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F95A-43F7-1806-19C8-0FAD2E2787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26B62-779E-BB45-D882-2366A7191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37CB74-1F9E-5D3B-CC1A-ACF045264E18}"/>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5" name="Footer Placeholder 4">
            <a:extLst>
              <a:ext uri="{FF2B5EF4-FFF2-40B4-BE49-F238E27FC236}">
                <a16:creationId xmlns:a16="http://schemas.microsoft.com/office/drawing/2014/main" id="{DC8028E1-6CAA-671E-6AF7-2388C6395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E77BB-11F0-E5CE-8B80-AF929F70D3FA}"/>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310195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A1CF-CD4D-E112-B2E8-93BEB4B9C2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0FF799-F802-EEE0-FAD3-E9DA03BE8B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EEBBD-0365-8F9E-6606-6A10FE04D579}"/>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5" name="Footer Placeholder 4">
            <a:extLst>
              <a:ext uri="{FF2B5EF4-FFF2-40B4-BE49-F238E27FC236}">
                <a16:creationId xmlns:a16="http://schemas.microsoft.com/office/drawing/2014/main" id="{E09A4A89-73A9-7DE4-68C4-15AF9F470B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DE0B5-DA0B-9774-F1CE-7DCEF6F3B8F6}"/>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2747180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6A6E6-B6ED-AA2B-C2B2-85EA670791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01D89-D6C6-9CD3-C070-09E991241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2F96F8-AAAE-DE0B-C5EB-789DC0FE6FF9}"/>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5" name="Footer Placeholder 4">
            <a:extLst>
              <a:ext uri="{FF2B5EF4-FFF2-40B4-BE49-F238E27FC236}">
                <a16:creationId xmlns:a16="http://schemas.microsoft.com/office/drawing/2014/main" id="{0B7BB3D1-064A-E40C-0DD6-B1FD5407D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C6344-BAFD-4D75-7CC3-52A295F0BD0A}"/>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126909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239F-0508-A10D-1E25-9657081F87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62E445-DDEA-7C2E-746C-3FABAF533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247DA-0802-79FB-CE2A-B94E98E8687F}"/>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5" name="Footer Placeholder 4">
            <a:extLst>
              <a:ext uri="{FF2B5EF4-FFF2-40B4-BE49-F238E27FC236}">
                <a16:creationId xmlns:a16="http://schemas.microsoft.com/office/drawing/2014/main" id="{C112DF1F-26E4-3D30-EC30-64D7611C4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FEEF0-88ED-2EF5-0983-290F4069B5E8}"/>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314913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21C9-DEAE-1BF9-1A28-1F12CC389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2C6156-548F-CCBB-3810-4F2DD36110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5A53D-2725-2B9B-D306-5E44DD4AEE74}"/>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5" name="Footer Placeholder 4">
            <a:extLst>
              <a:ext uri="{FF2B5EF4-FFF2-40B4-BE49-F238E27FC236}">
                <a16:creationId xmlns:a16="http://schemas.microsoft.com/office/drawing/2014/main" id="{7A6958DB-5120-04EB-3333-DEC0C59C0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38116-ECB4-347F-0562-F028AEE98BC4}"/>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151430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8F4B9-F613-F7EC-6058-50D7F8234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65D35-BB7B-5E02-DA47-C92EC1ED7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87062-2953-F440-79DA-64AC95AFBA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A5193B-B730-F08A-5B3D-08BD38CF8021}"/>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6" name="Footer Placeholder 5">
            <a:extLst>
              <a:ext uri="{FF2B5EF4-FFF2-40B4-BE49-F238E27FC236}">
                <a16:creationId xmlns:a16="http://schemas.microsoft.com/office/drawing/2014/main" id="{C71BA176-E032-C6E2-2A49-8676318ABB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CC667-12E5-D19D-E924-0AA82408FBBD}"/>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161943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64A6-7E46-6269-2DED-AD7A3215CC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C1E2B9-0456-1FAA-E1AC-2D134ED47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0F551-AE09-6DAF-6B5F-0E7C8F7A0D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610EF9-B1E9-124D-AD9A-9E20590E1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D1FC2-89E9-0964-1D2C-E7A352D479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4E8AD1-B7BC-5917-0C22-3142A0B6809B}"/>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8" name="Footer Placeholder 7">
            <a:extLst>
              <a:ext uri="{FF2B5EF4-FFF2-40B4-BE49-F238E27FC236}">
                <a16:creationId xmlns:a16="http://schemas.microsoft.com/office/drawing/2014/main" id="{CA6543FB-0F33-6A3A-5016-5317C881E2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21AE35-97DA-B7EA-C194-2DF37FDA792D}"/>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2216811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78AC-C65F-23F1-8972-1136DEE9B7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CBBFD6-6E75-3837-0903-6346F990534B}"/>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4" name="Footer Placeholder 3">
            <a:extLst>
              <a:ext uri="{FF2B5EF4-FFF2-40B4-BE49-F238E27FC236}">
                <a16:creationId xmlns:a16="http://schemas.microsoft.com/office/drawing/2014/main" id="{B8BA7601-2B5E-F17C-D838-E981BFBBD9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5CABA5-B332-977B-FDC5-6BEF3724CFFB}"/>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90674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D4433-22F0-DAAC-AC9D-B3F1A4A8AF12}"/>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3" name="Footer Placeholder 2">
            <a:extLst>
              <a:ext uri="{FF2B5EF4-FFF2-40B4-BE49-F238E27FC236}">
                <a16:creationId xmlns:a16="http://schemas.microsoft.com/office/drawing/2014/main" id="{368E8F70-7F9F-EEF7-C6E4-9C1FC2300E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6EFB89-2E4A-7B1E-0183-18461938B1E3}"/>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3820971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6A5E-23B9-ED20-D351-DF558D9D7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2C902E-D7E1-897E-80FF-D4F1D9A6D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D68193-C161-50D7-9312-013B6494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99C836-5463-58FF-38F8-685D73C599A4}"/>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6" name="Footer Placeholder 5">
            <a:extLst>
              <a:ext uri="{FF2B5EF4-FFF2-40B4-BE49-F238E27FC236}">
                <a16:creationId xmlns:a16="http://schemas.microsoft.com/office/drawing/2014/main" id="{AF9A18B7-D885-2010-D05E-63F4B4E59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389800-D08D-F756-A9F7-581ABCF90E57}"/>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477759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A4DB-54D6-830A-A7F8-0516501ED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A1654B-972A-0100-9E7C-C1A4D6D72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9215F6-4E26-4544-A801-07209D782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A4607-AEE1-B5BB-B74E-67A2A54C7E6B}"/>
              </a:ext>
            </a:extLst>
          </p:cNvPr>
          <p:cNvSpPr>
            <a:spLocks noGrp="1"/>
          </p:cNvSpPr>
          <p:nvPr>
            <p:ph type="dt" sz="half" idx="10"/>
          </p:nvPr>
        </p:nvSpPr>
        <p:spPr/>
        <p:txBody>
          <a:bodyPr/>
          <a:lstStyle/>
          <a:p>
            <a:fld id="{413E5031-CFFA-4873-957B-BC602BC3744F}" type="datetimeFigureOut">
              <a:rPr lang="en-IN" smtClean="0"/>
              <a:t>26-10-2024</a:t>
            </a:fld>
            <a:endParaRPr lang="en-IN"/>
          </a:p>
        </p:txBody>
      </p:sp>
      <p:sp>
        <p:nvSpPr>
          <p:cNvPr id="6" name="Footer Placeholder 5">
            <a:extLst>
              <a:ext uri="{FF2B5EF4-FFF2-40B4-BE49-F238E27FC236}">
                <a16:creationId xmlns:a16="http://schemas.microsoft.com/office/drawing/2014/main" id="{3A336FA4-1A6D-7F0C-D41C-0BD56172FA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5C04D6-1FD4-BF85-552D-44A96010B801}"/>
              </a:ext>
            </a:extLst>
          </p:cNvPr>
          <p:cNvSpPr>
            <a:spLocks noGrp="1"/>
          </p:cNvSpPr>
          <p:nvPr>
            <p:ph type="sldNum" sz="quarter" idx="12"/>
          </p:nvPr>
        </p:nvSpPr>
        <p:spPr/>
        <p:txBody>
          <a:bodyPr/>
          <a:lstStyle/>
          <a:p>
            <a:fld id="{15DDE420-D8A6-4C87-B85A-C0FCBA7A7D91}" type="slidenum">
              <a:rPr lang="en-IN" smtClean="0"/>
              <a:t>‹#›</a:t>
            </a:fld>
            <a:endParaRPr lang="en-IN"/>
          </a:p>
        </p:txBody>
      </p:sp>
    </p:spTree>
    <p:extLst>
      <p:ext uri="{BB962C8B-B14F-4D97-AF65-F5344CB8AC3E}">
        <p14:creationId xmlns:p14="http://schemas.microsoft.com/office/powerpoint/2010/main" val="288382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0A659-28A5-7D1E-2DDA-6C943E2BD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874E5-D413-AD9A-5D7F-8F063283A4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CCA51-4755-FF58-BF31-5E35BBF0E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E5031-CFFA-4873-957B-BC602BC3744F}" type="datetimeFigureOut">
              <a:rPr lang="en-IN" smtClean="0"/>
              <a:t>26-10-2024</a:t>
            </a:fld>
            <a:endParaRPr lang="en-IN"/>
          </a:p>
        </p:txBody>
      </p:sp>
      <p:sp>
        <p:nvSpPr>
          <p:cNvPr id="5" name="Footer Placeholder 4">
            <a:extLst>
              <a:ext uri="{FF2B5EF4-FFF2-40B4-BE49-F238E27FC236}">
                <a16:creationId xmlns:a16="http://schemas.microsoft.com/office/drawing/2014/main" id="{327C6138-C695-3B8F-335D-86E37CE39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96CB7A-80E6-4531-1847-7787ECD25B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DE420-D8A6-4C87-B85A-C0FCBA7A7D91}" type="slidenum">
              <a:rPr lang="en-IN" smtClean="0"/>
              <a:t>‹#›</a:t>
            </a:fld>
            <a:endParaRPr lang="en-IN"/>
          </a:p>
        </p:txBody>
      </p:sp>
    </p:spTree>
    <p:extLst>
      <p:ext uri="{BB962C8B-B14F-4D97-AF65-F5344CB8AC3E}">
        <p14:creationId xmlns:p14="http://schemas.microsoft.com/office/powerpoint/2010/main" val="3753706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D5EB-D5D0-D42A-4950-A12D5AC8010D}"/>
              </a:ext>
            </a:extLst>
          </p:cNvPr>
          <p:cNvSpPr>
            <a:spLocks noGrp="1"/>
          </p:cNvSpPr>
          <p:nvPr>
            <p:ph type="ctrTitle"/>
          </p:nvPr>
        </p:nvSpPr>
        <p:spPr/>
        <p:txBody>
          <a:bodyPr/>
          <a:lstStyle/>
          <a:p>
            <a:r>
              <a:rPr lang="en-US" dirty="0" err="1"/>
              <a:t>PANCardFraud</a:t>
            </a:r>
            <a:r>
              <a:rPr lang="en-US" dirty="0"/>
              <a:t> Detection Using Machine Learning</a:t>
            </a:r>
            <a:endParaRPr lang="en-IN" dirty="0"/>
          </a:p>
        </p:txBody>
      </p:sp>
      <p:sp>
        <p:nvSpPr>
          <p:cNvPr id="3" name="Subtitle 2">
            <a:extLst>
              <a:ext uri="{FF2B5EF4-FFF2-40B4-BE49-F238E27FC236}">
                <a16:creationId xmlns:a16="http://schemas.microsoft.com/office/drawing/2014/main" id="{E90CA179-8AB5-CB75-3D8C-CF63A19CA17B}"/>
              </a:ext>
            </a:extLst>
          </p:cNvPr>
          <p:cNvSpPr>
            <a:spLocks noGrp="1"/>
          </p:cNvSpPr>
          <p:nvPr>
            <p:ph type="subTitle" idx="1"/>
          </p:nvPr>
        </p:nvSpPr>
        <p:spPr/>
        <p:txBody>
          <a:bodyPr>
            <a:normAutofit lnSpcReduction="10000"/>
          </a:bodyPr>
          <a:lstStyle/>
          <a:p>
            <a:pPr algn="r"/>
            <a:r>
              <a:rPr lang="en-IN" dirty="0"/>
              <a:t>-By</a:t>
            </a:r>
          </a:p>
          <a:p>
            <a:pPr algn="r"/>
            <a:r>
              <a:rPr lang="en-IN" dirty="0"/>
              <a:t>Anju </a:t>
            </a:r>
            <a:r>
              <a:rPr lang="en-IN" dirty="0" err="1"/>
              <a:t>Venkiteswaran</a:t>
            </a:r>
            <a:r>
              <a:rPr lang="en-IN" dirty="0"/>
              <a:t> </a:t>
            </a:r>
          </a:p>
          <a:p>
            <a:pPr algn="r"/>
            <a:r>
              <a:rPr lang="en-IN" dirty="0"/>
              <a:t>Rahul Trivedi </a:t>
            </a:r>
          </a:p>
          <a:p>
            <a:pPr algn="r"/>
            <a:r>
              <a:rPr lang="en-IN" dirty="0"/>
              <a:t>Bhawana </a:t>
            </a:r>
            <a:r>
              <a:rPr lang="en-IN" dirty="0" err="1"/>
              <a:t>Thawarani</a:t>
            </a:r>
            <a:endParaRPr lang="en-IN" dirty="0"/>
          </a:p>
        </p:txBody>
      </p:sp>
    </p:spTree>
    <p:extLst>
      <p:ext uri="{BB962C8B-B14F-4D97-AF65-F5344CB8AC3E}">
        <p14:creationId xmlns:p14="http://schemas.microsoft.com/office/powerpoint/2010/main" val="422859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54C4-6624-8680-FB75-2598F281F82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141A32A-FFFC-AD93-38E8-EFF968B62C2D}"/>
              </a:ext>
            </a:extLst>
          </p:cNvPr>
          <p:cNvSpPr>
            <a:spLocks noGrp="1"/>
          </p:cNvSpPr>
          <p:nvPr>
            <p:ph idx="1"/>
          </p:nvPr>
        </p:nvSpPr>
        <p:spPr/>
        <p:txBody>
          <a:bodyPr/>
          <a:lstStyle/>
          <a:p>
            <a:pPr marL="0" indent="0">
              <a:buNone/>
            </a:pPr>
            <a:r>
              <a:rPr lang="en-US" dirty="0"/>
              <a:t>A system is proposed with the innovative method to solve the problem. Fraud detection for PAN card is the system based on CNN algorithm. Thus, an efficient and highly accurate system is proposed. </a:t>
            </a:r>
          </a:p>
          <a:p>
            <a:pPr marL="0" indent="0">
              <a:buNone/>
            </a:pPr>
            <a:endParaRPr lang="en-US" dirty="0"/>
          </a:p>
          <a:p>
            <a:pPr marL="0" indent="0">
              <a:buNone/>
            </a:pPr>
            <a:endParaRPr lang="en-US" dirty="0"/>
          </a:p>
          <a:p>
            <a:pPr marL="0" indent="0">
              <a:buNone/>
            </a:pPr>
            <a:endParaRPr lang="en-US" dirty="0"/>
          </a:p>
          <a:p>
            <a:pPr marL="0" indent="0" algn="r">
              <a:buNone/>
            </a:pPr>
            <a:r>
              <a:rPr lang="en-US" dirty="0"/>
              <a:t>-Thank you</a:t>
            </a:r>
            <a:endParaRPr lang="en-IN" dirty="0"/>
          </a:p>
        </p:txBody>
      </p:sp>
    </p:spTree>
    <p:extLst>
      <p:ext uri="{BB962C8B-B14F-4D97-AF65-F5344CB8AC3E}">
        <p14:creationId xmlns:p14="http://schemas.microsoft.com/office/powerpoint/2010/main" val="90847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2955-BC0E-97C9-2A85-29E58D23CF71}"/>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2A5C4A7F-BBD3-38A0-267F-BE2C834489B6}"/>
              </a:ext>
            </a:extLst>
          </p:cNvPr>
          <p:cNvSpPr>
            <a:spLocks noGrp="1"/>
          </p:cNvSpPr>
          <p:nvPr>
            <p:ph idx="1"/>
          </p:nvPr>
        </p:nvSpPr>
        <p:spPr/>
        <p:txBody>
          <a:bodyPr/>
          <a:lstStyle/>
          <a:p>
            <a:pPr marL="0" indent="0">
              <a:buNone/>
            </a:pPr>
            <a:r>
              <a:rPr lang="en-US" dirty="0"/>
              <a:t>The goal of this project is to utilize computer vision to detect tampering of PAN cards. </a:t>
            </a:r>
          </a:p>
          <a:p>
            <a:pPr marL="0" indent="0">
              <a:buNone/>
            </a:pPr>
            <a:r>
              <a:rPr lang="en-US" dirty="0"/>
              <a:t>It will assist organizations in verifying the authenticity of PAN cards submitted by </a:t>
            </a:r>
            <a:r>
              <a:rPr lang="en-US" dirty="0" err="1"/>
              <a:t>em</a:t>
            </a:r>
            <a:r>
              <a:rPr lang="en-US" dirty="0"/>
              <a:t> </a:t>
            </a:r>
            <a:r>
              <a:rPr lang="en-US" dirty="0" err="1"/>
              <a:t>ployees</a:t>
            </a:r>
            <a:r>
              <a:rPr lang="en-US" dirty="0"/>
              <a:t>, customers, or other individuals, ensuring the doc </a:t>
            </a:r>
            <a:r>
              <a:rPr lang="en-US" dirty="0" err="1"/>
              <a:t>uments</a:t>
            </a:r>
            <a:r>
              <a:rPr lang="en-US" dirty="0"/>
              <a:t> are genuine. </a:t>
            </a:r>
          </a:p>
          <a:p>
            <a:pPr marL="0" indent="0">
              <a:buNone/>
            </a:pPr>
            <a:r>
              <a:rPr lang="en-US" dirty="0"/>
              <a:t>For this project we will calculate </a:t>
            </a:r>
            <a:r>
              <a:rPr lang="en-US" dirty="0" err="1"/>
              <a:t>struc</a:t>
            </a:r>
            <a:r>
              <a:rPr lang="en-US" dirty="0"/>
              <a:t> </a:t>
            </a:r>
            <a:r>
              <a:rPr lang="en-US" dirty="0" err="1"/>
              <a:t>tural</a:t>
            </a:r>
            <a:r>
              <a:rPr lang="en-US" dirty="0"/>
              <a:t> similarity of original PAN card and the PAN card up loaded by user. We will also try to build a </a:t>
            </a:r>
            <a:r>
              <a:rPr lang="en-US" dirty="0" err="1"/>
              <a:t>DeepLearning</a:t>
            </a:r>
            <a:r>
              <a:rPr lang="en-US" dirty="0"/>
              <a:t> model to predict the fraud </a:t>
            </a:r>
            <a:r>
              <a:rPr lang="en-US" dirty="0" err="1"/>
              <a:t>pancard</a:t>
            </a:r>
            <a:r>
              <a:rPr lang="en-US" dirty="0"/>
              <a:t>.</a:t>
            </a:r>
            <a:endParaRPr lang="en-IN" dirty="0"/>
          </a:p>
        </p:txBody>
      </p:sp>
    </p:spTree>
    <p:extLst>
      <p:ext uri="{BB962C8B-B14F-4D97-AF65-F5344CB8AC3E}">
        <p14:creationId xmlns:p14="http://schemas.microsoft.com/office/powerpoint/2010/main" val="405714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67BA-1AEA-0D17-60F6-0F5C6911432B}"/>
              </a:ext>
            </a:extLst>
          </p:cNvPr>
          <p:cNvSpPr>
            <a:spLocks noGrp="1"/>
          </p:cNvSpPr>
          <p:nvPr>
            <p:ph type="title"/>
          </p:nvPr>
        </p:nvSpPr>
        <p:spPr/>
        <p:txBody>
          <a:bodyPr/>
          <a:lstStyle/>
          <a:p>
            <a:r>
              <a:rPr lang="en-IN" b="1" dirty="0"/>
              <a:t>Need for pan card fraud detection </a:t>
            </a:r>
          </a:p>
        </p:txBody>
      </p:sp>
      <p:sp>
        <p:nvSpPr>
          <p:cNvPr id="3" name="Content Placeholder 2">
            <a:extLst>
              <a:ext uri="{FF2B5EF4-FFF2-40B4-BE49-F238E27FC236}">
                <a16:creationId xmlns:a16="http://schemas.microsoft.com/office/drawing/2014/main" id="{EBE234D2-DECC-ACBF-22CF-70C34CB90576}"/>
              </a:ext>
            </a:extLst>
          </p:cNvPr>
          <p:cNvSpPr>
            <a:spLocks noGrp="1"/>
          </p:cNvSpPr>
          <p:nvPr>
            <p:ph idx="1"/>
          </p:nvPr>
        </p:nvSpPr>
        <p:spPr/>
        <p:txBody>
          <a:bodyPr>
            <a:normAutofit/>
          </a:bodyPr>
          <a:lstStyle/>
          <a:p>
            <a:r>
              <a:rPr lang="en-US" dirty="0"/>
              <a:t>In recent years, as there is a growing population and ad </a:t>
            </a:r>
            <a:r>
              <a:rPr lang="en-US" dirty="0" err="1"/>
              <a:t>vancement</a:t>
            </a:r>
            <a:r>
              <a:rPr lang="en-US" dirty="0"/>
              <a:t> of technology, most of us are having PAN cards as a criterion of eligibility, so the frauds associated with it are also rising gradually. </a:t>
            </a:r>
          </a:p>
          <a:p>
            <a:r>
              <a:rPr lang="en-US" dirty="0"/>
              <a:t>In the present world, most of the enterprises from small to big industries are using PAN card for verification.</a:t>
            </a:r>
          </a:p>
          <a:p>
            <a:r>
              <a:rPr lang="en-US" dirty="0"/>
              <a:t>We try to avoid the fraudster using PAN cards for his own benefit and wrongly using them.</a:t>
            </a:r>
          </a:p>
          <a:p>
            <a:pPr marL="0" indent="0">
              <a:buNone/>
            </a:pPr>
            <a:endParaRPr lang="en-IN" dirty="0"/>
          </a:p>
        </p:txBody>
      </p:sp>
    </p:spTree>
    <p:extLst>
      <p:ext uri="{BB962C8B-B14F-4D97-AF65-F5344CB8AC3E}">
        <p14:creationId xmlns:p14="http://schemas.microsoft.com/office/powerpoint/2010/main" val="44996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6B55-BC68-6C58-B69F-6029A1EC2148}"/>
              </a:ext>
            </a:extLst>
          </p:cNvPr>
          <p:cNvSpPr>
            <a:spLocks noGrp="1"/>
          </p:cNvSpPr>
          <p:nvPr>
            <p:ph type="title"/>
          </p:nvPr>
        </p:nvSpPr>
        <p:spPr/>
        <p:txBody>
          <a:bodyPr/>
          <a:lstStyle/>
          <a:p>
            <a:r>
              <a:rPr lang="en-IN" b="1" dirty="0"/>
              <a:t>Continued …</a:t>
            </a:r>
          </a:p>
        </p:txBody>
      </p:sp>
      <p:sp>
        <p:nvSpPr>
          <p:cNvPr id="3" name="Content Placeholder 2">
            <a:extLst>
              <a:ext uri="{FF2B5EF4-FFF2-40B4-BE49-F238E27FC236}">
                <a16:creationId xmlns:a16="http://schemas.microsoft.com/office/drawing/2014/main" id="{1AC23C4D-53E2-3974-D80C-0F7F4FDC2757}"/>
              </a:ext>
            </a:extLst>
          </p:cNvPr>
          <p:cNvSpPr>
            <a:spLocks noGrp="1"/>
          </p:cNvSpPr>
          <p:nvPr>
            <p:ph idx="1"/>
          </p:nvPr>
        </p:nvSpPr>
        <p:spPr/>
        <p:txBody>
          <a:bodyPr/>
          <a:lstStyle/>
          <a:p>
            <a:r>
              <a:rPr lang="en-US" dirty="0"/>
              <a:t>This can be avoided by using artificial intelligence and compared with few other machine learning algorithms. </a:t>
            </a:r>
          </a:p>
          <a:p>
            <a:r>
              <a:rPr lang="en-US" dirty="0"/>
              <a:t>Machines can effectively detect and classify items using digital images from cameras and machine learning models. They may then respond to what they “see” in the world.</a:t>
            </a:r>
          </a:p>
          <a:p>
            <a:r>
              <a:rPr lang="en-US" dirty="0"/>
              <a:t> A subclass of artificial intelligence, machine learning is one of the most popular topics of this decade.</a:t>
            </a:r>
            <a:endParaRPr lang="en-IN" dirty="0"/>
          </a:p>
          <a:p>
            <a:endParaRPr lang="en-IN" dirty="0"/>
          </a:p>
        </p:txBody>
      </p:sp>
    </p:spTree>
    <p:extLst>
      <p:ext uri="{BB962C8B-B14F-4D97-AF65-F5344CB8AC3E}">
        <p14:creationId xmlns:p14="http://schemas.microsoft.com/office/powerpoint/2010/main" val="283066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97-1E5D-329A-BE4B-60A438898DA1}"/>
              </a:ext>
            </a:extLst>
          </p:cNvPr>
          <p:cNvSpPr>
            <a:spLocks noGrp="1"/>
          </p:cNvSpPr>
          <p:nvPr>
            <p:ph type="title"/>
          </p:nvPr>
        </p:nvSpPr>
        <p:spPr/>
        <p:txBody>
          <a:bodyPr/>
          <a:lstStyle/>
          <a:p>
            <a:r>
              <a:rPr lang="en-IN" b="1" dirty="0"/>
              <a:t>Continued …</a:t>
            </a:r>
            <a:endParaRPr lang="en-IN" dirty="0"/>
          </a:p>
        </p:txBody>
      </p:sp>
      <p:sp>
        <p:nvSpPr>
          <p:cNvPr id="3" name="Content Placeholder 2">
            <a:extLst>
              <a:ext uri="{FF2B5EF4-FFF2-40B4-BE49-F238E27FC236}">
                <a16:creationId xmlns:a16="http://schemas.microsoft.com/office/drawing/2014/main" id="{7A86EC90-0A97-3D6D-D1D1-6F1683A331BF}"/>
              </a:ext>
            </a:extLst>
          </p:cNvPr>
          <p:cNvSpPr>
            <a:spLocks noGrp="1"/>
          </p:cNvSpPr>
          <p:nvPr>
            <p:ph idx="1"/>
          </p:nvPr>
        </p:nvSpPr>
        <p:spPr/>
        <p:txBody>
          <a:bodyPr/>
          <a:lstStyle/>
          <a:p>
            <a:r>
              <a:rPr lang="en-US" dirty="0"/>
              <a:t>Machine learning techniques that use Artificial Neural Networks include deep learning models. </a:t>
            </a:r>
          </a:p>
          <a:p>
            <a:r>
              <a:rPr lang="en-US" dirty="0"/>
              <a:t>There are numerous techniques, including </a:t>
            </a:r>
            <a:r>
              <a:rPr lang="en-US" dirty="0" err="1"/>
              <a:t>convlutional</a:t>
            </a:r>
            <a:r>
              <a:rPr lang="en-US" dirty="0"/>
              <a:t> neural networks, restricted Boltzmann machines, deep belief networks, auto-encoders, and recurrent neural networks. A properly trained CNN would be able to </a:t>
            </a:r>
            <a:r>
              <a:rPr lang="en-US" dirty="0" err="1"/>
              <a:t>iden</a:t>
            </a:r>
            <a:r>
              <a:rPr lang="en-US" dirty="0"/>
              <a:t> </a:t>
            </a:r>
            <a:r>
              <a:rPr lang="en-US" dirty="0" err="1"/>
              <a:t>tify</a:t>
            </a:r>
            <a:r>
              <a:rPr lang="en-US" dirty="0"/>
              <a:t> distinctive associations across the entire dataset.</a:t>
            </a:r>
            <a:endParaRPr lang="en-IN" dirty="0"/>
          </a:p>
        </p:txBody>
      </p:sp>
    </p:spTree>
    <p:extLst>
      <p:ext uri="{BB962C8B-B14F-4D97-AF65-F5344CB8AC3E}">
        <p14:creationId xmlns:p14="http://schemas.microsoft.com/office/powerpoint/2010/main" val="220134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24A6-8CD0-87FA-40C8-7525BEC6550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74320B4-09A1-500B-5E08-51B1A1046B4F}"/>
              </a:ext>
            </a:extLst>
          </p:cNvPr>
          <p:cNvSpPr>
            <a:spLocks noGrp="1"/>
          </p:cNvSpPr>
          <p:nvPr>
            <p:ph idx="1"/>
          </p:nvPr>
        </p:nvSpPr>
        <p:spPr/>
        <p:txBody>
          <a:bodyPr/>
          <a:lstStyle/>
          <a:p>
            <a:pPr marL="0" indent="0">
              <a:buNone/>
            </a:pPr>
            <a:r>
              <a:rPr lang="en-US" dirty="0"/>
              <a:t>• Data Collection: </a:t>
            </a:r>
          </a:p>
          <a:p>
            <a:pPr marL="0" indent="0">
              <a:buNone/>
            </a:pPr>
            <a:endParaRPr lang="en-US" dirty="0"/>
          </a:p>
          <a:p>
            <a:pPr marL="971550" lvl="1" indent="-514350">
              <a:buFont typeface="+mj-lt"/>
              <a:buAutoNum type="arabicPeriod"/>
            </a:pPr>
            <a:r>
              <a:rPr lang="en-US" dirty="0"/>
              <a:t>First, we provide image dataset to the machine. Dataset is of images of PAN Card. We have a set of legitimate PAN Card image and a set of tampered PAN Card image. We must modify or prepare that dataset, for that next step is pre processing. </a:t>
            </a:r>
          </a:p>
          <a:p>
            <a:pPr marL="971550" lvl="1" indent="-514350">
              <a:buFont typeface="+mj-lt"/>
              <a:buAutoNum type="arabicPeriod"/>
            </a:pPr>
            <a:r>
              <a:rPr lang="en-US" dirty="0"/>
              <a:t>Pre-processing: - In Pre-processing phase, in that removing the noisy and blur part of the dataset, and rescale, resize the image dataset. </a:t>
            </a:r>
          </a:p>
          <a:p>
            <a:pPr marL="971550" lvl="1" indent="-514350">
              <a:buFont typeface="+mj-lt"/>
              <a:buAutoNum type="arabicPeriod"/>
            </a:pPr>
            <a:r>
              <a:rPr lang="en-US" dirty="0"/>
              <a:t>After pre-processing of dataset, next phase is trained that dataset. For that, dataset goes through feature extraction classification. </a:t>
            </a:r>
            <a:endParaRPr lang="en-IN" dirty="0"/>
          </a:p>
        </p:txBody>
      </p:sp>
    </p:spTree>
    <p:extLst>
      <p:ext uri="{BB962C8B-B14F-4D97-AF65-F5344CB8AC3E}">
        <p14:creationId xmlns:p14="http://schemas.microsoft.com/office/powerpoint/2010/main" val="359778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F010-DC61-D7DA-91F3-6764E7A1EB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28D0AD-09F6-9AD9-F562-F097F350C389}"/>
              </a:ext>
            </a:extLst>
          </p:cNvPr>
          <p:cNvSpPr>
            <a:spLocks noGrp="1"/>
          </p:cNvSpPr>
          <p:nvPr>
            <p:ph idx="1"/>
          </p:nvPr>
        </p:nvSpPr>
        <p:spPr/>
        <p:txBody>
          <a:bodyPr/>
          <a:lstStyle/>
          <a:p>
            <a:r>
              <a:rPr lang="en-US" dirty="0"/>
              <a:t> Train the dataset: - In this process we train the dataset by following steps: </a:t>
            </a:r>
          </a:p>
          <a:p>
            <a:pPr marL="914400" lvl="1" indent="-457200">
              <a:buAutoNum type="arabicPeriod"/>
            </a:pPr>
            <a:r>
              <a:rPr lang="en-US" dirty="0"/>
              <a:t>Feature extraction: - In Feature extraction extract the features like edges, size etc. from dataset. Extract the features for classifications. After Feature Extraction next step is segmentation. </a:t>
            </a:r>
          </a:p>
          <a:p>
            <a:pPr marL="914400" lvl="1" indent="-457200">
              <a:buAutoNum type="arabicPeriod"/>
            </a:pPr>
            <a:r>
              <a:rPr lang="en-US" dirty="0"/>
              <a:t>Segmentation: - In segmentation we divide image in multiple parts. Then after the all steps done, next phase is classification. We used classifier for the classification. </a:t>
            </a:r>
          </a:p>
          <a:p>
            <a:pPr marL="914400" lvl="1" indent="-457200">
              <a:buAutoNum type="arabicPeriod"/>
            </a:pPr>
            <a:r>
              <a:rPr lang="en-US" dirty="0"/>
              <a:t>Classification: algorithm - fort We used CNN the classification. Classification is process of categorizing and labelling groups of pixels or vectors within an image based on specific rules. After all the training phase done Machine create a model i.e., trained model. It is 80% model. </a:t>
            </a:r>
            <a:endParaRPr lang="en-IN" dirty="0"/>
          </a:p>
        </p:txBody>
      </p:sp>
    </p:spTree>
    <p:extLst>
      <p:ext uri="{BB962C8B-B14F-4D97-AF65-F5344CB8AC3E}">
        <p14:creationId xmlns:p14="http://schemas.microsoft.com/office/powerpoint/2010/main" val="4054496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6C15-3C8B-A148-0215-E70286F058E3}"/>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50E5D378-44A9-DE84-3D1D-B2A5A209C990}"/>
              </a:ext>
            </a:extLst>
          </p:cNvPr>
          <p:cNvSpPr>
            <a:spLocks noGrp="1"/>
          </p:cNvSpPr>
          <p:nvPr>
            <p:ph idx="1"/>
          </p:nvPr>
        </p:nvSpPr>
        <p:spPr/>
        <p:txBody>
          <a:bodyPr>
            <a:normAutofit fontScale="85000" lnSpcReduction="20000"/>
          </a:bodyPr>
          <a:lstStyle/>
          <a:p>
            <a:r>
              <a:rPr lang="en-US" dirty="0"/>
              <a:t>CNN Algorithm: - Convolutional Neural Networks specialized for applications in image and video recognition. </a:t>
            </a:r>
          </a:p>
          <a:p>
            <a:r>
              <a:rPr lang="en-US" dirty="0"/>
              <a:t>CNN is mostly utilized for image analysis tasks like segmentation and object detection. </a:t>
            </a:r>
          </a:p>
          <a:p>
            <a:r>
              <a:rPr lang="en-US" dirty="0"/>
              <a:t>The Four types of layers in Convolutional Neural Networks are: </a:t>
            </a:r>
          </a:p>
          <a:p>
            <a:pPr marL="914400" lvl="1" indent="-457200">
              <a:buAutoNum type="arabicPeriod"/>
            </a:pPr>
            <a:r>
              <a:rPr lang="en-US" dirty="0"/>
              <a:t>Convolutional Layer: - In a typical neural network each input neuron is connected to the next hidden layer. In CNN, only a small region of the input layer neurons connects to the neuron hidden layer. </a:t>
            </a:r>
          </a:p>
          <a:p>
            <a:pPr marL="914400" lvl="1" indent="-457200">
              <a:buAutoNum type="arabicPeriod"/>
            </a:pPr>
            <a:r>
              <a:rPr lang="en-US" dirty="0"/>
              <a:t>Pooling Layer: - The pooling layer is used to reduce the dimensionality of the feature map. There will be multiple activation pooling layers inside the hidden layer of the CNN. </a:t>
            </a:r>
          </a:p>
          <a:p>
            <a:pPr marL="914400" lvl="1" indent="-457200">
              <a:buAutoNum type="arabicPeriod"/>
            </a:pPr>
            <a:r>
              <a:rPr lang="en-US" dirty="0"/>
              <a:t>Flatten: - Flattening is converting the data into a 1- dimensional array for inputting it to the next layer. We flatten the output of the convolutional layers to create a single long feature vector. </a:t>
            </a:r>
          </a:p>
          <a:p>
            <a:pPr marL="914400" lvl="1" indent="-457200">
              <a:buAutoNum type="arabicPeriod"/>
            </a:pPr>
            <a:r>
              <a:rPr lang="en-US" dirty="0"/>
              <a:t>Fully-Connected layer: - Fully Connected Layers form the last few layers in the network. The input to the fully connected layer is the output from the final Pooling or Convolutional Layer, which is flattened and then fed into the fully connected layer. </a:t>
            </a:r>
            <a:endParaRPr lang="en-IN" dirty="0"/>
          </a:p>
        </p:txBody>
      </p:sp>
    </p:spTree>
    <p:extLst>
      <p:ext uri="{BB962C8B-B14F-4D97-AF65-F5344CB8AC3E}">
        <p14:creationId xmlns:p14="http://schemas.microsoft.com/office/powerpoint/2010/main" val="347585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14CA-5759-1363-1D17-0146DD7AF1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C66759-D0F3-5DEB-4C6E-26F701DCE573}"/>
              </a:ext>
            </a:extLst>
          </p:cNvPr>
          <p:cNvSpPr>
            <a:spLocks noGrp="1"/>
          </p:cNvSpPr>
          <p:nvPr>
            <p:ph idx="1"/>
          </p:nvPr>
        </p:nvSpPr>
        <p:spPr/>
        <p:txBody>
          <a:bodyPr/>
          <a:lstStyle/>
          <a:p>
            <a:r>
              <a:rPr lang="en-US" dirty="0"/>
              <a:t>ADVANTAGES </a:t>
            </a:r>
          </a:p>
          <a:p>
            <a:pPr marL="457200" lvl="1" indent="0">
              <a:buNone/>
            </a:pPr>
            <a:r>
              <a:rPr lang="en-US" dirty="0"/>
              <a:t>• Applicable for both low and high pixel images. </a:t>
            </a:r>
          </a:p>
          <a:p>
            <a:pPr marL="457200" lvl="1" indent="0">
              <a:buNone/>
            </a:pPr>
            <a:r>
              <a:rPr lang="en-US" dirty="0"/>
              <a:t>• It automatically detects the important features without any human supervision. </a:t>
            </a:r>
          </a:p>
          <a:p>
            <a:r>
              <a:rPr lang="en-US" dirty="0"/>
              <a:t>DISADVANTAGES </a:t>
            </a:r>
          </a:p>
          <a:p>
            <a:pPr marL="457200" lvl="1" indent="0">
              <a:buNone/>
            </a:pPr>
            <a:r>
              <a:rPr lang="en-US" dirty="0"/>
              <a:t>• Lot of training data is required to be effective. </a:t>
            </a:r>
          </a:p>
          <a:p>
            <a:pPr marL="457200" lvl="1" indent="0">
              <a:buNone/>
            </a:pPr>
            <a:r>
              <a:rPr lang="en-US" dirty="0"/>
              <a:t>• Sometime it is hard to classify images with different positions. </a:t>
            </a:r>
          </a:p>
          <a:p>
            <a:pPr marL="457200" lvl="1" indent="0">
              <a:buNone/>
            </a:pPr>
            <a:r>
              <a:rPr lang="en-US" dirty="0"/>
              <a:t>• If the layout of PAN card in future may get changed then it is hard to identify based on the older layout of the PAN card.</a:t>
            </a:r>
            <a:endParaRPr lang="en-IN" dirty="0"/>
          </a:p>
        </p:txBody>
      </p:sp>
    </p:spTree>
    <p:extLst>
      <p:ext uri="{BB962C8B-B14F-4D97-AF65-F5344CB8AC3E}">
        <p14:creationId xmlns:p14="http://schemas.microsoft.com/office/powerpoint/2010/main" val="1006222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PANCardFraud Detection Using Machine Learning</vt:lpstr>
      <vt:lpstr>Objective</vt:lpstr>
      <vt:lpstr>Need for pan card fraud detection </vt:lpstr>
      <vt:lpstr>Continued …</vt:lpstr>
      <vt:lpstr>Continued …</vt:lpstr>
      <vt:lpstr>Methodology</vt:lpstr>
      <vt:lpstr>PowerPoint Presentation</vt:lpstr>
      <vt:lpstr>Algorithm</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Trivedi</dc:creator>
  <cp:lastModifiedBy>Rahul Trivedi</cp:lastModifiedBy>
  <cp:revision>1</cp:revision>
  <dcterms:created xsi:type="dcterms:W3CDTF">2024-10-25T20:56:21Z</dcterms:created>
  <dcterms:modified xsi:type="dcterms:W3CDTF">2024-10-25T20:56:36Z</dcterms:modified>
</cp:coreProperties>
</file>