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5" r:id="rId1"/>
  </p:sldMasterIdLst>
  <p:notesMasterIdLst>
    <p:notesMasterId r:id="rId28"/>
  </p:notesMasterIdLst>
  <p:sldIdLst>
    <p:sldId id="256" r:id="rId2"/>
    <p:sldId id="257" r:id="rId3"/>
    <p:sldId id="258" r:id="rId4"/>
    <p:sldId id="259" r:id="rId5"/>
    <p:sldId id="260" r:id="rId6"/>
    <p:sldId id="261" r:id="rId7"/>
    <p:sldId id="262" r:id="rId8"/>
    <p:sldId id="282" r:id="rId9"/>
    <p:sldId id="263" r:id="rId10"/>
    <p:sldId id="264" r:id="rId11"/>
    <p:sldId id="265" r:id="rId12"/>
    <p:sldId id="281" r:id="rId13"/>
    <p:sldId id="267" r:id="rId14"/>
    <p:sldId id="268" r:id="rId15"/>
    <p:sldId id="269" r:id="rId16"/>
    <p:sldId id="280" r:id="rId17"/>
    <p:sldId id="270" r:id="rId18"/>
    <p:sldId id="271" r:id="rId19"/>
    <p:sldId id="272" r:id="rId20"/>
    <p:sldId id="273" r:id="rId21"/>
    <p:sldId id="274" r:id="rId22"/>
    <p:sldId id="275" r:id="rId23"/>
    <p:sldId id="279" r:id="rId24"/>
    <p:sldId id="276" r:id="rId25"/>
    <p:sldId id="277" r:id="rId26"/>
    <p:sldId id="278"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Oswald" pitchFamily="2" charset="77"/>
      <p:regular r:id="rId33"/>
      <p:bold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8"/>
  </p:normalViewPr>
  <p:slideViewPr>
    <p:cSldViewPr snapToGrid="0" snapToObjects="1">
      <p:cViewPr varScale="1">
        <p:scale>
          <a:sx n="156" d="100"/>
          <a:sy n="156" d="100"/>
        </p:scale>
        <p:origin x="3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48748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4e1b46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104e1b469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5381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4e1b469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g104e1b4697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4e1b469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g104e1b4697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0921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04e1b4697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104e1b4697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700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4"/>
        <p:cNvGrpSpPr/>
        <p:nvPr/>
      </p:nvGrpSpPr>
      <p:grpSpPr>
        <a:xfrm>
          <a:off x="0" y="0"/>
          <a:ext cx="0" cy="0"/>
          <a:chOff x="0" y="0"/>
          <a:chExt cx="0" cy="0"/>
        </a:xfrm>
      </p:grpSpPr>
      <p:sp>
        <p:nvSpPr>
          <p:cNvPr id="75" name="Google Shape;75;p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3"/>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3"/>
          <p:cNvGrpSpPr/>
          <p:nvPr/>
        </p:nvGrpSpPr>
        <p:grpSpPr>
          <a:xfrm>
            <a:off x="-9525" y="44624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84" name="Google Shape;84;p3"/>
          <p:cNvGrpSpPr/>
          <p:nvPr/>
        </p:nvGrpSpPr>
        <p:grpSpPr>
          <a:xfrm>
            <a:off x="-42837" y="4443488"/>
            <a:ext cx="9229575" cy="642787"/>
            <a:chOff x="-42837" y="4443488"/>
            <a:chExt cx="9229575" cy="642787"/>
          </a:xfrm>
        </p:grpSpPr>
        <p:sp>
          <p:nvSpPr>
            <p:cNvPr id="85" name="Google Shape;85;p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3"/>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5" name="Google Shape;115;p3"/>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6" name="Google Shape;116;p3"/>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7" name="Google Shape;117;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0" name="Google Shape;120;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4"/>
          <p:cNvGrpSpPr/>
          <p:nvPr/>
        </p:nvGrpSpPr>
        <p:grpSpPr>
          <a:xfrm>
            <a:off x="-9525" y="4462475"/>
            <a:ext cx="9167825" cy="595300"/>
            <a:chOff x="-9525" y="4462475"/>
            <a:chExt cx="9167825" cy="595300"/>
          </a:xfrm>
        </p:grpSpPr>
        <p:sp>
          <p:nvSpPr>
            <p:cNvPr id="125" name="Google Shape;125;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26" name="Google Shape;126;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27" name="Google Shape;127;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28" name="Google Shape;128;p4"/>
          <p:cNvGrpSpPr/>
          <p:nvPr/>
        </p:nvGrpSpPr>
        <p:grpSpPr>
          <a:xfrm>
            <a:off x="-42837" y="4443488"/>
            <a:ext cx="9229575" cy="642787"/>
            <a:chOff x="-42837" y="4443488"/>
            <a:chExt cx="9229575" cy="642787"/>
          </a:xfrm>
        </p:grpSpPr>
        <p:sp>
          <p:nvSpPr>
            <p:cNvPr id="129" name="Google Shape;129;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1" name="Google Shape;161;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2" name="Google Shape;162;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5"/>
          <p:cNvGrpSpPr/>
          <p:nvPr/>
        </p:nvGrpSpPr>
        <p:grpSpPr>
          <a:xfrm>
            <a:off x="-9525" y="4462475"/>
            <a:ext cx="9167825" cy="595300"/>
            <a:chOff x="-9525" y="4462475"/>
            <a:chExt cx="9167825" cy="595300"/>
          </a:xfrm>
        </p:grpSpPr>
        <p:sp>
          <p:nvSpPr>
            <p:cNvPr id="166" name="Google Shape;166;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67" name="Google Shape;167;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68" name="Google Shape;168;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69" name="Google Shape;169;p5"/>
          <p:cNvGrpSpPr/>
          <p:nvPr/>
        </p:nvGrpSpPr>
        <p:grpSpPr>
          <a:xfrm>
            <a:off x="-42837" y="4443488"/>
            <a:ext cx="9229575" cy="642787"/>
            <a:chOff x="-42837" y="4443488"/>
            <a:chExt cx="9229575" cy="642787"/>
          </a:xfrm>
        </p:grpSpPr>
        <p:sp>
          <p:nvSpPr>
            <p:cNvPr id="170" name="Google Shape;170;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00" name="Google Shape;200;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1"/>
        <p:cNvGrpSpPr/>
        <p:nvPr/>
      </p:nvGrpSpPr>
      <p:grpSpPr>
        <a:xfrm>
          <a:off x="0" y="0"/>
          <a:ext cx="0" cy="0"/>
          <a:chOff x="0" y="0"/>
          <a:chExt cx="0" cy="0"/>
        </a:xfrm>
      </p:grpSpPr>
      <p:sp>
        <p:nvSpPr>
          <p:cNvPr id="202" name="Google Shape;202;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3" name="Google Shape;203;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4" name="Google Shape;204;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7" name="Google Shape;207;p6"/>
          <p:cNvGrpSpPr/>
          <p:nvPr/>
        </p:nvGrpSpPr>
        <p:grpSpPr>
          <a:xfrm>
            <a:off x="-9525" y="4462475"/>
            <a:ext cx="9167825" cy="595300"/>
            <a:chOff x="-9525" y="4462475"/>
            <a:chExt cx="9167825" cy="595300"/>
          </a:xfrm>
        </p:grpSpPr>
        <p:sp>
          <p:nvSpPr>
            <p:cNvPr id="208" name="Google Shape;208;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09" name="Google Shape;209;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10" name="Google Shape;210;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1" name="Google Shape;211;p6"/>
          <p:cNvGrpSpPr/>
          <p:nvPr/>
        </p:nvGrpSpPr>
        <p:grpSpPr>
          <a:xfrm>
            <a:off x="-42837" y="4443488"/>
            <a:ext cx="9229575" cy="642787"/>
            <a:chOff x="-42837" y="4443488"/>
            <a:chExt cx="9229575" cy="642787"/>
          </a:xfrm>
        </p:grpSpPr>
        <p:sp>
          <p:nvSpPr>
            <p:cNvPr id="212" name="Google Shape;212;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42" name="Google Shape;242;p6"/>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3" name="Google Shape;243;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44"/>
        <p:cNvGrpSpPr/>
        <p:nvPr/>
      </p:nvGrpSpPr>
      <p:grpSpPr>
        <a:xfrm>
          <a:off x="0" y="0"/>
          <a:ext cx="0" cy="0"/>
          <a:chOff x="0" y="0"/>
          <a:chExt cx="0" cy="0"/>
        </a:xfrm>
      </p:grpSpPr>
      <p:sp>
        <p:nvSpPr>
          <p:cNvPr id="245" name="Google Shape;245;p7"/>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246" name="Google Shape;246;p7"/>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247" name="Google Shape;247;p7"/>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0" name="Google Shape;250;p7"/>
          <p:cNvGrpSpPr/>
          <p:nvPr/>
        </p:nvGrpSpPr>
        <p:grpSpPr>
          <a:xfrm>
            <a:off x="-9525" y="2024075"/>
            <a:ext cx="9167825" cy="595300"/>
            <a:chOff x="-9525" y="4462475"/>
            <a:chExt cx="9167825" cy="595300"/>
          </a:xfrm>
        </p:grpSpPr>
        <p:sp>
          <p:nvSpPr>
            <p:cNvPr id="251" name="Google Shape;251;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52" name="Google Shape;252;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53" name="Google Shape;253;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54" name="Google Shape;254;p7"/>
          <p:cNvGrpSpPr/>
          <p:nvPr/>
        </p:nvGrpSpPr>
        <p:grpSpPr>
          <a:xfrm>
            <a:off x="-42837" y="2005088"/>
            <a:ext cx="9229575" cy="642787"/>
            <a:chOff x="-42837" y="4443488"/>
            <a:chExt cx="9229575" cy="642787"/>
          </a:xfrm>
        </p:grpSpPr>
        <p:sp>
          <p:nvSpPr>
            <p:cNvPr id="255" name="Google Shape;255;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 name="Google Shape;280;p7"/>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7"/>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7"/>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7"/>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85" name="Google Shape;285;p7"/>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286" name="Google Shape;286;p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287"/>
        <p:cNvGrpSpPr/>
        <p:nvPr/>
      </p:nvGrpSpPr>
      <p:grpSpPr>
        <a:xfrm>
          <a:off x="0" y="0"/>
          <a:ext cx="0" cy="0"/>
          <a:chOff x="0" y="0"/>
          <a:chExt cx="0" cy="0"/>
        </a:xfrm>
      </p:grpSpPr>
      <p:sp>
        <p:nvSpPr>
          <p:cNvPr id="288" name="Google Shape;288;p8"/>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289" name="Google Shape;289;p8"/>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290" name="Google Shape;290;p8"/>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8"/>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8"/>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3" name="Google Shape;293;p8"/>
          <p:cNvGrpSpPr/>
          <p:nvPr/>
        </p:nvGrpSpPr>
        <p:grpSpPr>
          <a:xfrm>
            <a:off x="-9525" y="652475"/>
            <a:ext cx="9167825" cy="595300"/>
            <a:chOff x="-9525" y="4462475"/>
            <a:chExt cx="9167825" cy="595300"/>
          </a:xfrm>
        </p:grpSpPr>
        <p:sp>
          <p:nvSpPr>
            <p:cNvPr id="294" name="Google Shape;294;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95" name="Google Shape;295;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96" name="Google Shape;296;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97" name="Google Shape;297;p8"/>
          <p:cNvGrpSpPr/>
          <p:nvPr/>
        </p:nvGrpSpPr>
        <p:grpSpPr>
          <a:xfrm>
            <a:off x="-42837" y="633488"/>
            <a:ext cx="9229575" cy="642787"/>
            <a:chOff x="-42837" y="4443488"/>
            <a:chExt cx="9229575" cy="642787"/>
          </a:xfrm>
        </p:grpSpPr>
        <p:sp>
          <p:nvSpPr>
            <p:cNvPr id="298" name="Google Shape;298;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8"/>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8"/>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8"/>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8"/>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kQ7RTjACVfyZvB6zfXCABizIxpPBu04v/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9"/>
          <p:cNvSpPr txBox="1">
            <a:spLocks noGrp="1"/>
          </p:cNvSpPr>
          <p:nvPr>
            <p:ph type="ctrTitle"/>
          </p:nvPr>
        </p:nvSpPr>
        <p:spPr>
          <a:xfrm>
            <a:off x="2842788" y="3363424"/>
            <a:ext cx="5615487" cy="1271949"/>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US"/>
              <a:t>YouTube Comments Spam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grpSp>
        <p:nvGrpSpPr>
          <p:cNvPr id="392" name="Google Shape;392;p17"/>
          <p:cNvGrpSpPr/>
          <p:nvPr/>
        </p:nvGrpSpPr>
        <p:grpSpPr>
          <a:xfrm>
            <a:off x="1524000" y="126828"/>
            <a:ext cx="6096000" cy="3920206"/>
            <a:chOff x="0" y="704"/>
            <a:chExt cx="6096000" cy="3920206"/>
          </a:xfrm>
        </p:grpSpPr>
        <p:sp>
          <p:nvSpPr>
            <p:cNvPr id="393" name="Google Shape;393;p17"/>
            <p:cNvSpPr/>
            <p:nvPr/>
          </p:nvSpPr>
          <p:spPr>
            <a:xfrm>
              <a:off x="0" y="2936725"/>
              <a:ext cx="6096000" cy="984185"/>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txBox="1"/>
            <p:nvPr/>
          </p:nvSpPr>
          <p:spPr>
            <a:xfrm>
              <a:off x="0" y="2936725"/>
              <a:ext cx="6096000" cy="984185"/>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Term Frequency &amp; IDF</a:t>
              </a:r>
              <a:endParaRPr/>
            </a:p>
          </p:txBody>
        </p:sp>
        <p:sp>
          <p:nvSpPr>
            <p:cNvPr id="395" name="Google Shape;395;p17"/>
            <p:cNvSpPr/>
            <p:nvPr/>
          </p:nvSpPr>
          <p:spPr>
            <a:xfrm rot="10800000">
              <a:off x="0" y="1505657"/>
              <a:ext cx="6096000" cy="1513676"/>
            </a:xfrm>
            <a:prstGeom prst="upArrowCallout">
              <a:avLst>
                <a:gd name="adj1" fmla="val 25000"/>
                <a:gd name="adj2" fmla="val 25000"/>
                <a:gd name="adj3" fmla="val 25000"/>
                <a:gd name="adj4" fmla="val 64977"/>
              </a:avLst>
            </a:prstGeom>
            <a:solidFill>
              <a:srgbClr val="B98B3C"/>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txBox="1"/>
            <p:nvPr/>
          </p:nvSpPr>
          <p:spPr>
            <a:xfrm>
              <a:off x="0" y="1505657"/>
              <a:ext cx="6096000" cy="983541"/>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dirty="0">
                  <a:solidFill>
                    <a:schemeClr val="lt1"/>
                  </a:solidFill>
                </a:rPr>
                <a:t>Count Vectorizer</a:t>
              </a:r>
              <a:endParaRPr lang="en-US" dirty="0"/>
            </a:p>
          </p:txBody>
        </p:sp>
        <p:sp>
          <p:nvSpPr>
            <p:cNvPr id="397" name="Google Shape;397;p17"/>
            <p:cNvSpPr/>
            <p:nvPr/>
          </p:nvSpPr>
          <p:spPr>
            <a:xfrm rot="10800000">
              <a:off x="0" y="704"/>
              <a:ext cx="6096000" cy="1513676"/>
            </a:xfrm>
            <a:prstGeom prst="upArrowCallout">
              <a:avLst>
                <a:gd name="adj1" fmla="val 25000"/>
                <a:gd name="adj2" fmla="val 25000"/>
                <a:gd name="adj3" fmla="val 25000"/>
                <a:gd name="adj4" fmla="val 64977"/>
              </a:avLst>
            </a:prstGeom>
            <a:solidFill>
              <a:srgbClr val="7E7E7E"/>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txBox="1"/>
            <p:nvPr/>
          </p:nvSpPr>
          <p:spPr>
            <a:xfrm>
              <a:off x="0" y="704"/>
              <a:ext cx="6096000" cy="53130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Feature Extraction</a:t>
              </a:r>
              <a:endParaRPr/>
            </a:p>
          </p:txBody>
        </p:sp>
        <p:sp>
          <p:nvSpPr>
            <p:cNvPr id="399" name="Google Shape;399;p17"/>
            <p:cNvSpPr/>
            <p:nvPr/>
          </p:nvSpPr>
          <p:spPr>
            <a:xfrm>
              <a:off x="0" y="562911"/>
              <a:ext cx="3047999" cy="452589"/>
            </a:xfrm>
            <a:prstGeom prst="rect">
              <a:avLst/>
            </a:prstGeom>
            <a:solidFill>
              <a:srgbClr val="E3F9C8">
                <a:alpha val="89803"/>
              </a:srgbClr>
            </a:solidFill>
            <a:ln w="25400" cap="flat" cmpd="sng">
              <a:solidFill>
                <a:srgbClr val="E3F9C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txBox="1"/>
            <p:nvPr/>
          </p:nvSpPr>
          <p:spPr>
            <a:xfrm>
              <a:off x="0" y="562911"/>
              <a:ext cx="3047999" cy="452589"/>
            </a:xfrm>
            <a:prstGeom prst="rect">
              <a:avLst/>
            </a:prstGeom>
            <a:noFill/>
            <a:ln>
              <a:noFill/>
            </a:ln>
          </p:spPr>
          <p:txBody>
            <a:bodyPr spcFirstLastPara="1" wrap="square" lIns="142225" tIns="25400" rIns="142225" bIns="254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Tokenization</a:t>
              </a:r>
              <a:endParaRPr/>
            </a:p>
          </p:txBody>
        </p:sp>
        <p:sp>
          <p:nvSpPr>
            <p:cNvPr id="401" name="Google Shape;401;p17"/>
            <p:cNvSpPr/>
            <p:nvPr/>
          </p:nvSpPr>
          <p:spPr>
            <a:xfrm>
              <a:off x="3048000" y="555154"/>
              <a:ext cx="3047999" cy="452589"/>
            </a:xfrm>
            <a:prstGeom prst="rect">
              <a:avLst/>
            </a:prstGeom>
            <a:solidFill>
              <a:srgbClr val="D6D5D5">
                <a:alpha val="89803"/>
              </a:srgbClr>
            </a:solidFill>
            <a:ln w="25400" cap="flat" cmpd="sng">
              <a:solidFill>
                <a:srgbClr val="E3F9C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txBox="1"/>
            <p:nvPr/>
          </p:nvSpPr>
          <p:spPr>
            <a:xfrm>
              <a:off x="3048000" y="555154"/>
              <a:ext cx="3047999" cy="452589"/>
            </a:xfrm>
            <a:prstGeom prst="rect">
              <a:avLst/>
            </a:prstGeom>
            <a:noFill/>
            <a:ln>
              <a:noFill/>
            </a:ln>
          </p:spPr>
          <p:txBody>
            <a:bodyPr spcFirstLastPara="1" wrap="square" lIns="142225" tIns="25400" rIns="142225" bIns="254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dirty="0"/>
                <a:t>Lemmatization</a:t>
              </a: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966269" y="290093"/>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Tokenization</a:t>
            </a:r>
            <a:endParaRPr sz="2800"/>
          </a:p>
        </p:txBody>
      </p:sp>
      <p:sp>
        <p:nvSpPr>
          <p:cNvPr id="408" name="Google Shape;408;p18"/>
          <p:cNvSpPr txBox="1">
            <a:spLocks noGrp="1"/>
          </p:cNvSpPr>
          <p:nvPr>
            <p:ph type="body" idx="1"/>
          </p:nvPr>
        </p:nvSpPr>
        <p:spPr>
          <a:xfrm>
            <a:off x="134289" y="1095470"/>
            <a:ext cx="5143881" cy="3223033"/>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Tokenization is the </a:t>
            </a:r>
            <a:r>
              <a:rPr lang="en-US" sz="1800" b="1" dirty="0">
                <a:solidFill>
                  <a:srgbClr val="C00000"/>
                </a:solidFill>
                <a:latin typeface="Calibri"/>
                <a:ea typeface="Calibri"/>
                <a:cs typeface="Calibri"/>
                <a:sym typeface="Calibri"/>
              </a:rPr>
              <a:t>act of breaking up a sequence of strings into pieces such as words, keywords, phrases, symbols and other elements called tokens</a:t>
            </a:r>
            <a:r>
              <a:rPr lang="en-US" sz="1800" b="1" dirty="0">
                <a:latin typeface="Calibri"/>
                <a:ea typeface="Calibri"/>
                <a:cs typeface="Calibri"/>
                <a:sym typeface="Calibri"/>
              </a:rPr>
              <a:t>. Tokens can be individual words, phrases or even whole sentences.</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Tokenization is used in computer science, where it plays a large part in the process of lexical analysis.</a:t>
            </a: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p:txBody>
      </p:sp>
      <p:sp>
        <p:nvSpPr>
          <p:cNvPr id="409" name="Google Shape;409;p1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pic>
        <p:nvPicPr>
          <p:cNvPr id="410" name="Google Shape;410;p18" descr="Chart, histogram&#10;&#10;Description automatically generated"/>
          <p:cNvPicPr preferRelativeResize="0"/>
          <p:nvPr/>
        </p:nvPicPr>
        <p:blipFill rotWithShape="1">
          <a:blip r:embed="rId3">
            <a:alphaModFix/>
          </a:blip>
          <a:srcRect/>
          <a:stretch/>
        </p:blipFill>
        <p:spPr>
          <a:xfrm>
            <a:off x="5278169" y="1312752"/>
            <a:ext cx="3458425" cy="27352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9"/>
          <p:cNvSpPr txBox="1">
            <a:spLocks noGrp="1"/>
          </p:cNvSpPr>
          <p:nvPr>
            <p:ph type="title"/>
          </p:nvPr>
        </p:nvSpPr>
        <p:spPr>
          <a:xfrm>
            <a:off x="944637" y="-219593"/>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dirty="0"/>
              <a:t>Mapping Text To Vectors</a:t>
            </a:r>
            <a:endParaRPr sz="2800" dirty="0"/>
          </a:p>
        </p:txBody>
      </p:sp>
      <p:sp>
        <p:nvSpPr>
          <p:cNvPr id="416" name="Google Shape;416;p19"/>
          <p:cNvSpPr txBox="1">
            <a:spLocks noGrp="1"/>
          </p:cNvSpPr>
          <p:nvPr>
            <p:ph type="body" idx="1"/>
          </p:nvPr>
        </p:nvSpPr>
        <p:spPr>
          <a:xfrm>
            <a:off x="0" y="496208"/>
            <a:ext cx="8656626" cy="44100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Classification Algorithms expects numerical input features as we have text data we need to convert text data to numeric vectors.</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Scikit-learn Count Vectorizer and TF-IDF Vectorizer are used to convert to numerical values.</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Scikit-learn Count vectorizer is used to convert a collection of text documents to a vector of word counts.</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Scikit-learn TF-IDF vectorizer considers overall weight of words in the whole document.</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endParaRPr b="1" dirty="0">
              <a:latin typeface="Calibri" panose="020F0502020204030204" pitchFamily="34" charset="0"/>
              <a:cs typeface="Calibri" panose="020F0502020204030204" pitchFamily="34" charset="0"/>
            </a:endParaRPr>
          </a:p>
        </p:txBody>
      </p:sp>
      <p:sp>
        <p:nvSpPr>
          <p:cNvPr id="417" name="Google Shape;417;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Tree>
    <p:extLst>
      <p:ext uri="{BB962C8B-B14F-4D97-AF65-F5344CB8AC3E}">
        <p14:creationId xmlns:p14="http://schemas.microsoft.com/office/powerpoint/2010/main" val="296942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0"/>
          <p:cNvSpPr txBox="1">
            <a:spLocks noGrp="1"/>
          </p:cNvSpPr>
          <p:nvPr>
            <p:ph type="body" idx="1"/>
          </p:nvPr>
        </p:nvSpPr>
        <p:spPr>
          <a:xfrm>
            <a:off x="134289" y="1095470"/>
            <a:ext cx="8656500" cy="32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423" name="Google Shape;423;p2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pic>
        <p:nvPicPr>
          <p:cNvPr id="424" name="Google Shape;424;p20"/>
          <p:cNvPicPr preferRelativeResize="0"/>
          <p:nvPr/>
        </p:nvPicPr>
        <p:blipFill>
          <a:blip r:embed="rId3">
            <a:alphaModFix/>
          </a:blip>
          <a:stretch>
            <a:fillRect/>
          </a:stretch>
        </p:blipFill>
        <p:spPr>
          <a:xfrm>
            <a:off x="676449" y="1147520"/>
            <a:ext cx="7399924" cy="3118800"/>
          </a:xfrm>
          <a:prstGeom prst="rect">
            <a:avLst/>
          </a:prstGeom>
          <a:noFill/>
          <a:ln>
            <a:noFill/>
          </a:ln>
        </p:spPr>
      </p:pic>
      <p:sp>
        <p:nvSpPr>
          <p:cNvPr id="2" name="TextBox 1">
            <a:extLst>
              <a:ext uri="{FF2B5EF4-FFF2-40B4-BE49-F238E27FC236}">
                <a16:creationId xmlns:a16="http://schemas.microsoft.com/office/drawing/2014/main" id="{C4155AE3-EE6A-2643-97A8-14207420260F}"/>
              </a:ext>
            </a:extLst>
          </p:cNvPr>
          <p:cNvSpPr txBox="1"/>
          <p:nvPr/>
        </p:nvSpPr>
        <p:spPr>
          <a:xfrm>
            <a:off x="2223785" y="521330"/>
            <a:ext cx="455926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TOP 20 Most repeating words in the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1"/>
          <p:cNvSpPr txBox="1">
            <a:spLocks noGrp="1"/>
          </p:cNvSpPr>
          <p:nvPr>
            <p:ph type="body" idx="1"/>
          </p:nvPr>
        </p:nvSpPr>
        <p:spPr>
          <a:xfrm>
            <a:off x="134289" y="1095470"/>
            <a:ext cx="8656626" cy="322303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430" name="Google Shape;430;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pic>
        <p:nvPicPr>
          <p:cNvPr id="431" name="Google Shape;431;p21" descr="Chart, bar chart&#10;&#10;Description automatically generated"/>
          <p:cNvPicPr preferRelativeResize="0"/>
          <p:nvPr/>
        </p:nvPicPr>
        <p:blipFill rotWithShape="1">
          <a:blip r:embed="rId3">
            <a:alphaModFix/>
          </a:blip>
          <a:srcRect/>
          <a:stretch/>
        </p:blipFill>
        <p:spPr>
          <a:xfrm>
            <a:off x="642796" y="1303218"/>
            <a:ext cx="7432895" cy="2537064"/>
          </a:xfrm>
          <a:prstGeom prst="rect">
            <a:avLst/>
          </a:prstGeom>
          <a:noFill/>
          <a:ln>
            <a:noFill/>
          </a:ln>
        </p:spPr>
      </p:pic>
      <p:sp>
        <p:nvSpPr>
          <p:cNvPr id="6" name="TextBox 5">
            <a:extLst>
              <a:ext uri="{FF2B5EF4-FFF2-40B4-BE49-F238E27FC236}">
                <a16:creationId xmlns:a16="http://schemas.microsoft.com/office/drawing/2014/main" id="{37D2BC85-39E0-D54A-9506-BA59F0EEBDC6}"/>
              </a:ext>
            </a:extLst>
          </p:cNvPr>
          <p:cNvSpPr txBox="1"/>
          <p:nvPr/>
        </p:nvSpPr>
        <p:spPr>
          <a:xfrm>
            <a:off x="2292369" y="604805"/>
            <a:ext cx="455926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TOP 20 Most repeating words in the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2"/>
          <p:cNvSpPr txBox="1">
            <a:spLocks noGrp="1"/>
          </p:cNvSpPr>
          <p:nvPr>
            <p:ph type="title"/>
          </p:nvPr>
        </p:nvSpPr>
        <p:spPr>
          <a:xfrm>
            <a:off x="966269" y="1"/>
            <a:ext cx="6996600" cy="9958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Lemmatization</a:t>
            </a:r>
            <a:br>
              <a:rPr lang="en-US" sz="2800"/>
            </a:br>
            <a:endParaRPr sz="2800"/>
          </a:p>
        </p:txBody>
      </p:sp>
      <p:sp>
        <p:nvSpPr>
          <p:cNvPr id="437" name="Google Shape;437;p22"/>
          <p:cNvSpPr txBox="1">
            <a:spLocks noGrp="1"/>
          </p:cNvSpPr>
          <p:nvPr>
            <p:ph type="body" idx="1"/>
          </p:nvPr>
        </p:nvSpPr>
        <p:spPr>
          <a:xfrm>
            <a:off x="136256" y="516049"/>
            <a:ext cx="8656626" cy="3662662"/>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b="1" dirty="0">
                <a:latin typeface="Calibri"/>
                <a:ea typeface="Calibri"/>
                <a:cs typeface="Calibri"/>
                <a:sym typeface="Calibri"/>
              </a:rPr>
              <a:t>Lemmatization is the </a:t>
            </a:r>
            <a:r>
              <a:rPr lang="en-US" b="1" dirty="0">
                <a:solidFill>
                  <a:srgbClr val="C00000"/>
                </a:solidFill>
                <a:latin typeface="Calibri"/>
                <a:ea typeface="Calibri"/>
                <a:cs typeface="Calibri"/>
                <a:sym typeface="Calibri"/>
              </a:rPr>
              <a:t>method to normalize the text documents. </a:t>
            </a:r>
            <a:endParaRPr dirty="0"/>
          </a:p>
          <a:p>
            <a:pPr marL="457200" lvl="0" indent="-228600" algn="l" rtl="0">
              <a:lnSpc>
                <a:spcPct val="100000"/>
              </a:lnSpc>
              <a:spcBef>
                <a:spcPts val="0"/>
              </a:spcBef>
              <a:spcAft>
                <a:spcPts val="0"/>
              </a:spcAft>
              <a:buSzPts val="2000"/>
              <a:buNone/>
            </a:pPr>
            <a:endParaRPr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b="1" dirty="0">
                <a:latin typeface="Calibri"/>
                <a:ea typeface="Calibri"/>
                <a:cs typeface="Calibri"/>
                <a:sym typeface="Calibri"/>
              </a:rPr>
              <a:t>The main goal of the text normalization is to keep the vocabulary small and remove the noise(unwanted stuff), reduce derivationally  related forms of a word to a common base form, which helps to improve the accuracy of many language modeling tasks.</a:t>
            </a:r>
          </a:p>
          <a:p>
            <a:pPr marL="457200" lvl="0" indent="-355600" algn="l" rtl="0">
              <a:lnSpc>
                <a:spcPct val="100000"/>
              </a:lnSpc>
              <a:spcBef>
                <a:spcPts val="0"/>
              </a:spcBef>
              <a:spcAft>
                <a:spcPts val="0"/>
              </a:spcAft>
              <a:buSzPts val="2000"/>
              <a:buChar char="◉"/>
            </a:pPr>
            <a:endParaRPr lang="en-US" b="1" dirty="0">
              <a:latin typeface="Calibri"/>
              <a:ea typeface="Calibri"/>
              <a:cs typeface="Calibri"/>
              <a:sym typeface="Calibri"/>
            </a:endParaRPr>
          </a:p>
          <a:p>
            <a:pPr marL="101600" lvl="0" indent="0" algn="l" rtl="0">
              <a:lnSpc>
                <a:spcPct val="100000"/>
              </a:lnSpc>
              <a:spcBef>
                <a:spcPts val="0"/>
              </a:spcBef>
              <a:spcAft>
                <a:spcPts val="0"/>
              </a:spcAft>
              <a:buSzPts val="2000"/>
              <a:buNone/>
            </a:pPr>
            <a:r>
              <a:rPr lang="en-US" b="1" dirty="0">
                <a:solidFill>
                  <a:srgbClr val="C00000"/>
                </a:solidFill>
                <a:latin typeface="Calibri"/>
                <a:ea typeface="Calibri"/>
                <a:cs typeface="Calibri"/>
                <a:sym typeface="Calibri"/>
              </a:rPr>
              <a:t>      am, are, is =&gt; be</a:t>
            </a:r>
          </a:p>
          <a:p>
            <a:pPr marL="101600" lvl="0" indent="0" algn="l" rtl="0">
              <a:lnSpc>
                <a:spcPct val="100000"/>
              </a:lnSpc>
              <a:spcBef>
                <a:spcPts val="0"/>
              </a:spcBef>
              <a:spcAft>
                <a:spcPts val="0"/>
              </a:spcAft>
              <a:buSzPts val="2000"/>
              <a:buNone/>
            </a:pPr>
            <a:r>
              <a:rPr lang="en-US" b="1" dirty="0">
                <a:solidFill>
                  <a:srgbClr val="C00000"/>
                </a:solidFill>
                <a:latin typeface="Calibri"/>
                <a:ea typeface="Calibri"/>
                <a:cs typeface="Calibri"/>
                <a:sym typeface="Calibri"/>
              </a:rPr>
              <a:t>      car, cars, car’s, car’s =&gt; car</a:t>
            </a:r>
          </a:p>
          <a:p>
            <a:pPr marL="457200" lvl="0" indent="-355600" algn="l" rtl="0">
              <a:lnSpc>
                <a:spcPct val="100000"/>
              </a:lnSpc>
              <a:spcBef>
                <a:spcPts val="0"/>
              </a:spcBef>
              <a:spcAft>
                <a:spcPts val="0"/>
              </a:spcAft>
              <a:buSzPts val="2000"/>
              <a:buChar char="◉"/>
            </a:pPr>
            <a:endParaRPr lang="en-US" dirty="0"/>
          </a:p>
          <a:p>
            <a:pPr marL="457200" lvl="0" indent="-355600" algn="l" rtl="0">
              <a:lnSpc>
                <a:spcPct val="100000"/>
              </a:lnSpc>
              <a:spcBef>
                <a:spcPts val="0"/>
              </a:spcBef>
              <a:spcAft>
                <a:spcPts val="0"/>
              </a:spcAft>
              <a:buSzPts val="2000"/>
              <a:buChar char="◉"/>
            </a:pPr>
            <a:endParaRPr dirty="0"/>
          </a:p>
        </p:txBody>
      </p:sp>
      <p:sp>
        <p:nvSpPr>
          <p:cNvPr id="438" name="Google Shape;438;p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2"/>
          <p:cNvSpPr txBox="1">
            <a:spLocks noGrp="1"/>
          </p:cNvSpPr>
          <p:nvPr>
            <p:ph type="title"/>
          </p:nvPr>
        </p:nvSpPr>
        <p:spPr>
          <a:xfrm>
            <a:off x="966269" y="1"/>
            <a:ext cx="6996600" cy="9958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Lemmatization</a:t>
            </a:r>
            <a:br>
              <a:rPr lang="en-US" sz="2800"/>
            </a:br>
            <a:endParaRPr sz="2800"/>
          </a:p>
        </p:txBody>
      </p:sp>
      <p:sp>
        <p:nvSpPr>
          <p:cNvPr id="438" name="Google Shape;438;p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pic>
        <p:nvPicPr>
          <p:cNvPr id="5" name="Google Shape;439;p22" descr="Table&#10;&#10;Description automatically generated">
            <a:extLst>
              <a:ext uri="{FF2B5EF4-FFF2-40B4-BE49-F238E27FC236}">
                <a16:creationId xmlns:a16="http://schemas.microsoft.com/office/drawing/2014/main" id="{CB784A37-BF6C-714F-B414-5B1795F14E2E}"/>
              </a:ext>
            </a:extLst>
          </p:cNvPr>
          <p:cNvPicPr preferRelativeResize="0"/>
          <p:nvPr/>
        </p:nvPicPr>
        <p:blipFill rotWithShape="1">
          <a:blip r:embed="rId3">
            <a:alphaModFix/>
          </a:blip>
          <a:srcRect/>
          <a:stretch/>
        </p:blipFill>
        <p:spPr>
          <a:xfrm>
            <a:off x="393290" y="688259"/>
            <a:ext cx="8163485" cy="3342968"/>
          </a:xfrm>
          <a:prstGeom prst="rect">
            <a:avLst/>
          </a:prstGeom>
          <a:noFill/>
          <a:ln>
            <a:noFill/>
          </a:ln>
        </p:spPr>
      </p:pic>
    </p:spTree>
    <p:extLst>
      <p:ext uri="{BB962C8B-B14F-4D97-AF65-F5344CB8AC3E}">
        <p14:creationId xmlns:p14="http://schemas.microsoft.com/office/powerpoint/2010/main" val="293868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3"/>
          <p:cNvSpPr txBox="1">
            <a:spLocks noGrp="1"/>
          </p:cNvSpPr>
          <p:nvPr>
            <p:ph type="subTitle" idx="1"/>
          </p:nvPr>
        </p:nvSpPr>
        <p:spPr>
          <a:xfrm>
            <a:off x="3633745" y="3050257"/>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US" sz="2800">
                <a:latin typeface="Oswald"/>
                <a:ea typeface="Oswald"/>
                <a:cs typeface="Oswald"/>
                <a:sym typeface="Oswald"/>
              </a:rPr>
              <a:t>Machine Learning Classifiers [Models]</a:t>
            </a:r>
            <a:endParaRPr sz="28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title"/>
          </p:nvPr>
        </p:nvSpPr>
        <p:spPr>
          <a:xfrm>
            <a:off x="1047750" y="-168166"/>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Logistic Regression</a:t>
            </a:r>
            <a:endParaRPr/>
          </a:p>
        </p:txBody>
      </p:sp>
      <p:sp>
        <p:nvSpPr>
          <p:cNvPr id="450" name="Google Shape;450;p24"/>
          <p:cNvSpPr txBox="1">
            <a:spLocks noGrp="1"/>
          </p:cNvSpPr>
          <p:nvPr>
            <p:ph type="body" idx="1"/>
          </p:nvPr>
        </p:nvSpPr>
        <p:spPr>
          <a:xfrm>
            <a:off x="407407" y="515008"/>
            <a:ext cx="8247706" cy="3850516"/>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In statistics, the logistic model is used to model the probability of a certain class or event existing such as pass/fail, win/lose, alive/dead or healthy/sick. </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In Layman terms</a:t>
            </a:r>
            <a:r>
              <a:rPr lang="en-US" sz="1800" b="1" dirty="0">
                <a:solidFill>
                  <a:srgbClr val="C00000"/>
                </a:solidFill>
                <a:latin typeface="Calibri"/>
                <a:ea typeface="Calibri"/>
                <a:cs typeface="Calibri"/>
                <a:sym typeface="Calibri"/>
              </a:rPr>
              <a:t>, a model used to predict  the happening of an event with respect to other events.</a:t>
            </a:r>
            <a:endParaRPr dirty="0"/>
          </a:p>
          <a:p>
            <a:pPr marL="101600" lvl="0" indent="0" algn="l" rtl="0">
              <a:lnSpc>
                <a:spcPct val="100000"/>
              </a:lnSpc>
              <a:spcBef>
                <a:spcPts val="0"/>
              </a:spcBef>
              <a:spcAft>
                <a:spcPts val="0"/>
              </a:spcAft>
              <a:buSzPts val="2000"/>
              <a:buNone/>
            </a:pPr>
            <a:endParaRPr dirty="0"/>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Scikit Logistic Regression Model is used. Train Data - 80% and Test Data - 20%</a:t>
            </a:r>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lvl="0">
              <a:spcBef>
                <a:spcPts val="0"/>
              </a:spcBef>
            </a:pPr>
            <a:r>
              <a:rPr lang="en-US" sz="1800" b="1" dirty="0">
                <a:latin typeface="Calibri"/>
                <a:ea typeface="Calibri"/>
                <a:cs typeface="Calibri"/>
                <a:sym typeface="Calibri"/>
              </a:rPr>
              <a:t>Tuning Hyper Parameters as:</a:t>
            </a:r>
          </a:p>
          <a:p>
            <a:pPr marL="101600" lvl="0" indent="0">
              <a:spcBef>
                <a:spcPts val="0"/>
              </a:spcBef>
              <a:buNone/>
            </a:pPr>
            <a:r>
              <a:rPr lang="en-US" sz="1800" b="1" dirty="0">
                <a:latin typeface="Calibri"/>
                <a:ea typeface="Calibri"/>
                <a:cs typeface="Calibri"/>
                <a:sym typeface="Calibri"/>
              </a:rPr>
              <a:t>          </a:t>
            </a:r>
            <a:r>
              <a:rPr lang="en-US" sz="1800" b="1" dirty="0" err="1">
                <a:latin typeface="Calibri"/>
                <a:ea typeface="Calibri"/>
                <a:cs typeface="Calibri"/>
                <a:sym typeface="Calibri"/>
              </a:rPr>
              <a:t>max_iter</a:t>
            </a:r>
            <a:r>
              <a:rPr lang="en-US" sz="1800" b="1" dirty="0">
                <a:latin typeface="Calibri"/>
                <a:ea typeface="Calibri"/>
                <a:cs typeface="Calibri"/>
                <a:sym typeface="Calibri"/>
              </a:rPr>
              <a:t> : 200 </a:t>
            </a:r>
          </a:p>
          <a:p>
            <a:pPr marL="101600" lvl="0" indent="0">
              <a:spcBef>
                <a:spcPts val="0"/>
              </a:spcBef>
              <a:buNone/>
            </a:pPr>
            <a:r>
              <a:rPr lang="en-US" sz="1800" b="1" dirty="0">
                <a:latin typeface="Calibri"/>
                <a:ea typeface="Calibri"/>
                <a:cs typeface="Calibri"/>
                <a:sym typeface="Calibri"/>
              </a:rPr>
              <a:t>          </a:t>
            </a:r>
            <a:r>
              <a:rPr lang="en-US" sz="1800" b="1" dirty="0" err="1">
                <a:latin typeface="Calibri"/>
                <a:ea typeface="Calibri"/>
                <a:cs typeface="Calibri"/>
                <a:sym typeface="Calibri"/>
              </a:rPr>
              <a:t>Learning_Rate</a:t>
            </a:r>
            <a:r>
              <a:rPr lang="en-US" sz="1800" b="1" dirty="0">
                <a:latin typeface="Calibri"/>
                <a:ea typeface="Calibri"/>
                <a:cs typeface="Calibri"/>
                <a:sym typeface="Calibri"/>
              </a:rPr>
              <a:t> : 0.005</a:t>
            </a:r>
          </a:p>
          <a:p>
            <a:pPr marL="101600" lvl="0" indent="0">
              <a:spcBef>
                <a:spcPts val="0"/>
              </a:spcBef>
              <a:buNone/>
            </a:pPr>
            <a:endParaRPr lang="en-US" sz="1800" b="1" dirty="0">
              <a:latin typeface="Calibri"/>
              <a:ea typeface="Calibri"/>
              <a:cs typeface="Calibri"/>
              <a:sym typeface="Calibri"/>
            </a:endParaRPr>
          </a:p>
          <a:p>
            <a:pPr>
              <a:spcBef>
                <a:spcPts val="0"/>
              </a:spcBef>
            </a:pPr>
            <a:r>
              <a:rPr lang="en-US" sz="1800" b="1" dirty="0">
                <a:latin typeface="Calibri"/>
                <a:ea typeface="Calibri"/>
                <a:cs typeface="Calibri"/>
                <a:sym typeface="Calibri"/>
              </a:rPr>
              <a:t>Accuracy obtained – 88%</a:t>
            </a:r>
            <a:endParaRPr lang="en-US" sz="1800" dirty="0"/>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endParaRPr lang="en-US" sz="1800" b="1" dirty="0">
              <a:latin typeface="Calibri"/>
              <a:cs typeface="Calibri"/>
              <a:sym typeface="Calibri"/>
            </a:endParaRPr>
          </a:p>
          <a:p>
            <a:pPr marL="457200" lvl="0" indent="-355600" algn="l" rtl="0">
              <a:lnSpc>
                <a:spcPct val="100000"/>
              </a:lnSpc>
              <a:spcBef>
                <a:spcPts val="0"/>
              </a:spcBef>
              <a:spcAft>
                <a:spcPts val="0"/>
              </a:spcAft>
              <a:buSzPts val="2000"/>
              <a:buChar char="◉"/>
            </a:pPr>
            <a:endParaRPr lang="en-US" dirty="0"/>
          </a:p>
          <a:p>
            <a:pPr marL="457200" lvl="0" indent="-228600" algn="l" rtl="0">
              <a:lnSpc>
                <a:spcPct val="100000"/>
              </a:lnSpc>
              <a:spcBef>
                <a:spcPts val="0"/>
              </a:spcBef>
              <a:spcAft>
                <a:spcPts val="0"/>
              </a:spcAft>
              <a:buSzPts val="2000"/>
              <a:buNone/>
            </a:pPr>
            <a:endParaRPr lang="en-US" sz="1800" b="1" dirty="0">
              <a:latin typeface="Calibri"/>
              <a:ea typeface="Calibri"/>
              <a:cs typeface="Calibri"/>
              <a:sym typeface="Calibri"/>
            </a:endParaRPr>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51" name="Google Shape;451;p2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5"/>
          <p:cNvSpPr txBox="1">
            <a:spLocks noGrp="1"/>
          </p:cNvSpPr>
          <p:nvPr>
            <p:ph type="title"/>
          </p:nvPr>
        </p:nvSpPr>
        <p:spPr>
          <a:xfrm>
            <a:off x="1047750" y="-168166"/>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Naïve Bayes</a:t>
            </a:r>
            <a:endParaRPr/>
          </a:p>
        </p:txBody>
      </p:sp>
      <p:sp>
        <p:nvSpPr>
          <p:cNvPr id="457" name="Google Shape;457;p25"/>
          <p:cNvSpPr txBox="1">
            <a:spLocks noGrp="1"/>
          </p:cNvSpPr>
          <p:nvPr>
            <p:ph type="body" idx="1"/>
          </p:nvPr>
        </p:nvSpPr>
        <p:spPr>
          <a:xfrm>
            <a:off x="407407" y="515007"/>
            <a:ext cx="8247706" cy="3815255"/>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 A Naïve Bayes Classifier is a probabilistic machine learning model that is used for classification task.</a:t>
            </a:r>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endParaRPr lang="en-US" sz="1800" b="1" dirty="0">
              <a:latin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cs typeface="Calibri"/>
                <a:sym typeface="Calibri"/>
              </a:rPr>
              <a:t>Used Multinomial Naïve Bayes Classifier.</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Accuracy obtained – 86%</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58" name="Google Shape;458;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0"/>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INTRODUCTION</a:t>
            </a:r>
            <a:endParaRPr sz="2800"/>
          </a:p>
        </p:txBody>
      </p:sp>
      <p:sp>
        <p:nvSpPr>
          <p:cNvPr id="338" name="Google Shape;338;p10"/>
          <p:cNvSpPr txBox="1"/>
          <p:nvPr/>
        </p:nvSpPr>
        <p:spPr>
          <a:xfrm>
            <a:off x="1266650" y="816525"/>
            <a:ext cx="6777699" cy="33118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161616"/>
                </a:solidFill>
                <a:latin typeface="Calibri"/>
                <a:ea typeface="Calibri"/>
                <a:cs typeface="Calibri"/>
                <a:sym typeface="Calibri"/>
              </a:rPr>
              <a:t>YouTube has more than 2 Billion users.</a:t>
            </a:r>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161616"/>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161616"/>
                </a:solidFill>
                <a:latin typeface="Calibri"/>
                <a:ea typeface="Calibri"/>
                <a:cs typeface="Calibri"/>
                <a:sym typeface="Calibri"/>
              </a:rPr>
              <a:t>Every Minute – 500 Hours of videos are uploaded</a:t>
            </a:r>
            <a:endParaRPr/>
          </a:p>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161616"/>
                </a:solidFill>
                <a:latin typeface="Calibri"/>
                <a:ea typeface="Calibri"/>
                <a:cs typeface="Calibri"/>
                <a:sym typeface="Calibri"/>
              </a:rPr>
              <a:t>Everyday – 43,200,000 hours of videos are uploaded.</a:t>
            </a:r>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000000"/>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Many videos are uploaded on YouTube on daily basis and a handsome amount of comments posted on that videos are spam that is people trying to promote their channel or market their product. To tackle this problem In this project we needed to identify the class of the YouTube video comments that it belongs to spam or ham</a:t>
            </a:r>
            <a:r>
              <a:rPr lang="en-US" sz="1400" b="1"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161616"/>
              </a:solidFill>
              <a:latin typeface="Source Sans Pro"/>
              <a:ea typeface="Source Sans Pro"/>
              <a:cs typeface="Source Sans Pro"/>
              <a:sym typeface="Source Sans Pro"/>
            </a:endParaRPr>
          </a:p>
        </p:txBody>
      </p:sp>
      <p:sp>
        <p:nvSpPr>
          <p:cNvPr id="339" name="Google Shape;339;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6"/>
          <p:cNvSpPr txBox="1">
            <a:spLocks noGrp="1"/>
          </p:cNvSpPr>
          <p:nvPr>
            <p:ph type="title"/>
          </p:nvPr>
        </p:nvSpPr>
        <p:spPr>
          <a:xfrm>
            <a:off x="1047750" y="-168166"/>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dirty="0"/>
              <a:t>Support Vector Machine</a:t>
            </a:r>
            <a:endParaRPr dirty="0"/>
          </a:p>
        </p:txBody>
      </p:sp>
      <p:sp>
        <p:nvSpPr>
          <p:cNvPr id="464" name="Google Shape;464;p26"/>
          <p:cNvSpPr txBox="1">
            <a:spLocks noGrp="1"/>
          </p:cNvSpPr>
          <p:nvPr>
            <p:ph type="body" idx="1"/>
          </p:nvPr>
        </p:nvSpPr>
        <p:spPr>
          <a:xfrm>
            <a:off x="407407" y="304800"/>
            <a:ext cx="4436197" cy="5471311"/>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Support Vector Machine is a linear model for classification and regression problems.</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 The idea of SVM is simple: </a:t>
            </a:r>
            <a:r>
              <a:rPr lang="en-US" sz="1800" b="1" dirty="0">
                <a:solidFill>
                  <a:srgbClr val="C00000"/>
                </a:solidFill>
                <a:latin typeface="Calibri"/>
                <a:ea typeface="Calibri"/>
                <a:cs typeface="Calibri"/>
                <a:sym typeface="Calibri"/>
              </a:rPr>
              <a:t>The algorithm creates a line or a hyperplane which separates the data into classes.</a:t>
            </a:r>
            <a:endParaRPr dirty="0"/>
          </a:p>
          <a:p>
            <a:pPr marL="457200" lvl="0" indent="-228600" algn="l" rtl="0">
              <a:lnSpc>
                <a:spcPct val="100000"/>
              </a:lnSpc>
              <a:spcBef>
                <a:spcPts val="0"/>
              </a:spcBef>
              <a:spcAft>
                <a:spcPts val="0"/>
              </a:spcAft>
              <a:buSzPts val="2000"/>
              <a:buNone/>
            </a:pPr>
            <a:endParaRPr sz="1800" b="1" dirty="0">
              <a:solidFill>
                <a:srgbClr val="C00000"/>
              </a:solidFill>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solidFill>
                  <a:srgbClr val="C00000"/>
                </a:solidFill>
                <a:latin typeface="Calibri"/>
                <a:ea typeface="Calibri"/>
                <a:cs typeface="Calibri"/>
                <a:sym typeface="Calibri"/>
              </a:rPr>
              <a:t> </a:t>
            </a:r>
            <a:r>
              <a:rPr lang="en-US" sz="1800" b="1" dirty="0">
                <a:solidFill>
                  <a:srgbClr val="131925"/>
                </a:solidFill>
                <a:latin typeface="Calibri"/>
                <a:ea typeface="Calibri"/>
                <a:cs typeface="Calibri"/>
                <a:sym typeface="Calibri"/>
              </a:rPr>
              <a:t>The kernel used in this SVM is </a:t>
            </a:r>
            <a:r>
              <a:rPr lang="en-US" sz="1800" b="1" dirty="0">
                <a:solidFill>
                  <a:srgbClr val="C00000"/>
                </a:solidFill>
                <a:latin typeface="Calibri"/>
                <a:ea typeface="Calibri"/>
                <a:cs typeface="Calibri"/>
                <a:sym typeface="Calibri"/>
              </a:rPr>
              <a:t>Linear.</a:t>
            </a:r>
          </a:p>
          <a:p>
            <a:pPr marL="457200" lvl="0" indent="-355600" algn="l" rtl="0">
              <a:lnSpc>
                <a:spcPct val="100000"/>
              </a:lnSpc>
              <a:spcBef>
                <a:spcPts val="0"/>
              </a:spcBef>
              <a:spcAft>
                <a:spcPts val="0"/>
              </a:spcAft>
              <a:buSzPts val="2000"/>
              <a:buChar char="◉"/>
            </a:pPr>
            <a:endParaRPr lang="en-US" sz="1800" b="1" dirty="0">
              <a:solidFill>
                <a:srgbClr val="C00000"/>
              </a:solidFill>
              <a:latin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solidFill>
                  <a:schemeClr val="tx1">
                    <a:lumMod val="50000"/>
                  </a:schemeClr>
                </a:solidFill>
                <a:latin typeface="Calibri"/>
                <a:cs typeface="Calibri"/>
                <a:sym typeface="Calibri"/>
              </a:rPr>
              <a:t>Used Stochastic Gradient Descent Classifier with 5 iterations and </a:t>
            </a:r>
            <a:r>
              <a:rPr lang="en-US" sz="1800" b="1" dirty="0" err="1">
                <a:solidFill>
                  <a:schemeClr val="tx1">
                    <a:lumMod val="50000"/>
                  </a:schemeClr>
                </a:solidFill>
                <a:latin typeface="Calibri"/>
                <a:cs typeface="Calibri"/>
                <a:sym typeface="Calibri"/>
              </a:rPr>
              <a:t>Learning_Rate</a:t>
            </a:r>
            <a:r>
              <a:rPr lang="en-US" sz="1800" b="1" dirty="0">
                <a:solidFill>
                  <a:schemeClr val="tx1">
                    <a:lumMod val="50000"/>
                  </a:schemeClr>
                </a:solidFill>
                <a:latin typeface="Calibri"/>
                <a:cs typeface="Calibri"/>
                <a:sym typeface="Calibri"/>
              </a:rPr>
              <a:t> 0.003.</a:t>
            </a:r>
            <a:endParaRPr lang="en-US" sz="1800" b="1" dirty="0">
              <a:solidFill>
                <a:schemeClr val="tx1">
                  <a:lumMod val="50000"/>
                </a:schemeClr>
              </a:solidFill>
              <a:latin typeface="Calibri"/>
              <a:ea typeface="Calibri"/>
              <a:cs typeface="Calibri"/>
              <a:sym typeface="Calibri"/>
            </a:endParaRPr>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Accuracy obtained – 91%</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65" name="Google Shape;465;p2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pic>
        <p:nvPicPr>
          <p:cNvPr id="466" name="Google Shape;466;p26" descr="Diagram&#10;&#10;Description automatically generated"/>
          <p:cNvPicPr preferRelativeResize="0"/>
          <p:nvPr/>
        </p:nvPicPr>
        <p:blipFill rotWithShape="1">
          <a:blip r:embed="rId3">
            <a:alphaModFix/>
          </a:blip>
          <a:srcRect/>
          <a:stretch/>
        </p:blipFill>
        <p:spPr>
          <a:xfrm>
            <a:off x="4843604" y="751438"/>
            <a:ext cx="3892989" cy="3548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title"/>
          </p:nvPr>
        </p:nvSpPr>
        <p:spPr>
          <a:xfrm>
            <a:off x="957216" y="19069"/>
            <a:ext cx="6996600" cy="68317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                                         CONFUSION MATRIX</a:t>
            </a:r>
            <a:endParaRPr/>
          </a:p>
        </p:txBody>
      </p:sp>
      <p:sp>
        <p:nvSpPr>
          <p:cNvPr id="472" name="Google Shape;472;p27"/>
          <p:cNvSpPr txBox="1">
            <a:spLocks noGrp="1"/>
          </p:cNvSpPr>
          <p:nvPr>
            <p:ph type="body" idx="1"/>
          </p:nvPr>
        </p:nvSpPr>
        <p:spPr>
          <a:xfrm>
            <a:off x="407407" y="914400"/>
            <a:ext cx="8247706" cy="3415862"/>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US" sz="1800" b="1">
                <a:latin typeface="Calibri"/>
                <a:ea typeface="Calibri"/>
                <a:cs typeface="Calibri"/>
                <a:sym typeface="Calibri"/>
              </a:rPr>
              <a:t> </a:t>
            </a:r>
            <a:endParaRPr/>
          </a:p>
          <a:p>
            <a:pPr marL="228600" lvl="0" indent="0" algn="l" rtl="0">
              <a:lnSpc>
                <a:spcPct val="100000"/>
              </a:lnSpc>
              <a:spcBef>
                <a:spcPts val="0"/>
              </a:spcBef>
              <a:spcAft>
                <a:spcPts val="0"/>
              </a:spcAft>
              <a:buSzPts val="2000"/>
              <a:buNone/>
            </a:pPr>
            <a:endParaRPr sz="1800" b="1">
              <a:latin typeface="Calibri"/>
              <a:ea typeface="Calibri"/>
              <a:cs typeface="Calibri"/>
              <a:sym typeface="Calibri"/>
            </a:endParaRPr>
          </a:p>
          <a:p>
            <a:pPr marL="101600" lvl="0" indent="0" algn="l" rtl="0">
              <a:lnSpc>
                <a:spcPct val="100000"/>
              </a:lnSpc>
              <a:spcBef>
                <a:spcPts val="0"/>
              </a:spcBef>
              <a:spcAft>
                <a:spcPts val="0"/>
              </a:spcAft>
              <a:buSzPts val="2000"/>
              <a:buNone/>
            </a:pPr>
            <a:endParaRPr sz="1800" b="1">
              <a:latin typeface="Calibri"/>
              <a:ea typeface="Calibri"/>
              <a:cs typeface="Calibri"/>
              <a:sym typeface="Calibri"/>
            </a:endParaRPr>
          </a:p>
          <a:p>
            <a:pPr marL="101600" lvl="0" indent="0" algn="l" rtl="0">
              <a:lnSpc>
                <a:spcPct val="100000"/>
              </a:lnSpc>
              <a:spcBef>
                <a:spcPts val="0"/>
              </a:spcBef>
              <a:spcAft>
                <a:spcPts val="0"/>
              </a:spcAft>
              <a:buSzPts val="2000"/>
              <a:buNone/>
            </a:pPr>
            <a:endParaRPr/>
          </a:p>
          <a:p>
            <a:pPr marL="457200" lvl="0" indent="-228600" algn="l" rtl="0">
              <a:lnSpc>
                <a:spcPct val="100000"/>
              </a:lnSpc>
              <a:spcBef>
                <a:spcPts val="0"/>
              </a:spcBef>
              <a:spcAft>
                <a:spcPts val="0"/>
              </a:spcAft>
              <a:buSzPts val="2000"/>
              <a:buNone/>
            </a:pPr>
            <a:endParaRPr sz="1800" b="1">
              <a:latin typeface="Calibri"/>
              <a:ea typeface="Calibri"/>
              <a:cs typeface="Calibri"/>
              <a:sym typeface="Calibri"/>
            </a:endParaRPr>
          </a:p>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473" name="Google Shape;473;p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pic>
        <p:nvPicPr>
          <p:cNvPr id="474" name="Google Shape;474;p27"/>
          <p:cNvPicPr preferRelativeResize="0"/>
          <p:nvPr/>
        </p:nvPicPr>
        <p:blipFill>
          <a:blip r:embed="rId3">
            <a:alphaModFix/>
          </a:blip>
          <a:stretch>
            <a:fillRect/>
          </a:stretch>
        </p:blipFill>
        <p:spPr>
          <a:xfrm>
            <a:off x="2032175" y="747800"/>
            <a:ext cx="5053874" cy="366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8"/>
          <p:cNvSpPr txBox="1">
            <a:spLocks noGrp="1"/>
          </p:cNvSpPr>
          <p:nvPr>
            <p:ph type="title"/>
          </p:nvPr>
        </p:nvSpPr>
        <p:spPr>
          <a:xfrm>
            <a:off x="957216" y="19069"/>
            <a:ext cx="6996600" cy="68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Random Forest Classifier</a:t>
            </a:r>
            <a:endParaRPr/>
          </a:p>
        </p:txBody>
      </p:sp>
      <p:sp>
        <p:nvSpPr>
          <p:cNvPr id="481" name="Google Shape;481;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
        <p:nvSpPr>
          <p:cNvPr id="3" name="Text Placeholder 2">
            <a:extLst>
              <a:ext uri="{FF2B5EF4-FFF2-40B4-BE49-F238E27FC236}">
                <a16:creationId xmlns:a16="http://schemas.microsoft.com/office/drawing/2014/main" id="{C9AC17EC-1BBF-874B-AC9D-8EE1991D1B42}"/>
              </a:ext>
            </a:extLst>
          </p:cNvPr>
          <p:cNvSpPr>
            <a:spLocks noGrp="1"/>
          </p:cNvSpPr>
          <p:nvPr>
            <p:ph type="body" idx="1"/>
          </p:nvPr>
        </p:nvSpPr>
        <p:spPr>
          <a:xfrm>
            <a:off x="327953" y="847615"/>
            <a:ext cx="8471918" cy="3439250"/>
          </a:xfrm>
        </p:spPr>
        <p:txBody>
          <a:bodyPr/>
          <a:lstStyle/>
          <a:p>
            <a:r>
              <a:rPr lang="en-US" b="1" dirty="0">
                <a:latin typeface="Calibri" panose="020F0502020204030204" pitchFamily="34" charset="0"/>
                <a:cs typeface="Calibri" panose="020F0502020204030204" pitchFamily="34" charset="0"/>
              </a:rPr>
              <a:t>A random forest is a collection or ensembles of decision trees. Each tree is trained on a random subset of the attributes.</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Randomly generated trees values are stored an done with the best possible highest value is selected as a result.</a:t>
            </a:r>
          </a:p>
          <a:p>
            <a:endParaRPr lang="en-US" b="1" dirty="0">
              <a:latin typeface="Calibri" panose="020F0502020204030204" pitchFamily="34" charset="0"/>
              <a:cs typeface="Calibri" panose="020F0502020204030204" pitchFamily="34" charset="0"/>
            </a:endParaRPr>
          </a:p>
          <a:p>
            <a:r>
              <a:rPr lang="en-US" dirty="0"/>
              <a:t> </a:t>
            </a:r>
            <a:r>
              <a:rPr lang="en-US" b="1" dirty="0">
                <a:latin typeface="Calibri"/>
                <a:ea typeface="Calibri"/>
                <a:cs typeface="Calibri"/>
                <a:sym typeface="Calibri"/>
              </a:rPr>
              <a:t>Scikit Random Forest Model is used. Train Data - 80% and Test Data - 20%</a:t>
            </a:r>
          </a:p>
          <a:p>
            <a:pPr marL="101600" indent="0">
              <a:buNone/>
            </a:pPr>
            <a:endParaRPr lang="en-US" b="1" dirty="0">
              <a:latin typeface="Calibri"/>
              <a:ea typeface="Calibri"/>
              <a:cs typeface="Calibri"/>
              <a:sym typeface="Calibri"/>
            </a:endParaRPr>
          </a:p>
          <a:p>
            <a:r>
              <a:rPr lang="en-US" b="1" dirty="0">
                <a:latin typeface="Calibri"/>
                <a:cs typeface="Calibri"/>
                <a:sym typeface="Calibri"/>
              </a:rPr>
              <a:t>Accuracy -  86% </a:t>
            </a:r>
            <a:endParaRPr lang="en-US"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8"/>
          <p:cNvSpPr txBox="1">
            <a:spLocks noGrp="1"/>
          </p:cNvSpPr>
          <p:nvPr>
            <p:ph type="title"/>
          </p:nvPr>
        </p:nvSpPr>
        <p:spPr>
          <a:xfrm>
            <a:off x="957216" y="19069"/>
            <a:ext cx="6996600" cy="68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Random Forest Classifier</a:t>
            </a:r>
            <a:endParaRPr/>
          </a:p>
        </p:txBody>
      </p:sp>
      <p:sp>
        <p:nvSpPr>
          <p:cNvPr id="481" name="Google Shape;481;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23</a:t>
            </a:fld>
            <a:endParaRPr/>
          </a:p>
        </p:txBody>
      </p:sp>
      <p:sp>
        <p:nvSpPr>
          <p:cNvPr id="3" name="Text Placeholder 2">
            <a:extLst>
              <a:ext uri="{FF2B5EF4-FFF2-40B4-BE49-F238E27FC236}">
                <a16:creationId xmlns:a16="http://schemas.microsoft.com/office/drawing/2014/main" id="{C9AC17EC-1BBF-874B-AC9D-8EE1991D1B42}"/>
              </a:ext>
            </a:extLst>
          </p:cNvPr>
          <p:cNvSpPr>
            <a:spLocks noGrp="1"/>
          </p:cNvSpPr>
          <p:nvPr>
            <p:ph type="body" idx="1"/>
          </p:nvPr>
        </p:nvSpPr>
        <p:spPr>
          <a:xfrm>
            <a:off x="327953" y="847615"/>
            <a:ext cx="8471918" cy="3439250"/>
          </a:xfrm>
        </p:spPr>
        <p:txBody>
          <a:bodyPr/>
          <a:lstStyle/>
          <a:p>
            <a:endParaRPr lang="en-US" dirty="0"/>
          </a:p>
          <a:p>
            <a:endParaRPr lang="en-US" dirty="0"/>
          </a:p>
        </p:txBody>
      </p:sp>
      <p:pic>
        <p:nvPicPr>
          <p:cNvPr id="4" name="Picture 3" descr="Diagram&#10;&#10;Description automatically generated">
            <a:extLst>
              <a:ext uri="{FF2B5EF4-FFF2-40B4-BE49-F238E27FC236}">
                <a16:creationId xmlns:a16="http://schemas.microsoft.com/office/drawing/2014/main" id="{695E42A7-2437-AC45-A434-F03F753A9C89}"/>
              </a:ext>
            </a:extLst>
          </p:cNvPr>
          <p:cNvPicPr>
            <a:picLocks noChangeAspect="1"/>
          </p:cNvPicPr>
          <p:nvPr/>
        </p:nvPicPr>
        <p:blipFill>
          <a:blip r:embed="rId3"/>
          <a:stretch>
            <a:fillRect/>
          </a:stretch>
        </p:blipFill>
        <p:spPr>
          <a:xfrm>
            <a:off x="707923" y="856636"/>
            <a:ext cx="7698658" cy="3430230"/>
          </a:xfrm>
          <a:prstGeom prst="rect">
            <a:avLst/>
          </a:prstGeom>
        </p:spPr>
      </p:pic>
    </p:spTree>
    <p:extLst>
      <p:ext uri="{BB962C8B-B14F-4D97-AF65-F5344CB8AC3E}">
        <p14:creationId xmlns:p14="http://schemas.microsoft.com/office/powerpoint/2010/main" val="287352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9"/>
          <p:cNvSpPr txBox="1">
            <a:spLocks noGrp="1"/>
          </p:cNvSpPr>
          <p:nvPr>
            <p:ph type="title"/>
          </p:nvPr>
        </p:nvSpPr>
        <p:spPr>
          <a:xfrm>
            <a:off x="957216" y="19069"/>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Conclusion</a:t>
            </a:r>
            <a:endParaRPr sz="2800"/>
          </a:p>
        </p:txBody>
      </p:sp>
      <p:sp>
        <p:nvSpPr>
          <p:cNvPr id="487" name="Google Shape;487;p29"/>
          <p:cNvSpPr txBox="1">
            <a:spLocks noGrp="1"/>
          </p:cNvSpPr>
          <p:nvPr>
            <p:ph type="body" idx="1"/>
          </p:nvPr>
        </p:nvSpPr>
        <p:spPr>
          <a:xfrm>
            <a:off x="407407" y="914400"/>
            <a:ext cx="8247706" cy="3415862"/>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SVM gave the best accuracy followed by Logistic Regression, Naïve Bayes and Random Forest.</a:t>
            </a:r>
          </a:p>
          <a:p>
            <a:pPr marL="457200" lvl="0" indent="-355600" algn="l" rtl="0">
              <a:lnSpc>
                <a:spcPct val="100000"/>
              </a:lnSpc>
              <a:spcBef>
                <a:spcPts val="0"/>
              </a:spcBef>
              <a:spcAft>
                <a:spcPts val="0"/>
              </a:spcAft>
              <a:buSzPts val="2000"/>
              <a:buChar char="◉"/>
            </a:pPr>
            <a:endParaRPr lang="en-US" sz="1800" b="1" dirty="0">
              <a:latin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cs typeface="Calibri"/>
                <a:sym typeface="Calibri"/>
              </a:rPr>
              <a:t> Tasks to be Done – Model to be Implemented Convolutional Neural Network</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101600" lvl="0" indent="0" algn="l" rtl="0">
              <a:lnSpc>
                <a:spcPct val="100000"/>
              </a:lnSpc>
              <a:spcBef>
                <a:spcPts val="0"/>
              </a:spcBef>
              <a:spcAft>
                <a:spcPts val="0"/>
              </a:spcAft>
              <a:buSzPts val="2000"/>
              <a:buNone/>
            </a:pPr>
            <a:endParaRPr sz="1800" b="1" dirty="0">
              <a:latin typeface="Calibri"/>
              <a:ea typeface="Calibri"/>
              <a:cs typeface="Calibri"/>
              <a:sym typeface="Calibri"/>
            </a:endParaRPr>
          </a:p>
          <a:p>
            <a:pPr marL="101600" lvl="0" indent="0" algn="l" rtl="0">
              <a:lnSpc>
                <a:spcPct val="100000"/>
              </a:lnSpc>
              <a:spcBef>
                <a:spcPts val="0"/>
              </a:spcBef>
              <a:spcAft>
                <a:spcPts val="0"/>
              </a:spcAft>
              <a:buSzPts val="2000"/>
              <a:buNone/>
            </a:pP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88" name="Google Shape;488;p2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0"/>
          <p:cNvSpPr txBox="1">
            <a:spLocks noGrp="1"/>
          </p:cNvSpPr>
          <p:nvPr>
            <p:ph type="subTitle" idx="4294967295"/>
          </p:nvPr>
        </p:nvSpPr>
        <p:spPr>
          <a:xfrm>
            <a:off x="2984939" y="2259724"/>
            <a:ext cx="5770178" cy="256647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dirty="0">
                <a:solidFill>
                  <a:schemeClr val="lt1"/>
                </a:solidFill>
                <a:latin typeface="Oswald"/>
                <a:ea typeface="Oswald"/>
                <a:cs typeface="Oswald"/>
                <a:sym typeface="Oswald"/>
              </a:rPr>
              <a:t>Team -</a:t>
            </a:r>
            <a:endParaRPr dirty="0"/>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dirty="0">
                <a:solidFill>
                  <a:schemeClr val="lt1"/>
                </a:solidFill>
                <a:latin typeface="Oswald"/>
                <a:ea typeface="Oswald"/>
                <a:cs typeface="Oswald"/>
                <a:sym typeface="Oswald"/>
              </a:rPr>
              <a:t>Indra Sai Kiran </a:t>
            </a:r>
            <a:r>
              <a:rPr lang="en-US" sz="2400" b="1" i="0" u="none" strike="noStrike" cap="none" dirty="0" err="1">
                <a:solidFill>
                  <a:schemeClr val="lt1"/>
                </a:solidFill>
                <a:latin typeface="Oswald"/>
                <a:ea typeface="Oswald"/>
                <a:cs typeface="Oswald"/>
                <a:sym typeface="Oswald"/>
              </a:rPr>
              <a:t>Valluru</a:t>
            </a:r>
            <a:endParaRPr sz="1800" b="1" i="0" u="none" strike="noStrike" cap="none" dirty="0">
              <a:solidFill>
                <a:schemeClr val="lt1"/>
              </a:solidFill>
              <a:latin typeface="Oswald"/>
              <a:ea typeface="Oswald"/>
              <a:cs typeface="Oswald"/>
              <a:sym typeface="Oswald"/>
            </a:endParaRPr>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dirty="0" err="1">
                <a:solidFill>
                  <a:schemeClr val="lt1"/>
                </a:solidFill>
                <a:latin typeface="Oswald"/>
                <a:ea typeface="Oswald"/>
                <a:cs typeface="Oswald"/>
                <a:sym typeface="Oswald"/>
              </a:rPr>
              <a:t>Giri</a:t>
            </a:r>
            <a:r>
              <a:rPr lang="en-US" sz="2400" b="1" i="0" u="none" strike="noStrike" cap="none" dirty="0">
                <a:solidFill>
                  <a:schemeClr val="lt1"/>
                </a:solidFill>
                <a:latin typeface="Oswald"/>
                <a:ea typeface="Oswald"/>
                <a:cs typeface="Oswald"/>
                <a:sym typeface="Oswald"/>
              </a:rPr>
              <a:t> Madhav </a:t>
            </a:r>
            <a:endParaRPr dirty="0"/>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dirty="0">
                <a:solidFill>
                  <a:schemeClr val="lt1"/>
                </a:solidFill>
                <a:latin typeface="Oswald"/>
                <a:ea typeface="Oswald"/>
                <a:cs typeface="Oswald"/>
                <a:sym typeface="Oswald"/>
              </a:rPr>
              <a:t>Shiva Praveen </a:t>
            </a:r>
            <a:endParaRPr dirty="0"/>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dirty="0">
                <a:solidFill>
                  <a:schemeClr val="lt1"/>
                </a:solidFill>
                <a:latin typeface="Oswald"/>
                <a:ea typeface="Oswald"/>
                <a:cs typeface="Oswald"/>
                <a:sym typeface="Oswald"/>
              </a:rPr>
              <a:t>Rahul Sai </a:t>
            </a:r>
            <a:r>
              <a:rPr lang="en-US" sz="2400" b="1">
                <a:solidFill>
                  <a:schemeClr val="lt1"/>
                </a:solidFill>
                <a:latin typeface="Oswald"/>
                <a:ea typeface="Oswald"/>
                <a:cs typeface="Oswald"/>
                <a:sym typeface="Oswald"/>
              </a:rPr>
              <a:t>Samineni</a:t>
            </a:r>
            <a:endParaRPr dirty="0"/>
          </a:p>
        </p:txBody>
      </p:sp>
      <p:sp>
        <p:nvSpPr>
          <p:cNvPr id="494" name="Google Shape;494;p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1"/>
          <p:cNvSpPr txBox="1">
            <a:spLocks noGrp="1"/>
          </p:cNvSpPr>
          <p:nvPr>
            <p:ph type="ctrTitle" idx="4294967295"/>
          </p:nvPr>
        </p:nvSpPr>
        <p:spPr>
          <a:xfrm>
            <a:off x="1363640" y="1327800"/>
            <a:ext cx="6593700" cy="199589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en-US" sz="10000" b="1" i="0" u="none" strike="noStrike" cap="none" dirty="0">
                <a:solidFill>
                  <a:schemeClr val="accent1"/>
                </a:solidFill>
                <a:latin typeface="Oswald"/>
                <a:ea typeface="Oswald"/>
                <a:cs typeface="Oswald"/>
                <a:sym typeface="Oswald"/>
              </a:rPr>
              <a:t>THANK YOU!</a:t>
            </a:r>
            <a:endParaRPr sz="10000" b="1" i="0" u="none" strike="noStrike" cap="none" dirty="0">
              <a:solidFill>
                <a:schemeClr val="accent1"/>
              </a:solidFill>
              <a:latin typeface="Oswald"/>
              <a:ea typeface="Oswald"/>
              <a:cs typeface="Oswald"/>
              <a:sym typeface="Oswald"/>
            </a:endParaRPr>
          </a:p>
        </p:txBody>
      </p:sp>
      <p:sp>
        <p:nvSpPr>
          <p:cNvPr id="500" name="Google Shape;500;p31"/>
          <p:cNvSpPr txBox="1">
            <a:spLocks noGrp="1"/>
          </p:cNvSpPr>
          <p:nvPr>
            <p:ph type="subTitle" idx="4294967295"/>
          </p:nvPr>
        </p:nvSpPr>
        <p:spPr>
          <a:xfrm>
            <a:off x="1275150" y="3077497"/>
            <a:ext cx="6593700" cy="92915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en-US" sz="3600" b="1" i="0" u="none" strike="noStrike" cap="none" dirty="0">
                <a:solidFill>
                  <a:schemeClr val="dk1"/>
                </a:solidFill>
                <a:latin typeface="Source Sans Pro"/>
                <a:ea typeface="Source Sans Pro"/>
                <a:cs typeface="Source Sans Pro"/>
                <a:sym typeface="Source Sans Pro"/>
              </a:rPr>
              <a:t>Any questions?</a:t>
            </a:r>
            <a:endParaRPr sz="3600" b="1" i="0" u="none" strike="noStrike" cap="none" dirty="0">
              <a:solidFill>
                <a:schemeClr val="dk1"/>
              </a:solidFill>
              <a:latin typeface="Source Sans Pro"/>
              <a:ea typeface="Source Sans Pro"/>
              <a:cs typeface="Source Sans Pro"/>
              <a:sym typeface="Source Sans Pro"/>
            </a:endParaRPr>
          </a:p>
          <a:p>
            <a:pPr marL="0" marR="0" lvl="0" indent="0" algn="ctr" rtl="0">
              <a:lnSpc>
                <a:spcPct val="100000"/>
              </a:lnSpc>
              <a:spcBef>
                <a:spcPts val="600"/>
              </a:spcBef>
              <a:spcAft>
                <a:spcPts val="0"/>
              </a:spcAft>
              <a:buClr>
                <a:schemeClr val="dk1"/>
              </a:buClr>
              <a:buSzPts val="2000"/>
              <a:buFont typeface="Source Sans Pro"/>
              <a:buNone/>
            </a:pPr>
            <a:endParaRPr sz="3600" b="1" i="0" u="none" strike="noStrike" cap="none" dirty="0">
              <a:solidFill>
                <a:schemeClr val="dk1"/>
              </a:solidFill>
              <a:latin typeface="Source Sans Pro"/>
              <a:ea typeface="Source Sans Pro"/>
              <a:cs typeface="Source Sans Pro"/>
              <a:sym typeface="Source Sans Pro"/>
            </a:endParaRPr>
          </a:p>
        </p:txBody>
      </p:sp>
      <p:sp>
        <p:nvSpPr>
          <p:cNvPr id="501" name="Google Shape;501;p3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1"/>
          <p:cNvSpPr txBox="1">
            <a:spLocks noGrp="1"/>
          </p:cNvSpPr>
          <p:nvPr>
            <p:ph type="ctrTitle" idx="4294967295"/>
          </p:nvPr>
        </p:nvSpPr>
        <p:spPr>
          <a:xfrm>
            <a:off x="1275150" y="850071"/>
            <a:ext cx="6593700" cy="344335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endParaRPr sz="1200" b="1" i="0" u="none" strike="noStrike" cap="none">
              <a:solidFill>
                <a:schemeClr val="accent1"/>
              </a:solidFill>
              <a:latin typeface="Calibri"/>
              <a:ea typeface="Calibri"/>
              <a:cs typeface="Calibri"/>
              <a:sym typeface="Calibri"/>
            </a:endParaRPr>
          </a:p>
        </p:txBody>
      </p:sp>
      <p:sp>
        <p:nvSpPr>
          <p:cNvPr id="345" name="Google Shape;345;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pic>
        <p:nvPicPr>
          <p:cNvPr id="346" name="Google Shape;346;p11" descr="Graphical user interface, application, Teams&#10;&#10;Description automatically generated"/>
          <p:cNvPicPr preferRelativeResize="0"/>
          <p:nvPr/>
        </p:nvPicPr>
        <p:blipFill rotWithShape="1">
          <a:blip r:embed="rId3">
            <a:alphaModFix/>
          </a:blip>
          <a:srcRect/>
          <a:stretch/>
        </p:blipFill>
        <p:spPr>
          <a:xfrm>
            <a:off x="1275150" y="756206"/>
            <a:ext cx="6528937" cy="3443357"/>
          </a:xfrm>
          <a:prstGeom prst="rect">
            <a:avLst/>
          </a:prstGeom>
          <a:noFill/>
          <a:ln>
            <a:noFill/>
          </a:ln>
        </p:spPr>
      </p:pic>
      <p:sp>
        <p:nvSpPr>
          <p:cNvPr id="347" name="Google Shape;347;p11"/>
          <p:cNvSpPr txBox="1"/>
          <p:nvPr/>
        </p:nvSpPr>
        <p:spPr>
          <a:xfrm>
            <a:off x="2734148" y="357051"/>
            <a:ext cx="355801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9AB8"/>
                </a:solidFill>
                <a:latin typeface="Oswald"/>
                <a:ea typeface="Oswald"/>
                <a:cs typeface="Oswald"/>
                <a:sym typeface="Oswald"/>
              </a:rPr>
              <a:t>           </a:t>
            </a:r>
            <a:r>
              <a:rPr lang="en-US" sz="2400" b="1" i="0" u="none" strike="noStrike" cap="none">
                <a:solidFill>
                  <a:srgbClr val="009AB8"/>
                </a:solidFill>
                <a:latin typeface="Oswald"/>
                <a:ea typeface="Oswald"/>
                <a:cs typeface="Oswald"/>
                <a:sym typeface="Oswald"/>
              </a:rPr>
              <a:t>  </a:t>
            </a:r>
            <a:r>
              <a:rPr lang="en-US" sz="2400" b="1" i="0" u="none" strike="noStrike" cap="none">
                <a:solidFill>
                  <a:schemeClr val="accent1"/>
                </a:solidFill>
                <a:latin typeface="Oswald"/>
                <a:ea typeface="Oswald"/>
                <a:cs typeface="Oswald"/>
                <a:sym typeface="Oswald"/>
              </a:rPr>
              <a:t>SPAM</a:t>
            </a:r>
            <a:r>
              <a:rPr lang="en-US" sz="2400" b="1" i="0" u="none" strike="noStrike" cap="none">
                <a:solidFill>
                  <a:srgbClr val="009AB8"/>
                </a:solidFill>
                <a:latin typeface="Oswald"/>
                <a:ea typeface="Oswald"/>
                <a:cs typeface="Oswald"/>
                <a:sym typeface="Oswald"/>
              </a:rPr>
              <a:t> </a:t>
            </a:r>
            <a:r>
              <a:rPr lang="en-US" sz="2400" b="1" i="0" u="none" strike="noStrike" cap="none">
                <a:solidFill>
                  <a:schemeClr val="accent1"/>
                </a:solidFill>
                <a:latin typeface="Oswald"/>
                <a:ea typeface="Oswald"/>
                <a:cs typeface="Oswald"/>
                <a:sym typeface="Oswald"/>
              </a:rPr>
              <a:t>Comments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Methodology</a:t>
            </a:r>
            <a:endParaRPr sz="2800"/>
          </a:p>
        </p:txBody>
      </p:sp>
      <p:sp>
        <p:nvSpPr>
          <p:cNvPr id="353" name="Google Shape;353;p12"/>
          <p:cNvSpPr/>
          <p:nvPr/>
        </p:nvSpPr>
        <p:spPr>
          <a:xfrm>
            <a:off x="1799187" y="1766101"/>
            <a:ext cx="1668291" cy="1611299"/>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Data Acquisition</a:t>
            </a:r>
            <a:endParaRPr sz="1400" b="1" i="0" u="none" strike="noStrike" cap="none">
              <a:solidFill>
                <a:srgbClr val="FFFFFF"/>
              </a:solidFill>
              <a:latin typeface="Source Sans Pro"/>
              <a:ea typeface="Source Sans Pro"/>
              <a:cs typeface="Source Sans Pro"/>
              <a:sym typeface="Source Sans Pro"/>
            </a:endParaRPr>
          </a:p>
        </p:txBody>
      </p:sp>
      <p:sp>
        <p:nvSpPr>
          <p:cNvPr id="354" name="Google Shape;354;p12"/>
          <p:cNvSpPr/>
          <p:nvPr/>
        </p:nvSpPr>
        <p:spPr>
          <a:xfrm>
            <a:off x="2983036" y="1766101"/>
            <a:ext cx="1908492" cy="16113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Data Cleaning  &amp; Sampling</a:t>
            </a:r>
            <a:endParaRPr sz="1400" b="1" i="0" u="none" strike="noStrike" cap="none">
              <a:solidFill>
                <a:srgbClr val="FFFFFF"/>
              </a:solidFill>
              <a:latin typeface="Source Sans Pro"/>
              <a:ea typeface="Source Sans Pro"/>
              <a:cs typeface="Source Sans Pro"/>
              <a:sym typeface="Source Sans Pro"/>
            </a:endParaRPr>
          </a:p>
        </p:txBody>
      </p:sp>
      <p:sp>
        <p:nvSpPr>
          <p:cNvPr id="355" name="Google Shape;355;p12"/>
          <p:cNvSpPr/>
          <p:nvPr/>
        </p:nvSpPr>
        <p:spPr>
          <a:xfrm>
            <a:off x="4397609" y="1766101"/>
            <a:ext cx="2015680" cy="1611298"/>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Feature Extraction</a:t>
            </a:r>
            <a:endParaRPr sz="1400" b="1" i="0" u="none" strike="noStrike" cap="none">
              <a:solidFill>
                <a:srgbClr val="FFFFFF"/>
              </a:solidFill>
              <a:latin typeface="Source Sans Pro"/>
              <a:ea typeface="Source Sans Pro"/>
              <a:cs typeface="Source Sans Pro"/>
              <a:sym typeface="Source Sans Pro"/>
            </a:endParaRPr>
          </a:p>
        </p:txBody>
      </p:sp>
      <p:sp>
        <p:nvSpPr>
          <p:cNvPr id="356" name="Google Shape;356;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357" name="Google Shape;357;p12"/>
          <p:cNvSpPr/>
          <p:nvPr/>
        </p:nvSpPr>
        <p:spPr>
          <a:xfrm>
            <a:off x="5921247" y="1766101"/>
            <a:ext cx="2015679" cy="161129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Machine Learning Classifiers</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[Models]</a:t>
            </a:r>
            <a:endParaRPr sz="14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Data Acquisition</a:t>
            </a:r>
            <a:endParaRPr sz="2800"/>
          </a:p>
        </p:txBody>
      </p:sp>
      <p:sp>
        <p:nvSpPr>
          <p:cNvPr id="363" name="Google Shape;363;p13"/>
          <p:cNvSpPr txBox="1">
            <a:spLocks noGrp="1"/>
          </p:cNvSpPr>
          <p:nvPr>
            <p:ph type="body" idx="1"/>
          </p:nvPr>
        </p:nvSpPr>
        <p:spPr>
          <a:xfrm>
            <a:off x="353085" y="1540174"/>
            <a:ext cx="8664166" cy="2687794"/>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a:latin typeface="Calibri"/>
                <a:ea typeface="Calibri"/>
                <a:cs typeface="Calibri"/>
                <a:sym typeface="Calibri"/>
              </a:rPr>
              <a:t>Dataset consists of 5 Most watched videos from 2015</a:t>
            </a:r>
            <a:endParaRPr/>
          </a:p>
          <a:p>
            <a:pPr marL="457200" lvl="0" indent="-228600" algn="l" rtl="0">
              <a:lnSpc>
                <a:spcPct val="100000"/>
              </a:lnSpc>
              <a:spcBef>
                <a:spcPts val="0"/>
              </a:spcBef>
              <a:spcAft>
                <a:spcPts val="0"/>
              </a:spcAft>
              <a:buSzPts val="2000"/>
              <a:buNone/>
            </a:pPr>
            <a:endParaRPr sz="1800" b="1">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a:latin typeface="Calibri"/>
                <a:ea typeface="Calibri"/>
                <a:cs typeface="Calibri"/>
                <a:sym typeface="Calibri"/>
              </a:rPr>
              <a:t>Dataset contains Comment ID, Date, Author, Content and Class.</a:t>
            </a:r>
            <a:endParaRPr/>
          </a:p>
          <a:p>
            <a:pPr marL="457200" lvl="0" indent="-228600" algn="l" rtl="0">
              <a:lnSpc>
                <a:spcPct val="100000"/>
              </a:lnSpc>
              <a:spcBef>
                <a:spcPts val="0"/>
              </a:spcBef>
              <a:spcAft>
                <a:spcPts val="0"/>
              </a:spcAft>
              <a:buSzPts val="2000"/>
              <a:buNone/>
            </a:pPr>
            <a:endParaRPr sz="1800" b="1">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a:latin typeface="Calibri"/>
                <a:ea typeface="Calibri"/>
                <a:cs typeface="Calibri"/>
                <a:sym typeface="Calibri"/>
              </a:rPr>
              <a:t>1956 total Comments</a:t>
            </a:r>
            <a:endParaRPr sz="1800" b="1">
              <a:latin typeface="Calibri"/>
              <a:ea typeface="Calibri"/>
              <a:cs typeface="Calibri"/>
              <a:sym typeface="Calibri"/>
            </a:endParaRPr>
          </a:p>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r>
              <a:rPr lang="en-US" sz="1600" b="1" u="sng">
                <a:solidFill>
                  <a:schemeClr val="hlink"/>
                </a:solidFill>
                <a:latin typeface="Calibri"/>
                <a:ea typeface="Calibri"/>
                <a:cs typeface="Calibri"/>
                <a:sym typeface="Calibri"/>
                <a:hlinkClick r:id="rId3"/>
              </a:rPr>
              <a:t>Link to DataSet</a:t>
            </a:r>
            <a:endParaRPr sz="1600" b="1" i="1">
              <a:solidFill>
                <a:srgbClr val="393939"/>
              </a:solidFill>
              <a:latin typeface="Calibri"/>
              <a:ea typeface="Calibri"/>
              <a:cs typeface="Calibri"/>
              <a:sym typeface="Calibri"/>
            </a:endParaRPr>
          </a:p>
        </p:txBody>
      </p:sp>
      <p:sp>
        <p:nvSpPr>
          <p:cNvPr id="364" name="Google Shape;364;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370" name="Google Shape;370;p14"/>
          <p:cNvPicPr preferRelativeResize="0"/>
          <p:nvPr/>
        </p:nvPicPr>
        <p:blipFill>
          <a:blip r:embed="rId3">
            <a:alphaModFix/>
          </a:blip>
          <a:stretch>
            <a:fillRect/>
          </a:stretch>
        </p:blipFill>
        <p:spPr>
          <a:xfrm>
            <a:off x="910975" y="1955548"/>
            <a:ext cx="7413924" cy="2480649"/>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FD49F359-BFF7-E143-A0E2-CD2CAD029901}"/>
              </a:ext>
            </a:extLst>
          </p:cNvPr>
          <p:cNvPicPr>
            <a:picLocks noChangeAspect="1"/>
          </p:cNvPicPr>
          <p:nvPr/>
        </p:nvPicPr>
        <p:blipFill>
          <a:blip r:embed="rId4"/>
          <a:stretch>
            <a:fillRect/>
          </a:stretch>
        </p:blipFill>
        <p:spPr>
          <a:xfrm>
            <a:off x="910975" y="153783"/>
            <a:ext cx="7413924" cy="1612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984375" y="-72427"/>
            <a:ext cx="6996600" cy="68919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Data Cleaning and Sampling</a:t>
            </a:r>
            <a:endParaRPr sz="2800"/>
          </a:p>
        </p:txBody>
      </p:sp>
      <p:sp>
        <p:nvSpPr>
          <p:cNvPr id="376" name="Google Shape;376;p15"/>
          <p:cNvSpPr txBox="1">
            <a:spLocks noGrp="1"/>
          </p:cNvSpPr>
          <p:nvPr>
            <p:ph type="body" idx="1"/>
          </p:nvPr>
        </p:nvSpPr>
        <p:spPr>
          <a:xfrm>
            <a:off x="1075850" y="616769"/>
            <a:ext cx="6996600" cy="3909963"/>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Dropped unnecessary columns </a:t>
            </a:r>
            <a:endParaRPr/>
          </a:p>
          <a:p>
            <a:pPr marL="457200" lvl="0" indent="-355600" algn="l" rtl="0">
              <a:lnSpc>
                <a:spcPct val="100000"/>
              </a:lnSpc>
              <a:spcBef>
                <a:spcPts val="600"/>
              </a:spcBef>
              <a:spcAft>
                <a:spcPts val="0"/>
              </a:spcAft>
              <a:buSzPts val="2000"/>
              <a:buChar char="◉"/>
            </a:pPr>
            <a:r>
              <a:rPr lang="en-US"/>
              <a:t>Expanded contractions</a:t>
            </a:r>
            <a:endParaRPr/>
          </a:p>
          <a:p>
            <a:pPr marL="457200" lvl="0" indent="-355600" algn="l" rtl="0">
              <a:lnSpc>
                <a:spcPct val="100000"/>
              </a:lnSpc>
              <a:spcBef>
                <a:spcPts val="600"/>
              </a:spcBef>
              <a:spcAft>
                <a:spcPts val="0"/>
              </a:spcAft>
              <a:buSzPts val="2000"/>
              <a:buChar char="◉"/>
            </a:pPr>
            <a:r>
              <a:rPr lang="en-US"/>
              <a:t>Removed HTML tags </a:t>
            </a:r>
            <a:endParaRPr/>
          </a:p>
          <a:p>
            <a:pPr marL="457200" lvl="0" indent="-355600" algn="l" rtl="0">
              <a:lnSpc>
                <a:spcPct val="100000"/>
              </a:lnSpc>
              <a:spcBef>
                <a:spcPts val="600"/>
              </a:spcBef>
              <a:spcAft>
                <a:spcPts val="0"/>
              </a:spcAft>
              <a:buSzPts val="2000"/>
              <a:buChar char="◉"/>
            </a:pPr>
            <a:r>
              <a:rPr lang="en-US"/>
              <a:t>Removed URLs</a:t>
            </a:r>
            <a:endParaRPr/>
          </a:p>
          <a:p>
            <a:pPr marL="457200" lvl="0" indent="-355600" algn="l" rtl="0">
              <a:lnSpc>
                <a:spcPct val="100000"/>
              </a:lnSpc>
              <a:spcBef>
                <a:spcPts val="600"/>
              </a:spcBef>
              <a:spcAft>
                <a:spcPts val="0"/>
              </a:spcAft>
              <a:buSzPts val="2000"/>
              <a:buChar char="◉"/>
            </a:pPr>
            <a:r>
              <a:rPr lang="en-US"/>
              <a:t>Converted text to lowercase</a:t>
            </a:r>
            <a:endParaRPr/>
          </a:p>
          <a:p>
            <a:pPr marL="457200" lvl="0" indent="-355600" algn="l" rtl="0">
              <a:lnSpc>
                <a:spcPct val="100000"/>
              </a:lnSpc>
              <a:spcBef>
                <a:spcPts val="600"/>
              </a:spcBef>
              <a:spcAft>
                <a:spcPts val="0"/>
              </a:spcAft>
              <a:buSzPts val="2000"/>
              <a:buChar char="◉"/>
            </a:pPr>
            <a:r>
              <a:rPr lang="en-US"/>
              <a:t>Removed numeric digits and words with digits</a:t>
            </a:r>
            <a:endParaRPr/>
          </a:p>
          <a:p>
            <a:pPr marL="457200" lvl="0" indent="-355600" algn="l" rtl="0">
              <a:lnSpc>
                <a:spcPct val="100000"/>
              </a:lnSpc>
              <a:spcBef>
                <a:spcPts val="600"/>
              </a:spcBef>
              <a:spcAft>
                <a:spcPts val="0"/>
              </a:spcAft>
              <a:buSzPts val="2000"/>
              <a:buChar char="◉"/>
            </a:pPr>
            <a:r>
              <a:rPr lang="en-US"/>
              <a:t>Removed punctuations</a:t>
            </a:r>
            <a:endParaRPr/>
          </a:p>
          <a:p>
            <a:pPr marL="457200" lvl="0" indent="-355600" algn="l" rtl="0">
              <a:lnSpc>
                <a:spcPct val="100000"/>
              </a:lnSpc>
              <a:spcBef>
                <a:spcPts val="600"/>
              </a:spcBef>
              <a:spcAft>
                <a:spcPts val="0"/>
              </a:spcAft>
              <a:buSzPts val="2000"/>
              <a:buChar char="◉"/>
            </a:pPr>
            <a:r>
              <a:rPr lang="en-US"/>
              <a:t>Removed encoding </a:t>
            </a:r>
            <a:endParaRPr/>
          </a:p>
          <a:p>
            <a:pPr marL="457200" lvl="0" indent="-355600" algn="l" rtl="0">
              <a:lnSpc>
                <a:spcPct val="100000"/>
              </a:lnSpc>
              <a:spcBef>
                <a:spcPts val="600"/>
              </a:spcBef>
              <a:spcAft>
                <a:spcPts val="0"/>
              </a:spcAft>
              <a:buSzPts val="2000"/>
              <a:buChar char="◉"/>
            </a:pPr>
            <a:r>
              <a:rPr lang="en-US"/>
              <a:t>Removed Extra Spaces</a:t>
            </a:r>
            <a:endParaRPr/>
          </a:p>
          <a:p>
            <a:pPr marL="0" lvl="0" indent="0" algn="l" rtl="0">
              <a:lnSpc>
                <a:spcPct val="100000"/>
              </a:lnSpc>
              <a:spcBef>
                <a:spcPts val="600"/>
              </a:spcBef>
              <a:spcAft>
                <a:spcPts val="0"/>
              </a:spcAft>
              <a:buSzPts val="2000"/>
              <a:buNone/>
            </a:pPr>
            <a:endParaRPr/>
          </a:p>
        </p:txBody>
      </p:sp>
      <p:sp>
        <p:nvSpPr>
          <p:cNvPr id="377" name="Google Shape;377;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384" name="Google Shape;384;p16"/>
          <p:cNvSpPr txBox="1"/>
          <p:nvPr/>
        </p:nvSpPr>
        <p:spPr>
          <a:xfrm>
            <a:off x="1104523" y="624689"/>
            <a:ext cx="24849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Calibri"/>
                <a:ea typeface="Calibri"/>
                <a:cs typeface="Calibri"/>
                <a:sym typeface="Calibri"/>
              </a:rPr>
              <a:t>Data before Cleaning </a:t>
            </a:r>
            <a:endParaRPr dirty="0"/>
          </a:p>
        </p:txBody>
      </p:sp>
      <p:sp>
        <p:nvSpPr>
          <p:cNvPr id="385" name="Google Shape;385;p16"/>
          <p:cNvSpPr txBox="1"/>
          <p:nvPr/>
        </p:nvSpPr>
        <p:spPr>
          <a:xfrm>
            <a:off x="5252260" y="624689"/>
            <a:ext cx="26707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Calibri"/>
                <a:ea typeface="Calibri"/>
                <a:cs typeface="Calibri"/>
                <a:sym typeface="Calibri"/>
              </a:rPr>
              <a:t>Data after Cleaning </a:t>
            </a:r>
            <a:endParaRPr dirty="0"/>
          </a:p>
        </p:txBody>
      </p:sp>
      <p:pic>
        <p:nvPicPr>
          <p:cNvPr id="3" name="Picture 2" descr="Text&#10;&#10;Description automatically generated">
            <a:extLst>
              <a:ext uri="{FF2B5EF4-FFF2-40B4-BE49-F238E27FC236}">
                <a16:creationId xmlns:a16="http://schemas.microsoft.com/office/drawing/2014/main" id="{694BC2FF-2C1A-5C4F-8515-AC541D06A9A9}"/>
              </a:ext>
            </a:extLst>
          </p:cNvPr>
          <p:cNvPicPr>
            <a:picLocks noChangeAspect="1"/>
          </p:cNvPicPr>
          <p:nvPr/>
        </p:nvPicPr>
        <p:blipFill>
          <a:blip r:embed="rId3"/>
          <a:stretch>
            <a:fillRect/>
          </a:stretch>
        </p:blipFill>
        <p:spPr>
          <a:xfrm>
            <a:off x="235974" y="1209368"/>
            <a:ext cx="4149213" cy="2851355"/>
          </a:xfrm>
          <a:prstGeom prst="rect">
            <a:avLst/>
          </a:prstGeom>
        </p:spPr>
      </p:pic>
      <p:pic>
        <p:nvPicPr>
          <p:cNvPr id="5" name="Picture 4" descr="Text, letter&#10;&#10;Description automatically generated">
            <a:extLst>
              <a:ext uri="{FF2B5EF4-FFF2-40B4-BE49-F238E27FC236}">
                <a16:creationId xmlns:a16="http://schemas.microsoft.com/office/drawing/2014/main" id="{DD19F7BB-E60A-8446-A13C-7522D1329938}"/>
              </a:ext>
            </a:extLst>
          </p:cNvPr>
          <p:cNvPicPr>
            <a:picLocks noChangeAspect="1"/>
          </p:cNvPicPr>
          <p:nvPr/>
        </p:nvPicPr>
        <p:blipFill>
          <a:blip r:embed="rId4"/>
          <a:stretch>
            <a:fillRect/>
          </a:stretch>
        </p:blipFill>
        <p:spPr>
          <a:xfrm>
            <a:off x="4572000" y="1209368"/>
            <a:ext cx="4336026" cy="2851355"/>
          </a:xfrm>
          <a:prstGeom prst="rect">
            <a:avLst/>
          </a:prstGeom>
        </p:spPr>
      </p:pic>
    </p:spTree>
    <p:extLst>
      <p:ext uri="{BB962C8B-B14F-4D97-AF65-F5344CB8AC3E}">
        <p14:creationId xmlns:p14="http://schemas.microsoft.com/office/powerpoint/2010/main" val="215383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pic>
        <p:nvPicPr>
          <p:cNvPr id="383" name="Google Shape;383;p16" descr="Chart, histogram&#10;&#10;Description automatically generated"/>
          <p:cNvPicPr preferRelativeResize="0"/>
          <p:nvPr/>
        </p:nvPicPr>
        <p:blipFill rotWithShape="1">
          <a:blip r:embed="rId3">
            <a:alphaModFix/>
          </a:blip>
          <a:srcRect/>
          <a:stretch/>
        </p:blipFill>
        <p:spPr>
          <a:xfrm>
            <a:off x="416460" y="1128257"/>
            <a:ext cx="3530851" cy="2886986"/>
          </a:xfrm>
          <a:prstGeom prst="rect">
            <a:avLst/>
          </a:prstGeom>
          <a:noFill/>
          <a:ln>
            <a:noFill/>
          </a:ln>
        </p:spPr>
      </p:pic>
      <p:sp>
        <p:nvSpPr>
          <p:cNvPr id="384" name="Google Shape;384;p16"/>
          <p:cNvSpPr txBox="1"/>
          <p:nvPr/>
        </p:nvSpPr>
        <p:spPr>
          <a:xfrm>
            <a:off x="1104523" y="624689"/>
            <a:ext cx="24849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Calibri"/>
                <a:ea typeface="Calibri"/>
                <a:cs typeface="Calibri"/>
                <a:sym typeface="Calibri"/>
              </a:rPr>
              <a:t>Data before Cleaning </a:t>
            </a:r>
            <a:endParaRPr/>
          </a:p>
        </p:txBody>
      </p:sp>
      <p:sp>
        <p:nvSpPr>
          <p:cNvPr id="385" name="Google Shape;385;p16"/>
          <p:cNvSpPr txBox="1"/>
          <p:nvPr/>
        </p:nvSpPr>
        <p:spPr>
          <a:xfrm>
            <a:off x="5252260" y="624689"/>
            <a:ext cx="26707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Calibri"/>
                <a:ea typeface="Calibri"/>
                <a:cs typeface="Calibri"/>
                <a:sym typeface="Calibri"/>
              </a:rPr>
              <a:t>Data after Cleaning </a:t>
            </a:r>
            <a:endParaRPr/>
          </a:p>
        </p:txBody>
      </p:sp>
      <p:pic>
        <p:nvPicPr>
          <p:cNvPr id="386" name="Google Shape;386;p16" descr="Chart&#10;&#10;Description automatically generated"/>
          <p:cNvPicPr preferRelativeResize="0"/>
          <p:nvPr/>
        </p:nvPicPr>
        <p:blipFill rotWithShape="1">
          <a:blip r:embed="rId4">
            <a:alphaModFix/>
          </a:blip>
          <a:srcRect/>
          <a:stretch/>
        </p:blipFill>
        <p:spPr>
          <a:xfrm>
            <a:off x="4753069" y="1024799"/>
            <a:ext cx="3883476" cy="2990088"/>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773</Words>
  <Application>Microsoft Macintosh PowerPoint</Application>
  <PresentationFormat>On-screen Show (16:9)</PresentationFormat>
  <Paragraphs>156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Source Sans Pro</vt:lpstr>
      <vt:lpstr>Oswald</vt:lpstr>
      <vt:lpstr>Calibri</vt:lpstr>
      <vt:lpstr>Arial</vt:lpstr>
      <vt:lpstr>Quince template</vt:lpstr>
      <vt:lpstr>YouTube Comments Spam Detection</vt:lpstr>
      <vt:lpstr>INTRODUCTION</vt:lpstr>
      <vt:lpstr>PowerPoint Presentation</vt:lpstr>
      <vt:lpstr>Methodology</vt:lpstr>
      <vt:lpstr>Data Acquisition</vt:lpstr>
      <vt:lpstr>PowerPoint Presentation</vt:lpstr>
      <vt:lpstr>Data Cleaning and Sampling</vt:lpstr>
      <vt:lpstr>PowerPoint Presentation</vt:lpstr>
      <vt:lpstr>PowerPoint Presentation</vt:lpstr>
      <vt:lpstr>PowerPoint Presentation</vt:lpstr>
      <vt:lpstr>Tokenization</vt:lpstr>
      <vt:lpstr>Mapping Text To Vectors</vt:lpstr>
      <vt:lpstr>PowerPoint Presentation</vt:lpstr>
      <vt:lpstr>PowerPoint Presentation</vt:lpstr>
      <vt:lpstr>Lemmatization </vt:lpstr>
      <vt:lpstr>Lemmatization </vt:lpstr>
      <vt:lpstr>PowerPoint Presentation</vt:lpstr>
      <vt:lpstr>Logistic Regression</vt:lpstr>
      <vt:lpstr>Naïve Bayes</vt:lpstr>
      <vt:lpstr>Support Vector Machine</vt:lpstr>
      <vt:lpstr>                                         CONFUSION MATRIX</vt:lpstr>
      <vt:lpstr>Random Forest Classifier</vt:lpstr>
      <vt:lpstr>Random Forest Classifier</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Comments Spam Detection</dc:title>
  <cp:lastModifiedBy>Samineni, Rahul Sai</cp:lastModifiedBy>
  <cp:revision>20</cp:revision>
  <dcterms:modified xsi:type="dcterms:W3CDTF">2022-01-26T01:18:39Z</dcterms:modified>
</cp:coreProperties>
</file>