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jp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jpg"/></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Hypertension and Hyperlipidemia: An Overview</a:t>
            </a:r>
          </a:p>
        </p:txBody>
      </p:sp>
      <p:sp>
        <p:nvSpPr>
          <p:cNvPr id="3" name="TextBox 2"/>
          <p:cNvSpPr txBox="1"/>
          <p:nvPr/>
        </p:nvSpPr>
        <p:spPr>
          <a:xfrm>
            <a:off x="457200" y="1371600"/>
            <a:ext cx="4572000" cy="3657600"/>
          </a:xfrm>
          <a:prstGeom prst="rect">
            <a:avLst/>
          </a:prstGeom>
          <a:noFill/>
        </p:spPr>
        <p:txBody>
          <a:bodyPr wrap="none">
            <a:spAutoFit/>
          </a:bodyPr>
          <a:lstStyle/>
          <a:p>
            <a:pPr>
              <a:defRPr sz="3000">
                <a:solidFill>
                  <a:srgbClr val="000000"/>
                </a:solidFill>
              </a:defRPr>
            </a:pPr>
          </a:p>
          <a:p>
            <a:r>
              <a:t>- Hypertension, also known as high blood pressure, is a condition where the force of blood against the artery walls is consistently too high. Hyperlipidemia, or high cholesterol, refers to elevated levels of lipids (fats) in the blood, particularly LDL (bad) cholesterol.</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Causes of Hypertension</a:t>
            </a:r>
          </a:p>
        </p:txBody>
      </p:sp>
      <p:sp>
        <p:nvSpPr>
          <p:cNvPr id="3" name="TextBox 2"/>
          <p:cNvSpPr txBox="1"/>
          <p:nvPr/>
        </p:nvSpPr>
        <p:spPr>
          <a:xfrm>
            <a:off x="457200" y="1371600"/>
            <a:ext cx="4572000" cy="3657600"/>
          </a:xfrm>
          <a:prstGeom prst="rect">
            <a:avLst/>
          </a:prstGeom>
          <a:noFill/>
        </p:spPr>
        <p:txBody>
          <a:bodyPr wrap="none">
            <a:spAutoFit/>
          </a:bodyPr>
          <a:lstStyle/>
          <a:p>
            <a:pPr>
              <a:defRPr sz="3000">
                <a:solidFill>
                  <a:srgbClr val="000000"/>
                </a:solidFill>
              </a:defRPr>
            </a:pPr>
          </a:p>
          <a:p>
            <a:r>
              <a:t>- </a:t>
            </a:r>
            <a:r>
              <a:t>Lifestyle factors:</a:t>
            </a:r>
            <a:r>
              <a:t>
    - Unhealthy diet high in sodium and saturated fats
    - Lack of physical activity
    - Excessive alcohol consumption
    - Smoking </a:t>
            </a:r>
            <a:r>
              <a:t>Underlying medical conditions:</a:t>
            </a:r>
            <a:r>
              <a:t>
    - Kidney disease
    - Thyroid disorders
    - Sleep apnea</a:t>
            </a:r>
          </a:p>
        </p:txBody>
      </p:sp>
      <p:pic>
        <p:nvPicPr>
          <p:cNvPr id="4" name="Picture 3" descr="temp_image.png"/>
          <p:cNvPicPr>
            <a:picLocks noChangeAspect="1"/>
          </p:cNvPicPr>
          <p:nvPr/>
        </p:nvPicPr>
        <p:blipFill>
          <a:blip r:embed="rId2"/>
          <a:stretch>
            <a:fillRect/>
          </a:stretch>
        </p:blipFill>
        <p:spPr>
          <a:xfrm>
            <a:off x="5029200" y="1371600"/>
            <a:ext cx="3657600" cy="2438607"/>
          </a:xfrm>
          <a:prstGeom prst="rect">
            <a:avLst/>
          </a:prstGeom>
        </p:spPr>
      </p:pic>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Causes of Hyperlipidemia</a:t>
            </a:r>
          </a:p>
        </p:txBody>
      </p:sp>
      <p:sp>
        <p:nvSpPr>
          <p:cNvPr id="3" name="TextBox 2"/>
          <p:cNvSpPr txBox="1"/>
          <p:nvPr/>
        </p:nvSpPr>
        <p:spPr>
          <a:xfrm>
            <a:off x="457200" y="1371600"/>
            <a:ext cx="4572000" cy="3657600"/>
          </a:xfrm>
          <a:prstGeom prst="rect">
            <a:avLst/>
          </a:prstGeom>
          <a:noFill/>
        </p:spPr>
        <p:txBody>
          <a:bodyPr wrap="none">
            <a:spAutoFit/>
          </a:bodyPr>
          <a:lstStyle/>
          <a:p>
            <a:pPr>
              <a:defRPr sz="3000">
                <a:solidFill>
                  <a:srgbClr val="000000"/>
                </a:solidFill>
              </a:defRPr>
            </a:pPr>
          </a:p>
          <a:p>
            <a:r>
              <a:t>- </a:t>
            </a:r>
            <a:r>
              <a:t>Genetics:</a:t>
            </a:r>
            <a:r>
              <a:t> Family history of high cholesterol can increase your risk. </a:t>
            </a:r>
            <a:r>
              <a:t>Lifestyle factors:</a:t>
            </a:r>
            <a:r>
              <a:t>
    - Unhealthy diet high in saturated and trans fats
    - Lack of physical activity
    - Obesity </a:t>
            </a:r>
            <a:r>
              <a:t>Underlying medical conditions:</a:t>
            </a:r>
            <a:r>
              <a:t>
    - Diabetes
    - Hypothyroidism
    - Kidney disease</a:t>
            </a:r>
          </a:p>
        </p:txBody>
      </p:sp>
      <p:pic>
        <p:nvPicPr>
          <p:cNvPr id="4" name="Picture 3" descr="temp_image.png"/>
          <p:cNvPicPr>
            <a:picLocks noChangeAspect="1"/>
          </p:cNvPicPr>
          <p:nvPr/>
        </p:nvPicPr>
        <p:blipFill>
          <a:blip r:embed="rId2"/>
          <a:stretch>
            <a:fillRect/>
          </a:stretch>
        </p:blipFill>
        <p:spPr>
          <a:xfrm>
            <a:off x="5029200" y="1371600"/>
            <a:ext cx="3657600" cy="5486400"/>
          </a:xfrm>
          <a:prstGeom prst="rect">
            <a:avLst/>
          </a:prstGeom>
        </p:spPr>
      </p:pic>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Complications of Hypertension</a:t>
            </a:r>
          </a:p>
        </p:txBody>
      </p:sp>
      <p:sp>
        <p:nvSpPr>
          <p:cNvPr id="3" name="TextBox 2"/>
          <p:cNvSpPr txBox="1"/>
          <p:nvPr/>
        </p:nvSpPr>
        <p:spPr>
          <a:xfrm>
            <a:off x="457200" y="1371600"/>
            <a:ext cx="4572000" cy="3657600"/>
          </a:xfrm>
          <a:prstGeom prst="rect">
            <a:avLst/>
          </a:prstGeom>
          <a:noFill/>
        </p:spPr>
        <p:txBody>
          <a:bodyPr wrap="none">
            <a:spAutoFit/>
          </a:bodyPr>
          <a:lstStyle/>
          <a:p>
            <a:pPr>
              <a:defRPr sz="3000">
                <a:solidFill>
                  <a:srgbClr val="000000"/>
                </a:solidFill>
              </a:defRPr>
            </a:pPr>
          </a:p>
          <a:p>
            <a:r>
              <a:t>- </a:t>
            </a:r>
            <a:r>
              <a:t>Heart disease:</a:t>
            </a:r>
            <a:r>
              <a:t> Increased risk of heart attacks and strokes </a:t>
            </a:r>
            <a:r>
              <a:t>Kidney disease:</a:t>
            </a:r>
            <a:r>
              <a:t> Damage to blood vessels in the kidneys </a:t>
            </a:r>
            <a:r>
              <a:t>Eye problems:</a:t>
            </a:r>
            <a:r>
              <a:t> Damage to blood vessels in the eyes, leading to vision loss </a:t>
            </a:r>
            <a:r>
              <a:t>Aneurysm:</a:t>
            </a:r>
            <a:r>
              <a:t> Weakening and bulging of blood vessels</a:t>
            </a:r>
          </a:p>
        </p:txBody>
      </p:sp>
      <p:pic>
        <p:nvPicPr>
          <p:cNvPr id="4" name="Picture 3" descr="temp_image.png"/>
          <p:cNvPicPr>
            <a:picLocks noChangeAspect="1"/>
          </p:cNvPicPr>
          <p:nvPr/>
        </p:nvPicPr>
        <p:blipFill>
          <a:blip r:embed="rId2"/>
          <a:stretch>
            <a:fillRect/>
          </a:stretch>
        </p:blipFill>
        <p:spPr>
          <a:xfrm>
            <a:off x="5029200" y="1371600"/>
            <a:ext cx="3657600" cy="3355017"/>
          </a:xfrm>
          <a:prstGeom prst="rect">
            <a:avLst/>
          </a:prstGeom>
        </p:spPr>
      </p:pic>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Complications of Hyperlipidemia</a:t>
            </a:r>
          </a:p>
        </p:txBody>
      </p:sp>
      <p:sp>
        <p:nvSpPr>
          <p:cNvPr id="3" name="TextBox 2"/>
          <p:cNvSpPr txBox="1"/>
          <p:nvPr/>
        </p:nvSpPr>
        <p:spPr>
          <a:xfrm>
            <a:off x="457200" y="1371600"/>
            <a:ext cx="4572000" cy="3657600"/>
          </a:xfrm>
          <a:prstGeom prst="rect">
            <a:avLst/>
          </a:prstGeom>
          <a:noFill/>
        </p:spPr>
        <p:txBody>
          <a:bodyPr wrap="none">
            <a:spAutoFit/>
          </a:bodyPr>
          <a:lstStyle/>
          <a:p>
            <a:pPr>
              <a:defRPr sz="3000">
                <a:solidFill>
                  <a:srgbClr val="000000"/>
                </a:solidFill>
              </a:defRPr>
            </a:pPr>
          </a:p>
          <a:p>
            <a:r>
              <a:t>- </a:t>
            </a:r>
            <a:r>
              <a:t>Heart disease:</a:t>
            </a:r>
            <a:r>
              <a:t> High LDL cholesterol contributes to plaque buildup in arteries, increasing the risk of heart attacks and strokes </a:t>
            </a:r>
            <a:r>
              <a:t>Stroke:</a:t>
            </a:r>
            <a:r>
              <a:t> Blockage of blood vessels in the brain </a:t>
            </a:r>
            <a:r>
              <a:t>Peripheral artery disease:</a:t>
            </a:r>
            <a:r>
              <a:t> Narrowing of arteries in the legs and feet </a:t>
            </a:r>
            <a:r>
              <a:t>Atherosclerosis:</a:t>
            </a:r>
            <a:r>
              <a:t> Hardening and narrowing of arteries</a:t>
            </a:r>
          </a:p>
        </p:txBody>
      </p:sp>
      <p:pic>
        <p:nvPicPr>
          <p:cNvPr id="4" name="Picture 3" descr="temp_image.png"/>
          <p:cNvPicPr>
            <a:picLocks noChangeAspect="1"/>
          </p:cNvPicPr>
          <p:nvPr/>
        </p:nvPicPr>
        <p:blipFill>
          <a:blip r:embed="rId2"/>
          <a:stretch>
            <a:fillRect/>
          </a:stretch>
        </p:blipFill>
        <p:spPr>
          <a:xfrm>
            <a:off x="5029200" y="1371600"/>
            <a:ext cx="3657600" cy="8389545"/>
          </a:xfrm>
          <a:prstGeom prst="rect">
            <a:avLst/>
          </a:prstGeom>
        </p:spPr>
      </p:pic>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Managing Hypertension and Hyperlipidemia</a:t>
            </a:r>
          </a:p>
        </p:txBody>
      </p:sp>
      <p:sp>
        <p:nvSpPr>
          <p:cNvPr id="3" name="TextBox 2"/>
          <p:cNvSpPr txBox="1"/>
          <p:nvPr/>
        </p:nvSpPr>
        <p:spPr>
          <a:xfrm>
            <a:off x="457200" y="1371600"/>
            <a:ext cx="4572000" cy="3657600"/>
          </a:xfrm>
          <a:prstGeom prst="rect">
            <a:avLst/>
          </a:prstGeom>
          <a:noFill/>
        </p:spPr>
        <p:txBody>
          <a:bodyPr wrap="none">
            <a:spAutoFit/>
          </a:bodyPr>
          <a:lstStyle/>
          <a:p>
            <a:pPr>
              <a:defRPr sz="3000">
                <a:solidFill>
                  <a:srgbClr val="000000"/>
                </a:solidFill>
              </a:defRPr>
            </a:pPr>
          </a:p>
          <a:p>
            <a:r>
              <a:t>- </a:t>
            </a:r>
            <a:r>
              <a:t>Lifestyle modifications:</a:t>
            </a:r>
            <a:r>
              <a:t>
    - Healthy diet low in sodium and saturated fats
    - Regular physical activity
    - Weight management
    - Quitting smoking
    - Limiting alcohol consumption </a:t>
            </a:r>
            <a:r>
              <a:t>Medications:</a:t>
            </a:r>
            <a:r>
              <a:t>
    - Blood pressure medications
    - Cholesterol-lowering medications</a:t>
            </a:r>
          </a:p>
        </p:txBody>
      </p:sp>
      <p:pic>
        <p:nvPicPr>
          <p:cNvPr id="4" name="Picture 3" descr="temp_image.png"/>
          <p:cNvPicPr>
            <a:picLocks noChangeAspect="1"/>
          </p:cNvPicPr>
          <p:nvPr/>
        </p:nvPicPr>
        <p:blipFill>
          <a:blip r:embed="rId2"/>
          <a:stretch>
            <a:fillRect/>
          </a:stretch>
        </p:blipFill>
        <p:spPr>
          <a:xfrm>
            <a:off x="5029200" y="1371600"/>
            <a:ext cx="3657600" cy="2438607"/>
          </a:xfrm>
          <a:prstGeom prst="rect">
            <a:avLst/>
          </a:prstGeom>
        </p:spPr>
      </p:pic>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Conclusion</a:t>
            </a:r>
          </a:p>
        </p:txBody>
      </p:sp>
      <p:sp>
        <p:nvSpPr>
          <p:cNvPr id="3" name="TextBox 2"/>
          <p:cNvSpPr txBox="1"/>
          <p:nvPr/>
        </p:nvSpPr>
        <p:spPr>
          <a:xfrm>
            <a:off x="457200" y="1371600"/>
            <a:ext cx="4572000" cy="3657600"/>
          </a:xfrm>
          <a:prstGeom prst="rect">
            <a:avLst/>
          </a:prstGeom>
          <a:noFill/>
        </p:spPr>
        <p:txBody>
          <a:bodyPr wrap="none">
            <a:spAutoFit/>
          </a:bodyPr>
          <a:lstStyle/>
          <a:p>
            <a:pPr>
              <a:defRPr sz="3000">
                <a:solidFill>
                  <a:srgbClr val="000000"/>
                </a:solidFill>
              </a:defRPr>
            </a:pPr>
          </a:p>
          <a:p>
            <a:r>
              <a:t>- Hypertension and hyperlipidemia are serious conditions that can have significant health consequences. Early detection and management are crucial for preventing complications. Lifestyle modifications and medications can effectively control these conditions.</a:t>
            </a:r>
          </a:p>
        </p:txBody>
      </p:sp>
      <p:pic>
        <p:nvPicPr>
          <p:cNvPr id="4" name="Picture 3" descr="temp_image.png"/>
          <p:cNvPicPr>
            <a:picLocks noChangeAspect="1"/>
          </p:cNvPicPr>
          <p:nvPr/>
        </p:nvPicPr>
        <p:blipFill>
          <a:blip r:embed="rId2"/>
          <a:stretch>
            <a:fillRect/>
          </a:stretch>
        </p:blipFill>
        <p:spPr>
          <a:xfrm>
            <a:off x="5029200" y="1371600"/>
            <a:ext cx="3657600" cy="2767584"/>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