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14730942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2BD73-7347-4552-8C3D-4BE5F1B90BD4}" v="5" dt="2023-02-08T13:03:16.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10" Type="http://schemas.openxmlformats.org/officeDocument/2006/relationships/customXml" Target="../customXml/item3.xml"/><Relationship Id="rId4" Type="http://schemas.openxmlformats.org/officeDocument/2006/relationships/viewProps" Target="view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dirty="0"/>
              <a:t>Click icon to add chart</a:t>
            </a:r>
            <a:endParaRPr lang="en-GB" dirty="0"/>
          </a:p>
        </p:txBody>
      </p:sp>
      <p:sp>
        <p:nvSpPr>
          <p:cNvPr id="18" name="Text Placeholder 8"/>
          <p:cNvSpPr>
            <a:spLocks noGrp="1"/>
          </p:cNvSpPr>
          <p:nvPr>
            <p:ph type="body" sz="quarter" idx="18"/>
          </p:nvPr>
        </p:nvSpPr>
        <p:spPr>
          <a:xfrm>
            <a:off x="501652" y="1700214"/>
            <a:ext cx="11188699"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501651" y="6121014"/>
            <a:ext cx="11188700" cy="260737"/>
          </a:xfrm>
        </p:spPr>
        <p:txBody>
          <a:bodyPr>
            <a:normAutofit/>
          </a:bodyPr>
          <a:lstStyle>
            <a:lvl1pPr>
              <a:spcAft>
                <a:spcPts val="0"/>
              </a:spcAft>
              <a:defRPr sz="900"/>
            </a:lvl1pPr>
          </a:lstStyle>
          <a:p>
            <a:pPr lvl="0"/>
            <a:r>
              <a:rPr lang="en-US"/>
              <a:t>Edit Master text styles</a:t>
            </a:r>
          </a:p>
        </p:txBody>
      </p:sp>
    </p:spTree>
    <p:extLst>
      <p:ext uri="{BB962C8B-B14F-4D97-AF65-F5344CB8AC3E}">
        <p14:creationId xmlns:p14="http://schemas.microsoft.com/office/powerpoint/2010/main" val="25575131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16" name="Group 15">
            <a:extLst>
              <a:ext uri="{FF2B5EF4-FFF2-40B4-BE49-F238E27FC236}">
                <a16:creationId xmlns:a16="http://schemas.microsoft.com/office/drawing/2014/main" id="{D0250D39-3CD2-434D-B748-17EED0F3A2F1}"/>
              </a:ext>
            </a:extLst>
          </p:cNvPr>
          <p:cNvGrpSpPr>
            <a:grpSpLocks noChangeAspect="1"/>
          </p:cNvGrpSpPr>
          <p:nvPr/>
        </p:nvGrpSpPr>
        <p:grpSpPr>
          <a:xfrm>
            <a:off x="469900" y="457761"/>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29F2EAE-0B0B-4311-B8C7-B92308FDB408}"/>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DD66D6FD-671C-4971-84E7-3F95D681AA91}"/>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A0D0BAEB-42C5-4909-8FAE-D062C5097925}"/>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a:extLst>
                <a:ext uri="{FF2B5EF4-FFF2-40B4-BE49-F238E27FC236}">
                  <a16:creationId xmlns:a16="http://schemas.microsoft.com/office/drawing/2014/main" id="{A442559A-2DAB-4A59-908E-A9F300335494}"/>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a:extLst>
                <a:ext uri="{FF2B5EF4-FFF2-40B4-BE49-F238E27FC236}">
                  <a16:creationId xmlns:a16="http://schemas.microsoft.com/office/drawing/2014/main" id="{3319EAFB-82E3-4AA5-8E76-BCBFD48519E1}"/>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10">
              <a:extLst>
                <a:ext uri="{FF2B5EF4-FFF2-40B4-BE49-F238E27FC236}">
                  <a16:creationId xmlns:a16="http://schemas.microsoft.com/office/drawing/2014/main" id="{1B86A800-7B43-42DC-8F55-2BE218DAA856}"/>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11">
              <a:extLst>
                <a:ext uri="{FF2B5EF4-FFF2-40B4-BE49-F238E27FC236}">
                  <a16:creationId xmlns:a16="http://schemas.microsoft.com/office/drawing/2014/main" id="{74D7DE78-318C-43DC-8425-6815074FDFF2}"/>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12">
              <a:extLst>
                <a:ext uri="{FF2B5EF4-FFF2-40B4-BE49-F238E27FC236}">
                  <a16:creationId xmlns:a16="http://schemas.microsoft.com/office/drawing/2014/main" id="{8B9FF502-04DE-4886-8EC5-F59E2DDA7638}"/>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Freeform 13">
              <a:extLst>
                <a:ext uri="{FF2B5EF4-FFF2-40B4-BE49-F238E27FC236}">
                  <a16:creationId xmlns:a16="http://schemas.microsoft.com/office/drawing/2014/main" id="{AFD2C9A9-58B2-40D7-900D-9935E569C95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4">
              <a:extLst>
                <a:ext uri="{FF2B5EF4-FFF2-40B4-BE49-F238E27FC236}">
                  <a16:creationId xmlns:a16="http://schemas.microsoft.com/office/drawing/2014/main" id="{FBFCAACE-51E1-460B-B814-DB6E1935A9AA}"/>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27" name="Group 26">
            <a:extLst>
              <a:ext uri="{FF2B5EF4-FFF2-40B4-BE49-F238E27FC236}">
                <a16:creationId xmlns:a16="http://schemas.microsoft.com/office/drawing/2014/main" id="{C35D988E-AB9B-4338-8B0B-A9D2FBBD359E}"/>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8" name="Oval 5">
              <a:extLst>
                <a:ext uri="{FF2B5EF4-FFF2-40B4-BE49-F238E27FC236}">
                  <a16:creationId xmlns:a16="http://schemas.microsoft.com/office/drawing/2014/main" id="{900D145D-F249-4360-A851-84590354DE01}"/>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6">
              <a:extLst>
                <a:ext uri="{FF2B5EF4-FFF2-40B4-BE49-F238E27FC236}">
                  <a16:creationId xmlns:a16="http://schemas.microsoft.com/office/drawing/2014/main" id="{DA91093B-1D7D-4E9C-80DD-053FD0C9282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7">
              <a:extLst>
                <a:ext uri="{FF2B5EF4-FFF2-40B4-BE49-F238E27FC236}">
                  <a16:creationId xmlns:a16="http://schemas.microsoft.com/office/drawing/2014/main" id="{D75F7421-C68D-4202-A0E2-B866717DDEF0}"/>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8">
              <a:extLst>
                <a:ext uri="{FF2B5EF4-FFF2-40B4-BE49-F238E27FC236}">
                  <a16:creationId xmlns:a16="http://schemas.microsoft.com/office/drawing/2014/main" id="{6DE98E27-9E3D-4174-9895-EE41667C63A4}"/>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Rectangle 9">
              <a:extLst>
                <a:ext uri="{FF2B5EF4-FFF2-40B4-BE49-F238E27FC236}">
                  <a16:creationId xmlns:a16="http://schemas.microsoft.com/office/drawing/2014/main" id="{A400316F-9B75-46A7-B1DF-72DD3623FD16}"/>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Rectangle 10">
              <a:extLst>
                <a:ext uri="{FF2B5EF4-FFF2-40B4-BE49-F238E27FC236}">
                  <a16:creationId xmlns:a16="http://schemas.microsoft.com/office/drawing/2014/main" id="{80392710-6741-4A2A-B74E-E7E47B6F6C92}"/>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1">
              <a:extLst>
                <a:ext uri="{FF2B5EF4-FFF2-40B4-BE49-F238E27FC236}">
                  <a16:creationId xmlns:a16="http://schemas.microsoft.com/office/drawing/2014/main" id="{7E5628F7-91B4-40CC-93AA-15FE7FE83E9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9" name="Freeform 12">
              <a:extLst>
                <a:ext uri="{FF2B5EF4-FFF2-40B4-BE49-F238E27FC236}">
                  <a16:creationId xmlns:a16="http://schemas.microsoft.com/office/drawing/2014/main" id="{705DD4AC-A5BB-439E-AD61-E7E5A2A004D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0" name="Freeform 13">
              <a:extLst>
                <a:ext uri="{FF2B5EF4-FFF2-40B4-BE49-F238E27FC236}">
                  <a16:creationId xmlns:a16="http://schemas.microsoft.com/office/drawing/2014/main" id="{B332C818-B977-4B0B-BF7A-3565E9B5BE51}"/>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1" name="Freeform 14">
              <a:extLst>
                <a:ext uri="{FF2B5EF4-FFF2-40B4-BE49-F238E27FC236}">
                  <a16:creationId xmlns:a16="http://schemas.microsoft.com/office/drawing/2014/main" id="{01AFB913-ABEF-4721-A184-6CE57CC2AA4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144526904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4481" y="4189870"/>
            <a:ext cx="8566108" cy="2169796"/>
          </a:xfrm>
        </p:spPr>
        <p:txBody>
          <a:bodyPr anchor="b" anchorCtr="0">
            <a:normAutofit/>
          </a:bodyPr>
          <a:lstStyle>
            <a:lvl1pPr>
              <a:lnSpc>
                <a:spcPct val="100000"/>
              </a:lnSpc>
              <a:spcAft>
                <a:spcPts val="45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406185" y="4189870"/>
            <a:ext cx="2319503" cy="1725448"/>
          </a:xfrm>
        </p:spPr>
        <p:txBody>
          <a:bodyPr anchor="ctr" anchorCtr="0"/>
          <a:lstStyle>
            <a:lvl1pPr algn="ctr">
              <a:defRPr sz="675"/>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406187" y="5995943"/>
            <a:ext cx="2319501" cy="363722"/>
          </a:xfrm>
        </p:spPr>
        <p:txBody>
          <a:bodyPr anchor="b" anchorCtr="0">
            <a:normAutofit/>
          </a:bodyPr>
          <a:lstStyle>
            <a:lvl1pPr>
              <a:lnSpc>
                <a:spcPct val="100000"/>
              </a:lnSpc>
              <a:defRPr sz="900"/>
            </a:lvl1pPr>
          </a:lstStyle>
          <a:p>
            <a:pPr lvl="0"/>
            <a:r>
              <a:rPr lang="en-US"/>
              <a:t>Click to edit Master text styles</a:t>
            </a:r>
          </a:p>
        </p:txBody>
      </p:sp>
      <p:grpSp>
        <p:nvGrpSpPr>
          <p:cNvPr id="20" name="Group 19">
            <a:extLst>
              <a:ext uri="{FF2B5EF4-FFF2-40B4-BE49-F238E27FC236}">
                <a16:creationId xmlns:a16="http://schemas.microsoft.com/office/drawing/2014/main" id="{11FFF62A-78AC-4176-888C-7369D55740C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21" name="Oval 5">
              <a:extLst>
                <a:ext uri="{FF2B5EF4-FFF2-40B4-BE49-F238E27FC236}">
                  <a16:creationId xmlns:a16="http://schemas.microsoft.com/office/drawing/2014/main" id="{FD77EF0A-6F9B-4CB4-BDFE-54901AC3BDE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Freeform 6">
              <a:extLst>
                <a:ext uri="{FF2B5EF4-FFF2-40B4-BE49-F238E27FC236}">
                  <a16:creationId xmlns:a16="http://schemas.microsoft.com/office/drawing/2014/main" id="{CFBCB662-4DCB-4701-B5DB-617E9625AC3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Rectangle 7">
              <a:extLst>
                <a:ext uri="{FF2B5EF4-FFF2-40B4-BE49-F238E27FC236}">
                  <a16:creationId xmlns:a16="http://schemas.microsoft.com/office/drawing/2014/main" id="{3AA8F7EF-0FC0-4792-B4E2-516188FAADC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8">
              <a:extLst>
                <a:ext uri="{FF2B5EF4-FFF2-40B4-BE49-F238E27FC236}">
                  <a16:creationId xmlns:a16="http://schemas.microsoft.com/office/drawing/2014/main" id="{7180810E-179A-4B4D-992C-DB02F3F2AA7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9">
              <a:extLst>
                <a:ext uri="{FF2B5EF4-FFF2-40B4-BE49-F238E27FC236}">
                  <a16:creationId xmlns:a16="http://schemas.microsoft.com/office/drawing/2014/main" id="{931CFAC2-92E1-42CB-BB66-BD91AB6DB50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Rectangle 10">
              <a:extLst>
                <a:ext uri="{FF2B5EF4-FFF2-40B4-BE49-F238E27FC236}">
                  <a16:creationId xmlns:a16="http://schemas.microsoft.com/office/drawing/2014/main" id="{6C92D323-CA87-4BD4-9F33-9346A18A679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1">
              <a:extLst>
                <a:ext uri="{FF2B5EF4-FFF2-40B4-BE49-F238E27FC236}">
                  <a16:creationId xmlns:a16="http://schemas.microsoft.com/office/drawing/2014/main" id="{D31146A3-7248-4F9C-8242-2B343E0BCE4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2">
              <a:extLst>
                <a:ext uri="{FF2B5EF4-FFF2-40B4-BE49-F238E27FC236}">
                  <a16:creationId xmlns:a16="http://schemas.microsoft.com/office/drawing/2014/main" id="{4BFA0610-A333-4B16-A20C-3ADB78A32CF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3">
              <a:extLst>
                <a:ext uri="{FF2B5EF4-FFF2-40B4-BE49-F238E27FC236}">
                  <a16:creationId xmlns:a16="http://schemas.microsoft.com/office/drawing/2014/main" id="{D81528E3-7AAB-4FE3-96EB-0CA354538CA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0" name="Freeform 14">
              <a:extLst>
                <a:ext uri="{FF2B5EF4-FFF2-40B4-BE49-F238E27FC236}">
                  <a16:creationId xmlns:a16="http://schemas.microsoft.com/office/drawing/2014/main" id="{7C686C02-5833-4DB0-8AD3-1E143B411A1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9434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object 2">
            <a:extLst>
              <a:ext uri="{FF2B5EF4-FFF2-40B4-BE49-F238E27FC236}">
                <a16:creationId xmlns:a16="http://schemas.microsoft.com/office/drawing/2014/main" id="{E2FA47AD-6114-4C75-8981-F5BF443E2AC9}"/>
              </a:ext>
            </a:extLst>
          </p:cNvPr>
          <p:cNvPicPr/>
          <p:nvPr userDrawn="1"/>
        </p:nvPicPr>
        <p:blipFill rotWithShape="1">
          <a:blip r:embed="rId2" cstate="email">
            <a:extLst>
              <a:ext uri="{28A0092B-C50C-407E-A947-70E740481C1C}">
                <a14:useLocalDpi xmlns:a14="http://schemas.microsoft.com/office/drawing/2010/main"/>
              </a:ext>
            </a:extLst>
          </a:blip>
          <a:srcRect r="68689"/>
          <a:stretch/>
        </p:blipFill>
        <p:spPr>
          <a:xfrm>
            <a:off x="0" y="0"/>
            <a:ext cx="3817398" cy="6884186"/>
          </a:xfrm>
          <a:prstGeom prst="rect">
            <a:avLst/>
          </a:prstGeom>
        </p:spPr>
      </p:pic>
      <p:sp>
        <p:nvSpPr>
          <p:cNvPr id="2" name="Holder 2"/>
          <p:cNvSpPr>
            <a:spLocks noGrp="1"/>
          </p:cNvSpPr>
          <p:nvPr>
            <p:ph type="title"/>
          </p:nvPr>
        </p:nvSpPr>
        <p:spPr>
          <a:xfrm>
            <a:off x="4305671" y="477299"/>
            <a:ext cx="7384680" cy="309820"/>
          </a:xfrm>
        </p:spPr>
        <p:txBody>
          <a:bodyPr vert="horz" lIns="0" tIns="0" rIns="0" bIns="0" rtlCol="0" anchor="t" anchorCtr="0">
            <a:noAutofit/>
          </a:bodyPr>
          <a:lstStyle>
            <a:lvl1pPr>
              <a:defRPr>
                <a:solidFill>
                  <a:schemeClr val="tx1"/>
                </a:solidFill>
              </a:defRPr>
            </a:lvl1pPr>
          </a:lstStyle>
          <a:p>
            <a:pPr lvl="0"/>
            <a:endParaRPr dirty="0"/>
          </a:p>
        </p:txBody>
      </p:sp>
      <p:sp>
        <p:nvSpPr>
          <p:cNvPr id="6" name="TextBox 5">
            <a:extLst>
              <a:ext uri="{FF2B5EF4-FFF2-40B4-BE49-F238E27FC236}">
                <a16:creationId xmlns:a16="http://schemas.microsoft.com/office/drawing/2014/main" id="{F0649471-BC11-4D0E-A0B1-9556FE5A57CF}"/>
              </a:ext>
            </a:extLst>
          </p:cNvPr>
          <p:cNvSpPr txBox="1"/>
          <p:nvPr userDrawn="1"/>
        </p:nvSpPr>
        <p:spPr>
          <a:xfrm>
            <a:off x="387349" y="6629400"/>
            <a:ext cx="2184311" cy="107722"/>
          </a:xfrm>
          <a:prstGeom prst="rect">
            <a:avLst/>
          </a:prstGeom>
          <a:noFill/>
        </p:spPr>
        <p:txBody>
          <a:bodyPr wrap="square" lIns="0" tIns="0" rIns="0" bIns="0" rtlCol="0">
            <a:spAutoFit/>
          </a:bodyPr>
          <a:lstStyle/>
          <a:p>
            <a:pPr marL="0" indent="0">
              <a:spcBef>
                <a:spcPts val="600"/>
              </a:spcBef>
              <a:buSzPct val="100000"/>
              <a:buFont typeface="Arial"/>
              <a:buNone/>
            </a:pPr>
            <a:r>
              <a:rPr lang="fr-FR" sz="700" noProof="0" dirty="0">
                <a:solidFill>
                  <a:schemeClr val="bg1">
                    <a:lumMod val="50000"/>
                  </a:schemeClr>
                </a:solidFill>
                <a:latin typeface="+mn-lt"/>
                <a:cs typeface="Calibri" panose="020F0502020204030204" pitchFamily="34" charset="0"/>
              </a:rPr>
              <a:t>© 2022. For information, contact Deloitte Global.</a:t>
            </a:r>
          </a:p>
        </p:txBody>
      </p:sp>
      <p:sp>
        <p:nvSpPr>
          <p:cNvPr id="11" name="Content Placeholder 9">
            <a:extLst>
              <a:ext uri="{FF2B5EF4-FFF2-40B4-BE49-F238E27FC236}">
                <a16:creationId xmlns:a16="http://schemas.microsoft.com/office/drawing/2014/main" id="{A4000523-8EF6-4E6A-84F8-3E48ABE36E5B}"/>
              </a:ext>
            </a:extLst>
          </p:cNvPr>
          <p:cNvSpPr>
            <a:spLocks noGrp="1"/>
          </p:cNvSpPr>
          <p:nvPr>
            <p:ph sz="quarter" idx="10"/>
          </p:nvPr>
        </p:nvSpPr>
        <p:spPr>
          <a:xfrm>
            <a:off x="4305300" y="1549882"/>
            <a:ext cx="7385050" cy="4457958"/>
          </a:xfrm>
        </p:spPr>
        <p:txBody>
          <a:bodyPr/>
          <a:lstStyle>
            <a:lvl1pPr>
              <a:defRPr b="0">
                <a:latin typeface="+mn-lt"/>
              </a:defRPr>
            </a:lvl1pPr>
            <a:lvl2pPr>
              <a:defRPr b="0">
                <a:latin typeface="+mn-lt"/>
              </a:defRPr>
            </a:lvl2pPr>
            <a:lvl3pPr>
              <a:defRPr b="0">
                <a:latin typeface="+mn-lt"/>
              </a:defRPr>
            </a:lvl3pPr>
            <a:lvl4pPr>
              <a:defRPr b="0">
                <a:latin typeface="+mn-lt"/>
              </a:defRPr>
            </a:lvl4pPr>
            <a:lvl5pPr>
              <a:defRPr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Diagram&#10;&#10;Description automatically generated">
            <a:extLst>
              <a:ext uri="{FF2B5EF4-FFF2-40B4-BE49-F238E27FC236}">
                <a16:creationId xmlns:a16="http://schemas.microsoft.com/office/drawing/2014/main" id="{F3211D05-47EB-48D7-A674-F310549A3529}"/>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53909" y="149294"/>
            <a:ext cx="963331" cy="965613"/>
          </a:xfrm>
          <a:prstGeom prst="rect">
            <a:avLst/>
          </a:prstGeom>
        </p:spPr>
      </p:pic>
      <p:sp>
        <p:nvSpPr>
          <p:cNvPr id="13" name="TextBox 12">
            <a:extLst>
              <a:ext uri="{FF2B5EF4-FFF2-40B4-BE49-F238E27FC236}">
                <a16:creationId xmlns:a16="http://schemas.microsoft.com/office/drawing/2014/main" id="{5011B5D3-FB4B-4197-9901-DE4C36C6F3F8}"/>
              </a:ext>
            </a:extLst>
          </p:cNvPr>
          <p:cNvSpPr txBox="1"/>
          <p:nvPr userDrawn="1"/>
        </p:nvSpPr>
        <p:spPr>
          <a:xfrm>
            <a:off x="1090607" y="397814"/>
            <a:ext cx="1092608" cy="461665"/>
          </a:xfrm>
          <a:prstGeom prst="rect">
            <a:avLst/>
          </a:prstGeom>
          <a:noFill/>
        </p:spPr>
        <p:txBody>
          <a:bodyPr wrap="square" lIns="0" tIns="0" rIns="0" bIns="0" rtlCol="0">
            <a:spAutoFit/>
          </a:bodyPr>
          <a:lstStyle/>
          <a:p>
            <a:pPr>
              <a:buSzPct val="100000"/>
            </a:pPr>
            <a:r>
              <a:rPr lang="en-US" sz="1000" b="1" spc="1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GLOBAL</a:t>
            </a:r>
          </a:p>
          <a:p>
            <a:pPr>
              <a:buSzPct val="100000"/>
            </a:pPr>
            <a:r>
              <a:rPr lang="en-US" sz="1000" b="1" spc="1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CONSULTING</a:t>
            </a:r>
          </a:p>
          <a:p>
            <a:pPr>
              <a:buSzPct val="100000"/>
            </a:pPr>
            <a:r>
              <a:rPr lang="en-US" sz="1000" b="1" spc="1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ASSETS</a:t>
            </a:r>
          </a:p>
        </p:txBody>
      </p:sp>
      <p:cxnSp>
        <p:nvCxnSpPr>
          <p:cNvPr id="14" name="Straight Connector 13">
            <a:extLst>
              <a:ext uri="{FF2B5EF4-FFF2-40B4-BE49-F238E27FC236}">
                <a16:creationId xmlns:a16="http://schemas.microsoft.com/office/drawing/2014/main" id="{38948CDF-01D8-43F9-9B08-87122122B8C5}"/>
              </a:ext>
            </a:extLst>
          </p:cNvPr>
          <p:cNvCxnSpPr/>
          <p:nvPr userDrawn="1"/>
        </p:nvCxnSpPr>
        <p:spPr>
          <a:xfrm>
            <a:off x="2195861" y="353499"/>
            <a:ext cx="0" cy="55399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830DE2C-9827-45EA-9521-FAB280CB48A5}"/>
              </a:ext>
            </a:extLst>
          </p:cNvPr>
          <p:cNvGrpSpPr>
            <a:grpSpLocks noChangeAspect="1"/>
          </p:cNvGrpSpPr>
          <p:nvPr userDrawn="1"/>
        </p:nvGrpSpPr>
        <p:grpSpPr>
          <a:xfrm>
            <a:off x="2390745" y="517270"/>
            <a:ext cx="1188720" cy="222751"/>
            <a:chOff x="398463" y="404813"/>
            <a:chExt cx="1627187" cy="307976"/>
          </a:xfrm>
          <a:solidFill>
            <a:schemeClr val="tx1"/>
          </a:solidFill>
        </p:grpSpPr>
        <p:sp>
          <p:nvSpPr>
            <p:cNvPr id="16" name="Oval 5">
              <a:extLst>
                <a:ext uri="{FF2B5EF4-FFF2-40B4-BE49-F238E27FC236}">
                  <a16:creationId xmlns:a16="http://schemas.microsoft.com/office/drawing/2014/main" id="{570AF79E-7CF2-4C3B-8C81-04687C2AA34A}"/>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7" name="Freeform 6">
              <a:extLst>
                <a:ext uri="{FF2B5EF4-FFF2-40B4-BE49-F238E27FC236}">
                  <a16:creationId xmlns:a16="http://schemas.microsoft.com/office/drawing/2014/main" id="{30911EAF-8E5B-41CA-A275-A23133C3564C}"/>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Rectangle 7">
              <a:extLst>
                <a:ext uri="{FF2B5EF4-FFF2-40B4-BE49-F238E27FC236}">
                  <a16:creationId xmlns:a16="http://schemas.microsoft.com/office/drawing/2014/main" id="{CDD16F2D-A102-437E-954F-7AD2522A30B3}"/>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Freeform 8">
              <a:extLst>
                <a:ext uri="{FF2B5EF4-FFF2-40B4-BE49-F238E27FC236}">
                  <a16:creationId xmlns:a16="http://schemas.microsoft.com/office/drawing/2014/main" id="{AFE97E40-5716-40BC-9F51-38B2B978D86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Rectangle 9">
              <a:extLst>
                <a:ext uri="{FF2B5EF4-FFF2-40B4-BE49-F238E27FC236}">
                  <a16:creationId xmlns:a16="http://schemas.microsoft.com/office/drawing/2014/main" id="{B99EB21C-8633-4CB8-B0D3-2DC7770C152A}"/>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10">
              <a:extLst>
                <a:ext uri="{FF2B5EF4-FFF2-40B4-BE49-F238E27FC236}">
                  <a16:creationId xmlns:a16="http://schemas.microsoft.com/office/drawing/2014/main" id="{DC252D97-ACD0-49E0-99EC-347C9CF2B309}"/>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11">
              <a:extLst>
                <a:ext uri="{FF2B5EF4-FFF2-40B4-BE49-F238E27FC236}">
                  <a16:creationId xmlns:a16="http://schemas.microsoft.com/office/drawing/2014/main" id="{E75C7E44-7A2A-41B7-A6BE-801FBB88FC0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12">
              <a:extLst>
                <a:ext uri="{FF2B5EF4-FFF2-40B4-BE49-F238E27FC236}">
                  <a16:creationId xmlns:a16="http://schemas.microsoft.com/office/drawing/2014/main" id="{D03E7036-2F7F-440A-90DB-AAB097A8286A}"/>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13">
              <a:extLst>
                <a:ext uri="{FF2B5EF4-FFF2-40B4-BE49-F238E27FC236}">
                  <a16:creationId xmlns:a16="http://schemas.microsoft.com/office/drawing/2014/main" id="{A4919BE6-E49E-42F5-A90D-307BBEBF8E2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Freeform 14">
              <a:extLst>
                <a:ext uri="{FF2B5EF4-FFF2-40B4-BE49-F238E27FC236}">
                  <a16:creationId xmlns:a16="http://schemas.microsoft.com/office/drawing/2014/main" id="{69E8C994-8CF6-4570-A868-ECAE7765299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26" name="Text Placeholder 8">
            <a:extLst>
              <a:ext uri="{FF2B5EF4-FFF2-40B4-BE49-F238E27FC236}">
                <a16:creationId xmlns:a16="http://schemas.microsoft.com/office/drawing/2014/main" id="{CF98788A-6595-425B-A84F-1B73526F24A8}"/>
              </a:ext>
            </a:extLst>
          </p:cNvPr>
          <p:cNvSpPr>
            <a:spLocks noGrp="1"/>
          </p:cNvSpPr>
          <p:nvPr>
            <p:ph type="body" sz="quarter" idx="13" hasCustomPrompt="1"/>
          </p:nvPr>
        </p:nvSpPr>
        <p:spPr>
          <a:xfrm>
            <a:off x="4305298" y="804875"/>
            <a:ext cx="7384681" cy="621736"/>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27" name="TextBox 26">
            <a:extLst>
              <a:ext uri="{FF2B5EF4-FFF2-40B4-BE49-F238E27FC236}">
                <a16:creationId xmlns:a16="http://schemas.microsoft.com/office/drawing/2014/main" id="{E3DFB34E-0A3B-45E9-927E-3B892BD9AE60}"/>
              </a:ext>
            </a:extLst>
          </p:cNvPr>
          <p:cNvSpPr txBox="1"/>
          <p:nvPr userDrawn="1"/>
        </p:nvSpPr>
        <p:spPr>
          <a:xfrm>
            <a:off x="7668518" y="6629400"/>
            <a:ext cx="1801669" cy="107722"/>
          </a:xfrm>
          <a:prstGeom prst="rect">
            <a:avLst/>
          </a:prstGeom>
          <a:noFill/>
        </p:spPr>
        <p:txBody>
          <a:bodyPr wrap="square" lIns="0" tIns="0" rIns="0" bIns="0" rtlCol="0">
            <a:spAutoFit/>
          </a:bodyPr>
          <a:lstStyle/>
          <a:p>
            <a:pPr marL="0" indent="0">
              <a:spcBef>
                <a:spcPts val="600"/>
              </a:spcBef>
              <a:buSzPct val="100000"/>
              <a:buFont typeface="Arial"/>
              <a:buNone/>
            </a:pPr>
            <a:r>
              <a:rPr lang="fr-FR" sz="700" noProof="0" dirty="0" err="1">
                <a:solidFill>
                  <a:schemeClr val="bg1">
                    <a:lumMod val="50000"/>
                  </a:schemeClr>
                </a:solidFill>
                <a:latin typeface="+mn-lt"/>
                <a:cs typeface="Calibri" panose="020F0502020204030204" pitchFamily="34" charset="0"/>
              </a:rPr>
              <a:t>Confidential</a:t>
            </a:r>
            <a:r>
              <a:rPr lang="fr-FR" sz="700" noProof="0" dirty="0">
                <a:solidFill>
                  <a:schemeClr val="bg1">
                    <a:lumMod val="50000"/>
                  </a:schemeClr>
                </a:solidFill>
                <a:latin typeface="+mn-lt"/>
                <a:cs typeface="Calibri" panose="020F0502020204030204" pitchFamily="34" charset="0"/>
              </a:rPr>
              <a:t> – for </a:t>
            </a:r>
            <a:r>
              <a:rPr lang="fr-FR" sz="700" noProof="0" dirty="0" err="1">
                <a:solidFill>
                  <a:schemeClr val="bg1">
                    <a:lumMod val="50000"/>
                  </a:schemeClr>
                </a:solidFill>
                <a:latin typeface="+mn-lt"/>
                <a:cs typeface="Calibri" panose="020F0502020204030204" pitchFamily="34" charset="0"/>
              </a:rPr>
              <a:t>internal</a:t>
            </a:r>
            <a:r>
              <a:rPr lang="fr-FR" sz="700" noProof="0" dirty="0">
                <a:solidFill>
                  <a:schemeClr val="bg1">
                    <a:lumMod val="50000"/>
                  </a:schemeClr>
                </a:solidFill>
                <a:latin typeface="+mn-lt"/>
                <a:cs typeface="Calibri" panose="020F0502020204030204" pitchFamily="34" charset="0"/>
              </a:rPr>
              <a:t> use </a:t>
            </a:r>
            <a:r>
              <a:rPr lang="fr-FR" sz="700" noProof="0" dirty="0" err="1">
                <a:solidFill>
                  <a:schemeClr val="bg1">
                    <a:lumMod val="50000"/>
                  </a:schemeClr>
                </a:solidFill>
                <a:latin typeface="+mn-lt"/>
                <a:cs typeface="Calibri" panose="020F0502020204030204" pitchFamily="34" charset="0"/>
              </a:rPr>
              <a:t>only</a:t>
            </a:r>
            <a:endParaRPr lang="fr-FR" sz="700" noProof="0" dirty="0">
              <a:solidFill>
                <a:schemeClr val="bg1">
                  <a:lumMod val="50000"/>
                </a:schemeClr>
              </a:solidFill>
              <a:latin typeface="+mn-lt"/>
              <a:cs typeface="Calibri" panose="020F0502020204030204" pitchFamily="34" charset="0"/>
            </a:endParaRPr>
          </a:p>
        </p:txBody>
      </p:sp>
    </p:spTree>
    <p:extLst>
      <p:ext uri="{BB962C8B-B14F-4D97-AF65-F5344CB8AC3E}">
        <p14:creationId xmlns:p14="http://schemas.microsoft.com/office/powerpoint/2010/main" val="284697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object 2">
            <a:extLst>
              <a:ext uri="{FF2B5EF4-FFF2-40B4-BE49-F238E27FC236}">
                <a16:creationId xmlns:a16="http://schemas.microsoft.com/office/drawing/2014/main" id="{E2FA47AD-6114-4C75-8981-F5BF443E2AC9}"/>
              </a:ext>
            </a:extLst>
          </p:cNvPr>
          <p:cNvPicPr/>
          <p:nvPr userDrawn="1"/>
        </p:nvPicPr>
        <p:blipFill rotWithShape="1">
          <a:blip r:embed="rId2" cstate="email">
            <a:extLst>
              <a:ext uri="{28A0092B-C50C-407E-A947-70E740481C1C}">
                <a14:useLocalDpi xmlns:a14="http://schemas.microsoft.com/office/drawing/2010/main"/>
              </a:ext>
            </a:extLst>
          </a:blip>
          <a:srcRect r="68689"/>
          <a:stretch/>
        </p:blipFill>
        <p:spPr>
          <a:xfrm>
            <a:off x="0" y="0"/>
            <a:ext cx="3817398" cy="6884186"/>
          </a:xfrm>
          <a:prstGeom prst="rect">
            <a:avLst/>
          </a:prstGeom>
        </p:spPr>
      </p:pic>
      <p:sp>
        <p:nvSpPr>
          <p:cNvPr id="2" name="Holder 2"/>
          <p:cNvSpPr>
            <a:spLocks noGrp="1"/>
          </p:cNvSpPr>
          <p:nvPr>
            <p:ph type="title"/>
          </p:nvPr>
        </p:nvSpPr>
        <p:spPr>
          <a:xfrm>
            <a:off x="4305671" y="637517"/>
            <a:ext cx="7384680" cy="461665"/>
          </a:xfrm>
        </p:spPr>
        <p:txBody>
          <a:bodyPr vert="horz" lIns="0" tIns="0" rIns="0" bIns="0" rtlCol="0" anchor="t" anchorCtr="0">
            <a:noAutofit/>
          </a:bodyPr>
          <a:lstStyle>
            <a:lvl1pPr>
              <a:defRPr sz="2800">
                <a:solidFill>
                  <a:schemeClr val="tx1"/>
                </a:solidFill>
              </a:defRPr>
            </a:lvl1pPr>
          </a:lstStyle>
          <a:p>
            <a:pPr lvl="0"/>
            <a:endParaRPr dirty="0"/>
          </a:p>
        </p:txBody>
      </p:sp>
      <p:sp>
        <p:nvSpPr>
          <p:cNvPr id="6" name="TextBox 5">
            <a:extLst>
              <a:ext uri="{FF2B5EF4-FFF2-40B4-BE49-F238E27FC236}">
                <a16:creationId xmlns:a16="http://schemas.microsoft.com/office/drawing/2014/main" id="{F0649471-BC11-4D0E-A0B1-9556FE5A57CF}"/>
              </a:ext>
            </a:extLst>
          </p:cNvPr>
          <p:cNvSpPr txBox="1"/>
          <p:nvPr userDrawn="1"/>
        </p:nvSpPr>
        <p:spPr>
          <a:xfrm>
            <a:off x="387349" y="6629400"/>
            <a:ext cx="2184311" cy="107722"/>
          </a:xfrm>
          <a:prstGeom prst="rect">
            <a:avLst/>
          </a:prstGeom>
          <a:noFill/>
        </p:spPr>
        <p:txBody>
          <a:bodyPr wrap="square" lIns="0" tIns="0" rIns="0" bIns="0" rtlCol="0">
            <a:spAutoFit/>
          </a:bodyPr>
          <a:lstStyle/>
          <a:p>
            <a:pPr marL="0" indent="0">
              <a:spcBef>
                <a:spcPts val="600"/>
              </a:spcBef>
              <a:buSzPct val="100000"/>
              <a:buFont typeface="Arial"/>
              <a:buNone/>
            </a:pPr>
            <a:r>
              <a:rPr lang="fr-FR" sz="700" noProof="0" dirty="0">
                <a:solidFill>
                  <a:schemeClr val="bg1">
                    <a:lumMod val="50000"/>
                  </a:schemeClr>
                </a:solidFill>
                <a:latin typeface="+mn-lt"/>
                <a:cs typeface="Calibri" panose="020F0502020204030204" pitchFamily="34" charset="0"/>
              </a:rPr>
              <a:t>© 2022. For information, contact Deloitte Global.</a:t>
            </a:r>
          </a:p>
        </p:txBody>
      </p:sp>
      <p:sp>
        <p:nvSpPr>
          <p:cNvPr id="11" name="Content Placeholder 9">
            <a:extLst>
              <a:ext uri="{FF2B5EF4-FFF2-40B4-BE49-F238E27FC236}">
                <a16:creationId xmlns:a16="http://schemas.microsoft.com/office/drawing/2014/main" id="{A4000523-8EF6-4E6A-84F8-3E48ABE36E5B}"/>
              </a:ext>
            </a:extLst>
          </p:cNvPr>
          <p:cNvSpPr>
            <a:spLocks noGrp="1"/>
          </p:cNvSpPr>
          <p:nvPr>
            <p:ph sz="quarter" idx="10"/>
          </p:nvPr>
        </p:nvSpPr>
        <p:spPr>
          <a:xfrm>
            <a:off x="4305300" y="2114685"/>
            <a:ext cx="7385050" cy="4505719"/>
          </a:xfrm>
        </p:spPr>
        <p:txBody>
          <a:bodyPr/>
          <a:lstStyle>
            <a:lvl1pPr>
              <a:defRPr b="0">
                <a:latin typeface="+mn-lt"/>
              </a:defRPr>
            </a:lvl1pPr>
            <a:lvl2pPr>
              <a:defRPr b="0">
                <a:latin typeface="+mn-lt"/>
              </a:defRPr>
            </a:lvl2pPr>
            <a:lvl3pPr>
              <a:defRPr b="0">
                <a:latin typeface="+mn-lt"/>
              </a:defRPr>
            </a:lvl3pPr>
            <a:lvl4pPr>
              <a:defRPr b="0">
                <a:latin typeface="+mn-lt"/>
              </a:defRPr>
            </a:lvl4pPr>
            <a:lvl5pPr>
              <a:defRPr b="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iagram&#10;&#10;Description automatically generated">
            <a:extLst>
              <a:ext uri="{FF2B5EF4-FFF2-40B4-BE49-F238E27FC236}">
                <a16:creationId xmlns:a16="http://schemas.microsoft.com/office/drawing/2014/main" id="{F3211D05-47EB-48D7-A674-F310549A3529}"/>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53909" y="149294"/>
            <a:ext cx="963331" cy="965613"/>
          </a:xfrm>
          <a:prstGeom prst="rect">
            <a:avLst/>
          </a:prstGeom>
        </p:spPr>
      </p:pic>
      <p:sp>
        <p:nvSpPr>
          <p:cNvPr id="13" name="TextBox 12">
            <a:extLst>
              <a:ext uri="{FF2B5EF4-FFF2-40B4-BE49-F238E27FC236}">
                <a16:creationId xmlns:a16="http://schemas.microsoft.com/office/drawing/2014/main" id="{5011B5D3-FB4B-4197-9901-DE4C36C6F3F8}"/>
              </a:ext>
            </a:extLst>
          </p:cNvPr>
          <p:cNvSpPr txBox="1"/>
          <p:nvPr userDrawn="1"/>
        </p:nvSpPr>
        <p:spPr>
          <a:xfrm>
            <a:off x="1090607" y="397814"/>
            <a:ext cx="1092608" cy="461665"/>
          </a:xfrm>
          <a:prstGeom prst="rect">
            <a:avLst/>
          </a:prstGeom>
          <a:noFill/>
        </p:spPr>
        <p:txBody>
          <a:bodyPr wrap="square" lIns="0" tIns="0" rIns="0" bIns="0" rtlCol="0">
            <a:spAutoFit/>
          </a:bodyPr>
          <a:lstStyle/>
          <a:p>
            <a:pPr>
              <a:buSzPct val="100000"/>
            </a:pPr>
            <a:r>
              <a:rPr lang="en-US" sz="1000" b="1" spc="1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GLOBAL</a:t>
            </a:r>
          </a:p>
          <a:p>
            <a:pPr>
              <a:buSzPct val="100000"/>
            </a:pPr>
            <a:r>
              <a:rPr lang="en-US" sz="1000" b="1" spc="1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CONSULTING</a:t>
            </a:r>
          </a:p>
          <a:p>
            <a:pPr>
              <a:buSzPct val="100000"/>
            </a:pPr>
            <a:r>
              <a:rPr lang="en-US" sz="1000" b="1" spc="1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ASSETS</a:t>
            </a:r>
          </a:p>
        </p:txBody>
      </p:sp>
      <p:cxnSp>
        <p:nvCxnSpPr>
          <p:cNvPr id="14" name="Straight Connector 13">
            <a:extLst>
              <a:ext uri="{FF2B5EF4-FFF2-40B4-BE49-F238E27FC236}">
                <a16:creationId xmlns:a16="http://schemas.microsoft.com/office/drawing/2014/main" id="{38948CDF-01D8-43F9-9B08-87122122B8C5}"/>
              </a:ext>
            </a:extLst>
          </p:cNvPr>
          <p:cNvCxnSpPr/>
          <p:nvPr userDrawn="1"/>
        </p:nvCxnSpPr>
        <p:spPr>
          <a:xfrm>
            <a:off x="2195861" y="353499"/>
            <a:ext cx="0" cy="55399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830DE2C-9827-45EA-9521-FAB280CB48A5}"/>
              </a:ext>
            </a:extLst>
          </p:cNvPr>
          <p:cNvGrpSpPr>
            <a:grpSpLocks noChangeAspect="1"/>
          </p:cNvGrpSpPr>
          <p:nvPr userDrawn="1"/>
        </p:nvGrpSpPr>
        <p:grpSpPr>
          <a:xfrm>
            <a:off x="2390745" y="517270"/>
            <a:ext cx="1188720" cy="222751"/>
            <a:chOff x="398463" y="404813"/>
            <a:chExt cx="1627187" cy="307976"/>
          </a:xfrm>
          <a:solidFill>
            <a:schemeClr val="tx1"/>
          </a:solidFill>
        </p:grpSpPr>
        <p:sp>
          <p:nvSpPr>
            <p:cNvPr id="16" name="Oval 5">
              <a:extLst>
                <a:ext uri="{FF2B5EF4-FFF2-40B4-BE49-F238E27FC236}">
                  <a16:creationId xmlns:a16="http://schemas.microsoft.com/office/drawing/2014/main" id="{570AF79E-7CF2-4C3B-8C81-04687C2AA34A}"/>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7" name="Freeform 6">
              <a:extLst>
                <a:ext uri="{FF2B5EF4-FFF2-40B4-BE49-F238E27FC236}">
                  <a16:creationId xmlns:a16="http://schemas.microsoft.com/office/drawing/2014/main" id="{30911EAF-8E5B-41CA-A275-A23133C3564C}"/>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Rectangle 7">
              <a:extLst>
                <a:ext uri="{FF2B5EF4-FFF2-40B4-BE49-F238E27FC236}">
                  <a16:creationId xmlns:a16="http://schemas.microsoft.com/office/drawing/2014/main" id="{CDD16F2D-A102-437E-954F-7AD2522A30B3}"/>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Freeform 8">
              <a:extLst>
                <a:ext uri="{FF2B5EF4-FFF2-40B4-BE49-F238E27FC236}">
                  <a16:creationId xmlns:a16="http://schemas.microsoft.com/office/drawing/2014/main" id="{AFE97E40-5716-40BC-9F51-38B2B978D86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Rectangle 9">
              <a:extLst>
                <a:ext uri="{FF2B5EF4-FFF2-40B4-BE49-F238E27FC236}">
                  <a16:creationId xmlns:a16="http://schemas.microsoft.com/office/drawing/2014/main" id="{B99EB21C-8633-4CB8-B0D3-2DC7770C152A}"/>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10">
              <a:extLst>
                <a:ext uri="{FF2B5EF4-FFF2-40B4-BE49-F238E27FC236}">
                  <a16:creationId xmlns:a16="http://schemas.microsoft.com/office/drawing/2014/main" id="{DC252D97-ACD0-49E0-99EC-347C9CF2B309}"/>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11">
              <a:extLst>
                <a:ext uri="{FF2B5EF4-FFF2-40B4-BE49-F238E27FC236}">
                  <a16:creationId xmlns:a16="http://schemas.microsoft.com/office/drawing/2014/main" id="{E75C7E44-7A2A-41B7-A6BE-801FBB88FC0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12">
              <a:extLst>
                <a:ext uri="{FF2B5EF4-FFF2-40B4-BE49-F238E27FC236}">
                  <a16:creationId xmlns:a16="http://schemas.microsoft.com/office/drawing/2014/main" id="{D03E7036-2F7F-440A-90DB-AAB097A8286A}"/>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13">
              <a:extLst>
                <a:ext uri="{FF2B5EF4-FFF2-40B4-BE49-F238E27FC236}">
                  <a16:creationId xmlns:a16="http://schemas.microsoft.com/office/drawing/2014/main" id="{A4919BE6-E49E-42F5-A90D-307BBEBF8E2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Freeform 14">
              <a:extLst>
                <a:ext uri="{FF2B5EF4-FFF2-40B4-BE49-F238E27FC236}">
                  <a16:creationId xmlns:a16="http://schemas.microsoft.com/office/drawing/2014/main" id="{69E8C994-8CF6-4570-A868-ECAE7765299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26" name="Text Placeholder 8">
            <a:extLst>
              <a:ext uri="{FF2B5EF4-FFF2-40B4-BE49-F238E27FC236}">
                <a16:creationId xmlns:a16="http://schemas.microsoft.com/office/drawing/2014/main" id="{CF98788A-6595-425B-A84F-1B73526F24A8}"/>
              </a:ext>
            </a:extLst>
          </p:cNvPr>
          <p:cNvSpPr>
            <a:spLocks noGrp="1"/>
          </p:cNvSpPr>
          <p:nvPr>
            <p:ph type="body" sz="quarter" idx="13" hasCustomPrompt="1"/>
          </p:nvPr>
        </p:nvSpPr>
        <p:spPr>
          <a:xfrm>
            <a:off x="4305298" y="1192354"/>
            <a:ext cx="7384681" cy="737604"/>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27" name="TextBox 26">
            <a:extLst>
              <a:ext uri="{FF2B5EF4-FFF2-40B4-BE49-F238E27FC236}">
                <a16:creationId xmlns:a16="http://schemas.microsoft.com/office/drawing/2014/main" id="{E3DFB34E-0A3B-45E9-927E-3B892BD9AE60}"/>
              </a:ext>
            </a:extLst>
          </p:cNvPr>
          <p:cNvSpPr txBox="1"/>
          <p:nvPr userDrawn="1"/>
        </p:nvSpPr>
        <p:spPr>
          <a:xfrm>
            <a:off x="7668518" y="6629400"/>
            <a:ext cx="1801669" cy="107722"/>
          </a:xfrm>
          <a:prstGeom prst="rect">
            <a:avLst/>
          </a:prstGeom>
          <a:noFill/>
        </p:spPr>
        <p:txBody>
          <a:bodyPr wrap="square" lIns="0" tIns="0" rIns="0" bIns="0" rtlCol="0">
            <a:spAutoFit/>
          </a:bodyPr>
          <a:lstStyle/>
          <a:p>
            <a:pPr marL="0" indent="0">
              <a:spcBef>
                <a:spcPts val="600"/>
              </a:spcBef>
              <a:buSzPct val="100000"/>
              <a:buFont typeface="Arial"/>
              <a:buNone/>
            </a:pPr>
            <a:r>
              <a:rPr lang="fr-FR" sz="700" noProof="0" dirty="0" err="1">
                <a:solidFill>
                  <a:schemeClr val="bg1">
                    <a:lumMod val="50000"/>
                  </a:schemeClr>
                </a:solidFill>
                <a:latin typeface="+mn-lt"/>
                <a:cs typeface="Calibri" panose="020F0502020204030204" pitchFamily="34" charset="0"/>
              </a:rPr>
              <a:t>Confidential</a:t>
            </a:r>
            <a:r>
              <a:rPr lang="fr-FR" sz="700" noProof="0" dirty="0">
                <a:solidFill>
                  <a:schemeClr val="bg1">
                    <a:lumMod val="50000"/>
                  </a:schemeClr>
                </a:solidFill>
                <a:latin typeface="+mn-lt"/>
                <a:cs typeface="Calibri" panose="020F0502020204030204" pitchFamily="34" charset="0"/>
              </a:rPr>
              <a:t> – for </a:t>
            </a:r>
            <a:r>
              <a:rPr lang="fr-FR" sz="700" noProof="0" dirty="0" err="1">
                <a:solidFill>
                  <a:schemeClr val="bg1">
                    <a:lumMod val="50000"/>
                  </a:schemeClr>
                </a:solidFill>
                <a:latin typeface="+mn-lt"/>
                <a:cs typeface="Calibri" panose="020F0502020204030204" pitchFamily="34" charset="0"/>
              </a:rPr>
              <a:t>internal</a:t>
            </a:r>
            <a:r>
              <a:rPr lang="fr-FR" sz="700" noProof="0" dirty="0">
                <a:solidFill>
                  <a:schemeClr val="bg1">
                    <a:lumMod val="50000"/>
                  </a:schemeClr>
                </a:solidFill>
                <a:latin typeface="+mn-lt"/>
                <a:cs typeface="Calibri" panose="020F0502020204030204" pitchFamily="34" charset="0"/>
              </a:rPr>
              <a:t> use </a:t>
            </a:r>
            <a:r>
              <a:rPr lang="fr-FR" sz="700" noProof="0" dirty="0" err="1">
                <a:solidFill>
                  <a:schemeClr val="bg1">
                    <a:lumMod val="50000"/>
                  </a:schemeClr>
                </a:solidFill>
                <a:latin typeface="+mn-lt"/>
                <a:cs typeface="Calibri" panose="020F0502020204030204" pitchFamily="34" charset="0"/>
              </a:rPr>
              <a:t>only</a:t>
            </a:r>
            <a:endParaRPr lang="fr-FR" sz="700" noProof="0" dirty="0">
              <a:solidFill>
                <a:schemeClr val="bg1">
                  <a:lumMod val="50000"/>
                </a:schemeClr>
              </a:solidFill>
              <a:latin typeface="+mn-lt"/>
              <a:cs typeface="Calibri" panose="020F0502020204030204" pitchFamily="34" charset="0"/>
            </a:endParaRPr>
          </a:p>
        </p:txBody>
      </p:sp>
      <p:sp>
        <p:nvSpPr>
          <p:cNvPr id="4" name="Text Placeholder 3">
            <a:extLst>
              <a:ext uri="{FF2B5EF4-FFF2-40B4-BE49-F238E27FC236}">
                <a16:creationId xmlns:a16="http://schemas.microsoft.com/office/drawing/2014/main" id="{496EF44C-4FCA-4468-A1E0-6413923D4A05}"/>
              </a:ext>
            </a:extLst>
          </p:cNvPr>
          <p:cNvSpPr>
            <a:spLocks noGrp="1"/>
          </p:cNvSpPr>
          <p:nvPr>
            <p:ph type="body" sz="quarter" idx="14"/>
          </p:nvPr>
        </p:nvSpPr>
        <p:spPr>
          <a:xfrm>
            <a:off x="4305300" y="398463"/>
            <a:ext cx="7385050" cy="173037"/>
          </a:xfrm>
        </p:spPr>
        <p:txBody>
          <a:bodyPr anchor="ctr">
            <a:noAutofit/>
          </a:bodyPr>
          <a:lstStyle>
            <a:lvl1pPr>
              <a:defRPr sz="900" b="1" spc="300">
                <a:solidFill>
                  <a:srgbClr val="00A3E0"/>
                </a:solidFill>
                <a:latin typeface="+mj-lt"/>
              </a:defRPr>
            </a:lvl1pPr>
          </a:lstStyle>
          <a:p>
            <a:pPr lvl="0"/>
            <a:endParaRPr lang="en-US" dirty="0"/>
          </a:p>
        </p:txBody>
      </p:sp>
    </p:spTree>
    <p:extLst>
      <p:ext uri="{BB962C8B-B14F-4D97-AF65-F5344CB8AC3E}">
        <p14:creationId xmlns:p14="http://schemas.microsoft.com/office/powerpoint/2010/main" val="344663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extLst>
              <p:ext uri="{D42A27DB-BD31-4B8C-83A1-F6EECF244321}">
                <p14:modId xmlns:p14="http://schemas.microsoft.com/office/powerpoint/2010/main" val="266860347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4" name="Object 3" hidden="1"/>
                      <p:cNvPicPr/>
                      <p:nvPr/>
                    </p:nvPicPr>
                    <p:blipFill>
                      <a:blip r:embed="rId9"/>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Box 5">
            <a:extLst>
              <a:ext uri="{FF2B5EF4-FFF2-40B4-BE49-F238E27FC236}">
                <a16:creationId xmlns:a16="http://schemas.microsoft.com/office/drawing/2014/main" id="{8017F2CE-3EE2-439C-B7F7-7D679CE55913}"/>
              </a:ext>
            </a:extLst>
          </p:cNvPr>
          <p:cNvSpPr txBox="1"/>
          <p:nvPr userDrawn="1"/>
        </p:nvSpPr>
        <p:spPr>
          <a:xfrm>
            <a:off x="387349" y="6629400"/>
            <a:ext cx="1801669" cy="104644"/>
          </a:xfrm>
          <a:prstGeom prst="rect">
            <a:avLst/>
          </a:prstGeom>
          <a:noFill/>
        </p:spPr>
        <p:txBody>
          <a:bodyPr wrap="square" lIns="0" tIns="0" rIns="0" bIns="0" rtlCol="0">
            <a:spAutoFit/>
          </a:bodyPr>
          <a:lstStyle/>
          <a:p>
            <a:pPr marL="0" indent="0">
              <a:spcBef>
                <a:spcPts val="600"/>
              </a:spcBef>
              <a:buSzPct val="100000"/>
              <a:buFont typeface="Arial"/>
              <a:buNone/>
            </a:pPr>
            <a:r>
              <a:rPr lang="fr-FR" sz="680" noProof="0" dirty="0">
                <a:solidFill>
                  <a:schemeClr val="bg1">
                    <a:lumMod val="50000"/>
                  </a:schemeClr>
                </a:solidFill>
                <a:latin typeface="Calibri" panose="020F0502020204030204" pitchFamily="34" charset="0"/>
                <a:cs typeface="Calibri" panose="020F0502020204030204" pitchFamily="34" charset="0"/>
              </a:rPr>
              <a:t>© 2022. For information, contact Deloitte Global.</a:t>
            </a:r>
          </a:p>
        </p:txBody>
      </p:sp>
      <p:sp>
        <p:nvSpPr>
          <p:cNvPr id="5" name="TextBox 4">
            <a:extLst>
              <a:ext uri="{FF2B5EF4-FFF2-40B4-BE49-F238E27FC236}">
                <a16:creationId xmlns:a16="http://schemas.microsoft.com/office/drawing/2014/main" id="{44127636-E430-4FA5-87D1-88FF659AF961}"/>
              </a:ext>
            </a:extLst>
          </p:cNvPr>
          <p:cNvSpPr txBox="1"/>
          <p:nvPr userDrawn="1"/>
        </p:nvSpPr>
        <p:spPr>
          <a:xfrm>
            <a:off x="11430510" y="6630169"/>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5397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300" b="0" kern="1200">
          <a:solidFill>
            <a:schemeClr val="tx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1300" b="1" kern="1200" dirty="0" smtClean="0">
          <a:solidFill>
            <a:schemeClr val="tx1"/>
          </a:solidFill>
          <a:latin typeface="+mj-lt"/>
          <a:ea typeface="+mn-ea"/>
          <a:cs typeface="Calibri Light" panose="020F0302020204030204" pitchFamily="34" charset="0"/>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23" pos="5098">
          <p15:clr>
            <a:srgbClr val="F26B43"/>
          </p15:clr>
        </p15:guide>
        <p15:guide id="24" orient="horz" pos="2160">
          <p15:clr>
            <a:srgbClr val="F26B43"/>
          </p15:clr>
        </p15:guide>
        <p15:guide id="25" orient="horz" pos="3968">
          <p15:clr>
            <a:srgbClr val="F26B43"/>
          </p15:clr>
        </p15:guide>
        <p15:guide id="26" pos="296">
          <p15:clr>
            <a:srgbClr val="F26B43"/>
          </p15:clr>
        </p15:guide>
        <p15:guide id="27" pos="7384">
          <p15:clr>
            <a:srgbClr val="F26B43"/>
          </p15:clr>
        </p15:guide>
        <p15:guide id="28" orient="horz" pos="1071">
          <p15:clr>
            <a:srgbClr val="F26B43"/>
          </p15:clr>
        </p15:guide>
        <p15:guide id="29" orient="horz" pos="245">
          <p15:clr>
            <a:srgbClr val="F26B43"/>
          </p15:clr>
        </p15:guide>
        <p15:guide id="30" orient="horz" pos="4081">
          <p15:clr>
            <a:srgbClr val="F26B43"/>
          </p15:clr>
        </p15:guide>
        <p15:guide id="31" pos="4986">
          <p15:clr>
            <a:srgbClr val="F26B43"/>
          </p15:clr>
        </p15:guide>
        <p15:guide id="32" pos="1382">
          <p15:clr>
            <a:srgbClr val="F26B43"/>
          </p15:clr>
        </p15:guide>
        <p15:guide id="33" pos="1496">
          <p15:clr>
            <a:srgbClr val="F26B43"/>
          </p15:clr>
        </p15:guide>
        <p15:guide id="34" pos="2581">
          <p15:clr>
            <a:srgbClr val="F26B43"/>
          </p15:clr>
        </p15:guide>
        <p15:guide id="35" pos="2695">
          <p15:clr>
            <a:srgbClr val="F26B43"/>
          </p15:clr>
        </p15:guide>
        <p15:guide id="36" pos="6185">
          <p15:clr>
            <a:srgbClr val="F26B43"/>
          </p15:clr>
        </p15:guide>
        <p15:guide id="37" pos="3783">
          <p15:clr>
            <a:srgbClr val="F26B43"/>
          </p15:clr>
        </p15:guide>
        <p15:guide id="38" pos="3896">
          <p15:clr>
            <a:srgbClr val="F26B43"/>
          </p15:clr>
        </p15:guide>
        <p15:guide id="39" pos="3840">
          <p15:clr>
            <a:srgbClr val="F26B43"/>
          </p15:clr>
        </p15:guide>
        <p15:guide id="40" pos="6299">
          <p15:clr>
            <a:srgbClr val="F26B43"/>
          </p15:clr>
        </p15:guide>
        <p15:guide id="41" orient="horz" pos="1049">
          <p15:clr>
            <a:srgbClr val="F26B43"/>
          </p15:clr>
        </p15:guide>
        <p15:guide id="42" orient="horz" pos="641">
          <p15:clr>
            <a:srgbClr val="F26B43"/>
          </p15:clr>
        </p15:guide>
        <p15:guide id="4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971AF53-AF74-40BF-849B-3302AC134696}"/>
              </a:ext>
            </a:extLst>
          </p:cNvPr>
          <p:cNvCxnSpPr>
            <a:cxnSpLocks/>
          </p:cNvCxnSpPr>
          <p:nvPr/>
        </p:nvCxnSpPr>
        <p:spPr>
          <a:xfrm>
            <a:off x="0" y="5858936"/>
            <a:ext cx="42062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AC100313-7A89-489D-9208-4D1C6C04F2CF}"/>
              </a:ext>
            </a:extLst>
          </p:cNvPr>
          <p:cNvSpPr>
            <a:spLocks noGrp="1"/>
          </p:cNvSpPr>
          <p:nvPr>
            <p:ph type="title"/>
          </p:nvPr>
        </p:nvSpPr>
        <p:spPr>
          <a:xfrm>
            <a:off x="4027417" y="409289"/>
            <a:ext cx="7902901" cy="487794"/>
          </a:xfrm>
        </p:spPr>
        <p:txBody>
          <a:bodyPr/>
          <a:lstStyle/>
          <a:p>
            <a:r>
              <a:rPr lang="en-US" sz="2400" dirty="0"/>
              <a:t>A Global Coal Mining company</a:t>
            </a:r>
          </a:p>
        </p:txBody>
      </p:sp>
      <p:sp>
        <p:nvSpPr>
          <p:cNvPr id="9" name="Text Placeholder 8">
            <a:extLst>
              <a:ext uri="{FF2B5EF4-FFF2-40B4-BE49-F238E27FC236}">
                <a16:creationId xmlns:a16="http://schemas.microsoft.com/office/drawing/2014/main" id="{85E7ABD4-51E1-4F91-87E6-2927D9367BEE}"/>
              </a:ext>
            </a:extLst>
          </p:cNvPr>
          <p:cNvSpPr>
            <a:spLocks noGrp="1"/>
          </p:cNvSpPr>
          <p:nvPr>
            <p:ph type="body" sz="quarter" idx="13"/>
          </p:nvPr>
        </p:nvSpPr>
        <p:spPr>
          <a:xfrm>
            <a:off x="4072873" y="805304"/>
            <a:ext cx="7902902" cy="521568"/>
          </a:xfrm>
        </p:spPr>
        <p:txBody>
          <a:bodyPr/>
          <a:lstStyle/>
          <a:p>
            <a:r>
              <a:rPr kumimoji="0" lang="en-US" sz="1800" b="0" i="0" u="none" strike="noStrike" kern="1200" cap="none" spc="0" normalizeH="0" baseline="0" noProof="0" dirty="0">
                <a:ln>
                  <a:noFill/>
                </a:ln>
                <a:solidFill>
                  <a:schemeClr val="tx1"/>
                </a:solidFill>
                <a:effectLst/>
                <a:uLnTx/>
                <a:uFillTx/>
                <a:ea typeface="+mn-ea"/>
                <a:cs typeface="+mn-cs"/>
              </a:rPr>
              <a:t>Implementation of an IOT based digital solution to improve process efficiency</a:t>
            </a:r>
            <a:endParaRPr lang="en-US" sz="1800" dirty="0">
              <a:solidFill>
                <a:schemeClr val="tx1"/>
              </a:solidFill>
            </a:endParaRPr>
          </a:p>
        </p:txBody>
      </p:sp>
      <p:sp>
        <p:nvSpPr>
          <p:cNvPr id="14" name="Text Placeholder 13">
            <a:extLst>
              <a:ext uri="{FF2B5EF4-FFF2-40B4-BE49-F238E27FC236}">
                <a16:creationId xmlns:a16="http://schemas.microsoft.com/office/drawing/2014/main" id="{CED35CCB-26B7-4A78-9EE6-80084F68C3D7}"/>
              </a:ext>
            </a:extLst>
          </p:cNvPr>
          <p:cNvSpPr>
            <a:spLocks noGrp="1"/>
          </p:cNvSpPr>
          <p:nvPr>
            <p:ph type="body" sz="quarter" idx="14"/>
          </p:nvPr>
        </p:nvSpPr>
        <p:spPr>
          <a:xfrm>
            <a:off x="4215063" y="305387"/>
            <a:ext cx="7385050" cy="173037"/>
          </a:xfrm>
        </p:spPr>
        <p:txBody>
          <a:bodyPr/>
          <a:lstStyle/>
          <a:p>
            <a:r>
              <a:rPr lang="en-US" sz="1100" dirty="0"/>
              <a:t>Intelligent Mining</a:t>
            </a:r>
          </a:p>
          <a:p>
            <a:endParaRPr lang="en-US" sz="1100" dirty="0"/>
          </a:p>
        </p:txBody>
      </p:sp>
      <p:graphicFrame>
        <p:nvGraphicFramePr>
          <p:cNvPr id="10" name="Table 14">
            <a:extLst>
              <a:ext uri="{FF2B5EF4-FFF2-40B4-BE49-F238E27FC236}">
                <a16:creationId xmlns:a16="http://schemas.microsoft.com/office/drawing/2014/main" id="{7E06C744-34B8-8E12-D951-4DBF98BD8C84}"/>
              </a:ext>
            </a:extLst>
          </p:cNvPr>
          <p:cNvGraphicFramePr>
            <a:graphicFrameLocks/>
          </p:cNvGraphicFramePr>
          <p:nvPr>
            <p:extLst>
              <p:ext uri="{D42A27DB-BD31-4B8C-83A1-F6EECF244321}">
                <p14:modId xmlns:p14="http://schemas.microsoft.com/office/powerpoint/2010/main" val="2487986701"/>
              </p:ext>
            </p:extLst>
          </p:nvPr>
        </p:nvGraphicFramePr>
        <p:xfrm>
          <a:off x="4030342" y="1181927"/>
          <a:ext cx="7948358" cy="6858000"/>
        </p:xfrm>
        <a:graphic>
          <a:graphicData uri="http://schemas.openxmlformats.org/drawingml/2006/table">
            <a:tbl>
              <a:tblPr firstRow="1" bandRow="1">
                <a:tableStyleId>{5C22544A-7EE6-4342-B048-85BDC9FD1C3A}</a:tableStyleId>
              </a:tblPr>
              <a:tblGrid>
                <a:gridCol w="7948358">
                  <a:extLst>
                    <a:ext uri="{9D8B030D-6E8A-4147-A177-3AD203B41FA5}">
                      <a16:colId xmlns:a16="http://schemas.microsoft.com/office/drawing/2014/main" val="2561634652"/>
                    </a:ext>
                  </a:extLst>
                </a:gridCol>
              </a:tblGrid>
              <a:tr h="912647">
                <a:tc>
                  <a:txBody>
                    <a:bodyPr/>
                    <a:lstStyle/>
                    <a:p>
                      <a:pPr>
                        <a:lnSpc>
                          <a:spcPct val="120000"/>
                        </a:lnSpc>
                        <a:spcBef>
                          <a:spcPts val="600"/>
                        </a:spcBef>
                        <a:spcAft>
                          <a:spcPts val="0"/>
                        </a:spcAft>
                      </a:pPr>
                      <a:r>
                        <a:rPr lang="en-US" sz="1100" b="1" spc="300" dirty="0">
                          <a:solidFill>
                            <a:srgbClr val="00A3E0"/>
                          </a:solidFill>
                          <a:latin typeface="+mj-lt"/>
                        </a:rPr>
                        <a:t>SITUATION</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 coal mining client was instructed to execute a project initiative which will be inline with the start-up way of running the business by their </a:t>
                      </a:r>
                      <a:r>
                        <a:rPr kumimoji="0" lang="en-US" sz="1100" b="0" i="0" u="none" strike="noStrike" kern="1200" cap="none" spc="0" normalizeH="0" baseline="0" noProof="0">
                          <a:ln>
                            <a:noFill/>
                          </a:ln>
                          <a:solidFill>
                            <a:prstClr val="black"/>
                          </a:solidFill>
                          <a:effectLst/>
                          <a:uLnTx/>
                          <a:uFillTx/>
                          <a:latin typeface="+mn-lt"/>
                          <a:ea typeface="+mn-ea"/>
                          <a:cs typeface="+mn-cs"/>
                        </a:rPr>
                        <a:t>Operating Company. </a:t>
                      </a:r>
                      <a:r>
                        <a:rPr kumimoji="0" lang="en-US" sz="1100" b="0" i="0" u="none" strike="noStrike" kern="1200" cap="none" spc="0" normalizeH="0" baseline="0" noProof="0" dirty="0">
                          <a:ln>
                            <a:noFill/>
                          </a:ln>
                          <a:solidFill>
                            <a:prstClr val="black"/>
                          </a:solidFill>
                          <a:effectLst/>
                          <a:uLnTx/>
                          <a:uFillTx/>
                          <a:latin typeface="+mn-lt"/>
                          <a:ea typeface="+mn-ea"/>
                          <a:cs typeface="+mn-cs"/>
                        </a:rPr>
                        <a:t>This requires the client to deliver operational results earlier than the norm. Initially the visualization of KPI’s through the MOM’s Dashboard was only set out to be implemented in the steady state of operations, however it was requested by leadership to expedite the visualization dashboards for operations in the early production phase which will see the mine producing coal for sales from Mar 2019.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kern="1200" dirty="0">
                        <a:solidFill>
                          <a:schemeClr val="tx1"/>
                        </a:solidFill>
                        <a:effectLst/>
                        <a:latin typeface="+mj-lt"/>
                        <a:ea typeface="+mn-ea"/>
                        <a:cs typeface="+mn-cs"/>
                      </a:endParaRPr>
                    </a:p>
                  </a:txBody>
                  <a:tcPr marL="0" marR="27432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643369"/>
                  </a:ext>
                </a:extLst>
              </a:tr>
              <a:tr h="2277927">
                <a:tc>
                  <a:txBody>
                    <a:bodyPr/>
                    <a:lstStyle/>
                    <a:p>
                      <a:pPr marL="0" lvl="0" algn="l">
                        <a:lnSpc>
                          <a:spcPct val="120000"/>
                        </a:lnSpc>
                        <a:spcBef>
                          <a:spcPts val="600"/>
                        </a:spcBef>
                        <a:spcAft>
                          <a:spcPts val="0"/>
                        </a:spcAft>
                        <a:buNone/>
                      </a:pPr>
                      <a:r>
                        <a:rPr lang="en-US" sz="1100" b="1" kern="1200" spc="300" noProof="0" dirty="0">
                          <a:solidFill>
                            <a:srgbClr val="00A3E0"/>
                          </a:solidFill>
                          <a:latin typeface="+mj-lt"/>
                          <a:ea typeface="+mn-ea"/>
                          <a:cs typeface="+mn-cs"/>
                        </a:rPr>
                        <a:t>SOLUTION</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Deloitte collaborated with the client and leveraged Intelligent Mining capabilities in the implementation of a digital solution. This digital solution involved expediting Early ROM coal from its greenfield operation in early 2019 and was a sustainable solution that delivered bottom line value. The scope of work included enabling Early ROM with specific focus on in-shift production management and integration of the value chain. The system was designed for scalability to steady state operations and aligned to the design principles of &lt;Energy and Resources Company #9&gt;'s reference architecture. Project requirements addressed can be divided into the following subsets:</a:t>
                      </a:r>
                    </a:p>
                    <a:p>
                      <a:pPr marL="12700" lvl="1" indent="0">
                        <a:buFont typeface="Wingdings" panose="05000000000000000000" pitchFamily="2" charset="2"/>
                        <a:buNone/>
                        <a:defRPr/>
                      </a:pPr>
                      <a:endParaRPr lang="en-US" sz="1200" dirty="0">
                        <a:latin typeface="Frutiger Next Pro Light" panose="020B0303040204020203"/>
                        <a:ea typeface="Open Sans"/>
                        <a:cs typeface="Open Sans"/>
                        <a:sym typeface="Open Sans"/>
                      </a:endParaRPr>
                    </a:p>
                    <a:p>
                      <a:pPr marL="184150" lvl="1" indent="-171450">
                        <a:buFont typeface="Arial" panose="020B0604020202020204" pitchFamily="34" charset="0"/>
                        <a:buChar char="•"/>
                        <a:defRPr/>
                      </a:pPr>
                      <a:r>
                        <a:rPr lang="en-US" sz="1100" dirty="0">
                          <a:latin typeface="+mn-lt"/>
                          <a:ea typeface="Open Sans"/>
                          <a:cs typeface="Open Sans"/>
                          <a:sym typeface="Open Sans"/>
                        </a:rPr>
                        <a:t>Safety, Health and Environmental</a:t>
                      </a:r>
                    </a:p>
                    <a:p>
                      <a:pPr marL="184150" lvl="1" indent="-171450">
                        <a:buFont typeface="Arial" panose="020B0604020202020204" pitchFamily="34" charset="0"/>
                        <a:buChar char="•"/>
                        <a:defRPr/>
                      </a:pPr>
                      <a:r>
                        <a:rPr lang="en-US" sz="1100" dirty="0">
                          <a:latin typeface="+mn-lt"/>
                          <a:ea typeface="Open Sans"/>
                          <a:cs typeface="Open Sans"/>
                          <a:sym typeface="Open Sans"/>
                        </a:rPr>
                        <a:t>Mine planning and Mine production </a:t>
                      </a:r>
                    </a:p>
                    <a:p>
                      <a:pPr marL="184150" lvl="1" indent="-171450">
                        <a:buFont typeface="Arial" panose="020B0604020202020204" pitchFamily="34" charset="0"/>
                        <a:buChar char="•"/>
                        <a:defRPr/>
                      </a:pPr>
                      <a:r>
                        <a:rPr lang="en-US" sz="1100" dirty="0">
                          <a:latin typeface="+mn-lt"/>
                          <a:ea typeface="Open Sans"/>
                          <a:cs typeface="Open Sans"/>
                          <a:sym typeface="Open Sans"/>
                        </a:rPr>
                        <a:t>Utility equipment (Pumps, bowsers, cranes, etc.)</a:t>
                      </a:r>
                    </a:p>
                    <a:p>
                      <a:pPr marL="184150" lvl="1" indent="-171450">
                        <a:buFont typeface="Arial" panose="020B0604020202020204" pitchFamily="34" charset="0"/>
                        <a:buChar char="•"/>
                        <a:defRPr/>
                      </a:pPr>
                      <a:r>
                        <a:rPr lang="en-US" sz="1100" dirty="0">
                          <a:latin typeface="+mn-lt"/>
                          <a:ea typeface="Open Sans"/>
                          <a:cs typeface="Open Sans"/>
                          <a:sym typeface="Open Sans"/>
                        </a:rPr>
                        <a:t>Plant (Crush and stack) and Lab</a:t>
                      </a:r>
                    </a:p>
                    <a:p>
                      <a:pPr marL="184150" lvl="1" indent="-171450">
                        <a:buFont typeface="Arial" panose="020B0604020202020204" pitchFamily="34" charset="0"/>
                        <a:buChar char="•"/>
                        <a:defRPr/>
                      </a:pPr>
                      <a:r>
                        <a:rPr lang="en-US" sz="1100" dirty="0">
                          <a:latin typeface="+mn-lt"/>
                          <a:ea typeface="Open Sans"/>
                          <a:cs typeface="Open Sans"/>
                          <a:sym typeface="Open Sans"/>
                        </a:rPr>
                        <a:t>Fuel Management , Logistics (Loading onto domestic haul trucks)</a:t>
                      </a:r>
                    </a:p>
                    <a:p>
                      <a:pPr marL="184150" lvl="1" indent="-171450">
                        <a:buFont typeface="Arial" panose="020B0604020202020204" pitchFamily="34" charset="0"/>
                        <a:buChar char="•"/>
                        <a:defRPr/>
                      </a:pPr>
                      <a:r>
                        <a:rPr lang="en-US" sz="1100" dirty="0">
                          <a:latin typeface="+mn-lt"/>
                          <a:ea typeface="Open Sans"/>
                          <a:cs typeface="Open Sans"/>
                          <a:sym typeface="Open Sans"/>
                        </a:rPr>
                        <a:t>Weighing (Domestic sales weighbridge)</a:t>
                      </a:r>
                    </a:p>
                    <a:p>
                      <a:pPr marL="184150" lvl="1" indent="-171450">
                        <a:buFont typeface="Arial" panose="020B0604020202020204" pitchFamily="34" charset="0"/>
                        <a:buChar char="•"/>
                        <a:defRPr/>
                      </a:pPr>
                      <a:r>
                        <a:rPr lang="en-US" sz="1100" dirty="0">
                          <a:latin typeface="+mn-lt"/>
                          <a:ea typeface="Open Sans"/>
                          <a:cs typeface="Open Sans"/>
                          <a:sym typeface="Open Sans"/>
                        </a:rPr>
                        <a:t>Weather station, IM Bandwidth usage, and People Compliance (medical and induction)</a:t>
                      </a:r>
                    </a:p>
                    <a:p>
                      <a:pPr marL="12700" lvl="1" indent="0">
                        <a:buFont typeface="Wingdings" panose="05000000000000000000" pitchFamily="2" charset="2"/>
                        <a:buNone/>
                        <a:defRPr/>
                      </a:pPr>
                      <a:endParaRPr lang="en-US" sz="1200" dirty="0">
                        <a:latin typeface="Frutiger Next Pro Light" panose="020B0303040204020203"/>
                        <a:ea typeface="Open Sans"/>
                        <a:cs typeface="Open Sans"/>
                        <a:sym typeface="Open Sans"/>
                      </a:endParaRPr>
                    </a:p>
                  </a:txBody>
                  <a:tcPr marL="0" marR="27432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5849762"/>
                  </a:ext>
                </a:extLst>
              </a:tr>
              <a:tr h="2209048">
                <a:tc>
                  <a:txBody>
                    <a:bodyPr/>
                    <a:lstStyle/>
                    <a:p>
                      <a:pPr marL="0" lvl="0" algn="l">
                        <a:lnSpc>
                          <a:spcPct val="120000"/>
                        </a:lnSpc>
                        <a:spcBef>
                          <a:spcPts val="600"/>
                        </a:spcBef>
                        <a:spcAft>
                          <a:spcPts val="600"/>
                        </a:spcAft>
                        <a:buNone/>
                      </a:pPr>
                      <a:r>
                        <a:rPr lang="en-US" sz="1100" b="1" kern="1200" spc="300" noProof="0" dirty="0">
                          <a:solidFill>
                            <a:srgbClr val="00A3E0"/>
                          </a:solidFill>
                          <a:latin typeface="+mj-lt"/>
                          <a:ea typeface="+mn-ea"/>
                          <a:cs typeface="+mn-cs"/>
                        </a:rPr>
                        <a:t>RESULT</a:t>
                      </a:r>
                      <a:r>
                        <a:rPr lang="en-US" sz="1100" kern="1200" dirty="0">
                          <a:solidFill>
                            <a:schemeClr val="dk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The implementation resulted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Integrated mine planning enabling lean &amp; informed management with clear visibility over planned vs actual production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Near real-time visibility of fuel consumption for primary and secondary equipment/plant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Crushing and Screening throughput and downtime breakdown with product sample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Weighbridge monitoring and analysis with product throughput &amp; financial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Health, Safety &amp; Environmental rule adherence enablement along with people compliance supervision through clear consolidated visualization</a:t>
                      </a:r>
                    </a:p>
                    <a:p>
                      <a:pPr marL="0" marR="0" lvl="0" indent="0" algn="l" defTabSz="914400" rtl="0" eaLnBrk="1" fontAlgn="auto" latinLnBrk="0" hangingPunct="1">
                        <a:lnSpc>
                          <a:spcPct val="120000"/>
                        </a:lnSpc>
                        <a:spcBef>
                          <a:spcPts val="60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20000"/>
                        </a:lnSpc>
                        <a:spcBef>
                          <a:spcPts val="600"/>
                        </a:spcBef>
                        <a:spcAft>
                          <a:spcPts val="0"/>
                        </a:spcAft>
                        <a:buClrTx/>
                        <a:buSzTx/>
                        <a:buFontTx/>
                        <a:buNone/>
                        <a:tabLst/>
                        <a:defRPr/>
                      </a:pPr>
                      <a:endParaRPr lang="en-US" sz="1100" kern="1200" dirty="0">
                        <a:solidFill>
                          <a:schemeClr val="dk1"/>
                        </a:solidFill>
                        <a:effectLst/>
                        <a:latin typeface="+mn-lt"/>
                        <a:ea typeface="+mn-ea"/>
                        <a:cs typeface="+mn-cs"/>
                      </a:endParaRPr>
                    </a:p>
                    <a:p>
                      <a:pPr marL="0" indent="0">
                        <a:buFont typeface="Arial" panose="020B0604020202020204" pitchFamily="34" charset="0"/>
                        <a:buNone/>
                      </a:pPr>
                      <a:endParaRPr lang="en-US" sz="1200" kern="1200" dirty="0">
                        <a:solidFill>
                          <a:schemeClr val="dk1"/>
                        </a:solidFill>
                        <a:effectLst/>
                        <a:latin typeface="+mn-lt"/>
                        <a:ea typeface="+mn-ea"/>
                        <a:cs typeface="+mn-cs"/>
                      </a:endParaRPr>
                    </a:p>
                    <a:p>
                      <a:pPr marL="0" indent="0">
                        <a:buFont typeface="Arial" panose="020B0604020202020204" pitchFamily="34" charset="0"/>
                        <a:buNone/>
                      </a:pP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dk1"/>
                        </a:solidFill>
                        <a:effectLst/>
                        <a:latin typeface="+mn-lt"/>
                        <a:ea typeface="+mn-ea"/>
                        <a:cs typeface="+mn-cs"/>
                      </a:endParaRPr>
                    </a:p>
                    <a:p>
                      <a:pPr marL="0" indent="0">
                        <a:buFont typeface="Arial" panose="020B0604020202020204" pitchFamily="34" charset="0"/>
                        <a:buNone/>
                      </a:pPr>
                      <a:endParaRPr lang="en-US" sz="1200" dirty="0">
                        <a:solidFill>
                          <a:schemeClr val="tx1"/>
                        </a:solidFill>
                      </a:endParaRPr>
                    </a:p>
                  </a:txBody>
                  <a:tcPr marL="0" marR="27432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5805765"/>
                  </a:ext>
                </a:extLst>
              </a:tr>
            </a:tbl>
          </a:graphicData>
        </a:graphic>
      </p:graphicFrame>
      <p:sp>
        <p:nvSpPr>
          <p:cNvPr id="17" name="object 33">
            <a:extLst>
              <a:ext uri="{FF2B5EF4-FFF2-40B4-BE49-F238E27FC236}">
                <a16:creationId xmlns:a16="http://schemas.microsoft.com/office/drawing/2014/main" id="{22D19FDE-950C-48C6-B82A-FEEE13A1DCE8}"/>
              </a:ext>
            </a:extLst>
          </p:cNvPr>
          <p:cNvSpPr txBox="1"/>
          <p:nvPr/>
        </p:nvSpPr>
        <p:spPr>
          <a:xfrm>
            <a:off x="216226" y="6057125"/>
            <a:ext cx="1611507" cy="2898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0" marR="155575" lvl="0" indent="0" algn="l" defTabSz="914400" rtl="0" eaLnBrk="1" fontAlgn="auto" latinLnBrk="0" hangingPunct="1">
              <a:lnSpc>
                <a:spcPct val="100000"/>
              </a:lnSpc>
              <a:spcBef>
                <a:spcPts val="100"/>
              </a:spcBef>
              <a:spcAft>
                <a:spcPts val="0"/>
              </a:spcAft>
              <a:buClrTx/>
              <a:buSzTx/>
              <a:buFontTx/>
              <a:buNone/>
              <a:tabLst/>
              <a:defRPr sz="700" spc="-5">
                <a:solidFill>
                  <a:srgbClr val="191917"/>
                </a:solidFill>
                <a:latin typeface="Open Sans Regular"/>
                <a:ea typeface="Open Sans Regular"/>
                <a:cs typeface="Open Sans Regular"/>
                <a:sym typeface="Open Sans Regular"/>
              </a:defRPr>
            </a:pPr>
            <a:r>
              <a:rPr kumimoji="0" lang="en-GB" sz="900" b="1" i="0" u="none" strike="noStrike" kern="1200" cap="none" spc="-5" normalizeH="0" baseline="0" noProof="0" dirty="0">
                <a:ln>
                  <a:noFill/>
                </a:ln>
                <a:solidFill>
                  <a:prstClr val="white"/>
                </a:solidFill>
                <a:effectLst/>
                <a:uLnTx/>
                <a:uFillTx/>
                <a:latin typeface="Calibri"/>
                <a:ea typeface="Open Sans" panose="020B0606030504020204" pitchFamily="34" charset="0"/>
                <a:cs typeface="Open Sans" panose="020B0606030504020204" pitchFamily="34" charset="0"/>
                <a:sym typeface="Open Sans Regular"/>
              </a:rPr>
              <a:t>Anup Mistry</a:t>
            </a:r>
          </a:p>
          <a:p>
            <a:pPr marL="0" marR="155575" lvl="0" indent="0" algn="l" defTabSz="914400" rtl="0" eaLnBrk="1" fontAlgn="auto" latinLnBrk="0" hangingPunct="1">
              <a:lnSpc>
                <a:spcPct val="100000"/>
              </a:lnSpc>
              <a:spcBef>
                <a:spcPts val="100"/>
              </a:spcBef>
              <a:spcAft>
                <a:spcPts val="0"/>
              </a:spcAft>
              <a:buClrTx/>
              <a:buSzTx/>
              <a:buFontTx/>
              <a:buNone/>
              <a:tabLst/>
              <a:defRPr sz="700" spc="-5">
                <a:solidFill>
                  <a:srgbClr val="191917"/>
                </a:solidFill>
                <a:latin typeface="Open Sans Regular"/>
                <a:ea typeface="Open Sans Regular"/>
                <a:cs typeface="Open Sans Regular"/>
                <a:sym typeface="Open Sans Regular"/>
              </a:defRPr>
            </a:pPr>
            <a:r>
              <a:rPr kumimoji="0" lang="en-US" sz="900" b="0" i="0" u="none" strike="noStrike" kern="1200" cap="none" spc="-5" normalizeH="0" baseline="0" noProof="0" dirty="0">
                <a:ln>
                  <a:noFill/>
                </a:ln>
                <a:solidFill>
                  <a:prstClr val="white"/>
                </a:solidFill>
                <a:effectLst/>
                <a:uLnTx/>
                <a:uFillTx/>
                <a:latin typeface="Frutiger Next Pro Light" panose="020B0303040204020203" pitchFamily="34" charset="0"/>
                <a:sym typeface="Open Sans Regular"/>
              </a:rPr>
              <a:t>anmistry@deloitte.ca</a:t>
            </a:r>
            <a:endParaRPr kumimoji="0" lang="en-US" sz="900" b="0" i="0" u="none" strike="noStrike" kern="1200" cap="none" spc="-5" normalizeH="0" baseline="0" noProof="0" dirty="0">
              <a:ln>
                <a:noFill/>
              </a:ln>
              <a:solidFill>
                <a:prstClr val="white"/>
              </a:solidFill>
              <a:effectLst/>
              <a:uLnTx/>
              <a:uFillTx/>
              <a:latin typeface="Calibri"/>
              <a:ea typeface="Open Sans" panose="020B0606030504020204" pitchFamily="34" charset="0"/>
              <a:cs typeface="Open Sans" panose="020B0606030504020204" pitchFamily="34" charset="0"/>
              <a:sym typeface="Open Sans Regular"/>
            </a:endParaRPr>
          </a:p>
        </p:txBody>
      </p:sp>
      <p:sp>
        <p:nvSpPr>
          <p:cNvPr id="12" name="TextBox 11">
            <a:extLst>
              <a:ext uri="{FF2B5EF4-FFF2-40B4-BE49-F238E27FC236}">
                <a16:creationId xmlns:a16="http://schemas.microsoft.com/office/drawing/2014/main" id="{5A1271FE-B172-429B-AB0A-7DD218476A4C}"/>
              </a:ext>
            </a:extLst>
          </p:cNvPr>
          <p:cNvSpPr txBox="1"/>
          <p:nvPr/>
        </p:nvSpPr>
        <p:spPr>
          <a:xfrm>
            <a:off x="0" y="1687359"/>
            <a:ext cx="3897727" cy="31265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1400" b="0" i="0" u="none" strike="noStrike" kern="1200" cap="none" spc="0" normalizeH="0" baseline="0" noProof="0" dirty="0">
              <a:ln>
                <a:noFill/>
              </a:ln>
              <a:solidFill>
                <a:prstClr val="white">
                  <a:lumMod val="95000"/>
                </a:prstClr>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CED2A81-8D46-4231-9085-073F9C6ADA75}"/>
              </a:ext>
            </a:extLst>
          </p:cNvPr>
          <p:cNvSpPr txBox="1"/>
          <p:nvPr/>
        </p:nvSpPr>
        <p:spPr>
          <a:xfrm>
            <a:off x="532292" y="1982222"/>
            <a:ext cx="3138918" cy="221599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SourceSansPro"/>
                <a:ea typeface="+mn-ea"/>
                <a:cs typeface="+mn-cs"/>
              </a:rPr>
              <a:t>Intelligent Mining applies Industry 4.0 concepts and digital capabilities to the mining value chain and life cycle.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SourceSansPro"/>
                <a:ea typeface="+mn-ea"/>
                <a:cs typeface="+mn-cs"/>
              </a:rPr>
              <a:t>The Intelligent Mine vision has three domains: Intelligent Operations, Nerve </a:t>
            </a:r>
            <a:r>
              <a:rPr kumimoji="0" lang="en-GB" sz="1800" b="0" i="0" u="none" strike="noStrike" kern="1200" cap="none" spc="0" normalizeH="0" baseline="0" noProof="0" dirty="0" err="1">
                <a:ln>
                  <a:noFill/>
                </a:ln>
                <a:solidFill>
                  <a:prstClr val="white"/>
                </a:solidFill>
                <a:effectLst/>
                <a:uLnTx/>
                <a:uFillTx/>
                <a:latin typeface="SourceSansPro"/>
                <a:ea typeface="+mn-ea"/>
                <a:cs typeface="+mn-cs"/>
              </a:rPr>
              <a:t>Center</a:t>
            </a:r>
            <a:r>
              <a:rPr kumimoji="0" lang="en-GB" sz="1800" b="0" i="0" u="none" strike="noStrike" kern="1200" cap="none" spc="0" normalizeH="0" baseline="0" noProof="0" dirty="0">
                <a:ln>
                  <a:noFill/>
                </a:ln>
                <a:solidFill>
                  <a:prstClr val="white"/>
                </a:solidFill>
                <a:effectLst/>
                <a:uLnTx/>
                <a:uFillTx/>
                <a:latin typeface="SourceSansPro"/>
                <a:ea typeface="+mn-ea"/>
                <a:cs typeface="+mn-cs"/>
              </a:rPr>
              <a:t> and Intelligent Enterprise</a:t>
            </a: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1" name="TextBox 10">
            <a:extLst>
              <a:ext uri="{FF2B5EF4-FFF2-40B4-BE49-F238E27FC236}">
                <a16:creationId xmlns:a16="http://schemas.microsoft.com/office/drawing/2014/main" id="{F852D02E-C5B1-41A1-BCF4-07D9E8BA5F3A}"/>
              </a:ext>
            </a:extLst>
          </p:cNvPr>
          <p:cNvSpPr txBox="1"/>
          <p:nvPr/>
        </p:nvSpPr>
        <p:spPr>
          <a:xfrm>
            <a:off x="6736768" y="33244"/>
            <a:ext cx="5455232" cy="261610"/>
          </a:xfrm>
          <a:prstGeom prst="rect">
            <a:avLst/>
          </a:prstGeom>
          <a:noFill/>
        </p:spPr>
        <p:txBody>
          <a:bodyPr wrap="square">
            <a:spAutoFit/>
          </a:bodyPr>
          <a:lstStyle/>
          <a:p>
            <a:r>
              <a:rPr lang="en-US" sz="1100" b="1" dirty="0">
                <a:solidFill>
                  <a:srgbClr val="FF0000"/>
                </a:solidFill>
                <a:latin typeface="Verdana" panose="020B0604030504040204" pitchFamily="34" charset="0"/>
                <a:ea typeface="Verdana" panose="020B0604030504040204" pitchFamily="34" charset="0"/>
                <a:cs typeface="Calibri" panose="020F0502020204030204" pitchFamily="34" charset="0"/>
              </a:rPr>
              <a:t>Internal information ONLY: Require partner approval for each use</a:t>
            </a:r>
            <a:endParaRPr lang="en-US" sz="1100" dirty="0">
              <a:solidFill>
                <a:srgbClr val="FF0000"/>
              </a:solidFill>
            </a:endParaRPr>
          </a:p>
        </p:txBody>
      </p:sp>
    </p:spTree>
    <p:extLst>
      <p:ext uri="{BB962C8B-B14F-4D97-AF65-F5344CB8AC3E}">
        <p14:creationId xmlns:p14="http://schemas.microsoft.com/office/powerpoint/2010/main" val="2240707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eloitt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D49F25BE-4A20-456C-BDCE-F6635A3DE58D}" vid="{37FE3EE6-063D-44DD-A490-0AF0157BE16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908BD4516B004588F83DF058126254" ma:contentTypeVersion="14" ma:contentTypeDescription="Create a new document." ma:contentTypeScope="" ma:versionID="55ff4a67494f96591ee2a3ed413f2d1d">
  <xsd:schema xmlns:xsd="http://www.w3.org/2001/XMLSchema" xmlns:xs="http://www.w3.org/2001/XMLSchema" xmlns:p="http://schemas.microsoft.com/office/2006/metadata/properties" xmlns:ns2="05194344-b16b-4cdd-919b-7d2c10957e46" xmlns:ns3="fea8ac73-90e4-432c-b893-d481c4dd49ac" targetNamespace="http://schemas.microsoft.com/office/2006/metadata/properties" ma:root="true" ma:fieldsID="bd1916f570d995c6408499c325c0f5e7" ns2:_="" ns3:_="">
    <xsd:import namespace="05194344-b16b-4cdd-919b-7d2c10957e46"/>
    <xsd:import namespace="fea8ac73-90e4-432c-b893-d481c4dd49ac"/>
    <xsd:element name="properties">
      <xsd:complexType>
        <xsd:sequence>
          <xsd:element name="documentManagement">
            <xsd:complexType>
              <xsd:all>
                <xsd:element ref="ns2:KXStatus" minOccurs="0"/>
                <xsd:element ref="ns2:KXDocumentID" minOccurs="0"/>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194344-b16b-4cdd-919b-7d2c10957e46" elementFormDefault="qualified">
    <xsd:import namespace="http://schemas.microsoft.com/office/2006/documentManagement/types"/>
    <xsd:import namespace="http://schemas.microsoft.com/office/infopath/2007/PartnerControls"/>
    <xsd:element name="KXStatus" ma:index="8" nillable="true" ma:displayName="KXStatus" ma:format="Dropdown" ma:internalName="KXStatus">
      <xsd:simpleType>
        <xsd:union memberTypes="dms:Text">
          <xsd:simpleType>
            <xsd:restriction base="dms:Choice">
              <xsd:enumeration value="Contributed"/>
              <xsd:enumeration value="Published"/>
              <xsd:enumeration value="Processing by AI"/>
            </xsd:restriction>
          </xsd:simpleType>
        </xsd:union>
      </xsd:simpleType>
    </xsd:element>
    <xsd:element name="KXDocumentID" ma:index="9" nillable="true" ma:displayName="KXDocumentID" ma:format="Dropdown" ma:internalName="KXDocumentID" ma:percentage="FALSE">
      <xsd:simpleType>
        <xsd:restriction base="dms:Number"/>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descriptio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ea8ac73-90e4-432c-b893-d481c4dd49ac"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2dec25c0-919b-4fce-add4-9c773df6b989}" ma:internalName="TaxCatchAll" ma:showField="CatchAllData" ma:web="fea8ac73-90e4-432c-b893-d481c4dd49ac">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XStatus xmlns="05194344-b16b-4cdd-919b-7d2c10957e46">Published</KXStatus>
    <KXDocumentID xmlns="05194344-b16b-4cdd-919b-7d2c10957e46" xsi:nil="true"/>
    <lcf76f155ced4ddcb4097134ff3c332f xmlns="05194344-b16b-4cdd-919b-7d2c10957e46">
      <Terms xmlns="http://schemas.microsoft.com/office/infopath/2007/PartnerControls"/>
    </lcf76f155ced4ddcb4097134ff3c332f>
    <TaxCatchAll xmlns="fea8ac73-90e4-432c-b893-d481c4dd49ac" xsi:nil="true"/>
  </documentManagement>
</p:properties>
</file>

<file path=customXml/itemProps1.xml><?xml version="1.0" encoding="utf-8"?>
<ds:datastoreItem xmlns:ds="http://schemas.openxmlformats.org/officeDocument/2006/customXml" ds:itemID="{A8E15B7B-17F4-476C-B614-8662EF1E469B}"/>
</file>

<file path=customXml/itemProps2.xml><?xml version="1.0" encoding="utf-8"?>
<ds:datastoreItem xmlns:ds="http://schemas.openxmlformats.org/officeDocument/2006/customXml" ds:itemID="{C3C8DD2A-4F6F-4F53-BE66-2C7EE6E2D54C}"/>
</file>

<file path=customXml/itemProps3.xml><?xml version="1.0" encoding="utf-8"?>
<ds:datastoreItem xmlns:ds="http://schemas.openxmlformats.org/officeDocument/2006/customXml" ds:itemID="{120C870D-5F11-41DC-9554-7898D46FAB2B}"/>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Widescreen</PresentationFormat>
  <Paragraphs>31</Paragraphs>
  <Slides>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Calibri Light</vt:lpstr>
      <vt:lpstr>Frutiger Next Pro Light</vt:lpstr>
      <vt:lpstr>Open Sans</vt:lpstr>
      <vt:lpstr>SourceSansPro</vt:lpstr>
      <vt:lpstr>Verdana</vt:lpstr>
      <vt:lpstr>Wingdings</vt:lpstr>
      <vt:lpstr>1_Deloitte Brand Theme</vt:lpstr>
      <vt:lpstr>think-cell Slide</vt:lpstr>
      <vt:lpstr>A Global Coal Mining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2023-02-08T13:03:16Z</dcterms:created>
  <dcterms:modified xsi:type="dcterms:W3CDTF">2023-02-08T13:04:48Z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2023-02-08T13:03:26Z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540968bc-5413-41bb-937a-f167dac6404b</vt:lpwstr>
  </property>
  <property fmtid="{D5CDD505-2E9C-101B-9397-08002B2CF9AE}" pid="8" name="MSIP_Label_ea60d57e-af5b-4752-ac57-3e4f28ca11dc_ContentBits">
    <vt:lpwstr>0</vt:lpwstr>
  </property>
  <property fmtid="{D5CDD505-2E9C-101B-9397-08002B2CF9AE}" pid="9" name="ContentTypeId">
    <vt:lpwstr>0x01010076908BD4516B004588F83DF058126254</vt:lpwstr>
  </property>
  <property fmtid="{D5CDD505-2E9C-101B-9397-08002B2CF9AE}" pid="10" name="MediaServiceImageTags">
    <vt:lpwstr/>
  </property>
</Properties>
</file>