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31.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42.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28.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notesSlides/notesSlide2.xml" ContentType="application/vnd.openxmlformats-officedocument.presentationml.notesSlide+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commentAuthors.xml" ContentType="application/vnd.openxmlformats-officedocument.presentationml.commentAuthors+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3.xml" ContentType="application/vnd.openxmlformats-officedocument.presentationml.tags+xml"/>
  <Override PartName="/ppt/tags/tag2.xml" ContentType="application/vnd.openxmlformats-officedocument.presentationml.tags+xml"/>
  <Override PartName="/customXml/itemProps4.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5.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handoutMasterIdLst>
    <p:handoutMasterId r:id="rId19"/>
  </p:handoutMasterIdLst>
  <p:sldIdLst>
    <p:sldId id="340" r:id="rId2"/>
    <p:sldId id="444" r:id="rId3"/>
    <p:sldId id="445" r:id="rId4"/>
    <p:sldId id="446" r:id="rId5"/>
    <p:sldId id="447" r:id="rId6"/>
    <p:sldId id="473" r:id="rId7"/>
    <p:sldId id="452" r:id="rId8"/>
    <p:sldId id="453" r:id="rId9"/>
    <p:sldId id="484" r:id="rId10"/>
    <p:sldId id="483" r:id="rId11"/>
    <p:sldId id="477" r:id="rId12"/>
    <p:sldId id="479" r:id="rId13"/>
    <p:sldId id="464" r:id="rId14"/>
    <p:sldId id="465" r:id="rId15"/>
    <p:sldId id="461" r:id="rId16"/>
    <p:sldId id="441" r:id="rId17"/>
  </p:sldIdLst>
  <p:sldSz cx="9144000" cy="6858000" type="screen4x3"/>
  <p:notesSz cx="7010400" cy="92964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15:clr>
            <a:srgbClr val="A4A3A4"/>
          </p15:clr>
        </p15:guide>
        <p15:guide id="11" orient="horz" pos="2160">
          <p15:clr>
            <a:srgbClr val="A4A3A4"/>
          </p15:clr>
        </p15:guide>
        <p15:guide id="12" orient="horz" pos="3360" userDrawn="1">
          <p15:clr>
            <a:srgbClr val="A4A3A4"/>
          </p15:clr>
        </p15:guide>
        <p15:guide id="13" orient="horz" pos="1392"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 id="2" name="Garg, Vinay" initials="VG" lastIdx="6" clrIdx="1">
    <p:extLst>
      <p:ext uri="{19B8F6BF-5375-455C-9EA6-DF929625EA0E}">
        <p15:presenceInfo xmlns:p15="http://schemas.microsoft.com/office/powerpoint/2012/main" userId="Garg, Vin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000000"/>
    <a:srgbClr val="FFCD00"/>
    <a:srgbClr val="ED8B00"/>
    <a:srgbClr val="DB291C"/>
    <a:srgbClr val="FF9900"/>
    <a:srgbClr val="C00000"/>
    <a:srgbClr val="3C8A2E"/>
    <a:srgbClr val="DCDCDC"/>
    <a:srgbClr val="B4B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8" autoAdjust="0"/>
    <p:restoredTop sz="95053" autoAdjust="0"/>
  </p:normalViewPr>
  <p:slideViewPr>
    <p:cSldViewPr snapToGrid="0" showGuides="1">
      <p:cViewPr varScale="1">
        <p:scale>
          <a:sx n="87" d="100"/>
          <a:sy n="87" d="100"/>
        </p:scale>
        <p:origin x="1099" y="62"/>
      </p:cViewPr>
      <p:guideLst>
        <p:guide/>
        <p:guide orient="horz" pos="2160"/>
        <p:guide orient="horz" pos="3360"/>
        <p:guide orient="horz" pos="1392"/>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7" d="100"/>
          <a:sy n="57" d="100"/>
        </p:scale>
        <p:origin x="1992" y="90"/>
      </p:cViewPr>
      <p:guideLst>
        <p:guide orient="horz" pos="2928"/>
        <p:guide pos="2208"/>
      </p:guideLst>
    </p:cSldViewPr>
  </p:notesViewPr>
  <p:gridSpacing cx="73152" cy="7315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29"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30" Type="http://schemas.openxmlformats.org/officeDocument/2006/relationships/customXml" Target="../customXml/item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038049" cy="464316"/>
          </a:xfrm>
          <a:prstGeom prst="rect">
            <a:avLst/>
          </a:prstGeom>
        </p:spPr>
        <p:txBody>
          <a:bodyPr vert="horz" lIns="87631" tIns="43816" rIns="87631" bIns="43816"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970784" y="1"/>
            <a:ext cx="3038049" cy="464316"/>
          </a:xfrm>
          <a:prstGeom prst="rect">
            <a:avLst/>
          </a:prstGeom>
        </p:spPr>
        <p:txBody>
          <a:bodyPr vert="horz" lIns="87631" tIns="43816" rIns="87631" bIns="43816" rtlCol="0"/>
          <a:lstStyle>
            <a:lvl1pPr algn="r">
              <a:defRPr sz="1100"/>
            </a:lvl1pPr>
          </a:lstStyle>
          <a:p>
            <a:fld id="{B4AD245C-091B-44E2-BFB0-BD94217887F7}" type="datetimeFigureOut">
              <a:rPr lang="en-US" smtClean="0">
                <a:latin typeface="Arial" panose="020B0604020202020204" pitchFamily="34" charset="0"/>
              </a:rPr>
              <a:t>10/20/2017</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8830644"/>
            <a:ext cx="3038049" cy="464316"/>
          </a:xfrm>
          <a:prstGeom prst="rect">
            <a:avLst/>
          </a:prstGeom>
        </p:spPr>
        <p:txBody>
          <a:bodyPr vert="horz" lIns="87631" tIns="43816" rIns="87631" bIns="43816"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970784" y="8830644"/>
            <a:ext cx="3038049" cy="464316"/>
          </a:xfrm>
          <a:prstGeom prst="rect">
            <a:avLst/>
          </a:prstGeom>
        </p:spPr>
        <p:txBody>
          <a:bodyPr vert="horz" lIns="87631" tIns="43816" rIns="87631" bIns="43816"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4923" tIns="47461" rIns="94923" bIns="47461"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70939" y="1"/>
            <a:ext cx="3037840" cy="464820"/>
          </a:xfrm>
          <a:prstGeom prst="rect">
            <a:avLst/>
          </a:prstGeom>
        </p:spPr>
        <p:txBody>
          <a:bodyPr vert="horz" lIns="94923" tIns="47461" rIns="94923" bIns="47461" rtlCol="0"/>
          <a:lstStyle>
            <a:lvl1pPr algn="r">
              <a:defRPr sz="1200">
                <a:latin typeface="Arial" panose="020B0604020202020204" pitchFamily="34" charset="0"/>
              </a:defRPr>
            </a:lvl1pPr>
          </a:lstStyle>
          <a:p>
            <a:fld id="{0BA5BBE4-AEA3-489A-A28E-0C2FAF2506E3}" type="datetimeFigureOut">
              <a:rPr lang="en-US" smtClean="0"/>
              <a:pPr/>
              <a:t>10/20/2017</a:t>
            </a:fld>
            <a:endParaRPr lang="en-US" dirty="0"/>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4923" tIns="47461" rIns="94923" bIns="47461" rtlCol="0" anchor="ctr"/>
          <a:lstStyle/>
          <a:p>
            <a:endParaRPr lang="en-GB"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4923" tIns="47461" rIns="94923" bIns="4746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8"/>
            <a:ext cx="3037840" cy="464820"/>
          </a:xfrm>
          <a:prstGeom prst="rect">
            <a:avLst/>
          </a:prstGeom>
        </p:spPr>
        <p:txBody>
          <a:bodyPr vert="horz" lIns="94923" tIns="47461" rIns="94923" bIns="47461"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70939" y="8829968"/>
            <a:ext cx="3037840" cy="464820"/>
          </a:xfrm>
          <a:prstGeom prst="rect">
            <a:avLst/>
          </a:prstGeom>
        </p:spPr>
        <p:txBody>
          <a:bodyPr vert="horz" lIns="94923" tIns="47461" rIns="94923" bIns="47461"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168233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A34052-12FB-4B01-8A2E-D87AD7371E95}"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710331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smtClean="0"/>
              <a:t>Click icon to add picture</a:t>
            </a:r>
            <a:endParaRPr lang="en-US"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smtClean="0">
                <a:solidFill>
                  <a:schemeClr val="bg1"/>
                </a:solidFill>
              </a:rPr>
              <a:t>Cybersecurity in a world of Internet-of-Things Point of View</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smtClean="0">
                <a:solidFill>
                  <a:schemeClr val="bg1"/>
                </a:solidFill>
              </a:rPr>
              <a:t>Cybersecurity in a world of Internet-of-Things Point of View</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smtClean="0">
                <a:solidFill>
                  <a:schemeClr val="bg1"/>
                </a:solidFill>
              </a:rPr>
              <a:t>Cybersecurity in a world of Internet-of-Things Point of View</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smtClean="0">
                <a:solidFill>
                  <a:schemeClr val="bg1"/>
                </a:solidFill>
              </a:rPr>
              <a:t>Cybersecurity in a world of Internet-of-Things Point of View</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3651087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smtClean="0"/>
              <a:t>Click icon to add picture</a:t>
            </a:r>
            <a:endParaRPr lang="en-US"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smtClean="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smtClean="0"/>
              <a:t>Click icon to add picture</a:t>
            </a:r>
            <a:endParaRPr lang="en-US"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smtClean="0"/>
              <a:t>Click to edit Master text styles</a:t>
            </a:r>
          </a:p>
        </p:txBody>
      </p:sp>
    </p:spTree>
    <p:extLst>
      <p:ext uri="{BB962C8B-B14F-4D97-AF65-F5344CB8AC3E}">
        <p14:creationId xmlns:p14="http://schemas.microsoft.com/office/powerpoint/2010/main" val="182970294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smtClean="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smtClean="0"/>
              <a:t>Click icon to add chart</a:t>
            </a:r>
            <a:endParaRPr lang="en-US"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smtClean="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smtClean="0"/>
              <a:t>Click icon to add chart</a:t>
            </a:r>
            <a:endParaRPr lang="en-US"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smtClean="0"/>
              <a:t>Click to edit Master text styles</a:t>
            </a:r>
          </a:p>
        </p:txBody>
      </p:sp>
    </p:spTree>
    <p:extLst>
      <p:ext uri="{BB962C8B-B14F-4D97-AF65-F5344CB8AC3E}">
        <p14:creationId xmlns:p14="http://schemas.microsoft.com/office/powerpoint/2010/main" val="221508164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297587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455"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smtClean="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1794662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smtClean="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smtClean="0"/>
              <a:t>Click icon to add chart</a:t>
            </a:r>
            <a:endParaRPr lang="en-US"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smtClean="0"/>
              <a:t>Click to edit Master text styles</a:t>
            </a:r>
          </a:p>
        </p:txBody>
      </p:sp>
    </p:spTree>
    <p:extLst>
      <p:ext uri="{BB962C8B-B14F-4D97-AF65-F5344CB8AC3E}">
        <p14:creationId xmlns:p14="http://schemas.microsoft.com/office/powerpoint/2010/main" val="120028567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89027477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8019857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smtClean="0"/>
              <a:t>Click icon to add picture</a:t>
            </a:r>
            <a:endParaRPr lang="en-US" noProof="0" dirty="0"/>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smtClean="0"/>
              <a:t>Click icon to add picture</a:t>
            </a:r>
            <a:endParaRPr lang="en-US" noProof="0" dirty="0"/>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smtClean="0"/>
              <a:t>Click icon to add picture</a:t>
            </a:r>
            <a:endParaRPr lang="en-US" noProof="0" dirty="0"/>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smtClean="0"/>
              <a:t>Click icon to add picture</a:t>
            </a:r>
            <a:endParaRPr lang="en-US" noProof="0" dirty="0"/>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93032526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smtClean="0"/>
              <a:t>Click icon to add picture</a:t>
            </a:r>
            <a:endParaRPr lang="en-US"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smtClean="0"/>
              <a:t>Click icon to add picture</a:t>
            </a:r>
            <a:endParaRPr lang="en-US"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smtClean="0"/>
              <a:t>Click icon to add picture</a:t>
            </a:r>
            <a:endParaRPr lang="en-US"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smtClean="0"/>
              <a:t>Click icon to add picture</a:t>
            </a:r>
            <a:endParaRPr lang="en-US" noProof="0" dirty="0"/>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70504324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smtClean="0"/>
              <a:t>Click icon to add picture</a:t>
            </a:r>
            <a:endParaRPr lang="en-US" noProof="0" dirty="0"/>
          </a:p>
        </p:txBody>
      </p:sp>
      <p:sp>
        <p:nvSpPr>
          <p:cNvPr id="5" name="Picture Placeholder 7"/>
          <p:cNvSpPr>
            <a:spLocks noGrp="1"/>
          </p:cNvSpPr>
          <p:nvPr>
            <p:ph type="pic" sz="quarter" idx="14"/>
          </p:nvPr>
        </p:nvSpPr>
        <p:spPr>
          <a:xfrm>
            <a:off x="6030199" y="1700213"/>
            <a:ext cx="2743200" cy="1971675"/>
          </a:xfrm>
        </p:spPr>
        <p:txBody>
          <a:bodyPr/>
          <a:lstStyle/>
          <a:p>
            <a:r>
              <a:rPr lang="en-US" noProof="0" smtClean="0"/>
              <a:t>Click icon to add picture</a:t>
            </a:r>
            <a:endParaRPr lang="en-US" noProof="0" dirty="0"/>
          </a:p>
        </p:txBody>
      </p:sp>
      <p:sp>
        <p:nvSpPr>
          <p:cNvPr id="6" name="Picture Placeholder 7"/>
          <p:cNvSpPr>
            <a:spLocks noGrp="1"/>
          </p:cNvSpPr>
          <p:nvPr>
            <p:ph type="pic" sz="quarter" idx="15"/>
          </p:nvPr>
        </p:nvSpPr>
        <p:spPr>
          <a:xfrm>
            <a:off x="3203218" y="1700213"/>
            <a:ext cx="2743200" cy="1971675"/>
          </a:xfrm>
        </p:spPr>
        <p:txBody>
          <a:bodyPr/>
          <a:lstStyle/>
          <a:p>
            <a:r>
              <a:rPr lang="en-US" noProof="0" smtClean="0"/>
              <a:t>Click icon to add picture</a:t>
            </a:r>
            <a:endParaRPr lang="en-US" noProof="0" dirty="0"/>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39556094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2819593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3940897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3586747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91243073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5" name="Text Placeholder 8"/>
          <p:cNvSpPr>
            <a:spLocks noGrp="1"/>
          </p:cNvSpPr>
          <p:nvPr>
            <p:ph type="body" sz="quarter" idx="18"/>
          </p:nvPr>
        </p:nvSpPr>
        <p:spPr>
          <a:xfrm>
            <a:off x="6825564"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6" name="Text Placeholder 8"/>
          <p:cNvSpPr>
            <a:spLocks noGrp="1"/>
          </p:cNvSpPr>
          <p:nvPr>
            <p:ph type="body" sz="quarter" idx="19"/>
          </p:nvPr>
        </p:nvSpPr>
        <p:spPr>
          <a:xfrm>
            <a:off x="2527188"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7" name="Text Placeholder 8"/>
          <p:cNvSpPr>
            <a:spLocks noGrp="1"/>
          </p:cNvSpPr>
          <p:nvPr>
            <p:ph type="body" sz="quarter" idx="20"/>
          </p:nvPr>
        </p:nvSpPr>
        <p:spPr>
          <a:xfrm>
            <a:off x="4676376"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4"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4437087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325816280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76239" y="4211955"/>
            <a:ext cx="6396702" cy="2169796"/>
          </a:xfrm>
        </p:spPr>
        <p:txBody>
          <a:bodyPr anchor="b" anchorCtr="0"/>
          <a:lstStyle>
            <a:lvl1pPr>
              <a:lnSpc>
                <a:spcPct val="100000"/>
              </a:lnSpc>
              <a:spcAft>
                <a:spcPts val="600"/>
              </a:spcAft>
              <a:defRPr sz="900"/>
            </a:lvl1pPr>
          </a:lstStyle>
          <a:p>
            <a:pPr lvl="0"/>
            <a:r>
              <a:rPr lang="en-US" noProof="0" smtClean="0"/>
              <a:t>Click to edit Master text styles</a:t>
            </a:r>
          </a:p>
        </p:txBody>
      </p:sp>
      <p:sp>
        <p:nvSpPr>
          <p:cNvPr id="3" name="Picture Placeholder 2"/>
          <p:cNvSpPr>
            <a:spLocks noGrp="1"/>
          </p:cNvSpPr>
          <p:nvPr>
            <p:ph type="pic" sz="quarter" idx="14" hasCustomPrompt="1"/>
          </p:nvPr>
        </p:nvSpPr>
        <p:spPr>
          <a:xfrm>
            <a:off x="7028135" y="4211955"/>
            <a:ext cx="1739627"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7028137" y="6018028"/>
            <a:ext cx="1739626" cy="363722"/>
          </a:xfrm>
        </p:spPr>
        <p:txBody>
          <a:bodyPr anchor="b" anchorCtr="0"/>
          <a:lstStyle>
            <a:lvl1pPr>
              <a:lnSpc>
                <a:spcPct val="100000"/>
              </a:lnSpc>
              <a:defRPr sz="950"/>
            </a:lvl1pPr>
          </a:lstStyle>
          <a:p>
            <a:pPr lvl="0"/>
            <a:r>
              <a:rPr lang="en-US" noProof="0" smtClean="0"/>
              <a:t>Click to edit Master text styles</a:t>
            </a:r>
          </a:p>
        </p:txBody>
      </p:sp>
      <p:grpSp>
        <p:nvGrpSpPr>
          <p:cNvPr id="9" name="Group 8"/>
          <p:cNvGrpSpPr/>
          <p:nvPr userDrawn="1"/>
        </p:nvGrpSpPr>
        <p:grpSpPr>
          <a:xfrm>
            <a:off x="377991" y="378000"/>
            <a:ext cx="162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8552751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81BC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901687" y="6486514"/>
            <a:ext cx="2500629" cy="127634"/>
          </a:xfrm>
          <a:prstGeom prst="rect">
            <a:avLst/>
          </a:prstGeom>
        </p:spPr>
        <p:txBody>
          <a:bodyPr lIns="0" tIns="0" rIns="0" bIns="0"/>
          <a:lstStyle>
            <a:lvl1pPr>
              <a:defRPr sz="600" b="0" i="0">
                <a:solidFill>
                  <a:srgbClr val="8D8D8D"/>
                </a:solidFill>
                <a:latin typeface="Arial"/>
                <a:cs typeface="Arial"/>
              </a:defRPr>
            </a:lvl1pPr>
          </a:lstStyle>
          <a:p>
            <a:pPr marL="9525"/>
            <a:r>
              <a:rPr lang="en-US" spc="-4" smtClean="0"/>
              <a:t>Client X</a:t>
            </a:r>
            <a:r>
              <a:rPr lang="en-US" spc="4" smtClean="0"/>
              <a:t> </a:t>
            </a:r>
            <a:r>
              <a:rPr lang="en-US" smtClean="0"/>
              <a:t>I</a:t>
            </a:r>
            <a:r>
              <a:rPr lang="en-US" spc="-4" smtClean="0"/>
              <a:t>n</a:t>
            </a:r>
            <a:r>
              <a:rPr lang="en-US" smtClean="0"/>
              <a:t>f</a:t>
            </a:r>
            <a:r>
              <a:rPr lang="en-US" spc="-4" smtClean="0"/>
              <a:t>or</a:t>
            </a:r>
            <a:r>
              <a:rPr lang="en-US" spc="8" smtClean="0"/>
              <a:t>m</a:t>
            </a:r>
            <a:r>
              <a:rPr lang="en-US" spc="-4" smtClean="0"/>
              <a:t>a</a:t>
            </a:r>
            <a:r>
              <a:rPr lang="en-US" smtClean="0"/>
              <a:t>ti</a:t>
            </a:r>
            <a:r>
              <a:rPr lang="en-US" spc="-4" smtClean="0"/>
              <a:t>o</a:t>
            </a:r>
            <a:r>
              <a:rPr lang="en-US" smtClean="0"/>
              <a:t>n</a:t>
            </a:r>
            <a:r>
              <a:rPr lang="en-US" spc="-8" smtClean="0"/>
              <a:t> </a:t>
            </a:r>
            <a:r>
              <a:rPr lang="en-US" smtClean="0"/>
              <a:t>S</a:t>
            </a:r>
            <a:r>
              <a:rPr lang="en-US" spc="-4" smtClean="0"/>
              <a:t>e</a:t>
            </a:r>
            <a:r>
              <a:rPr lang="en-US" spc="4" smtClean="0"/>
              <a:t>c</a:t>
            </a:r>
            <a:r>
              <a:rPr lang="en-US" spc="-4" smtClean="0"/>
              <a:t>ur</a:t>
            </a:r>
            <a:r>
              <a:rPr lang="en-US" smtClean="0"/>
              <a:t>ity</a:t>
            </a:r>
            <a:r>
              <a:rPr lang="en-US" spc="-11" smtClean="0"/>
              <a:t> </a:t>
            </a:r>
            <a:r>
              <a:rPr lang="en-US" smtClean="0"/>
              <a:t>P</a:t>
            </a:r>
            <a:r>
              <a:rPr lang="en-US" spc="-4" smtClean="0"/>
              <a:t>rogra</a:t>
            </a:r>
            <a:r>
              <a:rPr lang="en-US" smtClean="0"/>
              <a:t>m</a:t>
            </a:r>
            <a:r>
              <a:rPr lang="en-US" spc="4" smtClean="0"/>
              <a:t> </a:t>
            </a:r>
            <a:r>
              <a:rPr lang="en-US" smtClean="0"/>
              <a:t>A</a:t>
            </a:r>
            <a:r>
              <a:rPr lang="en-US" spc="4" smtClean="0"/>
              <a:t>ss</a:t>
            </a:r>
            <a:r>
              <a:rPr lang="en-US" spc="-4" smtClean="0"/>
              <a:t>e</a:t>
            </a:r>
            <a:r>
              <a:rPr lang="en-US" spc="4" smtClean="0"/>
              <a:t>ss</a:t>
            </a:r>
            <a:r>
              <a:rPr lang="en-US" smtClean="0"/>
              <a:t>m</a:t>
            </a:r>
            <a:r>
              <a:rPr lang="en-US" spc="-4" smtClean="0"/>
              <a:t>ent</a:t>
            </a:r>
            <a:endParaRPr lang="en-US" spc="-4" dirty="0"/>
          </a:p>
        </p:txBody>
      </p:sp>
      <p:sp>
        <p:nvSpPr>
          <p:cNvPr id="6" name="Holder 6"/>
          <p:cNvSpPr>
            <a:spLocks noGrp="1"/>
          </p:cNvSpPr>
          <p:nvPr>
            <p:ph type="sldNum" sz="quarter" idx="7"/>
          </p:nvPr>
        </p:nvSpPr>
        <p:spPr>
          <a:xfrm>
            <a:off x="340360" y="6486514"/>
            <a:ext cx="163829" cy="127634"/>
          </a:xfrm>
          <a:prstGeom prst="rect">
            <a:avLst/>
          </a:prstGeom>
        </p:spPr>
        <p:txBody>
          <a:bodyPr lIns="0" tIns="0" rIns="0" bIns="0"/>
          <a:lstStyle>
            <a:lvl1pPr>
              <a:defRPr sz="600" b="0" i="0">
                <a:solidFill>
                  <a:srgbClr val="8D8D8D"/>
                </a:solidFill>
                <a:latin typeface="Arial"/>
                <a:cs typeface="Arial"/>
              </a:defRPr>
            </a:lvl1pPr>
          </a:lstStyle>
          <a:p>
            <a:pPr marL="19050"/>
            <a:fld id="{81D60167-4931-47E6-BA6A-407CBD079E47}" type="slidenum">
              <a:rPr lang="en-US" smtClean="0"/>
              <a:pPr marL="19050"/>
              <a:t>‹#›</a:t>
            </a:fld>
            <a:endParaRPr lang="en-US" dirty="0"/>
          </a:p>
        </p:txBody>
      </p:sp>
    </p:spTree>
    <p:extLst>
      <p:ext uri="{BB962C8B-B14F-4D97-AF65-F5344CB8AC3E}">
        <p14:creationId xmlns:p14="http://schemas.microsoft.com/office/powerpoint/2010/main" val="245391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5" name="CaseCode"/>
          <p:cNvSpPr txBox="1"/>
          <p:nvPr userDrawn="1"/>
        </p:nvSpPr>
        <p:spPr>
          <a:xfrm>
            <a:off x="4751388" y="6476999"/>
            <a:ext cx="367242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smtClean="0">
                <a:solidFill>
                  <a:schemeClr val="bg1"/>
                </a:solidFill>
              </a:rPr>
              <a:t>Cybersecurity in a world of Internet-of-Things Point of View</a:t>
            </a:r>
            <a:endParaRPr lang="en-US" sz="650" noProof="0" dirty="0">
              <a:solidFill>
                <a:schemeClr val="bg1"/>
              </a:solidFill>
            </a:endParaRPr>
          </a:p>
        </p:txBody>
      </p:sp>
      <p:sp>
        <p:nvSpPr>
          <p:cNvPr id="7"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3" name="CaseCode"/>
          <p:cNvSpPr txBox="1"/>
          <p:nvPr userDrawn="1"/>
        </p:nvSpPr>
        <p:spPr>
          <a:xfrm>
            <a:off x="4751388" y="6477000"/>
            <a:ext cx="367242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smtClean="0">
                <a:solidFill>
                  <a:schemeClr val="bg1"/>
                </a:solidFill>
              </a:rPr>
              <a:t>Cybersecurity in a world of Internet-of-Things Point of View</a:t>
            </a:r>
            <a:endParaRPr lang="en-US" sz="650" noProof="0" dirty="0">
              <a:solidFill>
                <a:schemeClr val="bg1"/>
              </a:solidFill>
            </a:endParaRPr>
          </a:p>
        </p:txBody>
      </p:sp>
      <p:sp>
        <p:nvSpPr>
          <p:cNvPr id="14"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smtClean="0">
                <a:solidFill>
                  <a:schemeClr val="bg1"/>
                </a:solidFill>
              </a:rPr>
              <a:t>Cybersecurity in a world of Internet-of-Things Point of View</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smtClean="0">
                <a:solidFill>
                  <a:schemeClr val="bg1"/>
                </a:solidFill>
              </a:rPr>
              <a:t>Cybersecurity in a world of Internet-of-Things Point of View</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smtClean="0">
                <a:solidFill>
                  <a:schemeClr val="bg1"/>
                </a:solidFill>
              </a:rPr>
              <a:t>Cybersecurity in a world of Internet-of-Things Point of View</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17911766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73"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15" name="CaseCode"/>
          <p:cNvSpPr txBox="1"/>
          <p:nvPr userDrawn="1"/>
        </p:nvSpPr>
        <p:spPr>
          <a:xfrm>
            <a:off x="4751388" y="647699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smtClean="0">
                <a:solidFill>
                  <a:schemeClr val="tx1"/>
                </a:solidFill>
                <a:latin typeface="+mn-lt"/>
              </a:rPr>
              <a:t>Cybersecurity in a world of Internet-of-Things Point of View</a:t>
            </a:r>
            <a:endParaRPr lang="en-US" sz="650" b="0" noProof="0" dirty="0">
              <a:solidFill>
                <a:schemeClr val="tx1"/>
              </a:solidFill>
              <a:latin typeface="+mn-lt"/>
            </a:endParaRPr>
          </a:p>
        </p:txBody>
      </p:sp>
      <p:sp>
        <p:nvSpPr>
          <p:cNvPr id="18" name="Copyright"/>
          <p:cNvSpPr txBox="1"/>
          <p:nvPr userDrawn="1"/>
        </p:nvSpPr>
        <p:spPr>
          <a:xfrm>
            <a:off x="376237" y="647700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smtClean="0">
                <a:solidFill>
                  <a:schemeClr val="tx1"/>
                </a:solidFill>
                <a:latin typeface="+mn-lt"/>
              </a:rPr>
              <a:t>Copyright © 2017 Deloitte Development LLC. All rights reserved.</a:t>
            </a:r>
            <a:endParaRPr lang="en-US" sz="650" b="0" noProof="0" dirty="0">
              <a:solidFill>
                <a:schemeClr val="tx1"/>
              </a:solidFill>
              <a:latin typeface="+mn-lt"/>
            </a:endParaRP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0" r:id="rId41"/>
    <p:sldLayoutId id="2147483758" r:id="rId42"/>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mailto:isaif@Deloitte.com" TargetMode="External"/><Relationship Id="rId7" Type="http://schemas.openxmlformats.org/officeDocument/2006/relationships/image" Target="../media/image16.png"/><Relationship Id="rId2" Type="http://schemas.openxmlformats.org/officeDocument/2006/relationships/hyperlink" Target="mailto:speasley@Deloitte.com" TargetMode="External"/><Relationship Id="rId1"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hyperlink" Target="http://www.deloitte.com/us/about"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2176519" y="1024327"/>
            <a:ext cx="4805746" cy="4805746"/>
          </a:xfrm>
        </p:spPr>
      </p:pic>
      <p:sp>
        <p:nvSpPr>
          <p:cNvPr id="4" name="Subtitle 3"/>
          <p:cNvSpPr>
            <a:spLocks noGrp="1"/>
          </p:cNvSpPr>
          <p:nvPr>
            <p:ph type="subTitle" idx="1"/>
          </p:nvPr>
        </p:nvSpPr>
        <p:spPr>
          <a:xfrm>
            <a:off x="377991" y="5864229"/>
            <a:ext cx="4334685" cy="505645"/>
          </a:xfrm>
        </p:spPr>
        <p:txBody>
          <a:bodyPr/>
          <a:lstStyle/>
          <a:p>
            <a:r>
              <a:rPr lang="en-US" dirty="0"/>
              <a:t>Cybersecurity in a world of Internet-of-Things Point of View</a:t>
            </a:r>
            <a:endParaRPr lang="en-US" dirty="0" smtClean="0"/>
          </a:p>
          <a:p>
            <a:pPr lvl="1"/>
            <a:r>
              <a:rPr lang="en-US" dirty="0"/>
              <a:t>DRAFT</a:t>
            </a:r>
            <a:endParaRPr lang="en-US" noProof="0" dirty="0"/>
          </a:p>
        </p:txBody>
      </p:sp>
    </p:spTree>
    <p:extLst>
      <p:ext uri="{BB962C8B-B14F-4D97-AF65-F5344CB8AC3E}">
        <p14:creationId xmlns:p14="http://schemas.microsoft.com/office/powerpoint/2010/main" val="122492645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IOT Security and NIST </a:t>
            </a:r>
            <a:r>
              <a:rPr lang="en-US" dirty="0"/>
              <a:t>Cybersecurity Framework</a:t>
            </a:r>
          </a:p>
        </p:txBody>
      </p:sp>
      <p:grpSp>
        <p:nvGrpSpPr>
          <p:cNvPr id="149" name="Group 148"/>
          <p:cNvGrpSpPr/>
          <p:nvPr/>
        </p:nvGrpSpPr>
        <p:grpSpPr>
          <a:xfrm>
            <a:off x="501711" y="1326172"/>
            <a:ext cx="8140577" cy="4863389"/>
            <a:chOff x="1578864" y="842772"/>
            <a:chExt cx="9012937" cy="5508429"/>
          </a:xfrm>
        </p:grpSpPr>
        <p:cxnSp>
          <p:nvCxnSpPr>
            <p:cNvPr id="150" name="Straight Connector 149"/>
            <p:cNvCxnSpPr/>
            <p:nvPr/>
          </p:nvCxnSpPr>
          <p:spPr>
            <a:xfrm>
              <a:off x="1677415" y="3429001"/>
              <a:ext cx="8358271" cy="171"/>
            </a:xfrm>
            <a:prstGeom prst="line">
              <a:avLst/>
            </a:prstGeom>
            <a:noFill/>
            <a:ln w="12700" cap="flat" cmpd="sng" algn="ctr">
              <a:solidFill>
                <a:srgbClr val="000000"/>
              </a:solidFill>
              <a:prstDash val="solid"/>
              <a:miter lim="800000"/>
            </a:ln>
            <a:effectLst/>
          </p:spPr>
        </p:cxnSp>
        <p:sp>
          <p:nvSpPr>
            <p:cNvPr id="151" name="object 3"/>
            <p:cNvSpPr/>
            <p:nvPr/>
          </p:nvSpPr>
          <p:spPr>
            <a:xfrm>
              <a:off x="2270760" y="955548"/>
              <a:ext cx="694943" cy="484631"/>
            </a:xfrm>
            <a:prstGeom prst="rect">
              <a:avLst/>
            </a:prstGeom>
            <a:blipFill>
              <a:blip r:embed="rId2" cstate="print"/>
              <a:stretch>
                <a:fillRect/>
              </a:stretch>
            </a:blipFill>
          </p:spPr>
          <p:txBody>
            <a:bodyPr wrap="square" lIns="0" tIns="0" rIns="0" bIns="0" rtlCol="0"/>
            <a:lstStyle/>
            <a:p>
              <a:endParaRPr sz="1600">
                <a:solidFill>
                  <a:srgbClr val="000000"/>
                </a:solidFill>
                <a:latin typeface="Open Sans"/>
              </a:endParaRPr>
            </a:p>
          </p:txBody>
        </p:sp>
        <p:sp>
          <p:nvSpPr>
            <p:cNvPr id="152" name="object 4"/>
            <p:cNvSpPr txBox="1"/>
            <p:nvPr/>
          </p:nvSpPr>
          <p:spPr>
            <a:xfrm>
              <a:off x="2363539" y="1106886"/>
              <a:ext cx="508634" cy="195656"/>
            </a:xfrm>
            <a:prstGeom prst="rect">
              <a:avLst/>
            </a:prstGeom>
          </p:spPr>
          <p:txBody>
            <a:bodyPr vert="horz" wrap="square" lIns="0" tIns="0" rIns="0" bIns="0" rtlCol="0">
              <a:spAutoFit/>
            </a:bodyPr>
            <a:lstStyle/>
            <a:p>
              <a:pPr marL="21590" marR="5080" indent="-9525">
                <a:lnSpc>
                  <a:spcPts val="650"/>
                </a:lnSpc>
              </a:pPr>
              <a:r>
                <a:rPr sz="500" b="1" spc="-5" dirty="0">
                  <a:solidFill>
                    <a:srgbClr val="FFFFFF"/>
                  </a:solidFill>
                  <a:latin typeface="Arial"/>
                  <a:cs typeface="Arial"/>
                </a:rPr>
                <a:t>S</a:t>
              </a:r>
              <a:r>
                <a:rPr sz="500" b="1" dirty="0">
                  <a:solidFill>
                    <a:srgbClr val="FFFFFF"/>
                  </a:solidFill>
                  <a:latin typeface="Arial"/>
                  <a:cs typeface="Arial"/>
                </a:rPr>
                <a:t>ec</a:t>
              </a:r>
              <a:r>
                <a:rPr sz="500" b="1" spc="-10" dirty="0">
                  <a:solidFill>
                    <a:srgbClr val="FFFFFF"/>
                  </a:solidFill>
                  <a:latin typeface="Arial"/>
                  <a:cs typeface="Arial"/>
                </a:rPr>
                <a:t>ur</a:t>
              </a:r>
              <a:r>
                <a:rPr sz="500" b="1" dirty="0">
                  <a:solidFill>
                    <a:srgbClr val="FFFFFF"/>
                  </a:solidFill>
                  <a:latin typeface="Arial"/>
                  <a:cs typeface="Arial"/>
                </a:rPr>
                <a:t>ity </a:t>
              </a:r>
              <a:r>
                <a:rPr sz="500" b="1" spc="-5" dirty="0">
                  <a:solidFill>
                    <a:srgbClr val="FFFFFF"/>
                  </a:solidFill>
                  <a:latin typeface="Arial"/>
                  <a:cs typeface="Arial"/>
                </a:rPr>
                <a:t>R</a:t>
              </a:r>
              <a:r>
                <a:rPr sz="500" b="1" dirty="0">
                  <a:solidFill>
                    <a:srgbClr val="FFFFFF"/>
                  </a:solidFill>
                  <a:latin typeface="Arial"/>
                  <a:cs typeface="Arial"/>
                </a:rPr>
                <a:t>isk </a:t>
              </a:r>
              <a:r>
                <a:rPr sz="500" b="1" spc="-10" dirty="0">
                  <a:solidFill>
                    <a:srgbClr val="FFFFFF"/>
                  </a:solidFill>
                  <a:latin typeface="Arial"/>
                  <a:cs typeface="Arial"/>
                </a:rPr>
                <a:t>M</a:t>
              </a:r>
              <a:r>
                <a:rPr sz="500" b="1" dirty="0">
                  <a:solidFill>
                    <a:srgbClr val="FFFFFF"/>
                  </a:solidFill>
                  <a:latin typeface="Arial"/>
                  <a:cs typeface="Arial"/>
                </a:rPr>
                <a:t>a</a:t>
              </a:r>
              <a:r>
                <a:rPr sz="500" b="1" spc="-10" dirty="0">
                  <a:solidFill>
                    <a:srgbClr val="FFFFFF"/>
                  </a:solidFill>
                  <a:latin typeface="Arial"/>
                  <a:cs typeface="Arial"/>
                </a:rPr>
                <a:t>n</a:t>
              </a:r>
              <a:r>
                <a:rPr sz="500" b="1" dirty="0">
                  <a:solidFill>
                    <a:srgbClr val="FFFFFF"/>
                  </a:solidFill>
                  <a:latin typeface="Arial"/>
                  <a:cs typeface="Arial"/>
                </a:rPr>
                <a:t>a</a:t>
              </a:r>
              <a:r>
                <a:rPr sz="500" b="1" spc="5" dirty="0">
                  <a:solidFill>
                    <a:srgbClr val="FFFFFF"/>
                  </a:solidFill>
                  <a:latin typeface="Arial"/>
                  <a:cs typeface="Arial"/>
                </a:rPr>
                <a:t>g</a:t>
              </a:r>
              <a:r>
                <a:rPr sz="500" b="1" dirty="0">
                  <a:solidFill>
                    <a:srgbClr val="FFFFFF"/>
                  </a:solidFill>
                  <a:latin typeface="Arial"/>
                  <a:cs typeface="Arial"/>
                </a:rPr>
                <a:t>e</a:t>
              </a:r>
              <a:r>
                <a:rPr sz="500" b="1" spc="-10" dirty="0">
                  <a:solidFill>
                    <a:srgbClr val="FFFFFF"/>
                  </a:solidFill>
                  <a:latin typeface="Arial"/>
                  <a:cs typeface="Arial"/>
                </a:rPr>
                <a:t>m</a:t>
              </a:r>
              <a:r>
                <a:rPr sz="500" b="1" dirty="0">
                  <a:solidFill>
                    <a:srgbClr val="FFFFFF"/>
                  </a:solidFill>
                  <a:latin typeface="Arial"/>
                  <a:cs typeface="Arial"/>
                </a:rPr>
                <a:t>e</a:t>
              </a:r>
              <a:r>
                <a:rPr sz="500" b="1" spc="-10" dirty="0">
                  <a:solidFill>
                    <a:srgbClr val="FFFFFF"/>
                  </a:solidFill>
                  <a:latin typeface="Arial"/>
                  <a:cs typeface="Arial"/>
                </a:rPr>
                <a:t>n</a:t>
              </a:r>
              <a:r>
                <a:rPr sz="500" b="1" dirty="0">
                  <a:solidFill>
                    <a:srgbClr val="FFFFFF"/>
                  </a:solidFill>
                  <a:latin typeface="Arial"/>
                  <a:cs typeface="Arial"/>
                </a:rPr>
                <a:t>t</a:t>
              </a:r>
              <a:endParaRPr sz="500">
                <a:solidFill>
                  <a:srgbClr val="000000"/>
                </a:solidFill>
                <a:latin typeface="Arial"/>
                <a:cs typeface="Arial"/>
              </a:endParaRPr>
            </a:p>
          </p:txBody>
        </p:sp>
        <p:sp>
          <p:nvSpPr>
            <p:cNvPr id="153" name="object 5"/>
            <p:cNvSpPr/>
            <p:nvPr/>
          </p:nvSpPr>
          <p:spPr>
            <a:xfrm>
              <a:off x="3046476" y="955548"/>
              <a:ext cx="696467" cy="484631"/>
            </a:xfrm>
            <a:prstGeom prst="rect">
              <a:avLst/>
            </a:prstGeom>
            <a:blipFill>
              <a:blip r:embed="rId3" cstate="print"/>
              <a:stretch>
                <a:fillRect/>
              </a:stretch>
            </a:blipFill>
          </p:spPr>
          <p:txBody>
            <a:bodyPr wrap="square" lIns="0" tIns="0" rIns="0" bIns="0" rtlCol="0"/>
            <a:lstStyle/>
            <a:p>
              <a:endParaRPr sz="1600">
                <a:solidFill>
                  <a:srgbClr val="000000"/>
                </a:solidFill>
                <a:latin typeface="Open Sans"/>
              </a:endParaRPr>
            </a:p>
          </p:txBody>
        </p:sp>
        <p:sp>
          <p:nvSpPr>
            <p:cNvPr id="154" name="object 6"/>
            <p:cNvSpPr/>
            <p:nvPr/>
          </p:nvSpPr>
          <p:spPr>
            <a:xfrm>
              <a:off x="3820668" y="955548"/>
              <a:ext cx="696467" cy="484631"/>
            </a:xfrm>
            <a:prstGeom prst="rect">
              <a:avLst/>
            </a:prstGeom>
            <a:blipFill>
              <a:blip r:embed="rId3" cstate="print"/>
              <a:stretch>
                <a:fillRect/>
              </a:stretch>
            </a:blipFill>
          </p:spPr>
          <p:txBody>
            <a:bodyPr wrap="square" lIns="0" tIns="0" rIns="0" bIns="0" rtlCol="0"/>
            <a:lstStyle/>
            <a:p>
              <a:endParaRPr sz="1600">
                <a:solidFill>
                  <a:srgbClr val="000000"/>
                </a:solidFill>
                <a:latin typeface="Open Sans"/>
              </a:endParaRPr>
            </a:p>
          </p:txBody>
        </p:sp>
        <p:sp>
          <p:nvSpPr>
            <p:cNvPr id="155" name="object 7"/>
            <p:cNvSpPr/>
            <p:nvPr/>
          </p:nvSpPr>
          <p:spPr>
            <a:xfrm>
              <a:off x="4594860" y="955548"/>
              <a:ext cx="694943" cy="484631"/>
            </a:xfrm>
            <a:prstGeom prst="rect">
              <a:avLst/>
            </a:prstGeom>
            <a:blipFill>
              <a:blip r:embed="rId2" cstate="print"/>
              <a:stretch>
                <a:fillRect/>
              </a:stretch>
            </a:blipFill>
          </p:spPr>
          <p:txBody>
            <a:bodyPr wrap="square" lIns="0" tIns="0" rIns="0" bIns="0" rtlCol="0"/>
            <a:lstStyle/>
            <a:p>
              <a:endParaRPr sz="1600">
                <a:solidFill>
                  <a:srgbClr val="000000"/>
                </a:solidFill>
                <a:latin typeface="Open Sans"/>
              </a:endParaRPr>
            </a:p>
          </p:txBody>
        </p:sp>
        <p:sp>
          <p:nvSpPr>
            <p:cNvPr id="156" name="object 8"/>
            <p:cNvSpPr txBox="1"/>
            <p:nvPr/>
          </p:nvSpPr>
          <p:spPr>
            <a:xfrm>
              <a:off x="4697341" y="1106886"/>
              <a:ext cx="490220" cy="195656"/>
            </a:xfrm>
            <a:prstGeom prst="rect">
              <a:avLst/>
            </a:prstGeom>
          </p:spPr>
          <p:txBody>
            <a:bodyPr vert="horz" wrap="square" lIns="0" tIns="0" rIns="0" bIns="0" rtlCol="0">
              <a:spAutoFit/>
            </a:bodyPr>
            <a:lstStyle/>
            <a:p>
              <a:pPr marL="12700" marR="5080" indent="114300">
                <a:lnSpc>
                  <a:spcPts val="650"/>
                </a:lnSpc>
              </a:pPr>
              <a:r>
                <a:rPr sz="500" b="1" spc="15" dirty="0">
                  <a:solidFill>
                    <a:srgbClr val="FFFFFF"/>
                  </a:solidFill>
                  <a:latin typeface="Arial"/>
                  <a:cs typeface="Arial"/>
                </a:rPr>
                <a:t>T</a:t>
              </a:r>
              <a:r>
                <a:rPr sz="500" b="1" spc="-10" dirty="0">
                  <a:solidFill>
                    <a:srgbClr val="FFFFFF"/>
                  </a:solidFill>
                  <a:latin typeface="Arial"/>
                  <a:cs typeface="Arial"/>
                </a:rPr>
                <a:t>hr</a:t>
              </a:r>
              <a:r>
                <a:rPr sz="500" b="1" dirty="0">
                  <a:solidFill>
                    <a:srgbClr val="FFFFFF"/>
                  </a:solidFill>
                  <a:latin typeface="Arial"/>
                  <a:cs typeface="Arial"/>
                </a:rPr>
                <a:t>eat </a:t>
              </a:r>
              <a:r>
                <a:rPr sz="500" b="1" spc="-10" dirty="0">
                  <a:solidFill>
                    <a:srgbClr val="FFFFFF"/>
                  </a:solidFill>
                  <a:latin typeface="Arial"/>
                  <a:cs typeface="Arial"/>
                </a:rPr>
                <a:t>M</a:t>
              </a:r>
              <a:r>
                <a:rPr sz="500" b="1" dirty="0">
                  <a:solidFill>
                    <a:srgbClr val="FFFFFF"/>
                  </a:solidFill>
                  <a:latin typeface="Arial"/>
                  <a:cs typeface="Arial"/>
                </a:rPr>
                <a:t>a</a:t>
              </a:r>
              <a:r>
                <a:rPr sz="500" b="1" spc="-10" dirty="0">
                  <a:solidFill>
                    <a:srgbClr val="FFFFFF"/>
                  </a:solidFill>
                  <a:latin typeface="Arial"/>
                  <a:cs typeface="Arial"/>
                </a:rPr>
                <a:t>n</a:t>
              </a:r>
              <a:r>
                <a:rPr sz="500" b="1" dirty="0">
                  <a:solidFill>
                    <a:srgbClr val="FFFFFF"/>
                  </a:solidFill>
                  <a:latin typeface="Arial"/>
                  <a:cs typeface="Arial"/>
                </a:rPr>
                <a:t>a</a:t>
              </a:r>
              <a:r>
                <a:rPr sz="500" b="1" spc="5" dirty="0">
                  <a:solidFill>
                    <a:srgbClr val="FFFFFF"/>
                  </a:solidFill>
                  <a:latin typeface="Arial"/>
                  <a:cs typeface="Arial"/>
                </a:rPr>
                <a:t>g</a:t>
              </a:r>
              <a:r>
                <a:rPr sz="500" b="1" dirty="0">
                  <a:solidFill>
                    <a:srgbClr val="FFFFFF"/>
                  </a:solidFill>
                  <a:latin typeface="Arial"/>
                  <a:cs typeface="Arial"/>
                </a:rPr>
                <a:t>e</a:t>
              </a:r>
              <a:r>
                <a:rPr sz="500" b="1" spc="-10" dirty="0">
                  <a:solidFill>
                    <a:srgbClr val="FFFFFF"/>
                  </a:solidFill>
                  <a:latin typeface="Arial"/>
                  <a:cs typeface="Arial"/>
                </a:rPr>
                <a:t>m</a:t>
              </a:r>
              <a:r>
                <a:rPr sz="500" b="1" dirty="0">
                  <a:solidFill>
                    <a:srgbClr val="FFFFFF"/>
                  </a:solidFill>
                  <a:latin typeface="Arial"/>
                  <a:cs typeface="Arial"/>
                </a:rPr>
                <a:t>e</a:t>
              </a:r>
              <a:r>
                <a:rPr sz="500" b="1" spc="-10" dirty="0">
                  <a:solidFill>
                    <a:srgbClr val="FFFFFF"/>
                  </a:solidFill>
                  <a:latin typeface="Arial"/>
                  <a:cs typeface="Arial"/>
                </a:rPr>
                <a:t>n</a:t>
              </a:r>
              <a:r>
                <a:rPr sz="500" b="1" dirty="0">
                  <a:solidFill>
                    <a:srgbClr val="FFFFFF"/>
                  </a:solidFill>
                  <a:latin typeface="Arial"/>
                  <a:cs typeface="Arial"/>
                </a:rPr>
                <a:t>t</a:t>
              </a:r>
              <a:endParaRPr sz="500">
                <a:solidFill>
                  <a:srgbClr val="000000"/>
                </a:solidFill>
                <a:latin typeface="Arial"/>
                <a:cs typeface="Arial"/>
              </a:endParaRPr>
            </a:p>
          </p:txBody>
        </p:sp>
        <p:sp>
          <p:nvSpPr>
            <p:cNvPr id="157" name="object 9"/>
            <p:cNvSpPr/>
            <p:nvPr/>
          </p:nvSpPr>
          <p:spPr>
            <a:xfrm>
              <a:off x="5369052" y="955548"/>
              <a:ext cx="694943" cy="484631"/>
            </a:xfrm>
            <a:prstGeom prst="rect">
              <a:avLst/>
            </a:prstGeom>
            <a:blipFill>
              <a:blip r:embed="rId2" cstate="print"/>
              <a:stretch>
                <a:fillRect/>
              </a:stretch>
            </a:blipFill>
          </p:spPr>
          <p:txBody>
            <a:bodyPr wrap="square" lIns="0" tIns="0" rIns="0" bIns="0" rtlCol="0"/>
            <a:lstStyle/>
            <a:p>
              <a:endParaRPr sz="1600">
                <a:solidFill>
                  <a:srgbClr val="000000"/>
                </a:solidFill>
                <a:latin typeface="Open Sans"/>
              </a:endParaRPr>
            </a:p>
          </p:txBody>
        </p:sp>
        <p:sp>
          <p:nvSpPr>
            <p:cNvPr id="158" name="object 10"/>
            <p:cNvSpPr txBox="1"/>
            <p:nvPr/>
          </p:nvSpPr>
          <p:spPr>
            <a:xfrm>
              <a:off x="5463743" y="1065738"/>
              <a:ext cx="506095" cy="293484"/>
            </a:xfrm>
            <a:prstGeom prst="rect">
              <a:avLst/>
            </a:prstGeom>
          </p:spPr>
          <p:txBody>
            <a:bodyPr vert="horz" wrap="square" lIns="0" tIns="0" rIns="0" bIns="0" rtlCol="0">
              <a:spAutoFit/>
            </a:bodyPr>
            <a:lstStyle/>
            <a:p>
              <a:pPr marL="12700" marR="5080" indent="-635" algn="ctr">
                <a:lnSpc>
                  <a:spcPts val="650"/>
                </a:lnSpc>
              </a:pPr>
              <a:r>
                <a:rPr sz="500" b="1" spc="-5" dirty="0">
                  <a:solidFill>
                    <a:srgbClr val="FFFFFF"/>
                  </a:solidFill>
                  <a:latin typeface="Arial"/>
                  <a:cs typeface="Arial"/>
                </a:rPr>
                <a:t>S</a:t>
              </a:r>
              <a:r>
                <a:rPr sz="500" b="1" dirty="0">
                  <a:solidFill>
                    <a:srgbClr val="FFFFFF"/>
                  </a:solidFill>
                  <a:latin typeface="Arial"/>
                  <a:cs typeface="Arial"/>
                </a:rPr>
                <a:t>ec</a:t>
              </a:r>
              <a:r>
                <a:rPr sz="500" b="1" spc="-10" dirty="0">
                  <a:solidFill>
                    <a:srgbClr val="FFFFFF"/>
                  </a:solidFill>
                  <a:latin typeface="Arial"/>
                  <a:cs typeface="Arial"/>
                </a:rPr>
                <a:t>ur</a:t>
              </a:r>
              <a:r>
                <a:rPr sz="500" b="1" dirty="0">
                  <a:solidFill>
                    <a:srgbClr val="FFFFFF"/>
                  </a:solidFill>
                  <a:latin typeface="Arial"/>
                  <a:cs typeface="Arial"/>
                </a:rPr>
                <a:t>ity </a:t>
              </a:r>
              <a:r>
                <a:rPr sz="500" b="1" spc="-15" dirty="0">
                  <a:solidFill>
                    <a:srgbClr val="FFFFFF"/>
                  </a:solidFill>
                  <a:latin typeface="Arial"/>
                  <a:cs typeface="Arial"/>
                </a:rPr>
                <a:t>A</a:t>
              </a:r>
              <a:r>
                <a:rPr sz="500" b="1" dirty="0">
                  <a:solidFill>
                    <a:srgbClr val="FFFFFF"/>
                  </a:solidFill>
                  <a:latin typeface="Arial"/>
                  <a:cs typeface="Arial"/>
                </a:rPr>
                <a:t>wa</a:t>
              </a:r>
              <a:r>
                <a:rPr sz="500" b="1" spc="-10" dirty="0">
                  <a:solidFill>
                    <a:srgbClr val="FFFFFF"/>
                  </a:solidFill>
                  <a:latin typeface="Arial"/>
                  <a:cs typeface="Arial"/>
                </a:rPr>
                <a:t>r</a:t>
              </a:r>
              <a:r>
                <a:rPr sz="500" b="1" dirty="0">
                  <a:solidFill>
                    <a:srgbClr val="FFFFFF"/>
                  </a:solidFill>
                  <a:latin typeface="Arial"/>
                  <a:cs typeface="Arial"/>
                </a:rPr>
                <a:t>e</a:t>
              </a:r>
              <a:r>
                <a:rPr sz="500" b="1" spc="-10" dirty="0">
                  <a:solidFill>
                    <a:srgbClr val="FFFFFF"/>
                  </a:solidFill>
                  <a:latin typeface="Arial"/>
                  <a:cs typeface="Arial"/>
                </a:rPr>
                <a:t>n</a:t>
              </a:r>
              <a:r>
                <a:rPr sz="500" b="1" dirty="0">
                  <a:solidFill>
                    <a:srgbClr val="FFFFFF"/>
                  </a:solidFill>
                  <a:latin typeface="Arial"/>
                  <a:cs typeface="Arial"/>
                </a:rPr>
                <a:t>ess</a:t>
              </a:r>
              <a:r>
                <a:rPr sz="500" b="1" spc="25" dirty="0">
                  <a:solidFill>
                    <a:srgbClr val="FFFFFF"/>
                  </a:solidFill>
                  <a:latin typeface="Arial"/>
                  <a:cs typeface="Arial"/>
                </a:rPr>
                <a:t> </a:t>
              </a:r>
              <a:r>
                <a:rPr sz="500" b="1" dirty="0">
                  <a:solidFill>
                    <a:srgbClr val="FFFFFF"/>
                  </a:solidFill>
                  <a:latin typeface="Arial"/>
                  <a:cs typeface="Arial"/>
                </a:rPr>
                <a:t>&amp; </a:t>
              </a:r>
              <a:r>
                <a:rPr sz="500" b="1" spc="15" dirty="0">
                  <a:solidFill>
                    <a:srgbClr val="FFFFFF"/>
                  </a:solidFill>
                  <a:latin typeface="Arial"/>
                  <a:cs typeface="Arial"/>
                </a:rPr>
                <a:t>T</a:t>
              </a:r>
              <a:r>
                <a:rPr sz="500" b="1" spc="-10" dirty="0">
                  <a:solidFill>
                    <a:srgbClr val="FFFFFF"/>
                  </a:solidFill>
                  <a:latin typeface="Arial"/>
                  <a:cs typeface="Arial"/>
                </a:rPr>
                <a:t>r</a:t>
              </a:r>
              <a:r>
                <a:rPr sz="500" b="1" dirty="0">
                  <a:solidFill>
                    <a:srgbClr val="FFFFFF"/>
                  </a:solidFill>
                  <a:latin typeface="Arial"/>
                  <a:cs typeface="Arial"/>
                </a:rPr>
                <a:t>ai</a:t>
              </a:r>
              <a:r>
                <a:rPr sz="500" b="1" spc="-10" dirty="0">
                  <a:solidFill>
                    <a:srgbClr val="FFFFFF"/>
                  </a:solidFill>
                  <a:latin typeface="Arial"/>
                  <a:cs typeface="Arial"/>
                </a:rPr>
                <a:t>n</a:t>
              </a:r>
              <a:r>
                <a:rPr sz="500" b="1" dirty="0">
                  <a:solidFill>
                    <a:srgbClr val="FFFFFF"/>
                  </a:solidFill>
                  <a:latin typeface="Arial"/>
                  <a:cs typeface="Arial"/>
                </a:rPr>
                <a:t>i</a:t>
              </a:r>
              <a:r>
                <a:rPr sz="500" b="1" spc="-10" dirty="0">
                  <a:solidFill>
                    <a:srgbClr val="FFFFFF"/>
                  </a:solidFill>
                  <a:latin typeface="Arial"/>
                  <a:cs typeface="Arial"/>
                </a:rPr>
                <a:t>ng</a:t>
              </a:r>
              <a:endParaRPr sz="500">
                <a:solidFill>
                  <a:srgbClr val="000000"/>
                </a:solidFill>
                <a:latin typeface="Arial"/>
                <a:cs typeface="Arial"/>
              </a:endParaRPr>
            </a:p>
          </p:txBody>
        </p:sp>
        <p:sp>
          <p:nvSpPr>
            <p:cNvPr id="159" name="object 11"/>
            <p:cNvSpPr/>
            <p:nvPr/>
          </p:nvSpPr>
          <p:spPr>
            <a:xfrm>
              <a:off x="8464296" y="955548"/>
              <a:ext cx="696467" cy="484631"/>
            </a:xfrm>
            <a:prstGeom prst="rect">
              <a:avLst/>
            </a:prstGeom>
            <a:blipFill>
              <a:blip r:embed="rId3" cstate="print"/>
              <a:stretch>
                <a:fillRect/>
              </a:stretch>
            </a:blipFill>
          </p:spPr>
          <p:txBody>
            <a:bodyPr wrap="square" lIns="0" tIns="0" rIns="0" bIns="0" rtlCol="0"/>
            <a:lstStyle/>
            <a:p>
              <a:endParaRPr sz="1600">
                <a:solidFill>
                  <a:srgbClr val="000000"/>
                </a:solidFill>
                <a:latin typeface="Open Sans"/>
              </a:endParaRPr>
            </a:p>
          </p:txBody>
        </p:sp>
        <p:sp>
          <p:nvSpPr>
            <p:cNvPr id="160" name="object 12"/>
            <p:cNvSpPr txBox="1"/>
            <p:nvPr/>
          </p:nvSpPr>
          <p:spPr>
            <a:xfrm>
              <a:off x="8567287" y="1065738"/>
              <a:ext cx="490220" cy="293484"/>
            </a:xfrm>
            <a:prstGeom prst="rect">
              <a:avLst/>
            </a:prstGeom>
          </p:spPr>
          <p:txBody>
            <a:bodyPr vert="horz" wrap="square" lIns="0" tIns="0" rIns="0" bIns="0" rtlCol="0">
              <a:spAutoFit/>
            </a:bodyPr>
            <a:lstStyle/>
            <a:p>
              <a:pPr marL="12700" marR="5080" indent="62230" algn="just">
                <a:lnSpc>
                  <a:spcPts val="650"/>
                </a:lnSpc>
              </a:pPr>
              <a:r>
                <a:rPr sz="500" b="1" spc="-5" dirty="0">
                  <a:solidFill>
                    <a:srgbClr val="FFFFFF"/>
                  </a:solidFill>
                  <a:latin typeface="Arial"/>
                  <a:cs typeface="Arial"/>
                </a:rPr>
                <a:t>B</a:t>
              </a:r>
              <a:r>
                <a:rPr sz="500" b="1" spc="-10" dirty="0">
                  <a:solidFill>
                    <a:srgbClr val="FFFFFF"/>
                  </a:solidFill>
                  <a:latin typeface="Arial"/>
                  <a:cs typeface="Arial"/>
                </a:rPr>
                <a:t>u</a:t>
              </a:r>
              <a:r>
                <a:rPr sz="500" b="1" dirty="0">
                  <a:solidFill>
                    <a:srgbClr val="FFFFFF"/>
                  </a:solidFill>
                  <a:latin typeface="Arial"/>
                  <a:cs typeface="Arial"/>
                </a:rPr>
                <a:t>si</a:t>
              </a:r>
              <a:r>
                <a:rPr sz="500" b="1" spc="-10" dirty="0">
                  <a:solidFill>
                    <a:srgbClr val="FFFFFF"/>
                  </a:solidFill>
                  <a:latin typeface="Arial"/>
                  <a:cs typeface="Arial"/>
                </a:rPr>
                <a:t>n</a:t>
              </a:r>
              <a:r>
                <a:rPr sz="500" b="1" dirty="0">
                  <a:solidFill>
                    <a:srgbClr val="FFFFFF"/>
                  </a:solidFill>
                  <a:latin typeface="Arial"/>
                  <a:cs typeface="Arial"/>
                </a:rPr>
                <a:t>ess </a:t>
              </a:r>
              <a:r>
                <a:rPr sz="500" b="1" spc="-5" dirty="0">
                  <a:solidFill>
                    <a:srgbClr val="FFFFFF"/>
                  </a:solidFill>
                  <a:latin typeface="Arial"/>
                  <a:cs typeface="Arial"/>
                </a:rPr>
                <a:t>C</a:t>
              </a:r>
              <a:r>
                <a:rPr sz="500" b="1" spc="5" dirty="0">
                  <a:solidFill>
                    <a:srgbClr val="FFFFFF"/>
                  </a:solidFill>
                  <a:latin typeface="Arial"/>
                  <a:cs typeface="Arial"/>
                </a:rPr>
                <a:t>o</a:t>
              </a:r>
              <a:r>
                <a:rPr sz="500" b="1" spc="-10" dirty="0">
                  <a:solidFill>
                    <a:srgbClr val="FFFFFF"/>
                  </a:solidFill>
                  <a:latin typeface="Arial"/>
                  <a:cs typeface="Arial"/>
                </a:rPr>
                <a:t>n</a:t>
              </a:r>
              <a:r>
                <a:rPr sz="500" b="1" dirty="0">
                  <a:solidFill>
                    <a:srgbClr val="FFFFFF"/>
                  </a:solidFill>
                  <a:latin typeface="Arial"/>
                  <a:cs typeface="Arial"/>
                </a:rPr>
                <a:t>ti</a:t>
              </a:r>
              <a:r>
                <a:rPr sz="500" b="1" spc="-10" dirty="0">
                  <a:solidFill>
                    <a:srgbClr val="FFFFFF"/>
                  </a:solidFill>
                  <a:latin typeface="Arial"/>
                  <a:cs typeface="Arial"/>
                </a:rPr>
                <a:t>nu</a:t>
              </a:r>
              <a:r>
                <a:rPr sz="500" b="1" dirty="0">
                  <a:solidFill>
                    <a:srgbClr val="FFFFFF"/>
                  </a:solidFill>
                  <a:latin typeface="Arial"/>
                  <a:cs typeface="Arial"/>
                </a:rPr>
                <a:t>ity </a:t>
              </a:r>
              <a:r>
                <a:rPr sz="500" b="1" spc="-10" dirty="0">
                  <a:solidFill>
                    <a:srgbClr val="FFFFFF"/>
                  </a:solidFill>
                  <a:latin typeface="Arial"/>
                  <a:cs typeface="Arial"/>
                </a:rPr>
                <a:t>M</a:t>
              </a:r>
              <a:r>
                <a:rPr sz="500" b="1" dirty="0">
                  <a:solidFill>
                    <a:srgbClr val="FFFFFF"/>
                  </a:solidFill>
                  <a:latin typeface="Arial"/>
                  <a:cs typeface="Arial"/>
                </a:rPr>
                <a:t>a</a:t>
              </a:r>
              <a:r>
                <a:rPr sz="500" b="1" spc="-10" dirty="0">
                  <a:solidFill>
                    <a:srgbClr val="FFFFFF"/>
                  </a:solidFill>
                  <a:latin typeface="Arial"/>
                  <a:cs typeface="Arial"/>
                </a:rPr>
                <a:t>n</a:t>
              </a:r>
              <a:r>
                <a:rPr sz="500" b="1" dirty="0">
                  <a:solidFill>
                    <a:srgbClr val="FFFFFF"/>
                  </a:solidFill>
                  <a:latin typeface="Arial"/>
                  <a:cs typeface="Arial"/>
                </a:rPr>
                <a:t>a</a:t>
              </a:r>
              <a:r>
                <a:rPr sz="500" b="1" spc="5" dirty="0">
                  <a:solidFill>
                    <a:srgbClr val="FFFFFF"/>
                  </a:solidFill>
                  <a:latin typeface="Arial"/>
                  <a:cs typeface="Arial"/>
                </a:rPr>
                <a:t>g</a:t>
              </a:r>
              <a:r>
                <a:rPr sz="500" b="1" dirty="0">
                  <a:solidFill>
                    <a:srgbClr val="FFFFFF"/>
                  </a:solidFill>
                  <a:latin typeface="Arial"/>
                  <a:cs typeface="Arial"/>
                </a:rPr>
                <a:t>e</a:t>
              </a:r>
              <a:r>
                <a:rPr sz="500" b="1" spc="-10" dirty="0">
                  <a:solidFill>
                    <a:srgbClr val="FFFFFF"/>
                  </a:solidFill>
                  <a:latin typeface="Arial"/>
                  <a:cs typeface="Arial"/>
                </a:rPr>
                <a:t>m</a:t>
              </a:r>
              <a:r>
                <a:rPr sz="500" b="1" dirty="0">
                  <a:solidFill>
                    <a:srgbClr val="FFFFFF"/>
                  </a:solidFill>
                  <a:latin typeface="Arial"/>
                  <a:cs typeface="Arial"/>
                </a:rPr>
                <a:t>e</a:t>
              </a:r>
              <a:r>
                <a:rPr sz="500" b="1" spc="-10" dirty="0">
                  <a:solidFill>
                    <a:srgbClr val="FFFFFF"/>
                  </a:solidFill>
                  <a:latin typeface="Arial"/>
                  <a:cs typeface="Arial"/>
                </a:rPr>
                <a:t>n</a:t>
              </a:r>
              <a:r>
                <a:rPr sz="500" b="1" dirty="0">
                  <a:solidFill>
                    <a:srgbClr val="FFFFFF"/>
                  </a:solidFill>
                  <a:latin typeface="Arial"/>
                  <a:cs typeface="Arial"/>
                </a:rPr>
                <a:t>t</a:t>
              </a:r>
              <a:endParaRPr sz="500">
                <a:solidFill>
                  <a:srgbClr val="000000"/>
                </a:solidFill>
                <a:latin typeface="Arial"/>
                <a:cs typeface="Arial"/>
              </a:endParaRPr>
            </a:p>
          </p:txBody>
        </p:sp>
        <p:sp>
          <p:nvSpPr>
            <p:cNvPr id="161" name="object 13"/>
            <p:cNvSpPr/>
            <p:nvPr/>
          </p:nvSpPr>
          <p:spPr>
            <a:xfrm>
              <a:off x="6143245" y="955548"/>
              <a:ext cx="694943" cy="484631"/>
            </a:xfrm>
            <a:prstGeom prst="rect">
              <a:avLst/>
            </a:prstGeom>
            <a:blipFill>
              <a:blip r:embed="rId2" cstate="print"/>
              <a:stretch>
                <a:fillRect/>
              </a:stretch>
            </a:blipFill>
          </p:spPr>
          <p:txBody>
            <a:bodyPr wrap="square" lIns="0" tIns="0" rIns="0" bIns="0" rtlCol="0"/>
            <a:lstStyle/>
            <a:p>
              <a:endParaRPr sz="1600">
                <a:solidFill>
                  <a:srgbClr val="000000"/>
                </a:solidFill>
                <a:latin typeface="Open Sans"/>
              </a:endParaRPr>
            </a:p>
          </p:txBody>
        </p:sp>
        <p:sp>
          <p:nvSpPr>
            <p:cNvPr id="162" name="object 14"/>
            <p:cNvSpPr txBox="1"/>
            <p:nvPr/>
          </p:nvSpPr>
          <p:spPr>
            <a:xfrm>
              <a:off x="6195059" y="1148034"/>
              <a:ext cx="591820" cy="83853"/>
            </a:xfrm>
            <a:prstGeom prst="rect">
              <a:avLst/>
            </a:prstGeom>
          </p:spPr>
          <p:txBody>
            <a:bodyPr vert="horz" wrap="square" lIns="0" tIns="0" rIns="0" bIns="0" rtlCol="0">
              <a:spAutoFit/>
            </a:bodyPr>
            <a:lstStyle/>
            <a:p>
              <a:pPr marL="12700"/>
              <a:r>
                <a:rPr sz="500" b="1" spc="-5" dirty="0">
                  <a:solidFill>
                    <a:srgbClr val="FFFFFF"/>
                  </a:solidFill>
                  <a:latin typeface="Arial"/>
                  <a:cs typeface="Arial"/>
                </a:rPr>
                <a:t>D</a:t>
              </a:r>
              <a:r>
                <a:rPr sz="500" b="1" dirty="0">
                  <a:solidFill>
                    <a:srgbClr val="FFFFFF"/>
                  </a:solidFill>
                  <a:latin typeface="Arial"/>
                  <a:cs typeface="Arial"/>
                </a:rPr>
                <a:t>ata </a:t>
              </a:r>
              <a:r>
                <a:rPr sz="500" b="1" spc="-5" dirty="0">
                  <a:solidFill>
                    <a:srgbClr val="FFFFFF"/>
                  </a:solidFill>
                  <a:latin typeface="Arial"/>
                  <a:cs typeface="Arial"/>
                </a:rPr>
                <a:t>P</a:t>
              </a:r>
              <a:r>
                <a:rPr sz="500" b="1" spc="-10" dirty="0">
                  <a:solidFill>
                    <a:srgbClr val="FFFFFF"/>
                  </a:solidFill>
                  <a:latin typeface="Arial"/>
                  <a:cs typeface="Arial"/>
                </a:rPr>
                <a:t>r</a:t>
              </a:r>
              <a:r>
                <a:rPr sz="500" b="1" spc="5" dirty="0">
                  <a:solidFill>
                    <a:srgbClr val="FFFFFF"/>
                  </a:solidFill>
                  <a:latin typeface="Arial"/>
                  <a:cs typeface="Arial"/>
                </a:rPr>
                <a:t>o</a:t>
              </a:r>
              <a:r>
                <a:rPr sz="500" b="1" dirty="0">
                  <a:solidFill>
                    <a:srgbClr val="FFFFFF"/>
                  </a:solidFill>
                  <a:latin typeface="Arial"/>
                  <a:cs typeface="Arial"/>
                </a:rPr>
                <a:t>tecti</a:t>
              </a:r>
              <a:r>
                <a:rPr sz="500" b="1" spc="5" dirty="0">
                  <a:solidFill>
                    <a:srgbClr val="FFFFFF"/>
                  </a:solidFill>
                  <a:latin typeface="Arial"/>
                  <a:cs typeface="Arial"/>
                </a:rPr>
                <a:t>o</a:t>
              </a:r>
              <a:r>
                <a:rPr sz="500" b="1" dirty="0">
                  <a:solidFill>
                    <a:srgbClr val="FFFFFF"/>
                  </a:solidFill>
                  <a:latin typeface="Arial"/>
                  <a:cs typeface="Arial"/>
                </a:rPr>
                <a:t>n</a:t>
              </a:r>
              <a:endParaRPr sz="500">
                <a:solidFill>
                  <a:srgbClr val="000000"/>
                </a:solidFill>
                <a:latin typeface="Arial"/>
                <a:cs typeface="Arial"/>
              </a:endParaRPr>
            </a:p>
          </p:txBody>
        </p:sp>
        <p:sp>
          <p:nvSpPr>
            <p:cNvPr id="163" name="object 15"/>
            <p:cNvSpPr/>
            <p:nvPr/>
          </p:nvSpPr>
          <p:spPr>
            <a:xfrm>
              <a:off x="7690104" y="955548"/>
              <a:ext cx="696467" cy="484631"/>
            </a:xfrm>
            <a:prstGeom prst="rect">
              <a:avLst/>
            </a:prstGeom>
            <a:blipFill>
              <a:blip r:embed="rId3" cstate="print"/>
              <a:stretch>
                <a:fillRect/>
              </a:stretch>
            </a:blipFill>
          </p:spPr>
          <p:txBody>
            <a:bodyPr wrap="square" lIns="0" tIns="0" rIns="0" bIns="0" rtlCol="0"/>
            <a:lstStyle/>
            <a:p>
              <a:endParaRPr sz="1600">
                <a:solidFill>
                  <a:srgbClr val="000000"/>
                </a:solidFill>
                <a:latin typeface="Open Sans"/>
              </a:endParaRPr>
            </a:p>
          </p:txBody>
        </p:sp>
        <p:sp>
          <p:nvSpPr>
            <p:cNvPr id="164" name="object 16"/>
            <p:cNvSpPr txBox="1"/>
            <p:nvPr/>
          </p:nvSpPr>
          <p:spPr>
            <a:xfrm>
              <a:off x="7793297" y="1065738"/>
              <a:ext cx="490220" cy="293484"/>
            </a:xfrm>
            <a:prstGeom prst="rect">
              <a:avLst/>
            </a:prstGeom>
          </p:spPr>
          <p:txBody>
            <a:bodyPr vert="horz" wrap="square" lIns="0" tIns="0" rIns="0" bIns="0" rtlCol="0">
              <a:spAutoFit/>
            </a:bodyPr>
            <a:lstStyle/>
            <a:p>
              <a:pPr marL="12700" marR="5080" indent="1270" algn="ctr">
                <a:lnSpc>
                  <a:spcPts val="650"/>
                </a:lnSpc>
              </a:pPr>
              <a:r>
                <a:rPr sz="500" b="1" spc="15" dirty="0">
                  <a:solidFill>
                    <a:srgbClr val="FFFFFF"/>
                  </a:solidFill>
                  <a:latin typeface="Arial"/>
                  <a:cs typeface="Arial"/>
                </a:rPr>
                <a:t>T</a:t>
              </a:r>
              <a:r>
                <a:rPr sz="500" b="1" spc="-10" dirty="0">
                  <a:solidFill>
                    <a:srgbClr val="FFFFFF"/>
                  </a:solidFill>
                  <a:latin typeface="Arial"/>
                  <a:cs typeface="Arial"/>
                </a:rPr>
                <a:t>h</a:t>
              </a:r>
              <a:r>
                <a:rPr sz="500" b="1" dirty="0">
                  <a:solidFill>
                    <a:srgbClr val="FFFFFF"/>
                  </a:solidFill>
                  <a:latin typeface="Arial"/>
                  <a:cs typeface="Arial"/>
                </a:rPr>
                <a:t>i</a:t>
              </a:r>
              <a:r>
                <a:rPr sz="500" b="1" spc="-10" dirty="0">
                  <a:solidFill>
                    <a:srgbClr val="FFFFFF"/>
                  </a:solidFill>
                  <a:latin typeface="Arial"/>
                  <a:cs typeface="Arial"/>
                </a:rPr>
                <a:t>r</a:t>
              </a:r>
              <a:r>
                <a:rPr sz="500" b="1" spc="5" dirty="0">
                  <a:solidFill>
                    <a:srgbClr val="FFFFFF"/>
                  </a:solidFill>
                  <a:latin typeface="Arial"/>
                  <a:cs typeface="Arial"/>
                </a:rPr>
                <a:t>d</a:t>
              </a:r>
              <a:r>
                <a:rPr sz="500" b="1" dirty="0">
                  <a:solidFill>
                    <a:srgbClr val="FFFFFF"/>
                  </a:solidFill>
                  <a:latin typeface="Arial"/>
                  <a:cs typeface="Arial"/>
                </a:rPr>
                <a:t>-</a:t>
              </a:r>
              <a:r>
                <a:rPr sz="500" b="1" spc="-5" dirty="0">
                  <a:solidFill>
                    <a:srgbClr val="FFFFFF"/>
                  </a:solidFill>
                  <a:latin typeface="Arial"/>
                  <a:cs typeface="Arial"/>
                </a:rPr>
                <a:t>P</a:t>
              </a:r>
              <a:r>
                <a:rPr sz="500" b="1" dirty="0">
                  <a:solidFill>
                    <a:srgbClr val="FFFFFF"/>
                  </a:solidFill>
                  <a:latin typeface="Arial"/>
                  <a:cs typeface="Arial"/>
                </a:rPr>
                <a:t>a</a:t>
              </a:r>
              <a:r>
                <a:rPr sz="500" b="1" spc="-10" dirty="0">
                  <a:solidFill>
                    <a:srgbClr val="FFFFFF"/>
                  </a:solidFill>
                  <a:latin typeface="Arial"/>
                  <a:cs typeface="Arial"/>
                </a:rPr>
                <a:t>r</a:t>
              </a:r>
              <a:r>
                <a:rPr sz="500" b="1" dirty="0">
                  <a:solidFill>
                    <a:srgbClr val="FFFFFF"/>
                  </a:solidFill>
                  <a:latin typeface="Arial"/>
                  <a:cs typeface="Arial"/>
                </a:rPr>
                <a:t>ty </a:t>
              </a:r>
              <a:r>
                <a:rPr sz="500" b="1" spc="-5" dirty="0">
                  <a:solidFill>
                    <a:srgbClr val="FFFFFF"/>
                  </a:solidFill>
                  <a:latin typeface="Arial"/>
                  <a:cs typeface="Arial"/>
                </a:rPr>
                <a:t>R</a:t>
              </a:r>
              <a:r>
                <a:rPr sz="500" b="1" dirty="0">
                  <a:solidFill>
                    <a:srgbClr val="FFFFFF"/>
                  </a:solidFill>
                  <a:latin typeface="Arial"/>
                  <a:cs typeface="Arial"/>
                </a:rPr>
                <a:t>isk </a:t>
              </a:r>
              <a:r>
                <a:rPr sz="500" b="1" spc="-10" dirty="0">
                  <a:solidFill>
                    <a:srgbClr val="FFFFFF"/>
                  </a:solidFill>
                  <a:latin typeface="Arial"/>
                  <a:cs typeface="Arial"/>
                </a:rPr>
                <a:t>M</a:t>
              </a:r>
              <a:r>
                <a:rPr sz="500" b="1" dirty="0">
                  <a:solidFill>
                    <a:srgbClr val="FFFFFF"/>
                  </a:solidFill>
                  <a:latin typeface="Arial"/>
                  <a:cs typeface="Arial"/>
                </a:rPr>
                <a:t>a</a:t>
              </a:r>
              <a:r>
                <a:rPr sz="500" b="1" spc="-10" dirty="0">
                  <a:solidFill>
                    <a:srgbClr val="FFFFFF"/>
                  </a:solidFill>
                  <a:latin typeface="Arial"/>
                  <a:cs typeface="Arial"/>
                </a:rPr>
                <a:t>n</a:t>
              </a:r>
              <a:r>
                <a:rPr sz="500" b="1" dirty="0">
                  <a:solidFill>
                    <a:srgbClr val="FFFFFF"/>
                  </a:solidFill>
                  <a:latin typeface="Arial"/>
                  <a:cs typeface="Arial"/>
                </a:rPr>
                <a:t>a</a:t>
              </a:r>
              <a:r>
                <a:rPr sz="500" b="1" spc="5" dirty="0">
                  <a:solidFill>
                    <a:srgbClr val="FFFFFF"/>
                  </a:solidFill>
                  <a:latin typeface="Arial"/>
                  <a:cs typeface="Arial"/>
                </a:rPr>
                <a:t>g</a:t>
              </a:r>
              <a:r>
                <a:rPr sz="500" b="1" dirty="0">
                  <a:solidFill>
                    <a:srgbClr val="FFFFFF"/>
                  </a:solidFill>
                  <a:latin typeface="Arial"/>
                  <a:cs typeface="Arial"/>
                </a:rPr>
                <a:t>e</a:t>
              </a:r>
              <a:r>
                <a:rPr sz="500" b="1" spc="-10" dirty="0">
                  <a:solidFill>
                    <a:srgbClr val="FFFFFF"/>
                  </a:solidFill>
                  <a:latin typeface="Arial"/>
                  <a:cs typeface="Arial"/>
                </a:rPr>
                <a:t>m</a:t>
              </a:r>
              <a:r>
                <a:rPr sz="500" b="1" dirty="0">
                  <a:solidFill>
                    <a:srgbClr val="FFFFFF"/>
                  </a:solidFill>
                  <a:latin typeface="Arial"/>
                  <a:cs typeface="Arial"/>
                </a:rPr>
                <a:t>e</a:t>
              </a:r>
              <a:r>
                <a:rPr sz="500" b="1" spc="-10" dirty="0">
                  <a:solidFill>
                    <a:srgbClr val="FFFFFF"/>
                  </a:solidFill>
                  <a:latin typeface="Arial"/>
                  <a:cs typeface="Arial"/>
                </a:rPr>
                <a:t>n</a:t>
              </a:r>
              <a:r>
                <a:rPr sz="500" b="1" dirty="0">
                  <a:solidFill>
                    <a:srgbClr val="FFFFFF"/>
                  </a:solidFill>
                  <a:latin typeface="Arial"/>
                  <a:cs typeface="Arial"/>
                </a:rPr>
                <a:t>t</a:t>
              </a:r>
              <a:endParaRPr sz="500">
                <a:solidFill>
                  <a:srgbClr val="000000"/>
                </a:solidFill>
                <a:latin typeface="Arial"/>
                <a:cs typeface="Arial"/>
              </a:endParaRPr>
            </a:p>
          </p:txBody>
        </p:sp>
        <p:sp>
          <p:nvSpPr>
            <p:cNvPr id="165" name="object 17"/>
            <p:cNvSpPr/>
            <p:nvPr/>
          </p:nvSpPr>
          <p:spPr>
            <a:xfrm>
              <a:off x="6917436" y="955548"/>
              <a:ext cx="694943" cy="484631"/>
            </a:xfrm>
            <a:prstGeom prst="rect">
              <a:avLst/>
            </a:prstGeom>
            <a:blipFill>
              <a:blip r:embed="rId2" cstate="print"/>
              <a:stretch>
                <a:fillRect/>
              </a:stretch>
            </a:blipFill>
          </p:spPr>
          <p:txBody>
            <a:bodyPr wrap="square" lIns="0" tIns="0" rIns="0" bIns="0" rtlCol="0"/>
            <a:lstStyle/>
            <a:p>
              <a:endParaRPr sz="1600">
                <a:solidFill>
                  <a:srgbClr val="000000"/>
                </a:solidFill>
                <a:latin typeface="Open Sans"/>
              </a:endParaRPr>
            </a:p>
          </p:txBody>
        </p:sp>
        <p:sp>
          <p:nvSpPr>
            <p:cNvPr id="166" name="object 18"/>
            <p:cNvSpPr txBox="1"/>
            <p:nvPr/>
          </p:nvSpPr>
          <p:spPr>
            <a:xfrm>
              <a:off x="7049820" y="1106886"/>
              <a:ext cx="429259" cy="195656"/>
            </a:xfrm>
            <a:prstGeom prst="rect">
              <a:avLst/>
            </a:prstGeom>
          </p:spPr>
          <p:txBody>
            <a:bodyPr vert="horz" wrap="square" lIns="0" tIns="0" rIns="0" bIns="0" rtlCol="0">
              <a:spAutoFit/>
            </a:bodyPr>
            <a:lstStyle/>
            <a:p>
              <a:pPr marL="12700" marR="5080" indent="66675">
                <a:lnSpc>
                  <a:spcPts val="650"/>
                </a:lnSpc>
              </a:pPr>
              <a:r>
                <a:rPr sz="500" b="1" spc="-5" dirty="0">
                  <a:solidFill>
                    <a:srgbClr val="FFFFFF"/>
                  </a:solidFill>
                  <a:latin typeface="Arial"/>
                  <a:cs typeface="Arial"/>
                </a:rPr>
                <a:t>S</a:t>
              </a:r>
              <a:r>
                <a:rPr sz="500" b="1" spc="-10" dirty="0">
                  <a:solidFill>
                    <a:srgbClr val="FFFFFF"/>
                  </a:solidFill>
                  <a:latin typeface="Arial"/>
                  <a:cs typeface="Arial"/>
                </a:rPr>
                <a:t>y</a:t>
              </a:r>
              <a:r>
                <a:rPr sz="500" b="1" dirty="0">
                  <a:solidFill>
                    <a:srgbClr val="FFFFFF"/>
                  </a:solidFill>
                  <a:latin typeface="Arial"/>
                  <a:cs typeface="Arial"/>
                </a:rPr>
                <a:t>stem O</a:t>
              </a:r>
              <a:r>
                <a:rPr sz="500" b="1" spc="5" dirty="0">
                  <a:solidFill>
                    <a:srgbClr val="FFFFFF"/>
                  </a:solidFill>
                  <a:latin typeface="Arial"/>
                  <a:cs typeface="Arial"/>
                </a:rPr>
                <a:t>p</a:t>
              </a:r>
              <a:r>
                <a:rPr sz="500" b="1" dirty="0">
                  <a:solidFill>
                    <a:srgbClr val="FFFFFF"/>
                  </a:solidFill>
                  <a:latin typeface="Arial"/>
                  <a:cs typeface="Arial"/>
                </a:rPr>
                <a:t>e</a:t>
              </a:r>
              <a:r>
                <a:rPr sz="500" b="1" spc="-10" dirty="0">
                  <a:solidFill>
                    <a:srgbClr val="FFFFFF"/>
                  </a:solidFill>
                  <a:latin typeface="Arial"/>
                  <a:cs typeface="Arial"/>
                </a:rPr>
                <a:t>r</a:t>
              </a:r>
              <a:r>
                <a:rPr sz="500" b="1" dirty="0">
                  <a:solidFill>
                    <a:srgbClr val="FFFFFF"/>
                  </a:solidFill>
                  <a:latin typeface="Arial"/>
                  <a:cs typeface="Arial"/>
                </a:rPr>
                <a:t>ati</a:t>
              </a:r>
              <a:r>
                <a:rPr sz="500" b="1" spc="5" dirty="0">
                  <a:solidFill>
                    <a:srgbClr val="FFFFFF"/>
                  </a:solidFill>
                  <a:latin typeface="Arial"/>
                  <a:cs typeface="Arial"/>
                </a:rPr>
                <a:t>o</a:t>
              </a:r>
              <a:r>
                <a:rPr sz="500" b="1" spc="-10" dirty="0">
                  <a:solidFill>
                    <a:srgbClr val="FFFFFF"/>
                  </a:solidFill>
                  <a:latin typeface="Arial"/>
                  <a:cs typeface="Arial"/>
                </a:rPr>
                <a:t>n</a:t>
              </a:r>
              <a:r>
                <a:rPr sz="500" b="1" dirty="0">
                  <a:solidFill>
                    <a:srgbClr val="FFFFFF"/>
                  </a:solidFill>
                  <a:latin typeface="Arial"/>
                  <a:cs typeface="Arial"/>
                </a:rPr>
                <a:t>s</a:t>
              </a:r>
              <a:endParaRPr sz="500">
                <a:solidFill>
                  <a:srgbClr val="000000"/>
                </a:solidFill>
                <a:latin typeface="Arial"/>
                <a:cs typeface="Arial"/>
              </a:endParaRPr>
            </a:p>
          </p:txBody>
        </p:sp>
        <p:sp>
          <p:nvSpPr>
            <p:cNvPr id="167" name="object 19"/>
            <p:cNvSpPr/>
            <p:nvPr/>
          </p:nvSpPr>
          <p:spPr>
            <a:xfrm>
              <a:off x="9238489" y="955548"/>
              <a:ext cx="696467" cy="484631"/>
            </a:xfrm>
            <a:prstGeom prst="rect">
              <a:avLst/>
            </a:prstGeom>
            <a:blipFill>
              <a:blip r:embed="rId3" cstate="print"/>
              <a:stretch>
                <a:fillRect/>
              </a:stretch>
            </a:blipFill>
          </p:spPr>
          <p:txBody>
            <a:bodyPr wrap="square" lIns="0" tIns="0" rIns="0" bIns="0" rtlCol="0"/>
            <a:lstStyle/>
            <a:p>
              <a:endParaRPr sz="1600">
                <a:solidFill>
                  <a:srgbClr val="000000"/>
                </a:solidFill>
                <a:latin typeface="Open Sans"/>
              </a:endParaRPr>
            </a:p>
          </p:txBody>
        </p:sp>
        <p:sp>
          <p:nvSpPr>
            <p:cNvPr id="168" name="object 20"/>
            <p:cNvSpPr txBox="1"/>
            <p:nvPr/>
          </p:nvSpPr>
          <p:spPr>
            <a:xfrm>
              <a:off x="9419032" y="1106886"/>
              <a:ext cx="334010" cy="195656"/>
            </a:xfrm>
            <a:prstGeom prst="rect">
              <a:avLst/>
            </a:prstGeom>
          </p:spPr>
          <p:txBody>
            <a:bodyPr vert="horz" wrap="square" lIns="0" tIns="0" rIns="0" bIns="0" rtlCol="0">
              <a:spAutoFit/>
            </a:bodyPr>
            <a:lstStyle/>
            <a:p>
              <a:pPr marL="17145" marR="5080" indent="-5080">
                <a:lnSpc>
                  <a:spcPts val="650"/>
                </a:lnSpc>
              </a:pPr>
              <a:r>
                <a:rPr sz="500" b="1" spc="-5" dirty="0">
                  <a:solidFill>
                    <a:srgbClr val="FFFFFF"/>
                  </a:solidFill>
                  <a:latin typeface="Arial"/>
                  <a:cs typeface="Arial"/>
                </a:rPr>
                <a:t>P</a:t>
              </a:r>
              <a:r>
                <a:rPr sz="500" b="1" spc="-10" dirty="0">
                  <a:solidFill>
                    <a:srgbClr val="FFFFFF"/>
                  </a:solidFill>
                  <a:latin typeface="Arial"/>
                  <a:cs typeface="Arial"/>
                </a:rPr>
                <a:t>hy</a:t>
              </a:r>
              <a:r>
                <a:rPr sz="500" b="1" dirty="0">
                  <a:solidFill>
                    <a:srgbClr val="FFFFFF"/>
                  </a:solidFill>
                  <a:latin typeface="Arial"/>
                  <a:cs typeface="Arial"/>
                </a:rPr>
                <a:t>sical </a:t>
              </a:r>
              <a:r>
                <a:rPr sz="500" b="1" spc="-5" dirty="0">
                  <a:solidFill>
                    <a:srgbClr val="FFFFFF"/>
                  </a:solidFill>
                  <a:latin typeface="Arial"/>
                  <a:cs typeface="Arial"/>
                </a:rPr>
                <a:t>S</a:t>
              </a:r>
              <a:r>
                <a:rPr sz="500" b="1" dirty="0">
                  <a:solidFill>
                    <a:srgbClr val="FFFFFF"/>
                  </a:solidFill>
                  <a:latin typeface="Arial"/>
                  <a:cs typeface="Arial"/>
                </a:rPr>
                <a:t>ec</a:t>
              </a:r>
              <a:r>
                <a:rPr sz="500" b="1" spc="-10" dirty="0">
                  <a:solidFill>
                    <a:srgbClr val="FFFFFF"/>
                  </a:solidFill>
                  <a:latin typeface="Arial"/>
                  <a:cs typeface="Arial"/>
                </a:rPr>
                <a:t>ur</a:t>
              </a:r>
              <a:r>
                <a:rPr sz="500" b="1" dirty="0">
                  <a:solidFill>
                    <a:srgbClr val="FFFFFF"/>
                  </a:solidFill>
                  <a:latin typeface="Arial"/>
                  <a:cs typeface="Arial"/>
                </a:rPr>
                <a:t>ity</a:t>
              </a:r>
              <a:endParaRPr sz="500">
                <a:solidFill>
                  <a:srgbClr val="000000"/>
                </a:solidFill>
                <a:latin typeface="Arial"/>
                <a:cs typeface="Arial"/>
              </a:endParaRPr>
            </a:p>
          </p:txBody>
        </p:sp>
        <p:sp>
          <p:nvSpPr>
            <p:cNvPr id="169" name="object 21"/>
            <p:cNvSpPr/>
            <p:nvPr/>
          </p:nvSpPr>
          <p:spPr>
            <a:xfrm>
              <a:off x="3082143" y="1484389"/>
              <a:ext cx="696467"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Authoritative Source</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70" name="object 22"/>
            <p:cNvSpPr/>
            <p:nvPr/>
          </p:nvSpPr>
          <p:spPr>
            <a:xfrm>
              <a:off x="4594861" y="1484389"/>
              <a:ext cx="694943"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Patch Management</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71" name="object 23"/>
            <p:cNvSpPr/>
            <p:nvPr/>
          </p:nvSpPr>
          <p:spPr>
            <a:xfrm>
              <a:off x="3082143" y="2252472"/>
              <a:ext cx="696467" cy="333755"/>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Account Provisioning</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72" name="object 24"/>
            <p:cNvSpPr/>
            <p:nvPr/>
          </p:nvSpPr>
          <p:spPr>
            <a:xfrm>
              <a:off x="3082143" y="2636533"/>
              <a:ext cx="696467"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Super User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Access </a:t>
              </a:r>
              <a:r>
                <a:rPr kumimoji="0" lang="en-US" sz="600" b="0" i="0" u="none" strike="noStrike" kern="0" cap="none" spc="0" normalizeH="0" baseline="0" noProof="0" dirty="0" err="1" smtClean="0">
                  <a:ln>
                    <a:noFill/>
                  </a:ln>
                  <a:solidFill>
                    <a:srgbClr val="000000"/>
                  </a:solidFill>
                  <a:effectLst/>
                  <a:uLnTx/>
                  <a:uFillTx/>
                  <a:latin typeface="Open Sans"/>
                </a:rPr>
                <a:t>Mgt</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73" name="object 25"/>
            <p:cNvSpPr/>
            <p:nvPr/>
          </p:nvSpPr>
          <p:spPr>
            <a:xfrm>
              <a:off x="3082143" y="3020581"/>
              <a:ext cx="696467"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Authentication</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74" name="object 26"/>
            <p:cNvSpPr/>
            <p:nvPr/>
          </p:nvSpPr>
          <p:spPr>
            <a:xfrm>
              <a:off x="3082143" y="3563112"/>
              <a:ext cx="696467" cy="327659"/>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Entitlement Review</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75" name="object 27"/>
            <p:cNvSpPr/>
            <p:nvPr/>
          </p:nvSpPr>
          <p:spPr>
            <a:xfrm>
              <a:off x="2293166" y="1868437"/>
              <a:ext cx="696467"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Risk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Identification</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76" name="object 28"/>
            <p:cNvSpPr/>
            <p:nvPr/>
          </p:nvSpPr>
          <p:spPr>
            <a:xfrm>
              <a:off x="2307951" y="5239512"/>
              <a:ext cx="694943" cy="310895"/>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Risk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Reporting</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77" name="object 29"/>
            <p:cNvSpPr/>
            <p:nvPr/>
          </p:nvSpPr>
          <p:spPr>
            <a:xfrm>
              <a:off x="2307951" y="4855464"/>
              <a:ext cx="704087" cy="327659"/>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Risk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Remediation</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78" name="object 30"/>
            <p:cNvSpPr/>
            <p:nvPr/>
          </p:nvSpPr>
          <p:spPr>
            <a:xfrm>
              <a:off x="2307951" y="3947160"/>
              <a:ext cx="696467" cy="327659"/>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Risk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Tracking</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79" name="object 31"/>
            <p:cNvSpPr/>
            <p:nvPr/>
          </p:nvSpPr>
          <p:spPr>
            <a:xfrm>
              <a:off x="3820668" y="1484389"/>
              <a:ext cx="696467" cy="327647"/>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Asset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Organization</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80" name="object 32"/>
            <p:cNvSpPr/>
            <p:nvPr/>
          </p:nvSpPr>
          <p:spPr>
            <a:xfrm>
              <a:off x="3820668" y="1868437"/>
              <a:ext cx="696467"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Asset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Ownership</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81" name="object 33"/>
            <p:cNvSpPr/>
            <p:nvPr/>
          </p:nvSpPr>
          <p:spPr>
            <a:xfrm>
              <a:off x="3820668" y="2252485"/>
              <a:ext cx="696467"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Asset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Inventory</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82" name="object 34"/>
            <p:cNvSpPr/>
            <p:nvPr/>
          </p:nvSpPr>
          <p:spPr>
            <a:xfrm>
              <a:off x="6178912" y="3553968"/>
              <a:ext cx="694943" cy="336803"/>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Asset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Classification</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83" name="object 35"/>
            <p:cNvSpPr/>
            <p:nvPr/>
          </p:nvSpPr>
          <p:spPr>
            <a:xfrm>
              <a:off x="3082143" y="1868437"/>
              <a:ext cx="696467"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Role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Management</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84" name="object 36"/>
            <p:cNvSpPr/>
            <p:nvPr/>
          </p:nvSpPr>
          <p:spPr>
            <a:xfrm>
              <a:off x="4594861" y="1868437"/>
              <a:ext cx="694943" cy="327647"/>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Malicious Code Prevention</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85" name="object 37"/>
            <p:cNvSpPr/>
            <p:nvPr/>
          </p:nvSpPr>
          <p:spPr>
            <a:xfrm>
              <a:off x="4612694" y="3563112"/>
              <a:ext cx="694943" cy="327659"/>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Threat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Monitoring / Intelligence</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86" name="object 38"/>
            <p:cNvSpPr/>
            <p:nvPr/>
          </p:nvSpPr>
          <p:spPr>
            <a:xfrm>
              <a:off x="4612694" y="3947160"/>
              <a:ext cx="694943" cy="327659"/>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Vulnerability Management</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87" name="object 39"/>
            <p:cNvSpPr/>
            <p:nvPr/>
          </p:nvSpPr>
          <p:spPr>
            <a:xfrm>
              <a:off x="4612694" y="4331209"/>
              <a:ext cx="694943" cy="327659"/>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Logging and Monitoring</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188" name="object 40"/>
            <p:cNvSpPr/>
            <p:nvPr/>
          </p:nvSpPr>
          <p:spPr>
            <a:xfrm>
              <a:off x="4630527" y="4855464"/>
              <a:ext cx="694943" cy="327659"/>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Incident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Response</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35" name="object 41"/>
            <p:cNvSpPr/>
            <p:nvPr/>
          </p:nvSpPr>
          <p:spPr>
            <a:xfrm>
              <a:off x="5404719" y="3563112"/>
              <a:ext cx="694943" cy="327659"/>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Security Awareness</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36" name="object 42"/>
            <p:cNvSpPr/>
            <p:nvPr/>
          </p:nvSpPr>
          <p:spPr>
            <a:xfrm>
              <a:off x="5404719" y="3947160"/>
              <a:ext cx="694943" cy="327659"/>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Security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Education</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37" name="object 43"/>
            <p:cNvSpPr/>
            <p:nvPr/>
          </p:nvSpPr>
          <p:spPr>
            <a:xfrm>
              <a:off x="6143245" y="2252485"/>
              <a:ext cx="694943"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End-Point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Security</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38" name="object 44"/>
            <p:cNvSpPr/>
            <p:nvPr/>
          </p:nvSpPr>
          <p:spPr>
            <a:xfrm>
              <a:off x="6143245" y="1484389"/>
              <a:ext cx="694943"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Transmission Security</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39" name="object 45"/>
            <p:cNvSpPr/>
            <p:nvPr/>
          </p:nvSpPr>
          <p:spPr>
            <a:xfrm>
              <a:off x="6143245" y="1868437"/>
              <a:ext cx="694943"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Storage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Protection &amp; Encryption</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40" name="object 46"/>
            <p:cNvSpPr/>
            <p:nvPr/>
          </p:nvSpPr>
          <p:spPr>
            <a:xfrm>
              <a:off x="6178912" y="3947160"/>
              <a:ext cx="694943" cy="327659"/>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Data Leakage Monitoring</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41" name="object 47"/>
            <p:cNvSpPr/>
            <p:nvPr/>
          </p:nvSpPr>
          <p:spPr>
            <a:xfrm>
              <a:off x="6143245" y="2636533"/>
              <a:ext cx="694943"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Mobile Device Security</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42" name="object 48"/>
            <p:cNvSpPr/>
            <p:nvPr/>
          </p:nvSpPr>
          <p:spPr>
            <a:xfrm>
              <a:off x="6917436" y="1484389"/>
              <a:ext cx="694943" cy="327647"/>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Configuration Management</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43" name="object 49"/>
            <p:cNvSpPr/>
            <p:nvPr/>
          </p:nvSpPr>
          <p:spPr>
            <a:xfrm>
              <a:off x="6917436" y="1868437"/>
              <a:ext cx="694943" cy="327647"/>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Change Management</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44" name="object 50"/>
            <p:cNvSpPr/>
            <p:nvPr/>
          </p:nvSpPr>
          <p:spPr>
            <a:xfrm>
              <a:off x="6917436" y="2252485"/>
              <a:ext cx="694943"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Secure Development Lifecycle</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45" name="object 51"/>
            <p:cNvSpPr/>
            <p:nvPr/>
          </p:nvSpPr>
          <p:spPr>
            <a:xfrm>
              <a:off x="6917436" y="2636533"/>
              <a:ext cx="694943"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Security Architecture</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46" name="object 52"/>
            <p:cNvSpPr/>
            <p:nvPr/>
          </p:nvSpPr>
          <p:spPr>
            <a:xfrm>
              <a:off x="7690104" y="1484389"/>
              <a:ext cx="696467" cy="327647"/>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Risk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Identification</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47" name="object 53"/>
            <p:cNvSpPr/>
            <p:nvPr/>
          </p:nvSpPr>
          <p:spPr>
            <a:xfrm>
              <a:off x="7690104" y="1868437"/>
              <a:ext cx="696467" cy="327647"/>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Contract Management</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48" name="object 54"/>
            <p:cNvSpPr/>
            <p:nvPr/>
          </p:nvSpPr>
          <p:spPr>
            <a:xfrm>
              <a:off x="7690104" y="2252485"/>
              <a:ext cx="696467" cy="327647"/>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Risk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Remediation</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49" name="object 55"/>
            <p:cNvSpPr/>
            <p:nvPr/>
          </p:nvSpPr>
          <p:spPr>
            <a:xfrm>
              <a:off x="7725771" y="3563112"/>
              <a:ext cx="696467" cy="327659"/>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Third Party Monitoring</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50" name="object 56"/>
            <p:cNvSpPr/>
            <p:nvPr/>
          </p:nvSpPr>
          <p:spPr>
            <a:xfrm>
              <a:off x="8504536" y="4858511"/>
              <a:ext cx="687705" cy="320040"/>
            </a:xfrm>
            <a:custGeom>
              <a:avLst/>
              <a:gdLst/>
              <a:ahLst/>
              <a:cxnLst/>
              <a:rect l="l" t="t" r="r" b="b"/>
              <a:pathLst>
                <a:path w="687704" h="320039">
                  <a:moveTo>
                    <a:pt x="0" y="0"/>
                  </a:moveTo>
                  <a:lnTo>
                    <a:pt x="687324" y="0"/>
                  </a:lnTo>
                  <a:lnTo>
                    <a:pt x="687324" y="320039"/>
                  </a:lnTo>
                  <a:lnTo>
                    <a:pt x="0" y="320039"/>
                  </a:lnTo>
                  <a:lnTo>
                    <a:pt x="0" y="0"/>
                  </a:lnTo>
                  <a:close/>
                </a:path>
              </a:pathLst>
            </a:cu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Business Impact Analysis</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51" name="object 57"/>
            <p:cNvSpPr/>
            <p:nvPr/>
          </p:nvSpPr>
          <p:spPr>
            <a:xfrm>
              <a:off x="8499963" y="5239512"/>
              <a:ext cx="696467" cy="327659"/>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Disaster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Recovery Plans</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52" name="object 58"/>
            <p:cNvSpPr/>
            <p:nvPr/>
          </p:nvSpPr>
          <p:spPr>
            <a:xfrm>
              <a:off x="8499963" y="5623560"/>
              <a:ext cx="696467" cy="327659"/>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Business Continuity Plans</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53" name="object 59"/>
            <p:cNvSpPr/>
            <p:nvPr/>
          </p:nvSpPr>
          <p:spPr>
            <a:xfrm>
              <a:off x="8499963" y="6007608"/>
              <a:ext cx="696467" cy="327659"/>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Downtime Procedures</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54" name="object 60"/>
            <p:cNvSpPr/>
            <p:nvPr/>
          </p:nvSpPr>
          <p:spPr>
            <a:xfrm>
              <a:off x="9238489" y="1484389"/>
              <a:ext cx="696467" cy="327647"/>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Data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Center</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55" name="object 61"/>
            <p:cNvSpPr/>
            <p:nvPr/>
          </p:nvSpPr>
          <p:spPr>
            <a:xfrm>
              <a:off x="9238489" y="1868437"/>
              <a:ext cx="696467" cy="327647"/>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Classification</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56" name="object 62"/>
            <p:cNvSpPr/>
            <p:nvPr/>
          </p:nvSpPr>
          <p:spPr>
            <a:xfrm>
              <a:off x="9238489" y="2252485"/>
              <a:ext cx="696467"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Equipment Security</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57" name="object 63"/>
            <p:cNvSpPr/>
            <p:nvPr/>
          </p:nvSpPr>
          <p:spPr>
            <a:xfrm>
              <a:off x="6178912" y="4855464"/>
              <a:ext cx="694943" cy="327659"/>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Crisis Management</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58" name="object 64"/>
            <p:cNvSpPr/>
            <p:nvPr/>
          </p:nvSpPr>
          <p:spPr>
            <a:xfrm>
              <a:off x="3046476" y="3947160"/>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59" name="object 65"/>
            <p:cNvSpPr/>
            <p:nvPr/>
          </p:nvSpPr>
          <p:spPr>
            <a:xfrm>
              <a:off x="3046476" y="4331209"/>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60" name="object 66"/>
            <p:cNvSpPr/>
            <p:nvPr/>
          </p:nvSpPr>
          <p:spPr>
            <a:xfrm>
              <a:off x="3046476" y="4855464"/>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61" name="object 67"/>
            <p:cNvSpPr/>
            <p:nvPr/>
          </p:nvSpPr>
          <p:spPr>
            <a:xfrm>
              <a:off x="3046476" y="5239512"/>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62" name="object 68"/>
            <p:cNvSpPr/>
            <p:nvPr/>
          </p:nvSpPr>
          <p:spPr>
            <a:xfrm>
              <a:off x="3046476" y="5623560"/>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63" name="object 69"/>
            <p:cNvSpPr/>
            <p:nvPr/>
          </p:nvSpPr>
          <p:spPr>
            <a:xfrm>
              <a:off x="3820668" y="3020581"/>
              <a:ext cx="696467" cy="327647"/>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64" name="object 70"/>
            <p:cNvSpPr/>
            <p:nvPr/>
          </p:nvSpPr>
          <p:spPr>
            <a:xfrm>
              <a:off x="3820668" y="4331209"/>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65" name="object 71"/>
            <p:cNvSpPr/>
            <p:nvPr/>
          </p:nvSpPr>
          <p:spPr>
            <a:xfrm>
              <a:off x="3820668" y="3947160"/>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66" name="object 72"/>
            <p:cNvSpPr/>
            <p:nvPr/>
          </p:nvSpPr>
          <p:spPr>
            <a:xfrm>
              <a:off x="3820668" y="3563112"/>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67" name="object 73"/>
            <p:cNvSpPr/>
            <p:nvPr/>
          </p:nvSpPr>
          <p:spPr>
            <a:xfrm>
              <a:off x="3820668" y="4855464"/>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68" name="object 74"/>
            <p:cNvSpPr/>
            <p:nvPr/>
          </p:nvSpPr>
          <p:spPr>
            <a:xfrm>
              <a:off x="3820668" y="5239512"/>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69" name="object 75"/>
            <p:cNvSpPr/>
            <p:nvPr/>
          </p:nvSpPr>
          <p:spPr>
            <a:xfrm>
              <a:off x="3820668" y="5623560"/>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70" name="object 76"/>
            <p:cNvSpPr/>
            <p:nvPr/>
          </p:nvSpPr>
          <p:spPr>
            <a:xfrm>
              <a:off x="4594860" y="5623560"/>
              <a:ext cx="694943" cy="327659"/>
            </a:xfrm>
            <a:prstGeom prst="rect">
              <a:avLst/>
            </a:prstGeom>
            <a:blipFill>
              <a:blip r:embed="rId5" cstate="print"/>
              <a:stretch>
                <a:fillRect/>
              </a:stretch>
            </a:blipFill>
          </p:spPr>
          <p:txBody>
            <a:bodyPr wrap="square" lIns="0" tIns="0" rIns="0" bIns="0" rtlCol="0"/>
            <a:lstStyle/>
            <a:p>
              <a:endParaRPr sz="1400">
                <a:solidFill>
                  <a:srgbClr val="000000"/>
                </a:solidFill>
                <a:latin typeface="Open Sans"/>
              </a:endParaRPr>
            </a:p>
          </p:txBody>
        </p:sp>
        <p:sp>
          <p:nvSpPr>
            <p:cNvPr id="371" name="object 77"/>
            <p:cNvSpPr/>
            <p:nvPr/>
          </p:nvSpPr>
          <p:spPr>
            <a:xfrm>
              <a:off x="5369053" y="1484389"/>
              <a:ext cx="694943" cy="327647"/>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72" name="object 78"/>
            <p:cNvSpPr/>
            <p:nvPr/>
          </p:nvSpPr>
          <p:spPr>
            <a:xfrm>
              <a:off x="5369053" y="1868437"/>
              <a:ext cx="694943" cy="327647"/>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73" name="object 79"/>
            <p:cNvSpPr/>
            <p:nvPr/>
          </p:nvSpPr>
          <p:spPr>
            <a:xfrm>
              <a:off x="5369053" y="2252485"/>
              <a:ext cx="694943" cy="327647"/>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74" name="object 80"/>
            <p:cNvSpPr/>
            <p:nvPr/>
          </p:nvSpPr>
          <p:spPr>
            <a:xfrm>
              <a:off x="5369053" y="2636533"/>
              <a:ext cx="694943" cy="327647"/>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75" name="object 81"/>
            <p:cNvSpPr/>
            <p:nvPr/>
          </p:nvSpPr>
          <p:spPr>
            <a:xfrm>
              <a:off x="5369053" y="3020581"/>
              <a:ext cx="694943" cy="327647"/>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76" name="object 82"/>
            <p:cNvSpPr/>
            <p:nvPr/>
          </p:nvSpPr>
          <p:spPr>
            <a:xfrm>
              <a:off x="5369052" y="4855464"/>
              <a:ext cx="694943" cy="327659"/>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77" name="object 83"/>
            <p:cNvSpPr/>
            <p:nvPr/>
          </p:nvSpPr>
          <p:spPr>
            <a:xfrm>
              <a:off x="5369052" y="5239512"/>
              <a:ext cx="694943" cy="327659"/>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78" name="object 84"/>
            <p:cNvSpPr/>
            <p:nvPr/>
          </p:nvSpPr>
          <p:spPr>
            <a:xfrm>
              <a:off x="5369052" y="5623560"/>
              <a:ext cx="694943" cy="327659"/>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79" name="object 85"/>
            <p:cNvSpPr/>
            <p:nvPr/>
          </p:nvSpPr>
          <p:spPr>
            <a:xfrm>
              <a:off x="6143245" y="3020581"/>
              <a:ext cx="694943" cy="327647"/>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80" name="object 86"/>
            <p:cNvSpPr/>
            <p:nvPr/>
          </p:nvSpPr>
          <p:spPr>
            <a:xfrm>
              <a:off x="6143245" y="4331209"/>
              <a:ext cx="694943" cy="327659"/>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81" name="object 87"/>
            <p:cNvSpPr/>
            <p:nvPr/>
          </p:nvSpPr>
          <p:spPr>
            <a:xfrm>
              <a:off x="6143245" y="5239512"/>
              <a:ext cx="694943" cy="327659"/>
            </a:xfrm>
            <a:prstGeom prst="rect">
              <a:avLst/>
            </a:prstGeom>
            <a:blipFill>
              <a:blip r:embed="rId5" cstate="print"/>
              <a:stretch>
                <a:fillRect/>
              </a:stretch>
            </a:blipFill>
          </p:spPr>
          <p:txBody>
            <a:bodyPr wrap="square" lIns="0" tIns="0" rIns="0" bIns="0" rtlCol="0"/>
            <a:lstStyle/>
            <a:p>
              <a:endParaRPr sz="1400">
                <a:solidFill>
                  <a:srgbClr val="000000"/>
                </a:solidFill>
                <a:latin typeface="Open Sans"/>
              </a:endParaRPr>
            </a:p>
          </p:txBody>
        </p:sp>
        <p:sp>
          <p:nvSpPr>
            <p:cNvPr id="382" name="object 88"/>
            <p:cNvSpPr/>
            <p:nvPr/>
          </p:nvSpPr>
          <p:spPr>
            <a:xfrm>
              <a:off x="6143245" y="5623560"/>
              <a:ext cx="694943" cy="327659"/>
            </a:xfrm>
            <a:prstGeom prst="rect">
              <a:avLst/>
            </a:prstGeom>
            <a:blipFill>
              <a:blip r:embed="rId5" cstate="print"/>
              <a:stretch>
                <a:fillRect/>
              </a:stretch>
            </a:blipFill>
          </p:spPr>
          <p:txBody>
            <a:bodyPr wrap="square" lIns="0" tIns="0" rIns="0" bIns="0" rtlCol="0"/>
            <a:lstStyle/>
            <a:p>
              <a:endParaRPr sz="1400">
                <a:solidFill>
                  <a:srgbClr val="000000"/>
                </a:solidFill>
                <a:latin typeface="Open Sans"/>
              </a:endParaRPr>
            </a:p>
          </p:txBody>
        </p:sp>
        <p:sp>
          <p:nvSpPr>
            <p:cNvPr id="383" name="object 89"/>
            <p:cNvSpPr/>
            <p:nvPr/>
          </p:nvSpPr>
          <p:spPr>
            <a:xfrm>
              <a:off x="6917436" y="3020581"/>
              <a:ext cx="694943" cy="327647"/>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84" name="object 90"/>
            <p:cNvSpPr/>
            <p:nvPr/>
          </p:nvSpPr>
          <p:spPr>
            <a:xfrm>
              <a:off x="6917436" y="4855464"/>
              <a:ext cx="694943" cy="327659"/>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85" name="object 91"/>
            <p:cNvSpPr/>
            <p:nvPr/>
          </p:nvSpPr>
          <p:spPr>
            <a:xfrm>
              <a:off x="6917436" y="5239512"/>
              <a:ext cx="694943" cy="327659"/>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86" name="object 92"/>
            <p:cNvSpPr/>
            <p:nvPr/>
          </p:nvSpPr>
          <p:spPr>
            <a:xfrm>
              <a:off x="6917436" y="5623560"/>
              <a:ext cx="694943" cy="327659"/>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87" name="object 93"/>
            <p:cNvSpPr/>
            <p:nvPr/>
          </p:nvSpPr>
          <p:spPr>
            <a:xfrm>
              <a:off x="6917436" y="4331209"/>
              <a:ext cx="694943" cy="327659"/>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88" name="object 94"/>
            <p:cNvSpPr/>
            <p:nvPr/>
          </p:nvSpPr>
          <p:spPr>
            <a:xfrm>
              <a:off x="6917436" y="3947160"/>
              <a:ext cx="694943" cy="327659"/>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89" name="object 95"/>
            <p:cNvSpPr/>
            <p:nvPr/>
          </p:nvSpPr>
          <p:spPr>
            <a:xfrm>
              <a:off x="6917436" y="3563112"/>
              <a:ext cx="694943" cy="327659"/>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390" name="object 96"/>
            <p:cNvSpPr/>
            <p:nvPr/>
          </p:nvSpPr>
          <p:spPr>
            <a:xfrm>
              <a:off x="5404719" y="4331209"/>
              <a:ext cx="694943" cy="327659"/>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Targeted Security Training</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91" name="object 97"/>
            <p:cNvSpPr/>
            <p:nvPr/>
          </p:nvSpPr>
          <p:spPr>
            <a:xfrm>
              <a:off x="7690104" y="4331209"/>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92" name="object 98"/>
            <p:cNvSpPr/>
            <p:nvPr/>
          </p:nvSpPr>
          <p:spPr>
            <a:xfrm>
              <a:off x="7690104" y="3947160"/>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93" name="object 99"/>
            <p:cNvSpPr/>
            <p:nvPr/>
          </p:nvSpPr>
          <p:spPr>
            <a:xfrm>
              <a:off x="7690104" y="2636533"/>
              <a:ext cx="696467" cy="327647"/>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94" name="object 100"/>
            <p:cNvSpPr/>
            <p:nvPr/>
          </p:nvSpPr>
          <p:spPr>
            <a:xfrm>
              <a:off x="7690104" y="3020581"/>
              <a:ext cx="696467" cy="327647"/>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95" name="object 101"/>
            <p:cNvSpPr/>
            <p:nvPr/>
          </p:nvSpPr>
          <p:spPr>
            <a:xfrm>
              <a:off x="7725771" y="4855464"/>
              <a:ext cx="696467" cy="327659"/>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Critical Supplier Risk Management</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396" name="object 102"/>
            <p:cNvSpPr/>
            <p:nvPr/>
          </p:nvSpPr>
          <p:spPr>
            <a:xfrm>
              <a:off x="7690104" y="5239512"/>
              <a:ext cx="696467" cy="327659"/>
            </a:xfrm>
            <a:prstGeom prst="rect">
              <a:avLst/>
            </a:prstGeom>
            <a:blipFill>
              <a:blip r:embed="rId4" cstate="print"/>
              <a:stretch>
                <a:fillRect/>
              </a:stretch>
            </a:blipFill>
          </p:spPr>
          <p:txBody>
            <a:bodyPr wrap="square" lIns="0" tIns="0" rIns="0" bIns="0" rtlCol="0"/>
            <a:lstStyle/>
            <a:p>
              <a:endParaRPr sz="1400">
                <a:solidFill>
                  <a:srgbClr val="000000"/>
                </a:solidFill>
                <a:latin typeface="Open Sans"/>
              </a:endParaRPr>
            </a:p>
          </p:txBody>
        </p:sp>
        <p:sp>
          <p:nvSpPr>
            <p:cNvPr id="397" name="object 103"/>
            <p:cNvSpPr/>
            <p:nvPr/>
          </p:nvSpPr>
          <p:spPr>
            <a:xfrm>
              <a:off x="7690104" y="5623560"/>
              <a:ext cx="696467" cy="327659"/>
            </a:xfrm>
            <a:prstGeom prst="rect">
              <a:avLst/>
            </a:prstGeom>
            <a:blipFill>
              <a:blip r:embed="rId4" cstate="print"/>
              <a:stretch>
                <a:fillRect/>
              </a:stretch>
            </a:blipFill>
          </p:spPr>
          <p:txBody>
            <a:bodyPr wrap="square" lIns="0" tIns="0" rIns="0" bIns="0" rtlCol="0"/>
            <a:lstStyle/>
            <a:p>
              <a:endParaRPr sz="1400">
                <a:solidFill>
                  <a:srgbClr val="000000"/>
                </a:solidFill>
                <a:latin typeface="Open Sans"/>
              </a:endParaRPr>
            </a:p>
          </p:txBody>
        </p:sp>
        <p:sp>
          <p:nvSpPr>
            <p:cNvPr id="398" name="object 104"/>
            <p:cNvSpPr/>
            <p:nvPr/>
          </p:nvSpPr>
          <p:spPr>
            <a:xfrm>
              <a:off x="3046476" y="6007608"/>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399" name="object 105"/>
            <p:cNvSpPr/>
            <p:nvPr/>
          </p:nvSpPr>
          <p:spPr>
            <a:xfrm>
              <a:off x="3820668" y="6007608"/>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00" name="object 106"/>
            <p:cNvSpPr/>
            <p:nvPr/>
          </p:nvSpPr>
          <p:spPr>
            <a:xfrm>
              <a:off x="4594860" y="6007608"/>
              <a:ext cx="694943" cy="327659"/>
            </a:xfrm>
            <a:prstGeom prst="rect">
              <a:avLst/>
            </a:prstGeom>
            <a:blipFill>
              <a:blip r:embed="rId5" cstate="print"/>
              <a:stretch>
                <a:fillRect/>
              </a:stretch>
            </a:blipFill>
          </p:spPr>
          <p:txBody>
            <a:bodyPr wrap="square" lIns="0" tIns="0" rIns="0" bIns="0" rtlCol="0"/>
            <a:lstStyle/>
            <a:p>
              <a:endParaRPr sz="1400">
                <a:solidFill>
                  <a:srgbClr val="000000"/>
                </a:solidFill>
                <a:latin typeface="Open Sans"/>
              </a:endParaRPr>
            </a:p>
          </p:txBody>
        </p:sp>
        <p:sp>
          <p:nvSpPr>
            <p:cNvPr id="401" name="object 107"/>
            <p:cNvSpPr/>
            <p:nvPr/>
          </p:nvSpPr>
          <p:spPr>
            <a:xfrm>
              <a:off x="5369052" y="6007608"/>
              <a:ext cx="694943" cy="327659"/>
            </a:xfrm>
            <a:prstGeom prst="rect">
              <a:avLst/>
            </a:prstGeom>
            <a:blipFill>
              <a:blip r:embed="rId5" cstate="print"/>
              <a:stretch>
                <a:fillRect/>
              </a:stretch>
            </a:blipFill>
          </p:spPr>
          <p:txBody>
            <a:bodyPr wrap="square" lIns="0" tIns="0" rIns="0" bIns="0" rtlCol="0"/>
            <a:lstStyle/>
            <a:p>
              <a:endParaRPr sz="1600">
                <a:solidFill>
                  <a:srgbClr val="000000"/>
                </a:solidFill>
                <a:latin typeface="Open Sans"/>
              </a:endParaRPr>
            </a:p>
          </p:txBody>
        </p:sp>
        <p:sp>
          <p:nvSpPr>
            <p:cNvPr id="402" name="object 108"/>
            <p:cNvSpPr/>
            <p:nvPr/>
          </p:nvSpPr>
          <p:spPr>
            <a:xfrm>
              <a:off x="6143245" y="6007608"/>
              <a:ext cx="694943" cy="327659"/>
            </a:xfrm>
            <a:prstGeom prst="rect">
              <a:avLst/>
            </a:prstGeom>
            <a:blipFill>
              <a:blip r:embed="rId5" cstate="print"/>
              <a:stretch>
                <a:fillRect/>
              </a:stretch>
            </a:blipFill>
          </p:spPr>
          <p:txBody>
            <a:bodyPr wrap="square" lIns="0" tIns="0" rIns="0" bIns="0" rtlCol="0"/>
            <a:lstStyle/>
            <a:p>
              <a:endParaRPr sz="1400">
                <a:solidFill>
                  <a:srgbClr val="000000"/>
                </a:solidFill>
                <a:latin typeface="Open Sans"/>
              </a:endParaRPr>
            </a:p>
          </p:txBody>
        </p:sp>
        <p:sp>
          <p:nvSpPr>
            <p:cNvPr id="403" name="object 109"/>
            <p:cNvSpPr/>
            <p:nvPr/>
          </p:nvSpPr>
          <p:spPr>
            <a:xfrm>
              <a:off x="6917436" y="5998465"/>
              <a:ext cx="694943" cy="336803"/>
            </a:xfrm>
            <a:prstGeom prst="rect">
              <a:avLst/>
            </a:prstGeom>
            <a:blipFill>
              <a:blip r:embed="rId6" cstate="print"/>
              <a:stretch>
                <a:fillRect/>
              </a:stretch>
            </a:blipFill>
          </p:spPr>
          <p:txBody>
            <a:bodyPr wrap="square" lIns="0" tIns="0" rIns="0" bIns="0" rtlCol="0"/>
            <a:lstStyle/>
            <a:p>
              <a:endParaRPr sz="1600">
                <a:solidFill>
                  <a:srgbClr val="000000"/>
                </a:solidFill>
                <a:latin typeface="Open Sans"/>
              </a:endParaRPr>
            </a:p>
          </p:txBody>
        </p:sp>
        <p:sp>
          <p:nvSpPr>
            <p:cNvPr id="404" name="object 110"/>
            <p:cNvSpPr/>
            <p:nvPr/>
          </p:nvSpPr>
          <p:spPr>
            <a:xfrm>
              <a:off x="7690104" y="6007608"/>
              <a:ext cx="696467" cy="327659"/>
            </a:xfrm>
            <a:prstGeom prst="rect">
              <a:avLst/>
            </a:prstGeom>
            <a:blipFill>
              <a:blip r:embed="rId4" cstate="print"/>
              <a:stretch>
                <a:fillRect/>
              </a:stretch>
            </a:blipFill>
          </p:spPr>
          <p:txBody>
            <a:bodyPr wrap="square" lIns="0" tIns="0" rIns="0" bIns="0" rtlCol="0"/>
            <a:lstStyle/>
            <a:p>
              <a:endParaRPr sz="1400">
                <a:solidFill>
                  <a:srgbClr val="000000"/>
                </a:solidFill>
                <a:latin typeface="Open Sans"/>
              </a:endParaRPr>
            </a:p>
          </p:txBody>
        </p:sp>
        <p:sp>
          <p:nvSpPr>
            <p:cNvPr id="405" name="object 111"/>
            <p:cNvSpPr/>
            <p:nvPr/>
          </p:nvSpPr>
          <p:spPr>
            <a:xfrm>
              <a:off x="8464296" y="4331209"/>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06" name="object 112"/>
            <p:cNvSpPr/>
            <p:nvPr/>
          </p:nvSpPr>
          <p:spPr>
            <a:xfrm>
              <a:off x="8464296" y="3947160"/>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07" name="object 113"/>
            <p:cNvSpPr/>
            <p:nvPr/>
          </p:nvSpPr>
          <p:spPr>
            <a:xfrm>
              <a:off x="8464296" y="3563112"/>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08" name="object 114"/>
            <p:cNvSpPr/>
            <p:nvPr/>
          </p:nvSpPr>
          <p:spPr>
            <a:xfrm>
              <a:off x="8464296" y="1484389"/>
              <a:ext cx="696467" cy="327647"/>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09" name="object 115"/>
            <p:cNvSpPr/>
            <p:nvPr/>
          </p:nvSpPr>
          <p:spPr>
            <a:xfrm>
              <a:off x="8464296" y="1868437"/>
              <a:ext cx="696467" cy="327647"/>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10" name="object 116"/>
            <p:cNvSpPr/>
            <p:nvPr/>
          </p:nvSpPr>
          <p:spPr>
            <a:xfrm>
              <a:off x="8464296" y="2252485"/>
              <a:ext cx="696467" cy="327647"/>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11" name="object 117"/>
            <p:cNvSpPr/>
            <p:nvPr/>
          </p:nvSpPr>
          <p:spPr>
            <a:xfrm>
              <a:off x="8464296" y="2636533"/>
              <a:ext cx="696467" cy="327647"/>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12" name="object 118"/>
            <p:cNvSpPr/>
            <p:nvPr/>
          </p:nvSpPr>
          <p:spPr>
            <a:xfrm>
              <a:off x="8464296" y="3020581"/>
              <a:ext cx="696467" cy="327647"/>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13" name="object 119"/>
            <p:cNvSpPr/>
            <p:nvPr/>
          </p:nvSpPr>
          <p:spPr>
            <a:xfrm>
              <a:off x="9238489" y="3020581"/>
              <a:ext cx="696467" cy="327647"/>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14" name="object 120"/>
            <p:cNvSpPr/>
            <p:nvPr/>
          </p:nvSpPr>
          <p:spPr>
            <a:xfrm>
              <a:off x="9238489" y="4331209"/>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15" name="object 121"/>
            <p:cNvSpPr/>
            <p:nvPr/>
          </p:nvSpPr>
          <p:spPr>
            <a:xfrm>
              <a:off x="9238489" y="3947160"/>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16" name="object 122"/>
            <p:cNvSpPr/>
            <p:nvPr/>
          </p:nvSpPr>
          <p:spPr>
            <a:xfrm>
              <a:off x="9238489" y="3563112"/>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17" name="object 123"/>
            <p:cNvSpPr/>
            <p:nvPr/>
          </p:nvSpPr>
          <p:spPr>
            <a:xfrm>
              <a:off x="9261963" y="4841748"/>
              <a:ext cx="720839" cy="353567"/>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Environmental Security</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418" name="object 124"/>
            <p:cNvSpPr/>
            <p:nvPr/>
          </p:nvSpPr>
          <p:spPr>
            <a:xfrm>
              <a:off x="9238489" y="5239512"/>
              <a:ext cx="696467" cy="327659"/>
            </a:xfrm>
            <a:prstGeom prst="rect">
              <a:avLst/>
            </a:prstGeom>
            <a:blipFill>
              <a:blip r:embed="rId4" cstate="print"/>
              <a:stretch>
                <a:fillRect/>
              </a:stretch>
            </a:blipFill>
          </p:spPr>
          <p:txBody>
            <a:bodyPr wrap="square" lIns="0" tIns="0" rIns="0" bIns="0" rtlCol="0"/>
            <a:lstStyle/>
            <a:p>
              <a:endParaRPr sz="1400">
                <a:solidFill>
                  <a:srgbClr val="000000"/>
                </a:solidFill>
                <a:latin typeface="Open Sans"/>
              </a:endParaRPr>
            </a:p>
          </p:txBody>
        </p:sp>
        <p:sp>
          <p:nvSpPr>
            <p:cNvPr id="419" name="object 125"/>
            <p:cNvSpPr/>
            <p:nvPr/>
          </p:nvSpPr>
          <p:spPr>
            <a:xfrm>
              <a:off x="9238489" y="5623560"/>
              <a:ext cx="696467" cy="327659"/>
            </a:xfrm>
            <a:prstGeom prst="rect">
              <a:avLst/>
            </a:prstGeom>
            <a:blipFill>
              <a:blip r:embed="rId4" cstate="print"/>
              <a:stretch>
                <a:fillRect/>
              </a:stretch>
            </a:blipFill>
          </p:spPr>
          <p:txBody>
            <a:bodyPr wrap="square" lIns="0" tIns="0" rIns="0" bIns="0" rtlCol="0"/>
            <a:lstStyle/>
            <a:p>
              <a:endParaRPr sz="1400">
                <a:solidFill>
                  <a:srgbClr val="000000"/>
                </a:solidFill>
                <a:latin typeface="Open Sans"/>
              </a:endParaRPr>
            </a:p>
          </p:txBody>
        </p:sp>
        <p:sp>
          <p:nvSpPr>
            <p:cNvPr id="420" name="object 126"/>
            <p:cNvSpPr/>
            <p:nvPr/>
          </p:nvSpPr>
          <p:spPr>
            <a:xfrm>
              <a:off x="9238489" y="6007608"/>
              <a:ext cx="696467" cy="327659"/>
            </a:xfrm>
            <a:prstGeom prst="rect">
              <a:avLst/>
            </a:prstGeom>
            <a:blipFill>
              <a:blip r:embed="rId4" cstate="print"/>
              <a:stretch>
                <a:fillRect/>
              </a:stretch>
            </a:blipFill>
          </p:spPr>
          <p:txBody>
            <a:bodyPr wrap="square" lIns="0" tIns="0" rIns="0" bIns="0" rtlCol="0"/>
            <a:lstStyle/>
            <a:p>
              <a:endParaRPr sz="1400">
                <a:solidFill>
                  <a:srgbClr val="000000"/>
                </a:solidFill>
                <a:latin typeface="Open Sans"/>
              </a:endParaRPr>
            </a:p>
          </p:txBody>
        </p:sp>
        <p:sp>
          <p:nvSpPr>
            <p:cNvPr id="421" name="object 127"/>
            <p:cNvSpPr/>
            <p:nvPr/>
          </p:nvSpPr>
          <p:spPr>
            <a:xfrm>
              <a:off x="9238489" y="2636533"/>
              <a:ext cx="696467"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Physical Media Security</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422" name="object 128"/>
            <p:cNvSpPr/>
            <p:nvPr/>
          </p:nvSpPr>
          <p:spPr>
            <a:xfrm>
              <a:off x="2293166" y="2252485"/>
              <a:ext cx="696467"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Threat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Modeling</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423" name="object 129"/>
            <p:cNvSpPr/>
            <p:nvPr/>
          </p:nvSpPr>
          <p:spPr>
            <a:xfrm>
              <a:off x="4594861" y="2252485"/>
              <a:ext cx="694943"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Network Access Control</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424" name="object 130"/>
            <p:cNvSpPr/>
            <p:nvPr/>
          </p:nvSpPr>
          <p:spPr>
            <a:xfrm>
              <a:off x="4594861" y="2636533"/>
              <a:ext cx="694943"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Remote Access Controls</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425" name="object 131"/>
            <p:cNvSpPr/>
            <p:nvPr/>
          </p:nvSpPr>
          <p:spPr>
            <a:xfrm>
              <a:off x="4630527" y="5239512"/>
              <a:ext cx="694943" cy="327659"/>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Cybersecurity Forensics</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426" name="object 132"/>
            <p:cNvSpPr/>
            <p:nvPr/>
          </p:nvSpPr>
          <p:spPr>
            <a:xfrm>
              <a:off x="4594861" y="3020581"/>
              <a:ext cx="694943" cy="327647"/>
            </a:xfrm>
            <a:prstGeom prst="rect">
              <a:avLst/>
            </a:prstGeom>
            <a:solidFill>
              <a:srgbClr val="3EFAC5"/>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Perimeter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Security</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427" name="object 133"/>
            <p:cNvSpPr/>
            <p:nvPr/>
          </p:nvSpPr>
          <p:spPr>
            <a:xfrm>
              <a:off x="3820668" y="2636533"/>
              <a:ext cx="696467" cy="327647"/>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Security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Baseline</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428" name="object 134"/>
            <p:cNvSpPr/>
            <p:nvPr/>
          </p:nvSpPr>
          <p:spPr>
            <a:xfrm>
              <a:off x="2272284" y="4331209"/>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29" name="object 135"/>
            <p:cNvSpPr/>
            <p:nvPr/>
          </p:nvSpPr>
          <p:spPr>
            <a:xfrm>
              <a:off x="2272284" y="2636533"/>
              <a:ext cx="696467" cy="327647"/>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30" name="object 136"/>
            <p:cNvSpPr/>
            <p:nvPr/>
          </p:nvSpPr>
          <p:spPr>
            <a:xfrm>
              <a:off x="2272284" y="1484389"/>
              <a:ext cx="696467" cy="327647"/>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31" name="object 137"/>
            <p:cNvSpPr/>
            <p:nvPr/>
          </p:nvSpPr>
          <p:spPr>
            <a:xfrm>
              <a:off x="2272284" y="5623560"/>
              <a:ext cx="719327" cy="327659"/>
            </a:xfrm>
            <a:prstGeom prst="rect">
              <a:avLst/>
            </a:prstGeom>
            <a:blipFill>
              <a:blip r:embed="rId7" cstate="print"/>
              <a:stretch>
                <a:fillRect/>
              </a:stretch>
            </a:blipFill>
          </p:spPr>
          <p:txBody>
            <a:bodyPr wrap="square" lIns="0" tIns="0" rIns="0" bIns="0" rtlCol="0"/>
            <a:lstStyle/>
            <a:p>
              <a:endParaRPr sz="1600">
                <a:solidFill>
                  <a:srgbClr val="000000"/>
                </a:solidFill>
                <a:latin typeface="Open Sans"/>
              </a:endParaRPr>
            </a:p>
          </p:txBody>
        </p:sp>
        <p:sp>
          <p:nvSpPr>
            <p:cNvPr id="432" name="object 138"/>
            <p:cNvSpPr/>
            <p:nvPr/>
          </p:nvSpPr>
          <p:spPr>
            <a:xfrm>
              <a:off x="2272284" y="6007608"/>
              <a:ext cx="696467" cy="327659"/>
            </a:xfrm>
            <a:prstGeom prst="rect">
              <a:avLst/>
            </a:prstGeom>
            <a:blipFill>
              <a:blip r:embed="rId4" cstate="print"/>
              <a:stretch>
                <a:fillRect/>
              </a:stretch>
            </a:blipFill>
          </p:spPr>
          <p:txBody>
            <a:bodyPr wrap="square" lIns="0" tIns="0" rIns="0" bIns="0" rtlCol="0"/>
            <a:lstStyle/>
            <a:p>
              <a:endParaRPr sz="1600">
                <a:solidFill>
                  <a:srgbClr val="000000"/>
                </a:solidFill>
                <a:latin typeface="Open Sans"/>
              </a:endParaRPr>
            </a:p>
          </p:txBody>
        </p:sp>
        <p:sp>
          <p:nvSpPr>
            <p:cNvPr id="433" name="object 139"/>
            <p:cNvSpPr/>
            <p:nvPr/>
          </p:nvSpPr>
          <p:spPr>
            <a:xfrm>
              <a:off x="2293166" y="3018175"/>
              <a:ext cx="694943" cy="327659"/>
            </a:xfrm>
            <a:prstGeom prst="rect">
              <a:avLst/>
            </a:prstGeom>
            <a:solidFill>
              <a:srgbClr val="FFC000"/>
            </a:solidFill>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Risk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000000"/>
                  </a:solidFill>
                  <a:effectLst/>
                  <a:uLnTx/>
                  <a:uFillTx/>
                  <a:latin typeface="Open Sans"/>
                </a:rPr>
                <a:t>Assessment</a:t>
              </a:r>
              <a:endParaRPr kumimoji="0" sz="600" b="0" i="0" u="none" strike="noStrike" kern="0" cap="none" spc="0" normalizeH="0" baseline="0" noProof="0" dirty="0" smtClean="0">
                <a:ln>
                  <a:noFill/>
                </a:ln>
                <a:solidFill>
                  <a:srgbClr val="000000"/>
                </a:solidFill>
                <a:effectLst/>
                <a:uLnTx/>
                <a:uFillTx/>
                <a:latin typeface="Open Sans"/>
              </a:endParaRPr>
            </a:p>
          </p:txBody>
        </p:sp>
        <p:sp>
          <p:nvSpPr>
            <p:cNvPr id="434" name="object 140"/>
            <p:cNvSpPr/>
            <p:nvPr/>
          </p:nvSpPr>
          <p:spPr>
            <a:xfrm>
              <a:off x="1578864" y="888492"/>
              <a:ext cx="694943" cy="484631"/>
            </a:xfrm>
            <a:prstGeom prst="rect">
              <a:avLst/>
            </a:prstGeom>
            <a:blipFill>
              <a:blip r:embed="rId8" cstate="print"/>
              <a:stretch>
                <a:fillRect/>
              </a:stretch>
            </a:blipFill>
          </p:spPr>
          <p:txBody>
            <a:bodyPr wrap="square" lIns="0" tIns="0" rIns="0" bIns="0" rtlCol="0"/>
            <a:lstStyle/>
            <a:p>
              <a:endParaRPr sz="1600">
                <a:solidFill>
                  <a:srgbClr val="000000"/>
                </a:solidFill>
                <a:latin typeface="Open Sans"/>
              </a:endParaRPr>
            </a:p>
          </p:txBody>
        </p:sp>
        <p:sp>
          <p:nvSpPr>
            <p:cNvPr id="435" name="object 141"/>
            <p:cNvSpPr/>
            <p:nvPr/>
          </p:nvSpPr>
          <p:spPr>
            <a:xfrm>
              <a:off x="1837943" y="1252728"/>
              <a:ext cx="180340" cy="233679"/>
            </a:xfrm>
            <a:custGeom>
              <a:avLst/>
              <a:gdLst/>
              <a:ahLst/>
              <a:cxnLst/>
              <a:rect l="l" t="t" r="r" b="b"/>
              <a:pathLst>
                <a:path w="180340" h="233680">
                  <a:moveTo>
                    <a:pt x="179831" y="143256"/>
                  </a:moveTo>
                  <a:lnTo>
                    <a:pt x="0" y="143256"/>
                  </a:lnTo>
                  <a:lnTo>
                    <a:pt x="89915" y="233172"/>
                  </a:lnTo>
                  <a:lnTo>
                    <a:pt x="179831" y="143256"/>
                  </a:lnTo>
                  <a:close/>
                </a:path>
                <a:path w="180340" h="233680">
                  <a:moveTo>
                    <a:pt x="134873" y="0"/>
                  </a:moveTo>
                  <a:lnTo>
                    <a:pt x="44957" y="0"/>
                  </a:lnTo>
                  <a:lnTo>
                    <a:pt x="44957" y="143256"/>
                  </a:lnTo>
                  <a:lnTo>
                    <a:pt x="134873" y="143256"/>
                  </a:lnTo>
                  <a:lnTo>
                    <a:pt x="134873" y="0"/>
                  </a:lnTo>
                  <a:close/>
                </a:path>
              </a:pathLst>
            </a:custGeom>
            <a:solidFill>
              <a:srgbClr val="002060"/>
            </a:solidFill>
          </p:spPr>
          <p:txBody>
            <a:bodyPr wrap="square" lIns="0" tIns="0" rIns="0" bIns="0" rtlCol="0"/>
            <a:lstStyle/>
            <a:p>
              <a:endParaRPr sz="1600">
                <a:solidFill>
                  <a:srgbClr val="000000"/>
                </a:solidFill>
                <a:latin typeface="Open Sans"/>
              </a:endParaRPr>
            </a:p>
          </p:txBody>
        </p:sp>
        <p:sp>
          <p:nvSpPr>
            <p:cNvPr id="436" name="object 142"/>
            <p:cNvSpPr/>
            <p:nvPr/>
          </p:nvSpPr>
          <p:spPr>
            <a:xfrm>
              <a:off x="10064498" y="842772"/>
              <a:ext cx="527303" cy="484631"/>
            </a:xfrm>
            <a:prstGeom prst="rect">
              <a:avLst/>
            </a:prstGeom>
            <a:blipFill>
              <a:blip r:embed="rId9" cstate="print"/>
              <a:stretch>
                <a:fillRect/>
              </a:stretch>
            </a:blipFill>
          </p:spPr>
          <p:txBody>
            <a:bodyPr wrap="square" lIns="0" tIns="0" rIns="0" bIns="0" rtlCol="0"/>
            <a:lstStyle/>
            <a:p>
              <a:endParaRPr sz="1600">
                <a:solidFill>
                  <a:srgbClr val="000000"/>
                </a:solidFill>
                <a:latin typeface="Open Sans"/>
              </a:endParaRPr>
            </a:p>
          </p:txBody>
        </p:sp>
        <p:sp>
          <p:nvSpPr>
            <p:cNvPr id="437" name="object 143"/>
            <p:cNvSpPr/>
            <p:nvPr/>
          </p:nvSpPr>
          <p:spPr>
            <a:xfrm>
              <a:off x="10241282" y="1246633"/>
              <a:ext cx="181610" cy="233679"/>
            </a:xfrm>
            <a:custGeom>
              <a:avLst/>
              <a:gdLst/>
              <a:ahLst/>
              <a:cxnLst/>
              <a:rect l="l" t="t" r="r" b="b"/>
              <a:pathLst>
                <a:path w="181609" h="233680">
                  <a:moveTo>
                    <a:pt x="181356" y="142494"/>
                  </a:moveTo>
                  <a:lnTo>
                    <a:pt x="0" y="142494"/>
                  </a:lnTo>
                  <a:lnTo>
                    <a:pt x="90678" y="233172"/>
                  </a:lnTo>
                  <a:lnTo>
                    <a:pt x="181356" y="142494"/>
                  </a:lnTo>
                  <a:close/>
                </a:path>
                <a:path w="181609" h="233680">
                  <a:moveTo>
                    <a:pt x="136017" y="0"/>
                  </a:moveTo>
                  <a:lnTo>
                    <a:pt x="45339" y="0"/>
                  </a:lnTo>
                  <a:lnTo>
                    <a:pt x="45339" y="142494"/>
                  </a:lnTo>
                  <a:lnTo>
                    <a:pt x="136017" y="142494"/>
                  </a:lnTo>
                  <a:lnTo>
                    <a:pt x="136017" y="0"/>
                  </a:lnTo>
                  <a:close/>
                </a:path>
              </a:pathLst>
            </a:custGeom>
            <a:solidFill>
              <a:srgbClr val="002060"/>
            </a:solidFill>
          </p:spPr>
          <p:txBody>
            <a:bodyPr wrap="square" lIns="0" tIns="0" rIns="0" bIns="0" rtlCol="0"/>
            <a:lstStyle/>
            <a:p>
              <a:endParaRPr sz="1600">
                <a:solidFill>
                  <a:srgbClr val="000000"/>
                </a:solidFill>
                <a:latin typeface="Open Sans"/>
              </a:endParaRPr>
            </a:p>
          </p:txBody>
        </p:sp>
        <p:sp>
          <p:nvSpPr>
            <p:cNvPr id="438" name="object 145"/>
            <p:cNvSpPr txBox="1"/>
            <p:nvPr/>
          </p:nvSpPr>
          <p:spPr>
            <a:xfrm>
              <a:off x="3149361" y="1065738"/>
              <a:ext cx="490220" cy="293484"/>
            </a:xfrm>
            <a:prstGeom prst="rect">
              <a:avLst/>
            </a:prstGeom>
          </p:spPr>
          <p:txBody>
            <a:bodyPr vert="horz" wrap="square" lIns="0" tIns="0" rIns="0" bIns="0" rtlCol="0">
              <a:spAutoFit/>
            </a:bodyPr>
            <a:lstStyle/>
            <a:p>
              <a:pPr marL="12065" marR="5080" indent="635" algn="ctr">
                <a:lnSpc>
                  <a:spcPts val="650"/>
                </a:lnSpc>
              </a:pPr>
              <a:r>
                <a:rPr sz="500" b="1" spc="-15" dirty="0">
                  <a:solidFill>
                    <a:srgbClr val="FFFFFF"/>
                  </a:solidFill>
                  <a:latin typeface="Arial"/>
                  <a:cs typeface="Arial"/>
                </a:rPr>
                <a:t>I</a:t>
              </a:r>
              <a:r>
                <a:rPr sz="500" b="1" spc="5" dirty="0">
                  <a:solidFill>
                    <a:srgbClr val="FFFFFF"/>
                  </a:solidFill>
                  <a:latin typeface="Arial"/>
                  <a:cs typeface="Arial"/>
                </a:rPr>
                <a:t>d</a:t>
              </a:r>
              <a:r>
                <a:rPr sz="500" b="1" dirty="0">
                  <a:solidFill>
                    <a:srgbClr val="FFFFFF"/>
                  </a:solidFill>
                  <a:latin typeface="Arial"/>
                  <a:cs typeface="Arial"/>
                </a:rPr>
                <a:t>e</a:t>
              </a:r>
              <a:r>
                <a:rPr sz="500" b="1" spc="-10" dirty="0">
                  <a:solidFill>
                    <a:srgbClr val="FFFFFF"/>
                  </a:solidFill>
                  <a:latin typeface="Arial"/>
                  <a:cs typeface="Arial"/>
                </a:rPr>
                <a:t>n</a:t>
              </a:r>
              <a:r>
                <a:rPr sz="500" b="1" dirty="0">
                  <a:solidFill>
                    <a:srgbClr val="FFFFFF"/>
                  </a:solidFill>
                  <a:latin typeface="Arial"/>
                  <a:cs typeface="Arial"/>
                </a:rPr>
                <a:t>tity</a:t>
              </a:r>
              <a:r>
                <a:rPr sz="500" b="1" spc="-10" dirty="0">
                  <a:solidFill>
                    <a:srgbClr val="FFFFFF"/>
                  </a:solidFill>
                  <a:latin typeface="Arial"/>
                  <a:cs typeface="Arial"/>
                </a:rPr>
                <a:t> </a:t>
              </a:r>
              <a:r>
                <a:rPr sz="500" b="1" dirty="0">
                  <a:solidFill>
                    <a:srgbClr val="FFFFFF"/>
                  </a:solidFill>
                  <a:latin typeface="Arial"/>
                  <a:cs typeface="Arial"/>
                </a:rPr>
                <a:t>&amp; </a:t>
              </a:r>
              <a:r>
                <a:rPr sz="500" b="1" spc="-15" dirty="0">
                  <a:solidFill>
                    <a:srgbClr val="FFFFFF"/>
                  </a:solidFill>
                  <a:latin typeface="Arial"/>
                  <a:cs typeface="Arial"/>
                </a:rPr>
                <a:t>A</a:t>
              </a:r>
              <a:r>
                <a:rPr sz="500" b="1" dirty="0">
                  <a:solidFill>
                    <a:srgbClr val="FFFFFF"/>
                  </a:solidFill>
                  <a:latin typeface="Arial"/>
                  <a:cs typeface="Arial"/>
                </a:rPr>
                <a:t>ccess </a:t>
              </a:r>
              <a:r>
                <a:rPr sz="500" b="1" spc="-10" dirty="0">
                  <a:solidFill>
                    <a:srgbClr val="FFFFFF"/>
                  </a:solidFill>
                  <a:latin typeface="Arial"/>
                  <a:cs typeface="Arial"/>
                </a:rPr>
                <a:t>M</a:t>
              </a:r>
              <a:r>
                <a:rPr sz="500" b="1" dirty="0">
                  <a:solidFill>
                    <a:srgbClr val="FFFFFF"/>
                  </a:solidFill>
                  <a:latin typeface="Arial"/>
                  <a:cs typeface="Arial"/>
                </a:rPr>
                <a:t>a</a:t>
              </a:r>
              <a:r>
                <a:rPr sz="500" b="1" spc="-10" dirty="0">
                  <a:solidFill>
                    <a:srgbClr val="FFFFFF"/>
                  </a:solidFill>
                  <a:latin typeface="Arial"/>
                  <a:cs typeface="Arial"/>
                </a:rPr>
                <a:t>n</a:t>
              </a:r>
              <a:r>
                <a:rPr sz="500" b="1" dirty="0">
                  <a:solidFill>
                    <a:srgbClr val="FFFFFF"/>
                  </a:solidFill>
                  <a:latin typeface="Arial"/>
                  <a:cs typeface="Arial"/>
                </a:rPr>
                <a:t>a</a:t>
              </a:r>
              <a:r>
                <a:rPr sz="500" b="1" spc="5" dirty="0">
                  <a:solidFill>
                    <a:srgbClr val="FFFFFF"/>
                  </a:solidFill>
                  <a:latin typeface="Arial"/>
                  <a:cs typeface="Arial"/>
                </a:rPr>
                <a:t>g</a:t>
              </a:r>
              <a:r>
                <a:rPr sz="500" b="1" dirty="0">
                  <a:solidFill>
                    <a:srgbClr val="FFFFFF"/>
                  </a:solidFill>
                  <a:latin typeface="Arial"/>
                  <a:cs typeface="Arial"/>
                </a:rPr>
                <a:t>e</a:t>
              </a:r>
              <a:r>
                <a:rPr sz="500" b="1" spc="-10" dirty="0">
                  <a:solidFill>
                    <a:srgbClr val="FFFFFF"/>
                  </a:solidFill>
                  <a:latin typeface="Arial"/>
                  <a:cs typeface="Arial"/>
                </a:rPr>
                <a:t>m</a:t>
              </a:r>
              <a:r>
                <a:rPr sz="500" b="1" dirty="0">
                  <a:solidFill>
                    <a:srgbClr val="FFFFFF"/>
                  </a:solidFill>
                  <a:latin typeface="Arial"/>
                  <a:cs typeface="Arial"/>
                </a:rPr>
                <a:t>e</a:t>
              </a:r>
              <a:r>
                <a:rPr sz="500" b="1" spc="-10" dirty="0">
                  <a:solidFill>
                    <a:srgbClr val="FFFFFF"/>
                  </a:solidFill>
                  <a:latin typeface="Arial"/>
                  <a:cs typeface="Arial"/>
                </a:rPr>
                <a:t>n</a:t>
              </a:r>
              <a:r>
                <a:rPr sz="500" b="1" dirty="0">
                  <a:solidFill>
                    <a:srgbClr val="FFFFFF"/>
                  </a:solidFill>
                  <a:latin typeface="Arial"/>
                  <a:cs typeface="Arial"/>
                </a:rPr>
                <a:t>t</a:t>
              </a:r>
              <a:endParaRPr sz="500">
                <a:solidFill>
                  <a:srgbClr val="000000"/>
                </a:solidFill>
                <a:latin typeface="Arial"/>
                <a:cs typeface="Arial"/>
              </a:endParaRPr>
            </a:p>
          </p:txBody>
        </p:sp>
        <p:sp>
          <p:nvSpPr>
            <p:cNvPr id="439" name="object 146"/>
            <p:cNvSpPr txBox="1"/>
            <p:nvPr/>
          </p:nvSpPr>
          <p:spPr>
            <a:xfrm>
              <a:off x="3923351" y="1065738"/>
              <a:ext cx="490220" cy="293484"/>
            </a:xfrm>
            <a:prstGeom prst="rect">
              <a:avLst/>
            </a:prstGeom>
          </p:spPr>
          <p:txBody>
            <a:bodyPr vert="horz" wrap="square" lIns="0" tIns="0" rIns="0" bIns="0" rtlCol="0">
              <a:spAutoFit/>
            </a:bodyPr>
            <a:lstStyle/>
            <a:p>
              <a:pPr marL="12700" marR="5080" indent="-635" algn="ctr">
                <a:lnSpc>
                  <a:spcPts val="650"/>
                </a:lnSpc>
              </a:pPr>
              <a:r>
                <a:rPr sz="500" b="1" spc="-15" dirty="0">
                  <a:solidFill>
                    <a:srgbClr val="FFFFFF"/>
                  </a:solidFill>
                  <a:latin typeface="Arial"/>
                  <a:cs typeface="Arial"/>
                </a:rPr>
                <a:t>I</a:t>
              </a:r>
              <a:r>
                <a:rPr sz="500" b="1" spc="-10" dirty="0">
                  <a:solidFill>
                    <a:srgbClr val="FFFFFF"/>
                  </a:solidFill>
                  <a:latin typeface="Arial"/>
                  <a:cs typeface="Arial"/>
                </a:rPr>
                <a:t>n</a:t>
              </a:r>
              <a:r>
                <a:rPr sz="500" b="1" dirty="0">
                  <a:solidFill>
                    <a:srgbClr val="FFFFFF"/>
                  </a:solidFill>
                  <a:latin typeface="Arial"/>
                  <a:cs typeface="Arial"/>
                </a:rPr>
                <a:t>f</a:t>
              </a:r>
              <a:r>
                <a:rPr sz="500" b="1" spc="5" dirty="0">
                  <a:solidFill>
                    <a:srgbClr val="FFFFFF"/>
                  </a:solidFill>
                  <a:latin typeface="Arial"/>
                  <a:cs typeface="Arial"/>
                </a:rPr>
                <a:t>o</a:t>
              </a:r>
              <a:r>
                <a:rPr sz="500" b="1" spc="-10" dirty="0">
                  <a:solidFill>
                    <a:srgbClr val="FFFFFF"/>
                  </a:solidFill>
                  <a:latin typeface="Arial"/>
                  <a:cs typeface="Arial"/>
                </a:rPr>
                <a:t>rm</a:t>
              </a:r>
              <a:r>
                <a:rPr sz="500" b="1" dirty="0">
                  <a:solidFill>
                    <a:srgbClr val="FFFFFF"/>
                  </a:solidFill>
                  <a:latin typeface="Arial"/>
                  <a:cs typeface="Arial"/>
                </a:rPr>
                <a:t>ati</a:t>
              </a:r>
              <a:r>
                <a:rPr sz="500" b="1" spc="5" dirty="0">
                  <a:solidFill>
                    <a:srgbClr val="FFFFFF"/>
                  </a:solidFill>
                  <a:latin typeface="Arial"/>
                  <a:cs typeface="Arial"/>
                </a:rPr>
                <a:t>o</a:t>
              </a:r>
              <a:r>
                <a:rPr sz="500" b="1" dirty="0">
                  <a:solidFill>
                    <a:srgbClr val="FFFFFF"/>
                  </a:solidFill>
                  <a:latin typeface="Arial"/>
                  <a:cs typeface="Arial"/>
                </a:rPr>
                <a:t>n </a:t>
              </a:r>
              <a:r>
                <a:rPr sz="500" b="1" spc="-15" dirty="0">
                  <a:solidFill>
                    <a:srgbClr val="FFFFFF"/>
                  </a:solidFill>
                  <a:latin typeface="Arial"/>
                  <a:cs typeface="Arial"/>
                </a:rPr>
                <a:t>A</a:t>
              </a:r>
              <a:r>
                <a:rPr sz="500" b="1" dirty="0">
                  <a:solidFill>
                    <a:srgbClr val="FFFFFF"/>
                  </a:solidFill>
                  <a:latin typeface="Arial"/>
                  <a:cs typeface="Arial"/>
                </a:rPr>
                <a:t>sset </a:t>
              </a:r>
              <a:r>
                <a:rPr sz="500" b="1" spc="-10" dirty="0">
                  <a:solidFill>
                    <a:srgbClr val="FFFFFF"/>
                  </a:solidFill>
                  <a:latin typeface="Arial"/>
                  <a:cs typeface="Arial"/>
                </a:rPr>
                <a:t>M</a:t>
              </a:r>
              <a:r>
                <a:rPr sz="500" b="1" dirty="0">
                  <a:solidFill>
                    <a:srgbClr val="FFFFFF"/>
                  </a:solidFill>
                  <a:latin typeface="Arial"/>
                  <a:cs typeface="Arial"/>
                </a:rPr>
                <a:t>a</a:t>
              </a:r>
              <a:r>
                <a:rPr sz="500" b="1" spc="-10" dirty="0">
                  <a:solidFill>
                    <a:srgbClr val="FFFFFF"/>
                  </a:solidFill>
                  <a:latin typeface="Arial"/>
                  <a:cs typeface="Arial"/>
                </a:rPr>
                <a:t>n</a:t>
              </a:r>
              <a:r>
                <a:rPr sz="500" b="1" dirty="0">
                  <a:solidFill>
                    <a:srgbClr val="FFFFFF"/>
                  </a:solidFill>
                  <a:latin typeface="Arial"/>
                  <a:cs typeface="Arial"/>
                </a:rPr>
                <a:t>a</a:t>
              </a:r>
              <a:r>
                <a:rPr sz="500" b="1" spc="5" dirty="0">
                  <a:solidFill>
                    <a:srgbClr val="FFFFFF"/>
                  </a:solidFill>
                  <a:latin typeface="Arial"/>
                  <a:cs typeface="Arial"/>
                </a:rPr>
                <a:t>g</a:t>
              </a:r>
              <a:r>
                <a:rPr sz="500" b="1" dirty="0">
                  <a:solidFill>
                    <a:srgbClr val="FFFFFF"/>
                  </a:solidFill>
                  <a:latin typeface="Arial"/>
                  <a:cs typeface="Arial"/>
                </a:rPr>
                <a:t>e</a:t>
              </a:r>
              <a:r>
                <a:rPr sz="500" b="1" spc="-10" dirty="0">
                  <a:solidFill>
                    <a:srgbClr val="FFFFFF"/>
                  </a:solidFill>
                  <a:latin typeface="Arial"/>
                  <a:cs typeface="Arial"/>
                </a:rPr>
                <a:t>m</a:t>
              </a:r>
              <a:r>
                <a:rPr sz="500" b="1" dirty="0">
                  <a:solidFill>
                    <a:srgbClr val="FFFFFF"/>
                  </a:solidFill>
                  <a:latin typeface="Arial"/>
                  <a:cs typeface="Arial"/>
                </a:rPr>
                <a:t>e</a:t>
              </a:r>
              <a:r>
                <a:rPr sz="500" b="1" spc="-10" dirty="0">
                  <a:solidFill>
                    <a:srgbClr val="FFFFFF"/>
                  </a:solidFill>
                  <a:latin typeface="Arial"/>
                  <a:cs typeface="Arial"/>
                </a:rPr>
                <a:t>n</a:t>
              </a:r>
              <a:r>
                <a:rPr sz="500" b="1" dirty="0">
                  <a:solidFill>
                    <a:srgbClr val="FFFFFF"/>
                  </a:solidFill>
                  <a:latin typeface="Arial"/>
                  <a:cs typeface="Arial"/>
                </a:rPr>
                <a:t>t</a:t>
              </a:r>
              <a:endParaRPr sz="500">
                <a:solidFill>
                  <a:srgbClr val="000000"/>
                </a:solidFill>
                <a:latin typeface="Arial"/>
                <a:cs typeface="Arial"/>
              </a:endParaRPr>
            </a:p>
          </p:txBody>
        </p:sp>
        <p:sp>
          <p:nvSpPr>
            <p:cNvPr id="440" name="object 147"/>
            <p:cNvSpPr txBox="1"/>
            <p:nvPr/>
          </p:nvSpPr>
          <p:spPr>
            <a:xfrm>
              <a:off x="1677598" y="1026140"/>
              <a:ext cx="497840" cy="223607"/>
            </a:xfrm>
            <a:prstGeom prst="rect">
              <a:avLst/>
            </a:prstGeom>
          </p:spPr>
          <p:txBody>
            <a:bodyPr vert="horz" wrap="square" lIns="0" tIns="0" rIns="0" bIns="0" rtlCol="0">
              <a:spAutoFit/>
            </a:bodyPr>
            <a:lstStyle/>
            <a:p>
              <a:pPr marL="12700" marR="5080" indent="38100">
                <a:lnSpc>
                  <a:spcPts val="760"/>
                </a:lnSpc>
              </a:pPr>
              <a:r>
                <a:rPr sz="600" b="1" spc="-5" dirty="0">
                  <a:solidFill>
                    <a:srgbClr val="000000"/>
                  </a:solidFill>
                  <a:latin typeface="Arial"/>
                  <a:cs typeface="Arial"/>
                </a:rPr>
                <a:t>D</a:t>
              </a:r>
              <a:r>
                <a:rPr sz="600" b="1" spc="-10" dirty="0">
                  <a:solidFill>
                    <a:srgbClr val="000000"/>
                  </a:solidFill>
                  <a:latin typeface="Arial"/>
                  <a:cs typeface="Arial"/>
                </a:rPr>
                <a:t>el</a:t>
              </a:r>
              <a:r>
                <a:rPr sz="600" b="1" spc="-15" dirty="0">
                  <a:solidFill>
                    <a:srgbClr val="000000"/>
                  </a:solidFill>
                  <a:latin typeface="Arial"/>
                  <a:cs typeface="Arial"/>
                </a:rPr>
                <a:t>o</a:t>
              </a:r>
              <a:r>
                <a:rPr sz="600" b="1" spc="-10" dirty="0">
                  <a:solidFill>
                    <a:srgbClr val="000000"/>
                  </a:solidFill>
                  <a:latin typeface="Arial"/>
                  <a:cs typeface="Arial"/>
                </a:rPr>
                <a:t>itte’</a:t>
              </a:r>
              <a:r>
                <a:rPr sz="600" b="1" spc="-5" dirty="0">
                  <a:solidFill>
                    <a:srgbClr val="000000"/>
                  </a:solidFill>
                  <a:latin typeface="Arial"/>
                  <a:cs typeface="Arial"/>
                </a:rPr>
                <a:t>s </a:t>
              </a:r>
              <a:r>
                <a:rPr sz="600" b="1" spc="-15" dirty="0">
                  <a:solidFill>
                    <a:srgbClr val="000000"/>
                  </a:solidFill>
                  <a:latin typeface="Arial"/>
                  <a:cs typeface="Arial"/>
                </a:rPr>
                <a:t>F</a:t>
              </a:r>
              <a:r>
                <a:rPr sz="600" b="1" dirty="0">
                  <a:solidFill>
                    <a:srgbClr val="000000"/>
                  </a:solidFill>
                  <a:latin typeface="Arial"/>
                  <a:cs typeface="Arial"/>
                </a:rPr>
                <a:t>r</a:t>
              </a:r>
              <a:r>
                <a:rPr sz="600" b="1" spc="-10" dirty="0">
                  <a:solidFill>
                    <a:srgbClr val="000000"/>
                  </a:solidFill>
                  <a:latin typeface="Arial"/>
                  <a:cs typeface="Arial"/>
                </a:rPr>
                <a:t>a</a:t>
              </a:r>
              <a:r>
                <a:rPr sz="600" b="1" spc="-5" dirty="0">
                  <a:solidFill>
                    <a:srgbClr val="000000"/>
                  </a:solidFill>
                  <a:latin typeface="Arial"/>
                  <a:cs typeface="Arial"/>
                </a:rPr>
                <a:t>m</a:t>
              </a:r>
              <a:r>
                <a:rPr sz="600" b="1" spc="-10" dirty="0">
                  <a:solidFill>
                    <a:srgbClr val="000000"/>
                  </a:solidFill>
                  <a:latin typeface="Arial"/>
                  <a:cs typeface="Arial"/>
                </a:rPr>
                <a:t>ew</a:t>
              </a:r>
              <a:r>
                <a:rPr sz="600" b="1" spc="-15" dirty="0">
                  <a:solidFill>
                    <a:srgbClr val="000000"/>
                  </a:solidFill>
                  <a:latin typeface="Arial"/>
                  <a:cs typeface="Arial"/>
                </a:rPr>
                <a:t>o</a:t>
              </a:r>
              <a:r>
                <a:rPr sz="600" b="1" spc="-5" dirty="0">
                  <a:solidFill>
                    <a:srgbClr val="000000"/>
                  </a:solidFill>
                  <a:latin typeface="Arial"/>
                  <a:cs typeface="Arial"/>
                </a:rPr>
                <a:t>rk</a:t>
              </a:r>
              <a:endParaRPr sz="600">
                <a:solidFill>
                  <a:srgbClr val="000000"/>
                </a:solidFill>
                <a:latin typeface="Arial"/>
                <a:cs typeface="Arial"/>
              </a:endParaRPr>
            </a:p>
          </p:txBody>
        </p:sp>
        <p:sp>
          <p:nvSpPr>
            <p:cNvPr id="441" name="object 149"/>
            <p:cNvSpPr txBox="1"/>
            <p:nvPr/>
          </p:nvSpPr>
          <p:spPr>
            <a:xfrm>
              <a:off x="10128250" y="981289"/>
              <a:ext cx="387350" cy="223607"/>
            </a:xfrm>
            <a:prstGeom prst="rect">
              <a:avLst/>
            </a:prstGeom>
          </p:spPr>
          <p:txBody>
            <a:bodyPr vert="horz" wrap="square" lIns="0" tIns="0" rIns="0" bIns="0" rtlCol="0">
              <a:spAutoFit/>
            </a:bodyPr>
            <a:lstStyle/>
            <a:p>
              <a:pPr marL="1270" algn="ctr">
                <a:lnSpc>
                  <a:spcPts val="800"/>
                </a:lnSpc>
              </a:pPr>
              <a:r>
                <a:rPr sz="600" b="1" spc="-5" dirty="0">
                  <a:solidFill>
                    <a:srgbClr val="000000"/>
                  </a:solidFill>
                  <a:latin typeface="Arial"/>
                  <a:cs typeface="Arial"/>
                </a:rPr>
                <a:t>N</a:t>
              </a:r>
              <a:r>
                <a:rPr sz="600" b="1" spc="-10" dirty="0">
                  <a:solidFill>
                    <a:srgbClr val="000000"/>
                  </a:solidFill>
                  <a:latin typeface="Arial"/>
                  <a:cs typeface="Arial"/>
                </a:rPr>
                <a:t>I</a:t>
              </a:r>
              <a:r>
                <a:rPr sz="600" b="1" spc="-5" dirty="0">
                  <a:solidFill>
                    <a:srgbClr val="000000"/>
                  </a:solidFill>
                  <a:latin typeface="Arial"/>
                  <a:cs typeface="Arial"/>
                </a:rPr>
                <a:t>ST</a:t>
              </a:r>
              <a:endParaRPr sz="600" dirty="0">
                <a:solidFill>
                  <a:srgbClr val="000000"/>
                </a:solidFill>
                <a:latin typeface="Arial"/>
                <a:cs typeface="Arial"/>
              </a:endParaRPr>
            </a:p>
            <a:p>
              <a:pPr algn="ctr">
                <a:lnSpc>
                  <a:spcPts val="800"/>
                </a:lnSpc>
              </a:pPr>
              <a:r>
                <a:rPr sz="600" b="1" spc="-5" dirty="0">
                  <a:solidFill>
                    <a:srgbClr val="000000"/>
                  </a:solidFill>
                  <a:latin typeface="Arial"/>
                  <a:cs typeface="Arial"/>
                </a:rPr>
                <a:t>C</a:t>
              </a:r>
              <a:r>
                <a:rPr sz="600" b="1" spc="-15" dirty="0">
                  <a:solidFill>
                    <a:srgbClr val="000000"/>
                  </a:solidFill>
                  <a:latin typeface="Arial"/>
                  <a:cs typeface="Arial"/>
                </a:rPr>
                <a:t>on</a:t>
              </a:r>
              <a:r>
                <a:rPr sz="600" b="1" spc="-10" dirty="0">
                  <a:solidFill>
                    <a:srgbClr val="000000"/>
                  </a:solidFill>
                  <a:latin typeface="Arial"/>
                  <a:cs typeface="Arial"/>
                </a:rPr>
                <a:t>t</a:t>
              </a:r>
              <a:r>
                <a:rPr sz="600" b="1" dirty="0">
                  <a:solidFill>
                    <a:srgbClr val="000000"/>
                  </a:solidFill>
                  <a:latin typeface="Arial"/>
                  <a:cs typeface="Arial"/>
                </a:rPr>
                <a:t>r</a:t>
              </a:r>
              <a:r>
                <a:rPr sz="600" b="1" spc="-15" dirty="0">
                  <a:solidFill>
                    <a:srgbClr val="000000"/>
                  </a:solidFill>
                  <a:latin typeface="Arial"/>
                  <a:cs typeface="Arial"/>
                </a:rPr>
                <a:t>o</a:t>
              </a:r>
              <a:r>
                <a:rPr sz="600" b="1" spc="-10" dirty="0">
                  <a:solidFill>
                    <a:srgbClr val="000000"/>
                  </a:solidFill>
                  <a:latin typeface="Arial"/>
                  <a:cs typeface="Arial"/>
                </a:rPr>
                <a:t>l</a:t>
              </a:r>
              <a:r>
                <a:rPr sz="600" b="1" spc="-5" dirty="0">
                  <a:solidFill>
                    <a:srgbClr val="000000"/>
                  </a:solidFill>
                  <a:latin typeface="Arial"/>
                  <a:cs typeface="Arial"/>
                </a:rPr>
                <a:t>s</a:t>
              </a:r>
              <a:endParaRPr sz="600" dirty="0">
                <a:solidFill>
                  <a:srgbClr val="000000"/>
                </a:solidFill>
                <a:latin typeface="Arial"/>
                <a:cs typeface="Arial"/>
              </a:endParaRPr>
            </a:p>
          </p:txBody>
        </p:sp>
        <p:sp>
          <p:nvSpPr>
            <p:cNvPr id="442" name="Rectangle 441"/>
            <p:cNvSpPr/>
            <p:nvPr/>
          </p:nvSpPr>
          <p:spPr>
            <a:xfrm>
              <a:off x="1677598" y="1480312"/>
              <a:ext cx="497840" cy="1943927"/>
            </a:xfrm>
            <a:prstGeom prst="rect">
              <a:avLst/>
            </a:prstGeom>
            <a:solidFill>
              <a:srgbClr val="000000">
                <a:lumMod val="65000"/>
                <a:lumOff val="35000"/>
              </a:srgbClr>
            </a:solidFill>
            <a:ln w="12700" cap="flat" cmpd="sng" algn="ctr">
              <a:no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Open Sans"/>
                  <a:ea typeface="+mn-ea"/>
                  <a:cs typeface="+mn-cs"/>
                </a:rPr>
                <a:t>Secure</a:t>
              </a:r>
            </a:p>
          </p:txBody>
        </p:sp>
        <p:sp>
          <p:nvSpPr>
            <p:cNvPr id="443" name="Rectangle 442"/>
            <p:cNvSpPr/>
            <p:nvPr/>
          </p:nvSpPr>
          <p:spPr>
            <a:xfrm>
              <a:off x="1676400" y="3433764"/>
              <a:ext cx="497840" cy="1366837"/>
            </a:xfrm>
            <a:prstGeom prst="rect">
              <a:avLst/>
            </a:prstGeom>
            <a:solidFill>
              <a:srgbClr val="000000">
                <a:lumMod val="60000"/>
                <a:lumOff val="40000"/>
              </a:srgbClr>
            </a:solidFill>
            <a:ln w="12700" cap="flat" cmpd="sng" algn="ctr">
              <a:no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Open Sans"/>
                  <a:ea typeface="+mn-ea"/>
                  <a:cs typeface="+mn-cs"/>
                </a:rPr>
                <a:t>Vigilant</a:t>
              </a:r>
            </a:p>
          </p:txBody>
        </p:sp>
        <p:sp>
          <p:nvSpPr>
            <p:cNvPr id="444" name="Rectangle 443"/>
            <p:cNvSpPr/>
            <p:nvPr/>
          </p:nvSpPr>
          <p:spPr>
            <a:xfrm>
              <a:off x="1677414" y="4766044"/>
              <a:ext cx="497840" cy="1569223"/>
            </a:xfrm>
            <a:prstGeom prst="rect">
              <a:avLst/>
            </a:prstGeom>
            <a:solidFill>
              <a:srgbClr val="92D050"/>
            </a:solidFill>
            <a:ln w="12700" cap="flat" cmpd="sng" algn="ctr">
              <a:no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Open Sans"/>
                  <a:ea typeface="+mn-ea"/>
                  <a:cs typeface="+mn-cs"/>
                </a:rPr>
                <a:t>Resilient</a:t>
              </a:r>
            </a:p>
          </p:txBody>
        </p:sp>
        <p:cxnSp>
          <p:nvCxnSpPr>
            <p:cNvPr id="445" name="Straight Connector 444"/>
            <p:cNvCxnSpPr/>
            <p:nvPr/>
          </p:nvCxnSpPr>
          <p:spPr>
            <a:xfrm>
              <a:off x="1676401" y="4765763"/>
              <a:ext cx="8313419" cy="280"/>
            </a:xfrm>
            <a:prstGeom prst="line">
              <a:avLst/>
            </a:prstGeom>
            <a:noFill/>
            <a:ln w="12700" cap="flat" cmpd="sng" algn="ctr">
              <a:solidFill>
                <a:srgbClr val="000000"/>
              </a:solidFill>
              <a:prstDash val="solid"/>
              <a:miter lim="800000"/>
            </a:ln>
            <a:effectLst/>
          </p:spPr>
        </p:cxnSp>
        <p:sp>
          <p:nvSpPr>
            <p:cNvPr id="446" name="Rectangle 445"/>
            <p:cNvSpPr/>
            <p:nvPr/>
          </p:nvSpPr>
          <p:spPr>
            <a:xfrm>
              <a:off x="10040617" y="1466326"/>
              <a:ext cx="497840" cy="958065"/>
            </a:xfrm>
            <a:prstGeom prst="rect">
              <a:avLst/>
            </a:prstGeom>
            <a:solidFill>
              <a:srgbClr val="000000">
                <a:lumMod val="65000"/>
                <a:lumOff val="35000"/>
              </a:srgbClr>
            </a:solidFill>
            <a:ln w="12700" cap="flat" cmpd="sng" algn="ctr">
              <a:no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Open Sans"/>
                  <a:ea typeface="+mn-ea"/>
                  <a:cs typeface="+mn-cs"/>
                </a:rPr>
                <a:t>Identify</a:t>
              </a:r>
            </a:p>
          </p:txBody>
        </p:sp>
        <p:sp>
          <p:nvSpPr>
            <p:cNvPr id="447" name="Rectangle 446"/>
            <p:cNvSpPr/>
            <p:nvPr/>
          </p:nvSpPr>
          <p:spPr>
            <a:xfrm>
              <a:off x="10035685" y="2459997"/>
              <a:ext cx="497840" cy="956408"/>
            </a:xfrm>
            <a:prstGeom prst="rect">
              <a:avLst/>
            </a:prstGeom>
            <a:solidFill>
              <a:srgbClr val="000000">
                <a:lumMod val="65000"/>
                <a:lumOff val="35000"/>
              </a:srgbClr>
            </a:solidFill>
            <a:ln w="12700" cap="flat" cmpd="sng" algn="ctr">
              <a:no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Open Sans"/>
                  <a:ea typeface="+mn-ea"/>
                  <a:cs typeface="+mn-cs"/>
                </a:rPr>
                <a:t>Protect</a:t>
              </a:r>
            </a:p>
          </p:txBody>
        </p:sp>
        <p:sp>
          <p:nvSpPr>
            <p:cNvPr id="448" name="Rectangle 447"/>
            <p:cNvSpPr/>
            <p:nvPr/>
          </p:nvSpPr>
          <p:spPr>
            <a:xfrm>
              <a:off x="10035685" y="3457426"/>
              <a:ext cx="497840" cy="1308337"/>
            </a:xfrm>
            <a:prstGeom prst="rect">
              <a:avLst/>
            </a:prstGeom>
            <a:solidFill>
              <a:srgbClr val="000000">
                <a:lumMod val="60000"/>
                <a:lumOff val="40000"/>
              </a:srgbClr>
            </a:solidFill>
            <a:ln w="12700" cap="flat" cmpd="sng" algn="ctr">
              <a:no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Open Sans"/>
                  <a:ea typeface="+mn-ea"/>
                  <a:cs typeface="+mn-cs"/>
                </a:rPr>
                <a:t>Detect</a:t>
              </a:r>
            </a:p>
          </p:txBody>
        </p:sp>
        <p:sp>
          <p:nvSpPr>
            <p:cNvPr id="449" name="Rectangle 448"/>
            <p:cNvSpPr/>
            <p:nvPr/>
          </p:nvSpPr>
          <p:spPr>
            <a:xfrm>
              <a:off x="10029543" y="4784595"/>
              <a:ext cx="497840" cy="801408"/>
            </a:xfrm>
            <a:prstGeom prst="rect">
              <a:avLst/>
            </a:prstGeom>
            <a:solidFill>
              <a:srgbClr val="92D050"/>
            </a:solidFill>
            <a:ln w="12700" cap="flat" cmpd="sng" algn="ctr">
              <a:no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latin typeface="Open Sans"/>
                  <a:ea typeface="+mn-ea"/>
                  <a:cs typeface="+mn-cs"/>
                </a:rPr>
                <a:t>Respond</a:t>
              </a:r>
            </a:p>
          </p:txBody>
        </p:sp>
        <p:sp>
          <p:nvSpPr>
            <p:cNvPr id="450" name="Rectangle 449"/>
            <p:cNvSpPr/>
            <p:nvPr/>
          </p:nvSpPr>
          <p:spPr>
            <a:xfrm>
              <a:off x="10029543" y="5609906"/>
              <a:ext cx="497840" cy="741295"/>
            </a:xfrm>
            <a:prstGeom prst="rect">
              <a:avLst/>
            </a:prstGeom>
            <a:solidFill>
              <a:srgbClr val="92D050"/>
            </a:solidFill>
            <a:ln w="12700" cap="flat" cmpd="sng" algn="ctr">
              <a:no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latin typeface="Open Sans"/>
                  <a:ea typeface="+mn-ea"/>
                  <a:cs typeface="+mn-cs"/>
                </a:rPr>
                <a:t>Recover</a:t>
              </a:r>
            </a:p>
          </p:txBody>
        </p:sp>
      </p:grpSp>
      <p:sp>
        <p:nvSpPr>
          <p:cNvPr id="452" name="TextBox 451"/>
          <p:cNvSpPr txBox="1"/>
          <p:nvPr/>
        </p:nvSpPr>
        <p:spPr>
          <a:xfrm>
            <a:off x="1204119" y="763618"/>
            <a:ext cx="1075583" cy="135136"/>
          </a:xfrm>
          <a:prstGeom prst="rect">
            <a:avLst/>
          </a:prstGeom>
          <a:noFill/>
        </p:spPr>
        <p:txBody>
          <a:bodyPr vert="horz" wrap="square" lIns="0" tIns="0" rIns="0" bIns="0" rtlCol="0">
            <a:spAutoFit/>
          </a:bodyPr>
          <a:lstStyle/>
          <a:p>
            <a:pPr>
              <a:spcBef>
                <a:spcPts val="200"/>
              </a:spcBef>
              <a:buSzPct val="100000"/>
            </a:pPr>
            <a:r>
              <a:rPr lang="en-US" sz="800" b="1" dirty="0" smtClean="0"/>
              <a:t>Legend</a:t>
            </a:r>
            <a:r>
              <a:rPr lang="en-US" sz="800" dirty="0" smtClean="0"/>
              <a:t>: </a:t>
            </a:r>
          </a:p>
        </p:txBody>
      </p:sp>
      <p:sp>
        <p:nvSpPr>
          <p:cNvPr id="453" name="Rectangle 452"/>
          <p:cNvSpPr/>
          <p:nvPr/>
        </p:nvSpPr>
        <p:spPr bwMode="gray">
          <a:xfrm>
            <a:off x="1204119" y="943601"/>
            <a:ext cx="292070" cy="199925"/>
          </a:xfrm>
          <a:prstGeom prst="rect">
            <a:avLst/>
          </a:prstGeom>
          <a:solidFill>
            <a:srgbClr val="FFC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454" name="TextBox 453"/>
          <p:cNvSpPr txBox="1"/>
          <p:nvPr/>
        </p:nvSpPr>
        <p:spPr>
          <a:xfrm>
            <a:off x="1575509" y="931930"/>
            <a:ext cx="1280160" cy="270269"/>
          </a:xfrm>
          <a:prstGeom prst="rect">
            <a:avLst/>
          </a:prstGeom>
          <a:noFill/>
        </p:spPr>
        <p:txBody>
          <a:bodyPr vert="horz" wrap="square" lIns="0" tIns="0" rIns="0" bIns="0" rtlCol="0">
            <a:spAutoFit/>
          </a:bodyPr>
          <a:lstStyle/>
          <a:p>
            <a:pPr>
              <a:spcBef>
                <a:spcPts val="200"/>
              </a:spcBef>
              <a:buSzPct val="100000"/>
            </a:pPr>
            <a:r>
              <a:rPr lang="en-US" sz="800" dirty="0" smtClean="0"/>
              <a:t>IT security services most relevant to IoT security </a:t>
            </a:r>
          </a:p>
        </p:txBody>
      </p:sp>
      <p:sp>
        <p:nvSpPr>
          <p:cNvPr id="455" name="Rectangle 454"/>
          <p:cNvSpPr/>
          <p:nvPr/>
        </p:nvSpPr>
        <p:spPr bwMode="gray">
          <a:xfrm>
            <a:off x="3053307" y="956916"/>
            <a:ext cx="292070" cy="199925"/>
          </a:xfrm>
          <a:prstGeom prst="rect">
            <a:avLst/>
          </a:prstGeom>
          <a:solidFill>
            <a:schemeClr val="accent2">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456" name="TextBox 455"/>
          <p:cNvSpPr txBox="1"/>
          <p:nvPr/>
        </p:nvSpPr>
        <p:spPr>
          <a:xfrm>
            <a:off x="3393425" y="977847"/>
            <a:ext cx="884378" cy="135136"/>
          </a:xfrm>
          <a:prstGeom prst="rect">
            <a:avLst/>
          </a:prstGeom>
          <a:noFill/>
        </p:spPr>
        <p:txBody>
          <a:bodyPr vert="horz" wrap="square" lIns="0" tIns="0" rIns="0" bIns="0" rtlCol="0">
            <a:spAutoFit/>
          </a:bodyPr>
          <a:lstStyle/>
          <a:p>
            <a:pPr>
              <a:spcBef>
                <a:spcPts val="200"/>
              </a:spcBef>
              <a:buSzPct val="100000"/>
            </a:pPr>
            <a:r>
              <a:rPr lang="en-US" sz="800" dirty="0" smtClean="0"/>
              <a:t>IT security services</a:t>
            </a:r>
          </a:p>
        </p:txBody>
      </p:sp>
      <p:sp>
        <p:nvSpPr>
          <p:cNvPr id="457" name="Rectangle 456"/>
          <p:cNvSpPr/>
          <p:nvPr/>
        </p:nvSpPr>
        <p:spPr bwMode="gray">
          <a:xfrm>
            <a:off x="1126639" y="750499"/>
            <a:ext cx="2959969" cy="549199"/>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800" b="1" dirty="0" smtClean="0">
              <a:solidFill>
                <a:schemeClr val="bg1"/>
              </a:solidFill>
            </a:endParaRPr>
          </a:p>
        </p:txBody>
      </p:sp>
      <p:sp>
        <p:nvSpPr>
          <p:cNvPr id="189" name="TextBox 188"/>
          <p:cNvSpPr txBox="1"/>
          <p:nvPr/>
        </p:nvSpPr>
        <p:spPr>
          <a:xfrm>
            <a:off x="3231356" y="6554397"/>
            <a:ext cx="2252155" cy="184666"/>
          </a:xfrm>
          <a:prstGeom prst="rect">
            <a:avLst/>
          </a:prstGeom>
          <a:noFill/>
        </p:spPr>
        <p:txBody>
          <a:bodyPr vert="horz" wrap="none" lIns="0" tIns="0" rIns="0" bIns="0" rtlCol="0">
            <a:spAutoFit/>
          </a:bodyPr>
          <a:lstStyle/>
          <a:p>
            <a:pPr>
              <a:spcBef>
                <a:spcPts val="200"/>
              </a:spcBef>
              <a:buSzPct val="100000"/>
            </a:pPr>
            <a:r>
              <a:rPr lang="en-US" sz="1200" dirty="0" smtClean="0"/>
              <a:t>Draft – For Internal Use Only</a:t>
            </a:r>
          </a:p>
        </p:txBody>
      </p:sp>
    </p:spTree>
    <p:extLst>
      <p:ext uri="{BB962C8B-B14F-4D97-AF65-F5344CB8AC3E}">
        <p14:creationId xmlns:p14="http://schemas.microsoft.com/office/powerpoint/2010/main" val="3472104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Recommendations and Next </a:t>
            </a:r>
            <a:r>
              <a:rPr lang="en-US" dirty="0"/>
              <a:t>S</a:t>
            </a:r>
            <a:r>
              <a:rPr lang="en-US" dirty="0" smtClean="0"/>
              <a:t>teps</a:t>
            </a:r>
            <a:endParaRPr lang="en-US" dirty="0"/>
          </a:p>
        </p:txBody>
      </p:sp>
      <p:sp>
        <p:nvSpPr>
          <p:cNvPr id="23" name="Text Placeholder 1"/>
          <p:cNvSpPr>
            <a:spLocks noGrp="1"/>
          </p:cNvSpPr>
          <p:nvPr>
            <p:ph idx="1"/>
          </p:nvPr>
        </p:nvSpPr>
        <p:spPr>
          <a:xfrm>
            <a:off x="311777" y="1801692"/>
            <a:ext cx="8374062" cy="4416772"/>
          </a:xfrm>
        </p:spPr>
        <p:txBody>
          <a:bodyPr/>
          <a:lstStyle/>
          <a:p>
            <a:pPr algn="just"/>
            <a:r>
              <a:rPr lang="en-US" dirty="0" smtClean="0">
                <a:latin typeface="Verdana" panose="020B0604030504040204" pitchFamily="34" charset="0"/>
                <a:ea typeface="Verdana" panose="020B0604030504040204" pitchFamily="34" charset="0"/>
                <a:cs typeface="Verdana" panose="020B0604030504040204" pitchFamily="34" charset="0"/>
              </a:rPr>
              <a:t>Changes </a:t>
            </a:r>
            <a:r>
              <a:rPr lang="en-US" dirty="0">
                <a:latin typeface="Verdana" panose="020B0604030504040204" pitchFamily="34" charset="0"/>
                <a:ea typeface="Verdana" panose="020B0604030504040204" pitchFamily="34" charset="0"/>
                <a:cs typeface="Verdana" panose="020B0604030504040204" pitchFamily="34" charset="0"/>
              </a:rPr>
              <a:t>in the way information can be used will have implications for the organizations, their governance structure, their operations and processes. For example, product development will need to incorporate greater challenges of capturing and analyzing information.</a:t>
            </a:r>
          </a:p>
          <a:p>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3448647681"/>
              </p:ext>
            </p:extLst>
          </p:nvPr>
        </p:nvGraphicFramePr>
        <p:xfrm>
          <a:off x="1892300" y="2705997"/>
          <a:ext cx="6858000" cy="3334211"/>
        </p:xfrm>
        <a:graphic>
          <a:graphicData uri="http://schemas.openxmlformats.org/drawingml/2006/table">
            <a:tbl>
              <a:tblPr firstRow="1"/>
              <a:tblGrid>
                <a:gridCol w="1180110">
                  <a:extLst>
                    <a:ext uri="{9D8B030D-6E8A-4147-A177-3AD203B41FA5}">
                      <a16:colId xmlns:a16="http://schemas.microsoft.com/office/drawing/2014/main" xmlns="" val="20000"/>
                    </a:ext>
                  </a:extLst>
                </a:gridCol>
                <a:gridCol w="5677890">
                  <a:extLst>
                    <a:ext uri="{9D8B030D-6E8A-4147-A177-3AD203B41FA5}">
                      <a16:colId xmlns:a16="http://schemas.microsoft.com/office/drawing/2014/main" xmlns="" val="20001"/>
                    </a:ext>
                  </a:extLst>
                </a:gridCol>
              </a:tblGrid>
              <a:tr h="310775">
                <a:tc>
                  <a:txBody>
                    <a:bodyPr/>
                    <a:lstStyle/>
                    <a:p>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lnL w="9525" cap="flat" cmpd="sng" algn="ctr">
                      <a:noFill/>
                      <a:prstDash val="solid"/>
                    </a:lnL>
                    <a:lnR w="9525" cap="flat" cmpd="sng" algn="ctr">
                      <a:noFill/>
                      <a:prstDash val="solid"/>
                    </a:lnR>
                    <a:lnT w="9525" cap="flat" cmpd="sng" algn="ctr">
                      <a:noFill/>
                      <a:prstDash val="soli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lvl1pPr marL="0" algn="l" defTabSz="914400" rtl="0" eaLnBrk="1" latinLnBrk="0" hangingPunct="1">
                        <a:defRPr sz="1800" b="1" kern="1200">
                          <a:solidFill>
                            <a:schemeClr val="bg1"/>
                          </a:solidFill>
                          <a:latin typeface="Verdana"/>
                        </a:defRPr>
                      </a:lvl1pPr>
                      <a:lvl2pPr marL="457200" algn="l" defTabSz="914400" rtl="0" eaLnBrk="1" latinLnBrk="0" hangingPunct="1">
                        <a:defRPr sz="1800" b="1" kern="1200">
                          <a:solidFill>
                            <a:schemeClr val="bg1"/>
                          </a:solidFill>
                          <a:latin typeface="Verdana"/>
                        </a:defRPr>
                      </a:lvl2pPr>
                      <a:lvl3pPr marL="914400" algn="l" defTabSz="914400" rtl="0" eaLnBrk="1" latinLnBrk="0" hangingPunct="1">
                        <a:defRPr sz="1800" b="1" kern="1200">
                          <a:solidFill>
                            <a:schemeClr val="bg1"/>
                          </a:solidFill>
                          <a:latin typeface="Verdana"/>
                        </a:defRPr>
                      </a:lvl3pPr>
                      <a:lvl4pPr marL="1371600" algn="l" defTabSz="914400" rtl="0" eaLnBrk="1" latinLnBrk="0" hangingPunct="1">
                        <a:defRPr sz="1800" b="1" kern="1200">
                          <a:solidFill>
                            <a:schemeClr val="bg1"/>
                          </a:solidFill>
                          <a:latin typeface="Verdana"/>
                        </a:defRPr>
                      </a:lvl4pPr>
                      <a:lvl5pPr marL="1828800" algn="l" defTabSz="914400" rtl="0" eaLnBrk="1" latinLnBrk="0" hangingPunct="1">
                        <a:defRPr sz="1800" b="1" kern="1200">
                          <a:solidFill>
                            <a:schemeClr val="bg1"/>
                          </a:solidFill>
                          <a:latin typeface="Verdana"/>
                        </a:defRPr>
                      </a:lvl5pPr>
                      <a:lvl6pPr marL="2286000" algn="l" defTabSz="914400" rtl="0" eaLnBrk="1" latinLnBrk="0" hangingPunct="1">
                        <a:defRPr sz="1800" b="1" kern="1200">
                          <a:solidFill>
                            <a:schemeClr val="bg1"/>
                          </a:solidFill>
                          <a:latin typeface="Verdana"/>
                        </a:defRPr>
                      </a:lvl6pPr>
                      <a:lvl7pPr marL="2743200" algn="l" defTabSz="914400" rtl="0" eaLnBrk="1" latinLnBrk="0" hangingPunct="1">
                        <a:defRPr sz="1800" b="1" kern="1200">
                          <a:solidFill>
                            <a:schemeClr val="bg1"/>
                          </a:solidFill>
                          <a:latin typeface="Verdana"/>
                        </a:defRPr>
                      </a:lvl7pPr>
                      <a:lvl8pPr marL="3200400" algn="l" defTabSz="914400" rtl="0" eaLnBrk="1" latinLnBrk="0" hangingPunct="1">
                        <a:defRPr sz="1800" b="1" kern="1200">
                          <a:solidFill>
                            <a:schemeClr val="bg1"/>
                          </a:solidFill>
                          <a:latin typeface="Verdana"/>
                        </a:defRPr>
                      </a:lvl8pPr>
                      <a:lvl9pPr marL="3657600" algn="l" defTabSz="914400" rtl="0" eaLnBrk="1" latinLnBrk="0" hangingPunct="1">
                        <a:defRPr sz="1800" b="1" kern="1200">
                          <a:solidFill>
                            <a:schemeClr val="bg1"/>
                          </a:solidFill>
                          <a:latin typeface="Verdana"/>
                        </a:defRPr>
                      </a:lvl9pPr>
                    </a:lstStyle>
                    <a:p>
                      <a:r>
                        <a:rPr lang="en-US" sz="1200" dirty="0" smtClean="0"/>
                        <a:t>Recommendations and Next Steps</a:t>
                      </a:r>
                      <a:endParaRPr lang="en-US" sz="1100" dirty="0">
                        <a:latin typeface="Verdana" panose="020B0604030504040204" pitchFamily="34" charset="0"/>
                        <a:ea typeface="Verdana" panose="020B0604030504040204" pitchFamily="34" charset="0"/>
                        <a:cs typeface="Verdana" panose="020B0604030504040204" pitchFamily="34" charset="0"/>
                      </a:endParaRPr>
                    </a:p>
                  </a:txBody>
                  <a:tcPr anchor="ctr">
                    <a:lnL w="9525" cap="flat" cmpd="sng" algn="ctr">
                      <a:noFill/>
                      <a:prstDash val="solid"/>
                    </a:lnL>
                    <a:lnR w="9525" cap="flat" cmpd="sng" algn="ctr">
                      <a:noFill/>
                      <a:prstDash val="solid"/>
                    </a:lnR>
                    <a:lnT w="9525" cap="flat" cmpd="sng" algn="ctr">
                      <a:noFill/>
                      <a:prstDash val="soli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62B5E5"/>
                    </a:solidFill>
                  </a:tcPr>
                </a:tc>
                <a:extLst>
                  <a:ext uri="{0D108BD9-81ED-4DB2-BD59-A6C34878D82A}">
                    <a16:rowId xmlns:a16="http://schemas.microsoft.com/office/drawing/2014/main" xmlns="" val="10000"/>
                  </a:ext>
                </a:extLst>
              </a:tr>
              <a:tr h="396916">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smtClean="0">
                          <a:latin typeface="Verdana" panose="020B0604030504040204" pitchFamily="34" charset="0"/>
                          <a:ea typeface="Verdana" panose="020B0604030504040204" pitchFamily="34" charset="0"/>
                          <a:cs typeface="Verdana" panose="020B0604030504040204" pitchFamily="34" charset="0"/>
                        </a:rPr>
                        <a:t>Understand and Act</a:t>
                      </a:r>
                    </a:p>
                  </a:txBody>
                  <a:tcPr anchor="ctr">
                    <a:lnL w="9525" cap="flat" cmpd="sng" algn="ctr">
                      <a:noFill/>
                      <a:prstDash val="solid"/>
                    </a:lnL>
                    <a:lnR w="9525" cap="flat" cmpd="sng" algn="ctr">
                      <a:noFill/>
                      <a:prstDash val="soli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Analyze rules on data security and data privacy, particularly for </a:t>
                      </a:r>
                      <a:r>
                        <a:rPr lang="en-US" sz="900" dirty="0" err="1" smtClean="0"/>
                        <a:t>IoT</a:t>
                      </a:r>
                      <a:r>
                        <a:rPr lang="en-US" sz="900" dirty="0" smtClean="0"/>
                        <a:t> use cases that deal with sensitive customer information</a:t>
                      </a:r>
                      <a:endParaRPr lang="en-US" sz="900" dirty="0" smtClean="0">
                        <a:latin typeface="Verdana" panose="020B0604030504040204" pitchFamily="34" charset="0"/>
                        <a:ea typeface="Verdana" panose="020B0604030504040204" pitchFamily="34" charset="0"/>
                        <a:cs typeface="Verdana" panose="020B0604030504040204" pitchFamily="34" charset="0"/>
                      </a:endParaRPr>
                    </a:p>
                  </a:txBody>
                  <a:tcPr anchor="ctr">
                    <a:lnL w="9525" cap="flat" cmpd="sng" algn="ctr">
                      <a:noFill/>
                      <a:prstDash val="solid"/>
                    </a:lnL>
                    <a:lnR w="9525" cap="flat" cmpd="sng" algn="ctr">
                      <a:noFill/>
                      <a:prstDash val="soli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5672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Verdana" panose="020B0604030504040204" pitchFamily="34" charset="0"/>
                        <a:ea typeface="Verdana" panose="020B0604030504040204" pitchFamily="34" charset="0"/>
                        <a:cs typeface="Verdana" panose="020B0604030504040204" pitchFamily="34" charset="0"/>
                      </a:endParaRPr>
                    </a:p>
                  </a:txBody>
                  <a:tcPr anchor="ctr">
                    <a:lnL w="9525" cap="flat" cmpd="sng" algn="ctr">
                      <a:noFill/>
                      <a:prstDash val="solid"/>
                    </a:lnL>
                    <a:lnR w="9525" cap="flat" cmpd="sng" algn="ctr">
                      <a:noFill/>
                      <a:prstDash val="soli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Verdana" panose="020B0604030504040204" pitchFamily="34" charset="0"/>
                          <a:ea typeface="Verdana" panose="020B0604030504040204" pitchFamily="34" charset="0"/>
                          <a:cs typeface="Verdana" panose="020B0604030504040204" pitchFamily="34" charset="0"/>
                        </a:rPr>
                        <a:t>Participate in security standards setting bodies in order to have a major input into new standards before they are arbitrarily developed for the industry</a:t>
                      </a:r>
                    </a:p>
                  </a:txBody>
                  <a:tcPr anchor="ctr">
                    <a:lnL w="9525" cap="flat" cmpd="sng" algn="ctr">
                      <a:noFill/>
                      <a:prstDash val="solid"/>
                    </a:lnL>
                    <a:lnR w="9525" cap="flat" cmpd="sng" algn="ctr">
                      <a:noFill/>
                      <a:prstDash val="soli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522318">
                <a:tc rowSpan="3">
                  <a:txBody>
                    <a:bodyPr/>
                    <a:lstStyle/>
                    <a:p>
                      <a:r>
                        <a:rPr lang="en-US" sz="1000" b="1" dirty="0" smtClean="0">
                          <a:latin typeface="Verdana" panose="020B0604030504040204" pitchFamily="34" charset="0"/>
                          <a:ea typeface="Verdana" panose="020B0604030504040204" pitchFamily="34" charset="0"/>
                          <a:cs typeface="Verdana" panose="020B0604030504040204" pitchFamily="34" charset="0"/>
                        </a:rPr>
                        <a:t>Take Charge</a:t>
                      </a:r>
                      <a:endParaRPr lang="en-US" sz="1000" b="1" dirty="0">
                        <a:latin typeface="Verdana" panose="020B0604030504040204" pitchFamily="34" charset="0"/>
                        <a:ea typeface="Verdana" panose="020B0604030504040204" pitchFamily="34" charset="0"/>
                        <a:cs typeface="Verdana" panose="020B0604030504040204" pitchFamily="34" charset="0"/>
                      </a:endParaRPr>
                    </a:p>
                  </a:txBody>
                  <a:tcPr anchor="ctr">
                    <a:lnL w="9525" cap="flat" cmpd="sng" algn="ctr">
                      <a:noFill/>
                      <a:prstDash val="solid"/>
                    </a:lnL>
                    <a:lnR w="9525" cap="flat" cmpd="sng" algn="ctr">
                      <a:noFill/>
                      <a:prstDash val="soli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Take steps now to position yourself for the emerging technology/business changes by using IoT to optimize business processes in which traditional approaches have not brought satisfactory returns</a:t>
                      </a:r>
                      <a:endParaRPr lang="en-US" sz="900" dirty="0" smtClean="0">
                        <a:latin typeface="Verdana" panose="020B0604030504040204" pitchFamily="34" charset="0"/>
                        <a:ea typeface="Verdana" panose="020B0604030504040204" pitchFamily="34" charset="0"/>
                        <a:cs typeface="Verdana" panose="020B0604030504040204" pitchFamily="34" charset="0"/>
                      </a:endParaRPr>
                    </a:p>
                  </a:txBody>
                  <a:tcPr anchor="ctr">
                    <a:lnL w="9525" cap="flat" cmpd="sng" algn="ctr">
                      <a:noFill/>
                      <a:prstDash val="solid"/>
                    </a:lnL>
                    <a:lnR w="9525" cap="flat" cmpd="sng" algn="ctr">
                      <a:noFill/>
                      <a:prstDash val="soli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96916">
                <a:tc vMerge="1">
                  <a:txBody>
                    <a:bodyPr/>
                    <a:lstStyle/>
                    <a:p>
                      <a:endParaRPr lang="en-US" dirty="0"/>
                    </a:p>
                  </a:txBody>
                  <a:tcPr anchor="ctr">
                    <a:lnL w="9525" cap="flat" cmpd="sng" algn="ctr">
                      <a:noFill/>
                      <a:prstDash val="solid"/>
                    </a:lnL>
                    <a:lnR w="9525" cap="flat" cmpd="sng" algn="ctr">
                      <a:noFill/>
                      <a:prstDash val="soli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Include cybersecurity at the table with the product development teams throughout the product lifecycle</a:t>
                      </a:r>
                      <a:endParaRPr lang="en-US" sz="900" dirty="0" smtClean="0">
                        <a:latin typeface="Verdana" panose="020B0604030504040204" pitchFamily="34" charset="0"/>
                        <a:ea typeface="Verdana" panose="020B0604030504040204" pitchFamily="34" charset="0"/>
                        <a:cs typeface="Verdana" panose="020B0604030504040204" pitchFamily="34" charset="0"/>
                      </a:endParaRPr>
                    </a:p>
                  </a:txBody>
                  <a:tcPr anchor="ctr">
                    <a:lnL w="9525" cap="flat" cmpd="sng" algn="ctr">
                      <a:noFill/>
                      <a:prstDash val="solid"/>
                    </a:lnL>
                    <a:lnR w="9525" cap="flat" cmpd="sng" algn="ctr">
                      <a:noFill/>
                      <a:prstDash val="soli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456727">
                <a:tc vMerge="1">
                  <a:txBody>
                    <a:bodyPr/>
                    <a:lstStyle/>
                    <a:p>
                      <a:endParaRPr lang="en-US" dirty="0"/>
                    </a:p>
                  </a:txBody>
                  <a:tcPr anchor="ctr">
                    <a:lnL w="9525" cap="flat" cmpd="sng" algn="ctr">
                      <a:noFill/>
                      <a:prstDash val="solid"/>
                    </a:lnL>
                    <a:lnR w="9525" cap="flat" cmpd="sng" algn="ctr">
                      <a:noFill/>
                      <a:prstDash val="soli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Establish a corporate product cybersecurity organization to assist with implementation of cybersecurity processes universally across the organization</a:t>
                      </a:r>
                      <a:endParaRPr lang="en-US" sz="900" dirty="0" smtClean="0">
                        <a:latin typeface="Verdana" panose="020B0604030504040204" pitchFamily="34" charset="0"/>
                        <a:ea typeface="Verdana" panose="020B0604030504040204" pitchFamily="34" charset="0"/>
                        <a:cs typeface="Verdana" panose="020B0604030504040204" pitchFamily="34" charset="0"/>
                      </a:endParaRPr>
                    </a:p>
                  </a:txBody>
                  <a:tcPr anchor="ctr">
                    <a:lnL w="9525" cap="flat" cmpd="sng" algn="ctr">
                      <a:noFill/>
                      <a:prstDash val="solid"/>
                    </a:lnL>
                    <a:lnR w="9525" cap="flat" cmpd="sng" algn="ctr">
                      <a:noFill/>
                      <a:prstDash val="soli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96916">
                <a:tc rowSpan="2">
                  <a:txBody>
                    <a:bodyPr/>
                    <a:lstStyle/>
                    <a:p>
                      <a:r>
                        <a:rPr lang="en-US" sz="1000" b="1" dirty="0" smtClean="0">
                          <a:latin typeface="Verdana" panose="020B0604030504040204" pitchFamily="34" charset="0"/>
                          <a:ea typeface="Verdana" panose="020B0604030504040204" pitchFamily="34" charset="0"/>
                          <a:cs typeface="Verdana" panose="020B0604030504040204" pitchFamily="34" charset="0"/>
                        </a:rPr>
                        <a:t>Continuously</a:t>
                      </a:r>
                      <a:r>
                        <a:rPr lang="en-US" sz="1000" b="1" baseline="0" dirty="0" smtClean="0">
                          <a:latin typeface="Verdana" panose="020B0604030504040204" pitchFamily="34" charset="0"/>
                          <a:ea typeface="Verdana" panose="020B0604030504040204" pitchFamily="34" charset="0"/>
                          <a:cs typeface="Verdana" panose="020B0604030504040204" pitchFamily="34" charset="0"/>
                        </a:rPr>
                        <a:t> </a:t>
                      </a:r>
                      <a:r>
                        <a:rPr lang="en-US" sz="1000" b="1" dirty="0" smtClean="0">
                          <a:latin typeface="Verdana" panose="020B0604030504040204" pitchFamily="34" charset="0"/>
                          <a:ea typeface="Verdana" panose="020B0604030504040204" pitchFamily="34" charset="0"/>
                          <a:cs typeface="Verdana" panose="020B0604030504040204" pitchFamily="34" charset="0"/>
                        </a:rPr>
                        <a:t>Improve</a:t>
                      </a:r>
                      <a:endParaRPr lang="en-US" sz="1000" b="1" dirty="0">
                        <a:latin typeface="Verdana" panose="020B0604030504040204" pitchFamily="34" charset="0"/>
                        <a:ea typeface="Verdana" panose="020B0604030504040204" pitchFamily="34" charset="0"/>
                        <a:cs typeface="Verdana" panose="020B0604030504040204" pitchFamily="34" charset="0"/>
                      </a:endParaRPr>
                    </a:p>
                  </a:txBody>
                  <a:tcPr anchor="ctr">
                    <a:lnL w="9525" cap="flat" cmpd="sng" algn="ctr">
                      <a:noFill/>
                      <a:prstDash val="solid"/>
                    </a:lnL>
                    <a:lnR w="9525" cap="flat" cmpd="sng" algn="ctr">
                      <a:noFill/>
                      <a:prstDash val="soli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Train personnel responsible for carrying out security processes and staff appropriately when personnel are not available</a:t>
                      </a:r>
                      <a:endParaRPr lang="en-US" sz="900" dirty="0" smtClean="0">
                        <a:latin typeface="Verdana" panose="020B0604030504040204" pitchFamily="34" charset="0"/>
                        <a:ea typeface="Verdana" panose="020B0604030504040204" pitchFamily="34" charset="0"/>
                        <a:cs typeface="Verdana" panose="020B0604030504040204" pitchFamily="34" charset="0"/>
                      </a:endParaRPr>
                    </a:p>
                  </a:txBody>
                  <a:tcPr anchor="ctr">
                    <a:lnL w="9525" cap="flat" cmpd="sng" algn="ctr">
                      <a:noFill/>
                      <a:prstDash val="solid"/>
                    </a:lnL>
                    <a:lnR w="9525" cap="flat" cmpd="sng" algn="ctr">
                      <a:noFill/>
                      <a:prstDash val="soli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96916">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Verdana" panose="020B0604030504040204" pitchFamily="34" charset="0"/>
                        <a:ea typeface="Verdana" panose="020B0604030504040204" pitchFamily="34" charset="0"/>
                        <a:cs typeface="Verdana" panose="020B0604030504040204" pitchFamily="34" charset="0"/>
                      </a:endParaRPr>
                    </a:p>
                  </a:txBody>
                  <a:tcPr anchor="ctr">
                    <a:lnL w="9525" cap="flat" cmpd="sng" algn="ctr">
                      <a:noFill/>
                      <a:prstDash val="solid"/>
                    </a:lnL>
                    <a:lnR w="9525" cap="flat" cmpd="sng" algn="ctr">
                      <a:noFill/>
                      <a:prstDash val="solid"/>
                    </a:lnR>
                    <a:lnT w="12700" cap="flat" cmpd="sng" algn="ctr">
                      <a:solidFill>
                        <a:sysClr val="windowText" lastClr="000000"/>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Consider engaging outside security specialists for product security risk assessments and technical security testing</a:t>
                      </a:r>
                      <a:endParaRPr lang="en-US" sz="900" dirty="0" smtClean="0">
                        <a:latin typeface="Verdana" panose="020B0604030504040204" pitchFamily="34" charset="0"/>
                        <a:ea typeface="Verdana" panose="020B0604030504040204" pitchFamily="34" charset="0"/>
                        <a:cs typeface="Verdana" panose="020B0604030504040204" pitchFamily="34" charset="0"/>
                      </a:endParaRPr>
                    </a:p>
                  </a:txBody>
                  <a:tcPr anchor="ctr">
                    <a:lnL w="9525" cap="flat" cmpd="sng" algn="ctr">
                      <a:noFill/>
                      <a:prstDash val="solid"/>
                    </a:lnL>
                    <a:lnR w="9525" cap="flat" cmpd="sng" algn="ctr">
                      <a:noFill/>
                      <a:prstDash val="solid"/>
                    </a:lnR>
                    <a:lnT w="12700" cap="flat" cmpd="sng" algn="ctr">
                      <a:solidFill>
                        <a:sysClr val="windowText" lastClr="000000"/>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bl>
          </a:graphicData>
        </a:graphic>
      </p:graphicFrame>
      <p:grpSp>
        <p:nvGrpSpPr>
          <p:cNvPr id="25" name="Group 24"/>
          <p:cNvGrpSpPr/>
          <p:nvPr/>
        </p:nvGrpSpPr>
        <p:grpSpPr>
          <a:xfrm>
            <a:off x="376238" y="3245008"/>
            <a:ext cx="1516062" cy="2581769"/>
            <a:chOff x="271708" y="2664151"/>
            <a:chExt cx="2602122" cy="3185972"/>
          </a:xfrm>
        </p:grpSpPr>
        <p:sp>
          <p:nvSpPr>
            <p:cNvPr id="26" name="Oval 3"/>
            <p:cNvSpPr/>
            <p:nvPr/>
          </p:nvSpPr>
          <p:spPr bwMode="gray">
            <a:xfrm>
              <a:off x="425591" y="2941998"/>
              <a:ext cx="1206120" cy="2412240"/>
            </a:xfrm>
            <a:custGeom>
              <a:avLst/>
              <a:gdLst>
                <a:gd name="connsiteX0" fmla="*/ 0 w 2412239"/>
                <a:gd name="connsiteY0" fmla="*/ 1206120 h 2412239"/>
                <a:gd name="connsiteX1" fmla="*/ 1206120 w 2412239"/>
                <a:gd name="connsiteY1" fmla="*/ 0 h 2412239"/>
                <a:gd name="connsiteX2" fmla="*/ 2412240 w 2412239"/>
                <a:gd name="connsiteY2" fmla="*/ 1206120 h 2412239"/>
                <a:gd name="connsiteX3" fmla="*/ 1206120 w 2412239"/>
                <a:gd name="connsiteY3" fmla="*/ 2412240 h 2412239"/>
                <a:gd name="connsiteX4" fmla="*/ 0 w 2412239"/>
                <a:gd name="connsiteY4" fmla="*/ 1206120 h 2412239"/>
                <a:gd name="connsiteX0" fmla="*/ 1124812 w 2330932"/>
                <a:gd name="connsiteY0" fmla="*/ 0 h 2412240"/>
                <a:gd name="connsiteX1" fmla="*/ 2330932 w 2330932"/>
                <a:gd name="connsiteY1" fmla="*/ 1206120 h 2412240"/>
                <a:gd name="connsiteX2" fmla="*/ 1124812 w 2330932"/>
                <a:gd name="connsiteY2" fmla="*/ 2412240 h 2412240"/>
                <a:gd name="connsiteX3" fmla="*/ 10132 w 2330932"/>
                <a:gd name="connsiteY3" fmla="*/ 1297560 h 2412240"/>
                <a:gd name="connsiteX0" fmla="*/ 0 w 1206120"/>
                <a:gd name="connsiteY0" fmla="*/ 0 h 2412240"/>
                <a:gd name="connsiteX1" fmla="*/ 1206120 w 1206120"/>
                <a:gd name="connsiteY1" fmla="*/ 1206120 h 2412240"/>
                <a:gd name="connsiteX2" fmla="*/ 0 w 1206120"/>
                <a:gd name="connsiteY2" fmla="*/ 2412240 h 2412240"/>
              </a:gdLst>
              <a:ahLst/>
              <a:cxnLst>
                <a:cxn ang="0">
                  <a:pos x="connsiteX0" y="connsiteY0"/>
                </a:cxn>
                <a:cxn ang="0">
                  <a:pos x="connsiteX1" y="connsiteY1"/>
                </a:cxn>
                <a:cxn ang="0">
                  <a:pos x="connsiteX2" y="connsiteY2"/>
                </a:cxn>
              </a:cxnLst>
              <a:rect l="l" t="t" r="r" b="b"/>
              <a:pathLst>
                <a:path w="1206120" h="2412240">
                  <a:moveTo>
                    <a:pt x="0" y="0"/>
                  </a:moveTo>
                  <a:cubicBezTo>
                    <a:pt x="666122" y="0"/>
                    <a:pt x="1206120" y="539998"/>
                    <a:pt x="1206120" y="1206120"/>
                  </a:cubicBezTo>
                  <a:cubicBezTo>
                    <a:pt x="1206120" y="1872242"/>
                    <a:pt x="666122" y="2412240"/>
                    <a:pt x="0" y="2412240"/>
                  </a:cubicBezTo>
                </a:path>
              </a:pathLst>
            </a:custGeom>
            <a:noFill/>
            <a:ln w="19050" algn="ctr">
              <a:solidFill>
                <a:schemeClr val="tx1">
                  <a:lumMod val="50000"/>
                  <a:lumOff val="50000"/>
                </a:schemeClr>
              </a:solidFill>
              <a:miter lim="800000"/>
              <a:headEnd/>
              <a:tailEnd/>
            </a:ln>
          </p:spPr>
          <p:txBody>
            <a:bodyPr wrap="square" lIns="88900" tIns="88900" rIns="88900" bIns="88900" rtlCol="0" anchor="ctr"/>
            <a:lstStyle/>
            <a:p>
              <a:pPr algn="ctr" defTabSz="1219170">
                <a:lnSpc>
                  <a:spcPct val="106000"/>
                </a:lnSpc>
                <a:buFont typeface="Wingdings 2" pitchFamily="18" charset="2"/>
                <a:buNone/>
              </a:pPr>
              <a:endParaRPr lang="en-US" sz="1600" b="1" dirty="0" smtClean="0">
                <a:solidFill>
                  <a:prstClr val="white"/>
                </a:solidFill>
              </a:endParaRPr>
            </a:p>
          </p:txBody>
        </p:sp>
        <p:grpSp>
          <p:nvGrpSpPr>
            <p:cNvPr id="27" name="Group 977"/>
            <p:cNvGrpSpPr>
              <a:grpSpLocks noChangeAspect="1"/>
            </p:cNvGrpSpPr>
            <p:nvPr/>
          </p:nvGrpSpPr>
          <p:grpSpPr bwMode="auto">
            <a:xfrm>
              <a:off x="271708" y="3622171"/>
              <a:ext cx="826044" cy="1122573"/>
              <a:chOff x="2017" y="4049"/>
              <a:chExt cx="156" cy="212"/>
            </a:xfrm>
            <a:solidFill>
              <a:schemeClr val="bg1">
                <a:lumMod val="50000"/>
              </a:schemeClr>
            </a:solidFill>
          </p:grpSpPr>
          <p:sp>
            <p:nvSpPr>
              <p:cNvPr id="37" name="Freeform 978"/>
              <p:cNvSpPr>
                <a:spLocks noEditPoints="1"/>
              </p:cNvSpPr>
              <p:nvPr/>
            </p:nvSpPr>
            <p:spPr bwMode="auto">
              <a:xfrm>
                <a:off x="2017" y="4049"/>
                <a:ext cx="156" cy="212"/>
              </a:xfrm>
              <a:custGeom>
                <a:avLst/>
                <a:gdLst>
                  <a:gd name="T0" fmla="*/ 118 w 235"/>
                  <a:gd name="T1" fmla="*/ 0 h 320"/>
                  <a:gd name="T2" fmla="*/ 118 w 235"/>
                  <a:gd name="T3" fmla="*/ 0 h 320"/>
                  <a:gd name="T4" fmla="*/ 117 w 235"/>
                  <a:gd name="T5" fmla="*/ 0 h 320"/>
                  <a:gd name="T6" fmla="*/ 0 w 235"/>
                  <a:gd name="T7" fmla="*/ 117 h 320"/>
                  <a:gd name="T8" fmla="*/ 17 w 235"/>
                  <a:gd name="T9" fmla="*/ 176 h 320"/>
                  <a:gd name="T10" fmla="*/ 109 w 235"/>
                  <a:gd name="T11" fmla="*/ 315 h 320"/>
                  <a:gd name="T12" fmla="*/ 117 w 235"/>
                  <a:gd name="T13" fmla="*/ 320 h 320"/>
                  <a:gd name="T14" fmla="*/ 118 w 235"/>
                  <a:gd name="T15" fmla="*/ 320 h 320"/>
                  <a:gd name="T16" fmla="*/ 118 w 235"/>
                  <a:gd name="T17" fmla="*/ 320 h 320"/>
                  <a:gd name="T18" fmla="*/ 127 w 235"/>
                  <a:gd name="T19" fmla="*/ 315 h 320"/>
                  <a:gd name="T20" fmla="*/ 219 w 235"/>
                  <a:gd name="T21" fmla="*/ 176 h 320"/>
                  <a:gd name="T22" fmla="*/ 235 w 235"/>
                  <a:gd name="T23" fmla="*/ 117 h 320"/>
                  <a:gd name="T24" fmla="*/ 118 w 235"/>
                  <a:gd name="T25" fmla="*/ 0 h 320"/>
                  <a:gd name="T26" fmla="*/ 201 w 235"/>
                  <a:gd name="T27" fmla="*/ 164 h 320"/>
                  <a:gd name="T28" fmla="*/ 118 w 235"/>
                  <a:gd name="T29" fmla="*/ 290 h 320"/>
                  <a:gd name="T30" fmla="*/ 35 w 235"/>
                  <a:gd name="T31" fmla="*/ 165 h 320"/>
                  <a:gd name="T32" fmla="*/ 22 w 235"/>
                  <a:gd name="T33" fmla="*/ 117 h 320"/>
                  <a:gd name="T34" fmla="*/ 117 w 235"/>
                  <a:gd name="T35" fmla="*/ 21 h 320"/>
                  <a:gd name="T36" fmla="*/ 118 w 235"/>
                  <a:gd name="T37" fmla="*/ 21 h 320"/>
                  <a:gd name="T38" fmla="*/ 118 w 235"/>
                  <a:gd name="T39" fmla="*/ 21 h 320"/>
                  <a:gd name="T40" fmla="*/ 213 w 235"/>
                  <a:gd name="T41" fmla="*/ 117 h 320"/>
                  <a:gd name="T42" fmla="*/ 201 w 235"/>
                  <a:gd name="T43" fmla="*/ 1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320">
                    <a:moveTo>
                      <a:pt x="118" y="0"/>
                    </a:moveTo>
                    <a:cubicBezTo>
                      <a:pt x="118" y="0"/>
                      <a:pt x="118" y="0"/>
                      <a:pt x="118" y="0"/>
                    </a:cubicBezTo>
                    <a:cubicBezTo>
                      <a:pt x="118" y="0"/>
                      <a:pt x="117" y="0"/>
                      <a:pt x="117" y="0"/>
                    </a:cubicBezTo>
                    <a:cubicBezTo>
                      <a:pt x="53" y="0"/>
                      <a:pt x="0" y="52"/>
                      <a:pt x="0" y="117"/>
                    </a:cubicBezTo>
                    <a:cubicBezTo>
                      <a:pt x="0" y="139"/>
                      <a:pt x="5" y="156"/>
                      <a:pt x="17" y="176"/>
                    </a:cubicBezTo>
                    <a:cubicBezTo>
                      <a:pt x="109" y="315"/>
                      <a:pt x="109" y="315"/>
                      <a:pt x="109" y="315"/>
                    </a:cubicBezTo>
                    <a:cubicBezTo>
                      <a:pt x="111" y="318"/>
                      <a:pt x="114" y="320"/>
                      <a:pt x="117" y="320"/>
                    </a:cubicBezTo>
                    <a:cubicBezTo>
                      <a:pt x="117" y="320"/>
                      <a:pt x="118" y="320"/>
                      <a:pt x="118" y="320"/>
                    </a:cubicBezTo>
                    <a:cubicBezTo>
                      <a:pt x="118" y="320"/>
                      <a:pt x="118" y="320"/>
                      <a:pt x="118" y="320"/>
                    </a:cubicBezTo>
                    <a:cubicBezTo>
                      <a:pt x="121" y="320"/>
                      <a:pt x="125" y="318"/>
                      <a:pt x="127" y="315"/>
                    </a:cubicBezTo>
                    <a:cubicBezTo>
                      <a:pt x="219" y="176"/>
                      <a:pt x="219" y="176"/>
                      <a:pt x="219" y="176"/>
                    </a:cubicBezTo>
                    <a:cubicBezTo>
                      <a:pt x="230" y="156"/>
                      <a:pt x="235" y="139"/>
                      <a:pt x="235" y="117"/>
                    </a:cubicBezTo>
                    <a:cubicBezTo>
                      <a:pt x="235" y="52"/>
                      <a:pt x="182" y="0"/>
                      <a:pt x="118" y="0"/>
                    </a:cubicBezTo>
                    <a:close/>
                    <a:moveTo>
                      <a:pt x="201" y="164"/>
                    </a:moveTo>
                    <a:cubicBezTo>
                      <a:pt x="118" y="290"/>
                      <a:pt x="118" y="290"/>
                      <a:pt x="118" y="290"/>
                    </a:cubicBezTo>
                    <a:cubicBezTo>
                      <a:pt x="35" y="165"/>
                      <a:pt x="35" y="165"/>
                      <a:pt x="35" y="165"/>
                    </a:cubicBezTo>
                    <a:cubicBezTo>
                      <a:pt x="25" y="149"/>
                      <a:pt x="22" y="135"/>
                      <a:pt x="22" y="117"/>
                    </a:cubicBezTo>
                    <a:cubicBezTo>
                      <a:pt x="22" y="64"/>
                      <a:pt x="65" y="21"/>
                      <a:pt x="117" y="21"/>
                    </a:cubicBezTo>
                    <a:cubicBezTo>
                      <a:pt x="117" y="21"/>
                      <a:pt x="118" y="21"/>
                      <a:pt x="118" y="21"/>
                    </a:cubicBezTo>
                    <a:cubicBezTo>
                      <a:pt x="118" y="21"/>
                      <a:pt x="118" y="21"/>
                      <a:pt x="118" y="21"/>
                    </a:cubicBezTo>
                    <a:cubicBezTo>
                      <a:pt x="170" y="21"/>
                      <a:pt x="213" y="64"/>
                      <a:pt x="213" y="117"/>
                    </a:cubicBezTo>
                    <a:cubicBezTo>
                      <a:pt x="213" y="135"/>
                      <a:pt x="210" y="149"/>
                      <a:pt x="201" y="164"/>
                    </a:cubicBezTo>
                    <a:close/>
                  </a:path>
                </a:pathLst>
              </a:custGeom>
              <a:grpFill/>
              <a:ln>
                <a:solidFill>
                  <a:schemeClr val="tx1">
                    <a:lumMod val="50000"/>
                    <a:lumOff val="50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400">
                  <a:solidFill>
                    <a:prstClr val="black"/>
                  </a:solidFill>
                </a:endParaRPr>
              </a:p>
            </p:txBody>
          </p:sp>
          <p:sp>
            <p:nvSpPr>
              <p:cNvPr id="38" name="Freeform 979"/>
              <p:cNvSpPr>
                <a:spLocks noEditPoints="1"/>
              </p:cNvSpPr>
              <p:nvPr/>
            </p:nvSpPr>
            <p:spPr bwMode="auto">
              <a:xfrm>
                <a:off x="2059" y="4091"/>
                <a:ext cx="71" cy="71"/>
              </a:xfrm>
              <a:custGeom>
                <a:avLst/>
                <a:gdLst>
                  <a:gd name="T0" fmla="*/ 54 w 107"/>
                  <a:gd name="T1" fmla="*/ 0 h 106"/>
                  <a:gd name="T2" fmla="*/ 0 w 107"/>
                  <a:gd name="T3" fmla="*/ 53 h 106"/>
                  <a:gd name="T4" fmla="*/ 54 w 107"/>
                  <a:gd name="T5" fmla="*/ 106 h 106"/>
                  <a:gd name="T6" fmla="*/ 107 w 107"/>
                  <a:gd name="T7" fmla="*/ 53 h 106"/>
                  <a:gd name="T8" fmla="*/ 54 w 107"/>
                  <a:gd name="T9" fmla="*/ 0 h 106"/>
                  <a:gd name="T10" fmla="*/ 54 w 107"/>
                  <a:gd name="T11" fmla="*/ 85 h 106"/>
                  <a:gd name="T12" fmla="*/ 22 w 107"/>
                  <a:gd name="T13" fmla="*/ 53 h 106"/>
                  <a:gd name="T14" fmla="*/ 54 w 107"/>
                  <a:gd name="T15" fmla="*/ 21 h 106"/>
                  <a:gd name="T16" fmla="*/ 86 w 107"/>
                  <a:gd name="T17" fmla="*/ 53 h 106"/>
                  <a:gd name="T18" fmla="*/ 54 w 107"/>
                  <a:gd name="T19"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6">
                    <a:moveTo>
                      <a:pt x="54" y="0"/>
                    </a:moveTo>
                    <a:cubicBezTo>
                      <a:pt x="24" y="0"/>
                      <a:pt x="0" y="24"/>
                      <a:pt x="0" y="53"/>
                    </a:cubicBezTo>
                    <a:cubicBezTo>
                      <a:pt x="0" y="82"/>
                      <a:pt x="24" y="106"/>
                      <a:pt x="54" y="106"/>
                    </a:cubicBezTo>
                    <a:cubicBezTo>
                      <a:pt x="83" y="106"/>
                      <a:pt x="107" y="82"/>
                      <a:pt x="107" y="53"/>
                    </a:cubicBezTo>
                    <a:cubicBezTo>
                      <a:pt x="107" y="24"/>
                      <a:pt x="83" y="0"/>
                      <a:pt x="54" y="0"/>
                    </a:cubicBezTo>
                    <a:close/>
                    <a:moveTo>
                      <a:pt x="54" y="85"/>
                    </a:moveTo>
                    <a:cubicBezTo>
                      <a:pt x="36" y="85"/>
                      <a:pt x="22" y="71"/>
                      <a:pt x="22" y="53"/>
                    </a:cubicBezTo>
                    <a:cubicBezTo>
                      <a:pt x="22" y="35"/>
                      <a:pt x="36" y="21"/>
                      <a:pt x="54" y="21"/>
                    </a:cubicBezTo>
                    <a:cubicBezTo>
                      <a:pt x="71" y="21"/>
                      <a:pt x="86" y="35"/>
                      <a:pt x="86" y="53"/>
                    </a:cubicBezTo>
                    <a:cubicBezTo>
                      <a:pt x="86" y="71"/>
                      <a:pt x="71" y="85"/>
                      <a:pt x="54" y="85"/>
                    </a:cubicBezTo>
                    <a:close/>
                  </a:path>
                </a:pathLst>
              </a:custGeom>
              <a:grpFill/>
              <a:ln>
                <a:solidFill>
                  <a:schemeClr val="tx1">
                    <a:lumMod val="50000"/>
                    <a:lumOff val="50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400">
                  <a:solidFill>
                    <a:prstClr val="black"/>
                  </a:solidFill>
                </a:endParaRPr>
              </a:p>
            </p:txBody>
          </p:sp>
        </p:grpSp>
        <p:sp>
          <p:nvSpPr>
            <p:cNvPr id="28" name="Freeform 756"/>
            <p:cNvSpPr>
              <a:spLocks noChangeAspect="1" noEditPoints="1"/>
            </p:cNvSpPr>
            <p:nvPr/>
          </p:nvSpPr>
          <p:spPr bwMode="auto">
            <a:xfrm>
              <a:off x="1979533" y="2664151"/>
              <a:ext cx="584698" cy="584698"/>
            </a:xfrm>
            <a:custGeom>
              <a:avLst/>
              <a:gdLst>
                <a:gd name="T0" fmla="*/ 0 w 512"/>
                <a:gd name="T1" fmla="*/ 256 h 512"/>
                <a:gd name="T2" fmla="*/ 512 w 512"/>
                <a:gd name="T3" fmla="*/ 256 h 512"/>
                <a:gd name="T4" fmla="*/ 308 w 512"/>
                <a:gd name="T5" fmla="*/ 356 h 512"/>
                <a:gd name="T6" fmla="*/ 294 w 512"/>
                <a:gd name="T7" fmla="*/ 361 h 512"/>
                <a:gd name="T8" fmla="*/ 240 w 512"/>
                <a:gd name="T9" fmla="*/ 350 h 512"/>
                <a:gd name="T10" fmla="*/ 221 w 512"/>
                <a:gd name="T11" fmla="*/ 290 h 512"/>
                <a:gd name="T12" fmla="*/ 235 w 512"/>
                <a:gd name="T13" fmla="*/ 191 h 512"/>
                <a:gd name="T14" fmla="*/ 202 w 512"/>
                <a:gd name="T15" fmla="*/ 176 h 512"/>
                <a:gd name="T16" fmla="*/ 170 w 512"/>
                <a:gd name="T17" fmla="*/ 191 h 512"/>
                <a:gd name="T18" fmla="*/ 184 w 512"/>
                <a:gd name="T19" fmla="*/ 290 h 512"/>
                <a:gd name="T20" fmla="*/ 165 w 512"/>
                <a:gd name="T21" fmla="*/ 350 h 512"/>
                <a:gd name="T22" fmla="*/ 111 w 512"/>
                <a:gd name="T23" fmla="*/ 361 h 512"/>
                <a:gd name="T24" fmla="*/ 97 w 512"/>
                <a:gd name="T25" fmla="*/ 356 h 512"/>
                <a:gd name="T26" fmla="*/ 139 w 512"/>
                <a:gd name="T27" fmla="*/ 334 h 512"/>
                <a:gd name="T28" fmla="*/ 166 w 512"/>
                <a:gd name="T29" fmla="*/ 302 h 512"/>
                <a:gd name="T30" fmla="*/ 153 w 512"/>
                <a:gd name="T31" fmla="*/ 177 h 512"/>
                <a:gd name="T32" fmla="*/ 251 w 512"/>
                <a:gd name="T33" fmla="*/ 177 h 512"/>
                <a:gd name="T34" fmla="*/ 239 w 512"/>
                <a:gd name="T35" fmla="*/ 302 h 512"/>
                <a:gd name="T36" fmla="*/ 265 w 512"/>
                <a:gd name="T37" fmla="*/ 334 h 512"/>
                <a:gd name="T38" fmla="*/ 308 w 512"/>
                <a:gd name="T39" fmla="*/ 356 h 512"/>
                <a:gd name="T40" fmla="*/ 405 w 512"/>
                <a:gd name="T41" fmla="*/ 342 h 512"/>
                <a:gd name="T42" fmla="*/ 380 w 512"/>
                <a:gd name="T43" fmla="*/ 335 h 512"/>
                <a:gd name="T44" fmla="*/ 356 w 512"/>
                <a:gd name="T45" fmla="*/ 328 h 512"/>
                <a:gd name="T46" fmla="*/ 360 w 512"/>
                <a:gd name="T47" fmla="*/ 248 h 512"/>
                <a:gd name="T48" fmla="*/ 330 w 512"/>
                <a:gd name="T49" fmla="*/ 197 h 512"/>
                <a:gd name="T50" fmla="*/ 301 w 512"/>
                <a:gd name="T51" fmla="*/ 248 h 512"/>
                <a:gd name="T52" fmla="*/ 305 w 512"/>
                <a:gd name="T53" fmla="*/ 328 h 512"/>
                <a:gd name="T54" fmla="*/ 290 w 512"/>
                <a:gd name="T55" fmla="*/ 326 h 512"/>
                <a:gd name="T56" fmla="*/ 298 w 512"/>
                <a:gd name="T57" fmla="*/ 293 h 512"/>
                <a:gd name="T58" fmla="*/ 288 w 512"/>
                <a:gd name="T59" fmla="*/ 195 h 512"/>
                <a:gd name="T60" fmla="*/ 373 w 512"/>
                <a:gd name="T61" fmla="*/ 195 h 512"/>
                <a:gd name="T62" fmla="*/ 363 w 512"/>
                <a:gd name="T63" fmla="*/ 293 h 512"/>
                <a:gd name="T64" fmla="*/ 383 w 512"/>
                <a:gd name="T65" fmla="*/ 314 h 512"/>
                <a:gd name="T66" fmla="*/ 41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08" y="356"/>
                  </a:moveTo>
                  <a:cubicBezTo>
                    <a:pt x="306" y="360"/>
                    <a:pt x="302" y="362"/>
                    <a:pt x="298" y="362"/>
                  </a:cubicBezTo>
                  <a:cubicBezTo>
                    <a:pt x="297" y="362"/>
                    <a:pt x="295" y="362"/>
                    <a:pt x="294" y="361"/>
                  </a:cubicBezTo>
                  <a:cubicBezTo>
                    <a:pt x="283" y="356"/>
                    <a:pt x="273" y="356"/>
                    <a:pt x="264" y="355"/>
                  </a:cubicBezTo>
                  <a:cubicBezTo>
                    <a:pt x="256" y="355"/>
                    <a:pt x="248" y="355"/>
                    <a:pt x="240" y="350"/>
                  </a:cubicBezTo>
                  <a:cubicBezTo>
                    <a:pt x="226" y="343"/>
                    <a:pt x="220" y="323"/>
                    <a:pt x="219" y="317"/>
                  </a:cubicBezTo>
                  <a:cubicBezTo>
                    <a:pt x="217" y="308"/>
                    <a:pt x="216" y="297"/>
                    <a:pt x="221" y="290"/>
                  </a:cubicBezTo>
                  <a:cubicBezTo>
                    <a:pt x="228" y="280"/>
                    <a:pt x="236" y="261"/>
                    <a:pt x="240" y="246"/>
                  </a:cubicBezTo>
                  <a:cubicBezTo>
                    <a:pt x="246" y="221"/>
                    <a:pt x="244" y="202"/>
                    <a:pt x="235" y="191"/>
                  </a:cubicBezTo>
                  <a:cubicBezTo>
                    <a:pt x="223" y="176"/>
                    <a:pt x="203" y="177"/>
                    <a:pt x="203" y="177"/>
                  </a:cubicBezTo>
                  <a:cubicBezTo>
                    <a:pt x="202" y="177"/>
                    <a:pt x="202" y="176"/>
                    <a:pt x="202" y="176"/>
                  </a:cubicBezTo>
                  <a:cubicBezTo>
                    <a:pt x="202" y="176"/>
                    <a:pt x="202" y="177"/>
                    <a:pt x="202" y="177"/>
                  </a:cubicBezTo>
                  <a:cubicBezTo>
                    <a:pt x="202" y="177"/>
                    <a:pt x="181" y="176"/>
                    <a:pt x="170" y="191"/>
                  </a:cubicBezTo>
                  <a:cubicBezTo>
                    <a:pt x="160" y="202"/>
                    <a:pt x="159" y="221"/>
                    <a:pt x="165" y="246"/>
                  </a:cubicBezTo>
                  <a:cubicBezTo>
                    <a:pt x="168" y="261"/>
                    <a:pt x="176" y="280"/>
                    <a:pt x="184" y="290"/>
                  </a:cubicBezTo>
                  <a:cubicBezTo>
                    <a:pt x="189" y="297"/>
                    <a:pt x="187" y="308"/>
                    <a:pt x="185" y="317"/>
                  </a:cubicBezTo>
                  <a:cubicBezTo>
                    <a:pt x="184" y="323"/>
                    <a:pt x="179" y="343"/>
                    <a:pt x="165" y="350"/>
                  </a:cubicBezTo>
                  <a:cubicBezTo>
                    <a:pt x="157" y="355"/>
                    <a:pt x="149" y="355"/>
                    <a:pt x="140" y="355"/>
                  </a:cubicBezTo>
                  <a:cubicBezTo>
                    <a:pt x="131" y="356"/>
                    <a:pt x="122" y="356"/>
                    <a:pt x="111" y="361"/>
                  </a:cubicBezTo>
                  <a:cubicBezTo>
                    <a:pt x="109" y="362"/>
                    <a:pt x="108" y="362"/>
                    <a:pt x="106" y="362"/>
                  </a:cubicBezTo>
                  <a:cubicBezTo>
                    <a:pt x="102" y="362"/>
                    <a:pt x="98" y="360"/>
                    <a:pt x="97" y="356"/>
                  </a:cubicBezTo>
                  <a:cubicBezTo>
                    <a:pt x="94" y="351"/>
                    <a:pt x="96" y="344"/>
                    <a:pt x="102" y="342"/>
                  </a:cubicBezTo>
                  <a:cubicBezTo>
                    <a:pt x="116" y="335"/>
                    <a:pt x="129" y="335"/>
                    <a:pt x="139" y="334"/>
                  </a:cubicBezTo>
                  <a:cubicBezTo>
                    <a:pt x="146" y="334"/>
                    <a:pt x="151" y="334"/>
                    <a:pt x="155" y="332"/>
                  </a:cubicBezTo>
                  <a:cubicBezTo>
                    <a:pt x="161" y="328"/>
                    <a:pt x="167" y="308"/>
                    <a:pt x="166" y="302"/>
                  </a:cubicBezTo>
                  <a:cubicBezTo>
                    <a:pt x="157" y="289"/>
                    <a:pt x="148" y="269"/>
                    <a:pt x="144" y="251"/>
                  </a:cubicBezTo>
                  <a:cubicBezTo>
                    <a:pt x="136" y="219"/>
                    <a:pt x="139" y="194"/>
                    <a:pt x="153" y="177"/>
                  </a:cubicBezTo>
                  <a:cubicBezTo>
                    <a:pt x="171" y="155"/>
                    <a:pt x="200" y="155"/>
                    <a:pt x="202" y="155"/>
                  </a:cubicBezTo>
                  <a:cubicBezTo>
                    <a:pt x="205" y="155"/>
                    <a:pt x="233" y="155"/>
                    <a:pt x="251" y="177"/>
                  </a:cubicBezTo>
                  <a:cubicBezTo>
                    <a:pt x="265" y="194"/>
                    <a:pt x="268" y="219"/>
                    <a:pt x="261" y="251"/>
                  </a:cubicBezTo>
                  <a:cubicBezTo>
                    <a:pt x="256" y="269"/>
                    <a:pt x="247" y="289"/>
                    <a:pt x="239" y="302"/>
                  </a:cubicBezTo>
                  <a:cubicBezTo>
                    <a:pt x="237" y="308"/>
                    <a:pt x="243" y="328"/>
                    <a:pt x="250" y="332"/>
                  </a:cubicBezTo>
                  <a:cubicBezTo>
                    <a:pt x="253" y="334"/>
                    <a:pt x="259" y="334"/>
                    <a:pt x="265" y="334"/>
                  </a:cubicBezTo>
                  <a:cubicBezTo>
                    <a:pt x="276" y="335"/>
                    <a:pt x="288" y="335"/>
                    <a:pt x="303" y="342"/>
                  </a:cubicBezTo>
                  <a:cubicBezTo>
                    <a:pt x="308" y="344"/>
                    <a:pt x="310" y="351"/>
                    <a:pt x="308" y="356"/>
                  </a:cubicBezTo>
                  <a:close/>
                  <a:moveTo>
                    <a:pt x="414" y="337"/>
                  </a:moveTo>
                  <a:cubicBezTo>
                    <a:pt x="412" y="340"/>
                    <a:pt x="408" y="342"/>
                    <a:pt x="405" y="342"/>
                  </a:cubicBezTo>
                  <a:cubicBezTo>
                    <a:pt x="403" y="342"/>
                    <a:pt x="401" y="341"/>
                    <a:pt x="399" y="340"/>
                  </a:cubicBezTo>
                  <a:cubicBezTo>
                    <a:pt x="395" y="337"/>
                    <a:pt x="387" y="336"/>
                    <a:pt x="380" y="335"/>
                  </a:cubicBezTo>
                  <a:cubicBezTo>
                    <a:pt x="372" y="334"/>
                    <a:pt x="364" y="333"/>
                    <a:pt x="357" y="329"/>
                  </a:cubicBezTo>
                  <a:cubicBezTo>
                    <a:pt x="357" y="329"/>
                    <a:pt x="356" y="328"/>
                    <a:pt x="356" y="328"/>
                  </a:cubicBezTo>
                  <a:cubicBezTo>
                    <a:pt x="341" y="317"/>
                    <a:pt x="337" y="293"/>
                    <a:pt x="345" y="282"/>
                  </a:cubicBezTo>
                  <a:cubicBezTo>
                    <a:pt x="351" y="274"/>
                    <a:pt x="357" y="260"/>
                    <a:pt x="360" y="248"/>
                  </a:cubicBezTo>
                  <a:cubicBezTo>
                    <a:pt x="364" y="230"/>
                    <a:pt x="363" y="217"/>
                    <a:pt x="356" y="208"/>
                  </a:cubicBezTo>
                  <a:cubicBezTo>
                    <a:pt x="347" y="197"/>
                    <a:pt x="332" y="197"/>
                    <a:pt x="330" y="197"/>
                  </a:cubicBezTo>
                  <a:cubicBezTo>
                    <a:pt x="329" y="197"/>
                    <a:pt x="313" y="197"/>
                    <a:pt x="305" y="208"/>
                  </a:cubicBezTo>
                  <a:cubicBezTo>
                    <a:pt x="298" y="217"/>
                    <a:pt x="297" y="230"/>
                    <a:pt x="301" y="248"/>
                  </a:cubicBezTo>
                  <a:cubicBezTo>
                    <a:pt x="304" y="260"/>
                    <a:pt x="310" y="274"/>
                    <a:pt x="315" y="282"/>
                  </a:cubicBezTo>
                  <a:cubicBezTo>
                    <a:pt x="323" y="293"/>
                    <a:pt x="319" y="317"/>
                    <a:pt x="305" y="328"/>
                  </a:cubicBezTo>
                  <a:cubicBezTo>
                    <a:pt x="303" y="330"/>
                    <a:pt x="300" y="330"/>
                    <a:pt x="298" y="330"/>
                  </a:cubicBezTo>
                  <a:cubicBezTo>
                    <a:pt x="295" y="330"/>
                    <a:pt x="292" y="329"/>
                    <a:pt x="290" y="326"/>
                  </a:cubicBezTo>
                  <a:cubicBezTo>
                    <a:pt x="286" y="321"/>
                    <a:pt x="287" y="315"/>
                    <a:pt x="292" y="311"/>
                  </a:cubicBezTo>
                  <a:cubicBezTo>
                    <a:pt x="298" y="307"/>
                    <a:pt x="299" y="296"/>
                    <a:pt x="298" y="293"/>
                  </a:cubicBezTo>
                  <a:cubicBezTo>
                    <a:pt x="291" y="284"/>
                    <a:pt x="284" y="268"/>
                    <a:pt x="280" y="253"/>
                  </a:cubicBezTo>
                  <a:cubicBezTo>
                    <a:pt x="274" y="228"/>
                    <a:pt x="277" y="209"/>
                    <a:pt x="288" y="195"/>
                  </a:cubicBezTo>
                  <a:cubicBezTo>
                    <a:pt x="304" y="175"/>
                    <a:pt x="328" y="176"/>
                    <a:pt x="330" y="176"/>
                  </a:cubicBezTo>
                  <a:cubicBezTo>
                    <a:pt x="332" y="176"/>
                    <a:pt x="357" y="175"/>
                    <a:pt x="373" y="195"/>
                  </a:cubicBezTo>
                  <a:cubicBezTo>
                    <a:pt x="384" y="209"/>
                    <a:pt x="386" y="228"/>
                    <a:pt x="380" y="253"/>
                  </a:cubicBezTo>
                  <a:cubicBezTo>
                    <a:pt x="377" y="268"/>
                    <a:pt x="370" y="284"/>
                    <a:pt x="363" y="293"/>
                  </a:cubicBezTo>
                  <a:cubicBezTo>
                    <a:pt x="362" y="296"/>
                    <a:pt x="363" y="306"/>
                    <a:pt x="369" y="311"/>
                  </a:cubicBezTo>
                  <a:cubicBezTo>
                    <a:pt x="372" y="312"/>
                    <a:pt x="378" y="313"/>
                    <a:pt x="383" y="314"/>
                  </a:cubicBezTo>
                  <a:cubicBezTo>
                    <a:pt x="392" y="315"/>
                    <a:pt x="402" y="317"/>
                    <a:pt x="410" y="322"/>
                  </a:cubicBezTo>
                  <a:cubicBezTo>
                    <a:pt x="415" y="325"/>
                    <a:pt x="417" y="332"/>
                    <a:pt x="414" y="337"/>
                  </a:cubicBezTo>
                  <a:close/>
                </a:path>
              </a:pathLst>
            </a:custGeom>
            <a:solidFill>
              <a:srgbClr val="012169"/>
            </a:solidFill>
            <a:ln>
              <a:noFill/>
            </a:ln>
            <a:extLst/>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smtClean="0">
                <a:ln>
                  <a:noFill/>
                </a:ln>
                <a:solidFill>
                  <a:prstClr val="black"/>
                </a:solidFill>
                <a:effectLst/>
                <a:uLnTx/>
                <a:uFillTx/>
                <a:latin typeface="Verdana"/>
              </a:endParaRPr>
            </a:p>
          </p:txBody>
        </p:sp>
        <p:sp>
          <p:nvSpPr>
            <p:cNvPr id="29" name="Oval 28"/>
            <p:cNvSpPr/>
            <p:nvPr/>
          </p:nvSpPr>
          <p:spPr bwMode="gray">
            <a:xfrm>
              <a:off x="1235624" y="3248849"/>
              <a:ext cx="131914" cy="131914"/>
            </a:xfrm>
            <a:prstGeom prst="ellipse">
              <a:avLst/>
            </a:prstGeom>
            <a:solidFill>
              <a:srgbClr val="012169"/>
            </a:solidFill>
            <a:ln w="19050" algn="ctr">
              <a:noFill/>
              <a:miter lim="800000"/>
              <a:headEnd/>
              <a:tailEnd/>
            </a:ln>
          </p:spPr>
          <p:txBody>
            <a:bodyPr wrap="square" lIns="88900" tIns="88900" rIns="88900" bIns="88900"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smtClean="0">
                <a:ln>
                  <a:noFill/>
                </a:ln>
                <a:solidFill>
                  <a:prstClr val="white"/>
                </a:solidFill>
                <a:effectLst/>
                <a:uLnTx/>
                <a:uFillTx/>
                <a:latin typeface="Verdana"/>
              </a:endParaRPr>
            </a:p>
          </p:txBody>
        </p:sp>
        <p:cxnSp>
          <p:nvCxnSpPr>
            <p:cNvPr id="30" name="Straight Connector 29"/>
            <p:cNvCxnSpPr>
              <a:stCxn id="29" idx="6"/>
              <a:endCxn id="28" idx="0"/>
            </p:cNvCxnSpPr>
            <p:nvPr/>
          </p:nvCxnSpPr>
          <p:spPr>
            <a:xfrm flipV="1">
              <a:off x="1367538" y="2956500"/>
              <a:ext cx="611995" cy="358306"/>
            </a:xfrm>
            <a:prstGeom prst="line">
              <a:avLst/>
            </a:prstGeom>
            <a:noFill/>
            <a:ln w="9525" cap="flat" cmpd="sng" algn="ctr">
              <a:solidFill>
                <a:srgbClr val="012169"/>
              </a:solidFill>
              <a:prstDash val="sysDot"/>
            </a:ln>
            <a:effectLst/>
          </p:spPr>
        </p:cxnSp>
        <p:sp>
          <p:nvSpPr>
            <p:cNvPr id="31" name="Freeform 723"/>
            <p:cNvSpPr>
              <a:spLocks noChangeAspect="1" noEditPoints="1"/>
            </p:cNvSpPr>
            <p:nvPr/>
          </p:nvSpPr>
          <p:spPr bwMode="auto">
            <a:xfrm>
              <a:off x="2254633" y="3934730"/>
              <a:ext cx="619197" cy="619197"/>
            </a:xfrm>
            <a:custGeom>
              <a:avLst/>
              <a:gdLst>
                <a:gd name="T0" fmla="*/ 248 w 512"/>
                <a:gd name="T1" fmla="*/ 263 h 512"/>
                <a:gd name="T2" fmla="*/ 263 w 512"/>
                <a:gd name="T3" fmla="*/ 263 h 512"/>
                <a:gd name="T4" fmla="*/ 288 w 512"/>
                <a:gd name="T5" fmla="*/ 256 h 512"/>
                <a:gd name="T6" fmla="*/ 224 w 512"/>
                <a:gd name="T7" fmla="*/ 256 h 512"/>
                <a:gd name="T8" fmla="*/ 269 w 512"/>
                <a:gd name="T9" fmla="*/ 227 h 512"/>
                <a:gd name="T10" fmla="*/ 331 w 512"/>
                <a:gd name="T11" fmla="*/ 196 h 512"/>
                <a:gd name="T12" fmla="*/ 256 w 512"/>
                <a:gd name="T13" fmla="*/ 352 h 512"/>
                <a:gd name="T14" fmla="*/ 256 w 512"/>
                <a:gd name="T15" fmla="*/ 160 h 512"/>
                <a:gd name="T16" fmla="*/ 331 w 512"/>
                <a:gd name="T17" fmla="*/ 166 h 512"/>
                <a:gd name="T18" fmla="*/ 138 w 512"/>
                <a:gd name="T19" fmla="*/ 256 h 512"/>
                <a:gd name="T20" fmla="*/ 373 w 512"/>
                <a:gd name="T21" fmla="*/ 256 h 512"/>
                <a:gd name="T22" fmla="*/ 331 w 512"/>
                <a:gd name="T23" fmla="*/ 196 h 512"/>
                <a:gd name="T24" fmla="*/ 181 w 512"/>
                <a:gd name="T25" fmla="*/ 256 h 512"/>
                <a:gd name="T26" fmla="*/ 330 w 512"/>
                <a:gd name="T27" fmla="*/ 256 h 512"/>
                <a:gd name="T28" fmla="*/ 300 w 512"/>
                <a:gd name="T29" fmla="*/ 226 h 512"/>
                <a:gd name="T30" fmla="*/ 256 w 512"/>
                <a:gd name="T31" fmla="*/ 309 h 512"/>
                <a:gd name="T32" fmla="*/ 256 w 512"/>
                <a:gd name="T33" fmla="*/ 202 h 512"/>
                <a:gd name="T34" fmla="*/ 300 w 512"/>
                <a:gd name="T35" fmla="*/ 196 h 512"/>
                <a:gd name="T36" fmla="*/ 512 w 512"/>
                <a:gd name="T37" fmla="*/ 256 h 512"/>
                <a:gd name="T38" fmla="*/ 0 w 512"/>
                <a:gd name="T39" fmla="*/ 256 h 512"/>
                <a:gd name="T40" fmla="*/ 512 w 512"/>
                <a:gd name="T41" fmla="*/ 256 h 512"/>
                <a:gd name="T42" fmla="*/ 394 w 512"/>
                <a:gd name="T43" fmla="*/ 138 h 512"/>
                <a:gd name="T44" fmla="*/ 373 w 512"/>
                <a:gd name="T45" fmla="*/ 117 h 512"/>
                <a:gd name="T46" fmla="*/ 352 w 512"/>
                <a:gd name="T47" fmla="*/ 117 h 512"/>
                <a:gd name="T48" fmla="*/ 346 w 512"/>
                <a:gd name="T49" fmla="*/ 150 h 512"/>
                <a:gd name="T50" fmla="*/ 117 w 512"/>
                <a:gd name="T51" fmla="*/ 256 h 512"/>
                <a:gd name="T52" fmla="*/ 141 w 512"/>
                <a:gd name="T53" fmla="*/ 376 h 512"/>
                <a:gd name="T54" fmla="*/ 149 w 512"/>
                <a:gd name="T55" fmla="*/ 394 h 512"/>
                <a:gd name="T56" fmla="*/ 178 w 512"/>
                <a:gd name="T57" fmla="*/ 370 h 512"/>
                <a:gd name="T58" fmla="*/ 334 w 512"/>
                <a:gd name="T59" fmla="*/ 370 h 512"/>
                <a:gd name="T60" fmla="*/ 362 w 512"/>
                <a:gd name="T61" fmla="*/ 394 h 512"/>
                <a:gd name="T62" fmla="*/ 370 w 512"/>
                <a:gd name="T63" fmla="*/ 376 h 512"/>
                <a:gd name="T64" fmla="*/ 394 w 512"/>
                <a:gd name="T65" fmla="*/ 256 h 512"/>
                <a:gd name="T66" fmla="*/ 367 w 512"/>
                <a:gd name="T67" fmla="*/ 160 h 512"/>
                <a:gd name="T68" fmla="*/ 405 w 512"/>
                <a:gd name="T69" fmla="*/ 14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48" y="248"/>
                  </a:moveTo>
                  <a:cubicBezTo>
                    <a:pt x="244" y="252"/>
                    <a:pt x="244" y="259"/>
                    <a:pt x="248" y="263"/>
                  </a:cubicBezTo>
                  <a:cubicBezTo>
                    <a:pt x="250" y="265"/>
                    <a:pt x="253" y="266"/>
                    <a:pt x="256" y="266"/>
                  </a:cubicBezTo>
                  <a:cubicBezTo>
                    <a:pt x="258" y="266"/>
                    <a:pt x="261" y="265"/>
                    <a:pt x="263" y="263"/>
                  </a:cubicBezTo>
                  <a:cubicBezTo>
                    <a:pt x="284" y="242"/>
                    <a:pt x="284" y="242"/>
                    <a:pt x="284" y="242"/>
                  </a:cubicBezTo>
                  <a:cubicBezTo>
                    <a:pt x="286" y="246"/>
                    <a:pt x="288" y="251"/>
                    <a:pt x="288" y="256"/>
                  </a:cubicBezTo>
                  <a:cubicBezTo>
                    <a:pt x="288" y="273"/>
                    <a:pt x="273" y="288"/>
                    <a:pt x="256" y="288"/>
                  </a:cubicBezTo>
                  <a:cubicBezTo>
                    <a:pt x="238" y="288"/>
                    <a:pt x="224" y="273"/>
                    <a:pt x="224" y="256"/>
                  </a:cubicBezTo>
                  <a:cubicBezTo>
                    <a:pt x="224" y="238"/>
                    <a:pt x="238" y="224"/>
                    <a:pt x="256" y="224"/>
                  </a:cubicBezTo>
                  <a:cubicBezTo>
                    <a:pt x="261" y="224"/>
                    <a:pt x="265" y="225"/>
                    <a:pt x="269" y="227"/>
                  </a:cubicBezTo>
                  <a:lnTo>
                    <a:pt x="248" y="248"/>
                  </a:lnTo>
                  <a:close/>
                  <a:moveTo>
                    <a:pt x="331" y="196"/>
                  </a:moveTo>
                  <a:cubicBezTo>
                    <a:pt x="344" y="212"/>
                    <a:pt x="352" y="233"/>
                    <a:pt x="352" y="256"/>
                  </a:cubicBezTo>
                  <a:cubicBezTo>
                    <a:pt x="352" y="309"/>
                    <a:pt x="309" y="352"/>
                    <a:pt x="256" y="352"/>
                  </a:cubicBezTo>
                  <a:cubicBezTo>
                    <a:pt x="203" y="352"/>
                    <a:pt x="160" y="309"/>
                    <a:pt x="160" y="256"/>
                  </a:cubicBezTo>
                  <a:cubicBezTo>
                    <a:pt x="160" y="203"/>
                    <a:pt x="203" y="160"/>
                    <a:pt x="256" y="160"/>
                  </a:cubicBezTo>
                  <a:cubicBezTo>
                    <a:pt x="278" y="160"/>
                    <a:pt x="299" y="168"/>
                    <a:pt x="316" y="181"/>
                  </a:cubicBezTo>
                  <a:cubicBezTo>
                    <a:pt x="331" y="166"/>
                    <a:pt x="331" y="166"/>
                    <a:pt x="331" y="166"/>
                  </a:cubicBezTo>
                  <a:cubicBezTo>
                    <a:pt x="310" y="149"/>
                    <a:pt x="284" y="138"/>
                    <a:pt x="256" y="138"/>
                  </a:cubicBezTo>
                  <a:cubicBezTo>
                    <a:pt x="191" y="138"/>
                    <a:pt x="138" y="191"/>
                    <a:pt x="138" y="256"/>
                  </a:cubicBezTo>
                  <a:cubicBezTo>
                    <a:pt x="138" y="320"/>
                    <a:pt x="191" y="373"/>
                    <a:pt x="256" y="373"/>
                  </a:cubicBezTo>
                  <a:cubicBezTo>
                    <a:pt x="320" y="373"/>
                    <a:pt x="373" y="320"/>
                    <a:pt x="373" y="256"/>
                  </a:cubicBezTo>
                  <a:cubicBezTo>
                    <a:pt x="373" y="227"/>
                    <a:pt x="363" y="201"/>
                    <a:pt x="346" y="181"/>
                  </a:cubicBezTo>
                  <a:lnTo>
                    <a:pt x="331" y="196"/>
                  </a:lnTo>
                  <a:close/>
                  <a:moveTo>
                    <a:pt x="256" y="181"/>
                  </a:moveTo>
                  <a:cubicBezTo>
                    <a:pt x="214" y="181"/>
                    <a:pt x="181" y="214"/>
                    <a:pt x="181" y="256"/>
                  </a:cubicBezTo>
                  <a:cubicBezTo>
                    <a:pt x="181" y="297"/>
                    <a:pt x="214" y="330"/>
                    <a:pt x="256" y="330"/>
                  </a:cubicBezTo>
                  <a:cubicBezTo>
                    <a:pt x="297" y="330"/>
                    <a:pt x="330" y="297"/>
                    <a:pt x="330" y="256"/>
                  </a:cubicBezTo>
                  <a:cubicBezTo>
                    <a:pt x="330" y="239"/>
                    <a:pt x="325" y="224"/>
                    <a:pt x="315" y="211"/>
                  </a:cubicBezTo>
                  <a:cubicBezTo>
                    <a:pt x="300" y="226"/>
                    <a:pt x="300" y="226"/>
                    <a:pt x="300" y="226"/>
                  </a:cubicBezTo>
                  <a:cubicBezTo>
                    <a:pt x="306" y="235"/>
                    <a:pt x="309" y="245"/>
                    <a:pt x="309" y="256"/>
                  </a:cubicBezTo>
                  <a:cubicBezTo>
                    <a:pt x="309" y="285"/>
                    <a:pt x="285" y="309"/>
                    <a:pt x="256" y="309"/>
                  </a:cubicBezTo>
                  <a:cubicBezTo>
                    <a:pt x="226" y="309"/>
                    <a:pt x="202" y="285"/>
                    <a:pt x="202" y="256"/>
                  </a:cubicBezTo>
                  <a:cubicBezTo>
                    <a:pt x="202" y="226"/>
                    <a:pt x="226" y="202"/>
                    <a:pt x="256" y="202"/>
                  </a:cubicBezTo>
                  <a:cubicBezTo>
                    <a:pt x="267" y="202"/>
                    <a:pt x="277" y="206"/>
                    <a:pt x="285" y="211"/>
                  </a:cubicBezTo>
                  <a:cubicBezTo>
                    <a:pt x="300" y="196"/>
                    <a:pt x="300" y="196"/>
                    <a:pt x="300" y="196"/>
                  </a:cubicBezTo>
                  <a:cubicBezTo>
                    <a:pt x="288" y="187"/>
                    <a:pt x="272" y="181"/>
                    <a:pt x="256" y="181"/>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5" y="149"/>
                  </a:moveTo>
                  <a:cubicBezTo>
                    <a:pt x="405" y="143"/>
                    <a:pt x="400" y="138"/>
                    <a:pt x="394" y="138"/>
                  </a:cubicBezTo>
                  <a:cubicBezTo>
                    <a:pt x="373" y="138"/>
                    <a:pt x="373" y="138"/>
                    <a:pt x="373" y="138"/>
                  </a:cubicBezTo>
                  <a:cubicBezTo>
                    <a:pt x="373" y="117"/>
                    <a:pt x="373" y="117"/>
                    <a:pt x="373" y="117"/>
                  </a:cubicBezTo>
                  <a:cubicBezTo>
                    <a:pt x="373" y="111"/>
                    <a:pt x="368" y="106"/>
                    <a:pt x="362" y="106"/>
                  </a:cubicBezTo>
                  <a:cubicBezTo>
                    <a:pt x="356" y="106"/>
                    <a:pt x="352" y="111"/>
                    <a:pt x="352" y="117"/>
                  </a:cubicBezTo>
                  <a:cubicBezTo>
                    <a:pt x="352" y="145"/>
                    <a:pt x="352" y="145"/>
                    <a:pt x="352" y="145"/>
                  </a:cubicBezTo>
                  <a:cubicBezTo>
                    <a:pt x="346" y="150"/>
                    <a:pt x="346" y="150"/>
                    <a:pt x="346" y="150"/>
                  </a:cubicBezTo>
                  <a:cubicBezTo>
                    <a:pt x="322" y="130"/>
                    <a:pt x="290" y="117"/>
                    <a:pt x="256" y="117"/>
                  </a:cubicBezTo>
                  <a:cubicBezTo>
                    <a:pt x="179" y="117"/>
                    <a:pt x="117" y="179"/>
                    <a:pt x="117" y="256"/>
                  </a:cubicBezTo>
                  <a:cubicBezTo>
                    <a:pt x="117" y="295"/>
                    <a:pt x="134" y="331"/>
                    <a:pt x="161" y="357"/>
                  </a:cubicBezTo>
                  <a:cubicBezTo>
                    <a:pt x="141" y="376"/>
                    <a:pt x="141" y="376"/>
                    <a:pt x="141" y="376"/>
                  </a:cubicBezTo>
                  <a:cubicBezTo>
                    <a:pt x="137" y="380"/>
                    <a:pt x="137" y="387"/>
                    <a:pt x="141" y="391"/>
                  </a:cubicBezTo>
                  <a:cubicBezTo>
                    <a:pt x="144" y="393"/>
                    <a:pt x="146" y="394"/>
                    <a:pt x="149" y="394"/>
                  </a:cubicBezTo>
                  <a:cubicBezTo>
                    <a:pt x="152" y="394"/>
                    <a:pt x="154" y="393"/>
                    <a:pt x="157" y="391"/>
                  </a:cubicBezTo>
                  <a:cubicBezTo>
                    <a:pt x="178" y="370"/>
                    <a:pt x="178" y="370"/>
                    <a:pt x="178" y="370"/>
                  </a:cubicBezTo>
                  <a:cubicBezTo>
                    <a:pt x="200" y="385"/>
                    <a:pt x="227" y="394"/>
                    <a:pt x="256" y="394"/>
                  </a:cubicBezTo>
                  <a:cubicBezTo>
                    <a:pt x="285" y="394"/>
                    <a:pt x="311" y="385"/>
                    <a:pt x="334" y="370"/>
                  </a:cubicBezTo>
                  <a:cubicBezTo>
                    <a:pt x="355" y="391"/>
                    <a:pt x="355" y="391"/>
                    <a:pt x="355" y="391"/>
                  </a:cubicBezTo>
                  <a:cubicBezTo>
                    <a:pt x="357" y="393"/>
                    <a:pt x="360" y="394"/>
                    <a:pt x="362" y="394"/>
                  </a:cubicBezTo>
                  <a:cubicBezTo>
                    <a:pt x="365" y="394"/>
                    <a:pt x="368" y="393"/>
                    <a:pt x="370" y="391"/>
                  </a:cubicBezTo>
                  <a:cubicBezTo>
                    <a:pt x="374" y="387"/>
                    <a:pt x="374" y="380"/>
                    <a:pt x="370" y="376"/>
                  </a:cubicBezTo>
                  <a:cubicBezTo>
                    <a:pt x="350" y="357"/>
                    <a:pt x="350" y="357"/>
                    <a:pt x="350" y="357"/>
                  </a:cubicBezTo>
                  <a:cubicBezTo>
                    <a:pt x="377" y="331"/>
                    <a:pt x="394" y="295"/>
                    <a:pt x="394" y="256"/>
                  </a:cubicBezTo>
                  <a:cubicBezTo>
                    <a:pt x="394" y="221"/>
                    <a:pt x="382" y="190"/>
                    <a:pt x="361" y="166"/>
                  </a:cubicBezTo>
                  <a:cubicBezTo>
                    <a:pt x="367" y="160"/>
                    <a:pt x="367" y="160"/>
                    <a:pt x="367" y="160"/>
                  </a:cubicBezTo>
                  <a:cubicBezTo>
                    <a:pt x="394" y="160"/>
                    <a:pt x="394" y="160"/>
                    <a:pt x="394" y="160"/>
                  </a:cubicBezTo>
                  <a:cubicBezTo>
                    <a:pt x="400" y="160"/>
                    <a:pt x="405" y="155"/>
                    <a:pt x="405" y="149"/>
                  </a:cubicBezTo>
                  <a:close/>
                </a:path>
              </a:pathLst>
            </a:custGeom>
            <a:solidFill>
              <a:srgbClr val="86BC25"/>
            </a:solidFill>
            <a:ln>
              <a:noFill/>
            </a:ln>
            <a:extLst/>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smtClean="0">
                <a:ln>
                  <a:noFill/>
                </a:ln>
                <a:solidFill>
                  <a:prstClr val="black"/>
                </a:solidFill>
                <a:effectLst/>
                <a:uLnTx/>
                <a:uFillTx/>
                <a:latin typeface="Verdana"/>
              </a:endParaRPr>
            </a:p>
          </p:txBody>
        </p:sp>
        <p:sp>
          <p:nvSpPr>
            <p:cNvPr id="32" name="Oval 31"/>
            <p:cNvSpPr/>
            <p:nvPr/>
          </p:nvSpPr>
          <p:spPr bwMode="gray">
            <a:xfrm>
              <a:off x="1572502" y="4175004"/>
              <a:ext cx="131914" cy="131914"/>
            </a:xfrm>
            <a:prstGeom prst="ellipse">
              <a:avLst/>
            </a:prstGeom>
            <a:solidFill>
              <a:srgbClr val="86BC25"/>
            </a:solidFill>
            <a:ln w="19050" algn="ctr">
              <a:noFill/>
              <a:miter lim="800000"/>
              <a:headEnd/>
              <a:tailEnd/>
            </a:ln>
          </p:spPr>
          <p:txBody>
            <a:bodyPr wrap="square" lIns="88900" tIns="88900" rIns="88900" bIns="88900"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smtClean="0">
                <a:ln>
                  <a:noFill/>
                </a:ln>
                <a:solidFill>
                  <a:prstClr val="white"/>
                </a:solidFill>
                <a:effectLst/>
                <a:uLnTx/>
                <a:uFillTx/>
                <a:latin typeface="Verdana"/>
              </a:endParaRPr>
            </a:p>
          </p:txBody>
        </p:sp>
        <p:cxnSp>
          <p:nvCxnSpPr>
            <p:cNvPr id="33" name="Straight Connector 32"/>
            <p:cNvCxnSpPr>
              <a:stCxn id="32" idx="6"/>
              <a:endCxn id="31" idx="19"/>
            </p:cNvCxnSpPr>
            <p:nvPr/>
          </p:nvCxnSpPr>
          <p:spPr>
            <a:xfrm>
              <a:off x="1704416" y="4240961"/>
              <a:ext cx="550217" cy="3368"/>
            </a:xfrm>
            <a:prstGeom prst="line">
              <a:avLst/>
            </a:prstGeom>
            <a:noFill/>
            <a:ln w="9525" cap="flat" cmpd="sng" algn="ctr">
              <a:solidFill>
                <a:srgbClr val="86BC25"/>
              </a:solidFill>
              <a:prstDash val="sysDot"/>
            </a:ln>
            <a:effectLst/>
          </p:spPr>
        </p:cxnSp>
        <p:sp>
          <p:nvSpPr>
            <p:cNvPr id="34" name="Freeform 803"/>
            <p:cNvSpPr>
              <a:spLocks noChangeAspect="1" noEditPoints="1"/>
            </p:cNvSpPr>
            <p:nvPr/>
          </p:nvSpPr>
          <p:spPr bwMode="auto">
            <a:xfrm>
              <a:off x="1876273" y="5247528"/>
              <a:ext cx="602595" cy="602595"/>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90 w 512"/>
                <a:gd name="T11" fmla="*/ 412 h 512"/>
                <a:gd name="T12" fmla="*/ 288 w 512"/>
                <a:gd name="T13" fmla="*/ 412 h 512"/>
                <a:gd name="T14" fmla="*/ 277 w 512"/>
                <a:gd name="T15" fmla="*/ 404 h 512"/>
                <a:gd name="T16" fmla="*/ 285 w 512"/>
                <a:gd name="T17" fmla="*/ 391 h 512"/>
                <a:gd name="T18" fmla="*/ 346 w 512"/>
                <a:gd name="T19" fmla="*/ 361 h 512"/>
                <a:gd name="T20" fmla="*/ 316 w 512"/>
                <a:gd name="T21" fmla="*/ 331 h 512"/>
                <a:gd name="T22" fmla="*/ 256 w 512"/>
                <a:gd name="T23" fmla="*/ 352 h 512"/>
                <a:gd name="T24" fmla="*/ 167 w 512"/>
                <a:gd name="T25" fmla="*/ 292 h 512"/>
                <a:gd name="T26" fmla="*/ 173 w 512"/>
                <a:gd name="T27" fmla="*/ 278 h 512"/>
                <a:gd name="T28" fmla="*/ 186 w 512"/>
                <a:gd name="T29" fmla="*/ 284 h 512"/>
                <a:gd name="T30" fmla="*/ 256 w 512"/>
                <a:gd name="T31" fmla="*/ 330 h 512"/>
                <a:gd name="T32" fmla="*/ 330 w 512"/>
                <a:gd name="T33" fmla="*/ 256 h 512"/>
                <a:gd name="T34" fmla="*/ 256 w 512"/>
                <a:gd name="T35" fmla="*/ 181 h 512"/>
                <a:gd name="T36" fmla="*/ 186 w 512"/>
                <a:gd name="T37" fmla="*/ 228 h 512"/>
                <a:gd name="T38" fmla="*/ 173 w 512"/>
                <a:gd name="T39" fmla="*/ 234 h 512"/>
                <a:gd name="T40" fmla="*/ 167 w 512"/>
                <a:gd name="T41" fmla="*/ 220 h 512"/>
                <a:gd name="T42" fmla="*/ 245 w 512"/>
                <a:gd name="T43" fmla="*/ 160 h 512"/>
                <a:gd name="T44" fmla="*/ 245 w 512"/>
                <a:gd name="T45" fmla="*/ 118 h 512"/>
                <a:gd name="T46" fmla="*/ 117 w 512"/>
                <a:gd name="T47" fmla="*/ 256 h 512"/>
                <a:gd name="T48" fmla="*/ 226 w 512"/>
                <a:gd name="T49" fmla="*/ 391 h 512"/>
                <a:gd name="T50" fmla="*/ 234 w 512"/>
                <a:gd name="T51" fmla="*/ 404 h 512"/>
                <a:gd name="T52" fmla="*/ 224 w 512"/>
                <a:gd name="T53" fmla="*/ 412 h 512"/>
                <a:gd name="T54" fmla="*/ 221 w 512"/>
                <a:gd name="T55" fmla="*/ 412 h 512"/>
                <a:gd name="T56" fmla="*/ 96 w 512"/>
                <a:gd name="T57" fmla="*/ 256 h 512"/>
                <a:gd name="T58" fmla="*/ 256 w 512"/>
                <a:gd name="T59" fmla="*/ 96 h 512"/>
                <a:gd name="T60" fmla="*/ 324 w 512"/>
                <a:gd name="T61" fmla="*/ 111 h 512"/>
                <a:gd name="T62" fmla="*/ 329 w 512"/>
                <a:gd name="T63" fmla="*/ 125 h 512"/>
                <a:gd name="T64" fmla="*/ 315 w 512"/>
                <a:gd name="T65" fmla="*/ 130 h 512"/>
                <a:gd name="T66" fmla="*/ 266 w 512"/>
                <a:gd name="T67" fmla="*/ 118 h 512"/>
                <a:gd name="T68" fmla="*/ 266 w 512"/>
                <a:gd name="T69" fmla="*/ 160 h 512"/>
                <a:gd name="T70" fmla="*/ 352 w 512"/>
                <a:gd name="T71" fmla="*/ 256 h 512"/>
                <a:gd name="T72" fmla="*/ 331 w 512"/>
                <a:gd name="T73" fmla="*/ 316 h 512"/>
                <a:gd name="T74" fmla="*/ 361 w 512"/>
                <a:gd name="T75" fmla="*/ 346 h 512"/>
                <a:gd name="T76" fmla="*/ 394 w 512"/>
                <a:gd name="T77" fmla="*/ 256 h 512"/>
                <a:gd name="T78" fmla="*/ 362 w 512"/>
                <a:gd name="T79" fmla="*/ 167 h 512"/>
                <a:gd name="T80" fmla="*/ 363 w 512"/>
                <a:gd name="T81" fmla="*/ 151 h 512"/>
                <a:gd name="T82" fmla="*/ 378 w 512"/>
                <a:gd name="T83" fmla="*/ 153 h 512"/>
                <a:gd name="T84" fmla="*/ 416 w 512"/>
                <a:gd name="T85" fmla="*/ 256 h 512"/>
                <a:gd name="T86" fmla="*/ 290 w 512"/>
                <a:gd name="T87" fmla="*/ 412 h 512"/>
                <a:gd name="T88" fmla="*/ 213 w 512"/>
                <a:gd name="T89" fmla="*/ 256 h 512"/>
                <a:gd name="T90" fmla="*/ 256 w 512"/>
                <a:gd name="T91" fmla="*/ 213 h 512"/>
                <a:gd name="T92" fmla="*/ 298 w 512"/>
                <a:gd name="T93" fmla="*/ 256 h 512"/>
                <a:gd name="T94" fmla="*/ 256 w 512"/>
                <a:gd name="T95" fmla="*/ 298 h 512"/>
                <a:gd name="T96" fmla="*/ 213 w 512"/>
                <a:gd name="T97" fmla="*/ 256 h 512"/>
                <a:gd name="T98" fmla="*/ 256 w 512"/>
                <a:gd name="T99" fmla="*/ 277 h 512"/>
                <a:gd name="T100" fmla="*/ 234 w 512"/>
                <a:gd name="T101" fmla="*/ 256 h 512"/>
                <a:gd name="T102" fmla="*/ 256 w 512"/>
                <a:gd name="T103" fmla="*/ 234 h 512"/>
                <a:gd name="T104" fmla="*/ 277 w 512"/>
                <a:gd name="T105" fmla="*/ 256 h 512"/>
                <a:gd name="T106" fmla="*/ 256 w 512"/>
                <a:gd name="T107"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90" y="412"/>
                  </a:moveTo>
                  <a:cubicBezTo>
                    <a:pt x="289" y="412"/>
                    <a:pt x="288" y="412"/>
                    <a:pt x="288" y="412"/>
                  </a:cubicBezTo>
                  <a:cubicBezTo>
                    <a:pt x="283" y="412"/>
                    <a:pt x="278" y="409"/>
                    <a:pt x="277" y="404"/>
                  </a:cubicBezTo>
                  <a:cubicBezTo>
                    <a:pt x="276" y="398"/>
                    <a:pt x="280" y="392"/>
                    <a:pt x="285" y="391"/>
                  </a:cubicBezTo>
                  <a:cubicBezTo>
                    <a:pt x="308" y="386"/>
                    <a:pt x="329" y="375"/>
                    <a:pt x="346" y="361"/>
                  </a:cubicBezTo>
                  <a:cubicBezTo>
                    <a:pt x="316" y="331"/>
                    <a:pt x="316" y="331"/>
                    <a:pt x="316" y="331"/>
                  </a:cubicBezTo>
                  <a:cubicBezTo>
                    <a:pt x="299" y="344"/>
                    <a:pt x="278" y="352"/>
                    <a:pt x="256" y="352"/>
                  </a:cubicBezTo>
                  <a:cubicBezTo>
                    <a:pt x="216" y="352"/>
                    <a:pt x="181" y="328"/>
                    <a:pt x="167" y="292"/>
                  </a:cubicBezTo>
                  <a:cubicBezTo>
                    <a:pt x="164" y="286"/>
                    <a:pt x="167" y="280"/>
                    <a:pt x="173" y="278"/>
                  </a:cubicBezTo>
                  <a:cubicBezTo>
                    <a:pt x="178" y="276"/>
                    <a:pt x="184" y="278"/>
                    <a:pt x="186" y="284"/>
                  </a:cubicBezTo>
                  <a:cubicBezTo>
                    <a:pt x="198" y="312"/>
                    <a:pt x="225" y="330"/>
                    <a:pt x="256" y="330"/>
                  </a:cubicBezTo>
                  <a:cubicBezTo>
                    <a:pt x="297" y="330"/>
                    <a:pt x="330" y="297"/>
                    <a:pt x="330" y="256"/>
                  </a:cubicBezTo>
                  <a:cubicBezTo>
                    <a:pt x="330" y="214"/>
                    <a:pt x="297" y="181"/>
                    <a:pt x="256" y="181"/>
                  </a:cubicBezTo>
                  <a:cubicBezTo>
                    <a:pt x="225" y="181"/>
                    <a:pt x="198" y="199"/>
                    <a:pt x="186" y="228"/>
                  </a:cubicBezTo>
                  <a:cubicBezTo>
                    <a:pt x="184" y="233"/>
                    <a:pt x="178" y="236"/>
                    <a:pt x="173" y="234"/>
                  </a:cubicBezTo>
                  <a:cubicBezTo>
                    <a:pt x="167" y="231"/>
                    <a:pt x="164" y="225"/>
                    <a:pt x="167" y="220"/>
                  </a:cubicBezTo>
                  <a:cubicBezTo>
                    <a:pt x="180" y="187"/>
                    <a:pt x="210" y="164"/>
                    <a:pt x="245" y="160"/>
                  </a:cubicBezTo>
                  <a:cubicBezTo>
                    <a:pt x="245" y="118"/>
                    <a:pt x="245" y="118"/>
                    <a:pt x="245" y="118"/>
                  </a:cubicBezTo>
                  <a:cubicBezTo>
                    <a:pt x="174" y="123"/>
                    <a:pt x="117" y="183"/>
                    <a:pt x="117" y="256"/>
                  </a:cubicBezTo>
                  <a:cubicBezTo>
                    <a:pt x="117" y="320"/>
                    <a:pt x="163" y="377"/>
                    <a:pt x="226" y="391"/>
                  </a:cubicBezTo>
                  <a:cubicBezTo>
                    <a:pt x="232" y="392"/>
                    <a:pt x="235" y="398"/>
                    <a:pt x="234" y="404"/>
                  </a:cubicBezTo>
                  <a:cubicBezTo>
                    <a:pt x="233" y="409"/>
                    <a:pt x="229" y="412"/>
                    <a:pt x="224" y="412"/>
                  </a:cubicBezTo>
                  <a:cubicBezTo>
                    <a:pt x="223" y="412"/>
                    <a:pt x="222" y="412"/>
                    <a:pt x="221" y="412"/>
                  </a:cubicBezTo>
                  <a:cubicBezTo>
                    <a:pt x="149" y="396"/>
                    <a:pt x="96" y="330"/>
                    <a:pt x="96" y="256"/>
                  </a:cubicBezTo>
                  <a:cubicBezTo>
                    <a:pt x="96" y="167"/>
                    <a:pt x="167" y="96"/>
                    <a:pt x="256" y="96"/>
                  </a:cubicBezTo>
                  <a:cubicBezTo>
                    <a:pt x="280" y="96"/>
                    <a:pt x="303" y="101"/>
                    <a:pt x="324" y="111"/>
                  </a:cubicBezTo>
                  <a:cubicBezTo>
                    <a:pt x="330" y="114"/>
                    <a:pt x="332" y="120"/>
                    <a:pt x="329" y="125"/>
                  </a:cubicBezTo>
                  <a:cubicBezTo>
                    <a:pt x="327" y="131"/>
                    <a:pt x="320" y="133"/>
                    <a:pt x="315" y="130"/>
                  </a:cubicBezTo>
                  <a:cubicBezTo>
                    <a:pt x="300" y="123"/>
                    <a:pt x="283" y="119"/>
                    <a:pt x="266" y="118"/>
                  </a:cubicBezTo>
                  <a:cubicBezTo>
                    <a:pt x="266" y="160"/>
                    <a:pt x="266" y="160"/>
                    <a:pt x="266" y="160"/>
                  </a:cubicBezTo>
                  <a:cubicBezTo>
                    <a:pt x="314" y="166"/>
                    <a:pt x="352" y="206"/>
                    <a:pt x="352" y="256"/>
                  </a:cubicBezTo>
                  <a:cubicBezTo>
                    <a:pt x="352" y="278"/>
                    <a:pt x="344" y="299"/>
                    <a:pt x="331" y="316"/>
                  </a:cubicBezTo>
                  <a:cubicBezTo>
                    <a:pt x="361" y="346"/>
                    <a:pt x="361" y="346"/>
                    <a:pt x="361" y="346"/>
                  </a:cubicBezTo>
                  <a:cubicBezTo>
                    <a:pt x="382" y="321"/>
                    <a:pt x="394" y="289"/>
                    <a:pt x="394" y="256"/>
                  </a:cubicBezTo>
                  <a:cubicBezTo>
                    <a:pt x="394" y="223"/>
                    <a:pt x="383" y="191"/>
                    <a:pt x="362" y="167"/>
                  </a:cubicBezTo>
                  <a:cubicBezTo>
                    <a:pt x="358" y="162"/>
                    <a:pt x="359" y="155"/>
                    <a:pt x="363" y="151"/>
                  </a:cubicBezTo>
                  <a:cubicBezTo>
                    <a:pt x="368" y="148"/>
                    <a:pt x="374" y="148"/>
                    <a:pt x="378" y="153"/>
                  </a:cubicBezTo>
                  <a:cubicBezTo>
                    <a:pt x="402" y="182"/>
                    <a:pt x="416" y="218"/>
                    <a:pt x="416" y="256"/>
                  </a:cubicBezTo>
                  <a:cubicBezTo>
                    <a:pt x="416" y="330"/>
                    <a:pt x="363" y="396"/>
                    <a:pt x="290" y="412"/>
                  </a:cubicBezTo>
                  <a:close/>
                  <a:moveTo>
                    <a:pt x="213" y="256"/>
                  </a:moveTo>
                  <a:cubicBezTo>
                    <a:pt x="213" y="232"/>
                    <a:pt x="232" y="213"/>
                    <a:pt x="256" y="213"/>
                  </a:cubicBezTo>
                  <a:cubicBezTo>
                    <a:pt x="279" y="213"/>
                    <a:pt x="298" y="232"/>
                    <a:pt x="298" y="256"/>
                  </a:cubicBezTo>
                  <a:cubicBezTo>
                    <a:pt x="298" y="279"/>
                    <a:pt x="279" y="298"/>
                    <a:pt x="256" y="298"/>
                  </a:cubicBezTo>
                  <a:cubicBezTo>
                    <a:pt x="232" y="298"/>
                    <a:pt x="213" y="279"/>
                    <a:pt x="213" y="256"/>
                  </a:cubicBezTo>
                  <a:close/>
                  <a:moveTo>
                    <a:pt x="256" y="277"/>
                  </a:moveTo>
                  <a:cubicBezTo>
                    <a:pt x="244" y="277"/>
                    <a:pt x="234" y="267"/>
                    <a:pt x="234" y="256"/>
                  </a:cubicBezTo>
                  <a:cubicBezTo>
                    <a:pt x="234" y="244"/>
                    <a:pt x="244" y="234"/>
                    <a:pt x="256" y="234"/>
                  </a:cubicBezTo>
                  <a:cubicBezTo>
                    <a:pt x="267" y="234"/>
                    <a:pt x="277" y="244"/>
                    <a:pt x="277" y="256"/>
                  </a:cubicBezTo>
                  <a:cubicBezTo>
                    <a:pt x="277" y="267"/>
                    <a:pt x="267" y="277"/>
                    <a:pt x="256" y="277"/>
                  </a:cubicBezTo>
                  <a:close/>
                </a:path>
              </a:pathLst>
            </a:custGeom>
            <a:solidFill>
              <a:srgbClr val="0097A9"/>
            </a:solidFill>
            <a:ln>
              <a:noFill/>
            </a:ln>
            <a:extLst/>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smtClean="0">
                <a:ln>
                  <a:noFill/>
                </a:ln>
                <a:solidFill>
                  <a:prstClr val="black"/>
                </a:solidFill>
                <a:effectLst/>
                <a:uLnTx/>
                <a:uFillTx/>
                <a:latin typeface="Verdana"/>
              </a:endParaRPr>
            </a:p>
          </p:txBody>
        </p:sp>
        <p:sp>
          <p:nvSpPr>
            <p:cNvPr id="35" name="Oval 34"/>
            <p:cNvSpPr/>
            <p:nvPr/>
          </p:nvSpPr>
          <p:spPr bwMode="gray">
            <a:xfrm>
              <a:off x="1142245" y="5030481"/>
              <a:ext cx="131914" cy="131914"/>
            </a:xfrm>
            <a:prstGeom prst="ellipse">
              <a:avLst/>
            </a:prstGeom>
            <a:solidFill>
              <a:srgbClr val="0097A9"/>
            </a:solidFill>
            <a:ln w="19050" algn="ctr">
              <a:noFill/>
              <a:miter lim="800000"/>
              <a:headEnd/>
              <a:tailEnd/>
            </a:ln>
          </p:spPr>
          <p:txBody>
            <a:bodyPr wrap="square" lIns="88900" tIns="88900" rIns="88900" bIns="88900"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smtClean="0">
                <a:ln>
                  <a:noFill/>
                </a:ln>
                <a:solidFill>
                  <a:prstClr val="white"/>
                </a:solidFill>
                <a:effectLst/>
                <a:uLnTx/>
                <a:uFillTx/>
                <a:latin typeface="Verdana"/>
              </a:endParaRPr>
            </a:p>
          </p:txBody>
        </p:sp>
        <p:cxnSp>
          <p:nvCxnSpPr>
            <p:cNvPr id="36" name="Straight Connector 35"/>
            <p:cNvCxnSpPr>
              <a:stCxn id="35" idx="6"/>
              <a:endCxn id="34" idx="1"/>
            </p:cNvCxnSpPr>
            <p:nvPr/>
          </p:nvCxnSpPr>
          <p:spPr>
            <a:xfrm>
              <a:off x="1274159" y="5096438"/>
              <a:ext cx="602114" cy="452388"/>
            </a:xfrm>
            <a:prstGeom prst="line">
              <a:avLst/>
            </a:prstGeom>
            <a:noFill/>
            <a:ln w="9525" cap="flat" cmpd="sng" algn="ctr">
              <a:solidFill>
                <a:srgbClr val="0097A9"/>
              </a:solidFill>
              <a:prstDash val="sysDot"/>
            </a:ln>
            <a:effectLst/>
          </p:spPr>
        </p:cxnSp>
      </p:grpSp>
      <p:sp>
        <p:nvSpPr>
          <p:cNvPr id="19" name="TextBox 18"/>
          <p:cNvSpPr txBox="1"/>
          <p:nvPr/>
        </p:nvSpPr>
        <p:spPr>
          <a:xfrm>
            <a:off x="305844" y="918030"/>
            <a:ext cx="8444456" cy="948978"/>
          </a:xfrm>
          <a:prstGeom prst="rect">
            <a:avLst/>
          </a:prstGeom>
          <a:noFill/>
        </p:spPr>
        <p:txBody>
          <a:bodyPr vert="horz" wrap="square" lIns="0" tIns="0" rIns="0" bIns="0" rtlCol="0">
            <a:spAutoFit/>
          </a:bodyPr>
          <a:lstStyle/>
          <a:p>
            <a:pPr algn="just">
              <a:spcBef>
                <a:spcPts val="200"/>
              </a:spcBef>
              <a:buSzPct val="100000"/>
            </a:pPr>
            <a:r>
              <a:rPr lang="en-US" sz="1200" dirty="0" err="1">
                <a:latin typeface="Verdana" panose="020B0604030504040204" pitchFamily="34" charset="0"/>
                <a:ea typeface="Verdana" panose="020B0604030504040204" pitchFamily="34" charset="0"/>
                <a:cs typeface="Verdana" panose="020B0604030504040204" pitchFamily="34" charset="0"/>
              </a:rPr>
              <a:t>IoT</a:t>
            </a:r>
            <a:r>
              <a:rPr lang="en-US" sz="1200" dirty="0">
                <a:latin typeface="Verdana" panose="020B0604030504040204" pitchFamily="34" charset="0"/>
                <a:ea typeface="Verdana" panose="020B0604030504040204" pitchFamily="34" charset="0"/>
                <a:cs typeface="Verdana" panose="020B0604030504040204" pitchFamily="34" charset="0"/>
              </a:rPr>
              <a:t> has great promise and as it continues to grow, it has become very important that the IT leaders and CIOs understand the opportunities and challenges that the technology presents. Finding out how to balance the promise of </a:t>
            </a:r>
            <a:r>
              <a:rPr lang="en-US" sz="1200" dirty="0" err="1">
                <a:latin typeface="Verdana" panose="020B0604030504040204" pitchFamily="34" charset="0"/>
                <a:ea typeface="Verdana" panose="020B0604030504040204" pitchFamily="34" charset="0"/>
                <a:cs typeface="Verdana" panose="020B0604030504040204" pitchFamily="34" charset="0"/>
              </a:rPr>
              <a:t>IoT</a:t>
            </a:r>
            <a:r>
              <a:rPr lang="en-US" sz="1200" dirty="0">
                <a:latin typeface="Verdana" panose="020B0604030504040204" pitchFamily="34" charset="0"/>
                <a:ea typeface="Verdana" panose="020B0604030504040204" pitchFamily="34" charset="0"/>
                <a:cs typeface="Verdana" panose="020B0604030504040204" pitchFamily="34" charset="0"/>
              </a:rPr>
              <a:t> connected devices with potential security hurdles will continue to be a mega-trend in the near future. </a:t>
            </a:r>
          </a:p>
          <a:p>
            <a:pPr algn="just">
              <a:spcBef>
                <a:spcPts val="200"/>
              </a:spcBef>
              <a:buSzPct val="100000"/>
            </a:pPr>
            <a:endParaRPr lang="en-US" sz="1200" dirty="0" smtClean="0"/>
          </a:p>
        </p:txBody>
      </p:sp>
      <p:sp>
        <p:nvSpPr>
          <p:cNvPr id="20" name="TextBox 19"/>
          <p:cNvSpPr txBox="1"/>
          <p:nvPr/>
        </p:nvSpPr>
        <p:spPr>
          <a:xfrm>
            <a:off x="3231356" y="6554397"/>
            <a:ext cx="2252155" cy="184666"/>
          </a:xfrm>
          <a:prstGeom prst="rect">
            <a:avLst/>
          </a:prstGeom>
          <a:noFill/>
        </p:spPr>
        <p:txBody>
          <a:bodyPr vert="horz" wrap="none" lIns="0" tIns="0" rIns="0" bIns="0" rtlCol="0">
            <a:spAutoFit/>
          </a:bodyPr>
          <a:lstStyle/>
          <a:p>
            <a:pPr>
              <a:spcBef>
                <a:spcPts val="200"/>
              </a:spcBef>
              <a:buSzPct val="100000"/>
            </a:pPr>
            <a:r>
              <a:rPr lang="en-US" sz="1200" dirty="0" smtClean="0"/>
              <a:t>Draft – For Internal Use Only</a:t>
            </a:r>
          </a:p>
        </p:txBody>
      </p:sp>
    </p:spTree>
    <p:extLst>
      <p:ext uri="{BB962C8B-B14F-4D97-AF65-F5344CB8AC3E}">
        <p14:creationId xmlns:p14="http://schemas.microsoft.com/office/powerpoint/2010/main" val="719676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leadership contacts</a:t>
            </a:r>
            <a:endParaRPr lang="en-US" dirty="0"/>
          </a:p>
        </p:txBody>
      </p:sp>
      <p:grpSp>
        <p:nvGrpSpPr>
          <p:cNvPr id="20" name="Group 19"/>
          <p:cNvGrpSpPr/>
          <p:nvPr/>
        </p:nvGrpSpPr>
        <p:grpSpPr>
          <a:xfrm>
            <a:off x="492523" y="1665288"/>
            <a:ext cx="8244652" cy="4802803"/>
            <a:chOff x="1310638" y="1339037"/>
            <a:chExt cx="9185471" cy="5009128"/>
          </a:xfrm>
        </p:grpSpPr>
        <p:sp>
          <p:nvSpPr>
            <p:cNvPr id="21" name="Content Placeholder 4"/>
            <p:cNvSpPr txBox="1">
              <a:spLocks/>
            </p:cNvSpPr>
            <p:nvPr/>
          </p:nvSpPr>
          <p:spPr>
            <a:xfrm>
              <a:off x="2882024" y="2779137"/>
              <a:ext cx="2687401" cy="818679"/>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lgn="ctr">
                <a:spcAft>
                  <a:spcPts val="300"/>
                </a:spcAft>
              </a:pPr>
              <a:r>
                <a:rPr lang="en-US" sz="1400" dirty="0" smtClean="0">
                  <a:solidFill>
                    <a:srgbClr val="62B5E5"/>
                  </a:solidFill>
                </a:rPr>
                <a:t>Sean Peasley</a:t>
              </a:r>
            </a:p>
            <a:p>
              <a:pPr algn="ctr">
                <a:spcAft>
                  <a:spcPts val="300"/>
                </a:spcAft>
              </a:pPr>
              <a:r>
                <a:rPr lang="en-US" sz="1400" dirty="0" smtClean="0">
                  <a:solidFill>
                    <a:prstClr val="black"/>
                  </a:solidFill>
                </a:rPr>
                <a:t>Partner</a:t>
              </a:r>
            </a:p>
            <a:p>
              <a:pPr algn="ctr">
                <a:spcAft>
                  <a:spcPts val="300"/>
                </a:spcAft>
              </a:pPr>
              <a:r>
                <a:rPr lang="en-US" sz="1400" dirty="0" smtClean="0">
                  <a:solidFill>
                    <a:prstClr val="white">
                      <a:lumMod val="50000"/>
                    </a:prstClr>
                  </a:solidFill>
                  <a:hlinkClick r:id="rId2"/>
                </a:rPr>
                <a:t>speasley@Deloitte.com</a:t>
              </a:r>
              <a:r>
                <a:rPr lang="en-US" sz="1400" dirty="0" smtClean="0">
                  <a:solidFill>
                    <a:prstClr val="white">
                      <a:lumMod val="50000"/>
                    </a:prstClr>
                  </a:solidFill>
                </a:rPr>
                <a:t> </a:t>
              </a:r>
              <a:endParaRPr lang="en-US" sz="1400" dirty="0">
                <a:solidFill>
                  <a:prstClr val="white">
                    <a:lumMod val="50000"/>
                  </a:prstClr>
                </a:solidFill>
              </a:endParaRPr>
            </a:p>
          </p:txBody>
        </p:sp>
        <p:sp>
          <p:nvSpPr>
            <p:cNvPr id="40" name="Content Placeholder 4"/>
            <p:cNvSpPr txBox="1">
              <a:spLocks/>
            </p:cNvSpPr>
            <p:nvPr/>
          </p:nvSpPr>
          <p:spPr>
            <a:xfrm>
              <a:off x="6182049" y="2779136"/>
              <a:ext cx="2687401" cy="81867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lgn="ctr">
                <a:spcAft>
                  <a:spcPts val="300"/>
                </a:spcAft>
              </a:pPr>
              <a:r>
                <a:rPr lang="en-US" sz="1400" dirty="0" smtClean="0">
                  <a:solidFill>
                    <a:srgbClr val="62B5E5"/>
                  </a:solidFill>
                </a:rPr>
                <a:t>Irfan </a:t>
              </a:r>
              <a:r>
                <a:rPr lang="en-US" sz="1400" dirty="0" err="1" smtClean="0">
                  <a:solidFill>
                    <a:srgbClr val="62B5E5"/>
                  </a:solidFill>
                </a:rPr>
                <a:t>Saif</a:t>
              </a:r>
              <a:endParaRPr lang="en-US" sz="1400" dirty="0" smtClean="0">
                <a:solidFill>
                  <a:srgbClr val="62B5E5"/>
                </a:solidFill>
              </a:endParaRPr>
            </a:p>
            <a:p>
              <a:pPr algn="ctr">
                <a:spcAft>
                  <a:spcPts val="300"/>
                </a:spcAft>
              </a:pPr>
              <a:r>
                <a:rPr lang="en-US" sz="1400" dirty="0" smtClean="0">
                  <a:solidFill>
                    <a:prstClr val="black"/>
                  </a:solidFill>
                </a:rPr>
                <a:t>Principal</a:t>
              </a:r>
            </a:p>
            <a:p>
              <a:pPr algn="ctr">
                <a:spcAft>
                  <a:spcPts val="300"/>
                </a:spcAft>
              </a:pPr>
              <a:r>
                <a:rPr lang="en-US" sz="1400" dirty="0" smtClean="0">
                  <a:solidFill>
                    <a:prstClr val="white">
                      <a:lumMod val="50000"/>
                    </a:prstClr>
                  </a:solidFill>
                  <a:hlinkClick r:id="rId3"/>
                </a:rPr>
                <a:t>isaif@Deloitte.com</a:t>
              </a:r>
              <a:r>
                <a:rPr lang="en-US" sz="1400" dirty="0" smtClean="0">
                  <a:solidFill>
                    <a:prstClr val="white">
                      <a:lumMod val="50000"/>
                    </a:prstClr>
                  </a:solidFill>
                </a:rPr>
                <a:t> </a:t>
              </a:r>
              <a:endParaRPr lang="en-US" sz="1400" dirty="0">
                <a:solidFill>
                  <a:prstClr val="white">
                    <a:lumMod val="50000"/>
                  </a:prstClr>
                </a:solidFill>
              </a:endParaRPr>
            </a:p>
          </p:txBody>
        </p:sp>
        <p:sp>
          <p:nvSpPr>
            <p:cNvPr id="42" name="Content Placeholder 4"/>
            <p:cNvSpPr txBox="1">
              <a:spLocks/>
            </p:cNvSpPr>
            <p:nvPr/>
          </p:nvSpPr>
          <p:spPr>
            <a:xfrm>
              <a:off x="1310638" y="5529486"/>
              <a:ext cx="2687401" cy="81867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lgn="ctr">
                <a:spcAft>
                  <a:spcPts val="300"/>
                </a:spcAft>
              </a:pPr>
              <a:r>
                <a:rPr lang="en-US" sz="1400" dirty="0" smtClean="0">
                  <a:solidFill>
                    <a:srgbClr val="62B5E5"/>
                  </a:solidFill>
                </a:rPr>
                <a:t>John Lu</a:t>
              </a:r>
            </a:p>
            <a:p>
              <a:pPr algn="ctr">
                <a:spcAft>
                  <a:spcPts val="300"/>
                </a:spcAft>
              </a:pPr>
              <a:r>
                <a:rPr lang="en-US" sz="1400" dirty="0" smtClean="0">
                  <a:solidFill>
                    <a:prstClr val="black"/>
                  </a:solidFill>
                </a:rPr>
                <a:t>Principal</a:t>
              </a:r>
            </a:p>
            <a:p>
              <a:pPr algn="ctr">
                <a:spcAft>
                  <a:spcPts val="300"/>
                </a:spcAft>
              </a:pPr>
              <a:r>
                <a:rPr lang="en-US" sz="1400" dirty="0" smtClean="0">
                  <a:solidFill>
                    <a:prstClr val="white">
                      <a:lumMod val="50000"/>
                    </a:prstClr>
                  </a:solidFill>
                </a:rPr>
                <a:t>jolu@Deloitte.com</a:t>
              </a:r>
              <a:endParaRPr lang="en-US" sz="1400" dirty="0">
                <a:solidFill>
                  <a:prstClr val="white">
                    <a:lumMod val="50000"/>
                  </a:prstClr>
                </a:solidFill>
              </a:endParaRPr>
            </a:p>
          </p:txBody>
        </p:sp>
        <p:sp>
          <p:nvSpPr>
            <p:cNvPr id="43" name="Content Placeholder 4"/>
            <p:cNvSpPr txBox="1">
              <a:spLocks/>
            </p:cNvSpPr>
            <p:nvPr/>
          </p:nvSpPr>
          <p:spPr>
            <a:xfrm>
              <a:off x="4421261" y="5439438"/>
              <a:ext cx="2687402" cy="81867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lgn="ctr">
                <a:spcAft>
                  <a:spcPts val="300"/>
                </a:spcAft>
              </a:pPr>
              <a:r>
                <a:rPr lang="en-US" sz="1400" dirty="0" smtClean="0">
                  <a:solidFill>
                    <a:srgbClr val="62B5E5"/>
                  </a:solidFill>
                </a:rPr>
                <a:t>Russell Jones</a:t>
              </a:r>
              <a:endParaRPr lang="en-US" sz="1400" dirty="0">
                <a:solidFill>
                  <a:srgbClr val="62B5E5"/>
                </a:solidFill>
              </a:endParaRPr>
            </a:p>
            <a:p>
              <a:pPr algn="ctr">
                <a:spcAft>
                  <a:spcPts val="300"/>
                </a:spcAft>
              </a:pPr>
              <a:r>
                <a:rPr lang="en-US" sz="1400" dirty="0" smtClean="0">
                  <a:solidFill>
                    <a:prstClr val="black"/>
                  </a:solidFill>
                </a:rPr>
                <a:t>Partner</a:t>
              </a:r>
              <a:endParaRPr lang="en-US" sz="1400" dirty="0">
                <a:solidFill>
                  <a:prstClr val="black"/>
                </a:solidFill>
              </a:endParaRPr>
            </a:p>
            <a:p>
              <a:pPr algn="ctr">
                <a:spcAft>
                  <a:spcPts val="300"/>
                </a:spcAft>
              </a:pPr>
              <a:r>
                <a:rPr lang="en-US" sz="1400" dirty="0" smtClean="0">
                  <a:solidFill>
                    <a:prstClr val="white">
                      <a:lumMod val="50000"/>
                    </a:prstClr>
                  </a:solidFill>
                </a:rPr>
                <a:t>rujones@Deloitte.com</a:t>
              </a:r>
              <a:endParaRPr lang="en-US" sz="1400" dirty="0">
                <a:solidFill>
                  <a:prstClr val="white">
                    <a:lumMod val="50000"/>
                  </a:prstClr>
                </a:solidFill>
              </a:endParaRPr>
            </a:p>
          </p:txBody>
        </p:sp>
        <p:sp>
          <p:nvSpPr>
            <p:cNvPr id="44" name="Content Placeholder 4"/>
            <p:cNvSpPr txBox="1">
              <a:spLocks/>
            </p:cNvSpPr>
            <p:nvPr/>
          </p:nvSpPr>
          <p:spPr>
            <a:xfrm>
              <a:off x="7808707" y="5434603"/>
              <a:ext cx="2687402" cy="81867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lgn="ctr">
                <a:spcAft>
                  <a:spcPts val="300"/>
                </a:spcAft>
              </a:pPr>
              <a:r>
                <a:rPr lang="en-US" sz="1400" dirty="0" smtClean="0">
                  <a:solidFill>
                    <a:srgbClr val="62B5E5"/>
                  </a:solidFill>
                </a:rPr>
                <a:t>Leon Nash</a:t>
              </a:r>
            </a:p>
            <a:p>
              <a:pPr algn="ctr">
                <a:spcAft>
                  <a:spcPts val="300"/>
                </a:spcAft>
              </a:pPr>
              <a:r>
                <a:rPr lang="en-US" sz="1400" dirty="0" smtClean="0">
                  <a:solidFill>
                    <a:prstClr val="black"/>
                  </a:solidFill>
                </a:rPr>
                <a:t>Principal</a:t>
              </a:r>
            </a:p>
            <a:p>
              <a:pPr algn="ctr">
                <a:spcAft>
                  <a:spcPts val="300"/>
                </a:spcAft>
              </a:pPr>
              <a:r>
                <a:rPr lang="en-US" sz="1400" dirty="0" smtClean="0">
                  <a:solidFill>
                    <a:prstClr val="white">
                      <a:lumMod val="50000"/>
                    </a:prstClr>
                  </a:solidFill>
                </a:rPr>
                <a:t>leonnash@Deloitte.com</a:t>
              </a:r>
              <a:endParaRPr lang="en-US" sz="1400" dirty="0">
                <a:solidFill>
                  <a:prstClr val="white">
                    <a:lumMod val="50000"/>
                  </a:prstClr>
                </a:solidFill>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8504" y="1343871"/>
              <a:ext cx="1234440" cy="1234440"/>
            </a:xfrm>
            <a:prstGeom prst="rect">
              <a:avLst/>
            </a:prstGeom>
          </p:spPr>
        </p:pic>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285" y="1339037"/>
              <a:ext cx="1234440" cy="1234440"/>
            </a:xfrm>
            <a:prstGeom prst="rect">
              <a:avLst/>
            </a:prstGeom>
          </p:spPr>
        </p:pic>
      </p:grpSp>
      <p:pic>
        <p:nvPicPr>
          <p:cNvPr id="2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70815" y="4333200"/>
            <a:ext cx="1039598" cy="1189474"/>
          </a:xfrm>
          <a:prstGeom prst="rect">
            <a:avLst/>
          </a:prstGeom>
          <a:ln>
            <a:solidFill>
              <a:schemeClr val="bg1"/>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8"/>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7066665" y="4333200"/>
            <a:ext cx="897120" cy="1180476"/>
          </a:xfrm>
          <a:prstGeom prst="rect">
            <a:avLst/>
          </a:prstGeom>
        </p:spPr>
      </p:pic>
      <p:pic>
        <p:nvPicPr>
          <p:cNvPr id="30" name="Picture 29"/>
          <p:cNvPicPr>
            <a:picLocks noChangeAspect="1"/>
          </p:cNvPicPr>
          <p:nvPr/>
        </p:nvPicPr>
        <p:blipFill>
          <a:blip r:embed="rId8"/>
          <a:stretch>
            <a:fillRect/>
          </a:stretch>
        </p:blipFill>
        <p:spPr>
          <a:xfrm>
            <a:off x="1237405" y="4260325"/>
            <a:ext cx="997150" cy="1262349"/>
          </a:xfrm>
          <a:prstGeom prst="rect">
            <a:avLst/>
          </a:prstGeom>
          <a:ln>
            <a:solidFill>
              <a:schemeClr val="bg1"/>
            </a:solidFill>
          </a:ln>
        </p:spPr>
      </p:pic>
      <p:sp>
        <p:nvSpPr>
          <p:cNvPr id="31" name="TextBox 30"/>
          <p:cNvSpPr txBox="1"/>
          <p:nvPr/>
        </p:nvSpPr>
        <p:spPr>
          <a:xfrm>
            <a:off x="3231356" y="6554397"/>
            <a:ext cx="2252155" cy="184666"/>
          </a:xfrm>
          <a:prstGeom prst="rect">
            <a:avLst/>
          </a:prstGeom>
          <a:noFill/>
        </p:spPr>
        <p:txBody>
          <a:bodyPr vert="horz" wrap="none" lIns="0" tIns="0" rIns="0" bIns="0" rtlCol="0">
            <a:spAutoFit/>
          </a:bodyPr>
          <a:lstStyle/>
          <a:p>
            <a:pPr>
              <a:spcBef>
                <a:spcPts val="200"/>
              </a:spcBef>
              <a:buSzPct val="100000"/>
            </a:pPr>
            <a:r>
              <a:rPr lang="en-US" sz="1200" dirty="0" smtClean="0"/>
              <a:t>Draft – For Internal Use Only</a:t>
            </a:r>
          </a:p>
        </p:txBody>
      </p:sp>
    </p:spTree>
    <p:extLst>
      <p:ext uri="{BB962C8B-B14F-4D97-AF65-F5344CB8AC3E}">
        <p14:creationId xmlns:p14="http://schemas.microsoft.com/office/powerpoint/2010/main" val="3966932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346024724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44"/>
          <p:cNvSpPr txBox="1">
            <a:spLocks/>
          </p:cNvSpPr>
          <p:nvPr/>
        </p:nvSpPr>
        <p:spPr>
          <a:xfrm>
            <a:off x="4052135" y="3096063"/>
            <a:ext cx="2596753" cy="146050"/>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787878"/>
              </a:buClr>
              <a:buNone/>
            </a:pPr>
            <a:endParaRPr lang="en-US" sz="825" b="1" spc="225" dirty="0">
              <a:solidFill>
                <a:srgbClr val="000000"/>
              </a:solidFill>
            </a:endParaRPr>
          </a:p>
        </p:txBody>
      </p:sp>
      <p:sp>
        <p:nvSpPr>
          <p:cNvPr id="23" name="Content Placeholder 45"/>
          <p:cNvSpPr txBox="1">
            <a:spLocks/>
          </p:cNvSpPr>
          <p:nvPr/>
        </p:nvSpPr>
        <p:spPr>
          <a:xfrm>
            <a:off x="4051738" y="3248464"/>
            <a:ext cx="4417088" cy="761999"/>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450"/>
              </a:spcBef>
              <a:buClr>
                <a:srgbClr val="787878"/>
              </a:buClr>
              <a:buNone/>
            </a:pPr>
            <a:endParaRPr lang="en-US" sz="750" spc="0" dirty="0">
              <a:solidFill>
                <a:srgbClr val="000000"/>
              </a:solidFill>
              <a:latin typeface="Frutiger Next Pro Medium"/>
              <a:cs typeface="Frutiger Next Pro Medium"/>
            </a:endParaRPr>
          </a:p>
        </p:txBody>
      </p:sp>
      <p:sp>
        <p:nvSpPr>
          <p:cNvPr id="13" name="Text Placeholder 42"/>
          <p:cNvSpPr txBox="1">
            <a:spLocks/>
          </p:cNvSpPr>
          <p:nvPr/>
        </p:nvSpPr>
        <p:spPr>
          <a:xfrm>
            <a:off x="4052135" y="2385515"/>
            <a:ext cx="2596753" cy="146050"/>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787878"/>
              </a:buClr>
              <a:buNone/>
            </a:pPr>
            <a:endParaRPr lang="en-US" sz="825" b="1" spc="225" dirty="0">
              <a:solidFill>
                <a:srgbClr val="000000"/>
              </a:solidFill>
            </a:endParaRPr>
          </a:p>
        </p:txBody>
      </p:sp>
      <p:sp>
        <p:nvSpPr>
          <p:cNvPr id="5" name="Title 4"/>
          <p:cNvSpPr>
            <a:spLocks noGrp="1"/>
          </p:cNvSpPr>
          <p:nvPr>
            <p:ph type="title"/>
          </p:nvPr>
        </p:nvSpPr>
        <p:spPr/>
        <p:txBody>
          <a:bodyPr/>
          <a:lstStyle/>
          <a:p>
            <a:r>
              <a:rPr lang="en-US" smtClean="0"/>
              <a:t>Global Automobile OEM</a:t>
            </a:r>
            <a:endParaRPr lang="en-US" dirty="0"/>
          </a:p>
        </p:txBody>
      </p:sp>
      <p:sp>
        <p:nvSpPr>
          <p:cNvPr id="6" name="Content Placeholder 5"/>
          <p:cNvSpPr>
            <a:spLocks noGrp="1"/>
          </p:cNvSpPr>
          <p:nvPr>
            <p:ph sz="quarter" idx="10"/>
          </p:nvPr>
        </p:nvSpPr>
        <p:spPr>
          <a:xfrm>
            <a:off x="376238" y="1181100"/>
            <a:ext cx="3342322" cy="5200651"/>
          </a:xfrm>
        </p:spPr>
        <p:txBody>
          <a:bodyPr/>
          <a:lstStyle/>
          <a:p>
            <a:r>
              <a:rPr lang="en-US" sz="900" b="1" dirty="0" smtClean="0"/>
              <a:t>Connected vehicle analytics</a:t>
            </a:r>
          </a:p>
          <a:p>
            <a:r>
              <a:rPr lang="en-US" sz="900" b="1" dirty="0" smtClean="0"/>
              <a:t>Issue</a:t>
            </a:r>
          </a:p>
          <a:p>
            <a:r>
              <a:rPr lang="en-US" sz="900" dirty="0" smtClean="0"/>
              <a:t>A leading Japanese Truck OEM was developing its first fully connected truck and wanted Deloitte to assess use cases to leverage connected truck data to reduce cost, improve downtime, find new sources of revenue, and meet regulatory requirements.</a:t>
            </a:r>
          </a:p>
          <a:p>
            <a:r>
              <a:rPr lang="en-US" sz="900" b="1" dirty="0" smtClean="0"/>
              <a:t>Solution</a:t>
            </a:r>
          </a:p>
          <a:p>
            <a:pPr marL="114300" indent="-114300">
              <a:buFont typeface="Arial" panose="020B0604020202020204" pitchFamily="34" charset="0"/>
              <a:buChar char="•"/>
            </a:pPr>
            <a:r>
              <a:rPr lang="en-US" sz="900" dirty="0" smtClean="0"/>
              <a:t>Deloitte identified 7 use cases that address the client’s 4 priority outcomes and is currently developing 2:</a:t>
            </a:r>
          </a:p>
          <a:p>
            <a:pPr marL="114300" indent="-114300">
              <a:buFont typeface="Arial" panose="020B0604020202020204" pitchFamily="34" charset="0"/>
              <a:buChar char="•"/>
            </a:pPr>
            <a:r>
              <a:rPr lang="en-US" sz="900" dirty="0" smtClean="0"/>
              <a:t>Tele-Diagnosis Capability: remotely diagnose issues in order to reduce downtime and significant warranty cost due to larger failures</a:t>
            </a:r>
          </a:p>
          <a:p>
            <a:pPr marL="114300" indent="-114300">
              <a:buFont typeface="Arial" panose="020B0604020202020204" pitchFamily="34" charset="0"/>
              <a:buChar char="•"/>
            </a:pPr>
            <a:r>
              <a:rPr lang="en-US" sz="900" dirty="0" smtClean="0"/>
              <a:t>Connecting Vehicle Analytics: leveraging connected vehicle data to predict quality issues and prevent recalls. The solution leverages cognitive computing to identify patterns in fault codes transmitted by sensors on vehicles to predict failures before they occur and prompt customers with predictive maintenance alerts.</a:t>
            </a:r>
          </a:p>
          <a:p>
            <a:r>
              <a:rPr lang="en-US" sz="900" b="1" dirty="0" smtClean="0"/>
              <a:t>Impact</a:t>
            </a:r>
          </a:p>
          <a:p>
            <a:r>
              <a:rPr lang="en-US" sz="900" dirty="0" smtClean="0"/>
              <a:t>The implementation of these connected vehicle analytics solutions will enable the OEM to develop an internal capability to store, analyze, and interpret machine vehicle data. With this information, the OEM can reduce significant critical component failures and reduce engine replacements. It will also help the OEM in reduce downtime and total cost of quality, improve overall product quality, reduce warranty costs, and improve customer satisfaction.</a:t>
            </a:r>
          </a:p>
        </p:txBody>
      </p:sp>
      <p:pic>
        <p:nvPicPr>
          <p:cNvPr id="20" name="Picture Placeholder 19"/>
          <p:cNvPicPr>
            <a:picLocks noGrp="1" noChangeAspect="1"/>
          </p:cNvPicPr>
          <p:nvPr>
            <p:ph type="pic" sz="quarter" idx="15"/>
          </p:nvPr>
        </p:nvPicPr>
        <p:blipFill rotWithShape="1">
          <a:blip r:embed="rId3" cstate="email">
            <a:extLst>
              <a:ext uri="{28A0092B-C50C-407E-A947-70E740481C1C}">
                <a14:useLocalDpi xmlns:a14="http://schemas.microsoft.com/office/drawing/2010/main"/>
              </a:ext>
            </a:extLst>
          </a:blip>
          <a:srcRect t="16436" b="16436"/>
          <a:stretch/>
        </p:blipFill>
        <p:spPr>
          <a:xfrm>
            <a:off x="4087763" y="1181100"/>
            <a:ext cx="4680000" cy="5200651"/>
          </a:xfrm>
          <a:prstGeom prst="rect">
            <a:avLst/>
          </a:prstGeom>
        </p:spPr>
      </p:pic>
      <p:sp>
        <p:nvSpPr>
          <p:cNvPr id="8" name="TextBox 7"/>
          <p:cNvSpPr txBox="1"/>
          <p:nvPr/>
        </p:nvSpPr>
        <p:spPr>
          <a:xfrm>
            <a:off x="3231356" y="6554397"/>
            <a:ext cx="2252155" cy="184666"/>
          </a:xfrm>
          <a:prstGeom prst="rect">
            <a:avLst/>
          </a:prstGeom>
          <a:noFill/>
        </p:spPr>
        <p:txBody>
          <a:bodyPr vert="horz" wrap="none" lIns="0" tIns="0" rIns="0" bIns="0" rtlCol="0">
            <a:spAutoFit/>
          </a:bodyPr>
          <a:lstStyle/>
          <a:p>
            <a:pPr>
              <a:spcBef>
                <a:spcPts val="200"/>
              </a:spcBef>
              <a:buSzPct val="100000"/>
            </a:pPr>
            <a:r>
              <a:rPr lang="en-US" sz="1200" dirty="0" smtClean="0"/>
              <a:t>Draft – For Internal Use Only</a:t>
            </a:r>
          </a:p>
        </p:txBody>
      </p:sp>
    </p:spTree>
    <p:extLst>
      <p:ext uri="{BB962C8B-B14F-4D97-AF65-F5344CB8AC3E}">
        <p14:creationId xmlns:p14="http://schemas.microsoft.com/office/powerpoint/2010/main" val="336972534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Solutions and capabilities</a:t>
            </a:r>
          </a:p>
        </p:txBody>
      </p:sp>
      <p:graphicFrame>
        <p:nvGraphicFramePr>
          <p:cNvPr id="5" name="Table 4"/>
          <p:cNvGraphicFramePr>
            <a:graphicFrameLocks noGrp="1"/>
          </p:cNvGraphicFramePr>
          <p:nvPr>
            <p:extLst>
              <p:ext uri="{D42A27DB-BD31-4B8C-83A1-F6EECF244321}">
                <p14:modId xmlns:p14="http://schemas.microsoft.com/office/powerpoint/2010/main" val="2762483543"/>
              </p:ext>
            </p:extLst>
          </p:nvPr>
        </p:nvGraphicFramePr>
        <p:xfrm>
          <a:off x="373571" y="1714499"/>
          <a:ext cx="8375903" cy="4495801"/>
        </p:xfrm>
        <a:graphic>
          <a:graphicData uri="http://schemas.openxmlformats.org/drawingml/2006/table">
            <a:tbl>
              <a:tblPr firstRow="1" bandRow="1">
                <a:tableStyleId>{2D5ABB26-0587-4C30-8999-92F81FD0307C}</a:tableStyleId>
              </a:tblPr>
              <a:tblGrid>
                <a:gridCol w="2655861">
                  <a:extLst>
                    <a:ext uri="{9D8B030D-6E8A-4147-A177-3AD203B41FA5}">
                      <a16:colId xmlns:a16="http://schemas.microsoft.com/office/drawing/2014/main" xmlns="" val="20000"/>
                    </a:ext>
                  </a:extLst>
                </a:gridCol>
                <a:gridCol w="2860021">
                  <a:extLst>
                    <a:ext uri="{9D8B030D-6E8A-4147-A177-3AD203B41FA5}">
                      <a16:colId xmlns:a16="http://schemas.microsoft.com/office/drawing/2014/main" xmlns="" val="20001"/>
                    </a:ext>
                  </a:extLst>
                </a:gridCol>
                <a:gridCol w="2860021">
                  <a:extLst>
                    <a:ext uri="{9D8B030D-6E8A-4147-A177-3AD203B41FA5}">
                      <a16:colId xmlns:a16="http://schemas.microsoft.com/office/drawing/2014/main" xmlns="" val="20002"/>
                    </a:ext>
                  </a:extLst>
                </a:gridCol>
              </a:tblGrid>
              <a:tr h="201969">
                <a:tc>
                  <a:txBody>
                    <a:bodyPr/>
                    <a:lstStyle/>
                    <a:p>
                      <a:pPr marL="365760" marR="0" lvl="0" indent="0" algn="l">
                        <a:spcBef>
                          <a:spcPts val="0"/>
                        </a:spcBef>
                        <a:spcAft>
                          <a:spcPts val="0"/>
                        </a:spcAft>
                        <a:buFont typeface="Symbol" panose="05050102010706020507" pitchFamily="18" charset="2"/>
                        <a:buNone/>
                      </a:pPr>
                      <a:r>
                        <a:rPr lang="en-US" sz="900" b="1" dirty="0" smtClean="0">
                          <a:solidFill>
                            <a:schemeClr val="bg1"/>
                          </a:solidFill>
                          <a:effectLst/>
                        </a:rPr>
                        <a:t>Industrial Control Systems</a:t>
                      </a:r>
                    </a:p>
                  </a:txBody>
                  <a:tcPr marL="51435" marR="51435" marT="25718" marB="2571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900" b="1" kern="1200" dirty="0" smtClean="0">
                          <a:solidFill>
                            <a:schemeClr val="bg1"/>
                          </a:solidFill>
                          <a:effectLst/>
                          <a:latin typeface="+mn-lt"/>
                          <a:ea typeface="+mn-ea"/>
                          <a:cs typeface="+mn-cs"/>
                        </a:rPr>
                        <a:t>Medical Devices</a:t>
                      </a:r>
                      <a:endParaRPr lang="en-US" sz="900" b="1" kern="1200" dirty="0">
                        <a:solidFill>
                          <a:schemeClr val="bg1"/>
                        </a:solidFill>
                        <a:effectLst/>
                        <a:latin typeface="+mn-lt"/>
                        <a:ea typeface="+mn-ea"/>
                        <a:cs typeface="+mn-cs"/>
                      </a:endParaRPr>
                    </a:p>
                  </a:txBody>
                  <a:tcPr marL="51435" marR="51435" marT="25718" marB="2571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n-US" sz="900" b="1" kern="1200" dirty="0" smtClean="0">
                          <a:solidFill>
                            <a:schemeClr val="bg1"/>
                          </a:solidFill>
                          <a:effectLst/>
                          <a:latin typeface="+mn-lt"/>
                          <a:ea typeface="+mn-ea"/>
                          <a:cs typeface="+mn-cs"/>
                        </a:rPr>
                        <a:t>Connected Vehicles</a:t>
                      </a:r>
                      <a:endParaRPr lang="en-US" sz="900" b="1" kern="1200" dirty="0">
                        <a:solidFill>
                          <a:schemeClr val="bg1"/>
                        </a:solidFill>
                        <a:effectLst/>
                        <a:latin typeface="+mn-lt"/>
                        <a:ea typeface="+mn-ea"/>
                        <a:cs typeface="+mn-cs"/>
                      </a:endParaRPr>
                    </a:p>
                  </a:txBody>
                  <a:tcPr marL="51435" marR="51435" marT="25718" marB="2571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xmlns="" val="10000"/>
                  </a:ext>
                </a:extLst>
              </a:tr>
              <a:tr h="359604">
                <a:tc>
                  <a:txBody>
                    <a:bodyPr/>
                    <a:lstStyle/>
                    <a:p>
                      <a:pPr marL="365760" marR="0" lvl="0" indent="0" algn="l">
                        <a:spcBef>
                          <a:spcPts val="0"/>
                        </a:spcBef>
                        <a:spcAft>
                          <a:spcPts val="0"/>
                        </a:spcAft>
                        <a:buFont typeface="Symbol" panose="05050102010706020507" pitchFamily="18" charset="2"/>
                        <a:buNone/>
                      </a:pPr>
                      <a:r>
                        <a:rPr lang="en-US" sz="900" b="1" dirty="0" smtClean="0">
                          <a:solidFill>
                            <a:schemeClr val="tx1"/>
                          </a:solidFill>
                          <a:effectLst/>
                        </a:rPr>
                        <a:t>Global ICS Threat</a:t>
                      </a:r>
                      <a:r>
                        <a:rPr lang="en-US" sz="900" b="1" baseline="0" dirty="0" smtClean="0">
                          <a:solidFill>
                            <a:schemeClr val="tx1"/>
                          </a:solidFill>
                          <a:effectLst/>
                        </a:rPr>
                        <a:t> Intelligence</a:t>
                      </a:r>
                      <a:endParaRPr lang="en-US" sz="900" b="1" dirty="0" smtClean="0">
                        <a:solidFill>
                          <a:schemeClr val="tx1"/>
                        </a:solidFill>
                        <a:effectLst/>
                      </a:endParaRPr>
                    </a:p>
                  </a:txBody>
                  <a:tcPr marL="51435" marR="51435" marT="25718" marB="2571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65760" marR="0" lvl="0" indent="0" algn="l" defTabSz="914378" rtl="0" eaLnBrk="1" latinLnBrk="0" hangingPunct="1">
                        <a:spcBef>
                          <a:spcPts val="0"/>
                        </a:spcBef>
                        <a:spcAft>
                          <a:spcPts val="0"/>
                        </a:spcAft>
                        <a:buFont typeface="Symbol" panose="05050102010706020507" pitchFamily="18" charset="2"/>
                        <a:buNone/>
                      </a:pPr>
                      <a:r>
                        <a:rPr lang="en-US" sz="900" b="1" kern="1200" dirty="0" smtClean="0">
                          <a:solidFill>
                            <a:schemeClr val="tx1"/>
                          </a:solidFill>
                          <a:effectLst/>
                          <a:latin typeface="+mn-lt"/>
                          <a:ea typeface="+mn-ea"/>
                          <a:cs typeface="+mn-cs"/>
                        </a:rPr>
                        <a:t>Medical Device</a:t>
                      </a:r>
                      <a:r>
                        <a:rPr lang="en-US" sz="900" b="1" kern="1200" baseline="0" dirty="0" smtClean="0">
                          <a:solidFill>
                            <a:schemeClr val="tx1"/>
                          </a:solidFill>
                          <a:effectLst/>
                          <a:latin typeface="+mn-lt"/>
                          <a:ea typeface="+mn-ea"/>
                          <a:cs typeface="+mn-cs"/>
                        </a:rPr>
                        <a:t> Security Program Development</a:t>
                      </a:r>
                      <a:endParaRPr lang="en-US" sz="900" b="1" kern="1200" dirty="0">
                        <a:solidFill>
                          <a:schemeClr val="tx1"/>
                        </a:solidFill>
                        <a:effectLst/>
                        <a:latin typeface="+mn-lt"/>
                        <a:ea typeface="+mn-ea"/>
                        <a:cs typeface="+mn-cs"/>
                      </a:endParaRPr>
                    </a:p>
                  </a:txBody>
                  <a:tcPr marL="51435" marR="51435" marT="25718" marB="2571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900" b="1" kern="1200" dirty="0" smtClean="0">
                          <a:solidFill>
                            <a:schemeClr val="tx1"/>
                          </a:solidFill>
                          <a:effectLst/>
                          <a:latin typeface="+mn-lt"/>
                          <a:ea typeface="+mn-ea"/>
                          <a:cs typeface="+mn-cs"/>
                        </a:rPr>
                        <a:t>Connected Vehicle Threat Modeling</a:t>
                      </a:r>
                      <a:endParaRPr lang="en-US" sz="900" b="1" kern="1200" dirty="0">
                        <a:solidFill>
                          <a:schemeClr val="tx1"/>
                        </a:solidFill>
                        <a:effectLst/>
                        <a:latin typeface="+mn-lt"/>
                        <a:ea typeface="+mn-ea"/>
                        <a:cs typeface="+mn-cs"/>
                      </a:endParaRPr>
                    </a:p>
                  </a:txBody>
                  <a:tcPr marL="51435" marR="51435" marT="25718" marB="2571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893404">
                <a:tc>
                  <a:txBody>
                    <a:bodyPr/>
                    <a:lstStyle/>
                    <a:p>
                      <a:pPr marL="0" lvl="1" indent="0" algn="l">
                        <a:spcAft>
                          <a:spcPts val="600"/>
                        </a:spcAft>
                      </a:pPr>
                      <a:r>
                        <a:rPr lang="en-US" sz="900" kern="1200" baseline="0" dirty="0" smtClean="0">
                          <a:solidFill>
                            <a:schemeClr val="tx1"/>
                          </a:solidFill>
                          <a:latin typeface="+mn-lt"/>
                          <a:ea typeface="+mn-ea"/>
                          <a:cs typeface="+mn-cs"/>
                        </a:rPr>
                        <a:t>Strategic, operational, and tactical level reports, feeds, and analytics. Largest collection of ICS cyber threat intelligence in the industry provided to customers as a subscription. </a:t>
                      </a:r>
                    </a:p>
                  </a:txBody>
                  <a:tcPr marL="51435" marR="51435" marT="25718" marB="2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900" dirty="0" smtClean="0">
                          <a:solidFill>
                            <a:schemeClr val="tx1"/>
                          </a:solidFill>
                        </a:rPr>
                        <a:t>This program is a complete, holistic solution offering that allows stakeholders to 1) identify, manage, and mitigate security risks in their IoT systems, 2) detect, respond and recover from security events and incidents and 3) design and build resilient medical IoT products</a:t>
                      </a:r>
                      <a:endParaRPr lang="en-US" sz="900" kern="1200" baseline="0" dirty="0">
                        <a:solidFill>
                          <a:schemeClr val="tx1"/>
                        </a:solidFill>
                        <a:latin typeface="+mn-lt"/>
                        <a:ea typeface="+mn-ea"/>
                        <a:cs typeface="+mn-cs"/>
                      </a:endParaRPr>
                    </a:p>
                  </a:txBody>
                  <a:tcPr marL="51435" marR="51435" marT="25718" marB="2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rPr>
                        <a:t>Risks identified in planning are easier to mitigate than those identified later   . Comprehensive threat modeling is required across the entire ecosystem – identifying,</a:t>
                      </a:r>
                      <a:r>
                        <a:rPr lang="en-US" sz="900" baseline="0" dirty="0" smtClean="0">
                          <a:solidFill>
                            <a:schemeClr val="tx1"/>
                          </a:solidFill>
                        </a:rPr>
                        <a:t> assessing, mitigating, and monitoring of risks across the connected vehicle ecosystem.</a:t>
                      </a:r>
                      <a:endParaRPr lang="en-US" sz="900" kern="1200" baseline="0" dirty="0">
                        <a:solidFill>
                          <a:schemeClr val="tx1"/>
                        </a:solidFill>
                        <a:latin typeface="+mn-lt"/>
                        <a:ea typeface="+mn-ea"/>
                        <a:cs typeface="+mn-cs"/>
                      </a:endParaRPr>
                    </a:p>
                  </a:txBody>
                  <a:tcPr marL="51435" marR="51435" marT="25718" marB="2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59604">
                <a:tc>
                  <a:txBody>
                    <a:bodyPr/>
                    <a:lstStyle/>
                    <a:p>
                      <a:pPr marL="365760" marR="0" lvl="0" indent="0" algn="l" defTabSz="914400" rtl="0" eaLnBrk="1" fontAlgn="auto" latinLnBrk="0" hangingPunct="1">
                        <a:lnSpc>
                          <a:spcPct val="100000"/>
                        </a:lnSpc>
                        <a:spcBef>
                          <a:spcPts val="0"/>
                        </a:spcBef>
                        <a:spcAft>
                          <a:spcPts val="400"/>
                        </a:spcAft>
                        <a:buClrTx/>
                        <a:buSzTx/>
                        <a:buFontTx/>
                        <a:buNone/>
                        <a:tabLst/>
                        <a:defRPr/>
                      </a:pPr>
                      <a:r>
                        <a:rPr lang="en-US" sz="900" b="1" kern="1200" dirty="0" smtClean="0">
                          <a:solidFill>
                            <a:schemeClr val="tx1"/>
                          </a:solidFill>
                          <a:latin typeface="+mn-lt"/>
                          <a:ea typeface="+mn-ea"/>
                          <a:cs typeface="+mn-cs"/>
                        </a:rPr>
                        <a:t>ICS Threat Operations Center</a:t>
                      </a:r>
                    </a:p>
                  </a:txBody>
                  <a:tcPr marL="51435" marR="51435" marT="25718" marB="2571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78" rtl="0" eaLnBrk="1" latinLnBrk="0" hangingPunct="1">
                        <a:spcBef>
                          <a:spcPts val="0"/>
                        </a:spcBef>
                        <a:spcAft>
                          <a:spcPts val="0"/>
                        </a:spcAft>
                        <a:buFont typeface="Symbol" panose="05050102010706020507" pitchFamily="18" charset="2"/>
                        <a:buNone/>
                      </a:pPr>
                      <a:r>
                        <a:rPr lang="en-US" sz="900" b="1" kern="1200" dirty="0" smtClean="0">
                          <a:solidFill>
                            <a:schemeClr val="tx1"/>
                          </a:solidFill>
                          <a:effectLst/>
                          <a:latin typeface="+mn-lt"/>
                          <a:ea typeface="+mn-ea"/>
                          <a:cs typeface="+mn-cs"/>
                        </a:rPr>
                        <a:t>Medical Device Regulatory Inquiry and Submissions Assistance</a:t>
                      </a:r>
                      <a:endParaRPr lang="en-US" sz="900" b="1" kern="1200" dirty="0" smtClean="0">
                        <a:solidFill>
                          <a:schemeClr val="tx1"/>
                        </a:solidFill>
                        <a:latin typeface="+mn-lt"/>
                        <a:ea typeface="+mn-ea"/>
                        <a:cs typeface="+mn-cs"/>
                      </a:endParaRPr>
                    </a:p>
                  </a:txBody>
                  <a:tcPr marL="51435" marR="51435" marT="25718" marB="2571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mn-lt"/>
                          <a:ea typeface="+mn-ea"/>
                          <a:cs typeface="+mn-cs"/>
                        </a:rPr>
                        <a:t>Vehicle</a:t>
                      </a:r>
                      <a:r>
                        <a:rPr lang="en-US" sz="900" b="1" kern="1200" baseline="0" dirty="0" smtClean="0">
                          <a:solidFill>
                            <a:schemeClr val="tx1"/>
                          </a:solidFill>
                          <a:latin typeface="+mn-lt"/>
                          <a:ea typeface="+mn-ea"/>
                          <a:cs typeface="+mn-cs"/>
                        </a:rPr>
                        <a:t> Hardware Security</a:t>
                      </a:r>
                      <a:endParaRPr lang="en-US" sz="900" b="1" kern="1200" dirty="0" smtClean="0">
                        <a:solidFill>
                          <a:schemeClr val="tx1"/>
                        </a:solidFill>
                        <a:latin typeface="+mn-lt"/>
                        <a:ea typeface="+mn-ea"/>
                        <a:cs typeface="+mn-cs"/>
                      </a:endParaRPr>
                    </a:p>
                  </a:txBody>
                  <a:tcPr marL="51435" marR="51435" marT="25718" marB="2571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753263">
                <a:tc>
                  <a:txBody>
                    <a:bodyPr/>
                    <a:lstStyle/>
                    <a:p>
                      <a:pPr marL="0" lvl="1" indent="0" algn="l">
                        <a:spcAft>
                          <a:spcPts val="1200"/>
                        </a:spcAft>
                      </a:pPr>
                      <a:r>
                        <a:rPr lang="en-US" sz="900" kern="1200" baseline="0" dirty="0" smtClean="0">
                          <a:solidFill>
                            <a:schemeClr val="tx1"/>
                          </a:solidFill>
                          <a:latin typeface="+mn-lt"/>
                          <a:ea typeface="+mn-ea"/>
                          <a:cs typeface="+mn-cs"/>
                        </a:rPr>
                        <a:t>Data collected and threats discovered leads to increased features and automation in the Deloitte by </a:t>
                      </a:r>
                      <a:r>
                        <a:rPr lang="en-US" sz="900" kern="1200" baseline="0" dirty="0" err="1" smtClean="0">
                          <a:solidFill>
                            <a:schemeClr val="tx1"/>
                          </a:solidFill>
                          <a:latin typeface="+mn-lt"/>
                          <a:ea typeface="+mn-ea"/>
                          <a:cs typeface="+mn-cs"/>
                        </a:rPr>
                        <a:t>Dragos</a:t>
                      </a:r>
                      <a:r>
                        <a:rPr lang="en-US" sz="900" kern="1200" baseline="0" dirty="0" smtClean="0">
                          <a:solidFill>
                            <a:schemeClr val="tx1"/>
                          </a:solidFill>
                          <a:latin typeface="+mn-lt"/>
                          <a:ea typeface="+mn-ea"/>
                          <a:cs typeface="+mn-cs"/>
                        </a:rPr>
                        <a:t> Platform and information for the global ICS intelligence platform.</a:t>
                      </a:r>
                    </a:p>
                  </a:txBody>
                  <a:tcPr marL="51435" marR="51435" marT="25718" marB="2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effectLst/>
                        </a:rPr>
                        <a:t>Assistance with responding</a:t>
                      </a:r>
                      <a:r>
                        <a:rPr lang="en-US" sz="900" baseline="0" dirty="0" smtClean="0">
                          <a:solidFill>
                            <a:schemeClr val="tx1"/>
                          </a:solidFill>
                          <a:effectLst/>
                        </a:rPr>
                        <a:t> to regulatory inquiries regarding product security as well as development of submission packages for approval of connected medical devices</a:t>
                      </a:r>
                    </a:p>
                    <a:p>
                      <a:pPr marL="0" algn="l" defTabSz="914378" rtl="0" eaLnBrk="1" latinLnBrk="0" hangingPunct="1"/>
                      <a:endParaRPr lang="en-US" sz="900" kern="1200" baseline="0" dirty="0" smtClean="0">
                        <a:solidFill>
                          <a:schemeClr val="tx1"/>
                        </a:solidFill>
                        <a:latin typeface="+mn-lt"/>
                        <a:ea typeface="+mn-ea"/>
                        <a:cs typeface="+mn-cs"/>
                      </a:endParaRPr>
                    </a:p>
                  </a:txBody>
                  <a:tcPr marL="51435" marR="51435" marT="25718" marB="2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378" rtl="0" eaLnBrk="1" latinLnBrk="0" hangingPunct="1"/>
                      <a:r>
                        <a:rPr lang="en-US" sz="900" dirty="0" smtClean="0">
                          <a:solidFill>
                            <a:schemeClr val="tx1"/>
                          </a:solidFill>
                        </a:rPr>
                        <a:t>Secure computing environments (e.g., Secure Hardware Extension (SHE), Trusted Platform Module (TPM), and Hardware Security Module(HSM)).</a:t>
                      </a:r>
                      <a:r>
                        <a:rPr lang="en-US" sz="900" baseline="0" dirty="0" smtClean="0">
                          <a:solidFill>
                            <a:schemeClr val="tx1"/>
                          </a:solidFill>
                        </a:rPr>
                        <a:t> Considerations around code signing and secure boot.</a:t>
                      </a:r>
                      <a:endParaRPr lang="en-US" sz="900" kern="1200" baseline="0" dirty="0" smtClean="0">
                        <a:solidFill>
                          <a:schemeClr val="tx1"/>
                        </a:solidFill>
                        <a:latin typeface="+mn-lt"/>
                        <a:ea typeface="+mn-ea"/>
                        <a:cs typeface="+mn-cs"/>
                      </a:endParaRPr>
                    </a:p>
                  </a:txBody>
                  <a:tcPr marL="51435" marR="51435" marT="25718" marB="2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59604">
                <a:tc>
                  <a:txBody>
                    <a:bodyPr/>
                    <a:lstStyle/>
                    <a:p>
                      <a:pPr marL="365760" marR="0" lvl="0" indent="0" algn="l" defTabSz="9144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mn-lt"/>
                          <a:ea typeface="+mn-ea"/>
                          <a:cs typeface="+mn-cs"/>
                        </a:rPr>
                        <a:t>Deloitte powered by </a:t>
                      </a:r>
                      <a:r>
                        <a:rPr lang="en-US" sz="900" b="1" kern="1200" dirty="0" err="1" smtClean="0">
                          <a:solidFill>
                            <a:schemeClr val="tx1"/>
                          </a:solidFill>
                          <a:latin typeface="+mn-lt"/>
                          <a:ea typeface="+mn-ea"/>
                          <a:cs typeface="+mn-cs"/>
                        </a:rPr>
                        <a:t>Dragos</a:t>
                      </a:r>
                      <a:r>
                        <a:rPr lang="en-US" sz="900" b="1" kern="1200" dirty="0" smtClean="0">
                          <a:solidFill>
                            <a:schemeClr val="tx1"/>
                          </a:solidFill>
                          <a:latin typeface="+mn-lt"/>
                          <a:ea typeface="+mn-ea"/>
                          <a:cs typeface="+mn-cs"/>
                        </a:rPr>
                        <a:t> Platform</a:t>
                      </a:r>
                    </a:p>
                  </a:txBody>
                  <a:tcPr marL="51435" marR="51435" marT="25718" marB="2571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r>
                        <a:rPr lang="en-US" sz="900" b="1" kern="1200" dirty="0" smtClean="0">
                          <a:solidFill>
                            <a:schemeClr val="tx1"/>
                          </a:solidFill>
                          <a:latin typeface="+mn-lt"/>
                          <a:ea typeface="+mn-ea"/>
                          <a:cs typeface="+mn-cs"/>
                        </a:rPr>
                        <a:t>Medical Device Audit and Certification Readiness</a:t>
                      </a:r>
                    </a:p>
                  </a:txBody>
                  <a:tcPr marL="51435" marR="51435" marT="25718" marB="2571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65760" marR="0" indent="0" algn="l" defTabSz="9144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mn-lt"/>
                          <a:ea typeface="+mn-ea"/>
                          <a:cs typeface="+mn-cs"/>
                        </a:rPr>
                        <a:t>Hardening the Connected</a:t>
                      </a:r>
                      <a:r>
                        <a:rPr lang="en-US" sz="900" b="1" kern="1200" baseline="0" dirty="0" smtClean="0">
                          <a:solidFill>
                            <a:schemeClr val="tx1"/>
                          </a:solidFill>
                          <a:latin typeface="+mn-lt"/>
                          <a:ea typeface="+mn-ea"/>
                          <a:cs typeface="+mn-cs"/>
                        </a:rPr>
                        <a:t> Vehicle Ecosystem</a:t>
                      </a:r>
                      <a:endParaRPr lang="en-US" sz="900" b="1" kern="1200" dirty="0" smtClean="0">
                        <a:solidFill>
                          <a:schemeClr val="tx1"/>
                        </a:solidFill>
                        <a:latin typeface="+mn-lt"/>
                        <a:ea typeface="+mn-ea"/>
                        <a:cs typeface="+mn-cs"/>
                      </a:endParaRPr>
                    </a:p>
                  </a:txBody>
                  <a:tcPr marL="51435" marR="51435" marT="25718" marB="2571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893404">
                <a:tc>
                  <a:txBody>
                    <a:bodyPr/>
                    <a:lstStyle/>
                    <a:p>
                      <a:pPr marL="0" lvl="1" indent="0" algn="l">
                        <a:spcAft>
                          <a:spcPts val="600"/>
                        </a:spcAft>
                      </a:pPr>
                      <a:r>
                        <a:rPr lang="en-US" sz="900" kern="1200" dirty="0" smtClean="0">
                          <a:solidFill>
                            <a:schemeClr val="tx1"/>
                          </a:solidFill>
                          <a:effectLst/>
                          <a:latin typeface="+mn-lt"/>
                          <a:ea typeface="+mn-ea"/>
                          <a:cs typeface="+mn-cs"/>
                        </a:rPr>
                        <a:t>Technology platform to collect, index, manage, and visualize data while utilizing analytics and automation to ensure security analysts stay ahead of adversaries. Operates as a single pane of glass for ICS security teams.</a:t>
                      </a:r>
                      <a:endParaRPr lang="en-US" sz="900" kern="1200" dirty="0" smtClean="0">
                        <a:solidFill>
                          <a:schemeClr val="tx1"/>
                        </a:solidFill>
                        <a:latin typeface="+mn-lt"/>
                        <a:ea typeface="+mn-ea"/>
                        <a:cs typeface="+mn-cs"/>
                      </a:endParaRPr>
                    </a:p>
                  </a:txBody>
                  <a:tcPr marL="51435" marR="51435" marT="25718" marB="2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r>
                        <a:rPr lang="en-US" sz="900" kern="1200" dirty="0" smtClean="0">
                          <a:solidFill>
                            <a:schemeClr val="tx1"/>
                          </a:solidFill>
                          <a:latin typeface="+mn-lt"/>
                          <a:ea typeface="+mn-ea"/>
                          <a:cs typeface="+mn-cs"/>
                        </a:rPr>
                        <a:t>Assist</a:t>
                      </a:r>
                      <a:r>
                        <a:rPr lang="en-US" sz="900" kern="1200" baseline="0" dirty="0" smtClean="0">
                          <a:solidFill>
                            <a:schemeClr val="tx1"/>
                          </a:solidFill>
                          <a:latin typeface="+mn-lt"/>
                          <a:ea typeface="+mn-ea"/>
                          <a:cs typeface="+mn-cs"/>
                        </a:rPr>
                        <a:t> the enterprise or product teams prepare for audits, certifications (e.g., ISO</a:t>
                      </a:r>
                    </a:p>
                    <a:p>
                      <a:pPr algn="l"/>
                      <a:r>
                        <a:rPr lang="en-US" sz="900" kern="1200" baseline="0" dirty="0" smtClean="0">
                          <a:solidFill>
                            <a:schemeClr val="tx1"/>
                          </a:solidFill>
                          <a:latin typeface="+mn-lt"/>
                          <a:ea typeface="+mn-ea"/>
                          <a:cs typeface="+mn-cs"/>
                        </a:rPr>
                        <a:t>27002:2013, RMF3, and DIACAP4), and accreditations with regulatory agencies, standards bodies, and government agencies</a:t>
                      </a:r>
                    </a:p>
                  </a:txBody>
                  <a:tcPr marL="51435" marR="51435" marT="25718" marB="2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378" rtl="0" eaLnBrk="1" latinLnBrk="0" hangingPunct="1"/>
                      <a:r>
                        <a:rPr lang="en-US" sz="900" kern="1200" dirty="0" smtClean="0">
                          <a:solidFill>
                            <a:schemeClr val="tx1"/>
                          </a:solidFill>
                          <a:latin typeface="+mn-lt"/>
                          <a:ea typeface="+mn-ea"/>
                          <a:cs typeface="+mn-cs"/>
                        </a:rPr>
                        <a:t>Addressing</a:t>
                      </a:r>
                      <a:r>
                        <a:rPr lang="en-US" sz="900" kern="1200" baseline="0" dirty="0" smtClean="0">
                          <a:solidFill>
                            <a:schemeClr val="tx1"/>
                          </a:solidFill>
                          <a:latin typeface="+mn-lt"/>
                          <a:ea typeface="+mn-ea"/>
                          <a:cs typeface="+mn-cs"/>
                        </a:rPr>
                        <a:t> risks associated with the connected vehicle ecosystem including security around data being transmitted across the ecosystem (e.g., third party providers) and protection of the software and hardware used in connected vehicles.</a:t>
                      </a:r>
                      <a:endParaRPr lang="en-US" sz="900" kern="1200" dirty="0" smtClean="0">
                        <a:solidFill>
                          <a:schemeClr val="tx1"/>
                        </a:solidFill>
                        <a:latin typeface="+mn-lt"/>
                        <a:ea typeface="+mn-ea"/>
                        <a:cs typeface="+mn-cs"/>
                      </a:endParaRPr>
                    </a:p>
                  </a:txBody>
                  <a:tcPr marL="51435" marR="51435" marT="25718" marB="2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01969">
                <a:tc gridSpan="3">
                  <a:txBody>
                    <a:bodyPr/>
                    <a:lstStyle/>
                    <a:p>
                      <a:pPr marL="365760" marR="0" lvl="0" indent="0" algn="l">
                        <a:spcBef>
                          <a:spcPts val="0"/>
                        </a:spcBef>
                        <a:spcAft>
                          <a:spcPts val="0"/>
                        </a:spcAft>
                        <a:buFont typeface="Symbol" panose="05050102010706020507" pitchFamily="18" charset="2"/>
                        <a:buNone/>
                      </a:pPr>
                      <a:r>
                        <a:rPr lang="en-US" sz="900" b="1" dirty="0" smtClean="0">
                          <a:solidFill>
                            <a:schemeClr val="bg1"/>
                          </a:solidFill>
                          <a:effectLst/>
                        </a:rPr>
                        <a:t>IOT Security Executive</a:t>
                      </a:r>
                      <a:r>
                        <a:rPr lang="en-US" sz="900" b="1" baseline="0" dirty="0" smtClean="0">
                          <a:solidFill>
                            <a:schemeClr val="bg1"/>
                          </a:solidFill>
                          <a:effectLst/>
                        </a:rPr>
                        <a:t> Transition Labs</a:t>
                      </a:r>
                    </a:p>
                  </a:txBody>
                  <a:tcPr marL="51435" marR="51435" marT="25718" marB="2571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365760" marR="0" lvl="0" indent="0" algn="ctr" defTabSz="914378"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accent1"/>
                        </a:solidFill>
                        <a:latin typeface="+mn-lt"/>
                        <a:ea typeface="+mn-ea"/>
                        <a:cs typeface="+mn-cs"/>
                      </a:endParaRP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365760" marR="0" lvl="0" indent="0" algn="ctr">
                        <a:spcBef>
                          <a:spcPts val="0"/>
                        </a:spcBef>
                        <a:spcAft>
                          <a:spcPts val="0"/>
                        </a:spcAft>
                        <a:buFont typeface="Symbol" panose="05050102010706020507" pitchFamily="18" charset="2"/>
                        <a:buNone/>
                      </a:pPr>
                      <a:endParaRPr lang="en-US" sz="1200" b="1" baseline="0" dirty="0" smtClean="0">
                        <a:solidFill>
                          <a:schemeClr val="accent1"/>
                        </a:solidFill>
                        <a:effectLst/>
                      </a:endParaRPr>
                    </a:p>
                  </a:txBody>
                  <a:tcPr marL="68580" marR="68580" marT="34290" marB="34290" anchor="ctr">
                    <a:lnL w="12700" cap="flat" cmpd="sng" algn="ctr">
                      <a:solidFill>
                        <a:schemeClr val="tx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7"/>
                  </a:ext>
                </a:extLst>
              </a:tr>
              <a:tr h="472980">
                <a:tc gridSpan="3">
                  <a:txBody>
                    <a:bodyPr/>
                    <a:lstStyle/>
                    <a:p>
                      <a:pPr marL="0" lvl="1" algn="l" defTabSz="914378" rtl="0" eaLnBrk="1" latinLnBrk="0" hangingPunct="1">
                        <a:spcBef>
                          <a:spcPts val="600"/>
                        </a:spcBef>
                        <a:defRPr/>
                      </a:pPr>
                      <a:r>
                        <a:rPr lang="en-US" sz="900" kern="1200" dirty="0" smtClean="0">
                          <a:solidFill>
                            <a:schemeClr val="tx1"/>
                          </a:solidFill>
                          <a:effectLst/>
                          <a:latin typeface="+mn-lt"/>
                          <a:ea typeface="+mn-ea"/>
                          <a:cs typeface="+mn-cs"/>
                        </a:rPr>
                        <a:t>Deliver a tailored training experience to prepare new product security executives for their position for ICS,</a:t>
                      </a:r>
                      <a:r>
                        <a:rPr lang="en-US" sz="900" kern="1200" baseline="0" dirty="0" smtClean="0">
                          <a:solidFill>
                            <a:schemeClr val="tx1"/>
                          </a:solidFill>
                          <a:effectLst/>
                          <a:latin typeface="+mn-lt"/>
                          <a:ea typeface="+mn-ea"/>
                          <a:cs typeface="+mn-cs"/>
                        </a:rPr>
                        <a:t> medical devices, or connected vehicles</a:t>
                      </a:r>
                      <a:r>
                        <a:rPr lang="en-US" sz="900" kern="1200" dirty="0" smtClean="0">
                          <a:solidFill>
                            <a:schemeClr val="tx1"/>
                          </a:solidFill>
                          <a:effectLst/>
                          <a:latin typeface="+mn-lt"/>
                          <a:ea typeface="+mn-ea"/>
                          <a:cs typeface="+mn-cs"/>
                        </a:rPr>
                        <a:t> by providing awareness and training of the various</a:t>
                      </a:r>
                      <a:r>
                        <a:rPr lang="en-US" sz="900" kern="1200" baseline="0" dirty="0" smtClean="0">
                          <a:solidFill>
                            <a:schemeClr val="tx1"/>
                          </a:solidFill>
                          <a:effectLst/>
                          <a:latin typeface="+mn-lt"/>
                          <a:ea typeface="+mn-ea"/>
                          <a:cs typeface="+mn-cs"/>
                        </a:rPr>
                        <a:t> roles they will need to play as well as industry leading practices they should be aware of to increase the security posture of the organization’s connected products</a:t>
                      </a:r>
                      <a:endParaRPr lang="en-US" sz="900" kern="1200" dirty="0" smtClean="0">
                        <a:solidFill>
                          <a:schemeClr val="tx1"/>
                        </a:solidFill>
                        <a:effectLst/>
                        <a:latin typeface="+mn-lt"/>
                        <a:ea typeface="+mn-ea"/>
                        <a:cs typeface="+mn-cs"/>
                      </a:endParaRPr>
                    </a:p>
                  </a:txBody>
                  <a:tcPr marL="51435" marR="51435" marT="25718" marB="2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endParaRPr lang="en-US" sz="105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hMerge="1">
                  <a:txBody>
                    <a:bodyPr/>
                    <a:lstStyle/>
                    <a:p>
                      <a:pPr marL="0" lvl="1" algn="ctr" defTabSz="914378" rtl="0" eaLnBrk="1" latinLnBrk="0" hangingPunct="1">
                        <a:spcBef>
                          <a:spcPts val="600"/>
                        </a:spcBef>
                        <a:defRPr/>
                      </a:pPr>
                      <a:endParaRPr lang="en-US" sz="1000" kern="1200" dirty="0" smtClean="0">
                        <a:solidFill>
                          <a:schemeClr val="bg1"/>
                        </a:solidFill>
                        <a:effectLst/>
                        <a:latin typeface="+mn-lt"/>
                        <a:ea typeface="+mn-ea"/>
                        <a:cs typeface="+mn-cs"/>
                      </a:endParaRPr>
                    </a:p>
                  </a:txBody>
                  <a:tcPr marL="68580" marR="68580" marT="34290" marB="34290">
                    <a:lnL w="12700" cap="flat" cmpd="sng" algn="ctr">
                      <a:solidFill>
                        <a:schemeClr val="tx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6" name="TextBox 5"/>
          <p:cNvSpPr txBox="1"/>
          <p:nvPr/>
        </p:nvSpPr>
        <p:spPr>
          <a:xfrm>
            <a:off x="370305" y="1016001"/>
            <a:ext cx="8444456" cy="579646"/>
          </a:xfrm>
          <a:prstGeom prst="rect">
            <a:avLst/>
          </a:prstGeom>
          <a:noFill/>
        </p:spPr>
        <p:txBody>
          <a:bodyPr vert="horz" wrap="square" lIns="0" tIns="0" rIns="0" bIns="0" rtlCol="0">
            <a:spAutoFit/>
          </a:bodyPr>
          <a:lstStyle/>
          <a:p>
            <a:pPr algn="just">
              <a:spcBef>
                <a:spcPts val="200"/>
              </a:spcBef>
              <a:buSzPct val="100000"/>
            </a:pPr>
            <a:r>
              <a:rPr lang="en-US" sz="1200" dirty="0"/>
              <a:t>Organizations must adopt a secure by design mentality as part of the development lifecycle to deliver safer and more reliable products to market. </a:t>
            </a:r>
          </a:p>
          <a:p>
            <a:pPr algn="just">
              <a:spcBef>
                <a:spcPts val="200"/>
              </a:spcBef>
              <a:buSzPct val="100000"/>
            </a:pPr>
            <a:endParaRPr lang="en-US" sz="1200" dirty="0"/>
          </a:p>
        </p:txBody>
      </p:sp>
      <p:sp>
        <p:nvSpPr>
          <p:cNvPr id="7" name="TextBox 6"/>
          <p:cNvSpPr txBox="1"/>
          <p:nvPr/>
        </p:nvSpPr>
        <p:spPr>
          <a:xfrm>
            <a:off x="3231356" y="6554397"/>
            <a:ext cx="2252155" cy="184666"/>
          </a:xfrm>
          <a:prstGeom prst="rect">
            <a:avLst/>
          </a:prstGeom>
          <a:noFill/>
        </p:spPr>
        <p:txBody>
          <a:bodyPr vert="horz" wrap="none" lIns="0" tIns="0" rIns="0" bIns="0" rtlCol="0">
            <a:spAutoFit/>
          </a:bodyPr>
          <a:lstStyle/>
          <a:p>
            <a:pPr>
              <a:spcBef>
                <a:spcPts val="200"/>
              </a:spcBef>
              <a:buSzPct val="100000"/>
            </a:pPr>
            <a:r>
              <a:rPr lang="en-US" sz="1200" dirty="0" smtClean="0"/>
              <a:t>Draft – For Internal Use Only</a:t>
            </a:r>
          </a:p>
        </p:txBody>
      </p:sp>
    </p:spTree>
    <p:extLst>
      <p:ext uri="{BB962C8B-B14F-4D97-AF65-F5344CB8AC3E}">
        <p14:creationId xmlns:p14="http://schemas.microsoft.com/office/powerpoint/2010/main" val="107867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0" cy="0"/>
          </a:xfrm>
          <a:prstGeom prst="rect">
            <a:avLst/>
          </a:prstGeom>
        </p:spPr>
      </p:pic>
      <p:sp>
        <p:nvSpPr>
          <p:cNvPr id="21" name="USOC_Text"/>
          <p:cNvSpPr txBox="1">
            <a:spLocks/>
          </p:cNvSpPr>
          <p:nvPr/>
        </p:nvSpPr>
        <p:spPr bwMode="gray">
          <a:xfrm>
            <a:off x="380250" y="6191998"/>
            <a:ext cx="7079737" cy="465990"/>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dirty="0" smtClean="0">
                <a:solidFill>
                  <a:schemeClr val="tx1"/>
                </a:solidFill>
              </a:rPr>
              <a:t>Copyright © 2017 Deloitte Development LLC. All rights reserved.</a:t>
            </a:r>
            <a:br>
              <a:rPr lang="en-US" sz="700" dirty="0" smtClean="0">
                <a:solidFill>
                  <a:schemeClr val="tx1"/>
                </a:solidFill>
              </a:rPr>
            </a:br>
            <a:r>
              <a:rPr lang="en-US" sz="700" dirty="0" smtClean="0">
                <a:solidFill>
                  <a:schemeClr val="tx1"/>
                </a:solidFill>
              </a:rPr>
              <a:t>36 USC 220506</a:t>
            </a:r>
            <a:br>
              <a:rPr lang="en-US" sz="700" dirty="0" smtClean="0">
                <a:solidFill>
                  <a:schemeClr val="tx1"/>
                </a:solidFill>
              </a:rPr>
            </a:br>
            <a:endParaRPr lang="en-US" sz="70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715" y="5414965"/>
            <a:ext cx="3547872" cy="737589"/>
          </a:xfrm>
          <a:prstGeom prst="rect">
            <a:avLst/>
          </a:prstGeom>
        </p:spPr>
      </p:pic>
    </p:spTree>
    <p:extLst>
      <p:ext uri="{BB962C8B-B14F-4D97-AF65-F5344CB8AC3E}">
        <p14:creationId xmlns:p14="http://schemas.microsoft.com/office/powerpoint/2010/main" val="286964206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quarter" idx="10"/>
            <p:extLst>
              <p:ext uri="{D42A27DB-BD31-4B8C-83A1-F6EECF244321}">
                <p14:modId xmlns:p14="http://schemas.microsoft.com/office/powerpoint/2010/main" val="2670272247"/>
              </p:ext>
            </p:extLst>
          </p:nvPr>
        </p:nvGraphicFramePr>
        <p:xfrm>
          <a:off x="376238" y="1025206"/>
          <a:ext cx="6957587" cy="3810000"/>
        </p:xfrm>
        <a:graphic>
          <a:graphicData uri="http://schemas.openxmlformats.org/drawingml/2006/table">
            <a:tbl>
              <a:tblPr firstRow="1" bandRow="1">
                <a:tableStyleId>{68D230F3-CF80-4859-8CE7-A43EE81993B5}</a:tableStyleId>
              </a:tblPr>
              <a:tblGrid>
                <a:gridCol w="6957587">
                  <a:extLst>
                    <a:ext uri="{9D8B030D-6E8A-4147-A177-3AD203B41FA5}">
                      <a16:colId xmlns:a16="http://schemas.microsoft.com/office/drawing/2014/main" xmlns="" val="20000"/>
                    </a:ext>
                  </a:extLst>
                </a:gridCol>
              </a:tblGrid>
              <a:tr h="0">
                <a:tc>
                  <a:txBody>
                    <a:bodyPr/>
                    <a:lstStyle/>
                    <a:p>
                      <a:r>
                        <a:rPr lang="en-US" sz="1300" b="0" dirty="0" smtClean="0"/>
                        <a:t>Introduction</a:t>
                      </a:r>
                      <a:endParaRPr lang="en-US" sz="1300" b="0" dirty="0"/>
                    </a:p>
                  </a:txBody>
                  <a:tcPr marT="91440" marB="91440" anchor="ctr">
                    <a:lnL>
                      <a:noFill/>
                    </a:lnL>
                    <a:lnR>
                      <a:noFill/>
                    </a:lnR>
                    <a:lnT w="28575" cap="flat" cmpd="sng" algn="ctr">
                      <a:solidFill>
                        <a:schemeClr val="accent5"/>
                      </a:solidFill>
                      <a:prstDash val="solid"/>
                      <a:round/>
                      <a:headEnd type="none" w="med" len="med"/>
                      <a:tailEnd type="none" w="med" len="med"/>
                    </a:lnT>
                    <a:lnB w="3175"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0">
                <a:tc>
                  <a:txBody>
                    <a:bodyPr/>
                    <a:lstStyle/>
                    <a:p>
                      <a:r>
                        <a:rPr lang="en-US" sz="1300" dirty="0" smtClean="0"/>
                        <a:t>Evolution of </a:t>
                      </a:r>
                      <a:r>
                        <a:rPr lang="en-US" sz="1300" dirty="0" err="1" smtClean="0"/>
                        <a:t>IoT</a:t>
                      </a:r>
                      <a:r>
                        <a:rPr lang="en-US" sz="1300" dirty="0" smtClean="0"/>
                        <a:t> Security</a:t>
                      </a:r>
                      <a:endParaRPr lang="en-US" sz="1300" dirty="0"/>
                    </a:p>
                  </a:txBody>
                  <a:tcPr marT="91440" marB="91440" anchor="ctr">
                    <a:lnL>
                      <a:noFill/>
                    </a:lnL>
                    <a:lnR>
                      <a:noFill/>
                    </a:lnR>
                    <a:lnT w="3175" cap="flat" cmpd="sng" algn="ctr">
                      <a:solidFill>
                        <a:schemeClr val="accent6">
                          <a:lumMod val="40000"/>
                          <a:lumOff val="60000"/>
                        </a:schemeClr>
                      </a:solidFill>
                      <a:prstDash val="solid"/>
                      <a:round/>
                      <a:headEnd type="none" w="med" len="med"/>
                      <a:tailEnd type="none" w="med" len="med"/>
                    </a:lnT>
                    <a:lnB w="3175"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0">
                <a:tc>
                  <a:txBody>
                    <a:bodyPr/>
                    <a:lstStyle/>
                    <a:p>
                      <a:r>
                        <a:rPr lang="en-US" sz="1300" baseline="0" dirty="0" smtClean="0"/>
                        <a:t>Need for </a:t>
                      </a:r>
                      <a:r>
                        <a:rPr lang="en-US" sz="1300" baseline="0" dirty="0" err="1" smtClean="0"/>
                        <a:t>IoT</a:t>
                      </a:r>
                      <a:r>
                        <a:rPr lang="en-US" sz="1300" baseline="0" dirty="0" smtClean="0"/>
                        <a:t> Security Program</a:t>
                      </a:r>
                      <a:endParaRPr lang="en-US" sz="1300" dirty="0"/>
                    </a:p>
                  </a:txBody>
                  <a:tcPr marT="91440" marB="91440" anchor="ctr">
                    <a:lnL>
                      <a:noFill/>
                    </a:lnL>
                    <a:lnR>
                      <a:noFill/>
                    </a:lnR>
                    <a:lnT w="3175" cap="flat" cmpd="sng" algn="ctr">
                      <a:solidFill>
                        <a:schemeClr val="accent6">
                          <a:lumMod val="40000"/>
                          <a:lumOff val="60000"/>
                        </a:schemeClr>
                      </a:solidFill>
                      <a:prstDash val="solid"/>
                      <a:round/>
                      <a:headEnd type="none" w="med" len="med"/>
                      <a:tailEnd type="none" w="med" len="med"/>
                    </a:lnT>
                    <a:lnB w="3175"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0">
                <a:tc>
                  <a:txBody>
                    <a:bodyPr/>
                    <a:lstStyle/>
                    <a:p>
                      <a:r>
                        <a:rPr lang="en-US" sz="1300" dirty="0" smtClean="0"/>
                        <a:t>Risks</a:t>
                      </a:r>
                      <a:r>
                        <a:rPr lang="en-US" sz="1300" baseline="0" dirty="0" smtClean="0"/>
                        <a:t> of not properly securing </a:t>
                      </a:r>
                      <a:r>
                        <a:rPr lang="en-US" sz="1300" baseline="0" dirty="0" err="1" smtClean="0"/>
                        <a:t>IoT</a:t>
                      </a:r>
                      <a:endParaRPr lang="en-US" sz="1300" dirty="0"/>
                    </a:p>
                  </a:txBody>
                  <a:tcPr marT="91440" marB="91440" anchor="ctr">
                    <a:lnL>
                      <a:noFill/>
                    </a:lnL>
                    <a:lnR>
                      <a:noFill/>
                    </a:lnR>
                    <a:lnT w="3175" cap="flat" cmpd="sng" algn="ctr">
                      <a:solidFill>
                        <a:schemeClr val="accent6">
                          <a:lumMod val="40000"/>
                          <a:lumOff val="60000"/>
                        </a:schemeClr>
                      </a:solidFill>
                      <a:prstDash val="solid"/>
                      <a:round/>
                      <a:headEnd type="none" w="med" len="med"/>
                      <a:tailEnd type="none" w="med" len="med"/>
                    </a:lnT>
                    <a:lnB w="3175"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0">
                <a:tc>
                  <a:txBody>
                    <a:bodyPr/>
                    <a:lstStyle/>
                    <a:p>
                      <a:r>
                        <a:rPr lang="en-US" sz="1300" baseline="0" dirty="0" err="1" smtClean="0"/>
                        <a:t>IoT</a:t>
                      </a:r>
                      <a:r>
                        <a:rPr lang="en-US" sz="1300" baseline="0" dirty="0" smtClean="0"/>
                        <a:t> Security Industry Standards</a:t>
                      </a:r>
                      <a:endParaRPr lang="en-US" sz="1300" dirty="0"/>
                    </a:p>
                  </a:txBody>
                  <a:tcPr marT="91440" marB="91440" anchor="ctr">
                    <a:lnL>
                      <a:noFill/>
                    </a:lnL>
                    <a:lnR>
                      <a:noFill/>
                    </a:lnR>
                    <a:lnT w="3175" cap="flat" cmpd="sng" algn="ctr">
                      <a:solidFill>
                        <a:schemeClr val="accent6">
                          <a:lumMod val="40000"/>
                          <a:lumOff val="60000"/>
                        </a:schemeClr>
                      </a:solidFill>
                      <a:prstDash val="solid"/>
                      <a:round/>
                      <a:headEnd type="none" w="med" len="med"/>
                      <a:tailEnd type="none" w="med" len="med"/>
                    </a:lnT>
                    <a:lnB w="3175"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0">
                <a:tc>
                  <a:txBody>
                    <a:bodyPr/>
                    <a:lstStyle/>
                    <a:p>
                      <a:r>
                        <a:rPr lang="en-US" sz="1300" dirty="0" smtClean="0"/>
                        <a:t>E</a:t>
                      </a:r>
                      <a:r>
                        <a:rPr lang="en-US" sz="1300" baseline="0" dirty="0" smtClean="0"/>
                        <a:t>nd to End Security for </a:t>
                      </a:r>
                      <a:r>
                        <a:rPr lang="en-US" sz="1300" baseline="0" dirty="0" err="1" smtClean="0"/>
                        <a:t>IoT</a:t>
                      </a:r>
                      <a:r>
                        <a:rPr lang="en-US" sz="1300" baseline="0" dirty="0" smtClean="0"/>
                        <a:t> environments</a:t>
                      </a:r>
                      <a:endParaRPr lang="en-US" sz="1300" dirty="0"/>
                    </a:p>
                  </a:txBody>
                  <a:tcPr marT="91440" marB="91440" anchor="ctr">
                    <a:lnL>
                      <a:noFill/>
                    </a:lnL>
                    <a:lnR>
                      <a:noFill/>
                    </a:lnR>
                    <a:lnT w="3175" cap="flat" cmpd="sng" algn="ctr">
                      <a:solidFill>
                        <a:schemeClr val="accent6">
                          <a:lumMod val="40000"/>
                          <a:lumOff val="60000"/>
                        </a:schemeClr>
                      </a:solidFill>
                      <a:prstDash val="solid"/>
                      <a:round/>
                      <a:headEnd type="none" w="med" len="med"/>
                      <a:tailEnd type="none" w="med" len="med"/>
                    </a:lnT>
                    <a:lnB w="3175"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0">
                <a:tc>
                  <a:txBody>
                    <a:bodyPr/>
                    <a:lstStyle/>
                    <a:p>
                      <a:r>
                        <a:rPr lang="en-US" sz="1300" dirty="0" smtClean="0"/>
                        <a:t>Deloitte`s Approach for </a:t>
                      </a:r>
                      <a:r>
                        <a:rPr lang="en-US" sz="1300" dirty="0" err="1" smtClean="0"/>
                        <a:t>IoT</a:t>
                      </a:r>
                      <a:r>
                        <a:rPr lang="en-US" sz="1300" dirty="0" smtClean="0"/>
                        <a:t> Security</a:t>
                      </a:r>
                      <a:endParaRPr lang="en-US" sz="1300" dirty="0"/>
                    </a:p>
                  </a:txBody>
                  <a:tcPr marT="91440" marB="91440" anchor="ctr">
                    <a:lnL>
                      <a:noFill/>
                    </a:lnL>
                    <a:lnR>
                      <a:noFill/>
                    </a:lnR>
                    <a:lnT w="3175" cap="flat" cmpd="sng" algn="ctr">
                      <a:solidFill>
                        <a:schemeClr val="accent6">
                          <a:lumMod val="40000"/>
                          <a:lumOff val="60000"/>
                        </a:schemeClr>
                      </a:solidFill>
                      <a:prstDash val="solid"/>
                      <a:round/>
                      <a:headEnd type="none" w="med" len="med"/>
                      <a:tailEnd type="none" w="med" len="med"/>
                    </a:lnT>
                    <a:lnB w="3175"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0">
                <a:tc>
                  <a:txBody>
                    <a:bodyPr/>
                    <a:lstStyle/>
                    <a:p>
                      <a:r>
                        <a:rPr lang="en-US" sz="1300" dirty="0" smtClean="0"/>
                        <a:t>Our suite of </a:t>
                      </a:r>
                      <a:r>
                        <a:rPr lang="en-US" sz="1300" dirty="0" err="1" smtClean="0"/>
                        <a:t>IoT</a:t>
                      </a:r>
                      <a:r>
                        <a:rPr lang="en-US" sz="1300" dirty="0" smtClean="0"/>
                        <a:t> Services</a:t>
                      </a:r>
                      <a:endParaRPr lang="en-US" sz="1300" dirty="0"/>
                    </a:p>
                  </a:txBody>
                  <a:tcPr marT="91440" marB="91440" anchor="ctr">
                    <a:lnL>
                      <a:noFill/>
                    </a:lnL>
                    <a:lnR>
                      <a:noFill/>
                    </a:lnR>
                    <a:lnT w="3175" cap="flat" cmpd="sng" algn="ctr">
                      <a:solidFill>
                        <a:schemeClr val="accent6">
                          <a:lumMod val="40000"/>
                          <a:lumOff val="60000"/>
                        </a:schemeClr>
                      </a:solidFill>
                      <a:prstDash val="solid"/>
                      <a:round/>
                      <a:headEnd type="none" w="med" len="med"/>
                      <a:tailEnd type="none" w="med" len="med"/>
                    </a:lnT>
                    <a:lnB w="3175"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0">
                <a:tc>
                  <a:txBody>
                    <a:bodyPr/>
                    <a:lstStyle/>
                    <a:p>
                      <a:r>
                        <a:rPr lang="en-US" sz="1300" dirty="0" smtClean="0"/>
                        <a:t>IOT Security</a:t>
                      </a:r>
                      <a:r>
                        <a:rPr lang="en-US" sz="1300" baseline="0" dirty="0" smtClean="0"/>
                        <a:t> and </a:t>
                      </a:r>
                      <a:r>
                        <a:rPr lang="en-US" sz="1300" dirty="0" smtClean="0"/>
                        <a:t>NIST Cybersecurity Framework</a:t>
                      </a:r>
                      <a:endParaRPr lang="en-US" sz="1300" dirty="0"/>
                    </a:p>
                  </a:txBody>
                  <a:tcPr marT="91440" marB="91440" anchor="ctr">
                    <a:lnL>
                      <a:noFill/>
                    </a:lnL>
                    <a:lnR>
                      <a:noFill/>
                    </a:lnR>
                    <a:lnT w="3175" cap="flat" cmpd="sng" algn="ctr">
                      <a:solidFill>
                        <a:schemeClr val="accent6">
                          <a:lumMod val="40000"/>
                          <a:lumOff val="60000"/>
                        </a:schemeClr>
                      </a:solidFill>
                      <a:prstDash val="solid"/>
                      <a:round/>
                      <a:headEnd type="none" w="med" len="med"/>
                      <a:tailEnd type="none" w="med" len="med"/>
                    </a:lnT>
                    <a:lnB w="3175"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0">
                <a:tc>
                  <a:txBody>
                    <a:bodyPr/>
                    <a:lstStyle/>
                    <a:p>
                      <a:r>
                        <a:rPr lang="en-US" sz="1300" dirty="0" smtClean="0"/>
                        <a:t>Key Recommendations and Next Steps</a:t>
                      </a:r>
                      <a:endParaRPr lang="en-US" sz="1300" dirty="0"/>
                    </a:p>
                  </a:txBody>
                  <a:tcPr marT="91440" marB="91440" anchor="ctr">
                    <a:lnL>
                      <a:noFill/>
                    </a:lnL>
                    <a:lnR>
                      <a:noFill/>
                    </a:lnR>
                    <a:lnT w="3175" cap="flat" cmpd="sng" algn="ctr">
                      <a:solidFill>
                        <a:schemeClr val="accent6">
                          <a:lumMod val="40000"/>
                          <a:lumOff val="60000"/>
                        </a:schemeClr>
                      </a:solidFill>
                      <a:prstDash val="solid"/>
                      <a:round/>
                      <a:headEnd type="none" w="med" len="med"/>
                      <a:tailEnd type="none" w="med" len="med"/>
                    </a:lnT>
                    <a:lnB w="3175"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bl>
          </a:graphicData>
        </a:graphic>
      </p:graphicFrame>
      <p:sp>
        <p:nvSpPr>
          <p:cNvPr id="3" name="Title 2"/>
          <p:cNvSpPr>
            <a:spLocks noGrp="1"/>
          </p:cNvSpPr>
          <p:nvPr>
            <p:ph type="title"/>
          </p:nvPr>
        </p:nvSpPr>
        <p:spPr/>
        <p:txBody>
          <a:bodyPr/>
          <a:lstStyle/>
          <a:p>
            <a:r>
              <a:rPr lang="en-US" dirty="0" smtClean="0"/>
              <a:t>Table of contents</a:t>
            </a:r>
            <a:endParaRPr lang="en-US" dirty="0"/>
          </a:p>
        </p:txBody>
      </p:sp>
      <p:sp>
        <p:nvSpPr>
          <p:cNvPr id="10" name="Rectangle 9"/>
          <p:cNvSpPr>
            <a:spLocks noChangeArrowheads="1"/>
          </p:cNvSpPr>
          <p:nvPr/>
        </p:nvSpPr>
        <p:spPr bwMode="gray">
          <a:xfrm>
            <a:off x="376237" y="5715229"/>
            <a:ext cx="5710238" cy="692497"/>
          </a:xfrm>
          <a:prstGeom prst="rect">
            <a:avLst/>
          </a:prstGeom>
          <a:noFill/>
          <a:ln w="25400" algn="ctr">
            <a:noFill/>
            <a:miter lim="800000"/>
            <a:headEnd/>
            <a:tailEnd/>
          </a:ln>
        </p:spPr>
        <p:txBody>
          <a:bodyPr wrap="square" lIns="0" tIns="0" rIns="0" bIns="0" anchor="b">
            <a:spAutoFit/>
          </a:bodyPr>
          <a:lstStyle/>
          <a:p>
            <a:pPr>
              <a:lnSpc>
                <a:spcPts val="900"/>
              </a:lnSpc>
              <a:spcBef>
                <a:spcPct val="100000"/>
              </a:spcBef>
            </a:pPr>
            <a:r>
              <a:rPr lang="en-US" sz="700" dirty="0">
                <a:cs typeface="Arial" panose="020B0604020202020204" pitchFamily="34" charset="0"/>
              </a:rPr>
              <a:t>As used in this document, “Deloitte Advisory” means Deloitte &amp; </a:t>
            </a:r>
            <a:r>
              <a:rPr lang="en-US" sz="700" dirty="0" err="1">
                <a:cs typeface="Arial" panose="020B0604020202020204" pitchFamily="34" charset="0"/>
              </a:rPr>
              <a:t>Touche</a:t>
            </a:r>
            <a:r>
              <a:rPr lang="en-US" sz="700" dirty="0">
                <a:cs typeface="Arial" panose="020B0604020202020204" pitchFamily="34" charset="0"/>
              </a:rPr>
              <a:t> LLP, which provides audit and enterprise risk services; Deloitte Financial Advisory Services LLP, which provides forensic, dispute, and other consulting services; and its affiliate, Deloitte Transactions and Business Analytics LLP, which provides a wide range of advisory and analytics services. Deloitte Transactions and Business Analytics LLP is not a certified public accounting firm. These entities are separate subsidiaries of Deloitte LLP. Please see </a:t>
            </a:r>
            <a:r>
              <a:rPr lang="en-US" sz="700" dirty="0" smtClean="0">
                <a:cs typeface="Arial" panose="020B0604020202020204" pitchFamily="34" charset="0"/>
                <a:hlinkClick r:id="rId2"/>
              </a:rPr>
              <a:t>www.deloitte.com/us/about</a:t>
            </a:r>
            <a:r>
              <a:rPr lang="en-US" sz="700" dirty="0" smtClean="0">
                <a:cs typeface="Arial" panose="020B0604020202020204" pitchFamily="34" charset="0"/>
              </a:rPr>
              <a:t> for </a:t>
            </a:r>
            <a:r>
              <a:rPr lang="en-US" sz="700" dirty="0">
                <a:cs typeface="Arial" panose="020B0604020202020204" pitchFamily="34" charset="0"/>
              </a:rPr>
              <a:t>a detailed description of the legal structure of Deloitte LLP and its subsidiaries. Certain services may not be available to attest clients under the rules and regulations of public accounting.</a:t>
            </a:r>
            <a:endParaRPr lang="en-US" sz="700" b="0" dirty="0"/>
          </a:p>
        </p:txBody>
      </p:sp>
      <p:sp>
        <p:nvSpPr>
          <p:cNvPr id="2" name="TextBox 1"/>
          <p:cNvSpPr txBox="1"/>
          <p:nvPr/>
        </p:nvSpPr>
        <p:spPr>
          <a:xfrm>
            <a:off x="3231356" y="6554397"/>
            <a:ext cx="2252155" cy="184666"/>
          </a:xfrm>
          <a:prstGeom prst="rect">
            <a:avLst/>
          </a:prstGeom>
          <a:noFill/>
        </p:spPr>
        <p:txBody>
          <a:bodyPr vert="horz" wrap="none" lIns="0" tIns="0" rIns="0" bIns="0" rtlCol="0">
            <a:spAutoFit/>
          </a:bodyPr>
          <a:lstStyle/>
          <a:p>
            <a:pPr>
              <a:spcBef>
                <a:spcPts val="200"/>
              </a:spcBef>
              <a:buSzPct val="100000"/>
            </a:pPr>
            <a:r>
              <a:rPr lang="en-US" sz="1200" dirty="0" smtClean="0"/>
              <a:t>Draft – For Internal Use Only</a:t>
            </a:r>
          </a:p>
        </p:txBody>
      </p:sp>
    </p:spTree>
    <p:extLst>
      <p:ext uri="{BB962C8B-B14F-4D97-AF65-F5344CB8AC3E}">
        <p14:creationId xmlns:p14="http://schemas.microsoft.com/office/powerpoint/2010/main" val="31830644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p:txBody>
          <a:bodyPr/>
          <a:lstStyle/>
          <a:p>
            <a:r>
              <a:rPr lang="en-US" smtClean="0"/>
              <a:t>The Internet of Things (IoT)</a:t>
            </a:r>
            <a:endParaRPr lang="en-US" dirty="0"/>
          </a:p>
        </p:txBody>
      </p:sp>
      <p:sp>
        <p:nvSpPr>
          <p:cNvPr id="9" name="Text Placeholder 1"/>
          <p:cNvSpPr>
            <a:spLocks noGrp="1"/>
          </p:cNvSpPr>
          <p:nvPr>
            <p:ph idx="1"/>
          </p:nvPr>
        </p:nvSpPr>
        <p:spPr>
          <a:xfrm>
            <a:off x="376238" y="1011138"/>
            <a:ext cx="8374062" cy="4716463"/>
          </a:xfrm>
        </p:spPr>
        <p:txBody>
          <a:bodyPr/>
          <a:lstStyle/>
          <a:p>
            <a:r>
              <a:rPr lang="en-US" dirty="0" err="1" smtClean="0"/>
              <a:t>IoT</a:t>
            </a:r>
            <a:r>
              <a:rPr lang="en-US" dirty="0" smtClean="0"/>
              <a:t> is a world of intelligent, connected devices that generate data companies can use to transform business. Our main objective is to use </a:t>
            </a:r>
            <a:r>
              <a:rPr lang="en-US" dirty="0" err="1" smtClean="0"/>
              <a:t>IoT</a:t>
            </a:r>
            <a:r>
              <a:rPr lang="en-US" dirty="0" smtClean="0"/>
              <a:t> as a medium for helping clients drive greater efficiencies, realize tangible value, and deliver powerful outcomes for their businesses</a:t>
            </a:r>
            <a:endParaRPr lang="en-US" dirty="0"/>
          </a:p>
        </p:txBody>
      </p:sp>
      <p:grpSp>
        <p:nvGrpSpPr>
          <p:cNvPr id="86" name="Group 85"/>
          <p:cNvGrpSpPr/>
          <p:nvPr/>
        </p:nvGrpSpPr>
        <p:grpSpPr>
          <a:xfrm>
            <a:off x="376238" y="1970718"/>
            <a:ext cx="4195762" cy="1568008"/>
            <a:chOff x="376238" y="2617834"/>
            <a:chExt cx="4195762" cy="1568008"/>
          </a:xfrm>
        </p:grpSpPr>
        <p:sp>
          <p:nvSpPr>
            <p:cNvPr id="13" name="Rectangle 12"/>
            <p:cNvSpPr/>
            <p:nvPr/>
          </p:nvSpPr>
          <p:spPr>
            <a:xfrm>
              <a:off x="1598040" y="3548847"/>
              <a:ext cx="1805778" cy="6369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25">
                <a:latin typeface="+mj-lt"/>
              </a:endParaRPr>
            </a:p>
          </p:txBody>
        </p:sp>
        <p:cxnSp>
          <p:nvCxnSpPr>
            <p:cNvPr id="15" name="Straight Connector 14"/>
            <p:cNvCxnSpPr/>
            <p:nvPr/>
          </p:nvCxnSpPr>
          <p:spPr>
            <a:xfrm>
              <a:off x="2033236" y="2920368"/>
              <a:ext cx="232116" cy="0"/>
            </a:xfrm>
            <a:prstGeom prst="line">
              <a:avLst/>
            </a:prstGeom>
            <a:ln w="28575">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76238" y="2617834"/>
              <a:ext cx="1650725" cy="6369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25">
                <a:latin typeface="+mj-lt"/>
              </a:endParaRPr>
            </a:p>
          </p:txBody>
        </p:sp>
        <p:sp>
          <p:nvSpPr>
            <p:cNvPr id="21" name="Rectangle 20"/>
            <p:cNvSpPr/>
            <p:nvPr/>
          </p:nvSpPr>
          <p:spPr>
            <a:xfrm>
              <a:off x="2269849" y="2617834"/>
              <a:ext cx="1133468" cy="6369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25">
                <a:latin typeface="+mj-lt"/>
              </a:endParaRPr>
            </a:p>
          </p:txBody>
        </p:sp>
        <p:sp>
          <p:nvSpPr>
            <p:cNvPr id="31" name="Rectangle 30"/>
            <p:cNvSpPr/>
            <p:nvPr/>
          </p:nvSpPr>
          <p:spPr>
            <a:xfrm>
              <a:off x="3641704" y="2617834"/>
              <a:ext cx="930296" cy="6369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25">
                <a:latin typeface="+mj-lt"/>
              </a:endParaRPr>
            </a:p>
          </p:txBody>
        </p:sp>
        <p:cxnSp>
          <p:nvCxnSpPr>
            <p:cNvPr id="32" name="Straight Connector 31"/>
            <p:cNvCxnSpPr/>
            <p:nvPr/>
          </p:nvCxnSpPr>
          <p:spPr>
            <a:xfrm>
              <a:off x="3405092" y="2920368"/>
              <a:ext cx="232116" cy="0"/>
            </a:xfrm>
            <a:prstGeom prst="line">
              <a:avLst/>
            </a:prstGeom>
            <a:ln w="28575">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2054311" y="3704024"/>
              <a:ext cx="1304200" cy="348813"/>
            </a:xfrm>
            <a:prstGeom prst="rect">
              <a:avLst/>
            </a:prstGeom>
            <a:noFill/>
          </p:spPr>
          <p:txBody>
            <a:bodyPr vert="horz" wrap="square" lIns="0" tIns="0" rIns="0" bIns="0" rtlCol="0">
              <a:spAutoFit/>
            </a:bodyPr>
            <a:lstStyle/>
            <a:p>
              <a:pPr algn="ctr">
                <a:spcBef>
                  <a:spcPts val="150"/>
                </a:spcBef>
                <a:buSzPct val="100000"/>
              </a:pPr>
              <a:r>
                <a:rPr lang="en-US" sz="700" b="1" dirty="0"/>
                <a:t>End to End </a:t>
              </a:r>
              <a:r>
                <a:rPr lang="en-US" sz="700" b="1" dirty="0" err="1"/>
                <a:t>IoT</a:t>
              </a:r>
              <a:r>
                <a:rPr lang="en-US" sz="700" b="1" dirty="0"/>
                <a:t> Solutions</a:t>
              </a:r>
            </a:p>
            <a:p>
              <a:pPr algn="ctr">
                <a:spcBef>
                  <a:spcPts val="150"/>
                </a:spcBef>
                <a:buSzPct val="100000"/>
              </a:pPr>
              <a:r>
                <a:rPr lang="en-US" sz="700" dirty="0" smtClean="0"/>
                <a:t>Business process and business model innovation</a:t>
              </a:r>
              <a:endParaRPr lang="en-US" sz="700" dirty="0"/>
            </a:p>
          </p:txBody>
        </p:sp>
        <p:sp>
          <p:nvSpPr>
            <p:cNvPr id="7" name="TextBox 6"/>
            <p:cNvSpPr txBox="1"/>
            <p:nvPr/>
          </p:nvSpPr>
          <p:spPr>
            <a:xfrm>
              <a:off x="3726941" y="3083419"/>
              <a:ext cx="759823" cy="61555"/>
            </a:xfrm>
            <a:prstGeom prst="rect">
              <a:avLst/>
            </a:prstGeom>
            <a:noFill/>
          </p:spPr>
          <p:txBody>
            <a:bodyPr vert="horz" wrap="none" lIns="0" tIns="0" rIns="0" bIns="0" rtlCol="0">
              <a:spAutoFit/>
            </a:bodyPr>
            <a:lstStyle/>
            <a:p>
              <a:pPr>
                <a:spcBef>
                  <a:spcPts val="200"/>
                </a:spcBef>
                <a:buSzPct val="100000"/>
              </a:pPr>
              <a:r>
                <a:rPr lang="en-US" sz="400" b="1" dirty="0"/>
                <a:t>Applications and Analytics</a:t>
              </a:r>
              <a:endParaRPr lang="en-US" sz="400" b="1" dirty="0" smtClean="0"/>
            </a:p>
          </p:txBody>
        </p:sp>
        <p:sp>
          <p:nvSpPr>
            <p:cNvPr id="95" name="Freeform 694"/>
            <p:cNvSpPr>
              <a:spLocks noChangeAspect="1" noEditPoints="1"/>
            </p:cNvSpPr>
            <p:nvPr/>
          </p:nvSpPr>
          <p:spPr bwMode="auto">
            <a:xfrm>
              <a:off x="1685138" y="3748740"/>
              <a:ext cx="273516" cy="274320"/>
            </a:xfrm>
            <a:custGeom>
              <a:avLst/>
              <a:gdLst>
                <a:gd name="T0" fmla="*/ 203 w 512"/>
                <a:gd name="T1" fmla="*/ 220 h 512"/>
                <a:gd name="T2" fmla="*/ 192 w 512"/>
                <a:gd name="T3" fmla="*/ 222 h 512"/>
                <a:gd name="T4" fmla="*/ 121 w 512"/>
                <a:gd name="T5" fmla="*/ 250 h 512"/>
                <a:gd name="T6" fmla="*/ 166 w 512"/>
                <a:gd name="T7" fmla="*/ 295 h 512"/>
                <a:gd name="T8" fmla="*/ 166 w 512"/>
                <a:gd name="T9" fmla="*/ 310 h 512"/>
                <a:gd name="T10" fmla="*/ 166 w 512"/>
                <a:gd name="T11" fmla="*/ 348 h 512"/>
                <a:gd name="T12" fmla="*/ 203 w 512"/>
                <a:gd name="T13" fmla="*/ 348 h 512"/>
                <a:gd name="T14" fmla="*/ 211 w 512"/>
                <a:gd name="T15" fmla="*/ 345 h 512"/>
                <a:gd name="T16" fmla="*/ 218 w 512"/>
                <a:gd name="T17" fmla="*/ 348 h 512"/>
                <a:gd name="T18" fmla="*/ 263 w 512"/>
                <a:gd name="T19" fmla="*/ 392 h 512"/>
                <a:gd name="T20" fmla="*/ 290 w 512"/>
                <a:gd name="T21" fmla="*/ 322 h 512"/>
                <a:gd name="T22" fmla="*/ 293 w 512"/>
                <a:gd name="T23" fmla="*/ 311 h 512"/>
                <a:gd name="T24" fmla="*/ 363 w 512"/>
                <a:gd name="T25" fmla="*/ 150 h 512"/>
                <a:gd name="T26" fmla="*/ 203 w 512"/>
                <a:gd name="T27" fmla="*/ 220 h 512"/>
                <a:gd name="T28" fmla="*/ 273 w 512"/>
                <a:gd name="T29" fmla="*/ 302 h 512"/>
                <a:gd name="T30" fmla="*/ 241 w 512"/>
                <a:gd name="T31" fmla="*/ 315 h 512"/>
                <a:gd name="T32" fmla="*/ 208 w 512"/>
                <a:gd name="T33" fmla="*/ 302 h 512"/>
                <a:gd name="T34" fmla="*/ 208 w 512"/>
                <a:gd name="T35" fmla="*/ 237 h 512"/>
                <a:gd name="T36" fmla="*/ 241 w 512"/>
                <a:gd name="T37" fmla="*/ 223 h 512"/>
                <a:gd name="T38" fmla="*/ 273 w 512"/>
                <a:gd name="T39" fmla="*/ 237 h 512"/>
                <a:gd name="T40" fmla="*/ 273 w 512"/>
                <a:gd name="T41" fmla="*/ 302 h 512"/>
                <a:gd name="T42" fmla="*/ 258 w 512"/>
                <a:gd name="T43" fmla="*/ 252 h 512"/>
                <a:gd name="T44" fmla="*/ 258 w 512"/>
                <a:gd name="T45" fmla="*/ 287 h 512"/>
                <a:gd name="T46" fmla="*/ 224 w 512"/>
                <a:gd name="T47" fmla="*/ 287 h 512"/>
                <a:gd name="T48" fmla="*/ 224 w 512"/>
                <a:gd name="T49" fmla="*/ 252 h 512"/>
                <a:gd name="T50" fmla="*/ 241 w 512"/>
                <a:gd name="T51" fmla="*/ 245 h 512"/>
                <a:gd name="T52" fmla="*/ 258 w 512"/>
                <a:gd name="T53" fmla="*/ 252 h 512"/>
                <a:gd name="T54" fmla="*/ 256 w 512"/>
                <a:gd name="T55" fmla="*/ 0 h 512"/>
                <a:gd name="T56" fmla="*/ 0 w 512"/>
                <a:gd name="T57" fmla="*/ 256 h 512"/>
                <a:gd name="T58" fmla="*/ 256 w 512"/>
                <a:gd name="T59" fmla="*/ 512 h 512"/>
                <a:gd name="T60" fmla="*/ 512 w 512"/>
                <a:gd name="T61" fmla="*/ 256 h 512"/>
                <a:gd name="T62" fmla="*/ 256 w 512"/>
                <a:gd name="T63" fmla="*/ 0 h 512"/>
                <a:gd name="T64" fmla="*/ 268 w 512"/>
                <a:gd name="T65" fmla="*/ 415 h 512"/>
                <a:gd name="T66" fmla="*/ 262 w 512"/>
                <a:gd name="T67" fmla="*/ 417 h 512"/>
                <a:gd name="T68" fmla="*/ 254 w 512"/>
                <a:gd name="T69" fmla="*/ 414 h 512"/>
                <a:gd name="T70" fmla="*/ 209 w 512"/>
                <a:gd name="T71" fmla="*/ 369 h 512"/>
                <a:gd name="T72" fmla="*/ 188 w 512"/>
                <a:gd name="T73" fmla="*/ 374 h 512"/>
                <a:gd name="T74" fmla="*/ 151 w 512"/>
                <a:gd name="T75" fmla="*/ 363 h 512"/>
                <a:gd name="T76" fmla="*/ 145 w 512"/>
                <a:gd name="T77" fmla="*/ 304 h 512"/>
                <a:gd name="T78" fmla="*/ 100 w 512"/>
                <a:gd name="T79" fmla="*/ 259 h 512"/>
                <a:gd name="T80" fmla="*/ 98 w 512"/>
                <a:gd name="T81" fmla="*/ 246 h 512"/>
                <a:gd name="T82" fmla="*/ 193 w 512"/>
                <a:gd name="T83" fmla="*/ 201 h 512"/>
                <a:gd name="T84" fmla="*/ 376 w 512"/>
                <a:gd name="T85" fmla="*/ 131 h 512"/>
                <a:gd name="T86" fmla="*/ 383 w 512"/>
                <a:gd name="T87" fmla="*/ 139 h 512"/>
                <a:gd name="T88" fmla="*/ 312 w 512"/>
                <a:gd name="T89" fmla="*/ 322 h 512"/>
                <a:gd name="T90" fmla="*/ 268 w 512"/>
                <a:gd name="T91" fmla="*/ 41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203" y="220"/>
                  </a:moveTo>
                  <a:cubicBezTo>
                    <a:pt x="200" y="223"/>
                    <a:pt x="196" y="224"/>
                    <a:pt x="192" y="222"/>
                  </a:cubicBezTo>
                  <a:cubicBezTo>
                    <a:pt x="190" y="222"/>
                    <a:pt x="151" y="208"/>
                    <a:pt x="121" y="250"/>
                  </a:cubicBezTo>
                  <a:cubicBezTo>
                    <a:pt x="166" y="295"/>
                    <a:pt x="166" y="295"/>
                    <a:pt x="166" y="295"/>
                  </a:cubicBezTo>
                  <a:cubicBezTo>
                    <a:pt x="170" y="299"/>
                    <a:pt x="170" y="306"/>
                    <a:pt x="166" y="310"/>
                  </a:cubicBezTo>
                  <a:cubicBezTo>
                    <a:pt x="162" y="315"/>
                    <a:pt x="156" y="338"/>
                    <a:pt x="166" y="348"/>
                  </a:cubicBezTo>
                  <a:cubicBezTo>
                    <a:pt x="175" y="358"/>
                    <a:pt x="199" y="352"/>
                    <a:pt x="203" y="348"/>
                  </a:cubicBezTo>
                  <a:cubicBezTo>
                    <a:pt x="205" y="346"/>
                    <a:pt x="208" y="345"/>
                    <a:pt x="211" y="345"/>
                  </a:cubicBezTo>
                  <a:cubicBezTo>
                    <a:pt x="214" y="345"/>
                    <a:pt x="216" y="346"/>
                    <a:pt x="218" y="348"/>
                  </a:cubicBezTo>
                  <a:cubicBezTo>
                    <a:pt x="263" y="392"/>
                    <a:pt x="263" y="392"/>
                    <a:pt x="263" y="392"/>
                  </a:cubicBezTo>
                  <a:cubicBezTo>
                    <a:pt x="302" y="358"/>
                    <a:pt x="291" y="322"/>
                    <a:pt x="290" y="322"/>
                  </a:cubicBezTo>
                  <a:cubicBezTo>
                    <a:pt x="289" y="318"/>
                    <a:pt x="290" y="314"/>
                    <a:pt x="293" y="311"/>
                  </a:cubicBezTo>
                  <a:cubicBezTo>
                    <a:pt x="362" y="242"/>
                    <a:pt x="364" y="172"/>
                    <a:pt x="363" y="150"/>
                  </a:cubicBezTo>
                  <a:cubicBezTo>
                    <a:pt x="342" y="147"/>
                    <a:pt x="279" y="145"/>
                    <a:pt x="203" y="220"/>
                  </a:cubicBezTo>
                  <a:close/>
                  <a:moveTo>
                    <a:pt x="273" y="302"/>
                  </a:moveTo>
                  <a:cubicBezTo>
                    <a:pt x="264" y="311"/>
                    <a:pt x="253" y="315"/>
                    <a:pt x="241" y="315"/>
                  </a:cubicBezTo>
                  <a:cubicBezTo>
                    <a:pt x="229" y="315"/>
                    <a:pt x="217" y="311"/>
                    <a:pt x="208" y="302"/>
                  </a:cubicBezTo>
                  <a:cubicBezTo>
                    <a:pt x="191" y="284"/>
                    <a:pt x="191" y="255"/>
                    <a:pt x="208" y="237"/>
                  </a:cubicBezTo>
                  <a:cubicBezTo>
                    <a:pt x="217" y="228"/>
                    <a:pt x="229" y="223"/>
                    <a:pt x="241" y="223"/>
                  </a:cubicBezTo>
                  <a:cubicBezTo>
                    <a:pt x="253" y="223"/>
                    <a:pt x="265" y="228"/>
                    <a:pt x="273" y="237"/>
                  </a:cubicBezTo>
                  <a:cubicBezTo>
                    <a:pt x="291" y="255"/>
                    <a:pt x="291" y="284"/>
                    <a:pt x="273" y="302"/>
                  </a:cubicBezTo>
                  <a:close/>
                  <a:moveTo>
                    <a:pt x="258" y="252"/>
                  </a:moveTo>
                  <a:cubicBezTo>
                    <a:pt x="268" y="262"/>
                    <a:pt x="268" y="277"/>
                    <a:pt x="258" y="287"/>
                  </a:cubicBezTo>
                  <a:cubicBezTo>
                    <a:pt x="249" y="296"/>
                    <a:pt x="233" y="296"/>
                    <a:pt x="224" y="287"/>
                  </a:cubicBezTo>
                  <a:cubicBezTo>
                    <a:pt x="214" y="277"/>
                    <a:pt x="214" y="262"/>
                    <a:pt x="224" y="252"/>
                  </a:cubicBezTo>
                  <a:cubicBezTo>
                    <a:pt x="228" y="247"/>
                    <a:pt x="234" y="245"/>
                    <a:pt x="241" y="245"/>
                  </a:cubicBezTo>
                  <a:cubicBezTo>
                    <a:pt x="247" y="245"/>
                    <a:pt x="254" y="247"/>
                    <a:pt x="258" y="252"/>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8" y="415"/>
                  </a:moveTo>
                  <a:cubicBezTo>
                    <a:pt x="266" y="416"/>
                    <a:pt x="264" y="417"/>
                    <a:pt x="262" y="417"/>
                  </a:cubicBezTo>
                  <a:cubicBezTo>
                    <a:pt x="259" y="417"/>
                    <a:pt x="256" y="416"/>
                    <a:pt x="254" y="414"/>
                  </a:cubicBezTo>
                  <a:cubicBezTo>
                    <a:pt x="209" y="369"/>
                    <a:pt x="209" y="369"/>
                    <a:pt x="209" y="369"/>
                  </a:cubicBezTo>
                  <a:cubicBezTo>
                    <a:pt x="203" y="372"/>
                    <a:pt x="196" y="374"/>
                    <a:pt x="188" y="374"/>
                  </a:cubicBezTo>
                  <a:cubicBezTo>
                    <a:pt x="173" y="376"/>
                    <a:pt x="159" y="372"/>
                    <a:pt x="151" y="363"/>
                  </a:cubicBezTo>
                  <a:cubicBezTo>
                    <a:pt x="135" y="348"/>
                    <a:pt x="137" y="320"/>
                    <a:pt x="145" y="304"/>
                  </a:cubicBezTo>
                  <a:cubicBezTo>
                    <a:pt x="100" y="259"/>
                    <a:pt x="100" y="259"/>
                    <a:pt x="100" y="259"/>
                  </a:cubicBezTo>
                  <a:cubicBezTo>
                    <a:pt x="96" y="256"/>
                    <a:pt x="96" y="251"/>
                    <a:pt x="98" y="246"/>
                  </a:cubicBezTo>
                  <a:cubicBezTo>
                    <a:pt x="131" y="193"/>
                    <a:pt x="175" y="197"/>
                    <a:pt x="193" y="201"/>
                  </a:cubicBezTo>
                  <a:cubicBezTo>
                    <a:pt x="290" y="106"/>
                    <a:pt x="372" y="130"/>
                    <a:pt x="376" y="131"/>
                  </a:cubicBezTo>
                  <a:cubicBezTo>
                    <a:pt x="380" y="132"/>
                    <a:pt x="382" y="135"/>
                    <a:pt x="383" y="139"/>
                  </a:cubicBezTo>
                  <a:cubicBezTo>
                    <a:pt x="384" y="143"/>
                    <a:pt x="398" y="233"/>
                    <a:pt x="312" y="322"/>
                  </a:cubicBezTo>
                  <a:cubicBezTo>
                    <a:pt x="315" y="338"/>
                    <a:pt x="316" y="379"/>
                    <a:pt x="268" y="415"/>
                  </a:cubicBez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grpSp>
          <p:nvGrpSpPr>
            <p:cNvPr id="85" name="Group 84"/>
            <p:cNvGrpSpPr/>
            <p:nvPr/>
          </p:nvGrpSpPr>
          <p:grpSpPr>
            <a:xfrm>
              <a:off x="584182" y="2702762"/>
              <a:ext cx="1234837" cy="442212"/>
              <a:chOff x="578825" y="2702762"/>
              <a:chExt cx="1234837" cy="442212"/>
            </a:xfrm>
          </p:grpSpPr>
          <p:sp>
            <p:nvSpPr>
              <p:cNvPr id="90" name="TextBox 89"/>
              <p:cNvSpPr txBox="1"/>
              <p:nvPr/>
            </p:nvSpPr>
            <p:spPr>
              <a:xfrm>
                <a:off x="1537945" y="3083419"/>
                <a:ext cx="275717" cy="61555"/>
              </a:xfrm>
              <a:prstGeom prst="rect">
                <a:avLst/>
              </a:prstGeom>
              <a:noFill/>
            </p:spPr>
            <p:txBody>
              <a:bodyPr vert="horz" wrap="none" lIns="0" tIns="0" rIns="0" bIns="0" rtlCol="0">
                <a:spAutoFit/>
              </a:bodyPr>
              <a:lstStyle/>
              <a:p>
                <a:pPr>
                  <a:spcBef>
                    <a:spcPts val="200"/>
                  </a:spcBef>
                  <a:buSzPct val="100000"/>
                </a:pPr>
                <a:r>
                  <a:rPr lang="en-US" sz="400" b="1" dirty="0"/>
                  <a:t>Networks</a:t>
                </a:r>
              </a:p>
            </p:txBody>
          </p:sp>
          <p:sp>
            <p:nvSpPr>
              <p:cNvPr id="91" name="TextBox 90"/>
              <p:cNvSpPr txBox="1"/>
              <p:nvPr/>
            </p:nvSpPr>
            <p:spPr>
              <a:xfrm>
                <a:off x="1084045" y="3083419"/>
                <a:ext cx="222818" cy="61555"/>
              </a:xfrm>
              <a:prstGeom prst="rect">
                <a:avLst/>
              </a:prstGeom>
              <a:noFill/>
            </p:spPr>
            <p:txBody>
              <a:bodyPr vert="horz" wrap="none" lIns="0" tIns="0" rIns="0" bIns="0" rtlCol="0">
                <a:spAutoFit/>
              </a:bodyPr>
              <a:lstStyle/>
              <a:p>
                <a:pPr>
                  <a:spcBef>
                    <a:spcPts val="200"/>
                  </a:spcBef>
                  <a:buSzPct val="100000"/>
                </a:pPr>
                <a:r>
                  <a:rPr lang="en-US" sz="400" b="1" dirty="0"/>
                  <a:t>Devices</a:t>
                </a:r>
              </a:p>
            </p:txBody>
          </p:sp>
          <p:sp>
            <p:nvSpPr>
              <p:cNvPr id="92" name="TextBox 91"/>
              <p:cNvSpPr txBox="1"/>
              <p:nvPr/>
            </p:nvSpPr>
            <p:spPr>
              <a:xfrm>
                <a:off x="601370" y="3083419"/>
                <a:ext cx="229230" cy="61555"/>
              </a:xfrm>
              <a:prstGeom prst="rect">
                <a:avLst/>
              </a:prstGeom>
              <a:noFill/>
            </p:spPr>
            <p:txBody>
              <a:bodyPr vert="horz" wrap="none" lIns="0" tIns="0" rIns="0" bIns="0" rtlCol="0">
                <a:spAutoFit/>
              </a:bodyPr>
              <a:lstStyle/>
              <a:p>
                <a:pPr>
                  <a:spcBef>
                    <a:spcPts val="200"/>
                  </a:spcBef>
                  <a:buSzPct val="100000"/>
                </a:pPr>
                <a:r>
                  <a:rPr lang="en-US" sz="400" b="1" dirty="0"/>
                  <a:t>Sensors</a:t>
                </a:r>
              </a:p>
            </p:txBody>
          </p:sp>
          <p:sp>
            <p:nvSpPr>
              <p:cNvPr id="93" name="Freeform 678"/>
              <p:cNvSpPr>
                <a:spLocks noChangeAspect="1" noEditPoints="1"/>
              </p:cNvSpPr>
              <p:nvPr/>
            </p:nvSpPr>
            <p:spPr bwMode="auto">
              <a:xfrm>
                <a:off x="578825" y="2702762"/>
                <a:ext cx="274320" cy="274320"/>
              </a:xfrm>
              <a:custGeom>
                <a:avLst/>
                <a:gdLst>
                  <a:gd name="T0" fmla="*/ 267 w 512"/>
                  <a:gd name="T1" fmla="*/ 214 h 512"/>
                  <a:gd name="T2" fmla="*/ 256 w 512"/>
                  <a:gd name="T3" fmla="*/ 224 h 512"/>
                  <a:gd name="T4" fmla="*/ 245 w 512"/>
                  <a:gd name="T5" fmla="*/ 214 h 512"/>
                  <a:gd name="T6" fmla="*/ 256 w 512"/>
                  <a:gd name="T7" fmla="*/ 203 h 512"/>
                  <a:gd name="T8" fmla="*/ 267 w 512"/>
                  <a:gd name="T9" fmla="*/ 214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218 w 512"/>
                  <a:gd name="T21" fmla="*/ 302 h 512"/>
                  <a:gd name="T22" fmla="*/ 160 w 512"/>
                  <a:gd name="T23" fmla="*/ 214 h 512"/>
                  <a:gd name="T24" fmla="*/ 218 w 512"/>
                  <a:gd name="T25" fmla="*/ 126 h 512"/>
                  <a:gd name="T26" fmla="*/ 223 w 512"/>
                  <a:gd name="T27" fmla="*/ 112 h 512"/>
                  <a:gd name="T28" fmla="*/ 209 w 512"/>
                  <a:gd name="T29" fmla="*/ 106 h 512"/>
                  <a:gd name="T30" fmla="*/ 139 w 512"/>
                  <a:gd name="T31" fmla="*/ 214 h 512"/>
                  <a:gd name="T32" fmla="*/ 209 w 512"/>
                  <a:gd name="T33" fmla="*/ 321 h 512"/>
                  <a:gd name="T34" fmla="*/ 213 w 512"/>
                  <a:gd name="T35" fmla="*/ 322 h 512"/>
                  <a:gd name="T36" fmla="*/ 223 w 512"/>
                  <a:gd name="T37" fmla="*/ 316 h 512"/>
                  <a:gd name="T38" fmla="*/ 218 w 512"/>
                  <a:gd name="T39" fmla="*/ 302 h 512"/>
                  <a:gd name="T40" fmla="*/ 229 w 512"/>
                  <a:gd name="T41" fmla="*/ 260 h 512"/>
                  <a:gd name="T42" fmla="*/ 203 w 512"/>
                  <a:gd name="T43" fmla="*/ 214 h 512"/>
                  <a:gd name="T44" fmla="*/ 229 w 512"/>
                  <a:gd name="T45" fmla="*/ 167 h 512"/>
                  <a:gd name="T46" fmla="*/ 233 w 512"/>
                  <a:gd name="T47" fmla="*/ 153 h 512"/>
                  <a:gd name="T48" fmla="*/ 219 w 512"/>
                  <a:gd name="T49" fmla="*/ 149 h 512"/>
                  <a:gd name="T50" fmla="*/ 181 w 512"/>
                  <a:gd name="T51" fmla="*/ 214 h 512"/>
                  <a:gd name="T52" fmla="*/ 219 w 512"/>
                  <a:gd name="T53" fmla="*/ 278 h 512"/>
                  <a:gd name="T54" fmla="*/ 224 w 512"/>
                  <a:gd name="T55" fmla="*/ 280 h 512"/>
                  <a:gd name="T56" fmla="*/ 233 w 512"/>
                  <a:gd name="T57" fmla="*/ 274 h 512"/>
                  <a:gd name="T58" fmla="*/ 229 w 512"/>
                  <a:gd name="T59" fmla="*/ 260 h 512"/>
                  <a:gd name="T60" fmla="*/ 267 w 512"/>
                  <a:gd name="T61" fmla="*/ 244 h 512"/>
                  <a:gd name="T62" fmla="*/ 288 w 512"/>
                  <a:gd name="T63" fmla="*/ 214 h 512"/>
                  <a:gd name="T64" fmla="*/ 256 w 512"/>
                  <a:gd name="T65" fmla="*/ 182 h 512"/>
                  <a:gd name="T66" fmla="*/ 224 w 512"/>
                  <a:gd name="T67" fmla="*/ 214 h 512"/>
                  <a:gd name="T68" fmla="*/ 245 w 512"/>
                  <a:gd name="T69" fmla="*/ 244 h 512"/>
                  <a:gd name="T70" fmla="*/ 245 w 512"/>
                  <a:gd name="T71" fmla="*/ 406 h 512"/>
                  <a:gd name="T72" fmla="*/ 256 w 512"/>
                  <a:gd name="T73" fmla="*/ 416 h 512"/>
                  <a:gd name="T74" fmla="*/ 267 w 512"/>
                  <a:gd name="T75" fmla="*/ 406 h 512"/>
                  <a:gd name="T76" fmla="*/ 267 w 512"/>
                  <a:gd name="T77" fmla="*/ 244 h 512"/>
                  <a:gd name="T78" fmla="*/ 288 w 512"/>
                  <a:gd name="T79" fmla="*/ 280 h 512"/>
                  <a:gd name="T80" fmla="*/ 293 w 512"/>
                  <a:gd name="T81" fmla="*/ 278 h 512"/>
                  <a:gd name="T82" fmla="*/ 331 w 512"/>
                  <a:gd name="T83" fmla="*/ 214 h 512"/>
                  <a:gd name="T84" fmla="*/ 293 w 512"/>
                  <a:gd name="T85" fmla="*/ 149 h 512"/>
                  <a:gd name="T86" fmla="*/ 279 w 512"/>
                  <a:gd name="T87" fmla="*/ 153 h 512"/>
                  <a:gd name="T88" fmla="*/ 283 w 512"/>
                  <a:gd name="T89" fmla="*/ 167 h 512"/>
                  <a:gd name="T90" fmla="*/ 309 w 512"/>
                  <a:gd name="T91" fmla="*/ 214 h 512"/>
                  <a:gd name="T92" fmla="*/ 283 w 512"/>
                  <a:gd name="T93" fmla="*/ 260 h 512"/>
                  <a:gd name="T94" fmla="*/ 279 w 512"/>
                  <a:gd name="T95" fmla="*/ 274 h 512"/>
                  <a:gd name="T96" fmla="*/ 288 w 512"/>
                  <a:gd name="T97" fmla="*/ 280 h 512"/>
                  <a:gd name="T98" fmla="*/ 373 w 512"/>
                  <a:gd name="T99" fmla="*/ 214 h 512"/>
                  <a:gd name="T100" fmla="*/ 303 w 512"/>
                  <a:gd name="T101" fmla="*/ 106 h 512"/>
                  <a:gd name="T102" fmla="*/ 289 w 512"/>
                  <a:gd name="T103" fmla="*/ 112 h 512"/>
                  <a:gd name="T104" fmla="*/ 294 w 512"/>
                  <a:gd name="T105" fmla="*/ 126 h 512"/>
                  <a:gd name="T106" fmla="*/ 352 w 512"/>
                  <a:gd name="T107" fmla="*/ 214 h 512"/>
                  <a:gd name="T108" fmla="*/ 294 w 512"/>
                  <a:gd name="T109" fmla="*/ 302 h 512"/>
                  <a:gd name="T110" fmla="*/ 289 w 512"/>
                  <a:gd name="T111" fmla="*/ 316 h 512"/>
                  <a:gd name="T112" fmla="*/ 299 w 512"/>
                  <a:gd name="T113" fmla="*/ 322 h 512"/>
                  <a:gd name="T114" fmla="*/ 303 w 512"/>
                  <a:gd name="T115" fmla="*/ 321 h 512"/>
                  <a:gd name="T116" fmla="*/ 373 w 512"/>
                  <a:gd name="T117" fmla="*/ 21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512">
                    <a:moveTo>
                      <a:pt x="267" y="214"/>
                    </a:moveTo>
                    <a:cubicBezTo>
                      <a:pt x="267" y="220"/>
                      <a:pt x="262" y="224"/>
                      <a:pt x="256" y="224"/>
                    </a:cubicBezTo>
                    <a:cubicBezTo>
                      <a:pt x="250" y="224"/>
                      <a:pt x="245" y="220"/>
                      <a:pt x="245" y="214"/>
                    </a:cubicBezTo>
                    <a:cubicBezTo>
                      <a:pt x="245" y="208"/>
                      <a:pt x="250" y="203"/>
                      <a:pt x="256" y="203"/>
                    </a:cubicBezTo>
                    <a:cubicBezTo>
                      <a:pt x="262" y="203"/>
                      <a:pt x="267" y="208"/>
                      <a:pt x="267" y="21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218" y="302"/>
                    </a:moveTo>
                    <a:cubicBezTo>
                      <a:pt x="183" y="286"/>
                      <a:pt x="160" y="252"/>
                      <a:pt x="160" y="214"/>
                    </a:cubicBezTo>
                    <a:cubicBezTo>
                      <a:pt x="160" y="175"/>
                      <a:pt x="183" y="141"/>
                      <a:pt x="218" y="126"/>
                    </a:cubicBezTo>
                    <a:cubicBezTo>
                      <a:pt x="223" y="123"/>
                      <a:pt x="225" y="117"/>
                      <a:pt x="223" y="112"/>
                    </a:cubicBezTo>
                    <a:cubicBezTo>
                      <a:pt x="221" y="106"/>
                      <a:pt x="214" y="104"/>
                      <a:pt x="209" y="106"/>
                    </a:cubicBezTo>
                    <a:cubicBezTo>
                      <a:pt x="166" y="125"/>
                      <a:pt x="139" y="167"/>
                      <a:pt x="139" y="214"/>
                    </a:cubicBezTo>
                    <a:cubicBezTo>
                      <a:pt x="139" y="260"/>
                      <a:pt x="166" y="303"/>
                      <a:pt x="209" y="321"/>
                    </a:cubicBezTo>
                    <a:cubicBezTo>
                      <a:pt x="210" y="322"/>
                      <a:pt x="212" y="322"/>
                      <a:pt x="213" y="322"/>
                    </a:cubicBezTo>
                    <a:cubicBezTo>
                      <a:pt x="217" y="322"/>
                      <a:pt x="221" y="320"/>
                      <a:pt x="223" y="316"/>
                    </a:cubicBezTo>
                    <a:cubicBezTo>
                      <a:pt x="225" y="310"/>
                      <a:pt x="223" y="304"/>
                      <a:pt x="218" y="302"/>
                    </a:cubicBezTo>
                    <a:close/>
                    <a:moveTo>
                      <a:pt x="229" y="260"/>
                    </a:moveTo>
                    <a:cubicBezTo>
                      <a:pt x="213" y="250"/>
                      <a:pt x="203" y="233"/>
                      <a:pt x="203" y="214"/>
                    </a:cubicBezTo>
                    <a:cubicBezTo>
                      <a:pt x="203" y="195"/>
                      <a:pt x="213" y="177"/>
                      <a:pt x="229" y="167"/>
                    </a:cubicBezTo>
                    <a:cubicBezTo>
                      <a:pt x="234" y="165"/>
                      <a:pt x="236" y="158"/>
                      <a:pt x="233" y="153"/>
                    </a:cubicBezTo>
                    <a:cubicBezTo>
                      <a:pt x="230" y="148"/>
                      <a:pt x="224" y="146"/>
                      <a:pt x="219" y="149"/>
                    </a:cubicBezTo>
                    <a:cubicBezTo>
                      <a:pt x="196" y="162"/>
                      <a:pt x="181" y="187"/>
                      <a:pt x="181" y="214"/>
                    </a:cubicBezTo>
                    <a:cubicBezTo>
                      <a:pt x="181" y="240"/>
                      <a:pt x="196" y="265"/>
                      <a:pt x="219" y="278"/>
                    </a:cubicBezTo>
                    <a:cubicBezTo>
                      <a:pt x="220" y="279"/>
                      <a:pt x="222" y="280"/>
                      <a:pt x="224" y="280"/>
                    </a:cubicBezTo>
                    <a:cubicBezTo>
                      <a:pt x="228" y="280"/>
                      <a:pt x="231" y="278"/>
                      <a:pt x="233" y="274"/>
                    </a:cubicBezTo>
                    <a:cubicBezTo>
                      <a:pt x="236" y="269"/>
                      <a:pt x="234" y="263"/>
                      <a:pt x="229" y="260"/>
                    </a:cubicBezTo>
                    <a:close/>
                    <a:moveTo>
                      <a:pt x="267" y="244"/>
                    </a:moveTo>
                    <a:cubicBezTo>
                      <a:pt x="279" y="239"/>
                      <a:pt x="288" y="228"/>
                      <a:pt x="288" y="214"/>
                    </a:cubicBezTo>
                    <a:cubicBezTo>
                      <a:pt x="288" y="196"/>
                      <a:pt x="274" y="182"/>
                      <a:pt x="256" y="182"/>
                    </a:cubicBezTo>
                    <a:cubicBezTo>
                      <a:pt x="238" y="182"/>
                      <a:pt x="224" y="196"/>
                      <a:pt x="224" y="214"/>
                    </a:cubicBezTo>
                    <a:cubicBezTo>
                      <a:pt x="224" y="228"/>
                      <a:pt x="233" y="239"/>
                      <a:pt x="245" y="244"/>
                    </a:cubicBezTo>
                    <a:cubicBezTo>
                      <a:pt x="245" y="406"/>
                      <a:pt x="245" y="406"/>
                      <a:pt x="245" y="406"/>
                    </a:cubicBezTo>
                    <a:cubicBezTo>
                      <a:pt x="245" y="412"/>
                      <a:pt x="250" y="416"/>
                      <a:pt x="256" y="416"/>
                    </a:cubicBezTo>
                    <a:cubicBezTo>
                      <a:pt x="262" y="416"/>
                      <a:pt x="267" y="412"/>
                      <a:pt x="267" y="406"/>
                    </a:cubicBezTo>
                    <a:lnTo>
                      <a:pt x="267" y="244"/>
                    </a:lnTo>
                    <a:close/>
                    <a:moveTo>
                      <a:pt x="288" y="280"/>
                    </a:moveTo>
                    <a:cubicBezTo>
                      <a:pt x="290" y="280"/>
                      <a:pt x="292" y="279"/>
                      <a:pt x="293" y="278"/>
                    </a:cubicBezTo>
                    <a:cubicBezTo>
                      <a:pt x="316" y="265"/>
                      <a:pt x="331" y="240"/>
                      <a:pt x="331" y="214"/>
                    </a:cubicBezTo>
                    <a:cubicBezTo>
                      <a:pt x="331" y="187"/>
                      <a:pt x="316" y="162"/>
                      <a:pt x="293" y="149"/>
                    </a:cubicBezTo>
                    <a:cubicBezTo>
                      <a:pt x="288" y="146"/>
                      <a:pt x="282" y="148"/>
                      <a:pt x="279" y="153"/>
                    </a:cubicBezTo>
                    <a:cubicBezTo>
                      <a:pt x="276" y="158"/>
                      <a:pt x="278" y="165"/>
                      <a:pt x="283" y="167"/>
                    </a:cubicBezTo>
                    <a:cubicBezTo>
                      <a:pt x="299" y="177"/>
                      <a:pt x="309" y="195"/>
                      <a:pt x="309" y="214"/>
                    </a:cubicBezTo>
                    <a:cubicBezTo>
                      <a:pt x="309" y="233"/>
                      <a:pt x="299" y="250"/>
                      <a:pt x="283" y="260"/>
                    </a:cubicBezTo>
                    <a:cubicBezTo>
                      <a:pt x="278" y="263"/>
                      <a:pt x="276" y="269"/>
                      <a:pt x="279" y="274"/>
                    </a:cubicBezTo>
                    <a:cubicBezTo>
                      <a:pt x="281" y="278"/>
                      <a:pt x="284" y="280"/>
                      <a:pt x="288" y="280"/>
                    </a:cubicBezTo>
                    <a:close/>
                    <a:moveTo>
                      <a:pt x="373" y="214"/>
                    </a:moveTo>
                    <a:cubicBezTo>
                      <a:pt x="373" y="167"/>
                      <a:pt x="346" y="125"/>
                      <a:pt x="303" y="106"/>
                    </a:cubicBezTo>
                    <a:cubicBezTo>
                      <a:pt x="298" y="104"/>
                      <a:pt x="291" y="106"/>
                      <a:pt x="289" y="112"/>
                    </a:cubicBezTo>
                    <a:cubicBezTo>
                      <a:pt x="287" y="117"/>
                      <a:pt x="289" y="123"/>
                      <a:pt x="294" y="126"/>
                    </a:cubicBezTo>
                    <a:cubicBezTo>
                      <a:pt x="329" y="141"/>
                      <a:pt x="352" y="175"/>
                      <a:pt x="352" y="214"/>
                    </a:cubicBezTo>
                    <a:cubicBezTo>
                      <a:pt x="352" y="252"/>
                      <a:pt x="329" y="286"/>
                      <a:pt x="294" y="302"/>
                    </a:cubicBezTo>
                    <a:cubicBezTo>
                      <a:pt x="289" y="304"/>
                      <a:pt x="287" y="310"/>
                      <a:pt x="289" y="316"/>
                    </a:cubicBezTo>
                    <a:cubicBezTo>
                      <a:pt x="291" y="320"/>
                      <a:pt x="295" y="322"/>
                      <a:pt x="299" y="322"/>
                    </a:cubicBezTo>
                    <a:cubicBezTo>
                      <a:pt x="300" y="322"/>
                      <a:pt x="302" y="322"/>
                      <a:pt x="303" y="321"/>
                    </a:cubicBezTo>
                    <a:cubicBezTo>
                      <a:pt x="346" y="303"/>
                      <a:pt x="373" y="260"/>
                      <a:pt x="373" y="214"/>
                    </a:cubicBez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94" name="Freeform 214"/>
              <p:cNvSpPr>
                <a:spLocks noChangeAspect="1" noEditPoints="1"/>
              </p:cNvSpPr>
              <p:nvPr/>
            </p:nvSpPr>
            <p:spPr bwMode="auto">
              <a:xfrm>
                <a:off x="1058294" y="2702762"/>
                <a:ext cx="274320" cy="274320"/>
              </a:xfrm>
              <a:custGeom>
                <a:avLst/>
                <a:gdLst>
                  <a:gd name="T0" fmla="*/ 320 w 512"/>
                  <a:gd name="T1" fmla="*/ 245 h 512"/>
                  <a:gd name="T2" fmla="*/ 373 w 512"/>
                  <a:gd name="T3" fmla="*/ 245 h 512"/>
                  <a:gd name="T4" fmla="*/ 373 w 512"/>
                  <a:gd name="T5" fmla="*/ 373 h 512"/>
                  <a:gd name="T6" fmla="*/ 320 w 512"/>
                  <a:gd name="T7" fmla="*/ 373 h 512"/>
                  <a:gd name="T8" fmla="*/ 320 w 512"/>
                  <a:gd name="T9" fmla="*/ 245 h 512"/>
                  <a:gd name="T10" fmla="*/ 330 w 512"/>
                  <a:gd name="T11" fmla="*/ 224 h 512"/>
                  <a:gd name="T12" fmla="*/ 309 w 512"/>
                  <a:gd name="T13" fmla="*/ 224 h 512"/>
                  <a:gd name="T14" fmla="*/ 298 w 512"/>
                  <a:gd name="T15" fmla="*/ 234 h 512"/>
                  <a:gd name="T16" fmla="*/ 298 w 512"/>
                  <a:gd name="T17" fmla="*/ 352 h 512"/>
                  <a:gd name="T18" fmla="*/ 160 w 512"/>
                  <a:gd name="T19" fmla="*/ 352 h 512"/>
                  <a:gd name="T20" fmla="*/ 160 w 512"/>
                  <a:gd name="T21" fmla="*/ 128 h 512"/>
                  <a:gd name="T22" fmla="*/ 330 w 512"/>
                  <a:gd name="T23" fmla="*/ 128 h 512"/>
                  <a:gd name="T24" fmla="*/ 330 w 512"/>
                  <a:gd name="T25" fmla="*/ 224 h 512"/>
                  <a:gd name="T26" fmla="*/ 256 w 512"/>
                  <a:gd name="T27" fmla="*/ 320 h 512"/>
                  <a:gd name="T28" fmla="*/ 245 w 512"/>
                  <a:gd name="T29" fmla="*/ 309 h 512"/>
                  <a:gd name="T30" fmla="*/ 234 w 512"/>
                  <a:gd name="T31" fmla="*/ 320 h 512"/>
                  <a:gd name="T32" fmla="*/ 245 w 512"/>
                  <a:gd name="T33" fmla="*/ 330 h 512"/>
                  <a:gd name="T34" fmla="*/ 256 w 512"/>
                  <a:gd name="T35" fmla="*/ 320 h 512"/>
                  <a:gd name="T36" fmla="*/ 512 w 512"/>
                  <a:gd name="T37" fmla="*/ 256 h 512"/>
                  <a:gd name="T38" fmla="*/ 256 w 512"/>
                  <a:gd name="T39" fmla="*/ 512 h 512"/>
                  <a:gd name="T40" fmla="*/ 0 w 512"/>
                  <a:gd name="T41" fmla="*/ 256 h 512"/>
                  <a:gd name="T42" fmla="*/ 256 w 512"/>
                  <a:gd name="T43" fmla="*/ 0 h 512"/>
                  <a:gd name="T44" fmla="*/ 512 w 512"/>
                  <a:gd name="T45" fmla="*/ 256 h 512"/>
                  <a:gd name="T46" fmla="*/ 394 w 512"/>
                  <a:gd name="T47" fmla="*/ 234 h 512"/>
                  <a:gd name="T48" fmla="*/ 384 w 512"/>
                  <a:gd name="T49" fmla="*/ 224 h 512"/>
                  <a:gd name="T50" fmla="*/ 352 w 512"/>
                  <a:gd name="T51" fmla="*/ 224 h 512"/>
                  <a:gd name="T52" fmla="*/ 352 w 512"/>
                  <a:gd name="T53" fmla="*/ 117 h 512"/>
                  <a:gd name="T54" fmla="*/ 341 w 512"/>
                  <a:gd name="T55" fmla="*/ 106 h 512"/>
                  <a:gd name="T56" fmla="*/ 149 w 512"/>
                  <a:gd name="T57" fmla="*/ 106 h 512"/>
                  <a:gd name="T58" fmla="*/ 138 w 512"/>
                  <a:gd name="T59" fmla="*/ 117 h 512"/>
                  <a:gd name="T60" fmla="*/ 138 w 512"/>
                  <a:gd name="T61" fmla="*/ 362 h 512"/>
                  <a:gd name="T62" fmla="*/ 149 w 512"/>
                  <a:gd name="T63" fmla="*/ 373 h 512"/>
                  <a:gd name="T64" fmla="*/ 298 w 512"/>
                  <a:gd name="T65" fmla="*/ 373 h 512"/>
                  <a:gd name="T66" fmla="*/ 298 w 512"/>
                  <a:gd name="T67" fmla="*/ 384 h 512"/>
                  <a:gd name="T68" fmla="*/ 309 w 512"/>
                  <a:gd name="T69" fmla="*/ 394 h 512"/>
                  <a:gd name="T70" fmla="*/ 384 w 512"/>
                  <a:gd name="T71" fmla="*/ 394 h 512"/>
                  <a:gd name="T72" fmla="*/ 394 w 512"/>
                  <a:gd name="T73" fmla="*/ 384 h 512"/>
                  <a:gd name="T74" fmla="*/ 394 w 512"/>
                  <a:gd name="T75" fmla="*/ 23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320" y="245"/>
                    </a:moveTo>
                    <a:cubicBezTo>
                      <a:pt x="373" y="245"/>
                      <a:pt x="373" y="245"/>
                      <a:pt x="373" y="245"/>
                    </a:cubicBezTo>
                    <a:cubicBezTo>
                      <a:pt x="373" y="373"/>
                      <a:pt x="373" y="373"/>
                      <a:pt x="373" y="373"/>
                    </a:cubicBezTo>
                    <a:cubicBezTo>
                      <a:pt x="320" y="373"/>
                      <a:pt x="320" y="373"/>
                      <a:pt x="320" y="373"/>
                    </a:cubicBezTo>
                    <a:lnTo>
                      <a:pt x="320" y="245"/>
                    </a:lnTo>
                    <a:close/>
                    <a:moveTo>
                      <a:pt x="330" y="224"/>
                    </a:moveTo>
                    <a:cubicBezTo>
                      <a:pt x="309" y="224"/>
                      <a:pt x="309" y="224"/>
                      <a:pt x="309" y="224"/>
                    </a:cubicBezTo>
                    <a:cubicBezTo>
                      <a:pt x="303" y="224"/>
                      <a:pt x="298" y="228"/>
                      <a:pt x="298" y="234"/>
                    </a:cubicBezTo>
                    <a:cubicBezTo>
                      <a:pt x="298" y="352"/>
                      <a:pt x="298" y="352"/>
                      <a:pt x="298" y="352"/>
                    </a:cubicBezTo>
                    <a:cubicBezTo>
                      <a:pt x="160" y="352"/>
                      <a:pt x="160" y="352"/>
                      <a:pt x="160" y="352"/>
                    </a:cubicBezTo>
                    <a:cubicBezTo>
                      <a:pt x="160" y="128"/>
                      <a:pt x="160" y="128"/>
                      <a:pt x="160" y="128"/>
                    </a:cubicBezTo>
                    <a:cubicBezTo>
                      <a:pt x="330" y="128"/>
                      <a:pt x="330" y="128"/>
                      <a:pt x="330" y="128"/>
                    </a:cubicBezTo>
                    <a:lnTo>
                      <a:pt x="330" y="224"/>
                    </a:lnTo>
                    <a:close/>
                    <a:moveTo>
                      <a:pt x="256" y="320"/>
                    </a:moveTo>
                    <a:cubicBezTo>
                      <a:pt x="256" y="314"/>
                      <a:pt x="251" y="309"/>
                      <a:pt x="245" y="309"/>
                    </a:cubicBezTo>
                    <a:cubicBezTo>
                      <a:pt x="239" y="309"/>
                      <a:pt x="234" y="314"/>
                      <a:pt x="234" y="320"/>
                    </a:cubicBezTo>
                    <a:cubicBezTo>
                      <a:pt x="234" y="326"/>
                      <a:pt x="239" y="330"/>
                      <a:pt x="245" y="330"/>
                    </a:cubicBezTo>
                    <a:cubicBezTo>
                      <a:pt x="251" y="330"/>
                      <a:pt x="256" y="326"/>
                      <a:pt x="256" y="32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4" y="234"/>
                    </a:moveTo>
                    <a:cubicBezTo>
                      <a:pt x="394" y="228"/>
                      <a:pt x="390" y="224"/>
                      <a:pt x="384" y="224"/>
                    </a:cubicBezTo>
                    <a:cubicBezTo>
                      <a:pt x="352" y="224"/>
                      <a:pt x="352" y="224"/>
                      <a:pt x="352" y="224"/>
                    </a:cubicBezTo>
                    <a:cubicBezTo>
                      <a:pt x="352" y="117"/>
                      <a:pt x="352" y="117"/>
                      <a:pt x="352" y="117"/>
                    </a:cubicBezTo>
                    <a:cubicBezTo>
                      <a:pt x="352" y="111"/>
                      <a:pt x="347" y="106"/>
                      <a:pt x="341" y="106"/>
                    </a:cubicBezTo>
                    <a:cubicBezTo>
                      <a:pt x="149" y="106"/>
                      <a:pt x="149" y="106"/>
                      <a:pt x="149" y="106"/>
                    </a:cubicBezTo>
                    <a:cubicBezTo>
                      <a:pt x="143" y="106"/>
                      <a:pt x="138" y="111"/>
                      <a:pt x="138" y="117"/>
                    </a:cubicBezTo>
                    <a:cubicBezTo>
                      <a:pt x="138" y="362"/>
                      <a:pt x="138" y="362"/>
                      <a:pt x="138" y="362"/>
                    </a:cubicBezTo>
                    <a:cubicBezTo>
                      <a:pt x="138" y="368"/>
                      <a:pt x="143" y="373"/>
                      <a:pt x="149" y="373"/>
                    </a:cubicBezTo>
                    <a:cubicBezTo>
                      <a:pt x="298" y="373"/>
                      <a:pt x="298" y="373"/>
                      <a:pt x="298" y="373"/>
                    </a:cubicBezTo>
                    <a:cubicBezTo>
                      <a:pt x="298" y="384"/>
                      <a:pt x="298" y="384"/>
                      <a:pt x="298" y="384"/>
                    </a:cubicBezTo>
                    <a:cubicBezTo>
                      <a:pt x="298" y="390"/>
                      <a:pt x="303" y="394"/>
                      <a:pt x="309" y="394"/>
                    </a:cubicBezTo>
                    <a:cubicBezTo>
                      <a:pt x="384" y="394"/>
                      <a:pt x="384" y="394"/>
                      <a:pt x="384" y="394"/>
                    </a:cubicBezTo>
                    <a:cubicBezTo>
                      <a:pt x="390" y="394"/>
                      <a:pt x="394" y="390"/>
                      <a:pt x="394" y="384"/>
                    </a:cubicBezTo>
                    <a:lnTo>
                      <a:pt x="394" y="234"/>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96" name="Freeform 878"/>
              <p:cNvSpPr>
                <a:spLocks noChangeAspect="1" noEditPoints="1"/>
              </p:cNvSpPr>
              <p:nvPr/>
            </p:nvSpPr>
            <p:spPr bwMode="auto">
              <a:xfrm>
                <a:off x="1537763" y="2702762"/>
                <a:ext cx="274320" cy="27432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394 h 512"/>
                  <a:gd name="T12" fmla="*/ 234 w 512"/>
                  <a:gd name="T13" fmla="*/ 373 h 512"/>
                  <a:gd name="T14" fmla="*/ 256 w 512"/>
                  <a:gd name="T15" fmla="*/ 352 h 512"/>
                  <a:gd name="T16" fmla="*/ 277 w 512"/>
                  <a:gd name="T17" fmla="*/ 373 h 512"/>
                  <a:gd name="T18" fmla="*/ 256 w 512"/>
                  <a:gd name="T19" fmla="*/ 394 h 512"/>
                  <a:gd name="T20" fmla="*/ 317 w 512"/>
                  <a:gd name="T21" fmla="*/ 327 h 512"/>
                  <a:gd name="T22" fmla="*/ 301 w 512"/>
                  <a:gd name="T23" fmla="*/ 327 h 512"/>
                  <a:gd name="T24" fmla="*/ 256 w 512"/>
                  <a:gd name="T25" fmla="*/ 309 h 512"/>
                  <a:gd name="T26" fmla="*/ 210 w 512"/>
                  <a:gd name="T27" fmla="*/ 327 h 512"/>
                  <a:gd name="T28" fmla="*/ 202 w 512"/>
                  <a:gd name="T29" fmla="*/ 330 h 512"/>
                  <a:gd name="T30" fmla="*/ 195 w 512"/>
                  <a:gd name="T31" fmla="*/ 327 h 512"/>
                  <a:gd name="T32" fmla="*/ 195 w 512"/>
                  <a:gd name="T33" fmla="*/ 312 h 512"/>
                  <a:gd name="T34" fmla="*/ 256 w 512"/>
                  <a:gd name="T35" fmla="*/ 288 h 512"/>
                  <a:gd name="T36" fmla="*/ 317 w 512"/>
                  <a:gd name="T37" fmla="*/ 312 h 512"/>
                  <a:gd name="T38" fmla="*/ 317 w 512"/>
                  <a:gd name="T39" fmla="*/ 327 h 512"/>
                  <a:gd name="T40" fmla="*/ 370 w 512"/>
                  <a:gd name="T41" fmla="*/ 274 h 512"/>
                  <a:gd name="T42" fmla="*/ 355 w 512"/>
                  <a:gd name="T43" fmla="*/ 274 h 512"/>
                  <a:gd name="T44" fmla="*/ 256 w 512"/>
                  <a:gd name="T45" fmla="*/ 234 h 512"/>
                  <a:gd name="T46" fmla="*/ 167 w 512"/>
                  <a:gd name="T47" fmla="*/ 274 h 512"/>
                  <a:gd name="T48" fmla="*/ 160 w 512"/>
                  <a:gd name="T49" fmla="*/ 277 h 512"/>
                  <a:gd name="T50" fmla="*/ 152 w 512"/>
                  <a:gd name="T51" fmla="*/ 274 h 512"/>
                  <a:gd name="T52" fmla="*/ 152 w 512"/>
                  <a:gd name="T53" fmla="*/ 259 h 512"/>
                  <a:gd name="T54" fmla="*/ 256 w 512"/>
                  <a:gd name="T55" fmla="*/ 213 h 512"/>
                  <a:gd name="T56" fmla="*/ 370 w 512"/>
                  <a:gd name="T57" fmla="*/ 259 h 512"/>
                  <a:gd name="T58" fmla="*/ 370 w 512"/>
                  <a:gd name="T59" fmla="*/ 274 h 512"/>
                  <a:gd name="T60" fmla="*/ 413 w 512"/>
                  <a:gd name="T61" fmla="*/ 221 h 512"/>
                  <a:gd name="T62" fmla="*/ 405 w 512"/>
                  <a:gd name="T63" fmla="*/ 224 h 512"/>
                  <a:gd name="T64" fmla="*/ 397 w 512"/>
                  <a:gd name="T65" fmla="*/ 221 h 512"/>
                  <a:gd name="T66" fmla="*/ 256 w 512"/>
                  <a:gd name="T67" fmla="*/ 160 h 512"/>
                  <a:gd name="T68" fmla="*/ 114 w 512"/>
                  <a:gd name="T69" fmla="*/ 221 h 512"/>
                  <a:gd name="T70" fmla="*/ 99 w 512"/>
                  <a:gd name="T71" fmla="*/ 221 h 512"/>
                  <a:gd name="T72" fmla="*/ 99 w 512"/>
                  <a:gd name="T73" fmla="*/ 205 h 512"/>
                  <a:gd name="T74" fmla="*/ 256 w 512"/>
                  <a:gd name="T75" fmla="*/ 138 h 512"/>
                  <a:gd name="T76" fmla="*/ 413 w 512"/>
                  <a:gd name="T77" fmla="*/ 205 h 512"/>
                  <a:gd name="T78" fmla="*/ 413 w 512"/>
                  <a:gd name="T79" fmla="*/ 22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394"/>
                    </a:moveTo>
                    <a:cubicBezTo>
                      <a:pt x="244" y="394"/>
                      <a:pt x="234" y="385"/>
                      <a:pt x="234" y="373"/>
                    </a:cubicBezTo>
                    <a:cubicBezTo>
                      <a:pt x="234" y="361"/>
                      <a:pt x="244" y="352"/>
                      <a:pt x="256" y="352"/>
                    </a:cubicBezTo>
                    <a:cubicBezTo>
                      <a:pt x="267" y="352"/>
                      <a:pt x="277" y="361"/>
                      <a:pt x="277" y="373"/>
                    </a:cubicBezTo>
                    <a:cubicBezTo>
                      <a:pt x="277" y="385"/>
                      <a:pt x="267" y="394"/>
                      <a:pt x="256" y="394"/>
                    </a:cubicBezTo>
                    <a:close/>
                    <a:moveTo>
                      <a:pt x="317" y="327"/>
                    </a:moveTo>
                    <a:cubicBezTo>
                      <a:pt x="312" y="331"/>
                      <a:pt x="306" y="331"/>
                      <a:pt x="301" y="327"/>
                    </a:cubicBezTo>
                    <a:cubicBezTo>
                      <a:pt x="290" y="316"/>
                      <a:pt x="273" y="309"/>
                      <a:pt x="256" y="309"/>
                    </a:cubicBezTo>
                    <a:cubicBezTo>
                      <a:pt x="239" y="309"/>
                      <a:pt x="221" y="316"/>
                      <a:pt x="210" y="327"/>
                    </a:cubicBezTo>
                    <a:cubicBezTo>
                      <a:pt x="208" y="329"/>
                      <a:pt x="205" y="330"/>
                      <a:pt x="202" y="330"/>
                    </a:cubicBezTo>
                    <a:cubicBezTo>
                      <a:pt x="200" y="330"/>
                      <a:pt x="197" y="329"/>
                      <a:pt x="195" y="327"/>
                    </a:cubicBezTo>
                    <a:cubicBezTo>
                      <a:pt x="191" y="323"/>
                      <a:pt x="191" y="316"/>
                      <a:pt x="195" y="312"/>
                    </a:cubicBezTo>
                    <a:cubicBezTo>
                      <a:pt x="210" y="297"/>
                      <a:pt x="233" y="288"/>
                      <a:pt x="256" y="288"/>
                    </a:cubicBezTo>
                    <a:cubicBezTo>
                      <a:pt x="278" y="288"/>
                      <a:pt x="301" y="297"/>
                      <a:pt x="317" y="312"/>
                    </a:cubicBezTo>
                    <a:cubicBezTo>
                      <a:pt x="321" y="316"/>
                      <a:pt x="321" y="323"/>
                      <a:pt x="317" y="327"/>
                    </a:cubicBezTo>
                    <a:close/>
                    <a:moveTo>
                      <a:pt x="370" y="274"/>
                    </a:moveTo>
                    <a:cubicBezTo>
                      <a:pt x="366" y="278"/>
                      <a:pt x="359" y="278"/>
                      <a:pt x="355" y="274"/>
                    </a:cubicBezTo>
                    <a:cubicBezTo>
                      <a:pt x="330" y="249"/>
                      <a:pt x="292" y="234"/>
                      <a:pt x="256" y="234"/>
                    </a:cubicBezTo>
                    <a:cubicBezTo>
                      <a:pt x="222" y="234"/>
                      <a:pt x="194" y="247"/>
                      <a:pt x="167" y="274"/>
                    </a:cubicBezTo>
                    <a:cubicBezTo>
                      <a:pt x="165" y="276"/>
                      <a:pt x="162" y="277"/>
                      <a:pt x="160" y="277"/>
                    </a:cubicBezTo>
                    <a:cubicBezTo>
                      <a:pt x="157" y="277"/>
                      <a:pt x="154" y="276"/>
                      <a:pt x="152" y="274"/>
                    </a:cubicBezTo>
                    <a:cubicBezTo>
                      <a:pt x="148" y="270"/>
                      <a:pt x="148" y="263"/>
                      <a:pt x="152" y="259"/>
                    </a:cubicBezTo>
                    <a:cubicBezTo>
                      <a:pt x="183" y="228"/>
                      <a:pt x="216" y="213"/>
                      <a:pt x="256" y="213"/>
                    </a:cubicBezTo>
                    <a:cubicBezTo>
                      <a:pt x="298" y="213"/>
                      <a:pt x="342" y="231"/>
                      <a:pt x="370" y="259"/>
                    </a:cubicBezTo>
                    <a:cubicBezTo>
                      <a:pt x="374" y="263"/>
                      <a:pt x="374" y="270"/>
                      <a:pt x="370" y="274"/>
                    </a:cubicBezTo>
                    <a:close/>
                    <a:moveTo>
                      <a:pt x="413" y="221"/>
                    </a:moveTo>
                    <a:cubicBezTo>
                      <a:pt x="410" y="223"/>
                      <a:pt x="408" y="224"/>
                      <a:pt x="405" y="224"/>
                    </a:cubicBezTo>
                    <a:cubicBezTo>
                      <a:pt x="402" y="224"/>
                      <a:pt x="400" y="223"/>
                      <a:pt x="397" y="221"/>
                    </a:cubicBezTo>
                    <a:cubicBezTo>
                      <a:pt x="358" y="181"/>
                      <a:pt x="309" y="160"/>
                      <a:pt x="256" y="160"/>
                    </a:cubicBezTo>
                    <a:cubicBezTo>
                      <a:pt x="203" y="160"/>
                      <a:pt x="154" y="181"/>
                      <a:pt x="114" y="221"/>
                    </a:cubicBezTo>
                    <a:cubicBezTo>
                      <a:pt x="110" y="225"/>
                      <a:pt x="103" y="225"/>
                      <a:pt x="99" y="221"/>
                    </a:cubicBezTo>
                    <a:cubicBezTo>
                      <a:pt x="95" y="216"/>
                      <a:pt x="95" y="210"/>
                      <a:pt x="99" y="205"/>
                    </a:cubicBezTo>
                    <a:cubicBezTo>
                      <a:pt x="143" y="162"/>
                      <a:pt x="197" y="138"/>
                      <a:pt x="256" y="138"/>
                    </a:cubicBezTo>
                    <a:cubicBezTo>
                      <a:pt x="314" y="138"/>
                      <a:pt x="369" y="162"/>
                      <a:pt x="413" y="205"/>
                    </a:cubicBezTo>
                    <a:cubicBezTo>
                      <a:pt x="417" y="210"/>
                      <a:pt x="417" y="216"/>
                      <a:pt x="413" y="221"/>
                    </a:cubicBez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grpSp>
        <p:grpSp>
          <p:nvGrpSpPr>
            <p:cNvPr id="84" name="Group 83"/>
            <p:cNvGrpSpPr/>
            <p:nvPr/>
          </p:nvGrpSpPr>
          <p:grpSpPr>
            <a:xfrm>
              <a:off x="2451717" y="2702762"/>
              <a:ext cx="769732" cy="442212"/>
              <a:chOff x="2445333" y="2702762"/>
              <a:chExt cx="769732" cy="442212"/>
            </a:xfrm>
          </p:grpSpPr>
          <p:grpSp>
            <p:nvGrpSpPr>
              <p:cNvPr id="82" name="Group 81"/>
              <p:cNvGrpSpPr/>
              <p:nvPr/>
            </p:nvGrpSpPr>
            <p:grpSpPr>
              <a:xfrm>
                <a:off x="2445333" y="2702762"/>
                <a:ext cx="274320" cy="442212"/>
                <a:chOff x="2445333" y="2702762"/>
                <a:chExt cx="274320" cy="442212"/>
              </a:xfrm>
            </p:grpSpPr>
            <p:sp>
              <p:nvSpPr>
                <p:cNvPr id="89" name="TextBox 88"/>
                <p:cNvSpPr txBox="1"/>
                <p:nvPr/>
              </p:nvSpPr>
              <p:spPr>
                <a:xfrm>
                  <a:off x="2457459" y="3083419"/>
                  <a:ext cx="250068" cy="61555"/>
                </a:xfrm>
                <a:prstGeom prst="rect">
                  <a:avLst/>
                </a:prstGeom>
                <a:noFill/>
              </p:spPr>
              <p:txBody>
                <a:bodyPr vert="horz" wrap="none" lIns="0" tIns="0" rIns="0" bIns="0" rtlCol="0">
                  <a:spAutoFit/>
                </a:bodyPr>
                <a:lstStyle/>
                <a:p>
                  <a:pPr>
                    <a:spcBef>
                      <a:spcPts val="200"/>
                    </a:spcBef>
                    <a:buSzPct val="100000"/>
                  </a:pPr>
                  <a:r>
                    <a:rPr lang="en-US" sz="400" b="1" dirty="0"/>
                    <a:t>Platform</a:t>
                  </a:r>
                </a:p>
              </p:txBody>
            </p:sp>
            <p:sp>
              <p:nvSpPr>
                <p:cNvPr id="97" name="Freeform 109"/>
                <p:cNvSpPr>
                  <a:spLocks noChangeAspect="1" noEditPoints="1"/>
                </p:cNvSpPr>
                <p:nvPr/>
              </p:nvSpPr>
              <p:spPr bwMode="auto">
                <a:xfrm>
                  <a:off x="2445333" y="2702762"/>
                  <a:ext cx="274320" cy="274320"/>
                </a:xfrm>
                <a:custGeom>
                  <a:avLst/>
                  <a:gdLst>
                    <a:gd name="T0" fmla="*/ 235 w 512"/>
                    <a:gd name="T1" fmla="*/ 150 h 512"/>
                    <a:gd name="T2" fmla="*/ 277 w 512"/>
                    <a:gd name="T3" fmla="*/ 118 h 512"/>
                    <a:gd name="T4" fmla="*/ 235 w 512"/>
                    <a:gd name="T5" fmla="*/ 342 h 512"/>
                    <a:gd name="T6" fmla="*/ 277 w 512"/>
                    <a:gd name="T7" fmla="*/ 320 h 512"/>
                    <a:gd name="T8" fmla="*/ 235 w 512"/>
                    <a:gd name="T9" fmla="*/ 342 h 512"/>
                    <a:gd name="T10" fmla="*/ 160 w 512"/>
                    <a:gd name="T11" fmla="*/ 342 h 512"/>
                    <a:gd name="T12" fmla="*/ 117 w 512"/>
                    <a:gd name="T13" fmla="*/ 320 h 512"/>
                    <a:gd name="T14" fmla="*/ 512 w 512"/>
                    <a:gd name="T15" fmla="*/ 256 h 512"/>
                    <a:gd name="T16" fmla="*/ 0 w 512"/>
                    <a:gd name="T17" fmla="*/ 256 h 512"/>
                    <a:gd name="T18" fmla="*/ 512 w 512"/>
                    <a:gd name="T19" fmla="*/ 256 h 512"/>
                    <a:gd name="T20" fmla="*/ 405 w 512"/>
                    <a:gd name="T21" fmla="*/ 299 h 512"/>
                    <a:gd name="T22" fmla="*/ 384 w 512"/>
                    <a:gd name="T23" fmla="*/ 235 h 512"/>
                    <a:gd name="T24" fmla="*/ 267 w 512"/>
                    <a:gd name="T25" fmla="*/ 224 h 512"/>
                    <a:gd name="T26" fmla="*/ 288 w 512"/>
                    <a:gd name="T27" fmla="*/ 171 h 512"/>
                    <a:gd name="T28" fmla="*/ 299 w 512"/>
                    <a:gd name="T29" fmla="*/ 107 h 512"/>
                    <a:gd name="T30" fmla="*/ 224 w 512"/>
                    <a:gd name="T31" fmla="*/ 96 h 512"/>
                    <a:gd name="T32" fmla="*/ 213 w 512"/>
                    <a:gd name="T33" fmla="*/ 160 h 512"/>
                    <a:gd name="T34" fmla="*/ 245 w 512"/>
                    <a:gd name="T35" fmla="*/ 171 h 512"/>
                    <a:gd name="T36" fmla="*/ 139 w 512"/>
                    <a:gd name="T37" fmla="*/ 224 h 512"/>
                    <a:gd name="T38" fmla="*/ 128 w 512"/>
                    <a:gd name="T39" fmla="*/ 299 h 512"/>
                    <a:gd name="T40" fmla="*/ 96 w 512"/>
                    <a:gd name="T41" fmla="*/ 310 h 512"/>
                    <a:gd name="T42" fmla="*/ 107 w 512"/>
                    <a:gd name="T43" fmla="*/ 363 h 512"/>
                    <a:gd name="T44" fmla="*/ 181 w 512"/>
                    <a:gd name="T45" fmla="*/ 352 h 512"/>
                    <a:gd name="T46" fmla="*/ 171 w 512"/>
                    <a:gd name="T47" fmla="*/ 299 h 512"/>
                    <a:gd name="T48" fmla="*/ 149 w 512"/>
                    <a:gd name="T49" fmla="*/ 246 h 512"/>
                    <a:gd name="T50" fmla="*/ 245 w 512"/>
                    <a:gd name="T51" fmla="*/ 299 h 512"/>
                    <a:gd name="T52" fmla="*/ 213 w 512"/>
                    <a:gd name="T53" fmla="*/ 310 h 512"/>
                    <a:gd name="T54" fmla="*/ 224 w 512"/>
                    <a:gd name="T55" fmla="*/ 363 h 512"/>
                    <a:gd name="T56" fmla="*/ 299 w 512"/>
                    <a:gd name="T57" fmla="*/ 352 h 512"/>
                    <a:gd name="T58" fmla="*/ 288 w 512"/>
                    <a:gd name="T59" fmla="*/ 299 h 512"/>
                    <a:gd name="T60" fmla="*/ 267 w 512"/>
                    <a:gd name="T61" fmla="*/ 246 h 512"/>
                    <a:gd name="T62" fmla="*/ 363 w 512"/>
                    <a:gd name="T63" fmla="*/ 299 h 512"/>
                    <a:gd name="T64" fmla="*/ 331 w 512"/>
                    <a:gd name="T65" fmla="*/ 310 h 512"/>
                    <a:gd name="T66" fmla="*/ 341 w 512"/>
                    <a:gd name="T67" fmla="*/ 363 h 512"/>
                    <a:gd name="T68" fmla="*/ 416 w 512"/>
                    <a:gd name="T69" fmla="*/ 352 h 512"/>
                    <a:gd name="T70" fmla="*/ 352 w 512"/>
                    <a:gd name="T71" fmla="*/ 342 h 512"/>
                    <a:gd name="T72" fmla="*/ 395 w 512"/>
                    <a:gd name="T73" fmla="*/ 320 h 512"/>
                    <a:gd name="T74" fmla="*/ 352 w 512"/>
                    <a:gd name="T75" fmla="*/ 34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77" y="150"/>
                      </a:moveTo>
                      <a:cubicBezTo>
                        <a:pt x="235" y="150"/>
                        <a:pt x="235" y="150"/>
                        <a:pt x="235" y="150"/>
                      </a:cubicBezTo>
                      <a:cubicBezTo>
                        <a:pt x="235" y="118"/>
                        <a:pt x="235" y="118"/>
                        <a:pt x="235" y="118"/>
                      </a:cubicBezTo>
                      <a:cubicBezTo>
                        <a:pt x="277" y="118"/>
                        <a:pt x="277" y="118"/>
                        <a:pt x="277" y="118"/>
                      </a:cubicBezTo>
                      <a:lnTo>
                        <a:pt x="277" y="150"/>
                      </a:lnTo>
                      <a:close/>
                      <a:moveTo>
                        <a:pt x="235" y="342"/>
                      </a:moveTo>
                      <a:cubicBezTo>
                        <a:pt x="277" y="342"/>
                        <a:pt x="277" y="342"/>
                        <a:pt x="277" y="342"/>
                      </a:cubicBezTo>
                      <a:cubicBezTo>
                        <a:pt x="277" y="320"/>
                        <a:pt x="277" y="320"/>
                        <a:pt x="277" y="320"/>
                      </a:cubicBezTo>
                      <a:cubicBezTo>
                        <a:pt x="235" y="320"/>
                        <a:pt x="235" y="320"/>
                        <a:pt x="235" y="320"/>
                      </a:cubicBezTo>
                      <a:lnTo>
                        <a:pt x="235" y="342"/>
                      </a:lnTo>
                      <a:close/>
                      <a:moveTo>
                        <a:pt x="117" y="342"/>
                      </a:moveTo>
                      <a:cubicBezTo>
                        <a:pt x="160" y="342"/>
                        <a:pt x="160" y="342"/>
                        <a:pt x="160" y="342"/>
                      </a:cubicBezTo>
                      <a:cubicBezTo>
                        <a:pt x="160" y="320"/>
                        <a:pt x="160" y="320"/>
                        <a:pt x="160" y="320"/>
                      </a:cubicBezTo>
                      <a:cubicBezTo>
                        <a:pt x="117" y="320"/>
                        <a:pt x="117" y="320"/>
                        <a:pt x="117" y="320"/>
                      </a:cubicBezTo>
                      <a:lnTo>
                        <a:pt x="117" y="342"/>
                      </a:ln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416" y="310"/>
                      </a:moveTo>
                      <a:cubicBezTo>
                        <a:pt x="416" y="304"/>
                        <a:pt x="411" y="299"/>
                        <a:pt x="405" y="299"/>
                      </a:cubicBezTo>
                      <a:cubicBezTo>
                        <a:pt x="384" y="299"/>
                        <a:pt x="384" y="299"/>
                        <a:pt x="384" y="299"/>
                      </a:cubicBezTo>
                      <a:cubicBezTo>
                        <a:pt x="384" y="235"/>
                        <a:pt x="384" y="235"/>
                        <a:pt x="384" y="235"/>
                      </a:cubicBezTo>
                      <a:cubicBezTo>
                        <a:pt x="384" y="229"/>
                        <a:pt x="379" y="224"/>
                        <a:pt x="373" y="224"/>
                      </a:cubicBezTo>
                      <a:cubicBezTo>
                        <a:pt x="267" y="224"/>
                        <a:pt x="267" y="224"/>
                        <a:pt x="267" y="224"/>
                      </a:cubicBezTo>
                      <a:cubicBezTo>
                        <a:pt x="267" y="171"/>
                        <a:pt x="267" y="171"/>
                        <a:pt x="267" y="171"/>
                      </a:cubicBezTo>
                      <a:cubicBezTo>
                        <a:pt x="288" y="171"/>
                        <a:pt x="288" y="171"/>
                        <a:pt x="288" y="171"/>
                      </a:cubicBezTo>
                      <a:cubicBezTo>
                        <a:pt x="294" y="171"/>
                        <a:pt x="299" y="166"/>
                        <a:pt x="299" y="160"/>
                      </a:cubicBezTo>
                      <a:cubicBezTo>
                        <a:pt x="299" y="107"/>
                        <a:pt x="299" y="107"/>
                        <a:pt x="299" y="107"/>
                      </a:cubicBezTo>
                      <a:cubicBezTo>
                        <a:pt x="299" y="101"/>
                        <a:pt x="294" y="96"/>
                        <a:pt x="288" y="96"/>
                      </a:cubicBezTo>
                      <a:cubicBezTo>
                        <a:pt x="224" y="96"/>
                        <a:pt x="224" y="96"/>
                        <a:pt x="224" y="96"/>
                      </a:cubicBezTo>
                      <a:cubicBezTo>
                        <a:pt x="218" y="96"/>
                        <a:pt x="213" y="101"/>
                        <a:pt x="213" y="107"/>
                      </a:cubicBezTo>
                      <a:cubicBezTo>
                        <a:pt x="213" y="160"/>
                        <a:pt x="213" y="160"/>
                        <a:pt x="213" y="160"/>
                      </a:cubicBezTo>
                      <a:cubicBezTo>
                        <a:pt x="213" y="166"/>
                        <a:pt x="218" y="171"/>
                        <a:pt x="224" y="171"/>
                      </a:cubicBezTo>
                      <a:cubicBezTo>
                        <a:pt x="245" y="171"/>
                        <a:pt x="245" y="171"/>
                        <a:pt x="245" y="171"/>
                      </a:cubicBezTo>
                      <a:cubicBezTo>
                        <a:pt x="245" y="224"/>
                        <a:pt x="245" y="224"/>
                        <a:pt x="245" y="224"/>
                      </a:cubicBezTo>
                      <a:cubicBezTo>
                        <a:pt x="139" y="224"/>
                        <a:pt x="139" y="224"/>
                        <a:pt x="139" y="224"/>
                      </a:cubicBezTo>
                      <a:cubicBezTo>
                        <a:pt x="133" y="224"/>
                        <a:pt x="128" y="229"/>
                        <a:pt x="128" y="235"/>
                      </a:cubicBezTo>
                      <a:cubicBezTo>
                        <a:pt x="128" y="299"/>
                        <a:pt x="128" y="299"/>
                        <a:pt x="128" y="299"/>
                      </a:cubicBezTo>
                      <a:cubicBezTo>
                        <a:pt x="107" y="299"/>
                        <a:pt x="107" y="299"/>
                        <a:pt x="107" y="299"/>
                      </a:cubicBezTo>
                      <a:cubicBezTo>
                        <a:pt x="101" y="299"/>
                        <a:pt x="96" y="304"/>
                        <a:pt x="96" y="310"/>
                      </a:cubicBezTo>
                      <a:cubicBezTo>
                        <a:pt x="96" y="352"/>
                        <a:pt x="96" y="352"/>
                        <a:pt x="96" y="352"/>
                      </a:cubicBezTo>
                      <a:cubicBezTo>
                        <a:pt x="96" y="358"/>
                        <a:pt x="101" y="363"/>
                        <a:pt x="107" y="363"/>
                      </a:cubicBezTo>
                      <a:cubicBezTo>
                        <a:pt x="171" y="363"/>
                        <a:pt x="171" y="363"/>
                        <a:pt x="171" y="363"/>
                      </a:cubicBezTo>
                      <a:cubicBezTo>
                        <a:pt x="177" y="363"/>
                        <a:pt x="181" y="358"/>
                        <a:pt x="181" y="352"/>
                      </a:cubicBezTo>
                      <a:cubicBezTo>
                        <a:pt x="181" y="310"/>
                        <a:pt x="181" y="310"/>
                        <a:pt x="181" y="310"/>
                      </a:cubicBezTo>
                      <a:cubicBezTo>
                        <a:pt x="181" y="304"/>
                        <a:pt x="177" y="299"/>
                        <a:pt x="171" y="299"/>
                      </a:cubicBezTo>
                      <a:cubicBezTo>
                        <a:pt x="149" y="299"/>
                        <a:pt x="149" y="299"/>
                        <a:pt x="149" y="299"/>
                      </a:cubicBezTo>
                      <a:cubicBezTo>
                        <a:pt x="149" y="246"/>
                        <a:pt x="149" y="246"/>
                        <a:pt x="149" y="246"/>
                      </a:cubicBezTo>
                      <a:cubicBezTo>
                        <a:pt x="245" y="246"/>
                        <a:pt x="245" y="246"/>
                        <a:pt x="245" y="246"/>
                      </a:cubicBezTo>
                      <a:cubicBezTo>
                        <a:pt x="245" y="299"/>
                        <a:pt x="245" y="299"/>
                        <a:pt x="245" y="299"/>
                      </a:cubicBezTo>
                      <a:cubicBezTo>
                        <a:pt x="224" y="299"/>
                        <a:pt x="224" y="299"/>
                        <a:pt x="224" y="299"/>
                      </a:cubicBezTo>
                      <a:cubicBezTo>
                        <a:pt x="218" y="299"/>
                        <a:pt x="213" y="304"/>
                        <a:pt x="213" y="310"/>
                      </a:cubicBezTo>
                      <a:cubicBezTo>
                        <a:pt x="213" y="352"/>
                        <a:pt x="213" y="352"/>
                        <a:pt x="213" y="352"/>
                      </a:cubicBezTo>
                      <a:cubicBezTo>
                        <a:pt x="213" y="358"/>
                        <a:pt x="218" y="363"/>
                        <a:pt x="224" y="363"/>
                      </a:cubicBezTo>
                      <a:cubicBezTo>
                        <a:pt x="288" y="363"/>
                        <a:pt x="288" y="363"/>
                        <a:pt x="288" y="363"/>
                      </a:cubicBezTo>
                      <a:cubicBezTo>
                        <a:pt x="294" y="363"/>
                        <a:pt x="299" y="358"/>
                        <a:pt x="299" y="352"/>
                      </a:cubicBezTo>
                      <a:cubicBezTo>
                        <a:pt x="299" y="310"/>
                        <a:pt x="299" y="310"/>
                        <a:pt x="299" y="310"/>
                      </a:cubicBezTo>
                      <a:cubicBezTo>
                        <a:pt x="299" y="304"/>
                        <a:pt x="294" y="299"/>
                        <a:pt x="288" y="299"/>
                      </a:cubicBezTo>
                      <a:cubicBezTo>
                        <a:pt x="267" y="299"/>
                        <a:pt x="267" y="299"/>
                        <a:pt x="267" y="299"/>
                      </a:cubicBezTo>
                      <a:cubicBezTo>
                        <a:pt x="267" y="246"/>
                        <a:pt x="267" y="246"/>
                        <a:pt x="267" y="246"/>
                      </a:cubicBezTo>
                      <a:cubicBezTo>
                        <a:pt x="363" y="246"/>
                        <a:pt x="363" y="246"/>
                        <a:pt x="363" y="246"/>
                      </a:cubicBezTo>
                      <a:cubicBezTo>
                        <a:pt x="363" y="299"/>
                        <a:pt x="363" y="299"/>
                        <a:pt x="363" y="299"/>
                      </a:cubicBezTo>
                      <a:cubicBezTo>
                        <a:pt x="341" y="299"/>
                        <a:pt x="341" y="299"/>
                        <a:pt x="341" y="299"/>
                      </a:cubicBezTo>
                      <a:cubicBezTo>
                        <a:pt x="335" y="299"/>
                        <a:pt x="331" y="304"/>
                        <a:pt x="331" y="310"/>
                      </a:cubicBezTo>
                      <a:cubicBezTo>
                        <a:pt x="331" y="352"/>
                        <a:pt x="331" y="352"/>
                        <a:pt x="331" y="352"/>
                      </a:cubicBezTo>
                      <a:cubicBezTo>
                        <a:pt x="331" y="358"/>
                        <a:pt x="335" y="363"/>
                        <a:pt x="341" y="363"/>
                      </a:cubicBezTo>
                      <a:cubicBezTo>
                        <a:pt x="405" y="363"/>
                        <a:pt x="405" y="363"/>
                        <a:pt x="405" y="363"/>
                      </a:cubicBezTo>
                      <a:cubicBezTo>
                        <a:pt x="411" y="363"/>
                        <a:pt x="416" y="358"/>
                        <a:pt x="416" y="352"/>
                      </a:cubicBezTo>
                      <a:lnTo>
                        <a:pt x="416" y="310"/>
                      </a:lnTo>
                      <a:close/>
                      <a:moveTo>
                        <a:pt x="352" y="342"/>
                      </a:moveTo>
                      <a:cubicBezTo>
                        <a:pt x="395" y="342"/>
                        <a:pt x="395" y="342"/>
                        <a:pt x="395" y="342"/>
                      </a:cubicBezTo>
                      <a:cubicBezTo>
                        <a:pt x="395" y="320"/>
                        <a:pt x="395" y="320"/>
                        <a:pt x="395" y="320"/>
                      </a:cubicBezTo>
                      <a:cubicBezTo>
                        <a:pt x="352" y="320"/>
                        <a:pt x="352" y="320"/>
                        <a:pt x="352" y="320"/>
                      </a:cubicBezTo>
                      <a:lnTo>
                        <a:pt x="352" y="342"/>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grpSp>
          <p:grpSp>
            <p:nvGrpSpPr>
              <p:cNvPr id="83" name="Group 82"/>
              <p:cNvGrpSpPr/>
              <p:nvPr/>
            </p:nvGrpSpPr>
            <p:grpSpPr>
              <a:xfrm>
                <a:off x="2940745" y="2702762"/>
                <a:ext cx="274320" cy="442212"/>
                <a:chOff x="2940745" y="2702762"/>
                <a:chExt cx="274320" cy="442212"/>
              </a:xfrm>
            </p:grpSpPr>
            <p:sp>
              <p:nvSpPr>
                <p:cNvPr id="88" name="TextBox 87"/>
                <p:cNvSpPr txBox="1"/>
                <p:nvPr/>
              </p:nvSpPr>
              <p:spPr>
                <a:xfrm>
                  <a:off x="3010579" y="3083419"/>
                  <a:ext cx="134652" cy="61555"/>
                </a:xfrm>
                <a:prstGeom prst="rect">
                  <a:avLst/>
                </a:prstGeom>
                <a:noFill/>
              </p:spPr>
              <p:txBody>
                <a:bodyPr vert="horz" wrap="none" lIns="0" tIns="0" rIns="0" bIns="0" rtlCol="0">
                  <a:spAutoFit/>
                </a:bodyPr>
                <a:lstStyle/>
                <a:p>
                  <a:pPr>
                    <a:spcBef>
                      <a:spcPts val="200"/>
                    </a:spcBef>
                    <a:buSzPct val="100000"/>
                  </a:pPr>
                  <a:r>
                    <a:rPr lang="en-US" sz="400" b="1" dirty="0"/>
                    <a:t>Data</a:t>
                  </a:r>
                </a:p>
              </p:txBody>
            </p:sp>
            <p:sp>
              <p:nvSpPr>
                <p:cNvPr id="98" name="Freeform 43"/>
                <p:cNvSpPr>
                  <a:spLocks noChangeAspect="1" noEditPoints="1"/>
                </p:cNvSpPr>
                <p:nvPr/>
              </p:nvSpPr>
              <p:spPr bwMode="auto">
                <a:xfrm>
                  <a:off x="2940745" y="2702762"/>
                  <a:ext cx="274320" cy="273516"/>
                </a:xfrm>
                <a:custGeom>
                  <a:avLst/>
                  <a:gdLst>
                    <a:gd name="T0" fmla="*/ 171 w 512"/>
                    <a:gd name="T1" fmla="*/ 214 h 512"/>
                    <a:gd name="T2" fmla="*/ 341 w 512"/>
                    <a:gd name="T3" fmla="*/ 214 h 512"/>
                    <a:gd name="T4" fmla="*/ 341 w 512"/>
                    <a:gd name="T5" fmla="*/ 288 h 512"/>
                    <a:gd name="T6" fmla="*/ 171 w 512"/>
                    <a:gd name="T7" fmla="*/ 288 h 512"/>
                    <a:gd name="T8" fmla="*/ 171 w 512"/>
                    <a:gd name="T9" fmla="*/ 214 h 512"/>
                    <a:gd name="T10" fmla="*/ 171 w 512"/>
                    <a:gd name="T11" fmla="*/ 395 h 512"/>
                    <a:gd name="T12" fmla="*/ 341 w 512"/>
                    <a:gd name="T13" fmla="*/ 395 h 512"/>
                    <a:gd name="T14" fmla="*/ 341 w 512"/>
                    <a:gd name="T15" fmla="*/ 310 h 512"/>
                    <a:gd name="T16" fmla="*/ 171 w 512"/>
                    <a:gd name="T17" fmla="*/ 310 h 512"/>
                    <a:gd name="T18" fmla="*/ 171 w 512"/>
                    <a:gd name="T19" fmla="*/ 395 h 512"/>
                    <a:gd name="T20" fmla="*/ 171 w 512"/>
                    <a:gd name="T21" fmla="*/ 192 h 512"/>
                    <a:gd name="T22" fmla="*/ 341 w 512"/>
                    <a:gd name="T23" fmla="*/ 192 h 512"/>
                    <a:gd name="T24" fmla="*/ 341 w 512"/>
                    <a:gd name="T25" fmla="*/ 118 h 512"/>
                    <a:gd name="T26" fmla="*/ 171 w 512"/>
                    <a:gd name="T27" fmla="*/ 118 h 512"/>
                    <a:gd name="T28" fmla="*/ 171 w 512"/>
                    <a:gd name="T29" fmla="*/ 192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363 w 512"/>
                    <a:gd name="T41" fmla="*/ 192 h 512"/>
                    <a:gd name="T42" fmla="*/ 363 w 512"/>
                    <a:gd name="T43" fmla="*/ 118 h 512"/>
                    <a:gd name="T44" fmla="*/ 373 w 512"/>
                    <a:gd name="T45" fmla="*/ 107 h 512"/>
                    <a:gd name="T46" fmla="*/ 363 w 512"/>
                    <a:gd name="T47" fmla="*/ 96 h 512"/>
                    <a:gd name="T48" fmla="*/ 149 w 512"/>
                    <a:gd name="T49" fmla="*/ 96 h 512"/>
                    <a:gd name="T50" fmla="*/ 139 w 512"/>
                    <a:gd name="T51" fmla="*/ 107 h 512"/>
                    <a:gd name="T52" fmla="*/ 149 w 512"/>
                    <a:gd name="T53" fmla="*/ 118 h 512"/>
                    <a:gd name="T54" fmla="*/ 149 w 512"/>
                    <a:gd name="T55" fmla="*/ 192 h 512"/>
                    <a:gd name="T56" fmla="*/ 139 w 512"/>
                    <a:gd name="T57" fmla="*/ 203 h 512"/>
                    <a:gd name="T58" fmla="*/ 149 w 512"/>
                    <a:gd name="T59" fmla="*/ 214 h 512"/>
                    <a:gd name="T60" fmla="*/ 149 w 512"/>
                    <a:gd name="T61" fmla="*/ 288 h 512"/>
                    <a:gd name="T62" fmla="*/ 139 w 512"/>
                    <a:gd name="T63" fmla="*/ 299 h 512"/>
                    <a:gd name="T64" fmla="*/ 149 w 512"/>
                    <a:gd name="T65" fmla="*/ 310 h 512"/>
                    <a:gd name="T66" fmla="*/ 149 w 512"/>
                    <a:gd name="T67" fmla="*/ 395 h 512"/>
                    <a:gd name="T68" fmla="*/ 139 w 512"/>
                    <a:gd name="T69" fmla="*/ 406 h 512"/>
                    <a:gd name="T70" fmla="*/ 149 w 512"/>
                    <a:gd name="T71" fmla="*/ 416 h 512"/>
                    <a:gd name="T72" fmla="*/ 363 w 512"/>
                    <a:gd name="T73" fmla="*/ 416 h 512"/>
                    <a:gd name="T74" fmla="*/ 373 w 512"/>
                    <a:gd name="T75" fmla="*/ 406 h 512"/>
                    <a:gd name="T76" fmla="*/ 363 w 512"/>
                    <a:gd name="T77" fmla="*/ 395 h 512"/>
                    <a:gd name="T78" fmla="*/ 363 w 512"/>
                    <a:gd name="T79" fmla="*/ 310 h 512"/>
                    <a:gd name="T80" fmla="*/ 373 w 512"/>
                    <a:gd name="T81" fmla="*/ 299 h 512"/>
                    <a:gd name="T82" fmla="*/ 363 w 512"/>
                    <a:gd name="T83" fmla="*/ 288 h 512"/>
                    <a:gd name="T84" fmla="*/ 363 w 512"/>
                    <a:gd name="T85" fmla="*/ 214 h 512"/>
                    <a:gd name="T86" fmla="*/ 373 w 512"/>
                    <a:gd name="T87" fmla="*/ 203 h 512"/>
                    <a:gd name="T88" fmla="*/ 363 w 512"/>
                    <a:gd name="T89" fmla="*/ 19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12">
                      <a:moveTo>
                        <a:pt x="171" y="214"/>
                      </a:moveTo>
                      <a:cubicBezTo>
                        <a:pt x="341" y="214"/>
                        <a:pt x="341" y="214"/>
                        <a:pt x="341" y="214"/>
                      </a:cubicBezTo>
                      <a:cubicBezTo>
                        <a:pt x="341" y="288"/>
                        <a:pt x="341" y="288"/>
                        <a:pt x="341" y="288"/>
                      </a:cubicBezTo>
                      <a:cubicBezTo>
                        <a:pt x="171" y="288"/>
                        <a:pt x="171" y="288"/>
                        <a:pt x="171" y="288"/>
                      </a:cubicBezTo>
                      <a:lnTo>
                        <a:pt x="171" y="214"/>
                      </a:lnTo>
                      <a:close/>
                      <a:moveTo>
                        <a:pt x="171" y="395"/>
                      </a:moveTo>
                      <a:cubicBezTo>
                        <a:pt x="341" y="395"/>
                        <a:pt x="341" y="395"/>
                        <a:pt x="341" y="395"/>
                      </a:cubicBezTo>
                      <a:cubicBezTo>
                        <a:pt x="341" y="310"/>
                        <a:pt x="341" y="310"/>
                        <a:pt x="341" y="310"/>
                      </a:cubicBezTo>
                      <a:cubicBezTo>
                        <a:pt x="171" y="310"/>
                        <a:pt x="171" y="310"/>
                        <a:pt x="171" y="310"/>
                      </a:cubicBezTo>
                      <a:lnTo>
                        <a:pt x="171" y="395"/>
                      </a:lnTo>
                      <a:close/>
                      <a:moveTo>
                        <a:pt x="171" y="192"/>
                      </a:moveTo>
                      <a:cubicBezTo>
                        <a:pt x="341" y="192"/>
                        <a:pt x="341" y="192"/>
                        <a:pt x="341" y="192"/>
                      </a:cubicBezTo>
                      <a:cubicBezTo>
                        <a:pt x="341" y="118"/>
                        <a:pt x="341" y="118"/>
                        <a:pt x="341" y="118"/>
                      </a:cubicBezTo>
                      <a:cubicBezTo>
                        <a:pt x="171" y="118"/>
                        <a:pt x="171" y="118"/>
                        <a:pt x="171" y="118"/>
                      </a:cubicBezTo>
                      <a:lnTo>
                        <a:pt x="171" y="192"/>
                      </a:ln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63" y="192"/>
                      </a:moveTo>
                      <a:cubicBezTo>
                        <a:pt x="363" y="118"/>
                        <a:pt x="363" y="118"/>
                        <a:pt x="363" y="118"/>
                      </a:cubicBezTo>
                      <a:cubicBezTo>
                        <a:pt x="369" y="118"/>
                        <a:pt x="373" y="113"/>
                        <a:pt x="373" y="107"/>
                      </a:cubicBezTo>
                      <a:cubicBezTo>
                        <a:pt x="373" y="101"/>
                        <a:pt x="369" y="96"/>
                        <a:pt x="363" y="96"/>
                      </a:cubicBezTo>
                      <a:cubicBezTo>
                        <a:pt x="149" y="96"/>
                        <a:pt x="149" y="96"/>
                        <a:pt x="149" y="96"/>
                      </a:cubicBezTo>
                      <a:cubicBezTo>
                        <a:pt x="143" y="96"/>
                        <a:pt x="139" y="101"/>
                        <a:pt x="139" y="107"/>
                      </a:cubicBezTo>
                      <a:cubicBezTo>
                        <a:pt x="139" y="113"/>
                        <a:pt x="143" y="118"/>
                        <a:pt x="149" y="118"/>
                      </a:cubicBezTo>
                      <a:cubicBezTo>
                        <a:pt x="149" y="192"/>
                        <a:pt x="149" y="192"/>
                        <a:pt x="149" y="192"/>
                      </a:cubicBezTo>
                      <a:cubicBezTo>
                        <a:pt x="143" y="192"/>
                        <a:pt x="139" y="197"/>
                        <a:pt x="139" y="203"/>
                      </a:cubicBezTo>
                      <a:cubicBezTo>
                        <a:pt x="139" y="209"/>
                        <a:pt x="143" y="214"/>
                        <a:pt x="149" y="214"/>
                      </a:cubicBezTo>
                      <a:cubicBezTo>
                        <a:pt x="149" y="288"/>
                        <a:pt x="149" y="288"/>
                        <a:pt x="149" y="288"/>
                      </a:cubicBezTo>
                      <a:cubicBezTo>
                        <a:pt x="143" y="288"/>
                        <a:pt x="139" y="293"/>
                        <a:pt x="139" y="299"/>
                      </a:cubicBezTo>
                      <a:cubicBezTo>
                        <a:pt x="139" y="305"/>
                        <a:pt x="143" y="310"/>
                        <a:pt x="149" y="310"/>
                      </a:cubicBezTo>
                      <a:cubicBezTo>
                        <a:pt x="149" y="395"/>
                        <a:pt x="149" y="395"/>
                        <a:pt x="149" y="395"/>
                      </a:cubicBezTo>
                      <a:cubicBezTo>
                        <a:pt x="143" y="395"/>
                        <a:pt x="139" y="400"/>
                        <a:pt x="139" y="406"/>
                      </a:cubicBezTo>
                      <a:cubicBezTo>
                        <a:pt x="139" y="412"/>
                        <a:pt x="143" y="416"/>
                        <a:pt x="149" y="416"/>
                      </a:cubicBezTo>
                      <a:cubicBezTo>
                        <a:pt x="363" y="416"/>
                        <a:pt x="363" y="416"/>
                        <a:pt x="363" y="416"/>
                      </a:cubicBezTo>
                      <a:cubicBezTo>
                        <a:pt x="369" y="416"/>
                        <a:pt x="373" y="412"/>
                        <a:pt x="373" y="406"/>
                      </a:cubicBezTo>
                      <a:cubicBezTo>
                        <a:pt x="373" y="400"/>
                        <a:pt x="369" y="395"/>
                        <a:pt x="363" y="395"/>
                      </a:cubicBezTo>
                      <a:cubicBezTo>
                        <a:pt x="363" y="310"/>
                        <a:pt x="363" y="310"/>
                        <a:pt x="363" y="310"/>
                      </a:cubicBezTo>
                      <a:cubicBezTo>
                        <a:pt x="369" y="310"/>
                        <a:pt x="373" y="305"/>
                        <a:pt x="373" y="299"/>
                      </a:cubicBezTo>
                      <a:cubicBezTo>
                        <a:pt x="373" y="293"/>
                        <a:pt x="369" y="288"/>
                        <a:pt x="363" y="288"/>
                      </a:cubicBezTo>
                      <a:cubicBezTo>
                        <a:pt x="363" y="214"/>
                        <a:pt x="363" y="214"/>
                        <a:pt x="363" y="214"/>
                      </a:cubicBezTo>
                      <a:cubicBezTo>
                        <a:pt x="369" y="214"/>
                        <a:pt x="373" y="209"/>
                        <a:pt x="373" y="203"/>
                      </a:cubicBezTo>
                      <a:cubicBezTo>
                        <a:pt x="373" y="197"/>
                        <a:pt x="369" y="192"/>
                        <a:pt x="363" y="192"/>
                      </a:cubicBez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grpSp>
        </p:grpSp>
        <p:sp>
          <p:nvSpPr>
            <p:cNvPr id="99" name="Freeform 373"/>
            <p:cNvSpPr>
              <a:spLocks noChangeAspect="1" noEditPoints="1"/>
            </p:cNvSpPr>
            <p:nvPr/>
          </p:nvSpPr>
          <p:spPr bwMode="auto">
            <a:xfrm>
              <a:off x="3969692" y="2702762"/>
              <a:ext cx="274320" cy="27432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2 w 512"/>
                <a:gd name="T11" fmla="*/ 256 h 512"/>
                <a:gd name="T12" fmla="*/ 362 w 512"/>
                <a:gd name="T13" fmla="*/ 245 h 512"/>
                <a:gd name="T14" fmla="*/ 373 w 512"/>
                <a:gd name="T15" fmla="*/ 256 h 512"/>
                <a:gd name="T16" fmla="*/ 373 w 512"/>
                <a:gd name="T17" fmla="*/ 320 h 512"/>
                <a:gd name="T18" fmla="*/ 362 w 512"/>
                <a:gd name="T19" fmla="*/ 330 h 512"/>
                <a:gd name="T20" fmla="*/ 352 w 512"/>
                <a:gd name="T21" fmla="*/ 320 h 512"/>
                <a:gd name="T22" fmla="*/ 352 w 512"/>
                <a:gd name="T23" fmla="*/ 256 h 512"/>
                <a:gd name="T24" fmla="*/ 309 w 512"/>
                <a:gd name="T25" fmla="*/ 170 h 512"/>
                <a:gd name="T26" fmla="*/ 320 w 512"/>
                <a:gd name="T27" fmla="*/ 160 h 512"/>
                <a:gd name="T28" fmla="*/ 330 w 512"/>
                <a:gd name="T29" fmla="*/ 170 h 512"/>
                <a:gd name="T30" fmla="*/ 330 w 512"/>
                <a:gd name="T31" fmla="*/ 320 h 512"/>
                <a:gd name="T32" fmla="*/ 320 w 512"/>
                <a:gd name="T33" fmla="*/ 330 h 512"/>
                <a:gd name="T34" fmla="*/ 309 w 512"/>
                <a:gd name="T35" fmla="*/ 320 h 512"/>
                <a:gd name="T36" fmla="*/ 309 w 512"/>
                <a:gd name="T37" fmla="*/ 170 h 512"/>
                <a:gd name="T38" fmla="*/ 266 w 512"/>
                <a:gd name="T39" fmla="*/ 202 h 512"/>
                <a:gd name="T40" fmla="*/ 277 w 512"/>
                <a:gd name="T41" fmla="*/ 192 h 512"/>
                <a:gd name="T42" fmla="*/ 288 w 512"/>
                <a:gd name="T43" fmla="*/ 202 h 512"/>
                <a:gd name="T44" fmla="*/ 288 w 512"/>
                <a:gd name="T45" fmla="*/ 320 h 512"/>
                <a:gd name="T46" fmla="*/ 277 w 512"/>
                <a:gd name="T47" fmla="*/ 330 h 512"/>
                <a:gd name="T48" fmla="*/ 266 w 512"/>
                <a:gd name="T49" fmla="*/ 320 h 512"/>
                <a:gd name="T50" fmla="*/ 266 w 512"/>
                <a:gd name="T51" fmla="*/ 202 h 512"/>
                <a:gd name="T52" fmla="*/ 224 w 512"/>
                <a:gd name="T53" fmla="*/ 149 h 512"/>
                <a:gd name="T54" fmla="*/ 234 w 512"/>
                <a:gd name="T55" fmla="*/ 138 h 512"/>
                <a:gd name="T56" fmla="*/ 245 w 512"/>
                <a:gd name="T57" fmla="*/ 149 h 512"/>
                <a:gd name="T58" fmla="*/ 245 w 512"/>
                <a:gd name="T59" fmla="*/ 320 h 512"/>
                <a:gd name="T60" fmla="*/ 234 w 512"/>
                <a:gd name="T61" fmla="*/ 330 h 512"/>
                <a:gd name="T62" fmla="*/ 224 w 512"/>
                <a:gd name="T63" fmla="*/ 320 h 512"/>
                <a:gd name="T64" fmla="*/ 224 w 512"/>
                <a:gd name="T65" fmla="*/ 149 h 512"/>
                <a:gd name="T66" fmla="*/ 181 w 512"/>
                <a:gd name="T67" fmla="*/ 245 h 512"/>
                <a:gd name="T68" fmla="*/ 192 w 512"/>
                <a:gd name="T69" fmla="*/ 234 h 512"/>
                <a:gd name="T70" fmla="*/ 202 w 512"/>
                <a:gd name="T71" fmla="*/ 245 h 512"/>
                <a:gd name="T72" fmla="*/ 202 w 512"/>
                <a:gd name="T73" fmla="*/ 320 h 512"/>
                <a:gd name="T74" fmla="*/ 192 w 512"/>
                <a:gd name="T75" fmla="*/ 330 h 512"/>
                <a:gd name="T76" fmla="*/ 181 w 512"/>
                <a:gd name="T77" fmla="*/ 320 h 512"/>
                <a:gd name="T78" fmla="*/ 181 w 512"/>
                <a:gd name="T79" fmla="*/ 245 h 512"/>
                <a:gd name="T80" fmla="*/ 138 w 512"/>
                <a:gd name="T81" fmla="*/ 277 h 512"/>
                <a:gd name="T82" fmla="*/ 149 w 512"/>
                <a:gd name="T83" fmla="*/ 266 h 512"/>
                <a:gd name="T84" fmla="*/ 160 w 512"/>
                <a:gd name="T85" fmla="*/ 277 h 512"/>
                <a:gd name="T86" fmla="*/ 160 w 512"/>
                <a:gd name="T87" fmla="*/ 320 h 512"/>
                <a:gd name="T88" fmla="*/ 149 w 512"/>
                <a:gd name="T89" fmla="*/ 330 h 512"/>
                <a:gd name="T90" fmla="*/ 138 w 512"/>
                <a:gd name="T91" fmla="*/ 320 h 512"/>
                <a:gd name="T92" fmla="*/ 138 w 512"/>
                <a:gd name="T93" fmla="*/ 277 h 512"/>
                <a:gd name="T94" fmla="*/ 405 w 512"/>
                <a:gd name="T95" fmla="*/ 373 h 512"/>
                <a:gd name="T96" fmla="*/ 106 w 512"/>
                <a:gd name="T97" fmla="*/ 373 h 512"/>
                <a:gd name="T98" fmla="*/ 96 w 512"/>
                <a:gd name="T99" fmla="*/ 362 h 512"/>
                <a:gd name="T100" fmla="*/ 96 w 512"/>
                <a:gd name="T101" fmla="*/ 149 h 512"/>
                <a:gd name="T102" fmla="*/ 106 w 512"/>
                <a:gd name="T103" fmla="*/ 138 h 512"/>
                <a:gd name="T104" fmla="*/ 117 w 512"/>
                <a:gd name="T105" fmla="*/ 149 h 512"/>
                <a:gd name="T106" fmla="*/ 117 w 512"/>
                <a:gd name="T107" fmla="*/ 352 h 512"/>
                <a:gd name="T108" fmla="*/ 405 w 512"/>
                <a:gd name="T109" fmla="*/ 352 h 512"/>
                <a:gd name="T110" fmla="*/ 416 w 512"/>
                <a:gd name="T111" fmla="*/ 362 h 512"/>
                <a:gd name="T112" fmla="*/ 405 w 512"/>
                <a:gd name="T113" fmla="*/ 37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52" y="256"/>
                  </a:moveTo>
                  <a:cubicBezTo>
                    <a:pt x="352" y="250"/>
                    <a:pt x="356" y="245"/>
                    <a:pt x="362" y="245"/>
                  </a:cubicBezTo>
                  <a:cubicBezTo>
                    <a:pt x="368" y="245"/>
                    <a:pt x="373" y="250"/>
                    <a:pt x="373" y="256"/>
                  </a:cubicBezTo>
                  <a:cubicBezTo>
                    <a:pt x="373" y="320"/>
                    <a:pt x="373" y="320"/>
                    <a:pt x="373" y="320"/>
                  </a:cubicBezTo>
                  <a:cubicBezTo>
                    <a:pt x="373" y="326"/>
                    <a:pt x="368" y="330"/>
                    <a:pt x="362" y="330"/>
                  </a:cubicBezTo>
                  <a:cubicBezTo>
                    <a:pt x="356" y="330"/>
                    <a:pt x="352" y="326"/>
                    <a:pt x="352" y="320"/>
                  </a:cubicBezTo>
                  <a:lnTo>
                    <a:pt x="352" y="256"/>
                  </a:lnTo>
                  <a:close/>
                  <a:moveTo>
                    <a:pt x="309" y="170"/>
                  </a:moveTo>
                  <a:cubicBezTo>
                    <a:pt x="309" y="164"/>
                    <a:pt x="314" y="160"/>
                    <a:pt x="320" y="160"/>
                  </a:cubicBezTo>
                  <a:cubicBezTo>
                    <a:pt x="326" y="160"/>
                    <a:pt x="330" y="164"/>
                    <a:pt x="330" y="170"/>
                  </a:cubicBezTo>
                  <a:cubicBezTo>
                    <a:pt x="330" y="320"/>
                    <a:pt x="330" y="320"/>
                    <a:pt x="330" y="320"/>
                  </a:cubicBezTo>
                  <a:cubicBezTo>
                    <a:pt x="330" y="326"/>
                    <a:pt x="326" y="330"/>
                    <a:pt x="320" y="330"/>
                  </a:cubicBezTo>
                  <a:cubicBezTo>
                    <a:pt x="314" y="330"/>
                    <a:pt x="309" y="326"/>
                    <a:pt x="309" y="320"/>
                  </a:cubicBezTo>
                  <a:lnTo>
                    <a:pt x="309" y="170"/>
                  </a:lnTo>
                  <a:close/>
                  <a:moveTo>
                    <a:pt x="266" y="202"/>
                  </a:moveTo>
                  <a:cubicBezTo>
                    <a:pt x="266" y="196"/>
                    <a:pt x="271" y="192"/>
                    <a:pt x="277" y="192"/>
                  </a:cubicBezTo>
                  <a:cubicBezTo>
                    <a:pt x="283" y="192"/>
                    <a:pt x="288" y="196"/>
                    <a:pt x="288" y="202"/>
                  </a:cubicBezTo>
                  <a:cubicBezTo>
                    <a:pt x="288" y="320"/>
                    <a:pt x="288" y="320"/>
                    <a:pt x="288" y="320"/>
                  </a:cubicBezTo>
                  <a:cubicBezTo>
                    <a:pt x="288" y="326"/>
                    <a:pt x="283" y="330"/>
                    <a:pt x="277" y="330"/>
                  </a:cubicBezTo>
                  <a:cubicBezTo>
                    <a:pt x="271" y="330"/>
                    <a:pt x="266" y="326"/>
                    <a:pt x="266" y="320"/>
                  </a:cubicBezTo>
                  <a:lnTo>
                    <a:pt x="266" y="202"/>
                  </a:lnTo>
                  <a:close/>
                  <a:moveTo>
                    <a:pt x="224" y="149"/>
                  </a:moveTo>
                  <a:cubicBezTo>
                    <a:pt x="224" y="143"/>
                    <a:pt x="228" y="138"/>
                    <a:pt x="234" y="138"/>
                  </a:cubicBezTo>
                  <a:cubicBezTo>
                    <a:pt x="240" y="138"/>
                    <a:pt x="245" y="143"/>
                    <a:pt x="245" y="149"/>
                  </a:cubicBezTo>
                  <a:cubicBezTo>
                    <a:pt x="245" y="320"/>
                    <a:pt x="245" y="320"/>
                    <a:pt x="245" y="320"/>
                  </a:cubicBezTo>
                  <a:cubicBezTo>
                    <a:pt x="245" y="326"/>
                    <a:pt x="240" y="330"/>
                    <a:pt x="234" y="330"/>
                  </a:cubicBezTo>
                  <a:cubicBezTo>
                    <a:pt x="228" y="330"/>
                    <a:pt x="224" y="326"/>
                    <a:pt x="224" y="320"/>
                  </a:cubicBezTo>
                  <a:lnTo>
                    <a:pt x="224" y="149"/>
                  </a:lnTo>
                  <a:close/>
                  <a:moveTo>
                    <a:pt x="181" y="245"/>
                  </a:moveTo>
                  <a:cubicBezTo>
                    <a:pt x="181" y="239"/>
                    <a:pt x="186" y="234"/>
                    <a:pt x="192" y="234"/>
                  </a:cubicBezTo>
                  <a:cubicBezTo>
                    <a:pt x="198" y="234"/>
                    <a:pt x="202" y="239"/>
                    <a:pt x="202" y="245"/>
                  </a:cubicBezTo>
                  <a:cubicBezTo>
                    <a:pt x="202" y="320"/>
                    <a:pt x="202" y="320"/>
                    <a:pt x="202" y="320"/>
                  </a:cubicBezTo>
                  <a:cubicBezTo>
                    <a:pt x="202" y="326"/>
                    <a:pt x="198" y="330"/>
                    <a:pt x="192" y="330"/>
                  </a:cubicBezTo>
                  <a:cubicBezTo>
                    <a:pt x="186" y="330"/>
                    <a:pt x="181" y="326"/>
                    <a:pt x="181" y="320"/>
                  </a:cubicBezTo>
                  <a:lnTo>
                    <a:pt x="181" y="245"/>
                  </a:lnTo>
                  <a:close/>
                  <a:moveTo>
                    <a:pt x="138" y="277"/>
                  </a:moveTo>
                  <a:cubicBezTo>
                    <a:pt x="138" y="271"/>
                    <a:pt x="143" y="266"/>
                    <a:pt x="149" y="266"/>
                  </a:cubicBezTo>
                  <a:cubicBezTo>
                    <a:pt x="155" y="266"/>
                    <a:pt x="160" y="271"/>
                    <a:pt x="160" y="277"/>
                  </a:cubicBezTo>
                  <a:cubicBezTo>
                    <a:pt x="160" y="320"/>
                    <a:pt x="160" y="320"/>
                    <a:pt x="160" y="320"/>
                  </a:cubicBezTo>
                  <a:cubicBezTo>
                    <a:pt x="160" y="326"/>
                    <a:pt x="155" y="330"/>
                    <a:pt x="149" y="330"/>
                  </a:cubicBezTo>
                  <a:cubicBezTo>
                    <a:pt x="143" y="330"/>
                    <a:pt x="138" y="326"/>
                    <a:pt x="138" y="320"/>
                  </a:cubicBezTo>
                  <a:lnTo>
                    <a:pt x="138" y="277"/>
                  </a:lnTo>
                  <a:close/>
                  <a:moveTo>
                    <a:pt x="405" y="373"/>
                  </a:moveTo>
                  <a:cubicBezTo>
                    <a:pt x="106" y="373"/>
                    <a:pt x="106" y="373"/>
                    <a:pt x="106" y="373"/>
                  </a:cubicBezTo>
                  <a:cubicBezTo>
                    <a:pt x="100" y="373"/>
                    <a:pt x="96" y="368"/>
                    <a:pt x="96" y="362"/>
                  </a:cubicBezTo>
                  <a:cubicBezTo>
                    <a:pt x="96" y="149"/>
                    <a:pt x="96" y="149"/>
                    <a:pt x="96" y="149"/>
                  </a:cubicBezTo>
                  <a:cubicBezTo>
                    <a:pt x="96" y="143"/>
                    <a:pt x="100" y="138"/>
                    <a:pt x="106" y="138"/>
                  </a:cubicBezTo>
                  <a:cubicBezTo>
                    <a:pt x="112" y="138"/>
                    <a:pt x="117" y="143"/>
                    <a:pt x="117" y="149"/>
                  </a:cubicBezTo>
                  <a:cubicBezTo>
                    <a:pt x="117" y="352"/>
                    <a:pt x="117" y="352"/>
                    <a:pt x="117" y="352"/>
                  </a:cubicBezTo>
                  <a:cubicBezTo>
                    <a:pt x="405" y="352"/>
                    <a:pt x="405" y="352"/>
                    <a:pt x="405" y="352"/>
                  </a:cubicBezTo>
                  <a:cubicBezTo>
                    <a:pt x="411" y="352"/>
                    <a:pt x="416" y="356"/>
                    <a:pt x="416" y="362"/>
                  </a:cubicBezTo>
                  <a:cubicBezTo>
                    <a:pt x="416" y="368"/>
                    <a:pt x="411" y="373"/>
                    <a:pt x="405" y="373"/>
                  </a:cubicBez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cxnSp>
          <p:nvCxnSpPr>
            <p:cNvPr id="34" name="Elbow Connector 33"/>
            <p:cNvCxnSpPr>
              <a:stCxn id="13" idx="3"/>
              <a:endCxn id="31" idx="2"/>
            </p:cNvCxnSpPr>
            <p:nvPr/>
          </p:nvCxnSpPr>
          <p:spPr>
            <a:xfrm flipV="1">
              <a:off x="3403818" y="3254829"/>
              <a:ext cx="703034" cy="612516"/>
            </a:xfrm>
            <a:prstGeom prst="bentConnector2">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13" idx="1"/>
              <a:endCxn id="20" idx="2"/>
            </p:cNvCxnSpPr>
            <p:nvPr/>
          </p:nvCxnSpPr>
          <p:spPr>
            <a:xfrm rot="10800000">
              <a:off x="1201602" y="3254829"/>
              <a:ext cx="396439" cy="612516"/>
            </a:xfrm>
            <a:prstGeom prst="bentConnector2">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4676286" y="1483894"/>
            <a:ext cx="4093063" cy="2513435"/>
            <a:chOff x="376238" y="995974"/>
            <a:chExt cx="8391526" cy="5152999"/>
          </a:xfrm>
        </p:grpSpPr>
        <p:grpSp>
          <p:nvGrpSpPr>
            <p:cNvPr id="112" name="Group 872"/>
            <p:cNvGrpSpPr>
              <a:grpSpLocks noChangeAspect="1"/>
            </p:cNvGrpSpPr>
            <p:nvPr/>
          </p:nvGrpSpPr>
          <p:grpSpPr bwMode="auto">
            <a:xfrm>
              <a:off x="5831943" y="1614488"/>
              <a:ext cx="457200" cy="455860"/>
              <a:chOff x="2723" y="3051"/>
              <a:chExt cx="341" cy="340"/>
            </a:xfrm>
            <a:solidFill>
              <a:schemeClr val="tx1"/>
            </a:solidFill>
          </p:grpSpPr>
          <p:sp>
            <p:nvSpPr>
              <p:cNvPr id="174" name="Freeform 873"/>
              <p:cNvSpPr>
                <a:spLocks noEditPoints="1"/>
              </p:cNvSpPr>
              <p:nvPr/>
            </p:nvSpPr>
            <p:spPr bwMode="auto">
              <a:xfrm>
                <a:off x="2723" y="3051"/>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75" name="Freeform 874"/>
              <p:cNvSpPr>
                <a:spLocks noEditPoints="1"/>
              </p:cNvSpPr>
              <p:nvPr/>
            </p:nvSpPr>
            <p:spPr bwMode="auto">
              <a:xfrm>
                <a:off x="2786" y="3143"/>
                <a:ext cx="215" cy="170"/>
              </a:xfrm>
              <a:custGeom>
                <a:avLst/>
                <a:gdLst>
                  <a:gd name="T0" fmla="*/ 318 w 322"/>
                  <a:gd name="T1" fmla="*/ 83 h 256"/>
                  <a:gd name="T2" fmla="*/ 310 w 322"/>
                  <a:gd name="T3" fmla="*/ 86 h 256"/>
                  <a:gd name="T4" fmla="*/ 302 w 322"/>
                  <a:gd name="T5" fmla="*/ 83 h 256"/>
                  <a:gd name="T6" fmla="*/ 161 w 322"/>
                  <a:gd name="T7" fmla="*/ 22 h 256"/>
                  <a:gd name="T8" fmla="*/ 19 w 322"/>
                  <a:gd name="T9" fmla="*/ 83 h 256"/>
                  <a:gd name="T10" fmla="*/ 4 w 322"/>
                  <a:gd name="T11" fmla="*/ 83 h 256"/>
                  <a:gd name="T12" fmla="*/ 4 w 322"/>
                  <a:gd name="T13" fmla="*/ 67 h 256"/>
                  <a:gd name="T14" fmla="*/ 161 w 322"/>
                  <a:gd name="T15" fmla="*/ 0 h 256"/>
                  <a:gd name="T16" fmla="*/ 318 w 322"/>
                  <a:gd name="T17" fmla="*/ 67 h 256"/>
                  <a:gd name="T18" fmla="*/ 318 w 322"/>
                  <a:gd name="T19" fmla="*/ 83 h 256"/>
                  <a:gd name="T20" fmla="*/ 161 w 322"/>
                  <a:gd name="T21" fmla="*/ 75 h 256"/>
                  <a:gd name="T22" fmla="*/ 57 w 322"/>
                  <a:gd name="T23" fmla="*/ 121 h 256"/>
                  <a:gd name="T24" fmla="*/ 57 w 322"/>
                  <a:gd name="T25" fmla="*/ 136 h 256"/>
                  <a:gd name="T26" fmla="*/ 65 w 322"/>
                  <a:gd name="T27" fmla="*/ 139 h 256"/>
                  <a:gd name="T28" fmla="*/ 72 w 322"/>
                  <a:gd name="T29" fmla="*/ 136 h 256"/>
                  <a:gd name="T30" fmla="*/ 161 w 322"/>
                  <a:gd name="T31" fmla="*/ 96 h 256"/>
                  <a:gd name="T32" fmla="*/ 260 w 322"/>
                  <a:gd name="T33" fmla="*/ 136 h 256"/>
                  <a:gd name="T34" fmla="*/ 275 w 322"/>
                  <a:gd name="T35" fmla="*/ 136 h 256"/>
                  <a:gd name="T36" fmla="*/ 275 w 322"/>
                  <a:gd name="T37" fmla="*/ 121 h 256"/>
                  <a:gd name="T38" fmla="*/ 161 w 322"/>
                  <a:gd name="T39" fmla="*/ 75 h 256"/>
                  <a:gd name="T40" fmla="*/ 161 w 322"/>
                  <a:gd name="T41" fmla="*/ 150 h 256"/>
                  <a:gd name="T42" fmla="*/ 100 w 322"/>
                  <a:gd name="T43" fmla="*/ 174 h 256"/>
                  <a:gd name="T44" fmla="*/ 100 w 322"/>
                  <a:gd name="T45" fmla="*/ 189 h 256"/>
                  <a:gd name="T46" fmla="*/ 107 w 322"/>
                  <a:gd name="T47" fmla="*/ 192 h 256"/>
                  <a:gd name="T48" fmla="*/ 115 w 322"/>
                  <a:gd name="T49" fmla="*/ 189 h 256"/>
                  <a:gd name="T50" fmla="*/ 161 w 322"/>
                  <a:gd name="T51" fmla="*/ 171 h 256"/>
                  <a:gd name="T52" fmla="*/ 206 w 322"/>
                  <a:gd name="T53" fmla="*/ 189 h 256"/>
                  <a:gd name="T54" fmla="*/ 222 w 322"/>
                  <a:gd name="T55" fmla="*/ 189 h 256"/>
                  <a:gd name="T56" fmla="*/ 222 w 322"/>
                  <a:gd name="T57" fmla="*/ 174 h 256"/>
                  <a:gd name="T58" fmla="*/ 161 w 322"/>
                  <a:gd name="T59" fmla="*/ 150 h 256"/>
                  <a:gd name="T60" fmla="*/ 161 w 322"/>
                  <a:gd name="T61" fmla="*/ 214 h 256"/>
                  <a:gd name="T62" fmla="*/ 139 w 322"/>
                  <a:gd name="T63" fmla="*/ 235 h 256"/>
                  <a:gd name="T64" fmla="*/ 161 w 322"/>
                  <a:gd name="T65" fmla="*/ 256 h 256"/>
                  <a:gd name="T66" fmla="*/ 182 w 322"/>
                  <a:gd name="T67" fmla="*/ 235 h 256"/>
                  <a:gd name="T68" fmla="*/ 161 w 322"/>
                  <a:gd name="T69" fmla="*/ 21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2" h="256">
                    <a:moveTo>
                      <a:pt x="318" y="83"/>
                    </a:moveTo>
                    <a:cubicBezTo>
                      <a:pt x="315" y="85"/>
                      <a:pt x="313" y="86"/>
                      <a:pt x="310" y="86"/>
                    </a:cubicBezTo>
                    <a:cubicBezTo>
                      <a:pt x="307" y="86"/>
                      <a:pt x="305" y="85"/>
                      <a:pt x="302" y="83"/>
                    </a:cubicBezTo>
                    <a:cubicBezTo>
                      <a:pt x="263" y="43"/>
                      <a:pt x="214" y="22"/>
                      <a:pt x="161" y="22"/>
                    </a:cubicBezTo>
                    <a:cubicBezTo>
                      <a:pt x="108" y="22"/>
                      <a:pt x="59" y="43"/>
                      <a:pt x="19" y="83"/>
                    </a:cubicBezTo>
                    <a:cubicBezTo>
                      <a:pt x="15" y="87"/>
                      <a:pt x="8" y="87"/>
                      <a:pt x="4" y="83"/>
                    </a:cubicBezTo>
                    <a:cubicBezTo>
                      <a:pt x="0" y="78"/>
                      <a:pt x="0" y="72"/>
                      <a:pt x="4" y="67"/>
                    </a:cubicBezTo>
                    <a:cubicBezTo>
                      <a:pt x="48" y="24"/>
                      <a:pt x="102" y="0"/>
                      <a:pt x="161" y="0"/>
                    </a:cubicBezTo>
                    <a:cubicBezTo>
                      <a:pt x="219" y="0"/>
                      <a:pt x="274" y="24"/>
                      <a:pt x="318" y="67"/>
                    </a:cubicBezTo>
                    <a:cubicBezTo>
                      <a:pt x="322" y="72"/>
                      <a:pt x="322" y="78"/>
                      <a:pt x="318" y="83"/>
                    </a:cubicBezTo>
                    <a:close/>
                    <a:moveTo>
                      <a:pt x="161" y="75"/>
                    </a:moveTo>
                    <a:cubicBezTo>
                      <a:pt x="121" y="75"/>
                      <a:pt x="88" y="90"/>
                      <a:pt x="57" y="121"/>
                    </a:cubicBezTo>
                    <a:cubicBezTo>
                      <a:pt x="53" y="125"/>
                      <a:pt x="53" y="132"/>
                      <a:pt x="57" y="136"/>
                    </a:cubicBezTo>
                    <a:cubicBezTo>
                      <a:pt x="59" y="138"/>
                      <a:pt x="62" y="139"/>
                      <a:pt x="65" y="139"/>
                    </a:cubicBezTo>
                    <a:cubicBezTo>
                      <a:pt x="67" y="139"/>
                      <a:pt x="70" y="138"/>
                      <a:pt x="72" y="136"/>
                    </a:cubicBezTo>
                    <a:cubicBezTo>
                      <a:pt x="99" y="109"/>
                      <a:pt x="127" y="96"/>
                      <a:pt x="161" y="96"/>
                    </a:cubicBezTo>
                    <a:cubicBezTo>
                      <a:pt x="197" y="96"/>
                      <a:pt x="235" y="111"/>
                      <a:pt x="260" y="136"/>
                    </a:cubicBezTo>
                    <a:cubicBezTo>
                      <a:pt x="264" y="140"/>
                      <a:pt x="271" y="140"/>
                      <a:pt x="275" y="136"/>
                    </a:cubicBezTo>
                    <a:cubicBezTo>
                      <a:pt x="279" y="132"/>
                      <a:pt x="279" y="125"/>
                      <a:pt x="275" y="121"/>
                    </a:cubicBezTo>
                    <a:cubicBezTo>
                      <a:pt x="247" y="93"/>
                      <a:pt x="203" y="75"/>
                      <a:pt x="161" y="75"/>
                    </a:cubicBezTo>
                    <a:close/>
                    <a:moveTo>
                      <a:pt x="161" y="150"/>
                    </a:moveTo>
                    <a:cubicBezTo>
                      <a:pt x="138" y="150"/>
                      <a:pt x="115" y="159"/>
                      <a:pt x="100" y="174"/>
                    </a:cubicBezTo>
                    <a:cubicBezTo>
                      <a:pt x="96" y="178"/>
                      <a:pt x="96" y="185"/>
                      <a:pt x="100" y="189"/>
                    </a:cubicBezTo>
                    <a:cubicBezTo>
                      <a:pt x="102" y="191"/>
                      <a:pt x="105" y="192"/>
                      <a:pt x="107" y="192"/>
                    </a:cubicBezTo>
                    <a:cubicBezTo>
                      <a:pt x="110" y="192"/>
                      <a:pt x="113" y="191"/>
                      <a:pt x="115" y="189"/>
                    </a:cubicBezTo>
                    <a:cubicBezTo>
                      <a:pt x="126" y="178"/>
                      <a:pt x="144" y="171"/>
                      <a:pt x="161" y="171"/>
                    </a:cubicBezTo>
                    <a:cubicBezTo>
                      <a:pt x="178" y="171"/>
                      <a:pt x="195" y="178"/>
                      <a:pt x="206" y="189"/>
                    </a:cubicBezTo>
                    <a:cubicBezTo>
                      <a:pt x="211" y="193"/>
                      <a:pt x="217" y="193"/>
                      <a:pt x="222" y="189"/>
                    </a:cubicBezTo>
                    <a:cubicBezTo>
                      <a:pt x="226" y="185"/>
                      <a:pt x="226" y="178"/>
                      <a:pt x="222" y="174"/>
                    </a:cubicBezTo>
                    <a:cubicBezTo>
                      <a:pt x="206" y="159"/>
                      <a:pt x="183" y="150"/>
                      <a:pt x="161" y="150"/>
                    </a:cubicBezTo>
                    <a:close/>
                    <a:moveTo>
                      <a:pt x="161" y="214"/>
                    </a:moveTo>
                    <a:cubicBezTo>
                      <a:pt x="149" y="214"/>
                      <a:pt x="139" y="223"/>
                      <a:pt x="139" y="235"/>
                    </a:cubicBezTo>
                    <a:cubicBezTo>
                      <a:pt x="139" y="247"/>
                      <a:pt x="149" y="256"/>
                      <a:pt x="161" y="256"/>
                    </a:cubicBezTo>
                    <a:cubicBezTo>
                      <a:pt x="172" y="256"/>
                      <a:pt x="182" y="247"/>
                      <a:pt x="182" y="235"/>
                    </a:cubicBezTo>
                    <a:cubicBezTo>
                      <a:pt x="182" y="223"/>
                      <a:pt x="172" y="214"/>
                      <a:pt x="161" y="21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113" name="Group 53"/>
            <p:cNvGrpSpPr>
              <a:grpSpLocks noChangeAspect="1"/>
            </p:cNvGrpSpPr>
            <p:nvPr/>
          </p:nvGrpSpPr>
          <p:grpSpPr bwMode="auto">
            <a:xfrm>
              <a:off x="6404006" y="4295580"/>
              <a:ext cx="457200" cy="458545"/>
              <a:chOff x="5183" y="1046"/>
              <a:chExt cx="340" cy="341"/>
            </a:xfrm>
            <a:solidFill>
              <a:schemeClr val="tx1"/>
            </a:solidFill>
          </p:grpSpPr>
          <p:sp>
            <p:nvSpPr>
              <p:cNvPr id="172" name="Freeform 54"/>
              <p:cNvSpPr>
                <a:spLocks noEditPoints="1"/>
              </p:cNvSpPr>
              <p:nvPr/>
            </p:nvSpPr>
            <p:spPr bwMode="auto">
              <a:xfrm>
                <a:off x="5247" y="1110"/>
                <a:ext cx="212" cy="213"/>
              </a:xfrm>
              <a:custGeom>
                <a:avLst/>
                <a:gdLst>
                  <a:gd name="T0" fmla="*/ 160 w 320"/>
                  <a:gd name="T1" fmla="*/ 0 h 320"/>
                  <a:gd name="T2" fmla="*/ 0 w 320"/>
                  <a:gd name="T3" fmla="*/ 160 h 320"/>
                  <a:gd name="T4" fmla="*/ 160 w 320"/>
                  <a:gd name="T5" fmla="*/ 320 h 320"/>
                  <a:gd name="T6" fmla="*/ 320 w 320"/>
                  <a:gd name="T7" fmla="*/ 160 h 320"/>
                  <a:gd name="T8" fmla="*/ 160 w 320"/>
                  <a:gd name="T9" fmla="*/ 0 h 320"/>
                  <a:gd name="T10" fmla="*/ 283 w 320"/>
                  <a:gd name="T11" fmla="*/ 224 h 320"/>
                  <a:gd name="T12" fmla="*/ 218 w 320"/>
                  <a:gd name="T13" fmla="*/ 224 h 320"/>
                  <a:gd name="T14" fmla="*/ 223 w 320"/>
                  <a:gd name="T15" fmla="*/ 170 h 320"/>
                  <a:gd name="T16" fmla="*/ 298 w 320"/>
                  <a:gd name="T17" fmla="*/ 170 h 320"/>
                  <a:gd name="T18" fmla="*/ 283 w 320"/>
                  <a:gd name="T19" fmla="*/ 224 h 320"/>
                  <a:gd name="T20" fmla="*/ 160 w 320"/>
                  <a:gd name="T21" fmla="*/ 298 h 320"/>
                  <a:gd name="T22" fmla="*/ 127 w 320"/>
                  <a:gd name="T23" fmla="*/ 245 h 320"/>
                  <a:gd name="T24" fmla="*/ 192 w 320"/>
                  <a:gd name="T25" fmla="*/ 245 h 320"/>
                  <a:gd name="T26" fmla="*/ 160 w 320"/>
                  <a:gd name="T27" fmla="*/ 298 h 320"/>
                  <a:gd name="T28" fmla="*/ 122 w 320"/>
                  <a:gd name="T29" fmla="*/ 224 h 320"/>
                  <a:gd name="T30" fmla="*/ 117 w 320"/>
                  <a:gd name="T31" fmla="*/ 170 h 320"/>
                  <a:gd name="T32" fmla="*/ 202 w 320"/>
                  <a:gd name="T33" fmla="*/ 170 h 320"/>
                  <a:gd name="T34" fmla="*/ 197 w 320"/>
                  <a:gd name="T35" fmla="*/ 224 h 320"/>
                  <a:gd name="T36" fmla="*/ 122 w 320"/>
                  <a:gd name="T37" fmla="*/ 224 h 320"/>
                  <a:gd name="T38" fmla="*/ 22 w 320"/>
                  <a:gd name="T39" fmla="*/ 170 h 320"/>
                  <a:gd name="T40" fmla="*/ 96 w 320"/>
                  <a:gd name="T41" fmla="*/ 170 h 320"/>
                  <a:gd name="T42" fmla="*/ 101 w 320"/>
                  <a:gd name="T43" fmla="*/ 224 h 320"/>
                  <a:gd name="T44" fmla="*/ 37 w 320"/>
                  <a:gd name="T45" fmla="*/ 224 h 320"/>
                  <a:gd name="T46" fmla="*/ 22 w 320"/>
                  <a:gd name="T47" fmla="*/ 170 h 320"/>
                  <a:gd name="T48" fmla="*/ 37 w 320"/>
                  <a:gd name="T49" fmla="*/ 96 h 320"/>
                  <a:gd name="T50" fmla="*/ 101 w 320"/>
                  <a:gd name="T51" fmla="*/ 96 h 320"/>
                  <a:gd name="T52" fmla="*/ 96 w 320"/>
                  <a:gd name="T53" fmla="*/ 149 h 320"/>
                  <a:gd name="T54" fmla="*/ 22 w 320"/>
                  <a:gd name="T55" fmla="*/ 149 h 320"/>
                  <a:gd name="T56" fmla="*/ 37 w 320"/>
                  <a:gd name="T57" fmla="*/ 96 h 320"/>
                  <a:gd name="T58" fmla="*/ 160 w 320"/>
                  <a:gd name="T59" fmla="*/ 21 h 320"/>
                  <a:gd name="T60" fmla="*/ 192 w 320"/>
                  <a:gd name="T61" fmla="*/ 74 h 320"/>
                  <a:gd name="T62" fmla="*/ 127 w 320"/>
                  <a:gd name="T63" fmla="*/ 74 h 320"/>
                  <a:gd name="T64" fmla="*/ 160 w 320"/>
                  <a:gd name="T65" fmla="*/ 21 h 320"/>
                  <a:gd name="T66" fmla="*/ 197 w 320"/>
                  <a:gd name="T67" fmla="*/ 96 h 320"/>
                  <a:gd name="T68" fmla="*/ 202 w 320"/>
                  <a:gd name="T69" fmla="*/ 149 h 320"/>
                  <a:gd name="T70" fmla="*/ 117 w 320"/>
                  <a:gd name="T71" fmla="*/ 149 h 320"/>
                  <a:gd name="T72" fmla="*/ 122 w 320"/>
                  <a:gd name="T73" fmla="*/ 96 h 320"/>
                  <a:gd name="T74" fmla="*/ 197 w 320"/>
                  <a:gd name="T75" fmla="*/ 96 h 320"/>
                  <a:gd name="T76" fmla="*/ 223 w 320"/>
                  <a:gd name="T77" fmla="*/ 149 h 320"/>
                  <a:gd name="T78" fmla="*/ 218 w 320"/>
                  <a:gd name="T79" fmla="*/ 96 h 320"/>
                  <a:gd name="T80" fmla="*/ 283 w 320"/>
                  <a:gd name="T81" fmla="*/ 96 h 320"/>
                  <a:gd name="T82" fmla="*/ 298 w 320"/>
                  <a:gd name="T83" fmla="*/ 149 h 320"/>
                  <a:gd name="T84" fmla="*/ 223 w 320"/>
                  <a:gd name="T85" fmla="*/ 149 h 320"/>
                  <a:gd name="T86" fmla="*/ 269 w 320"/>
                  <a:gd name="T87" fmla="*/ 74 h 320"/>
                  <a:gd name="T88" fmla="*/ 214 w 320"/>
                  <a:gd name="T89" fmla="*/ 74 h 320"/>
                  <a:gd name="T90" fmla="*/ 196 w 320"/>
                  <a:gd name="T91" fmla="*/ 26 h 320"/>
                  <a:gd name="T92" fmla="*/ 269 w 320"/>
                  <a:gd name="T93" fmla="*/ 74 h 320"/>
                  <a:gd name="T94" fmla="*/ 124 w 320"/>
                  <a:gd name="T95" fmla="*/ 26 h 320"/>
                  <a:gd name="T96" fmla="*/ 105 w 320"/>
                  <a:gd name="T97" fmla="*/ 74 h 320"/>
                  <a:gd name="T98" fmla="*/ 51 w 320"/>
                  <a:gd name="T99" fmla="*/ 74 h 320"/>
                  <a:gd name="T100" fmla="*/ 124 w 320"/>
                  <a:gd name="T101" fmla="*/ 26 h 320"/>
                  <a:gd name="T102" fmla="*/ 51 w 320"/>
                  <a:gd name="T103" fmla="*/ 245 h 320"/>
                  <a:gd name="T104" fmla="*/ 105 w 320"/>
                  <a:gd name="T105" fmla="*/ 245 h 320"/>
                  <a:gd name="T106" fmla="*/ 124 w 320"/>
                  <a:gd name="T107" fmla="*/ 293 h 320"/>
                  <a:gd name="T108" fmla="*/ 51 w 320"/>
                  <a:gd name="T109" fmla="*/ 245 h 320"/>
                  <a:gd name="T110" fmla="*/ 196 w 320"/>
                  <a:gd name="T111" fmla="*/ 293 h 320"/>
                  <a:gd name="T112" fmla="*/ 214 w 320"/>
                  <a:gd name="T113" fmla="*/ 245 h 320"/>
                  <a:gd name="T114" fmla="*/ 269 w 320"/>
                  <a:gd name="T115" fmla="*/ 245 h 320"/>
                  <a:gd name="T116" fmla="*/ 196 w 320"/>
                  <a:gd name="T117" fmla="*/ 29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0" h="320">
                    <a:moveTo>
                      <a:pt x="160" y="0"/>
                    </a:moveTo>
                    <a:cubicBezTo>
                      <a:pt x="71" y="0"/>
                      <a:pt x="0" y="71"/>
                      <a:pt x="0" y="160"/>
                    </a:cubicBezTo>
                    <a:cubicBezTo>
                      <a:pt x="0" y="248"/>
                      <a:pt x="71" y="320"/>
                      <a:pt x="160" y="320"/>
                    </a:cubicBezTo>
                    <a:cubicBezTo>
                      <a:pt x="248" y="320"/>
                      <a:pt x="320" y="248"/>
                      <a:pt x="320" y="160"/>
                    </a:cubicBezTo>
                    <a:cubicBezTo>
                      <a:pt x="320" y="71"/>
                      <a:pt x="248" y="0"/>
                      <a:pt x="160" y="0"/>
                    </a:cubicBezTo>
                    <a:close/>
                    <a:moveTo>
                      <a:pt x="283" y="224"/>
                    </a:moveTo>
                    <a:cubicBezTo>
                      <a:pt x="218" y="224"/>
                      <a:pt x="218" y="224"/>
                      <a:pt x="218" y="224"/>
                    </a:cubicBezTo>
                    <a:cubicBezTo>
                      <a:pt x="221" y="207"/>
                      <a:pt x="223" y="188"/>
                      <a:pt x="223" y="170"/>
                    </a:cubicBezTo>
                    <a:cubicBezTo>
                      <a:pt x="298" y="170"/>
                      <a:pt x="298" y="170"/>
                      <a:pt x="298" y="170"/>
                    </a:cubicBezTo>
                    <a:cubicBezTo>
                      <a:pt x="296" y="189"/>
                      <a:pt x="291" y="207"/>
                      <a:pt x="283" y="224"/>
                    </a:cubicBezTo>
                    <a:close/>
                    <a:moveTo>
                      <a:pt x="160" y="298"/>
                    </a:moveTo>
                    <a:cubicBezTo>
                      <a:pt x="149" y="298"/>
                      <a:pt x="136" y="279"/>
                      <a:pt x="127" y="245"/>
                    </a:cubicBezTo>
                    <a:cubicBezTo>
                      <a:pt x="192" y="245"/>
                      <a:pt x="192" y="245"/>
                      <a:pt x="192" y="245"/>
                    </a:cubicBezTo>
                    <a:cubicBezTo>
                      <a:pt x="183" y="279"/>
                      <a:pt x="170" y="298"/>
                      <a:pt x="160" y="298"/>
                    </a:cubicBezTo>
                    <a:close/>
                    <a:moveTo>
                      <a:pt x="122" y="224"/>
                    </a:moveTo>
                    <a:cubicBezTo>
                      <a:pt x="120" y="208"/>
                      <a:pt x="118" y="190"/>
                      <a:pt x="117" y="170"/>
                    </a:cubicBezTo>
                    <a:cubicBezTo>
                      <a:pt x="202" y="170"/>
                      <a:pt x="202" y="170"/>
                      <a:pt x="202" y="170"/>
                    </a:cubicBezTo>
                    <a:cubicBezTo>
                      <a:pt x="202" y="190"/>
                      <a:pt x="200" y="208"/>
                      <a:pt x="197" y="224"/>
                    </a:cubicBezTo>
                    <a:lnTo>
                      <a:pt x="122" y="224"/>
                    </a:lnTo>
                    <a:close/>
                    <a:moveTo>
                      <a:pt x="22" y="170"/>
                    </a:moveTo>
                    <a:cubicBezTo>
                      <a:pt x="96" y="170"/>
                      <a:pt x="96" y="170"/>
                      <a:pt x="96" y="170"/>
                    </a:cubicBezTo>
                    <a:cubicBezTo>
                      <a:pt x="96" y="188"/>
                      <a:pt x="98" y="207"/>
                      <a:pt x="101" y="224"/>
                    </a:cubicBezTo>
                    <a:cubicBezTo>
                      <a:pt x="37" y="224"/>
                      <a:pt x="37" y="224"/>
                      <a:pt x="37" y="224"/>
                    </a:cubicBezTo>
                    <a:cubicBezTo>
                      <a:pt x="28" y="207"/>
                      <a:pt x="23" y="189"/>
                      <a:pt x="22" y="170"/>
                    </a:cubicBezTo>
                    <a:close/>
                    <a:moveTo>
                      <a:pt x="37" y="96"/>
                    </a:moveTo>
                    <a:cubicBezTo>
                      <a:pt x="101" y="96"/>
                      <a:pt x="101" y="96"/>
                      <a:pt x="101" y="96"/>
                    </a:cubicBezTo>
                    <a:cubicBezTo>
                      <a:pt x="98" y="113"/>
                      <a:pt x="96" y="131"/>
                      <a:pt x="96" y="149"/>
                    </a:cubicBezTo>
                    <a:cubicBezTo>
                      <a:pt x="22" y="149"/>
                      <a:pt x="22" y="149"/>
                      <a:pt x="22" y="149"/>
                    </a:cubicBezTo>
                    <a:cubicBezTo>
                      <a:pt x="23" y="130"/>
                      <a:pt x="28" y="112"/>
                      <a:pt x="37" y="96"/>
                    </a:cubicBezTo>
                    <a:close/>
                    <a:moveTo>
                      <a:pt x="160" y="21"/>
                    </a:moveTo>
                    <a:cubicBezTo>
                      <a:pt x="170" y="21"/>
                      <a:pt x="183" y="41"/>
                      <a:pt x="192" y="74"/>
                    </a:cubicBezTo>
                    <a:cubicBezTo>
                      <a:pt x="127" y="74"/>
                      <a:pt x="127" y="74"/>
                      <a:pt x="127" y="74"/>
                    </a:cubicBezTo>
                    <a:cubicBezTo>
                      <a:pt x="136" y="41"/>
                      <a:pt x="149" y="21"/>
                      <a:pt x="160" y="21"/>
                    </a:cubicBezTo>
                    <a:close/>
                    <a:moveTo>
                      <a:pt x="197" y="96"/>
                    </a:moveTo>
                    <a:cubicBezTo>
                      <a:pt x="200" y="111"/>
                      <a:pt x="202" y="129"/>
                      <a:pt x="202" y="149"/>
                    </a:cubicBezTo>
                    <a:cubicBezTo>
                      <a:pt x="117" y="149"/>
                      <a:pt x="117" y="149"/>
                      <a:pt x="117" y="149"/>
                    </a:cubicBezTo>
                    <a:cubicBezTo>
                      <a:pt x="118" y="129"/>
                      <a:pt x="120" y="111"/>
                      <a:pt x="122" y="96"/>
                    </a:cubicBezTo>
                    <a:lnTo>
                      <a:pt x="197" y="96"/>
                    </a:lnTo>
                    <a:close/>
                    <a:moveTo>
                      <a:pt x="223" y="149"/>
                    </a:moveTo>
                    <a:cubicBezTo>
                      <a:pt x="223" y="131"/>
                      <a:pt x="221" y="113"/>
                      <a:pt x="218" y="96"/>
                    </a:cubicBezTo>
                    <a:cubicBezTo>
                      <a:pt x="283" y="96"/>
                      <a:pt x="283" y="96"/>
                      <a:pt x="283" y="96"/>
                    </a:cubicBezTo>
                    <a:cubicBezTo>
                      <a:pt x="291" y="112"/>
                      <a:pt x="296" y="130"/>
                      <a:pt x="298" y="149"/>
                    </a:cubicBezTo>
                    <a:lnTo>
                      <a:pt x="223" y="149"/>
                    </a:lnTo>
                    <a:close/>
                    <a:moveTo>
                      <a:pt x="269" y="74"/>
                    </a:moveTo>
                    <a:cubicBezTo>
                      <a:pt x="214" y="74"/>
                      <a:pt x="214" y="74"/>
                      <a:pt x="214" y="74"/>
                    </a:cubicBezTo>
                    <a:cubicBezTo>
                      <a:pt x="210" y="55"/>
                      <a:pt x="203" y="39"/>
                      <a:pt x="196" y="26"/>
                    </a:cubicBezTo>
                    <a:cubicBezTo>
                      <a:pt x="225" y="34"/>
                      <a:pt x="251" y="51"/>
                      <a:pt x="269" y="74"/>
                    </a:cubicBezTo>
                    <a:close/>
                    <a:moveTo>
                      <a:pt x="124" y="26"/>
                    </a:moveTo>
                    <a:cubicBezTo>
                      <a:pt x="116" y="39"/>
                      <a:pt x="110" y="55"/>
                      <a:pt x="105" y="74"/>
                    </a:cubicBezTo>
                    <a:cubicBezTo>
                      <a:pt x="51" y="74"/>
                      <a:pt x="51" y="74"/>
                      <a:pt x="51" y="74"/>
                    </a:cubicBezTo>
                    <a:cubicBezTo>
                      <a:pt x="69" y="51"/>
                      <a:pt x="94" y="34"/>
                      <a:pt x="124" y="26"/>
                    </a:cubicBezTo>
                    <a:close/>
                    <a:moveTo>
                      <a:pt x="51" y="245"/>
                    </a:moveTo>
                    <a:cubicBezTo>
                      <a:pt x="105" y="245"/>
                      <a:pt x="105" y="245"/>
                      <a:pt x="105" y="245"/>
                    </a:cubicBezTo>
                    <a:cubicBezTo>
                      <a:pt x="110" y="264"/>
                      <a:pt x="116" y="281"/>
                      <a:pt x="124" y="293"/>
                    </a:cubicBezTo>
                    <a:cubicBezTo>
                      <a:pt x="94" y="285"/>
                      <a:pt x="69" y="268"/>
                      <a:pt x="51" y="245"/>
                    </a:cubicBezTo>
                    <a:close/>
                    <a:moveTo>
                      <a:pt x="196" y="293"/>
                    </a:moveTo>
                    <a:cubicBezTo>
                      <a:pt x="203" y="281"/>
                      <a:pt x="210" y="264"/>
                      <a:pt x="214" y="245"/>
                    </a:cubicBezTo>
                    <a:cubicBezTo>
                      <a:pt x="269" y="245"/>
                      <a:pt x="269" y="245"/>
                      <a:pt x="269" y="245"/>
                    </a:cubicBezTo>
                    <a:cubicBezTo>
                      <a:pt x="251" y="268"/>
                      <a:pt x="225" y="285"/>
                      <a:pt x="196" y="29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73" name="Freeform 55"/>
              <p:cNvSpPr>
                <a:spLocks noEditPoints="1"/>
              </p:cNvSpPr>
              <p:nvPr/>
            </p:nvSpPr>
            <p:spPr bwMode="auto">
              <a:xfrm>
                <a:off x="5183" y="1046"/>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114" name="Group 853"/>
            <p:cNvGrpSpPr>
              <a:grpSpLocks noChangeAspect="1"/>
            </p:cNvGrpSpPr>
            <p:nvPr/>
          </p:nvGrpSpPr>
          <p:grpSpPr bwMode="auto">
            <a:xfrm>
              <a:off x="4424362" y="5508047"/>
              <a:ext cx="457200" cy="457200"/>
              <a:chOff x="7360" y="3435"/>
              <a:chExt cx="340" cy="340"/>
            </a:xfrm>
            <a:solidFill>
              <a:schemeClr val="tx1"/>
            </a:solidFill>
          </p:grpSpPr>
          <p:sp>
            <p:nvSpPr>
              <p:cNvPr id="170" name="Freeform 854"/>
              <p:cNvSpPr>
                <a:spLocks noEditPoints="1"/>
              </p:cNvSpPr>
              <p:nvPr/>
            </p:nvSpPr>
            <p:spPr bwMode="auto">
              <a:xfrm>
                <a:off x="7423" y="3512"/>
                <a:ext cx="213" cy="199"/>
              </a:xfrm>
              <a:custGeom>
                <a:avLst/>
                <a:gdLst>
                  <a:gd name="T0" fmla="*/ 299 w 321"/>
                  <a:gd name="T1" fmla="*/ 32 h 300"/>
                  <a:gd name="T2" fmla="*/ 293 w 321"/>
                  <a:gd name="T3" fmla="*/ 23 h 300"/>
                  <a:gd name="T4" fmla="*/ 283 w 321"/>
                  <a:gd name="T5" fmla="*/ 24 h 300"/>
                  <a:gd name="T6" fmla="*/ 168 w 321"/>
                  <a:gd name="T7" fmla="*/ 4 h 300"/>
                  <a:gd name="T8" fmla="*/ 153 w 321"/>
                  <a:gd name="T9" fmla="*/ 4 h 300"/>
                  <a:gd name="T10" fmla="*/ 38 w 321"/>
                  <a:gd name="T11" fmla="*/ 24 h 300"/>
                  <a:gd name="T12" fmla="*/ 28 w 321"/>
                  <a:gd name="T13" fmla="*/ 23 h 300"/>
                  <a:gd name="T14" fmla="*/ 22 w 321"/>
                  <a:gd name="T15" fmla="*/ 32 h 300"/>
                  <a:gd name="T16" fmla="*/ 156 w 321"/>
                  <a:gd name="T17" fmla="*/ 298 h 300"/>
                  <a:gd name="T18" fmla="*/ 157 w 321"/>
                  <a:gd name="T19" fmla="*/ 299 h 300"/>
                  <a:gd name="T20" fmla="*/ 158 w 321"/>
                  <a:gd name="T21" fmla="*/ 299 h 300"/>
                  <a:gd name="T22" fmla="*/ 161 w 321"/>
                  <a:gd name="T23" fmla="*/ 300 h 300"/>
                  <a:gd name="T24" fmla="*/ 161 w 321"/>
                  <a:gd name="T25" fmla="*/ 300 h 300"/>
                  <a:gd name="T26" fmla="*/ 161 w 321"/>
                  <a:gd name="T27" fmla="*/ 300 h 300"/>
                  <a:gd name="T28" fmla="*/ 163 w 321"/>
                  <a:gd name="T29" fmla="*/ 299 h 300"/>
                  <a:gd name="T30" fmla="*/ 164 w 321"/>
                  <a:gd name="T31" fmla="*/ 299 h 300"/>
                  <a:gd name="T32" fmla="*/ 166 w 321"/>
                  <a:gd name="T33" fmla="*/ 298 h 300"/>
                  <a:gd name="T34" fmla="*/ 299 w 321"/>
                  <a:gd name="T35" fmla="*/ 32 h 300"/>
                  <a:gd name="T36" fmla="*/ 252 w 321"/>
                  <a:gd name="T37" fmla="*/ 55 h 300"/>
                  <a:gd name="T38" fmla="*/ 92 w 321"/>
                  <a:gd name="T39" fmla="*/ 215 h 300"/>
                  <a:gd name="T40" fmla="*/ 82 w 321"/>
                  <a:gd name="T41" fmla="*/ 201 h 300"/>
                  <a:gd name="T42" fmla="*/ 228 w 321"/>
                  <a:gd name="T43" fmla="*/ 55 h 300"/>
                  <a:gd name="T44" fmla="*/ 252 w 321"/>
                  <a:gd name="T45" fmla="*/ 55 h 300"/>
                  <a:gd name="T46" fmla="*/ 42 w 321"/>
                  <a:gd name="T47" fmla="*/ 49 h 300"/>
                  <a:gd name="T48" fmla="*/ 161 w 321"/>
                  <a:gd name="T49" fmla="*/ 26 h 300"/>
                  <a:gd name="T50" fmla="*/ 203 w 321"/>
                  <a:gd name="T51" fmla="*/ 50 h 300"/>
                  <a:gd name="T52" fmla="*/ 71 w 321"/>
                  <a:gd name="T53" fmla="*/ 183 h 300"/>
                  <a:gd name="T54" fmla="*/ 42 w 321"/>
                  <a:gd name="T55" fmla="*/ 49 h 300"/>
                  <a:gd name="T56" fmla="*/ 161 w 321"/>
                  <a:gd name="T57" fmla="*/ 277 h 300"/>
                  <a:gd name="T58" fmla="*/ 106 w 321"/>
                  <a:gd name="T59" fmla="*/ 231 h 300"/>
                  <a:gd name="T60" fmla="*/ 280 w 321"/>
                  <a:gd name="T61" fmla="*/ 57 h 300"/>
                  <a:gd name="T62" fmla="*/ 161 w 321"/>
                  <a:gd name="T63" fmla="*/ 27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1" h="300">
                    <a:moveTo>
                      <a:pt x="299" y="32"/>
                    </a:moveTo>
                    <a:cubicBezTo>
                      <a:pt x="299" y="28"/>
                      <a:pt x="297" y="25"/>
                      <a:pt x="293" y="23"/>
                    </a:cubicBezTo>
                    <a:cubicBezTo>
                      <a:pt x="290" y="22"/>
                      <a:pt x="286" y="22"/>
                      <a:pt x="283" y="24"/>
                    </a:cubicBezTo>
                    <a:cubicBezTo>
                      <a:pt x="283" y="24"/>
                      <a:pt x="222" y="58"/>
                      <a:pt x="168" y="4"/>
                    </a:cubicBezTo>
                    <a:cubicBezTo>
                      <a:pt x="164" y="0"/>
                      <a:pt x="157" y="0"/>
                      <a:pt x="153" y="4"/>
                    </a:cubicBezTo>
                    <a:cubicBezTo>
                      <a:pt x="100" y="58"/>
                      <a:pt x="40" y="25"/>
                      <a:pt x="38" y="24"/>
                    </a:cubicBezTo>
                    <a:cubicBezTo>
                      <a:pt x="35" y="22"/>
                      <a:pt x="31" y="22"/>
                      <a:pt x="28" y="23"/>
                    </a:cubicBezTo>
                    <a:cubicBezTo>
                      <a:pt x="25" y="25"/>
                      <a:pt x="22" y="28"/>
                      <a:pt x="22" y="32"/>
                    </a:cubicBezTo>
                    <a:cubicBezTo>
                      <a:pt x="0" y="216"/>
                      <a:pt x="154" y="298"/>
                      <a:pt x="156" y="298"/>
                    </a:cubicBezTo>
                    <a:cubicBezTo>
                      <a:pt x="156" y="299"/>
                      <a:pt x="157" y="299"/>
                      <a:pt x="157" y="299"/>
                    </a:cubicBezTo>
                    <a:cubicBezTo>
                      <a:pt x="157" y="299"/>
                      <a:pt x="158" y="299"/>
                      <a:pt x="158" y="299"/>
                    </a:cubicBezTo>
                    <a:cubicBezTo>
                      <a:pt x="159" y="300"/>
                      <a:pt x="160" y="300"/>
                      <a:pt x="161" y="300"/>
                    </a:cubicBezTo>
                    <a:cubicBezTo>
                      <a:pt x="161" y="300"/>
                      <a:pt x="161" y="300"/>
                      <a:pt x="161" y="300"/>
                    </a:cubicBezTo>
                    <a:cubicBezTo>
                      <a:pt x="161" y="300"/>
                      <a:pt x="161" y="300"/>
                      <a:pt x="161" y="300"/>
                    </a:cubicBezTo>
                    <a:cubicBezTo>
                      <a:pt x="162" y="300"/>
                      <a:pt x="162" y="300"/>
                      <a:pt x="163" y="299"/>
                    </a:cubicBezTo>
                    <a:cubicBezTo>
                      <a:pt x="164" y="299"/>
                      <a:pt x="164" y="299"/>
                      <a:pt x="164" y="299"/>
                    </a:cubicBezTo>
                    <a:cubicBezTo>
                      <a:pt x="165" y="299"/>
                      <a:pt x="165" y="299"/>
                      <a:pt x="166" y="298"/>
                    </a:cubicBezTo>
                    <a:cubicBezTo>
                      <a:pt x="167" y="298"/>
                      <a:pt x="321" y="216"/>
                      <a:pt x="299" y="32"/>
                    </a:cubicBezTo>
                    <a:close/>
                    <a:moveTo>
                      <a:pt x="252" y="55"/>
                    </a:moveTo>
                    <a:cubicBezTo>
                      <a:pt x="92" y="215"/>
                      <a:pt x="92" y="215"/>
                      <a:pt x="92" y="215"/>
                    </a:cubicBezTo>
                    <a:cubicBezTo>
                      <a:pt x="89" y="210"/>
                      <a:pt x="85" y="206"/>
                      <a:pt x="82" y="201"/>
                    </a:cubicBezTo>
                    <a:cubicBezTo>
                      <a:pt x="228" y="55"/>
                      <a:pt x="228" y="55"/>
                      <a:pt x="228" y="55"/>
                    </a:cubicBezTo>
                    <a:cubicBezTo>
                      <a:pt x="236" y="56"/>
                      <a:pt x="244" y="56"/>
                      <a:pt x="252" y="55"/>
                    </a:cubicBezTo>
                    <a:close/>
                    <a:moveTo>
                      <a:pt x="42" y="49"/>
                    </a:moveTo>
                    <a:cubicBezTo>
                      <a:pt x="66" y="57"/>
                      <a:pt x="115" y="66"/>
                      <a:pt x="161" y="26"/>
                    </a:cubicBezTo>
                    <a:cubicBezTo>
                      <a:pt x="175" y="38"/>
                      <a:pt x="189" y="46"/>
                      <a:pt x="203" y="50"/>
                    </a:cubicBezTo>
                    <a:cubicBezTo>
                      <a:pt x="71" y="183"/>
                      <a:pt x="71" y="183"/>
                      <a:pt x="71" y="183"/>
                    </a:cubicBezTo>
                    <a:cubicBezTo>
                      <a:pt x="51" y="148"/>
                      <a:pt x="38" y="104"/>
                      <a:pt x="42" y="49"/>
                    </a:cubicBezTo>
                    <a:close/>
                    <a:moveTo>
                      <a:pt x="161" y="277"/>
                    </a:moveTo>
                    <a:cubicBezTo>
                      <a:pt x="151" y="271"/>
                      <a:pt x="129" y="256"/>
                      <a:pt x="106" y="231"/>
                    </a:cubicBezTo>
                    <a:cubicBezTo>
                      <a:pt x="280" y="57"/>
                      <a:pt x="280" y="57"/>
                      <a:pt x="280" y="57"/>
                    </a:cubicBezTo>
                    <a:cubicBezTo>
                      <a:pt x="285" y="195"/>
                      <a:pt x="185" y="263"/>
                      <a:pt x="161" y="27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71" name="Freeform 855"/>
              <p:cNvSpPr>
                <a:spLocks noEditPoints="1"/>
              </p:cNvSpPr>
              <p:nvPr/>
            </p:nvSpPr>
            <p:spPr bwMode="auto">
              <a:xfrm>
                <a:off x="7360" y="3435"/>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115" name="Group 759"/>
            <p:cNvGrpSpPr>
              <a:grpSpLocks noChangeAspect="1"/>
            </p:cNvGrpSpPr>
            <p:nvPr/>
          </p:nvGrpSpPr>
          <p:grpSpPr bwMode="auto">
            <a:xfrm>
              <a:off x="2449213" y="4295564"/>
              <a:ext cx="457200" cy="457200"/>
              <a:chOff x="2732" y="2698"/>
              <a:chExt cx="340" cy="340"/>
            </a:xfrm>
            <a:solidFill>
              <a:schemeClr val="tx1"/>
            </a:solidFill>
          </p:grpSpPr>
          <p:sp>
            <p:nvSpPr>
              <p:cNvPr id="168" name="Freeform 760"/>
              <p:cNvSpPr>
                <a:spLocks noEditPoints="1"/>
              </p:cNvSpPr>
              <p:nvPr/>
            </p:nvSpPr>
            <p:spPr bwMode="auto">
              <a:xfrm>
                <a:off x="2732" y="269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9" name="Freeform 761"/>
              <p:cNvSpPr>
                <a:spLocks noEditPoints="1"/>
              </p:cNvSpPr>
              <p:nvPr/>
            </p:nvSpPr>
            <p:spPr bwMode="auto">
              <a:xfrm>
                <a:off x="2817" y="2762"/>
                <a:ext cx="170" cy="212"/>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116" name="Group 749"/>
            <p:cNvGrpSpPr>
              <a:grpSpLocks noChangeAspect="1"/>
            </p:cNvGrpSpPr>
            <p:nvPr/>
          </p:nvGrpSpPr>
          <p:grpSpPr bwMode="auto">
            <a:xfrm>
              <a:off x="3063264" y="1614488"/>
              <a:ext cx="457200" cy="457200"/>
              <a:chOff x="3520" y="2686"/>
              <a:chExt cx="340" cy="340"/>
            </a:xfrm>
            <a:solidFill>
              <a:schemeClr val="tx1"/>
            </a:solidFill>
          </p:grpSpPr>
          <p:sp>
            <p:nvSpPr>
              <p:cNvPr id="165" name="Freeform 750"/>
              <p:cNvSpPr>
                <a:spLocks noEditPoints="1"/>
              </p:cNvSpPr>
              <p:nvPr/>
            </p:nvSpPr>
            <p:spPr bwMode="auto">
              <a:xfrm>
                <a:off x="3520" y="268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6" name="Freeform 751"/>
              <p:cNvSpPr>
                <a:spLocks/>
              </p:cNvSpPr>
              <p:nvPr/>
            </p:nvSpPr>
            <p:spPr bwMode="auto">
              <a:xfrm>
                <a:off x="3582" y="2789"/>
                <a:ext cx="144" cy="137"/>
              </a:xfrm>
              <a:custGeom>
                <a:avLst/>
                <a:gdLst>
                  <a:gd name="T0" fmla="*/ 209 w 216"/>
                  <a:gd name="T1" fmla="*/ 187 h 207"/>
                  <a:gd name="T2" fmla="*/ 171 w 216"/>
                  <a:gd name="T3" fmla="*/ 179 h 207"/>
                  <a:gd name="T4" fmla="*/ 156 w 216"/>
                  <a:gd name="T5" fmla="*/ 177 h 207"/>
                  <a:gd name="T6" fmla="*/ 145 w 216"/>
                  <a:gd name="T7" fmla="*/ 147 h 207"/>
                  <a:gd name="T8" fmla="*/ 167 w 216"/>
                  <a:gd name="T9" fmla="*/ 96 h 207"/>
                  <a:gd name="T10" fmla="*/ 157 w 216"/>
                  <a:gd name="T11" fmla="*/ 22 h 207"/>
                  <a:gd name="T12" fmla="*/ 108 w 216"/>
                  <a:gd name="T13" fmla="*/ 0 h 207"/>
                  <a:gd name="T14" fmla="*/ 59 w 216"/>
                  <a:gd name="T15" fmla="*/ 22 h 207"/>
                  <a:gd name="T16" fmla="*/ 50 w 216"/>
                  <a:gd name="T17" fmla="*/ 96 h 207"/>
                  <a:gd name="T18" fmla="*/ 72 w 216"/>
                  <a:gd name="T19" fmla="*/ 147 h 207"/>
                  <a:gd name="T20" fmla="*/ 61 w 216"/>
                  <a:gd name="T21" fmla="*/ 177 h 207"/>
                  <a:gd name="T22" fmla="*/ 45 w 216"/>
                  <a:gd name="T23" fmla="*/ 179 h 207"/>
                  <a:gd name="T24" fmla="*/ 8 w 216"/>
                  <a:gd name="T25" fmla="*/ 187 h 207"/>
                  <a:gd name="T26" fmla="*/ 3 w 216"/>
                  <a:gd name="T27" fmla="*/ 201 h 207"/>
                  <a:gd name="T28" fmla="*/ 12 w 216"/>
                  <a:gd name="T29" fmla="*/ 207 h 207"/>
                  <a:gd name="T30" fmla="*/ 17 w 216"/>
                  <a:gd name="T31" fmla="*/ 206 h 207"/>
                  <a:gd name="T32" fmla="*/ 46 w 216"/>
                  <a:gd name="T33" fmla="*/ 200 h 207"/>
                  <a:gd name="T34" fmla="*/ 71 w 216"/>
                  <a:gd name="T35" fmla="*/ 195 h 207"/>
                  <a:gd name="T36" fmla="*/ 91 w 216"/>
                  <a:gd name="T37" fmla="*/ 162 h 207"/>
                  <a:gd name="T38" fmla="*/ 90 w 216"/>
                  <a:gd name="T39" fmla="*/ 135 h 207"/>
                  <a:gd name="T40" fmla="*/ 71 w 216"/>
                  <a:gd name="T41" fmla="*/ 91 h 207"/>
                  <a:gd name="T42" fmla="*/ 76 w 216"/>
                  <a:gd name="T43" fmla="*/ 36 h 207"/>
                  <a:gd name="T44" fmla="*/ 108 w 216"/>
                  <a:gd name="T45" fmla="*/ 22 h 207"/>
                  <a:gd name="T46" fmla="*/ 108 w 216"/>
                  <a:gd name="T47" fmla="*/ 21 h 207"/>
                  <a:gd name="T48" fmla="*/ 109 w 216"/>
                  <a:gd name="T49" fmla="*/ 22 h 207"/>
                  <a:gd name="T50" fmla="*/ 141 w 216"/>
                  <a:gd name="T51" fmla="*/ 36 h 207"/>
                  <a:gd name="T52" fmla="*/ 146 w 216"/>
                  <a:gd name="T53" fmla="*/ 91 h 207"/>
                  <a:gd name="T54" fmla="*/ 127 w 216"/>
                  <a:gd name="T55" fmla="*/ 135 h 207"/>
                  <a:gd name="T56" fmla="*/ 125 w 216"/>
                  <a:gd name="T57" fmla="*/ 162 h 207"/>
                  <a:gd name="T58" fmla="*/ 146 w 216"/>
                  <a:gd name="T59" fmla="*/ 195 h 207"/>
                  <a:gd name="T60" fmla="*/ 170 w 216"/>
                  <a:gd name="T61" fmla="*/ 200 h 207"/>
                  <a:gd name="T62" fmla="*/ 200 w 216"/>
                  <a:gd name="T63" fmla="*/ 206 h 207"/>
                  <a:gd name="T64" fmla="*/ 204 w 216"/>
                  <a:gd name="T65" fmla="*/ 207 h 207"/>
                  <a:gd name="T66" fmla="*/ 214 w 216"/>
                  <a:gd name="T67" fmla="*/ 201 h 207"/>
                  <a:gd name="T68" fmla="*/ 209 w 216"/>
                  <a:gd name="T69" fmla="*/ 18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 h="207">
                    <a:moveTo>
                      <a:pt x="209" y="187"/>
                    </a:moveTo>
                    <a:cubicBezTo>
                      <a:pt x="194" y="180"/>
                      <a:pt x="182" y="180"/>
                      <a:pt x="171" y="179"/>
                    </a:cubicBezTo>
                    <a:cubicBezTo>
                      <a:pt x="165" y="179"/>
                      <a:pt x="159" y="179"/>
                      <a:pt x="156" y="177"/>
                    </a:cubicBezTo>
                    <a:cubicBezTo>
                      <a:pt x="149" y="173"/>
                      <a:pt x="143" y="153"/>
                      <a:pt x="145" y="147"/>
                    </a:cubicBezTo>
                    <a:cubicBezTo>
                      <a:pt x="153" y="134"/>
                      <a:pt x="162" y="114"/>
                      <a:pt x="167" y="96"/>
                    </a:cubicBezTo>
                    <a:cubicBezTo>
                      <a:pt x="174" y="64"/>
                      <a:pt x="171" y="39"/>
                      <a:pt x="157" y="22"/>
                    </a:cubicBezTo>
                    <a:cubicBezTo>
                      <a:pt x="139" y="0"/>
                      <a:pt x="111" y="0"/>
                      <a:pt x="108" y="0"/>
                    </a:cubicBezTo>
                    <a:cubicBezTo>
                      <a:pt x="106" y="0"/>
                      <a:pt x="77" y="0"/>
                      <a:pt x="59" y="22"/>
                    </a:cubicBezTo>
                    <a:cubicBezTo>
                      <a:pt x="45" y="39"/>
                      <a:pt x="42" y="64"/>
                      <a:pt x="50" y="96"/>
                    </a:cubicBezTo>
                    <a:cubicBezTo>
                      <a:pt x="54" y="114"/>
                      <a:pt x="63" y="134"/>
                      <a:pt x="72" y="147"/>
                    </a:cubicBezTo>
                    <a:cubicBezTo>
                      <a:pt x="73" y="153"/>
                      <a:pt x="67" y="173"/>
                      <a:pt x="61" y="177"/>
                    </a:cubicBezTo>
                    <a:cubicBezTo>
                      <a:pt x="57" y="179"/>
                      <a:pt x="52" y="179"/>
                      <a:pt x="45" y="179"/>
                    </a:cubicBezTo>
                    <a:cubicBezTo>
                      <a:pt x="35" y="180"/>
                      <a:pt x="22" y="180"/>
                      <a:pt x="8" y="187"/>
                    </a:cubicBezTo>
                    <a:cubicBezTo>
                      <a:pt x="2" y="189"/>
                      <a:pt x="0" y="196"/>
                      <a:pt x="3" y="201"/>
                    </a:cubicBezTo>
                    <a:cubicBezTo>
                      <a:pt x="4" y="205"/>
                      <a:pt x="8" y="207"/>
                      <a:pt x="12" y="207"/>
                    </a:cubicBezTo>
                    <a:cubicBezTo>
                      <a:pt x="14" y="207"/>
                      <a:pt x="15" y="207"/>
                      <a:pt x="17" y="206"/>
                    </a:cubicBezTo>
                    <a:cubicBezTo>
                      <a:pt x="28" y="201"/>
                      <a:pt x="37" y="201"/>
                      <a:pt x="46" y="200"/>
                    </a:cubicBezTo>
                    <a:cubicBezTo>
                      <a:pt x="55" y="200"/>
                      <a:pt x="63" y="200"/>
                      <a:pt x="71" y="195"/>
                    </a:cubicBezTo>
                    <a:cubicBezTo>
                      <a:pt x="85" y="188"/>
                      <a:pt x="90" y="168"/>
                      <a:pt x="91" y="162"/>
                    </a:cubicBezTo>
                    <a:cubicBezTo>
                      <a:pt x="93" y="153"/>
                      <a:pt x="95" y="142"/>
                      <a:pt x="90" y="135"/>
                    </a:cubicBezTo>
                    <a:cubicBezTo>
                      <a:pt x="82" y="125"/>
                      <a:pt x="74" y="106"/>
                      <a:pt x="71" y="91"/>
                    </a:cubicBezTo>
                    <a:cubicBezTo>
                      <a:pt x="65" y="66"/>
                      <a:pt x="66" y="47"/>
                      <a:pt x="76" y="36"/>
                    </a:cubicBezTo>
                    <a:cubicBezTo>
                      <a:pt x="87" y="21"/>
                      <a:pt x="108" y="22"/>
                      <a:pt x="108" y="22"/>
                    </a:cubicBezTo>
                    <a:cubicBezTo>
                      <a:pt x="108" y="22"/>
                      <a:pt x="108" y="21"/>
                      <a:pt x="108" y="21"/>
                    </a:cubicBezTo>
                    <a:cubicBezTo>
                      <a:pt x="108" y="21"/>
                      <a:pt x="108" y="22"/>
                      <a:pt x="109" y="22"/>
                    </a:cubicBezTo>
                    <a:cubicBezTo>
                      <a:pt x="109" y="22"/>
                      <a:pt x="129" y="21"/>
                      <a:pt x="141" y="36"/>
                    </a:cubicBezTo>
                    <a:cubicBezTo>
                      <a:pt x="150" y="47"/>
                      <a:pt x="152" y="66"/>
                      <a:pt x="146" y="91"/>
                    </a:cubicBezTo>
                    <a:cubicBezTo>
                      <a:pt x="142" y="106"/>
                      <a:pt x="134" y="125"/>
                      <a:pt x="127" y="135"/>
                    </a:cubicBezTo>
                    <a:cubicBezTo>
                      <a:pt x="122" y="142"/>
                      <a:pt x="123" y="153"/>
                      <a:pt x="125" y="162"/>
                    </a:cubicBezTo>
                    <a:cubicBezTo>
                      <a:pt x="126" y="168"/>
                      <a:pt x="132" y="188"/>
                      <a:pt x="146" y="195"/>
                    </a:cubicBezTo>
                    <a:cubicBezTo>
                      <a:pt x="154" y="200"/>
                      <a:pt x="162" y="200"/>
                      <a:pt x="170" y="200"/>
                    </a:cubicBezTo>
                    <a:cubicBezTo>
                      <a:pt x="179" y="201"/>
                      <a:pt x="189" y="201"/>
                      <a:pt x="200" y="206"/>
                    </a:cubicBezTo>
                    <a:cubicBezTo>
                      <a:pt x="201" y="207"/>
                      <a:pt x="203" y="207"/>
                      <a:pt x="204" y="207"/>
                    </a:cubicBezTo>
                    <a:cubicBezTo>
                      <a:pt x="208" y="207"/>
                      <a:pt x="212" y="205"/>
                      <a:pt x="214" y="201"/>
                    </a:cubicBezTo>
                    <a:cubicBezTo>
                      <a:pt x="216" y="196"/>
                      <a:pt x="214" y="189"/>
                      <a:pt x="209" y="18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7" name="Freeform 752"/>
              <p:cNvSpPr>
                <a:spLocks/>
              </p:cNvSpPr>
              <p:nvPr/>
            </p:nvSpPr>
            <p:spPr bwMode="auto">
              <a:xfrm>
                <a:off x="3702" y="2802"/>
                <a:ext cx="95" cy="111"/>
              </a:xfrm>
              <a:custGeom>
                <a:avLst/>
                <a:gdLst>
                  <a:gd name="T0" fmla="*/ 136 w 143"/>
                  <a:gd name="T1" fmla="*/ 147 h 167"/>
                  <a:gd name="T2" fmla="*/ 109 w 143"/>
                  <a:gd name="T3" fmla="*/ 139 h 167"/>
                  <a:gd name="T4" fmla="*/ 95 w 143"/>
                  <a:gd name="T5" fmla="*/ 136 h 167"/>
                  <a:gd name="T6" fmla="*/ 89 w 143"/>
                  <a:gd name="T7" fmla="*/ 118 h 167"/>
                  <a:gd name="T8" fmla="*/ 106 w 143"/>
                  <a:gd name="T9" fmla="*/ 78 h 167"/>
                  <a:gd name="T10" fmla="*/ 99 w 143"/>
                  <a:gd name="T11" fmla="*/ 20 h 167"/>
                  <a:gd name="T12" fmla="*/ 56 w 143"/>
                  <a:gd name="T13" fmla="*/ 1 h 167"/>
                  <a:gd name="T14" fmla="*/ 14 w 143"/>
                  <a:gd name="T15" fmla="*/ 20 h 167"/>
                  <a:gd name="T16" fmla="*/ 6 w 143"/>
                  <a:gd name="T17" fmla="*/ 78 h 167"/>
                  <a:gd name="T18" fmla="*/ 24 w 143"/>
                  <a:gd name="T19" fmla="*/ 118 h 167"/>
                  <a:gd name="T20" fmla="*/ 18 w 143"/>
                  <a:gd name="T21" fmla="*/ 136 h 167"/>
                  <a:gd name="T22" fmla="*/ 16 w 143"/>
                  <a:gd name="T23" fmla="*/ 151 h 167"/>
                  <a:gd name="T24" fmla="*/ 24 w 143"/>
                  <a:gd name="T25" fmla="*/ 155 h 167"/>
                  <a:gd name="T26" fmla="*/ 31 w 143"/>
                  <a:gd name="T27" fmla="*/ 153 h 167"/>
                  <a:gd name="T28" fmla="*/ 41 w 143"/>
                  <a:gd name="T29" fmla="*/ 107 h 167"/>
                  <a:gd name="T30" fmla="*/ 27 w 143"/>
                  <a:gd name="T31" fmla="*/ 73 h 167"/>
                  <a:gd name="T32" fmla="*/ 31 w 143"/>
                  <a:gd name="T33" fmla="*/ 33 h 167"/>
                  <a:gd name="T34" fmla="*/ 56 w 143"/>
                  <a:gd name="T35" fmla="*/ 22 h 167"/>
                  <a:gd name="T36" fmla="*/ 82 w 143"/>
                  <a:gd name="T37" fmla="*/ 33 h 167"/>
                  <a:gd name="T38" fmla="*/ 86 w 143"/>
                  <a:gd name="T39" fmla="*/ 73 h 167"/>
                  <a:gd name="T40" fmla="*/ 71 w 143"/>
                  <a:gd name="T41" fmla="*/ 107 h 167"/>
                  <a:gd name="T42" fmla="*/ 82 w 143"/>
                  <a:gd name="T43" fmla="*/ 153 h 167"/>
                  <a:gd name="T44" fmla="*/ 83 w 143"/>
                  <a:gd name="T45" fmla="*/ 154 h 167"/>
                  <a:gd name="T46" fmla="*/ 106 w 143"/>
                  <a:gd name="T47" fmla="*/ 160 h 167"/>
                  <a:gd name="T48" fmla="*/ 125 w 143"/>
                  <a:gd name="T49" fmla="*/ 165 h 167"/>
                  <a:gd name="T50" fmla="*/ 131 w 143"/>
                  <a:gd name="T51" fmla="*/ 167 h 167"/>
                  <a:gd name="T52" fmla="*/ 140 w 143"/>
                  <a:gd name="T53" fmla="*/ 162 h 167"/>
                  <a:gd name="T54" fmla="*/ 136 w 143"/>
                  <a:gd name="T55" fmla="*/ 14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3" h="167">
                    <a:moveTo>
                      <a:pt x="136" y="147"/>
                    </a:moveTo>
                    <a:cubicBezTo>
                      <a:pt x="128" y="142"/>
                      <a:pt x="118" y="140"/>
                      <a:pt x="109" y="139"/>
                    </a:cubicBezTo>
                    <a:cubicBezTo>
                      <a:pt x="104" y="138"/>
                      <a:pt x="98" y="137"/>
                      <a:pt x="95" y="136"/>
                    </a:cubicBezTo>
                    <a:cubicBezTo>
                      <a:pt x="89" y="131"/>
                      <a:pt x="88" y="121"/>
                      <a:pt x="89" y="118"/>
                    </a:cubicBezTo>
                    <a:cubicBezTo>
                      <a:pt x="96" y="109"/>
                      <a:pt x="103" y="93"/>
                      <a:pt x="106" y="78"/>
                    </a:cubicBezTo>
                    <a:cubicBezTo>
                      <a:pt x="112" y="53"/>
                      <a:pt x="110" y="34"/>
                      <a:pt x="99" y="20"/>
                    </a:cubicBezTo>
                    <a:cubicBezTo>
                      <a:pt x="83" y="0"/>
                      <a:pt x="58" y="1"/>
                      <a:pt x="56" y="1"/>
                    </a:cubicBezTo>
                    <a:cubicBezTo>
                      <a:pt x="54" y="1"/>
                      <a:pt x="30" y="0"/>
                      <a:pt x="14" y="20"/>
                    </a:cubicBezTo>
                    <a:cubicBezTo>
                      <a:pt x="3" y="34"/>
                      <a:pt x="0" y="53"/>
                      <a:pt x="6" y="78"/>
                    </a:cubicBezTo>
                    <a:cubicBezTo>
                      <a:pt x="10" y="93"/>
                      <a:pt x="17" y="109"/>
                      <a:pt x="24" y="118"/>
                    </a:cubicBezTo>
                    <a:cubicBezTo>
                      <a:pt x="25" y="121"/>
                      <a:pt x="24" y="132"/>
                      <a:pt x="18" y="136"/>
                    </a:cubicBezTo>
                    <a:cubicBezTo>
                      <a:pt x="13" y="140"/>
                      <a:pt x="12" y="146"/>
                      <a:pt x="16" y="151"/>
                    </a:cubicBezTo>
                    <a:cubicBezTo>
                      <a:pt x="18" y="154"/>
                      <a:pt x="21" y="155"/>
                      <a:pt x="24" y="155"/>
                    </a:cubicBezTo>
                    <a:cubicBezTo>
                      <a:pt x="26" y="155"/>
                      <a:pt x="29" y="155"/>
                      <a:pt x="31" y="153"/>
                    </a:cubicBezTo>
                    <a:cubicBezTo>
                      <a:pt x="45" y="142"/>
                      <a:pt x="49" y="118"/>
                      <a:pt x="41" y="107"/>
                    </a:cubicBezTo>
                    <a:cubicBezTo>
                      <a:pt x="36" y="99"/>
                      <a:pt x="30" y="85"/>
                      <a:pt x="27" y="73"/>
                    </a:cubicBezTo>
                    <a:cubicBezTo>
                      <a:pt x="23" y="55"/>
                      <a:pt x="24" y="42"/>
                      <a:pt x="31" y="33"/>
                    </a:cubicBezTo>
                    <a:cubicBezTo>
                      <a:pt x="39" y="22"/>
                      <a:pt x="55" y="22"/>
                      <a:pt x="56" y="22"/>
                    </a:cubicBezTo>
                    <a:cubicBezTo>
                      <a:pt x="58" y="22"/>
                      <a:pt x="73" y="22"/>
                      <a:pt x="82" y="33"/>
                    </a:cubicBezTo>
                    <a:cubicBezTo>
                      <a:pt x="89" y="42"/>
                      <a:pt x="90" y="55"/>
                      <a:pt x="86" y="73"/>
                    </a:cubicBezTo>
                    <a:cubicBezTo>
                      <a:pt x="83" y="85"/>
                      <a:pt x="77" y="99"/>
                      <a:pt x="71" y="107"/>
                    </a:cubicBezTo>
                    <a:cubicBezTo>
                      <a:pt x="63" y="118"/>
                      <a:pt x="67" y="142"/>
                      <a:pt x="82" y="153"/>
                    </a:cubicBezTo>
                    <a:cubicBezTo>
                      <a:pt x="82" y="153"/>
                      <a:pt x="83" y="154"/>
                      <a:pt x="83" y="154"/>
                    </a:cubicBezTo>
                    <a:cubicBezTo>
                      <a:pt x="90" y="158"/>
                      <a:pt x="98" y="159"/>
                      <a:pt x="106" y="160"/>
                    </a:cubicBezTo>
                    <a:cubicBezTo>
                      <a:pt x="113" y="161"/>
                      <a:pt x="121" y="162"/>
                      <a:pt x="125" y="165"/>
                    </a:cubicBezTo>
                    <a:cubicBezTo>
                      <a:pt x="127" y="166"/>
                      <a:pt x="129" y="167"/>
                      <a:pt x="131" y="167"/>
                    </a:cubicBezTo>
                    <a:cubicBezTo>
                      <a:pt x="134" y="167"/>
                      <a:pt x="138" y="165"/>
                      <a:pt x="140" y="162"/>
                    </a:cubicBezTo>
                    <a:cubicBezTo>
                      <a:pt x="143" y="157"/>
                      <a:pt x="141" y="150"/>
                      <a:pt x="136" y="14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17" name="TextBox 116"/>
            <p:cNvSpPr txBox="1"/>
            <p:nvPr/>
          </p:nvSpPr>
          <p:spPr>
            <a:xfrm>
              <a:off x="2936957" y="1201433"/>
              <a:ext cx="755884" cy="315498"/>
            </a:xfrm>
            <a:prstGeom prst="rect">
              <a:avLst/>
            </a:prstGeom>
            <a:noFill/>
          </p:spPr>
          <p:txBody>
            <a:bodyPr vert="horz" wrap="none" lIns="0" tIns="0" rIns="0" bIns="0" rtlCol="0">
              <a:spAutoFit/>
            </a:bodyPr>
            <a:lstStyle/>
            <a:p>
              <a:pPr algn="ctr">
                <a:spcBef>
                  <a:spcPts val="200"/>
                </a:spcBef>
                <a:buSzPct val="100000"/>
              </a:pPr>
              <a:r>
                <a:rPr lang="en-US" sz="500" dirty="0" smtClean="0"/>
                <a:t>Augmented</a:t>
              </a:r>
              <a:br>
                <a:rPr lang="en-US" sz="500" dirty="0" smtClean="0"/>
              </a:br>
              <a:r>
                <a:rPr lang="en-US" sz="500" dirty="0" smtClean="0"/>
                <a:t>behavior</a:t>
              </a:r>
            </a:p>
          </p:txBody>
        </p:sp>
        <p:sp>
          <p:nvSpPr>
            <p:cNvPr id="118" name="TextBox 117"/>
            <p:cNvSpPr txBox="1"/>
            <p:nvPr/>
          </p:nvSpPr>
          <p:spPr>
            <a:xfrm>
              <a:off x="5831943" y="1386070"/>
              <a:ext cx="522546" cy="157749"/>
            </a:xfrm>
            <a:prstGeom prst="rect">
              <a:avLst/>
            </a:prstGeom>
            <a:noFill/>
          </p:spPr>
          <p:txBody>
            <a:bodyPr vert="horz" wrap="none" lIns="0" tIns="0" rIns="0" bIns="0" rtlCol="0">
              <a:spAutoFit/>
            </a:bodyPr>
            <a:lstStyle/>
            <a:p>
              <a:pPr>
                <a:spcBef>
                  <a:spcPts val="200"/>
                </a:spcBef>
                <a:buSzPct val="100000"/>
              </a:pPr>
              <a:r>
                <a:rPr lang="en-US" sz="500" dirty="0" smtClean="0"/>
                <a:t>Sensors</a:t>
              </a:r>
            </a:p>
          </p:txBody>
        </p:sp>
        <p:sp>
          <p:nvSpPr>
            <p:cNvPr id="119" name="TextBox 118"/>
            <p:cNvSpPr txBox="1"/>
            <p:nvPr/>
          </p:nvSpPr>
          <p:spPr>
            <a:xfrm>
              <a:off x="6322394" y="2394871"/>
              <a:ext cx="437099" cy="157749"/>
            </a:xfrm>
            <a:prstGeom prst="rect">
              <a:avLst/>
            </a:prstGeom>
            <a:noFill/>
          </p:spPr>
          <p:txBody>
            <a:bodyPr vert="horz" wrap="none" lIns="0" tIns="0" rIns="0" bIns="0" rtlCol="0">
              <a:spAutoFit/>
            </a:bodyPr>
            <a:lstStyle/>
            <a:p>
              <a:pPr>
                <a:spcBef>
                  <a:spcPts val="200"/>
                </a:spcBef>
                <a:buSzPct val="100000"/>
              </a:pPr>
              <a:r>
                <a:rPr lang="en-US" sz="500" dirty="0" smtClean="0"/>
                <a:t>Create</a:t>
              </a:r>
            </a:p>
          </p:txBody>
        </p:sp>
        <p:sp>
          <p:nvSpPr>
            <p:cNvPr id="120" name="TextBox 119"/>
            <p:cNvSpPr txBox="1"/>
            <p:nvPr/>
          </p:nvSpPr>
          <p:spPr>
            <a:xfrm>
              <a:off x="6316297" y="4795189"/>
              <a:ext cx="552122" cy="157749"/>
            </a:xfrm>
            <a:prstGeom prst="rect">
              <a:avLst/>
            </a:prstGeom>
            <a:noFill/>
          </p:spPr>
          <p:txBody>
            <a:bodyPr vert="horz" wrap="none" lIns="0" tIns="0" rIns="0" bIns="0" rtlCol="0">
              <a:spAutoFit/>
            </a:bodyPr>
            <a:lstStyle/>
            <a:p>
              <a:pPr>
                <a:spcBef>
                  <a:spcPts val="200"/>
                </a:spcBef>
                <a:buSzPct val="100000"/>
              </a:pPr>
              <a:r>
                <a:rPr lang="en-US" sz="500" dirty="0" smtClean="0"/>
                <a:t>Network</a:t>
              </a:r>
            </a:p>
          </p:txBody>
        </p:sp>
        <p:sp>
          <p:nvSpPr>
            <p:cNvPr id="121" name="TextBox 120"/>
            <p:cNvSpPr txBox="1"/>
            <p:nvPr/>
          </p:nvSpPr>
          <p:spPr>
            <a:xfrm>
              <a:off x="5082419" y="5608502"/>
              <a:ext cx="907060" cy="157749"/>
            </a:xfrm>
            <a:prstGeom prst="rect">
              <a:avLst/>
            </a:prstGeom>
            <a:noFill/>
          </p:spPr>
          <p:txBody>
            <a:bodyPr vert="horz" wrap="none" lIns="0" tIns="0" rIns="0" bIns="0" rtlCol="0">
              <a:spAutoFit/>
            </a:bodyPr>
            <a:lstStyle/>
            <a:p>
              <a:pPr>
                <a:spcBef>
                  <a:spcPts val="200"/>
                </a:spcBef>
                <a:buSzPct val="100000"/>
              </a:pPr>
              <a:r>
                <a:rPr lang="en-US" sz="500" dirty="0"/>
                <a:t>Communicate</a:t>
              </a:r>
              <a:endParaRPr lang="en-US" sz="500" dirty="0" smtClean="0"/>
            </a:p>
          </p:txBody>
        </p:sp>
        <p:sp>
          <p:nvSpPr>
            <p:cNvPr id="122" name="TextBox 121"/>
            <p:cNvSpPr txBox="1"/>
            <p:nvPr/>
          </p:nvSpPr>
          <p:spPr>
            <a:xfrm>
              <a:off x="4257951" y="5991224"/>
              <a:ext cx="670436" cy="157749"/>
            </a:xfrm>
            <a:prstGeom prst="rect">
              <a:avLst/>
            </a:prstGeom>
            <a:noFill/>
          </p:spPr>
          <p:txBody>
            <a:bodyPr vert="horz" wrap="none" lIns="0" tIns="0" rIns="0" bIns="0" rtlCol="0">
              <a:spAutoFit/>
            </a:bodyPr>
            <a:lstStyle/>
            <a:p>
              <a:pPr>
                <a:spcBef>
                  <a:spcPts val="200"/>
                </a:spcBef>
                <a:buSzPct val="100000"/>
              </a:pPr>
              <a:r>
                <a:rPr lang="en-US" sz="500" dirty="0" smtClean="0"/>
                <a:t>Standards</a:t>
              </a:r>
            </a:p>
          </p:txBody>
        </p:sp>
        <p:sp>
          <p:nvSpPr>
            <p:cNvPr id="123" name="TextBox 122"/>
            <p:cNvSpPr txBox="1"/>
            <p:nvPr/>
          </p:nvSpPr>
          <p:spPr>
            <a:xfrm>
              <a:off x="3359401" y="5608502"/>
              <a:ext cx="680296" cy="157749"/>
            </a:xfrm>
            <a:prstGeom prst="rect">
              <a:avLst/>
            </a:prstGeom>
            <a:noFill/>
          </p:spPr>
          <p:txBody>
            <a:bodyPr vert="horz" wrap="none" lIns="0" tIns="0" rIns="0" bIns="0" rtlCol="0">
              <a:spAutoFit/>
            </a:bodyPr>
            <a:lstStyle/>
            <a:p>
              <a:pPr>
                <a:spcBef>
                  <a:spcPts val="200"/>
                </a:spcBef>
                <a:buSzPct val="100000"/>
              </a:pPr>
              <a:r>
                <a:rPr lang="en-US" sz="500" dirty="0" smtClean="0"/>
                <a:t>Aggregate</a:t>
              </a:r>
            </a:p>
          </p:txBody>
        </p:sp>
        <p:sp>
          <p:nvSpPr>
            <p:cNvPr id="124" name="TextBox 123"/>
            <p:cNvSpPr txBox="1"/>
            <p:nvPr/>
          </p:nvSpPr>
          <p:spPr>
            <a:xfrm>
              <a:off x="2234966" y="4793827"/>
              <a:ext cx="755884" cy="315498"/>
            </a:xfrm>
            <a:prstGeom prst="rect">
              <a:avLst/>
            </a:prstGeom>
            <a:noFill/>
          </p:spPr>
          <p:txBody>
            <a:bodyPr vert="horz" wrap="none" lIns="0" tIns="0" rIns="0" bIns="0" rtlCol="0">
              <a:spAutoFit/>
            </a:bodyPr>
            <a:lstStyle/>
            <a:p>
              <a:pPr>
                <a:spcBef>
                  <a:spcPts val="200"/>
                </a:spcBef>
                <a:buSzPct val="100000"/>
              </a:pPr>
              <a:r>
                <a:rPr lang="en-US" sz="500" dirty="0" smtClean="0"/>
                <a:t>Augmented</a:t>
              </a:r>
              <a:br>
                <a:rPr lang="en-US" sz="500" dirty="0" smtClean="0"/>
              </a:br>
              <a:r>
                <a:rPr lang="en-US" sz="500" dirty="0" smtClean="0"/>
                <a:t>intelligence</a:t>
              </a:r>
            </a:p>
          </p:txBody>
        </p:sp>
        <p:sp>
          <p:nvSpPr>
            <p:cNvPr id="125" name="TextBox 124"/>
            <p:cNvSpPr txBox="1"/>
            <p:nvPr/>
          </p:nvSpPr>
          <p:spPr>
            <a:xfrm>
              <a:off x="2304262" y="2440180"/>
              <a:ext cx="512685" cy="157749"/>
            </a:xfrm>
            <a:prstGeom prst="rect">
              <a:avLst/>
            </a:prstGeom>
            <a:noFill/>
          </p:spPr>
          <p:txBody>
            <a:bodyPr vert="horz" wrap="none" lIns="0" tIns="0" rIns="0" bIns="0" rtlCol="0">
              <a:spAutoFit/>
            </a:bodyPr>
            <a:lstStyle/>
            <a:p>
              <a:pPr>
                <a:spcBef>
                  <a:spcPts val="200"/>
                </a:spcBef>
                <a:buSzPct val="100000"/>
              </a:pPr>
              <a:r>
                <a:rPr lang="en-US" sz="500" dirty="0" smtClean="0"/>
                <a:t>Analyze</a:t>
              </a:r>
            </a:p>
          </p:txBody>
        </p:sp>
        <p:sp>
          <p:nvSpPr>
            <p:cNvPr id="126" name="TextBox 125"/>
            <p:cNvSpPr txBox="1"/>
            <p:nvPr/>
          </p:nvSpPr>
          <p:spPr>
            <a:xfrm>
              <a:off x="4447256" y="995974"/>
              <a:ext cx="262915" cy="157749"/>
            </a:xfrm>
            <a:prstGeom prst="rect">
              <a:avLst/>
            </a:prstGeom>
            <a:noFill/>
          </p:spPr>
          <p:txBody>
            <a:bodyPr vert="horz" wrap="none" lIns="0" tIns="0" rIns="0" bIns="0" rtlCol="0">
              <a:spAutoFit/>
            </a:bodyPr>
            <a:lstStyle/>
            <a:p>
              <a:pPr>
                <a:spcBef>
                  <a:spcPts val="200"/>
                </a:spcBef>
                <a:buSzPct val="100000"/>
              </a:pPr>
              <a:r>
                <a:rPr lang="en-US" sz="500" dirty="0" smtClean="0"/>
                <a:t>ACT</a:t>
              </a:r>
            </a:p>
          </p:txBody>
        </p:sp>
        <p:sp>
          <p:nvSpPr>
            <p:cNvPr id="127" name="Oval 126"/>
            <p:cNvSpPr/>
            <p:nvPr/>
          </p:nvSpPr>
          <p:spPr bwMode="gray">
            <a:xfrm>
              <a:off x="2795798" y="1623075"/>
              <a:ext cx="3705948" cy="3705948"/>
            </a:xfrm>
            <a:prstGeom prst="ellipse">
              <a:avLst/>
            </a:prstGeom>
            <a:solidFill>
              <a:schemeClr val="bg1"/>
            </a:solidFill>
            <a:ln w="3810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grpSp>
          <p:nvGrpSpPr>
            <p:cNvPr id="128" name="Group 127"/>
            <p:cNvGrpSpPr/>
            <p:nvPr/>
          </p:nvGrpSpPr>
          <p:grpSpPr>
            <a:xfrm>
              <a:off x="3434497" y="2466752"/>
              <a:ext cx="2080322" cy="1991678"/>
              <a:chOff x="3518185" y="2454712"/>
              <a:chExt cx="2080322" cy="1991678"/>
            </a:xfrm>
          </p:grpSpPr>
          <p:grpSp>
            <p:nvGrpSpPr>
              <p:cNvPr id="156" name="Group 155"/>
              <p:cNvGrpSpPr/>
              <p:nvPr/>
            </p:nvGrpSpPr>
            <p:grpSpPr>
              <a:xfrm>
                <a:off x="3938172" y="4033956"/>
                <a:ext cx="1360590" cy="412434"/>
                <a:chOff x="3938172" y="4033956"/>
                <a:chExt cx="1360590" cy="412434"/>
              </a:xfrm>
            </p:grpSpPr>
            <p:sp>
              <p:nvSpPr>
                <p:cNvPr id="163" name="TextBox 162"/>
                <p:cNvSpPr txBox="1"/>
                <p:nvPr/>
              </p:nvSpPr>
              <p:spPr>
                <a:xfrm>
                  <a:off x="4486399" y="4033956"/>
                  <a:ext cx="433810" cy="189299"/>
                </a:xfrm>
                <a:prstGeom prst="rect">
                  <a:avLst/>
                </a:prstGeom>
                <a:noFill/>
              </p:spPr>
              <p:txBody>
                <a:bodyPr vert="horz" wrap="none" lIns="0" tIns="0" rIns="0" bIns="0" rtlCol="0">
                  <a:spAutoFit/>
                </a:bodyPr>
                <a:lstStyle/>
                <a:p>
                  <a:pPr>
                    <a:spcBef>
                      <a:spcPts val="200"/>
                    </a:spcBef>
                    <a:buSzPct val="100000"/>
                  </a:pPr>
                  <a:r>
                    <a:rPr lang="en-US" sz="600" b="1" dirty="0" smtClean="0"/>
                    <a:t>Time</a:t>
                  </a:r>
                </a:p>
              </p:txBody>
            </p:sp>
            <p:sp>
              <p:nvSpPr>
                <p:cNvPr id="164" name="TextBox 163"/>
                <p:cNvSpPr txBox="1"/>
                <p:nvPr/>
              </p:nvSpPr>
              <p:spPr>
                <a:xfrm>
                  <a:off x="3938172" y="4288641"/>
                  <a:ext cx="1360590" cy="157749"/>
                </a:xfrm>
                <a:prstGeom prst="rect">
                  <a:avLst/>
                </a:prstGeom>
                <a:noFill/>
              </p:spPr>
              <p:txBody>
                <a:bodyPr vert="horz" wrap="none" lIns="0" tIns="0" rIns="0" bIns="0" rtlCol="0">
                  <a:spAutoFit/>
                </a:bodyPr>
                <a:lstStyle/>
                <a:p>
                  <a:pPr>
                    <a:spcBef>
                      <a:spcPts val="200"/>
                    </a:spcBef>
                    <a:buSzPct val="100000"/>
                  </a:pPr>
                  <a:r>
                    <a:rPr lang="en-US" sz="500" dirty="0" smtClean="0"/>
                    <a:t>Latency | Timeliness</a:t>
                  </a:r>
                </a:p>
              </p:txBody>
            </p:sp>
          </p:grpSp>
          <p:grpSp>
            <p:nvGrpSpPr>
              <p:cNvPr id="157" name="Group 156"/>
              <p:cNvGrpSpPr/>
              <p:nvPr/>
            </p:nvGrpSpPr>
            <p:grpSpPr>
              <a:xfrm>
                <a:off x="3518185" y="3248336"/>
                <a:ext cx="2080322" cy="430630"/>
                <a:chOff x="3518185" y="3336667"/>
                <a:chExt cx="2080322" cy="430630"/>
              </a:xfrm>
            </p:grpSpPr>
            <p:sp>
              <p:nvSpPr>
                <p:cNvPr id="161" name="TextBox 160"/>
                <p:cNvSpPr txBox="1"/>
                <p:nvPr/>
              </p:nvSpPr>
              <p:spPr>
                <a:xfrm>
                  <a:off x="4518459" y="3336667"/>
                  <a:ext cx="374654" cy="189299"/>
                </a:xfrm>
                <a:prstGeom prst="rect">
                  <a:avLst/>
                </a:prstGeom>
                <a:noFill/>
              </p:spPr>
              <p:txBody>
                <a:bodyPr vert="horz" wrap="none" lIns="0" tIns="0" rIns="0" bIns="0" rtlCol="0">
                  <a:spAutoFit/>
                </a:bodyPr>
                <a:lstStyle/>
                <a:p>
                  <a:pPr>
                    <a:spcBef>
                      <a:spcPts val="200"/>
                    </a:spcBef>
                    <a:buSzPct val="100000"/>
                  </a:pPr>
                  <a:r>
                    <a:rPr lang="en-US" sz="600" b="1" dirty="0" smtClean="0"/>
                    <a:t>Risk</a:t>
                  </a:r>
                </a:p>
              </p:txBody>
            </p:sp>
            <p:sp>
              <p:nvSpPr>
                <p:cNvPr id="162" name="TextBox 161"/>
                <p:cNvSpPr txBox="1"/>
                <p:nvPr/>
              </p:nvSpPr>
              <p:spPr>
                <a:xfrm>
                  <a:off x="3518185" y="3609548"/>
                  <a:ext cx="2080322" cy="157749"/>
                </a:xfrm>
                <a:prstGeom prst="rect">
                  <a:avLst/>
                </a:prstGeom>
                <a:noFill/>
              </p:spPr>
              <p:txBody>
                <a:bodyPr vert="horz" wrap="none" lIns="0" tIns="0" rIns="0" bIns="0" rtlCol="0">
                  <a:spAutoFit/>
                </a:bodyPr>
                <a:lstStyle/>
                <a:p>
                  <a:pPr>
                    <a:spcBef>
                      <a:spcPts val="200"/>
                    </a:spcBef>
                    <a:buSzPct val="100000"/>
                  </a:pPr>
                  <a:r>
                    <a:rPr lang="en-US" sz="500" dirty="0" smtClean="0"/>
                    <a:t>Security | Reliability | Accuracy</a:t>
                  </a:r>
                </a:p>
              </p:txBody>
            </p:sp>
          </p:grpSp>
          <p:grpSp>
            <p:nvGrpSpPr>
              <p:cNvPr id="158" name="Group 157"/>
              <p:cNvGrpSpPr/>
              <p:nvPr/>
            </p:nvGrpSpPr>
            <p:grpSpPr>
              <a:xfrm>
                <a:off x="3713752" y="2454712"/>
                <a:ext cx="1735247" cy="438635"/>
                <a:chOff x="3713752" y="2454712"/>
                <a:chExt cx="1735247" cy="438635"/>
              </a:xfrm>
            </p:grpSpPr>
            <p:sp>
              <p:nvSpPr>
                <p:cNvPr id="159" name="TextBox 158"/>
                <p:cNvSpPr txBox="1"/>
                <p:nvPr/>
              </p:nvSpPr>
              <p:spPr>
                <a:xfrm>
                  <a:off x="4203469" y="2454712"/>
                  <a:ext cx="930066" cy="189300"/>
                </a:xfrm>
                <a:prstGeom prst="rect">
                  <a:avLst/>
                </a:prstGeom>
                <a:noFill/>
              </p:spPr>
              <p:txBody>
                <a:bodyPr vert="horz" wrap="none" lIns="0" tIns="0" rIns="0" bIns="0" rtlCol="0">
                  <a:spAutoFit/>
                </a:bodyPr>
                <a:lstStyle/>
                <a:p>
                  <a:pPr>
                    <a:spcBef>
                      <a:spcPts val="200"/>
                    </a:spcBef>
                    <a:buSzPct val="100000"/>
                  </a:pPr>
                  <a:r>
                    <a:rPr lang="en-US" sz="600" b="1" dirty="0" smtClean="0"/>
                    <a:t>Magnitude</a:t>
                  </a:r>
                </a:p>
              </p:txBody>
            </p:sp>
            <p:sp>
              <p:nvSpPr>
                <p:cNvPr id="160" name="TextBox 159"/>
                <p:cNvSpPr txBox="1"/>
                <p:nvPr/>
              </p:nvSpPr>
              <p:spPr>
                <a:xfrm>
                  <a:off x="3713752" y="2735598"/>
                  <a:ext cx="1735247" cy="157749"/>
                </a:xfrm>
                <a:prstGeom prst="rect">
                  <a:avLst/>
                </a:prstGeom>
                <a:noFill/>
              </p:spPr>
              <p:txBody>
                <a:bodyPr vert="horz" wrap="none" lIns="0" tIns="0" rIns="0" bIns="0" rtlCol="0">
                  <a:spAutoFit/>
                </a:bodyPr>
                <a:lstStyle/>
                <a:p>
                  <a:pPr>
                    <a:spcBef>
                      <a:spcPts val="200"/>
                    </a:spcBef>
                    <a:buSzPct val="100000"/>
                  </a:pPr>
                  <a:r>
                    <a:rPr lang="en-US" sz="500" dirty="0" smtClean="0"/>
                    <a:t>Scope | Scale | Frequency</a:t>
                  </a:r>
                </a:p>
              </p:txBody>
            </p:sp>
          </p:grpSp>
        </p:grpSp>
        <p:sp>
          <p:nvSpPr>
            <p:cNvPr id="129" name="Oval 128"/>
            <p:cNvSpPr/>
            <p:nvPr/>
          </p:nvSpPr>
          <p:spPr bwMode="gray">
            <a:xfrm>
              <a:off x="4145852" y="1200145"/>
              <a:ext cx="1005840" cy="1005840"/>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grpSp>
          <p:nvGrpSpPr>
            <p:cNvPr id="130" name="Group 280"/>
            <p:cNvGrpSpPr>
              <a:grpSpLocks noChangeAspect="1"/>
            </p:cNvGrpSpPr>
            <p:nvPr/>
          </p:nvGrpSpPr>
          <p:grpSpPr bwMode="auto">
            <a:xfrm>
              <a:off x="4145852" y="1200145"/>
              <a:ext cx="1005840" cy="1005840"/>
              <a:chOff x="7350" y="739"/>
              <a:chExt cx="340" cy="340"/>
            </a:xfrm>
            <a:solidFill>
              <a:schemeClr val="accent1"/>
            </a:solidFill>
          </p:grpSpPr>
          <p:sp>
            <p:nvSpPr>
              <p:cNvPr id="154" name="Freeform 281"/>
              <p:cNvSpPr>
                <a:spLocks noEditPoints="1"/>
              </p:cNvSpPr>
              <p:nvPr/>
            </p:nvSpPr>
            <p:spPr bwMode="auto">
              <a:xfrm>
                <a:off x="7413" y="830"/>
                <a:ext cx="213" cy="157"/>
              </a:xfrm>
              <a:custGeom>
                <a:avLst/>
                <a:gdLst>
                  <a:gd name="T0" fmla="*/ 1 w 321"/>
                  <a:gd name="T1" fmla="*/ 55 h 236"/>
                  <a:gd name="T2" fmla="*/ 11 w 321"/>
                  <a:gd name="T3" fmla="*/ 44 h 236"/>
                  <a:gd name="T4" fmla="*/ 284 w 321"/>
                  <a:gd name="T5" fmla="*/ 44 h 236"/>
                  <a:gd name="T6" fmla="*/ 260 w 321"/>
                  <a:gd name="T7" fmla="*/ 20 h 236"/>
                  <a:gd name="T8" fmla="*/ 260 w 321"/>
                  <a:gd name="T9" fmla="*/ 4 h 236"/>
                  <a:gd name="T10" fmla="*/ 275 w 321"/>
                  <a:gd name="T11" fmla="*/ 4 h 236"/>
                  <a:gd name="T12" fmla="*/ 318 w 321"/>
                  <a:gd name="T13" fmla="*/ 47 h 236"/>
                  <a:gd name="T14" fmla="*/ 320 w 321"/>
                  <a:gd name="T15" fmla="*/ 51 h 236"/>
                  <a:gd name="T16" fmla="*/ 320 w 321"/>
                  <a:gd name="T17" fmla="*/ 59 h 236"/>
                  <a:gd name="T18" fmla="*/ 318 w 321"/>
                  <a:gd name="T19" fmla="*/ 62 h 236"/>
                  <a:gd name="T20" fmla="*/ 275 w 321"/>
                  <a:gd name="T21" fmla="*/ 105 h 236"/>
                  <a:gd name="T22" fmla="*/ 267 w 321"/>
                  <a:gd name="T23" fmla="*/ 108 h 236"/>
                  <a:gd name="T24" fmla="*/ 260 w 321"/>
                  <a:gd name="T25" fmla="*/ 105 h 236"/>
                  <a:gd name="T26" fmla="*/ 260 w 321"/>
                  <a:gd name="T27" fmla="*/ 90 h 236"/>
                  <a:gd name="T28" fmla="*/ 284 w 321"/>
                  <a:gd name="T29" fmla="*/ 65 h 236"/>
                  <a:gd name="T30" fmla="*/ 11 w 321"/>
                  <a:gd name="T31" fmla="*/ 65 h 236"/>
                  <a:gd name="T32" fmla="*/ 1 w 321"/>
                  <a:gd name="T33" fmla="*/ 55 h 236"/>
                  <a:gd name="T34" fmla="*/ 310 w 321"/>
                  <a:gd name="T35" fmla="*/ 172 h 236"/>
                  <a:gd name="T36" fmla="*/ 37 w 321"/>
                  <a:gd name="T37" fmla="*/ 172 h 236"/>
                  <a:gd name="T38" fmla="*/ 62 w 321"/>
                  <a:gd name="T39" fmla="*/ 148 h 236"/>
                  <a:gd name="T40" fmla="*/ 62 w 321"/>
                  <a:gd name="T41" fmla="*/ 132 h 236"/>
                  <a:gd name="T42" fmla="*/ 46 w 321"/>
                  <a:gd name="T43" fmla="*/ 132 h 236"/>
                  <a:gd name="T44" fmla="*/ 4 w 321"/>
                  <a:gd name="T45" fmla="*/ 175 h 236"/>
                  <a:gd name="T46" fmla="*/ 1 w 321"/>
                  <a:gd name="T47" fmla="*/ 179 h 236"/>
                  <a:gd name="T48" fmla="*/ 1 w 321"/>
                  <a:gd name="T49" fmla="*/ 187 h 236"/>
                  <a:gd name="T50" fmla="*/ 4 w 321"/>
                  <a:gd name="T51" fmla="*/ 190 h 236"/>
                  <a:gd name="T52" fmla="*/ 46 w 321"/>
                  <a:gd name="T53" fmla="*/ 233 h 236"/>
                  <a:gd name="T54" fmla="*/ 54 w 321"/>
                  <a:gd name="T55" fmla="*/ 236 h 236"/>
                  <a:gd name="T56" fmla="*/ 62 w 321"/>
                  <a:gd name="T57" fmla="*/ 233 h 236"/>
                  <a:gd name="T58" fmla="*/ 62 w 321"/>
                  <a:gd name="T59" fmla="*/ 218 h 236"/>
                  <a:gd name="T60" fmla="*/ 37 w 321"/>
                  <a:gd name="T61" fmla="*/ 193 h 236"/>
                  <a:gd name="T62" fmla="*/ 310 w 321"/>
                  <a:gd name="T63" fmla="*/ 193 h 236"/>
                  <a:gd name="T64" fmla="*/ 321 w 321"/>
                  <a:gd name="T65" fmla="*/ 183 h 236"/>
                  <a:gd name="T66" fmla="*/ 310 w 321"/>
                  <a:gd name="T67"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1" h="236">
                    <a:moveTo>
                      <a:pt x="1" y="55"/>
                    </a:moveTo>
                    <a:cubicBezTo>
                      <a:pt x="1" y="49"/>
                      <a:pt x="5" y="44"/>
                      <a:pt x="11" y="44"/>
                    </a:cubicBezTo>
                    <a:cubicBezTo>
                      <a:pt x="284" y="44"/>
                      <a:pt x="284" y="44"/>
                      <a:pt x="284" y="44"/>
                    </a:cubicBezTo>
                    <a:cubicBezTo>
                      <a:pt x="260" y="20"/>
                      <a:pt x="260" y="20"/>
                      <a:pt x="260" y="20"/>
                    </a:cubicBezTo>
                    <a:cubicBezTo>
                      <a:pt x="256" y="15"/>
                      <a:pt x="256" y="9"/>
                      <a:pt x="260" y="4"/>
                    </a:cubicBezTo>
                    <a:cubicBezTo>
                      <a:pt x="264" y="0"/>
                      <a:pt x="271" y="0"/>
                      <a:pt x="275" y="4"/>
                    </a:cubicBezTo>
                    <a:cubicBezTo>
                      <a:pt x="318" y="47"/>
                      <a:pt x="318" y="47"/>
                      <a:pt x="318" y="47"/>
                    </a:cubicBezTo>
                    <a:cubicBezTo>
                      <a:pt x="319" y="48"/>
                      <a:pt x="319" y="49"/>
                      <a:pt x="320" y="51"/>
                    </a:cubicBezTo>
                    <a:cubicBezTo>
                      <a:pt x="321" y="53"/>
                      <a:pt x="321" y="56"/>
                      <a:pt x="320" y="59"/>
                    </a:cubicBezTo>
                    <a:cubicBezTo>
                      <a:pt x="319" y="60"/>
                      <a:pt x="319" y="61"/>
                      <a:pt x="318" y="62"/>
                    </a:cubicBezTo>
                    <a:cubicBezTo>
                      <a:pt x="275" y="105"/>
                      <a:pt x="275" y="105"/>
                      <a:pt x="275" y="105"/>
                    </a:cubicBezTo>
                    <a:cubicBezTo>
                      <a:pt x="273" y="107"/>
                      <a:pt x="270" y="108"/>
                      <a:pt x="267" y="108"/>
                    </a:cubicBezTo>
                    <a:cubicBezTo>
                      <a:pt x="265" y="108"/>
                      <a:pt x="262" y="107"/>
                      <a:pt x="260" y="105"/>
                    </a:cubicBezTo>
                    <a:cubicBezTo>
                      <a:pt x="256" y="101"/>
                      <a:pt x="256" y="94"/>
                      <a:pt x="260" y="90"/>
                    </a:cubicBezTo>
                    <a:cubicBezTo>
                      <a:pt x="284" y="65"/>
                      <a:pt x="284" y="65"/>
                      <a:pt x="284" y="65"/>
                    </a:cubicBezTo>
                    <a:cubicBezTo>
                      <a:pt x="11" y="65"/>
                      <a:pt x="11" y="65"/>
                      <a:pt x="11" y="65"/>
                    </a:cubicBezTo>
                    <a:cubicBezTo>
                      <a:pt x="5" y="65"/>
                      <a:pt x="1" y="61"/>
                      <a:pt x="1" y="55"/>
                    </a:cubicBezTo>
                    <a:close/>
                    <a:moveTo>
                      <a:pt x="310" y="172"/>
                    </a:moveTo>
                    <a:cubicBezTo>
                      <a:pt x="37" y="172"/>
                      <a:pt x="37" y="172"/>
                      <a:pt x="37" y="172"/>
                    </a:cubicBezTo>
                    <a:cubicBezTo>
                      <a:pt x="62" y="148"/>
                      <a:pt x="62" y="148"/>
                      <a:pt x="62" y="148"/>
                    </a:cubicBezTo>
                    <a:cubicBezTo>
                      <a:pt x="66" y="143"/>
                      <a:pt x="66" y="137"/>
                      <a:pt x="62" y="132"/>
                    </a:cubicBezTo>
                    <a:cubicBezTo>
                      <a:pt x="57" y="128"/>
                      <a:pt x="51" y="128"/>
                      <a:pt x="46" y="132"/>
                    </a:cubicBezTo>
                    <a:cubicBezTo>
                      <a:pt x="4" y="175"/>
                      <a:pt x="4" y="175"/>
                      <a:pt x="4" y="175"/>
                    </a:cubicBezTo>
                    <a:cubicBezTo>
                      <a:pt x="3" y="176"/>
                      <a:pt x="2" y="177"/>
                      <a:pt x="1" y="179"/>
                    </a:cubicBezTo>
                    <a:cubicBezTo>
                      <a:pt x="0" y="181"/>
                      <a:pt x="0" y="184"/>
                      <a:pt x="1" y="187"/>
                    </a:cubicBezTo>
                    <a:cubicBezTo>
                      <a:pt x="2" y="188"/>
                      <a:pt x="3" y="189"/>
                      <a:pt x="4" y="190"/>
                    </a:cubicBezTo>
                    <a:cubicBezTo>
                      <a:pt x="46" y="233"/>
                      <a:pt x="46" y="233"/>
                      <a:pt x="46" y="233"/>
                    </a:cubicBezTo>
                    <a:cubicBezTo>
                      <a:pt x="49" y="235"/>
                      <a:pt x="51" y="236"/>
                      <a:pt x="54" y="236"/>
                    </a:cubicBezTo>
                    <a:cubicBezTo>
                      <a:pt x="57" y="236"/>
                      <a:pt x="59" y="235"/>
                      <a:pt x="62" y="233"/>
                    </a:cubicBezTo>
                    <a:cubicBezTo>
                      <a:pt x="66" y="229"/>
                      <a:pt x="66" y="222"/>
                      <a:pt x="62" y="218"/>
                    </a:cubicBezTo>
                    <a:cubicBezTo>
                      <a:pt x="37" y="193"/>
                      <a:pt x="37" y="193"/>
                      <a:pt x="37" y="193"/>
                    </a:cubicBezTo>
                    <a:cubicBezTo>
                      <a:pt x="310" y="193"/>
                      <a:pt x="310" y="193"/>
                      <a:pt x="310" y="193"/>
                    </a:cubicBezTo>
                    <a:cubicBezTo>
                      <a:pt x="316" y="193"/>
                      <a:pt x="321" y="189"/>
                      <a:pt x="321" y="183"/>
                    </a:cubicBezTo>
                    <a:cubicBezTo>
                      <a:pt x="321" y="177"/>
                      <a:pt x="316" y="172"/>
                      <a:pt x="310" y="17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5" name="Freeform 282"/>
              <p:cNvSpPr>
                <a:spLocks noEditPoints="1"/>
              </p:cNvSpPr>
              <p:nvPr/>
            </p:nvSpPr>
            <p:spPr bwMode="auto">
              <a:xfrm>
                <a:off x="7350" y="73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31" name="Oval 130"/>
            <p:cNvSpPr/>
            <p:nvPr/>
          </p:nvSpPr>
          <p:spPr bwMode="gray">
            <a:xfrm>
              <a:off x="5048535" y="4641332"/>
              <a:ext cx="1005840" cy="1005840"/>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grpSp>
          <p:nvGrpSpPr>
            <p:cNvPr id="132" name="Group 639"/>
            <p:cNvGrpSpPr>
              <a:grpSpLocks noChangeAspect="1"/>
            </p:cNvGrpSpPr>
            <p:nvPr/>
          </p:nvGrpSpPr>
          <p:grpSpPr bwMode="auto">
            <a:xfrm>
              <a:off x="5048535" y="4641332"/>
              <a:ext cx="1002892" cy="1005840"/>
              <a:chOff x="5418" y="2871"/>
              <a:chExt cx="340" cy="341"/>
            </a:xfrm>
            <a:solidFill>
              <a:schemeClr val="accent1"/>
            </a:solidFill>
          </p:grpSpPr>
          <p:sp>
            <p:nvSpPr>
              <p:cNvPr id="152" name="Freeform 640"/>
              <p:cNvSpPr>
                <a:spLocks noEditPoints="1"/>
              </p:cNvSpPr>
              <p:nvPr/>
            </p:nvSpPr>
            <p:spPr bwMode="auto">
              <a:xfrm>
                <a:off x="5481" y="2948"/>
                <a:ext cx="214" cy="157"/>
              </a:xfrm>
              <a:custGeom>
                <a:avLst/>
                <a:gdLst>
                  <a:gd name="T0" fmla="*/ 182 w 322"/>
                  <a:gd name="T1" fmla="*/ 30 h 236"/>
                  <a:gd name="T2" fmla="*/ 175 w 322"/>
                  <a:gd name="T3" fmla="*/ 23 h 236"/>
                  <a:gd name="T4" fmla="*/ 166 w 322"/>
                  <a:gd name="T5" fmla="*/ 24 h 236"/>
                  <a:gd name="T6" fmla="*/ 6 w 322"/>
                  <a:gd name="T7" fmla="*/ 120 h 236"/>
                  <a:gd name="T8" fmla="*/ 1 w 322"/>
                  <a:gd name="T9" fmla="*/ 132 h 236"/>
                  <a:gd name="T10" fmla="*/ 15 w 322"/>
                  <a:gd name="T11" fmla="*/ 185 h 236"/>
                  <a:gd name="T12" fmla="*/ 25 w 322"/>
                  <a:gd name="T13" fmla="*/ 193 h 236"/>
                  <a:gd name="T14" fmla="*/ 75 w 322"/>
                  <a:gd name="T15" fmla="*/ 193 h 236"/>
                  <a:gd name="T16" fmla="*/ 75 w 322"/>
                  <a:gd name="T17" fmla="*/ 193 h 236"/>
                  <a:gd name="T18" fmla="*/ 118 w 322"/>
                  <a:gd name="T19" fmla="*/ 236 h 236"/>
                  <a:gd name="T20" fmla="*/ 161 w 322"/>
                  <a:gd name="T21" fmla="*/ 193 h 236"/>
                  <a:gd name="T22" fmla="*/ 161 w 322"/>
                  <a:gd name="T23" fmla="*/ 193 h 236"/>
                  <a:gd name="T24" fmla="*/ 214 w 322"/>
                  <a:gd name="T25" fmla="*/ 193 h 236"/>
                  <a:gd name="T26" fmla="*/ 214 w 322"/>
                  <a:gd name="T27" fmla="*/ 193 h 236"/>
                  <a:gd name="T28" fmla="*/ 223 w 322"/>
                  <a:gd name="T29" fmla="*/ 189 h 236"/>
                  <a:gd name="T30" fmla="*/ 224 w 322"/>
                  <a:gd name="T31" fmla="*/ 179 h 236"/>
                  <a:gd name="T32" fmla="*/ 182 w 322"/>
                  <a:gd name="T33" fmla="*/ 30 h 236"/>
                  <a:gd name="T34" fmla="*/ 139 w 322"/>
                  <a:gd name="T35" fmla="*/ 193 h 236"/>
                  <a:gd name="T36" fmla="*/ 118 w 322"/>
                  <a:gd name="T37" fmla="*/ 214 h 236"/>
                  <a:gd name="T38" fmla="*/ 97 w 322"/>
                  <a:gd name="T39" fmla="*/ 193 h 236"/>
                  <a:gd name="T40" fmla="*/ 97 w 322"/>
                  <a:gd name="T41" fmla="*/ 193 h 236"/>
                  <a:gd name="T42" fmla="*/ 139 w 322"/>
                  <a:gd name="T43" fmla="*/ 193 h 236"/>
                  <a:gd name="T44" fmla="*/ 139 w 322"/>
                  <a:gd name="T45" fmla="*/ 193 h 236"/>
                  <a:gd name="T46" fmla="*/ 33 w 322"/>
                  <a:gd name="T47" fmla="*/ 172 h 236"/>
                  <a:gd name="T48" fmla="*/ 24 w 322"/>
                  <a:gd name="T49" fmla="*/ 134 h 236"/>
                  <a:gd name="T50" fmla="*/ 165 w 322"/>
                  <a:gd name="T51" fmla="*/ 49 h 236"/>
                  <a:gd name="T52" fmla="*/ 200 w 322"/>
                  <a:gd name="T53" fmla="*/ 172 h 236"/>
                  <a:gd name="T54" fmla="*/ 33 w 322"/>
                  <a:gd name="T55" fmla="*/ 172 h 236"/>
                  <a:gd name="T56" fmla="*/ 238 w 322"/>
                  <a:gd name="T57" fmla="*/ 107 h 236"/>
                  <a:gd name="T58" fmla="*/ 235 w 322"/>
                  <a:gd name="T59" fmla="*/ 108 h 236"/>
                  <a:gd name="T60" fmla="*/ 225 w 322"/>
                  <a:gd name="T61" fmla="*/ 100 h 236"/>
                  <a:gd name="T62" fmla="*/ 232 w 322"/>
                  <a:gd name="T63" fmla="*/ 87 h 236"/>
                  <a:gd name="T64" fmla="*/ 307 w 322"/>
                  <a:gd name="T65" fmla="*/ 65 h 236"/>
                  <a:gd name="T66" fmla="*/ 320 w 322"/>
                  <a:gd name="T67" fmla="*/ 73 h 236"/>
                  <a:gd name="T68" fmla="*/ 313 w 322"/>
                  <a:gd name="T69" fmla="*/ 86 h 236"/>
                  <a:gd name="T70" fmla="*/ 238 w 322"/>
                  <a:gd name="T71" fmla="*/ 107 h 236"/>
                  <a:gd name="T72" fmla="*/ 206 w 322"/>
                  <a:gd name="T73" fmla="*/ 61 h 236"/>
                  <a:gd name="T74" fmla="*/ 207 w 322"/>
                  <a:gd name="T75" fmla="*/ 46 h 236"/>
                  <a:gd name="T76" fmla="*/ 261 w 322"/>
                  <a:gd name="T77" fmla="*/ 3 h 236"/>
                  <a:gd name="T78" fmla="*/ 276 w 322"/>
                  <a:gd name="T79" fmla="*/ 5 h 236"/>
                  <a:gd name="T80" fmla="*/ 274 w 322"/>
                  <a:gd name="T81" fmla="*/ 20 h 236"/>
                  <a:gd name="T82" fmla="*/ 221 w 322"/>
                  <a:gd name="T83" fmla="*/ 63 h 236"/>
                  <a:gd name="T84" fmla="*/ 214 w 322"/>
                  <a:gd name="T85" fmla="*/ 65 h 236"/>
                  <a:gd name="T86" fmla="*/ 206 w 322"/>
                  <a:gd name="T87" fmla="*/ 61 h 236"/>
                  <a:gd name="T88" fmla="*/ 321 w 322"/>
                  <a:gd name="T89" fmla="*/ 163 h 236"/>
                  <a:gd name="T90" fmla="*/ 310 w 322"/>
                  <a:gd name="T91" fmla="*/ 172 h 236"/>
                  <a:gd name="T92" fmla="*/ 308 w 322"/>
                  <a:gd name="T93" fmla="*/ 172 h 236"/>
                  <a:gd name="T94" fmla="*/ 244 w 322"/>
                  <a:gd name="T95" fmla="*/ 161 h 236"/>
                  <a:gd name="T96" fmla="*/ 235 w 322"/>
                  <a:gd name="T97" fmla="*/ 149 h 236"/>
                  <a:gd name="T98" fmla="*/ 248 w 322"/>
                  <a:gd name="T99" fmla="*/ 140 h 236"/>
                  <a:gd name="T100" fmla="*/ 312 w 322"/>
                  <a:gd name="T101" fmla="*/ 150 h 236"/>
                  <a:gd name="T102" fmla="*/ 321 w 322"/>
                  <a:gd name="T103" fmla="*/ 16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2" h="236">
                    <a:moveTo>
                      <a:pt x="182" y="30"/>
                    </a:moveTo>
                    <a:cubicBezTo>
                      <a:pt x="181" y="27"/>
                      <a:pt x="178" y="24"/>
                      <a:pt x="175" y="23"/>
                    </a:cubicBezTo>
                    <a:cubicBezTo>
                      <a:pt x="172" y="22"/>
                      <a:pt x="169" y="22"/>
                      <a:pt x="166" y="24"/>
                    </a:cubicBezTo>
                    <a:cubicBezTo>
                      <a:pt x="6" y="120"/>
                      <a:pt x="6" y="120"/>
                      <a:pt x="6" y="120"/>
                    </a:cubicBezTo>
                    <a:cubicBezTo>
                      <a:pt x="2" y="122"/>
                      <a:pt x="0" y="127"/>
                      <a:pt x="1" y="132"/>
                    </a:cubicBezTo>
                    <a:cubicBezTo>
                      <a:pt x="15" y="185"/>
                      <a:pt x="15" y="185"/>
                      <a:pt x="15" y="185"/>
                    </a:cubicBezTo>
                    <a:cubicBezTo>
                      <a:pt x="16" y="190"/>
                      <a:pt x="20" y="193"/>
                      <a:pt x="25" y="193"/>
                    </a:cubicBezTo>
                    <a:cubicBezTo>
                      <a:pt x="75" y="193"/>
                      <a:pt x="75" y="193"/>
                      <a:pt x="75" y="193"/>
                    </a:cubicBezTo>
                    <a:cubicBezTo>
                      <a:pt x="75" y="193"/>
                      <a:pt x="75" y="193"/>
                      <a:pt x="75" y="193"/>
                    </a:cubicBezTo>
                    <a:cubicBezTo>
                      <a:pt x="75" y="217"/>
                      <a:pt x="94" y="236"/>
                      <a:pt x="118" y="236"/>
                    </a:cubicBezTo>
                    <a:cubicBezTo>
                      <a:pt x="142" y="236"/>
                      <a:pt x="161" y="217"/>
                      <a:pt x="161" y="193"/>
                    </a:cubicBezTo>
                    <a:cubicBezTo>
                      <a:pt x="161" y="193"/>
                      <a:pt x="161" y="193"/>
                      <a:pt x="161" y="193"/>
                    </a:cubicBezTo>
                    <a:cubicBezTo>
                      <a:pt x="214" y="193"/>
                      <a:pt x="214" y="193"/>
                      <a:pt x="214" y="193"/>
                    </a:cubicBezTo>
                    <a:cubicBezTo>
                      <a:pt x="214" y="193"/>
                      <a:pt x="214" y="193"/>
                      <a:pt x="214" y="193"/>
                    </a:cubicBezTo>
                    <a:cubicBezTo>
                      <a:pt x="217" y="193"/>
                      <a:pt x="221" y="191"/>
                      <a:pt x="223" y="189"/>
                    </a:cubicBezTo>
                    <a:cubicBezTo>
                      <a:pt x="225" y="186"/>
                      <a:pt x="225" y="183"/>
                      <a:pt x="224" y="179"/>
                    </a:cubicBezTo>
                    <a:lnTo>
                      <a:pt x="182" y="30"/>
                    </a:lnTo>
                    <a:close/>
                    <a:moveTo>
                      <a:pt x="139" y="193"/>
                    </a:moveTo>
                    <a:cubicBezTo>
                      <a:pt x="139" y="205"/>
                      <a:pt x="130" y="214"/>
                      <a:pt x="118" y="214"/>
                    </a:cubicBezTo>
                    <a:cubicBezTo>
                      <a:pt x="106" y="214"/>
                      <a:pt x="97" y="205"/>
                      <a:pt x="97" y="193"/>
                    </a:cubicBezTo>
                    <a:cubicBezTo>
                      <a:pt x="97" y="193"/>
                      <a:pt x="97" y="193"/>
                      <a:pt x="97" y="193"/>
                    </a:cubicBezTo>
                    <a:cubicBezTo>
                      <a:pt x="139" y="193"/>
                      <a:pt x="139" y="193"/>
                      <a:pt x="139" y="193"/>
                    </a:cubicBezTo>
                    <a:cubicBezTo>
                      <a:pt x="139" y="193"/>
                      <a:pt x="139" y="193"/>
                      <a:pt x="139" y="193"/>
                    </a:cubicBezTo>
                    <a:close/>
                    <a:moveTo>
                      <a:pt x="33" y="172"/>
                    </a:moveTo>
                    <a:cubicBezTo>
                      <a:pt x="24" y="134"/>
                      <a:pt x="24" y="134"/>
                      <a:pt x="24" y="134"/>
                    </a:cubicBezTo>
                    <a:cubicBezTo>
                      <a:pt x="165" y="49"/>
                      <a:pt x="165" y="49"/>
                      <a:pt x="165" y="49"/>
                    </a:cubicBezTo>
                    <a:cubicBezTo>
                      <a:pt x="200" y="172"/>
                      <a:pt x="200" y="172"/>
                      <a:pt x="200" y="172"/>
                    </a:cubicBezTo>
                    <a:lnTo>
                      <a:pt x="33" y="172"/>
                    </a:lnTo>
                    <a:close/>
                    <a:moveTo>
                      <a:pt x="238" y="107"/>
                    </a:moveTo>
                    <a:cubicBezTo>
                      <a:pt x="237" y="108"/>
                      <a:pt x="236" y="108"/>
                      <a:pt x="235" y="108"/>
                    </a:cubicBezTo>
                    <a:cubicBezTo>
                      <a:pt x="231" y="108"/>
                      <a:pt x="226" y="105"/>
                      <a:pt x="225" y="100"/>
                    </a:cubicBezTo>
                    <a:cubicBezTo>
                      <a:pt x="223" y="94"/>
                      <a:pt x="227" y="88"/>
                      <a:pt x="232" y="87"/>
                    </a:cubicBezTo>
                    <a:cubicBezTo>
                      <a:pt x="307" y="65"/>
                      <a:pt x="307" y="65"/>
                      <a:pt x="307" y="65"/>
                    </a:cubicBezTo>
                    <a:cubicBezTo>
                      <a:pt x="313" y="64"/>
                      <a:pt x="319" y="67"/>
                      <a:pt x="320" y="73"/>
                    </a:cubicBezTo>
                    <a:cubicBezTo>
                      <a:pt x="322" y="78"/>
                      <a:pt x="319" y="84"/>
                      <a:pt x="313" y="86"/>
                    </a:cubicBezTo>
                    <a:lnTo>
                      <a:pt x="238" y="107"/>
                    </a:lnTo>
                    <a:close/>
                    <a:moveTo>
                      <a:pt x="206" y="61"/>
                    </a:moveTo>
                    <a:cubicBezTo>
                      <a:pt x="202" y="56"/>
                      <a:pt x="203" y="50"/>
                      <a:pt x="207" y="46"/>
                    </a:cubicBezTo>
                    <a:cubicBezTo>
                      <a:pt x="261" y="3"/>
                      <a:pt x="261" y="3"/>
                      <a:pt x="261" y="3"/>
                    </a:cubicBezTo>
                    <a:cubicBezTo>
                      <a:pt x="265" y="0"/>
                      <a:pt x="272" y="0"/>
                      <a:pt x="276" y="5"/>
                    </a:cubicBezTo>
                    <a:cubicBezTo>
                      <a:pt x="279" y="10"/>
                      <a:pt x="279" y="16"/>
                      <a:pt x="274" y="20"/>
                    </a:cubicBezTo>
                    <a:cubicBezTo>
                      <a:pt x="221" y="63"/>
                      <a:pt x="221" y="63"/>
                      <a:pt x="221" y="63"/>
                    </a:cubicBezTo>
                    <a:cubicBezTo>
                      <a:pt x="219" y="64"/>
                      <a:pt x="216" y="65"/>
                      <a:pt x="214" y="65"/>
                    </a:cubicBezTo>
                    <a:cubicBezTo>
                      <a:pt x="211" y="65"/>
                      <a:pt x="208" y="64"/>
                      <a:pt x="206" y="61"/>
                    </a:cubicBezTo>
                    <a:close/>
                    <a:moveTo>
                      <a:pt x="321" y="163"/>
                    </a:moveTo>
                    <a:cubicBezTo>
                      <a:pt x="320" y="168"/>
                      <a:pt x="315" y="172"/>
                      <a:pt x="310" y="172"/>
                    </a:cubicBezTo>
                    <a:cubicBezTo>
                      <a:pt x="309" y="172"/>
                      <a:pt x="309" y="172"/>
                      <a:pt x="308" y="172"/>
                    </a:cubicBezTo>
                    <a:cubicBezTo>
                      <a:pt x="244" y="161"/>
                      <a:pt x="244" y="161"/>
                      <a:pt x="244" y="161"/>
                    </a:cubicBezTo>
                    <a:cubicBezTo>
                      <a:pt x="238" y="160"/>
                      <a:pt x="235" y="154"/>
                      <a:pt x="235" y="149"/>
                    </a:cubicBezTo>
                    <a:cubicBezTo>
                      <a:pt x="236" y="143"/>
                      <a:pt x="242" y="139"/>
                      <a:pt x="248" y="140"/>
                    </a:cubicBezTo>
                    <a:cubicBezTo>
                      <a:pt x="312" y="150"/>
                      <a:pt x="312" y="150"/>
                      <a:pt x="312" y="150"/>
                    </a:cubicBezTo>
                    <a:cubicBezTo>
                      <a:pt x="318" y="151"/>
                      <a:pt x="321" y="157"/>
                      <a:pt x="321" y="16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3" name="Freeform 641"/>
              <p:cNvSpPr>
                <a:spLocks noEditPoints="1"/>
              </p:cNvSpPr>
              <p:nvPr/>
            </p:nvSpPr>
            <p:spPr bwMode="auto">
              <a:xfrm>
                <a:off x="5418" y="2871"/>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33" name="Oval 132"/>
            <p:cNvSpPr/>
            <p:nvPr/>
          </p:nvSpPr>
          <p:spPr bwMode="gray">
            <a:xfrm>
              <a:off x="3243169" y="4641332"/>
              <a:ext cx="1005840" cy="1005840"/>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grpSp>
          <p:nvGrpSpPr>
            <p:cNvPr id="134" name="Group 112"/>
            <p:cNvGrpSpPr>
              <a:grpSpLocks noChangeAspect="1"/>
            </p:cNvGrpSpPr>
            <p:nvPr/>
          </p:nvGrpSpPr>
          <p:grpSpPr bwMode="auto">
            <a:xfrm>
              <a:off x="3243169" y="4641332"/>
              <a:ext cx="1005840" cy="1005840"/>
              <a:chOff x="1157" y="393"/>
              <a:chExt cx="340" cy="340"/>
            </a:xfrm>
            <a:solidFill>
              <a:schemeClr val="accent1"/>
            </a:solidFill>
          </p:grpSpPr>
          <p:sp>
            <p:nvSpPr>
              <p:cNvPr id="149" name="Freeform 113"/>
              <p:cNvSpPr>
                <a:spLocks noEditPoints="1"/>
              </p:cNvSpPr>
              <p:nvPr/>
            </p:nvSpPr>
            <p:spPr bwMode="auto">
              <a:xfrm>
                <a:off x="1157" y="393"/>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0" name="Freeform 114"/>
              <p:cNvSpPr>
                <a:spLocks noEditPoints="1"/>
              </p:cNvSpPr>
              <p:nvPr/>
            </p:nvSpPr>
            <p:spPr bwMode="auto">
              <a:xfrm>
                <a:off x="1221" y="457"/>
                <a:ext cx="212" cy="177"/>
              </a:xfrm>
              <a:custGeom>
                <a:avLst/>
                <a:gdLst>
                  <a:gd name="T0" fmla="*/ 288 w 320"/>
                  <a:gd name="T1" fmla="*/ 203 h 267"/>
                  <a:gd name="T2" fmla="*/ 277 w 320"/>
                  <a:gd name="T3" fmla="*/ 128 h 267"/>
                  <a:gd name="T4" fmla="*/ 171 w 320"/>
                  <a:gd name="T5" fmla="*/ 75 h 267"/>
                  <a:gd name="T6" fmla="*/ 203 w 320"/>
                  <a:gd name="T7" fmla="*/ 64 h 267"/>
                  <a:gd name="T8" fmla="*/ 192 w 320"/>
                  <a:gd name="T9" fmla="*/ 0 h 267"/>
                  <a:gd name="T10" fmla="*/ 117 w 320"/>
                  <a:gd name="T11" fmla="*/ 11 h 267"/>
                  <a:gd name="T12" fmla="*/ 128 w 320"/>
                  <a:gd name="T13" fmla="*/ 75 h 267"/>
                  <a:gd name="T14" fmla="*/ 149 w 320"/>
                  <a:gd name="T15" fmla="*/ 128 h 267"/>
                  <a:gd name="T16" fmla="*/ 32 w 320"/>
                  <a:gd name="T17" fmla="*/ 139 h 267"/>
                  <a:gd name="T18" fmla="*/ 11 w 320"/>
                  <a:gd name="T19" fmla="*/ 203 h 267"/>
                  <a:gd name="T20" fmla="*/ 0 w 320"/>
                  <a:gd name="T21" fmla="*/ 256 h 267"/>
                  <a:gd name="T22" fmla="*/ 75 w 320"/>
                  <a:gd name="T23" fmla="*/ 267 h 267"/>
                  <a:gd name="T24" fmla="*/ 85 w 320"/>
                  <a:gd name="T25" fmla="*/ 214 h 267"/>
                  <a:gd name="T26" fmla="*/ 53 w 320"/>
                  <a:gd name="T27" fmla="*/ 203 h 267"/>
                  <a:gd name="T28" fmla="*/ 149 w 320"/>
                  <a:gd name="T29" fmla="*/ 150 h 267"/>
                  <a:gd name="T30" fmla="*/ 128 w 320"/>
                  <a:gd name="T31" fmla="*/ 203 h 267"/>
                  <a:gd name="T32" fmla="*/ 117 w 320"/>
                  <a:gd name="T33" fmla="*/ 256 h 267"/>
                  <a:gd name="T34" fmla="*/ 192 w 320"/>
                  <a:gd name="T35" fmla="*/ 267 h 267"/>
                  <a:gd name="T36" fmla="*/ 203 w 320"/>
                  <a:gd name="T37" fmla="*/ 214 h 267"/>
                  <a:gd name="T38" fmla="*/ 171 w 320"/>
                  <a:gd name="T39" fmla="*/ 203 h 267"/>
                  <a:gd name="T40" fmla="*/ 267 w 320"/>
                  <a:gd name="T41" fmla="*/ 150 h 267"/>
                  <a:gd name="T42" fmla="*/ 245 w 320"/>
                  <a:gd name="T43" fmla="*/ 203 h 267"/>
                  <a:gd name="T44" fmla="*/ 235 w 320"/>
                  <a:gd name="T45" fmla="*/ 256 h 267"/>
                  <a:gd name="T46" fmla="*/ 309 w 320"/>
                  <a:gd name="T47" fmla="*/ 267 h 267"/>
                  <a:gd name="T48" fmla="*/ 320 w 320"/>
                  <a:gd name="T49" fmla="*/ 214 h 267"/>
                  <a:gd name="T50" fmla="*/ 139 w 320"/>
                  <a:gd name="T51" fmla="*/ 22 h 267"/>
                  <a:gd name="T52" fmla="*/ 181 w 320"/>
                  <a:gd name="T53" fmla="*/ 54 h 267"/>
                  <a:gd name="T54" fmla="*/ 139 w 320"/>
                  <a:gd name="T55" fmla="*/ 22 h 267"/>
                  <a:gd name="T56" fmla="*/ 21 w 320"/>
                  <a:gd name="T57" fmla="*/ 246 h 267"/>
                  <a:gd name="T58" fmla="*/ 64 w 320"/>
                  <a:gd name="T59" fmla="*/ 224 h 267"/>
                  <a:gd name="T60" fmla="*/ 181 w 320"/>
                  <a:gd name="T61" fmla="*/ 246 h 267"/>
                  <a:gd name="T62" fmla="*/ 139 w 320"/>
                  <a:gd name="T63" fmla="*/ 224 h 267"/>
                  <a:gd name="T64" fmla="*/ 181 w 320"/>
                  <a:gd name="T65" fmla="*/ 246 h 267"/>
                  <a:gd name="T66" fmla="*/ 256 w 320"/>
                  <a:gd name="T67" fmla="*/ 246 h 267"/>
                  <a:gd name="T68" fmla="*/ 299 w 320"/>
                  <a:gd name="T69" fmla="*/ 22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67">
                    <a:moveTo>
                      <a:pt x="309" y="203"/>
                    </a:moveTo>
                    <a:cubicBezTo>
                      <a:pt x="288" y="203"/>
                      <a:pt x="288" y="203"/>
                      <a:pt x="288" y="203"/>
                    </a:cubicBezTo>
                    <a:cubicBezTo>
                      <a:pt x="288" y="139"/>
                      <a:pt x="288" y="139"/>
                      <a:pt x="288" y="139"/>
                    </a:cubicBezTo>
                    <a:cubicBezTo>
                      <a:pt x="288" y="133"/>
                      <a:pt x="283" y="128"/>
                      <a:pt x="277" y="128"/>
                    </a:cubicBezTo>
                    <a:cubicBezTo>
                      <a:pt x="171" y="128"/>
                      <a:pt x="171" y="128"/>
                      <a:pt x="171" y="128"/>
                    </a:cubicBezTo>
                    <a:cubicBezTo>
                      <a:pt x="171" y="75"/>
                      <a:pt x="171" y="75"/>
                      <a:pt x="171" y="75"/>
                    </a:cubicBezTo>
                    <a:cubicBezTo>
                      <a:pt x="192" y="75"/>
                      <a:pt x="192" y="75"/>
                      <a:pt x="192" y="75"/>
                    </a:cubicBezTo>
                    <a:cubicBezTo>
                      <a:pt x="198" y="75"/>
                      <a:pt x="203" y="70"/>
                      <a:pt x="203" y="64"/>
                    </a:cubicBezTo>
                    <a:cubicBezTo>
                      <a:pt x="203" y="11"/>
                      <a:pt x="203" y="11"/>
                      <a:pt x="203" y="11"/>
                    </a:cubicBezTo>
                    <a:cubicBezTo>
                      <a:pt x="203" y="5"/>
                      <a:pt x="198" y="0"/>
                      <a:pt x="192" y="0"/>
                    </a:cubicBezTo>
                    <a:cubicBezTo>
                      <a:pt x="128" y="0"/>
                      <a:pt x="128" y="0"/>
                      <a:pt x="128" y="0"/>
                    </a:cubicBezTo>
                    <a:cubicBezTo>
                      <a:pt x="122" y="0"/>
                      <a:pt x="117" y="5"/>
                      <a:pt x="117" y="11"/>
                    </a:cubicBezTo>
                    <a:cubicBezTo>
                      <a:pt x="117" y="64"/>
                      <a:pt x="117" y="64"/>
                      <a:pt x="117" y="64"/>
                    </a:cubicBezTo>
                    <a:cubicBezTo>
                      <a:pt x="117" y="70"/>
                      <a:pt x="122" y="75"/>
                      <a:pt x="128" y="75"/>
                    </a:cubicBezTo>
                    <a:cubicBezTo>
                      <a:pt x="149" y="75"/>
                      <a:pt x="149" y="75"/>
                      <a:pt x="149" y="75"/>
                    </a:cubicBezTo>
                    <a:cubicBezTo>
                      <a:pt x="149" y="128"/>
                      <a:pt x="149" y="128"/>
                      <a:pt x="149" y="128"/>
                    </a:cubicBezTo>
                    <a:cubicBezTo>
                      <a:pt x="43" y="128"/>
                      <a:pt x="43" y="128"/>
                      <a:pt x="43" y="128"/>
                    </a:cubicBezTo>
                    <a:cubicBezTo>
                      <a:pt x="37" y="128"/>
                      <a:pt x="32" y="133"/>
                      <a:pt x="32" y="139"/>
                    </a:cubicBezTo>
                    <a:cubicBezTo>
                      <a:pt x="32" y="203"/>
                      <a:pt x="32" y="203"/>
                      <a:pt x="32" y="203"/>
                    </a:cubicBezTo>
                    <a:cubicBezTo>
                      <a:pt x="11" y="203"/>
                      <a:pt x="11" y="203"/>
                      <a:pt x="11" y="203"/>
                    </a:cubicBezTo>
                    <a:cubicBezTo>
                      <a:pt x="5" y="203"/>
                      <a:pt x="0" y="208"/>
                      <a:pt x="0" y="214"/>
                    </a:cubicBezTo>
                    <a:cubicBezTo>
                      <a:pt x="0" y="256"/>
                      <a:pt x="0" y="256"/>
                      <a:pt x="0" y="256"/>
                    </a:cubicBezTo>
                    <a:cubicBezTo>
                      <a:pt x="0" y="262"/>
                      <a:pt x="5" y="267"/>
                      <a:pt x="11" y="267"/>
                    </a:cubicBezTo>
                    <a:cubicBezTo>
                      <a:pt x="75" y="267"/>
                      <a:pt x="75" y="267"/>
                      <a:pt x="75" y="267"/>
                    </a:cubicBezTo>
                    <a:cubicBezTo>
                      <a:pt x="81" y="267"/>
                      <a:pt x="85" y="262"/>
                      <a:pt x="85" y="256"/>
                    </a:cubicBezTo>
                    <a:cubicBezTo>
                      <a:pt x="85" y="214"/>
                      <a:pt x="85" y="214"/>
                      <a:pt x="85" y="214"/>
                    </a:cubicBezTo>
                    <a:cubicBezTo>
                      <a:pt x="85" y="208"/>
                      <a:pt x="81" y="203"/>
                      <a:pt x="75" y="203"/>
                    </a:cubicBezTo>
                    <a:cubicBezTo>
                      <a:pt x="53" y="203"/>
                      <a:pt x="53" y="203"/>
                      <a:pt x="53" y="203"/>
                    </a:cubicBezTo>
                    <a:cubicBezTo>
                      <a:pt x="53" y="150"/>
                      <a:pt x="53" y="150"/>
                      <a:pt x="53" y="150"/>
                    </a:cubicBezTo>
                    <a:cubicBezTo>
                      <a:pt x="149" y="150"/>
                      <a:pt x="149" y="150"/>
                      <a:pt x="149" y="150"/>
                    </a:cubicBezTo>
                    <a:cubicBezTo>
                      <a:pt x="149" y="203"/>
                      <a:pt x="149" y="203"/>
                      <a:pt x="149" y="203"/>
                    </a:cubicBezTo>
                    <a:cubicBezTo>
                      <a:pt x="128" y="203"/>
                      <a:pt x="128" y="203"/>
                      <a:pt x="128" y="203"/>
                    </a:cubicBezTo>
                    <a:cubicBezTo>
                      <a:pt x="122" y="203"/>
                      <a:pt x="117" y="208"/>
                      <a:pt x="117" y="214"/>
                    </a:cubicBezTo>
                    <a:cubicBezTo>
                      <a:pt x="117" y="256"/>
                      <a:pt x="117" y="256"/>
                      <a:pt x="117" y="256"/>
                    </a:cubicBezTo>
                    <a:cubicBezTo>
                      <a:pt x="117" y="262"/>
                      <a:pt x="122" y="267"/>
                      <a:pt x="128" y="267"/>
                    </a:cubicBezTo>
                    <a:cubicBezTo>
                      <a:pt x="192" y="267"/>
                      <a:pt x="192" y="267"/>
                      <a:pt x="192" y="267"/>
                    </a:cubicBezTo>
                    <a:cubicBezTo>
                      <a:pt x="198" y="267"/>
                      <a:pt x="203" y="262"/>
                      <a:pt x="203" y="256"/>
                    </a:cubicBezTo>
                    <a:cubicBezTo>
                      <a:pt x="203" y="214"/>
                      <a:pt x="203" y="214"/>
                      <a:pt x="203" y="214"/>
                    </a:cubicBezTo>
                    <a:cubicBezTo>
                      <a:pt x="203" y="208"/>
                      <a:pt x="198" y="203"/>
                      <a:pt x="192" y="203"/>
                    </a:cubicBezTo>
                    <a:cubicBezTo>
                      <a:pt x="171" y="203"/>
                      <a:pt x="171" y="203"/>
                      <a:pt x="171" y="203"/>
                    </a:cubicBezTo>
                    <a:cubicBezTo>
                      <a:pt x="171" y="150"/>
                      <a:pt x="171" y="150"/>
                      <a:pt x="171" y="150"/>
                    </a:cubicBezTo>
                    <a:cubicBezTo>
                      <a:pt x="267" y="150"/>
                      <a:pt x="267" y="150"/>
                      <a:pt x="267" y="150"/>
                    </a:cubicBezTo>
                    <a:cubicBezTo>
                      <a:pt x="267" y="203"/>
                      <a:pt x="267" y="203"/>
                      <a:pt x="267" y="203"/>
                    </a:cubicBezTo>
                    <a:cubicBezTo>
                      <a:pt x="245" y="203"/>
                      <a:pt x="245" y="203"/>
                      <a:pt x="245" y="203"/>
                    </a:cubicBezTo>
                    <a:cubicBezTo>
                      <a:pt x="239" y="203"/>
                      <a:pt x="235" y="208"/>
                      <a:pt x="235" y="214"/>
                    </a:cubicBezTo>
                    <a:cubicBezTo>
                      <a:pt x="235" y="256"/>
                      <a:pt x="235" y="256"/>
                      <a:pt x="235" y="256"/>
                    </a:cubicBezTo>
                    <a:cubicBezTo>
                      <a:pt x="235" y="262"/>
                      <a:pt x="239" y="267"/>
                      <a:pt x="245" y="267"/>
                    </a:cubicBezTo>
                    <a:cubicBezTo>
                      <a:pt x="309" y="267"/>
                      <a:pt x="309" y="267"/>
                      <a:pt x="309" y="267"/>
                    </a:cubicBezTo>
                    <a:cubicBezTo>
                      <a:pt x="315" y="267"/>
                      <a:pt x="320" y="262"/>
                      <a:pt x="320" y="256"/>
                    </a:cubicBezTo>
                    <a:cubicBezTo>
                      <a:pt x="320" y="214"/>
                      <a:pt x="320" y="214"/>
                      <a:pt x="320" y="214"/>
                    </a:cubicBezTo>
                    <a:cubicBezTo>
                      <a:pt x="320" y="208"/>
                      <a:pt x="315" y="203"/>
                      <a:pt x="309" y="203"/>
                    </a:cubicBezTo>
                    <a:close/>
                    <a:moveTo>
                      <a:pt x="139" y="22"/>
                    </a:moveTo>
                    <a:cubicBezTo>
                      <a:pt x="181" y="22"/>
                      <a:pt x="181" y="22"/>
                      <a:pt x="181" y="22"/>
                    </a:cubicBezTo>
                    <a:cubicBezTo>
                      <a:pt x="181" y="54"/>
                      <a:pt x="181" y="54"/>
                      <a:pt x="181" y="54"/>
                    </a:cubicBezTo>
                    <a:cubicBezTo>
                      <a:pt x="139" y="54"/>
                      <a:pt x="139" y="54"/>
                      <a:pt x="139" y="54"/>
                    </a:cubicBezTo>
                    <a:lnTo>
                      <a:pt x="139" y="22"/>
                    </a:lnTo>
                    <a:close/>
                    <a:moveTo>
                      <a:pt x="64" y="246"/>
                    </a:moveTo>
                    <a:cubicBezTo>
                      <a:pt x="21" y="246"/>
                      <a:pt x="21" y="246"/>
                      <a:pt x="21" y="246"/>
                    </a:cubicBezTo>
                    <a:cubicBezTo>
                      <a:pt x="21" y="224"/>
                      <a:pt x="21" y="224"/>
                      <a:pt x="21" y="224"/>
                    </a:cubicBezTo>
                    <a:cubicBezTo>
                      <a:pt x="64" y="224"/>
                      <a:pt x="64" y="224"/>
                      <a:pt x="64" y="224"/>
                    </a:cubicBezTo>
                    <a:lnTo>
                      <a:pt x="64" y="246"/>
                    </a:lnTo>
                    <a:close/>
                    <a:moveTo>
                      <a:pt x="181" y="246"/>
                    </a:moveTo>
                    <a:cubicBezTo>
                      <a:pt x="139" y="246"/>
                      <a:pt x="139" y="246"/>
                      <a:pt x="139" y="246"/>
                    </a:cubicBezTo>
                    <a:cubicBezTo>
                      <a:pt x="139" y="224"/>
                      <a:pt x="139" y="224"/>
                      <a:pt x="139" y="224"/>
                    </a:cubicBezTo>
                    <a:cubicBezTo>
                      <a:pt x="181" y="224"/>
                      <a:pt x="181" y="224"/>
                      <a:pt x="181" y="224"/>
                    </a:cubicBezTo>
                    <a:lnTo>
                      <a:pt x="181" y="246"/>
                    </a:lnTo>
                    <a:close/>
                    <a:moveTo>
                      <a:pt x="299" y="246"/>
                    </a:moveTo>
                    <a:cubicBezTo>
                      <a:pt x="256" y="246"/>
                      <a:pt x="256" y="246"/>
                      <a:pt x="256" y="246"/>
                    </a:cubicBezTo>
                    <a:cubicBezTo>
                      <a:pt x="256" y="224"/>
                      <a:pt x="256" y="224"/>
                      <a:pt x="256" y="224"/>
                    </a:cubicBezTo>
                    <a:cubicBezTo>
                      <a:pt x="299" y="224"/>
                      <a:pt x="299" y="224"/>
                      <a:pt x="299" y="224"/>
                    </a:cubicBezTo>
                    <a:lnTo>
                      <a:pt x="299" y="2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35" name="Oval 134"/>
            <p:cNvSpPr/>
            <p:nvPr/>
          </p:nvSpPr>
          <p:spPr bwMode="gray">
            <a:xfrm>
              <a:off x="5898935" y="2973129"/>
              <a:ext cx="1005840" cy="1005840"/>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grpSp>
          <p:nvGrpSpPr>
            <p:cNvPr id="136" name="Group 683"/>
            <p:cNvGrpSpPr>
              <a:grpSpLocks noChangeAspect="1"/>
            </p:cNvGrpSpPr>
            <p:nvPr/>
          </p:nvGrpSpPr>
          <p:grpSpPr bwMode="auto">
            <a:xfrm>
              <a:off x="5898935" y="2973129"/>
              <a:ext cx="1005840" cy="1005840"/>
              <a:chOff x="377" y="2771"/>
              <a:chExt cx="340" cy="340"/>
            </a:xfrm>
            <a:solidFill>
              <a:schemeClr val="accent1"/>
            </a:solidFill>
          </p:grpSpPr>
          <p:sp>
            <p:nvSpPr>
              <p:cNvPr id="147" name="Freeform 684"/>
              <p:cNvSpPr>
                <a:spLocks noEditPoints="1"/>
              </p:cNvSpPr>
              <p:nvPr/>
            </p:nvSpPr>
            <p:spPr bwMode="auto">
              <a:xfrm>
                <a:off x="377" y="277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48" name="Freeform 685"/>
              <p:cNvSpPr>
                <a:spLocks noEditPoints="1"/>
              </p:cNvSpPr>
              <p:nvPr/>
            </p:nvSpPr>
            <p:spPr bwMode="auto">
              <a:xfrm>
                <a:off x="440" y="2863"/>
                <a:ext cx="185" cy="184"/>
              </a:xfrm>
              <a:custGeom>
                <a:avLst/>
                <a:gdLst>
                  <a:gd name="T0" fmla="*/ 277 w 278"/>
                  <a:gd name="T1" fmla="*/ 71 h 278"/>
                  <a:gd name="T2" fmla="*/ 211 w 278"/>
                  <a:gd name="T3" fmla="*/ 3 h 278"/>
                  <a:gd name="T4" fmla="*/ 203 w 278"/>
                  <a:gd name="T5" fmla="*/ 0 h 278"/>
                  <a:gd name="T6" fmla="*/ 75 w 278"/>
                  <a:gd name="T7" fmla="*/ 11 h 278"/>
                  <a:gd name="T8" fmla="*/ 86 w 278"/>
                  <a:gd name="T9" fmla="*/ 54 h 278"/>
                  <a:gd name="T10" fmla="*/ 97 w 278"/>
                  <a:gd name="T11" fmla="*/ 22 h 278"/>
                  <a:gd name="T12" fmla="*/ 193 w 278"/>
                  <a:gd name="T13" fmla="*/ 75 h 278"/>
                  <a:gd name="T14" fmla="*/ 257 w 278"/>
                  <a:gd name="T15" fmla="*/ 86 h 278"/>
                  <a:gd name="T16" fmla="*/ 97 w 278"/>
                  <a:gd name="T17" fmla="*/ 256 h 278"/>
                  <a:gd name="T18" fmla="*/ 86 w 278"/>
                  <a:gd name="T19" fmla="*/ 203 h 278"/>
                  <a:gd name="T20" fmla="*/ 75 w 278"/>
                  <a:gd name="T21" fmla="*/ 267 h 278"/>
                  <a:gd name="T22" fmla="*/ 267 w 278"/>
                  <a:gd name="T23" fmla="*/ 278 h 278"/>
                  <a:gd name="T24" fmla="*/ 278 w 278"/>
                  <a:gd name="T25" fmla="*/ 75 h 278"/>
                  <a:gd name="T26" fmla="*/ 214 w 278"/>
                  <a:gd name="T27" fmla="*/ 64 h 278"/>
                  <a:gd name="T28" fmla="*/ 242 w 278"/>
                  <a:gd name="T29" fmla="*/ 64 h 278"/>
                  <a:gd name="T30" fmla="*/ 105 w 278"/>
                  <a:gd name="T31" fmla="*/ 192 h 278"/>
                  <a:gd name="T32" fmla="*/ 150 w 278"/>
                  <a:gd name="T33" fmla="*/ 203 h 278"/>
                  <a:gd name="T34" fmla="*/ 160 w 278"/>
                  <a:gd name="T35" fmla="*/ 190 h 278"/>
                  <a:gd name="T36" fmla="*/ 147 w 278"/>
                  <a:gd name="T37" fmla="*/ 142 h 278"/>
                  <a:gd name="T38" fmla="*/ 36 w 278"/>
                  <a:gd name="T39" fmla="*/ 46 h 278"/>
                  <a:gd name="T40" fmla="*/ 4 w 278"/>
                  <a:gd name="T41" fmla="*/ 93 h 278"/>
                  <a:gd name="T42" fmla="*/ 105 w 278"/>
                  <a:gd name="T43" fmla="*/ 192 h 278"/>
                  <a:gd name="T44" fmla="*/ 135 w 278"/>
                  <a:gd name="T45" fmla="*/ 178 h 278"/>
                  <a:gd name="T46" fmla="*/ 131 w 278"/>
                  <a:gd name="T47" fmla="*/ 162 h 278"/>
                  <a:gd name="T48" fmla="*/ 119 w 278"/>
                  <a:gd name="T49" fmla="*/ 144 h 278"/>
                  <a:gd name="T50" fmla="*/ 26 w 278"/>
                  <a:gd name="T51" fmla="*/ 86 h 278"/>
                  <a:gd name="T52" fmla="*/ 235 w 278"/>
                  <a:gd name="T53" fmla="*/ 192 h 278"/>
                  <a:gd name="T54" fmla="*/ 193 w 278"/>
                  <a:gd name="T55" fmla="*/ 203 h 278"/>
                  <a:gd name="T56" fmla="*/ 193 w 278"/>
                  <a:gd name="T57" fmla="*/ 182 h 278"/>
                  <a:gd name="T58" fmla="*/ 235 w 278"/>
                  <a:gd name="T59" fmla="*/ 192 h 278"/>
                  <a:gd name="T60" fmla="*/ 225 w 278"/>
                  <a:gd name="T61" fmla="*/ 160 h 278"/>
                  <a:gd name="T62" fmla="*/ 171 w 278"/>
                  <a:gd name="T63" fmla="*/ 150 h 278"/>
                  <a:gd name="T64" fmla="*/ 225 w 278"/>
                  <a:gd name="T65"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278" y="75"/>
                    </a:moveTo>
                    <a:cubicBezTo>
                      <a:pt x="278" y="73"/>
                      <a:pt x="278" y="72"/>
                      <a:pt x="277" y="71"/>
                    </a:cubicBezTo>
                    <a:cubicBezTo>
                      <a:pt x="277" y="70"/>
                      <a:pt x="276" y="68"/>
                      <a:pt x="275" y="67"/>
                    </a:cubicBezTo>
                    <a:cubicBezTo>
                      <a:pt x="211" y="3"/>
                      <a:pt x="211" y="3"/>
                      <a:pt x="211" y="3"/>
                    </a:cubicBezTo>
                    <a:cubicBezTo>
                      <a:pt x="210" y="2"/>
                      <a:pt x="209" y="2"/>
                      <a:pt x="207" y="1"/>
                    </a:cubicBezTo>
                    <a:cubicBezTo>
                      <a:pt x="206" y="1"/>
                      <a:pt x="205" y="0"/>
                      <a:pt x="203" y="0"/>
                    </a:cubicBezTo>
                    <a:cubicBezTo>
                      <a:pt x="86" y="0"/>
                      <a:pt x="86" y="0"/>
                      <a:pt x="86" y="0"/>
                    </a:cubicBezTo>
                    <a:cubicBezTo>
                      <a:pt x="80" y="0"/>
                      <a:pt x="75" y="5"/>
                      <a:pt x="75" y="11"/>
                    </a:cubicBezTo>
                    <a:cubicBezTo>
                      <a:pt x="75" y="43"/>
                      <a:pt x="75" y="43"/>
                      <a:pt x="75" y="43"/>
                    </a:cubicBezTo>
                    <a:cubicBezTo>
                      <a:pt x="75" y="49"/>
                      <a:pt x="80" y="54"/>
                      <a:pt x="86" y="54"/>
                    </a:cubicBezTo>
                    <a:cubicBezTo>
                      <a:pt x="92" y="54"/>
                      <a:pt x="97" y="49"/>
                      <a:pt x="97" y="43"/>
                    </a:cubicBezTo>
                    <a:cubicBezTo>
                      <a:pt x="97" y="22"/>
                      <a:pt x="97" y="22"/>
                      <a:pt x="97" y="22"/>
                    </a:cubicBezTo>
                    <a:cubicBezTo>
                      <a:pt x="193" y="22"/>
                      <a:pt x="193" y="22"/>
                      <a:pt x="193" y="22"/>
                    </a:cubicBezTo>
                    <a:cubicBezTo>
                      <a:pt x="193" y="75"/>
                      <a:pt x="193" y="75"/>
                      <a:pt x="193" y="75"/>
                    </a:cubicBezTo>
                    <a:cubicBezTo>
                      <a:pt x="193" y="81"/>
                      <a:pt x="197" y="86"/>
                      <a:pt x="203" y="86"/>
                    </a:cubicBezTo>
                    <a:cubicBezTo>
                      <a:pt x="257" y="86"/>
                      <a:pt x="257" y="86"/>
                      <a:pt x="257" y="86"/>
                    </a:cubicBezTo>
                    <a:cubicBezTo>
                      <a:pt x="257" y="256"/>
                      <a:pt x="257" y="256"/>
                      <a:pt x="257" y="256"/>
                    </a:cubicBezTo>
                    <a:cubicBezTo>
                      <a:pt x="97" y="256"/>
                      <a:pt x="97" y="256"/>
                      <a:pt x="97" y="256"/>
                    </a:cubicBezTo>
                    <a:cubicBezTo>
                      <a:pt x="97" y="214"/>
                      <a:pt x="97" y="214"/>
                      <a:pt x="97" y="214"/>
                    </a:cubicBezTo>
                    <a:cubicBezTo>
                      <a:pt x="97" y="208"/>
                      <a:pt x="92" y="203"/>
                      <a:pt x="86" y="203"/>
                    </a:cubicBezTo>
                    <a:cubicBezTo>
                      <a:pt x="80" y="203"/>
                      <a:pt x="75" y="208"/>
                      <a:pt x="75" y="214"/>
                    </a:cubicBezTo>
                    <a:cubicBezTo>
                      <a:pt x="75" y="267"/>
                      <a:pt x="75" y="267"/>
                      <a:pt x="75" y="267"/>
                    </a:cubicBezTo>
                    <a:cubicBezTo>
                      <a:pt x="75" y="273"/>
                      <a:pt x="80" y="278"/>
                      <a:pt x="86" y="278"/>
                    </a:cubicBezTo>
                    <a:cubicBezTo>
                      <a:pt x="267" y="278"/>
                      <a:pt x="267" y="278"/>
                      <a:pt x="267" y="278"/>
                    </a:cubicBezTo>
                    <a:cubicBezTo>
                      <a:pt x="273" y="278"/>
                      <a:pt x="278" y="273"/>
                      <a:pt x="278" y="267"/>
                    </a:cubicBezTo>
                    <a:cubicBezTo>
                      <a:pt x="278" y="75"/>
                      <a:pt x="278" y="75"/>
                      <a:pt x="278" y="75"/>
                    </a:cubicBezTo>
                    <a:cubicBezTo>
                      <a:pt x="278" y="75"/>
                      <a:pt x="278" y="75"/>
                      <a:pt x="278" y="75"/>
                    </a:cubicBezTo>
                    <a:close/>
                    <a:moveTo>
                      <a:pt x="214" y="64"/>
                    </a:moveTo>
                    <a:cubicBezTo>
                      <a:pt x="214" y="37"/>
                      <a:pt x="214" y="37"/>
                      <a:pt x="214" y="37"/>
                    </a:cubicBezTo>
                    <a:cubicBezTo>
                      <a:pt x="242" y="64"/>
                      <a:pt x="242" y="64"/>
                      <a:pt x="242" y="64"/>
                    </a:cubicBezTo>
                    <a:lnTo>
                      <a:pt x="214" y="64"/>
                    </a:lnTo>
                    <a:close/>
                    <a:moveTo>
                      <a:pt x="105" y="192"/>
                    </a:moveTo>
                    <a:cubicBezTo>
                      <a:pt x="147" y="203"/>
                      <a:pt x="147" y="203"/>
                      <a:pt x="147" y="203"/>
                    </a:cubicBezTo>
                    <a:cubicBezTo>
                      <a:pt x="148" y="203"/>
                      <a:pt x="149" y="203"/>
                      <a:pt x="150" y="203"/>
                    </a:cubicBezTo>
                    <a:cubicBezTo>
                      <a:pt x="153" y="203"/>
                      <a:pt x="156" y="202"/>
                      <a:pt x="158" y="200"/>
                    </a:cubicBezTo>
                    <a:cubicBezTo>
                      <a:pt x="160" y="197"/>
                      <a:pt x="161" y="193"/>
                      <a:pt x="160" y="190"/>
                    </a:cubicBezTo>
                    <a:cubicBezTo>
                      <a:pt x="150" y="147"/>
                      <a:pt x="150" y="147"/>
                      <a:pt x="150" y="147"/>
                    </a:cubicBezTo>
                    <a:cubicBezTo>
                      <a:pt x="149" y="145"/>
                      <a:pt x="148" y="143"/>
                      <a:pt x="147" y="142"/>
                    </a:cubicBezTo>
                    <a:cubicBezTo>
                      <a:pt x="51" y="46"/>
                      <a:pt x="51" y="46"/>
                      <a:pt x="51" y="46"/>
                    </a:cubicBezTo>
                    <a:cubicBezTo>
                      <a:pt x="47" y="42"/>
                      <a:pt x="40" y="42"/>
                      <a:pt x="36" y="46"/>
                    </a:cubicBezTo>
                    <a:cubicBezTo>
                      <a:pt x="4" y="78"/>
                      <a:pt x="4" y="78"/>
                      <a:pt x="4" y="78"/>
                    </a:cubicBezTo>
                    <a:cubicBezTo>
                      <a:pt x="0" y="82"/>
                      <a:pt x="0" y="89"/>
                      <a:pt x="4" y="93"/>
                    </a:cubicBezTo>
                    <a:cubicBezTo>
                      <a:pt x="100" y="189"/>
                      <a:pt x="100" y="189"/>
                      <a:pt x="100" y="189"/>
                    </a:cubicBezTo>
                    <a:cubicBezTo>
                      <a:pt x="101" y="191"/>
                      <a:pt x="103" y="192"/>
                      <a:pt x="105" y="192"/>
                    </a:cubicBezTo>
                    <a:close/>
                    <a:moveTo>
                      <a:pt x="131" y="162"/>
                    </a:moveTo>
                    <a:cubicBezTo>
                      <a:pt x="135" y="178"/>
                      <a:pt x="135" y="178"/>
                      <a:pt x="135" y="178"/>
                    </a:cubicBezTo>
                    <a:cubicBezTo>
                      <a:pt x="120" y="174"/>
                      <a:pt x="120" y="174"/>
                      <a:pt x="120" y="174"/>
                    </a:cubicBezTo>
                    <a:lnTo>
                      <a:pt x="131" y="162"/>
                    </a:lnTo>
                    <a:close/>
                    <a:moveTo>
                      <a:pt x="43" y="69"/>
                    </a:moveTo>
                    <a:cubicBezTo>
                      <a:pt x="119" y="144"/>
                      <a:pt x="119" y="144"/>
                      <a:pt x="119" y="144"/>
                    </a:cubicBezTo>
                    <a:cubicBezTo>
                      <a:pt x="102" y="161"/>
                      <a:pt x="102" y="161"/>
                      <a:pt x="102" y="161"/>
                    </a:cubicBezTo>
                    <a:cubicBezTo>
                      <a:pt x="26" y="86"/>
                      <a:pt x="26" y="86"/>
                      <a:pt x="26" y="86"/>
                    </a:cubicBezTo>
                    <a:lnTo>
                      <a:pt x="43" y="69"/>
                    </a:lnTo>
                    <a:close/>
                    <a:moveTo>
                      <a:pt x="235" y="192"/>
                    </a:moveTo>
                    <a:cubicBezTo>
                      <a:pt x="235" y="198"/>
                      <a:pt x="231" y="203"/>
                      <a:pt x="225" y="203"/>
                    </a:cubicBezTo>
                    <a:cubicBezTo>
                      <a:pt x="193" y="203"/>
                      <a:pt x="193" y="203"/>
                      <a:pt x="193" y="203"/>
                    </a:cubicBezTo>
                    <a:cubicBezTo>
                      <a:pt x="187" y="203"/>
                      <a:pt x="182" y="198"/>
                      <a:pt x="182" y="192"/>
                    </a:cubicBezTo>
                    <a:cubicBezTo>
                      <a:pt x="182" y="186"/>
                      <a:pt x="187" y="182"/>
                      <a:pt x="193" y="182"/>
                    </a:cubicBezTo>
                    <a:cubicBezTo>
                      <a:pt x="225" y="182"/>
                      <a:pt x="225" y="182"/>
                      <a:pt x="225" y="182"/>
                    </a:cubicBezTo>
                    <a:cubicBezTo>
                      <a:pt x="231" y="182"/>
                      <a:pt x="235" y="186"/>
                      <a:pt x="235" y="192"/>
                    </a:cubicBezTo>
                    <a:close/>
                    <a:moveTo>
                      <a:pt x="235" y="150"/>
                    </a:moveTo>
                    <a:cubicBezTo>
                      <a:pt x="235" y="156"/>
                      <a:pt x="231" y="160"/>
                      <a:pt x="225" y="160"/>
                    </a:cubicBezTo>
                    <a:cubicBezTo>
                      <a:pt x="182" y="160"/>
                      <a:pt x="182" y="160"/>
                      <a:pt x="182" y="160"/>
                    </a:cubicBezTo>
                    <a:cubicBezTo>
                      <a:pt x="176" y="160"/>
                      <a:pt x="171" y="156"/>
                      <a:pt x="171" y="150"/>
                    </a:cubicBezTo>
                    <a:cubicBezTo>
                      <a:pt x="171" y="144"/>
                      <a:pt x="176" y="139"/>
                      <a:pt x="182" y="139"/>
                    </a:cubicBezTo>
                    <a:cubicBezTo>
                      <a:pt x="225" y="139"/>
                      <a:pt x="225" y="139"/>
                      <a:pt x="225" y="139"/>
                    </a:cubicBezTo>
                    <a:cubicBezTo>
                      <a:pt x="231" y="139"/>
                      <a:pt x="235" y="144"/>
                      <a:pt x="235" y="15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37" name="Oval 136"/>
            <p:cNvSpPr/>
            <p:nvPr/>
          </p:nvSpPr>
          <p:spPr bwMode="gray">
            <a:xfrm>
              <a:off x="2392769" y="2973129"/>
              <a:ext cx="1005840" cy="1005840"/>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grpSp>
          <p:nvGrpSpPr>
            <p:cNvPr id="138" name="Group 892"/>
            <p:cNvGrpSpPr>
              <a:grpSpLocks noChangeAspect="1"/>
            </p:cNvGrpSpPr>
            <p:nvPr/>
          </p:nvGrpSpPr>
          <p:grpSpPr bwMode="auto">
            <a:xfrm>
              <a:off x="2395718" y="2973129"/>
              <a:ext cx="1002891" cy="1005840"/>
              <a:chOff x="4270" y="3457"/>
              <a:chExt cx="340" cy="341"/>
            </a:xfrm>
            <a:solidFill>
              <a:schemeClr val="accent1"/>
            </a:solidFill>
          </p:grpSpPr>
          <p:sp>
            <p:nvSpPr>
              <p:cNvPr id="145" name="Freeform 893"/>
              <p:cNvSpPr>
                <a:spLocks noEditPoints="1"/>
              </p:cNvSpPr>
              <p:nvPr/>
            </p:nvSpPr>
            <p:spPr bwMode="auto">
              <a:xfrm>
                <a:off x="4334" y="3521"/>
                <a:ext cx="192" cy="192"/>
              </a:xfrm>
              <a:custGeom>
                <a:avLst/>
                <a:gdLst>
                  <a:gd name="T0" fmla="*/ 285 w 289"/>
                  <a:gd name="T1" fmla="*/ 269 h 288"/>
                  <a:gd name="T2" fmla="*/ 189 w 289"/>
                  <a:gd name="T3" fmla="*/ 174 h 288"/>
                  <a:gd name="T4" fmla="*/ 213 w 289"/>
                  <a:gd name="T5" fmla="*/ 106 h 288"/>
                  <a:gd name="T6" fmla="*/ 106 w 289"/>
                  <a:gd name="T7" fmla="*/ 0 h 288"/>
                  <a:gd name="T8" fmla="*/ 0 w 289"/>
                  <a:gd name="T9" fmla="*/ 106 h 288"/>
                  <a:gd name="T10" fmla="*/ 106 w 289"/>
                  <a:gd name="T11" fmla="*/ 213 h 288"/>
                  <a:gd name="T12" fmla="*/ 174 w 289"/>
                  <a:gd name="T13" fmla="*/ 189 h 288"/>
                  <a:gd name="T14" fmla="*/ 269 w 289"/>
                  <a:gd name="T15" fmla="*/ 285 h 288"/>
                  <a:gd name="T16" fmla="*/ 277 w 289"/>
                  <a:gd name="T17" fmla="*/ 288 h 288"/>
                  <a:gd name="T18" fmla="*/ 285 w 289"/>
                  <a:gd name="T19" fmla="*/ 285 h 288"/>
                  <a:gd name="T20" fmla="*/ 285 w 289"/>
                  <a:gd name="T21" fmla="*/ 269 h 288"/>
                  <a:gd name="T22" fmla="*/ 106 w 289"/>
                  <a:gd name="T23" fmla="*/ 192 h 288"/>
                  <a:gd name="T24" fmla="*/ 21 w 289"/>
                  <a:gd name="T25" fmla="*/ 106 h 288"/>
                  <a:gd name="T26" fmla="*/ 106 w 289"/>
                  <a:gd name="T27" fmla="*/ 21 h 288"/>
                  <a:gd name="T28" fmla="*/ 192 w 289"/>
                  <a:gd name="T29" fmla="*/ 106 h 288"/>
                  <a:gd name="T30" fmla="*/ 106 w 289"/>
                  <a:gd name="T31"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288">
                    <a:moveTo>
                      <a:pt x="285" y="269"/>
                    </a:moveTo>
                    <a:cubicBezTo>
                      <a:pt x="189" y="174"/>
                      <a:pt x="189" y="174"/>
                      <a:pt x="189" y="174"/>
                    </a:cubicBezTo>
                    <a:cubicBezTo>
                      <a:pt x="204" y="155"/>
                      <a:pt x="213" y="132"/>
                      <a:pt x="213" y="106"/>
                    </a:cubicBezTo>
                    <a:cubicBezTo>
                      <a:pt x="213" y="48"/>
                      <a:pt x="165" y="0"/>
                      <a:pt x="106" y="0"/>
                    </a:cubicBezTo>
                    <a:cubicBezTo>
                      <a:pt x="48" y="0"/>
                      <a:pt x="0" y="48"/>
                      <a:pt x="0" y="106"/>
                    </a:cubicBezTo>
                    <a:cubicBezTo>
                      <a:pt x="0" y="165"/>
                      <a:pt x="48" y="213"/>
                      <a:pt x="106" y="213"/>
                    </a:cubicBezTo>
                    <a:cubicBezTo>
                      <a:pt x="132" y="213"/>
                      <a:pt x="155" y="204"/>
                      <a:pt x="174" y="189"/>
                    </a:cubicBezTo>
                    <a:cubicBezTo>
                      <a:pt x="269" y="285"/>
                      <a:pt x="269" y="285"/>
                      <a:pt x="269" y="285"/>
                    </a:cubicBezTo>
                    <a:cubicBezTo>
                      <a:pt x="272" y="287"/>
                      <a:pt x="274" y="288"/>
                      <a:pt x="277" y="288"/>
                    </a:cubicBezTo>
                    <a:cubicBezTo>
                      <a:pt x="280" y="288"/>
                      <a:pt x="282" y="287"/>
                      <a:pt x="285" y="285"/>
                    </a:cubicBezTo>
                    <a:cubicBezTo>
                      <a:pt x="289" y="280"/>
                      <a:pt x="289" y="274"/>
                      <a:pt x="285" y="269"/>
                    </a:cubicBezTo>
                    <a:close/>
                    <a:moveTo>
                      <a:pt x="106" y="192"/>
                    </a:moveTo>
                    <a:cubicBezTo>
                      <a:pt x="59" y="192"/>
                      <a:pt x="21" y="153"/>
                      <a:pt x="21" y="106"/>
                    </a:cubicBezTo>
                    <a:cubicBezTo>
                      <a:pt x="21" y="59"/>
                      <a:pt x="59" y="21"/>
                      <a:pt x="106" y="21"/>
                    </a:cubicBezTo>
                    <a:cubicBezTo>
                      <a:pt x="153" y="21"/>
                      <a:pt x="192" y="59"/>
                      <a:pt x="192" y="106"/>
                    </a:cubicBezTo>
                    <a:cubicBezTo>
                      <a:pt x="192" y="153"/>
                      <a:pt x="153" y="192"/>
                      <a:pt x="106" y="19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46" name="Freeform 894"/>
              <p:cNvSpPr>
                <a:spLocks noEditPoints="1"/>
              </p:cNvSpPr>
              <p:nvPr/>
            </p:nvSpPr>
            <p:spPr bwMode="auto">
              <a:xfrm>
                <a:off x="4270" y="3457"/>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139" name="Group 138"/>
            <p:cNvGrpSpPr/>
            <p:nvPr/>
          </p:nvGrpSpPr>
          <p:grpSpPr>
            <a:xfrm>
              <a:off x="376238" y="3205554"/>
              <a:ext cx="1485183" cy="760757"/>
              <a:chOff x="376238" y="3205554"/>
              <a:chExt cx="1485183" cy="760757"/>
            </a:xfrm>
          </p:grpSpPr>
          <p:sp>
            <p:nvSpPr>
              <p:cNvPr id="143" name="Rectangle 142"/>
              <p:cNvSpPr/>
              <p:nvPr/>
            </p:nvSpPr>
            <p:spPr bwMode="gray">
              <a:xfrm>
                <a:off x="376238" y="3205554"/>
                <a:ext cx="1085102" cy="760757"/>
              </a:xfrm>
              <a:prstGeom prst="rect">
                <a:avLst/>
              </a:prstGeom>
              <a:solidFill>
                <a:schemeClr val="accent3">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700" b="1" dirty="0" smtClean="0">
                    <a:solidFill>
                      <a:schemeClr val="bg1"/>
                    </a:solidFill>
                  </a:rPr>
                  <a:t>Things</a:t>
                </a:r>
              </a:p>
            </p:txBody>
          </p:sp>
          <p:cxnSp>
            <p:nvCxnSpPr>
              <p:cNvPr id="144" name="Straight Arrow Connector 143"/>
              <p:cNvCxnSpPr>
                <a:stCxn id="143" idx="3"/>
              </p:cNvCxnSpPr>
              <p:nvPr/>
            </p:nvCxnSpPr>
            <p:spPr>
              <a:xfrm flipV="1">
                <a:off x="1461340" y="3585933"/>
                <a:ext cx="400081" cy="0"/>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7334250" y="3205554"/>
              <a:ext cx="1433514" cy="760757"/>
              <a:chOff x="7334250" y="3205553"/>
              <a:chExt cx="1433514" cy="760757"/>
            </a:xfrm>
          </p:grpSpPr>
          <p:sp>
            <p:nvSpPr>
              <p:cNvPr id="141" name="Rectangle 140"/>
              <p:cNvSpPr/>
              <p:nvPr/>
            </p:nvSpPr>
            <p:spPr bwMode="gray">
              <a:xfrm>
                <a:off x="7682662" y="3205553"/>
                <a:ext cx="1085102" cy="760757"/>
              </a:xfrm>
              <a:prstGeom prst="rect">
                <a:avLst/>
              </a:prstGeom>
              <a:solidFill>
                <a:schemeClr val="accent3">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700" b="1" dirty="0" smtClean="0">
                    <a:solidFill>
                      <a:schemeClr val="bg1"/>
                    </a:solidFill>
                  </a:rPr>
                  <a:t>Apps</a:t>
                </a:r>
              </a:p>
            </p:txBody>
          </p:sp>
          <p:cxnSp>
            <p:nvCxnSpPr>
              <p:cNvPr id="142" name="Straight Arrow Connector 141"/>
              <p:cNvCxnSpPr>
                <a:stCxn id="141" idx="1"/>
              </p:cNvCxnSpPr>
              <p:nvPr/>
            </p:nvCxnSpPr>
            <p:spPr>
              <a:xfrm flipH="1" flipV="1">
                <a:off x="7334250" y="3585931"/>
                <a:ext cx="348412" cy="0"/>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95" name="Rectangle 194"/>
          <p:cNvSpPr/>
          <p:nvPr/>
        </p:nvSpPr>
        <p:spPr>
          <a:xfrm>
            <a:off x="331321" y="4132130"/>
            <a:ext cx="8436442" cy="419927"/>
          </a:xfrm>
          <a:prstGeom prst="rect">
            <a:avLst/>
          </a:prstGeom>
          <a:solidFill>
            <a:schemeClr val="accent1"/>
          </a:solidFill>
        </p:spPr>
        <p:txBody>
          <a:bodyPr wrap="square" lIns="0" tIns="0" rIns="0" bIns="0" anchor="ctr">
            <a:noAutofit/>
          </a:bodyPr>
          <a:lstStyle/>
          <a:p>
            <a:pPr algn="ctr"/>
            <a:r>
              <a:rPr lang="en-US" sz="800" b="1" dirty="0">
                <a:solidFill>
                  <a:prstClr val="white"/>
                </a:solidFill>
                <a:ea typeface="Verdana" panose="020B0604030504040204" pitchFamily="34" charset="0"/>
                <a:cs typeface="Verdana" panose="020B0604030504040204" pitchFamily="34" charset="0"/>
              </a:rPr>
              <a:t>IoT promises to generate huge volumes of data. To unlock the value within that data, businesses must find effective ways to pull it from billions of remote devices, process it, and derive meaningful insight from it. </a:t>
            </a:r>
          </a:p>
        </p:txBody>
      </p:sp>
      <p:grpSp>
        <p:nvGrpSpPr>
          <p:cNvPr id="196" name="Group 195"/>
          <p:cNvGrpSpPr/>
          <p:nvPr/>
        </p:nvGrpSpPr>
        <p:grpSpPr>
          <a:xfrm>
            <a:off x="721342" y="4676331"/>
            <a:ext cx="7304690" cy="1599211"/>
            <a:chOff x="620110" y="1891793"/>
            <a:chExt cx="7304690" cy="2104749"/>
          </a:xfrm>
        </p:grpSpPr>
        <p:grpSp>
          <p:nvGrpSpPr>
            <p:cNvPr id="197" name="Group 196"/>
            <p:cNvGrpSpPr/>
            <p:nvPr/>
          </p:nvGrpSpPr>
          <p:grpSpPr>
            <a:xfrm>
              <a:off x="620110" y="1891793"/>
              <a:ext cx="7304690" cy="2104749"/>
              <a:chOff x="522670" y="1598043"/>
              <a:chExt cx="8470313" cy="2035977"/>
            </a:xfrm>
          </p:grpSpPr>
          <p:sp>
            <p:nvSpPr>
              <p:cNvPr id="201" name="Rectangle 3"/>
              <p:cNvSpPr>
                <a:spLocks noChangeArrowheads="1"/>
              </p:cNvSpPr>
              <p:nvPr/>
            </p:nvSpPr>
            <p:spPr bwMode="auto">
              <a:xfrm>
                <a:off x="2591434" y="1598043"/>
                <a:ext cx="4332783" cy="783007"/>
              </a:xfrm>
              <a:prstGeom prst="rect">
                <a:avLst/>
              </a:prstGeom>
              <a:solidFill>
                <a:schemeClr val="bg1"/>
              </a:solidFill>
              <a:ln>
                <a:solidFill>
                  <a:schemeClr val="tx1"/>
                </a:solidFill>
                <a:prstDash val="dashDot"/>
              </a:ln>
              <a:extLst/>
            </p:spPr>
            <p:txBody>
              <a:bodyPr lIns="88900" tIns="88900" rIns="88900" bIns="88900" anchor="ctr"/>
              <a:lstStyle/>
              <a:p>
                <a:r>
                  <a:rPr lang="en-US" sz="900" dirty="0">
                    <a:solidFill>
                      <a:prstClr val="white"/>
                    </a:solidFill>
                  </a:rPr>
                  <a:t>Text</a:t>
                </a:r>
              </a:p>
            </p:txBody>
          </p:sp>
          <p:sp>
            <p:nvSpPr>
              <p:cNvPr id="202" name="Pentagon 201"/>
              <p:cNvSpPr/>
              <p:nvPr/>
            </p:nvSpPr>
            <p:spPr bwMode="gray">
              <a:xfrm>
                <a:off x="522670" y="1733916"/>
                <a:ext cx="1922647" cy="625869"/>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800" b="1" dirty="0" err="1" smtClean="0">
                    <a:solidFill>
                      <a:prstClr val="white"/>
                    </a:solidFill>
                  </a:rPr>
                  <a:t>IoT</a:t>
                </a:r>
                <a:r>
                  <a:rPr lang="en-US" sz="800" b="1" dirty="0" smtClean="0">
                    <a:solidFill>
                      <a:prstClr val="white"/>
                    </a:solidFill>
                  </a:rPr>
                  <a:t> Data collected from millions of “Smart” objects</a:t>
                </a:r>
                <a:endParaRPr lang="en-US" sz="800" b="1" dirty="0">
                  <a:solidFill>
                    <a:prstClr val="white"/>
                  </a:solidFill>
                </a:endParaRPr>
              </a:p>
            </p:txBody>
          </p:sp>
          <p:sp>
            <p:nvSpPr>
              <p:cNvPr id="203" name="Rectangle 3"/>
              <p:cNvSpPr>
                <a:spLocks noChangeArrowheads="1"/>
              </p:cNvSpPr>
              <p:nvPr/>
            </p:nvSpPr>
            <p:spPr bwMode="auto">
              <a:xfrm>
                <a:off x="2740354" y="1733916"/>
                <a:ext cx="1944414" cy="465654"/>
              </a:xfrm>
              <a:prstGeom prst="rect">
                <a:avLst/>
              </a:prstGeom>
              <a:solidFill>
                <a:schemeClr val="accent5"/>
              </a:solidFill>
              <a:ln>
                <a:noFill/>
              </a:ln>
              <a:extLst/>
            </p:spPr>
            <p:txBody>
              <a:bodyPr lIns="88900" tIns="88900" rIns="88900" bIns="88900" anchor="ctr"/>
              <a:lstStyle/>
              <a:p>
                <a:pPr algn="ctr"/>
                <a:r>
                  <a:rPr lang="en-US" sz="800" b="1" dirty="0" smtClean="0">
                    <a:solidFill>
                      <a:prstClr val="white"/>
                    </a:solidFill>
                  </a:rPr>
                  <a:t>Ingestion </a:t>
                </a:r>
                <a:endParaRPr lang="en-US" sz="800" b="1" dirty="0">
                  <a:solidFill>
                    <a:prstClr val="white"/>
                  </a:solidFill>
                </a:endParaRPr>
              </a:p>
            </p:txBody>
          </p:sp>
          <p:sp>
            <p:nvSpPr>
              <p:cNvPr id="204" name="Rectangle 3"/>
              <p:cNvSpPr>
                <a:spLocks noChangeArrowheads="1"/>
              </p:cNvSpPr>
              <p:nvPr/>
            </p:nvSpPr>
            <p:spPr bwMode="auto">
              <a:xfrm>
                <a:off x="4830885" y="1733916"/>
                <a:ext cx="1944414" cy="465654"/>
              </a:xfrm>
              <a:prstGeom prst="rect">
                <a:avLst/>
              </a:prstGeom>
              <a:solidFill>
                <a:schemeClr val="accent5"/>
              </a:solidFill>
              <a:ln>
                <a:noFill/>
              </a:ln>
              <a:extLst/>
            </p:spPr>
            <p:txBody>
              <a:bodyPr lIns="88900" tIns="88900" rIns="88900" bIns="88900" anchor="ctr"/>
              <a:lstStyle/>
              <a:p>
                <a:pPr algn="ctr"/>
                <a:r>
                  <a:rPr lang="en-US" sz="800" b="1" dirty="0" smtClean="0">
                    <a:solidFill>
                      <a:prstClr val="white"/>
                    </a:solidFill>
                  </a:rPr>
                  <a:t>Streaming Analytics </a:t>
                </a:r>
                <a:endParaRPr lang="en-US" sz="800" b="1" dirty="0">
                  <a:solidFill>
                    <a:prstClr val="white"/>
                  </a:solidFill>
                </a:endParaRPr>
              </a:p>
            </p:txBody>
          </p:sp>
          <p:sp>
            <p:nvSpPr>
              <p:cNvPr id="205" name="Pentagon 204"/>
              <p:cNvSpPr/>
              <p:nvPr/>
            </p:nvSpPr>
            <p:spPr bwMode="gray">
              <a:xfrm>
                <a:off x="7070336" y="1733917"/>
                <a:ext cx="1922647" cy="46565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800" b="1" dirty="0" smtClean="0">
                    <a:solidFill>
                      <a:prstClr val="white"/>
                    </a:solidFill>
                  </a:rPr>
                  <a:t>Perishable Insights</a:t>
                </a:r>
                <a:endParaRPr lang="en-US" sz="800" b="1" dirty="0">
                  <a:solidFill>
                    <a:prstClr val="white"/>
                  </a:solidFill>
                </a:endParaRPr>
              </a:p>
            </p:txBody>
          </p:sp>
          <p:sp>
            <p:nvSpPr>
              <p:cNvPr id="206" name="Pentagon 205"/>
              <p:cNvSpPr/>
              <p:nvPr/>
            </p:nvSpPr>
            <p:spPr bwMode="gray">
              <a:xfrm>
                <a:off x="7070336" y="3168366"/>
                <a:ext cx="1922647" cy="46565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r>
                  <a:rPr lang="en-US" sz="800" b="1" dirty="0" smtClean="0">
                    <a:solidFill>
                      <a:prstClr val="white"/>
                    </a:solidFill>
                  </a:rPr>
                  <a:t>Historical Insights</a:t>
                </a:r>
                <a:endParaRPr lang="en-US" sz="800" b="1" dirty="0">
                  <a:solidFill>
                    <a:prstClr val="white"/>
                  </a:solidFill>
                </a:endParaRPr>
              </a:p>
            </p:txBody>
          </p:sp>
          <p:sp>
            <p:nvSpPr>
              <p:cNvPr id="207" name="Rectangle 3"/>
              <p:cNvSpPr>
                <a:spLocks noChangeArrowheads="1"/>
              </p:cNvSpPr>
              <p:nvPr/>
            </p:nvSpPr>
            <p:spPr bwMode="auto">
              <a:xfrm>
                <a:off x="2587952" y="2620489"/>
                <a:ext cx="1124608" cy="312934"/>
              </a:xfrm>
              <a:prstGeom prst="rect">
                <a:avLst/>
              </a:prstGeom>
              <a:solidFill>
                <a:schemeClr val="accent1"/>
              </a:solidFill>
              <a:ln>
                <a:noFill/>
              </a:ln>
              <a:extLst/>
            </p:spPr>
            <p:txBody>
              <a:bodyPr lIns="88900" tIns="88900" rIns="88900" bIns="88900" anchor="ctr"/>
              <a:lstStyle/>
              <a:p>
                <a:pPr algn="ctr"/>
                <a:r>
                  <a:rPr lang="en-US" sz="700" b="1" dirty="0" smtClean="0">
                    <a:solidFill>
                      <a:prstClr val="white"/>
                    </a:solidFill>
                  </a:rPr>
                  <a:t>Analytical Storage </a:t>
                </a:r>
                <a:endParaRPr lang="en-US" sz="700" b="1" dirty="0">
                  <a:solidFill>
                    <a:prstClr val="white"/>
                  </a:solidFill>
                </a:endParaRPr>
              </a:p>
            </p:txBody>
          </p:sp>
          <p:sp>
            <p:nvSpPr>
              <p:cNvPr id="208" name="Rectangle 3"/>
              <p:cNvSpPr>
                <a:spLocks noChangeArrowheads="1"/>
              </p:cNvSpPr>
              <p:nvPr/>
            </p:nvSpPr>
            <p:spPr bwMode="auto">
              <a:xfrm>
                <a:off x="4195521" y="2620489"/>
                <a:ext cx="1124608" cy="312934"/>
              </a:xfrm>
              <a:prstGeom prst="rect">
                <a:avLst/>
              </a:prstGeom>
              <a:solidFill>
                <a:schemeClr val="accent1"/>
              </a:solidFill>
              <a:ln>
                <a:noFill/>
              </a:ln>
              <a:extLst/>
            </p:spPr>
            <p:txBody>
              <a:bodyPr lIns="88900" tIns="88900" rIns="88900" bIns="88900" anchor="ctr"/>
              <a:lstStyle/>
              <a:p>
                <a:pPr algn="ctr"/>
                <a:r>
                  <a:rPr lang="en-US" sz="700" b="1" dirty="0" smtClean="0">
                    <a:solidFill>
                      <a:prstClr val="white"/>
                    </a:solidFill>
                  </a:rPr>
                  <a:t>Context Enrichment </a:t>
                </a:r>
                <a:endParaRPr lang="en-US" sz="700" b="1" dirty="0">
                  <a:solidFill>
                    <a:prstClr val="white"/>
                  </a:solidFill>
                </a:endParaRPr>
              </a:p>
            </p:txBody>
          </p:sp>
          <p:sp>
            <p:nvSpPr>
              <p:cNvPr id="209" name="Rectangle 3"/>
              <p:cNvSpPr>
                <a:spLocks noChangeArrowheads="1"/>
              </p:cNvSpPr>
              <p:nvPr/>
            </p:nvSpPr>
            <p:spPr bwMode="auto">
              <a:xfrm>
                <a:off x="5803090" y="2620489"/>
                <a:ext cx="1124608" cy="312934"/>
              </a:xfrm>
              <a:prstGeom prst="rect">
                <a:avLst/>
              </a:prstGeom>
              <a:solidFill>
                <a:schemeClr val="accent1"/>
              </a:solidFill>
              <a:ln>
                <a:noFill/>
              </a:ln>
              <a:extLst/>
            </p:spPr>
            <p:txBody>
              <a:bodyPr lIns="88900" tIns="88900" rIns="88900" bIns="88900" anchor="ctr"/>
              <a:lstStyle/>
              <a:p>
                <a:pPr algn="ctr"/>
                <a:r>
                  <a:rPr lang="en-US" sz="700" b="1" dirty="0" smtClean="0">
                    <a:solidFill>
                      <a:prstClr val="white"/>
                    </a:solidFill>
                  </a:rPr>
                  <a:t>Future Learning </a:t>
                </a:r>
                <a:endParaRPr lang="en-US" sz="700" b="1" dirty="0">
                  <a:solidFill>
                    <a:prstClr val="white"/>
                  </a:solidFill>
                </a:endParaRPr>
              </a:p>
            </p:txBody>
          </p:sp>
          <p:sp>
            <p:nvSpPr>
              <p:cNvPr id="210" name="Rectangle 3"/>
              <p:cNvSpPr>
                <a:spLocks noChangeArrowheads="1"/>
              </p:cNvSpPr>
              <p:nvPr/>
            </p:nvSpPr>
            <p:spPr bwMode="auto">
              <a:xfrm>
                <a:off x="3785618" y="3168365"/>
                <a:ext cx="1944414" cy="465654"/>
              </a:xfrm>
              <a:prstGeom prst="rect">
                <a:avLst/>
              </a:prstGeom>
              <a:solidFill>
                <a:schemeClr val="accent2"/>
              </a:solidFill>
              <a:ln>
                <a:noFill/>
              </a:ln>
              <a:extLst/>
            </p:spPr>
            <p:txBody>
              <a:bodyPr lIns="88900" tIns="88900" rIns="88900" bIns="88900" anchor="ctr"/>
              <a:lstStyle/>
              <a:p>
                <a:pPr algn="ctr"/>
                <a:r>
                  <a:rPr lang="en-US" sz="800" b="1" dirty="0" smtClean="0">
                    <a:solidFill>
                      <a:prstClr val="white"/>
                    </a:solidFill>
                  </a:rPr>
                  <a:t>Analytics at Rest</a:t>
                </a:r>
                <a:endParaRPr lang="en-US" sz="800" b="1" dirty="0">
                  <a:solidFill>
                    <a:prstClr val="white"/>
                  </a:solidFill>
                </a:endParaRPr>
              </a:p>
            </p:txBody>
          </p:sp>
          <p:cxnSp>
            <p:nvCxnSpPr>
              <p:cNvPr id="211" name="Straight Arrow Connector 210"/>
              <p:cNvCxnSpPr>
                <a:stCxn id="210" idx="3"/>
                <a:endCxn id="206" idx="1"/>
              </p:cNvCxnSpPr>
              <p:nvPr/>
            </p:nvCxnSpPr>
            <p:spPr>
              <a:xfrm>
                <a:off x="5730032" y="3401192"/>
                <a:ext cx="1340304" cy="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Elbow Connector 211"/>
              <p:cNvCxnSpPr>
                <a:stCxn id="201" idx="2"/>
                <a:endCxn id="207" idx="0"/>
              </p:cNvCxnSpPr>
              <p:nvPr/>
            </p:nvCxnSpPr>
            <p:spPr>
              <a:xfrm rot="5400000">
                <a:off x="3834322" y="1696984"/>
                <a:ext cx="239440" cy="1607570"/>
              </a:xfrm>
              <a:prstGeom prst="bentConnector3">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3" name="Elbow Connector 212"/>
              <p:cNvCxnSpPr>
                <a:stCxn id="201" idx="2"/>
                <a:endCxn id="208" idx="0"/>
              </p:cNvCxnSpPr>
              <p:nvPr/>
            </p:nvCxnSpPr>
            <p:spPr>
              <a:xfrm rot="5400000">
                <a:off x="4638107" y="2500770"/>
                <a:ext cx="239440" cy="1"/>
              </a:xfrm>
              <a:prstGeom prst="bentConnector3">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Elbow Connector 213"/>
              <p:cNvCxnSpPr>
                <a:stCxn id="201" idx="2"/>
                <a:endCxn id="209" idx="0"/>
              </p:cNvCxnSpPr>
              <p:nvPr/>
            </p:nvCxnSpPr>
            <p:spPr>
              <a:xfrm rot="16200000" flipH="1">
                <a:off x="5441891" y="1696986"/>
                <a:ext cx="239440" cy="1607568"/>
              </a:xfrm>
              <a:prstGeom prst="bentConnector3">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5" name="Elbow Connector 214"/>
              <p:cNvCxnSpPr>
                <a:stCxn id="207" idx="2"/>
                <a:endCxn id="210" idx="0"/>
              </p:cNvCxnSpPr>
              <p:nvPr/>
            </p:nvCxnSpPr>
            <p:spPr>
              <a:xfrm rot="16200000" flipH="1">
                <a:off x="3836570" y="2247109"/>
                <a:ext cx="234942" cy="1607569"/>
              </a:xfrm>
              <a:prstGeom prst="bentConnector3">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6" name="Elbow Connector 215"/>
              <p:cNvCxnSpPr>
                <a:stCxn id="208" idx="2"/>
                <a:endCxn id="210" idx="0"/>
              </p:cNvCxnSpPr>
              <p:nvPr/>
            </p:nvCxnSpPr>
            <p:spPr>
              <a:xfrm rot="5400000">
                <a:off x="4640355" y="3051615"/>
                <a:ext cx="234942" cy="14727"/>
              </a:xfrm>
              <a:prstGeom prst="bentConnector3">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7" name="Elbow Connector 216"/>
              <p:cNvCxnSpPr>
                <a:stCxn id="209" idx="2"/>
                <a:endCxn id="210" idx="0"/>
              </p:cNvCxnSpPr>
              <p:nvPr/>
            </p:nvCxnSpPr>
            <p:spPr>
              <a:xfrm rot="5400000">
                <a:off x="5444140" y="2247110"/>
                <a:ext cx="234942" cy="1607569"/>
              </a:xfrm>
              <a:prstGeom prst="bentConnector3">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99" name="Straight Arrow Connector 198"/>
            <p:cNvCxnSpPr>
              <a:stCxn id="204" idx="3"/>
              <a:endCxn id="205" idx="1"/>
            </p:cNvCxnSpPr>
            <p:nvPr/>
          </p:nvCxnSpPr>
          <p:spPr>
            <a:xfrm>
              <a:off x="6012298" y="2272947"/>
              <a:ext cx="254436" cy="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51" name="TextBox 150"/>
          <p:cNvSpPr txBox="1"/>
          <p:nvPr/>
        </p:nvSpPr>
        <p:spPr>
          <a:xfrm>
            <a:off x="3231356" y="6554397"/>
            <a:ext cx="2252155" cy="184666"/>
          </a:xfrm>
          <a:prstGeom prst="rect">
            <a:avLst/>
          </a:prstGeom>
          <a:noFill/>
        </p:spPr>
        <p:txBody>
          <a:bodyPr vert="horz" wrap="none" lIns="0" tIns="0" rIns="0" bIns="0" rtlCol="0">
            <a:spAutoFit/>
          </a:bodyPr>
          <a:lstStyle/>
          <a:p>
            <a:pPr>
              <a:spcBef>
                <a:spcPts val="200"/>
              </a:spcBef>
              <a:buSzPct val="100000"/>
            </a:pPr>
            <a:r>
              <a:rPr lang="en-US" sz="1200" dirty="0" smtClean="0"/>
              <a:t>Draft – For Internal Use Only</a:t>
            </a:r>
          </a:p>
        </p:txBody>
      </p:sp>
    </p:spTree>
    <p:extLst>
      <p:ext uri="{BB962C8B-B14F-4D97-AF65-F5344CB8AC3E}">
        <p14:creationId xmlns:p14="http://schemas.microsoft.com/office/powerpoint/2010/main" val="73742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Evolution of </a:t>
            </a:r>
            <a:r>
              <a:rPr lang="en-US" dirty="0" err="1" smtClean="0"/>
              <a:t>IoT</a:t>
            </a:r>
            <a:r>
              <a:rPr lang="en-US" dirty="0" smtClean="0"/>
              <a:t> Security</a:t>
            </a:r>
            <a:endParaRPr lang="en-US" dirty="0"/>
          </a:p>
        </p:txBody>
      </p:sp>
      <p:grpSp>
        <p:nvGrpSpPr>
          <p:cNvPr id="4" name="Group 3"/>
          <p:cNvGrpSpPr/>
          <p:nvPr/>
        </p:nvGrpSpPr>
        <p:grpSpPr>
          <a:xfrm>
            <a:off x="370305" y="1970718"/>
            <a:ext cx="8444456" cy="3972882"/>
            <a:chOff x="370305" y="2211478"/>
            <a:chExt cx="8444456" cy="3624447"/>
          </a:xfrm>
        </p:grpSpPr>
        <p:sp>
          <p:nvSpPr>
            <p:cNvPr id="98" name="Rectangle 97"/>
            <p:cNvSpPr/>
            <p:nvPr/>
          </p:nvSpPr>
          <p:spPr>
            <a:xfrm>
              <a:off x="370305" y="2211478"/>
              <a:ext cx="8394192" cy="246221"/>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000" b="1" spc="28" dirty="0">
                  <a:solidFill>
                    <a:schemeClr val="bg1"/>
                  </a:solidFill>
                </a:rPr>
                <a:t>Evolution of threats</a:t>
              </a:r>
            </a:p>
          </p:txBody>
        </p:sp>
        <p:grpSp>
          <p:nvGrpSpPr>
            <p:cNvPr id="114" name="Group 113"/>
            <p:cNvGrpSpPr/>
            <p:nvPr/>
          </p:nvGrpSpPr>
          <p:grpSpPr>
            <a:xfrm>
              <a:off x="387965" y="2491583"/>
              <a:ext cx="8426796" cy="3344342"/>
              <a:chOff x="387965" y="2419665"/>
              <a:chExt cx="8426796" cy="3344342"/>
            </a:xfrm>
          </p:grpSpPr>
          <p:sp>
            <p:nvSpPr>
              <p:cNvPr id="6" name="Right Arrow 5"/>
              <p:cNvSpPr/>
              <p:nvPr/>
            </p:nvSpPr>
            <p:spPr bwMode="gray">
              <a:xfrm>
                <a:off x="5388806" y="2421219"/>
                <a:ext cx="3376012" cy="460063"/>
              </a:xfrm>
              <a:prstGeom prst="rightArrow">
                <a:avLst/>
              </a:prstGeom>
              <a:solidFill>
                <a:schemeClr val="accent1"/>
              </a:solidFill>
              <a:ln w="19050" algn="ctr">
                <a:solidFill>
                  <a:sysClr val="window" lastClr="FFFFFF"/>
                </a:solidFill>
                <a:miter lim="800000"/>
                <a:headEnd/>
                <a:tailEnd/>
              </a:ln>
            </p:spPr>
            <p:txBody>
              <a:bodyPr wrap="square" lIns="66675" tIns="66675" rIns="66675" bIns="66675" rtlCol="0" anchor="ctr"/>
              <a:lstStyle/>
              <a:p>
                <a:pPr algn="ctr">
                  <a:lnSpc>
                    <a:spcPct val="106000"/>
                  </a:lnSpc>
                  <a:buFont typeface="Wingdings 2" pitchFamily="18" charset="2"/>
                  <a:buNone/>
                  <a:defRPr/>
                </a:pPr>
                <a:endParaRPr lang="en-US" sz="1200" b="1" kern="0" dirty="0">
                  <a:solidFill>
                    <a:prstClr val="white"/>
                  </a:solidFill>
                </a:endParaRPr>
              </a:p>
            </p:txBody>
          </p:sp>
          <p:sp>
            <p:nvSpPr>
              <p:cNvPr id="7" name="Right Arrow 6"/>
              <p:cNvSpPr/>
              <p:nvPr/>
            </p:nvSpPr>
            <p:spPr bwMode="gray">
              <a:xfrm>
                <a:off x="2939403" y="2419665"/>
                <a:ext cx="3376012" cy="460063"/>
              </a:xfrm>
              <a:prstGeom prst="rightArrow">
                <a:avLst/>
              </a:prstGeom>
              <a:solidFill>
                <a:schemeClr val="accent2"/>
              </a:solidFill>
              <a:ln w="19050" algn="ctr">
                <a:solidFill>
                  <a:sysClr val="window" lastClr="FFFFFF"/>
                </a:solidFill>
                <a:miter lim="800000"/>
                <a:headEnd/>
                <a:tailEnd/>
              </a:ln>
            </p:spPr>
            <p:txBody>
              <a:bodyPr wrap="square" lIns="66675" tIns="66675" rIns="66675" bIns="66675" rtlCol="0" anchor="ctr"/>
              <a:lstStyle/>
              <a:p>
                <a:pPr algn="ctr">
                  <a:lnSpc>
                    <a:spcPct val="106000"/>
                  </a:lnSpc>
                  <a:buFont typeface="Wingdings 2" pitchFamily="18" charset="2"/>
                  <a:buNone/>
                  <a:defRPr/>
                </a:pPr>
                <a:endParaRPr lang="en-US" sz="1200" b="1" kern="0" dirty="0">
                  <a:solidFill>
                    <a:prstClr val="white"/>
                  </a:solidFill>
                </a:endParaRPr>
              </a:p>
            </p:txBody>
          </p:sp>
          <p:sp>
            <p:nvSpPr>
              <p:cNvPr id="9" name="Right Arrow 8"/>
              <p:cNvSpPr/>
              <p:nvPr/>
            </p:nvSpPr>
            <p:spPr bwMode="gray">
              <a:xfrm>
                <a:off x="1135682" y="2421717"/>
                <a:ext cx="2730332" cy="460063"/>
              </a:xfrm>
              <a:prstGeom prst="rightArrow">
                <a:avLst/>
              </a:prstGeom>
              <a:solidFill>
                <a:schemeClr val="accent3"/>
              </a:solidFill>
              <a:ln w="19050" algn="ctr">
                <a:solidFill>
                  <a:sysClr val="window" lastClr="FFFFFF"/>
                </a:solidFill>
                <a:miter lim="800000"/>
                <a:headEnd/>
                <a:tailEnd/>
              </a:ln>
            </p:spPr>
            <p:txBody>
              <a:bodyPr wrap="square" lIns="66675" tIns="66675" rIns="66675" bIns="66675" rtlCol="0" anchor="ctr"/>
              <a:lstStyle/>
              <a:p>
                <a:pPr algn="ctr">
                  <a:lnSpc>
                    <a:spcPct val="106000"/>
                  </a:lnSpc>
                  <a:buFont typeface="Wingdings 2" pitchFamily="18" charset="2"/>
                  <a:buNone/>
                  <a:defRPr/>
                </a:pPr>
                <a:endParaRPr lang="en-US" sz="1200" b="1" kern="0" dirty="0">
                  <a:solidFill>
                    <a:prstClr val="white"/>
                  </a:solidFill>
                </a:endParaRPr>
              </a:p>
            </p:txBody>
          </p:sp>
          <p:sp>
            <p:nvSpPr>
              <p:cNvPr id="11" name="TextBox 10"/>
              <p:cNvSpPr txBox="1"/>
              <p:nvPr/>
            </p:nvSpPr>
            <p:spPr>
              <a:xfrm>
                <a:off x="1438712" y="2572843"/>
                <a:ext cx="1825068" cy="138499"/>
              </a:xfrm>
              <a:prstGeom prst="rect">
                <a:avLst/>
              </a:prstGeom>
              <a:noFill/>
            </p:spPr>
            <p:txBody>
              <a:bodyPr vert="horz" wrap="square" lIns="0" tIns="0" rIns="0" bIns="0" rtlCol="0">
                <a:spAutoFit/>
              </a:bodyPr>
              <a:lstStyle/>
              <a:p>
                <a:pPr marL="0" lvl="1" algn="ctr">
                  <a:spcBef>
                    <a:spcPts val="113"/>
                  </a:spcBef>
                  <a:buSzPct val="100000"/>
                  <a:defRPr/>
                </a:pPr>
                <a:r>
                  <a:rPr lang="en-US" sz="900" b="1" kern="0" dirty="0" smtClean="0">
                    <a:solidFill>
                      <a:schemeClr val="bg1"/>
                    </a:solidFill>
                  </a:rPr>
                  <a:t>Before connectivity</a:t>
                </a:r>
                <a:endParaRPr lang="en-US" sz="900" b="1" kern="0" dirty="0">
                  <a:solidFill>
                    <a:schemeClr val="bg1"/>
                  </a:solidFill>
                </a:endParaRPr>
              </a:p>
            </p:txBody>
          </p:sp>
          <p:sp>
            <p:nvSpPr>
              <p:cNvPr id="12" name="TextBox 11"/>
              <p:cNvSpPr txBox="1"/>
              <p:nvPr/>
            </p:nvSpPr>
            <p:spPr>
              <a:xfrm>
                <a:off x="3931529" y="2572843"/>
                <a:ext cx="1825068" cy="138499"/>
              </a:xfrm>
              <a:prstGeom prst="rect">
                <a:avLst/>
              </a:prstGeom>
              <a:noFill/>
            </p:spPr>
            <p:txBody>
              <a:bodyPr vert="horz" wrap="square" lIns="0" tIns="0" rIns="0" bIns="0" rtlCol="0">
                <a:spAutoFit/>
              </a:bodyPr>
              <a:lstStyle/>
              <a:p>
                <a:pPr marL="0" lvl="1" algn="ctr">
                  <a:spcBef>
                    <a:spcPts val="113"/>
                  </a:spcBef>
                  <a:buSzPct val="100000"/>
                  <a:defRPr/>
                </a:pPr>
                <a:r>
                  <a:rPr lang="en-US" sz="900" b="1" kern="0" dirty="0" smtClean="0">
                    <a:solidFill>
                      <a:schemeClr val="bg1"/>
                    </a:solidFill>
                  </a:rPr>
                  <a:t>Internet age</a:t>
                </a:r>
                <a:endParaRPr lang="en-US" sz="900" b="1" kern="0" dirty="0">
                  <a:solidFill>
                    <a:schemeClr val="bg1"/>
                  </a:solidFill>
                </a:endParaRPr>
              </a:p>
            </p:txBody>
          </p:sp>
          <p:sp>
            <p:nvSpPr>
              <p:cNvPr id="13" name="TextBox 12"/>
              <p:cNvSpPr txBox="1"/>
              <p:nvPr/>
            </p:nvSpPr>
            <p:spPr>
              <a:xfrm>
                <a:off x="6454884" y="2572843"/>
                <a:ext cx="1825068" cy="138499"/>
              </a:xfrm>
              <a:prstGeom prst="rect">
                <a:avLst/>
              </a:prstGeom>
              <a:noFill/>
            </p:spPr>
            <p:txBody>
              <a:bodyPr vert="horz" wrap="square" lIns="0" tIns="0" rIns="0" bIns="0" rtlCol="0">
                <a:spAutoFit/>
              </a:bodyPr>
              <a:lstStyle/>
              <a:p>
                <a:pPr marL="0" lvl="1" algn="ctr">
                  <a:spcBef>
                    <a:spcPts val="113"/>
                  </a:spcBef>
                  <a:buSzPct val="100000"/>
                  <a:defRPr/>
                </a:pPr>
                <a:r>
                  <a:rPr lang="en-US" sz="900" b="1" kern="0" dirty="0" smtClean="0">
                    <a:solidFill>
                      <a:schemeClr val="bg1"/>
                    </a:solidFill>
                  </a:rPr>
                  <a:t>Connected age</a:t>
                </a:r>
                <a:endParaRPr lang="en-US" sz="900" b="1" kern="0" dirty="0">
                  <a:solidFill>
                    <a:schemeClr val="bg1"/>
                  </a:solidFill>
                </a:endParaRPr>
              </a:p>
            </p:txBody>
          </p:sp>
          <p:sp>
            <p:nvSpPr>
              <p:cNvPr id="14" name="Rectangle 13"/>
              <p:cNvSpPr/>
              <p:nvPr/>
            </p:nvSpPr>
            <p:spPr>
              <a:xfrm>
                <a:off x="1093579" y="3703071"/>
                <a:ext cx="7671239" cy="80989"/>
              </a:xfrm>
              <a:prstGeom prst="rect">
                <a:avLst/>
              </a:prstGeom>
              <a:solidFill>
                <a:schemeClr val="accent5">
                  <a:lumMod val="40000"/>
                  <a:lumOff val="60000"/>
                </a:schemeClr>
              </a:solidFill>
              <a:ln w="12700" cap="flat" cmpd="sng" algn="ctr">
                <a:noFill/>
                <a:prstDash val="solid"/>
              </a:ln>
              <a:effectLst/>
            </p:spPr>
            <p:txBody>
              <a:bodyPr lIns="27000" tIns="27000" rIns="27000" bIns="27000" rtlCol="0" anchor="ctr">
                <a:noAutofit/>
              </a:bodyPr>
              <a:lstStyle/>
              <a:p>
                <a:pPr algn="ctr">
                  <a:defRPr/>
                </a:pPr>
                <a:endParaRPr lang="en-US" sz="1050" kern="0" dirty="0"/>
              </a:p>
            </p:txBody>
          </p:sp>
          <p:sp>
            <p:nvSpPr>
              <p:cNvPr id="15" name="Rectangle 14"/>
              <p:cNvSpPr/>
              <p:nvPr/>
            </p:nvSpPr>
            <p:spPr bwMode="gray">
              <a:xfrm>
                <a:off x="387965" y="4325601"/>
                <a:ext cx="592698" cy="1232364"/>
              </a:xfrm>
              <a:prstGeom prst="rect">
                <a:avLst/>
              </a:prstGeom>
              <a:noFill/>
              <a:ln w="28575" cap="flat" cmpd="sng" algn="ctr">
                <a:solidFill>
                  <a:schemeClr val="accent2"/>
                </a:solidFill>
                <a:prstDash val="solid"/>
                <a:miter lim="800000"/>
              </a:ln>
              <a:effectLst/>
            </p:spPr>
            <p:txBody>
              <a:bodyPr vert="vert270" wrap="none" rtlCol="0" anchor="ctr"/>
              <a:lstStyle/>
              <a:p>
                <a:pPr algn="ctr"/>
                <a:r>
                  <a:rPr lang="en-US" sz="900" b="1" kern="0" dirty="0">
                    <a:latin typeface="Chronicle Display Black" charset="0"/>
                    <a:ea typeface="Chronicle Display Black" charset="0"/>
                    <a:cs typeface="Chronicle Display Black" charset="0"/>
                  </a:rPr>
                  <a:t>Common </a:t>
                </a:r>
                <a:r>
                  <a:rPr lang="en-US" sz="900" b="1" kern="0" dirty="0" smtClean="0">
                    <a:latin typeface="Chronicle Display Black" charset="0"/>
                    <a:ea typeface="Chronicle Display Black" charset="0"/>
                    <a:cs typeface="Chronicle Display Black" charset="0"/>
                  </a:rPr>
                  <a:t>Threats</a:t>
                </a:r>
                <a:br>
                  <a:rPr lang="en-US" sz="900" b="1" kern="0" dirty="0" smtClean="0">
                    <a:latin typeface="Chronicle Display Black" charset="0"/>
                    <a:ea typeface="Chronicle Display Black" charset="0"/>
                    <a:cs typeface="Chronicle Display Black" charset="0"/>
                  </a:rPr>
                </a:br>
                <a:r>
                  <a:rPr lang="en-US" sz="900" b="1" kern="0" dirty="0" smtClean="0">
                    <a:latin typeface="Chronicle Display Black" charset="0"/>
                    <a:ea typeface="Chronicle Display Black" charset="0"/>
                    <a:cs typeface="Chronicle Display Black" charset="0"/>
                  </a:rPr>
                  <a:t>and</a:t>
                </a:r>
                <a:r>
                  <a:rPr lang="en-US" sz="900" b="1" kern="0" dirty="0">
                    <a:latin typeface="Chronicle Display Black" charset="0"/>
                    <a:ea typeface="Chronicle Display Black" charset="0"/>
                    <a:cs typeface="Chronicle Display Black" charset="0"/>
                  </a:rPr>
                  <a:t/>
                </a:r>
                <a:br>
                  <a:rPr lang="en-US" sz="900" b="1" kern="0" dirty="0">
                    <a:latin typeface="Chronicle Display Black" charset="0"/>
                    <a:ea typeface="Chronicle Display Black" charset="0"/>
                    <a:cs typeface="Chronicle Display Black" charset="0"/>
                  </a:rPr>
                </a:br>
                <a:r>
                  <a:rPr lang="en-US" sz="900" b="1" kern="0" dirty="0">
                    <a:latin typeface="Chronicle Display Black" charset="0"/>
                    <a:ea typeface="Chronicle Display Black" charset="0"/>
                    <a:cs typeface="Chronicle Display Black" charset="0"/>
                  </a:rPr>
                  <a:t> Vulnerabilities </a:t>
                </a:r>
              </a:p>
            </p:txBody>
          </p:sp>
          <p:sp>
            <p:nvSpPr>
              <p:cNvPr id="16" name="TextBox 15"/>
              <p:cNvSpPr txBox="1"/>
              <p:nvPr/>
            </p:nvSpPr>
            <p:spPr>
              <a:xfrm>
                <a:off x="1267795" y="4427237"/>
                <a:ext cx="1242152" cy="215444"/>
              </a:xfrm>
              <a:prstGeom prst="rect">
                <a:avLst/>
              </a:prstGeom>
              <a:noFill/>
            </p:spPr>
            <p:txBody>
              <a:bodyPr vert="horz" wrap="square" lIns="0" tIns="0" rIns="0" bIns="0" rtlCol="0">
                <a:spAutoFit/>
              </a:bodyPr>
              <a:lstStyle/>
              <a:p>
                <a:pPr algn="ctr">
                  <a:spcBef>
                    <a:spcPts val="150"/>
                  </a:spcBef>
                  <a:buSzPct val="100000"/>
                  <a:defRPr/>
                </a:pPr>
                <a:r>
                  <a:rPr lang="en-US" sz="700" kern="0" dirty="0"/>
                  <a:t>Theft or damage of equipment or records</a:t>
                </a:r>
              </a:p>
            </p:txBody>
          </p:sp>
          <p:sp>
            <p:nvSpPr>
              <p:cNvPr id="17" name="TextBox 16"/>
              <p:cNvSpPr txBox="1"/>
              <p:nvPr/>
            </p:nvSpPr>
            <p:spPr>
              <a:xfrm>
                <a:off x="1384919" y="5020143"/>
                <a:ext cx="1128050" cy="107722"/>
              </a:xfrm>
              <a:prstGeom prst="rect">
                <a:avLst/>
              </a:prstGeom>
              <a:noFill/>
            </p:spPr>
            <p:txBody>
              <a:bodyPr vert="horz" wrap="square" lIns="0" tIns="0" rIns="0" bIns="0" rtlCol="0">
                <a:spAutoFit/>
              </a:bodyPr>
              <a:lstStyle/>
              <a:p>
                <a:pPr algn="ctr">
                  <a:spcBef>
                    <a:spcPts val="150"/>
                  </a:spcBef>
                  <a:buSzPct val="100000"/>
                  <a:defRPr/>
                </a:pPr>
                <a:r>
                  <a:rPr lang="en-US" sz="700" kern="0" dirty="0"/>
                  <a:t>Data integrity failures</a:t>
                </a:r>
              </a:p>
            </p:txBody>
          </p:sp>
          <p:sp>
            <p:nvSpPr>
              <p:cNvPr id="18" name="TextBox 17"/>
              <p:cNvSpPr txBox="1"/>
              <p:nvPr/>
            </p:nvSpPr>
            <p:spPr>
              <a:xfrm>
                <a:off x="7736518" y="4363288"/>
                <a:ext cx="1003313" cy="323165"/>
              </a:xfrm>
              <a:prstGeom prst="rect">
                <a:avLst/>
              </a:prstGeom>
              <a:noFill/>
            </p:spPr>
            <p:txBody>
              <a:bodyPr vert="horz" wrap="square" lIns="0" tIns="0" rIns="0" bIns="0" rtlCol="0">
                <a:spAutoFit/>
              </a:bodyPr>
              <a:lstStyle/>
              <a:p>
                <a:pPr algn="ctr">
                  <a:spcBef>
                    <a:spcPts val="150"/>
                  </a:spcBef>
                  <a:buSzPct val="100000"/>
                  <a:defRPr/>
                </a:pPr>
                <a:r>
                  <a:rPr lang="en-US" sz="700" kern="0" dirty="0"/>
                  <a:t>Broken authentication and session management</a:t>
                </a:r>
              </a:p>
            </p:txBody>
          </p:sp>
          <p:sp>
            <p:nvSpPr>
              <p:cNvPr id="19" name="TextBox 18"/>
              <p:cNvSpPr txBox="1"/>
              <p:nvPr/>
            </p:nvSpPr>
            <p:spPr>
              <a:xfrm>
                <a:off x="7480435" y="5516478"/>
                <a:ext cx="521325" cy="215444"/>
              </a:xfrm>
              <a:prstGeom prst="rect">
                <a:avLst/>
              </a:prstGeom>
              <a:noFill/>
            </p:spPr>
            <p:txBody>
              <a:bodyPr vert="horz" wrap="square" lIns="0" tIns="0" rIns="0" bIns="0" rtlCol="0">
                <a:spAutoFit/>
              </a:bodyPr>
              <a:lstStyle/>
              <a:p>
                <a:pPr algn="ctr">
                  <a:spcBef>
                    <a:spcPts val="150"/>
                  </a:spcBef>
                  <a:buSzPct val="100000"/>
                  <a:defRPr/>
                </a:pPr>
                <a:r>
                  <a:rPr lang="en-US" sz="700" kern="0" dirty="0"/>
                  <a:t>Hardware attacks</a:t>
                </a:r>
              </a:p>
            </p:txBody>
          </p:sp>
          <p:sp>
            <p:nvSpPr>
              <p:cNvPr id="20" name="TextBox 19"/>
              <p:cNvSpPr txBox="1"/>
              <p:nvPr/>
            </p:nvSpPr>
            <p:spPr>
              <a:xfrm>
                <a:off x="3244939" y="5489286"/>
                <a:ext cx="1242152" cy="107722"/>
              </a:xfrm>
              <a:prstGeom prst="rect">
                <a:avLst/>
              </a:prstGeom>
              <a:noFill/>
            </p:spPr>
            <p:txBody>
              <a:bodyPr vert="horz" wrap="square" lIns="0" tIns="0" rIns="0" bIns="0" rtlCol="0">
                <a:spAutoFit/>
              </a:bodyPr>
              <a:lstStyle/>
              <a:p>
                <a:pPr algn="ctr">
                  <a:spcBef>
                    <a:spcPts val="150"/>
                  </a:spcBef>
                  <a:buSzPct val="100000"/>
                  <a:defRPr/>
                </a:pPr>
                <a:r>
                  <a:rPr lang="en-US" sz="700" kern="0" dirty="0"/>
                  <a:t>DNS attacks</a:t>
                </a:r>
              </a:p>
            </p:txBody>
          </p:sp>
          <p:sp>
            <p:nvSpPr>
              <p:cNvPr id="21" name="TextBox 20"/>
              <p:cNvSpPr txBox="1"/>
              <p:nvPr/>
            </p:nvSpPr>
            <p:spPr>
              <a:xfrm>
                <a:off x="2768976" y="5183327"/>
                <a:ext cx="1128050" cy="107722"/>
              </a:xfrm>
              <a:prstGeom prst="rect">
                <a:avLst/>
              </a:prstGeom>
              <a:noFill/>
            </p:spPr>
            <p:txBody>
              <a:bodyPr vert="horz" wrap="square" lIns="0" tIns="0" rIns="0" bIns="0" rtlCol="0">
                <a:spAutoFit/>
              </a:bodyPr>
              <a:lstStyle/>
              <a:p>
                <a:pPr algn="ctr">
                  <a:spcBef>
                    <a:spcPts val="150"/>
                  </a:spcBef>
                  <a:buSzPct val="100000"/>
                  <a:defRPr/>
                </a:pPr>
                <a:r>
                  <a:rPr lang="en-US" sz="700" kern="0" dirty="0"/>
                  <a:t>SQL injection</a:t>
                </a:r>
              </a:p>
            </p:txBody>
          </p:sp>
          <p:sp>
            <p:nvSpPr>
              <p:cNvPr id="22" name="TextBox 21"/>
              <p:cNvSpPr txBox="1"/>
              <p:nvPr/>
            </p:nvSpPr>
            <p:spPr>
              <a:xfrm>
                <a:off x="3140291" y="4873503"/>
                <a:ext cx="1126138" cy="107722"/>
              </a:xfrm>
              <a:prstGeom prst="rect">
                <a:avLst/>
              </a:prstGeom>
              <a:noFill/>
            </p:spPr>
            <p:txBody>
              <a:bodyPr vert="horz" wrap="square" lIns="0" tIns="0" rIns="0" bIns="0" rtlCol="0">
                <a:spAutoFit/>
              </a:bodyPr>
              <a:lstStyle/>
              <a:p>
                <a:pPr>
                  <a:spcBef>
                    <a:spcPts val="150"/>
                  </a:spcBef>
                  <a:buSzPct val="100000"/>
                  <a:defRPr/>
                </a:pPr>
                <a:r>
                  <a:rPr lang="en-US" sz="700" kern="0" dirty="0"/>
                  <a:t>Data interception</a:t>
                </a:r>
              </a:p>
            </p:txBody>
          </p:sp>
          <p:sp>
            <p:nvSpPr>
              <p:cNvPr id="23" name="TextBox 22"/>
              <p:cNvSpPr txBox="1"/>
              <p:nvPr/>
            </p:nvSpPr>
            <p:spPr>
              <a:xfrm>
                <a:off x="5906325" y="5494694"/>
                <a:ext cx="1353148" cy="215444"/>
              </a:xfrm>
              <a:prstGeom prst="rect">
                <a:avLst/>
              </a:prstGeom>
              <a:noFill/>
            </p:spPr>
            <p:txBody>
              <a:bodyPr vert="horz" wrap="square" lIns="0" tIns="0" rIns="0" bIns="0" rtlCol="0">
                <a:spAutoFit/>
              </a:bodyPr>
              <a:lstStyle/>
              <a:p>
                <a:pPr algn="ctr">
                  <a:spcBef>
                    <a:spcPts val="150"/>
                  </a:spcBef>
                  <a:buSzPct val="100000"/>
                  <a:defRPr/>
                </a:pPr>
                <a:r>
                  <a:rPr lang="en-US" sz="700" kern="0" dirty="0"/>
                  <a:t>Use of a broken or risky cryptographic algorithm</a:t>
                </a:r>
              </a:p>
            </p:txBody>
          </p:sp>
          <p:sp>
            <p:nvSpPr>
              <p:cNvPr id="24" name="TextBox 23"/>
              <p:cNvSpPr txBox="1"/>
              <p:nvPr/>
            </p:nvSpPr>
            <p:spPr>
              <a:xfrm>
                <a:off x="5460560" y="4843433"/>
                <a:ext cx="1011329" cy="107722"/>
              </a:xfrm>
              <a:prstGeom prst="rect">
                <a:avLst/>
              </a:prstGeom>
              <a:noFill/>
            </p:spPr>
            <p:txBody>
              <a:bodyPr vert="horz" wrap="square" lIns="0" tIns="0" rIns="0" bIns="0" rtlCol="0">
                <a:spAutoFit/>
              </a:bodyPr>
              <a:lstStyle/>
              <a:p>
                <a:pPr algn="ctr">
                  <a:spcBef>
                    <a:spcPts val="150"/>
                  </a:spcBef>
                  <a:buSzPct val="100000"/>
                  <a:defRPr/>
                </a:pPr>
                <a:r>
                  <a:rPr lang="en-US" sz="700" kern="0" dirty="0"/>
                  <a:t>Insecure storage</a:t>
                </a:r>
              </a:p>
            </p:txBody>
          </p:sp>
          <p:sp>
            <p:nvSpPr>
              <p:cNvPr id="25" name="TextBox 24"/>
              <p:cNvSpPr txBox="1"/>
              <p:nvPr/>
            </p:nvSpPr>
            <p:spPr>
              <a:xfrm>
                <a:off x="5895268" y="4420671"/>
                <a:ext cx="1011329" cy="215444"/>
              </a:xfrm>
              <a:prstGeom prst="rect">
                <a:avLst/>
              </a:prstGeom>
              <a:noFill/>
            </p:spPr>
            <p:txBody>
              <a:bodyPr vert="horz" wrap="square" lIns="0" tIns="0" rIns="0" bIns="0" rtlCol="0">
                <a:spAutoFit/>
              </a:bodyPr>
              <a:lstStyle/>
              <a:p>
                <a:pPr algn="ctr">
                  <a:spcBef>
                    <a:spcPts val="150"/>
                  </a:spcBef>
                  <a:buSzPct val="100000"/>
                  <a:defRPr/>
                </a:pPr>
                <a:r>
                  <a:rPr lang="en-US" sz="700" kern="0" dirty="0"/>
                  <a:t>Insecure cloud interfaces</a:t>
                </a:r>
              </a:p>
            </p:txBody>
          </p:sp>
          <p:sp>
            <p:nvSpPr>
              <p:cNvPr id="26" name="TextBox 25"/>
              <p:cNvSpPr txBox="1"/>
              <p:nvPr/>
            </p:nvSpPr>
            <p:spPr>
              <a:xfrm>
                <a:off x="5486213" y="5168349"/>
                <a:ext cx="1011329" cy="107722"/>
              </a:xfrm>
              <a:prstGeom prst="rect">
                <a:avLst/>
              </a:prstGeom>
              <a:noFill/>
            </p:spPr>
            <p:txBody>
              <a:bodyPr vert="horz" wrap="square" lIns="0" tIns="0" rIns="0" bIns="0" rtlCol="0">
                <a:spAutoFit/>
              </a:bodyPr>
              <a:lstStyle/>
              <a:p>
                <a:pPr algn="ctr">
                  <a:spcBef>
                    <a:spcPts val="150"/>
                  </a:spcBef>
                  <a:buSzPct val="100000"/>
                  <a:defRPr/>
                </a:pPr>
                <a:r>
                  <a:rPr lang="en-US" sz="700" kern="0" dirty="0"/>
                  <a:t>Service hijacking</a:t>
                </a:r>
              </a:p>
            </p:txBody>
          </p:sp>
          <p:sp>
            <p:nvSpPr>
              <p:cNvPr id="27" name="TextBox 26"/>
              <p:cNvSpPr txBox="1"/>
              <p:nvPr/>
            </p:nvSpPr>
            <p:spPr>
              <a:xfrm>
                <a:off x="2449496" y="5538753"/>
                <a:ext cx="791471" cy="215444"/>
              </a:xfrm>
              <a:prstGeom prst="rect">
                <a:avLst/>
              </a:prstGeom>
              <a:noFill/>
            </p:spPr>
            <p:txBody>
              <a:bodyPr vert="horz" wrap="square" lIns="0" tIns="0" rIns="0" bIns="0" rtlCol="0">
                <a:spAutoFit/>
              </a:bodyPr>
              <a:lstStyle/>
              <a:p>
                <a:pPr algn="ctr">
                  <a:spcBef>
                    <a:spcPts val="150"/>
                  </a:spcBef>
                  <a:buSzPct val="100000"/>
                  <a:defRPr/>
                </a:pPr>
                <a:r>
                  <a:rPr lang="en-US" sz="700" kern="0" dirty="0"/>
                  <a:t>Cross-site scripting</a:t>
                </a:r>
              </a:p>
            </p:txBody>
          </p:sp>
          <p:sp>
            <p:nvSpPr>
              <p:cNvPr id="28" name="TextBox 27"/>
              <p:cNvSpPr txBox="1"/>
              <p:nvPr/>
            </p:nvSpPr>
            <p:spPr>
              <a:xfrm>
                <a:off x="8026077" y="5140455"/>
                <a:ext cx="788684" cy="323165"/>
              </a:xfrm>
              <a:prstGeom prst="rect">
                <a:avLst/>
              </a:prstGeom>
              <a:noFill/>
            </p:spPr>
            <p:txBody>
              <a:bodyPr vert="horz" wrap="square" lIns="0" tIns="0" rIns="0" bIns="0" rtlCol="0">
                <a:spAutoFit/>
              </a:bodyPr>
              <a:lstStyle/>
              <a:p>
                <a:pPr algn="ctr">
                  <a:spcBef>
                    <a:spcPts val="150"/>
                  </a:spcBef>
                  <a:buSzPct val="100000"/>
                  <a:defRPr/>
                </a:pPr>
                <a:r>
                  <a:rPr lang="en-US" sz="700" kern="0" dirty="0"/>
                  <a:t>Use </a:t>
                </a:r>
                <a:r>
                  <a:rPr lang="en-US" sz="700" kern="0" dirty="0" smtClean="0"/>
                  <a:t>of</a:t>
                </a:r>
                <a:br>
                  <a:rPr lang="en-US" sz="700" kern="0" dirty="0" smtClean="0"/>
                </a:br>
                <a:r>
                  <a:rPr lang="en-US" sz="700" kern="0" dirty="0" smtClean="0"/>
                  <a:t>Hard-coded </a:t>
                </a:r>
                <a:r>
                  <a:rPr lang="en-US" sz="700" kern="0" dirty="0"/>
                  <a:t>credentials</a:t>
                </a:r>
              </a:p>
            </p:txBody>
          </p:sp>
          <p:sp>
            <p:nvSpPr>
              <p:cNvPr id="29" name="Isosceles Triangle 28"/>
              <p:cNvSpPr/>
              <p:nvPr/>
            </p:nvSpPr>
            <p:spPr>
              <a:xfrm flipV="1">
                <a:off x="5697446" y="3866562"/>
                <a:ext cx="113387" cy="118633"/>
              </a:xfrm>
              <a:prstGeom prst="triangle">
                <a:avLst/>
              </a:prstGeom>
              <a:solidFill>
                <a:srgbClr val="86BC25"/>
              </a:solidFill>
              <a:ln w="12700" cap="flat" cmpd="sng" algn="ctr">
                <a:noFill/>
                <a:prstDash val="solid"/>
              </a:ln>
              <a:effectLst/>
            </p:spPr>
            <p:txBody>
              <a:bodyPr lIns="27000" tIns="27000" rIns="27000" bIns="27000" rtlCol="0" anchor="ctr">
                <a:noAutofit/>
              </a:bodyPr>
              <a:lstStyle/>
              <a:p>
                <a:pPr algn="ctr">
                  <a:defRPr/>
                </a:pPr>
                <a:endParaRPr lang="en-US" sz="1050" kern="0" dirty="0"/>
              </a:p>
            </p:txBody>
          </p:sp>
          <p:sp>
            <p:nvSpPr>
              <p:cNvPr id="31" name="Isosceles Triangle 30"/>
              <p:cNvSpPr/>
              <p:nvPr/>
            </p:nvSpPr>
            <p:spPr>
              <a:xfrm flipV="1">
                <a:off x="6526692" y="3866562"/>
                <a:ext cx="113387" cy="118633"/>
              </a:xfrm>
              <a:prstGeom prst="triangle">
                <a:avLst/>
              </a:prstGeom>
              <a:solidFill>
                <a:srgbClr val="86BC25"/>
              </a:solidFill>
              <a:ln w="12700" cap="flat" cmpd="sng" algn="ctr">
                <a:noFill/>
                <a:prstDash val="solid"/>
              </a:ln>
              <a:effectLst/>
            </p:spPr>
            <p:txBody>
              <a:bodyPr lIns="27000" tIns="27000" rIns="27000" bIns="27000" rtlCol="0" anchor="ctr">
                <a:noAutofit/>
              </a:bodyPr>
              <a:lstStyle/>
              <a:p>
                <a:pPr algn="ctr">
                  <a:defRPr/>
                </a:pPr>
                <a:endParaRPr lang="en-US" sz="1050" kern="0" dirty="0"/>
              </a:p>
            </p:txBody>
          </p:sp>
          <p:sp>
            <p:nvSpPr>
              <p:cNvPr id="32" name="Rectangle 31"/>
              <p:cNvSpPr/>
              <p:nvPr/>
            </p:nvSpPr>
            <p:spPr>
              <a:xfrm rot="16200000">
                <a:off x="6173364" y="3057758"/>
                <a:ext cx="820044" cy="246220"/>
              </a:xfrm>
              <a:prstGeom prst="rect">
                <a:avLst/>
              </a:prstGeom>
            </p:spPr>
            <p:txBody>
              <a:bodyPr wrap="square" lIns="0" tIns="0" rIns="0" bIns="0" anchor="ctr" anchorCtr="0">
                <a:spAutoFit/>
              </a:bodyPr>
              <a:lstStyle/>
              <a:p>
                <a:pPr>
                  <a:defRPr/>
                </a:pPr>
                <a:r>
                  <a:rPr lang="en-US" sz="800" kern="0" dirty="0"/>
                  <a:t>Cloud </a:t>
                </a:r>
                <a:br>
                  <a:rPr lang="en-US" sz="800" kern="0" dirty="0"/>
                </a:br>
                <a:r>
                  <a:rPr lang="en-US" sz="800" kern="0" dirty="0"/>
                  <a:t>Technology</a:t>
                </a:r>
              </a:p>
            </p:txBody>
          </p:sp>
          <p:sp>
            <p:nvSpPr>
              <p:cNvPr id="33" name="Oval 32"/>
              <p:cNvSpPr/>
              <p:nvPr/>
            </p:nvSpPr>
            <p:spPr>
              <a:xfrm>
                <a:off x="6497534" y="3663049"/>
                <a:ext cx="171705" cy="173856"/>
              </a:xfrm>
              <a:prstGeom prst="ellipse">
                <a:avLst/>
              </a:prstGeom>
              <a:solidFill>
                <a:srgbClr val="D0D0CE"/>
              </a:solidFill>
              <a:ln w="38100" cap="flat" cmpd="sng" algn="ctr">
                <a:solidFill>
                  <a:srgbClr val="86BC25"/>
                </a:solidFill>
                <a:prstDash val="solid"/>
              </a:ln>
              <a:effectLst/>
            </p:spPr>
            <p:txBody>
              <a:bodyPr lIns="0" tIns="0" rIns="0" bIns="0" rtlCol="0" anchor="ctr">
                <a:noAutofit/>
              </a:bodyPr>
              <a:lstStyle/>
              <a:p>
                <a:pPr algn="ctr">
                  <a:defRPr/>
                </a:pPr>
                <a:endParaRPr lang="en-US" sz="750" b="1" kern="0" dirty="0"/>
              </a:p>
            </p:txBody>
          </p:sp>
          <p:sp>
            <p:nvSpPr>
              <p:cNvPr id="36" name="Rectangle 35"/>
              <p:cNvSpPr/>
              <p:nvPr/>
            </p:nvSpPr>
            <p:spPr>
              <a:xfrm rot="16200000">
                <a:off x="5305186" y="3064762"/>
                <a:ext cx="921277" cy="123111"/>
              </a:xfrm>
              <a:prstGeom prst="rect">
                <a:avLst/>
              </a:prstGeom>
            </p:spPr>
            <p:txBody>
              <a:bodyPr wrap="square" lIns="0" tIns="0" rIns="0" bIns="0" anchor="ctr" anchorCtr="0">
                <a:spAutoFit/>
              </a:bodyPr>
              <a:lstStyle/>
              <a:p>
                <a:pPr>
                  <a:defRPr/>
                </a:pPr>
                <a:r>
                  <a:rPr lang="en-US" sz="800" kern="0" dirty="0"/>
                  <a:t>Bluetooth/NFC</a:t>
                </a:r>
              </a:p>
            </p:txBody>
          </p:sp>
          <p:sp>
            <p:nvSpPr>
              <p:cNvPr id="37" name="Oval 36"/>
              <p:cNvSpPr/>
              <p:nvPr/>
            </p:nvSpPr>
            <p:spPr>
              <a:xfrm>
                <a:off x="5676357" y="3663050"/>
                <a:ext cx="171705" cy="173856"/>
              </a:xfrm>
              <a:prstGeom prst="ellipse">
                <a:avLst/>
              </a:prstGeom>
              <a:solidFill>
                <a:srgbClr val="D0D0CE"/>
              </a:solidFill>
              <a:ln w="38100" cap="flat" cmpd="sng" algn="ctr">
                <a:solidFill>
                  <a:srgbClr val="86BC25"/>
                </a:solidFill>
                <a:prstDash val="solid"/>
              </a:ln>
              <a:effectLst/>
            </p:spPr>
            <p:txBody>
              <a:bodyPr lIns="0" tIns="0" rIns="0" bIns="0" rtlCol="0" anchor="ctr">
                <a:noAutofit/>
              </a:bodyPr>
              <a:lstStyle/>
              <a:p>
                <a:pPr algn="ctr">
                  <a:defRPr/>
                </a:pPr>
                <a:endParaRPr lang="en-US" sz="750" b="1" kern="0" dirty="0"/>
              </a:p>
            </p:txBody>
          </p:sp>
          <p:sp>
            <p:nvSpPr>
              <p:cNvPr id="40" name="Oval 39"/>
              <p:cNvSpPr/>
              <p:nvPr/>
            </p:nvSpPr>
            <p:spPr>
              <a:xfrm>
                <a:off x="4068988" y="3663051"/>
                <a:ext cx="171705" cy="173856"/>
              </a:xfrm>
              <a:prstGeom prst="ellipse">
                <a:avLst/>
              </a:prstGeom>
              <a:solidFill>
                <a:srgbClr val="D0D0CE"/>
              </a:solidFill>
              <a:ln w="38100" cap="flat" cmpd="sng" algn="ctr">
                <a:solidFill>
                  <a:srgbClr val="86BC25"/>
                </a:solidFill>
                <a:prstDash val="solid"/>
              </a:ln>
              <a:effectLst/>
            </p:spPr>
            <p:txBody>
              <a:bodyPr lIns="0" tIns="0" rIns="0" bIns="0" rtlCol="0" anchor="ctr">
                <a:noAutofit/>
              </a:bodyPr>
              <a:lstStyle/>
              <a:p>
                <a:pPr algn="ctr">
                  <a:defRPr/>
                </a:pPr>
                <a:endParaRPr lang="en-US" sz="750" b="1" kern="0" dirty="0"/>
              </a:p>
            </p:txBody>
          </p:sp>
          <p:sp>
            <p:nvSpPr>
              <p:cNvPr id="41" name="Rectangle 40"/>
              <p:cNvSpPr/>
              <p:nvPr/>
            </p:nvSpPr>
            <p:spPr>
              <a:xfrm rot="16200000">
                <a:off x="3784679" y="3093682"/>
                <a:ext cx="740323" cy="246221"/>
              </a:xfrm>
              <a:prstGeom prst="rect">
                <a:avLst/>
              </a:prstGeom>
            </p:spPr>
            <p:txBody>
              <a:bodyPr wrap="square" lIns="0" tIns="0" rIns="0" bIns="0" anchor="ctr" anchorCtr="0">
                <a:spAutoFit/>
              </a:bodyPr>
              <a:lstStyle/>
              <a:p>
                <a:pPr>
                  <a:defRPr/>
                </a:pPr>
                <a:r>
                  <a:rPr lang="en-US" sz="800" kern="0" dirty="0"/>
                  <a:t>Wireless internet</a:t>
                </a:r>
              </a:p>
            </p:txBody>
          </p:sp>
          <p:sp>
            <p:nvSpPr>
              <p:cNvPr id="42" name="Isosceles Triangle 41"/>
              <p:cNvSpPr/>
              <p:nvPr/>
            </p:nvSpPr>
            <p:spPr>
              <a:xfrm flipV="1">
                <a:off x="4098146" y="3873542"/>
                <a:ext cx="113387" cy="118633"/>
              </a:xfrm>
              <a:prstGeom prst="triangle">
                <a:avLst/>
              </a:prstGeom>
              <a:solidFill>
                <a:srgbClr val="86BC25"/>
              </a:solidFill>
              <a:ln w="12700" cap="flat" cmpd="sng" algn="ctr">
                <a:noFill/>
                <a:prstDash val="solid"/>
              </a:ln>
              <a:effectLst/>
            </p:spPr>
            <p:txBody>
              <a:bodyPr lIns="27000" tIns="27000" rIns="27000" bIns="27000" rtlCol="0" anchor="ctr">
                <a:noAutofit/>
              </a:bodyPr>
              <a:lstStyle/>
              <a:p>
                <a:pPr algn="ctr">
                  <a:defRPr/>
                </a:pPr>
                <a:endParaRPr lang="en-US" sz="1050" kern="0" dirty="0"/>
              </a:p>
            </p:txBody>
          </p:sp>
          <p:sp>
            <p:nvSpPr>
              <p:cNvPr id="45" name="Oval 44"/>
              <p:cNvSpPr/>
              <p:nvPr/>
            </p:nvSpPr>
            <p:spPr>
              <a:xfrm>
                <a:off x="1539817" y="3663050"/>
                <a:ext cx="171705" cy="173856"/>
              </a:xfrm>
              <a:prstGeom prst="ellipse">
                <a:avLst/>
              </a:prstGeom>
              <a:solidFill>
                <a:srgbClr val="D0D0CE"/>
              </a:solidFill>
              <a:ln w="38100" cap="flat" cmpd="sng" algn="ctr">
                <a:solidFill>
                  <a:srgbClr val="86BC25"/>
                </a:solidFill>
                <a:prstDash val="solid"/>
              </a:ln>
              <a:effectLst/>
            </p:spPr>
            <p:txBody>
              <a:bodyPr lIns="0" tIns="0" rIns="0" bIns="0" rtlCol="0" anchor="ctr">
                <a:noAutofit/>
              </a:bodyPr>
              <a:lstStyle/>
              <a:p>
                <a:pPr algn="ctr">
                  <a:defRPr/>
                </a:pPr>
                <a:endParaRPr lang="en-US" sz="750" b="1" kern="0" dirty="0"/>
              </a:p>
            </p:txBody>
          </p:sp>
          <p:sp>
            <p:nvSpPr>
              <p:cNvPr id="46" name="Isosceles Triangle 45"/>
              <p:cNvSpPr/>
              <p:nvPr/>
            </p:nvSpPr>
            <p:spPr>
              <a:xfrm flipV="1">
                <a:off x="1568976" y="3866562"/>
                <a:ext cx="113387" cy="118633"/>
              </a:xfrm>
              <a:prstGeom prst="triangle">
                <a:avLst/>
              </a:prstGeom>
              <a:solidFill>
                <a:srgbClr val="86BC25"/>
              </a:solidFill>
              <a:ln w="12700" cap="flat" cmpd="sng" algn="ctr">
                <a:noFill/>
                <a:prstDash val="solid"/>
              </a:ln>
              <a:effectLst/>
            </p:spPr>
            <p:txBody>
              <a:bodyPr lIns="27000" tIns="27000" rIns="27000" bIns="27000" rtlCol="0" anchor="ctr">
                <a:noAutofit/>
              </a:bodyPr>
              <a:lstStyle/>
              <a:p>
                <a:pPr algn="ctr">
                  <a:defRPr/>
                </a:pPr>
                <a:endParaRPr lang="en-US" sz="1050" kern="0" dirty="0"/>
              </a:p>
            </p:txBody>
          </p:sp>
          <p:sp>
            <p:nvSpPr>
              <p:cNvPr id="47" name="Rectangle 46"/>
              <p:cNvSpPr/>
              <p:nvPr/>
            </p:nvSpPr>
            <p:spPr>
              <a:xfrm rot="16200000">
                <a:off x="1255507" y="3093684"/>
                <a:ext cx="740322" cy="246221"/>
              </a:xfrm>
              <a:prstGeom prst="rect">
                <a:avLst/>
              </a:prstGeom>
            </p:spPr>
            <p:txBody>
              <a:bodyPr wrap="square" lIns="0" tIns="0" rIns="0" bIns="0" anchor="ctr" anchorCtr="0">
                <a:spAutoFit/>
              </a:bodyPr>
              <a:lstStyle/>
              <a:p>
                <a:pPr>
                  <a:defRPr/>
                </a:pPr>
                <a:r>
                  <a:rPr lang="en-US" sz="800" kern="0" dirty="0"/>
                  <a:t>Wired connections</a:t>
                </a:r>
              </a:p>
            </p:txBody>
          </p:sp>
          <p:sp>
            <p:nvSpPr>
              <p:cNvPr id="50" name="Oval 49"/>
              <p:cNvSpPr/>
              <p:nvPr/>
            </p:nvSpPr>
            <p:spPr>
              <a:xfrm>
                <a:off x="7318727" y="3663049"/>
                <a:ext cx="171705" cy="173856"/>
              </a:xfrm>
              <a:prstGeom prst="ellipse">
                <a:avLst/>
              </a:prstGeom>
              <a:solidFill>
                <a:srgbClr val="D0D0CE"/>
              </a:solidFill>
              <a:ln w="38100" cap="flat" cmpd="sng" algn="ctr">
                <a:solidFill>
                  <a:srgbClr val="86BC25"/>
                </a:solidFill>
                <a:prstDash val="solid"/>
              </a:ln>
              <a:effectLst/>
            </p:spPr>
            <p:txBody>
              <a:bodyPr lIns="0" tIns="0" rIns="0" bIns="0" rtlCol="0" anchor="ctr">
                <a:noAutofit/>
              </a:bodyPr>
              <a:lstStyle/>
              <a:p>
                <a:pPr algn="ctr">
                  <a:defRPr/>
                </a:pPr>
                <a:endParaRPr lang="en-US" sz="750" b="1" kern="0" dirty="0"/>
              </a:p>
            </p:txBody>
          </p:sp>
          <p:sp>
            <p:nvSpPr>
              <p:cNvPr id="51" name="Rectangle 50"/>
              <p:cNvSpPr/>
              <p:nvPr/>
            </p:nvSpPr>
            <p:spPr>
              <a:xfrm rot="16200000">
                <a:off x="7038030" y="3155237"/>
                <a:ext cx="740322" cy="123111"/>
              </a:xfrm>
              <a:prstGeom prst="rect">
                <a:avLst/>
              </a:prstGeom>
            </p:spPr>
            <p:txBody>
              <a:bodyPr wrap="square" lIns="0" tIns="0" rIns="0" bIns="0" anchor="ctr" anchorCtr="0">
                <a:spAutoFit/>
              </a:bodyPr>
              <a:lstStyle/>
              <a:p>
                <a:pPr>
                  <a:defRPr/>
                </a:pPr>
                <a:r>
                  <a:rPr lang="en-US" sz="800" kern="0" dirty="0"/>
                  <a:t>Mobile Apps</a:t>
                </a:r>
              </a:p>
            </p:txBody>
          </p:sp>
          <p:sp>
            <p:nvSpPr>
              <p:cNvPr id="52" name="Isosceles Triangle 51"/>
              <p:cNvSpPr/>
              <p:nvPr/>
            </p:nvSpPr>
            <p:spPr>
              <a:xfrm flipV="1">
                <a:off x="7351413" y="3868587"/>
                <a:ext cx="113387" cy="118633"/>
              </a:xfrm>
              <a:prstGeom prst="triangle">
                <a:avLst/>
              </a:prstGeom>
              <a:solidFill>
                <a:srgbClr val="86BC25"/>
              </a:solidFill>
              <a:ln w="12700" cap="flat" cmpd="sng" algn="ctr">
                <a:noFill/>
                <a:prstDash val="solid"/>
              </a:ln>
              <a:effectLst/>
            </p:spPr>
            <p:txBody>
              <a:bodyPr lIns="27000" tIns="27000" rIns="27000" bIns="27000" rtlCol="0" anchor="ctr">
                <a:noAutofit/>
              </a:bodyPr>
              <a:lstStyle/>
              <a:p>
                <a:pPr algn="ctr">
                  <a:defRPr/>
                </a:pPr>
                <a:endParaRPr lang="en-US" sz="1050" kern="0" dirty="0"/>
              </a:p>
            </p:txBody>
          </p:sp>
          <p:sp>
            <p:nvSpPr>
              <p:cNvPr id="55" name="Oval 54"/>
              <p:cNvSpPr/>
              <p:nvPr/>
            </p:nvSpPr>
            <p:spPr>
              <a:xfrm>
                <a:off x="2414204" y="3663050"/>
                <a:ext cx="171705" cy="173856"/>
              </a:xfrm>
              <a:prstGeom prst="ellipse">
                <a:avLst/>
              </a:prstGeom>
              <a:solidFill>
                <a:srgbClr val="D0D0CE"/>
              </a:solidFill>
              <a:ln w="38100" cap="flat" cmpd="sng" algn="ctr">
                <a:solidFill>
                  <a:srgbClr val="86BC25"/>
                </a:solidFill>
                <a:prstDash val="solid"/>
              </a:ln>
              <a:effectLst/>
            </p:spPr>
            <p:txBody>
              <a:bodyPr lIns="0" tIns="0" rIns="0" bIns="0" rtlCol="0" anchor="ctr">
                <a:noAutofit/>
              </a:bodyPr>
              <a:lstStyle/>
              <a:p>
                <a:pPr algn="ctr">
                  <a:defRPr/>
                </a:pPr>
                <a:endParaRPr lang="en-US" sz="750" b="1" kern="0" dirty="0"/>
              </a:p>
            </p:txBody>
          </p:sp>
          <p:sp>
            <p:nvSpPr>
              <p:cNvPr id="56" name="Isosceles Triangle 55"/>
              <p:cNvSpPr/>
              <p:nvPr/>
            </p:nvSpPr>
            <p:spPr>
              <a:xfrm flipV="1">
                <a:off x="2450823" y="3866563"/>
                <a:ext cx="113387" cy="118633"/>
              </a:xfrm>
              <a:prstGeom prst="triangle">
                <a:avLst/>
              </a:prstGeom>
              <a:solidFill>
                <a:srgbClr val="86BC25"/>
              </a:solidFill>
              <a:ln w="12700" cap="flat" cmpd="sng" algn="ctr">
                <a:noFill/>
                <a:prstDash val="solid"/>
              </a:ln>
              <a:effectLst/>
            </p:spPr>
            <p:txBody>
              <a:bodyPr lIns="27000" tIns="27000" rIns="27000" bIns="27000" rtlCol="0" anchor="ctr">
                <a:noAutofit/>
              </a:bodyPr>
              <a:lstStyle/>
              <a:p>
                <a:pPr algn="ctr">
                  <a:defRPr/>
                </a:pPr>
                <a:endParaRPr lang="en-US" sz="1050" kern="0" dirty="0"/>
              </a:p>
            </p:txBody>
          </p:sp>
          <p:sp>
            <p:nvSpPr>
              <p:cNvPr id="57" name="Rectangle 56"/>
              <p:cNvSpPr/>
              <p:nvPr/>
            </p:nvSpPr>
            <p:spPr>
              <a:xfrm rot="16200000">
                <a:off x="2135313" y="3093685"/>
                <a:ext cx="740323" cy="246220"/>
              </a:xfrm>
              <a:prstGeom prst="rect">
                <a:avLst/>
              </a:prstGeom>
            </p:spPr>
            <p:txBody>
              <a:bodyPr wrap="square" lIns="0" tIns="0" rIns="0" bIns="0" anchor="ctr" anchorCtr="0">
                <a:spAutoFit/>
              </a:bodyPr>
              <a:lstStyle/>
              <a:p>
                <a:pPr>
                  <a:defRPr/>
                </a:pPr>
                <a:r>
                  <a:rPr lang="en-US" sz="800" kern="0" dirty="0"/>
                  <a:t>World wide web</a:t>
                </a:r>
              </a:p>
            </p:txBody>
          </p:sp>
          <p:sp>
            <p:nvSpPr>
              <p:cNvPr id="60" name="Oval 59"/>
              <p:cNvSpPr/>
              <p:nvPr/>
            </p:nvSpPr>
            <p:spPr>
              <a:xfrm>
                <a:off x="3240811" y="3663049"/>
                <a:ext cx="171704" cy="173856"/>
              </a:xfrm>
              <a:prstGeom prst="ellipse">
                <a:avLst/>
              </a:prstGeom>
              <a:solidFill>
                <a:srgbClr val="D0D0CE"/>
              </a:solidFill>
              <a:ln w="38100" cap="flat" cmpd="sng" algn="ctr">
                <a:solidFill>
                  <a:srgbClr val="86BC25"/>
                </a:solidFill>
                <a:prstDash val="solid"/>
              </a:ln>
              <a:effectLst/>
            </p:spPr>
            <p:txBody>
              <a:bodyPr lIns="0" tIns="0" rIns="0" bIns="0" rtlCol="0" anchor="ctr">
                <a:noAutofit/>
              </a:bodyPr>
              <a:lstStyle/>
              <a:p>
                <a:pPr algn="ctr">
                  <a:defRPr/>
                </a:pPr>
                <a:endParaRPr lang="en-US" sz="750" b="1" kern="0" dirty="0"/>
              </a:p>
            </p:txBody>
          </p:sp>
          <p:sp>
            <p:nvSpPr>
              <p:cNvPr id="61" name="Rectangle 60"/>
              <p:cNvSpPr/>
              <p:nvPr/>
            </p:nvSpPr>
            <p:spPr>
              <a:xfrm rot="16200000">
                <a:off x="2962841" y="3155238"/>
                <a:ext cx="740323" cy="123111"/>
              </a:xfrm>
              <a:prstGeom prst="rect">
                <a:avLst/>
              </a:prstGeom>
            </p:spPr>
            <p:txBody>
              <a:bodyPr wrap="square" lIns="0" tIns="0" rIns="0" bIns="0" anchor="ctr" anchorCtr="0">
                <a:spAutoFit/>
              </a:bodyPr>
              <a:lstStyle/>
              <a:p>
                <a:pPr>
                  <a:defRPr/>
                </a:pPr>
                <a:r>
                  <a:rPr lang="en-US" sz="800" kern="0" dirty="0"/>
                  <a:t>Databases</a:t>
                </a:r>
              </a:p>
            </p:txBody>
          </p:sp>
          <p:sp>
            <p:nvSpPr>
              <p:cNvPr id="62" name="Isosceles Triangle 61"/>
              <p:cNvSpPr/>
              <p:nvPr/>
            </p:nvSpPr>
            <p:spPr>
              <a:xfrm flipV="1">
                <a:off x="3279906" y="3869480"/>
                <a:ext cx="113387" cy="118633"/>
              </a:xfrm>
              <a:prstGeom prst="triangle">
                <a:avLst/>
              </a:prstGeom>
              <a:solidFill>
                <a:srgbClr val="86BC25"/>
              </a:solidFill>
              <a:ln w="12700" cap="flat" cmpd="sng" algn="ctr">
                <a:noFill/>
                <a:prstDash val="solid"/>
              </a:ln>
              <a:effectLst/>
            </p:spPr>
            <p:txBody>
              <a:bodyPr lIns="27000" tIns="27000" rIns="27000" bIns="27000" rtlCol="0" anchor="ctr">
                <a:noAutofit/>
              </a:bodyPr>
              <a:lstStyle/>
              <a:p>
                <a:pPr algn="ctr">
                  <a:defRPr/>
                </a:pPr>
                <a:endParaRPr lang="en-US" sz="1050" kern="0" dirty="0"/>
              </a:p>
            </p:txBody>
          </p:sp>
          <p:sp>
            <p:nvSpPr>
              <p:cNvPr id="75" name="Oval 74"/>
              <p:cNvSpPr/>
              <p:nvPr/>
            </p:nvSpPr>
            <p:spPr>
              <a:xfrm>
                <a:off x="8155250" y="3663050"/>
                <a:ext cx="171704" cy="173856"/>
              </a:xfrm>
              <a:prstGeom prst="ellipse">
                <a:avLst/>
              </a:prstGeom>
              <a:solidFill>
                <a:srgbClr val="D0D0CE"/>
              </a:solidFill>
              <a:ln w="38100" cap="flat" cmpd="sng" algn="ctr">
                <a:solidFill>
                  <a:srgbClr val="86BC25"/>
                </a:solidFill>
                <a:prstDash val="solid"/>
              </a:ln>
              <a:effectLst/>
            </p:spPr>
            <p:txBody>
              <a:bodyPr lIns="0" tIns="0" rIns="0" bIns="0" rtlCol="0" anchor="ctr">
                <a:noAutofit/>
              </a:bodyPr>
              <a:lstStyle/>
              <a:p>
                <a:pPr algn="ctr">
                  <a:defRPr/>
                </a:pPr>
                <a:endParaRPr lang="en-US" sz="750" b="1" kern="0" dirty="0"/>
              </a:p>
            </p:txBody>
          </p:sp>
          <p:sp>
            <p:nvSpPr>
              <p:cNvPr id="76" name="Rectangle 75"/>
              <p:cNvSpPr/>
              <p:nvPr/>
            </p:nvSpPr>
            <p:spPr>
              <a:xfrm rot="16200000">
                <a:off x="7757327" y="3029806"/>
                <a:ext cx="991190" cy="123111"/>
              </a:xfrm>
              <a:prstGeom prst="rect">
                <a:avLst/>
              </a:prstGeom>
            </p:spPr>
            <p:txBody>
              <a:bodyPr wrap="square" lIns="0" tIns="0" rIns="0" bIns="0" anchor="ctr" anchorCtr="0">
                <a:spAutoFit/>
              </a:bodyPr>
              <a:lstStyle/>
              <a:p>
                <a:pPr>
                  <a:defRPr/>
                </a:pPr>
                <a:r>
                  <a:rPr lang="en-US" sz="800" kern="0" dirty="0"/>
                  <a:t>IoT networks</a:t>
                </a:r>
              </a:p>
            </p:txBody>
          </p:sp>
          <p:sp>
            <p:nvSpPr>
              <p:cNvPr id="77" name="Isosceles Triangle 76"/>
              <p:cNvSpPr/>
              <p:nvPr/>
            </p:nvSpPr>
            <p:spPr>
              <a:xfrm flipV="1">
                <a:off x="8186095" y="3866562"/>
                <a:ext cx="113387" cy="118633"/>
              </a:xfrm>
              <a:prstGeom prst="triangle">
                <a:avLst/>
              </a:prstGeom>
              <a:solidFill>
                <a:srgbClr val="86BC25"/>
              </a:solidFill>
              <a:ln w="12700" cap="flat" cmpd="sng" algn="ctr">
                <a:noFill/>
                <a:prstDash val="solid"/>
              </a:ln>
              <a:effectLst/>
            </p:spPr>
            <p:txBody>
              <a:bodyPr lIns="27000" tIns="27000" rIns="27000" bIns="27000" rtlCol="0" anchor="ctr">
                <a:noAutofit/>
              </a:bodyPr>
              <a:lstStyle/>
              <a:p>
                <a:pPr algn="ctr">
                  <a:defRPr/>
                </a:pPr>
                <a:endParaRPr lang="en-US" sz="1050" kern="0" dirty="0"/>
              </a:p>
            </p:txBody>
          </p:sp>
          <p:sp>
            <p:nvSpPr>
              <p:cNvPr id="82" name="Rectangle 81"/>
              <p:cNvSpPr/>
              <p:nvPr/>
            </p:nvSpPr>
            <p:spPr bwMode="gray">
              <a:xfrm>
                <a:off x="387965" y="2952077"/>
                <a:ext cx="592698" cy="1232364"/>
              </a:xfrm>
              <a:prstGeom prst="rect">
                <a:avLst/>
              </a:prstGeom>
              <a:noFill/>
              <a:ln w="28575" cap="flat" cmpd="sng" algn="ctr">
                <a:solidFill>
                  <a:schemeClr val="accent1"/>
                </a:solidFill>
                <a:prstDash val="solid"/>
                <a:miter lim="800000"/>
              </a:ln>
              <a:effectLst/>
            </p:spPr>
            <p:txBody>
              <a:bodyPr vert="vert270" wrap="none" rtlCol="0" anchor="ctr"/>
              <a:lstStyle/>
              <a:p>
                <a:pPr algn="ctr"/>
                <a:r>
                  <a:rPr lang="en-US" sz="900" b="1" kern="0" dirty="0">
                    <a:latin typeface="Chronicle Display Black" charset="0"/>
                    <a:ea typeface="Chronicle Display Black" charset="0"/>
                    <a:cs typeface="Chronicle Display Black" charset="0"/>
                  </a:rPr>
                  <a:t>Enabling </a:t>
                </a:r>
                <a:br>
                  <a:rPr lang="en-US" sz="900" b="1" kern="0" dirty="0">
                    <a:latin typeface="Chronicle Display Black" charset="0"/>
                    <a:ea typeface="Chronicle Display Black" charset="0"/>
                    <a:cs typeface="Chronicle Display Black" charset="0"/>
                  </a:rPr>
                </a:br>
                <a:r>
                  <a:rPr lang="en-US" sz="900" b="1" kern="0" dirty="0">
                    <a:latin typeface="Chronicle Display Black" charset="0"/>
                    <a:ea typeface="Chronicle Display Black" charset="0"/>
                    <a:cs typeface="Chronicle Display Black" charset="0"/>
                  </a:rPr>
                  <a:t>technologies</a:t>
                </a:r>
              </a:p>
            </p:txBody>
          </p:sp>
          <p:sp>
            <p:nvSpPr>
              <p:cNvPr id="83" name="TextBox 82"/>
              <p:cNvSpPr txBox="1"/>
              <p:nvPr/>
            </p:nvSpPr>
            <p:spPr>
              <a:xfrm>
                <a:off x="387965" y="5652313"/>
                <a:ext cx="1609416" cy="92333"/>
              </a:xfrm>
              <a:prstGeom prst="rect">
                <a:avLst/>
              </a:prstGeom>
              <a:noFill/>
            </p:spPr>
            <p:txBody>
              <a:bodyPr vert="horz" wrap="none" lIns="0" tIns="0" rIns="0" bIns="0" rtlCol="0">
                <a:spAutoFit/>
              </a:bodyPr>
              <a:lstStyle/>
              <a:p>
                <a:pPr>
                  <a:spcBef>
                    <a:spcPts val="150"/>
                  </a:spcBef>
                  <a:buSzPct val="100000"/>
                  <a:defRPr/>
                </a:pPr>
                <a:r>
                  <a:rPr lang="en-US" sz="600" kern="0" dirty="0"/>
                  <a:t>Note: OWASP Top 10, CWE/SANS Top 25</a:t>
                </a:r>
              </a:p>
            </p:txBody>
          </p:sp>
          <p:sp>
            <p:nvSpPr>
              <p:cNvPr id="84" name="TextBox 83"/>
              <p:cNvSpPr txBox="1"/>
              <p:nvPr/>
            </p:nvSpPr>
            <p:spPr>
              <a:xfrm>
                <a:off x="1836395" y="4785522"/>
                <a:ext cx="1353148" cy="107722"/>
              </a:xfrm>
              <a:prstGeom prst="rect">
                <a:avLst/>
              </a:prstGeom>
              <a:noFill/>
            </p:spPr>
            <p:txBody>
              <a:bodyPr vert="horz" wrap="square" lIns="0" tIns="0" rIns="0" bIns="0" rtlCol="0">
                <a:spAutoFit/>
              </a:bodyPr>
              <a:lstStyle/>
              <a:p>
                <a:pPr algn="ctr">
                  <a:spcBef>
                    <a:spcPts val="150"/>
                  </a:spcBef>
                  <a:buSzPct val="100000"/>
                  <a:defRPr/>
                </a:pPr>
                <a:r>
                  <a:rPr lang="en-US" sz="700" kern="0" dirty="0"/>
                  <a:t>Website spoofing</a:t>
                </a:r>
              </a:p>
            </p:txBody>
          </p:sp>
          <p:sp>
            <p:nvSpPr>
              <p:cNvPr id="85" name="TextBox 84"/>
              <p:cNvSpPr txBox="1"/>
              <p:nvPr/>
            </p:nvSpPr>
            <p:spPr>
              <a:xfrm>
                <a:off x="3996484" y="5091167"/>
                <a:ext cx="1011329" cy="107722"/>
              </a:xfrm>
              <a:prstGeom prst="rect">
                <a:avLst/>
              </a:prstGeom>
              <a:noFill/>
            </p:spPr>
            <p:txBody>
              <a:bodyPr vert="horz" wrap="square" lIns="0" tIns="0" rIns="0" bIns="0" rtlCol="0">
                <a:spAutoFit/>
              </a:bodyPr>
              <a:lstStyle/>
              <a:p>
                <a:pPr algn="ctr">
                  <a:spcBef>
                    <a:spcPts val="150"/>
                  </a:spcBef>
                  <a:buSzPct val="100000"/>
                  <a:defRPr/>
                </a:pPr>
                <a:r>
                  <a:rPr lang="en-US" sz="700" kern="0" dirty="0"/>
                  <a:t>Account hijacking</a:t>
                </a:r>
              </a:p>
            </p:txBody>
          </p:sp>
          <p:sp>
            <p:nvSpPr>
              <p:cNvPr id="89" name="Oval 88"/>
              <p:cNvSpPr/>
              <p:nvPr/>
            </p:nvSpPr>
            <p:spPr>
              <a:xfrm>
                <a:off x="4901976" y="3663049"/>
                <a:ext cx="171704" cy="173857"/>
              </a:xfrm>
              <a:prstGeom prst="ellipse">
                <a:avLst/>
              </a:prstGeom>
              <a:solidFill>
                <a:srgbClr val="D0D0CE"/>
              </a:solidFill>
              <a:ln w="38100" cap="flat" cmpd="sng" algn="ctr">
                <a:solidFill>
                  <a:srgbClr val="86BC25"/>
                </a:solidFill>
                <a:prstDash val="solid"/>
              </a:ln>
              <a:effectLst/>
            </p:spPr>
            <p:txBody>
              <a:bodyPr lIns="0" tIns="0" rIns="0" bIns="0" rtlCol="0" anchor="ctr">
                <a:noAutofit/>
              </a:bodyPr>
              <a:lstStyle/>
              <a:p>
                <a:pPr algn="ctr">
                  <a:defRPr/>
                </a:pPr>
                <a:endParaRPr lang="en-US" sz="750" b="1" kern="0" dirty="0"/>
              </a:p>
            </p:txBody>
          </p:sp>
          <p:sp>
            <p:nvSpPr>
              <p:cNvPr id="90" name="Isosceles Triangle 89"/>
              <p:cNvSpPr/>
              <p:nvPr/>
            </p:nvSpPr>
            <p:spPr>
              <a:xfrm flipV="1">
                <a:off x="4931135" y="3866562"/>
                <a:ext cx="113387" cy="118633"/>
              </a:xfrm>
              <a:prstGeom prst="triangle">
                <a:avLst/>
              </a:prstGeom>
              <a:solidFill>
                <a:srgbClr val="86BC25"/>
              </a:solidFill>
              <a:ln w="12700" cap="flat" cmpd="sng" algn="ctr">
                <a:noFill/>
                <a:prstDash val="solid"/>
              </a:ln>
              <a:effectLst/>
            </p:spPr>
            <p:txBody>
              <a:bodyPr lIns="27000" tIns="27000" rIns="27000" bIns="27000" rtlCol="0" anchor="ctr">
                <a:noAutofit/>
              </a:bodyPr>
              <a:lstStyle/>
              <a:p>
                <a:pPr algn="ctr">
                  <a:defRPr/>
                </a:pPr>
                <a:endParaRPr lang="en-US" sz="1050" kern="0" dirty="0"/>
              </a:p>
            </p:txBody>
          </p:sp>
          <p:sp>
            <p:nvSpPr>
              <p:cNvPr id="91" name="Rectangle 90"/>
              <p:cNvSpPr/>
              <p:nvPr/>
            </p:nvSpPr>
            <p:spPr>
              <a:xfrm rot="16200000">
                <a:off x="4617665" y="3093682"/>
                <a:ext cx="740323" cy="246220"/>
              </a:xfrm>
              <a:prstGeom prst="rect">
                <a:avLst/>
              </a:prstGeom>
            </p:spPr>
            <p:txBody>
              <a:bodyPr wrap="square" lIns="0" tIns="0" rIns="0" bIns="0" anchor="ctr" anchorCtr="0">
                <a:spAutoFit/>
              </a:bodyPr>
              <a:lstStyle/>
              <a:p>
                <a:pPr>
                  <a:defRPr/>
                </a:pPr>
                <a:r>
                  <a:rPr lang="en-US" sz="800" kern="0" dirty="0"/>
                  <a:t>Remote access </a:t>
                </a:r>
              </a:p>
            </p:txBody>
          </p:sp>
          <p:sp>
            <p:nvSpPr>
              <p:cNvPr id="93" name="TextBox 92"/>
              <p:cNvSpPr txBox="1"/>
              <p:nvPr/>
            </p:nvSpPr>
            <p:spPr>
              <a:xfrm>
                <a:off x="4091942" y="4590609"/>
                <a:ext cx="1140218" cy="215444"/>
              </a:xfrm>
              <a:prstGeom prst="rect">
                <a:avLst/>
              </a:prstGeom>
              <a:noFill/>
            </p:spPr>
            <p:txBody>
              <a:bodyPr vert="horz" wrap="square" lIns="0" tIns="0" rIns="0" bIns="0" rtlCol="0">
                <a:spAutoFit/>
              </a:bodyPr>
              <a:lstStyle/>
              <a:p>
                <a:pPr algn="ctr">
                  <a:spcBef>
                    <a:spcPts val="150"/>
                  </a:spcBef>
                  <a:buSzPct val="100000"/>
                  <a:defRPr/>
                </a:pPr>
                <a:r>
                  <a:rPr lang="en-US" sz="700" kern="0" dirty="0"/>
                  <a:t>Wide spread viruses and malware </a:t>
                </a:r>
              </a:p>
            </p:txBody>
          </p:sp>
          <p:sp>
            <p:nvSpPr>
              <p:cNvPr id="94" name="TextBox 93"/>
              <p:cNvSpPr txBox="1"/>
              <p:nvPr/>
            </p:nvSpPr>
            <p:spPr>
              <a:xfrm>
                <a:off x="2960126" y="4501023"/>
                <a:ext cx="1353148" cy="107722"/>
              </a:xfrm>
              <a:prstGeom prst="rect">
                <a:avLst/>
              </a:prstGeom>
              <a:noFill/>
            </p:spPr>
            <p:txBody>
              <a:bodyPr vert="horz" wrap="square" lIns="0" tIns="0" rIns="0" bIns="0" rtlCol="0">
                <a:spAutoFit/>
              </a:bodyPr>
              <a:lstStyle/>
              <a:p>
                <a:pPr algn="ctr">
                  <a:spcBef>
                    <a:spcPts val="150"/>
                  </a:spcBef>
                  <a:buSzPct val="100000"/>
                  <a:defRPr/>
                </a:pPr>
                <a:r>
                  <a:rPr lang="en-US" sz="700" kern="0" dirty="0"/>
                  <a:t>DDoS attacks</a:t>
                </a:r>
              </a:p>
            </p:txBody>
          </p:sp>
          <p:sp>
            <p:nvSpPr>
              <p:cNvPr id="95" name="TextBox 94"/>
              <p:cNvSpPr txBox="1"/>
              <p:nvPr/>
            </p:nvSpPr>
            <p:spPr>
              <a:xfrm>
                <a:off x="4647473" y="5548563"/>
                <a:ext cx="1126138" cy="215444"/>
              </a:xfrm>
              <a:prstGeom prst="rect">
                <a:avLst/>
              </a:prstGeom>
              <a:noFill/>
            </p:spPr>
            <p:txBody>
              <a:bodyPr vert="horz" wrap="square" lIns="0" tIns="0" rIns="0" bIns="0" rtlCol="0">
                <a:spAutoFit/>
              </a:bodyPr>
              <a:lstStyle/>
              <a:p>
                <a:pPr algn="ctr">
                  <a:spcBef>
                    <a:spcPts val="150"/>
                  </a:spcBef>
                  <a:buSzPct val="100000"/>
                  <a:defRPr/>
                </a:pPr>
                <a:r>
                  <a:rPr lang="en-US" sz="700" kern="0" dirty="0"/>
                  <a:t>Information sniffing </a:t>
                </a:r>
                <a:r>
                  <a:rPr lang="en-US" sz="700" kern="0" dirty="0" smtClean="0"/>
                  <a:t>and </a:t>
                </a:r>
                <a:r>
                  <a:rPr lang="en-US" sz="700" kern="0" dirty="0"/>
                  <a:t>eavesdropping</a:t>
                </a:r>
              </a:p>
            </p:txBody>
          </p:sp>
          <p:sp>
            <p:nvSpPr>
              <p:cNvPr id="96" name="TextBox 95"/>
              <p:cNvSpPr txBox="1"/>
              <p:nvPr/>
            </p:nvSpPr>
            <p:spPr>
              <a:xfrm>
                <a:off x="1272371" y="5309583"/>
                <a:ext cx="1353148" cy="107722"/>
              </a:xfrm>
              <a:prstGeom prst="rect">
                <a:avLst/>
              </a:prstGeom>
              <a:noFill/>
            </p:spPr>
            <p:txBody>
              <a:bodyPr vert="horz" wrap="square" lIns="0" tIns="0" rIns="0" bIns="0" rtlCol="0">
                <a:spAutoFit/>
              </a:bodyPr>
              <a:lstStyle/>
              <a:p>
                <a:pPr algn="ctr">
                  <a:spcBef>
                    <a:spcPts val="150"/>
                  </a:spcBef>
                  <a:buSzPct val="100000"/>
                  <a:defRPr/>
                </a:pPr>
                <a:r>
                  <a:rPr lang="en-US" sz="700" kern="0" dirty="0"/>
                  <a:t>Hardware attacks</a:t>
                </a:r>
              </a:p>
            </p:txBody>
          </p:sp>
          <p:sp>
            <p:nvSpPr>
              <p:cNvPr id="97" name="TextBox 96"/>
              <p:cNvSpPr txBox="1"/>
              <p:nvPr/>
            </p:nvSpPr>
            <p:spPr>
              <a:xfrm>
                <a:off x="6943255" y="4747588"/>
                <a:ext cx="894412" cy="323165"/>
              </a:xfrm>
              <a:prstGeom prst="rect">
                <a:avLst/>
              </a:prstGeom>
              <a:noFill/>
            </p:spPr>
            <p:txBody>
              <a:bodyPr vert="horz" wrap="square" lIns="0" tIns="0" rIns="0" bIns="0" rtlCol="0">
                <a:spAutoFit/>
              </a:bodyPr>
              <a:lstStyle/>
              <a:p>
                <a:pPr algn="ctr">
                  <a:spcBef>
                    <a:spcPts val="150"/>
                  </a:spcBef>
                  <a:buSzPct val="100000"/>
                  <a:defRPr/>
                </a:pPr>
                <a:r>
                  <a:rPr lang="en-US" sz="700" kern="0" dirty="0"/>
                  <a:t> Download of code without integrity check</a:t>
                </a:r>
              </a:p>
            </p:txBody>
          </p:sp>
          <p:sp>
            <p:nvSpPr>
              <p:cNvPr id="100" name="Freeform 460"/>
              <p:cNvSpPr>
                <a:spLocks noChangeAspect="1" noEditPoints="1"/>
              </p:cNvSpPr>
              <p:nvPr/>
            </p:nvSpPr>
            <p:spPr bwMode="auto">
              <a:xfrm>
                <a:off x="1502557" y="4037068"/>
                <a:ext cx="273516" cy="274320"/>
              </a:xfrm>
              <a:custGeom>
                <a:avLst/>
                <a:gdLst>
                  <a:gd name="T0" fmla="*/ 263 w 512"/>
                  <a:gd name="T1" fmla="*/ 173 h 512"/>
                  <a:gd name="T2" fmla="*/ 339 w 512"/>
                  <a:gd name="T3" fmla="*/ 248 h 512"/>
                  <a:gd name="T4" fmla="*/ 301 w 512"/>
                  <a:gd name="T5" fmla="*/ 286 h 512"/>
                  <a:gd name="T6" fmla="*/ 263 w 512"/>
                  <a:gd name="T7" fmla="*/ 301 h 512"/>
                  <a:gd name="T8" fmla="*/ 225 w 512"/>
                  <a:gd name="T9" fmla="*/ 286 h 512"/>
                  <a:gd name="T10" fmla="*/ 210 w 512"/>
                  <a:gd name="T11" fmla="*/ 248 h 512"/>
                  <a:gd name="T12" fmla="*/ 225 w 512"/>
                  <a:gd name="T13" fmla="*/ 210 h 512"/>
                  <a:gd name="T14" fmla="*/ 263 w 512"/>
                  <a:gd name="T15" fmla="*/ 173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391 w 512"/>
                  <a:gd name="T27" fmla="*/ 165 h 512"/>
                  <a:gd name="T28" fmla="*/ 376 w 512"/>
                  <a:gd name="T29" fmla="*/ 165 h 512"/>
                  <a:gd name="T30" fmla="*/ 331 w 512"/>
                  <a:gd name="T31" fmla="*/ 210 h 512"/>
                  <a:gd name="T32" fmla="*/ 301 w 512"/>
                  <a:gd name="T33" fmla="*/ 180 h 512"/>
                  <a:gd name="T34" fmla="*/ 346 w 512"/>
                  <a:gd name="T35" fmla="*/ 135 h 512"/>
                  <a:gd name="T36" fmla="*/ 346 w 512"/>
                  <a:gd name="T37" fmla="*/ 120 h 512"/>
                  <a:gd name="T38" fmla="*/ 331 w 512"/>
                  <a:gd name="T39" fmla="*/ 120 h 512"/>
                  <a:gd name="T40" fmla="*/ 286 w 512"/>
                  <a:gd name="T41" fmla="*/ 165 h 512"/>
                  <a:gd name="T42" fmla="*/ 271 w 512"/>
                  <a:gd name="T43" fmla="*/ 150 h 512"/>
                  <a:gd name="T44" fmla="*/ 263 w 512"/>
                  <a:gd name="T45" fmla="*/ 143 h 512"/>
                  <a:gd name="T46" fmla="*/ 248 w 512"/>
                  <a:gd name="T47" fmla="*/ 143 h 512"/>
                  <a:gd name="T48" fmla="*/ 248 w 512"/>
                  <a:gd name="T49" fmla="*/ 158 h 512"/>
                  <a:gd name="T50" fmla="*/ 210 w 512"/>
                  <a:gd name="T51" fmla="*/ 195 h 512"/>
                  <a:gd name="T52" fmla="*/ 189 w 512"/>
                  <a:gd name="T53" fmla="*/ 248 h 512"/>
                  <a:gd name="T54" fmla="*/ 203 w 512"/>
                  <a:gd name="T55" fmla="*/ 293 h 512"/>
                  <a:gd name="T56" fmla="*/ 143 w 512"/>
                  <a:gd name="T57" fmla="*/ 354 h 512"/>
                  <a:gd name="T58" fmla="*/ 143 w 512"/>
                  <a:gd name="T59" fmla="*/ 369 h 512"/>
                  <a:gd name="T60" fmla="*/ 150 w 512"/>
                  <a:gd name="T61" fmla="*/ 372 h 512"/>
                  <a:gd name="T62" fmla="*/ 158 w 512"/>
                  <a:gd name="T63" fmla="*/ 369 h 512"/>
                  <a:gd name="T64" fmla="*/ 219 w 512"/>
                  <a:gd name="T65" fmla="*/ 308 h 512"/>
                  <a:gd name="T66" fmla="*/ 263 w 512"/>
                  <a:gd name="T67" fmla="*/ 323 h 512"/>
                  <a:gd name="T68" fmla="*/ 316 w 512"/>
                  <a:gd name="T69" fmla="*/ 301 h 512"/>
                  <a:gd name="T70" fmla="*/ 354 w 512"/>
                  <a:gd name="T71" fmla="*/ 263 h 512"/>
                  <a:gd name="T72" fmla="*/ 354 w 512"/>
                  <a:gd name="T73" fmla="*/ 263 h 512"/>
                  <a:gd name="T74" fmla="*/ 361 w 512"/>
                  <a:gd name="T75" fmla="*/ 266 h 512"/>
                  <a:gd name="T76" fmla="*/ 369 w 512"/>
                  <a:gd name="T77" fmla="*/ 263 h 512"/>
                  <a:gd name="T78" fmla="*/ 369 w 512"/>
                  <a:gd name="T79" fmla="*/ 248 h 512"/>
                  <a:gd name="T80" fmla="*/ 361 w 512"/>
                  <a:gd name="T81" fmla="*/ 241 h 512"/>
                  <a:gd name="T82" fmla="*/ 346 w 512"/>
                  <a:gd name="T83" fmla="*/ 225 h 512"/>
                  <a:gd name="T84" fmla="*/ 391 w 512"/>
                  <a:gd name="T85" fmla="*/ 180 h 512"/>
                  <a:gd name="T86" fmla="*/ 391 w 512"/>
                  <a:gd name="T87" fmla="*/ 16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63" y="173"/>
                    </a:moveTo>
                    <a:cubicBezTo>
                      <a:pt x="339" y="248"/>
                      <a:pt x="339" y="248"/>
                      <a:pt x="339" y="248"/>
                    </a:cubicBezTo>
                    <a:cubicBezTo>
                      <a:pt x="301" y="286"/>
                      <a:pt x="301" y="286"/>
                      <a:pt x="301" y="286"/>
                    </a:cubicBezTo>
                    <a:cubicBezTo>
                      <a:pt x="291" y="296"/>
                      <a:pt x="277" y="301"/>
                      <a:pt x="263" y="301"/>
                    </a:cubicBezTo>
                    <a:cubicBezTo>
                      <a:pt x="249" y="301"/>
                      <a:pt x="236" y="296"/>
                      <a:pt x="225" y="286"/>
                    </a:cubicBezTo>
                    <a:cubicBezTo>
                      <a:pt x="215" y="276"/>
                      <a:pt x="210" y="262"/>
                      <a:pt x="210" y="248"/>
                    </a:cubicBezTo>
                    <a:cubicBezTo>
                      <a:pt x="210" y="234"/>
                      <a:pt x="215" y="220"/>
                      <a:pt x="225" y="210"/>
                    </a:cubicBezTo>
                    <a:lnTo>
                      <a:pt x="263" y="17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1" y="165"/>
                    </a:moveTo>
                    <a:cubicBezTo>
                      <a:pt x="387" y="161"/>
                      <a:pt x="381" y="161"/>
                      <a:pt x="376" y="165"/>
                    </a:cubicBezTo>
                    <a:cubicBezTo>
                      <a:pt x="331" y="210"/>
                      <a:pt x="331" y="210"/>
                      <a:pt x="331" y="210"/>
                    </a:cubicBezTo>
                    <a:cubicBezTo>
                      <a:pt x="301" y="180"/>
                      <a:pt x="301" y="180"/>
                      <a:pt x="301" y="180"/>
                    </a:cubicBezTo>
                    <a:cubicBezTo>
                      <a:pt x="346" y="135"/>
                      <a:pt x="346" y="135"/>
                      <a:pt x="346" y="135"/>
                    </a:cubicBezTo>
                    <a:cubicBezTo>
                      <a:pt x="350" y="131"/>
                      <a:pt x="350" y="124"/>
                      <a:pt x="346" y="120"/>
                    </a:cubicBezTo>
                    <a:cubicBezTo>
                      <a:pt x="342" y="116"/>
                      <a:pt x="335" y="116"/>
                      <a:pt x="331" y="120"/>
                    </a:cubicBezTo>
                    <a:cubicBezTo>
                      <a:pt x="286" y="165"/>
                      <a:pt x="286" y="165"/>
                      <a:pt x="286" y="165"/>
                    </a:cubicBezTo>
                    <a:cubicBezTo>
                      <a:pt x="271" y="150"/>
                      <a:pt x="271" y="150"/>
                      <a:pt x="271" y="150"/>
                    </a:cubicBezTo>
                    <a:cubicBezTo>
                      <a:pt x="263" y="143"/>
                      <a:pt x="263" y="143"/>
                      <a:pt x="263" y="143"/>
                    </a:cubicBezTo>
                    <a:cubicBezTo>
                      <a:pt x="259" y="138"/>
                      <a:pt x="252" y="138"/>
                      <a:pt x="248" y="143"/>
                    </a:cubicBezTo>
                    <a:cubicBezTo>
                      <a:pt x="244" y="147"/>
                      <a:pt x="244" y="153"/>
                      <a:pt x="248" y="158"/>
                    </a:cubicBezTo>
                    <a:cubicBezTo>
                      <a:pt x="210" y="195"/>
                      <a:pt x="210" y="195"/>
                      <a:pt x="210" y="195"/>
                    </a:cubicBezTo>
                    <a:cubicBezTo>
                      <a:pt x="196" y="209"/>
                      <a:pt x="189" y="228"/>
                      <a:pt x="189" y="248"/>
                    </a:cubicBezTo>
                    <a:cubicBezTo>
                      <a:pt x="189" y="264"/>
                      <a:pt x="194" y="280"/>
                      <a:pt x="203" y="293"/>
                    </a:cubicBezTo>
                    <a:cubicBezTo>
                      <a:pt x="143" y="354"/>
                      <a:pt x="143" y="354"/>
                      <a:pt x="143" y="354"/>
                    </a:cubicBezTo>
                    <a:cubicBezTo>
                      <a:pt x="138" y="358"/>
                      <a:pt x="138" y="365"/>
                      <a:pt x="143" y="369"/>
                    </a:cubicBezTo>
                    <a:cubicBezTo>
                      <a:pt x="145" y="371"/>
                      <a:pt x="147" y="372"/>
                      <a:pt x="150" y="372"/>
                    </a:cubicBezTo>
                    <a:cubicBezTo>
                      <a:pt x="153" y="372"/>
                      <a:pt x="156" y="371"/>
                      <a:pt x="158" y="369"/>
                    </a:cubicBezTo>
                    <a:cubicBezTo>
                      <a:pt x="219" y="308"/>
                      <a:pt x="219" y="308"/>
                      <a:pt x="219" y="308"/>
                    </a:cubicBezTo>
                    <a:cubicBezTo>
                      <a:pt x="231" y="318"/>
                      <a:pt x="247" y="323"/>
                      <a:pt x="263" y="323"/>
                    </a:cubicBezTo>
                    <a:cubicBezTo>
                      <a:pt x="283" y="323"/>
                      <a:pt x="302" y="315"/>
                      <a:pt x="316" y="301"/>
                    </a:cubicBezTo>
                    <a:cubicBezTo>
                      <a:pt x="354" y="263"/>
                      <a:pt x="354" y="263"/>
                      <a:pt x="354" y="263"/>
                    </a:cubicBezTo>
                    <a:cubicBezTo>
                      <a:pt x="354" y="263"/>
                      <a:pt x="354" y="263"/>
                      <a:pt x="354" y="263"/>
                    </a:cubicBezTo>
                    <a:cubicBezTo>
                      <a:pt x="356" y="265"/>
                      <a:pt x="359" y="266"/>
                      <a:pt x="361" y="266"/>
                    </a:cubicBezTo>
                    <a:cubicBezTo>
                      <a:pt x="364" y="266"/>
                      <a:pt x="367" y="265"/>
                      <a:pt x="369" y="263"/>
                    </a:cubicBezTo>
                    <a:cubicBezTo>
                      <a:pt x="373" y="259"/>
                      <a:pt x="373" y="252"/>
                      <a:pt x="369" y="248"/>
                    </a:cubicBezTo>
                    <a:cubicBezTo>
                      <a:pt x="361" y="241"/>
                      <a:pt x="361" y="241"/>
                      <a:pt x="361" y="241"/>
                    </a:cubicBezTo>
                    <a:cubicBezTo>
                      <a:pt x="346" y="225"/>
                      <a:pt x="346" y="225"/>
                      <a:pt x="346" y="225"/>
                    </a:cubicBezTo>
                    <a:cubicBezTo>
                      <a:pt x="391" y="180"/>
                      <a:pt x="391" y="180"/>
                      <a:pt x="391" y="180"/>
                    </a:cubicBezTo>
                    <a:cubicBezTo>
                      <a:pt x="396" y="176"/>
                      <a:pt x="396" y="169"/>
                      <a:pt x="391" y="165"/>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101" name="Freeform 59"/>
              <p:cNvSpPr>
                <a:spLocks noChangeAspect="1" noEditPoints="1"/>
              </p:cNvSpPr>
              <p:nvPr/>
            </p:nvSpPr>
            <p:spPr bwMode="auto">
              <a:xfrm>
                <a:off x="2364950" y="4037068"/>
                <a:ext cx="274320" cy="275126"/>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102" name="Freeform 207"/>
              <p:cNvSpPr>
                <a:spLocks noChangeAspect="1" noEditPoints="1"/>
              </p:cNvSpPr>
              <p:nvPr/>
            </p:nvSpPr>
            <p:spPr bwMode="auto">
              <a:xfrm>
                <a:off x="3199439" y="4037068"/>
                <a:ext cx="274320" cy="273515"/>
              </a:xfrm>
              <a:custGeom>
                <a:avLst/>
                <a:gdLst>
                  <a:gd name="T0" fmla="*/ 149 w 512"/>
                  <a:gd name="T1" fmla="*/ 266 h 512"/>
                  <a:gd name="T2" fmla="*/ 142 w 512"/>
                  <a:gd name="T3" fmla="*/ 267 h 512"/>
                  <a:gd name="T4" fmla="*/ 178 w 512"/>
                  <a:gd name="T5" fmla="*/ 160 h 512"/>
                  <a:gd name="T6" fmla="*/ 333 w 512"/>
                  <a:gd name="T7" fmla="*/ 160 h 512"/>
                  <a:gd name="T8" fmla="*/ 369 w 512"/>
                  <a:gd name="T9" fmla="*/ 267 h 512"/>
                  <a:gd name="T10" fmla="*/ 362 w 512"/>
                  <a:gd name="T11" fmla="*/ 266 h 512"/>
                  <a:gd name="T12" fmla="*/ 149 w 512"/>
                  <a:gd name="T13" fmla="*/ 266 h 512"/>
                  <a:gd name="T14" fmla="*/ 373 w 512"/>
                  <a:gd name="T15" fmla="*/ 299 h 512"/>
                  <a:gd name="T16" fmla="*/ 373 w 512"/>
                  <a:gd name="T17" fmla="*/ 341 h 512"/>
                  <a:gd name="T18" fmla="*/ 362 w 512"/>
                  <a:gd name="T19" fmla="*/ 352 h 512"/>
                  <a:gd name="T20" fmla="*/ 149 w 512"/>
                  <a:gd name="T21" fmla="*/ 352 h 512"/>
                  <a:gd name="T22" fmla="*/ 138 w 512"/>
                  <a:gd name="T23" fmla="*/ 341 h 512"/>
                  <a:gd name="T24" fmla="*/ 138 w 512"/>
                  <a:gd name="T25" fmla="*/ 299 h 512"/>
                  <a:gd name="T26" fmla="*/ 149 w 512"/>
                  <a:gd name="T27" fmla="*/ 288 h 512"/>
                  <a:gd name="T28" fmla="*/ 362 w 512"/>
                  <a:gd name="T29" fmla="*/ 288 h 512"/>
                  <a:gd name="T30" fmla="*/ 373 w 512"/>
                  <a:gd name="T31" fmla="*/ 299 h 512"/>
                  <a:gd name="T32" fmla="*/ 309 w 512"/>
                  <a:gd name="T33" fmla="*/ 320 h 512"/>
                  <a:gd name="T34" fmla="*/ 298 w 512"/>
                  <a:gd name="T35" fmla="*/ 309 h 512"/>
                  <a:gd name="T36" fmla="*/ 288 w 512"/>
                  <a:gd name="T37" fmla="*/ 320 h 512"/>
                  <a:gd name="T38" fmla="*/ 298 w 512"/>
                  <a:gd name="T39" fmla="*/ 330 h 512"/>
                  <a:gd name="T40" fmla="*/ 309 w 512"/>
                  <a:gd name="T41" fmla="*/ 320 h 512"/>
                  <a:gd name="T42" fmla="*/ 352 w 512"/>
                  <a:gd name="T43" fmla="*/ 320 h 512"/>
                  <a:gd name="T44" fmla="*/ 341 w 512"/>
                  <a:gd name="T45" fmla="*/ 309 h 512"/>
                  <a:gd name="T46" fmla="*/ 330 w 512"/>
                  <a:gd name="T47" fmla="*/ 320 h 512"/>
                  <a:gd name="T48" fmla="*/ 341 w 512"/>
                  <a:gd name="T49" fmla="*/ 330 h 512"/>
                  <a:gd name="T50" fmla="*/ 352 w 512"/>
                  <a:gd name="T51" fmla="*/ 320 h 512"/>
                  <a:gd name="T52" fmla="*/ 512 w 512"/>
                  <a:gd name="T53" fmla="*/ 256 h 512"/>
                  <a:gd name="T54" fmla="*/ 256 w 512"/>
                  <a:gd name="T55" fmla="*/ 512 h 512"/>
                  <a:gd name="T56" fmla="*/ 0 w 512"/>
                  <a:gd name="T57" fmla="*/ 256 h 512"/>
                  <a:gd name="T58" fmla="*/ 256 w 512"/>
                  <a:gd name="T59" fmla="*/ 0 h 512"/>
                  <a:gd name="T60" fmla="*/ 512 w 512"/>
                  <a:gd name="T61" fmla="*/ 256 h 512"/>
                  <a:gd name="T62" fmla="*/ 394 w 512"/>
                  <a:gd name="T63" fmla="*/ 277 h 512"/>
                  <a:gd name="T64" fmla="*/ 394 w 512"/>
                  <a:gd name="T65" fmla="*/ 274 h 512"/>
                  <a:gd name="T66" fmla="*/ 351 w 512"/>
                  <a:gd name="T67" fmla="*/ 146 h 512"/>
                  <a:gd name="T68" fmla="*/ 351 w 512"/>
                  <a:gd name="T69" fmla="*/ 145 h 512"/>
                  <a:gd name="T70" fmla="*/ 341 w 512"/>
                  <a:gd name="T71" fmla="*/ 138 h 512"/>
                  <a:gd name="T72" fmla="*/ 170 w 512"/>
                  <a:gd name="T73" fmla="*/ 138 h 512"/>
                  <a:gd name="T74" fmla="*/ 160 w 512"/>
                  <a:gd name="T75" fmla="*/ 145 h 512"/>
                  <a:gd name="T76" fmla="*/ 160 w 512"/>
                  <a:gd name="T77" fmla="*/ 146 h 512"/>
                  <a:gd name="T78" fmla="*/ 118 w 512"/>
                  <a:gd name="T79" fmla="*/ 274 h 512"/>
                  <a:gd name="T80" fmla="*/ 117 w 512"/>
                  <a:gd name="T81" fmla="*/ 277 h 512"/>
                  <a:gd name="T82" fmla="*/ 117 w 512"/>
                  <a:gd name="T83" fmla="*/ 298 h 512"/>
                  <a:gd name="T84" fmla="*/ 117 w 512"/>
                  <a:gd name="T85" fmla="*/ 298 h 512"/>
                  <a:gd name="T86" fmla="*/ 117 w 512"/>
                  <a:gd name="T87" fmla="*/ 299 h 512"/>
                  <a:gd name="T88" fmla="*/ 117 w 512"/>
                  <a:gd name="T89" fmla="*/ 341 h 512"/>
                  <a:gd name="T90" fmla="*/ 149 w 512"/>
                  <a:gd name="T91" fmla="*/ 373 h 512"/>
                  <a:gd name="T92" fmla="*/ 362 w 512"/>
                  <a:gd name="T93" fmla="*/ 373 h 512"/>
                  <a:gd name="T94" fmla="*/ 394 w 512"/>
                  <a:gd name="T95" fmla="*/ 341 h 512"/>
                  <a:gd name="T96" fmla="*/ 394 w 512"/>
                  <a:gd name="T97" fmla="*/ 299 h 512"/>
                  <a:gd name="T98" fmla="*/ 394 w 512"/>
                  <a:gd name="T99" fmla="*/ 298 h 512"/>
                  <a:gd name="T100" fmla="*/ 394 w 512"/>
                  <a:gd name="T101" fmla="*/ 298 h 512"/>
                  <a:gd name="T102" fmla="*/ 394 w 512"/>
                  <a:gd name="T103"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2" h="512">
                    <a:moveTo>
                      <a:pt x="149" y="266"/>
                    </a:moveTo>
                    <a:cubicBezTo>
                      <a:pt x="147" y="266"/>
                      <a:pt x="144" y="267"/>
                      <a:pt x="142" y="267"/>
                    </a:cubicBezTo>
                    <a:cubicBezTo>
                      <a:pt x="178" y="160"/>
                      <a:pt x="178" y="160"/>
                      <a:pt x="178" y="160"/>
                    </a:cubicBezTo>
                    <a:cubicBezTo>
                      <a:pt x="333" y="160"/>
                      <a:pt x="333" y="160"/>
                      <a:pt x="333" y="160"/>
                    </a:cubicBezTo>
                    <a:cubicBezTo>
                      <a:pt x="369" y="267"/>
                      <a:pt x="369" y="267"/>
                      <a:pt x="369" y="267"/>
                    </a:cubicBezTo>
                    <a:cubicBezTo>
                      <a:pt x="367" y="267"/>
                      <a:pt x="365" y="266"/>
                      <a:pt x="362" y="266"/>
                    </a:cubicBezTo>
                    <a:lnTo>
                      <a:pt x="149" y="266"/>
                    </a:lnTo>
                    <a:close/>
                    <a:moveTo>
                      <a:pt x="373" y="299"/>
                    </a:moveTo>
                    <a:cubicBezTo>
                      <a:pt x="373" y="341"/>
                      <a:pt x="373" y="341"/>
                      <a:pt x="373" y="341"/>
                    </a:cubicBezTo>
                    <a:cubicBezTo>
                      <a:pt x="373" y="347"/>
                      <a:pt x="368" y="352"/>
                      <a:pt x="362" y="352"/>
                    </a:cubicBezTo>
                    <a:cubicBezTo>
                      <a:pt x="149" y="352"/>
                      <a:pt x="149" y="352"/>
                      <a:pt x="149" y="352"/>
                    </a:cubicBezTo>
                    <a:cubicBezTo>
                      <a:pt x="143" y="352"/>
                      <a:pt x="138" y="347"/>
                      <a:pt x="138" y="341"/>
                    </a:cubicBezTo>
                    <a:cubicBezTo>
                      <a:pt x="138" y="299"/>
                      <a:pt x="138" y="299"/>
                      <a:pt x="138" y="299"/>
                    </a:cubicBezTo>
                    <a:cubicBezTo>
                      <a:pt x="138" y="293"/>
                      <a:pt x="143" y="288"/>
                      <a:pt x="149" y="288"/>
                    </a:cubicBezTo>
                    <a:cubicBezTo>
                      <a:pt x="362" y="288"/>
                      <a:pt x="362" y="288"/>
                      <a:pt x="362" y="288"/>
                    </a:cubicBezTo>
                    <a:cubicBezTo>
                      <a:pt x="368" y="288"/>
                      <a:pt x="373" y="293"/>
                      <a:pt x="373" y="299"/>
                    </a:cubicBezTo>
                    <a:close/>
                    <a:moveTo>
                      <a:pt x="309" y="320"/>
                    </a:moveTo>
                    <a:cubicBezTo>
                      <a:pt x="309" y="314"/>
                      <a:pt x="304" y="309"/>
                      <a:pt x="298" y="309"/>
                    </a:cubicBezTo>
                    <a:cubicBezTo>
                      <a:pt x="292" y="309"/>
                      <a:pt x="288" y="314"/>
                      <a:pt x="288" y="320"/>
                    </a:cubicBezTo>
                    <a:cubicBezTo>
                      <a:pt x="288" y="326"/>
                      <a:pt x="292" y="330"/>
                      <a:pt x="298" y="330"/>
                    </a:cubicBezTo>
                    <a:cubicBezTo>
                      <a:pt x="304" y="330"/>
                      <a:pt x="309" y="326"/>
                      <a:pt x="309" y="320"/>
                    </a:cubicBezTo>
                    <a:close/>
                    <a:moveTo>
                      <a:pt x="352" y="320"/>
                    </a:moveTo>
                    <a:cubicBezTo>
                      <a:pt x="352" y="314"/>
                      <a:pt x="347" y="309"/>
                      <a:pt x="341" y="309"/>
                    </a:cubicBezTo>
                    <a:cubicBezTo>
                      <a:pt x="335" y="309"/>
                      <a:pt x="330" y="314"/>
                      <a:pt x="330" y="320"/>
                    </a:cubicBezTo>
                    <a:cubicBezTo>
                      <a:pt x="330" y="326"/>
                      <a:pt x="335" y="330"/>
                      <a:pt x="341" y="330"/>
                    </a:cubicBezTo>
                    <a:cubicBezTo>
                      <a:pt x="347" y="330"/>
                      <a:pt x="352" y="326"/>
                      <a:pt x="352" y="32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4" y="277"/>
                    </a:moveTo>
                    <a:cubicBezTo>
                      <a:pt x="394" y="276"/>
                      <a:pt x="394" y="275"/>
                      <a:pt x="394" y="274"/>
                    </a:cubicBezTo>
                    <a:cubicBezTo>
                      <a:pt x="351" y="146"/>
                      <a:pt x="351" y="146"/>
                      <a:pt x="351" y="146"/>
                    </a:cubicBezTo>
                    <a:cubicBezTo>
                      <a:pt x="351" y="145"/>
                      <a:pt x="351" y="145"/>
                      <a:pt x="351" y="145"/>
                    </a:cubicBezTo>
                    <a:cubicBezTo>
                      <a:pt x="349" y="141"/>
                      <a:pt x="346" y="138"/>
                      <a:pt x="341" y="138"/>
                    </a:cubicBezTo>
                    <a:cubicBezTo>
                      <a:pt x="170" y="138"/>
                      <a:pt x="170" y="138"/>
                      <a:pt x="170" y="138"/>
                    </a:cubicBezTo>
                    <a:cubicBezTo>
                      <a:pt x="166" y="138"/>
                      <a:pt x="162" y="141"/>
                      <a:pt x="160" y="145"/>
                    </a:cubicBezTo>
                    <a:cubicBezTo>
                      <a:pt x="160" y="145"/>
                      <a:pt x="160" y="145"/>
                      <a:pt x="160" y="146"/>
                    </a:cubicBezTo>
                    <a:cubicBezTo>
                      <a:pt x="118" y="274"/>
                      <a:pt x="118" y="274"/>
                      <a:pt x="118" y="274"/>
                    </a:cubicBezTo>
                    <a:cubicBezTo>
                      <a:pt x="117" y="275"/>
                      <a:pt x="117" y="276"/>
                      <a:pt x="117" y="277"/>
                    </a:cubicBezTo>
                    <a:cubicBezTo>
                      <a:pt x="117" y="298"/>
                      <a:pt x="117" y="298"/>
                      <a:pt x="117" y="298"/>
                    </a:cubicBezTo>
                    <a:cubicBezTo>
                      <a:pt x="117" y="298"/>
                      <a:pt x="117" y="298"/>
                      <a:pt x="117" y="298"/>
                    </a:cubicBezTo>
                    <a:cubicBezTo>
                      <a:pt x="117" y="298"/>
                      <a:pt x="117" y="298"/>
                      <a:pt x="117" y="299"/>
                    </a:cubicBezTo>
                    <a:cubicBezTo>
                      <a:pt x="117" y="341"/>
                      <a:pt x="117" y="341"/>
                      <a:pt x="117" y="341"/>
                    </a:cubicBezTo>
                    <a:cubicBezTo>
                      <a:pt x="117" y="359"/>
                      <a:pt x="131" y="373"/>
                      <a:pt x="149" y="373"/>
                    </a:cubicBezTo>
                    <a:cubicBezTo>
                      <a:pt x="362" y="373"/>
                      <a:pt x="362" y="373"/>
                      <a:pt x="362" y="373"/>
                    </a:cubicBezTo>
                    <a:cubicBezTo>
                      <a:pt x="380" y="373"/>
                      <a:pt x="394" y="359"/>
                      <a:pt x="394" y="341"/>
                    </a:cubicBezTo>
                    <a:cubicBezTo>
                      <a:pt x="394" y="299"/>
                      <a:pt x="394" y="299"/>
                      <a:pt x="394" y="299"/>
                    </a:cubicBezTo>
                    <a:cubicBezTo>
                      <a:pt x="394" y="298"/>
                      <a:pt x="394" y="298"/>
                      <a:pt x="394" y="298"/>
                    </a:cubicBezTo>
                    <a:cubicBezTo>
                      <a:pt x="394" y="298"/>
                      <a:pt x="394" y="298"/>
                      <a:pt x="394" y="298"/>
                    </a:cubicBezTo>
                    <a:lnTo>
                      <a:pt x="394" y="277"/>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103" name="Freeform 878"/>
              <p:cNvSpPr>
                <a:spLocks noChangeAspect="1" noEditPoints="1"/>
              </p:cNvSpPr>
              <p:nvPr/>
            </p:nvSpPr>
            <p:spPr bwMode="auto">
              <a:xfrm>
                <a:off x="4017679" y="4037068"/>
                <a:ext cx="274320" cy="27432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394 h 512"/>
                  <a:gd name="T12" fmla="*/ 234 w 512"/>
                  <a:gd name="T13" fmla="*/ 373 h 512"/>
                  <a:gd name="T14" fmla="*/ 256 w 512"/>
                  <a:gd name="T15" fmla="*/ 352 h 512"/>
                  <a:gd name="T16" fmla="*/ 277 w 512"/>
                  <a:gd name="T17" fmla="*/ 373 h 512"/>
                  <a:gd name="T18" fmla="*/ 256 w 512"/>
                  <a:gd name="T19" fmla="*/ 394 h 512"/>
                  <a:gd name="T20" fmla="*/ 317 w 512"/>
                  <a:gd name="T21" fmla="*/ 327 h 512"/>
                  <a:gd name="T22" fmla="*/ 301 w 512"/>
                  <a:gd name="T23" fmla="*/ 327 h 512"/>
                  <a:gd name="T24" fmla="*/ 256 w 512"/>
                  <a:gd name="T25" fmla="*/ 309 h 512"/>
                  <a:gd name="T26" fmla="*/ 210 w 512"/>
                  <a:gd name="T27" fmla="*/ 327 h 512"/>
                  <a:gd name="T28" fmla="*/ 202 w 512"/>
                  <a:gd name="T29" fmla="*/ 330 h 512"/>
                  <a:gd name="T30" fmla="*/ 195 w 512"/>
                  <a:gd name="T31" fmla="*/ 327 h 512"/>
                  <a:gd name="T32" fmla="*/ 195 w 512"/>
                  <a:gd name="T33" fmla="*/ 312 h 512"/>
                  <a:gd name="T34" fmla="*/ 256 w 512"/>
                  <a:gd name="T35" fmla="*/ 288 h 512"/>
                  <a:gd name="T36" fmla="*/ 317 w 512"/>
                  <a:gd name="T37" fmla="*/ 312 h 512"/>
                  <a:gd name="T38" fmla="*/ 317 w 512"/>
                  <a:gd name="T39" fmla="*/ 327 h 512"/>
                  <a:gd name="T40" fmla="*/ 370 w 512"/>
                  <a:gd name="T41" fmla="*/ 274 h 512"/>
                  <a:gd name="T42" fmla="*/ 355 w 512"/>
                  <a:gd name="T43" fmla="*/ 274 h 512"/>
                  <a:gd name="T44" fmla="*/ 256 w 512"/>
                  <a:gd name="T45" fmla="*/ 234 h 512"/>
                  <a:gd name="T46" fmla="*/ 167 w 512"/>
                  <a:gd name="T47" fmla="*/ 274 h 512"/>
                  <a:gd name="T48" fmla="*/ 160 w 512"/>
                  <a:gd name="T49" fmla="*/ 277 h 512"/>
                  <a:gd name="T50" fmla="*/ 152 w 512"/>
                  <a:gd name="T51" fmla="*/ 274 h 512"/>
                  <a:gd name="T52" fmla="*/ 152 w 512"/>
                  <a:gd name="T53" fmla="*/ 259 h 512"/>
                  <a:gd name="T54" fmla="*/ 256 w 512"/>
                  <a:gd name="T55" fmla="*/ 213 h 512"/>
                  <a:gd name="T56" fmla="*/ 370 w 512"/>
                  <a:gd name="T57" fmla="*/ 259 h 512"/>
                  <a:gd name="T58" fmla="*/ 370 w 512"/>
                  <a:gd name="T59" fmla="*/ 274 h 512"/>
                  <a:gd name="T60" fmla="*/ 413 w 512"/>
                  <a:gd name="T61" fmla="*/ 221 h 512"/>
                  <a:gd name="T62" fmla="*/ 405 w 512"/>
                  <a:gd name="T63" fmla="*/ 224 h 512"/>
                  <a:gd name="T64" fmla="*/ 397 w 512"/>
                  <a:gd name="T65" fmla="*/ 221 h 512"/>
                  <a:gd name="T66" fmla="*/ 256 w 512"/>
                  <a:gd name="T67" fmla="*/ 160 h 512"/>
                  <a:gd name="T68" fmla="*/ 114 w 512"/>
                  <a:gd name="T69" fmla="*/ 221 h 512"/>
                  <a:gd name="T70" fmla="*/ 99 w 512"/>
                  <a:gd name="T71" fmla="*/ 221 h 512"/>
                  <a:gd name="T72" fmla="*/ 99 w 512"/>
                  <a:gd name="T73" fmla="*/ 205 h 512"/>
                  <a:gd name="T74" fmla="*/ 256 w 512"/>
                  <a:gd name="T75" fmla="*/ 138 h 512"/>
                  <a:gd name="T76" fmla="*/ 413 w 512"/>
                  <a:gd name="T77" fmla="*/ 205 h 512"/>
                  <a:gd name="T78" fmla="*/ 413 w 512"/>
                  <a:gd name="T79" fmla="*/ 22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394"/>
                    </a:moveTo>
                    <a:cubicBezTo>
                      <a:pt x="244" y="394"/>
                      <a:pt x="234" y="385"/>
                      <a:pt x="234" y="373"/>
                    </a:cubicBezTo>
                    <a:cubicBezTo>
                      <a:pt x="234" y="361"/>
                      <a:pt x="244" y="352"/>
                      <a:pt x="256" y="352"/>
                    </a:cubicBezTo>
                    <a:cubicBezTo>
                      <a:pt x="267" y="352"/>
                      <a:pt x="277" y="361"/>
                      <a:pt x="277" y="373"/>
                    </a:cubicBezTo>
                    <a:cubicBezTo>
                      <a:pt x="277" y="385"/>
                      <a:pt x="267" y="394"/>
                      <a:pt x="256" y="394"/>
                    </a:cubicBezTo>
                    <a:close/>
                    <a:moveTo>
                      <a:pt x="317" y="327"/>
                    </a:moveTo>
                    <a:cubicBezTo>
                      <a:pt x="312" y="331"/>
                      <a:pt x="306" y="331"/>
                      <a:pt x="301" y="327"/>
                    </a:cubicBezTo>
                    <a:cubicBezTo>
                      <a:pt x="290" y="316"/>
                      <a:pt x="273" y="309"/>
                      <a:pt x="256" y="309"/>
                    </a:cubicBezTo>
                    <a:cubicBezTo>
                      <a:pt x="239" y="309"/>
                      <a:pt x="221" y="316"/>
                      <a:pt x="210" y="327"/>
                    </a:cubicBezTo>
                    <a:cubicBezTo>
                      <a:pt x="208" y="329"/>
                      <a:pt x="205" y="330"/>
                      <a:pt x="202" y="330"/>
                    </a:cubicBezTo>
                    <a:cubicBezTo>
                      <a:pt x="200" y="330"/>
                      <a:pt x="197" y="329"/>
                      <a:pt x="195" y="327"/>
                    </a:cubicBezTo>
                    <a:cubicBezTo>
                      <a:pt x="191" y="323"/>
                      <a:pt x="191" y="316"/>
                      <a:pt x="195" y="312"/>
                    </a:cubicBezTo>
                    <a:cubicBezTo>
                      <a:pt x="210" y="297"/>
                      <a:pt x="233" y="288"/>
                      <a:pt x="256" y="288"/>
                    </a:cubicBezTo>
                    <a:cubicBezTo>
                      <a:pt x="278" y="288"/>
                      <a:pt x="301" y="297"/>
                      <a:pt x="317" y="312"/>
                    </a:cubicBezTo>
                    <a:cubicBezTo>
                      <a:pt x="321" y="316"/>
                      <a:pt x="321" y="323"/>
                      <a:pt x="317" y="327"/>
                    </a:cubicBezTo>
                    <a:close/>
                    <a:moveTo>
                      <a:pt x="370" y="274"/>
                    </a:moveTo>
                    <a:cubicBezTo>
                      <a:pt x="366" y="278"/>
                      <a:pt x="359" y="278"/>
                      <a:pt x="355" y="274"/>
                    </a:cubicBezTo>
                    <a:cubicBezTo>
                      <a:pt x="330" y="249"/>
                      <a:pt x="292" y="234"/>
                      <a:pt x="256" y="234"/>
                    </a:cubicBezTo>
                    <a:cubicBezTo>
                      <a:pt x="222" y="234"/>
                      <a:pt x="194" y="247"/>
                      <a:pt x="167" y="274"/>
                    </a:cubicBezTo>
                    <a:cubicBezTo>
                      <a:pt x="165" y="276"/>
                      <a:pt x="162" y="277"/>
                      <a:pt x="160" y="277"/>
                    </a:cubicBezTo>
                    <a:cubicBezTo>
                      <a:pt x="157" y="277"/>
                      <a:pt x="154" y="276"/>
                      <a:pt x="152" y="274"/>
                    </a:cubicBezTo>
                    <a:cubicBezTo>
                      <a:pt x="148" y="270"/>
                      <a:pt x="148" y="263"/>
                      <a:pt x="152" y="259"/>
                    </a:cubicBezTo>
                    <a:cubicBezTo>
                      <a:pt x="183" y="228"/>
                      <a:pt x="216" y="213"/>
                      <a:pt x="256" y="213"/>
                    </a:cubicBezTo>
                    <a:cubicBezTo>
                      <a:pt x="298" y="213"/>
                      <a:pt x="342" y="231"/>
                      <a:pt x="370" y="259"/>
                    </a:cubicBezTo>
                    <a:cubicBezTo>
                      <a:pt x="374" y="263"/>
                      <a:pt x="374" y="270"/>
                      <a:pt x="370" y="274"/>
                    </a:cubicBezTo>
                    <a:close/>
                    <a:moveTo>
                      <a:pt x="413" y="221"/>
                    </a:moveTo>
                    <a:cubicBezTo>
                      <a:pt x="410" y="223"/>
                      <a:pt x="408" y="224"/>
                      <a:pt x="405" y="224"/>
                    </a:cubicBezTo>
                    <a:cubicBezTo>
                      <a:pt x="402" y="224"/>
                      <a:pt x="400" y="223"/>
                      <a:pt x="397" y="221"/>
                    </a:cubicBezTo>
                    <a:cubicBezTo>
                      <a:pt x="358" y="181"/>
                      <a:pt x="309" y="160"/>
                      <a:pt x="256" y="160"/>
                    </a:cubicBezTo>
                    <a:cubicBezTo>
                      <a:pt x="203" y="160"/>
                      <a:pt x="154" y="181"/>
                      <a:pt x="114" y="221"/>
                    </a:cubicBezTo>
                    <a:cubicBezTo>
                      <a:pt x="110" y="225"/>
                      <a:pt x="103" y="225"/>
                      <a:pt x="99" y="221"/>
                    </a:cubicBezTo>
                    <a:cubicBezTo>
                      <a:pt x="95" y="216"/>
                      <a:pt x="95" y="210"/>
                      <a:pt x="99" y="205"/>
                    </a:cubicBezTo>
                    <a:cubicBezTo>
                      <a:pt x="143" y="162"/>
                      <a:pt x="197" y="138"/>
                      <a:pt x="256" y="138"/>
                    </a:cubicBezTo>
                    <a:cubicBezTo>
                      <a:pt x="314" y="138"/>
                      <a:pt x="369" y="162"/>
                      <a:pt x="413" y="205"/>
                    </a:cubicBezTo>
                    <a:cubicBezTo>
                      <a:pt x="417" y="210"/>
                      <a:pt x="417" y="216"/>
                      <a:pt x="413" y="22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104" name="Freeform 561"/>
              <p:cNvSpPr>
                <a:spLocks noChangeAspect="1" noEditPoints="1"/>
              </p:cNvSpPr>
              <p:nvPr/>
            </p:nvSpPr>
            <p:spPr bwMode="auto">
              <a:xfrm>
                <a:off x="5627908" y="4037068"/>
                <a:ext cx="274320" cy="274320"/>
              </a:xfrm>
              <a:custGeom>
                <a:avLst/>
                <a:gdLst>
                  <a:gd name="T0" fmla="*/ 266 w 512"/>
                  <a:gd name="T1" fmla="*/ 281 h 512"/>
                  <a:gd name="T2" fmla="*/ 310 w 512"/>
                  <a:gd name="T3" fmla="*/ 325 h 512"/>
                  <a:gd name="T4" fmla="*/ 266 w 512"/>
                  <a:gd name="T5" fmla="*/ 369 h 512"/>
                  <a:gd name="T6" fmla="*/ 266 w 512"/>
                  <a:gd name="T7" fmla="*/ 281 h 512"/>
                  <a:gd name="T8" fmla="*/ 266 w 512"/>
                  <a:gd name="T9" fmla="*/ 230 h 512"/>
                  <a:gd name="T10" fmla="*/ 310 w 512"/>
                  <a:gd name="T11" fmla="*/ 186 h 512"/>
                  <a:gd name="T12" fmla="*/ 266 w 512"/>
                  <a:gd name="T13" fmla="*/ 143 h 512"/>
                  <a:gd name="T14" fmla="*/ 266 w 512"/>
                  <a:gd name="T15" fmla="*/ 230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271 w 512"/>
                  <a:gd name="T27" fmla="*/ 256 h 512"/>
                  <a:gd name="T28" fmla="*/ 333 w 512"/>
                  <a:gd name="T29" fmla="*/ 194 h 512"/>
                  <a:gd name="T30" fmla="*/ 333 w 512"/>
                  <a:gd name="T31" fmla="*/ 179 h 512"/>
                  <a:gd name="T32" fmla="*/ 263 w 512"/>
                  <a:gd name="T33" fmla="*/ 109 h 512"/>
                  <a:gd name="T34" fmla="*/ 252 w 512"/>
                  <a:gd name="T35" fmla="*/ 107 h 512"/>
                  <a:gd name="T36" fmla="*/ 245 w 512"/>
                  <a:gd name="T37" fmla="*/ 117 h 512"/>
                  <a:gd name="T38" fmla="*/ 245 w 512"/>
                  <a:gd name="T39" fmla="*/ 230 h 512"/>
                  <a:gd name="T40" fmla="*/ 194 w 512"/>
                  <a:gd name="T41" fmla="*/ 179 h 512"/>
                  <a:gd name="T42" fmla="*/ 179 w 512"/>
                  <a:gd name="T43" fmla="*/ 179 h 512"/>
                  <a:gd name="T44" fmla="*/ 179 w 512"/>
                  <a:gd name="T45" fmla="*/ 194 h 512"/>
                  <a:gd name="T46" fmla="*/ 241 w 512"/>
                  <a:gd name="T47" fmla="*/ 256 h 512"/>
                  <a:gd name="T48" fmla="*/ 179 w 512"/>
                  <a:gd name="T49" fmla="*/ 317 h 512"/>
                  <a:gd name="T50" fmla="*/ 179 w 512"/>
                  <a:gd name="T51" fmla="*/ 333 h 512"/>
                  <a:gd name="T52" fmla="*/ 194 w 512"/>
                  <a:gd name="T53" fmla="*/ 333 h 512"/>
                  <a:gd name="T54" fmla="*/ 245 w 512"/>
                  <a:gd name="T55" fmla="*/ 281 h 512"/>
                  <a:gd name="T56" fmla="*/ 245 w 512"/>
                  <a:gd name="T57" fmla="*/ 394 h 512"/>
                  <a:gd name="T58" fmla="*/ 252 w 512"/>
                  <a:gd name="T59" fmla="*/ 404 h 512"/>
                  <a:gd name="T60" fmla="*/ 256 w 512"/>
                  <a:gd name="T61" fmla="*/ 405 h 512"/>
                  <a:gd name="T62" fmla="*/ 263 w 512"/>
                  <a:gd name="T63" fmla="*/ 402 h 512"/>
                  <a:gd name="T64" fmla="*/ 333 w 512"/>
                  <a:gd name="T65" fmla="*/ 333 h 512"/>
                  <a:gd name="T66" fmla="*/ 333 w 512"/>
                  <a:gd name="T67" fmla="*/ 317 h 512"/>
                  <a:gd name="T68" fmla="*/ 271 w 512"/>
                  <a:gd name="T69" fmla="*/ 25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281"/>
                    </a:moveTo>
                    <a:cubicBezTo>
                      <a:pt x="310" y="325"/>
                      <a:pt x="310" y="325"/>
                      <a:pt x="310" y="325"/>
                    </a:cubicBezTo>
                    <a:cubicBezTo>
                      <a:pt x="266" y="369"/>
                      <a:pt x="266" y="369"/>
                      <a:pt x="266" y="369"/>
                    </a:cubicBezTo>
                    <a:lnTo>
                      <a:pt x="266" y="281"/>
                    </a:lnTo>
                    <a:close/>
                    <a:moveTo>
                      <a:pt x="266" y="230"/>
                    </a:moveTo>
                    <a:cubicBezTo>
                      <a:pt x="310" y="186"/>
                      <a:pt x="310" y="186"/>
                      <a:pt x="310" y="186"/>
                    </a:cubicBezTo>
                    <a:cubicBezTo>
                      <a:pt x="266" y="143"/>
                      <a:pt x="266" y="143"/>
                      <a:pt x="266" y="143"/>
                    </a:cubicBezTo>
                    <a:lnTo>
                      <a:pt x="266" y="23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71" y="256"/>
                    </a:moveTo>
                    <a:cubicBezTo>
                      <a:pt x="333" y="194"/>
                      <a:pt x="333" y="194"/>
                      <a:pt x="333" y="194"/>
                    </a:cubicBezTo>
                    <a:cubicBezTo>
                      <a:pt x="337" y="190"/>
                      <a:pt x="337" y="183"/>
                      <a:pt x="333" y="179"/>
                    </a:cubicBezTo>
                    <a:cubicBezTo>
                      <a:pt x="263" y="109"/>
                      <a:pt x="263" y="109"/>
                      <a:pt x="263" y="109"/>
                    </a:cubicBezTo>
                    <a:cubicBezTo>
                      <a:pt x="260" y="106"/>
                      <a:pt x="256" y="105"/>
                      <a:pt x="252" y="107"/>
                    </a:cubicBezTo>
                    <a:cubicBezTo>
                      <a:pt x="248" y="109"/>
                      <a:pt x="245" y="113"/>
                      <a:pt x="245" y="117"/>
                    </a:cubicBezTo>
                    <a:cubicBezTo>
                      <a:pt x="245" y="230"/>
                      <a:pt x="245" y="230"/>
                      <a:pt x="245" y="230"/>
                    </a:cubicBezTo>
                    <a:cubicBezTo>
                      <a:pt x="194" y="179"/>
                      <a:pt x="194" y="179"/>
                      <a:pt x="194" y="179"/>
                    </a:cubicBezTo>
                    <a:cubicBezTo>
                      <a:pt x="190" y="175"/>
                      <a:pt x="183" y="175"/>
                      <a:pt x="179" y="179"/>
                    </a:cubicBezTo>
                    <a:cubicBezTo>
                      <a:pt x="175" y="183"/>
                      <a:pt x="175" y="190"/>
                      <a:pt x="179" y="194"/>
                    </a:cubicBezTo>
                    <a:cubicBezTo>
                      <a:pt x="241" y="256"/>
                      <a:pt x="241" y="256"/>
                      <a:pt x="241" y="256"/>
                    </a:cubicBezTo>
                    <a:cubicBezTo>
                      <a:pt x="179" y="317"/>
                      <a:pt x="179" y="317"/>
                      <a:pt x="179" y="317"/>
                    </a:cubicBezTo>
                    <a:cubicBezTo>
                      <a:pt x="175" y="322"/>
                      <a:pt x="175" y="328"/>
                      <a:pt x="179" y="333"/>
                    </a:cubicBezTo>
                    <a:cubicBezTo>
                      <a:pt x="183" y="337"/>
                      <a:pt x="190" y="337"/>
                      <a:pt x="194" y="333"/>
                    </a:cubicBezTo>
                    <a:cubicBezTo>
                      <a:pt x="245" y="281"/>
                      <a:pt x="245" y="281"/>
                      <a:pt x="245" y="281"/>
                    </a:cubicBezTo>
                    <a:cubicBezTo>
                      <a:pt x="245" y="394"/>
                      <a:pt x="245" y="394"/>
                      <a:pt x="245" y="394"/>
                    </a:cubicBezTo>
                    <a:cubicBezTo>
                      <a:pt x="245" y="399"/>
                      <a:pt x="248" y="403"/>
                      <a:pt x="252" y="404"/>
                    </a:cubicBezTo>
                    <a:cubicBezTo>
                      <a:pt x="253" y="405"/>
                      <a:pt x="254" y="405"/>
                      <a:pt x="256" y="405"/>
                    </a:cubicBezTo>
                    <a:cubicBezTo>
                      <a:pt x="258" y="405"/>
                      <a:pt x="261" y="404"/>
                      <a:pt x="263" y="402"/>
                    </a:cubicBezTo>
                    <a:cubicBezTo>
                      <a:pt x="333" y="333"/>
                      <a:pt x="333" y="333"/>
                      <a:pt x="333" y="333"/>
                    </a:cubicBezTo>
                    <a:cubicBezTo>
                      <a:pt x="337" y="328"/>
                      <a:pt x="337" y="322"/>
                      <a:pt x="333" y="317"/>
                    </a:cubicBezTo>
                    <a:lnTo>
                      <a:pt x="271" y="25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105" name="Freeform 486"/>
              <p:cNvSpPr>
                <a:spLocks noChangeAspect="1" noEditPoints="1"/>
              </p:cNvSpPr>
              <p:nvPr/>
            </p:nvSpPr>
            <p:spPr bwMode="auto">
              <a:xfrm>
                <a:off x="4850730" y="4037068"/>
                <a:ext cx="274320" cy="27432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17 w 512"/>
                  <a:gd name="T11" fmla="*/ 160 h 512"/>
                  <a:gd name="T12" fmla="*/ 128 w 512"/>
                  <a:gd name="T13" fmla="*/ 149 h 512"/>
                  <a:gd name="T14" fmla="*/ 384 w 512"/>
                  <a:gd name="T15" fmla="*/ 149 h 512"/>
                  <a:gd name="T16" fmla="*/ 394 w 512"/>
                  <a:gd name="T17" fmla="*/ 160 h 512"/>
                  <a:gd name="T18" fmla="*/ 394 w 512"/>
                  <a:gd name="T19" fmla="*/ 309 h 512"/>
                  <a:gd name="T20" fmla="*/ 384 w 512"/>
                  <a:gd name="T21" fmla="*/ 320 h 512"/>
                  <a:gd name="T22" fmla="*/ 128 w 512"/>
                  <a:gd name="T23" fmla="*/ 320 h 512"/>
                  <a:gd name="T24" fmla="*/ 117 w 512"/>
                  <a:gd name="T25" fmla="*/ 309 h 512"/>
                  <a:gd name="T26" fmla="*/ 117 w 512"/>
                  <a:gd name="T27" fmla="*/ 160 h 512"/>
                  <a:gd name="T28" fmla="*/ 405 w 512"/>
                  <a:gd name="T29" fmla="*/ 362 h 512"/>
                  <a:gd name="T30" fmla="*/ 106 w 512"/>
                  <a:gd name="T31" fmla="*/ 362 h 512"/>
                  <a:gd name="T32" fmla="*/ 96 w 512"/>
                  <a:gd name="T33" fmla="*/ 352 h 512"/>
                  <a:gd name="T34" fmla="*/ 106 w 512"/>
                  <a:gd name="T35" fmla="*/ 341 h 512"/>
                  <a:gd name="T36" fmla="*/ 405 w 512"/>
                  <a:gd name="T37" fmla="*/ 341 h 512"/>
                  <a:gd name="T38" fmla="*/ 416 w 512"/>
                  <a:gd name="T39" fmla="*/ 352 h 512"/>
                  <a:gd name="T40" fmla="*/ 405 w 512"/>
                  <a:gd name="T41" fmla="*/ 362 h 512"/>
                  <a:gd name="T42" fmla="*/ 373 w 512"/>
                  <a:gd name="T43" fmla="*/ 298 h 512"/>
                  <a:gd name="T44" fmla="*/ 138 w 512"/>
                  <a:gd name="T45" fmla="*/ 298 h 512"/>
                  <a:gd name="T46" fmla="*/ 138 w 512"/>
                  <a:gd name="T47" fmla="*/ 170 h 512"/>
                  <a:gd name="T48" fmla="*/ 373 w 512"/>
                  <a:gd name="T49" fmla="*/ 170 h 512"/>
                  <a:gd name="T50" fmla="*/ 373 w 512"/>
                  <a:gd name="T51" fmla="*/ 29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17" y="160"/>
                    </a:moveTo>
                    <a:cubicBezTo>
                      <a:pt x="117" y="154"/>
                      <a:pt x="122" y="149"/>
                      <a:pt x="128" y="149"/>
                    </a:cubicBezTo>
                    <a:cubicBezTo>
                      <a:pt x="384" y="149"/>
                      <a:pt x="384" y="149"/>
                      <a:pt x="384" y="149"/>
                    </a:cubicBezTo>
                    <a:cubicBezTo>
                      <a:pt x="390" y="149"/>
                      <a:pt x="394" y="154"/>
                      <a:pt x="394" y="160"/>
                    </a:cubicBezTo>
                    <a:cubicBezTo>
                      <a:pt x="394" y="309"/>
                      <a:pt x="394" y="309"/>
                      <a:pt x="394" y="309"/>
                    </a:cubicBezTo>
                    <a:cubicBezTo>
                      <a:pt x="394" y="315"/>
                      <a:pt x="390" y="320"/>
                      <a:pt x="384" y="320"/>
                    </a:cubicBezTo>
                    <a:cubicBezTo>
                      <a:pt x="128" y="320"/>
                      <a:pt x="128" y="320"/>
                      <a:pt x="128" y="320"/>
                    </a:cubicBezTo>
                    <a:cubicBezTo>
                      <a:pt x="122" y="320"/>
                      <a:pt x="117" y="315"/>
                      <a:pt x="117" y="309"/>
                    </a:cubicBezTo>
                    <a:lnTo>
                      <a:pt x="117" y="160"/>
                    </a:lnTo>
                    <a:close/>
                    <a:moveTo>
                      <a:pt x="405" y="362"/>
                    </a:moveTo>
                    <a:cubicBezTo>
                      <a:pt x="106" y="362"/>
                      <a:pt x="106" y="362"/>
                      <a:pt x="106" y="362"/>
                    </a:cubicBezTo>
                    <a:cubicBezTo>
                      <a:pt x="100" y="362"/>
                      <a:pt x="96" y="358"/>
                      <a:pt x="96" y="352"/>
                    </a:cubicBezTo>
                    <a:cubicBezTo>
                      <a:pt x="96" y="346"/>
                      <a:pt x="100" y="341"/>
                      <a:pt x="106" y="341"/>
                    </a:cubicBezTo>
                    <a:cubicBezTo>
                      <a:pt x="405" y="341"/>
                      <a:pt x="405" y="341"/>
                      <a:pt x="405" y="341"/>
                    </a:cubicBezTo>
                    <a:cubicBezTo>
                      <a:pt x="411" y="341"/>
                      <a:pt x="416" y="346"/>
                      <a:pt x="416" y="352"/>
                    </a:cubicBezTo>
                    <a:cubicBezTo>
                      <a:pt x="416" y="358"/>
                      <a:pt x="411" y="362"/>
                      <a:pt x="405" y="362"/>
                    </a:cubicBezTo>
                    <a:close/>
                    <a:moveTo>
                      <a:pt x="373" y="298"/>
                    </a:moveTo>
                    <a:cubicBezTo>
                      <a:pt x="138" y="298"/>
                      <a:pt x="138" y="298"/>
                      <a:pt x="138" y="298"/>
                    </a:cubicBezTo>
                    <a:cubicBezTo>
                      <a:pt x="138" y="170"/>
                      <a:pt x="138" y="170"/>
                      <a:pt x="138" y="170"/>
                    </a:cubicBezTo>
                    <a:cubicBezTo>
                      <a:pt x="373" y="170"/>
                      <a:pt x="373" y="170"/>
                      <a:pt x="373" y="170"/>
                    </a:cubicBezTo>
                    <a:lnTo>
                      <a:pt x="373" y="29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106" name="Freeform 783"/>
              <p:cNvSpPr>
                <a:spLocks noChangeAspect="1" noEditPoints="1"/>
              </p:cNvSpPr>
              <p:nvPr/>
            </p:nvSpPr>
            <p:spPr bwMode="auto">
              <a:xfrm>
                <a:off x="6446148" y="4037068"/>
                <a:ext cx="274320" cy="27432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88 w 512"/>
                  <a:gd name="T11" fmla="*/ 266 h 512"/>
                  <a:gd name="T12" fmla="*/ 280 w 512"/>
                  <a:gd name="T13" fmla="*/ 263 h 512"/>
                  <a:gd name="T14" fmla="*/ 266 w 512"/>
                  <a:gd name="T15" fmla="*/ 249 h 512"/>
                  <a:gd name="T16" fmla="*/ 266 w 512"/>
                  <a:gd name="T17" fmla="*/ 373 h 512"/>
                  <a:gd name="T18" fmla="*/ 256 w 512"/>
                  <a:gd name="T19" fmla="*/ 384 h 512"/>
                  <a:gd name="T20" fmla="*/ 245 w 512"/>
                  <a:gd name="T21" fmla="*/ 373 h 512"/>
                  <a:gd name="T22" fmla="*/ 245 w 512"/>
                  <a:gd name="T23" fmla="*/ 249 h 512"/>
                  <a:gd name="T24" fmla="*/ 231 w 512"/>
                  <a:gd name="T25" fmla="*/ 263 h 512"/>
                  <a:gd name="T26" fmla="*/ 216 w 512"/>
                  <a:gd name="T27" fmla="*/ 263 h 512"/>
                  <a:gd name="T28" fmla="*/ 216 w 512"/>
                  <a:gd name="T29" fmla="*/ 248 h 512"/>
                  <a:gd name="T30" fmla="*/ 248 w 512"/>
                  <a:gd name="T31" fmla="*/ 216 h 512"/>
                  <a:gd name="T32" fmla="*/ 252 w 512"/>
                  <a:gd name="T33" fmla="*/ 214 h 512"/>
                  <a:gd name="T34" fmla="*/ 260 w 512"/>
                  <a:gd name="T35" fmla="*/ 214 h 512"/>
                  <a:gd name="T36" fmla="*/ 263 w 512"/>
                  <a:gd name="T37" fmla="*/ 216 h 512"/>
                  <a:gd name="T38" fmla="*/ 295 w 512"/>
                  <a:gd name="T39" fmla="*/ 248 h 512"/>
                  <a:gd name="T40" fmla="*/ 295 w 512"/>
                  <a:gd name="T41" fmla="*/ 263 h 512"/>
                  <a:gd name="T42" fmla="*/ 288 w 512"/>
                  <a:gd name="T43" fmla="*/ 266 h 512"/>
                  <a:gd name="T44" fmla="*/ 362 w 512"/>
                  <a:gd name="T45" fmla="*/ 320 h 512"/>
                  <a:gd name="T46" fmla="*/ 309 w 512"/>
                  <a:gd name="T47" fmla="*/ 320 h 512"/>
                  <a:gd name="T48" fmla="*/ 298 w 512"/>
                  <a:gd name="T49" fmla="*/ 309 h 512"/>
                  <a:gd name="T50" fmla="*/ 309 w 512"/>
                  <a:gd name="T51" fmla="*/ 298 h 512"/>
                  <a:gd name="T52" fmla="*/ 362 w 512"/>
                  <a:gd name="T53" fmla="*/ 298 h 512"/>
                  <a:gd name="T54" fmla="*/ 394 w 512"/>
                  <a:gd name="T55" fmla="*/ 266 h 512"/>
                  <a:gd name="T56" fmla="*/ 362 w 512"/>
                  <a:gd name="T57" fmla="*/ 234 h 512"/>
                  <a:gd name="T58" fmla="*/ 351 w 512"/>
                  <a:gd name="T59" fmla="*/ 238 h 512"/>
                  <a:gd name="T60" fmla="*/ 339 w 512"/>
                  <a:gd name="T61" fmla="*/ 237 h 512"/>
                  <a:gd name="T62" fmla="*/ 335 w 512"/>
                  <a:gd name="T63" fmla="*/ 227 h 512"/>
                  <a:gd name="T64" fmla="*/ 336 w 512"/>
                  <a:gd name="T65" fmla="*/ 222 h 512"/>
                  <a:gd name="T66" fmla="*/ 337 w 512"/>
                  <a:gd name="T67" fmla="*/ 214 h 512"/>
                  <a:gd name="T68" fmla="*/ 272 w 512"/>
                  <a:gd name="T69" fmla="*/ 149 h 512"/>
                  <a:gd name="T70" fmla="*/ 207 w 512"/>
                  <a:gd name="T71" fmla="*/ 201 h 512"/>
                  <a:gd name="T72" fmla="*/ 201 w 512"/>
                  <a:gd name="T73" fmla="*/ 208 h 512"/>
                  <a:gd name="T74" fmla="*/ 191 w 512"/>
                  <a:gd name="T75" fmla="*/ 207 h 512"/>
                  <a:gd name="T76" fmla="*/ 167 w 512"/>
                  <a:gd name="T77" fmla="*/ 199 h 512"/>
                  <a:gd name="T78" fmla="*/ 117 w 512"/>
                  <a:gd name="T79" fmla="*/ 249 h 512"/>
                  <a:gd name="T80" fmla="*/ 167 w 512"/>
                  <a:gd name="T81" fmla="*/ 298 h 512"/>
                  <a:gd name="T82" fmla="*/ 202 w 512"/>
                  <a:gd name="T83" fmla="*/ 298 h 512"/>
                  <a:gd name="T84" fmla="*/ 213 w 512"/>
                  <a:gd name="T85" fmla="*/ 309 h 512"/>
                  <a:gd name="T86" fmla="*/ 202 w 512"/>
                  <a:gd name="T87" fmla="*/ 320 h 512"/>
                  <a:gd name="T88" fmla="*/ 167 w 512"/>
                  <a:gd name="T89" fmla="*/ 320 h 512"/>
                  <a:gd name="T90" fmla="*/ 96 w 512"/>
                  <a:gd name="T91" fmla="*/ 249 h 512"/>
                  <a:gd name="T92" fmla="*/ 167 w 512"/>
                  <a:gd name="T93" fmla="*/ 178 h 512"/>
                  <a:gd name="T94" fmla="*/ 190 w 512"/>
                  <a:gd name="T95" fmla="*/ 183 h 512"/>
                  <a:gd name="T96" fmla="*/ 272 w 512"/>
                  <a:gd name="T97" fmla="*/ 128 h 512"/>
                  <a:gd name="T98" fmla="*/ 358 w 512"/>
                  <a:gd name="T99" fmla="*/ 213 h 512"/>
                  <a:gd name="T100" fmla="*/ 362 w 512"/>
                  <a:gd name="T101" fmla="*/ 213 h 512"/>
                  <a:gd name="T102" fmla="*/ 416 w 512"/>
                  <a:gd name="T103" fmla="*/ 266 h 512"/>
                  <a:gd name="T104" fmla="*/ 362 w 512"/>
                  <a:gd name="T105" fmla="*/ 32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88" y="266"/>
                    </a:moveTo>
                    <a:cubicBezTo>
                      <a:pt x="285" y="266"/>
                      <a:pt x="282" y="265"/>
                      <a:pt x="280" y="263"/>
                    </a:cubicBezTo>
                    <a:cubicBezTo>
                      <a:pt x="266" y="249"/>
                      <a:pt x="266" y="249"/>
                      <a:pt x="266" y="249"/>
                    </a:cubicBezTo>
                    <a:cubicBezTo>
                      <a:pt x="266" y="373"/>
                      <a:pt x="266" y="373"/>
                      <a:pt x="266" y="373"/>
                    </a:cubicBezTo>
                    <a:cubicBezTo>
                      <a:pt x="266" y="379"/>
                      <a:pt x="262" y="384"/>
                      <a:pt x="256" y="384"/>
                    </a:cubicBezTo>
                    <a:cubicBezTo>
                      <a:pt x="250" y="384"/>
                      <a:pt x="245" y="379"/>
                      <a:pt x="245" y="373"/>
                    </a:cubicBezTo>
                    <a:cubicBezTo>
                      <a:pt x="245" y="249"/>
                      <a:pt x="245" y="249"/>
                      <a:pt x="245" y="249"/>
                    </a:cubicBezTo>
                    <a:cubicBezTo>
                      <a:pt x="231" y="263"/>
                      <a:pt x="231" y="263"/>
                      <a:pt x="231" y="263"/>
                    </a:cubicBezTo>
                    <a:cubicBezTo>
                      <a:pt x="227" y="267"/>
                      <a:pt x="220" y="267"/>
                      <a:pt x="216" y="263"/>
                    </a:cubicBezTo>
                    <a:cubicBezTo>
                      <a:pt x="212" y="259"/>
                      <a:pt x="212" y="252"/>
                      <a:pt x="216" y="248"/>
                    </a:cubicBezTo>
                    <a:cubicBezTo>
                      <a:pt x="248" y="216"/>
                      <a:pt x="248" y="216"/>
                      <a:pt x="248" y="216"/>
                    </a:cubicBezTo>
                    <a:cubicBezTo>
                      <a:pt x="249" y="215"/>
                      <a:pt x="250" y="214"/>
                      <a:pt x="252" y="214"/>
                    </a:cubicBezTo>
                    <a:cubicBezTo>
                      <a:pt x="254" y="213"/>
                      <a:pt x="257" y="213"/>
                      <a:pt x="260" y="214"/>
                    </a:cubicBezTo>
                    <a:cubicBezTo>
                      <a:pt x="261" y="214"/>
                      <a:pt x="262" y="215"/>
                      <a:pt x="263" y="216"/>
                    </a:cubicBezTo>
                    <a:cubicBezTo>
                      <a:pt x="295" y="248"/>
                      <a:pt x="295" y="248"/>
                      <a:pt x="295" y="248"/>
                    </a:cubicBezTo>
                    <a:cubicBezTo>
                      <a:pt x="299" y="252"/>
                      <a:pt x="299" y="259"/>
                      <a:pt x="295" y="263"/>
                    </a:cubicBezTo>
                    <a:cubicBezTo>
                      <a:pt x="293" y="265"/>
                      <a:pt x="290" y="266"/>
                      <a:pt x="288" y="266"/>
                    </a:cubicBezTo>
                    <a:close/>
                    <a:moveTo>
                      <a:pt x="362" y="320"/>
                    </a:moveTo>
                    <a:cubicBezTo>
                      <a:pt x="309" y="320"/>
                      <a:pt x="309" y="320"/>
                      <a:pt x="309" y="320"/>
                    </a:cubicBezTo>
                    <a:cubicBezTo>
                      <a:pt x="303" y="320"/>
                      <a:pt x="298" y="315"/>
                      <a:pt x="298" y="309"/>
                    </a:cubicBezTo>
                    <a:cubicBezTo>
                      <a:pt x="298" y="303"/>
                      <a:pt x="303" y="298"/>
                      <a:pt x="309" y="298"/>
                    </a:cubicBezTo>
                    <a:cubicBezTo>
                      <a:pt x="362" y="298"/>
                      <a:pt x="362" y="298"/>
                      <a:pt x="362" y="298"/>
                    </a:cubicBezTo>
                    <a:cubicBezTo>
                      <a:pt x="380" y="298"/>
                      <a:pt x="394" y="284"/>
                      <a:pt x="394" y="266"/>
                    </a:cubicBezTo>
                    <a:cubicBezTo>
                      <a:pt x="394" y="249"/>
                      <a:pt x="380" y="234"/>
                      <a:pt x="362" y="234"/>
                    </a:cubicBezTo>
                    <a:cubicBezTo>
                      <a:pt x="361" y="234"/>
                      <a:pt x="357" y="235"/>
                      <a:pt x="351" y="238"/>
                    </a:cubicBezTo>
                    <a:cubicBezTo>
                      <a:pt x="347" y="240"/>
                      <a:pt x="343" y="240"/>
                      <a:pt x="339" y="237"/>
                    </a:cubicBezTo>
                    <a:cubicBezTo>
                      <a:pt x="336" y="235"/>
                      <a:pt x="334" y="231"/>
                      <a:pt x="335" y="227"/>
                    </a:cubicBezTo>
                    <a:cubicBezTo>
                      <a:pt x="336" y="225"/>
                      <a:pt x="336" y="224"/>
                      <a:pt x="336" y="222"/>
                    </a:cubicBezTo>
                    <a:cubicBezTo>
                      <a:pt x="336" y="219"/>
                      <a:pt x="337" y="217"/>
                      <a:pt x="337" y="214"/>
                    </a:cubicBezTo>
                    <a:cubicBezTo>
                      <a:pt x="337" y="178"/>
                      <a:pt x="308" y="149"/>
                      <a:pt x="272" y="149"/>
                    </a:cubicBezTo>
                    <a:cubicBezTo>
                      <a:pt x="241" y="149"/>
                      <a:pt x="213" y="171"/>
                      <a:pt x="207" y="201"/>
                    </a:cubicBezTo>
                    <a:cubicBezTo>
                      <a:pt x="206" y="204"/>
                      <a:pt x="204" y="207"/>
                      <a:pt x="201" y="208"/>
                    </a:cubicBezTo>
                    <a:cubicBezTo>
                      <a:pt x="197" y="210"/>
                      <a:pt x="194" y="209"/>
                      <a:pt x="191" y="207"/>
                    </a:cubicBezTo>
                    <a:cubicBezTo>
                      <a:pt x="183" y="202"/>
                      <a:pt x="176" y="199"/>
                      <a:pt x="167" y="199"/>
                    </a:cubicBezTo>
                    <a:cubicBezTo>
                      <a:pt x="139" y="199"/>
                      <a:pt x="117" y="221"/>
                      <a:pt x="117" y="249"/>
                    </a:cubicBezTo>
                    <a:cubicBezTo>
                      <a:pt x="117" y="276"/>
                      <a:pt x="139" y="298"/>
                      <a:pt x="167" y="298"/>
                    </a:cubicBezTo>
                    <a:cubicBezTo>
                      <a:pt x="202" y="298"/>
                      <a:pt x="202" y="298"/>
                      <a:pt x="202" y="298"/>
                    </a:cubicBezTo>
                    <a:cubicBezTo>
                      <a:pt x="208" y="298"/>
                      <a:pt x="213" y="303"/>
                      <a:pt x="213" y="309"/>
                    </a:cubicBezTo>
                    <a:cubicBezTo>
                      <a:pt x="213" y="315"/>
                      <a:pt x="208" y="320"/>
                      <a:pt x="202" y="320"/>
                    </a:cubicBezTo>
                    <a:cubicBezTo>
                      <a:pt x="167" y="320"/>
                      <a:pt x="167" y="320"/>
                      <a:pt x="167" y="320"/>
                    </a:cubicBezTo>
                    <a:cubicBezTo>
                      <a:pt x="127" y="320"/>
                      <a:pt x="96" y="288"/>
                      <a:pt x="96" y="249"/>
                    </a:cubicBezTo>
                    <a:cubicBezTo>
                      <a:pt x="96" y="210"/>
                      <a:pt x="127" y="178"/>
                      <a:pt x="167" y="178"/>
                    </a:cubicBezTo>
                    <a:cubicBezTo>
                      <a:pt x="176" y="178"/>
                      <a:pt x="183" y="180"/>
                      <a:pt x="190" y="183"/>
                    </a:cubicBezTo>
                    <a:cubicBezTo>
                      <a:pt x="203" y="150"/>
                      <a:pt x="235" y="128"/>
                      <a:pt x="272" y="128"/>
                    </a:cubicBezTo>
                    <a:cubicBezTo>
                      <a:pt x="319" y="128"/>
                      <a:pt x="358" y="166"/>
                      <a:pt x="358" y="213"/>
                    </a:cubicBezTo>
                    <a:cubicBezTo>
                      <a:pt x="360" y="213"/>
                      <a:pt x="361" y="213"/>
                      <a:pt x="362" y="213"/>
                    </a:cubicBezTo>
                    <a:cubicBezTo>
                      <a:pt x="392" y="213"/>
                      <a:pt x="416" y="237"/>
                      <a:pt x="416" y="266"/>
                    </a:cubicBezTo>
                    <a:cubicBezTo>
                      <a:pt x="416" y="296"/>
                      <a:pt x="392" y="320"/>
                      <a:pt x="362" y="32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dirty="0"/>
              </a:p>
            </p:txBody>
          </p:sp>
          <p:grpSp>
            <p:nvGrpSpPr>
              <p:cNvPr id="107" name="Group 887"/>
              <p:cNvGrpSpPr>
                <a:grpSpLocks noChangeAspect="1"/>
              </p:cNvGrpSpPr>
              <p:nvPr/>
            </p:nvGrpSpPr>
            <p:grpSpPr bwMode="auto">
              <a:xfrm>
                <a:off x="7267419" y="4037068"/>
                <a:ext cx="274320" cy="274320"/>
                <a:chOff x="3302" y="3789"/>
                <a:chExt cx="340" cy="340"/>
              </a:xfrm>
              <a:solidFill>
                <a:schemeClr val="accent1"/>
              </a:solidFill>
            </p:grpSpPr>
            <p:sp>
              <p:nvSpPr>
                <p:cNvPr id="108" name="Rectangle 888"/>
                <p:cNvSpPr>
                  <a:spLocks noChangeArrowheads="1"/>
                </p:cNvSpPr>
                <p:nvPr/>
              </p:nvSpPr>
              <p:spPr bwMode="auto">
                <a:xfrm>
                  <a:off x="3443" y="3889"/>
                  <a:ext cx="58" cy="10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9" name="Freeform 889"/>
                <p:cNvSpPr>
                  <a:spLocks noEditPoints="1"/>
                </p:cNvSpPr>
                <p:nvPr/>
              </p:nvSpPr>
              <p:spPr bwMode="auto">
                <a:xfrm>
                  <a:off x="3422" y="3867"/>
                  <a:ext cx="100" cy="184"/>
                </a:xfrm>
                <a:custGeom>
                  <a:avLst/>
                  <a:gdLst>
                    <a:gd name="T0" fmla="*/ 148 w 150"/>
                    <a:gd name="T1" fmla="*/ 0 h 277"/>
                    <a:gd name="T2" fmla="*/ 2 w 150"/>
                    <a:gd name="T3" fmla="*/ 0 h 277"/>
                    <a:gd name="T4" fmla="*/ 0 w 150"/>
                    <a:gd name="T5" fmla="*/ 0 h 277"/>
                    <a:gd name="T6" fmla="*/ 0 w 150"/>
                    <a:gd name="T7" fmla="*/ 277 h 277"/>
                    <a:gd name="T8" fmla="*/ 0 w 150"/>
                    <a:gd name="T9" fmla="*/ 277 h 277"/>
                    <a:gd name="T10" fmla="*/ 2 w 150"/>
                    <a:gd name="T11" fmla="*/ 277 h 277"/>
                    <a:gd name="T12" fmla="*/ 148 w 150"/>
                    <a:gd name="T13" fmla="*/ 277 h 277"/>
                    <a:gd name="T14" fmla="*/ 150 w 150"/>
                    <a:gd name="T15" fmla="*/ 276 h 277"/>
                    <a:gd name="T16" fmla="*/ 150 w 150"/>
                    <a:gd name="T17" fmla="*/ 0 h 277"/>
                    <a:gd name="T18" fmla="*/ 148 w 150"/>
                    <a:gd name="T19" fmla="*/ 0 h 277"/>
                    <a:gd name="T20" fmla="*/ 75 w 150"/>
                    <a:gd name="T21" fmla="*/ 256 h 277"/>
                    <a:gd name="T22" fmla="*/ 64 w 150"/>
                    <a:gd name="T23" fmla="*/ 245 h 277"/>
                    <a:gd name="T24" fmla="*/ 75 w 150"/>
                    <a:gd name="T25" fmla="*/ 234 h 277"/>
                    <a:gd name="T26" fmla="*/ 86 w 150"/>
                    <a:gd name="T27" fmla="*/ 245 h 277"/>
                    <a:gd name="T28" fmla="*/ 75 w 150"/>
                    <a:gd name="T29" fmla="*/ 256 h 277"/>
                    <a:gd name="T30" fmla="*/ 139 w 150"/>
                    <a:gd name="T31" fmla="*/ 202 h 277"/>
                    <a:gd name="T32" fmla="*/ 128 w 150"/>
                    <a:gd name="T33" fmla="*/ 213 h 277"/>
                    <a:gd name="T34" fmla="*/ 22 w 150"/>
                    <a:gd name="T35" fmla="*/ 213 h 277"/>
                    <a:gd name="T36" fmla="*/ 11 w 150"/>
                    <a:gd name="T37" fmla="*/ 202 h 277"/>
                    <a:gd name="T38" fmla="*/ 11 w 150"/>
                    <a:gd name="T39" fmla="*/ 21 h 277"/>
                    <a:gd name="T40" fmla="*/ 22 w 150"/>
                    <a:gd name="T41" fmla="*/ 10 h 277"/>
                    <a:gd name="T42" fmla="*/ 128 w 150"/>
                    <a:gd name="T43" fmla="*/ 10 h 277"/>
                    <a:gd name="T44" fmla="*/ 139 w 150"/>
                    <a:gd name="T45" fmla="*/ 21 h 277"/>
                    <a:gd name="T46" fmla="*/ 139 w 150"/>
                    <a:gd name="T47" fmla="*/ 202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0" h="277">
                      <a:moveTo>
                        <a:pt x="148" y="0"/>
                      </a:moveTo>
                      <a:cubicBezTo>
                        <a:pt x="2" y="0"/>
                        <a:pt x="2" y="0"/>
                        <a:pt x="2" y="0"/>
                      </a:cubicBezTo>
                      <a:cubicBezTo>
                        <a:pt x="1" y="0"/>
                        <a:pt x="0" y="0"/>
                        <a:pt x="0" y="0"/>
                      </a:cubicBezTo>
                      <a:cubicBezTo>
                        <a:pt x="0" y="277"/>
                        <a:pt x="0" y="277"/>
                        <a:pt x="0" y="277"/>
                      </a:cubicBezTo>
                      <a:cubicBezTo>
                        <a:pt x="0" y="277"/>
                        <a:pt x="0" y="277"/>
                        <a:pt x="0" y="277"/>
                      </a:cubicBezTo>
                      <a:cubicBezTo>
                        <a:pt x="1" y="277"/>
                        <a:pt x="1" y="277"/>
                        <a:pt x="2" y="277"/>
                      </a:cubicBezTo>
                      <a:cubicBezTo>
                        <a:pt x="148" y="277"/>
                        <a:pt x="148" y="277"/>
                        <a:pt x="148" y="277"/>
                      </a:cubicBezTo>
                      <a:cubicBezTo>
                        <a:pt x="149" y="277"/>
                        <a:pt x="150" y="277"/>
                        <a:pt x="150" y="276"/>
                      </a:cubicBezTo>
                      <a:cubicBezTo>
                        <a:pt x="150" y="0"/>
                        <a:pt x="150" y="0"/>
                        <a:pt x="150" y="0"/>
                      </a:cubicBezTo>
                      <a:cubicBezTo>
                        <a:pt x="150" y="0"/>
                        <a:pt x="149" y="0"/>
                        <a:pt x="148" y="0"/>
                      </a:cubicBezTo>
                      <a:close/>
                      <a:moveTo>
                        <a:pt x="75" y="256"/>
                      </a:moveTo>
                      <a:cubicBezTo>
                        <a:pt x="69" y="256"/>
                        <a:pt x="64" y="251"/>
                        <a:pt x="64" y="245"/>
                      </a:cubicBezTo>
                      <a:cubicBezTo>
                        <a:pt x="64" y="239"/>
                        <a:pt x="69" y="234"/>
                        <a:pt x="75" y="234"/>
                      </a:cubicBezTo>
                      <a:cubicBezTo>
                        <a:pt x="81" y="234"/>
                        <a:pt x="86" y="239"/>
                        <a:pt x="86" y="245"/>
                      </a:cubicBezTo>
                      <a:cubicBezTo>
                        <a:pt x="86" y="251"/>
                        <a:pt x="81" y="256"/>
                        <a:pt x="75" y="256"/>
                      </a:cubicBezTo>
                      <a:close/>
                      <a:moveTo>
                        <a:pt x="139" y="202"/>
                      </a:moveTo>
                      <a:cubicBezTo>
                        <a:pt x="139" y="208"/>
                        <a:pt x="134" y="213"/>
                        <a:pt x="128" y="213"/>
                      </a:cubicBezTo>
                      <a:cubicBezTo>
                        <a:pt x="22" y="213"/>
                        <a:pt x="22" y="213"/>
                        <a:pt x="22" y="213"/>
                      </a:cubicBezTo>
                      <a:cubicBezTo>
                        <a:pt x="16" y="213"/>
                        <a:pt x="11" y="208"/>
                        <a:pt x="11" y="202"/>
                      </a:cubicBezTo>
                      <a:cubicBezTo>
                        <a:pt x="11" y="21"/>
                        <a:pt x="11" y="21"/>
                        <a:pt x="11" y="21"/>
                      </a:cubicBezTo>
                      <a:cubicBezTo>
                        <a:pt x="11" y="15"/>
                        <a:pt x="16" y="10"/>
                        <a:pt x="22" y="10"/>
                      </a:cubicBezTo>
                      <a:cubicBezTo>
                        <a:pt x="128" y="10"/>
                        <a:pt x="128" y="10"/>
                        <a:pt x="128" y="10"/>
                      </a:cubicBezTo>
                      <a:cubicBezTo>
                        <a:pt x="134" y="10"/>
                        <a:pt x="139" y="15"/>
                        <a:pt x="139" y="21"/>
                      </a:cubicBezTo>
                      <a:lnTo>
                        <a:pt x="139" y="2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0" name="Freeform 890"/>
                <p:cNvSpPr>
                  <a:spLocks noEditPoints="1"/>
                </p:cNvSpPr>
                <p:nvPr/>
              </p:nvSpPr>
              <p:spPr bwMode="auto">
                <a:xfrm>
                  <a:off x="3302" y="3789"/>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2 w 512"/>
                    <a:gd name="T11" fmla="*/ 395 h 512"/>
                    <a:gd name="T12" fmla="*/ 329 w 512"/>
                    <a:gd name="T13" fmla="*/ 416 h 512"/>
                    <a:gd name="T14" fmla="*/ 183 w 512"/>
                    <a:gd name="T15" fmla="*/ 416 h 512"/>
                    <a:gd name="T16" fmla="*/ 160 w 512"/>
                    <a:gd name="T17" fmla="*/ 395 h 512"/>
                    <a:gd name="T18" fmla="*/ 160 w 512"/>
                    <a:gd name="T19" fmla="*/ 118 h 512"/>
                    <a:gd name="T20" fmla="*/ 183 w 512"/>
                    <a:gd name="T21" fmla="*/ 96 h 512"/>
                    <a:gd name="T22" fmla="*/ 329 w 512"/>
                    <a:gd name="T23" fmla="*/ 96 h 512"/>
                    <a:gd name="T24" fmla="*/ 352 w 512"/>
                    <a:gd name="T25" fmla="*/ 118 h 512"/>
                    <a:gd name="T26" fmla="*/ 352 w 512"/>
                    <a:gd name="T27" fmla="*/ 39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2" h="512">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moveTo>
                        <a:pt x="352" y="395"/>
                      </a:moveTo>
                      <a:cubicBezTo>
                        <a:pt x="352" y="407"/>
                        <a:pt x="342" y="416"/>
                        <a:pt x="329" y="416"/>
                      </a:cubicBezTo>
                      <a:cubicBezTo>
                        <a:pt x="183" y="416"/>
                        <a:pt x="183" y="416"/>
                        <a:pt x="183" y="416"/>
                      </a:cubicBezTo>
                      <a:cubicBezTo>
                        <a:pt x="170" y="416"/>
                        <a:pt x="160" y="407"/>
                        <a:pt x="160" y="395"/>
                      </a:cubicBezTo>
                      <a:cubicBezTo>
                        <a:pt x="160" y="118"/>
                        <a:pt x="160" y="118"/>
                        <a:pt x="160" y="118"/>
                      </a:cubicBezTo>
                      <a:cubicBezTo>
                        <a:pt x="160" y="106"/>
                        <a:pt x="170" y="96"/>
                        <a:pt x="183" y="96"/>
                      </a:cubicBezTo>
                      <a:cubicBezTo>
                        <a:pt x="329" y="96"/>
                        <a:pt x="329" y="96"/>
                        <a:pt x="329" y="96"/>
                      </a:cubicBezTo>
                      <a:cubicBezTo>
                        <a:pt x="342" y="96"/>
                        <a:pt x="352" y="106"/>
                        <a:pt x="352" y="118"/>
                      </a:cubicBezTo>
                      <a:lnTo>
                        <a:pt x="352" y="39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11" name="Freeform 765"/>
              <p:cNvSpPr>
                <a:spLocks noChangeAspect="1" noEditPoints="1"/>
              </p:cNvSpPr>
              <p:nvPr/>
            </p:nvSpPr>
            <p:spPr bwMode="auto">
              <a:xfrm>
                <a:off x="7819626" y="4037068"/>
                <a:ext cx="274320" cy="275126"/>
              </a:xfrm>
              <a:custGeom>
                <a:avLst/>
                <a:gdLst>
                  <a:gd name="T0" fmla="*/ 265 w 512"/>
                  <a:gd name="T1" fmla="*/ 264 h 512"/>
                  <a:gd name="T2" fmla="*/ 325 w 512"/>
                  <a:gd name="T3" fmla="*/ 174 h 512"/>
                  <a:gd name="T4" fmla="*/ 274 w 512"/>
                  <a:gd name="T5" fmla="*/ 194 h 512"/>
                  <a:gd name="T6" fmla="*/ 219 w 512"/>
                  <a:gd name="T7" fmla="*/ 99 h 512"/>
                  <a:gd name="T8" fmla="*/ 205 w 512"/>
                  <a:gd name="T9" fmla="*/ 174 h 512"/>
                  <a:gd name="T10" fmla="*/ 274 w 512"/>
                  <a:gd name="T11" fmla="*/ 194 h 512"/>
                  <a:gd name="T12" fmla="*/ 315 w 512"/>
                  <a:gd name="T13" fmla="*/ 244 h 512"/>
                  <a:gd name="T14" fmla="*/ 370 w 512"/>
                  <a:gd name="T15" fmla="*/ 340 h 512"/>
                  <a:gd name="T16" fmla="*/ 385 w 512"/>
                  <a:gd name="T17" fmla="*/ 264 h 512"/>
                  <a:gd name="T18" fmla="*/ 512 w 512"/>
                  <a:gd name="T19" fmla="*/ 256 h 512"/>
                  <a:gd name="T20" fmla="*/ 0 w 512"/>
                  <a:gd name="T21" fmla="*/ 256 h 512"/>
                  <a:gd name="T22" fmla="*/ 512 w 512"/>
                  <a:gd name="T23" fmla="*/ 256 h 512"/>
                  <a:gd name="T24" fmla="*/ 257 w 512"/>
                  <a:gd name="T25" fmla="*/ 394 h 512"/>
                  <a:gd name="T26" fmla="*/ 167 w 512"/>
                  <a:gd name="T27" fmla="*/ 357 h 512"/>
                  <a:gd name="T28" fmla="*/ 117 w 512"/>
                  <a:gd name="T29" fmla="*/ 247 h 512"/>
                  <a:gd name="T30" fmla="*/ 105 w 512"/>
                  <a:gd name="T31" fmla="*/ 258 h 512"/>
                  <a:gd name="T32" fmla="*/ 257 w 512"/>
                  <a:gd name="T33" fmla="*/ 416 h 512"/>
                  <a:gd name="T34" fmla="*/ 268 w 512"/>
                  <a:gd name="T35" fmla="*/ 405 h 512"/>
                  <a:gd name="T36" fmla="*/ 181 w 512"/>
                  <a:gd name="T37" fmla="*/ 257 h 512"/>
                  <a:gd name="T38" fmla="*/ 194 w 512"/>
                  <a:gd name="T39" fmla="*/ 327 h 512"/>
                  <a:gd name="T40" fmla="*/ 254 w 512"/>
                  <a:gd name="T41" fmla="*/ 352 h 512"/>
                  <a:gd name="T42" fmla="*/ 256 w 512"/>
                  <a:gd name="T43" fmla="*/ 331 h 512"/>
                  <a:gd name="T44" fmla="*/ 254 w 512"/>
                  <a:gd name="T45" fmla="*/ 330 h 512"/>
                  <a:gd name="T46" fmla="*/ 190 w 512"/>
                  <a:gd name="T47" fmla="*/ 268 h 512"/>
                  <a:gd name="T48" fmla="*/ 438 w 512"/>
                  <a:gd name="T49" fmla="*/ 302 h 512"/>
                  <a:gd name="T50" fmla="*/ 438 w 512"/>
                  <a:gd name="T51" fmla="*/ 287 h 512"/>
                  <a:gd name="T52" fmla="*/ 395 w 512"/>
                  <a:gd name="T53" fmla="*/ 245 h 512"/>
                  <a:gd name="T54" fmla="*/ 355 w 512"/>
                  <a:gd name="T55" fmla="*/ 204 h 512"/>
                  <a:gd name="T56" fmla="*/ 355 w 512"/>
                  <a:gd name="T57" fmla="*/ 174 h 512"/>
                  <a:gd name="T58" fmla="*/ 310 w 512"/>
                  <a:gd name="T59" fmla="*/ 159 h 512"/>
                  <a:gd name="T60" fmla="*/ 269 w 512"/>
                  <a:gd name="T61" fmla="*/ 119 h 512"/>
                  <a:gd name="T62" fmla="*/ 227 w 512"/>
                  <a:gd name="T63" fmla="*/ 76 h 512"/>
                  <a:gd name="T64" fmla="*/ 151 w 512"/>
                  <a:gd name="T65" fmla="*/ 136 h 512"/>
                  <a:gd name="T66" fmla="*/ 151 w 512"/>
                  <a:gd name="T67" fmla="*/ 151 h 512"/>
                  <a:gd name="T68" fmla="*/ 195 w 512"/>
                  <a:gd name="T69" fmla="*/ 193 h 512"/>
                  <a:gd name="T70" fmla="*/ 234 w 512"/>
                  <a:gd name="T71" fmla="*/ 234 h 512"/>
                  <a:gd name="T72" fmla="*/ 234 w 512"/>
                  <a:gd name="T73" fmla="*/ 264 h 512"/>
                  <a:gd name="T74" fmla="*/ 265 w 512"/>
                  <a:gd name="T75" fmla="*/ 286 h 512"/>
                  <a:gd name="T76" fmla="*/ 299 w 512"/>
                  <a:gd name="T77" fmla="*/ 261 h 512"/>
                  <a:gd name="T78" fmla="*/ 323 w 512"/>
                  <a:gd name="T79" fmla="*/ 323 h 512"/>
                  <a:gd name="T80" fmla="*/ 370 w 512"/>
                  <a:gd name="T81" fmla="*/ 366 h 512"/>
                  <a:gd name="T82" fmla="*/ 438 w 512"/>
                  <a:gd name="T83" fmla="*/ 3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2" h="512">
                    <a:moveTo>
                      <a:pt x="340" y="189"/>
                    </a:moveTo>
                    <a:cubicBezTo>
                      <a:pt x="265" y="264"/>
                      <a:pt x="265" y="264"/>
                      <a:pt x="265" y="264"/>
                    </a:cubicBezTo>
                    <a:cubicBezTo>
                      <a:pt x="250" y="249"/>
                      <a:pt x="250" y="249"/>
                      <a:pt x="250" y="249"/>
                    </a:cubicBezTo>
                    <a:cubicBezTo>
                      <a:pt x="325" y="174"/>
                      <a:pt x="325" y="174"/>
                      <a:pt x="325" y="174"/>
                    </a:cubicBezTo>
                    <a:lnTo>
                      <a:pt x="340" y="189"/>
                    </a:lnTo>
                    <a:close/>
                    <a:moveTo>
                      <a:pt x="274" y="194"/>
                    </a:moveTo>
                    <a:cubicBezTo>
                      <a:pt x="250" y="129"/>
                      <a:pt x="250" y="129"/>
                      <a:pt x="250" y="129"/>
                    </a:cubicBezTo>
                    <a:cubicBezTo>
                      <a:pt x="219" y="99"/>
                      <a:pt x="219" y="99"/>
                      <a:pt x="219" y="99"/>
                    </a:cubicBezTo>
                    <a:cubicBezTo>
                      <a:pt x="174" y="144"/>
                      <a:pt x="174" y="144"/>
                      <a:pt x="174" y="144"/>
                    </a:cubicBezTo>
                    <a:cubicBezTo>
                      <a:pt x="205" y="174"/>
                      <a:pt x="205" y="174"/>
                      <a:pt x="205" y="174"/>
                    </a:cubicBezTo>
                    <a:cubicBezTo>
                      <a:pt x="270" y="199"/>
                      <a:pt x="270" y="199"/>
                      <a:pt x="270" y="199"/>
                    </a:cubicBezTo>
                    <a:lnTo>
                      <a:pt x="274" y="194"/>
                    </a:lnTo>
                    <a:close/>
                    <a:moveTo>
                      <a:pt x="320" y="240"/>
                    </a:moveTo>
                    <a:cubicBezTo>
                      <a:pt x="315" y="244"/>
                      <a:pt x="315" y="244"/>
                      <a:pt x="315" y="244"/>
                    </a:cubicBezTo>
                    <a:cubicBezTo>
                      <a:pt x="340" y="309"/>
                      <a:pt x="340" y="309"/>
                      <a:pt x="340" y="309"/>
                    </a:cubicBezTo>
                    <a:cubicBezTo>
                      <a:pt x="370" y="340"/>
                      <a:pt x="370" y="340"/>
                      <a:pt x="370" y="340"/>
                    </a:cubicBezTo>
                    <a:cubicBezTo>
                      <a:pt x="415" y="295"/>
                      <a:pt x="415" y="295"/>
                      <a:pt x="415" y="295"/>
                    </a:cubicBezTo>
                    <a:cubicBezTo>
                      <a:pt x="385" y="264"/>
                      <a:pt x="385" y="264"/>
                      <a:pt x="385" y="264"/>
                    </a:cubicBezTo>
                    <a:lnTo>
                      <a:pt x="320" y="24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68" y="405"/>
                    </a:moveTo>
                    <a:cubicBezTo>
                      <a:pt x="268" y="399"/>
                      <a:pt x="263" y="394"/>
                      <a:pt x="257" y="394"/>
                    </a:cubicBezTo>
                    <a:cubicBezTo>
                      <a:pt x="257" y="394"/>
                      <a:pt x="257" y="394"/>
                      <a:pt x="257" y="394"/>
                    </a:cubicBezTo>
                    <a:cubicBezTo>
                      <a:pt x="219" y="394"/>
                      <a:pt x="191" y="381"/>
                      <a:pt x="167" y="357"/>
                    </a:cubicBezTo>
                    <a:cubicBezTo>
                      <a:pt x="141" y="331"/>
                      <a:pt x="126" y="292"/>
                      <a:pt x="126" y="257"/>
                    </a:cubicBezTo>
                    <a:cubicBezTo>
                      <a:pt x="126" y="251"/>
                      <a:pt x="117" y="247"/>
                      <a:pt x="117" y="247"/>
                    </a:cubicBezTo>
                    <a:cubicBezTo>
                      <a:pt x="117" y="247"/>
                      <a:pt x="117" y="247"/>
                      <a:pt x="117" y="247"/>
                    </a:cubicBezTo>
                    <a:cubicBezTo>
                      <a:pt x="106" y="247"/>
                      <a:pt x="105" y="252"/>
                      <a:pt x="105" y="258"/>
                    </a:cubicBezTo>
                    <a:cubicBezTo>
                      <a:pt x="105" y="298"/>
                      <a:pt x="122" y="343"/>
                      <a:pt x="151" y="372"/>
                    </a:cubicBezTo>
                    <a:cubicBezTo>
                      <a:pt x="179" y="400"/>
                      <a:pt x="213" y="416"/>
                      <a:pt x="257" y="416"/>
                    </a:cubicBezTo>
                    <a:cubicBezTo>
                      <a:pt x="257" y="416"/>
                      <a:pt x="257" y="416"/>
                      <a:pt x="257" y="416"/>
                    </a:cubicBezTo>
                    <a:cubicBezTo>
                      <a:pt x="263" y="416"/>
                      <a:pt x="268" y="411"/>
                      <a:pt x="268" y="405"/>
                    </a:cubicBezTo>
                    <a:close/>
                    <a:moveTo>
                      <a:pt x="181" y="257"/>
                    </a:moveTo>
                    <a:cubicBezTo>
                      <a:pt x="181" y="257"/>
                      <a:pt x="181" y="257"/>
                      <a:pt x="181" y="257"/>
                    </a:cubicBezTo>
                    <a:cubicBezTo>
                      <a:pt x="170" y="257"/>
                      <a:pt x="169" y="261"/>
                      <a:pt x="169" y="267"/>
                    </a:cubicBezTo>
                    <a:cubicBezTo>
                      <a:pt x="169" y="288"/>
                      <a:pt x="178" y="311"/>
                      <a:pt x="194" y="327"/>
                    </a:cubicBezTo>
                    <a:cubicBezTo>
                      <a:pt x="210" y="343"/>
                      <a:pt x="232" y="352"/>
                      <a:pt x="254" y="352"/>
                    </a:cubicBezTo>
                    <a:cubicBezTo>
                      <a:pt x="254" y="352"/>
                      <a:pt x="254" y="352"/>
                      <a:pt x="254" y="352"/>
                    </a:cubicBezTo>
                    <a:cubicBezTo>
                      <a:pt x="260" y="352"/>
                      <a:pt x="265" y="347"/>
                      <a:pt x="265" y="341"/>
                    </a:cubicBezTo>
                    <a:cubicBezTo>
                      <a:pt x="265" y="336"/>
                      <a:pt x="256" y="331"/>
                      <a:pt x="256" y="331"/>
                    </a:cubicBezTo>
                    <a:cubicBezTo>
                      <a:pt x="256" y="330"/>
                      <a:pt x="256" y="330"/>
                      <a:pt x="256" y="330"/>
                    </a:cubicBezTo>
                    <a:cubicBezTo>
                      <a:pt x="256" y="330"/>
                      <a:pt x="254" y="330"/>
                      <a:pt x="254" y="330"/>
                    </a:cubicBezTo>
                    <a:cubicBezTo>
                      <a:pt x="238" y="330"/>
                      <a:pt x="221" y="324"/>
                      <a:pt x="209" y="312"/>
                    </a:cubicBezTo>
                    <a:cubicBezTo>
                      <a:pt x="197" y="300"/>
                      <a:pt x="190" y="283"/>
                      <a:pt x="190" y="268"/>
                    </a:cubicBezTo>
                    <a:cubicBezTo>
                      <a:pt x="190" y="262"/>
                      <a:pt x="181" y="257"/>
                      <a:pt x="181" y="257"/>
                    </a:cubicBezTo>
                    <a:close/>
                    <a:moveTo>
                      <a:pt x="438" y="302"/>
                    </a:moveTo>
                    <a:cubicBezTo>
                      <a:pt x="440" y="300"/>
                      <a:pt x="441" y="297"/>
                      <a:pt x="441" y="295"/>
                    </a:cubicBezTo>
                    <a:cubicBezTo>
                      <a:pt x="441" y="292"/>
                      <a:pt x="440" y="289"/>
                      <a:pt x="438" y="287"/>
                    </a:cubicBezTo>
                    <a:cubicBezTo>
                      <a:pt x="398" y="247"/>
                      <a:pt x="398" y="247"/>
                      <a:pt x="398" y="247"/>
                    </a:cubicBezTo>
                    <a:cubicBezTo>
                      <a:pt x="397" y="246"/>
                      <a:pt x="396" y="246"/>
                      <a:pt x="395" y="245"/>
                    </a:cubicBezTo>
                    <a:cubicBezTo>
                      <a:pt x="336" y="223"/>
                      <a:pt x="336" y="223"/>
                      <a:pt x="336" y="223"/>
                    </a:cubicBezTo>
                    <a:cubicBezTo>
                      <a:pt x="355" y="204"/>
                      <a:pt x="355" y="204"/>
                      <a:pt x="355" y="204"/>
                    </a:cubicBezTo>
                    <a:cubicBezTo>
                      <a:pt x="359" y="200"/>
                      <a:pt x="361" y="195"/>
                      <a:pt x="361" y="189"/>
                    </a:cubicBezTo>
                    <a:cubicBezTo>
                      <a:pt x="361" y="183"/>
                      <a:pt x="359" y="178"/>
                      <a:pt x="355" y="174"/>
                    </a:cubicBezTo>
                    <a:cubicBezTo>
                      <a:pt x="340" y="159"/>
                      <a:pt x="340" y="159"/>
                      <a:pt x="340" y="159"/>
                    </a:cubicBezTo>
                    <a:cubicBezTo>
                      <a:pt x="332" y="151"/>
                      <a:pt x="318" y="151"/>
                      <a:pt x="310" y="159"/>
                    </a:cubicBezTo>
                    <a:cubicBezTo>
                      <a:pt x="291" y="178"/>
                      <a:pt x="291" y="178"/>
                      <a:pt x="291" y="178"/>
                    </a:cubicBezTo>
                    <a:cubicBezTo>
                      <a:pt x="269" y="119"/>
                      <a:pt x="269" y="119"/>
                      <a:pt x="269" y="119"/>
                    </a:cubicBezTo>
                    <a:cubicBezTo>
                      <a:pt x="268" y="118"/>
                      <a:pt x="268" y="117"/>
                      <a:pt x="267" y="116"/>
                    </a:cubicBezTo>
                    <a:cubicBezTo>
                      <a:pt x="227" y="76"/>
                      <a:pt x="227" y="76"/>
                      <a:pt x="227" y="76"/>
                    </a:cubicBezTo>
                    <a:cubicBezTo>
                      <a:pt x="223" y="72"/>
                      <a:pt x="216" y="72"/>
                      <a:pt x="212" y="76"/>
                    </a:cubicBezTo>
                    <a:cubicBezTo>
                      <a:pt x="151" y="136"/>
                      <a:pt x="151" y="136"/>
                      <a:pt x="151" y="136"/>
                    </a:cubicBezTo>
                    <a:cubicBezTo>
                      <a:pt x="149" y="138"/>
                      <a:pt x="148" y="141"/>
                      <a:pt x="148" y="144"/>
                    </a:cubicBezTo>
                    <a:cubicBezTo>
                      <a:pt x="148" y="147"/>
                      <a:pt x="149" y="149"/>
                      <a:pt x="151" y="151"/>
                    </a:cubicBezTo>
                    <a:cubicBezTo>
                      <a:pt x="191" y="191"/>
                      <a:pt x="191" y="191"/>
                      <a:pt x="191" y="191"/>
                    </a:cubicBezTo>
                    <a:cubicBezTo>
                      <a:pt x="192" y="192"/>
                      <a:pt x="194" y="193"/>
                      <a:pt x="195" y="193"/>
                    </a:cubicBezTo>
                    <a:cubicBezTo>
                      <a:pt x="254" y="215"/>
                      <a:pt x="254" y="215"/>
                      <a:pt x="254" y="215"/>
                    </a:cubicBezTo>
                    <a:cubicBezTo>
                      <a:pt x="234" y="234"/>
                      <a:pt x="234" y="234"/>
                      <a:pt x="234" y="234"/>
                    </a:cubicBezTo>
                    <a:cubicBezTo>
                      <a:pt x="230" y="238"/>
                      <a:pt x="228" y="244"/>
                      <a:pt x="228" y="249"/>
                    </a:cubicBezTo>
                    <a:cubicBezTo>
                      <a:pt x="228" y="255"/>
                      <a:pt x="230" y="260"/>
                      <a:pt x="234" y="264"/>
                    </a:cubicBezTo>
                    <a:cubicBezTo>
                      <a:pt x="250" y="280"/>
                      <a:pt x="250" y="280"/>
                      <a:pt x="250" y="280"/>
                    </a:cubicBezTo>
                    <a:cubicBezTo>
                      <a:pt x="254" y="284"/>
                      <a:pt x="259" y="286"/>
                      <a:pt x="265" y="286"/>
                    </a:cubicBezTo>
                    <a:cubicBezTo>
                      <a:pt x="270" y="286"/>
                      <a:pt x="276" y="284"/>
                      <a:pt x="280" y="280"/>
                    </a:cubicBezTo>
                    <a:cubicBezTo>
                      <a:pt x="299" y="261"/>
                      <a:pt x="299" y="261"/>
                      <a:pt x="299" y="261"/>
                    </a:cubicBezTo>
                    <a:cubicBezTo>
                      <a:pt x="321" y="319"/>
                      <a:pt x="321" y="319"/>
                      <a:pt x="321" y="319"/>
                    </a:cubicBezTo>
                    <a:cubicBezTo>
                      <a:pt x="321" y="320"/>
                      <a:pt x="322" y="322"/>
                      <a:pt x="323" y="323"/>
                    </a:cubicBezTo>
                    <a:cubicBezTo>
                      <a:pt x="363" y="363"/>
                      <a:pt x="363" y="363"/>
                      <a:pt x="363" y="363"/>
                    </a:cubicBezTo>
                    <a:cubicBezTo>
                      <a:pt x="365" y="365"/>
                      <a:pt x="367" y="366"/>
                      <a:pt x="370" y="366"/>
                    </a:cubicBezTo>
                    <a:cubicBezTo>
                      <a:pt x="373" y="366"/>
                      <a:pt x="376" y="365"/>
                      <a:pt x="378" y="363"/>
                    </a:cubicBezTo>
                    <a:lnTo>
                      <a:pt x="438" y="30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112" name="Freeform 214"/>
              <p:cNvSpPr>
                <a:spLocks noChangeAspect="1" noEditPoints="1"/>
              </p:cNvSpPr>
              <p:nvPr/>
            </p:nvSpPr>
            <p:spPr bwMode="auto">
              <a:xfrm>
                <a:off x="8413437" y="4037068"/>
                <a:ext cx="274320" cy="274320"/>
              </a:xfrm>
              <a:custGeom>
                <a:avLst/>
                <a:gdLst>
                  <a:gd name="T0" fmla="*/ 320 w 512"/>
                  <a:gd name="T1" fmla="*/ 245 h 512"/>
                  <a:gd name="T2" fmla="*/ 373 w 512"/>
                  <a:gd name="T3" fmla="*/ 245 h 512"/>
                  <a:gd name="T4" fmla="*/ 373 w 512"/>
                  <a:gd name="T5" fmla="*/ 373 h 512"/>
                  <a:gd name="T6" fmla="*/ 320 w 512"/>
                  <a:gd name="T7" fmla="*/ 373 h 512"/>
                  <a:gd name="T8" fmla="*/ 320 w 512"/>
                  <a:gd name="T9" fmla="*/ 245 h 512"/>
                  <a:gd name="T10" fmla="*/ 330 w 512"/>
                  <a:gd name="T11" fmla="*/ 224 h 512"/>
                  <a:gd name="T12" fmla="*/ 309 w 512"/>
                  <a:gd name="T13" fmla="*/ 224 h 512"/>
                  <a:gd name="T14" fmla="*/ 298 w 512"/>
                  <a:gd name="T15" fmla="*/ 234 h 512"/>
                  <a:gd name="T16" fmla="*/ 298 w 512"/>
                  <a:gd name="T17" fmla="*/ 352 h 512"/>
                  <a:gd name="T18" fmla="*/ 160 w 512"/>
                  <a:gd name="T19" fmla="*/ 352 h 512"/>
                  <a:gd name="T20" fmla="*/ 160 w 512"/>
                  <a:gd name="T21" fmla="*/ 128 h 512"/>
                  <a:gd name="T22" fmla="*/ 330 w 512"/>
                  <a:gd name="T23" fmla="*/ 128 h 512"/>
                  <a:gd name="T24" fmla="*/ 330 w 512"/>
                  <a:gd name="T25" fmla="*/ 224 h 512"/>
                  <a:gd name="T26" fmla="*/ 256 w 512"/>
                  <a:gd name="T27" fmla="*/ 320 h 512"/>
                  <a:gd name="T28" fmla="*/ 245 w 512"/>
                  <a:gd name="T29" fmla="*/ 309 h 512"/>
                  <a:gd name="T30" fmla="*/ 234 w 512"/>
                  <a:gd name="T31" fmla="*/ 320 h 512"/>
                  <a:gd name="T32" fmla="*/ 245 w 512"/>
                  <a:gd name="T33" fmla="*/ 330 h 512"/>
                  <a:gd name="T34" fmla="*/ 256 w 512"/>
                  <a:gd name="T35" fmla="*/ 320 h 512"/>
                  <a:gd name="T36" fmla="*/ 512 w 512"/>
                  <a:gd name="T37" fmla="*/ 256 h 512"/>
                  <a:gd name="T38" fmla="*/ 256 w 512"/>
                  <a:gd name="T39" fmla="*/ 512 h 512"/>
                  <a:gd name="T40" fmla="*/ 0 w 512"/>
                  <a:gd name="T41" fmla="*/ 256 h 512"/>
                  <a:gd name="T42" fmla="*/ 256 w 512"/>
                  <a:gd name="T43" fmla="*/ 0 h 512"/>
                  <a:gd name="T44" fmla="*/ 512 w 512"/>
                  <a:gd name="T45" fmla="*/ 256 h 512"/>
                  <a:gd name="T46" fmla="*/ 394 w 512"/>
                  <a:gd name="T47" fmla="*/ 234 h 512"/>
                  <a:gd name="T48" fmla="*/ 384 w 512"/>
                  <a:gd name="T49" fmla="*/ 224 h 512"/>
                  <a:gd name="T50" fmla="*/ 352 w 512"/>
                  <a:gd name="T51" fmla="*/ 224 h 512"/>
                  <a:gd name="T52" fmla="*/ 352 w 512"/>
                  <a:gd name="T53" fmla="*/ 117 h 512"/>
                  <a:gd name="T54" fmla="*/ 341 w 512"/>
                  <a:gd name="T55" fmla="*/ 106 h 512"/>
                  <a:gd name="T56" fmla="*/ 149 w 512"/>
                  <a:gd name="T57" fmla="*/ 106 h 512"/>
                  <a:gd name="T58" fmla="*/ 138 w 512"/>
                  <a:gd name="T59" fmla="*/ 117 h 512"/>
                  <a:gd name="T60" fmla="*/ 138 w 512"/>
                  <a:gd name="T61" fmla="*/ 362 h 512"/>
                  <a:gd name="T62" fmla="*/ 149 w 512"/>
                  <a:gd name="T63" fmla="*/ 373 h 512"/>
                  <a:gd name="T64" fmla="*/ 298 w 512"/>
                  <a:gd name="T65" fmla="*/ 373 h 512"/>
                  <a:gd name="T66" fmla="*/ 298 w 512"/>
                  <a:gd name="T67" fmla="*/ 384 h 512"/>
                  <a:gd name="T68" fmla="*/ 309 w 512"/>
                  <a:gd name="T69" fmla="*/ 394 h 512"/>
                  <a:gd name="T70" fmla="*/ 384 w 512"/>
                  <a:gd name="T71" fmla="*/ 394 h 512"/>
                  <a:gd name="T72" fmla="*/ 394 w 512"/>
                  <a:gd name="T73" fmla="*/ 384 h 512"/>
                  <a:gd name="T74" fmla="*/ 394 w 512"/>
                  <a:gd name="T75" fmla="*/ 23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320" y="245"/>
                    </a:moveTo>
                    <a:cubicBezTo>
                      <a:pt x="373" y="245"/>
                      <a:pt x="373" y="245"/>
                      <a:pt x="373" y="245"/>
                    </a:cubicBezTo>
                    <a:cubicBezTo>
                      <a:pt x="373" y="373"/>
                      <a:pt x="373" y="373"/>
                      <a:pt x="373" y="373"/>
                    </a:cubicBezTo>
                    <a:cubicBezTo>
                      <a:pt x="320" y="373"/>
                      <a:pt x="320" y="373"/>
                      <a:pt x="320" y="373"/>
                    </a:cubicBezTo>
                    <a:lnTo>
                      <a:pt x="320" y="245"/>
                    </a:lnTo>
                    <a:close/>
                    <a:moveTo>
                      <a:pt x="330" y="224"/>
                    </a:moveTo>
                    <a:cubicBezTo>
                      <a:pt x="309" y="224"/>
                      <a:pt x="309" y="224"/>
                      <a:pt x="309" y="224"/>
                    </a:cubicBezTo>
                    <a:cubicBezTo>
                      <a:pt x="303" y="224"/>
                      <a:pt x="298" y="228"/>
                      <a:pt x="298" y="234"/>
                    </a:cubicBezTo>
                    <a:cubicBezTo>
                      <a:pt x="298" y="352"/>
                      <a:pt x="298" y="352"/>
                      <a:pt x="298" y="352"/>
                    </a:cubicBezTo>
                    <a:cubicBezTo>
                      <a:pt x="160" y="352"/>
                      <a:pt x="160" y="352"/>
                      <a:pt x="160" y="352"/>
                    </a:cubicBezTo>
                    <a:cubicBezTo>
                      <a:pt x="160" y="128"/>
                      <a:pt x="160" y="128"/>
                      <a:pt x="160" y="128"/>
                    </a:cubicBezTo>
                    <a:cubicBezTo>
                      <a:pt x="330" y="128"/>
                      <a:pt x="330" y="128"/>
                      <a:pt x="330" y="128"/>
                    </a:cubicBezTo>
                    <a:lnTo>
                      <a:pt x="330" y="224"/>
                    </a:lnTo>
                    <a:close/>
                    <a:moveTo>
                      <a:pt x="256" y="320"/>
                    </a:moveTo>
                    <a:cubicBezTo>
                      <a:pt x="256" y="314"/>
                      <a:pt x="251" y="309"/>
                      <a:pt x="245" y="309"/>
                    </a:cubicBezTo>
                    <a:cubicBezTo>
                      <a:pt x="239" y="309"/>
                      <a:pt x="234" y="314"/>
                      <a:pt x="234" y="320"/>
                    </a:cubicBezTo>
                    <a:cubicBezTo>
                      <a:pt x="234" y="326"/>
                      <a:pt x="239" y="330"/>
                      <a:pt x="245" y="330"/>
                    </a:cubicBezTo>
                    <a:cubicBezTo>
                      <a:pt x="251" y="330"/>
                      <a:pt x="256" y="326"/>
                      <a:pt x="256" y="32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4" y="234"/>
                    </a:moveTo>
                    <a:cubicBezTo>
                      <a:pt x="394" y="228"/>
                      <a:pt x="390" y="224"/>
                      <a:pt x="384" y="224"/>
                    </a:cubicBezTo>
                    <a:cubicBezTo>
                      <a:pt x="352" y="224"/>
                      <a:pt x="352" y="224"/>
                      <a:pt x="352" y="224"/>
                    </a:cubicBezTo>
                    <a:cubicBezTo>
                      <a:pt x="352" y="117"/>
                      <a:pt x="352" y="117"/>
                      <a:pt x="352" y="117"/>
                    </a:cubicBezTo>
                    <a:cubicBezTo>
                      <a:pt x="352" y="111"/>
                      <a:pt x="347" y="106"/>
                      <a:pt x="341" y="106"/>
                    </a:cubicBezTo>
                    <a:cubicBezTo>
                      <a:pt x="149" y="106"/>
                      <a:pt x="149" y="106"/>
                      <a:pt x="149" y="106"/>
                    </a:cubicBezTo>
                    <a:cubicBezTo>
                      <a:pt x="143" y="106"/>
                      <a:pt x="138" y="111"/>
                      <a:pt x="138" y="117"/>
                    </a:cubicBezTo>
                    <a:cubicBezTo>
                      <a:pt x="138" y="362"/>
                      <a:pt x="138" y="362"/>
                      <a:pt x="138" y="362"/>
                    </a:cubicBezTo>
                    <a:cubicBezTo>
                      <a:pt x="138" y="368"/>
                      <a:pt x="143" y="373"/>
                      <a:pt x="149" y="373"/>
                    </a:cubicBezTo>
                    <a:cubicBezTo>
                      <a:pt x="298" y="373"/>
                      <a:pt x="298" y="373"/>
                      <a:pt x="298" y="373"/>
                    </a:cubicBezTo>
                    <a:cubicBezTo>
                      <a:pt x="298" y="384"/>
                      <a:pt x="298" y="384"/>
                      <a:pt x="298" y="384"/>
                    </a:cubicBezTo>
                    <a:cubicBezTo>
                      <a:pt x="298" y="390"/>
                      <a:pt x="303" y="394"/>
                      <a:pt x="309" y="394"/>
                    </a:cubicBezTo>
                    <a:cubicBezTo>
                      <a:pt x="384" y="394"/>
                      <a:pt x="384" y="394"/>
                      <a:pt x="384" y="394"/>
                    </a:cubicBezTo>
                    <a:cubicBezTo>
                      <a:pt x="390" y="394"/>
                      <a:pt x="394" y="390"/>
                      <a:pt x="394" y="384"/>
                    </a:cubicBezTo>
                    <a:lnTo>
                      <a:pt x="394" y="234"/>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113" name="Freeform 831"/>
              <p:cNvSpPr>
                <a:spLocks noChangeAspect="1" noEditPoints="1"/>
              </p:cNvSpPr>
              <p:nvPr/>
            </p:nvSpPr>
            <p:spPr bwMode="auto">
              <a:xfrm>
                <a:off x="8116531" y="4037068"/>
                <a:ext cx="274320" cy="274320"/>
              </a:xfrm>
              <a:custGeom>
                <a:avLst/>
                <a:gdLst>
                  <a:gd name="T0" fmla="*/ 213 w 512"/>
                  <a:gd name="T1" fmla="*/ 298 h 512"/>
                  <a:gd name="T2" fmla="*/ 298 w 512"/>
                  <a:gd name="T3" fmla="*/ 213 h 512"/>
                  <a:gd name="T4" fmla="*/ 160 w 512"/>
                  <a:gd name="T5" fmla="*/ 160 h 512"/>
                  <a:gd name="T6" fmla="*/ 352 w 512"/>
                  <a:gd name="T7" fmla="*/ 352 h 512"/>
                  <a:gd name="T8" fmla="*/ 160 w 512"/>
                  <a:gd name="T9" fmla="*/ 160 h 512"/>
                  <a:gd name="T10" fmla="*/ 202 w 512"/>
                  <a:gd name="T11" fmla="*/ 320 h 512"/>
                  <a:gd name="T12" fmla="*/ 320 w 512"/>
                  <a:gd name="T13" fmla="*/ 309 h 512"/>
                  <a:gd name="T14" fmla="*/ 309 w 512"/>
                  <a:gd name="T15" fmla="*/ 192 h 512"/>
                  <a:gd name="T16" fmla="*/ 192 w 512"/>
                  <a:gd name="T17" fmla="*/ 202 h 512"/>
                  <a:gd name="T18" fmla="*/ 512 w 512"/>
                  <a:gd name="T19" fmla="*/ 256 h 512"/>
                  <a:gd name="T20" fmla="*/ 0 w 512"/>
                  <a:gd name="T21" fmla="*/ 256 h 512"/>
                  <a:gd name="T22" fmla="*/ 512 w 512"/>
                  <a:gd name="T23" fmla="*/ 256 h 512"/>
                  <a:gd name="T24" fmla="*/ 373 w 512"/>
                  <a:gd name="T25" fmla="*/ 224 h 512"/>
                  <a:gd name="T26" fmla="*/ 416 w 512"/>
                  <a:gd name="T27" fmla="*/ 213 h 512"/>
                  <a:gd name="T28" fmla="*/ 373 w 512"/>
                  <a:gd name="T29" fmla="*/ 202 h 512"/>
                  <a:gd name="T30" fmla="*/ 362 w 512"/>
                  <a:gd name="T31" fmla="*/ 138 h 512"/>
                  <a:gd name="T32" fmla="*/ 309 w 512"/>
                  <a:gd name="T33" fmla="*/ 106 h 512"/>
                  <a:gd name="T34" fmla="*/ 288 w 512"/>
                  <a:gd name="T35" fmla="*/ 106 h 512"/>
                  <a:gd name="T36" fmla="*/ 266 w 512"/>
                  <a:gd name="T37" fmla="*/ 138 h 512"/>
                  <a:gd name="T38" fmla="*/ 256 w 512"/>
                  <a:gd name="T39" fmla="*/ 96 h 512"/>
                  <a:gd name="T40" fmla="*/ 245 w 512"/>
                  <a:gd name="T41" fmla="*/ 138 h 512"/>
                  <a:gd name="T42" fmla="*/ 224 w 512"/>
                  <a:gd name="T43" fmla="*/ 106 h 512"/>
                  <a:gd name="T44" fmla="*/ 202 w 512"/>
                  <a:gd name="T45" fmla="*/ 106 h 512"/>
                  <a:gd name="T46" fmla="*/ 149 w 512"/>
                  <a:gd name="T47" fmla="*/ 138 h 512"/>
                  <a:gd name="T48" fmla="*/ 138 w 512"/>
                  <a:gd name="T49" fmla="*/ 202 h 512"/>
                  <a:gd name="T50" fmla="*/ 96 w 512"/>
                  <a:gd name="T51" fmla="*/ 213 h 512"/>
                  <a:gd name="T52" fmla="*/ 138 w 512"/>
                  <a:gd name="T53" fmla="*/ 224 h 512"/>
                  <a:gd name="T54" fmla="*/ 106 w 512"/>
                  <a:gd name="T55" fmla="*/ 245 h 512"/>
                  <a:gd name="T56" fmla="*/ 106 w 512"/>
                  <a:gd name="T57" fmla="*/ 266 h 512"/>
                  <a:gd name="T58" fmla="*/ 138 w 512"/>
                  <a:gd name="T59" fmla="*/ 288 h 512"/>
                  <a:gd name="T60" fmla="*/ 96 w 512"/>
                  <a:gd name="T61" fmla="*/ 298 h 512"/>
                  <a:gd name="T62" fmla="*/ 138 w 512"/>
                  <a:gd name="T63" fmla="*/ 309 h 512"/>
                  <a:gd name="T64" fmla="*/ 149 w 512"/>
                  <a:gd name="T65" fmla="*/ 373 h 512"/>
                  <a:gd name="T66" fmla="*/ 202 w 512"/>
                  <a:gd name="T67" fmla="*/ 405 h 512"/>
                  <a:gd name="T68" fmla="*/ 224 w 512"/>
                  <a:gd name="T69" fmla="*/ 405 h 512"/>
                  <a:gd name="T70" fmla="*/ 245 w 512"/>
                  <a:gd name="T71" fmla="*/ 373 h 512"/>
                  <a:gd name="T72" fmla="*/ 256 w 512"/>
                  <a:gd name="T73" fmla="*/ 416 h 512"/>
                  <a:gd name="T74" fmla="*/ 266 w 512"/>
                  <a:gd name="T75" fmla="*/ 373 h 512"/>
                  <a:gd name="T76" fmla="*/ 288 w 512"/>
                  <a:gd name="T77" fmla="*/ 405 h 512"/>
                  <a:gd name="T78" fmla="*/ 309 w 512"/>
                  <a:gd name="T79" fmla="*/ 405 h 512"/>
                  <a:gd name="T80" fmla="*/ 362 w 512"/>
                  <a:gd name="T81" fmla="*/ 373 h 512"/>
                  <a:gd name="T82" fmla="*/ 373 w 512"/>
                  <a:gd name="T83" fmla="*/ 309 h 512"/>
                  <a:gd name="T84" fmla="*/ 416 w 512"/>
                  <a:gd name="T85" fmla="*/ 298 h 512"/>
                  <a:gd name="T86" fmla="*/ 373 w 512"/>
                  <a:gd name="T87" fmla="*/ 288 h 512"/>
                  <a:gd name="T88" fmla="*/ 405 w 512"/>
                  <a:gd name="T89" fmla="*/ 266 h 512"/>
                  <a:gd name="T90" fmla="*/ 405 w 512"/>
                  <a:gd name="T91"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298" y="298"/>
                    </a:moveTo>
                    <a:cubicBezTo>
                      <a:pt x="213" y="298"/>
                      <a:pt x="213" y="298"/>
                      <a:pt x="213" y="298"/>
                    </a:cubicBezTo>
                    <a:cubicBezTo>
                      <a:pt x="213" y="213"/>
                      <a:pt x="213" y="213"/>
                      <a:pt x="213" y="213"/>
                    </a:cubicBezTo>
                    <a:cubicBezTo>
                      <a:pt x="298" y="213"/>
                      <a:pt x="298" y="213"/>
                      <a:pt x="298" y="213"/>
                    </a:cubicBezTo>
                    <a:lnTo>
                      <a:pt x="298" y="298"/>
                    </a:lnTo>
                    <a:close/>
                    <a:moveTo>
                      <a:pt x="160" y="160"/>
                    </a:moveTo>
                    <a:cubicBezTo>
                      <a:pt x="352" y="160"/>
                      <a:pt x="352" y="160"/>
                      <a:pt x="352" y="160"/>
                    </a:cubicBezTo>
                    <a:cubicBezTo>
                      <a:pt x="352" y="352"/>
                      <a:pt x="352" y="352"/>
                      <a:pt x="352" y="352"/>
                    </a:cubicBezTo>
                    <a:cubicBezTo>
                      <a:pt x="160" y="352"/>
                      <a:pt x="160" y="352"/>
                      <a:pt x="160" y="352"/>
                    </a:cubicBezTo>
                    <a:lnTo>
                      <a:pt x="160" y="160"/>
                    </a:lnTo>
                    <a:close/>
                    <a:moveTo>
                      <a:pt x="192" y="309"/>
                    </a:moveTo>
                    <a:cubicBezTo>
                      <a:pt x="192" y="315"/>
                      <a:pt x="196" y="320"/>
                      <a:pt x="202" y="320"/>
                    </a:cubicBezTo>
                    <a:cubicBezTo>
                      <a:pt x="309" y="320"/>
                      <a:pt x="309" y="320"/>
                      <a:pt x="309" y="320"/>
                    </a:cubicBezTo>
                    <a:cubicBezTo>
                      <a:pt x="315" y="320"/>
                      <a:pt x="320" y="315"/>
                      <a:pt x="320" y="309"/>
                    </a:cubicBezTo>
                    <a:cubicBezTo>
                      <a:pt x="320" y="202"/>
                      <a:pt x="320" y="202"/>
                      <a:pt x="320" y="202"/>
                    </a:cubicBezTo>
                    <a:cubicBezTo>
                      <a:pt x="320" y="196"/>
                      <a:pt x="315" y="192"/>
                      <a:pt x="309" y="192"/>
                    </a:cubicBezTo>
                    <a:cubicBezTo>
                      <a:pt x="202" y="192"/>
                      <a:pt x="202" y="192"/>
                      <a:pt x="202" y="192"/>
                    </a:cubicBezTo>
                    <a:cubicBezTo>
                      <a:pt x="196" y="192"/>
                      <a:pt x="192" y="196"/>
                      <a:pt x="192" y="202"/>
                    </a:cubicBezTo>
                    <a:lnTo>
                      <a:pt x="192"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245"/>
                    </a:moveTo>
                    <a:cubicBezTo>
                      <a:pt x="373" y="224"/>
                      <a:pt x="373" y="224"/>
                      <a:pt x="373" y="224"/>
                    </a:cubicBezTo>
                    <a:cubicBezTo>
                      <a:pt x="405" y="224"/>
                      <a:pt x="405" y="224"/>
                      <a:pt x="405" y="224"/>
                    </a:cubicBezTo>
                    <a:cubicBezTo>
                      <a:pt x="411" y="224"/>
                      <a:pt x="416" y="219"/>
                      <a:pt x="416" y="213"/>
                    </a:cubicBezTo>
                    <a:cubicBezTo>
                      <a:pt x="416" y="207"/>
                      <a:pt x="411" y="202"/>
                      <a:pt x="405" y="202"/>
                    </a:cubicBezTo>
                    <a:cubicBezTo>
                      <a:pt x="373" y="202"/>
                      <a:pt x="373" y="202"/>
                      <a:pt x="373" y="202"/>
                    </a:cubicBezTo>
                    <a:cubicBezTo>
                      <a:pt x="373" y="149"/>
                      <a:pt x="373" y="149"/>
                      <a:pt x="373" y="149"/>
                    </a:cubicBezTo>
                    <a:cubicBezTo>
                      <a:pt x="373" y="143"/>
                      <a:pt x="368" y="138"/>
                      <a:pt x="362" y="138"/>
                    </a:cubicBezTo>
                    <a:cubicBezTo>
                      <a:pt x="309" y="138"/>
                      <a:pt x="309" y="138"/>
                      <a:pt x="309" y="138"/>
                    </a:cubicBezTo>
                    <a:cubicBezTo>
                      <a:pt x="309" y="106"/>
                      <a:pt x="309" y="106"/>
                      <a:pt x="309" y="106"/>
                    </a:cubicBezTo>
                    <a:cubicBezTo>
                      <a:pt x="309" y="100"/>
                      <a:pt x="304" y="96"/>
                      <a:pt x="298" y="96"/>
                    </a:cubicBezTo>
                    <a:cubicBezTo>
                      <a:pt x="292" y="96"/>
                      <a:pt x="288" y="100"/>
                      <a:pt x="288" y="106"/>
                    </a:cubicBezTo>
                    <a:cubicBezTo>
                      <a:pt x="288" y="138"/>
                      <a:pt x="288" y="138"/>
                      <a:pt x="288" y="138"/>
                    </a:cubicBezTo>
                    <a:cubicBezTo>
                      <a:pt x="266" y="138"/>
                      <a:pt x="266" y="138"/>
                      <a:pt x="266" y="138"/>
                    </a:cubicBezTo>
                    <a:cubicBezTo>
                      <a:pt x="266" y="106"/>
                      <a:pt x="266" y="106"/>
                      <a:pt x="266" y="106"/>
                    </a:cubicBezTo>
                    <a:cubicBezTo>
                      <a:pt x="266" y="100"/>
                      <a:pt x="262" y="96"/>
                      <a:pt x="256" y="96"/>
                    </a:cubicBezTo>
                    <a:cubicBezTo>
                      <a:pt x="250" y="96"/>
                      <a:pt x="245" y="100"/>
                      <a:pt x="245" y="106"/>
                    </a:cubicBezTo>
                    <a:cubicBezTo>
                      <a:pt x="245" y="138"/>
                      <a:pt x="245" y="138"/>
                      <a:pt x="245" y="138"/>
                    </a:cubicBezTo>
                    <a:cubicBezTo>
                      <a:pt x="224" y="138"/>
                      <a:pt x="224" y="138"/>
                      <a:pt x="224" y="138"/>
                    </a:cubicBezTo>
                    <a:cubicBezTo>
                      <a:pt x="224" y="106"/>
                      <a:pt x="224" y="106"/>
                      <a:pt x="224" y="106"/>
                    </a:cubicBezTo>
                    <a:cubicBezTo>
                      <a:pt x="224" y="100"/>
                      <a:pt x="219" y="96"/>
                      <a:pt x="213" y="96"/>
                    </a:cubicBezTo>
                    <a:cubicBezTo>
                      <a:pt x="207" y="96"/>
                      <a:pt x="202" y="100"/>
                      <a:pt x="202" y="106"/>
                    </a:cubicBezTo>
                    <a:cubicBezTo>
                      <a:pt x="202" y="138"/>
                      <a:pt x="202" y="138"/>
                      <a:pt x="202" y="138"/>
                    </a:cubicBezTo>
                    <a:cubicBezTo>
                      <a:pt x="149" y="138"/>
                      <a:pt x="149" y="138"/>
                      <a:pt x="149" y="138"/>
                    </a:cubicBezTo>
                    <a:cubicBezTo>
                      <a:pt x="143" y="138"/>
                      <a:pt x="138" y="143"/>
                      <a:pt x="138" y="149"/>
                    </a:cubicBezTo>
                    <a:cubicBezTo>
                      <a:pt x="138" y="202"/>
                      <a:pt x="138" y="202"/>
                      <a:pt x="138" y="202"/>
                    </a:cubicBezTo>
                    <a:cubicBezTo>
                      <a:pt x="106" y="202"/>
                      <a:pt x="106" y="202"/>
                      <a:pt x="106" y="202"/>
                    </a:cubicBezTo>
                    <a:cubicBezTo>
                      <a:pt x="100" y="202"/>
                      <a:pt x="96" y="207"/>
                      <a:pt x="96" y="213"/>
                    </a:cubicBezTo>
                    <a:cubicBezTo>
                      <a:pt x="96" y="219"/>
                      <a:pt x="100" y="224"/>
                      <a:pt x="106" y="224"/>
                    </a:cubicBezTo>
                    <a:cubicBezTo>
                      <a:pt x="138" y="224"/>
                      <a:pt x="138" y="224"/>
                      <a:pt x="138" y="224"/>
                    </a:cubicBezTo>
                    <a:cubicBezTo>
                      <a:pt x="138" y="245"/>
                      <a:pt x="138" y="245"/>
                      <a:pt x="138" y="245"/>
                    </a:cubicBezTo>
                    <a:cubicBezTo>
                      <a:pt x="106" y="245"/>
                      <a:pt x="106" y="245"/>
                      <a:pt x="106" y="245"/>
                    </a:cubicBezTo>
                    <a:cubicBezTo>
                      <a:pt x="100" y="245"/>
                      <a:pt x="96" y="250"/>
                      <a:pt x="96" y="256"/>
                    </a:cubicBezTo>
                    <a:cubicBezTo>
                      <a:pt x="96" y="262"/>
                      <a:pt x="100" y="266"/>
                      <a:pt x="106" y="266"/>
                    </a:cubicBezTo>
                    <a:cubicBezTo>
                      <a:pt x="138" y="266"/>
                      <a:pt x="138" y="266"/>
                      <a:pt x="138" y="266"/>
                    </a:cubicBezTo>
                    <a:cubicBezTo>
                      <a:pt x="138" y="288"/>
                      <a:pt x="138" y="288"/>
                      <a:pt x="138" y="288"/>
                    </a:cubicBezTo>
                    <a:cubicBezTo>
                      <a:pt x="106" y="288"/>
                      <a:pt x="106" y="288"/>
                      <a:pt x="106" y="288"/>
                    </a:cubicBezTo>
                    <a:cubicBezTo>
                      <a:pt x="100" y="288"/>
                      <a:pt x="96" y="292"/>
                      <a:pt x="96" y="298"/>
                    </a:cubicBezTo>
                    <a:cubicBezTo>
                      <a:pt x="96" y="304"/>
                      <a:pt x="100" y="309"/>
                      <a:pt x="106" y="309"/>
                    </a:cubicBezTo>
                    <a:cubicBezTo>
                      <a:pt x="138" y="309"/>
                      <a:pt x="138" y="309"/>
                      <a:pt x="138" y="309"/>
                    </a:cubicBezTo>
                    <a:cubicBezTo>
                      <a:pt x="138" y="362"/>
                      <a:pt x="138" y="362"/>
                      <a:pt x="138" y="362"/>
                    </a:cubicBezTo>
                    <a:cubicBezTo>
                      <a:pt x="138" y="368"/>
                      <a:pt x="143" y="373"/>
                      <a:pt x="149" y="373"/>
                    </a:cubicBezTo>
                    <a:cubicBezTo>
                      <a:pt x="202" y="373"/>
                      <a:pt x="202" y="373"/>
                      <a:pt x="202" y="373"/>
                    </a:cubicBezTo>
                    <a:cubicBezTo>
                      <a:pt x="202" y="405"/>
                      <a:pt x="202" y="405"/>
                      <a:pt x="202" y="405"/>
                    </a:cubicBezTo>
                    <a:cubicBezTo>
                      <a:pt x="202" y="411"/>
                      <a:pt x="207" y="416"/>
                      <a:pt x="213" y="416"/>
                    </a:cubicBezTo>
                    <a:cubicBezTo>
                      <a:pt x="219" y="416"/>
                      <a:pt x="224" y="411"/>
                      <a:pt x="224" y="405"/>
                    </a:cubicBezTo>
                    <a:cubicBezTo>
                      <a:pt x="224" y="373"/>
                      <a:pt x="224" y="373"/>
                      <a:pt x="224" y="373"/>
                    </a:cubicBezTo>
                    <a:cubicBezTo>
                      <a:pt x="245" y="373"/>
                      <a:pt x="245" y="373"/>
                      <a:pt x="245" y="373"/>
                    </a:cubicBezTo>
                    <a:cubicBezTo>
                      <a:pt x="245" y="405"/>
                      <a:pt x="245" y="405"/>
                      <a:pt x="245" y="405"/>
                    </a:cubicBezTo>
                    <a:cubicBezTo>
                      <a:pt x="245" y="411"/>
                      <a:pt x="250" y="416"/>
                      <a:pt x="256" y="416"/>
                    </a:cubicBezTo>
                    <a:cubicBezTo>
                      <a:pt x="262" y="416"/>
                      <a:pt x="266" y="411"/>
                      <a:pt x="266" y="405"/>
                    </a:cubicBezTo>
                    <a:cubicBezTo>
                      <a:pt x="266" y="373"/>
                      <a:pt x="266" y="373"/>
                      <a:pt x="266" y="373"/>
                    </a:cubicBezTo>
                    <a:cubicBezTo>
                      <a:pt x="288" y="373"/>
                      <a:pt x="288" y="373"/>
                      <a:pt x="288" y="373"/>
                    </a:cubicBezTo>
                    <a:cubicBezTo>
                      <a:pt x="288" y="405"/>
                      <a:pt x="288" y="405"/>
                      <a:pt x="288" y="405"/>
                    </a:cubicBezTo>
                    <a:cubicBezTo>
                      <a:pt x="288" y="411"/>
                      <a:pt x="292" y="416"/>
                      <a:pt x="298" y="416"/>
                    </a:cubicBezTo>
                    <a:cubicBezTo>
                      <a:pt x="304" y="416"/>
                      <a:pt x="309" y="411"/>
                      <a:pt x="309" y="405"/>
                    </a:cubicBezTo>
                    <a:cubicBezTo>
                      <a:pt x="309" y="373"/>
                      <a:pt x="309" y="373"/>
                      <a:pt x="309" y="373"/>
                    </a:cubicBezTo>
                    <a:cubicBezTo>
                      <a:pt x="362" y="373"/>
                      <a:pt x="362" y="373"/>
                      <a:pt x="362" y="373"/>
                    </a:cubicBezTo>
                    <a:cubicBezTo>
                      <a:pt x="368" y="373"/>
                      <a:pt x="373" y="368"/>
                      <a:pt x="373" y="362"/>
                    </a:cubicBezTo>
                    <a:cubicBezTo>
                      <a:pt x="373" y="309"/>
                      <a:pt x="373" y="309"/>
                      <a:pt x="373" y="309"/>
                    </a:cubicBezTo>
                    <a:cubicBezTo>
                      <a:pt x="405" y="309"/>
                      <a:pt x="405" y="309"/>
                      <a:pt x="405" y="309"/>
                    </a:cubicBezTo>
                    <a:cubicBezTo>
                      <a:pt x="411" y="309"/>
                      <a:pt x="416" y="304"/>
                      <a:pt x="416" y="298"/>
                    </a:cubicBezTo>
                    <a:cubicBezTo>
                      <a:pt x="416" y="292"/>
                      <a:pt x="411" y="288"/>
                      <a:pt x="405" y="288"/>
                    </a:cubicBezTo>
                    <a:cubicBezTo>
                      <a:pt x="373" y="288"/>
                      <a:pt x="373" y="288"/>
                      <a:pt x="373" y="288"/>
                    </a:cubicBezTo>
                    <a:cubicBezTo>
                      <a:pt x="373" y="266"/>
                      <a:pt x="373" y="266"/>
                      <a:pt x="373" y="266"/>
                    </a:cubicBezTo>
                    <a:cubicBezTo>
                      <a:pt x="405" y="266"/>
                      <a:pt x="405" y="266"/>
                      <a:pt x="405" y="266"/>
                    </a:cubicBezTo>
                    <a:cubicBezTo>
                      <a:pt x="411" y="266"/>
                      <a:pt x="416" y="262"/>
                      <a:pt x="416" y="256"/>
                    </a:cubicBezTo>
                    <a:cubicBezTo>
                      <a:pt x="416" y="250"/>
                      <a:pt x="411" y="245"/>
                      <a:pt x="405" y="245"/>
                    </a:cubicBezTo>
                    <a:lnTo>
                      <a:pt x="373" y="245"/>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dirty="0"/>
              </a:p>
            </p:txBody>
          </p:sp>
        </p:grpSp>
      </p:grpSp>
      <p:sp>
        <p:nvSpPr>
          <p:cNvPr id="2" name="TextBox 1"/>
          <p:cNvSpPr txBox="1"/>
          <p:nvPr/>
        </p:nvSpPr>
        <p:spPr>
          <a:xfrm>
            <a:off x="370305" y="1016001"/>
            <a:ext cx="8444456" cy="579646"/>
          </a:xfrm>
          <a:prstGeom prst="rect">
            <a:avLst/>
          </a:prstGeom>
          <a:noFill/>
        </p:spPr>
        <p:txBody>
          <a:bodyPr vert="horz" wrap="square" lIns="0" tIns="0" rIns="0" bIns="0" rtlCol="0">
            <a:spAutoFit/>
          </a:bodyPr>
          <a:lstStyle/>
          <a:p>
            <a:pPr algn="just">
              <a:spcBef>
                <a:spcPts val="200"/>
              </a:spcBef>
              <a:buSzPct val="100000"/>
            </a:pPr>
            <a:r>
              <a:rPr lang="en-US" sz="1200" dirty="0"/>
              <a:t>As connected device technology advances, the number of devices exposed to malicious threats increase, resulting in an increased risk to customer safety and information security.</a:t>
            </a:r>
          </a:p>
          <a:p>
            <a:pPr algn="just">
              <a:spcBef>
                <a:spcPts val="200"/>
              </a:spcBef>
              <a:buSzPct val="100000"/>
            </a:pPr>
            <a:endParaRPr lang="en-US" sz="1200" dirty="0" smtClean="0"/>
          </a:p>
        </p:txBody>
      </p:sp>
      <p:sp>
        <p:nvSpPr>
          <p:cNvPr id="78" name="TextBox 77"/>
          <p:cNvSpPr txBox="1"/>
          <p:nvPr/>
        </p:nvSpPr>
        <p:spPr>
          <a:xfrm>
            <a:off x="3231356" y="6554397"/>
            <a:ext cx="2252155" cy="184666"/>
          </a:xfrm>
          <a:prstGeom prst="rect">
            <a:avLst/>
          </a:prstGeom>
          <a:noFill/>
        </p:spPr>
        <p:txBody>
          <a:bodyPr vert="horz" wrap="none" lIns="0" tIns="0" rIns="0" bIns="0" rtlCol="0">
            <a:spAutoFit/>
          </a:bodyPr>
          <a:lstStyle/>
          <a:p>
            <a:pPr>
              <a:spcBef>
                <a:spcPts val="200"/>
              </a:spcBef>
              <a:buSzPct val="100000"/>
            </a:pPr>
            <a:r>
              <a:rPr lang="en-US" sz="1200" dirty="0" smtClean="0"/>
              <a:t>Draft – For Internal Use Only</a:t>
            </a:r>
          </a:p>
        </p:txBody>
      </p:sp>
    </p:spTree>
    <p:extLst>
      <p:ext uri="{BB962C8B-B14F-4D97-AF65-F5344CB8AC3E}">
        <p14:creationId xmlns:p14="http://schemas.microsoft.com/office/powerpoint/2010/main" val="3224704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Need for </a:t>
            </a:r>
            <a:r>
              <a:rPr lang="en-US" dirty="0" err="1" smtClean="0"/>
              <a:t>IoT</a:t>
            </a:r>
            <a:r>
              <a:rPr lang="en-US" dirty="0" smtClean="0"/>
              <a:t> </a:t>
            </a:r>
            <a:r>
              <a:rPr lang="en-US" dirty="0"/>
              <a:t>S</a:t>
            </a:r>
            <a:r>
              <a:rPr lang="en-US" dirty="0" smtClean="0"/>
              <a:t>ecurity </a:t>
            </a:r>
            <a:r>
              <a:rPr lang="en-US" dirty="0"/>
              <a:t>P</a:t>
            </a:r>
            <a:r>
              <a:rPr lang="en-US" dirty="0" smtClean="0"/>
              <a:t>rogram</a:t>
            </a:r>
            <a:endParaRPr lang="en-IN" dirty="0"/>
          </a:p>
        </p:txBody>
      </p:sp>
      <p:grpSp>
        <p:nvGrpSpPr>
          <p:cNvPr id="15" name="Group 14"/>
          <p:cNvGrpSpPr/>
          <p:nvPr/>
        </p:nvGrpSpPr>
        <p:grpSpPr>
          <a:xfrm>
            <a:off x="373571" y="4753947"/>
            <a:ext cx="8394193" cy="1097558"/>
            <a:chOff x="379239" y="4619113"/>
            <a:chExt cx="8394193" cy="1097558"/>
          </a:xfrm>
        </p:grpSpPr>
        <p:sp>
          <p:nvSpPr>
            <p:cNvPr id="7" name="Rectangle 6"/>
            <p:cNvSpPr/>
            <p:nvPr/>
          </p:nvSpPr>
          <p:spPr>
            <a:xfrm>
              <a:off x="379239" y="4868862"/>
              <a:ext cx="8394192" cy="847809"/>
            </a:xfrm>
            <a:prstGeom prst="rect">
              <a:avLst/>
            </a:prstGeom>
            <a:solidFill>
              <a:schemeClr val="accent1">
                <a:lumMod val="20000"/>
                <a:lumOff val="80000"/>
              </a:schemeClr>
            </a:solidFill>
            <a:ln w="25400" cap="flat" cmpd="sng" algn="ctr">
              <a:noFill/>
              <a:prstDash val="solid"/>
            </a:ln>
            <a:effectLst/>
          </p:spPr>
          <p:txBody>
            <a:bodyPr lIns="50885" tIns="25443" rIns="50885" bIns="25443" rtlCol="0" anchor="ctr"/>
            <a:lstStyle/>
            <a:p>
              <a:pPr algn="ctr" defTabSz="813983">
                <a:defRPr/>
              </a:pPr>
              <a:r>
                <a:rPr lang="en-US" sz="1650" kern="0" dirty="0">
                  <a:solidFill>
                    <a:srgbClr val="FFFFFF"/>
                  </a:solidFill>
                  <a:cs typeface="Arial" pitchFamily="34" charset="0"/>
                </a:rPr>
                <a:t>A</a:t>
              </a:r>
            </a:p>
          </p:txBody>
        </p:sp>
        <p:sp>
          <p:nvSpPr>
            <p:cNvPr id="8" name="TextBox 7"/>
            <p:cNvSpPr txBox="1"/>
            <p:nvPr/>
          </p:nvSpPr>
          <p:spPr>
            <a:xfrm>
              <a:off x="552110" y="4906015"/>
              <a:ext cx="1696149" cy="205271"/>
            </a:xfrm>
            <a:prstGeom prst="rect">
              <a:avLst/>
            </a:prstGeom>
            <a:noFill/>
          </p:spPr>
          <p:txBody>
            <a:bodyPr wrap="none" lIns="50885" tIns="25443" rIns="50885" bIns="25443" rtlCol="0">
              <a:spAutoFit/>
            </a:bodyPr>
            <a:lstStyle/>
            <a:p>
              <a:pPr defTabSz="508846" fontAlgn="base">
                <a:spcBef>
                  <a:spcPct val="20000"/>
                </a:spcBef>
                <a:spcAft>
                  <a:spcPct val="0"/>
                </a:spcAft>
              </a:pPr>
              <a:r>
                <a:rPr lang="en-US" sz="1000" b="1" dirty="0" smtClean="0">
                  <a:solidFill>
                    <a:srgbClr val="92D400"/>
                  </a:solidFill>
                  <a:cs typeface="Times New Roman" panose="02020603050405020304" pitchFamily="18" charset="0"/>
                </a:rPr>
                <a:t>Digital transformation</a:t>
              </a:r>
              <a:endParaRPr lang="en-US" sz="1000" b="1" dirty="0">
                <a:solidFill>
                  <a:srgbClr val="92D400"/>
                </a:solidFill>
                <a:cs typeface="Times New Roman" panose="02020603050405020304" pitchFamily="18" charset="0"/>
              </a:endParaRPr>
            </a:p>
          </p:txBody>
        </p:sp>
        <p:sp>
          <p:nvSpPr>
            <p:cNvPr id="9" name="TextBox 8"/>
            <p:cNvSpPr txBox="1"/>
            <p:nvPr/>
          </p:nvSpPr>
          <p:spPr>
            <a:xfrm>
              <a:off x="6193352" y="4906015"/>
              <a:ext cx="1268147" cy="205271"/>
            </a:xfrm>
            <a:prstGeom prst="rect">
              <a:avLst/>
            </a:prstGeom>
            <a:noFill/>
          </p:spPr>
          <p:txBody>
            <a:bodyPr wrap="none" lIns="50885" tIns="25443" rIns="50885" bIns="25443" rtlCol="0">
              <a:spAutoFit/>
            </a:bodyPr>
            <a:lstStyle/>
            <a:p>
              <a:pPr defTabSz="508846" fontAlgn="base">
                <a:spcBef>
                  <a:spcPct val="20000"/>
                </a:spcBef>
                <a:spcAft>
                  <a:spcPct val="0"/>
                </a:spcAft>
              </a:pPr>
              <a:r>
                <a:rPr lang="en-US" sz="1000" b="1" dirty="0" smtClean="0">
                  <a:solidFill>
                    <a:srgbClr val="92D400"/>
                  </a:solidFill>
                  <a:cs typeface="Times New Roman" panose="02020603050405020304" pitchFamily="18" charset="0"/>
                </a:rPr>
                <a:t>User experience</a:t>
              </a:r>
              <a:endParaRPr lang="en-US" sz="1000" b="1" dirty="0">
                <a:solidFill>
                  <a:srgbClr val="92D400"/>
                </a:solidFill>
                <a:cs typeface="Times New Roman" panose="02020603050405020304" pitchFamily="18" charset="0"/>
              </a:endParaRPr>
            </a:p>
          </p:txBody>
        </p:sp>
        <p:sp>
          <p:nvSpPr>
            <p:cNvPr id="10" name="Text Placeholder 10"/>
            <p:cNvSpPr txBox="1">
              <a:spLocks/>
            </p:cNvSpPr>
            <p:nvPr/>
          </p:nvSpPr>
          <p:spPr>
            <a:xfrm>
              <a:off x="6246138" y="5207660"/>
              <a:ext cx="2473303" cy="426362"/>
            </a:xfrm>
            <a:prstGeom prst="rect">
              <a:avLst/>
            </a:prstGeom>
          </p:spPr>
          <p:txBody>
            <a:bodyPr wrap="square" lIns="0" tIns="0" rIns="0" bIns="0">
              <a:spAutoFit/>
            </a:bodyPr>
            <a:ls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pPr defTabSz="508846" eaLnBrk="0" hangingPunct="0">
                <a:spcBef>
                  <a:spcPts val="208"/>
                </a:spcBef>
                <a:defRPr/>
              </a:pPr>
              <a:r>
                <a:rPr lang="en-US" sz="675" dirty="0">
                  <a:latin typeface="+mn-lt"/>
                  <a:cs typeface="Arial" pitchFamily="34" charset="0"/>
                </a:rPr>
                <a:t>User experience is the top priority for the business, forcing IT organizations to look for innovative solutions that can meet security and compliance requirements without compromising on end user experience</a:t>
              </a:r>
            </a:p>
          </p:txBody>
        </p:sp>
        <p:sp>
          <p:nvSpPr>
            <p:cNvPr id="12" name="Rectangle 11"/>
            <p:cNvSpPr/>
            <p:nvPr/>
          </p:nvSpPr>
          <p:spPr>
            <a:xfrm>
              <a:off x="379240" y="4619113"/>
              <a:ext cx="8394192" cy="246220"/>
            </a:xfrm>
            <a:prstGeom prst="rect">
              <a:avLst/>
            </a:prstGeom>
            <a:solidFill>
              <a:srgbClr val="92D400"/>
            </a:solidFill>
            <a:ln>
              <a:noFill/>
            </a:ln>
          </p:spPr>
          <p:txBody>
            <a:bodyPr wrap="square" lIns="91440" tIns="45720" rIns="91440" bIns="45720">
              <a:spAutoFit/>
            </a:bodyPr>
            <a:lstStyle/>
            <a:p>
              <a:pPr algn="ctr" defTabSz="508846" fontAlgn="base">
                <a:spcBef>
                  <a:spcPct val="20000"/>
                </a:spcBef>
                <a:spcAft>
                  <a:spcPct val="0"/>
                </a:spcAft>
                <a:defRPr/>
              </a:pPr>
              <a:r>
                <a:rPr lang="en-US" sz="1000" b="1" kern="0" dirty="0" smtClean="0">
                  <a:solidFill>
                    <a:srgbClr val="FFFFFF"/>
                  </a:solidFill>
                  <a:cs typeface="Times New Roman" panose="02020603050405020304" pitchFamily="18" charset="0"/>
                </a:rPr>
                <a:t>Technology drivers</a:t>
              </a:r>
              <a:endParaRPr lang="en-US" sz="1000" b="1" kern="0" dirty="0">
                <a:solidFill>
                  <a:srgbClr val="FFFFFF"/>
                </a:solidFill>
                <a:cs typeface="Times New Roman" panose="02020603050405020304" pitchFamily="18" charset="0"/>
              </a:endParaRPr>
            </a:p>
          </p:txBody>
        </p:sp>
        <p:sp>
          <p:nvSpPr>
            <p:cNvPr id="13" name="Text Placeholder 10"/>
            <p:cNvSpPr txBox="1">
              <a:spLocks/>
            </p:cNvSpPr>
            <p:nvPr/>
          </p:nvSpPr>
          <p:spPr>
            <a:xfrm>
              <a:off x="598527" y="5207661"/>
              <a:ext cx="2558863" cy="426362"/>
            </a:xfrm>
            <a:prstGeom prst="rect">
              <a:avLst/>
            </a:prstGeom>
          </p:spPr>
          <p:txBody>
            <a:bodyPr wrap="square" lIns="0" tIns="0" rIns="0" bIns="0">
              <a:spAutoFit/>
            </a:bodyPr>
            <a:ls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pPr defTabSz="508846" eaLnBrk="0" hangingPunct="0">
                <a:spcBef>
                  <a:spcPts val="208"/>
                </a:spcBef>
                <a:defRPr/>
              </a:pPr>
              <a:r>
                <a:rPr lang="en-US" sz="675" dirty="0">
                  <a:latin typeface="+mn-lt"/>
                  <a:cs typeface="Arial" pitchFamily="34" charset="0"/>
                </a:rPr>
                <a:t>Businesses are increasingly looking to digital and </a:t>
              </a:r>
              <a:r>
                <a:rPr lang="en-US" sz="675" dirty="0" err="1">
                  <a:latin typeface="+mn-lt"/>
                  <a:cs typeface="Arial" pitchFamily="34" charset="0"/>
                </a:rPr>
                <a:t>IoT</a:t>
              </a:r>
              <a:r>
                <a:rPr lang="en-US" sz="675" dirty="0">
                  <a:latin typeface="+mn-lt"/>
                  <a:cs typeface="Arial" pitchFamily="34" charset="0"/>
                </a:rPr>
                <a:t> to engage customers, improve operations and supply chain, and develop new products with existing legacy services, all of which require a coherent cyber security strategy</a:t>
              </a:r>
            </a:p>
          </p:txBody>
        </p:sp>
        <p:sp>
          <p:nvSpPr>
            <p:cNvPr id="28" name="TextBox 27"/>
            <p:cNvSpPr txBox="1"/>
            <p:nvPr/>
          </p:nvSpPr>
          <p:spPr>
            <a:xfrm>
              <a:off x="3219061" y="4906015"/>
              <a:ext cx="1319444" cy="205271"/>
            </a:xfrm>
            <a:prstGeom prst="rect">
              <a:avLst/>
            </a:prstGeom>
            <a:noFill/>
          </p:spPr>
          <p:txBody>
            <a:bodyPr wrap="none" lIns="50885" tIns="25443" rIns="50885" bIns="25443" rtlCol="0">
              <a:spAutoFit/>
            </a:bodyPr>
            <a:lstStyle/>
            <a:p>
              <a:pPr defTabSz="508846" fontAlgn="base">
                <a:spcBef>
                  <a:spcPct val="20000"/>
                </a:spcBef>
                <a:spcAft>
                  <a:spcPct val="0"/>
                </a:spcAft>
              </a:pPr>
              <a:r>
                <a:rPr lang="en-US" sz="1000" b="1" dirty="0" smtClean="0">
                  <a:solidFill>
                    <a:srgbClr val="92D400"/>
                  </a:solidFill>
                  <a:cs typeface="Times New Roman" panose="02020603050405020304" pitchFamily="18" charset="0"/>
                </a:rPr>
                <a:t>Cloud operations</a:t>
              </a:r>
              <a:endParaRPr lang="en-US" sz="1000" b="1" dirty="0">
                <a:solidFill>
                  <a:srgbClr val="92D400"/>
                </a:solidFill>
                <a:cs typeface="Times New Roman" panose="02020603050405020304" pitchFamily="18" charset="0"/>
              </a:endParaRPr>
            </a:p>
          </p:txBody>
        </p:sp>
        <p:sp>
          <p:nvSpPr>
            <p:cNvPr id="49" name="Text Placeholder 10"/>
            <p:cNvSpPr txBox="1">
              <a:spLocks/>
            </p:cNvSpPr>
            <p:nvPr/>
          </p:nvSpPr>
          <p:spPr>
            <a:xfrm>
              <a:off x="3270688" y="5204307"/>
              <a:ext cx="2558863" cy="319771"/>
            </a:xfrm>
            <a:prstGeom prst="rect">
              <a:avLst/>
            </a:prstGeom>
          </p:spPr>
          <p:txBody>
            <a:bodyPr wrap="square" lIns="0" tIns="0" rIns="0" bIns="0">
              <a:spAutoFit/>
            </a:bodyPr>
            <a:ls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pPr defTabSz="508846" eaLnBrk="0" hangingPunct="0">
                <a:spcBef>
                  <a:spcPts val="208"/>
                </a:spcBef>
                <a:defRPr/>
              </a:pPr>
              <a:r>
                <a:rPr lang="en-US" sz="675" dirty="0">
                  <a:latin typeface="+mn-lt"/>
                  <a:cs typeface="Arial" pitchFamily="34" charset="0"/>
                </a:rPr>
                <a:t>The promise of reduced operational cost / complexity, increased agility, and social are driving businesses to the cloud for </a:t>
              </a:r>
              <a:r>
                <a:rPr lang="en-US" sz="675" dirty="0" err="1">
                  <a:latin typeface="+mn-lt"/>
                  <a:cs typeface="Arial" pitchFamily="34" charset="0"/>
                </a:rPr>
                <a:t>IoT</a:t>
              </a:r>
              <a:r>
                <a:rPr lang="en-US" sz="675" dirty="0">
                  <a:latin typeface="+mn-lt"/>
                  <a:cs typeface="Arial" pitchFamily="34" charset="0"/>
                </a:rPr>
                <a:t> deployments</a:t>
              </a:r>
            </a:p>
          </p:txBody>
        </p:sp>
      </p:grpSp>
      <p:grpSp>
        <p:nvGrpSpPr>
          <p:cNvPr id="6" name="Group 5"/>
          <p:cNvGrpSpPr/>
          <p:nvPr/>
        </p:nvGrpSpPr>
        <p:grpSpPr>
          <a:xfrm>
            <a:off x="374674" y="3277156"/>
            <a:ext cx="8394192" cy="1343779"/>
            <a:chOff x="380342" y="2934643"/>
            <a:chExt cx="8394192" cy="1343779"/>
          </a:xfrm>
        </p:grpSpPr>
        <p:sp>
          <p:nvSpPr>
            <p:cNvPr id="11" name="Rectangle 10"/>
            <p:cNvSpPr/>
            <p:nvPr/>
          </p:nvSpPr>
          <p:spPr>
            <a:xfrm>
              <a:off x="380342" y="2934643"/>
              <a:ext cx="8394192" cy="246221"/>
            </a:xfrm>
            <a:prstGeom prst="rect">
              <a:avLst/>
            </a:prstGeom>
            <a:solidFill>
              <a:schemeClr val="accent3">
                <a:lumMod val="75000"/>
              </a:schemeClr>
            </a:solidFill>
          </p:spPr>
          <p:txBody>
            <a:bodyPr wrap="square" lIns="91440" tIns="45720" rIns="91440" bIns="45720">
              <a:spAutoFit/>
            </a:bodyPr>
            <a:lstStyle/>
            <a:p>
              <a:pPr algn="ctr" defTabSz="508846" fontAlgn="base">
                <a:spcBef>
                  <a:spcPct val="20000"/>
                </a:spcBef>
                <a:spcAft>
                  <a:spcPct val="0"/>
                </a:spcAft>
                <a:defRPr/>
              </a:pPr>
              <a:r>
                <a:rPr lang="en-US" sz="1000" b="1" kern="0" dirty="0" smtClean="0">
                  <a:solidFill>
                    <a:srgbClr val="FFFFFF"/>
                  </a:solidFill>
                  <a:cs typeface="Times New Roman" panose="02020603050405020304" pitchFamily="18" charset="0"/>
                </a:rPr>
                <a:t>Operational drivers</a:t>
              </a:r>
              <a:endParaRPr lang="en-US" sz="1000" b="1" kern="0" dirty="0">
                <a:solidFill>
                  <a:srgbClr val="FFFFFF"/>
                </a:solidFill>
                <a:cs typeface="Times New Roman" panose="02020603050405020304" pitchFamily="18" charset="0"/>
              </a:endParaRPr>
            </a:p>
          </p:txBody>
        </p:sp>
        <p:sp>
          <p:nvSpPr>
            <p:cNvPr id="25" name="Rectangle 24"/>
            <p:cNvSpPr/>
            <p:nvPr/>
          </p:nvSpPr>
          <p:spPr>
            <a:xfrm>
              <a:off x="386419" y="3217079"/>
              <a:ext cx="1178208" cy="161583"/>
            </a:xfrm>
            <a:prstGeom prst="rect">
              <a:avLst/>
            </a:prstGeom>
          </p:spPr>
          <p:txBody>
            <a:bodyPr wrap="none" lIns="0" tIns="0" rIns="0" bIns="0">
              <a:spAutoFit/>
            </a:bodyPr>
            <a:lstStyle/>
            <a:p>
              <a:pPr defTabSz="814154"/>
              <a:r>
                <a:rPr lang="en-US" sz="1050" b="1" dirty="0" smtClean="0">
                  <a:solidFill>
                    <a:srgbClr val="00B0F0"/>
                  </a:solidFill>
                  <a:cs typeface="Times New Roman" panose="02020603050405020304" pitchFamily="18" charset="0"/>
                </a:rPr>
                <a:t>Customer focus</a:t>
              </a:r>
              <a:endParaRPr lang="en-US" sz="1050" b="1" dirty="0">
                <a:solidFill>
                  <a:srgbClr val="00B0F0"/>
                </a:solidFill>
                <a:cs typeface="Times New Roman" panose="02020603050405020304" pitchFamily="18" charset="0"/>
              </a:endParaRPr>
            </a:p>
          </p:txBody>
        </p:sp>
        <p:sp>
          <p:nvSpPr>
            <p:cNvPr id="26" name="TextBox 25"/>
            <p:cNvSpPr txBox="1"/>
            <p:nvPr/>
          </p:nvSpPr>
          <p:spPr>
            <a:xfrm>
              <a:off x="650275" y="3905924"/>
              <a:ext cx="2459472" cy="266827"/>
            </a:xfrm>
            <a:prstGeom prst="rect">
              <a:avLst/>
            </a:prstGeom>
            <a:noFill/>
          </p:spPr>
          <p:txBody>
            <a:bodyPr wrap="square" lIns="50885" tIns="25443" rIns="50885" bIns="25443" rtlCol="0">
              <a:spAutoFit/>
            </a:bodyPr>
            <a:lstStyle/>
            <a:p>
              <a:pPr defTabSz="814154">
                <a:spcBef>
                  <a:spcPts val="334"/>
                </a:spcBef>
              </a:pPr>
              <a:r>
                <a:rPr lang="en-US" sz="700" dirty="0"/>
                <a:t>increase engagement through personalization and to provide a consistent, </a:t>
              </a:r>
              <a:r>
                <a:rPr lang="en-US" sz="700" dirty="0" err="1"/>
                <a:t>omnichannel</a:t>
              </a:r>
              <a:r>
                <a:rPr lang="en-US" sz="700" dirty="0"/>
                <a:t> experience.</a:t>
              </a:r>
              <a:r>
                <a:rPr lang="en-US" sz="700" dirty="0">
                  <a:solidFill>
                    <a:prstClr val="black"/>
                  </a:solidFill>
                </a:rPr>
                <a:t> </a:t>
              </a:r>
            </a:p>
          </p:txBody>
        </p:sp>
        <p:sp>
          <p:nvSpPr>
            <p:cNvPr id="27" name="TextBox 26"/>
            <p:cNvSpPr txBox="1"/>
            <p:nvPr/>
          </p:nvSpPr>
          <p:spPr>
            <a:xfrm>
              <a:off x="653656" y="3459390"/>
              <a:ext cx="2517971" cy="372498"/>
            </a:xfrm>
            <a:prstGeom prst="rect">
              <a:avLst/>
            </a:prstGeom>
            <a:noFill/>
          </p:spPr>
          <p:txBody>
            <a:bodyPr wrap="square" lIns="50885" tIns="25443" rIns="50885" bIns="25443" rtlCol="0">
              <a:spAutoFit/>
            </a:bodyPr>
            <a:lstStyle/>
            <a:p>
              <a:pPr defTabSz="814154">
                <a:spcBef>
                  <a:spcPts val="334"/>
                </a:spcBef>
              </a:pPr>
              <a:r>
                <a:rPr lang="en-US" sz="700" dirty="0">
                  <a:solidFill>
                    <a:prstClr val="black"/>
                  </a:solidFill>
                </a:rPr>
                <a:t>Provide centralized insights to all engagement channels to reduce support calls, </a:t>
              </a:r>
              <a:r>
                <a:rPr lang="en-US" sz="700" dirty="0" smtClean="0">
                  <a:solidFill>
                    <a:prstClr val="black"/>
                  </a:solidFill>
                </a:rPr>
                <a:t>enable</a:t>
              </a:r>
              <a:br>
                <a:rPr lang="en-US" sz="700" dirty="0" smtClean="0">
                  <a:solidFill>
                    <a:prstClr val="black"/>
                  </a:solidFill>
                </a:rPr>
              </a:br>
              <a:r>
                <a:rPr lang="en-US" sz="700" dirty="0" smtClean="0">
                  <a:solidFill>
                    <a:prstClr val="black"/>
                  </a:solidFill>
                </a:rPr>
                <a:t>cross-sell/up-sell</a:t>
              </a:r>
              <a:r>
                <a:rPr lang="en-US" sz="700" dirty="0">
                  <a:solidFill>
                    <a:prstClr val="black"/>
                  </a:solidFill>
                </a:rPr>
                <a:t>, and improved profiling</a:t>
              </a:r>
            </a:p>
          </p:txBody>
        </p:sp>
        <p:sp>
          <p:nvSpPr>
            <p:cNvPr id="29" name="Rectangle 28"/>
            <p:cNvSpPr/>
            <p:nvPr/>
          </p:nvSpPr>
          <p:spPr>
            <a:xfrm>
              <a:off x="3320213" y="3220438"/>
              <a:ext cx="1041952" cy="161583"/>
            </a:xfrm>
            <a:prstGeom prst="rect">
              <a:avLst/>
            </a:prstGeom>
          </p:spPr>
          <p:txBody>
            <a:bodyPr wrap="none" lIns="0" tIns="0" rIns="0" bIns="0">
              <a:spAutoFit/>
            </a:bodyPr>
            <a:lstStyle/>
            <a:p>
              <a:pPr defTabSz="814154">
                <a:spcBef>
                  <a:spcPts val="167"/>
                </a:spcBef>
              </a:pPr>
              <a:r>
                <a:rPr lang="en-US" sz="1050" b="1" dirty="0" smtClean="0">
                  <a:solidFill>
                    <a:srgbClr val="00B0F0"/>
                  </a:solidFill>
                  <a:cs typeface="Times New Roman" panose="02020603050405020304" pitchFamily="18" charset="0"/>
                </a:rPr>
                <a:t>IT complexity</a:t>
              </a:r>
              <a:endParaRPr lang="en-US" sz="1050" b="1" dirty="0">
                <a:solidFill>
                  <a:srgbClr val="00B0F0"/>
                </a:solidFill>
                <a:cs typeface="Times New Roman" panose="02020603050405020304" pitchFamily="18" charset="0"/>
              </a:endParaRPr>
            </a:p>
          </p:txBody>
        </p:sp>
        <p:sp>
          <p:nvSpPr>
            <p:cNvPr id="30" name="TextBox 29"/>
            <p:cNvSpPr txBox="1"/>
            <p:nvPr/>
          </p:nvSpPr>
          <p:spPr>
            <a:xfrm>
              <a:off x="3614918" y="3459390"/>
              <a:ext cx="2387666" cy="372498"/>
            </a:xfrm>
            <a:prstGeom prst="rect">
              <a:avLst/>
            </a:prstGeom>
            <a:noFill/>
          </p:spPr>
          <p:txBody>
            <a:bodyPr wrap="square" lIns="50885" tIns="25443" rIns="50885" bIns="25443" rtlCol="0">
              <a:spAutoFit/>
            </a:bodyPr>
            <a:lstStyle/>
            <a:p>
              <a:pPr defTabSz="814154">
                <a:spcBef>
                  <a:spcPts val="334"/>
                </a:spcBef>
              </a:pPr>
              <a:r>
                <a:rPr lang="en-US" sz="700" dirty="0">
                  <a:solidFill>
                    <a:prstClr val="black"/>
                  </a:solidFill>
                </a:rPr>
                <a:t>The IT environment will see increasing degrees of automation to generate on the go actionable insights increasing system complexity</a:t>
              </a:r>
            </a:p>
          </p:txBody>
        </p:sp>
        <p:sp>
          <p:nvSpPr>
            <p:cNvPr id="32" name="Rectangle 31"/>
            <p:cNvSpPr/>
            <p:nvPr/>
          </p:nvSpPr>
          <p:spPr>
            <a:xfrm>
              <a:off x="6164597" y="3221388"/>
              <a:ext cx="1799536" cy="165807"/>
            </a:xfrm>
            <a:prstGeom prst="rect">
              <a:avLst/>
            </a:prstGeom>
          </p:spPr>
          <p:txBody>
            <a:bodyPr wrap="none" lIns="0" tIns="0" rIns="0" bIns="0">
              <a:spAutoFit/>
            </a:bodyPr>
            <a:lstStyle/>
            <a:p>
              <a:pPr defTabSz="814154">
                <a:spcBef>
                  <a:spcPts val="668"/>
                </a:spcBef>
              </a:pPr>
              <a:r>
                <a:rPr lang="en-US" sz="1050" b="1" dirty="0" smtClean="0">
                  <a:solidFill>
                    <a:srgbClr val="00B0F0"/>
                  </a:solidFill>
                  <a:cs typeface="Times New Roman" panose="02020603050405020304" pitchFamily="18" charset="0"/>
                </a:rPr>
                <a:t>Regulatory compliance</a:t>
              </a:r>
              <a:endParaRPr lang="en-US" sz="1050" b="1" dirty="0">
                <a:solidFill>
                  <a:srgbClr val="00B0F0"/>
                </a:solidFill>
                <a:cs typeface="Times New Roman" panose="02020603050405020304" pitchFamily="18" charset="0"/>
              </a:endParaRPr>
            </a:p>
          </p:txBody>
        </p:sp>
        <p:sp>
          <p:nvSpPr>
            <p:cNvPr id="34" name="TextBox 33"/>
            <p:cNvSpPr txBox="1"/>
            <p:nvPr/>
          </p:nvSpPr>
          <p:spPr>
            <a:xfrm>
              <a:off x="6455860" y="3459390"/>
              <a:ext cx="2318674" cy="479087"/>
            </a:xfrm>
            <a:prstGeom prst="rect">
              <a:avLst/>
            </a:prstGeom>
            <a:noFill/>
          </p:spPr>
          <p:txBody>
            <a:bodyPr wrap="square" lIns="50885" tIns="25443" rIns="50885" bIns="25443" rtlCol="0">
              <a:spAutoFit/>
            </a:bodyPr>
            <a:lstStyle/>
            <a:p>
              <a:pPr defTabSz="814154">
                <a:spcBef>
                  <a:spcPts val="334"/>
                </a:spcBef>
              </a:pPr>
              <a:r>
                <a:rPr lang="en-US" sz="700" dirty="0">
                  <a:solidFill>
                    <a:prstClr val="black"/>
                  </a:solidFill>
                </a:rPr>
                <a:t>Organizations will look to reduce the cost of compliance reviews by exploring automated governance methods grandfathered into </a:t>
              </a:r>
              <a:r>
                <a:rPr lang="en-US" sz="700" dirty="0" err="1">
                  <a:solidFill>
                    <a:prstClr val="black"/>
                  </a:solidFill>
                </a:rPr>
                <a:t>IoT</a:t>
              </a:r>
              <a:r>
                <a:rPr lang="en-US" sz="700" dirty="0">
                  <a:solidFill>
                    <a:prstClr val="black"/>
                  </a:solidFill>
                </a:rPr>
                <a:t> deployments</a:t>
              </a:r>
            </a:p>
          </p:txBody>
        </p:sp>
        <p:sp>
          <p:nvSpPr>
            <p:cNvPr id="59" name="TextBox 58"/>
            <p:cNvSpPr txBox="1"/>
            <p:nvPr/>
          </p:nvSpPr>
          <p:spPr>
            <a:xfrm>
              <a:off x="3614917" y="3905924"/>
              <a:ext cx="2471557" cy="372498"/>
            </a:xfrm>
            <a:prstGeom prst="rect">
              <a:avLst/>
            </a:prstGeom>
            <a:noFill/>
          </p:spPr>
          <p:txBody>
            <a:bodyPr wrap="square" lIns="50885" tIns="25443" rIns="50885" bIns="25443" rtlCol="0">
              <a:spAutoFit/>
            </a:bodyPr>
            <a:lstStyle/>
            <a:p>
              <a:pPr defTabSz="814154">
                <a:spcBef>
                  <a:spcPts val="334"/>
                </a:spcBef>
              </a:pPr>
              <a:r>
                <a:rPr lang="en-US" sz="700" dirty="0" err="1">
                  <a:solidFill>
                    <a:prstClr val="black"/>
                  </a:solidFill>
                </a:rPr>
                <a:t>IoT</a:t>
              </a:r>
              <a:r>
                <a:rPr lang="en-US" sz="700" dirty="0">
                  <a:solidFill>
                    <a:prstClr val="black"/>
                  </a:solidFill>
                </a:rPr>
                <a:t> deployments typically involve millions </a:t>
              </a:r>
              <a:r>
                <a:rPr lang="en-US" sz="700" dirty="0" smtClean="0">
                  <a:solidFill>
                    <a:prstClr val="black"/>
                  </a:solidFill>
                </a:rPr>
                <a:t>of</a:t>
              </a:r>
              <a:br>
                <a:rPr lang="en-US" sz="700" dirty="0" smtClean="0">
                  <a:solidFill>
                    <a:prstClr val="black"/>
                  </a:solidFill>
                </a:rPr>
              </a:br>
              <a:r>
                <a:rPr lang="en-US" sz="700" dirty="0" smtClean="0">
                  <a:solidFill>
                    <a:prstClr val="black"/>
                  </a:solidFill>
                </a:rPr>
                <a:t>end-points </a:t>
              </a:r>
              <a:r>
                <a:rPr lang="en-US" sz="700" dirty="0">
                  <a:solidFill>
                    <a:prstClr val="black"/>
                  </a:solidFill>
                </a:rPr>
                <a:t>collecting data which increases system complexity exponentially</a:t>
              </a:r>
            </a:p>
          </p:txBody>
        </p:sp>
        <p:sp>
          <p:nvSpPr>
            <p:cNvPr id="55" name="Freeform 444"/>
            <p:cNvSpPr>
              <a:spLocks noChangeAspect="1" noEditPoints="1"/>
            </p:cNvSpPr>
            <p:nvPr/>
          </p:nvSpPr>
          <p:spPr bwMode="auto">
            <a:xfrm>
              <a:off x="386419" y="3459390"/>
              <a:ext cx="274320" cy="274320"/>
            </a:xfrm>
            <a:custGeom>
              <a:avLst/>
              <a:gdLst>
                <a:gd name="T0" fmla="*/ 281 w 512"/>
                <a:gd name="T1" fmla="*/ 209 h 512"/>
                <a:gd name="T2" fmla="*/ 266 w 512"/>
                <a:gd name="T3" fmla="*/ 256 h 512"/>
                <a:gd name="T4" fmla="*/ 271 w 512"/>
                <a:gd name="T5" fmla="*/ 282 h 512"/>
                <a:gd name="T6" fmla="*/ 271 w 512"/>
                <a:gd name="T7" fmla="*/ 283 h 512"/>
                <a:gd name="T8" fmla="*/ 274 w 512"/>
                <a:gd name="T9" fmla="*/ 291 h 512"/>
                <a:gd name="T10" fmla="*/ 281 w 512"/>
                <a:gd name="T11" fmla="*/ 304 h 512"/>
                <a:gd name="T12" fmla="*/ 290 w 512"/>
                <a:gd name="T13" fmla="*/ 320 h 512"/>
                <a:gd name="T14" fmla="*/ 222 w 512"/>
                <a:gd name="T15" fmla="*/ 320 h 512"/>
                <a:gd name="T16" fmla="*/ 230 w 512"/>
                <a:gd name="T17" fmla="*/ 304 h 512"/>
                <a:gd name="T18" fmla="*/ 237 w 512"/>
                <a:gd name="T19" fmla="*/ 291 h 512"/>
                <a:gd name="T20" fmla="*/ 240 w 512"/>
                <a:gd name="T21" fmla="*/ 283 h 512"/>
                <a:gd name="T22" fmla="*/ 241 w 512"/>
                <a:gd name="T23" fmla="*/ 282 h 512"/>
                <a:gd name="T24" fmla="*/ 245 w 512"/>
                <a:gd name="T25" fmla="*/ 256 h 512"/>
                <a:gd name="T26" fmla="*/ 231 w 512"/>
                <a:gd name="T27" fmla="*/ 209 h 512"/>
                <a:gd name="T28" fmla="*/ 202 w 512"/>
                <a:gd name="T29" fmla="*/ 149 h 512"/>
                <a:gd name="T30" fmla="*/ 202 w 512"/>
                <a:gd name="T31" fmla="*/ 117 h 512"/>
                <a:gd name="T32" fmla="*/ 309 w 512"/>
                <a:gd name="T33" fmla="*/ 117 h 512"/>
                <a:gd name="T34" fmla="*/ 309 w 512"/>
                <a:gd name="T35" fmla="*/ 149 h 512"/>
                <a:gd name="T36" fmla="*/ 281 w 512"/>
                <a:gd name="T37" fmla="*/ 209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288 w 512"/>
                <a:gd name="T49" fmla="*/ 256 h 512"/>
                <a:gd name="T50" fmla="*/ 299 w 512"/>
                <a:gd name="T51" fmla="*/ 220 h 512"/>
                <a:gd name="T52" fmla="*/ 330 w 512"/>
                <a:gd name="T53" fmla="*/ 149 h 512"/>
                <a:gd name="T54" fmla="*/ 330 w 512"/>
                <a:gd name="T55" fmla="*/ 117 h 512"/>
                <a:gd name="T56" fmla="*/ 341 w 512"/>
                <a:gd name="T57" fmla="*/ 106 h 512"/>
                <a:gd name="T58" fmla="*/ 330 w 512"/>
                <a:gd name="T59" fmla="*/ 96 h 512"/>
                <a:gd name="T60" fmla="*/ 181 w 512"/>
                <a:gd name="T61" fmla="*/ 96 h 512"/>
                <a:gd name="T62" fmla="*/ 170 w 512"/>
                <a:gd name="T63" fmla="*/ 106 h 512"/>
                <a:gd name="T64" fmla="*/ 181 w 512"/>
                <a:gd name="T65" fmla="*/ 117 h 512"/>
                <a:gd name="T66" fmla="*/ 181 w 512"/>
                <a:gd name="T67" fmla="*/ 149 h 512"/>
                <a:gd name="T68" fmla="*/ 213 w 512"/>
                <a:gd name="T69" fmla="*/ 220 h 512"/>
                <a:gd name="T70" fmla="*/ 224 w 512"/>
                <a:gd name="T71" fmla="*/ 256 h 512"/>
                <a:gd name="T72" fmla="*/ 212 w 512"/>
                <a:gd name="T73" fmla="*/ 293 h 512"/>
                <a:gd name="T74" fmla="*/ 181 w 512"/>
                <a:gd name="T75" fmla="*/ 362 h 512"/>
                <a:gd name="T76" fmla="*/ 181 w 512"/>
                <a:gd name="T77" fmla="*/ 394 h 512"/>
                <a:gd name="T78" fmla="*/ 170 w 512"/>
                <a:gd name="T79" fmla="*/ 405 h 512"/>
                <a:gd name="T80" fmla="*/ 181 w 512"/>
                <a:gd name="T81" fmla="*/ 416 h 512"/>
                <a:gd name="T82" fmla="*/ 330 w 512"/>
                <a:gd name="T83" fmla="*/ 416 h 512"/>
                <a:gd name="T84" fmla="*/ 341 w 512"/>
                <a:gd name="T85" fmla="*/ 405 h 512"/>
                <a:gd name="T86" fmla="*/ 330 w 512"/>
                <a:gd name="T87" fmla="*/ 394 h 512"/>
                <a:gd name="T88" fmla="*/ 330 w 512"/>
                <a:gd name="T89" fmla="*/ 362 h 512"/>
                <a:gd name="T90" fmla="*/ 299 w 512"/>
                <a:gd name="T91" fmla="*/ 293 h 512"/>
                <a:gd name="T92" fmla="*/ 288 w 512"/>
                <a:gd name="T93" fmla="*/ 256 h 512"/>
                <a:gd name="T94" fmla="*/ 202 w 512"/>
                <a:gd name="T95" fmla="*/ 363 h 512"/>
                <a:gd name="T96" fmla="*/ 202 w 512"/>
                <a:gd name="T97" fmla="*/ 394 h 512"/>
                <a:gd name="T98" fmla="*/ 309 w 512"/>
                <a:gd name="T99" fmla="*/ 394 h 512"/>
                <a:gd name="T100" fmla="*/ 309 w 512"/>
                <a:gd name="T101" fmla="*/ 363 h 512"/>
                <a:gd name="T102" fmla="*/ 300 w 512"/>
                <a:gd name="T103" fmla="*/ 341 h 512"/>
                <a:gd name="T104" fmla="*/ 211 w 512"/>
                <a:gd name="T105" fmla="*/ 341 h 512"/>
                <a:gd name="T106" fmla="*/ 202 w 512"/>
                <a:gd name="T107" fmla="*/ 36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281" y="209"/>
                  </a:moveTo>
                  <a:cubicBezTo>
                    <a:pt x="271" y="222"/>
                    <a:pt x="266" y="238"/>
                    <a:pt x="266" y="256"/>
                  </a:cubicBezTo>
                  <a:cubicBezTo>
                    <a:pt x="266" y="265"/>
                    <a:pt x="268" y="273"/>
                    <a:pt x="271" y="282"/>
                  </a:cubicBezTo>
                  <a:cubicBezTo>
                    <a:pt x="271" y="282"/>
                    <a:pt x="271" y="283"/>
                    <a:pt x="271" y="283"/>
                  </a:cubicBezTo>
                  <a:cubicBezTo>
                    <a:pt x="272" y="286"/>
                    <a:pt x="273" y="289"/>
                    <a:pt x="274" y="291"/>
                  </a:cubicBezTo>
                  <a:cubicBezTo>
                    <a:pt x="276" y="296"/>
                    <a:pt x="278" y="300"/>
                    <a:pt x="281" y="304"/>
                  </a:cubicBezTo>
                  <a:cubicBezTo>
                    <a:pt x="284" y="309"/>
                    <a:pt x="287" y="314"/>
                    <a:pt x="290" y="320"/>
                  </a:cubicBezTo>
                  <a:cubicBezTo>
                    <a:pt x="222" y="320"/>
                    <a:pt x="222" y="320"/>
                    <a:pt x="222" y="320"/>
                  </a:cubicBezTo>
                  <a:cubicBezTo>
                    <a:pt x="225" y="314"/>
                    <a:pt x="227" y="309"/>
                    <a:pt x="230" y="304"/>
                  </a:cubicBezTo>
                  <a:cubicBezTo>
                    <a:pt x="233" y="300"/>
                    <a:pt x="235" y="296"/>
                    <a:pt x="237" y="291"/>
                  </a:cubicBezTo>
                  <a:cubicBezTo>
                    <a:pt x="238" y="289"/>
                    <a:pt x="239" y="286"/>
                    <a:pt x="240" y="283"/>
                  </a:cubicBezTo>
                  <a:cubicBezTo>
                    <a:pt x="240" y="283"/>
                    <a:pt x="241" y="282"/>
                    <a:pt x="241" y="282"/>
                  </a:cubicBezTo>
                  <a:cubicBezTo>
                    <a:pt x="244" y="273"/>
                    <a:pt x="245" y="265"/>
                    <a:pt x="245" y="256"/>
                  </a:cubicBezTo>
                  <a:cubicBezTo>
                    <a:pt x="245" y="238"/>
                    <a:pt x="240" y="222"/>
                    <a:pt x="231" y="209"/>
                  </a:cubicBezTo>
                  <a:cubicBezTo>
                    <a:pt x="218" y="185"/>
                    <a:pt x="203" y="155"/>
                    <a:pt x="202" y="149"/>
                  </a:cubicBezTo>
                  <a:cubicBezTo>
                    <a:pt x="202" y="117"/>
                    <a:pt x="202" y="117"/>
                    <a:pt x="202" y="117"/>
                  </a:cubicBezTo>
                  <a:cubicBezTo>
                    <a:pt x="309" y="117"/>
                    <a:pt x="309" y="117"/>
                    <a:pt x="309" y="117"/>
                  </a:cubicBezTo>
                  <a:cubicBezTo>
                    <a:pt x="309" y="149"/>
                    <a:pt x="309" y="149"/>
                    <a:pt x="309" y="149"/>
                  </a:cubicBezTo>
                  <a:cubicBezTo>
                    <a:pt x="309" y="155"/>
                    <a:pt x="294" y="185"/>
                    <a:pt x="281" y="209"/>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256"/>
                  </a:moveTo>
                  <a:cubicBezTo>
                    <a:pt x="288" y="243"/>
                    <a:pt x="292" y="230"/>
                    <a:pt x="299" y="220"/>
                  </a:cubicBezTo>
                  <a:cubicBezTo>
                    <a:pt x="313" y="193"/>
                    <a:pt x="330" y="160"/>
                    <a:pt x="330" y="149"/>
                  </a:cubicBezTo>
                  <a:cubicBezTo>
                    <a:pt x="330" y="117"/>
                    <a:pt x="330" y="117"/>
                    <a:pt x="330" y="117"/>
                  </a:cubicBezTo>
                  <a:cubicBezTo>
                    <a:pt x="336" y="117"/>
                    <a:pt x="341" y="112"/>
                    <a:pt x="341" y="106"/>
                  </a:cubicBezTo>
                  <a:cubicBezTo>
                    <a:pt x="341" y="100"/>
                    <a:pt x="336" y="96"/>
                    <a:pt x="330" y="96"/>
                  </a:cubicBezTo>
                  <a:cubicBezTo>
                    <a:pt x="181" y="96"/>
                    <a:pt x="181" y="96"/>
                    <a:pt x="181" y="96"/>
                  </a:cubicBezTo>
                  <a:cubicBezTo>
                    <a:pt x="175" y="96"/>
                    <a:pt x="170" y="100"/>
                    <a:pt x="170" y="106"/>
                  </a:cubicBezTo>
                  <a:cubicBezTo>
                    <a:pt x="170" y="112"/>
                    <a:pt x="175" y="117"/>
                    <a:pt x="181" y="117"/>
                  </a:cubicBezTo>
                  <a:cubicBezTo>
                    <a:pt x="181" y="149"/>
                    <a:pt x="181" y="149"/>
                    <a:pt x="181" y="149"/>
                  </a:cubicBezTo>
                  <a:cubicBezTo>
                    <a:pt x="181" y="160"/>
                    <a:pt x="198" y="193"/>
                    <a:pt x="213" y="220"/>
                  </a:cubicBezTo>
                  <a:cubicBezTo>
                    <a:pt x="220" y="230"/>
                    <a:pt x="224" y="243"/>
                    <a:pt x="224" y="256"/>
                  </a:cubicBezTo>
                  <a:cubicBezTo>
                    <a:pt x="224" y="256"/>
                    <a:pt x="220" y="281"/>
                    <a:pt x="212" y="293"/>
                  </a:cubicBezTo>
                  <a:cubicBezTo>
                    <a:pt x="198" y="319"/>
                    <a:pt x="181" y="352"/>
                    <a:pt x="181" y="362"/>
                  </a:cubicBezTo>
                  <a:cubicBezTo>
                    <a:pt x="181" y="394"/>
                    <a:pt x="181" y="394"/>
                    <a:pt x="181" y="394"/>
                  </a:cubicBezTo>
                  <a:cubicBezTo>
                    <a:pt x="175" y="394"/>
                    <a:pt x="170" y="399"/>
                    <a:pt x="170" y="405"/>
                  </a:cubicBezTo>
                  <a:cubicBezTo>
                    <a:pt x="170" y="411"/>
                    <a:pt x="175" y="416"/>
                    <a:pt x="181" y="416"/>
                  </a:cubicBezTo>
                  <a:cubicBezTo>
                    <a:pt x="330" y="416"/>
                    <a:pt x="330" y="416"/>
                    <a:pt x="330" y="416"/>
                  </a:cubicBezTo>
                  <a:cubicBezTo>
                    <a:pt x="336" y="416"/>
                    <a:pt x="341" y="411"/>
                    <a:pt x="341" y="405"/>
                  </a:cubicBezTo>
                  <a:cubicBezTo>
                    <a:pt x="341" y="399"/>
                    <a:pt x="336" y="394"/>
                    <a:pt x="330" y="394"/>
                  </a:cubicBezTo>
                  <a:cubicBezTo>
                    <a:pt x="330" y="362"/>
                    <a:pt x="330" y="362"/>
                    <a:pt x="330" y="362"/>
                  </a:cubicBezTo>
                  <a:cubicBezTo>
                    <a:pt x="330" y="352"/>
                    <a:pt x="313" y="319"/>
                    <a:pt x="299" y="293"/>
                  </a:cubicBezTo>
                  <a:cubicBezTo>
                    <a:pt x="292" y="281"/>
                    <a:pt x="288" y="256"/>
                    <a:pt x="288" y="256"/>
                  </a:cubicBezTo>
                  <a:close/>
                  <a:moveTo>
                    <a:pt x="202" y="363"/>
                  </a:moveTo>
                  <a:cubicBezTo>
                    <a:pt x="202" y="394"/>
                    <a:pt x="202" y="394"/>
                    <a:pt x="202" y="394"/>
                  </a:cubicBezTo>
                  <a:cubicBezTo>
                    <a:pt x="309" y="394"/>
                    <a:pt x="309" y="394"/>
                    <a:pt x="309" y="394"/>
                  </a:cubicBezTo>
                  <a:cubicBezTo>
                    <a:pt x="309" y="363"/>
                    <a:pt x="309" y="363"/>
                    <a:pt x="309" y="363"/>
                  </a:cubicBezTo>
                  <a:cubicBezTo>
                    <a:pt x="309" y="360"/>
                    <a:pt x="305" y="351"/>
                    <a:pt x="300" y="341"/>
                  </a:cubicBezTo>
                  <a:cubicBezTo>
                    <a:pt x="211" y="341"/>
                    <a:pt x="211" y="341"/>
                    <a:pt x="211" y="341"/>
                  </a:cubicBezTo>
                  <a:cubicBezTo>
                    <a:pt x="206" y="351"/>
                    <a:pt x="203" y="360"/>
                    <a:pt x="202" y="363"/>
                  </a:cubicBez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56" name="Freeform 249"/>
            <p:cNvSpPr>
              <a:spLocks noChangeAspect="1" noEditPoints="1"/>
            </p:cNvSpPr>
            <p:nvPr/>
          </p:nvSpPr>
          <p:spPr bwMode="auto">
            <a:xfrm>
              <a:off x="386419" y="3905924"/>
              <a:ext cx="274320" cy="27432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grpSp>
          <p:nvGrpSpPr>
            <p:cNvPr id="57" name="Group 887"/>
            <p:cNvGrpSpPr>
              <a:grpSpLocks noChangeAspect="1"/>
            </p:cNvGrpSpPr>
            <p:nvPr/>
          </p:nvGrpSpPr>
          <p:grpSpPr bwMode="auto">
            <a:xfrm>
              <a:off x="6164597" y="3459390"/>
              <a:ext cx="274320" cy="274320"/>
              <a:chOff x="3302" y="3789"/>
              <a:chExt cx="340" cy="340"/>
            </a:xfrm>
            <a:solidFill>
              <a:schemeClr val="accent3">
                <a:lumMod val="75000"/>
              </a:schemeClr>
            </a:solidFill>
          </p:grpSpPr>
          <p:sp>
            <p:nvSpPr>
              <p:cNvPr id="58" name="Rectangle 888"/>
              <p:cNvSpPr>
                <a:spLocks noChangeArrowheads="1"/>
              </p:cNvSpPr>
              <p:nvPr/>
            </p:nvSpPr>
            <p:spPr bwMode="auto">
              <a:xfrm>
                <a:off x="3443" y="3889"/>
                <a:ext cx="58" cy="10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0" name="Freeform 889"/>
              <p:cNvSpPr>
                <a:spLocks noEditPoints="1"/>
              </p:cNvSpPr>
              <p:nvPr/>
            </p:nvSpPr>
            <p:spPr bwMode="auto">
              <a:xfrm>
                <a:off x="3422" y="3867"/>
                <a:ext cx="100" cy="184"/>
              </a:xfrm>
              <a:custGeom>
                <a:avLst/>
                <a:gdLst>
                  <a:gd name="T0" fmla="*/ 148 w 150"/>
                  <a:gd name="T1" fmla="*/ 0 h 277"/>
                  <a:gd name="T2" fmla="*/ 2 w 150"/>
                  <a:gd name="T3" fmla="*/ 0 h 277"/>
                  <a:gd name="T4" fmla="*/ 0 w 150"/>
                  <a:gd name="T5" fmla="*/ 0 h 277"/>
                  <a:gd name="T6" fmla="*/ 0 w 150"/>
                  <a:gd name="T7" fmla="*/ 277 h 277"/>
                  <a:gd name="T8" fmla="*/ 0 w 150"/>
                  <a:gd name="T9" fmla="*/ 277 h 277"/>
                  <a:gd name="T10" fmla="*/ 2 w 150"/>
                  <a:gd name="T11" fmla="*/ 277 h 277"/>
                  <a:gd name="T12" fmla="*/ 148 w 150"/>
                  <a:gd name="T13" fmla="*/ 277 h 277"/>
                  <a:gd name="T14" fmla="*/ 150 w 150"/>
                  <a:gd name="T15" fmla="*/ 276 h 277"/>
                  <a:gd name="T16" fmla="*/ 150 w 150"/>
                  <a:gd name="T17" fmla="*/ 0 h 277"/>
                  <a:gd name="T18" fmla="*/ 148 w 150"/>
                  <a:gd name="T19" fmla="*/ 0 h 277"/>
                  <a:gd name="T20" fmla="*/ 75 w 150"/>
                  <a:gd name="T21" fmla="*/ 256 h 277"/>
                  <a:gd name="T22" fmla="*/ 64 w 150"/>
                  <a:gd name="T23" fmla="*/ 245 h 277"/>
                  <a:gd name="T24" fmla="*/ 75 w 150"/>
                  <a:gd name="T25" fmla="*/ 234 h 277"/>
                  <a:gd name="T26" fmla="*/ 86 w 150"/>
                  <a:gd name="T27" fmla="*/ 245 h 277"/>
                  <a:gd name="T28" fmla="*/ 75 w 150"/>
                  <a:gd name="T29" fmla="*/ 256 h 277"/>
                  <a:gd name="T30" fmla="*/ 139 w 150"/>
                  <a:gd name="T31" fmla="*/ 202 h 277"/>
                  <a:gd name="T32" fmla="*/ 128 w 150"/>
                  <a:gd name="T33" fmla="*/ 213 h 277"/>
                  <a:gd name="T34" fmla="*/ 22 w 150"/>
                  <a:gd name="T35" fmla="*/ 213 h 277"/>
                  <a:gd name="T36" fmla="*/ 11 w 150"/>
                  <a:gd name="T37" fmla="*/ 202 h 277"/>
                  <a:gd name="T38" fmla="*/ 11 w 150"/>
                  <a:gd name="T39" fmla="*/ 21 h 277"/>
                  <a:gd name="T40" fmla="*/ 22 w 150"/>
                  <a:gd name="T41" fmla="*/ 10 h 277"/>
                  <a:gd name="T42" fmla="*/ 128 w 150"/>
                  <a:gd name="T43" fmla="*/ 10 h 277"/>
                  <a:gd name="T44" fmla="*/ 139 w 150"/>
                  <a:gd name="T45" fmla="*/ 21 h 277"/>
                  <a:gd name="T46" fmla="*/ 139 w 150"/>
                  <a:gd name="T47" fmla="*/ 202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0" h="277">
                    <a:moveTo>
                      <a:pt x="148" y="0"/>
                    </a:moveTo>
                    <a:cubicBezTo>
                      <a:pt x="2" y="0"/>
                      <a:pt x="2" y="0"/>
                      <a:pt x="2" y="0"/>
                    </a:cubicBezTo>
                    <a:cubicBezTo>
                      <a:pt x="1" y="0"/>
                      <a:pt x="0" y="0"/>
                      <a:pt x="0" y="0"/>
                    </a:cubicBezTo>
                    <a:cubicBezTo>
                      <a:pt x="0" y="277"/>
                      <a:pt x="0" y="277"/>
                      <a:pt x="0" y="277"/>
                    </a:cubicBezTo>
                    <a:cubicBezTo>
                      <a:pt x="0" y="277"/>
                      <a:pt x="0" y="277"/>
                      <a:pt x="0" y="277"/>
                    </a:cubicBezTo>
                    <a:cubicBezTo>
                      <a:pt x="1" y="277"/>
                      <a:pt x="1" y="277"/>
                      <a:pt x="2" y="277"/>
                    </a:cubicBezTo>
                    <a:cubicBezTo>
                      <a:pt x="148" y="277"/>
                      <a:pt x="148" y="277"/>
                      <a:pt x="148" y="277"/>
                    </a:cubicBezTo>
                    <a:cubicBezTo>
                      <a:pt x="149" y="277"/>
                      <a:pt x="150" y="277"/>
                      <a:pt x="150" y="276"/>
                    </a:cubicBezTo>
                    <a:cubicBezTo>
                      <a:pt x="150" y="0"/>
                      <a:pt x="150" y="0"/>
                      <a:pt x="150" y="0"/>
                    </a:cubicBezTo>
                    <a:cubicBezTo>
                      <a:pt x="150" y="0"/>
                      <a:pt x="149" y="0"/>
                      <a:pt x="148" y="0"/>
                    </a:cubicBezTo>
                    <a:close/>
                    <a:moveTo>
                      <a:pt x="75" y="256"/>
                    </a:moveTo>
                    <a:cubicBezTo>
                      <a:pt x="69" y="256"/>
                      <a:pt x="64" y="251"/>
                      <a:pt x="64" y="245"/>
                    </a:cubicBezTo>
                    <a:cubicBezTo>
                      <a:pt x="64" y="239"/>
                      <a:pt x="69" y="234"/>
                      <a:pt x="75" y="234"/>
                    </a:cubicBezTo>
                    <a:cubicBezTo>
                      <a:pt x="81" y="234"/>
                      <a:pt x="86" y="239"/>
                      <a:pt x="86" y="245"/>
                    </a:cubicBezTo>
                    <a:cubicBezTo>
                      <a:pt x="86" y="251"/>
                      <a:pt x="81" y="256"/>
                      <a:pt x="75" y="256"/>
                    </a:cubicBezTo>
                    <a:close/>
                    <a:moveTo>
                      <a:pt x="139" y="202"/>
                    </a:moveTo>
                    <a:cubicBezTo>
                      <a:pt x="139" y="208"/>
                      <a:pt x="134" y="213"/>
                      <a:pt x="128" y="213"/>
                    </a:cubicBezTo>
                    <a:cubicBezTo>
                      <a:pt x="22" y="213"/>
                      <a:pt x="22" y="213"/>
                      <a:pt x="22" y="213"/>
                    </a:cubicBezTo>
                    <a:cubicBezTo>
                      <a:pt x="16" y="213"/>
                      <a:pt x="11" y="208"/>
                      <a:pt x="11" y="202"/>
                    </a:cubicBezTo>
                    <a:cubicBezTo>
                      <a:pt x="11" y="21"/>
                      <a:pt x="11" y="21"/>
                      <a:pt x="11" y="21"/>
                    </a:cubicBezTo>
                    <a:cubicBezTo>
                      <a:pt x="11" y="15"/>
                      <a:pt x="16" y="10"/>
                      <a:pt x="22" y="10"/>
                    </a:cubicBezTo>
                    <a:cubicBezTo>
                      <a:pt x="128" y="10"/>
                      <a:pt x="128" y="10"/>
                      <a:pt x="128" y="10"/>
                    </a:cubicBezTo>
                    <a:cubicBezTo>
                      <a:pt x="134" y="10"/>
                      <a:pt x="139" y="15"/>
                      <a:pt x="139" y="21"/>
                    </a:cubicBezTo>
                    <a:lnTo>
                      <a:pt x="139" y="2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1" name="Freeform 890"/>
              <p:cNvSpPr>
                <a:spLocks noEditPoints="1"/>
              </p:cNvSpPr>
              <p:nvPr/>
            </p:nvSpPr>
            <p:spPr bwMode="auto">
              <a:xfrm>
                <a:off x="3302" y="3789"/>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2 w 512"/>
                  <a:gd name="T11" fmla="*/ 395 h 512"/>
                  <a:gd name="T12" fmla="*/ 329 w 512"/>
                  <a:gd name="T13" fmla="*/ 416 h 512"/>
                  <a:gd name="T14" fmla="*/ 183 w 512"/>
                  <a:gd name="T15" fmla="*/ 416 h 512"/>
                  <a:gd name="T16" fmla="*/ 160 w 512"/>
                  <a:gd name="T17" fmla="*/ 395 h 512"/>
                  <a:gd name="T18" fmla="*/ 160 w 512"/>
                  <a:gd name="T19" fmla="*/ 118 h 512"/>
                  <a:gd name="T20" fmla="*/ 183 w 512"/>
                  <a:gd name="T21" fmla="*/ 96 h 512"/>
                  <a:gd name="T22" fmla="*/ 329 w 512"/>
                  <a:gd name="T23" fmla="*/ 96 h 512"/>
                  <a:gd name="T24" fmla="*/ 352 w 512"/>
                  <a:gd name="T25" fmla="*/ 118 h 512"/>
                  <a:gd name="T26" fmla="*/ 352 w 512"/>
                  <a:gd name="T27" fmla="*/ 39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2" h="512">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moveTo>
                      <a:pt x="352" y="395"/>
                    </a:moveTo>
                    <a:cubicBezTo>
                      <a:pt x="352" y="407"/>
                      <a:pt x="342" y="416"/>
                      <a:pt x="329" y="416"/>
                    </a:cubicBezTo>
                    <a:cubicBezTo>
                      <a:pt x="183" y="416"/>
                      <a:pt x="183" y="416"/>
                      <a:pt x="183" y="416"/>
                    </a:cubicBezTo>
                    <a:cubicBezTo>
                      <a:pt x="170" y="416"/>
                      <a:pt x="160" y="407"/>
                      <a:pt x="160" y="395"/>
                    </a:cubicBezTo>
                    <a:cubicBezTo>
                      <a:pt x="160" y="118"/>
                      <a:pt x="160" y="118"/>
                      <a:pt x="160" y="118"/>
                    </a:cubicBezTo>
                    <a:cubicBezTo>
                      <a:pt x="160" y="106"/>
                      <a:pt x="170" y="96"/>
                      <a:pt x="183" y="96"/>
                    </a:cubicBezTo>
                    <a:cubicBezTo>
                      <a:pt x="329" y="96"/>
                      <a:pt x="329" y="96"/>
                      <a:pt x="329" y="96"/>
                    </a:cubicBezTo>
                    <a:cubicBezTo>
                      <a:pt x="342" y="96"/>
                      <a:pt x="352" y="106"/>
                      <a:pt x="352" y="118"/>
                    </a:cubicBezTo>
                    <a:lnTo>
                      <a:pt x="352" y="39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62" name="Group 61"/>
            <p:cNvGrpSpPr>
              <a:grpSpLocks noChangeAspect="1"/>
            </p:cNvGrpSpPr>
            <p:nvPr/>
          </p:nvGrpSpPr>
          <p:grpSpPr>
            <a:xfrm>
              <a:off x="3296601" y="3459390"/>
              <a:ext cx="275706" cy="274320"/>
              <a:chOff x="5672138" y="4513263"/>
              <a:chExt cx="1579562" cy="1571625"/>
            </a:xfrm>
            <a:solidFill>
              <a:schemeClr val="accent3">
                <a:lumMod val="75000"/>
              </a:schemeClr>
            </a:solidFill>
          </p:grpSpPr>
          <p:sp>
            <p:nvSpPr>
              <p:cNvPr id="63" name="Rectangle 5"/>
              <p:cNvSpPr>
                <a:spLocks noChangeArrowheads="1"/>
              </p:cNvSpPr>
              <p:nvPr/>
            </p:nvSpPr>
            <p:spPr bwMode="auto">
              <a:xfrm>
                <a:off x="6067425" y="5135563"/>
                <a:ext cx="131762" cy="196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Oval 6"/>
              <p:cNvSpPr>
                <a:spLocks noChangeArrowheads="1"/>
              </p:cNvSpPr>
              <p:nvPr/>
            </p:nvSpPr>
            <p:spPr bwMode="auto">
              <a:xfrm>
                <a:off x="6100763" y="4873626"/>
                <a:ext cx="65087" cy="650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7"/>
              <p:cNvSpPr>
                <a:spLocks noChangeArrowheads="1"/>
              </p:cNvSpPr>
              <p:nvPr/>
            </p:nvSpPr>
            <p:spPr bwMode="auto">
              <a:xfrm>
                <a:off x="6396038" y="5135563"/>
                <a:ext cx="131762" cy="196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Oval 8"/>
              <p:cNvSpPr>
                <a:spLocks noChangeArrowheads="1"/>
              </p:cNvSpPr>
              <p:nvPr/>
            </p:nvSpPr>
            <p:spPr bwMode="auto">
              <a:xfrm>
                <a:off x="6429375" y="4873626"/>
                <a:ext cx="65087" cy="650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Oval 9"/>
              <p:cNvSpPr>
                <a:spLocks noChangeArrowheads="1"/>
              </p:cNvSpPr>
              <p:nvPr/>
            </p:nvSpPr>
            <p:spPr bwMode="auto">
              <a:xfrm>
                <a:off x="6757988" y="4873626"/>
                <a:ext cx="66675" cy="650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10"/>
              <p:cNvSpPr>
                <a:spLocks noEditPoints="1"/>
              </p:cNvSpPr>
              <p:nvPr/>
            </p:nvSpPr>
            <p:spPr bwMode="auto">
              <a:xfrm>
                <a:off x="5672138" y="4513263"/>
                <a:ext cx="1579562" cy="1571625"/>
              </a:xfrm>
              <a:custGeom>
                <a:avLst/>
                <a:gdLst>
                  <a:gd name="T0" fmla="*/ 0 w 384"/>
                  <a:gd name="T1" fmla="*/ 192 h 384"/>
                  <a:gd name="T2" fmla="*/ 384 w 384"/>
                  <a:gd name="T3" fmla="*/ 192 h 384"/>
                  <a:gd name="T4" fmla="*/ 272 w 384"/>
                  <a:gd name="T5" fmla="*/ 72 h 384"/>
                  <a:gd name="T6" fmla="*/ 272 w 384"/>
                  <a:gd name="T7" fmla="*/ 120 h 384"/>
                  <a:gd name="T8" fmla="*/ 272 w 384"/>
                  <a:gd name="T9" fmla="*/ 72 h 384"/>
                  <a:gd name="T10" fmla="*/ 216 w 384"/>
                  <a:gd name="T11" fmla="*/ 96 h 384"/>
                  <a:gd name="T12" fmla="*/ 168 w 384"/>
                  <a:gd name="T13" fmla="*/ 96 h 384"/>
                  <a:gd name="T14" fmla="*/ 112 w 384"/>
                  <a:gd name="T15" fmla="*/ 72 h 384"/>
                  <a:gd name="T16" fmla="*/ 112 w 384"/>
                  <a:gd name="T17" fmla="*/ 120 h 384"/>
                  <a:gd name="T18" fmla="*/ 112 w 384"/>
                  <a:gd name="T19" fmla="*/ 72 h 384"/>
                  <a:gd name="T20" fmla="*/ 136 w 384"/>
                  <a:gd name="T21" fmla="*/ 216 h 384"/>
                  <a:gd name="T22" fmla="*/ 128 w 384"/>
                  <a:gd name="T23" fmla="*/ 296 h 384"/>
                  <a:gd name="T24" fmla="*/ 120 w 384"/>
                  <a:gd name="T25" fmla="*/ 216 h 384"/>
                  <a:gd name="T26" fmla="*/ 104 w 384"/>
                  <a:gd name="T27" fmla="*/ 288 h 384"/>
                  <a:gd name="T28" fmla="*/ 88 w 384"/>
                  <a:gd name="T29" fmla="*/ 288 h 384"/>
                  <a:gd name="T30" fmla="*/ 80 w 384"/>
                  <a:gd name="T31" fmla="*/ 208 h 384"/>
                  <a:gd name="T32" fmla="*/ 88 w 384"/>
                  <a:gd name="T33" fmla="*/ 136 h 384"/>
                  <a:gd name="T34" fmla="*/ 144 w 384"/>
                  <a:gd name="T35" fmla="*/ 144 h 384"/>
                  <a:gd name="T36" fmla="*/ 224 w 384"/>
                  <a:gd name="T37" fmla="*/ 208 h 384"/>
                  <a:gd name="T38" fmla="*/ 216 w 384"/>
                  <a:gd name="T39" fmla="*/ 288 h 384"/>
                  <a:gd name="T40" fmla="*/ 200 w 384"/>
                  <a:gd name="T41" fmla="*/ 288 h 384"/>
                  <a:gd name="T42" fmla="*/ 184 w 384"/>
                  <a:gd name="T43" fmla="*/ 216 h 384"/>
                  <a:gd name="T44" fmla="*/ 176 w 384"/>
                  <a:gd name="T45" fmla="*/ 296 h 384"/>
                  <a:gd name="T46" fmla="*/ 168 w 384"/>
                  <a:gd name="T47" fmla="*/ 216 h 384"/>
                  <a:gd name="T48" fmla="*/ 160 w 384"/>
                  <a:gd name="T49" fmla="*/ 144 h 384"/>
                  <a:gd name="T50" fmla="*/ 216 w 384"/>
                  <a:gd name="T51" fmla="*/ 136 h 384"/>
                  <a:gd name="T52" fmla="*/ 224 w 384"/>
                  <a:gd name="T53" fmla="*/ 208 h 384"/>
                  <a:gd name="T54" fmla="*/ 296 w 384"/>
                  <a:gd name="T55" fmla="*/ 232 h 384"/>
                  <a:gd name="T56" fmla="*/ 288 w 384"/>
                  <a:gd name="T57" fmla="*/ 296 h 384"/>
                  <a:gd name="T58" fmla="*/ 280 w 384"/>
                  <a:gd name="T59" fmla="*/ 232 h 384"/>
                  <a:gd name="T60" fmla="*/ 264 w 384"/>
                  <a:gd name="T61" fmla="*/ 288 h 384"/>
                  <a:gd name="T62" fmla="*/ 248 w 384"/>
                  <a:gd name="T63" fmla="*/ 288 h 384"/>
                  <a:gd name="T64" fmla="*/ 241 w 384"/>
                  <a:gd name="T65" fmla="*/ 229 h 384"/>
                  <a:gd name="T66" fmla="*/ 256 w 384"/>
                  <a:gd name="T67" fmla="*/ 142 h 384"/>
                  <a:gd name="T68" fmla="*/ 280 w 384"/>
                  <a:gd name="T69" fmla="*/ 136 h 384"/>
                  <a:gd name="T70" fmla="*/ 304 w 384"/>
                  <a:gd name="T71"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2" y="72"/>
                    </a:moveTo>
                    <a:cubicBezTo>
                      <a:pt x="285" y="72"/>
                      <a:pt x="296" y="82"/>
                      <a:pt x="296" y="96"/>
                    </a:cubicBezTo>
                    <a:cubicBezTo>
                      <a:pt x="296" y="109"/>
                      <a:pt x="285" y="120"/>
                      <a:pt x="272" y="120"/>
                    </a:cubicBezTo>
                    <a:cubicBezTo>
                      <a:pt x="258" y="120"/>
                      <a:pt x="248" y="109"/>
                      <a:pt x="248" y="96"/>
                    </a:cubicBezTo>
                    <a:cubicBezTo>
                      <a:pt x="248" y="82"/>
                      <a:pt x="258" y="72"/>
                      <a:pt x="272" y="72"/>
                    </a:cubicBezTo>
                    <a:close/>
                    <a:moveTo>
                      <a:pt x="192" y="72"/>
                    </a:moveTo>
                    <a:cubicBezTo>
                      <a:pt x="205" y="72"/>
                      <a:pt x="216" y="82"/>
                      <a:pt x="216" y="96"/>
                    </a:cubicBezTo>
                    <a:cubicBezTo>
                      <a:pt x="216" y="109"/>
                      <a:pt x="205" y="120"/>
                      <a:pt x="192" y="120"/>
                    </a:cubicBezTo>
                    <a:cubicBezTo>
                      <a:pt x="178" y="120"/>
                      <a:pt x="168" y="109"/>
                      <a:pt x="168" y="96"/>
                    </a:cubicBezTo>
                    <a:cubicBezTo>
                      <a:pt x="168" y="82"/>
                      <a:pt x="178" y="72"/>
                      <a:pt x="192" y="72"/>
                    </a:cubicBezTo>
                    <a:close/>
                    <a:moveTo>
                      <a:pt x="112" y="72"/>
                    </a:moveTo>
                    <a:cubicBezTo>
                      <a:pt x="125" y="72"/>
                      <a:pt x="136" y="82"/>
                      <a:pt x="136" y="96"/>
                    </a:cubicBezTo>
                    <a:cubicBezTo>
                      <a:pt x="136" y="109"/>
                      <a:pt x="125" y="120"/>
                      <a:pt x="112" y="120"/>
                    </a:cubicBezTo>
                    <a:cubicBezTo>
                      <a:pt x="98" y="120"/>
                      <a:pt x="88" y="109"/>
                      <a:pt x="88" y="96"/>
                    </a:cubicBezTo>
                    <a:cubicBezTo>
                      <a:pt x="88" y="82"/>
                      <a:pt x="98" y="72"/>
                      <a:pt x="112" y="72"/>
                    </a:cubicBezTo>
                    <a:close/>
                    <a:moveTo>
                      <a:pt x="144" y="208"/>
                    </a:moveTo>
                    <a:cubicBezTo>
                      <a:pt x="144" y="212"/>
                      <a:pt x="140" y="216"/>
                      <a:pt x="136" y="216"/>
                    </a:cubicBezTo>
                    <a:cubicBezTo>
                      <a:pt x="136" y="288"/>
                      <a:pt x="136" y="288"/>
                      <a:pt x="136" y="288"/>
                    </a:cubicBezTo>
                    <a:cubicBezTo>
                      <a:pt x="136" y="292"/>
                      <a:pt x="132" y="296"/>
                      <a:pt x="128" y="296"/>
                    </a:cubicBezTo>
                    <a:cubicBezTo>
                      <a:pt x="123" y="296"/>
                      <a:pt x="120" y="292"/>
                      <a:pt x="120" y="288"/>
                    </a:cubicBezTo>
                    <a:cubicBezTo>
                      <a:pt x="120" y="216"/>
                      <a:pt x="120" y="216"/>
                      <a:pt x="120" y="216"/>
                    </a:cubicBezTo>
                    <a:cubicBezTo>
                      <a:pt x="104" y="216"/>
                      <a:pt x="104" y="216"/>
                      <a:pt x="104" y="216"/>
                    </a:cubicBezTo>
                    <a:cubicBezTo>
                      <a:pt x="104" y="288"/>
                      <a:pt x="104" y="288"/>
                      <a:pt x="104" y="288"/>
                    </a:cubicBezTo>
                    <a:cubicBezTo>
                      <a:pt x="104" y="292"/>
                      <a:pt x="100" y="296"/>
                      <a:pt x="96" y="296"/>
                    </a:cubicBezTo>
                    <a:cubicBezTo>
                      <a:pt x="91" y="296"/>
                      <a:pt x="88" y="292"/>
                      <a:pt x="88" y="288"/>
                    </a:cubicBezTo>
                    <a:cubicBezTo>
                      <a:pt x="88" y="216"/>
                      <a:pt x="88" y="216"/>
                      <a:pt x="88" y="216"/>
                    </a:cubicBezTo>
                    <a:cubicBezTo>
                      <a:pt x="84" y="216"/>
                      <a:pt x="80" y="212"/>
                      <a:pt x="80" y="208"/>
                    </a:cubicBezTo>
                    <a:cubicBezTo>
                      <a:pt x="80" y="144"/>
                      <a:pt x="80" y="144"/>
                      <a:pt x="80" y="144"/>
                    </a:cubicBezTo>
                    <a:cubicBezTo>
                      <a:pt x="80" y="139"/>
                      <a:pt x="83" y="136"/>
                      <a:pt x="88" y="136"/>
                    </a:cubicBezTo>
                    <a:cubicBezTo>
                      <a:pt x="136" y="136"/>
                      <a:pt x="136" y="136"/>
                      <a:pt x="136" y="136"/>
                    </a:cubicBezTo>
                    <a:cubicBezTo>
                      <a:pt x="140" y="136"/>
                      <a:pt x="144" y="139"/>
                      <a:pt x="144" y="144"/>
                    </a:cubicBezTo>
                    <a:lnTo>
                      <a:pt x="144" y="208"/>
                    </a:lnTo>
                    <a:close/>
                    <a:moveTo>
                      <a:pt x="224" y="208"/>
                    </a:moveTo>
                    <a:cubicBezTo>
                      <a:pt x="224" y="212"/>
                      <a:pt x="224" y="216"/>
                      <a:pt x="216" y="216"/>
                    </a:cubicBezTo>
                    <a:cubicBezTo>
                      <a:pt x="216" y="288"/>
                      <a:pt x="216" y="288"/>
                      <a:pt x="216" y="288"/>
                    </a:cubicBezTo>
                    <a:cubicBezTo>
                      <a:pt x="216" y="292"/>
                      <a:pt x="212" y="296"/>
                      <a:pt x="208" y="296"/>
                    </a:cubicBezTo>
                    <a:cubicBezTo>
                      <a:pt x="203" y="296"/>
                      <a:pt x="200" y="292"/>
                      <a:pt x="200" y="288"/>
                    </a:cubicBezTo>
                    <a:cubicBezTo>
                      <a:pt x="200" y="216"/>
                      <a:pt x="200" y="216"/>
                      <a:pt x="200" y="216"/>
                    </a:cubicBezTo>
                    <a:cubicBezTo>
                      <a:pt x="184" y="216"/>
                      <a:pt x="184" y="216"/>
                      <a:pt x="184" y="216"/>
                    </a:cubicBezTo>
                    <a:cubicBezTo>
                      <a:pt x="184" y="288"/>
                      <a:pt x="184" y="288"/>
                      <a:pt x="184" y="288"/>
                    </a:cubicBezTo>
                    <a:cubicBezTo>
                      <a:pt x="184" y="292"/>
                      <a:pt x="180" y="296"/>
                      <a:pt x="176" y="296"/>
                    </a:cubicBezTo>
                    <a:cubicBezTo>
                      <a:pt x="171" y="296"/>
                      <a:pt x="168" y="292"/>
                      <a:pt x="168" y="288"/>
                    </a:cubicBezTo>
                    <a:cubicBezTo>
                      <a:pt x="168" y="216"/>
                      <a:pt x="168" y="216"/>
                      <a:pt x="168" y="216"/>
                    </a:cubicBezTo>
                    <a:cubicBezTo>
                      <a:pt x="160" y="216"/>
                      <a:pt x="160" y="212"/>
                      <a:pt x="160" y="208"/>
                    </a:cubicBezTo>
                    <a:cubicBezTo>
                      <a:pt x="160" y="144"/>
                      <a:pt x="160" y="144"/>
                      <a:pt x="160" y="144"/>
                    </a:cubicBezTo>
                    <a:cubicBezTo>
                      <a:pt x="160" y="139"/>
                      <a:pt x="163" y="136"/>
                      <a:pt x="168" y="136"/>
                    </a:cubicBezTo>
                    <a:cubicBezTo>
                      <a:pt x="216" y="136"/>
                      <a:pt x="216" y="136"/>
                      <a:pt x="216" y="136"/>
                    </a:cubicBezTo>
                    <a:cubicBezTo>
                      <a:pt x="220" y="136"/>
                      <a:pt x="224" y="139"/>
                      <a:pt x="224" y="144"/>
                    </a:cubicBezTo>
                    <a:lnTo>
                      <a:pt x="224" y="208"/>
                    </a:lnTo>
                    <a:close/>
                    <a:moveTo>
                      <a:pt x="302" y="229"/>
                    </a:moveTo>
                    <a:cubicBezTo>
                      <a:pt x="300" y="231"/>
                      <a:pt x="296" y="232"/>
                      <a:pt x="296" y="232"/>
                    </a:cubicBezTo>
                    <a:cubicBezTo>
                      <a:pt x="296" y="288"/>
                      <a:pt x="296" y="288"/>
                      <a:pt x="296" y="288"/>
                    </a:cubicBezTo>
                    <a:cubicBezTo>
                      <a:pt x="296" y="292"/>
                      <a:pt x="292" y="296"/>
                      <a:pt x="288" y="296"/>
                    </a:cubicBezTo>
                    <a:cubicBezTo>
                      <a:pt x="283" y="296"/>
                      <a:pt x="280" y="292"/>
                      <a:pt x="280" y="288"/>
                    </a:cubicBezTo>
                    <a:cubicBezTo>
                      <a:pt x="280" y="232"/>
                      <a:pt x="280" y="232"/>
                      <a:pt x="280" y="232"/>
                    </a:cubicBezTo>
                    <a:cubicBezTo>
                      <a:pt x="264" y="232"/>
                      <a:pt x="264" y="232"/>
                      <a:pt x="264" y="232"/>
                    </a:cubicBezTo>
                    <a:cubicBezTo>
                      <a:pt x="264" y="288"/>
                      <a:pt x="264" y="288"/>
                      <a:pt x="264" y="288"/>
                    </a:cubicBezTo>
                    <a:cubicBezTo>
                      <a:pt x="264" y="292"/>
                      <a:pt x="260" y="296"/>
                      <a:pt x="256" y="296"/>
                    </a:cubicBezTo>
                    <a:cubicBezTo>
                      <a:pt x="251" y="296"/>
                      <a:pt x="248" y="292"/>
                      <a:pt x="248" y="288"/>
                    </a:cubicBezTo>
                    <a:cubicBezTo>
                      <a:pt x="248" y="232"/>
                      <a:pt x="248" y="232"/>
                      <a:pt x="248" y="232"/>
                    </a:cubicBezTo>
                    <a:cubicBezTo>
                      <a:pt x="248" y="232"/>
                      <a:pt x="243" y="231"/>
                      <a:pt x="241" y="229"/>
                    </a:cubicBezTo>
                    <a:cubicBezTo>
                      <a:pt x="240" y="227"/>
                      <a:pt x="239" y="224"/>
                      <a:pt x="240" y="222"/>
                    </a:cubicBezTo>
                    <a:cubicBezTo>
                      <a:pt x="256" y="142"/>
                      <a:pt x="256" y="142"/>
                      <a:pt x="256" y="142"/>
                    </a:cubicBezTo>
                    <a:cubicBezTo>
                      <a:pt x="257" y="138"/>
                      <a:pt x="260" y="136"/>
                      <a:pt x="264" y="136"/>
                    </a:cubicBezTo>
                    <a:cubicBezTo>
                      <a:pt x="280" y="136"/>
                      <a:pt x="280" y="136"/>
                      <a:pt x="280" y="136"/>
                    </a:cubicBezTo>
                    <a:cubicBezTo>
                      <a:pt x="283" y="136"/>
                      <a:pt x="287" y="138"/>
                      <a:pt x="288" y="142"/>
                    </a:cubicBezTo>
                    <a:cubicBezTo>
                      <a:pt x="304" y="222"/>
                      <a:pt x="304" y="222"/>
                      <a:pt x="304" y="222"/>
                    </a:cubicBezTo>
                    <a:cubicBezTo>
                      <a:pt x="304" y="224"/>
                      <a:pt x="303" y="227"/>
                      <a:pt x="302"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11"/>
              <p:cNvSpPr>
                <a:spLocks/>
              </p:cNvSpPr>
              <p:nvPr/>
            </p:nvSpPr>
            <p:spPr bwMode="auto">
              <a:xfrm>
                <a:off x="6729413" y="5135563"/>
                <a:ext cx="119062" cy="261938"/>
              </a:xfrm>
              <a:custGeom>
                <a:avLst/>
                <a:gdLst>
                  <a:gd name="T0" fmla="*/ 34 w 75"/>
                  <a:gd name="T1" fmla="*/ 0 h 165"/>
                  <a:gd name="T2" fmla="*/ 0 w 75"/>
                  <a:gd name="T3" fmla="*/ 165 h 165"/>
                  <a:gd name="T4" fmla="*/ 75 w 75"/>
                  <a:gd name="T5" fmla="*/ 165 h 165"/>
                  <a:gd name="T6" fmla="*/ 41 w 75"/>
                  <a:gd name="T7" fmla="*/ 0 h 165"/>
                  <a:gd name="T8" fmla="*/ 34 w 75"/>
                  <a:gd name="T9" fmla="*/ 0 h 165"/>
                </a:gdLst>
                <a:ahLst/>
                <a:cxnLst>
                  <a:cxn ang="0">
                    <a:pos x="T0" y="T1"/>
                  </a:cxn>
                  <a:cxn ang="0">
                    <a:pos x="T2" y="T3"/>
                  </a:cxn>
                  <a:cxn ang="0">
                    <a:pos x="T4" y="T5"/>
                  </a:cxn>
                  <a:cxn ang="0">
                    <a:pos x="T6" y="T7"/>
                  </a:cxn>
                  <a:cxn ang="0">
                    <a:pos x="T8" y="T9"/>
                  </a:cxn>
                </a:cxnLst>
                <a:rect l="0" t="0" r="r" b="b"/>
                <a:pathLst>
                  <a:path w="75" h="165">
                    <a:moveTo>
                      <a:pt x="34" y="0"/>
                    </a:moveTo>
                    <a:lnTo>
                      <a:pt x="0" y="165"/>
                    </a:lnTo>
                    <a:lnTo>
                      <a:pt x="75" y="165"/>
                    </a:lnTo>
                    <a:lnTo>
                      <a:pt x="41" y="0"/>
                    </a:ln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9" name="Freeform 78"/>
            <p:cNvSpPr>
              <a:spLocks noChangeAspect="1" noEditPoints="1"/>
            </p:cNvSpPr>
            <p:nvPr/>
          </p:nvSpPr>
          <p:spPr bwMode="auto">
            <a:xfrm>
              <a:off x="3296601" y="3905924"/>
              <a:ext cx="274320" cy="27432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97 w 512"/>
                <a:gd name="T11" fmla="*/ 208 h 512"/>
                <a:gd name="T12" fmla="*/ 213 w 512"/>
                <a:gd name="T13" fmla="*/ 208 h 512"/>
                <a:gd name="T14" fmla="*/ 256 w 512"/>
                <a:gd name="T15" fmla="*/ 252 h 512"/>
                <a:gd name="T16" fmla="*/ 280 w 512"/>
                <a:gd name="T17" fmla="*/ 227 h 512"/>
                <a:gd name="T18" fmla="*/ 295 w 512"/>
                <a:gd name="T19" fmla="*/ 227 h 512"/>
                <a:gd name="T20" fmla="*/ 295 w 512"/>
                <a:gd name="T21" fmla="*/ 242 h 512"/>
                <a:gd name="T22" fmla="*/ 263 w 512"/>
                <a:gd name="T23" fmla="*/ 274 h 512"/>
                <a:gd name="T24" fmla="*/ 256 w 512"/>
                <a:gd name="T25" fmla="*/ 277 h 512"/>
                <a:gd name="T26" fmla="*/ 248 w 512"/>
                <a:gd name="T27" fmla="*/ 274 h 512"/>
                <a:gd name="T28" fmla="*/ 197 w 512"/>
                <a:gd name="T29" fmla="*/ 224 h 512"/>
                <a:gd name="T30" fmla="*/ 197 w 512"/>
                <a:gd name="T31" fmla="*/ 208 h 512"/>
                <a:gd name="T32" fmla="*/ 256 w 512"/>
                <a:gd name="T33" fmla="*/ 384 h 512"/>
                <a:gd name="T34" fmla="*/ 245 w 512"/>
                <a:gd name="T35" fmla="*/ 373 h 512"/>
                <a:gd name="T36" fmla="*/ 256 w 512"/>
                <a:gd name="T37" fmla="*/ 363 h 512"/>
                <a:gd name="T38" fmla="*/ 362 w 512"/>
                <a:gd name="T39" fmla="*/ 256 h 512"/>
                <a:gd name="T40" fmla="*/ 256 w 512"/>
                <a:gd name="T41" fmla="*/ 149 h 512"/>
                <a:gd name="T42" fmla="*/ 149 w 512"/>
                <a:gd name="T43" fmla="*/ 256 h 512"/>
                <a:gd name="T44" fmla="*/ 170 w 512"/>
                <a:gd name="T45" fmla="*/ 320 h 512"/>
                <a:gd name="T46" fmla="*/ 170 w 512"/>
                <a:gd name="T47" fmla="*/ 288 h 512"/>
                <a:gd name="T48" fmla="*/ 180 w 512"/>
                <a:gd name="T49" fmla="*/ 277 h 512"/>
                <a:gd name="T50" fmla="*/ 191 w 512"/>
                <a:gd name="T51" fmla="*/ 288 h 512"/>
                <a:gd name="T52" fmla="*/ 191 w 512"/>
                <a:gd name="T53" fmla="*/ 341 h 512"/>
                <a:gd name="T54" fmla="*/ 181 w 512"/>
                <a:gd name="T55" fmla="*/ 353 h 512"/>
                <a:gd name="T56" fmla="*/ 128 w 512"/>
                <a:gd name="T57" fmla="*/ 353 h 512"/>
                <a:gd name="T58" fmla="*/ 117 w 512"/>
                <a:gd name="T59" fmla="*/ 342 h 512"/>
                <a:gd name="T60" fmla="*/ 128 w 512"/>
                <a:gd name="T61" fmla="*/ 331 h 512"/>
                <a:gd name="T62" fmla="*/ 152 w 512"/>
                <a:gd name="T63" fmla="*/ 331 h 512"/>
                <a:gd name="T64" fmla="*/ 128 w 512"/>
                <a:gd name="T65" fmla="*/ 256 h 512"/>
                <a:gd name="T66" fmla="*/ 256 w 512"/>
                <a:gd name="T67" fmla="*/ 128 h 512"/>
                <a:gd name="T68" fmla="*/ 384 w 512"/>
                <a:gd name="T69" fmla="*/ 256 h 512"/>
                <a:gd name="T70" fmla="*/ 256 w 512"/>
                <a:gd name="T71" fmla="*/ 38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2" h="512">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moveTo>
                    <a:pt x="197" y="208"/>
                  </a:moveTo>
                  <a:cubicBezTo>
                    <a:pt x="202" y="204"/>
                    <a:pt x="208" y="204"/>
                    <a:pt x="213" y="208"/>
                  </a:cubicBezTo>
                  <a:cubicBezTo>
                    <a:pt x="256" y="252"/>
                    <a:pt x="256" y="252"/>
                    <a:pt x="256" y="252"/>
                  </a:cubicBezTo>
                  <a:cubicBezTo>
                    <a:pt x="280" y="227"/>
                    <a:pt x="280" y="227"/>
                    <a:pt x="280" y="227"/>
                  </a:cubicBezTo>
                  <a:cubicBezTo>
                    <a:pt x="284" y="223"/>
                    <a:pt x="291" y="223"/>
                    <a:pt x="295" y="227"/>
                  </a:cubicBezTo>
                  <a:cubicBezTo>
                    <a:pt x="299" y="231"/>
                    <a:pt x="299" y="238"/>
                    <a:pt x="295" y="242"/>
                  </a:cubicBezTo>
                  <a:cubicBezTo>
                    <a:pt x="263" y="274"/>
                    <a:pt x="263" y="274"/>
                    <a:pt x="263" y="274"/>
                  </a:cubicBezTo>
                  <a:cubicBezTo>
                    <a:pt x="261" y="276"/>
                    <a:pt x="258" y="277"/>
                    <a:pt x="256" y="277"/>
                  </a:cubicBezTo>
                  <a:cubicBezTo>
                    <a:pt x="253" y="277"/>
                    <a:pt x="250" y="276"/>
                    <a:pt x="248" y="274"/>
                  </a:cubicBezTo>
                  <a:cubicBezTo>
                    <a:pt x="197" y="224"/>
                    <a:pt x="197" y="224"/>
                    <a:pt x="197" y="224"/>
                  </a:cubicBezTo>
                  <a:cubicBezTo>
                    <a:pt x="193" y="219"/>
                    <a:pt x="193" y="213"/>
                    <a:pt x="197" y="208"/>
                  </a:cubicBezTo>
                  <a:close/>
                  <a:moveTo>
                    <a:pt x="256" y="384"/>
                  </a:moveTo>
                  <a:cubicBezTo>
                    <a:pt x="250" y="384"/>
                    <a:pt x="245" y="379"/>
                    <a:pt x="245" y="373"/>
                  </a:cubicBezTo>
                  <a:cubicBezTo>
                    <a:pt x="245" y="367"/>
                    <a:pt x="250" y="363"/>
                    <a:pt x="256" y="363"/>
                  </a:cubicBezTo>
                  <a:cubicBezTo>
                    <a:pt x="314" y="363"/>
                    <a:pt x="362" y="315"/>
                    <a:pt x="362" y="256"/>
                  </a:cubicBezTo>
                  <a:cubicBezTo>
                    <a:pt x="362" y="197"/>
                    <a:pt x="314" y="149"/>
                    <a:pt x="256" y="149"/>
                  </a:cubicBezTo>
                  <a:cubicBezTo>
                    <a:pt x="197" y="149"/>
                    <a:pt x="149" y="197"/>
                    <a:pt x="149" y="256"/>
                  </a:cubicBezTo>
                  <a:cubicBezTo>
                    <a:pt x="149" y="279"/>
                    <a:pt x="156" y="302"/>
                    <a:pt x="170" y="320"/>
                  </a:cubicBezTo>
                  <a:cubicBezTo>
                    <a:pt x="170" y="288"/>
                    <a:pt x="170" y="288"/>
                    <a:pt x="170" y="288"/>
                  </a:cubicBezTo>
                  <a:cubicBezTo>
                    <a:pt x="170" y="282"/>
                    <a:pt x="174" y="277"/>
                    <a:pt x="180" y="277"/>
                  </a:cubicBezTo>
                  <a:cubicBezTo>
                    <a:pt x="186" y="277"/>
                    <a:pt x="191" y="282"/>
                    <a:pt x="191" y="288"/>
                  </a:cubicBezTo>
                  <a:cubicBezTo>
                    <a:pt x="191" y="341"/>
                    <a:pt x="191" y="341"/>
                    <a:pt x="191" y="341"/>
                  </a:cubicBezTo>
                  <a:cubicBezTo>
                    <a:pt x="191" y="347"/>
                    <a:pt x="187" y="353"/>
                    <a:pt x="181" y="353"/>
                  </a:cubicBezTo>
                  <a:cubicBezTo>
                    <a:pt x="128" y="353"/>
                    <a:pt x="128" y="353"/>
                    <a:pt x="128" y="353"/>
                  </a:cubicBezTo>
                  <a:cubicBezTo>
                    <a:pt x="122" y="353"/>
                    <a:pt x="117" y="348"/>
                    <a:pt x="117" y="342"/>
                  </a:cubicBezTo>
                  <a:cubicBezTo>
                    <a:pt x="117" y="336"/>
                    <a:pt x="122" y="331"/>
                    <a:pt x="128" y="331"/>
                  </a:cubicBezTo>
                  <a:cubicBezTo>
                    <a:pt x="152" y="331"/>
                    <a:pt x="152" y="331"/>
                    <a:pt x="152" y="331"/>
                  </a:cubicBezTo>
                  <a:cubicBezTo>
                    <a:pt x="136" y="309"/>
                    <a:pt x="128" y="283"/>
                    <a:pt x="128" y="256"/>
                  </a:cubicBezTo>
                  <a:cubicBezTo>
                    <a:pt x="128" y="186"/>
                    <a:pt x="185" y="128"/>
                    <a:pt x="256" y="128"/>
                  </a:cubicBezTo>
                  <a:cubicBezTo>
                    <a:pt x="326" y="128"/>
                    <a:pt x="384" y="186"/>
                    <a:pt x="384" y="256"/>
                  </a:cubicBezTo>
                  <a:cubicBezTo>
                    <a:pt x="384" y="327"/>
                    <a:pt x="326" y="384"/>
                    <a:pt x="256" y="384"/>
                  </a:cubicBez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grpSp>
      <p:grpSp>
        <p:nvGrpSpPr>
          <p:cNvPr id="14" name="Group 13"/>
          <p:cNvGrpSpPr/>
          <p:nvPr/>
        </p:nvGrpSpPr>
        <p:grpSpPr>
          <a:xfrm>
            <a:off x="373571" y="1851583"/>
            <a:ext cx="8394192" cy="1270789"/>
            <a:chOff x="379239" y="1567684"/>
            <a:chExt cx="8394192" cy="1270789"/>
          </a:xfrm>
        </p:grpSpPr>
        <p:sp>
          <p:nvSpPr>
            <p:cNvPr id="16" name="TextBox 15"/>
            <p:cNvSpPr txBox="1"/>
            <p:nvPr/>
          </p:nvSpPr>
          <p:spPr>
            <a:xfrm>
              <a:off x="6461128" y="2076560"/>
              <a:ext cx="2182994" cy="372498"/>
            </a:xfrm>
            <a:prstGeom prst="rect">
              <a:avLst/>
            </a:prstGeom>
            <a:noFill/>
          </p:spPr>
          <p:txBody>
            <a:bodyPr wrap="square" lIns="50885" tIns="25443" rIns="50885" bIns="25443" rtlCol="0">
              <a:spAutoFit/>
            </a:bodyPr>
            <a:lstStyle/>
            <a:p>
              <a:pPr defTabSz="814154">
                <a:spcBef>
                  <a:spcPts val="334"/>
                </a:spcBef>
              </a:pPr>
              <a:r>
                <a:rPr lang="en-US" sz="700" dirty="0">
                  <a:solidFill>
                    <a:prstClr val="black"/>
                  </a:solidFill>
                </a:rPr>
                <a:t>Organizations storing more and more consumer data coupled with evolving attack vectors</a:t>
              </a:r>
            </a:p>
          </p:txBody>
        </p:sp>
        <p:sp>
          <p:nvSpPr>
            <p:cNvPr id="17" name="Rectangle 16"/>
            <p:cNvSpPr/>
            <p:nvPr/>
          </p:nvSpPr>
          <p:spPr>
            <a:xfrm>
              <a:off x="379336" y="1849220"/>
              <a:ext cx="2467372" cy="165807"/>
            </a:xfrm>
            <a:prstGeom prst="rect">
              <a:avLst/>
            </a:prstGeom>
          </p:spPr>
          <p:txBody>
            <a:bodyPr wrap="none" lIns="0" tIns="0" rIns="0" bIns="0">
              <a:spAutoFit/>
            </a:bodyPr>
            <a:lstStyle/>
            <a:p>
              <a:pPr defTabSz="814154"/>
              <a:r>
                <a:rPr lang="en-US" sz="1050" b="1" dirty="0">
                  <a:solidFill>
                    <a:srgbClr val="002060"/>
                  </a:solidFill>
                  <a:cs typeface="Times New Roman" panose="02020603050405020304" pitchFamily="18" charset="0"/>
                </a:rPr>
                <a:t>Weak access controls and fraud</a:t>
              </a:r>
            </a:p>
          </p:txBody>
        </p:sp>
        <p:sp>
          <p:nvSpPr>
            <p:cNvPr id="18" name="Rectangle 17"/>
            <p:cNvSpPr/>
            <p:nvPr/>
          </p:nvSpPr>
          <p:spPr>
            <a:xfrm>
              <a:off x="3296601" y="1849220"/>
              <a:ext cx="2657067" cy="165807"/>
            </a:xfrm>
            <a:prstGeom prst="rect">
              <a:avLst/>
            </a:prstGeom>
          </p:spPr>
          <p:txBody>
            <a:bodyPr wrap="square" lIns="0" tIns="0" rIns="0" bIns="0">
              <a:spAutoFit/>
            </a:bodyPr>
            <a:lstStyle/>
            <a:p>
              <a:pPr defTabSz="814154"/>
              <a:r>
                <a:rPr lang="en-US" sz="1050" b="1" dirty="0">
                  <a:solidFill>
                    <a:srgbClr val="002060"/>
                  </a:solidFill>
                  <a:cs typeface="Times New Roman" panose="02020603050405020304" pitchFamily="18" charset="0"/>
                </a:rPr>
                <a:t>IT Decentralization</a:t>
              </a:r>
            </a:p>
          </p:txBody>
        </p:sp>
        <p:sp>
          <p:nvSpPr>
            <p:cNvPr id="19" name="Rectangle 18"/>
            <p:cNvSpPr/>
            <p:nvPr/>
          </p:nvSpPr>
          <p:spPr>
            <a:xfrm>
              <a:off x="6169158" y="1850459"/>
              <a:ext cx="2551387" cy="165807"/>
            </a:xfrm>
            <a:prstGeom prst="rect">
              <a:avLst/>
            </a:prstGeom>
          </p:spPr>
          <p:txBody>
            <a:bodyPr wrap="square" lIns="0" tIns="0" rIns="0" bIns="0">
              <a:spAutoFit/>
            </a:bodyPr>
            <a:lstStyle/>
            <a:p>
              <a:pPr defTabSz="814154"/>
              <a:r>
                <a:rPr lang="en-US" sz="1050" b="1" dirty="0" smtClean="0">
                  <a:solidFill>
                    <a:srgbClr val="002060"/>
                  </a:solidFill>
                  <a:cs typeface="Times New Roman" panose="02020603050405020304" pitchFamily="18" charset="0"/>
                </a:rPr>
                <a:t>Data privacy</a:t>
              </a:r>
              <a:endParaRPr lang="en-US" sz="1050" b="1" dirty="0">
                <a:solidFill>
                  <a:srgbClr val="002060"/>
                </a:solidFill>
                <a:cs typeface="Times New Roman" panose="02020603050405020304" pitchFamily="18" charset="0"/>
              </a:endParaRPr>
            </a:p>
          </p:txBody>
        </p:sp>
        <p:sp>
          <p:nvSpPr>
            <p:cNvPr id="20" name="TextBox 19"/>
            <p:cNvSpPr txBox="1"/>
            <p:nvPr/>
          </p:nvSpPr>
          <p:spPr>
            <a:xfrm>
              <a:off x="743670" y="2465975"/>
              <a:ext cx="2403497" cy="372498"/>
            </a:xfrm>
            <a:prstGeom prst="rect">
              <a:avLst/>
            </a:prstGeom>
            <a:noFill/>
          </p:spPr>
          <p:txBody>
            <a:bodyPr wrap="square" lIns="50885" tIns="25443" rIns="50885" bIns="25443" rtlCol="0">
              <a:spAutoFit/>
            </a:bodyPr>
            <a:lstStyle/>
            <a:p>
              <a:pPr defTabSz="814154">
                <a:spcBef>
                  <a:spcPts val="334"/>
                </a:spcBef>
              </a:pPr>
              <a:r>
                <a:rPr lang="en-US" sz="700" dirty="0">
                  <a:solidFill>
                    <a:prstClr val="black"/>
                  </a:solidFill>
                </a:rPr>
                <a:t>Unauthorized access of operational data collected through edge devices through interception of communication packets</a:t>
              </a:r>
            </a:p>
          </p:txBody>
        </p:sp>
        <p:sp>
          <p:nvSpPr>
            <p:cNvPr id="21" name="TextBox 20"/>
            <p:cNvSpPr txBox="1"/>
            <p:nvPr/>
          </p:nvSpPr>
          <p:spPr>
            <a:xfrm>
              <a:off x="3607427" y="2076560"/>
              <a:ext cx="2395155" cy="266827"/>
            </a:xfrm>
            <a:prstGeom prst="rect">
              <a:avLst/>
            </a:prstGeom>
            <a:noFill/>
          </p:spPr>
          <p:txBody>
            <a:bodyPr wrap="square" lIns="50885" tIns="25443" rIns="50885" bIns="25443" rtlCol="0">
              <a:spAutoFit/>
            </a:bodyPr>
            <a:lstStyle/>
            <a:p>
              <a:pPr defTabSz="814154">
                <a:spcBef>
                  <a:spcPts val="334"/>
                </a:spcBef>
              </a:pPr>
              <a:r>
                <a:rPr lang="en-US" sz="700" dirty="0">
                  <a:solidFill>
                    <a:prstClr val="black"/>
                  </a:solidFill>
                </a:rPr>
                <a:t>Data, services, analytics devices increasingly moving to the cloud, and out of direct control of IT</a:t>
              </a:r>
            </a:p>
          </p:txBody>
        </p:sp>
        <p:sp>
          <p:nvSpPr>
            <p:cNvPr id="22" name="TextBox 21"/>
            <p:cNvSpPr txBox="1"/>
            <p:nvPr/>
          </p:nvSpPr>
          <p:spPr>
            <a:xfrm>
              <a:off x="746881" y="2076560"/>
              <a:ext cx="2480723" cy="372498"/>
            </a:xfrm>
            <a:prstGeom prst="rect">
              <a:avLst/>
            </a:prstGeom>
            <a:noFill/>
          </p:spPr>
          <p:txBody>
            <a:bodyPr wrap="square" lIns="50885" tIns="25443" rIns="50885" bIns="25443" rtlCol="0">
              <a:spAutoFit/>
            </a:bodyPr>
            <a:lstStyle/>
            <a:p>
              <a:pPr defTabSz="814154">
                <a:spcBef>
                  <a:spcPts val="334"/>
                </a:spcBef>
              </a:pPr>
              <a:r>
                <a:rPr lang="en-US" sz="700" dirty="0">
                  <a:solidFill>
                    <a:prstClr val="black"/>
                  </a:solidFill>
                </a:rPr>
                <a:t>Rapid expansion of unmanaged, personal devices to access corporate data and services, operations and processes anywhere, anytime</a:t>
              </a:r>
            </a:p>
          </p:txBody>
        </p:sp>
        <p:sp>
          <p:nvSpPr>
            <p:cNvPr id="24" name="TextBox 23"/>
            <p:cNvSpPr txBox="1"/>
            <p:nvPr/>
          </p:nvSpPr>
          <p:spPr>
            <a:xfrm>
              <a:off x="3607425" y="2465975"/>
              <a:ext cx="2346243" cy="372498"/>
            </a:xfrm>
            <a:prstGeom prst="rect">
              <a:avLst/>
            </a:prstGeom>
            <a:noFill/>
          </p:spPr>
          <p:txBody>
            <a:bodyPr wrap="square" lIns="50885" tIns="25443" rIns="50885" bIns="25443" rtlCol="0">
              <a:spAutoFit/>
            </a:bodyPr>
            <a:lstStyle/>
            <a:p>
              <a:pPr defTabSz="814154">
                <a:spcBef>
                  <a:spcPts val="334"/>
                </a:spcBef>
              </a:pPr>
              <a:r>
                <a:rPr lang="en-US" sz="700" dirty="0">
                  <a:solidFill>
                    <a:prstClr val="black"/>
                  </a:solidFill>
                </a:rPr>
                <a:t>Teams exploring the convergence of IT/OT to develop and implement a broader </a:t>
              </a:r>
              <a:r>
                <a:rPr lang="en-US" sz="700" dirty="0" err="1">
                  <a:solidFill>
                    <a:prstClr val="black"/>
                  </a:solidFill>
                </a:rPr>
                <a:t>IoT</a:t>
              </a:r>
              <a:r>
                <a:rPr lang="en-US" sz="700" dirty="0">
                  <a:solidFill>
                    <a:prstClr val="black"/>
                  </a:solidFill>
                </a:rPr>
                <a:t> device landscape</a:t>
              </a:r>
            </a:p>
          </p:txBody>
        </p:sp>
        <p:sp>
          <p:nvSpPr>
            <p:cNvPr id="36" name="TextBox 35"/>
            <p:cNvSpPr txBox="1"/>
            <p:nvPr/>
          </p:nvSpPr>
          <p:spPr>
            <a:xfrm>
              <a:off x="6461128" y="2465975"/>
              <a:ext cx="2245321" cy="372498"/>
            </a:xfrm>
            <a:prstGeom prst="rect">
              <a:avLst/>
            </a:prstGeom>
            <a:noFill/>
          </p:spPr>
          <p:txBody>
            <a:bodyPr wrap="square" lIns="50885" tIns="25443" rIns="50885" bIns="25443" rtlCol="0">
              <a:spAutoFit/>
            </a:bodyPr>
            <a:lstStyle/>
            <a:p>
              <a:pPr defTabSz="814154">
                <a:spcBef>
                  <a:spcPts val="334"/>
                </a:spcBef>
              </a:pPr>
              <a:r>
                <a:rPr lang="en-US" sz="700" dirty="0">
                  <a:solidFill>
                    <a:prstClr val="black"/>
                  </a:solidFill>
                  <a:cs typeface="Arial" pitchFamily="34" charset="0"/>
                </a:rPr>
                <a:t>Regulations increasingly </a:t>
              </a:r>
              <a:r>
                <a:rPr lang="en-US" sz="700" dirty="0" smtClean="0">
                  <a:solidFill>
                    <a:prstClr val="black"/>
                  </a:solidFill>
                  <a:cs typeface="Arial" pitchFamily="34" charset="0"/>
                </a:rPr>
                <a:t>penalizing business </a:t>
              </a:r>
              <a:r>
                <a:rPr lang="en-US" sz="700" dirty="0">
                  <a:solidFill>
                    <a:prstClr val="black"/>
                  </a:solidFill>
                  <a:cs typeface="Arial" pitchFamily="34" charset="0"/>
                </a:rPr>
                <a:t>that do not adhere to consumer opt in/out preferences</a:t>
              </a:r>
              <a:endParaRPr lang="en-US" sz="700" dirty="0">
                <a:solidFill>
                  <a:prstClr val="black"/>
                </a:solidFill>
              </a:endParaRPr>
            </a:p>
          </p:txBody>
        </p:sp>
        <p:sp>
          <p:nvSpPr>
            <p:cNvPr id="37" name="Rectangle 36"/>
            <p:cNvSpPr/>
            <p:nvPr/>
          </p:nvSpPr>
          <p:spPr>
            <a:xfrm>
              <a:off x="379239" y="1567684"/>
              <a:ext cx="8394192" cy="246221"/>
            </a:xfrm>
            <a:prstGeom prst="rect">
              <a:avLst/>
            </a:prstGeom>
            <a:solidFill>
              <a:srgbClr val="002776"/>
            </a:solidFill>
          </p:spPr>
          <p:txBody>
            <a:bodyPr wrap="square" lIns="91440" tIns="45720" rIns="91440" bIns="45720">
              <a:spAutoFit/>
            </a:bodyPr>
            <a:lstStyle/>
            <a:p>
              <a:pPr algn="ctr" defTabSz="508846" fontAlgn="base">
                <a:spcBef>
                  <a:spcPct val="20000"/>
                </a:spcBef>
                <a:spcAft>
                  <a:spcPct val="0"/>
                </a:spcAft>
                <a:defRPr/>
              </a:pPr>
              <a:r>
                <a:rPr lang="en-US" sz="1000" b="1" kern="0" dirty="0" smtClean="0">
                  <a:solidFill>
                    <a:srgbClr val="FFFFFF"/>
                  </a:solidFill>
                  <a:cs typeface="Times New Roman" panose="02020603050405020304" pitchFamily="18" charset="0"/>
                </a:rPr>
                <a:t>Risk drivers</a:t>
              </a:r>
              <a:endParaRPr lang="en-US" sz="1000" b="1" kern="0" dirty="0">
                <a:solidFill>
                  <a:srgbClr val="FFFFFF"/>
                </a:solidFill>
                <a:cs typeface="Times New Roman" panose="02020603050405020304" pitchFamily="18" charset="0"/>
              </a:endParaRPr>
            </a:p>
          </p:txBody>
        </p:sp>
        <p:sp>
          <p:nvSpPr>
            <p:cNvPr id="71" name="Freeform 783"/>
            <p:cNvSpPr>
              <a:spLocks noChangeAspect="1" noEditPoints="1"/>
            </p:cNvSpPr>
            <p:nvPr/>
          </p:nvSpPr>
          <p:spPr bwMode="auto">
            <a:xfrm>
              <a:off x="379336" y="2090072"/>
              <a:ext cx="274320" cy="27432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88 w 512"/>
                <a:gd name="T11" fmla="*/ 266 h 512"/>
                <a:gd name="T12" fmla="*/ 280 w 512"/>
                <a:gd name="T13" fmla="*/ 263 h 512"/>
                <a:gd name="T14" fmla="*/ 266 w 512"/>
                <a:gd name="T15" fmla="*/ 249 h 512"/>
                <a:gd name="T16" fmla="*/ 266 w 512"/>
                <a:gd name="T17" fmla="*/ 373 h 512"/>
                <a:gd name="T18" fmla="*/ 256 w 512"/>
                <a:gd name="T19" fmla="*/ 384 h 512"/>
                <a:gd name="T20" fmla="*/ 245 w 512"/>
                <a:gd name="T21" fmla="*/ 373 h 512"/>
                <a:gd name="T22" fmla="*/ 245 w 512"/>
                <a:gd name="T23" fmla="*/ 249 h 512"/>
                <a:gd name="T24" fmla="*/ 231 w 512"/>
                <a:gd name="T25" fmla="*/ 263 h 512"/>
                <a:gd name="T26" fmla="*/ 216 w 512"/>
                <a:gd name="T27" fmla="*/ 263 h 512"/>
                <a:gd name="T28" fmla="*/ 216 w 512"/>
                <a:gd name="T29" fmla="*/ 248 h 512"/>
                <a:gd name="T30" fmla="*/ 248 w 512"/>
                <a:gd name="T31" fmla="*/ 216 h 512"/>
                <a:gd name="T32" fmla="*/ 252 w 512"/>
                <a:gd name="T33" fmla="*/ 214 h 512"/>
                <a:gd name="T34" fmla="*/ 260 w 512"/>
                <a:gd name="T35" fmla="*/ 214 h 512"/>
                <a:gd name="T36" fmla="*/ 263 w 512"/>
                <a:gd name="T37" fmla="*/ 216 h 512"/>
                <a:gd name="T38" fmla="*/ 295 w 512"/>
                <a:gd name="T39" fmla="*/ 248 h 512"/>
                <a:gd name="T40" fmla="*/ 295 w 512"/>
                <a:gd name="T41" fmla="*/ 263 h 512"/>
                <a:gd name="T42" fmla="*/ 288 w 512"/>
                <a:gd name="T43" fmla="*/ 266 h 512"/>
                <a:gd name="T44" fmla="*/ 362 w 512"/>
                <a:gd name="T45" fmla="*/ 320 h 512"/>
                <a:gd name="T46" fmla="*/ 309 w 512"/>
                <a:gd name="T47" fmla="*/ 320 h 512"/>
                <a:gd name="T48" fmla="*/ 298 w 512"/>
                <a:gd name="T49" fmla="*/ 309 h 512"/>
                <a:gd name="T50" fmla="*/ 309 w 512"/>
                <a:gd name="T51" fmla="*/ 298 h 512"/>
                <a:gd name="T52" fmla="*/ 362 w 512"/>
                <a:gd name="T53" fmla="*/ 298 h 512"/>
                <a:gd name="T54" fmla="*/ 394 w 512"/>
                <a:gd name="T55" fmla="*/ 266 h 512"/>
                <a:gd name="T56" fmla="*/ 362 w 512"/>
                <a:gd name="T57" fmla="*/ 234 h 512"/>
                <a:gd name="T58" fmla="*/ 351 w 512"/>
                <a:gd name="T59" fmla="*/ 238 h 512"/>
                <a:gd name="T60" fmla="*/ 339 w 512"/>
                <a:gd name="T61" fmla="*/ 237 h 512"/>
                <a:gd name="T62" fmla="*/ 335 w 512"/>
                <a:gd name="T63" fmla="*/ 227 h 512"/>
                <a:gd name="T64" fmla="*/ 336 w 512"/>
                <a:gd name="T65" fmla="*/ 222 h 512"/>
                <a:gd name="T66" fmla="*/ 337 w 512"/>
                <a:gd name="T67" fmla="*/ 214 h 512"/>
                <a:gd name="T68" fmla="*/ 272 w 512"/>
                <a:gd name="T69" fmla="*/ 149 h 512"/>
                <a:gd name="T70" fmla="*/ 207 w 512"/>
                <a:gd name="T71" fmla="*/ 201 h 512"/>
                <a:gd name="T72" fmla="*/ 201 w 512"/>
                <a:gd name="T73" fmla="*/ 208 h 512"/>
                <a:gd name="T74" fmla="*/ 191 w 512"/>
                <a:gd name="T75" fmla="*/ 207 h 512"/>
                <a:gd name="T76" fmla="*/ 167 w 512"/>
                <a:gd name="T77" fmla="*/ 199 h 512"/>
                <a:gd name="T78" fmla="*/ 117 w 512"/>
                <a:gd name="T79" fmla="*/ 249 h 512"/>
                <a:gd name="T80" fmla="*/ 167 w 512"/>
                <a:gd name="T81" fmla="*/ 298 h 512"/>
                <a:gd name="T82" fmla="*/ 202 w 512"/>
                <a:gd name="T83" fmla="*/ 298 h 512"/>
                <a:gd name="T84" fmla="*/ 213 w 512"/>
                <a:gd name="T85" fmla="*/ 309 h 512"/>
                <a:gd name="T86" fmla="*/ 202 w 512"/>
                <a:gd name="T87" fmla="*/ 320 h 512"/>
                <a:gd name="T88" fmla="*/ 167 w 512"/>
                <a:gd name="T89" fmla="*/ 320 h 512"/>
                <a:gd name="T90" fmla="*/ 96 w 512"/>
                <a:gd name="T91" fmla="*/ 249 h 512"/>
                <a:gd name="T92" fmla="*/ 167 w 512"/>
                <a:gd name="T93" fmla="*/ 178 h 512"/>
                <a:gd name="T94" fmla="*/ 190 w 512"/>
                <a:gd name="T95" fmla="*/ 183 h 512"/>
                <a:gd name="T96" fmla="*/ 272 w 512"/>
                <a:gd name="T97" fmla="*/ 128 h 512"/>
                <a:gd name="T98" fmla="*/ 358 w 512"/>
                <a:gd name="T99" fmla="*/ 213 h 512"/>
                <a:gd name="T100" fmla="*/ 362 w 512"/>
                <a:gd name="T101" fmla="*/ 213 h 512"/>
                <a:gd name="T102" fmla="*/ 416 w 512"/>
                <a:gd name="T103" fmla="*/ 266 h 512"/>
                <a:gd name="T104" fmla="*/ 362 w 512"/>
                <a:gd name="T105" fmla="*/ 32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88" y="266"/>
                  </a:moveTo>
                  <a:cubicBezTo>
                    <a:pt x="285" y="266"/>
                    <a:pt x="282" y="265"/>
                    <a:pt x="280" y="263"/>
                  </a:cubicBezTo>
                  <a:cubicBezTo>
                    <a:pt x="266" y="249"/>
                    <a:pt x="266" y="249"/>
                    <a:pt x="266" y="249"/>
                  </a:cubicBezTo>
                  <a:cubicBezTo>
                    <a:pt x="266" y="373"/>
                    <a:pt x="266" y="373"/>
                    <a:pt x="266" y="373"/>
                  </a:cubicBezTo>
                  <a:cubicBezTo>
                    <a:pt x="266" y="379"/>
                    <a:pt x="262" y="384"/>
                    <a:pt x="256" y="384"/>
                  </a:cubicBezTo>
                  <a:cubicBezTo>
                    <a:pt x="250" y="384"/>
                    <a:pt x="245" y="379"/>
                    <a:pt x="245" y="373"/>
                  </a:cubicBezTo>
                  <a:cubicBezTo>
                    <a:pt x="245" y="249"/>
                    <a:pt x="245" y="249"/>
                    <a:pt x="245" y="249"/>
                  </a:cubicBezTo>
                  <a:cubicBezTo>
                    <a:pt x="231" y="263"/>
                    <a:pt x="231" y="263"/>
                    <a:pt x="231" y="263"/>
                  </a:cubicBezTo>
                  <a:cubicBezTo>
                    <a:pt x="227" y="267"/>
                    <a:pt x="220" y="267"/>
                    <a:pt x="216" y="263"/>
                  </a:cubicBezTo>
                  <a:cubicBezTo>
                    <a:pt x="212" y="259"/>
                    <a:pt x="212" y="252"/>
                    <a:pt x="216" y="248"/>
                  </a:cubicBezTo>
                  <a:cubicBezTo>
                    <a:pt x="248" y="216"/>
                    <a:pt x="248" y="216"/>
                    <a:pt x="248" y="216"/>
                  </a:cubicBezTo>
                  <a:cubicBezTo>
                    <a:pt x="249" y="215"/>
                    <a:pt x="250" y="214"/>
                    <a:pt x="252" y="214"/>
                  </a:cubicBezTo>
                  <a:cubicBezTo>
                    <a:pt x="254" y="213"/>
                    <a:pt x="257" y="213"/>
                    <a:pt x="260" y="214"/>
                  </a:cubicBezTo>
                  <a:cubicBezTo>
                    <a:pt x="261" y="214"/>
                    <a:pt x="262" y="215"/>
                    <a:pt x="263" y="216"/>
                  </a:cubicBezTo>
                  <a:cubicBezTo>
                    <a:pt x="295" y="248"/>
                    <a:pt x="295" y="248"/>
                    <a:pt x="295" y="248"/>
                  </a:cubicBezTo>
                  <a:cubicBezTo>
                    <a:pt x="299" y="252"/>
                    <a:pt x="299" y="259"/>
                    <a:pt x="295" y="263"/>
                  </a:cubicBezTo>
                  <a:cubicBezTo>
                    <a:pt x="293" y="265"/>
                    <a:pt x="290" y="266"/>
                    <a:pt x="288" y="266"/>
                  </a:cubicBezTo>
                  <a:close/>
                  <a:moveTo>
                    <a:pt x="362" y="320"/>
                  </a:moveTo>
                  <a:cubicBezTo>
                    <a:pt x="309" y="320"/>
                    <a:pt x="309" y="320"/>
                    <a:pt x="309" y="320"/>
                  </a:cubicBezTo>
                  <a:cubicBezTo>
                    <a:pt x="303" y="320"/>
                    <a:pt x="298" y="315"/>
                    <a:pt x="298" y="309"/>
                  </a:cubicBezTo>
                  <a:cubicBezTo>
                    <a:pt x="298" y="303"/>
                    <a:pt x="303" y="298"/>
                    <a:pt x="309" y="298"/>
                  </a:cubicBezTo>
                  <a:cubicBezTo>
                    <a:pt x="362" y="298"/>
                    <a:pt x="362" y="298"/>
                    <a:pt x="362" y="298"/>
                  </a:cubicBezTo>
                  <a:cubicBezTo>
                    <a:pt x="380" y="298"/>
                    <a:pt x="394" y="284"/>
                    <a:pt x="394" y="266"/>
                  </a:cubicBezTo>
                  <a:cubicBezTo>
                    <a:pt x="394" y="249"/>
                    <a:pt x="380" y="234"/>
                    <a:pt x="362" y="234"/>
                  </a:cubicBezTo>
                  <a:cubicBezTo>
                    <a:pt x="361" y="234"/>
                    <a:pt x="357" y="235"/>
                    <a:pt x="351" y="238"/>
                  </a:cubicBezTo>
                  <a:cubicBezTo>
                    <a:pt x="347" y="240"/>
                    <a:pt x="343" y="240"/>
                    <a:pt x="339" y="237"/>
                  </a:cubicBezTo>
                  <a:cubicBezTo>
                    <a:pt x="336" y="235"/>
                    <a:pt x="334" y="231"/>
                    <a:pt x="335" y="227"/>
                  </a:cubicBezTo>
                  <a:cubicBezTo>
                    <a:pt x="336" y="225"/>
                    <a:pt x="336" y="224"/>
                    <a:pt x="336" y="222"/>
                  </a:cubicBezTo>
                  <a:cubicBezTo>
                    <a:pt x="336" y="219"/>
                    <a:pt x="337" y="217"/>
                    <a:pt x="337" y="214"/>
                  </a:cubicBezTo>
                  <a:cubicBezTo>
                    <a:pt x="337" y="178"/>
                    <a:pt x="308" y="149"/>
                    <a:pt x="272" y="149"/>
                  </a:cubicBezTo>
                  <a:cubicBezTo>
                    <a:pt x="241" y="149"/>
                    <a:pt x="213" y="171"/>
                    <a:pt x="207" y="201"/>
                  </a:cubicBezTo>
                  <a:cubicBezTo>
                    <a:pt x="206" y="204"/>
                    <a:pt x="204" y="207"/>
                    <a:pt x="201" y="208"/>
                  </a:cubicBezTo>
                  <a:cubicBezTo>
                    <a:pt x="197" y="210"/>
                    <a:pt x="194" y="209"/>
                    <a:pt x="191" y="207"/>
                  </a:cubicBezTo>
                  <a:cubicBezTo>
                    <a:pt x="183" y="202"/>
                    <a:pt x="176" y="199"/>
                    <a:pt x="167" y="199"/>
                  </a:cubicBezTo>
                  <a:cubicBezTo>
                    <a:pt x="139" y="199"/>
                    <a:pt x="117" y="221"/>
                    <a:pt x="117" y="249"/>
                  </a:cubicBezTo>
                  <a:cubicBezTo>
                    <a:pt x="117" y="276"/>
                    <a:pt x="139" y="298"/>
                    <a:pt x="167" y="298"/>
                  </a:cubicBezTo>
                  <a:cubicBezTo>
                    <a:pt x="202" y="298"/>
                    <a:pt x="202" y="298"/>
                    <a:pt x="202" y="298"/>
                  </a:cubicBezTo>
                  <a:cubicBezTo>
                    <a:pt x="208" y="298"/>
                    <a:pt x="213" y="303"/>
                    <a:pt x="213" y="309"/>
                  </a:cubicBezTo>
                  <a:cubicBezTo>
                    <a:pt x="213" y="315"/>
                    <a:pt x="208" y="320"/>
                    <a:pt x="202" y="320"/>
                  </a:cubicBezTo>
                  <a:cubicBezTo>
                    <a:pt x="167" y="320"/>
                    <a:pt x="167" y="320"/>
                    <a:pt x="167" y="320"/>
                  </a:cubicBezTo>
                  <a:cubicBezTo>
                    <a:pt x="127" y="320"/>
                    <a:pt x="96" y="288"/>
                    <a:pt x="96" y="249"/>
                  </a:cubicBezTo>
                  <a:cubicBezTo>
                    <a:pt x="96" y="210"/>
                    <a:pt x="127" y="178"/>
                    <a:pt x="167" y="178"/>
                  </a:cubicBezTo>
                  <a:cubicBezTo>
                    <a:pt x="176" y="178"/>
                    <a:pt x="183" y="180"/>
                    <a:pt x="190" y="183"/>
                  </a:cubicBezTo>
                  <a:cubicBezTo>
                    <a:pt x="203" y="150"/>
                    <a:pt x="235" y="128"/>
                    <a:pt x="272" y="128"/>
                  </a:cubicBezTo>
                  <a:cubicBezTo>
                    <a:pt x="319" y="128"/>
                    <a:pt x="358" y="166"/>
                    <a:pt x="358" y="213"/>
                  </a:cubicBezTo>
                  <a:cubicBezTo>
                    <a:pt x="360" y="213"/>
                    <a:pt x="361" y="213"/>
                    <a:pt x="362" y="213"/>
                  </a:cubicBezTo>
                  <a:cubicBezTo>
                    <a:pt x="392" y="213"/>
                    <a:pt x="416" y="237"/>
                    <a:pt x="416" y="266"/>
                  </a:cubicBezTo>
                  <a:cubicBezTo>
                    <a:pt x="416" y="296"/>
                    <a:pt x="392" y="320"/>
                    <a:pt x="362" y="32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72" name="Freeform 45"/>
            <p:cNvSpPr>
              <a:spLocks noChangeAspect="1" noEditPoints="1"/>
            </p:cNvSpPr>
            <p:nvPr/>
          </p:nvSpPr>
          <p:spPr bwMode="auto">
            <a:xfrm>
              <a:off x="379336" y="2465975"/>
              <a:ext cx="274320" cy="274320"/>
            </a:xfrm>
            <a:custGeom>
              <a:avLst/>
              <a:gdLst>
                <a:gd name="T0" fmla="*/ 181 w 512"/>
                <a:gd name="T1" fmla="*/ 352 h 512"/>
                <a:gd name="T2" fmla="*/ 202 w 512"/>
                <a:gd name="T3" fmla="*/ 330 h 512"/>
                <a:gd name="T4" fmla="*/ 160 w 512"/>
                <a:gd name="T5" fmla="*/ 394 h 512"/>
                <a:gd name="T6" fmla="*/ 181 w 512"/>
                <a:gd name="T7" fmla="*/ 373 h 512"/>
                <a:gd name="T8" fmla="*/ 160 w 512"/>
                <a:gd name="T9" fmla="*/ 394 h 512"/>
                <a:gd name="T10" fmla="*/ 224 w 512"/>
                <a:gd name="T11" fmla="*/ 330 h 512"/>
                <a:gd name="T12" fmla="*/ 245 w 512"/>
                <a:gd name="T13" fmla="*/ 352 h 512"/>
                <a:gd name="T14" fmla="*/ 202 w 512"/>
                <a:gd name="T15" fmla="*/ 394 h 512"/>
                <a:gd name="T16" fmla="*/ 224 w 512"/>
                <a:gd name="T17" fmla="*/ 373 h 512"/>
                <a:gd name="T18" fmla="*/ 202 w 512"/>
                <a:gd name="T19" fmla="*/ 394 h 512"/>
                <a:gd name="T20" fmla="*/ 138 w 512"/>
                <a:gd name="T21" fmla="*/ 330 h 512"/>
                <a:gd name="T22" fmla="*/ 149 w 512"/>
                <a:gd name="T23" fmla="*/ 352 h 512"/>
                <a:gd name="T24" fmla="*/ 160 w 512"/>
                <a:gd name="T25" fmla="*/ 330 h 512"/>
                <a:gd name="T26" fmla="*/ 149 w 512"/>
                <a:gd name="T27" fmla="*/ 213 h 512"/>
                <a:gd name="T28" fmla="*/ 341 w 512"/>
                <a:gd name="T29" fmla="*/ 213 h 512"/>
                <a:gd name="T30" fmla="*/ 243 w 512"/>
                <a:gd name="T31" fmla="*/ 264 h 512"/>
                <a:gd name="T32" fmla="*/ 245 w 512"/>
                <a:gd name="T33" fmla="*/ 277 h 512"/>
                <a:gd name="T34" fmla="*/ 256 w 512"/>
                <a:gd name="T35" fmla="*/ 263 h 512"/>
                <a:gd name="T36" fmla="*/ 278 w 512"/>
                <a:gd name="T37" fmla="*/ 236 h 512"/>
                <a:gd name="T38" fmla="*/ 253 w 512"/>
                <a:gd name="T39" fmla="*/ 206 h 512"/>
                <a:gd name="T40" fmla="*/ 236 w 512"/>
                <a:gd name="T41" fmla="*/ 195 h 512"/>
                <a:gd name="T42" fmla="*/ 238 w 512"/>
                <a:gd name="T43" fmla="*/ 183 h 512"/>
                <a:gd name="T44" fmla="*/ 257 w 512"/>
                <a:gd name="T45" fmla="*/ 182 h 512"/>
                <a:gd name="T46" fmla="*/ 277 w 512"/>
                <a:gd name="T47" fmla="*/ 170 h 512"/>
                <a:gd name="T48" fmla="*/ 256 w 512"/>
                <a:gd name="T49" fmla="*/ 163 h 512"/>
                <a:gd name="T50" fmla="*/ 245 w 512"/>
                <a:gd name="T51" fmla="*/ 149 h 512"/>
                <a:gd name="T52" fmla="*/ 225 w 512"/>
                <a:gd name="T53" fmla="*/ 171 h 512"/>
                <a:gd name="T54" fmla="*/ 217 w 512"/>
                <a:gd name="T55" fmla="*/ 203 h 512"/>
                <a:gd name="T56" fmla="*/ 238 w 512"/>
                <a:gd name="T57" fmla="*/ 220 h 512"/>
                <a:gd name="T58" fmla="*/ 255 w 512"/>
                <a:gd name="T59" fmla="*/ 231 h 512"/>
                <a:gd name="T60" fmla="*/ 253 w 512"/>
                <a:gd name="T61" fmla="*/ 244 h 512"/>
                <a:gd name="T62" fmla="*/ 230 w 512"/>
                <a:gd name="T63" fmla="*/ 245 h 512"/>
                <a:gd name="T64" fmla="*/ 213 w 512"/>
                <a:gd name="T65" fmla="*/ 258 h 512"/>
                <a:gd name="T66" fmla="*/ 330 w 512"/>
                <a:gd name="T67" fmla="*/ 373 h 512"/>
                <a:gd name="T68" fmla="*/ 352 w 512"/>
                <a:gd name="T69" fmla="*/ 394 h 512"/>
                <a:gd name="T70" fmla="*/ 341 w 512"/>
                <a:gd name="T71" fmla="*/ 373 h 512"/>
                <a:gd name="T72" fmla="*/ 330 w 512"/>
                <a:gd name="T73" fmla="*/ 330 h 512"/>
                <a:gd name="T74" fmla="*/ 309 w 512"/>
                <a:gd name="T75" fmla="*/ 352 h 512"/>
                <a:gd name="T76" fmla="*/ 330 w 512"/>
                <a:gd name="T77" fmla="*/ 330 h 512"/>
                <a:gd name="T78" fmla="*/ 256 w 512"/>
                <a:gd name="T79" fmla="*/ 512 h 512"/>
                <a:gd name="T80" fmla="*/ 256 w 512"/>
                <a:gd name="T81" fmla="*/ 0 h 512"/>
                <a:gd name="T82" fmla="*/ 373 w 512"/>
                <a:gd name="T83" fmla="*/ 362 h 512"/>
                <a:gd name="T84" fmla="*/ 352 w 512"/>
                <a:gd name="T85" fmla="*/ 352 h 512"/>
                <a:gd name="T86" fmla="*/ 341 w 512"/>
                <a:gd name="T87" fmla="*/ 309 h 512"/>
                <a:gd name="T88" fmla="*/ 362 w 512"/>
                <a:gd name="T89" fmla="*/ 213 h 512"/>
                <a:gd name="T90" fmla="*/ 128 w 512"/>
                <a:gd name="T91" fmla="*/ 213 h 512"/>
                <a:gd name="T92" fmla="*/ 128 w 512"/>
                <a:gd name="T93" fmla="*/ 309 h 512"/>
                <a:gd name="T94" fmla="*/ 117 w 512"/>
                <a:gd name="T95" fmla="*/ 362 h 512"/>
                <a:gd name="T96" fmla="*/ 138 w 512"/>
                <a:gd name="T97" fmla="*/ 373 h 512"/>
                <a:gd name="T98" fmla="*/ 149 w 512"/>
                <a:gd name="T99" fmla="*/ 416 h 512"/>
                <a:gd name="T100" fmla="*/ 373 w 512"/>
                <a:gd name="T101" fmla="*/ 405 h 512"/>
                <a:gd name="T102" fmla="*/ 245 w 512"/>
                <a:gd name="T103" fmla="*/ 394 h 512"/>
                <a:gd name="T104" fmla="*/ 266 w 512"/>
                <a:gd name="T105" fmla="*/ 373 h 512"/>
                <a:gd name="T106" fmla="*/ 245 w 512"/>
                <a:gd name="T107" fmla="*/ 394 h 512"/>
                <a:gd name="T108" fmla="*/ 309 w 512"/>
                <a:gd name="T109" fmla="*/ 394 h 512"/>
                <a:gd name="T110" fmla="*/ 288 w 512"/>
                <a:gd name="T111" fmla="*/ 373 h 512"/>
                <a:gd name="T112" fmla="*/ 288 w 512"/>
                <a:gd name="T113" fmla="*/ 330 h 512"/>
                <a:gd name="T114" fmla="*/ 266 w 512"/>
                <a:gd name="T115" fmla="*/ 352 h 512"/>
                <a:gd name="T116" fmla="*/ 288 w 512"/>
                <a:gd name="T117" fmla="*/ 33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512">
                  <a:moveTo>
                    <a:pt x="202" y="352"/>
                  </a:moveTo>
                  <a:cubicBezTo>
                    <a:pt x="181" y="352"/>
                    <a:pt x="181" y="352"/>
                    <a:pt x="181" y="352"/>
                  </a:cubicBezTo>
                  <a:cubicBezTo>
                    <a:pt x="181" y="330"/>
                    <a:pt x="181" y="330"/>
                    <a:pt x="181" y="330"/>
                  </a:cubicBezTo>
                  <a:cubicBezTo>
                    <a:pt x="202" y="330"/>
                    <a:pt x="202" y="330"/>
                    <a:pt x="202" y="330"/>
                  </a:cubicBezTo>
                  <a:lnTo>
                    <a:pt x="202" y="352"/>
                  </a:lnTo>
                  <a:close/>
                  <a:moveTo>
                    <a:pt x="160" y="394"/>
                  </a:moveTo>
                  <a:cubicBezTo>
                    <a:pt x="181" y="394"/>
                    <a:pt x="181" y="394"/>
                    <a:pt x="181" y="394"/>
                  </a:cubicBezTo>
                  <a:cubicBezTo>
                    <a:pt x="181" y="373"/>
                    <a:pt x="181" y="373"/>
                    <a:pt x="181" y="373"/>
                  </a:cubicBezTo>
                  <a:cubicBezTo>
                    <a:pt x="160" y="373"/>
                    <a:pt x="160" y="373"/>
                    <a:pt x="160" y="373"/>
                  </a:cubicBezTo>
                  <a:lnTo>
                    <a:pt x="160" y="394"/>
                  </a:lnTo>
                  <a:close/>
                  <a:moveTo>
                    <a:pt x="245" y="330"/>
                  </a:moveTo>
                  <a:cubicBezTo>
                    <a:pt x="224" y="330"/>
                    <a:pt x="224" y="330"/>
                    <a:pt x="224" y="330"/>
                  </a:cubicBezTo>
                  <a:cubicBezTo>
                    <a:pt x="224" y="352"/>
                    <a:pt x="224" y="352"/>
                    <a:pt x="224" y="352"/>
                  </a:cubicBezTo>
                  <a:cubicBezTo>
                    <a:pt x="245" y="352"/>
                    <a:pt x="245" y="352"/>
                    <a:pt x="245" y="352"/>
                  </a:cubicBezTo>
                  <a:lnTo>
                    <a:pt x="245" y="330"/>
                  </a:lnTo>
                  <a:close/>
                  <a:moveTo>
                    <a:pt x="202" y="394"/>
                  </a:moveTo>
                  <a:cubicBezTo>
                    <a:pt x="224" y="394"/>
                    <a:pt x="224" y="394"/>
                    <a:pt x="224" y="394"/>
                  </a:cubicBezTo>
                  <a:cubicBezTo>
                    <a:pt x="224" y="373"/>
                    <a:pt x="224" y="373"/>
                    <a:pt x="224" y="373"/>
                  </a:cubicBezTo>
                  <a:cubicBezTo>
                    <a:pt x="202" y="373"/>
                    <a:pt x="202" y="373"/>
                    <a:pt x="202" y="373"/>
                  </a:cubicBezTo>
                  <a:lnTo>
                    <a:pt x="202" y="394"/>
                  </a:lnTo>
                  <a:close/>
                  <a:moveTo>
                    <a:pt x="160" y="330"/>
                  </a:moveTo>
                  <a:cubicBezTo>
                    <a:pt x="138" y="330"/>
                    <a:pt x="138" y="330"/>
                    <a:pt x="138" y="330"/>
                  </a:cubicBezTo>
                  <a:cubicBezTo>
                    <a:pt x="138" y="352"/>
                    <a:pt x="138" y="352"/>
                    <a:pt x="138" y="352"/>
                  </a:cubicBezTo>
                  <a:cubicBezTo>
                    <a:pt x="149" y="352"/>
                    <a:pt x="149" y="352"/>
                    <a:pt x="149" y="352"/>
                  </a:cubicBezTo>
                  <a:cubicBezTo>
                    <a:pt x="160" y="352"/>
                    <a:pt x="160" y="352"/>
                    <a:pt x="160" y="352"/>
                  </a:cubicBezTo>
                  <a:lnTo>
                    <a:pt x="160" y="330"/>
                  </a:lnTo>
                  <a:close/>
                  <a:moveTo>
                    <a:pt x="245" y="309"/>
                  </a:moveTo>
                  <a:cubicBezTo>
                    <a:pt x="192" y="309"/>
                    <a:pt x="149" y="266"/>
                    <a:pt x="149" y="213"/>
                  </a:cubicBezTo>
                  <a:cubicBezTo>
                    <a:pt x="149" y="160"/>
                    <a:pt x="192" y="117"/>
                    <a:pt x="245" y="117"/>
                  </a:cubicBezTo>
                  <a:cubicBezTo>
                    <a:pt x="298" y="117"/>
                    <a:pt x="341" y="160"/>
                    <a:pt x="341" y="213"/>
                  </a:cubicBezTo>
                  <a:cubicBezTo>
                    <a:pt x="341" y="266"/>
                    <a:pt x="298" y="309"/>
                    <a:pt x="245" y="309"/>
                  </a:cubicBezTo>
                  <a:close/>
                  <a:moveTo>
                    <a:pt x="243" y="264"/>
                  </a:moveTo>
                  <a:cubicBezTo>
                    <a:pt x="243" y="264"/>
                    <a:pt x="245" y="264"/>
                    <a:pt x="245" y="264"/>
                  </a:cubicBezTo>
                  <a:cubicBezTo>
                    <a:pt x="245" y="277"/>
                    <a:pt x="245" y="277"/>
                    <a:pt x="245" y="277"/>
                  </a:cubicBezTo>
                  <a:cubicBezTo>
                    <a:pt x="256" y="277"/>
                    <a:pt x="256" y="277"/>
                    <a:pt x="256" y="277"/>
                  </a:cubicBezTo>
                  <a:cubicBezTo>
                    <a:pt x="256" y="263"/>
                    <a:pt x="256" y="263"/>
                    <a:pt x="256" y="263"/>
                  </a:cubicBezTo>
                  <a:cubicBezTo>
                    <a:pt x="256" y="262"/>
                    <a:pt x="265" y="260"/>
                    <a:pt x="270" y="256"/>
                  </a:cubicBezTo>
                  <a:cubicBezTo>
                    <a:pt x="276" y="251"/>
                    <a:pt x="278" y="244"/>
                    <a:pt x="278" y="236"/>
                  </a:cubicBezTo>
                  <a:cubicBezTo>
                    <a:pt x="278" y="229"/>
                    <a:pt x="275" y="224"/>
                    <a:pt x="272" y="219"/>
                  </a:cubicBezTo>
                  <a:cubicBezTo>
                    <a:pt x="268" y="215"/>
                    <a:pt x="262" y="210"/>
                    <a:pt x="253" y="206"/>
                  </a:cubicBezTo>
                  <a:cubicBezTo>
                    <a:pt x="246" y="203"/>
                    <a:pt x="242" y="200"/>
                    <a:pt x="240" y="199"/>
                  </a:cubicBezTo>
                  <a:cubicBezTo>
                    <a:pt x="238" y="198"/>
                    <a:pt x="237" y="197"/>
                    <a:pt x="236" y="195"/>
                  </a:cubicBezTo>
                  <a:cubicBezTo>
                    <a:pt x="235" y="194"/>
                    <a:pt x="234" y="192"/>
                    <a:pt x="234" y="190"/>
                  </a:cubicBezTo>
                  <a:cubicBezTo>
                    <a:pt x="234" y="187"/>
                    <a:pt x="236" y="185"/>
                    <a:pt x="238" y="183"/>
                  </a:cubicBezTo>
                  <a:cubicBezTo>
                    <a:pt x="240" y="181"/>
                    <a:pt x="243" y="181"/>
                    <a:pt x="247" y="181"/>
                  </a:cubicBezTo>
                  <a:cubicBezTo>
                    <a:pt x="250" y="181"/>
                    <a:pt x="253" y="181"/>
                    <a:pt x="257" y="182"/>
                  </a:cubicBezTo>
                  <a:cubicBezTo>
                    <a:pt x="260" y="183"/>
                    <a:pt x="265" y="184"/>
                    <a:pt x="270" y="186"/>
                  </a:cubicBezTo>
                  <a:cubicBezTo>
                    <a:pt x="277" y="170"/>
                    <a:pt x="277" y="170"/>
                    <a:pt x="277" y="170"/>
                  </a:cubicBezTo>
                  <a:cubicBezTo>
                    <a:pt x="271" y="168"/>
                    <a:pt x="269" y="166"/>
                    <a:pt x="264" y="165"/>
                  </a:cubicBezTo>
                  <a:cubicBezTo>
                    <a:pt x="261" y="164"/>
                    <a:pt x="256" y="164"/>
                    <a:pt x="256" y="163"/>
                  </a:cubicBezTo>
                  <a:cubicBezTo>
                    <a:pt x="256" y="149"/>
                    <a:pt x="256" y="149"/>
                    <a:pt x="256" y="149"/>
                  </a:cubicBezTo>
                  <a:cubicBezTo>
                    <a:pt x="245" y="149"/>
                    <a:pt x="245" y="149"/>
                    <a:pt x="245" y="149"/>
                  </a:cubicBezTo>
                  <a:cubicBezTo>
                    <a:pt x="245" y="164"/>
                    <a:pt x="245" y="164"/>
                    <a:pt x="245" y="164"/>
                  </a:cubicBezTo>
                  <a:cubicBezTo>
                    <a:pt x="234" y="164"/>
                    <a:pt x="229" y="167"/>
                    <a:pt x="225" y="171"/>
                  </a:cubicBezTo>
                  <a:cubicBezTo>
                    <a:pt x="219" y="176"/>
                    <a:pt x="215" y="182"/>
                    <a:pt x="215" y="191"/>
                  </a:cubicBezTo>
                  <a:cubicBezTo>
                    <a:pt x="215" y="196"/>
                    <a:pt x="215" y="200"/>
                    <a:pt x="217" y="203"/>
                  </a:cubicBezTo>
                  <a:cubicBezTo>
                    <a:pt x="219" y="207"/>
                    <a:pt x="221" y="210"/>
                    <a:pt x="224" y="212"/>
                  </a:cubicBezTo>
                  <a:cubicBezTo>
                    <a:pt x="227" y="215"/>
                    <a:pt x="232" y="218"/>
                    <a:pt x="238" y="220"/>
                  </a:cubicBezTo>
                  <a:cubicBezTo>
                    <a:pt x="244" y="223"/>
                    <a:pt x="248" y="226"/>
                    <a:pt x="250" y="227"/>
                  </a:cubicBezTo>
                  <a:cubicBezTo>
                    <a:pt x="252" y="228"/>
                    <a:pt x="254" y="230"/>
                    <a:pt x="255" y="231"/>
                  </a:cubicBezTo>
                  <a:cubicBezTo>
                    <a:pt x="256" y="233"/>
                    <a:pt x="257" y="235"/>
                    <a:pt x="257" y="237"/>
                  </a:cubicBezTo>
                  <a:cubicBezTo>
                    <a:pt x="257" y="240"/>
                    <a:pt x="255" y="243"/>
                    <a:pt x="253" y="244"/>
                  </a:cubicBezTo>
                  <a:cubicBezTo>
                    <a:pt x="250" y="246"/>
                    <a:pt x="247" y="247"/>
                    <a:pt x="242" y="247"/>
                  </a:cubicBezTo>
                  <a:cubicBezTo>
                    <a:pt x="239" y="247"/>
                    <a:pt x="234" y="246"/>
                    <a:pt x="230" y="245"/>
                  </a:cubicBezTo>
                  <a:cubicBezTo>
                    <a:pt x="225" y="244"/>
                    <a:pt x="224" y="242"/>
                    <a:pt x="213" y="239"/>
                  </a:cubicBezTo>
                  <a:cubicBezTo>
                    <a:pt x="213" y="258"/>
                    <a:pt x="213" y="258"/>
                    <a:pt x="213" y="258"/>
                  </a:cubicBezTo>
                  <a:cubicBezTo>
                    <a:pt x="224" y="262"/>
                    <a:pt x="232" y="264"/>
                    <a:pt x="243" y="264"/>
                  </a:cubicBezTo>
                  <a:close/>
                  <a:moveTo>
                    <a:pt x="330" y="373"/>
                  </a:moveTo>
                  <a:cubicBezTo>
                    <a:pt x="330" y="394"/>
                    <a:pt x="330" y="394"/>
                    <a:pt x="330" y="394"/>
                  </a:cubicBezTo>
                  <a:cubicBezTo>
                    <a:pt x="352" y="394"/>
                    <a:pt x="352" y="394"/>
                    <a:pt x="352" y="394"/>
                  </a:cubicBezTo>
                  <a:cubicBezTo>
                    <a:pt x="352" y="373"/>
                    <a:pt x="352" y="373"/>
                    <a:pt x="352" y="373"/>
                  </a:cubicBezTo>
                  <a:cubicBezTo>
                    <a:pt x="341" y="373"/>
                    <a:pt x="341" y="373"/>
                    <a:pt x="341" y="373"/>
                  </a:cubicBezTo>
                  <a:lnTo>
                    <a:pt x="330" y="373"/>
                  </a:lnTo>
                  <a:close/>
                  <a:moveTo>
                    <a:pt x="330" y="330"/>
                  </a:moveTo>
                  <a:cubicBezTo>
                    <a:pt x="309" y="330"/>
                    <a:pt x="309" y="330"/>
                    <a:pt x="309" y="330"/>
                  </a:cubicBezTo>
                  <a:cubicBezTo>
                    <a:pt x="309" y="352"/>
                    <a:pt x="309" y="352"/>
                    <a:pt x="309" y="352"/>
                  </a:cubicBezTo>
                  <a:cubicBezTo>
                    <a:pt x="330" y="352"/>
                    <a:pt x="330" y="352"/>
                    <a:pt x="330" y="352"/>
                  </a:cubicBezTo>
                  <a:lnTo>
                    <a:pt x="330" y="33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362"/>
                  </a:moveTo>
                  <a:cubicBezTo>
                    <a:pt x="373" y="356"/>
                    <a:pt x="368" y="352"/>
                    <a:pt x="362" y="352"/>
                  </a:cubicBezTo>
                  <a:cubicBezTo>
                    <a:pt x="352" y="352"/>
                    <a:pt x="352" y="352"/>
                    <a:pt x="352" y="352"/>
                  </a:cubicBezTo>
                  <a:cubicBezTo>
                    <a:pt x="352" y="320"/>
                    <a:pt x="352" y="320"/>
                    <a:pt x="352" y="320"/>
                  </a:cubicBezTo>
                  <a:cubicBezTo>
                    <a:pt x="352" y="314"/>
                    <a:pt x="347" y="309"/>
                    <a:pt x="341" y="309"/>
                  </a:cubicBezTo>
                  <a:cubicBezTo>
                    <a:pt x="312" y="309"/>
                    <a:pt x="312" y="309"/>
                    <a:pt x="312" y="309"/>
                  </a:cubicBezTo>
                  <a:cubicBezTo>
                    <a:pt x="342" y="288"/>
                    <a:pt x="362" y="253"/>
                    <a:pt x="362" y="213"/>
                  </a:cubicBezTo>
                  <a:cubicBezTo>
                    <a:pt x="362" y="148"/>
                    <a:pt x="310" y="96"/>
                    <a:pt x="245" y="96"/>
                  </a:cubicBezTo>
                  <a:cubicBezTo>
                    <a:pt x="180" y="96"/>
                    <a:pt x="128" y="148"/>
                    <a:pt x="128" y="213"/>
                  </a:cubicBezTo>
                  <a:cubicBezTo>
                    <a:pt x="128" y="253"/>
                    <a:pt x="148" y="288"/>
                    <a:pt x="178" y="309"/>
                  </a:cubicBezTo>
                  <a:cubicBezTo>
                    <a:pt x="128" y="309"/>
                    <a:pt x="128" y="309"/>
                    <a:pt x="128" y="309"/>
                  </a:cubicBezTo>
                  <a:cubicBezTo>
                    <a:pt x="122" y="309"/>
                    <a:pt x="117" y="314"/>
                    <a:pt x="117" y="320"/>
                  </a:cubicBezTo>
                  <a:cubicBezTo>
                    <a:pt x="117" y="362"/>
                    <a:pt x="117" y="362"/>
                    <a:pt x="117" y="362"/>
                  </a:cubicBezTo>
                  <a:cubicBezTo>
                    <a:pt x="117" y="368"/>
                    <a:pt x="122" y="373"/>
                    <a:pt x="128" y="373"/>
                  </a:cubicBezTo>
                  <a:cubicBezTo>
                    <a:pt x="138" y="373"/>
                    <a:pt x="138" y="373"/>
                    <a:pt x="138" y="373"/>
                  </a:cubicBezTo>
                  <a:cubicBezTo>
                    <a:pt x="138" y="405"/>
                    <a:pt x="138" y="405"/>
                    <a:pt x="138" y="405"/>
                  </a:cubicBezTo>
                  <a:cubicBezTo>
                    <a:pt x="138" y="411"/>
                    <a:pt x="143" y="416"/>
                    <a:pt x="149" y="416"/>
                  </a:cubicBezTo>
                  <a:cubicBezTo>
                    <a:pt x="362" y="416"/>
                    <a:pt x="362" y="416"/>
                    <a:pt x="362" y="416"/>
                  </a:cubicBezTo>
                  <a:cubicBezTo>
                    <a:pt x="368" y="416"/>
                    <a:pt x="373" y="411"/>
                    <a:pt x="373" y="405"/>
                  </a:cubicBezTo>
                  <a:lnTo>
                    <a:pt x="373" y="362"/>
                  </a:lnTo>
                  <a:close/>
                  <a:moveTo>
                    <a:pt x="245" y="394"/>
                  </a:moveTo>
                  <a:cubicBezTo>
                    <a:pt x="266" y="394"/>
                    <a:pt x="266" y="394"/>
                    <a:pt x="266" y="394"/>
                  </a:cubicBezTo>
                  <a:cubicBezTo>
                    <a:pt x="266" y="373"/>
                    <a:pt x="266" y="373"/>
                    <a:pt x="266" y="373"/>
                  </a:cubicBezTo>
                  <a:cubicBezTo>
                    <a:pt x="245" y="373"/>
                    <a:pt x="245" y="373"/>
                    <a:pt x="245" y="373"/>
                  </a:cubicBezTo>
                  <a:lnTo>
                    <a:pt x="245" y="394"/>
                  </a:lnTo>
                  <a:close/>
                  <a:moveTo>
                    <a:pt x="288" y="394"/>
                  </a:moveTo>
                  <a:cubicBezTo>
                    <a:pt x="309" y="394"/>
                    <a:pt x="309" y="394"/>
                    <a:pt x="309" y="394"/>
                  </a:cubicBezTo>
                  <a:cubicBezTo>
                    <a:pt x="309" y="373"/>
                    <a:pt x="309" y="373"/>
                    <a:pt x="309" y="373"/>
                  </a:cubicBezTo>
                  <a:cubicBezTo>
                    <a:pt x="288" y="373"/>
                    <a:pt x="288" y="373"/>
                    <a:pt x="288" y="373"/>
                  </a:cubicBezTo>
                  <a:lnTo>
                    <a:pt x="288" y="394"/>
                  </a:lnTo>
                  <a:close/>
                  <a:moveTo>
                    <a:pt x="288" y="330"/>
                  </a:moveTo>
                  <a:cubicBezTo>
                    <a:pt x="266" y="330"/>
                    <a:pt x="266" y="330"/>
                    <a:pt x="266" y="330"/>
                  </a:cubicBezTo>
                  <a:cubicBezTo>
                    <a:pt x="266" y="352"/>
                    <a:pt x="266" y="352"/>
                    <a:pt x="266" y="352"/>
                  </a:cubicBezTo>
                  <a:cubicBezTo>
                    <a:pt x="288" y="352"/>
                    <a:pt x="288" y="352"/>
                    <a:pt x="288" y="352"/>
                  </a:cubicBezTo>
                  <a:lnTo>
                    <a:pt x="288"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73" name="Freeform 486"/>
            <p:cNvSpPr>
              <a:spLocks noChangeAspect="1" noEditPoints="1"/>
            </p:cNvSpPr>
            <p:nvPr/>
          </p:nvSpPr>
          <p:spPr bwMode="auto">
            <a:xfrm>
              <a:off x="3296601" y="2108609"/>
              <a:ext cx="274320" cy="27432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17 w 512"/>
                <a:gd name="T11" fmla="*/ 160 h 512"/>
                <a:gd name="T12" fmla="*/ 128 w 512"/>
                <a:gd name="T13" fmla="*/ 149 h 512"/>
                <a:gd name="T14" fmla="*/ 384 w 512"/>
                <a:gd name="T15" fmla="*/ 149 h 512"/>
                <a:gd name="T16" fmla="*/ 394 w 512"/>
                <a:gd name="T17" fmla="*/ 160 h 512"/>
                <a:gd name="T18" fmla="*/ 394 w 512"/>
                <a:gd name="T19" fmla="*/ 309 h 512"/>
                <a:gd name="T20" fmla="*/ 384 w 512"/>
                <a:gd name="T21" fmla="*/ 320 h 512"/>
                <a:gd name="T22" fmla="*/ 128 w 512"/>
                <a:gd name="T23" fmla="*/ 320 h 512"/>
                <a:gd name="T24" fmla="*/ 117 w 512"/>
                <a:gd name="T25" fmla="*/ 309 h 512"/>
                <a:gd name="T26" fmla="*/ 117 w 512"/>
                <a:gd name="T27" fmla="*/ 160 h 512"/>
                <a:gd name="T28" fmla="*/ 405 w 512"/>
                <a:gd name="T29" fmla="*/ 362 h 512"/>
                <a:gd name="T30" fmla="*/ 106 w 512"/>
                <a:gd name="T31" fmla="*/ 362 h 512"/>
                <a:gd name="T32" fmla="*/ 96 w 512"/>
                <a:gd name="T33" fmla="*/ 352 h 512"/>
                <a:gd name="T34" fmla="*/ 106 w 512"/>
                <a:gd name="T35" fmla="*/ 341 h 512"/>
                <a:gd name="T36" fmla="*/ 405 w 512"/>
                <a:gd name="T37" fmla="*/ 341 h 512"/>
                <a:gd name="T38" fmla="*/ 416 w 512"/>
                <a:gd name="T39" fmla="*/ 352 h 512"/>
                <a:gd name="T40" fmla="*/ 405 w 512"/>
                <a:gd name="T41" fmla="*/ 362 h 512"/>
                <a:gd name="T42" fmla="*/ 373 w 512"/>
                <a:gd name="T43" fmla="*/ 298 h 512"/>
                <a:gd name="T44" fmla="*/ 138 w 512"/>
                <a:gd name="T45" fmla="*/ 298 h 512"/>
                <a:gd name="T46" fmla="*/ 138 w 512"/>
                <a:gd name="T47" fmla="*/ 170 h 512"/>
                <a:gd name="T48" fmla="*/ 373 w 512"/>
                <a:gd name="T49" fmla="*/ 170 h 512"/>
                <a:gd name="T50" fmla="*/ 373 w 512"/>
                <a:gd name="T51" fmla="*/ 29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17" y="160"/>
                  </a:moveTo>
                  <a:cubicBezTo>
                    <a:pt x="117" y="154"/>
                    <a:pt x="122" y="149"/>
                    <a:pt x="128" y="149"/>
                  </a:cubicBezTo>
                  <a:cubicBezTo>
                    <a:pt x="384" y="149"/>
                    <a:pt x="384" y="149"/>
                    <a:pt x="384" y="149"/>
                  </a:cubicBezTo>
                  <a:cubicBezTo>
                    <a:pt x="390" y="149"/>
                    <a:pt x="394" y="154"/>
                    <a:pt x="394" y="160"/>
                  </a:cubicBezTo>
                  <a:cubicBezTo>
                    <a:pt x="394" y="309"/>
                    <a:pt x="394" y="309"/>
                    <a:pt x="394" y="309"/>
                  </a:cubicBezTo>
                  <a:cubicBezTo>
                    <a:pt x="394" y="315"/>
                    <a:pt x="390" y="320"/>
                    <a:pt x="384" y="320"/>
                  </a:cubicBezTo>
                  <a:cubicBezTo>
                    <a:pt x="128" y="320"/>
                    <a:pt x="128" y="320"/>
                    <a:pt x="128" y="320"/>
                  </a:cubicBezTo>
                  <a:cubicBezTo>
                    <a:pt x="122" y="320"/>
                    <a:pt x="117" y="315"/>
                    <a:pt x="117" y="309"/>
                  </a:cubicBezTo>
                  <a:lnTo>
                    <a:pt x="117" y="160"/>
                  </a:lnTo>
                  <a:close/>
                  <a:moveTo>
                    <a:pt x="405" y="362"/>
                  </a:moveTo>
                  <a:cubicBezTo>
                    <a:pt x="106" y="362"/>
                    <a:pt x="106" y="362"/>
                    <a:pt x="106" y="362"/>
                  </a:cubicBezTo>
                  <a:cubicBezTo>
                    <a:pt x="100" y="362"/>
                    <a:pt x="96" y="358"/>
                    <a:pt x="96" y="352"/>
                  </a:cubicBezTo>
                  <a:cubicBezTo>
                    <a:pt x="96" y="346"/>
                    <a:pt x="100" y="341"/>
                    <a:pt x="106" y="341"/>
                  </a:cubicBezTo>
                  <a:cubicBezTo>
                    <a:pt x="405" y="341"/>
                    <a:pt x="405" y="341"/>
                    <a:pt x="405" y="341"/>
                  </a:cubicBezTo>
                  <a:cubicBezTo>
                    <a:pt x="411" y="341"/>
                    <a:pt x="416" y="346"/>
                    <a:pt x="416" y="352"/>
                  </a:cubicBezTo>
                  <a:cubicBezTo>
                    <a:pt x="416" y="358"/>
                    <a:pt x="411" y="362"/>
                    <a:pt x="405" y="362"/>
                  </a:cubicBezTo>
                  <a:close/>
                  <a:moveTo>
                    <a:pt x="373" y="298"/>
                  </a:moveTo>
                  <a:cubicBezTo>
                    <a:pt x="138" y="298"/>
                    <a:pt x="138" y="298"/>
                    <a:pt x="138" y="298"/>
                  </a:cubicBezTo>
                  <a:cubicBezTo>
                    <a:pt x="138" y="170"/>
                    <a:pt x="138" y="170"/>
                    <a:pt x="138" y="170"/>
                  </a:cubicBezTo>
                  <a:cubicBezTo>
                    <a:pt x="373" y="170"/>
                    <a:pt x="373" y="170"/>
                    <a:pt x="373" y="170"/>
                  </a:cubicBezTo>
                  <a:lnTo>
                    <a:pt x="373" y="298"/>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74" name="Freeform 627"/>
            <p:cNvSpPr>
              <a:spLocks noChangeAspect="1" noEditPoints="1"/>
            </p:cNvSpPr>
            <p:nvPr/>
          </p:nvSpPr>
          <p:spPr bwMode="auto">
            <a:xfrm>
              <a:off x="3296601" y="2465975"/>
              <a:ext cx="274320" cy="274320"/>
            </a:xfrm>
            <a:custGeom>
              <a:avLst/>
              <a:gdLst>
                <a:gd name="T0" fmla="*/ 330 w 512"/>
                <a:gd name="T1" fmla="*/ 245 h 512"/>
                <a:gd name="T2" fmla="*/ 181 w 512"/>
                <a:gd name="T3" fmla="*/ 245 h 512"/>
                <a:gd name="T4" fmla="*/ 181 w 512"/>
                <a:gd name="T5" fmla="*/ 192 h 512"/>
                <a:gd name="T6" fmla="*/ 256 w 512"/>
                <a:gd name="T7" fmla="*/ 117 h 512"/>
                <a:gd name="T8" fmla="*/ 330 w 512"/>
                <a:gd name="T9" fmla="*/ 192 h 512"/>
                <a:gd name="T10" fmla="*/ 330 w 512"/>
                <a:gd name="T11" fmla="*/ 245 h 512"/>
                <a:gd name="T12" fmla="*/ 160 w 512"/>
                <a:gd name="T13" fmla="*/ 394 h 512"/>
                <a:gd name="T14" fmla="*/ 352 w 512"/>
                <a:gd name="T15" fmla="*/ 394 h 512"/>
                <a:gd name="T16" fmla="*/ 352 w 512"/>
                <a:gd name="T17" fmla="*/ 266 h 512"/>
                <a:gd name="T18" fmla="*/ 160 w 512"/>
                <a:gd name="T19" fmla="*/ 266 h 512"/>
                <a:gd name="T20" fmla="*/ 160 w 512"/>
                <a:gd name="T21" fmla="*/ 39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373 w 512"/>
                <a:gd name="T33" fmla="*/ 256 h 512"/>
                <a:gd name="T34" fmla="*/ 362 w 512"/>
                <a:gd name="T35" fmla="*/ 245 h 512"/>
                <a:gd name="T36" fmla="*/ 352 w 512"/>
                <a:gd name="T37" fmla="*/ 245 h 512"/>
                <a:gd name="T38" fmla="*/ 352 w 512"/>
                <a:gd name="T39" fmla="*/ 192 h 512"/>
                <a:gd name="T40" fmla="*/ 256 w 512"/>
                <a:gd name="T41" fmla="*/ 96 h 512"/>
                <a:gd name="T42" fmla="*/ 160 w 512"/>
                <a:gd name="T43" fmla="*/ 192 h 512"/>
                <a:gd name="T44" fmla="*/ 160 w 512"/>
                <a:gd name="T45" fmla="*/ 245 h 512"/>
                <a:gd name="T46" fmla="*/ 149 w 512"/>
                <a:gd name="T47" fmla="*/ 245 h 512"/>
                <a:gd name="T48" fmla="*/ 138 w 512"/>
                <a:gd name="T49" fmla="*/ 256 h 512"/>
                <a:gd name="T50" fmla="*/ 138 w 512"/>
                <a:gd name="T51" fmla="*/ 405 h 512"/>
                <a:gd name="T52" fmla="*/ 149 w 512"/>
                <a:gd name="T53" fmla="*/ 416 h 512"/>
                <a:gd name="T54" fmla="*/ 362 w 512"/>
                <a:gd name="T55" fmla="*/ 416 h 512"/>
                <a:gd name="T56" fmla="*/ 373 w 512"/>
                <a:gd name="T57" fmla="*/ 405 h 512"/>
                <a:gd name="T58" fmla="*/ 373 w 512"/>
                <a:gd name="T59" fmla="*/ 25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330" y="245"/>
                  </a:moveTo>
                  <a:cubicBezTo>
                    <a:pt x="181" y="245"/>
                    <a:pt x="181" y="245"/>
                    <a:pt x="181" y="245"/>
                  </a:cubicBezTo>
                  <a:cubicBezTo>
                    <a:pt x="181" y="192"/>
                    <a:pt x="181" y="192"/>
                    <a:pt x="181" y="192"/>
                  </a:cubicBezTo>
                  <a:cubicBezTo>
                    <a:pt x="181" y="150"/>
                    <a:pt x="214" y="117"/>
                    <a:pt x="256" y="117"/>
                  </a:cubicBezTo>
                  <a:cubicBezTo>
                    <a:pt x="297" y="117"/>
                    <a:pt x="330" y="150"/>
                    <a:pt x="330" y="192"/>
                  </a:cubicBezTo>
                  <a:lnTo>
                    <a:pt x="330" y="245"/>
                  </a:lnTo>
                  <a:close/>
                  <a:moveTo>
                    <a:pt x="160" y="394"/>
                  </a:moveTo>
                  <a:cubicBezTo>
                    <a:pt x="352" y="394"/>
                    <a:pt x="352" y="394"/>
                    <a:pt x="352" y="394"/>
                  </a:cubicBezTo>
                  <a:cubicBezTo>
                    <a:pt x="352" y="266"/>
                    <a:pt x="352" y="266"/>
                    <a:pt x="352" y="266"/>
                  </a:cubicBezTo>
                  <a:cubicBezTo>
                    <a:pt x="160" y="266"/>
                    <a:pt x="160" y="266"/>
                    <a:pt x="160" y="266"/>
                  </a:cubicBezTo>
                  <a:lnTo>
                    <a:pt x="160" y="39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256"/>
                  </a:moveTo>
                  <a:cubicBezTo>
                    <a:pt x="373" y="250"/>
                    <a:pt x="368" y="245"/>
                    <a:pt x="362" y="245"/>
                  </a:cubicBezTo>
                  <a:cubicBezTo>
                    <a:pt x="352" y="245"/>
                    <a:pt x="352" y="245"/>
                    <a:pt x="352" y="245"/>
                  </a:cubicBezTo>
                  <a:cubicBezTo>
                    <a:pt x="352" y="192"/>
                    <a:pt x="352" y="192"/>
                    <a:pt x="352" y="192"/>
                  </a:cubicBezTo>
                  <a:cubicBezTo>
                    <a:pt x="352" y="139"/>
                    <a:pt x="309" y="96"/>
                    <a:pt x="256" y="96"/>
                  </a:cubicBezTo>
                  <a:cubicBezTo>
                    <a:pt x="203" y="96"/>
                    <a:pt x="160" y="139"/>
                    <a:pt x="160" y="192"/>
                  </a:cubicBezTo>
                  <a:cubicBezTo>
                    <a:pt x="160" y="245"/>
                    <a:pt x="160" y="245"/>
                    <a:pt x="160" y="245"/>
                  </a:cubicBezTo>
                  <a:cubicBezTo>
                    <a:pt x="149" y="245"/>
                    <a:pt x="149" y="245"/>
                    <a:pt x="149" y="245"/>
                  </a:cubicBezTo>
                  <a:cubicBezTo>
                    <a:pt x="143" y="245"/>
                    <a:pt x="138" y="250"/>
                    <a:pt x="138" y="256"/>
                  </a:cubicBezTo>
                  <a:cubicBezTo>
                    <a:pt x="138" y="405"/>
                    <a:pt x="138" y="405"/>
                    <a:pt x="138" y="405"/>
                  </a:cubicBezTo>
                  <a:cubicBezTo>
                    <a:pt x="138" y="411"/>
                    <a:pt x="143" y="416"/>
                    <a:pt x="149" y="416"/>
                  </a:cubicBezTo>
                  <a:cubicBezTo>
                    <a:pt x="362" y="416"/>
                    <a:pt x="362" y="416"/>
                    <a:pt x="362" y="416"/>
                  </a:cubicBezTo>
                  <a:cubicBezTo>
                    <a:pt x="368" y="416"/>
                    <a:pt x="373" y="411"/>
                    <a:pt x="373" y="405"/>
                  </a:cubicBezTo>
                  <a:lnTo>
                    <a:pt x="373" y="256"/>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dirty="0"/>
            </a:p>
          </p:txBody>
        </p:sp>
        <p:grpSp>
          <p:nvGrpSpPr>
            <p:cNvPr id="75" name="Group 897"/>
            <p:cNvGrpSpPr>
              <a:grpSpLocks noChangeAspect="1"/>
            </p:cNvGrpSpPr>
            <p:nvPr/>
          </p:nvGrpSpPr>
          <p:grpSpPr bwMode="auto">
            <a:xfrm>
              <a:off x="6169158" y="2111162"/>
              <a:ext cx="274320" cy="274320"/>
              <a:chOff x="3891" y="3455"/>
              <a:chExt cx="340" cy="340"/>
            </a:xfrm>
            <a:solidFill>
              <a:schemeClr val="accent4"/>
            </a:solidFill>
          </p:grpSpPr>
          <p:sp>
            <p:nvSpPr>
              <p:cNvPr id="76" name="Freeform 898"/>
              <p:cNvSpPr>
                <a:spLocks noEditPoints="1"/>
              </p:cNvSpPr>
              <p:nvPr/>
            </p:nvSpPr>
            <p:spPr bwMode="auto">
              <a:xfrm>
                <a:off x="3891" y="3455"/>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1 w 512"/>
                  <a:gd name="T11" fmla="*/ 381 h 512"/>
                  <a:gd name="T12" fmla="*/ 373 w 512"/>
                  <a:gd name="T13" fmla="*/ 384 h 512"/>
                  <a:gd name="T14" fmla="*/ 365 w 512"/>
                  <a:gd name="T15" fmla="*/ 381 h 512"/>
                  <a:gd name="T16" fmla="*/ 270 w 512"/>
                  <a:gd name="T17" fmla="*/ 285 h 512"/>
                  <a:gd name="T18" fmla="*/ 202 w 512"/>
                  <a:gd name="T19" fmla="*/ 309 h 512"/>
                  <a:gd name="T20" fmla="*/ 96 w 512"/>
                  <a:gd name="T21" fmla="*/ 202 h 512"/>
                  <a:gd name="T22" fmla="*/ 202 w 512"/>
                  <a:gd name="T23" fmla="*/ 96 h 512"/>
                  <a:gd name="T24" fmla="*/ 309 w 512"/>
                  <a:gd name="T25" fmla="*/ 202 h 512"/>
                  <a:gd name="T26" fmla="*/ 285 w 512"/>
                  <a:gd name="T27" fmla="*/ 270 h 512"/>
                  <a:gd name="T28" fmla="*/ 381 w 512"/>
                  <a:gd name="T29" fmla="*/ 365 h 512"/>
                  <a:gd name="T30" fmla="*/ 381 w 512"/>
                  <a:gd name="T31" fmla="*/ 3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7" name="Oval 899"/>
              <p:cNvSpPr>
                <a:spLocks noChangeArrowheads="1"/>
              </p:cNvSpPr>
              <p:nvPr/>
            </p:nvSpPr>
            <p:spPr bwMode="auto">
              <a:xfrm>
                <a:off x="3969" y="3533"/>
                <a:ext cx="113" cy="11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0" name="Freeform 96"/>
            <p:cNvSpPr>
              <a:spLocks noChangeAspect="1" noEditPoints="1"/>
            </p:cNvSpPr>
            <p:nvPr/>
          </p:nvSpPr>
          <p:spPr bwMode="auto">
            <a:xfrm>
              <a:off x="6169158" y="2465975"/>
              <a:ext cx="274320" cy="274320"/>
            </a:xfrm>
            <a:custGeom>
              <a:avLst/>
              <a:gdLst>
                <a:gd name="T0" fmla="*/ 340 w 512"/>
                <a:gd name="T1" fmla="*/ 232 h 512"/>
                <a:gd name="T2" fmla="*/ 258 w 512"/>
                <a:gd name="T3" fmla="*/ 315 h 512"/>
                <a:gd name="T4" fmla="*/ 175 w 512"/>
                <a:gd name="T5" fmla="*/ 232 h 512"/>
                <a:gd name="T6" fmla="*/ 258 w 512"/>
                <a:gd name="T7" fmla="*/ 150 h 512"/>
                <a:gd name="T8" fmla="*/ 340 w 512"/>
                <a:gd name="T9" fmla="*/ 232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355 w 512"/>
                <a:gd name="T21" fmla="*/ 320 h 512"/>
                <a:gd name="T22" fmla="*/ 340 w 512"/>
                <a:gd name="T23" fmla="*/ 319 h 512"/>
                <a:gd name="T24" fmla="*/ 258 w 512"/>
                <a:gd name="T25" fmla="*/ 352 h 512"/>
                <a:gd name="T26" fmla="*/ 138 w 512"/>
                <a:gd name="T27" fmla="*/ 232 h 512"/>
                <a:gd name="T28" fmla="*/ 171 w 512"/>
                <a:gd name="T29" fmla="*/ 150 h 512"/>
                <a:gd name="T30" fmla="*/ 170 w 512"/>
                <a:gd name="T31" fmla="*/ 135 h 512"/>
                <a:gd name="T32" fmla="*/ 155 w 512"/>
                <a:gd name="T33" fmla="*/ 136 h 512"/>
                <a:gd name="T34" fmla="*/ 117 w 512"/>
                <a:gd name="T35" fmla="*/ 232 h 512"/>
                <a:gd name="T36" fmla="*/ 245 w 512"/>
                <a:gd name="T37" fmla="*/ 372 h 512"/>
                <a:gd name="T38" fmla="*/ 245 w 512"/>
                <a:gd name="T39" fmla="*/ 394 h 512"/>
                <a:gd name="T40" fmla="*/ 192 w 512"/>
                <a:gd name="T41" fmla="*/ 394 h 512"/>
                <a:gd name="T42" fmla="*/ 181 w 512"/>
                <a:gd name="T43" fmla="*/ 405 h 512"/>
                <a:gd name="T44" fmla="*/ 192 w 512"/>
                <a:gd name="T45" fmla="*/ 416 h 512"/>
                <a:gd name="T46" fmla="*/ 320 w 512"/>
                <a:gd name="T47" fmla="*/ 416 h 512"/>
                <a:gd name="T48" fmla="*/ 330 w 512"/>
                <a:gd name="T49" fmla="*/ 405 h 512"/>
                <a:gd name="T50" fmla="*/ 320 w 512"/>
                <a:gd name="T51" fmla="*/ 394 h 512"/>
                <a:gd name="T52" fmla="*/ 266 w 512"/>
                <a:gd name="T53" fmla="*/ 394 h 512"/>
                <a:gd name="T54" fmla="*/ 266 w 512"/>
                <a:gd name="T55" fmla="*/ 373 h 512"/>
                <a:gd name="T56" fmla="*/ 354 w 512"/>
                <a:gd name="T57" fmla="*/ 335 h 512"/>
                <a:gd name="T58" fmla="*/ 355 w 512"/>
                <a:gd name="T59" fmla="*/ 320 h 512"/>
                <a:gd name="T60" fmla="*/ 362 w 512"/>
                <a:gd name="T61" fmla="*/ 232 h 512"/>
                <a:gd name="T62" fmla="*/ 258 w 512"/>
                <a:gd name="T63" fmla="*/ 128 h 512"/>
                <a:gd name="T64" fmla="*/ 154 w 512"/>
                <a:gd name="T65" fmla="*/ 232 h 512"/>
                <a:gd name="T66" fmla="*/ 258 w 512"/>
                <a:gd name="T67" fmla="*/ 336 h 512"/>
                <a:gd name="T68" fmla="*/ 362 w 512"/>
                <a:gd name="T69" fmla="*/ 23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340" y="232"/>
                  </a:moveTo>
                  <a:cubicBezTo>
                    <a:pt x="340" y="278"/>
                    <a:pt x="303" y="315"/>
                    <a:pt x="258" y="315"/>
                  </a:cubicBezTo>
                  <a:cubicBezTo>
                    <a:pt x="212" y="315"/>
                    <a:pt x="175" y="278"/>
                    <a:pt x="175" y="232"/>
                  </a:cubicBezTo>
                  <a:cubicBezTo>
                    <a:pt x="175" y="187"/>
                    <a:pt x="212" y="150"/>
                    <a:pt x="258" y="150"/>
                  </a:cubicBezTo>
                  <a:cubicBezTo>
                    <a:pt x="303" y="150"/>
                    <a:pt x="340" y="187"/>
                    <a:pt x="340" y="232"/>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55" y="320"/>
                  </a:moveTo>
                  <a:cubicBezTo>
                    <a:pt x="351" y="315"/>
                    <a:pt x="344" y="315"/>
                    <a:pt x="340" y="319"/>
                  </a:cubicBezTo>
                  <a:cubicBezTo>
                    <a:pt x="317" y="340"/>
                    <a:pt x="288" y="352"/>
                    <a:pt x="258" y="352"/>
                  </a:cubicBezTo>
                  <a:cubicBezTo>
                    <a:pt x="192" y="352"/>
                    <a:pt x="138" y="298"/>
                    <a:pt x="138" y="232"/>
                  </a:cubicBezTo>
                  <a:cubicBezTo>
                    <a:pt x="138" y="202"/>
                    <a:pt x="150" y="173"/>
                    <a:pt x="171" y="150"/>
                  </a:cubicBezTo>
                  <a:cubicBezTo>
                    <a:pt x="175" y="146"/>
                    <a:pt x="175" y="139"/>
                    <a:pt x="170" y="135"/>
                  </a:cubicBezTo>
                  <a:cubicBezTo>
                    <a:pt x="166" y="131"/>
                    <a:pt x="159" y="132"/>
                    <a:pt x="155" y="136"/>
                  </a:cubicBezTo>
                  <a:cubicBezTo>
                    <a:pt x="131" y="162"/>
                    <a:pt x="117" y="196"/>
                    <a:pt x="117" y="232"/>
                  </a:cubicBezTo>
                  <a:cubicBezTo>
                    <a:pt x="117" y="306"/>
                    <a:pt x="173" y="366"/>
                    <a:pt x="245" y="372"/>
                  </a:cubicBezTo>
                  <a:cubicBezTo>
                    <a:pt x="245" y="394"/>
                    <a:pt x="245" y="394"/>
                    <a:pt x="245" y="394"/>
                  </a:cubicBezTo>
                  <a:cubicBezTo>
                    <a:pt x="192" y="394"/>
                    <a:pt x="192" y="394"/>
                    <a:pt x="192" y="394"/>
                  </a:cubicBezTo>
                  <a:cubicBezTo>
                    <a:pt x="186" y="394"/>
                    <a:pt x="181" y="399"/>
                    <a:pt x="181" y="405"/>
                  </a:cubicBezTo>
                  <a:cubicBezTo>
                    <a:pt x="181" y="411"/>
                    <a:pt x="186" y="416"/>
                    <a:pt x="192" y="416"/>
                  </a:cubicBezTo>
                  <a:cubicBezTo>
                    <a:pt x="320" y="416"/>
                    <a:pt x="320" y="416"/>
                    <a:pt x="320" y="416"/>
                  </a:cubicBezTo>
                  <a:cubicBezTo>
                    <a:pt x="326" y="416"/>
                    <a:pt x="330" y="411"/>
                    <a:pt x="330" y="405"/>
                  </a:cubicBezTo>
                  <a:cubicBezTo>
                    <a:pt x="330" y="399"/>
                    <a:pt x="326" y="394"/>
                    <a:pt x="320" y="394"/>
                  </a:cubicBezTo>
                  <a:cubicBezTo>
                    <a:pt x="266" y="394"/>
                    <a:pt x="266" y="394"/>
                    <a:pt x="266" y="394"/>
                  </a:cubicBezTo>
                  <a:cubicBezTo>
                    <a:pt x="266" y="373"/>
                    <a:pt x="266" y="373"/>
                    <a:pt x="266" y="373"/>
                  </a:cubicBezTo>
                  <a:cubicBezTo>
                    <a:pt x="299" y="371"/>
                    <a:pt x="330" y="357"/>
                    <a:pt x="354" y="335"/>
                  </a:cubicBezTo>
                  <a:cubicBezTo>
                    <a:pt x="358" y="331"/>
                    <a:pt x="359" y="324"/>
                    <a:pt x="355" y="320"/>
                  </a:cubicBezTo>
                  <a:close/>
                  <a:moveTo>
                    <a:pt x="362" y="232"/>
                  </a:moveTo>
                  <a:cubicBezTo>
                    <a:pt x="362" y="175"/>
                    <a:pt x="315" y="128"/>
                    <a:pt x="258" y="128"/>
                  </a:cubicBezTo>
                  <a:cubicBezTo>
                    <a:pt x="200" y="128"/>
                    <a:pt x="154" y="175"/>
                    <a:pt x="154" y="232"/>
                  </a:cubicBezTo>
                  <a:cubicBezTo>
                    <a:pt x="154" y="290"/>
                    <a:pt x="200" y="336"/>
                    <a:pt x="258" y="336"/>
                  </a:cubicBezTo>
                  <a:cubicBezTo>
                    <a:pt x="315" y="336"/>
                    <a:pt x="362" y="290"/>
                    <a:pt x="362" y="232"/>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dirty="0"/>
            </a:p>
          </p:txBody>
        </p:sp>
      </p:grpSp>
      <p:sp>
        <p:nvSpPr>
          <p:cNvPr id="70" name="TextBox 69"/>
          <p:cNvSpPr txBox="1"/>
          <p:nvPr/>
        </p:nvSpPr>
        <p:spPr>
          <a:xfrm>
            <a:off x="370305" y="896255"/>
            <a:ext cx="8444456" cy="948978"/>
          </a:xfrm>
          <a:prstGeom prst="rect">
            <a:avLst/>
          </a:prstGeom>
          <a:noFill/>
        </p:spPr>
        <p:txBody>
          <a:bodyPr vert="horz" wrap="square" lIns="0" tIns="0" rIns="0" bIns="0" rtlCol="0">
            <a:spAutoFit/>
          </a:bodyPr>
          <a:lstStyle/>
          <a:p>
            <a:pPr algn="just">
              <a:spcBef>
                <a:spcPts val="200"/>
              </a:spcBef>
              <a:buSzPct val="100000"/>
            </a:pPr>
            <a:r>
              <a:rPr lang="en-US" sz="1200" dirty="0"/>
              <a:t>Even though </a:t>
            </a:r>
            <a:r>
              <a:rPr lang="en-US" sz="1200" dirty="0" err="1"/>
              <a:t>IoT</a:t>
            </a:r>
            <a:r>
              <a:rPr lang="en-US" sz="1200" dirty="0"/>
              <a:t> offers the benefit of significantly increased situational awareness surrounding the customer and business operations, it also brings new and unfamiliar cybersecurity risks. These new </a:t>
            </a:r>
            <a:r>
              <a:rPr lang="en-US" sz="1200" dirty="0" err="1"/>
              <a:t>IoT</a:t>
            </a:r>
            <a:r>
              <a:rPr lang="en-US" sz="1200" dirty="0"/>
              <a:t> based vulnerabilities are outside the normally understood boundaries of cybersecurity and hence new viewpoints of digital security need to be developed.</a:t>
            </a:r>
          </a:p>
          <a:p>
            <a:pPr algn="just">
              <a:spcBef>
                <a:spcPts val="200"/>
              </a:spcBef>
              <a:buSzPct val="100000"/>
            </a:pPr>
            <a:endParaRPr lang="en-US" sz="1200" dirty="0" smtClean="0"/>
          </a:p>
        </p:txBody>
      </p:sp>
      <p:sp>
        <p:nvSpPr>
          <p:cNvPr id="78" name="TextBox 77"/>
          <p:cNvSpPr txBox="1"/>
          <p:nvPr/>
        </p:nvSpPr>
        <p:spPr>
          <a:xfrm>
            <a:off x="3231356" y="6554397"/>
            <a:ext cx="2252155" cy="184666"/>
          </a:xfrm>
          <a:prstGeom prst="rect">
            <a:avLst/>
          </a:prstGeom>
          <a:noFill/>
        </p:spPr>
        <p:txBody>
          <a:bodyPr vert="horz" wrap="none" lIns="0" tIns="0" rIns="0" bIns="0" rtlCol="0">
            <a:spAutoFit/>
          </a:bodyPr>
          <a:lstStyle/>
          <a:p>
            <a:pPr>
              <a:spcBef>
                <a:spcPts val="200"/>
              </a:spcBef>
              <a:buSzPct val="100000"/>
            </a:pPr>
            <a:r>
              <a:rPr lang="en-US" sz="1200" dirty="0" smtClean="0"/>
              <a:t>Draft – For Internal Use Only</a:t>
            </a:r>
          </a:p>
        </p:txBody>
      </p:sp>
    </p:spTree>
    <p:extLst>
      <p:ext uri="{BB962C8B-B14F-4D97-AF65-F5344CB8AC3E}">
        <p14:creationId xmlns:p14="http://schemas.microsoft.com/office/powerpoint/2010/main" val="394653395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Risks of not properly securing IoT</a:t>
            </a:r>
            <a:endParaRPr lang="en-US" dirty="0"/>
          </a:p>
        </p:txBody>
      </p:sp>
      <p:grpSp>
        <p:nvGrpSpPr>
          <p:cNvPr id="4" name="Group 3"/>
          <p:cNvGrpSpPr/>
          <p:nvPr/>
        </p:nvGrpSpPr>
        <p:grpSpPr>
          <a:xfrm>
            <a:off x="373571" y="1971329"/>
            <a:ext cx="5098540" cy="3254791"/>
            <a:chOff x="383225" y="2218135"/>
            <a:chExt cx="5098540" cy="3254791"/>
          </a:xfrm>
        </p:grpSpPr>
        <p:sp>
          <p:nvSpPr>
            <p:cNvPr id="100" name="Rectangle 99"/>
            <p:cNvSpPr/>
            <p:nvPr/>
          </p:nvSpPr>
          <p:spPr>
            <a:xfrm>
              <a:off x="4110239" y="2571688"/>
              <a:ext cx="1371526" cy="1231106"/>
            </a:xfrm>
            <a:prstGeom prst="rect">
              <a:avLst/>
            </a:prstGeom>
          </p:spPr>
          <p:txBody>
            <a:bodyPr wrap="square" lIns="0" tIns="0" rIns="0" bIns="0">
              <a:spAutoFit/>
            </a:bodyPr>
            <a:lstStyle/>
            <a:p>
              <a:r>
                <a:rPr lang="en-US" sz="800" b="1" dirty="0"/>
                <a:t>Widespread Device Manipulation</a:t>
              </a:r>
              <a:br>
                <a:rPr lang="en-US" sz="800" b="1" dirty="0"/>
              </a:br>
              <a:r>
                <a:rPr lang="en-US" sz="800" dirty="0"/>
                <a:t>Vulnerabilities in IoT can amplify cyber attack surfaces from wide spread exploitation impact given the volume, diversity, and complexity of device networks and asset characteristics.</a:t>
              </a:r>
            </a:p>
          </p:txBody>
        </p:sp>
        <p:sp>
          <p:nvSpPr>
            <p:cNvPr id="101" name="Rectangle 100"/>
            <p:cNvSpPr/>
            <p:nvPr/>
          </p:nvSpPr>
          <p:spPr>
            <a:xfrm>
              <a:off x="4110239" y="4241820"/>
              <a:ext cx="1366644" cy="1231106"/>
            </a:xfrm>
            <a:prstGeom prst="rect">
              <a:avLst/>
            </a:prstGeom>
          </p:spPr>
          <p:txBody>
            <a:bodyPr wrap="square" lIns="0" tIns="0" rIns="0" bIns="0">
              <a:spAutoFit/>
            </a:bodyPr>
            <a:lstStyle/>
            <a:p>
              <a:r>
                <a:rPr lang="en-US" sz="800" b="1" dirty="0"/>
                <a:t>Noncompliance with privacy and data protection regulations</a:t>
              </a:r>
              <a:br>
                <a:rPr lang="en-US" sz="800" b="1" dirty="0"/>
              </a:br>
              <a:r>
                <a:rPr lang="en-US" sz="800" dirty="0"/>
                <a:t>Laws such as GDPR, HIPAA and PCI-DSS require that companies have commensurate security tools in place. Noncompliance could result in severe fines.</a:t>
              </a:r>
            </a:p>
          </p:txBody>
        </p:sp>
        <p:sp>
          <p:nvSpPr>
            <p:cNvPr id="102" name="Rectangle 101"/>
            <p:cNvSpPr/>
            <p:nvPr/>
          </p:nvSpPr>
          <p:spPr>
            <a:xfrm>
              <a:off x="383225" y="2571688"/>
              <a:ext cx="1293019" cy="1354217"/>
            </a:xfrm>
            <a:prstGeom prst="rect">
              <a:avLst/>
            </a:prstGeom>
          </p:spPr>
          <p:txBody>
            <a:bodyPr wrap="square" lIns="0" tIns="0" rIns="0" bIns="0">
              <a:spAutoFit/>
            </a:bodyPr>
            <a:lstStyle/>
            <a:p>
              <a:pPr algn="r"/>
              <a:r>
                <a:rPr lang="en-US" sz="800" b="1" dirty="0"/>
                <a:t>Costly and Complex Fixes</a:t>
              </a:r>
              <a:br>
                <a:rPr lang="en-US" sz="800" b="1" dirty="0"/>
              </a:br>
              <a:r>
                <a:rPr lang="en-US" sz="800" dirty="0"/>
                <a:t>Security flaws detected in IoT can be costly for companies to retroactively fix given the complex physical nature of assets (e.g., automobiles, industrial infrastructure, medical implants</a:t>
              </a:r>
            </a:p>
          </p:txBody>
        </p:sp>
        <p:sp>
          <p:nvSpPr>
            <p:cNvPr id="103" name="Rectangle 102"/>
            <p:cNvSpPr/>
            <p:nvPr/>
          </p:nvSpPr>
          <p:spPr>
            <a:xfrm>
              <a:off x="383225" y="4295840"/>
              <a:ext cx="1279793" cy="738664"/>
            </a:xfrm>
            <a:prstGeom prst="rect">
              <a:avLst/>
            </a:prstGeom>
          </p:spPr>
          <p:txBody>
            <a:bodyPr wrap="square" lIns="0" tIns="0" rIns="0" bIns="0">
              <a:spAutoFit/>
            </a:bodyPr>
            <a:lstStyle/>
            <a:p>
              <a:pPr algn="r"/>
              <a:r>
                <a:rPr lang="en-US" sz="800" b="1" dirty="0"/>
                <a:t>Safety Hazards</a:t>
              </a:r>
              <a:br>
                <a:rPr lang="en-US" sz="800" b="1" dirty="0"/>
              </a:br>
              <a:r>
                <a:rPr lang="en-US" sz="800" dirty="0"/>
                <a:t>Device malfunction or operational outage can cause health and safety hazards depending its intended use</a:t>
              </a:r>
            </a:p>
          </p:txBody>
        </p:sp>
        <p:grpSp>
          <p:nvGrpSpPr>
            <p:cNvPr id="104" name="Group 103"/>
            <p:cNvGrpSpPr/>
            <p:nvPr/>
          </p:nvGrpSpPr>
          <p:grpSpPr>
            <a:xfrm>
              <a:off x="1745314" y="2882840"/>
              <a:ext cx="2242617" cy="1837280"/>
              <a:chOff x="1581168" y="2108710"/>
              <a:chExt cx="4412706" cy="3615142"/>
            </a:xfrm>
          </p:grpSpPr>
          <p:sp>
            <p:nvSpPr>
              <p:cNvPr id="105" name="Freeform 16"/>
              <p:cNvSpPr>
                <a:spLocks noChangeAspect="1"/>
              </p:cNvSpPr>
              <p:nvPr/>
            </p:nvSpPr>
            <p:spPr bwMode="auto">
              <a:xfrm rot="18900000">
                <a:off x="1866167" y="2262257"/>
                <a:ext cx="380097" cy="370254"/>
              </a:xfrm>
              <a:custGeom>
                <a:avLst/>
                <a:gdLst>
                  <a:gd name="T0" fmla="*/ 212 w 212"/>
                  <a:gd name="T1" fmla="*/ 105 h 210"/>
                  <a:gd name="T2" fmla="*/ 212 w 212"/>
                  <a:gd name="T3" fmla="*/ 105 h 210"/>
                  <a:gd name="T4" fmla="*/ 212 w 212"/>
                  <a:gd name="T5" fmla="*/ 105 h 210"/>
                  <a:gd name="T6" fmla="*/ 212 w 212"/>
                  <a:gd name="T7" fmla="*/ 105 h 210"/>
                  <a:gd name="T8" fmla="*/ 198 w 212"/>
                  <a:gd name="T9" fmla="*/ 97 h 210"/>
                  <a:gd name="T10" fmla="*/ 153 w 212"/>
                  <a:gd name="T11" fmla="*/ 93 h 210"/>
                  <a:gd name="T12" fmla="*/ 140 w 212"/>
                  <a:gd name="T13" fmla="*/ 77 h 210"/>
                  <a:gd name="T14" fmla="*/ 146 w 212"/>
                  <a:gd name="T15" fmla="*/ 70 h 210"/>
                  <a:gd name="T16" fmla="*/ 140 w 212"/>
                  <a:gd name="T17" fmla="*/ 64 h 210"/>
                  <a:gd name="T18" fmla="*/ 139 w 212"/>
                  <a:gd name="T19" fmla="*/ 64 h 210"/>
                  <a:gd name="T20" fmla="*/ 139 w 212"/>
                  <a:gd name="T21" fmla="*/ 64 h 210"/>
                  <a:gd name="T22" fmla="*/ 131 w 212"/>
                  <a:gd name="T23" fmla="*/ 64 h 210"/>
                  <a:gd name="T24" fmla="*/ 117 w 212"/>
                  <a:gd name="T25" fmla="*/ 45 h 210"/>
                  <a:gd name="T26" fmla="*/ 117 w 212"/>
                  <a:gd name="T27" fmla="*/ 45 h 210"/>
                  <a:gd name="T28" fmla="*/ 123 w 212"/>
                  <a:gd name="T29" fmla="*/ 39 h 210"/>
                  <a:gd name="T30" fmla="*/ 118 w 212"/>
                  <a:gd name="T31" fmla="*/ 33 h 210"/>
                  <a:gd name="T32" fmla="*/ 118 w 212"/>
                  <a:gd name="T33" fmla="*/ 33 h 210"/>
                  <a:gd name="T34" fmla="*/ 108 w 212"/>
                  <a:gd name="T35" fmla="*/ 33 h 210"/>
                  <a:gd name="T36" fmla="*/ 101 w 212"/>
                  <a:gd name="T37" fmla="*/ 24 h 210"/>
                  <a:gd name="T38" fmla="*/ 89 w 212"/>
                  <a:gd name="T39" fmla="*/ 7 h 210"/>
                  <a:gd name="T40" fmla="*/ 77 w 212"/>
                  <a:gd name="T41" fmla="*/ 0 h 210"/>
                  <a:gd name="T42" fmla="*/ 67 w 212"/>
                  <a:gd name="T43" fmla="*/ 0 h 210"/>
                  <a:gd name="T44" fmla="*/ 86 w 212"/>
                  <a:gd name="T45" fmla="*/ 45 h 210"/>
                  <a:gd name="T46" fmla="*/ 94 w 212"/>
                  <a:gd name="T47" fmla="*/ 64 h 210"/>
                  <a:gd name="T48" fmla="*/ 98 w 212"/>
                  <a:gd name="T49" fmla="*/ 85 h 210"/>
                  <a:gd name="T50" fmla="*/ 80 w 212"/>
                  <a:gd name="T51" fmla="*/ 95 h 210"/>
                  <a:gd name="T52" fmla="*/ 36 w 212"/>
                  <a:gd name="T53" fmla="*/ 97 h 210"/>
                  <a:gd name="T54" fmla="*/ 14 w 212"/>
                  <a:gd name="T55" fmla="*/ 69 h 210"/>
                  <a:gd name="T56" fmla="*/ 0 w 212"/>
                  <a:gd name="T57" fmla="*/ 67 h 210"/>
                  <a:gd name="T58" fmla="*/ 9 w 212"/>
                  <a:gd name="T59" fmla="*/ 101 h 210"/>
                  <a:gd name="T60" fmla="*/ 8 w 212"/>
                  <a:gd name="T61" fmla="*/ 101 h 210"/>
                  <a:gd name="T62" fmla="*/ 4 w 212"/>
                  <a:gd name="T63" fmla="*/ 105 h 210"/>
                  <a:gd name="T64" fmla="*/ 8 w 212"/>
                  <a:gd name="T65" fmla="*/ 110 h 210"/>
                  <a:gd name="T66" fmla="*/ 9 w 212"/>
                  <a:gd name="T67" fmla="*/ 110 h 210"/>
                  <a:gd name="T68" fmla="*/ 0 w 212"/>
                  <a:gd name="T69" fmla="*/ 143 h 210"/>
                  <a:gd name="T70" fmla="*/ 14 w 212"/>
                  <a:gd name="T71" fmla="*/ 141 h 210"/>
                  <a:gd name="T72" fmla="*/ 36 w 212"/>
                  <a:gd name="T73" fmla="*/ 112 h 210"/>
                  <a:gd name="T74" fmla="*/ 80 w 212"/>
                  <a:gd name="T75" fmla="*/ 114 h 210"/>
                  <a:gd name="T76" fmla="*/ 98 w 212"/>
                  <a:gd name="T77" fmla="*/ 124 h 210"/>
                  <a:gd name="T78" fmla="*/ 94 w 212"/>
                  <a:gd name="T79" fmla="*/ 145 h 210"/>
                  <a:gd name="T80" fmla="*/ 86 w 212"/>
                  <a:gd name="T81" fmla="*/ 165 h 210"/>
                  <a:gd name="T82" fmla="*/ 67 w 212"/>
                  <a:gd name="T83" fmla="*/ 210 h 210"/>
                  <a:gd name="T84" fmla="*/ 77 w 212"/>
                  <a:gd name="T85" fmla="*/ 210 h 210"/>
                  <a:gd name="T86" fmla="*/ 89 w 212"/>
                  <a:gd name="T87" fmla="*/ 202 h 210"/>
                  <a:gd name="T88" fmla="*/ 101 w 212"/>
                  <a:gd name="T89" fmla="*/ 186 h 210"/>
                  <a:gd name="T90" fmla="*/ 108 w 212"/>
                  <a:gd name="T91" fmla="*/ 177 h 210"/>
                  <a:gd name="T92" fmla="*/ 118 w 212"/>
                  <a:gd name="T93" fmla="*/ 177 h 210"/>
                  <a:gd name="T94" fmla="*/ 118 w 212"/>
                  <a:gd name="T95" fmla="*/ 177 h 210"/>
                  <a:gd name="T96" fmla="*/ 123 w 212"/>
                  <a:gd name="T97" fmla="*/ 171 h 210"/>
                  <a:gd name="T98" fmla="*/ 117 w 212"/>
                  <a:gd name="T99" fmla="*/ 165 h 210"/>
                  <a:gd name="T100" fmla="*/ 117 w 212"/>
                  <a:gd name="T101" fmla="*/ 165 h 210"/>
                  <a:gd name="T102" fmla="*/ 131 w 212"/>
                  <a:gd name="T103" fmla="*/ 145 h 210"/>
                  <a:gd name="T104" fmla="*/ 141 w 212"/>
                  <a:gd name="T105" fmla="*/ 145 h 210"/>
                  <a:gd name="T106" fmla="*/ 141 w 212"/>
                  <a:gd name="T107" fmla="*/ 145 h 210"/>
                  <a:gd name="T108" fmla="*/ 146 w 212"/>
                  <a:gd name="T109" fmla="*/ 139 h 210"/>
                  <a:gd name="T110" fmla="*/ 140 w 212"/>
                  <a:gd name="T111" fmla="*/ 133 h 210"/>
                  <a:gd name="T112" fmla="*/ 153 w 212"/>
                  <a:gd name="T113" fmla="*/ 116 h 210"/>
                  <a:gd name="T114" fmla="*/ 198 w 212"/>
                  <a:gd name="T115" fmla="*/ 112 h 210"/>
                  <a:gd name="T116" fmla="*/ 212 w 212"/>
                  <a:gd name="T1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2" h="210">
                    <a:moveTo>
                      <a:pt x="212" y="105"/>
                    </a:moveTo>
                    <a:cubicBezTo>
                      <a:pt x="212" y="105"/>
                      <a:pt x="212" y="105"/>
                      <a:pt x="212" y="105"/>
                    </a:cubicBezTo>
                    <a:cubicBezTo>
                      <a:pt x="212" y="105"/>
                      <a:pt x="212" y="105"/>
                      <a:pt x="212" y="105"/>
                    </a:cubicBezTo>
                    <a:cubicBezTo>
                      <a:pt x="212" y="105"/>
                      <a:pt x="212" y="105"/>
                      <a:pt x="212" y="105"/>
                    </a:cubicBezTo>
                    <a:cubicBezTo>
                      <a:pt x="212" y="102"/>
                      <a:pt x="207" y="99"/>
                      <a:pt x="198" y="97"/>
                    </a:cubicBezTo>
                    <a:cubicBezTo>
                      <a:pt x="189" y="95"/>
                      <a:pt x="174" y="94"/>
                      <a:pt x="153" y="93"/>
                    </a:cubicBezTo>
                    <a:cubicBezTo>
                      <a:pt x="149" y="89"/>
                      <a:pt x="145" y="83"/>
                      <a:pt x="140" y="77"/>
                    </a:cubicBezTo>
                    <a:cubicBezTo>
                      <a:pt x="143" y="76"/>
                      <a:pt x="146" y="74"/>
                      <a:pt x="146" y="70"/>
                    </a:cubicBezTo>
                    <a:cubicBezTo>
                      <a:pt x="146" y="67"/>
                      <a:pt x="143" y="64"/>
                      <a:pt x="140" y="64"/>
                    </a:cubicBezTo>
                    <a:cubicBezTo>
                      <a:pt x="140" y="64"/>
                      <a:pt x="139" y="64"/>
                      <a:pt x="139" y="64"/>
                    </a:cubicBezTo>
                    <a:cubicBezTo>
                      <a:pt x="139" y="64"/>
                      <a:pt x="139" y="64"/>
                      <a:pt x="139" y="64"/>
                    </a:cubicBezTo>
                    <a:cubicBezTo>
                      <a:pt x="131" y="64"/>
                      <a:pt x="131" y="64"/>
                      <a:pt x="131" y="64"/>
                    </a:cubicBezTo>
                    <a:cubicBezTo>
                      <a:pt x="117" y="45"/>
                      <a:pt x="117" y="45"/>
                      <a:pt x="117" y="45"/>
                    </a:cubicBezTo>
                    <a:cubicBezTo>
                      <a:pt x="117" y="45"/>
                      <a:pt x="117" y="45"/>
                      <a:pt x="117" y="45"/>
                    </a:cubicBezTo>
                    <a:cubicBezTo>
                      <a:pt x="121" y="45"/>
                      <a:pt x="123" y="42"/>
                      <a:pt x="123" y="39"/>
                    </a:cubicBezTo>
                    <a:cubicBezTo>
                      <a:pt x="123" y="36"/>
                      <a:pt x="121" y="33"/>
                      <a:pt x="118" y="33"/>
                    </a:cubicBezTo>
                    <a:cubicBezTo>
                      <a:pt x="118" y="33"/>
                      <a:pt x="118" y="33"/>
                      <a:pt x="118" y="33"/>
                    </a:cubicBezTo>
                    <a:cubicBezTo>
                      <a:pt x="108" y="33"/>
                      <a:pt x="108" y="33"/>
                      <a:pt x="108" y="33"/>
                    </a:cubicBezTo>
                    <a:cubicBezTo>
                      <a:pt x="101" y="24"/>
                      <a:pt x="101" y="24"/>
                      <a:pt x="101" y="24"/>
                    </a:cubicBezTo>
                    <a:cubicBezTo>
                      <a:pt x="97" y="18"/>
                      <a:pt x="93" y="13"/>
                      <a:pt x="89" y="7"/>
                    </a:cubicBezTo>
                    <a:cubicBezTo>
                      <a:pt x="85" y="2"/>
                      <a:pt x="81" y="0"/>
                      <a:pt x="77" y="0"/>
                    </a:cubicBezTo>
                    <a:cubicBezTo>
                      <a:pt x="67" y="0"/>
                      <a:pt x="67" y="0"/>
                      <a:pt x="67" y="0"/>
                    </a:cubicBezTo>
                    <a:cubicBezTo>
                      <a:pt x="72" y="13"/>
                      <a:pt x="79" y="28"/>
                      <a:pt x="86" y="45"/>
                    </a:cubicBezTo>
                    <a:cubicBezTo>
                      <a:pt x="88" y="51"/>
                      <a:pt x="91" y="58"/>
                      <a:pt x="94" y="64"/>
                    </a:cubicBezTo>
                    <a:cubicBezTo>
                      <a:pt x="97" y="73"/>
                      <a:pt x="98" y="80"/>
                      <a:pt x="98" y="85"/>
                    </a:cubicBezTo>
                    <a:cubicBezTo>
                      <a:pt x="98" y="92"/>
                      <a:pt x="92" y="95"/>
                      <a:pt x="80" y="95"/>
                    </a:cubicBezTo>
                    <a:cubicBezTo>
                      <a:pt x="36" y="97"/>
                      <a:pt x="36" y="97"/>
                      <a:pt x="36" y="97"/>
                    </a:cubicBezTo>
                    <a:cubicBezTo>
                      <a:pt x="14" y="69"/>
                      <a:pt x="14" y="69"/>
                      <a:pt x="14" y="69"/>
                    </a:cubicBezTo>
                    <a:cubicBezTo>
                      <a:pt x="12" y="69"/>
                      <a:pt x="8" y="68"/>
                      <a:pt x="0" y="67"/>
                    </a:cubicBezTo>
                    <a:cubicBezTo>
                      <a:pt x="9" y="101"/>
                      <a:pt x="9" y="101"/>
                      <a:pt x="9" y="101"/>
                    </a:cubicBezTo>
                    <a:cubicBezTo>
                      <a:pt x="9" y="101"/>
                      <a:pt x="8" y="101"/>
                      <a:pt x="8" y="101"/>
                    </a:cubicBezTo>
                    <a:cubicBezTo>
                      <a:pt x="6" y="101"/>
                      <a:pt x="4" y="103"/>
                      <a:pt x="4" y="105"/>
                    </a:cubicBezTo>
                    <a:cubicBezTo>
                      <a:pt x="4" y="108"/>
                      <a:pt x="6" y="110"/>
                      <a:pt x="8" y="110"/>
                    </a:cubicBezTo>
                    <a:cubicBezTo>
                      <a:pt x="8" y="110"/>
                      <a:pt x="8" y="110"/>
                      <a:pt x="9" y="110"/>
                    </a:cubicBezTo>
                    <a:cubicBezTo>
                      <a:pt x="0" y="143"/>
                      <a:pt x="0" y="143"/>
                      <a:pt x="0" y="143"/>
                    </a:cubicBezTo>
                    <a:cubicBezTo>
                      <a:pt x="8" y="142"/>
                      <a:pt x="12" y="141"/>
                      <a:pt x="14" y="141"/>
                    </a:cubicBezTo>
                    <a:cubicBezTo>
                      <a:pt x="36" y="112"/>
                      <a:pt x="36" y="112"/>
                      <a:pt x="36" y="112"/>
                    </a:cubicBezTo>
                    <a:cubicBezTo>
                      <a:pt x="80" y="114"/>
                      <a:pt x="80" y="114"/>
                      <a:pt x="80" y="114"/>
                    </a:cubicBezTo>
                    <a:cubicBezTo>
                      <a:pt x="92" y="114"/>
                      <a:pt x="98" y="118"/>
                      <a:pt x="98" y="124"/>
                    </a:cubicBezTo>
                    <a:cubicBezTo>
                      <a:pt x="98" y="130"/>
                      <a:pt x="97" y="137"/>
                      <a:pt x="94" y="145"/>
                    </a:cubicBezTo>
                    <a:cubicBezTo>
                      <a:pt x="91" y="152"/>
                      <a:pt x="88" y="158"/>
                      <a:pt x="86" y="165"/>
                    </a:cubicBezTo>
                    <a:cubicBezTo>
                      <a:pt x="79" y="182"/>
                      <a:pt x="72" y="197"/>
                      <a:pt x="67" y="210"/>
                    </a:cubicBezTo>
                    <a:cubicBezTo>
                      <a:pt x="77" y="210"/>
                      <a:pt x="77" y="210"/>
                      <a:pt x="77" y="210"/>
                    </a:cubicBezTo>
                    <a:cubicBezTo>
                      <a:pt x="81" y="210"/>
                      <a:pt x="85" y="207"/>
                      <a:pt x="89" y="202"/>
                    </a:cubicBezTo>
                    <a:cubicBezTo>
                      <a:pt x="93" y="197"/>
                      <a:pt x="97" y="192"/>
                      <a:pt x="101" y="186"/>
                    </a:cubicBezTo>
                    <a:cubicBezTo>
                      <a:pt x="108" y="177"/>
                      <a:pt x="108" y="177"/>
                      <a:pt x="108" y="177"/>
                    </a:cubicBezTo>
                    <a:cubicBezTo>
                      <a:pt x="118" y="177"/>
                      <a:pt x="118" y="177"/>
                      <a:pt x="118" y="177"/>
                    </a:cubicBezTo>
                    <a:cubicBezTo>
                      <a:pt x="118" y="177"/>
                      <a:pt x="118" y="177"/>
                      <a:pt x="118" y="177"/>
                    </a:cubicBezTo>
                    <a:cubicBezTo>
                      <a:pt x="121" y="177"/>
                      <a:pt x="123" y="174"/>
                      <a:pt x="123" y="171"/>
                    </a:cubicBezTo>
                    <a:cubicBezTo>
                      <a:pt x="123" y="167"/>
                      <a:pt x="121" y="165"/>
                      <a:pt x="117" y="165"/>
                    </a:cubicBezTo>
                    <a:cubicBezTo>
                      <a:pt x="117" y="165"/>
                      <a:pt x="117" y="165"/>
                      <a:pt x="117" y="165"/>
                    </a:cubicBezTo>
                    <a:cubicBezTo>
                      <a:pt x="131" y="145"/>
                      <a:pt x="131" y="145"/>
                      <a:pt x="131" y="145"/>
                    </a:cubicBezTo>
                    <a:cubicBezTo>
                      <a:pt x="141" y="145"/>
                      <a:pt x="141" y="145"/>
                      <a:pt x="141" y="145"/>
                    </a:cubicBezTo>
                    <a:cubicBezTo>
                      <a:pt x="141" y="145"/>
                      <a:pt x="141" y="145"/>
                      <a:pt x="141" y="145"/>
                    </a:cubicBezTo>
                    <a:cubicBezTo>
                      <a:pt x="144" y="145"/>
                      <a:pt x="146" y="142"/>
                      <a:pt x="146" y="139"/>
                    </a:cubicBezTo>
                    <a:cubicBezTo>
                      <a:pt x="146" y="136"/>
                      <a:pt x="143" y="133"/>
                      <a:pt x="140" y="133"/>
                    </a:cubicBezTo>
                    <a:cubicBezTo>
                      <a:pt x="145" y="127"/>
                      <a:pt x="149" y="121"/>
                      <a:pt x="153" y="116"/>
                    </a:cubicBezTo>
                    <a:cubicBezTo>
                      <a:pt x="174" y="116"/>
                      <a:pt x="189" y="115"/>
                      <a:pt x="198" y="112"/>
                    </a:cubicBezTo>
                    <a:cubicBezTo>
                      <a:pt x="207" y="110"/>
                      <a:pt x="212" y="108"/>
                      <a:pt x="212" y="10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400" dirty="0"/>
              </a:p>
            </p:txBody>
          </p:sp>
          <p:sp>
            <p:nvSpPr>
              <p:cNvPr id="106" name="Freeform 31"/>
              <p:cNvSpPr>
                <a:spLocks noChangeAspect="1" noEditPoints="1"/>
              </p:cNvSpPr>
              <p:nvPr/>
            </p:nvSpPr>
            <p:spPr bwMode="auto">
              <a:xfrm>
                <a:off x="5680725" y="2299266"/>
                <a:ext cx="266563" cy="336865"/>
              </a:xfrm>
              <a:custGeom>
                <a:avLst/>
                <a:gdLst>
                  <a:gd name="T0" fmla="*/ 12 w 140"/>
                  <a:gd name="T1" fmla="*/ 35 h 180"/>
                  <a:gd name="T2" fmla="*/ 35 w 140"/>
                  <a:gd name="T3" fmla="*/ 12 h 180"/>
                  <a:gd name="T4" fmla="*/ 34 w 140"/>
                  <a:gd name="T5" fmla="*/ 5 h 180"/>
                  <a:gd name="T6" fmla="*/ 32 w 140"/>
                  <a:gd name="T7" fmla="*/ 2 h 180"/>
                  <a:gd name="T8" fmla="*/ 25 w 140"/>
                  <a:gd name="T9" fmla="*/ 2 h 180"/>
                  <a:gd name="T10" fmla="*/ 2 w 140"/>
                  <a:gd name="T11" fmla="*/ 26 h 180"/>
                  <a:gd name="T12" fmla="*/ 2 w 140"/>
                  <a:gd name="T13" fmla="*/ 33 h 180"/>
                  <a:gd name="T14" fmla="*/ 5 w 140"/>
                  <a:gd name="T15" fmla="*/ 35 h 180"/>
                  <a:gd name="T16" fmla="*/ 12 w 140"/>
                  <a:gd name="T17" fmla="*/ 35 h 180"/>
                  <a:gd name="T18" fmla="*/ 134 w 140"/>
                  <a:gd name="T19" fmla="*/ 1 h 180"/>
                  <a:gd name="T20" fmla="*/ 62 w 140"/>
                  <a:gd name="T21" fmla="*/ 1 h 180"/>
                  <a:gd name="T22" fmla="*/ 51 w 140"/>
                  <a:gd name="T23" fmla="*/ 5 h 180"/>
                  <a:gd name="T24" fmla="*/ 11 w 140"/>
                  <a:gd name="T25" fmla="*/ 47 h 180"/>
                  <a:gd name="T26" fmla="*/ 6 w 140"/>
                  <a:gd name="T27" fmla="*/ 58 h 180"/>
                  <a:gd name="T28" fmla="*/ 6 w 140"/>
                  <a:gd name="T29" fmla="*/ 174 h 180"/>
                  <a:gd name="T30" fmla="*/ 12 w 140"/>
                  <a:gd name="T31" fmla="*/ 180 h 180"/>
                  <a:gd name="T32" fmla="*/ 134 w 140"/>
                  <a:gd name="T33" fmla="*/ 180 h 180"/>
                  <a:gd name="T34" fmla="*/ 140 w 140"/>
                  <a:gd name="T35" fmla="*/ 174 h 180"/>
                  <a:gd name="T36" fmla="*/ 140 w 140"/>
                  <a:gd name="T37" fmla="*/ 7 h 180"/>
                  <a:gd name="T38" fmla="*/ 134 w 140"/>
                  <a:gd name="T39" fmla="*/ 1 h 180"/>
                  <a:gd name="T40" fmla="*/ 74 w 140"/>
                  <a:gd name="T41" fmla="*/ 147 h 180"/>
                  <a:gd name="T42" fmla="*/ 53 w 140"/>
                  <a:gd name="T43" fmla="*/ 126 h 180"/>
                  <a:gd name="T44" fmla="*/ 54 w 140"/>
                  <a:gd name="T45" fmla="*/ 119 h 180"/>
                  <a:gd name="T46" fmla="*/ 54 w 140"/>
                  <a:gd name="T47" fmla="*/ 119 h 180"/>
                  <a:gd name="T48" fmla="*/ 59 w 140"/>
                  <a:gd name="T49" fmla="*/ 105 h 180"/>
                  <a:gd name="T50" fmla="*/ 74 w 140"/>
                  <a:gd name="T51" fmla="*/ 80 h 180"/>
                  <a:gd name="T52" fmla="*/ 89 w 140"/>
                  <a:gd name="T53" fmla="*/ 105 h 180"/>
                  <a:gd name="T54" fmla="*/ 94 w 140"/>
                  <a:gd name="T55" fmla="*/ 119 h 180"/>
                  <a:gd name="T56" fmla="*/ 94 w 140"/>
                  <a:gd name="T57" fmla="*/ 119 h 180"/>
                  <a:gd name="T58" fmla="*/ 96 w 140"/>
                  <a:gd name="T59" fmla="*/ 126 h 180"/>
                  <a:gd name="T60" fmla="*/ 74 w 140"/>
                  <a:gd name="T61" fmla="*/ 147 h 180"/>
                  <a:gd name="T62" fmla="*/ 124 w 140"/>
                  <a:gd name="T63" fmla="*/ 30 h 180"/>
                  <a:gd name="T64" fmla="*/ 118 w 140"/>
                  <a:gd name="T65" fmla="*/ 37 h 180"/>
                  <a:gd name="T66" fmla="*/ 72 w 140"/>
                  <a:gd name="T67" fmla="*/ 37 h 180"/>
                  <a:gd name="T68" fmla="*/ 65 w 140"/>
                  <a:gd name="T69" fmla="*/ 30 h 180"/>
                  <a:gd name="T70" fmla="*/ 65 w 140"/>
                  <a:gd name="T71" fmla="*/ 22 h 180"/>
                  <a:gd name="T72" fmla="*/ 72 w 140"/>
                  <a:gd name="T73" fmla="*/ 16 h 180"/>
                  <a:gd name="T74" fmla="*/ 118 w 140"/>
                  <a:gd name="T75" fmla="*/ 16 h 180"/>
                  <a:gd name="T76" fmla="*/ 124 w 140"/>
                  <a:gd name="T77" fmla="*/ 22 h 180"/>
                  <a:gd name="T78" fmla="*/ 124 w 140"/>
                  <a:gd name="T79" fmla="*/ 30 h 180"/>
                  <a:gd name="T80" fmla="*/ 85 w 140"/>
                  <a:gd name="T81" fmla="*/ 116 h 180"/>
                  <a:gd name="T82" fmla="*/ 80 w 140"/>
                  <a:gd name="T83" fmla="*/ 126 h 180"/>
                  <a:gd name="T84" fmla="*/ 85 w 140"/>
                  <a:gd name="T85" fmla="*/ 136 h 180"/>
                  <a:gd name="T86" fmla="*/ 89 w 140"/>
                  <a:gd name="T87" fmla="*/ 126 h 180"/>
                  <a:gd name="T88" fmla="*/ 85 w 140"/>
                  <a:gd name="T89" fmla="*/ 1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80">
                    <a:moveTo>
                      <a:pt x="12" y="35"/>
                    </a:moveTo>
                    <a:cubicBezTo>
                      <a:pt x="35" y="12"/>
                      <a:pt x="35" y="12"/>
                      <a:pt x="35" y="12"/>
                    </a:cubicBezTo>
                    <a:cubicBezTo>
                      <a:pt x="36" y="10"/>
                      <a:pt x="36" y="7"/>
                      <a:pt x="34" y="5"/>
                    </a:cubicBezTo>
                    <a:cubicBezTo>
                      <a:pt x="32" y="2"/>
                      <a:pt x="32" y="2"/>
                      <a:pt x="32" y="2"/>
                    </a:cubicBezTo>
                    <a:cubicBezTo>
                      <a:pt x="30" y="0"/>
                      <a:pt x="27" y="0"/>
                      <a:pt x="25" y="2"/>
                    </a:cubicBezTo>
                    <a:cubicBezTo>
                      <a:pt x="2" y="26"/>
                      <a:pt x="2" y="26"/>
                      <a:pt x="2" y="26"/>
                    </a:cubicBezTo>
                    <a:cubicBezTo>
                      <a:pt x="0" y="28"/>
                      <a:pt x="0" y="31"/>
                      <a:pt x="2" y="33"/>
                    </a:cubicBezTo>
                    <a:cubicBezTo>
                      <a:pt x="5" y="35"/>
                      <a:pt x="5" y="35"/>
                      <a:pt x="5" y="35"/>
                    </a:cubicBezTo>
                    <a:cubicBezTo>
                      <a:pt x="7" y="37"/>
                      <a:pt x="10" y="37"/>
                      <a:pt x="12" y="35"/>
                    </a:cubicBezTo>
                    <a:close/>
                    <a:moveTo>
                      <a:pt x="134" y="1"/>
                    </a:moveTo>
                    <a:cubicBezTo>
                      <a:pt x="62" y="1"/>
                      <a:pt x="62" y="1"/>
                      <a:pt x="62" y="1"/>
                    </a:cubicBezTo>
                    <a:cubicBezTo>
                      <a:pt x="58" y="1"/>
                      <a:pt x="54" y="3"/>
                      <a:pt x="51" y="5"/>
                    </a:cubicBezTo>
                    <a:cubicBezTo>
                      <a:pt x="11" y="47"/>
                      <a:pt x="11" y="47"/>
                      <a:pt x="11" y="47"/>
                    </a:cubicBezTo>
                    <a:cubicBezTo>
                      <a:pt x="8" y="50"/>
                      <a:pt x="6" y="54"/>
                      <a:pt x="6" y="58"/>
                    </a:cubicBezTo>
                    <a:cubicBezTo>
                      <a:pt x="6" y="174"/>
                      <a:pt x="6" y="174"/>
                      <a:pt x="6" y="174"/>
                    </a:cubicBezTo>
                    <a:cubicBezTo>
                      <a:pt x="6" y="177"/>
                      <a:pt x="9" y="180"/>
                      <a:pt x="12" y="180"/>
                    </a:cubicBezTo>
                    <a:cubicBezTo>
                      <a:pt x="134" y="180"/>
                      <a:pt x="134" y="180"/>
                      <a:pt x="134" y="180"/>
                    </a:cubicBezTo>
                    <a:cubicBezTo>
                      <a:pt x="137" y="180"/>
                      <a:pt x="140" y="177"/>
                      <a:pt x="140" y="174"/>
                    </a:cubicBezTo>
                    <a:cubicBezTo>
                      <a:pt x="140" y="7"/>
                      <a:pt x="140" y="7"/>
                      <a:pt x="140" y="7"/>
                    </a:cubicBezTo>
                    <a:cubicBezTo>
                      <a:pt x="140" y="4"/>
                      <a:pt x="137" y="1"/>
                      <a:pt x="134" y="1"/>
                    </a:cubicBezTo>
                    <a:close/>
                    <a:moveTo>
                      <a:pt x="74" y="147"/>
                    </a:moveTo>
                    <a:cubicBezTo>
                      <a:pt x="62" y="147"/>
                      <a:pt x="53" y="137"/>
                      <a:pt x="53" y="126"/>
                    </a:cubicBezTo>
                    <a:cubicBezTo>
                      <a:pt x="53" y="123"/>
                      <a:pt x="53" y="121"/>
                      <a:pt x="54" y="119"/>
                    </a:cubicBezTo>
                    <a:cubicBezTo>
                      <a:pt x="54" y="119"/>
                      <a:pt x="54" y="119"/>
                      <a:pt x="54" y="119"/>
                    </a:cubicBezTo>
                    <a:cubicBezTo>
                      <a:pt x="55" y="114"/>
                      <a:pt x="57" y="110"/>
                      <a:pt x="59" y="105"/>
                    </a:cubicBezTo>
                    <a:cubicBezTo>
                      <a:pt x="64" y="94"/>
                      <a:pt x="69" y="86"/>
                      <a:pt x="74" y="80"/>
                    </a:cubicBezTo>
                    <a:cubicBezTo>
                      <a:pt x="79" y="86"/>
                      <a:pt x="84" y="94"/>
                      <a:pt x="89" y="105"/>
                    </a:cubicBezTo>
                    <a:cubicBezTo>
                      <a:pt x="91" y="110"/>
                      <a:pt x="93" y="114"/>
                      <a:pt x="94" y="119"/>
                    </a:cubicBezTo>
                    <a:cubicBezTo>
                      <a:pt x="94" y="119"/>
                      <a:pt x="94" y="119"/>
                      <a:pt x="94" y="119"/>
                    </a:cubicBezTo>
                    <a:cubicBezTo>
                      <a:pt x="95" y="121"/>
                      <a:pt x="96" y="123"/>
                      <a:pt x="96" y="126"/>
                    </a:cubicBezTo>
                    <a:cubicBezTo>
                      <a:pt x="96" y="137"/>
                      <a:pt x="86" y="147"/>
                      <a:pt x="74" y="147"/>
                    </a:cubicBezTo>
                    <a:close/>
                    <a:moveTo>
                      <a:pt x="124" y="30"/>
                    </a:moveTo>
                    <a:cubicBezTo>
                      <a:pt x="124" y="34"/>
                      <a:pt x="122" y="37"/>
                      <a:pt x="118" y="37"/>
                    </a:cubicBezTo>
                    <a:cubicBezTo>
                      <a:pt x="72" y="37"/>
                      <a:pt x="72" y="37"/>
                      <a:pt x="72" y="37"/>
                    </a:cubicBezTo>
                    <a:cubicBezTo>
                      <a:pt x="68" y="37"/>
                      <a:pt x="65" y="34"/>
                      <a:pt x="65" y="30"/>
                    </a:cubicBezTo>
                    <a:cubicBezTo>
                      <a:pt x="65" y="22"/>
                      <a:pt x="65" y="22"/>
                      <a:pt x="65" y="22"/>
                    </a:cubicBezTo>
                    <a:cubicBezTo>
                      <a:pt x="65" y="19"/>
                      <a:pt x="68" y="16"/>
                      <a:pt x="72" y="16"/>
                    </a:cubicBezTo>
                    <a:cubicBezTo>
                      <a:pt x="118" y="16"/>
                      <a:pt x="118" y="16"/>
                      <a:pt x="118" y="16"/>
                    </a:cubicBezTo>
                    <a:cubicBezTo>
                      <a:pt x="122" y="16"/>
                      <a:pt x="124" y="19"/>
                      <a:pt x="124" y="22"/>
                    </a:cubicBezTo>
                    <a:lnTo>
                      <a:pt x="124" y="30"/>
                    </a:lnTo>
                    <a:close/>
                    <a:moveTo>
                      <a:pt x="85" y="116"/>
                    </a:moveTo>
                    <a:cubicBezTo>
                      <a:pt x="82" y="116"/>
                      <a:pt x="80" y="120"/>
                      <a:pt x="80" y="126"/>
                    </a:cubicBezTo>
                    <a:cubicBezTo>
                      <a:pt x="80" y="131"/>
                      <a:pt x="82" y="136"/>
                      <a:pt x="85" y="136"/>
                    </a:cubicBezTo>
                    <a:cubicBezTo>
                      <a:pt x="87" y="136"/>
                      <a:pt x="89" y="131"/>
                      <a:pt x="89" y="126"/>
                    </a:cubicBezTo>
                    <a:cubicBezTo>
                      <a:pt x="89" y="120"/>
                      <a:pt x="87" y="116"/>
                      <a:pt x="85" y="11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400" dirty="0"/>
              </a:p>
            </p:txBody>
          </p:sp>
          <p:sp>
            <p:nvSpPr>
              <p:cNvPr id="107" name="Freeform 62"/>
              <p:cNvSpPr>
                <a:spLocks noChangeAspect="1" noEditPoints="1"/>
              </p:cNvSpPr>
              <p:nvPr/>
            </p:nvSpPr>
            <p:spPr bwMode="auto">
              <a:xfrm>
                <a:off x="5634137" y="5267242"/>
                <a:ext cx="359737" cy="326124"/>
              </a:xfrm>
              <a:custGeom>
                <a:avLst/>
                <a:gdLst>
                  <a:gd name="T0" fmla="*/ 33 w 195"/>
                  <a:gd name="T1" fmla="*/ 62 h 180"/>
                  <a:gd name="T2" fmla="*/ 74 w 195"/>
                  <a:gd name="T3" fmla="*/ 18 h 180"/>
                  <a:gd name="T4" fmla="*/ 102 w 195"/>
                  <a:gd name="T5" fmla="*/ 45 h 180"/>
                  <a:gd name="T6" fmla="*/ 61 w 195"/>
                  <a:gd name="T7" fmla="*/ 88 h 180"/>
                  <a:gd name="T8" fmla="*/ 33 w 195"/>
                  <a:gd name="T9" fmla="*/ 62 h 180"/>
                  <a:gd name="T10" fmla="*/ 107 w 195"/>
                  <a:gd name="T11" fmla="*/ 41 h 180"/>
                  <a:gd name="T12" fmla="*/ 114 w 195"/>
                  <a:gd name="T13" fmla="*/ 41 h 180"/>
                  <a:gd name="T14" fmla="*/ 117 w 195"/>
                  <a:gd name="T15" fmla="*/ 38 h 180"/>
                  <a:gd name="T16" fmla="*/ 117 w 195"/>
                  <a:gd name="T17" fmla="*/ 30 h 180"/>
                  <a:gd name="T18" fmla="*/ 87 w 195"/>
                  <a:gd name="T19" fmla="*/ 2 h 180"/>
                  <a:gd name="T20" fmla="*/ 80 w 195"/>
                  <a:gd name="T21" fmla="*/ 3 h 180"/>
                  <a:gd name="T22" fmla="*/ 77 w 195"/>
                  <a:gd name="T23" fmla="*/ 6 h 180"/>
                  <a:gd name="T24" fmla="*/ 77 w 195"/>
                  <a:gd name="T25" fmla="*/ 13 h 180"/>
                  <a:gd name="T26" fmla="*/ 107 w 195"/>
                  <a:gd name="T27" fmla="*/ 41 h 180"/>
                  <a:gd name="T28" fmla="*/ 47 w 195"/>
                  <a:gd name="T29" fmla="*/ 104 h 180"/>
                  <a:gd name="T30" fmla="*/ 55 w 195"/>
                  <a:gd name="T31" fmla="*/ 104 h 180"/>
                  <a:gd name="T32" fmla="*/ 58 w 195"/>
                  <a:gd name="T33" fmla="*/ 101 h 180"/>
                  <a:gd name="T34" fmla="*/ 57 w 195"/>
                  <a:gd name="T35" fmla="*/ 93 h 180"/>
                  <a:gd name="T36" fmla="*/ 28 w 195"/>
                  <a:gd name="T37" fmla="*/ 65 h 180"/>
                  <a:gd name="T38" fmla="*/ 20 w 195"/>
                  <a:gd name="T39" fmla="*/ 66 h 180"/>
                  <a:gd name="T40" fmla="*/ 17 w 195"/>
                  <a:gd name="T41" fmla="*/ 69 h 180"/>
                  <a:gd name="T42" fmla="*/ 18 w 195"/>
                  <a:gd name="T43" fmla="*/ 76 h 180"/>
                  <a:gd name="T44" fmla="*/ 47 w 195"/>
                  <a:gd name="T45" fmla="*/ 104 h 180"/>
                  <a:gd name="T46" fmla="*/ 80 w 195"/>
                  <a:gd name="T47" fmla="*/ 77 h 180"/>
                  <a:gd name="T48" fmla="*/ 177 w 195"/>
                  <a:gd name="T49" fmla="*/ 169 h 180"/>
                  <a:gd name="T50" fmla="*/ 189 w 195"/>
                  <a:gd name="T51" fmla="*/ 171 h 180"/>
                  <a:gd name="T52" fmla="*/ 193 w 195"/>
                  <a:gd name="T53" fmla="*/ 167 h 180"/>
                  <a:gd name="T54" fmla="*/ 190 w 195"/>
                  <a:gd name="T55" fmla="*/ 156 h 180"/>
                  <a:gd name="T56" fmla="*/ 92 w 195"/>
                  <a:gd name="T57" fmla="*/ 64 h 180"/>
                  <a:gd name="T58" fmla="*/ 80 w 195"/>
                  <a:gd name="T59" fmla="*/ 77 h 180"/>
                  <a:gd name="T60" fmla="*/ 113 w 195"/>
                  <a:gd name="T61" fmla="*/ 168 h 180"/>
                  <a:gd name="T62" fmla="*/ 111 w 195"/>
                  <a:gd name="T63" fmla="*/ 166 h 180"/>
                  <a:gd name="T64" fmla="*/ 3 w 195"/>
                  <a:gd name="T65" fmla="*/ 166 h 180"/>
                  <a:gd name="T66" fmla="*/ 0 w 195"/>
                  <a:gd name="T67" fmla="*/ 168 h 180"/>
                  <a:gd name="T68" fmla="*/ 0 w 195"/>
                  <a:gd name="T69" fmla="*/ 178 h 180"/>
                  <a:gd name="T70" fmla="*/ 3 w 195"/>
                  <a:gd name="T71" fmla="*/ 180 h 180"/>
                  <a:gd name="T72" fmla="*/ 111 w 195"/>
                  <a:gd name="T73" fmla="*/ 180 h 180"/>
                  <a:gd name="T74" fmla="*/ 113 w 195"/>
                  <a:gd name="T75" fmla="*/ 178 h 180"/>
                  <a:gd name="T76" fmla="*/ 113 w 195"/>
                  <a:gd name="T77" fmla="*/ 168 h 180"/>
                  <a:gd name="T78" fmla="*/ 25 w 195"/>
                  <a:gd name="T79" fmla="*/ 148 h 180"/>
                  <a:gd name="T80" fmla="*/ 89 w 195"/>
                  <a:gd name="T81" fmla="*/ 148 h 180"/>
                  <a:gd name="T82" fmla="*/ 96 w 195"/>
                  <a:gd name="T83" fmla="*/ 154 h 180"/>
                  <a:gd name="T84" fmla="*/ 96 w 195"/>
                  <a:gd name="T85" fmla="*/ 160 h 180"/>
                  <a:gd name="T86" fmla="*/ 17 w 195"/>
                  <a:gd name="T87" fmla="*/ 160 h 180"/>
                  <a:gd name="T88" fmla="*/ 17 w 195"/>
                  <a:gd name="T89" fmla="*/ 154 h 180"/>
                  <a:gd name="T90" fmla="*/ 25 w 195"/>
                  <a:gd name="T91" fmla="*/ 14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5" h="180">
                    <a:moveTo>
                      <a:pt x="33" y="62"/>
                    </a:moveTo>
                    <a:cubicBezTo>
                      <a:pt x="74" y="18"/>
                      <a:pt x="74" y="18"/>
                      <a:pt x="74" y="18"/>
                    </a:cubicBezTo>
                    <a:cubicBezTo>
                      <a:pt x="102" y="45"/>
                      <a:pt x="102" y="45"/>
                      <a:pt x="102" y="45"/>
                    </a:cubicBezTo>
                    <a:cubicBezTo>
                      <a:pt x="61" y="88"/>
                      <a:pt x="61" y="88"/>
                      <a:pt x="61" y="88"/>
                    </a:cubicBezTo>
                    <a:lnTo>
                      <a:pt x="33" y="62"/>
                    </a:lnTo>
                    <a:close/>
                    <a:moveTo>
                      <a:pt x="107" y="41"/>
                    </a:moveTo>
                    <a:cubicBezTo>
                      <a:pt x="109" y="43"/>
                      <a:pt x="112" y="43"/>
                      <a:pt x="114" y="41"/>
                    </a:cubicBezTo>
                    <a:cubicBezTo>
                      <a:pt x="117" y="38"/>
                      <a:pt x="117" y="38"/>
                      <a:pt x="117" y="38"/>
                    </a:cubicBezTo>
                    <a:cubicBezTo>
                      <a:pt x="119" y="35"/>
                      <a:pt x="119" y="32"/>
                      <a:pt x="117" y="30"/>
                    </a:cubicBezTo>
                    <a:cubicBezTo>
                      <a:pt x="87" y="2"/>
                      <a:pt x="87" y="2"/>
                      <a:pt x="87" y="2"/>
                    </a:cubicBezTo>
                    <a:cubicBezTo>
                      <a:pt x="85" y="0"/>
                      <a:pt x="82" y="0"/>
                      <a:pt x="80" y="3"/>
                    </a:cubicBezTo>
                    <a:cubicBezTo>
                      <a:pt x="77" y="6"/>
                      <a:pt x="77" y="6"/>
                      <a:pt x="77" y="6"/>
                    </a:cubicBezTo>
                    <a:cubicBezTo>
                      <a:pt x="75" y="8"/>
                      <a:pt x="75" y="11"/>
                      <a:pt x="77" y="13"/>
                    </a:cubicBezTo>
                    <a:lnTo>
                      <a:pt x="107" y="41"/>
                    </a:lnTo>
                    <a:close/>
                    <a:moveTo>
                      <a:pt x="47" y="104"/>
                    </a:moveTo>
                    <a:cubicBezTo>
                      <a:pt x="49" y="106"/>
                      <a:pt x="53" y="106"/>
                      <a:pt x="55" y="104"/>
                    </a:cubicBezTo>
                    <a:cubicBezTo>
                      <a:pt x="58" y="101"/>
                      <a:pt x="58" y="101"/>
                      <a:pt x="58" y="101"/>
                    </a:cubicBezTo>
                    <a:cubicBezTo>
                      <a:pt x="60" y="99"/>
                      <a:pt x="60" y="95"/>
                      <a:pt x="57" y="93"/>
                    </a:cubicBezTo>
                    <a:cubicBezTo>
                      <a:pt x="28" y="65"/>
                      <a:pt x="28" y="65"/>
                      <a:pt x="28" y="65"/>
                    </a:cubicBezTo>
                    <a:cubicBezTo>
                      <a:pt x="26" y="63"/>
                      <a:pt x="22" y="64"/>
                      <a:pt x="20" y="66"/>
                    </a:cubicBezTo>
                    <a:cubicBezTo>
                      <a:pt x="17" y="69"/>
                      <a:pt x="17" y="69"/>
                      <a:pt x="17" y="69"/>
                    </a:cubicBezTo>
                    <a:cubicBezTo>
                      <a:pt x="15" y="71"/>
                      <a:pt x="15" y="74"/>
                      <a:pt x="18" y="76"/>
                    </a:cubicBezTo>
                    <a:lnTo>
                      <a:pt x="47" y="104"/>
                    </a:lnTo>
                    <a:close/>
                    <a:moveTo>
                      <a:pt x="80" y="77"/>
                    </a:moveTo>
                    <a:cubicBezTo>
                      <a:pt x="177" y="169"/>
                      <a:pt x="177" y="169"/>
                      <a:pt x="177" y="169"/>
                    </a:cubicBezTo>
                    <a:cubicBezTo>
                      <a:pt x="181" y="172"/>
                      <a:pt x="186" y="174"/>
                      <a:pt x="189" y="171"/>
                    </a:cubicBezTo>
                    <a:cubicBezTo>
                      <a:pt x="193" y="167"/>
                      <a:pt x="193" y="167"/>
                      <a:pt x="193" y="167"/>
                    </a:cubicBezTo>
                    <a:cubicBezTo>
                      <a:pt x="195" y="164"/>
                      <a:pt x="194" y="159"/>
                      <a:pt x="190" y="156"/>
                    </a:cubicBezTo>
                    <a:cubicBezTo>
                      <a:pt x="92" y="64"/>
                      <a:pt x="92" y="64"/>
                      <a:pt x="92" y="64"/>
                    </a:cubicBezTo>
                    <a:lnTo>
                      <a:pt x="80" y="77"/>
                    </a:lnTo>
                    <a:close/>
                    <a:moveTo>
                      <a:pt x="113" y="168"/>
                    </a:moveTo>
                    <a:cubicBezTo>
                      <a:pt x="113" y="167"/>
                      <a:pt x="112" y="166"/>
                      <a:pt x="111" y="166"/>
                    </a:cubicBezTo>
                    <a:cubicBezTo>
                      <a:pt x="3" y="166"/>
                      <a:pt x="3" y="166"/>
                      <a:pt x="3" y="166"/>
                    </a:cubicBezTo>
                    <a:cubicBezTo>
                      <a:pt x="1" y="166"/>
                      <a:pt x="0" y="167"/>
                      <a:pt x="0" y="168"/>
                    </a:cubicBezTo>
                    <a:cubicBezTo>
                      <a:pt x="0" y="178"/>
                      <a:pt x="0" y="178"/>
                      <a:pt x="0" y="178"/>
                    </a:cubicBezTo>
                    <a:cubicBezTo>
                      <a:pt x="0" y="179"/>
                      <a:pt x="1" y="180"/>
                      <a:pt x="3" y="180"/>
                    </a:cubicBezTo>
                    <a:cubicBezTo>
                      <a:pt x="111" y="180"/>
                      <a:pt x="111" y="180"/>
                      <a:pt x="111" y="180"/>
                    </a:cubicBezTo>
                    <a:cubicBezTo>
                      <a:pt x="112" y="180"/>
                      <a:pt x="113" y="179"/>
                      <a:pt x="113" y="178"/>
                    </a:cubicBezTo>
                    <a:lnTo>
                      <a:pt x="113" y="168"/>
                    </a:lnTo>
                    <a:close/>
                    <a:moveTo>
                      <a:pt x="25" y="148"/>
                    </a:moveTo>
                    <a:cubicBezTo>
                      <a:pt x="89" y="148"/>
                      <a:pt x="89" y="148"/>
                      <a:pt x="89" y="148"/>
                    </a:cubicBezTo>
                    <a:cubicBezTo>
                      <a:pt x="92" y="148"/>
                      <a:pt x="95" y="151"/>
                      <a:pt x="96" y="154"/>
                    </a:cubicBezTo>
                    <a:cubicBezTo>
                      <a:pt x="96" y="160"/>
                      <a:pt x="96" y="160"/>
                      <a:pt x="96" y="160"/>
                    </a:cubicBezTo>
                    <a:cubicBezTo>
                      <a:pt x="17" y="160"/>
                      <a:pt x="17" y="160"/>
                      <a:pt x="17" y="160"/>
                    </a:cubicBezTo>
                    <a:cubicBezTo>
                      <a:pt x="17" y="154"/>
                      <a:pt x="17" y="154"/>
                      <a:pt x="17" y="154"/>
                    </a:cubicBezTo>
                    <a:cubicBezTo>
                      <a:pt x="18" y="151"/>
                      <a:pt x="21" y="148"/>
                      <a:pt x="25" y="148"/>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400" dirty="0"/>
              </a:p>
            </p:txBody>
          </p:sp>
          <p:sp>
            <p:nvSpPr>
              <p:cNvPr id="108" name="Freeform 584"/>
              <p:cNvSpPr>
                <a:spLocks noEditPoints="1"/>
              </p:cNvSpPr>
              <p:nvPr/>
            </p:nvSpPr>
            <p:spPr bwMode="auto">
              <a:xfrm>
                <a:off x="1870034" y="5111204"/>
                <a:ext cx="612648" cy="612648"/>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373 h 512"/>
                  <a:gd name="T12" fmla="*/ 106 w 512"/>
                  <a:gd name="T13" fmla="*/ 373 h 512"/>
                  <a:gd name="T14" fmla="*/ 96 w 512"/>
                  <a:gd name="T15" fmla="*/ 362 h 512"/>
                  <a:gd name="T16" fmla="*/ 96 w 512"/>
                  <a:gd name="T17" fmla="*/ 149 h 512"/>
                  <a:gd name="T18" fmla="*/ 106 w 512"/>
                  <a:gd name="T19" fmla="*/ 138 h 512"/>
                  <a:gd name="T20" fmla="*/ 117 w 512"/>
                  <a:gd name="T21" fmla="*/ 149 h 512"/>
                  <a:gd name="T22" fmla="*/ 117 w 512"/>
                  <a:gd name="T23" fmla="*/ 352 h 512"/>
                  <a:gd name="T24" fmla="*/ 405 w 512"/>
                  <a:gd name="T25" fmla="*/ 352 h 512"/>
                  <a:gd name="T26" fmla="*/ 416 w 512"/>
                  <a:gd name="T27" fmla="*/ 362 h 512"/>
                  <a:gd name="T28" fmla="*/ 405 w 512"/>
                  <a:gd name="T29" fmla="*/ 373 h 512"/>
                  <a:gd name="T30" fmla="*/ 413 w 512"/>
                  <a:gd name="T31" fmla="*/ 178 h 512"/>
                  <a:gd name="T32" fmla="*/ 295 w 512"/>
                  <a:gd name="T33" fmla="*/ 295 h 512"/>
                  <a:gd name="T34" fmla="*/ 280 w 512"/>
                  <a:gd name="T35" fmla="*/ 295 h 512"/>
                  <a:gd name="T36" fmla="*/ 224 w 512"/>
                  <a:gd name="T37" fmla="*/ 239 h 512"/>
                  <a:gd name="T38" fmla="*/ 157 w 512"/>
                  <a:gd name="T39" fmla="*/ 306 h 512"/>
                  <a:gd name="T40" fmla="*/ 149 w 512"/>
                  <a:gd name="T41" fmla="*/ 309 h 512"/>
                  <a:gd name="T42" fmla="*/ 141 w 512"/>
                  <a:gd name="T43" fmla="*/ 306 h 512"/>
                  <a:gd name="T44" fmla="*/ 141 w 512"/>
                  <a:gd name="T45" fmla="*/ 291 h 512"/>
                  <a:gd name="T46" fmla="*/ 216 w 512"/>
                  <a:gd name="T47" fmla="*/ 216 h 512"/>
                  <a:gd name="T48" fmla="*/ 231 w 512"/>
                  <a:gd name="T49" fmla="*/ 216 h 512"/>
                  <a:gd name="T50" fmla="*/ 288 w 512"/>
                  <a:gd name="T51" fmla="*/ 273 h 512"/>
                  <a:gd name="T52" fmla="*/ 397 w 512"/>
                  <a:gd name="T53" fmla="*/ 163 h 512"/>
                  <a:gd name="T54" fmla="*/ 413 w 512"/>
                  <a:gd name="T55" fmla="*/ 163 h 512"/>
                  <a:gd name="T56" fmla="*/ 413 w 512"/>
                  <a:gd name="T57"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373"/>
                    </a:moveTo>
                    <a:cubicBezTo>
                      <a:pt x="106" y="373"/>
                      <a:pt x="106" y="373"/>
                      <a:pt x="106" y="373"/>
                    </a:cubicBezTo>
                    <a:cubicBezTo>
                      <a:pt x="100" y="373"/>
                      <a:pt x="96" y="368"/>
                      <a:pt x="96" y="362"/>
                    </a:cubicBezTo>
                    <a:cubicBezTo>
                      <a:pt x="96" y="149"/>
                      <a:pt x="96" y="149"/>
                      <a:pt x="96" y="149"/>
                    </a:cubicBezTo>
                    <a:cubicBezTo>
                      <a:pt x="96" y="143"/>
                      <a:pt x="100" y="138"/>
                      <a:pt x="106" y="138"/>
                    </a:cubicBezTo>
                    <a:cubicBezTo>
                      <a:pt x="112" y="138"/>
                      <a:pt x="117" y="143"/>
                      <a:pt x="117" y="149"/>
                    </a:cubicBezTo>
                    <a:cubicBezTo>
                      <a:pt x="117" y="352"/>
                      <a:pt x="117" y="352"/>
                      <a:pt x="117" y="352"/>
                    </a:cubicBezTo>
                    <a:cubicBezTo>
                      <a:pt x="405" y="352"/>
                      <a:pt x="405" y="352"/>
                      <a:pt x="405" y="352"/>
                    </a:cubicBezTo>
                    <a:cubicBezTo>
                      <a:pt x="411" y="352"/>
                      <a:pt x="416" y="356"/>
                      <a:pt x="416" y="362"/>
                    </a:cubicBezTo>
                    <a:cubicBezTo>
                      <a:pt x="416" y="368"/>
                      <a:pt x="411" y="373"/>
                      <a:pt x="405" y="373"/>
                    </a:cubicBezTo>
                    <a:close/>
                    <a:moveTo>
                      <a:pt x="413" y="178"/>
                    </a:moveTo>
                    <a:cubicBezTo>
                      <a:pt x="295" y="295"/>
                      <a:pt x="295" y="295"/>
                      <a:pt x="295" y="295"/>
                    </a:cubicBezTo>
                    <a:cubicBezTo>
                      <a:pt x="291" y="299"/>
                      <a:pt x="284" y="299"/>
                      <a:pt x="280" y="295"/>
                    </a:cubicBezTo>
                    <a:cubicBezTo>
                      <a:pt x="224" y="239"/>
                      <a:pt x="224" y="239"/>
                      <a:pt x="224" y="239"/>
                    </a:cubicBezTo>
                    <a:cubicBezTo>
                      <a:pt x="157" y="306"/>
                      <a:pt x="157" y="306"/>
                      <a:pt x="157" y="306"/>
                    </a:cubicBezTo>
                    <a:cubicBezTo>
                      <a:pt x="154" y="308"/>
                      <a:pt x="152" y="309"/>
                      <a:pt x="149" y="309"/>
                    </a:cubicBezTo>
                    <a:cubicBezTo>
                      <a:pt x="146" y="309"/>
                      <a:pt x="144" y="308"/>
                      <a:pt x="141" y="306"/>
                    </a:cubicBezTo>
                    <a:cubicBezTo>
                      <a:pt x="137" y="302"/>
                      <a:pt x="137" y="295"/>
                      <a:pt x="141" y="291"/>
                    </a:cubicBezTo>
                    <a:cubicBezTo>
                      <a:pt x="216" y="216"/>
                      <a:pt x="216" y="216"/>
                      <a:pt x="216" y="216"/>
                    </a:cubicBezTo>
                    <a:cubicBezTo>
                      <a:pt x="220" y="212"/>
                      <a:pt x="227" y="212"/>
                      <a:pt x="231" y="216"/>
                    </a:cubicBezTo>
                    <a:cubicBezTo>
                      <a:pt x="288" y="273"/>
                      <a:pt x="288" y="273"/>
                      <a:pt x="288" y="273"/>
                    </a:cubicBezTo>
                    <a:cubicBezTo>
                      <a:pt x="397" y="163"/>
                      <a:pt x="397" y="163"/>
                      <a:pt x="397" y="163"/>
                    </a:cubicBezTo>
                    <a:cubicBezTo>
                      <a:pt x="402" y="159"/>
                      <a:pt x="408" y="159"/>
                      <a:pt x="413" y="163"/>
                    </a:cubicBezTo>
                    <a:cubicBezTo>
                      <a:pt x="417" y="167"/>
                      <a:pt x="417" y="174"/>
                      <a:pt x="413" y="178"/>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000" dirty="0"/>
              </a:p>
            </p:txBody>
          </p:sp>
          <p:sp>
            <p:nvSpPr>
              <p:cNvPr id="109" name="Oval 155"/>
              <p:cNvSpPr/>
              <p:nvPr/>
            </p:nvSpPr>
            <p:spPr>
              <a:xfrm rot="2700000">
                <a:off x="3546878" y="2027874"/>
                <a:ext cx="1042545" cy="1988804"/>
              </a:xfrm>
              <a:custGeom>
                <a:avLst/>
                <a:gdLst/>
                <a:ahLst/>
                <a:cxnLst/>
                <a:rect l="l" t="t" r="r" b="b"/>
                <a:pathLst>
                  <a:path w="1224136" h="2290176">
                    <a:moveTo>
                      <a:pt x="459315" y="63272"/>
                    </a:moveTo>
                    <a:cubicBezTo>
                      <a:pt x="498408" y="24179"/>
                      <a:pt x="552413" y="0"/>
                      <a:pt x="612067" y="0"/>
                    </a:cubicBezTo>
                    <a:cubicBezTo>
                      <a:pt x="731374" y="0"/>
                      <a:pt x="828091" y="96717"/>
                      <a:pt x="828091" y="216024"/>
                    </a:cubicBezTo>
                    <a:cubicBezTo>
                      <a:pt x="828091" y="299408"/>
                      <a:pt x="780848" y="371757"/>
                      <a:pt x="711216" y="406896"/>
                    </a:cubicBezTo>
                    <a:cubicBezTo>
                      <a:pt x="691916" y="450663"/>
                      <a:pt x="710516" y="496019"/>
                      <a:pt x="737802" y="533019"/>
                    </a:cubicBezTo>
                    <a:lnTo>
                      <a:pt x="1224136" y="533019"/>
                    </a:lnTo>
                    <a:lnTo>
                      <a:pt x="1224136" y="1019520"/>
                    </a:lnTo>
                    <a:cubicBezTo>
                      <a:pt x="1187224" y="1046736"/>
                      <a:pt x="1141992" y="1065189"/>
                      <a:pt x="1098339" y="1045939"/>
                    </a:cubicBezTo>
                    <a:cubicBezTo>
                      <a:pt x="1063200" y="976307"/>
                      <a:pt x="990851" y="929064"/>
                      <a:pt x="907467" y="929064"/>
                    </a:cubicBezTo>
                    <a:cubicBezTo>
                      <a:pt x="788160" y="929064"/>
                      <a:pt x="691443" y="1025781"/>
                      <a:pt x="691443" y="1145088"/>
                    </a:cubicBezTo>
                    <a:cubicBezTo>
                      <a:pt x="691443" y="1204742"/>
                      <a:pt x="715622" y="1258747"/>
                      <a:pt x="754715" y="1297840"/>
                    </a:cubicBezTo>
                    <a:cubicBezTo>
                      <a:pt x="793807" y="1336933"/>
                      <a:pt x="847813" y="1361112"/>
                      <a:pt x="907467" y="1361112"/>
                    </a:cubicBezTo>
                    <a:cubicBezTo>
                      <a:pt x="988927" y="1361112"/>
                      <a:pt x="1059856" y="1316024"/>
                      <a:pt x="1095778" y="1248955"/>
                    </a:cubicBezTo>
                    <a:cubicBezTo>
                      <a:pt x="1141514" y="1226580"/>
                      <a:pt x="1182162" y="1242465"/>
                      <a:pt x="1224136" y="1270694"/>
                    </a:cubicBezTo>
                    <a:lnTo>
                      <a:pt x="1224136" y="1757155"/>
                    </a:lnTo>
                    <a:lnTo>
                      <a:pt x="737829" y="1757155"/>
                    </a:lnTo>
                    <a:cubicBezTo>
                      <a:pt x="709519" y="1799263"/>
                      <a:pt x="693505" y="1839996"/>
                      <a:pt x="715934" y="1885841"/>
                    </a:cubicBezTo>
                    <a:cubicBezTo>
                      <a:pt x="783003" y="1921763"/>
                      <a:pt x="828091" y="1992692"/>
                      <a:pt x="828091" y="2074152"/>
                    </a:cubicBezTo>
                    <a:cubicBezTo>
                      <a:pt x="828091" y="2133806"/>
                      <a:pt x="803912" y="2187812"/>
                      <a:pt x="764819" y="2226904"/>
                    </a:cubicBezTo>
                    <a:cubicBezTo>
                      <a:pt x="725726" y="2265997"/>
                      <a:pt x="671721" y="2290176"/>
                      <a:pt x="612067" y="2290176"/>
                    </a:cubicBezTo>
                    <a:cubicBezTo>
                      <a:pt x="492760" y="2290176"/>
                      <a:pt x="396043" y="2193459"/>
                      <a:pt x="396043" y="2074152"/>
                    </a:cubicBezTo>
                    <a:cubicBezTo>
                      <a:pt x="396043" y="1990768"/>
                      <a:pt x="443286" y="1918419"/>
                      <a:pt x="512918" y="1883280"/>
                    </a:cubicBezTo>
                    <a:cubicBezTo>
                      <a:pt x="532218" y="1839512"/>
                      <a:pt x="513617" y="1794156"/>
                      <a:pt x="486331" y="1757155"/>
                    </a:cubicBezTo>
                    <a:lnTo>
                      <a:pt x="0" y="1757155"/>
                    </a:lnTo>
                    <a:lnTo>
                      <a:pt x="0" y="1267857"/>
                    </a:lnTo>
                    <a:cubicBezTo>
                      <a:pt x="35436" y="1241878"/>
                      <a:pt x="78596" y="1225841"/>
                      <a:pt x="120314" y="1244237"/>
                    </a:cubicBezTo>
                    <a:cubicBezTo>
                      <a:pt x="155453" y="1313869"/>
                      <a:pt x="227802" y="1361112"/>
                      <a:pt x="311186" y="1361112"/>
                    </a:cubicBezTo>
                    <a:cubicBezTo>
                      <a:pt x="430493" y="1361112"/>
                      <a:pt x="527210" y="1264395"/>
                      <a:pt x="527210" y="1145088"/>
                    </a:cubicBezTo>
                    <a:cubicBezTo>
                      <a:pt x="527210" y="1085434"/>
                      <a:pt x="503031" y="1031429"/>
                      <a:pt x="463938" y="992336"/>
                    </a:cubicBezTo>
                    <a:cubicBezTo>
                      <a:pt x="424846" y="953243"/>
                      <a:pt x="370840" y="929064"/>
                      <a:pt x="311186" y="929064"/>
                    </a:cubicBezTo>
                    <a:cubicBezTo>
                      <a:pt x="229726" y="929064"/>
                      <a:pt x="158797" y="974152"/>
                      <a:pt x="122875" y="1041221"/>
                    </a:cubicBezTo>
                    <a:cubicBezTo>
                      <a:pt x="78969" y="1062702"/>
                      <a:pt x="39751" y="1048921"/>
                      <a:pt x="0" y="1022105"/>
                    </a:cubicBezTo>
                    <a:lnTo>
                      <a:pt x="0" y="533019"/>
                    </a:lnTo>
                    <a:lnTo>
                      <a:pt x="486305" y="533019"/>
                    </a:lnTo>
                    <a:cubicBezTo>
                      <a:pt x="514616" y="490912"/>
                      <a:pt x="530628" y="450179"/>
                      <a:pt x="508200" y="404335"/>
                    </a:cubicBezTo>
                    <a:cubicBezTo>
                      <a:pt x="441131" y="368413"/>
                      <a:pt x="396043" y="297484"/>
                      <a:pt x="396043" y="216024"/>
                    </a:cubicBezTo>
                    <a:cubicBezTo>
                      <a:pt x="396043" y="156370"/>
                      <a:pt x="420222" y="102364"/>
                      <a:pt x="459315" y="63272"/>
                    </a:cubicBez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oAutofit/>
              </a:bodyPr>
              <a:lstStyle/>
              <a:p>
                <a:pPr algn="ctr"/>
                <a:endParaRPr lang="en-US" sz="1100" dirty="0">
                  <a:solidFill>
                    <a:schemeClr val="tx2"/>
                  </a:solidFill>
                </a:endParaRPr>
              </a:p>
            </p:txBody>
          </p:sp>
          <p:sp>
            <p:nvSpPr>
              <p:cNvPr id="110" name="Oval 155"/>
              <p:cNvSpPr/>
              <p:nvPr/>
            </p:nvSpPr>
            <p:spPr>
              <a:xfrm rot="18900000">
                <a:off x="4272883" y="2786226"/>
                <a:ext cx="1063048" cy="1950446"/>
              </a:xfrm>
              <a:custGeom>
                <a:avLst/>
                <a:gdLst/>
                <a:ahLst/>
                <a:cxnLst/>
                <a:rect l="l" t="t" r="r" b="b"/>
                <a:pathLst>
                  <a:path w="1224136" h="2290176">
                    <a:moveTo>
                      <a:pt x="764820" y="63272"/>
                    </a:moveTo>
                    <a:cubicBezTo>
                      <a:pt x="803913" y="102365"/>
                      <a:pt x="828092" y="156370"/>
                      <a:pt x="828092" y="216024"/>
                    </a:cubicBezTo>
                    <a:cubicBezTo>
                      <a:pt x="828092" y="299408"/>
                      <a:pt x="780849" y="371757"/>
                      <a:pt x="711217" y="406896"/>
                    </a:cubicBezTo>
                    <a:cubicBezTo>
                      <a:pt x="691917" y="450664"/>
                      <a:pt x="710518" y="496020"/>
                      <a:pt x="737803" y="533020"/>
                    </a:cubicBezTo>
                    <a:lnTo>
                      <a:pt x="1224136" y="533020"/>
                    </a:lnTo>
                    <a:lnTo>
                      <a:pt x="1224136" y="1022318"/>
                    </a:lnTo>
                    <a:cubicBezTo>
                      <a:pt x="1188700" y="1048297"/>
                      <a:pt x="1145539" y="1064335"/>
                      <a:pt x="1103821" y="1045938"/>
                    </a:cubicBezTo>
                    <a:cubicBezTo>
                      <a:pt x="1068682" y="976306"/>
                      <a:pt x="996333" y="929063"/>
                      <a:pt x="912949" y="929063"/>
                    </a:cubicBezTo>
                    <a:cubicBezTo>
                      <a:pt x="793642" y="929063"/>
                      <a:pt x="696925" y="1025780"/>
                      <a:pt x="696925" y="1145087"/>
                    </a:cubicBezTo>
                    <a:cubicBezTo>
                      <a:pt x="696925" y="1204741"/>
                      <a:pt x="721104" y="1258746"/>
                      <a:pt x="760197" y="1297839"/>
                    </a:cubicBezTo>
                    <a:cubicBezTo>
                      <a:pt x="799289" y="1336932"/>
                      <a:pt x="853295" y="1361111"/>
                      <a:pt x="912949" y="1361111"/>
                    </a:cubicBezTo>
                    <a:cubicBezTo>
                      <a:pt x="994409" y="1361111"/>
                      <a:pt x="1065338" y="1316024"/>
                      <a:pt x="1101260" y="1248954"/>
                    </a:cubicBezTo>
                    <a:cubicBezTo>
                      <a:pt x="1145167" y="1227474"/>
                      <a:pt x="1184385" y="1241254"/>
                      <a:pt x="1224136" y="1268071"/>
                    </a:cubicBezTo>
                    <a:lnTo>
                      <a:pt x="1224136" y="1757156"/>
                    </a:lnTo>
                    <a:lnTo>
                      <a:pt x="737830" y="1757156"/>
                    </a:lnTo>
                    <a:cubicBezTo>
                      <a:pt x="709520" y="1799264"/>
                      <a:pt x="693507" y="1839997"/>
                      <a:pt x="715935" y="1885841"/>
                    </a:cubicBezTo>
                    <a:cubicBezTo>
                      <a:pt x="783004" y="1921763"/>
                      <a:pt x="828092" y="1992692"/>
                      <a:pt x="828092" y="2074152"/>
                    </a:cubicBezTo>
                    <a:cubicBezTo>
                      <a:pt x="828092" y="2133806"/>
                      <a:pt x="803913" y="2187812"/>
                      <a:pt x="764820" y="2226904"/>
                    </a:cubicBezTo>
                    <a:cubicBezTo>
                      <a:pt x="725727" y="2265997"/>
                      <a:pt x="671722" y="2290176"/>
                      <a:pt x="612068" y="2290176"/>
                    </a:cubicBezTo>
                    <a:cubicBezTo>
                      <a:pt x="492761" y="2290176"/>
                      <a:pt x="396044" y="2193459"/>
                      <a:pt x="396044" y="2074152"/>
                    </a:cubicBezTo>
                    <a:cubicBezTo>
                      <a:pt x="396044" y="1990768"/>
                      <a:pt x="443287" y="1918419"/>
                      <a:pt x="512919" y="1883280"/>
                    </a:cubicBezTo>
                    <a:cubicBezTo>
                      <a:pt x="532219" y="1839512"/>
                      <a:pt x="513618" y="1794157"/>
                      <a:pt x="486333" y="1757156"/>
                    </a:cubicBezTo>
                    <a:lnTo>
                      <a:pt x="0" y="1757156"/>
                    </a:lnTo>
                    <a:lnTo>
                      <a:pt x="0" y="1271295"/>
                    </a:lnTo>
                    <a:cubicBezTo>
                      <a:pt x="37251" y="1243817"/>
                      <a:pt x="82955" y="1224793"/>
                      <a:pt x="127049" y="1244237"/>
                    </a:cubicBezTo>
                    <a:cubicBezTo>
                      <a:pt x="162188" y="1313869"/>
                      <a:pt x="234537" y="1361112"/>
                      <a:pt x="317921" y="1361112"/>
                    </a:cubicBezTo>
                    <a:cubicBezTo>
                      <a:pt x="437228" y="1361112"/>
                      <a:pt x="533945" y="1264395"/>
                      <a:pt x="533945" y="1145088"/>
                    </a:cubicBezTo>
                    <a:cubicBezTo>
                      <a:pt x="533945" y="1085434"/>
                      <a:pt x="509766" y="1031429"/>
                      <a:pt x="470673" y="992336"/>
                    </a:cubicBezTo>
                    <a:cubicBezTo>
                      <a:pt x="431581" y="953243"/>
                      <a:pt x="377575" y="929064"/>
                      <a:pt x="317921" y="929064"/>
                    </a:cubicBezTo>
                    <a:cubicBezTo>
                      <a:pt x="236461" y="929064"/>
                      <a:pt x="165532" y="974152"/>
                      <a:pt x="129610" y="1041221"/>
                    </a:cubicBezTo>
                    <a:cubicBezTo>
                      <a:pt x="83460" y="1063799"/>
                      <a:pt x="42490" y="1047421"/>
                      <a:pt x="0" y="1018884"/>
                    </a:cubicBezTo>
                    <a:lnTo>
                      <a:pt x="0" y="533020"/>
                    </a:lnTo>
                    <a:lnTo>
                      <a:pt x="486306" y="533020"/>
                    </a:lnTo>
                    <a:cubicBezTo>
                      <a:pt x="514616" y="490912"/>
                      <a:pt x="530629" y="450179"/>
                      <a:pt x="508201" y="404335"/>
                    </a:cubicBezTo>
                    <a:cubicBezTo>
                      <a:pt x="441132" y="368413"/>
                      <a:pt x="396044" y="297484"/>
                      <a:pt x="396044" y="216024"/>
                    </a:cubicBezTo>
                    <a:cubicBezTo>
                      <a:pt x="396044" y="156370"/>
                      <a:pt x="420223" y="102364"/>
                      <a:pt x="459316" y="63272"/>
                    </a:cubicBezTo>
                    <a:cubicBezTo>
                      <a:pt x="498409" y="24179"/>
                      <a:pt x="552414" y="0"/>
                      <a:pt x="612068" y="0"/>
                    </a:cubicBezTo>
                    <a:cubicBezTo>
                      <a:pt x="671722" y="0"/>
                      <a:pt x="725728" y="24180"/>
                      <a:pt x="764820" y="63272"/>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oAutofit/>
              </a:bodyPr>
              <a:lstStyle/>
              <a:p>
                <a:pPr algn="ctr"/>
                <a:endParaRPr lang="en-US" sz="1100" dirty="0">
                  <a:solidFill>
                    <a:schemeClr val="tx2"/>
                  </a:solidFill>
                </a:endParaRPr>
              </a:p>
            </p:txBody>
          </p:sp>
          <p:sp>
            <p:nvSpPr>
              <p:cNvPr id="111" name="Oval 155"/>
              <p:cNvSpPr/>
              <p:nvPr/>
            </p:nvSpPr>
            <p:spPr>
              <a:xfrm rot="18900000">
                <a:off x="2783963" y="2794027"/>
                <a:ext cx="1063048" cy="1950447"/>
              </a:xfrm>
              <a:custGeom>
                <a:avLst/>
                <a:gdLst/>
                <a:ahLst/>
                <a:cxnLst/>
                <a:rect l="l" t="t" r="r" b="b"/>
                <a:pathLst>
                  <a:path w="1224136" h="2290177">
                    <a:moveTo>
                      <a:pt x="764821" y="63272"/>
                    </a:moveTo>
                    <a:cubicBezTo>
                      <a:pt x="803914" y="102365"/>
                      <a:pt x="828093" y="156370"/>
                      <a:pt x="828093" y="216024"/>
                    </a:cubicBezTo>
                    <a:cubicBezTo>
                      <a:pt x="828093" y="299408"/>
                      <a:pt x="780850" y="371757"/>
                      <a:pt x="711218" y="406896"/>
                    </a:cubicBezTo>
                    <a:cubicBezTo>
                      <a:pt x="691918" y="450664"/>
                      <a:pt x="710519" y="496020"/>
                      <a:pt x="737804" y="533020"/>
                    </a:cubicBezTo>
                    <a:lnTo>
                      <a:pt x="1224136" y="533020"/>
                    </a:lnTo>
                    <a:lnTo>
                      <a:pt x="1224136" y="1019537"/>
                    </a:lnTo>
                    <a:cubicBezTo>
                      <a:pt x="1187233" y="1046745"/>
                      <a:pt x="1142014" y="1065183"/>
                      <a:pt x="1098373" y="1045938"/>
                    </a:cubicBezTo>
                    <a:cubicBezTo>
                      <a:pt x="1063233" y="976306"/>
                      <a:pt x="990884" y="929063"/>
                      <a:pt x="907500" y="929063"/>
                    </a:cubicBezTo>
                    <a:cubicBezTo>
                      <a:pt x="788193" y="929063"/>
                      <a:pt x="691476" y="1025780"/>
                      <a:pt x="691476" y="1145087"/>
                    </a:cubicBezTo>
                    <a:cubicBezTo>
                      <a:pt x="691476" y="1204741"/>
                      <a:pt x="715655" y="1258747"/>
                      <a:pt x="754748" y="1297839"/>
                    </a:cubicBezTo>
                    <a:cubicBezTo>
                      <a:pt x="793841" y="1336932"/>
                      <a:pt x="847846" y="1361111"/>
                      <a:pt x="907500" y="1361111"/>
                    </a:cubicBezTo>
                    <a:cubicBezTo>
                      <a:pt x="988961" y="1361111"/>
                      <a:pt x="1059890" y="1316024"/>
                      <a:pt x="1095811" y="1248954"/>
                    </a:cubicBezTo>
                    <a:cubicBezTo>
                      <a:pt x="1141537" y="1226584"/>
                      <a:pt x="1182177" y="1242456"/>
                      <a:pt x="1224136" y="1270677"/>
                    </a:cubicBezTo>
                    <a:lnTo>
                      <a:pt x="1224136" y="1757156"/>
                    </a:lnTo>
                    <a:lnTo>
                      <a:pt x="737831" y="1757156"/>
                    </a:lnTo>
                    <a:cubicBezTo>
                      <a:pt x="709521" y="1799265"/>
                      <a:pt x="693508" y="1839998"/>
                      <a:pt x="715937" y="1885842"/>
                    </a:cubicBezTo>
                    <a:cubicBezTo>
                      <a:pt x="783005" y="1921764"/>
                      <a:pt x="828094" y="1992693"/>
                      <a:pt x="828094" y="2074153"/>
                    </a:cubicBezTo>
                    <a:cubicBezTo>
                      <a:pt x="828093" y="2133807"/>
                      <a:pt x="803915" y="2187813"/>
                      <a:pt x="764821" y="2226905"/>
                    </a:cubicBezTo>
                    <a:cubicBezTo>
                      <a:pt x="725728" y="2265998"/>
                      <a:pt x="671723" y="2290177"/>
                      <a:pt x="612070" y="2290177"/>
                    </a:cubicBezTo>
                    <a:cubicBezTo>
                      <a:pt x="492762" y="2290177"/>
                      <a:pt x="396045" y="2193460"/>
                      <a:pt x="396045" y="2074153"/>
                    </a:cubicBezTo>
                    <a:cubicBezTo>
                      <a:pt x="396045" y="1990769"/>
                      <a:pt x="443288" y="1918420"/>
                      <a:pt x="512921" y="1883281"/>
                    </a:cubicBezTo>
                    <a:cubicBezTo>
                      <a:pt x="532220" y="1839513"/>
                      <a:pt x="513619" y="1794157"/>
                      <a:pt x="486333" y="1757155"/>
                    </a:cubicBezTo>
                    <a:lnTo>
                      <a:pt x="1" y="1757156"/>
                    </a:lnTo>
                    <a:lnTo>
                      <a:pt x="1" y="1271298"/>
                    </a:lnTo>
                    <a:cubicBezTo>
                      <a:pt x="37251" y="1243817"/>
                      <a:pt x="82956" y="1224794"/>
                      <a:pt x="127049" y="1244238"/>
                    </a:cubicBezTo>
                    <a:cubicBezTo>
                      <a:pt x="162189" y="1313869"/>
                      <a:pt x="234538" y="1361113"/>
                      <a:pt x="317921" y="1361113"/>
                    </a:cubicBezTo>
                    <a:cubicBezTo>
                      <a:pt x="437228" y="1361113"/>
                      <a:pt x="533945" y="1264396"/>
                      <a:pt x="533945" y="1145089"/>
                    </a:cubicBezTo>
                    <a:cubicBezTo>
                      <a:pt x="533945" y="1085435"/>
                      <a:pt x="509766" y="1031429"/>
                      <a:pt x="470673" y="992337"/>
                    </a:cubicBezTo>
                    <a:cubicBezTo>
                      <a:pt x="431581" y="953244"/>
                      <a:pt x="377575" y="929065"/>
                      <a:pt x="317921" y="929065"/>
                    </a:cubicBezTo>
                    <a:cubicBezTo>
                      <a:pt x="236461" y="929065"/>
                      <a:pt x="165532" y="974153"/>
                      <a:pt x="129610" y="1041222"/>
                    </a:cubicBezTo>
                    <a:cubicBezTo>
                      <a:pt x="83461" y="1063799"/>
                      <a:pt x="42491" y="1047422"/>
                      <a:pt x="0" y="1018884"/>
                    </a:cubicBezTo>
                    <a:lnTo>
                      <a:pt x="0" y="533020"/>
                    </a:lnTo>
                    <a:lnTo>
                      <a:pt x="486307" y="533020"/>
                    </a:lnTo>
                    <a:cubicBezTo>
                      <a:pt x="514617" y="490912"/>
                      <a:pt x="530630" y="450179"/>
                      <a:pt x="508202" y="404335"/>
                    </a:cubicBezTo>
                    <a:cubicBezTo>
                      <a:pt x="441133" y="368413"/>
                      <a:pt x="396045" y="297484"/>
                      <a:pt x="396045" y="216024"/>
                    </a:cubicBezTo>
                    <a:cubicBezTo>
                      <a:pt x="396045" y="156370"/>
                      <a:pt x="420224" y="102364"/>
                      <a:pt x="459317" y="63272"/>
                    </a:cubicBezTo>
                    <a:cubicBezTo>
                      <a:pt x="498410" y="24179"/>
                      <a:pt x="552415" y="0"/>
                      <a:pt x="612069" y="0"/>
                    </a:cubicBezTo>
                    <a:cubicBezTo>
                      <a:pt x="671723" y="0"/>
                      <a:pt x="725728" y="24179"/>
                      <a:pt x="764821" y="63272"/>
                    </a:cubicBezTo>
                    <a:close/>
                  </a:path>
                </a:pathLst>
              </a:cu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oAutofit/>
              </a:bodyPr>
              <a:lstStyle/>
              <a:p>
                <a:pPr algn="ctr"/>
                <a:endParaRPr lang="en-US" sz="1100" dirty="0">
                  <a:solidFill>
                    <a:schemeClr val="tx2"/>
                  </a:solidFill>
                </a:endParaRPr>
              </a:p>
            </p:txBody>
          </p:sp>
          <p:sp>
            <p:nvSpPr>
              <p:cNvPr id="112" name="Rectangle 140"/>
              <p:cNvSpPr/>
              <p:nvPr/>
            </p:nvSpPr>
            <p:spPr>
              <a:xfrm rot="2700000">
                <a:off x="3528580" y="3515756"/>
                <a:ext cx="1042545" cy="1988804"/>
              </a:xfrm>
              <a:custGeom>
                <a:avLst/>
                <a:gdLst/>
                <a:ahLst/>
                <a:cxnLst/>
                <a:rect l="l" t="t" r="r" b="b"/>
                <a:pathLst>
                  <a:path w="1224136" h="2290176">
                    <a:moveTo>
                      <a:pt x="459315" y="63272"/>
                    </a:moveTo>
                    <a:cubicBezTo>
                      <a:pt x="498408" y="24178"/>
                      <a:pt x="552413" y="-1"/>
                      <a:pt x="612067" y="0"/>
                    </a:cubicBezTo>
                    <a:cubicBezTo>
                      <a:pt x="731374" y="-1"/>
                      <a:pt x="828091" y="96717"/>
                      <a:pt x="828091" y="216024"/>
                    </a:cubicBezTo>
                    <a:cubicBezTo>
                      <a:pt x="828091" y="299408"/>
                      <a:pt x="780848" y="371756"/>
                      <a:pt x="711216" y="406896"/>
                    </a:cubicBezTo>
                    <a:cubicBezTo>
                      <a:pt x="691916" y="450663"/>
                      <a:pt x="710517" y="496019"/>
                      <a:pt x="737802" y="533019"/>
                    </a:cubicBezTo>
                    <a:lnTo>
                      <a:pt x="1224136" y="533019"/>
                    </a:lnTo>
                    <a:lnTo>
                      <a:pt x="1224136" y="1022319"/>
                    </a:lnTo>
                    <a:cubicBezTo>
                      <a:pt x="1188699" y="1048297"/>
                      <a:pt x="1145539" y="1064335"/>
                      <a:pt x="1103821" y="1045939"/>
                    </a:cubicBezTo>
                    <a:cubicBezTo>
                      <a:pt x="1068681" y="976307"/>
                      <a:pt x="996332" y="929064"/>
                      <a:pt x="912948" y="929064"/>
                    </a:cubicBezTo>
                    <a:cubicBezTo>
                      <a:pt x="793641" y="929064"/>
                      <a:pt x="696924" y="1025781"/>
                      <a:pt x="696924" y="1145088"/>
                    </a:cubicBezTo>
                    <a:cubicBezTo>
                      <a:pt x="696924" y="1204742"/>
                      <a:pt x="721103" y="1258747"/>
                      <a:pt x="760196" y="1297840"/>
                    </a:cubicBezTo>
                    <a:cubicBezTo>
                      <a:pt x="799288" y="1336933"/>
                      <a:pt x="853295" y="1361112"/>
                      <a:pt x="912948" y="1361112"/>
                    </a:cubicBezTo>
                    <a:cubicBezTo>
                      <a:pt x="994408" y="1361112"/>
                      <a:pt x="1065338" y="1316024"/>
                      <a:pt x="1101259" y="1248955"/>
                    </a:cubicBezTo>
                    <a:cubicBezTo>
                      <a:pt x="1145166" y="1227475"/>
                      <a:pt x="1184384" y="1241255"/>
                      <a:pt x="1224136" y="1268072"/>
                    </a:cubicBezTo>
                    <a:lnTo>
                      <a:pt x="1224136" y="1757155"/>
                    </a:lnTo>
                    <a:lnTo>
                      <a:pt x="737830" y="1757155"/>
                    </a:lnTo>
                    <a:cubicBezTo>
                      <a:pt x="709519" y="1799263"/>
                      <a:pt x="693506" y="1839996"/>
                      <a:pt x="715934" y="1885841"/>
                    </a:cubicBezTo>
                    <a:cubicBezTo>
                      <a:pt x="783003" y="1921763"/>
                      <a:pt x="828091" y="1992692"/>
                      <a:pt x="828091" y="2074152"/>
                    </a:cubicBezTo>
                    <a:cubicBezTo>
                      <a:pt x="828091" y="2133806"/>
                      <a:pt x="803912" y="2187812"/>
                      <a:pt x="764819" y="2226904"/>
                    </a:cubicBezTo>
                    <a:cubicBezTo>
                      <a:pt x="725726" y="2265997"/>
                      <a:pt x="671721" y="2290176"/>
                      <a:pt x="612067" y="2290176"/>
                    </a:cubicBezTo>
                    <a:cubicBezTo>
                      <a:pt x="492760" y="2290176"/>
                      <a:pt x="396043" y="2193459"/>
                      <a:pt x="396043" y="2074152"/>
                    </a:cubicBezTo>
                    <a:cubicBezTo>
                      <a:pt x="396043" y="1990768"/>
                      <a:pt x="443286" y="1918419"/>
                      <a:pt x="512918" y="1883280"/>
                    </a:cubicBezTo>
                    <a:cubicBezTo>
                      <a:pt x="532219" y="1839511"/>
                      <a:pt x="513617" y="1794156"/>
                      <a:pt x="486332" y="1757155"/>
                    </a:cubicBezTo>
                    <a:lnTo>
                      <a:pt x="0" y="1757155"/>
                    </a:lnTo>
                    <a:lnTo>
                      <a:pt x="0" y="1270658"/>
                    </a:lnTo>
                    <a:cubicBezTo>
                      <a:pt x="36913" y="1243440"/>
                      <a:pt x="82146" y="1224987"/>
                      <a:pt x="125800" y="1244235"/>
                    </a:cubicBezTo>
                    <a:cubicBezTo>
                      <a:pt x="160938" y="1313868"/>
                      <a:pt x="233287" y="1361111"/>
                      <a:pt x="316671" y="1361111"/>
                    </a:cubicBezTo>
                    <a:cubicBezTo>
                      <a:pt x="435979" y="1361111"/>
                      <a:pt x="532696" y="1264394"/>
                      <a:pt x="532695" y="1145087"/>
                    </a:cubicBezTo>
                    <a:cubicBezTo>
                      <a:pt x="532696" y="1085433"/>
                      <a:pt x="508516" y="1031428"/>
                      <a:pt x="469423" y="992335"/>
                    </a:cubicBezTo>
                    <a:cubicBezTo>
                      <a:pt x="430331" y="953241"/>
                      <a:pt x="376325" y="929063"/>
                      <a:pt x="316671" y="929063"/>
                    </a:cubicBezTo>
                    <a:cubicBezTo>
                      <a:pt x="235212" y="929062"/>
                      <a:pt x="164282" y="974151"/>
                      <a:pt x="128360" y="1041219"/>
                    </a:cubicBezTo>
                    <a:cubicBezTo>
                      <a:pt x="82624" y="1063596"/>
                      <a:pt x="41974" y="1047710"/>
                      <a:pt x="0" y="1019480"/>
                    </a:cubicBezTo>
                    <a:lnTo>
                      <a:pt x="0" y="533019"/>
                    </a:lnTo>
                    <a:lnTo>
                      <a:pt x="486306" y="533019"/>
                    </a:lnTo>
                    <a:cubicBezTo>
                      <a:pt x="514616" y="490911"/>
                      <a:pt x="530629" y="450179"/>
                      <a:pt x="508200" y="404335"/>
                    </a:cubicBezTo>
                    <a:cubicBezTo>
                      <a:pt x="441131" y="368413"/>
                      <a:pt x="396043" y="297484"/>
                      <a:pt x="396043" y="216024"/>
                    </a:cubicBezTo>
                    <a:cubicBezTo>
                      <a:pt x="396043" y="156370"/>
                      <a:pt x="420223" y="102364"/>
                      <a:pt x="459315" y="63272"/>
                    </a:cubicBez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oAutofit/>
              </a:bodyPr>
              <a:lstStyle/>
              <a:p>
                <a:pPr algn="ctr"/>
                <a:endParaRPr lang="en-US" sz="1100" dirty="0">
                  <a:solidFill>
                    <a:schemeClr val="tx2"/>
                  </a:solidFill>
                </a:endParaRPr>
              </a:p>
            </p:txBody>
          </p:sp>
          <p:sp>
            <p:nvSpPr>
              <p:cNvPr id="113" name="Freeform 112"/>
              <p:cNvSpPr/>
              <p:nvPr/>
            </p:nvSpPr>
            <p:spPr bwMode="gray">
              <a:xfrm flipH="1">
                <a:off x="4239099" y="2108710"/>
                <a:ext cx="1441626" cy="395930"/>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chemeClr val="accent6"/>
                </a:solidFill>
                <a:miter lim="800000"/>
                <a:headEnd/>
                <a:tailEnd/>
              </a:ln>
            </p:spPr>
            <p:txBody>
              <a:bodyPr rtlCol="0" anchor="ctr"/>
              <a:lstStyle/>
              <a:p>
                <a:pPr algn="ctr"/>
                <a:endParaRPr lang="en-US" sz="1400" dirty="0">
                  <a:solidFill>
                    <a:schemeClr val="accent6"/>
                  </a:solidFill>
                </a:endParaRPr>
              </a:p>
            </p:txBody>
          </p:sp>
          <p:sp>
            <p:nvSpPr>
              <p:cNvPr id="114" name="Freeform 113"/>
              <p:cNvSpPr/>
              <p:nvPr/>
            </p:nvSpPr>
            <p:spPr bwMode="gray">
              <a:xfrm>
                <a:off x="1870034" y="2108710"/>
                <a:ext cx="1269355" cy="1136273"/>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chemeClr val="accent6"/>
                </a:solidFill>
                <a:miter lim="800000"/>
                <a:headEnd/>
                <a:tailEnd/>
              </a:ln>
            </p:spPr>
            <p:txBody>
              <a:bodyPr rtlCol="0" anchor="ctr"/>
              <a:lstStyle/>
              <a:p>
                <a:pPr algn="ctr"/>
                <a:endParaRPr lang="en-US" sz="1400" dirty="0">
                  <a:solidFill>
                    <a:schemeClr val="accent6"/>
                  </a:solidFill>
                </a:endParaRPr>
              </a:p>
            </p:txBody>
          </p:sp>
          <p:sp>
            <p:nvSpPr>
              <p:cNvPr id="115" name="Freeform 114"/>
              <p:cNvSpPr/>
              <p:nvPr/>
            </p:nvSpPr>
            <p:spPr bwMode="gray">
              <a:xfrm rot="10800000">
                <a:off x="5005907" y="4271484"/>
                <a:ext cx="696172" cy="738520"/>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chemeClr val="accent6"/>
                </a:solidFill>
                <a:miter lim="800000"/>
                <a:headEnd/>
                <a:tailEnd/>
              </a:ln>
            </p:spPr>
            <p:txBody>
              <a:bodyPr rtlCol="0" anchor="ctr"/>
              <a:lstStyle/>
              <a:p>
                <a:pPr algn="ctr"/>
                <a:endParaRPr lang="en-US" sz="1400" dirty="0">
                  <a:solidFill>
                    <a:schemeClr val="accent6"/>
                  </a:solidFill>
                </a:endParaRPr>
              </a:p>
            </p:txBody>
          </p:sp>
          <p:sp>
            <p:nvSpPr>
              <p:cNvPr id="116" name="Freeform 115"/>
              <p:cNvSpPr/>
              <p:nvPr/>
            </p:nvSpPr>
            <p:spPr bwMode="gray">
              <a:xfrm rot="16200000">
                <a:off x="2272509" y="3934410"/>
                <a:ext cx="450468" cy="1833149"/>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chemeClr val="accent6"/>
                </a:solidFill>
                <a:miter lim="800000"/>
                <a:headEnd/>
                <a:tailEnd/>
              </a:ln>
            </p:spPr>
            <p:txBody>
              <a:bodyPr rtlCol="0" anchor="ctr"/>
              <a:lstStyle/>
              <a:p>
                <a:pPr algn="ctr"/>
                <a:endParaRPr lang="en-US" sz="1400" dirty="0">
                  <a:solidFill>
                    <a:schemeClr val="accent6"/>
                  </a:solidFill>
                </a:endParaRPr>
              </a:p>
            </p:txBody>
          </p:sp>
          <p:grpSp>
            <p:nvGrpSpPr>
              <p:cNvPr id="117" name="Group 498"/>
              <p:cNvGrpSpPr>
                <a:grpSpLocks/>
              </p:cNvGrpSpPr>
              <p:nvPr/>
            </p:nvGrpSpPr>
            <p:grpSpPr bwMode="auto">
              <a:xfrm>
                <a:off x="1870614" y="2213401"/>
                <a:ext cx="612648" cy="603504"/>
                <a:chOff x="1608" y="2004"/>
                <a:chExt cx="340" cy="340"/>
              </a:xfrm>
              <a:solidFill>
                <a:schemeClr val="accent6"/>
              </a:solidFill>
            </p:grpSpPr>
            <p:sp>
              <p:nvSpPr>
                <p:cNvPr id="120" name="Freeform 499"/>
                <p:cNvSpPr>
                  <a:spLocks noEditPoints="1"/>
                </p:cNvSpPr>
                <p:nvPr/>
              </p:nvSpPr>
              <p:spPr bwMode="auto">
                <a:xfrm>
                  <a:off x="1608" y="2004"/>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14 w 512"/>
                    <a:gd name="T11" fmla="*/ 368 h 512"/>
                    <a:gd name="T12" fmla="*/ 405 w 512"/>
                    <a:gd name="T13" fmla="*/ 373 h 512"/>
                    <a:gd name="T14" fmla="*/ 106 w 512"/>
                    <a:gd name="T15" fmla="*/ 373 h 512"/>
                    <a:gd name="T16" fmla="*/ 97 w 512"/>
                    <a:gd name="T17" fmla="*/ 368 h 512"/>
                    <a:gd name="T18" fmla="*/ 97 w 512"/>
                    <a:gd name="T19" fmla="*/ 357 h 512"/>
                    <a:gd name="T20" fmla="*/ 247 w 512"/>
                    <a:gd name="T21" fmla="*/ 111 h 512"/>
                    <a:gd name="T22" fmla="*/ 265 w 512"/>
                    <a:gd name="T23" fmla="*/ 111 h 512"/>
                    <a:gd name="T24" fmla="*/ 414 w 512"/>
                    <a:gd name="T25" fmla="*/ 357 h 512"/>
                    <a:gd name="T26" fmla="*/ 414 w 512"/>
                    <a:gd name="T27" fmla="*/ 3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4" y="368"/>
                      </a:moveTo>
                      <a:cubicBezTo>
                        <a:pt x="412" y="371"/>
                        <a:pt x="409" y="373"/>
                        <a:pt x="405" y="373"/>
                      </a:cubicBezTo>
                      <a:cubicBezTo>
                        <a:pt x="106" y="373"/>
                        <a:pt x="106" y="373"/>
                        <a:pt x="106" y="373"/>
                      </a:cubicBezTo>
                      <a:cubicBezTo>
                        <a:pt x="102" y="373"/>
                        <a:pt x="99" y="371"/>
                        <a:pt x="97" y="368"/>
                      </a:cubicBezTo>
                      <a:cubicBezTo>
                        <a:pt x="95" y="364"/>
                        <a:pt x="95" y="360"/>
                        <a:pt x="97" y="357"/>
                      </a:cubicBezTo>
                      <a:cubicBezTo>
                        <a:pt x="247" y="111"/>
                        <a:pt x="247" y="111"/>
                        <a:pt x="247" y="111"/>
                      </a:cubicBezTo>
                      <a:cubicBezTo>
                        <a:pt x="250" y="105"/>
                        <a:pt x="261" y="105"/>
                        <a:pt x="265" y="111"/>
                      </a:cubicBezTo>
                      <a:cubicBezTo>
                        <a:pt x="414" y="357"/>
                        <a:pt x="414" y="357"/>
                        <a:pt x="414" y="357"/>
                      </a:cubicBezTo>
                      <a:cubicBezTo>
                        <a:pt x="416" y="360"/>
                        <a:pt x="416" y="364"/>
                        <a:pt x="414" y="368"/>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00" dirty="0"/>
                </a:p>
              </p:txBody>
            </p:sp>
            <p:sp>
              <p:nvSpPr>
                <p:cNvPr id="121" name="Freeform 500"/>
                <p:cNvSpPr>
                  <a:spLocks noEditPoints="1"/>
                </p:cNvSpPr>
                <p:nvPr/>
              </p:nvSpPr>
              <p:spPr bwMode="auto">
                <a:xfrm>
                  <a:off x="1691" y="2097"/>
                  <a:ext cx="173" cy="142"/>
                </a:xfrm>
                <a:custGeom>
                  <a:avLst/>
                  <a:gdLst>
                    <a:gd name="T0" fmla="*/ 0 w 261"/>
                    <a:gd name="T1" fmla="*/ 214 h 214"/>
                    <a:gd name="T2" fmla="*/ 261 w 261"/>
                    <a:gd name="T3" fmla="*/ 214 h 214"/>
                    <a:gd name="T4" fmla="*/ 131 w 261"/>
                    <a:gd name="T5" fmla="*/ 0 h 214"/>
                    <a:gd name="T6" fmla="*/ 0 w 261"/>
                    <a:gd name="T7" fmla="*/ 214 h 214"/>
                    <a:gd name="T8" fmla="*/ 131 w 261"/>
                    <a:gd name="T9" fmla="*/ 192 h 214"/>
                    <a:gd name="T10" fmla="*/ 120 w 261"/>
                    <a:gd name="T11" fmla="*/ 182 h 214"/>
                    <a:gd name="T12" fmla="*/ 131 w 261"/>
                    <a:gd name="T13" fmla="*/ 171 h 214"/>
                    <a:gd name="T14" fmla="*/ 141 w 261"/>
                    <a:gd name="T15" fmla="*/ 182 h 214"/>
                    <a:gd name="T16" fmla="*/ 131 w 261"/>
                    <a:gd name="T17" fmla="*/ 192 h 214"/>
                    <a:gd name="T18" fmla="*/ 141 w 261"/>
                    <a:gd name="T19" fmla="*/ 64 h 214"/>
                    <a:gd name="T20" fmla="*/ 141 w 261"/>
                    <a:gd name="T21" fmla="*/ 139 h 214"/>
                    <a:gd name="T22" fmla="*/ 131 w 261"/>
                    <a:gd name="T23" fmla="*/ 150 h 214"/>
                    <a:gd name="T24" fmla="*/ 120 w 261"/>
                    <a:gd name="T25" fmla="*/ 139 h 214"/>
                    <a:gd name="T26" fmla="*/ 120 w 261"/>
                    <a:gd name="T27" fmla="*/ 64 h 214"/>
                    <a:gd name="T28" fmla="*/ 131 w 261"/>
                    <a:gd name="T29" fmla="*/ 54 h 214"/>
                    <a:gd name="T30" fmla="*/ 141 w 261"/>
                    <a:gd name="T31" fmla="*/ 6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1" h="214">
                      <a:moveTo>
                        <a:pt x="0" y="214"/>
                      </a:moveTo>
                      <a:cubicBezTo>
                        <a:pt x="261" y="214"/>
                        <a:pt x="261" y="214"/>
                        <a:pt x="261" y="214"/>
                      </a:cubicBezTo>
                      <a:cubicBezTo>
                        <a:pt x="131" y="0"/>
                        <a:pt x="131" y="0"/>
                        <a:pt x="131" y="0"/>
                      </a:cubicBezTo>
                      <a:lnTo>
                        <a:pt x="0" y="214"/>
                      </a:lnTo>
                      <a:close/>
                      <a:moveTo>
                        <a:pt x="131" y="192"/>
                      </a:moveTo>
                      <a:cubicBezTo>
                        <a:pt x="125" y="192"/>
                        <a:pt x="120" y="188"/>
                        <a:pt x="120" y="182"/>
                      </a:cubicBezTo>
                      <a:cubicBezTo>
                        <a:pt x="120" y="176"/>
                        <a:pt x="125" y="171"/>
                        <a:pt x="131" y="171"/>
                      </a:cubicBezTo>
                      <a:cubicBezTo>
                        <a:pt x="137" y="171"/>
                        <a:pt x="141" y="176"/>
                        <a:pt x="141" y="182"/>
                      </a:cubicBezTo>
                      <a:cubicBezTo>
                        <a:pt x="141" y="188"/>
                        <a:pt x="137" y="192"/>
                        <a:pt x="131" y="192"/>
                      </a:cubicBezTo>
                      <a:close/>
                      <a:moveTo>
                        <a:pt x="141" y="64"/>
                      </a:moveTo>
                      <a:cubicBezTo>
                        <a:pt x="141" y="139"/>
                        <a:pt x="141" y="139"/>
                        <a:pt x="141" y="139"/>
                      </a:cubicBezTo>
                      <a:cubicBezTo>
                        <a:pt x="141" y="145"/>
                        <a:pt x="137" y="150"/>
                        <a:pt x="131" y="150"/>
                      </a:cubicBezTo>
                      <a:cubicBezTo>
                        <a:pt x="125" y="150"/>
                        <a:pt x="120" y="145"/>
                        <a:pt x="120" y="139"/>
                      </a:cubicBezTo>
                      <a:cubicBezTo>
                        <a:pt x="120" y="64"/>
                        <a:pt x="120" y="64"/>
                        <a:pt x="120" y="64"/>
                      </a:cubicBezTo>
                      <a:cubicBezTo>
                        <a:pt x="120" y="58"/>
                        <a:pt x="125" y="54"/>
                        <a:pt x="131" y="54"/>
                      </a:cubicBezTo>
                      <a:cubicBezTo>
                        <a:pt x="137" y="54"/>
                        <a:pt x="141" y="58"/>
                        <a:pt x="141" y="64"/>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00" dirty="0"/>
                </a:p>
              </p:txBody>
            </p:sp>
          </p:grpSp>
          <p:sp>
            <p:nvSpPr>
              <p:cNvPr id="118" name="Freeform 859"/>
              <p:cNvSpPr>
                <a:spLocks noEditPoints="1"/>
              </p:cNvSpPr>
              <p:nvPr/>
            </p:nvSpPr>
            <p:spPr bwMode="auto">
              <a:xfrm>
                <a:off x="5258310" y="5111204"/>
                <a:ext cx="612648" cy="612648"/>
              </a:xfrm>
              <a:custGeom>
                <a:avLst/>
                <a:gdLst>
                  <a:gd name="T0" fmla="*/ 298 w 512"/>
                  <a:gd name="T1" fmla="*/ 166 h 512"/>
                  <a:gd name="T2" fmla="*/ 166 w 512"/>
                  <a:gd name="T3" fmla="*/ 299 h 512"/>
                  <a:gd name="T4" fmla="*/ 137 w 512"/>
                  <a:gd name="T5" fmla="*/ 165 h 512"/>
                  <a:gd name="T6" fmla="*/ 256 w 512"/>
                  <a:gd name="T7" fmla="*/ 142 h 512"/>
                  <a:gd name="T8" fmla="*/ 298 w 512"/>
                  <a:gd name="T9" fmla="*/ 166 h 512"/>
                  <a:gd name="T10" fmla="*/ 323 w 512"/>
                  <a:gd name="T11" fmla="*/ 171 h 512"/>
                  <a:gd name="T12" fmla="*/ 177 w 512"/>
                  <a:gd name="T13" fmla="*/ 317 h 512"/>
                  <a:gd name="T14" fmla="*/ 187 w 512"/>
                  <a:gd name="T15" fmla="*/ 331 h 512"/>
                  <a:gd name="T16" fmla="*/ 347 w 512"/>
                  <a:gd name="T17" fmla="*/ 171 h 512"/>
                  <a:gd name="T18" fmla="*/ 323 w 512"/>
                  <a:gd name="T19" fmla="*/ 171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394 w 512"/>
                  <a:gd name="T31" fmla="*/ 148 h 512"/>
                  <a:gd name="T32" fmla="*/ 388 w 512"/>
                  <a:gd name="T33" fmla="*/ 139 h 512"/>
                  <a:gd name="T34" fmla="*/ 378 w 512"/>
                  <a:gd name="T35" fmla="*/ 140 h 512"/>
                  <a:gd name="T36" fmla="*/ 263 w 512"/>
                  <a:gd name="T37" fmla="*/ 120 h 512"/>
                  <a:gd name="T38" fmla="*/ 248 w 512"/>
                  <a:gd name="T39" fmla="*/ 120 h 512"/>
                  <a:gd name="T40" fmla="*/ 133 w 512"/>
                  <a:gd name="T41" fmla="*/ 140 h 512"/>
                  <a:gd name="T42" fmla="*/ 123 w 512"/>
                  <a:gd name="T43" fmla="*/ 139 h 512"/>
                  <a:gd name="T44" fmla="*/ 117 w 512"/>
                  <a:gd name="T45" fmla="*/ 148 h 512"/>
                  <a:gd name="T46" fmla="*/ 251 w 512"/>
                  <a:gd name="T47" fmla="*/ 414 h 512"/>
                  <a:gd name="T48" fmla="*/ 252 w 512"/>
                  <a:gd name="T49" fmla="*/ 415 h 512"/>
                  <a:gd name="T50" fmla="*/ 253 w 512"/>
                  <a:gd name="T51" fmla="*/ 415 h 512"/>
                  <a:gd name="T52" fmla="*/ 256 w 512"/>
                  <a:gd name="T53" fmla="*/ 416 h 512"/>
                  <a:gd name="T54" fmla="*/ 256 w 512"/>
                  <a:gd name="T55" fmla="*/ 416 h 512"/>
                  <a:gd name="T56" fmla="*/ 256 w 512"/>
                  <a:gd name="T57" fmla="*/ 416 h 512"/>
                  <a:gd name="T58" fmla="*/ 258 w 512"/>
                  <a:gd name="T59" fmla="*/ 415 h 512"/>
                  <a:gd name="T60" fmla="*/ 259 w 512"/>
                  <a:gd name="T61" fmla="*/ 415 h 512"/>
                  <a:gd name="T62" fmla="*/ 261 w 512"/>
                  <a:gd name="T63" fmla="*/ 414 h 512"/>
                  <a:gd name="T64" fmla="*/ 394 w 512"/>
                  <a:gd name="T65" fmla="*/ 148 h 512"/>
                  <a:gd name="T66" fmla="*/ 201 w 512"/>
                  <a:gd name="T67" fmla="*/ 347 h 512"/>
                  <a:gd name="T68" fmla="*/ 256 w 512"/>
                  <a:gd name="T69" fmla="*/ 393 h 512"/>
                  <a:gd name="T70" fmla="*/ 375 w 512"/>
                  <a:gd name="T71" fmla="*/ 173 h 512"/>
                  <a:gd name="T72" fmla="*/ 201 w 512"/>
                  <a:gd name="T73" fmla="*/ 34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98" y="166"/>
                    </a:moveTo>
                    <a:cubicBezTo>
                      <a:pt x="166" y="299"/>
                      <a:pt x="166" y="299"/>
                      <a:pt x="166" y="299"/>
                    </a:cubicBezTo>
                    <a:cubicBezTo>
                      <a:pt x="146" y="264"/>
                      <a:pt x="133" y="220"/>
                      <a:pt x="137" y="165"/>
                    </a:cubicBezTo>
                    <a:cubicBezTo>
                      <a:pt x="161" y="173"/>
                      <a:pt x="210" y="182"/>
                      <a:pt x="256" y="142"/>
                    </a:cubicBezTo>
                    <a:cubicBezTo>
                      <a:pt x="270" y="154"/>
                      <a:pt x="284" y="162"/>
                      <a:pt x="298" y="166"/>
                    </a:cubicBezTo>
                    <a:close/>
                    <a:moveTo>
                      <a:pt x="323" y="171"/>
                    </a:moveTo>
                    <a:cubicBezTo>
                      <a:pt x="177" y="317"/>
                      <a:pt x="177" y="317"/>
                      <a:pt x="177" y="317"/>
                    </a:cubicBezTo>
                    <a:cubicBezTo>
                      <a:pt x="180" y="322"/>
                      <a:pt x="184" y="326"/>
                      <a:pt x="187" y="331"/>
                    </a:cubicBezTo>
                    <a:cubicBezTo>
                      <a:pt x="347" y="171"/>
                      <a:pt x="347" y="171"/>
                      <a:pt x="347" y="171"/>
                    </a:cubicBezTo>
                    <a:cubicBezTo>
                      <a:pt x="339" y="172"/>
                      <a:pt x="331" y="172"/>
                      <a:pt x="323" y="171"/>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4" y="148"/>
                    </a:moveTo>
                    <a:cubicBezTo>
                      <a:pt x="394" y="144"/>
                      <a:pt x="392" y="141"/>
                      <a:pt x="388" y="139"/>
                    </a:cubicBezTo>
                    <a:cubicBezTo>
                      <a:pt x="385" y="138"/>
                      <a:pt x="381" y="138"/>
                      <a:pt x="378" y="140"/>
                    </a:cubicBezTo>
                    <a:cubicBezTo>
                      <a:pt x="378" y="140"/>
                      <a:pt x="317" y="174"/>
                      <a:pt x="263" y="120"/>
                    </a:cubicBezTo>
                    <a:cubicBezTo>
                      <a:pt x="259" y="116"/>
                      <a:pt x="252" y="116"/>
                      <a:pt x="248" y="120"/>
                    </a:cubicBezTo>
                    <a:cubicBezTo>
                      <a:pt x="195" y="174"/>
                      <a:pt x="135" y="141"/>
                      <a:pt x="133" y="140"/>
                    </a:cubicBezTo>
                    <a:cubicBezTo>
                      <a:pt x="130" y="138"/>
                      <a:pt x="126" y="138"/>
                      <a:pt x="123" y="139"/>
                    </a:cubicBezTo>
                    <a:cubicBezTo>
                      <a:pt x="120" y="141"/>
                      <a:pt x="117" y="144"/>
                      <a:pt x="117" y="148"/>
                    </a:cubicBezTo>
                    <a:cubicBezTo>
                      <a:pt x="95" y="332"/>
                      <a:pt x="249" y="414"/>
                      <a:pt x="251" y="414"/>
                    </a:cubicBezTo>
                    <a:cubicBezTo>
                      <a:pt x="251" y="415"/>
                      <a:pt x="252" y="415"/>
                      <a:pt x="252" y="415"/>
                    </a:cubicBezTo>
                    <a:cubicBezTo>
                      <a:pt x="252" y="415"/>
                      <a:pt x="253" y="415"/>
                      <a:pt x="253" y="415"/>
                    </a:cubicBezTo>
                    <a:cubicBezTo>
                      <a:pt x="254" y="416"/>
                      <a:pt x="255" y="416"/>
                      <a:pt x="256" y="416"/>
                    </a:cubicBezTo>
                    <a:cubicBezTo>
                      <a:pt x="256" y="416"/>
                      <a:pt x="256" y="416"/>
                      <a:pt x="256" y="416"/>
                    </a:cubicBezTo>
                    <a:cubicBezTo>
                      <a:pt x="256" y="416"/>
                      <a:pt x="256" y="416"/>
                      <a:pt x="256" y="416"/>
                    </a:cubicBezTo>
                    <a:cubicBezTo>
                      <a:pt x="257" y="416"/>
                      <a:pt x="257" y="416"/>
                      <a:pt x="258" y="415"/>
                    </a:cubicBezTo>
                    <a:cubicBezTo>
                      <a:pt x="259" y="415"/>
                      <a:pt x="259" y="415"/>
                      <a:pt x="259" y="415"/>
                    </a:cubicBezTo>
                    <a:cubicBezTo>
                      <a:pt x="260" y="415"/>
                      <a:pt x="260" y="415"/>
                      <a:pt x="261" y="414"/>
                    </a:cubicBezTo>
                    <a:cubicBezTo>
                      <a:pt x="262" y="414"/>
                      <a:pt x="416" y="332"/>
                      <a:pt x="394" y="148"/>
                    </a:cubicBezTo>
                    <a:close/>
                    <a:moveTo>
                      <a:pt x="201" y="347"/>
                    </a:moveTo>
                    <a:cubicBezTo>
                      <a:pt x="224" y="372"/>
                      <a:pt x="246" y="387"/>
                      <a:pt x="256" y="393"/>
                    </a:cubicBezTo>
                    <a:cubicBezTo>
                      <a:pt x="280" y="379"/>
                      <a:pt x="380" y="311"/>
                      <a:pt x="375" y="173"/>
                    </a:cubicBezTo>
                    <a:lnTo>
                      <a:pt x="201" y="347"/>
                    </a:lnTo>
                    <a:close/>
                  </a:path>
                </a:pathLst>
              </a:custGeom>
              <a:solidFill>
                <a:schemeClr val="accent2"/>
              </a:solidFill>
              <a:ln>
                <a:noFill/>
              </a:ln>
              <a:extLst/>
            </p:spPr>
            <p:txBody>
              <a:bodyPr vert="horz" wrap="square" lIns="68580" tIns="34290" rIns="68580" bIns="34290" numCol="1" anchor="t" anchorCtr="0" compatLnSpc="1">
                <a:prstTxWarp prst="textNoShape">
                  <a:avLst/>
                </a:prstTxWarp>
              </a:bodyPr>
              <a:lstStyle/>
              <a:p>
                <a:endParaRPr lang="en-US" sz="1000" dirty="0"/>
              </a:p>
            </p:txBody>
          </p:sp>
          <p:sp>
            <p:nvSpPr>
              <p:cNvPr id="119" name="Freeform 935"/>
              <p:cNvSpPr>
                <a:spLocks noEditPoints="1"/>
              </p:cNvSpPr>
              <p:nvPr/>
            </p:nvSpPr>
            <p:spPr bwMode="auto">
              <a:xfrm>
                <a:off x="5261058" y="2210604"/>
                <a:ext cx="612648" cy="612648"/>
              </a:xfrm>
              <a:custGeom>
                <a:avLst/>
                <a:gdLst>
                  <a:gd name="T0" fmla="*/ 202 w 512"/>
                  <a:gd name="T1" fmla="*/ 373 h 512"/>
                  <a:gd name="T2" fmla="*/ 309 w 512"/>
                  <a:gd name="T3" fmla="*/ 373 h 512"/>
                  <a:gd name="T4" fmla="*/ 309 w 512"/>
                  <a:gd name="T5" fmla="*/ 394 h 512"/>
                  <a:gd name="T6" fmla="*/ 202 w 512"/>
                  <a:gd name="T7" fmla="*/ 394 h 512"/>
                  <a:gd name="T8" fmla="*/ 202 w 512"/>
                  <a:gd name="T9" fmla="*/ 373 h 512"/>
                  <a:gd name="T10" fmla="*/ 268 w 512"/>
                  <a:gd name="T11" fmla="*/ 266 h 512"/>
                  <a:gd name="T12" fmla="*/ 243 w 512"/>
                  <a:gd name="T13" fmla="*/ 266 h 512"/>
                  <a:gd name="T14" fmla="*/ 226 w 512"/>
                  <a:gd name="T15" fmla="*/ 352 h 512"/>
                  <a:gd name="T16" fmla="*/ 285 w 512"/>
                  <a:gd name="T17" fmla="*/ 352 h 512"/>
                  <a:gd name="T18" fmla="*/ 268 w 512"/>
                  <a:gd name="T19" fmla="*/ 266 h 512"/>
                  <a:gd name="T20" fmla="*/ 269 w 512"/>
                  <a:gd name="T21" fmla="*/ 245 h 512"/>
                  <a:gd name="T22" fmla="*/ 285 w 512"/>
                  <a:gd name="T23" fmla="*/ 181 h 512"/>
                  <a:gd name="T24" fmla="*/ 227 w 512"/>
                  <a:gd name="T25" fmla="*/ 181 h 512"/>
                  <a:gd name="T26" fmla="*/ 243 w 512"/>
                  <a:gd name="T27" fmla="*/ 245 h 512"/>
                  <a:gd name="T28" fmla="*/ 269 w 512"/>
                  <a:gd name="T29" fmla="*/ 245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330 w 512"/>
                  <a:gd name="T41" fmla="*/ 362 h 512"/>
                  <a:gd name="T42" fmla="*/ 320 w 512"/>
                  <a:gd name="T43" fmla="*/ 352 h 512"/>
                  <a:gd name="T44" fmla="*/ 307 w 512"/>
                  <a:gd name="T45" fmla="*/ 352 h 512"/>
                  <a:gd name="T46" fmla="*/ 288 w 512"/>
                  <a:gd name="T47" fmla="*/ 256 h 512"/>
                  <a:gd name="T48" fmla="*/ 309 w 512"/>
                  <a:gd name="T49" fmla="*/ 173 h 512"/>
                  <a:gd name="T50" fmla="*/ 307 w 512"/>
                  <a:gd name="T51" fmla="*/ 164 h 512"/>
                  <a:gd name="T52" fmla="*/ 298 w 512"/>
                  <a:gd name="T53" fmla="*/ 160 h 512"/>
                  <a:gd name="T54" fmla="*/ 266 w 512"/>
                  <a:gd name="T55" fmla="*/ 160 h 512"/>
                  <a:gd name="T56" fmla="*/ 266 w 512"/>
                  <a:gd name="T57" fmla="*/ 138 h 512"/>
                  <a:gd name="T58" fmla="*/ 277 w 512"/>
                  <a:gd name="T59" fmla="*/ 138 h 512"/>
                  <a:gd name="T60" fmla="*/ 288 w 512"/>
                  <a:gd name="T61" fmla="*/ 128 h 512"/>
                  <a:gd name="T62" fmla="*/ 277 w 512"/>
                  <a:gd name="T63" fmla="*/ 117 h 512"/>
                  <a:gd name="T64" fmla="*/ 266 w 512"/>
                  <a:gd name="T65" fmla="*/ 117 h 512"/>
                  <a:gd name="T66" fmla="*/ 266 w 512"/>
                  <a:gd name="T67" fmla="*/ 106 h 512"/>
                  <a:gd name="T68" fmla="*/ 256 w 512"/>
                  <a:gd name="T69" fmla="*/ 96 h 512"/>
                  <a:gd name="T70" fmla="*/ 245 w 512"/>
                  <a:gd name="T71" fmla="*/ 106 h 512"/>
                  <a:gd name="T72" fmla="*/ 245 w 512"/>
                  <a:gd name="T73" fmla="*/ 117 h 512"/>
                  <a:gd name="T74" fmla="*/ 234 w 512"/>
                  <a:gd name="T75" fmla="*/ 117 h 512"/>
                  <a:gd name="T76" fmla="*/ 224 w 512"/>
                  <a:gd name="T77" fmla="*/ 128 h 512"/>
                  <a:gd name="T78" fmla="*/ 234 w 512"/>
                  <a:gd name="T79" fmla="*/ 138 h 512"/>
                  <a:gd name="T80" fmla="*/ 245 w 512"/>
                  <a:gd name="T81" fmla="*/ 138 h 512"/>
                  <a:gd name="T82" fmla="*/ 245 w 512"/>
                  <a:gd name="T83" fmla="*/ 160 h 512"/>
                  <a:gd name="T84" fmla="*/ 213 w 512"/>
                  <a:gd name="T85" fmla="*/ 160 h 512"/>
                  <a:gd name="T86" fmla="*/ 205 w 512"/>
                  <a:gd name="T87" fmla="*/ 164 h 512"/>
                  <a:gd name="T88" fmla="*/ 203 w 512"/>
                  <a:gd name="T89" fmla="*/ 173 h 512"/>
                  <a:gd name="T90" fmla="*/ 223 w 512"/>
                  <a:gd name="T91" fmla="*/ 256 h 512"/>
                  <a:gd name="T92" fmla="*/ 204 w 512"/>
                  <a:gd name="T93" fmla="*/ 352 h 512"/>
                  <a:gd name="T94" fmla="*/ 192 w 512"/>
                  <a:gd name="T95" fmla="*/ 352 h 512"/>
                  <a:gd name="T96" fmla="*/ 181 w 512"/>
                  <a:gd name="T97" fmla="*/ 362 h 512"/>
                  <a:gd name="T98" fmla="*/ 181 w 512"/>
                  <a:gd name="T99" fmla="*/ 405 h 512"/>
                  <a:gd name="T100" fmla="*/ 192 w 512"/>
                  <a:gd name="T101" fmla="*/ 416 h 512"/>
                  <a:gd name="T102" fmla="*/ 320 w 512"/>
                  <a:gd name="T103" fmla="*/ 416 h 512"/>
                  <a:gd name="T104" fmla="*/ 330 w 512"/>
                  <a:gd name="T105" fmla="*/ 405 h 512"/>
                  <a:gd name="T106" fmla="*/ 330 w 512"/>
                  <a:gd name="T107" fmla="*/ 36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202" y="373"/>
                    </a:moveTo>
                    <a:cubicBezTo>
                      <a:pt x="309" y="373"/>
                      <a:pt x="309" y="373"/>
                      <a:pt x="309" y="373"/>
                    </a:cubicBezTo>
                    <a:cubicBezTo>
                      <a:pt x="309" y="394"/>
                      <a:pt x="309" y="394"/>
                      <a:pt x="309" y="394"/>
                    </a:cubicBezTo>
                    <a:cubicBezTo>
                      <a:pt x="202" y="394"/>
                      <a:pt x="202" y="394"/>
                      <a:pt x="202" y="394"/>
                    </a:cubicBezTo>
                    <a:lnTo>
                      <a:pt x="202" y="373"/>
                    </a:lnTo>
                    <a:close/>
                    <a:moveTo>
                      <a:pt x="268" y="266"/>
                    </a:moveTo>
                    <a:cubicBezTo>
                      <a:pt x="243" y="266"/>
                      <a:pt x="243" y="266"/>
                      <a:pt x="243" y="266"/>
                    </a:cubicBezTo>
                    <a:cubicBezTo>
                      <a:pt x="226" y="352"/>
                      <a:pt x="226" y="352"/>
                      <a:pt x="226" y="352"/>
                    </a:cubicBezTo>
                    <a:cubicBezTo>
                      <a:pt x="285" y="352"/>
                      <a:pt x="285" y="352"/>
                      <a:pt x="285" y="352"/>
                    </a:cubicBezTo>
                    <a:lnTo>
                      <a:pt x="268" y="266"/>
                    </a:lnTo>
                    <a:close/>
                    <a:moveTo>
                      <a:pt x="269" y="245"/>
                    </a:moveTo>
                    <a:cubicBezTo>
                      <a:pt x="285" y="181"/>
                      <a:pt x="285" y="181"/>
                      <a:pt x="285" y="181"/>
                    </a:cubicBezTo>
                    <a:cubicBezTo>
                      <a:pt x="227" y="181"/>
                      <a:pt x="227" y="181"/>
                      <a:pt x="227" y="181"/>
                    </a:cubicBezTo>
                    <a:cubicBezTo>
                      <a:pt x="243" y="245"/>
                      <a:pt x="243" y="245"/>
                      <a:pt x="243" y="245"/>
                    </a:cubicBezTo>
                    <a:lnTo>
                      <a:pt x="269"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30" y="362"/>
                    </a:moveTo>
                    <a:cubicBezTo>
                      <a:pt x="330" y="356"/>
                      <a:pt x="326" y="352"/>
                      <a:pt x="320" y="352"/>
                    </a:cubicBezTo>
                    <a:cubicBezTo>
                      <a:pt x="307" y="352"/>
                      <a:pt x="307" y="352"/>
                      <a:pt x="307" y="352"/>
                    </a:cubicBezTo>
                    <a:cubicBezTo>
                      <a:pt x="288" y="256"/>
                      <a:pt x="288" y="256"/>
                      <a:pt x="288" y="256"/>
                    </a:cubicBezTo>
                    <a:cubicBezTo>
                      <a:pt x="309" y="173"/>
                      <a:pt x="309" y="173"/>
                      <a:pt x="309" y="173"/>
                    </a:cubicBezTo>
                    <a:cubicBezTo>
                      <a:pt x="309" y="170"/>
                      <a:pt x="309" y="166"/>
                      <a:pt x="307" y="164"/>
                    </a:cubicBezTo>
                    <a:cubicBezTo>
                      <a:pt x="305" y="161"/>
                      <a:pt x="302" y="160"/>
                      <a:pt x="298" y="160"/>
                    </a:cubicBezTo>
                    <a:cubicBezTo>
                      <a:pt x="266" y="160"/>
                      <a:pt x="266" y="160"/>
                      <a:pt x="266" y="160"/>
                    </a:cubicBezTo>
                    <a:cubicBezTo>
                      <a:pt x="266" y="138"/>
                      <a:pt x="266" y="138"/>
                      <a:pt x="266" y="138"/>
                    </a:cubicBezTo>
                    <a:cubicBezTo>
                      <a:pt x="277" y="138"/>
                      <a:pt x="277" y="138"/>
                      <a:pt x="277" y="138"/>
                    </a:cubicBezTo>
                    <a:cubicBezTo>
                      <a:pt x="283" y="138"/>
                      <a:pt x="288" y="134"/>
                      <a:pt x="288" y="128"/>
                    </a:cubicBezTo>
                    <a:cubicBezTo>
                      <a:pt x="288" y="122"/>
                      <a:pt x="283" y="117"/>
                      <a:pt x="277" y="117"/>
                    </a:cubicBezTo>
                    <a:cubicBezTo>
                      <a:pt x="266" y="117"/>
                      <a:pt x="266" y="117"/>
                      <a:pt x="266" y="117"/>
                    </a:cubicBezTo>
                    <a:cubicBezTo>
                      <a:pt x="266" y="106"/>
                      <a:pt x="266" y="106"/>
                      <a:pt x="266" y="106"/>
                    </a:cubicBezTo>
                    <a:cubicBezTo>
                      <a:pt x="266" y="100"/>
                      <a:pt x="262" y="96"/>
                      <a:pt x="256" y="96"/>
                    </a:cubicBezTo>
                    <a:cubicBezTo>
                      <a:pt x="250" y="96"/>
                      <a:pt x="245" y="100"/>
                      <a:pt x="245" y="106"/>
                    </a:cubicBezTo>
                    <a:cubicBezTo>
                      <a:pt x="245" y="117"/>
                      <a:pt x="245" y="117"/>
                      <a:pt x="245" y="117"/>
                    </a:cubicBezTo>
                    <a:cubicBezTo>
                      <a:pt x="234" y="117"/>
                      <a:pt x="234" y="117"/>
                      <a:pt x="234" y="117"/>
                    </a:cubicBezTo>
                    <a:cubicBezTo>
                      <a:pt x="228" y="117"/>
                      <a:pt x="224" y="122"/>
                      <a:pt x="224" y="128"/>
                    </a:cubicBezTo>
                    <a:cubicBezTo>
                      <a:pt x="224" y="134"/>
                      <a:pt x="228" y="138"/>
                      <a:pt x="234" y="138"/>
                    </a:cubicBezTo>
                    <a:cubicBezTo>
                      <a:pt x="245" y="138"/>
                      <a:pt x="245" y="138"/>
                      <a:pt x="245" y="138"/>
                    </a:cubicBezTo>
                    <a:cubicBezTo>
                      <a:pt x="245" y="160"/>
                      <a:pt x="245" y="160"/>
                      <a:pt x="245" y="160"/>
                    </a:cubicBezTo>
                    <a:cubicBezTo>
                      <a:pt x="213" y="160"/>
                      <a:pt x="213" y="160"/>
                      <a:pt x="213" y="160"/>
                    </a:cubicBezTo>
                    <a:cubicBezTo>
                      <a:pt x="210" y="160"/>
                      <a:pt x="207" y="161"/>
                      <a:pt x="205" y="164"/>
                    </a:cubicBezTo>
                    <a:cubicBezTo>
                      <a:pt x="203" y="166"/>
                      <a:pt x="202" y="170"/>
                      <a:pt x="203" y="173"/>
                    </a:cubicBezTo>
                    <a:cubicBezTo>
                      <a:pt x="223" y="256"/>
                      <a:pt x="223" y="256"/>
                      <a:pt x="223" y="256"/>
                    </a:cubicBezTo>
                    <a:cubicBezTo>
                      <a:pt x="204" y="352"/>
                      <a:pt x="204" y="352"/>
                      <a:pt x="204" y="352"/>
                    </a:cubicBezTo>
                    <a:cubicBezTo>
                      <a:pt x="192" y="352"/>
                      <a:pt x="192" y="352"/>
                      <a:pt x="192" y="352"/>
                    </a:cubicBezTo>
                    <a:cubicBezTo>
                      <a:pt x="186" y="352"/>
                      <a:pt x="181" y="356"/>
                      <a:pt x="181" y="362"/>
                    </a:cubicBezTo>
                    <a:cubicBezTo>
                      <a:pt x="181" y="405"/>
                      <a:pt x="181" y="405"/>
                      <a:pt x="181" y="405"/>
                    </a:cubicBezTo>
                    <a:cubicBezTo>
                      <a:pt x="181" y="411"/>
                      <a:pt x="186" y="416"/>
                      <a:pt x="192" y="416"/>
                    </a:cubicBezTo>
                    <a:cubicBezTo>
                      <a:pt x="320" y="416"/>
                      <a:pt x="320" y="416"/>
                      <a:pt x="320" y="416"/>
                    </a:cubicBezTo>
                    <a:cubicBezTo>
                      <a:pt x="326" y="416"/>
                      <a:pt x="330" y="411"/>
                      <a:pt x="330" y="405"/>
                    </a:cubicBezTo>
                    <a:lnTo>
                      <a:pt x="330" y="362"/>
                    </a:lnTo>
                    <a:close/>
                  </a:path>
                </a:pathLst>
              </a:custGeom>
              <a:solidFill>
                <a:schemeClr val="accent3"/>
              </a:solidFill>
              <a:ln>
                <a:noFill/>
              </a:ln>
              <a:extLst/>
            </p:spPr>
            <p:txBody>
              <a:bodyPr vert="horz" wrap="square" lIns="68580" tIns="34290" rIns="68580" bIns="34290" numCol="1" anchor="t" anchorCtr="0" compatLnSpc="1">
                <a:prstTxWarp prst="textNoShape">
                  <a:avLst/>
                </a:prstTxWarp>
              </a:bodyPr>
              <a:lstStyle/>
              <a:p>
                <a:endParaRPr lang="en-US" sz="1000" dirty="0"/>
              </a:p>
            </p:txBody>
          </p:sp>
        </p:grpSp>
        <p:sp>
          <p:nvSpPr>
            <p:cNvPr id="124" name="TextBox 123"/>
            <p:cNvSpPr txBox="1"/>
            <p:nvPr/>
          </p:nvSpPr>
          <p:spPr>
            <a:xfrm>
              <a:off x="1851917" y="2218135"/>
              <a:ext cx="2236436" cy="307777"/>
            </a:xfrm>
            <a:prstGeom prst="rect">
              <a:avLst/>
            </a:prstGeom>
            <a:solidFill>
              <a:schemeClr val="bg1"/>
            </a:solidFill>
          </p:spPr>
          <p:txBody>
            <a:bodyPr vert="horz" wrap="square" lIns="0" tIns="0" rIns="0" bIns="0" rtlCol="0">
              <a:spAutoFit/>
            </a:bodyPr>
            <a:lstStyle/>
            <a:p>
              <a:pPr algn="ctr">
                <a:spcBef>
                  <a:spcPts val="150"/>
                </a:spcBef>
                <a:buSzPct val="100000"/>
              </a:pPr>
              <a:r>
                <a:rPr lang="en-US" sz="1000" b="1" dirty="0"/>
                <a:t>Risks of not properly securing IoT</a:t>
              </a:r>
            </a:p>
          </p:txBody>
        </p:sp>
      </p:grpSp>
      <p:sp>
        <p:nvSpPr>
          <p:cNvPr id="28" name="Rounded Rectangle 27"/>
          <p:cNvSpPr/>
          <p:nvPr/>
        </p:nvSpPr>
        <p:spPr bwMode="gray">
          <a:xfrm>
            <a:off x="5556121" y="3704379"/>
            <a:ext cx="3211642" cy="739417"/>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square" lIns="88900" tIns="88900" rIns="88900" bIns="88900" rtlCol="0" anchor="t"/>
          <a:lstStyle/>
          <a:p>
            <a:pPr>
              <a:lnSpc>
                <a:spcPct val="106000"/>
              </a:lnSpc>
              <a:buFont typeface="Wingdings 2" pitchFamily="18" charset="2"/>
              <a:buNone/>
            </a:pPr>
            <a:r>
              <a:rPr lang="en-US" sz="600" b="1" dirty="0" smtClean="0"/>
              <a:t>What is </a:t>
            </a:r>
            <a:r>
              <a:rPr lang="en-US" sz="600" b="1" dirty="0" err="1" smtClean="0"/>
              <a:t>Mirai</a:t>
            </a:r>
            <a:r>
              <a:rPr lang="en-US" sz="600" b="1" dirty="0"/>
              <a:t>?</a:t>
            </a:r>
            <a:endParaRPr lang="en-US" sz="600" b="1" dirty="0" smtClean="0"/>
          </a:p>
          <a:p>
            <a:pPr>
              <a:lnSpc>
                <a:spcPct val="106000"/>
              </a:lnSpc>
              <a:buFont typeface="Wingdings 2" pitchFamily="18" charset="2"/>
              <a:buNone/>
            </a:pPr>
            <a:r>
              <a:rPr lang="en-US" sz="600" dirty="0" err="1" smtClean="0"/>
              <a:t>Mirai</a:t>
            </a:r>
            <a:r>
              <a:rPr lang="en-US" sz="600" dirty="0" smtClean="0"/>
              <a:t> </a:t>
            </a:r>
            <a:r>
              <a:rPr lang="en-US" sz="600" dirty="0"/>
              <a:t>is </a:t>
            </a:r>
            <a:r>
              <a:rPr lang="en-US" sz="600" dirty="0" smtClean="0"/>
              <a:t>a </a:t>
            </a:r>
            <a:r>
              <a:rPr lang="en-US" sz="600" dirty="0"/>
              <a:t>malware that infects </a:t>
            </a:r>
            <a:r>
              <a:rPr lang="en-US" sz="600" dirty="0" err="1"/>
              <a:t>IoT</a:t>
            </a:r>
            <a:r>
              <a:rPr lang="en-US" sz="600" dirty="0"/>
              <a:t> devices and is used as a launch platform for DDoS attacks. </a:t>
            </a:r>
            <a:r>
              <a:rPr lang="en-US" sz="600" dirty="0" smtClean="0"/>
              <a:t>It continuously scans for </a:t>
            </a:r>
            <a:r>
              <a:rPr lang="en-US" sz="600" dirty="0" err="1" smtClean="0"/>
              <a:t>IoT</a:t>
            </a:r>
            <a:r>
              <a:rPr lang="en-US" sz="600" dirty="0" smtClean="0"/>
              <a:t> devices accessible over the internet that are only protected by factory default or hardcoded user names/passwords. Routers</a:t>
            </a:r>
            <a:r>
              <a:rPr lang="en-US" sz="600" dirty="0"/>
              <a:t>, DVRs, CCTV cameras, and any other ‘smart’, internet-connected appliances are at risk of attack.</a:t>
            </a:r>
            <a:endParaRPr lang="en-US" sz="600" dirty="0" smtClean="0"/>
          </a:p>
        </p:txBody>
      </p:sp>
      <p:sp>
        <p:nvSpPr>
          <p:cNvPr id="29" name="Rounded Rectangle 28"/>
          <p:cNvSpPr/>
          <p:nvPr/>
        </p:nvSpPr>
        <p:spPr bwMode="gray">
          <a:xfrm>
            <a:off x="5556121" y="4586477"/>
            <a:ext cx="3211642" cy="643167"/>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square" lIns="88900" tIns="88900" rIns="88900" bIns="88900" rtlCol="0" anchor="t"/>
          <a:lstStyle/>
          <a:p>
            <a:pPr>
              <a:lnSpc>
                <a:spcPct val="106000"/>
              </a:lnSpc>
            </a:pPr>
            <a:r>
              <a:rPr lang="en-US" sz="600" b="1" dirty="0" smtClean="0"/>
              <a:t>Why </a:t>
            </a:r>
            <a:r>
              <a:rPr lang="en-US" sz="600" b="1" dirty="0" err="1" smtClean="0"/>
              <a:t>IoT</a:t>
            </a:r>
            <a:r>
              <a:rPr lang="en-US" sz="600" b="1" dirty="0"/>
              <a:t> </a:t>
            </a:r>
            <a:r>
              <a:rPr lang="en-US" sz="600" b="1" dirty="0" smtClean="0"/>
              <a:t>Devices were Targeted?</a:t>
            </a:r>
          </a:p>
          <a:p>
            <a:pPr marL="171450" indent="-171450">
              <a:lnSpc>
                <a:spcPct val="106000"/>
              </a:lnSpc>
              <a:buFont typeface="Arial" panose="020B0604020202020204" pitchFamily="34" charset="0"/>
              <a:buChar char="•"/>
            </a:pPr>
            <a:r>
              <a:rPr lang="en-US" sz="600" dirty="0" smtClean="0"/>
              <a:t>Poor security of the </a:t>
            </a:r>
            <a:r>
              <a:rPr lang="en-US" sz="600" dirty="0" err="1" smtClean="0"/>
              <a:t>IoT</a:t>
            </a:r>
            <a:r>
              <a:rPr lang="en-US" sz="600" dirty="0" smtClean="0"/>
              <a:t> devices</a:t>
            </a:r>
          </a:p>
          <a:p>
            <a:pPr marL="171450" indent="-171450">
              <a:lnSpc>
                <a:spcPct val="106000"/>
              </a:lnSpc>
              <a:buFont typeface="Arial" panose="020B0604020202020204" pitchFamily="34" charset="0"/>
              <a:buChar char="•"/>
            </a:pPr>
            <a:r>
              <a:rPr lang="en-US" sz="600" dirty="0" smtClean="0"/>
              <a:t>Processing power limitations and basic operating systems of the </a:t>
            </a:r>
            <a:r>
              <a:rPr lang="en-US" sz="600" dirty="0" err="1" smtClean="0"/>
              <a:t>IoT</a:t>
            </a:r>
            <a:r>
              <a:rPr lang="en-US" sz="600" dirty="0" smtClean="0"/>
              <a:t> devices lead to them not having advanced security features</a:t>
            </a:r>
          </a:p>
          <a:p>
            <a:pPr marL="171450" indent="-171450">
              <a:lnSpc>
                <a:spcPct val="106000"/>
              </a:lnSpc>
              <a:buFont typeface="Arial" panose="020B0604020202020204" pitchFamily="34" charset="0"/>
              <a:buChar char="•"/>
            </a:pPr>
            <a:r>
              <a:rPr lang="en-US" sz="600" dirty="0" smtClean="0"/>
              <a:t>No regular security updates</a:t>
            </a:r>
          </a:p>
        </p:txBody>
      </p:sp>
      <p:sp>
        <p:nvSpPr>
          <p:cNvPr id="30" name="Rounded Rectangle 29"/>
          <p:cNvSpPr/>
          <p:nvPr/>
        </p:nvSpPr>
        <p:spPr bwMode="gray">
          <a:xfrm>
            <a:off x="5556121" y="5372325"/>
            <a:ext cx="3211642" cy="645934"/>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square" lIns="88900" tIns="88900" rIns="88900" bIns="88900" rtlCol="0" anchor="t"/>
          <a:lstStyle/>
          <a:p>
            <a:pPr>
              <a:lnSpc>
                <a:spcPct val="106000"/>
              </a:lnSpc>
            </a:pPr>
            <a:r>
              <a:rPr lang="en-US" sz="600" b="1" dirty="0" smtClean="0"/>
              <a:t>Lessons Learnt</a:t>
            </a:r>
          </a:p>
          <a:p>
            <a:pPr marL="171450" indent="-171450">
              <a:lnSpc>
                <a:spcPct val="106000"/>
              </a:lnSpc>
              <a:buFont typeface="Arial" panose="020B0604020202020204" pitchFamily="34" charset="0"/>
              <a:buChar char="•"/>
            </a:pPr>
            <a:r>
              <a:rPr lang="en-US" sz="600" dirty="0" err="1" smtClean="0"/>
              <a:t>IoT</a:t>
            </a:r>
            <a:r>
              <a:rPr lang="en-US" sz="600" dirty="0" smtClean="0"/>
              <a:t> devices need regular and advanced security features for example - Strong encryption, update of default device credentials and default security and privacy settings, regular firmware updates etc.</a:t>
            </a:r>
          </a:p>
        </p:txBody>
      </p:sp>
      <p:grpSp>
        <p:nvGrpSpPr>
          <p:cNvPr id="31" name="Group 30"/>
          <p:cNvGrpSpPr/>
          <p:nvPr/>
        </p:nvGrpSpPr>
        <p:grpSpPr>
          <a:xfrm>
            <a:off x="5546123" y="2179335"/>
            <a:ext cx="3211642" cy="531521"/>
            <a:chOff x="501652" y="1159848"/>
            <a:chExt cx="11162347" cy="531521"/>
          </a:xfrm>
        </p:grpSpPr>
        <p:sp>
          <p:nvSpPr>
            <p:cNvPr id="32" name="Right Arrow 31"/>
            <p:cNvSpPr/>
            <p:nvPr/>
          </p:nvSpPr>
          <p:spPr bwMode="gray">
            <a:xfrm>
              <a:off x="5607324" y="1161808"/>
              <a:ext cx="6056675" cy="528933"/>
            </a:xfrm>
            <a:prstGeom prst="rightArrow">
              <a:avLst/>
            </a:prstGeom>
            <a:solidFill>
              <a:schemeClr val="accent1"/>
            </a:solidFill>
            <a:ln w="19050" algn="ctr">
              <a:solidFill>
                <a:sysClr val="window" lastClr="FFFFFF"/>
              </a:solidFill>
              <a:miter lim="800000"/>
              <a:headEnd/>
              <a:tailEnd/>
            </a:ln>
          </p:spPr>
          <p:txBody>
            <a:bodyPr wrap="square" lIns="88900" tIns="88900" rIns="88900" bIns="88900" rtlCol="0" anchor="ctr"/>
            <a:lstStyle/>
            <a:p>
              <a:pPr algn="ctr">
                <a:lnSpc>
                  <a:spcPct val="106000"/>
                </a:lnSpc>
                <a:buFont typeface="Wingdings 2" pitchFamily="18" charset="2"/>
                <a:buNone/>
                <a:defRPr/>
              </a:pPr>
              <a:r>
                <a:rPr lang="en-US" sz="600" b="1" kern="0" dirty="0" smtClean="0">
                  <a:solidFill>
                    <a:prstClr val="white"/>
                  </a:solidFill>
                </a:rPr>
                <a:t>                          Oct, 2016</a:t>
              </a:r>
              <a:endParaRPr lang="en-US" sz="600" b="1" kern="0" dirty="0">
                <a:solidFill>
                  <a:prstClr val="white"/>
                </a:solidFill>
              </a:endParaRPr>
            </a:p>
          </p:txBody>
        </p:sp>
        <p:sp>
          <p:nvSpPr>
            <p:cNvPr id="33" name="Right Arrow 32"/>
            <p:cNvSpPr/>
            <p:nvPr/>
          </p:nvSpPr>
          <p:spPr bwMode="gray">
            <a:xfrm>
              <a:off x="2526841" y="1159848"/>
              <a:ext cx="5446728" cy="528933"/>
            </a:xfrm>
            <a:prstGeom prst="rightArrow">
              <a:avLst/>
            </a:prstGeom>
            <a:solidFill>
              <a:schemeClr val="accent2"/>
            </a:solidFill>
            <a:ln w="19050" algn="ctr">
              <a:solidFill>
                <a:sysClr val="window" lastClr="FFFFFF"/>
              </a:solidFill>
              <a:miter lim="800000"/>
              <a:headEnd/>
              <a:tailEnd/>
            </a:ln>
          </p:spPr>
          <p:txBody>
            <a:bodyPr wrap="square" lIns="88900" tIns="88900" rIns="88900" bIns="88900" rtlCol="0" anchor="ctr"/>
            <a:lstStyle/>
            <a:p>
              <a:pPr algn="ctr">
                <a:lnSpc>
                  <a:spcPct val="106000"/>
                </a:lnSpc>
                <a:buFont typeface="Wingdings 2" pitchFamily="18" charset="2"/>
                <a:buNone/>
                <a:defRPr/>
              </a:pPr>
              <a:r>
                <a:rPr lang="en-US" sz="600" b="1" kern="0" dirty="0" smtClean="0">
                  <a:solidFill>
                    <a:prstClr val="white"/>
                  </a:solidFill>
                </a:rPr>
                <a:t>                 Sep 30, 2016</a:t>
              </a:r>
              <a:endParaRPr lang="en-US" sz="600" b="1" kern="0" dirty="0">
                <a:solidFill>
                  <a:prstClr val="white"/>
                </a:solidFill>
              </a:endParaRPr>
            </a:p>
          </p:txBody>
        </p:sp>
        <p:sp>
          <p:nvSpPr>
            <p:cNvPr id="34" name="Right Arrow 33"/>
            <p:cNvSpPr/>
            <p:nvPr/>
          </p:nvSpPr>
          <p:spPr bwMode="gray">
            <a:xfrm>
              <a:off x="501652" y="1162436"/>
              <a:ext cx="3786884" cy="528933"/>
            </a:xfrm>
            <a:prstGeom prst="rightArrow">
              <a:avLst/>
            </a:prstGeom>
            <a:solidFill>
              <a:schemeClr val="accent3"/>
            </a:solidFill>
            <a:ln w="19050" algn="ctr">
              <a:solidFill>
                <a:sysClr val="window" lastClr="FFFFFF"/>
              </a:solidFill>
              <a:miter lim="800000"/>
              <a:headEnd/>
              <a:tailEnd/>
            </a:ln>
          </p:spPr>
          <p:txBody>
            <a:bodyPr wrap="square" lIns="88900" tIns="88900" rIns="88900" bIns="88900" rtlCol="0" anchor="ctr"/>
            <a:lstStyle/>
            <a:p>
              <a:pPr algn="ctr">
                <a:lnSpc>
                  <a:spcPct val="106000"/>
                </a:lnSpc>
                <a:buFont typeface="Wingdings 2" pitchFamily="18" charset="2"/>
                <a:buNone/>
                <a:defRPr/>
              </a:pPr>
              <a:r>
                <a:rPr lang="en-US" sz="600" b="1" kern="0" dirty="0" smtClean="0">
                  <a:solidFill>
                    <a:prstClr val="white"/>
                  </a:solidFill>
                </a:rPr>
                <a:t>Sep 20, 2016</a:t>
              </a:r>
              <a:endParaRPr lang="en-US" sz="600" b="1" kern="0" dirty="0">
                <a:solidFill>
                  <a:prstClr val="white"/>
                </a:solidFill>
              </a:endParaRPr>
            </a:p>
          </p:txBody>
        </p:sp>
      </p:grpSp>
      <p:graphicFrame>
        <p:nvGraphicFramePr>
          <p:cNvPr id="35" name="Table 34"/>
          <p:cNvGraphicFramePr>
            <a:graphicFrameLocks noGrp="1"/>
          </p:cNvGraphicFramePr>
          <p:nvPr>
            <p:extLst>
              <p:ext uri="{D42A27DB-BD31-4B8C-83A1-F6EECF244321}">
                <p14:modId xmlns:p14="http://schemas.microsoft.com/office/powerpoint/2010/main" val="3253101380"/>
              </p:ext>
            </p:extLst>
          </p:nvPr>
        </p:nvGraphicFramePr>
        <p:xfrm>
          <a:off x="5546118" y="2688045"/>
          <a:ext cx="3211644" cy="944880"/>
        </p:xfrm>
        <a:graphic>
          <a:graphicData uri="http://schemas.openxmlformats.org/drawingml/2006/table">
            <a:tbl>
              <a:tblPr>
                <a:tableStyleId>{21E4AEA4-8DFA-4A89-87EB-49C32662AFE0}</a:tableStyleId>
              </a:tblPr>
              <a:tblGrid>
                <a:gridCol w="1070548">
                  <a:extLst>
                    <a:ext uri="{9D8B030D-6E8A-4147-A177-3AD203B41FA5}">
                      <a16:colId xmlns:a16="http://schemas.microsoft.com/office/drawing/2014/main" xmlns="" val="20000"/>
                    </a:ext>
                  </a:extLst>
                </a:gridCol>
                <a:gridCol w="1070548">
                  <a:extLst>
                    <a:ext uri="{9D8B030D-6E8A-4147-A177-3AD203B41FA5}">
                      <a16:colId xmlns:a16="http://schemas.microsoft.com/office/drawing/2014/main" xmlns="" val="20001"/>
                    </a:ext>
                  </a:extLst>
                </a:gridCol>
                <a:gridCol w="1070548">
                  <a:extLst>
                    <a:ext uri="{9D8B030D-6E8A-4147-A177-3AD203B41FA5}">
                      <a16:colId xmlns:a16="http://schemas.microsoft.com/office/drawing/2014/main" xmlns="" val="20002"/>
                    </a:ext>
                  </a:extLst>
                </a:gridCol>
              </a:tblGrid>
              <a:tr h="913307">
                <a:tc>
                  <a:txBody>
                    <a:bodyPr/>
                    <a:lstStyle/>
                    <a:p>
                      <a:r>
                        <a:rPr lang="en-US" sz="700" dirty="0" smtClean="0"/>
                        <a:t>The website of renowned security journalist Brian Krebs was hit with one of the largest distributed denial of service attacks (DDoS) to date.</a:t>
                      </a:r>
                      <a:endParaRPr lang="en-US" sz="700" b="0" dirty="0"/>
                    </a:p>
                  </a:txBody>
                  <a:tcPr/>
                </a:tc>
                <a:tc>
                  <a:txBody>
                    <a:bodyPr/>
                    <a:lstStyle/>
                    <a:p>
                      <a:r>
                        <a:rPr lang="en-US" sz="700" baseline="0" dirty="0" smtClean="0"/>
                        <a:t> A </a:t>
                      </a:r>
                      <a:r>
                        <a:rPr lang="en-US" sz="700" dirty="0" err="1" smtClean="0"/>
                        <a:t>HackForum</a:t>
                      </a:r>
                      <a:r>
                        <a:rPr lang="en-US" sz="700" dirty="0" smtClean="0"/>
                        <a:t> user leaked the source code for </a:t>
                      </a:r>
                      <a:r>
                        <a:rPr lang="en-US" sz="700" dirty="0" err="1" smtClean="0"/>
                        <a:t>Mirai</a:t>
                      </a:r>
                      <a:r>
                        <a:rPr lang="en-US" sz="700" dirty="0" smtClean="0"/>
                        <a:t>—the botnet malware behind the attacks.</a:t>
                      </a:r>
                      <a:endParaRPr lang="en-US" sz="700" b="0" dirty="0"/>
                    </a:p>
                  </a:txBody>
                  <a:tcPr/>
                </a:tc>
                <a:tc>
                  <a:txBody>
                    <a:bodyPr/>
                    <a:lstStyle/>
                    <a:p>
                      <a:r>
                        <a:rPr lang="en-US" sz="700" b="0" dirty="0" smtClean="0"/>
                        <a:t>Another attack</a:t>
                      </a:r>
                      <a:r>
                        <a:rPr lang="en-US" sz="700" b="0" baseline="0" dirty="0" smtClean="0"/>
                        <a:t> that </a:t>
                      </a:r>
                      <a:r>
                        <a:rPr lang="en-US" sz="700" b="0" dirty="0" smtClean="0"/>
                        <a:t>observed 10s of millions of discrete IP addresses associated with the </a:t>
                      </a:r>
                      <a:r>
                        <a:rPr lang="en-US" sz="700" b="0" dirty="0" err="1" smtClean="0"/>
                        <a:t>Mirai</a:t>
                      </a:r>
                      <a:r>
                        <a:rPr lang="en-US" sz="700" b="0" dirty="0" smtClean="0"/>
                        <a:t> botnet as part of the attack</a:t>
                      </a:r>
                      <a:endParaRPr lang="en-US" sz="700" b="0" dirty="0"/>
                    </a:p>
                  </a:txBody>
                  <a:tcPr/>
                </a:tc>
                <a:extLst>
                  <a:ext uri="{0D108BD9-81ED-4DB2-BD59-A6C34878D82A}">
                    <a16:rowId xmlns:a16="http://schemas.microsoft.com/office/drawing/2014/main" xmlns="" val="10000"/>
                  </a:ext>
                </a:extLst>
              </a:tr>
            </a:tbl>
          </a:graphicData>
        </a:graphic>
      </p:graphicFrame>
      <p:sp>
        <p:nvSpPr>
          <p:cNvPr id="36" name="Rectangle 35"/>
          <p:cNvSpPr/>
          <p:nvPr/>
        </p:nvSpPr>
        <p:spPr>
          <a:xfrm>
            <a:off x="5498977" y="1971329"/>
            <a:ext cx="3211642" cy="239476"/>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b="1" spc="38" dirty="0" smtClean="0">
                <a:solidFill>
                  <a:schemeClr val="bg1"/>
                </a:solidFill>
              </a:rPr>
              <a:t>The </a:t>
            </a:r>
            <a:r>
              <a:rPr lang="en-US" sz="800" b="1" spc="38" dirty="0" err="1" smtClean="0">
                <a:solidFill>
                  <a:schemeClr val="bg1"/>
                </a:solidFill>
              </a:rPr>
              <a:t>Mirai</a:t>
            </a:r>
            <a:r>
              <a:rPr lang="en-US" sz="800" b="1" spc="38" dirty="0" smtClean="0">
                <a:solidFill>
                  <a:schemeClr val="bg1"/>
                </a:solidFill>
              </a:rPr>
              <a:t> Botnet Attack</a:t>
            </a:r>
            <a:endParaRPr lang="en-US" sz="800" b="1" spc="38" dirty="0">
              <a:solidFill>
                <a:schemeClr val="bg1"/>
              </a:solidFill>
            </a:endParaRPr>
          </a:p>
        </p:txBody>
      </p:sp>
      <p:sp>
        <p:nvSpPr>
          <p:cNvPr id="37" name="TextBox 36"/>
          <p:cNvSpPr txBox="1"/>
          <p:nvPr/>
        </p:nvSpPr>
        <p:spPr>
          <a:xfrm>
            <a:off x="370305" y="1016001"/>
            <a:ext cx="8444456" cy="948978"/>
          </a:xfrm>
          <a:prstGeom prst="rect">
            <a:avLst/>
          </a:prstGeom>
          <a:noFill/>
        </p:spPr>
        <p:txBody>
          <a:bodyPr vert="horz" wrap="square" lIns="0" tIns="0" rIns="0" bIns="0" rtlCol="0">
            <a:spAutoFit/>
          </a:bodyPr>
          <a:lstStyle/>
          <a:p>
            <a:pPr algn="just">
              <a:spcBef>
                <a:spcPts val="200"/>
              </a:spcBef>
              <a:buSzPct val="100000"/>
            </a:pPr>
            <a:r>
              <a:rPr lang="en-US" sz="1200" dirty="0"/>
              <a:t>In today’s increasingly connected world, economic drivers and consumer demands cause businesses to push internet enabled “things” to market with little regard for their security. The growing complexity of these networks and diversity of modern assets has made it unclear who is responsible for security in the </a:t>
            </a:r>
            <a:r>
              <a:rPr lang="en-US" sz="1200" dirty="0" err="1"/>
              <a:t>IoT</a:t>
            </a:r>
            <a:r>
              <a:rPr lang="en-US" sz="1200" dirty="0"/>
              <a:t> deployment lifecycle; or where in an </a:t>
            </a:r>
            <a:r>
              <a:rPr lang="en-US" sz="1200" dirty="0" err="1"/>
              <a:t>IoT</a:t>
            </a:r>
            <a:r>
              <a:rPr lang="en-US" sz="1200" dirty="0"/>
              <a:t> network security controls are crucial to mitigate risk.</a:t>
            </a:r>
          </a:p>
          <a:p>
            <a:pPr algn="just">
              <a:spcBef>
                <a:spcPts val="200"/>
              </a:spcBef>
              <a:buSzPct val="100000"/>
            </a:pPr>
            <a:endParaRPr lang="en-US" sz="1200" dirty="0" smtClean="0"/>
          </a:p>
        </p:txBody>
      </p:sp>
      <p:sp>
        <p:nvSpPr>
          <p:cNvPr id="38" name="TextBox 37"/>
          <p:cNvSpPr txBox="1"/>
          <p:nvPr/>
        </p:nvSpPr>
        <p:spPr>
          <a:xfrm>
            <a:off x="3231356" y="6554397"/>
            <a:ext cx="2252155" cy="184666"/>
          </a:xfrm>
          <a:prstGeom prst="rect">
            <a:avLst/>
          </a:prstGeom>
          <a:noFill/>
        </p:spPr>
        <p:txBody>
          <a:bodyPr vert="horz" wrap="none" lIns="0" tIns="0" rIns="0" bIns="0" rtlCol="0">
            <a:spAutoFit/>
          </a:bodyPr>
          <a:lstStyle/>
          <a:p>
            <a:pPr>
              <a:spcBef>
                <a:spcPts val="200"/>
              </a:spcBef>
              <a:buSzPct val="100000"/>
            </a:pPr>
            <a:r>
              <a:rPr lang="en-US" sz="1200" dirty="0" smtClean="0"/>
              <a:t>Draft – For Internal Use Only</a:t>
            </a:r>
          </a:p>
        </p:txBody>
      </p:sp>
    </p:spTree>
    <p:extLst>
      <p:ext uri="{BB962C8B-B14F-4D97-AF65-F5344CB8AC3E}">
        <p14:creationId xmlns:p14="http://schemas.microsoft.com/office/powerpoint/2010/main" val="2793484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IoT</a:t>
            </a:r>
            <a:r>
              <a:rPr lang="en-US" dirty="0" smtClean="0"/>
              <a:t> Security Industry Standards</a:t>
            </a:r>
            <a:endParaRPr lang="en-US" dirty="0"/>
          </a:p>
        </p:txBody>
      </p:sp>
      <p:sp>
        <p:nvSpPr>
          <p:cNvPr id="23" name="Oval 4" descr="start"/>
          <p:cNvSpPr>
            <a:spLocks noChangeArrowheads="1"/>
          </p:cNvSpPr>
          <p:nvPr/>
        </p:nvSpPr>
        <p:spPr bwMode="gray">
          <a:xfrm>
            <a:off x="376239" y="2341390"/>
            <a:ext cx="1386984" cy="460450"/>
          </a:xfrm>
          <a:prstGeom prst="ellipse">
            <a:avLst/>
          </a:prstGeom>
          <a:solidFill>
            <a:srgbClr val="00B0F0"/>
          </a:solidFill>
          <a:ln w="9525">
            <a:noFill/>
          </a:ln>
          <a:effectLst/>
        </p:spPr>
        <p:style>
          <a:lnRef idx="3">
            <a:schemeClr val="lt1"/>
          </a:lnRef>
          <a:fillRef idx="1">
            <a:schemeClr val="accent6"/>
          </a:fillRef>
          <a:effectRef idx="1">
            <a:schemeClr val="accent6"/>
          </a:effectRef>
          <a:fontRef idx="minor">
            <a:schemeClr val="lt1"/>
          </a:fontRef>
        </p:style>
        <p:txBody>
          <a:bodyPr lIns="45720" tIns="45720" rIns="45720" bIns="45720" rtlCol="0" anchor="ctr"/>
          <a:lstStyle/>
          <a:p>
            <a:pPr algn="ctr">
              <a:defRPr/>
            </a:pPr>
            <a:r>
              <a:rPr lang="en-US" sz="700" b="1" dirty="0" smtClean="0">
                <a:solidFill>
                  <a:prstClr val="white"/>
                </a:solidFill>
              </a:rPr>
              <a:t>Vulnerability Management</a:t>
            </a:r>
            <a:endParaRPr lang="en-US" sz="700" b="1" dirty="0">
              <a:solidFill>
                <a:prstClr val="white"/>
              </a:solidFill>
            </a:endParaRPr>
          </a:p>
        </p:txBody>
      </p:sp>
      <p:sp>
        <p:nvSpPr>
          <p:cNvPr id="24" name="Oval 8" descr="bus_collage2"/>
          <p:cNvSpPr>
            <a:spLocks noChangeArrowheads="1"/>
          </p:cNvSpPr>
          <p:nvPr/>
        </p:nvSpPr>
        <p:spPr bwMode="gray">
          <a:xfrm>
            <a:off x="376239" y="2913034"/>
            <a:ext cx="1386984" cy="460450"/>
          </a:xfrm>
          <a:prstGeom prst="ellipse">
            <a:avLst/>
          </a:prstGeom>
          <a:solidFill>
            <a:srgbClr val="00B0F0"/>
          </a:solidFill>
          <a:ln w="9525">
            <a:noFill/>
          </a:ln>
          <a:effectLst/>
        </p:spPr>
        <p:style>
          <a:lnRef idx="3">
            <a:schemeClr val="lt1"/>
          </a:lnRef>
          <a:fillRef idx="1">
            <a:schemeClr val="accent6"/>
          </a:fillRef>
          <a:effectRef idx="1">
            <a:schemeClr val="accent6"/>
          </a:effectRef>
          <a:fontRef idx="minor">
            <a:schemeClr val="lt1"/>
          </a:fontRef>
        </p:style>
        <p:txBody>
          <a:bodyPr lIns="45720" tIns="45720" rIns="45720" bIns="45720" rtlCol="0" anchor="ctr"/>
          <a:lstStyle/>
          <a:p>
            <a:pPr algn="ctr">
              <a:spcBef>
                <a:spcPts val="400"/>
              </a:spcBef>
            </a:pPr>
            <a:r>
              <a:rPr lang="en-US" sz="700" b="1" dirty="0" smtClean="0">
                <a:solidFill>
                  <a:prstClr val="white"/>
                </a:solidFill>
              </a:rPr>
              <a:t>Build on Proven Practices</a:t>
            </a:r>
            <a:endParaRPr lang="en-US" sz="700" b="1" dirty="0">
              <a:solidFill>
                <a:prstClr val="white"/>
              </a:solidFill>
              <a:cs typeface="Arial" pitchFamily="34" charset="0"/>
            </a:endParaRPr>
          </a:p>
        </p:txBody>
      </p:sp>
      <p:sp>
        <p:nvSpPr>
          <p:cNvPr id="25" name="Oval 12" descr="DNA03"/>
          <p:cNvSpPr>
            <a:spLocks noChangeArrowheads="1"/>
          </p:cNvSpPr>
          <p:nvPr/>
        </p:nvSpPr>
        <p:spPr bwMode="gray">
          <a:xfrm>
            <a:off x="376239" y="3517464"/>
            <a:ext cx="1386984" cy="460450"/>
          </a:xfrm>
          <a:prstGeom prst="ellipse">
            <a:avLst/>
          </a:prstGeom>
          <a:solidFill>
            <a:srgbClr val="00B0F0"/>
          </a:solidFill>
          <a:ln w="9525">
            <a:noFill/>
          </a:ln>
          <a:effectLst/>
        </p:spPr>
        <p:style>
          <a:lnRef idx="3">
            <a:schemeClr val="lt1"/>
          </a:lnRef>
          <a:fillRef idx="1">
            <a:schemeClr val="accent6"/>
          </a:fillRef>
          <a:effectRef idx="1">
            <a:schemeClr val="accent6"/>
          </a:effectRef>
          <a:fontRef idx="minor">
            <a:schemeClr val="lt1"/>
          </a:fontRef>
        </p:style>
        <p:txBody>
          <a:bodyPr lIns="45720" tIns="45720" rIns="45720" bIns="45720" rtlCol="0" anchor="ctr"/>
          <a:lstStyle/>
          <a:p>
            <a:pPr algn="ctr">
              <a:spcBef>
                <a:spcPts val="400"/>
              </a:spcBef>
            </a:pPr>
            <a:r>
              <a:rPr lang="en-US" sz="700" b="1" dirty="0" smtClean="0">
                <a:solidFill>
                  <a:prstClr val="white"/>
                </a:solidFill>
              </a:rPr>
              <a:t>Prioritize Security as per Impact</a:t>
            </a:r>
            <a:endParaRPr lang="en-US" sz="700" b="1" dirty="0">
              <a:solidFill>
                <a:prstClr val="white"/>
              </a:solidFill>
              <a:cs typeface="Arial" pitchFamily="34" charset="0"/>
            </a:endParaRPr>
          </a:p>
        </p:txBody>
      </p:sp>
      <p:sp>
        <p:nvSpPr>
          <p:cNvPr id="26" name="Oval 4" descr="start"/>
          <p:cNvSpPr>
            <a:spLocks noChangeArrowheads="1"/>
          </p:cNvSpPr>
          <p:nvPr/>
        </p:nvSpPr>
        <p:spPr bwMode="gray">
          <a:xfrm>
            <a:off x="376239" y="1780313"/>
            <a:ext cx="1386984" cy="460450"/>
          </a:xfrm>
          <a:prstGeom prst="ellipse">
            <a:avLst/>
          </a:prstGeom>
          <a:solidFill>
            <a:srgbClr val="00B0F0"/>
          </a:solidFill>
          <a:ln w="9525">
            <a:noFill/>
          </a:ln>
          <a:effectLst/>
        </p:spPr>
        <p:style>
          <a:lnRef idx="3">
            <a:schemeClr val="lt1"/>
          </a:lnRef>
          <a:fillRef idx="1">
            <a:schemeClr val="accent6"/>
          </a:fillRef>
          <a:effectRef idx="1">
            <a:schemeClr val="accent6"/>
          </a:effectRef>
          <a:fontRef idx="minor">
            <a:schemeClr val="lt1"/>
          </a:fontRef>
        </p:style>
        <p:txBody>
          <a:bodyPr lIns="45720" tIns="45720" rIns="45720" bIns="45720" rtlCol="0" anchor="ctr"/>
          <a:lstStyle/>
          <a:p>
            <a:pPr algn="ctr">
              <a:spcBef>
                <a:spcPts val="400"/>
              </a:spcBef>
            </a:pPr>
            <a:r>
              <a:rPr lang="en-US" sz="700" b="1" dirty="0" smtClean="0">
                <a:solidFill>
                  <a:prstClr val="white"/>
                </a:solidFill>
              </a:rPr>
              <a:t>Incorporate Security at Design Phase</a:t>
            </a:r>
            <a:endParaRPr lang="en-US" sz="700" b="1" dirty="0">
              <a:solidFill>
                <a:prstClr val="white"/>
              </a:solidFill>
              <a:cs typeface="Arial" pitchFamily="34" charset="0"/>
            </a:endParaRPr>
          </a:p>
        </p:txBody>
      </p:sp>
      <p:sp>
        <p:nvSpPr>
          <p:cNvPr id="27" name="Freeform 3"/>
          <p:cNvSpPr>
            <a:spLocks/>
          </p:cNvSpPr>
          <p:nvPr/>
        </p:nvSpPr>
        <p:spPr bwMode="gray">
          <a:xfrm>
            <a:off x="1783910" y="2358761"/>
            <a:ext cx="6983852" cy="460450"/>
          </a:xfrm>
          <a:custGeom>
            <a:avLst/>
            <a:gdLst/>
            <a:ahLst/>
            <a:cxnLst>
              <a:cxn ang="0">
                <a:pos x="0" y="0"/>
              </a:cxn>
              <a:cxn ang="0">
                <a:pos x="648" y="0"/>
              </a:cxn>
              <a:cxn ang="0">
                <a:pos x="648" y="143"/>
              </a:cxn>
              <a:cxn ang="0">
                <a:pos x="0" y="143"/>
              </a:cxn>
              <a:cxn ang="0">
                <a:pos x="32" y="72"/>
              </a:cxn>
              <a:cxn ang="0">
                <a:pos x="0" y="0"/>
              </a:cxn>
            </a:cxnLst>
            <a:rect l="0" t="0" r="r" b="b"/>
            <a:pathLst>
              <a:path w="648" h="143">
                <a:moveTo>
                  <a:pt x="0" y="0"/>
                </a:moveTo>
                <a:lnTo>
                  <a:pt x="648" y="0"/>
                </a:lnTo>
                <a:lnTo>
                  <a:pt x="648" y="143"/>
                </a:lnTo>
                <a:lnTo>
                  <a:pt x="0" y="143"/>
                </a:lnTo>
                <a:cubicBezTo>
                  <a:pt x="19" y="125"/>
                  <a:pt x="32" y="100"/>
                  <a:pt x="32" y="72"/>
                </a:cubicBezTo>
                <a:cubicBezTo>
                  <a:pt x="32" y="43"/>
                  <a:pt x="19" y="18"/>
                  <a:pt x="0" y="0"/>
                </a:cubicBezTo>
              </a:path>
            </a:pathLst>
          </a:custGeom>
          <a:solidFill>
            <a:schemeClr val="bg1">
              <a:lumMod val="95000"/>
            </a:schemeClr>
          </a:solidFill>
          <a:ln w="9525">
            <a:noFill/>
          </a:ln>
          <a:effectLst/>
        </p:spPr>
        <p:style>
          <a:lnRef idx="3">
            <a:schemeClr val="lt1"/>
          </a:lnRef>
          <a:fillRef idx="1">
            <a:schemeClr val="accent6"/>
          </a:fillRef>
          <a:effectRef idx="1">
            <a:schemeClr val="accent6"/>
          </a:effectRef>
          <a:fontRef idx="minor">
            <a:schemeClr val="lt1"/>
          </a:fontRef>
        </p:style>
        <p:txBody>
          <a:bodyPr lIns="365760" rIns="45720" rtlCol="0" anchor="ctr"/>
          <a:lstStyle/>
          <a:p>
            <a:pPr>
              <a:defRPr/>
            </a:pPr>
            <a:endParaRPr lang="en-US" sz="700" dirty="0">
              <a:solidFill>
                <a:schemeClr val="tx1"/>
              </a:solidFill>
            </a:endParaRPr>
          </a:p>
        </p:txBody>
      </p:sp>
      <p:sp>
        <p:nvSpPr>
          <p:cNvPr id="28" name="Freeform 7"/>
          <p:cNvSpPr>
            <a:spLocks/>
          </p:cNvSpPr>
          <p:nvPr/>
        </p:nvSpPr>
        <p:spPr bwMode="gray">
          <a:xfrm>
            <a:off x="1783910" y="2930405"/>
            <a:ext cx="6983852" cy="460450"/>
          </a:xfrm>
          <a:custGeom>
            <a:avLst/>
            <a:gdLst/>
            <a:ahLst/>
            <a:cxnLst>
              <a:cxn ang="0">
                <a:pos x="0" y="0"/>
              </a:cxn>
              <a:cxn ang="0">
                <a:pos x="648" y="0"/>
              </a:cxn>
              <a:cxn ang="0">
                <a:pos x="648" y="143"/>
              </a:cxn>
              <a:cxn ang="0">
                <a:pos x="0" y="143"/>
              </a:cxn>
              <a:cxn ang="0">
                <a:pos x="32" y="72"/>
              </a:cxn>
              <a:cxn ang="0">
                <a:pos x="0" y="0"/>
              </a:cxn>
            </a:cxnLst>
            <a:rect l="0" t="0" r="r" b="b"/>
            <a:pathLst>
              <a:path w="648" h="143">
                <a:moveTo>
                  <a:pt x="0" y="0"/>
                </a:moveTo>
                <a:lnTo>
                  <a:pt x="648" y="0"/>
                </a:lnTo>
                <a:lnTo>
                  <a:pt x="648" y="143"/>
                </a:lnTo>
                <a:lnTo>
                  <a:pt x="0" y="143"/>
                </a:lnTo>
                <a:cubicBezTo>
                  <a:pt x="19" y="125"/>
                  <a:pt x="32" y="100"/>
                  <a:pt x="32" y="72"/>
                </a:cubicBezTo>
                <a:cubicBezTo>
                  <a:pt x="32" y="43"/>
                  <a:pt x="19" y="18"/>
                  <a:pt x="0" y="0"/>
                </a:cubicBezTo>
              </a:path>
            </a:pathLst>
          </a:custGeom>
          <a:solidFill>
            <a:schemeClr val="bg1">
              <a:lumMod val="95000"/>
            </a:schemeClr>
          </a:solidFill>
          <a:ln w="9525">
            <a:noFill/>
          </a:ln>
          <a:effectLst/>
        </p:spPr>
        <p:style>
          <a:lnRef idx="3">
            <a:schemeClr val="lt1"/>
          </a:lnRef>
          <a:fillRef idx="1">
            <a:schemeClr val="accent6"/>
          </a:fillRef>
          <a:effectRef idx="1">
            <a:schemeClr val="accent6"/>
          </a:effectRef>
          <a:fontRef idx="minor">
            <a:schemeClr val="lt1"/>
          </a:fontRef>
        </p:style>
        <p:txBody>
          <a:bodyPr lIns="365760" rIns="45720" rtlCol="0" anchor="ctr"/>
          <a:lstStyle/>
          <a:p>
            <a:pPr>
              <a:spcAft>
                <a:spcPts val="538"/>
              </a:spcAft>
            </a:pPr>
            <a:endParaRPr lang="en-US" sz="700" dirty="0">
              <a:solidFill>
                <a:schemeClr val="tx1"/>
              </a:solidFill>
            </a:endParaRPr>
          </a:p>
        </p:txBody>
      </p:sp>
      <p:sp>
        <p:nvSpPr>
          <p:cNvPr id="41" name="Freeform 11"/>
          <p:cNvSpPr>
            <a:spLocks/>
          </p:cNvSpPr>
          <p:nvPr/>
        </p:nvSpPr>
        <p:spPr bwMode="gray">
          <a:xfrm>
            <a:off x="1783910" y="3534834"/>
            <a:ext cx="6983852" cy="460450"/>
          </a:xfrm>
          <a:custGeom>
            <a:avLst/>
            <a:gdLst/>
            <a:ahLst/>
            <a:cxnLst>
              <a:cxn ang="0">
                <a:pos x="0" y="0"/>
              </a:cxn>
              <a:cxn ang="0">
                <a:pos x="648" y="0"/>
              </a:cxn>
              <a:cxn ang="0">
                <a:pos x="648" y="143"/>
              </a:cxn>
              <a:cxn ang="0">
                <a:pos x="0" y="143"/>
              </a:cxn>
              <a:cxn ang="0">
                <a:pos x="32" y="72"/>
              </a:cxn>
              <a:cxn ang="0">
                <a:pos x="0" y="0"/>
              </a:cxn>
            </a:cxnLst>
            <a:rect l="0" t="0" r="r" b="b"/>
            <a:pathLst>
              <a:path w="648" h="143">
                <a:moveTo>
                  <a:pt x="0" y="0"/>
                </a:moveTo>
                <a:lnTo>
                  <a:pt x="648" y="0"/>
                </a:lnTo>
                <a:lnTo>
                  <a:pt x="648" y="143"/>
                </a:lnTo>
                <a:lnTo>
                  <a:pt x="0" y="143"/>
                </a:lnTo>
                <a:cubicBezTo>
                  <a:pt x="19" y="125"/>
                  <a:pt x="32" y="100"/>
                  <a:pt x="32" y="72"/>
                </a:cubicBezTo>
                <a:cubicBezTo>
                  <a:pt x="32" y="43"/>
                  <a:pt x="19" y="18"/>
                  <a:pt x="0" y="0"/>
                </a:cubicBezTo>
              </a:path>
            </a:pathLst>
          </a:custGeom>
          <a:solidFill>
            <a:schemeClr val="bg1">
              <a:lumMod val="95000"/>
            </a:schemeClr>
          </a:solidFill>
          <a:ln w="9525">
            <a:noFill/>
          </a:ln>
          <a:effectLst/>
        </p:spPr>
        <p:style>
          <a:lnRef idx="3">
            <a:schemeClr val="lt1"/>
          </a:lnRef>
          <a:fillRef idx="1">
            <a:schemeClr val="accent6"/>
          </a:fillRef>
          <a:effectRef idx="1">
            <a:schemeClr val="accent6"/>
          </a:effectRef>
          <a:fontRef idx="minor">
            <a:schemeClr val="lt1"/>
          </a:fontRef>
        </p:style>
        <p:txBody>
          <a:bodyPr lIns="365760" rIns="45720" rtlCol="0" anchor="ctr"/>
          <a:lstStyle/>
          <a:p>
            <a:pPr>
              <a:spcAft>
                <a:spcPts val="538"/>
              </a:spcAft>
            </a:pPr>
            <a:endParaRPr lang="en-US" sz="700" dirty="0">
              <a:solidFill>
                <a:schemeClr val="tx1"/>
              </a:solidFill>
            </a:endParaRPr>
          </a:p>
        </p:txBody>
      </p:sp>
      <p:sp>
        <p:nvSpPr>
          <p:cNvPr id="42" name="Freeform 3"/>
          <p:cNvSpPr>
            <a:spLocks/>
          </p:cNvSpPr>
          <p:nvPr/>
        </p:nvSpPr>
        <p:spPr bwMode="gray">
          <a:xfrm>
            <a:off x="1783910" y="1780313"/>
            <a:ext cx="6983852" cy="460450"/>
          </a:xfrm>
          <a:custGeom>
            <a:avLst/>
            <a:gdLst/>
            <a:ahLst/>
            <a:cxnLst>
              <a:cxn ang="0">
                <a:pos x="0" y="0"/>
              </a:cxn>
              <a:cxn ang="0">
                <a:pos x="648" y="0"/>
              </a:cxn>
              <a:cxn ang="0">
                <a:pos x="648" y="143"/>
              </a:cxn>
              <a:cxn ang="0">
                <a:pos x="0" y="143"/>
              </a:cxn>
              <a:cxn ang="0">
                <a:pos x="32" y="72"/>
              </a:cxn>
              <a:cxn ang="0">
                <a:pos x="0" y="0"/>
              </a:cxn>
            </a:cxnLst>
            <a:rect l="0" t="0" r="r" b="b"/>
            <a:pathLst>
              <a:path w="648" h="143">
                <a:moveTo>
                  <a:pt x="0" y="0"/>
                </a:moveTo>
                <a:lnTo>
                  <a:pt x="648" y="0"/>
                </a:lnTo>
                <a:lnTo>
                  <a:pt x="648" y="143"/>
                </a:lnTo>
                <a:lnTo>
                  <a:pt x="0" y="143"/>
                </a:lnTo>
                <a:cubicBezTo>
                  <a:pt x="19" y="125"/>
                  <a:pt x="32" y="100"/>
                  <a:pt x="32" y="72"/>
                </a:cubicBezTo>
                <a:cubicBezTo>
                  <a:pt x="32" y="43"/>
                  <a:pt x="19" y="18"/>
                  <a:pt x="0" y="0"/>
                </a:cubicBezTo>
              </a:path>
            </a:pathLst>
          </a:custGeom>
          <a:solidFill>
            <a:schemeClr val="bg1">
              <a:lumMod val="95000"/>
            </a:schemeClr>
          </a:solidFill>
          <a:ln w="9525">
            <a:noFill/>
          </a:ln>
          <a:effectLst/>
        </p:spPr>
        <p:style>
          <a:lnRef idx="3">
            <a:schemeClr val="lt1"/>
          </a:lnRef>
          <a:fillRef idx="1">
            <a:schemeClr val="accent6"/>
          </a:fillRef>
          <a:effectRef idx="1">
            <a:schemeClr val="accent6"/>
          </a:effectRef>
          <a:fontRef idx="minor">
            <a:schemeClr val="lt1"/>
          </a:fontRef>
        </p:style>
        <p:txBody>
          <a:bodyPr lIns="365760" rIns="45720" rtlCol="0" anchor="ctr"/>
          <a:lstStyle/>
          <a:p>
            <a:pPr>
              <a:spcBef>
                <a:spcPts val="400"/>
              </a:spcBef>
              <a:buSzPct val="25000"/>
            </a:pPr>
            <a:r>
              <a:rPr lang="en-US" sz="700" dirty="0" smtClean="0">
                <a:solidFill>
                  <a:schemeClr val="tx1"/>
                </a:solidFill>
              </a:rPr>
              <a:t>   </a:t>
            </a:r>
            <a:endParaRPr lang="en-US" sz="700" dirty="0">
              <a:solidFill>
                <a:schemeClr val="tx1"/>
              </a:solidFill>
            </a:endParaRPr>
          </a:p>
        </p:txBody>
      </p:sp>
      <p:sp>
        <p:nvSpPr>
          <p:cNvPr id="45" name="TextBox 44"/>
          <p:cNvSpPr txBox="1"/>
          <p:nvPr/>
        </p:nvSpPr>
        <p:spPr>
          <a:xfrm>
            <a:off x="2179412" y="1828102"/>
            <a:ext cx="6567659" cy="518091"/>
          </a:xfrm>
          <a:prstGeom prst="rect">
            <a:avLst/>
          </a:prstGeom>
          <a:noFill/>
        </p:spPr>
        <p:txBody>
          <a:bodyPr vert="horz" wrap="square" lIns="0" tIns="0" rIns="0" bIns="0" rtlCol="0">
            <a:spAutoFit/>
          </a:bodyPr>
          <a:lstStyle/>
          <a:p>
            <a:pPr algn="just">
              <a:spcBef>
                <a:spcPts val="200"/>
              </a:spcBef>
              <a:buSzPct val="100000"/>
            </a:pPr>
            <a:r>
              <a:rPr lang="en-US" sz="800" dirty="0"/>
              <a:t>Security should be evaluated as an integral component of any network-connected device. Building security in at the design phase reduces </a:t>
            </a:r>
            <a:r>
              <a:rPr lang="en-US" sz="800" dirty="0" smtClean="0"/>
              <a:t>potential disruptions </a:t>
            </a:r>
            <a:r>
              <a:rPr lang="en-US" sz="800" dirty="0"/>
              <a:t>and avoids the much more difficult and expensive endeavor of attempting to add security to products after they have been developed and deployed.  </a:t>
            </a:r>
          </a:p>
          <a:p>
            <a:pPr algn="just">
              <a:spcBef>
                <a:spcPts val="200"/>
              </a:spcBef>
              <a:buSzPct val="100000"/>
            </a:pPr>
            <a:endParaRPr lang="en-US" sz="800" dirty="0" smtClean="0"/>
          </a:p>
        </p:txBody>
      </p:sp>
      <p:sp>
        <p:nvSpPr>
          <p:cNvPr id="46" name="TextBox 45"/>
          <p:cNvSpPr txBox="1"/>
          <p:nvPr/>
        </p:nvSpPr>
        <p:spPr>
          <a:xfrm>
            <a:off x="2179412" y="2404878"/>
            <a:ext cx="6567659" cy="518091"/>
          </a:xfrm>
          <a:prstGeom prst="rect">
            <a:avLst/>
          </a:prstGeom>
          <a:noFill/>
        </p:spPr>
        <p:txBody>
          <a:bodyPr vert="horz" wrap="square" lIns="0" tIns="0" rIns="0" bIns="0" rtlCol="0">
            <a:spAutoFit/>
          </a:bodyPr>
          <a:lstStyle/>
          <a:p>
            <a:pPr>
              <a:spcBef>
                <a:spcPts val="200"/>
              </a:spcBef>
              <a:buSzPct val="100000"/>
            </a:pPr>
            <a:r>
              <a:rPr lang="en-US" sz="800" dirty="0"/>
              <a:t>Vulnerabilities may be discovered in products after they have been deployed. These flaws can be mitigated through vulnerability management strategies. Developers need to however, consider the implications of a device failure, the durability of the product, and the anticipated cost of repair. </a:t>
            </a:r>
          </a:p>
          <a:p>
            <a:pPr algn="just">
              <a:spcBef>
                <a:spcPts val="200"/>
              </a:spcBef>
              <a:buSzPct val="100000"/>
            </a:pPr>
            <a:endParaRPr lang="en-US" sz="800" dirty="0" smtClean="0"/>
          </a:p>
        </p:txBody>
      </p:sp>
      <p:sp>
        <p:nvSpPr>
          <p:cNvPr id="47" name="TextBox 46"/>
          <p:cNvSpPr txBox="1"/>
          <p:nvPr/>
        </p:nvSpPr>
        <p:spPr>
          <a:xfrm>
            <a:off x="2179416" y="2991607"/>
            <a:ext cx="6567659" cy="518091"/>
          </a:xfrm>
          <a:prstGeom prst="rect">
            <a:avLst/>
          </a:prstGeom>
          <a:noFill/>
        </p:spPr>
        <p:txBody>
          <a:bodyPr vert="horz" wrap="square" lIns="0" tIns="0" rIns="0" bIns="0" rtlCol="0">
            <a:spAutoFit/>
          </a:bodyPr>
          <a:lstStyle/>
          <a:p>
            <a:pPr algn="just">
              <a:spcBef>
                <a:spcPts val="200"/>
              </a:spcBef>
              <a:buSzPct val="100000"/>
            </a:pPr>
            <a:r>
              <a:rPr lang="en-US" sz="800" dirty="0"/>
              <a:t>Many tested practices used in traditional IT and network security can be applied to </a:t>
            </a:r>
            <a:r>
              <a:rPr lang="en-US" sz="800" dirty="0" err="1"/>
              <a:t>IoT</a:t>
            </a:r>
            <a:r>
              <a:rPr lang="en-US" sz="800" dirty="0"/>
              <a:t>. These approaches can help identify vulnerabilities, detect irregularities and respond to potential incidents, sector-specific guidance, where it exists, is an ideal starting point from which to consider security practices  </a:t>
            </a:r>
          </a:p>
          <a:p>
            <a:pPr algn="just">
              <a:spcBef>
                <a:spcPts val="200"/>
              </a:spcBef>
              <a:buSzPct val="100000"/>
            </a:pPr>
            <a:endParaRPr lang="en-US" sz="800" dirty="0" smtClean="0"/>
          </a:p>
        </p:txBody>
      </p:sp>
      <p:sp>
        <p:nvSpPr>
          <p:cNvPr id="48" name="TextBox 47"/>
          <p:cNvSpPr txBox="1"/>
          <p:nvPr/>
        </p:nvSpPr>
        <p:spPr>
          <a:xfrm>
            <a:off x="2179415" y="3652885"/>
            <a:ext cx="6567659" cy="394980"/>
          </a:xfrm>
          <a:prstGeom prst="rect">
            <a:avLst/>
          </a:prstGeom>
          <a:noFill/>
        </p:spPr>
        <p:txBody>
          <a:bodyPr vert="horz" wrap="square" lIns="0" tIns="0" rIns="0" bIns="0" rtlCol="0">
            <a:spAutoFit/>
          </a:bodyPr>
          <a:lstStyle/>
          <a:p>
            <a:pPr algn="just">
              <a:spcBef>
                <a:spcPts val="200"/>
              </a:spcBef>
              <a:buSzPct val="100000"/>
            </a:pPr>
            <a:r>
              <a:rPr lang="en-US" sz="800" dirty="0"/>
              <a:t>Focusing on the potential consequences of disruption, breach, or malicious activity across the consumer spectrum is critical in determining where particular security efforts should be directed, and who is best able to mitigate significant consequences. </a:t>
            </a:r>
          </a:p>
          <a:p>
            <a:pPr algn="just">
              <a:spcBef>
                <a:spcPts val="200"/>
              </a:spcBef>
              <a:buSzPct val="100000"/>
            </a:pPr>
            <a:endParaRPr lang="en-US" sz="800" dirty="0" smtClean="0"/>
          </a:p>
        </p:txBody>
      </p:sp>
      <p:grpSp>
        <p:nvGrpSpPr>
          <p:cNvPr id="49" name="Group 48"/>
          <p:cNvGrpSpPr/>
          <p:nvPr/>
        </p:nvGrpSpPr>
        <p:grpSpPr>
          <a:xfrm>
            <a:off x="376237" y="4089180"/>
            <a:ext cx="8370836" cy="501762"/>
            <a:chOff x="611365" y="4271529"/>
            <a:chExt cx="10943991" cy="661961"/>
          </a:xfrm>
        </p:grpSpPr>
        <p:sp>
          <p:nvSpPr>
            <p:cNvPr id="54" name="Freeform 11"/>
            <p:cNvSpPr>
              <a:spLocks/>
            </p:cNvSpPr>
            <p:nvPr/>
          </p:nvSpPr>
          <p:spPr bwMode="gray">
            <a:xfrm>
              <a:off x="2424701" y="4294445"/>
              <a:ext cx="9130655" cy="607459"/>
            </a:xfrm>
            <a:custGeom>
              <a:avLst/>
              <a:gdLst/>
              <a:ahLst/>
              <a:cxnLst>
                <a:cxn ang="0">
                  <a:pos x="0" y="0"/>
                </a:cxn>
                <a:cxn ang="0">
                  <a:pos x="648" y="0"/>
                </a:cxn>
                <a:cxn ang="0">
                  <a:pos x="648" y="143"/>
                </a:cxn>
                <a:cxn ang="0">
                  <a:pos x="0" y="143"/>
                </a:cxn>
                <a:cxn ang="0">
                  <a:pos x="32" y="72"/>
                </a:cxn>
                <a:cxn ang="0">
                  <a:pos x="0" y="0"/>
                </a:cxn>
              </a:cxnLst>
              <a:rect l="0" t="0" r="r" b="b"/>
              <a:pathLst>
                <a:path w="648" h="143">
                  <a:moveTo>
                    <a:pt x="0" y="0"/>
                  </a:moveTo>
                  <a:lnTo>
                    <a:pt x="648" y="0"/>
                  </a:lnTo>
                  <a:lnTo>
                    <a:pt x="648" y="143"/>
                  </a:lnTo>
                  <a:lnTo>
                    <a:pt x="0" y="143"/>
                  </a:lnTo>
                  <a:cubicBezTo>
                    <a:pt x="19" y="125"/>
                    <a:pt x="32" y="100"/>
                    <a:pt x="32" y="72"/>
                  </a:cubicBezTo>
                  <a:cubicBezTo>
                    <a:pt x="32" y="43"/>
                    <a:pt x="19" y="18"/>
                    <a:pt x="0" y="0"/>
                  </a:cubicBezTo>
                </a:path>
              </a:pathLst>
            </a:custGeom>
            <a:solidFill>
              <a:schemeClr val="bg1">
                <a:lumMod val="95000"/>
              </a:schemeClr>
            </a:solidFill>
            <a:ln w="9525">
              <a:noFill/>
            </a:ln>
            <a:effectLst/>
          </p:spPr>
          <p:style>
            <a:lnRef idx="3">
              <a:schemeClr val="lt1"/>
            </a:lnRef>
            <a:fillRef idx="1">
              <a:schemeClr val="accent6"/>
            </a:fillRef>
            <a:effectRef idx="1">
              <a:schemeClr val="accent6"/>
            </a:effectRef>
            <a:fontRef idx="minor">
              <a:schemeClr val="lt1"/>
            </a:fontRef>
          </p:style>
          <p:txBody>
            <a:bodyPr lIns="365760" rIns="45720" rtlCol="0" anchor="ctr"/>
            <a:lstStyle/>
            <a:p>
              <a:pPr>
                <a:spcBef>
                  <a:spcPts val="400"/>
                </a:spcBef>
                <a:buSzPct val="25000"/>
              </a:pPr>
              <a:endParaRPr lang="en-US" sz="700" dirty="0">
                <a:solidFill>
                  <a:schemeClr val="tx1"/>
                </a:solidFill>
                <a:cs typeface="Arial" pitchFamily="34" charset="0"/>
              </a:endParaRPr>
            </a:p>
          </p:txBody>
        </p:sp>
        <p:sp>
          <p:nvSpPr>
            <p:cNvPr id="55" name="Oval 12" descr="DNA03"/>
            <p:cNvSpPr>
              <a:spLocks noChangeArrowheads="1"/>
            </p:cNvSpPr>
            <p:nvPr/>
          </p:nvSpPr>
          <p:spPr bwMode="gray">
            <a:xfrm>
              <a:off x="611365" y="4271529"/>
              <a:ext cx="1813336" cy="607459"/>
            </a:xfrm>
            <a:prstGeom prst="ellipse">
              <a:avLst/>
            </a:prstGeom>
            <a:solidFill>
              <a:srgbClr val="00B0F0"/>
            </a:solidFill>
            <a:ln w="9525">
              <a:noFill/>
            </a:ln>
            <a:effectLst/>
          </p:spPr>
          <p:style>
            <a:lnRef idx="3">
              <a:schemeClr val="lt1"/>
            </a:lnRef>
            <a:fillRef idx="1">
              <a:schemeClr val="accent6"/>
            </a:fillRef>
            <a:effectRef idx="1">
              <a:schemeClr val="accent6"/>
            </a:effectRef>
            <a:fontRef idx="minor">
              <a:schemeClr val="lt1"/>
            </a:fontRef>
          </p:style>
          <p:txBody>
            <a:bodyPr lIns="45720" tIns="45720" rIns="45720" bIns="45720" rtlCol="0" anchor="ctr"/>
            <a:lstStyle/>
            <a:p>
              <a:pPr algn="ctr">
                <a:spcBef>
                  <a:spcPts val="400"/>
                </a:spcBef>
              </a:pPr>
              <a:r>
                <a:rPr lang="en-US" sz="700" b="1" dirty="0" smtClean="0">
                  <a:solidFill>
                    <a:prstClr val="white"/>
                  </a:solidFill>
                </a:rPr>
                <a:t>Promote Transparency across </a:t>
              </a:r>
              <a:r>
                <a:rPr lang="en-US" sz="700" b="1" dirty="0" err="1" smtClean="0">
                  <a:solidFill>
                    <a:prstClr val="white"/>
                  </a:solidFill>
                </a:rPr>
                <a:t>IoT</a:t>
              </a:r>
              <a:endParaRPr lang="en-US" sz="700" b="1" dirty="0">
                <a:solidFill>
                  <a:prstClr val="white"/>
                </a:solidFill>
                <a:cs typeface="Arial" pitchFamily="34" charset="0"/>
              </a:endParaRPr>
            </a:p>
          </p:txBody>
        </p:sp>
        <p:sp>
          <p:nvSpPr>
            <p:cNvPr id="56" name="TextBox 55"/>
            <p:cNvSpPr txBox="1"/>
            <p:nvPr/>
          </p:nvSpPr>
          <p:spPr>
            <a:xfrm>
              <a:off x="2968828" y="4412404"/>
              <a:ext cx="8586525" cy="521086"/>
            </a:xfrm>
            <a:prstGeom prst="rect">
              <a:avLst/>
            </a:prstGeom>
            <a:noFill/>
          </p:spPr>
          <p:txBody>
            <a:bodyPr vert="horz" wrap="square" lIns="0" tIns="0" rIns="0" bIns="0" rtlCol="0">
              <a:spAutoFit/>
            </a:bodyPr>
            <a:lstStyle/>
            <a:p>
              <a:pPr algn="just">
                <a:spcBef>
                  <a:spcPts val="200"/>
                </a:spcBef>
                <a:buSzPct val="100000"/>
              </a:pPr>
              <a:r>
                <a:rPr lang="en-US" sz="800" dirty="0"/>
                <a:t>Where possible, developers and manufacturers need to know their supply chain</a:t>
              </a:r>
              <a:r>
                <a:rPr lang="en-US" sz="800" b="1" dirty="0"/>
                <a:t>, </a:t>
              </a:r>
              <a:r>
                <a:rPr lang="en-US" sz="800" dirty="0"/>
                <a:t>namely, whether there are any associated vulnerabilities with the software and hardware components provided by vendors outside their organization. </a:t>
              </a:r>
              <a:endParaRPr lang="en-US" sz="800" dirty="0">
                <a:cs typeface="Arial" pitchFamily="34" charset="0"/>
              </a:endParaRPr>
            </a:p>
            <a:p>
              <a:pPr algn="just">
                <a:spcBef>
                  <a:spcPts val="200"/>
                </a:spcBef>
                <a:buSzPct val="100000"/>
              </a:pPr>
              <a:endParaRPr lang="en-US" sz="800" dirty="0" smtClean="0"/>
            </a:p>
          </p:txBody>
        </p:sp>
      </p:grpSp>
      <p:grpSp>
        <p:nvGrpSpPr>
          <p:cNvPr id="50" name="Group 49"/>
          <p:cNvGrpSpPr/>
          <p:nvPr/>
        </p:nvGrpSpPr>
        <p:grpSpPr>
          <a:xfrm>
            <a:off x="376237" y="4669477"/>
            <a:ext cx="8370836" cy="477820"/>
            <a:chOff x="611362" y="5034660"/>
            <a:chExt cx="10943991" cy="630375"/>
          </a:xfrm>
        </p:grpSpPr>
        <p:sp>
          <p:nvSpPr>
            <p:cNvPr id="51" name="Freeform 11"/>
            <p:cNvSpPr>
              <a:spLocks/>
            </p:cNvSpPr>
            <p:nvPr/>
          </p:nvSpPr>
          <p:spPr bwMode="gray">
            <a:xfrm>
              <a:off x="2424698" y="5057576"/>
              <a:ext cx="9130655" cy="607459"/>
            </a:xfrm>
            <a:custGeom>
              <a:avLst/>
              <a:gdLst/>
              <a:ahLst/>
              <a:cxnLst>
                <a:cxn ang="0">
                  <a:pos x="0" y="0"/>
                </a:cxn>
                <a:cxn ang="0">
                  <a:pos x="648" y="0"/>
                </a:cxn>
                <a:cxn ang="0">
                  <a:pos x="648" y="143"/>
                </a:cxn>
                <a:cxn ang="0">
                  <a:pos x="0" y="143"/>
                </a:cxn>
                <a:cxn ang="0">
                  <a:pos x="32" y="72"/>
                </a:cxn>
                <a:cxn ang="0">
                  <a:pos x="0" y="0"/>
                </a:cxn>
              </a:cxnLst>
              <a:rect l="0" t="0" r="r" b="b"/>
              <a:pathLst>
                <a:path w="648" h="143">
                  <a:moveTo>
                    <a:pt x="0" y="0"/>
                  </a:moveTo>
                  <a:lnTo>
                    <a:pt x="648" y="0"/>
                  </a:lnTo>
                  <a:lnTo>
                    <a:pt x="648" y="143"/>
                  </a:lnTo>
                  <a:lnTo>
                    <a:pt x="0" y="143"/>
                  </a:lnTo>
                  <a:cubicBezTo>
                    <a:pt x="19" y="125"/>
                    <a:pt x="32" y="100"/>
                    <a:pt x="32" y="72"/>
                  </a:cubicBezTo>
                  <a:cubicBezTo>
                    <a:pt x="32" y="43"/>
                    <a:pt x="19" y="18"/>
                    <a:pt x="0" y="0"/>
                  </a:cubicBezTo>
                </a:path>
              </a:pathLst>
            </a:custGeom>
            <a:solidFill>
              <a:schemeClr val="bg1">
                <a:lumMod val="95000"/>
              </a:schemeClr>
            </a:solidFill>
            <a:ln w="9525">
              <a:noFill/>
            </a:ln>
            <a:effectLst/>
          </p:spPr>
          <p:style>
            <a:lnRef idx="3">
              <a:schemeClr val="lt1"/>
            </a:lnRef>
            <a:fillRef idx="1">
              <a:schemeClr val="accent6"/>
            </a:fillRef>
            <a:effectRef idx="1">
              <a:schemeClr val="accent6"/>
            </a:effectRef>
            <a:fontRef idx="minor">
              <a:schemeClr val="lt1"/>
            </a:fontRef>
          </p:style>
          <p:txBody>
            <a:bodyPr lIns="365760" rIns="45720" rtlCol="0" anchor="ctr"/>
            <a:lstStyle/>
            <a:p>
              <a:pPr>
                <a:spcBef>
                  <a:spcPts val="400"/>
                </a:spcBef>
                <a:buSzPct val="25000"/>
              </a:pPr>
              <a:endParaRPr lang="en-US" sz="700" dirty="0">
                <a:solidFill>
                  <a:schemeClr val="tx1"/>
                </a:solidFill>
                <a:cs typeface="Arial" pitchFamily="34" charset="0"/>
              </a:endParaRPr>
            </a:p>
          </p:txBody>
        </p:sp>
        <p:sp>
          <p:nvSpPr>
            <p:cNvPr id="52" name="Oval 12" descr="DNA03"/>
            <p:cNvSpPr>
              <a:spLocks noChangeArrowheads="1"/>
            </p:cNvSpPr>
            <p:nvPr/>
          </p:nvSpPr>
          <p:spPr bwMode="gray">
            <a:xfrm>
              <a:off x="611362" y="5034660"/>
              <a:ext cx="1813336" cy="607459"/>
            </a:xfrm>
            <a:prstGeom prst="ellipse">
              <a:avLst/>
            </a:prstGeom>
            <a:solidFill>
              <a:srgbClr val="00B0F0"/>
            </a:solidFill>
            <a:ln w="9525">
              <a:noFill/>
            </a:ln>
            <a:effectLst/>
          </p:spPr>
          <p:style>
            <a:lnRef idx="3">
              <a:schemeClr val="lt1"/>
            </a:lnRef>
            <a:fillRef idx="1">
              <a:schemeClr val="accent6"/>
            </a:fillRef>
            <a:effectRef idx="1">
              <a:schemeClr val="accent6"/>
            </a:effectRef>
            <a:fontRef idx="minor">
              <a:schemeClr val="lt1"/>
            </a:fontRef>
          </p:style>
          <p:txBody>
            <a:bodyPr lIns="45720" tIns="45720" rIns="45720" bIns="45720" rtlCol="0" anchor="ctr"/>
            <a:lstStyle/>
            <a:p>
              <a:pPr algn="ctr">
                <a:spcBef>
                  <a:spcPts val="400"/>
                </a:spcBef>
              </a:pPr>
              <a:r>
                <a:rPr lang="en-US" sz="700" b="1" dirty="0" smtClean="0">
                  <a:solidFill>
                    <a:prstClr val="white"/>
                  </a:solidFill>
                </a:rPr>
                <a:t>Connect Carefully and Deliberately</a:t>
              </a:r>
              <a:endParaRPr lang="en-US" sz="700" b="1" dirty="0">
                <a:solidFill>
                  <a:prstClr val="white"/>
                </a:solidFill>
                <a:cs typeface="Arial" pitchFamily="34" charset="0"/>
              </a:endParaRPr>
            </a:p>
          </p:txBody>
        </p:sp>
        <p:sp>
          <p:nvSpPr>
            <p:cNvPr id="53" name="TextBox 52"/>
            <p:cNvSpPr txBox="1"/>
            <p:nvPr/>
          </p:nvSpPr>
          <p:spPr>
            <a:xfrm>
              <a:off x="2968824" y="5112330"/>
              <a:ext cx="8586525" cy="487250"/>
            </a:xfrm>
            <a:prstGeom prst="rect">
              <a:avLst/>
            </a:prstGeom>
            <a:noFill/>
          </p:spPr>
          <p:txBody>
            <a:bodyPr vert="horz" wrap="square" lIns="0" tIns="0" rIns="0" bIns="0" rtlCol="0">
              <a:spAutoFit/>
            </a:bodyPr>
            <a:lstStyle/>
            <a:p>
              <a:pPr algn="just">
                <a:spcBef>
                  <a:spcPts val="200"/>
                </a:spcBef>
                <a:buSzPct val="100000"/>
              </a:pPr>
              <a:r>
                <a:rPr lang="en-US" sz="800" dirty="0" err="1"/>
                <a:t>IoT</a:t>
              </a:r>
              <a:r>
                <a:rPr lang="en-US" sz="800" dirty="0"/>
                <a:t> consumers, particularly in the industrial context, should deliberately consider whether continuous connectivity is needed given the use of the </a:t>
              </a:r>
              <a:r>
                <a:rPr lang="en-US" sz="800" dirty="0" err="1"/>
                <a:t>IoT</a:t>
              </a:r>
              <a:r>
                <a:rPr lang="en-US" sz="800" dirty="0"/>
                <a:t> device and the risks associated with its </a:t>
              </a:r>
              <a:r>
                <a:rPr lang="en-US" sz="800" dirty="0" smtClean="0"/>
                <a:t>disruption. </a:t>
              </a:r>
              <a:r>
                <a:rPr lang="en-US" sz="800" dirty="0"/>
                <a:t>P</a:t>
              </a:r>
              <a:r>
                <a:rPr lang="en-US" sz="800" dirty="0" smtClean="0"/>
                <a:t>otential </a:t>
              </a:r>
              <a:r>
                <a:rPr lang="en-US" sz="800" dirty="0"/>
                <a:t>threats posed by network </a:t>
              </a:r>
              <a:r>
                <a:rPr lang="en-US" sz="800" dirty="0" smtClean="0"/>
                <a:t>connectivity can also be contained </a:t>
              </a:r>
              <a:r>
                <a:rPr lang="en-US" sz="800" dirty="0"/>
                <a:t>by connecting carefully and </a:t>
              </a:r>
              <a:r>
                <a:rPr lang="en-US" sz="800" dirty="0" smtClean="0"/>
                <a:t>deliberately</a:t>
              </a:r>
            </a:p>
          </p:txBody>
        </p:sp>
      </p:grpSp>
      <p:sp>
        <p:nvSpPr>
          <p:cNvPr id="29" name="TextBox 28"/>
          <p:cNvSpPr txBox="1"/>
          <p:nvPr/>
        </p:nvSpPr>
        <p:spPr>
          <a:xfrm>
            <a:off x="370305" y="1016001"/>
            <a:ext cx="8444456" cy="553998"/>
          </a:xfrm>
          <a:prstGeom prst="rect">
            <a:avLst/>
          </a:prstGeom>
          <a:noFill/>
        </p:spPr>
        <p:txBody>
          <a:bodyPr vert="horz" wrap="square" lIns="0" tIns="0" rIns="0" bIns="0" rtlCol="0">
            <a:spAutoFit/>
          </a:bodyPr>
          <a:lstStyle/>
          <a:p>
            <a:pPr algn="just">
              <a:spcBef>
                <a:spcPts val="200"/>
              </a:spcBef>
              <a:buSzPct val="100000"/>
            </a:pPr>
            <a:r>
              <a:rPr lang="en-US" sz="1200" dirty="0"/>
              <a:t>Due to the growing dependency on network-connected technologies and the limited resources available to secure </a:t>
            </a:r>
            <a:r>
              <a:rPr lang="en-US" sz="1200" dirty="0" err="1"/>
              <a:t>IoT</a:t>
            </a:r>
            <a:r>
              <a:rPr lang="en-US" sz="1200" dirty="0"/>
              <a:t> deployments</a:t>
            </a:r>
            <a:r>
              <a:rPr lang="en-US" sz="1200" dirty="0" smtClean="0"/>
              <a:t>, a thorough understanding of existing best practices from documentary sources released by the DHS, ISO, NHTSA and others is necessary in ensuring success in </a:t>
            </a:r>
            <a:r>
              <a:rPr lang="en-US" sz="1200" dirty="0" err="1" smtClean="0"/>
              <a:t>IoT</a:t>
            </a:r>
            <a:r>
              <a:rPr lang="en-US" sz="1200" dirty="0" smtClean="0"/>
              <a:t> deployments.</a:t>
            </a:r>
            <a:endParaRPr lang="en-US" sz="1200" dirty="0"/>
          </a:p>
        </p:txBody>
      </p:sp>
      <p:grpSp>
        <p:nvGrpSpPr>
          <p:cNvPr id="30" name="Group 29"/>
          <p:cNvGrpSpPr/>
          <p:nvPr/>
        </p:nvGrpSpPr>
        <p:grpSpPr>
          <a:xfrm>
            <a:off x="370305" y="5232404"/>
            <a:ext cx="8370836" cy="477820"/>
            <a:chOff x="611362" y="5034660"/>
            <a:chExt cx="10943991" cy="630375"/>
          </a:xfrm>
        </p:grpSpPr>
        <p:sp>
          <p:nvSpPr>
            <p:cNvPr id="31" name="Freeform 11"/>
            <p:cNvSpPr>
              <a:spLocks/>
            </p:cNvSpPr>
            <p:nvPr/>
          </p:nvSpPr>
          <p:spPr bwMode="gray">
            <a:xfrm>
              <a:off x="2424698" y="5057576"/>
              <a:ext cx="9130655" cy="607459"/>
            </a:xfrm>
            <a:custGeom>
              <a:avLst/>
              <a:gdLst/>
              <a:ahLst/>
              <a:cxnLst>
                <a:cxn ang="0">
                  <a:pos x="0" y="0"/>
                </a:cxn>
                <a:cxn ang="0">
                  <a:pos x="648" y="0"/>
                </a:cxn>
                <a:cxn ang="0">
                  <a:pos x="648" y="143"/>
                </a:cxn>
                <a:cxn ang="0">
                  <a:pos x="0" y="143"/>
                </a:cxn>
                <a:cxn ang="0">
                  <a:pos x="32" y="72"/>
                </a:cxn>
                <a:cxn ang="0">
                  <a:pos x="0" y="0"/>
                </a:cxn>
              </a:cxnLst>
              <a:rect l="0" t="0" r="r" b="b"/>
              <a:pathLst>
                <a:path w="648" h="143">
                  <a:moveTo>
                    <a:pt x="0" y="0"/>
                  </a:moveTo>
                  <a:lnTo>
                    <a:pt x="648" y="0"/>
                  </a:lnTo>
                  <a:lnTo>
                    <a:pt x="648" y="143"/>
                  </a:lnTo>
                  <a:lnTo>
                    <a:pt x="0" y="143"/>
                  </a:lnTo>
                  <a:cubicBezTo>
                    <a:pt x="19" y="125"/>
                    <a:pt x="32" y="100"/>
                    <a:pt x="32" y="72"/>
                  </a:cubicBezTo>
                  <a:cubicBezTo>
                    <a:pt x="32" y="43"/>
                    <a:pt x="19" y="18"/>
                    <a:pt x="0" y="0"/>
                  </a:cubicBezTo>
                </a:path>
              </a:pathLst>
            </a:custGeom>
            <a:solidFill>
              <a:schemeClr val="bg1">
                <a:lumMod val="95000"/>
              </a:schemeClr>
            </a:solidFill>
            <a:ln w="9525">
              <a:noFill/>
            </a:ln>
            <a:effectLst/>
          </p:spPr>
          <p:style>
            <a:lnRef idx="3">
              <a:schemeClr val="lt1"/>
            </a:lnRef>
            <a:fillRef idx="1">
              <a:schemeClr val="accent6"/>
            </a:fillRef>
            <a:effectRef idx="1">
              <a:schemeClr val="accent6"/>
            </a:effectRef>
            <a:fontRef idx="minor">
              <a:schemeClr val="lt1"/>
            </a:fontRef>
          </p:style>
          <p:txBody>
            <a:bodyPr lIns="365760" rIns="45720" rtlCol="0" anchor="ctr"/>
            <a:lstStyle/>
            <a:p>
              <a:pPr>
                <a:spcBef>
                  <a:spcPts val="400"/>
                </a:spcBef>
                <a:buSzPct val="25000"/>
              </a:pPr>
              <a:endParaRPr lang="en-US" sz="700" dirty="0">
                <a:solidFill>
                  <a:schemeClr val="tx1"/>
                </a:solidFill>
                <a:cs typeface="Arial" pitchFamily="34" charset="0"/>
              </a:endParaRPr>
            </a:p>
          </p:txBody>
        </p:sp>
        <p:sp>
          <p:nvSpPr>
            <p:cNvPr id="32" name="Oval 12" descr="DNA03"/>
            <p:cNvSpPr>
              <a:spLocks noChangeArrowheads="1"/>
            </p:cNvSpPr>
            <p:nvPr/>
          </p:nvSpPr>
          <p:spPr bwMode="gray">
            <a:xfrm>
              <a:off x="611362" y="5034660"/>
              <a:ext cx="1813336" cy="607459"/>
            </a:xfrm>
            <a:prstGeom prst="ellipse">
              <a:avLst/>
            </a:prstGeom>
            <a:solidFill>
              <a:srgbClr val="00B0F0"/>
            </a:solidFill>
            <a:ln w="9525">
              <a:noFill/>
            </a:ln>
            <a:effectLst/>
          </p:spPr>
          <p:style>
            <a:lnRef idx="3">
              <a:schemeClr val="lt1"/>
            </a:lnRef>
            <a:fillRef idx="1">
              <a:schemeClr val="accent6"/>
            </a:fillRef>
            <a:effectRef idx="1">
              <a:schemeClr val="accent6"/>
            </a:effectRef>
            <a:fontRef idx="minor">
              <a:schemeClr val="lt1"/>
            </a:fontRef>
          </p:style>
          <p:txBody>
            <a:bodyPr lIns="45720" tIns="45720" rIns="45720" bIns="45720" rtlCol="0" anchor="ctr"/>
            <a:lstStyle/>
            <a:p>
              <a:pPr algn="ctr">
                <a:spcBef>
                  <a:spcPts val="400"/>
                </a:spcBef>
              </a:pPr>
              <a:r>
                <a:rPr lang="en-US" sz="700" b="1" dirty="0" smtClean="0">
                  <a:solidFill>
                    <a:prstClr val="white"/>
                  </a:solidFill>
                </a:rPr>
                <a:t>Follow a Layered Approach</a:t>
              </a:r>
              <a:endParaRPr lang="en-US" sz="700" b="1" dirty="0">
                <a:solidFill>
                  <a:prstClr val="white"/>
                </a:solidFill>
                <a:cs typeface="Arial" pitchFamily="34" charset="0"/>
              </a:endParaRPr>
            </a:p>
          </p:txBody>
        </p:sp>
        <p:sp>
          <p:nvSpPr>
            <p:cNvPr id="33" name="TextBox 32"/>
            <p:cNvSpPr txBox="1"/>
            <p:nvPr/>
          </p:nvSpPr>
          <p:spPr>
            <a:xfrm>
              <a:off x="2968824" y="5112330"/>
              <a:ext cx="8586525" cy="487250"/>
            </a:xfrm>
            <a:prstGeom prst="rect">
              <a:avLst/>
            </a:prstGeom>
            <a:noFill/>
          </p:spPr>
          <p:txBody>
            <a:bodyPr vert="horz" wrap="square" lIns="0" tIns="0" rIns="0" bIns="0" rtlCol="0">
              <a:spAutoFit/>
            </a:bodyPr>
            <a:lstStyle/>
            <a:p>
              <a:pPr algn="just">
                <a:spcBef>
                  <a:spcPts val="200"/>
                </a:spcBef>
                <a:buSzPct val="100000"/>
              </a:pPr>
              <a:r>
                <a:rPr lang="en-US" sz="800" dirty="0" err="1" smtClean="0"/>
                <a:t>IoT</a:t>
              </a:r>
              <a:r>
                <a:rPr lang="en-US" sz="800" dirty="0" smtClean="0"/>
                <a:t> manufacturers, especially those in the industrial and automotive context should focus </a:t>
              </a:r>
              <a:r>
                <a:rPr lang="en-US" sz="800" dirty="0"/>
                <a:t>on </a:t>
              </a:r>
              <a:r>
                <a:rPr lang="en-US" sz="800" dirty="0" smtClean="0"/>
                <a:t>solutions which harden the electronic architecture electronic </a:t>
              </a:r>
              <a:r>
                <a:rPr lang="en-US" sz="800" dirty="0"/>
                <a:t>architecture </a:t>
              </a:r>
              <a:r>
                <a:rPr lang="en-US" sz="800" dirty="0" smtClean="0"/>
                <a:t>employed as part of the </a:t>
              </a:r>
              <a:r>
                <a:rPr lang="en-US" sz="800" dirty="0" err="1" smtClean="0"/>
                <a:t>IoT</a:t>
              </a:r>
              <a:r>
                <a:rPr lang="en-US" sz="800" dirty="0" smtClean="0"/>
                <a:t> deployment to reduce the probability of an attack`s success</a:t>
              </a:r>
            </a:p>
          </p:txBody>
        </p:sp>
      </p:grpSp>
      <p:grpSp>
        <p:nvGrpSpPr>
          <p:cNvPr id="34" name="Group 33"/>
          <p:cNvGrpSpPr/>
          <p:nvPr/>
        </p:nvGrpSpPr>
        <p:grpSpPr>
          <a:xfrm>
            <a:off x="370302" y="5840417"/>
            <a:ext cx="8370836" cy="477820"/>
            <a:chOff x="611362" y="5034660"/>
            <a:chExt cx="10943991" cy="630375"/>
          </a:xfrm>
        </p:grpSpPr>
        <p:sp>
          <p:nvSpPr>
            <p:cNvPr id="35" name="Freeform 11"/>
            <p:cNvSpPr>
              <a:spLocks/>
            </p:cNvSpPr>
            <p:nvPr/>
          </p:nvSpPr>
          <p:spPr bwMode="gray">
            <a:xfrm>
              <a:off x="2424698" y="5057576"/>
              <a:ext cx="9130655" cy="607459"/>
            </a:xfrm>
            <a:custGeom>
              <a:avLst/>
              <a:gdLst/>
              <a:ahLst/>
              <a:cxnLst>
                <a:cxn ang="0">
                  <a:pos x="0" y="0"/>
                </a:cxn>
                <a:cxn ang="0">
                  <a:pos x="648" y="0"/>
                </a:cxn>
                <a:cxn ang="0">
                  <a:pos x="648" y="143"/>
                </a:cxn>
                <a:cxn ang="0">
                  <a:pos x="0" y="143"/>
                </a:cxn>
                <a:cxn ang="0">
                  <a:pos x="32" y="72"/>
                </a:cxn>
                <a:cxn ang="0">
                  <a:pos x="0" y="0"/>
                </a:cxn>
              </a:cxnLst>
              <a:rect l="0" t="0" r="r" b="b"/>
              <a:pathLst>
                <a:path w="648" h="143">
                  <a:moveTo>
                    <a:pt x="0" y="0"/>
                  </a:moveTo>
                  <a:lnTo>
                    <a:pt x="648" y="0"/>
                  </a:lnTo>
                  <a:lnTo>
                    <a:pt x="648" y="143"/>
                  </a:lnTo>
                  <a:lnTo>
                    <a:pt x="0" y="143"/>
                  </a:lnTo>
                  <a:cubicBezTo>
                    <a:pt x="19" y="125"/>
                    <a:pt x="32" y="100"/>
                    <a:pt x="32" y="72"/>
                  </a:cubicBezTo>
                  <a:cubicBezTo>
                    <a:pt x="32" y="43"/>
                    <a:pt x="19" y="18"/>
                    <a:pt x="0" y="0"/>
                  </a:cubicBezTo>
                </a:path>
              </a:pathLst>
            </a:custGeom>
            <a:solidFill>
              <a:schemeClr val="bg1">
                <a:lumMod val="95000"/>
              </a:schemeClr>
            </a:solidFill>
            <a:ln w="9525">
              <a:noFill/>
            </a:ln>
            <a:effectLst/>
          </p:spPr>
          <p:style>
            <a:lnRef idx="3">
              <a:schemeClr val="lt1"/>
            </a:lnRef>
            <a:fillRef idx="1">
              <a:schemeClr val="accent6"/>
            </a:fillRef>
            <a:effectRef idx="1">
              <a:schemeClr val="accent6"/>
            </a:effectRef>
            <a:fontRef idx="minor">
              <a:schemeClr val="lt1"/>
            </a:fontRef>
          </p:style>
          <p:txBody>
            <a:bodyPr lIns="365760" rIns="45720" rtlCol="0" anchor="ctr"/>
            <a:lstStyle/>
            <a:p>
              <a:pPr>
                <a:spcBef>
                  <a:spcPts val="400"/>
                </a:spcBef>
                <a:buSzPct val="25000"/>
              </a:pPr>
              <a:endParaRPr lang="en-US" sz="700" dirty="0">
                <a:solidFill>
                  <a:schemeClr val="tx1"/>
                </a:solidFill>
                <a:cs typeface="Arial" pitchFamily="34" charset="0"/>
              </a:endParaRPr>
            </a:p>
          </p:txBody>
        </p:sp>
        <p:sp>
          <p:nvSpPr>
            <p:cNvPr id="36" name="Oval 12" descr="DNA03"/>
            <p:cNvSpPr>
              <a:spLocks noChangeArrowheads="1"/>
            </p:cNvSpPr>
            <p:nvPr/>
          </p:nvSpPr>
          <p:spPr bwMode="gray">
            <a:xfrm>
              <a:off x="611362" y="5034660"/>
              <a:ext cx="1813336" cy="607459"/>
            </a:xfrm>
            <a:prstGeom prst="ellipse">
              <a:avLst/>
            </a:prstGeom>
            <a:solidFill>
              <a:srgbClr val="00B0F0"/>
            </a:solidFill>
            <a:ln w="9525">
              <a:noFill/>
            </a:ln>
            <a:effectLst/>
          </p:spPr>
          <p:style>
            <a:lnRef idx="3">
              <a:schemeClr val="lt1"/>
            </a:lnRef>
            <a:fillRef idx="1">
              <a:schemeClr val="accent6"/>
            </a:fillRef>
            <a:effectRef idx="1">
              <a:schemeClr val="accent6"/>
            </a:effectRef>
            <a:fontRef idx="minor">
              <a:schemeClr val="lt1"/>
            </a:fontRef>
          </p:style>
          <p:txBody>
            <a:bodyPr lIns="45720" tIns="45720" rIns="45720" bIns="45720" rtlCol="0" anchor="ctr"/>
            <a:lstStyle/>
            <a:p>
              <a:pPr algn="ctr">
                <a:spcBef>
                  <a:spcPts val="400"/>
                </a:spcBef>
              </a:pPr>
              <a:r>
                <a:rPr lang="en-US" sz="700" b="1" dirty="0" smtClean="0">
                  <a:solidFill>
                    <a:prstClr val="white"/>
                  </a:solidFill>
                </a:rPr>
                <a:t>Formalize the Incident Response Plan</a:t>
              </a:r>
              <a:endParaRPr lang="en-US" sz="700" b="1" dirty="0">
                <a:solidFill>
                  <a:prstClr val="white"/>
                </a:solidFill>
                <a:cs typeface="Arial" pitchFamily="34" charset="0"/>
              </a:endParaRPr>
            </a:p>
          </p:txBody>
        </p:sp>
        <p:sp>
          <p:nvSpPr>
            <p:cNvPr id="37" name="TextBox 36"/>
            <p:cNvSpPr txBox="1"/>
            <p:nvPr/>
          </p:nvSpPr>
          <p:spPr>
            <a:xfrm>
              <a:off x="2968824" y="5112329"/>
              <a:ext cx="8586525" cy="324832"/>
            </a:xfrm>
            <a:prstGeom prst="rect">
              <a:avLst/>
            </a:prstGeom>
            <a:noFill/>
          </p:spPr>
          <p:txBody>
            <a:bodyPr vert="horz" wrap="square" lIns="0" tIns="0" rIns="0" bIns="0" rtlCol="0">
              <a:spAutoFit/>
            </a:bodyPr>
            <a:lstStyle/>
            <a:p>
              <a:pPr algn="just">
                <a:spcBef>
                  <a:spcPts val="200"/>
                </a:spcBef>
                <a:buSzPct val="100000"/>
              </a:pPr>
              <a:r>
                <a:rPr lang="en-US" sz="800" dirty="0" smtClean="0"/>
                <a:t>Industry stakeholders </a:t>
              </a:r>
              <a:r>
                <a:rPr lang="en-US" sz="800" dirty="0"/>
                <a:t>should have a documented process for responding to incidents, vulnerabilities, and exploits. This process should cover impact assessment, containment, recovery and remediation actions, and the associated testing. </a:t>
              </a:r>
              <a:endParaRPr lang="en-US" sz="800" dirty="0" smtClean="0"/>
            </a:p>
          </p:txBody>
        </p:sp>
      </p:grpSp>
      <p:sp>
        <p:nvSpPr>
          <p:cNvPr id="38" name="TextBox 37"/>
          <p:cNvSpPr txBox="1"/>
          <p:nvPr/>
        </p:nvSpPr>
        <p:spPr>
          <a:xfrm>
            <a:off x="3231356" y="6554397"/>
            <a:ext cx="2252155" cy="184666"/>
          </a:xfrm>
          <a:prstGeom prst="rect">
            <a:avLst/>
          </a:prstGeom>
          <a:noFill/>
        </p:spPr>
        <p:txBody>
          <a:bodyPr vert="horz" wrap="none" lIns="0" tIns="0" rIns="0" bIns="0" rtlCol="0">
            <a:spAutoFit/>
          </a:bodyPr>
          <a:lstStyle/>
          <a:p>
            <a:pPr>
              <a:spcBef>
                <a:spcPts val="200"/>
              </a:spcBef>
              <a:buSzPct val="100000"/>
            </a:pPr>
            <a:r>
              <a:rPr lang="en-US" sz="1200" dirty="0" smtClean="0"/>
              <a:t>Draft – For Internal Use Only</a:t>
            </a:r>
          </a:p>
        </p:txBody>
      </p:sp>
    </p:spTree>
    <p:extLst>
      <p:ext uri="{BB962C8B-B14F-4D97-AF65-F5344CB8AC3E}">
        <p14:creationId xmlns:p14="http://schemas.microsoft.com/office/powerpoint/2010/main" val="2937136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End to End </a:t>
            </a:r>
            <a:r>
              <a:rPr lang="en-US" dirty="0"/>
              <a:t>S</a:t>
            </a:r>
            <a:r>
              <a:rPr lang="en-US" dirty="0" smtClean="0"/>
              <a:t>ecurity for </a:t>
            </a:r>
            <a:r>
              <a:rPr lang="en-US" dirty="0" err="1" smtClean="0"/>
              <a:t>IoT</a:t>
            </a:r>
            <a:r>
              <a:rPr lang="en-US" dirty="0" smtClean="0"/>
              <a:t> environments</a:t>
            </a:r>
            <a:endParaRPr lang="en-US" dirty="0"/>
          </a:p>
        </p:txBody>
      </p:sp>
      <p:grpSp>
        <p:nvGrpSpPr>
          <p:cNvPr id="32" name="Group 31"/>
          <p:cNvGrpSpPr/>
          <p:nvPr/>
        </p:nvGrpSpPr>
        <p:grpSpPr>
          <a:xfrm>
            <a:off x="373571" y="1971329"/>
            <a:ext cx="8391524" cy="3921713"/>
            <a:chOff x="376239" y="2187575"/>
            <a:chExt cx="8391524" cy="3077778"/>
          </a:xfrm>
        </p:grpSpPr>
        <p:cxnSp>
          <p:nvCxnSpPr>
            <p:cNvPr id="6" name="Straight Connector 5"/>
            <p:cNvCxnSpPr/>
            <p:nvPr/>
          </p:nvCxnSpPr>
          <p:spPr>
            <a:xfrm>
              <a:off x="376240" y="3284979"/>
              <a:ext cx="839152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76239" y="2187575"/>
              <a:ext cx="8391523" cy="244609"/>
            </a:xfrm>
            <a:prstGeom prst="rect">
              <a:avLst/>
            </a:prstGeom>
            <a:solidFill>
              <a:schemeClr val="accent1"/>
            </a:solidFill>
            <a:ln>
              <a:noFill/>
            </a:ln>
          </p:spPr>
          <p:txBody>
            <a:bodyPr wrap="square" lIns="0" tIns="0" rIns="0" bIns="0" anchor="ctr">
              <a:noAutofit/>
            </a:bodyPr>
            <a:lstStyle/>
            <a:p>
              <a:pPr algn="ctr" defTabSz="685800"/>
              <a:r>
                <a:rPr lang="en-US" sz="1000" b="1" dirty="0">
                  <a:solidFill>
                    <a:schemeClr val="bg1"/>
                  </a:solidFill>
                  <a:ea typeface="Verdana" panose="020B0604030504040204" pitchFamily="34" charset="0"/>
                  <a:cs typeface="Verdana" panose="020B0604030504040204" pitchFamily="34" charset="0"/>
                </a:rPr>
                <a:t> Security must be integrated end to end</a:t>
              </a:r>
            </a:p>
          </p:txBody>
        </p:sp>
        <p:cxnSp>
          <p:nvCxnSpPr>
            <p:cNvPr id="17" name="Straight Connector 16"/>
            <p:cNvCxnSpPr>
              <a:stCxn id="14" idx="4"/>
              <a:endCxn id="9" idx="0"/>
            </p:cNvCxnSpPr>
            <p:nvPr/>
          </p:nvCxnSpPr>
          <p:spPr>
            <a:xfrm>
              <a:off x="1450684" y="3978037"/>
              <a:ext cx="0" cy="9167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572860" y="2591920"/>
              <a:ext cx="1755648" cy="2564738"/>
              <a:chOff x="699860" y="2591920"/>
              <a:chExt cx="1755648" cy="2564738"/>
            </a:xfrm>
          </p:grpSpPr>
          <p:sp>
            <p:nvSpPr>
              <p:cNvPr id="9" name="Rectangle 8"/>
              <p:cNvSpPr/>
              <p:nvPr/>
            </p:nvSpPr>
            <p:spPr>
              <a:xfrm>
                <a:off x="699860" y="4069708"/>
                <a:ext cx="1755648" cy="1086950"/>
              </a:xfrm>
              <a:prstGeom prst="rect">
                <a:avLst/>
              </a:prstGeom>
              <a:ln w="28575">
                <a:noFill/>
              </a:ln>
            </p:spPr>
            <p:txBody>
              <a:bodyPr wrap="square" lIns="68580" tIns="68580" rIns="68580" bIns="68580">
                <a:spAutoFit/>
              </a:bodyPr>
              <a:lstStyle/>
              <a:p>
                <a:pPr defTabSz="685800"/>
                <a:r>
                  <a:rPr lang="en-US" sz="900" b="1" dirty="0">
                    <a:latin typeface="Verdana" panose="020B0604030504040204" pitchFamily="34" charset="0"/>
                    <a:ea typeface="Verdana" panose="020B0604030504040204" pitchFamily="34" charset="0"/>
                    <a:cs typeface="Verdana" panose="020B0604030504040204" pitchFamily="34" charset="0"/>
                  </a:rPr>
                  <a:t>Incorporate Security-by-Design</a:t>
                </a:r>
              </a:p>
              <a:p>
                <a:pPr defTabSz="685800"/>
                <a:endParaRPr lang="en-US" sz="900" dirty="0">
                  <a:latin typeface="Verdana" panose="020B0604030504040204" pitchFamily="34" charset="0"/>
                  <a:ea typeface="Verdana" panose="020B0604030504040204" pitchFamily="34" charset="0"/>
                  <a:cs typeface="Verdana" panose="020B0604030504040204" pitchFamily="34" charset="0"/>
                </a:endParaRPr>
              </a:p>
              <a:p>
                <a:pPr marL="103551" marR="3321" lvl="1" indent="-95250" defTabSz="508067">
                  <a:buSzPct val="100000"/>
                  <a:buFont typeface="Arial" panose="020B0604020202020204" pitchFamily="34" charset="0"/>
                  <a:buChar char="•"/>
                </a:pPr>
                <a:r>
                  <a:rPr lang="en-US" sz="900" dirty="0">
                    <a:latin typeface="Verdana" panose="020B0604030504040204" pitchFamily="34" charset="0"/>
                    <a:ea typeface="Verdana" panose="020B0604030504040204" pitchFamily="34" charset="0"/>
                    <a:cs typeface="Verdana" panose="020B0604030504040204" pitchFamily="34" charset="0"/>
                  </a:rPr>
                  <a:t>Default security settings</a:t>
                </a:r>
              </a:p>
              <a:p>
                <a:pPr marL="103551" marR="3321" lvl="1" indent="-95250" defTabSz="508067">
                  <a:buSzPct val="100000"/>
                  <a:buFont typeface="Arial" panose="020B0604020202020204" pitchFamily="34" charset="0"/>
                  <a:buChar char="•"/>
                </a:pPr>
                <a:r>
                  <a:rPr lang="en-US" sz="900" dirty="0">
                    <a:latin typeface="Verdana" panose="020B0604030504040204" pitchFamily="34" charset="0"/>
                    <a:ea typeface="Verdana" panose="020B0604030504040204" pitchFamily="34" charset="0"/>
                    <a:cs typeface="Verdana" panose="020B0604030504040204" pitchFamily="34" charset="0"/>
                  </a:rPr>
                  <a:t>Modern operating systems</a:t>
                </a:r>
              </a:p>
              <a:p>
                <a:pPr marL="103551" marR="3321" lvl="1" indent="-95250" defTabSz="508067">
                  <a:buSzPct val="100000"/>
                  <a:buFont typeface="Arial" panose="020B0604020202020204" pitchFamily="34" charset="0"/>
                  <a:buChar char="•"/>
                </a:pPr>
                <a:r>
                  <a:rPr lang="en-US" sz="900" dirty="0">
                    <a:latin typeface="Verdana" panose="020B0604030504040204" pitchFamily="34" charset="0"/>
                    <a:ea typeface="Verdana" panose="020B0604030504040204" pitchFamily="34" charset="0"/>
                    <a:cs typeface="Verdana" panose="020B0604030504040204" pitchFamily="34" charset="0"/>
                  </a:rPr>
                  <a:t>Hardware with built in security features</a:t>
                </a:r>
              </a:p>
              <a:p>
                <a:pPr marL="103551" marR="3321" lvl="1" indent="-95250" defTabSz="508067">
                  <a:buSzPct val="100000"/>
                  <a:buFont typeface="Arial" panose="020B0604020202020204" pitchFamily="34" charset="0"/>
                  <a:buChar char="•"/>
                </a:pPr>
                <a:r>
                  <a:rPr lang="en-US" sz="900" dirty="0">
                    <a:latin typeface="Verdana" panose="020B0604030504040204" pitchFamily="34" charset="0"/>
                    <a:ea typeface="Verdana" panose="020B0604030504040204" pitchFamily="34" charset="0"/>
                    <a:cs typeface="Verdana" panose="020B0604030504040204" pitchFamily="34" charset="0"/>
                  </a:rPr>
                  <a:t>Fail safety </a:t>
                </a:r>
                <a:r>
                  <a:rPr lang="en-US" sz="900" dirty="0" smtClean="0">
                    <a:latin typeface="Verdana" panose="020B0604030504040204" pitchFamily="34" charset="0"/>
                    <a:ea typeface="Verdana" panose="020B0604030504040204" pitchFamily="34" charset="0"/>
                    <a:cs typeface="Verdana" panose="020B0604030504040204" pitchFamily="34" charset="0"/>
                  </a:rPr>
                  <a:t>features</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14" name="Oval 13"/>
              <p:cNvSpPr/>
              <p:nvPr/>
            </p:nvSpPr>
            <p:spPr bwMode="gray">
              <a:xfrm>
                <a:off x="1042398" y="2591920"/>
                <a:ext cx="1070572" cy="1386118"/>
              </a:xfrm>
              <a:prstGeom prst="ellipse">
                <a:avLst/>
              </a:prstGeom>
              <a:solidFill>
                <a:schemeClr val="bg1"/>
              </a:solidFill>
              <a:ln w="57150" algn="ctr">
                <a:solidFill>
                  <a:schemeClr val="tx1"/>
                </a:solidFill>
                <a:miter lim="800000"/>
                <a:headEnd/>
                <a:tailEnd/>
              </a:ln>
            </p:spPr>
            <p:txBody>
              <a:bodyPr wrap="square" lIns="0" tIns="0" rIns="0" bIns="0" rtlCol="0" anchor="ctr"/>
              <a:lstStyle/>
              <a:p>
                <a:pPr algn="ctr" defTabSz="685800"/>
                <a:r>
                  <a:rPr lang="en-US" sz="900" b="1" dirty="0">
                    <a:latin typeface="Verdana" panose="020B0604030504040204" pitchFamily="34" charset="0"/>
                    <a:ea typeface="Verdana" panose="020B0604030504040204" pitchFamily="34" charset="0"/>
                    <a:cs typeface="Verdana" panose="020B0604030504040204" pitchFamily="34" charset="0"/>
                  </a:rPr>
                  <a:t>Internet connected devices</a:t>
                </a:r>
              </a:p>
            </p:txBody>
          </p:sp>
          <p:cxnSp>
            <p:nvCxnSpPr>
              <p:cNvPr id="24" name="Straight Connector 23"/>
              <p:cNvCxnSpPr/>
              <p:nvPr/>
            </p:nvCxnSpPr>
            <p:spPr>
              <a:xfrm>
                <a:off x="699860" y="4077018"/>
                <a:ext cx="1755648"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2649023" y="2591920"/>
              <a:ext cx="1755648" cy="2673433"/>
              <a:chOff x="2733945" y="2591920"/>
              <a:chExt cx="1755648" cy="2673433"/>
            </a:xfrm>
          </p:grpSpPr>
          <p:sp>
            <p:nvSpPr>
              <p:cNvPr id="11" name="Rectangle 10"/>
              <p:cNvSpPr/>
              <p:nvPr/>
            </p:nvSpPr>
            <p:spPr>
              <a:xfrm>
                <a:off x="2733945" y="4069708"/>
                <a:ext cx="1755648" cy="1195645"/>
              </a:xfrm>
              <a:prstGeom prst="rect">
                <a:avLst/>
              </a:prstGeom>
              <a:ln w="28575">
                <a:noFill/>
              </a:ln>
            </p:spPr>
            <p:txBody>
              <a:bodyPr wrap="square" lIns="68580" tIns="68580" rIns="68580" bIns="68580">
                <a:spAutoFit/>
              </a:bodyPr>
              <a:lstStyle/>
              <a:p>
                <a:pPr defTabSz="685800"/>
                <a:r>
                  <a:rPr lang="en-US" sz="900" b="1" dirty="0">
                    <a:latin typeface="Verdana" panose="020B0604030504040204" pitchFamily="34" charset="0"/>
                    <a:ea typeface="Verdana" panose="020B0604030504040204" pitchFamily="34" charset="0"/>
                    <a:cs typeface="Verdana" panose="020B0604030504040204" pitchFamily="34" charset="0"/>
                  </a:rPr>
                  <a:t>Prevent device operational disruption</a:t>
                </a:r>
              </a:p>
              <a:p>
                <a:pPr defTabSz="685800"/>
                <a:endParaRPr lang="en-US" sz="900" dirty="0">
                  <a:latin typeface="Verdana" panose="020B0604030504040204" pitchFamily="34" charset="0"/>
                  <a:ea typeface="Verdana" panose="020B0604030504040204" pitchFamily="34" charset="0"/>
                  <a:cs typeface="Verdana" panose="020B0604030504040204" pitchFamily="34" charset="0"/>
                </a:endParaRPr>
              </a:p>
              <a:p>
                <a:pPr marL="103551" marR="3321" lvl="1" indent="-95250" defTabSz="508067">
                  <a:buSzPct val="100000"/>
                  <a:buFont typeface="Arial" panose="020B0604020202020204" pitchFamily="34" charset="0"/>
                  <a:buChar char="•"/>
                </a:pPr>
                <a:r>
                  <a:rPr lang="en-US" sz="900" dirty="0">
                    <a:latin typeface="Verdana" panose="020B0604030504040204" pitchFamily="34" charset="0"/>
                    <a:ea typeface="Verdana" panose="020B0604030504040204" pitchFamily="34" charset="0"/>
                    <a:cs typeface="Verdana" panose="020B0604030504040204" pitchFamily="34" charset="0"/>
                  </a:rPr>
                  <a:t>Automatic device patching</a:t>
                </a:r>
              </a:p>
              <a:p>
                <a:pPr marL="103551" marR="3321" lvl="1" indent="-95250" defTabSz="508067">
                  <a:buSzPct val="100000"/>
                  <a:buFont typeface="Arial" panose="020B0604020202020204" pitchFamily="34" charset="0"/>
                  <a:buChar char="•"/>
                </a:pPr>
                <a:r>
                  <a:rPr lang="en-US" sz="900" dirty="0">
                    <a:latin typeface="Verdana" panose="020B0604030504040204" pitchFamily="34" charset="0"/>
                    <a:ea typeface="Verdana" panose="020B0604030504040204" pitchFamily="34" charset="0"/>
                    <a:cs typeface="Verdana" panose="020B0604030504040204" pitchFamily="34" charset="0"/>
                  </a:rPr>
                  <a:t>Coordinated software updating</a:t>
                </a:r>
              </a:p>
              <a:p>
                <a:pPr marL="103551" marR="3321" lvl="1" indent="-95250" defTabSz="508067">
                  <a:buSzPct val="100000"/>
                  <a:buFont typeface="Arial" panose="020B0604020202020204" pitchFamily="34" charset="0"/>
                  <a:buChar char="•"/>
                </a:pPr>
                <a:r>
                  <a:rPr lang="en-US" sz="900" dirty="0">
                    <a:latin typeface="Verdana" panose="020B0604030504040204" pitchFamily="34" charset="0"/>
                    <a:ea typeface="Verdana" panose="020B0604030504040204" pitchFamily="34" charset="0"/>
                    <a:cs typeface="Verdana" panose="020B0604030504040204" pitchFamily="34" charset="0"/>
                  </a:rPr>
                  <a:t>Vulnerability scanning and security testing</a:t>
                </a:r>
              </a:p>
              <a:p>
                <a:pPr marL="103551" marR="3321" lvl="1" indent="-95250" defTabSz="508067">
                  <a:buSzPct val="100000"/>
                  <a:buFont typeface="Arial" panose="020B0604020202020204" pitchFamily="34" charset="0"/>
                  <a:buChar char="•"/>
                </a:pPr>
                <a:r>
                  <a:rPr lang="en-US" sz="900" dirty="0">
                    <a:latin typeface="Verdana" panose="020B0604030504040204" pitchFamily="34" charset="0"/>
                    <a:ea typeface="Verdana" panose="020B0604030504040204" pitchFamily="34" charset="0"/>
                    <a:cs typeface="Verdana" panose="020B0604030504040204" pitchFamily="34" charset="0"/>
                  </a:rPr>
                  <a:t>Vulnerability </a:t>
                </a:r>
                <a:r>
                  <a:rPr lang="en-US" sz="900" dirty="0" smtClean="0">
                    <a:latin typeface="Verdana" panose="020B0604030504040204" pitchFamily="34" charset="0"/>
                    <a:ea typeface="Verdana" panose="020B0604030504040204" pitchFamily="34" charset="0"/>
                    <a:cs typeface="Verdana" panose="020B0604030504040204" pitchFamily="34" charset="0"/>
                  </a:rPr>
                  <a:t>disclosure</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cxnSp>
            <p:nvCxnSpPr>
              <p:cNvPr id="18" name="Straight Connector 17"/>
              <p:cNvCxnSpPr/>
              <p:nvPr/>
            </p:nvCxnSpPr>
            <p:spPr>
              <a:xfrm>
                <a:off x="3611769" y="3978038"/>
                <a:ext cx="0" cy="9167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gray">
              <a:xfrm>
                <a:off x="3076483" y="2591920"/>
                <a:ext cx="1070572" cy="1386118"/>
              </a:xfrm>
              <a:prstGeom prst="ellipse">
                <a:avLst/>
              </a:prstGeom>
              <a:solidFill>
                <a:schemeClr val="bg1"/>
              </a:solidFill>
              <a:ln w="57150" algn="ctr">
                <a:solidFill>
                  <a:schemeClr val="tx1"/>
                </a:solidFill>
                <a:miter lim="800000"/>
                <a:headEnd/>
                <a:tailEnd/>
              </a:ln>
            </p:spPr>
            <p:txBody>
              <a:bodyPr wrap="square" lIns="0" tIns="0" rIns="0" bIns="0" rtlCol="0" anchor="ctr"/>
              <a:lstStyle/>
              <a:p>
                <a:pPr algn="ctr" defTabSz="685800"/>
                <a:r>
                  <a:rPr lang="en-US" sz="900" b="1" dirty="0">
                    <a:latin typeface="Verdana" panose="020B0604030504040204" pitchFamily="34" charset="0"/>
                    <a:ea typeface="Verdana" panose="020B0604030504040204" pitchFamily="34" charset="0"/>
                    <a:cs typeface="Verdana" panose="020B0604030504040204" pitchFamily="34" charset="0"/>
                  </a:rPr>
                  <a:t>Operational technology</a:t>
                </a:r>
              </a:p>
            </p:txBody>
          </p:sp>
          <p:cxnSp>
            <p:nvCxnSpPr>
              <p:cNvPr id="25" name="Straight Connector 24"/>
              <p:cNvCxnSpPr/>
              <p:nvPr/>
            </p:nvCxnSpPr>
            <p:spPr>
              <a:xfrm>
                <a:off x="2733945" y="4077018"/>
                <a:ext cx="175564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4725186" y="2591920"/>
              <a:ext cx="1755648" cy="2673433"/>
              <a:chOff x="4850988" y="2591920"/>
              <a:chExt cx="1755648" cy="2673433"/>
            </a:xfrm>
          </p:grpSpPr>
          <p:sp>
            <p:nvSpPr>
              <p:cNvPr id="12" name="Rectangle 11"/>
              <p:cNvSpPr/>
              <p:nvPr/>
            </p:nvSpPr>
            <p:spPr>
              <a:xfrm>
                <a:off x="4850988" y="4069708"/>
                <a:ext cx="1755648" cy="1195645"/>
              </a:xfrm>
              <a:prstGeom prst="rect">
                <a:avLst/>
              </a:prstGeom>
              <a:ln w="28575">
                <a:noFill/>
              </a:ln>
            </p:spPr>
            <p:txBody>
              <a:bodyPr wrap="square" lIns="68580" tIns="68580" rIns="68580" bIns="68580">
                <a:spAutoFit/>
              </a:bodyPr>
              <a:lstStyle/>
              <a:p>
                <a:pPr defTabSz="685800"/>
                <a:r>
                  <a:rPr lang="en-US" sz="900" b="1" dirty="0">
                    <a:latin typeface="Verdana" panose="020B0604030504040204" pitchFamily="34" charset="0"/>
                    <a:ea typeface="Verdana" panose="020B0604030504040204" pitchFamily="34" charset="0"/>
                    <a:cs typeface="Verdana" panose="020B0604030504040204" pitchFamily="34" charset="0"/>
                  </a:rPr>
                  <a:t>Secure device communication</a:t>
                </a:r>
              </a:p>
              <a:p>
                <a:pPr defTabSz="685800"/>
                <a:endParaRPr lang="en-US" sz="900" dirty="0">
                  <a:latin typeface="Verdana" panose="020B0604030504040204" pitchFamily="34" charset="0"/>
                  <a:ea typeface="Verdana" panose="020B0604030504040204" pitchFamily="34" charset="0"/>
                  <a:cs typeface="Verdana" panose="020B0604030504040204" pitchFamily="34" charset="0"/>
                </a:endParaRPr>
              </a:p>
              <a:p>
                <a:pPr marL="103551" marR="3321" lvl="1" indent="-95250" defTabSz="508067">
                  <a:buSzPct val="100000"/>
                  <a:buFont typeface="Arial" panose="020B0604020202020204" pitchFamily="34" charset="0"/>
                  <a:buChar char="•"/>
                </a:pPr>
                <a:r>
                  <a:rPr lang="en-US" sz="900" dirty="0">
                    <a:latin typeface="Verdana" panose="020B0604030504040204" pitchFamily="34" charset="0"/>
                    <a:ea typeface="Verdana" panose="020B0604030504040204" pitchFamily="34" charset="0"/>
                    <a:cs typeface="Verdana" panose="020B0604030504040204" pitchFamily="34" charset="0"/>
                  </a:rPr>
                  <a:t>Network segmentation</a:t>
                </a:r>
              </a:p>
              <a:p>
                <a:pPr marL="103551" marR="3321" lvl="1" indent="-95250" defTabSz="508067">
                  <a:buSzPct val="100000"/>
                  <a:buFont typeface="Arial" panose="020B0604020202020204" pitchFamily="34" charset="0"/>
                  <a:buChar char="•"/>
                </a:pPr>
                <a:r>
                  <a:rPr lang="en-US" sz="900" dirty="0">
                    <a:latin typeface="Verdana" panose="020B0604030504040204" pitchFamily="34" charset="0"/>
                    <a:ea typeface="Verdana" panose="020B0604030504040204" pitchFamily="34" charset="0"/>
                    <a:cs typeface="Verdana" panose="020B0604030504040204" pitchFamily="34" charset="0"/>
                  </a:rPr>
                  <a:t>Secure application program interfaces</a:t>
                </a:r>
              </a:p>
              <a:p>
                <a:pPr marL="103551" marR="3321" lvl="1" indent="-95250" defTabSz="508067">
                  <a:buSzPct val="100000"/>
                  <a:buFont typeface="Arial" panose="020B0604020202020204" pitchFamily="34" charset="0"/>
                  <a:buChar char="•"/>
                </a:pPr>
                <a:r>
                  <a:rPr lang="en-US" sz="900" dirty="0">
                    <a:latin typeface="Verdana" panose="020B0604030504040204" pitchFamily="34" charset="0"/>
                    <a:ea typeface="Verdana" panose="020B0604030504040204" pitchFamily="34" charset="0"/>
                    <a:cs typeface="Verdana" panose="020B0604030504040204" pitchFamily="34" charset="0"/>
                  </a:rPr>
                  <a:t>Secure communication protocols</a:t>
                </a:r>
              </a:p>
              <a:p>
                <a:pPr marL="103551" marR="3321" lvl="1" indent="-95250" defTabSz="508067">
                  <a:buSzPct val="100000"/>
                  <a:buFont typeface="Arial" panose="020B0604020202020204" pitchFamily="34" charset="0"/>
                  <a:buChar char="•"/>
                </a:pPr>
                <a:r>
                  <a:rPr lang="en-US" sz="900" dirty="0">
                    <a:latin typeface="Verdana" panose="020B0604030504040204" pitchFamily="34" charset="0"/>
                    <a:ea typeface="Verdana" panose="020B0604030504040204" pitchFamily="34" charset="0"/>
                    <a:cs typeface="Verdana" panose="020B0604030504040204" pitchFamily="34" charset="0"/>
                  </a:rPr>
                  <a:t>Device authentication</a:t>
                </a:r>
              </a:p>
              <a:p>
                <a:pPr marL="103551" marR="3321" lvl="1" indent="-95250" defTabSz="508067">
                  <a:buSzPct val="100000"/>
                  <a:buFont typeface="Arial" panose="020B0604020202020204" pitchFamily="34" charset="0"/>
                  <a:buChar char="•"/>
                </a:pPr>
                <a:r>
                  <a:rPr lang="en-US" sz="900" dirty="0">
                    <a:latin typeface="Verdana" panose="020B0604030504040204" pitchFamily="34" charset="0"/>
                    <a:ea typeface="Verdana" panose="020B0604030504040204" pitchFamily="34" charset="0"/>
                    <a:cs typeface="Verdana" panose="020B0604030504040204" pitchFamily="34" charset="0"/>
                  </a:rPr>
                  <a:t>Secure data flow</a:t>
                </a:r>
              </a:p>
            </p:txBody>
          </p:sp>
          <p:sp>
            <p:nvSpPr>
              <p:cNvPr id="15" name="Oval 14"/>
              <p:cNvSpPr/>
              <p:nvPr/>
            </p:nvSpPr>
            <p:spPr bwMode="gray">
              <a:xfrm>
                <a:off x="5193526" y="2591920"/>
                <a:ext cx="1070572" cy="1386118"/>
              </a:xfrm>
              <a:prstGeom prst="ellipse">
                <a:avLst/>
              </a:prstGeom>
              <a:solidFill>
                <a:schemeClr val="bg1"/>
              </a:solidFill>
              <a:ln w="57150" algn="ctr">
                <a:solidFill>
                  <a:schemeClr val="tx1"/>
                </a:solidFill>
                <a:miter lim="800000"/>
                <a:headEnd/>
                <a:tailEnd/>
              </a:ln>
            </p:spPr>
            <p:txBody>
              <a:bodyPr wrap="square" lIns="0" tIns="0" rIns="0" bIns="0" rtlCol="0" anchor="ctr"/>
              <a:lstStyle/>
              <a:p>
                <a:pPr algn="ctr" defTabSz="685800"/>
                <a:r>
                  <a:rPr lang="en-US" sz="900" b="1" dirty="0">
                    <a:latin typeface="Verdana" panose="020B0604030504040204" pitchFamily="34" charset="0"/>
                    <a:ea typeface="Verdana" panose="020B0604030504040204" pitchFamily="34" charset="0"/>
                    <a:cs typeface="Verdana" panose="020B0604030504040204" pitchFamily="34" charset="0"/>
                  </a:rPr>
                  <a:t>Interfaces, gateways and service platforms</a:t>
                </a:r>
              </a:p>
            </p:txBody>
          </p:sp>
          <p:cxnSp>
            <p:nvCxnSpPr>
              <p:cNvPr id="19" name="Straight Connector 18"/>
              <p:cNvCxnSpPr/>
              <p:nvPr/>
            </p:nvCxnSpPr>
            <p:spPr>
              <a:xfrm>
                <a:off x="5728812" y="3978038"/>
                <a:ext cx="0" cy="9167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850988" y="4069709"/>
                <a:ext cx="1755648"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6801348" y="2591920"/>
              <a:ext cx="1755648" cy="2673433"/>
              <a:chOff x="6909298" y="2591920"/>
              <a:chExt cx="1755648" cy="2673433"/>
            </a:xfrm>
          </p:grpSpPr>
          <p:sp>
            <p:nvSpPr>
              <p:cNvPr id="13" name="Rectangle 12"/>
              <p:cNvSpPr/>
              <p:nvPr/>
            </p:nvSpPr>
            <p:spPr>
              <a:xfrm>
                <a:off x="6909298" y="4069708"/>
                <a:ext cx="1755648" cy="1195645"/>
              </a:xfrm>
              <a:prstGeom prst="rect">
                <a:avLst/>
              </a:prstGeom>
              <a:ln w="28575">
                <a:noFill/>
              </a:ln>
            </p:spPr>
            <p:txBody>
              <a:bodyPr wrap="square" lIns="68580" tIns="68580" rIns="68580" bIns="68580">
                <a:spAutoFit/>
              </a:bodyPr>
              <a:lstStyle/>
              <a:p>
                <a:pPr defTabSz="685800"/>
                <a:r>
                  <a:rPr lang="en-US" sz="900" b="1" dirty="0">
                    <a:latin typeface="Verdana" panose="020B0604030504040204" pitchFamily="34" charset="0"/>
                    <a:ea typeface="Verdana" panose="020B0604030504040204" pitchFamily="34" charset="0"/>
                    <a:cs typeface="Verdana" panose="020B0604030504040204" pitchFamily="34" charset="0"/>
                  </a:rPr>
                  <a:t>Secure data and manage access</a:t>
                </a:r>
              </a:p>
              <a:p>
                <a:pPr defTabSz="685800"/>
                <a:endParaRPr lang="en-US" sz="900" dirty="0">
                  <a:latin typeface="Verdana" panose="020B0604030504040204" pitchFamily="34" charset="0"/>
                  <a:ea typeface="Verdana" panose="020B0604030504040204" pitchFamily="34" charset="0"/>
                  <a:cs typeface="Verdana" panose="020B0604030504040204" pitchFamily="34" charset="0"/>
                </a:endParaRPr>
              </a:p>
              <a:p>
                <a:pPr marL="103551" marR="3321" lvl="1" indent="-95250" defTabSz="508067">
                  <a:buSzPct val="100000"/>
                  <a:buFont typeface="Arial" panose="020B0604020202020204" pitchFamily="34" charset="0"/>
                  <a:buChar char="•"/>
                </a:pPr>
                <a:r>
                  <a:rPr lang="en-US" sz="900" dirty="0">
                    <a:latin typeface="Verdana" panose="020B0604030504040204" pitchFamily="34" charset="0"/>
                    <a:ea typeface="Verdana" panose="020B0604030504040204" pitchFamily="34" charset="0"/>
                    <a:cs typeface="Verdana" panose="020B0604030504040204" pitchFamily="34" charset="0"/>
                  </a:rPr>
                  <a:t>Classify information and ownership</a:t>
                </a:r>
              </a:p>
              <a:p>
                <a:pPr marL="103551" marR="3321" lvl="1" indent="-95250" defTabSz="508067">
                  <a:buSzPct val="100000"/>
                  <a:buFont typeface="Arial" panose="020B0604020202020204" pitchFamily="34" charset="0"/>
                  <a:buChar char="•"/>
                </a:pPr>
                <a:r>
                  <a:rPr lang="en-US" sz="900" dirty="0">
                    <a:latin typeface="Verdana" panose="020B0604030504040204" pitchFamily="34" charset="0"/>
                    <a:ea typeface="Verdana" panose="020B0604030504040204" pitchFamily="34" charset="0"/>
                    <a:cs typeface="Verdana" panose="020B0604030504040204" pitchFamily="34" charset="0"/>
                  </a:rPr>
                  <a:t>Protect sensitive data and information</a:t>
                </a:r>
              </a:p>
              <a:p>
                <a:pPr marL="103551" marR="3321" lvl="1" indent="-95250" defTabSz="508067">
                  <a:buSzPct val="100000"/>
                  <a:buFont typeface="Arial" panose="020B0604020202020204" pitchFamily="34" charset="0"/>
                  <a:buChar char="•"/>
                </a:pPr>
                <a:r>
                  <a:rPr lang="en-US" sz="900" dirty="0">
                    <a:latin typeface="Verdana" panose="020B0604030504040204" pitchFamily="34" charset="0"/>
                    <a:ea typeface="Verdana" panose="020B0604030504040204" pitchFamily="34" charset="0"/>
                    <a:cs typeface="Verdana" panose="020B0604030504040204" pitchFamily="34" charset="0"/>
                  </a:rPr>
                  <a:t>Comply with relevant and applicable laws and regulations</a:t>
                </a:r>
              </a:p>
            </p:txBody>
          </p:sp>
          <p:sp>
            <p:nvSpPr>
              <p:cNvPr id="16" name="Oval 15"/>
              <p:cNvSpPr/>
              <p:nvPr/>
            </p:nvSpPr>
            <p:spPr bwMode="gray">
              <a:xfrm>
                <a:off x="7251836" y="2591920"/>
                <a:ext cx="1070572" cy="1386118"/>
              </a:xfrm>
              <a:prstGeom prst="ellipse">
                <a:avLst/>
              </a:prstGeom>
              <a:solidFill>
                <a:schemeClr val="bg1"/>
              </a:solidFill>
              <a:ln w="57150" algn="ctr">
                <a:solidFill>
                  <a:schemeClr val="tx1"/>
                </a:solidFill>
                <a:miter lim="800000"/>
                <a:headEnd/>
                <a:tailEnd/>
              </a:ln>
            </p:spPr>
            <p:txBody>
              <a:bodyPr wrap="square" lIns="0" tIns="0" rIns="0" bIns="0" rtlCol="0" anchor="ctr"/>
              <a:lstStyle/>
              <a:p>
                <a:pPr algn="ctr" defTabSz="685800"/>
                <a:r>
                  <a:rPr lang="en-US" sz="900" b="1" dirty="0" err="1">
                    <a:latin typeface="Verdana" panose="020B0604030504040204" pitchFamily="34" charset="0"/>
                    <a:ea typeface="Verdana" panose="020B0604030504040204" pitchFamily="34" charset="0"/>
                    <a:cs typeface="Verdana" panose="020B0604030504040204" pitchFamily="34" charset="0"/>
                  </a:rPr>
                  <a:t>IoT</a:t>
                </a:r>
                <a:r>
                  <a:rPr lang="en-US" sz="900" b="1" dirty="0">
                    <a:latin typeface="Verdana" panose="020B0604030504040204" pitchFamily="34" charset="0"/>
                    <a:ea typeface="Verdana" panose="020B0604030504040204" pitchFamily="34" charset="0"/>
                    <a:cs typeface="Verdana" panose="020B0604030504040204" pitchFamily="34" charset="0"/>
                  </a:rPr>
                  <a:t> Data Protection</a:t>
                </a:r>
              </a:p>
            </p:txBody>
          </p:sp>
          <p:cxnSp>
            <p:nvCxnSpPr>
              <p:cNvPr id="20" name="Straight Connector 19"/>
              <p:cNvCxnSpPr/>
              <p:nvPr/>
            </p:nvCxnSpPr>
            <p:spPr>
              <a:xfrm>
                <a:off x="7787122" y="3978038"/>
                <a:ext cx="0" cy="9167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909298" y="4069709"/>
                <a:ext cx="1755648"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grpSp>
      <p:sp>
        <p:nvSpPr>
          <p:cNvPr id="33" name="TextBox 32"/>
          <p:cNvSpPr txBox="1"/>
          <p:nvPr/>
        </p:nvSpPr>
        <p:spPr>
          <a:xfrm>
            <a:off x="370305" y="1016001"/>
            <a:ext cx="8444456" cy="579646"/>
          </a:xfrm>
          <a:prstGeom prst="rect">
            <a:avLst/>
          </a:prstGeom>
          <a:noFill/>
        </p:spPr>
        <p:txBody>
          <a:bodyPr vert="horz" wrap="square" lIns="0" tIns="0" rIns="0" bIns="0" rtlCol="0">
            <a:spAutoFit/>
          </a:bodyPr>
          <a:lstStyle/>
          <a:p>
            <a:pPr algn="just">
              <a:spcBef>
                <a:spcPts val="200"/>
              </a:spcBef>
              <a:buSzPct val="100000"/>
            </a:pPr>
            <a:r>
              <a:rPr lang="en-US" sz="1200" dirty="0"/>
              <a:t>Organizations must adopt a Security-by-Design (</a:t>
            </a:r>
            <a:r>
              <a:rPr lang="en-US" sz="1200" dirty="0" err="1"/>
              <a:t>SbD</a:t>
            </a:r>
            <a:r>
              <a:rPr lang="en-US" sz="1200" dirty="0"/>
              <a:t>) mentality as part of the design and development phases of products to facilitate secure practices and build safer, more secure products.</a:t>
            </a:r>
          </a:p>
          <a:p>
            <a:pPr algn="just">
              <a:spcBef>
                <a:spcPts val="200"/>
              </a:spcBef>
              <a:buSzPct val="100000"/>
            </a:pPr>
            <a:endParaRPr lang="en-US" sz="1200" dirty="0" smtClean="0"/>
          </a:p>
        </p:txBody>
      </p:sp>
      <p:sp>
        <p:nvSpPr>
          <p:cNvPr id="34" name="TextBox 33"/>
          <p:cNvSpPr txBox="1"/>
          <p:nvPr/>
        </p:nvSpPr>
        <p:spPr>
          <a:xfrm>
            <a:off x="3231356" y="6554397"/>
            <a:ext cx="2252155" cy="184666"/>
          </a:xfrm>
          <a:prstGeom prst="rect">
            <a:avLst/>
          </a:prstGeom>
          <a:noFill/>
        </p:spPr>
        <p:txBody>
          <a:bodyPr vert="horz" wrap="none" lIns="0" tIns="0" rIns="0" bIns="0" rtlCol="0">
            <a:spAutoFit/>
          </a:bodyPr>
          <a:lstStyle/>
          <a:p>
            <a:pPr>
              <a:spcBef>
                <a:spcPts val="200"/>
              </a:spcBef>
              <a:buSzPct val="100000"/>
            </a:pPr>
            <a:r>
              <a:rPr lang="en-US" sz="1200" dirty="0" smtClean="0"/>
              <a:t>Draft – For Internal Use Only</a:t>
            </a:r>
          </a:p>
        </p:txBody>
      </p:sp>
    </p:spTree>
    <p:extLst>
      <p:ext uri="{BB962C8B-B14F-4D97-AF65-F5344CB8AC3E}">
        <p14:creationId xmlns:p14="http://schemas.microsoft.com/office/powerpoint/2010/main" val="1596969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Deloitte’s </a:t>
            </a:r>
            <a:r>
              <a:rPr lang="en-US" dirty="0" smtClean="0"/>
              <a:t>Framework and Service to Secure </a:t>
            </a:r>
            <a:r>
              <a:rPr lang="en-US" dirty="0" err="1"/>
              <a:t>IoT</a:t>
            </a:r>
            <a:r>
              <a:rPr lang="en-US" dirty="0"/>
              <a:t> </a:t>
            </a:r>
          </a:p>
        </p:txBody>
      </p:sp>
      <p:sp>
        <p:nvSpPr>
          <p:cNvPr id="49" name="TextBox 48"/>
          <p:cNvSpPr txBox="1"/>
          <p:nvPr/>
        </p:nvSpPr>
        <p:spPr>
          <a:xfrm>
            <a:off x="323307" y="778557"/>
            <a:ext cx="8444456" cy="369332"/>
          </a:xfrm>
          <a:prstGeom prst="rect">
            <a:avLst/>
          </a:prstGeom>
          <a:noFill/>
        </p:spPr>
        <p:txBody>
          <a:bodyPr vert="horz" wrap="square" lIns="0" tIns="0" rIns="0" bIns="0" rtlCol="0">
            <a:spAutoFit/>
          </a:bodyPr>
          <a:lstStyle/>
          <a:p>
            <a:pPr algn="just">
              <a:spcBef>
                <a:spcPts val="200"/>
              </a:spcBef>
              <a:buSzPct val="100000"/>
            </a:pPr>
            <a:r>
              <a:rPr lang="en-US" sz="1200" dirty="0"/>
              <a:t>The Deloitte “Secure, Vigilant, Resilient” framework enables organizations to remain competitive in a </a:t>
            </a:r>
            <a:r>
              <a:rPr lang="en-US" sz="1200" dirty="0" smtClean="0"/>
              <a:t>challenging </a:t>
            </a:r>
            <a:r>
              <a:rPr lang="en-US" sz="1200" dirty="0" err="1" smtClean="0"/>
              <a:t>IoT</a:t>
            </a:r>
            <a:r>
              <a:rPr lang="en-US" sz="1200" dirty="0" smtClean="0"/>
              <a:t> environment.</a:t>
            </a:r>
          </a:p>
        </p:txBody>
      </p:sp>
      <p:sp>
        <p:nvSpPr>
          <p:cNvPr id="5" name="Rectangle 4"/>
          <p:cNvSpPr/>
          <p:nvPr/>
        </p:nvSpPr>
        <p:spPr bwMode="gray">
          <a:xfrm>
            <a:off x="578779" y="2005302"/>
            <a:ext cx="7622061" cy="713680"/>
          </a:xfrm>
          <a:prstGeom prst="rect">
            <a:avLst/>
          </a:prstGeom>
          <a:solidFill>
            <a:srgbClr val="575757"/>
          </a:solidFill>
          <a:ln w="19050" algn="ctr">
            <a:noFill/>
            <a:miter lim="800000"/>
            <a:headEnd/>
            <a:tailEnd/>
          </a:ln>
        </p:spPr>
        <p:txBody>
          <a:bodyPr wrap="square" lIns="52294" tIns="161365" rIns="52294" bIns="52294" rtlCol="0" anchor="t"/>
          <a:lstStyle/>
          <a:p>
            <a:pPr marL="1177481" defTabSz="860560">
              <a:lnSpc>
                <a:spcPct val="106000"/>
              </a:lnSpc>
              <a:defRPr/>
            </a:pPr>
            <a:endParaRPr lang="en-US" sz="941" b="1" kern="0" dirty="0" smtClean="0">
              <a:solidFill>
                <a:prstClr val="white"/>
              </a:solidFill>
              <a:latin typeface="+mj-lt"/>
            </a:endParaRPr>
          </a:p>
        </p:txBody>
      </p:sp>
      <p:sp>
        <p:nvSpPr>
          <p:cNvPr id="6" name="Rectangle 5"/>
          <p:cNvSpPr/>
          <p:nvPr/>
        </p:nvSpPr>
        <p:spPr bwMode="auto">
          <a:xfrm>
            <a:off x="3140981" y="2767078"/>
            <a:ext cx="2514600" cy="2942933"/>
          </a:xfrm>
          <a:prstGeom prst="rect">
            <a:avLst/>
          </a:prstGeom>
          <a:solidFill>
            <a:schemeClr val="tx1">
              <a:lumMod val="65000"/>
              <a:lumOff val="35000"/>
            </a:schemeClr>
          </a:solidFill>
          <a:ln w="6350" cap="flat" cmpd="sng" algn="ctr">
            <a:noFill/>
            <a:prstDash val="solid"/>
            <a:round/>
            <a:headEnd type="none" w="med" len="med"/>
            <a:tailEnd type="none" w="med" len="med"/>
          </a:ln>
          <a:effectLst/>
        </p:spPr>
        <p:txBody>
          <a:bodyPr vert="horz" wrap="square" lIns="182880" tIns="822960" rIns="91440" bIns="26894" numCol="1" rtlCol="0" anchor="t" anchorCtr="0" compatLnSpc="1">
            <a:prstTxWarp prst="textNoShape">
              <a:avLst/>
            </a:prstTxWarp>
          </a:bodyPr>
          <a:lstStyle/>
          <a:p>
            <a:pPr defTabSz="599132" fontAlgn="base">
              <a:spcBef>
                <a:spcPct val="0"/>
              </a:spcBef>
              <a:spcAft>
                <a:spcPts val="353"/>
              </a:spcAft>
              <a:defRPr/>
            </a:pPr>
            <a:r>
              <a:rPr lang="en-US" sz="1050" kern="0" dirty="0" smtClean="0">
                <a:solidFill>
                  <a:srgbClr val="FFFFFF"/>
                </a:solidFill>
                <a:cs typeface="Arial" pitchFamily="34" charset="0"/>
              </a:rPr>
              <a:t>Develop </a:t>
            </a:r>
            <a:r>
              <a:rPr lang="en-US" sz="1050" kern="0" dirty="0">
                <a:solidFill>
                  <a:srgbClr val="FFFFFF"/>
                </a:solidFill>
                <a:cs typeface="Arial" pitchFamily="34" charset="0"/>
              </a:rPr>
              <a:t>situational awareness and threat intelligence to identify harmful </a:t>
            </a:r>
            <a:r>
              <a:rPr lang="en-US" sz="1050" kern="0" dirty="0" smtClean="0">
                <a:solidFill>
                  <a:srgbClr val="FFFFFF"/>
                </a:solidFill>
                <a:cs typeface="Arial" pitchFamily="34" charset="0"/>
              </a:rPr>
              <a:t>behavior</a:t>
            </a:r>
          </a:p>
          <a:p>
            <a:pPr marL="171450" indent="-171450" defTabSz="599132" fontAlgn="base">
              <a:spcBef>
                <a:spcPct val="0"/>
              </a:spcBef>
              <a:spcAft>
                <a:spcPts val="353"/>
              </a:spcAft>
              <a:buFont typeface="Arial" panose="020B0604020202020204" pitchFamily="34" charset="0"/>
              <a:buChar char="•"/>
              <a:defRPr/>
            </a:pPr>
            <a:endParaRPr lang="en-US" sz="1050" kern="0" dirty="0" smtClean="0">
              <a:solidFill>
                <a:srgbClr val="FFFFFF"/>
              </a:solidFill>
              <a:cs typeface="Arial" pitchFamily="34" charset="0"/>
            </a:endParaRPr>
          </a:p>
          <a:p>
            <a:pPr marL="171450" indent="-171450" defTabSz="599132" fontAlgn="base">
              <a:spcBef>
                <a:spcPct val="0"/>
              </a:spcBef>
              <a:spcAft>
                <a:spcPts val="353"/>
              </a:spcAft>
              <a:buFont typeface="Arial" panose="020B0604020202020204" pitchFamily="34" charset="0"/>
              <a:buChar char="•"/>
              <a:defRPr/>
            </a:pPr>
            <a:r>
              <a:rPr lang="en-US" sz="1050" kern="0" dirty="0" smtClean="0">
                <a:solidFill>
                  <a:srgbClr val="FFFFFF"/>
                </a:solidFill>
                <a:cs typeface="Arial" pitchFamily="34" charset="0"/>
              </a:rPr>
              <a:t>IOT Vulnerability Assessment</a:t>
            </a:r>
          </a:p>
          <a:p>
            <a:pPr marL="171450" indent="-171450" defTabSz="599132" fontAlgn="base">
              <a:spcBef>
                <a:spcPct val="0"/>
              </a:spcBef>
              <a:spcAft>
                <a:spcPts val="353"/>
              </a:spcAft>
              <a:buFont typeface="Arial" panose="020B0604020202020204" pitchFamily="34" charset="0"/>
              <a:buChar char="•"/>
              <a:defRPr/>
            </a:pPr>
            <a:r>
              <a:rPr lang="en-US" sz="1050" kern="0" dirty="0" smtClean="0">
                <a:solidFill>
                  <a:srgbClr val="FFFFFF"/>
                </a:solidFill>
                <a:cs typeface="Arial" pitchFamily="34" charset="0"/>
              </a:rPr>
              <a:t>Penetration Testing</a:t>
            </a:r>
          </a:p>
          <a:p>
            <a:pPr marL="171450" indent="-171450" defTabSz="599132" fontAlgn="base">
              <a:spcBef>
                <a:spcPct val="0"/>
              </a:spcBef>
              <a:spcAft>
                <a:spcPts val="353"/>
              </a:spcAft>
              <a:buFont typeface="Arial" panose="020B0604020202020204" pitchFamily="34" charset="0"/>
              <a:buChar char="•"/>
              <a:defRPr/>
            </a:pPr>
            <a:r>
              <a:rPr lang="en-US" sz="1050" kern="0" dirty="0">
                <a:solidFill>
                  <a:srgbClr val="FFFFFF"/>
                </a:solidFill>
                <a:cs typeface="Arial" pitchFamily="34" charset="0"/>
              </a:rPr>
              <a:t>Connected Product SIEM </a:t>
            </a:r>
            <a:r>
              <a:rPr lang="en-US" sz="1050" kern="0" dirty="0" smtClean="0">
                <a:solidFill>
                  <a:srgbClr val="FFFFFF"/>
                </a:solidFill>
                <a:cs typeface="Arial" pitchFamily="34" charset="0"/>
              </a:rPr>
              <a:t>Implementation</a:t>
            </a:r>
          </a:p>
          <a:p>
            <a:pPr marL="171450" indent="-171450" defTabSz="599132" fontAlgn="base">
              <a:spcBef>
                <a:spcPct val="0"/>
              </a:spcBef>
              <a:spcAft>
                <a:spcPts val="353"/>
              </a:spcAft>
              <a:buFont typeface="Arial" panose="020B0604020202020204" pitchFamily="34" charset="0"/>
              <a:buChar char="•"/>
              <a:defRPr/>
            </a:pPr>
            <a:r>
              <a:rPr lang="en-US" sz="1050" kern="0" dirty="0" smtClean="0">
                <a:solidFill>
                  <a:srgbClr val="FFFFFF"/>
                </a:solidFill>
                <a:cs typeface="Arial" pitchFamily="34" charset="0"/>
              </a:rPr>
              <a:t>Connected Product Security Surveillance</a:t>
            </a:r>
          </a:p>
          <a:p>
            <a:pPr marL="171450" indent="-171450" defTabSz="599132" fontAlgn="base">
              <a:spcBef>
                <a:spcPct val="0"/>
              </a:spcBef>
              <a:spcAft>
                <a:spcPts val="353"/>
              </a:spcAft>
              <a:buFont typeface="Arial" panose="020B0604020202020204" pitchFamily="34" charset="0"/>
              <a:buChar char="•"/>
              <a:defRPr/>
            </a:pPr>
            <a:r>
              <a:rPr lang="en-US" sz="1050" kern="0" dirty="0" smtClean="0">
                <a:solidFill>
                  <a:srgbClr val="FFFFFF"/>
                </a:solidFill>
                <a:cs typeface="Arial" pitchFamily="34" charset="0"/>
              </a:rPr>
              <a:t>Patch Management</a:t>
            </a:r>
            <a:endParaRPr lang="en-US" sz="1050" kern="0" dirty="0">
              <a:solidFill>
                <a:srgbClr val="FFFFFF"/>
              </a:solidFill>
              <a:cs typeface="Arial" pitchFamily="34" charset="0"/>
            </a:endParaRPr>
          </a:p>
          <a:p>
            <a:pPr defTabSz="599132" fontAlgn="base">
              <a:spcBef>
                <a:spcPct val="0"/>
              </a:spcBef>
              <a:spcAft>
                <a:spcPts val="353"/>
              </a:spcAft>
              <a:defRPr/>
            </a:pPr>
            <a:endParaRPr lang="en-US" sz="1050" kern="0" dirty="0" smtClean="0">
              <a:solidFill>
                <a:srgbClr val="FFFFFF"/>
              </a:solidFill>
              <a:cs typeface="Arial" pitchFamily="34" charset="0"/>
            </a:endParaRPr>
          </a:p>
        </p:txBody>
      </p:sp>
      <p:sp>
        <p:nvSpPr>
          <p:cNvPr id="7" name="Isosceles Triangle 6"/>
          <p:cNvSpPr/>
          <p:nvPr/>
        </p:nvSpPr>
        <p:spPr>
          <a:xfrm>
            <a:off x="555358" y="1189385"/>
            <a:ext cx="7656082" cy="421949"/>
          </a:xfrm>
          <a:prstGeom prst="triangle">
            <a:avLst>
              <a:gd name="adj" fmla="val 49571"/>
            </a:avLst>
          </a:prstGeom>
          <a:solidFill>
            <a:srgbClr val="FFFFFF">
              <a:lumMod val="75000"/>
            </a:srgbClr>
          </a:solidFill>
          <a:ln w="12700" cap="flat" cmpd="sng" algn="ctr">
            <a:noFill/>
            <a:prstDash val="solid"/>
          </a:ln>
          <a:effectLst/>
        </p:spPr>
        <p:txBody>
          <a:bodyPr lIns="26894" tIns="26894" rIns="26894" rtlCol="0" anchor="ctr"/>
          <a:lstStyle/>
          <a:p>
            <a:pPr algn="ctr" defTabSz="914400" fontAlgn="base">
              <a:spcBef>
                <a:spcPct val="20000"/>
              </a:spcBef>
              <a:spcAft>
                <a:spcPct val="0"/>
              </a:spcAft>
              <a:defRPr/>
            </a:pPr>
            <a:r>
              <a:rPr lang="en-US" sz="1050" kern="0" dirty="0" smtClean="0">
                <a:latin typeface="+mj-lt"/>
                <a:ea typeface="Segoe UI" pitchFamily="34" charset="0"/>
                <a:cs typeface="Segoe UI" pitchFamily="34" charset="0"/>
              </a:rPr>
              <a:t>BUSINESS VALUE</a:t>
            </a:r>
            <a:endParaRPr lang="en-US" sz="647" kern="0" dirty="0">
              <a:latin typeface="+mj-lt"/>
              <a:ea typeface="Segoe UI" pitchFamily="34" charset="0"/>
              <a:cs typeface="Segoe UI" pitchFamily="34" charset="0"/>
            </a:endParaRPr>
          </a:p>
        </p:txBody>
      </p:sp>
      <p:sp>
        <p:nvSpPr>
          <p:cNvPr id="8" name="TextBox 7"/>
          <p:cNvSpPr txBox="1"/>
          <p:nvPr/>
        </p:nvSpPr>
        <p:spPr>
          <a:xfrm>
            <a:off x="578779" y="1598253"/>
            <a:ext cx="7622061" cy="350231"/>
          </a:xfrm>
          <a:prstGeom prst="rect">
            <a:avLst/>
          </a:prstGeom>
          <a:solidFill>
            <a:schemeClr val="bg1">
              <a:lumMod val="75000"/>
            </a:schemeClr>
          </a:solidFill>
        </p:spPr>
        <p:txBody>
          <a:bodyPr wrap="square" lIns="0" tIns="0" rIns="0" bIns="0" rtlCol="0" anchor="ctr">
            <a:noAutofit/>
          </a:bodyPr>
          <a:lstStyle/>
          <a:p>
            <a:pPr algn="ctr" defTabSz="914400" fontAlgn="base">
              <a:spcBef>
                <a:spcPts val="353"/>
              </a:spcBef>
              <a:spcAft>
                <a:spcPct val="0"/>
              </a:spcAft>
              <a:defRPr/>
            </a:pPr>
            <a:r>
              <a:rPr lang="en-US" sz="900" kern="0" dirty="0" smtClean="0">
                <a:latin typeface="+mj-lt"/>
                <a:ea typeface="Segoe UI" pitchFamily="34" charset="0"/>
                <a:cs typeface="Segoe UI" pitchFamily="34" charset="0"/>
              </a:rPr>
              <a:t>Growth/innovation    </a:t>
            </a:r>
            <a:r>
              <a:rPr lang="en-US" sz="900" kern="0" dirty="0" smtClean="0">
                <a:latin typeface="Symbol" panose="05050102010706020507" pitchFamily="18" charset="2"/>
                <a:ea typeface="Segoe UI" pitchFamily="34" charset="0"/>
                <a:cs typeface="Segoe UI" pitchFamily="34" charset="0"/>
                <a:sym typeface="Symbol" panose="05050102010706020507" pitchFamily="18" charset="2"/>
              </a:rPr>
              <a:t></a:t>
            </a:r>
            <a:r>
              <a:rPr lang="en-US" sz="900" kern="0" dirty="0" smtClean="0">
                <a:latin typeface="+mj-lt"/>
                <a:ea typeface="Segoe UI" pitchFamily="34" charset="0"/>
                <a:cs typeface="Segoe UI" pitchFamily="34" charset="0"/>
              </a:rPr>
              <a:t>    Operational efficiency    </a:t>
            </a:r>
            <a:r>
              <a:rPr lang="en-US" sz="900" kern="0" dirty="0" smtClean="0">
                <a:latin typeface="Symbol" panose="05050102010706020507" pitchFamily="18" charset="2"/>
                <a:ea typeface="Segoe UI" pitchFamily="34" charset="0"/>
                <a:cs typeface="Segoe UI" pitchFamily="34" charset="0"/>
                <a:sym typeface="Symbol" panose="05050102010706020507" pitchFamily="18" charset="2"/>
              </a:rPr>
              <a:t></a:t>
            </a:r>
            <a:r>
              <a:rPr lang="en-US" sz="900" kern="0" dirty="0" smtClean="0">
                <a:latin typeface="+mj-lt"/>
                <a:ea typeface="Segoe UI" pitchFamily="34" charset="0"/>
                <a:cs typeface="Segoe UI" pitchFamily="34" charset="0"/>
              </a:rPr>
              <a:t>    Risk management    </a:t>
            </a:r>
            <a:r>
              <a:rPr lang="en-US" sz="900" kern="0" dirty="0" smtClean="0">
                <a:latin typeface="Symbol" panose="05050102010706020507" pitchFamily="18" charset="2"/>
                <a:ea typeface="Segoe UI" pitchFamily="34" charset="0"/>
                <a:cs typeface="Segoe UI" pitchFamily="34" charset="0"/>
                <a:sym typeface="Symbol" panose="05050102010706020507" pitchFamily="18" charset="2"/>
              </a:rPr>
              <a:t></a:t>
            </a:r>
            <a:r>
              <a:rPr lang="en-US" sz="900" kern="0" dirty="0" smtClean="0">
                <a:latin typeface="+mj-lt"/>
                <a:ea typeface="Segoe UI" pitchFamily="34" charset="0"/>
                <a:cs typeface="Segoe UI" pitchFamily="34" charset="0"/>
              </a:rPr>
              <a:t>    Regulatory compliance</a:t>
            </a:r>
          </a:p>
        </p:txBody>
      </p:sp>
      <p:sp>
        <p:nvSpPr>
          <p:cNvPr id="9" name="Rectangle 8"/>
          <p:cNvSpPr/>
          <p:nvPr/>
        </p:nvSpPr>
        <p:spPr bwMode="auto">
          <a:xfrm>
            <a:off x="5694889" y="2767078"/>
            <a:ext cx="2514600" cy="2942933"/>
          </a:xfrm>
          <a:prstGeom prst="rect">
            <a:avLst/>
          </a:prstGeom>
          <a:solidFill>
            <a:schemeClr val="tx1">
              <a:lumMod val="65000"/>
              <a:lumOff val="35000"/>
            </a:schemeClr>
          </a:solidFill>
          <a:ln w="6350" cap="flat" cmpd="sng" algn="ctr">
            <a:noFill/>
            <a:prstDash val="solid"/>
            <a:round/>
            <a:headEnd type="none" w="med" len="med"/>
            <a:tailEnd type="none" w="med" len="med"/>
          </a:ln>
          <a:effectLst/>
        </p:spPr>
        <p:txBody>
          <a:bodyPr vert="horz" wrap="square" lIns="182880" tIns="822960" rIns="91440" bIns="26894" numCol="1" rtlCol="0" anchor="t" anchorCtr="0" compatLnSpc="1">
            <a:prstTxWarp prst="textNoShape">
              <a:avLst/>
            </a:prstTxWarp>
          </a:bodyPr>
          <a:lstStyle/>
          <a:p>
            <a:pPr defTabSz="599132" fontAlgn="base">
              <a:spcBef>
                <a:spcPct val="0"/>
              </a:spcBef>
              <a:spcAft>
                <a:spcPts val="353"/>
              </a:spcAft>
              <a:defRPr/>
            </a:pPr>
            <a:r>
              <a:rPr lang="en-US" sz="1050" kern="0" dirty="0" smtClean="0">
                <a:solidFill>
                  <a:srgbClr val="FFFFFF"/>
                </a:solidFill>
                <a:cs typeface="Arial" pitchFamily="34" charset="0"/>
              </a:rPr>
              <a:t>Have </a:t>
            </a:r>
            <a:r>
              <a:rPr lang="en-US" sz="1050" kern="0" dirty="0">
                <a:solidFill>
                  <a:srgbClr val="FFFFFF"/>
                </a:solidFill>
                <a:cs typeface="Arial" pitchFamily="34" charset="0"/>
              </a:rPr>
              <a:t>the ability to recover from and minimize the impact of cyber </a:t>
            </a:r>
            <a:r>
              <a:rPr lang="en-US" sz="1050" kern="0" dirty="0" smtClean="0">
                <a:solidFill>
                  <a:srgbClr val="FFFFFF"/>
                </a:solidFill>
                <a:cs typeface="Arial" pitchFamily="34" charset="0"/>
              </a:rPr>
              <a:t>incidents</a:t>
            </a:r>
          </a:p>
          <a:p>
            <a:pPr marL="0" lvl="1" defTabSz="599132" fontAlgn="base">
              <a:spcBef>
                <a:spcPct val="0"/>
              </a:spcBef>
              <a:spcAft>
                <a:spcPts val="353"/>
              </a:spcAft>
              <a:defRPr/>
            </a:pPr>
            <a:endParaRPr lang="en-US" sz="1050" kern="0" dirty="0">
              <a:solidFill>
                <a:srgbClr val="FFFFFF"/>
              </a:solidFill>
              <a:cs typeface="Arial" pitchFamily="34" charset="0"/>
            </a:endParaRPr>
          </a:p>
          <a:p>
            <a:pPr marL="138068" marR="4428" lvl="1" indent="-127000" defTabSz="677422" fontAlgn="base">
              <a:lnSpc>
                <a:spcPct val="105900"/>
              </a:lnSpc>
              <a:spcBef>
                <a:spcPts val="100"/>
              </a:spcBef>
              <a:spcAft>
                <a:spcPts val="100"/>
              </a:spcAft>
              <a:buSzPct val="100000"/>
              <a:buFont typeface="Arial" panose="020B0604020202020204" pitchFamily="34" charset="0"/>
              <a:buChar char="•"/>
              <a:defRPr/>
            </a:pPr>
            <a:r>
              <a:rPr lang="en-US" sz="1050" dirty="0" smtClean="0">
                <a:solidFill>
                  <a:schemeClr val="bg1"/>
                </a:solidFill>
              </a:rPr>
              <a:t>Incident </a:t>
            </a:r>
            <a:r>
              <a:rPr lang="en-US" sz="1050" dirty="0">
                <a:solidFill>
                  <a:schemeClr val="bg1"/>
                </a:solidFill>
              </a:rPr>
              <a:t>readiness</a:t>
            </a:r>
          </a:p>
          <a:p>
            <a:pPr marL="138068" marR="4428" lvl="1" indent="-127000" defTabSz="677422" fontAlgn="base">
              <a:lnSpc>
                <a:spcPct val="105900"/>
              </a:lnSpc>
              <a:spcBef>
                <a:spcPts val="100"/>
              </a:spcBef>
              <a:spcAft>
                <a:spcPts val="100"/>
              </a:spcAft>
              <a:buSzPct val="100000"/>
              <a:buFont typeface="Arial" panose="020B0604020202020204" pitchFamily="34" charset="0"/>
              <a:buChar char="•"/>
              <a:defRPr/>
            </a:pPr>
            <a:r>
              <a:rPr lang="en-US" sz="1050" dirty="0" smtClean="0">
                <a:solidFill>
                  <a:schemeClr val="bg1"/>
                </a:solidFill>
              </a:rPr>
              <a:t>Incident response</a:t>
            </a:r>
          </a:p>
          <a:p>
            <a:pPr marL="138068" marR="4428" lvl="1" indent="-127000" defTabSz="677422" fontAlgn="base">
              <a:lnSpc>
                <a:spcPct val="105900"/>
              </a:lnSpc>
              <a:spcBef>
                <a:spcPts val="100"/>
              </a:spcBef>
              <a:spcAft>
                <a:spcPts val="100"/>
              </a:spcAft>
              <a:buSzPct val="100000"/>
              <a:buFont typeface="Arial" panose="020B0604020202020204" pitchFamily="34" charset="0"/>
              <a:buChar char="•"/>
              <a:defRPr/>
            </a:pPr>
            <a:r>
              <a:rPr lang="en-US" sz="1050" dirty="0" smtClean="0">
                <a:solidFill>
                  <a:schemeClr val="bg1"/>
                </a:solidFill>
              </a:rPr>
              <a:t>Cyber </a:t>
            </a:r>
            <a:r>
              <a:rPr lang="en-US" sz="1050" dirty="0" err="1" smtClean="0">
                <a:solidFill>
                  <a:schemeClr val="bg1"/>
                </a:solidFill>
              </a:rPr>
              <a:t>WarGame</a:t>
            </a:r>
            <a:endParaRPr lang="en-US" sz="1050" dirty="0">
              <a:solidFill>
                <a:schemeClr val="bg1"/>
              </a:solidFill>
            </a:endParaRPr>
          </a:p>
          <a:p>
            <a:pPr marL="138068" marR="4428" lvl="1" indent="-127000" defTabSz="677422" fontAlgn="base">
              <a:lnSpc>
                <a:spcPct val="105900"/>
              </a:lnSpc>
              <a:spcBef>
                <a:spcPts val="100"/>
              </a:spcBef>
              <a:spcAft>
                <a:spcPts val="100"/>
              </a:spcAft>
              <a:buSzPct val="100000"/>
              <a:buFont typeface="Arial" panose="020B0604020202020204" pitchFamily="34" charset="0"/>
              <a:buChar char="•"/>
              <a:defRPr/>
            </a:pPr>
            <a:r>
              <a:rPr lang="en-US" sz="1050" dirty="0" smtClean="0">
                <a:solidFill>
                  <a:schemeClr val="bg1"/>
                </a:solidFill>
              </a:rPr>
              <a:t>Technical resilience </a:t>
            </a:r>
            <a:r>
              <a:rPr lang="en-US" sz="1050" dirty="0">
                <a:solidFill>
                  <a:schemeClr val="bg1"/>
                </a:solidFill>
              </a:rPr>
              <a:t>and recovery</a:t>
            </a:r>
          </a:p>
          <a:p>
            <a:pPr defTabSz="599132" fontAlgn="base">
              <a:spcBef>
                <a:spcPct val="0"/>
              </a:spcBef>
              <a:spcAft>
                <a:spcPct val="0"/>
              </a:spcAft>
              <a:defRPr/>
            </a:pPr>
            <a:endParaRPr lang="en-US" sz="1050" b="1" kern="0" dirty="0">
              <a:solidFill>
                <a:srgbClr val="FFFFFF"/>
              </a:solidFill>
              <a:cs typeface="Arial" pitchFamily="34" charset="0"/>
            </a:endParaRPr>
          </a:p>
        </p:txBody>
      </p:sp>
      <p:sp>
        <p:nvSpPr>
          <p:cNvPr id="10" name="Rectangle 9"/>
          <p:cNvSpPr/>
          <p:nvPr/>
        </p:nvSpPr>
        <p:spPr bwMode="auto">
          <a:xfrm>
            <a:off x="578780" y="2767078"/>
            <a:ext cx="2514600" cy="2942933"/>
          </a:xfrm>
          <a:prstGeom prst="rect">
            <a:avLst/>
          </a:prstGeom>
          <a:solidFill>
            <a:schemeClr val="accent3"/>
          </a:solidFill>
          <a:ln w="6350" cap="flat" cmpd="sng" algn="ctr">
            <a:noFill/>
            <a:prstDash val="solid"/>
            <a:round/>
            <a:headEnd type="none" w="med" len="med"/>
            <a:tailEnd type="none" w="med" len="med"/>
          </a:ln>
          <a:effectLst/>
        </p:spPr>
        <p:txBody>
          <a:bodyPr vert="horz" wrap="square" lIns="182880" tIns="822960" rIns="91440" bIns="26894" numCol="1" rtlCol="0" anchor="t" anchorCtr="0" compatLnSpc="1">
            <a:prstTxWarp prst="textNoShape">
              <a:avLst/>
            </a:prstTxWarp>
          </a:bodyPr>
          <a:lstStyle/>
          <a:p>
            <a:pPr defTabSz="599132" fontAlgn="base">
              <a:spcBef>
                <a:spcPct val="0"/>
              </a:spcBef>
              <a:spcAft>
                <a:spcPts val="353"/>
              </a:spcAft>
              <a:defRPr/>
            </a:pPr>
            <a:r>
              <a:rPr lang="en-US" sz="1050" kern="0" dirty="0" smtClean="0">
                <a:solidFill>
                  <a:srgbClr val="FFFFFF"/>
                </a:solidFill>
                <a:cs typeface="Arial" pitchFamily="34" charset="0"/>
              </a:rPr>
              <a:t>Take </a:t>
            </a:r>
            <a:r>
              <a:rPr lang="en-US" sz="1050" kern="0" dirty="0">
                <a:solidFill>
                  <a:srgbClr val="FFFFFF"/>
                </a:solidFill>
                <a:cs typeface="Arial" pitchFamily="34" charset="0"/>
              </a:rPr>
              <a:t>a measured, risk-prioritized approach to defend against known </a:t>
            </a:r>
            <a:r>
              <a:rPr lang="en-US" sz="1050" kern="0" dirty="0" smtClean="0">
                <a:solidFill>
                  <a:srgbClr val="FFFFFF"/>
                </a:solidFill>
                <a:cs typeface="Arial" pitchFamily="34" charset="0"/>
              </a:rPr>
              <a:t>and emerging threats</a:t>
            </a:r>
          </a:p>
          <a:p>
            <a:pPr marL="138068" marR="4428" lvl="1" indent="-127000" defTabSz="677422" fontAlgn="base">
              <a:lnSpc>
                <a:spcPct val="105900"/>
              </a:lnSpc>
              <a:spcAft>
                <a:spcPts val="100"/>
              </a:spcAft>
              <a:buSzPct val="100000"/>
              <a:buFont typeface="Arial" panose="020B0604020202020204" pitchFamily="34" charset="0"/>
              <a:buChar char="•"/>
              <a:defRPr/>
            </a:pPr>
            <a:endParaRPr lang="en-US" sz="1050" dirty="0" smtClean="0">
              <a:solidFill>
                <a:schemeClr val="bg1"/>
              </a:solidFill>
            </a:endParaRPr>
          </a:p>
          <a:p>
            <a:pPr marL="138068" marR="4428" lvl="1" indent="-127000" defTabSz="677422" fontAlgn="base">
              <a:lnSpc>
                <a:spcPct val="105900"/>
              </a:lnSpc>
              <a:spcAft>
                <a:spcPts val="100"/>
              </a:spcAft>
              <a:buSzPct val="100000"/>
              <a:buFont typeface="Arial" panose="020B0604020202020204" pitchFamily="34" charset="0"/>
              <a:buChar char="•"/>
              <a:defRPr/>
            </a:pPr>
            <a:r>
              <a:rPr lang="en-US" sz="1050" dirty="0" smtClean="0">
                <a:solidFill>
                  <a:schemeClr val="bg1"/>
                </a:solidFill>
              </a:rPr>
              <a:t>Identity Management</a:t>
            </a:r>
          </a:p>
          <a:p>
            <a:pPr marL="138068" marR="4428" lvl="1" indent="-127000" defTabSz="677422" fontAlgn="base">
              <a:lnSpc>
                <a:spcPct val="105900"/>
              </a:lnSpc>
              <a:spcAft>
                <a:spcPts val="100"/>
              </a:spcAft>
              <a:buSzPct val="100000"/>
              <a:buFont typeface="Arial" panose="020B0604020202020204" pitchFamily="34" charset="0"/>
              <a:buChar char="•"/>
              <a:defRPr/>
            </a:pPr>
            <a:r>
              <a:rPr lang="en-US" sz="1050" dirty="0" smtClean="0">
                <a:solidFill>
                  <a:schemeClr val="bg1"/>
                </a:solidFill>
              </a:rPr>
              <a:t>Secure by Design</a:t>
            </a:r>
          </a:p>
          <a:p>
            <a:pPr marL="138068" marR="4428" lvl="1" indent="-127000" defTabSz="677422" fontAlgn="base">
              <a:lnSpc>
                <a:spcPct val="105900"/>
              </a:lnSpc>
              <a:spcAft>
                <a:spcPts val="100"/>
              </a:spcAft>
              <a:buSzPct val="100000"/>
              <a:buFont typeface="Arial" panose="020B0604020202020204" pitchFamily="34" charset="0"/>
              <a:buChar char="•"/>
              <a:defRPr/>
            </a:pPr>
            <a:r>
              <a:rPr lang="en-US" sz="1050" dirty="0" smtClean="0">
                <a:solidFill>
                  <a:schemeClr val="bg1"/>
                </a:solidFill>
              </a:rPr>
              <a:t>Privacy by Design</a:t>
            </a:r>
          </a:p>
          <a:p>
            <a:pPr marL="138068" marR="4428" lvl="1" indent="-127000" defTabSz="677422" fontAlgn="base">
              <a:lnSpc>
                <a:spcPct val="105900"/>
              </a:lnSpc>
              <a:spcAft>
                <a:spcPts val="100"/>
              </a:spcAft>
              <a:buSzPct val="100000"/>
              <a:buFont typeface="Arial" panose="020B0604020202020204" pitchFamily="34" charset="0"/>
              <a:buChar char="•"/>
              <a:defRPr/>
            </a:pPr>
            <a:r>
              <a:rPr lang="en-US" sz="1050" dirty="0" smtClean="0">
                <a:solidFill>
                  <a:schemeClr val="bg1"/>
                </a:solidFill>
              </a:rPr>
              <a:t>Develop and implement IOT security controls</a:t>
            </a:r>
          </a:p>
          <a:p>
            <a:pPr marL="138068" marR="4428" lvl="1" indent="-127000" defTabSz="677422" fontAlgn="base">
              <a:lnSpc>
                <a:spcPct val="105900"/>
              </a:lnSpc>
              <a:spcAft>
                <a:spcPts val="100"/>
              </a:spcAft>
              <a:buSzPct val="100000"/>
              <a:buFont typeface="Arial" panose="020B0604020202020204" pitchFamily="34" charset="0"/>
              <a:buChar char="•"/>
              <a:defRPr/>
            </a:pPr>
            <a:r>
              <a:rPr lang="en-US" sz="1050" dirty="0" smtClean="0">
                <a:solidFill>
                  <a:schemeClr val="bg1"/>
                </a:solidFill>
              </a:rPr>
              <a:t>Secure Code Testing</a:t>
            </a:r>
          </a:p>
          <a:p>
            <a:pPr marL="138068" marR="4428" lvl="1" indent="-127000" defTabSz="677422" fontAlgn="base">
              <a:lnSpc>
                <a:spcPct val="105900"/>
              </a:lnSpc>
              <a:spcAft>
                <a:spcPts val="100"/>
              </a:spcAft>
              <a:buSzPct val="100000"/>
              <a:buFont typeface="Arial" panose="020B0604020202020204" pitchFamily="34" charset="0"/>
              <a:buChar char="•"/>
              <a:defRPr/>
            </a:pPr>
            <a:r>
              <a:rPr lang="en-US" sz="1050" dirty="0" smtClean="0">
                <a:solidFill>
                  <a:schemeClr val="bg1"/>
                </a:solidFill>
              </a:rPr>
              <a:t>IOT Security Remediation</a:t>
            </a:r>
          </a:p>
          <a:p>
            <a:pPr marL="138068" marR="4428" lvl="1" indent="-127000" defTabSz="677422" fontAlgn="base">
              <a:lnSpc>
                <a:spcPct val="105900"/>
              </a:lnSpc>
              <a:spcAft>
                <a:spcPts val="100"/>
              </a:spcAft>
              <a:buSzPct val="100000"/>
              <a:buFont typeface="Arial" panose="020B0604020202020204" pitchFamily="34" charset="0"/>
              <a:buChar char="•"/>
              <a:defRPr/>
            </a:pPr>
            <a:endParaRPr lang="en-US" sz="1050" dirty="0" smtClean="0">
              <a:solidFill>
                <a:schemeClr val="bg1"/>
              </a:solidFill>
            </a:endParaRPr>
          </a:p>
          <a:p>
            <a:pPr marL="138068" marR="4428" lvl="1" indent="-127000" defTabSz="677422" fontAlgn="base">
              <a:lnSpc>
                <a:spcPct val="105900"/>
              </a:lnSpc>
              <a:spcAft>
                <a:spcPts val="100"/>
              </a:spcAft>
              <a:buSzPct val="100000"/>
              <a:buFont typeface="Arial" panose="020B0604020202020204" pitchFamily="34" charset="0"/>
              <a:buChar char="•"/>
              <a:defRPr/>
            </a:pPr>
            <a:endParaRPr lang="en-US" sz="1050" dirty="0">
              <a:solidFill>
                <a:schemeClr val="bg1"/>
              </a:solidFill>
            </a:endParaRPr>
          </a:p>
        </p:txBody>
      </p:sp>
      <p:sp>
        <p:nvSpPr>
          <p:cNvPr id="11" name="TextBox 10"/>
          <p:cNvSpPr txBox="1"/>
          <p:nvPr/>
        </p:nvSpPr>
        <p:spPr>
          <a:xfrm>
            <a:off x="3254710" y="2080885"/>
            <a:ext cx="4691454" cy="587340"/>
          </a:xfrm>
          <a:prstGeom prst="rect">
            <a:avLst/>
          </a:prstGeom>
          <a:noFill/>
        </p:spPr>
        <p:txBody>
          <a:bodyPr wrap="square" lIns="0" tIns="0" rIns="0" bIns="0" rtlCol="0" anchor="ctr">
            <a:spAutoFit/>
          </a:bodyPr>
          <a:lstStyle/>
          <a:p>
            <a:pPr marL="171450" indent="-171450" defTabSz="599132" fontAlgn="base">
              <a:spcBef>
                <a:spcPct val="0"/>
              </a:spcBef>
              <a:spcAft>
                <a:spcPts val="353"/>
              </a:spcAft>
              <a:buFont typeface="Arial" panose="020B0604020202020204" pitchFamily="34" charset="0"/>
              <a:buChar char="•"/>
              <a:defRPr/>
            </a:pPr>
            <a:r>
              <a:rPr lang="en-US" sz="1050" kern="0" dirty="0">
                <a:solidFill>
                  <a:srgbClr val="FFFFFF"/>
                </a:solidFill>
                <a:cs typeface="Arial" pitchFamily="34" charset="0"/>
              </a:rPr>
              <a:t>IOT Program Maturity Analysis and Roadmap</a:t>
            </a:r>
          </a:p>
          <a:p>
            <a:pPr marL="171450" indent="-171450" defTabSz="599132" fontAlgn="base">
              <a:spcBef>
                <a:spcPct val="0"/>
              </a:spcBef>
              <a:spcAft>
                <a:spcPts val="353"/>
              </a:spcAft>
              <a:buFont typeface="Arial" panose="020B0604020202020204" pitchFamily="34" charset="0"/>
              <a:buChar char="•"/>
              <a:defRPr/>
            </a:pPr>
            <a:r>
              <a:rPr lang="en-US" sz="1050" kern="0" dirty="0">
                <a:solidFill>
                  <a:srgbClr val="FFFFFF"/>
                </a:solidFill>
                <a:cs typeface="Arial" pitchFamily="34" charset="0"/>
              </a:rPr>
              <a:t>IOT Security Program Definition</a:t>
            </a:r>
          </a:p>
          <a:p>
            <a:pPr marL="171450" indent="-171450" defTabSz="599132" fontAlgn="base">
              <a:spcBef>
                <a:spcPct val="0"/>
              </a:spcBef>
              <a:spcAft>
                <a:spcPts val="353"/>
              </a:spcAft>
              <a:buFont typeface="Arial" panose="020B0604020202020204" pitchFamily="34" charset="0"/>
              <a:buChar char="•"/>
              <a:defRPr/>
            </a:pPr>
            <a:r>
              <a:rPr lang="en-US" sz="1050" kern="0" dirty="0">
                <a:solidFill>
                  <a:srgbClr val="FFFFFF"/>
                </a:solidFill>
                <a:cs typeface="Arial" pitchFamily="34" charset="0"/>
              </a:rPr>
              <a:t>IOT Security Program Implementation</a:t>
            </a:r>
          </a:p>
        </p:txBody>
      </p:sp>
      <p:sp>
        <p:nvSpPr>
          <p:cNvPr id="12" name="TextBox 11"/>
          <p:cNvSpPr txBox="1"/>
          <p:nvPr/>
        </p:nvSpPr>
        <p:spPr>
          <a:xfrm>
            <a:off x="1501228" y="2259300"/>
            <a:ext cx="1498807" cy="215444"/>
          </a:xfrm>
          <a:prstGeom prst="rect">
            <a:avLst/>
          </a:prstGeom>
          <a:noFill/>
        </p:spPr>
        <p:txBody>
          <a:bodyPr wrap="square" lIns="0" tIns="0" rIns="0" bIns="0" rtlCol="0">
            <a:spAutoFit/>
          </a:bodyPr>
          <a:lstStyle/>
          <a:p>
            <a:pPr defTabSz="860560">
              <a:spcBef>
                <a:spcPts val="353"/>
              </a:spcBef>
              <a:buSzPct val="100000"/>
              <a:defRPr/>
            </a:pPr>
            <a:r>
              <a:rPr lang="en-US" sz="1400" b="1" kern="0" dirty="0" smtClean="0">
                <a:solidFill>
                  <a:prstClr val="white"/>
                </a:solidFill>
                <a:latin typeface="+mj-lt"/>
              </a:rPr>
              <a:t>GOVERNANCE</a:t>
            </a:r>
            <a:endParaRPr lang="en-US" sz="3200" kern="0" dirty="0" smtClean="0">
              <a:solidFill>
                <a:srgbClr val="313131"/>
              </a:solidFill>
              <a:latin typeface="+mj-lt"/>
            </a:endParaRPr>
          </a:p>
        </p:txBody>
      </p:sp>
      <p:grpSp>
        <p:nvGrpSpPr>
          <p:cNvPr id="13" name="Group 12"/>
          <p:cNvGrpSpPr>
            <a:grpSpLocks noChangeAspect="1"/>
          </p:cNvGrpSpPr>
          <p:nvPr/>
        </p:nvGrpSpPr>
        <p:grpSpPr>
          <a:xfrm>
            <a:off x="747077" y="2057562"/>
            <a:ext cx="658739" cy="641909"/>
            <a:chOff x="1567726" y="1475858"/>
            <a:chExt cx="988654" cy="963394"/>
          </a:xfrm>
        </p:grpSpPr>
        <p:sp>
          <p:nvSpPr>
            <p:cNvPr id="14" name="Oval 13"/>
            <p:cNvSpPr/>
            <p:nvPr/>
          </p:nvSpPr>
          <p:spPr bwMode="gray">
            <a:xfrm>
              <a:off x="1567726" y="1475858"/>
              <a:ext cx="988654" cy="963394"/>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5" name="Freeform 1022"/>
            <p:cNvSpPr>
              <a:spLocks noChangeAspect="1" noEditPoints="1"/>
            </p:cNvSpPr>
            <p:nvPr/>
          </p:nvSpPr>
          <p:spPr bwMode="auto">
            <a:xfrm>
              <a:off x="1604853" y="1500355"/>
              <a:ext cx="914400" cy="914400"/>
            </a:xfrm>
            <a:custGeom>
              <a:avLst/>
              <a:gdLst>
                <a:gd name="T0" fmla="*/ 490 w 512"/>
                <a:gd name="T1" fmla="*/ 256 h 512"/>
                <a:gd name="T2" fmla="*/ 21 w 512"/>
                <a:gd name="T3" fmla="*/ 256 h 512"/>
                <a:gd name="T4" fmla="*/ 256 w 512"/>
                <a:gd name="T5" fmla="*/ 0 h 512"/>
                <a:gd name="T6" fmla="*/ 256 w 512"/>
                <a:gd name="T7" fmla="*/ 512 h 512"/>
                <a:gd name="T8" fmla="*/ 256 w 512"/>
                <a:gd name="T9" fmla="*/ 0 h 512"/>
                <a:gd name="T10" fmla="*/ 372 w 512"/>
                <a:gd name="T11" fmla="*/ 245 h 512"/>
                <a:gd name="T12" fmla="*/ 370 w 512"/>
                <a:gd name="T13" fmla="*/ 157 h 512"/>
                <a:gd name="T14" fmla="*/ 355 w 512"/>
                <a:gd name="T15" fmla="*/ 141 h 512"/>
                <a:gd name="T16" fmla="*/ 266 w 512"/>
                <a:gd name="T17" fmla="*/ 139 h 512"/>
                <a:gd name="T18" fmla="*/ 256 w 512"/>
                <a:gd name="T19" fmla="*/ 96 h 512"/>
                <a:gd name="T20" fmla="*/ 245 w 512"/>
                <a:gd name="T21" fmla="*/ 139 h 512"/>
                <a:gd name="T22" fmla="*/ 157 w 512"/>
                <a:gd name="T23" fmla="*/ 141 h 512"/>
                <a:gd name="T24" fmla="*/ 141 w 512"/>
                <a:gd name="T25" fmla="*/ 157 h 512"/>
                <a:gd name="T26" fmla="*/ 139 w 512"/>
                <a:gd name="T27" fmla="*/ 245 h 512"/>
                <a:gd name="T28" fmla="*/ 96 w 512"/>
                <a:gd name="T29" fmla="*/ 256 h 512"/>
                <a:gd name="T30" fmla="*/ 139 w 512"/>
                <a:gd name="T31" fmla="*/ 266 h 512"/>
                <a:gd name="T32" fmla="*/ 141 w 512"/>
                <a:gd name="T33" fmla="*/ 355 h 512"/>
                <a:gd name="T34" fmla="*/ 149 w 512"/>
                <a:gd name="T35" fmla="*/ 373 h 512"/>
                <a:gd name="T36" fmla="*/ 181 w 512"/>
                <a:gd name="T37" fmla="*/ 346 h 512"/>
                <a:gd name="T38" fmla="*/ 245 w 512"/>
                <a:gd name="T39" fmla="*/ 405 h 512"/>
                <a:gd name="T40" fmla="*/ 266 w 512"/>
                <a:gd name="T41" fmla="*/ 405 h 512"/>
                <a:gd name="T42" fmla="*/ 331 w 512"/>
                <a:gd name="T43" fmla="*/ 346 h 512"/>
                <a:gd name="T44" fmla="*/ 362 w 512"/>
                <a:gd name="T45" fmla="*/ 373 h 512"/>
                <a:gd name="T46" fmla="*/ 370 w 512"/>
                <a:gd name="T47" fmla="*/ 355 h 512"/>
                <a:gd name="T48" fmla="*/ 372 w 512"/>
                <a:gd name="T49" fmla="*/ 266 h 512"/>
                <a:gd name="T50" fmla="*/ 416 w 512"/>
                <a:gd name="T51" fmla="*/ 256 h 512"/>
                <a:gd name="T52" fmla="*/ 351 w 512"/>
                <a:gd name="T53" fmla="*/ 245 h 512"/>
                <a:gd name="T54" fmla="*/ 286 w 512"/>
                <a:gd name="T55" fmla="*/ 245 h 512"/>
                <a:gd name="T56" fmla="*/ 286 w 512"/>
                <a:gd name="T57" fmla="*/ 241 h 512"/>
                <a:gd name="T58" fmla="*/ 351 w 512"/>
                <a:gd name="T59" fmla="*/ 245 h 512"/>
                <a:gd name="T60" fmla="*/ 271 w 512"/>
                <a:gd name="T61" fmla="*/ 226 h 512"/>
                <a:gd name="T62" fmla="*/ 266 w 512"/>
                <a:gd name="T63" fmla="*/ 226 h 512"/>
                <a:gd name="T64" fmla="*/ 266 w 512"/>
                <a:gd name="T65" fmla="*/ 160 h 512"/>
                <a:gd name="T66" fmla="*/ 256 w 512"/>
                <a:gd name="T67" fmla="*/ 266 h 512"/>
                <a:gd name="T68" fmla="*/ 256 w 512"/>
                <a:gd name="T69" fmla="*/ 245 h 512"/>
                <a:gd name="T70" fmla="*/ 256 w 512"/>
                <a:gd name="T71" fmla="*/ 266 h 512"/>
                <a:gd name="T72" fmla="*/ 245 w 512"/>
                <a:gd name="T73" fmla="*/ 224 h 512"/>
                <a:gd name="T74" fmla="*/ 242 w 512"/>
                <a:gd name="T75" fmla="*/ 227 h 512"/>
                <a:gd name="T76" fmla="*/ 196 w 512"/>
                <a:gd name="T77" fmla="*/ 181 h 512"/>
                <a:gd name="T78" fmla="*/ 181 w 512"/>
                <a:gd name="T79" fmla="*/ 196 h 512"/>
                <a:gd name="T80" fmla="*/ 227 w 512"/>
                <a:gd name="T81" fmla="*/ 242 h 512"/>
                <a:gd name="T82" fmla="*/ 224 w 512"/>
                <a:gd name="T83" fmla="*/ 245 h 512"/>
                <a:gd name="T84" fmla="*/ 181 w 512"/>
                <a:gd name="T85" fmla="*/ 196 h 512"/>
                <a:gd name="T86" fmla="*/ 224 w 512"/>
                <a:gd name="T87" fmla="*/ 266 h 512"/>
                <a:gd name="T88" fmla="*/ 227 w 512"/>
                <a:gd name="T89" fmla="*/ 270 h 512"/>
                <a:gd name="T90" fmla="*/ 181 w 512"/>
                <a:gd name="T91" fmla="*/ 316 h 512"/>
                <a:gd name="T92" fmla="*/ 196 w 512"/>
                <a:gd name="T93" fmla="*/ 331 h 512"/>
                <a:gd name="T94" fmla="*/ 242 w 512"/>
                <a:gd name="T95" fmla="*/ 284 h 512"/>
                <a:gd name="T96" fmla="*/ 245 w 512"/>
                <a:gd name="T97" fmla="*/ 288 h 512"/>
                <a:gd name="T98" fmla="*/ 196 w 512"/>
                <a:gd name="T99" fmla="*/ 331 h 512"/>
                <a:gd name="T100" fmla="*/ 266 w 512"/>
                <a:gd name="T101" fmla="*/ 288 h 512"/>
                <a:gd name="T102" fmla="*/ 270 w 512"/>
                <a:gd name="T103" fmla="*/ 284 h 512"/>
                <a:gd name="T104" fmla="*/ 316 w 512"/>
                <a:gd name="T105" fmla="*/ 331 h 512"/>
                <a:gd name="T106" fmla="*/ 331 w 512"/>
                <a:gd name="T107" fmla="*/ 316 h 512"/>
                <a:gd name="T108" fmla="*/ 284 w 512"/>
                <a:gd name="T109" fmla="*/ 270 h 512"/>
                <a:gd name="T110" fmla="*/ 288 w 512"/>
                <a:gd name="T111" fmla="*/ 266 h 512"/>
                <a:gd name="T112" fmla="*/ 331 w 512"/>
                <a:gd name="T113" fmla="*/ 3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45"/>
                  </a:moveTo>
                  <a:cubicBezTo>
                    <a:pt x="372" y="245"/>
                    <a:pt x="372" y="245"/>
                    <a:pt x="372" y="245"/>
                  </a:cubicBezTo>
                  <a:cubicBezTo>
                    <a:pt x="370" y="221"/>
                    <a:pt x="361" y="198"/>
                    <a:pt x="346" y="181"/>
                  </a:cubicBezTo>
                  <a:cubicBezTo>
                    <a:pt x="370" y="157"/>
                    <a:pt x="370" y="157"/>
                    <a:pt x="370" y="157"/>
                  </a:cubicBezTo>
                  <a:cubicBezTo>
                    <a:pt x="374" y="152"/>
                    <a:pt x="374" y="146"/>
                    <a:pt x="370" y="141"/>
                  </a:cubicBezTo>
                  <a:cubicBezTo>
                    <a:pt x="366" y="137"/>
                    <a:pt x="359" y="137"/>
                    <a:pt x="355" y="141"/>
                  </a:cubicBezTo>
                  <a:cubicBezTo>
                    <a:pt x="331" y="166"/>
                    <a:pt x="331" y="166"/>
                    <a:pt x="331" y="166"/>
                  </a:cubicBezTo>
                  <a:cubicBezTo>
                    <a:pt x="313" y="151"/>
                    <a:pt x="291" y="141"/>
                    <a:pt x="266" y="139"/>
                  </a:cubicBezTo>
                  <a:cubicBezTo>
                    <a:pt x="266" y="106"/>
                    <a:pt x="266" y="106"/>
                    <a:pt x="266" y="106"/>
                  </a:cubicBezTo>
                  <a:cubicBezTo>
                    <a:pt x="266" y="100"/>
                    <a:pt x="262" y="96"/>
                    <a:pt x="256" y="96"/>
                  </a:cubicBezTo>
                  <a:cubicBezTo>
                    <a:pt x="250" y="96"/>
                    <a:pt x="245" y="100"/>
                    <a:pt x="245" y="106"/>
                  </a:cubicBezTo>
                  <a:cubicBezTo>
                    <a:pt x="245" y="139"/>
                    <a:pt x="245" y="139"/>
                    <a:pt x="245" y="139"/>
                  </a:cubicBezTo>
                  <a:cubicBezTo>
                    <a:pt x="221" y="141"/>
                    <a:pt x="198" y="151"/>
                    <a:pt x="181" y="166"/>
                  </a:cubicBezTo>
                  <a:cubicBezTo>
                    <a:pt x="157" y="141"/>
                    <a:pt x="157" y="141"/>
                    <a:pt x="157" y="141"/>
                  </a:cubicBezTo>
                  <a:cubicBezTo>
                    <a:pt x="152" y="137"/>
                    <a:pt x="146" y="137"/>
                    <a:pt x="141" y="141"/>
                  </a:cubicBezTo>
                  <a:cubicBezTo>
                    <a:pt x="137" y="146"/>
                    <a:pt x="137" y="152"/>
                    <a:pt x="141" y="157"/>
                  </a:cubicBezTo>
                  <a:cubicBezTo>
                    <a:pt x="166" y="181"/>
                    <a:pt x="166" y="181"/>
                    <a:pt x="166" y="181"/>
                  </a:cubicBezTo>
                  <a:cubicBezTo>
                    <a:pt x="151" y="198"/>
                    <a:pt x="141" y="221"/>
                    <a:pt x="139" y="245"/>
                  </a:cubicBezTo>
                  <a:cubicBezTo>
                    <a:pt x="106" y="245"/>
                    <a:pt x="106" y="245"/>
                    <a:pt x="106" y="245"/>
                  </a:cubicBezTo>
                  <a:cubicBezTo>
                    <a:pt x="100" y="245"/>
                    <a:pt x="96" y="250"/>
                    <a:pt x="96" y="256"/>
                  </a:cubicBezTo>
                  <a:cubicBezTo>
                    <a:pt x="96" y="262"/>
                    <a:pt x="100" y="266"/>
                    <a:pt x="106" y="266"/>
                  </a:cubicBezTo>
                  <a:cubicBezTo>
                    <a:pt x="139" y="266"/>
                    <a:pt x="139" y="266"/>
                    <a:pt x="139" y="266"/>
                  </a:cubicBezTo>
                  <a:cubicBezTo>
                    <a:pt x="141" y="291"/>
                    <a:pt x="151" y="313"/>
                    <a:pt x="166" y="331"/>
                  </a:cubicBezTo>
                  <a:cubicBezTo>
                    <a:pt x="141" y="355"/>
                    <a:pt x="141" y="355"/>
                    <a:pt x="141" y="355"/>
                  </a:cubicBezTo>
                  <a:cubicBezTo>
                    <a:pt x="137" y="359"/>
                    <a:pt x="137" y="366"/>
                    <a:pt x="141" y="370"/>
                  </a:cubicBezTo>
                  <a:cubicBezTo>
                    <a:pt x="144" y="372"/>
                    <a:pt x="146" y="373"/>
                    <a:pt x="149" y="373"/>
                  </a:cubicBezTo>
                  <a:cubicBezTo>
                    <a:pt x="152" y="373"/>
                    <a:pt x="154" y="372"/>
                    <a:pt x="157" y="370"/>
                  </a:cubicBezTo>
                  <a:cubicBezTo>
                    <a:pt x="181" y="346"/>
                    <a:pt x="181" y="346"/>
                    <a:pt x="181" y="346"/>
                  </a:cubicBezTo>
                  <a:cubicBezTo>
                    <a:pt x="198" y="361"/>
                    <a:pt x="221" y="370"/>
                    <a:pt x="245" y="372"/>
                  </a:cubicBezTo>
                  <a:cubicBezTo>
                    <a:pt x="245" y="405"/>
                    <a:pt x="245" y="405"/>
                    <a:pt x="245" y="405"/>
                  </a:cubicBezTo>
                  <a:cubicBezTo>
                    <a:pt x="245" y="411"/>
                    <a:pt x="250" y="416"/>
                    <a:pt x="256" y="416"/>
                  </a:cubicBezTo>
                  <a:cubicBezTo>
                    <a:pt x="262" y="416"/>
                    <a:pt x="266" y="411"/>
                    <a:pt x="266" y="405"/>
                  </a:cubicBezTo>
                  <a:cubicBezTo>
                    <a:pt x="266" y="372"/>
                    <a:pt x="266" y="372"/>
                    <a:pt x="266" y="372"/>
                  </a:cubicBezTo>
                  <a:cubicBezTo>
                    <a:pt x="291" y="370"/>
                    <a:pt x="313" y="361"/>
                    <a:pt x="331" y="346"/>
                  </a:cubicBezTo>
                  <a:cubicBezTo>
                    <a:pt x="355" y="370"/>
                    <a:pt x="355" y="370"/>
                    <a:pt x="355" y="370"/>
                  </a:cubicBezTo>
                  <a:cubicBezTo>
                    <a:pt x="357" y="372"/>
                    <a:pt x="360" y="373"/>
                    <a:pt x="362" y="373"/>
                  </a:cubicBezTo>
                  <a:cubicBezTo>
                    <a:pt x="365" y="373"/>
                    <a:pt x="368" y="372"/>
                    <a:pt x="370" y="370"/>
                  </a:cubicBezTo>
                  <a:cubicBezTo>
                    <a:pt x="374" y="366"/>
                    <a:pt x="374" y="359"/>
                    <a:pt x="370" y="355"/>
                  </a:cubicBezTo>
                  <a:cubicBezTo>
                    <a:pt x="346" y="331"/>
                    <a:pt x="346" y="331"/>
                    <a:pt x="346" y="331"/>
                  </a:cubicBezTo>
                  <a:cubicBezTo>
                    <a:pt x="361" y="313"/>
                    <a:pt x="370" y="291"/>
                    <a:pt x="372" y="266"/>
                  </a:cubicBezTo>
                  <a:cubicBezTo>
                    <a:pt x="405" y="266"/>
                    <a:pt x="405" y="266"/>
                    <a:pt x="405" y="266"/>
                  </a:cubicBezTo>
                  <a:cubicBezTo>
                    <a:pt x="411" y="266"/>
                    <a:pt x="416" y="262"/>
                    <a:pt x="416" y="256"/>
                  </a:cubicBezTo>
                  <a:cubicBezTo>
                    <a:pt x="416" y="250"/>
                    <a:pt x="411" y="245"/>
                    <a:pt x="405" y="245"/>
                  </a:cubicBezTo>
                  <a:close/>
                  <a:moveTo>
                    <a:pt x="351" y="245"/>
                  </a:moveTo>
                  <a:cubicBezTo>
                    <a:pt x="288" y="245"/>
                    <a:pt x="288" y="245"/>
                    <a:pt x="288" y="245"/>
                  </a:cubicBezTo>
                  <a:cubicBezTo>
                    <a:pt x="287" y="245"/>
                    <a:pt x="286" y="245"/>
                    <a:pt x="286" y="245"/>
                  </a:cubicBezTo>
                  <a:cubicBezTo>
                    <a:pt x="285" y="244"/>
                    <a:pt x="285" y="243"/>
                    <a:pt x="284" y="242"/>
                  </a:cubicBezTo>
                  <a:cubicBezTo>
                    <a:pt x="285" y="241"/>
                    <a:pt x="285" y="241"/>
                    <a:pt x="286" y="241"/>
                  </a:cubicBezTo>
                  <a:cubicBezTo>
                    <a:pt x="331" y="196"/>
                    <a:pt x="331" y="196"/>
                    <a:pt x="331" y="196"/>
                  </a:cubicBezTo>
                  <a:cubicBezTo>
                    <a:pt x="342" y="210"/>
                    <a:pt x="349" y="227"/>
                    <a:pt x="351" y="245"/>
                  </a:cubicBezTo>
                  <a:close/>
                  <a:moveTo>
                    <a:pt x="316" y="181"/>
                  </a:moveTo>
                  <a:cubicBezTo>
                    <a:pt x="271" y="226"/>
                    <a:pt x="271" y="226"/>
                    <a:pt x="271" y="226"/>
                  </a:cubicBezTo>
                  <a:cubicBezTo>
                    <a:pt x="270" y="226"/>
                    <a:pt x="270" y="227"/>
                    <a:pt x="270" y="227"/>
                  </a:cubicBezTo>
                  <a:cubicBezTo>
                    <a:pt x="269" y="226"/>
                    <a:pt x="267" y="226"/>
                    <a:pt x="266" y="226"/>
                  </a:cubicBezTo>
                  <a:cubicBezTo>
                    <a:pt x="266" y="225"/>
                    <a:pt x="266" y="224"/>
                    <a:pt x="266" y="224"/>
                  </a:cubicBezTo>
                  <a:cubicBezTo>
                    <a:pt x="266" y="160"/>
                    <a:pt x="266" y="160"/>
                    <a:pt x="266" y="160"/>
                  </a:cubicBezTo>
                  <a:cubicBezTo>
                    <a:pt x="285" y="162"/>
                    <a:pt x="302" y="170"/>
                    <a:pt x="316" y="181"/>
                  </a:cubicBezTo>
                  <a:close/>
                  <a:moveTo>
                    <a:pt x="256" y="266"/>
                  </a:moveTo>
                  <a:cubicBezTo>
                    <a:pt x="250" y="266"/>
                    <a:pt x="245" y="262"/>
                    <a:pt x="245" y="256"/>
                  </a:cubicBezTo>
                  <a:cubicBezTo>
                    <a:pt x="245" y="250"/>
                    <a:pt x="250" y="245"/>
                    <a:pt x="256" y="245"/>
                  </a:cubicBezTo>
                  <a:cubicBezTo>
                    <a:pt x="262" y="245"/>
                    <a:pt x="266" y="250"/>
                    <a:pt x="266" y="256"/>
                  </a:cubicBezTo>
                  <a:cubicBezTo>
                    <a:pt x="266" y="262"/>
                    <a:pt x="262" y="266"/>
                    <a:pt x="256" y="266"/>
                  </a:cubicBezTo>
                  <a:close/>
                  <a:moveTo>
                    <a:pt x="245" y="160"/>
                  </a:moveTo>
                  <a:cubicBezTo>
                    <a:pt x="245" y="224"/>
                    <a:pt x="245" y="224"/>
                    <a:pt x="245" y="224"/>
                  </a:cubicBezTo>
                  <a:cubicBezTo>
                    <a:pt x="245" y="224"/>
                    <a:pt x="245" y="225"/>
                    <a:pt x="245" y="226"/>
                  </a:cubicBezTo>
                  <a:cubicBezTo>
                    <a:pt x="244" y="226"/>
                    <a:pt x="243" y="226"/>
                    <a:pt x="242" y="227"/>
                  </a:cubicBezTo>
                  <a:cubicBezTo>
                    <a:pt x="241" y="227"/>
                    <a:pt x="241" y="226"/>
                    <a:pt x="241" y="226"/>
                  </a:cubicBezTo>
                  <a:cubicBezTo>
                    <a:pt x="196" y="181"/>
                    <a:pt x="196" y="181"/>
                    <a:pt x="196" y="181"/>
                  </a:cubicBezTo>
                  <a:cubicBezTo>
                    <a:pt x="210" y="170"/>
                    <a:pt x="227" y="162"/>
                    <a:pt x="245" y="160"/>
                  </a:cubicBezTo>
                  <a:close/>
                  <a:moveTo>
                    <a:pt x="181" y="196"/>
                  </a:moveTo>
                  <a:cubicBezTo>
                    <a:pt x="226" y="241"/>
                    <a:pt x="226" y="241"/>
                    <a:pt x="226" y="241"/>
                  </a:cubicBezTo>
                  <a:cubicBezTo>
                    <a:pt x="226" y="241"/>
                    <a:pt x="227" y="241"/>
                    <a:pt x="227" y="242"/>
                  </a:cubicBezTo>
                  <a:cubicBezTo>
                    <a:pt x="226" y="243"/>
                    <a:pt x="226" y="244"/>
                    <a:pt x="226" y="245"/>
                  </a:cubicBezTo>
                  <a:cubicBezTo>
                    <a:pt x="225" y="245"/>
                    <a:pt x="224" y="245"/>
                    <a:pt x="224" y="245"/>
                  </a:cubicBezTo>
                  <a:cubicBezTo>
                    <a:pt x="160" y="245"/>
                    <a:pt x="160" y="245"/>
                    <a:pt x="160" y="245"/>
                  </a:cubicBezTo>
                  <a:cubicBezTo>
                    <a:pt x="162" y="227"/>
                    <a:pt x="170" y="210"/>
                    <a:pt x="181" y="196"/>
                  </a:cubicBezTo>
                  <a:close/>
                  <a:moveTo>
                    <a:pt x="160" y="266"/>
                  </a:moveTo>
                  <a:cubicBezTo>
                    <a:pt x="224" y="266"/>
                    <a:pt x="224" y="266"/>
                    <a:pt x="224" y="266"/>
                  </a:cubicBezTo>
                  <a:cubicBezTo>
                    <a:pt x="224" y="266"/>
                    <a:pt x="225" y="266"/>
                    <a:pt x="226" y="266"/>
                  </a:cubicBezTo>
                  <a:cubicBezTo>
                    <a:pt x="226" y="267"/>
                    <a:pt x="226" y="269"/>
                    <a:pt x="227" y="270"/>
                  </a:cubicBezTo>
                  <a:cubicBezTo>
                    <a:pt x="227" y="270"/>
                    <a:pt x="226" y="270"/>
                    <a:pt x="226" y="271"/>
                  </a:cubicBezTo>
                  <a:cubicBezTo>
                    <a:pt x="181" y="316"/>
                    <a:pt x="181" y="316"/>
                    <a:pt x="181" y="316"/>
                  </a:cubicBezTo>
                  <a:cubicBezTo>
                    <a:pt x="170" y="302"/>
                    <a:pt x="162" y="285"/>
                    <a:pt x="160" y="266"/>
                  </a:cubicBezTo>
                  <a:close/>
                  <a:moveTo>
                    <a:pt x="196" y="331"/>
                  </a:moveTo>
                  <a:cubicBezTo>
                    <a:pt x="241" y="286"/>
                    <a:pt x="241" y="286"/>
                    <a:pt x="241" y="286"/>
                  </a:cubicBezTo>
                  <a:cubicBezTo>
                    <a:pt x="241" y="285"/>
                    <a:pt x="241" y="285"/>
                    <a:pt x="242" y="284"/>
                  </a:cubicBezTo>
                  <a:cubicBezTo>
                    <a:pt x="243" y="285"/>
                    <a:pt x="244" y="285"/>
                    <a:pt x="245" y="286"/>
                  </a:cubicBezTo>
                  <a:cubicBezTo>
                    <a:pt x="245" y="286"/>
                    <a:pt x="245" y="287"/>
                    <a:pt x="245" y="288"/>
                  </a:cubicBezTo>
                  <a:cubicBezTo>
                    <a:pt x="245" y="351"/>
                    <a:pt x="245" y="351"/>
                    <a:pt x="245" y="351"/>
                  </a:cubicBezTo>
                  <a:cubicBezTo>
                    <a:pt x="227" y="349"/>
                    <a:pt x="210" y="342"/>
                    <a:pt x="196" y="331"/>
                  </a:cubicBezTo>
                  <a:close/>
                  <a:moveTo>
                    <a:pt x="266" y="351"/>
                  </a:moveTo>
                  <a:cubicBezTo>
                    <a:pt x="266" y="288"/>
                    <a:pt x="266" y="288"/>
                    <a:pt x="266" y="288"/>
                  </a:cubicBezTo>
                  <a:cubicBezTo>
                    <a:pt x="266" y="287"/>
                    <a:pt x="266" y="286"/>
                    <a:pt x="266" y="286"/>
                  </a:cubicBezTo>
                  <a:cubicBezTo>
                    <a:pt x="267" y="285"/>
                    <a:pt x="269" y="285"/>
                    <a:pt x="270" y="284"/>
                  </a:cubicBezTo>
                  <a:cubicBezTo>
                    <a:pt x="270" y="285"/>
                    <a:pt x="270" y="285"/>
                    <a:pt x="271" y="286"/>
                  </a:cubicBezTo>
                  <a:cubicBezTo>
                    <a:pt x="316" y="331"/>
                    <a:pt x="316" y="331"/>
                    <a:pt x="316" y="331"/>
                  </a:cubicBezTo>
                  <a:cubicBezTo>
                    <a:pt x="302" y="342"/>
                    <a:pt x="285" y="349"/>
                    <a:pt x="266" y="351"/>
                  </a:cubicBezTo>
                  <a:close/>
                  <a:moveTo>
                    <a:pt x="331" y="316"/>
                  </a:moveTo>
                  <a:cubicBezTo>
                    <a:pt x="286" y="271"/>
                    <a:pt x="286" y="271"/>
                    <a:pt x="286" y="271"/>
                  </a:cubicBezTo>
                  <a:cubicBezTo>
                    <a:pt x="285" y="270"/>
                    <a:pt x="285" y="270"/>
                    <a:pt x="284" y="270"/>
                  </a:cubicBezTo>
                  <a:cubicBezTo>
                    <a:pt x="285" y="268"/>
                    <a:pt x="285" y="267"/>
                    <a:pt x="286" y="266"/>
                  </a:cubicBezTo>
                  <a:cubicBezTo>
                    <a:pt x="286" y="266"/>
                    <a:pt x="287" y="266"/>
                    <a:pt x="288" y="266"/>
                  </a:cubicBezTo>
                  <a:cubicBezTo>
                    <a:pt x="351" y="266"/>
                    <a:pt x="351" y="266"/>
                    <a:pt x="351" y="266"/>
                  </a:cubicBezTo>
                  <a:cubicBezTo>
                    <a:pt x="349" y="285"/>
                    <a:pt x="342" y="302"/>
                    <a:pt x="331" y="316"/>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dirty="0"/>
            </a:p>
          </p:txBody>
        </p:sp>
      </p:grpSp>
      <p:grpSp>
        <p:nvGrpSpPr>
          <p:cNvPr id="16" name="Group 15"/>
          <p:cNvGrpSpPr>
            <a:grpSpLocks noChangeAspect="1"/>
          </p:cNvGrpSpPr>
          <p:nvPr/>
        </p:nvGrpSpPr>
        <p:grpSpPr>
          <a:xfrm>
            <a:off x="739807" y="2850071"/>
            <a:ext cx="658739" cy="641909"/>
            <a:chOff x="1568910" y="2539639"/>
            <a:chExt cx="988654" cy="963394"/>
          </a:xfrm>
        </p:grpSpPr>
        <p:sp>
          <p:nvSpPr>
            <p:cNvPr id="17" name="Oval 16"/>
            <p:cNvSpPr/>
            <p:nvPr/>
          </p:nvSpPr>
          <p:spPr bwMode="gray">
            <a:xfrm>
              <a:off x="1568910" y="2539639"/>
              <a:ext cx="988654" cy="963394"/>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grpSp>
          <p:nvGrpSpPr>
            <p:cNvPr id="18" name="Group 630"/>
            <p:cNvGrpSpPr>
              <a:grpSpLocks noChangeAspect="1"/>
            </p:cNvGrpSpPr>
            <p:nvPr/>
          </p:nvGrpSpPr>
          <p:grpSpPr bwMode="auto">
            <a:xfrm>
              <a:off x="1606037" y="2564136"/>
              <a:ext cx="914400" cy="914400"/>
              <a:chOff x="4593" y="2664"/>
              <a:chExt cx="340" cy="340"/>
            </a:xfrm>
            <a:solidFill>
              <a:schemeClr val="accent1"/>
            </a:solidFill>
          </p:grpSpPr>
          <p:sp>
            <p:nvSpPr>
              <p:cNvPr id="19" name="Freeform 631"/>
              <p:cNvSpPr>
                <a:spLocks noEditPoints="1"/>
              </p:cNvSpPr>
              <p:nvPr/>
            </p:nvSpPr>
            <p:spPr bwMode="auto">
              <a:xfrm>
                <a:off x="4685" y="2728"/>
                <a:ext cx="156" cy="212"/>
              </a:xfrm>
              <a:custGeom>
                <a:avLst/>
                <a:gdLst>
                  <a:gd name="T0" fmla="*/ 224 w 235"/>
                  <a:gd name="T1" fmla="*/ 149 h 320"/>
                  <a:gd name="T2" fmla="*/ 214 w 235"/>
                  <a:gd name="T3" fmla="*/ 149 h 320"/>
                  <a:gd name="T4" fmla="*/ 214 w 235"/>
                  <a:gd name="T5" fmla="*/ 96 h 320"/>
                  <a:gd name="T6" fmla="*/ 118 w 235"/>
                  <a:gd name="T7" fmla="*/ 0 h 320"/>
                  <a:gd name="T8" fmla="*/ 22 w 235"/>
                  <a:gd name="T9" fmla="*/ 96 h 320"/>
                  <a:gd name="T10" fmla="*/ 22 w 235"/>
                  <a:gd name="T11" fmla="*/ 149 h 320"/>
                  <a:gd name="T12" fmla="*/ 11 w 235"/>
                  <a:gd name="T13" fmla="*/ 149 h 320"/>
                  <a:gd name="T14" fmla="*/ 0 w 235"/>
                  <a:gd name="T15" fmla="*/ 160 h 320"/>
                  <a:gd name="T16" fmla="*/ 0 w 235"/>
                  <a:gd name="T17" fmla="*/ 309 h 320"/>
                  <a:gd name="T18" fmla="*/ 11 w 235"/>
                  <a:gd name="T19" fmla="*/ 320 h 320"/>
                  <a:gd name="T20" fmla="*/ 224 w 235"/>
                  <a:gd name="T21" fmla="*/ 320 h 320"/>
                  <a:gd name="T22" fmla="*/ 235 w 235"/>
                  <a:gd name="T23" fmla="*/ 309 h 320"/>
                  <a:gd name="T24" fmla="*/ 235 w 235"/>
                  <a:gd name="T25" fmla="*/ 160 h 320"/>
                  <a:gd name="T26" fmla="*/ 224 w 235"/>
                  <a:gd name="T27" fmla="*/ 149 h 320"/>
                  <a:gd name="T28" fmla="*/ 43 w 235"/>
                  <a:gd name="T29" fmla="*/ 96 h 320"/>
                  <a:gd name="T30" fmla="*/ 118 w 235"/>
                  <a:gd name="T31" fmla="*/ 21 h 320"/>
                  <a:gd name="T32" fmla="*/ 192 w 235"/>
                  <a:gd name="T33" fmla="*/ 96 h 320"/>
                  <a:gd name="T34" fmla="*/ 192 w 235"/>
                  <a:gd name="T35" fmla="*/ 149 h 320"/>
                  <a:gd name="T36" fmla="*/ 43 w 235"/>
                  <a:gd name="T37" fmla="*/ 149 h 320"/>
                  <a:gd name="T38" fmla="*/ 43 w 235"/>
                  <a:gd name="T39" fmla="*/ 96 h 320"/>
                  <a:gd name="T40" fmla="*/ 214 w 235"/>
                  <a:gd name="T41" fmla="*/ 298 h 320"/>
                  <a:gd name="T42" fmla="*/ 22 w 235"/>
                  <a:gd name="T43" fmla="*/ 298 h 320"/>
                  <a:gd name="T44" fmla="*/ 22 w 235"/>
                  <a:gd name="T45" fmla="*/ 170 h 320"/>
                  <a:gd name="T46" fmla="*/ 214 w 235"/>
                  <a:gd name="T47" fmla="*/ 170 h 320"/>
                  <a:gd name="T48" fmla="*/ 214 w 235"/>
                  <a:gd name="T49"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20">
                    <a:moveTo>
                      <a:pt x="224" y="149"/>
                    </a:moveTo>
                    <a:cubicBezTo>
                      <a:pt x="214" y="149"/>
                      <a:pt x="214" y="149"/>
                      <a:pt x="214" y="149"/>
                    </a:cubicBezTo>
                    <a:cubicBezTo>
                      <a:pt x="214" y="96"/>
                      <a:pt x="214" y="96"/>
                      <a:pt x="214" y="96"/>
                    </a:cubicBezTo>
                    <a:cubicBezTo>
                      <a:pt x="214" y="43"/>
                      <a:pt x="171" y="0"/>
                      <a:pt x="118" y="0"/>
                    </a:cubicBezTo>
                    <a:cubicBezTo>
                      <a:pt x="65" y="0"/>
                      <a:pt x="22" y="43"/>
                      <a:pt x="22" y="96"/>
                    </a:cubicBezTo>
                    <a:cubicBezTo>
                      <a:pt x="22" y="149"/>
                      <a:pt x="22" y="149"/>
                      <a:pt x="22" y="149"/>
                    </a:cubicBezTo>
                    <a:cubicBezTo>
                      <a:pt x="11" y="149"/>
                      <a:pt x="11" y="149"/>
                      <a:pt x="11" y="149"/>
                    </a:cubicBezTo>
                    <a:cubicBezTo>
                      <a:pt x="5" y="149"/>
                      <a:pt x="0" y="154"/>
                      <a:pt x="0" y="16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60"/>
                      <a:pt x="235" y="160"/>
                      <a:pt x="235" y="160"/>
                    </a:cubicBezTo>
                    <a:cubicBezTo>
                      <a:pt x="235" y="154"/>
                      <a:pt x="230" y="149"/>
                      <a:pt x="224" y="149"/>
                    </a:cubicBezTo>
                    <a:close/>
                    <a:moveTo>
                      <a:pt x="43" y="96"/>
                    </a:moveTo>
                    <a:cubicBezTo>
                      <a:pt x="43" y="54"/>
                      <a:pt x="76" y="21"/>
                      <a:pt x="118" y="21"/>
                    </a:cubicBezTo>
                    <a:cubicBezTo>
                      <a:pt x="159" y="21"/>
                      <a:pt x="192" y="54"/>
                      <a:pt x="192" y="96"/>
                    </a:cubicBezTo>
                    <a:cubicBezTo>
                      <a:pt x="192" y="149"/>
                      <a:pt x="192" y="149"/>
                      <a:pt x="192" y="149"/>
                    </a:cubicBezTo>
                    <a:cubicBezTo>
                      <a:pt x="43" y="149"/>
                      <a:pt x="43" y="149"/>
                      <a:pt x="43" y="149"/>
                    </a:cubicBezTo>
                    <a:lnTo>
                      <a:pt x="43" y="96"/>
                    </a:lnTo>
                    <a:close/>
                    <a:moveTo>
                      <a:pt x="214" y="298"/>
                    </a:moveTo>
                    <a:cubicBezTo>
                      <a:pt x="22" y="298"/>
                      <a:pt x="22" y="298"/>
                      <a:pt x="22" y="298"/>
                    </a:cubicBezTo>
                    <a:cubicBezTo>
                      <a:pt x="22" y="170"/>
                      <a:pt x="22" y="170"/>
                      <a:pt x="22" y="170"/>
                    </a:cubicBezTo>
                    <a:cubicBezTo>
                      <a:pt x="214" y="170"/>
                      <a:pt x="214" y="170"/>
                      <a:pt x="214" y="170"/>
                    </a:cubicBezTo>
                    <a:lnTo>
                      <a:pt x="214" y="2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632"/>
              <p:cNvSpPr>
                <a:spLocks noEditPoints="1"/>
              </p:cNvSpPr>
              <p:nvPr/>
            </p:nvSpPr>
            <p:spPr bwMode="auto">
              <a:xfrm>
                <a:off x="4593" y="266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21" name="Group 20"/>
          <p:cNvGrpSpPr>
            <a:grpSpLocks noChangeAspect="1"/>
          </p:cNvGrpSpPr>
          <p:nvPr/>
        </p:nvGrpSpPr>
        <p:grpSpPr>
          <a:xfrm>
            <a:off x="3259776" y="2830512"/>
            <a:ext cx="658739" cy="641909"/>
            <a:chOff x="1556208" y="3597309"/>
            <a:chExt cx="988654" cy="963394"/>
          </a:xfrm>
        </p:grpSpPr>
        <p:sp>
          <p:nvSpPr>
            <p:cNvPr id="22" name="Oval 21"/>
            <p:cNvSpPr/>
            <p:nvPr/>
          </p:nvSpPr>
          <p:spPr bwMode="gray">
            <a:xfrm>
              <a:off x="1556208" y="3597309"/>
              <a:ext cx="988654" cy="963394"/>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grpSp>
          <p:nvGrpSpPr>
            <p:cNvPr id="23" name="Group 519"/>
            <p:cNvGrpSpPr>
              <a:grpSpLocks noChangeAspect="1"/>
            </p:cNvGrpSpPr>
            <p:nvPr/>
          </p:nvGrpSpPr>
          <p:grpSpPr bwMode="auto">
            <a:xfrm>
              <a:off x="1593335" y="3621806"/>
              <a:ext cx="914400" cy="914400"/>
              <a:chOff x="4190" y="2983"/>
              <a:chExt cx="340" cy="340"/>
            </a:xfrm>
            <a:solidFill>
              <a:schemeClr val="accent6"/>
            </a:solidFill>
          </p:grpSpPr>
          <p:sp>
            <p:nvSpPr>
              <p:cNvPr id="24" name="Freeform 520"/>
              <p:cNvSpPr>
                <a:spLocks noEditPoints="1"/>
              </p:cNvSpPr>
              <p:nvPr/>
            </p:nvSpPr>
            <p:spPr bwMode="auto">
              <a:xfrm>
                <a:off x="4268" y="3061"/>
                <a:ext cx="184" cy="184"/>
              </a:xfrm>
              <a:custGeom>
                <a:avLst/>
                <a:gdLst>
                  <a:gd name="T0" fmla="*/ 267 w 278"/>
                  <a:gd name="T1" fmla="*/ 96 h 277"/>
                  <a:gd name="T2" fmla="*/ 277 w 278"/>
                  <a:gd name="T3" fmla="*/ 13 h 277"/>
                  <a:gd name="T4" fmla="*/ 267 w 278"/>
                  <a:gd name="T5" fmla="*/ 0 h 277"/>
                  <a:gd name="T6" fmla="*/ 163 w 278"/>
                  <a:gd name="T7" fmla="*/ 4 h 277"/>
                  <a:gd name="T8" fmla="*/ 169 w 278"/>
                  <a:gd name="T9" fmla="*/ 96 h 277"/>
                  <a:gd name="T10" fmla="*/ 149 w 278"/>
                  <a:gd name="T11" fmla="*/ 107 h 277"/>
                  <a:gd name="T12" fmla="*/ 128 w 278"/>
                  <a:gd name="T13" fmla="*/ 128 h 277"/>
                  <a:gd name="T14" fmla="*/ 117 w 278"/>
                  <a:gd name="T15" fmla="*/ 96 h 277"/>
                  <a:gd name="T16" fmla="*/ 117 w 278"/>
                  <a:gd name="T17" fmla="*/ 12 h 277"/>
                  <a:gd name="T18" fmla="*/ 107 w 278"/>
                  <a:gd name="T19" fmla="*/ 0 h 277"/>
                  <a:gd name="T20" fmla="*/ 2 w 278"/>
                  <a:gd name="T21" fmla="*/ 4 h 277"/>
                  <a:gd name="T22" fmla="*/ 19 w 278"/>
                  <a:gd name="T23" fmla="*/ 96 h 277"/>
                  <a:gd name="T24" fmla="*/ 3 w 278"/>
                  <a:gd name="T25" fmla="*/ 100 h 277"/>
                  <a:gd name="T26" fmla="*/ 12 w 278"/>
                  <a:gd name="T27" fmla="*/ 225 h 277"/>
                  <a:gd name="T28" fmla="*/ 32 w 278"/>
                  <a:gd name="T29" fmla="*/ 235 h 277"/>
                  <a:gd name="T30" fmla="*/ 43 w 278"/>
                  <a:gd name="T31" fmla="*/ 277 h 277"/>
                  <a:gd name="T32" fmla="*/ 117 w 278"/>
                  <a:gd name="T33" fmla="*/ 267 h 277"/>
                  <a:gd name="T34" fmla="*/ 128 w 278"/>
                  <a:gd name="T35" fmla="*/ 224 h 277"/>
                  <a:gd name="T36" fmla="*/ 149 w 278"/>
                  <a:gd name="T37" fmla="*/ 213 h 277"/>
                  <a:gd name="T38" fmla="*/ 160 w 278"/>
                  <a:gd name="T39" fmla="*/ 235 h 277"/>
                  <a:gd name="T40" fmla="*/ 171 w 278"/>
                  <a:gd name="T41" fmla="*/ 277 h 277"/>
                  <a:gd name="T42" fmla="*/ 245 w 278"/>
                  <a:gd name="T43" fmla="*/ 267 h 277"/>
                  <a:gd name="T44" fmla="*/ 255 w 278"/>
                  <a:gd name="T45" fmla="*/ 235 h 277"/>
                  <a:gd name="T46" fmla="*/ 277 w 278"/>
                  <a:gd name="T47" fmla="*/ 108 h 277"/>
                  <a:gd name="T48" fmla="*/ 183 w 278"/>
                  <a:gd name="T49" fmla="*/ 21 h 277"/>
                  <a:gd name="T50" fmla="*/ 237 w 278"/>
                  <a:gd name="T51" fmla="*/ 96 h 277"/>
                  <a:gd name="T52" fmla="*/ 183 w 278"/>
                  <a:gd name="T53" fmla="*/ 21 h 277"/>
                  <a:gd name="T54" fmla="*/ 95 w 278"/>
                  <a:gd name="T55" fmla="*/ 21 h 277"/>
                  <a:gd name="T56" fmla="*/ 41 w 278"/>
                  <a:gd name="T57" fmla="*/ 96 h 277"/>
                  <a:gd name="T58" fmla="*/ 107 w 278"/>
                  <a:gd name="T59" fmla="*/ 117 h 277"/>
                  <a:gd name="T60" fmla="*/ 32 w 278"/>
                  <a:gd name="T61" fmla="*/ 213 h 277"/>
                  <a:gd name="T62" fmla="*/ 107 w 278"/>
                  <a:gd name="T63" fmla="*/ 117 h 277"/>
                  <a:gd name="T64" fmla="*/ 53 w 278"/>
                  <a:gd name="T65" fmla="*/ 256 h 277"/>
                  <a:gd name="T66" fmla="*/ 96 w 278"/>
                  <a:gd name="T67" fmla="*/ 235 h 277"/>
                  <a:gd name="T68" fmla="*/ 128 w 278"/>
                  <a:gd name="T69" fmla="*/ 192 h 277"/>
                  <a:gd name="T70" fmla="*/ 149 w 278"/>
                  <a:gd name="T71" fmla="*/ 149 h 277"/>
                  <a:gd name="T72" fmla="*/ 128 w 278"/>
                  <a:gd name="T73" fmla="*/ 192 h 277"/>
                  <a:gd name="T74" fmla="*/ 181 w 278"/>
                  <a:gd name="T75" fmla="*/ 256 h 277"/>
                  <a:gd name="T76" fmla="*/ 224 w 278"/>
                  <a:gd name="T77" fmla="*/ 235 h 277"/>
                  <a:gd name="T78" fmla="*/ 245 w 278"/>
                  <a:gd name="T79" fmla="*/ 213 h 277"/>
                  <a:gd name="T80" fmla="*/ 171 w 278"/>
                  <a:gd name="T81" fmla="*/ 117 h 277"/>
                  <a:gd name="T82" fmla="*/ 245 w 278"/>
                  <a:gd name="T83" fmla="*/ 21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8" h="277">
                    <a:moveTo>
                      <a:pt x="275" y="100"/>
                    </a:moveTo>
                    <a:cubicBezTo>
                      <a:pt x="273" y="97"/>
                      <a:pt x="270" y="96"/>
                      <a:pt x="267" y="96"/>
                    </a:cubicBezTo>
                    <a:cubicBezTo>
                      <a:pt x="259" y="96"/>
                      <a:pt x="259" y="96"/>
                      <a:pt x="259" y="96"/>
                    </a:cubicBezTo>
                    <a:cubicBezTo>
                      <a:pt x="277" y="13"/>
                      <a:pt x="277" y="13"/>
                      <a:pt x="277" y="13"/>
                    </a:cubicBezTo>
                    <a:cubicBezTo>
                      <a:pt x="278" y="10"/>
                      <a:pt x="277" y="7"/>
                      <a:pt x="275" y="4"/>
                    </a:cubicBezTo>
                    <a:cubicBezTo>
                      <a:pt x="273" y="1"/>
                      <a:pt x="270" y="0"/>
                      <a:pt x="267" y="0"/>
                    </a:cubicBezTo>
                    <a:cubicBezTo>
                      <a:pt x="171" y="0"/>
                      <a:pt x="171" y="0"/>
                      <a:pt x="171" y="0"/>
                    </a:cubicBezTo>
                    <a:cubicBezTo>
                      <a:pt x="168" y="0"/>
                      <a:pt x="165" y="1"/>
                      <a:pt x="163" y="4"/>
                    </a:cubicBezTo>
                    <a:cubicBezTo>
                      <a:pt x="161" y="6"/>
                      <a:pt x="160" y="9"/>
                      <a:pt x="160" y="12"/>
                    </a:cubicBezTo>
                    <a:cubicBezTo>
                      <a:pt x="169" y="96"/>
                      <a:pt x="169" y="96"/>
                      <a:pt x="169" y="96"/>
                    </a:cubicBezTo>
                    <a:cubicBezTo>
                      <a:pt x="160" y="96"/>
                      <a:pt x="160" y="96"/>
                      <a:pt x="160" y="96"/>
                    </a:cubicBezTo>
                    <a:cubicBezTo>
                      <a:pt x="154" y="96"/>
                      <a:pt x="149" y="101"/>
                      <a:pt x="149" y="107"/>
                    </a:cubicBezTo>
                    <a:cubicBezTo>
                      <a:pt x="149" y="128"/>
                      <a:pt x="149" y="128"/>
                      <a:pt x="149" y="128"/>
                    </a:cubicBezTo>
                    <a:cubicBezTo>
                      <a:pt x="128" y="128"/>
                      <a:pt x="128" y="128"/>
                      <a:pt x="128" y="128"/>
                    </a:cubicBezTo>
                    <a:cubicBezTo>
                      <a:pt x="128" y="107"/>
                      <a:pt x="128" y="107"/>
                      <a:pt x="128" y="107"/>
                    </a:cubicBezTo>
                    <a:cubicBezTo>
                      <a:pt x="128" y="101"/>
                      <a:pt x="123" y="96"/>
                      <a:pt x="117" y="96"/>
                    </a:cubicBezTo>
                    <a:cubicBezTo>
                      <a:pt x="108" y="96"/>
                      <a:pt x="108" y="96"/>
                      <a:pt x="108" y="96"/>
                    </a:cubicBezTo>
                    <a:cubicBezTo>
                      <a:pt x="117" y="12"/>
                      <a:pt x="117" y="12"/>
                      <a:pt x="117" y="12"/>
                    </a:cubicBezTo>
                    <a:cubicBezTo>
                      <a:pt x="118" y="9"/>
                      <a:pt x="117" y="6"/>
                      <a:pt x="115" y="4"/>
                    </a:cubicBezTo>
                    <a:cubicBezTo>
                      <a:pt x="113" y="1"/>
                      <a:pt x="110" y="0"/>
                      <a:pt x="107" y="0"/>
                    </a:cubicBezTo>
                    <a:cubicBezTo>
                      <a:pt x="11" y="0"/>
                      <a:pt x="11" y="0"/>
                      <a:pt x="11" y="0"/>
                    </a:cubicBezTo>
                    <a:cubicBezTo>
                      <a:pt x="7" y="0"/>
                      <a:pt x="4" y="1"/>
                      <a:pt x="2" y="4"/>
                    </a:cubicBezTo>
                    <a:cubicBezTo>
                      <a:pt x="0" y="7"/>
                      <a:pt x="0" y="10"/>
                      <a:pt x="0" y="13"/>
                    </a:cubicBezTo>
                    <a:cubicBezTo>
                      <a:pt x="19" y="96"/>
                      <a:pt x="19" y="96"/>
                      <a:pt x="19" y="96"/>
                    </a:cubicBezTo>
                    <a:cubicBezTo>
                      <a:pt x="11" y="96"/>
                      <a:pt x="11" y="96"/>
                      <a:pt x="11" y="96"/>
                    </a:cubicBezTo>
                    <a:cubicBezTo>
                      <a:pt x="8" y="96"/>
                      <a:pt x="5" y="97"/>
                      <a:pt x="3" y="100"/>
                    </a:cubicBezTo>
                    <a:cubicBezTo>
                      <a:pt x="1" y="102"/>
                      <a:pt x="0" y="105"/>
                      <a:pt x="0" y="108"/>
                    </a:cubicBezTo>
                    <a:cubicBezTo>
                      <a:pt x="12" y="225"/>
                      <a:pt x="12" y="225"/>
                      <a:pt x="12" y="225"/>
                    </a:cubicBezTo>
                    <a:cubicBezTo>
                      <a:pt x="12" y="231"/>
                      <a:pt x="17" y="235"/>
                      <a:pt x="22" y="235"/>
                    </a:cubicBezTo>
                    <a:cubicBezTo>
                      <a:pt x="32" y="235"/>
                      <a:pt x="32" y="235"/>
                      <a:pt x="32" y="235"/>
                    </a:cubicBezTo>
                    <a:cubicBezTo>
                      <a:pt x="32" y="267"/>
                      <a:pt x="32" y="267"/>
                      <a:pt x="32" y="267"/>
                    </a:cubicBezTo>
                    <a:cubicBezTo>
                      <a:pt x="32" y="273"/>
                      <a:pt x="37" y="277"/>
                      <a:pt x="43" y="277"/>
                    </a:cubicBezTo>
                    <a:cubicBezTo>
                      <a:pt x="107" y="277"/>
                      <a:pt x="107" y="277"/>
                      <a:pt x="107" y="277"/>
                    </a:cubicBezTo>
                    <a:cubicBezTo>
                      <a:pt x="113" y="277"/>
                      <a:pt x="117" y="273"/>
                      <a:pt x="117" y="267"/>
                    </a:cubicBezTo>
                    <a:cubicBezTo>
                      <a:pt x="117" y="235"/>
                      <a:pt x="117" y="235"/>
                      <a:pt x="117" y="235"/>
                    </a:cubicBezTo>
                    <a:cubicBezTo>
                      <a:pt x="123" y="235"/>
                      <a:pt x="128" y="230"/>
                      <a:pt x="128" y="224"/>
                    </a:cubicBezTo>
                    <a:cubicBezTo>
                      <a:pt x="128" y="213"/>
                      <a:pt x="128" y="213"/>
                      <a:pt x="128" y="213"/>
                    </a:cubicBezTo>
                    <a:cubicBezTo>
                      <a:pt x="149" y="213"/>
                      <a:pt x="149" y="213"/>
                      <a:pt x="149" y="213"/>
                    </a:cubicBezTo>
                    <a:cubicBezTo>
                      <a:pt x="149" y="224"/>
                      <a:pt x="149" y="224"/>
                      <a:pt x="149" y="224"/>
                    </a:cubicBezTo>
                    <a:cubicBezTo>
                      <a:pt x="149" y="230"/>
                      <a:pt x="154" y="235"/>
                      <a:pt x="160" y="235"/>
                    </a:cubicBezTo>
                    <a:cubicBezTo>
                      <a:pt x="160" y="267"/>
                      <a:pt x="160" y="267"/>
                      <a:pt x="160" y="267"/>
                    </a:cubicBezTo>
                    <a:cubicBezTo>
                      <a:pt x="160" y="273"/>
                      <a:pt x="165" y="277"/>
                      <a:pt x="171" y="277"/>
                    </a:cubicBezTo>
                    <a:cubicBezTo>
                      <a:pt x="235" y="277"/>
                      <a:pt x="235" y="277"/>
                      <a:pt x="235" y="277"/>
                    </a:cubicBezTo>
                    <a:cubicBezTo>
                      <a:pt x="241" y="277"/>
                      <a:pt x="245" y="273"/>
                      <a:pt x="245" y="267"/>
                    </a:cubicBezTo>
                    <a:cubicBezTo>
                      <a:pt x="245" y="235"/>
                      <a:pt x="245" y="235"/>
                      <a:pt x="245" y="235"/>
                    </a:cubicBezTo>
                    <a:cubicBezTo>
                      <a:pt x="255" y="235"/>
                      <a:pt x="255" y="235"/>
                      <a:pt x="255" y="235"/>
                    </a:cubicBezTo>
                    <a:cubicBezTo>
                      <a:pt x="260" y="235"/>
                      <a:pt x="265" y="231"/>
                      <a:pt x="266" y="225"/>
                    </a:cubicBezTo>
                    <a:cubicBezTo>
                      <a:pt x="277" y="108"/>
                      <a:pt x="277" y="108"/>
                      <a:pt x="277" y="108"/>
                    </a:cubicBezTo>
                    <a:cubicBezTo>
                      <a:pt x="278" y="105"/>
                      <a:pt x="277" y="102"/>
                      <a:pt x="275" y="100"/>
                    </a:cubicBezTo>
                    <a:close/>
                    <a:moveTo>
                      <a:pt x="183" y="21"/>
                    </a:moveTo>
                    <a:cubicBezTo>
                      <a:pt x="253" y="21"/>
                      <a:pt x="253" y="21"/>
                      <a:pt x="253" y="21"/>
                    </a:cubicBezTo>
                    <a:cubicBezTo>
                      <a:pt x="237" y="96"/>
                      <a:pt x="237" y="96"/>
                      <a:pt x="237" y="96"/>
                    </a:cubicBezTo>
                    <a:cubicBezTo>
                      <a:pt x="191" y="96"/>
                      <a:pt x="191" y="96"/>
                      <a:pt x="191" y="96"/>
                    </a:cubicBezTo>
                    <a:lnTo>
                      <a:pt x="183" y="21"/>
                    </a:lnTo>
                    <a:close/>
                    <a:moveTo>
                      <a:pt x="24" y="21"/>
                    </a:moveTo>
                    <a:cubicBezTo>
                      <a:pt x="95" y="21"/>
                      <a:pt x="95" y="21"/>
                      <a:pt x="95" y="21"/>
                    </a:cubicBezTo>
                    <a:cubicBezTo>
                      <a:pt x="86" y="96"/>
                      <a:pt x="86" y="96"/>
                      <a:pt x="86" y="96"/>
                    </a:cubicBezTo>
                    <a:cubicBezTo>
                      <a:pt x="41" y="96"/>
                      <a:pt x="41" y="96"/>
                      <a:pt x="41" y="96"/>
                    </a:cubicBezTo>
                    <a:lnTo>
                      <a:pt x="24" y="21"/>
                    </a:lnTo>
                    <a:close/>
                    <a:moveTo>
                      <a:pt x="107" y="117"/>
                    </a:moveTo>
                    <a:cubicBezTo>
                      <a:pt x="107" y="213"/>
                      <a:pt x="107" y="213"/>
                      <a:pt x="107" y="213"/>
                    </a:cubicBezTo>
                    <a:cubicBezTo>
                      <a:pt x="32" y="213"/>
                      <a:pt x="32" y="213"/>
                      <a:pt x="32" y="213"/>
                    </a:cubicBezTo>
                    <a:cubicBezTo>
                      <a:pt x="22" y="117"/>
                      <a:pt x="22" y="117"/>
                      <a:pt x="22" y="117"/>
                    </a:cubicBezTo>
                    <a:lnTo>
                      <a:pt x="107" y="117"/>
                    </a:lnTo>
                    <a:close/>
                    <a:moveTo>
                      <a:pt x="96" y="256"/>
                    </a:moveTo>
                    <a:cubicBezTo>
                      <a:pt x="53" y="256"/>
                      <a:pt x="53" y="256"/>
                      <a:pt x="53" y="256"/>
                    </a:cubicBezTo>
                    <a:cubicBezTo>
                      <a:pt x="53" y="235"/>
                      <a:pt x="53" y="235"/>
                      <a:pt x="53" y="235"/>
                    </a:cubicBezTo>
                    <a:cubicBezTo>
                      <a:pt x="96" y="235"/>
                      <a:pt x="96" y="235"/>
                      <a:pt x="96" y="235"/>
                    </a:cubicBezTo>
                    <a:lnTo>
                      <a:pt x="96" y="256"/>
                    </a:lnTo>
                    <a:close/>
                    <a:moveTo>
                      <a:pt x="128" y="192"/>
                    </a:moveTo>
                    <a:cubicBezTo>
                      <a:pt x="128" y="149"/>
                      <a:pt x="128" y="149"/>
                      <a:pt x="128" y="149"/>
                    </a:cubicBezTo>
                    <a:cubicBezTo>
                      <a:pt x="149" y="149"/>
                      <a:pt x="149" y="149"/>
                      <a:pt x="149" y="149"/>
                    </a:cubicBezTo>
                    <a:cubicBezTo>
                      <a:pt x="149" y="192"/>
                      <a:pt x="149" y="192"/>
                      <a:pt x="149" y="192"/>
                    </a:cubicBezTo>
                    <a:lnTo>
                      <a:pt x="128" y="192"/>
                    </a:lnTo>
                    <a:close/>
                    <a:moveTo>
                      <a:pt x="224" y="256"/>
                    </a:moveTo>
                    <a:cubicBezTo>
                      <a:pt x="181" y="256"/>
                      <a:pt x="181" y="256"/>
                      <a:pt x="181" y="256"/>
                    </a:cubicBezTo>
                    <a:cubicBezTo>
                      <a:pt x="181" y="235"/>
                      <a:pt x="181" y="235"/>
                      <a:pt x="181" y="235"/>
                    </a:cubicBezTo>
                    <a:cubicBezTo>
                      <a:pt x="224" y="235"/>
                      <a:pt x="224" y="235"/>
                      <a:pt x="224" y="235"/>
                    </a:cubicBezTo>
                    <a:lnTo>
                      <a:pt x="224" y="256"/>
                    </a:lnTo>
                    <a:close/>
                    <a:moveTo>
                      <a:pt x="245" y="213"/>
                    </a:moveTo>
                    <a:cubicBezTo>
                      <a:pt x="171" y="213"/>
                      <a:pt x="171" y="213"/>
                      <a:pt x="171" y="213"/>
                    </a:cubicBezTo>
                    <a:cubicBezTo>
                      <a:pt x="171" y="117"/>
                      <a:pt x="171" y="117"/>
                      <a:pt x="171" y="117"/>
                    </a:cubicBezTo>
                    <a:cubicBezTo>
                      <a:pt x="255" y="117"/>
                      <a:pt x="255" y="117"/>
                      <a:pt x="255" y="117"/>
                    </a:cubicBezTo>
                    <a:lnTo>
                      <a:pt x="245" y="2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Freeform 521"/>
              <p:cNvSpPr>
                <a:spLocks noEditPoints="1"/>
              </p:cNvSpPr>
              <p:nvPr/>
            </p:nvSpPr>
            <p:spPr bwMode="auto">
              <a:xfrm>
                <a:off x="4190" y="298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26" name="Group 25"/>
          <p:cNvGrpSpPr>
            <a:grpSpLocks noChangeAspect="1"/>
          </p:cNvGrpSpPr>
          <p:nvPr/>
        </p:nvGrpSpPr>
        <p:grpSpPr>
          <a:xfrm>
            <a:off x="5834038" y="2830510"/>
            <a:ext cx="658739" cy="641909"/>
            <a:chOff x="1567726" y="4670954"/>
            <a:chExt cx="988654" cy="963394"/>
          </a:xfrm>
        </p:grpSpPr>
        <p:sp>
          <p:nvSpPr>
            <p:cNvPr id="27" name="Oval 26"/>
            <p:cNvSpPr/>
            <p:nvPr/>
          </p:nvSpPr>
          <p:spPr bwMode="gray">
            <a:xfrm>
              <a:off x="1567726" y="4670954"/>
              <a:ext cx="988654" cy="963394"/>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grpSp>
          <p:nvGrpSpPr>
            <p:cNvPr id="28" name="Group 1003"/>
            <p:cNvGrpSpPr>
              <a:grpSpLocks noChangeAspect="1"/>
            </p:cNvGrpSpPr>
            <p:nvPr/>
          </p:nvGrpSpPr>
          <p:grpSpPr bwMode="auto">
            <a:xfrm>
              <a:off x="1604853" y="4695451"/>
              <a:ext cx="914400" cy="914400"/>
              <a:chOff x="2647" y="3988"/>
              <a:chExt cx="340" cy="340"/>
            </a:xfrm>
            <a:solidFill>
              <a:schemeClr val="accent5"/>
            </a:solidFill>
          </p:grpSpPr>
          <p:sp>
            <p:nvSpPr>
              <p:cNvPr id="29" name="Freeform 1004"/>
              <p:cNvSpPr>
                <a:spLocks noEditPoints="1"/>
              </p:cNvSpPr>
              <p:nvPr/>
            </p:nvSpPr>
            <p:spPr bwMode="auto">
              <a:xfrm>
                <a:off x="2647" y="398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0" name="Freeform 1005"/>
              <p:cNvSpPr>
                <a:spLocks noEditPoints="1"/>
              </p:cNvSpPr>
              <p:nvPr/>
            </p:nvSpPr>
            <p:spPr bwMode="auto">
              <a:xfrm>
                <a:off x="2710" y="4078"/>
                <a:ext cx="213" cy="186"/>
              </a:xfrm>
              <a:custGeom>
                <a:avLst/>
                <a:gdLst>
                  <a:gd name="T0" fmla="*/ 320 w 321"/>
                  <a:gd name="T1" fmla="*/ 27 h 280"/>
                  <a:gd name="T2" fmla="*/ 312 w 321"/>
                  <a:gd name="T3" fmla="*/ 19 h 280"/>
                  <a:gd name="T4" fmla="*/ 147 w 321"/>
                  <a:gd name="T5" fmla="*/ 32 h 280"/>
                  <a:gd name="T6" fmla="*/ 133 w 321"/>
                  <a:gd name="T7" fmla="*/ 56 h 280"/>
                  <a:gd name="T8" fmla="*/ 9 w 321"/>
                  <a:gd name="T9" fmla="*/ 55 h 280"/>
                  <a:gd name="T10" fmla="*/ 1 w 321"/>
                  <a:gd name="T11" fmla="*/ 63 h 280"/>
                  <a:gd name="T12" fmla="*/ 4 w 321"/>
                  <a:gd name="T13" fmla="*/ 73 h 280"/>
                  <a:gd name="T14" fmla="*/ 114 w 321"/>
                  <a:gd name="T15" fmla="*/ 140 h 280"/>
                  <a:gd name="T16" fmla="*/ 125 w 321"/>
                  <a:gd name="T17" fmla="*/ 139 h 280"/>
                  <a:gd name="T18" fmla="*/ 129 w 321"/>
                  <a:gd name="T19" fmla="*/ 138 h 280"/>
                  <a:gd name="T20" fmla="*/ 129 w 321"/>
                  <a:gd name="T21" fmla="*/ 269 h 280"/>
                  <a:gd name="T22" fmla="*/ 139 w 321"/>
                  <a:gd name="T23" fmla="*/ 280 h 280"/>
                  <a:gd name="T24" fmla="*/ 150 w 321"/>
                  <a:gd name="T25" fmla="*/ 269 h 280"/>
                  <a:gd name="T26" fmla="*/ 150 w 321"/>
                  <a:gd name="T27" fmla="*/ 125 h 280"/>
                  <a:gd name="T28" fmla="*/ 165 w 321"/>
                  <a:gd name="T29" fmla="*/ 133 h 280"/>
                  <a:gd name="T30" fmla="*/ 176 w 321"/>
                  <a:gd name="T31" fmla="*/ 134 h 280"/>
                  <a:gd name="T32" fmla="*/ 318 w 321"/>
                  <a:gd name="T33" fmla="*/ 37 h 280"/>
                  <a:gd name="T34" fmla="*/ 320 w 321"/>
                  <a:gd name="T35" fmla="*/ 27 h 280"/>
                  <a:gd name="T36" fmla="*/ 119 w 321"/>
                  <a:gd name="T37" fmla="*/ 118 h 280"/>
                  <a:gd name="T38" fmla="*/ 33 w 321"/>
                  <a:gd name="T39" fmla="*/ 72 h 280"/>
                  <a:gd name="T40" fmla="*/ 124 w 321"/>
                  <a:gd name="T41" fmla="*/ 75 h 280"/>
                  <a:gd name="T42" fmla="*/ 131 w 321"/>
                  <a:gd name="T43" fmla="*/ 82 h 280"/>
                  <a:gd name="T44" fmla="*/ 132 w 321"/>
                  <a:gd name="T45" fmla="*/ 92 h 280"/>
                  <a:gd name="T46" fmla="*/ 134 w 321"/>
                  <a:gd name="T47" fmla="*/ 96 h 280"/>
                  <a:gd name="T48" fmla="*/ 132 w 321"/>
                  <a:gd name="T49" fmla="*/ 99 h 280"/>
                  <a:gd name="T50" fmla="*/ 119 w 321"/>
                  <a:gd name="T51" fmla="*/ 118 h 280"/>
                  <a:gd name="T52" fmla="*/ 171 w 321"/>
                  <a:gd name="T53" fmla="*/ 112 h 280"/>
                  <a:gd name="T54" fmla="*/ 153 w 321"/>
                  <a:gd name="T55" fmla="*/ 87 h 280"/>
                  <a:gd name="T56" fmla="*/ 153 w 321"/>
                  <a:gd name="T57" fmla="*/ 87 h 280"/>
                  <a:gd name="T58" fmla="*/ 162 w 321"/>
                  <a:gd name="T59" fmla="*/ 47 h 280"/>
                  <a:gd name="T60" fmla="*/ 224 w 321"/>
                  <a:gd name="T61" fmla="*/ 29 h 280"/>
                  <a:gd name="T62" fmla="*/ 290 w 321"/>
                  <a:gd name="T63" fmla="*/ 36 h 280"/>
                  <a:gd name="T64" fmla="*/ 171 w 321"/>
                  <a:gd name="T65" fmla="*/ 11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280">
                    <a:moveTo>
                      <a:pt x="320" y="27"/>
                    </a:moveTo>
                    <a:cubicBezTo>
                      <a:pt x="319" y="23"/>
                      <a:pt x="316" y="20"/>
                      <a:pt x="312" y="19"/>
                    </a:cubicBezTo>
                    <a:cubicBezTo>
                      <a:pt x="229" y="0"/>
                      <a:pt x="173" y="4"/>
                      <a:pt x="147" y="32"/>
                    </a:cubicBezTo>
                    <a:cubicBezTo>
                      <a:pt x="140" y="40"/>
                      <a:pt x="136" y="48"/>
                      <a:pt x="133" y="56"/>
                    </a:cubicBezTo>
                    <a:cubicBezTo>
                      <a:pt x="110" y="41"/>
                      <a:pt x="68" y="41"/>
                      <a:pt x="9" y="55"/>
                    </a:cubicBezTo>
                    <a:cubicBezTo>
                      <a:pt x="5" y="56"/>
                      <a:pt x="2" y="59"/>
                      <a:pt x="1" y="63"/>
                    </a:cubicBezTo>
                    <a:cubicBezTo>
                      <a:pt x="0" y="66"/>
                      <a:pt x="1" y="70"/>
                      <a:pt x="4" y="73"/>
                    </a:cubicBezTo>
                    <a:cubicBezTo>
                      <a:pt x="11" y="81"/>
                      <a:pt x="71" y="140"/>
                      <a:pt x="114" y="140"/>
                    </a:cubicBezTo>
                    <a:cubicBezTo>
                      <a:pt x="118" y="140"/>
                      <a:pt x="122" y="140"/>
                      <a:pt x="125" y="139"/>
                    </a:cubicBezTo>
                    <a:cubicBezTo>
                      <a:pt x="126" y="139"/>
                      <a:pt x="127" y="138"/>
                      <a:pt x="129" y="138"/>
                    </a:cubicBezTo>
                    <a:cubicBezTo>
                      <a:pt x="129" y="269"/>
                      <a:pt x="129" y="269"/>
                      <a:pt x="129" y="269"/>
                    </a:cubicBezTo>
                    <a:cubicBezTo>
                      <a:pt x="129" y="275"/>
                      <a:pt x="133" y="280"/>
                      <a:pt x="139" y="280"/>
                    </a:cubicBezTo>
                    <a:cubicBezTo>
                      <a:pt x="145" y="280"/>
                      <a:pt x="150" y="275"/>
                      <a:pt x="150" y="269"/>
                    </a:cubicBezTo>
                    <a:cubicBezTo>
                      <a:pt x="150" y="125"/>
                      <a:pt x="150" y="125"/>
                      <a:pt x="150" y="125"/>
                    </a:cubicBezTo>
                    <a:cubicBezTo>
                      <a:pt x="154" y="129"/>
                      <a:pt x="160" y="132"/>
                      <a:pt x="165" y="133"/>
                    </a:cubicBezTo>
                    <a:cubicBezTo>
                      <a:pt x="169" y="134"/>
                      <a:pt x="173" y="134"/>
                      <a:pt x="176" y="134"/>
                    </a:cubicBezTo>
                    <a:cubicBezTo>
                      <a:pt x="230" y="134"/>
                      <a:pt x="309" y="47"/>
                      <a:pt x="318" y="37"/>
                    </a:cubicBezTo>
                    <a:cubicBezTo>
                      <a:pt x="320" y="34"/>
                      <a:pt x="321" y="30"/>
                      <a:pt x="320" y="27"/>
                    </a:cubicBezTo>
                    <a:close/>
                    <a:moveTo>
                      <a:pt x="119" y="118"/>
                    </a:moveTo>
                    <a:cubicBezTo>
                      <a:pt x="100" y="124"/>
                      <a:pt x="61" y="97"/>
                      <a:pt x="33" y="72"/>
                    </a:cubicBezTo>
                    <a:cubicBezTo>
                      <a:pt x="92" y="60"/>
                      <a:pt x="116" y="68"/>
                      <a:pt x="124" y="75"/>
                    </a:cubicBezTo>
                    <a:cubicBezTo>
                      <a:pt x="127" y="77"/>
                      <a:pt x="129" y="80"/>
                      <a:pt x="131" y="82"/>
                    </a:cubicBezTo>
                    <a:cubicBezTo>
                      <a:pt x="131" y="87"/>
                      <a:pt x="132" y="91"/>
                      <a:pt x="132" y="92"/>
                    </a:cubicBezTo>
                    <a:cubicBezTo>
                      <a:pt x="133" y="94"/>
                      <a:pt x="133" y="95"/>
                      <a:pt x="134" y="96"/>
                    </a:cubicBezTo>
                    <a:cubicBezTo>
                      <a:pt x="133" y="97"/>
                      <a:pt x="133" y="98"/>
                      <a:pt x="132" y="99"/>
                    </a:cubicBezTo>
                    <a:cubicBezTo>
                      <a:pt x="129" y="116"/>
                      <a:pt x="122" y="118"/>
                      <a:pt x="119" y="118"/>
                    </a:cubicBezTo>
                    <a:close/>
                    <a:moveTo>
                      <a:pt x="171" y="112"/>
                    </a:moveTo>
                    <a:cubicBezTo>
                      <a:pt x="168" y="112"/>
                      <a:pt x="158" y="109"/>
                      <a:pt x="153" y="87"/>
                    </a:cubicBezTo>
                    <a:cubicBezTo>
                      <a:pt x="153" y="87"/>
                      <a:pt x="153" y="87"/>
                      <a:pt x="153" y="87"/>
                    </a:cubicBezTo>
                    <a:cubicBezTo>
                      <a:pt x="153" y="86"/>
                      <a:pt x="147" y="63"/>
                      <a:pt x="162" y="47"/>
                    </a:cubicBezTo>
                    <a:cubicBezTo>
                      <a:pt x="171" y="38"/>
                      <a:pt x="189" y="29"/>
                      <a:pt x="224" y="29"/>
                    </a:cubicBezTo>
                    <a:cubicBezTo>
                      <a:pt x="241" y="29"/>
                      <a:pt x="263" y="31"/>
                      <a:pt x="290" y="36"/>
                    </a:cubicBezTo>
                    <a:cubicBezTo>
                      <a:pt x="253" y="74"/>
                      <a:pt x="198" y="119"/>
                      <a:pt x="171" y="1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sp>
        <p:nvSpPr>
          <p:cNvPr id="31" name="TextBox 30"/>
          <p:cNvSpPr txBox="1"/>
          <p:nvPr/>
        </p:nvSpPr>
        <p:spPr>
          <a:xfrm>
            <a:off x="6605670" y="3088475"/>
            <a:ext cx="1498807" cy="215444"/>
          </a:xfrm>
          <a:prstGeom prst="rect">
            <a:avLst/>
          </a:prstGeom>
          <a:noFill/>
        </p:spPr>
        <p:txBody>
          <a:bodyPr wrap="square" lIns="0" tIns="0" rIns="0" bIns="0" rtlCol="0">
            <a:spAutoFit/>
          </a:bodyPr>
          <a:lstStyle/>
          <a:p>
            <a:pPr defTabSz="860560">
              <a:spcBef>
                <a:spcPts val="353"/>
              </a:spcBef>
              <a:buSzPct val="100000"/>
              <a:defRPr/>
            </a:pPr>
            <a:r>
              <a:rPr lang="en-US" sz="1400" b="1" kern="0" dirty="0" smtClean="0">
                <a:solidFill>
                  <a:prstClr val="white"/>
                </a:solidFill>
                <a:latin typeface="+mj-lt"/>
              </a:rPr>
              <a:t>RESILIENT</a:t>
            </a:r>
            <a:endParaRPr lang="en-US" sz="3200" kern="0" dirty="0" smtClean="0">
              <a:solidFill>
                <a:srgbClr val="313131"/>
              </a:solidFill>
              <a:latin typeface="+mj-lt"/>
            </a:endParaRPr>
          </a:p>
        </p:txBody>
      </p:sp>
      <p:sp>
        <p:nvSpPr>
          <p:cNvPr id="32" name="TextBox 31"/>
          <p:cNvSpPr txBox="1"/>
          <p:nvPr/>
        </p:nvSpPr>
        <p:spPr>
          <a:xfrm>
            <a:off x="4005609" y="3088475"/>
            <a:ext cx="1498807" cy="215444"/>
          </a:xfrm>
          <a:prstGeom prst="rect">
            <a:avLst/>
          </a:prstGeom>
          <a:noFill/>
        </p:spPr>
        <p:txBody>
          <a:bodyPr wrap="square" lIns="0" tIns="0" rIns="0" bIns="0" rtlCol="0">
            <a:spAutoFit/>
          </a:bodyPr>
          <a:lstStyle/>
          <a:p>
            <a:pPr defTabSz="860560">
              <a:spcBef>
                <a:spcPts val="353"/>
              </a:spcBef>
              <a:buSzPct val="100000"/>
              <a:defRPr/>
            </a:pPr>
            <a:r>
              <a:rPr lang="en-US" sz="1400" b="1" kern="0" dirty="0" smtClean="0">
                <a:solidFill>
                  <a:prstClr val="white"/>
                </a:solidFill>
                <a:latin typeface="+mj-lt"/>
              </a:rPr>
              <a:t>VIGILANT</a:t>
            </a:r>
            <a:endParaRPr lang="en-US" sz="3200" kern="0" dirty="0" smtClean="0">
              <a:solidFill>
                <a:srgbClr val="313131"/>
              </a:solidFill>
              <a:latin typeface="+mj-lt"/>
            </a:endParaRPr>
          </a:p>
        </p:txBody>
      </p:sp>
      <p:sp>
        <p:nvSpPr>
          <p:cNvPr id="33" name="TextBox 32"/>
          <p:cNvSpPr txBox="1"/>
          <p:nvPr/>
        </p:nvSpPr>
        <p:spPr>
          <a:xfrm>
            <a:off x="1501228" y="3092091"/>
            <a:ext cx="1498807" cy="215444"/>
          </a:xfrm>
          <a:prstGeom prst="rect">
            <a:avLst/>
          </a:prstGeom>
          <a:noFill/>
        </p:spPr>
        <p:txBody>
          <a:bodyPr wrap="square" lIns="0" tIns="0" rIns="0" bIns="0" rtlCol="0">
            <a:spAutoFit/>
          </a:bodyPr>
          <a:lstStyle/>
          <a:p>
            <a:pPr defTabSz="860560">
              <a:spcBef>
                <a:spcPts val="353"/>
              </a:spcBef>
              <a:buSzPct val="100000"/>
              <a:defRPr/>
            </a:pPr>
            <a:r>
              <a:rPr lang="en-US" sz="1400" b="1" kern="0" dirty="0" smtClean="0">
                <a:solidFill>
                  <a:prstClr val="white"/>
                </a:solidFill>
                <a:latin typeface="+mj-lt"/>
              </a:rPr>
              <a:t>SECURE</a:t>
            </a:r>
            <a:endParaRPr lang="en-US" sz="3200" kern="0" dirty="0" smtClean="0">
              <a:solidFill>
                <a:srgbClr val="313131"/>
              </a:solidFill>
              <a:latin typeface="+mj-lt"/>
            </a:endParaRPr>
          </a:p>
        </p:txBody>
      </p:sp>
      <p:sp>
        <p:nvSpPr>
          <p:cNvPr id="34" name="TextBox 33"/>
          <p:cNvSpPr txBox="1"/>
          <p:nvPr/>
        </p:nvSpPr>
        <p:spPr bwMode="gray">
          <a:xfrm>
            <a:off x="555358" y="5773443"/>
            <a:ext cx="7654131" cy="606788"/>
          </a:xfrm>
          <a:prstGeom prst="rect">
            <a:avLst/>
          </a:prstGeom>
          <a:solidFill>
            <a:schemeClr val="bg1">
              <a:lumMod val="75000"/>
            </a:schemeClr>
          </a:solidFill>
        </p:spPr>
        <p:txBody>
          <a:bodyPr wrap="square" lIns="1645920" tIns="45720" rIns="274320" bIns="45720" numCol="3" spcCol="274320" rtlCol="0" anchor="ctr" anchorCtr="0">
            <a:normAutofit/>
          </a:bodyPr>
          <a:lstStyle/>
          <a:p>
            <a:pPr marL="120650" indent="-117475">
              <a:buFont typeface="Arial" panose="020B0604020202020204" pitchFamily="34" charset="0"/>
              <a:buChar char="•"/>
            </a:pPr>
            <a:r>
              <a:rPr lang="en-US" sz="900" dirty="0" smtClean="0"/>
              <a:t>Assets</a:t>
            </a:r>
          </a:p>
          <a:p>
            <a:pPr marL="120650" indent="-117475">
              <a:buFont typeface="Arial" panose="020B0604020202020204" pitchFamily="34" charset="0"/>
              <a:buChar char="•"/>
            </a:pPr>
            <a:r>
              <a:rPr lang="en-US" sz="900" dirty="0" smtClean="0">
                <a:solidFill>
                  <a:schemeClr val="tx1"/>
                </a:solidFill>
              </a:rPr>
              <a:t>Services/processes</a:t>
            </a:r>
          </a:p>
          <a:p>
            <a:pPr marL="120650" indent="-117475">
              <a:buFont typeface="Arial" panose="020B0604020202020204" pitchFamily="34" charset="0"/>
              <a:buChar char="•"/>
            </a:pPr>
            <a:r>
              <a:rPr lang="en-US" sz="900" dirty="0" smtClean="0"/>
              <a:t>Critical data</a:t>
            </a:r>
          </a:p>
          <a:p>
            <a:pPr marL="120650" indent="-117475">
              <a:buFont typeface="Arial" panose="020B0604020202020204" pitchFamily="34" charset="0"/>
              <a:buChar char="•"/>
            </a:pPr>
            <a:r>
              <a:rPr lang="en-US" sz="900" dirty="0" smtClean="0">
                <a:solidFill>
                  <a:schemeClr val="tx1"/>
                </a:solidFill>
              </a:rPr>
              <a:t>Employees/contractors</a:t>
            </a:r>
          </a:p>
          <a:p>
            <a:pPr marL="120650" indent="-117475">
              <a:buFont typeface="Arial" panose="020B0604020202020204" pitchFamily="34" charset="0"/>
              <a:buChar char="•"/>
            </a:pPr>
            <a:r>
              <a:rPr lang="en-US" sz="900" dirty="0" smtClean="0"/>
              <a:t>Third parties</a:t>
            </a:r>
          </a:p>
          <a:p>
            <a:pPr marL="120650" indent="-117475">
              <a:buFont typeface="Arial" panose="020B0604020202020204" pitchFamily="34" charset="0"/>
              <a:buChar char="•"/>
            </a:pPr>
            <a:r>
              <a:rPr lang="en-US" sz="900" dirty="0" smtClean="0">
                <a:solidFill>
                  <a:schemeClr val="tx1"/>
                </a:solidFill>
              </a:rPr>
              <a:t>Customers</a:t>
            </a:r>
          </a:p>
          <a:p>
            <a:pPr marL="120650" indent="-117475">
              <a:buFont typeface="Arial" panose="020B0604020202020204" pitchFamily="34" charset="0"/>
              <a:buChar char="•"/>
            </a:pPr>
            <a:r>
              <a:rPr lang="en-US" sz="900" dirty="0" smtClean="0"/>
              <a:t>Attackers</a:t>
            </a:r>
          </a:p>
          <a:p>
            <a:pPr marL="120650" indent="-117475">
              <a:buFont typeface="Arial" panose="020B0604020202020204" pitchFamily="34" charset="0"/>
              <a:buChar char="•"/>
            </a:pPr>
            <a:r>
              <a:rPr lang="en-US" sz="900" dirty="0" smtClean="0">
                <a:solidFill>
                  <a:schemeClr val="tx1"/>
                </a:solidFill>
              </a:rPr>
              <a:t>Regulatory requirements</a:t>
            </a:r>
            <a:endParaRPr lang="en-US" sz="900" dirty="0">
              <a:solidFill>
                <a:schemeClr val="tx1"/>
              </a:solidFill>
            </a:endParaRPr>
          </a:p>
        </p:txBody>
      </p:sp>
      <p:sp>
        <p:nvSpPr>
          <p:cNvPr id="35" name="TextBox 34"/>
          <p:cNvSpPr txBox="1"/>
          <p:nvPr/>
        </p:nvSpPr>
        <p:spPr bwMode="gray">
          <a:xfrm>
            <a:off x="771815" y="5845233"/>
            <a:ext cx="1556186" cy="517494"/>
          </a:xfrm>
          <a:prstGeom prst="rect">
            <a:avLst/>
          </a:prstGeom>
        </p:spPr>
        <p:txBody>
          <a:bodyPr wrap="square" lIns="0" rIns="0" rtlCol="0" anchor="t" anchorCtr="0">
            <a:normAutofit/>
          </a:bodyPr>
          <a:lstStyle/>
          <a:p>
            <a:r>
              <a:rPr lang="en-US" sz="1050" dirty="0" smtClean="0">
                <a:solidFill>
                  <a:schemeClr val="tx1"/>
                </a:solidFill>
              </a:rPr>
              <a:t>FOUNDATIONAL ELEMENTS</a:t>
            </a:r>
            <a:endParaRPr lang="en-US" sz="1300" dirty="0">
              <a:solidFill>
                <a:schemeClr val="tx1"/>
              </a:solidFill>
            </a:endParaRPr>
          </a:p>
        </p:txBody>
      </p:sp>
      <p:sp>
        <p:nvSpPr>
          <p:cNvPr id="36" name="TextBox 35"/>
          <p:cNvSpPr txBox="1"/>
          <p:nvPr/>
        </p:nvSpPr>
        <p:spPr>
          <a:xfrm>
            <a:off x="3231356" y="6554397"/>
            <a:ext cx="2252155" cy="184666"/>
          </a:xfrm>
          <a:prstGeom prst="rect">
            <a:avLst/>
          </a:prstGeom>
          <a:noFill/>
        </p:spPr>
        <p:txBody>
          <a:bodyPr vert="horz" wrap="none" lIns="0" tIns="0" rIns="0" bIns="0" rtlCol="0">
            <a:spAutoFit/>
          </a:bodyPr>
          <a:lstStyle/>
          <a:p>
            <a:pPr>
              <a:spcBef>
                <a:spcPts val="200"/>
              </a:spcBef>
              <a:buSzPct val="100000"/>
            </a:pPr>
            <a:r>
              <a:rPr lang="en-US" sz="1200" dirty="0" smtClean="0"/>
              <a:t>Draft – For Internal Use Only</a:t>
            </a:r>
          </a:p>
        </p:txBody>
      </p:sp>
    </p:spTree>
    <p:extLst>
      <p:ext uri="{BB962C8B-B14F-4D97-AF65-F5344CB8AC3E}">
        <p14:creationId xmlns:p14="http://schemas.microsoft.com/office/powerpoint/2010/main" val="1564350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2" id="{AF18B779-9903-4A50-BD87-4806636E7C13}" vid="{D2AC379D-75DC-4146-884E-6D4464D2B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908BD4516B004588F83DF058126254" ma:contentTypeVersion="14" ma:contentTypeDescription="Create a new document." ma:contentTypeScope="" ma:versionID="55ff4a67494f96591ee2a3ed413f2d1d">
  <xsd:schema xmlns:xsd="http://www.w3.org/2001/XMLSchema" xmlns:xs="http://www.w3.org/2001/XMLSchema" xmlns:p="http://schemas.microsoft.com/office/2006/metadata/properties" xmlns:ns2="05194344-b16b-4cdd-919b-7d2c10957e46" xmlns:ns3="fea8ac73-90e4-432c-b893-d481c4dd49ac" targetNamespace="http://schemas.microsoft.com/office/2006/metadata/properties" ma:root="true" ma:fieldsID="bd1916f570d995c6408499c325c0f5e7" ns2:_="" ns3:_="">
    <xsd:import namespace="05194344-b16b-4cdd-919b-7d2c10957e46"/>
    <xsd:import namespace="fea8ac73-90e4-432c-b893-d481c4dd49ac"/>
    <xsd:element name="properties">
      <xsd:complexType>
        <xsd:sequence>
          <xsd:element name="documentManagement">
            <xsd:complexType>
              <xsd:all>
                <xsd:element ref="ns2:KXStatus" minOccurs="0"/>
                <xsd:element ref="ns2:KXDocumentID" minOccurs="0"/>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194344-b16b-4cdd-919b-7d2c10957e46" elementFormDefault="qualified">
    <xsd:import namespace="http://schemas.microsoft.com/office/2006/documentManagement/types"/>
    <xsd:import namespace="http://schemas.microsoft.com/office/infopath/2007/PartnerControls"/>
    <xsd:element name="KXStatus" ma:index="8" nillable="true" ma:displayName="KXStatus" ma:format="Dropdown" ma:internalName="KXStatus">
      <xsd:simpleType>
        <xsd:union memberTypes="dms:Text">
          <xsd:simpleType>
            <xsd:restriction base="dms:Choice">
              <xsd:enumeration value="Contributed"/>
              <xsd:enumeration value="Published"/>
              <xsd:enumeration value="Processing by AI"/>
            </xsd:restriction>
          </xsd:simpleType>
        </xsd:union>
      </xsd:simpleType>
    </xsd:element>
    <xsd:element name="KXDocumentID" ma:index="9" nillable="true" ma:displayName="KXDocumentID" ma:format="Dropdown" ma:internalName="KXDocumentID" ma:percentage="FALSE">
      <xsd:simpleType>
        <xsd:restriction base="dms:Number"/>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descriptio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ea8ac73-90e4-432c-b893-d481c4dd49ac"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2dec25c0-919b-4fce-add4-9c773df6b989}" ma:internalName="TaxCatchAll" ma:showField="CatchAllData" ma:web="fea8ac73-90e4-432c-b893-d481c4dd49ac">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p:Policy xmlns:p="office.server.policy" id="" local="true">
  <p:Name>Document</p:Name>
  <p:Description/>
  <p:Statement/>
  <p:PolicyItems>
    <p:PolicyItem featureId="Microsoft.Office.RecordsManagement.PolicyFeatures.Expiration" staticId="0x0101009154B50188E7004C95D85890F4F1DFDA|-1299427027" UniqueId="7457ff66-eff2-4ee3-9872-2c322a04a374">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2</number>
                  <property>Created</property>
                  <propertyId>8c06beca-0777-48f7-91c7-6da68bc07b69</propertyId>
                  <period>days</period>
                </formula>
                <action type="action" id="Microsoft.Office.RecordsManagement.PolicyFeatures.Expiration.Action.MoveToRecycleBin"/>
              </data>
            </stages>
          </Schedule>
        </Schedules>
      </p:CustomData>
    </p:PolicyItem>
  </p:PolicyItems>
</p:Policy>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KXStatus xmlns="05194344-b16b-4cdd-919b-7d2c10957e46" xsi:nil="true"/>
    <KXDocumentID xmlns="05194344-b16b-4cdd-919b-7d2c10957e46" xsi:nil="true"/>
    <lcf76f155ced4ddcb4097134ff3c332f xmlns="05194344-b16b-4cdd-919b-7d2c10957e46">
      <Terms xmlns="http://schemas.microsoft.com/office/infopath/2007/PartnerControls"/>
    </lcf76f155ced4ddcb4097134ff3c332f>
    <TaxCatchAll xmlns="fea8ac73-90e4-432c-b893-d481c4dd49ac" xsi:nil="true"/>
  </documentManagement>
</p:properties>
</file>

<file path=customXml/itemProps1.xml><?xml version="1.0" encoding="utf-8"?>
<ds:datastoreItem xmlns:ds="http://schemas.openxmlformats.org/officeDocument/2006/customXml" ds:itemID="{6A43D3B3-F602-48F1-93CF-CCF710E055B8}"/>
</file>

<file path=customXml/itemProps2.xml><?xml version="1.0" encoding="utf-8"?>
<ds:datastoreItem xmlns:ds="http://schemas.openxmlformats.org/officeDocument/2006/customXml" ds:itemID="{C28AF0D0-D2C1-42F7-AF85-B7BEA0AD708F}"/>
</file>

<file path=customXml/itemProps3.xml><?xml version="1.0" encoding="utf-8"?>
<ds:datastoreItem xmlns:ds="http://schemas.openxmlformats.org/officeDocument/2006/customXml" ds:itemID="{C7F3C88C-03C0-4146-B24D-72719AD5ABAC}"/>
</file>

<file path=customXml/itemProps4.xml><?xml version="1.0" encoding="utf-8"?>
<ds:datastoreItem xmlns:ds="http://schemas.openxmlformats.org/officeDocument/2006/customXml" ds:itemID="{1FB7B7C2-D34B-48A3-B96D-876D7EF1A741}"/>
</file>

<file path=customXml/itemProps5.xml><?xml version="1.0" encoding="utf-8"?>
<ds:datastoreItem xmlns:ds="http://schemas.openxmlformats.org/officeDocument/2006/customXml" ds:itemID="{E6ED7E23-494A-4AAD-BCBD-7F23F3F56032}"/>
</file>

<file path=docProps/app.xml><?xml version="1.0" encoding="utf-8"?>
<Properties xmlns="http://schemas.openxmlformats.org/officeDocument/2006/extended-properties" xmlns:vt="http://schemas.openxmlformats.org/officeDocument/2006/docPropsVTypes">
  <Template>Deloitte_4_3_Onscreen_US</Template>
  <TotalTime>2838</TotalTime>
  <Words>3047</Words>
  <Application>Microsoft Office PowerPoint</Application>
  <PresentationFormat>On-screen Show (4:3)</PresentationFormat>
  <Paragraphs>419</Paragraphs>
  <Slides>16</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7" baseType="lpstr">
      <vt:lpstr>Arial</vt:lpstr>
      <vt:lpstr>Chronicle Display Black</vt:lpstr>
      <vt:lpstr>Frutiger Next Pro Medium</vt:lpstr>
      <vt:lpstr>Open Sans</vt:lpstr>
      <vt:lpstr>Segoe UI</vt:lpstr>
      <vt:lpstr>Symbol</vt:lpstr>
      <vt:lpstr>Times New Roman</vt:lpstr>
      <vt:lpstr>Verdana</vt:lpstr>
      <vt:lpstr>Wingdings 2</vt:lpstr>
      <vt:lpstr>Deloitte 16_9 onscreen</vt:lpstr>
      <vt:lpstr>think-cell Slide</vt:lpstr>
      <vt:lpstr>PowerPoint Presentation</vt:lpstr>
      <vt:lpstr>Table of contents</vt:lpstr>
      <vt:lpstr>The Internet of Things (IoT)</vt:lpstr>
      <vt:lpstr>Evolution of IoT Security</vt:lpstr>
      <vt:lpstr>Need for IoT Security Program</vt:lpstr>
      <vt:lpstr>Risks of not properly securing IoT</vt:lpstr>
      <vt:lpstr>IoT Security Industry Standards</vt:lpstr>
      <vt:lpstr>End to End Security for IoT environments</vt:lpstr>
      <vt:lpstr>Deloitte’s Framework and Service to Secure IoT </vt:lpstr>
      <vt:lpstr>IOT Security and NIST Cybersecurity Framework</vt:lpstr>
      <vt:lpstr>Key Recommendations and Next Steps</vt:lpstr>
      <vt:lpstr>Key leadership contacts</vt:lpstr>
      <vt:lpstr>Appendix</vt:lpstr>
      <vt:lpstr>Global Automobile OEM</vt:lpstr>
      <vt:lpstr>Solutions and capabilities</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Deloitte</dc:creator>
  <cp:lastModifiedBy>Lewis, Tyler</cp:lastModifiedBy>
  <cp:revision>121</cp:revision>
  <cp:lastPrinted>2017-09-29T15:39:27Z</cp:lastPrinted>
  <dcterms:created xsi:type="dcterms:W3CDTF">2017-08-10T09:57:03Z</dcterms:created>
  <dcterms:modified xsi:type="dcterms:W3CDTF">2017-10-20T16:25:09Z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0x01010076908BD4516B004588F83DF058126254</vt:lpwstr>
  </property>
  <property fmtid="{D5CDD505-2E9C-101B-9397-08002B2CF9AE}" pid="3" name="_dlc_policyId">
    <vt:lpwstr/>
  </property>
  <property fmtid="{D5CDD505-2E9C-101B-9397-08002B2CF9AE}" pid="4" name="ItemRetentionFormula">
    <vt:lpwstr/>
  </property>
  <property fmtid="{D5CDD505-2E9C-101B-9397-08002B2CF9AE}" pid="5" name="Local Content Type">
    <vt:lpwstr>1445;#United States:CXO Presentations|47b6680d-99bb-4c37-acf2-1524a099ef94</vt:lpwstr>
  </property>
  <property fmtid="{D5CDD505-2E9C-101B-9397-08002B2CF9AE}" pid="6" name="Primary Local Client">
    <vt:lpwstr>1425;#United States:Deloitte Risk and Financial Advisory:Cyber and Strategic Risk:Cyber:Cyber Strategy|210d3394-848a-449a-8172-49593499f281</vt:lpwstr>
  </property>
  <property fmtid="{D5CDD505-2E9C-101B-9397-08002B2CF9AE}" pid="7" name="Badge">
    <vt:lpwstr/>
  </property>
  <property fmtid="{D5CDD505-2E9C-101B-9397-08002B2CF9AE}" pid="8" name="Applicable Geography">
    <vt:lpwstr>5;#Global|f12aef73-b423-4016-a43f-15722d3a0a5e</vt:lpwstr>
  </property>
  <property fmtid="{D5CDD505-2E9C-101B-9397-08002B2CF9AE}" pid="9" name="Secondary Local Indu">
    <vt:lpwstr/>
  </property>
  <property fmtid="{D5CDD505-2E9C-101B-9397-08002B2CF9AE}" pid="10" name="Primary Local Indust">
    <vt:lpwstr/>
  </property>
  <property fmtid="{D5CDD505-2E9C-101B-9397-08002B2CF9AE}" pid="11" name="Geography of Origin">
    <vt:lpwstr>2121;#Americas (Region):United States:United States (US)|8cb0099f-1dbf-4b3c-9b7f-d98051a79fa3</vt:lpwstr>
  </property>
  <property fmtid="{D5CDD505-2E9C-101B-9397-08002B2CF9AE}" pid="12" name="KAM Language">
    <vt:lpwstr>6;#English|b169a262-1aaa-4ccb-9acf-78a36c1d9bab</vt:lpwstr>
  </property>
  <property fmtid="{D5CDD505-2E9C-101B-9397-08002B2CF9AE}" pid="13" name="Primary Global Client">
    <vt:lpwstr>116;#Risk Advisory:Cyber and Strategic Risk:Cyber:Cyber Strategy|89c44eb4-2fe2-4932-9a80-91152c8241be</vt:lpwstr>
  </property>
  <property fmtid="{D5CDD505-2E9C-101B-9397-08002B2CF9AE}" pid="14" name="Secondary Global Indu">
    <vt:lpwstr/>
  </property>
  <property fmtid="{D5CDD505-2E9C-101B-9397-08002B2CF9AE}" pid="15" name="Secondary Global Clie">
    <vt:lpwstr>5352;#Audit and Assurance:Assurance Services:Business Assurance:Algorithm Assurance|e9634c14-d1cd-46a4-bf9c-3c62bdb6d9bd</vt:lpwstr>
  </property>
  <property fmtid="{D5CDD505-2E9C-101B-9397-08002B2CF9AE}" pid="16" name="Primary Global Indust">
    <vt:lpwstr/>
  </property>
  <property fmtid="{D5CDD505-2E9C-101B-9397-08002B2CF9AE}" pid="17" name="Global Content Type">
    <vt:lpwstr>73;#CXO Presentations|e6bb8c33-4b5b-43c8-ab1a-2c38a372bd73</vt:lpwstr>
  </property>
  <property fmtid="{D5CDD505-2E9C-101B-9397-08002B2CF9AE}" pid="18" name="Local Internal Service">
    <vt:lpwstr/>
  </property>
  <property fmtid="{D5CDD505-2E9C-101B-9397-08002B2CF9AE}" pid="19" name="Global Internal Service">
    <vt:lpwstr/>
  </property>
  <property fmtid="{D5CDD505-2E9C-101B-9397-08002B2CF9AE}" pid="20" name="Secondary Local Clie">
    <vt:lpwstr>5351;#United States:Audit and Assurance:Assurance Services:Business Assurance:Cyber Security Assurance|4c06b3c9-42ed-49e7-b3f3-3dfb7608111c</vt:lpwstr>
  </property>
  <property fmtid="{D5CDD505-2E9C-101B-9397-08002B2CF9AE}" pid="21" name="IPCO Designation">
    <vt:lpwstr>25;#Internal Use Only unless granted permission by content owner (IPCO Alternative Use Restriction)|f38bdcd6-352a-4923-92e5-9a710e71be95</vt:lpwstr>
  </property>
  <property fmtid="{D5CDD505-2E9C-101B-9397-08002B2CF9AE}" pid="22" name="_docset_NoMedatataSyncRequired">
    <vt:lpwstr>False</vt:lpwstr>
  </property>
  <property fmtid="{D5CDD505-2E9C-101B-9397-08002B2CF9AE}" pid="23" name="KAMDisplayFormUrl">
    <vt:lpwstr>https://www.km.deloitteresources.com/sites/live/_layouts/dtts.dr.kamdocumentforms/displayformredirect.aspx?id=Cyber IOT Security PoV.pptx</vt:lpwstr>
  </property>
  <property fmtid="{D5CDD505-2E9C-101B-9397-08002B2CF9AE}" pid="24" name="Order">
    <vt:r8>137509300</vt:r8>
  </property>
  <property fmtid="{D5CDD505-2E9C-101B-9397-08002B2CF9AE}" pid="25" name="_ExtendedDescription">
    <vt:lpwstr/>
  </property>
</Properties>
</file>