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52"/>
  </p:notesMasterIdLst>
  <p:sldIdLst>
    <p:sldId id="1253" r:id="rId2"/>
    <p:sldId id="1367" r:id="rId3"/>
    <p:sldId id="1395" r:id="rId4"/>
    <p:sldId id="1396" r:id="rId5"/>
    <p:sldId id="1397" r:id="rId6"/>
    <p:sldId id="1398" r:id="rId7"/>
    <p:sldId id="1399" r:id="rId8"/>
    <p:sldId id="1400" r:id="rId9"/>
    <p:sldId id="1401" r:id="rId10"/>
    <p:sldId id="1403" r:id="rId11"/>
    <p:sldId id="1402" r:id="rId12"/>
    <p:sldId id="1404" r:id="rId13"/>
    <p:sldId id="1388" r:id="rId14"/>
    <p:sldId id="260" r:id="rId15"/>
    <p:sldId id="257" r:id="rId16"/>
    <p:sldId id="258" r:id="rId17"/>
    <p:sldId id="1372" r:id="rId18"/>
    <p:sldId id="1371" r:id="rId19"/>
    <p:sldId id="1390" r:id="rId20"/>
    <p:sldId id="264" r:id="rId21"/>
    <p:sldId id="265" r:id="rId22"/>
    <p:sldId id="267" r:id="rId23"/>
    <p:sldId id="263" r:id="rId24"/>
    <p:sldId id="1383" r:id="rId25"/>
    <p:sldId id="1384" r:id="rId26"/>
    <p:sldId id="1385" r:id="rId27"/>
    <p:sldId id="1386" r:id="rId28"/>
    <p:sldId id="1391" r:id="rId29"/>
    <p:sldId id="1392" r:id="rId30"/>
    <p:sldId id="1393" r:id="rId31"/>
    <p:sldId id="1387" r:id="rId32"/>
    <p:sldId id="1408" r:id="rId33"/>
    <p:sldId id="1409" r:id="rId34"/>
    <p:sldId id="1410" r:id="rId35"/>
    <p:sldId id="1411" r:id="rId36"/>
    <p:sldId id="1412" r:id="rId37"/>
    <p:sldId id="1413" r:id="rId38"/>
    <p:sldId id="1414" r:id="rId39"/>
    <p:sldId id="1415" r:id="rId40"/>
    <p:sldId id="1416" r:id="rId41"/>
    <p:sldId id="1420" r:id="rId42"/>
    <p:sldId id="1418" r:id="rId43"/>
    <p:sldId id="1419" r:id="rId44"/>
    <p:sldId id="1405" r:id="rId45"/>
    <p:sldId id="1186" r:id="rId46"/>
    <p:sldId id="1187" r:id="rId47"/>
    <p:sldId id="1188" r:id="rId48"/>
    <p:sldId id="1189" r:id="rId49"/>
    <p:sldId id="1190" r:id="rId50"/>
    <p:sldId id="1407" r:id="rId51"/>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68" d="100"/>
          <a:sy n="68"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72872-4B3C-4BB8-A3C2-67CD5A9C963F}" type="datetimeFigureOut">
              <a:rPr lang="en-GB" smtClean="0"/>
              <a:t>04/08/2021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A0F2A-D388-432C-8A4F-8DA00C4108E0}" type="slidenum">
              <a:rPr lang="en-GB" smtClean="0"/>
              <a:t>‹#›</a:t>
            </a:fld>
            <a:endParaRPr lang="en-GB"/>
          </a:p>
        </p:txBody>
      </p:sp>
    </p:spTree>
    <p:extLst>
      <p:ext uri="{BB962C8B-B14F-4D97-AF65-F5344CB8AC3E}">
        <p14:creationId xmlns:p14="http://schemas.microsoft.com/office/powerpoint/2010/main" val="385980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0850" y="719138"/>
            <a:ext cx="6394450" cy="3597275"/>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734846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7"/>
        <p:cNvGrpSpPr/>
        <p:nvPr/>
      </p:nvGrpSpPr>
      <p:grpSpPr>
        <a:xfrm>
          <a:off x="0" y="0"/>
          <a:ext cx="0" cy="0"/>
          <a:chOff x="0" y="0"/>
          <a:chExt cx="0" cy="0"/>
        </a:xfrm>
      </p:grpSpPr>
      <p:sp>
        <p:nvSpPr>
          <p:cNvPr id="3388" name="Shape 3388"/>
          <p:cNvSpPr txBox="1">
            <a:spLocks noGrp="1"/>
          </p:cNvSpPr>
          <p:nvPr>
            <p:ph type="body" idx="1"/>
          </p:nvPr>
        </p:nvSpPr>
        <p:spPr>
          <a:xfrm>
            <a:off x="679768" y="4715493"/>
            <a:ext cx="5438140" cy="4465969"/>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9" name="Shape 3389"/>
          <p:cNvSpPr>
            <a:spLocks noGrp="1" noRot="1" noChangeAspect="1"/>
          </p:cNvSpPr>
          <p:nvPr>
            <p:ph type="sldImg" idx="2"/>
          </p:nvPr>
        </p:nvSpPr>
        <p:spPr>
          <a:xfrm>
            <a:off x="92075" y="746125"/>
            <a:ext cx="6613525" cy="3721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0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7"/>
        <p:cNvGrpSpPr/>
        <p:nvPr/>
      </p:nvGrpSpPr>
      <p:grpSpPr>
        <a:xfrm>
          <a:off x="0" y="0"/>
          <a:ext cx="0" cy="0"/>
          <a:chOff x="0" y="0"/>
          <a:chExt cx="0" cy="0"/>
        </a:xfrm>
      </p:grpSpPr>
      <p:sp>
        <p:nvSpPr>
          <p:cNvPr id="3388" name="Shape 3388"/>
          <p:cNvSpPr txBox="1">
            <a:spLocks noGrp="1"/>
          </p:cNvSpPr>
          <p:nvPr>
            <p:ph type="body" idx="1"/>
          </p:nvPr>
        </p:nvSpPr>
        <p:spPr>
          <a:xfrm>
            <a:off x="679768" y="4715493"/>
            <a:ext cx="5438140" cy="4465969"/>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9" name="Shape 3389"/>
          <p:cNvSpPr>
            <a:spLocks noGrp="1" noRot="1" noChangeAspect="1"/>
          </p:cNvSpPr>
          <p:nvPr>
            <p:ph type="sldImg" idx="2"/>
          </p:nvPr>
        </p:nvSpPr>
        <p:spPr>
          <a:xfrm>
            <a:off x="92075" y="746125"/>
            <a:ext cx="6613525" cy="3721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7860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7"/>
        <p:cNvGrpSpPr/>
        <p:nvPr/>
      </p:nvGrpSpPr>
      <p:grpSpPr>
        <a:xfrm>
          <a:off x="0" y="0"/>
          <a:ext cx="0" cy="0"/>
          <a:chOff x="0" y="0"/>
          <a:chExt cx="0" cy="0"/>
        </a:xfrm>
      </p:grpSpPr>
      <p:sp>
        <p:nvSpPr>
          <p:cNvPr id="3388" name="Shape 3388"/>
          <p:cNvSpPr txBox="1">
            <a:spLocks noGrp="1"/>
          </p:cNvSpPr>
          <p:nvPr>
            <p:ph type="body" idx="1"/>
          </p:nvPr>
        </p:nvSpPr>
        <p:spPr>
          <a:xfrm>
            <a:off x="679768" y="4715493"/>
            <a:ext cx="5438140" cy="4465969"/>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9" name="Shape 3389"/>
          <p:cNvSpPr>
            <a:spLocks noGrp="1" noRot="1" noChangeAspect="1"/>
          </p:cNvSpPr>
          <p:nvPr>
            <p:ph type="sldImg" idx="2"/>
          </p:nvPr>
        </p:nvSpPr>
        <p:spPr>
          <a:xfrm>
            <a:off x="92075" y="746125"/>
            <a:ext cx="6613525" cy="3721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08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7"/>
        <p:cNvGrpSpPr/>
        <p:nvPr/>
      </p:nvGrpSpPr>
      <p:grpSpPr>
        <a:xfrm>
          <a:off x="0" y="0"/>
          <a:ext cx="0" cy="0"/>
          <a:chOff x="0" y="0"/>
          <a:chExt cx="0" cy="0"/>
        </a:xfrm>
      </p:grpSpPr>
      <p:sp>
        <p:nvSpPr>
          <p:cNvPr id="3388" name="Shape 3388"/>
          <p:cNvSpPr txBox="1">
            <a:spLocks noGrp="1"/>
          </p:cNvSpPr>
          <p:nvPr>
            <p:ph type="body" idx="1"/>
          </p:nvPr>
        </p:nvSpPr>
        <p:spPr>
          <a:xfrm>
            <a:off x="679768" y="4715493"/>
            <a:ext cx="5438140" cy="4465969"/>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9" name="Shape 3389"/>
          <p:cNvSpPr>
            <a:spLocks noGrp="1" noRot="1" noChangeAspect="1"/>
          </p:cNvSpPr>
          <p:nvPr>
            <p:ph type="sldImg" idx="2"/>
          </p:nvPr>
        </p:nvSpPr>
        <p:spPr>
          <a:xfrm>
            <a:off x="92075" y="746125"/>
            <a:ext cx="6613525" cy="3721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649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7"/>
        <p:cNvGrpSpPr/>
        <p:nvPr/>
      </p:nvGrpSpPr>
      <p:grpSpPr>
        <a:xfrm>
          <a:off x="0" y="0"/>
          <a:ext cx="0" cy="0"/>
          <a:chOff x="0" y="0"/>
          <a:chExt cx="0" cy="0"/>
        </a:xfrm>
      </p:grpSpPr>
      <p:sp>
        <p:nvSpPr>
          <p:cNvPr id="3388" name="Shape 3388"/>
          <p:cNvSpPr txBox="1">
            <a:spLocks noGrp="1"/>
          </p:cNvSpPr>
          <p:nvPr>
            <p:ph type="body" idx="1"/>
          </p:nvPr>
        </p:nvSpPr>
        <p:spPr>
          <a:xfrm>
            <a:off x="679768" y="4715493"/>
            <a:ext cx="5438140" cy="4465969"/>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9" name="Shape 3389"/>
          <p:cNvSpPr>
            <a:spLocks noGrp="1" noRot="1" noChangeAspect="1"/>
          </p:cNvSpPr>
          <p:nvPr>
            <p:ph type="sldImg" idx="2"/>
          </p:nvPr>
        </p:nvSpPr>
        <p:spPr>
          <a:xfrm>
            <a:off x="92075" y="746125"/>
            <a:ext cx="6613525" cy="3721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742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GB" dirty="0"/>
              <a:t>[Presentation title]</a:t>
            </a:r>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GB" dirty="0"/>
              <a:t>[Presentation subtitle]</a:t>
            </a:r>
          </a:p>
        </p:txBody>
      </p:sp>
      <p:pic>
        <p:nvPicPr>
          <p:cNvPr id="8" name="Picture 7">
            <a:extLst>
              <a:ext uri="{FF2B5EF4-FFF2-40B4-BE49-F238E27FC236}">
                <a16:creationId xmlns:a16="http://schemas.microsoft.com/office/drawing/2014/main" id="{9C024489-97EC-1D48-A1FA-019C1228618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185139" y="5330952"/>
            <a:ext cx="1636776" cy="1351185"/>
          </a:xfrm>
          <a:prstGeom prst="rect">
            <a:avLst/>
          </a:prstGeom>
        </p:spPr>
      </p:pic>
    </p:spTree>
    <p:extLst>
      <p:ext uri="{BB962C8B-B14F-4D97-AF65-F5344CB8AC3E}">
        <p14:creationId xmlns:p14="http://schemas.microsoft.com/office/powerpoint/2010/main" val="299559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GB" dirty="0"/>
              <a:t>[Slide title]</a:t>
            </a:r>
          </a:p>
        </p:txBody>
      </p:sp>
      <p:sp>
        <p:nvSpPr>
          <p:cNvPr id="3" name="Content Placeholder 2"/>
          <p:cNvSpPr>
            <a:spLocks noGrp="1"/>
          </p:cNvSpPr>
          <p:nvPr>
            <p:ph sz="half" idx="1" hasCustomPrompt="1"/>
          </p:nvPr>
        </p:nvSpPr>
        <p:spPr>
          <a:xfrm>
            <a:off x="442913" y="2103438"/>
            <a:ext cx="5317807" cy="4068761"/>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4" name="Date Placeholder 3">
            <a:extLst>
              <a:ext uri="{FF2B5EF4-FFF2-40B4-BE49-F238E27FC236}">
                <a16:creationId xmlns:a16="http://schemas.microsoft.com/office/drawing/2014/main" id="{72DE7759-9C98-49D7-A0B7-B76D6C958ABE}"/>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Footer Placeholder 4">
            <a:extLst>
              <a:ext uri="{FF2B5EF4-FFF2-40B4-BE49-F238E27FC236}">
                <a16:creationId xmlns:a16="http://schemas.microsoft.com/office/drawing/2014/main" id="{5266FA19-F3A6-41F1-A5FF-465C2B92DACD}"/>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6" name="Slide Number Placeholder 5">
            <a:extLst>
              <a:ext uri="{FF2B5EF4-FFF2-40B4-BE49-F238E27FC236}">
                <a16:creationId xmlns:a16="http://schemas.microsoft.com/office/drawing/2014/main" id="{649C2198-5479-447C-9DB1-72056EBA96C9}"/>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GB" smtClean="0"/>
            </a:lvl1pPr>
          </a:lstStyle>
          <a:p>
            <a:fld id="{44F32159-71B0-4314-BA6B-5E32E8C7B3AE}" type="slidenum">
              <a:rPr lang="en-US" smtClean="0"/>
              <a:pPr/>
              <a:t>‹#›</a:t>
            </a:fld>
            <a:endParaRPr lang="en-US"/>
          </a:p>
        </p:txBody>
      </p:sp>
    </p:spTree>
    <p:extLst>
      <p:ext uri="{BB962C8B-B14F-4D97-AF65-F5344CB8AC3E}">
        <p14:creationId xmlns:p14="http://schemas.microsoft.com/office/powerpoint/2010/main" val="142382164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GB" dirty="0"/>
              <a:t>[Slide title]</a:t>
            </a:r>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dirty="0"/>
              <a:t>[Optional slide subtitle]</a:t>
            </a:r>
          </a:p>
        </p:txBody>
      </p:sp>
      <p:sp>
        <p:nvSpPr>
          <p:cNvPr id="3" name="Content Placeholder 2"/>
          <p:cNvSpPr>
            <a:spLocks noGrp="1"/>
          </p:cNvSpPr>
          <p:nvPr>
            <p:ph sz="half" idx="1" hasCustomPrompt="1"/>
          </p:nvPr>
        </p:nvSpPr>
        <p:spPr>
          <a:xfrm>
            <a:off x="442913" y="2103438"/>
            <a:ext cx="5317807"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2" name="Date Placeholder 1">
            <a:extLst>
              <a:ext uri="{FF2B5EF4-FFF2-40B4-BE49-F238E27FC236}">
                <a16:creationId xmlns:a16="http://schemas.microsoft.com/office/drawing/2014/main" id="{38D2DFEA-32E6-4996-B9EE-7375CF16534B}"/>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7237BACE-8708-48C8-BB1C-31AE35A6D706}"/>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5" name="Slide Number Placeholder 4">
            <a:extLst>
              <a:ext uri="{FF2B5EF4-FFF2-40B4-BE49-F238E27FC236}">
                <a16:creationId xmlns:a16="http://schemas.microsoft.com/office/drawing/2014/main" id="{3E9193A5-B742-4235-B436-A33D444BE7BA}"/>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GB" smtClean="0"/>
            </a:lvl1pPr>
          </a:lstStyle>
          <a:p>
            <a:fld id="{B7E21BF3-5B86-4277-9C57-D114FAC351FF}" type="slidenum">
              <a:rPr lang="en-US" smtClean="0"/>
              <a:pPr/>
              <a:t>‹#›</a:t>
            </a:fld>
            <a:endParaRPr lang="en-US"/>
          </a:p>
        </p:txBody>
      </p:sp>
    </p:spTree>
    <p:extLst>
      <p:ext uri="{BB962C8B-B14F-4D97-AF65-F5344CB8AC3E}">
        <p14:creationId xmlns:p14="http://schemas.microsoft.com/office/powerpoint/2010/main" val="52595094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GB" dirty="0"/>
              <a:t>[Slide title]</a:t>
            </a:r>
          </a:p>
        </p:txBody>
      </p:sp>
      <p:sp>
        <p:nvSpPr>
          <p:cNvPr id="3" name="Content Placeholder 2"/>
          <p:cNvSpPr>
            <a:spLocks noGrp="1"/>
          </p:cNvSpPr>
          <p:nvPr>
            <p:ph sz="half" idx="1" hasCustomPrompt="1"/>
          </p:nvPr>
        </p:nvSpPr>
        <p:spPr>
          <a:xfrm>
            <a:off x="442913" y="2103438"/>
            <a:ext cx="3529012"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4" name="Content Placeholder 3"/>
          <p:cNvSpPr>
            <a:spLocks noGrp="1"/>
          </p:cNvSpPr>
          <p:nvPr>
            <p:ph sz="half" idx="2" hasCustomPrompt="1"/>
          </p:nvPr>
        </p:nvSpPr>
        <p:spPr>
          <a:xfrm>
            <a:off x="4332288" y="2103438"/>
            <a:ext cx="3529012"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12" name="Content Placeholder 4"/>
          <p:cNvSpPr>
            <a:spLocks noGrp="1"/>
          </p:cNvSpPr>
          <p:nvPr>
            <p:ph sz="half" idx="13" hasCustomPrompt="1"/>
          </p:nvPr>
        </p:nvSpPr>
        <p:spPr>
          <a:xfrm>
            <a:off x="8220076" y="2103438"/>
            <a:ext cx="3529012"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8DA1B0C4-5552-4133-9955-A73AF7C85496}"/>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Footer Placeholder 4">
            <a:extLst>
              <a:ext uri="{FF2B5EF4-FFF2-40B4-BE49-F238E27FC236}">
                <a16:creationId xmlns:a16="http://schemas.microsoft.com/office/drawing/2014/main" id="{4E9A5154-FA0B-4FE1-A045-C7D8608E3CFB}"/>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7" name="Slide Number Placeholder 6">
            <a:extLst>
              <a:ext uri="{FF2B5EF4-FFF2-40B4-BE49-F238E27FC236}">
                <a16:creationId xmlns:a16="http://schemas.microsoft.com/office/drawing/2014/main" id="{56A3B480-B8D6-4E81-8B8F-5A7290B6B643}"/>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GB" smtClean="0"/>
            </a:lvl1pPr>
          </a:lstStyle>
          <a:p>
            <a:fld id="{A8D7EE61-C8A2-465B-88FC-FC7773DE2CCA}" type="slidenum">
              <a:rPr lang="en-US" smtClean="0"/>
              <a:pPr/>
              <a:t>‹#›</a:t>
            </a:fld>
            <a:endParaRPr lang="en-US"/>
          </a:p>
        </p:txBody>
      </p:sp>
    </p:spTree>
    <p:extLst>
      <p:ext uri="{BB962C8B-B14F-4D97-AF65-F5344CB8AC3E}">
        <p14:creationId xmlns:p14="http://schemas.microsoft.com/office/powerpoint/2010/main" val="13471601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GB" dirty="0"/>
              <a:t>[Slide title]</a:t>
            </a:r>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dirty="0"/>
              <a:t>[Optional slide subtitle]</a:t>
            </a:r>
          </a:p>
        </p:txBody>
      </p:sp>
      <p:sp>
        <p:nvSpPr>
          <p:cNvPr id="3" name="Content Placeholder 2"/>
          <p:cNvSpPr>
            <a:spLocks noGrp="1"/>
          </p:cNvSpPr>
          <p:nvPr>
            <p:ph sz="half" idx="1" hasCustomPrompt="1"/>
          </p:nvPr>
        </p:nvSpPr>
        <p:spPr>
          <a:xfrm>
            <a:off x="442913" y="2103439"/>
            <a:ext cx="3529012"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4" name="Content Placeholder 3"/>
          <p:cNvSpPr>
            <a:spLocks noGrp="1"/>
          </p:cNvSpPr>
          <p:nvPr>
            <p:ph sz="half" idx="2" hasCustomPrompt="1"/>
          </p:nvPr>
        </p:nvSpPr>
        <p:spPr>
          <a:xfrm>
            <a:off x="4332288" y="2103439"/>
            <a:ext cx="3529012"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12" name="Content Placeholder 4"/>
          <p:cNvSpPr>
            <a:spLocks noGrp="1"/>
          </p:cNvSpPr>
          <p:nvPr>
            <p:ph sz="half" idx="13" hasCustomPrompt="1"/>
          </p:nvPr>
        </p:nvSpPr>
        <p:spPr>
          <a:xfrm>
            <a:off x="8220076" y="2103439"/>
            <a:ext cx="3529012"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B40ADA1F-A305-4D28-9C5B-AF157FCD8DD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Footer Placeholder 4">
            <a:extLst>
              <a:ext uri="{FF2B5EF4-FFF2-40B4-BE49-F238E27FC236}">
                <a16:creationId xmlns:a16="http://schemas.microsoft.com/office/drawing/2014/main" id="{4C947D7F-05D3-4EF6-9463-4146FF0F75C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6" name="Slide Number Placeholder 5">
            <a:extLst>
              <a:ext uri="{FF2B5EF4-FFF2-40B4-BE49-F238E27FC236}">
                <a16:creationId xmlns:a16="http://schemas.microsoft.com/office/drawing/2014/main" id="{A407EE73-36D0-48CF-9002-ECE8365231C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GB" smtClean="0"/>
            </a:lvl1pPr>
          </a:lstStyle>
          <a:p>
            <a:fld id="{EEAD767B-4D1A-410D-A18E-F0B48F3BDDB8}" type="slidenum">
              <a:rPr lang="en-US" smtClean="0"/>
              <a:pPr/>
              <a:t>‹#›</a:t>
            </a:fld>
            <a:endParaRPr lang="en-US"/>
          </a:p>
        </p:txBody>
      </p:sp>
    </p:spTree>
    <p:extLst>
      <p:ext uri="{BB962C8B-B14F-4D97-AF65-F5344CB8AC3E}">
        <p14:creationId xmlns:p14="http://schemas.microsoft.com/office/powerpoint/2010/main" val="115392947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GB" dirty="0"/>
              <a:t>[Slide title]</a:t>
            </a:r>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44E7923D-9B3E-4E87-9633-94E933C6888D}"/>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Footer Placeholder 4">
            <a:extLst>
              <a:ext uri="{FF2B5EF4-FFF2-40B4-BE49-F238E27FC236}">
                <a16:creationId xmlns:a16="http://schemas.microsoft.com/office/drawing/2014/main" id="{BA46E4BB-5F10-4852-BCA5-F2447D9E4811}"/>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8" name="Slide Number Placeholder 7">
            <a:extLst>
              <a:ext uri="{FF2B5EF4-FFF2-40B4-BE49-F238E27FC236}">
                <a16:creationId xmlns:a16="http://schemas.microsoft.com/office/drawing/2014/main" id="{887E767A-78E7-41F5-9736-C8811D33A105}"/>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GB" smtClean="0"/>
            </a:lvl1pPr>
          </a:lstStyle>
          <a:p>
            <a:fld id="{757CEFD8-C353-4E91-93F8-FFD29A53E819}" type="slidenum">
              <a:rPr lang="en-US" smtClean="0"/>
              <a:pPr/>
              <a:t>‹#›</a:t>
            </a:fld>
            <a:endParaRPr lang="en-US"/>
          </a:p>
        </p:txBody>
      </p:sp>
    </p:spTree>
    <p:extLst>
      <p:ext uri="{BB962C8B-B14F-4D97-AF65-F5344CB8AC3E}">
        <p14:creationId xmlns:p14="http://schemas.microsoft.com/office/powerpoint/2010/main" val="12243015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GB" dirty="0"/>
              <a:t>[Slide title]</a:t>
            </a:r>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dirty="0"/>
              <a:t>[Optional slide subtitle]</a:t>
            </a:r>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F7E78756-AB78-43DE-A09F-B863652F3AA9}"/>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Footer Placeholder 4">
            <a:extLst>
              <a:ext uri="{FF2B5EF4-FFF2-40B4-BE49-F238E27FC236}">
                <a16:creationId xmlns:a16="http://schemas.microsoft.com/office/drawing/2014/main" id="{45ADD44A-C4A0-498E-BB6A-357BD5645EA1}"/>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8" name="Slide Number Placeholder 7">
            <a:extLst>
              <a:ext uri="{FF2B5EF4-FFF2-40B4-BE49-F238E27FC236}">
                <a16:creationId xmlns:a16="http://schemas.microsoft.com/office/drawing/2014/main" id="{E64C7083-AD57-4BB2-BDFF-E591D52451B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GB" smtClean="0"/>
            </a:lvl1pPr>
          </a:lstStyle>
          <a:p>
            <a:fld id="{4DFDD00B-B5E0-4B1A-B233-11E27D54982C}" type="slidenum">
              <a:rPr lang="en-US" smtClean="0"/>
              <a:pPr/>
              <a:t>‹#›</a:t>
            </a:fld>
            <a:endParaRPr lang="en-US"/>
          </a:p>
        </p:txBody>
      </p:sp>
    </p:spTree>
    <p:extLst>
      <p:ext uri="{BB962C8B-B14F-4D97-AF65-F5344CB8AC3E}">
        <p14:creationId xmlns:p14="http://schemas.microsoft.com/office/powerpoint/2010/main" val="291137057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GB" dirty="0"/>
              <a:t>[Slide title]</a:t>
            </a:r>
          </a:p>
        </p:txBody>
      </p:sp>
      <p:sp>
        <p:nvSpPr>
          <p:cNvPr id="3" name="Content Placeholder 2"/>
          <p:cNvSpPr>
            <a:spLocks noGrp="1"/>
          </p:cNvSpPr>
          <p:nvPr>
            <p:ph sz="half" idx="1"/>
          </p:nvPr>
        </p:nvSpPr>
        <p:spPr>
          <a:xfrm>
            <a:off x="442913" y="2103438"/>
            <a:ext cx="1972800" cy="406876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2777045" y="2103438"/>
            <a:ext cx="1972800" cy="406876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Content Placeholder 4"/>
          <p:cNvSpPr>
            <a:spLocks noGrp="1"/>
          </p:cNvSpPr>
          <p:nvPr>
            <p:ph sz="half" idx="13"/>
          </p:nvPr>
        </p:nvSpPr>
        <p:spPr>
          <a:xfrm>
            <a:off x="5111177" y="2103438"/>
            <a:ext cx="1972800" cy="406876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Content Placeholder 5"/>
          <p:cNvSpPr>
            <a:spLocks noGrp="1"/>
          </p:cNvSpPr>
          <p:nvPr>
            <p:ph sz="half" idx="14"/>
          </p:nvPr>
        </p:nvSpPr>
        <p:spPr>
          <a:xfrm>
            <a:off x="7445309" y="2103438"/>
            <a:ext cx="1972800" cy="406876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Content Placeholder 6"/>
          <p:cNvSpPr>
            <a:spLocks noGrp="1"/>
          </p:cNvSpPr>
          <p:nvPr>
            <p:ph sz="half" idx="15"/>
          </p:nvPr>
        </p:nvSpPr>
        <p:spPr>
          <a:xfrm>
            <a:off x="9779443" y="2103438"/>
            <a:ext cx="1972800" cy="406876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Date Placeholder 1">
            <a:extLst>
              <a:ext uri="{FF2B5EF4-FFF2-40B4-BE49-F238E27FC236}">
                <a16:creationId xmlns:a16="http://schemas.microsoft.com/office/drawing/2014/main" id="{EA824220-79F5-4579-815F-77D2E60560A0}"/>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Footer Placeholder 4">
            <a:extLst>
              <a:ext uri="{FF2B5EF4-FFF2-40B4-BE49-F238E27FC236}">
                <a16:creationId xmlns:a16="http://schemas.microsoft.com/office/drawing/2014/main" id="{6E66E11D-104B-4737-8686-5FA6A0C976D3}"/>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8" name="Slide Number Placeholder 7">
            <a:extLst>
              <a:ext uri="{FF2B5EF4-FFF2-40B4-BE49-F238E27FC236}">
                <a16:creationId xmlns:a16="http://schemas.microsoft.com/office/drawing/2014/main" id="{7DC73139-4CAB-45E5-BD2B-EA845EFA3122}"/>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GB" smtClean="0"/>
            </a:lvl1pPr>
          </a:lstStyle>
          <a:p>
            <a:fld id="{DD2A2727-663C-414D-B6A0-C20CFB999688}" type="slidenum">
              <a:rPr lang="en-US" smtClean="0"/>
              <a:pPr/>
              <a:t>‹#›</a:t>
            </a:fld>
            <a:endParaRPr lang="en-US"/>
          </a:p>
        </p:txBody>
      </p:sp>
    </p:spTree>
    <p:extLst>
      <p:ext uri="{BB962C8B-B14F-4D97-AF65-F5344CB8AC3E}">
        <p14:creationId xmlns:p14="http://schemas.microsoft.com/office/powerpoint/2010/main" val="187589729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GB" dirty="0"/>
              <a:t>[Slide title]</a:t>
            </a:r>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dirty="0"/>
              <a:t>[Optional slide subtitle]</a:t>
            </a:r>
          </a:p>
        </p:txBody>
      </p:sp>
      <p:sp>
        <p:nvSpPr>
          <p:cNvPr id="3" name="Content Placeholder 2"/>
          <p:cNvSpPr>
            <a:spLocks noGrp="1"/>
          </p:cNvSpPr>
          <p:nvPr>
            <p:ph sz="half" idx="1"/>
          </p:nvPr>
        </p:nvSpPr>
        <p:spPr>
          <a:xfrm>
            <a:off x="442913" y="2103438"/>
            <a:ext cx="1972800" cy="406876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2777045" y="2103438"/>
            <a:ext cx="1972800" cy="406876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Content Placeholder 4"/>
          <p:cNvSpPr>
            <a:spLocks noGrp="1"/>
          </p:cNvSpPr>
          <p:nvPr>
            <p:ph sz="half" idx="13"/>
          </p:nvPr>
        </p:nvSpPr>
        <p:spPr>
          <a:xfrm>
            <a:off x="5111177" y="2103438"/>
            <a:ext cx="1972800" cy="406876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Content Placeholder 5"/>
          <p:cNvSpPr>
            <a:spLocks noGrp="1"/>
          </p:cNvSpPr>
          <p:nvPr>
            <p:ph sz="half" idx="14"/>
          </p:nvPr>
        </p:nvSpPr>
        <p:spPr>
          <a:xfrm>
            <a:off x="7445309" y="2103438"/>
            <a:ext cx="1972800" cy="406876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Content Placeholder 6"/>
          <p:cNvSpPr>
            <a:spLocks noGrp="1"/>
          </p:cNvSpPr>
          <p:nvPr>
            <p:ph sz="half" idx="15"/>
          </p:nvPr>
        </p:nvSpPr>
        <p:spPr>
          <a:xfrm>
            <a:off x="9779443" y="2103438"/>
            <a:ext cx="1972800" cy="406876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Date Placeholder 1">
            <a:extLst>
              <a:ext uri="{FF2B5EF4-FFF2-40B4-BE49-F238E27FC236}">
                <a16:creationId xmlns:a16="http://schemas.microsoft.com/office/drawing/2014/main" id="{FAD4DC5A-D0C6-4E17-BCBF-51BE5983A3A3}"/>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Footer Placeholder 4">
            <a:extLst>
              <a:ext uri="{FF2B5EF4-FFF2-40B4-BE49-F238E27FC236}">
                <a16:creationId xmlns:a16="http://schemas.microsoft.com/office/drawing/2014/main" id="{7BA2F00F-6C83-40E7-B8A4-4C5720C0E09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8" name="Slide Number Placeholder 7">
            <a:extLst>
              <a:ext uri="{FF2B5EF4-FFF2-40B4-BE49-F238E27FC236}">
                <a16:creationId xmlns:a16="http://schemas.microsoft.com/office/drawing/2014/main" id="{8E5C629F-2982-41BC-AFA7-61CC2502563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GB" smtClean="0"/>
            </a:lvl1pPr>
          </a:lstStyle>
          <a:p>
            <a:fld id="{B1F234EF-FFB7-4916-87C5-3D56FBE310AB}" type="slidenum">
              <a:rPr lang="en-US" smtClean="0"/>
              <a:pPr/>
              <a:t>‹#›</a:t>
            </a:fld>
            <a:endParaRPr lang="en-US"/>
          </a:p>
        </p:txBody>
      </p:sp>
    </p:spTree>
    <p:extLst>
      <p:ext uri="{BB962C8B-B14F-4D97-AF65-F5344CB8AC3E}">
        <p14:creationId xmlns:p14="http://schemas.microsoft.com/office/powerpoint/2010/main" val="104936318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GB" dirty="0"/>
              <a:t>[Slide 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GB"/>
              <a:t>Edit Master text styles</a:t>
            </a:r>
          </a:p>
          <a:p>
            <a:pPr lvl="1"/>
            <a:r>
              <a:rPr lang="en-GB"/>
              <a:t>Second level</a:t>
            </a:r>
            <a:endParaRPr lang="en-GB"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GB"/>
              <a:t>Edit Master text styles</a:t>
            </a:r>
          </a:p>
          <a:p>
            <a:pPr lvl="1"/>
            <a:r>
              <a:rPr lang="en-GB"/>
              <a:t>Second level</a:t>
            </a:r>
            <a:endParaRPr lang="en-GB"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GB"/>
              <a:t>Edit Master text styles</a:t>
            </a:r>
          </a:p>
          <a:p>
            <a:pPr lvl="1"/>
            <a:r>
              <a:rPr lang="en-GB"/>
              <a:t>Second level</a:t>
            </a:r>
            <a:endParaRPr lang="en-GB" dirty="0"/>
          </a:p>
        </p:txBody>
      </p:sp>
      <p:sp>
        <p:nvSpPr>
          <p:cNvPr id="2" name="Date Placeholder 1">
            <a:extLst>
              <a:ext uri="{FF2B5EF4-FFF2-40B4-BE49-F238E27FC236}">
                <a16:creationId xmlns:a16="http://schemas.microsoft.com/office/drawing/2014/main" id="{817C0C84-F100-4F47-B232-20FF7173713E}"/>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3" name="Footer Placeholder 2">
            <a:extLst>
              <a:ext uri="{FF2B5EF4-FFF2-40B4-BE49-F238E27FC236}">
                <a16:creationId xmlns:a16="http://schemas.microsoft.com/office/drawing/2014/main" id="{2D1289A5-4C00-43FA-A950-7611D00BFCA2}"/>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5" name="Slide Number Placeholder 4">
            <a:extLst>
              <a:ext uri="{FF2B5EF4-FFF2-40B4-BE49-F238E27FC236}">
                <a16:creationId xmlns:a16="http://schemas.microsoft.com/office/drawing/2014/main" id="{9F5A42E6-BD2A-48A2-8426-FCAB884321CB}"/>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en-GB" smtClean="0"/>
            </a:lvl1pPr>
          </a:lstStyle>
          <a:p>
            <a:fld id="{A89647B8-13B8-42A1-A7D9-25E402137EA0}" type="slidenum">
              <a:rPr lang="en-US" smtClean="0"/>
              <a:pPr/>
              <a:t>‹#›</a:t>
            </a:fld>
            <a:endParaRPr lang="en-US"/>
          </a:p>
        </p:txBody>
      </p:sp>
    </p:spTree>
    <p:extLst>
      <p:ext uri="{BB962C8B-B14F-4D97-AF65-F5344CB8AC3E}">
        <p14:creationId xmlns:p14="http://schemas.microsoft.com/office/powerpoint/2010/main" val="326624038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GB" dirty="0"/>
              <a:t>[Slide title]</a:t>
            </a:r>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dirty="0"/>
              <a:t>[Optional slide subtitle]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GB"/>
              <a:t>Edit Master text styles</a:t>
            </a:r>
          </a:p>
          <a:p>
            <a:pPr lvl="1"/>
            <a:r>
              <a:rPr lang="en-GB"/>
              <a:t>Second level</a:t>
            </a:r>
            <a:endParaRPr lang="en-GB"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GB"/>
              <a:t>Edit Master text styles</a:t>
            </a:r>
          </a:p>
          <a:p>
            <a:pPr lvl="1"/>
            <a:r>
              <a:rPr lang="en-GB"/>
              <a:t>Second level</a:t>
            </a:r>
            <a:endParaRPr lang="en-GB"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GB"/>
              <a:t>Edit Master text styles</a:t>
            </a:r>
          </a:p>
          <a:p>
            <a:pPr lvl="1"/>
            <a:r>
              <a:rPr lang="en-GB"/>
              <a:t>Second level</a:t>
            </a:r>
            <a:endParaRPr lang="en-GB" dirty="0"/>
          </a:p>
        </p:txBody>
      </p:sp>
      <p:sp>
        <p:nvSpPr>
          <p:cNvPr id="2" name="Date Placeholder 1">
            <a:extLst>
              <a:ext uri="{FF2B5EF4-FFF2-40B4-BE49-F238E27FC236}">
                <a16:creationId xmlns:a16="http://schemas.microsoft.com/office/drawing/2014/main" id="{4954142B-692C-4CEF-A82C-D74D0A5B5FF7}"/>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3" name="Footer Placeholder 2">
            <a:extLst>
              <a:ext uri="{FF2B5EF4-FFF2-40B4-BE49-F238E27FC236}">
                <a16:creationId xmlns:a16="http://schemas.microsoft.com/office/drawing/2014/main" id="{6A2147D2-92F6-4CB0-8632-6F95DDB054DD}"/>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4" name="Slide Number Placeholder 3">
            <a:extLst>
              <a:ext uri="{FF2B5EF4-FFF2-40B4-BE49-F238E27FC236}">
                <a16:creationId xmlns:a16="http://schemas.microsoft.com/office/drawing/2014/main" id="{FACFA75B-C3F4-45F2-9292-2B42CBB8505E}"/>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GB" smtClean="0"/>
            </a:lvl1pPr>
          </a:lstStyle>
          <a:p>
            <a:fld id="{2D4BA803-9FFF-4CA8-B5BE-F3AE21922EB3}" type="slidenum">
              <a:rPr lang="en-US" smtClean="0"/>
              <a:pPr/>
              <a:t>‹#›</a:t>
            </a:fld>
            <a:endParaRPr lang="en-US"/>
          </a:p>
        </p:txBody>
      </p:sp>
    </p:spTree>
    <p:extLst>
      <p:ext uri="{BB962C8B-B14F-4D97-AF65-F5344CB8AC3E}">
        <p14:creationId xmlns:p14="http://schemas.microsoft.com/office/powerpoint/2010/main" val="298234790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GB" dirty="0"/>
              <a:t>[Slide title]</a:t>
            </a:r>
          </a:p>
        </p:txBody>
      </p:sp>
      <p:sp>
        <p:nvSpPr>
          <p:cNvPr id="3" name="Content Placeholder 2"/>
          <p:cNvSpPr>
            <a:spLocks noGrp="1"/>
          </p:cNvSpPr>
          <p:nvPr>
            <p:ph idx="1" hasCustomPrompt="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4" name="Date Placeholder 3">
            <a:extLst>
              <a:ext uri="{FF2B5EF4-FFF2-40B4-BE49-F238E27FC236}">
                <a16:creationId xmlns:a16="http://schemas.microsoft.com/office/drawing/2014/main" id="{8EEB21EC-1386-458B-B0DB-A39BC78EE62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Footer Placeholder 4">
            <a:extLst>
              <a:ext uri="{FF2B5EF4-FFF2-40B4-BE49-F238E27FC236}">
                <a16:creationId xmlns:a16="http://schemas.microsoft.com/office/drawing/2014/main" id="{B90082F2-E2E7-4991-8139-D579C376BC65}"/>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6" name="Slide Number Placeholder 5">
            <a:extLst>
              <a:ext uri="{FF2B5EF4-FFF2-40B4-BE49-F238E27FC236}">
                <a16:creationId xmlns:a16="http://schemas.microsoft.com/office/drawing/2014/main" id="{C6ADB9CA-16D4-4197-81B8-0FE826C4C77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44BA1BB8-D63A-4B76-AC30-972D816B7971}" type="slidenum">
              <a:rPr lang="en-US" smtClean="0"/>
              <a:pPr/>
              <a:t>‹#›</a:t>
            </a:fld>
            <a:endParaRPr lang="en-US"/>
          </a:p>
        </p:txBody>
      </p:sp>
    </p:spTree>
    <p:extLst>
      <p:ext uri="{BB962C8B-B14F-4D97-AF65-F5344CB8AC3E}">
        <p14:creationId xmlns:p14="http://schemas.microsoft.com/office/powerpoint/2010/main" val="316746677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GB" dirty="0"/>
              <a:t>[Slide title]</a:t>
            </a:r>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hasCustomPrompt="1"/>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hasCustomPrompt="1"/>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F695759F-0503-4E16-8AFA-FFCF341CF851}"/>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3" name="Footer Placeholder 2">
            <a:extLst>
              <a:ext uri="{FF2B5EF4-FFF2-40B4-BE49-F238E27FC236}">
                <a16:creationId xmlns:a16="http://schemas.microsoft.com/office/drawing/2014/main" id="{1EEDC279-E1F4-4538-9EA8-DEFA2E422392}"/>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5" name="Slide Number Placeholder 4">
            <a:extLst>
              <a:ext uri="{FF2B5EF4-FFF2-40B4-BE49-F238E27FC236}">
                <a16:creationId xmlns:a16="http://schemas.microsoft.com/office/drawing/2014/main" id="{81E4C925-1888-48E6-869C-1457FDE0D331}"/>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GB" smtClean="0"/>
            </a:lvl1pPr>
          </a:lstStyle>
          <a:p>
            <a:fld id="{4B52EB7B-5DA3-4E18-849A-37D2D4071BDB}" type="slidenum">
              <a:rPr lang="en-US" smtClean="0"/>
              <a:pPr/>
              <a:t>‹#›</a:t>
            </a:fld>
            <a:endParaRPr lang="en-US"/>
          </a:p>
        </p:txBody>
      </p:sp>
    </p:spTree>
    <p:extLst>
      <p:ext uri="{BB962C8B-B14F-4D97-AF65-F5344CB8AC3E}">
        <p14:creationId xmlns:p14="http://schemas.microsoft.com/office/powerpoint/2010/main" val="419958676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GB" dirty="0"/>
              <a:t>[Slide title]</a:t>
            </a:r>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dirty="0"/>
              <a:t>[Optional slide subtitle]</a:t>
            </a:r>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hasCustomPrompt="1"/>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hasCustomPrompt="1"/>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FE5C89B2-8D24-4A37-9254-EE034F008FE5}"/>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3" name="Footer Placeholder 2">
            <a:extLst>
              <a:ext uri="{FF2B5EF4-FFF2-40B4-BE49-F238E27FC236}">
                <a16:creationId xmlns:a16="http://schemas.microsoft.com/office/drawing/2014/main" id="{91FE96BA-6EF5-43D9-8EFE-EF43F5E72219}"/>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4" name="Slide Number Placeholder 3">
            <a:extLst>
              <a:ext uri="{FF2B5EF4-FFF2-40B4-BE49-F238E27FC236}">
                <a16:creationId xmlns:a16="http://schemas.microsoft.com/office/drawing/2014/main" id="{EDD8585B-2155-4B67-B5B8-6303621C7FFD}"/>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GB" smtClean="0"/>
            </a:lvl1pPr>
          </a:lstStyle>
          <a:p>
            <a:fld id="{542593D8-50C3-4735-AF74-10946D4D5B95}" type="slidenum">
              <a:rPr lang="en-US" smtClean="0"/>
              <a:pPr/>
              <a:t>‹#›</a:t>
            </a:fld>
            <a:endParaRPr lang="en-US"/>
          </a:p>
        </p:txBody>
      </p:sp>
    </p:spTree>
    <p:extLst>
      <p:ext uri="{BB962C8B-B14F-4D97-AF65-F5344CB8AC3E}">
        <p14:creationId xmlns:p14="http://schemas.microsoft.com/office/powerpoint/2010/main" val="265448944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GB" dirty="0"/>
              <a:t>[Slide title]</a:t>
            </a:r>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hasCustomPrompt="1"/>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hasCustomPrompt="1"/>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95CFBA69-522B-484A-B730-8FA47EE5973A}"/>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3" name="Footer Placeholder 2">
            <a:extLst>
              <a:ext uri="{FF2B5EF4-FFF2-40B4-BE49-F238E27FC236}">
                <a16:creationId xmlns:a16="http://schemas.microsoft.com/office/drawing/2014/main" id="{20EA28AB-4071-4AA3-95B5-7AA4E44092BD}"/>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5" name="Slide Number Placeholder 4">
            <a:extLst>
              <a:ext uri="{FF2B5EF4-FFF2-40B4-BE49-F238E27FC236}">
                <a16:creationId xmlns:a16="http://schemas.microsoft.com/office/drawing/2014/main" id="{897BA909-472C-4DF2-B8B8-B33D3A9413D8}"/>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GB" smtClean="0"/>
            </a:lvl1pPr>
          </a:lstStyle>
          <a:p>
            <a:fld id="{8F181745-773D-4115-93B8-E9709DBABDB8}" type="slidenum">
              <a:rPr lang="en-US" smtClean="0"/>
              <a:pPr/>
              <a:t>‹#›</a:t>
            </a:fld>
            <a:endParaRPr lang="en-US"/>
          </a:p>
        </p:txBody>
      </p:sp>
    </p:spTree>
    <p:extLst>
      <p:ext uri="{BB962C8B-B14F-4D97-AF65-F5344CB8AC3E}">
        <p14:creationId xmlns:p14="http://schemas.microsoft.com/office/powerpoint/2010/main" val="252108001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GB" dirty="0"/>
              <a:t>[Slide title]</a:t>
            </a:r>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dirty="0"/>
              <a:t>[Optional slide subtitle]</a:t>
            </a:r>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hasCustomPrompt="1"/>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hasCustomPrompt="1"/>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86FF33A9-7F8E-46DC-A753-3A4C2FA34875}"/>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3" name="Footer Placeholder 2">
            <a:extLst>
              <a:ext uri="{FF2B5EF4-FFF2-40B4-BE49-F238E27FC236}">
                <a16:creationId xmlns:a16="http://schemas.microsoft.com/office/drawing/2014/main" id="{C8AFE444-5935-4692-A21A-8EF1C7F73231}"/>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4" name="Slide Number Placeholder 3">
            <a:extLst>
              <a:ext uri="{FF2B5EF4-FFF2-40B4-BE49-F238E27FC236}">
                <a16:creationId xmlns:a16="http://schemas.microsoft.com/office/drawing/2014/main" id="{5B61324E-90C2-4497-A25F-9BE1E2F2AD89}"/>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en-GB" smtClean="0"/>
            </a:lvl1pPr>
          </a:lstStyle>
          <a:p>
            <a:fld id="{1EC5C66A-84B3-4F38-BBCD-15E613D5551B}" type="slidenum">
              <a:rPr lang="en-US" smtClean="0"/>
              <a:pPr/>
              <a:t>‹#›</a:t>
            </a:fld>
            <a:endParaRPr lang="en-US"/>
          </a:p>
        </p:txBody>
      </p:sp>
    </p:spTree>
    <p:extLst>
      <p:ext uri="{BB962C8B-B14F-4D97-AF65-F5344CB8AC3E}">
        <p14:creationId xmlns:p14="http://schemas.microsoft.com/office/powerpoint/2010/main" val="1373755815"/>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GB" dirty="0"/>
              <a:t>[Slide 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GB"/>
              <a:t>Click icon to add chart</a:t>
            </a:r>
            <a:endParaRPr lang="en-GB" dirty="0"/>
          </a:p>
        </p:txBody>
      </p:sp>
      <p:sp>
        <p:nvSpPr>
          <p:cNvPr id="2" name="Date Placeholder 1">
            <a:extLst>
              <a:ext uri="{FF2B5EF4-FFF2-40B4-BE49-F238E27FC236}">
                <a16:creationId xmlns:a16="http://schemas.microsoft.com/office/drawing/2014/main" id="{E175C629-D5CB-4B95-BD1E-8CB0D440B5E8}"/>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D8705484-AB34-4CC1-853A-A153BC0947ED}"/>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6" name="Slide Number Placeholder 5">
            <a:extLst>
              <a:ext uri="{FF2B5EF4-FFF2-40B4-BE49-F238E27FC236}">
                <a16:creationId xmlns:a16="http://schemas.microsoft.com/office/drawing/2014/main" id="{FD3FB4FF-5C7B-4B5B-9457-4703B1743636}"/>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GB" smtClean="0"/>
            </a:lvl1pPr>
          </a:lstStyle>
          <a:p>
            <a:fld id="{A5C0B6A4-7649-4CC7-ABC0-990FC8A5A0C9}" type="slidenum">
              <a:rPr lang="en-US" smtClean="0"/>
              <a:pPr/>
              <a:t>‹#›</a:t>
            </a:fld>
            <a:endParaRPr lang="en-US"/>
          </a:p>
        </p:txBody>
      </p:sp>
    </p:spTree>
    <p:extLst>
      <p:ext uri="{BB962C8B-B14F-4D97-AF65-F5344CB8AC3E}">
        <p14:creationId xmlns:p14="http://schemas.microsoft.com/office/powerpoint/2010/main" val="321301038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GB" dirty="0"/>
              <a:t>[Slide title]</a:t>
            </a:r>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dirty="0"/>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GB"/>
              <a:t>Click icon to add chart</a:t>
            </a:r>
            <a:endParaRPr lang="en-GB" dirty="0"/>
          </a:p>
        </p:txBody>
      </p:sp>
      <p:sp>
        <p:nvSpPr>
          <p:cNvPr id="2" name="Date Placeholder 1">
            <a:extLst>
              <a:ext uri="{FF2B5EF4-FFF2-40B4-BE49-F238E27FC236}">
                <a16:creationId xmlns:a16="http://schemas.microsoft.com/office/drawing/2014/main" id="{4004EF9E-7818-48ED-AA2A-0BBBFF879E6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329C4343-3B31-4B42-871E-8F8585601113}"/>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5" name="Slide Number Placeholder 4">
            <a:extLst>
              <a:ext uri="{FF2B5EF4-FFF2-40B4-BE49-F238E27FC236}">
                <a16:creationId xmlns:a16="http://schemas.microsoft.com/office/drawing/2014/main" id="{07AF1A32-8F91-4678-873B-4AECB48BD2F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GB" smtClean="0"/>
            </a:lvl1pPr>
          </a:lstStyle>
          <a:p>
            <a:fld id="{D429C3BC-B2F1-4413-BEC6-80C03A15FEFC}" type="slidenum">
              <a:rPr lang="en-US" smtClean="0"/>
              <a:pPr/>
              <a:t>‹#›</a:t>
            </a:fld>
            <a:endParaRPr lang="en-US"/>
          </a:p>
        </p:txBody>
      </p:sp>
    </p:spTree>
    <p:extLst>
      <p:ext uri="{BB962C8B-B14F-4D97-AF65-F5344CB8AC3E}">
        <p14:creationId xmlns:p14="http://schemas.microsoft.com/office/powerpoint/2010/main" val="1448149932"/>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GB" dirty="0"/>
              <a:t>[Slide title]</a:t>
            </a:r>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GB"/>
              <a:t>Click icon to add chart</a:t>
            </a:r>
            <a:endParaRPr lang="en-GB" dirty="0"/>
          </a:p>
        </p:txBody>
      </p:sp>
      <p:sp>
        <p:nvSpPr>
          <p:cNvPr id="2" name="Date Placeholder 1">
            <a:extLst>
              <a:ext uri="{FF2B5EF4-FFF2-40B4-BE49-F238E27FC236}">
                <a16:creationId xmlns:a16="http://schemas.microsoft.com/office/drawing/2014/main" id="{3F6A27AB-3304-4610-A21C-305877BC57F1}"/>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ED5A6CB4-A965-471B-87E6-A741AF0D1245}"/>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6" name="Slide Number Placeholder 5">
            <a:extLst>
              <a:ext uri="{FF2B5EF4-FFF2-40B4-BE49-F238E27FC236}">
                <a16:creationId xmlns:a16="http://schemas.microsoft.com/office/drawing/2014/main" id="{72244151-3FCD-4BAB-959F-9778620879C7}"/>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GB" smtClean="0"/>
            </a:lvl1pPr>
          </a:lstStyle>
          <a:p>
            <a:fld id="{7845B272-4A4F-4CFA-9A87-5875AFF4742B}" type="slidenum">
              <a:rPr lang="en-US" smtClean="0"/>
              <a:pPr/>
              <a:t>‹#›</a:t>
            </a:fld>
            <a:endParaRPr lang="en-US"/>
          </a:p>
        </p:txBody>
      </p:sp>
    </p:spTree>
    <p:extLst>
      <p:ext uri="{BB962C8B-B14F-4D97-AF65-F5344CB8AC3E}">
        <p14:creationId xmlns:p14="http://schemas.microsoft.com/office/powerpoint/2010/main" val="1804617781"/>
      </p:ext>
    </p:extLst>
  </p:cSld>
  <p:clrMapOvr>
    <a:overrideClrMapping bg1="dk1" tx1="lt1" bg2="dk2" tx2="lt2" accent1="accent1" accent2="accent2" accent3="accent3" accent4="accent4" accent5="accent5" accent6="accent6" hlink="hlink" folHlink="folHlink"/>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dirty="0"/>
              <a:t>[Slide title]</a:t>
            </a:r>
          </a:p>
        </p:txBody>
      </p:sp>
      <p:sp>
        <p:nvSpPr>
          <p:cNvPr id="3" name="Date Placeholder 2">
            <a:extLst>
              <a:ext uri="{FF2B5EF4-FFF2-40B4-BE49-F238E27FC236}">
                <a16:creationId xmlns:a16="http://schemas.microsoft.com/office/drawing/2014/main" id="{ADF842FE-15EA-4037-A3E6-79CD1B75BD5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0DB3A926-E4A5-4F8C-BD6A-14DCFAEAD9D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5" name="Slide Number Placeholder 4">
            <a:extLst>
              <a:ext uri="{FF2B5EF4-FFF2-40B4-BE49-F238E27FC236}">
                <a16:creationId xmlns:a16="http://schemas.microsoft.com/office/drawing/2014/main" id="{CA938D33-A222-47BB-8A54-92EF8F835EF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18F68EC1-9F13-47D3-A365-CC03576D93CA}" type="slidenum">
              <a:rPr lang="en-US" smtClean="0"/>
              <a:pPr/>
              <a:t>‹#›</a:t>
            </a:fld>
            <a:endParaRPr lang="en-US"/>
          </a:p>
        </p:txBody>
      </p:sp>
    </p:spTree>
    <p:extLst>
      <p:ext uri="{BB962C8B-B14F-4D97-AF65-F5344CB8AC3E}">
        <p14:creationId xmlns:p14="http://schemas.microsoft.com/office/powerpoint/2010/main" val="1601380685"/>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4255FC-D3E2-4799-87FD-DFD17D02DAFC}"/>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3" name="Footer Placeholder 2">
            <a:extLst>
              <a:ext uri="{FF2B5EF4-FFF2-40B4-BE49-F238E27FC236}">
                <a16:creationId xmlns:a16="http://schemas.microsoft.com/office/drawing/2014/main" id="{195B158C-0563-4F9B-99CA-CAFC5CC8E4E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4" name="Slide Number Placeholder 3">
            <a:extLst>
              <a:ext uri="{FF2B5EF4-FFF2-40B4-BE49-F238E27FC236}">
                <a16:creationId xmlns:a16="http://schemas.microsoft.com/office/drawing/2014/main" id="{8F64BDF4-414B-4D94-B2AE-ABCA54393971}"/>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8BD44DD4-0211-4B29-BB28-5DC4012457FB}" type="slidenum">
              <a:rPr lang="en-US" smtClean="0"/>
              <a:pPr/>
              <a:t>‹#›</a:t>
            </a:fld>
            <a:endParaRPr lang="en-US"/>
          </a:p>
        </p:txBody>
      </p:sp>
    </p:spTree>
    <p:extLst>
      <p:ext uri="{BB962C8B-B14F-4D97-AF65-F5344CB8AC3E}">
        <p14:creationId xmlns:p14="http://schemas.microsoft.com/office/powerpoint/2010/main" val="2250186815"/>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5320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Full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0A06A-EA36-40F8-9F63-1B9F5FBAFD5C}"/>
              </a:ext>
            </a:extLst>
          </p:cNvPr>
          <p:cNvSpPr/>
          <p:nvPr userDrawn="1"/>
        </p:nvSpPr>
        <p:spPr>
          <a:xfrm>
            <a:off x="0" y="1160755"/>
            <a:ext cx="12192000" cy="45720"/>
          </a:xfrm>
          <a:prstGeom prst="rect">
            <a:avLst/>
          </a:prstGeom>
          <a:solidFill>
            <a:schemeClr val="accent3"/>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GB" sz="1600"/>
          </a:p>
        </p:txBody>
      </p:sp>
      <p:sp>
        <p:nvSpPr>
          <p:cNvPr id="2" name="Title 1"/>
          <p:cNvSpPr>
            <a:spLocks noGrp="1"/>
          </p:cNvSpPr>
          <p:nvPr>
            <p:ph type="title" hasCustomPrompt="1"/>
          </p:nvPr>
        </p:nvSpPr>
        <p:spPr>
          <a:xfrm>
            <a:off x="442913" y="432000"/>
            <a:ext cx="11306175" cy="728755"/>
          </a:xfrm>
        </p:spPr>
        <p:txBody>
          <a:bodyPr>
            <a:normAutofit/>
          </a:bodyPr>
          <a:lstStyle>
            <a:lvl1pPr>
              <a:defRPr sz="2400">
                <a:solidFill>
                  <a:schemeClr val="tx1"/>
                </a:solidFill>
                <a:latin typeface="+mj-lt"/>
              </a:defRPr>
            </a:lvl1pPr>
          </a:lstStyle>
          <a:p>
            <a:r>
              <a:rPr lang="en-GB" dirty="0"/>
              <a:t>[Slide title]</a:t>
            </a:r>
          </a:p>
        </p:txBody>
      </p:sp>
      <p:sp>
        <p:nvSpPr>
          <p:cNvPr id="3" name="Date Placeholder 2">
            <a:extLst>
              <a:ext uri="{FF2B5EF4-FFF2-40B4-BE49-F238E27FC236}">
                <a16:creationId xmlns:a16="http://schemas.microsoft.com/office/drawing/2014/main" id="{06248BF5-CDB2-4B3E-9A4A-324BF198196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DDC3A3C3-BA2F-4CB9-A8D3-B84F7BBEF95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5" name="Slide Number Placeholder 4">
            <a:extLst>
              <a:ext uri="{FF2B5EF4-FFF2-40B4-BE49-F238E27FC236}">
                <a16:creationId xmlns:a16="http://schemas.microsoft.com/office/drawing/2014/main" id="{C8B9B5FE-05E6-43CC-B470-2FEC0C05EF07}"/>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AE7422E5-B2C5-4D1E-9675-C24ADD960BAE}" type="slidenum">
              <a:rPr lang="en-US" smtClean="0"/>
              <a:pPr/>
              <a:t>‹#›</a:t>
            </a:fld>
            <a:endParaRPr lang="en-US"/>
          </a:p>
        </p:txBody>
      </p:sp>
    </p:spTree>
    <p:extLst>
      <p:ext uri="{BB962C8B-B14F-4D97-AF65-F5344CB8AC3E}">
        <p14:creationId xmlns:p14="http://schemas.microsoft.com/office/powerpoint/2010/main" val="328979101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GB" dirty="0"/>
              <a:t>[Slide title]</a:t>
            </a:r>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GB" dirty="0"/>
              <a:t>00%</a:t>
            </a:r>
          </a:p>
        </p:txBody>
      </p:sp>
      <p:sp>
        <p:nvSpPr>
          <p:cNvPr id="3" name="Content Placeholder 2"/>
          <p:cNvSpPr>
            <a:spLocks noGrp="1"/>
          </p:cNvSpPr>
          <p:nvPr>
            <p:ph idx="1" hasCustomPrompt="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GB"/>
              <a:t>Click icon to add chart</a:t>
            </a:r>
            <a:endParaRPr lang="en-GB" dirty="0"/>
          </a:p>
        </p:txBody>
      </p:sp>
      <p:sp>
        <p:nvSpPr>
          <p:cNvPr id="2" name="Date Placeholder 1">
            <a:extLst>
              <a:ext uri="{FF2B5EF4-FFF2-40B4-BE49-F238E27FC236}">
                <a16:creationId xmlns:a16="http://schemas.microsoft.com/office/drawing/2014/main" id="{7C61D201-5783-43EC-AADC-DDB34B1373E5}"/>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1A65815F-D563-42CF-A992-81407A25CDFF}"/>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6" name="Slide Number Placeholder 5">
            <a:extLst>
              <a:ext uri="{FF2B5EF4-FFF2-40B4-BE49-F238E27FC236}">
                <a16:creationId xmlns:a16="http://schemas.microsoft.com/office/drawing/2014/main" id="{2FDC99A7-FBE5-4315-B7C7-9BCEEC4263CF}"/>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GB" smtClean="0"/>
            </a:lvl1pPr>
          </a:lstStyle>
          <a:p>
            <a:fld id="{ACD85A1E-BAA5-4969-81DF-C463C443B8EA}" type="slidenum">
              <a:rPr lang="en-US" smtClean="0"/>
              <a:pPr/>
              <a:t>‹#›</a:t>
            </a:fld>
            <a:endParaRPr lang="en-US"/>
          </a:p>
        </p:txBody>
      </p:sp>
    </p:spTree>
    <p:extLst>
      <p:ext uri="{BB962C8B-B14F-4D97-AF65-F5344CB8AC3E}">
        <p14:creationId xmlns:p14="http://schemas.microsoft.com/office/powerpoint/2010/main" val="2541137783"/>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GB" dirty="0"/>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GB" dirty="0"/>
              <a:t>00%</a:t>
            </a:r>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GB" dirty="0"/>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GB" dirty="0"/>
              <a:t>00%</a:t>
            </a:r>
          </a:p>
        </p:txBody>
      </p:sp>
      <p:sp>
        <p:nvSpPr>
          <p:cNvPr id="3" name="Content Placeholder 2"/>
          <p:cNvSpPr>
            <a:spLocks noGrp="1"/>
          </p:cNvSpPr>
          <p:nvPr>
            <p:ph sz="half" idx="1" hasCustomPrompt="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hasCustomPrompt="1"/>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hasCustomPrompt="1"/>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 name="Date Placeholder 1">
            <a:extLst>
              <a:ext uri="{FF2B5EF4-FFF2-40B4-BE49-F238E27FC236}">
                <a16:creationId xmlns:a16="http://schemas.microsoft.com/office/drawing/2014/main" id="{2D861674-D7F7-43EE-B62C-6747DA04825C}"/>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F8582863-353B-452F-A273-C95C07FFF0DE}"/>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5" name="Slide Number Placeholder 4">
            <a:extLst>
              <a:ext uri="{FF2B5EF4-FFF2-40B4-BE49-F238E27FC236}">
                <a16:creationId xmlns:a16="http://schemas.microsoft.com/office/drawing/2014/main" id="{A38F22AD-234C-4A40-8B53-3AFC83DB36C3}"/>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GB" smtClean="0"/>
            </a:lvl1pPr>
          </a:lstStyle>
          <a:p>
            <a:fld id="{BA7CC04B-C5BE-4FEF-8873-117659D0CF43}" type="slidenum">
              <a:rPr lang="en-US" smtClean="0"/>
              <a:pPr/>
              <a:t>‹#›</a:t>
            </a:fld>
            <a:endParaRPr lang="en-US"/>
          </a:p>
        </p:txBody>
      </p:sp>
    </p:spTree>
    <p:extLst>
      <p:ext uri="{BB962C8B-B14F-4D97-AF65-F5344CB8AC3E}">
        <p14:creationId xmlns:p14="http://schemas.microsoft.com/office/powerpoint/2010/main" val="1267863620"/>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GB" dirty="0"/>
              <a:t>[Slide title]</a:t>
            </a:r>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GB"/>
              <a:t>Click icon to add chart</a:t>
            </a:r>
            <a:endParaRPr lang="en-GB" dirty="0"/>
          </a:p>
        </p:txBody>
      </p:sp>
      <p:sp>
        <p:nvSpPr>
          <p:cNvPr id="2" name="Date Placeholder 1">
            <a:extLst>
              <a:ext uri="{FF2B5EF4-FFF2-40B4-BE49-F238E27FC236}">
                <a16:creationId xmlns:a16="http://schemas.microsoft.com/office/drawing/2014/main" id="{F3D90D86-D510-474E-AF90-806874F22E69}"/>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3" name="Footer Placeholder 2">
            <a:extLst>
              <a:ext uri="{FF2B5EF4-FFF2-40B4-BE49-F238E27FC236}">
                <a16:creationId xmlns:a16="http://schemas.microsoft.com/office/drawing/2014/main" id="{2F28F068-DC75-4807-AE86-F3C6D3AC6021}"/>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5" name="Slide Number Placeholder 4">
            <a:extLst>
              <a:ext uri="{FF2B5EF4-FFF2-40B4-BE49-F238E27FC236}">
                <a16:creationId xmlns:a16="http://schemas.microsoft.com/office/drawing/2014/main" id="{92A0FDF1-9979-4E62-A2C4-F038DF23F02F}"/>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GB" smtClean="0"/>
            </a:lvl1pPr>
          </a:lstStyle>
          <a:p>
            <a:fld id="{F39DDA42-0833-4591-B66F-FE017438BABA}" type="slidenum">
              <a:rPr lang="en-US" smtClean="0"/>
              <a:pPr/>
              <a:t>‹#›</a:t>
            </a:fld>
            <a:endParaRPr lang="en-US"/>
          </a:p>
        </p:txBody>
      </p:sp>
    </p:spTree>
    <p:extLst>
      <p:ext uri="{BB962C8B-B14F-4D97-AF65-F5344CB8AC3E}">
        <p14:creationId xmlns:p14="http://schemas.microsoft.com/office/powerpoint/2010/main" val="1292361972"/>
      </p:ext>
    </p:extLst>
  </p:cSld>
  <p:clrMapOvr>
    <a:overrideClrMapping bg1="dk1" tx1="lt1" bg2="dk2" tx2="lt2" accent1="accent1" accent2="accent2" accent3="accent3" accent4="accent4" accent5="accent5" accent6="accent6" hlink="hlink" folHlink="folHlink"/>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GB" dirty="0"/>
              <a:t>Thank you</a:t>
            </a:r>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38290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GB" sz="1800" dirty="0">
                <a:solidFill>
                  <a:schemeClr val="tx1"/>
                </a:solidFill>
              </a:rPr>
              <a:t>pwc.in</a:t>
            </a:r>
          </a:p>
        </p:txBody>
      </p:sp>
      <p:sp>
        <p:nvSpPr>
          <p:cNvPr id="14" name="Rectangle 13"/>
          <p:cNvSpPr/>
          <p:nvPr/>
        </p:nvSpPr>
        <p:spPr bwMode="hidden">
          <a:xfrm>
            <a:off x="0" y="4429126"/>
            <a:ext cx="12192000" cy="24288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 Placeholder 5"/>
          <p:cNvSpPr>
            <a:spLocks noGrp="1"/>
          </p:cNvSpPr>
          <p:nvPr>
            <p:ph type="body" sz="quarter" idx="10" hasCustomPrompt="1"/>
          </p:nvPr>
        </p:nvSpPr>
        <p:spPr>
          <a:xfrm>
            <a:off x="442912" y="4648200"/>
            <a:ext cx="11306176" cy="20630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GB" dirty="0"/>
              <a:t>[Legal]</a:t>
            </a:r>
          </a:p>
        </p:txBody>
      </p:sp>
    </p:spTree>
    <p:extLst>
      <p:ext uri="{BB962C8B-B14F-4D97-AF65-F5344CB8AC3E}">
        <p14:creationId xmlns:p14="http://schemas.microsoft.com/office/powerpoint/2010/main" val="241275567"/>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GB"/>
              <a:t>[Section header title]</a:t>
            </a:r>
            <a:endParaRPr lang="en-GB"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GB"/>
              <a:t>1</a:t>
            </a:r>
            <a:endParaRPr lang="en-GB" dirty="0"/>
          </a:p>
        </p:txBody>
      </p:sp>
    </p:spTree>
    <p:extLst>
      <p:ext uri="{BB962C8B-B14F-4D97-AF65-F5344CB8AC3E}">
        <p14:creationId xmlns:p14="http://schemas.microsoft.com/office/powerpoint/2010/main" val="3971952738"/>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GB"/>
              <a:t>[Section header title]</a:t>
            </a:r>
            <a:endParaRPr lang="en-GB"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GB"/>
              <a:t>2</a:t>
            </a:r>
            <a:endParaRPr lang="en-GB" dirty="0"/>
          </a:p>
        </p:txBody>
      </p:sp>
    </p:spTree>
    <p:extLst>
      <p:ext uri="{BB962C8B-B14F-4D97-AF65-F5344CB8AC3E}">
        <p14:creationId xmlns:p14="http://schemas.microsoft.com/office/powerpoint/2010/main" val="2492270653"/>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GB"/>
              <a:t>[Section header title]</a:t>
            </a:r>
            <a:endParaRPr lang="en-GB"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GB"/>
              <a:t>3</a:t>
            </a:r>
            <a:endParaRPr lang="en-GB" dirty="0"/>
          </a:p>
        </p:txBody>
      </p:sp>
    </p:spTree>
    <p:extLst>
      <p:ext uri="{BB962C8B-B14F-4D97-AF65-F5344CB8AC3E}">
        <p14:creationId xmlns:p14="http://schemas.microsoft.com/office/powerpoint/2010/main" val="2815453052"/>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534150" y="2146868"/>
            <a:ext cx="5219700" cy="2564265"/>
          </a:xfrm>
        </p:spPr>
        <p:txBody>
          <a:bodyPr lIns="182880" anchor="ctr" anchorCtr="0">
            <a:noAutofit/>
          </a:bodyPr>
          <a:lstStyle>
            <a:lvl1pPr>
              <a:lnSpc>
                <a:spcPct val="85000"/>
              </a:lnSpc>
              <a:defRPr sz="4000" b="0">
                <a:solidFill>
                  <a:schemeClr val="bg1"/>
                </a:solidFill>
                <a:latin typeface="+mn-lt"/>
              </a:defRPr>
            </a:lvl1pPr>
          </a:lstStyle>
          <a:p>
            <a:r>
              <a:rPr lang="en-GB" dirty="0"/>
              <a:t>[Section header title]</a:t>
            </a:r>
          </a:p>
        </p:txBody>
      </p:sp>
      <p:sp>
        <p:nvSpPr>
          <p:cNvPr id="3" name="Picture Placeholder 2">
            <a:extLst>
              <a:ext uri="{FF2B5EF4-FFF2-40B4-BE49-F238E27FC236}">
                <a16:creationId xmlns:a16="http://schemas.microsoft.com/office/drawing/2014/main" id="{E39820B3-FE48-46DA-9EB0-969F3C3E4A82}"/>
              </a:ext>
            </a:extLst>
          </p:cNvPr>
          <p:cNvSpPr>
            <a:spLocks noGrp="1"/>
          </p:cNvSpPr>
          <p:nvPr>
            <p:ph type="pic" sz="quarter" idx="10"/>
          </p:nvPr>
        </p:nvSpPr>
        <p:spPr>
          <a:xfrm>
            <a:off x="0" y="0"/>
            <a:ext cx="5916613" cy="6858000"/>
          </a:xfrm>
        </p:spPr>
        <p:txBody>
          <a:bodyPr/>
          <a:lstStyle/>
          <a:p>
            <a:endParaRPr lang="en-GB" dirty="0"/>
          </a:p>
        </p:txBody>
      </p:sp>
      <p:sp>
        <p:nvSpPr>
          <p:cNvPr id="6" name="Rectangle 5">
            <a:extLst>
              <a:ext uri="{FF2B5EF4-FFF2-40B4-BE49-F238E27FC236}">
                <a16:creationId xmlns:a16="http://schemas.microsoft.com/office/drawing/2014/main" id="{A31D6915-7EB2-4AE8-B0F0-53E43A5BEA6C}"/>
              </a:ext>
            </a:extLst>
          </p:cNvPr>
          <p:cNvSpPr/>
          <p:nvPr userDrawn="1"/>
        </p:nvSpPr>
        <p:spPr>
          <a:xfrm>
            <a:off x="5916613" y="0"/>
            <a:ext cx="358775" cy="6858000"/>
          </a:xfrm>
          <a:prstGeom prst="rect">
            <a:avLst/>
          </a:prstGeom>
          <a:solidFill>
            <a:schemeClr val="accent3"/>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GB" sz="1600"/>
          </a:p>
        </p:txBody>
      </p:sp>
    </p:spTree>
    <p:extLst>
      <p:ext uri="{BB962C8B-B14F-4D97-AF65-F5344CB8AC3E}">
        <p14:creationId xmlns:p14="http://schemas.microsoft.com/office/powerpoint/2010/main" val="347973741"/>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GB"/>
              <a:t>1</a:t>
            </a:r>
            <a:endParaRPr lang="en-GB" dirty="0"/>
          </a:p>
        </p:txBody>
      </p:sp>
    </p:spTree>
    <p:extLst>
      <p:ext uri="{BB962C8B-B14F-4D97-AF65-F5344CB8AC3E}">
        <p14:creationId xmlns:p14="http://schemas.microsoft.com/office/powerpoint/2010/main" val="3066507112"/>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GB"/>
              <a:t>2</a:t>
            </a:r>
            <a:endParaRPr lang="en-GB" dirty="0"/>
          </a:p>
        </p:txBody>
      </p:sp>
    </p:spTree>
    <p:extLst>
      <p:ext uri="{BB962C8B-B14F-4D97-AF65-F5344CB8AC3E}">
        <p14:creationId xmlns:p14="http://schemas.microsoft.com/office/powerpoint/2010/main" val="12145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GB" dirty="0"/>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dirty="0"/>
              <a:t>[Optional slide subtitle]</a:t>
            </a:r>
          </a:p>
        </p:txBody>
      </p:sp>
      <p:sp>
        <p:nvSpPr>
          <p:cNvPr id="3" name="Content Placeholder 2"/>
          <p:cNvSpPr>
            <a:spLocks noGrp="1"/>
          </p:cNvSpPr>
          <p:nvPr>
            <p:ph idx="1" hasCustomPrompt="1"/>
          </p:nvPr>
        </p:nvSpPr>
        <p:spPr>
          <a:xfrm>
            <a:off x="442913" y="2103438"/>
            <a:ext cx="11306175"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D95F7F24-C6A5-486B-9647-72B4FC459E1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DABDD32A-CA95-4A34-A268-AB592E857306}"/>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5" name="Slide Number Placeholder 4">
            <a:extLst>
              <a:ext uri="{FF2B5EF4-FFF2-40B4-BE49-F238E27FC236}">
                <a16:creationId xmlns:a16="http://schemas.microsoft.com/office/drawing/2014/main" id="{902794F9-2AC0-4A64-B16A-A60C067368F6}"/>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GB" smtClean="0"/>
            </a:lvl1pPr>
          </a:lstStyle>
          <a:p>
            <a:fld id="{7D2C5F40-DE3B-4184-A192-EC016ECC2D53}" type="slidenum">
              <a:rPr lang="en-US" smtClean="0"/>
              <a:pPr/>
              <a:t>‹#›</a:t>
            </a:fld>
            <a:endParaRPr lang="en-US"/>
          </a:p>
        </p:txBody>
      </p:sp>
    </p:spTree>
    <p:extLst>
      <p:ext uri="{BB962C8B-B14F-4D97-AF65-F5344CB8AC3E}">
        <p14:creationId xmlns:p14="http://schemas.microsoft.com/office/powerpoint/2010/main" val="4064722792"/>
      </p:ext>
    </p:extLst>
  </p:cSld>
  <p:clrMapOvr>
    <a:masterClrMapping/>
  </p:clrMapOvr>
  <p:hf hdr="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GB"/>
              <a:t>3</a:t>
            </a:r>
            <a:endParaRPr lang="en-GB" dirty="0"/>
          </a:p>
        </p:txBody>
      </p:sp>
    </p:spTree>
    <p:extLst>
      <p:ext uri="{BB962C8B-B14F-4D97-AF65-F5344CB8AC3E}">
        <p14:creationId xmlns:p14="http://schemas.microsoft.com/office/powerpoint/2010/main" val="34679652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GB"/>
              <a:t>4</a:t>
            </a:r>
            <a:endParaRPr lang="en-GB" dirty="0"/>
          </a:p>
        </p:txBody>
      </p:sp>
    </p:spTree>
    <p:extLst>
      <p:ext uri="{BB962C8B-B14F-4D97-AF65-F5344CB8AC3E}">
        <p14:creationId xmlns:p14="http://schemas.microsoft.com/office/powerpoint/2010/main" val="42603746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GB"/>
              <a:t>Click icon to add picture</a:t>
            </a:r>
            <a:endParaRPr lang="en-GB" dirty="0"/>
          </a:p>
        </p:txBody>
      </p:sp>
      <p:sp>
        <p:nvSpPr>
          <p:cNvPr id="3" name="Content Placeholder 2"/>
          <p:cNvSpPr>
            <a:spLocks noGrp="1"/>
          </p:cNvSpPr>
          <p:nvPr>
            <p:ph idx="1" hasCustomPrompt="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Arial" panose="020B0604020202020204" pitchFamily="34" charset="0"/>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Date Placeholder 1">
            <a:extLst>
              <a:ext uri="{FF2B5EF4-FFF2-40B4-BE49-F238E27FC236}">
                <a16:creationId xmlns:a16="http://schemas.microsoft.com/office/drawing/2014/main" id="{7FE75AD0-9CE6-4F6C-8D86-90E5CF8FA438}"/>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C9781A0C-566E-43E8-A4E5-96665BE5E47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5" name="Slide Number Placeholder 4">
            <a:extLst>
              <a:ext uri="{FF2B5EF4-FFF2-40B4-BE49-F238E27FC236}">
                <a16:creationId xmlns:a16="http://schemas.microsoft.com/office/drawing/2014/main" id="{12DA4ADD-EAD1-4BF9-8365-645DFBE7E1CC}"/>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GB" smtClean="0"/>
            </a:lvl1pPr>
          </a:lstStyle>
          <a:p>
            <a:fld id="{DD98FF4E-99C3-4CEC-B5AC-12DA247FDEA1}" type="slidenum">
              <a:rPr lang="en-US" smtClean="0"/>
              <a:pPr/>
              <a:t>‹#›</a:t>
            </a:fld>
            <a:endParaRPr lang="en-US"/>
          </a:p>
        </p:txBody>
      </p:sp>
    </p:spTree>
    <p:extLst>
      <p:ext uri="{BB962C8B-B14F-4D97-AF65-F5344CB8AC3E}">
        <p14:creationId xmlns:p14="http://schemas.microsoft.com/office/powerpoint/2010/main" val="3997994584"/>
      </p:ext>
    </p:extLst>
  </p:cSld>
  <p:clrMapOvr>
    <a:overrideClrMapping bg1="dk1" tx1="lt1" bg2="dk2" tx2="lt2" accent1="accent1" accent2="accent2" accent3="accent3" accent4="accent4" accent5="accent5" accent6="accent6" hlink="hlink" folHlink="folHlink"/>
  </p:clrMapOvr>
  <p:hf hdr="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GB"/>
              <a:t>Click icon to add picture</a:t>
            </a:r>
            <a:endParaRPr lang="en-GB" dirty="0"/>
          </a:p>
        </p:txBody>
      </p:sp>
      <p:sp>
        <p:nvSpPr>
          <p:cNvPr id="3" name="Content Placeholder 2"/>
          <p:cNvSpPr>
            <a:spLocks noGrp="1"/>
          </p:cNvSpPr>
          <p:nvPr>
            <p:ph idx="1" hasCustomPrompt="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Arial" panose="020B0604020202020204" pitchFamily="34" charset="0"/>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Date Placeholder 1">
            <a:extLst>
              <a:ext uri="{FF2B5EF4-FFF2-40B4-BE49-F238E27FC236}">
                <a16:creationId xmlns:a16="http://schemas.microsoft.com/office/drawing/2014/main" id="{43DEC520-6364-446F-9DF5-7DBEAB61BB3B}"/>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Slide Number Placeholder 4">
            <a:extLst>
              <a:ext uri="{FF2B5EF4-FFF2-40B4-BE49-F238E27FC236}">
                <a16:creationId xmlns:a16="http://schemas.microsoft.com/office/drawing/2014/main" id="{DBDEF322-F2B5-4D36-B477-8755517BFFAC}"/>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GB" smtClean="0"/>
            </a:lvl1pPr>
          </a:lstStyle>
          <a:p>
            <a:fld id="{C2725D68-2588-4BBA-B0E4-7348AF39FE44}" type="slidenum">
              <a:rPr lang="en-US" smtClean="0"/>
              <a:pPr/>
              <a:t>‹#›</a:t>
            </a:fld>
            <a:endParaRPr lang="en-US"/>
          </a:p>
        </p:txBody>
      </p:sp>
    </p:spTree>
    <p:extLst>
      <p:ext uri="{BB962C8B-B14F-4D97-AF65-F5344CB8AC3E}">
        <p14:creationId xmlns:p14="http://schemas.microsoft.com/office/powerpoint/2010/main" val="1123508990"/>
      </p:ext>
    </p:extLst>
  </p:cSld>
  <p:clrMapOvr>
    <a:overrideClrMapping bg1="dk1" tx1="lt1" bg2="dk2" tx2="lt2" accent1="accent1" accent2="accent2" accent3="accent3" accent4="accent4" accent5="accent5" accent6="accent6" hlink="hlink" folHlink="folHlink"/>
  </p:clrMapOvr>
  <p:hf hdr="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GB"/>
              <a:t>Click icon to add picture</a:t>
            </a:r>
            <a:endParaRPr lang="en-GB" dirty="0"/>
          </a:p>
        </p:txBody>
      </p:sp>
      <p:sp>
        <p:nvSpPr>
          <p:cNvPr id="3" name="Content Placeholder 2"/>
          <p:cNvSpPr>
            <a:spLocks noGrp="1"/>
          </p:cNvSpPr>
          <p:nvPr>
            <p:ph idx="1" hasCustomPrompt="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Arial" panose="020B0604020202020204" pitchFamily="34" charset="0"/>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Date Placeholder 1">
            <a:extLst>
              <a:ext uri="{FF2B5EF4-FFF2-40B4-BE49-F238E27FC236}">
                <a16:creationId xmlns:a16="http://schemas.microsoft.com/office/drawing/2014/main" id="{C62D63DA-B9E5-4042-A323-185A90E1367A}"/>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Slide Number Placeholder 4">
            <a:extLst>
              <a:ext uri="{FF2B5EF4-FFF2-40B4-BE49-F238E27FC236}">
                <a16:creationId xmlns:a16="http://schemas.microsoft.com/office/drawing/2014/main" id="{FE5D0CCF-9274-4444-A787-7F87A2F2FAA4}"/>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GB" smtClean="0"/>
            </a:lvl1pPr>
          </a:lstStyle>
          <a:p>
            <a:fld id="{172D719A-D69D-4D45-9783-5CC4FBE145F0}" type="slidenum">
              <a:rPr lang="en-US" smtClean="0"/>
              <a:pPr/>
              <a:t>‹#›</a:t>
            </a:fld>
            <a:endParaRPr lang="en-US"/>
          </a:p>
        </p:txBody>
      </p:sp>
    </p:spTree>
    <p:extLst>
      <p:ext uri="{BB962C8B-B14F-4D97-AF65-F5344CB8AC3E}">
        <p14:creationId xmlns:p14="http://schemas.microsoft.com/office/powerpoint/2010/main" val="542321437"/>
      </p:ext>
    </p:extLst>
  </p:cSld>
  <p:clrMapOvr>
    <a:masterClrMapping/>
  </p:clrMapOvr>
  <p:hf hdr="0"/>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Arial" panose="020B0604020202020204" pitchFamily="34" charset="0"/>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Date Placeholder 1">
            <a:extLst>
              <a:ext uri="{FF2B5EF4-FFF2-40B4-BE49-F238E27FC236}">
                <a16:creationId xmlns:a16="http://schemas.microsoft.com/office/drawing/2014/main" id="{87429D30-4D53-4BA6-AEF7-9642275DBA5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Slide Number Placeholder 4">
            <a:extLst>
              <a:ext uri="{FF2B5EF4-FFF2-40B4-BE49-F238E27FC236}">
                <a16:creationId xmlns:a16="http://schemas.microsoft.com/office/drawing/2014/main" id="{7B20F157-BE75-4621-A558-10AF616A923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EF381429-4F58-4B3C-9BBA-4ECBB9F18070}" type="slidenum">
              <a:rPr lang="en-US" smtClean="0"/>
              <a:pPr/>
              <a:t>‹#›</a:t>
            </a:fld>
            <a:endParaRPr lang="en-US"/>
          </a:p>
        </p:txBody>
      </p:sp>
    </p:spTree>
    <p:extLst>
      <p:ext uri="{BB962C8B-B14F-4D97-AF65-F5344CB8AC3E}">
        <p14:creationId xmlns:p14="http://schemas.microsoft.com/office/powerpoint/2010/main" val="2749766750"/>
      </p:ext>
    </p:extLst>
  </p:cSld>
  <p:clrMapOvr>
    <a:masterClrMapping/>
  </p:clrMapOvr>
  <p:hf hdr="0"/>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Arial" panose="020B0604020202020204" pitchFamily="34" charset="0"/>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Date Placeholder 1">
            <a:extLst>
              <a:ext uri="{FF2B5EF4-FFF2-40B4-BE49-F238E27FC236}">
                <a16:creationId xmlns:a16="http://schemas.microsoft.com/office/drawing/2014/main" id="{6F003ABC-CC71-4ECF-B4E3-C76B1D61B909}"/>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Slide Number Placeholder 4">
            <a:extLst>
              <a:ext uri="{FF2B5EF4-FFF2-40B4-BE49-F238E27FC236}">
                <a16:creationId xmlns:a16="http://schemas.microsoft.com/office/drawing/2014/main" id="{7CD04BD4-BD43-416B-A173-C62B440C91B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EF1D9646-75CF-4FE4-B4E2-7D008C0971DC}" type="slidenum">
              <a:rPr lang="en-US" smtClean="0"/>
              <a:pPr/>
              <a:t>‹#›</a:t>
            </a:fld>
            <a:endParaRPr lang="en-US"/>
          </a:p>
        </p:txBody>
      </p:sp>
    </p:spTree>
    <p:extLst>
      <p:ext uri="{BB962C8B-B14F-4D97-AF65-F5344CB8AC3E}">
        <p14:creationId xmlns:p14="http://schemas.microsoft.com/office/powerpoint/2010/main" val="169036776"/>
      </p:ext>
    </p:extLst>
  </p:cSld>
  <p:clrMapOvr>
    <a:overrideClrMapping bg1="dk1" tx1="lt1" bg2="dk2" tx2="lt2" accent1="accent1" accent2="accent2" accent3="accent3" accent4="accent4" accent5="accent5" accent6="accent6" hlink="hlink" folHlink="folHlink"/>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Arial" panose="020B0604020202020204" pitchFamily="34" charset="0"/>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Date Placeholder 1">
            <a:extLst>
              <a:ext uri="{FF2B5EF4-FFF2-40B4-BE49-F238E27FC236}">
                <a16:creationId xmlns:a16="http://schemas.microsoft.com/office/drawing/2014/main" id="{D2E02F38-C6C5-453E-AE99-F8BAC908C92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Slide Number Placeholder 4">
            <a:extLst>
              <a:ext uri="{FF2B5EF4-FFF2-40B4-BE49-F238E27FC236}">
                <a16:creationId xmlns:a16="http://schemas.microsoft.com/office/drawing/2014/main" id="{A268B8CF-6DAB-4DC3-8CB9-D86A2478DBE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749F9EBB-042E-4A3C-9F8F-D5B433554317}" type="slidenum">
              <a:rPr lang="en-US" smtClean="0"/>
              <a:pPr/>
              <a:t>‹#›</a:t>
            </a:fld>
            <a:endParaRPr lang="en-US"/>
          </a:p>
        </p:txBody>
      </p:sp>
    </p:spTree>
    <p:extLst>
      <p:ext uri="{BB962C8B-B14F-4D97-AF65-F5344CB8AC3E}">
        <p14:creationId xmlns:p14="http://schemas.microsoft.com/office/powerpoint/2010/main" val="4237177091"/>
      </p:ext>
    </p:extLst>
  </p:cSld>
  <p:clrMapOvr>
    <a:overrideClrMapping bg1="dk1" tx1="lt1" bg2="dk2" tx2="lt2" accent1="accent1" accent2="accent2" accent3="accent3" accent4="accent4" accent5="accent5" accent6="accent6" hlink="hlink" folHlink="folHlink"/>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Arial" panose="020B0604020202020204" pitchFamily="34" charset="0"/>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Date Placeholder 1">
            <a:extLst>
              <a:ext uri="{FF2B5EF4-FFF2-40B4-BE49-F238E27FC236}">
                <a16:creationId xmlns:a16="http://schemas.microsoft.com/office/drawing/2014/main" id="{DAADFAFB-7DB8-4057-BCC2-C34875F93CF8}"/>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Slide Number Placeholder 4">
            <a:extLst>
              <a:ext uri="{FF2B5EF4-FFF2-40B4-BE49-F238E27FC236}">
                <a16:creationId xmlns:a16="http://schemas.microsoft.com/office/drawing/2014/main" id="{58A7ED90-79FD-49D5-9E2A-AA7844EEEF1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EDBA540F-1047-46D8-94E7-FB6BF85C930C}" type="slidenum">
              <a:rPr lang="en-US" smtClean="0"/>
              <a:pPr/>
              <a:t>‹#›</a:t>
            </a:fld>
            <a:endParaRPr lang="en-US"/>
          </a:p>
        </p:txBody>
      </p:sp>
    </p:spTree>
    <p:extLst>
      <p:ext uri="{BB962C8B-B14F-4D97-AF65-F5344CB8AC3E}">
        <p14:creationId xmlns:p14="http://schemas.microsoft.com/office/powerpoint/2010/main" val="87353866"/>
      </p:ext>
    </p:extLst>
  </p:cSld>
  <p:clrMapOvr>
    <a:overrideClrMapping bg1="dk1" tx1="lt1" bg2="dk2" tx2="lt2" accent1="accent1" accent2="accent2" accent3="accent3" accent4="accent4" accent5="accent5" accent6="accent6" hlink="hlink" folHlink="folHlink"/>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Arial" panose="020B0604020202020204" pitchFamily="34" charset="0"/>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Date Placeholder 1">
            <a:extLst>
              <a:ext uri="{FF2B5EF4-FFF2-40B4-BE49-F238E27FC236}">
                <a16:creationId xmlns:a16="http://schemas.microsoft.com/office/drawing/2014/main" id="{A58AD763-3BF6-47B8-B350-08FB4D4EEC5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Slide Number Placeholder 4">
            <a:extLst>
              <a:ext uri="{FF2B5EF4-FFF2-40B4-BE49-F238E27FC236}">
                <a16:creationId xmlns:a16="http://schemas.microsoft.com/office/drawing/2014/main" id="{C0202B31-0976-4903-8FC8-039090A4C48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F5980C1B-1E0C-4F5A-AECE-76BECA6D3075}" type="slidenum">
              <a:rPr lang="en-US" smtClean="0"/>
              <a:pPr/>
              <a:t>‹#›</a:t>
            </a:fld>
            <a:endParaRPr lang="en-US"/>
          </a:p>
        </p:txBody>
      </p:sp>
    </p:spTree>
    <p:extLst>
      <p:ext uri="{BB962C8B-B14F-4D97-AF65-F5344CB8AC3E}">
        <p14:creationId xmlns:p14="http://schemas.microsoft.com/office/powerpoint/2010/main" val="4130641882"/>
      </p:ext>
    </p:extLst>
  </p:cSld>
  <p:clrMapOvr>
    <a:overrideClrMapping bg1="dk1" tx1="lt1" bg2="dk2" tx2="lt2" accent1="accent1" accent2="accent2" accent3="accent3" accent4="accent4" accent5="accent5" accent6="accent6" hlink="hlink" folHlink="folHlink"/>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GB" dirty="0"/>
              <a:t>[Slide title]</a:t>
            </a:r>
          </a:p>
        </p:txBody>
      </p:sp>
      <p:sp>
        <p:nvSpPr>
          <p:cNvPr id="3" name="Content Placeholder 2"/>
          <p:cNvSpPr>
            <a:spLocks noGrp="1"/>
          </p:cNvSpPr>
          <p:nvPr>
            <p:ph idx="1" hasCustomPrompt="1"/>
          </p:nvPr>
        </p:nvSpPr>
        <p:spPr>
          <a:xfrm>
            <a:off x="442914" y="2103438"/>
            <a:ext cx="3529012" cy="406876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B711F479-25D1-416B-A9F6-B5FB38C3776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ABAD8772-6CB5-4720-90CD-CEAD5275A8EB}"/>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6" name="Slide Number Placeholder 5">
            <a:extLst>
              <a:ext uri="{FF2B5EF4-FFF2-40B4-BE49-F238E27FC236}">
                <a16:creationId xmlns:a16="http://schemas.microsoft.com/office/drawing/2014/main" id="{4C6A8683-1AE9-45ED-800C-2A973E747826}"/>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5917552E-5306-44D3-AB0D-42FA595FF193}" type="slidenum">
              <a:rPr lang="en-US" smtClean="0"/>
              <a:pPr/>
              <a:t>‹#›</a:t>
            </a:fld>
            <a:endParaRPr lang="en-US"/>
          </a:p>
        </p:txBody>
      </p:sp>
    </p:spTree>
    <p:extLst>
      <p:ext uri="{BB962C8B-B14F-4D97-AF65-F5344CB8AC3E}">
        <p14:creationId xmlns:p14="http://schemas.microsoft.com/office/powerpoint/2010/main" val="2101163655"/>
      </p:ext>
    </p:extLst>
  </p:cSld>
  <p:clrMapOvr>
    <a:masterClrMapping/>
  </p:clrMapOvr>
  <p:hf hdr="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cSld name="Section Header 3">
    <p:bg>
      <p:bgPr>
        <a:solidFill>
          <a:schemeClr val="lt1"/>
        </a:solidFill>
        <a:effectLst/>
      </p:bgPr>
    </p:bg>
    <p:spTree>
      <p:nvGrpSpPr>
        <p:cNvPr id="1" name="Shape 1170"/>
        <p:cNvGrpSpPr/>
        <p:nvPr/>
      </p:nvGrpSpPr>
      <p:grpSpPr>
        <a:xfrm>
          <a:off x="0" y="0"/>
          <a:ext cx="0" cy="0"/>
          <a:chOff x="0" y="0"/>
          <a:chExt cx="0" cy="0"/>
        </a:xfrm>
      </p:grpSpPr>
      <p:sp>
        <p:nvSpPr>
          <p:cNvPr id="1171" name="Shape 1171"/>
          <p:cNvSpPr>
            <a:spLocks noGrp="1"/>
          </p:cNvSpPr>
          <p:nvPr>
            <p:ph type="pic" idx="2"/>
          </p:nvPr>
        </p:nvSpPr>
        <p:spPr>
          <a:xfrm>
            <a:off x="4108452" y="0"/>
            <a:ext cx="8090000" cy="6858000"/>
          </a:xfrm>
          <a:prstGeom prst="rect">
            <a:avLst/>
          </a:prstGeom>
          <a:solidFill>
            <a:srgbClr val="F2F2F2"/>
          </a:solidFill>
          <a:ln>
            <a:noFill/>
          </a:ln>
        </p:spPr>
        <p:txBody>
          <a:bodyPr wrap="square" lIns="91425" tIns="91425" rIns="91425" bIns="91425" anchor="t" anchorCtr="0"/>
          <a:lstStyle>
            <a:lvl1pPr marL="0" marR="0" lvl="0" indent="0" algn="l" rtl="0">
              <a:spcBef>
                <a:spcPts val="400"/>
              </a:spcBef>
              <a:buClr>
                <a:schemeClr val="dk1"/>
              </a:buClr>
              <a:buSzPts val="1400"/>
              <a:buFont typeface="Arial"/>
              <a:buNone/>
              <a:defRPr sz="1867"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Georgia"/>
              </a:defRPr>
            </a:lvl1pPr>
            <a:lvl2pPr marL="237061" marR="0" lvl="1" indent="-152396" algn="l" rtl="0">
              <a:spcBef>
                <a:spcPts val="267"/>
              </a:spcBef>
              <a:buClr>
                <a:schemeClr val="lt2"/>
              </a:buClr>
              <a:buSzPts val="1000"/>
              <a:buFont typeface="Noto Sans Symbols"/>
              <a:buChar char="▪"/>
              <a:defRPr sz="1333" b="0" i="0" u="none" strike="noStrike" cap="none">
                <a:solidFill>
                  <a:schemeClr val="lt2"/>
                </a:solidFill>
                <a:latin typeface="Arial"/>
                <a:ea typeface="Arial"/>
                <a:cs typeface="Arial"/>
                <a:sym typeface="Arial"/>
              </a:defRPr>
            </a:lvl2pPr>
            <a:lvl3pPr marL="457189" marR="0" lvl="2" indent="-169329" algn="l" rtl="0">
              <a:spcBef>
                <a:spcPts val="267"/>
              </a:spcBef>
              <a:buClr>
                <a:schemeClr val="lt2"/>
              </a:buClr>
              <a:buSzPts val="900"/>
              <a:buFont typeface="Arial"/>
              <a:buChar char="–"/>
              <a:defRPr sz="1200" b="0" i="0" u="none" strike="noStrike" cap="none">
                <a:solidFill>
                  <a:schemeClr val="lt2"/>
                </a:solidFill>
                <a:latin typeface="Arial"/>
                <a:ea typeface="Arial"/>
                <a:cs typeface="Arial"/>
                <a:sym typeface="Arial"/>
              </a:defRPr>
            </a:lvl3pPr>
            <a:lvl4pPr marL="694249" marR="0" lvl="3" indent="-186262" algn="l" rtl="0">
              <a:spcBef>
                <a:spcPts val="267"/>
              </a:spcBef>
              <a:buClr>
                <a:schemeClr val="lt2"/>
              </a:buClr>
              <a:buSzPts val="800"/>
              <a:buFont typeface="Arial"/>
              <a:buChar char="•"/>
              <a:defRPr sz="1067" b="0" i="0" u="none" strike="noStrike" cap="none">
                <a:solidFill>
                  <a:schemeClr val="lt2"/>
                </a:solidFill>
                <a:latin typeface="Arial"/>
                <a:ea typeface="Arial"/>
                <a:cs typeface="Arial"/>
                <a:sym typeface="Arial"/>
              </a:defRPr>
            </a:lvl4pPr>
            <a:lvl5pPr marL="914377" marR="0" lvl="4" indent="-169329" algn="l" rtl="0">
              <a:spcBef>
                <a:spcPts val="267"/>
              </a:spcBef>
              <a:buClr>
                <a:schemeClr val="lt2"/>
              </a:buClr>
              <a:buSzPts val="700"/>
              <a:buFont typeface="Arial"/>
              <a:buChar char="–"/>
              <a:defRPr sz="933" b="0" i="0" u="none" strike="noStrike" cap="none">
                <a:solidFill>
                  <a:schemeClr val="lt2"/>
                </a:solidFill>
                <a:latin typeface="Arial"/>
                <a:ea typeface="Arial"/>
                <a:cs typeface="Arial"/>
                <a:sym typeface="Arial"/>
              </a:defRPr>
            </a:lvl5pPr>
            <a:lvl6pPr marL="3352716" marR="0" lvl="5" indent="-135463" algn="l" rtl="0">
              <a:spcBef>
                <a:spcPts val="533"/>
              </a:spcBef>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dirty="0"/>
          </a:p>
        </p:txBody>
      </p:sp>
      <p:sp>
        <p:nvSpPr>
          <p:cNvPr id="1172" name="Shape 1172"/>
          <p:cNvSpPr txBox="1">
            <a:spLocks noGrp="1"/>
          </p:cNvSpPr>
          <p:nvPr>
            <p:ph type="title"/>
          </p:nvPr>
        </p:nvSpPr>
        <p:spPr>
          <a:xfrm>
            <a:off x="407335" y="2848533"/>
            <a:ext cx="3277600" cy="8208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buClr>
                <a:schemeClr val="dk1"/>
              </a:buClr>
              <a:buSzPts val="1400"/>
              <a:buFont typeface="Georgia"/>
              <a:buNone/>
              <a:defRPr sz="2667"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Georgia"/>
              </a:defRPr>
            </a:lvl1pPr>
            <a:lvl2pPr lvl="1" indent="0" rtl="0">
              <a:spcBef>
                <a:spcPts val="0"/>
              </a:spcBef>
              <a:buSzPts val="1400"/>
              <a:buNone/>
              <a:defRPr sz="2400"/>
            </a:lvl2pPr>
            <a:lvl3pPr lvl="2" indent="0" rtl="0">
              <a:spcBef>
                <a:spcPts val="0"/>
              </a:spcBef>
              <a:buSzPts val="1400"/>
              <a:buNone/>
              <a:defRPr sz="2400"/>
            </a:lvl3pPr>
            <a:lvl4pPr lvl="3" indent="0" rtl="0">
              <a:spcBef>
                <a:spcPts val="0"/>
              </a:spcBef>
              <a:buSzPts val="1400"/>
              <a:buNone/>
              <a:defRPr sz="2400"/>
            </a:lvl4pPr>
            <a:lvl5pPr lvl="4" indent="0" rtl="0">
              <a:spcBef>
                <a:spcPts val="0"/>
              </a:spcBef>
              <a:buSzPts val="1400"/>
              <a:buNone/>
              <a:defRPr sz="2400"/>
            </a:lvl5pPr>
            <a:lvl6pPr lvl="5" indent="0" rtl="0">
              <a:spcBef>
                <a:spcPts val="0"/>
              </a:spcBef>
              <a:buSzPts val="1400"/>
              <a:buNone/>
              <a:defRPr sz="2400"/>
            </a:lvl6pPr>
            <a:lvl7pPr lvl="6" indent="0" rtl="0">
              <a:spcBef>
                <a:spcPts val="0"/>
              </a:spcBef>
              <a:buSzPts val="1400"/>
              <a:buNone/>
              <a:defRPr sz="2400"/>
            </a:lvl7pPr>
            <a:lvl8pPr lvl="7" indent="0" rtl="0">
              <a:spcBef>
                <a:spcPts val="0"/>
              </a:spcBef>
              <a:buSzPts val="1400"/>
              <a:buNone/>
              <a:defRPr sz="2400"/>
            </a:lvl8pPr>
            <a:lvl9pPr lvl="8" indent="0" rtl="0">
              <a:spcBef>
                <a:spcPts val="0"/>
              </a:spcBef>
              <a:buSzPts val="1400"/>
              <a:buNone/>
              <a:defRPr sz="2400"/>
            </a:lvl9pPr>
          </a:lstStyle>
          <a:p>
            <a:endParaRPr lang="en-GB" dirty="0"/>
          </a:p>
        </p:txBody>
      </p:sp>
      <p:sp>
        <p:nvSpPr>
          <p:cNvPr id="1173" name="Shape 1173"/>
          <p:cNvSpPr txBox="1">
            <a:spLocks noGrp="1"/>
          </p:cNvSpPr>
          <p:nvPr>
            <p:ph type="body" idx="1"/>
          </p:nvPr>
        </p:nvSpPr>
        <p:spPr>
          <a:xfrm>
            <a:off x="415927" y="4376928"/>
            <a:ext cx="3260000" cy="143600"/>
          </a:xfrm>
          <a:prstGeom prst="rect">
            <a:avLst/>
          </a:prstGeom>
          <a:noFill/>
          <a:ln>
            <a:noFill/>
          </a:ln>
        </p:spPr>
        <p:txBody>
          <a:bodyPr wrap="square" lIns="91425" tIns="91425" rIns="91425" bIns="91425" anchor="t" anchorCtr="0"/>
          <a:lstStyle>
            <a:lvl1pPr marL="0" marR="0" lvl="0" indent="0" algn="ctr" rtl="0">
              <a:spcBef>
                <a:spcPts val="267"/>
              </a:spcBef>
              <a:buClr>
                <a:schemeClr val="dk1"/>
              </a:buClr>
              <a:buSzPts val="1400"/>
              <a:buFont typeface="Arial"/>
              <a:buNone/>
              <a:defRPr sz="933" b="1" i="0" u="none" strike="noStrike" cap="none">
                <a:solidFill>
                  <a:schemeClr val="dk1"/>
                </a:solidFill>
                <a:latin typeface="Arial"/>
                <a:ea typeface="Arial"/>
                <a:cs typeface="Arial"/>
                <a:sym typeface="Arial"/>
              </a:defRPr>
            </a:lvl1pPr>
            <a:lvl2pPr marL="609585" marR="0" lvl="1" indent="0" algn="l" rtl="0">
              <a:spcBef>
                <a:spcPts val="533"/>
              </a:spcBef>
              <a:buClr>
                <a:srgbClr val="888888"/>
              </a:buClr>
              <a:buSzPts val="1000"/>
              <a:buFont typeface="Noto Sans Symbols"/>
              <a:buNone/>
              <a:defRPr sz="2400" b="0" i="0" u="none" strike="noStrike" cap="none">
                <a:solidFill>
                  <a:srgbClr val="888888"/>
                </a:solidFill>
                <a:latin typeface="Arial"/>
                <a:ea typeface="Arial"/>
                <a:cs typeface="Arial"/>
                <a:sym typeface="Arial"/>
              </a:defRPr>
            </a:lvl2pPr>
            <a:lvl3pPr marL="1219170" marR="0" lvl="2" indent="0" algn="l" rtl="0">
              <a:spcBef>
                <a:spcPts val="400"/>
              </a:spcBef>
              <a:buClr>
                <a:srgbClr val="888888"/>
              </a:buClr>
              <a:buSzPts val="900"/>
              <a:buFont typeface="Arial"/>
              <a:buNone/>
              <a:defRPr sz="2133" b="0" i="0" u="none" strike="noStrike" cap="none">
                <a:solidFill>
                  <a:srgbClr val="888888"/>
                </a:solidFill>
                <a:latin typeface="Arial"/>
                <a:ea typeface="Arial"/>
                <a:cs typeface="Arial"/>
                <a:sym typeface="Arial"/>
              </a:defRPr>
            </a:lvl3pPr>
            <a:lvl4pPr marL="1828754" marR="0" lvl="3" indent="0" algn="l" rtl="0">
              <a:spcBef>
                <a:spcPts val="400"/>
              </a:spcBef>
              <a:buClr>
                <a:srgbClr val="888888"/>
              </a:buClr>
              <a:buSzPts val="800"/>
              <a:buFont typeface="Arial"/>
              <a:buNone/>
              <a:defRPr sz="1867" b="0" i="0" u="none" strike="noStrike" cap="none">
                <a:solidFill>
                  <a:srgbClr val="888888"/>
                </a:solidFill>
                <a:latin typeface="Arial"/>
                <a:ea typeface="Arial"/>
                <a:cs typeface="Arial"/>
                <a:sym typeface="Arial"/>
              </a:defRPr>
            </a:lvl4pPr>
            <a:lvl5pPr marL="2438339" marR="0" lvl="4" indent="0" algn="l" rtl="0">
              <a:spcBef>
                <a:spcPts val="400"/>
              </a:spcBef>
              <a:buClr>
                <a:srgbClr val="888888"/>
              </a:buClr>
              <a:buSzPts val="700"/>
              <a:buFont typeface="Arial"/>
              <a:buNone/>
              <a:defRPr sz="1867" b="0" i="0" u="none" strike="noStrike" cap="none">
                <a:solidFill>
                  <a:srgbClr val="888888"/>
                </a:solidFill>
                <a:latin typeface="Arial"/>
                <a:ea typeface="Arial"/>
                <a:cs typeface="Arial"/>
                <a:sym typeface="Arial"/>
              </a:defRPr>
            </a:lvl5pPr>
            <a:lvl6pPr marL="3047924" marR="0" lvl="5" indent="0" algn="l" rtl="0">
              <a:spcBef>
                <a:spcPts val="400"/>
              </a:spcBef>
              <a:buClr>
                <a:srgbClr val="888888"/>
              </a:buClr>
              <a:buSzPts val="2000"/>
              <a:buFont typeface="Arial"/>
              <a:buNone/>
              <a:defRPr sz="1867" b="0" i="0" u="none" strike="noStrike" cap="none">
                <a:solidFill>
                  <a:srgbClr val="888888"/>
                </a:solidFill>
                <a:latin typeface="Arial"/>
                <a:ea typeface="Arial"/>
                <a:cs typeface="Arial"/>
                <a:sym typeface="Arial"/>
              </a:defRPr>
            </a:lvl6pPr>
            <a:lvl7pPr marL="3657509" marR="0" lvl="6" indent="0" algn="l" rtl="0">
              <a:spcBef>
                <a:spcPts val="400"/>
              </a:spcBef>
              <a:buClr>
                <a:srgbClr val="888888"/>
              </a:buClr>
              <a:buSzPts val="2000"/>
              <a:buFont typeface="Arial"/>
              <a:buNone/>
              <a:defRPr sz="1867" b="0" i="0" u="none" strike="noStrike" cap="none">
                <a:solidFill>
                  <a:srgbClr val="888888"/>
                </a:solidFill>
                <a:latin typeface="Arial"/>
                <a:ea typeface="Arial"/>
                <a:cs typeface="Arial"/>
                <a:sym typeface="Arial"/>
              </a:defRPr>
            </a:lvl7pPr>
            <a:lvl8pPr marL="4267093" marR="0" lvl="7" indent="0" algn="l" rtl="0">
              <a:spcBef>
                <a:spcPts val="400"/>
              </a:spcBef>
              <a:buClr>
                <a:srgbClr val="888888"/>
              </a:buClr>
              <a:buSzPts val="2000"/>
              <a:buFont typeface="Arial"/>
              <a:buNone/>
              <a:defRPr sz="1867" b="0" i="0" u="none" strike="noStrike" cap="none">
                <a:solidFill>
                  <a:srgbClr val="888888"/>
                </a:solidFill>
                <a:latin typeface="Arial"/>
                <a:ea typeface="Arial"/>
                <a:cs typeface="Arial"/>
                <a:sym typeface="Arial"/>
              </a:defRPr>
            </a:lvl8pPr>
            <a:lvl9pPr marL="4876678" marR="0" lvl="8" indent="0" algn="l" rtl="0">
              <a:spcBef>
                <a:spcPts val="400"/>
              </a:spcBef>
              <a:buClr>
                <a:srgbClr val="888888"/>
              </a:buClr>
              <a:buSzPts val="2000"/>
              <a:buFont typeface="Arial"/>
              <a:buNone/>
              <a:defRPr sz="1867" b="0" i="0" u="none" strike="noStrike" cap="none">
                <a:solidFill>
                  <a:srgbClr val="888888"/>
                </a:solidFill>
                <a:latin typeface="Arial"/>
                <a:ea typeface="Arial"/>
                <a:cs typeface="Arial"/>
                <a:sym typeface="Arial"/>
              </a:defRPr>
            </a:lvl9pPr>
          </a:lstStyle>
          <a:p>
            <a:endParaRPr lang="en-GB" dirty="0"/>
          </a:p>
        </p:txBody>
      </p:sp>
      <p:grpSp>
        <p:nvGrpSpPr>
          <p:cNvPr id="1178" name="Shape 1178"/>
          <p:cNvGrpSpPr/>
          <p:nvPr/>
        </p:nvGrpSpPr>
        <p:grpSpPr>
          <a:xfrm>
            <a:off x="4052581" y="-7624"/>
            <a:ext cx="180800" cy="6864000"/>
            <a:chOff x="3039436" y="-5718"/>
            <a:chExt cx="135600" cy="5148000"/>
          </a:xfrm>
        </p:grpSpPr>
        <p:sp>
          <p:nvSpPr>
            <p:cNvPr id="1179" name="Shape 1179"/>
            <p:cNvSpPr/>
            <p:nvPr/>
          </p:nvSpPr>
          <p:spPr>
            <a:xfrm rot="5400000">
              <a:off x="2992936" y="2523004"/>
              <a:ext cx="228600" cy="135600"/>
            </a:xfrm>
            <a:prstGeom prst="triangle">
              <a:avLst>
                <a:gd name="adj" fmla="val 50000"/>
              </a:avLst>
            </a:prstGeom>
            <a:solidFill>
              <a:schemeClr val="lt1"/>
            </a:solidFill>
            <a:ln>
              <a:noFill/>
            </a:ln>
          </p:spPr>
          <p:txBody>
            <a:bodyPr wrap="square"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180" name="Shape 1180"/>
            <p:cNvSpPr/>
            <p:nvPr/>
          </p:nvSpPr>
          <p:spPr>
            <a:xfrm rot="-5400000">
              <a:off x="550654" y="2518632"/>
              <a:ext cx="5148000" cy="99300"/>
            </a:xfrm>
            <a:custGeom>
              <a:avLst/>
              <a:gdLst/>
              <a:ahLst/>
              <a:cxnLst/>
              <a:rect l="0" t="0" r="0" b="0"/>
              <a:pathLst>
                <a:path w="120000" h="120000" extrusionOk="0">
                  <a:moveTo>
                    <a:pt x="120000" y="0"/>
                  </a:moveTo>
                  <a:cubicBezTo>
                    <a:pt x="100556" y="1918"/>
                    <a:pt x="80873" y="964"/>
                    <a:pt x="61430" y="2883"/>
                  </a:cubicBezTo>
                  <a:cubicBezTo>
                    <a:pt x="60820" y="41918"/>
                    <a:pt x="60185" y="80964"/>
                    <a:pt x="59563" y="120000"/>
                  </a:cubicBezTo>
                  <a:cubicBezTo>
                    <a:pt x="58856" y="80964"/>
                    <a:pt x="58162" y="41918"/>
                    <a:pt x="57443" y="2883"/>
                  </a:cubicBezTo>
                  <a:lnTo>
                    <a:pt x="0" y="2883"/>
                  </a:lnTo>
                </a:path>
              </a:pathLst>
            </a:custGeom>
            <a:noFill/>
            <a:ln w="9525" cap="rnd" cmpd="sng">
              <a:solidFill>
                <a:srgbClr val="E1301E"/>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endParaRPr sz="2400">
                <a:solidFill>
                  <a:schemeClr val="dk1"/>
                </a:solidFill>
                <a:latin typeface="Arial"/>
                <a:ea typeface="Arial"/>
                <a:cs typeface="Arial"/>
                <a:sym typeface="Arial"/>
              </a:endParaRPr>
            </a:p>
          </p:txBody>
        </p:sp>
      </p:grpSp>
      <p:sp>
        <p:nvSpPr>
          <p:cNvPr id="2" name="Date Placeholder 1">
            <a:extLst>
              <a:ext uri="{FF2B5EF4-FFF2-40B4-BE49-F238E27FC236}">
                <a16:creationId xmlns:a16="http://schemas.microsoft.com/office/drawing/2014/main" id="{F4E152C7-F29C-46F0-B076-78554748DD74}"/>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Slide Number Placeholder 3">
            <a:extLst>
              <a:ext uri="{FF2B5EF4-FFF2-40B4-BE49-F238E27FC236}">
                <a16:creationId xmlns:a16="http://schemas.microsoft.com/office/drawing/2014/main" id="{38E20F27-6D68-406F-BAFA-E7CB5086D40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27344D6D-79A0-42A5-8359-EEB4C8D4D559}" type="slidenum">
              <a:rPr lang="en-US" smtClean="0"/>
              <a:pPr/>
              <a:t>‹#›</a:t>
            </a:fld>
            <a:endParaRPr lang="en-US"/>
          </a:p>
        </p:txBody>
      </p:sp>
    </p:spTree>
    <p:extLst>
      <p:ext uri="{BB962C8B-B14F-4D97-AF65-F5344CB8AC3E}">
        <p14:creationId xmlns:p14="http://schemas.microsoft.com/office/powerpoint/2010/main" val="4208107562"/>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Title Slide Lines">
    <p:bg>
      <p:bgPr>
        <a:solidFill>
          <a:srgbClr val="DEDEDE"/>
        </a:solidFill>
        <a:effectLst/>
      </p:bgPr>
    </p:bg>
    <p:spTree>
      <p:nvGrpSpPr>
        <p:cNvPr id="1" name=""/>
        <p:cNvGrpSpPr/>
        <p:nvPr/>
      </p:nvGrpSpPr>
      <p:grpSpPr>
        <a:xfrm>
          <a:off x="0" y="0"/>
          <a:ext cx="0" cy="0"/>
          <a:chOff x="0" y="0"/>
          <a:chExt cx="0" cy="0"/>
        </a:xfrm>
      </p:grpSpPr>
      <p:sp>
        <p:nvSpPr>
          <p:cNvPr id="13" name="Picture Placeholder 4"/>
          <p:cNvSpPr>
            <a:spLocks noGrp="1"/>
          </p:cNvSpPr>
          <p:nvPr>
            <p:ph type="pic" sz="quarter" idx="10"/>
          </p:nvPr>
        </p:nvSpPr>
        <p:spPr bwMode="hidden">
          <a:xfrm>
            <a:off x="0" y="0"/>
            <a:ext cx="12192000" cy="6858000"/>
          </a:xfrm>
          <a:solidFill>
            <a:srgbClr val="DEDEDE"/>
          </a:solidFill>
        </p:spPr>
        <p:txBody>
          <a:bodyPr tIns="91440"/>
          <a:lstStyle>
            <a:lvl1pPr algn="ctr">
              <a:defRPr sz="1200" b="0">
                <a:solidFill>
                  <a:schemeClr val="tx1"/>
                </a:solidFill>
              </a:defRPr>
            </a:lvl1pPr>
          </a:lstStyle>
          <a:p>
            <a:r>
              <a:rPr lang="en-US"/>
              <a:t>Click icon to add picture</a:t>
            </a:r>
            <a:endParaRPr lang="en-GB" dirty="0"/>
          </a:p>
        </p:txBody>
      </p:sp>
      <p:grpSp>
        <p:nvGrpSpPr>
          <p:cNvPr id="9" name="Group 8">
            <a:extLst>
              <a:ext uri="{FF2B5EF4-FFF2-40B4-BE49-F238E27FC236}">
                <a16:creationId xmlns:a16="http://schemas.microsoft.com/office/drawing/2014/main" id="{E91E7E14-05A1-3C44-AC4F-3B254DA49C58}"/>
              </a:ext>
            </a:extLst>
          </p:cNvPr>
          <p:cNvGrpSpPr/>
          <p:nvPr userDrawn="1"/>
        </p:nvGrpSpPr>
        <p:grpSpPr>
          <a:xfrm>
            <a:off x="0" y="0"/>
            <a:ext cx="12192000" cy="6858000"/>
            <a:chOff x="0" y="0"/>
            <a:chExt cx="12192000" cy="6858000"/>
          </a:xfrm>
        </p:grpSpPr>
        <p:grpSp>
          <p:nvGrpSpPr>
            <p:cNvPr id="5" name="Group 4">
              <a:extLst>
                <a:ext uri="{FF2B5EF4-FFF2-40B4-BE49-F238E27FC236}">
                  <a16:creationId xmlns:a16="http://schemas.microsoft.com/office/drawing/2014/main" id="{30AF71D2-4341-774D-95E6-2A6EC9FAB977}"/>
                </a:ext>
              </a:extLst>
            </p:cNvPr>
            <p:cNvGrpSpPr>
              <a:grpSpLocks noChangeAspect="1"/>
            </p:cNvGrpSpPr>
            <p:nvPr userDrawn="1"/>
          </p:nvGrpSpPr>
          <p:grpSpPr>
            <a:xfrm>
              <a:off x="0" y="0"/>
              <a:ext cx="12192000" cy="6858000"/>
              <a:chOff x="152400" y="152400"/>
              <a:chExt cx="12196763" cy="6862763"/>
            </a:xfrm>
          </p:grpSpPr>
          <p:sp>
            <p:nvSpPr>
              <p:cNvPr id="6" name="Freeform 5">
                <a:extLst>
                  <a:ext uri="{FF2B5EF4-FFF2-40B4-BE49-F238E27FC236}">
                    <a16:creationId xmlns:a16="http://schemas.microsoft.com/office/drawing/2014/main" id="{EB6FF182-420C-CE44-A08A-9911616955D9}"/>
                  </a:ext>
                </a:extLst>
              </p:cNvPr>
              <p:cNvSpPr>
                <a:spLocks noChangeAspect="1"/>
              </p:cNvSpPr>
              <p:nvPr/>
            </p:nvSpPr>
            <p:spPr bwMode="hidden">
              <a:xfrm>
                <a:off x="152400" y="3775075"/>
                <a:ext cx="9142413" cy="777875"/>
              </a:xfrm>
              <a:custGeom>
                <a:avLst/>
                <a:gdLst>
                  <a:gd name="T0" fmla="*/ 0 w 7908"/>
                  <a:gd name="T1" fmla="*/ 0 h 1632"/>
                  <a:gd name="T2" fmla="*/ 0 w 7908"/>
                  <a:gd name="T3" fmla="*/ 0 h 1632"/>
                  <a:gd name="T4" fmla="*/ 7908 w 7908"/>
                  <a:gd name="T5" fmla="*/ 0 h 1632"/>
                  <a:gd name="T6" fmla="*/ 7908 w 7908"/>
                  <a:gd name="T7" fmla="*/ 1632 h 1632"/>
                  <a:gd name="T8" fmla="*/ 0 w 7908"/>
                  <a:gd name="T9" fmla="*/ 1632 h 1632"/>
                  <a:gd name="T10" fmla="*/ 0 w 7908"/>
                  <a:gd name="T11" fmla="*/ 0 h 1632"/>
                </a:gdLst>
                <a:ahLst/>
                <a:cxnLst>
                  <a:cxn ang="0">
                    <a:pos x="T0" y="T1"/>
                  </a:cxn>
                  <a:cxn ang="0">
                    <a:pos x="T2" y="T3"/>
                  </a:cxn>
                  <a:cxn ang="0">
                    <a:pos x="T4" y="T5"/>
                  </a:cxn>
                  <a:cxn ang="0">
                    <a:pos x="T6" y="T7"/>
                  </a:cxn>
                  <a:cxn ang="0">
                    <a:pos x="T8" y="T9"/>
                  </a:cxn>
                  <a:cxn ang="0">
                    <a:pos x="T10" y="T11"/>
                  </a:cxn>
                </a:cxnLst>
                <a:rect l="0" t="0" r="r" b="b"/>
                <a:pathLst>
                  <a:path w="7908" h="1632">
                    <a:moveTo>
                      <a:pt x="0" y="0"/>
                    </a:moveTo>
                    <a:lnTo>
                      <a:pt x="0" y="0"/>
                    </a:lnTo>
                    <a:lnTo>
                      <a:pt x="7908" y="0"/>
                    </a:lnTo>
                    <a:lnTo>
                      <a:pt x="7908" y="1632"/>
                    </a:lnTo>
                    <a:lnTo>
                      <a:pt x="0" y="1632"/>
                    </a:lnTo>
                    <a:lnTo>
                      <a:pt x="0" y="0"/>
                    </a:lnTo>
                    <a:close/>
                  </a:path>
                </a:pathLst>
              </a:custGeom>
              <a:solidFill>
                <a:srgbClr val="D04A0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3BE432B1-2C50-3E4E-AD63-D3F80C22CFAE}"/>
                  </a:ext>
                </a:extLst>
              </p:cNvPr>
              <p:cNvSpPr>
                <a:spLocks noChangeAspect="1"/>
              </p:cNvSpPr>
              <p:nvPr/>
            </p:nvSpPr>
            <p:spPr bwMode="white">
              <a:xfrm>
                <a:off x="152400" y="152400"/>
                <a:ext cx="12196763" cy="6862763"/>
              </a:xfrm>
              <a:custGeom>
                <a:avLst/>
                <a:gdLst>
                  <a:gd name="T0" fmla="*/ 19187 w 25599"/>
                  <a:gd name="T1" fmla="*/ 0 h 14399"/>
                  <a:gd name="T2" fmla="*/ 19187 w 25599"/>
                  <a:gd name="T3" fmla="*/ 0 h 14399"/>
                  <a:gd name="T4" fmla="*/ 19187 w 25599"/>
                  <a:gd name="T5" fmla="*/ 6949 h 14399"/>
                  <a:gd name="T6" fmla="*/ 0 w 25599"/>
                  <a:gd name="T7" fmla="*/ 6949 h 14399"/>
                  <a:gd name="T8" fmla="*/ 0 w 25599"/>
                  <a:gd name="T9" fmla="*/ 7602 h 14399"/>
                  <a:gd name="T10" fmla="*/ 19187 w 25599"/>
                  <a:gd name="T11" fmla="*/ 7602 h 14399"/>
                  <a:gd name="T12" fmla="*/ 19187 w 25599"/>
                  <a:gd name="T13" fmla="*/ 9234 h 14399"/>
                  <a:gd name="T14" fmla="*/ 0 w 25599"/>
                  <a:gd name="T15" fmla="*/ 9234 h 14399"/>
                  <a:gd name="T16" fmla="*/ 0 w 25599"/>
                  <a:gd name="T17" fmla="*/ 9887 h 14399"/>
                  <a:gd name="T18" fmla="*/ 19187 w 25599"/>
                  <a:gd name="T19" fmla="*/ 9887 h 14399"/>
                  <a:gd name="T20" fmla="*/ 19187 w 25599"/>
                  <a:gd name="T21" fmla="*/ 14399 h 14399"/>
                  <a:gd name="T22" fmla="*/ 19839 w 25599"/>
                  <a:gd name="T23" fmla="*/ 14399 h 14399"/>
                  <a:gd name="T24" fmla="*/ 19839 w 25599"/>
                  <a:gd name="T25" fmla="*/ 9887 h 14399"/>
                  <a:gd name="T26" fmla="*/ 25599 w 25599"/>
                  <a:gd name="T27" fmla="*/ 9887 h 14399"/>
                  <a:gd name="T28" fmla="*/ 25599 w 25599"/>
                  <a:gd name="T29" fmla="*/ 9234 h 14399"/>
                  <a:gd name="T30" fmla="*/ 19839 w 25599"/>
                  <a:gd name="T31" fmla="*/ 9234 h 14399"/>
                  <a:gd name="T32" fmla="*/ 19839 w 25599"/>
                  <a:gd name="T33" fmla="*/ 7602 h 14399"/>
                  <a:gd name="T34" fmla="*/ 25599 w 25599"/>
                  <a:gd name="T35" fmla="*/ 7602 h 14399"/>
                  <a:gd name="T36" fmla="*/ 25599 w 25599"/>
                  <a:gd name="T37" fmla="*/ 6949 h 14399"/>
                  <a:gd name="T38" fmla="*/ 19839 w 25599"/>
                  <a:gd name="T39" fmla="*/ 6949 h 14399"/>
                  <a:gd name="T40" fmla="*/ 19839 w 25599"/>
                  <a:gd name="T41" fmla="*/ 0 h 14399"/>
                  <a:gd name="T42" fmla="*/ 19187 w 25599"/>
                  <a:gd name="T43" fmla="*/ 0 h 1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599" h="14399">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0" name="Picture 9">
              <a:extLst>
                <a:ext uri="{FF2B5EF4-FFF2-40B4-BE49-F238E27FC236}">
                  <a16:creationId xmlns:a16="http://schemas.microsoft.com/office/drawing/2014/main" id="{642E31FB-8697-8E4D-9430-7773E918173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185139" y="5330952"/>
              <a:ext cx="1636776" cy="1351184"/>
            </a:xfrm>
            <a:prstGeom prst="rect">
              <a:avLst/>
            </a:prstGeom>
          </p:spPr>
        </p:pic>
      </p:grpSp>
      <p:sp>
        <p:nvSpPr>
          <p:cNvPr id="3" name="Subtitle 2"/>
          <p:cNvSpPr>
            <a:spLocks noGrp="1"/>
          </p:cNvSpPr>
          <p:nvPr userDrawn="1">
            <p:ph type="subTitle" idx="1" hasCustomPrompt="1"/>
          </p:nvPr>
        </p:nvSpPr>
        <p:spPr>
          <a:xfrm>
            <a:off x="442914" y="3713607"/>
            <a:ext cx="5473699" cy="592074"/>
          </a:xfrm>
          <a:noFill/>
        </p:spPr>
        <p:txBody>
          <a:bodyPr lIns="0" tIns="0" rIns="0" bIns="0" anchor="ctr" anchorCtr="0"/>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dirty="0"/>
              <a:t>[Presentation subtitle]</a:t>
            </a:r>
          </a:p>
        </p:txBody>
      </p:sp>
      <p:sp>
        <p:nvSpPr>
          <p:cNvPr id="2" name="Title 1"/>
          <p:cNvSpPr>
            <a:spLocks noGrp="1"/>
          </p:cNvSpPr>
          <p:nvPr userDrawn="1">
            <p:ph type="ctrTitle" hasCustomPrompt="1"/>
          </p:nvPr>
        </p:nvSpPr>
        <p:spPr>
          <a:xfrm>
            <a:off x="442914" y="428624"/>
            <a:ext cx="7418386" cy="1884391"/>
          </a:xfrm>
        </p:spPr>
        <p:txBody>
          <a:bodyPr anchor="b" anchorCtr="0"/>
          <a:lstStyle>
            <a:lvl1pPr algn="l">
              <a:lnSpc>
                <a:spcPct val="85000"/>
              </a:lnSpc>
              <a:defRPr sz="4500">
                <a:solidFill>
                  <a:schemeClr val="bg1"/>
                </a:solidFill>
              </a:defRPr>
            </a:lvl1pPr>
          </a:lstStyle>
          <a:p>
            <a:r>
              <a:rPr lang="en-US" dirty="0"/>
              <a:t>[Presentation title]</a:t>
            </a:r>
            <a:endParaRPr lang="en-GB" dirty="0"/>
          </a:p>
        </p:txBody>
      </p:sp>
    </p:spTree>
    <p:extLst>
      <p:ext uri="{BB962C8B-B14F-4D97-AF65-F5344CB8AC3E}">
        <p14:creationId xmlns:p14="http://schemas.microsoft.com/office/powerpoint/2010/main" val="37084879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sp>
        <p:nvSpPr>
          <p:cNvPr id="11" name="Rectangle 10"/>
          <p:cNvSpPr/>
          <p:nvPr userDrawn="1"/>
        </p:nvSpPr>
        <p:spPr bwMode="ltGray">
          <a:xfrm>
            <a:off x="8809605" y="1"/>
            <a:ext cx="3382393" cy="6857643"/>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dirty="0">
              <a:solidFill>
                <a:schemeClr val="bg1"/>
              </a:solidFill>
              <a:latin typeface="Georgia" pitchFamily="18" charset="0"/>
            </a:endParaRPr>
          </a:p>
        </p:txBody>
      </p:sp>
      <p:sp>
        <p:nvSpPr>
          <p:cNvPr id="15" name="Rectangle 14"/>
          <p:cNvSpPr/>
          <p:nvPr/>
        </p:nvSpPr>
        <p:spPr bwMode="ltGray">
          <a:xfrm>
            <a:off x="1" y="0"/>
            <a:ext cx="10591059" cy="4860788"/>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dirty="0">
              <a:solidFill>
                <a:schemeClr val="bg1"/>
              </a:solidFill>
              <a:latin typeface="Georgia" pitchFamily="18" charset="0"/>
            </a:endParaRPr>
          </a:p>
        </p:txBody>
      </p:sp>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124588" y="-1"/>
            <a:ext cx="4067412" cy="6510267"/>
          </a:xfrm>
          <a:prstGeom prst="rect">
            <a:avLst/>
          </a:prstGeom>
        </p:spPr>
      </p:pic>
      <p:sp>
        <p:nvSpPr>
          <p:cNvPr id="2" name="Title 1"/>
          <p:cNvSpPr>
            <a:spLocks noGrp="1"/>
          </p:cNvSpPr>
          <p:nvPr userDrawn="1">
            <p:ph type="ctrTitle" hasCustomPrompt="1"/>
          </p:nvPr>
        </p:nvSpPr>
        <p:spPr>
          <a:xfrm>
            <a:off x="609602" y="457200"/>
            <a:ext cx="5307012" cy="2514601"/>
          </a:xfrm>
        </p:spPr>
        <p:txBody>
          <a:bodyPr anchor="b" anchorCtr="0">
            <a:normAutofit/>
          </a:bodyPr>
          <a:lstStyle>
            <a:lvl1pPr algn="l">
              <a:lnSpc>
                <a:spcPct val="85000"/>
              </a:lnSpc>
              <a:defRPr sz="4400">
                <a:solidFill>
                  <a:schemeClr val="bg1"/>
                </a:solidFill>
              </a:defRPr>
            </a:lvl1pPr>
          </a:lstStyle>
          <a:p>
            <a:r>
              <a:rPr lang="en-US" dirty="0"/>
              <a:t>[Presentation title]</a:t>
            </a:r>
            <a:endParaRPr lang="en-GB" dirty="0"/>
          </a:p>
        </p:txBody>
      </p:sp>
      <p:sp>
        <p:nvSpPr>
          <p:cNvPr id="13" name="Subtitle 2">
            <a:extLst>
              <a:ext uri="{FF2B5EF4-FFF2-40B4-BE49-F238E27FC236}">
                <a16:creationId xmlns:a16="http://schemas.microsoft.com/office/drawing/2014/main" id="{62C9C6A0-E585-3746-819C-6C91E3E793F0}"/>
              </a:ext>
            </a:extLst>
          </p:cNvPr>
          <p:cNvSpPr>
            <a:spLocks noGrp="1"/>
          </p:cNvSpPr>
          <p:nvPr userDrawn="1">
            <p:ph type="subTitle" idx="1" hasCustomPrompt="1"/>
          </p:nvPr>
        </p:nvSpPr>
        <p:spPr>
          <a:xfrm>
            <a:off x="609600" y="3749040"/>
            <a:ext cx="5307013" cy="594360"/>
          </a:xfrm>
        </p:spPr>
        <p:txBody>
          <a:bodyPr/>
          <a:lstStyle>
            <a:lvl1pPr marL="0" indent="0" algn="l">
              <a:lnSpc>
                <a:spcPct val="100000"/>
              </a:lnSpc>
              <a:spcBef>
                <a:spcPts val="0"/>
              </a:spcBef>
              <a:spcAft>
                <a:spcPts val="0"/>
              </a:spcAft>
              <a:buNone/>
              <a:defRPr sz="1400" b="0">
                <a:solidFill>
                  <a:schemeClr val="bg1"/>
                </a:solidFill>
              </a:defRPr>
            </a:lvl1pPr>
            <a:lvl2pPr marL="0" indent="0" algn="l">
              <a:lnSpc>
                <a:spcPct val="100000"/>
              </a:lnSpc>
              <a:spcBef>
                <a:spcPts val="0"/>
              </a:spcBef>
              <a:spcAft>
                <a:spcPts val="0"/>
              </a:spcAft>
              <a:buNone/>
              <a:defRPr sz="1400">
                <a:solidFill>
                  <a:schemeClr val="bg1"/>
                </a:solidFill>
              </a:defRPr>
            </a:lvl2pPr>
            <a:lvl3pPr marL="0" indent="0" algn="l">
              <a:lnSpc>
                <a:spcPct val="100000"/>
              </a:lnSpc>
              <a:spcBef>
                <a:spcPts val="0"/>
              </a:spcBef>
              <a:spcAft>
                <a:spcPts val="0"/>
              </a:spcAft>
              <a:buNone/>
              <a:defRPr sz="1400">
                <a:solidFill>
                  <a:schemeClr val="bg1"/>
                </a:solidFill>
              </a:defRPr>
            </a:lvl3pPr>
            <a:lvl4pPr marL="0" indent="0" algn="l">
              <a:lnSpc>
                <a:spcPct val="100000"/>
              </a:lnSpc>
              <a:spcBef>
                <a:spcPts val="0"/>
              </a:spcBef>
              <a:spcAft>
                <a:spcPts val="0"/>
              </a:spcAft>
              <a:buNone/>
              <a:defRPr sz="1400">
                <a:solidFill>
                  <a:schemeClr val="bg1"/>
                </a:solidFill>
              </a:defRPr>
            </a:lvl4pPr>
            <a:lvl5pPr marL="0" indent="0" algn="l">
              <a:lnSpc>
                <a:spcPct val="100000"/>
              </a:lnSpc>
              <a:spcBef>
                <a:spcPts val="0"/>
              </a:spcBef>
              <a:spcAft>
                <a:spcPts val="0"/>
              </a:spcAft>
              <a:buNone/>
              <a:defRPr sz="1400">
                <a:solidFill>
                  <a:schemeClr val="bg1"/>
                </a:solidFill>
              </a:defRPr>
            </a:lvl5pPr>
            <a:lvl6pPr marL="0" indent="0" algn="l">
              <a:lnSpc>
                <a:spcPct val="100000"/>
              </a:lnSpc>
              <a:spcBef>
                <a:spcPts val="0"/>
              </a:spcBef>
              <a:spcAft>
                <a:spcPts val="0"/>
              </a:spcAft>
              <a:buNone/>
              <a:defRPr sz="1400">
                <a:solidFill>
                  <a:schemeClr val="bg1"/>
                </a:solidFill>
              </a:defRPr>
            </a:lvl6pPr>
            <a:lvl7pPr marL="0" indent="0" algn="l">
              <a:lnSpc>
                <a:spcPct val="100000"/>
              </a:lnSpc>
              <a:spcBef>
                <a:spcPts val="0"/>
              </a:spcBef>
              <a:spcAft>
                <a:spcPts val="0"/>
              </a:spcAft>
              <a:buNone/>
              <a:defRPr sz="1400">
                <a:solidFill>
                  <a:schemeClr val="bg1"/>
                </a:solidFill>
              </a:defRPr>
            </a:lvl7pPr>
            <a:lvl8pPr marL="0" indent="0" algn="l">
              <a:lnSpc>
                <a:spcPct val="100000"/>
              </a:lnSpc>
              <a:spcBef>
                <a:spcPts val="0"/>
              </a:spcBef>
              <a:spcAft>
                <a:spcPts val="0"/>
              </a:spcAft>
              <a:buNone/>
              <a:defRPr sz="1400">
                <a:solidFill>
                  <a:schemeClr val="bg1"/>
                </a:solidFill>
              </a:defRPr>
            </a:lvl8pPr>
            <a:lvl9pPr marL="0" indent="0" algn="l">
              <a:lnSpc>
                <a:spcPct val="100000"/>
              </a:lnSpc>
              <a:spcBef>
                <a:spcPts val="0"/>
              </a:spcBef>
              <a:spcAft>
                <a:spcPts val="0"/>
              </a:spcAft>
              <a:buNone/>
              <a:defRPr sz="1400">
                <a:solidFill>
                  <a:schemeClr val="bg1"/>
                </a:solidFill>
              </a:defRPr>
            </a:lvl9pPr>
          </a:lstStyle>
          <a:p>
            <a:r>
              <a:rPr lang="en-US" dirty="0"/>
              <a:t>[Presentation subtitle]</a:t>
            </a:r>
          </a:p>
        </p:txBody>
      </p:sp>
      <p:pic>
        <p:nvPicPr>
          <p:cNvPr id="10" name="Picture 9">
            <a:extLst>
              <a:ext uri="{FF2B5EF4-FFF2-40B4-BE49-F238E27FC236}">
                <a16:creationId xmlns:a16="http://schemas.microsoft.com/office/drawing/2014/main" id="{9C024489-97EC-1D48-A1FA-019C1228618C}"/>
              </a:ext>
            </a:extLst>
          </p:cNvPr>
          <p:cNvPicPr>
            <a:picLocks noChangeAspect="1"/>
          </p:cNvPicPr>
          <p:nvPr userDrawn="1"/>
        </p:nvPicPr>
        <p:blipFill>
          <a:blip r:embed="rId3"/>
          <a:stretch>
            <a:fillRect/>
          </a:stretch>
        </p:blipFill>
        <p:spPr bwMode="gray">
          <a:xfrm>
            <a:off x="201168" y="5330952"/>
            <a:ext cx="1636776" cy="1351185"/>
          </a:xfrm>
          <a:prstGeom prst="rect">
            <a:avLst/>
          </a:prstGeom>
        </p:spPr>
      </p:pic>
      <p:sp>
        <p:nvSpPr>
          <p:cNvPr id="19" name="Rectangle 18"/>
          <p:cNvSpPr/>
          <p:nvPr userDrawn="1"/>
        </p:nvSpPr>
        <p:spPr bwMode="ltGray">
          <a:xfrm>
            <a:off x="8124587" y="4860788"/>
            <a:ext cx="4067411" cy="1997212"/>
          </a:xfrm>
          <a:prstGeom prst="rect">
            <a:avLst/>
          </a:prstGeom>
          <a:solidFill>
            <a:srgbClr val="DB536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dirty="0">
              <a:solidFill>
                <a:schemeClr val="bg1"/>
              </a:solidFill>
              <a:latin typeface="Georgia" pitchFamily="18" charset="0"/>
            </a:endParaRPr>
          </a:p>
        </p:txBody>
      </p:sp>
    </p:spTree>
    <p:extLst>
      <p:ext uri="{BB962C8B-B14F-4D97-AF65-F5344CB8AC3E}">
        <p14:creationId xmlns:p14="http://schemas.microsoft.com/office/powerpoint/2010/main" val="2047331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Section Header 3">
  <p:cSld name="1_Section Header 3">
    <p:bg>
      <p:bgPr>
        <a:solidFill>
          <a:schemeClr val="lt1"/>
        </a:solidFill>
        <a:effectLst/>
      </p:bgPr>
    </p:bg>
    <p:spTree>
      <p:nvGrpSpPr>
        <p:cNvPr id="1" name="Shape 25"/>
        <p:cNvGrpSpPr/>
        <p:nvPr/>
      </p:nvGrpSpPr>
      <p:grpSpPr>
        <a:xfrm>
          <a:off x="0" y="0"/>
          <a:ext cx="0" cy="0"/>
          <a:chOff x="0" y="0"/>
          <a:chExt cx="0" cy="0"/>
        </a:xfrm>
      </p:grpSpPr>
      <p:pic>
        <p:nvPicPr>
          <p:cNvPr id="26" name="Shape 26"/>
          <p:cNvPicPr preferRelativeResize="0"/>
          <p:nvPr/>
        </p:nvPicPr>
        <p:blipFill/>
        <p:spPr>
          <a:xfrm>
            <a:off x="2118" y="2118"/>
            <a:ext cx="2116" cy="2116"/>
          </a:xfrm>
          <a:prstGeom prst="rect">
            <a:avLst/>
          </a:prstGeom>
          <a:solidFill>
            <a:srgbClr val="FFFFFF"/>
          </a:solidFill>
          <a:ln>
            <a:noFill/>
          </a:ln>
        </p:spPr>
      </p:pic>
      <p:sp>
        <p:nvSpPr>
          <p:cNvPr id="27" name="Shape 27"/>
          <p:cNvSpPr>
            <a:spLocks noGrp="1"/>
          </p:cNvSpPr>
          <p:nvPr>
            <p:ph type="pic" idx="2"/>
          </p:nvPr>
        </p:nvSpPr>
        <p:spPr>
          <a:xfrm>
            <a:off x="4373285" y="0"/>
            <a:ext cx="7818716" cy="6858000"/>
          </a:xfrm>
          <a:prstGeom prst="rect">
            <a:avLst/>
          </a:prstGeom>
          <a:solidFill>
            <a:srgbClr val="F2F2F2"/>
          </a:solidFill>
          <a:ln>
            <a:noFill/>
          </a:ln>
        </p:spPr>
        <p:txBody>
          <a:bodyPr spcFirstLastPara="1" wrap="square" lIns="91425" tIns="91425" rIns="91425" bIns="91425" anchor="t" anchorCtr="0"/>
          <a:lstStyle>
            <a:lvl1pPr marR="0" lvl="0" algn="l" rtl="0">
              <a:spcBef>
                <a:spcPts val="373"/>
              </a:spcBef>
              <a:spcAft>
                <a:spcPts val="0"/>
              </a:spcAft>
              <a:buClr>
                <a:schemeClr val="dk1"/>
              </a:buClr>
              <a:buSzPts val="1400"/>
              <a:buFont typeface="Arial"/>
              <a:buNone/>
              <a:defRPr sz="1867" b="0" i="0" u="none" strike="noStrike" cap="none">
                <a:solidFill>
                  <a:schemeClr val="dk1"/>
                </a:solidFill>
                <a:latin typeface="Georgia"/>
                <a:ea typeface="Georgia"/>
                <a:cs typeface="Georgia"/>
                <a:sym typeface="Georgia"/>
              </a:defRPr>
            </a:lvl1pPr>
            <a:lvl2pPr marR="0" lvl="1" algn="l" rtl="0">
              <a:spcBef>
                <a:spcPts val="267"/>
              </a:spcBef>
              <a:spcAft>
                <a:spcPts val="0"/>
              </a:spcAft>
              <a:buClr>
                <a:schemeClr val="dk1"/>
              </a:buClr>
              <a:buSzPts val="1000"/>
              <a:buFont typeface="Noto Sans Symbols"/>
              <a:buChar char="▪"/>
              <a:defRPr sz="1333" b="0" i="0" u="none" strike="noStrike" cap="none">
                <a:solidFill>
                  <a:schemeClr val="dk1"/>
                </a:solidFill>
                <a:latin typeface="Arial"/>
                <a:ea typeface="Arial"/>
                <a:cs typeface="Arial"/>
                <a:sym typeface="Arial"/>
              </a:defRPr>
            </a:lvl2pPr>
            <a:lvl3pPr marR="0" lvl="2" algn="l" rtl="0">
              <a:spcBef>
                <a:spcPts val="24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3pPr>
            <a:lvl4pPr marR="0" lvl="3" algn="l" rtl="0">
              <a:spcBef>
                <a:spcPts val="213"/>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4pPr>
            <a:lvl5pPr marR="0" lvl="4" algn="l" rtl="0">
              <a:spcBef>
                <a:spcPts val="187"/>
              </a:spcBef>
              <a:spcAft>
                <a:spcPts val="0"/>
              </a:spcAft>
              <a:buClr>
                <a:schemeClr val="dk1"/>
              </a:buClr>
              <a:buSzPts val="700"/>
              <a:buFont typeface="Arial"/>
              <a:buChar char="–"/>
              <a:defRPr sz="933"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title"/>
          </p:nvPr>
        </p:nvSpPr>
        <p:spPr>
          <a:xfrm>
            <a:off x="407335" y="2848534"/>
            <a:ext cx="3277767" cy="820737"/>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2000"/>
              <a:buFont typeface="Georgia"/>
              <a:buNone/>
              <a:defRPr sz="2667"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endParaRPr/>
          </a:p>
        </p:txBody>
      </p:sp>
      <p:sp>
        <p:nvSpPr>
          <p:cNvPr id="29" name="Shape 29"/>
          <p:cNvSpPr txBox="1">
            <a:spLocks noGrp="1"/>
          </p:cNvSpPr>
          <p:nvPr>
            <p:ph type="body" idx="1"/>
          </p:nvPr>
        </p:nvSpPr>
        <p:spPr>
          <a:xfrm>
            <a:off x="415927" y="4376928"/>
            <a:ext cx="3260008" cy="143629"/>
          </a:xfrm>
          <a:prstGeom prst="rect">
            <a:avLst/>
          </a:prstGeom>
          <a:noFill/>
          <a:ln>
            <a:noFill/>
          </a:ln>
        </p:spPr>
        <p:txBody>
          <a:bodyPr spcFirstLastPara="1" wrap="square" lIns="91425" tIns="91425" rIns="91425" bIns="91425" anchor="t" anchorCtr="0"/>
          <a:lstStyle>
            <a:lvl1pPr marL="609585" marR="0" lvl="0" indent="-304792" algn="ctr" rtl="0">
              <a:spcBef>
                <a:spcPts val="187"/>
              </a:spcBef>
              <a:spcAft>
                <a:spcPts val="0"/>
              </a:spcAft>
              <a:buClr>
                <a:schemeClr val="dk1"/>
              </a:buClr>
              <a:buSzPts val="700"/>
              <a:buFont typeface="Arial"/>
              <a:buNone/>
              <a:defRPr sz="933" b="1" i="0" u="none" strike="noStrike" cap="none">
                <a:solidFill>
                  <a:schemeClr val="dk1"/>
                </a:solidFill>
                <a:latin typeface="Arial"/>
                <a:ea typeface="Arial"/>
                <a:cs typeface="Arial"/>
                <a:sym typeface="Arial"/>
              </a:defRPr>
            </a:lvl1pPr>
            <a:lvl2pPr marL="1219170" marR="0" lvl="1" indent="-304792" algn="l" rtl="0">
              <a:spcBef>
                <a:spcPts val="480"/>
              </a:spcBef>
              <a:spcAft>
                <a:spcPts val="0"/>
              </a:spcAft>
              <a:buClr>
                <a:srgbClr val="888888"/>
              </a:buClr>
              <a:buSzPts val="1800"/>
              <a:buFont typeface="Noto Sans Symbols"/>
              <a:buNone/>
              <a:defRPr sz="2400" b="0" i="0" u="none" strike="noStrike" cap="none">
                <a:solidFill>
                  <a:srgbClr val="888888"/>
                </a:solidFill>
                <a:latin typeface="Arial"/>
                <a:ea typeface="Arial"/>
                <a:cs typeface="Arial"/>
                <a:sym typeface="Arial"/>
              </a:defRPr>
            </a:lvl2pPr>
            <a:lvl3pPr marL="1828754" marR="0" lvl="2" indent="-304792" algn="l" rtl="0">
              <a:spcBef>
                <a:spcPts val="427"/>
              </a:spcBef>
              <a:spcAft>
                <a:spcPts val="0"/>
              </a:spcAft>
              <a:buClr>
                <a:srgbClr val="888888"/>
              </a:buClr>
              <a:buSzPts val="1600"/>
              <a:buFont typeface="Arial"/>
              <a:buNone/>
              <a:defRPr sz="2133" b="0" i="0" u="none" strike="noStrike" cap="none">
                <a:solidFill>
                  <a:srgbClr val="888888"/>
                </a:solidFill>
                <a:latin typeface="Arial"/>
                <a:ea typeface="Arial"/>
                <a:cs typeface="Arial"/>
                <a:sym typeface="Arial"/>
              </a:defRPr>
            </a:lvl3pPr>
            <a:lvl4pPr marL="2438339" marR="0" lvl="3" indent="-304792" algn="l" rtl="0">
              <a:spcBef>
                <a:spcPts val="373"/>
              </a:spcBef>
              <a:spcAft>
                <a:spcPts val="0"/>
              </a:spcAft>
              <a:buClr>
                <a:srgbClr val="888888"/>
              </a:buClr>
              <a:buSzPts val="1400"/>
              <a:buFont typeface="Arial"/>
              <a:buNone/>
              <a:defRPr sz="1867" b="0" i="0" u="none" strike="noStrike" cap="none">
                <a:solidFill>
                  <a:srgbClr val="888888"/>
                </a:solidFill>
                <a:latin typeface="Arial"/>
                <a:ea typeface="Arial"/>
                <a:cs typeface="Arial"/>
                <a:sym typeface="Arial"/>
              </a:defRPr>
            </a:lvl4pPr>
            <a:lvl5pPr marL="3047924" marR="0" lvl="4" indent="-304792" algn="l" rtl="0">
              <a:spcBef>
                <a:spcPts val="373"/>
              </a:spcBef>
              <a:spcAft>
                <a:spcPts val="0"/>
              </a:spcAft>
              <a:buClr>
                <a:srgbClr val="888888"/>
              </a:buClr>
              <a:buSzPts val="1400"/>
              <a:buFont typeface="Arial"/>
              <a:buNone/>
              <a:defRPr sz="1867" b="0" i="0" u="none" strike="noStrike" cap="none">
                <a:solidFill>
                  <a:srgbClr val="888888"/>
                </a:solidFill>
                <a:latin typeface="Arial"/>
                <a:ea typeface="Arial"/>
                <a:cs typeface="Arial"/>
                <a:sym typeface="Arial"/>
              </a:defRPr>
            </a:lvl5pPr>
            <a:lvl6pPr marL="3657509" marR="0" lvl="5" indent="-304792" algn="l" rtl="0">
              <a:spcBef>
                <a:spcPts val="373"/>
              </a:spcBef>
              <a:spcAft>
                <a:spcPts val="0"/>
              </a:spcAft>
              <a:buClr>
                <a:srgbClr val="888888"/>
              </a:buClr>
              <a:buSzPts val="1400"/>
              <a:buFont typeface="Arial"/>
              <a:buNone/>
              <a:defRPr sz="1867" b="0" i="0" u="none" strike="noStrike" cap="none">
                <a:solidFill>
                  <a:srgbClr val="888888"/>
                </a:solidFill>
                <a:latin typeface="Arial"/>
                <a:ea typeface="Arial"/>
                <a:cs typeface="Arial"/>
                <a:sym typeface="Arial"/>
              </a:defRPr>
            </a:lvl6pPr>
            <a:lvl7pPr marL="4267093" marR="0" lvl="6" indent="-304792" algn="l" rtl="0">
              <a:spcBef>
                <a:spcPts val="373"/>
              </a:spcBef>
              <a:spcAft>
                <a:spcPts val="0"/>
              </a:spcAft>
              <a:buClr>
                <a:srgbClr val="888888"/>
              </a:buClr>
              <a:buSzPts val="1400"/>
              <a:buFont typeface="Arial"/>
              <a:buNone/>
              <a:defRPr sz="1867" b="0" i="0" u="none" strike="noStrike" cap="none">
                <a:solidFill>
                  <a:srgbClr val="888888"/>
                </a:solidFill>
                <a:latin typeface="Arial"/>
                <a:ea typeface="Arial"/>
                <a:cs typeface="Arial"/>
                <a:sym typeface="Arial"/>
              </a:defRPr>
            </a:lvl7pPr>
            <a:lvl8pPr marL="4876678" marR="0" lvl="7" indent="-304792" algn="l" rtl="0">
              <a:spcBef>
                <a:spcPts val="373"/>
              </a:spcBef>
              <a:spcAft>
                <a:spcPts val="0"/>
              </a:spcAft>
              <a:buClr>
                <a:srgbClr val="888888"/>
              </a:buClr>
              <a:buSzPts val="1400"/>
              <a:buFont typeface="Arial"/>
              <a:buNone/>
              <a:defRPr sz="1867" b="0" i="0" u="none" strike="noStrike" cap="none">
                <a:solidFill>
                  <a:srgbClr val="888888"/>
                </a:solidFill>
                <a:latin typeface="Arial"/>
                <a:ea typeface="Arial"/>
                <a:cs typeface="Arial"/>
                <a:sym typeface="Arial"/>
              </a:defRPr>
            </a:lvl8pPr>
            <a:lvl9pPr marL="5486263" marR="0" lvl="8" indent="-304792" algn="l" rtl="0">
              <a:spcBef>
                <a:spcPts val="373"/>
              </a:spcBef>
              <a:spcAft>
                <a:spcPts val="0"/>
              </a:spcAft>
              <a:buClr>
                <a:srgbClr val="888888"/>
              </a:buClr>
              <a:buSzPts val="1400"/>
              <a:buFont typeface="Arial"/>
              <a:buNone/>
              <a:defRPr sz="1867" b="0" i="0" u="none" strike="noStrike" cap="none">
                <a:solidFill>
                  <a:srgbClr val="888888"/>
                </a:solidFill>
                <a:latin typeface="Arial"/>
                <a:ea typeface="Arial"/>
                <a:cs typeface="Arial"/>
                <a:sym typeface="Arial"/>
              </a:defRPr>
            </a:lvl9pPr>
          </a:lstStyle>
          <a:p>
            <a:endParaRPr/>
          </a:p>
        </p:txBody>
      </p:sp>
      <p:sp>
        <p:nvSpPr>
          <p:cNvPr id="30" name="Shape 30"/>
          <p:cNvSpPr txBox="1">
            <a:spLocks noGrp="1"/>
          </p:cNvSpPr>
          <p:nvPr>
            <p:ph type="dt" idx="10"/>
          </p:nvPr>
        </p:nvSpPr>
        <p:spPr>
          <a:xfrm>
            <a:off x="565427" y="7034694"/>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600">
                <a:solidFill>
                  <a:srgbClr val="888888"/>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415925" y="6535838"/>
            <a:ext cx="3860800" cy="123111"/>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800">
                <a:solidFill>
                  <a:schemeClr val="lt2"/>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8934451" y="6535838"/>
            <a:ext cx="2844800" cy="123111"/>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800">
                <a:solidFill>
                  <a:schemeClr val="lt1"/>
                </a:solidFill>
                <a:latin typeface="Arial"/>
                <a:ea typeface="Arial"/>
                <a:cs typeface="Arial"/>
                <a:sym typeface="Arial"/>
              </a:defRPr>
            </a:lvl1pPr>
            <a:lvl2pPr marL="0" marR="0" lvl="1" indent="0" algn="r" rtl="0">
              <a:spcBef>
                <a:spcPts val="0"/>
              </a:spcBef>
              <a:buNone/>
              <a:defRPr sz="800">
                <a:solidFill>
                  <a:schemeClr val="lt1"/>
                </a:solidFill>
                <a:latin typeface="Arial"/>
                <a:ea typeface="Arial"/>
                <a:cs typeface="Arial"/>
                <a:sym typeface="Arial"/>
              </a:defRPr>
            </a:lvl2pPr>
            <a:lvl3pPr marL="0" marR="0" lvl="2" indent="0" algn="r" rtl="0">
              <a:spcBef>
                <a:spcPts val="0"/>
              </a:spcBef>
              <a:buNone/>
              <a:defRPr sz="800">
                <a:solidFill>
                  <a:schemeClr val="lt1"/>
                </a:solidFill>
                <a:latin typeface="Arial"/>
                <a:ea typeface="Arial"/>
                <a:cs typeface="Arial"/>
                <a:sym typeface="Arial"/>
              </a:defRPr>
            </a:lvl3pPr>
            <a:lvl4pPr marL="0" marR="0" lvl="3" indent="0" algn="r" rtl="0">
              <a:spcBef>
                <a:spcPts val="0"/>
              </a:spcBef>
              <a:buNone/>
              <a:defRPr sz="800">
                <a:solidFill>
                  <a:schemeClr val="lt1"/>
                </a:solidFill>
                <a:latin typeface="Arial"/>
                <a:ea typeface="Arial"/>
                <a:cs typeface="Arial"/>
                <a:sym typeface="Arial"/>
              </a:defRPr>
            </a:lvl4pPr>
            <a:lvl5pPr marL="0" marR="0" lvl="4" indent="0" algn="r" rtl="0">
              <a:spcBef>
                <a:spcPts val="0"/>
              </a:spcBef>
              <a:buNone/>
              <a:defRPr sz="800">
                <a:solidFill>
                  <a:schemeClr val="lt1"/>
                </a:solidFill>
                <a:latin typeface="Arial"/>
                <a:ea typeface="Arial"/>
                <a:cs typeface="Arial"/>
                <a:sym typeface="Arial"/>
              </a:defRPr>
            </a:lvl5pPr>
            <a:lvl6pPr marL="0" marR="0" lvl="5" indent="0" algn="r" rtl="0">
              <a:spcBef>
                <a:spcPts val="0"/>
              </a:spcBef>
              <a:buNone/>
              <a:defRPr sz="800">
                <a:solidFill>
                  <a:schemeClr val="lt1"/>
                </a:solidFill>
                <a:latin typeface="Arial"/>
                <a:ea typeface="Arial"/>
                <a:cs typeface="Arial"/>
                <a:sym typeface="Arial"/>
              </a:defRPr>
            </a:lvl6pPr>
            <a:lvl7pPr marL="0" marR="0" lvl="6" indent="0" algn="r" rtl="0">
              <a:spcBef>
                <a:spcPts val="0"/>
              </a:spcBef>
              <a:buNone/>
              <a:defRPr sz="800">
                <a:solidFill>
                  <a:schemeClr val="lt1"/>
                </a:solidFill>
                <a:latin typeface="Arial"/>
                <a:ea typeface="Arial"/>
                <a:cs typeface="Arial"/>
                <a:sym typeface="Arial"/>
              </a:defRPr>
            </a:lvl7pPr>
            <a:lvl8pPr marL="0" marR="0" lvl="7" indent="0" algn="r" rtl="0">
              <a:spcBef>
                <a:spcPts val="0"/>
              </a:spcBef>
              <a:buNone/>
              <a:defRPr sz="800">
                <a:solidFill>
                  <a:schemeClr val="lt1"/>
                </a:solidFill>
                <a:latin typeface="Arial"/>
                <a:ea typeface="Arial"/>
                <a:cs typeface="Arial"/>
                <a:sym typeface="Arial"/>
              </a:defRPr>
            </a:lvl8pPr>
            <a:lvl9pPr marL="0" marR="0" lvl="8" indent="0" algn="r" rtl="0">
              <a:spcBef>
                <a:spcPts val="0"/>
              </a:spcBef>
              <a:buNone/>
              <a:defRPr sz="800">
                <a:solidFill>
                  <a:schemeClr val="lt1"/>
                </a:solidFill>
                <a:latin typeface="Arial"/>
                <a:ea typeface="Arial"/>
                <a:cs typeface="Arial"/>
                <a:sym typeface="Arial"/>
              </a:defRPr>
            </a:lvl9pPr>
          </a:lstStyle>
          <a:p>
            <a:fld id="{00000000-1234-1234-1234-123412341234}" type="slidenum">
              <a:rPr lang="en-GB" smtClean="0"/>
              <a:pPr/>
              <a:t>‹#›</a:t>
            </a:fld>
            <a:endParaRPr lang="en-GB"/>
          </a:p>
        </p:txBody>
      </p:sp>
      <p:cxnSp>
        <p:nvCxnSpPr>
          <p:cNvPr id="33" name="Shape 33"/>
          <p:cNvCxnSpPr/>
          <p:nvPr/>
        </p:nvCxnSpPr>
        <p:spPr>
          <a:xfrm>
            <a:off x="4325849" y="-762000"/>
            <a:ext cx="0" cy="440267"/>
          </a:xfrm>
          <a:prstGeom prst="straightConnector1">
            <a:avLst/>
          </a:prstGeom>
          <a:noFill/>
          <a:ln w="12700" cap="flat" cmpd="sng">
            <a:solidFill>
              <a:schemeClr val="lt2"/>
            </a:solidFill>
            <a:prstDash val="solid"/>
            <a:round/>
            <a:headEnd type="none" w="sm" len="sm"/>
            <a:tailEnd type="none" w="sm" len="sm"/>
          </a:ln>
        </p:spPr>
      </p:cxnSp>
      <p:cxnSp>
        <p:nvCxnSpPr>
          <p:cNvPr id="34" name="Shape 34"/>
          <p:cNvCxnSpPr/>
          <p:nvPr/>
        </p:nvCxnSpPr>
        <p:spPr>
          <a:xfrm>
            <a:off x="4792132" y="-762000"/>
            <a:ext cx="0" cy="440267"/>
          </a:xfrm>
          <a:prstGeom prst="straightConnector1">
            <a:avLst/>
          </a:prstGeom>
          <a:noFill/>
          <a:ln w="12700" cap="flat" cmpd="sng">
            <a:solidFill>
              <a:schemeClr val="lt2"/>
            </a:solidFill>
            <a:prstDash val="solid"/>
            <a:round/>
            <a:headEnd type="none" w="sm" len="sm"/>
            <a:tailEnd type="none" w="sm" len="sm"/>
          </a:ln>
        </p:spPr>
      </p:cxnSp>
      <p:grpSp>
        <p:nvGrpSpPr>
          <p:cNvPr id="35" name="Shape 35"/>
          <p:cNvGrpSpPr/>
          <p:nvPr/>
        </p:nvGrpSpPr>
        <p:grpSpPr>
          <a:xfrm>
            <a:off x="3800508" y="-7782"/>
            <a:ext cx="180811" cy="6864159"/>
            <a:chOff x="3039428" y="-5837"/>
            <a:chExt cx="135608" cy="5148119"/>
          </a:xfrm>
        </p:grpSpPr>
        <p:sp>
          <p:nvSpPr>
            <p:cNvPr id="36" name="Shape 36"/>
            <p:cNvSpPr/>
            <p:nvPr/>
          </p:nvSpPr>
          <p:spPr>
            <a:xfrm rot="5400000">
              <a:off x="2992932" y="2522999"/>
              <a:ext cx="228599" cy="135608"/>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37" name="Shape 37"/>
            <p:cNvSpPr/>
            <p:nvPr/>
          </p:nvSpPr>
          <p:spPr>
            <a:xfrm rot="-5400000">
              <a:off x="550555" y="2518612"/>
              <a:ext cx="5148119" cy="99220"/>
            </a:xfrm>
            <a:custGeom>
              <a:avLst/>
              <a:gdLst/>
              <a:ahLst/>
              <a:cxnLst/>
              <a:rect l="0" t="0" r="0" b="0"/>
              <a:pathLst>
                <a:path w="10023" h="10197" extrusionOk="0">
                  <a:moveTo>
                    <a:pt x="10023" y="0"/>
                  </a:moveTo>
                  <a:cubicBezTo>
                    <a:pt x="8399" y="163"/>
                    <a:pt x="6755" y="82"/>
                    <a:pt x="5131" y="245"/>
                  </a:cubicBezTo>
                  <a:cubicBezTo>
                    <a:pt x="5080" y="3562"/>
                    <a:pt x="5027" y="6880"/>
                    <a:pt x="4975" y="10197"/>
                  </a:cubicBezTo>
                  <a:cubicBezTo>
                    <a:pt x="4916" y="6880"/>
                    <a:pt x="4858" y="3562"/>
                    <a:pt x="4798" y="245"/>
                  </a:cubicBezTo>
                  <a:lnTo>
                    <a:pt x="0" y="245"/>
                  </a:lnTo>
                </a:path>
              </a:pathLst>
            </a:custGeom>
            <a:noFill/>
            <a:ln w="9525" cap="rnd" cmpd="sng">
              <a:solidFill>
                <a:srgbClr val="FFB6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4463609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154454"/>
            <a:ext cx="10769600" cy="689113"/>
          </a:xfrm>
        </p:spPr>
        <p:txBody>
          <a:bodyPr anchor="ctr"/>
          <a:lstStyle>
            <a:lvl1pPr>
              <a:lnSpc>
                <a:spcPct val="100000"/>
              </a:lnSpc>
              <a:defRPr b="0" i="0" baseline="0">
                <a:solidFill>
                  <a:schemeClr val="tx1"/>
                </a:solidFill>
              </a:defRPr>
            </a:lvl1pPr>
          </a:lstStyle>
          <a:p>
            <a:r>
              <a:rPr lang="en-US" noProof="0" dirty="0"/>
              <a:t>Click to edit Master title style</a:t>
            </a:r>
            <a:endParaRPr lang="en-GB" noProof="0" dirty="0"/>
          </a:p>
        </p:txBody>
      </p:sp>
      <p:sp>
        <p:nvSpPr>
          <p:cNvPr id="15" name="Content Placeholder 26"/>
          <p:cNvSpPr>
            <a:spLocks noGrp="1"/>
          </p:cNvSpPr>
          <p:nvPr>
            <p:ph sz="quarter" idx="15"/>
          </p:nvPr>
        </p:nvSpPr>
        <p:spPr>
          <a:xfrm>
            <a:off x="711200" y="1752600"/>
            <a:ext cx="107696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 name="Rectangle 2"/>
          <p:cNvSpPr/>
          <p:nvPr userDrawn="1"/>
        </p:nvSpPr>
        <p:spPr bwMode="ltGray">
          <a:xfrm>
            <a:off x="0" y="154455"/>
            <a:ext cx="12192000" cy="1096496"/>
          </a:xfrm>
          <a:prstGeom prst="rect">
            <a:avLst/>
          </a:prstGeom>
          <a:solidFill>
            <a:srgbClr val="2D2D2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Georgia" pitchFamily="18" charset="0"/>
            </a:endParaRPr>
          </a:p>
        </p:txBody>
      </p:sp>
      <p:sp>
        <p:nvSpPr>
          <p:cNvPr id="11" name="Rectangle 10"/>
          <p:cNvSpPr/>
          <p:nvPr userDrawn="1"/>
        </p:nvSpPr>
        <p:spPr bwMode="ltGray">
          <a:xfrm flipV="1">
            <a:off x="0" y="1148367"/>
            <a:ext cx="12192000" cy="18288"/>
          </a:xfrm>
          <a:prstGeom prst="rect">
            <a:avLst/>
          </a:prstGeom>
          <a:solidFill>
            <a:srgbClr val="D04A0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Georgia" pitchFamily="18" charset="0"/>
            </a:endParaRPr>
          </a:p>
        </p:txBody>
      </p:sp>
    </p:spTree>
    <p:extLst>
      <p:ext uri="{BB962C8B-B14F-4D97-AF65-F5344CB8AC3E}">
        <p14:creationId xmlns:p14="http://schemas.microsoft.com/office/powerpoint/2010/main" val="15367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GB" dirty="0"/>
              <a:t>[Slide title]</a:t>
            </a:r>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dirty="0"/>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7B33ECA2-05B3-49C5-AF33-724EB7B2CC74}"/>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798E8E2A-933F-44C9-9CA6-29EB9D78431D}"/>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5" name="Slide Number Placeholder 4">
            <a:extLst>
              <a:ext uri="{FF2B5EF4-FFF2-40B4-BE49-F238E27FC236}">
                <a16:creationId xmlns:a16="http://schemas.microsoft.com/office/drawing/2014/main" id="{82C67D9B-689B-4B12-944C-8E87118E29A4}"/>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GB" smtClean="0"/>
            </a:lvl1pPr>
          </a:lstStyle>
          <a:p>
            <a:fld id="{F070F5FC-4AF1-49B2-8144-3A2BA0EEA0F4}" type="slidenum">
              <a:rPr lang="en-US" smtClean="0"/>
              <a:pPr/>
              <a:t>‹#›</a:t>
            </a:fld>
            <a:endParaRPr lang="en-US"/>
          </a:p>
        </p:txBody>
      </p:sp>
    </p:spTree>
    <p:extLst>
      <p:ext uri="{BB962C8B-B14F-4D97-AF65-F5344CB8AC3E}">
        <p14:creationId xmlns:p14="http://schemas.microsoft.com/office/powerpoint/2010/main" val="193261526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GB" dirty="0"/>
              <a:t>[Slide title]</a:t>
            </a:r>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2708E934-09AE-44E1-B4DB-23D7BC911E7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4" name="Footer Placeholder 3">
            <a:extLst>
              <a:ext uri="{FF2B5EF4-FFF2-40B4-BE49-F238E27FC236}">
                <a16:creationId xmlns:a16="http://schemas.microsoft.com/office/drawing/2014/main" id="{F224453C-A7AC-44DF-81BA-173E2E47D05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6" name="Slide Number Placeholder 5">
            <a:extLst>
              <a:ext uri="{FF2B5EF4-FFF2-40B4-BE49-F238E27FC236}">
                <a16:creationId xmlns:a16="http://schemas.microsoft.com/office/drawing/2014/main" id="{B65001C1-E0EE-4AA2-807B-88162D568906}"/>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276918AA-F4DF-470F-8EE0-69A0D1E113CB}" type="slidenum">
              <a:rPr lang="en-US" smtClean="0"/>
              <a:pPr/>
              <a:t>‹#›</a:t>
            </a:fld>
            <a:endParaRPr lang="en-US"/>
          </a:p>
        </p:txBody>
      </p:sp>
    </p:spTree>
    <p:extLst>
      <p:ext uri="{BB962C8B-B14F-4D97-AF65-F5344CB8AC3E}">
        <p14:creationId xmlns:p14="http://schemas.microsoft.com/office/powerpoint/2010/main" val="2128734028"/>
      </p:ext>
    </p:extLst>
  </p:cSld>
  <p:clrMapOvr>
    <a:overrideClrMapping bg1="dk1" tx1="lt1" bg2="dk2" tx2="lt2" accent1="accent1" accent2="accent2" accent3="accent3" accent4="accent4" accent5="accent5" accent6="accent6" hlink="hlink" folHlink="folHlink"/>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GB" dirty="0"/>
              <a:t>[Slide title]</a:t>
            </a:r>
          </a:p>
        </p:txBody>
      </p:sp>
      <p:sp>
        <p:nvSpPr>
          <p:cNvPr id="3" name="Content Placeholder 2"/>
          <p:cNvSpPr>
            <a:spLocks noGrp="1"/>
          </p:cNvSpPr>
          <p:nvPr>
            <p:ph sz="half" idx="1" hasCustomPrompt="1"/>
          </p:nvPr>
        </p:nvSpPr>
        <p:spPr>
          <a:xfrm>
            <a:off x="442913" y="2103438"/>
            <a:ext cx="5473700" cy="406876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4" name="Content Placeholder 3"/>
          <p:cNvSpPr>
            <a:spLocks noGrp="1"/>
          </p:cNvSpPr>
          <p:nvPr>
            <p:ph sz="half" idx="2" hasCustomPrompt="1"/>
          </p:nvPr>
        </p:nvSpPr>
        <p:spPr>
          <a:xfrm>
            <a:off x="6275388" y="2103438"/>
            <a:ext cx="5473700" cy="4068762"/>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7CD19794-08FB-4937-8D61-71733D50DA20}"/>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Footer Placeholder 4">
            <a:extLst>
              <a:ext uri="{FF2B5EF4-FFF2-40B4-BE49-F238E27FC236}">
                <a16:creationId xmlns:a16="http://schemas.microsoft.com/office/drawing/2014/main" id="{7B00A9C6-ACC9-4851-9D61-564239042E3B}"/>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7" name="Slide Number Placeholder 6">
            <a:extLst>
              <a:ext uri="{FF2B5EF4-FFF2-40B4-BE49-F238E27FC236}">
                <a16:creationId xmlns:a16="http://schemas.microsoft.com/office/drawing/2014/main" id="{3D78AF7C-5D66-430D-B1E1-BD1A6E77F580}"/>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GB" smtClean="0"/>
            </a:lvl1pPr>
          </a:lstStyle>
          <a:p>
            <a:fld id="{9944D116-08E1-48F3-9951-A7394BA5918C}" type="slidenum">
              <a:rPr lang="en-US" smtClean="0"/>
              <a:pPr/>
              <a:t>‹#›</a:t>
            </a:fld>
            <a:endParaRPr lang="en-US"/>
          </a:p>
        </p:txBody>
      </p:sp>
    </p:spTree>
    <p:extLst>
      <p:ext uri="{BB962C8B-B14F-4D97-AF65-F5344CB8AC3E}">
        <p14:creationId xmlns:p14="http://schemas.microsoft.com/office/powerpoint/2010/main" val="239473921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GB" dirty="0"/>
              <a:t>[Slide title]</a:t>
            </a:r>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dirty="0"/>
              <a:t>[Optional slide subtitle]</a:t>
            </a:r>
          </a:p>
        </p:txBody>
      </p:sp>
      <p:sp>
        <p:nvSpPr>
          <p:cNvPr id="3" name="Content Placeholder 2"/>
          <p:cNvSpPr>
            <a:spLocks noGrp="1"/>
          </p:cNvSpPr>
          <p:nvPr>
            <p:ph sz="half" idx="1" hasCustomPrompt="1"/>
          </p:nvPr>
        </p:nvSpPr>
        <p:spPr>
          <a:xfrm>
            <a:off x="442913" y="2103438"/>
            <a:ext cx="5473700" cy="4068761"/>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4" name="Content Placeholder 3"/>
          <p:cNvSpPr>
            <a:spLocks noGrp="1"/>
          </p:cNvSpPr>
          <p:nvPr>
            <p:ph sz="half" idx="2" hasCustomPrompt="1"/>
          </p:nvPr>
        </p:nvSpPr>
        <p:spPr>
          <a:xfrm>
            <a:off x="6275388" y="2103437"/>
            <a:ext cx="5473699" cy="4068761"/>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Date Placeholder 1">
            <a:extLst>
              <a:ext uri="{FF2B5EF4-FFF2-40B4-BE49-F238E27FC236}">
                <a16:creationId xmlns:a16="http://schemas.microsoft.com/office/drawing/2014/main" id="{6E1303C7-4A99-4D99-AD0D-165E9D1D7B4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a:t>February 2019</a:t>
            </a:r>
          </a:p>
        </p:txBody>
      </p:sp>
      <p:sp>
        <p:nvSpPr>
          <p:cNvPr id="5" name="Footer Placeholder 4">
            <a:extLst>
              <a:ext uri="{FF2B5EF4-FFF2-40B4-BE49-F238E27FC236}">
                <a16:creationId xmlns:a16="http://schemas.microsoft.com/office/drawing/2014/main" id="{52B1D5D8-720F-45C3-B808-38424F6AC75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GB"/>
            </a:lvl1pPr>
          </a:lstStyle>
          <a:p>
            <a:r>
              <a:rPr lang="en-US"/>
              <a:t>Infonomics</a:t>
            </a:r>
          </a:p>
        </p:txBody>
      </p:sp>
      <p:sp>
        <p:nvSpPr>
          <p:cNvPr id="6" name="Slide Number Placeholder 5">
            <a:extLst>
              <a:ext uri="{FF2B5EF4-FFF2-40B4-BE49-F238E27FC236}">
                <a16:creationId xmlns:a16="http://schemas.microsoft.com/office/drawing/2014/main" id="{9409B115-35F6-4745-8257-09A13D46444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GB" smtClean="0"/>
            </a:lvl1pPr>
          </a:lstStyle>
          <a:p>
            <a:fld id="{28483C02-AC51-45C7-BED9-4735506819D0}" type="slidenum">
              <a:rPr lang="en-US" smtClean="0"/>
              <a:pPr/>
              <a:t>‹#›</a:t>
            </a:fld>
            <a:endParaRPr lang="en-US"/>
          </a:p>
        </p:txBody>
      </p:sp>
    </p:spTree>
    <p:extLst>
      <p:ext uri="{BB962C8B-B14F-4D97-AF65-F5344CB8AC3E}">
        <p14:creationId xmlns:p14="http://schemas.microsoft.com/office/powerpoint/2010/main" val="1528418862"/>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687115"/>
          </a:xfrm>
          <a:prstGeom prst="rect">
            <a:avLst/>
          </a:prstGeom>
        </p:spPr>
        <p:txBody>
          <a:bodyPr vert="horz" lIns="0" tIns="0" rIns="0" bIns="0" rtlCol="0" anchor="t" anchorCtr="0">
            <a:normAutofit/>
          </a:bodyPr>
          <a:lstStyle/>
          <a:p>
            <a:r>
              <a:rPr lang="en-GB" dirty="0"/>
              <a:t>[Slide title]</a:t>
            </a:r>
          </a:p>
        </p:txBody>
      </p:sp>
      <p:sp>
        <p:nvSpPr>
          <p:cNvPr id="3" name="Text Placeholder 2"/>
          <p:cNvSpPr>
            <a:spLocks noGrp="1"/>
          </p:cNvSpPr>
          <p:nvPr>
            <p:ph type="body" idx="1"/>
          </p:nvPr>
        </p:nvSpPr>
        <p:spPr>
          <a:xfrm>
            <a:off x="442913" y="1600201"/>
            <a:ext cx="11306175" cy="4572000"/>
          </a:xfrm>
          <a:prstGeom prst="rect">
            <a:avLst/>
          </a:prstGeom>
        </p:spPr>
        <p:txBody>
          <a:bodyPr vert="horz" lIns="0" tIns="0" rIns="0" bIns="0" rtlCol="0">
            <a:no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sz="750" smtClean="0"/>
            </a:lvl1pPr>
          </a:lstStyle>
          <a:p>
            <a:r>
              <a:rPr lang="en-US"/>
              <a:t>Infonomics</a:t>
            </a:r>
            <a:endParaRPr lang="en-US" dirty="0"/>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en-US" sz="750" smtClean="0"/>
            </a:lvl1pPr>
          </a:lstStyle>
          <a:p>
            <a:r>
              <a:rPr lang="en-US"/>
              <a:t>February 2019</a:t>
            </a:r>
            <a:endParaRPr lang="en-US" dirty="0"/>
          </a:p>
        </p:txBody>
      </p:sp>
      <p:sp>
        <p:nvSpPr>
          <p:cNvPr id="8" name="PwCFirm"/>
          <p:cNvSpPr txBox="1"/>
          <p:nvPr/>
        </p:nvSpPr>
        <p:spPr>
          <a:xfrm>
            <a:off x="442913"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GB"/>
              <a:t>PwC</a:t>
            </a:r>
            <a:endParaRPr lang="en-GB"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en-US" sz="750" smtClean="0"/>
            </a:lvl1pPr>
          </a:lstStyle>
          <a:p>
            <a:fld id="{7459932D-571D-4BFB-AABD-7CA5344EF922}" type="slidenum">
              <a:rPr lang="en-US" smtClean="0"/>
              <a:pPr/>
              <a:t>‹#›</a:t>
            </a:fld>
            <a:endParaRPr lang="en-US" dirty="0"/>
          </a:p>
        </p:txBody>
      </p:sp>
    </p:spTree>
    <p:extLst>
      <p:ext uri="{BB962C8B-B14F-4D97-AF65-F5344CB8AC3E}">
        <p14:creationId xmlns:p14="http://schemas.microsoft.com/office/powerpoint/2010/main" val="5594355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Lst>
  <p:hf hdr="0"/>
  <p:txStyles>
    <p:titleStyle>
      <a:lvl1pPr algn="l" defTabSz="914400" rtl="0" eaLnBrk="1" latinLnBrk="0" hangingPunct="1">
        <a:lnSpc>
          <a:spcPct val="85000"/>
        </a:lnSpc>
        <a:spcBef>
          <a:spcPct val="0"/>
        </a:spcBef>
        <a:buNone/>
        <a:defRPr sz="2400" kern="120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pos="279">
          <p15:clr>
            <a:srgbClr val="F26B43"/>
          </p15:clr>
        </p15:guide>
        <p15:guide id="2" pos="7401">
          <p15:clr>
            <a:srgbClr val="F26B43"/>
          </p15:clr>
        </p15:guide>
        <p15:guide id="3" pos="3953">
          <p15:clr>
            <a:srgbClr val="F26B43"/>
          </p15:clr>
        </p15:guide>
        <p15:guide id="4" pos="3727">
          <p15:clr>
            <a:srgbClr val="F26B43"/>
          </p15:clr>
        </p15:guide>
        <p15:guide id="5" orient="horz" pos="3888">
          <p15:clr>
            <a:srgbClr val="F26B43"/>
          </p15:clr>
        </p15:guide>
        <p15:guide id="6" pos="2726">
          <p15:clr>
            <a:srgbClr val="F26B43"/>
          </p15:clr>
        </p15:guide>
        <p15:guide id="7" pos="2502">
          <p15:clr>
            <a:srgbClr val="F26B43"/>
          </p15:clr>
        </p15:guide>
        <p15:guide id="8" pos="4952">
          <p15:clr>
            <a:srgbClr val="F26B43"/>
          </p15:clr>
        </p15:guide>
        <p15:guide id="9" pos="5177">
          <p15:clr>
            <a:srgbClr val="F26B43"/>
          </p15:clr>
        </p15:guide>
        <p15:guide id="10" orient="horz" pos="2160">
          <p15:clr>
            <a:srgbClr val="F26B43"/>
          </p15:clr>
        </p15:guide>
        <p15:guide id="11" orient="horz" pos="1008">
          <p15:clr>
            <a:srgbClr val="F26B43"/>
          </p15:clr>
        </p15:guide>
        <p15:guide id="12" orient="horz" pos="1146">
          <p15:clr>
            <a:srgbClr val="F26B43"/>
          </p15:clr>
        </p15:guide>
        <p15:guide id="13" orient="horz" pos="270">
          <p15:clr>
            <a:srgbClr val="F26B43"/>
          </p15:clr>
        </p15:guide>
        <p15:guide id="14" orient="horz" pos="22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sv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21.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25.sv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31.sv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svg"/><Relationship Id="rId7"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5.svg"/><Relationship Id="rId5" Type="http://schemas.openxmlformats.org/officeDocument/2006/relationships/image" Target="../media/image33.sv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1.sv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25.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25.sv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31.sv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svg"/><Relationship Id="rId7"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5.svg"/><Relationship Id="rId5" Type="http://schemas.openxmlformats.org/officeDocument/2006/relationships/image" Target="../media/image33.sv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1.svg"/></Relationships>
</file>

<file path=ppt/slides/_rels/slide2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29.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25.sv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31.sv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svg"/><Relationship Id="rId7"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5.svg"/><Relationship Id="rId5" Type="http://schemas.openxmlformats.org/officeDocument/2006/relationships/image" Target="../media/image33.sv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1.svg"/></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3.xml"/></Relationships>
</file>

<file path=ppt/slides/_rels/slide45.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54.xml"/><Relationship Id="rId5" Type="http://schemas.openxmlformats.org/officeDocument/2006/relationships/image" Target="../media/image51.sv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54.xml"/><Relationship Id="rId5" Type="http://schemas.openxmlformats.org/officeDocument/2006/relationships/image" Target="../media/image55.svg"/><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54.xml"/></Relationships>
</file>

<file path=ppt/slides/_rels/slide48.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54.xml"/><Relationship Id="rId5" Type="http://schemas.openxmlformats.org/officeDocument/2006/relationships/image" Target="../media/image61.svg"/><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1127" y="600759"/>
            <a:ext cx="7306490" cy="3368722"/>
          </a:xfrm>
        </p:spPr>
        <p:txBody>
          <a:bodyPr>
            <a:normAutofit/>
          </a:bodyPr>
          <a:lstStyle/>
          <a:p>
            <a:r>
              <a:rPr lang="en-US" dirty="0"/>
              <a:t>Property Registration on Blockchain – Government of Karnataka </a:t>
            </a:r>
            <a:br>
              <a:rPr lang="en-US" dirty="0"/>
            </a:br>
            <a:br>
              <a:rPr lang="en-US" dirty="0"/>
            </a:br>
            <a:br>
              <a:rPr lang="en-US" sz="2700" dirty="0"/>
            </a:br>
            <a:br>
              <a:rPr lang="en-US" sz="2700" dirty="0"/>
            </a:br>
            <a:r>
              <a:rPr lang="en-US" sz="2700" dirty="0"/>
              <a:t>09/08/2021</a:t>
            </a:r>
            <a:endParaRPr lang="en-US" dirty="0"/>
          </a:p>
        </p:txBody>
      </p:sp>
      <p:sp>
        <p:nvSpPr>
          <p:cNvPr id="3" name="TextBox 2">
            <a:extLst>
              <a:ext uri="{FF2B5EF4-FFF2-40B4-BE49-F238E27FC236}">
                <a16:creationId xmlns:a16="http://schemas.microsoft.com/office/drawing/2014/main" id="{725FA47F-4DFB-4F5A-A0D4-631D4332A8A5}"/>
              </a:ext>
            </a:extLst>
          </p:cNvPr>
          <p:cNvSpPr txBox="1"/>
          <p:nvPr/>
        </p:nvSpPr>
        <p:spPr>
          <a:xfrm>
            <a:off x="1961322" y="5687854"/>
            <a:ext cx="5327374" cy="246221"/>
          </a:xfrm>
          <a:prstGeom prst="rect">
            <a:avLst/>
          </a:prstGeom>
          <a:noFill/>
        </p:spPr>
        <p:txBody>
          <a:bodyPr wrap="square" lIns="0" tIns="0" rIns="0" bIns="0" rtlCol="0">
            <a:spAutoFit/>
          </a:bodyPr>
          <a:lstStyle/>
          <a:p>
            <a:pPr algn="ctr">
              <a:lnSpc>
                <a:spcPct val="100000"/>
              </a:lnSpc>
              <a:spcAft>
                <a:spcPts val="600"/>
              </a:spcAft>
              <a:buSzPct val="100000"/>
            </a:pPr>
            <a:r>
              <a:rPr lang="en-US" sz="1600" b="1" dirty="0">
                <a:latin typeface="+mj-lt"/>
              </a:rPr>
              <a:t>Project Overview</a:t>
            </a:r>
          </a:p>
        </p:txBody>
      </p:sp>
    </p:spTree>
    <p:extLst>
      <p:ext uri="{BB962C8B-B14F-4D97-AF65-F5344CB8AC3E}">
        <p14:creationId xmlns:p14="http://schemas.microsoft.com/office/powerpoint/2010/main" val="152871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14CFB-C14D-4BAD-B6EA-28E2C21A9CCA}"/>
              </a:ext>
            </a:extLst>
          </p:cNvPr>
          <p:cNvSpPr>
            <a:spLocks noGrp="1"/>
          </p:cNvSpPr>
          <p:nvPr>
            <p:ph type="ftr" sz="quarter" idx="11"/>
          </p:nvPr>
        </p:nvSpPr>
        <p:spPr/>
        <p:txBody>
          <a:bodyPr/>
          <a:lstStyle/>
          <a:p>
            <a:r>
              <a:rPr lang="en-US"/>
              <a:t>Infonomics</a:t>
            </a:r>
          </a:p>
        </p:txBody>
      </p:sp>
      <p:sp>
        <p:nvSpPr>
          <p:cNvPr id="5" name="Slide Number Placeholder 4">
            <a:extLst>
              <a:ext uri="{FF2B5EF4-FFF2-40B4-BE49-F238E27FC236}">
                <a16:creationId xmlns:a16="http://schemas.microsoft.com/office/drawing/2014/main" id="{22AB05BE-B01D-416E-9534-1CDB20FA3190}"/>
              </a:ext>
            </a:extLst>
          </p:cNvPr>
          <p:cNvSpPr>
            <a:spLocks noGrp="1"/>
          </p:cNvSpPr>
          <p:nvPr>
            <p:ph type="sldNum" sz="quarter" idx="12"/>
          </p:nvPr>
        </p:nvSpPr>
        <p:spPr/>
        <p:txBody>
          <a:bodyPr/>
          <a:lstStyle/>
          <a:p>
            <a:fld id="{AE7422E5-B2C5-4D1E-9675-C24ADD960BAE}" type="slidenum">
              <a:rPr lang="en-US" smtClean="0"/>
              <a:pPr/>
              <a:t>10</a:t>
            </a:fld>
            <a:endParaRPr lang="en-US"/>
          </a:p>
        </p:txBody>
      </p:sp>
      <p:graphicFrame>
        <p:nvGraphicFramePr>
          <p:cNvPr id="6" name="Table 5">
            <a:extLst>
              <a:ext uri="{FF2B5EF4-FFF2-40B4-BE49-F238E27FC236}">
                <a16:creationId xmlns:a16="http://schemas.microsoft.com/office/drawing/2014/main" id="{9A053E1F-95BE-4FCC-B3B4-8BD37DA8BB0E}"/>
              </a:ext>
            </a:extLst>
          </p:cNvPr>
          <p:cNvGraphicFramePr>
            <a:graphicFrameLocks noGrp="1"/>
          </p:cNvGraphicFramePr>
          <p:nvPr>
            <p:extLst>
              <p:ext uri="{D42A27DB-BD31-4B8C-83A1-F6EECF244321}">
                <p14:modId xmlns:p14="http://schemas.microsoft.com/office/powerpoint/2010/main" val="1479448372"/>
              </p:ext>
            </p:extLst>
          </p:nvPr>
        </p:nvGraphicFramePr>
        <p:xfrm>
          <a:off x="666846" y="1617785"/>
          <a:ext cx="10320021" cy="4360985"/>
        </p:xfrm>
        <a:graphic>
          <a:graphicData uri="http://schemas.openxmlformats.org/drawingml/2006/table">
            <a:tbl>
              <a:tblPr firstRow="1" firstCol="1" bandRow="1">
                <a:tableStyleId>{93296810-A885-4BE3-A3E7-6D5BEEA58F35}</a:tableStyleId>
              </a:tblPr>
              <a:tblGrid>
                <a:gridCol w="701262">
                  <a:extLst>
                    <a:ext uri="{9D8B030D-6E8A-4147-A177-3AD203B41FA5}">
                      <a16:colId xmlns:a16="http://schemas.microsoft.com/office/drawing/2014/main" val="2469175056"/>
                    </a:ext>
                  </a:extLst>
                </a:gridCol>
                <a:gridCol w="2458394">
                  <a:extLst>
                    <a:ext uri="{9D8B030D-6E8A-4147-A177-3AD203B41FA5}">
                      <a16:colId xmlns:a16="http://schemas.microsoft.com/office/drawing/2014/main" val="262100185"/>
                    </a:ext>
                  </a:extLst>
                </a:gridCol>
                <a:gridCol w="1432073">
                  <a:extLst>
                    <a:ext uri="{9D8B030D-6E8A-4147-A177-3AD203B41FA5}">
                      <a16:colId xmlns:a16="http://schemas.microsoft.com/office/drawing/2014/main" val="1573248590"/>
                    </a:ext>
                  </a:extLst>
                </a:gridCol>
                <a:gridCol w="1636654">
                  <a:extLst>
                    <a:ext uri="{9D8B030D-6E8A-4147-A177-3AD203B41FA5}">
                      <a16:colId xmlns:a16="http://schemas.microsoft.com/office/drawing/2014/main" val="1866537076"/>
                    </a:ext>
                  </a:extLst>
                </a:gridCol>
                <a:gridCol w="1125201">
                  <a:extLst>
                    <a:ext uri="{9D8B030D-6E8A-4147-A177-3AD203B41FA5}">
                      <a16:colId xmlns:a16="http://schemas.microsoft.com/office/drawing/2014/main" val="3895694879"/>
                    </a:ext>
                  </a:extLst>
                </a:gridCol>
                <a:gridCol w="1227491">
                  <a:extLst>
                    <a:ext uri="{9D8B030D-6E8A-4147-A177-3AD203B41FA5}">
                      <a16:colId xmlns:a16="http://schemas.microsoft.com/office/drawing/2014/main" val="1838420409"/>
                    </a:ext>
                  </a:extLst>
                </a:gridCol>
                <a:gridCol w="1738946">
                  <a:extLst>
                    <a:ext uri="{9D8B030D-6E8A-4147-A177-3AD203B41FA5}">
                      <a16:colId xmlns:a16="http://schemas.microsoft.com/office/drawing/2014/main" val="1563217532"/>
                    </a:ext>
                  </a:extLst>
                </a:gridCol>
              </a:tblGrid>
              <a:tr h="384319">
                <a:tc gridSpan="7">
                  <a:txBody>
                    <a:bodyPr/>
                    <a:lstStyle/>
                    <a:p>
                      <a:pPr marL="0" marR="0" algn="ctr">
                        <a:lnSpc>
                          <a:spcPct val="115000"/>
                        </a:lnSpc>
                        <a:spcBef>
                          <a:spcPts val="0"/>
                        </a:spcBef>
                        <a:spcAft>
                          <a:spcPts val="0"/>
                        </a:spcAft>
                      </a:pPr>
                      <a:r>
                        <a:rPr lang="en-US" sz="1400">
                          <a:effectLst/>
                        </a:rPr>
                        <a:t>Cost Structure</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914171955"/>
                  </a:ext>
                </a:extLst>
              </a:tr>
              <a:tr h="645534">
                <a:tc>
                  <a:txBody>
                    <a:bodyPr/>
                    <a:lstStyle/>
                    <a:p>
                      <a:pPr marL="0" marR="0" algn="ctr">
                        <a:lnSpc>
                          <a:spcPct val="115000"/>
                        </a:lnSpc>
                        <a:spcBef>
                          <a:spcPts val="0"/>
                        </a:spcBef>
                        <a:spcAft>
                          <a:spcPts val="0"/>
                        </a:spcAft>
                      </a:pPr>
                      <a:r>
                        <a:rPr lang="en-US" sz="1400">
                          <a:effectLst/>
                        </a:rPr>
                        <a:t>S. No.</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Team Members</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Role</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Experience</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Rate</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Man Months</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Amount in INR</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extLst>
                  <a:ext uri="{0D108BD9-81ED-4DB2-BD59-A6C34878D82A}">
                    <a16:rowId xmlns:a16="http://schemas.microsoft.com/office/drawing/2014/main" val="629652090"/>
                  </a:ext>
                </a:extLst>
              </a:tr>
              <a:tr h="982271">
                <a:tc>
                  <a:txBody>
                    <a:bodyPr/>
                    <a:lstStyle/>
                    <a:p>
                      <a:pPr marL="0" marR="0" algn="ctr">
                        <a:lnSpc>
                          <a:spcPct val="115000"/>
                        </a:lnSpc>
                        <a:spcBef>
                          <a:spcPts val="0"/>
                        </a:spcBef>
                        <a:spcAft>
                          <a:spcPts val="0"/>
                        </a:spcAft>
                      </a:pPr>
                      <a:r>
                        <a:rPr lang="en-US" sz="1400">
                          <a:effectLst/>
                        </a:rPr>
                        <a:t>1</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eorgia" panose="02040502050405020303" pitchFamily="18" charset="0"/>
                          <a:ea typeface="Times New Roman" panose="02020603050405020304" pitchFamily="18" charset="0"/>
                          <a:cs typeface="Tunga" panose="020B0502040204020203" pitchFamily="34" charset="0"/>
                        </a:rPr>
                        <a:t>Saurabh Bhattacharya/ Christy Sunny</a:t>
                      </a:r>
                    </a:p>
                  </a:txBody>
                  <a:tcPr marL="68580" marR="68580" marT="0" marB="0" anchor="ctr"/>
                </a:tc>
                <a:tc>
                  <a:txBody>
                    <a:bodyPr/>
                    <a:lstStyle/>
                    <a:p>
                      <a:pPr marL="0" marR="0" algn="ctr">
                        <a:lnSpc>
                          <a:spcPct val="115000"/>
                        </a:lnSpc>
                        <a:spcBef>
                          <a:spcPts val="0"/>
                        </a:spcBef>
                        <a:spcAft>
                          <a:spcPts val="0"/>
                        </a:spcAft>
                      </a:pPr>
                      <a:r>
                        <a:rPr lang="en-US" sz="1400">
                          <a:effectLst/>
                        </a:rPr>
                        <a:t>Team Lead</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19 years (4 years Blockchain)</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388,000</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3</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11,64,000</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extLst>
                  <a:ext uri="{0D108BD9-81ED-4DB2-BD59-A6C34878D82A}">
                    <a16:rowId xmlns:a16="http://schemas.microsoft.com/office/drawing/2014/main" val="2828761423"/>
                  </a:ext>
                </a:extLst>
              </a:tr>
              <a:tr h="982271">
                <a:tc>
                  <a:txBody>
                    <a:bodyPr/>
                    <a:lstStyle/>
                    <a:p>
                      <a:pPr marL="0" marR="0" algn="ctr">
                        <a:lnSpc>
                          <a:spcPct val="115000"/>
                        </a:lnSpc>
                        <a:spcBef>
                          <a:spcPts val="0"/>
                        </a:spcBef>
                        <a:spcAft>
                          <a:spcPts val="0"/>
                        </a:spcAft>
                      </a:pPr>
                      <a:r>
                        <a:rPr lang="en-US" sz="1400">
                          <a:effectLst/>
                        </a:rPr>
                        <a:t>2</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eorgia" panose="02040502050405020303" pitchFamily="18" charset="0"/>
                          <a:ea typeface="Times New Roman" panose="02020603050405020304" pitchFamily="18" charset="0"/>
                          <a:cs typeface="Tunga" panose="020B0502040204020203" pitchFamily="34" charset="0"/>
                        </a:rPr>
                        <a:t>Deepa Menon/ Talha Wahid</a:t>
                      </a:r>
                    </a:p>
                  </a:txBody>
                  <a:tcPr marL="68580" marR="68580" marT="0" marB="0" anchor="ctr"/>
                </a:tc>
                <a:tc>
                  <a:txBody>
                    <a:bodyPr/>
                    <a:lstStyle/>
                    <a:p>
                      <a:pPr marL="0" marR="0" algn="ctr">
                        <a:lnSpc>
                          <a:spcPct val="115000"/>
                        </a:lnSpc>
                        <a:spcBef>
                          <a:spcPts val="0"/>
                        </a:spcBef>
                        <a:spcAft>
                          <a:spcPts val="0"/>
                        </a:spcAft>
                      </a:pPr>
                      <a:r>
                        <a:rPr lang="en-US" sz="1400" dirty="0">
                          <a:effectLst/>
                        </a:rPr>
                        <a:t>Principal/Senior Consultant</a:t>
                      </a:r>
                      <a:endParaRPr lang="en-US" sz="1400" dirty="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7.8 years (2 years Blockchain)</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302,400</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6</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dirty="0">
                          <a:effectLst/>
                        </a:rPr>
                        <a:t>18,14,000</a:t>
                      </a:r>
                      <a:endParaRPr lang="en-US" sz="1400" dirty="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extLst>
                  <a:ext uri="{0D108BD9-81ED-4DB2-BD59-A6C34878D82A}">
                    <a16:rowId xmlns:a16="http://schemas.microsoft.com/office/drawing/2014/main" val="3121052464"/>
                  </a:ext>
                </a:extLst>
              </a:tr>
              <a:tr h="982271">
                <a:tc>
                  <a:txBody>
                    <a:bodyPr/>
                    <a:lstStyle/>
                    <a:p>
                      <a:pPr marL="0" marR="0" algn="ctr">
                        <a:lnSpc>
                          <a:spcPct val="115000"/>
                        </a:lnSpc>
                        <a:spcBef>
                          <a:spcPts val="0"/>
                        </a:spcBef>
                        <a:spcAft>
                          <a:spcPts val="0"/>
                        </a:spcAft>
                      </a:pPr>
                      <a:r>
                        <a:rPr lang="en-US" sz="1400">
                          <a:effectLst/>
                        </a:rPr>
                        <a:t>3</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Nakulan Narayanan</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Senior Consultant</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4 years (2 years Blockchain)</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270,000</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6</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16,20,000</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extLst>
                  <a:ext uri="{0D108BD9-81ED-4DB2-BD59-A6C34878D82A}">
                    <a16:rowId xmlns:a16="http://schemas.microsoft.com/office/drawing/2014/main" val="1759968496"/>
                  </a:ext>
                </a:extLst>
              </a:tr>
              <a:tr h="384319">
                <a:tc gridSpan="6">
                  <a:txBody>
                    <a:bodyPr/>
                    <a:lstStyle/>
                    <a:p>
                      <a:pPr marL="0" marR="0" algn="ctr">
                        <a:lnSpc>
                          <a:spcPct val="115000"/>
                        </a:lnSpc>
                        <a:spcBef>
                          <a:spcPts val="0"/>
                        </a:spcBef>
                        <a:spcAft>
                          <a:spcPts val="0"/>
                        </a:spcAft>
                      </a:pPr>
                      <a:r>
                        <a:rPr lang="en-US" sz="1400">
                          <a:effectLst/>
                        </a:rPr>
                        <a:t>Total</a:t>
                      </a:r>
                      <a:endParaRPr lang="en-US" sz="140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marL="0" marR="0" algn="ctr">
                        <a:lnSpc>
                          <a:spcPct val="115000"/>
                        </a:lnSpc>
                        <a:spcBef>
                          <a:spcPts val="0"/>
                        </a:spcBef>
                        <a:spcAft>
                          <a:spcPts val="0"/>
                        </a:spcAft>
                      </a:pPr>
                      <a:r>
                        <a:rPr lang="en-US" sz="1400" dirty="0">
                          <a:effectLst/>
                        </a:rPr>
                        <a:t>45,98,400</a:t>
                      </a:r>
                      <a:endParaRPr lang="en-US" sz="1400" dirty="0">
                        <a:effectLst/>
                        <a:latin typeface="Georgia" panose="02040502050405020303" pitchFamily="18" charset="0"/>
                        <a:ea typeface="Times New Roman" panose="02020603050405020304" pitchFamily="18" charset="0"/>
                        <a:cs typeface="Tunga" panose="020B0502040204020203" pitchFamily="34" charset="0"/>
                      </a:endParaRPr>
                    </a:p>
                  </a:txBody>
                  <a:tcPr marL="68580" marR="68580" marT="0" marB="0" anchor="ctr"/>
                </a:tc>
                <a:extLst>
                  <a:ext uri="{0D108BD9-81ED-4DB2-BD59-A6C34878D82A}">
                    <a16:rowId xmlns:a16="http://schemas.microsoft.com/office/drawing/2014/main" val="2852156036"/>
                  </a:ext>
                </a:extLst>
              </a:tr>
            </a:tbl>
          </a:graphicData>
        </a:graphic>
      </p:graphicFrame>
      <p:sp>
        <p:nvSpPr>
          <p:cNvPr id="7" name="Title 1">
            <a:extLst>
              <a:ext uri="{FF2B5EF4-FFF2-40B4-BE49-F238E27FC236}">
                <a16:creationId xmlns:a16="http://schemas.microsoft.com/office/drawing/2014/main" id="{038CDC4C-B2D3-4DC1-86F4-20DAF577EC70}"/>
              </a:ext>
            </a:extLst>
          </p:cNvPr>
          <p:cNvSpPr>
            <a:spLocks noGrp="1"/>
          </p:cNvSpPr>
          <p:nvPr>
            <p:ph type="title"/>
          </p:nvPr>
        </p:nvSpPr>
        <p:spPr>
          <a:xfrm>
            <a:off x="442912" y="369277"/>
            <a:ext cx="11306175" cy="728663"/>
          </a:xfrm>
        </p:spPr>
        <p:txBody>
          <a:bodyPr>
            <a:normAutofit/>
          </a:bodyPr>
          <a:lstStyle/>
          <a:p>
            <a:r>
              <a:rPr lang="en-GB" sz="3200" b="1" dirty="0"/>
              <a:t>PwC Team Structure for Kaveri Blockchain Pilot.. </a:t>
            </a:r>
          </a:p>
        </p:txBody>
      </p:sp>
    </p:spTree>
    <p:extLst>
      <p:ext uri="{BB962C8B-B14F-4D97-AF65-F5344CB8AC3E}">
        <p14:creationId xmlns:p14="http://schemas.microsoft.com/office/powerpoint/2010/main" val="346846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0"/>
        <p:cNvGrpSpPr/>
        <p:nvPr/>
      </p:nvGrpSpPr>
      <p:grpSpPr>
        <a:xfrm>
          <a:off x="0" y="0"/>
          <a:ext cx="0" cy="0"/>
          <a:chOff x="0" y="0"/>
          <a:chExt cx="0" cy="0"/>
        </a:xfrm>
      </p:grpSpPr>
      <p:sp>
        <p:nvSpPr>
          <p:cNvPr id="2" name="TextBox 1">
            <a:extLst>
              <a:ext uri="{FF2B5EF4-FFF2-40B4-BE49-F238E27FC236}">
                <a16:creationId xmlns:a16="http://schemas.microsoft.com/office/drawing/2014/main" id="{37C27C9F-30A3-4B1F-AC73-65261492AC98}"/>
              </a:ext>
            </a:extLst>
          </p:cNvPr>
          <p:cNvSpPr txBox="1"/>
          <p:nvPr/>
        </p:nvSpPr>
        <p:spPr>
          <a:xfrm>
            <a:off x="0" y="-18106"/>
            <a:ext cx="3850241" cy="6876106"/>
          </a:xfrm>
          <a:prstGeom prst="rect">
            <a:avLst/>
          </a:prstGeom>
          <a:solidFill>
            <a:srgbClr val="C00000"/>
          </a:solidFill>
        </p:spPr>
        <p:txBody>
          <a:bodyPr wrap="square" lIns="0" tIns="0" rIns="0" bIns="0" rtlCol="0">
            <a:noAutofit/>
          </a:bodyPr>
          <a:lstStyle/>
          <a:p>
            <a:pPr marL="0" marR="0" lvl="0" indent="-274320" algn="l" defTabSz="914400" rtl="0" eaLnBrk="1" fontAlgn="auto" latinLnBrk="0" hangingPunct="1">
              <a:lnSpc>
                <a:spcPct val="100000"/>
              </a:lnSpc>
              <a:spcBef>
                <a:spcPts val="0"/>
              </a:spcBef>
              <a:spcAft>
                <a:spcPts val="90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Georgia" pitchFamily="18" charset="0"/>
              <a:ea typeface="+mn-ea"/>
              <a:cs typeface="+mn-cs"/>
            </a:endParaRPr>
          </a:p>
        </p:txBody>
      </p:sp>
      <p:pic>
        <p:nvPicPr>
          <p:cNvPr id="3391" name="Shape 3391"/>
          <p:cNvPicPr preferRelativeResize="0"/>
          <p:nvPr/>
        </p:nvPicPr>
        <p:blipFill/>
        <p:spPr>
          <a:xfrm>
            <a:off x="2118" y="2118"/>
            <a:ext cx="2116" cy="2116"/>
          </a:xfrm>
          <a:prstGeom prst="rect">
            <a:avLst/>
          </a:prstGeom>
          <a:solidFill>
            <a:srgbClr val="FFFFFF"/>
          </a:solidFill>
          <a:ln>
            <a:noFill/>
          </a:ln>
        </p:spPr>
      </p:pic>
      <p:sp>
        <p:nvSpPr>
          <p:cNvPr id="3397" name="Shape 3397"/>
          <p:cNvSpPr/>
          <p:nvPr/>
        </p:nvSpPr>
        <p:spPr>
          <a:xfrm>
            <a:off x="154733" y="2044006"/>
            <a:ext cx="3248588" cy="984885"/>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3200" b="0" i="0" u="none" strike="noStrike" kern="0" cap="none" spc="0" normalizeH="0" baseline="0" noProof="0" dirty="0">
                <a:ln>
                  <a:noFill/>
                </a:ln>
                <a:solidFill>
                  <a:srgbClr val="FFFFFF"/>
                </a:solidFill>
                <a:effectLst/>
                <a:uLnTx/>
                <a:uFillTx/>
                <a:latin typeface="Georgia"/>
                <a:ea typeface="Georgia"/>
                <a:cs typeface="Georgia"/>
                <a:sym typeface="Georgia"/>
              </a:rPr>
              <a:t>Annexures : Select Project Collaterals</a:t>
            </a:r>
            <a:endParaRPr kumimoji="0" sz="3200" b="0" i="0" u="none" strike="noStrike" kern="0" cap="none" spc="0" normalizeH="0" baseline="0" noProof="0" dirty="0">
              <a:ln>
                <a:noFill/>
              </a:ln>
              <a:solidFill>
                <a:srgbClr val="FFFFFF"/>
              </a:solidFill>
              <a:effectLst/>
              <a:uLnTx/>
              <a:uFillTx/>
              <a:latin typeface="Georgia"/>
              <a:ea typeface="Georgia"/>
              <a:cs typeface="Georgia"/>
              <a:sym typeface="Georgia"/>
            </a:endParaRPr>
          </a:p>
        </p:txBody>
      </p:sp>
      <p:cxnSp>
        <p:nvCxnSpPr>
          <p:cNvPr id="3398" name="Shape 3398"/>
          <p:cNvCxnSpPr/>
          <p:nvPr/>
        </p:nvCxnSpPr>
        <p:spPr>
          <a:xfrm>
            <a:off x="365748" y="3829109"/>
            <a:ext cx="1068149" cy="0"/>
          </a:xfrm>
          <a:prstGeom prst="straightConnector1">
            <a:avLst/>
          </a:prstGeom>
          <a:noFill/>
          <a:ln w="12700" cap="flat" cmpd="sng">
            <a:solidFill>
              <a:schemeClr val="lt1"/>
            </a:solidFill>
            <a:prstDash val="solid"/>
            <a:round/>
            <a:headEnd type="none" w="sm" len="sm"/>
            <a:tailEnd type="none" w="sm" len="sm"/>
          </a:ln>
        </p:spPr>
      </p:cxnSp>
      <p:sp>
        <p:nvSpPr>
          <p:cNvPr id="3402" name="Shape 3402"/>
          <p:cNvSpPr txBox="1">
            <a:spLocks noGrp="1"/>
          </p:cNvSpPr>
          <p:nvPr>
            <p:ph type="sldNum" idx="12"/>
          </p:nvPr>
        </p:nvSpPr>
        <p:spPr>
          <a:xfrm>
            <a:off x="8934451" y="6535838"/>
            <a:ext cx="2844800" cy="123111"/>
          </a:xfrm>
          <a:prstGeom prst="rect">
            <a:avLst/>
          </a:prstGeom>
          <a:noFill/>
          <a:ln>
            <a:noFill/>
          </a:ln>
        </p:spPr>
        <p:txBody>
          <a:bodyPr spcFirstLastPara="1" vert="horz" wrap="square" lIns="0" tIns="0" rIns="0" bIns="0" rtlCol="0"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GB" sz="800" b="0" i="0" u="none" strike="noStrike" kern="0" cap="none" spc="0" normalizeH="0" baseline="0" noProof="0">
                <a:ln>
                  <a:noFill/>
                </a:ln>
                <a:solidFill>
                  <a:srgbClr val="FFFFFF"/>
                </a:solidFill>
                <a:effectLst/>
                <a:uLnTx/>
                <a:uFillTx/>
                <a:latin typeface="Arial"/>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11</a:t>
            </a:fld>
            <a:endParaRPr kumimoji="0" lang="en-US" sz="800" b="0" i="0" u="none" strike="noStrike" kern="0" cap="none" spc="0" normalizeH="0" baseline="0" noProof="0" dirty="0">
              <a:ln>
                <a:noFill/>
              </a:ln>
              <a:solidFill>
                <a:srgbClr val="FFFFFF"/>
              </a:solidFill>
              <a:effectLst/>
              <a:uLnTx/>
              <a:uFillTx/>
              <a:latin typeface="Arial"/>
              <a:cs typeface="Arial"/>
              <a:sym typeface="Arial"/>
            </a:endParaRPr>
          </a:p>
        </p:txBody>
      </p:sp>
      <p:pic>
        <p:nvPicPr>
          <p:cNvPr id="14" name="Picture 13">
            <a:extLst>
              <a:ext uri="{FF2B5EF4-FFF2-40B4-BE49-F238E27FC236}">
                <a16:creationId xmlns:a16="http://schemas.microsoft.com/office/drawing/2014/main" id="{6ACF9D96-8834-4AE4-86CE-3EC61974BB71}"/>
              </a:ext>
            </a:extLst>
          </p:cNvPr>
          <p:cNvPicPr/>
          <p:nvPr/>
        </p:nvPicPr>
        <p:blipFill>
          <a:blip r:embed="rId3">
            <a:extLst>
              <a:ext uri="{28A0092B-C50C-407E-A947-70E740481C1C}">
                <a14:useLocalDpi xmlns:a14="http://schemas.microsoft.com/office/drawing/2010/main" val="0"/>
              </a:ext>
            </a:extLst>
          </a:blip>
          <a:stretch>
            <a:fillRect/>
          </a:stretch>
        </p:blipFill>
        <p:spPr>
          <a:xfrm>
            <a:off x="3850240" y="0"/>
            <a:ext cx="8341760" cy="6857999"/>
          </a:xfrm>
          <a:prstGeom prst="rect">
            <a:avLst/>
          </a:prstGeom>
        </p:spPr>
      </p:pic>
      <p:sp>
        <p:nvSpPr>
          <p:cNvPr id="16" name="Shape 497">
            <a:extLst>
              <a:ext uri="{FF2B5EF4-FFF2-40B4-BE49-F238E27FC236}">
                <a16:creationId xmlns:a16="http://schemas.microsoft.com/office/drawing/2014/main" id="{3FADC65C-A129-4122-8B07-D3DD851A065A}"/>
              </a:ext>
            </a:extLst>
          </p:cNvPr>
          <p:cNvSpPr/>
          <p:nvPr/>
        </p:nvSpPr>
        <p:spPr>
          <a:xfrm>
            <a:off x="3829654" y="-9053"/>
            <a:ext cx="8360228" cy="6858000"/>
          </a:xfrm>
          <a:prstGeom prst="rect">
            <a:avLst/>
          </a:prstGeom>
          <a:solidFill>
            <a:srgbClr val="000000">
              <a:alpha val="60000"/>
            </a:srgbClr>
          </a:solidFill>
          <a:ln>
            <a:noFill/>
          </a:ln>
        </p:spPr>
        <p:txBody>
          <a:bodyPr wrap="square" lIns="155423" tIns="77690" rIns="155423" bIns="7769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380" b="0" i="0" u="none" strike="noStrike" kern="1200" cap="none" spc="0" normalizeH="0" baseline="0" noProof="0" dirty="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27956431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0"/>
        <p:cNvGrpSpPr/>
        <p:nvPr/>
      </p:nvGrpSpPr>
      <p:grpSpPr>
        <a:xfrm>
          <a:off x="0" y="0"/>
          <a:ext cx="0" cy="0"/>
          <a:chOff x="0" y="0"/>
          <a:chExt cx="0" cy="0"/>
        </a:xfrm>
      </p:grpSpPr>
      <p:sp>
        <p:nvSpPr>
          <p:cNvPr id="2" name="TextBox 1">
            <a:extLst>
              <a:ext uri="{FF2B5EF4-FFF2-40B4-BE49-F238E27FC236}">
                <a16:creationId xmlns:a16="http://schemas.microsoft.com/office/drawing/2014/main" id="{37C27C9F-30A3-4B1F-AC73-65261492AC98}"/>
              </a:ext>
            </a:extLst>
          </p:cNvPr>
          <p:cNvSpPr txBox="1"/>
          <p:nvPr/>
        </p:nvSpPr>
        <p:spPr>
          <a:xfrm>
            <a:off x="0" y="-18106"/>
            <a:ext cx="3850241" cy="6876106"/>
          </a:xfrm>
          <a:prstGeom prst="rect">
            <a:avLst/>
          </a:prstGeom>
          <a:solidFill>
            <a:srgbClr val="C00000"/>
          </a:solidFill>
        </p:spPr>
        <p:txBody>
          <a:bodyPr wrap="square" lIns="0" tIns="0" rIns="0" bIns="0" rtlCol="0">
            <a:noAutofit/>
          </a:bodyPr>
          <a:lstStyle/>
          <a:p>
            <a:pPr marL="0" marR="0" lvl="0" indent="-274320" algn="l" defTabSz="914400" rtl="0" eaLnBrk="1" fontAlgn="auto" latinLnBrk="0" hangingPunct="1">
              <a:lnSpc>
                <a:spcPct val="100000"/>
              </a:lnSpc>
              <a:spcBef>
                <a:spcPts val="0"/>
              </a:spcBef>
              <a:spcAft>
                <a:spcPts val="90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Georgia" pitchFamily="18" charset="0"/>
              <a:ea typeface="+mn-ea"/>
              <a:cs typeface="+mn-cs"/>
            </a:endParaRPr>
          </a:p>
        </p:txBody>
      </p:sp>
      <p:pic>
        <p:nvPicPr>
          <p:cNvPr id="3391" name="Shape 3391"/>
          <p:cNvPicPr preferRelativeResize="0"/>
          <p:nvPr/>
        </p:nvPicPr>
        <p:blipFill/>
        <p:spPr>
          <a:xfrm>
            <a:off x="2118" y="2118"/>
            <a:ext cx="2116" cy="2116"/>
          </a:xfrm>
          <a:prstGeom prst="rect">
            <a:avLst/>
          </a:prstGeom>
          <a:solidFill>
            <a:srgbClr val="FFFFFF"/>
          </a:solidFill>
          <a:ln>
            <a:noFill/>
          </a:ln>
        </p:spPr>
      </p:pic>
      <p:sp>
        <p:nvSpPr>
          <p:cNvPr id="3397" name="Shape 3397"/>
          <p:cNvSpPr/>
          <p:nvPr/>
        </p:nvSpPr>
        <p:spPr>
          <a:xfrm>
            <a:off x="365748" y="2844224"/>
            <a:ext cx="3248588" cy="984885"/>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3200" b="0" i="0" u="none" strike="noStrike" kern="0" cap="none" spc="0" normalizeH="0" baseline="0" noProof="0" dirty="0">
                <a:ln>
                  <a:noFill/>
                </a:ln>
                <a:solidFill>
                  <a:srgbClr val="FFFFFF"/>
                </a:solidFill>
                <a:effectLst/>
                <a:uLnTx/>
                <a:uFillTx/>
                <a:latin typeface="Georgia"/>
                <a:ea typeface="Georgia"/>
                <a:cs typeface="Georgia"/>
                <a:sym typeface="Georgia"/>
              </a:rPr>
              <a:t>Process Flows </a:t>
            </a:r>
            <a:endParaRPr kumimoji="0" sz="3200" b="0" i="0" u="none" strike="noStrike" kern="0" cap="none" spc="0" normalizeH="0" baseline="0" noProof="0" dirty="0">
              <a:ln>
                <a:noFill/>
              </a:ln>
              <a:solidFill>
                <a:srgbClr val="FFFFFF"/>
              </a:solidFill>
              <a:effectLst/>
              <a:uLnTx/>
              <a:uFillTx/>
              <a:latin typeface="Georgia"/>
              <a:ea typeface="Georgia"/>
              <a:cs typeface="Georgia"/>
              <a:sym typeface="Georgia"/>
            </a:endParaRPr>
          </a:p>
        </p:txBody>
      </p:sp>
      <p:cxnSp>
        <p:nvCxnSpPr>
          <p:cNvPr id="3398" name="Shape 3398"/>
          <p:cNvCxnSpPr/>
          <p:nvPr/>
        </p:nvCxnSpPr>
        <p:spPr>
          <a:xfrm>
            <a:off x="365748" y="3829109"/>
            <a:ext cx="1068149" cy="0"/>
          </a:xfrm>
          <a:prstGeom prst="straightConnector1">
            <a:avLst/>
          </a:prstGeom>
          <a:noFill/>
          <a:ln w="12700" cap="flat" cmpd="sng">
            <a:solidFill>
              <a:schemeClr val="lt1"/>
            </a:solidFill>
            <a:prstDash val="solid"/>
            <a:round/>
            <a:headEnd type="none" w="sm" len="sm"/>
            <a:tailEnd type="none" w="sm" len="sm"/>
          </a:ln>
        </p:spPr>
      </p:cxnSp>
      <p:sp>
        <p:nvSpPr>
          <p:cNvPr id="3402" name="Shape 3402"/>
          <p:cNvSpPr txBox="1">
            <a:spLocks noGrp="1"/>
          </p:cNvSpPr>
          <p:nvPr>
            <p:ph type="sldNum" idx="12"/>
          </p:nvPr>
        </p:nvSpPr>
        <p:spPr>
          <a:xfrm>
            <a:off x="8934451" y="6535838"/>
            <a:ext cx="2844800" cy="123111"/>
          </a:xfrm>
          <a:prstGeom prst="rect">
            <a:avLst/>
          </a:prstGeom>
          <a:noFill/>
          <a:ln>
            <a:noFill/>
          </a:ln>
        </p:spPr>
        <p:txBody>
          <a:bodyPr spcFirstLastPara="1" vert="horz" wrap="square" lIns="0" tIns="0" rIns="0" bIns="0" rtlCol="0"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GB" sz="800" b="0" i="0" u="none" strike="noStrike" kern="0" cap="none" spc="0" normalizeH="0" baseline="0" noProof="0">
                <a:ln>
                  <a:noFill/>
                </a:ln>
                <a:solidFill>
                  <a:srgbClr val="FFFFFF"/>
                </a:solidFill>
                <a:effectLst/>
                <a:uLnTx/>
                <a:uFillTx/>
                <a:latin typeface="Arial"/>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12</a:t>
            </a:fld>
            <a:endParaRPr kumimoji="0" lang="en-US" sz="800" b="0" i="0" u="none" strike="noStrike" kern="0" cap="none" spc="0" normalizeH="0" baseline="0" noProof="0" dirty="0">
              <a:ln>
                <a:noFill/>
              </a:ln>
              <a:solidFill>
                <a:srgbClr val="FFFFFF"/>
              </a:solidFill>
              <a:effectLst/>
              <a:uLnTx/>
              <a:uFillTx/>
              <a:latin typeface="Arial"/>
              <a:cs typeface="Arial"/>
              <a:sym typeface="Arial"/>
            </a:endParaRPr>
          </a:p>
        </p:txBody>
      </p:sp>
      <p:pic>
        <p:nvPicPr>
          <p:cNvPr id="14" name="Picture 13">
            <a:extLst>
              <a:ext uri="{FF2B5EF4-FFF2-40B4-BE49-F238E27FC236}">
                <a16:creationId xmlns:a16="http://schemas.microsoft.com/office/drawing/2014/main" id="{6ACF9D96-8834-4AE4-86CE-3EC61974BB71}"/>
              </a:ext>
            </a:extLst>
          </p:cNvPr>
          <p:cNvPicPr/>
          <p:nvPr/>
        </p:nvPicPr>
        <p:blipFill>
          <a:blip r:embed="rId3">
            <a:extLst>
              <a:ext uri="{28A0092B-C50C-407E-A947-70E740481C1C}">
                <a14:useLocalDpi xmlns:a14="http://schemas.microsoft.com/office/drawing/2010/main" val="0"/>
              </a:ext>
            </a:extLst>
          </a:blip>
          <a:stretch>
            <a:fillRect/>
          </a:stretch>
        </p:blipFill>
        <p:spPr>
          <a:xfrm>
            <a:off x="3850240" y="0"/>
            <a:ext cx="8341760" cy="6857999"/>
          </a:xfrm>
          <a:prstGeom prst="rect">
            <a:avLst/>
          </a:prstGeom>
        </p:spPr>
      </p:pic>
      <p:sp>
        <p:nvSpPr>
          <p:cNvPr id="16" name="Shape 497">
            <a:extLst>
              <a:ext uri="{FF2B5EF4-FFF2-40B4-BE49-F238E27FC236}">
                <a16:creationId xmlns:a16="http://schemas.microsoft.com/office/drawing/2014/main" id="{3FADC65C-A129-4122-8B07-D3DD851A065A}"/>
              </a:ext>
            </a:extLst>
          </p:cNvPr>
          <p:cNvSpPr/>
          <p:nvPr/>
        </p:nvSpPr>
        <p:spPr>
          <a:xfrm>
            <a:off x="3829654" y="-9053"/>
            <a:ext cx="8360228" cy="6858000"/>
          </a:xfrm>
          <a:prstGeom prst="rect">
            <a:avLst/>
          </a:prstGeom>
          <a:solidFill>
            <a:srgbClr val="000000">
              <a:alpha val="60000"/>
            </a:srgbClr>
          </a:solidFill>
          <a:ln>
            <a:noFill/>
          </a:ln>
        </p:spPr>
        <p:txBody>
          <a:bodyPr wrap="square" lIns="155423" tIns="77690" rIns="155423" bIns="7769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380" b="0" i="0" u="none" strike="noStrike" kern="1200" cap="none" spc="0" normalizeH="0" baseline="0" noProof="0" dirty="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36264320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E886C2-D74E-463F-9169-BBC6BD0568CA}"/>
              </a:ext>
            </a:extLst>
          </p:cNvPr>
          <p:cNvSpPr>
            <a:spLocks noGrp="1"/>
          </p:cNvSpPr>
          <p:nvPr>
            <p:ph type="sldNum" sz="quarter" idx="12"/>
          </p:nvPr>
        </p:nvSpPr>
        <p:spPr/>
        <p:txBody>
          <a:bodyPr/>
          <a:lstStyle/>
          <a:p>
            <a:fld id="{AE7422E5-B2C5-4D1E-9675-C24ADD960BAE}" type="slidenum">
              <a:rPr lang="en-US" smtClean="0"/>
              <a:pPr/>
              <a:t>13</a:t>
            </a:fld>
            <a:endParaRPr lang="en-US" dirty="0"/>
          </a:p>
        </p:txBody>
      </p:sp>
      <p:pic>
        <p:nvPicPr>
          <p:cNvPr id="6" name="Picture 5">
            <a:extLst>
              <a:ext uri="{FF2B5EF4-FFF2-40B4-BE49-F238E27FC236}">
                <a16:creationId xmlns:a16="http://schemas.microsoft.com/office/drawing/2014/main" id="{88B1EC0E-2FC7-494C-B180-7DC511DCEFF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13" y="2045260"/>
            <a:ext cx="10923782" cy="4446980"/>
          </a:xfrm>
          <a:prstGeom prst="rect">
            <a:avLst/>
          </a:prstGeom>
          <a:noFill/>
        </p:spPr>
      </p:pic>
      <p:sp>
        <p:nvSpPr>
          <p:cNvPr id="7" name="Google Shape;2646;p195">
            <a:extLst>
              <a:ext uri="{FF2B5EF4-FFF2-40B4-BE49-F238E27FC236}">
                <a16:creationId xmlns:a16="http://schemas.microsoft.com/office/drawing/2014/main" id="{72E024AF-EA56-4CC0-A2BD-28AA723E14E4}"/>
              </a:ext>
            </a:extLst>
          </p:cNvPr>
          <p:cNvSpPr/>
          <p:nvPr/>
        </p:nvSpPr>
        <p:spPr>
          <a:xfrm>
            <a:off x="63912" y="1285657"/>
            <a:ext cx="898537" cy="691023"/>
          </a:xfrm>
          <a:prstGeom prst="homePlate">
            <a:avLst>
              <a:gd name="adj" fmla="val 14310"/>
            </a:avLst>
          </a:prstGeom>
          <a:solidFill>
            <a:schemeClr val="accent3"/>
          </a:solidFill>
          <a:ln>
            <a:solidFill>
              <a:schemeClr val="accent3"/>
            </a:solidFill>
          </a:ln>
        </p:spPr>
        <p:txBody>
          <a:bodyPr spcFirstLastPara="1" wrap="square" lIns="72000" tIns="0" rIns="0" bIns="0" numCol="1" anchor="ctr" anchorCtr="0">
            <a:noAutofit/>
          </a:bodyPr>
          <a:lstStyle/>
          <a:p>
            <a:pPr lvl="0" algn="ctr"/>
            <a:r>
              <a:rPr lang="en-US" sz="1000" b="1" dirty="0">
                <a:solidFill>
                  <a:srgbClr val="FFFFFF"/>
                </a:solidFill>
                <a:latin typeface="Arial" panose="020B0604020202020204" pitchFamily="34" charset="0"/>
                <a:ea typeface="Georgia"/>
                <a:cs typeface="Arial" panose="020B0604020202020204" pitchFamily="34" charset="0"/>
                <a:sym typeface="Georgia"/>
              </a:rPr>
              <a:t>Encoding PPK and mapping Aadhaar</a:t>
            </a:r>
          </a:p>
        </p:txBody>
      </p:sp>
      <p:sp>
        <p:nvSpPr>
          <p:cNvPr id="8" name="TextBox 7">
            <a:extLst>
              <a:ext uri="{FF2B5EF4-FFF2-40B4-BE49-F238E27FC236}">
                <a16:creationId xmlns:a16="http://schemas.microsoft.com/office/drawing/2014/main" id="{7A0553CF-7CA8-494F-BAE7-33B8B3BBA204}"/>
              </a:ext>
            </a:extLst>
          </p:cNvPr>
          <p:cNvSpPr txBox="1"/>
          <p:nvPr/>
        </p:nvSpPr>
        <p:spPr>
          <a:xfrm>
            <a:off x="962449" y="1322496"/>
            <a:ext cx="10660193" cy="492443"/>
          </a:xfrm>
          <a:prstGeom prst="rect">
            <a:avLst/>
          </a:prstGeom>
          <a:noFill/>
        </p:spPr>
        <p:txBody>
          <a:bodyPr wrap="square" numCol="1" rtlCol="0">
            <a:spAutoFit/>
          </a:bodyPr>
          <a:lstStyle/>
          <a:p>
            <a:r>
              <a:rPr lang="en-US" altLang="en-IN" sz="1300" dirty="0"/>
              <a:t>Process of writing Public Private Key into the card is envisioned to be performed through a secure application. The application will be made available to authorized officials at SRO/CSC who will encrypt the PPK pair into every card who will also map Aadhaar e-KYC details to the card</a:t>
            </a:r>
            <a:endParaRPr lang="en-US" sz="1300" dirty="0"/>
          </a:p>
        </p:txBody>
      </p:sp>
      <p:sp>
        <p:nvSpPr>
          <p:cNvPr id="9" name="Title 1">
            <a:extLst>
              <a:ext uri="{FF2B5EF4-FFF2-40B4-BE49-F238E27FC236}">
                <a16:creationId xmlns:a16="http://schemas.microsoft.com/office/drawing/2014/main" id="{D6CCD9B5-6DFC-4514-928A-D38A61FE69AF}"/>
              </a:ext>
            </a:extLst>
          </p:cNvPr>
          <p:cNvSpPr>
            <a:spLocks noGrp="1"/>
          </p:cNvSpPr>
          <p:nvPr>
            <p:ph type="title"/>
          </p:nvPr>
        </p:nvSpPr>
        <p:spPr>
          <a:xfrm>
            <a:off x="442913" y="432000"/>
            <a:ext cx="11306175" cy="728755"/>
          </a:xfrm>
        </p:spPr>
        <p:txBody>
          <a:bodyPr/>
          <a:lstStyle/>
          <a:p>
            <a:r>
              <a:rPr lang="en-US" dirty="0"/>
              <a:t>Distribution of Property Cards(1/3)</a:t>
            </a:r>
          </a:p>
        </p:txBody>
      </p:sp>
      <p:sp>
        <p:nvSpPr>
          <p:cNvPr id="10" name="Google Shape;2645;p195">
            <a:extLst>
              <a:ext uri="{FF2B5EF4-FFF2-40B4-BE49-F238E27FC236}">
                <a16:creationId xmlns:a16="http://schemas.microsoft.com/office/drawing/2014/main" id="{B83F3D52-DBB4-45C3-910C-26C7DEC505D5}"/>
              </a:ext>
            </a:extLst>
          </p:cNvPr>
          <p:cNvSpPr/>
          <p:nvPr/>
        </p:nvSpPr>
        <p:spPr>
          <a:xfrm>
            <a:off x="63913" y="1271734"/>
            <a:ext cx="11558730" cy="704946"/>
          </a:xfrm>
          <a:prstGeom prst="rect">
            <a:avLst/>
          </a:prstGeom>
          <a:noFill/>
          <a:ln w="9525" cap="flat" cmpd="sng">
            <a:solidFill>
              <a:schemeClr val="dk1"/>
            </a:solidFill>
            <a:prstDash val="solid"/>
            <a:round/>
            <a:headEnd type="none" w="sm" len="sm"/>
            <a:tailEnd type="none" w="sm" len="sm"/>
          </a:ln>
        </p:spPr>
        <p:txBody>
          <a:bodyPr spcFirstLastPara="1" wrap="square" lIns="1463025" tIns="45700" rIns="1371600" bIns="45700" numCol="1" anchor="ctr" anchorCtr="0">
            <a:noAutofit/>
          </a:bodyPr>
          <a:lstStyle/>
          <a:p>
            <a:pPr marL="171450" lvl="0" indent="-171450" algn="ctr" rtl="0">
              <a:spcBef>
                <a:spcPts val="0"/>
              </a:spcBef>
              <a:spcAft>
                <a:spcPts val="0"/>
              </a:spcAft>
              <a:buClr>
                <a:schemeClr val="dk1"/>
              </a:buClr>
              <a:buFont typeface="Arial" panose="020B0604020202020204" pitchFamily="34" charset="0"/>
              <a:buChar char="•"/>
            </a:pPr>
            <a:endParaRPr sz="1400" dirty="0">
              <a:latin typeface="Arial" panose="020B0604020202020204" pitchFamily="34" charset="0"/>
              <a:ea typeface="Georgia"/>
              <a:cs typeface="Arial" panose="020B0604020202020204" pitchFamily="34" charset="0"/>
              <a:sym typeface="Georgia"/>
            </a:endParaRPr>
          </a:p>
        </p:txBody>
      </p:sp>
    </p:spTree>
    <p:extLst>
      <p:ext uri="{BB962C8B-B14F-4D97-AF65-F5344CB8AC3E}">
        <p14:creationId xmlns:p14="http://schemas.microsoft.com/office/powerpoint/2010/main" val="307562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Property Cards(3/3)</a:t>
            </a:r>
          </a:p>
        </p:txBody>
      </p:sp>
      <p:sp>
        <p:nvSpPr>
          <p:cNvPr id="35" name="Google Shape;2645;p195">
            <a:extLst>
              <a:ext uri="{FF2B5EF4-FFF2-40B4-BE49-F238E27FC236}">
                <a16:creationId xmlns:a16="http://schemas.microsoft.com/office/drawing/2014/main" id="{331BF131-D204-4E0C-9390-957D95CE042C}"/>
              </a:ext>
            </a:extLst>
          </p:cNvPr>
          <p:cNvSpPr/>
          <p:nvPr/>
        </p:nvSpPr>
        <p:spPr>
          <a:xfrm>
            <a:off x="-1" y="1422028"/>
            <a:ext cx="12192001" cy="52218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463025" tIns="45700" rIns="1371600" bIns="45700" numCol="1" anchor="ctr" anchorCtr="0">
            <a:noAutofit/>
          </a:bodyPr>
          <a:lstStyle/>
          <a:p>
            <a:pPr marL="171450" lvl="0" indent="-171450" algn="ctr" rtl="0">
              <a:spcBef>
                <a:spcPts val="0"/>
              </a:spcBef>
              <a:spcAft>
                <a:spcPts val="0"/>
              </a:spcAft>
              <a:buClr>
                <a:schemeClr val="dk1"/>
              </a:buClr>
              <a:buFont typeface="Arial" panose="020B0604020202020204" pitchFamily="34" charset="0"/>
              <a:buChar char="•"/>
            </a:pPr>
            <a:endParaRPr sz="1400" dirty="0">
              <a:latin typeface="Arial" panose="020B0604020202020204" pitchFamily="34" charset="0"/>
              <a:ea typeface="Georgia"/>
              <a:cs typeface="Arial" panose="020B0604020202020204" pitchFamily="34" charset="0"/>
              <a:sym typeface="Georgia"/>
            </a:endParaRPr>
          </a:p>
        </p:txBody>
      </p:sp>
      <p:sp>
        <p:nvSpPr>
          <p:cNvPr id="40" name="Google Shape;2646;p195">
            <a:extLst>
              <a:ext uri="{FF2B5EF4-FFF2-40B4-BE49-F238E27FC236}">
                <a16:creationId xmlns:a16="http://schemas.microsoft.com/office/drawing/2014/main" id="{E8811356-7682-4165-A012-062EA54C0B2B}"/>
              </a:ext>
            </a:extLst>
          </p:cNvPr>
          <p:cNvSpPr/>
          <p:nvPr/>
        </p:nvSpPr>
        <p:spPr>
          <a:xfrm>
            <a:off x="0" y="1422029"/>
            <a:ext cx="898537" cy="529282"/>
          </a:xfrm>
          <a:prstGeom prst="homePlate">
            <a:avLst>
              <a:gd name="adj" fmla="val 14310"/>
            </a:avLst>
          </a:prstGeom>
          <a:solidFill>
            <a:schemeClr val="accent3"/>
          </a:solidFill>
          <a:ln>
            <a:solidFill>
              <a:schemeClr val="accent3"/>
            </a:solidFill>
          </a:ln>
        </p:spPr>
        <p:txBody>
          <a:bodyPr spcFirstLastPara="1" wrap="square" lIns="72000" tIns="0" rIns="0" bIns="0" numCol="1" anchor="ctr" anchorCtr="0">
            <a:noAutofit/>
          </a:bodyPr>
          <a:lstStyle/>
          <a:p>
            <a:pPr lvl="0" algn="ctr"/>
            <a:r>
              <a:rPr lang="en-US" sz="1000" b="1" dirty="0">
                <a:solidFill>
                  <a:srgbClr val="FFFFFF"/>
                </a:solidFill>
                <a:latin typeface="Arial" panose="020B0604020202020204" pitchFamily="34" charset="0"/>
                <a:ea typeface="Georgia"/>
                <a:cs typeface="Arial" panose="020B0604020202020204" pitchFamily="34" charset="0"/>
                <a:sym typeface="Georgia"/>
              </a:rPr>
              <a:t>Mapping of Property details</a:t>
            </a:r>
          </a:p>
        </p:txBody>
      </p:sp>
      <p:sp>
        <p:nvSpPr>
          <p:cNvPr id="41" name="TextBox 40">
            <a:extLst>
              <a:ext uri="{FF2B5EF4-FFF2-40B4-BE49-F238E27FC236}">
                <a16:creationId xmlns:a16="http://schemas.microsoft.com/office/drawing/2014/main" id="{BA365CFB-F711-45F6-B457-B78847573241}"/>
              </a:ext>
            </a:extLst>
          </p:cNvPr>
          <p:cNvSpPr txBox="1"/>
          <p:nvPr/>
        </p:nvSpPr>
        <p:spPr>
          <a:xfrm>
            <a:off x="962449" y="1458868"/>
            <a:ext cx="10660193" cy="492443"/>
          </a:xfrm>
          <a:prstGeom prst="rect">
            <a:avLst/>
          </a:prstGeom>
          <a:noFill/>
        </p:spPr>
        <p:txBody>
          <a:bodyPr wrap="square" numCol="1" rtlCol="0">
            <a:spAutoFit/>
          </a:bodyPr>
          <a:lstStyle/>
          <a:p>
            <a:r>
              <a:rPr lang="en-US" altLang="en-IN" sz="1300" dirty="0"/>
              <a:t>While issuing of card and mapping of profile can happen in multiple distribution centres, mapping of property details can be performed only at the SRO office</a:t>
            </a:r>
            <a:endParaRPr lang="en-US" sz="1300" dirty="0"/>
          </a:p>
        </p:txBody>
      </p:sp>
      <p:grpSp>
        <p:nvGrpSpPr>
          <p:cNvPr id="3" name="Group 2">
            <a:extLst>
              <a:ext uri="{FF2B5EF4-FFF2-40B4-BE49-F238E27FC236}">
                <a16:creationId xmlns:a16="http://schemas.microsoft.com/office/drawing/2014/main" id="{2AC6152C-0908-4C7B-BCC4-69387C6CAE16}"/>
              </a:ext>
            </a:extLst>
          </p:cNvPr>
          <p:cNvGrpSpPr/>
          <p:nvPr/>
        </p:nvGrpSpPr>
        <p:grpSpPr>
          <a:xfrm>
            <a:off x="720008" y="1988151"/>
            <a:ext cx="10751981" cy="3731782"/>
            <a:chOff x="36811" y="2016681"/>
            <a:chExt cx="11444262" cy="3920590"/>
          </a:xfrm>
        </p:grpSpPr>
        <p:sp>
          <p:nvSpPr>
            <p:cNvPr id="23" name="TextBox 22"/>
            <p:cNvSpPr txBox="1"/>
            <p:nvPr/>
          </p:nvSpPr>
          <p:spPr>
            <a:xfrm>
              <a:off x="36811" y="2843735"/>
              <a:ext cx="2157783" cy="793745"/>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Citizen visits SRO with original/ notarized copy of the deed/document, Aadhaar card and property card. </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24" name="Freeform 41"/>
            <p:cNvSpPr>
              <a:spLocks noChangeAspect="1" noEditPoints="1"/>
            </p:cNvSpPr>
            <p:nvPr/>
          </p:nvSpPr>
          <p:spPr bwMode="auto">
            <a:xfrm>
              <a:off x="3772076" y="2426509"/>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25" name="TextBox 24"/>
            <p:cNvSpPr txBox="1"/>
            <p:nvPr/>
          </p:nvSpPr>
          <p:spPr>
            <a:xfrm>
              <a:off x="2609675" y="2904837"/>
              <a:ext cx="2387814" cy="65314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Authorised SRO official performs identity authentication via Aadhaar e-KYC and Aadhaar hash is generated. </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26" name="TextBox 25"/>
            <p:cNvSpPr txBox="1"/>
            <p:nvPr/>
          </p:nvSpPr>
          <p:spPr>
            <a:xfrm>
              <a:off x="8770064" y="3084600"/>
              <a:ext cx="2711009" cy="560914"/>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Authorized SRO official retrieves the registered deed/document and its index data from Kaveri Online and compares with the hard copy produced</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27" name="TextBox 26"/>
            <p:cNvSpPr txBox="1"/>
            <p:nvPr/>
          </p:nvSpPr>
          <p:spPr>
            <a:xfrm>
              <a:off x="8178590" y="5451859"/>
              <a:ext cx="2716915" cy="403598"/>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Property card is read by the card reader. Aadhaar hash stored in the card against it is retrieved and matched against hash generated during e-KYC to confirm the mapping between the Aadhaar holder and the Card. </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28" name="TextBox 27"/>
            <p:cNvSpPr txBox="1"/>
            <p:nvPr/>
          </p:nvSpPr>
          <p:spPr>
            <a:xfrm>
              <a:off x="5632034" y="5457954"/>
              <a:ext cx="2329442" cy="403598"/>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Hash of the Aadhaar, unique number of the card, encrypted e-KYC text generated using the private key, and the property Deed details are signed using the SROs DSC and the application software.</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30" name="Freeform 88"/>
            <p:cNvSpPr>
              <a:spLocks noChangeAspect="1" noEditPoints="1"/>
            </p:cNvSpPr>
            <p:nvPr/>
          </p:nvSpPr>
          <p:spPr bwMode="auto">
            <a:xfrm>
              <a:off x="8926883" y="4427686"/>
              <a:ext cx="479425" cy="479425"/>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31" name="TextBox 30"/>
            <p:cNvSpPr txBox="1"/>
            <p:nvPr/>
          </p:nvSpPr>
          <p:spPr>
            <a:xfrm>
              <a:off x="2543428" y="5513084"/>
              <a:ext cx="2862161" cy="403598"/>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Smart Contract is executed to fetch public key &amp; Aadhaar hash stored against the property card id. Aadhaar hash generated during e-KYC is matched with stored hash, and the encrypted text is decrypted using the public key. </a:t>
              </a:r>
            </a:p>
          </p:txBody>
        </p:sp>
        <p:cxnSp>
          <p:nvCxnSpPr>
            <p:cNvPr id="32" name="Straight Arrow Connector 31"/>
            <p:cNvCxnSpPr/>
            <p:nvPr/>
          </p:nvCxnSpPr>
          <p:spPr>
            <a:xfrm>
              <a:off x="2194594" y="265445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33" name="Straight Arrow Connector 32"/>
            <p:cNvCxnSpPr/>
            <p:nvPr/>
          </p:nvCxnSpPr>
          <p:spPr>
            <a:xfrm>
              <a:off x="4935128" y="265445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34" name="Straight Arrow Connector 33"/>
            <p:cNvCxnSpPr/>
            <p:nvPr/>
          </p:nvCxnSpPr>
          <p:spPr>
            <a:xfrm>
              <a:off x="7820987" y="25693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36" name="Straight Arrow Connector 35"/>
            <p:cNvCxnSpPr/>
            <p:nvPr/>
          </p:nvCxnSpPr>
          <p:spPr>
            <a:xfrm flipH="1">
              <a:off x="10125568" y="3942818"/>
              <a:ext cx="479353" cy="533157"/>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37" name="Straight Arrow Connector 36"/>
            <p:cNvCxnSpPr/>
            <p:nvPr/>
          </p:nvCxnSpPr>
          <p:spPr>
            <a:xfrm flipH="1">
              <a:off x="5088165" y="4617089"/>
              <a:ext cx="832104"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42" name="Straight Arrow Connector 41"/>
            <p:cNvCxnSpPr/>
            <p:nvPr/>
          </p:nvCxnSpPr>
          <p:spPr>
            <a:xfrm flipH="1">
              <a:off x="2313063" y="4684965"/>
              <a:ext cx="832104"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44" name="Rectangle: Rounded Corners 5">
              <a:extLst>
                <a:ext uri="{FF2B5EF4-FFF2-40B4-BE49-F238E27FC236}">
                  <a16:creationId xmlns:a16="http://schemas.microsoft.com/office/drawing/2014/main" id="{7C07A172-A071-4EAD-B804-4CFC4744173D}"/>
                </a:ext>
              </a:extLst>
            </p:cNvPr>
            <p:cNvSpPr/>
            <p:nvPr/>
          </p:nvSpPr>
          <p:spPr>
            <a:xfrm>
              <a:off x="309905" y="219821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1</a:t>
              </a:r>
            </a:p>
          </p:txBody>
        </p:sp>
        <p:sp>
          <p:nvSpPr>
            <p:cNvPr id="45" name="Rectangle: Rounded Corners 5">
              <a:extLst>
                <a:ext uri="{FF2B5EF4-FFF2-40B4-BE49-F238E27FC236}">
                  <a16:creationId xmlns:a16="http://schemas.microsoft.com/office/drawing/2014/main" id="{7C07A172-A071-4EAD-B804-4CFC4744173D}"/>
                </a:ext>
              </a:extLst>
            </p:cNvPr>
            <p:cNvSpPr/>
            <p:nvPr/>
          </p:nvSpPr>
          <p:spPr>
            <a:xfrm>
              <a:off x="3150874" y="2208175"/>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2</a:t>
              </a:r>
            </a:p>
          </p:txBody>
        </p:sp>
        <p:sp>
          <p:nvSpPr>
            <p:cNvPr id="48" name="Rectangle: Rounded Corners 5">
              <a:extLst>
                <a:ext uri="{FF2B5EF4-FFF2-40B4-BE49-F238E27FC236}">
                  <a16:creationId xmlns:a16="http://schemas.microsoft.com/office/drawing/2014/main" id="{7C07A172-A071-4EAD-B804-4CFC4744173D}"/>
                </a:ext>
              </a:extLst>
            </p:cNvPr>
            <p:cNvSpPr/>
            <p:nvPr/>
          </p:nvSpPr>
          <p:spPr>
            <a:xfrm>
              <a:off x="6167809" y="2217540"/>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a:t>
              </a:r>
            </a:p>
          </p:txBody>
        </p:sp>
        <p:sp>
          <p:nvSpPr>
            <p:cNvPr id="49" name="Rectangle: Rounded Corners 5">
              <a:extLst>
                <a:ext uri="{FF2B5EF4-FFF2-40B4-BE49-F238E27FC236}">
                  <a16:creationId xmlns:a16="http://schemas.microsoft.com/office/drawing/2014/main" id="{7C07A172-A071-4EAD-B804-4CFC4744173D}"/>
                </a:ext>
              </a:extLst>
            </p:cNvPr>
            <p:cNvSpPr/>
            <p:nvPr/>
          </p:nvSpPr>
          <p:spPr>
            <a:xfrm>
              <a:off x="9184745" y="201668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a:t>
              </a:r>
            </a:p>
          </p:txBody>
        </p:sp>
        <p:sp>
          <p:nvSpPr>
            <p:cNvPr id="50" name="Rectangle: Rounded Corners 5">
              <a:extLst>
                <a:ext uri="{FF2B5EF4-FFF2-40B4-BE49-F238E27FC236}">
                  <a16:creationId xmlns:a16="http://schemas.microsoft.com/office/drawing/2014/main" id="{7C07A172-A071-4EAD-B804-4CFC4744173D}"/>
                </a:ext>
              </a:extLst>
            </p:cNvPr>
            <p:cNvSpPr/>
            <p:nvPr/>
          </p:nvSpPr>
          <p:spPr>
            <a:xfrm>
              <a:off x="9536961" y="4180530"/>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5</a:t>
              </a:r>
            </a:p>
          </p:txBody>
        </p:sp>
        <p:sp>
          <p:nvSpPr>
            <p:cNvPr id="51" name="Rectangle: Rounded Corners 5">
              <a:extLst>
                <a:ext uri="{FF2B5EF4-FFF2-40B4-BE49-F238E27FC236}">
                  <a16:creationId xmlns:a16="http://schemas.microsoft.com/office/drawing/2014/main" id="{7C07A172-A071-4EAD-B804-4CFC4744173D}"/>
                </a:ext>
              </a:extLst>
            </p:cNvPr>
            <p:cNvSpPr/>
            <p:nvPr/>
          </p:nvSpPr>
          <p:spPr>
            <a:xfrm>
              <a:off x="7071429" y="421537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6</a:t>
              </a:r>
            </a:p>
          </p:txBody>
        </p:sp>
        <p:sp>
          <p:nvSpPr>
            <p:cNvPr id="52" name="Rectangle: Rounded Corners 5">
              <a:extLst>
                <a:ext uri="{FF2B5EF4-FFF2-40B4-BE49-F238E27FC236}">
                  <a16:creationId xmlns:a16="http://schemas.microsoft.com/office/drawing/2014/main" id="{7C07A172-A071-4EAD-B804-4CFC4744173D}"/>
                </a:ext>
              </a:extLst>
            </p:cNvPr>
            <p:cNvSpPr/>
            <p:nvPr/>
          </p:nvSpPr>
          <p:spPr>
            <a:xfrm>
              <a:off x="4231647" y="427410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dirty="0"/>
                <a:t>7</a:t>
              </a:r>
            </a:p>
          </p:txBody>
        </p:sp>
        <p:sp>
          <p:nvSpPr>
            <p:cNvPr id="53" name="Freeform 32"/>
            <p:cNvSpPr>
              <a:spLocks noChangeAspect="1" noEditPoints="1"/>
            </p:cNvSpPr>
            <p:nvPr/>
          </p:nvSpPr>
          <p:spPr bwMode="auto">
            <a:xfrm>
              <a:off x="844797" y="2382947"/>
              <a:ext cx="481013" cy="481012"/>
            </a:xfrm>
            <a:custGeom>
              <a:avLst/>
              <a:gdLst>
                <a:gd name="T0" fmla="*/ 100 w 200"/>
                <a:gd name="T1" fmla="*/ 0 h 200"/>
                <a:gd name="T2" fmla="*/ 200 w 200"/>
                <a:gd name="T3" fmla="*/ 100 h 200"/>
                <a:gd name="T4" fmla="*/ 100 w 200"/>
                <a:gd name="T5" fmla="*/ 200 h 200"/>
                <a:gd name="T6" fmla="*/ 0 w 200"/>
                <a:gd name="T7" fmla="*/ 100 h 200"/>
                <a:gd name="T8" fmla="*/ 100 w 200"/>
                <a:gd name="T9" fmla="*/ 0 h 200"/>
                <a:gd name="T10" fmla="*/ 100 w 200"/>
                <a:gd name="T11" fmla="*/ 187 h 200"/>
                <a:gd name="T12" fmla="*/ 188 w 200"/>
                <a:gd name="T13" fmla="*/ 100 h 200"/>
                <a:gd name="T14" fmla="*/ 100 w 200"/>
                <a:gd name="T15" fmla="*/ 12 h 200"/>
                <a:gd name="T16" fmla="*/ 13 w 200"/>
                <a:gd name="T17" fmla="*/ 100 h 200"/>
                <a:gd name="T18" fmla="*/ 100 w 200"/>
                <a:gd name="T19" fmla="*/ 187 h 200"/>
                <a:gd name="T20" fmla="*/ 106 w 200"/>
                <a:gd name="T21" fmla="*/ 111 h 200"/>
                <a:gd name="T22" fmla="*/ 148 w 200"/>
                <a:gd name="T23" fmla="*/ 127 h 200"/>
                <a:gd name="T24" fmla="*/ 141 w 200"/>
                <a:gd name="T25" fmla="*/ 139 h 200"/>
                <a:gd name="T26" fmla="*/ 70 w 200"/>
                <a:gd name="T27" fmla="*/ 139 h 200"/>
                <a:gd name="T28" fmla="*/ 64 w 200"/>
                <a:gd name="T29" fmla="*/ 127 h 200"/>
                <a:gd name="T30" fmla="*/ 106 w 200"/>
                <a:gd name="T31" fmla="*/ 111 h 200"/>
                <a:gd name="T32" fmla="*/ 123 w 200"/>
                <a:gd name="T33" fmla="*/ 80 h 200"/>
                <a:gd name="T34" fmla="*/ 106 w 200"/>
                <a:gd name="T35" fmla="*/ 97 h 200"/>
                <a:gd name="T36" fmla="*/ 88 w 200"/>
                <a:gd name="T37" fmla="*/ 80 h 200"/>
                <a:gd name="T38" fmla="*/ 106 w 200"/>
                <a:gd name="T39" fmla="*/ 62 h 200"/>
                <a:gd name="T40" fmla="*/ 123 w 200"/>
                <a:gd name="T41" fmla="*/ 80 h 200"/>
                <a:gd name="T42" fmla="*/ 60 w 200"/>
                <a:gd name="T43" fmla="*/ 62 h 200"/>
                <a:gd name="T44" fmla="*/ 69 w 200"/>
                <a:gd name="T45" fmla="*/ 62 h 200"/>
                <a:gd name="T46" fmla="*/ 69 w 200"/>
                <a:gd name="T47" fmla="*/ 72 h 200"/>
                <a:gd name="T48" fmla="*/ 79 w 200"/>
                <a:gd name="T49" fmla="*/ 72 h 200"/>
                <a:gd name="T50" fmla="*/ 79 w 200"/>
                <a:gd name="T51" fmla="*/ 80 h 200"/>
                <a:gd name="T52" fmla="*/ 69 w 200"/>
                <a:gd name="T53" fmla="*/ 80 h 200"/>
                <a:gd name="T54" fmla="*/ 69 w 200"/>
                <a:gd name="T55" fmla="*/ 91 h 200"/>
                <a:gd name="T56" fmla="*/ 60 w 200"/>
                <a:gd name="T57" fmla="*/ 91 h 200"/>
                <a:gd name="T58" fmla="*/ 60 w 200"/>
                <a:gd name="T59" fmla="*/ 80 h 200"/>
                <a:gd name="T60" fmla="*/ 50 w 200"/>
                <a:gd name="T61" fmla="*/ 80 h 200"/>
                <a:gd name="T62" fmla="*/ 50 w 200"/>
                <a:gd name="T63" fmla="*/ 72 h 200"/>
                <a:gd name="T64" fmla="*/ 60 w 200"/>
                <a:gd name="T65" fmla="*/ 72 h 200"/>
                <a:gd name="T66" fmla="*/ 60 w 200"/>
                <a:gd name="T67" fmla="*/ 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00">
                  <a:moveTo>
                    <a:pt x="100" y="0"/>
                  </a:moveTo>
                  <a:cubicBezTo>
                    <a:pt x="155" y="0"/>
                    <a:pt x="200" y="45"/>
                    <a:pt x="200" y="100"/>
                  </a:cubicBezTo>
                  <a:cubicBezTo>
                    <a:pt x="200" y="155"/>
                    <a:pt x="155" y="200"/>
                    <a:pt x="100" y="200"/>
                  </a:cubicBezTo>
                  <a:cubicBezTo>
                    <a:pt x="45" y="200"/>
                    <a:pt x="0" y="155"/>
                    <a:pt x="0" y="100"/>
                  </a:cubicBezTo>
                  <a:cubicBezTo>
                    <a:pt x="0" y="45"/>
                    <a:pt x="45" y="0"/>
                    <a:pt x="100" y="0"/>
                  </a:cubicBezTo>
                  <a:close/>
                  <a:moveTo>
                    <a:pt x="100" y="187"/>
                  </a:moveTo>
                  <a:cubicBezTo>
                    <a:pt x="148" y="187"/>
                    <a:pt x="188" y="148"/>
                    <a:pt x="188" y="100"/>
                  </a:cubicBezTo>
                  <a:cubicBezTo>
                    <a:pt x="188" y="52"/>
                    <a:pt x="148" y="12"/>
                    <a:pt x="100" y="12"/>
                  </a:cubicBezTo>
                  <a:cubicBezTo>
                    <a:pt x="52" y="12"/>
                    <a:pt x="13" y="52"/>
                    <a:pt x="13" y="100"/>
                  </a:cubicBezTo>
                  <a:cubicBezTo>
                    <a:pt x="13" y="148"/>
                    <a:pt x="52" y="187"/>
                    <a:pt x="100" y="187"/>
                  </a:cubicBezTo>
                  <a:close/>
                  <a:moveTo>
                    <a:pt x="106" y="111"/>
                  </a:moveTo>
                  <a:cubicBezTo>
                    <a:pt x="124" y="111"/>
                    <a:pt x="140" y="117"/>
                    <a:pt x="148" y="127"/>
                  </a:cubicBezTo>
                  <a:cubicBezTo>
                    <a:pt x="151" y="132"/>
                    <a:pt x="148" y="139"/>
                    <a:pt x="141" y="139"/>
                  </a:cubicBezTo>
                  <a:cubicBezTo>
                    <a:pt x="70" y="139"/>
                    <a:pt x="70" y="139"/>
                    <a:pt x="70" y="139"/>
                  </a:cubicBezTo>
                  <a:cubicBezTo>
                    <a:pt x="64" y="139"/>
                    <a:pt x="60" y="132"/>
                    <a:pt x="64" y="127"/>
                  </a:cubicBezTo>
                  <a:cubicBezTo>
                    <a:pt x="71" y="117"/>
                    <a:pt x="87" y="111"/>
                    <a:pt x="106" y="111"/>
                  </a:cubicBezTo>
                  <a:close/>
                  <a:moveTo>
                    <a:pt x="123" y="80"/>
                  </a:moveTo>
                  <a:cubicBezTo>
                    <a:pt x="123" y="89"/>
                    <a:pt x="116" y="97"/>
                    <a:pt x="106" y="97"/>
                  </a:cubicBezTo>
                  <a:cubicBezTo>
                    <a:pt x="96" y="97"/>
                    <a:pt x="88" y="89"/>
                    <a:pt x="88" y="80"/>
                  </a:cubicBezTo>
                  <a:cubicBezTo>
                    <a:pt x="88" y="70"/>
                    <a:pt x="96" y="62"/>
                    <a:pt x="106" y="62"/>
                  </a:cubicBezTo>
                  <a:cubicBezTo>
                    <a:pt x="116" y="62"/>
                    <a:pt x="123" y="70"/>
                    <a:pt x="123" y="80"/>
                  </a:cubicBezTo>
                  <a:close/>
                  <a:moveTo>
                    <a:pt x="60" y="62"/>
                  </a:moveTo>
                  <a:cubicBezTo>
                    <a:pt x="69" y="62"/>
                    <a:pt x="69" y="62"/>
                    <a:pt x="69" y="62"/>
                  </a:cubicBezTo>
                  <a:cubicBezTo>
                    <a:pt x="69" y="72"/>
                    <a:pt x="69" y="72"/>
                    <a:pt x="69" y="72"/>
                  </a:cubicBezTo>
                  <a:cubicBezTo>
                    <a:pt x="79" y="72"/>
                    <a:pt x="79" y="72"/>
                    <a:pt x="79" y="72"/>
                  </a:cubicBezTo>
                  <a:cubicBezTo>
                    <a:pt x="79" y="80"/>
                    <a:pt x="79" y="80"/>
                    <a:pt x="79" y="80"/>
                  </a:cubicBezTo>
                  <a:cubicBezTo>
                    <a:pt x="69" y="80"/>
                    <a:pt x="69" y="80"/>
                    <a:pt x="69" y="80"/>
                  </a:cubicBezTo>
                  <a:cubicBezTo>
                    <a:pt x="69" y="91"/>
                    <a:pt x="69" y="91"/>
                    <a:pt x="69" y="91"/>
                  </a:cubicBezTo>
                  <a:cubicBezTo>
                    <a:pt x="60" y="91"/>
                    <a:pt x="60" y="91"/>
                    <a:pt x="60" y="91"/>
                  </a:cubicBezTo>
                  <a:cubicBezTo>
                    <a:pt x="60" y="80"/>
                    <a:pt x="60" y="80"/>
                    <a:pt x="60" y="80"/>
                  </a:cubicBezTo>
                  <a:cubicBezTo>
                    <a:pt x="50" y="80"/>
                    <a:pt x="50" y="80"/>
                    <a:pt x="50" y="80"/>
                  </a:cubicBezTo>
                  <a:cubicBezTo>
                    <a:pt x="50" y="72"/>
                    <a:pt x="50" y="72"/>
                    <a:pt x="50" y="72"/>
                  </a:cubicBezTo>
                  <a:cubicBezTo>
                    <a:pt x="60" y="72"/>
                    <a:pt x="60" y="72"/>
                    <a:pt x="60" y="72"/>
                  </a:cubicBezTo>
                  <a:lnTo>
                    <a:pt x="60" y="62"/>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9"/>
            <p:cNvSpPr>
              <a:spLocks noChangeAspect="1" noEditPoints="1"/>
            </p:cNvSpPr>
            <p:nvPr/>
          </p:nvSpPr>
          <p:spPr bwMode="auto">
            <a:xfrm>
              <a:off x="9768868" y="2470496"/>
              <a:ext cx="472946" cy="328613"/>
            </a:xfrm>
            <a:custGeom>
              <a:avLst/>
              <a:gdLst>
                <a:gd name="T0" fmla="*/ 92 w 302"/>
                <a:gd name="T1" fmla="*/ 0 h 207"/>
                <a:gd name="T2" fmla="*/ 8 w 302"/>
                <a:gd name="T3" fmla="*/ 85 h 207"/>
                <a:gd name="T4" fmla="*/ 302 w 302"/>
                <a:gd name="T5" fmla="*/ 85 h 207"/>
                <a:gd name="T6" fmla="*/ 302 w 302"/>
                <a:gd name="T7" fmla="*/ 67 h 207"/>
                <a:gd name="T8" fmla="*/ 53 w 302"/>
                <a:gd name="T9" fmla="*/ 67 h 207"/>
                <a:gd name="T10" fmla="*/ 106 w 302"/>
                <a:gd name="T11" fmla="*/ 14 h 207"/>
                <a:gd name="T12" fmla="*/ 92 w 302"/>
                <a:gd name="T13" fmla="*/ 0 h 207"/>
                <a:gd name="T14" fmla="*/ 0 w 302"/>
                <a:gd name="T15" fmla="*/ 123 h 207"/>
                <a:gd name="T16" fmla="*/ 0 w 302"/>
                <a:gd name="T17" fmla="*/ 142 h 207"/>
                <a:gd name="T18" fmla="*/ 249 w 302"/>
                <a:gd name="T19" fmla="*/ 142 h 207"/>
                <a:gd name="T20" fmla="*/ 196 w 302"/>
                <a:gd name="T21" fmla="*/ 194 h 207"/>
                <a:gd name="T22" fmla="*/ 210 w 302"/>
                <a:gd name="T23" fmla="*/ 207 h 207"/>
                <a:gd name="T24" fmla="*/ 294 w 302"/>
                <a:gd name="T25" fmla="*/ 123 h 207"/>
                <a:gd name="T26" fmla="*/ 0 w 302"/>
                <a:gd name="T27" fmla="*/ 12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07">
                  <a:moveTo>
                    <a:pt x="92" y="0"/>
                  </a:moveTo>
                  <a:lnTo>
                    <a:pt x="8" y="85"/>
                  </a:lnTo>
                  <a:lnTo>
                    <a:pt x="302" y="85"/>
                  </a:lnTo>
                  <a:lnTo>
                    <a:pt x="302" y="67"/>
                  </a:lnTo>
                  <a:lnTo>
                    <a:pt x="53" y="67"/>
                  </a:lnTo>
                  <a:lnTo>
                    <a:pt x="106" y="14"/>
                  </a:lnTo>
                  <a:lnTo>
                    <a:pt x="92" y="0"/>
                  </a:lnTo>
                  <a:close/>
                  <a:moveTo>
                    <a:pt x="0" y="123"/>
                  </a:moveTo>
                  <a:lnTo>
                    <a:pt x="0" y="142"/>
                  </a:lnTo>
                  <a:lnTo>
                    <a:pt x="249" y="142"/>
                  </a:lnTo>
                  <a:lnTo>
                    <a:pt x="196" y="194"/>
                  </a:lnTo>
                  <a:lnTo>
                    <a:pt x="210" y="207"/>
                  </a:lnTo>
                  <a:lnTo>
                    <a:pt x="294" y="123"/>
                  </a:lnTo>
                  <a:lnTo>
                    <a:pt x="0" y="123"/>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62" name="TextBox 61"/>
            <p:cNvSpPr txBox="1"/>
            <p:nvPr/>
          </p:nvSpPr>
          <p:spPr>
            <a:xfrm>
              <a:off x="5623190" y="2983677"/>
              <a:ext cx="2250642" cy="560913"/>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Details obtained via e-KYC is compared with the physical card as well as deed/document produced by the citizen</a:t>
              </a:r>
            </a:p>
          </p:txBody>
        </p:sp>
        <p:sp>
          <p:nvSpPr>
            <p:cNvPr id="63" name="Freeform 68"/>
            <p:cNvSpPr>
              <a:spLocks noChangeAspect="1" noEditPoints="1"/>
            </p:cNvSpPr>
            <p:nvPr/>
          </p:nvSpPr>
          <p:spPr bwMode="auto">
            <a:xfrm>
              <a:off x="6767532" y="2339640"/>
              <a:ext cx="479425" cy="479425"/>
            </a:xfrm>
            <a:custGeom>
              <a:avLst/>
              <a:gdLst>
                <a:gd name="T0" fmla="*/ 186 w 200"/>
                <a:gd name="T1" fmla="*/ 84 h 200"/>
                <a:gd name="T2" fmla="*/ 188 w 200"/>
                <a:gd name="T3" fmla="*/ 100 h 200"/>
                <a:gd name="T4" fmla="*/ 100 w 200"/>
                <a:gd name="T5" fmla="*/ 188 h 200"/>
                <a:gd name="T6" fmla="*/ 13 w 200"/>
                <a:gd name="T7" fmla="*/ 100 h 200"/>
                <a:gd name="T8" fmla="*/ 100 w 200"/>
                <a:gd name="T9" fmla="*/ 13 h 200"/>
                <a:gd name="T10" fmla="*/ 141 w 200"/>
                <a:gd name="T11" fmla="*/ 23 h 200"/>
                <a:gd name="T12" fmla="*/ 150 w 200"/>
                <a:gd name="T13" fmla="*/ 14 h 200"/>
                <a:gd name="T14" fmla="*/ 100 w 200"/>
                <a:gd name="T15" fmla="*/ 0 h 200"/>
                <a:gd name="T16" fmla="*/ 0 w 200"/>
                <a:gd name="T17" fmla="*/ 100 h 200"/>
                <a:gd name="T18" fmla="*/ 100 w 200"/>
                <a:gd name="T19" fmla="*/ 200 h 200"/>
                <a:gd name="T20" fmla="*/ 200 w 200"/>
                <a:gd name="T21" fmla="*/ 100 h 200"/>
                <a:gd name="T22" fmla="*/ 197 w 200"/>
                <a:gd name="T23" fmla="*/ 74 h 200"/>
                <a:gd name="T24" fmla="*/ 186 w 200"/>
                <a:gd name="T25" fmla="*/ 84 h 200"/>
                <a:gd name="T26" fmla="*/ 73 w 200"/>
                <a:gd name="T27" fmla="*/ 87 h 200"/>
                <a:gd name="T28" fmla="*/ 64 w 200"/>
                <a:gd name="T29" fmla="*/ 96 h 200"/>
                <a:gd name="T30" fmla="*/ 97 w 200"/>
                <a:gd name="T31" fmla="*/ 129 h 200"/>
                <a:gd name="T32" fmla="*/ 189 w 200"/>
                <a:gd name="T33" fmla="*/ 37 h 200"/>
                <a:gd name="T34" fmla="*/ 180 w 200"/>
                <a:gd name="T35" fmla="*/ 28 h 200"/>
                <a:gd name="T36" fmla="*/ 97 w 200"/>
                <a:gd name="T37" fmla="*/ 111 h 200"/>
                <a:gd name="T38" fmla="*/ 73 w 200"/>
                <a:gd name="T39" fmla="*/ 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200">
                  <a:moveTo>
                    <a:pt x="186" y="84"/>
                  </a:moveTo>
                  <a:cubicBezTo>
                    <a:pt x="187" y="89"/>
                    <a:pt x="188" y="95"/>
                    <a:pt x="188" y="100"/>
                  </a:cubicBezTo>
                  <a:cubicBezTo>
                    <a:pt x="188" y="148"/>
                    <a:pt x="149" y="188"/>
                    <a:pt x="100" y="188"/>
                  </a:cubicBezTo>
                  <a:cubicBezTo>
                    <a:pt x="52" y="188"/>
                    <a:pt x="13" y="148"/>
                    <a:pt x="13" y="100"/>
                  </a:cubicBezTo>
                  <a:cubicBezTo>
                    <a:pt x="13" y="52"/>
                    <a:pt x="52" y="13"/>
                    <a:pt x="100" y="13"/>
                  </a:cubicBezTo>
                  <a:cubicBezTo>
                    <a:pt x="115" y="13"/>
                    <a:pt x="129" y="16"/>
                    <a:pt x="141" y="23"/>
                  </a:cubicBezTo>
                  <a:cubicBezTo>
                    <a:pt x="150" y="14"/>
                    <a:pt x="150" y="14"/>
                    <a:pt x="150" y="14"/>
                  </a:cubicBezTo>
                  <a:cubicBezTo>
                    <a:pt x="136" y="5"/>
                    <a:pt x="119" y="0"/>
                    <a:pt x="100" y="0"/>
                  </a:cubicBezTo>
                  <a:cubicBezTo>
                    <a:pt x="45" y="0"/>
                    <a:pt x="0" y="45"/>
                    <a:pt x="0" y="100"/>
                  </a:cubicBezTo>
                  <a:cubicBezTo>
                    <a:pt x="0" y="155"/>
                    <a:pt x="45" y="200"/>
                    <a:pt x="100" y="200"/>
                  </a:cubicBezTo>
                  <a:cubicBezTo>
                    <a:pt x="156" y="200"/>
                    <a:pt x="200" y="155"/>
                    <a:pt x="200" y="100"/>
                  </a:cubicBezTo>
                  <a:cubicBezTo>
                    <a:pt x="200" y="91"/>
                    <a:pt x="199" y="82"/>
                    <a:pt x="197" y="74"/>
                  </a:cubicBezTo>
                  <a:lnTo>
                    <a:pt x="186" y="84"/>
                  </a:lnTo>
                  <a:close/>
                  <a:moveTo>
                    <a:pt x="73" y="87"/>
                  </a:moveTo>
                  <a:cubicBezTo>
                    <a:pt x="64" y="96"/>
                    <a:pt x="64" y="96"/>
                    <a:pt x="64" y="96"/>
                  </a:cubicBezTo>
                  <a:cubicBezTo>
                    <a:pt x="97" y="129"/>
                    <a:pt x="97" y="129"/>
                    <a:pt x="97" y="129"/>
                  </a:cubicBezTo>
                  <a:cubicBezTo>
                    <a:pt x="189" y="37"/>
                    <a:pt x="189" y="37"/>
                    <a:pt x="189" y="37"/>
                  </a:cubicBezTo>
                  <a:cubicBezTo>
                    <a:pt x="180" y="28"/>
                    <a:pt x="180" y="28"/>
                    <a:pt x="180" y="28"/>
                  </a:cubicBezTo>
                  <a:cubicBezTo>
                    <a:pt x="97" y="111"/>
                    <a:pt x="97" y="111"/>
                    <a:pt x="97" y="111"/>
                  </a:cubicBezTo>
                  <a:lnTo>
                    <a:pt x="73" y="87"/>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64" name="Freeform 21"/>
            <p:cNvSpPr>
              <a:spLocks noChangeAspect="1" noEditPoints="1"/>
            </p:cNvSpPr>
            <p:nvPr/>
          </p:nvSpPr>
          <p:spPr bwMode="auto">
            <a:xfrm>
              <a:off x="6387887" y="4435313"/>
              <a:ext cx="482600" cy="481012"/>
            </a:xfrm>
            <a:custGeom>
              <a:avLst/>
              <a:gdLst>
                <a:gd name="T0" fmla="*/ 50 w 200"/>
                <a:gd name="T1" fmla="*/ 58 h 200"/>
                <a:gd name="T2" fmla="*/ 86 w 200"/>
                <a:gd name="T3" fmla="*/ 94 h 200"/>
                <a:gd name="T4" fmla="*/ 0 w 200"/>
                <a:gd name="T5" fmla="*/ 94 h 200"/>
                <a:gd name="T6" fmla="*/ 0 w 200"/>
                <a:gd name="T7" fmla="*/ 106 h 200"/>
                <a:gd name="T8" fmla="*/ 86 w 200"/>
                <a:gd name="T9" fmla="*/ 106 h 200"/>
                <a:gd name="T10" fmla="*/ 50 w 200"/>
                <a:gd name="T11" fmla="*/ 142 h 200"/>
                <a:gd name="T12" fmla="*/ 59 w 200"/>
                <a:gd name="T13" fmla="*/ 151 h 200"/>
                <a:gd name="T14" fmla="*/ 110 w 200"/>
                <a:gd name="T15" fmla="*/ 100 h 200"/>
                <a:gd name="T16" fmla="*/ 59 w 200"/>
                <a:gd name="T17" fmla="*/ 49 h 200"/>
                <a:gd name="T18" fmla="*/ 50 w 200"/>
                <a:gd name="T19" fmla="*/ 58 h 200"/>
                <a:gd name="T20" fmla="*/ 188 w 200"/>
                <a:gd name="T21" fmla="*/ 0 h 200"/>
                <a:gd name="T22" fmla="*/ 88 w 200"/>
                <a:gd name="T23" fmla="*/ 0 h 200"/>
                <a:gd name="T24" fmla="*/ 75 w 200"/>
                <a:gd name="T25" fmla="*/ 12 h 200"/>
                <a:gd name="T26" fmla="*/ 75 w 200"/>
                <a:gd name="T27" fmla="*/ 31 h 200"/>
                <a:gd name="T28" fmla="*/ 88 w 200"/>
                <a:gd name="T29" fmla="*/ 31 h 200"/>
                <a:gd name="T30" fmla="*/ 88 w 200"/>
                <a:gd name="T31" fmla="*/ 12 h 200"/>
                <a:gd name="T32" fmla="*/ 188 w 200"/>
                <a:gd name="T33" fmla="*/ 12 h 200"/>
                <a:gd name="T34" fmla="*/ 188 w 200"/>
                <a:gd name="T35" fmla="*/ 187 h 200"/>
                <a:gd name="T36" fmla="*/ 88 w 200"/>
                <a:gd name="T37" fmla="*/ 187 h 200"/>
                <a:gd name="T38" fmla="*/ 88 w 200"/>
                <a:gd name="T39" fmla="*/ 169 h 200"/>
                <a:gd name="T40" fmla="*/ 75 w 200"/>
                <a:gd name="T41" fmla="*/ 169 h 200"/>
                <a:gd name="T42" fmla="*/ 75 w 200"/>
                <a:gd name="T43" fmla="*/ 187 h 200"/>
                <a:gd name="T44" fmla="*/ 88 w 200"/>
                <a:gd name="T45" fmla="*/ 200 h 200"/>
                <a:gd name="T46" fmla="*/ 188 w 200"/>
                <a:gd name="T47" fmla="*/ 200 h 200"/>
                <a:gd name="T48" fmla="*/ 200 w 200"/>
                <a:gd name="T49" fmla="*/ 187 h 200"/>
                <a:gd name="T50" fmla="*/ 200 w 200"/>
                <a:gd name="T51" fmla="*/ 12 h 200"/>
                <a:gd name="T52" fmla="*/ 188 w 200"/>
                <a:gd name="T5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200">
                  <a:moveTo>
                    <a:pt x="50" y="58"/>
                  </a:moveTo>
                  <a:cubicBezTo>
                    <a:pt x="86" y="94"/>
                    <a:pt x="86" y="94"/>
                    <a:pt x="86" y="94"/>
                  </a:cubicBezTo>
                  <a:cubicBezTo>
                    <a:pt x="0" y="94"/>
                    <a:pt x="0" y="94"/>
                    <a:pt x="0" y="94"/>
                  </a:cubicBezTo>
                  <a:cubicBezTo>
                    <a:pt x="0" y="106"/>
                    <a:pt x="0" y="106"/>
                    <a:pt x="0" y="106"/>
                  </a:cubicBezTo>
                  <a:cubicBezTo>
                    <a:pt x="86" y="106"/>
                    <a:pt x="86" y="106"/>
                    <a:pt x="86" y="106"/>
                  </a:cubicBezTo>
                  <a:cubicBezTo>
                    <a:pt x="50" y="142"/>
                    <a:pt x="50" y="142"/>
                    <a:pt x="50" y="142"/>
                  </a:cubicBezTo>
                  <a:cubicBezTo>
                    <a:pt x="59" y="151"/>
                    <a:pt x="59" y="151"/>
                    <a:pt x="59" y="151"/>
                  </a:cubicBezTo>
                  <a:cubicBezTo>
                    <a:pt x="110" y="100"/>
                    <a:pt x="110" y="100"/>
                    <a:pt x="110" y="100"/>
                  </a:cubicBezTo>
                  <a:cubicBezTo>
                    <a:pt x="59" y="49"/>
                    <a:pt x="59" y="49"/>
                    <a:pt x="59" y="49"/>
                  </a:cubicBezTo>
                  <a:lnTo>
                    <a:pt x="50" y="58"/>
                  </a:lnTo>
                  <a:close/>
                  <a:moveTo>
                    <a:pt x="188" y="0"/>
                  </a:moveTo>
                  <a:cubicBezTo>
                    <a:pt x="88" y="0"/>
                    <a:pt x="88" y="0"/>
                    <a:pt x="88" y="0"/>
                  </a:cubicBezTo>
                  <a:cubicBezTo>
                    <a:pt x="81" y="0"/>
                    <a:pt x="75" y="6"/>
                    <a:pt x="75" y="12"/>
                  </a:cubicBezTo>
                  <a:cubicBezTo>
                    <a:pt x="75" y="31"/>
                    <a:pt x="75" y="31"/>
                    <a:pt x="75" y="31"/>
                  </a:cubicBezTo>
                  <a:cubicBezTo>
                    <a:pt x="88" y="31"/>
                    <a:pt x="88" y="31"/>
                    <a:pt x="88" y="31"/>
                  </a:cubicBezTo>
                  <a:cubicBezTo>
                    <a:pt x="88" y="12"/>
                    <a:pt x="88" y="12"/>
                    <a:pt x="88" y="12"/>
                  </a:cubicBezTo>
                  <a:cubicBezTo>
                    <a:pt x="188" y="12"/>
                    <a:pt x="188" y="12"/>
                    <a:pt x="188" y="12"/>
                  </a:cubicBezTo>
                  <a:cubicBezTo>
                    <a:pt x="188" y="187"/>
                    <a:pt x="188" y="187"/>
                    <a:pt x="188" y="187"/>
                  </a:cubicBezTo>
                  <a:cubicBezTo>
                    <a:pt x="88" y="187"/>
                    <a:pt x="88" y="187"/>
                    <a:pt x="88" y="187"/>
                  </a:cubicBezTo>
                  <a:cubicBezTo>
                    <a:pt x="88" y="169"/>
                    <a:pt x="88" y="169"/>
                    <a:pt x="88" y="169"/>
                  </a:cubicBezTo>
                  <a:cubicBezTo>
                    <a:pt x="75" y="169"/>
                    <a:pt x="75" y="169"/>
                    <a:pt x="75" y="169"/>
                  </a:cubicBezTo>
                  <a:cubicBezTo>
                    <a:pt x="75" y="187"/>
                    <a:pt x="75" y="187"/>
                    <a:pt x="75" y="187"/>
                  </a:cubicBezTo>
                  <a:cubicBezTo>
                    <a:pt x="75" y="194"/>
                    <a:pt x="81" y="200"/>
                    <a:pt x="88" y="200"/>
                  </a:cubicBezTo>
                  <a:cubicBezTo>
                    <a:pt x="188" y="200"/>
                    <a:pt x="188" y="200"/>
                    <a:pt x="188" y="200"/>
                  </a:cubicBezTo>
                  <a:cubicBezTo>
                    <a:pt x="195" y="200"/>
                    <a:pt x="200" y="194"/>
                    <a:pt x="200" y="187"/>
                  </a:cubicBezTo>
                  <a:cubicBezTo>
                    <a:pt x="200" y="12"/>
                    <a:pt x="200" y="12"/>
                    <a:pt x="200" y="12"/>
                  </a:cubicBezTo>
                  <a:cubicBezTo>
                    <a:pt x="200" y="6"/>
                    <a:pt x="195" y="0"/>
                    <a:pt x="188" y="0"/>
                  </a:cubicBez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65" name="Straight Arrow Connector 64"/>
            <p:cNvCxnSpPr/>
            <p:nvPr/>
          </p:nvCxnSpPr>
          <p:spPr>
            <a:xfrm flipH="1">
              <a:off x="7652537" y="4531380"/>
              <a:ext cx="832104"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70" name="Freeform 33"/>
            <p:cNvSpPr>
              <a:spLocks noChangeAspect="1" noEditPoints="1"/>
            </p:cNvSpPr>
            <p:nvPr/>
          </p:nvSpPr>
          <p:spPr bwMode="auto">
            <a:xfrm>
              <a:off x="1057845" y="4581653"/>
              <a:ext cx="390525" cy="481012"/>
            </a:xfrm>
            <a:custGeom>
              <a:avLst/>
              <a:gdLst>
                <a:gd name="T0" fmla="*/ 150 w 162"/>
                <a:gd name="T1" fmla="*/ 186 h 200"/>
                <a:gd name="T2" fmla="*/ 149 w 162"/>
                <a:gd name="T3" fmla="*/ 187 h 200"/>
                <a:gd name="T4" fmla="*/ 13 w 162"/>
                <a:gd name="T5" fmla="*/ 187 h 200"/>
                <a:gd name="T6" fmla="*/ 12 w 162"/>
                <a:gd name="T7" fmla="*/ 186 h 200"/>
                <a:gd name="T8" fmla="*/ 12 w 162"/>
                <a:gd name="T9" fmla="*/ 13 h 200"/>
                <a:gd name="T10" fmla="*/ 13 w 162"/>
                <a:gd name="T11" fmla="*/ 12 h 200"/>
                <a:gd name="T12" fmla="*/ 149 w 162"/>
                <a:gd name="T13" fmla="*/ 12 h 200"/>
                <a:gd name="T14" fmla="*/ 150 w 162"/>
                <a:gd name="T15" fmla="*/ 13 h 200"/>
                <a:gd name="T16" fmla="*/ 150 w 162"/>
                <a:gd name="T17" fmla="*/ 186 h 200"/>
                <a:gd name="T18" fmla="*/ 149 w 162"/>
                <a:gd name="T19" fmla="*/ 0 h 200"/>
                <a:gd name="T20" fmla="*/ 13 w 162"/>
                <a:gd name="T21" fmla="*/ 0 h 200"/>
                <a:gd name="T22" fmla="*/ 0 w 162"/>
                <a:gd name="T23" fmla="*/ 13 h 200"/>
                <a:gd name="T24" fmla="*/ 0 w 162"/>
                <a:gd name="T25" fmla="*/ 186 h 200"/>
                <a:gd name="T26" fmla="*/ 13 w 162"/>
                <a:gd name="T27" fmla="*/ 200 h 200"/>
                <a:gd name="T28" fmla="*/ 149 w 162"/>
                <a:gd name="T29" fmla="*/ 200 h 200"/>
                <a:gd name="T30" fmla="*/ 162 w 162"/>
                <a:gd name="T31" fmla="*/ 186 h 200"/>
                <a:gd name="T32" fmla="*/ 162 w 162"/>
                <a:gd name="T33" fmla="*/ 13 h 200"/>
                <a:gd name="T34" fmla="*/ 149 w 162"/>
                <a:gd name="T35" fmla="*/ 0 h 200"/>
                <a:gd name="T36" fmla="*/ 31 w 162"/>
                <a:gd name="T37" fmla="*/ 87 h 200"/>
                <a:gd name="T38" fmla="*/ 131 w 162"/>
                <a:gd name="T39" fmla="*/ 87 h 200"/>
                <a:gd name="T40" fmla="*/ 131 w 162"/>
                <a:gd name="T41" fmla="*/ 75 h 200"/>
                <a:gd name="T42" fmla="*/ 31 w 162"/>
                <a:gd name="T43" fmla="*/ 75 h 200"/>
                <a:gd name="T44" fmla="*/ 31 w 162"/>
                <a:gd name="T45" fmla="*/ 87 h 200"/>
                <a:gd name="T46" fmla="*/ 31 w 162"/>
                <a:gd name="T47" fmla="*/ 125 h 200"/>
                <a:gd name="T48" fmla="*/ 131 w 162"/>
                <a:gd name="T49" fmla="*/ 125 h 200"/>
                <a:gd name="T50" fmla="*/ 131 w 162"/>
                <a:gd name="T51" fmla="*/ 112 h 200"/>
                <a:gd name="T52" fmla="*/ 31 w 162"/>
                <a:gd name="T53" fmla="*/ 112 h 200"/>
                <a:gd name="T54" fmla="*/ 31 w 162"/>
                <a:gd name="T55" fmla="*/ 125 h 200"/>
                <a:gd name="T56" fmla="*/ 31 w 162"/>
                <a:gd name="T57" fmla="*/ 50 h 200"/>
                <a:gd name="T58" fmla="*/ 81 w 162"/>
                <a:gd name="T59" fmla="*/ 50 h 200"/>
                <a:gd name="T60" fmla="*/ 81 w 162"/>
                <a:gd name="T61" fmla="*/ 37 h 200"/>
                <a:gd name="T62" fmla="*/ 31 w 162"/>
                <a:gd name="T63" fmla="*/ 37 h 200"/>
                <a:gd name="T64" fmla="*/ 31 w 162"/>
                <a:gd name="T65" fmla="*/ 5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200">
                  <a:moveTo>
                    <a:pt x="150" y="186"/>
                  </a:moveTo>
                  <a:cubicBezTo>
                    <a:pt x="150" y="187"/>
                    <a:pt x="150" y="187"/>
                    <a:pt x="149" y="187"/>
                  </a:cubicBezTo>
                  <a:cubicBezTo>
                    <a:pt x="13" y="187"/>
                    <a:pt x="13" y="187"/>
                    <a:pt x="13" y="187"/>
                  </a:cubicBezTo>
                  <a:cubicBezTo>
                    <a:pt x="13" y="187"/>
                    <a:pt x="12" y="187"/>
                    <a:pt x="12" y="186"/>
                  </a:cubicBezTo>
                  <a:cubicBezTo>
                    <a:pt x="12" y="13"/>
                    <a:pt x="12" y="13"/>
                    <a:pt x="12" y="13"/>
                  </a:cubicBezTo>
                  <a:cubicBezTo>
                    <a:pt x="12" y="12"/>
                    <a:pt x="13" y="12"/>
                    <a:pt x="13" y="12"/>
                  </a:cubicBezTo>
                  <a:cubicBezTo>
                    <a:pt x="149" y="12"/>
                    <a:pt x="149" y="12"/>
                    <a:pt x="149" y="12"/>
                  </a:cubicBezTo>
                  <a:cubicBezTo>
                    <a:pt x="150" y="12"/>
                    <a:pt x="150" y="12"/>
                    <a:pt x="150" y="13"/>
                  </a:cubicBezTo>
                  <a:lnTo>
                    <a:pt x="150" y="186"/>
                  </a:lnTo>
                  <a:close/>
                  <a:moveTo>
                    <a:pt x="149" y="0"/>
                  </a:moveTo>
                  <a:cubicBezTo>
                    <a:pt x="13" y="0"/>
                    <a:pt x="13" y="0"/>
                    <a:pt x="13" y="0"/>
                  </a:cubicBezTo>
                  <a:cubicBezTo>
                    <a:pt x="6" y="0"/>
                    <a:pt x="0" y="6"/>
                    <a:pt x="0" y="13"/>
                  </a:cubicBezTo>
                  <a:cubicBezTo>
                    <a:pt x="0" y="186"/>
                    <a:pt x="0" y="186"/>
                    <a:pt x="0" y="186"/>
                  </a:cubicBezTo>
                  <a:cubicBezTo>
                    <a:pt x="0" y="194"/>
                    <a:pt x="6" y="200"/>
                    <a:pt x="13" y="200"/>
                  </a:cubicBezTo>
                  <a:cubicBezTo>
                    <a:pt x="149" y="200"/>
                    <a:pt x="149" y="200"/>
                    <a:pt x="149" y="200"/>
                  </a:cubicBezTo>
                  <a:cubicBezTo>
                    <a:pt x="157" y="200"/>
                    <a:pt x="162" y="194"/>
                    <a:pt x="162" y="186"/>
                  </a:cubicBezTo>
                  <a:cubicBezTo>
                    <a:pt x="162" y="13"/>
                    <a:pt x="162" y="13"/>
                    <a:pt x="162" y="13"/>
                  </a:cubicBezTo>
                  <a:cubicBezTo>
                    <a:pt x="162" y="6"/>
                    <a:pt x="157" y="0"/>
                    <a:pt x="149" y="0"/>
                  </a:cubicBezTo>
                  <a:close/>
                  <a:moveTo>
                    <a:pt x="31" y="87"/>
                  </a:moveTo>
                  <a:cubicBezTo>
                    <a:pt x="131" y="87"/>
                    <a:pt x="131" y="87"/>
                    <a:pt x="131" y="87"/>
                  </a:cubicBezTo>
                  <a:cubicBezTo>
                    <a:pt x="131" y="75"/>
                    <a:pt x="131" y="75"/>
                    <a:pt x="131" y="75"/>
                  </a:cubicBezTo>
                  <a:cubicBezTo>
                    <a:pt x="31" y="75"/>
                    <a:pt x="31" y="75"/>
                    <a:pt x="31" y="75"/>
                  </a:cubicBezTo>
                  <a:lnTo>
                    <a:pt x="31" y="87"/>
                  </a:lnTo>
                  <a:close/>
                  <a:moveTo>
                    <a:pt x="31" y="125"/>
                  </a:moveTo>
                  <a:cubicBezTo>
                    <a:pt x="131" y="125"/>
                    <a:pt x="131" y="125"/>
                    <a:pt x="131" y="125"/>
                  </a:cubicBezTo>
                  <a:cubicBezTo>
                    <a:pt x="131" y="112"/>
                    <a:pt x="131" y="112"/>
                    <a:pt x="131" y="112"/>
                  </a:cubicBezTo>
                  <a:cubicBezTo>
                    <a:pt x="31" y="112"/>
                    <a:pt x="31" y="112"/>
                    <a:pt x="31" y="112"/>
                  </a:cubicBezTo>
                  <a:lnTo>
                    <a:pt x="31" y="125"/>
                  </a:lnTo>
                  <a:close/>
                  <a:moveTo>
                    <a:pt x="31" y="50"/>
                  </a:moveTo>
                  <a:cubicBezTo>
                    <a:pt x="81" y="50"/>
                    <a:pt x="81" y="50"/>
                    <a:pt x="81" y="50"/>
                  </a:cubicBezTo>
                  <a:cubicBezTo>
                    <a:pt x="81" y="37"/>
                    <a:pt x="81" y="37"/>
                    <a:pt x="81" y="37"/>
                  </a:cubicBezTo>
                  <a:cubicBezTo>
                    <a:pt x="31" y="37"/>
                    <a:pt x="31" y="37"/>
                    <a:pt x="31" y="37"/>
                  </a:cubicBezTo>
                  <a:lnTo>
                    <a:pt x="31" y="5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Rectangle: Rounded Corners 5">
              <a:extLst>
                <a:ext uri="{FF2B5EF4-FFF2-40B4-BE49-F238E27FC236}">
                  <a16:creationId xmlns:a16="http://schemas.microsoft.com/office/drawing/2014/main" id="{7C07A172-A071-4EAD-B804-4CFC4744173D}"/>
                </a:ext>
              </a:extLst>
            </p:cNvPr>
            <p:cNvSpPr/>
            <p:nvPr/>
          </p:nvSpPr>
          <p:spPr>
            <a:xfrm>
              <a:off x="1569546" y="4221055"/>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8</a:t>
              </a:r>
            </a:p>
          </p:txBody>
        </p:sp>
        <p:sp>
          <p:nvSpPr>
            <p:cNvPr id="76" name="TextBox 75"/>
            <p:cNvSpPr txBox="1"/>
            <p:nvPr/>
          </p:nvSpPr>
          <p:spPr>
            <a:xfrm>
              <a:off x="130631" y="5533673"/>
              <a:ext cx="2297208" cy="403598"/>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Upon successful verification, details of the registered deed/document is entered into the ledger mapped with the Aadhaar hash and public key of the card holder. </a:t>
              </a:r>
            </a:p>
          </p:txBody>
        </p:sp>
        <p:sp>
          <p:nvSpPr>
            <p:cNvPr id="79" name="Freeform 5">
              <a:extLst>
                <a:ext uri="{FF2B5EF4-FFF2-40B4-BE49-F238E27FC236}">
                  <a16:creationId xmlns:a16="http://schemas.microsoft.com/office/drawing/2014/main" id="{E1717EC1-FFE2-47CA-88DA-C01006CE79E3}"/>
                </a:ext>
              </a:extLst>
            </p:cNvPr>
            <p:cNvSpPr>
              <a:spLocks noEditPoints="1"/>
            </p:cNvSpPr>
            <p:nvPr/>
          </p:nvSpPr>
          <p:spPr bwMode="auto">
            <a:xfrm>
              <a:off x="3534595" y="4531380"/>
              <a:ext cx="490538" cy="490538"/>
            </a:xfrm>
            <a:custGeom>
              <a:avLst/>
              <a:gdLst>
                <a:gd name="T0" fmla="*/ 59 w 1013"/>
                <a:gd name="T1" fmla="*/ 932 h 1012"/>
                <a:gd name="T2" fmla="*/ 59 w 1013"/>
                <a:gd name="T3" fmla="*/ 932 h 1012"/>
                <a:gd name="T4" fmla="*/ 59 w 1013"/>
                <a:gd name="T5" fmla="*/ 451 h 1012"/>
                <a:gd name="T6" fmla="*/ 122 w 1013"/>
                <a:gd name="T7" fmla="*/ 451 h 1012"/>
                <a:gd name="T8" fmla="*/ 122 w 1013"/>
                <a:gd name="T9" fmla="*/ 900 h 1012"/>
                <a:gd name="T10" fmla="*/ 91 w 1013"/>
                <a:gd name="T11" fmla="*/ 932 h 1012"/>
                <a:gd name="T12" fmla="*/ 59 w 1013"/>
                <a:gd name="T13" fmla="*/ 932 h 1012"/>
                <a:gd name="T14" fmla="*/ 151 w 1013"/>
                <a:gd name="T15" fmla="*/ 391 h 1012"/>
                <a:gd name="T16" fmla="*/ 151 w 1013"/>
                <a:gd name="T17" fmla="*/ 391 h 1012"/>
                <a:gd name="T18" fmla="*/ 35 w 1013"/>
                <a:gd name="T19" fmla="*/ 391 h 1012"/>
                <a:gd name="T20" fmla="*/ 0 w 1013"/>
                <a:gd name="T21" fmla="*/ 422 h 1012"/>
                <a:gd name="T22" fmla="*/ 0 w 1013"/>
                <a:gd name="T23" fmla="*/ 956 h 1012"/>
                <a:gd name="T24" fmla="*/ 35 w 1013"/>
                <a:gd name="T25" fmla="*/ 992 h 1012"/>
                <a:gd name="T26" fmla="*/ 91 w 1013"/>
                <a:gd name="T27" fmla="*/ 992 h 1012"/>
                <a:gd name="T28" fmla="*/ 182 w 1013"/>
                <a:gd name="T29" fmla="*/ 900 h 1012"/>
                <a:gd name="T30" fmla="*/ 182 w 1013"/>
                <a:gd name="T31" fmla="*/ 422 h 1012"/>
                <a:gd name="T32" fmla="*/ 151 w 1013"/>
                <a:gd name="T33" fmla="*/ 391 h 1012"/>
                <a:gd name="T34" fmla="*/ 678 w 1013"/>
                <a:gd name="T35" fmla="*/ 952 h 1012"/>
                <a:gd name="T36" fmla="*/ 678 w 1013"/>
                <a:gd name="T37" fmla="*/ 952 h 1012"/>
                <a:gd name="T38" fmla="*/ 505 w 1013"/>
                <a:gd name="T39" fmla="*/ 920 h 1012"/>
                <a:gd name="T40" fmla="*/ 333 w 1013"/>
                <a:gd name="T41" fmla="*/ 882 h 1012"/>
                <a:gd name="T42" fmla="*/ 333 w 1013"/>
                <a:gd name="T43" fmla="*/ 475 h 1012"/>
                <a:gd name="T44" fmla="*/ 566 w 1013"/>
                <a:gd name="T45" fmla="*/ 172 h 1012"/>
                <a:gd name="T46" fmla="*/ 566 w 1013"/>
                <a:gd name="T47" fmla="*/ 59 h 1012"/>
                <a:gd name="T48" fmla="*/ 597 w 1013"/>
                <a:gd name="T49" fmla="*/ 59 h 1012"/>
                <a:gd name="T50" fmla="*/ 629 w 1013"/>
                <a:gd name="T51" fmla="*/ 91 h 1012"/>
                <a:gd name="T52" fmla="*/ 629 w 1013"/>
                <a:gd name="T53" fmla="*/ 320 h 1012"/>
                <a:gd name="T54" fmla="*/ 780 w 1013"/>
                <a:gd name="T55" fmla="*/ 477 h 1012"/>
                <a:gd name="T56" fmla="*/ 922 w 1013"/>
                <a:gd name="T57" fmla="*/ 477 h 1012"/>
                <a:gd name="T58" fmla="*/ 953 w 1013"/>
                <a:gd name="T59" fmla="*/ 503 h 1012"/>
                <a:gd name="T60" fmla="*/ 953 w 1013"/>
                <a:gd name="T61" fmla="*/ 794 h 1012"/>
                <a:gd name="T62" fmla="*/ 678 w 1013"/>
                <a:gd name="T63" fmla="*/ 952 h 1012"/>
                <a:gd name="T64" fmla="*/ 922 w 1013"/>
                <a:gd name="T65" fmla="*/ 417 h 1012"/>
                <a:gd name="T66" fmla="*/ 922 w 1013"/>
                <a:gd name="T67" fmla="*/ 417 h 1012"/>
                <a:gd name="T68" fmla="*/ 780 w 1013"/>
                <a:gd name="T69" fmla="*/ 417 h 1012"/>
                <a:gd name="T70" fmla="*/ 689 w 1013"/>
                <a:gd name="T71" fmla="*/ 320 h 1012"/>
                <a:gd name="T72" fmla="*/ 689 w 1013"/>
                <a:gd name="T73" fmla="*/ 91 h 1012"/>
                <a:gd name="T74" fmla="*/ 597 w 1013"/>
                <a:gd name="T75" fmla="*/ 0 h 1012"/>
                <a:gd name="T76" fmla="*/ 542 w 1013"/>
                <a:gd name="T77" fmla="*/ 0 h 1012"/>
                <a:gd name="T78" fmla="*/ 506 w 1013"/>
                <a:gd name="T79" fmla="*/ 30 h 1012"/>
                <a:gd name="T80" fmla="*/ 506 w 1013"/>
                <a:gd name="T81" fmla="*/ 172 h 1012"/>
                <a:gd name="T82" fmla="*/ 309 w 1013"/>
                <a:gd name="T83" fmla="*/ 417 h 1012"/>
                <a:gd name="T84" fmla="*/ 273 w 1013"/>
                <a:gd name="T85" fmla="*/ 447 h 1012"/>
                <a:gd name="T86" fmla="*/ 273 w 1013"/>
                <a:gd name="T87" fmla="*/ 911 h 1012"/>
                <a:gd name="T88" fmla="*/ 309 w 1013"/>
                <a:gd name="T89" fmla="*/ 941 h 1012"/>
                <a:gd name="T90" fmla="*/ 678 w 1013"/>
                <a:gd name="T91" fmla="*/ 1012 h 1012"/>
                <a:gd name="T92" fmla="*/ 1013 w 1013"/>
                <a:gd name="T93" fmla="*/ 794 h 1012"/>
                <a:gd name="T94" fmla="*/ 1013 w 1013"/>
                <a:gd name="T95" fmla="*/ 503 h 1012"/>
                <a:gd name="T96" fmla="*/ 922 w 1013"/>
                <a:gd name="T97" fmla="*/ 417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3" h="1012">
                  <a:moveTo>
                    <a:pt x="59" y="932"/>
                  </a:moveTo>
                  <a:lnTo>
                    <a:pt x="59" y="932"/>
                  </a:lnTo>
                  <a:lnTo>
                    <a:pt x="59" y="451"/>
                  </a:lnTo>
                  <a:lnTo>
                    <a:pt x="122" y="451"/>
                  </a:lnTo>
                  <a:lnTo>
                    <a:pt x="122" y="900"/>
                  </a:lnTo>
                  <a:cubicBezTo>
                    <a:pt x="122" y="913"/>
                    <a:pt x="113" y="932"/>
                    <a:pt x="91" y="932"/>
                  </a:cubicBezTo>
                  <a:lnTo>
                    <a:pt x="59" y="932"/>
                  </a:lnTo>
                  <a:close/>
                  <a:moveTo>
                    <a:pt x="151" y="391"/>
                  </a:moveTo>
                  <a:lnTo>
                    <a:pt x="151" y="391"/>
                  </a:lnTo>
                  <a:lnTo>
                    <a:pt x="35" y="391"/>
                  </a:lnTo>
                  <a:cubicBezTo>
                    <a:pt x="15" y="391"/>
                    <a:pt x="0" y="407"/>
                    <a:pt x="0" y="422"/>
                  </a:cubicBezTo>
                  <a:lnTo>
                    <a:pt x="0" y="956"/>
                  </a:lnTo>
                  <a:cubicBezTo>
                    <a:pt x="0" y="977"/>
                    <a:pt x="15" y="992"/>
                    <a:pt x="35" y="992"/>
                  </a:cubicBezTo>
                  <a:lnTo>
                    <a:pt x="91" y="992"/>
                  </a:lnTo>
                  <a:cubicBezTo>
                    <a:pt x="146" y="992"/>
                    <a:pt x="182" y="946"/>
                    <a:pt x="182" y="900"/>
                  </a:cubicBezTo>
                  <a:lnTo>
                    <a:pt x="182" y="422"/>
                  </a:lnTo>
                  <a:cubicBezTo>
                    <a:pt x="182" y="407"/>
                    <a:pt x="167" y="391"/>
                    <a:pt x="151" y="391"/>
                  </a:cubicBezTo>
                  <a:close/>
                  <a:moveTo>
                    <a:pt x="678" y="952"/>
                  </a:moveTo>
                  <a:lnTo>
                    <a:pt x="678" y="952"/>
                  </a:lnTo>
                  <a:cubicBezTo>
                    <a:pt x="604" y="952"/>
                    <a:pt x="558" y="937"/>
                    <a:pt x="505" y="920"/>
                  </a:cubicBezTo>
                  <a:cubicBezTo>
                    <a:pt x="458" y="905"/>
                    <a:pt x="406" y="887"/>
                    <a:pt x="333" y="882"/>
                  </a:cubicBezTo>
                  <a:lnTo>
                    <a:pt x="333" y="475"/>
                  </a:lnTo>
                  <a:cubicBezTo>
                    <a:pt x="450" y="460"/>
                    <a:pt x="566" y="342"/>
                    <a:pt x="566" y="172"/>
                  </a:cubicBezTo>
                  <a:lnTo>
                    <a:pt x="566" y="59"/>
                  </a:lnTo>
                  <a:lnTo>
                    <a:pt x="597" y="59"/>
                  </a:lnTo>
                  <a:cubicBezTo>
                    <a:pt x="615" y="59"/>
                    <a:pt x="629" y="73"/>
                    <a:pt x="629" y="91"/>
                  </a:cubicBezTo>
                  <a:lnTo>
                    <a:pt x="629" y="320"/>
                  </a:lnTo>
                  <a:cubicBezTo>
                    <a:pt x="629" y="403"/>
                    <a:pt x="699" y="477"/>
                    <a:pt x="780" y="477"/>
                  </a:cubicBezTo>
                  <a:lnTo>
                    <a:pt x="922" y="477"/>
                  </a:lnTo>
                  <a:cubicBezTo>
                    <a:pt x="939" y="477"/>
                    <a:pt x="953" y="491"/>
                    <a:pt x="953" y="503"/>
                  </a:cubicBezTo>
                  <a:lnTo>
                    <a:pt x="953" y="794"/>
                  </a:lnTo>
                  <a:cubicBezTo>
                    <a:pt x="953" y="915"/>
                    <a:pt x="889" y="952"/>
                    <a:pt x="678" y="952"/>
                  </a:cubicBezTo>
                  <a:close/>
                  <a:moveTo>
                    <a:pt x="922" y="417"/>
                  </a:moveTo>
                  <a:lnTo>
                    <a:pt x="922" y="417"/>
                  </a:lnTo>
                  <a:lnTo>
                    <a:pt x="780" y="417"/>
                  </a:lnTo>
                  <a:cubicBezTo>
                    <a:pt x="734" y="417"/>
                    <a:pt x="689" y="371"/>
                    <a:pt x="689" y="320"/>
                  </a:cubicBezTo>
                  <a:lnTo>
                    <a:pt x="689" y="91"/>
                  </a:lnTo>
                  <a:cubicBezTo>
                    <a:pt x="689" y="40"/>
                    <a:pt x="648" y="0"/>
                    <a:pt x="597" y="0"/>
                  </a:cubicBezTo>
                  <a:lnTo>
                    <a:pt x="542" y="0"/>
                  </a:lnTo>
                  <a:cubicBezTo>
                    <a:pt x="521" y="0"/>
                    <a:pt x="506" y="14"/>
                    <a:pt x="506" y="30"/>
                  </a:cubicBezTo>
                  <a:lnTo>
                    <a:pt x="506" y="172"/>
                  </a:lnTo>
                  <a:cubicBezTo>
                    <a:pt x="506" y="295"/>
                    <a:pt x="420" y="417"/>
                    <a:pt x="309" y="417"/>
                  </a:cubicBezTo>
                  <a:cubicBezTo>
                    <a:pt x="288" y="417"/>
                    <a:pt x="273" y="427"/>
                    <a:pt x="273" y="447"/>
                  </a:cubicBezTo>
                  <a:lnTo>
                    <a:pt x="273" y="911"/>
                  </a:lnTo>
                  <a:cubicBezTo>
                    <a:pt x="273" y="931"/>
                    <a:pt x="288" y="941"/>
                    <a:pt x="309" y="941"/>
                  </a:cubicBezTo>
                  <a:cubicBezTo>
                    <a:pt x="466" y="946"/>
                    <a:pt x="516" y="1012"/>
                    <a:pt x="678" y="1012"/>
                  </a:cubicBezTo>
                  <a:cubicBezTo>
                    <a:pt x="856" y="1012"/>
                    <a:pt x="1013" y="992"/>
                    <a:pt x="1013" y="794"/>
                  </a:cubicBezTo>
                  <a:lnTo>
                    <a:pt x="1013" y="503"/>
                  </a:lnTo>
                  <a:cubicBezTo>
                    <a:pt x="1013" y="457"/>
                    <a:pt x="972" y="417"/>
                    <a:pt x="922" y="417"/>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2" name="TextBox 81">
            <a:extLst>
              <a:ext uri="{FF2B5EF4-FFF2-40B4-BE49-F238E27FC236}">
                <a16:creationId xmlns:a16="http://schemas.microsoft.com/office/drawing/2014/main" id="{BA365CFB-F711-45F6-B457-B78847573241}"/>
              </a:ext>
            </a:extLst>
          </p:cNvPr>
          <p:cNvSpPr txBox="1"/>
          <p:nvPr/>
        </p:nvSpPr>
        <p:spPr>
          <a:xfrm>
            <a:off x="898537" y="6260139"/>
            <a:ext cx="10573452" cy="369332"/>
          </a:xfrm>
          <a:prstGeom prst="rect">
            <a:avLst/>
          </a:prstGeom>
          <a:noFill/>
        </p:spPr>
        <p:txBody>
          <a:bodyPr wrap="square" numCol="1" rtlCol="0">
            <a:spAutoFit/>
          </a:bodyPr>
          <a:lstStyle/>
          <a:p>
            <a:r>
              <a:rPr lang="en-US" altLang="en-IN" sz="900" i="1" dirty="0"/>
              <a:t>*In case of joint ownership, the process will be repeated for every owner i.e.. one property can have multiple public-private key pairs. In future, when transactions must be executed on the property, smart contract shall ensure consent of every owner by checking the number of public keys stored against a property. </a:t>
            </a:r>
          </a:p>
        </p:txBody>
      </p:sp>
      <p:sp>
        <p:nvSpPr>
          <p:cNvPr id="39" name="Slide Number Placeholder 4">
            <a:extLst>
              <a:ext uri="{FF2B5EF4-FFF2-40B4-BE49-F238E27FC236}">
                <a16:creationId xmlns:a16="http://schemas.microsoft.com/office/drawing/2014/main" id="{5F83BAC8-6D9B-48DD-A347-25C759B696C1}"/>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14</a:t>
            </a:fld>
            <a:endParaRPr lang="en-US" dirty="0"/>
          </a:p>
        </p:txBody>
      </p:sp>
    </p:spTree>
    <p:extLst>
      <p:ext uri="{BB962C8B-B14F-4D97-AF65-F5344CB8AC3E}">
        <p14:creationId xmlns:p14="http://schemas.microsoft.com/office/powerpoint/2010/main" val="188886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of Ownership of Property using Property Card(1/2)</a:t>
            </a:r>
          </a:p>
        </p:txBody>
      </p:sp>
      <p:sp>
        <p:nvSpPr>
          <p:cNvPr id="19" name="TextBox 18"/>
          <p:cNvSpPr txBox="1"/>
          <p:nvPr/>
        </p:nvSpPr>
        <p:spPr>
          <a:xfrm>
            <a:off x="388744" y="2723805"/>
            <a:ext cx="2157783" cy="961575"/>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Executant presents Property Card to  DEO to check whether it is mapped to the concerned property</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35" name="Google Shape;2645;p195">
            <a:extLst>
              <a:ext uri="{FF2B5EF4-FFF2-40B4-BE49-F238E27FC236}">
                <a16:creationId xmlns:a16="http://schemas.microsoft.com/office/drawing/2014/main" id="{331BF131-D204-4E0C-9390-957D95CE042C}"/>
              </a:ext>
            </a:extLst>
          </p:cNvPr>
          <p:cNvSpPr/>
          <p:nvPr/>
        </p:nvSpPr>
        <p:spPr>
          <a:xfrm>
            <a:off x="-1" y="1422028"/>
            <a:ext cx="12192001" cy="52218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463025" tIns="45700" rIns="1371600" bIns="45700" numCol="1" anchor="ctr" anchorCtr="0">
            <a:noAutofit/>
          </a:bodyPr>
          <a:lstStyle/>
          <a:p>
            <a:pPr marL="171450" lvl="0" indent="-171450" algn="ctr" rtl="0">
              <a:spcBef>
                <a:spcPts val="0"/>
              </a:spcBef>
              <a:spcAft>
                <a:spcPts val="0"/>
              </a:spcAft>
              <a:buClr>
                <a:schemeClr val="dk1"/>
              </a:buClr>
              <a:buFont typeface="Arial" panose="020B0604020202020204" pitchFamily="34" charset="0"/>
              <a:buChar char="•"/>
            </a:pPr>
            <a:endParaRPr sz="1400" dirty="0">
              <a:latin typeface="Arial" panose="020B0604020202020204" pitchFamily="34" charset="0"/>
              <a:ea typeface="Georgia"/>
              <a:cs typeface="Arial" panose="020B0604020202020204" pitchFamily="34" charset="0"/>
              <a:sym typeface="Georgia"/>
            </a:endParaRPr>
          </a:p>
        </p:txBody>
      </p:sp>
      <p:sp>
        <p:nvSpPr>
          <p:cNvPr id="40" name="Google Shape;2646;p195">
            <a:extLst>
              <a:ext uri="{FF2B5EF4-FFF2-40B4-BE49-F238E27FC236}">
                <a16:creationId xmlns:a16="http://schemas.microsoft.com/office/drawing/2014/main" id="{E8811356-7682-4165-A012-062EA54C0B2B}"/>
              </a:ext>
            </a:extLst>
          </p:cNvPr>
          <p:cNvSpPr/>
          <p:nvPr/>
        </p:nvSpPr>
        <p:spPr>
          <a:xfrm>
            <a:off x="0" y="1422029"/>
            <a:ext cx="898537" cy="529282"/>
          </a:xfrm>
          <a:prstGeom prst="homePlate">
            <a:avLst>
              <a:gd name="adj" fmla="val 14310"/>
            </a:avLst>
          </a:prstGeom>
          <a:solidFill>
            <a:schemeClr val="accent3"/>
          </a:solidFill>
          <a:ln>
            <a:solidFill>
              <a:schemeClr val="accent3"/>
            </a:solidFill>
          </a:ln>
        </p:spPr>
        <p:txBody>
          <a:bodyPr spcFirstLastPara="1" wrap="square" lIns="72000" tIns="0" rIns="0" bIns="0" numCol="1" anchor="ctr" anchorCtr="0">
            <a:noAutofit/>
          </a:bodyPr>
          <a:lstStyle/>
          <a:p>
            <a:pPr lvl="0" algn="ctr"/>
            <a:r>
              <a:rPr lang="en-US" sz="1000" b="1" dirty="0">
                <a:solidFill>
                  <a:srgbClr val="FFFFFF"/>
                </a:solidFill>
                <a:latin typeface="Arial" panose="020B0604020202020204" pitchFamily="34" charset="0"/>
                <a:ea typeface="Georgia"/>
                <a:cs typeface="Arial" panose="020B0604020202020204" pitchFamily="34" charset="0"/>
                <a:sym typeface="Georgia"/>
              </a:rPr>
              <a:t>Data Packet Creation</a:t>
            </a:r>
          </a:p>
        </p:txBody>
      </p:sp>
      <p:sp>
        <p:nvSpPr>
          <p:cNvPr id="41" name="TextBox 40">
            <a:extLst>
              <a:ext uri="{FF2B5EF4-FFF2-40B4-BE49-F238E27FC236}">
                <a16:creationId xmlns:a16="http://schemas.microsoft.com/office/drawing/2014/main" id="{BA365CFB-F711-45F6-B457-B78847573241}"/>
              </a:ext>
            </a:extLst>
          </p:cNvPr>
          <p:cNvSpPr txBox="1"/>
          <p:nvPr/>
        </p:nvSpPr>
        <p:spPr>
          <a:xfrm>
            <a:off x="962449" y="1458868"/>
            <a:ext cx="10660193" cy="492443"/>
          </a:xfrm>
          <a:prstGeom prst="rect">
            <a:avLst/>
          </a:prstGeom>
          <a:noFill/>
        </p:spPr>
        <p:txBody>
          <a:bodyPr wrap="square" numCol="1" rtlCol="0">
            <a:spAutoFit/>
          </a:bodyPr>
          <a:lstStyle/>
          <a:p>
            <a:r>
              <a:rPr lang="en-US" altLang="en-IN" sz="1300" dirty="0"/>
              <a:t>On receipt of an application for registration of a document, the (DEO) at the SRO office would first verify in the Blockchain system whether the executant has rights over the property to perform the transaction</a:t>
            </a:r>
            <a:endParaRPr lang="en-US" sz="1300" dirty="0"/>
          </a:p>
        </p:txBody>
      </p:sp>
      <p:sp>
        <p:nvSpPr>
          <p:cNvPr id="44" name="Freeform 52"/>
          <p:cNvSpPr>
            <a:spLocks noChangeAspect="1" noEditPoints="1"/>
          </p:cNvSpPr>
          <p:nvPr/>
        </p:nvSpPr>
        <p:spPr bwMode="auto">
          <a:xfrm>
            <a:off x="1240116" y="2251475"/>
            <a:ext cx="479425" cy="479425"/>
          </a:xfrm>
          <a:custGeom>
            <a:avLst/>
            <a:gdLst>
              <a:gd name="T0" fmla="*/ 100 w 200"/>
              <a:gd name="T1" fmla="*/ 0 h 200"/>
              <a:gd name="T2" fmla="*/ 0 w 200"/>
              <a:gd name="T3" fmla="*/ 100 h 200"/>
              <a:gd name="T4" fmla="*/ 28 w 200"/>
              <a:gd name="T5" fmla="*/ 169 h 200"/>
              <a:gd name="T6" fmla="*/ 32 w 200"/>
              <a:gd name="T7" fmla="*/ 174 h 200"/>
              <a:gd name="T8" fmla="*/ 32 w 200"/>
              <a:gd name="T9" fmla="*/ 174 h 200"/>
              <a:gd name="T10" fmla="*/ 100 w 200"/>
              <a:gd name="T11" fmla="*/ 200 h 200"/>
              <a:gd name="T12" fmla="*/ 167 w 200"/>
              <a:gd name="T13" fmla="*/ 174 h 200"/>
              <a:gd name="T14" fmla="*/ 167 w 200"/>
              <a:gd name="T15" fmla="*/ 174 h 200"/>
              <a:gd name="T16" fmla="*/ 171 w 200"/>
              <a:gd name="T17" fmla="*/ 170 h 200"/>
              <a:gd name="T18" fmla="*/ 200 w 200"/>
              <a:gd name="T19" fmla="*/ 100 h 200"/>
              <a:gd name="T20" fmla="*/ 100 w 200"/>
              <a:gd name="T21" fmla="*/ 0 h 200"/>
              <a:gd name="T22" fmla="*/ 100 w 200"/>
              <a:gd name="T23" fmla="*/ 187 h 200"/>
              <a:gd name="T24" fmla="*/ 43 w 200"/>
              <a:gd name="T25" fmla="*/ 166 h 200"/>
              <a:gd name="T26" fmla="*/ 100 w 200"/>
              <a:gd name="T27" fmla="*/ 152 h 200"/>
              <a:gd name="T28" fmla="*/ 156 w 200"/>
              <a:gd name="T29" fmla="*/ 166 h 200"/>
              <a:gd name="T30" fmla="*/ 100 w 200"/>
              <a:gd name="T31" fmla="*/ 187 h 200"/>
              <a:gd name="T32" fmla="*/ 165 w 200"/>
              <a:gd name="T33" fmla="*/ 157 h 200"/>
              <a:gd name="T34" fmla="*/ 100 w 200"/>
              <a:gd name="T35" fmla="*/ 140 h 200"/>
              <a:gd name="T36" fmla="*/ 34 w 200"/>
              <a:gd name="T37" fmla="*/ 157 h 200"/>
              <a:gd name="T38" fmla="*/ 12 w 200"/>
              <a:gd name="T39" fmla="*/ 100 h 200"/>
              <a:gd name="T40" fmla="*/ 100 w 200"/>
              <a:gd name="T41" fmla="*/ 12 h 200"/>
              <a:gd name="T42" fmla="*/ 187 w 200"/>
              <a:gd name="T43" fmla="*/ 100 h 200"/>
              <a:gd name="T44" fmla="*/ 165 w 200"/>
              <a:gd name="T45" fmla="*/ 157 h 200"/>
              <a:gd name="T46" fmla="*/ 100 w 200"/>
              <a:gd name="T47" fmla="*/ 54 h 200"/>
              <a:gd name="T48" fmla="*/ 67 w 200"/>
              <a:gd name="T49" fmla="*/ 87 h 200"/>
              <a:gd name="T50" fmla="*/ 100 w 200"/>
              <a:gd name="T51" fmla="*/ 120 h 200"/>
              <a:gd name="T52" fmla="*/ 133 w 200"/>
              <a:gd name="T53" fmla="*/ 87 h 200"/>
              <a:gd name="T54" fmla="*/ 100 w 200"/>
              <a:gd name="T55" fmla="*/ 54 h 200"/>
              <a:gd name="T56" fmla="*/ 100 w 200"/>
              <a:gd name="T57" fmla="*/ 108 h 200"/>
              <a:gd name="T58" fmla="*/ 79 w 200"/>
              <a:gd name="T59" fmla="*/ 87 h 200"/>
              <a:gd name="T60" fmla="*/ 100 w 200"/>
              <a:gd name="T61" fmla="*/ 67 h 200"/>
              <a:gd name="T62" fmla="*/ 120 w 200"/>
              <a:gd name="T63" fmla="*/ 87 h 200"/>
              <a:gd name="T64" fmla="*/ 100 w 200"/>
              <a:gd name="T65" fmla="*/ 10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00" y="0"/>
                </a:moveTo>
                <a:cubicBezTo>
                  <a:pt x="44" y="0"/>
                  <a:pt x="0" y="44"/>
                  <a:pt x="0" y="100"/>
                </a:cubicBezTo>
                <a:cubicBezTo>
                  <a:pt x="0" y="127"/>
                  <a:pt x="10" y="151"/>
                  <a:pt x="28" y="169"/>
                </a:cubicBezTo>
                <a:cubicBezTo>
                  <a:pt x="32" y="174"/>
                  <a:pt x="32" y="174"/>
                  <a:pt x="32" y="174"/>
                </a:cubicBezTo>
                <a:cubicBezTo>
                  <a:pt x="32" y="174"/>
                  <a:pt x="32" y="174"/>
                  <a:pt x="32" y="174"/>
                </a:cubicBezTo>
                <a:cubicBezTo>
                  <a:pt x="50" y="190"/>
                  <a:pt x="74" y="200"/>
                  <a:pt x="100" y="200"/>
                </a:cubicBezTo>
                <a:cubicBezTo>
                  <a:pt x="125" y="200"/>
                  <a:pt x="149" y="190"/>
                  <a:pt x="167" y="174"/>
                </a:cubicBezTo>
                <a:cubicBezTo>
                  <a:pt x="167" y="174"/>
                  <a:pt x="167" y="174"/>
                  <a:pt x="167" y="174"/>
                </a:cubicBezTo>
                <a:cubicBezTo>
                  <a:pt x="171" y="170"/>
                  <a:pt x="171" y="170"/>
                  <a:pt x="171" y="170"/>
                </a:cubicBezTo>
                <a:cubicBezTo>
                  <a:pt x="189" y="152"/>
                  <a:pt x="200" y="127"/>
                  <a:pt x="200" y="100"/>
                </a:cubicBezTo>
                <a:cubicBezTo>
                  <a:pt x="200" y="44"/>
                  <a:pt x="155" y="0"/>
                  <a:pt x="100" y="0"/>
                </a:cubicBezTo>
                <a:close/>
                <a:moveTo>
                  <a:pt x="100" y="187"/>
                </a:moveTo>
                <a:cubicBezTo>
                  <a:pt x="78" y="187"/>
                  <a:pt x="58" y="179"/>
                  <a:pt x="43" y="166"/>
                </a:cubicBezTo>
                <a:cubicBezTo>
                  <a:pt x="58" y="157"/>
                  <a:pt x="78" y="152"/>
                  <a:pt x="100" y="152"/>
                </a:cubicBezTo>
                <a:cubicBezTo>
                  <a:pt x="121" y="152"/>
                  <a:pt x="141" y="157"/>
                  <a:pt x="156" y="166"/>
                </a:cubicBezTo>
                <a:cubicBezTo>
                  <a:pt x="141" y="179"/>
                  <a:pt x="121" y="187"/>
                  <a:pt x="100" y="187"/>
                </a:cubicBezTo>
                <a:close/>
                <a:moveTo>
                  <a:pt x="165" y="157"/>
                </a:moveTo>
                <a:cubicBezTo>
                  <a:pt x="148" y="146"/>
                  <a:pt x="125" y="140"/>
                  <a:pt x="100" y="140"/>
                </a:cubicBezTo>
                <a:cubicBezTo>
                  <a:pt x="75" y="140"/>
                  <a:pt x="51" y="146"/>
                  <a:pt x="34" y="157"/>
                </a:cubicBezTo>
                <a:cubicBezTo>
                  <a:pt x="20" y="142"/>
                  <a:pt x="12" y="122"/>
                  <a:pt x="12" y="100"/>
                </a:cubicBezTo>
                <a:cubicBezTo>
                  <a:pt x="12" y="51"/>
                  <a:pt x="51" y="12"/>
                  <a:pt x="100" y="12"/>
                </a:cubicBezTo>
                <a:cubicBezTo>
                  <a:pt x="148" y="12"/>
                  <a:pt x="187" y="51"/>
                  <a:pt x="187" y="100"/>
                </a:cubicBezTo>
                <a:cubicBezTo>
                  <a:pt x="187" y="122"/>
                  <a:pt x="179" y="142"/>
                  <a:pt x="165" y="157"/>
                </a:cubicBezTo>
                <a:close/>
                <a:moveTo>
                  <a:pt x="100" y="54"/>
                </a:moveTo>
                <a:cubicBezTo>
                  <a:pt x="81" y="54"/>
                  <a:pt x="67" y="69"/>
                  <a:pt x="67" y="87"/>
                </a:cubicBezTo>
                <a:cubicBezTo>
                  <a:pt x="67" y="106"/>
                  <a:pt x="81" y="120"/>
                  <a:pt x="100" y="120"/>
                </a:cubicBezTo>
                <a:cubicBezTo>
                  <a:pt x="118" y="120"/>
                  <a:pt x="133" y="106"/>
                  <a:pt x="133" y="87"/>
                </a:cubicBezTo>
                <a:cubicBezTo>
                  <a:pt x="133" y="69"/>
                  <a:pt x="118" y="54"/>
                  <a:pt x="100" y="54"/>
                </a:cubicBezTo>
                <a:close/>
                <a:moveTo>
                  <a:pt x="100" y="108"/>
                </a:moveTo>
                <a:cubicBezTo>
                  <a:pt x="88" y="108"/>
                  <a:pt x="79" y="99"/>
                  <a:pt x="79" y="87"/>
                </a:cubicBezTo>
                <a:cubicBezTo>
                  <a:pt x="79" y="76"/>
                  <a:pt x="88" y="67"/>
                  <a:pt x="100" y="67"/>
                </a:cubicBezTo>
                <a:cubicBezTo>
                  <a:pt x="111" y="67"/>
                  <a:pt x="120" y="76"/>
                  <a:pt x="120" y="87"/>
                </a:cubicBezTo>
                <a:cubicBezTo>
                  <a:pt x="120" y="99"/>
                  <a:pt x="111" y="108"/>
                  <a:pt x="100" y="108"/>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45" name="Freeform 41"/>
          <p:cNvSpPr>
            <a:spLocks noChangeAspect="1" noEditPoints="1"/>
          </p:cNvSpPr>
          <p:nvPr/>
        </p:nvSpPr>
        <p:spPr bwMode="auto">
          <a:xfrm>
            <a:off x="4124009" y="2306579"/>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46" name="TextBox 45"/>
          <p:cNvSpPr txBox="1"/>
          <p:nvPr/>
        </p:nvSpPr>
        <p:spPr>
          <a:xfrm>
            <a:off x="3376690" y="2761303"/>
            <a:ext cx="2016027" cy="65314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DEO punches the card in the card reader attached to his computer using USB</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4" name="Freeform 20"/>
          <p:cNvSpPr>
            <a:spLocks noChangeAspect="1" noEditPoints="1"/>
          </p:cNvSpPr>
          <p:nvPr/>
        </p:nvSpPr>
        <p:spPr bwMode="auto">
          <a:xfrm>
            <a:off x="6941363" y="2208634"/>
            <a:ext cx="481013" cy="481013"/>
          </a:xfrm>
          <a:custGeom>
            <a:avLst/>
            <a:gdLst>
              <a:gd name="T0" fmla="*/ 83 w 200"/>
              <a:gd name="T1" fmla="*/ 1 h 200"/>
              <a:gd name="T2" fmla="*/ 70 w 200"/>
              <a:gd name="T3" fmla="*/ 5 h 200"/>
              <a:gd name="T4" fmla="*/ 3 w 200"/>
              <a:gd name="T5" fmla="*/ 75 h 200"/>
              <a:gd name="T6" fmla="*/ 0 w 200"/>
              <a:gd name="T7" fmla="*/ 100 h 200"/>
              <a:gd name="T8" fmla="*/ 0 w 200"/>
              <a:gd name="T9" fmla="*/ 100 h 200"/>
              <a:gd name="T10" fmla="*/ 0 w 200"/>
              <a:gd name="T11" fmla="*/ 100 h 200"/>
              <a:gd name="T12" fmla="*/ 3 w 200"/>
              <a:gd name="T13" fmla="*/ 124 h 200"/>
              <a:gd name="T14" fmla="*/ 83 w 200"/>
              <a:gd name="T15" fmla="*/ 198 h 200"/>
              <a:gd name="T16" fmla="*/ 100 w 200"/>
              <a:gd name="T17" fmla="*/ 200 h 200"/>
              <a:gd name="T18" fmla="*/ 117 w 200"/>
              <a:gd name="T19" fmla="*/ 198 h 200"/>
              <a:gd name="T20" fmla="*/ 197 w 200"/>
              <a:gd name="T21" fmla="*/ 124 h 200"/>
              <a:gd name="T22" fmla="*/ 200 w 200"/>
              <a:gd name="T23" fmla="*/ 100 h 200"/>
              <a:gd name="T24" fmla="*/ 197 w 200"/>
              <a:gd name="T25" fmla="*/ 75 h 200"/>
              <a:gd name="T26" fmla="*/ 130 w 200"/>
              <a:gd name="T27" fmla="*/ 5 h 200"/>
              <a:gd name="T28" fmla="*/ 117 w 200"/>
              <a:gd name="T29" fmla="*/ 1 h 200"/>
              <a:gd name="T30" fmla="*/ 100 w 200"/>
              <a:gd name="T31" fmla="*/ 0 h 200"/>
              <a:gd name="T32" fmla="*/ 83 w 200"/>
              <a:gd name="T33" fmla="*/ 1 h 200"/>
              <a:gd name="T34" fmla="*/ 187 w 200"/>
              <a:gd name="T35" fmla="*/ 100 h 200"/>
              <a:gd name="T36" fmla="*/ 100 w 200"/>
              <a:gd name="T37" fmla="*/ 187 h 200"/>
              <a:gd name="T38" fmla="*/ 12 w 200"/>
              <a:gd name="T39" fmla="*/ 100 h 200"/>
              <a:gd name="T40" fmla="*/ 100 w 200"/>
              <a:gd name="T41" fmla="*/ 12 h 200"/>
              <a:gd name="T42" fmla="*/ 187 w 200"/>
              <a:gd name="T43" fmla="*/ 100 h 200"/>
              <a:gd name="T44" fmla="*/ 106 w 200"/>
              <a:gd name="T45" fmla="*/ 100 h 200"/>
              <a:gd name="T46" fmla="*/ 76 w 200"/>
              <a:gd name="T47" fmla="*/ 130 h 200"/>
              <a:gd name="T48" fmla="*/ 85 w 200"/>
              <a:gd name="T49" fmla="*/ 139 h 200"/>
              <a:gd name="T50" fmla="*/ 124 w 200"/>
              <a:gd name="T51" fmla="*/ 100 h 200"/>
              <a:gd name="T52" fmla="*/ 85 w 200"/>
              <a:gd name="T53" fmla="*/ 60 h 200"/>
              <a:gd name="T54" fmla="*/ 76 w 200"/>
              <a:gd name="T55" fmla="*/ 69 h 200"/>
              <a:gd name="T56" fmla="*/ 106 w 200"/>
              <a:gd name="T57" fmla="*/ 1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0" h="200">
                <a:moveTo>
                  <a:pt x="83" y="1"/>
                </a:moveTo>
                <a:cubicBezTo>
                  <a:pt x="78" y="2"/>
                  <a:pt x="74" y="3"/>
                  <a:pt x="70" y="5"/>
                </a:cubicBezTo>
                <a:cubicBezTo>
                  <a:pt x="37" y="15"/>
                  <a:pt x="11" y="42"/>
                  <a:pt x="3" y="75"/>
                </a:cubicBezTo>
                <a:cubicBezTo>
                  <a:pt x="1" y="83"/>
                  <a:pt x="0" y="91"/>
                  <a:pt x="0" y="100"/>
                </a:cubicBezTo>
                <a:cubicBezTo>
                  <a:pt x="0" y="100"/>
                  <a:pt x="0" y="100"/>
                  <a:pt x="0" y="100"/>
                </a:cubicBezTo>
                <a:cubicBezTo>
                  <a:pt x="0" y="100"/>
                  <a:pt x="0" y="100"/>
                  <a:pt x="0" y="100"/>
                </a:cubicBezTo>
                <a:cubicBezTo>
                  <a:pt x="0" y="108"/>
                  <a:pt x="1" y="116"/>
                  <a:pt x="3" y="124"/>
                </a:cubicBezTo>
                <a:cubicBezTo>
                  <a:pt x="13" y="162"/>
                  <a:pt x="44" y="192"/>
                  <a:pt x="83" y="198"/>
                </a:cubicBezTo>
                <a:cubicBezTo>
                  <a:pt x="88" y="199"/>
                  <a:pt x="94" y="200"/>
                  <a:pt x="100" y="200"/>
                </a:cubicBezTo>
                <a:cubicBezTo>
                  <a:pt x="106" y="200"/>
                  <a:pt x="111" y="199"/>
                  <a:pt x="117" y="198"/>
                </a:cubicBezTo>
                <a:cubicBezTo>
                  <a:pt x="156" y="192"/>
                  <a:pt x="187" y="162"/>
                  <a:pt x="197" y="124"/>
                </a:cubicBezTo>
                <a:cubicBezTo>
                  <a:pt x="199" y="116"/>
                  <a:pt x="200" y="108"/>
                  <a:pt x="200" y="100"/>
                </a:cubicBezTo>
                <a:cubicBezTo>
                  <a:pt x="200" y="91"/>
                  <a:pt x="199" y="83"/>
                  <a:pt x="197" y="75"/>
                </a:cubicBezTo>
                <a:cubicBezTo>
                  <a:pt x="188" y="42"/>
                  <a:pt x="163" y="15"/>
                  <a:pt x="130" y="5"/>
                </a:cubicBezTo>
                <a:cubicBezTo>
                  <a:pt x="126" y="3"/>
                  <a:pt x="121" y="2"/>
                  <a:pt x="117" y="1"/>
                </a:cubicBezTo>
                <a:cubicBezTo>
                  <a:pt x="111" y="0"/>
                  <a:pt x="106" y="0"/>
                  <a:pt x="100" y="0"/>
                </a:cubicBezTo>
                <a:cubicBezTo>
                  <a:pt x="94" y="0"/>
                  <a:pt x="88" y="0"/>
                  <a:pt x="83" y="1"/>
                </a:cubicBezTo>
                <a:close/>
                <a:moveTo>
                  <a:pt x="187" y="100"/>
                </a:moveTo>
                <a:cubicBezTo>
                  <a:pt x="187" y="148"/>
                  <a:pt x="148" y="187"/>
                  <a:pt x="100" y="187"/>
                </a:cubicBezTo>
                <a:cubicBezTo>
                  <a:pt x="52" y="187"/>
                  <a:pt x="12" y="148"/>
                  <a:pt x="12" y="100"/>
                </a:cubicBezTo>
                <a:cubicBezTo>
                  <a:pt x="12" y="52"/>
                  <a:pt x="52" y="12"/>
                  <a:pt x="100" y="12"/>
                </a:cubicBezTo>
                <a:cubicBezTo>
                  <a:pt x="148" y="12"/>
                  <a:pt x="187" y="52"/>
                  <a:pt x="187" y="100"/>
                </a:cubicBezTo>
                <a:close/>
                <a:moveTo>
                  <a:pt x="106" y="100"/>
                </a:moveTo>
                <a:cubicBezTo>
                  <a:pt x="76" y="130"/>
                  <a:pt x="76" y="130"/>
                  <a:pt x="76" y="130"/>
                </a:cubicBezTo>
                <a:cubicBezTo>
                  <a:pt x="85" y="139"/>
                  <a:pt x="85" y="139"/>
                  <a:pt x="85" y="139"/>
                </a:cubicBezTo>
                <a:cubicBezTo>
                  <a:pt x="124" y="100"/>
                  <a:pt x="124" y="100"/>
                  <a:pt x="124" y="100"/>
                </a:cubicBezTo>
                <a:cubicBezTo>
                  <a:pt x="85" y="60"/>
                  <a:pt x="85" y="60"/>
                  <a:pt x="85" y="60"/>
                </a:cubicBezTo>
                <a:cubicBezTo>
                  <a:pt x="76" y="69"/>
                  <a:pt x="76" y="69"/>
                  <a:pt x="76" y="69"/>
                </a:cubicBezTo>
                <a:cubicBezTo>
                  <a:pt x="106" y="100"/>
                  <a:pt x="106" y="100"/>
                  <a:pt x="106" y="100"/>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55" name="TextBox 54"/>
          <p:cNvSpPr txBox="1"/>
          <p:nvPr/>
        </p:nvSpPr>
        <p:spPr>
          <a:xfrm>
            <a:off x="6117224" y="2809417"/>
            <a:ext cx="2250642" cy="65314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DEO opens the desktop application of Blockchain system to invoke a form to read the property card</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6" name="Freeform 51"/>
          <p:cNvSpPr>
            <a:spLocks noChangeAspect="1" noEditPoints="1"/>
          </p:cNvSpPr>
          <p:nvPr/>
        </p:nvSpPr>
        <p:spPr bwMode="auto">
          <a:xfrm>
            <a:off x="9955836" y="2251526"/>
            <a:ext cx="573087" cy="479425"/>
          </a:xfrm>
          <a:custGeom>
            <a:avLst/>
            <a:gdLst>
              <a:gd name="T0" fmla="*/ 68 w 239"/>
              <a:gd name="T1" fmla="*/ 15 h 200"/>
              <a:gd name="T2" fmla="*/ 103 w 239"/>
              <a:gd name="T3" fmla="*/ 49 h 200"/>
              <a:gd name="T4" fmla="*/ 68 w 239"/>
              <a:gd name="T5" fmla="*/ 84 h 200"/>
              <a:gd name="T6" fmla="*/ 33 w 239"/>
              <a:gd name="T7" fmla="*/ 49 h 200"/>
              <a:gd name="T8" fmla="*/ 68 w 239"/>
              <a:gd name="T9" fmla="*/ 15 h 200"/>
              <a:gd name="T10" fmla="*/ 68 w 239"/>
              <a:gd name="T11" fmla="*/ 99 h 200"/>
              <a:gd name="T12" fmla="*/ 118 w 239"/>
              <a:gd name="T13" fmla="*/ 49 h 200"/>
              <a:gd name="T14" fmla="*/ 68 w 239"/>
              <a:gd name="T15" fmla="*/ 0 h 200"/>
              <a:gd name="T16" fmla="*/ 18 w 239"/>
              <a:gd name="T17" fmla="*/ 49 h 200"/>
              <a:gd name="T18" fmla="*/ 68 w 239"/>
              <a:gd name="T19" fmla="*/ 99 h 200"/>
              <a:gd name="T20" fmla="*/ 187 w 239"/>
              <a:gd name="T21" fmla="*/ 61 h 200"/>
              <a:gd name="T22" fmla="*/ 211 w 239"/>
              <a:gd name="T23" fmla="*/ 85 h 200"/>
              <a:gd name="T24" fmla="*/ 187 w 239"/>
              <a:gd name="T25" fmla="*/ 109 h 200"/>
              <a:gd name="T26" fmla="*/ 163 w 239"/>
              <a:gd name="T27" fmla="*/ 85 h 200"/>
              <a:gd name="T28" fmla="*/ 187 w 239"/>
              <a:gd name="T29" fmla="*/ 61 h 200"/>
              <a:gd name="T30" fmla="*/ 187 w 239"/>
              <a:gd name="T31" fmla="*/ 124 h 200"/>
              <a:gd name="T32" fmla="*/ 226 w 239"/>
              <a:gd name="T33" fmla="*/ 85 h 200"/>
              <a:gd name="T34" fmla="*/ 187 w 239"/>
              <a:gd name="T35" fmla="*/ 46 h 200"/>
              <a:gd name="T36" fmla="*/ 148 w 239"/>
              <a:gd name="T37" fmla="*/ 85 h 200"/>
              <a:gd name="T38" fmla="*/ 187 w 239"/>
              <a:gd name="T39" fmla="*/ 124 h 200"/>
              <a:gd name="T40" fmla="*/ 224 w 239"/>
              <a:gd name="T41" fmla="*/ 185 h 200"/>
              <a:gd name="T42" fmla="*/ 143 w 239"/>
              <a:gd name="T43" fmla="*/ 185 h 200"/>
              <a:gd name="T44" fmla="*/ 143 w 239"/>
              <a:gd name="T45" fmla="*/ 159 h 200"/>
              <a:gd name="T46" fmla="*/ 224 w 239"/>
              <a:gd name="T47" fmla="*/ 159 h 200"/>
              <a:gd name="T48" fmla="*/ 224 w 239"/>
              <a:gd name="T49" fmla="*/ 185 h 200"/>
              <a:gd name="T50" fmla="*/ 128 w 239"/>
              <a:gd name="T51" fmla="*/ 185 h 200"/>
              <a:gd name="T52" fmla="*/ 15 w 239"/>
              <a:gd name="T53" fmla="*/ 185 h 200"/>
              <a:gd name="T54" fmla="*/ 15 w 239"/>
              <a:gd name="T55" fmla="*/ 147 h 200"/>
              <a:gd name="T56" fmla="*/ 128 w 239"/>
              <a:gd name="T57" fmla="*/ 147 h 200"/>
              <a:gd name="T58" fmla="*/ 128 w 239"/>
              <a:gd name="T59" fmla="*/ 150 h 200"/>
              <a:gd name="T60" fmla="*/ 128 w 239"/>
              <a:gd name="T61" fmla="*/ 185 h 200"/>
              <a:gd name="T62" fmla="*/ 234 w 239"/>
              <a:gd name="T63" fmla="*/ 148 h 200"/>
              <a:gd name="T64" fmla="*/ 143 w 239"/>
              <a:gd name="T65" fmla="*/ 143 h 200"/>
              <a:gd name="T66" fmla="*/ 143 w 239"/>
              <a:gd name="T67" fmla="*/ 137 h 200"/>
              <a:gd name="T68" fmla="*/ 138 w 239"/>
              <a:gd name="T69" fmla="*/ 135 h 200"/>
              <a:gd name="T70" fmla="*/ 4 w 239"/>
              <a:gd name="T71" fmla="*/ 135 h 200"/>
              <a:gd name="T72" fmla="*/ 0 w 239"/>
              <a:gd name="T73" fmla="*/ 137 h 200"/>
              <a:gd name="T74" fmla="*/ 0 w 239"/>
              <a:gd name="T75" fmla="*/ 200 h 200"/>
              <a:gd name="T76" fmla="*/ 128 w 239"/>
              <a:gd name="T77" fmla="*/ 200 h 200"/>
              <a:gd name="T78" fmla="*/ 143 w 239"/>
              <a:gd name="T79" fmla="*/ 200 h 200"/>
              <a:gd name="T80" fmla="*/ 239 w 239"/>
              <a:gd name="T81" fmla="*/ 200 h 200"/>
              <a:gd name="T82" fmla="*/ 239 w 239"/>
              <a:gd name="T83" fmla="*/ 150 h 200"/>
              <a:gd name="T84" fmla="*/ 234 w 239"/>
              <a:gd name="T85" fmla="*/ 14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200">
                <a:moveTo>
                  <a:pt x="68" y="15"/>
                </a:moveTo>
                <a:cubicBezTo>
                  <a:pt x="87" y="15"/>
                  <a:pt x="103" y="30"/>
                  <a:pt x="103" y="49"/>
                </a:cubicBezTo>
                <a:cubicBezTo>
                  <a:pt x="103" y="68"/>
                  <a:pt x="87" y="84"/>
                  <a:pt x="68" y="84"/>
                </a:cubicBezTo>
                <a:cubicBezTo>
                  <a:pt x="49" y="84"/>
                  <a:pt x="33" y="68"/>
                  <a:pt x="33" y="49"/>
                </a:cubicBezTo>
                <a:cubicBezTo>
                  <a:pt x="33" y="30"/>
                  <a:pt x="49" y="15"/>
                  <a:pt x="68" y="15"/>
                </a:cubicBezTo>
                <a:moveTo>
                  <a:pt x="68" y="99"/>
                </a:moveTo>
                <a:cubicBezTo>
                  <a:pt x="95" y="99"/>
                  <a:pt x="118" y="77"/>
                  <a:pt x="118" y="49"/>
                </a:cubicBezTo>
                <a:cubicBezTo>
                  <a:pt x="118" y="22"/>
                  <a:pt x="95" y="0"/>
                  <a:pt x="68" y="0"/>
                </a:cubicBezTo>
                <a:cubicBezTo>
                  <a:pt x="41" y="0"/>
                  <a:pt x="18" y="22"/>
                  <a:pt x="18" y="49"/>
                </a:cubicBezTo>
                <a:cubicBezTo>
                  <a:pt x="18" y="77"/>
                  <a:pt x="41" y="99"/>
                  <a:pt x="68" y="99"/>
                </a:cubicBezTo>
                <a:moveTo>
                  <a:pt x="187" y="61"/>
                </a:moveTo>
                <a:cubicBezTo>
                  <a:pt x="201" y="61"/>
                  <a:pt x="211" y="72"/>
                  <a:pt x="211" y="85"/>
                </a:cubicBezTo>
                <a:cubicBezTo>
                  <a:pt x="211" y="98"/>
                  <a:pt x="201" y="109"/>
                  <a:pt x="187" y="109"/>
                </a:cubicBezTo>
                <a:cubicBezTo>
                  <a:pt x="174" y="109"/>
                  <a:pt x="163" y="98"/>
                  <a:pt x="163" y="85"/>
                </a:cubicBezTo>
                <a:cubicBezTo>
                  <a:pt x="163" y="72"/>
                  <a:pt x="174" y="61"/>
                  <a:pt x="187" y="61"/>
                </a:cubicBezTo>
                <a:moveTo>
                  <a:pt x="187" y="124"/>
                </a:moveTo>
                <a:cubicBezTo>
                  <a:pt x="209" y="124"/>
                  <a:pt x="226" y="107"/>
                  <a:pt x="226" y="85"/>
                </a:cubicBezTo>
                <a:cubicBezTo>
                  <a:pt x="226" y="64"/>
                  <a:pt x="209" y="46"/>
                  <a:pt x="187" y="46"/>
                </a:cubicBezTo>
                <a:cubicBezTo>
                  <a:pt x="166" y="46"/>
                  <a:pt x="148" y="64"/>
                  <a:pt x="148" y="85"/>
                </a:cubicBezTo>
                <a:cubicBezTo>
                  <a:pt x="148" y="107"/>
                  <a:pt x="166" y="124"/>
                  <a:pt x="187" y="124"/>
                </a:cubicBezTo>
                <a:moveTo>
                  <a:pt x="224" y="185"/>
                </a:moveTo>
                <a:cubicBezTo>
                  <a:pt x="143" y="185"/>
                  <a:pt x="143" y="185"/>
                  <a:pt x="143" y="185"/>
                </a:cubicBezTo>
                <a:cubicBezTo>
                  <a:pt x="143" y="159"/>
                  <a:pt x="143" y="159"/>
                  <a:pt x="143" y="159"/>
                </a:cubicBezTo>
                <a:cubicBezTo>
                  <a:pt x="167" y="149"/>
                  <a:pt x="200" y="149"/>
                  <a:pt x="224" y="159"/>
                </a:cubicBezTo>
                <a:lnTo>
                  <a:pt x="224" y="185"/>
                </a:lnTo>
                <a:close/>
                <a:moveTo>
                  <a:pt x="128" y="185"/>
                </a:moveTo>
                <a:cubicBezTo>
                  <a:pt x="15" y="185"/>
                  <a:pt x="15" y="185"/>
                  <a:pt x="15" y="185"/>
                </a:cubicBezTo>
                <a:cubicBezTo>
                  <a:pt x="15" y="147"/>
                  <a:pt x="15" y="147"/>
                  <a:pt x="15" y="147"/>
                </a:cubicBezTo>
                <a:cubicBezTo>
                  <a:pt x="48" y="132"/>
                  <a:pt x="94" y="132"/>
                  <a:pt x="128" y="147"/>
                </a:cubicBezTo>
                <a:cubicBezTo>
                  <a:pt x="128" y="150"/>
                  <a:pt x="128" y="150"/>
                  <a:pt x="128" y="150"/>
                </a:cubicBezTo>
                <a:lnTo>
                  <a:pt x="128" y="185"/>
                </a:lnTo>
                <a:close/>
                <a:moveTo>
                  <a:pt x="234" y="148"/>
                </a:moveTo>
                <a:cubicBezTo>
                  <a:pt x="208" y="135"/>
                  <a:pt x="171" y="134"/>
                  <a:pt x="143" y="143"/>
                </a:cubicBezTo>
                <a:cubicBezTo>
                  <a:pt x="143" y="137"/>
                  <a:pt x="143" y="137"/>
                  <a:pt x="143" y="137"/>
                </a:cubicBezTo>
                <a:cubicBezTo>
                  <a:pt x="138" y="135"/>
                  <a:pt x="138" y="135"/>
                  <a:pt x="138" y="135"/>
                </a:cubicBezTo>
                <a:cubicBezTo>
                  <a:pt x="99" y="116"/>
                  <a:pt x="43" y="116"/>
                  <a:pt x="4" y="135"/>
                </a:cubicBezTo>
                <a:cubicBezTo>
                  <a:pt x="0" y="137"/>
                  <a:pt x="0" y="137"/>
                  <a:pt x="0" y="137"/>
                </a:cubicBezTo>
                <a:cubicBezTo>
                  <a:pt x="0" y="200"/>
                  <a:pt x="0" y="200"/>
                  <a:pt x="0" y="200"/>
                </a:cubicBezTo>
                <a:cubicBezTo>
                  <a:pt x="128" y="200"/>
                  <a:pt x="128" y="200"/>
                  <a:pt x="128" y="200"/>
                </a:cubicBezTo>
                <a:cubicBezTo>
                  <a:pt x="143" y="200"/>
                  <a:pt x="143" y="200"/>
                  <a:pt x="143" y="200"/>
                </a:cubicBezTo>
                <a:cubicBezTo>
                  <a:pt x="239" y="200"/>
                  <a:pt x="239" y="200"/>
                  <a:pt x="239" y="200"/>
                </a:cubicBezTo>
                <a:cubicBezTo>
                  <a:pt x="239" y="150"/>
                  <a:pt x="239" y="150"/>
                  <a:pt x="239" y="150"/>
                </a:cubicBezTo>
                <a:lnTo>
                  <a:pt x="234" y="148"/>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57" name="TextBox 56"/>
          <p:cNvSpPr txBox="1"/>
          <p:nvPr/>
        </p:nvSpPr>
        <p:spPr>
          <a:xfrm>
            <a:off x="9133983" y="2807237"/>
            <a:ext cx="2216795" cy="403598"/>
          </a:xfrm>
          <a:prstGeom prst="rect">
            <a:avLst/>
          </a:prstGeom>
          <a:solidFill>
            <a:schemeClr val="bg1"/>
          </a:solidFill>
        </p:spPr>
        <p:txBody>
          <a:bodyPr wrap="square" lIns="0" tIns="0" rIns="0" bIns="0" rtlCol="0" anchor="ctr">
            <a:noAutofit/>
          </a:bodyPr>
          <a:lstStyle/>
          <a:p>
            <a:pPr lvl="0" indent="-274320" algn="ctr">
              <a:spcAft>
                <a:spcPts val="900"/>
              </a:spcAft>
            </a:pPr>
            <a:endParaRPr lang="en-US" sz="1200" dirty="0">
              <a:solidFill>
                <a:srgbClr val="000000"/>
              </a:solidFill>
            </a:endParaRPr>
          </a:p>
          <a:p>
            <a:pPr lvl="0" indent="-274320" algn="ctr">
              <a:spcAft>
                <a:spcPts val="900"/>
              </a:spcAft>
            </a:pPr>
            <a:r>
              <a:rPr lang="en-US" sz="1200" dirty="0">
                <a:solidFill>
                  <a:srgbClr val="000000"/>
                </a:solidFill>
              </a:rPr>
              <a:t>Executant is prompted to present his </a:t>
            </a:r>
            <a:r>
              <a:rPr lang="en-US" sz="1200" dirty="0" err="1">
                <a:solidFill>
                  <a:srgbClr val="000000"/>
                </a:solidFill>
              </a:rPr>
              <a:t>Aadhaar</a:t>
            </a:r>
            <a:r>
              <a:rPr lang="en-US" sz="1200" dirty="0">
                <a:solidFill>
                  <a:srgbClr val="000000"/>
                </a:solidFill>
              </a:rPr>
              <a:t> Number, upon which an </a:t>
            </a:r>
            <a:r>
              <a:rPr lang="en-US" sz="1200" dirty="0" err="1">
                <a:solidFill>
                  <a:srgbClr val="000000"/>
                </a:solidFill>
              </a:rPr>
              <a:t>Aadhaar</a:t>
            </a:r>
            <a:r>
              <a:rPr lang="en-US" sz="1200" dirty="0">
                <a:solidFill>
                  <a:srgbClr val="000000"/>
                </a:solidFill>
              </a:rPr>
              <a:t> e-KYC is triggered</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8" name="Freeform 12"/>
          <p:cNvSpPr>
            <a:spLocks noChangeAspect="1"/>
          </p:cNvSpPr>
          <p:nvPr/>
        </p:nvSpPr>
        <p:spPr bwMode="auto">
          <a:xfrm>
            <a:off x="10044367" y="4424754"/>
            <a:ext cx="481013" cy="339725"/>
          </a:xfrm>
          <a:custGeom>
            <a:avLst/>
            <a:gdLst>
              <a:gd name="T0" fmla="*/ 290 w 303"/>
              <a:gd name="T1" fmla="*/ 0 h 214"/>
              <a:gd name="T2" fmla="*/ 103 w 303"/>
              <a:gd name="T3" fmla="*/ 187 h 214"/>
              <a:gd name="T4" fmla="*/ 14 w 303"/>
              <a:gd name="T5" fmla="*/ 97 h 214"/>
              <a:gd name="T6" fmla="*/ 0 w 303"/>
              <a:gd name="T7" fmla="*/ 111 h 214"/>
              <a:gd name="T8" fmla="*/ 103 w 303"/>
              <a:gd name="T9" fmla="*/ 214 h 214"/>
              <a:gd name="T10" fmla="*/ 303 w 303"/>
              <a:gd name="T11" fmla="*/ 14 h 214"/>
              <a:gd name="T12" fmla="*/ 290 w 303"/>
              <a:gd name="T13" fmla="*/ 0 h 214"/>
            </a:gdLst>
            <a:ahLst/>
            <a:cxnLst>
              <a:cxn ang="0">
                <a:pos x="T0" y="T1"/>
              </a:cxn>
              <a:cxn ang="0">
                <a:pos x="T2" y="T3"/>
              </a:cxn>
              <a:cxn ang="0">
                <a:pos x="T4" y="T5"/>
              </a:cxn>
              <a:cxn ang="0">
                <a:pos x="T6" y="T7"/>
              </a:cxn>
              <a:cxn ang="0">
                <a:pos x="T8" y="T9"/>
              </a:cxn>
              <a:cxn ang="0">
                <a:pos x="T10" y="T11"/>
              </a:cxn>
              <a:cxn ang="0">
                <a:pos x="T12" y="T13"/>
              </a:cxn>
            </a:cxnLst>
            <a:rect l="0" t="0" r="r" b="b"/>
            <a:pathLst>
              <a:path w="303" h="214">
                <a:moveTo>
                  <a:pt x="290" y="0"/>
                </a:moveTo>
                <a:lnTo>
                  <a:pt x="103" y="187"/>
                </a:lnTo>
                <a:lnTo>
                  <a:pt x="14" y="97"/>
                </a:lnTo>
                <a:lnTo>
                  <a:pt x="0" y="111"/>
                </a:lnTo>
                <a:lnTo>
                  <a:pt x="103" y="214"/>
                </a:lnTo>
                <a:lnTo>
                  <a:pt x="303" y="14"/>
                </a:lnTo>
                <a:lnTo>
                  <a:pt x="290"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TextBox 58"/>
          <p:cNvSpPr txBox="1"/>
          <p:nvPr/>
        </p:nvSpPr>
        <p:spPr>
          <a:xfrm>
            <a:off x="8987936" y="5251649"/>
            <a:ext cx="2362842" cy="403598"/>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Upon successful authentication, PIN based PKI authentication is triggered, for which PIN number of the card holder will be sought</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60" name="Freeform 16"/>
          <p:cNvSpPr>
            <a:spLocks noChangeAspect="1" noEditPoints="1"/>
          </p:cNvSpPr>
          <p:nvPr/>
        </p:nvSpPr>
        <p:spPr bwMode="auto">
          <a:xfrm>
            <a:off x="6898343" y="4509957"/>
            <a:ext cx="481013" cy="360362"/>
          </a:xfrm>
          <a:custGeom>
            <a:avLst/>
            <a:gdLst>
              <a:gd name="T0" fmla="*/ 118 w 200"/>
              <a:gd name="T1" fmla="*/ 55 h 150"/>
              <a:gd name="T2" fmla="*/ 81 w 200"/>
              <a:gd name="T3" fmla="*/ 102 h 150"/>
              <a:gd name="T4" fmla="*/ 62 w 200"/>
              <a:gd name="T5" fmla="*/ 78 h 150"/>
              <a:gd name="T6" fmla="*/ 15 w 200"/>
              <a:gd name="T7" fmla="*/ 137 h 150"/>
              <a:gd name="T8" fmla="*/ 12 w 200"/>
              <a:gd name="T9" fmla="*/ 137 h 150"/>
              <a:gd name="T10" fmla="*/ 12 w 200"/>
              <a:gd name="T11" fmla="*/ 12 h 150"/>
              <a:gd name="T12" fmla="*/ 187 w 200"/>
              <a:gd name="T13" fmla="*/ 12 h 150"/>
              <a:gd name="T14" fmla="*/ 187 w 200"/>
              <a:gd name="T15" fmla="*/ 137 h 150"/>
              <a:gd name="T16" fmla="*/ 185 w 200"/>
              <a:gd name="T17" fmla="*/ 137 h 150"/>
              <a:gd name="T18" fmla="*/ 118 w 200"/>
              <a:gd name="T19" fmla="*/ 55 h 150"/>
              <a:gd name="T20" fmla="*/ 31 w 200"/>
              <a:gd name="T21" fmla="*/ 137 h 150"/>
              <a:gd name="T22" fmla="*/ 62 w 200"/>
              <a:gd name="T23" fmla="*/ 98 h 150"/>
              <a:gd name="T24" fmla="*/ 71 w 200"/>
              <a:gd name="T25" fmla="*/ 109 h 150"/>
              <a:gd name="T26" fmla="*/ 81 w 200"/>
              <a:gd name="T27" fmla="*/ 121 h 150"/>
              <a:gd name="T28" fmla="*/ 91 w 200"/>
              <a:gd name="T29" fmla="*/ 109 h 150"/>
              <a:gd name="T30" fmla="*/ 118 w 200"/>
              <a:gd name="T31" fmla="*/ 75 h 150"/>
              <a:gd name="T32" fmla="*/ 169 w 200"/>
              <a:gd name="T33" fmla="*/ 137 h 150"/>
              <a:gd name="T34" fmla="*/ 31 w 200"/>
              <a:gd name="T35" fmla="*/ 137 h 150"/>
              <a:gd name="T36" fmla="*/ 187 w 200"/>
              <a:gd name="T37" fmla="*/ 0 h 150"/>
              <a:gd name="T38" fmla="*/ 12 w 200"/>
              <a:gd name="T39" fmla="*/ 0 h 150"/>
              <a:gd name="T40" fmla="*/ 0 w 200"/>
              <a:gd name="T41" fmla="*/ 12 h 150"/>
              <a:gd name="T42" fmla="*/ 0 w 200"/>
              <a:gd name="T43" fmla="*/ 137 h 150"/>
              <a:gd name="T44" fmla="*/ 6 w 200"/>
              <a:gd name="T45" fmla="*/ 148 h 150"/>
              <a:gd name="T46" fmla="*/ 12 w 200"/>
              <a:gd name="T47" fmla="*/ 150 h 150"/>
              <a:gd name="T48" fmla="*/ 187 w 200"/>
              <a:gd name="T49" fmla="*/ 150 h 150"/>
              <a:gd name="T50" fmla="*/ 193 w 200"/>
              <a:gd name="T51" fmla="*/ 148 h 150"/>
              <a:gd name="T52" fmla="*/ 200 w 200"/>
              <a:gd name="T53" fmla="*/ 137 h 150"/>
              <a:gd name="T54" fmla="*/ 200 w 200"/>
              <a:gd name="T55" fmla="*/ 12 h 150"/>
              <a:gd name="T56" fmla="*/ 187 w 200"/>
              <a:gd name="T57" fmla="*/ 0 h 150"/>
              <a:gd name="T58" fmla="*/ 50 w 200"/>
              <a:gd name="T59" fmla="*/ 62 h 150"/>
              <a:gd name="T60" fmla="*/ 37 w 200"/>
              <a:gd name="T61" fmla="*/ 50 h 150"/>
              <a:gd name="T62" fmla="*/ 50 w 200"/>
              <a:gd name="T63" fmla="*/ 37 h 150"/>
              <a:gd name="T64" fmla="*/ 62 w 200"/>
              <a:gd name="T65" fmla="*/ 50 h 150"/>
              <a:gd name="T66" fmla="*/ 50 w 200"/>
              <a:gd name="T67" fmla="*/ 62 h 150"/>
              <a:gd name="T68" fmla="*/ 50 w 200"/>
              <a:gd name="T69" fmla="*/ 25 h 150"/>
              <a:gd name="T70" fmla="*/ 25 w 200"/>
              <a:gd name="T71" fmla="*/ 50 h 150"/>
              <a:gd name="T72" fmla="*/ 50 w 200"/>
              <a:gd name="T73" fmla="*/ 75 h 150"/>
              <a:gd name="T74" fmla="*/ 75 w 200"/>
              <a:gd name="T75" fmla="*/ 50 h 150"/>
              <a:gd name="T76" fmla="*/ 50 w 200"/>
              <a:gd name="T77" fmla="*/ 2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0" h="150">
                <a:moveTo>
                  <a:pt x="118" y="55"/>
                </a:moveTo>
                <a:cubicBezTo>
                  <a:pt x="81" y="102"/>
                  <a:pt x="81" y="102"/>
                  <a:pt x="81" y="102"/>
                </a:cubicBezTo>
                <a:cubicBezTo>
                  <a:pt x="62" y="78"/>
                  <a:pt x="62" y="78"/>
                  <a:pt x="62" y="78"/>
                </a:cubicBezTo>
                <a:cubicBezTo>
                  <a:pt x="15" y="137"/>
                  <a:pt x="15" y="137"/>
                  <a:pt x="15" y="137"/>
                </a:cubicBezTo>
                <a:cubicBezTo>
                  <a:pt x="12" y="137"/>
                  <a:pt x="12" y="137"/>
                  <a:pt x="12" y="137"/>
                </a:cubicBezTo>
                <a:cubicBezTo>
                  <a:pt x="12" y="12"/>
                  <a:pt x="12" y="12"/>
                  <a:pt x="12" y="12"/>
                </a:cubicBezTo>
                <a:cubicBezTo>
                  <a:pt x="187" y="12"/>
                  <a:pt x="187" y="12"/>
                  <a:pt x="187" y="12"/>
                </a:cubicBezTo>
                <a:cubicBezTo>
                  <a:pt x="187" y="137"/>
                  <a:pt x="187" y="137"/>
                  <a:pt x="187" y="137"/>
                </a:cubicBezTo>
                <a:cubicBezTo>
                  <a:pt x="185" y="137"/>
                  <a:pt x="185" y="137"/>
                  <a:pt x="185" y="137"/>
                </a:cubicBezTo>
                <a:lnTo>
                  <a:pt x="118" y="55"/>
                </a:lnTo>
                <a:close/>
                <a:moveTo>
                  <a:pt x="31" y="137"/>
                </a:moveTo>
                <a:cubicBezTo>
                  <a:pt x="62" y="98"/>
                  <a:pt x="62" y="98"/>
                  <a:pt x="62" y="98"/>
                </a:cubicBezTo>
                <a:cubicBezTo>
                  <a:pt x="71" y="109"/>
                  <a:pt x="71" y="109"/>
                  <a:pt x="71" y="109"/>
                </a:cubicBezTo>
                <a:cubicBezTo>
                  <a:pt x="81" y="121"/>
                  <a:pt x="81" y="121"/>
                  <a:pt x="81" y="121"/>
                </a:cubicBezTo>
                <a:cubicBezTo>
                  <a:pt x="91" y="109"/>
                  <a:pt x="91" y="109"/>
                  <a:pt x="91" y="109"/>
                </a:cubicBezTo>
                <a:cubicBezTo>
                  <a:pt x="118" y="75"/>
                  <a:pt x="118" y="75"/>
                  <a:pt x="118" y="75"/>
                </a:cubicBezTo>
                <a:cubicBezTo>
                  <a:pt x="169" y="137"/>
                  <a:pt x="169" y="137"/>
                  <a:pt x="169" y="137"/>
                </a:cubicBezTo>
                <a:lnTo>
                  <a:pt x="31" y="137"/>
                </a:lnTo>
                <a:close/>
                <a:moveTo>
                  <a:pt x="187" y="0"/>
                </a:moveTo>
                <a:cubicBezTo>
                  <a:pt x="12" y="0"/>
                  <a:pt x="12" y="0"/>
                  <a:pt x="12" y="0"/>
                </a:cubicBezTo>
                <a:cubicBezTo>
                  <a:pt x="5" y="0"/>
                  <a:pt x="0" y="5"/>
                  <a:pt x="0" y="12"/>
                </a:cubicBezTo>
                <a:cubicBezTo>
                  <a:pt x="0" y="137"/>
                  <a:pt x="0" y="137"/>
                  <a:pt x="0" y="137"/>
                </a:cubicBezTo>
                <a:cubicBezTo>
                  <a:pt x="0" y="142"/>
                  <a:pt x="2" y="146"/>
                  <a:pt x="6" y="148"/>
                </a:cubicBezTo>
                <a:cubicBezTo>
                  <a:pt x="8" y="149"/>
                  <a:pt x="10" y="150"/>
                  <a:pt x="12" y="150"/>
                </a:cubicBezTo>
                <a:cubicBezTo>
                  <a:pt x="187" y="150"/>
                  <a:pt x="187" y="150"/>
                  <a:pt x="187" y="150"/>
                </a:cubicBezTo>
                <a:cubicBezTo>
                  <a:pt x="189" y="150"/>
                  <a:pt x="191" y="149"/>
                  <a:pt x="193" y="148"/>
                </a:cubicBezTo>
                <a:cubicBezTo>
                  <a:pt x="197" y="146"/>
                  <a:pt x="200" y="142"/>
                  <a:pt x="200" y="137"/>
                </a:cubicBezTo>
                <a:cubicBezTo>
                  <a:pt x="200" y="12"/>
                  <a:pt x="200" y="12"/>
                  <a:pt x="200" y="12"/>
                </a:cubicBezTo>
                <a:cubicBezTo>
                  <a:pt x="200" y="5"/>
                  <a:pt x="194" y="0"/>
                  <a:pt x="187" y="0"/>
                </a:cubicBezTo>
                <a:close/>
                <a:moveTo>
                  <a:pt x="50" y="62"/>
                </a:moveTo>
                <a:cubicBezTo>
                  <a:pt x="43" y="62"/>
                  <a:pt x="37" y="57"/>
                  <a:pt x="37" y="50"/>
                </a:cubicBezTo>
                <a:cubicBezTo>
                  <a:pt x="37" y="43"/>
                  <a:pt x="43" y="37"/>
                  <a:pt x="50" y="37"/>
                </a:cubicBezTo>
                <a:cubicBezTo>
                  <a:pt x="56" y="37"/>
                  <a:pt x="62" y="43"/>
                  <a:pt x="62" y="50"/>
                </a:cubicBezTo>
                <a:cubicBezTo>
                  <a:pt x="62" y="57"/>
                  <a:pt x="56" y="62"/>
                  <a:pt x="50" y="62"/>
                </a:cubicBezTo>
                <a:moveTo>
                  <a:pt x="50" y="25"/>
                </a:moveTo>
                <a:cubicBezTo>
                  <a:pt x="36" y="25"/>
                  <a:pt x="25" y="36"/>
                  <a:pt x="25" y="50"/>
                </a:cubicBezTo>
                <a:cubicBezTo>
                  <a:pt x="25" y="64"/>
                  <a:pt x="36" y="75"/>
                  <a:pt x="50" y="75"/>
                </a:cubicBezTo>
                <a:cubicBezTo>
                  <a:pt x="63" y="75"/>
                  <a:pt x="75" y="64"/>
                  <a:pt x="75" y="50"/>
                </a:cubicBezTo>
                <a:cubicBezTo>
                  <a:pt x="75" y="36"/>
                  <a:pt x="63" y="25"/>
                  <a:pt x="50" y="2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TextBox 60"/>
          <p:cNvSpPr txBox="1"/>
          <p:nvPr/>
        </p:nvSpPr>
        <p:spPr>
          <a:xfrm>
            <a:off x="6041925" y="5230031"/>
            <a:ext cx="2121471" cy="403598"/>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Property holder’s personal details received using e-KYC is encrypted using private key stored in the property card</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62" name="Freeform 88"/>
          <p:cNvSpPr>
            <a:spLocks noChangeAspect="1" noEditPoints="1"/>
          </p:cNvSpPr>
          <p:nvPr/>
        </p:nvSpPr>
        <p:spPr bwMode="auto">
          <a:xfrm>
            <a:off x="4072809" y="4593680"/>
            <a:ext cx="479425" cy="479425"/>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63" name="TextBox 62"/>
          <p:cNvSpPr txBox="1"/>
          <p:nvPr/>
        </p:nvSpPr>
        <p:spPr>
          <a:xfrm>
            <a:off x="3028670" y="5253384"/>
            <a:ext cx="2409324" cy="403598"/>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Executant is presented with a list of unique property identifiers, stored in the card from which he can select the one to verify</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64" name="Freeform 30"/>
          <p:cNvSpPr>
            <a:spLocks noChangeAspect="1" noEditPoints="1"/>
          </p:cNvSpPr>
          <p:nvPr/>
        </p:nvSpPr>
        <p:spPr bwMode="auto">
          <a:xfrm>
            <a:off x="1206979" y="4428743"/>
            <a:ext cx="487363" cy="465138"/>
          </a:xfrm>
          <a:custGeom>
            <a:avLst/>
            <a:gdLst>
              <a:gd name="T0" fmla="*/ 154 w 202"/>
              <a:gd name="T1" fmla="*/ 193 h 193"/>
              <a:gd name="T2" fmla="*/ 48 w 202"/>
              <a:gd name="T3" fmla="*/ 193 h 193"/>
              <a:gd name="T4" fmla="*/ 34 w 202"/>
              <a:gd name="T5" fmla="*/ 183 h 193"/>
              <a:gd name="T6" fmla="*/ 2 w 202"/>
              <a:gd name="T7" fmla="*/ 83 h 193"/>
              <a:gd name="T8" fmla="*/ 7 w 202"/>
              <a:gd name="T9" fmla="*/ 66 h 193"/>
              <a:gd name="T10" fmla="*/ 92 w 202"/>
              <a:gd name="T11" fmla="*/ 4 h 193"/>
              <a:gd name="T12" fmla="*/ 110 w 202"/>
              <a:gd name="T13" fmla="*/ 4 h 193"/>
              <a:gd name="T14" fmla="*/ 195 w 202"/>
              <a:gd name="T15" fmla="*/ 66 h 193"/>
              <a:gd name="T16" fmla="*/ 200 w 202"/>
              <a:gd name="T17" fmla="*/ 83 h 193"/>
              <a:gd name="T18" fmla="*/ 168 w 202"/>
              <a:gd name="T19" fmla="*/ 183 h 193"/>
              <a:gd name="T20" fmla="*/ 154 w 202"/>
              <a:gd name="T21" fmla="*/ 193 h 193"/>
              <a:gd name="T22" fmla="*/ 101 w 202"/>
              <a:gd name="T23" fmla="*/ 14 h 193"/>
              <a:gd name="T24" fmla="*/ 100 w 202"/>
              <a:gd name="T25" fmla="*/ 14 h 193"/>
              <a:gd name="T26" fmla="*/ 14 w 202"/>
              <a:gd name="T27" fmla="*/ 76 h 193"/>
              <a:gd name="T28" fmla="*/ 14 w 202"/>
              <a:gd name="T29" fmla="*/ 79 h 193"/>
              <a:gd name="T30" fmla="*/ 46 w 202"/>
              <a:gd name="T31" fmla="*/ 179 h 193"/>
              <a:gd name="T32" fmla="*/ 48 w 202"/>
              <a:gd name="T33" fmla="*/ 181 h 193"/>
              <a:gd name="T34" fmla="*/ 154 w 202"/>
              <a:gd name="T35" fmla="*/ 181 h 193"/>
              <a:gd name="T36" fmla="*/ 156 w 202"/>
              <a:gd name="T37" fmla="*/ 179 h 193"/>
              <a:gd name="T38" fmla="*/ 188 w 202"/>
              <a:gd name="T39" fmla="*/ 79 h 193"/>
              <a:gd name="T40" fmla="*/ 188 w 202"/>
              <a:gd name="T41" fmla="*/ 76 h 193"/>
              <a:gd name="T42" fmla="*/ 102 w 202"/>
              <a:gd name="T43" fmla="*/ 14 h 193"/>
              <a:gd name="T44" fmla="*/ 101 w 202"/>
              <a:gd name="T45" fmla="*/ 14 h 193"/>
              <a:gd name="T46" fmla="*/ 132 w 202"/>
              <a:gd name="T47" fmla="*/ 163 h 193"/>
              <a:gd name="T48" fmla="*/ 70 w 202"/>
              <a:gd name="T49" fmla="*/ 163 h 193"/>
              <a:gd name="T50" fmla="*/ 56 w 202"/>
              <a:gd name="T51" fmla="*/ 153 h 193"/>
              <a:gd name="T52" fmla="*/ 37 w 202"/>
              <a:gd name="T53" fmla="*/ 94 h 193"/>
              <a:gd name="T54" fmla="*/ 43 w 202"/>
              <a:gd name="T55" fmla="*/ 78 h 193"/>
              <a:gd name="T56" fmla="*/ 92 w 202"/>
              <a:gd name="T57" fmla="*/ 42 h 193"/>
              <a:gd name="T58" fmla="*/ 110 w 202"/>
              <a:gd name="T59" fmla="*/ 42 h 193"/>
              <a:gd name="T60" fmla="*/ 159 w 202"/>
              <a:gd name="T61" fmla="*/ 78 h 193"/>
              <a:gd name="T62" fmla="*/ 165 w 202"/>
              <a:gd name="T63" fmla="*/ 94 h 193"/>
              <a:gd name="T64" fmla="*/ 146 w 202"/>
              <a:gd name="T65" fmla="*/ 153 h 193"/>
              <a:gd name="T66" fmla="*/ 132 w 202"/>
              <a:gd name="T67" fmla="*/ 163 h 193"/>
              <a:gd name="T68" fmla="*/ 101 w 202"/>
              <a:gd name="T69" fmla="*/ 51 h 193"/>
              <a:gd name="T70" fmla="*/ 100 w 202"/>
              <a:gd name="T71" fmla="*/ 52 h 193"/>
              <a:gd name="T72" fmla="*/ 50 w 202"/>
              <a:gd name="T73" fmla="*/ 88 h 193"/>
              <a:gd name="T74" fmla="*/ 49 w 202"/>
              <a:gd name="T75" fmla="*/ 90 h 193"/>
              <a:gd name="T76" fmla="*/ 68 w 202"/>
              <a:gd name="T77" fmla="*/ 149 h 193"/>
              <a:gd name="T78" fmla="*/ 70 w 202"/>
              <a:gd name="T79" fmla="*/ 150 h 193"/>
              <a:gd name="T80" fmla="*/ 132 w 202"/>
              <a:gd name="T81" fmla="*/ 150 h 193"/>
              <a:gd name="T82" fmla="*/ 134 w 202"/>
              <a:gd name="T83" fmla="*/ 149 h 193"/>
              <a:gd name="T84" fmla="*/ 153 w 202"/>
              <a:gd name="T85" fmla="*/ 90 h 193"/>
              <a:gd name="T86" fmla="*/ 152 w 202"/>
              <a:gd name="T87" fmla="*/ 88 h 193"/>
              <a:gd name="T88" fmla="*/ 102 w 202"/>
              <a:gd name="T89" fmla="*/ 52 h 193"/>
              <a:gd name="T90" fmla="*/ 101 w 202"/>
              <a:gd name="T91" fmla="*/ 51 h 193"/>
              <a:gd name="T92" fmla="*/ 120 w 202"/>
              <a:gd name="T93" fmla="*/ 132 h 193"/>
              <a:gd name="T94" fmla="*/ 82 w 202"/>
              <a:gd name="T95" fmla="*/ 132 h 193"/>
              <a:gd name="T96" fmla="*/ 70 w 202"/>
              <a:gd name="T97" fmla="*/ 96 h 193"/>
              <a:gd name="T98" fmla="*/ 101 w 202"/>
              <a:gd name="T99" fmla="*/ 73 h 193"/>
              <a:gd name="T100" fmla="*/ 132 w 202"/>
              <a:gd name="T101" fmla="*/ 96 h 193"/>
              <a:gd name="T102" fmla="*/ 120 w 202"/>
              <a:gd name="T103" fmla="*/ 132 h 193"/>
              <a:gd name="T104" fmla="*/ 91 w 202"/>
              <a:gd name="T105" fmla="*/ 120 h 193"/>
              <a:gd name="T106" fmla="*/ 111 w 202"/>
              <a:gd name="T107" fmla="*/ 120 h 193"/>
              <a:gd name="T108" fmla="*/ 117 w 202"/>
              <a:gd name="T109" fmla="*/ 100 h 193"/>
              <a:gd name="T110" fmla="*/ 101 w 202"/>
              <a:gd name="T111" fmla="*/ 89 h 193"/>
              <a:gd name="T112" fmla="*/ 85 w 202"/>
              <a:gd name="T113" fmla="*/ 100 h 193"/>
              <a:gd name="T114" fmla="*/ 91 w 202"/>
              <a:gd name="T115"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193">
                <a:moveTo>
                  <a:pt x="154" y="193"/>
                </a:moveTo>
                <a:cubicBezTo>
                  <a:pt x="48" y="193"/>
                  <a:pt x="48" y="193"/>
                  <a:pt x="48" y="193"/>
                </a:cubicBezTo>
                <a:cubicBezTo>
                  <a:pt x="42" y="193"/>
                  <a:pt x="36" y="189"/>
                  <a:pt x="34" y="183"/>
                </a:cubicBezTo>
                <a:cubicBezTo>
                  <a:pt x="2" y="83"/>
                  <a:pt x="2" y="83"/>
                  <a:pt x="2" y="83"/>
                </a:cubicBezTo>
                <a:cubicBezTo>
                  <a:pt x="0" y="77"/>
                  <a:pt x="2" y="70"/>
                  <a:pt x="7" y="66"/>
                </a:cubicBezTo>
                <a:cubicBezTo>
                  <a:pt x="92" y="4"/>
                  <a:pt x="92" y="4"/>
                  <a:pt x="92" y="4"/>
                </a:cubicBezTo>
                <a:cubicBezTo>
                  <a:pt x="98" y="0"/>
                  <a:pt x="104" y="0"/>
                  <a:pt x="110" y="4"/>
                </a:cubicBezTo>
                <a:cubicBezTo>
                  <a:pt x="195" y="66"/>
                  <a:pt x="195" y="66"/>
                  <a:pt x="195" y="66"/>
                </a:cubicBezTo>
                <a:cubicBezTo>
                  <a:pt x="200" y="70"/>
                  <a:pt x="202" y="77"/>
                  <a:pt x="200" y="83"/>
                </a:cubicBezTo>
                <a:cubicBezTo>
                  <a:pt x="168" y="183"/>
                  <a:pt x="168" y="183"/>
                  <a:pt x="168" y="183"/>
                </a:cubicBezTo>
                <a:cubicBezTo>
                  <a:pt x="166" y="189"/>
                  <a:pt x="160" y="193"/>
                  <a:pt x="154" y="193"/>
                </a:cubicBezTo>
                <a:close/>
                <a:moveTo>
                  <a:pt x="101" y="14"/>
                </a:moveTo>
                <a:cubicBezTo>
                  <a:pt x="101" y="14"/>
                  <a:pt x="100" y="14"/>
                  <a:pt x="100" y="14"/>
                </a:cubicBezTo>
                <a:cubicBezTo>
                  <a:pt x="14" y="76"/>
                  <a:pt x="14" y="76"/>
                  <a:pt x="14" y="76"/>
                </a:cubicBezTo>
                <a:cubicBezTo>
                  <a:pt x="14" y="77"/>
                  <a:pt x="13" y="78"/>
                  <a:pt x="14" y="79"/>
                </a:cubicBezTo>
                <a:cubicBezTo>
                  <a:pt x="46" y="179"/>
                  <a:pt x="46" y="179"/>
                  <a:pt x="46" y="179"/>
                </a:cubicBezTo>
                <a:cubicBezTo>
                  <a:pt x="46" y="180"/>
                  <a:pt x="47" y="181"/>
                  <a:pt x="48" y="181"/>
                </a:cubicBezTo>
                <a:cubicBezTo>
                  <a:pt x="154" y="181"/>
                  <a:pt x="154" y="181"/>
                  <a:pt x="154" y="181"/>
                </a:cubicBezTo>
                <a:cubicBezTo>
                  <a:pt x="155" y="181"/>
                  <a:pt x="155" y="180"/>
                  <a:pt x="156" y="179"/>
                </a:cubicBezTo>
                <a:cubicBezTo>
                  <a:pt x="188" y="79"/>
                  <a:pt x="188" y="79"/>
                  <a:pt x="188" y="79"/>
                </a:cubicBezTo>
                <a:cubicBezTo>
                  <a:pt x="189" y="78"/>
                  <a:pt x="188" y="77"/>
                  <a:pt x="188" y="76"/>
                </a:cubicBezTo>
                <a:cubicBezTo>
                  <a:pt x="102" y="14"/>
                  <a:pt x="102" y="14"/>
                  <a:pt x="102" y="14"/>
                </a:cubicBezTo>
                <a:cubicBezTo>
                  <a:pt x="102" y="14"/>
                  <a:pt x="101" y="14"/>
                  <a:pt x="101" y="14"/>
                </a:cubicBezTo>
                <a:close/>
                <a:moveTo>
                  <a:pt x="132" y="163"/>
                </a:moveTo>
                <a:cubicBezTo>
                  <a:pt x="70" y="163"/>
                  <a:pt x="70" y="163"/>
                  <a:pt x="70" y="163"/>
                </a:cubicBezTo>
                <a:cubicBezTo>
                  <a:pt x="64" y="163"/>
                  <a:pt x="58" y="159"/>
                  <a:pt x="56" y="153"/>
                </a:cubicBezTo>
                <a:cubicBezTo>
                  <a:pt x="37" y="94"/>
                  <a:pt x="37" y="94"/>
                  <a:pt x="37" y="94"/>
                </a:cubicBezTo>
                <a:cubicBezTo>
                  <a:pt x="35" y="88"/>
                  <a:pt x="38" y="82"/>
                  <a:pt x="43" y="78"/>
                </a:cubicBezTo>
                <a:cubicBezTo>
                  <a:pt x="92" y="42"/>
                  <a:pt x="92" y="42"/>
                  <a:pt x="92" y="42"/>
                </a:cubicBezTo>
                <a:cubicBezTo>
                  <a:pt x="98" y="38"/>
                  <a:pt x="104" y="38"/>
                  <a:pt x="110" y="42"/>
                </a:cubicBezTo>
                <a:cubicBezTo>
                  <a:pt x="159" y="78"/>
                  <a:pt x="159" y="78"/>
                  <a:pt x="159" y="78"/>
                </a:cubicBezTo>
                <a:cubicBezTo>
                  <a:pt x="164" y="82"/>
                  <a:pt x="167" y="88"/>
                  <a:pt x="165" y="94"/>
                </a:cubicBezTo>
                <a:cubicBezTo>
                  <a:pt x="146" y="153"/>
                  <a:pt x="146" y="153"/>
                  <a:pt x="146" y="153"/>
                </a:cubicBezTo>
                <a:cubicBezTo>
                  <a:pt x="144" y="159"/>
                  <a:pt x="138" y="163"/>
                  <a:pt x="132" y="163"/>
                </a:cubicBezTo>
                <a:close/>
                <a:moveTo>
                  <a:pt x="101" y="51"/>
                </a:moveTo>
                <a:cubicBezTo>
                  <a:pt x="101" y="51"/>
                  <a:pt x="100" y="52"/>
                  <a:pt x="100" y="52"/>
                </a:cubicBezTo>
                <a:cubicBezTo>
                  <a:pt x="50" y="88"/>
                  <a:pt x="50" y="88"/>
                  <a:pt x="50" y="88"/>
                </a:cubicBezTo>
                <a:cubicBezTo>
                  <a:pt x="49" y="89"/>
                  <a:pt x="49" y="89"/>
                  <a:pt x="49" y="90"/>
                </a:cubicBezTo>
                <a:cubicBezTo>
                  <a:pt x="68" y="149"/>
                  <a:pt x="68" y="149"/>
                  <a:pt x="68" y="149"/>
                </a:cubicBezTo>
                <a:cubicBezTo>
                  <a:pt x="69" y="150"/>
                  <a:pt x="69" y="150"/>
                  <a:pt x="70" y="150"/>
                </a:cubicBezTo>
                <a:cubicBezTo>
                  <a:pt x="132" y="150"/>
                  <a:pt x="132" y="150"/>
                  <a:pt x="132" y="150"/>
                </a:cubicBezTo>
                <a:cubicBezTo>
                  <a:pt x="133" y="150"/>
                  <a:pt x="133" y="150"/>
                  <a:pt x="134" y="149"/>
                </a:cubicBezTo>
                <a:cubicBezTo>
                  <a:pt x="153" y="90"/>
                  <a:pt x="153" y="90"/>
                  <a:pt x="153" y="90"/>
                </a:cubicBezTo>
                <a:cubicBezTo>
                  <a:pt x="153" y="89"/>
                  <a:pt x="153" y="89"/>
                  <a:pt x="152" y="88"/>
                </a:cubicBezTo>
                <a:cubicBezTo>
                  <a:pt x="102" y="52"/>
                  <a:pt x="102" y="52"/>
                  <a:pt x="102" y="52"/>
                </a:cubicBezTo>
                <a:cubicBezTo>
                  <a:pt x="102" y="52"/>
                  <a:pt x="101" y="51"/>
                  <a:pt x="101" y="51"/>
                </a:cubicBezTo>
                <a:close/>
                <a:moveTo>
                  <a:pt x="120" y="132"/>
                </a:moveTo>
                <a:cubicBezTo>
                  <a:pt x="82" y="132"/>
                  <a:pt x="82" y="132"/>
                  <a:pt x="82" y="132"/>
                </a:cubicBezTo>
                <a:cubicBezTo>
                  <a:pt x="70" y="96"/>
                  <a:pt x="70" y="96"/>
                  <a:pt x="70" y="96"/>
                </a:cubicBezTo>
                <a:cubicBezTo>
                  <a:pt x="101" y="73"/>
                  <a:pt x="101" y="73"/>
                  <a:pt x="101" y="73"/>
                </a:cubicBezTo>
                <a:cubicBezTo>
                  <a:pt x="132" y="96"/>
                  <a:pt x="132" y="96"/>
                  <a:pt x="132" y="96"/>
                </a:cubicBezTo>
                <a:lnTo>
                  <a:pt x="120" y="132"/>
                </a:lnTo>
                <a:close/>
                <a:moveTo>
                  <a:pt x="91" y="120"/>
                </a:moveTo>
                <a:cubicBezTo>
                  <a:pt x="111" y="120"/>
                  <a:pt x="111" y="120"/>
                  <a:pt x="111" y="120"/>
                </a:cubicBezTo>
                <a:cubicBezTo>
                  <a:pt x="117" y="100"/>
                  <a:pt x="117" y="100"/>
                  <a:pt x="117" y="100"/>
                </a:cubicBezTo>
                <a:cubicBezTo>
                  <a:pt x="101" y="89"/>
                  <a:pt x="101" y="89"/>
                  <a:pt x="101" y="89"/>
                </a:cubicBezTo>
                <a:cubicBezTo>
                  <a:pt x="85" y="100"/>
                  <a:pt x="85" y="100"/>
                  <a:pt x="85" y="100"/>
                </a:cubicBezTo>
                <a:lnTo>
                  <a:pt x="91" y="12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TextBox 64"/>
          <p:cNvSpPr txBox="1"/>
          <p:nvPr/>
        </p:nvSpPr>
        <p:spPr>
          <a:xfrm>
            <a:off x="168502" y="5223065"/>
            <a:ext cx="2478591" cy="403598"/>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Encrypted text and successfully verified </a:t>
            </a:r>
            <a:r>
              <a:rPr lang="en-US" sz="1200" dirty="0" err="1">
                <a:solidFill>
                  <a:srgbClr val="000000"/>
                </a:solidFill>
              </a:rPr>
              <a:t>Aadhaar</a:t>
            </a:r>
            <a:r>
              <a:rPr lang="en-US" sz="1200" dirty="0">
                <a:solidFill>
                  <a:srgbClr val="000000"/>
                </a:solidFill>
              </a:rPr>
              <a:t> number as a hash, along with the unique hash property identifier mapped to the card  is converted to a data packet*</a:t>
            </a:r>
            <a:endParaRPr kumimoji="0" lang="en-US" sz="1200" b="0" i="0" u="none" strike="noStrike" kern="1200" cap="none" spc="0" normalizeH="0" baseline="0" noProof="0" dirty="0">
              <a:ln>
                <a:noFill/>
              </a:ln>
              <a:solidFill>
                <a:srgbClr val="000000"/>
              </a:solidFill>
              <a:effectLst/>
              <a:uLnTx/>
              <a:uFillTx/>
              <a:latin typeface="Arial"/>
            </a:endParaRPr>
          </a:p>
        </p:txBody>
      </p:sp>
      <p:cxnSp>
        <p:nvCxnSpPr>
          <p:cNvPr id="6" name="Straight Arrow Connector 5"/>
          <p:cNvCxnSpPr/>
          <p:nvPr/>
        </p:nvCxnSpPr>
        <p:spPr>
          <a:xfrm>
            <a:off x="2546527" y="253452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66" name="Straight Arrow Connector 65"/>
          <p:cNvCxnSpPr/>
          <p:nvPr/>
        </p:nvCxnSpPr>
        <p:spPr>
          <a:xfrm>
            <a:off x="5287061" y="253452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67" name="Straight Arrow Connector 66"/>
          <p:cNvCxnSpPr/>
          <p:nvPr/>
        </p:nvCxnSpPr>
        <p:spPr>
          <a:xfrm>
            <a:off x="8172920" y="244941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68" name="Straight Arrow Connector 67"/>
          <p:cNvCxnSpPr/>
          <p:nvPr/>
        </p:nvCxnSpPr>
        <p:spPr>
          <a:xfrm>
            <a:off x="10262207" y="3684747"/>
            <a:ext cx="0" cy="564866"/>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69" name="Straight Arrow Connector 68"/>
          <p:cNvCxnSpPr/>
          <p:nvPr/>
        </p:nvCxnSpPr>
        <p:spPr>
          <a:xfrm flipH="1">
            <a:off x="8042024" y="4625064"/>
            <a:ext cx="832104"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70" name="Straight Arrow Connector 69"/>
          <p:cNvCxnSpPr/>
          <p:nvPr/>
        </p:nvCxnSpPr>
        <p:spPr>
          <a:xfrm flipH="1">
            <a:off x="5156165" y="4744875"/>
            <a:ext cx="832104"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71" name="Straight Arrow Connector 70"/>
          <p:cNvCxnSpPr/>
          <p:nvPr/>
        </p:nvCxnSpPr>
        <p:spPr>
          <a:xfrm flipH="1">
            <a:off x="2403763" y="4625064"/>
            <a:ext cx="832104"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72" name="Rectangle: Rounded Corners 5">
            <a:extLst>
              <a:ext uri="{FF2B5EF4-FFF2-40B4-BE49-F238E27FC236}">
                <a16:creationId xmlns:a16="http://schemas.microsoft.com/office/drawing/2014/main" id="{7C07A172-A071-4EAD-B804-4CFC4744173D}"/>
              </a:ext>
            </a:extLst>
          </p:cNvPr>
          <p:cNvSpPr/>
          <p:nvPr/>
        </p:nvSpPr>
        <p:spPr>
          <a:xfrm>
            <a:off x="671392" y="2050616"/>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1</a:t>
            </a:r>
          </a:p>
        </p:txBody>
      </p:sp>
      <p:sp>
        <p:nvSpPr>
          <p:cNvPr id="73" name="Rectangle: Rounded Corners 5">
            <a:extLst>
              <a:ext uri="{FF2B5EF4-FFF2-40B4-BE49-F238E27FC236}">
                <a16:creationId xmlns:a16="http://schemas.microsoft.com/office/drawing/2014/main" id="{7C07A172-A071-4EAD-B804-4CFC4744173D}"/>
              </a:ext>
            </a:extLst>
          </p:cNvPr>
          <p:cNvSpPr/>
          <p:nvPr/>
        </p:nvSpPr>
        <p:spPr>
          <a:xfrm>
            <a:off x="3502807" y="2088245"/>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2</a:t>
            </a:r>
          </a:p>
        </p:txBody>
      </p:sp>
      <p:sp>
        <p:nvSpPr>
          <p:cNvPr id="74" name="Rectangle: Rounded Corners 5">
            <a:extLst>
              <a:ext uri="{FF2B5EF4-FFF2-40B4-BE49-F238E27FC236}">
                <a16:creationId xmlns:a16="http://schemas.microsoft.com/office/drawing/2014/main" id="{7C07A172-A071-4EAD-B804-4CFC4744173D}"/>
              </a:ext>
            </a:extLst>
          </p:cNvPr>
          <p:cNvSpPr/>
          <p:nvPr/>
        </p:nvSpPr>
        <p:spPr>
          <a:xfrm>
            <a:off x="6343776" y="2040070"/>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a:t>
            </a:r>
          </a:p>
        </p:txBody>
      </p:sp>
      <p:sp>
        <p:nvSpPr>
          <p:cNvPr id="75" name="Rectangle: Rounded Corners 5">
            <a:extLst>
              <a:ext uri="{FF2B5EF4-FFF2-40B4-BE49-F238E27FC236}">
                <a16:creationId xmlns:a16="http://schemas.microsoft.com/office/drawing/2014/main" id="{7C07A172-A071-4EAD-B804-4CFC4744173D}"/>
              </a:ext>
            </a:extLst>
          </p:cNvPr>
          <p:cNvSpPr/>
          <p:nvPr/>
        </p:nvSpPr>
        <p:spPr>
          <a:xfrm>
            <a:off x="9184745" y="201668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a:t>
            </a:r>
          </a:p>
        </p:txBody>
      </p:sp>
      <p:sp>
        <p:nvSpPr>
          <p:cNvPr id="76" name="Rectangle: Rounded Corners 5">
            <a:extLst>
              <a:ext uri="{FF2B5EF4-FFF2-40B4-BE49-F238E27FC236}">
                <a16:creationId xmlns:a16="http://schemas.microsoft.com/office/drawing/2014/main" id="{7C07A172-A071-4EAD-B804-4CFC4744173D}"/>
              </a:ext>
            </a:extLst>
          </p:cNvPr>
          <p:cNvSpPr/>
          <p:nvPr/>
        </p:nvSpPr>
        <p:spPr>
          <a:xfrm>
            <a:off x="10611662" y="4030383"/>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5</a:t>
            </a:r>
          </a:p>
        </p:txBody>
      </p:sp>
      <p:sp>
        <p:nvSpPr>
          <p:cNvPr id="77" name="Rectangle: Rounded Corners 5">
            <a:extLst>
              <a:ext uri="{FF2B5EF4-FFF2-40B4-BE49-F238E27FC236}">
                <a16:creationId xmlns:a16="http://schemas.microsoft.com/office/drawing/2014/main" id="{7C07A172-A071-4EAD-B804-4CFC4744173D}"/>
              </a:ext>
            </a:extLst>
          </p:cNvPr>
          <p:cNvSpPr/>
          <p:nvPr/>
        </p:nvSpPr>
        <p:spPr>
          <a:xfrm>
            <a:off x="7508322" y="4108239"/>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6</a:t>
            </a:r>
          </a:p>
        </p:txBody>
      </p:sp>
      <p:sp>
        <p:nvSpPr>
          <p:cNvPr id="78" name="Rectangle: Rounded Corners 5">
            <a:extLst>
              <a:ext uri="{FF2B5EF4-FFF2-40B4-BE49-F238E27FC236}">
                <a16:creationId xmlns:a16="http://schemas.microsoft.com/office/drawing/2014/main" id="{7C07A172-A071-4EAD-B804-4CFC4744173D}"/>
              </a:ext>
            </a:extLst>
          </p:cNvPr>
          <p:cNvSpPr/>
          <p:nvPr/>
        </p:nvSpPr>
        <p:spPr>
          <a:xfrm>
            <a:off x="4603512" y="4110588"/>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7</a:t>
            </a:r>
          </a:p>
        </p:txBody>
      </p:sp>
      <p:sp>
        <p:nvSpPr>
          <p:cNvPr id="79" name="Rectangle: Rounded Corners 5">
            <a:extLst>
              <a:ext uri="{FF2B5EF4-FFF2-40B4-BE49-F238E27FC236}">
                <a16:creationId xmlns:a16="http://schemas.microsoft.com/office/drawing/2014/main" id="{7C07A172-A071-4EAD-B804-4CFC4744173D}"/>
              </a:ext>
            </a:extLst>
          </p:cNvPr>
          <p:cNvSpPr/>
          <p:nvPr/>
        </p:nvSpPr>
        <p:spPr>
          <a:xfrm>
            <a:off x="1849627" y="4108239"/>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8</a:t>
            </a:r>
          </a:p>
        </p:txBody>
      </p:sp>
      <p:sp>
        <p:nvSpPr>
          <p:cNvPr id="80" name="TextBox 79">
            <a:extLst>
              <a:ext uri="{FF2B5EF4-FFF2-40B4-BE49-F238E27FC236}">
                <a16:creationId xmlns:a16="http://schemas.microsoft.com/office/drawing/2014/main" id="{BA365CFB-F711-45F6-B457-B78847573241}"/>
              </a:ext>
            </a:extLst>
          </p:cNvPr>
          <p:cNvSpPr txBox="1"/>
          <p:nvPr/>
        </p:nvSpPr>
        <p:spPr>
          <a:xfrm>
            <a:off x="211260" y="6010767"/>
            <a:ext cx="11554018" cy="646331"/>
          </a:xfrm>
          <a:prstGeom prst="rect">
            <a:avLst/>
          </a:prstGeom>
          <a:noFill/>
        </p:spPr>
        <p:txBody>
          <a:bodyPr wrap="square" numCol="1" rtlCol="0">
            <a:spAutoFit/>
          </a:bodyPr>
          <a:lstStyle/>
          <a:p>
            <a:r>
              <a:rPr lang="en-US" altLang="en-IN" sz="900" i="1" dirty="0"/>
              <a:t>*This will be thereafter signed with the DSC of the desktop application and then sent to the Blockchain system.</a:t>
            </a:r>
          </a:p>
          <a:p>
            <a:r>
              <a:rPr lang="en-US" altLang="en-IN" sz="900" i="1" dirty="0"/>
              <a:t>**In case of a joint ownership, each owner should have a property card and the steps from (4) to (8) will be repeated. The data packet will have the combined details of all joint owners inside it but the property identifier that will become part of the data packet should be there in all the cards presented to the desktop application</a:t>
            </a:r>
          </a:p>
          <a:p>
            <a:endParaRPr lang="en-US" sz="900" dirty="0"/>
          </a:p>
        </p:txBody>
      </p:sp>
      <p:sp>
        <p:nvSpPr>
          <p:cNvPr id="38" name="Slide Number Placeholder 4">
            <a:extLst>
              <a:ext uri="{FF2B5EF4-FFF2-40B4-BE49-F238E27FC236}">
                <a16:creationId xmlns:a16="http://schemas.microsoft.com/office/drawing/2014/main" id="{197B1D85-7A80-4A14-A938-48EEA1D3BE18}"/>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15</a:t>
            </a:fld>
            <a:endParaRPr lang="en-US" dirty="0"/>
          </a:p>
        </p:txBody>
      </p:sp>
    </p:spTree>
    <p:extLst>
      <p:ext uri="{BB962C8B-B14F-4D97-AF65-F5344CB8AC3E}">
        <p14:creationId xmlns:p14="http://schemas.microsoft.com/office/powerpoint/2010/main" val="408960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of Ownership of Property using Property Card(2/2)</a:t>
            </a:r>
          </a:p>
        </p:txBody>
      </p:sp>
      <p:sp>
        <p:nvSpPr>
          <p:cNvPr id="19" name="TextBox 18"/>
          <p:cNvSpPr txBox="1"/>
          <p:nvPr/>
        </p:nvSpPr>
        <p:spPr>
          <a:xfrm>
            <a:off x="388744" y="2723805"/>
            <a:ext cx="2157783" cy="961575"/>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Verify the signature over the data packet to ascertain that the packet was sent by an authentic software installed at an SRO</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35" name="Google Shape;2645;p195">
            <a:extLst>
              <a:ext uri="{FF2B5EF4-FFF2-40B4-BE49-F238E27FC236}">
                <a16:creationId xmlns:a16="http://schemas.microsoft.com/office/drawing/2014/main" id="{331BF131-D204-4E0C-9390-957D95CE042C}"/>
              </a:ext>
            </a:extLst>
          </p:cNvPr>
          <p:cNvSpPr/>
          <p:nvPr/>
        </p:nvSpPr>
        <p:spPr>
          <a:xfrm>
            <a:off x="-1" y="1422028"/>
            <a:ext cx="12192001" cy="52218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463025" tIns="45700" rIns="1371600" bIns="45700" numCol="1" anchor="ctr" anchorCtr="0">
            <a:noAutofit/>
          </a:bodyPr>
          <a:lstStyle/>
          <a:p>
            <a:pPr marL="171450" lvl="0" indent="-171450" algn="ctr" rtl="0">
              <a:spcBef>
                <a:spcPts val="0"/>
              </a:spcBef>
              <a:spcAft>
                <a:spcPts val="0"/>
              </a:spcAft>
              <a:buClr>
                <a:schemeClr val="dk1"/>
              </a:buClr>
              <a:buFont typeface="Arial" panose="020B0604020202020204" pitchFamily="34" charset="0"/>
              <a:buChar char="•"/>
            </a:pPr>
            <a:endParaRPr sz="1400" dirty="0">
              <a:latin typeface="Arial" panose="020B0604020202020204" pitchFamily="34" charset="0"/>
              <a:ea typeface="Georgia"/>
              <a:cs typeface="Arial" panose="020B0604020202020204" pitchFamily="34" charset="0"/>
              <a:sym typeface="Georgia"/>
            </a:endParaRPr>
          </a:p>
        </p:txBody>
      </p:sp>
      <p:sp>
        <p:nvSpPr>
          <p:cNvPr id="40" name="Google Shape;2646;p195">
            <a:extLst>
              <a:ext uri="{FF2B5EF4-FFF2-40B4-BE49-F238E27FC236}">
                <a16:creationId xmlns:a16="http://schemas.microsoft.com/office/drawing/2014/main" id="{E8811356-7682-4165-A012-062EA54C0B2B}"/>
              </a:ext>
            </a:extLst>
          </p:cNvPr>
          <p:cNvSpPr/>
          <p:nvPr/>
        </p:nvSpPr>
        <p:spPr>
          <a:xfrm>
            <a:off x="-6356" y="1422028"/>
            <a:ext cx="898537" cy="529282"/>
          </a:xfrm>
          <a:prstGeom prst="homePlate">
            <a:avLst>
              <a:gd name="adj" fmla="val 14310"/>
            </a:avLst>
          </a:prstGeom>
          <a:solidFill>
            <a:schemeClr val="accent3"/>
          </a:solidFill>
          <a:ln>
            <a:solidFill>
              <a:schemeClr val="accent3"/>
            </a:solidFill>
          </a:ln>
        </p:spPr>
        <p:txBody>
          <a:bodyPr spcFirstLastPara="1" wrap="square" lIns="72000" tIns="0" rIns="0" bIns="0" numCol="1" anchor="ctr" anchorCtr="0">
            <a:noAutofit/>
          </a:bodyPr>
          <a:lstStyle/>
          <a:p>
            <a:pPr lvl="0" algn="ctr"/>
            <a:r>
              <a:rPr lang="en-US" sz="1000" b="1" dirty="0">
                <a:solidFill>
                  <a:srgbClr val="FFFFFF"/>
                </a:solidFill>
                <a:latin typeface="Arial" panose="020B0604020202020204" pitchFamily="34" charset="0"/>
                <a:ea typeface="Georgia"/>
                <a:cs typeface="Arial" panose="020B0604020202020204" pitchFamily="34" charset="0"/>
                <a:sym typeface="Georgia"/>
              </a:rPr>
              <a:t>Execution </a:t>
            </a:r>
          </a:p>
          <a:p>
            <a:pPr lvl="0" algn="ctr"/>
            <a:r>
              <a:rPr lang="en-US" sz="1000" b="1" dirty="0">
                <a:solidFill>
                  <a:srgbClr val="FFFFFF"/>
                </a:solidFill>
                <a:latin typeface="Arial" panose="020B0604020202020204" pitchFamily="34" charset="0"/>
                <a:ea typeface="Georgia"/>
                <a:cs typeface="Arial" panose="020B0604020202020204" pitchFamily="34" charset="0"/>
                <a:sym typeface="Georgia"/>
              </a:rPr>
              <a:t>of Smart Contract</a:t>
            </a:r>
          </a:p>
        </p:txBody>
      </p:sp>
      <p:sp>
        <p:nvSpPr>
          <p:cNvPr id="41" name="TextBox 40">
            <a:extLst>
              <a:ext uri="{FF2B5EF4-FFF2-40B4-BE49-F238E27FC236}">
                <a16:creationId xmlns:a16="http://schemas.microsoft.com/office/drawing/2014/main" id="{BA365CFB-F711-45F6-B457-B78847573241}"/>
              </a:ext>
            </a:extLst>
          </p:cNvPr>
          <p:cNvSpPr txBox="1"/>
          <p:nvPr/>
        </p:nvSpPr>
        <p:spPr>
          <a:xfrm>
            <a:off x="966056" y="1517769"/>
            <a:ext cx="10660193" cy="292388"/>
          </a:xfrm>
          <a:prstGeom prst="rect">
            <a:avLst/>
          </a:prstGeom>
          <a:noFill/>
        </p:spPr>
        <p:txBody>
          <a:bodyPr wrap="square" numCol="1" rtlCol="0">
            <a:spAutoFit/>
          </a:bodyPr>
          <a:lstStyle/>
          <a:p>
            <a:r>
              <a:rPr lang="en-US" altLang="en-IN" sz="1300" dirty="0"/>
              <a:t>The Blockchain system upon receiving the packet, will execute a Smart Contract through steps (1) to (4)</a:t>
            </a:r>
            <a:endParaRPr lang="en-US" sz="1300" dirty="0"/>
          </a:p>
        </p:txBody>
      </p:sp>
      <p:sp>
        <p:nvSpPr>
          <p:cNvPr id="45" name="Freeform 41"/>
          <p:cNvSpPr>
            <a:spLocks noChangeAspect="1" noEditPoints="1"/>
          </p:cNvSpPr>
          <p:nvPr/>
        </p:nvSpPr>
        <p:spPr bwMode="auto">
          <a:xfrm>
            <a:off x="4124009" y="2306579"/>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46" name="TextBox 45"/>
          <p:cNvSpPr txBox="1"/>
          <p:nvPr/>
        </p:nvSpPr>
        <p:spPr>
          <a:xfrm>
            <a:off x="3376690" y="2761303"/>
            <a:ext cx="2016027" cy="65314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Fetch the property record from Blockchain whose unique identifier is part of the data packet</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5" name="TextBox 54"/>
          <p:cNvSpPr txBox="1"/>
          <p:nvPr/>
        </p:nvSpPr>
        <p:spPr>
          <a:xfrm>
            <a:off x="6138029" y="2554922"/>
            <a:ext cx="2250642" cy="560913"/>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	</a:t>
            </a:r>
          </a:p>
          <a:p>
            <a:pPr lvl="0" indent="-274320" algn="ctr">
              <a:spcAft>
                <a:spcPts val="900"/>
              </a:spcAft>
            </a:pPr>
            <a:endParaRPr lang="en-US" sz="1200" dirty="0">
              <a:solidFill>
                <a:srgbClr val="000000"/>
              </a:solidFill>
            </a:endParaRPr>
          </a:p>
          <a:p>
            <a:pPr lvl="0" indent="-274320" algn="ctr">
              <a:spcAft>
                <a:spcPts val="900"/>
              </a:spcAft>
            </a:pPr>
            <a:r>
              <a:rPr lang="en-US" sz="1200" dirty="0">
                <a:solidFill>
                  <a:srgbClr val="000000"/>
                </a:solidFill>
              </a:rPr>
              <a:t>Upon successful decryption of the text using associated public key in Blockchain, match the Aadhaar e-KYC details stored in the property record</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7" name="TextBox 56"/>
          <p:cNvSpPr txBox="1"/>
          <p:nvPr/>
        </p:nvSpPr>
        <p:spPr>
          <a:xfrm>
            <a:off x="8811097" y="2949971"/>
            <a:ext cx="2716519" cy="403598"/>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Upon successful match, all details in the Blockchain record is displayed with a green tick to confer Blockchain’s confirmation about ownership of the property by the card holder</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9" name="TextBox 58"/>
          <p:cNvSpPr txBox="1"/>
          <p:nvPr/>
        </p:nvSpPr>
        <p:spPr>
          <a:xfrm>
            <a:off x="7461654" y="5221746"/>
            <a:ext cx="2362842" cy="403598"/>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The desktop application will provide a final confirmation by displaying on a screen a green tick with details of property, and owner name and details as recorded in Blockchain</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61" name="TextBox 60"/>
          <p:cNvSpPr txBox="1"/>
          <p:nvPr/>
        </p:nvSpPr>
        <p:spPr>
          <a:xfrm>
            <a:off x="4695186" y="5430405"/>
            <a:ext cx="2121471" cy="403598"/>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The DEO should visually match  details provided by the desktop application with that of the document presented for registration</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62" name="Freeform 88"/>
          <p:cNvSpPr>
            <a:spLocks noChangeAspect="1" noEditPoints="1"/>
          </p:cNvSpPr>
          <p:nvPr/>
        </p:nvSpPr>
        <p:spPr bwMode="auto">
          <a:xfrm>
            <a:off x="2546527" y="4563777"/>
            <a:ext cx="479425" cy="479425"/>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63" name="TextBox 62"/>
          <p:cNvSpPr txBox="1"/>
          <p:nvPr/>
        </p:nvSpPr>
        <p:spPr>
          <a:xfrm>
            <a:off x="1518762" y="5415068"/>
            <a:ext cx="2409324" cy="403598"/>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Post successful match, DEO shall proceed with other formalities of registration.</a:t>
            </a:r>
          </a:p>
          <a:p>
            <a:pPr lvl="0" indent="-274320" algn="ctr">
              <a:spcAft>
                <a:spcPts val="900"/>
              </a:spcAft>
            </a:pPr>
            <a:endParaRPr lang="en-US" sz="1200" dirty="0">
              <a:solidFill>
                <a:srgbClr val="000000"/>
              </a:solidFill>
            </a:endParaRPr>
          </a:p>
        </p:txBody>
      </p:sp>
      <p:cxnSp>
        <p:nvCxnSpPr>
          <p:cNvPr id="6" name="Straight Arrow Connector 5"/>
          <p:cNvCxnSpPr/>
          <p:nvPr/>
        </p:nvCxnSpPr>
        <p:spPr>
          <a:xfrm>
            <a:off x="2546527" y="253452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66" name="Straight Arrow Connector 65"/>
          <p:cNvCxnSpPr/>
          <p:nvPr/>
        </p:nvCxnSpPr>
        <p:spPr>
          <a:xfrm>
            <a:off x="5287061" y="253452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67" name="Straight Arrow Connector 66"/>
          <p:cNvCxnSpPr/>
          <p:nvPr/>
        </p:nvCxnSpPr>
        <p:spPr>
          <a:xfrm>
            <a:off x="8172920" y="244941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68" name="Straight Arrow Connector 67"/>
          <p:cNvCxnSpPr/>
          <p:nvPr/>
        </p:nvCxnSpPr>
        <p:spPr>
          <a:xfrm flipH="1">
            <a:off x="9773582" y="3893675"/>
            <a:ext cx="437711" cy="61948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69" name="Straight Arrow Connector 68"/>
          <p:cNvCxnSpPr/>
          <p:nvPr/>
        </p:nvCxnSpPr>
        <p:spPr>
          <a:xfrm flipH="1">
            <a:off x="6515742" y="4595161"/>
            <a:ext cx="832104"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70" name="Straight Arrow Connector 69"/>
          <p:cNvCxnSpPr/>
          <p:nvPr/>
        </p:nvCxnSpPr>
        <p:spPr>
          <a:xfrm flipH="1">
            <a:off x="3629883" y="4714972"/>
            <a:ext cx="832104"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72" name="Rectangle: Rounded Corners 5">
            <a:extLst>
              <a:ext uri="{FF2B5EF4-FFF2-40B4-BE49-F238E27FC236}">
                <a16:creationId xmlns:a16="http://schemas.microsoft.com/office/drawing/2014/main" id="{7C07A172-A071-4EAD-B804-4CFC4744173D}"/>
              </a:ext>
            </a:extLst>
          </p:cNvPr>
          <p:cNvSpPr/>
          <p:nvPr/>
        </p:nvSpPr>
        <p:spPr>
          <a:xfrm>
            <a:off x="661838" y="207828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1</a:t>
            </a:r>
          </a:p>
        </p:txBody>
      </p:sp>
      <p:sp>
        <p:nvSpPr>
          <p:cNvPr id="73" name="Rectangle: Rounded Corners 5">
            <a:extLst>
              <a:ext uri="{FF2B5EF4-FFF2-40B4-BE49-F238E27FC236}">
                <a16:creationId xmlns:a16="http://schemas.microsoft.com/office/drawing/2014/main" id="{7C07A172-A071-4EAD-B804-4CFC4744173D}"/>
              </a:ext>
            </a:extLst>
          </p:cNvPr>
          <p:cNvSpPr/>
          <p:nvPr/>
        </p:nvSpPr>
        <p:spPr>
          <a:xfrm>
            <a:off x="3502807" y="2088245"/>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2</a:t>
            </a:r>
          </a:p>
        </p:txBody>
      </p:sp>
      <p:sp>
        <p:nvSpPr>
          <p:cNvPr id="74" name="Rectangle: Rounded Corners 5">
            <a:extLst>
              <a:ext uri="{FF2B5EF4-FFF2-40B4-BE49-F238E27FC236}">
                <a16:creationId xmlns:a16="http://schemas.microsoft.com/office/drawing/2014/main" id="{7C07A172-A071-4EAD-B804-4CFC4744173D}"/>
              </a:ext>
            </a:extLst>
          </p:cNvPr>
          <p:cNvSpPr/>
          <p:nvPr/>
        </p:nvSpPr>
        <p:spPr>
          <a:xfrm>
            <a:off x="6343776" y="2040070"/>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a:t>
            </a:r>
          </a:p>
        </p:txBody>
      </p:sp>
      <p:sp>
        <p:nvSpPr>
          <p:cNvPr id="75" name="Rectangle: Rounded Corners 5">
            <a:extLst>
              <a:ext uri="{FF2B5EF4-FFF2-40B4-BE49-F238E27FC236}">
                <a16:creationId xmlns:a16="http://schemas.microsoft.com/office/drawing/2014/main" id="{7C07A172-A071-4EAD-B804-4CFC4744173D}"/>
              </a:ext>
            </a:extLst>
          </p:cNvPr>
          <p:cNvSpPr/>
          <p:nvPr/>
        </p:nvSpPr>
        <p:spPr>
          <a:xfrm>
            <a:off x="9184745" y="201668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a:t>
            </a:r>
          </a:p>
        </p:txBody>
      </p:sp>
      <p:sp>
        <p:nvSpPr>
          <p:cNvPr id="76" name="Rectangle: Rounded Corners 5">
            <a:extLst>
              <a:ext uri="{FF2B5EF4-FFF2-40B4-BE49-F238E27FC236}">
                <a16:creationId xmlns:a16="http://schemas.microsoft.com/office/drawing/2014/main" id="{7C07A172-A071-4EAD-B804-4CFC4744173D}"/>
              </a:ext>
            </a:extLst>
          </p:cNvPr>
          <p:cNvSpPr/>
          <p:nvPr/>
        </p:nvSpPr>
        <p:spPr>
          <a:xfrm>
            <a:off x="9085380" y="4000480"/>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5</a:t>
            </a:r>
          </a:p>
        </p:txBody>
      </p:sp>
      <p:sp>
        <p:nvSpPr>
          <p:cNvPr id="77" name="Rectangle: Rounded Corners 5">
            <a:extLst>
              <a:ext uri="{FF2B5EF4-FFF2-40B4-BE49-F238E27FC236}">
                <a16:creationId xmlns:a16="http://schemas.microsoft.com/office/drawing/2014/main" id="{7C07A172-A071-4EAD-B804-4CFC4744173D}"/>
              </a:ext>
            </a:extLst>
          </p:cNvPr>
          <p:cNvSpPr/>
          <p:nvPr/>
        </p:nvSpPr>
        <p:spPr>
          <a:xfrm>
            <a:off x="5982040" y="4078336"/>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6</a:t>
            </a:r>
          </a:p>
        </p:txBody>
      </p:sp>
      <p:sp>
        <p:nvSpPr>
          <p:cNvPr id="78" name="Rectangle: Rounded Corners 5">
            <a:extLst>
              <a:ext uri="{FF2B5EF4-FFF2-40B4-BE49-F238E27FC236}">
                <a16:creationId xmlns:a16="http://schemas.microsoft.com/office/drawing/2014/main" id="{7C07A172-A071-4EAD-B804-4CFC4744173D}"/>
              </a:ext>
            </a:extLst>
          </p:cNvPr>
          <p:cNvSpPr/>
          <p:nvPr/>
        </p:nvSpPr>
        <p:spPr>
          <a:xfrm>
            <a:off x="3077230" y="4080685"/>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7</a:t>
            </a:r>
          </a:p>
        </p:txBody>
      </p:sp>
      <p:sp>
        <p:nvSpPr>
          <p:cNvPr id="80" name="TextBox 79">
            <a:extLst>
              <a:ext uri="{FF2B5EF4-FFF2-40B4-BE49-F238E27FC236}">
                <a16:creationId xmlns:a16="http://schemas.microsoft.com/office/drawing/2014/main" id="{BA365CFB-F711-45F6-B457-B78847573241}"/>
              </a:ext>
            </a:extLst>
          </p:cNvPr>
          <p:cNvSpPr txBox="1"/>
          <p:nvPr/>
        </p:nvSpPr>
        <p:spPr>
          <a:xfrm>
            <a:off x="864205" y="6103291"/>
            <a:ext cx="10184354" cy="507831"/>
          </a:xfrm>
          <a:prstGeom prst="rect">
            <a:avLst/>
          </a:prstGeom>
          <a:noFill/>
        </p:spPr>
        <p:txBody>
          <a:bodyPr wrap="square" numCol="1" rtlCol="0">
            <a:spAutoFit/>
          </a:bodyPr>
          <a:lstStyle/>
          <a:p>
            <a:r>
              <a:rPr lang="en-US" altLang="en-IN" sz="900" i="1" dirty="0"/>
              <a:t>In case of joint ownership, the property record mapped with the property identifier that was part of the data packet in the Blockchain will have multiple public keys as well as multiple owner details mapped. For confirmation on the ownership of  the property , each public key should have successfully decrypted at least one encrypted text that was part of the data packet. The contents thus decrypted should have matched with at least one owner detail associated with the property record</a:t>
            </a:r>
            <a:endParaRPr lang="en-US" sz="900" dirty="0"/>
          </a:p>
        </p:txBody>
      </p:sp>
      <p:sp>
        <p:nvSpPr>
          <p:cNvPr id="39" name="Freeform 32"/>
          <p:cNvSpPr>
            <a:spLocks noChangeAspect="1" noEditPoints="1"/>
          </p:cNvSpPr>
          <p:nvPr/>
        </p:nvSpPr>
        <p:spPr bwMode="auto">
          <a:xfrm>
            <a:off x="1196730" y="2263017"/>
            <a:ext cx="481013" cy="481012"/>
          </a:xfrm>
          <a:custGeom>
            <a:avLst/>
            <a:gdLst>
              <a:gd name="T0" fmla="*/ 100 w 200"/>
              <a:gd name="T1" fmla="*/ 0 h 200"/>
              <a:gd name="T2" fmla="*/ 200 w 200"/>
              <a:gd name="T3" fmla="*/ 100 h 200"/>
              <a:gd name="T4" fmla="*/ 100 w 200"/>
              <a:gd name="T5" fmla="*/ 200 h 200"/>
              <a:gd name="T6" fmla="*/ 0 w 200"/>
              <a:gd name="T7" fmla="*/ 100 h 200"/>
              <a:gd name="T8" fmla="*/ 100 w 200"/>
              <a:gd name="T9" fmla="*/ 0 h 200"/>
              <a:gd name="T10" fmla="*/ 100 w 200"/>
              <a:gd name="T11" fmla="*/ 187 h 200"/>
              <a:gd name="T12" fmla="*/ 188 w 200"/>
              <a:gd name="T13" fmla="*/ 100 h 200"/>
              <a:gd name="T14" fmla="*/ 100 w 200"/>
              <a:gd name="T15" fmla="*/ 12 h 200"/>
              <a:gd name="T16" fmla="*/ 13 w 200"/>
              <a:gd name="T17" fmla="*/ 100 h 200"/>
              <a:gd name="T18" fmla="*/ 100 w 200"/>
              <a:gd name="T19" fmla="*/ 187 h 200"/>
              <a:gd name="T20" fmla="*/ 106 w 200"/>
              <a:gd name="T21" fmla="*/ 111 h 200"/>
              <a:gd name="T22" fmla="*/ 148 w 200"/>
              <a:gd name="T23" fmla="*/ 127 h 200"/>
              <a:gd name="T24" fmla="*/ 141 w 200"/>
              <a:gd name="T25" fmla="*/ 139 h 200"/>
              <a:gd name="T26" fmla="*/ 70 w 200"/>
              <a:gd name="T27" fmla="*/ 139 h 200"/>
              <a:gd name="T28" fmla="*/ 64 w 200"/>
              <a:gd name="T29" fmla="*/ 127 h 200"/>
              <a:gd name="T30" fmla="*/ 106 w 200"/>
              <a:gd name="T31" fmla="*/ 111 h 200"/>
              <a:gd name="T32" fmla="*/ 123 w 200"/>
              <a:gd name="T33" fmla="*/ 80 h 200"/>
              <a:gd name="T34" fmla="*/ 106 w 200"/>
              <a:gd name="T35" fmla="*/ 97 h 200"/>
              <a:gd name="T36" fmla="*/ 88 w 200"/>
              <a:gd name="T37" fmla="*/ 80 h 200"/>
              <a:gd name="T38" fmla="*/ 106 w 200"/>
              <a:gd name="T39" fmla="*/ 62 h 200"/>
              <a:gd name="T40" fmla="*/ 123 w 200"/>
              <a:gd name="T41" fmla="*/ 80 h 200"/>
              <a:gd name="T42" fmla="*/ 60 w 200"/>
              <a:gd name="T43" fmla="*/ 62 h 200"/>
              <a:gd name="T44" fmla="*/ 69 w 200"/>
              <a:gd name="T45" fmla="*/ 62 h 200"/>
              <a:gd name="T46" fmla="*/ 69 w 200"/>
              <a:gd name="T47" fmla="*/ 72 h 200"/>
              <a:gd name="T48" fmla="*/ 79 w 200"/>
              <a:gd name="T49" fmla="*/ 72 h 200"/>
              <a:gd name="T50" fmla="*/ 79 w 200"/>
              <a:gd name="T51" fmla="*/ 80 h 200"/>
              <a:gd name="T52" fmla="*/ 69 w 200"/>
              <a:gd name="T53" fmla="*/ 80 h 200"/>
              <a:gd name="T54" fmla="*/ 69 w 200"/>
              <a:gd name="T55" fmla="*/ 91 h 200"/>
              <a:gd name="T56" fmla="*/ 60 w 200"/>
              <a:gd name="T57" fmla="*/ 91 h 200"/>
              <a:gd name="T58" fmla="*/ 60 w 200"/>
              <a:gd name="T59" fmla="*/ 80 h 200"/>
              <a:gd name="T60" fmla="*/ 50 w 200"/>
              <a:gd name="T61" fmla="*/ 80 h 200"/>
              <a:gd name="T62" fmla="*/ 50 w 200"/>
              <a:gd name="T63" fmla="*/ 72 h 200"/>
              <a:gd name="T64" fmla="*/ 60 w 200"/>
              <a:gd name="T65" fmla="*/ 72 h 200"/>
              <a:gd name="T66" fmla="*/ 60 w 200"/>
              <a:gd name="T67" fmla="*/ 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00">
                <a:moveTo>
                  <a:pt x="100" y="0"/>
                </a:moveTo>
                <a:cubicBezTo>
                  <a:pt x="155" y="0"/>
                  <a:pt x="200" y="45"/>
                  <a:pt x="200" y="100"/>
                </a:cubicBezTo>
                <a:cubicBezTo>
                  <a:pt x="200" y="155"/>
                  <a:pt x="155" y="200"/>
                  <a:pt x="100" y="200"/>
                </a:cubicBezTo>
                <a:cubicBezTo>
                  <a:pt x="45" y="200"/>
                  <a:pt x="0" y="155"/>
                  <a:pt x="0" y="100"/>
                </a:cubicBezTo>
                <a:cubicBezTo>
                  <a:pt x="0" y="45"/>
                  <a:pt x="45" y="0"/>
                  <a:pt x="100" y="0"/>
                </a:cubicBezTo>
                <a:close/>
                <a:moveTo>
                  <a:pt x="100" y="187"/>
                </a:moveTo>
                <a:cubicBezTo>
                  <a:pt x="148" y="187"/>
                  <a:pt x="188" y="148"/>
                  <a:pt x="188" y="100"/>
                </a:cubicBezTo>
                <a:cubicBezTo>
                  <a:pt x="188" y="52"/>
                  <a:pt x="148" y="12"/>
                  <a:pt x="100" y="12"/>
                </a:cubicBezTo>
                <a:cubicBezTo>
                  <a:pt x="52" y="12"/>
                  <a:pt x="13" y="52"/>
                  <a:pt x="13" y="100"/>
                </a:cubicBezTo>
                <a:cubicBezTo>
                  <a:pt x="13" y="148"/>
                  <a:pt x="52" y="187"/>
                  <a:pt x="100" y="187"/>
                </a:cubicBezTo>
                <a:close/>
                <a:moveTo>
                  <a:pt x="106" y="111"/>
                </a:moveTo>
                <a:cubicBezTo>
                  <a:pt x="124" y="111"/>
                  <a:pt x="140" y="117"/>
                  <a:pt x="148" y="127"/>
                </a:cubicBezTo>
                <a:cubicBezTo>
                  <a:pt x="151" y="132"/>
                  <a:pt x="148" y="139"/>
                  <a:pt x="141" y="139"/>
                </a:cubicBezTo>
                <a:cubicBezTo>
                  <a:pt x="70" y="139"/>
                  <a:pt x="70" y="139"/>
                  <a:pt x="70" y="139"/>
                </a:cubicBezTo>
                <a:cubicBezTo>
                  <a:pt x="64" y="139"/>
                  <a:pt x="60" y="132"/>
                  <a:pt x="64" y="127"/>
                </a:cubicBezTo>
                <a:cubicBezTo>
                  <a:pt x="71" y="117"/>
                  <a:pt x="87" y="111"/>
                  <a:pt x="106" y="111"/>
                </a:cubicBezTo>
                <a:close/>
                <a:moveTo>
                  <a:pt x="123" y="80"/>
                </a:moveTo>
                <a:cubicBezTo>
                  <a:pt x="123" y="89"/>
                  <a:pt x="116" y="97"/>
                  <a:pt x="106" y="97"/>
                </a:cubicBezTo>
                <a:cubicBezTo>
                  <a:pt x="96" y="97"/>
                  <a:pt x="88" y="89"/>
                  <a:pt x="88" y="80"/>
                </a:cubicBezTo>
                <a:cubicBezTo>
                  <a:pt x="88" y="70"/>
                  <a:pt x="96" y="62"/>
                  <a:pt x="106" y="62"/>
                </a:cubicBezTo>
                <a:cubicBezTo>
                  <a:pt x="116" y="62"/>
                  <a:pt x="123" y="70"/>
                  <a:pt x="123" y="80"/>
                </a:cubicBezTo>
                <a:close/>
                <a:moveTo>
                  <a:pt x="60" y="62"/>
                </a:moveTo>
                <a:cubicBezTo>
                  <a:pt x="69" y="62"/>
                  <a:pt x="69" y="62"/>
                  <a:pt x="69" y="62"/>
                </a:cubicBezTo>
                <a:cubicBezTo>
                  <a:pt x="69" y="72"/>
                  <a:pt x="69" y="72"/>
                  <a:pt x="69" y="72"/>
                </a:cubicBezTo>
                <a:cubicBezTo>
                  <a:pt x="79" y="72"/>
                  <a:pt x="79" y="72"/>
                  <a:pt x="79" y="72"/>
                </a:cubicBezTo>
                <a:cubicBezTo>
                  <a:pt x="79" y="80"/>
                  <a:pt x="79" y="80"/>
                  <a:pt x="79" y="80"/>
                </a:cubicBezTo>
                <a:cubicBezTo>
                  <a:pt x="69" y="80"/>
                  <a:pt x="69" y="80"/>
                  <a:pt x="69" y="80"/>
                </a:cubicBezTo>
                <a:cubicBezTo>
                  <a:pt x="69" y="91"/>
                  <a:pt x="69" y="91"/>
                  <a:pt x="69" y="91"/>
                </a:cubicBezTo>
                <a:cubicBezTo>
                  <a:pt x="60" y="91"/>
                  <a:pt x="60" y="91"/>
                  <a:pt x="60" y="91"/>
                </a:cubicBezTo>
                <a:cubicBezTo>
                  <a:pt x="60" y="80"/>
                  <a:pt x="60" y="80"/>
                  <a:pt x="60" y="80"/>
                </a:cubicBezTo>
                <a:cubicBezTo>
                  <a:pt x="50" y="80"/>
                  <a:pt x="50" y="80"/>
                  <a:pt x="50" y="80"/>
                </a:cubicBezTo>
                <a:cubicBezTo>
                  <a:pt x="50" y="72"/>
                  <a:pt x="50" y="72"/>
                  <a:pt x="50" y="72"/>
                </a:cubicBezTo>
                <a:cubicBezTo>
                  <a:pt x="60" y="72"/>
                  <a:pt x="60" y="72"/>
                  <a:pt x="60" y="72"/>
                </a:cubicBezTo>
                <a:lnTo>
                  <a:pt x="60" y="62"/>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24"/>
          <p:cNvSpPr>
            <a:spLocks noChangeAspect="1" noEditPoints="1"/>
          </p:cNvSpPr>
          <p:nvPr/>
        </p:nvSpPr>
        <p:spPr bwMode="auto">
          <a:xfrm>
            <a:off x="7138849" y="2387542"/>
            <a:ext cx="481013" cy="244640"/>
          </a:xfrm>
          <a:custGeom>
            <a:avLst/>
            <a:gdLst>
              <a:gd name="T0" fmla="*/ 0 w 303"/>
              <a:gd name="T1" fmla="*/ 94 h 170"/>
              <a:gd name="T2" fmla="*/ 303 w 303"/>
              <a:gd name="T3" fmla="*/ 94 h 170"/>
              <a:gd name="T4" fmla="*/ 303 w 303"/>
              <a:gd name="T5" fmla="*/ 76 h 170"/>
              <a:gd name="T6" fmla="*/ 0 w 303"/>
              <a:gd name="T7" fmla="*/ 76 h 170"/>
              <a:gd name="T8" fmla="*/ 0 w 303"/>
              <a:gd name="T9" fmla="*/ 94 h 170"/>
              <a:gd name="T10" fmla="*/ 0 w 303"/>
              <a:gd name="T11" fmla="*/ 19 h 170"/>
              <a:gd name="T12" fmla="*/ 303 w 303"/>
              <a:gd name="T13" fmla="*/ 19 h 170"/>
              <a:gd name="T14" fmla="*/ 303 w 303"/>
              <a:gd name="T15" fmla="*/ 0 h 170"/>
              <a:gd name="T16" fmla="*/ 0 w 303"/>
              <a:gd name="T17" fmla="*/ 0 h 170"/>
              <a:gd name="T18" fmla="*/ 0 w 303"/>
              <a:gd name="T19" fmla="*/ 19 h 170"/>
              <a:gd name="T20" fmla="*/ 0 w 303"/>
              <a:gd name="T21" fmla="*/ 170 h 170"/>
              <a:gd name="T22" fmla="*/ 188 w 303"/>
              <a:gd name="T23" fmla="*/ 170 h 170"/>
              <a:gd name="T24" fmla="*/ 188 w 303"/>
              <a:gd name="T25" fmla="*/ 152 h 170"/>
              <a:gd name="T26" fmla="*/ 0 w 303"/>
              <a:gd name="T27" fmla="*/ 152 h 170"/>
              <a:gd name="T28" fmla="*/ 0 w 303"/>
              <a:gd name="T2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170">
                <a:moveTo>
                  <a:pt x="0" y="94"/>
                </a:moveTo>
                <a:lnTo>
                  <a:pt x="303" y="94"/>
                </a:lnTo>
                <a:lnTo>
                  <a:pt x="303" y="76"/>
                </a:lnTo>
                <a:lnTo>
                  <a:pt x="0" y="76"/>
                </a:lnTo>
                <a:lnTo>
                  <a:pt x="0" y="94"/>
                </a:lnTo>
                <a:close/>
                <a:moveTo>
                  <a:pt x="0" y="19"/>
                </a:moveTo>
                <a:lnTo>
                  <a:pt x="303" y="19"/>
                </a:lnTo>
                <a:lnTo>
                  <a:pt x="303" y="0"/>
                </a:lnTo>
                <a:lnTo>
                  <a:pt x="0" y="0"/>
                </a:lnTo>
                <a:lnTo>
                  <a:pt x="0" y="19"/>
                </a:lnTo>
                <a:close/>
                <a:moveTo>
                  <a:pt x="0" y="170"/>
                </a:moveTo>
                <a:lnTo>
                  <a:pt x="188" y="170"/>
                </a:lnTo>
                <a:lnTo>
                  <a:pt x="188" y="152"/>
                </a:lnTo>
                <a:lnTo>
                  <a:pt x="0" y="152"/>
                </a:lnTo>
                <a:lnTo>
                  <a:pt x="0" y="17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noChangeAspect="1"/>
          </p:cNvSpPr>
          <p:nvPr/>
        </p:nvSpPr>
        <p:spPr bwMode="auto">
          <a:xfrm>
            <a:off x="10145690" y="2261068"/>
            <a:ext cx="481013" cy="339725"/>
          </a:xfrm>
          <a:custGeom>
            <a:avLst/>
            <a:gdLst>
              <a:gd name="T0" fmla="*/ 290 w 303"/>
              <a:gd name="T1" fmla="*/ 0 h 214"/>
              <a:gd name="T2" fmla="*/ 103 w 303"/>
              <a:gd name="T3" fmla="*/ 187 h 214"/>
              <a:gd name="T4" fmla="*/ 14 w 303"/>
              <a:gd name="T5" fmla="*/ 97 h 214"/>
              <a:gd name="T6" fmla="*/ 0 w 303"/>
              <a:gd name="T7" fmla="*/ 111 h 214"/>
              <a:gd name="T8" fmla="*/ 103 w 303"/>
              <a:gd name="T9" fmla="*/ 214 h 214"/>
              <a:gd name="T10" fmla="*/ 303 w 303"/>
              <a:gd name="T11" fmla="*/ 14 h 214"/>
              <a:gd name="T12" fmla="*/ 290 w 303"/>
              <a:gd name="T13" fmla="*/ 0 h 214"/>
            </a:gdLst>
            <a:ahLst/>
            <a:cxnLst>
              <a:cxn ang="0">
                <a:pos x="T0" y="T1"/>
              </a:cxn>
              <a:cxn ang="0">
                <a:pos x="T2" y="T3"/>
              </a:cxn>
              <a:cxn ang="0">
                <a:pos x="T4" y="T5"/>
              </a:cxn>
              <a:cxn ang="0">
                <a:pos x="T6" y="T7"/>
              </a:cxn>
              <a:cxn ang="0">
                <a:pos x="T8" y="T9"/>
              </a:cxn>
              <a:cxn ang="0">
                <a:pos x="T10" y="T11"/>
              </a:cxn>
              <a:cxn ang="0">
                <a:pos x="T12" y="T13"/>
              </a:cxn>
            </a:cxnLst>
            <a:rect l="0" t="0" r="r" b="b"/>
            <a:pathLst>
              <a:path w="303" h="214">
                <a:moveTo>
                  <a:pt x="290" y="0"/>
                </a:moveTo>
                <a:lnTo>
                  <a:pt x="103" y="187"/>
                </a:lnTo>
                <a:lnTo>
                  <a:pt x="14" y="97"/>
                </a:lnTo>
                <a:lnTo>
                  <a:pt x="0" y="111"/>
                </a:lnTo>
                <a:lnTo>
                  <a:pt x="103" y="214"/>
                </a:lnTo>
                <a:lnTo>
                  <a:pt x="303" y="14"/>
                </a:lnTo>
                <a:lnTo>
                  <a:pt x="290"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1"/>
          <p:cNvSpPr>
            <a:spLocks noChangeAspect="1" noEditPoints="1"/>
          </p:cNvSpPr>
          <p:nvPr/>
        </p:nvSpPr>
        <p:spPr bwMode="auto">
          <a:xfrm>
            <a:off x="8485893" y="4304227"/>
            <a:ext cx="500063" cy="476250"/>
          </a:xfrm>
          <a:custGeom>
            <a:avLst/>
            <a:gdLst>
              <a:gd name="T0" fmla="*/ 136 w 208"/>
              <a:gd name="T1" fmla="*/ 118 h 198"/>
              <a:gd name="T2" fmla="*/ 181 w 208"/>
              <a:gd name="T3" fmla="*/ 83 h 198"/>
              <a:gd name="T4" fmla="*/ 124 w 208"/>
              <a:gd name="T5" fmla="*/ 80 h 198"/>
              <a:gd name="T6" fmla="*/ 104 w 208"/>
              <a:gd name="T7" fmla="*/ 27 h 198"/>
              <a:gd name="T8" fmla="*/ 84 w 208"/>
              <a:gd name="T9" fmla="*/ 80 h 198"/>
              <a:gd name="T10" fmla="*/ 27 w 208"/>
              <a:gd name="T11" fmla="*/ 83 h 198"/>
              <a:gd name="T12" fmla="*/ 72 w 208"/>
              <a:gd name="T13" fmla="*/ 118 h 198"/>
              <a:gd name="T14" fmla="*/ 56 w 208"/>
              <a:gd name="T15" fmla="*/ 174 h 198"/>
              <a:gd name="T16" fmla="*/ 104 w 208"/>
              <a:gd name="T17" fmla="*/ 142 h 198"/>
              <a:gd name="T18" fmla="*/ 152 w 208"/>
              <a:gd name="T19" fmla="*/ 174 h 198"/>
              <a:gd name="T20" fmla="*/ 136 w 208"/>
              <a:gd name="T21" fmla="*/ 118 h 198"/>
              <a:gd name="T22" fmla="*/ 104 w 208"/>
              <a:gd name="T23" fmla="*/ 158 h 198"/>
              <a:gd name="T24" fmla="*/ 56 w 208"/>
              <a:gd name="T25" fmla="*/ 190 h 198"/>
              <a:gd name="T26" fmla="*/ 41 w 208"/>
              <a:gd name="T27" fmla="*/ 179 h 198"/>
              <a:gd name="T28" fmla="*/ 56 w 208"/>
              <a:gd name="T29" fmla="*/ 123 h 198"/>
              <a:gd name="T30" fmla="*/ 11 w 208"/>
              <a:gd name="T31" fmla="*/ 88 h 198"/>
              <a:gd name="T32" fmla="*/ 17 w 208"/>
              <a:gd name="T33" fmla="*/ 70 h 198"/>
              <a:gd name="T34" fmla="*/ 75 w 208"/>
              <a:gd name="T35" fmla="*/ 67 h 198"/>
              <a:gd name="T36" fmla="*/ 95 w 208"/>
              <a:gd name="T37" fmla="*/ 13 h 198"/>
              <a:gd name="T38" fmla="*/ 113 w 208"/>
              <a:gd name="T39" fmla="*/ 13 h 198"/>
              <a:gd name="T40" fmla="*/ 133 w 208"/>
              <a:gd name="T41" fmla="*/ 67 h 198"/>
              <a:gd name="T42" fmla="*/ 191 w 208"/>
              <a:gd name="T43" fmla="*/ 70 h 198"/>
              <a:gd name="T44" fmla="*/ 197 w 208"/>
              <a:gd name="T45" fmla="*/ 88 h 198"/>
              <a:gd name="T46" fmla="*/ 152 w 208"/>
              <a:gd name="T47" fmla="*/ 123 h 198"/>
              <a:gd name="T48" fmla="*/ 167 w 208"/>
              <a:gd name="T49" fmla="*/ 179 h 198"/>
              <a:gd name="T50" fmla="*/ 152 w 208"/>
              <a:gd name="T51" fmla="*/ 190 h 198"/>
              <a:gd name="T52" fmla="*/ 104 w 208"/>
              <a:gd name="T53" fmla="*/ 15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8" h="198">
                <a:moveTo>
                  <a:pt x="136" y="118"/>
                </a:moveTo>
                <a:cubicBezTo>
                  <a:pt x="181" y="83"/>
                  <a:pt x="181" y="83"/>
                  <a:pt x="181" y="83"/>
                </a:cubicBezTo>
                <a:cubicBezTo>
                  <a:pt x="124" y="80"/>
                  <a:pt x="124" y="80"/>
                  <a:pt x="124" y="80"/>
                </a:cubicBezTo>
                <a:cubicBezTo>
                  <a:pt x="104" y="27"/>
                  <a:pt x="104" y="27"/>
                  <a:pt x="104" y="27"/>
                </a:cubicBezTo>
                <a:cubicBezTo>
                  <a:pt x="84" y="80"/>
                  <a:pt x="84" y="80"/>
                  <a:pt x="84" y="80"/>
                </a:cubicBezTo>
                <a:cubicBezTo>
                  <a:pt x="27" y="83"/>
                  <a:pt x="27" y="83"/>
                  <a:pt x="27" y="83"/>
                </a:cubicBezTo>
                <a:cubicBezTo>
                  <a:pt x="72" y="118"/>
                  <a:pt x="72" y="118"/>
                  <a:pt x="72" y="118"/>
                </a:cubicBezTo>
                <a:cubicBezTo>
                  <a:pt x="56" y="174"/>
                  <a:pt x="56" y="174"/>
                  <a:pt x="56" y="174"/>
                </a:cubicBezTo>
                <a:cubicBezTo>
                  <a:pt x="104" y="142"/>
                  <a:pt x="104" y="142"/>
                  <a:pt x="104" y="142"/>
                </a:cubicBezTo>
                <a:cubicBezTo>
                  <a:pt x="152" y="174"/>
                  <a:pt x="152" y="174"/>
                  <a:pt x="152" y="174"/>
                </a:cubicBezTo>
                <a:lnTo>
                  <a:pt x="136" y="118"/>
                </a:lnTo>
                <a:close/>
                <a:moveTo>
                  <a:pt x="104" y="158"/>
                </a:moveTo>
                <a:cubicBezTo>
                  <a:pt x="56" y="190"/>
                  <a:pt x="56" y="190"/>
                  <a:pt x="56" y="190"/>
                </a:cubicBezTo>
                <a:cubicBezTo>
                  <a:pt x="44" y="198"/>
                  <a:pt x="37" y="193"/>
                  <a:pt x="41" y="179"/>
                </a:cubicBezTo>
                <a:cubicBezTo>
                  <a:pt x="56" y="123"/>
                  <a:pt x="56" y="123"/>
                  <a:pt x="56" y="123"/>
                </a:cubicBezTo>
                <a:cubicBezTo>
                  <a:pt x="11" y="88"/>
                  <a:pt x="11" y="88"/>
                  <a:pt x="11" y="88"/>
                </a:cubicBezTo>
                <a:cubicBezTo>
                  <a:pt x="0" y="78"/>
                  <a:pt x="2" y="70"/>
                  <a:pt x="17" y="70"/>
                </a:cubicBezTo>
                <a:cubicBezTo>
                  <a:pt x="75" y="67"/>
                  <a:pt x="75" y="67"/>
                  <a:pt x="75" y="67"/>
                </a:cubicBezTo>
                <a:cubicBezTo>
                  <a:pt x="95" y="13"/>
                  <a:pt x="95" y="13"/>
                  <a:pt x="95" y="13"/>
                </a:cubicBezTo>
                <a:cubicBezTo>
                  <a:pt x="100" y="0"/>
                  <a:pt x="108" y="0"/>
                  <a:pt x="113" y="13"/>
                </a:cubicBezTo>
                <a:cubicBezTo>
                  <a:pt x="133" y="67"/>
                  <a:pt x="133" y="67"/>
                  <a:pt x="133" y="67"/>
                </a:cubicBezTo>
                <a:cubicBezTo>
                  <a:pt x="191" y="70"/>
                  <a:pt x="191" y="70"/>
                  <a:pt x="191" y="70"/>
                </a:cubicBezTo>
                <a:cubicBezTo>
                  <a:pt x="206" y="70"/>
                  <a:pt x="208" y="78"/>
                  <a:pt x="197" y="88"/>
                </a:cubicBezTo>
                <a:cubicBezTo>
                  <a:pt x="152" y="123"/>
                  <a:pt x="152" y="123"/>
                  <a:pt x="152" y="123"/>
                </a:cubicBezTo>
                <a:cubicBezTo>
                  <a:pt x="167" y="179"/>
                  <a:pt x="167" y="179"/>
                  <a:pt x="167" y="179"/>
                </a:cubicBezTo>
                <a:cubicBezTo>
                  <a:pt x="171" y="193"/>
                  <a:pt x="164" y="198"/>
                  <a:pt x="152" y="190"/>
                </a:cubicBezTo>
                <a:lnTo>
                  <a:pt x="104" y="158"/>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1"/>
          <p:cNvSpPr>
            <a:spLocks noChangeAspect="1" noEditPoints="1"/>
          </p:cNvSpPr>
          <p:nvPr/>
        </p:nvSpPr>
        <p:spPr bwMode="auto">
          <a:xfrm>
            <a:off x="5469379" y="4480054"/>
            <a:ext cx="573087" cy="479425"/>
          </a:xfrm>
          <a:custGeom>
            <a:avLst/>
            <a:gdLst>
              <a:gd name="T0" fmla="*/ 68 w 239"/>
              <a:gd name="T1" fmla="*/ 15 h 200"/>
              <a:gd name="T2" fmla="*/ 103 w 239"/>
              <a:gd name="T3" fmla="*/ 49 h 200"/>
              <a:gd name="T4" fmla="*/ 68 w 239"/>
              <a:gd name="T5" fmla="*/ 84 h 200"/>
              <a:gd name="T6" fmla="*/ 33 w 239"/>
              <a:gd name="T7" fmla="*/ 49 h 200"/>
              <a:gd name="T8" fmla="*/ 68 w 239"/>
              <a:gd name="T9" fmla="*/ 15 h 200"/>
              <a:gd name="T10" fmla="*/ 68 w 239"/>
              <a:gd name="T11" fmla="*/ 99 h 200"/>
              <a:gd name="T12" fmla="*/ 118 w 239"/>
              <a:gd name="T13" fmla="*/ 49 h 200"/>
              <a:gd name="T14" fmla="*/ 68 w 239"/>
              <a:gd name="T15" fmla="*/ 0 h 200"/>
              <a:gd name="T16" fmla="*/ 18 w 239"/>
              <a:gd name="T17" fmla="*/ 49 h 200"/>
              <a:gd name="T18" fmla="*/ 68 w 239"/>
              <a:gd name="T19" fmla="*/ 99 h 200"/>
              <a:gd name="T20" fmla="*/ 187 w 239"/>
              <a:gd name="T21" fmla="*/ 61 h 200"/>
              <a:gd name="T22" fmla="*/ 211 w 239"/>
              <a:gd name="T23" fmla="*/ 85 h 200"/>
              <a:gd name="T24" fmla="*/ 187 w 239"/>
              <a:gd name="T25" fmla="*/ 109 h 200"/>
              <a:gd name="T26" fmla="*/ 163 w 239"/>
              <a:gd name="T27" fmla="*/ 85 h 200"/>
              <a:gd name="T28" fmla="*/ 187 w 239"/>
              <a:gd name="T29" fmla="*/ 61 h 200"/>
              <a:gd name="T30" fmla="*/ 187 w 239"/>
              <a:gd name="T31" fmla="*/ 124 h 200"/>
              <a:gd name="T32" fmla="*/ 226 w 239"/>
              <a:gd name="T33" fmla="*/ 85 h 200"/>
              <a:gd name="T34" fmla="*/ 187 w 239"/>
              <a:gd name="T35" fmla="*/ 46 h 200"/>
              <a:gd name="T36" fmla="*/ 148 w 239"/>
              <a:gd name="T37" fmla="*/ 85 h 200"/>
              <a:gd name="T38" fmla="*/ 187 w 239"/>
              <a:gd name="T39" fmla="*/ 124 h 200"/>
              <a:gd name="T40" fmla="*/ 224 w 239"/>
              <a:gd name="T41" fmla="*/ 185 h 200"/>
              <a:gd name="T42" fmla="*/ 143 w 239"/>
              <a:gd name="T43" fmla="*/ 185 h 200"/>
              <a:gd name="T44" fmla="*/ 143 w 239"/>
              <a:gd name="T45" fmla="*/ 159 h 200"/>
              <a:gd name="T46" fmla="*/ 224 w 239"/>
              <a:gd name="T47" fmla="*/ 159 h 200"/>
              <a:gd name="T48" fmla="*/ 224 w 239"/>
              <a:gd name="T49" fmla="*/ 185 h 200"/>
              <a:gd name="T50" fmla="*/ 128 w 239"/>
              <a:gd name="T51" fmla="*/ 185 h 200"/>
              <a:gd name="T52" fmla="*/ 15 w 239"/>
              <a:gd name="T53" fmla="*/ 185 h 200"/>
              <a:gd name="T54" fmla="*/ 15 w 239"/>
              <a:gd name="T55" fmla="*/ 147 h 200"/>
              <a:gd name="T56" fmla="*/ 128 w 239"/>
              <a:gd name="T57" fmla="*/ 147 h 200"/>
              <a:gd name="T58" fmla="*/ 128 w 239"/>
              <a:gd name="T59" fmla="*/ 150 h 200"/>
              <a:gd name="T60" fmla="*/ 128 w 239"/>
              <a:gd name="T61" fmla="*/ 185 h 200"/>
              <a:gd name="T62" fmla="*/ 234 w 239"/>
              <a:gd name="T63" fmla="*/ 148 h 200"/>
              <a:gd name="T64" fmla="*/ 143 w 239"/>
              <a:gd name="T65" fmla="*/ 143 h 200"/>
              <a:gd name="T66" fmla="*/ 143 w 239"/>
              <a:gd name="T67" fmla="*/ 137 h 200"/>
              <a:gd name="T68" fmla="*/ 138 w 239"/>
              <a:gd name="T69" fmla="*/ 135 h 200"/>
              <a:gd name="T70" fmla="*/ 4 w 239"/>
              <a:gd name="T71" fmla="*/ 135 h 200"/>
              <a:gd name="T72" fmla="*/ 0 w 239"/>
              <a:gd name="T73" fmla="*/ 137 h 200"/>
              <a:gd name="T74" fmla="*/ 0 w 239"/>
              <a:gd name="T75" fmla="*/ 200 h 200"/>
              <a:gd name="T76" fmla="*/ 128 w 239"/>
              <a:gd name="T77" fmla="*/ 200 h 200"/>
              <a:gd name="T78" fmla="*/ 143 w 239"/>
              <a:gd name="T79" fmla="*/ 200 h 200"/>
              <a:gd name="T80" fmla="*/ 239 w 239"/>
              <a:gd name="T81" fmla="*/ 200 h 200"/>
              <a:gd name="T82" fmla="*/ 239 w 239"/>
              <a:gd name="T83" fmla="*/ 150 h 200"/>
              <a:gd name="T84" fmla="*/ 234 w 239"/>
              <a:gd name="T85" fmla="*/ 14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200">
                <a:moveTo>
                  <a:pt x="68" y="15"/>
                </a:moveTo>
                <a:cubicBezTo>
                  <a:pt x="87" y="15"/>
                  <a:pt x="103" y="30"/>
                  <a:pt x="103" y="49"/>
                </a:cubicBezTo>
                <a:cubicBezTo>
                  <a:pt x="103" y="68"/>
                  <a:pt x="87" y="84"/>
                  <a:pt x="68" y="84"/>
                </a:cubicBezTo>
                <a:cubicBezTo>
                  <a:pt x="49" y="84"/>
                  <a:pt x="33" y="68"/>
                  <a:pt x="33" y="49"/>
                </a:cubicBezTo>
                <a:cubicBezTo>
                  <a:pt x="33" y="30"/>
                  <a:pt x="49" y="15"/>
                  <a:pt x="68" y="15"/>
                </a:cubicBezTo>
                <a:moveTo>
                  <a:pt x="68" y="99"/>
                </a:moveTo>
                <a:cubicBezTo>
                  <a:pt x="95" y="99"/>
                  <a:pt x="118" y="77"/>
                  <a:pt x="118" y="49"/>
                </a:cubicBezTo>
                <a:cubicBezTo>
                  <a:pt x="118" y="22"/>
                  <a:pt x="95" y="0"/>
                  <a:pt x="68" y="0"/>
                </a:cubicBezTo>
                <a:cubicBezTo>
                  <a:pt x="41" y="0"/>
                  <a:pt x="18" y="22"/>
                  <a:pt x="18" y="49"/>
                </a:cubicBezTo>
                <a:cubicBezTo>
                  <a:pt x="18" y="77"/>
                  <a:pt x="41" y="99"/>
                  <a:pt x="68" y="99"/>
                </a:cubicBezTo>
                <a:moveTo>
                  <a:pt x="187" y="61"/>
                </a:moveTo>
                <a:cubicBezTo>
                  <a:pt x="201" y="61"/>
                  <a:pt x="211" y="72"/>
                  <a:pt x="211" y="85"/>
                </a:cubicBezTo>
                <a:cubicBezTo>
                  <a:pt x="211" y="98"/>
                  <a:pt x="201" y="109"/>
                  <a:pt x="187" y="109"/>
                </a:cubicBezTo>
                <a:cubicBezTo>
                  <a:pt x="174" y="109"/>
                  <a:pt x="163" y="98"/>
                  <a:pt x="163" y="85"/>
                </a:cubicBezTo>
                <a:cubicBezTo>
                  <a:pt x="163" y="72"/>
                  <a:pt x="174" y="61"/>
                  <a:pt x="187" y="61"/>
                </a:cubicBezTo>
                <a:moveTo>
                  <a:pt x="187" y="124"/>
                </a:moveTo>
                <a:cubicBezTo>
                  <a:pt x="209" y="124"/>
                  <a:pt x="226" y="107"/>
                  <a:pt x="226" y="85"/>
                </a:cubicBezTo>
                <a:cubicBezTo>
                  <a:pt x="226" y="64"/>
                  <a:pt x="209" y="46"/>
                  <a:pt x="187" y="46"/>
                </a:cubicBezTo>
                <a:cubicBezTo>
                  <a:pt x="166" y="46"/>
                  <a:pt x="148" y="64"/>
                  <a:pt x="148" y="85"/>
                </a:cubicBezTo>
                <a:cubicBezTo>
                  <a:pt x="148" y="107"/>
                  <a:pt x="166" y="124"/>
                  <a:pt x="187" y="124"/>
                </a:cubicBezTo>
                <a:moveTo>
                  <a:pt x="224" y="185"/>
                </a:moveTo>
                <a:cubicBezTo>
                  <a:pt x="143" y="185"/>
                  <a:pt x="143" y="185"/>
                  <a:pt x="143" y="185"/>
                </a:cubicBezTo>
                <a:cubicBezTo>
                  <a:pt x="143" y="159"/>
                  <a:pt x="143" y="159"/>
                  <a:pt x="143" y="159"/>
                </a:cubicBezTo>
                <a:cubicBezTo>
                  <a:pt x="167" y="149"/>
                  <a:pt x="200" y="149"/>
                  <a:pt x="224" y="159"/>
                </a:cubicBezTo>
                <a:lnTo>
                  <a:pt x="224" y="185"/>
                </a:lnTo>
                <a:close/>
                <a:moveTo>
                  <a:pt x="128" y="185"/>
                </a:moveTo>
                <a:cubicBezTo>
                  <a:pt x="15" y="185"/>
                  <a:pt x="15" y="185"/>
                  <a:pt x="15" y="185"/>
                </a:cubicBezTo>
                <a:cubicBezTo>
                  <a:pt x="15" y="147"/>
                  <a:pt x="15" y="147"/>
                  <a:pt x="15" y="147"/>
                </a:cubicBezTo>
                <a:cubicBezTo>
                  <a:pt x="48" y="132"/>
                  <a:pt x="94" y="132"/>
                  <a:pt x="128" y="147"/>
                </a:cubicBezTo>
                <a:cubicBezTo>
                  <a:pt x="128" y="150"/>
                  <a:pt x="128" y="150"/>
                  <a:pt x="128" y="150"/>
                </a:cubicBezTo>
                <a:lnTo>
                  <a:pt x="128" y="185"/>
                </a:lnTo>
                <a:close/>
                <a:moveTo>
                  <a:pt x="234" y="148"/>
                </a:moveTo>
                <a:cubicBezTo>
                  <a:pt x="208" y="135"/>
                  <a:pt x="171" y="134"/>
                  <a:pt x="143" y="143"/>
                </a:cubicBezTo>
                <a:cubicBezTo>
                  <a:pt x="143" y="137"/>
                  <a:pt x="143" y="137"/>
                  <a:pt x="143" y="137"/>
                </a:cubicBezTo>
                <a:cubicBezTo>
                  <a:pt x="138" y="135"/>
                  <a:pt x="138" y="135"/>
                  <a:pt x="138" y="135"/>
                </a:cubicBezTo>
                <a:cubicBezTo>
                  <a:pt x="99" y="116"/>
                  <a:pt x="43" y="116"/>
                  <a:pt x="4" y="135"/>
                </a:cubicBezTo>
                <a:cubicBezTo>
                  <a:pt x="0" y="137"/>
                  <a:pt x="0" y="137"/>
                  <a:pt x="0" y="137"/>
                </a:cubicBezTo>
                <a:cubicBezTo>
                  <a:pt x="0" y="200"/>
                  <a:pt x="0" y="200"/>
                  <a:pt x="0" y="200"/>
                </a:cubicBezTo>
                <a:cubicBezTo>
                  <a:pt x="128" y="200"/>
                  <a:pt x="128" y="200"/>
                  <a:pt x="128" y="200"/>
                </a:cubicBezTo>
                <a:cubicBezTo>
                  <a:pt x="143" y="200"/>
                  <a:pt x="143" y="200"/>
                  <a:pt x="143" y="200"/>
                </a:cubicBezTo>
                <a:cubicBezTo>
                  <a:pt x="239" y="200"/>
                  <a:pt x="239" y="200"/>
                  <a:pt x="239" y="200"/>
                </a:cubicBezTo>
                <a:cubicBezTo>
                  <a:pt x="239" y="150"/>
                  <a:pt x="239" y="150"/>
                  <a:pt x="239" y="150"/>
                </a:cubicBezTo>
                <a:lnTo>
                  <a:pt x="234" y="148"/>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36" name="Slide Number Placeholder 4">
            <a:extLst>
              <a:ext uri="{FF2B5EF4-FFF2-40B4-BE49-F238E27FC236}">
                <a16:creationId xmlns:a16="http://schemas.microsoft.com/office/drawing/2014/main" id="{4188F99D-0451-4460-BDED-E43E7510A7CC}"/>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16</a:t>
            </a:fld>
            <a:endParaRPr lang="en-US" dirty="0"/>
          </a:p>
        </p:txBody>
      </p:sp>
    </p:spTree>
    <p:extLst>
      <p:ext uri="{BB962C8B-B14F-4D97-AF65-F5344CB8AC3E}">
        <p14:creationId xmlns:p14="http://schemas.microsoft.com/office/powerpoint/2010/main" val="338742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DFCA626-01D1-47D6-BC6D-95C13F428CB9}"/>
              </a:ext>
            </a:extLst>
          </p:cNvPr>
          <p:cNvGrpSpPr/>
          <p:nvPr/>
        </p:nvGrpSpPr>
        <p:grpSpPr>
          <a:xfrm>
            <a:off x="412448" y="2293385"/>
            <a:ext cx="11367102" cy="4150330"/>
            <a:chOff x="351160" y="2018791"/>
            <a:chExt cx="11367102" cy="4150330"/>
          </a:xfrm>
        </p:grpSpPr>
        <p:sp>
          <p:nvSpPr>
            <p:cNvPr id="19" name="TextBox 18"/>
            <p:cNvSpPr txBox="1"/>
            <p:nvPr/>
          </p:nvSpPr>
          <p:spPr>
            <a:xfrm>
              <a:off x="351160" y="2951423"/>
              <a:ext cx="2904810" cy="961575"/>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Search the Blockchain for all Current Numbers for the given Current Number Type using the Current Number &amp; Current Number Type provided in the request. If a single match is returned, then search is terminated, or else next step is pursued.</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46" name="TextBox 45"/>
            <p:cNvSpPr txBox="1"/>
            <p:nvPr/>
          </p:nvSpPr>
          <p:spPr>
            <a:xfrm>
              <a:off x="4582970" y="3182295"/>
              <a:ext cx="2723188" cy="65314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Search the Blockchain for all Current Numbers for the given Current Number Type using the Previous Number &amp; Previous Number Type provided in the request. If a single match is returned, then search is terminated, or else next step is pursued.</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5" name="TextBox 54"/>
            <p:cNvSpPr txBox="1"/>
            <p:nvPr/>
          </p:nvSpPr>
          <p:spPr>
            <a:xfrm>
              <a:off x="8523473" y="2922282"/>
              <a:ext cx="3194789" cy="560913"/>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	</a:t>
              </a:r>
            </a:p>
            <a:p>
              <a:pPr lvl="0" indent="-274320" algn="ctr">
                <a:spcAft>
                  <a:spcPts val="900"/>
                </a:spcAft>
              </a:pPr>
              <a:r>
                <a:rPr lang="en-US" sz="1200" dirty="0">
                  <a:solidFill>
                    <a:srgbClr val="000000"/>
                  </a:solidFill>
                </a:rPr>
                <a:t>Search the Blockchain for all Previous Numbers for the given Previous Number Type using the Previous Number &amp; Previous Number Type provided in the request. If a single match is returned, then search is terminated, or else next step is pursued.</a:t>
              </a:r>
            </a:p>
          </p:txBody>
        </p:sp>
        <p:sp>
          <p:nvSpPr>
            <p:cNvPr id="62" name="Freeform 88"/>
            <p:cNvSpPr>
              <a:spLocks noChangeAspect="1" noEditPoints="1"/>
            </p:cNvSpPr>
            <p:nvPr/>
          </p:nvSpPr>
          <p:spPr bwMode="auto">
            <a:xfrm>
              <a:off x="5362929" y="4950239"/>
              <a:ext cx="479425" cy="479425"/>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cxnSp>
          <p:nvCxnSpPr>
            <p:cNvPr id="6" name="Straight Arrow Connector 5"/>
            <p:cNvCxnSpPr/>
            <p:nvPr/>
          </p:nvCxnSpPr>
          <p:spPr>
            <a:xfrm>
              <a:off x="3038897" y="2519245"/>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66" name="Straight Arrow Connector 65"/>
            <p:cNvCxnSpPr/>
            <p:nvPr/>
          </p:nvCxnSpPr>
          <p:spPr>
            <a:xfrm>
              <a:off x="6870503" y="2482552"/>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72" name="Rectangle: Rounded Corners 5">
              <a:extLst>
                <a:ext uri="{FF2B5EF4-FFF2-40B4-BE49-F238E27FC236}">
                  <a16:creationId xmlns:a16="http://schemas.microsoft.com/office/drawing/2014/main" id="{7C07A172-A071-4EAD-B804-4CFC4744173D}"/>
                </a:ext>
              </a:extLst>
            </p:cNvPr>
            <p:cNvSpPr/>
            <p:nvPr/>
          </p:nvSpPr>
          <p:spPr>
            <a:xfrm>
              <a:off x="892181" y="2097604"/>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1</a:t>
              </a:r>
            </a:p>
          </p:txBody>
        </p:sp>
        <p:sp>
          <p:nvSpPr>
            <p:cNvPr id="73" name="Rectangle: Rounded Corners 5">
              <a:extLst>
                <a:ext uri="{FF2B5EF4-FFF2-40B4-BE49-F238E27FC236}">
                  <a16:creationId xmlns:a16="http://schemas.microsoft.com/office/drawing/2014/main" id="{7C07A172-A071-4EAD-B804-4CFC4744173D}"/>
                </a:ext>
              </a:extLst>
            </p:cNvPr>
            <p:cNvSpPr/>
            <p:nvPr/>
          </p:nvSpPr>
          <p:spPr>
            <a:xfrm>
              <a:off x="4778768" y="2104306"/>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2</a:t>
              </a:r>
            </a:p>
          </p:txBody>
        </p:sp>
        <p:sp>
          <p:nvSpPr>
            <p:cNvPr id="74" name="Rectangle: Rounded Corners 5">
              <a:extLst>
                <a:ext uri="{FF2B5EF4-FFF2-40B4-BE49-F238E27FC236}">
                  <a16:creationId xmlns:a16="http://schemas.microsoft.com/office/drawing/2014/main" id="{7C07A172-A071-4EAD-B804-4CFC4744173D}"/>
                </a:ext>
              </a:extLst>
            </p:cNvPr>
            <p:cNvSpPr/>
            <p:nvPr/>
          </p:nvSpPr>
          <p:spPr>
            <a:xfrm>
              <a:off x="8696437" y="201879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a:t>
              </a:r>
            </a:p>
          </p:txBody>
        </p:sp>
        <p:sp>
          <p:nvSpPr>
            <p:cNvPr id="78" name="Rectangle: Rounded Corners 5">
              <a:extLst>
                <a:ext uri="{FF2B5EF4-FFF2-40B4-BE49-F238E27FC236}">
                  <a16:creationId xmlns:a16="http://schemas.microsoft.com/office/drawing/2014/main" id="{7C07A172-A071-4EAD-B804-4CFC4744173D}"/>
                </a:ext>
              </a:extLst>
            </p:cNvPr>
            <p:cNvSpPr/>
            <p:nvPr/>
          </p:nvSpPr>
          <p:spPr>
            <a:xfrm>
              <a:off x="5893632" y="4467147"/>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a:t>
              </a:r>
            </a:p>
          </p:txBody>
        </p:sp>
        <p:sp>
          <p:nvSpPr>
            <p:cNvPr id="34" name="TextBox 33">
              <a:extLst>
                <a:ext uri="{FF2B5EF4-FFF2-40B4-BE49-F238E27FC236}">
                  <a16:creationId xmlns:a16="http://schemas.microsoft.com/office/drawing/2014/main" id="{CAFB3827-4A9A-4B7E-9B21-95B2E0D6FDBE}"/>
                </a:ext>
              </a:extLst>
            </p:cNvPr>
            <p:cNvSpPr txBox="1"/>
            <p:nvPr/>
          </p:nvSpPr>
          <p:spPr>
            <a:xfrm>
              <a:off x="4013132" y="5608208"/>
              <a:ext cx="3194789" cy="560913"/>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The previous steps are repeated for each Unique Property Identifier that is provided as part of the request. </a:t>
              </a:r>
            </a:p>
          </p:txBody>
        </p:sp>
        <p:pic>
          <p:nvPicPr>
            <p:cNvPr id="36" name="Graphic 35" descr="Magnifying glass">
              <a:extLst>
                <a:ext uri="{FF2B5EF4-FFF2-40B4-BE49-F238E27FC236}">
                  <a16:creationId xmlns:a16="http://schemas.microsoft.com/office/drawing/2014/main" id="{8E1EAF72-C6E5-4310-B0EB-CC2EC942A6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7073" y="2093391"/>
              <a:ext cx="527537" cy="527537"/>
            </a:xfrm>
            <a:prstGeom prst="rect">
              <a:avLst/>
            </a:prstGeom>
          </p:spPr>
        </p:pic>
        <p:pic>
          <p:nvPicPr>
            <p:cNvPr id="37" name="Graphic 36" descr="Magnifying glass">
              <a:extLst>
                <a:ext uri="{FF2B5EF4-FFF2-40B4-BE49-F238E27FC236}">
                  <a16:creationId xmlns:a16="http://schemas.microsoft.com/office/drawing/2014/main" id="{6D9C42B5-C7DA-4E73-9700-15B7E7C0F0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11142" y="2072412"/>
              <a:ext cx="527537" cy="527537"/>
            </a:xfrm>
            <a:prstGeom prst="rect">
              <a:avLst/>
            </a:prstGeom>
          </p:spPr>
        </p:pic>
        <p:pic>
          <p:nvPicPr>
            <p:cNvPr id="38" name="Graphic 37" descr="Magnifying glass">
              <a:extLst>
                <a:ext uri="{FF2B5EF4-FFF2-40B4-BE49-F238E27FC236}">
                  <a16:creationId xmlns:a16="http://schemas.microsoft.com/office/drawing/2014/main" id="{4FB834C3-75E1-417F-9FDC-FB56C43FE3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94228" y="2069315"/>
              <a:ext cx="527537" cy="527537"/>
            </a:xfrm>
            <a:prstGeom prst="rect">
              <a:avLst/>
            </a:prstGeom>
          </p:spPr>
        </p:pic>
      </p:grpSp>
      <p:sp>
        <p:nvSpPr>
          <p:cNvPr id="18" name="Title 1">
            <a:extLst>
              <a:ext uri="{FF2B5EF4-FFF2-40B4-BE49-F238E27FC236}">
                <a16:creationId xmlns:a16="http://schemas.microsoft.com/office/drawing/2014/main" id="{C3D79751-9847-4F52-94CE-CD62858A429F}"/>
              </a:ext>
            </a:extLst>
          </p:cNvPr>
          <p:cNvSpPr txBox="1">
            <a:spLocks/>
          </p:cNvSpPr>
          <p:nvPr/>
        </p:nvSpPr>
        <p:spPr>
          <a:xfrm>
            <a:off x="412087" y="526826"/>
            <a:ext cx="11306175" cy="728755"/>
          </a:xfrm>
          <a:prstGeom prst="rect">
            <a:avLst/>
          </a:prstGeom>
        </p:spPr>
        <p:txBody>
          <a:bodyPr vert="horz" lIns="0" tIns="0" rIns="0" bIns="0" rtlCol="0" anchor="t" anchorCtr="0">
            <a:normAutofit/>
          </a:bodyPr>
          <a:lstStyle>
            <a:lvl1pPr algn="l" defTabSz="914400" rtl="0" eaLnBrk="1" latinLnBrk="0" hangingPunct="1">
              <a:lnSpc>
                <a:spcPct val="85000"/>
              </a:lnSpc>
              <a:spcBef>
                <a:spcPct val="0"/>
              </a:spcBef>
              <a:buNone/>
              <a:defRPr sz="2400" kern="1200">
                <a:solidFill>
                  <a:schemeClr val="tx1"/>
                </a:solidFill>
                <a:latin typeface="+mj-lt"/>
                <a:ea typeface="+mj-ea"/>
                <a:cs typeface="+mj-cs"/>
              </a:defRPr>
            </a:lvl1pPr>
          </a:lstStyle>
          <a:p>
            <a:r>
              <a:rPr lang="en-US" dirty="0"/>
              <a:t>Process of locating property in blockchain using property identifier (1/2)</a:t>
            </a:r>
          </a:p>
          <a:p>
            <a:endParaRPr lang="en-US" dirty="0"/>
          </a:p>
        </p:txBody>
      </p:sp>
      <p:sp>
        <p:nvSpPr>
          <p:cNvPr id="21" name="Google Shape;2645;p195">
            <a:extLst>
              <a:ext uri="{FF2B5EF4-FFF2-40B4-BE49-F238E27FC236}">
                <a16:creationId xmlns:a16="http://schemas.microsoft.com/office/drawing/2014/main" id="{A1F9D4DA-9CED-4422-820C-5F9E04426783}"/>
              </a:ext>
            </a:extLst>
          </p:cNvPr>
          <p:cNvSpPr/>
          <p:nvPr/>
        </p:nvSpPr>
        <p:spPr>
          <a:xfrm>
            <a:off x="-1" y="1422028"/>
            <a:ext cx="12192001" cy="52218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463025" tIns="45700" rIns="1371600" bIns="45700" numCol="1" anchor="ctr" anchorCtr="0">
            <a:noAutofit/>
          </a:bodyPr>
          <a:lstStyle/>
          <a:p>
            <a:pPr marL="171450" lvl="0" indent="-171450" algn="ctr" rtl="0">
              <a:spcBef>
                <a:spcPts val="0"/>
              </a:spcBef>
              <a:spcAft>
                <a:spcPts val="0"/>
              </a:spcAft>
              <a:buClr>
                <a:schemeClr val="dk1"/>
              </a:buClr>
              <a:buFont typeface="Arial" panose="020B0604020202020204" pitchFamily="34" charset="0"/>
              <a:buChar char="•"/>
            </a:pPr>
            <a:endParaRPr sz="1400" dirty="0">
              <a:latin typeface="Arial" panose="020B0604020202020204" pitchFamily="34" charset="0"/>
              <a:ea typeface="Georgia"/>
              <a:cs typeface="Arial" panose="020B0604020202020204" pitchFamily="34" charset="0"/>
              <a:sym typeface="Georgia"/>
            </a:endParaRPr>
          </a:p>
        </p:txBody>
      </p:sp>
      <p:sp>
        <p:nvSpPr>
          <p:cNvPr id="22" name="TextBox 21">
            <a:extLst>
              <a:ext uri="{FF2B5EF4-FFF2-40B4-BE49-F238E27FC236}">
                <a16:creationId xmlns:a16="http://schemas.microsoft.com/office/drawing/2014/main" id="{7068F1D6-A5AE-45A5-84EA-B463B7B1594D}"/>
              </a:ext>
            </a:extLst>
          </p:cNvPr>
          <p:cNvSpPr txBox="1"/>
          <p:nvPr/>
        </p:nvSpPr>
        <p:spPr>
          <a:xfrm>
            <a:off x="966056" y="1477090"/>
            <a:ext cx="10660193" cy="492443"/>
          </a:xfrm>
          <a:prstGeom prst="rect">
            <a:avLst/>
          </a:prstGeom>
          <a:noFill/>
        </p:spPr>
        <p:txBody>
          <a:bodyPr wrap="square" numCol="1" rtlCol="0">
            <a:spAutoFit/>
          </a:bodyPr>
          <a:lstStyle/>
          <a:p>
            <a:r>
              <a:rPr lang="en-US" sz="1300" dirty="0"/>
              <a:t>The blockchain application searches the ledger using the property identifiers sent by Kaveri. The property identifier can be current identifier used for the property in Kaveri or old identifier used for the property in Kaveri</a:t>
            </a:r>
          </a:p>
        </p:txBody>
      </p:sp>
      <p:sp>
        <p:nvSpPr>
          <p:cNvPr id="23" name="Google Shape;2646;p195">
            <a:extLst>
              <a:ext uri="{FF2B5EF4-FFF2-40B4-BE49-F238E27FC236}">
                <a16:creationId xmlns:a16="http://schemas.microsoft.com/office/drawing/2014/main" id="{2443E596-34B2-4539-9EF3-F9C9CD4D02CA}"/>
              </a:ext>
            </a:extLst>
          </p:cNvPr>
          <p:cNvSpPr/>
          <p:nvPr/>
        </p:nvSpPr>
        <p:spPr>
          <a:xfrm>
            <a:off x="-6356" y="1422028"/>
            <a:ext cx="972412" cy="529282"/>
          </a:xfrm>
          <a:prstGeom prst="homePlate">
            <a:avLst>
              <a:gd name="adj" fmla="val 14310"/>
            </a:avLst>
          </a:prstGeom>
          <a:solidFill>
            <a:schemeClr val="accent3"/>
          </a:solidFill>
          <a:ln>
            <a:solidFill>
              <a:schemeClr val="accent3"/>
            </a:solidFill>
          </a:ln>
        </p:spPr>
        <p:txBody>
          <a:bodyPr spcFirstLastPara="1" wrap="square" lIns="72000" tIns="0" rIns="0" bIns="0" numCol="1" anchor="ctr" anchorCtr="0">
            <a:noAutofit/>
          </a:bodyPr>
          <a:lstStyle/>
          <a:p>
            <a:pPr lvl="0" algn="ctr"/>
            <a:r>
              <a:rPr lang="en-US" sz="1000" b="1" dirty="0">
                <a:solidFill>
                  <a:srgbClr val="FFFFFF"/>
                </a:solidFill>
                <a:latin typeface="Arial" panose="020B0604020202020204" pitchFamily="34" charset="0"/>
                <a:ea typeface="Georgia"/>
                <a:cs typeface="Arial" panose="020B0604020202020204" pitchFamily="34" charset="0"/>
                <a:sym typeface="Georgia"/>
              </a:rPr>
              <a:t>Search for Property in Blockchain</a:t>
            </a:r>
          </a:p>
        </p:txBody>
      </p:sp>
      <p:sp>
        <p:nvSpPr>
          <p:cNvPr id="24" name="Slide Number Placeholder 4">
            <a:extLst>
              <a:ext uri="{FF2B5EF4-FFF2-40B4-BE49-F238E27FC236}">
                <a16:creationId xmlns:a16="http://schemas.microsoft.com/office/drawing/2014/main" id="{1A650FFD-253B-4E31-8B3E-4A523CA8F5D3}"/>
              </a:ext>
            </a:extLst>
          </p:cNvPr>
          <p:cNvSpPr>
            <a:spLocks noGrp="1"/>
          </p:cNvSpPr>
          <p:nvPr>
            <p:ph type="sldNum" sz="quarter" idx="12"/>
          </p:nvPr>
        </p:nvSpPr>
        <p:spPr>
          <a:xfrm>
            <a:off x="9984296" y="6520376"/>
            <a:ext cx="1764792" cy="137160"/>
          </a:xfrm>
        </p:spPr>
        <p:txBody>
          <a:bodyPr/>
          <a:lstStyle/>
          <a:p>
            <a:fld id="{AE7422E5-B2C5-4D1E-9675-C24ADD960BAE}" type="slidenum">
              <a:rPr lang="en-US" smtClean="0"/>
              <a:pPr/>
              <a:t>17</a:t>
            </a:fld>
            <a:endParaRPr lang="en-US" dirty="0"/>
          </a:p>
        </p:txBody>
      </p:sp>
    </p:spTree>
    <p:extLst>
      <p:ext uri="{BB962C8B-B14F-4D97-AF65-F5344CB8AC3E}">
        <p14:creationId xmlns:p14="http://schemas.microsoft.com/office/powerpoint/2010/main" val="335050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20B6847-7CB4-4573-844E-1C2DEC3EDE50}"/>
              </a:ext>
            </a:extLst>
          </p:cNvPr>
          <p:cNvGrpSpPr/>
          <p:nvPr/>
        </p:nvGrpSpPr>
        <p:grpSpPr>
          <a:xfrm>
            <a:off x="696767" y="2255714"/>
            <a:ext cx="10798463" cy="4075460"/>
            <a:chOff x="442913" y="1430854"/>
            <a:chExt cx="11115205" cy="4404137"/>
          </a:xfrm>
        </p:grpSpPr>
        <p:sp>
          <p:nvSpPr>
            <p:cNvPr id="19" name="TextBox 18"/>
            <p:cNvSpPr txBox="1"/>
            <p:nvPr/>
          </p:nvSpPr>
          <p:spPr>
            <a:xfrm>
              <a:off x="442913" y="2330475"/>
              <a:ext cx="2157783" cy="961575"/>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Take the values in Current No. and Previous No. tags to perform localised search over blockchain to identify whether any property record with identifiers exist </a:t>
              </a:r>
            </a:p>
          </p:txBody>
        </p:sp>
        <p:sp>
          <p:nvSpPr>
            <p:cNvPr id="45" name="Freeform 41"/>
            <p:cNvSpPr>
              <a:spLocks noChangeAspect="1" noEditPoints="1"/>
            </p:cNvSpPr>
            <p:nvPr/>
          </p:nvSpPr>
          <p:spPr bwMode="auto">
            <a:xfrm>
              <a:off x="4178178" y="1810237"/>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46" name="TextBox 45"/>
            <p:cNvSpPr txBox="1"/>
            <p:nvPr/>
          </p:nvSpPr>
          <p:spPr>
            <a:xfrm>
              <a:off x="3430859" y="2335391"/>
              <a:ext cx="2016027" cy="65314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If there is a match intimate SRO with all the data associated with the property</a:t>
              </a:r>
            </a:p>
          </p:txBody>
        </p:sp>
        <p:sp>
          <p:nvSpPr>
            <p:cNvPr id="55" name="TextBox 54"/>
            <p:cNvSpPr txBox="1"/>
            <p:nvPr/>
          </p:nvSpPr>
          <p:spPr>
            <a:xfrm>
              <a:off x="6192198" y="2058580"/>
              <a:ext cx="2250642" cy="560913"/>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	</a:t>
              </a:r>
            </a:p>
            <a:p>
              <a:pPr lvl="0" indent="-274320" algn="ctr">
                <a:spcAft>
                  <a:spcPts val="900"/>
                </a:spcAft>
              </a:pPr>
              <a:r>
                <a:rPr lang="en-US" sz="1200" dirty="0">
                  <a:solidFill>
                    <a:srgbClr val="000000"/>
                  </a:solidFill>
                </a:rPr>
                <a:t>SRO will have the choice to accept or reject the assertion</a:t>
              </a:r>
            </a:p>
          </p:txBody>
        </p:sp>
        <p:sp>
          <p:nvSpPr>
            <p:cNvPr id="57" name="TextBox 56"/>
            <p:cNvSpPr txBox="1"/>
            <p:nvPr/>
          </p:nvSpPr>
          <p:spPr>
            <a:xfrm>
              <a:off x="8841599" y="2488967"/>
              <a:ext cx="2716519" cy="403598"/>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If the SRO rejects the assertion of blockchain, then a new property entry will be created, and the claimant(s) card will be mapped with it in the system through Steps mentioned in Process 5. </a:t>
              </a:r>
            </a:p>
          </p:txBody>
        </p:sp>
        <p:sp>
          <p:nvSpPr>
            <p:cNvPr id="59" name="TextBox 58"/>
            <p:cNvSpPr txBox="1"/>
            <p:nvPr/>
          </p:nvSpPr>
          <p:spPr>
            <a:xfrm>
              <a:off x="4178178" y="5087872"/>
              <a:ext cx="3165049" cy="747119"/>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If the SRO accepts the assertion, then next steps would be followed by considering this as an existing property and seeking correct executant and claimant details for performing e-KYC and card-based authentication of the executant(s) as mentioned in Process 5. </a:t>
              </a:r>
            </a:p>
          </p:txBody>
        </p:sp>
        <p:cxnSp>
          <p:nvCxnSpPr>
            <p:cNvPr id="6" name="Straight Arrow Connector 5"/>
            <p:cNvCxnSpPr/>
            <p:nvPr/>
          </p:nvCxnSpPr>
          <p:spPr>
            <a:xfrm>
              <a:off x="2600696" y="203818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66" name="Straight Arrow Connector 65"/>
            <p:cNvCxnSpPr/>
            <p:nvPr/>
          </p:nvCxnSpPr>
          <p:spPr>
            <a:xfrm>
              <a:off x="5341230" y="203818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67" name="Straight Arrow Connector 66"/>
            <p:cNvCxnSpPr/>
            <p:nvPr/>
          </p:nvCxnSpPr>
          <p:spPr>
            <a:xfrm>
              <a:off x="8227089" y="1953074"/>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72" name="Rectangle: Rounded Corners 5">
              <a:extLst>
                <a:ext uri="{FF2B5EF4-FFF2-40B4-BE49-F238E27FC236}">
                  <a16:creationId xmlns:a16="http://schemas.microsoft.com/office/drawing/2014/main" id="{7C07A172-A071-4EAD-B804-4CFC4744173D}"/>
                </a:ext>
              </a:extLst>
            </p:cNvPr>
            <p:cNvSpPr/>
            <p:nvPr/>
          </p:nvSpPr>
          <p:spPr>
            <a:xfrm>
              <a:off x="716007" y="1581939"/>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1</a:t>
              </a:r>
            </a:p>
          </p:txBody>
        </p:sp>
        <p:sp>
          <p:nvSpPr>
            <p:cNvPr id="73" name="Rectangle: Rounded Corners 5">
              <a:extLst>
                <a:ext uri="{FF2B5EF4-FFF2-40B4-BE49-F238E27FC236}">
                  <a16:creationId xmlns:a16="http://schemas.microsoft.com/office/drawing/2014/main" id="{7C07A172-A071-4EAD-B804-4CFC4744173D}"/>
                </a:ext>
              </a:extLst>
            </p:cNvPr>
            <p:cNvSpPr/>
            <p:nvPr/>
          </p:nvSpPr>
          <p:spPr>
            <a:xfrm>
              <a:off x="3556976" y="1591903"/>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2</a:t>
              </a:r>
            </a:p>
          </p:txBody>
        </p:sp>
        <p:sp>
          <p:nvSpPr>
            <p:cNvPr id="74" name="Rectangle: Rounded Corners 5">
              <a:extLst>
                <a:ext uri="{FF2B5EF4-FFF2-40B4-BE49-F238E27FC236}">
                  <a16:creationId xmlns:a16="http://schemas.microsoft.com/office/drawing/2014/main" id="{7C07A172-A071-4EAD-B804-4CFC4744173D}"/>
                </a:ext>
              </a:extLst>
            </p:cNvPr>
            <p:cNvSpPr/>
            <p:nvPr/>
          </p:nvSpPr>
          <p:spPr>
            <a:xfrm>
              <a:off x="6397945" y="1543728"/>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a:t>
              </a:r>
            </a:p>
          </p:txBody>
        </p:sp>
        <p:sp>
          <p:nvSpPr>
            <p:cNvPr id="75" name="Rectangle: Rounded Corners 5">
              <a:extLst>
                <a:ext uri="{FF2B5EF4-FFF2-40B4-BE49-F238E27FC236}">
                  <a16:creationId xmlns:a16="http://schemas.microsoft.com/office/drawing/2014/main" id="{7C07A172-A071-4EAD-B804-4CFC4744173D}"/>
                </a:ext>
              </a:extLst>
            </p:cNvPr>
            <p:cNvSpPr/>
            <p:nvPr/>
          </p:nvSpPr>
          <p:spPr>
            <a:xfrm>
              <a:off x="9238914" y="1520339"/>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a:t>
              </a:r>
            </a:p>
          </p:txBody>
        </p:sp>
        <p:sp>
          <p:nvSpPr>
            <p:cNvPr id="76" name="Rectangle: Rounded Corners 5">
              <a:extLst>
                <a:ext uri="{FF2B5EF4-FFF2-40B4-BE49-F238E27FC236}">
                  <a16:creationId xmlns:a16="http://schemas.microsoft.com/office/drawing/2014/main" id="{7C07A172-A071-4EAD-B804-4CFC4744173D}"/>
                </a:ext>
              </a:extLst>
            </p:cNvPr>
            <p:cNvSpPr/>
            <p:nvPr/>
          </p:nvSpPr>
          <p:spPr>
            <a:xfrm>
              <a:off x="5801905" y="3866607"/>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5</a:t>
              </a:r>
            </a:p>
          </p:txBody>
        </p:sp>
        <p:sp>
          <p:nvSpPr>
            <p:cNvPr id="42" name="Freeform 24"/>
            <p:cNvSpPr>
              <a:spLocks noChangeAspect="1" noEditPoints="1"/>
            </p:cNvSpPr>
            <p:nvPr/>
          </p:nvSpPr>
          <p:spPr bwMode="auto">
            <a:xfrm>
              <a:off x="7193018" y="1891200"/>
              <a:ext cx="481013" cy="244640"/>
            </a:xfrm>
            <a:custGeom>
              <a:avLst/>
              <a:gdLst>
                <a:gd name="T0" fmla="*/ 0 w 303"/>
                <a:gd name="T1" fmla="*/ 94 h 170"/>
                <a:gd name="T2" fmla="*/ 303 w 303"/>
                <a:gd name="T3" fmla="*/ 94 h 170"/>
                <a:gd name="T4" fmla="*/ 303 w 303"/>
                <a:gd name="T5" fmla="*/ 76 h 170"/>
                <a:gd name="T6" fmla="*/ 0 w 303"/>
                <a:gd name="T7" fmla="*/ 76 h 170"/>
                <a:gd name="T8" fmla="*/ 0 w 303"/>
                <a:gd name="T9" fmla="*/ 94 h 170"/>
                <a:gd name="T10" fmla="*/ 0 w 303"/>
                <a:gd name="T11" fmla="*/ 19 h 170"/>
                <a:gd name="T12" fmla="*/ 303 w 303"/>
                <a:gd name="T13" fmla="*/ 19 h 170"/>
                <a:gd name="T14" fmla="*/ 303 w 303"/>
                <a:gd name="T15" fmla="*/ 0 h 170"/>
                <a:gd name="T16" fmla="*/ 0 w 303"/>
                <a:gd name="T17" fmla="*/ 0 h 170"/>
                <a:gd name="T18" fmla="*/ 0 w 303"/>
                <a:gd name="T19" fmla="*/ 19 h 170"/>
                <a:gd name="T20" fmla="*/ 0 w 303"/>
                <a:gd name="T21" fmla="*/ 170 h 170"/>
                <a:gd name="T22" fmla="*/ 188 w 303"/>
                <a:gd name="T23" fmla="*/ 170 h 170"/>
                <a:gd name="T24" fmla="*/ 188 w 303"/>
                <a:gd name="T25" fmla="*/ 152 h 170"/>
                <a:gd name="T26" fmla="*/ 0 w 303"/>
                <a:gd name="T27" fmla="*/ 152 h 170"/>
                <a:gd name="T28" fmla="*/ 0 w 303"/>
                <a:gd name="T2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170">
                  <a:moveTo>
                    <a:pt x="0" y="94"/>
                  </a:moveTo>
                  <a:lnTo>
                    <a:pt x="303" y="94"/>
                  </a:lnTo>
                  <a:lnTo>
                    <a:pt x="303" y="76"/>
                  </a:lnTo>
                  <a:lnTo>
                    <a:pt x="0" y="76"/>
                  </a:lnTo>
                  <a:lnTo>
                    <a:pt x="0" y="94"/>
                  </a:lnTo>
                  <a:close/>
                  <a:moveTo>
                    <a:pt x="0" y="19"/>
                  </a:moveTo>
                  <a:lnTo>
                    <a:pt x="303" y="19"/>
                  </a:lnTo>
                  <a:lnTo>
                    <a:pt x="303" y="0"/>
                  </a:lnTo>
                  <a:lnTo>
                    <a:pt x="0" y="0"/>
                  </a:lnTo>
                  <a:lnTo>
                    <a:pt x="0" y="19"/>
                  </a:lnTo>
                  <a:close/>
                  <a:moveTo>
                    <a:pt x="0" y="170"/>
                  </a:moveTo>
                  <a:lnTo>
                    <a:pt x="188" y="170"/>
                  </a:lnTo>
                  <a:lnTo>
                    <a:pt x="188" y="152"/>
                  </a:lnTo>
                  <a:lnTo>
                    <a:pt x="0" y="152"/>
                  </a:lnTo>
                  <a:lnTo>
                    <a:pt x="0" y="17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1"/>
            <p:cNvSpPr>
              <a:spLocks noChangeAspect="1" noEditPoints="1"/>
            </p:cNvSpPr>
            <p:nvPr/>
          </p:nvSpPr>
          <p:spPr bwMode="auto">
            <a:xfrm>
              <a:off x="7189026" y="1430854"/>
              <a:ext cx="573087" cy="479425"/>
            </a:xfrm>
            <a:custGeom>
              <a:avLst/>
              <a:gdLst>
                <a:gd name="T0" fmla="*/ 68 w 239"/>
                <a:gd name="T1" fmla="*/ 15 h 200"/>
                <a:gd name="T2" fmla="*/ 103 w 239"/>
                <a:gd name="T3" fmla="*/ 49 h 200"/>
                <a:gd name="T4" fmla="*/ 68 w 239"/>
                <a:gd name="T5" fmla="*/ 84 h 200"/>
                <a:gd name="T6" fmla="*/ 33 w 239"/>
                <a:gd name="T7" fmla="*/ 49 h 200"/>
                <a:gd name="T8" fmla="*/ 68 w 239"/>
                <a:gd name="T9" fmla="*/ 15 h 200"/>
                <a:gd name="T10" fmla="*/ 68 w 239"/>
                <a:gd name="T11" fmla="*/ 99 h 200"/>
                <a:gd name="T12" fmla="*/ 118 w 239"/>
                <a:gd name="T13" fmla="*/ 49 h 200"/>
                <a:gd name="T14" fmla="*/ 68 w 239"/>
                <a:gd name="T15" fmla="*/ 0 h 200"/>
                <a:gd name="T16" fmla="*/ 18 w 239"/>
                <a:gd name="T17" fmla="*/ 49 h 200"/>
                <a:gd name="T18" fmla="*/ 68 w 239"/>
                <a:gd name="T19" fmla="*/ 99 h 200"/>
                <a:gd name="T20" fmla="*/ 187 w 239"/>
                <a:gd name="T21" fmla="*/ 61 h 200"/>
                <a:gd name="T22" fmla="*/ 211 w 239"/>
                <a:gd name="T23" fmla="*/ 85 h 200"/>
                <a:gd name="T24" fmla="*/ 187 w 239"/>
                <a:gd name="T25" fmla="*/ 109 h 200"/>
                <a:gd name="T26" fmla="*/ 163 w 239"/>
                <a:gd name="T27" fmla="*/ 85 h 200"/>
                <a:gd name="T28" fmla="*/ 187 w 239"/>
                <a:gd name="T29" fmla="*/ 61 h 200"/>
                <a:gd name="T30" fmla="*/ 187 w 239"/>
                <a:gd name="T31" fmla="*/ 124 h 200"/>
                <a:gd name="T32" fmla="*/ 226 w 239"/>
                <a:gd name="T33" fmla="*/ 85 h 200"/>
                <a:gd name="T34" fmla="*/ 187 w 239"/>
                <a:gd name="T35" fmla="*/ 46 h 200"/>
                <a:gd name="T36" fmla="*/ 148 w 239"/>
                <a:gd name="T37" fmla="*/ 85 h 200"/>
                <a:gd name="T38" fmla="*/ 187 w 239"/>
                <a:gd name="T39" fmla="*/ 124 h 200"/>
                <a:gd name="T40" fmla="*/ 224 w 239"/>
                <a:gd name="T41" fmla="*/ 185 h 200"/>
                <a:gd name="T42" fmla="*/ 143 w 239"/>
                <a:gd name="T43" fmla="*/ 185 h 200"/>
                <a:gd name="T44" fmla="*/ 143 w 239"/>
                <a:gd name="T45" fmla="*/ 159 h 200"/>
                <a:gd name="T46" fmla="*/ 224 w 239"/>
                <a:gd name="T47" fmla="*/ 159 h 200"/>
                <a:gd name="T48" fmla="*/ 224 w 239"/>
                <a:gd name="T49" fmla="*/ 185 h 200"/>
                <a:gd name="T50" fmla="*/ 128 w 239"/>
                <a:gd name="T51" fmla="*/ 185 h 200"/>
                <a:gd name="T52" fmla="*/ 15 w 239"/>
                <a:gd name="T53" fmla="*/ 185 h 200"/>
                <a:gd name="T54" fmla="*/ 15 w 239"/>
                <a:gd name="T55" fmla="*/ 147 h 200"/>
                <a:gd name="T56" fmla="*/ 128 w 239"/>
                <a:gd name="T57" fmla="*/ 147 h 200"/>
                <a:gd name="T58" fmla="*/ 128 w 239"/>
                <a:gd name="T59" fmla="*/ 150 h 200"/>
                <a:gd name="T60" fmla="*/ 128 w 239"/>
                <a:gd name="T61" fmla="*/ 185 h 200"/>
                <a:gd name="T62" fmla="*/ 234 w 239"/>
                <a:gd name="T63" fmla="*/ 148 h 200"/>
                <a:gd name="T64" fmla="*/ 143 w 239"/>
                <a:gd name="T65" fmla="*/ 143 h 200"/>
                <a:gd name="T66" fmla="*/ 143 w 239"/>
                <a:gd name="T67" fmla="*/ 137 h 200"/>
                <a:gd name="T68" fmla="*/ 138 w 239"/>
                <a:gd name="T69" fmla="*/ 135 h 200"/>
                <a:gd name="T70" fmla="*/ 4 w 239"/>
                <a:gd name="T71" fmla="*/ 135 h 200"/>
                <a:gd name="T72" fmla="*/ 0 w 239"/>
                <a:gd name="T73" fmla="*/ 137 h 200"/>
                <a:gd name="T74" fmla="*/ 0 w 239"/>
                <a:gd name="T75" fmla="*/ 200 h 200"/>
                <a:gd name="T76" fmla="*/ 128 w 239"/>
                <a:gd name="T77" fmla="*/ 200 h 200"/>
                <a:gd name="T78" fmla="*/ 143 w 239"/>
                <a:gd name="T79" fmla="*/ 200 h 200"/>
                <a:gd name="T80" fmla="*/ 239 w 239"/>
                <a:gd name="T81" fmla="*/ 200 h 200"/>
                <a:gd name="T82" fmla="*/ 239 w 239"/>
                <a:gd name="T83" fmla="*/ 150 h 200"/>
                <a:gd name="T84" fmla="*/ 234 w 239"/>
                <a:gd name="T85" fmla="*/ 14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200">
                  <a:moveTo>
                    <a:pt x="68" y="15"/>
                  </a:moveTo>
                  <a:cubicBezTo>
                    <a:pt x="87" y="15"/>
                    <a:pt x="103" y="30"/>
                    <a:pt x="103" y="49"/>
                  </a:cubicBezTo>
                  <a:cubicBezTo>
                    <a:pt x="103" y="68"/>
                    <a:pt x="87" y="84"/>
                    <a:pt x="68" y="84"/>
                  </a:cubicBezTo>
                  <a:cubicBezTo>
                    <a:pt x="49" y="84"/>
                    <a:pt x="33" y="68"/>
                    <a:pt x="33" y="49"/>
                  </a:cubicBezTo>
                  <a:cubicBezTo>
                    <a:pt x="33" y="30"/>
                    <a:pt x="49" y="15"/>
                    <a:pt x="68" y="15"/>
                  </a:cubicBezTo>
                  <a:moveTo>
                    <a:pt x="68" y="99"/>
                  </a:moveTo>
                  <a:cubicBezTo>
                    <a:pt x="95" y="99"/>
                    <a:pt x="118" y="77"/>
                    <a:pt x="118" y="49"/>
                  </a:cubicBezTo>
                  <a:cubicBezTo>
                    <a:pt x="118" y="22"/>
                    <a:pt x="95" y="0"/>
                    <a:pt x="68" y="0"/>
                  </a:cubicBezTo>
                  <a:cubicBezTo>
                    <a:pt x="41" y="0"/>
                    <a:pt x="18" y="22"/>
                    <a:pt x="18" y="49"/>
                  </a:cubicBezTo>
                  <a:cubicBezTo>
                    <a:pt x="18" y="77"/>
                    <a:pt x="41" y="99"/>
                    <a:pt x="68" y="99"/>
                  </a:cubicBezTo>
                  <a:moveTo>
                    <a:pt x="187" y="61"/>
                  </a:moveTo>
                  <a:cubicBezTo>
                    <a:pt x="201" y="61"/>
                    <a:pt x="211" y="72"/>
                    <a:pt x="211" y="85"/>
                  </a:cubicBezTo>
                  <a:cubicBezTo>
                    <a:pt x="211" y="98"/>
                    <a:pt x="201" y="109"/>
                    <a:pt x="187" y="109"/>
                  </a:cubicBezTo>
                  <a:cubicBezTo>
                    <a:pt x="174" y="109"/>
                    <a:pt x="163" y="98"/>
                    <a:pt x="163" y="85"/>
                  </a:cubicBezTo>
                  <a:cubicBezTo>
                    <a:pt x="163" y="72"/>
                    <a:pt x="174" y="61"/>
                    <a:pt x="187" y="61"/>
                  </a:cubicBezTo>
                  <a:moveTo>
                    <a:pt x="187" y="124"/>
                  </a:moveTo>
                  <a:cubicBezTo>
                    <a:pt x="209" y="124"/>
                    <a:pt x="226" y="107"/>
                    <a:pt x="226" y="85"/>
                  </a:cubicBezTo>
                  <a:cubicBezTo>
                    <a:pt x="226" y="64"/>
                    <a:pt x="209" y="46"/>
                    <a:pt x="187" y="46"/>
                  </a:cubicBezTo>
                  <a:cubicBezTo>
                    <a:pt x="166" y="46"/>
                    <a:pt x="148" y="64"/>
                    <a:pt x="148" y="85"/>
                  </a:cubicBezTo>
                  <a:cubicBezTo>
                    <a:pt x="148" y="107"/>
                    <a:pt x="166" y="124"/>
                    <a:pt x="187" y="124"/>
                  </a:cubicBezTo>
                  <a:moveTo>
                    <a:pt x="224" y="185"/>
                  </a:moveTo>
                  <a:cubicBezTo>
                    <a:pt x="143" y="185"/>
                    <a:pt x="143" y="185"/>
                    <a:pt x="143" y="185"/>
                  </a:cubicBezTo>
                  <a:cubicBezTo>
                    <a:pt x="143" y="159"/>
                    <a:pt x="143" y="159"/>
                    <a:pt x="143" y="159"/>
                  </a:cubicBezTo>
                  <a:cubicBezTo>
                    <a:pt x="167" y="149"/>
                    <a:pt x="200" y="149"/>
                    <a:pt x="224" y="159"/>
                  </a:cubicBezTo>
                  <a:lnTo>
                    <a:pt x="224" y="185"/>
                  </a:lnTo>
                  <a:close/>
                  <a:moveTo>
                    <a:pt x="128" y="185"/>
                  </a:moveTo>
                  <a:cubicBezTo>
                    <a:pt x="15" y="185"/>
                    <a:pt x="15" y="185"/>
                    <a:pt x="15" y="185"/>
                  </a:cubicBezTo>
                  <a:cubicBezTo>
                    <a:pt x="15" y="147"/>
                    <a:pt x="15" y="147"/>
                    <a:pt x="15" y="147"/>
                  </a:cubicBezTo>
                  <a:cubicBezTo>
                    <a:pt x="48" y="132"/>
                    <a:pt x="94" y="132"/>
                    <a:pt x="128" y="147"/>
                  </a:cubicBezTo>
                  <a:cubicBezTo>
                    <a:pt x="128" y="150"/>
                    <a:pt x="128" y="150"/>
                    <a:pt x="128" y="150"/>
                  </a:cubicBezTo>
                  <a:lnTo>
                    <a:pt x="128" y="185"/>
                  </a:lnTo>
                  <a:close/>
                  <a:moveTo>
                    <a:pt x="234" y="148"/>
                  </a:moveTo>
                  <a:cubicBezTo>
                    <a:pt x="208" y="135"/>
                    <a:pt x="171" y="134"/>
                    <a:pt x="143" y="143"/>
                  </a:cubicBezTo>
                  <a:cubicBezTo>
                    <a:pt x="143" y="137"/>
                    <a:pt x="143" y="137"/>
                    <a:pt x="143" y="137"/>
                  </a:cubicBezTo>
                  <a:cubicBezTo>
                    <a:pt x="138" y="135"/>
                    <a:pt x="138" y="135"/>
                    <a:pt x="138" y="135"/>
                  </a:cubicBezTo>
                  <a:cubicBezTo>
                    <a:pt x="99" y="116"/>
                    <a:pt x="43" y="116"/>
                    <a:pt x="4" y="135"/>
                  </a:cubicBezTo>
                  <a:cubicBezTo>
                    <a:pt x="0" y="137"/>
                    <a:pt x="0" y="137"/>
                    <a:pt x="0" y="137"/>
                  </a:cubicBezTo>
                  <a:cubicBezTo>
                    <a:pt x="0" y="200"/>
                    <a:pt x="0" y="200"/>
                    <a:pt x="0" y="200"/>
                  </a:cubicBezTo>
                  <a:cubicBezTo>
                    <a:pt x="128" y="200"/>
                    <a:pt x="128" y="200"/>
                    <a:pt x="128" y="200"/>
                  </a:cubicBezTo>
                  <a:cubicBezTo>
                    <a:pt x="143" y="200"/>
                    <a:pt x="143" y="200"/>
                    <a:pt x="143" y="200"/>
                  </a:cubicBezTo>
                  <a:cubicBezTo>
                    <a:pt x="239" y="200"/>
                    <a:pt x="239" y="200"/>
                    <a:pt x="239" y="200"/>
                  </a:cubicBezTo>
                  <a:cubicBezTo>
                    <a:pt x="239" y="150"/>
                    <a:pt x="239" y="150"/>
                    <a:pt x="239" y="150"/>
                  </a:cubicBezTo>
                  <a:lnTo>
                    <a:pt x="234" y="148"/>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pic>
          <p:nvPicPr>
            <p:cNvPr id="7" name="Graphic 6" descr="Magnifying glass">
              <a:extLst>
                <a:ext uri="{FF2B5EF4-FFF2-40B4-BE49-F238E27FC236}">
                  <a16:creationId xmlns:a16="http://schemas.microsoft.com/office/drawing/2014/main" id="{71B4CABB-E2FE-4576-A12A-B47C836F0B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4407" y="1581939"/>
              <a:ext cx="527537" cy="527537"/>
            </a:xfrm>
            <a:prstGeom prst="rect">
              <a:avLst/>
            </a:prstGeom>
          </p:spPr>
        </p:pic>
        <p:sp>
          <p:nvSpPr>
            <p:cNvPr id="44" name="Freeform 12">
              <a:extLst>
                <a:ext uri="{FF2B5EF4-FFF2-40B4-BE49-F238E27FC236}">
                  <a16:creationId xmlns:a16="http://schemas.microsoft.com/office/drawing/2014/main" id="{58E0A56A-42E4-4AE0-83D4-0432E5F7969C}"/>
                </a:ext>
              </a:extLst>
            </p:cNvPr>
            <p:cNvSpPr>
              <a:spLocks noChangeAspect="1"/>
            </p:cNvSpPr>
            <p:nvPr/>
          </p:nvSpPr>
          <p:spPr bwMode="auto">
            <a:xfrm>
              <a:off x="5238595" y="3904719"/>
              <a:ext cx="481013" cy="339725"/>
            </a:xfrm>
            <a:custGeom>
              <a:avLst/>
              <a:gdLst>
                <a:gd name="T0" fmla="*/ 290 w 303"/>
                <a:gd name="T1" fmla="*/ 0 h 214"/>
                <a:gd name="T2" fmla="*/ 103 w 303"/>
                <a:gd name="T3" fmla="*/ 187 h 214"/>
                <a:gd name="T4" fmla="*/ 14 w 303"/>
                <a:gd name="T5" fmla="*/ 97 h 214"/>
                <a:gd name="T6" fmla="*/ 0 w 303"/>
                <a:gd name="T7" fmla="*/ 111 h 214"/>
                <a:gd name="T8" fmla="*/ 103 w 303"/>
                <a:gd name="T9" fmla="*/ 214 h 214"/>
                <a:gd name="T10" fmla="*/ 303 w 303"/>
                <a:gd name="T11" fmla="*/ 14 h 214"/>
                <a:gd name="T12" fmla="*/ 290 w 303"/>
                <a:gd name="T13" fmla="*/ 0 h 214"/>
              </a:gdLst>
              <a:ahLst/>
              <a:cxnLst>
                <a:cxn ang="0">
                  <a:pos x="T0" y="T1"/>
                </a:cxn>
                <a:cxn ang="0">
                  <a:pos x="T2" y="T3"/>
                </a:cxn>
                <a:cxn ang="0">
                  <a:pos x="T4" y="T5"/>
                </a:cxn>
                <a:cxn ang="0">
                  <a:pos x="T6" y="T7"/>
                </a:cxn>
                <a:cxn ang="0">
                  <a:pos x="T8" y="T9"/>
                </a:cxn>
                <a:cxn ang="0">
                  <a:pos x="T10" y="T11"/>
                </a:cxn>
                <a:cxn ang="0">
                  <a:pos x="T12" y="T13"/>
                </a:cxn>
              </a:cxnLst>
              <a:rect l="0" t="0" r="r" b="b"/>
              <a:pathLst>
                <a:path w="303" h="214">
                  <a:moveTo>
                    <a:pt x="290" y="0"/>
                  </a:moveTo>
                  <a:lnTo>
                    <a:pt x="103" y="187"/>
                  </a:lnTo>
                  <a:lnTo>
                    <a:pt x="14" y="97"/>
                  </a:lnTo>
                  <a:lnTo>
                    <a:pt x="0" y="111"/>
                  </a:lnTo>
                  <a:lnTo>
                    <a:pt x="103" y="214"/>
                  </a:lnTo>
                  <a:lnTo>
                    <a:pt x="303" y="14"/>
                  </a:lnTo>
                  <a:lnTo>
                    <a:pt x="290"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pic>
          <p:nvPicPr>
            <p:cNvPr id="9" name="Graphic 8" descr="Close">
              <a:extLst>
                <a:ext uri="{FF2B5EF4-FFF2-40B4-BE49-F238E27FC236}">
                  <a16:creationId xmlns:a16="http://schemas.microsoft.com/office/drawing/2014/main" id="{C6C6F479-9EC0-4A4A-B327-10DEA431E6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66123" y="1528395"/>
              <a:ext cx="556012" cy="556012"/>
            </a:xfrm>
            <a:prstGeom prst="rect">
              <a:avLst/>
            </a:prstGeom>
          </p:spPr>
        </p:pic>
      </p:grpSp>
      <p:sp>
        <p:nvSpPr>
          <p:cNvPr id="25" name="Title 1">
            <a:extLst>
              <a:ext uri="{FF2B5EF4-FFF2-40B4-BE49-F238E27FC236}">
                <a16:creationId xmlns:a16="http://schemas.microsoft.com/office/drawing/2014/main" id="{08E76AF0-89F0-4332-ACAA-02DBA7B6786E}"/>
              </a:ext>
            </a:extLst>
          </p:cNvPr>
          <p:cNvSpPr txBox="1">
            <a:spLocks/>
          </p:cNvSpPr>
          <p:nvPr/>
        </p:nvSpPr>
        <p:spPr>
          <a:xfrm>
            <a:off x="412087" y="526826"/>
            <a:ext cx="11306175" cy="728755"/>
          </a:xfrm>
          <a:prstGeom prst="rect">
            <a:avLst/>
          </a:prstGeom>
        </p:spPr>
        <p:txBody>
          <a:bodyPr vert="horz" lIns="0" tIns="0" rIns="0" bIns="0" rtlCol="0" anchor="t" anchorCtr="0">
            <a:normAutofit/>
          </a:bodyPr>
          <a:lstStyle>
            <a:lvl1pPr algn="l" defTabSz="914400" rtl="0" eaLnBrk="1" latinLnBrk="0" hangingPunct="1">
              <a:lnSpc>
                <a:spcPct val="85000"/>
              </a:lnSpc>
              <a:spcBef>
                <a:spcPct val="0"/>
              </a:spcBef>
              <a:buNone/>
              <a:defRPr sz="2400" kern="1200">
                <a:solidFill>
                  <a:schemeClr val="tx1"/>
                </a:solidFill>
                <a:latin typeface="+mj-lt"/>
                <a:ea typeface="+mj-ea"/>
                <a:cs typeface="+mj-cs"/>
              </a:defRPr>
            </a:lvl1pPr>
          </a:lstStyle>
          <a:p>
            <a:r>
              <a:rPr lang="en-US" dirty="0"/>
              <a:t>Process of locating property in blockchain using property identifier (2/2)</a:t>
            </a:r>
          </a:p>
          <a:p>
            <a:endParaRPr lang="en-US" dirty="0"/>
          </a:p>
        </p:txBody>
      </p:sp>
      <p:cxnSp>
        <p:nvCxnSpPr>
          <p:cNvPr id="26" name="Straight Arrow Connector 25">
            <a:extLst>
              <a:ext uri="{FF2B5EF4-FFF2-40B4-BE49-F238E27FC236}">
                <a16:creationId xmlns:a16="http://schemas.microsoft.com/office/drawing/2014/main" id="{6082B79C-3382-490E-AB38-D48B824CD435}"/>
              </a:ext>
            </a:extLst>
          </p:cNvPr>
          <p:cNvCxnSpPr>
            <a:cxnSpLocks/>
          </p:cNvCxnSpPr>
          <p:nvPr/>
        </p:nvCxnSpPr>
        <p:spPr>
          <a:xfrm flipH="1">
            <a:off x="8146584" y="4174116"/>
            <a:ext cx="1838090" cy="1414621"/>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29" name="TextBox 28">
            <a:extLst>
              <a:ext uri="{FF2B5EF4-FFF2-40B4-BE49-F238E27FC236}">
                <a16:creationId xmlns:a16="http://schemas.microsoft.com/office/drawing/2014/main" id="{9DE25AEF-170E-492C-A40D-8B7262CB08DD}"/>
              </a:ext>
            </a:extLst>
          </p:cNvPr>
          <p:cNvSpPr txBox="1"/>
          <p:nvPr/>
        </p:nvSpPr>
        <p:spPr>
          <a:xfrm>
            <a:off x="893373" y="1450057"/>
            <a:ext cx="11371310" cy="492443"/>
          </a:xfrm>
          <a:prstGeom prst="rect">
            <a:avLst/>
          </a:prstGeom>
          <a:noFill/>
        </p:spPr>
        <p:txBody>
          <a:bodyPr wrap="square" numCol="1" rtlCol="0">
            <a:spAutoFit/>
          </a:bodyPr>
          <a:lstStyle/>
          <a:p>
            <a:r>
              <a:rPr lang="en-US" sz="1300" dirty="0"/>
              <a:t>When no property is returned in the previous steps, then the following additional searches are done to ascertain whether the property exists in blockchain or not. Basis the search results and SRO’s discretion, new blockchain property identity is created whenever this search also returns no result.  </a:t>
            </a:r>
          </a:p>
        </p:txBody>
      </p:sp>
      <p:sp>
        <p:nvSpPr>
          <p:cNvPr id="30" name="Google Shape;2646;p195">
            <a:extLst>
              <a:ext uri="{FF2B5EF4-FFF2-40B4-BE49-F238E27FC236}">
                <a16:creationId xmlns:a16="http://schemas.microsoft.com/office/drawing/2014/main" id="{122707F1-64DA-49A1-A9F9-A07361BF4F22}"/>
              </a:ext>
            </a:extLst>
          </p:cNvPr>
          <p:cNvSpPr/>
          <p:nvPr/>
        </p:nvSpPr>
        <p:spPr>
          <a:xfrm>
            <a:off x="-6356" y="1395033"/>
            <a:ext cx="972412" cy="556277"/>
          </a:xfrm>
          <a:prstGeom prst="homePlate">
            <a:avLst>
              <a:gd name="adj" fmla="val 14310"/>
            </a:avLst>
          </a:prstGeom>
          <a:solidFill>
            <a:schemeClr val="accent3"/>
          </a:solidFill>
          <a:ln>
            <a:solidFill>
              <a:schemeClr val="accent3"/>
            </a:solidFill>
          </a:ln>
        </p:spPr>
        <p:txBody>
          <a:bodyPr spcFirstLastPara="1" wrap="square" lIns="72000" tIns="0" rIns="0" bIns="0" numCol="1" anchor="ctr" anchorCtr="0">
            <a:noAutofit/>
          </a:bodyPr>
          <a:lstStyle/>
          <a:p>
            <a:pPr lvl="0" algn="ctr"/>
            <a:r>
              <a:rPr lang="en-US" sz="1000" b="1" dirty="0">
                <a:solidFill>
                  <a:srgbClr val="FFFFFF"/>
                </a:solidFill>
                <a:latin typeface="Arial" panose="020B0604020202020204" pitchFamily="34" charset="0"/>
                <a:ea typeface="Georgia"/>
                <a:cs typeface="Arial" panose="020B0604020202020204" pitchFamily="34" charset="0"/>
                <a:sym typeface="Georgia"/>
              </a:rPr>
              <a:t>Search for Property in Blockchain</a:t>
            </a:r>
          </a:p>
        </p:txBody>
      </p:sp>
      <p:sp>
        <p:nvSpPr>
          <p:cNvPr id="31" name="Google Shape;2645;p195">
            <a:extLst>
              <a:ext uri="{FF2B5EF4-FFF2-40B4-BE49-F238E27FC236}">
                <a16:creationId xmlns:a16="http://schemas.microsoft.com/office/drawing/2014/main" id="{1A4FD8B2-710F-484F-9543-2DF8FFD71066}"/>
              </a:ext>
            </a:extLst>
          </p:cNvPr>
          <p:cNvSpPr/>
          <p:nvPr/>
        </p:nvSpPr>
        <p:spPr>
          <a:xfrm>
            <a:off x="-1" y="1395033"/>
            <a:ext cx="12192001" cy="562094"/>
          </a:xfrm>
          <a:prstGeom prst="rect">
            <a:avLst/>
          </a:prstGeom>
          <a:noFill/>
          <a:ln w="9525" cap="flat" cmpd="sng">
            <a:solidFill>
              <a:schemeClr val="dk1"/>
            </a:solidFill>
            <a:prstDash val="solid"/>
            <a:round/>
            <a:headEnd type="none" w="sm" len="sm"/>
            <a:tailEnd type="none" w="sm" len="sm"/>
          </a:ln>
        </p:spPr>
        <p:txBody>
          <a:bodyPr spcFirstLastPara="1" wrap="square" lIns="1463025" tIns="45700" rIns="1371600" bIns="45700" numCol="1" anchor="ctr" anchorCtr="0">
            <a:noAutofit/>
          </a:bodyPr>
          <a:lstStyle/>
          <a:p>
            <a:pPr marL="171450" lvl="0" indent="-171450" algn="ctr" rtl="0">
              <a:spcBef>
                <a:spcPts val="0"/>
              </a:spcBef>
              <a:spcAft>
                <a:spcPts val="0"/>
              </a:spcAft>
              <a:buClr>
                <a:schemeClr val="dk1"/>
              </a:buClr>
              <a:buFont typeface="Arial" panose="020B0604020202020204" pitchFamily="34" charset="0"/>
              <a:buChar char="•"/>
            </a:pPr>
            <a:endParaRPr sz="1400" dirty="0">
              <a:latin typeface="Arial" panose="020B0604020202020204" pitchFamily="34" charset="0"/>
              <a:ea typeface="Georgia"/>
              <a:cs typeface="Arial" panose="020B0604020202020204" pitchFamily="34" charset="0"/>
              <a:sym typeface="Georgia"/>
            </a:endParaRPr>
          </a:p>
        </p:txBody>
      </p:sp>
      <p:sp>
        <p:nvSpPr>
          <p:cNvPr id="32" name="Slide Number Placeholder 4">
            <a:extLst>
              <a:ext uri="{FF2B5EF4-FFF2-40B4-BE49-F238E27FC236}">
                <a16:creationId xmlns:a16="http://schemas.microsoft.com/office/drawing/2014/main" id="{1E6A2E5A-90DB-4F3D-A059-0175CDE1BAD1}"/>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18</a:t>
            </a:fld>
            <a:endParaRPr lang="en-US" dirty="0"/>
          </a:p>
        </p:txBody>
      </p:sp>
    </p:spTree>
    <p:extLst>
      <p:ext uri="{BB962C8B-B14F-4D97-AF65-F5344CB8AC3E}">
        <p14:creationId xmlns:p14="http://schemas.microsoft.com/office/powerpoint/2010/main" val="3736585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08E76AF0-89F0-4332-ACAA-02DBA7B6786E}"/>
              </a:ext>
            </a:extLst>
          </p:cNvPr>
          <p:cNvSpPr txBox="1">
            <a:spLocks/>
          </p:cNvSpPr>
          <p:nvPr/>
        </p:nvSpPr>
        <p:spPr>
          <a:xfrm>
            <a:off x="412087" y="526826"/>
            <a:ext cx="11306175" cy="728755"/>
          </a:xfrm>
          <a:prstGeom prst="rect">
            <a:avLst/>
          </a:prstGeom>
        </p:spPr>
        <p:txBody>
          <a:bodyPr vert="horz" lIns="0" tIns="0" rIns="0" bIns="0" rtlCol="0" anchor="t" anchorCtr="0">
            <a:normAutofit/>
          </a:bodyPr>
          <a:lstStyle>
            <a:lvl1pPr algn="l" defTabSz="914400" rtl="0" eaLnBrk="1" latinLnBrk="0" hangingPunct="1">
              <a:lnSpc>
                <a:spcPct val="85000"/>
              </a:lnSpc>
              <a:spcBef>
                <a:spcPct val="0"/>
              </a:spcBef>
              <a:buNone/>
              <a:defRPr sz="2400" kern="1200">
                <a:solidFill>
                  <a:schemeClr val="tx1"/>
                </a:solidFill>
                <a:latin typeface="+mj-lt"/>
                <a:ea typeface="+mj-ea"/>
                <a:cs typeface="+mj-cs"/>
              </a:defRPr>
            </a:lvl1pPr>
          </a:lstStyle>
          <a:p>
            <a:r>
              <a:rPr lang="en-US" dirty="0"/>
              <a:t>Process of locating property in blockchain using property identifier : Summary</a:t>
            </a:r>
          </a:p>
          <a:p>
            <a:endParaRPr lang="en-US" dirty="0"/>
          </a:p>
        </p:txBody>
      </p:sp>
      <p:sp>
        <p:nvSpPr>
          <p:cNvPr id="2" name="Rectangle 1">
            <a:extLst>
              <a:ext uri="{FF2B5EF4-FFF2-40B4-BE49-F238E27FC236}">
                <a16:creationId xmlns:a16="http://schemas.microsoft.com/office/drawing/2014/main" id="{AE750C61-307F-433F-A5B1-D42A1CAF9873}"/>
              </a:ext>
            </a:extLst>
          </p:cNvPr>
          <p:cNvSpPr/>
          <p:nvPr/>
        </p:nvSpPr>
        <p:spPr>
          <a:xfrm>
            <a:off x="141240" y="3203915"/>
            <a:ext cx="2457722" cy="1139483"/>
          </a:xfrm>
          <a:prstGeom prst="rect">
            <a:avLst/>
          </a:prstGeom>
          <a:noFill/>
          <a:ln w="28575">
            <a:solidFill>
              <a:srgbClr val="FF0000"/>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400" dirty="0">
                <a:solidFill>
                  <a:schemeClr val="tx1"/>
                </a:solidFill>
              </a:rPr>
              <a:t>Search the blockchain ledger for the property using current property identifier and type</a:t>
            </a:r>
          </a:p>
        </p:txBody>
      </p:sp>
      <p:sp>
        <p:nvSpPr>
          <p:cNvPr id="28" name="Rectangle 27">
            <a:extLst>
              <a:ext uri="{FF2B5EF4-FFF2-40B4-BE49-F238E27FC236}">
                <a16:creationId xmlns:a16="http://schemas.microsoft.com/office/drawing/2014/main" id="{1038D482-8DA9-4F68-B08A-856963F501C2}"/>
              </a:ext>
            </a:extLst>
          </p:cNvPr>
          <p:cNvSpPr/>
          <p:nvPr/>
        </p:nvSpPr>
        <p:spPr>
          <a:xfrm>
            <a:off x="2843454" y="1487678"/>
            <a:ext cx="2457722" cy="1139483"/>
          </a:xfrm>
          <a:prstGeom prst="rect">
            <a:avLst/>
          </a:prstGeom>
          <a:noFill/>
          <a:ln w="28575">
            <a:solidFill>
              <a:srgbClr val="FF0000"/>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400" dirty="0">
                <a:solidFill>
                  <a:schemeClr val="tx1"/>
                </a:solidFill>
              </a:rPr>
              <a:t>Search the blockchain ledger for the property using current property identifier in previous type of identifier</a:t>
            </a:r>
          </a:p>
        </p:txBody>
      </p:sp>
      <p:sp>
        <p:nvSpPr>
          <p:cNvPr id="32" name="Rectangle 31">
            <a:extLst>
              <a:ext uri="{FF2B5EF4-FFF2-40B4-BE49-F238E27FC236}">
                <a16:creationId xmlns:a16="http://schemas.microsoft.com/office/drawing/2014/main" id="{41F6A1B5-5D65-4CCF-88D8-2134CEBEAB32}"/>
              </a:ext>
            </a:extLst>
          </p:cNvPr>
          <p:cNvSpPr/>
          <p:nvPr/>
        </p:nvSpPr>
        <p:spPr>
          <a:xfrm>
            <a:off x="6498710" y="1487677"/>
            <a:ext cx="2457722" cy="1139483"/>
          </a:xfrm>
          <a:prstGeom prst="rect">
            <a:avLst/>
          </a:prstGeom>
          <a:noFill/>
          <a:ln w="28575">
            <a:solidFill>
              <a:srgbClr val="FF0000"/>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400" dirty="0">
                <a:solidFill>
                  <a:schemeClr val="tx1"/>
                </a:solidFill>
              </a:rPr>
              <a:t>Search the blockchain ledger for the property using previous property identifier in previous type of identifier</a:t>
            </a:r>
          </a:p>
        </p:txBody>
      </p:sp>
      <p:sp>
        <p:nvSpPr>
          <p:cNvPr id="34" name="Rectangle 33">
            <a:extLst>
              <a:ext uri="{FF2B5EF4-FFF2-40B4-BE49-F238E27FC236}">
                <a16:creationId xmlns:a16="http://schemas.microsoft.com/office/drawing/2014/main" id="{B242891F-908E-44C9-95AD-0DC9D3D80E02}"/>
              </a:ext>
            </a:extLst>
          </p:cNvPr>
          <p:cNvSpPr/>
          <p:nvPr/>
        </p:nvSpPr>
        <p:spPr>
          <a:xfrm>
            <a:off x="6498710" y="4987741"/>
            <a:ext cx="2457722" cy="1139483"/>
          </a:xfrm>
          <a:prstGeom prst="rect">
            <a:avLst/>
          </a:prstGeom>
          <a:noFill/>
          <a:ln w="28575">
            <a:solidFill>
              <a:srgbClr val="FF0000"/>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400" dirty="0">
                <a:solidFill>
                  <a:schemeClr val="tx1"/>
                </a:solidFill>
              </a:rPr>
              <a:t>Present results to SRO</a:t>
            </a:r>
          </a:p>
        </p:txBody>
      </p:sp>
      <p:cxnSp>
        <p:nvCxnSpPr>
          <p:cNvPr id="4" name="Connector: Elbow 3">
            <a:extLst>
              <a:ext uri="{FF2B5EF4-FFF2-40B4-BE49-F238E27FC236}">
                <a16:creationId xmlns:a16="http://schemas.microsoft.com/office/drawing/2014/main" id="{C70C318B-FD38-4F5B-AE4E-1238B1017C02}"/>
              </a:ext>
            </a:extLst>
          </p:cNvPr>
          <p:cNvCxnSpPr>
            <a:stCxn id="2" idx="3"/>
            <a:endCxn id="28" idx="2"/>
          </p:cNvCxnSpPr>
          <p:nvPr/>
        </p:nvCxnSpPr>
        <p:spPr>
          <a:xfrm flipV="1">
            <a:off x="2598962" y="2627161"/>
            <a:ext cx="1473353" cy="1146496"/>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CE923D98-9BFB-4605-AB35-9750925B5D19}"/>
              </a:ext>
            </a:extLst>
          </p:cNvPr>
          <p:cNvCxnSpPr>
            <a:cxnSpLocks/>
            <a:stCxn id="28" idx="3"/>
            <a:endCxn id="32" idx="1"/>
          </p:cNvCxnSpPr>
          <p:nvPr/>
        </p:nvCxnSpPr>
        <p:spPr>
          <a:xfrm flipV="1">
            <a:off x="5301176" y="2057419"/>
            <a:ext cx="1197534" cy="1"/>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3BA04D81-BD9E-4F06-8235-23E26AD0FB3D}"/>
              </a:ext>
            </a:extLst>
          </p:cNvPr>
          <p:cNvCxnSpPr>
            <a:cxnSpLocks/>
            <a:stCxn id="32" idx="3"/>
            <a:endCxn id="56" idx="4"/>
          </p:cNvCxnSpPr>
          <p:nvPr/>
        </p:nvCxnSpPr>
        <p:spPr>
          <a:xfrm flipH="1">
            <a:off x="2301482" y="2057419"/>
            <a:ext cx="6654950" cy="4234313"/>
          </a:xfrm>
          <a:prstGeom prst="bentConnector4">
            <a:avLst>
              <a:gd name="adj1" fmla="val -3435"/>
              <a:gd name="adj2" fmla="val 105399"/>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1" name="Rectangle 60">
            <a:extLst>
              <a:ext uri="{FF2B5EF4-FFF2-40B4-BE49-F238E27FC236}">
                <a16:creationId xmlns:a16="http://schemas.microsoft.com/office/drawing/2014/main" id="{352DDEA3-3DFD-42AD-B194-A277A134F2A6}"/>
              </a:ext>
            </a:extLst>
          </p:cNvPr>
          <p:cNvSpPr/>
          <p:nvPr/>
        </p:nvSpPr>
        <p:spPr>
          <a:xfrm>
            <a:off x="6498710" y="3237709"/>
            <a:ext cx="2457722" cy="1139483"/>
          </a:xfrm>
          <a:prstGeom prst="rect">
            <a:avLst/>
          </a:prstGeom>
          <a:noFill/>
          <a:ln w="28575">
            <a:solidFill>
              <a:srgbClr val="FF0000"/>
            </a:solidFill>
          </a:ln>
        </p:spPr>
        <p:style>
          <a:lnRef idx="0">
            <a:schemeClr val="accent1"/>
          </a:lnRef>
          <a:fillRef idx="1">
            <a:schemeClr val="accent1"/>
          </a:fillRef>
          <a:effectRef idx="0">
            <a:schemeClr val="dk1"/>
          </a:effectRef>
          <a:fontRef idx="minor">
            <a:schemeClr val="lt1"/>
          </a:fontRef>
        </p:style>
        <p:txBody>
          <a:bodyPr rtlCol="0" anchor="ctr"/>
          <a:lstStyle/>
          <a:p>
            <a:pPr algn="ctr"/>
            <a:r>
              <a:rPr lang="en-GB" sz="1400" dirty="0">
                <a:solidFill>
                  <a:schemeClr val="tx1"/>
                </a:solidFill>
              </a:rPr>
              <a:t>Localised search in blockchain using current and previous numbers tags for any property record with this identifier</a:t>
            </a:r>
          </a:p>
        </p:txBody>
      </p:sp>
      <p:cxnSp>
        <p:nvCxnSpPr>
          <p:cNvPr id="64" name="Connector: Elbow 63">
            <a:extLst>
              <a:ext uri="{FF2B5EF4-FFF2-40B4-BE49-F238E27FC236}">
                <a16:creationId xmlns:a16="http://schemas.microsoft.com/office/drawing/2014/main" id="{9EA14426-77A7-46D9-A5F5-2E98B030A483}"/>
              </a:ext>
            </a:extLst>
          </p:cNvPr>
          <p:cNvCxnSpPr>
            <a:cxnSpLocks/>
            <a:stCxn id="61" idx="3"/>
            <a:endCxn id="56" idx="4"/>
          </p:cNvCxnSpPr>
          <p:nvPr/>
        </p:nvCxnSpPr>
        <p:spPr>
          <a:xfrm flipH="1">
            <a:off x="2301482" y="3807451"/>
            <a:ext cx="6654950" cy="2484281"/>
          </a:xfrm>
          <a:prstGeom prst="bentConnector4">
            <a:avLst>
              <a:gd name="adj1" fmla="val -3435"/>
              <a:gd name="adj2" fmla="val 10920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6107FFA3-C191-4FF5-8F1F-C62BE7D6F1D9}"/>
              </a:ext>
            </a:extLst>
          </p:cNvPr>
          <p:cNvSpPr/>
          <p:nvPr/>
        </p:nvSpPr>
        <p:spPr>
          <a:xfrm>
            <a:off x="1564805" y="4808335"/>
            <a:ext cx="1473353" cy="1483397"/>
          </a:xfrm>
          <a:prstGeom prst="ellipse">
            <a:avLst/>
          </a:prstGeom>
          <a:solidFill>
            <a:srgbClr val="C00000"/>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400" b="1" dirty="0"/>
              <a:t>Property Located</a:t>
            </a:r>
          </a:p>
        </p:txBody>
      </p:sp>
      <p:sp>
        <p:nvSpPr>
          <p:cNvPr id="58" name="TextBox 57">
            <a:extLst>
              <a:ext uri="{FF2B5EF4-FFF2-40B4-BE49-F238E27FC236}">
                <a16:creationId xmlns:a16="http://schemas.microsoft.com/office/drawing/2014/main" id="{C07E916B-329A-49CC-9484-4B0213802C80}"/>
              </a:ext>
            </a:extLst>
          </p:cNvPr>
          <p:cNvSpPr txBox="1"/>
          <p:nvPr/>
        </p:nvSpPr>
        <p:spPr>
          <a:xfrm>
            <a:off x="2292937" y="2766925"/>
            <a:ext cx="2565009" cy="184666"/>
          </a:xfrm>
          <a:prstGeom prst="rect">
            <a:avLst/>
          </a:prstGeom>
          <a:noFill/>
        </p:spPr>
        <p:txBody>
          <a:bodyPr wrap="square" lIns="0" tIns="0" rIns="0" bIns="0" rtlCol="0">
            <a:spAutoFit/>
          </a:bodyPr>
          <a:lstStyle/>
          <a:p>
            <a:pPr>
              <a:lnSpc>
                <a:spcPct val="100000"/>
              </a:lnSpc>
              <a:spcAft>
                <a:spcPts val="600"/>
              </a:spcAft>
              <a:buSzPct val="100000"/>
            </a:pPr>
            <a:r>
              <a:rPr lang="en-GB" sz="1200" b="1" i="1" dirty="0">
                <a:solidFill>
                  <a:srgbClr val="FF0000"/>
                </a:solidFill>
              </a:rPr>
              <a:t>If search returns blank</a:t>
            </a:r>
          </a:p>
        </p:txBody>
      </p:sp>
      <p:sp>
        <p:nvSpPr>
          <p:cNvPr id="71" name="TextBox 70">
            <a:extLst>
              <a:ext uri="{FF2B5EF4-FFF2-40B4-BE49-F238E27FC236}">
                <a16:creationId xmlns:a16="http://schemas.microsoft.com/office/drawing/2014/main" id="{F1A9B32B-8622-41E4-8E70-7807FF4576A8}"/>
              </a:ext>
            </a:extLst>
          </p:cNvPr>
          <p:cNvSpPr txBox="1"/>
          <p:nvPr/>
        </p:nvSpPr>
        <p:spPr>
          <a:xfrm>
            <a:off x="5415314" y="1607255"/>
            <a:ext cx="971420" cy="369332"/>
          </a:xfrm>
          <a:prstGeom prst="rect">
            <a:avLst/>
          </a:prstGeom>
          <a:noFill/>
        </p:spPr>
        <p:txBody>
          <a:bodyPr wrap="square" lIns="0" tIns="0" rIns="0" bIns="0" rtlCol="0">
            <a:spAutoFit/>
          </a:bodyPr>
          <a:lstStyle/>
          <a:p>
            <a:pPr algn="ctr">
              <a:lnSpc>
                <a:spcPct val="100000"/>
              </a:lnSpc>
              <a:spcAft>
                <a:spcPts val="600"/>
              </a:spcAft>
              <a:buSzPct val="100000"/>
            </a:pPr>
            <a:r>
              <a:rPr lang="en-GB" sz="1200" b="1" i="1" dirty="0">
                <a:solidFill>
                  <a:srgbClr val="FF0000"/>
                </a:solidFill>
              </a:rPr>
              <a:t>If search returns blank</a:t>
            </a:r>
          </a:p>
        </p:txBody>
      </p:sp>
      <p:sp>
        <p:nvSpPr>
          <p:cNvPr id="77" name="TextBox 76">
            <a:extLst>
              <a:ext uri="{FF2B5EF4-FFF2-40B4-BE49-F238E27FC236}">
                <a16:creationId xmlns:a16="http://schemas.microsoft.com/office/drawing/2014/main" id="{4E061F44-7687-4767-8E02-9529D769E273}"/>
              </a:ext>
            </a:extLst>
          </p:cNvPr>
          <p:cNvSpPr txBox="1"/>
          <p:nvPr/>
        </p:nvSpPr>
        <p:spPr>
          <a:xfrm>
            <a:off x="5901024" y="2760079"/>
            <a:ext cx="971420" cy="369332"/>
          </a:xfrm>
          <a:prstGeom prst="rect">
            <a:avLst/>
          </a:prstGeom>
          <a:noFill/>
        </p:spPr>
        <p:txBody>
          <a:bodyPr wrap="square" lIns="0" tIns="0" rIns="0" bIns="0" rtlCol="0">
            <a:spAutoFit/>
          </a:bodyPr>
          <a:lstStyle/>
          <a:p>
            <a:pPr algn="ctr">
              <a:lnSpc>
                <a:spcPct val="100000"/>
              </a:lnSpc>
              <a:spcAft>
                <a:spcPts val="600"/>
              </a:spcAft>
              <a:buSzPct val="100000"/>
            </a:pPr>
            <a:r>
              <a:rPr lang="en-GB" sz="1200" b="1" i="1" dirty="0">
                <a:solidFill>
                  <a:srgbClr val="FF0000"/>
                </a:solidFill>
              </a:rPr>
              <a:t>If search returns blank</a:t>
            </a:r>
          </a:p>
        </p:txBody>
      </p:sp>
      <p:sp>
        <p:nvSpPr>
          <p:cNvPr id="78" name="TextBox 77">
            <a:extLst>
              <a:ext uri="{FF2B5EF4-FFF2-40B4-BE49-F238E27FC236}">
                <a16:creationId xmlns:a16="http://schemas.microsoft.com/office/drawing/2014/main" id="{C7B17B7E-3243-4D75-9B13-8792C9AFDD1B}"/>
              </a:ext>
            </a:extLst>
          </p:cNvPr>
          <p:cNvSpPr txBox="1"/>
          <p:nvPr/>
        </p:nvSpPr>
        <p:spPr>
          <a:xfrm>
            <a:off x="9213873" y="4192526"/>
            <a:ext cx="971420" cy="369332"/>
          </a:xfrm>
          <a:prstGeom prst="rect">
            <a:avLst/>
          </a:prstGeom>
          <a:noFill/>
        </p:spPr>
        <p:txBody>
          <a:bodyPr wrap="square" lIns="0" tIns="0" rIns="0" bIns="0" rtlCol="0">
            <a:spAutoFit/>
          </a:bodyPr>
          <a:lstStyle/>
          <a:p>
            <a:pPr algn="ctr">
              <a:lnSpc>
                <a:spcPct val="100000"/>
              </a:lnSpc>
              <a:spcAft>
                <a:spcPts val="600"/>
              </a:spcAft>
              <a:buSzPct val="100000"/>
            </a:pPr>
            <a:r>
              <a:rPr lang="en-GB" sz="1200" b="1" i="1" dirty="0">
                <a:solidFill>
                  <a:srgbClr val="FF0000"/>
                </a:solidFill>
              </a:rPr>
              <a:t>If search returns blank</a:t>
            </a:r>
          </a:p>
        </p:txBody>
      </p:sp>
      <p:cxnSp>
        <p:nvCxnSpPr>
          <p:cNvPr id="84" name="Straight Arrow Connector 83">
            <a:extLst>
              <a:ext uri="{FF2B5EF4-FFF2-40B4-BE49-F238E27FC236}">
                <a16:creationId xmlns:a16="http://schemas.microsoft.com/office/drawing/2014/main" id="{D4A64B57-0754-4604-9D81-11EC493F7E84}"/>
              </a:ext>
            </a:extLst>
          </p:cNvPr>
          <p:cNvCxnSpPr>
            <a:stCxn id="32" idx="2"/>
            <a:endCxn id="61" idx="0"/>
          </p:cNvCxnSpPr>
          <p:nvPr/>
        </p:nvCxnSpPr>
        <p:spPr>
          <a:xfrm>
            <a:off x="7727571" y="2627160"/>
            <a:ext cx="0" cy="6105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DDDAF43C-DA67-40F6-BC32-C09B594D12DF}"/>
              </a:ext>
            </a:extLst>
          </p:cNvPr>
          <p:cNvCxnSpPr/>
          <p:nvPr/>
        </p:nvCxnSpPr>
        <p:spPr>
          <a:xfrm>
            <a:off x="7727571" y="4377192"/>
            <a:ext cx="0" cy="6105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Oval 87">
            <a:extLst>
              <a:ext uri="{FF2B5EF4-FFF2-40B4-BE49-F238E27FC236}">
                <a16:creationId xmlns:a16="http://schemas.microsoft.com/office/drawing/2014/main" id="{B8C526AA-9AF6-4D47-9E22-A87583AE9490}"/>
              </a:ext>
            </a:extLst>
          </p:cNvPr>
          <p:cNvSpPr/>
          <p:nvPr/>
        </p:nvSpPr>
        <p:spPr>
          <a:xfrm>
            <a:off x="10375476" y="3002316"/>
            <a:ext cx="1628859" cy="1610267"/>
          </a:xfrm>
          <a:prstGeom prst="ellipse">
            <a:avLst/>
          </a:prstGeom>
          <a:solidFill>
            <a:srgbClr val="C00000"/>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400" b="1" dirty="0"/>
              <a:t>Create New  Blockchain Property Identifier</a:t>
            </a:r>
          </a:p>
        </p:txBody>
      </p:sp>
      <p:cxnSp>
        <p:nvCxnSpPr>
          <p:cNvPr id="90" name="Straight Arrow Connector 89">
            <a:extLst>
              <a:ext uri="{FF2B5EF4-FFF2-40B4-BE49-F238E27FC236}">
                <a16:creationId xmlns:a16="http://schemas.microsoft.com/office/drawing/2014/main" id="{1C7CB1EE-8B22-4E7A-9D4A-B4E288DCC122}"/>
              </a:ext>
            </a:extLst>
          </p:cNvPr>
          <p:cNvCxnSpPr>
            <a:cxnSpLocks/>
            <a:stCxn id="34" idx="1"/>
            <a:endCxn id="56" idx="6"/>
          </p:cNvCxnSpPr>
          <p:nvPr/>
        </p:nvCxnSpPr>
        <p:spPr>
          <a:xfrm flipH="1" flipV="1">
            <a:off x="3038158" y="5550034"/>
            <a:ext cx="3460552" cy="74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1" name="TextBox 100">
            <a:extLst>
              <a:ext uri="{FF2B5EF4-FFF2-40B4-BE49-F238E27FC236}">
                <a16:creationId xmlns:a16="http://schemas.microsoft.com/office/drawing/2014/main" id="{7A08A818-CE9B-4D49-A039-1EE3BA61EF01}"/>
              </a:ext>
            </a:extLst>
          </p:cNvPr>
          <p:cNvSpPr txBox="1"/>
          <p:nvPr/>
        </p:nvSpPr>
        <p:spPr>
          <a:xfrm>
            <a:off x="3674540" y="5146908"/>
            <a:ext cx="2159754" cy="369332"/>
          </a:xfrm>
          <a:prstGeom prst="rect">
            <a:avLst/>
          </a:prstGeom>
          <a:noFill/>
        </p:spPr>
        <p:txBody>
          <a:bodyPr wrap="square" lIns="0" tIns="0" rIns="0" bIns="0" rtlCol="0">
            <a:spAutoFit/>
          </a:bodyPr>
          <a:lstStyle/>
          <a:p>
            <a:pPr algn="ctr">
              <a:lnSpc>
                <a:spcPct val="100000"/>
              </a:lnSpc>
              <a:spcAft>
                <a:spcPts val="600"/>
              </a:spcAft>
              <a:buSzPct val="100000"/>
            </a:pPr>
            <a:r>
              <a:rPr lang="en-GB" sz="1200" b="1" i="1" dirty="0">
                <a:solidFill>
                  <a:srgbClr val="FF0000"/>
                </a:solidFill>
              </a:rPr>
              <a:t>SRO accepts Blockchain's assertion </a:t>
            </a:r>
          </a:p>
        </p:txBody>
      </p:sp>
      <p:cxnSp>
        <p:nvCxnSpPr>
          <p:cNvPr id="102" name="Connector: Elbow 101">
            <a:extLst>
              <a:ext uri="{FF2B5EF4-FFF2-40B4-BE49-F238E27FC236}">
                <a16:creationId xmlns:a16="http://schemas.microsoft.com/office/drawing/2014/main" id="{FB659EA9-BF8B-4D2E-B405-BC2F9994FB54}"/>
              </a:ext>
            </a:extLst>
          </p:cNvPr>
          <p:cNvCxnSpPr>
            <a:cxnSpLocks/>
            <a:stCxn id="34" idx="3"/>
            <a:endCxn id="88" idx="4"/>
          </p:cNvCxnSpPr>
          <p:nvPr/>
        </p:nvCxnSpPr>
        <p:spPr>
          <a:xfrm flipV="1">
            <a:off x="8956432" y="4612583"/>
            <a:ext cx="2233474" cy="944900"/>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EFF52FD0-19E7-42F7-AA55-7C28765C401E}"/>
              </a:ext>
            </a:extLst>
          </p:cNvPr>
          <p:cNvSpPr txBox="1"/>
          <p:nvPr/>
        </p:nvSpPr>
        <p:spPr>
          <a:xfrm>
            <a:off x="9213873" y="5661183"/>
            <a:ext cx="2159754" cy="369332"/>
          </a:xfrm>
          <a:prstGeom prst="rect">
            <a:avLst/>
          </a:prstGeom>
          <a:noFill/>
        </p:spPr>
        <p:txBody>
          <a:bodyPr wrap="square" lIns="0" tIns="0" rIns="0" bIns="0" rtlCol="0">
            <a:spAutoFit/>
          </a:bodyPr>
          <a:lstStyle/>
          <a:p>
            <a:pPr algn="ctr">
              <a:lnSpc>
                <a:spcPct val="100000"/>
              </a:lnSpc>
              <a:spcAft>
                <a:spcPts val="600"/>
              </a:spcAft>
              <a:buSzPct val="100000"/>
            </a:pPr>
            <a:r>
              <a:rPr lang="en-GB" sz="1200" b="1" i="1" dirty="0">
                <a:solidFill>
                  <a:srgbClr val="FF0000"/>
                </a:solidFill>
              </a:rPr>
              <a:t>SRO rejects Blockchain's assertion </a:t>
            </a:r>
          </a:p>
        </p:txBody>
      </p:sp>
      <p:cxnSp>
        <p:nvCxnSpPr>
          <p:cNvPr id="106" name="Straight Arrow Connector 105">
            <a:extLst>
              <a:ext uri="{FF2B5EF4-FFF2-40B4-BE49-F238E27FC236}">
                <a16:creationId xmlns:a16="http://schemas.microsoft.com/office/drawing/2014/main" id="{9699A924-B5A1-43E3-92B1-545DF3BC042F}"/>
              </a:ext>
            </a:extLst>
          </p:cNvPr>
          <p:cNvCxnSpPr>
            <a:cxnSpLocks/>
            <a:stCxn id="61" idx="3"/>
            <a:endCxn id="88" idx="2"/>
          </p:cNvCxnSpPr>
          <p:nvPr/>
        </p:nvCxnSpPr>
        <p:spPr>
          <a:xfrm flipV="1">
            <a:off x="8956432" y="3807450"/>
            <a:ext cx="141904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9" name="Slide Number Placeholder 4">
            <a:extLst>
              <a:ext uri="{FF2B5EF4-FFF2-40B4-BE49-F238E27FC236}">
                <a16:creationId xmlns:a16="http://schemas.microsoft.com/office/drawing/2014/main" id="{942D3F98-60C4-4A49-BF06-4A518E6A19A7}"/>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19</a:t>
            </a:fld>
            <a:endParaRPr lang="en-US" dirty="0"/>
          </a:p>
        </p:txBody>
      </p:sp>
    </p:spTree>
    <p:extLst>
      <p:ext uri="{BB962C8B-B14F-4D97-AF65-F5344CB8AC3E}">
        <p14:creationId xmlns:p14="http://schemas.microsoft.com/office/powerpoint/2010/main" val="144330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11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flipH="1">
            <a:off x="268890" y="1277613"/>
            <a:ext cx="7081833" cy="5012641"/>
          </a:xfrm>
          <a:prstGeom prst="rect">
            <a:avLst/>
          </a:prstGeom>
        </p:spPr>
      </p:pic>
      <p:grpSp>
        <p:nvGrpSpPr>
          <p:cNvPr id="121" name="Group 120"/>
          <p:cNvGrpSpPr/>
          <p:nvPr/>
        </p:nvGrpSpPr>
        <p:grpSpPr>
          <a:xfrm>
            <a:off x="4228234" y="1836801"/>
            <a:ext cx="7497658" cy="3099950"/>
            <a:chOff x="1773610" y="1752601"/>
            <a:chExt cx="5491162" cy="4419600"/>
          </a:xfrm>
        </p:grpSpPr>
        <p:sp>
          <p:nvSpPr>
            <p:cNvPr id="122" name="Parallelogram 121"/>
            <p:cNvSpPr/>
            <p:nvPr/>
          </p:nvSpPr>
          <p:spPr bwMode="ltGray">
            <a:xfrm>
              <a:off x="1773610" y="1752601"/>
              <a:ext cx="5491162" cy="4419600"/>
            </a:xfrm>
            <a:prstGeom prst="parallelogram">
              <a:avLst/>
            </a:prstGeom>
            <a:solidFill>
              <a:srgbClr val="FFFFFF"/>
            </a:solidFill>
            <a:ln w="317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Georgia" pitchFamily="18" charset="0"/>
                <a:ea typeface="+mn-ea"/>
                <a:cs typeface="+mn-cs"/>
              </a:endParaRPr>
            </a:p>
          </p:txBody>
        </p:sp>
        <p:sp>
          <p:nvSpPr>
            <p:cNvPr id="123" name="Parallelogram 122"/>
            <p:cNvSpPr/>
            <p:nvPr/>
          </p:nvSpPr>
          <p:spPr bwMode="ltGray">
            <a:xfrm>
              <a:off x="3111622" y="1752601"/>
              <a:ext cx="4153150" cy="4419600"/>
            </a:xfrm>
            <a:prstGeom prst="parallelogram">
              <a:avLst>
                <a:gd name="adj" fmla="val 0"/>
              </a:avLst>
            </a:prstGeom>
            <a:solidFill>
              <a:srgbClr val="FFFFFF"/>
            </a:solidFill>
            <a:ln w="317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Georgia" pitchFamily="18" charset="0"/>
                <a:ea typeface="+mn-ea"/>
                <a:cs typeface="+mn-cs"/>
              </a:endParaRPr>
            </a:p>
          </p:txBody>
        </p:sp>
      </p:grpSp>
      <p:sp>
        <p:nvSpPr>
          <p:cNvPr id="30" name="Slide Number Placeholder 5">
            <a:extLst>
              <a:ext uri="{FF2B5EF4-FFF2-40B4-BE49-F238E27FC236}">
                <a16:creationId xmlns:a16="http://schemas.microsoft.com/office/drawing/2014/main" id="{72D78004-AFF4-43C1-A480-C7523E3E33F8}"/>
              </a:ext>
            </a:extLst>
          </p:cNvPr>
          <p:cNvSpPr txBox="1">
            <a:spLocks/>
          </p:cNvSpPr>
          <p:nvPr/>
        </p:nvSpPr>
        <p:spPr>
          <a:xfrm>
            <a:off x="8934451" y="6584567"/>
            <a:ext cx="2844800" cy="1642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131837" rtl="0" eaLnBrk="1" fontAlgn="auto" latinLnBrk="0" hangingPunct="1">
              <a:lnSpc>
                <a:spcPct val="100000"/>
              </a:lnSpc>
              <a:spcBef>
                <a:spcPts val="0"/>
              </a:spcBef>
              <a:spcAft>
                <a:spcPts val="0"/>
              </a:spcAft>
              <a:buClrTx/>
              <a:buSzTx/>
              <a:buFontTx/>
              <a:buNone/>
              <a:tabLst/>
              <a:defRPr/>
            </a:pPr>
            <a:fld id="{F06B2653-D1AD-46BA-BB88-3123B5BA212E}" type="slidenum">
              <a:rPr kumimoji="0" lang="en-US" sz="1067" b="0" i="0" u="none" strike="noStrike" kern="1200" cap="none" spc="0" normalizeH="0" baseline="0" noProof="0" smtClean="0">
                <a:ln>
                  <a:noFill/>
                </a:ln>
                <a:solidFill>
                  <a:srgbClr val="000000"/>
                </a:solidFill>
                <a:effectLst/>
                <a:uLnTx/>
                <a:uFillTx/>
                <a:latin typeface="Georgia"/>
                <a:ea typeface="+mn-ea"/>
                <a:cs typeface="Arial" pitchFamily="34" charset="0"/>
              </a:rPr>
              <a:pPr marL="0" marR="0" lvl="0" indent="0" algn="r" defTabSz="1131837" rtl="0" eaLnBrk="1" fontAlgn="auto" latinLnBrk="0" hangingPunct="1">
                <a:lnSpc>
                  <a:spcPct val="100000"/>
                </a:lnSpc>
                <a:spcBef>
                  <a:spcPts val="0"/>
                </a:spcBef>
                <a:spcAft>
                  <a:spcPts val="0"/>
                </a:spcAft>
                <a:buClrTx/>
                <a:buSzTx/>
                <a:buFontTx/>
                <a:buNone/>
                <a:tabLst/>
                <a:defRPr/>
              </a:pPr>
              <a:t>2</a:t>
            </a:fld>
            <a:endParaRPr kumimoji="0" lang="en-US" sz="1067" b="0" i="0" u="none" strike="noStrike" kern="1200" cap="none" spc="0" normalizeH="0" baseline="0" noProof="0">
              <a:ln>
                <a:noFill/>
              </a:ln>
              <a:solidFill>
                <a:srgbClr val="000000"/>
              </a:solidFill>
              <a:effectLst/>
              <a:uLnTx/>
              <a:uFillTx/>
              <a:latin typeface="Georgia"/>
              <a:ea typeface="+mn-ea"/>
              <a:cs typeface="Arial" pitchFamily="34" charset="0"/>
            </a:endParaRPr>
          </a:p>
        </p:txBody>
      </p:sp>
      <p:cxnSp>
        <p:nvCxnSpPr>
          <p:cNvPr id="124" name="Straight Connector 123"/>
          <p:cNvCxnSpPr>
            <a:cxnSpLocks/>
          </p:cNvCxnSpPr>
          <p:nvPr/>
        </p:nvCxnSpPr>
        <p:spPr>
          <a:xfrm>
            <a:off x="4981114" y="3396304"/>
            <a:ext cx="6969363" cy="0"/>
          </a:xfrm>
          <a:prstGeom prst="line">
            <a:avLst/>
          </a:prstGeom>
          <a:noFill/>
          <a:ln w="9525" cap="flat" cmpd="sng" algn="ctr">
            <a:solidFill>
              <a:srgbClr val="968C6D"/>
            </a:solidFill>
            <a:prstDash val="dash"/>
          </a:ln>
          <a:effectLst/>
        </p:spPr>
      </p:cxnSp>
      <p:cxnSp>
        <p:nvCxnSpPr>
          <p:cNvPr id="125" name="Straight Connector 124"/>
          <p:cNvCxnSpPr>
            <a:cxnSpLocks/>
          </p:cNvCxnSpPr>
          <p:nvPr/>
        </p:nvCxnSpPr>
        <p:spPr>
          <a:xfrm>
            <a:off x="4776763" y="4152403"/>
            <a:ext cx="7173714" cy="0"/>
          </a:xfrm>
          <a:prstGeom prst="line">
            <a:avLst/>
          </a:prstGeom>
          <a:noFill/>
          <a:ln w="9525" cap="flat" cmpd="sng" algn="ctr">
            <a:solidFill>
              <a:srgbClr val="968C6D"/>
            </a:solidFill>
            <a:prstDash val="dash"/>
          </a:ln>
          <a:effectLst/>
        </p:spPr>
      </p:cxnSp>
      <p:sp>
        <p:nvSpPr>
          <p:cNvPr id="135" name="Parallelogram 134"/>
          <p:cNvSpPr/>
          <p:nvPr/>
        </p:nvSpPr>
        <p:spPr bwMode="ltGray">
          <a:xfrm>
            <a:off x="4698849" y="2823904"/>
            <a:ext cx="842061" cy="428686"/>
          </a:xfrm>
          <a:prstGeom prst="parallelogram">
            <a:avLst/>
          </a:prstGeom>
          <a:solidFill>
            <a:schemeClr val="accent1"/>
          </a:solidFill>
          <a:ln w="317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0" dirty="0">
                <a:solidFill>
                  <a:srgbClr val="FFFFFF"/>
                </a:solidFill>
                <a:latin typeface="Georgia"/>
              </a:rPr>
              <a:t>2</a:t>
            </a:r>
            <a:endParaRPr kumimoji="0" lang="en-US" sz="1800" b="1" i="0" u="none" strike="noStrike" kern="0" cap="none" spc="0" normalizeH="0" baseline="0" noProof="0" dirty="0">
              <a:ln>
                <a:noFill/>
              </a:ln>
              <a:solidFill>
                <a:srgbClr val="FFFFFF"/>
              </a:solidFill>
              <a:effectLst/>
              <a:uLnTx/>
              <a:uFillTx/>
              <a:latin typeface="Georgia"/>
              <a:ea typeface="+mn-ea"/>
              <a:cs typeface="+mn-cs"/>
            </a:endParaRPr>
          </a:p>
        </p:txBody>
      </p:sp>
      <p:sp>
        <p:nvSpPr>
          <p:cNvPr id="137" name="TextBox 136"/>
          <p:cNvSpPr txBox="1"/>
          <p:nvPr/>
        </p:nvSpPr>
        <p:spPr>
          <a:xfrm>
            <a:off x="5672564" y="2881062"/>
            <a:ext cx="6255977" cy="428686"/>
          </a:xfrm>
          <a:prstGeom prst="rect">
            <a:avLst/>
          </a:prstGeom>
          <a:noFill/>
        </p:spPr>
        <p:txBody>
          <a:bodyPr wrap="square" lIns="0" tIns="0" rIns="0" bIns="0" rtlCol="0" anchor="ctr">
            <a:noAutofit/>
          </a:bodyPr>
          <a:lstStyle/>
          <a:p>
            <a:pPr lvl="0">
              <a:buSzPts val="1300"/>
              <a:defRPr/>
            </a:pPr>
            <a:r>
              <a:rPr lang="en-US" sz="1400" b="1" dirty="0">
                <a:solidFill>
                  <a:srgbClr val="968C6D"/>
                </a:solidFill>
                <a:latin typeface="Georgia"/>
              </a:rPr>
              <a:t>Project Ecosystem and PwC Scope of Work</a:t>
            </a:r>
          </a:p>
        </p:txBody>
      </p:sp>
      <p:sp>
        <p:nvSpPr>
          <p:cNvPr id="144" name="Parallelogram 143"/>
          <p:cNvSpPr/>
          <p:nvPr/>
        </p:nvSpPr>
        <p:spPr bwMode="ltGray">
          <a:xfrm>
            <a:off x="4508897" y="3591529"/>
            <a:ext cx="842061" cy="428686"/>
          </a:xfrm>
          <a:prstGeom prst="parallelogram">
            <a:avLst/>
          </a:prstGeom>
          <a:solidFill>
            <a:schemeClr val="accent1"/>
          </a:solidFill>
          <a:ln w="317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0" dirty="0">
                <a:solidFill>
                  <a:srgbClr val="FFFFFF"/>
                </a:solidFill>
                <a:latin typeface="Georgia"/>
              </a:rPr>
              <a:t>3</a:t>
            </a:r>
            <a:endParaRPr kumimoji="0" lang="en-US" sz="1800" b="1" i="0" u="none" strike="noStrike" kern="0" cap="none" spc="0" normalizeH="0" baseline="0" noProof="0" dirty="0">
              <a:ln>
                <a:noFill/>
              </a:ln>
              <a:solidFill>
                <a:srgbClr val="FFFFFF"/>
              </a:solidFill>
              <a:effectLst/>
              <a:uLnTx/>
              <a:uFillTx/>
              <a:latin typeface="Georgia"/>
              <a:ea typeface="+mn-ea"/>
              <a:cs typeface="+mn-cs"/>
            </a:endParaRPr>
          </a:p>
        </p:txBody>
      </p:sp>
      <p:sp>
        <p:nvSpPr>
          <p:cNvPr id="20" name="TextBox 19">
            <a:extLst>
              <a:ext uri="{FF2B5EF4-FFF2-40B4-BE49-F238E27FC236}">
                <a16:creationId xmlns:a16="http://schemas.microsoft.com/office/drawing/2014/main" id="{840EF927-DA72-4062-85D1-904B5BA5D68D}"/>
              </a:ext>
            </a:extLst>
          </p:cNvPr>
          <p:cNvSpPr txBox="1"/>
          <p:nvPr/>
        </p:nvSpPr>
        <p:spPr>
          <a:xfrm>
            <a:off x="5540910" y="3616460"/>
            <a:ext cx="6184982" cy="428686"/>
          </a:xfrm>
          <a:prstGeom prst="rect">
            <a:avLst/>
          </a:prstGeom>
          <a:noFill/>
        </p:spPr>
        <p:txBody>
          <a:bodyPr wrap="square" lIns="0" tIns="0" rIns="0" bIns="0" rtlCol="0" anchor="ctr">
            <a:noAutofit/>
          </a:bodyPr>
          <a:lstStyle/>
          <a:p>
            <a:pPr lvl="0">
              <a:buSzPts val="1300"/>
              <a:defRPr/>
            </a:pPr>
            <a:r>
              <a:rPr lang="en-US" sz="1400" b="1" dirty="0">
                <a:solidFill>
                  <a:srgbClr val="968C6D"/>
                </a:solidFill>
                <a:latin typeface="Georgia"/>
              </a:rPr>
              <a:t>Project Financials and Resourcing </a:t>
            </a:r>
          </a:p>
        </p:txBody>
      </p:sp>
      <p:cxnSp>
        <p:nvCxnSpPr>
          <p:cNvPr id="42" name="Straight Connector 41">
            <a:extLst>
              <a:ext uri="{FF2B5EF4-FFF2-40B4-BE49-F238E27FC236}">
                <a16:creationId xmlns:a16="http://schemas.microsoft.com/office/drawing/2014/main" id="{C3D26E39-1224-4726-B876-331D80AA67DB}"/>
              </a:ext>
            </a:extLst>
          </p:cNvPr>
          <p:cNvCxnSpPr>
            <a:cxnSpLocks/>
          </p:cNvCxnSpPr>
          <p:nvPr/>
        </p:nvCxnSpPr>
        <p:spPr>
          <a:xfrm>
            <a:off x="5050975" y="2678824"/>
            <a:ext cx="6969363" cy="0"/>
          </a:xfrm>
          <a:prstGeom prst="line">
            <a:avLst/>
          </a:prstGeom>
          <a:noFill/>
          <a:ln w="9525" cap="flat" cmpd="sng" algn="ctr">
            <a:solidFill>
              <a:srgbClr val="968C6D"/>
            </a:solidFill>
            <a:prstDash val="dash"/>
          </a:ln>
          <a:effectLst/>
        </p:spPr>
      </p:cxnSp>
      <p:sp>
        <p:nvSpPr>
          <p:cNvPr id="43" name="Parallelogram 42">
            <a:extLst>
              <a:ext uri="{FF2B5EF4-FFF2-40B4-BE49-F238E27FC236}">
                <a16:creationId xmlns:a16="http://schemas.microsoft.com/office/drawing/2014/main" id="{A52B142F-C638-4F1C-9EF6-D4E7A6C57908}"/>
              </a:ext>
            </a:extLst>
          </p:cNvPr>
          <p:cNvSpPr/>
          <p:nvPr/>
        </p:nvSpPr>
        <p:spPr bwMode="ltGray">
          <a:xfrm>
            <a:off x="4894230" y="2121209"/>
            <a:ext cx="842061" cy="428686"/>
          </a:xfrm>
          <a:prstGeom prst="parallelogram">
            <a:avLst/>
          </a:prstGeom>
          <a:solidFill>
            <a:schemeClr val="accent1"/>
          </a:solidFill>
          <a:ln w="317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Georgia"/>
                <a:ea typeface="+mn-ea"/>
                <a:cs typeface="+mn-cs"/>
              </a:rPr>
              <a:t>1</a:t>
            </a:r>
          </a:p>
        </p:txBody>
      </p:sp>
      <p:sp>
        <p:nvSpPr>
          <p:cNvPr id="44" name="TextBox 43">
            <a:extLst>
              <a:ext uri="{FF2B5EF4-FFF2-40B4-BE49-F238E27FC236}">
                <a16:creationId xmlns:a16="http://schemas.microsoft.com/office/drawing/2014/main" id="{C7740902-C5BD-4636-8C23-78AB7D482C0F}"/>
              </a:ext>
            </a:extLst>
          </p:cNvPr>
          <p:cNvSpPr txBox="1"/>
          <p:nvPr/>
        </p:nvSpPr>
        <p:spPr>
          <a:xfrm>
            <a:off x="5979153" y="2289986"/>
            <a:ext cx="6135673" cy="428686"/>
          </a:xfrm>
          <a:prstGeom prst="rect">
            <a:avLst/>
          </a:prstGeom>
          <a:noFill/>
        </p:spPr>
        <p:txBody>
          <a:bodyPr wrap="square" lIns="0" tIns="0" rIns="0" bIns="0" rtlCol="0" anchor="ctr">
            <a:noAutofit/>
          </a:bodyPr>
          <a:lstStyle/>
          <a:p>
            <a:pPr lvl="0">
              <a:buSzPts val="1300"/>
              <a:defRPr/>
            </a:pPr>
            <a:r>
              <a:rPr lang="en-US" sz="1400" b="1" dirty="0">
                <a:solidFill>
                  <a:srgbClr val="968C6D"/>
                </a:solidFill>
                <a:latin typeface="Georgia"/>
              </a:rPr>
              <a:t> Problem Statement and Proposed Solution</a:t>
            </a:r>
          </a:p>
          <a:p>
            <a:pPr lvl="0">
              <a:buSzPts val="1300"/>
              <a:defRPr/>
            </a:pPr>
            <a:endParaRPr lang="en-US" sz="1400" b="1" dirty="0">
              <a:solidFill>
                <a:srgbClr val="968C6D"/>
              </a:solidFill>
              <a:latin typeface="Georgia"/>
            </a:endParaRPr>
          </a:p>
        </p:txBody>
      </p:sp>
      <p:grpSp>
        <p:nvGrpSpPr>
          <p:cNvPr id="35" name="Group 34">
            <a:extLst>
              <a:ext uri="{FF2B5EF4-FFF2-40B4-BE49-F238E27FC236}">
                <a16:creationId xmlns:a16="http://schemas.microsoft.com/office/drawing/2014/main" id="{28F69F24-8632-44BB-9CCE-29652A92FC0D}"/>
              </a:ext>
            </a:extLst>
          </p:cNvPr>
          <p:cNvGrpSpPr/>
          <p:nvPr/>
        </p:nvGrpSpPr>
        <p:grpSpPr>
          <a:xfrm>
            <a:off x="-55445" y="308654"/>
            <a:ext cx="10099964" cy="644178"/>
            <a:chOff x="0" y="427538"/>
            <a:chExt cx="8706538" cy="486422"/>
          </a:xfrm>
          <a:solidFill>
            <a:schemeClr val="accent5"/>
          </a:solidFill>
        </p:grpSpPr>
        <p:sp>
          <p:nvSpPr>
            <p:cNvPr id="36" name="Parallelogram 35">
              <a:extLst>
                <a:ext uri="{FF2B5EF4-FFF2-40B4-BE49-F238E27FC236}">
                  <a16:creationId xmlns:a16="http://schemas.microsoft.com/office/drawing/2014/main" id="{8A901891-3652-4CE9-824E-DBF74B08DD84}"/>
                </a:ext>
              </a:extLst>
            </p:cNvPr>
            <p:cNvSpPr/>
            <p:nvPr/>
          </p:nvSpPr>
          <p:spPr bwMode="ltGray">
            <a:xfrm>
              <a:off x="132161" y="427538"/>
              <a:ext cx="8574377" cy="486422"/>
            </a:xfrm>
            <a:prstGeom prst="parallelogram">
              <a:avLst/>
            </a:prstGeom>
            <a:grpFill/>
            <a:ln w="317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endParaRPr>
            </a:p>
          </p:txBody>
        </p:sp>
        <p:sp>
          <p:nvSpPr>
            <p:cNvPr id="37" name="Parallelogram 36">
              <a:extLst>
                <a:ext uri="{FF2B5EF4-FFF2-40B4-BE49-F238E27FC236}">
                  <a16:creationId xmlns:a16="http://schemas.microsoft.com/office/drawing/2014/main" id="{CEE835AB-4767-4438-8E4B-9F828ACE0713}"/>
                </a:ext>
              </a:extLst>
            </p:cNvPr>
            <p:cNvSpPr/>
            <p:nvPr/>
          </p:nvSpPr>
          <p:spPr bwMode="ltGray">
            <a:xfrm>
              <a:off x="0" y="427538"/>
              <a:ext cx="2330624" cy="486422"/>
            </a:xfrm>
            <a:prstGeom prst="parallelogram">
              <a:avLst>
                <a:gd name="adj" fmla="val 0"/>
              </a:avLst>
            </a:prstGeom>
            <a:grpFill/>
            <a:ln w="317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endParaRPr>
            </a:p>
          </p:txBody>
        </p:sp>
      </p:grpSp>
      <p:sp>
        <p:nvSpPr>
          <p:cNvPr id="38" name="Parallelogram 37">
            <a:extLst>
              <a:ext uri="{FF2B5EF4-FFF2-40B4-BE49-F238E27FC236}">
                <a16:creationId xmlns:a16="http://schemas.microsoft.com/office/drawing/2014/main" id="{A1161970-C648-437C-8979-F16D54CFD825}"/>
              </a:ext>
            </a:extLst>
          </p:cNvPr>
          <p:cNvSpPr/>
          <p:nvPr/>
        </p:nvSpPr>
        <p:spPr bwMode="ltGray">
          <a:xfrm>
            <a:off x="337099" y="-40006"/>
            <a:ext cx="8709891" cy="813534"/>
          </a:xfrm>
          <a:prstGeom prst="parallelogram">
            <a:avLst>
              <a:gd name="adj" fmla="val 47480"/>
            </a:avLst>
          </a:prstGeom>
          <a:solidFill>
            <a:schemeClr val="tx1"/>
          </a:solidFill>
          <a:ln w="317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FFFFF"/>
                </a:solidFill>
                <a:latin typeface="Georgia"/>
              </a:rPr>
              <a:t>Agenda</a:t>
            </a:r>
            <a:endParaRPr kumimoji="0" lang="en-US" sz="2800" b="1" i="0" u="none" strike="noStrike" kern="1200" cap="none" spc="0" normalizeH="0" baseline="0" noProof="0" dirty="0">
              <a:ln>
                <a:noFill/>
              </a:ln>
              <a:solidFill>
                <a:srgbClr val="FFFFFF"/>
              </a:solidFill>
              <a:effectLst/>
              <a:uLnTx/>
              <a:uFillTx/>
              <a:latin typeface="Georgia"/>
              <a:ea typeface="+mn-ea"/>
              <a:cs typeface="+mn-cs"/>
            </a:endParaRPr>
          </a:p>
        </p:txBody>
      </p:sp>
      <p:grpSp>
        <p:nvGrpSpPr>
          <p:cNvPr id="4" name="Group 3">
            <a:extLst>
              <a:ext uri="{FF2B5EF4-FFF2-40B4-BE49-F238E27FC236}">
                <a16:creationId xmlns:a16="http://schemas.microsoft.com/office/drawing/2014/main" id="{CEBD4603-EBE0-4D7B-9772-D8BD1595D8E3}"/>
              </a:ext>
            </a:extLst>
          </p:cNvPr>
          <p:cNvGrpSpPr/>
          <p:nvPr/>
        </p:nvGrpSpPr>
        <p:grpSpPr>
          <a:xfrm>
            <a:off x="-85263" y="-40006"/>
            <a:ext cx="10133723" cy="992838"/>
            <a:chOff x="-85262" y="-40006"/>
            <a:chExt cx="10099964" cy="992838"/>
          </a:xfrm>
        </p:grpSpPr>
        <p:grpSp>
          <p:nvGrpSpPr>
            <p:cNvPr id="46" name="Group 45">
              <a:extLst>
                <a:ext uri="{FF2B5EF4-FFF2-40B4-BE49-F238E27FC236}">
                  <a16:creationId xmlns:a16="http://schemas.microsoft.com/office/drawing/2014/main" id="{7B2BFE04-B88C-4A51-80AA-D3FDE750CAD4}"/>
                </a:ext>
              </a:extLst>
            </p:cNvPr>
            <p:cNvGrpSpPr/>
            <p:nvPr/>
          </p:nvGrpSpPr>
          <p:grpSpPr>
            <a:xfrm>
              <a:off x="-85262" y="308654"/>
              <a:ext cx="10099964" cy="644178"/>
              <a:chOff x="0" y="427538"/>
              <a:chExt cx="8706538" cy="486422"/>
            </a:xfrm>
            <a:solidFill>
              <a:schemeClr val="accent5"/>
            </a:solidFill>
          </p:grpSpPr>
          <p:sp>
            <p:nvSpPr>
              <p:cNvPr id="47" name="Parallelogram 46">
                <a:extLst>
                  <a:ext uri="{FF2B5EF4-FFF2-40B4-BE49-F238E27FC236}">
                    <a16:creationId xmlns:a16="http://schemas.microsoft.com/office/drawing/2014/main" id="{9A1ABF7B-5450-42B1-B05D-428D41A3E3E6}"/>
                  </a:ext>
                </a:extLst>
              </p:cNvPr>
              <p:cNvSpPr/>
              <p:nvPr/>
            </p:nvSpPr>
            <p:spPr bwMode="ltGray">
              <a:xfrm>
                <a:off x="132161" y="427538"/>
                <a:ext cx="8574377" cy="486422"/>
              </a:xfrm>
              <a:prstGeom prst="parallelogram">
                <a:avLst/>
              </a:prstGeom>
              <a:grpFill/>
              <a:ln w="317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endParaRPr>
              </a:p>
            </p:txBody>
          </p:sp>
          <p:sp>
            <p:nvSpPr>
              <p:cNvPr id="48" name="Parallelogram 47">
                <a:extLst>
                  <a:ext uri="{FF2B5EF4-FFF2-40B4-BE49-F238E27FC236}">
                    <a16:creationId xmlns:a16="http://schemas.microsoft.com/office/drawing/2014/main" id="{BA314ABE-CAF3-4141-A5D7-C9566C522092}"/>
                  </a:ext>
                </a:extLst>
              </p:cNvPr>
              <p:cNvSpPr/>
              <p:nvPr/>
            </p:nvSpPr>
            <p:spPr bwMode="ltGray">
              <a:xfrm>
                <a:off x="0" y="427538"/>
                <a:ext cx="2330624" cy="486422"/>
              </a:xfrm>
              <a:prstGeom prst="parallelogram">
                <a:avLst>
                  <a:gd name="adj" fmla="val 0"/>
                </a:avLst>
              </a:prstGeom>
              <a:grpFill/>
              <a:ln w="317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endParaRPr>
              </a:p>
            </p:txBody>
          </p:sp>
        </p:grpSp>
        <p:sp>
          <p:nvSpPr>
            <p:cNvPr id="49" name="Parallelogram 48">
              <a:extLst>
                <a:ext uri="{FF2B5EF4-FFF2-40B4-BE49-F238E27FC236}">
                  <a16:creationId xmlns:a16="http://schemas.microsoft.com/office/drawing/2014/main" id="{B24623E9-3EBC-4AAE-BED9-4D7338683F9D}"/>
                </a:ext>
              </a:extLst>
            </p:cNvPr>
            <p:cNvSpPr/>
            <p:nvPr/>
          </p:nvSpPr>
          <p:spPr bwMode="ltGray">
            <a:xfrm>
              <a:off x="307282" y="-40006"/>
              <a:ext cx="8709891" cy="813534"/>
            </a:xfrm>
            <a:prstGeom prst="parallelogram">
              <a:avLst>
                <a:gd name="adj" fmla="val 47480"/>
              </a:avLst>
            </a:prstGeom>
            <a:solidFill>
              <a:schemeClr val="tx1"/>
            </a:solidFill>
            <a:ln w="317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FFFFF"/>
                  </a:solidFill>
                  <a:latin typeface="Georgia"/>
                </a:rPr>
                <a:t>Agenda</a:t>
              </a:r>
              <a:endParaRPr kumimoji="0" lang="en-US" sz="2800" b="1" i="0" u="none" strike="noStrike" kern="1200" cap="none" spc="0" normalizeH="0" baseline="0" noProof="0" dirty="0">
                <a:ln>
                  <a:noFill/>
                </a:ln>
                <a:solidFill>
                  <a:srgbClr val="FFFFFF"/>
                </a:solidFill>
                <a:effectLst/>
                <a:uLnTx/>
                <a:uFillTx/>
                <a:latin typeface="Georgia"/>
                <a:ea typeface="+mn-ea"/>
                <a:cs typeface="+mn-cs"/>
              </a:endParaRPr>
            </a:p>
          </p:txBody>
        </p:sp>
      </p:grpSp>
      <p:sp>
        <p:nvSpPr>
          <p:cNvPr id="25" name="Parallelogram 24">
            <a:extLst>
              <a:ext uri="{FF2B5EF4-FFF2-40B4-BE49-F238E27FC236}">
                <a16:creationId xmlns:a16="http://schemas.microsoft.com/office/drawing/2014/main" id="{1CD1FDC0-3839-4653-92D6-3A0C552A8A32}"/>
              </a:ext>
            </a:extLst>
          </p:cNvPr>
          <p:cNvSpPr/>
          <p:nvPr/>
        </p:nvSpPr>
        <p:spPr bwMode="ltGray">
          <a:xfrm>
            <a:off x="4271013" y="4264140"/>
            <a:ext cx="842061" cy="428686"/>
          </a:xfrm>
          <a:prstGeom prst="parallelogram">
            <a:avLst/>
          </a:prstGeom>
          <a:solidFill>
            <a:schemeClr val="accent1"/>
          </a:solidFill>
          <a:ln w="317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Georgia"/>
                <a:ea typeface="+mn-ea"/>
                <a:cs typeface="+mn-cs"/>
              </a:rPr>
              <a:t>4</a:t>
            </a:r>
          </a:p>
        </p:txBody>
      </p:sp>
      <p:sp>
        <p:nvSpPr>
          <p:cNvPr id="27" name="TextBox 26">
            <a:extLst>
              <a:ext uri="{FF2B5EF4-FFF2-40B4-BE49-F238E27FC236}">
                <a16:creationId xmlns:a16="http://schemas.microsoft.com/office/drawing/2014/main" id="{B99BA5F5-3E3A-4578-BECD-931E4D1288D2}"/>
              </a:ext>
            </a:extLst>
          </p:cNvPr>
          <p:cNvSpPr txBox="1"/>
          <p:nvPr/>
        </p:nvSpPr>
        <p:spPr>
          <a:xfrm>
            <a:off x="5373304" y="4315660"/>
            <a:ext cx="6184982" cy="428686"/>
          </a:xfrm>
          <a:prstGeom prst="rect">
            <a:avLst/>
          </a:prstGeom>
          <a:noFill/>
        </p:spPr>
        <p:txBody>
          <a:bodyPr wrap="square" lIns="0" tIns="0" rIns="0" bIns="0" rtlCol="0" anchor="ctr">
            <a:noAutofit/>
          </a:bodyPr>
          <a:lstStyle/>
          <a:p>
            <a:pPr lvl="0">
              <a:buSzPts val="1300"/>
              <a:defRPr/>
            </a:pPr>
            <a:r>
              <a:rPr lang="en-US" sz="1400" b="1" dirty="0">
                <a:solidFill>
                  <a:srgbClr val="968C6D"/>
                </a:solidFill>
                <a:latin typeface="Georgia"/>
              </a:rPr>
              <a:t>Annexure : Select Project Collaterals</a:t>
            </a:r>
          </a:p>
        </p:txBody>
      </p:sp>
    </p:spTree>
    <p:extLst>
      <p:ext uri="{BB962C8B-B14F-4D97-AF65-F5344CB8AC3E}">
        <p14:creationId xmlns:p14="http://schemas.microsoft.com/office/powerpoint/2010/main" val="1642247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1 : Registration of Document in Blockchain System (1/4)</a:t>
            </a:r>
          </a:p>
        </p:txBody>
      </p:sp>
      <p:grpSp>
        <p:nvGrpSpPr>
          <p:cNvPr id="18" name="Group 17">
            <a:extLst>
              <a:ext uri="{FF2B5EF4-FFF2-40B4-BE49-F238E27FC236}">
                <a16:creationId xmlns:a16="http://schemas.microsoft.com/office/drawing/2014/main" id="{9268122C-404D-40BB-9BE3-1D28F876350B}"/>
              </a:ext>
            </a:extLst>
          </p:cNvPr>
          <p:cNvGrpSpPr/>
          <p:nvPr/>
        </p:nvGrpSpPr>
        <p:grpSpPr>
          <a:xfrm>
            <a:off x="0" y="1271286"/>
            <a:ext cx="12192001" cy="529284"/>
            <a:chOff x="0" y="1422027"/>
            <a:chExt cx="12192001" cy="529284"/>
          </a:xfrm>
        </p:grpSpPr>
        <p:sp>
          <p:nvSpPr>
            <p:cNvPr id="35" name="Google Shape;2645;p195">
              <a:extLst>
                <a:ext uri="{FF2B5EF4-FFF2-40B4-BE49-F238E27FC236}">
                  <a16:creationId xmlns:a16="http://schemas.microsoft.com/office/drawing/2014/main" id="{331BF131-D204-4E0C-9390-957D95CE042C}"/>
                </a:ext>
              </a:extLst>
            </p:cNvPr>
            <p:cNvSpPr/>
            <p:nvPr/>
          </p:nvSpPr>
          <p:spPr>
            <a:xfrm>
              <a:off x="0" y="1422027"/>
              <a:ext cx="12192001" cy="52218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463025" tIns="45700" rIns="1371600" bIns="45700" numCol="1" anchor="ctr" anchorCtr="0">
              <a:noAutofit/>
            </a:bodyPr>
            <a:lstStyle/>
            <a:p>
              <a:pPr marL="171450" marR="0" lvl="0" indent="-1714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1200" cap="none" spc="0" normalizeH="0" baseline="0" noProof="0" dirty="0">
                <a:ln>
                  <a:noFill/>
                </a:ln>
                <a:solidFill>
                  <a:srgbClr val="000000"/>
                </a:solidFill>
                <a:effectLst/>
                <a:uLnTx/>
                <a:uFillTx/>
                <a:latin typeface="Arial" panose="020B0604020202020204" pitchFamily="34" charset="0"/>
                <a:ea typeface="Georgia"/>
                <a:cs typeface="Arial" panose="020B0604020202020204" pitchFamily="34" charset="0"/>
                <a:sym typeface="Georgia"/>
              </a:endParaRPr>
            </a:p>
          </p:txBody>
        </p:sp>
        <p:sp>
          <p:nvSpPr>
            <p:cNvPr id="40" name="Google Shape;2646;p195">
              <a:extLst>
                <a:ext uri="{FF2B5EF4-FFF2-40B4-BE49-F238E27FC236}">
                  <a16:creationId xmlns:a16="http://schemas.microsoft.com/office/drawing/2014/main" id="{E8811356-7682-4165-A012-062EA54C0B2B}"/>
                </a:ext>
              </a:extLst>
            </p:cNvPr>
            <p:cNvSpPr/>
            <p:nvPr/>
          </p:nvSpPr>
          <p:spPr>
            <a:xfrm>
              <a:off x="0" y="1422029"/>
              <a:ext cx="898537" cy="529282"/>
            </a:xfrm>
            <a:prstGeom prst="homePlate">
              <a:avLst>
                <a:gd name="adj" fmla="val 14310"/>
              </a:avLst>
            </a:prstGeom>
            <a:solidFill>
              <a:schemeClr val="accent3"/>
            </a:solidFill>
            <a:ln>
              <a:solidFill>
                <a:schemeClr val="accent3"/>
              </a:solidFill>
            </a:ln>
          </p:spPr>
          <p:txBody>
            <a:bodyPr spcFirstLastPara="1" wrap="square" lIns="72000" tIns="0" rIns="0" bIns="0" numCol="1"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Georgia"/>
                  <a:cs typeface="Arial" panose="020B0604020202020204" pitchFamily="34" charset="0"/>
                  <a:sym typeface="Georgia"/>
                </a:rPr>
                <a:t>Applicable to: </a:t>
              </a:r>
            </a:p>
          </p:txBody>
        </p:sp>
        <p:sp>
          <p:nvSpPr>
            <p:cNvPr id="41" name="TextBox 40">
              <a:extLst>
                <a:ext uri="{FF2B5EF4-FFF2-40B4-BE49-F238E27FC236}">
                  <a16:creationId xmlns:a16="http://schemas.microsoft.com/office/drawing/2014/main" id="{BA365CFB-F711-45F6-B457-B78847573241}"/>
                </a:ext>
              </a:extLst>
            </p:cNvPr>
            <p:cNvSpPr txBox="1"/>
            <p:nvPr/>
          </p:nvSpPr>
          <p:spPr>
            <a:xfrm>
              <a:off x="966056" y="1517769"/>
              <a:ext cx="10660193" cy="292388"/>
            </a:xfrm>
            <a:prstGeom prst="rect">
              <a:avLst/>
            </a:prstGeom>
            <a:noFill/>
          </p:spPr>
          <p:txBody>
            <a:bodyPr wrap="square" numCol="1"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Arial"/>
                  <a:ea typeface="+mn-ea"/>
                  <a:cs typeface="+mn-cs"/>
                </a:rPr>
                <a:t>Absolute Sale Deed, Cancellation of Sale Deed, Gift Deed, Rectification Deed</a:t>
              </a:r>
            </a:p>
          </p:txBody>
        </p:sp>
      </p:grpSp>
      <p:grpSp>
        <p:nvGrpSpPr>
          <p:cNvPr id="3" name="Group 2">
            <a:extLst>
              <a:ext uri="{FF2B5EF4-FFF2-40B4-BE49-F238E27FC236}">
                <a16:creationId xmlns:a16="http://schemas.microsoft.com/office/drawing/2014/main" id="{CEAD2C8D-3E36-45E4-82CF-5F4D7425CA7E}"/>
              </a:ext>
            </a:extLst>
          </p:cNvPr>
          <p:cNvGrpSpPr/>
          <p:nvPr/>
        </p:nvGrpSpPr>
        <p:grpSpPr>
          <a:xfrm>
            <a:off x="23157" y="1904005"/>
            <a:ext cx="12069821" cy="4445834"/>
            <a:chOff x="228793" y="1889216"/>
            <a:chExt cx="12069821" cy="4445834"/>
          </a:xfrm>
        </p:grpSpPr>
        <p:sp>
          <p:nvSpPr>
            <p:cNvPr id="49" name="Rectangle: Rounded Corners 5">
              <a:extLst>
                <a:ext uri="{FF2B5EF4-FFF2-40B4-BE49-F238E27FC236}">
                  <a16:creationId xmlns:a16="http://schemas.microsoft.com/office/drawing/2014/main" id="{4B6AAEB9-2098-4B5C-BDCF-01CF8C06E4E8}"/>
                </a:ext>
              </a:extLst>
            </p:cNvPr>
            <p:cNvSpPr/>
            <p:nvPr/>
          </p:nvSpPr>
          <p:spPr>
            <a:xfrm>
              <a:off x="721016" y="3376193"/>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5</a:t>
              </a:r>
            </a:p>
          </p:txBody>
        </p:sp>
        <p:sp>
          <p:nvSpPr>
            <p:cNvPr id="50" name="Rectangle: Rounded Corners 5">
              <a:extLst>
                <a:ext uri="{FF2B5EF4-FFF2-40B4-BE49-F238E27FC236}">
                  <a16:creationId xmlns:a16="http://schemas.microsoft.com/office/drawing/2014/main" id="{91AB3E7C-218A-4F99-BAE3-C2EF30FD66C2}"/>
                </a:ext>
              </a:extLst>
            </p:cNvPr>
            <p:cNvSpPr/>
            <p:nvPr/>
          </p:nvSpPr>
          <p:spPr>
            <a:xfrm>
              <a:off x="3561985" y="3386157"/>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6</a:t>
              </a:r>
            </a:p>
          </p:txBody>
        </p:sp>
        <p:sp>
          <p:nvSpPr>
            <p:cNvPr id="51" name="Rectangle: Rounded Corners 5">
              <a:extLst>
                <a:ext uri="{FF2B5EF4-FFF2-40B4-BE49-F238E27FC236}">
                  <a16:creationId xmlns:a16="http://schemas.microsoft.com/office/drawing/2014/main" id="{89CA07FA-4AF3-4599-8015-81569BE1361D}"/>
                </a:ext>
              </a:extLst>
            </p:cNvPr>
            <p:cNvSpPr/>
            <p:nvPr/>
          </p:nvSpPr>
          <p:spPr>
            <a:xfrm>
              <a:off x="6402954" y="3337982"/>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7</a:t>
              </a:r>
            </a:p>
          </p:txBody>
        </p:sp>
        <p:sp>
          <p:nvSpPr>
            <p:cNvPr id="52" name="Rectangle: Rounded Corners 5">
              <a:extLst>
                <a:ext uri="{FF2B5EF4-FFF2-40B4-BE49-F238E27FC236}">
                  <a16:creationId xmlns:a16="http://schemas.microsoft.com/office/drawing/2014/main" id="{06E254EC-A018-401D-8873-17912D3DB961}"/>
                </a:ext>
              </a:extLst>
            </p:cNvPr>
            <p:cNvSpPr/>
            <p:nvPr/>
          </p:nvSpPr>
          <p:spPr>
            <a:xfrm>
              <a:off x="9219876" y="3352940"/>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8</a:t>
              </a:r>
            </a:p>
          </p:txBody>
        </p:sp>
        <p:sp>
          <p:nvSpPr>
            <p:cNvPr id="60" name="TextBox 59">
              <a:extLst>
                <a:ext uri="{FF2B5EF4-FFF2-40B4-BE49-F238E27FC236}">
                  <a16:creationId xmlns:a16="http://schemas.microsoft.com/office/drawing/2014/main" id="{E820EAA4-EF8D-46C0-AD78-55B002FB8AC9}"/>
                </a:ext>
              </a:extLst>
            </p:cNvPr>
            <p:cNvSpPr txBox="1"/>
            <p:nvPr/>
          </p:nvSpPr>
          <p:spPr>
            <a:xfrm>
              <a:off x="228793" y="4175145"/>
              <a:ext cx="3195272"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ea typeface="+mn-ea"/>
                  <a:cs typeface="+mn-cs"/>
                </a:rPr>
                <a:t>Receive the index data, party details, unique blockchain </a:t>
              </a:r>
              <a:r>
                <a:rPr lang="en-US" sz="1200" dirty="0">
                  <a:solidFill>
                    <a:srgbClr val="000000"/>
                  </a:solidFill>
                </a:rPr>
                <a:t>property identifier (if present),</a:t>
              </a:r>
              <a:r>
                <a:rPr kumimoji="0" lang="en-US" sz="1200" b="0" i="0" u="none" strike="noStrike" kern="1200" cap="none" spc="0" normalizeH="0" baseline="0" noProof="0" dirty="0">
                  <a:ln>
                    <a:noFill/>
                  </a:ln>
                  <a:solidFill>
                    <a:srgbClr val="000000"/>
                  </a:solidFill>
                  <a:effectLst/>
                  <a:uLnTx/>
                  <a:uFillTx/>
                  <a:latin typeface="Arial"/>
                  <a:ea typeface="+mn-ea"/>
                  <a:cs typeface="+mn-cs"/>
                </a:rPr>
                <a:t>other property identifier and request number</a:t>
              </a:r>
            </a:p>
          </p:txBody>
        </p:sp>
        <p:sp>
          <p:nvSpPr>
            <p:cNvPr id="65" name="TextBox 64">
              <a:extLst>
                <a:ext uri="{FF2B5EF4-FFF2-40B4-BE49-F238E27FC236}">
                  <a16:creationId xmlns:a16="http://schemas.microsoft.com/office/drawing/2014/main" id="{4995FA1F-EEE3-41CB-B833-BC7D348FE5E4}"/>
                </a:ext>
              </a:extLst>
            </p:cNvPr>
            <p:cNvSpPr txBox="1"/>
            <p:nvPr/>
          </p:nvSpPr>
          <p:spPr>
            <a:xfrm>
              <a:off x="6078103" y="4243413"/>
              <a:ext cx="2983716"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Aadhaar Authentication of executant(s) and claimant(s) through biometric authentication and create Aadhaar e-KYC records </a:t>
              </a:r>
            </a:p>
          </p:txBody>
        </p:sp>
        <p:sp>
          <p:nvSpPr>
            <p:cNvPr id="71" name="TextBox 70">
              <a:extLst>
                <a:ext uri="{FF2B5EF4-FFF2-40B4-BE49-F238E27FC236}">
                  <a16:creationId xmlns:a16="http://schemas.microsoft.com/office/drawing/2014/main" id="{EF02A9FD-B151-493F-ADE2-1B70FAA808A3}"/>
                </a:ext>
              </a:extLst>
            </p:cNvPr>
            <p:cNvSpPr txBox="1"/>
            <p:nvPr/>
          </p:nvSpPr>
          <p:spPr>
            <a:xfrm>
              <a:off x="9159787" y="4509839"/>
              <a:ext cx="2214344" cy="550020"/>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Digitally sign the Aadhaar e-KYC data of </a:t>
              </a:r>
              <a:r>
                <a:rPr lang="en-US" sz="1200" dirty="0">
                  <a:solidFill>
                    <a:srgbClr val="000000"/>
                  </a:solidFill>
                  <a:latin typeface="Arial"/>
                </a:rPr>
                <a:t>executant(s)</a:t>
              </a:r>
              <a:r>
                <a:rPr kumimoji="0" lang="en-US" sz="1200" b="0" i="0" u="none" strike="noStrike" kern="1200" cap="none" spc="0" normalizeH="0" baseline="0" noProof="0" dirty="0">
                  <a:ln>
                    <a:noFill/>
                  </a:ln>
                  <a:solidFill>
                    <a:srgbClr val="000000"/>
                  </a:solidFill>
                  <a:effectLst/>
                  <a:uLnTx/>
                  <a:uFillTx/>
                  <a:latin typeface="Arial"/>
                  <a:ea typeface="+mn-ea"/>
                  <a:cs typeface="+mn-cs"/>
                </a:rPr>
                <a:t> using their private key(s) stored in the property card(s), move to reading of public key of claimants </a:t>
              </a:r>
            </a:p>
          </p:txBody>
        </p:sp>
        <p:sp>
          <p:nvSpPr>
            <p:cNvPr id="79" name="Rectangle: Rounded Corners 5">
              <a:extLst>
                <a:ext uri="{FF2B5EF4-FFF2-40B4-BE49-F238E27FC236}">
                  <a16:creationId xmlns:a16="http://schemas.microsoft.com/office/drawing/2014/main" id="{EA4DE43E-DD12-4E47-9494-C73A19F1AFD3}"/>
                </a:ext>
              </a:extLst>
            </p:cNvPr>
            <p:cNvSpPr/>
            <p:nvPr/>
          </p:nvSpPr>
          <p:spPr>
            <a:xfrm>
              <a:off x="696169" y="4830212"/>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9</a:t>
              </a:r>
            </a:p>
          </p:txBody>
        </p:sp>
        <p:sp>
          <p:nvSpPr>
            <p:cNvPr id="82" name="Rectangle: Rounded Corners 5">
              <a:extLst>
                <a:ext uri="{FF2B5EF4-FFF2-40B4-BE49-F238E27FC236}">
                  <a16:creationId xmlns:a16="http://schemas.microsoft.com/office/drawing/2014/main" id="{1ACE2627-C0D9-4284-95E7-44DA23F48426}"/>
                </a:ext>
              </a:extLst>
            </p:cNvPr>
            <p:cNvSpPr/>
            <p:nvPr/>
          </p:nvSpPr>
          <p:spPr>
            <a:xfrm>
              <a:off x="3730166" y="4852382"/>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10</a:t>
              </a:r>
            </a:p>
          </p:txBody>
        </p:sp>
        <p:sp>
          <p:nvSpPr>
            <p:cNvPr id="86" name="TextBox 85">
              <a:extLst>
                <a:ext uri="{FF2B5EF4-FFF2-40B4-BE49-F238E27FC236}">
                  <a16:creationId xmlns:a16="http://schemas.microsoft.com/office/drawing/2014/main" id="{899FEC79-939B-4649-9243-F991DA1ACDCB}"/>
                </a:ext>
              </a:extLst>
            </p:cNvPr>
            <p:cNvSpPr txBox="1"/>
            <p:nvPr/>
          </p:nvSpPr>
          <p:spPr>
            <a:xfrm>
              <a:off x="3059799" y="5652412"/>
              <a:ext cx="2459422"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Upload the data packet to Blockchain</a:t>
              </a:r>
            </a:p>
          </p:txBody>
        </p:sp>
        <p:sp>
          <p:nvSpPr>
            <p:cNvPr id="87" name="TextBox 86">
              <a:extLst>
                <a:ext uri="{FF2B5EF4-FFF2-40B4-BE49-F238E27FC236}">
                  <a16:creationId xmlns:a16="http://schemas.microsoft.com/office/drawing/2014/main" id="{6F5C7848-AB0D-4630-B3E2-768FEFE97D50}"/>
                </a:ext>
              </a:extLst>
            </p:cNvPr>
            <p:cNvSpPr txBox="1"/>
            <p:nvPr/>
          </p:nvSpPr>
          <p:spPr>
            <a:xfrm>
              <a:off x="5610731" y="5572774"/>
              <a:ext cx="3163041"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Smart Contract is triggered upon receipt of the packet</a:t>
              </a:r>
            </a:p>
          </p:txBody>
        </p:sp>
        <p:sp>
          <p:nvSpPr>
            <p:cNvPr id="89" name="Freeform 32">
              <a:extLst>
                <a:ext uri="{FF2B5EF4-FFF2-40B4-BE49-F238E27FC236}">
                  <a16:creationId xmlns:a16="http://schemas.microsoft.com/office/drawing/2014/main" id="{02AB7CF7-EA54-483C-A7E9-0219ABA5115C}"/>
                </a:ext>
              </a:extLst>
            </p:cNvPr>
            <p:cNvSpPr>
              <a:spLocks noChangeAspect="1" noEditPoints="1"/>
            </p:cNvSpPr>
            <p:nvPr/>
          </p:nvSpPr>
          <p:spPr bwMode="auto">
            <a:xfrm>
              <a:off x="6929029" y="3762416"/>
              <a:ext cx="450496" cy="458107"/>
            </a:xfrm>
            <a:custGeom>
              <a:avLst/>
              <a:gdLst>
                <a:gd name="T0" fmla="*/ 100 w 200"/>
                <a:gd name="T1" fmla="*/ 0 h 200"/>
                <a:gd name="T2" fmla="*/ 200 w 200"/>
                <a:gd name="T3" fmla="*/ 100 h 200"/>
                <a:gd name="T4" fmla="*/ 100 w 200"/>
                <a:gd name="T5" fmla="*/ 200 h 200"/>
                <a:gd name="T6" fmla="*/ 0 w 200"/>
                <a:gd name="T7" fmla="*/ 100 h 200"/>
                <a:gd name="T8" fmla="*/ 100 w 200"/>
                <a:gd name="T9" fmla="*/ 0 h 200"/>
                <a:gd name="T10" fmla="*/ 100 w 200"/>
                <a:gd name="T11" fmla="*/ 187 h 200"/>
                <a:gd name="T12" fmla="*/ 188 w 200"/>
                <a:gd name="T13" fmla="*/ 100 h 200"/>
                <a:gd name="T14" fmla="*/ 100 w 200"/>
                <a:gd name="T15" fmla="*/ 12 h 200"/>
                <a:gd name="T16" fmla="*/ 13 w 200"/>
                <a:gd name="T17" fmla="*/ 100 h 200"/>
                <a:gd name="T18" fmla="*/ 100 w 200"/>
                <a:gd name="T19" fmla="*/ 187 h 200"/>
                <a:gd name="T20" fmla="*/ 106 w 200"/>
                <a:gd name="T21" fmla="*/ 111 h 200"/>
                <a:gd name="T22" fmla="*/ 148 w 200"/>
                <a:gd name="T23" fmla="*/ 127 h 200"/>
                <a:gd name="T24" fmla="*/ 141 w 200"/>
                <a:gd name="T25" fmla="*/ 139 h 200"/>
                <a:gd name="T26" fmla="*/ 70 w 200"/>
                <a:gd name="T27" fmla="*/ 139 h 200"/>
                <a:gd name="T28" fmla="*/ 64 w 200"/>
                <a:gd name="T29" fmla="*/ 127 h 200"/>
                <a:gd name="T30" fmla="*/ 106 w 200"/>
                <a:gd name="T31" fmla="*/ 111 h 200"/>
                <a:gd name="T32" fmla="*/ 123 w 200"/>
                <a:gd name="T33" fmla="*/ 80 h 200"/>
                <a:gd name="T34" fmla="*/ 106 w 200"/>
                <a:gd name="T35" fmla="*/ 97 h 200"/>
                <a:gd name="T36" fmla="*/ 88 w 200"/>
                <a:gd name="T37" fmla="*/ 80 h 200"/>
                <a:gd name="T38" fmla="*/ 106 w 200"/>
                <a:gd name="T39" fmla="*/ 62 h 200"/>
                <a:gd name="T40" fmla="*/ 123 w 200"/>
                <a:gd name="T41" fmla="*/ 80 h 200"/>
                <a:gd name="T42" fmla="*/ 60 w 200"/>
                <a:gd name="T43" fmla="*/ 62 h 200"/>
                <a:gd name="T44" fmla="*/ 69 w 200"/>
                <a:gd name="T45" fmla="*/ 62 h 200"/>
                <a:gd name="T46" fmla="*/ 69 w 200"/>
                <a:gd name="T47" fmla="*/ 72 h 200"/>
                <a:gd name="T48" fmla="*/ 79 w 200"/>
                <a:gd name="T49" fmla="*/ 72 h 200"/>
                <a:gd name="T50" fmla="*/ 79 w 200"/>
                <a:gd name="T51" fmla="*/ 80 h 200"/>
                <a:gd name="T52" fmla="*/ 69 w 200"/>
                <a:gd name="T53" fmla="*/ 80 h 200"/>
                <a:gd name="T54" fmla="*/ 69 w 200"/>
                <a:gd name="T55" fmla="*/ 91 h 200"/>
                <a:gd name="T56" fmla="*/ 60 w 200"/>
                <a:gd name="T57" fmla="*/ 91 h 200"/>
                <a:gd name="T58" fmla="*/ 60 w 200"/>
                <a:gd name="T59" fmla="*/ 80 h 200"/>
                <a:gd name="T60" fmla="*/ 50 w 200"/>
                <a:gd name="T61" fmla="*/ 80 h 200"/>
                <a:gd name="T62" fmla="*/ 50 w 200"/>
                <a:gd name="T63" fmla="*/ 72 h 200"/>
                <a:gd name="T64" fmla="*/ 60 w 200"/>
                <a:gd name="T65" fmla="*/ 72 h 200"/>
                <a:gd name="T66" fmla="*/ 60 w 200"/>
                <a:gd name="T67" fmla="*/ 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00">
                  <a:moveTo>
                    <a:pt x="100" y="0"/>
                  </a:moveTo>
                  <a:cubicBezTo>
                    <a:pt x="155" y="0"/>
                    <a:pt x="200" y="45"/>
                    <a:pt x="200" y="100"/>
                  </a:cubicBezTo>
                  <a:cubicBezTo>
                    <a:pt x="200" y="155"/>
                    <a:pt x="155" y="200"/>
                    <a:pt x="100" y="200"/>
                  </a:cubicBezTo>
                  <a:cubicBezTo>
                    <a:pt x="45" y="200"/>
                    <a:pt x="0" y="155"/>
                    <a:pt x="0" y="100"/>
                  </a:cubicBezTo>
                  <a:cubicBezTo>
                    <a:pt x="0" y="45"/>
                    <a:pt x="45" y="0"/>
                    <a:pt x="100" y="0"/>
                  </a:cubicBezTo>
                  <a:close/>
                  <a:moveTo>
                    <a:pt x="100" y="187"/>
                  </a:moveTo>
                  <a:cubicBezTo>
                    <a:pt x="148" y="187"/>
                    <a:pt x="188" y="148"/>
                    <a:pt x="188" y="100"/>
                  </a:cubicBezTo>
                  <a:cubicBezTo>
                    <a:pt x="188" y="52"/>
                    <a:pt x="148" y="12"/>
                    <a:pt x="100" y="12"/>
                  </a:cubicBezTo>
                  <a:cubicBezTo>
                    <a:pt x="52" y="12"/>
                    <a:pt x="13" y="52"/>
                    <a:pt x="13" y="100"/>
                  </a:cubicBezTo>
                  <a:cubicBezTo>
                    <a:pt x="13" y="148"/>
                    <a:pt x="52" y="187"/>
                    <a:pt x="100" y="187"/>
                  </a:cubicBezTo>
                  <a:close/>
                  <a:moveTo>
                    <a:pt x="106" y="111"/>
                  </a:moveTo>
                  <a:cubicBezTo>
                    <a:pt x="124" y="111"/>
                    <a:pt x="140" y="117"/>
                    <a:pt x="148" y="127"/>
                  </a:cubicBezTo>
                  <a:cubicBezTo>
                    <a:pt x="151" y="132"/>
                    <a:pt x="148" y="139"/>
                    <a:pt x="141" y="139"/>
                  </a:cubicBezTo>
                  <a:cubicBezTo>
                    <a:pt x="70" y="139"/>
                    <a:pt x="70" y="139"/>
                    <a:pt x="70" y="139"/>
                  </a:cubicBezTo>
                  <a:cubicBezTo>
                    <a:pt x="64" y="139"/>
                    <a:pt x="60" y="132"/>
                    <a:pt x="64" y="127"/>
                  </a:cubicBezTo>
                  <a:cubicBezTo>
                    <a:pt x="71" y="117"/>
                    <a:pt x="87" y="111"/>
                    <a:pt x="106" y="111"/>
                  </a:cubicBezTo>
                  <a:close/>
                  <a:moveTo>
                    <a:pt x="123" y="80"/>
                  </a:moveTo>
                  <a:cubicBezTo>
                    <a:pt x="123" y="89"/>
                    <a:pt x="116" y="97"/>
                    <a:pt x="106" y="97"/>
                  </a:cubicBezTo>
                  <a:cubicBezTo>
                    <a:pt x="96" y="97"/>
                    <a:pt x="88" y="89"/>
                    <a:pt x="88" y="80"/>
                  </a:cubicBezTo>
                  <a:cubicBezTo>
                    <a:pt x="88" y="70"/>
                    <a:pt x="96" y="62"/>
                    <a:pt x="106" y="62"/>
                  </a:cubicBezTo>
                  <a:cubicBezTo>
                    <a:pt x="116" y="62"/>
                    <a:pt x="123" y="70"/>
                    <a:pt x="123" y="80"/>
                  </a:cubicBezTo>
                  <a:close/>
                  <a:moveTo>
                    <a:pt x="60" y="62"/>
                  </a:moveTo>
                  <a:cubicBezTo>
                    <a:pt x="69" y="62"/>
                    <a:pt x="69" y="62"/>
                    <a:pt x="69" y="62"/>
                  </a:cubicBezTo>
                  <a:cubicBezTo>
                    <a:pt x="69" y="72"/>
                    <a:pt x="69" y="72"/>
                    <a:pt x="69" y="72"/>
                  </a:cubicBezTo>
                  <a:cubicBezTo>
                    <a:pt x="79" y="72"/>
                    <a:pt x="79" y="72"/>
                    <a:pt x="79" y="72"/>
                  </a:cubicBezTo>
                  <a:cubicBezTo>
                    <a:pt x="79" y="80"/>
                    <a:pt x="79" y="80"/>
                    <a:pt x="79" y="80"/>
                  </a:cubicBezTo>
                  <a:cubicBezTo>
                    <a:pt x="69" y="80"/>
                    <a:pt x="69" y="80"/>
                    <a:pt x="69" y="80"/>
                  </a:cubicBezTo>
                  <a:cubicBezTo>
                    <a:pt x="69" y="91"/>
                    <a:pt x="69" y="91"/>
                    <a:pt x="69" y="91"/>
                  </a:cubicBezTo>
                  <a:cubicBezTo>
                    <a:pt x="60" y="91"/>
                    <a:pt x="60" y="91"/>
                    <a:pt x="60" y="91"/>
                  </a:cubicBezTo>
                  <a:cubicBezTo>
                    <a:pt x="60" y="80"/>
                    <a:pt x="60" y="80"/>
                    <a:pt x="60" y="80"/>
                  </a:cubicBezTo>
                  <a:cubicBezTo>
                    <a:pt x="50" y="80"/>
                    <a:pt x="50" y="80"/>
                    <a:pt x="50" y="80"/>
                  </a:cubicBezTo>
                  <a:cubicBezTo>
                    <a:pt x="50" y="72"/>
                    <a:pt x="50" y="72"/>
                    <a:pt x="50" y="72"/>
                  </a:cubicBezTo>
                  <a:cubicBezTo>
                    <a:pt x="60" y="72"/>
                    <a:pt x="60" y="72"/>
                    <a:pt x="60" y="72"/>
                  </a:cubicBezTo>
                  <a:lnTo>
                    <a:pt x="60" y="62"/>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91" name="Freeform 88">
              <a:extLst>
                <a:ext uri="{FF2B5EF4-FFF2-40B4-BE49-F238E27FC236}">
                  <a16:creationId xmlns:a16="http://schemas.microsoft.com/office/drawing/2014/main" id="{4FC3504F-577D-4379-A93E-FBF2AD5D5331}"/>
                </a:ext>
              </a:extLst>
            </p:cNvPr>
            <p:cNvSpPr>
              <a:spLocks noChangeAspect="1" noEditPoints="1"/>
            </p:cNvSpPr>
            <p:nvPr/>
          </p:nvSpPr>
          <p:spPr bwMode="auto">
            <a:xfrm>
              <a:off x="4124818" y="3754658"/>
              <a:ext cx="367977" cy="377953"/>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pic>
          <p:nvPicPr>
            <p:cNvPr id="8" name="Graphic 7" descr="Computer">
              <a:extLst>
                <a:ext uri="{FF2B5EF4-FFF2-40B4-BE49-F238E27FC236}">
                  <a16:creationId xmlns:a16="http://schemas.microsoft.com/office/drawing/2014/main" id="{25263639-566C-4AB5-B412-AA51E2D3C2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6286" y="3591364"/>
              <a:ext cx="502298" cy="651380"/>
            </a:xfrm>
            <a:prstGeom prst="rect">
              <a:avLst/>
            </a:prstGeom>
          </p:spPr>
        </p:pic>
        <p:sp>
          <p:nvSpPr>
            <p:cNvPr id="92" name="Freeform 52">
              <a:extLst>
                <a:ext uri="{FF2B5EF4-FFF2-40B4-BE49-F238E27FC236}">
                  <a16:creationId xmlns:a16="http://schemas.microsoft.com/office/drawing/2014/main" id="{DB699F23-80B1-4D88-89C0-C75EE05290E9}"/>
                </a:ext>
              </a:extLst>
            </p:cNvPr>
            <p:cNvSpPr>
              <a:spLocks noChangeAspect="1" noEditPoints="1"/>
            </p:cNvSpPr>
            <p:nvPr/>
          </p:nvSpPr>
          <p:spPr bwMode="auto">
            <a:xfrm>
              <a:off x="6971652" y="2274554"/>
              <a:ext cx="320758" cy="482491"/>
            </a:xfrm>
            <a:custGeom>
              <a:avLst/>
              <a:gdLst>
                <a:gd name="T0" fmla="*/ 100 w 200"/>
                <a:gd name="T1" fmla="*/ 0 h 200"/>
                <a:gd name="T2" fmla="*/ 0 w 200"/>
                <a:gd name="T3" fmla="*/ 100 h 200"/>
                <a:gd name="T4" fmla="*/ 28 w 200"/>
                <a:gd name="T5" fmla="*/ 169 h 200"/>
                <a:gd name="T6" fmla="*/ 32 w 200"/>
                <a:gd name="T7" fmla="*/ 174 h 200"/>
                <a:gd name="T8" fmla="*/ 32 w 200"/>
                <a:gd name="T9" fmla="*/ 174 h 200"/>
                <a:gd name="T10" fmla="*/ 100 w 200"/>
                <a:gd name="T11" fmla="*/ 200 h 200"/>
                <a:gd name="T12" fmla="*/ 167 w 200"/>
                <a:gd name="T13" fmla="*/ 174 h 200"/>
                <a:gd name="T14" fmla="*/ 167 w 200"/>
                <a:gd name="T15" fmla="*/ 174 h 200"/>
                <a:gd name="T16" fmla="*/ 171 w 200"/>
                <a:gd name="T17" fmla="*/ 170 h 200"/>
                <a:gd name="T18" fmla="*/ 200 w 200"/>
                <a:gd name="T19" fmla="*/ 100 h 200"/>
                <a:gd name="T20" fmla="*/ 100 w 200"/>
                <a:gd name="T21" fmla="*/ 0 h 200"/>
                <a:gd name="T22" fmla="*/ 100 w 200"/>
                <a:gd name="T23" fmla="*/ 187 h 200"/>
                <a:gd name="T24" fmla="*/ 43 w 200"/>
                <a:gd name="T25" fmla="*/ 166 h 200"/>
                <a:gd name="T26" fmla="*/ 100 w 200"/>
                <a:gd name="T27" fmla="*/ 152 h 200"/>
                <a:gd name="T28" fmla="*/ 156 w 200"/>
                <a:gd name="T29" fmla="*/ 166 h 200"/>
                <a:gd name="T30" fmla="*/ 100 w 200"/>
                <a:gd name="T31" fmla="*/ 187 h 200"/>
                <a:gd name="T32" fmla="*/ 165 w 200"/>
                <a:gd name="T33" fmla="*/ 157 h 200"/>
                <a:gd name="T34" fmla="*/ 100 w 200"/>
                <a:gd name="T35" fmla="*/ 140 h 200"/>
                <a:gd name="T36" fmla="*/ 34 w 200"/>
                <a:gd name="T37" fmla="*/ 157 h 200"/>
                <a:gd name="T38" fmla="*/ 12 w 200"/>
                <a:gd name="T39" fmla="*/ 100 h 200"/>
                <a:gd name="T40" fmla="*/ 100 w 200"/>
                <a:gd name="T41" fmla="*/ 12 h 200"/>
                <a:gd name="T42" fmla="*/ 187 w 200"/>
                <a:gd name="T43" fmla="*/ 100 h 200"/>
                <a:gd name="T44" fmla="*/ 165 w 200"/>
                <a:gd name="T45" fmla="*/ 157 h 200"/>
                <a:gd name="T46" fmla="*/ 100 w 200"/>
                <a:gd name="T47" fmla="*/ 54 h 200"/>
                <a:gd name="T48" fmla="*/ 67 w 200"/>
                <a:gd name="T49" fmla="*/ 87 h 200"/>
                <a:gd name="T50" fmla="*/ 100 w 200"/>
                <a:gd name="T51" fmla="*/ 120 h 200"/>
                <a:gd name="T52" fmla="*/ 133 w 200"/>
                <a:gd name="T53" fmla="*/ 87 h 200"/>
                <a:gd name="T54" fmla="*/ 100 w 200"/>
                <a:gd name="T55" fmla="*/ 54 h 200"/>
                <a:gd name="T56" fmla="*/ 100 w 200"/>
                <a:gd name="T57" fmla="*/ 108 h 200"/>
                <a:gd name="T58" fmla="*/ 79 w 200"/>
                <a:gd name="T59" fmla="*/ 87 h 200"/>
                <a:gd name="T60" fmla="*/ 100 w 200"/>
                <a:gd name="T61" fmla="*/ 67 h 200"/>
                <a:gd name="T62" fmla="*/ 120 w 200"/>
                <a:gd name="T63" fmla="*/ 87 h 200"/>
                <a:gd name="T64" fmla="*/ 100 w 200"/>
                <a:gd name="T65" fmla="*/ 10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00" y="0"/>
                  </a:moveTo>
                  <a:cubicBezTo>
                    <a:pt x="44" y="0"/>
                    <a:pt x="0" y="44"/>
                    <a:pt x="0" y="100"/>
                  </a:cubicBezTo>
                  <a:cubicBezTo>
                    <a:pt x="0" y="127"/>
                    <a:pt x="10" y="151"/>
                    <a:pt x="28" y="169"/>
                  </a:cubicBezTo>
                  <a:cubicBezTo>
                    <a:pt x="32" y="174"/>
                    <a:pt x="32" y="174"/>
                    <a:pt x="32" y="174"/>
                  </a:cubicBezTo>
                  <a:cubicBezTo>
                    <a:pt x="32" y="174"/>
                    <a:pt x="32" y="174"/>
                    <a:pt x="32" y="174"/>
                  </a:cubicBezTo>
                  <a:cubicBezTo>
                    <a:pt x="50" y="190"/>
                    <a:pt x="74" y="200"/>
                    <a:pt x="100" y="200"/>
                  </a:cubicBezTo>
                  <a:cubicBezTo>
                    <a:pt x="125" y="200"/>
                    <a:pt x="149" y="190"/>
                    <a:pt x="167" y="174"/>
                  </a:cubicBezTo>
                  <a:cubicBezTo>
                    <a:pt x="167" y="174"/>
                    <a:pt x="167" y="174"/>
                    <a:pt x="167" y="174"/>
                  </a:cubicBezTo>
                  <a:cubicBezTo>
                    <a:pt x="171" y="170"/>
                    <a:pt x="171" y="170"/>
                    <a:pt x="171" y="170"/>
                  </a:cubicBezTo>
                  <a:cubicBezTo>
                    <a:pt x="189" y="152"/>
                    <a:pt x="200" y="127"/>
                    <a:pt x="200" y="100"/>
                  </a:cubicBezTo>
                  <a:cubicBezTo>
                    <a:pt x="200" y="44"/>
                    <a:pt x="155" y="0"/>
                    <a:pt x="100" y="0"/>
                  </a:cubicBezTo>
                  <a:close/>
                  <a:moveTo>
                    <a:pt x="100" y="187"/>
                  </a:moveTo>
                  <a:cubicBezTo>
                    <a:pt x="78" y="187"/>
                    <a:pt x="58" y="179"/>
                    <a:pt x="43" y="166"/>
                  </a:cubicBezTo>
                  <a:cubicBezTo>
                    <a:pt x="58" y="157"/>
                    <a:pt x="78" y="152"/>
                    <a:pt x="100" y="152"/>
                  </a:cubicBezTo>
                  <a:cubicBezTo>
                    <a:pt x="121" y="152"/>
                    <a:pt x="141" y="157"/>
                    <a:pt x="156" y="166"/>
                  </a:cubicBezTo>
                  <a:cubicBezTo>
                    <a:pt x="141" y="179"/>
                    <a:pt x="121" y="187"/>
                    <a:pt x="100" y="187"/>
                  </a:cubicBezTo>
                  <a:close/>
                  <a:moveTo>
                    <a:pt x="165" y="157"/>
                  </a:moveTo>
                  <a:cubicBezTo>
                    <a:pt x="148" y="146"/>
                    <a:pt x="125" y="140"/>
                    <a:pt x="100" y="140"/>
                  </a:cubicBezTo>
                  <a:cubicBezTo>
                    <a:pt x="75" y="140"/>
                    <a:pt x="51" y="146"/>
                    <a:pt x="34" y="157"/>
                  </a:cubicBezTo>
                  <a:cubicBezTo>
                    <a:pt x="20" y="142"/>
                    <a:pt x="12" y="122"/>
                    <a:pt x="12" y="100"/>
                  </a:cubicBezTo>
                  <a:cubicBezTo>
                    <a:pt x="12" y="51"/>
                    <a:pt x="51" y="12"/>
                    <a:pt x="100" y="12"/>
                  </a:cubicBezTo>
                  <a:cubicBezTo>
                    <a:pt x="148" y="12"/>
                    <a:pt x="187" y="51"/>
                    <a:pt x="187" y="100"/>
                  </a:cubicBezTo>
                  <a:cubicBezTo>
                    <a:pt x="187" y="122"/>
                    <a:pt x="179" y="142"/>
                    <a:pt x="165" y="157"/>
                  </a:cubicBezTo>
                  <a:close/>
                  <a:moveTo>
                    <a:pt x="100" y="54"/>
                  </a:moveTo>
                  <a:cubicBezTo>
                    <a:pt x="81" y="54"/>
                    <a:pt x="67" y="69"/>
                    <a:pt x="67" y="87"/>
                  </a:cubicBezTo>
                  <a:cubicBezTo>
                    <a:pt x="67" y="106"/>
                    <a:pt x="81" y="120"/>
                    <a:pt x="100" y="120"/>
                  </a:cubicBezTo>
                  <a:cubicBezTo>
                    <a:pt x="118" y="120"/>
                    <a:pt x="133" y="106"/>
                    <a:pt x="133" y="87"/>
                  </a:cubicBezTo>
                  <a:cubicBezTo>
                    <a:pt x="133" y="69"/>
                    <a:pt x="118" y="54"/>
                    <a:pt x="100" y="54"/>
                  </a:cubicBezTo>
                  <a:close/>
                  <a:moveTo>
                    <a:pt x="100" y="108"/>
                  </a:moveTo>
                  <a:cubicBezTo>
                    <a:pt x="88" y="108"/>
                    <a:pt x="79" y="99"/>
                    <a:pt x="79" y="87"/>
                  </a:cubicBezTo>
                  <a:cubicBezTo>
                    <a:pt x="79" y="76"/>
                    <a:pt x="88" y="67"/>
                    <a:pt x="100" y="67"/>
                  </a:cubicBezTo>
                  <a:cubicBezTo>
                    <a:pt x="111" y="67"/>
                    <a:pt x="120" y="76"/>
                    <a:pt x="120" y="87"/>
                  </a:cubicBezTo>
                  <a:cubicBezTo>
                    <a:pt x="120" y="99"/>
                    <a:pt x="111" y="108"/>
                    <a:pt x="100" y="108"/>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93" name="Freeform 41">
              <a:extLst>
                <a:ext uri="{FF2B5EF4-FFF2-40B4-BE49-F238E27FC236}">
                  <a16:creationId xmlns:a16="http://schemas.microsoft.com/office/drawing/2014/main" id="{833E79B3-A38B-4120-846C-2797DD2B1BB4}"/>
                </a:ext>
              </a:extLst>
            </p:cNvPr>
            <p:cNvSpPr>
              <a:spLocks noChangeAspect="1" noEditPoints="1"/>
            </p:cNvSpPr>
            <p:nvPr/>
          </p:nvSpPr>
          <p:spPr bwMode="auto">
            <a:xfrm>
              <a:off x="9853976" y="2276221"/>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10" name="Graphic 9" descr="Checklist RTL">
              <a:extLst>
                <a:ext uri="{FF2B5EF4-FFF2-40B4-BE49-F238E27FC236}">
                  <a16:creationId xmlns:a16="http://schemas.microsoft.com/office/drawing/2014/main" id="{19A6A6FE-CEFB-4A84-A88B-3B70ACD1F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41956" y="2234739"/>
              <a:ext cx="583928" cy="482491"/>
            </a:xfrm>
            <a:prstGeom prst="rect">
              <a:avLst/>
            </a:prstGeom>
          </p:spPr>
        </p:pic>
        <p:pic>
          <p:nvPicPr>
            <p:cNvPr id="14" name="Graphic 13" descr="Envelope">
              <a:extLst>
                <a:ext uri="{FF2B5EF4-FFF2-40B4-BE49-F238E27FC236}">
                  <a16:creationId xmlns:a16="http://schemas.microsoft.com/office/drawing/2014/main" id="{82F76C70-6804-4E9C-86D2-F9F5724570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7335" y="5080639"/>
              <a:ext cx="457200" cy="584148"/>
            </a:xfrm>
            <a:prstGeom prst="rect">
              <a:avLst/>
            </a:prstGeom>
          </p:spPr>
        </p:pic>
        <p:sp>
          <p:nvSpPr>
            <p:cNvPr id="17" name="Rectangle 16">
              <a:extLst>
                <a:ext uri="{FF2B5EF4-FFF2-40B4-BE49-F238E27FC236}">
                  <a16:creationId xmlns:a16="http://schemas.microsoft.com/office/drawing/2014/main" id="{6EEF7CC8-54B0-488D-BF5F-6E756F6E95CD}"/>
                </a:ext>
              </a:extLst>
            </p:cNvPr>
            <p:cNvSpPr/>
            <p:nvPr/>
          </p:nvSpPr>
          <p:spPr>
            <a:xfrm>
              <a:off x="240823" y="1889217"/>
              <a:ext cx="11148821" cy="1412166"/>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grpSp>
          <p:nvGrpSpPr>
            <p:cNvPr id="4" name="Group 3">
              <a:extLst>
                <a:ext uri="{FF2B5EF4-FFF2-40B4-BE49-F238E27FC236}">
                  <a16:creationId xmlns:a16="http://schemas.microsoft.com/office/drawing/2014/main" id="{C9D8D48E-BB52-4A52-B46C-91B948091C0E}"/>
                </a:ext>
              </a:extLst>
            </p:cNvPr>
            <p:cNvGrpSpPr/>
            <p:nvPr/>
          </p:nvGrpSpPr>
          <p:grpSpPr>
            <a:xfrm>
              <a:off x="304658" y="1889216"/>
              <a:ext cx="11084986" cy="1412319"/>
              <a:chOff x="243216" y="2016681"/>
              <a:chExt cx="11084986" cy="1412319"/>
            </a:xfrm>
          </p:grpSpPr>
          <p:sp>
            <p:nvSpPr>
              <p:cNvPr id="72" name="Rectangle: Rounded Corners 5">
                <a:extLst>
                  <a:ext uri="{FF2B5EF4-FFF2-40B4-BE49-F238E27FC236}">
                    <a16:creationId xmlns:a16="http://schemas.microsoft.com/office/drawing/2014/main" id="{7C07A172-A071-4EAD-B804-4CFC4744173D}"/>
                  </a:ext>
                </a:extLst>
              </p:cNvPr>
              <p:cNvSpPr/>
              <p:nvPr/>
            </p:nvSpPr>
            <p:spPr>
              <a:xfrm>
                <a:off x="661838" y="207828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a:t>
                </a:r>
              </a:p>
            </p:txBody>
          </p:sp>
          <p:sp>
            <p:nvSpPr>
              <p:cNvPr id="73" name="Rectangle: Rounded Corners 5">
                <a:extLst>
                  <a:ext uri="{FF2B5EF4-FFF2-40B4-BE49-F238E27FC236}">
                    <a16:creationId xmlns:a16="http://schemas.microsoft.com/office/drawing/2014/main" id="{7C07A172-A071-4EAD-B804-4CFC4744173D}"/>
                  </a:ext>
                </a:extLst>
              </p:cNvPr>
              <p:cNvSpPr/>
              <p:nvPr/>
            </p:nvSpPr>
            <p:spPr>
              <a:xfrm>
                <a:off x="3502807" y="2088245"/>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a:t>
                </a:r>
              </a:p>
            </p:txBody>
          </p:sp>
          <p:sp>
            <p:nvSpPr>
              <p:cNvPr id="74" name="Rectangle: Rounded Corners 5">
                <a:extLst>
                  <a:ext uri="{FF2B5EF4-FFF2-40B4-BE49-F238E27FC236}">
                    <a16:creationId xmlns:a16="http://schemas.microsoft.com/office/drawing/2014/main" id="{7C07A172-A071-4EAD-B804-4CFC4744173D}"/>
                  </a:ext>
                </a:extLst>
              </p:cNvPr>
              <p:cNvSpPr/>
              <p:nvPr/>
            </p:nvSpPr>
            <p:spPr>
              <a:xfrm>
                <a:off x="6343776" y="2040070"/>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3</a:t>
                </a:r>
              </a:p>
            </p:txBody>
          </p:sp>
          <p:sp>
            <p:nvSpPr>
              <p:cNvPr id="75" name="Rectangle: Rounded Corners 5">
                <a:extLst>
                  <a:ext uri="{FF2B5EF4-FFF2-40B4-BE49-F238E27FC236}">
                    <a16:creationId xmlns:a16="http://schemas.microsoft.com/office/drawing/2014/main" id="{7C07A172-A071-4EAD-B804-4CFC4744173D}"/>
                  </a:ext>
                </a:extLst>
              </p:cNvPr>
              <p:cNvSpPr/>
              <p:nvPr/>
            </p:nvSpPr>
            <p:spPr>
              <a:xfrm>
                <a:off x="9184745" y="201668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4</a:t>
                </a:r>
              </a:p>
            </p:txBody>
          </p:sp>
          <p:sp>
            <p:nvSpPr>
              <p:cNvPr id="34" name="Freeform 41">
                <a:extLst>
                  <a:ext uri="{FF2B5EF4-FFF2-40B4-BE49-F238E27FC236}">
                    <a16:creationId xmlns:a16="http://schemas.microsoft.com/office/drawing/2014/main" id="{276B67C4-2FBE-42E5-9756-80D7884A113F}"/>
                  </a:ext>
                </a:extLst>
              </p:cNvPr>
              <p:cNvSpPr>
                <a:spLocks noChangeAspect="1" noEditPoints="1"/>
              </p:cNvSpPr>
              <p:nvPr/>
            </p:nvSpPr>
            <p:spPr bwMode="auto">
              <a:xfrm>
                <a:off x="1118825" y="2403686"/>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36" name="TextBox 35">
                <a:extLst>
                  <a:ext uri="{FF2B5EF4-FFF2-40B4-BE49-F238E27FC236}">
                    <a16:creationId xmlns:a16="http://schemas.microsoft.com/office/drawing/2014/main" id="{98D93D91-BC4D-41B2-A1F7-8D07F8CE0ED7}"/>
                  </a:ext>
                </a:extLst>
              </p:cNvPr>
              <p:cNvSpPr txBox="1"/>
              <p:nvPr/>
            </p:nvSpPr>
            <p:spPr>
              <a:xfrm>
                <a:off x="243216" y="2884959"/>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Recording of claimant(s) and executant(s) details in Kaveri</a:t>
                </a:r>
              </a:p>
            </p:txBody>
          </p:sp>
          <p:sp>
            <p:nvSpPr>
              <p:cNvPr id="37" name="TextBox 36">
                <a:extLst>
                  <a:ext uri="{FF2B5EF4-FFF2-40B4-BE49-F238E27FC236}">
                    <a16:creationId xmlns:a16="http://schemas.microsoft.com/office/drawing/2014/main" id="{73CF6772-4B16-4565-B43D-013121FBD6AD}"/>
                  </a:ext>
                </a:extLst>
              </p:cNvPr>
              <p:cNvSpPr txBox="1"/>
              <p:nvPr/>
            </p:nvSpPr>
            <p:spPr>
              <a:xfrm>
                <a:off x="2618252" y="2852484"/>
                <a:ext cx="2890247"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Picking up of corresponding Blockchain Property Id, if any, and generation of unique request number in Kaveri </a:t>
                </a:r>
              </a:p>
            </p:txBody>
          </p:sp>
          <p:sp>
            <p:nvSpPr>
              <p:cNvPr id="38" name="TextBox 37">
                <a:extLst>
                  <a:ext uri="{FF2B5EF4-FFF2-40B4-BE49-F238E27FC236}">
                    <a16:creationId xmlns:a16="http://schemas.microsoft.com/office/drawing/2014/main" id="{B75C62AA-3296-46FE-9EE3-BE3141F15B11}"/>
                  </a:ext>
                </a:extLst>
              </p:cNvPr>
              <p:cNvSpPr txBox="1"/>
              <p:nvPr/>
            </p:nvSpPr>
            <p:spPr>
              <a:xfrm>
                <a:off x="5467251" y="2899718"/>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Invoke Blockchain application by clicking a button in Kaveri system</a:t>
                </a:r>
              </a:p>
            </p:txBody>
          </p:sp>
          <p:sp>
            <p:nvSpPr>
              <p:cNvPr id="44" name="TextBox 43">
                <a:extLst>
                  <a:ext uri="{FF2B5EF4-FFF2-40B4-BE49-F238E27FC236}">
                    <a16:creationId xmlns:a16="http://schemas.microsoft.com/office/drawing/2014/main" id="{DE38E880-9D00-4C6A-AA38-588E09FD6089}"/>
                  </a:ext>
                </a:extLst>
              </p:cNvPr>
              <p:cNvSpPr txBox="1"/>
              <p:nvPr/>
            </p:nvSpPr>
            <p:spPr>
              <a:xfrm>
                <a:off x="7688869" y="2852484"/>
                <a:ext cx="363933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Index details, party details, unique blockchain property identifier (if present), other property identifier and unique request number are sent to blockchain</a:t>
                </a:r>
              </a:p>
            </p:txBody>
          </p:sp>
        </p:grpSp>
        <p:sp>
          <p:nvSpPr>
            <p:cNvPr id="95" name="Rectangle 94">
              <a:extLst>
                <a:ext uri="{FF2B5EF4-FFF2-40B4-BE49-F238E27FC236}">
                  <a16:creationId xmlns:a16="http://schemas.microsoft.com/office/drawing/2014/main" id="{C1884C85-E3AA-400C-8C34-CC1883087BAE}"/>
                </a:ext>
              </a:extLst>
            </p:cNvPr>
            <p:cNvSpPr/>
            <p:nvPr/>
          </p:nvSpPr>
          <p:spPr>
            <a:xfrm>
              <a:off x="240822" y="3310546"/>
              <a:ext cx="11148821" cy="3024504"/>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cxnSp>
          <p:nvCxnSpPr>
            <p:cNvPr id="96" name="Straight Arrow Connector 95">
              <a:extLst>
                <a:ext uri="{FF2B5EF4-FFF2-40B4-BE49-F238E27FC236}">
                  <a16:creationId xmlns:a16="http://schemas.microsoft.com/office/drawing/2014/main" id="{6176C738-05AB-4184-AEE8-1D4D2D43FEC7}"/>
                </a:ext>
              </a:extLst>
            </p:cNvPr>
            <p:cNvCxnSpPr/>
            <p:nvPr/>
          </p:nvCxnSpPr>
          <p:spPr>
            <a:xfrm>
              <a:off x="2074933" y="2352534"/>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7" name="Straight Arrow Connector 96">
              <a:extLst>
                <a:ext uri="{FF2B5EF4-FFF2-40B4-BE49-F238E27FC236}">
                  <a16:creationId xmlns:a16="http://schemas.microsoft.com/office/drawing/2014/main" id="{002F3279-3AAB-4C17-86BA-85195A2A3E36}"/>
                </a:ext>
              </a:extLst>
            </p:cNvPr>
            <p:cNvCxnSpPr/>
            <p:nvPr/>
          </p:nvCxnSpPr>
          <p:spPr>
            <a:xfrm>
              <a:off x="4845507" y="23215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8" name="Straight Arrow Connector 97">
              <a:extLst>
                <a:ext uri="{FF2B5EF4-FFF2-40B4-BE49-F238E27FC236}">
                  <a16:creationId xmlns:a16="http://schemas.microsoft.com/office/drawing/2014/main" id="{C65F7043-B219-40CB-9684-2DE6A9CA275B}"/>
                </a:ext>
              </a:extLst>
            </p:cNvPr>
            <p:cNvCxnSpPr/>
            <p:nvPr/>
          </p:nvCxnSpPr>
          <p:spPr>
            <a:xfrm>
              <a:off x="7718105" y="22707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9" name="Straight Arrow Connector 98">
              <a:extLst>
                <a:ext uri="{FF2B5EF4-FFF2-40B4-BE49-F238E27FC236}">
                  <a16:creationId xmlns:a16="http://schemas.microsoft.com/office/drawing/2014/main" id="{899A9627-7407-429A-BE91-62D650BAEDA4}"/>
                </a:ext>
              </a:extLst>
            </p:cNvPr>
            <p:cNvCxnSpPr/>
            <p:nvPr/>
          </p:nvCxnSpPr>
          <p:spPr>
            <a:xfrm>
              <a:off x="2171857" y="3790909"/>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0" name="Straight Arrow Connector 99">
              <a:extLst>
                <a:ext uri="{FF2B5EF4-FFF2-40B4-BE49-F238E27FC236}">
                  <a16:creationId xmlns:a16="http://schemas.microsoft.com/office/drawing/2014/main" id="{F2315986-C1E8-4BF1-8E18-7AA629CA8DBD}"/>
                </a:ext>
              </a:extLst>
            </p:cNvPr>
            <p:cNvCxnSpPr/>
            <p:nvPr/>
          </p:nvCxnSpPr>
          <p:spPr>
            <a:xfrm>
              <a:off x="4942431" y="375992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1" name="Straight Arrow Connector 100">
              <a:extLst>
                <a:ext uri="{FF2B5EF4-FFF2-40B4-BE49-F238E27FC236}">
                  <a16:creationId xmlns:a16="http://schemas.microsoft.com/office/drawing/2014/main" id="{099C2D38-D645-4CC4-B638-485B625D8ED2}"/>
                </a:ext>
              </a:extLst>
            </p:cNvPr>
            <p:cNvCxnSpPr/>
            <p:nvPr/>
          </p:nvCxnSpPr>
          <p:spPr>
            <a:xfrm>
              <a:off x="7815029" y="370912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2" name="Straight Arrow Connector 101">
              <a:extLst>
                <a:ext uri="{FF2B5EF4-FFF2-40B4-BE49-F238E27FC236}">
                  <a16:creationId xmlns:a16="http://schemas.microsoft.com/office/drawing/2014/main" id="{3197446F-BEA5-4ED8-B29E-A836CA1EE1E3}"/>
                </a:ext>
              </a:extLst>
            </p:cNvPr>
            <p:cNvCxnSpPr/>
            <p:nvPr/>
          </p:nvCxnSpPr>
          <p:spPr>
            <a:xfrm>
              <a:off x="2171857" y="509988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105" name="Rectangle 104">
              <a:extLst>
                <a:ext uri="{FF2B5EF4-FFF2-40B4-BE49-F238E27FC236}">
                  <a16:creationId xmlns:a16="http://schemas.microsoft.com/office/drawing/2014/main" id="{33DCC344-9418-4B7A-9443-522100365596}"/>
                </a:ext>
              </a:extLst>
            </p:cNvPr>
            <p:cNvSpPr/>
            <p:nvPr/>
          </p:nvSpPr>
          <p:spPr>
            <a:xfrm>
              <a:off x="11465850" y="2511159"/>
              <a:ext cx="832764"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a:ea typeface="+mn-ea"/>
                  <a:cs typeface="+mn-cs"/>
                </a:rPr>
                <a:t>Kaveri System</a:t>
              </a:r>
            </a:p>
          </p:txBody>
        </p:sp>
        <p:sp>
          <p:nvSpPr>
            <p:cNvPr id="106" name="Rectangle 105">
              <a:extLst>
                <a:ext uri="{FF2B5EF4-FFF2-40B4-BE49-F238E27FC236}">
                  <a16:creationId xmlns:a16="http://schemas.microsoft.com/office/drawing/2014/main" id="{D87A4C54-FFC9-46CD-B7EA-E55388F48CC6}"/>
                </a:ext>
              </a:extLst>
            </p:cNvPr>
            <p:cNvSpPr/>
            <p:nvPr/>
          </p:nvSpPr>
          <p:spPr>
            <a:xfrm>
              <a:off x="11481153" y="4445192"/>
              <a:ext cx="817461"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000000"/>
                  </a:solidFill>
                  <a:effectLst/>
                  <a:uLnTx/>
                  <a:uFillTx/>
                  <a:latin typeface="Arial"/>
                  <a:ea typeface="+mn-ea"/>
                  <a:cs typeface="+mn-cs"/>
                </a:rPr>
                <a:t>Blockchain Application</a:t>
              </a:r>
            </a:p>
          </p:txBody>
        </p:sp>
        <p:sp>
          <p:nvSpPr>
            <p:cNvPr id="61" name="TextBox 60">
              <a:extLst>
                <a:ext uri="{FF2B5EF4-FFF2-40B4-BE49-F238E27FC236}">
                  <a16:creationId xmlns:a16="http://schemas.microsoft.com/office/drawing/2014/main" id="{381C5565-A8B3-401B-A778-C124FB1BA9AE}"/>
                </a:ext>
              </a:extLst>
            </p:cNvPr>
            <p:cNvSpPr txBox="1"/>
            <p:nvPr/>
          </p:nvSpPr>
          <p:spPr>
            <a:xfrm>
              <a:off x="3448483" y="4177968"/>
              <a:ext cx="2570300"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lang="en-US" sz="1200" dirty="0">
                  <a:solidFill>
                    <a:srgbClr val="000000"/>
                  </a:solidFill>
                  <a:latin typeface="Arial"/>
                </a:rPr>
                <a:t>Send confirmation to Kaveri upon successful receipt of details mentioned in Step 5</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67" name="Straight Arrow Connector 66">
              <a:extLst>
                <a:ext uri="{FF2B5EF4-FFF2-40B4-BE49-F238E27FC236}">
                  <a16:creationId xmlns:a16="http://schemas.microsoft.com/office/drawing/2014/main" id="{1094BF18-08D6-45CC-9502-24E764529CF3}"/>
                </a:ext>
              </a:extLst>
            </p:cNvPr>
            <p:cNvCxnSpPr/>
            <p:nvPr/>
          </p:nvCxnSpPr>
          <p:spPr>
            <a:xfrm>
              <a:off x="5217582" y="5142339"/>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68" name="Rectangle: Rounded Corners 5">
              <a:extLst>
                <a:ext uri="{FF2B5EF4-FFF2-40B4-BE49-F238E27FC236}">
                  <a16:creationId xmlns:a16="http://schemas.microsoft.com/office/drawing/2014/main" id="{29A6864B-65DB-45AC-8276-346F4CC5D457}"/>
                </a:ext>
              </a:extLst>
            </p:cNvPr>
            <p:cNvSpPr/>
            <p:nvPr/>
          </p:nvSpPr>
          <p:spPr>
            <a:xfrm>
              <a:off x="6545404" y="4879780"/>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11</a:t>
              </a:r>
            </a:p>
          </p:txBody>
        </p:sp>
        <p:pic>
          <p:nvPicPr>
            <p:cNvPr id="69" name="Graphic 68" descr="Share">
              <a:extLst>
                <a:ext uri="{FF2B5EF4-FFF2-40B4-BE49-F238E27FC236}">
                  <a16:creationId xmlns:a16="http://schemas.microsoft.com/office/drawing/2014/main" id="{FBCA95A3-C9B3-4FB0-BB2A-5A2F77E470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66465" y="5057847"/>
              <a:ext cx="415222" cy="475582"/>
            </a:xfrm>
            <a:prstGeom prst="rect">
              <a:avLst/>
            </a:prstGeom>
          </p:spPr>
        </p:pic>
        <p:sp>
          <p:nvSpPr>
            <p:cNvPr id="70" name="TextBox 69">
              <a:extLst>
                <a:ext uri="{FF2B5EF4-FFF2-40B4-BE49-F238E27FC236}">
                  <a16:creationId xmlns:a16="http://schemas.microsoft.com/office/drawing/2014/main" id="{F1B9E229-9456-477A-99B7-47781B4F333F}"/>
                </a:ext>
              </a:extLst>
            </p:cNvPr>
            <p:cNvSpPr txBox="1"/>
            <p:nvPr/>
          </p:nvSpPr>
          <p:spPr>
            <a:xfrm>
              <a:off x="304659" y="5609956"/>
              <a:ext cx="2697362"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Append the blockchain property identifier to the signed e-KYC details </a:t>
              </a:r>
            </a:p>
          </p:txBody>
        </p:sp>
        <p:pic>
          <p:nvPicPr>
            <p:cNvPr id="76" name="Graphic 75" descr="Unlock">
              <a:extLst>
                <a:ext uri="{FF2B5EF4-FFF2-40B4-BE49-F238E27FC236}">
                  <a16:creationId xmlns:a16="http://schemas.microsoft.com/office/drawing/2014/main" id="{3C882EE8-AE19-4D16-8138-FF4F7807726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15759" y="3638444"/>
              <a:ext cx="517169" cy="468266"/>
            </a:xfrm>
            <a:prstGeom prst="rect">
              <a:avLst/>
            </a:prstGeom>
          </p:spPr>
        </p:pic>
        <p:sp>
          <p:nvSpPr>
            <p:cNvPr id="77" name="Freeform 30">
              <a:extLst>
                <a:ext uri="{FF2B5EF4-FFF2-40B4-BE49-F238E27FC236}">
                  <a16:creationId xmlns:a16="http://schemas.microsoft.com/office/drawing/2014/main" id="{1D321E64-559B-41C1-AF62-46E13BB09A8B}"/>
                </a:ext>
              </a:extLst>
            </p:cNvPr>
            <p:cNvSpPr>
              <a:spLocks noChangeAspect="1" noEditPoints="1"/>
            </p:cNvSpPr>
            <p:nvPr/>
          </p:nvSpPr>
          <p:spPr bwMode="auto">
            <a:xfrm>
              <a:off x="1190419" y="4997989"/>
              <a:ext cx="487363" cy="465138"/>
            </a:xfrm>
            <a:custGeom>
              <a:avLst/>
              <a:gdLst>
                <a:gd name="T0" fmla="*/ 154 w 202"/>
                <a:gd name="T1" fmla="*/ 193 h 193"/>
                <a:gd name="T2" fmla="*/ 48 w 202"/>
                <a:gd name="T3" fmla="*/ 193 h 193"/>
                <a:gd name="T4" fmla="*/ 34 w 202"/>
                <a:gd name="T5" fmla="*/ 183 h 193"/>
                <a:gd name="T6" fmla="*/ 2 w 202"/>
                <a:gd name="T7" fmla="*/ 83 h 193"/>
                <a:gd name="T8" fmla="*/ 7 w 202"/>
                <a:gd name="T9" fmla="*/ 66 h 193"/>
                <a:gd name="T10" fmla="*/ 92 w 202"/>
                <a:gd name="T11" fmla="*/ 4 h 193"/>
                <a:gd name="T12" fmla="*/ 110 w 202"/>
                <a:gd name="T13" fmla="*/ 4 h 193"/>
                <a:gd name="T14" fmla="*/ 195 w 202"/>
                <a:gd name="T15" fmla="*/ 66 h 193"/>
                <a:gd name="T16" fmla="*/ 200 w 202"/>
                <a:gd name="T17" fmla="*/ 83 h 193"/>
                <a:gd name="T18" fmla="*/ 168 w 202"/>
                <a:gd name="T19" fmla="*/ 183 h 193"/>
                <a:gd name="T20" fmla="*/ 154 w 202"/>
                <a:gd name="T21" fmla="*/ 193 h 193"/>
                <a:gd name="T22" fmla="*/ 101 w 202"/>
                <a:gd name="T23" fmla="*/ 14 h 193"/>
                <a:gd name="T24" fmla="*/ 100 w 202"/>
                <a:gd name="T25" fmla="*/ 14 h 193"/>
                <a:gd name="T26" fmla="*/ 14 w 202"/>
                <a:gd name="T27" fmla="*/ 76 h 193"/>
                <a:gd name="T28" fmla="*/ 14 w 202"/>
                <a:gd name="T29" fmla="*/ 79 h 193"/>
                <a:gd name="T30" fmla="*/ 46 w 202"/>
                <a:gd name="T31" fmla="*/ 179 h 193"/>
                <a:gd name="T32" fmla="*/ 48 w 202"/>
                <a:gd name="T33" fmla="*/ 181 h 193"/>
                <a:gd name="T34" fmla="*/ 154 w 202"/>
                <a:gd name="T35" fmla="*/ 181 h 193"/>
                <a:gd name="T36" fmla="*/ 156 w 202"/>
                <a:gd name="T37" fmla="*/ 179 h 193"/>
                <a:gd name="T38" fmla="*/ 188 w 202"/>
                <a:gd name="T39" fmla="*/ 79 h 193"/>
                <a:gd name="T40" fmla="*/ 188 w 202"/>
                <a:gd name="T41" fmla="*/ 76 h 193"/>
                <a:gd name="T42" fmla="*/ 102 w 202"/>
                <a:gd name="T43" fmla="*/ 14 h 193"/>
                <a:gd name="T44" fmla="*/ 101 w 202"/>
                <a:gd name="T45" fmla="*/ 14 h 193"/>
                <a:gd name="T46" fmla="*/ 132 w 202"/>
                <a:gd name="T47" fmla="*/ 163 h 193"/>
                <a:gd name="T48" fmla="*/ 70 w 202"/>
                <a:gd name="T49" fmla="*/ 163 h 193"/>
                <a:gd name="T50" fmla="*/ 56 w 202"/>
                <a:gd name="T51" fmla="*/ 153 h 193"/>
                <a:gd name="T52" fmla="*/ 37 w 202"/>
                <a:gd name="T53" fmla="*/ 94 h 193"/>
                <a:gd name="T54" fmla="*/ 43 w 202"/>
                <a:gd name="T55" fmla="*/ 78 h 193"/>
                <a:gd name="T56" fmla="*/ 92 w 202"/>
                <a:gd name="T57" fmla="*/ 42 h 193"/>
                <a:gd name="T58" fmla="*/ 110 w 202"/>
                <a:gd name="T59" fmla="*/ 42 h 193"/>
                <a:gd name="T60" fmla="*/ 159 w 202"/>
                <a:gd name="T61" fmla="*/ 78 h 193"/>
                <a:gd name="T62" fmla="*/ 165 w 202"/>
                <a:gd name="T63" fmla="*/ 94 h 193"/>
                <a:gd name="T64" fmla="*/ 146 w 202"/>
                <a:gd name="T65" fmla="*/ 153 h 193"/>
                <a:gd name="T66" fmla="*/ 132 w 202"/>
                <a:gd name="T67" fmla="*/ 163 h 193"/>
                <a:gd name="T68" fmla="*/ 101 w 202"/>
                <a:gd name="T69" fmla="*/ 51 h 193"/>
                <a:gd name="T70" fmla="*/ 100 w 202"/>
                <a:gd name="T71" fmla="*/ 52 h 193"/>
                <a:gd name="T72" fmla="*/ 50 w 202"/>
                <a:gd name="T73" fmla="*/ 88 h 193"/>
                <a:gd name="T74" fmla="*/ 49 w 202"/>
                <a:gd name="T75" fmla="*/ 90 h 193"/>
                <a:gd name="T76" fmla="*/ 68 w 202"/>
                <a:gd name="T77" fmla="*/ 149 h 193"/>
                <a:gd name="T78" fmla="*/ 70 w 202"/>
                <a:gd name="T79" fmla="*/ 150 h 193"/>
                <a:gd name="T80" fmla="*/ 132 w 202"/>
                <a:gd name="T81" fmla="*/ 150 h 193"/>
                <a:gd name="T82" fmla="*/ 134 w 202"/>
                <a:gd name="T83" fmla="*/ 149 h 193"/>
                <a:gd name="T84" fmla="*/ 153 w 202"/>
                <a:gd name="T85" fmla="*/ 90 h 193"/>
                <a:gd name="T86" fmla="*/ 152 w 202"/>
                <a:gd name="T87" fmla="*/ 88 h 193"/>
                <a:gd name="T88" fmla="*/ 102 w 202"/>
                <a:gd name="T89" fmla="*/ 52 h 193"/>
                <a:gd name="T90" fmla="*/ 101 w 202"/>
                <a:gd name="T91" fmla="*/ 51 h 193"/>
                <a:gd name="T92" fmla="*/ 120 w 202"/>
                <a:gd name="T93" fmla="*/ 132 h 193"/>
                <a:gd name="T94" fmla="*/ 82 w 202"/>
                <a:gd name="T95" fmla="*/ 132 h 193"/>
                <a:gd name="T96" fmla="*/ 70 w 202"/>
                <a:gd name="T97" fmla="*/ 96 h 193"/>
                <a:gd name="T98" fmla="*/ 101 w 202"/>
                <a:gd name="T99" fmla="*/ 73 h 193"/>
                <a:gd name="T100" fmla="*/ 132 w 202"/>
                <a:gd name="T101" fmla="*/ 96 h 193"/>
                <a:gd name="T102" fmla="*/ 120 w 202"/>
                <a:gd name="T103" fmla="*/ 132 h 193"/>
                <a:gd name="T104" fmla="*/ 91 w 202"/>
                <a:gd name="T105" fmla="*/ 120 h 193"/>
                <a:gd name="T106" fmla="*/ 111 w 202"/>
                <a:gd name="T107" fmla="*/ 120 h 193"/>
                <a:gd name="T108" fmla="*/ 117 w 202"/>
                <a:gd name="T109" fmla="*/ 100 h 193"/>
                <a:gd name="T110" fmla="*/ 101 w 202"/>
                <a:gd name="T111" fmla="*/ 89 h 193"/>
                <a:gd name="T112" fmla="*/ 85 w 202"/>
                <a:gd name="T113" fmla="*/ 100 h 193"/>
                <a:gd name="T114" fmla="*/ 91 w 202"/>
                <a:gd name="T115"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193">
                  <a:moveTo>
                    <a:pt x="154" y="193"/>
                  </a:moveTo>
                  <a:cubicBezTo>
                    <a:pt x="48" y="193"/>
                    <a:pt x="48" y="193"/>
                    <a:pt x="48" y="193"/>
                  </a:cubicBezTo>
                  <a:cubicBezTo>
                    <a:pt x="42" y="193"/>
                    <a:pt x="36" y="189"/>
                    <a:pt x="34" y="183"/>
                  </a:cubicBezTo>
                  <a:cubicBezTo>
                    <a:pt x="2" y="83"/>
                    <a:pt x="2" y="83"/>
                    <a:pt x="2" y="83"/>
                  </a:cubicBezTo>
                  <a:cubicBezTo>
                    <a:pt x="0" y="77"/>
                    <a:pt x="2" y="70"/>
                    <a:pt x="7" y="66"/>
                  </a:cubicBezTo>
                  <a:cubicBezTo>
                    <a:pt x="92" y="4"/>
                    <a:pt x="92" y="4"/>
                    <a:pt x="92" y="4"/>
                  </a:cubicBezTo>
                  <a:cubicBezTo>
                    <a:pt x="98" y="0"/>
                    <a:pt x="104" y="0"/>
                    <a:pt x="110" y="4"/>
                  </a:cubicBezTo>
                  <a:cubicBezTo>
                    <a:pt x="195" y="66"/>
                    <a:pt x="195" y="66"/>
                    <a:pt x="195" y="66"/>
                  </a:cubicBezTo>
                  <a:cubicBezTo>
                    <a:pt x="200" y="70"/>
                    <a:pt x="202" y="77"/>
                    <a:pt x="200" y="83"/>
                  </a:cubicBezTo>
                  <a:cubicBezTo>
                    <a:pt x="168" y="183"/>
                    <a:pt x="168" y="183"/>
                    <a:pt x="168" y="183"/>
                  </a:cubicBezTo>
                  <a:cubicBezTo>
                    <a:pt x="166" y="189"/>
                    <a:pt x="160" y="193"/>
                    <a:pt x="154" y="193"/>
                  </a:cubicBezTo>
                  <a:close/>
                  <a:moveTo>
                    <a:pt x="101" y="14"/>
                  </a:moveTo>
                  <a:cubicBezTo>
                    <a:pt x="101" y="14"/>
                    <a:pt x="100" y="14"/>
                    <a:pt x="100" y="14"/>
                  </a:cubicBezTo>
                  <a:cubicBezTo>
                    <a:pt x="14" y="76"/>
                    <a:pt x="14" y="76"/>
                    <a:pt x="14" y="76"/>
                  </a:cubicBezTo>
                  <a:cubicBezTo>
                    <a:pt x="14" y="77"/>
                    <a:pt x="13" y="78"/>
                    <a:pt x="14" y="79"/>
                  </a:cubicBezTo>
                  <a:cubicBezTo>
                    <a:pt x="46" y="179"/>
                    <a:pt x="46" y="179"/>
                    <a:pt x="46" y="179"/>
                  </a:cubicBezTo>
                  <a:cubicBezTo>
                    <a:pt x="46" y="180"/>
                    <a:pt x="47" y="181"/>
                    <a:pt x="48" y="181"/>
                  </a:cubicBezTo>
                  <a:cubicBezTo>
                    <a:pt x="154" y="181"/>
                    <a:pt x="154" y="181"/>
                    <a:pt x="154" y="181"/>
                  </a:cubicBezTo>
                  <a:cubicBezTo>
                    <a:pt x="155" y="181"/>
                    <a:pt x="155" y="180"/>
                    <a:pt x="156" y="179"/>
                  </a:cubicBezTo>
                  <a:cubicBezTo>
                    <a:pt x="188" y="79"/>
                    <a:pt x="188" y="79"/>
                    <a:pt x="188" y="79"/>
                  </a:cubicBezTo>
                  <a:cubicBezTo>
                    <a:pt x="189" y="78"/>
                    <a:pt x="188" y="77"/>
                    <a:pt x="188" y="76"/>
                  </a:cubicBezTo>
                  <a:cubicBezTo>
                    <a:pt x="102" y="14"/>
                    <a:pt x="102" y="14"/>
                    <a:pt x="102" y="14"/>
                  </a:cubicBezTo>
                  <a:cubicBezTo>
                    <a:pt x="102" y="14"/>
                    <a:pt x="101" y="14"/>
                    <a:pt x="101" y="14"/>
                  </a:cubicBezTo>
                  <a:close/>
                  <a:moveTo>
                    <a:pt x="132" y="163"/>
                  </a:moveTo>
                  <a:cubicBezTo>
                    <a:pt x="70" y="163"/>
                    <a:pt x="70" y="163"/>
                    <a:pt x="70" y="163"/>
                  </a:cubicBezTo>
                  <a:cubicBezTo>
                    <a:pt x="64" y="163"/>
                    <a:pt x="58" y="159"/>
                    <a:pt x="56" y="153"/>
                  </a:cubicBezTo>
                  <a:cubicBezTo>
                    <a:pt x="37" y="94"/>
                    <a:pt x="37" y="94"/>
                    <a:pt x="37" y="94"/>
                  </a:cubicBezTo>
                  <a:cubicBezTo>
                    <a:pt x="35" y="88"/>
                    <a:pt x="38" y="82"/>
                    <a:pt x="43" y="78"/>
                  </a:cubicBezTo>
                  <a:cubicBezTo>
                    <a:pt x="92" y="42"/>
                    <a:pt x="92" y="42"/>
                    <a:pt x="92" y="42"/>
                  </a:cubicBezTo>
                  <a:cubicBezTo>
                    <a:pt x="98" y="38"/>
                    <a:pt x="104" y="38"/>
                    <a:pt x="110" y="42"/>
                  </a:cubicBezTo>
                  <a:cubicBezTo>
                    <a:pt x="159" y="78"/>
                    <a:pt x="159" y="78"/>
                    <a:pt x="159" y="78"/>
                  </a:cubicBezTo>
                  <a:cubicBezTo>
                    <a:pt x="164" y="82"/>
                    <a:pt x="167" y="88"/>
                    <a:pt x="165" y="94"/>
                  </a:cubicBezTo>
                  <a:cubicBezTo>
                    <a:pt x="146" y="153"/>
                    <a:pt x="146" y="153"/>
                    <a:pt x="146" y="153"/>
                  </a:cubicBezTo>
                  <a:cubicBezTo>
                    <a:pt x="144" y="159"/>
                    <a:pt x="138" y="163"/>
                    <a:pt x="132" y="163"/>
                  </a:cubicBezTo>
                  <a:close/>
                  <a:moveTo>
                    <a:pt x="101" y="51"/>
                  </a:moveTo>
                  <a:cubicBezTo>
                    <a:pt x="101" y="51"/>
                    <a:pt x="100" y="52"/>
                    <a:pt x="100" y="52"/>
                  </a:cubicBezTo>
                  <a:cubicBezTo>
                    <a:pt x="50" y="88"/>
                    <a:pt x="50" y="88"/>
                    <a:pt x="50" y="88"/>
                  </a:cubicBezTo>
                  <a:cubicBezTo>
                    <a:pt x="49" y="89"/>
                    <a:pt x="49" y="89"/>
                    <a:pt x="49" y="90"/>
                  </a:cubicBezTo>
                  <a:cubicBezTo>
                    <a:pt x="68" y="149"/>
                    <a:pt x="68" y="149"/>
                    <a:pt x="68" y="149"/>
                  </a:cubicBezTo>
                  <a:cubicBezTo>
                    <a:pt x="69" y="150"/>
                    <a:pt x="69" y="150"/>
                    <a:pt x="70" y="150"/>
                  </a:cubicBezTo>
                  <a:cubicBezTo>
                    <a:pt x="132" y="150"/>
                    <a:pt x="132" y="150"/>
                    <a:pt x="132" y="150"/>
                  </a:cubicBezTo>
                  <a:cubicBezTo>
                    <a:pt x="133" y="150"/>
                    <a:pt x="133" y="150"/>
                    <a:pt x="134" y="149"/>
                  </a:cubicBezTo>
                  <a:cubicBezTo>
                    <a:pt x="153" y="90"/>
                    <a:pt x="153" y="90"/>
                    <a:pt x="153" y="90"/>
                  </a:cubicBezTo>
                  <a:cubicBezTo>
                    <a:pt x="153" y="89"/>
                    <a:pt x="153" y="89"/>
                    <a:pt x="152" y="88"/>
                  </a:cubicBezTo>
                  <a:cubicBezTo>
                    <a:pt x="102" y="52"/>
                    <a:pt x="102" y="52"/>
                    <a:pt x="102" y="52"/>
                  </a:cubicBezTo>
                  <a:cubicBezTo>
                    <a:pt x="102" y="52"/>
                    <a:pt x="101" y="51"/>
                    <a:pt x="101" y="51"/>
                  </a:cubicBezTo>
                  <a:close/>
                  <a:moveTo>
                    <a:pt x="120" y="132"/>
                  </a:moveTo>
                  <a:cubicBezTo>
                    <a:pt x="82" y="132"/>
                    <a:pt x="82" y="132"/>
                    <a:pt x="82" y="132"/>
                  </a:cubicBezTo>
                  <a:cubicBezTo>
                    <a:pt x="70" y="96"/>
                    <a:pt x="70" y="96"/>
                    <a:pt x="70" y="96"/>
                  </a:cubicBezTo>
                  <a:cubicBezTo>
                    <a:pt x="101" y="73"/>
                    <a:pt x="101" y="73"/>
                    <a:pt x="101" y="73"/>
                  </a:cubicBezTo>
                  <a:cubicBezTo>
                    <a:pt x="132" y="96"/>
                    <a:pt x="132" y="96"/>
                    <a:pt x="132" y="96"/>
                  </a:cubicBezTo>
                  <a:lnTo>
                    <a:pt x="120" y="132"/>
                  </a:lnTo>
                  <a:close/>
                  <a:moveTo>
                    <a:pt x="91" y="120"/>
                  </a:moveTo>
                  <a:cubicBezTo>
                    <a:pt x="111" y="120"/>
                    <a:pt x="111" y="120"/>
                    <a:pt x="111" y="120"/>
                  </a:cubicBezTo>
                  <a:cubicBezTo>
                    <a:pt x="117" y="100"/>
                    <a:pt x="117" y="100"/>
                    <a:pt x="117" y="100"/>
                  </a:cubicBezTo>
                  <a:cubicBezTo>
                    <a:pt x="101" y="89"/>
                    <a:pt x="101" y="89"/>
                    <a:pt x="101" y="89"/>
                  </a:cubicBezTo>
                  <a:cubicBezTo>
                    <a:pt x="85" y="100"/>
                    <a:pt x="85" y="100"/>
                    <a:pt x="85" y="100"/>
                  </a:cubicBezTo>
                  <a:lnTo>
                    <a:pt x="91" y="12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54" name="Slide Number Placeholder 4">
            <a:extLst>
              <a:ext uri="{FF2B5EF4-FFF2-40B4-BE49-F238E27FC236}">
                <a16:creationId xmlns:a16="http://schemas.microsoft.com/office/drawing/2014/main" id="{31969B06-D4C7-472E-AEA5-AB689B00608E}"/>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20</a:t>
            </a:fld>
            <a:endParaRPr lang="en-US" dirty="0"/>
          </a:p>
        </p:txBody>
      </p:sp>
    </p:spTree>
    <p:extLst>
      <p:ext uri="{BB962C8B-B14F-4D97-AF65-F5344CB8AC3E}">
        <p14:creationId xmlns:p14="http://schemas.microsoft.com/office/powerpoint/2010/main" val="95787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1 : Registration of Document in Blockchain System (2/3)</a:t>
            </a:r>
          </a:p>
        </p:txBody>
      </p:sp>
      <p:grpSp>
        <p:nvGrpSpPr>
          <p:cNvPr id="7" name="Group 6">
            <a:extLst>
              <a:ext uri="{FF2B5EF4-FFF2-40B4-BE49-F238E27FC236}">
                <a16:creationId xmlns:a16="http://schemas.microsoft.com/office/drawing/2014/main" id="{791924D9-540F-4BFA-983C-9717C73FBDE5}"/>
              </a:ext>
            </a:extLst>
          </p:cNvPr>
          <p:cNvGrpSpPr/>
          <p:nvPr/>
        </p:nvGrpSpPr>
        <p:grpSpPr>
          <a:xfrm>
            <a:off x="104325" y="1416141"/>
            <a:ext cx="11895418" cy="4834023"/>
            <a:chOff x="152474" y="1861081"/>
            <a:chExt cx="12455373" cy="4834023"/>
          </a:xfrm>
        </p:grpSpPr>
        <p:sp>
          <p:nvSpPr>
            <p:cNvPr id="60" name="TextBox 59">
              <a:extLst>
                <a:ext uri="{FF2B5EF4-FFF2-40B4-BE49-F238E27FC236}">
                  <a16:creationId xmlns:a16="http://schemas.microsoft.com/office/drawing/2014/main" id="{E820EAA4-EF8D-46C0-AD78-55B002FB8AC9}"/>
                </a:ext>
              </a:extLst>
            </p:cNvPr>
            <p:cNvSpPr txBox="1"/>
            <p:nvPr/>
          </p:nvSpPr>
          <p:spPr>
            <a:xfrm>
              <a:off x="1872342" y="5548423"/>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After successful match, </a:t>
              </a:r>
              <a:r>
                <a:rPr lang="en-US" sz="1200" dirty="0">
                  <a:solidFill>
                    <a:srgbClr val="000000"/>
                  </a:solidFill>
                  <a:latin typeface="Arial"/>
                </a:rPr>
                <a:t>proceed to reading public key(s) of claimant(s)</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1" name="Freeform 88">
              <a:extLst>
                <a:ext uri="{FF2B5EF4-FFF2-40B4-BE49-F238E27FC236}">
                  <a16:creationId xmlns:a16="http://schemas.microsoft.com/office/drawing/2014/main" id="{4FC3504F-577D-4379-A93E-FBF2AD5D5331}"/>
                </a:ext>
              </a:extLst>
            </p:cNvPr>
            <p:cNvSpPr>
              <a:spLocks noChangeAspect="1" noEditPoints="1"/>
            </p:cNvSpPr>
            <p:nvPr/>
          </p:nvSpPr>
          <p:spPr bwMode="auto">
            <a:xfrm>
              <a:off x="3132415" y="5133409"/>
              <a:ext cx="367977" cy="377953"/>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pic>
          <p:nvPicPr>
            <p:cNvPr id="12" name="Graphic 11" descr="Unlock">
              <a:extLst>
                <a:ext uri="{FF2B5EF4-FFF2-40B4-BE49-F238E27FC236}">
                  <a16:creationId xmlns:a16="http://schemas.microsoft.com/office/drawing/2014/main" id="{0329CF9C-BDC2-4F19-A94E-35AB227B1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7377" y="2499151"/>
              <a:ext cx="517169" cy="468266"/>
            </a:xfrm>
            <a:prstGeom prst="rect">
              <a:avLst/>
            </a:prstGeom>
          </p:spPr>
        </p:pic>
        <p:pic>
          <p:nvPicPr>
            <p:cNvPr id="16" name="Graphic 15" descr="Share">
              <a:extLst>
                <a:ext uri="{FF2B5EF4-FFF2-40B4-BE49-F238E27FC236}">
                  <a16:creationId xmlns:a16="http://schemas.microsoft.com/office/drawing/2014/main" id="{E8A78F76-331D-4D40-8E87-740DF22649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8182" y="2500665"/>
              <a:ext cx="449486" cy="514827"/>
            </a:xfrm>
            <a:prstGeom prst="rect">
              <a:avLst/>
            </a:prstGeom>
          </p:spPr>
        </p:pic>
        <p:sp>
          <p:nvSpPr>
            <p:cNvPr id="37" name="TextBox 36">
              <a:extLst>
                <a:ext uri="{FF2B5EF4-FFF2-40B4-BE49-F238E27FC236}">
                  <a16:creationId xmlns:a16="http://schemas.microsoft.com/office/drawing/2014/main" id="{73CF6772-4B16-4565-B43D-013121FBD6AD}"/>
                </a:ext>
              </a:extLst>
            </p:cNvPr>
            <p:cNvSpPr txBox="1"/>
            <p:nvPr/>
          </p:nvSpPr>
          <p:spPr>
            <a:xfrm>
              <a:off x="152474" y="3081113"/>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Fetch property record from blockchain whose unique identifier is part of the data packet</a:t>
              </a:r>
            </a:p>
          </p:txBody>
        </p:sp>
        <p:sp>
          <p:nvSpPr>
            <p:cNvPr id="38" name="TextBox 37">
              <a:extLst>
                <a:ext uri="{FF2B5EF4-FFF2-40B4-BE49-F238E27FC236}">
                  <a16:creationId xmlns:a16="http://schemas.microsoft.com/office/drawing/2014/main" id="{B75C62AA-3296-46FE-9EE3-BE3141F15B11}"/>
                </a:ext>
              </a:extLst>
            </p:cNvPr>
            <p:cNvSpPr txBox="1"/>
            <p:nvPr/>
          </p:nvSpPr>
          <p:spPr>
            <a:xfrm>
              <a:off x="2978170" y="3081113"/>
              <a:ext cx="2189412"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Use the public key in blockchain to verify the signed text of the executant(s)</a:t>
              </a:r>
            </a:p>
          </p:txBody>
        </p:sp>
        <p:sp>
          <p:nvSpPr>
            <p:cNvPr id="44" name="TextBox 43">
              <a:extLst>
                <a:ext uri="{FF2B5EF4-FFF2-40B4-BE49-F238E27FC236}">
                  <a16:creationId xmlns:a16="http://schemas.microsoft.com/office/drawing/2014/main" id="{DE38E880-9D00-4C6A-AA38-588E09FD6089}"/>
                </a:ext>
              </a:extLst>
            </p:cNvPr>
            <p:cNvSpPr txBox="1"/>
            <p:nvPr/>
          </p:nvSpPr>
          <p:spPr>
            <a:xfrm>
              <a:off x="5469528" y="3080809"/>
              <a:ext cx="2376568"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Match the decrypted Aadhaar No. hash with the corresponding Aadhaar stored in blockchain*</a:t>
              </a:r>
            </a:p>
          </p:txBody>
        </p:sp>
        <p:cxnSp>
          <p:nvCxnSpPr>
            <p:cNvPr id="97" name="Straight Arrow Connector 96">
              <a:extLst>
                <a:ext uri="{FF2B5EF4-FFF2-40B4-BE49-F238E27FC236}">
                  <a16:creationId xmlns:a16="http://schemas.microsoft.com/office/drawing/2014/main" id="{002F3279-3AAB-4C17-86BA-85195A2A3E36}"/>
                </a:ext>
              </a:extLst>
            </p:cNvPr>
            <p:cNvCxnSpPr/>
            <p:nvPr/>
          </p:nvCxnSpPr>
          <p:spPr>
            <a:xfrm>
              <a:off x="2294984" y="260147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8" name="Straight Arrow Connector 97">
              <a:extLst>
                <a:ext uri="{FF2B5EF4-FFF2-40B4-BE49-F238E27FC236}">
                  <a16:creationId xmlns:a16="http://schemas.microsoft.com/office/drawing/2014/main" id="{C65F7043-B219-40CB-9684-2DE6A9CA275B}"/>
                </a:ext>
              </a:extLst>
            </p:cNvPr>
            <p:cNvCxnSpPr/>
            <p:nvPr/>
          </p:nvCxnSpPr>
          <p:spPr>
            <a:xfrm>
              <a:off x="5167582" y="255067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106" name="Rectangle 105">
              <a:extLst>
                <a:ext uri="{FF2B5EF4-FFF2-40B4-BE49-F238E27FC236}">
                  <a16:creationId xmlns:a16="http://schemas.microsoft.com/office/drawing/2014/main" id="{D87A4C54-FFC9-46CD-B7EA-E55388F48CC6}"/>
                </a:ext>
              </a:extLst>
            </p:cNvPr>
            <p:cNvSpPr/>
            <p:nvPr/>
          </p:nvSpPr>
          <p:spPr>
            <a:xfrm>
              <a:off x="11453795" y="3167906"/>
              <a:ext cx="1096678"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a:ea typeface="+mn-ea"/>
                  <a:cs typeface="+mn-cs"/>
                </a:rPr>
                <a:t>Smart Contract</a:t>
              </a:r>
            </a:p>
          </p:txBody>
        </p:sp>
        <p:sp>
          <p:nvSpPr>
            <p:cNvPr id="61" name="Rectangle: Rounded Corners 5">
              <a:extLst>
                <a:ext uri="{FF2B5EF4-FFF2-40B4-BE49-F238E27FC236}">
                  <a16:creationId xmlns:a16="http://schemas.microsoft.com/office/drawing/2014/main" id="{4D9B4CDA-5B03-4B82-B42B-B0C092F3BA1C}"/>
                </a:ext>
              </a:extLst>
            </p:cNvPr>
            <p:cNvSpPr/>
            <p:nvPr/>
          </p:nvSpPr>
          <p:spPr>
            <a:xfrm>
              <a:off x="964356" y="2218302"/>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12</a:t>
              </a:r>
            </a:p>
          </p:txBody>
        </p:sp>
        <p:sp>
          <p:nvSpPr>
            <p:cNvPr id="62" name="Rectangle: Rounded Corners 5">
              <a:extLst>
                <a:ext uri="{FF2B5EF4-FFF2-40B4-BE49-F238E27FC236}">
                  <a16:creationId xmlns:a16="http://schemas.microsoft.com/office/drawing/2014/main" id="{5D92F5AD-7772-4B8C-8DBA-A2428C734F37}"/>
                </a:ext>
              </a:extLst>
            </p:cNvPr>
            <p:cNvSpPr/>
            <p:nvPr/>
          </p:nvSpPr>
          <p:spPr>
            <a:xfrm>
              <a:off x="3727492" y="2217254"/>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13</a:t>
              </a:r>
            </a:p>
          </p:txBody>
        </p:sp>
        <p:sp>
          <p:nvSpPr>
            <p:cNvPr id="63" name="Rectangle: Rounded Corners 5">
              <a:extLst>
                <a:ext uri="{FF2B5EF4-FFF2-40B4-BE49-F238E27FC236}">
                  <a16:creationId xmlns:a16="http://schemas.microsoft.com/office/drawing/2014/main" id="{867A47B8-57C3-43B7-85A7-D945B1B158E5}"/>
                </a:ext>
              </a:extLst>
            </p:cNvPr>
            <p:cNvSpPr/>
            <p:nvPr/>
          </p:nvSpPr>
          <p:spPr>
            <a:xfrm>
              <a:off x="6542616" y="2220648"/>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14</a:t>
              </a:r>
            </a:p>
          </p:txBody>
        </p:sp>
        <p:sp>
          <p:nvSpPr>
            <p:cNvPr id="76" name="Rectangle 75">
              <a:extLst>
                <a:ext uri="{FF2B5EF4-FFF2-40B4-BE49-F238E27FC236}">
                  <a16:creationId xmlns:a16="http://schemas.microsoft.com/office/drawing/2014/main" id="{10F7F2D2-7963-411E-B802-C051B34DA3F8}"/>
                </a:ext>
              </a:extLst>
            </p:cNvPr>
            <p:cNvSpPr/>
            <p:nvPr/>
          </p:nvSpPr>
          <p:spPr>
            <a:xfrm>
              <a:off x="172242" y="1861081"/>
              <a:ext cx="11123864" cy="2279142"/>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sp>
          <p:nvSpPr>
            <p:cNvPr id="77" name="Freeform 41">
              <a:extLst>
                <a:ext uri="{FF2B5EF4-FFF2-40B4-BE49-F238E27FC236}">
                  <a16:creationId xmlns:a16="http://schemas.microsoft.com/office/drawing/2014/main" id="{53B9DE61-FC6F-432C-B5F5-48F5E080C870}"/>
                </a:ext>
              </a:extLst>
            </p:cNvPr>
            <p:cNvSpPr>
              <a:spLocks noChangeAspect="1" noEditPoints="1"/>
            </p:cNvSpPr>
            <p:nvPr/>
          </p:nvSpPr>
          <p:spPr bwMode="auto">
            <a:xfrm>
              <a:off x="7232348" y="2557144"/>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55" name="TextBox 54">
              <a:extLst>
                <a:ext uri="{FF2B5EF4-FFF2-40B4-BE49-F238E27FC236}">
                  <a16:creationId xmlns:a16="http://schemas.microsoft.com/office/drawing/2014/main" id="{25055D99-DD26-4445-8EC3-86AEC9363485}"/>
                </a:ext>
              </a:extLst>
            </p:cNvPr>
            <p:cNvSpPr txBox="1"/>
            <p:nvPr/>
          </p:nvSpPr>
          <p:spPr>
            <a:xfrm>
              <a:off x="638764" y="6464272"/>
              <a:ext cx="11026280" cy="230832"/>
            </a:xfrm>
            <a:prstGeom prst="rect">
              <a:avLst/>
            </a:prstGeom>
            <a:noFill/>
          </p:spPr>
          <p:txBody>
            <a:bodyPr wrap="square" numCol="1"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IN" sz="900" b="0" i="1" u="none" strike="noStrike" kern="1200" cap="none" spc="0" normalizeH="0" baseline="0" noProof="0" dirty="0">
                  <a:ln>
                    <a:noFill/>
                  </a:ln>
                  <a:solidFill>
                    <a:srgbClr val="000000"/>
                  </a:solidFill>
                  <a:effectLst/>
                  <a:uLnTx/>
                  <a:uFillTx/>
                  <a:latin typeface="Arial"/>
                  <a:ea typeface="+mn-ea"/>
                  <a:cs typeface="+mn-cs"/>
                </a:rPr>
                <a:t>In case of multiple executants and claimants, the process will be repeated to match the e-KYC details of every executant. </a:t>
              </a:r>
              <a:endParaRPr kumimoji="0" lang="en-US" sz="900" b="0" i="0" u="none" strike="noStrike" kern="1200" cap="none" spc="0" normalizeH="0" baseline="0" noProof="0" dirty="0">
                <a:ln>
                  <a:noFill/>
                </a:ln>
                <a:solidFill>
                  <a:srgbClr val="000000"/>
                </a:solidFill>
                <a:effectLst/>
                <a:uLnTx/>
                <a:uFillTx/>
                <a:latin typeface="Arial"/>
                <a:ea typeface="+mn-ea"/>
                <a:cs typeface="+mn-cs"/>
              </a:endParaRPr>
            </a:p>
          </p:txBody>
        </p:sp>
        <p:sp>
          <p:nvSpPr>
            <p:cNvPr id="56" name="Rectangle 55">
              <a:extLst>
                <a:ext uri="{FF2B5EF4-FFF2-40B4-BE49-F238E27FC236}">
                  <a16:creationId xmlns:a16="http://schemas.microsoft.com/office/drawing/2014/main" id="{ED6F9D65-6DF3-48AF-8BAE-2D860ECE3F93}"/>
                </a:ext>
              </a:extLst>
            </p:cNvPr>
            <p:cNvSpPr/>
            <p:nvPr/>
          </p:nvSpPr>
          <p:spPr>
            <a:xfrm>
              <a:off x="172242" y="4140223"/>
              <a:ext cx="11123863" cy="2281993"/>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sp>
          <p:nvSpPr>
            <p:cNvPr id="57" name="Rectangle: Rounded Corners 5">
              <a:extLst>
                <a:ext uri="{FF2B5EF4-FFF2-40B4-BE49-F238E27FC236}">
                  <a16:creationId xmlns:a16="http://schemas.microsoft.com/office/drawing/2014/main" id="{86F041E0-23BD-45B4-824F-15CE8D7E89EF}"/>
                </a:ext>
              </a:extLst>
            </p:cNvPr>
            <p:cNvSpPr/>
            <p:nvPr/>
          </p:nvSpPr>
          <p:spPr>
            <a:xfrm>
              <a:off x="541181" y="4717381"/>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16</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sp>
          <p:nvSpPr>
            <p:cNvPr id="58" name="TextBox 57">
              <a:extLst>
                <a:ext uri="{FF2B5EF4-FFF2-40B4-BE49-F238E27FC236}">
                  <a16:creationId xmlns:a16="http://schemas.microsoft.com/office/drawing/2014/main" id="{108C3DE2-F92A-400D-B148-14E57339589A}"/>
                </a:ext>
              </a:extLst>
            </p:cNvPr>
            <p:cNvSpPr txBox="1"/>
            <p:nvPr/>
          </p:nvSpPr>
          <p:spPr>
            <a:xfrm>
              <a:off x="236078" y="5530558"/>
              <a:ext cx="1867042"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Receive the success message from Smart contract</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pic>
          <p:nvPicPr>
            <p:cNvPr id="59" name="Graphic 58" descr="Computer">
              <a:extLst>
                <a:ext uri="{FF2B5EF4-FFF2-40B4-BE49-F238E27FC236}">
                  <a16:creationId xmlns:a16="http://schemas.microsoft.com/office/drawing/2014/main" id="{0250CAA7-D669-4933-AF7E-C15409BF3C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4013" y="4932552"/>
              <a:ext cx="502298" cy="651380"/>
            </a:xfrm>
            <a:prstGeom prst="rect">
              <a:avLst/>
            </a:prstGeom>
          </p:spPr>
        </p:pic>
        <p:sp>
          <p:nvSpPr>
            <p:cNvPr id="75" name="TextBox 74">
              <a:extLst>
                <a:ext uri="{FF2B5EF4-FFF2-40B4-BE49-F238E27FC236}">
                  <a16:creationId xmlns:a16="http://schemas.microsoft.com/office/drawing/2014/main" id="{A125684C-D506-4A64-92C9-DB36E4ADA2A4}"/>
                </a:ext>
              </a:extLst>
            </p:cNvPr>
            <p:cNvSpPr txBox="1"/>
            <p:nvPr/>
          </p:nvSpPr>
          <p:spPr>
            <a:xfrm>
              <a:off x="3945700" y="5739611"/>
              <a:ext cx="2570300"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78" name="Rectangle: Rounded Corners 5">
              <a:extLst>
                <a:ext uri="{FF2B5EF4-FFF2-40B4-BE49-F238E27FC236}">
                  <a16:creationId xmlns:a16="http://schemas.microsoft.com/office/drawing/2014/main" id="{C7FD20D5-5D95-42D7-8DC8-61005E0EB686}"/>
                </a:ext>
              </a:extLst>
            </p:cNvPr>
            <p:cNvSpPr/>
            <p:nvPr/>
          </p:nvSpPr>
          <p:spPr>
            <a:xfrm>
              <a:off x="2640607" y="4734965"/>
              <a:ext cx="526075" cy="366731"/>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17</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89" name="Straight Arrow Connector 88">
              <a:extLst>
                <a:ext uri="{FF2B5EF4-FFF2-40B4-BE49-F238E27FC236}">
                  <a16:creationId xmlns:a16="http://schemas.microsoft.com/office/drawing/2014/main" id="{E0EF8759-31C4-4CDE-9B05-F60AC45D6D27}"/>
                </a:ext>
              </a:extLst>
            </p:cNvPr>
            <p:cNvCxnSpPr>
              <a:cxnSpLocks/>
            </p:cNvCxnSpPr>
            <p:nvPr/>
          </p:nvCxnSpPr>
          <p:spPr>
            <a:xfrm>
              <a:off x="1498376" y="4977347"/>
              <a:ext cx="895485"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92" name="Rectangle: Rounded Corners 5">
              <a:extLst>
                <a:ext uri="{FF2B5EF4-FFF2-40B4-BE49-F238E27FC236}">
                  <a16:creationId xmlns:a16="http://schemas.microsoft.com/office/drawing/2014/main" id="{A8B2C3D4-9027-4E03-9B90-A26447E8C3F1}"/>
                </a:ext>
              </a:extLst>
            </p:cNvPr>
            <p:cNvSpPr/>
            <p:nvPr/>
          </p:nvSpPr>
          <p:spPr>
            <a:xfrm>
              <a:off x="5822559" y="4697251"/>
              <a:ext cx="526074" cy="35708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18</a:t>
              </a:r>
            </a:p>
          </p:txBody>
        </p:sp>
        <p:cxnSp>
          <p:nvCxnSpPr>
            <p:cNvPr id="110" name="Straight Arrow Connector 109">
              <a:extLst>
                <a:ext uri="{FF2B5EF4-FFF2-40B4-BE49-F238E27FC236}">
                  <a16:creationId xmlns:a16="http://schemas.microsoft.com/office/drawing/2014/main" id="{FA559A35-4A30-4732-870D-CDFD596EC75F}"/>
                </a:ext>
              </a:extLst>
            </p:cNvPr>
            <p:cNvCxnSpPr>
              <a:cxnSpLocks/>
            </p:cNvCxnSpPr>
            <p:nvPr/>
          </p:nvCxnSpPr>
          <p:spPr>
            <a:xfrm>
              <a:off x="3649448" y="4964676"/>
              <a:ext cx="1699792"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11" name="Straight Arrow Connector 110">
              <a:extLst>
                <a:ext uri="{FF2B5EF4-FFF2-40B4-BE49-F238E27FC236}">
                  <a16:creationId xmlns:a16="http://schemas.microsoft.com/office/drawing/2014/main" id="{1848C94F-A65A-4587-A2CD-C0A29F44B59D}"/>
                </a:ext>
              </a:extLst>
            </p:cNvPr>
            <p:cNvCxnSpPr>
              <a:cxnSpLocks/>
            </p:cNvCxnSpPr>
            <p:nvPr/>
          </p:nvCxnSpPr>
          <p:spPr>
            <a:xfrm>
              <a:off x="7232348" y="4909538"/>
              <a:ext cx="168270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112" name="Rectangle 111">
              <a:extLst>
                <a:ext uri="{FF2B5EF4-FFF2-40B4-BE49-F238E27FC236}">
                  <a16:creationId xmlns:a16="http://schemas.microsoft.com/office/drawing/2014/main" id="{CCFE1D8D-AA26-437C-B7F4-A9DC2A7D9314}"/>
                </a:ext>
              </a:extLst>
            </p:cNvPr>
            <p:cNvSpPr/>
            <p:nvPr/>
          </p:nvSpPr>
          <p:spPr>
            <a:xfrm>
              <a:off x="11511169" y="5283392"/>
              <a:ext cx="1096678"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a:ea typeface="+mn-ea"/>
                  <a:cs typeface="+mn-cs"/>
                </a:rPr>
                <a:t>Blockchain Application</a:t>
              </a:r>
            </a:p>
          </p:txBody>
        </p:sp>
        <p:sp>
          <p:nvSpPr>
            <p:cNvPr id="115" name="Rectangle: Rounded Corners 5">
              <a:extLst>
                <a:ext uri="{FF2B5EF4-FFF2-40B4-BE49-F238E27FC236}">
                  <a16:creationId xmlns:a16="http://schemas.microsoft.com/office/drawing/2014/main" id="{6AFAD318-A3A2-4847-9F1D-33E4BD0417D3}"/>
                </a:ext>
              </a:extLst>
            </p:cNvPr>
            <p:cNvSpPr/>
            <p:nvPr/>
          </p:nvSpPr>
          <p:spPr>
            <a:xfrm>
              <a:off x="9532563" y="4698991"/>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19</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pic>
          <p:nvPicPr>
            <p:cNvPr id="116" name="Graphic 115" descr="Share">
              <a:extLst>
                <a:ext uri="{FF2B5EF4-FFF2-40B4-BE49-F238E27FC236}">
                  <a16:creationId xmlns:a16="http://schemas.microsoft.com/office/drawing/2014/main" id="{828FB687-8C2F-4CE2-A713-1D725E4E81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64986" y="4946764"/>
              <a:ext cx="415222" cy="475582"/>
            </a:xfrm>
            <a:prstGeom prst="rect">
              <a:avLst/>
            </a:prstGeom>
          </p:spPr>
        </p:pic>
        <p:sp>
          <p:nvSpPr>
            <p:cNvPr id="51" name="TextBox 50">
              <a:extLst>
                <a:ext uri="{FF2B5EF4-FFF2-40B4-BE49-F238E27FC236}">
                  <a16:creationId xmlns:a16="http://schemas.microsoft.com/office/drawing/2014/main" id="{C0F26F70-CDE3-4627-850C-FEB1BBB0DA27}"/>
                </a:ext>
              </a:extLst>
            </p:cNvPr>
            <p:cNvSpPr txBox="1"/>
            <p:nvPr/>
          </p:nvSpPr>
          <p:spPr>
            <a:xfrm>
              <a:off x="4714545" y="5570320"/>
              <a:ext cx="3644035"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Create a data packet of Aadhaar e-KYC of claimant(s), executant(s), digitally signed property index data using private key of all executant(s) and public key of claimant(s) and store it</a:t>
              </a:r>
            </a:p>
          </p:txBody>
        </p:sp>
        <p:sp>
          <p:nvSpPr>
            <p:cNvPr id="53" name="Rectangle: Rounded Corners 5">
              <a:extLst>
                <a:ext uri="{FF2B5EF4-FFF2-40B4-BE49-F238E27FC236}">
                  <a16:creationId xmlns:a16="http://schemas.microsoft.com/office/drawing/2014/main" id="{2E86048A-207B-4CF7-880A-5EFC82DEC92A}"/>
                </a:ext>
              </a:extLst>
            </p:cNvPr>
            <p:cNvSpPr/>
            <p:nvPr/>
          </p:nvSpPr>
          <p:spPr>
            <a:xfrm>
              <a:off x="9407156" y="2244026"/>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15</a:t>
              </a:r>
            </a:p>
          </p:txBody>
        </p:sp>
        <p:sp>
          <p:nvSpPr>
            <p:cNvPr id="54" name="TextBox 53">
              <a:extLst>
                <a:ext uri="{FF2B5EF4-FFF2-40B4-BE49-F238E27FC236}">
                  <a16:creationId xmlns:a16="http://schemas.microsoft.com/office/drawing/2014/main" id="{07D49887-0727-495B-ABC9-7126EB66B1FC}"/>
                </a:ext>
              </a:extLst>
            </p:cNvPr>
            <p:cNvSpPr txBox="1"/>
            <p:nvPr/>
          </p:nvSpPr>
          <p:spPr>
            <a:xfrm>
              <a:off x="8899211" y="5502290"/>
              <a:ext cx="2126305"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After creation of data packet, </a:t>
              </a:r>
              <a:r>
                <a:rPr lang="en-US" sz="1200" dirty="0">
                  <a:solidFill>
                    <a:srgbClr val="000000"/>
                  </a:solidFill>
                  <a:latin typeface="Arial"/>
                </a:rPr>
                <a:t>send success message to Kaveri when status check request is received from Kaveri</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9" name="TextBox 68">
              <a:extLst>
                <a:ext uri="{FF2B5EF4-FFF2-40B4-BE49-F238E27FC236}">
                  <a16:creationId xmlns:a16="http://schemas.microsoft.com/office/drawing/2014/main" id="{E92F837A-8A1D-4951-8781-36F20DE42814}"/>
                </a:ext>
              </a:extLst>
            </p:cNvPr>
            <p:cNvSpPr txBox="1"/>
            <p:nvPr/>
          </p:nvSpPr>
          <p:spPr>
            <a:xfrm>
              <a:off x="8537398" y="3083770"/>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After successful match, send success message to blockchain application</a:t>
              </a:r>
            </a:p>
          </p:txBody>
        </p:sp>
        <p:pic>
          <p:nvPicPr>
            <p:cNvPr id="70" name="Graphic 69" descr="Share">
              <a:extLst>
                <a:ext uri="{FF2B5EF4-FFF2-40B4-BE49-F238E27FC236}">
                  <a16:creationId xmlns:a16="http://schemas.microsoft.com/office/drawing/2014/main" id="{8084E6CC-0315-4C4E-BD39-397008CBF5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81897" y="2537612"/>
              <a:ext cx="415222" cy="475582"/>
            </a:xfrm>
            <a:prstGeom prst="rect">
              <a:avLst/>
            </a:prstGeom>
          </p:spPr>
        </p:pic>
      </p:grpSp>
      <p:cxnSp>
        <p:nvCxnSpPr>
          <p:cNvPr id="47" name="Straight Arrow Connector 46">
            <a:extLst>
              <a:ext uri="{FF2B5EF4-FFF2-40B4-BE49-F238E27FC236}">
                <a16:creationId xmlns:a16="http://schemas.microsoft.com/office/drawing/2014/main" id="{8F11F212-6306-4E79-BA15-D6B831BF0C75}"/>
              </a:ext>
            </a:extLst>
          </p:cNvPr>
          <p:cNvCxnSpPr/>
          <p:nvPr/>
        </p:nvCxnSpPr>
        <p:spPr>
          <a:xfrm>
            <a:off x="8061908" y="254500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48" name="Freeform 88">
            <a:extLst>
              <a:ext uri="{FF2B5EF4-FFF2-40B4-BE49-F238E27FC236}">
                <a16:creationId xmlns:a16="http://schemas.microsoft.com/office/drawing/2014/main" id="{0056F7D6-7466-488E-A815-D0D1852FAEA1}"/>
              </a:ext>
            </a:extLst>
          </p:cNvPr>
          <p:cNvSpPr>
            <a:spLocks noChangeAspect="1" noEditPoints="1"/>
          </p:cNvSpPr>
          <p:nvPr/>
        </p:nvSpPr>
        <p:spPr bwMode="auto">
          <a:xfrm>
            <a:off x="6332011" y="5063906"/>
            <a:ext cx="367977" cy="377953"/>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45" name="Slide Number Placeholder 4">
            <a:extLst>
              <a:ext uri="{FF2B5EF4-FFF2-40B4-BE49-F238E27FC236}">
                <a16:creationId xmlns:a16="http://schemas.microsoft.com/office/drawing/2014/main" id="{D3438C46-0A5F-44C0-86DF-CF4098AEEBC4}"/>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21</a:t>
            </a:fld>
            <a:endParaRPr lang="en-US" dirty="0"/>
          </a:p>
        </p:txBody>
      </p:sp>
    </p:spTree>
    <p:extLst>
      <p:ext uri="{BB962C8B-B14F-4D97-AF65-F5344CB8AC3E}">
        <p14:creationId xmlns:p14="http://schemas.microsoft.com/office/powerpoint/2010/main" val="3563616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770BE90-3C4A-4B0D-9C7F-6E4C600122C9}"/>
              </a:ext>
            </a:extLst>
          </p:cNvPr>
          <p:cNvSpPr>
            <a:spLocks noGrp="1"/>
          </p:cNvSpPr>
          <p:nvPr>
            <p:ph type="sldNum" sz="quarter" idx="12"/>
          </p:nvPr>
        </p:nvSpPr>
        <p:spPr/>
        <p:txBody>
          <a:bodyPr/>
          <a:lstStyle/>
          <a:p>
            <a:fld id="{AE7422E5-B2C5-4D1E-9675-C24ADD960BAE}" type="slidenum">
              <a:rPr lang="en-US" smtClean="0"/>
              <a:pPr/>
              <a:t>22</a:t>
            </a:fld>
            <a:endParaRPr lang="en-US"/>
          </a:p>
        </p:txBody>
      </p:sp>
      <p:sp>
        <p:nvSpPr>
          <p:cNvPr id="44" name="Title 1">
            <a:extLst>
              <a:ext uri="{FF2B5EF4-FFF2-40B4-BE49-F238E27FC236}">
                <a16:creationId xmlns:a16="http://schemas.microsoft.com/office/drawing/2014/main" id="{05664EE8-C849-4628-89A8-45A659E36AC8}"/>
              </a:ext>
            </a:extLst>
          </p:cNvPr>
          <p:cNvSpPr>
            <a:spLocks noGrp="1"/>
          </p:cNvSpPr>
          <p:nvPr>
            <p:ph type="title"/>
          </p:nvPr>
        </p:nvSpPr>
        <p:spPr>
          <a:xfrm>
            <a:off x="442913" y="432000"/>
            <a:ext cx="11306175" cy="728755"/>
          </a:xfrm>
        </p:spPr>
        <p:txBody>
          <a:bodyPr/>
          <a:lstStyle/>
          <a:p>
            <a:r>
              <a:rPr lang="en-US" dirty="0"/>
              <a:t>Process 1 : Registration of Document in Blockchain System (3/4)</a:t>
            </a:r>
          </a:p>
        </p:txBody>
      </p:sp>
      <p:grpSp>
        <p:nvGrpSpPr>
          <p:cNvPr id="75" name="Group 74">
            <a:extLst>
              <a:ext uri="{FF2B5EF4-FFF2-40B4-BE49-F238E27FC236}">
                <a16:creationId xmlns:a16="http://schemas.microsoft.com/office/drawing/2014/main" id="{B5A9C015-82C5-4D1F-A493-CFD83C7E1905}"/>
              </a:ext>
            </a:extLst>
          </p:cNvPr>
          <p:cNvGrpSpPr/>
          <p:nvPr/>
        </p:nvGrpSpPr>
        <p:grpSpPr>
          <a:xfrm>
            <a:off x="214696" y="1313971"/>
            <a:ext cx="11977304" cy="5025053"/>
            <a:chOff x="214696" y="1254035"/>
            <a:chExt cx="11977304" cy="5025053"/>
          </a:xfrm>
        </p:grpSpPr>
        <p:sp>
          <p:nvSpPr>
            <p:cNvPr id="7" name="Freeform 52">
              <a:extLst>
                <a:ext uri="{FF2B5EF4-FFF2-40B4-BE49-F238E27FC236}">
                  <a16:creationId xmlns:a16="http://schemas.microsoft.com/office/drawing/2014/main" id="{EE4A5DDE-2FF7-4A54-818C-018B313CEB37}"/>
                </a:ext>
              </a:extLst>
            </p:cNvPr>
            <p:cNvSpPr>
              <a:spLocks noChangeAspect="1" noEditPoints="1"/>
            </p:cNvSpPr>
            <p:nvPr/>
          </p:nvSpPr>
          <p:spPr bwMode="auto">
            <a:xfrm>
              <a:off x="6452406" y="1635064"/>
              <a:ext cx="320758" cy="482491"/>
            </a:xfrm>
            <a:custGeom>
              <a:avLst/>
              <a:gdLst>
                <a:gd name="T0" fmla="*/ 100 w 200"/>
                <a:gd name="T1" fmla="*/ 0 h 200"/>
                <a:gd name="T2" fmla="*/ 0 w 200"/>
                <a:gd name="T3" fmla="*/ 100 h 200"/>
                <a:gd name="T4" fmla="*/ 28 w 200"/>
                <a:gd name="T5" fmla="*/ 169 h 200"/>
                <a:gd name="T6" fmla="*/ 32 w 200"/>
                <a:gd name="T7" fmla="*/ 174 h 200"/>
                <a:gd name="T8" fmla="*/ 32 w 200"/>
                <a:gd name="T9" fmla="*/ 174 h 200"/>
                <a:gd name="T10" fmla="*/ 100 w 200"/>
                <a:gd name="T11" fmla="*/ 200 h 200"/>
                <a:gd name="T12" fmla="*/ 167 w 200"/>
                <a:gd name="T13" fmla="*/ 174 h 200"/>
                <a:gd name="T14" fmla="*/ 167 w 200"/>
                <a:gd name="T15" fmla="*/ 174 h 200"/>
                <a:gd name="T16" fmla="*/ 171 w 200"/>
                <a:gd name="T17" fmla="*/ 170 h 200"/>
                <a:gd name="T18" fmla="*/ 200 w 200"/>
                <a:gd name="T19" fmla="*/ 100 h 200"/>
                <a:gd name="T20" fmla="*/ 100 w 200"/>
                <a:gd name="T21" fmla="*/ 0 h 200"/>
                <a:gd name="T22" fmla="*/ 100 w 200"/>
                <a:gd name="T23" fmla="*/ 187 h 200"/>
                <a:gd name="T24" fmla="*/ 43 w 200"/>
                <a:gd name="T25" fmla="*/ 166 h 200"/>
                <a:gd name="T26" fmla="*/ 100 w 200"/>
                <a:gd name="T27" fmla="*/ 152 h 200"/>
                <a:gd name="T28" fmla="*/ 156 w 200"/>
                <a:gd name="T29" fmla="*/ 166 h 200"/>
                <a:gd name="T30" fmla="*/ 100 w 200"/>
                <a:gd name="T31" fmla="*/ 187 h 200"/>
                <a:gd name="T32" fmla="*/ 165 w 200"/>
                <a:gd name="T33" fmla="*/ 157 h 200"/>
                <a:gd name="T34" fmla="*/ 100 w 200"/>
                <a:gd name="T35" fmla="*/ 140 h 200"/>
                <a:gd name="T36" fmla="*/ 34 w 200"/>
                <a:gd name="T37" fmla="*/ 157 h 200"/>
                <a:gd name="T38" fmla="*/ 12 w 200"/>
                <a:gd name="T39" fmla="*/ 100 h 200"/>
                <a:gd name="T40" fmla="*/ 100 w 200"/>
                <a:gd name="T41" fmla="*/ 12 h 200"/>
                <a:gd name="T42" fmla="*/ 187 w 200"/>
                <a:gd name="T43" fmla="*/ 100 h 200"/>
                <a:gd name="T44" fmla="*/ 165 w 200"/>
                <a:gd name="T45" fmla="*/ 157 h 200"/>
                <a:gd name="T46" fmla="*/ 100 w 200"/>
                <a:gd name="T47" fmla="*/ 54 h 200"/>
                <a:gd name="T48" fmla="*/ 67 w 200"/>
                <a:gd name="T49" fmla="*/ 87 h 200"/>
                <a:gd name="T50" fmla="*/ 100 w 200"/>
                <a:gd name="T51" fmla="*/ 120 h 200"/>
                <a:gd name="T52" fmla="*/ 133 w 200"/>
                <a:gd name="T53" fmla="*/ 87 h 200"/>
                <a:gd name="T54" fmla="*/ 100 w 200"/>
                <a:gd name="T55" fmla="*/ 54 h 200"/>
                <a:gd name="T56" fmla="*/ 100 w 200"/>
                <a:gd name="T57" fmla="*/ 108 h 200"/>
                <a:gd name="T58" fmla="*/ 79 w 200"/>
                <a:gd name="T59" fmla="*/ 87 h 200"/>
                <a:gd name="T60" fmla="*/ 100 w 200"/>
                <a:gd name="T61" fmla="*/ 67 h 200"/>
                <a:gd name="T62" fmla="*/ 120 w 200"/>
                <a:gd name="T63" fmla="*/ 87 h 200"/>
                <a:gd name="T64" fmla="*/ 100 w 200"/>
                <a:gd name="T65" fmla="*/ 10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00" y="0"/>
                  </a:moveTo>
                  <a:cubicBezTo>
                    <a:pt x="44" y="0"/>
                    <a:pt x="0" y="44"/>
                    <a:pt x="0" y="100"/>
                  </a:cubicBezTo>
                  <a:cubicBezTo>
                    <a:pt x="0" y="127"/>
                    <a:pt x="10" y="151"/>
                    <a:pt x="28" y="169"/>
                  </a:cubicBezTo>
                  <a:cubicBezTo>
                    <a:pt x="32" y="174"/>
                    <a:pt x="32" y="174"/>
                    <a:pt x="32" y="174"/>
                  </a:cubicBezTo>
                  <a:cubicBezTo>
                    <a:pt x="32" y="174"/>
                    <a:pt x="32" y="174"/>
                    <a:pt x="32" y="174"/>
                  </a:cubicBezTo>
                  <a:cubicBezTo>
                    <a:pt x="50" y="190"/>
                    <a:pt x="74" y="200"/>
                    <a:pt x="100" y="200"/>
                  </a:cubicBezTo>
                  <a:cubicBezTo>
                    <a:pt x="125" y="200"/>
                    <a:pt x="149" y="190"/>
                    <a:pt x="167" y="174"/>
                  </a:cubicBezTo>
                  <a:cubicBezTo>
                    <a:pt x="167" y="174"/>
                    <a:pt x="167" y="174"/>
                    <a:pt x="167" y="174"/>
                  </a:cubicBezTo>
                  <a:cubicBezTo>
                    <a:pt x="171" y="170"/>
                    <a:pt x="171" y="170"/>
                    <a:pt x="171" y="170"/>
                  </a:cubicBezTo>
                  <a:cubicBezTo>
                    <a:pt x="189" y="152"/>
                    <a:pt x="200" y="127"/>
                    <a:pt x="200" y="100"/>
                  </a:cubicBezTo>
                  <a:cubicBezTo>
                    <a:pt x="200" y="44"/>
                    <a:pt x="155" y="0"/>
                    <a:pt x="100" y="0"/>
                  </a:cubicBezTo>
                  <a:close/>
                  <a:moveTo>
                    <a:pt x="100" y="187"/>
                  </a:moveTo>
                  <a:cubicBezTo>
                    <a:pt x="78" y="187"/>
                    <a:pt x="58" y="179"/>
                    <a:pt x="43" y="166"/>
                  </a:cubicBezTo>
                  <a:cubicBezTo>
                    <a:pt x="58" y="157"/>
                    <a:pt x="78" y="152"/>
                    <a:pt x="100" y="152"/>
                  </a:cubicBezTo>
                  <a:cubicBezTo>
                    <a:pt x="121" y="152"/>
                    <a:pt x="141" y="157"/>
                    <a:pt x="156" y="166"/>
                  </a:cubicBezTo>
                  <a:cubicBezTo>
                    <a:pt x="141" y="179"/>
                    <a:pt x="121" y="187"/>
                    <a:pt x="100" y="187"/>
                  </a:cubicBezTo>
                  <a:close/>
                  <a:moveTo>
                    <a:pt x="165" y="157"/>
                  </a:moveTo>
                  <a:cubicBezTo>
                    <a:pt x="148" y="146"/>
                    <a:pt x="125" y="140"/>
                    <a:pt x="100" y="140"/>
                  </a:cubicBezTo>
                  <a:cubicBezTo>
                    <a:pt x="75" y="140"/>
                    <a:pt x="51" y="146"/>
                    <a:pt x="34" y="157"/>
                  </a:cubicBezTo>
                  <a:cubicBezTo>
                    <a:pt x="20" y="142"/>
                    <a:pt x="12" y="122"/>
                    <a:pt x="12" y="100"/>
                  </a:cubicBezTo>
                  <a:cubicBezTo>
                    <a:pt x="12" y="51"/>
                    <a:pt x="51" y="12"/>
                    <a:pt x="100" y="12"/>
                  </a:cubicBezTo>
                  <a:cubicBezTo>
                    <a:pt x="148" y="12"/>
                    <a:pt x="187" y="51"/>
                    <a:pt x="187" y="100"/>
                  </a:cubicBezTo>
                  <a:cubicBezTo>
                    <a:pt x="187" y="122"/>
                    <a:pt x="179" y="142"/>
                    <a:pt x="165" y="157"/>
                  </a:cubicBezTo>
                  <a:close/>
                  <a:moveTo>
                    <a:pt x="100" y="54"/>
                  </a:moveTo>
                  <a:cubicBezTo>
                    <a:pt x="81" y="54"/>
                    <a:pt x="67" y="69"/>
                    <a:pt x="67" y="87"/>
                  </a:cubicBezTo>
                  <a:cubicBezTo>
                    <a:pt x="67" y="106"/>
                    <a:pt x="81" y="120"/>
                    <a:pt x="100" y="120"/>
                  </a:cubicBezTo>
                  <a:cubicBezTo>
                    <a:pt x="118" y="120"/>
                    <a:pt x="133" y="106"/>
                    <a:pt x="133" y="87"/>
                  </a:cubicBezTo>
                  <a:cubicBezTo>
                    <a:pt x="133" y="69"/>
                    <a:pt x="118" y="54"/>
                    <a:pt x="100" y="54"/>
                  </a:cubicBezTo>
                  <a:close/>
                  <a:moveTo>
                    <a:pt x="100" y="108"/>
                  </a:moveTo>
                  <a:cubicBezTo>
                    <a:pt x="88" y="108"/>
                    <a:pt x="79" y="99"/>
                    <a:pt x="79" y="87"/>
                  </a:cubicBezTo>
                  <a:cubicBezTo>
                    <a:pt x="79" y="76"/>
                    <a:pt x="88" y="67"/>
                    <a:pt x="100" y="67"/>
                  </a:cubicBezTo>
                  <a:cubicBezTo>
                    <a:pt x="111" y="67"/>
                    <a:pt x="120" y="76"/>
                    <a:pt x="120" y="87"/>
                  </a:cubicBezTo>
                  <a:cubicBezTo>
                    <a:pt x="120" y="99"/>
                    <a:pt x="111" y="108"/>
                    <a:pt x="100" y="108"/>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8" name="Freeform 41">
              <a:extLst>
                <a:ext uri="{FF2B5EF4-FFF2-40B4-BE49-F238E27FC236}">
                  <a16:creationId xmlns:a16="http://schemas.microsoft.com/office/drawing/2014/main" id="{AEC05CA0-392D-4717-B93B-7E1A275F5567}"/>
                </a:ext>
              </a:extLst>
            </p:cNvPr>
            <p:cNvSpPr>
              <a:spLocks noChangeAspect="1" noEditPoints="1"/>
            </p:cNvSpPr>
            <p:nvPr/>
          </p:nvSpPr>
          <p:spPr bwMode="auto">
            <a:xfrm>
              <a:off x="7889870" y="1626811"/>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pic>
          <p:nvPicPr>
            <p:cNvPr id="9" name="Graphic 8" descr="Checklist RTL">
              <a:extLst>
                <a:ext uri="{FF2B5EF4-FFF2-40B4-BE49-F238E27FC236}">
                  <a16:creationId xmlns:a16="http://schemas.microsoft.com/office/drawing/2014/main" id="{FF9A5AFA-3778-472B-9790-DFF5DF9B40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7450" y="1635064"/>
              <a:ext cx="583928" cy="482491"/>
            </a:xfrm>
            <a:prstGeom prst="rect">
              <a:avLst/>
            </a:prstGeom>
          </p:spPr>
        </p:pic>
        <p:sp>
          <p:nvSpPr>
            <p:cNvPr id="11" name="Rectangle 10">
              <a:extLst>
                <a:ext uri="{FF2B5EF4-FFF2-40B4-BE49-F238E27FC236}">
                  <a16:creationId xmlns:a16="http://schemas.microsoft.com/office/drawing/2014/main" id="{5A6CDF7D-C625-481A-94FA-FCBE11B33923}"/>
                </a:ext>
              </a:extLst>
            </p:cNvPr>
            <p:cNvSpPr/>
            <p:nvPr/>
          </p:nvSpPr>
          <p:spPr>
            <a:xfrm>
              <a:off x="214697" y="1254035"/>
              <a:ext cx="11136926" cy="153789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GB" sz="1600"/>
            </a:p>
          </p:txBody>
        </p:sp>
        <p:sp>
          <p:nvSpPr>
            <p:cNvPr id="20" name="Freeform 41">
              <a:extLst>
                <a:ext uri="{FF2B5EF4-FFF2-40B4-BE49-F238E27FC236}">
                  <a16:creationId xmlns:a16="http://schemas.microsoft.com/office/drawing/2014/main" id="{0797C088-539F-4315-B33A-FC1CBB8DEAC1}"/>
                </a:ext>
              </a:extLst>
            </p:cNvPr>
            <p:cNvSpPr>
              <a:spLocks noChangeAspect="1" noEditPoints="1"/>
            </p:cNvSpPr>
            <p:nvPr/>
          </p:nvSpPr>
          <p:spPr bwMode="auto">
            <a:xfrm>
              <a:off x="2451519" y="1743382"/>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sp>
          <p:nvSpPr>
            <p:cNvPr id="21" name="TextBox 20">
              <a:extLst>
                <a:ext uri="{FF2B5EF4-FFF2-40B4-BE49-F238E27FC236}">
                  <a16:creationId xmlns:a16="http://schemas.microsoft.com/office/drawing/2014/main" id="{6B6279F2-B7C1-47C1-B51F-59B3C214F4A7}"/>
                </a:ext>
              </a:extLst>
            </p:cNvPr>
            <p:cNvSpPr txBox="1"/>
            <p:nvPr/>
          </p:nvSpPr>
          <p:spPr>
            <a:xfrm>
              <a:off x="1458105" y="2171041"/>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Final signature on summary sheet by claimant(s), executant(s) and witness</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22" name="TextBox 21">
              <a:extLst>
                <a:ext uri="{FF2B5EF4-FFF2-40B4-BE49-F238E27FC236}">
                  <a16:creationId xmlns:a16="http://schemas.microsoft.com/office/drawing/2014/main" id="{72320D6B-C452-4B37-A37C-6E3B17E7B088}"/>
                </a:ext>
              </a:extLst>
            </p:cNvPr>
            <p:cNvSpPr txBox="1"/>
            <p:nvPr/>
          </p:nvSpPr>
          <p:spPr>
            <a:xfrm>
              <a:off x="3568119" y="2162532"/>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Generation of unique number for the document and document is added to Book 1</a:t>
              </a:r>
            </a:p>
          </p:txBody>
        </p:sp>
        <p:sp>
          <p:nvSpPr>
            <p:cNvPr id="23" name="TextBox 22">
              <a:extLst>
                <a:ext uri="{FF2B5EF4-FFF2-40B4-BE49-F238E27FC236}">
                  <a16:creationId xmlns:a16="http://schemas.microsoft.com/office/drawing/2014/main" id="{FF3CE01C-A6CB-4D6E-B717-737D33D41A7B}"/>
                </a:ext>
              </a:extLst>
            </p:cNvPr>
            <p:cNvSpPr txBox="1"/>
            <p:nvPr/>
          </p:nvSpPr>
          <p:spPr>
            <a:xfrm>
              <a:off x="5728769" y="2120162"/>
              <a:ext cx="1427836"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Imprints of photographs and signature are printed </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24" name="TextBox 23">
              <a:extLst>
                <a:ext uri="{FF2B5EF4-FFF2-40B4-BE49-F238E27FC236}">
                  <a16:creationId xmlns:a16="http://schemas.microsoft.com/office/drawing/2014/main" id="{4ECB2DAB-229E-4B40-BCAA-8E893E354F43}"/>
                </a:ext>
              </a:extLst>
            </p:cNvPr>
            <p:cNvSpPr txBox="1"/>
            <p:nvPr/>
          </p:nvSpPr>
          <p:spPr>
            <a:xfrm>
              <a:off x="7203028" y="2178680"/>
              <a:ext cx="1629696"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Document is signed by SRO, original document is scanned and uploaded to the system</a:t>
              </a:r>
              <a:endParaRPr kumimoji="0" lang="en-US" sz="1200" b="0" i="0" u="none" strike="noStrike" kern="1200" cap="none" spc="0" normalizeH="0" baseline="0" noProof="0" dirty="0">
                <a:ln>
                  <a:noFill/>
                </a:ln>
                <a:solidFill>
                  <a:srgbClr val="000000"/>
                </a:solidFill>
                <a:effectLst/>
                <a:uLnTx/>
                <a:uFillTx/>
                <a:latin typeface="Arial"/>
              </a:endParaRPr>
            </a:p>
          </p:txBody>
        </p:sp>
        <p:cxnSp>
          <p:nvCxnSpPr>
            <p:cNvPr id="13" name="Straight Arrow Connector 12">
              <a:extLst>
                <a:ext uri="{FF2B5EF4-FFF2-40B4-BE49-F238E27FC236}">
                  <a16:creationId xmlns:a16="http://schemas.microsoft.com/office/drawing/2014/main" id="{D2C075AF-4FAB-4510-983D-A81BB5A864B5}"/>
                </a:ext>
              </a:extLst>
            </p:cNvPr>
            <p:cNvCxnSpPr>
              <a:cxnSpLocks/>
            </p:cNvCxnSpPr>
            <p:nvPr/>
          </p:nvCxnSpPr>
          <p:spPr>
            <a:xfrm>
              <a:off x="3128813" y="1818841"/>
              <a:ext cx="604880"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4" name="Straight Arrow Connector 13">
              <a:extLst>
                <a:ext uri="{FF2B5EF4-FFF2-40B4-BE49-F238E27FC236}">
                  <a16:creationId xmlns:a16="http://schemas.microsoft.com/office/drawing/2014/main" id="{22C60938-319C-4F55-994B-E1527B8677E5}"/>
                </a:ext>
              </a:extLst>
            </p:cNvPr>
            <p:cNvCxnSpPr/>
            <p:nvPr/>
          </p:nvCxnSpPr>
          <p:spPr>
            <a:xfrm>
              <a:off x="5086450" y="1760924"/>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5" name="Straight Arrow Connector 14">
              <a:extLst>
                <a:ext uri="{FF2B5EF4-FFF2-40B4-BE49-F238E27FC236}">
                  <a16:creationId xmlns:a16="http://schemas.microsoft.com/office/drawing/2014/main" id="{B4C01E89-B604-4E34-B9AA-5AC65C433FAD}"/>
                </a:ext>
              </a:extLst>
            </p:cNvPr>
            <p:cNvCxnSpPr>
              <a:cxnSpLocks/>
            </p:cNvCxnSpPr>
            <p:nvPr/>
          </p:nvCxnSpPr>
          <p:spPr>
            <a:xfrm>
              <a:off x="6844938" y="1761471"/>
              <a:ext cx="436260"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25" name="Rectangle 24">
              <a:extLst>
                <a:ext uri="{FF2B5EF4-FFF2-40B4-BE49-F238E27FC236}">
                  <a16:creationId xmlns:a16="http://schemas.microsoft.com/office/drawing/2014/main" id="{D020E349-DC2B-4AB6-A600-7658D6753A2F}"/>
                </a:ext>
              </a:extLst>
            </p:cNvPr>
            <p:cNvSpPr/>
            <p:nvPr/>
          </p:nvSpPr>
          <p:spPr>
            <a:xfrm>
              <a:off x="11460776" y="1743382"/>
              <a:ext cx="731224"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200" b="1" dirty="0">
                  <a:solidFill>
                    <a:schemeClr val="tx1"/>
                  </a:solidFill>
                </a:rPr>
                <a:t>Kaveri System</a:t>
              </a:r>
            </a:p>
          </p:txBody>
        </p:sp>
        <p:sp>
          <p:nvSpPr>
            <p:cNvPr id="28" name="TextBox 27">
              <a:extLst>
                <a:ext uri="{FF2B5EF4-FFF2-40B4-BE49-F238E27FC236}">
                  <a16:creationId xmlns:a16="http://schemas.microsoft.com/office/drawing/2014/main" id="{8BB9C28C-F918-4F34-A96D-C1977B1E7135}"/>
                </a:ext>
              </a:extLst>
            </p:cNvPr>
            <p:cNvSpPr txBox="1"/>
            <p:nvPr/>
          </p:nvSpPr>
          <p:spPr>
            <a:xfrm>
              <a:off x="273053" y="2186659"/>
              <a:ext cx="1219747"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Receive success message from Blockchain </a:t>
              </a:r>
            </a:p>
          </p:txBody>
        </p:sp>
        <p:sp>
          <p:nvSpPr>
            <p:cNvPr id="29" name="Rectangle: Rounded Corners 5">
              <a:extLst>
                <a:ext uri="{FF2B5EF4-FFF2-40B4-BE49-F238E27FC236}">
                  <a16:creationId xmlns:a16="http://schemas.microsoft.com/office/drawing/2014/main" id="{35E1E26A-93D6-4A86-B50C-E7B536121F60}"/>
                </a:ext>
              </a:extLst>
            </p:cNvPr>
            <p:cNvSpPr/>
            <p:nvPr/>
          </p:nvSpPr>
          <p:spPr>
            <a:xfrm>
              <a:off x="273054" y="1312719"/>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20</a:t>
              </a:r>
            </a:p>
          </p:txBody>
        </p:sp>
        <p:sp>
          <p:nvSpPr>
            <p:cNvPr id="30" name="Rectangle: Rounded Corners 5">
              <a:extLst>
                <a:ext uri="{FF2B5EF4-FFF2-40B4-BE49-F238E27FC236}">
                  <a16:creationId xmlns:a16="http://schemas.microsoft.com/office/drawing/2014/main" id="{07BD7B60-9FC8-4370-B6A4-F60CA03DCAC2}"/>
                </a:ext>
              </a:extLst>
            </p:cNvPr>
            <p:cNvSpPr/>
            <p:nvPr/>
          </p:nvSpPr>
          <p:spPr>
            <a:xfrm>
              <a:off x="1859482" y="1298899"/>
              <a:ext cx="526075" cy="366731"/>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21</a:t>
              </a:r>
            </a:p>
          </p:txBody>
        </p:sp>
        <p:sp>
          <p:nvSpPr>
            <p:cNvPr id="31" name="Rectangle: Rounded Corners 5">
              <a:extLst>
                <a:ext uri="{FF2B5EF4-FFF2-40B4-BE49-F238E27FC236}">
                  <a16:creationId xmlns:a16="http://schemas.microsoft.com/office/drawing/2014/main" id="{19501872-DA41-47A3-9308-76044D1ADBBC}"/>
                </a:ext>
              </a:extLst>
            </p:cNvPr>
            <p:cNvSpPr/>
            <p:nvPr/>
          </p:nvSpPr>
          <p:spPr>
            <a:xfrm>
              <a:off x="3866850" y="1326332"/>
              <a:ext cx="526074" cy="35708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22</a:t>
              </a:r>
            </a:p>
          </p:txBody>
        </p:sp>
        <p:sp>
          <p:nvSpPr>
            <p:cNvPr id="32" name="Rectangle: Rounded Corners 5">
              <a:extLst>
                <a:ext uri="{FF2B5EF4-FFF2-40B4-BE49-F238E27FC236}">
                  <a16:creationId xmlns:a16="http://schemas.microsoft.com/office/drawing/2014/main" id="{EFA68DCF-6B8B-4494-BB0C-0140969E1A63}"/>
                </a:ext>
              </a:extLst>
            </p:cNvPr>
            <p:cNvSpPr/>
            <p:nvPr/>
          </p:nvSpPr>
          <p:spPr>
            <a:xfrm>
              <a:off x="5916613" y="1310984"/>
              <a:ext cx="526074" cy="35708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23</a:t>
              </a:r>
            </a:p>
          </p:txBody>
        </p:sp>
        <p:sp>
          <p:nvSpPr>
            <p:cNvPr id="33" name="Rectangle: Rounded Corners 5">
              <a:extLst>
                <a:ext uri="{FF2B5EF4-FFF2-40B4-BE49-F238E27FC236}">
                  <a16:creationId xmlns:a16="http://schemas.microsoft.com/office/drawing/2014/main" id="{15FD6A67-283D-4811-8F71-1F288BE7A97A}"/>
                </a:ext>
              </a:extLst>
            </p:cNvPr>
            <p:cNvSpPr/>
            <p:nvPr/>
          </p:nvSpPr>
          <p:spPr>
            <a:xfrm>
              <a:off x="7311041" y="1336725"/>
              <a:ext cx="526075" cy="34669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24</a:t>
              </a:r>
            </a:p>
          </p:txBody>
        </p:sp>
        <p:cxnSp>
          <p:nvCxnSpPr>
            <p:cNvPr id="34" name="Straight Arrow Connector 33">
              <a:extLst>
                <a:ext uri="{FF2B5EF4-FFF2-40B4-BE49-F238E27FC236}">
                  <a16:creationId xmlns:a16="http://schemas.microsoft.com/office/drawing/2014/main" id="{6AA66C8B-11C7-405E-87CD-279B0A43E852}"/>
                </a:ext>
              </a:extLst>
            </p:cNvPr>
            <p:cNvCxnSpPr>
              <a:cxnSpLocks/>
            </p:cNvCxnSpPr>
            <p:nvPr/>
          </p:nvCxnSpPr>
          <p:spPr>
            <a:xfrm>
              <a:off x="1555394" y="1814883"/>
              <a:ext cx="567125" cy="4812"/>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pic>
          <p:nvPicPr>
            <p:cNvPr id="36" name="Graphic 35" descr="Computer">
              <a:extLst>
                <a:ext uri="{FF2B5EF4-FFF2-40B4-BE49-F238E27FC236}">
                  <a16:creationId xmlns:a16="http://schemas.microsoft.com/office/drawing/2014/main" id="{10728AE0-C7AA-4BC6-96ED-75CD1B86D5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636" y="1580634"/>
              <a:ext cx="502298" cy="651380"/>
            </a:xfrm>
            <a:prstGeom prst="rect">
              <a:avLst/>
            </a:prstGeom>
          </p:spPr>
        </p:pic>
        <p:sp>
          <p:nvSpPr>
            <p:cNvPr id="38" name="Rectangle: Rounded Corners 5">
              <a:extLst>
                <a:ext uri="{FF2B5EF4-FFF2-40B4-BE49-F238E27FC236}">
                  <a16:creationId xmlns:a16="http://schemas.microsoft.com/office/drawing/2014/main" id="{FB41504A-74DE-4120-B203-C1B032B8E34C}"/>
                </a:ext>
              </a:extLst>
            </p:cNvPr>
            <p:cNvSpPr/>
            <p:nvPr/>
          </p:nvSpPr>
          <p:spPr>
            <a:xfrm>
              <a:off x="9235630" y="1332008"/>
              <a:ext cx="526075" cy="34669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25</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sp>
          <p:nvSpPr>
            <p:cNvPr id="39" name="Freeform 41">
              <a:extLst>
                <a:ext uri="{FF2B5EF4-FFF2-40B4-BE49-F238E27FC236}">
                  <a16:creationId xmlns:a16="http://schemas.microsoft.com/office/drawing/2014/main" id="{86D3B3A1-EC37-4F4F-8E78-9AEB61AE7DBA}"/>
                </a:ext>
              </a:extLst>
            </p:cNvPr>
            <p:cNvSpPr>
              <a:spLocks noChangeAspect="1" noEditPoints="1"/>
            </p:cNvSpPr>
            <p:nvPr/>
          </p:nvSpPr>
          <p:spPr bwMode="auto">
            <a:xfrm>
              <a:off x="9870858" y="1565371"/>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sp>
          <p:nvSpPr>
            <p:cNvPr id="40" name="TextBox 39">
              <a:extLst>
                <a:ext uri="{FF2B5EF4-FFF2-40B4-BE49-F238E27FC236}">
                  <a16:creationId xmlns:a16="http://schemas.microsoft.com/office/drawing/2014/main" id="{7E5916A8-FFF6-4BC3-A7A8-949B27CCF4B4}"/>
                </a:ext>
              </a:extLst>
            </p:cNvPr>
            <p:cNvSpPr txBox="1"/>
            <p:nvPr/>
          </p:nvSpPr>
          <p:spPr>
            <a:xfrm>
              <a:off x="9125605" y="2150295"/>
              <a:ext cx="2183168"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Blockchain application is invoked and unique request number along with scanned copy is sent to blockchain</a:t>
              </a:r>
            </a:p>
          </p:txBody>
        </p:sp>
        <p:cxnSp>
          <p:nvCxnSpPr>
            <p:cNvPr id="42" name="Straight Arrow Connector 41">
              <a:extLst>
                <a:ext uri="{FF2B5EF4-FFF2-40B4-BE49-F238E27FC236}">
                  <a16:creationId xmlns:a16="http://schemas.microsoft.com/office/drawing/2014/main" id="{4B6A6981-8191-4302-9EB1-7046BC033EEA}"/>
                </a:ext>
              </a:extLst>
            </p:cNvPr>
            <p:cNvCxnSpPr>
              <a:cxnSpLocks/>
            </p:cNvCxnSpPr>
            <p:nvPr/>
          </p:nvCxnSpPr>
          <p:spPr>
            <a:xfrm flipV="1">
              <a:off x="8389932" y="1697034"/>
              <a:ext cx="845698" cy="6694"/>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45" name="Rectangle 44">
              <a:extLst>
                <a:ext uri="{FF2B5EF4-FFF2-40B4-BE49-F238E27FC236}">
                  <a16:creationId xmlns:a16="http://schemas.microsoft.com/office/drawing/2014/main" id="{7733C33F-FE6F-4B89-8342-89ED137BBDEB}"/>
                </a:ext>
              </a:extLst>
            </p:cNvPr>
            <p:cNvSpPr/>
            <p:nvPr/>
          </p:nvSpPr>
          <p:spPr>
            <a:xfrm>
              <a:off x="214696" y="2797900"/>
              <a:ext cx="11136925" cy="3481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sp>
          <p:nvSpPr>
            <p:cNvPr id="46" name="Rectangle 45">
              <a:extLst>
                <a:ext uri="{FF2B5EF4-FFF2-40B4-BE49-F238E27FC236}">
                  <a16:creationId xmlns:a16="http://schemas.microsoft.com/office/drawing/2014/main" id="{9DF981EC-B385-4179-B2FE-A9CF2F14B579}"/>
                </a:ext>
              </a:extLst>
            </p:cNvPr>
            <p:cNvSpPr/>
            <p:nvPr/>
          </p:nvSpPr>
          <p:spPr>
            <a:xfrm>
              <a:off x="11413635" y="3648189"/>
              <a:ext cx="748784"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900" b="1" dirty="0">
                  <a:solidFill>
                    <a:schemeClr val="tx1"/>
                  </a:solidFill>
                </a:rPr>
                <a:t>Blockchain System</a:t>
              </a:r>
            </a:p>
          </p:txBody>
        </p:sp>
        <p:sp>
          <p:nvSpPr>
            <p:cNvPr id="47" name="TextBox 46">
              <a:extLst>
                <a:ext uri="{FF2B5EF4-FFF2-40B4-BE49-F238E27FC236}">
                  <a16:creationId xmlns:a16="http://schemas.microsoft.com/office/drawing/2014/main" id="{B509C89F-84C6-47B3-8C86-02236581BB66}"/>
                </a:ext>
              </a:extLst>
            </p:cNvPr>
            <p:cNvSpPr txBox="1"/>
            <p:nvPr/>
          </p:nvSpPr>
          <p:spPr>
            <a:xfrm>
              <a:off x="419829" y="3909283"/>
              <a:ext cx="1942646"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Blockchain receives the data</a:t>
              </a:r>
            </a:p>
          </p:txBody>
        </p:sp>
        <p:sp>
          <p:nvSpPr>
            <p:cNvPr id="48" name="Rectangle: Rounded Corners 5">
              <a:extLst>
                <a:ext uri="{FF2B5EF4-FFF2-40B4-BE49-F238E27FC236}">
                  <a16:creationId xmlns:a16="http://schemas.microsoft.com/office/drawing/2014/main" id="{6906679C-1183-4B89-BD71-36FCE9E6569A}"/>
                </a:ext>
              </a:extLst>
            </p:cNvPr>
            <p:cNvSpPr/>
            <p:nvPr/>
          </p:nvSpPr>
          <p:spPr>
            <a:xfrm>
              <a:off x="442912" y="3112508"/>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26</a:t>
              </a:r>
            </a:p>
          </p:txBody>
        </p:sp>
        <p:pic>
          <p:nvPicPr>
            <p:cNvPr id="49" name="Graphic 48" descr="Computer">
              <a:extLst>
                <a:ext uri="{FF2B5EF4-FFF2-40B4-BE49-F238E27FC236}">
                  <a16:creationId xmlns:a16="http://schemas.microsoft.com/office/drawing/2014/main" id="{09FDAC8E-E5DB-44C4-AD55-D5E07457A8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5494" y="3380423"/>
              <a:ext cx="502298" cy="651380"/>
            </a:xfrm>
            <a:prstGeom prst="rect">
              <a:avLst/>
            </a:prstGeom>
          </p:spPr>
        </p:pic>
        <p:sp>
          <p:nvSpPr>
            <p:cNvPr id="50" name="TextBox 49">
              <a:extLst>
                <a:ext uri="{FF2B5EF4-FFF2-40B4-BE49-F238E27FC236}">
                  <a16:creationId xmlns:a16="http://schemas.microsoft.com/office/drawing/2014/main" id="{0F9D870E-53D8-4C40-A2EA-C89943C5ADBD}"/>
                </a:ext>
              </a:extLst>
            </p:cNvPr>
            <p:cNvSpPr txBox="1"/>
            <p:nvPr/>
          </p:nvSpPr>
          <p:spPr>
            <a:xfrm>
              <a:off x="3386166" y="3959302"/>
              <a:ext cx="2162660"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Retrieves the data packet created in Step 18 by matching the unique request number</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1" name="Rectangle: Rounded Corners 5">
              <a:extLst>
                <a:ext uri="{FF2B5EF4-FFF2-40B4-BE49-F238E27FC236}">
                  <a16:creationId xmlns:a16="http://schemas.microsoft.com/office/drawing/2014/main" id="{FD2A0879-7F11-4AC7-B739-DE77D01A0BD3}"/>
                </a:ext>
              </a:extLst>
            </p:cNvPr>
            <p:cNvSpPr/>
            <p:nvPr/>
          </p:nvSpPr>
          <p:spPr>
            <a:xfrm>
              <a:off x="3414815" y="3059799"/>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27</a:t>
              </a:r>
            </a:p>
          </p:txBody>
        </p:sp>
        <p:sp>
          <p:nvSpPr>
            <p:cNvPr id="53" name="Rectangle: Rounded Corners 5">
              <a:extLst>
                <a:ext uri="{FF2B5EF4-FFF2-40B4-BE49-F238E27FC236}">
                  <a16:creationId xmlns:a16="http://schemas.microsoft.com/office/drawing/2014/main" id="{A08B3590-DD0C-4D98-9EF3-D2853E8F9D3D}"/>
                </a:ext>
              </a:extLst>
            </p:cNvPr>
            <p:cNvSpPr/>
            <p:nvPr/>
          </p:nvSpPr>
          <p:spPr>
            <a:xfrm>
              <a:off x="6131696" y="3106627"/>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28</a:t>
              </a:r>
            </a:p>
          </p:txBody>
        </p:sp>
        <p:sp>
          <p:nvSpPr>
            <p:cNvPr id="55" name="TextBox 54">
              <a:extLst>
                <a:ext uri="{FF2B5EF4-FFF2-40B4-BE49-F238E27FC236}">
                  <a16:creationId xmlns:a16="http://schemas.microsoft.com/office/drawing/2014/main" id="{BE7E6B4F-816B-4565-BE6B-C6007DF14CEF}"/>
                </a:ext>
              </a:extLst>
            </p:cNvPr>
            <p:cNvSpPr txBox="1"/>
            <p:nvPr/>
          </p:nvSpPr>
          <p:spPr>
            <a:xfrm>
              <a:off x="5733646" y="3914433"/>
              <a:ext cx="2162660" cy="529282"/>
            </a:xfrm>
            <a:prstGeom prst="rect">
              <a:avLst/>
            </a:prstGeom>
            <a:solidFill>
              <a:schemeClr val="bg1"/>
            </a:solidFill>
          </p:spPr>
          <p:txBody>
            <a:bodyPr wrap="square" lIns="0" tIns="0" rIns="0" bIns="0" rtlCol="0" anchor="ctr">
              <a:noAutofit/>
            </a:bodyPr>
            <a:lstStyle/>
            <a:p>
              <a:pPr lvl="0" indent="-274320" algn="ctr">
                <a:spcAft>
                  <a:spcPts val="900"/>
                </a:spcAft>
              </a:pPr>
              <a:endParaRPr kumimoji="0" lang="en-US" sz="1200" b="0" i="0" u="none" strike="noStrike" kern="1200" cap="none" spc="0" normalizeH="0" baseline="0" noProof="0" dirty="0">
                <a:ln>
                  <a:noFill/>
                </a:ln>
                <a:solidFill>
                  <a:srgbClr val="000000"/>
                </a:solidFill>
                <a:effectLst/>
                <a:uLnTx/>
                <a:uFillTx/>
                <a:latin typeface="Arial"/>
              </a:endParaRPr>
            </a:p>
          </p:txBody>
        </p:sp>
        <p:pic>
          <p:nvPicPr>
            <p:cNvPr id="56" name="Graphic 55" descr="Share">
              <a:extLst>
                <a:ext uri="{FF2B5EF4-FFF2-40B4-BE49-F238E27FC236}">
                  <a16:creationId xmlns:a16="http://schemas.microsoft.com/office/drawing/2014/main" id="{A83D0563-CE4C-49F5-9DC5-652F5AC842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34910" y="3327713"/>
              <a:ext cx="466235" cy="534011"/>
            </a:xfrm>
            <a:prstGeom prst="rect">
              <a:avLst/>
            </a:prstGeom>
          </p:spPr>
        </p:pic>
        <p:sp>
          <p:nvSpPr>
            <p:cNvPr id="57" name="TextBox 56">
              <a:extLst>
                <a:ext uri="{FF2B5EF4-FFF2-40B4-BE49-F238E27FC236}">
                  <a16:creationId xmlns:a16="http://schemas.microsoft.com/office/drawing/2014/main" id="{BF513979-BDE5-4873-A1D0-7D502F45215C}"/>
                </a:ext>
              </a:extLst>
            </p:cNvPr>
            <p:cNvSpPr txBox="1"/>
            <p:nvPr/>
          </p:nvSpPr>
          <p:spPr>
            <a:xfrm>
              <a:off x="6131696" y="3967472"/>
              <a:ext cx="2162660"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Append the data received in Step 26 to the </a:t>
              </a:r>
              <a:r>
                <a:rPr lang="en-US" sz="1200" dirty="0">
                  <a:solidFill>
                    <a:srgbClr val="000000"/>
                  </a:solidFill>
                  <a:latin typeface="Arial"/>
                </a:rPr>
                <a:t>data packet retrieved in Step 27  </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9" name="Freeform 41">
              <a:extLst>
                <a:ext uri="{FF2B5EF4-FFF2-40B4-BE49-F238E27FC236}">
                  <a16:creationId xmlns:a16="http://schemas.microsoft.com/office/drawing/2014/main" id="{666B3157-9379-4C56-B535-EB3EE318E674}"/>
                </a:ext>
              </a:extLst>
            </p:cNvPr>
            <p:cNvSpPr>
              <a:spLocks noChangeAspect="1" noEditPoints="1"/>
            </p:cNvSpPr>
            <p:nvPr/>
          </p:nvSpPr>
          <p:spPr bwMode="auto">
            <a:xfrm>
              <a:off x="6814976" y="3438280"/>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sp>
          <p:nvSpPr>
            <p:cNvPr id="60" name="Rectangle: Rounded Corners 5">
              <a:extLst>
                <a:ext uri="{FF2B5EF4-FFF2-40B4-BE49-F238E27FC236}">
                  <a16:creationId xmlns:a16="http://schemas.microsoft.com/office/drawing/2014/main" id="{2E232D6F-FB12-4082-B859-7426FEA4EAAC}"/>
                </a:ext>
              </a:extLst>
            </p:cNvPr>
            <p:cNvSpPr/>
            <p:nvPr/>
          </p:nvSpPr>
          <p:spPr>
            <a:xfrm>
              <a:off x="8975574" y="3059799"/>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29</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sp>
          <p:nvSpPr>
            <p:cNvPr id="61" name="Rectangle: Rounded Corners 5">
              <a:extLst>
                <a:ext uri="{FF2B5EF4-FFF2-40B4-BE49-F238E27FC236}">
                  <a16:creationId xmlns:a16="http://schemas.microsoft.com/office/drawing/2014/main" id="{F73909CA-0B5D-4C84-803A-34C6250DBAF8}"/>
                </a:ext>
              </a:extLst>
            </p:cNvPr>
            <p:cNvSpPr/>
            <p:nvPr/>
          </p:nvSpPr>
          <p:spPr>
            <a:xfrm>
              <a:off x="935012" y="4920896"/>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30</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sp>
          <p:nvSpPr>
            <p:cNvPr id="62" name="TextBox 61">
              <a:extLst>
                <a:ext uri="{FF2B5EF4-FFF2-40B4-BE49-F238E27FC236}">
                  <a16:creationId xmlns:a16="http://schemas.microsoft.com/office/drawing/2014/main" id="{BAB46AED-70EC-4212-ACC5-976ADCFF1C84}"/>
                </a:ext>
              </a:extLst>
            </p:cNvPr>
            <p:cNvSpPr txBox="1"/>
            <p:nvPr/>
          </p:nvSpPr>
          <p:spPr>
            <a:xfrm>
              <a:off x="9002738" y="3968035"/>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Data packet created in Step </a:t>
              </a:r>
              <a:r>
                <a:rPr lang="en-US" sz="1200" dirty="0">
                  <a:solidFill>
                    <a:srgbClr val="000000"/>
                  </a:solidFill>
                  <a:latin typeface="Arial"/>
                </a:rPr>
                <a:t>28</a:t>
              </a:r>
              <a:r>
                <a:rPr kumimoji="0" lang="en-US" sz="1200" b="0" i="0" u="none" strike="noStrike" kern="1200" cap="none" spc="0" normalizeH="0" baseline="0" noProof="0" dirty="0">
                  <a:ln>
                    <a:noFill/>
                  </a:ln>
                  <a:solidFill>
                    <a:srgbClr val="000000"/>
                  </a:solidFill>
                  <a:effectLst/>
                  <a:uLnTx/>
                  <a:uFillTx/>
                  <a:latin typeface="Arial"/>
                  <a:ea typeface="+mn-ea"/>
                  <a:cs typeface="+mn-cs"/>
                </a:rPr>
                <a:t> will be digitally signed by SRO </a:t>
              </a:r>
            </a:p>
          </p:txBody>
        </p:sp>
        <p:sp>
          <p:nvSpPr>
            <p:cNvPr id="63" name="TextBox 62">
              <a:extLst>
                <a:ext uri="{FF2B5EF4-FFF2-40B4-BE49-F238E27FC236}">
                  <a16:creationId xmlns:a16="http://schemas.microsoft.com/office/drawing/2014/main" id="{7469D29A-6324-404C-83EE-8175BA3F16F1}"/>
                </a:ext>
              </a:extLst>
            </p:cNvPr>
            <p:cNvSpPr txBox="1"/>
            <p:nvPr/>
          </p:nvSpPr>
          <p:spPr>
            <a:xfrm>
              <a:off x="264645" y="5692933"/>
              <a:ext cx="2459422"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Signed data packet is sent to Blockchain</a:t>
              </a:r>
            </a:p>
          </p:txBody>
        </p:sp>
        <p:sp>
          <p:nvSpPr>
            <p:cNvPr id="64" name="Freeform 41">
              <a:extLst>
                <a:ext uri="{FF2B5EF4-FFF2-40B4-BE49-F238E27FC236}">
                  <a16:creationId xmlns:a16="http://schemas.microsoft.com/office/drawing/2014/main" id="{6F4D65DB-A37B-473B-A566-268F0668236F}"/>
                </a:ext>
              </a:extLst>
            </p:cNvPr>
            <p:cNvSpPr>
              <a:spLocks noChangeAspect="1" noEditPoints="1"/>
            </p:cNvSpPr>
            <p:nvPr/>
          </p:nvSpPr>
          <p:spPr bwMode="auto">
            <a:xfrm>
              <a:off x="9788197" y="3523000"/>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5" name="Graphic 64" descr="Envelope">
              <a:extLst>
                <a:ext uri="{FF2B5EF4-FFF2-40B4-BE49-F238E27FC236}">
                  <a16:creationId xmlns:a16="http://schemas.microsoft.com/office/drawing/2014/main" id="{8640226C-9744-4788-8F2A-B794D33583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22181" y="5149153"/>
              <a:ext cx="457200" cy="584148"/>
            </a:xfrm>
            <a:prstGeom prst="rect">
              <a:avLst/>
            </a:prstGeom>
          </p:spPr>
        </p:pic>
        <p:sp>
          <p:nvSpPr>
            <p:cNvPr id="67" name="TextBox 66">
              <a:extLst>
                <a:ext uri="{FF2B5EF4-FFF2-40B4-BE49-F238E27FC236}">
                  <a16:creationId xmlns:a16="http://schemas.microsoft.com/office/drawing/2014/main" id="{C0CF16E1-0472-41C9-81EA-562B061F7D0C}"/>
                </a:ext>
              </a:extLst>
            </p:cNvPr>
            <p:cNvSpPr txBox="1"/>
            <p:nvPr/>
          </p:nvSpPr>
          <p:spPr>
            <a:xfrm>
              <a:off x="3046930" y="5663024"/>
              <a:ext cx="3163041"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Smart Contract triggered upon receipt of the packet</a:t>
              </a:r>
            </a:p>
          </p:txBody>
        </p:sp>
        <p:sp>
          <p:nvSpPr>
            <p:cNvPr id="68" name="Rectangle: Rounded Corners 5">
              <a:extLst>
                <a:ext uri="{FF2B5EF4-FFF2-40B4-BE49-F238E27FC236}">
                  <a16:creationId xmlns:a16="http://schemas.microsoft.com/office/drawing/2014/main" id="{5F3A6E90-6F93-4614-8297-45EB44139C93}"/>
                </a:ext>
              </a:extLst>
            </p:cNvPr>
            <p:cNvSpPr/>
            <p:nvPr/>
          </p:nvSpPr>
          <p:spPr>
            <a:xfrm>
              <a:off x="3981603" y="4970030"/>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31</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pic>
          <p:nvPicPr>
            <p:cNvPr id="69" name="Graphic 68" descr="Share">
              <a:extLst>
                <a:ext uri="{FF2B5EF4-FFF2-40B4-BE49-F238E27FC236}">
                  <a16:creationId xmlns:a16="http://schemas.microsoft.com/office/drawing/2014/main" id="{D7BA45D0-9C08-4044-87E9-80006EDD88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02664" y="5148097"/>
              <a:ext cx="415222" cy="475582"/>
            </a:xfrm>
            <a:prstGeom prst="rect">
              <a:avLst/>
            </a:prstGeom>
          </p:spPr>
        </p:pic>
        <p:cxnSp>
          <p:nvCxnSpPr>
            <p:cNvPr id="70" name="Straight Arrow Connector 69">
              <a:extLst>
                <a:ext uri="{FF2B5EF4-FFF2-40B4-BE49-F238E27FC236}">
                  <a16:creationId xmlns:a16="http://schemas.microsoft.com/office/drawing/2014/main" id="{76D40459-6B34-4B6C-A9E0-70EAD94F6B64}"/>
                </a:ext>
              </a:extLst>
            </p:cNvPr>
            <p:cNvCxnSpPr>
              <a:cxnSpLocks/>
            </p:cNvCxnSpPr>
            <p:nvPr/>
          </p:nvCxnSpPr>
          <p:spPr>
            <a:xfrm>
              <a:off x="2044247" y="3304665"/>
              <a:ext cx="1075847"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72" name="Straight Arrow Connector 71">
              <a:extLst>
                <a:ext uri="{FF2B5EF4-FFF2-40B4-BE49-F238E27FC236}">
                  <a16:creationId xmlns:a16="http://schemas.microsoft.com/office/drawing/2014/main" id="{A2275911-758F-46F5-8FE8-EC7667526A0D}"/>
                </a:ext>
              </a:extLst>
            </p:cNvPr>
            <p:cNvCxnSpPr>
              <a:cxnSpLocks/>
            </p:cNvCxnSpPr>
            <p:nvPr/>
          </p:nvCxnSpPr>
          <p:spPr>
            <a:xfrm>
              <a:off x="4810275" y="3273947"/>
              <a:ext cx="1075847"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73" name="Straight Arrow Connector 72">
              <a:extLst>
                <a:ext uri="{FF2B5EF4-FFF2-40B4-BE49-F238E27FC236}">
                  <a16:creationId xmlns:a16="http://schemas.microsoft.com/office/drawing/2014/main" id="{2295C356-22B3-43A7-B530-37E0C91AACD1}"/>
                </a:ext>
              </a:extLst>
            </p:cNvPr>
            <p:cNvCxnSpPr>
              <a:cxnSpLocks/>
            </p:cNvCxnSpPr>
            <p:nvPr/>
          </p:nvCxnSpPr>
          <p:spPr>
            <a:xfrm>
              <a:off x="7428837" y="3276537"/>
              <a:ext cx="1075847"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74" name="Straight Arrow Connector 73">
              <a:extLst>
                <a:ext uri="{FF2B5EF4-FFF2-40B4-BE49-F238E27FC236}">
                  <a16:creationId xmlns:a16="http://schemas.microsoft.com/office/drawing/2014/main" id="{D145264B-2F0E-47B6-85B9-C6BAFCDA7E9F}"/>
                </a:ext>
              </a:extLst>
            </p:cNvPr>
            <p:cNvCxnSpPr>
              <a:cxnSpLocks/>
            </p:cNvCxnSpPr>
            <p:nvPr/>
          </p:nvCxnSpPr>
          <p:spPr>
            <a:xfrm>
              <a:off x="2229857" y="5148097"/>
              <a:ext cx="1075847"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grpSp>
    </p:spTree>
    <p:extLst>
      <p:ext uri="{BB962C8B-B14F-4D97-AF65-F5344CB8AC3E}">
        <p14:creationId xmlns:p14="http://schemas.microsoft.com/office/powerpoint/2010/main" val="1307673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1 : Registration of Document in Blockchain System (4/4)</a:t>
            </a:r>
          </a:p>
        </p:txBody>
      </p:sp>
      <p:grpSp>
        <p:nvGrpSpPr>
          <p:cNvPr id="3" name="Group 2">
            <a:extLst>
              <a:ext uri="{FF2B5EF4-FFF2-40B4-BE49-F238E27FC236}">
                <a16:creationId xmlns:a16="http://schemas.microsoft.com/office/drawing/2014/main" id="{20157F94-9DEC-4D18-A6DD-6B2FA5EC8C42}"/>
              </a:ext>
            </a:extLst>
          </p:cNvPr>
          <p:cNvGrpSpPr/>
          <p:nvPr/>
        </p:nvGrpSpPr>
        <p:grpSpPr>
          <a:xfrm>
            <a:off x="392910" y="1409545"/>
            <a:ext cx="11659583" cy="5387774"/>
            <a:chOff x="239129" y="1861080"/>
            <a:chExt cx="11659583" cy="5387774"/>
          </a:xfrm>
        </p:grpSpPr>
        <p:sp>
          <p:nvSpPr>
            <p:cNvPr id="60" name="TextBox 59">
              <a:extLst>
                <a:ext uri="{FF2B5EF4-FFF2-40B4-BE49-F238E27FC236}">
                  <a16:creationId xmlns:a16="http://schemas.microsoft.com/office/drawing/2014/main" id="{E820EAA4-EF8D-46C0-AD78-55B002FB8AC9}"/>
                </a:ext>
              </a:extLst>
            </p:cNvPr>
            <p:cNvSpPr txBox="1"/>
            <p:nvPr/>
          </p:nvSpPr>
          <p:spPr>
            <a:xfrm>
              <a:off x="276718" y="4155215"/>
              <a:ext cx="2780193" cy="563157"/>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Only a successful match establishes right of executant(s) to transact. After successful match, check public key of claimant(s) for existence and correctness</a:t>
              </a:r>
            </a:p>
          </p:txBody>
        </p:sp>
        <p:sp>
          <p:nvSpPr>
            <p:cNvPr id="64" name="TextBox 63">
              <a:extLst>
                <a:ext uri="{FF2B5EF4-FFF2-40B4-BE49-F238E27FC236}">
                  <a16:creationId xmlns:a16="http://schemas.microsoft.com/office/drawing/2014/main" id="{2BDD8CBF-C9CF-452E-84D5-F0D4477CE2DE}"/>
                </a:ext>
              </a:extLst>
            </p:cNvPr>
            <p:cNvSpPr txBox="1"/>
            <p:nvPr/>
          </p:nvSpPr>
          <p:spPr>
            <a:xfrm>
              <a:off x="3092805" y="4082619"/>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Use the public key in ledger to verify the signed text of claimant(s)</a:t>
              </a:r>
            </a:p>
          </p:txBody>
        </p:sp>
        <p:sp>
          <p:nvSpPr>
            <p:cNvPr id="65" name="TextBox 64">
              <a:extLst>
                <a:ext uri="{FF2B5EF4-FFF2-40B4-BE49-F238E27FC236}">
                  <a16:creationId xmlns:a16="http://schemas.microsoft.com/office/drawing/2014/main" id="{4995FA1F-EEE3-41CB-B833-BC7D348FE5E4}"/>
                </a:ext>
              </a:extLst>
            </p:cNvPr>
            <p:cNvSpPr txBox="1"/>
            <p:nvPr/>
          </p:nvSpPr>
          <p:spPr>
            <a:xfrm>
              <a:off x="5502962" y="4180551"/>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Match the decrypted Aadhaar number with with the Aadhaar stored in blockchain*</a:t>
              </a:r>
            </a:p>
          </p:txBody>
        </p:sp>
        <p:sp>
          <p:nvSpPr>
            <p:cNvPr id="71" name="TextBox 70">
              <a:extLst>
                <a:ext uri="{FF2B5EF4-FFF2-40B4-BE49-F238E27FC236}">
                  <a16:creationId xmlns:a16="http://schemas.microsoft.com/office/drawing/2014/main" id="{EF02A9FD-B151-493F-ADE2-1B70FAA808A3}"/>
                </a:ext>
              </a:extLst>
            </p:cNvPr>
            <p:cNvSpPr txBox="1"/>
            <p:nvPr/>
          </p:nvSpPr>
          <p:spPr>
            <a:xfrm>
              <a:off x="7895955" y="4109907"/>
              <a:ext cx="2903177"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Upon successful match i.e., demographic match, data received from desktop application is appended as a new record </a:t>
              </a:r>
              <a:endParaRPr kumimoji="0" lang="en-US" sz="1200" b="0" i="0" u="none" strike="noStrike" kern="1200" cap="none" spc="0" normalizeH="0" baseline="0" noProof="0" dirty="0">
                <a:ln>
                  <a:noFill/>
                </a:ln>
                <a:solidFill>
                  <a:srgbClr val="000000"/>
                </a:solidFill>
                <a:effectLst/>
                <a:uLnTx/>
                <a:uFillTx/>
                <a:latin typeface="Arial"/>
              </a:endParaRPr>
            </a:p>
          </p:txBody>
        </p:sp>
        <p:grpSp>
          <p:nvGrpSpPr>
            <p:cNvPr id="5" name="Group 4">
              <a:extLst>
                <a:ext uri="{FF2B5EF4-FFF2-40B4-BE49-F238E27FC236}">
                  <a16:creationId xmlns:a16="http://schemas.microsoft.com/office/drawing/2014/main" id="{6C017BD1-D244-47D3-8B21-AF5D3A9F767F}"/>
                </a:ext>
              </a:extLst>
            </p:cNvPr>
            <p:cNvGrpSpPr/>
            <p:nvPr/>
          </p:nvGrpSpPr>
          <p:grpSpPr>
            <a:xfrm>
              <a:off x="239129" y="4809926"/>
              <a:ext cx="7766122" cy="1405396"/>
              <a:chOff x="239129" y="4900876"/>
              <a:chExt cx="7766122" cy="1405396"/>
            </a:xfrm>
          </p:grpSpPr>
          <p:sp>
            <p:nvSpPr>
              <p:cNvPr id="79" name="Rectangle: Rounded Corners 5">
                <a:extLst>
                  <a:ext uri="{FF2B5EF4-FFF2-40B4-BE49-F238E27FC236}">
                    <a16:creationId xmlns:a16="http://schemas.microsoft.com/office/drawing/2014/main" id="{EA4DE43E-DD12-4E47-9494-C73A19F1AFD3}"/>
                  </a:ext>
                </a:extLst>
              </p:cNvPr>
              <p:cNvSpPr/>
              <p:nvPr/>
            </p:nvSpPr>
            <p:spPr>
              <a:xfrm>
                <a:off x="696169" y="4921162"/>
                <a:ext cx="5144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40</a:t>
                </a:r>
              </a:p>
            </p:txBody>
          </p:sp>
          <p:sp>
            <p:nvSpPr>
              <p:cNvPr id="81" name="Rectangle: Rounded Corners 5">
                <a:extLst>
                  <a:ext uri="{FF2B5EF4-FFF2-40B4-BE49-F238E27FC236}">
                    <a16:creationId xmlns:a16="http://schemas.microsoft.com/office/drawing/2014/main" id="{2D405986-1FA3-4B12-AB96-F6926A1B7D5B}"/>
                  </a:ext>
                </a:extLst>
              </p:cNvPr>
              <p:cNvSpPr/>
              <p:nvPr/>
            </p:nvSpPr>
            <p:spPr>
              <a:xfrm>
                <a:off x="3502807" y="4919790"/>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41</a:t>
                </a:r>
              </a:p>
            </p:txBody>
          </p:sp>
          <p:sp>
            <p:nvSpPr>
              <p:cNvPr id="82" name="Rectangle: Rounded Corners 5">
                <a:extLst>
                  <a:ext uri="{FF2B5EF4-FFF2-40B4-BE49-F238E27FC236}">
                    <a16:creationId xmlns:a16="http://schemas.microsoft.com/office/drawing/2014/main" id="{1ACE2627-C0D9-4284-95E7-44DA23F48426}"/>
                  </a:ext>
                </a:extLst>
              </p:cNvPr>
              <p:cNvSpPr/>
              <p:nvPr/>
            </p:nvSpPr>
            <p:spPr>
              <a:xfrm>
                <a:off x="6346037" y="4900876"/>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42</a:t>
                </a:r>
              </a:p>
            </p:txBody>
          </p:sp>
          <p:sp>
            <p:nvSpPr>
              <p:cNvPr id="84" name="TextBox 83">
                <a:extLst>
                  <a:ext uri="{FF2B5EF4-FFF2-40B4-BE49-F238E27FC236}">
                    <a16:creationId xmlns:a16="http://schemas.microsoft.com/office/drawing/2014/main" id="{5BF51385-B412-43DA-84D3-7F88B5ECB807}"/>
                  </a:ext>
                </a:extLst>
              </p:cNvPr>
              <p:cNvSpPr txBox="1"/>
              <p:nvPr/>
            </p:nvSpPr>
            <p:spPr>
              <a:xfrm>
                <a:off x="239129" y="5758976"/>
                <a:ext cx="2621145"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Smart Contract adds the property details from the previous record in blockchain along with the hash pointer to previous record of same property</a:t>
                </a:r>
              </a:p>
            </p:txBody>
          </p:sp>
          <p:sp>
            <p:nvSpPr>
              <p:cNvPr id="85" name="TextBox 84">
                <a:extLst>
                  <a:ext uri="{FF2B5EF4-FFF2-40B4-BE49-F238E27FC236}">
                    <a16:creationId xmlns:a16="http://schemas.microsoft.com/office/drawing/2014/main" id="{FC5B80DF-DBA7-45E5-BA1C-2AB0C2F43A87}"/>
                  </a:ext>
                </a:extLst>
              </p:cNvPr>
              <p:cNvSpPr txBox="1"/>
              <p:nvPr/>
            </p:nvSpPr>
            <p:spPr>
              <a:xfrm>
                <a:off x="2904449" y="5756625"/>
                <a:ext cx="2621145"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New record with same property identifier and encumbrance details as before is created with the new property details received via the packet**</a:t>
                </a:r>
              </a:p>
            </p:txBody>
          </p:sp>
          <p:sp>
            <p:nvSpPr>
              <p:cNvPr id="86" name="TextBox 85">
                <a:extLst>
                  <a:ext uri="{FF2B5EF4-FFF2-40B4-BE49-F238E27FC236}">
                    <a16:creationId xmlns:a16="http://schemas.microsoft.com/office/drawing/2014/main" id="{899FEC79-939B-4649-9243-F991DA1ACDCB}"/>
                  </a:ext>
                </a:extLst>
              </p:cNvPr>
              <p:cNvSpPr txBox="1"/>
              <p:nvPr/>
            </p:nvSpPr>
            <p:spPr>
              <a:xfrm>
                <a:off x="5622003" y="5776990"/>
                <a:ext cx="2383248"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Success Message is sent to Kaveri system which records it along with Blockchain Property Id and the registration process is completed</a:t>
                </a:r>
                <a:endParaRPr kumimoji="0" lang="en-US" sz="1200" b="0" i="0" u="none" strike="noStrike" kern="1200" cap="none" spc="0" normalizeH="0" baseline="0" noProof="0" dirty="0">
                  <a:ln>
                    <a:noFill/>
                  </a:ln>
                  <a:solidFill>
                    <a:srgbClr val="000000"/>
                  </a:solidFill>
                  <a:effectLst/>
                  <a:uLnTx/>
                  <a:uFillTx/>
                  <a:latin typeface="Arial"/>
                </a:endParaRPr>
              </a:p>
            </p:txBody>
          </p:sp>
        </p:grpSp>
        <p:sp>
          <p:nvSpPr>
            <p:cNvPr id="90" name="Freeform 30">
              <a:extLst>
                <a:ext uri="{FF2B5EF4-FFF2-40B4-BE49-F238E27FC236}">
                  <a16:creationId xmlns:a16="http://schemas.microsoft.com/office/drawing/2014/main" id="{8590CF0C-7C01-4A79-B383-6C513AE4BF88}"/>
                </a:ext>
              </a:extLst>
            </p:cNvPr>
            <p:cNvSpPr>
              <a:spLocks noChangeAspect="1" noEditPoints="1"/>
            </p:cNvSpPr>
            <p:nvPr/>
          </p:nvSpPr>
          <p:spPr bwMode="auto">
            <a:xfrm>
              <a:off x="9684368" y="3573711"/>
              <a:ext cx="487363" cy="465138"/>
            </a:xfrm>
            <a:custGeom>
              <a:avLst/>
              <a:gdLst>
                <a:gd name="T0" fmla="*/ 154 w 202"/>
                <a:gd name="T1" fmla="*/ 193 h 193"/>
                <a:gd name="T2" fmla="*/ 48 w 202"/>
                <a:gd name="T3" fmla="*/ 193 h 193"/>
                <a:gd name="T4" fmla="*/ 34 w 202"/>
                <a:gd name="T5" fmla="*/ 183 h 193"/>
                <a:gd name="T6" fmla="*/ 2 w 202"/>
                <a:gd name="T7" fmla="*/ 83 h 193"/>
                <a:gd name="T8" fmla="*/ 7 w 202"/>
                <a:gd name="T9" fmla="*/ 66 h 193"/>
                <a:gd name="T10" fmla="*/ 92 w 202"/>
                <a:gd name="T11" fmla="*/ 4 h 193"/>
                <a:gd name="T12" fmla="*/ 110 w 202"/>
                <a:gd name="T13" fmla="*/ 4 h 193"/>
                <a:gd name="T14" fmla="*/ 195 w 202"/>
                <a:gd name="T15" fmla="*/ 66 h 193"/>
                <a:gd name="T16" fmla="*/ 200 w 202"/>
                <a:gd name="T17" fmla="*/ 83 h 193"/>
                <a:gd name="T18" fmla="*/ 168 w 202"/>
                <a:gd name="T19" fmla="*/ 183 h 193"/>
                <a:gd name="T20" fmla="*/ 154 w 202"/>
                <a:gd name="T21" fmla="*/ 193 h 193"/>
                <a:gd name="T22" fmla="*/ 101 w 202"/>
                <a:gd name="T23" fmla="*/ 14 h 193"/>
                <a:gd name="T24" fmla="*/ 100 w 202"/>
                <a:gd name="T25" fmla="*/ 14 h 193"/>
                <a:gd name="T26" fmla="*/ 14 w 202"/>
                <a:gd name="T27" fmla="*/ 76 h 193"/>
                <a:gd name="T28" fmla="*/ 14 w 202"/>
                <a:gd name="T29" fmla="*/ 79 h 193"/>
                <a:gd name="T30" fmla="*/ 46 w 202"/>
                <a:gd name="T31" fmla="*/ 179 h 193"/>
                <a:gd name="T32" fmla="*/ 48 w 202"/>
                <a:gd name="T33" fmla="*/ 181 h 193"/>
                <a:gd name="T34" fmla="*/ 154 w 202"/>
                <a:gd name="T35" fmla="*/ 181 h 193"/>
                <a:gd name="T36" fmla="*/ 156 w 202"/>
                <a:gd name="T37" fmla="*/ 179 h 193"/>
                <a:gd name="T38" fmla="*/ 188 w 202"/>
                <a:gd name="T39" fmla="*/ 79 h 193"/>
                <a:gd name="T40" fmla="*/ 188 w 202"/>
                <a:gd name="T41" fmla="*/ 76 h 193"/>
                <a:gd name="T42" fmla="*/ 102 w 202"/>
                <a:gd name="T43" fmla="*/ 14 h 193"/>
                <a:gd name="T44" fmla="*/ 101 w 202"/>
                <a:gd name="T45" fmla="*/ 14 h 193"/>
                <a:gd name="T46" fmla="*/ 132 w 202"/>
                <a:gd name="T47" fmla="*/ 163 h 193"/>
                <a:gd name="T48" fmla="*/ 70 w 202"/>
                <a:gd name="T49" fmla="*/ 163 h 193"/>
                <a:gd name="T50" fmla="*/ 56 w 202"/>
                <a:gd name="T51" fmla="*/ 153 h 193"/>
                <a:gd name="T52" fmla="*/ 37 w 202"/>
                <a:gd name="T53" fmla="*/ 94 h 193"/>
                <a:gd name="T54" fmla="*/ 43 w 202"/>
                <a:gd name="T55" fmla="*/ 78 h 193"/>
                <a:gd name="T56" fmla="*/ 92 w 202"/>
                <a:gd name="T57" fmla="*/ 42 h 193"/>
                <a:gd name="T58" fmla="*/ 110 w 202"/>
                <a:gd name="T59" fmla="*/ 42 h 193"/>
                <a:gd name="T60" fmla="*/ 159 w 202"/>
                <a:gd name="T61" fmla="*/ 78 h 193"/>
                <a:gd name="T62" fmla="*/ 165 w 202"/>
                <a:gd name="T63" fmla="*/ 94 h 193"/>
                <a:gd name="T64" fmla="*/ 146 w 202"/>
                <a:gd name="T65" fmla="*/ 153 h 193"/>
                <a:gd name="T66" fmla="*/ 132 w 202"/>
                <a:gd name="T67" fmla="*/ 163 h 193"/>
                <a:gd name="T68" fmla="*/ 101 w 202"/>
                <a:gd name="T69" fmla="*/ 51 h 193"/>
                <a:gd name="T70" fmla="*/ 100 w 202"/>
                <a:gd name="T71" fmla="*/ 52 h 193"/>
                <a:gd name="T72" fmla="*/ 50 w 202"/>
                <a:gd name="T73" fmla="*/ 88 h 193"/>
                <a:gd name="T74" fmla="*/ 49 w 202"/>
                <a:gd name="T75" fmla="*/ 90 h 193"/>
                <a:gd name="T76" fmla="*/ 68 w 202"/>
                <a:gd name="T77" fmla="*/ 149 h 193"/>
                <a:gd name="T78" fmla="*/ 70 w 202"/>
                <a:gd name="T79" fmla="*/ 150 h 193"/>
                <a:gd name="T80" fmla="*/ 132 w 202"/>
                <a:gd name="T81" fmla="*/ 150 h 193"/>
                <a:gd name="T82" fmla="*/ 134 w 202"/>
                <a:gd name="T83" fmla="*/ 149 h 193"/>
                <a:gd name="T84" fmla="*/ 153 w 202"/>
                <a:gd name="T85" fmla="*/ 90 h 193"/>
                <a:gd name="T86" fmla="*/ 152 w 202"/>
                <a:gd name="T87" fmla="*/ 88 h 193"/>
                <a:gd name="T88" fmla="*/ 102 w 202"/>
                <a:gd name="T89" fmla="*/ 52 h 193"/>
                <a:gd name="T90" fmla="*/ 101 w 202"/>
                <a:gd name="T91" fmla="*/ 51 h 193"/>
                <a:gd name="T92" fmla="*/ 120 w 202"/>
                <a:gd name="T93" fmla="*/ 132 h 193"/>
                <a:gd name="T94" fmla="*/ 82 w 202"/>
                <a:gd name="T95" fmla="*/ 132 h 193"/>
                <a:gd name="T96" fmla="*/ 70 w 202"/>
                <a:gd name="T97" fmla="*/ 96 h 193"/>
                <a:gd name="T98" fmla="*/ 101 w 202"/>
                <a:gd name="T99" fmla="*/ 73 h 193"/>
                <a:gd name="T100" fmla="*/ 132 w 202"/>
                <a:gd name="T101" fmla="*/ 96 h 193"/>
                <a:gd name="T102" fmla="*/ 120 w 202"/>
                <a:gd name="T103" fmla="*/ 132 h 193"/>
                <a:gd name="T104" fmla="*/ 91 w 202"/>
                <a:gd name="T105" fmla="*/ 120 h 193"/>
                <a:gd name="T106" fmla="*/ 111 w 202"/>
                <a:gd name="T107" fmla="*/ 120 h 193"/>
                <a:gd name="T108" fmla="*/ 117 w 202"/>
                <a:gd name="T109" fmla="*/ 100 h 193"/>
                <a:gd name="T110" fmla="*/ 101 w 202"/>
                <a:gd name="T111" fmla="*/ 89 h 193"/>
                <a:gd name="T112" fmla="*/ 85 w 202"/>
                <a:gd name="T113" fmla="*/ 100 h 193"/>
                <a:gd name="T114" fmla="*/ 91 w 202"/>
                <a:gd name="T115"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193">
                  <a:moveTo>
                    <a:pt x="154" y="193"/>
                  </a:moveTo>
                  <a:cubicBezTo>
                    <a:pt x="48" y="193"/>
                    <a:pt x="48" y="193"/>
                    <a:pt x="48" y="193"/>
                  </a:cubicBezTo>
                  <a:cubicBezTo>
                    <a:pt x="42" y="193"/>
                    <a:pt x="36" y="189"/>
                    <a:pt x="34" y="183"/>
                  </a:cubicBezTo>
                  <a:cubicBezTo>
                    <a:pt x="2" y="83"/>
                    <a:pt x="2" y="83"/>
                    <a:pt x="2" y="83"/>
                  </a:cubicBezTo>
                  <a:cubicBezTo>
                    <a:pt x="0" y="77"/>
                    <a:pt x="2" y="70"/>
                    <a:pt x="7" y="66"/>
                  </a:cubicBezTo>
                  <a:cubicBezTo>
                    <a:pt x="92" y="4"/>
                    <a:pt x="92" y="4"/>
                    <a:pt x="92" y="4"/>
                  </a:cubicBezTo>
                  <a:cubicBezTo>
                    <a:pt x="98" y="0"/>
                    <a:pt x="104" y="0"/>
                    <a:pt x="110" y="4"/>
                  </a:cubicBezTo>
                  <a:cubicBezTo>
                    <a:pt x="195" y="66"/>
                    <a:pt x="195" y="66"/>
                    <a:pt x="195" y="66"/>
                  </a:cubicBezTo>
                  <a:cubicBezTo>
                    <a:pt x="200" y="70"/>
                    <a:pt x="202" y="77"/>
                    <a:pt x="200" y="83"/>
                  </a:cubicBezTo>
                  <a:cubicBezTo>
                    <a:pt x="168" y="183"/>
                    <a:pt x="168" y="183"/>
                    <a:pt x="168" y="183"/>
                  </a:cubicBezTo>
                  <a:cubicBezTo>
                    <a:pt x="166" y="189"/>
                    <a:pt x="160" y="193"/>
                    <a:pt x="154" y="193"/>
                  </a:cubicBezTo>
                  <a:close/>
                  <a:moveTo>
                    <a:pt x="101" y="14"/>
                  </a:moveTo>
                  <a:cubicBezTo>
                    <a:pt x="101" y="14"/>
                    <a:pt x="100" y="14"/>
                    <a:pt x="100" y="14"/>
                  </a:cubicBezTo>
                  <a:cubicBezTo>
                    <a:pt x="14" y="76"/>
                    <a:pt x="14" y="76"/>
                    <a:pt x="14" y="76"/>
                  </a:cubicBezTo>
                  <a:cubicBezTo>
                    <a:pt x="14" y="77"/>
                    <a:pt x="13" y="78"/>
                    <a:pt x="14" y="79"/>
                  </a:cubicBezTo>
                  <a:cubicBezTo>
                    <a:pt x="46" y="179"/>
                    <a:pt x="46" y="179"/>
                    <a:pt x="46" y="179"/>
                  </a:cubicBezTo>
                  <a:cubicBezTo>
                    <a:pt x="46" y="180"/>
                    <a:pt x="47" y="181"/>
                    <a:pt x="48" y="181"/>
                  </a:cubicBezTo>
                  <a:cubicBezTo>
                    <a:pt x="154" y="181"/>
                    <a:pt x="154" y="181"/>
                    <a:pt x="154" y="181"/>
                  </a:cubicBezTo>
                  <a:cubicBezTo>
                    <a:pt x="155" y="181"/>
                    <a:pt x="155" y="180"/>
                    <a:pt x="156" y="179"/>
                  </a:cubicBezTo>
                  <a:cubicBezTo>
                    <a:pt x="188" y="79"/>
                    <a:pt x="188" y="79"/>
                    <a:pt x="188" y="79"/>
                  </a:cubicBezTo>
                  <a:cubicBezTo>
                    <a:pt x="189" y="78"/>
                    <a:pt x="188" y="77"/>
                    <a:pt x="188" y="76"/>
                  </a:cubicBezTo>
                  <a:cubicBezTo>
                    <a:pt x="102" y="14"/>
                    <a:pt x="102" y="14"/>
                    <a:pt x="102" y="14"/>
                  </a:cubicBezTo>
                  <a:cubicBezTo>
                    <a:pt x="102" y="14"/>
                    <a:pt x="101" y="14"/>
                    <a:pt x="101" y="14"/>
                  </a:cubicBezTo>
                  <a:close/>
                  <a:moveTo>
                    <a:pt x="132" y="163"/>
                  </a:moveTo>
                  <a:cubicBezTo>
                    <a:pt x="70" y="163"/>
                    <a:pt x="70" y="163"/>
                    <a:pt x="70" y="163"/>
                  </a:cubicBezTo>
                  <a:cubicBezTo>
                    <a:pt x="64" y="163"/>
                    <a:pt x="58" y="159"/>
                    <a:pt x="56" y="153"/>
                  </a:cubicBezTo>
                  <a:cubicBezTo>
                    <a:pt x="37" y="94"/>
                    <a:pt x="37" y="94"/>
                    <a:pt x="37" y="94"/>
                  </a:cubicBezTo>
                  <a:cubicBezTo>
                    <a:pt x="35" y="88"/>
                    <a:pt x="38" y="82"/>
                    <a:pt x="43" y="78"/>
                  </a:cubicBezTo>
                  <a:cubicBezTo>
                    <a:pt x="92" y="42"/>
                    <a:pt x="92" y="42"/>
                    <a:pt x="92" y="42"/>
                  </a:cubicBezTo>
                  <a:cubicBezTo>
                    <a:pt x="98" y="38"/>
                    <a:pt x="104" y="38"/>
                    <a:pt x="110" y="42"/>
                  </a:cubicBezTo>
                  <a:cubicBezTo>
                    <a:pt x="159" y="78"/>
                    <a:pt x="159" y="78"/>
                    <a:pt x="159" y="78"/>
                  </a:cubicBezTo>
                  <a:cubicBezTo>
                    <a:pt x="164" y="82"/>
                    <a:pt x="167" y="88"/>
                    <a:pt x="165" y="94"/>
                  </a:cubicBezTo>
                  <a:cubicBezTo>
                    <a:pt x="146" y="153"/>
                    <a:pt x="146" y="153"/>
                    <a:pt x="146" y="153"/>
                  </a:cubicBezTo>
                  <a:cubicBezTo>
                    <a:pt x="144" y="159"/>
                    <a:pt x="138" y="163"/>
                    <a:pt x="132" y="163"/>
                  </a:cubicBezTo>
                  <a:close/>
                  <a:moveTo>
                    <a:pt x="101" y="51"/>
                  </a:moveTo>
                  <a:cubicBezTo>
                    <a:pt x="101" y="51"/>
                    <a:pt x="100" y="52"/>
                    <a:pt x="100" y="52"/>
                  </a:cubicBezTo>
                  <a:cubicBezTo>
                    <a:pt x="50" y="88"/>
                    <a:pt x="50" y="88"/>
                    <a:pt x="50" y="88"/>
                  </a:cubicBezTo>
                  <a:cubicBezTo>
                    <a:pt x="49" y="89"/>
                    <a:pt x="49" y="89"/>
                    <a:pt x="49" y="90"/>
                  </a:cubicBezTo>
                  <a:cubicBezTo>
                    <a:pt x="68" y="149"/>
                    <a:pt x="68" y="149"/>
                    <a:pt x="68" y="149"/>
                  </a:cubicBezTo>
                  <a:cubicBezTo>
                    <a:pt x="69" y="150"/>
                    <a:pt x="69" y="150"/>
                    <a:pt x="70" y="150"/>
                  </a:cubicBezTo>
                  <a:cubicBezTo>
                    <a:pt x="132" y="150"/>
                    <a:pt x="132" y="150"/>
                    <a:pt x="132" y="150"/>
                  </a:cubicBezTo>
                  <a:cubicBezTo>
                    <a:pt x="133" y="150"/>
                    <a:pt x="133" y="150"/>
                    <a:pt x="134" y="149"/>
                  </a:cubicBezTo>
                  <a:cubicBezTo>
                    <a:pt x="153" y="90"/>
                    <a:pt x="153" y="90"/>
                    <a:pt x="153" y="90"/>
                  </a:cubicBezTo>
                  <a:cubicBezTo>
                    <a:pt x="153" y="89"/>
                    <a:pt x="153" y="89"/>
                    <a:pt x="152" y="88"/>
                  </a:cubicBezTo>
                  <a:cubicBezTo>
                    <a:pt x="102" y="52"/>
                    <a:pt x="102" y="52"/>
                    <a:pt x="102" y="52"/>
                  </a:cubicBezTo>
                  <a:cubicBezTo>
                    <a:pt x="102" y="52"/>
                    <a:pt x="101" y="51"/>
                    <a:pt x="101" y="51"/>
                  </a:cubicBezTo>
                  <a:close/>
                  <a:moveTo>
                    <a:pt x="120" y="132"/>
                  </a:moveTo>
                  <a:cubicBezTo>
                    <a:pt x="82" y="132"/>
                    <a:pt x="82" y="132"/>
                    <a:pt x="82" y="132"/>
                  </a:cubicBezTo>
                  <a:cubicBezTo>
                    <a:pt x="70" y="96"/>
                    <a:pt x="70" y="96"/>
                    <a:pt x="70" y="96"/>
                  </a:cubicBezTo>
                  <a:cubicBezTo>
                    <a:pt x="101" y="73"/>
                    <a:pt x="101" y="73"/>
                    <a:pt x="101" y="73"/>
                  </a:cubicBezTo>
                  <a:cubicBezTo>
                    <a:pt x="132" y="96"/>
                    <a:pt x="132" y="96"/>
                    <a:pt x="132" y="96"/>
                  </a:cubicBezTo>
                  <a:lnTo>
                    <a:pt x="120" y="132"/>
                  </a:lnTo>
                  <a:close/>
                  <a:moveTo>
                    <a:pt x="91" y="120"/>
                  </a:moveTo>
                  <a:cubicBezTo>
                    <a:pt x="111" y="120"/>
                    <a:pt x="111" y="120"/>
                    <a:pt x="111" y="120"/>
                  </a:cubicBezTo>
                  <a:cubicBezTo>
                    <a:pt x="117" y="100"/>
                    <a:pt x="117" y="100"/>
                    <a:pt x="117" y="100"/>
                  </a:cubicBezTo>
                  <a:cubicBezTo>
                    <a:pt x="101" y="89"/>
                    <a:pt x="101" y="89"/>
                    <a:pt x="101" y="89"/>
                  </a:cubicBezTo>
                  <a:cubicBezTo>
                    <a:pt x="85" y="100"/>
                    <a:pt x="85" y="100"/>
                    <a:pt x="85" y="100"/>
                  </a:cubicBezTo>
                  <a:lnTo>
                    <a:pt x="91" y="12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8">
              <a:extLst>
                <a:ext uri="{FF2B5EF4-FFF2-40B4-BE49-F238E27FC236}">
                  <a16:creationId xmlns:a16="http://schemas.microsoft.com/office/drawing/2014/main" id="{4FC3504F-577D-4379-A93E-FBF2AD5D5331}"/>
                </a:ext>
              </a:extLst>
            </p:cNvPr>
            <p:cNvSpPr>
              <a:spLocks noChangeAspect="1" noEditPoints="1"/>
            </p:cNvSpPr>
            <p:nvPr/>
          </p:nvSpPr>
          <p:spPr bwMode="auto">
            <a:xfrm>
              <a:off x="1216267" y="3651501"/>
              <a:ext cx="367977" cy="377953"/>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93" name="Freeform 41">
              <a:extLst>
                <a:ext uri="{FF2B5EF4-FFF2-40B4-BE49-F238E27FC236}">
                  <a16:creationId xmlns:a16="http://schemas.microsoft.com/office/drawing/2014/main" id="{833E79B3-A38B-4120-846C-2797DD2B1BB4}"/>
                </a:ext>
              </a:extLst>
            </p:cNvPr>
            <p:cNvSpPr>
              <a:spLocks noChangeAspect="1" noEditPoints="1"/>
            </p:cNvSpPr>
            <p:nvPr/>
          </p:nvSpPr>
          <p:spPr bwMode="auto">
            <a:xfrm>
              <a:off x="6929917" y="3584150"/>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pic>
          <p:nvPicPr>
            <p:cNvPr id="10" name="Graphic 9" descr="Checklist RTL">
              <a:extLst>
                <a:ext uri="{FF2B5EF4-FFF2-40B4-BE49-F238E27FC236}">
                  <a16:creationId xmlns:a16="http://schemas.microsoft.com/office/drawing/2014/main" id="{19A6A6FE-CEFB-4A84-A88B-3B70ACD1F1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1618" y="2285915"/>
              <a:ext cx="583928" cy="482491"/>
            </a:xfrm>
            <a:prstGeom prst="rect">
              <a:avLst/>
            </a:prstGeom>
          </p:spPr>
        </p:pic>
        <p:pic>
          <p:nvPicPr>
            <p:cNvPr id="12" name="Graphic 11" descr="Unlock">
              <a:extLst>
                <a:ext uri="{FF2B5EF4-FFF2-40B4-BE49-F238E27FC236}">
                  <a16:creationId xmlns:a16="http://schemas.microsoft.com/office/drawing/2014/main" id="{0329CF9C-BDC2-4F19-A94E-35AB227B17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900" y="2219221"/>
              <a:ext cx="517169" cy="468266"/>
            </a:xfrm>
            <a:prstGeom prst="rect">
              <a:avLst/>
            </a:prstGeom>
          </p:spPr>
        </p:pic>
        <p:sp>
          <p:nvSpPr>
            <p:cNvPr id="94" name="Freeform 41">
              <a:extLst>
                <a:ext uri="{FF2B5EF4-FFF2-40B4-BE49-F238E27FC236}">
                  <a16:creationId xmlns:a16="http://schemas.microsoft.com/office/drawing/2014/main" id="{36440878-88F0-4B70-800E-76AA1E489E3B}"/>
                </a:ext>
              </a:extLst>
            </p:cNvPr>
            <p:cNvSpPr>
              <a:spLocks noChangeAspect="1" noEditPoints="1"/>
            </p:cNvSpPr>
            <p:nvPr/>
          </p:nvSpPr>
          <p:spPr bwMode="auto">
            <a:xfrm>
              <a:off x="4130637" y="5099883"/>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pic>
          <p:nvPicPr>
            <p:cNvPr id="14" name="Graphic 13" descr="Envelope">
              <a:extLst>
                <a:ext uri="{FF2B5EF4-FFF2-40B4-BE49-F238E27FC236}">
                  <a16:creationId xmlns:a16="http://schemas.microsoft.com/office/drawing/2014/main" id="{82F76C70-6804-4E9C-86D2-F9F5724570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29917" y="5013348"/>
              <a:ext cx="457200" cy="584148"/>
            </a:xfrm>
            <a:prstGeom prst="rect">
              <a:avLst/>
            </a:prstGeom>
          </p:spPr>
        </p:pic>
        <p:pic>
          <p:nvPicPr>
            <p:cNvPr id="16" name="Graphic 15" descr="Share">
              <a:extLst>
                <a:ext uri="{FF2B5EF4-FFF2-40B4-BE49-F238E27FC236}">
                  <a16:creationId xmlns:a16="http://schemas.microsoft.com/office/drawing/2014/main" id="{E8A78F76-331D-4D40-8E87-740DF22649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98705" y="2286052"/>
              <a:ext cx="449486" cy="514827"/>
            </a:xfrm>
            <a:prstGeom prst="rect">
              <a:avLst/>
            </a:prstGeom>
          </p:spPr>
        </p:pic>
        <p:sp>
          <p:nvSpPr>
            <p:cNvPr id="72" name="Rectangle: Rounded Corners 5">
              <a:extLst>
                <a:ext uri="{FF2B5EF4-FFF2-40B4-BE49-F238E27FC236}">
                  <a16:creationId xmlns:a16="http://schemas.microsoft.com/office/drawing/2014/main" id="{7C07A172-A071-4EAD-B804-4CFC4744173D}"/>
                </a:ext>
              </a:extLst>
            </p:cNvPr>
            <p:cNvSpPr/>
            <p:nvPr/>
          </p:nvSpPr>
          <p:spPr>
            <a:xfrm>
              <a:off x="609761" y="1938233"/>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32</a:t>
              </a:r>
            </a:p>
          </p:txBody>
        </p:sp>
        <p:sp>
          <p:nvSpPr>
            <p:cNvPr id="36" name="TextBox 35">
              <a:extLst>
                <a:ext uri="{FF2B5EF4-FFF2-40B4-BE49-F238E27FC236}">
                  <a16:creationId xmlns:a16="http://schemas.microsoft.com/office/drawing/2014/main" id="{98D93D91-BC4D-41B2-A1F7-8D07F8CE0ED7}"/>
                </a:ext>
              </a:extLst>
            </p:cNvPr>
            <p:cNvSpPr txBox="1"/>
            <p:nvPr/>
          </p:nvSpPr>
          <p:spPr>
            <a:xfrm>
              <a:off x="444620" y="2906788"/>
              <a:ext cx="1770275" cy="245316"/>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Verify the SRO’s signature over the data packet</a:t>
              </a:r>
            </a:p>
          </p:txBody>
        </p:sp>
        <p:sp>
          <p:nvSpPr>
            <p:cNvPr id="37" name="TextBox 36">
              <a:extLst>
                <a:ext uri="{FF2B5EF4-FFF2-40B4-BE49-F238E27FC236}">
                  <a16:creationId xmlns:a16="http://schemas.microsoft.com/office/drawing/2014/main" id="{73CF6772-4B16-4565-B43D-013121FBD6AD}"/>
                </a:ext>
              </a:extLst>
            </p:cNvPr>
            <p:cNvSpPr txBox="1"/>
            <p:nvPr/>
          </p:nvSpPr>
          <p:spPr>
            <a:xfrm>
              <a:off x="2362199" y="2838142"/>
              <a:ext cx="3118635" cy="533015"/>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Fetch property record from blockchain whose unique identifier is part of data packet. In case of new property entry, skip this step and jump to Step 36 </a:t>
              </a:r>
            </a:p>
          </p:txBody>
        </p:sp>
        <p:sp>
          <p:nvSpPr>
            <p:cNvPr id="38" name="TextBox 37">
              <a:extLst>
                <a:ext uri="{FF2B5EF4-FFF2-40B4-BE49-F238E27FC236}">
                  <a16:creationId xmlns:a16="http://schemas.microsoft.com/office/drawing/2014/main" id="{B75C62AA-3296-46FE-9EE3-BE3141F15B11}"/>
                </a:ext>
              </a:extLst>
            </p:cNvPr>
            <p:cNvSpPr txBox="1"/>
            <p:nvPr/>
          </p:nvSpPr>
          <p:spPr>
            <a:xfrm>
              <a:off x="5622003" y="2772253"/>
              <a:ext cx="2189412"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Use the public key in blockchain to verify the signed text of the executant(s)</a:t>
              </a:r>
            </a:p>
          </p:txBody>
        </p:sp>
        <p:sp>
          <p:nvSpPr>
            <p:cNvPr id="44" name="TextBox 43">
              <a:extLst>
                <a:ext uri="{FF2B5EF4-FFF2-40B4-BE49-F238E27FC236}">
                  <a16:creationId xmlns:a16="http://schemas.microsoft.com/office/drawing/2014/main" id="{DE38E880-9D00-4C6A-AA38-588E09FD6089}"/>
                </a:ext>
              </a:extLst>
            </p:cNvPr>
            <p:cNvSpPr txBox="1"/>
            <p:nvPr/>
          </p:nvSpPr>
          <p:spPr>
            <a:xfrm>
              <a:off x="8229310" y="2772253"/>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Match the decrypted Aadhaar number with the Aadhaar stored in blockchain*</a:t>
              </a:r>
            </a:p>
          </p:txBody>
        </p:sp>
        <p:cxnSp>
          <p:nvCxnSpPr>
            <p:cNvPr id="96" name="Straight Arrow Connector 95">
              <a:extLst>
                <a:ext uri="{FF2B5EF4-FFF2-40B4-BE49-F238E27FC236}">
                  <a16:creationId xmlns:a16="http://schemas.microsoft.com/office/drawing/2014/main" id="{6176C738-05AB-4184-AEE8-1D4D2D43FEC7}"/>
                </a:ext>
              </a:extLst>
            </p:cNvPr>
            <p:cNvCxnSpPr/>
            <p:nvPr/>
          </p:nvCxnSpPr>
          <p:spPr>
            <a:xfrm>
              <a:off x="2074933" y="2352534"/>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7" name="Straight Arrow Connector 96">
              <a:extLst>
                <a:ext uri="{FF2B5EF4-FFF2-40B4-BE49-F238E27FC236}">
                  <a16:creationId xmlns:a16="http://schemas.microsoft.com/office/drawing/2014/main" id="{002F3279-3AAB-4C17-86BA-85195A2A3E36}"/>
                </a:ext>
              </a:extLst>
            </p:cNvPr>
            <p:cNvCxnSpPr/>
            <p:nvPr/>
          </p:nvCxnSpPr>
          <p:spPr>
            <a:xfrm>
              <a:off x="4845507" y="23215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8" name="Straight Arrow Connector 97">
              <a:extLst>
                <a:ext uri="{FF2B5EF4-FFF2-40B4-BE49-F238E27FC236}">
                  <a16:creationId xmlns:a16="http://schemas.microsoft.com/office/drawing/2014/main" id="{C65F7043-B219-40CB-9684-2DE6A9CA275B}"/>
                </a:ext>
              </a:extLst>
            </p:cNvPr>
            <p:cNvCxnSpPr/>
            <p:nvPr/>
          </p:nvCxnSpPr>
          <p:spPr>
            <a:xfrm>
              <a:off x="7718105" y="22707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9" name="Straight Arrow Connector 98">
              <a:extLst>
                <a:ext uri="{FF2B5EF4-FFF2-40B4-BE49-F238E27FC236}">
                  <a16:creationId xmlns:a16="http://schemas.microsoft.com/office/drawing/2014/main" id="{899A9627-7407-429A-BE91-62D650BAEDA4}"/>
                </a:ext>
              </a:extLst>
            </p:cNvPr>
            <p:cNvCxnSpPr/>
            <p:nvPr/>
          </p:nvCxnSpPr>
          <p:spPr>
            <a:xfrm>
              <a:off x="2171857" y="3790909"/>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0" name="Straight Arrow Connector 99">
              <a:extLst>
                <a:ext uri="{FF2B5EF4-FFF2-40B4-BE49-F238E27FC236}">
                  <a16:creationId xmlns:a16="http://schemas.microsoft.com/office/drawing/2014/main" id="{F2315986-C1E8-4BF1-8E18-7AA629CA8DBD}"/>
                </a:ext>
              </a:extLst>
            </p:cNvPr>
            <p:cNvCxnSpPr/>
            <p:nvPr/>
          </p:nvCxnSpPr>
          <p:spPr>
            <a:xfrm>
              <a:off x="4942431" y="375992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1" name="Straight Arrow Connector 100">
              <a:extLst>
                <a:ext uri="{FF2B5EF4-FFF2-40B4-BE49-F238E27FC236}">
                  <a16:creationId xmlns:a16="http://schemas.microsoft.com/office/drawing/2014/main" id="{099C2D38-D645-4CC4-B638-485B625D8ED2}"/>
                </a:ext>
              </a:extLst>
            </p:cNvPr>
            <p:cNvCxnSpPr/>
            <p:nvPr/>
          </p:nvCxnSpPr>
          <p:spPr>
            <a:xfrm>
              <a:off x="7815029" y="370912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2" name="Straight Arrow Connector 101">
              <a:extLst>
                <a:ext uri="{FF2B5EF4-FFF2-40B4-BE49-F238E27FC236}">
                  <a16:creationId xmlns:a16="http://schemas.microsoft.com/office/drawing/2014/main" id="{3197446F-BEA5-4ED8-B29E-A836CA1EE1E3}"/>
                </a:ext>
              </a:extLst>
            </p:cNvPr>
            <p:cNvCxnSpPr/>
            <p:nvPr/>
          </p:nvCxnSpPr>
          <p:spPr>
            <a:xfrm>
              <a:off x="2171857" y="509988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3" name="Straight Arrow Connector 102">
              <a:extLst>
                <a:ext uri="{FF2B5EF4-FFF2-40B4-BE49-F238E27FC236}">
                  <a16:creationId xmlns:a16="http://schemas.microsoft.com/office/drawing/2014/main" id="{BAC2869F-D125-43D0-A091-73DA39B8B6AF}"/>
                </a:ext>
              </a:extLst>
            </p:cNvPr>
            <p:cNvCxnSpPr/>
            <p:nvPr/>
          </p:nvCxnSpPr>
          <p:spPr>
            <a:xfrm>
              <a:off x="4942431" y="5068895"/>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106" name="Rectangle 105">
              <a:extLst>
                <a:ext uri="{FF2B5EF4-FFF2-40B4-BE49-F238E27FC236}">
                  <a16:creationId xmlns:a16="http://schemas.microsoft.com/office/drawing/2014/main" id="{D87A4C54-FFC9-46CD-B7EA-E55388F48CC6}"/>
                </a:ext>
              </a:extLst>
            </p:cNvPr>
            <p:cNvSpPr/>
            <p:nvPr/>
          </p:nvSpPr>
          <p:spPr>
            <a:xfrm>
              <a:off x="10994602" y="3186933"/>
              <a:ext cx="904110"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200" b="1" dirty="0">
                  <a:solidFill>
                    <a:schemeClr val="tx1"/>
                  </a:solidFill>
                </a:rPr>
                <a:t>Smart Contract</a:t>
              </a:r>
            </a:p>
          </p:txBody>
        </p:sp>
        <p:sp>
          <p:nvSpPr>
            <p:cNvPr id="61" name="Rectangle: Rounded Corners 5">
              <a:extLst>
                <a:ext uri="{FF2B5EF4-FFF2-40B4-BE49-F238E27FC236}">
                  <a16:creationId xmlns:a16="http://schemas.microsoft.com/office/drawing/2014/main" id="{4D9B4CDA-5B03-4B82-B42B-B0C092F3BA1C}"/>
                </a:ext>
              </a:extLst>
            </p:cNvPr>
            <p:cNvSpPr/>
            <p:nvPr/>
          </p:nvSpPr>
          <p:spPr>
            <a:xfrm>
              <a:off x="3514879" y="1938372"/>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33</a:t>
              </a:r>
            </a:p>
          </p:txBody>
        </p:sp>
        <p:sp>
          <p:nvSpPr>
            <p:cNvPr id="62" name="Rectangle: Rounded Corners 5">
              <a:extLst>
                <a:ext uri="{FF2B5EF4-FFF2-40B4-BE49-F238E27FC236}">
                  <a16:creationId xmlns:a16="http://schemas.microsoft.com/office/drawing/2014/main" id="{5D92F5AD-7772-4B8C-8DBA-A2428C734F37}"/>
                </a:ext>
              </a:extLst>
            </p:cNvPr>
            <p:cNvSpPr/>
            <p:nvPr/>
          </p:nvSpPr>
          <p:spPr>
            <a:xfrm>
              <a:off x="6278015" y="1937324"/>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34</a:t>
              </a:r>
            </a:p>
          </p:txBody>
        </p:sp>
        <p:sp>
          <p:nvSpPr>
            <p:cNvPr id="63" name="Rectangle: Rounded Corners 5">
              <a:extLst>
                <a:ext uri="{FF2B5EF4-FFF2-40B4-BE49-F238E27FC236}">
                  <a16:creationId xmlns:a16="http://schemas.microsoft.com/office/drawing/2014/main" id="{867A47B8-57C3-43B7-85A7-D945B1B158E5}"/>
                </a:ext>
              </a:extLst>
            </p:cNvPr>
            <p:cNvSpPr/>
            <p:nvPr/>
          </p:nvSpPr>
          <p:spPr>
            <a:xfrm>
              <a:off x="9093139" y="1940718"/>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35</a:t>
              </a:r>
            </a:p>
          </p:txBody>
        </p:sp>
        <p:sp>
          <p:nvSpPr>
            <p:cNvPr id="66" name="Rectangle: Rounded Corners 5">
              <a:extLst>
                <a:ext uri="{FF2B5EF4-FFF2-40B4-BE49-F238E27FC236}">
                  <a16:creationId xmlns:a16="http://schemas.microsoft.com/office/drawing/2014/main" id="{F43624DF-F1F1-40C5-9F61-4D7CF4D374D3}"/>
                </a:ext>
              </a:extLst>
            </p:cNvPr>
            <p:cNvSpPr/>
            <p:nvPr/>
          </p:nvSpPr>
          <p:spPr>
            <a:xfrm>
              <a:off x="602453" y="3467491"/>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36</a:t>
              </a:r>
            </a:p>
          </p:txBody>
        </p:sp>
        <p:sp>
          <p:nvSpPr>
            <p:cNvPr id="67" name="Rectangle: Rounded Corners 5">
              <a:extLst>
                <a:ext uri="{FF2B5EF4-FFF2-40B4-BE49-F238E27FC236}">
                  <a16:creationId xmlns:a16="http://schemas.microsoft.com/office/drawing/2014/main" id="{5C3954C9-1C41-433B-B45B-162B80DDC019}"/>
                </a:ext>
              </a:extLst>
            </p:cNvPr>
            <p:cNvSpPr/>
            <p:nvPr/>
          </p:nvSpPr>
          <p:spPr>
            <a:xfrm>
              <a:off x="3501479" y="3467491"/>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37</a:t>
              </a:r>
            </a:p>
          </p:txBody>
        </p:sp>
        <p:sp>
          <p:nvSpPr>
            <p:cNvPr id="68" name="Rectangle: Rounded Corners 5">
              <a:extLst>
                <a:ext uri="{FF2B5EF4-FFF2-40B4-BE49-F238E27FC236}">
                  <a16:creationId xmlns:a16="http://schemas.microsoft.com/office/drawing/2014/main" id="{AD8BEA6F-2369-41A7-915D-1EBC25B2109F}"/>
                </a:ext>
              </a:extLst>
            </p:cNvPr>
            <p:cNvSpPr/>
            <p:nvPr/>
          </p:nvSpPr>
          <p:spPr>
            <a:xfrm>
              <a:off x="6262356" y="3465417"/>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38</a:t>
              </a:r>
            </a:p>
          </p:txBody>
        </p:sp>
        <p:sp>
          <p:nvSpPr>
            <p:cNvPr id="69" name="Rectangle: Rounded Corners 5">
              <a:extLst>
                <a:ext uri="{FF2B5EF4-FFF2-40B4-BE49-F238E27FC236}">
                  <a16:creationId xmlns:a16="http://schemas.microsoft.com/office/drawing/2014/main" id="{67121BC0-73D7-4133-93A0-C27FD6422E9F}"/>
                </a:ext>
              </a:extLst>
            </p:cNvPr>
            <p:cNvSpPr/>
            <p:nvPr/>
          </p:nvSpPr>
          <p:spPr>
            <a:xfrm>
              <a:off x="9023233" y="3471801"/>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39</a:t>
              </a:r>
            </a:p>
          </p:txBody>
        </p:sp>
        <p:pic>
          <p:nvPicPr>
            <p:cNvPr id="70" name="Graphic 69" descr="Unlock">
              <a:extLst>
                <a:ext uri="{FF2B5EF4-FFF2-40B4-BE49-F238E27FC236}">
                  <a16:creationId xmlns:a16="http://schemas.microsoft.com/office/drawing/2014/main" id="{1ED49B14-CA3E-4D2F-B78A-3A67BD0F28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64863" y="3589205"/>
              <a:ext cx="517169" cy="468266"/>
            </a:xfrm>
            <a:prstGeom prst="rect">
              <a:avLst/>
            </a:prstGeom>
          </p:spPr>
        </p:pic>
        <p:pic>
          <p:nvPicPr>
            <p:cNvPr id="9" name="Graphic 8" descr="Document">
              <a:extLst>
                <a:ext uri="{FF2B5EF4-FFF2-40B4-BE49-F238E27FC236}">
                  <a16:creationId xmlns:a16="http://schemas.microsoft.com/office/drawing/2014/main" id="{F94729A5-C78F-42E4-8E60-4F9C22CFFB4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77122" y="5018095"/>
              <a:ext cx="619043" cy="533446"/>
            </a:xfrm>
            <a:prstGeom prst="rect">
              <a:avLst/>
            </a:prstGeom>
          </p:spPr>
        </p:pic>
        <p:sp>
          <p:nvSpPr>
            <p:cNvPr id="76" name="Rectangle 75">
              <a:extLst>
                <a:ext uri="{FF2B5EF4-FFF2-40B4-BE49-F238E27FC236}">
                  <a16:creationId xmlns:a16="http://schemas.microsoft.com/office/drawing/2014/main" id="{10F7F2D2-7963-411E-B802-C051B34DA3F8}"/>
                </a:ext>
              </a:extLst>
            </p:cNvPr>
            <p:cNvSpPr/>
            <p:nvPr/>
          </p:nvSpPr>
          <p:spPr>
            <a:xfrm>
              <a:off x="240823" y="1861080"/>
              <a:ext cx="10705920" cy="4455313"/>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GB" sz="1600"/>
            </a:p>
          </p:txBody>
        </p:sp>
        <p:sp>
          <p:nvSpPr>
            <p:cNvPr id="77" name="Freeform 41">
              <a:extLst>
                <a:ext uri="{FF2B5EF4-FFF2-40B4-BE49-F238E27FC236}">
                  <a16:creationId xmlns:a16="http://schemas.microsoft.com/office/drawing/2014/main" id="{53B9DE61-FC6F-432C-B5F5-48F5E080C870}"/>
                </a:ext>
              </a:extLst>
            </p:cNvPr>
            <p:cNvSpPr>
              <a:spLocks noChangeAspect="1" noEditPoints="1"/>
            </p:cNvSpPr>
            <p:nvPr/>
          </p:nvSpPr>
          <p:spPr bwMode="auto">
            <a:xfrm>
              <a:off x="9782871" y="2277214"/>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sp>
          <p:nvSpPr>
            <p:cNvPr id="55" name="TextBox 54">
              <a:extLst>
                <a:ext uri="{FF2B5EF4-FFF2-40B4-BE49-F238E27FC236}">
                  <a16:creationId xmlns:a16="http://schemas.microsoft.com/office/drawing/2014/main" id="{25055D99-DD26-4445-8EC3-86AEC9363485}"/>
                </a:ext>
              </a:extLst>
            </p:cNvPr>
            <p:cNvSpPr txBox="1"/>
            <p:nvPr/>
          </p:nvSpPr>
          <p:spPr>
            <a:xfrm>
              <a:off x="609761" y="6464024"/>
              <a:ext cx="11026280" cy="784830"/>
            </a:xfrm>
            <a:prstGeom prst="rect">
              <a:avLst/>
            </a:prstGeom>
            <a:noFill/>
          </p:spPr>
          <p:txBody>
            <a:bodyPr wrap="square" numCol="1" rtlCol="0">
              <a:spAutoFit/>
            </a:bodyPr>
            <a:lstStyle/>
            <a:p>
              <a:r>
                <a:rPr lang="en-US" altLang="en-IN" sz="900" i="1" dirty="0"/>
                <a:t>*In case of multiple executants and claimants, the process will be repeated to match the e-KYC details of every claimant and executant. </a:t>
              </a:r>
            </a:p>
            <a:p>
              <a:endParaRPr lang="en-US" altLang="en-IN" sz="900" i="1" dirty="0"/>
            </a:p>
            <a:p>
              <a:r>
                <a:rPr lang="en-US" sz="900" i="1" dirty="0"/>
                <a:t>** There will be cases where more than one property will be registered through a single deed transaction, in which case the executant(s) and the claimant(s) will remain the same. Under such circumstances, &lt;</a:t>
              </a:r>
              <a:r>
                <a:rPr lang="en-US" sz="900" i="1" dirty="0" err="1"/>
                <a:t>PropertyDetails</a:t>
              </a:r>
              <a:r>
                <a:rPr lang="en-US" sz="900" i="1" dirty="0"/>
                <a:t>&gt; tag will have more than one property mentioned. For each such property in the &lt;</a:t>
              </a:r>
              <a:r>
                <a:rPr lang="en-US" sz="900" i="1" dirty="0" err="1"/>
                <a:t>PropertyDetails</a:t>
              </a:r>
              <a:r>
                <a:rPr lang="en-US" sz="900" i="1" dirty="0"/>
                <a:t>&gt; tag, a separate Blockchain property entry will be created with a different Blockchain Property ID in each entry. All these entries though will have same executant(s) and claimant(s). </a:t>
              </a:r>
              <a:endParaRPr lang="en-US" sz="900" dirty="0"/>
            </a:p>
          </p:txBody>
        </p:sp>
      </p:grpSp>
      <p:sp>
        <p:nvSpPr>
          <p:cNvPr id="49" name="Slide Number Placeholder 4">
            <a:extLst>
              <a:ext uri="{FF2B5EF4-FFF2-40B4-BE49-F238E27FC236}">
                <a16:creationId xmlns:a16="http://schemas.microsoft.com/office/drawing/2014/main" id="{5DC7B944-36FA-4205-9643-D4DF4AE0524A}"/>
              </a:ext>
            </a:extLst>
          </p:cNvPr>
          <p:cNvSpPr>
            <a:spLocks noGrp="1"/>
          </p:cNvSpPr>
          <p:nvPr>
            <p:ph type="sldNum" sz="quarter" idx="12"/>
          </p:nvPr>
        </p:nvSpPr>
        <p:spPr>
          <a:xfrm>
            <a:off x="9984296" y="6638871"/>
            <a:ext cx="1764792" cy="137160"/>
          </a:xfrm>
        </p:spPr>
        <p:txBody>
          <a:bodyPr/>
          <a:lstStyle/>
          <a:p>
            <a:fld id="{AE7422E5-B2C5-4D1E-9675-C24ADD960BAE}" type="slidenum">
              <a:rPr lang="en-US" smtClean="0"/>
              <a:pPr/>
              <a:t>23</a:t>
            </a:fld>
            <a:endParaRPr lang="en-US" dirty="0"/>
          </a:p>
        </p:txBody>
      </p:sp>
    </p:spTree>
    <p:extLst>
      <p:ext uri="{BB962C8B-B14F-4D97-AF65-F5344CB8AC3E}">
        <p14:creationId xmlns:p14="http://schemas.microsoft.com/office/powerpoint/2010/main" val="429198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2 : Registration of Encumbrance Document in Blockchain System (1/4)</a:t>
            </a:r>
          </a:p>
        </p:txBody>
      </p:sp>
      <p:grpSp>
        <p:nvGrpSpPr>
          <p:cNvPr id="18" name="Group 17">
            <a:extLst>
              <a:ext uri="{FF2B5EF4-FFF2-40B4-BE49-F238E27FC236}">
                <a16:creationId xmlns:a16="http://schemas.microsoft.com/office/drawing/2014/main" id="{9268122C-404D-40BB-9BE3-1D28F876350B}"/>
              </a:ext>
            </a:extLst>
          </p:cNvPr>
          <p:cNvGrpSpPr/>
          <p:nvPr/>
        </p:nvGrpSpPr>
        <p:grpSpPr>
          <a:xfrm>
            <a:off x="0" y="1271286"/>
            <a:ext cx="12192001" cy="545728"/>
            <a:chOff x="0" y="1422027"/>
            <a:chExt cx="12192001" cy="545728"/>
          </a:xfrm>
        </p:grpSpPr>
        <p:sp>
          <p:nvSpPr>
            <p:cNvPr id="35" name="Google Shape;2645;p195">
              <a:extLst>
                <a:ext uri="{FF2B5EF4-FFF2-40B4-BE49-F238E27FC236}">
                  <a16:creationId xmlns:a16="http://schemas.microsoft.com/office/drawing/2014/main" id="{331BF131-D204-4E0C-9390-957D95CE042C}"/>
                </a:ext>
              </a:extLst>
            </p:cNvPr>
            <p:cNvSpPr/>
            <p:nvPr/>
          </p:nvSpPr>
          <p:spPr>
            <a:xfrm>
              <a:off x="0" y="1422027"/>
              <a:ext cx="12192001" cy="52218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463025" tIns="45700" rIns="1371600" bIns="45700" numCol="1" anchor="ctr" anchorCtr="0">
              <a:noAutofit/>
            </a:bodyPr>
            <a:lstStyle/>
            <a:p>
              <a:pPr marL="171450" marR="0" lvl="0" indent="-1714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1200" cap="none" spc="0" normalizeH="0" baseline="0" noProof="0" dirty="0">
                <a:ln>
                  <a:noFill/>
                </a:ln>
                <a:solidFill>
                  <a:srgbClr val="000000"/>
                </a:solidFill>
                <a:effectLst/>
                <a:uLnTx/>
                <a:uFillTx/>
                <a:latin typeface="Arial" panose="020B0604020202020204" pitchFamily="34" charset="0"/>
                <a:ea typeface="Georgia"/>
                <a:cs typeface="Arial" panose="020B0604020202020204" pitchFamily="34" charset="0"/>
                <a:sym typeface="Georgia"/>
              </a:endParaRPr>
            </a:p>
          </p:txBody>
        </p:sp>
        <p:sp>
          <p:nvSpPr>
            <p:cNvPr id="40" name="Google Shape;2646;p195">
              <a:extLst>
                <a:ext uri="{FF2B5EF4-FFF2-40B4-BE49-F238E27FC236}">
                  <a16:creationId xmlns:a16="http://schemas.microsoft.com/office/drawing/2014/main" id="{E8811356-7682-4165-A012-062EA54C0B2B}"/>
                </a:ext>
              </a:extLst>
            </p:cNvPr>
            <p:cNvSpPr/>
            <p:nvPr/>
          </p:nvSpPr>
          <p:spPr>
            <a:xfrm>
              <a:off x="0" y="1422029"/>
              <a:ext cx="898537" cy="529282"/>
            </a:xfrm>
            <a:prstGeom prst="homePlate">
              <a:avLst>
                <a:gd name="adj" fmla="val 14310"/>
              </a:avLst>
            </a:prstGeom>
            <a:solidFill>
              <a:schemeClr val="accent3"/>
            </a:solidFill>
            <a:ln>
              <a:solidFill>
                <a:schemeClr val="accent3"/>
              </a:solidFill>
            </a:ln>
          </p:spPr>
          <p:txBody>
            <a:bodyPr spcFirstLastPara="1" wrap="square" lIns="72000" tIns="0" rIns="0" bIns="0" numCol="1"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Georgia"/>
                  <a:cs typeface="Arial" panose="020B0604020202020204" pitchFamily="34" charset="0"/>
                  <a:sym typeface="Georgia"/>
                </a:rPr>
                <a:t>Applicable to: </a:t>
              </a:r>
            </a:p>
          </p:txBody>
        </p:sp>
        <p:sp>
          <p:nvSpPr>
            <p:cNvPr id="41" name="TextBox 40">
              <a:extLst>
                <a:ext uri="{FF2B5EF4-FFF2-40B4-BE49-F238E27FC236}">
                  <a16:creationId xmlns:a16="http://schemas.microsoft.com/office/drawing/2014/main" id="{BA365CFB-F711-45F6-B457-B78847573241}"/>
                </a:ext>
              </a:extLst>
            </p:cNvPr>
            <p:cNvSpPr txBox="1"/>
            <p:nvPr/>
          </p:nvSpPr>
          <p:spPr>
            <a:xfrm>
              <a:off x="898537" y="1475312"/>
              <a:ext cx="10660193" cy="492443"/>
            </a:xfrm>
            <a:prstGeom prst="rect">
              <a:avLst/>
            </a:prstGeom>
            <a:noFill/>
          </p:spPr>
          <p:txBody>
            <a:bodyPr wrap="square" numCol="1" rtlCol="0">
              <a:spAutoFit/>
            </a:bodyPr>
            <a:lstStyle/>
            <a:p>
              <a:pPr lvl="0">
                <a:defRPr/>
              </a:pPr>
              <a:r>
                <a:rPr lang="en-US" sz="1300" dirty="0">
                  <a:solidFill>
                    <a:srgbClr val="000000"/>
                  </a:solidFill>
                </a:rPr>
                <a:t>Registration Process for Recording of Encumbrance ; Agreement of Sale of Immovable Property, Lease of Immovable Property, Memorandum of deposit of title deed, Mortgage</a:t>
              </a:r>
              <a:endParaRPr kumimoji="0" lang="en-US" sz="13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3" name="Group 2">
            <a:extLst>
              <a:ext uri="{FF2B5EF4-FFF2-40B4-BE49-F238E27FC236}">
                <a16:creationId xmlns:a16="http://schemas.microsoft.com/office/drawing/2014/main" id="{CEAD2C8D-3E36-45E4-82CF-5F4D7425CA7E}"/>
              </a:ext>
            </a:extLst>
          </p:cNvPr>
          <p:cNvGrpSpPr/>
          <p:nvPr/>
        </p:nvGrpSpPr>
        <p:grpSpPr>
          <a:xfrm>
            <a:off x="228793" y="1889216"/>
            <a:ext cx="11963206" cy="4445834"/>
            <a:chOff x="228793" y="1889216"/>
            <a:chExt cx="11963206" cy="4445834"/>
          </a:xfrm>
        </p:grpSpPr>
        <p:sp>
          <p:nvSpPr>
            <p:cNvPr id="49" name="Rectangle: Rounded Corners 5">
              <a:extLst>
                <a:ext uri="{FF2B5EF4-FFF2-40B4-BE49-F238E27FC236}">
                  <a16:creationId xmlns:a16="http://schemas.microsoft.com/office/drawing/2014/main" id="{4B6AAEB9-2098-4B5C-BDCF-01CF8C06E4E8}"/>
                </a:ext>
              </a:extLst>
            </p:cNvPr>
            <p:cNvSpPr/>
            <p:nvPr/>
          </p:nvSpPr>
          <p:spPr>
            <a:xfrm>
              <a:off x="721016" y="3376193"/>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5</a:t>
              </a:r>
            </a:p>
          </p:txBody>
        </p:sp>
        <p:sp>
          <p:nvSpPr>
            <p:cNvPr id="50" name="Rectangle: Rounded Corners 5">
              <a:extLst>
                <a:ext uri="{FF2B5EF4-FFF2-40B4-BE49-F238E27FC236}">
                  <a16:creationId xmlns:a16="http://schemas.microsoft.com/office/drawing/2014/main" id="{91AB3E7C-218A-4F99-BAE3-C2EF30FD66C2}"/>
                </a:ext>
              </a:extLst>
            </p:cNvPr>
            <p:cNvSpPr/>
            <p:nvPr/>
          </p:nvSpPr>
          <p:spPr>
            <a:xfrm>
              <a:off x="3561985" y="3386157"/>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6</a:t>
              </a:r>
            </a:p>
          </p:txBody>
        </p:sp>
        <p:sp>
          <p:nvSpPr>
            <p:cNvPr id="51" name="Rectangle: Rounded Corners 5">
              <a:extLst>
                <a:ext uri="{FF2B5EF4-FFF2-40B4-BE49-F238E27FC236}">
                  <a16:creationId xmlns:a16="http://schemas.microsoft.com/office/drawing/2014/main" id="{89CA07FA-4AF3-4599-8015-81569BE1361D}"/>
                </a:ext>
              </a:extLst>
            </p:cNvPr>
            <p:cNvSpPr/>
            <p:nvPr/>
          </p:nvSpPr>
          <p:spPr>
            <a:xfrm>
              <a:off x="6402954" y="3337982"/>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7</a:t>
              </a:r>
            </a:p>
          </p:txBody>
        </p:sp>
        <p:sp>
          <p:nvSpPr>
            <p:cNvPr id="52" name="Rectangle: Rounded Corners 5">
              <a:extLst>
                <a:ext uri="{FF2B5EF4-FFF2-40B4-BE49-F238E27FC236}">
                  <a16:creationId xmlns:a16="http://schemas.microsoft.com/office/drawing/2014/main" id="{06E254EC-A018-401D-8873-17912D3DB961}"/>
                </a:ext>
              </a:extLst>
            </p:cNvPr>
            <p:cNvSpPr/>
            <p:nvPr/>
          </p:nvSpPr>
          <p:spPr>
            <a:xfrm>
              <a:off x="9219876" y="3352940"/>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8</a:t>
              </a:r>
            </a:p>
          </p:txBody>
        </p:sp>
        <p:sp>
          <p:nvSpPr>
            <p:cNvPr id="60" name="TextBox 59">
              <a:extLst>
                <a:ext uri="{FF2B5EF4-FFF2-40B4-BE49-F238E27FC236}">
                  <a16:creationId xmlns:a16="http://schemas.microsoft.com/office/drawing/2014/main" id="{E820EAA4-EF8D-46C0-AD78-55B002FB8AC9}"/>
                </a:ext>
              </a:extLst>
            </p:cNvPr>
            <p:cNvSpPr txBox="1"/>
            <p:nvPr/>
          </p:nvSpPr>
          <p:spPr>
            <a:xfrm>
              <a:off x="228793" y="4175145"/>
              <a:ext cx="3195272"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ea typeface="+mn-ea"/>
                  <a:cs typeface="+mn-cs"/>
                </a:rPr>
                <a:t>Receive the index data, party details, unique blockchain </a:t>
              </a:r>
              <a:r>
                <a:rPr lang="en-US" sz="1200" dirty="0">
                  <a:solidFill>
                    <a:srgbClr val="000000"/>
                  </a:solidFill>
                </a:rPr>
                <a:t>property identifier (if present),</a:t>
              </a:r>
              <a:r>
                <a:rPr kumimoji="0" lang="en-US" sz="1200" b="0" i="0" u="none" strike="noStrike" kern="1200" cap="none" spc="0" normalizeH="0" baseline="0" noProof="0" dirty="0">
                  <a:ln>
                    <a:noFill/>
                  </a:ln>
                  <a:solidFill>
                    <a:srgbClr val="000000"/>
                  </a:solidFill>
                  <a:effectLst/>
                  <a:uLnTx/>
                  <a:uFillTx/>
                  <a:latin typeface="Arial"/>
                  <a:ea typeface="+mn-ea"/>
                  <a:cs typeface="+mn-cs"/>
                </a:rPr>
                <a:t>other property identifier and request number</a:t>
              </a:r>
            </a:p>
          </p:txBody>
        </p:sp>
        <p:sp>
          <p:nvSpPr>
            <p:cNvPr id="65" name="TextBox 64">
              <a:extLst>
                <a:ext uri="{FF2B5EF4-FFF2-40B4-BE49-F238E27FC236}">
                  <a16:creationId xmlns:a16="http://schemas.microsoft.com/office/drawing/2014/main" id="{4995FA1F-EEE3-41CB-B833-BC7D348FE5E4}"/>
                </a:ext>
              </a:extLst>
            </p:cNvPr>
            <p:cNvSpPr txBox="1"/>
            <p:nvPr/>
          </p:nvSpPr>
          <p:spPr>
            <a:xfrm>
              <a:off x="6078103" y="4243413"/>
              <a:ext cx="2983716"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Aadhaar Authentication of executant(s) and claimant(s) through biometric authentication and create Aadhaar e-KYC records </a:t>
              </a:r>
            </a:p>
          </p:txBody>
        </p:sp>
        <p:sp>
          <p:nvSpPr>
            <p:cNvPr id="71" name="TextBox 70">
              <a:extLst>
                <a:ext uri="{FF2B5EF4-FFF2-40B4-BE49-F238E27FC236}">
                  <a16:creationId xmlns:a16="http://schemas.microsoft.com/office/drawing/2014/main" id="{EF02A9FD-B151-493F-ADE2-1B70FAA808A3}"/>
                </a:ext>
              </a:extLst>
            </p:cNvPr>
            <p:cNvSpPr txBox="1"/>
            <p:nvPr/>
          </p:nvSpPr>
          <p:spPr>
            <a:xfrm>
              <a:off x="9159787" y="4509839"/>
              <a:ext cx="2214344" cy="550020"/>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Digitally sign the Aadhaar e-KYC data of </a:t>
              </a:r>
              <a:r>
                <a:rPr lang="en-US" sz="1200" dirty="0">
                  <a:solidFill>
                    <a:srgbClr val="000000"/>
                  </a:solidFill>
                  <a:latin typeface="Arial"/>
                </a:rPr>
                <a:t>executant(s)</a:t>
              </a:r>
              <a:r>
                <a:rPr kumimoji="0" lang="en-US" sz="1200" b="0" i="0" u="none" strike="noStrike" kern="1200" cap="none" spc="0" normalizeH="0" baseline="0" noProof="0" dirty="0">
                  <a:ln>
                    <a:noFill/>
                  </a:ln>
                  <a:solidFill>
                    <a:srgbClr val="000000"/>
                  </a:solidFill>
                  <a:effectLst/>
                  <a:uLnTx/>
                  <a:uFillTx/>
                  <a:latin typeface="Arial"/>
                  <a:ea typeface="+mn-ea"/>
                  <a:cs typeface="+mn-cs"/>
                </a:rPr>
                <a:t> using their private key(s) stored in the property card(s), move to reading of public key of claimants </a:t>
              </a:r>
            </a:p>
          </p:txBody>
        </p:sp>
        <p:sp>
          <p:nvSpPr>
            <p:cNvPr id="79" name="Rectangle: Rounded Corners 5">
              <a:extLst>
                <a:ext uri="{FF2B5EF4-FFF2-40B4-BE49-F238E27FC236}">
                  <a16:creationId xmlns:a16="http://schemas.microsoft.com/office/drawing/2014/main" id="{EA4DE43E-DD12-4E47-9494-C73A19F1AFD3}"/>
                </a:ext>
              </a:extLst>
            </p:cNvPr>
            <p:cNvSpPr/>
            <p:nvPr/>
          </p:nvSpPr>
          <p:spPr>
            <a:xfrm>
              <a:off x="696169" y="4830212"/>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9</a:t>
              </a:r>
            </a:p>
          </p:txBody>
        </p:sp>
        <p:sp>
          <p:nvSpPr>
            <p:cNvPr id="82" name="Rectangle: Rounded Corners 5">
              <a:extLst>
                <a:ext uri="{FF2B5EF4-FFF2-40B4-BE49-F238E27FC236}">
                  <a16:creationId xmlns:a16="http://schemas.microsoft.com/office/drawing/2014/main" id="{1ACE2627-C0D9-4284-95E7-44DA23F48426}"/>
                </a:ext>
              </a:extLst>
            </p:cNvPr>
            <p:cNvSpPr/>
            <p:nvPr/>
          </p:nvSpPr>
          <p:spPr>
            <a:xfrm>
              <a:off x="3730166" y="4852382"/>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10</a:t>
              </a:r>
            </a:p>
          </p:txBody>
        </p:sp>
        <p:sp>
          <p:nvSpPr>
            <p:cNvPr id="86" name="TextBox 85">
              <a:extLst>
                <a:ext uri="{FF2B5EF4-FFF2-40B4-BE49-F238E27FC236}">
                  <a16:creationId xmlns:a16="http://schemas.microsoft.com/office/drawing/2014/main" id="{899FEC79-939B-4649-9243-F991DA1ACDCB}"/>
                </a:ext>
              </a:extLst>
            </p:cNvPr>
            <p:cNvSpPr txBox="1"/>
            <p:nvPr/>
          </p:nvSpPr>
          <p:spPr>
            <a:xfrm>
              <a:off x="3059799" y="5652412"/>
              <a:ext cx="2459422"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Upload the data packet to Blockchain</a:t>
              </a:r>
            </a:p>
          </p:txBody>
        </p:sp>
        <p:sp>
          <p:nvSpPr>
            <p:cNvPr id="87" name="TextBox 86">
              <a:extLst>
                <a:ext uri="{FF2B5EF4-FFF2-40B4-BE49-F238E27FC236}">
                  <a16:creationId xmlns:a16="http://schemas.microsoft.com/office/drawing/2014/main" id="{6F5C7848-AB0D-4630-B3E2-768FEFE97D50}"/>
                </a:ext>
              </a:extLst>
            </p:cNvPr>
            <p:cNvSpPr txBox="1"/>
            <p:nvPr/>
          </p:nvSpPr>
          <p:spPr>
            <a:xfrm>
              <a:off x="5610731" y="5572774"/>
              <a:ext cx="3163041"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Smart Contract is triggered upon receipt of the packet</a:t>
              </a:r>
            </a:p>
          </p:txBody>
        </p:sp>
        <p:sp>
          <p:nvSpPr>
            <p:cNvPr id="89" name="Freeform 32">
              <a:extLst>
                <a:ext uri="{FF2B5EF4-FFF2-40B4-BE49-F238E27FC236}">
                  <a16:creationId xmlns:a16="http://schemas.microsoft.com/office/drawing/2014/main" id="{02AB7CF7-EA54-483C-A7E9-0219ABA5115C}"/>
                </a:ext>
              </a:extLst>
            </p:cNvPr>
            <p:cNvSpPr>
              <a:spLocks noChangeAspect="1" noEditPoints="1"/>
            </p:cNvSpPr>
            <p:nvPr/>
          </p:nvSpPr>
          <p:spPr bwMode="auto">
            <a:xfrm>
              <a:off x="6929029" y="3762416"/>
              <a:ext cx="450496" cy="458107"/>
            </a:xfrm>
            <a:custGeom>
              <a:avLst/>
              <a:gdLst>
                <a:gd name="T0" fmla="*/ 100 w 200"/>
                <a:gd name="T1" fmla="*/ 0 h 200"/>
                <a:gd name="T2" fmla="*/ 200 w 200"/>
                <a:gd name="T3" fmla="*/ 100 h 200"/>
                <a:gd name="T4" fmla="*/ 100 w 200"/>
                <a:gd name="T5" fmla="*/ 200 h 200"/>
                <a:gd name="T6" fmla="*/ 0 w 200"/>
                <a:gd name="T7" fmla="*/ 100 h 200"/>
                <a:gd name="T8" fmla="*/ 100 w 200"/>
                <a:gd name="T9" fmla="*/ 0 h 200"/>
                <a:gd name="T10" fmla="*/ 100 w 200"/>
                <a:gd name="T11" fmla="*/ 187 h 200"/>
                <a:gd name="T12" fmla="*/ 188 w 200"/>
                <a:gd name="T13" fmla="*/ 100 h 200"/>
                <a:gd name="T14" fmla="*/ 100 w 200"/>
                <a:gd name="T15" fmla="*/ 12 h 200"/>
                <a:gd name="T16" fmla="*/ 13 w 200"/>
                <a:gd name="T17" fmla="*/ 100 h 200"/>
                <a:gd name="T18" fmla="*/ 100 w 200"/>
                <a:gd name="T19" fmla="*/ 187 h 200"/>
                <a:gd name="T20" fmla="*/ 106 w 200"/>
                <a:gd name="T21" fmla="*/ 111 h 200"/>
                <a:gd name="T22" fmla="*/ 148 w 200"/>
                <a:gd name="T23" fmla="*/ 127 h 200"/>
                <a:gd name="T24" fmla="*/ 141 w 200"/>
                <a:gd name="T25" fmla="*/ 139 h 200"/>
                <a:gd name="T26" fmla="*/ 70 w 200"/>
                <a:gd name="T27" fmla="*/ 139 h 200"/>
                <a:gd name="T28" fmla="*/ 64 w 200"/>
                <a:gd name="T29" fmla="*/ 127 h 200"/>
                <a:gd name="T30" fmla="*/ 106 w 200"/>
                <a:gd name="T31" fmla="*/ 111 h 200"/>
                <a:gd name="T32" fmla="*/ 123 w 200"/>
                <a:gd name="T33" fmla="*/ 80 h 200"/>
                <a:gd name="T34" fmla="*/ 106 w 200"/>
                <a:gd name="T35" fmla="*/ 97 h 200"/>
                <a:gd name="T36" fmla="*/ 88 w 200"/>
                <a:gd name="T37" fmla="*/ 80 h 200"/>
                <a:gd name="T38" fmla="*/ 106 w 200"/>
                <a:gd name="T39" fmla="*/ 62 h 200"/>
                <a:gd name="T40" fmla="*/ 123 w 200"/>
                <a:gd name="T41" fmla="*/ 80 h 200"/>
                <a:gd name="T42" fmla="*/ 60 w 200"/>
                <a:gd name="T43" fmla="*/ 62 h 200"/>
                <a:gd name="T44" fmla="*/ 69 w 200"/>
                <a:gd name="T45" fmla="*/ 62 h 200"/>
                <a:gd name="T46" fmla="*/ 69 w 200"/>
                <a:gd name="T47" fmla="*/ 72 h 200"/>
                <a:gd name="T48" fmla="*/ 79 w 200"/>
                <a:gd name="T49" fmla="*/ 72 h 200"/>
                <a:gd name="T50" fmla="*/ 79 w 200"/>
                <a:gd name="T51" fmla="*/ 80 h 200"/>
                <a:gd name="T52" fmla="*/ 69 w 200"/>
                <a:gd name="T53" fmla="*/ 80 h 200"/>
                <a:gd name="T54" fmla="*/ 69 w 200"/>
                <a:gd name="T55" fmla="*/ 91 h 200"/>
                <a:gd name="T56" fmla="*/ 60 w 200"/>
                <a:gd name="T57" fmla="*/ 91 h 200"/>
                <a:gd name="T58" fmla="*/ 60 w 200"/>
                <a:gd name="T59" fmla="*/ 80 h 200"/>
                <a:gd name="T60" fmla="*/ 50 w 200"/>
                <a:gd name="T61" fmla="*/ 80 h 200"/>
                <a:gd name="T62" fmla="*/ 50 w 200"/>
                <a:gd name="T63" fmla="*/ 72 h 200"/>
                <a:gd name="T64" fmla="*/ 60 w 200"/>
                <a:gd name="T65" fmla="*/ 72 h 200"/>
                <a:gd name="T66" fmla="*/ 60 w 200"/>
                <a:gd name="T67" fmla="*/ 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00">
                  <a:moveTo>
                    <a:pt x="100" y="0"/>
                  </a:moveTo>
                  <a:cubicBezTo>
                    <a:pt x="155" y="0"/>
                    <a:pt x="200" y="45"/>
                    <a:pt x="200" y="100"/>
                  </a:cubicBezTo>
                  <a:cubicBezTo>
                    <a:pt x="200" y="155"/>
                    <a:pt x="155" y="200"/>
                    <a:pt x="100" y="200"/>
                  </a:cubicBezTo>
                  <a:cubicBezTo>
                    <a:pt x="45" y="200"/>
                    <a:pt x="0" y="155"/>
                    <a:pt x="0" y="100"/>
                  </a:cubicBezTo>
                  <a:cubicBezTo>
                    <a:pt x="0" y="45"/>
                    <a:pt x="45" y="0"/>
                    <a:pt x="100" y="0"/>
                  </a:cubicBezTo>
                  <a:close/>
                  <a:moveTo>
                    <a:pt x="100" y="187"/>
                  </a:moveTo>
                  <a:cubicBezTo>
                    <a:pt x="148" y="187"/>
                    <a:pt x="188" y="148"/>
                    <a:pt x="188" y="100"/>
                  </a:cubicBezTo>
                  <a:cubicBezTo>
                    <a:pt x="188" y="52"/>
                    <a:pt x="148" y="12"/>
                    <a:pt x="100" y="12"/>
                  </a:cubicBezTo>
                  <a:cubicBezTo>
                    <a:pt x="52" y="12"/>
                    <a:pt x="13" y="52"/>
                    <a:pt x="13" y="100"/>
                  </a:cubicBezTo>
                  <a:cubicBezTo>
                    <a:pt x="13" y="148"/>
                    <a:pt x="52" y="187"/>
                    <a:pt x="100" y="187"/>
                  </a:cubicBezTo>
                  <a:close/>
                  <a:moveTo>
                    <a:pt x="106" y="111"/>
                  </a:moveTo>
                  <a:cubicBezTo>
                    <a:pt x="124" y="111"/>
                    <a:pt x="140" y="117"/>
                    <a:pt x="148" y="127"/>
                  </a:cubicBezTo>
                  <a:cubicBezTo>
                    <a:pt x="151" y="132"/>
                    <a:pt x="148" y="139"/>
                    <a:pt x="141" y="139"/>
                  </a:cubicBezTo>
                  <a:cubicBezTo>
                    <a:pt x="70" y="139"/>
                    <a:pt x="70" y="139"/>
                    <a:pt x="70" y="139"/>
                  </a:cubicBezTo>
                  <a:cubicBezTo>
                    <a:pt x="64" y="139"/>
                    <a:pt x="60" y="132"/>
                    <a:pt x="64" y="127"/>
                  </a:cubicBezTo>
                  <a:cubicBezTo>
                    <a:pt x="71" y="117"/>
                    <a:pt x="87" y="111"/>
                    <a:pt x="106" y="111"/>
                  </a:cubicBezTo>
                  <a:close/>
                  <a:moveTo>
                    <a:pt x="123" y="80"/>
                  </a:moveTo>
                  <a:cubicBezTo>
                    <a:pt x="123" y="89"/>
                    <a:pt x="116" y="97"/>
                    <a:pt x="106" y="97"/>
                  </a:cubicBezTo>
                  <a:cubicBezTo>
                    <a:pt x="96" y="97"/>
                    <a:pt x="88" y="89"/>
                    <a:pt x="88" y="80"/>
                  </a:cubicBezTo>
                  <a:cubicBezTo>
                    <a:pt x="88" y="70"/>
                    <a:pt x="96" y="62"/>
                    <a:pt x="106" y="62"/>
                  </a:cubicBezTo>
                  <a:cubicBezTo>
                    <a:pt x="116" y="62"/>
                    <a:pt x="123" y="70"/>
                    <a:pt x="123" y="80"/>
                  </a:cubicBezTo>
                  <a:close/>
                  <a:moveTo>
                    <a:pt x="60" y="62"/>
                  </a:moveTo>
                  <a:cubicBezTo>
                    <a:pt x="69" y="62"/>
                    <a:pt x="69" y="62"/>
                    <a:pt x="69" y="62"/>
                  </a:cubicBezTo>
                  <a:cubicBezTo>
                    <a:pt x="69" y="72"/>
                    <a:pt x="69" y="72"/>
                    <a:pt x="69" y="72"/>
                  </a:cubicBezTo>
                  <a:cubicBezTo>
                    <a:pt x="79" y="72"/>
                    <a:pt x="79" y="72"/>
                    <a:pt x="79" y="72"/>
                  </a:cubicBezTo>
                  <a:cubicBezTo>
                    <a:pt x="79" y="80"/>
                    <a:pt x="79" y="80"/>
                    <a:pt x="79" y="80"/>
                  </a:cubicBezTo>
                  <a:cubicBezTo>
                    <a:pt x="69" y="80"/>
                    <a:pt x="69" y="80"/>
                    <a:pt x="69" y="80"/>
                  </a:cubicBezTo>
                  <a:cubicBezTo>
                    <a:pt x="69" y="91"/>
                    <a:pt x="69" y="91"/>
                    <a:pt x="69" y="91"/>
                  </a:cubicBezTo>
                  <a:cubicBezTo>
                    <a:pt x="60" y="91"/>
                    <a:pt x="60" y="91"/>
                    <a:pt x="60" y="91"/>
                  </a:cubicBezTo>
                  <a:cubicBezTo>
                    <a:pt x="60" y="80"/>
                    <a:pt x="60" y="80"/>
                    <a:pt x="60" y="80"/>
                  </a:cubicBezTo>
                  <a:cubicBezTo>
                    <a:pt x="50" y="80"/>
                    <a:pt x="50" y="80"/>
                    <a:pt x="50" y="80"/>
                  </a:cubicBezTo>
                  <a:cubicBezTo>
                    <a:pt x="50" y="72"/>
                    <a:pt x="50" y="72"/>
                    <a:pt x="50" y="72"/>
                  </a:cubicBezTo>
                  <a:cubicBezTo>
                    <a:pt x="60" y="72"/>
                    <a:pt x="60" y="72"/>
                    <a:pt x="60" y="72"/>
                  </a:cubicBezTo>
                  <a:lnTo>
                    <a:pt x="60" y="62"/>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91" name="Freeform 88">
              <a:extLst>
                <a:ext uri="{FF2B5EF4-FFF2-40B4-BE49-F238E27FC236}">
                  <a16:creationId xmlns:a16="http://schemas.microsoft.com/office/drawing/2014/main" id="{4FC3504F-577D-4379-A93E-FBF2AD5D5331}"/>
                </a:ext>
              </a:extLst>
            </p:cNvPr>
            <p:cNvSpPr>
              <a:spLocks noChangeAspect="1" noEditPoints="1"/>
            </p:cNvSpPr>
            <p:nvPr/>
          </p:nvSpPr>
          <p:spPr bwMode="auto">
            <a:xfrm>
              <a:off x="4124818" y="3754658"/>
              <a:ext cx="367977" cy="377953"/>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pic>
          <p:nvPicPr>
            <p:cNvPr id="8" name="Graphic 7" descr="Computer">
              <a:extLst>
                <a:ext uri="{FF2B5EF4-FFF2-40B4-BE49-F238E27FC236}">
                  <a16:creationId xmlns:a16="http://schemas.microsoft.com/office/drawing/2014/main" id="{25263639-566C-4AB5-B412-AA51E2D3C2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6286" y="3591364"/>
              <a:ext cx="502298" cy="651380"/>
            </a:xfrm>
            <a:prstGeom prst="rect">
              <a:avLst/>
            </a:prstGeom>
          </p:spPr>
        </p:pic>
        <p:sp>
          <p:nvSpPr>
            <p:cNvPr id="92" name="Freeform 52">
              <a:extLst>
                <a:ext uri="{FF2B5EF4-FFF2-40B4-BE49-F238E27FC236}">
                  <a16:creationId xmlns:a16="http://schemas.microsoft.com/office/drawing/2014/main" id="{DB699F23-80B1-4D88-89C0-C75EE05290E9}"/>
                </a:ext>
              </a:extLst>
            </p:cNvPr>
            <p:cNvSpPr>
              <a:spLocks noChangeAspect="1" noEditPoints="1"/>
            </p:cNvSpPr>
            <p:nvPr/>
          </p:nvSpPr>
          <p:spPr bwMode="auto">
            <a:xfrm>
              <a:off x="6971652" y="2274554"/>
              <a:ext cx="320758" cy="482491"/>
            </a:xfrm>
            <a:custGeom>
              <a:avLst/>
              <a:gdLst>
                <a:gd name="T0" fmla="*/ 100 w 200"/>
                <a:gd name="T1" fmla="*/ 0 h 200"/>
                <a:gd name="T2" fmla="*/ 0 w 200"/>
                <a:gd name="T3" fmla="*/ 100 h 200"/>
                <a:gd name="T4" fmla="*/ 28 w 200"/>
                <a:gd name="T5" fmla="*/ 169 h 200"/>
                <a:gd name="T6" fmla="*/ 32 w 200"/>
                <a:gd name="T7" fmla="*/ 174 h 200"/>
                <a:gd name="T8" fmla="*/ 32 w 200"/>
                <a:gd name="T9" fmla="*/ 174 h 200"/>
                <a:gd name="T10" fmla="*/ 100 w 200"/>
                <a:gd name="T11" fmla="*/ 200 h 200"/>
                <a:gd name="T12" fmla="*/ 167 w 200"/>
                <a:gd name="T13" fmla="*/ 174 h 200"/>
                <a:gd name="T14" fmla="*/ 167 w 200"/>
                <a:gd name="T15" fmla="*/ 174 h 200"/>
                <a:gd name="T16" fmla="*/ 171 w 200"/>
                <a:gd name="T17" fmla="*/ 170 h 200"/>
                <a:gd name="T18" fmla="*/ 200 w 200"/>
                <a:gd name="T19" fmla="*/ 100 h 200"/>
                <a:gd name="T20" fmla="*/ 100 w 200"/>
                <a:gd name="T21" fmla="*/ 0 h 200"/>
                <a:gd name="T22" fmla="*/ 100 w 200"/>
                <a:gd name="T23" fmla="*/ 187 h 200"/>
                <a:gd name="T24" fmla="*/ 43 w 200"/>
                <a:gd name="T25" fmla="*/ 166 h 200"/>
                <a:gd name="T26" fmla="*/ 100 w 200"/>
                <a:gd name="T27" fmla="*/ 152 h 200"/>
                <a:gd name="T28" fmla="*/ 156 w 200"/>
                <a:gd name="T29" fmla="*/ 166 h 200"/>
                <a:gd name="T30" fmla="*/ 100 w 200"/>
                <a:gd name="T31" fmla="*/ 187 h 200"/>
                <a:gd name="T32" fmla="*/ 165 w 200"/>
                <a:gd name="T33" fmla="*/ 157 h 200"/>
                <a:gd name="T34" fmla="*/ 100 w 200"/>
                <a:gd name="T35" fmla="*/ 140 h 200"/>
                <a:gd name="T36" fmla="*/ 34 w 200"/>
                <a:gd name="T37" fmla="*/ 157 h 200"/>
                <a:gd name="T38" fmla="*/ 12 w 200"/>
                <a:gd name="T39" fmla="*/ 100 h 200"/>
                <a:gd name="T40" fmla="*/ 100 w 200"/>
                <a:gd name="T41" fmla="*/ 12 h 200"/>
                <a:gd name="T42" fmla="*/ 187 w 200"/>
                <a:gd name="T43" fmla="*/ 100 h 200"/>
                <a:gd name="T44" fmla="*/ 165 w 200"/>
                <a:gd name="T45" fmla="*/ 157 h 200"/>
                <a:gd name="T46" fmla="*/ 100 w 200"/>
                <a:gd name="T47" fmla="*/ 54 h 200"/>
                <a:gd name="T48" fmla="*/ 67 w 200"/>
                <a:gd name="T49" fmla="*/ 87 h 200"/>
                <a:gd name="T50" fmla="*/ 100 w 200"/>
                <a:gd name="T51" fmla="*/ 120 h 200"/>
                <a:gd name="T52" fmla="*/ 133 w 200"/>
                <a:gd name="T53" fmla="*/ 87 h 200"/>
                <a:gd name="T54" fmla="*/ 100 w 200"/>
                <a:gd name="T55" fmla="*/ 54 h 200"/>
                <a:gd name="T56" fmla="*/ 100 w 200"/>
                <a:gd name="T57" fmla="*/ 108 h 200"/>
                <a:gd name="T58" fmla="*/ 79 w 200"/>
                <a:gd name="T59" fmla="*/ 87 h 200"/>
                <a:gd name="T60" fmla="*/ 100 w 200"/>
                <a:gd name="T61" fmla="*/ 67 h 200"/>
                <a:gd name="T62" fmla="*/ 120 w 200"/>
                <a:gd name="T63" fmla="*/ 87 h 200"/>
                <a:gd name="T64" fmla="*/ 100 w 200"/>
                <a:gd name="T65" fmla="*/ 10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00" y="0"/>
                  </a:moveTo>
                  <a:cubicBezTo>
                    <a:pt x="44" y="0"/>
                    <a:pt x="0" y="44"/>
                    <a:pt x="0" y="100"/>
                  </a:cubicBezTo>
                  <a:cubicBezTo>
                    <a:pt x="0" y="127"/>
                    <a:pt x="10" y="151"/>
                    <a:pt x="28" y="169"/>
                  </a:cubicBezTo>
                  <a:cubicBezTo>
                    <a:pt x="32" y="174"/>
                    <a:pt x="32" y="174"/>
                    <a:pt x="32" y="174"/>
                  </a:cubicBezTo>
                  <a:cubicBezTo>
                    <a:pt x="32" y="174"/>
                    <a:pt x="32" y="174"/>
                    <a:pt x="32" y="174"/>
                  </a:cubicBezTo>
                  <a:cubicBezTo>
                    <a:pt x="50" y="190"/>
                    <a:pt x="74" y="200"/>
                    <a:pt x="100" y="200"/>
                  </a:cubicBezTo>
                  <a:cubicBezTo>
                    <a:pt x="125" y="200"/>
                    <a:pt x="149" y="190"/>
                    <a:pt x="167" y="174"/>
                  </a:cubicBezTo>
                  <a:cubicBezTo>
                    <a:pt x="167" y="174"/>
                    <a:pt x="167" y="174"/>
                    <a:pt x="167" y="174"/>
                  </a:cubicBezTo>
                  <a:cubicBezTo>
                    <a:pt x="171" y="170"/>
                    <a:pt x="171" y="170"/>
                    <a:pt x="171" y="170"/>
                  </a:cubicBezTo>
                  <a:cubicBezTo>
                    <a:pt x="189" y="152"/>
                    <a:pt x="200" y="127"/>
                    <a:pt x="200" y="100"/>
                  </a:cubicBezTo>
                  <a:cubicBezTo>
                    <a:pt x="200" y="44"/>
                    <a:pt x="155" y="0"/>
                    <a:pt x="100" y="0"/>
                  </a:cubicBezTo>
                  <a:close/>
                  <a:moveTo>
                    <a:pt x="100" y="187"/>
                  </a:moveTo>
                  <a:cubicBezTo>
                    <a:pt x="78" y="187"/>
                    <a:pt x="58" y="179"/>
                    <a:pt x="43" y="166"/>
                  </a:cubicBezTo>
                  <a:cubicBezTo>
                    <a:pt x="58" y="157"/>
                    <a:pt x="78" y="152"/>
                    <a:pt x="100" y="152"/>
                  </a:cubicBezTo>
                  <a:cubicBezTo>
                    <a:pt x="121" y="152"/>
                    <a:pt x="141" y="157"/>
                    <a:pt x="156" y="166"/>
                  </a:cubicBezTo>
                  <a:cubicBezTo>
                    <a:pt x="141" y="179"/>
                    <a:pt x="121" y="187"/>
                    <a:pt x="100" y="187"/>
                  </a:cubicBezTo>
                  <a:close/>
                  <a:moveTo>
                    <a:pt x="165" y="157"/>
                  </a:moveTo>
                  <a:cubicBezTo>
                    <a:pt x="148" y="146"/>
                    <a:pt x="125" y="140"/>
                    <a:pt x="100" y="140"/>
                  </a:cubicBezTo>
                  <a:cubicBezTo>
                    <a:pt x="75" y="140"/>
                    <a:pt x="51" y="146"/>
                    <a:pt x="34" y="157"/>
                  </a:cubicBezTo>
                  <a:cubicBezTo>
                    <a:pt x="20" y="142"/>
                    <a:pt x="12" y="122"/>
                    <a:pt x="12" y="100"/>
                  </a:cubicBezTo>
                  <a:cubicBezTo>
                    <a:pt x="12" y="51"/>
                    <a:pt x="51" y="12"/>
                    <a:pt x="100" y="12"/>
                  </a:cubicBezTo>
                  <a:cubicBezTo>
                    <a:pt x="148" y="12"/>
                    <a:pt x="187" y="51"/>
                    <a:pt x="187" y="100"/>
                  </a:cubicBezTo>
                  <a:cubicBezTo>
                    <a:pt x="187" y="122"/>
                    <a:pt x="179" y="142"/>
                    <a:pt x="165" y="157"/>
                  </a:cubicBezTo>
                  <a:close/>
                  <a:moveTo>
                    <a:pt x="100" y="54"/>
                  </a:moveTo>
                  <a:cubicBezTo>
                    <a:pt x="81" y="54"/>
                    <a:pt x="67" y="69"/>
                    <a:pt x="67" y="87"/>
                  </a:cubicBezTo>
                  <a:cubicBezTo>
                    <a:pt x="67" y="106"/>
                    <a:pt x="81" y="120"/>
                    <a:pt x="100" y="120"/>
                  </a:cubicBezTo>
                  <a:cubicBezTo>
                    <a:pt x="118" y="120"/>
                    <a:pt x="133" y="106"/>
                    <a:pt x="133" y="87"/>
                  </a:cubicBezTo>
                  <a:cubicBezTo>
                    <a:pt x="133" y="69"/>
                    <a:pt x="118" y="54"/>
                    <a:pt x="100" y="54"/>
                  </a:cubicBezTo>
                  <a:close/>
                  <a:moveTo>
                    <a:pt x="100" y="108"/>
                  </a:moveTo>
                  <a:cubicBezTo>
                    <a:pt x="88" y="108"/>
                    <a:pt x="79" y="99"/>
                    <a:pt x="79" y="87"/>
                  </a:cubicBezTo>
                  <a:cubicBezTo>
                    <a:pt x="79" y="76"/>
                    <a:pt x="88" y="67"/>
                    <a:pt x="100" y="67"/>
                  </a:cubicBezTo>
                  <a:cubicBezTo>
                    <a:pt x="111" y="67"/>
                    <a:pt x="120" y="76"/>
                    <a:pt x="120" y="87"/>
                  </a:cubicBezTo>
                  <a:cubicBezTo>
                    <a:pt x="120" y="99"/>
                    <a:pt x="111" y="108"/>
                    <a:pt x="100" y="108"/>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93" name="Freeform 41">
              <a:extLst>
                <a:ext uri="{FF2B5EF4-FFF2-40B4-BE49-F238E27FC236}">
                  <a16:creationId xmlns:a16="http://schemas.microsoft.com/office/drawing/2014/main" id="{833E79B3-A38B-4120-846C-2797DD2B1BB4}"/>
                </a:ext>
              </a:extLst>
            </p:cNvPr>
            <p:cNvSpPr>
              <a:spLocks noChangeAspect="1" noEditPoints="1"/>
            </p:cNvSpPr>
            <p:nvPr/>
          </p:nvSpPr>
          <p:spPr bwMode="auto">
            <a:xfrm>
              <a:off x="9853976" y="2276221"/>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10" name="Graphic 9" descr="Checklist RTL">
              <a:extLst>
                <a:ext uri="{FF2B5EF4-FFF2-40B4-BE49-F238E27FC236}">
                  <a16:creationId xmlns:a16="http://schemas.microsoft.com/office/drawing/2014/main" id="{19A6A6FE-CEFB-4A84-A88B-3B70ACD1F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41956" y="2234739"/>
              <a:ext cx="583928" cy="482491"/>
            </a:xfrm>
            <a:prstGeom prst="rect">
              <a:avLst/>
            </a:prstGeom>
          </p:spPr>
        </p:pic>
        <p:pic>
          <p:nvPicPr>
            <p:cNvPr id="14" name="Graphic 13" descr="Envelope">
              <a:extLst>
                <a:ext uri="{FF2B5EF4-FFF2-40B4-BE49-F238E27FC236}">
                  <a16:creationId xmlns:a16="http://schemas.microsoft.com/office/drawing/2014/main" id="{82F76C70-6804-4E9C-86D2-F9F5724570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7335" y="5080639"/>
              <a:ext cx="457200" cy="584148"/>
            </a:xfrm>
            <a:prstGeom prst="rect">
              <a:avLst/>
            </a:prstGeom>
          </p:spPr>
        </p:pic>
        <p:sp>
          <p:nvSpPr>
            <p:cNvPr id="17" name="Rectangle 16">
              <a:extLst>
                <a:ext uri="{FF2B5EF4-FFF2-40B4-BE49-F238E27FC236}">
                  <a16:creationId xmlns:a16="http://schemas.microsoft.com/office/drawing/2014/main" id="{6EEF7CC8-54B0-488D-BF5F-6E756F6E95CD}"/>
                </a:ext>
              </a:extLst>
            </p:cNvPr>
            <p:cNvSpPr/>
            <p:nvPr/>
          </p:nvSpPr>
          <p:spPr>
            <a:xfrm>
              <a:off x="240823" y="1889217"/>
              <a:ext cx="11148821" cy="1412166"/>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grpSp>
          <p:nvGrpSpPr>
            <p:cNvPr id="4" name="Group 3">
              <a:extLst>
                <a:ext uri="{FF2B5EF4-FFF2-40B4-BE49-F238E27FC236}">
                  <a16:creationId xmlns:a16="http://schemas.microsoft.com/office/drawing/2014/main" id="{C9D8D48E-BB52-4A52-B46C-91B948091C0E}"/>
                </a:ext>
              </a:extLst>
            </p:cNvPr>
            <p:cNvGrpSpPr/>
            <p:nvPr/>
          </p:nvGrpSpPr>
          <p:grpSpPr>
            <a:xfrm>
              <a:off x="304658" y="1889216"/>
              <a:ext cx="11084986" cy="1412319"/>
              <a:chOff x="243216" y="2016681"/>
              <a:chExt cx="11084986" cy="1412319"/>
            </a:xfrm>
          </p:grpSpPr>
          <p:sp>
            <p:nvSpPr>
              <p:cNvPr id="72" name="Rectangle: Rounded Corners 5">
                <a:extLst>
                  <a:ext uri="{FF2B5EF4-FFF2-40B4-BE49-F238E27FC236}">
                    <a16:creationId xmlns:a16="http://schemas.microsoft.com/office/drawing/2014/main" id="{7C07A172-A071-4EAD-B804-4CFC4744173D}"/>
                  </a:ext>
                </a:extLst>
              </p:cNvPr>
              <p:cNvSpPr/>
              <p:nvPr/>
            </p:nvSpPr>
            <p:spPr>
              <a:xfrm>
                <a:off x="661838" y="207828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a:t>
                </a:r>
              </a:p>
            </p:txBody>
          </p:sp>
          <p:sp>
            <p:nvSpPr>
              <p:cNvPr id="73" name="Rectangle: Rounded Corners 5">
                <a:extLst>
                  <a:ext uri="{FF2B5EF4-FFF2-40B4-BE49-F238E27FC236}">
                    <a16:creationId xmlns:a16="http://schemas.microsoft.com/office/drawing/2014/main" id="{7C07A172-A071-4EAD-B804-4CFC4744173D}"/>
                  </a:ext>
                </a:extLst>
              </p:cNvPr>
              <p:cNvSpPr/>
              <p:nvPr/>
            </p:nvSpPr>
            <p:spPr>
              <a:xfrm>
                <a:off x="3502807" y="2088245"/>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a:t>
                </a:r>
              </a:p>
            </p:txBody>
          </p:sp>
          <p:sp>
            <p:nvSpPr>
              <p:cNvPr id="74" name="Rectangle: Rounded Corners 5">
                <a:extLst>
                  <a:ext uri="{FF2B5EF4-FFF2-40B4-BE49-F238E27FC236}">
                    <a16:creationId xmlns:a16="http://schemas.microsoft.com/office/drawing/2014/main" id="{7C07A172-A071-4EAD-B804-4CFC4744173D}"/>
                  </a:ext>
                </a:extLst>
              </p:cNvPr>
              <p:cNvSpPr/>
              <p:nvPr/>
            </p:nvSpPr>
            <p:spPr>
              <a:xfrm>
                <a:off x="6343776" y="2040070"/>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3</a:t>
                </a:r>
              </a:p>
            </p:txBody>
          </p:sp>
          <p:sp>
            <p:nvSpPr>
              <p:cNvPr id="75" name="Rectangle: Rounded Corners 5">
                <a:extLst>
                  <a:ext uri="{FF2B5EF4-FFF2-40B4-BE49-F238E27FC236}">
                    <a16:creationId xmlns:a16="http://schemas.microsoft.com/office/drawing/2014/main" id="{7C07A172-A071-4EAD-B804-4CFC4744173D}"/>
                  </a:ext>
                </a:extLst>
              </p:cNvPr>
              <p:cNvSpPr/>
              <p:nvPr/>
            </p:nvSpPr>
            <p:spPr>
              <a:xfrm>
                <a:off x="9184745" y="201668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4</a:t>
                </a:r>
              </a:p>
            </p:txBody>
          </p:sp>
          <p:sp>
            <p:nvSpPr>
              <p:cNvPr id="34" name="Freeform 41">
                <a:extLst>
                  <a:ext uri="{FF2B5EF4-FFF2-40B4-BE49-F238E27FC236}">
                    <a16:creationId xmlns:a16="http://schemas.microsoft.com/office/drawing/2014/main" id="{276B67C4-2FBE-42E5-9756-80D7884A113F}"/>
                  </a:ext>
                </a:extLst>
              </p:cNvPr>
              <p:cNvSpPr>
                <a:spLocks noChangeAspect="1" noEditPoints="1"/>
              </p:cNvSpPr>
              <p:nvPr/>
            </p:nvSpPr>
            <p:spPr bwMode="auto">
              <a:xfrm>
                <a:off x="1118825" y="2403686"/>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36" name="TextBox 35">
                <a:extLst>
                  <a:ext uri="{FF2B5EF4-FFF2-40B4-BE49-F238E27FC236}">
                    <a16:creationId xmlns:a16="http://schemas.microsoft.com/office/drawing/2014/main" id="{98D93D91-BC4D-41B2-A1F7-8D07F8CE0ED7}"/>
                  </a:ext>
                </a:extLst>
              </p:cNvPr>
              <p:cNvSpPr txBox="1"/>
              <p:nvPr/>
            </p:nvSpPr>
            <p:spPr>
              <a:xfrm>
                <a:off x="243216" y="2884959"/>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Recording of claimant(s) and executant(s) details in Kaveri</a:t>
                </a:r>
              </a:p>
            </p:txBody>
          </p:sp>
          <p:sp>
            <p:nvSpPr>
              <p:cNvPr id="37" name="TextBox 36">
                <a:extLst>
                  <a:ext uri="{FF2B5EF4-FFF2-40B4-BE49-F238E27FC236}">
                    <a16:creationId xmlns:a16="http://schemas.microsoft.com/office/drawing/2014/main" id="{73CF6772-4B16-4565-B43D-013121FBD6AD}"/>
                  </a:ext>
                </a:extLst>
              </p:cNvPr>
              <p:cNvSpPr txBox="1"/>
              <p:nvPr/>
            </p:nvSpPr>
            <p:spPr>
              <a:xfrm>
                <a:off x="2618252" y="2852484"/>
                <a:ext cx="2890247"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Picking up of corresponding Blockchain Property Id, if any, and generation of unique request number in Kaveri </a:t>
                </a:r>
              </a:p>
            </p:txBody>
          </p:sp>
          <p:sp>
            <p:nvSpPr>
              <p:cNvPr id="38" name="TextBox 37">
                <a:extLst>
                  <a:ext uri="{FF2B5EF4-FFF2-40B4-BE49-F238E27FC236}">
                    <a16:creationId xmlns:a16="http://schemas.microsoft.com/office/drawing/2014/main" id="{B75C62AA-3296-46FE-9EE3-BE3141F15B11}"/>
                  </a:ext>
                </a:extLst>
              </p:cNvPr>
              <p:cNvSpPr txBox="1"/>
              <p:nvPr/>
            </p:nvSpPr>
            <p:spPr>
              <a:xfrm>
                <a:off x="5467251" y="2899718"/>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Invoke Blockchain application by clicking a button in Kaveri system</a:t>
                </a:r>
              </a:p>
            </p:txBody>
          </p:sp>
          <p:sp>
            <p:nvSpPr>
              <p:cNvPr id="44" name="TextBox 43">
                <a:extLst>
                  <a:ext uri="{FF2B5EF4-FFF2-40B4-BE49-F238E27FC236}">
                    <a16:creationId xmlns:a16="http://schemas.microsoft.com/office/drawing/2014/main" id="{DE38E880-9D00-4C6A-AA38-588E09FD6089}"/>
                  </a:ext>
                </a:extLst>
              </p:cNvPr>
              <p:cNvSpPr txBox="1"/>
              <p:nvPr/>
            </p:nvSpPr>
            <p:spPr>
              <a:xfrm>
                <a:off x="7688869" y="2852484"/>
                <a:ext cx="3639333" cy="529282"/>
              </a:xfrm>
              <a:prstGeom prst="rect">
                <a:avLst/>
              </a:prstGeom>
              <a:solidFill>
                <a:schemeClr val="bg1"/>
              </a:solidFill>
            </p:spPr>
            <p:txBody>
              <a:bodyPr wrap="square" lIns="0" tIns="0" rIns="0" bIns="0" rtlCol="0" anchor="ctr">
                <a:noAutofit/>
              </a:bodyPr>
              <a:lstStyle/>
              <a:p>
                <a:pPr lvl="0" indent="-274320" algn="ctr">
                  <a:spcAft>
                    <a:spcPts val="900"/>
                  </a:spcAft>
                  <a:defRPr/>
                </a:pPr>
                <a:r>
                  <a:rPr lang="en-US" sz="1200" dirty="0">
                    <a:solidFill>
                      <a:srgbClr val="000000"/>
                    </a:solidFill>
                  </a:rPr>
                  <a:t>Index details, party details, unique blockchain property identifier (if present), unique request number, reason &amp; type of encumbrance are sent to blockchain</a:t>
                </a:r>
              </a:p>
            </p:txBody>
          </p:sp>
        </p:grpSp>
        <p:sp>
          <p:nvSpPr>
            <p:cNvPr id="95" name="Rectangle 94">
              <a:extLst>
                <a:ext uri="{FF2B5EF4-FFF2-40B4-BE49-F238E27FC236}">
                  <a16:creationId xmlns:a16="http://schemas.microsoft.com/office/drawing/2014/main" id="{C1884C85-E3AA-400C-8C34-CC1883087BAE}"/>
                </a:ext>
              </a:extLst>
            </p:cNvPr>
            <p:cNvSpPr/>
            <p:nvPr/>
          </p:nvSpPr>
          <p:spPr>
            <a:xfrm>
              <a:off x="240822" y="3310546"/>
              <a:ext cx="11148821" cy="3024504"/>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cxnSp>
          <p:nvCxnSpPr>
            <p:cNvPr id="96" name="Straight Arrow Connector 95">
              <a:extLst>
                <a:ext uri="{FF2B5EF4-FFF2-40B4-BE49-F238E27FC236}">
                  <a16:creationId xmlns:a16="http://schemas.microsoft.com/office/drawing/2014/main" id="{6176C738-05AB-4184-AEE8-1D4D2D43FEC7}"/>
                </a:ext>
              </a:extLst>
            </p:cNvPr>
            <p:cNvCxnSpPr/>
            <p:nvPr/>
          </p:nvCxnSpPr>
          <p:spPr>
            <a:xfrm>
              <a:off x="2074933" y="2352534"/>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7" name="Straight Arrow Connector 96">
              <a:extLst>
                <a:ext uri="{FF2B5EF4-FFF2-40B4-BE49-F238E27FC236}">
                  <a16:creationId xmlns:a16="http://schemas.microsoft.com/office/drawing/2014/main" id="{002F3279-3AAB-4C17-86BA-85195A2A3E36}"/>
                </a:ext>
              </a:extLst>
            </p:cNvPr>
            <p:cNvCxnSpPr/>
            <p:nvPr/>
          </p:nvCxnSpPr>
          <p:spPr>
            <a:xfrm>
              <a:off x="4845507" y="23215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8" name="Straight Arrow Connector 97">
              <a:extLst>
                <a:ext uri="{FF2B5EF4-FFF2-40B4-BE49-F238E27FC236}">
                  <a16:creationId xmlns:a16="http://schemas.microsoft.com/office/drawing/2014/main" id="{C65F7043-B219-40CB-9684-2DE6A9CA275B}"/>
                </a:ext>
              </a:extLst>
            </p:cNvPr>
            <p:cNvCxnSpPr/>
            <p:nvPr/>
          </p:nvCxnSpPr>
          <p:spPr>
            <a:xfrm>
              <a:off x="7718105" y="22707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9" name="Straight Arrow Connector 98">
              <a:extLst>
                <a:ext uri="{FF2B5EF4-FFF2-40B4-BE49-F238E27FC236}">
                  <a16:creationId xmlns:a16="http://schemas.microsoft.com/office/drawing/2014/main" id="{899A9627-7407-429A-BE91-62D650BAEDA4}"/>
                </a:ext>
              </a:extLst>
            </p:cNvPr>
            <p:cNvCxnSpPr/>
            <p:nvPr/>
          </p:nvCxnSpPr>
          <p:spPr>
            <a:xfrm>
              <a:off x="2171857" y="3790909"/>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0" name="Straight Arrow Connector 99">
              <a:extLst>
                <a:ext uri="{FF2B5EF4-FFF2-40B4-BE49-F238E27FC236}">
                  <a16:creationId xmlns:a16="http://schemas.microsoft.com/office/drawing/2014/main" id="{F2315986-C1E8-4BF1-8E18-7AA629CA8DBD}"/>
                </a:ext>
              </a:extLst>
            </p:cNvPr>
            <p:cNvCxnSpPr/>
            <p:nvPr/>
          </p:nvCxnSpPr>
          <p:spPr>
            <a:xfrm>
              <a:off x="4942431" y="375992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1" name="Straight Arrow Connector 100">
              <a:extLst>
                <a:ext uri="{FF2B5EF4-FFF2-40B4-BE49-F238E27FC236}">
                  <a16:creationId xmlns:a16="http://schemas.microsoft.com/office/drawing/2014/main" id="{099C2D38-D645-4CC4-B638-485B625D8ED2}"/>
                </a:ext>
              </a:extLst>
            </p:cNvPr>
            <p:cNvCxnSpPr/>
            <p:nvPr/>
          </p:nvCxnSpPr>
          <p:spPr>
            <a:xfrm>
              <a:off x="7815029" y="370912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2" name="Straight Arrow Connector 101">
              <a:extLst>
                <a:ext uri="{FF2B5EF4-FFF2-40B4-BE49-F238E27FC236}">
                  <a16:creationId xmlns:a16="http://schemas.microsoft.com/office/drawing/2014/main" id="{3197446F-BEA5-4ED8-B29E-A836CA1EE1E3}"/>
                </a:ext>
              </a:extLst>
            </p:cNvPr>
            <p:cNvCxnSpPr/>
            <p:nvPr/>
          </p:nvCxnSpPr>
          <p:spPr>
            <a:xfrm>
              <a:off x="2171857" y="509988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105" name="Rectangle 104">
              <a:extLst>
                <a:ext uri="{FF2B5EF4-FFF2-40B4-BE49-F238E27FC236}">
                  <a16:creationId xmlns:a16="http://schemas.microsoft.com/office/drawing/2014/main" id="{33DCC344-9418-4B7A-9443-522100365596}"/>
                </a:ext>
              </a:extLst>
            </p:cNvPr>
            <p:cNvSpPr/>
            <p:nvPr/>
          </p:nvSpPr>
          <p:spPr>
            <a:xfrm>
              <a:off x="11441896" y="2515815"/>
              <a:ext cx="726150"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a:ea typeface="+mn-ea"/>
                  <a:cs typeface="+mn-cs"/>
                </a:rPr>
                <a:t>Kaveri System</a:t>
              </a:r>
            </a:p>
          </p:txBody>
        </p:sp>
        <p:sp>
          <p:nvSpPr>
            <p:cNvPr id="106" name="Rectangle 105">
              <a:extLst>
                <a:ext uri="{FF2B5EF4-FFF2-40B4-BE49-F238E27FC236}">
                  <a16:creationId xmlns:a16="http://schemas.microsoft.com/office/drawing/2014/main" id="{D87A4C54-FFC9-46CD-B7EA-E55388F48CC6}"/>
                </a:ext>
              </a:extLst>
            </p:cNvPr>
            <p:cNvSpPr/>
            <p:nvPr/>
          </p:nvSpPr>
          <p:spPr>
            <a:xfrm>
              <a:off x="11374130" y="4445192"/>
              <a:ext cx="817869"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000000"/>
                  </a:solidFill>
                  <a:effectLst/>
                  <a:uLnTx/>
                  <a:uFillTx/>
                  <a:latin typeface="Arial"/>
                  <a:ea typeface="+mn-ea"/>
                  <a:cs typeface="+mn-cs"/>
                </a:rPr>
                <a:t>Blockchain Application</a:t>
              </a:r>
            </a:p>
          </p:txBody>
        </p:sp>
        <p:sp>
          <p:nvSpPr>
            <p:cNvPr id="61" name="TextBox 60">
              <a:extLst>
                <a:ext uri="{FF2B5EF4-FFF2-40B4-BE49-F238E27FC236}">
                  <a16:creationId xmlns:a16="http://schemas.microsoft.com/office/drawing/2014/main" id="{381C5565-A8B3-401B-A778-C124FB1BA9AE}"/>
                </a:ext>
              </a:extLst>
            </p:cNvPr>
            <p:cNvSpPr txBox="1"/>
            <p:nvPr/>
          </p:nvSpPr>
          <p:spPr>
            <a:xfrm>
              <a:off x="3448483" y="4177968"/>
              <a:ext cx="2570300"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lang="en-US" sz="1200" dirty="0">
                  <a:solidFill>
                    <a:srgbClr val="000000"/>
                  </a:solidFill>
                  <a:latin typeface="Arial"/>
                </a:rPr>
                <a:t>Send confirmation to Kaveri upon successful receipt of details mentioned in Step 5</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67" name="Straight Arrow Connector 66">
              <a:extLst>
                <a:ext uri="{FF2B5EF4-FFF2-40B4-BE49-F238E27FC236}">
                  <a16:creationId xmlns:a16="http://schemas.microsoft.com/office/drawing/2014/main" id="{1094BF18-08D6-45CC-9502-24E764529CF3}"/>
                </a:ext>
              </a:extLst>
            </p:cNvPr>
            <p:cNvCxnSpPr/>
            <p:nvPr/>
          </p:nvCxnSpPr>
          <p:spPr>
            <a:xfrm>
              <a:off x="5217582" y="5142339"/>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68" name="Rectangle: Rounded Corners 5">
              <a:extLst>
                <a:ext uri="{FF2B5EF4-FFF2-40B4-BE49-F238E27FC236}">
                  <a16:creationId xmlns:a16="http://schemas.microsoft.com/office/drawing/2014/main" id="{29A6864B-65DB-45AC-8276-346F4CC5D457}"/>
                </a:ext>
              </a:extLst>
            </p:cNvPr>
            <p:cNvSpPr/>
            <p:nvPr/>
          </p:nvSpPr>
          <p:spPr>
            <a:xfrm>
              <a:off x="6545404" y="4879780"/>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11</a:t>
              </a:r>
            </a:p>
          </p:txBody>
        </p:sp>
        <p:pic>
          <p:nvPicPr>
            <p:cNvPr id="69" name="Graphic 68" descr="Share">
              <a:extLst>
                <a:ext uri="{FF2B5EF4-FFF2-40B4-BE49-F238E27FC236}">
                  <a16:creationId xmlns:a16="http://schemas.microsoft.com/office/drawing/2014/main" id="{FBCA95A3-C9B3-4FB0-BB2A-5A2F77E470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66465" y="5057847"/>
              <a:ext cx="415222" cy="475582"/>
            </a:xfrm>
            <a:prstGeom prst="rect">
              <a:avLst/>
            </a:prstGeom>
          </p:spPr>
        </p:pic>
        <p:sp>
          <p:nvSpPr>
            <p:cNvPr id="70" name="TextBox 69">
              <a:extLst>
                <a:ext uri="{FF2B5EF4-FFF2-40B4-BE49-F238E27FC236}">
                  <a16:creationId xmlns:a16="http://schemas.microsoft.com/office/drawing/2014/main" id="{F1B9E229-9456-477A-99B7-47781B4F333F}"/>
                </a:ext>
              </a:extLst>
            </p:cNvPr>
            <p:cNvSpPr txBox="1"/>
            <p:nvPr/>
          </p:nvSpPr>
          <p:spPr>
            <a:xfrm>
              <a:off x="304659" y="5609956"/>
              <a:ext cx="2697362"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Append the blockchain property identifier to the signed e-KYC details </a:t>
              </a:r>
            </a:p>
          </p:txBody>
        </p:sp>
        <p:pic>
          <p:nvPicPr>
            <p:cNvPr id="76" name="Graphic 75" descr="Unlock">
              <a:extLst>
                <a:ext uri="{FF2B5EF4-FFF2-40B4-BE49-F238E27FC236}">
                  <a16:creationId xmlns:a16="http://schemas.microsoft.com/office/drawing/2014/main" id="{3C882EE8-AE19-4D16-8138-FF4F7807726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15759" y="3638444"/>
              <a:ext cx="517169" cy="468266"/>
            </a:xfrm>
            <a:prstGeom prst="rect">
              <a:avLst/>
            </a:prstGeom>
          </p:spPr>
        </p:pic>
        <p:sp>
          <p:nvSpPr>
            <p:cNvPr id="77" name="Freeform 30">
              <a:extLst>
                <a:ext uri="{FF2B5EF4-FFF2-40B4-BE49-F238E27FC236}">
                  <a16:creationId xmlns:a16="http://schemas.microsoft.com/office/drawing/2014/main" id="{1D321E64-559B-41C1-AF62-46E13BB09A8B}"/>
                </a:ext>
              </a:extLst>
            </p:cNvPr>
            <p:cNvSpPr>
              <a:spLocks noChangeAspect="1" noEditPoints="1"/>
            </p:cNvSpPr>
            <p:nvPr/>
          </p:nvSpPr>
          <p:spPr bwMode="auto">
            <a:xfrm>
              <a:off x="1190419" y="4997989"/>
              <a:ext cx="487363" cy="465138"/>
            </a:xfrm>
            <a:custGeom>
              <a:avLst/>
              <a:gdLst>
                <a:gd name="T0" fmla="*/ 154 w 202"/>
                <a:gd name="T1" fmla="*/ 193 h 193"/>
                <a:gd name="T2" fmla="*/ 48 w 202"/>
                <a:gd name="T3" fmla="*/ 193 h 193"/>
                <a:gd name="T4" fmla="*/ 34 w 202"/>
                <a:gd name="T5" fmla="*/ 183 h 193"/>
                <a:gd name="T6" fmla="*/ 2 w 202"/>
                <a:gd name="T7" fmla="*/ 83 h 193"/>
                <a:gd name="T8" fmla="*/ 7 w 202"/>
                <a:gd name="T9" fmla="*/ 66 h 193"/>
                <a:gd name="T10" fmla="*/ 92 w 202"/>
                <a:gd name="T11" fmla="*/ 4 h 193"/>
                <a:gd name="T12" fmla="*/ 110 w 202"/>
                <a:gd name="T13" fmla="*/ 4 h 193"/>
                <a:gd name="T14" fmla="*/ 195 w 202"/>
                <a:gd name="T15" fmla="*/ 66 h 193"/>
                <a:gd name="T16" fmla="*/ 200 w 202"/>
                <a:gd name="T17" fmla="*/ 83 h 193"/>
                <a:gd name="T18" fmla="*/ 168 w 202"/>
                <a:gd name="T19" fmla="*/ 183 h 193"/>
                <a:gd name="T20" fmla="*/ 154 w 202"/>
                <a:gd name="T21" fmla="*/ 193 h 193"/>
                <a:gd name="T22" fmla="*/ 101 w 202"/>
                <a:gd name="T23" fmla="*/ 14 h 193"/>
                <a:gd name="T24" fmla="*/ 100 w 202"/>
                <a:gd name="T25" fmla="*/ 14 h 193"/>
                <a:gd name="T26" fmla="*/ 14 w 202"/>
                <a:gd name="T27" fmla="*/ 76 h 193"/>
                <a:gd name="T28" fmla="*/ 14 w 202"/>
                <a:gd name="T29" fmla="*/ 79 h 193"/>
                <a:gd name="T30" fmla="*/ 46 w 202"/>
                <a:gd name="T31" fmla="*/ 179 h 193"/>
                <a:gd name="T32" fmla="*/ 48 w 202"/>
                <a:gd name="T33" fmla="*/ 181 h 193"/>
                <a:gd name="T34" fmla="*/ 154 w 202"/>
                <a:gd name="T35" fmla="*/ 181 h 193"/>
                <a:gd name="T36" fmla="*/ 156 w 202"/>
                <a:gd name="T37" fmla="*/ 179 h 193"/>
                <a:gd name="T38" fmla="*/ 188 w 202"/>
                <a:gd name="T39" fmla="*/ 79 h 193"/>
                <a:gd name="T40" fmla="*/ 188 w 202"/>
                <a:gd name="T41" fmla="*/ 76 h 193"/>
                <a:gd name="T42" fmla="*/ 102 w 202"/>
                <a:gd name="T43" fmla="*/ 14 h 193"/>
                <a:gd name="T44" fmla="*/ 101 w 202"/>
                <a:gd name="T45" fmla="*/ 14 h 193"/>
                <a:gd name="T46" fmla="*/ 132 w 202"/>
                <a:gd name="T47" fmla="*/ 163 h 193"/>
                <a:gd name="T48" fmla="*/ 70 w 202"/>
                <a:gd name="T49" fmla="*/ 163 h 193"/>
                <a:gd name="T50" fmla="*/ 56 w 202"/>
                <a:gd name="T51" fmla="*/ 153 h 193"/>
                <a:gd name="T52" fmla="*/ 37 w 202"/>
                <a:gd name="T53" fmla="*/ 94 h 193"/>
                <a:gd name="T54" fmla="*/ 43 w 202"/>
                <a:gd name="T55" fmla="*/ 78 h 193"/>
                <a:gd name="T56" fmla="*/ 92 w 202"/>
                <a:gd name="T57" fmla="*/ 42 h 193"/>
                <a:gd name="T58" fmla="*/ 110 w 202"/>
                <a:gd name="T59" fmla="*/ 42 h 193"/>
                <a:gd name="T60" fmla="*/ 159 w 202"/>
                <a:gd name="T61" fmla="*/ 78 h 193"/>
                <a:gd name="T62" fmla="*/ 165 w 202"/>
                <a:gd name="T63" fmla="*/ 94 h 193"/>
                <a:gd name="T64" fmla="*/ 146 w 202"/>
                <a:gd name="T65" fmla="*/ 153 h 193"/>
                <a:gd name="T66" fmla="*/ 132 w 202"/>
                <a:gd name="T67" fmla="*/ 163 h 193"/>
                <a:gd name="T68" fmla="*/ 101 w 202"/>
                <a:gd name="T69" fmla="*/ 51 h 193"/>
                <a:gd name="T70" fmla="*/ 100 w 202"/>
                <a:gd name="T71" fmla="*/ 52 h 193"/>
                <a:gd name="T72" fmla="*/ 50 w 202"/>
                <a:gd name="T73" fmla="*/ 88 h 193"/>
                <a:gd name="T74" fmla="*/ 49 w 202"/>
                <a:gd name="T75" fmla="*/ 90 h 193"/>
                <a:gd name="T76" fmla="*/ 68 w 202"/>
                <a:gd name="T77" fmla="*/ 149 h 193"/>
                <a:gd name="T78" fmla="*/ 70 w 202"/>
                <a:gd name="T79" fmla="*/ 150 h 193"/>
                <a:gd name="T80" fmla="*/ 132 w 202"/>
                <a:gd name="T81" fmla="*/ 150 h 193"/>
                <a:gd name="T82" fmla="*/ 134 w 202"/>
                <a:gd name="T83" fmla="*/ 149 h 193"/>
                <a:gd name="T84" fmla="*/ 153 w 202"/>
                <a:gd name="T85" fmla="*/ 90 h 193"/>
                <a:gd name="T86" fmla="*/ 152 w 202"/>
                <a:gd name="T87" fmla="*/ 88 h 193"/>
                <a:gd name="T88" fmla="*/ 102 w 202"/>
                <a:gd name="T89" fmla="*/ 52 h 193"/>
                <a:gd name="T90" fmla="*/ 101 w 202"/>
                <a:gd name="T91" fmla="*/ 51 h 193"/>
                <a:gd name="T92" fmla="*/ 120 w 202"/>
                <a:gd name="T93" fmla="*/ 132 h 193"/>
                <a:gd name="T94" fmla="*/ 82 w 202"/>
                <a:gd name="T95" fmla="*/ 132 h 193"/>
                <a:gd name="T96" fmla="*/ 70 w 202"/>
                <a:gd name="T97" fmla="*/ 96 h 193"/>
                <a:gd name="T98" fmla="*/ 101 w 202"/>
                <a:gd name="T99" fmla="*/ 73 h 193"/>
                <a:gd name="T100" fmla="*/ 132 w 202"/>
                <a:gd name="T101" fmla="*/ 96 h 193"/>
                <a:gd name="T102" fmla="*/ 120 w 202"/>
                <a:gd name="T103" fmla="*/ 132 h 193"/>
                <a:gd name="T104" fmla="*/ 91 w 202"/>
                <a:gd name="T105" fmla="*/ 120 h 193"/>
                <a:gd name="T106" fmla="*/ 111 w 202"/>
                <a:gd name="T107" fmla="*/ 120 h 193"/>
                <a:gd name="T108" fmla="*/ 117 w 202"/>
                <a:gd name="T109" fmla="*/ 100 h 193"/>
                <a:gd name="T110" fmla="*/ 101 w 202"/>
                <a:gd name="T111" fmla="*/ 89 h 193"/>
                <a:gd name="T112" fmla="*/ 85 w 202"/>
                <a:gd name="T113" fmla="*/ 100 h 193"/>
                <a:gd name="T114" fmla="*/ 91 w 202"/>
                <a:gd name="T115"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193">
                  <a:moveTo>
                    <a:pt x="154" y="193"/>
                  </a:moveTo>
                  <a:cubicBezTo>
                    <a:pt x="48" y="193"/>
                    <a:pt x="48" y="193"/>
                    <a:pt x="48" y="193"/>
                  </a:cubicBezTo>
                  <a:cubicBezTo>
                    <a:pt x="42" y="193"/>
                    <a:pt x="36" y="189"/>
                    <a:pt x="34" y="183"/>
                  </a:cubicBezTo>
                  <a:cubicBezTo>
                    <a:pt x="2" y="83"/>
                    <a:pt x="2" y="83"/>
                    <a:pt x="2" y="83"/>
                  </a:cubicBezTo>
                  <a:cubicBezTo>
                    <a:pt x="0" y="77"/>
                    <a:pt x="2" y="70"/>
                    <a:pt x="7" y="66"/>
                  </a:cubicBezTo>
                  <a:cubicBezTo>
                    <a:pt x="92" y="4"/>
                    <a:pt x="92" y="4"/>
                    <a:pt x="92" y="4"/>
                  </a:cubicBezTo>
                  <a:cubicBezTo>
                    <a:pt x="98" y="0"/>
                    <a:pt x="104" y="0"/>
                    <a:pt x="110" y="4"/>
                  </a:cubicBezTo>
                  <a:cubicBezTo>
                    <a:pt x="195" y="66"/>
                    <a:pt x="195" y="66"/>
                    <a:pt x="195" y="66"/>
                  </a:cubicBezTo>
                  <a:cubicBezTo>
                    <a:pt x="200" y="70"/>
                    <a:pt x="202" y="77"/>
                    <a:pt x="200" y="83"/>
                  </a:cubicBezTo>
                  <a:cubicBezTo>
                    <a:pt x="168" y="183"/>
                    <a:pt x="168" y="183"/>
                    <a:pt x="168" y="183"/>
                  </a:cubicBezTo>
                  <a:cubicBezTo>
                    <a:pt x="166" y="189"/>
                    <a:pt x="160" y="193"/>
                    <a:pt x="154" y="193"/>
                  </a:cubicBezTo>
                  <a:close/>
                  <a:moveTo>
                    <a:pt x="101" y="14"/>
                  </a:moveTo>
                  <a:cubicBezTo>
                    <a:pt x="101" y="14"/>
                    <a:pt x="100" y="14"/>
                    <a:pt x="100" y="14"/>
                  </a:cubicBezTo>
                  <a:cubicBezTo>
                    <a:pt x="14" y="76"/>
                    <a:pt x="14" y="76"/>
                    <a:pt x="14" y="76"/>
                  </a:cubicBezTo>
                  <a:cubicBezTo>
                    <a:pt x="14" y="77"/>
                    <a:pt x="13" y="78"/>
                    <a:pt x="14" y="79"/>
                  </a:cubicBezTo>
                  <a:cubicBezTo>
                    <a:pt x="46" y="179"/>
                    <a:pt x="46" y="179"/>
                    <a:pt x="46" y="179"/>
                  </a:cubicBezTo>
                  <a:cubicBezTo>
                    <a:pt x="46" y="180"/>
                    <a:pt x="47" y="181"/>
                    <a:pt x="48" y="181"/>
                  </a:cubicBezTo>
                  <a:cubicBezTo>
                    <a:pt x="154" y="181"/>
                    <a:pt x="154" y="181"/>
                    <a:pt x="154" y="181"/>
                  </a:cubicBezTo>
                  <a:cubicBezTo>
                    <a:pt x="155" y="181"/>
                    <a:pt x="155" y="180"/>
                    <a:pt x="156" y="179"/>
                  </a:cubicBezTo>
                  <a:cubicBezTo>
                    <a:pt x="188" y="79"/>
                    <a:pt x="188" y="79"/>
                    <a:pt x="188" y="79"/>
                  </a:cubicBezTo>
                  <a:cubicBezTo>
                    <a:pt x="189" y="78"/>
                    <a:pt x="188" y="77"/>
                    <a:pt x="188" y="76"/>
                  </a:cubicBezTo>
                  <a:cubicBezTo>
                    <a:pt x="102" y="14"/>
                    <a:pt x="102" y="14"/>
                    <a:pt x="102" y="14"/>
                  </a:cubicBezTo>
                  <a:cubicBezTo>
                    <a:pt x="102" y="14"/>
                    <a:pt x="101" y="14"/>
                    <a:pt x="101" y="14"/>
                  </a:cubicBezTo>
                  <a:close/>
                  <a:moveTo>
                    <a:pt x="132" y="163"/>
                  </a:moveTo>
                  <a:cubicBezTo>
                    <a:pt x="70" y="163"/>
                    <a:pt x="70" y="163"/>
                    <a:pt x="70" y="163"/>
                  </a:cubicBezTo>
                  <a:cubicBezTo>
                    <a:pt x="64" y="163"/>
                    <a:pt x="58" y="159"/>
                    <a:pt x="56" y="153"/>
                  </a:cubicBezTo>
                  <a:cubicBezTo>
                    <a:pt x="37" y="94"/>
                    <a:pt x="37" y="94"/>
                    <a:pt x="37" y="94"/>
                  </a:cubicBezTo>
                  <a:cubicBezTo>
                    <a:pt x="35" y="88"/>
                    <a:pt x="38" y="82"/>
                    <a:pt x="43" y="78"/>
                  </a:cubicBezTo>
                  <a:cubicBezTo>
                    <a:pt x="92" y="42"/>
                    <a:pt x="92" y="42"/>
                    <a:pt x="92" y="42"/>
                  </a:cubicBezTo>
                  <a:cubicBezTo>
                    <a:pt x="98" y="38"/>
                    <a:pt x="104" y="38"/>
                    <a:pt x="110" y="42"/>
                  </a:cubicBezTo>
                  <a:cubicBezTo>
                    <a:pt x="159" y="78"/>
                    <a:pt x="159" y="78"/>
                    <a:pt x="159" y="78"/>
                  </a:cubicBezTo>
                  <a:cubicBezTo>
                    <a:pt x="164" y="82"/>
                    <a:pt x="167" y="88"/>
                    <a:pt x="165" y="94"/>
                  </a:cubicBezTo>
                  <a:cubicBezTo>
                    <a:pt x="146" y="153"/>
                    <a:pt x="146" y="153"/>
                    <a:pt x="146" y="153"/>
                  </a:cubicBezTo>
                  <a:cubicBezTo>
                    <a:pt x="144" y="159"/>
                    <a:pt x="138" y="163"/>
                    <a:pt x="132" y="163"/>
                  </a:cubicBezTo>
                  <a:close/>
                  <a:moveTo>
                    <a:pt x="101" y="51"/>
                  </a:moveTo>
                  <a:cubicBezTo>
                    <a:pt x="101" y="51"/>
                    <a:pt x="100" y="52"/>
                    <a:pt x="100" y="52"/>
                  </a:cubicBezTo>
                  <a:cubicBezTo>
                    <a:pt x="50" y="88"/>
                    <a:pt x="50" y="88"/>
                    <a:pt x="50" y="88"/>
                  </a:cubicBezTo>
                  <a:cubicBezTo>
                    <a:pt x="49" y="89"/>
                    <a:pt x="49" y="89"/>
                    <a:pt x="49" y="90"/>
                  </a:cubicBezTo>
                  <a:cubicBezTo>
                    <a:pt x="68" y="149"/>
                    <a:pt x="68" y="149"/>
                    <a:pt x="68" y="149"/>
                  </a:cubicBezTo>
                  <a:cubicBezTo>
                    <a:pt x="69" y="150"/>
                    <a:pt x="69" y="150"/>
                    <a:pt x="70" y="150"/>
                  </a:cubicBezTo>
                  <a:cubicBezTo>
                    <a:pt x="132" y="150"/>
                    <a:pt x="132" y="150"/>
                    <a:pt x="132" y="150"/>
                  </a:cubicBezTo>
                  <a:cubicBezTo>
                    <a:pt x="133" y="150"/>
                    <a:pt x="133" y="150"/>
                    <a:pt x="134" y="149"/>
                  </a:cubicBezTo>
                  <a:cubicBezTo>
                    <a:pt x="153" y="90"/>
                    <a:pt x="153" y="90"/>
                    <a:pt x="153" y="90"/>
                  </a:cubicBezTo>
                  <a:cubicBezTo>
                    <a:pt x="153" y="89"/>
                    <a:pt x="153" y="89"/>
                    <a:pt x="152" y="88"/>
                  </a:cubicBezTo>
                  <a:cubicBezTo>
                    <a:pt x="102" y="52"/>
                    <a:pt x="102" y="52"/>
                    <a:pt x="102" y="52"/>
                  </a:cubicBezTo>
                  <a:cubicBezTo>
                    <a:pt x="102" y="52"/>
                    <a:pt x="101" y="51"/>
                    <a:pt x="101" y="51"/>
                  </a:cubicBezTo>
                  <a:close/>
                  <a:moveTo>
                    <a:pt x="120" y="132"/>
                  </a:moveTo>
                  <a:cubicBezTo>
                    <a:pt x="82" y="132"/>
                    <a:pt x="82" y="132"/>
                    <a:pt x="82" y="132"/>
                  </a:cubicBezTo>
                  <a:cubicBezTo>
                    <a:pt x="70" y="96"/>
                    <a:pt x="70" y="96"/>
                    <a:pt x="70" y="96"/>
                  </a:cubicBezTo>
                  <a:cubicBezTo>
                    <a:pt x="101" y="73"/>
                    <a:pt x="101" y="73"/>
                    <a:pt x="101" y="73"/>
                  </a:cubicBezTo>
                  <a:cubicBezTo>
                    <a:pt x="132" y="96"/>
                    <a:pt x="132" y="96"/>
                    <a:pt x="132" y="96"/>
                  </a:cubicBezTo>
                  <a:lnTo>
                    <a:pt x="120" y="132"/>
                  </a:lnTo>
                  <a:close/>
                  <a:moveTo>
                    <a:pt x="91" y="120"/>
                  </a:moveTo>
                  <a:cubicBezTo>
                    <a:pt x="111" y="120"/>
                    <a:pt x="111" y="120"/>
                    <a:pt x="111" y="120"/>
                  </a:cubicBezTo>
                  <a:cubicBezTo>
                    <a:pt x="117" y="100"/>
                    <a:pt x="117" y="100"/>
                    <a:pt x="117" y="100"/>
                  </a:cubicBezTo>
                  <a:cubicBezTo>
                    <a:pt x="101" y="89"/>
                    <a:pt x="101" y="89"/>
                    <a:pt x="101" y="89"/>
                  </a:cubicBezTo>
                  <a:cubicBezTo>
                    <a:pt x="85" y="100"/>
                    <a:pt x="85" y="100"/>
                    <a:pt x="85" y="100"/>
                  </a:cubicBezTo>
                  <a:lnTo>
                    <a:pt x="91" y="12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54" name="Slide Number Placeholder 4">
            <a:extLst>
              <a:ext uri="{FF2B5EF4-FFF2-40B4-BE49-F238E27FC236}">
                <a16:creationId xmlns:a16="http://schemas.microsoft.com/office/drawing/2014/main" id="{73C9D5E8-F70D-483B-A5C5-A0AD91FDA69E}"/>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24</a:t>
            </a:fld>
            <a:endParaRPr lang="en-US" dirty="0"/>
          </a:p>
        </p:txBody>
      </p:sp>
    </p:spTree>
    <p:extLst>
      <p:ext uri="{BB962C8B-B14F-4D97-AF65-F5344CB8AC3E}">
        <p14:creationId xmlns:p14="http://schemas.microsoft.com/office/powerpoint/2010/main" val="2200148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2 : Registration of Encumbrance Document in Blockchain System (2/3)</a:t>
            </a:r>
          </a:p>
        </p:txBody>
      </p:sp>
      <p:grpSp>
        <p:nvGrpSpPr>
          <p:cNvPr id="7" name="Group 6">
            <a:extLst>
              <a:ext uri="{FF2B5EF4-FFF2-40B4-BE49-F238E27FC236}">
                <a16:creationId xmlns:a16="http://schemas.microsoft.com/office/drawing/2014/main" id="{791924D9-540F-4BFA-983C-9717C73FBDE5}"/>
              </a:ext>
            </a:extLst>
          </p:cNvPr>
          <p:cNvGrpSpPr/>
          <p:nvPr/>
        </p:nvGrpSpPr>
        <p:grpSpPr>
          <a:xfrm>
            <a:off x="152475" y="1627813"/>
            <a:ext cx="11596614" cy="4834023"/>
            <a:chOff x="152474" y="1861081"/>
            <a:chExt cx="12455373" cy="4834023"/>
          </a:xfrm>
        </p:grpSpPr>
        <p:sp>
          <p:nvSpPr>
            <p:cNvPr id="60" name="TextBox 59">
              <a:extLst>
                <a:ext uri="{FF2B5EF4-FFF2-40B4-BE49-F238E27FC236}">
                  <a16:creationId xmlns:a16="http://schemas.microsoft.com/office/drawing/2014/main" id="{E820EAA4-EF8D-46C0-AD78-55B002FB8AC9}"/>
                </a:ext>
              </a:extLst>
            </p:cNvPr>
            <p:cNvSpPr txBox="1"/>
            <p:nvPr/>
          </p:nvSpPr>
          <p:spPr>
            <a:xfrm>
              <a:off x="1872342" y="5548423"/>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After successful match, </a:t>
              </a:r>
              <a:r>
                <a:rPr lang="en-US" sz="1200" dirty="0">
                  <a:solidFill>
                    <a:srgbClr val="000000"/>
                  </a:solidFill>
                  <a:latin typeface="Arial"/>
                </a:rPr>
                <a:t>proceed to reading public key(s) of claimant(s)</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1" name="Freeform 88">
              <a:extLst>
                <a:ext uri="{FF2B5EF4-FFF2-40B4-BE49-F238E27FC236}">
                  <a16:creationId xmlns:a16="http://schemas.microsoft.com/office/drawing/2014/main" id="{4FC3504F-577D-4379-A93E-FBF2AD5D5331}"/>
                </a:ext>
              </a:extLst>
            </p:cNvPr>
            <p:cNvSpPr>
              <a:spLocks noChangeAspect="1" noEditPoints="1"/>
            </p:cNvSpPr>
            <p:nvPr/>
          </p:nvSpPr>
          <p:spPr bwMode="auto">
            <a:xfrm>
              <a:off x="3132415" y="5133409"/>
              <a:ext cx="367977" cy="377953"/>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pic>
          <p:nvPicPr>
            <p:cNvPr id="12" name="Graphic 11" descr="Unlock">
              <a:extLst>
                <a:ext uri="{FF2B5EF4-FFF2-40B4-BE49-F238E27FC236}">
                  <a16:creationId xmlns:a16="http://schemas.microsoft.com/office/drawing/2014/main" id="{0329CF9C-BDC2-4F19-A94E-35AB227B1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7377" y="2499151"/>
              <a:ext cx="517169" cy="468266"/>
            </a:xfrm>
            <a:prstGeom prst="rect">
              <a:avLst/>
            </a:prstGeom>
          </p:spPr>
        </p:pic>
        <p:pic>
          <p:nvPicPr>
            <p:cNvPr id="16" name="Graphic 15" descr="Share">
              <a:extLst>
                <a:ext uri="{FF2B5EF4-FFF2-40B4-BE49-F238E27FC236}">
                  <a16:creationId xmlns:a16="http://schemas.microsoft.com/office/drawing/2014/main" id="{E8A78F76-331D-4D40-8E87-740DF22649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8182" y="2500665"/>
              <a:ext cx="449486" cy="514827"/>
            </a:xfrm>
            <a:prstGeom prst="rect">
              <a:avLst/>
            </a:prstGeom>
          </p:spPr>
        </p:pic>
        <p:sp>
          <p:nvSpPr>
            <p:cNvPr id="37" name="TextBox 36">
              <a:extLst>
                <a:ext uri="{FF2B5EF4-FFF2-40B4-BE49-F238E27FC236}">
                  <a16:creationId xmlns:a16="http://schemas.microsoft.com/office/drawing/2014/main" id="{73CF6772-4B16-4565-B43D-013121FBD6AD}"/>
                </a:ext>
              </a:extLst>
            </p:cNvPr>
            <p:cNvSpPr txBox="1"/>
            <p:nvPr/>
          </p:nvSpPr>
          <p:spPr>
            <a:xfrm>
              <a:off x="152474" y="3081113"/>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Fetch property record from blockchain whose unique identifier is part of the data packet</a:t>
              </a:r>
            </a:p>
          </p:txBody>
        </p:sp>
        <p:sp>
          <p:nvSpPr>
            <p:cNvPr id="38" name="TextBox 37">
              <a:extLst>
                <a:ext uri="{FF2B5EF4-FFF2-40B4-BE49-F238E27FC236}">
                  <a16:creationId xmlns:a16="http://schemas.microsoft.com/office/drawing/2014/main" id="{B75C62AA-3296-46FE-9EE3-BE3141F15B11}"/>
                </a:ext>
              </a:extLst>
            </p:cNvPr>
            <p:cNvSpPr txBox="1"/>
            <p:nvPr/>
          </p:nvSpPr>
          <p:spPr>
            <a:xfrm>
              <a:off x="2978170" y="3081113"/>
              <a:ext cx="2189412"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Use the public key in blockchain to verify the signed text of the executant(s)</a:t>
              </a:r>
            </a:p>
          </p:txBody>
        </p:sp>
        <p:sp>
          <p:nvSpPr>
            <p:cNvPr id="44" name="TextBox 43">
              <a:extLst>
                <a:ext uri="{FF2B5EF4-FFF2-40B4-BE49-F238E27FC236}">
                  <a16:creationId xmlns:a16="http://schemas.microsoft.com/office/drawing/2014/main" id="{DE38E880-9D00-4C6A-AA38-588E09FD6089}"/>
                </a:ext>
              </a:extLst>
            </p:cNvPr>
            <p:cNvSpPr txBox="1"/>
            <p:nvPr/>
          </p:nvSpPr>
          <p:spPr>
            <a:xfrm>
              <a:off x="5469528" y="3080809"/>
              <a:ext cx="2376568"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Match the decrypted Aadhaar No. hash with the corresponding Aadhaar stored in blockchain*</a:t>
              </a:r>
            </a:p>
          </p:txBody>
        </p:sp>
        <p:cxnSp>
          <p:nvCxnSpPr>
            <p:cNvPr id="97" name="Straight Arrow Connector 96">
              <a:extLst>
                <a:ext uri="{FF2B5EF4-FFF2-40B4-BE49-F238E27FC236}">
                  <a16:creationId xmlns:a16="http://schemas.microsoft.com/office/drawing/2014/main" id="{002F3279-3AAB-4C17-86BA-85195A2A3E36}"/>
                </a:ext>
              </a:extLst>
            </p:cNvPr>
            <p:cNvCxnSpPr/>
            <p:nvPr/>
          </p:nvCxnSpPr>
          <p:spPr>
            <a:xfrm>
              <a:off x="2294984" y="260147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8" name="Straight Arrow Connector 97">
              <a:extLst>
                <a:ext uri="{FF2B5EF4-FFF2-40B4-BE49-F238E27FC236}">
                  <a16:creationId xmlns:a16="http://schemas.microsoft.com/office/drawing/2014/main" id="{C65F7043-B219-40CB-9684-2DE6A9CA275B}"/>
                </a:ext>
              </a:extLst>
            </p:cNvPr>
            <p:cNvCxnSpPr/>
            <p:nvPr/>
          </p:nvCxnSpPr>
          <p:spPr>
            <a:xfrm>
              <a:off x="5167582" y="255067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106" name="Rectangle 105">
              <a:extLst>
                <a:ext uri="{FF2B5EF4-FFF2-40B4-BE49-F238E27FC236}">
                  <a16:creationId xmlns:a16="http://schemas.microsoft.com/office/drawing/2014/main" id="{D87A4C54-FFC9-46CD-B7EA-E55388F48CC6}"/>
                </a:ext>
              </a:extLst>
            </p:cNvPr>
            <p:cNvSpPr/>
            <p:nvPr/>
          </p:nvSpPr>
          <p:spPr>
            <a:xfrm>
              <a:off x="11453795" y="3167906"/>
              <a:ext cx="1096678"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a:ea typeface="+mn-ea"/>
                  <a:cs typeface="+mn-cs"/>
                </a:rPr>
                <a:t>Smart Contract</a:t>
              </a:r>
            </a:p>
          </p:txBody>
        </p:sp>
        <p:sp>
          <p:nvSpPr>
            <p:cNvPr id="61" name="Rectangle: Rounded Corners 5">
              <a:extLst>
                <a:ext uri="{FF2B5EF4-FFF2-40B4-BE49-F238E27FC236}">
                  <a16:creationId xmlns:a16="http://schemas.microsoft.com/office/drawing/2014/main" id="{4D9B4CDA-5B03-4B82-B42B-B0C092F3BA1C}"/>
                </a:ext>
              </a:extLst>
            </p:cNvPr>
            <p:cNvSpPr/>
            <p:nvPr/>
          </p:nvSpPr>
          <p:spPr>
            <a:xfrm>
              <a:off x="964356" y="2218302"/>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12</a:t>
              </a:r>
            </a:p>
          </p:txBody>
        </p:sp>
        <p:sp>
          <p:nvSpPr>
            <p:cNvPr id="62" name="Rectangle: Rounded Corners 5">
              <a:extLst>
                <a:ext uri="{FF2B5EF4-FFF2-40B4-BE49-F238E27FC236}">
                  <a16:creationId xmlns:a16="http://schemas.microsoft.com/office/drawing/2014/main" id="{5D92F5AD-7772-4B8C-8DBA-A2428C734F37}"/>
                </a:ext>
              </a:extLst>
            </p:cNvPr>
            <p:cNvSpPr/>
            <p:nvPr/>
          </p:nvSpPr>
          <p:spPr>
            <a:xfrm>
              <a:off x="3727492" y="2217254"/>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13</a:t>
              </a:r>
            </a:p>
          </p:txBody>
        </p:sp>
        <p:sp>
          <p:nvSpPr>
            <p:cNvPr id="63" name="Rectangle: Rounded Corners 5">
              <a:extLst>
                <a:ext uri="{FF2B5EF4-FFF2-40B4-BE49-F238E27FC236}">
                  <a16:creationId xmlns:a16="http://schemas.microsoft.com/office/drawing/2014/main" id="{867A47B8-57C3-43B7-85A7-D945B1B158E5}"/>
                </a:ext>
              </a:extLst>
            </p:cNvPr>
            <p:cNvSpPr/>
            <p:nvPr/>
          </p:nvSpPr>
          <p:spPr>
            <a:xfrm>
              <a:off x="6542616" y="2220648"/>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14</a:t>
              </a:r>
            </a:p>
          </p:txBody>
        </p:sp>
        <p:sp>
          <p:nvSpPr>
            <p:cNvPr id="76" name="Rectangle 75">
              <a:extLst>
                <a:ext uri="{FF2B5EF4-FFF2-40B4-BE49-F238E27FC236}">
                  <a16:creationId xmlns:a16="http://schemas.microsoft.com/office/drawing/2014/main" id="{10F7F2D2-7963-411E-B802-C051B34DA3F8}"/>
                </a:ext>
              </a:extLst>
            </p:cNvPr>
            <p:cNvSpPr/>
            <p:nvPr/>
          </p:nvSpPr>
          <p:spPr>
            <a:xfrm>
              <a:off x="172242" y="1861081"/>
              <a:ext cx="11123864" cy="2279142"/>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sp>
          <p:nvSpPr>
            <p:cNvPr id="77" name="Freeform 41">
              <a:extLst>
                <a:ext uri="{FF2B5EF4-FFF2-40B4-BE49-F238E27FC236}">
                  <a16:creationId xmlns:a16="http://schemas.microsoft.com/office/drawing/2014/main" id="{53B9DE61-FC6F-432C-B5F5-48F5E080C870}"/>
                </a:ext>
              </a:extLst>
            </p:cNvPr>
            <p:cNvSpPr>
              <a:spLocks noChangeAspect="1" noEditPoints="1"/>
            </p:cNvSpPr>
            <p:nvPr/>
          </p:nvSpPr>
          <p:spPr bwMode="auto">
            <a:xfrm>
              <a:off x="7232348" y="2557144"/>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55" name="TextBox 54">
              <a:extLst>
                <a:ext uri="{FF2B5EF4-FFF2-40B4-BE49-F238E27FC236}">
                  <a16:creationId xmlns:a16="http://schemas.microsoft.com/office/drawing/2014/main" id="{25055D99-DD26-4445-8EC3-86AEC9363485}"/>
                </a:ext>
              </a:extLst>
            </p:cNvPr>
            <p:cNvSpPr txBox="1"/>
            <p:nvPr/>
          </p:nvSpPr>
          <p:spPr>
            <a:xfrm>
              <a:off x="638764" y="6464272"/>
              <a:ext cx="11026280" cy="230832"/>
            </a:xfrm>
            <a:prstGeom prst="rect">
              <a:avLst/>
            </a:prstGeom>
            <a:noFill/>
          </p:spPr>
          <p:txBody>
            <a:bodyPr wrap="square" numCol="1"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IN" sz="900" b="0" i="1" u="none" strike="noStrike" kern="1200" cap="none" spc="0" normalizeH="0" baseline="0" noProof="0" dirty="0">
                  <a:ln>
                    <a:noFill/>
                  </a:ln>
                  <a:solidFill>
                    <a:srgbClr val="000000"/>
                  </a:solidFill>
                  <a:effectLst/>
                  <a:uLnTx/>
                  <a:uFillTx/>
                  <a:latin typeface="Arial"/>
                  <a:ea typeface="+mn-ea"/>
                  <a:cs typeface="+mn-cs"/>
                </a:rPr>
                <a:t>In case of multiple executants and claimants, the process will be repeated to match the e-KYC details of every executant. </a:t>
              </a:r>
              <a:endParaRPr kumimoji="0" lang="en-US" sz="900" b="0" i="0" u="none" strike="noStrike" kern="1200" cap="none" spc="0" normalizeH="0" baseline="0" noProof="0" dirty="0">
                <a:ln>
                  <a:noFill/>
                </a:ln>
                <a:solidFill>
                  <a:srgbClr val="000000"/>
                </a:solidFill>
                <a:effectLst/>
                <a:uLnTx/>
                <a:uFillTx/>
                <a:latin typeface="Arial"/>
                <a:ea typeface="+mn-ea"/>
                <a:cs typeface="+mn-cs"/>
              </a:endParaRPr>
            </a:p>
          </p:txBody>
        </p:sp>
        <p:sp>
          <p:nvSpPr>
            <p:cNvPr id="56" name="Rectangle 55">
              <a:extLst>
                <a:ext uri="{FF2B5EF4-FFF2-40B4-BE49-F238E27FC236}">
                  <a16:creationId xmlns:a16="http://schemas.microsoft.com/office/drawing/2014/main" id="{ED6F9D65-6DF3-48AF-8BAE-2D860ECE3F93}"/>
                </a:ext>
              </a:extLst>
            </p:cNvPr>
            <p:cNvSpPr/>
            <p:nvPr/>
          </p:nvSpPr>
          <p:spPr>
            <a:xfrm>
              <a:off x="172242" y="4140223"/>
              <a:ext cx="11123863" cy="2281993"/>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sp>
          <p:nvSpPr>
            <p:cNvPr id="57" name="Rectangle: Rounded Corners 5">
              <a:extLst>
                <a:ext uri="{FF2B5EF4-FFF2-40B4-BE49-F238E27FC236}">
                  <a16:creationId xmlns:a16="http://schemas.microsoft.com/office/drawing/2014/main" id="{86F041E0-23BD-45B4-824F-15CE8D7E89EF}"/>
                </a:ext>
              </a:extLst>
            </p:cNvPr>
            <p:cNvSpPr/>
            <p:nvPr/>
          </p:nvSpPr>
          <p:spPr>
            <a:xfrm>
              <a:off x="541181" y="4717381"/>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16</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sp>
          <p:nvSpPr>
            <p:cNvPr id="58" name="TextBox 57">
              <a:extLst>
                <a:ext uri="{FF2B5EF4-FFF2-40B4-BE49-F238E27FC236}">
                  <a16:creationId xmlns:a16="http://schemas.microsoft.com/office/drawing/2014/main" id="{108C3DE2-F92A-400D-B148-14E57339589A}"/>
                </a:ext>
              </a:extLst>
            </p:cNvPr>
            <p:cNvSpPr txBox="1"/>
            <p:nvPr/>
          </p:nvSpPr>
          <p:spPr>
            <a:xfrm>
              <a:off x="236078" y="5530558"/>
              <a:ext cx="1867042"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Receive the success message from Smart contract</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pic>
          <p:nvPicPr>
            <p:cNvPr id="59" name="Graphic 58" descr="Computer">
              <a:extLst>
                <a:ext uri="{FF2B5EF4-FFF2-40B4-BE49-F238E27FC236}">
                  <a16:creationId xmlns:a16="http://schemas.microsoft.com/office/drawing/2014/main" id="{0250CAA7-D669-4933-AF7E-C15409BF3C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4013" y="4932552"/>
              <a:ext cx="502298" cy="651380"/>
            </a:xfrm>
            <a:prstGeom prst="rect">
              <a:avLst/>
            </a:prstGeom>
          </p:spPr>
        </p:pic>
        <p:sp>
          <p:nvSpPr>
            <p:cNvPr id="75" name="TextBox 74">
              <a:extLst>
                <a:ext uri="{FF2B5EF4-FFF2-40B4-BE49-F238E27FC236}">
                  <a16:creationId xmlns:a16="http://schemas.microsoft.com/office/drawing/2014/main" id="{A125684C-D506-4A64-92C9-DB36E4ADA2A4}"/>
                </a:ext>
              </a:extLst>
            </p:cNvPr>
            <p:cNvSpPr txBox="1"/>
            <p:nvPr/>
          </p:nvSpPr>
          <p:spPr>
            <a:xfrm>
              <a:off x="3945700" y="5739611"/>
              <a:ext cx="2570300"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78" name="Rectangle: Rounded Corners 5">
              <a:extLst>
                <a:ext uri="{FF2B5EF4-FFF2-40B4-BE49-F238E27FC236}">
                  <a16:creationId xmlns:a16="http://schemas.microsoft.com/office/drawing/2014/main" id="{C7FD20D5-5D95-42D7-8DC8-61005E0EB686}"/>
                </a:ext>
              </a:extLst>
            </p:cNvPr>
            <p:cNvSpPr/>
            <p:nvPr/>
          </p:nvSpPr>
          <p:spPr>
            <a:xfrm>
              <a:off x="2640607" y="4734965"/>
              <a:ext cx="526075" cy="366731"/>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17</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89" name="Straight Arrow Connector 88">
              <a:extLst>
                <a:ext uri="{FF2B5EF4-FFF2-40B4-BE49-F238E27FC236}">
                  <a16:creationId xmlns:a16="http://schemas.microsoft.com/office/drawing/2014/main" id="{E0EF8759-31C4-4CDE-9B05-F60AC45D6D27}"/>
                </a:ext>
              </a:extLst>
            </p:cNvPr>
            <p:cNvCxnSpPr>
              <a:cxnSpLocks/>
            </p:cNvCxnSpPr>
            <p:nvPr/>
          </p:nvCxnSpPr>
          <p:spPr>
            <a:xfrm>
              <a:off x="1498376" y="4977347"/>
              <a:ext cx="895485"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92" name="Rectangle: Rounded Corners 5">
              <a:extLst>
                <a:ext uri="{FF2B5EF4-FFF2-40B4-BE49-F238E27FC236}">
                  <a16:creationId xmlns:a16="http://schemas.microsoft.com/office/drawing/2014/main" id="{A8B2C3D4-9027-4E03-9B90-A26447E8C3F1}"/>
                </a:ext>
              </a:extLst>
            </p:cNvPr>
            <p:cNvSpPr/>
            <p:nvPr/>
          </p:nvSpPr>
          <p:spPr>
            <a:xfrm>
              <a:off x="5822559" y="4697251"/>
              <a:ext cx="526074" cy="35708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18</a:t>
              </a:r>
            </a:p>
          </p:txBody>
        </p:sp>
        <p:cxnSp>
          <p:nvCxnSpPr>
            <p:cNvPr id="110" name="Straight Arrow Connector 109">
              <a:extLst>
                <a:ext uri="{FF2B5EF4-FFF2-40B4-BE49-F238E27FC236}">
                  <a16:creationId xmlns:a16="http://schemas.microsoft.com/office/drawing/2014/main" id="{FA559A35-4A30-4732-870D-CDFD596EC75F}"/>
                </a:ext>
              </a:extLst>
            </p:cNvPr>
            <p:cNvCxnSpPr>
              <a:cxnSpLocks/>
            </p:cNvCxnSpPr>
            <p:nvPr/>
          </p:nvCxnSpPr>
          <p:spPr>
            <a:xfrm>
              <a:off x="3649448" y="4964676"/>
              <a:ext cx="1699792"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11" name="Straight Arrow Connector 110">
              <a:extLst>
                <a:ext uri="{FF2B5EF4-FFF2-40B4-BE49-F238E27FC236}">
                  <a16:creationId xmlns:a16="http://schemas.microsoft.com/office/drawing/2014/main" id="{1848C94F-A65A-4587-A2CD-C0A29F44B59D}"/>
                </a:ext>
              </a:extLst>
            </p:cNvPr>
            <p:cNvCxnSpPr>
              <a:cxnSpLocks/>
            </p:cNvCxnSpPr>
            <p:nvPr/>
          </p:nvCxnSpPr>
          <p:spPr>
            <a:xfrm>
              <a:off x="7232348" y="4909538"/>
              <a:ext cx="168270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112" name="Rectangle 111">
              <a:extLst>
                <a:ext uri="{FF2B5EF4-FFF2-40B4-BE49-F238E27FC236}">
                  <a16:creationId xmlns:a16="http://schemas.microsoft.com/office/drawing/2014/main" id="{CCFE1D8D-AA26-437C-B7F4-A9DC2A7D9314}"/>
                </a:ext>
              </a:extLst>
            </p:cNvPr>
            <p:cNvSpPr/>
            <p:nvPr/>
          </p:nvSpPr>
          <p:spPr>
            <a:xfrm>
              <a:off x="11511169" y="5283392"/>
              <a:ext cx="1096678"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a:ea typeface="+mn-ea"/>
                  <a:cs typeface="+mn-cs"/>
                </a:rPr>
                <a:t>Blockchain Application</a:t>
              </a:r>
            </a:p>
          </p:txBody>
        </p:sp>
        <p:sp>
          <p:nvSpPr>
            <p:cNvPr id="115" name="Rectangle: Rounded Corners 5">
              <a:extLst>
                <a:ext uri="{FF2B5EF4-FFF2-40B4-BE49-F238E27FC236}">
                  <a16:creationId xmlns:a16="http://schemas.microsoft.com/office/drawing/2014/main" id="{6AFAD318-A3A2-4847-9F1D-33E4BD0417D3}"/>
                </a:ext>
              </a:extLst>
            </p:cNvPr>
            <p:cNvSpPr/>
            <p:nvPr/>
          </p:nvSpPr>
          <p:spPr>
            <a:xfrm>
              <a:off x="9532563" y="4698991"/>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19</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pic>
          <p:nvPicPr>
            <p:cNvPr id="116" name="Graphic 115" descr="Share">
              <a:extLst>
                <a:ext uri="{FF2B5EF4-FFF2-40B4-BE49-F238E27FC236}">
                  <a16:creationId xmlns:a16="http://schemas.microsoft.com/office/drawing/2014/main" id="{828FB687-8C2F-4CE2-A713-1D725E4E81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64986" y="4946764"/>
              <a:ext cx="415222" cy="475582"/>
            </a:xfrm>
            <a:prstGeom prst="rect">
              <a:avLst/>
            </a:prstGeom>
          </p:spPr>
        </p:pic>
        <p:sp>
          <p:nvSpPr>
            <p:cNvPr id="51" name="TextBox 50">
              <a:extLst>
                <a:ext uri="{FF2B5EF4-FFF2-40B4-BE49-F238E27FC236}">
                  <a16:creationId xmlns:a16="http://schemas.microsoft.com/office/drawing/2014/main" id="{C0F26F70-CDE3-4627-850C-FEB1BBB0DA27}"/>
                </a:ext>
              </a:extLst>
            </p:cNvPr>
            <p:cNvSpPr txBox="1"/>
            <p:nvPr/>
          </p:nvSpPr>
          <p:spPr>
            <a:xfrm>
              <a:off x="4714545" y="5570320"/>
              <a:ext cx="3644035"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Create a data packet of Aadhaar e-KYC of claimant(s), executant(s), digitally signed property index data using private key of all executant(s) and public key of claimant(s) and store it</a:t>
              </a:r>
            </a:p>
          </p:txBody>
        </p:sp>
        <p:sp>
          <p:nvSpPr>
            <p:cNvPr id="53" name="Rectangle: Rounded Corners 5">
              <a:extLst>
                <a:ext uri="{FF2B5EF4-FFF2-40B4-BE49-F238E27FC236}">
                  <a16:creationId xmlns:a16="http://schemas.microsoft.com/office/drawing/2014/main" id="{2E86048A-207B-4CF7-880A-5EFC82DEC92A}"/>
                </a:ext>
              </a:extLst>
            </p:cNvPr>
            <p:cNvSpPr/>
            <p:nvPr/>
          </p:nvSpPr>
          <p:spPr>
            <a:xfrm>
              <a:off x="9407156" y="2244026"/>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15</a:t>
              </a:r>
            </a:p>
          </p:txBody>
        </p:sp>
        <p:sp>
          <p:nvSpPr>
            <p:cNvPr id="54" name="TextBox 53">
              <a:extLst>
                <a:ext uri="{FF2B5EF4-FFF2-40B4-BE49-F238E27FC236}">
                  <a16:creationId xmlns:a16="http://schemas.microsoft.com/office/drawing/2014/main" id="{07D49887-0727-495B-ABC9-7126EB66B1FC}"/>
                </a:ext>
              </a:extLst>
            </p:cNvPr>
            <p:cNvSpPr txBox="1"/>
            <p:nvPr/>
          </p:nvSpPr>
          <p:spPr>
            <a:xfrm>
              <a:off x="8899211" y="5502290"/>
              <a:ext cx="2126305"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After creation of data packet, </a:t>
              </a:r>
              <a:r>
                <a:rPr lang="en-US" sz="1200" dirty="0">
                  <a:solidFill>
                    <a:srgbClr val="000000"/>
                  </a:solidFill>
                  <a:latin typeface="Arial"/>
                </a:rPr>
                <a:t>send success message to Kaveri when status check request is received from Kaveri</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9" name="TextBox 68">
              <a:extLst>
                <a:ext uri="{FF2B5EF4-FFF2-40B4-BE49-F238E27FC236}">
                  <a16:creationId xmlns:a16="http://schemas.microsoft.com/office/drawing/2014/main" id="{E92F837A-8A1D-4951-8781-36F20DE42814}"/>
                </a:ext>
              </a:extLst>
            </p:cNvPr>
            <p:cNvSpPr txBox="1"/>
            <p:nvPr/>
          </p:nvSpPr>
          <p:spPr>
            <a:xfrm>
              <a:off x="8537398" y="3083770"/>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After successful match, send success message to blockchain application</a:t>
              </a:r>
            </a:p>
          </p:txBody>
        </p:sp>
        <p:pic>
          <p:nvPicPr>
            <p:cNvPr id="70" name="Graphic 69" descr="Share">
              <a:extLst>
                <a:ext uri="{FF2B5EF4-FFF2-40B4-BE49-F238E27FC236}">
                  <a16:creationId xmlns:a16="http://schemas.microsoft.com/office/drawing/2014/main" id="{8084E6CC-0315-4C4E-BD39-397008CBF5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81897" y="2537612"/>
              <a:ext cx="415222" cy="475582"/>
            </a:xfrm>
            <a:prstGeom prst="rect">
              <a:avLst/>
            </a:prstGeom>
          </p:spPr>
        </p:pic>
      </p:grpSp>
      <p:cxnSp>
        <p:nvCxnSpPr>
          <p:cNvPr id="47" name="Straight Arrow Connector 46">
            <a:extLst>
              <a:ext uri="{FF2B5EF4-FFF2-40B4-BE49-F238E27FC236}">
                <a16:creationId xmlns:a16="http://schemas.microsoft.com/office/drawing/2014/main" id="{8F11F212-6306-4E79-BA15-D6B831BF0C75}"/>
              </a:ext>
            </a:extLst>
          </p:cNvPr>
          <p:cNvCxnSpPr/>
          <p:nvPr/>
        </p:nvCxnSpPr>
        <p:spPr>
          <a:xfrm>
            <a:off x="8061908" y="231173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48" name="Freeform 88">
            <a:extLst>
              <a:ext uri="{FF2B5EF4-FFF2-40B4-BE49-F238E27FC236}">
                <a16:creationId xmlns:a16="http://schemas.microsoft.com/office/drawing/2014/main" id="{0056F7D6-7466-488E-A815-D0D1852FAEA1}"/>
              </a:ext>
            </a:extLst>
          </p:cNvPr>
          <p:cNvSpPr>
            <a:spLocks noChangeAspect="1" noEditPoints="1"/>
          </p:cNvSpPr>
          <p:nvPr/>
        </p:nvSpPr>
        <p:spPr bwMode="auto">
          <a:xfrm>
            <a:off x="6332011" y="4830638"/>
            <a:ext cx="367977" cy="377953"/>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45" name="Slide Number Placeholder 4">
            <a:extLst>
              <a:ext uri="{FF2B5EF4-FFF2-40B4-BE49-F238E27FC236}">
                <a16:creationId xmlns:a16="http://schemas.microsoft.com/office/drawing/2014/main" id="{2A8226B9-33B6-4F0A-8FD2-7AEDC77EF9C0}"/>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25</a:t>
            </a:fld>
            <a:endParaRPr lang="en-US" dirty="0"/>
          </a:p>
        </p:txBody>
      </p:sp>
    </p:spTree>
    <p:extLst>
      <p:ext uri="{BB962C8B-B14F-4D97-AF65-F5344CB8AC3E}">
        <p14:creationId xmlns:p14="http://schemas.microsoft.com/office/powerpoint/2010/main" val="3045162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770BE90-3C4A-4B0D-9C7F-6E4C600122C9}"/>
              </a:ext>
            </a:extLst>
          </p:cNvPr>
          <p:cNvSpPr>
            <a:spLocks noGrp="1"/>
          </p:cNvSpPr>
          <p:nvPr>
            <p:ph type="sldNum" sz="quarter" idx="12"/>
          </p:nvPr>
        </p:nvSpPr>
        <p:spPr/>
        <p:txBody>
          <a:bodyPr/>
          <a:lstStyle/>
          <a:p>
            <a:fld id="{AE7422E5-B2C5-4D1E-9675-C24ADD960BAE}" type="slidenum">
              <a:rPr lang="en-US" smtClean="0"/>
              <a:pPr/>
              <a:t>26</a:t>
            </a:fld>
            <a:endParaRPr lang="en-US"/>
          </a:p>
        </p:txBody>
      </p:sp>
      <p:sp>
        <p:nvSpPr>
          <p:cNvPr id="44" name="Title 1">
            <a:extLst>
              <a:ext uri="{FF2B5EF4-FFF2-40B4-BE49-F238E27FC236}">
                <a16:creationId xmlns:a16="http://schemas.microsoft.com/office/drawing/2014/main" id="{05664EE8-C849-4628-89A8-45A659E36AC8}"/>
              </a:ext>
            </a:extLst>
          </p:cNvPr>
          <p:cNvSpPr>
            <a:spLocks noGrp="1"/>
          </p:cNvSpPr>
          <p:nvPr>
            <p:ph type="title"/>
          </p:nvPr>
        </p:nvSpPr>
        <p:spPr>
          <a:xfrm>
            <a:off x="442913" y="432000"/>
            <a:ext cx="11306175" cy="728755"/>
          </a:xfrm>
        </p:spPr>
        <p:txBody>
          <a:bodyPr/>
          <a:lstStyle/>
          <a:p>
            <a:r>
              <a:rPr lang="en-US" dirty="0"/>
              <a:t>Process 2 : Registration of Encumbrance Document in Blockchain System (3/4)</a:t>
            </a:r>
          </a:p>
        </p:txBody>
      </p:sp>
      <p:grpSp>
        <p:nvGrpSpPr>
          <p:cNvPr id="75" name="Group 74">
            <a:extLst>
              <a:ext uri="{FF2B5EF4-FFF2-40B4-BE49-F238E27FC236}">
                <a16:creationId xmlns:a16="http://schemas.microsoft.com/office/drawing/2014/main" id="{B5A9C015-82C5-4D1F-A493-CFD83C7E1905}"/>
              </a:ext>
            </a:extLst>
          </p:cNvPr>
          <p:cNvGrpSpPr/>
          <p:nvPr/>
        </p:nvGrpSpPr>
        <p:grpSpPr>
          <a:xfrm>
            <a:off x="214696" y="1254035"/>
            <a:ext cx="11977304" cy="5025053"/>
            <a:chOff x="214696" y="1254035"/>
            <a:chExt cx="11977304" cy="5025053"/>
          </a:xfrm>
        </p:grpSpPr>
        <p:sp>
          <p:nvSpPr>
            <p:cNvPr id="7" name="Freeform 52">
              <a:extLst>
                <a:ext uri="{FF2B5EF4-FFF2-40B4-BE49-F238E27FC236}">
                  <a16:creationId xmlns:a16="http://schemas.microsoft.com/office/drawing/2014/main" id="{EE4A5DDE-2FF7-4A54-818C-018B313CEB37}"/>
                </a:ext>
              </a:extLst>
            </p:cNvPr>
            <p:cNvSpPr>
              <a:spLocks noChangeAspect="1" noEditPoints="1"/>
            </p:cNvSpPr>
            <p:nvPr/>
          </p:nvSpPr>
          <p:spPr bwMode="auto">
            <a:xfrm>
              <a:off x="6452406" y="1635064"/>
              <a:ext cx="320758" cy="482491"/>
            </a:xfrm>
            <a:custGeom>
              <a:avLst/>
              <a:gdLst>
                <a:gd name="T0" fmla="*/ 100 w 200"/>
                <a:gd name="T1" fmla="*/ 0 h 200"/>
                <a:gd name="T2" fmla="*/ 0 w 200"/>
                <a:gd name="T3" fmla="*/ 100 h 200"/>
                <a:gd name="T4" fmla="*/ 28 w 200"/>
                <a:gd name="T5" fmla="*/ 169 h 200"/>
                <a:gd name="T6" fmla="*/ 32 w 200"/>
                <a:gd name="T7" fmla="*/ 174 h 200"/>
                <a:gd name="T8" fmla="*/ 32 w 200"/>
                <a:gd name="T9" fmla="*/ 174 h 200"/>
                <a:gd name="T10" fmla="*/ 100 w 200"/>
                <a:gd name="T11" fmla="*/ 200 h 200"/>
                <a:gd name="T12" fmla="*/ 167 w 200"/>
                <a:gd name="T13" fmla="*/ 174 h 200"/>
                <a:gd name="T14" fmla="*/ 167 w 200"/>
                <a:gd name="T15" fmla="*/ 174 h 200"/>
                <a:gd name="T16" fmla="*/ 171 w 200"/>
                <a:gd name="T17" fmla="*/ 170 h 200"/>
                <a:gd name="T18" fmla="*/ 200 w 200"/>
                <a:gd name="T19" fmla="*/ 100 h 200"/>
                <a:gd name="T20" fmla="*/ 100 w 200"/>
                <a:gd name="T21" fmla="*/ 0 h 200"/>
                <a:gd name="T22" fmla="*/ 100 w 200"/>
                <a:gd name="T23" fmla="*/ 187 h 200"/>
                <a:gd name="T24" fmla="*/ 43 w 200"/>
                <a:gd name="T25" fmla="*/ 166 h 200"/>
                <a:gd name="T26" fmla="*/ 100 w 200"/>
                <a:gd name="T27" fmla="*/ 152 h 200"/>
                <a:gd name="T28" fmla="*/ 156 w 200"/>
                <a:gd name="T29" fmla="*/ 166 h 200"/>
                <a:gd name="T30" fmla="*/ 100 w 200"/>
                <a:gd name="T31" fmla="*/ 187 h 200"/>
                <a:gd name="T32" fmla="*/ 165 w 200"/>
                <a:gd name="T33" fmla="*/ 157 h 200"/>
                <a:gd name="T34" fmla="*/ 100 w 200"/>
                <a:gd name="T35" fmla="*/ 140 h 200"/>
                <a:gd name="T36" fmla="*/ 34 w 200"/>
                <a:gd name="T37" fmla="*/ 157 h 200"/>
                <a:gd name="T38" fmla="*/ 12 w 200"/>
                <a:gd name="T39" fmla="*/ 100 h 200"/>
                <a:gd name="T40" fmla="*/ 100 w 200"/>
                <a:gd name="T41" fmla="*/ 12 h 200"/>
                <a:gd name="T42" fmla="*/ 187 w 200"/>
                <a:gd name="T43" fmla="*/ 100 h 200"/>
                <a:gd name="T44" fmla="*/ 165 w 200"/>
                <a:gd name="T45" fmla="*/ 157 h 200"/>
                <a:gd name="T46" fmla="*/ 100 w 200"/>
                <a:gd name="T47" fmla="*/ 54 h 200"/>
                <a:gd name="T48" fmla="*/ 67 w 200"/>
                <a:gd name="T49" fmla="*/ 87 h 200"/>
                <a:gd name="T50" fmla="*/ 100 w 200"/>
                <a:gd name="T51" fmla="*/ 120 h 200"/>
                <a:gd name="T52" fmla="*/ 133 w 200"/>
                <a:gd name="T53" fmla="*/ 87 h 200"/>
                <a:gd name="T54" fmla="*/ 100 w 200"/>
                <a:gd name="T55" fmla="*/ 54 h 200"/>
                <a:gd name="T56" fmla="*/ 100 w 200"/>
                <a:gd name="T57" fmla="*/ 108 h 200"/>
                <a:gd name="T58" fmla="*/ 79 w 200"/>
                <a:gd name="T59" fmla="*/ 87 h 200"/>
                <a:gd name="T60" fmla="*/ 100 w 200"/>
                <a:gd name="T61" fmla="*/ 67 h 200"/>
                <a:gd name="T62" fmla="*/ 120 w 200"/>
                <a:gd name="T63" fmla="*/ 87 h 200"/>
                <a:gd name="T64" fmla="*/ 100 w 200"/>
                <a:gd name="T65" fmla="*/ 10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00" y="0"/>
                  </a:moveTo>
                  <a:cubicBezTo>
                    <a:pt x="44" y="0"/>
                    <a:pt x="0" y="44"/>
                    <a:pt x="0" y="100"/>
                  </a:cubicBezTo>
                  <a:cubicBezTo>
                    <a:pt x="0" y="127"/>
                    <a:pt x="10" y="151"/>
                    <a:pt x="28" y="169"/>
                  </a:cubicBezTo>
                  <a:cubicBezTo>
                    <a:pt x="32" y="174"/>
                    <a:pt x="32" y="174"/>
                    <a:pt x="32" y="174"/>
                  </a:cubicBezTo>
                  <a:cubicBezTo>
                    <a:pt x="32" y="174"/>
                    <a:pt x="32" y="174"/>
                    <a:pt x="32" y="174"/>
                  </a:cubicBezTo>
                  <a:cubicBezTo>
                    <a:pt x="50" y="190"/>
                    <a:pt x="74" y="200"/>
                    <a:pt x="100" y="200"/>
                  </a:cubicBezTo>
                  <a:cubicBezTo>
                    <a:pt x="125" y="200"/>
                    <a:pt x="149" y="190"/>
                    <a:pt x="167" y="174"/>
                  </a:cubicBezTo>
                  <a:cubicBezTo>
                    <a:pt x="167" y="174"/>
                    <a:pt x="167" y="174"/>
                    <a:pt x="167" y="174"/>
                  </a:cubicBezTo>
                  <a:cubicBezTo>
                    <a:pt x="171" y="170"/>
                    <a:pt x="171" y="170"/>
                    <a:pt x="171" y="170"/>
                  </a:cubicBezTo>
                  <a:cubicBezTo>
                    <a:pt x="189" y="152"/>
                    <a:pt x="200" y="127"/>
                    <a:pt x="200" y="100"/>
                  </a:cubicBezTo>
                  <a:cubicBezTo>
                    <a:pt x="200" y="44"/>
                    <a:pt x="155" y="0"/>
                    <a:pt x="100" y="0"/>
                  </a:cubicBezTo>
                  <a:close/>
                  <a:moveTo>
                    <a:pt x="100" y="187"/>
                  </a:moveTo>
                  <a:cubicBezTo>
                    <a:pt x="78" y="187"/>
                    <a:pt x="58" y="179"/>
                    <a:pt x="43" y="166"/>
                  </a:cubicBezTo>
                  <a:cubicBezTo>
                    <a:pt x="58" y="157"/>
                    <a:pt x="78" y="152"/>
                    <a:pt x="100" y="152"/>
                  </a:cubicBezTo>
                  <a:cubicBezTo>
                    <a:pt x="121" y="152"/>
                    <a:pt x="141" y="157"/>
                    <a:pt x="156" y="166"/>
                  </a:cubicBezTo>
                  <a:cubicBezTo>
                    <a:pt x="141" y="179"/>
                    <a:pt x="121" y="187"/>
                    <a:pt x="100" y="187"/>
                  </a:cubicBezTo>
                  <a:close/>
                  <a:moveTo>
                    <a:pt x="165" y="157"/>
                  </a:moveTo>
                  <a:cubicBezTo>
                    <a:pt x="148" y="146"/>
                    <a:pt x="125" y="140"/>
                    <a:pt x="100" y="140"/>
                  </a:cubicBezTo>
                  <a:cubicBezTo>
                    <a:pt x="75" y="140"/>
                    <a:pt x="51" y="146"/>
                    <a:pt x="34" y="157"/>
                  </a:cubicBezTo>
                  <a:cubicBezTo>
                    <a:pt x="20" y="142"/>
                    <a:pt x="12" y="122"/>
                    <a:pt x="12" y="100"/>
                  </a:cubicBezTo>
                  <a:cubicBezTo>
                    <a:pt x="12" y="51"/>
                    <a:pt x="51" y="12"/>
                    <a:pt x="100" y="12"/>
                  </a:cubicBezTo>
                  <a:cubicBezTo>
                    <a:pt x="148" y="12"/>
                    <a:pt x="187" y="51"/>
                    <a:pt x="187" y="100"/>
                  </a:cubicBezTo>
                  <a:cubicBezTo>
                    <a:pt x="187" y="122"/>
                    <a:pt x="179" y="142"/>
                    <a:pt x="165" y="157"/>
                  </a:cubicBezTo>
                  <a:close/>
                  <a:moveTo>
                    <a:pt x="100" y="54"/>
                  </a:moveTo>
                  <a:cubicBezTo>
                    <a:pt x="81" y="54"/>
                    <a:pt x="67" y="69"/>
                    <a:pt x="67" y="87"/>
                  </a:cubicBezTo>
                  <a:cubicBezTo>
                    <a:pt x="67" y="106"/>
                    <a:pt x="81" y="120"/>
                    <a:pt x="100" y="120"/>
                  </a:cubicBezTo>
                  <a:cubicBezTo>
                    <a:pt x="118" y="120"/>
                    <a:pt x="133" y="106"/>
                    <a:pt x="133" y="87"/>
                  </a:cubicBezTo>
                  <a:cubicBezTo>
                    <a:pt x="133" y="69"/>
                    <a:pt x="118" y="54"/>
                    <a:pt x="100" y="54"/>
                  </a:cubicBezTo>
                  <a:close/>
                  <a:moveTo>
                    <a:pt x="100" y="108"/>
                  </a:moveTo>
                  <a:cubicBezTo>
                    <a:pt x="88" y="108"/>
                    <a:pt x="79" y="99"/>
                    <a:pt x="79" y="87"/>
                  </a:cubicBezTo>
                  <a:cubicBezTo>
                    <a:pt x="79" y="76"/>
                    <a:pt x="88" y="67"/>
                    <a:pt x="100" y="67"/>
                  </a:cubicBezTo>
                  <a:cubicBezTo>
                    <a:pt x="111" y="67"/>
                    <a:pt x="120" y="76"/>
                    <a:pt x="120" y="87"/>
                  </a:cubicBezTo>
                  <a:cubicBezTo>
                    <a:pt x="120" y="99"/>
                    <a:pt x="111" y="108"/>
                    <a:pt x="100" y="108"/>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8" name="Freeform 41">
              <a:extLst>
                <a:ext uri="{FF2B5EF4-FFF2-40B4-BE49-F238E27FC236}">
                  <a16:creationId xmlns:a16="http://schemas.microsoft.com/office/drawing/2014/main" id="{AEC05CA0-392D-4717-B93B-7E1A275F5567}"/>
                </a:ext>
              </a:extLst>
            </p:cNvPr>
            <p:cNvSpPr>
              <a:spLocks noChangeAspect="1" noEditPoints="1"/>
            </p:cNvSpPr>
            <p:nvPr/>
          </p:nvSpPr>
          <p:spPr bwMode="auto">
            <a:xfrm>
              <a:off x="7889870" y="1626811"/>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pic>
          <p:nvPicPr>
            <p:cNvPr id="9" name="Graphic 8" descr="Checklist RTL">
              <a:extLst>
                <a:ext uri="{FF2B5EF4-FFF2-40B4-BE49-F238E27FC236}">
                  <a16:creationId xmlns:a16="http://schemas.microsoft.com/office/drawing/2014/main" id="{FF9A5AFA-3778-472B-9790-DFF5DF9B40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7450" y="1635064"/>
              <a:ext cx="583928" cy="482491"/>
            </a:xfrm>
            <a:prstGeom prst="rect">
              <a:avLst/>
            </a:prstGeom>
          </p:spPr>
        </p:pic>
        <p:sp>
          <p:nvSpPr>
            <p:cNvPr id="11" name="Rectangle 10">
              <a:extLst>
                <a:ext uri="{FF2B5EF4-FFF2-40B4-BE49-F238E27FC236}">
                  <a16:creationId xmlns:a16="http://schemas.microsoft.com/office/drawing/2014/main" id="{5A6CDF7D-C625-481A-94FA-FCBE11B33923}"/>
                </a:ext>
              </a:extLst>
            </p:cNvPr>
            <p:cNvSpPr/>
            <p:nvPr/>
          </p:nvSpPr>
          <p:spPr>
            <a:xfrm>
              <a:off x="214697" y="1254035"/>
              <a:ext cx="11136926" cy="153789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GB" sz="1600"/>
            </a:p>
          </p:txBody>
        </p:sp>
        <p:sp>
          <p:nvSpPr>
            <p:cNvPr id="20" name="Freeform 41">
              <a:extLst>
                <a:ext uri="{FF2B5EF4-FFF2-40B4-BE49-F238E27FC236}">
                  <a16:creationId xmlns:a16="http://schemas.microsoft.com/office/drawing/2014/main" id="{0797C088-539F-4315-B33A-FC1CBB8DEAC1}"/>
                </a:ext>
              </a:extLst>
            </p:cNvPr>
            <p:cNvSpPr>
              <a:spLocks noChangeAspect="1" noEditPoints="1"/>
            </p:cNvSpPr>
            <p:nvPr/>
          </p:nvSpPr>
          <p:spPr bwMode="auto">
            <a:xfrm>
              <a:off x="2451519" y="1743382"/>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sp>
          <p:nvSpPr>
            <p:cNvPr id="21" name="TextBox 20">
              <a:extLst>
                <a:ext uri="{FF2B5EF4-FFF2-40B4-BE49-F238E27FC236}">
                  <a16:creationId xmlns:a16="http://schemas.microsoft.com/office/drawing/2014/main" id="{6B6279F2-B7C1-47C1-B51F-59B3C214F4A7}"/>
                </a:ext>
              </a:extLst>
            </p:cNvPr>
            <p:cNvSpPr txBox="1"/>
            <p:nvPr/>
          </p:nvSpPr>
          <p:spPr>
            <a:xfrm>
              <a:off x="1458105" y="2171041"/>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Final signature on summary sheet by claimant(s), executant(s) and witness</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22" name="TextBox 21">
              <a:extLst>
                <a:ext uri="{FF2B5EF4-FFF2-40B4-BE49-F238E27FC236}">
                  <a16:creationId xmlns:a16="http://schemas.microsoft.com/office/drawing/2014/main" id="{72320D6B-C452-4B37-A37C-6E3B17E7B088}"/>
                </a:ext>
              </a:extLst>
            </p:cNvPr>
            <p:cNvSpPr txBox="1"/>
            <p:nvPr/>
          </p:nvSpPr>
          <p:spPr>
            <a:xfrm>
              <a:off x="3568119" y="2162532"/>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Generation of unique number for the document and document is added to Book 1</a:t>
              </a:r>
            </a:p>
          </p:txBody>
        </p:sp>
        <p:sp>
          <p:nvSpPr>
            <p:cNvPr id="23" name="TextBox 22">
              <a:extLst>
                <a:ext uri="{FF2B5EF4-FFF2-40B4-BE49-F238E27FC236}">
                  <a16:creationId xmlns:a16="http://schemas.microsoft.com/office/drawing/2014/main" id="{FF3CE01C-A6CB-4D6E-B717-737D33D41A7B}"/>
                </a:ext>
              </a:extLst>
            </p:cNvPr>
            <p:cNvSpPr txBox="1"/>
            <p:nvPr/>
          </p:nvSpPr>
          <p:spPr>
            <a:xfrm>
              <a:off x="5728769" y="2120162"/>
              <a:ext cx="1427836"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Imprints of photographs and signature are printed </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24" name="TextBox 23">
              <a:extLst>
                <a:ext uri="{FF2B5EF4-FFF2-40B4-BE49-F238E27FC236}">
                  <a16:creationId xmlns:a16="http://schemas.microsoft.com/office/drawing/2014/main" id="{4ECB2DAB-229E-4B40-BCAA-8E893E354F43}"/>
                </a:ext>
              </a:extLst>
            </p:cNvPr>
            <p:cNvSpPr txBox="1"/>
            <p:nvPr/>
          </p:nvSpPr>
          <p:spPr>
            <a:xfrm>
              <a:off x="7203028" y="2178680"/>
              <a:ext cx="1629696"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Document is signed by SRO, original document is scanned and uploaded to the system</a:t>
              </a:r>
              <a:endParaRPr kumimoji="0" lang="en-US" sz="1200" b="0" i="0" u="none" strike="noStrike" kern="1200" cap="none" spc="0" normalizeH="0" baseline="0" noProof="0" dirty="0">
                <a:ln>
                  <a:noFill/>
                </a:ln>
                <a:solidFill>
                  <a:srgbClr val="000000"/>
                </a:solidFill>
                <a:effectLst/>
                <a:uLnTx/>
                <a:uFillTx/>
                <a:latin typeface="Arial"/>
              </a:endParaRPr>
            </a:p>
          </p:txBody>
        </p:sp>
        <p:cxnSp>
          <p:nvCxnSpPr>
            <p:cNvPr id="13" name="Straight Arrow Connector 12">
              <a:extLst>
                <a:ext uri="{FF2B5EF4-FFF2-40B4-BE49-F238E27FC236}">
                  <a16:creationId xmlns:a16="http://schemas.microsoft.com/office/drawing/2014/main" id="{D2C075AF-4FAB-4510-983D-A81BB5A864B5}"/>
                </a:ext>
              </a:extLst>
            </p:cNvPr>
            <p:cNvCxnSpPr>
              <a:cxnSpLocks/>
            </p:cNvCxnSpPr>
            <p:nvPr/>
          </p:nvCxnSpPr>
          <p:spPr>
            <a:xfrm>
              <a:off x="3128813" y="1818841"/>
              <a:ext cx="604880"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4" name="Straight Arrow Connector 13">
              <a:extLst>
                <a:ext uri="{FF2B5EF4-FFF2-40B4-BE49-F238E27FC236}">
                  <a16:creationId xmlns:a16="http://schemas.microsoft.com/office/drawing/2014/main" id="{22C60938-319C-4F55-994B-E1527B8677E5}"/>
                </a:ext>
              </a:extLst>
            </p:cNvPr>
            <p:cNvCxnSpPr/>
            <p:nvPr/>
          </p:nvCxnSpPr>
          <p:spPr>
            <a:xfrm>
              <a:off x="5086450" y="1760924"/>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5" name="Straight Arrow Connector 14">
              <a:extLst>
                <a:ext uri="{FF2B5EF4-FFF2-40B4-BE49-F238E27FC236}">
                  <a16:creationId xmlns:a16="http://schemas.microsoft.com/office/drawing/2014/main" id="{B4C01E89-B604-4E34-B9AA-5AC65C433FAD}"/>
                </a:ext>
              </a:extLst>
            </p:cNvPr>
            <p:cNvCxnSpPr>
              <a:cxnSpLocks/>
            </p:cNvCxnSpPr>
            <p:nvPr/>
          </p:nvCxnSpPr>
          <p:spPr>
            <a:xfrm>
              <a:off x="6844938" y="1761471"/>
              <a:ext cx="436260"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25" name="Rectangle 24">
              <a:extLst>
                <a:ext uri="{FF2B5EF4-FFF2-40B4-BE49-F238E27FC236}">
                  <a16:creationId xmlns:a16="http://schemas.microsoft.com/office/drawing/2014/main" id="{D020E349-DC2B-4AB6-A600-7658D6753A2F}"/>
                </a:ext>
              </a:extLst>
            </p:cNvPr>
            <p:cNvSpPr/>
            <p:nvPr/>
          </p:nvSpPr>
          <p:spPr>
            <a:xfrm>
              <a:off x="11373706" y="1920680"/>
              <a:ext cx="750646"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200" b="1" dirty="0">
                  <a:solidFill>
                    <a:schemeClr val="tx1"/>
                  </a:solidFill>
                </a:rPr>
                <a:t>Kaveri System</a:t>
              </a:r>
            </a:p>
          </p:txBody>
        </p:sp>
        <p:sp>
          <p:nvSpPr>
            <p:cNvPr id="28" name="TextBox 27">
              <a:extLst>
                <a:ext uri="{FF2B5EF4-FFF2-40B4-BE49-F238E27FC236}">
                  <a16:creationId xmlns:a16="http://schemas.microsoft.com/office/drawing/2014/main" id="{8BB9C28C-F918-4F34-A96D-C1977B1E7135}"/>
                </a:ext>
              </a:extLst>
            </p:cNvPr>
            <p:cNvSpPr txBox="1"/>
            <p:nvPr/>
          </p:nvSpPr>
          <p:spPr>
            <a:xfrm>
              <a:off x="273053" y="2186659"/>
              <a:ext cx="1219747"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Receive success message from Blockchain </a:t>
              </a:r>
            </a:p>
          </p:txBody>
        </p:sp>
        <p:sp>
          <p:nvSpPr>
            <p:cNvPr id="29" name="Rectangle: Rounded Corners 5">
              <a:extLst>
                <a:ext uri="{FF2B5EF4-FFF2-40B4-BE49-F238E27FC236}">
                  <a16:creationId xmlns:a16="http://schemas.microsoft.com/office/drawing/2014/main" id="{35E1E26A-93D6-4A86-B50C-E7B536121F60}"/>
                </a:ext>
              </a:extLst>
            </p:cNvPr>
            <p:cNvSpPr/>
            <p:nvPr/>
          </p:nvSpPr>
          <p:spPr>
            <a:xfrm>
              <a:off x="273054" y="1312719"/>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20</a:t>
              </a:r>
            </a:p>
          </p:txBody>
        </p:sp>
        <p:sp>
          <p:nvSpPr>
            <p:cNvPr id="30" name="Rectangle: Rounded Corners 5">
              <a:extLst>
                <a:ext uri="{FF2B5EF4-FFF2-40B4-BE49-F238E27FC236}">
                  <a16:creationId xmlns:a16="http://schemas.microsoft.com/office/drawing/2014/main" id="{07BD7B60-9FC8-4370-B6A4-F60CA03DCAC2}"/>
                </a:ext>
              </a:extLst>
            </p:cNvPr>
            <p:cNvSpPr/>
            <p:nvPr/>
          </p:nvSpPr>
          <p:spPr>
            <a:xfrm>
              <a:off x="1859482" y="1298899"/>
              <a:ext cx="526075" cy="366731"/>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21</a:t>
              </a:r>
            </a:p>
          </p:txBody>
        </p:sp>
        <p:sp>
          <p:nvSpPr>
            <p:cNvPr id="31" name="Rectangle: Rounded Corners 5">
              <a:extLst>
                <a:ext uri="{FF2B5EF4-FFF2-40B4-BE49-F238E27FC236}">
                  <a16:creationId xmlns:a16="http://schemas.microsoft.com/office/drawing/2014/main" id="{19501872-DA41-47A3-9308-76044D1ADBBC}"/>
                </a:ext>
              </a:extLst>
            </p:cNvPr>
            <p:cNvSpPr/>
            <p:nvPr/>
          </p:nvSpPr>
          <p:spPr>
            <a:xfrm>
              <a:off x="3866850" y="1326332"/>
              <a:ext cx="526074" cy="35708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22</a:t>
              </a:r>
            </a:p>
          </p:txBody>
        </p:sp>
        <p:sp>
          <p:nvSpPr>
            <p:cNvPr id="32" name="Rectangle: Rounded Corners 5">
              <a:extLst>
                <a:ext uri="{FF2B5EF4-FFF2-40B4-BE49-F238E27FC236}">
                  <a16:creationId xmlns:a16="http://schemas.microsoft.com/office/drawing/2014/main" id="{EFA68DCF-6B8B-4494-BB0C-0140969E1A63}"/>
                </a:ext>
              </a:extLst>
            </p:cNvPr>
            <p:cNvSpPr/>
            <p:nvPr/>
          </p:nvSpPr>
          <p:spPr>
            <a:xfrm>
              <a:off x="5916613" y="1310984"/>
              <a:ext cx="526074" cy="35708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23</a:t>
              </a:r>
            </a:p>
          </p:txBody>
        </p:sp>
        <p:sp>
          <p:nvSpPr>
            <p:cNvPr id="33" name="Rectangle: Rounded Corners 5">
              <a:extLst>
                <a:ext uri="{FF2B5EF4-FFF2-40B4-BE49-F238E27FC236}">
                  <a16:creationId xmlns:a16="http://schemas.microsoft.com/office/drawing/2014/main" id="{15FD6A67-283D-4811-8F71-1F288BE7A97A}"/>
                </a:ext>
              </a:extLst>
            </p:cNvPr>
            <p:cNvSpPr/>
            <p:nvPr/>
          </p:nvSpPr>
          <p:spPr>
            <a:xfrm>
              <a:off x="7311041" y="1336725"/>
              <a:ext cx="526075" cy="34669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24</a:t>
              </a:r>
            </a:p>
          </p:txBody>
        </p:sp>
        <p:cxnSp>
          <p:nvCxnSpPr>
            <p:cNvPr id="34" name="Straight Arrow Connector 33">
              <a:extLst>
                <a:ext uri="{FF2B5EF4-FFF2-40B4-BE49-F238E27FC236}">
                  <a16:creationId xmlns:a16="http://schemas.microsoft.com/office/drawing/2014/main" id="{6AA66C8B-11C7-405E-87CD-279B0A43E852}"/>
                </a:ext>
              </a:extLst>
            </p:cNvPr>
            <p:cNvCxnSpPr>
              <a:cxnSpLocks/>
            </p:cNvCxnSpPr>
            <p:nvPr/>
          </p:nvCxnSpPr>
          <p:spPr>
            <a:xfrm>
              <a:off x="1555394" y="1814883"/>
              <a:ext cx="567125" cy="4812"/>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pic>
          <p:nvPicPr>
            <p:cNvPr id="36" name="Graphic 35" descr="Computer">
              <a:extLst>
                <a:ext uri="{FF2B5EF4-FFF2-40B4-BE49-F238E27FC236}">
                  <a16:creationId xmlns:a16="http://schemas.microsoft.com/office/drawing/2014/main" id="{10728AE0-C7AA-4BC6-96ED-75CD1B86D5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636" y="1580634"/>
              <a:ext cx="502298" cy="651380"/>
            </a:xfrm>
            <a:prstGeom prst="rect">
              <a:avLst/>
            </a:prstGeom>
          </p:spPr>
        </p:pic>
        <p:sp>
          <p:nvSpPr>
            <p:cNvPr id="38" name="Rectangle: Rounded Corners 5">
              <a:extLst>
                <a:ext uri="{FF2B5EF4-FFF2-40B4-BE49-F238E27FC236}">
                  <a16:creationId xmlns:a16="http://schemas.microsoft.com/office/drawing/2014/main" id="{FB41504A-74DE-4120-B203-C1B032B8E34C}"/>
                </a:ext>
              </a:extLst>
            </p:cNvPr>
            <p:cNvSpPr/>
            <p:nvPr/>
          </p:nvSpPr>
          <p:spPr>
            <a:xfrm>
              <a:off x="9235630" y="1332008"/>
              <a:ext cx="526075" cy="34669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25</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sp>
          <p:nvSpPr>
            <p:cNvPr id="39" name="Freeform 41">
              <a:extLst>
                <a:ext uri="{FF2B5EF4-FFF2-40B4-BE49-F238E27FC236}">
                  <a16:creationId xmlns:a16="http://schemas.microsoft.com/office/drawing/2014/main" id="{86D3B3A1-EC37-4F4F-8E78-9AEB61AE7DBA}"/>
                </a:ext>
              </a:extLst>
            </p:cNvPr>
            <p:cNvSpPr>
              <a:spLocks noChangeAspect="1" noEditPoints="1"/>
            </p:cNvSpPr>
            <p:nvPr/>
          </p:nvSpPr>
          <p:spPr bwMode="auto">
            <a:xfrm>
              <a:off x="9870858" y="1565371"/>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sp>
          <p:nvSpPr>
            <p:cNvPr id="40" name="TextBox 39">
              <a:extLst>
                <a:ext uri="{FF2B5EF4-FFF2-40B4-BE49-F238E27FC236}">
                  <a16:creationId xmlns:a16="http://schemas.microsoft.com/office/drawing/2014/main" id="{7E5916A8-FFF6-4BC3-A7A8-949B27CCF4B4}"/>
                </a:ext>
              </a:extLst>
            </p:cNvPr>
            <p:cNvSpPr txBox="1"/>
            <p:nvPr/>
          </p:nvSpPr>
          <p:spPr>
            <a:xfrm>
              <a:off x="9125605" y="2150295"/>
              <a:ext cx="2183168"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Blockchain application is invoked and unique request number along with scanned copy is sent to blockchain</a:t>
              </a:r>
            </a:p>
          </p:txBody>
        </p:sp>
        <p:cxnSp>
          <p:nvCxnSpPr>
            <p:cNvPr id="42" name="Straight Arrow Connector 41">
              <a:extLst>
                <a:ext uri="{FF2B5EF4-FFF2-40B4-BE49-F238E27FC236}">
                  <a16:creationId xmlns:a16="http://schemas.microsoft.com/office/drawing/2014/main" id="{4B6A6981-8191-4302-9EB1-7046BC033EEA}"/>
                </a:ext>
              </a:extLst>
            </p:cNvPr>
            <p:cNvCxnSpPr>
              <a:cxnSpLocks/>
            </p:cNvCxnSpPr>
            <p:nvPr/>
          </p:nvCxnSpPr>
          <p:spPr>
            <a:xfrm flipV="1">
              <a:off x="8389932" y="1697034"/>
              <a:ext cx="845698" cy="6694"/>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45" name="Rectangle 44">
              <a:extLst>
                <a:ext uri="{FF2B5EF4-FFF2-40B4-BE49-F238E27FC236}">
                  <a16:creationId xmlns:a16="http://schemas.microsoft.com/office/drawing/2014/main" id="{7733C33F-FE6F-4B89-8342-89ED137BBDEB}"/>
                </a:ext>
              </a:extLst>
            </p:cNvPr>
            <p:cNvSpPr/>
            <p:nvPr/>
          </p:nvSpPr>
          <p:spPr>
            <a:xfrm>
              <a:off x="214696" y="2797900"/>
              <a:ext cx="11136925" cy="3481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sp>
          <p:nvSpPr>
            <p:cNvPr id="46" name="Rectangle 45">
              <a:extLst>
                <a:ext uri="{FF2B5EF4-FFF2-40B4-BE49-F238E27FC236}">
                  <a16:creationId xmlns:a16="http://schemas.microsoft.com/office/drawing/2014/main" id="{9DF981EC-B385-4179-B2FE-A9CF2F14B579}"/>
                </a:ext>
              </a:extLst>
            </p:cNvPr>
            <p:cNvSpPr/>
            <p:nvPr/>
          </p:nvSpPr>
          <p:spPr>
            <a:xfrm>
              <a:off x="11351621" y="3497702"/>
              <a:ext cx="840379"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900" b="1" dirty="0">
                  <a:solidFill>
                    <a:schemeClr val="tx1"/>
                  </a:solidFill>
                </a:rPr>
                <a:t>Blockchain System</a:t>
              </a:r>
            </a:p>
          </p:txBody>
        </p:sp>
        <p:sp>
          <p:nvSpPr>
            <p:cNvPr id="47" name="TextBox 46">
              <a:extLst>
                <a:ext uri="{FF2B5EF4-FFF2-40B4-BE49-F238E27FC236}">
                  <a16:creationId xmlns:a16="http://schemas.microsoft.com/office/drawing/2014/main" id="{B509C89F-84C6-47B3-8C86-02236581BB66}"/>
                </a:ext>
              </a:extLst>
            </p:cNvPr>
            <p:cNvSpPr txBox="1"/>
            <p:nvPr/>
          </p:nvSpPr>
          <p:spPr>
            <a:xfrm>
              <a:off x="419829" y="3909283"/>
              <a:ext cx="1942646"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Blockchain receives the data</a:t>
              </a:r>
            </a:p>
          </p:txBody>
        </p:sp>
        <p:sp>
          <p:nvSpPr>
            <p:cNvPr id="48" name="Rectangle: Rounded Corners 5">
              <a:extLst>
                <a:ext uri="{FF2B5EF4-FFF2-40B4-BE49-F238E27FC236}">
                  <a16:creationId xmlns:a16="http://schemas.microsoft.com/office/drawing/2014/main" id="{6906679C-1183-4B89-BD71-36FCE9E6569A}"/>
                </a:ext>
              </a:extLst>
            </p:cNvPr>
            <p:cNvSpPr/>
            <p:nvPr/>
          </p:nvSpPr>
          <p:spPr>
            <a:xfrm>
              <a:off x="442912" y="3112508"/>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26</a:t>
              </a:r>
            </a:p>
          </p:txBody>
        </p:sp>
        <p:pic>
          <p:nvPicPr>
            <p:cNvPr id="49" name="Graphic 48" descr="Computer">
              <a:extLst>
                <a:ext uri="{FF2B5EF4-FFF2-40B4-BE49-F238E27FC236}">
                  <a16:creationId xmlns:a16="http://schemas.microsoft.com/office/drawing/2014/main" id="{09FDAC8E-E5DB-44C4-AD55-D5E07457A8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5494" y="3380423"/>
              <a:ext cx="502298" cy="651380"/>
            </a:xfrm>
            <a:prstGeom prst="rect">
              <a:avLst/>
            </a:prstGeom>
          </p:spPr>
        </p:pic>
        <p:sp>
          <p:nvSpPr>
            <p:cNvPr id="50" name="TextBox 49">
              <a:extLst>
                <a:ext uri="{FF2B5EF4-FFF2-40B4-BE49-F238E27FC236}">
                  <a16:creationId xmlns:a16="http://schemas.microsoft.com/office/drawing/2014/main" id="{0F9D870E-53D8-4C40-A2EA-C89943C5ADBD}"/>
                </a:ext>
              </a:extLst>
            </p:cNvPr>
            <p:cNvSpPr txBox="1"/>
            <p:nvPr/>
          </p:nvSpPr>
          <p:spPr>
            <a:xfrm>
              <a:off x="3386166" y="3959302"/>
              <a:ext cx="2162660"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Retrieves the data packet created in Step 18 by matching the unique request number</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1" name="Rectangle: Rounded Corners 5">
              <a:extLst>
                <a:ext uri="{FF2B5EF4-FFF2-40B4-BE49-F238E27FC236}">
                  <a16:creationId xmlns:a16="http://schemas.microsoft.com/office/drawing/2014/main" id="{FD2A0879-7F11-4AC7-B739-DE77D01A0BD3}"/>
                </a:ext>
              </a:extLst>
            </p:cNvPr>
            <p:cNvSpPr/>
            <p:nvPr/>
          </p:nvSpPr>
          <p:spPr>
            <a:xfrm>
              <a:off x="3414815" y="3059799"/>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27</a:t>
              </a:r>
            </a:p>
          </p:txBody>
        </p:sp>
        <p:sp>
          <p:nvSpPr>
            <p:cNvPr id="53" name="Rectangle: Rounded Corners 5">
              <a:extLst>
                <a:ext uri="{FF2B5EF4-FFF2-40B4-BE49-F238E27FC236}">
                  <a16:creationId xmlns:a16="http://schemas.microsoft.com/office/drawing/2014/main" id="{A08B3590-DD0C-4D98-9EF3-D2853E8F9D3D}"/>
                </a:ext>
              </a:extLst>
            </p:cNvPr>
            <p:cNvSpPr/>
            <p:nvPr/>
          </p:nvSpPr>
          <p:spPr>
            <a:xfrm>
              <a:off x="6131696" y="3106627"/>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28</a:t>
              </a:r>
            </a:p>
          </p:txBody>
        </p:sp>
        <p:sp>
          <p:nvSpPr>
            <p:cNvPr id="55" name="TextBox 54">
              <a:extLst>
                <a:ext uri="{FF2B5EF4-FFF2-40B4-BE49-F238E27FC236}">
                  <a16:creationId xmlns:a16="http://schemas.microsoft.com/office/drawing/2014/main" id="{BE7E6B4F-816B-4565-BE6B-C6007DF14CEF}"/>
                </a:ext>
              </a:extLst>
            </p:cNvPr>
            <p:cNvSpPr txBox="1"/>
            <p:nvPr/>
          </p:nvSpPr>
          <p:spPr>
            <a:xfrm>
              <a:off x="5733646" y="3914433"/>
              <a:ext cx="2162660" cy="529282"/>
            </a:xfrm>
            <a:prstGeom prst="rect">
              <a:avLst/>
            </a:prstGeom>
            <a:solidFill>
              <a:schemeClr val="bg1"/>
            </a:solidFill>
          </p:spPr>
          <p:txBody>
            <a:bodyPr wrap="square" lIns="0" tIns="0" rIns="0" bIns="0" rtlCol="0" anchor="ctr">
              <a:noAutofit/>
            </a:bodyPr>
            <a:lstStyle/>
            <a:p>
              <a:pPr lvl="0" indent="-274320" algn="ctr">
                <a:spcAft>
                  <a:spcPts val="900"/>
                </a:spcAft>
              </a:pPr>
              <a:endParaRPr kumimoji="0" lang="en-US" sz="1200" b="0" i="0" u="none" strike="noStrike" kern="1200" cap="none" spc="0" normalizeH="0" baseline="0" noProof="0" dirty="0">
                <a:ln>
                  <a:noFill/>
                </a:ln>
                <a:solidFill>
                  <a:srgbClr val="000000"/>
                </a:solidFill>
                <a:effectLst/>
                <a:uLnTx/>
                <a:uFillTx/>
                <a:latin typeface="Arial"/>
              </a:endParaRPr>
            </a:p>
          </p:txBody>
        </p:sp>
        <p:pic>
          <p:nvPicPr>
            <p:cNvPr id="56" name="Graphic 55" descr="Share">
              <a:extLst>
                <a:ext uri="{FF2B5EF4-FFF2-40B4-BE49-F238E27FC236}">
                  <a16:creationId xmlns:a16="http://schemas.microsoft.com/office/drawing/2014/main" id="{A83D0563-CE4C-49F5-9DC5-652F5AC842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34910" y="3327713"/>
              <a:ext cx="466235" cy="534011"/>
            </a:xfrm>
            <a:prstGeom prst="rect">
              <a:avLst/>
            </a:prstGeom>
          </p:spPr>
        </p:pic>
        <p:sp>
          <p:nvSpPr>
            <p:cNvPr id="57" name="TextBox 56">
              <a:extLst>
                <a:ext uri="{FF2B5EF4-FFF2-40B4-BE49-F238E27FC236}">
                  <a16:creationId xmlns:a16="http://schemas.microsoft.com/office/drawing/2014/main" id="{BF513979-BDE5-4873-A1D0-7D502F45215C}"/>
                </a:ext>
              </a:extLst>
            </p:cNvPr>
            <p:cNvSpPr txBox="1"/>
            <p:nvPr/>
          </p:nvSpPr>
          <p:spPr>
            <a:xfrm>
              <a:off x="6131696" y="3967472"/>
              <a:ext cx="2162660"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Append the data received in Step 26 to the </a:t>
              </a:r>
              <a:r>
                <a:rPr lang="en-US" sz="1200" dirty="0">
                  <a:solidFill>
                    <a:srgbClr val="000000"/>
                  </a:solidFill>
                  <a:latin typeface="Arial"/>
                </a:rPr>
                <a:t>data packet retrieved in Step 27  </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9" name="Freeform 41">
              <a:extLst>
                <a:ext uri="{FF2B5EF4-FFF2-40B4-BE49-F238E27FC236}">
                  <a16:creationId xmlns:a16="http://schemas.microsoft.com/office/drawing/2014/main" id="{666B3157-9379-4C56-B535-EB3EE318E674}"/>
                </a:ext>
              </a:extLst>
            </p:cNvPr>
            <p:cNvSpPr>
              <a:spLocks noChangeAspect="1" noEditPoints="1"/>
            </p:cNvSpPr>
            <p:nvPr/>
          </p:nvSpPr>
          <p:spPr bwMode="auto">
            <a:xfrm>
              <a:off x="6814976" y="3438280"/>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sp>
          <p:nvSpPr>
            <p:cNvPr id="60" name="Rectangle: Rounded Corners 5">
              <a:extLst>
                <a:ext uri="{FF2B5EF4-FFF2-40B4-BE49-F238E27FC236}">
                  <a16:creationId xmlns:a16="http://schemas.microsoft.com/office/drawing/2014/main" id="{2E232D6F-FB12-4082-B859-7426FEA4EAAC}"/>
                </a:ext>
              </a:extLst>
            </p:cNvPr>
            <p:cNvSpPr/>
            <p:nvPr/>
          </p:nvSpPr>
          <p:spPr>
            <a:xfrm>
              <a:off x="8975574" y="3059799"/>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29</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sp>
          <p:nvSpPr>
            <p:cNvPr id="61" name="Rectangle: Rounded Corners 5">
              <a:extLst>
                <a:ext uri="{FF2B5EF4-FFF2-40B4-BE49-F238E27FC236}">
                  <a16:creationId xmlns:a16="http://schemas.microsoft.com/office/drawing/2014/main" id="{F73909CA-0B5D-4C84-803A-34C6250DBAF8}"/>
                </a:ext>
              </a:extLst>
            </p:cNvPr>
            <p:cNvSpPr/>
            <p:nvPr/>
          </p:nvSpPr>
          <p:spPr>
            <a:xfrm>
              <a:off x="935012" y="4920896"/>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30</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sp>
          <p:nvSpPr>
            <p:cNvPr id="62" name="TextBox 61">
              <a:extLst>
                <a:ext uri="{FF2B5EF4-FFF2-40B4-BE49-F238E27FC236}">
                  <a16:creationId xmlns:a16="http://schemas.microsoft.com/office/drawing/2014/main" id="{BAB46AED-70EC-4212-ACC5-976ADCFF1C84}"/>
                </a:ext>
              </a:extLst>
            </p:cNvPr>
            <p:cNvSpPr txBox="1"/>
            <p:nvPr/>
          </p:nvSpPr>
          <p:spPr>
            <a:xfrm>
              <a:off x="9002738" y="3968035"/>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Data packet created in Step </a:t>
              </a:r>
              <a:r>
                <a:rPr lang="en-US" sz="1200" dirty="0">
                  <a:solidFill>
                    <a:srgbClr val="000000"/>
                  </a:solidFill>
                  <a:latin typeface="Arial"/>
                </a:rPr>
                <a:t>28</a:t>
              </a:r>
              <a:r>
                <a:rPr kumimoji="0" lang="en-US" sz="1200" b="0" i="0" u="none" strike="noStrike" kern="1200" cap="none" spc="0" normalizeH="0" baseline="0" noProof="0" dirty="0">
                  <a:ln>
                    <a:noFill/>
                  </a:ln>
                  <a:solidFill>
                    <a:srgbClr val="000000"/>
                  </a:solidFill>
                  <a:effectLst/>
                  <a:uLnTx/>
                  <a:uFillTx/>
                  <a:latin typeface="Arial"/>
                  <a:ea typeface="+mn-ea"/>
                  <a:cs typeface="+mn-cs"/>
                </a:rPr>
                <a:t> will be digitally signed by SRO </a:t>
              </a:r>
            </a:p>
          </p:txBody>
        </p:sp>
        <p:sp>
          <p:nvSpPr>
            <p:cNvPr id="63" name="TextBox 62">
              <a:extLst>
                <a:ext uri="{FF2B5EF4-FFF2-40B4-BE49-F238E27FC236}">
                  <a16:creationId xmlns:a16="http://schemas.microsoft.com/office/drawing/2014/main" id="{7469D29A-6324-404C-83EE-8175BA3F16F1}"/>
                </a:ext>
              </a:extLst>
            </p:cNvPr>
            <p:cNvSpPr txBox="1"/>
            <p:nvPr/>
          </p:nvSpPr>
          <p:spPr>
            <a:xfrm>
              <a:off x="264645" y="5692933"/>
              <a:ext cx="2459422"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Signed data packet is sent to Blockchain</a:t>
              </a:r>
            </a:p>
          </p:txBody>
        </p:sp>
        <p:sp>
          <p:nvSpPr>
            <p:cNvPr id="64" name="Freeform 41">
              <a:extLst>
                <a:ext uri="{FF2B5EF4-FFF2-40B4-BE49-F238E27FC236}">
                  <a16:creationId xmlns:a16="http://schemas.microsoft.com/office/drawing/2014/main" id="{6F4D65DB-A37B-473B-A566-268F0668236F}"/>
                </a:ext>
              </a:extLst>
            </p:cNvPr>
            <p:cNvSpPr>
              <a:spLocks noChangeAspect="1" noEditPoints="1"/>
            </p:cNvSpPr>
            <p:nvPr/>
          </p:nvSpPr>
          <p:spPr bwMode="auto">
            <a:xfrm>
              <a:off x="9788197" y="3523000"/>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5" name="Graphic 64" descr="Envelope">
              <a:extLst>
                <a:ext uri="{FF2B5EF4-FFF2-40B4-BE49-F238E27FC236}">
                  <a16:creationId xmlns:a16="http://schemas.microsoft.com/office/drawing/2014/main" id="{8640226C-9744-4788-8F2A-B794D33583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22181" y="5149153"/>
              <a:ext cx="457200" cy="584148"/>
            </a:xfrm>
            <a:prstGeom prst="rect">
              <a:avLst/>
            </a:prstGeom>
          </p:spPr>
        </p:pic>
        <p:sp>
          <p:nvSpPr>
            <p:cNvPr id="67" name="TextBox 66">
              <a:extLst>
                <a:ext uri="{FF2B5EF4-FFF2-40B4-BE49-F238E27FC236}">
                  <a16:creationId xmlns:a16="http://schemas.microsoft.com/office/drawing/2014/main" id="{C0CF16E1-0472-41C9-81EA-562B061F7D0C}"/>
                </a:ext>
              </a:extLst>
            </p:cNvPr>
            <p:cNvSpPr txBox="1"/>
            <p:nvPr/>
          </p:nvSpPr>
          <p:spPr>
            <a:xfrm>
              <a:off x="3046930" y="5663024"/>
              <a:ext cx="3163041"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Smart Contract triggered upon receipt of the packet</a:t>
              </a:r>
            </a:p>
          </p:txBody>
        </p:sp>
        <p:sp>
          <p:nvSpPr>
            <p:cNvPr id="68" name="Rectangle: Rounded Corners 5">
              <a:extLst>
                <a:ext uri="{FF2B5EF4-FFF2-40B4-BE49-F238E27FC236}">
                  <a16:creationId xmlns:a16="http://schemas.microsoft.com/office/drawing/2014/main" id="{5F3A6E90-6F93-4614-8297-45EB44139C93}"/>
                </a:ext>
              </a:extLst>
            </p:cNvPr>
            <p:cNvSpPr/>
            <p:nvPr/>
          </p:nvSpPr>
          <p:spPr>
            <a:xfrm>
              <a:off x="3981603" y="4970030"/>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31</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pic>
          <p:nvPicPr>
            <p:cNvPr id="69" name="Graphic 68" descr="Share">
              <a:extLst>
                <a:ext uri="{FF2B5EF4-FFF2-40B4-BE49-F238E27FC236}">
                  <a16:creationId xmlns:a16="http://schemas.microsoft.com/office/drawing/2014/main" id="{D7BA45D0-9C08-4044-87E9-80006EDD88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02664" y="5148097"/>
              <a:ext cx="415222" cy="475582"/>
            </a:xfrm>
            <a:prstGeom prst="rect">
              <a:avLst/>
            </a:prstGeom>
          </p:spPr>
        </p:pic>
        <p:cxnSp>
          <p:nvCxnSpPr>
            <p:cNvPr id="70" name="Straight Arrow Connector 69">
              <a:extLst>
                <a:ext uri="{FF2B5EF4-FFF2-40B4-BE49-F238E27FC236}">
                  <a16:creationId xmlns:a16="http://schemas.microsoft.com/office/drawing/2014/main" id="{76D40459-6B34-4B6C-A9E0-70EAD94F6B64}"/>
                </a:ext>
              </a:extLst>
            </p:cNvPr>
            <p:cNvCxnSpPr>
              <a:cxnSpLocks/>
            </p:cNvCxnSpPr>
            <p:nvPr/>
          </p:nvCxnSpPr>
          <p:spPr>
            <a:xfrm>
              <a:off x="2044247" y="3304665"/>
              <a:ext cx="1075847"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72" name="Straight Arrow Connector 71">
              <a:extLst>
                <a:ext uri="{FF2B5EF4-FFF2-40B4-BE49-F238E27FC236}">
                  <a16:creationId xmlns:a16="http://schemas.microsoft.com/office/drawing/2014/main" id="{A2275911-758F-46F5-8FE8-EC7667526A0D}"/>
                </a:ext>
              </a:extLst>
            </p:cNvPr>
            <p:cNvCxnSpPr>
              <a:cxnSpLocks/>
            </p:cNvCxnSpPr>
            <p:nvPr/>
          </p:nvCxnSpPr>
          <p:spPr>
            <a:xfrm>
              <a:off x="4810275" y="3273947"/>
              <a:ext cx="1075847"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73" name="Straight Arrow Connector 72">
              <a:extLst>
                <a:ext uri="{FF2B5EF4-FFF2-40B4-BE49-F238E27FC236}">
                  <a16:creationId xmlns:a16="http://schemas.microsoft.com/office/drawing/2014/main" id="{2295C356-22B3-43A7-B530-37E0C91AACD1}"/>
                </a:ext>
              </a:extLst>
            </p:cNvPr>
            <p:cNvCxnSpPr>
              <a:cxnSpLocks/>
            </p:cNvCxnSpPr>
            <p:nvPr/>
          </p:nvCxnSpPr>
          <p:spPr>
            <a:xfrm>
              <a:off x="7428837" y="3276537"/>
              <a:ext cx="1075847"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74" name="Straight Arrow Connector 73">
              <a:extLst>
                <a:ext uri="{FF2B5EF4-FFF2-40B4-BE49-F238E27FC236}">
                  <a16:creationId xmlns:a16="http://schemas.microsoft.com/office/drawing/2014/main" id="{D145264B-2F0E-47B6-85B9-C6BAFCDA7E9F}"/>
                </a:ext>
              </a:extLst>
            </p:cNvPr>
            <p:cNvCxnSpPr>
              <a:cxnSpLocks/>
            </p:cNvCxnSpPr>
            <p:nvPr/>
          </p:nvCxnSpPr>
          <p:spPr>
            <a:xfrm>
              <a:off x="2229857" y="5148097"/>
              <a:ext cx="1075847"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grpSp>
    </p:spTree>
    <p:extLst>
      <p:ext uri="{BB962C8B-B14F-4D97-AF65-F5344CB8AC3E}">
        <p14:creationId xmlns:p14="http://schemas.microsoft.com/office/powerpoint/2010/main" val="236096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2 : Registration of Encumbrance Document in Blockchain System (4/4)</a:t>
            </a:r>
          </a:p>
        </p:txBody>
      </p:sp>
      <p:grpSp>
        <p:nvGrpSpPr>
          <p:cNvPr id="3" name="Group 2">
            <a:extLst>
              <a:ext uri="{FF2B5EF4-FFF2-40B4-BE49-F238E27FC236}">
                <a16:creationId xmlns:a16="http://schemas.microsoft.com/office/drawing/2014/main" id="{20157F94-9DEC-4D18-A6DD-6B2FA5EC8C42}"/>
              </a:ext>
            </a:extLst>
          </p:cNvPr>
          <p:cNvGrpSpPr/>
          <p:nvPr/>
        </p:nvGrpSpPr>
        <p:grpSpPr>
          <a:xfrm>
            <a:off x="239129" y="1861080"/>
            <a:ext cx="11852151" cy="4833776"/>
            <a:chOff x="239129" y="1861080"/>
            <a:chExt cx="11852151" cy="4833776"/>
          </a:xfrm>
        </p:grpSpPr>
        <p:sp>
          <p:nvSpPr>
            <p:cNvPr id="60" name="TextBox 59">
              <a:extLst>
                <a:ext uri="{FF2B5EF4-FFF2-40B4-BE49-F238E27FC236}">
                  <a16:creationId xmlns:a16="http://schemas.microsoft.com/office/drawing/2014/main" id="{E820EAA4-EF8D-46C0-AD78-55B002FB8AC9}"/>
                </a:ext>
              </a:extLst>
            </p:cNvPr>
            <p:cNvSpPr txBox="1"/>
            <p:nvPr/>
          </p:nvSpPr>
          <p:spPr>
            <a:xfrm>
              <a:off x="276718" y="4155215"/>
              <a:ext cx="2780193" cy="563157"/>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Only a successful match establishes right of executant(s) to transact. After successful match, check public key of claimant(s) for existence and correctness</a:t>
              </a:r>
            </a:p>
          </p:txBody>
        </p:sp>
        <p:sp>
          <p:nvSpPr>
            <p:cNvPr id="64" name="TextBox 63">
              <a:extLst>
                <a:ext uri="{FF2B5EF4-FFF2-40B4-BE49-F238E27FC236}">
                  <a16:creationId xmlns:a16="http://schemas.microsoft.com/office/drawing/2014/main" id="{2BDD8CBF-C9CF-452E-84D5-F0D4477CE2DE}"/>
                </a:ext>
              </a:extLst>
            </p:cNvPr>
            <p:cNvSpPr txBox="1"/>
            <p:nvPr/>
          </p:nvSpPr>
          <p:spPr>
            <a:xfrm>
              <a:off x="3092805" y="4082619"/>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Use the public key in ledger to verify the signed text of claimant(s)</a:t>
              </a:r>
            </a:p>
          </p:txBody>
        </p:sp>
        <p:sp>
          <p:nvSpPr>
            <p:cNvPr id="65" name="TextBox 64">
              <a:extLst>
                <a:ext uri="{FF2B5EF4-FFF2-40B4-BE49-F238E27FC236}">
                  <a16:creationId xmlns:a16="http://schemas.microsoft.com/office/drawing/2014/main" id="{4995FA1F-EEE3-41CB-B833-BC7D348FE5E4}"/>
                </a:ext>
              </a:extLst>
            </p:cNvPr>
            <p:cNvSpPr txBox="1"/>
            <p:nvPr/>
          </p:nvSpPr>
          <p:spPr>
            <a:xfrm>
              <a:off x="5502962" y="4180551"/>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Match the decrypted Aadhaar number with with the Aadhaar stored in blockchain*</a:t>
              </a:r>
            </a:p>
          </p:txBody>
        </p:sp>
        <p:sp>
          <p:nvSpPr>
            <p:cNvPr id="71" name="TextBox 70">
              <a:extLst>
                <a:ext uri="{FF2B5EF4-FFF2-40B4-BE49-F238E27FC236}">
                  <a16:creationId xmlns:a16="http://schemas.microsoft.com/office/drawing/2014/main" id="{EF02A9FD-B151-493F-ADE2-1B70FAA808A3}"/>
                </a:ext>
              </a:extLst>
            </p:cNvPr>
            <p:cNvSpPr txBox="1"/>
            <p:nvPr/>
          </p:nvSpPr>
          <p:spPr>
            <a:xfrm>
              <a:off x="7895955" y="4109907"/>
              <a:ext cx="2903177"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Upon successful match i.e., demographic match, data received from desktop application is appended as a new record </a:t>
              </a:r>
              <a:endParaRPr kumimoji="0" lang="en-US" sz="1200" b="0" i="0" u="none" strike="noStrike" kern="1200" cap="none" spc="0" normalizeH="0" baseline="0" noProof="0" dirty="0">
                <a:ln>
                  <a:noFill/>
                </a:ln>
                <a:solidFill>
                  <a:srgbClr val="000000"/>
                </a:solidFill>
                <a:effectLst/>
                <a:uLnTx/>
                <a:uFillTx/>
                <a:latin typeface="Arial"/>
              </a:endParaRPr>
            </a:p>
          </p:txBody>
        </p:sp>
        <p:grpSp>
          <p:nvGrpSpPr>
            <p:cNvPr id="5" name="Group 4">
              <a:extLst>
                <a:ext uri="{FF2B5EF4-FFF2-40B4-BE49-F238E27FC236}">
                  <a16:creationId xmlns:a16="http://schemas.microsoft.com/office/drawing/2014/main" id="{6C017BD1-D244-47D3-8B21-AF5D3A9F767F}"/>
                </a:ext>
              </a:extLst>
            </p:cNvPr>
            <p:cNvGrpSpPr/>
            <p:nvPr/>
          </p:nvGrpSpPr>
          <p:grpSpPr>
            <a:xfrm>
              <a:off x="239129" y="4809926"/>
              <a:ext cx="9221700" cy="1405396"/>
              <a:chOff x="239129" y="4900876"/>
              <a:chExt cx="9221700" cy="1405396"/>
            </a:xfrm>
          </p:grpSpPr>
          <p:sp>
            <p:nvSpPr>
              <p:cNvPr id="79" name="Rectangle: Rounded Corners 5">
                <a:extLst>
                  <a:ext uri="{FF2B5EF4-FFF2-40B4-BE49-F238E27FC236}">
                    <a16:creationId xmlns:a16="http://schemas.microsoft.com/office/drawing/2014/main" id="{EA4DE43E-DD12-4E47-9494-C73A19F1AFD3}"/>
                  </a:ext>
                </a:extLst>
              </p:cNvPr>
              <p:cNvSpPr/>
              <p:nvPr/>
            </p:nvSpPr>
            <p:spPr>
              <a:xfrm>
                <a:off x="696169" y="4921162"/>
                <a:ext cx="5144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40</a:t>
                </a:r>
              </a:p>
            </p:txBody>
          </p:sp>
          <p:sp>
            <p:nvSpPr>
              <p:cNvPr id="81" name="Rectangle: Rounded Corners 5">
                <a:extLst>
                  <a:ext uri="{FF2B5EF4-FFF2-40B4-BE49-F238E27FC236}">
                    <a16:creationId xmlns:a16="http://schemas.microsoft.com/office/drawing/2014/main" id="{2D405986-1FA3-4B12-AB96-F6926A1B7D5B}"/>
                  </a:ext>
                </a:extLst>
              </p:cNvPr>
              <p:cNvSpPr/>
              <p:nvPr/>
            </p:nvSpPr>
            <p:spPr>
              <a:xfrm>
                <a:off x="4370554" y="4919790"/>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41</a:t>
                </a:r>
              </a:p>
            </p:txBody>
          </p:sp>
          <p:sp>
            <p:nvSpPr>
              <p:cNvPr id="82" name="Rectangle: Rounded Corners 5">
                <a:extLst>
                  <a:ext uri="{FF2B5EF4-FFF2-40B4-BE49-F238E27FC236}">
                    <a16:creationId xmlns:a16="http://schemas.microsoft.com/office/drawing/2014/main" id="{1ACE2627-C0D9-4284-95E7-44DA23F48426}"/>
                  </a:ext>
                </a:extLst>
              </p:cNvPr>
              <p:cNvSpPr/>
              <p:nvPr/>
            </p:nvSpPr>
            <p:spPr>
              <a:xfrm>
                <a:off x="7801615" y="4900876"/>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42</a:t>
                </a:r>
              </a:p>
            </p:txBody>
          </p:sp>
          <p:sp>
            <p:nvSpPr>
              <p:cNvPr id="84" name="TextBox 83">
                <a:extLst>
                  <a:ext uri="{FF2B5EF4-FFF2-40B4-BE49-F238E27FC236}">
                    <a16:creationId xmlns:a16="http://schemas.microsoft.com/office/drawing/2014/main" id="{5BF51385-B412-43DA-84D3-7F88B5ECB807}"/>
                  </a:ext>
                </a:extLst>
              </p:cNvPr>
              <p:cNvSpPr txBox="1"/>
              <p:nvPr/>
            </p:nvSpPr>
            <p:spPr>
              <a:xfrm>
                <a:off x="239129" y="5702990"/>
                <a:ext cx="2853676"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Property data in blockchain is copied with only the encumbrance fields getting updated with new encumbrance reason and claimant’s public key</a:t>
                </a:r>
              </a:p>
            </p:txBody>
          </p:sp>
          <p:sp>
            <p:nvSpPr>
              <p:cNvPr id="85" name="TextBox 84">
                <a:extLst>
                  <a:ext uri="{FF2B5EF4-FFF2-40B4-BE49-F238E27FC236}">
                    <a16:creationId xmlns:a16="http://schemas.microsoft.com/office/drawing/2014/main" id="{FC5B80DF-DBA7-45E5-BA1C-2AB0C2F43A87}"/>
                  </a:ext>
                </a:extLst>
              </p:cNvPr>
              <p:cNvSpPr txBox="1"/>
              <p:nvPr/>
            </p:nvSpPr>
            <p:spPr>
              <a:xfrm>
                <a:off x="3355086" y="5720125"/>
                <a:ext cx="3174280"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Hash pointer to the previous record is updated with the pointer to the old record. In case this is first entry for property in blockchain, then a new record is created using the index II data </a:t>
                </a:r>
              </a:p>
            </p:txBody>
          </p:sp>
          <p:sp>
            <p:nvSpPr>
              <p:cNvPr id="86" name="TextBox 85">
                <a:extLst>
                  <a:ext uri="{FF2B5EF4-FFF2-40B4-BE49-F238E27FC236}">
                    <a16:creationId xmlns:a16="http://schemas.microsoft.com/office/drawing/2014/main" id="{899FEC79-939B-4649-9243-F991DA1ACDCB}"/>
                  </a:ext>
                </a:extLst>
              </p:cNvPr>
              <p:cNvSpPr txBox="1"/>
              <p:nvPr/>
            </p:nvSpPr>
            <p:spPr>
              <a:xfrm>
                <a:off x="7077581" y="5776990"/>
                <a:ext cx="2383248"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Success Message is sent to Kaveri system which records it along with Blockchain Property Id and the registration process is completed</a:t>
                </a:r>
                <a:endParaRPr kumimoji="0" lang="en-US" sz="1200" b="0" i="0" u="none" strike="noStrike" kern="1200" cap="none" spc="0" normalizeH="0" baseline="0" noProof="0" dirty="0">
                  <a:ln>
                    <a:noFill/>
                  </a:ln>
                  <a:solidFill>
                    <a:srgbClr val="000000"/>
                  </a:solidFill>
                  <a:effectLst/>
                  <a:uLnTx/>
                  <a:uFillTx/>
                  <a:latin typeface="Arial"/>
                </a:endParaRPr>
              </a:p>
            </p:txBody>
          </p:sp>
        </p:grpSp>
        <p:sp>
          <p:nvSpPr>
            <p:cNvPr id="90" name="Freeform 30">
              <a:extLst>
                <a:ext uri="{FF2B5EF4-FFF2-40B4-BE49-F238E27FC236}">
                  <a16:creationId xmlns:a16="http://schemas.microsoft.com/office/drawing/2014/main" id="{8590CF0C-7C01-4A79-B383-6C513AE4BF88}"/>
                </a:ext>
              </a:extLst>
            </p:cNvPr>
            <p:cNvSpPr>
              <a:spLocks noChangeAspect="1" noEditPoints="1"/>
            </p:cNvSpPr>
            <p:nvPr/>
          </p:nvSpPr>
          <p:spPr bwMode="auto">
            <a:xfrm>
              <a:off x="9684368" y="3573711"/>
              <a:ext cx="487363" cy="465138"/>
            </a:xfrm>
            <a:custGeom>
              <a:avLst/>
              <a:gdLst>
                <a:gd name="T0" fmla="*/ 154 w 202"/>
                <a:gd name="T1" fmla="*/ 193 h 193"/>
                <a:gd name="T2" fmla="*/ 48 w 202"/>
                <a:gd name="T3" fmla="*/ 193 h 193"/>
                <a:gd name="T4" fmla="*/ 34 w 202"/>
                <a:gd name="T5" fmla="*/ 183 h 193"/>
                <a:gd name="T6" fmla="*/ 2 w 202"/>
                <a:gd name="T7" fmla="*/ 83 h 193"/>
                <a:gd name="T8" fmla="*/ 7 w 202"/>
                <a:gd name="T9" fmla="*/ 66 h 193"/>
                <a:gd name="T10" fmla="*/ 92 w 202"/>
                <a:gd name="T11" fmla="*/ 4 h 193"/>
                <a:gd name="T12" fmla="*/ 110 w 202"/>
                <a:gd name="T13" fmla="*/ 4 h 193"/>
                <a:gd name="T14" fmla="*/ 195 w 202"/>
                <a:gd name="T15" fmla="*/ 66 h 193"/>
                <a:gd name="T16" fmla="*/ 200 w 202"/>
                <a:gd name="T17" fmla="*/ 83 h 193"/>
                <a:gd name="T18" fmla="*/ 168 w 202"/>
                <a:gd name="T19" fmla="*/ 183 h 193"/>
                <a:gd name="T20" fmla="*/ 154 w 202"/>
                <a:gd name="T21" fmla="*/ 193 h 193"/>
                <a:gd name="T22" fmla="*/ 101 w 202"/>
                <a:gd name="T23" fmla="*/ 14 h 193"/>
                <a:gd name="T24" fmla="*/ 100 w 202"/>
                <a:gd name="T25" fmla="*/ 14 h 193"/>
                <a:gd name="T26" fmla="*/ 14 w 202"/>
                <a:gd name="T27" fmla="*/ 76 h 193"/>
                <a:gd name="T28" fmla="*/ 14 w 202"/>
                <a:gd name="T29" fmla="*/ 79 h 193"/>
                <a:gd name="T30" fmla="*/ 46 w 202"/>
                <a:gd name="T31" fmla="*/ 179 h 193"/>
                <a:gd name="T32" fmla="*/ 48 w 202"/>
                <a:gd name="T33" fmla="*/ 181 h 193"/>
                <a:gd name="T34" fmla="*/ 154 w 202"/>
                <a:gd name="T35" fmla="*/ 181 h 193"/>
                <a:gd name="T36" fmla="*/ 156 w 202"/>
                <a:gd name="T37" fmla="*/ 179 h 193"/>
                <a:gd name="T38" fmla="*/ 188 w 202"/>
                <a:gd name="T39" fmla="*/ 79 h 193"/>
                <a:gd name="T40" fmla="*/ 188 w 202"/>
                <a:gd name="T41" fmla="*/ 76 h 193"/>
                <a:gd name="T42" fmla="*/ 102 w 202"/>
                <a:gd name="T43" fmla="*/ 14 h 193"/>
                <a:gd name="T44" fmla="*/ 101 w 202"/>
                <a:gd name="T45" fmla="*/ 14 h 193"/>
                <a:gd name="T46" fmla="*/ 132 w 202"/>
                <a:gd name="T47" fmla="*/ 163 h 193"/>
                <a:gd name="T48" fmla="*/ 70 w 202"/>
                <a:gd name="T49" fmla="*/ 163 h 193"/>
                <a:gd name="T50" fmla="*/ 56 w 202"/>
                <a:gd name="T51" fmla="*/ 153 h 193"/>
                <a:gd name="T52" fmla="*/ 37 w 202"/>
                <a:gd name="T53" fmla="*/ 94 h 193"/>
                <a:gd name="T54" fmla="*/ 43 w 202"/>
                <a:gd name="T55" fmla="*/ 78 h 193"/>
                <a:gd name="T56" fmla="*/ 92 w 202"/>
                <a:gd name="T57" fmla="*/ 42 h 193"/>
                <a:gd name="T58" fmla="*/ 110 w 202"/>
                <a:gd name="T59" fmla="*/ 42 h 193"/>
                <a:gd name="T60" fmla="*/ 159 w 202"/>
                <a:gd name="T61" fmla="*/ 78 h 193"/>
                <a:gd name="T62" fmla="*/ 165 w 202"/>
                <a:gd name="T63" fmla="*/ 94 h 193"/>
                <a:gd name="T64" fmla="*/ 146 w 202"/>
                <a:gd name="T65" fmla="*/ 153 h 193"/>
                <a:gd name="T66" fmla="*/ 132 w 202"/>
                <a:gd name="T67" fmla="*/ 163 h 193"/>
                <a:gd name="T68" fmla="*/ 101 w 202"/>
                <a:gd name="T69" fmla="*/ 51 h 193"/>
                <a:gd name="T70" fmla="*/ 100 w 202"/>
                <a:gd name="T71" fmla="*/ 52 h 193"/>
                <a:gd name="T72" fmla="*/ 50 w 202"/>
                <a:gd name="T73" fmla="*/ 88 h 193"/>
                <a:gd name="T74" fmla="*/ 49 w 202"/>
                <a:gd name="T75" fmla="*/ 90 h 193"/>
                <a:gd name="T76" fmla="*/ 68 w 202"/>
                <a:gd name="T77" fmla="*/ 149 h 193"/>
                <a:gd name="T78" fmla="*/ 70 w 202"/>
                <a:gd name="T79" fmla="*/ 150 h 193"/>
                <a:gd name="T80" fmla="*/ 132 w 202"/>
                <a:gd name="T81" fmla="*/ 150 h 193"/>
                <a:gd name="T82" fmla="*/ 134 w 202"/>
                <a:gd name="T83" fmla="*/ 149 h 193"/>
                <a:gd name="T84" fmla="*/ 153 w 202"/>
                <a:gd name="T85" fmla="*/ 90 h 193"/>
                <a:gd name="T86" fmla="*/ 152 w 202"/>
                <a:gd name="T87" fmla="*/ 88 h 193"/>
                <a:gd name="T88" fmla="*/ 102 w 202"/>
                <a:gd name="T89" fmla="*/ 52 h 193"/>
                <a:gd name="T90" fmla="*/ 101 w 202"/>
                <a:gd name="T91" fmla="*/ 51 h 193"/>
                <a:gd name="T92" fmla="*/ 120 w 202"/>
                <a:gd name="T93" fmla="*/ 132 h 193"/>
                <a:gd name="T94" fmla="*/ 82 w 202"/>
                <a:gd name="T95" fmla="*/ 132 h 193"/>
                <a:gd name="T96" fmla="*/ 70 w 202"/>
                <a:gd name="T97" fmla="*/ 96 h 193"/>
                <a:gd name="T98" fmla="*/ 101 w 202"/>
                <a:gd name="T99" fmla="*/ 73 h 193"/>
                <a:gd name="T100" fmla="*/ 132 w 202"/>
                <a:gd name="T101" fmla="*/ 96 h 193"/>
                <a:gd name="T102" fmla="*/ 120 w 202"/>
                <a:gd name="T103" fmla="*/ 132 h 193"/>
                <a:gd name="T104" fmla="*/ 91 w 202"/>
                <a:gd name="T105" fmla="*/ 120 h 193"/>
                <a:gd name="T106" fmla="*/ 111 w 202"/>
                <a:gd name="T107" fmla="*/ 120 h 193"/>
                <a:gd name="T108" fmla="*/ 117 w 202"/>
                <a:gd name="T109" fmla="*/ 100 h 193"/>
                <a:gd name="T110" fmla="*/ 101 w 202"/>
                <a:gd name="T111" fmla="*/ 89 h 193"/>
                <a:gd name="T112" fmla="*/ 85 w 202"/>
                <a:gd name="T113" fmla="*/ 100 h 193"/>
                <a:gd name="T114" fmla="*/ 91 w 202"/>
                <a:gd name="T115"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193">
                  <a:moveTo>
                    <a:pt x="154" y="193"/>
                  </a:moveTo>
                  <a:cubicBezTo>
                    <a:pt x="48" y="193"/>
                    <a:pt x="48" y="193"/>
                    <a:pt x="48" y="193"/>
                  </a:cubicBezTo>
                  <a:cubicBezTo>
                    <a:pt x="42" y="193"/>
                    <a:pt x="36" y="189"/>
                    <a:pt x="34" y="183"/>
                  </a:cubicBezTo>
                  <a:cubicBezTo>
                    <a:pt x="2" y="83"/>
                    <a:pt x="2" y="83"/>
                    <a:pt x="2" y="83"/>
                  </a:cubicBezTo>
                  <a:cubicBezTo>
                    <a:pt x="0" y="77"/>
                    <a:pt x="2" y="70"/>
                    <a:pt x="7" y="66"/>
                  </a:cubicBezTo>
                  <a:cubicBezTo>
                    <a:pt x="92" y="4"/>
                    <a:pt x="92" y="4"/>
                    <a:pt x="92" y="4"/>
                  </a:cubicBezTo>
                  <a:cubicBezTo>
                    <a:pt x="98" y="0"/>
                    <a:pt x="104" y="0"/>
                    <a:pt x="110" y="4"/>
                  </a:cubicBezTo>
                  <a:cubicBezTo>
                    <a:pt x="195" y="66"/>
                    <a:pt x="195" y="66"/>
                    <a:pt x="195" y="66"/>
                  </a:cubicBezTo>
                  <a:cubicBezTo>
                    <a:pt x="200" y="70"/>
                    <a:pt x="202" y="77"/>
                    <a:pt x="200" y="83"/>
                  </a:cubicBezTo>
                  <a:cubicBezTo>
                    <a:pt x="168" y="183"/>
                    <a:pt x="168" y="183"/>
                    <a:pt x="168" y="183"/>
                  </a:cubicBezTo>
                  <a:cubicBezTo>
                    <a:pt x="166" y="189"/>
                    <a:pt x="160" y="193"/>
                    <a:pt x="154" y="193"/>
                  </a:cubicBezTo>
                  <a:close/>
                  <a:moveTo>
                    <a:pt x="101" y="14"/>
                  </a:moveTo>
                  <a:cubicBezTo>
                    <a:pt x="101" y="14"/>
                    <a:pt x="100" y="14"/>
                    <a:pt x="100" y="14"/>
                  </a:cubicBezTo>
                  <a:cubicBezTo>
                    <a:pt x="14" y="76"/>
                    <a:pt x="14" y="76"/>
                    <a:pt x="14" y="76"/>
                  </a:cubicBezTo>
                  <a:cubicBezTo>
                    <a:pt x="14" y="77"/>
                    <a:pt x="13" y="78"/>
                    <a:pt x="14" y="79"/>
                  </a:cubicBezTo>
                  <a:cubicBezTo>
                    <a:pt x="46" y="179"/>
                    <a:pt x="46" y="179"/>
                    <a:pt x="46" y="179"/>
                  </a:cubicBezTo>
                  <a:cubicBezTo>
                    <a:pt x="46" y="180"/>
                    <a:pt x="47" y="181"/>
                    <a:pt x="48" y="181"/>
                  </a:cubicBezTo>
                  <a:cubicBezTo>
                    <a:pt x="154" y="181"/>
                    <a:pt x="154" y="181"/>
                    <a:pt x="154" y="181"/>
                  </a:cubicBezTo>
                  <a:cubicBezTo>
                    <a:pt x="155" y="181"/>
                    <a:pt x="155" y="180"/>
                    <a:pt x="156" y="179"/>
                  </a:cubicBezTo>
                  <a:cubicBezTo>
                    <a:pt x="188" y="79"/>
                    <a:pt x="188" y="79"/>
                    <a:pt x="188" y="79"/>
                  </a:cubicBezTo>
                  <a:cubicBezTo>
                    <a:pt x="189" y="78"/>
                    <a:pt x="188" y="77"/>
                    <a:pt x="188" y="76"/>
                  </a:cubicBezTo>
                  <a:cubicBezTo>
                    <a:pt x="102" y="14"/>
                    <a:pt x="102" y="14"/>
                    <a:pt x="102" y="14"/>
                  </a:cubicBezTo>
                  <a:cubicBezTo>
                    <a:pt x="102" y="14"/>
                    <a:pt x="101" y="14"/>
                    <a:pt x="101" y="14"/>
                  </a:cubicBezTo>
                  <a:close/>
                  <a:moveTo>
                    <a:pt x="132" y="163"/>
                  </a:moveTo>
                  <a:cubicBezTo>
                    <a:pt x="70" y="163"/>
                    <a:pt x="70" y="163"/>
                    <a:pt x="70" y="163"/>
                  </a:cubicBezTo>
                  <a:cubicBezTo>
                    <a:pt x="64" y="163"/>
                    <a:pt x="58" y="159"/>
                    <a:pt x="56" y="153"/>
                  </a:cubicBezTo>
                  <a:cubicBezTo>
                    <a:pt x="37" y="94"/>
                    <a:pt x="37" y="94"/>
                    <a:pt x="37" y="94"/>
                  </a:cubicBezTo>
                  <a:cubicBezTo>
                    <a:pt x="35" y="88"/>
                    <a:pt x="38" y="82"/>
                    <a:pt x="43" y="78"/>
                  </a:cubicBezTo>
                  <a:cubicBezTo>
                    <a:pt x="92" y="42"/>
                    <a:pt x="92" y="42"/>
                    <a:pt x="92" y="42"/>
                  </a:cubicBezTo>
                  <a:cubicBezTo>
                    <a:pt x="98" y="38"/>
                    <a:pt x="104" y="38"/>
                    <a:pt x="110" y="42"/>
                  </a:cubicBezTo>
                  <a:cubicBezTo>
                    <a:pt x="159" y="78"/>
                    <a:pt x="159" y="78"/>
                    <a:pt x="159" y="78"/>
                  </a:cubicBezTo>
                  <a:cubicBezTo>
                    <a:pt x="164" y="82"/>
                    <a:pt x="167" y="88"/>
                    <a:pt x="165" y="94"/>
                  </a:cubicBezTo>
                  <a:cubicBezTo>
                    <a:pt x="146" y="153"/>
                    <a:pt x="146" y="153"/>
                    <a:pt x="146" y="153"/>
                  </a:cubicBezTo>
                  <a:cubicBezTo>
                    <a:pt x="144" y="159"/>
                    <a:pt x="138" y="163"/>
                    <a:pt x="132" y="163"/>
                  </a:cubicBezTo>
                  <a:close/>
                  <a:moveTo>
                    <a:pt x="101" y="51"/>
                  </a:moveTo>
                  <a:cubicBezTo>
                    <a:pt x="101" y="51"/>
                    <a:pt x="100" y="52"/>
                    <a:pt x="100" y="52"/>
                  </a:cubicBezTo>
                  <a:cubicBezTo>
                    <a:pt x="50" y="88"/>
                    <a:pt x="50" y="88"/>
                    <a:pt x="50" y="88"/>
                  </a:cubicBezTo>
                  <a:cubicBezTo>
                    <a:pt x="49" y="89"/>
                    <a:pt x="49" y="89"/>
                    <a:pt x="49" y="90"/>
                  </a:cubicBezTo>
                  <a:cubicBezTo>
                    <a:pt x="68" y="149"/>
                    <a:pt x="68" y="149"/>
                    <a:pt x="68" y="149"/>
                  </a:cubicBezTo>
                  <a:cubicBezTo>
                    <a:pt x="69" y="150"/>
                    <a:pt x="69" y="150"/>
                    <a:pt x="70" y="150"/>
                  </a:cubicBezTo>
                  <a:cubicBezTo>
                    <a:pt x="132" y="150"/>
                    <a:pt x="132" y="150"/>
                    <a:pt x="132" y="150"/>
                  </a:cubicBezTo>
                  <a:cubicBezTo>
                    <a:pt x="133" y="150"/>
                    <a:pt x="133" y="150"/>
                    <a:pt x="134" y="149"/>
                  </a:cubicBezTo>
                  <a:cubicBezTo>
                    <a:pt x="153" y="90"/>
                    <a:pt x="153" y="90"/>
                    <a:pt x="153" y="90"/>
                  </a:cubicBezTo>
                  <a:cubicBezTo>
                    <a:pt x="153" y="89"/>
                    <a:pt x="153" y="89"/>
                    <a:pt x="152" y="88"/>
                  </a:cubicBezTo>
                  <a:cubicBezTo>
                    <a:pt x="102" y="52"/>
                    <a:pt x="102" y="52"/>
                    <a:pt x="102" y="52"/>
                  </a:cubicBezTo>
                  <a:cubicBezTo>
                    <a:pt x="102" y="52"/>
                    <a:pt x="101" y="51"/>
                    <a:pt x="101" y="51"/>
                  </a:cubicBezTo>
                  <a:close/>
                  <a:moveTo>
                    <a:pt x="120" y="132"/>
                  </a:moveTo>
                  <a:cubicBezTo>
                    <a:pt x="82" y="132"/>
                    <a:pt x="82" y="132"/>
                    <a:pt x="82" y="132"/>
                  </a:cubicBezTo>
                  <a:cubicBezTo>
                    <a:pt x="70" y="96"/>
                    <a:pt x="70" y="96"/>
                    <a:pt x="70" y="96"/>
                  </a:cubicBezTo>
                  <a:cubicBezTo>
                    <a:pt x="101" y="73"/>
                    <a:pt x="101" y="73"/>
                    <a:pt x="101" y="73"/>
                  </a:cubicBezTo>
                  <a:cubicBezTo>
                    <a:pt x="132" y="96"/>
                    <a:pt x="132" y="96"/>
                    <a:pt x="132" y="96"/>
                  </a:cubicBezTo>
                  <a:lnTo>
                    <a:pt x="120" y="132"/>
                  </a:lnTo>
                  <a:close/>
                  <a:moveTo>
                    <a:pt x="91" y="120"/>
                  </a:moveTo>
                  <a:cubicBezTo>
                    <a:pt x="111" y="120"/>
                    <a:pt x="111" y="120"/>
                    <a:pt x="111" y="120"/>
                  </a:cubicBezTo>
                  <a:cubicBezTo>
                    <a:pt x="117" y="100"/>
                    <a:pt x="117" y="100"/>
                    <a:pt x="117" y="100"/>
                  </a:cubicBezTo>
                  <a:cubicBezTo>
                    <a:pt x="101" y="89"/>
                    <a:pt x="101" y="89"/>
                    <a:pt x="101" y="89"/>
                  </a:cubicBezTo>
                  <a:cubicBezTo>
                    <a:pt x="85" y="100"/>
                    <a:pt x="85" y="100"/>
                    <a:pt x="85" y="100"/>
                  </a:cubicBezTo>
                  <a:lnTo>
                    <a:pt x="91" y="12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8">
              <a:extLst>
                <a:ext uri="{FF2B5EF4-FFF2-40B4-BE49-F238E27FC236}">
                  <a16:creationId xmlns:a16="http://schemas.microsoft.com/office/drawing/2014/main" id="{4FC3504F-577D-4379-A93E-FBF2AD5D5331}"/>
                </a:ext>
              </a:extLst>
            </p:cNvPr>
            <p:cNvSpPr>
              <a:spLocks noChangeAspect="1" noEditPoints="1"/>
            </p:cNvSpPr>
            <p:nvPr/>
          </p:nvSpPr>
          <p:spPr bwMode="auto">
            <a:xfrm>
              <a:off x="1216267" y="3651501"/>
              <a:ext cx="367977" cy="377953"/>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93" name="Freeform 41">
              <a:extLst>
                <a:ext uri="{FF2B5EF4-FFF2-40B4-BE49-F238E27FC236}">
                  <a16:creationId xmlns:a16="http://schemas.microsoft.com/office/drawing/2014/main" id="{833E79B3-A38B-4120-846C-2797DD2B1BB4}"/>
                </a:ext>
              </a:extLst>
            </p:cNvPr>
            <p:cNvSpPr>
              <a:spLocks noChangeAspect="1" noEditPoints="1"/>
            </p:cNvSpPr>
            <p:nvPr/>
          </p:nvSpPr>
          <p:spPr bwMode="auto">
            <a:xfrm>
              <a:off x="6929917" y="3584150"/>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pic>
          <p:nvPicPr>
            <p:cNvPr id="10" name="Graphic 9" descr="Checklist RTL">
              <a:extLst>
                <a:ext uri="{FF2B5EF4-FFF2-40B4-BE49-F238E27FC236}">
                  <a16:creationId xmlns:a16="http://schemas.microsoft.com/office/drawing/2014/main" id="{19A6A6FE-CEFB-4A84-A88B-3B70ACD1F1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1618" y="2285915"/>
              <a:ext cx="583928" cy="482491"/>
            </a:xfrm>
            <a:prstGeom prst="rect">
              <a:avLst/>
            </a:prstGeom>
          </p:spPr>
        </p:pic>
        <p:pic>
          <p:nvPicPr>
            <p:cNvPr id="12" name="Graphic 11" descr="Unlock">
              <a:extLst>
                <a:ext uri="{FF2B5EF4-FFF2-40B4-BE49-F238E27FC236}">
                  <a16:creationId xmlns:a16="http://schemas.microsoft.com/office/drawing/2014/main" id="{0329CF9C-BDC2-4F19-A94E-35AB227B17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900" y="2219221"/>
              <a:ext cx="517169" cy="468266"/>
            </a:xfrm>
            <a:prstGeom prst="rect">
              <a:avLst/>
            </a:prstGeom>
          </p:spPr>
        </p:pic>
        <p:sp>
          <p:nvSpPr>
            <p:cNvPr id="94" name="Freeform 41">
              <a:extLst>
                <a:ext uri="{FF2B5EF4-FFF2-40B4-BE49-F238E27FC236}">
                  <a16:creationId xmlns:a16="http://schemas.microsoft.com/office/drawing/2014/main" id="{36440878-88F0-4B70-800E-76AA1E489E3B}"/>
                </a:ext>
              </a:extLst>
            </p:cNvPr>
            <p:cNvSpPr>
              <a:spLocks noChangeAspect="1" noEditPoints="1"/>
            </p:cNvSpPr>
            <p:nvPr/>
          </p:nvSpPr>
          <p:spPr bwMode="auto">
            <a:xfrm>
              <a:off x="4998384" y="5099883"/>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pic>
          <p:nvPicPr>
            <p:cNvPr id="14" name="Graphic 13" descr="Envelope">
              <a:extLst>
                <a:ext uri="{FF2B5EF4-FFF2-40B4-BE49-F238E27FC236}">
                  <a16:creationId xmlns:a16="http://schemas.microsoft.com/office/drawing/2014/main" id="{82F76C70-6804-4E9C-86D2-F9F5724570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5495" y="5013348"/>
              <a:ext cx="457200" cy="584148"/>
            </a:xfrm>
            <a:prstGeom prst="rect">
              <a:avLst/>
            </a:prstGeom>
          </p:spPr>
        </p:pic>
        <p:pic>
          <p:nvPicPr>
            <p:cNvPr id="16" name="Graphic 15" descr="Share">
              <a:extLst>
                <a:ext uri="{FF2B5EF4-FFF2-40B4-BE49-F238E27FC236}">
                  <a16:creationId xmlns:a16="http://schemas.microsoft.com/office/drawing/2014/main" id="{E8A78F76-331D-4D40-8E87-740DF22649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98705" y="2286052"/>
              <a:ext cx="449486" cy="514827"/>
            </a:xfrm>
            <a:prstGeom prst="rect">
              <a:avLst/>
            </a:prstGeom>
          </p:spPr>
        </p:pic>
        <p:sp>
          <p:nvSpPr>
            <p:cNvPr id="72" name="Rectangle: Rounded Corners 5">
              <a:extLst>
                <a:ext uri="{FF2B5EF4-FFF2-40B4-BE49-F238E27FC236}">
                  <a16:creationId xmlns:a16="http://schemas.microsoft.com/office/drawing/2014/main" id="{7C07A172-A071-4EAD-B804-4CFC4744173D}"/>
                </a:ext>
              </a:extLst>
            </p:cNvPr>
            <p:cNvSpPr/>
            <p:nvPr/>
          </p:nvSpPr>
          <p:spPr>
            <a:xfrm>
              <a:off x="609761" y="1938233"/>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32</a:t>
              </a:r>
            </a:p>
          </p:txBody>
        </p:sp>
        <p:sp>
          <p:nvSpPr>
            <p:cNvPr id="36" name="TextBox 35">
              <a:extLst>
                <a:ext uri="{FF2B5EF4-FFF2-40B4-BE49-F238E27FC236}">
                  <a16:creationId xmlns:a16="http://schemas.microsoft.com/office/drawing/2014/main" id="{98D93D91-BC4D-41B2-A1F7-8D07F8CE0ED7}"/>
                </a:ext>
              </a:extLst>
            </p:cNvPr>
            <p:cNvSpPr txBox="1"/>
            <p:nvPr/>
          </p:nvSpPr>
          <p:spPr>
            <a:xfrm>
              <a:off x="444620" y="2906788"/>
              <a:ext cx="1770275" cy="245316"/>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Verify the SRO’s signature over the data packet</a:t>
              </a:r>
            </a:p>
          </p:txBody>
        </p:sp>
        <p:sp>
          <p:nvSpPr>
            <p:cNvPr id="37" name="TextBox 36">
              <a:extLst>
                <a:ext uri="{FF2B5EF4-FFF2-40B4-BE49-F238E27FC236}">
                  <a16:creationId xmlns:a16="http://schemas.microsoft.com/office/drawing/2014/main" id="{73CF6772-4B16-4565-B43D-013121FBD6AD}"/>
                </a:ext>
              </a:extLst>
            </p:cNvPr>
            <p:cNvSpPr txBox="1"/>
            <p:nvPr/>
          </p:nvSpPr>
          <p:spPr>
            <a:xfrm>
              <a:off x="2362199" y="2838142"/>
              <a:ext cx="3118635" cy="533015"/>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Fetch property record from blockchain whose unique identifier is part of data packet. In case of new property entry, skip this step and jump to Step 36 </a:t>
              </a:r>
            </a:p>
          </p:txBody>
        </p:sp>
        <p:sp>
          <p:nvSpPr>
            <p:cNvPr id="38" name="TextBox 37">
              <a:extLst>
                <a:ext uri="{FF2B5EF4-FFF2-40B4-BE49-F238E27FC236}">
                  <a16:creationId xmlns:a16="http://schemas.microsoft.com/office/drawing/2014/main" id="{B75C62AA-3296-46FE-9EE3-BE3141F15B11}"/>
                </a:ext>
              </a:extLst>
            </p:cNvPr>
            <p:cNvSpPr txBox="1"/>
            <p:nvPr/>
          </p:nvSpPr>
          <p:spPr>
            <a:xfrm>
              <a:off x="5622003" y="2772253"/>
              <a:ext cx="2189412"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Use the public key in blockchain to verify the signed text of the executant(s)</a:t>
              </a:r>
            </a:p>
          </p:txBody>
        </p:sp>
        <p:sp>
          <p:nvSpPr>
            <p:cNvPr id="44" name="TextBox 43">
              <a:extLst>
                <a:ext uri="{FF2B5EF4-FFF2-40B4-BE49-F238E27FC236}">
                  <a16:creationId xmlns:a16="http://schemas.microsoft.com/office/drawing/2014/main" id="{DE38E880-9D00-4C6A-AA38-588E09FD6089}"/>
                </a:ext>
              </a:extLst>
            </p:cNvPr>
            <p:cNvSpPr txBox="1"/>
            <p:nvPr/>
          </p:nvSpPr>
          <p:spPr>
            <a:xfrm>
              <a:off x="8229310" y="2772253"/>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Match the decrypted Aadhaar number with the Aadhaar stored in blockchain*</a:t>
              </a:r>
            </a:p>
          </p:txBody>
        </p:sp>
        <p:cxnSp>
          <p:nvCxnSpPr>
            <p:cNvPr id="96" name="Straight Arrow Connector 95">
              <a:extLst>
                <a:ext uri="{FF2B5EF4-FFF2-40B4-BE49-F238E27FC236}">
                  <a16:creationId xmlns:a16="http://schemas.microsoft.com/office/drawing/2014/main" id="{6176C738-05AB-4184-AEE8-1D4D2D43FEC7}"/>
                </a:ext>
              </a:extLst>
            </p:cNvPr>
            <p:cNvCxnSpPr/>
            <p:nvPr/>
          </p:nvCxnSpPr>
          <p:spPr>
            <a:xfrm>
              <a:off x="2074933" y="2352534"/>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7" name="Straight Arrow Connector 96">
              <a:extLst>
                <a:ext uri="{FF2B5EF4-FFF2-40B4-BE49-F238E27FC236}">
                  <a16:creationId xmlns:a16="http://schemas.microsoft.com/office/drawing/2014/main" id="{002F3279-3AAB-4C17-86BA-85195A2A3E36}"/>
                </a:ext>
              </a:extLst>
            </p:cNvPr>
            <p:cNvCxnSpPr/>
            <p:nvPr/>
          </p:nvCxnSpPr>
          <p:spPr>
            <a:xfrm>
              <a:off x="4845507" y="23215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8" name="Straight Arrow Connector 97">
              <a:extLst>
                <a:ext uri="{FF2B5EF4-FFF2-40B4-BE49-F238E27FC236}">
                  <a16:creationId xmlns:a16="http://schemas.microsoft.com/office/drawing/2014/main" id="{C65F7043-B219-40CB-9684-2DE6A9CA275B}"/>
                </a:ext>
              </a:extLst>
            </p:cNvPr>
            <p:cNvCxnSpPr/>
            <p:nvPr/>
          </p:nvCxnSpPr>
          <p:spPr>
            <a:xfrm>
              <a:off x="7718105" y="22707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9" name="Straight Arrow Connector 98">
              <a:extLst>
                <a:ext uri="{FF2B5EF4-FFF2-40B4-BE49-F238E27FC236}">
                  <a16:creationId xmlns:a16="http://schemas.microsoft.com/office/drawing/2014/main" id="{899A9627-7407-429A-BE91-62D650BAEDA4}"/>
                </a:ext>
              </a:extLst>
            </p:cNvPr>
            <p:cNvCxnSpPr/>
            <p:nvPr/>
          </p:nvCxnSpPr>
          <p:spPr>
            <a:xfrm>
              <a:off x="2171857" y="3790909"/>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0" name="Straight Arrow Connector 99">
              <a:extLst>
                <a:ext uri="{FF2B5EF4-FFF2-40B4-BE49-F238E27FC236}">
                  <a16:creationId xmlns:a16="http://schemas.microsoft.com/office/drawing/2014/main" id="{F2315986-C1E8-4BF1-8E18-7AA629CA8DBD}"/>
                </a:ext>
              </a:extLst>
            </p:cNvPr>
            <p:cNvCxnSpPr/>
            <p:nvPr/>
          </p:nvCxnSpPr>
          <p:spPr>
            <a:xfrm>
              <a:off x="4942431" y="375992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1" name="Straight Arrow Connector 100">
              <a:extLst>
                <a:ext uri="{FF2B5EF4-FFF2-40B4-BE49-F238E27FC236}">
                  <a16:creationId xmlns:a16="http://schemas.microsoft.com/office/drawing/2014/main" id="{099C2D38-D645-4CC4-B638-485B625D8ED2}"/>
                </a:ext>
              </a:extLst>
            </p:cNvPr>
            <p:cNvCxnSpPr/>
            <p:nvPr/>
          </p:nvCxnSpPr>
          <p:spPr>
            <a:xfrm>
              <a:off x="7815029" y="370912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2" name="Straight Arrow Connector 101">
              <a:extLst>
                <a:ext uri="{FF2B5EF4-FFF2-40B4-BE49-F238E27FC236}">
                  <a16:creationId xmlns:a16="http://schemas.microsoft.com/office/drawing/2014/main" id="{3197446F-BEA5-4ED8-B29E-A836CA1EE1E3}"/>
                </a:ext>
              </a:extLst>
            </p:cNvPr>
            <p:cNvCxnSpPr/>
            <p:nvPr/>
          </p:nvCxnSpPr>
          <p:spPr>
            <a:xfrm>
              <a:off x="2171857" y="509988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3" name="Straight Arrow Connector 102">
              <a:extLst>
                <a:ext uri="{FF2B5EF4-FFF2-40B4-BE49-F238E27FC236}">
                  <a16:creationId xmlns:a16="http://schemas.microsoft.com/office/drawing/2014/main" id="{BAC2869F-D125-43D0-A091-73DA39B8B6AF}"/>
                </a:ext>
              </a:extLst>
            </p:cNvPr>
            <p:cNvCxnSpPr/>
            <p:nvPr/>
          </p:nvCxnSpPr>
          <p:spPr>
            <a:xfrm>
              <a:off x="6342026" y="5068895"/>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106" name="Rectangle 105">
              <a:extLst>
                <a:ext uri="{FF2B5EF4-FFF2-40B4-BE49-F238E27FC236}">
                  <a16:creationId xmlns:a16="http://schemas.microsoft.com/office/drawing/2014/main" id="{D87A4C54-FFC9-46CD-B7EA-E55388F48CC6}"/>
                </a:ext>
              </a:extLst>
            </p:cNvPr>
            <p:cNvSpPr/>
            <p:nvPr/>
          </p:nvSpPr>
          <p:spPr>
            <a:xfrm>
              <a:off x="10994602" y="3186933"/>
              <a:ext cx="1096678"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200" b="1" dirty="0">
                  <a:solidFill>
                    <a:schemeClr val="tx1"/>
                  </a:solidFill>
                </a:rPr>
                <a:t>Smart Contract</a:t>
              </a:r>
            </a:p>
          </p:txBody>
        </p:sp>
        <p:sp>
          <p:nvSpPr>
            <p:cNvPr id="61" name="Rectangle: Rounded Corners 5">
              <a:extLst>
                <a:ext uri="{FF2B5EF4-FFF2-40B4-BE49-F238E27FC236}">
                  <a16:creationId xmlns:a16="http://schemas.microsoft.com/office/drawing/2014/main" id="{4D9B4CDA-5B03-4B82-B42B-B0C092F3BA1C}"/>
                </a:ext>
              </a:extLst>
            </p:cNvPr>
            <p:cNvSpPr/>
            <p:nvPr/>
          </p:nvSpPr>
          <p:spPr>
            <a:xfrm>
              <a:off x="3514879" y="1938372"/>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33</a:t>
              </a:r>
            </a:p>
          </p:txBody>
        </p:sp>
        <p:sp>
          <p:nvSpPr>
            <p:cNvPr id="62" name="Rectangle: Rounded Corners 5">
              <a:extLst>
                <a:ext uri="{FF2B5EF4-FFF2-40B4-BE49-F238E27FC236}">
                  <a16:creationId xmlns:a16="http://schemas.microsoft.com/office/drawing/2014/main" id="{5D92F5AD-7772-4B8C-8DBA-A2428C734F37}"/>
                </a:ext>
              </a:extLst>
            </p:cNvPr>
            <p:cNvSpPr/>
            <p:nvPr/>
          </p:nvSpPr>
          <p:spPr>
            <a:xfrm>
              <a:off x="6278015" y="1937324"/>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34</a:t>
              </a:r>
            </a:p>
          </p:txBody>
        </p:sp>
        <p:sp>
          <p:nvSpPr>
            <p:cNvPr id="63" name="Rectangle: Rounded Corners 5">
              <a:extLst>
                <a:ext uri="{FF2B5EF4-FFF2-40B4-BE49-F238E27FC236}">
                  <a16:creationId xmlns:a16="http://schemas.microsoft.com/office/drawing/2014/main" id="{867A47B8-57C3-43B7-85A7-D945B1B158E5}"/>
                </a:ext>
              </a:extLst>
            </p:cNvPr>
            <p:cNvSpPr/>
            <p:nvPr/>
          </p:nvSpPr>
          <p:spPr>
            <a:xfrm>
              <a:off x="9093139" y="1940718"/>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35</a:t>
              </a:r>
            </a:p>
          </p:txBody>
        </p:sp>
        <p:sp>
          <p:nvSpPr>
            <p:cNvPr id="66" name="Rectangle: Rounded Corners 5">
              <a:extLst>
                <a:ext uri="{FF2B5EF4-FFF2-40B4-BE49-F238E27FC236}">
                  <a16:creationId xmlns:a16="http://schemas.microsoft.com/office/drawing/2014/main" id="{F43624DF-F1F1-40C5-9F61-4D7CF4D374D3}"/>
                </a:ext>
              </a:extLst>
            </p:cNvPr>
            <p:cNvSpPr/>
            <p:nvPr/>
          </p:nvSpPr>
          <p:spPr>
            <a:xfrm>
              <a:off x="602453" y="3467491"/>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36</a:t>
              </a:r>
            </a:p>
          </p:txBody>
        </p:sp>
        <p:sp>
          <p:nvSpPr>
            <p:cNvPr id="67" name="Rectangle: Rounded Corners 5">
              <a:extLst>
                <a:ext uri="{FF2B5EF4-FFF2-40B4-BE49-F238E27FC236}">
                  <a16:creationId xmlns:a16="http://schemas.microsoft.com/office/drawing/2014/main" id="{5C3954C9-1C41-433B-B45B-162B80DDC019}"/>
                </a:ext>
              </a:extLst>
            </p:cNvPr>
            <p:cNvSpPr/>
            <p:nvPr/>
          </p:nvSpPr>
          <p:spPr>
            <a:xfrm>
              <a:off x="3501479" y="3467491"/>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37</a:t>
              </a:r>
            </a:p>
          </p:txBody>
        </p:sp>
        <p:sp>
          <p:nvSpPr>
            <p:cNvPr id="68" name="Rectangle: Rounded Corners 5">
              <a:extLst>
                <a:ext uri="{FF2B5EF4-FFF2-40B4-BE49-F238E27FC236}">
                  <a16:creationId xmlns:a16="http://schemas.microsoft.com/office/drawing/2014/main" id="{AD8BEA6F-2369-41A7-915D-1EBC25B2109F}"/>
                </a:ext>
              </a:extLst>
            </p:cNvPr>
            <p:cNvSpPr/>
            <p:nvPr/>
          </p:nvSpPr>
          <p:spPr>
            <a:xfrm>
              <a:off x="6262356" y="3465417"/>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38</a:t>
              </a:r>
            </a:p>
          </p:txBody>
        </p:sp>
        <p:sp>
          <p:nvSpPr>
            <p:cNvPr id="69" name="Rectangle: Rounded Corners 5">
              <a:extLst>
                <a:ext uri="{FF2B5EF4-FFF2-40B4-BE49-F238E27FC236}">
                  <a16:creationId xmlns:a16="http://schemas.microsoft.com/office/drawing/2014/main" id="{67121BC0-73D7-4133-93A0-C27FD6422E9F}"/>
                </a:ext>
              </a:extLst>
            </p:cNvPr>
            <p:cNvSpPr/>
            <p:nvPr/>
          </p:nvSpPr>
          <p:spPr>
            <a:xfrm>
              <a:off x="9023233" y="3471801"/>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39</a:t>
              </a:r>
            </a:p>
          </p:txBody>
        </p:sp>
        <p:pic>
          <p:nvPicPr>
            <p:cNvPr id="70" name="Graphic 69" descr="Unlock">
              <a:extLst>
                <a:ext uri="{FF2B5EF4-FFF2-40B4-BE49-F238E27FC236}">
                  <a16:creationId xmlns:a16="http://schemas.microsoft.com/office/drawing/2014/main" id="{1ED49B14-CA3E-4D2F-B78A-3A67BD0F28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64863" y="3589205"/>
              <a:ext cx="517169" cy="468266"/>
            </a:xfrm>
            <a:prstGeom prst="rect">
              <a:avLst/>
            </a:prstGeom>
          </p:spPr>
        </p:pic>
        <p:pic>
          <p:nvPicPr>
            <p:cNvPr id="9" name="Graphic 8" descr="Document">
              <a:extLst>
                <a:ext uri="{FF2B5EF4-FFF2-40B4-BE49-F238E27FC236}">
                  <a16:creationId xmlns:a16="http://schemas.microsoft.com/office/drawing/2014/main" id="{F94729A5-C78F-42E4-8E60-4F9C22CFFB4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77122" y="5018095"/>
              <a:ext cx="619043" cy="533446"/>
            </a:xfrm>
            <a:prstGeom prst="rect">
              <a:avLst/>
            </a:prstGeom>
          </p:spPr>
        </p:pic>
        <p:sp>
          <p:nvSpPr>
            <p:cNvPr id="76" name="Rectangle 75">
              <a:extLst>
                <a:ext uri="{FF2B5EF4-FFF2-40B4-BE49-F238E27FC236}">
                  <a16:creationId xmlns:a16="http://schemas.microsoft.com/office/drawing/2014/main" id="{10F7F2D2-7963-411E-B802-C051B34DA3F8}"/>
                </a:ext>
              </a:extLst>
            </p:cNvPr>
            <p:cNvSpPr/>
            <p:nvPr/>
          </p:nvSpPr>
          <p:spPr>
            <a:xfrm>
              <a:off x="240823" y="1861080"/>
              <a:ext cx="10705920" cy="4455313"/>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GB" sz="1600"/>
            </a:p>
          </p:txBody>
        </p:sp>
        <p:sp>
          <p:nvSpPr>
            <p:cNvPr id="77" name="Freeform 41">
              <a:extLst>
                <a:ext uri="{FF2B5EF4-FFF2-40B4-BE49-F238E27FC236}">
                  <a16:creationId xmlns:a16="http://schemas.microsoft.com/office/drawing/2014/main" id="{53B9DE61-FC6F-432C-B5F5-48F5E080C870}"/>
                </a:ext>
              </a:extLst>
            </p:cNvPr>
            <p:cNvSpPr>
              <a:spLocks noChangeAspect="1" noEditPoints="1"/>
            </p:cNvSpPr>
            <p:nvPr/>
          </p:nvSpPr>
          <p:spPr bwMode="auto">
            <a:xfrm>
              <a:off x="9782871" y="2277214"/>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sp>
          <p:nvSpPr>
            <p:cNvPr id="55" name="TextBox 54">
              <a:extLst>
                <a:ext uri="{FF2B5EF4-FFF2-40B4-BE49-F238E27FC236}">
                  <a16:creationId xmlns:a16="http://schemas.microsoft.com/office/drawing/2014/main" id="{25055D99-DD26-4445-8EC3-86AEC9363485}"/>
                </a:ext>
              </a:extLst>
            </p:cNvPr>
            <p:cNvSpPr txBox="1"/>
            <p:nvPr/>
          </p:nvSpPr>
          <p:spPr>
            <a:xfrm>
              <a:off x="609761" y="6464024"/>
              <a:ext cx="11026280" cy="230832"/>
            </a:xfrm>
            <a:prstGeom prst="rect">
              <a:avLst/>
            </a:prstGeom>
            <a:noFill/>
          </p:spPr>
          <p:txBody>
            <a:bodyPr wrap="square" numCol="1" rtlCol="0">
              <a:spAutoFit/>
            </a:bodyPr>
            <a:lstStyle/>
            <a:p>
              <a:r>
                <a:rPr lang="en-US" altLang="en-IN" sz="900" i="1" dirty="0"/>
                <a:t>*In case of multiple executants and claimants, the process will be repeated to match the e-KYC details of every claimant and executant. </a:t>
              </a:r>
            </a:p>
          </p:txBody>
        </p:sp>
      </p:grpSp>
      <p:sp>
        <p:nvSpPr>
          <p:cNvPr id="49" name="Slide Number Placeholder 4">
            <a:extLst>
              <a:ext uri="{FF2B5EF4-FFF2-40B4-BE49-F238E27FC236}">
                <a16:creationId xmlns:a16="http://schemas.microsoft.com/office/drawing/2014/main" id="{AA7A1791-D2A7-4166-9EA3-E37AC6ED8E12}"/>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27</a:t>
            </a:fld>
            <a:endParaRPr lang="en-US" dirty="0"/>
          </a:p>
        </p:txBody>
      </p:sp>
    </p:spTree>
    <p:extLst>
      <p:ext uri="{BB962C8B-B14F-4D97-AF65-F5344CB8AC3E}">
        <p14:creationId xmlns:p14="http://schemas.microsoft.com/office/powerpoint/2010/main" val="2857620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3 : Removal of Encumbrance Document in Blockchain System (1/4)</a:t>
            </a:r>
          </a:p>
        </p:txBody>
      </p:sp>
      <p:grpSp>
        <p:nvGrpSpPr>
          <p:cNvPr id="18" name="Group 17">
            <a:extLst>
              <a:ext uri="{FF2B5EF4-FFF2-40B4-BE49-F238E27FC236}">
                <a16:creationId xmlns:a16="http://schemas.microsoft.com/office/drawing/2014/main" id="{9268122C-404D-40BB-9BE3-1D28F876350B}"/>
              </a:ext>
            </a:extLst>
          </p:cNvPr>
          <p:cNvGrpSpPr/>
          <p:nvPr/>
        </p:nvGrpSpPr>
        <p:grpSpPr>
          <a:xfrm>
            <a:off x="0" y="1271286"/>
            <a:ext cx="12192001" cy="529284"/>
            <a:chOff x="0" y="1422027"/>
            <a:chExt cx="12192001" cy="529284"/>
          </a:xfrm>
        </p:grpSpPr>
        <p:sp>
          <p:nvSpPr>
            <p:cNvPr id="35" name="Google Shape;2645;p195">
              <a:extLst>
                <a:ext uri="{FF2B5EF4-FFF2-40B4-BE49-F238E27FC236}">
                  <a16:creationId xmlns:a16="http://schemas.microsoft.com/office/drawing/2014/main" id="{331BF131-D204-4E0C-9390-957D95CE042C}"/>
                </a:ext>
              </a:extLst>
            </p:cNvPr>
            <p:cNvSpPr/>
            <p:nvPr/>
          </p:nvSpPr>
          <p:spPr>
            <a:xfrm>
              <a:off x="0" y="1422027"/>
              <a:ext cx="12192001" cy="52218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463025" tIns="45700" rIns="1371600" bIns="45700" numCol="1" anchor="ctr" anchorCtr="0">
              <a:noAutofit/>
            </a:bodyPr>
            <a:lstStyle/>
            <a:p>
              <a:pPr marL="171450" marR="0" lvl="0" indent="-1714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1200" cap="none" spc="0" normalizeH="0" baseline="0" noProof="0" dirty="0">
                <a:ln>
                  <a:noFill/>
                </a:ln>
                <a:solidFill>
                  <a:srgbClr val="000000"/>
                </a:solidFill>
                <a:effectLst/>
                <a:uLnTx/>
                <a:uFillTx/>
                <a:latin typeface="Arial" panose="020B0604020202020204" pitchFamily="34" charset="0"/>
                <a:ea typeface="Georgia"/>
                <a:cs typeface="Arial" panose="020B0604020202020204" pitchFamily="34" charset="0"/>
                <a:sym typeface="Georgia"/>
              </a:endParaRPr>
            </a:p>
          </p:txBody>
        </p:sp>
        <p:sp>
          <p:nvSpPr>
            <p:cNvPr id="40" name="Google Shape;2646;p195">
              <a:extLst>
                <a:ext uri="{FF2B5EF4-FFF2-40B4-BE49-F238E27FC236}">
                  <a16:creationId xmlns:a16="http://schemas.microsoft.com/office/drawing/2014/main" id="{E8811356-7682-4165-A012-062EA54C0B2B}"/>
                </a:ext>
              </a:extLst>
            </p:cNvPr>
            <p:cNvSpPr/>
            <p:nvPr/>
          </p:nvSpPr>
          <p:spPr>
            <a:xfrm>
              <a:off x="0" y="1422029"/>
              <a:ext cx="898537" cy="529282"/>
            </a:xfrm>
            <a:prstGeom prst="homePlate">
              <a:avLst>
                <a:gd name="adj" fmla="val 14310"/>
              </a:avLst>
            </a:prstGeom>
            <a:solidFill>
              <a:schemeClr val="accent3"/>
            </a:solidFill>
            <a:ln>
              <a:solidFill>
                <a:schemeClr val="accent3"/>
              </a:solidFill>
            </a:ln>
          </p:spPr>
          <p:txBody>
            <a:bodyPr spcFirstLastPara="1" wrap="square" lIns="72000" tIns="0" rIns="0" bIns="0" numCol="1"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Georgia"/>
                  <a:cs typeface="Arial" panose="020B0604020202020204" pitchFamily="34" charset="0"/>
                  <a:sym typeface="Georgia"/>
                </a:rPr>
                <a:t>Applicable to: </a:t>
              </a:r>
            </a:p>
          </p:txBody>
        </p:sp>
        <p:sp>
          <p:nvSpPr>
            <p:cNvPr id="41" name="TextBox 40">
              <a:extLst>
                <a:ext uri="{FF2B5EF4-FFF2-40B4-BE49-F238E27FC236}">
                  <a16:creationId xmlns:a16="http://schemas.microsoft.com/office/drawing/2014/main" id="{BA365CFB-F711-45F6-B457-B78847573241}"/>
                </a:ext>
              </a:extLst>
            </p:cNvPr>
            <p:cNvSpPr txBox="1"/>
            <p:nvPr/>
          </p:nvSpPr>
          <p:spPr>
            <a:xfrm>
              <a:off x="966056" y="1517769"/>
              <a:ext cx="10660193" cy="292388"/>
            </a:xfrm>
            <a:prstGeom prst="rect">
              <a:avLst/>
            </a:prstGeom>
            <a:noFill/>
          </p:spPr>
          <p:txBody>
            <a:bodyPr wrap="square" numCol="1" rtlCol="0">
              <a:spAutoFit/>
            </a:bodyPr>
            <a:lstStyle/>
            <a:p>
              <a:pPr lvl="0">
                <a:defRPr/>
              </a:pPr>
              <a:r>
                <a:rPr lang="en-US" sz="1300" dirty="0">
                  <a:solidFill>
                    <a:srgbClr val="000000"/>
                  </a:solidFill>
                </a:rPr>
                <a:t>Registration Process for Removing of Encumbrance; Reconveyance and Discharge Deed, Surrender of Lease, Release Deed </a:t>
              </a:r>
              <a:endParaRPr kumimoji="0" lang="en-US" sz="13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3" name="Group 2">
            <a:extLst>
              <a:ext uri="{FF2B5EF4-FFF2-40B4-BE49-F238E27FC236}">
                <a16:creationId xmlns:a16="http://schemas.microsoft.com/office/drawing/2014/main" id="{CEAD2C8D-3E36-45E4-82CF-5F4D7425CA7E}"/>
              </a:ext>
            </a:extLst>
          </p:cNvPr>
          <p:cNvGrpSpPr/>
          <p:nvPr/>
        </p:nvGrpSpPr>
        <p:grpSpPr>
          <a:xfrm>
            <a:off x="29617" y="1904005"/>
            <a:ext cx="12132766" cy="4445834"/>
            <a:chOff x="228793" y="1889216"/>
            <a:chExt cx="12132766" cy="4445834"/>
          </a:xfrm>
        </p:grpSpPr>
        <p:sp>
          <p:nvSpPr>
            <p:cNvPr id="49" name="Rectangle: Rounded Corners 5">
              <a:extLst>
                <a:ext uri="{FF2B5EF4-FFF2-40B4-BE49-F238E27FC236}">
                  <a16:creationId xmlns:a16="http://schemas.microsoft.com/office/drawing/2014/main" id="{4B6AAEB9-2098-4B5C-BDCF-01CF8C06E4E8}"/>
                </a:ext>
              </a:extLst>
            </p:cNvPr>
            <p:cNvSpPr/>
            <p:nvPr/>
          </p:nvSpPr>
          <p:spPr>
            <a:xfrm>
              <a:off x="721016" y="3376193"/>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5</a:t>
              </a:r>
            </a:p>
          </p:txBody>
        </p:sp>
        <p:sp>
          <p:nvSpPr>
            <p:cNvPr id="50" name="Rectangle: Rounded Corners 5">
              <a:extLst>
                <a:ext uri="{FF2B5EF4-FFF2-40B4-BE49-F238E27FC236}">
                  <a16:creationId xmlns:a16="http://schemas.microsoft.com/office/drawing/2014/main" id="{91AB3E7C-218A-4F99-BAE3-C2EF30FD66C2}"/>
                </a:ext>
              </a:extLst>
            </p:cNvPr>
            <p:cNvSpPr/>
            <p:nvPr/>
          </p:nvSpPr>
          <p:spPr>
            <a:xfrm>
              <a:off x="3561985" y="3386157"/>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6</a:t>
              </a:r>
            </a:p>
          </p:txBody>
        </p:sp>
        <p:sp>
          <p:nvSpPr>
            <p:cNvPr id="51" name="Rectangle: Rounded Corners 5">
              <a:extLst>
                <a:ext uri="{FF2B5EF4-FFF2-40B4-BE49-F238E27FC236}">
                  <a16:creationId xmlns:a16="http://schemas.microsoft.com/office/drawing/2014/main" id="{89CA07FA-4AF3-4599-8015-81569BE1361D}"/>
                </a:ext>
              </a:extLst>
            </p:cNvPr>
            <p:cNvSpPr/>
            <p:nvPr/>
          </p:nvSpPr>
          <p:spPr>
            <a:xfrm>
              <a:off x="6402954" y="3337982"/>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7</a:t>
              </a:r>
            </a:p>
          </p:txBody>
        </p:sp>
        <p:sp>
          <p:nvSpPr>
            <p:cNvPr id="52" name="Rectangle: Rounded Corners 5">
              <a:extLst>
                <a:ext uri="{FF2B5EF4-FFF2-40B4-BE49-F238E27FC236}">
                  <a16:creationId xmlns:a16="http://schemas.microsoft.com/office/drawing/2014/main" id="{06E254EC-A018-401D-8873-17912D3DB961}"/>
                </a:ext>
              </a:extLst>
            </p:cNvPr>
            <p:cNvSpPr/>
            <p:nvPr/>
          </p:nvSpPr>
          <p:spPr>
            <a:xfrm>
              <a:off x="9219876" y="3352940"/>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8</a:t>
              </a:r>
            </a:p>
          </p:txBody>
        </p:sp>
        <p:sp>
          <p:nvSpPr>
            <p:cNvPr id="60" name="TextBox 59">
              <a:extLst>
                <a:ext uri="{FF2B5EF4-FFF2-40B4-BE49-F238E27FC236}">
                  <a16:creationId xmlns:a16="http://schemas.microsoft.com/office/drawing/2014/main" id="{E820EAA4-EF8D-46C0-AD78-55B002FB8AC9}"/>
                </a:ext>
              </a:extLst>
            </p:cNvPr>
            <p:cNvSpPr txBox="1"/>
            <p:nvPr/>
          </p:nvSpPr>
          <p:spPr>
            <a:xfrm>
              <a:off x="228793" y="4175145"/>
              <a:ext cx="3195272"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ea typeface="+mn-ea"/>
                  <a:cs typeface="+mn-cs"/>
                </a:rPr>
                <a:t>Receive the index data, party details, unique blockchain </a:t>
              </a:r>
              <a:r>
                <a:rPr lang="en-US" sz="1200" dirty="0">
                  <a:solidFill>
                    <a:srgbClr val="000000"/>
                  </a:solidFill>
                </a:rPr>
                <a:t>property identifier (if present),</a:t>
              </a:r>
              <a:r>
                <a:rPr kumimoji="0" lang="en-US" sz="1200" b="0" i="0" u="none" strike="noStrike" kern="1200" cap="none" spc="0" normalizeH="0" baseline="0" noProof="0" dirty="0">
                  <a:ln>
                    <a:noFill/>
                  </a:ln>
                  <a:solidFill>
                    <a:srgbClr val="000000"/>
                  </a:solidFill>
                  <a:effectLst/>
                  <a:uLnTx/>
                  <a:uFillTx/>
                  <a:latin typeface="Arial"/>
                  <a:ea typeface="+mn-ea"/>
                  <a:cs typeface="+mn-cs"/>
                </a:rPr>
                <a:t>other property identifier and request number</a:t>
              </a:r>
            </a:p>
          </p:txBody>
        </p:sp>
        <p:sp>
          <p:nvSpPr>
            <p:cNvPr id="65" name="TextBox 64">
              <a:extLst>
                <a:ext uri="{FF2B5EF4-FFF2-40B4-BE49-F238E27FC236}">
                  <a16:creationId xmlns:a16="http://schemas.microsoft.com/office/drawing/2014/main" id="{4995FA1F-EEE3-41CB-B833-BC7D348FE5E4}"/>
                </a:ext>
              </a:extLst>
            </p:cNvPr>
            <p:cNvSpPr txBox="1"/>
            <p:nvPr/>
          </p:nvSpPr>
          <p:spPr>
            <a:xfrm>
              <a:off x="6078103" y="4243413"/>
              <a:ext cx="2983716"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Aadhaar Authentication of executant(s) and claimant(s) through biometric authentication and create Aadhaar e-KYC records </a:t>
              </a:r>
            </a:p>
          </p:txBody>
        </p:sp>
        <p:sp>
          <p:nvSpPr>
            <p:cNvPr id="71" name="TextBox 70">
              <a:extLst>
                <a:ext uri="{FF2B5EF4-FFF2-40B4-BE49-F238E27FC236}">
                  <a16:creationId xmlns:a16="http://schemas.microsoft.com/office/drawing/2014/main" id="{EF02A9FD-B151-493F-ADE2-1B70FAA808A3}"/>
                </a:ext>
              </a:extLst>
            </p:cNvPr>
            <p:cNvSpPr txBox="1"/>
            <p:nvPr/>
          </p:nvSpPr>
          <p:spPr>
            <a:xfrm>
              <a:off x="9159787" y="4509839"/>
              <a:ext cx="2214344" cy="550020"/>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Digitally sign the Aadhaar e-KYC data of </a:t>
              </a:r>
              <a:r>
                <a:rPr lang="en-US" sz="1200" dirty="0">
                  <a:solidFill>
                    <a:srgbClr val="000000"/>
                  </a:solidFill>
                  <a:latin typeface="Arial"/>
                </a:rPr>
                <a:t>executant(s)</a:t>
              </a:r>
              <a:r>
                <a:rPr kumimoji="0" lang="en-US" sz="1200" b="0" i="0" u="none" strike="noStrike" kern="1200" cap="none" spc="0" normalizeH="0" baseline="0" noProof="0" dirty="0">
                  <a:ln>
                    <a:noFill/>
                  </a:ln>
                  <a:solidFill>
                    <a:srgbClr val="000000"/>
                  </a:solidFill>
                  <a:effectLst/>
                  <a:uLnTx/>
                  <a:uFillTx/>
                  <a:latin typeface="Arial"/>
                  <a:ea typeface="+mn-ea"/>
                  <a:cs typeface="+mn-cs"/>
                </a:rPr>
                <a:t> using their private key(s) stored in the property card(s), move to reading of public key of claimants </a:t>
              </a:r>
            </a:p>
          </p:txBody>
        </p:sp>
        <p:sp>
          <p:nvSpPr>
            <p:cNvPr id="79" name="Rectangle: Rounded Corners 5">
              <a:extLst>
                <a:ext uri="{FF2B5EF4-FFF2-40B4-BE49-F238E27FC236}">
                  <a16:creationId xmlns:a16="http://schemas.microsoft.com/office/drawing/2014/main" id="{EA4DE43E-DD12-4E47-9494-C73A19F1AFD3}"/>
                </a:ext>
              </a:extLst>
            </p:cNvPr>
            <p:cNvSpPr/>
            <p:nvPr/>
          </p:nvSpPr>
          <p:spPr>
            <a:xfrm>
              <a:off x="696169" y="4830212"/>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9</a:t>
              </a:r>
            </a:p>
          </p:txBody>
        </p:sp>
        <p:sp>
          <p:nvSpPr>
            <p:cNvPr id="82" name="Rectangle: Rounded Corners 5">
              <a:extLst>
                <a:ext uri="{FF2B5EF4-FFF2-40B4-BE49-F238E27FC236}">
                  <a16:creationId xmlns:a16="http://schemas.microsoft.com/office/drawing/2014/main" id="{1ACE2627-C0D9-4284-95E7-44DA23F48426}"/>
                </a:ext>
              </a:extLst>
            </p:cNvPr>
            <p:cNvSpPr/>
            <p:nvPr/>
          </p:nvSpPr>
          <p:spPr>
            <a:xfrm>
              <a:off x="3730166" y="4852382"/>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10</a:t>
              </a:r>
            </a:p>
          </p:txBody>
        </p:sp>
        <p:sp>
          <p:nvSpPr>
            <p:cNvPr id="86" name="TextBox 85">
              <a:extLst>
                <a:ext uri="{FF2B5EF4-FFF2-40B4-BE49-F238E27FC236}">
                  <a16:creationId xmlns:a16="http://schemas.microsoft.com/office/drawing/2014/main" id="{899FEC79-939B-4649-9243-F991DA1ACDCB}"/>
                </a:ext>
              </a:extLst>
            </p:cNvPr>
            <p:cNvSpPr txBox="1"/>
            <p:nvPr/>
          </p:nvSpPr>
          <p:spPr>
            <a:xfrm>
              <a:off x="3059799" y="5652412"/>
              <a:ext cx="2459422"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Upload the data packet to Blockchain</a:t>
              </a:r>
            </a:p>
          </p:txBody>
        </p:sp>
        <p:sp>
          <p:nvSpPr>
            <p:cNvPr id="87" name="TextBox 86">
              <a:extLst>
                <a:ext uri="{FF2B5EF4-FFF2-40B4-BE49-F238E27FC236}">
                  <a16:creationId xmlns:a16="http://schemas.microsoft.com/office/drawing/2014/main" id="{6F5C7848-AB0D-4630-B3E2-768FEFE97D50}"/>
                </a:ext>
              </a:extLst>
            </p:cNvPr>
            <p:cNvSpPr txBox="1"/>
            <p:nvPr/>
          </p:nvSpPr>
          <p:spPr>
            <a:xfrm>
              <a:off x="5610731" y="5572774"/>
              <a:ext cx="3163041"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Smart Contract is triggered upon receipt of the packet</a:t>
              </a:r>
            </a:p>
          </p:txBody>
        </p:sp>
        <p:sp>
          <p:nvSpPr>
            <p:cNvPr id="89" name="Freeform 32">
              <a:extLst>
                <a:ext uri="{FF2B5EF4-FFF2-40B4-BE49-F238E27FC236}">
                  <a16:creationId xmlns:a16="http://schemas.microsoft.com/office/drawing/2014/main" id="{02AB7CF7-EA54-483C-A7E9-0219ABA5115C}"/>
                </a:ext>
              </a:extLst>
            </p:cNvPr>
            <p:cNvSpPr>
              <a:spLocks noChangeAspect="1" noEditPoints="1"/>
            </p:cNvSpPr>
            <p:nvPr/>
          </p:nvSpPr>
          <p:spPr bwMode="auto">
            <a:xfrm>
              <a:off x="6929029" y="3762416"/>
              <a:ext cx="450496" cy="458107"/>
            </a:xfrm>
            <a:custGeom>
              <a:avLst/>
              <a:gdLst>
                <a:gd name="T0" fmla="*/ 100 w 200"/>
                <a:gd name="T1" fmla="*/ 0 h 200"/>
                <a:gd name="T2" fmla="*/ 200 w 200"/>
                <a:gd name="T3" fmla="*/ 100 h 200"/>
                <a:gd name="T4" fmla="*/ 100 w 200"/>
                <a:gd name="T5" fmla="*/ 200 h 200"/>
                <a:gd name="T6" fmla="*/ 0 w 200"/>
                <a:gd name="T7" fmla="*/ 100 h 200"/>
                <a:gd name="T8" fmla="*/ 100 w 200"/>
                <a:gd name="T9" fmla="*/ 0 h 200"/>
                <a:gd name="T10" fmla="*/ 100 w 200"/>
                <a:gd name="T11" fmla="*/ 187 h 200"/>
                <a:gd name="T12" fmla="*/ 188 w 200"/>
                <a:gd name="T13" fmla="*/ 100 h 200"/>
                <a:gd name="T14" fmla="*/ 100 w 200"/>
                <a:gd name="T15" fmla="*/ 12 h 200"/>
                <a:gd name="T16" fmla="*/ 13 w 200"/>
                <a:gd name="T17" fmla="*/ 100 h 200"/>
                <a:gd name="T18" fmla="*/ 100 w 200"/>
                <a:gd name="T19" fmla="*/ 187 h 200"/>
                <a:gd name="T20" fmla="*/ 106 w 200"/>
                <a:gd name="T21" fmla="*/ 111 h 200"/>
                <a:gd name="T22" fmla="*/ 148 w 200"/>
                <a:gd name="T23" fmla="*/ 127 h 200"/>
                <a:gd name="T24" fmla="*/ 141 w 200"/>
                <a:gd name="T25" fmla="*/ 139 h 200"/>
                <a:gd name="T26" fmla="*/ 70 w 200"/>
                <a:gd name="T27" fmla="*/ 139 h 200"/>
                <a:gd name="T28" fmla="*/ 64 w 200"/>
                <a:gd name="T29" fmla="*/ 127 h 200"/>
                <a:gd name="T30" fmla="*/ 106 w 200"/>
                <a:gd name="T31" fmla="*/ 111 h 200"/>
                <a:gd name="T32" fmla="*/ 123 w 200"/>
                <a:gd name="T33" fmla="*/ 80 h 200"/>
                <a:gd name="T34" fmla="*/ 106 w 200"/>
                <a:gd name="T35" fmla="*/ 97 h 200"/>
                <a:gd name="T36" fmla="*/ 88 w 200"/>
                <a:gd name="T37" fmla="*/ 80 h 200"/>
                <a:gd name="T38" fmla="*/ 106 w 200"/>
                <a:gd name="T39" fmla="*/ 62 h 200"/>
                <a:gd name="T40" fmla="*/ 123 w 200"/>
                <a:gd name="T41" fmla="*/ 80 h 200"/>
                <a:gd name="T42" fmla="*/ 60 w 200"/>
                <a:gd name="T43" fmla="*/ 62 h 200"/>
                <a:gd name="T44" fmla="*/ 69 w 200"/>
                <a:gd name="T45" fmla="*/ 62 h 200"/>
                <a:gd name="T46" fmla="*/ 69 w 200"/>
                <a:gd name="T47" fmla="*/ 72 h 200"/>
                <a:gd name="T48" fmla="*/ 79 w 200"/>
                <a:gd name="T49" fmla="*/ 72 h 200"/>
                <a:gd name="T50" fmla="*/ 79 w 200"/>
                <a:gd name="T51" fmla="*/ 80 h 200"/>
                <a:gd name="T52" fmla="*/ 69 w 200"/>
                <a:gd name="T53" fmla="*/ 80 h 200"/>
                <a:gd name="T54" fmla="*/ 69 w 200"/>
                <a:gd name="T55" fmla="*/ 91 h 200"/>
                <a:gd name="T56" fmla="*/ 60 w 200"/>
                <a:gd name="T57" fmla="*/ 91 h 200"/>
                <a:gd name="T58" fmla="*/ 60 w 200"/>
                <a:gd name="T59" fmla="*/ 80 h 200"/>
                <a:gd name="T60" fmla="*/ 50 w 200"/>
                <a:gd name="T61" fmla="*/ 80 h 200"/>
                <a:gd name="T62" fmla="*/ 50 w 200"/>
                <a:gd name="T63" fmla="*/ 72 h 200"/>
                <a:gd name="T64" fmla="*/ 60 w 200"/>
                <a:gd name="T65" fmla="*/ 72 h 200"/>
                <a:gd name="T66" fmla="*/ 60 w 200"/>
                <a:gd name="T67" fmla="*/ 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00">
                  <a:moveTo>
                    <a:pt x="100" y="0"/>
                  </a:moveTo>
                  <a:cubicBezTo>
                    <a:pt x="155" y="0"/>
                    <a:pt x="200" y="45"/>
                    <a:pt x="200" y="100"/>
                  </a:cubicBezTo>
                  <a:cubicBezTo>
                    <a:pt x="200" y="155"/>
                    <a:pt x="155" y="200"/>
                    <a:pt x="100" y="200"/>
                  </a:cubicBezTo>
                  <a:cubicBezTo>
                    <a:pt x="45" y="200"/>
                    <a:pt x="0" y="155"/>
                    <a:pt x="0" y="100"/>
                  </a:cubicBezTo>
                  <a:cubicBezTo>
                    <a:pt x="0" y="45"/>
                    <a:pt x="45" y="0"/>
                    <a:pt x="100" y="0"/>
                  </a:cubicBezTo>
                  <a:close/>
                  <a:moveTo>
                    <a:pt x="100" y="187"/>
                  </a:moveTo>
                  <a:cubicBezTo>
                    <a:pt x="148" y="187"/>
                    <a:pt x="188" y="148"/>
                    <a:pt x="188" y="100"/>
                  </a:cubicBezTo>
                  <a:cubicBezTo>
                    <a:pt x="188" y="52"/>
                    <a:pt x="148" y="12"/>
                    <a:pt x="100" y="12"/>
                  </a:cubicBezTo>
                  <a:cubicBezTo>
                    <a:pt x="52" y="12"/>
                    <a:pt x="13" y="52"/>
                    <a:pt x="13" y="100"/>
                  </a:cubicBezTo>
                  <a:cubicBezTo>
                    <a:pt x="13" y="148"/>
                    <a:pt x="52" y="187"/>
                    <a:pt x="100" y="187"/>
                  </a:cubicBezTo>
                  <a:close/>
                  <a:moveTo>
                    <a:pt x="106" y="111"/>
                  </a:moveTo>
                  <a:cubicBezTo>
                    <a:pt x="124" y="111"/>
                    <a:pt x="140" y="117"/>
                    <a:pt x="148" y="127"/>
                  </a:cubicBezTo>
                  <a:cubicBezTo>
                    <a:pt x="151" y="132"/>
                    <a:pt x="148" y="139"/>
                    <a:pt x="141" y="139"/>
                  </a:cubicBezTo>
                  <a:cubicBezTo>
                    <a:pt x="70" y="139"/>
                    <a:pt x="70" y="139"/>
                    <a:pt x="70" y="139"/>
                  </a:cubicBezTo>
                  <a:cubicBezTo>
                    <a:pt x="64" y="139"/>
                    <a:pt x="60" y="132"/>
                    <a:pt x="64" y="127"/>
                  </a:cubicBezTo>
                  <a:cubicBezTo>
                    <a:pt x="71" y="117"/>
                    <a:pt x="87" y="111"/>
                    <a:pt x="106" y="111"/>
                  </a:cubicBezTo>
                  <a:close/>
                  <a:moveTo>
                    <a:pt x="123" y="80"/>
                  </a:moveTo>
                  <a:cubicBezTo>
                    <a:pt x="123" y="89"/>
                    <a:pt x="116" y="97"/>
                    <a:pt x="106" y="97"/>
                  </a:cubicBezTo>
                  <a:cubicBezTo>
                    <a:pt x="96" y="97"/>
                    <a:pt x="88" y="89"/>
                    <a:pt x="88" y="80"/>
                  </a:cubicBezTo>
                  <a:cubicBezTo>
                    <a:pt x="88" y="70"/>
                    <a:pt x="96" y="62"/>
                    <a:pt x="106" y="62"/>
                  </a:cubicBezTo>
                  <a:cubicBezTo>
                    <a:pt x="116" y="62"/>
                    <a:pt x="123" y="70"/>
                    <a:pt x="123" y="80"/>
                  </a:cubicBezTo>
                  <a:close/>
                  <a:moveTo>
                    <a:pt x="60" y="62"/>
                  </a:moveTo>
                  <a:cubicBezTo>
                    <a:pt x="69" y="62"/>
                    <a:pt x="69" y="62"/>
                    <a:pt x="69" y="62"/>
                  </a:cubicBezTo>
                  <a:cubicBezTo>
                    <a:pt x="69" y="72"/>
                    <a:pt x="69" y="72"/>
                    <a:pt x="69" y="72"/>
                  </a:cubicBezTo>
                  <a:cubicBezTo>
                    <a:pt x="79" y="72"/>
                    <a:pt x="79" y="72"/>
                    <a:pt x="79" y="72"/>
                  </a:cubicBezTo>
                  <a:cubicBezTo>
                    <a:pt x="79" y="80"/>
                    <a:pt x="79" y="80"/>
                    <a:pt x="79" y="80"/>
                  </a:cubicBezTo>
                  <a:cubicBezTo>
                    <a:pt x="69" y="80"/>
                    <a:pt x="69" y="80"/>
                    <a:pt x="69" y="80"/>
                  </a:cubicBezTo>
                  <a:cubicBezTo>
                    <a:pt x="69" y="91"/>
                    <a:pt x="69" y="91"/>
                    <a:pt x="69" y="91"/>
                  </a:cubicBezTo>
                  <a:cubicBezTo>
                    <a:pt x="60" y="91"/>
                    <a:pt x="60" y="91"/>
                    <a:pt x="60" y="91"/>
                  </a:cubicBezTo>
                  <a:cubicBezTo>
                    <a:pt x="60" y="80"/>
                    <a:pt x="60" y="80"/>
                    <a:pt x="60" y="80"/>
                  </a:cubicBezTo>
                  <a:cubicBezTo>
                    <a:pt x="50" y="80"/>
                    <a:pt x="50" y="80"/>
                    <a:pt x="50" y="80"/>
                  </a:cubicBezTo>
                  <a:cubicBezTo>
                    <a:pt x="50" y="72"/>
                    <a:pt x="50" y="72"/>
                    <a:pt x="50" y="72"/>
                  </a:cubicBezTo>
                  <a:cubicBezTo>
                    <a:pt x="60" y="72"/>
                    <a:pt x="60" y="72"/>
                    <a:pt x="60" y="72"/>
                  </a:cubicBezTo>
                  <a:lnTo>
                    <a:pt x="60" y="62"/>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91" name="Freeform 88">
              <a:extLst>
                <a:ext uri="{FF2B5EF4-FFF2-40B4-BE49-F238E27FC236}">
                  <a16:creationId xmlns:a16="http://schemas.microsoft.com/office/drawing/2014/main" id="{4FC3504F-577D-4379-A93E-FBF2AD5D5331}"/>
                </a:ext>
              </a:extLst>
            </p:cNvPr>
            <p:cNvSpPr>
              <a:spLocks noChangeAspect="1" noEditPoints="1"/>
            </p:cNvSpPr>
            <p:nvPr/>
          </p:nvSpPr>
          <p:spPr bwMode="auto">
            <a:xfrm>
              <a:off x="4124818" y="3754658"/>
              <a:ext cx="367977" cy="377953"/>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pic>
          <p:nvPicPr>
            <p:cNvPr id="8" name="Graphic 7" descr="Computer">
              <a:extLst>
                <a:ext uri="{FF2B5EF4-FFF2-40B4-BE49-F238E27FC236}">
                  <a16:creationId xmlns:a16="http://schemas.microsoft.com/office/drawing/2014/main" id="{25263639-566C-4AB5-B412-AA51E2D3C2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6286" y="3591364"/>
              <a:ext cx="502298" cy="651380"/>
            </a:xfrm>
            <a:prstGeom prst="rect">
              <a:avLst/>
            </a:prstGeom>
          </p:spPr>
        </p:pic>
        <p:sp>
          <p:nvSpPr>
            <p:cNvPr id="92" name="Freeform 52">
              <a:extLst>
                <a:ext uri="{FF2B5EF4-FFF2-40B4-BE49-F238E27FC236}">
                  <a16:creationId xmlns:a16="http://schemas.microsoft.com/office/drawing/2014/main" id="{DB699F23-80B1-4D88-89C0-C75EE05290E9}"/>
                </a:ext>
              </a:extLst>
            </p:cNvPr>
            <p:cNvSpPr>
              <a:spLocks noChangeAspect="1" noEditPoints="1"/>
            </p:cNvSpPr>
            <p:nvPr/>
          </p:nvSpPr>
          <p:spPr bwMode="auto">
            <a:xfrm>
              <a:off x="6971652" y="2274554"/>
              <a:ext cx="320758" cy="482491"/>
            </a:xfrm>
            <a:custGeom>
              <a:avLst/>
              <a:gdLst>
                <a:gd name="T0" fmla="*/ 100 w 200"/>
                <a:gd name="T1" fmla="*/ 0 h 200"/>
                <a:gd name="T2" fmla="*/ 0 w 200"/>
                <a:gd name="T3" fmla="*/ 100 h 200"/>
                <a:gd name="T4" fmla="*/ 28 w 200"/>
                <a:gd name="T5" fmla="*/ 169 h 200"/>
                <a:gd name="T6" fmla="*/ 32 w 200"/>
                <a:gd name="T7" fmla="*/ 174 h 200"/>
                <a:gd name="T8" fmla="*/ 32 w 200"/>
                <a:gd name="T9" fmla="*/ 174 h 200"/>
                <a:gd name="T10" fmla="*/ 100 w 200"/>
                <a:gd name="T11" fmla="*/ 200 h 200"/>
                <a:gd name="T12" fmla="*/ 167 w 200"/>
                <a:gd name="T13" fmla="*/ 174 h 200"/>
                <a:gd name="T14" fmla="*/ 167 w 200"/>
                <a:gd name="T15" fmla="*/ 174 h 200"/>
                <a:gd name="T16" fmla="*/ 171 w 200"/>
                <a:gd name="T17" fmla="*/ 170 h 200"/>
                <a:gd name="T18" fmla="*/ 200 w 200"/>
                <a:gd name="T19" fmla="*/ 100 h 200"/>
                <a:gd name="T20" fmla="*/ 100 w 200"/>
                <a:gd name="T21" fmla="*/ 0 h 200"/>
                <a:gd name="T22" fmla="*/ 100 w 200"/>
                <a:gd name="T23" fmla="*/ 187 h 200"/>
                <a:gd name="T24" fmla="*/ 43 w 200"/>
                <a:gd name="T25" fmla="*/ 166 h 200"/>
                <a:gd name="T26" fmla="*/ 100 w 200"/>
                <a:gd name="T27" fmla="*/ 152 h 200"/>
                <a:gd name="T28" fmla="*/ 156 w 200"/>
                <a:gd name="T29" fmla="*/ 166 h 200"/>
                <a:gd name="T30" fmla="*/ 100 w 200"/>
                <a:gd name="T31" fmla="*/ 187 h 200"/>
                <a:gd name="T32" fmla="*/ 165 w 200"/>
                <a:gd name="T33" fmla="*/ 157 h 200"/>
                <a:gd name="T34" fmla="*/ 100 w 200"/>
                <a:gd name="T35" fmla="*/ 140 h 200"/>
                <a:gd name="T36" fmla="*/ 34 w 200"/>
                <a:gd name="T37" fmla="*/ 157 h 200"/>
                <a:gd name="T38" fmla="*/ 12 w 200"/>
                <a:gd name="T39" fmla="*/ 100 h 200"/>
                <a:gd name="T40" fmla="*/ 100 w 200"/>
                <a:gd name="T41" fmla="*/ 12 h 200"/>
                <a:gd name="T42" fmla="*/ 187 w 200"/>
                <a:gd name="T43" fmla="*/ 100 h 200"/>
                <a:gd name="T44" fmla="*/ 165 w 200"/>
                <a:gd name="T45" fmla="*/ 157 h 200"/>
                <a:gd name="T46" fmla="*/ 100 w 200"/>
                <a:gd name="T47" fmla="*/ 54 h 200"/>
                <a:gd name="T48" fmla="*/ 67 w 200"/>
                <a:gd name="T49" fmla="*/ 87 h 200"/>
                <a:gd name="T50" fmla="*/ 100 w 200"/>
                <a:gd name="T51" fmla="*/ 120 h 200"/>
                <a:gd name="T52" fmla="*/ 133 w 200"/>
                <a:gd name="T53" fmla="*/ 87 h 200"/>
                <a:gd name="T54" fmla="*/ 100 w 200"/>
                <a:gd name="T55" fmla="*/ 54 h 200"/>
                <a:gd name="T56" fmla="*/ 100 w 200"/>
                <a:gd name="T57" fmla="*/ 108 h 200"/>
                <a:gd name="T58" fmla="*/ 79 w 200"/>
                <a:gd name="T59" fmla="*/ 87 h 200"/>
                <a:gd name="T60" fmla="*/ 100 w 200"/>
                <a:gd name="T61" fmla="*/ 67 h 200"/>
                <a:gd name="T62" fmla="*/ 120 w 200"/>
                <a:gd name="T63" fmla="*/ 87 h 200"/>
                <a:gd name="T64" fmla="*/ 100 w 200"/>
                <a:gd name="T65" fmla="*/ 10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00" y="0"/>
                  </a:moveTo>
                  <a:cubicBezTo>
                    <a:pt x="44" y="0"/>
                    <a:pt x="0" y="44"/>
                    <a:pt x="0" y="100"/>
                  </a:cubicBezTo>
                  <a:cubicBezTo>
                    <a:pt x="0" y="127"/>
                    <a:pt x="10" y="151"/>
                    <a:pt x="28" y="169"/>
                  </a:cubicBezTo>
                  <a:cubicBezTo>
                    <a:pt x="32" y="174"/>
                    <a:pt x="32" y="174"/>
                    <a:pt x="32" y="174"/>
                  </a:cubicBezTo>
                  <a:cubicBezTo>
                    <a:pt x="32" y="174"/>
                    <a:pt x="32" y="174"/>
                    <a:pt x="32" y="174"/>
                  </a:cubicBezTo>
                  <a:cubicBezTo>
                    <a:pt x="50" y="190"/>
                    <a:pt x="74" y="200"/>
                    <a:pt x="100" y="200"/>
                  </a:cubicBezTo>
                  <a:cubicBezTo>
                    <a:pt x="125" y="200"/>
                    <a:pt x="149" y="190"/>
                    <a:pt x="167" y="174"/>
                  </a:cubicBezTo>
                  <a:cubicBezTo>
                    <a:pt x="167" y="174"/>
                    <a:pt x="167" y="174"/>
                    <a:pt x="167" y="174"/>
                  </a:cubicBezTo>
                  <a:cubicBezTo>
                    <a:pt x="171" y="170"/>
                    <a:pt x="171" y="170"/>
                    <a:pt x="171" y="170"/>
                  </a:cubicBezTo>
                  <a:cubicBezTo>
                    <a:pt x="189" y="152"/>
                    <a:pt x="200" y="127"/>
                    <a:pt x="200" y="100"/>
                  </a:cubicBezTo>
                  <a:cubicBezTo>
                    <a:pt x="200" y="44"/>
                    <a:pt x="155" y="0"/>
                    <a:pt x="100" y="0"/>
                  </a:cubicBezTo>
                  <a:close/>
                  <a:moveTo>
                    <a:pt x="100" y="187"/>
                  </a:moveTo>
                  <a:cubicBezTo>
                    <a:pt x="78" y="187"/>
                    <a:pt x="58" y="179"/>
                    <a:pt x="43" y="166"/>
                  </a:cubicBezTo>
                  <a:cubicBezTo>
                    <a:pt x="58" y="157"/>
                    <a:pt x="78" y="152"/>
                    <a:pt x="100" y="152"/>
                  </a:cubicBezTo>
                  <a:cubicBezTo>
                    <a:pt x="121" y="152"/>
                    <a:pt x="141" y="157"/>
                    <a:pt x="156" y="166"/>
                  </a:cubicBezTo>
                  <a:cubicBezTo>
                    <a:pt x="141" y="179"/>
                    <a:pt x="121" y="187"/>
                    <a:pt x="100" y="187"/>
                  </a:cubicBezTo>
                  <a:close/>
                  <a:moveTo>
                    <a:pt x="165" y="157"/>
                  </a:moveTo>
                  <a:cubicBezTo>
                    <a:pt x="148" y="146"/>
                    <a:pt x="125" y="140"/>
                    <a:pt x="100" y="140"/>
                  </a:cubicBezTo>
                  <a:cubicBezTo>
                    <a:pt x="75" y="140"/>
                    <a:pt x="51" y="146"/>
                    <a:pt x="34" y="157"/>
                  </a:cubicBezTo>
                  <a:cubicBezTo>
                    <a:pt x="20" y="142"/>
                    <a:pt x="12" y="122"/>
                    <a:pt x="12" y="100"/>
                  </a:cubicBezTo>
                  <a:cubicBezTo>
                    <a:pt x="12" y="51"/>
                    <a:pt x="51" y="12"/>
                    <a:pt x="100" y="12"/>
                  </a:cubicBezTo>
                  <a:cubicBezTo>
                    <a:pt x="148" y="12"/>
                    <a:pt x="187" y="51"/>
                    <a:pt x="187" y="100"/>
                  </a:cubicBezTo>
                  <a:cubicBezTo>
                    <a:pt x="187" y="122"/>
                    <a:pt x="179" y="142"/>
                    <a:pt x="165" y="157"/>
                  </a:cubicBezTo>
                  <a:close/>
                  <a:moveTo>
                    <a:pt x="100" y="54"/>
                  </a:moveTo>
                  <a:cubicBezTo>
                    <a:pt x="81" y="54"/>
                    <a:pt x="67" y="69"/>
                    <a:pt x="67" y="87"/>
                  </a:cubicBezTo>
                  <a:cubicBezTo>
                    <a:pt x="67" y="106"/>
                    <a:pt x="81" y="120"/>
                    <a:pt x="100" y="120"/>
                  </a:cubicBezTo>
                  <a:cubicBezTo>
                    <a:pt x="118" y="120"/>
                    <a:pt x="133" y="106"/>
                    <a:pt x="133" y="87"/>
                  </a:cubicBezTo>
                  <a:cubicBezTo>
                    <a:pt x="133" y="69"/>
                    <a:pt x="118" y="54"/>
                    <a:pt x="100" y="54"/>
                  </a:cubicBezTo>
                  <a:close/>
                  <a:moveTo>
                    <a:pt x="100" y="108"/>
                  </a:moveTo>
                  <a:cubicBezTo>
                    <a:pt x="88" y="108"/>
                    <a:pt x="79" y="99"/>
                    <a:pt x="79" y="87"/>
                  </a:cubicBezTo>
                  <a:cubicBezTo>
                    <a:pt x="79" y="76"/>
                    <a:pt x="88" y="67"/>
                    <a:pt x="100" y="67"/>
                  </a:cubicBezTo>
                  <a:cubicBezTo>
                    <a:pt x="111" y="67"/>
                    <a:pt x="120" y="76"/>
                    <a:pt x="120" y="87"/>
                  </a:cubicBezTo>
                  <a:cubicBezTo>
                    <a:pt x="120" y="99"/>
                    <a:pt x="111" y="108"/>
                    <a:pt x="100" y="108"/>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93" name="Freeform 41">
              <a:extLst>
                <a:ext uri="{FF2B5EF4-FFF2-40B4-BE49-F238E27FC236}">
                  <a16:creationId xmlns:a16="http://schemas.microsoft.com/office/drawing/2014/main" id="{833E79B3-A38B-4120-846C-2797DD2B1BB4}"/>
                </a:ext>
              </a:extLst>
            </p:cNvPr>
            <p:cNvSpPr>
              <a:spLocks noChangeAspect="1" noEditPoints="1"/>
            </p:cNvSpPr>
            <p:nvPr/>
          </p:nvSpPr>
          <p:spPr bwMode="auto">
            <a:xfrm>
              <a:off x="9853976" y="2276221"/>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10" name="Graphic 9" descr="Checklist RTL">
              <a:extLst>
                <a:ext uri="{FF2B5EF4-FFF2-40B4-BE49-F238E27FC236}">
                  <a16:creationId xmlns:a16="http://schemas.microsoft.com/office/drawing/2014/main" id="{19A6A6FE-CEFB-4A84-A88B-3B70ACD1F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41956" y="2234739"/>
              <a:ext cx="583928" cy="482491"/>
            </a:xfrm>
            <a:prstGeom prst="rect">
              <a:avLst/>
            </a:prstGeom>
          </p:spPr>
        </p:pic>
        <p:pic>
          <p:nvPicPr>
            <p:cNvPr id="14" name="Graphic 13" descr="Envelope">
              <a:extLst>
                <a:ext uri="{FF2B5EF4-FFF2-40B4-BE49-F238E27FC236}">
                  <a16:creationId xmlns:a16="http://schemas.microsoft.com/office/drawing/2014/main" id="{82F76C70-6804-4E9C-86D2-F9F5724570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7335" y="5080639"/>
              <a:ext cx="457200" cy="584148"/>
            </a:xfrm>
            <a:prstGeom prst="rect">
              <a:avLst/>
            </a:prstGeom>
          </p:spPr>
        </p:pic>
        <p:sp>
          <p:nvSpPr>
            <p:cNvPr id="17" name="Rectangle 16">
              <a:extLst>
                <a:ext uri="{FF2B5EF4-FFF2-40B4-BE49-F238E27FC236}">
                  <a16:creationId xmlns:a16="http://schemas.microsoft.com/office/drawing/2014/main" id="{6EEF7CC8-54B0-488D-BF5F-6E756F6E95CD}"/>
                </a:ext>
              </a:extLst>
            </p:cNvPr>
            <p:cNvSpPr/>
            <p:nvPr/>
          </p:nvSpPr>
          <p:spPr>
            <a:xfrm>
              <a:off x="240823" y="1889217"/>
              <a:ext cx="11148821" cy="1412166"/>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grpSp>
          <p:nvGrpSpPr>
            <p:cNvPr id="4" name="Group 3">
              <a:extLst>
                <a:ext uri="{FF2B5EF4-FFF2-40B4-BE49-F238E27FC236}">
                  <a16:creationId xmlns:a16="http://schemas.microsoft.com/office/drawing/2014/main" id="{C9D8D48E-BB52-4A52-B46C-91B948091C0E}"/>
                </a:ext>
              </a:extLst>
            </p:cNvPr>
            <p:cNvGrpSpPr/>
            <p:nvPr/>
          </p:nvGrpSpPr>
          <p:grpSpPr>
            <a:xfrm>
              <a:off x="304658" y="1889216"/>
              <a:ext cx="11084986" cy="1412319"/>
              <a:chOff x="243216" y="2016681"/>
              <a:chExt cx="11084986" cy="1412319"/>
            </a:xfrm>
          </p:grpSpPr>
          <p:sp>
            <p:nvSpPr>
              <p:cNvPr id="72" name="Rectangle: Rounded Corners 5">
                <a:extLst>
                  <a:ext uri="{FF2B5EF4-FFF2-40B4-BE49-F238E27FC236}">
                    <a16:creationId xmlns:a16="http://schemas.microsoft.com/office/drawing/2014/main" id="{7C07A172-A071-4EAD-B804-4CFC4744173D}"/>
                  </a:ext>
                </a:extLst>
              </p:cNvPr>
              <p:cNvSpPr/>
              <p:nvPr/>
            </p:nvSpPr>
            <p:spPr>
              <a:xfrm>
                <a:off x="661838" y="207828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a:t>
                </a:r>
              </a:p>
            </p:txBody>
          </p:sp>
          <p:sp>
            <p:nvSpPr>
              <p:cNvPr id="73" name="Rectangle: Rounded Corners 5">
                <a:extLst>
                  <a:ext uri="{FF2B5EF4-FFF2-40B4-BE49-F238E27FC236}">
                    <a16:creationId xmlns:a16="http://schemas.microsoft.com/office/drawing/2014/main" id="{7C07A172-A071-4EAD-B804-4CFC4744173D}"/>
                  </a:ext>
                </a:extLst>
              </p:cNvPr>
              <p:cNvSpPr/>
              <p:nvPr/>
            </p:nvSpPr>
            <p:spPr>
              <a:xfrm>
                <a:off x="3502807" y="2088245"/>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a:t>
                </a:r>
              </a:p>
            </p:txBody>
          </p:sp>
          <p:sp>
            <p:nvSpPr>
              <p:cNvPr id="74" name="Rectangle: Rounded Corners 5">
                <a:extLst>
                  <a:ext uri="{FF2B5EF4-FFF2-40B4-BE49-F238E27FC236}">
                    <a16:creationId xmlns:a16="http://schemas.microsoft.com/office/drawing/2014/main" id="{7C07A172-A071-4EAD-B804-4CFC4744173D}"/>
                  </a:ext>
                </a:extLst>
              </p:cNvPr>
              <p:cNvSpPr/>
              <p:nvPr/>
            </p:nvSpPr>
            <p:spPr>
              <a:xfrm>
                <a:off x="6343776" y="2040070"/>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3</a:t>
                </a:r>
              </a:p>
            </p:txBody>
          </p:sp>
          <p:sp>
            <p:nvSpPr>
              <p:cNvPr id="75" name="Rectangle: Rounded Corners 5">
                <a:extLst>
                  <a:ext uri="{FF2B5EF4-FFF2-40B4-BE49-F238E27FC236}">
                    <a16:creationId xmlns:a16="http://schemas.microsoft.com/office/drawing/2014/main" id="{7C07A172-A071-4EAD-B804-4CFC4744173D}"/>
                  </a:ext>
                </a:extLst>
              </p:cNvPr>
              <p:cNvSpPr/>
              <p:nvPr/>
            </p:nvSpPr>
            <p:spPr>
              <a:xfrm>
                <a:off x="9184745" y="2016681"/>
                <a:ext cx="404735"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4</a:t>
                </a:r>
              </a:p>
            </p:txBody>
          </p:sp>
          <p:sp>
            <p:nvSpPr>
              <p:cNvPr id="34" name="Freeform 41">
                <a:extLst>
                  <a:ext uri="{FF2B5EF4-FFF2-40B4-BE49-F238E27FC236}">
                    <a16:creationId xmlns:a16="http://schemas.microsoft.com/office/drawing/2014/main" id="{276B67C4-2FBE-42E5-9756-80D7884A113F}"/>
                  </a:ext>
                </a:extLst>
              </p:cNvPr>
              <p:cNvSpPr>
                <a:spLocks noChangeAspect="1" noEditPoints="1"/>
              </p:cNvSpPr>
              <p:nvPr/>
            </p:nvSpPr>
            <p:spPr bwMode="auto">
              <a:xfrm>
                <a:off x="1118825" y="2403686"/>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36" name="TextBox 35">
                <a:extLst>
                  <a:ext uri="{FF2B5EF4-FFF2-40B4-BE49-F238E27FC236}">
                    <a16:creationId xmlns:a16="http://schemas.microsoft.com/office/drawing/2014/main" id="{98D93D91-BC4D-41B2-A1F7-8D07F8CE0ED7}"/>
                  </a:ext>
                </a:extLst>
              </p:cNvPr>
              <p:cNvSpPr txBox="1"/>
              <p:nvPr/>
            </p:nvSpPr>
            <p:spPr>
              <a:xfrm>
                <a:off x="243216" y="2884959"/>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Recording of claimant(s) and executant(s) details in Kaveri</a:t>
                </a:r>
              </a:p>
            </p:txBody>
          </p:sp>
          <p:sp>
            <p:nvSpPr>
              <p:cNvPr id="37" name="TextBox 36">
                <a:extLst>
                  <a:ext uri="{FF2B5EF4-FFF2-40B4-BE49-F238E27FC236}">
                    <a16:creationId xmlns:a16="http://schemas.microsoft.com/office/drawing/2014/main" id="{73CF6772-4B16-4565-B43D-013121FBD6AD}"/>
                  </a:ext>
                </a:extLst>
              </p:cNvPr>
              <p:cNvSpPr txBox="1"/>
              <p:nvPr/>
            </p:nvSpPr>
            <p:spPr>
              <a:xfrm>
                <a:off x="2618252" y="2852484"/>
                <a:ext cx="2890247"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Picking up of corresponding Blockchain Property Id, if any, and generation of unique request number in Kaveri </a:t>
                </a:r>
              </a:p>
            </p:txBody>
          </p:sp>
          <p:sp>
            <p:nvSpPr>
              <p:cNvPr id="38" name="TextBox 37">
                <a:extLst>
                  <a:ext uri="{FF2B5EF4-FFF2-40B4-BE49-F238E27FC236}">
                    <a16:creationId xmlns:a16="http://schemas.microsoft.com/office/drawing/2014/main" id="{B75C62AA-3296-46FE-9EE3-BE3141F15B11}"/>
                  </a:ext>
                </a:extLst>
              </p:cNvPr>
              <p:cNvSpPr txBox="1"/>
              <p:nvPr/>
            </p:nvSpPr>
            <p:spPr>
              <a:xfrm>
                <a:off x="5467251" y="2899718"/>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Invoke Blockchain application by clicking a button in Kaveri system</a:t>
                </a:r>
              </a:p>
            </p:txBody>
          </p:sp>
          <p:sp>
            <p:nvSpPr>
              <p:cNvPr id="44" name="TextBox 43">
                <a:extLst>
                  <a:ext uri="{FF2B5EF4-FFF2-40B4-BE49-F238E27FC236}">
                    <a16:creationId xmlns:a16="http://schemas.microsoft.com/office/drawing/2014/main" id="{DE38E880-9D00-4C6A-AA38-588E09FD6089}"/>
                  </a:ext>
                </a:extLst>
              </p:cNvPr>
              <p:cNvSpPr txBox="1"/>
              <p:nvPr/>
            </p:nvSpPr>
            <p:spPr>
              <a:xfrm>
                <a:off x="7688869" y="2852484"/>
                <a:ext cx="3639333" cy="529282"/>
              </a:xfrm>
              <a:prstGeom prst="rect">
                <a:avLst/>
              </a:prstGeom>
              <a:solidFill>
                <a:schemeClr val="bg1"/>
              </a:solidFill>
            </p:spPr>
            <p:txBody>
              <a:bodyPr wrap="square" lIns="0" tIns="0" rIns="0" bIns="0" rtlCol="0" anchor="ctr">
                <a:noAutofit/>
              </a:bodyPr>
              <a:lstStyle/>
              <a:p>
                <a:pPr lvl="0" indent="-274320" algn="ctr">
                  <a:spcAft>
                    <a:spcPts val="900"/>
                  </a:spcAft>
                  <a:defRPr/>
                </a:pPr>
                <a:r>
                  <a:rPr lang="en-US" sz="1200" dirty="0">
                    <a:solidFill>
                      <a:srgbClr val="000000"/>
                    </a:solidFill>
                  </a:rPr>
                  <a:t>Index details, party details, unique blockchain property identifier (if present), unique request number, reason &amp; type of encumbrance are sent to blockchain</a:t>
                </a:r>
              </a:p>
            </p:txBody>
          </p:sp>
        </p:grpSp>
        <p:sp>
          <p:nvSpPr>
            <p:cNvPr id="95" name="Rectangle 94">
              <a:extLst>
                <a:ext uri="{FF2B5EF4-FFF2-40B4-BE49-F238E27FC236}">
                  <a16:creationId xmlns:a16="http://schemas.microsoft.com/office/drawing/2014/main" id="{C1884C85-E3AA-400C-8C34-CC1883087BAE}"/>
                </a:ext>
              </a:extLst>
            </p:cNvPr>
            <p:cNvSpPr/>
            <p:nvPr/>
          </p:nvSpPr>
          <p:spPr>
            <a:xfrm>
              <a:off x="240822" y="3310546"/>
              <a:ext cx="11148821" cy="3024504"/>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cxnSp>
          <p:nvCxnSpPr>
            <p:cNvPr id="96" name="Straight Arrow Connector 95">
              <a:extLst>
                <a:ext uri="{FF2B5EF4-FFF2-40B4-BE49-F238E27FC236}">
                  <a16:creationId xmlns:a16="http://schemas.microsoft.com/office/drawing/2014/main" id="{6176C738-05AB-4184-AEE8-1D4D2D43FEC7}"/>
                </a:ext>
              </a:extLst>
            </p:cNvPr>
            <p:cNvCxnSpPr/>
            <p:nvPr/>
          </p:nvCxnSpPr>
          <p:spPr>
            <a:xfrm>
              <a:off x="2074933" y="2352534"/>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7" name="Straight Arrow Connector 96">
              <a:extLst>
                <a:ext uri="{FF2B5EF4-FFF2-40B4-BE49-F238E27FC236}">
                  <a16:creationId xmlns:a16="http://schemas.microsoft.com/office/drawing/2014/main" id="{002F3279-3AAB-4C17-86BA-85195A2A3E36}"/>
                </a:ext>
              </a:extLst>
            </p:cNvPr>
            <p:cNvCxnSpPr/>
            <p:nvPr/>
          </p:nvCxnSpPr>
          <p:spPr>
            <a:xfrm>
              <a:off x="4845507" y="23215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8" name="Straight Arrow Connector 97">
              <a:extLst>
                <a:ext uri="{FF2B5EF4-FFF2-40B4-BE49-F238E27FC236}">
                  <a16:creationId xmlns:a16="http://schemas.microsoft.com/office/drawing/2014/main" id="{C65F7043-B219-40CB-9684-2DE6A9CA275B}"/>
                </a:ext>
              </a:extLst>
            </p:cNvPr>
            <p:cNvCxnSpPr/>
            <p:nvPr/>
          </p:nvCxnSpPr>
          <p:spPr>
            <a:xfrm>
              <a:off x="7718105" y="22707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9" name="Straight Arrow Connector 98">
              <a:extLst>
                <a:ext uri="{FF2B5EF4-FFF2-40B4-BE49-F238E27FC236}">
                  <a16:creationId xmlns:a16="http://schemas.microsoft.com/office/drawing/2014/main" id="{899A9627-7407-429A-BE91-62D650BAEDA4}"/>
                </a:ext>
              </a:extLst>
            </p:cNvPr>
            <p:cNvCxnSpPr/>
            <p:nvPr/>
          </p:nvCxnSpPr>
          <p:spPr>
            <a:xfrm>
              <a:off x="2171857" y="3790909"/>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0" name="Straight Arrow Connector 99">
              <a:extLst>
                <a:ext uri="{FF2B5EF4-FFF2-40B4-BE49-F238E27FC236}">
                  <a16:creationId xmlns:a16="http://schemas.microsoft.com/office/drawing/2014/main" id="{F2315986-C1E8-4BF1-8E18-7AA629CA8DBD}"/>
                </a:ext>
              </a:extLst>
            </p:cNvPr>
            <p:cNvCxnSpPr/>
            <p:nvPr/>
          </p:nvCxnSpPr>
          <p:spPr>
            <a:xfrm>
              <a:off x="4942431" y="375992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1" name="Straight Arrow Connector 100">
              <a:extLst>
                <a:ext uri="{FF2B5EF4-FFF2-40B4-BE49-F238E27FC236}">
                  <a16:creationId xmlns:a16="http://schemas.microsoft.com/office/drawing/2014/main" id="{099C2D38-D645-4CC4-B638-485B625D8ED2}"/>
                </a:ext>
              </a:extLst>
            </p:cNvPr>
            <p:cNvCxnSpPr/>
            <p:nvPr/>
          </p:nvCxnSpPr>
          <p:spPr>
            <a:xfrm>
              <a:off x="7815029" y="370912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2" name="Straight Arrow Connector 101">
              <a:extLst>
                <a:ext uri="{FF2B5EF4-FFF2-40B4-BE49-F238E27FC236}">
                  <a16:creationId xmlns:a16="http://schemas.microsoft.com/office/drawing/2014/main" id="{3197446F-BEA5-4ED8-B29E-A836CA1EE1E3}"/>
                </a:ext>
              </a:extLst>
            </p:cNvPr>
            <p:cNvCxnSpPr/>
            <p:nvPr/>
          </p:nvCxnSpPr>
          <p:spPr>
            <a:xfrm>
              <a:off x="2171857" y="509988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105" name="Rectangle 104">
              <a:extLst>
                <a:ext uri="{FF2B5EF4-FFF2-40B4-BE49-F238E27FC236}">
                  <a16:creationId xmlns:a16="http://schemas.microsoft.com/office/drawing/2014/main" id="{33DCC344-9418-4B7A-9443-522100365596}"/>
                </a:ext>
              </a:extLst>
            </p:cNvPr>
            <p:cNvSpPr/>
            <p:nvPr/>
          </p:nvSpPr>
          <p:spPr>
            <a:xfrm>
              <a:off x="11465850" y="2511159"/>
              <a:ext cx="726150"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a:ea typeface="+mn-ea"/>
                  <a:cs typeface="+mn-cs"/>
                </a:rPr>
                <a:t>Kaveri System</a:t>
              </a:r>
            </a:p>
          </p:txBody>
        </p:sp>
        <p:sp>
          <p:nvSpPr>
            <p:cNvPr id="106" name="Rectangle 105">
              <a:extLst>
                <a:ext uri="{FF2B5EF4-FFF2-40B4-BE49-F238E27FC236}">
                  <a16:creationId xmlns:a16="http://schemas.microsoft.com/office/drawing/2014/main" id="{D87A4C54-FFC9-46CD-B7EA-E55388F48CC6}"/>
                </a:ext>
              </a:extLst>
            </p:cNvPr>
            <p:cNvSpPr/>
            <p:nvPr/>
          </p:nvSpPr>
          <p:spPr>
            <a:xfrm>
              <a:off x="11441410" y="4443333"/>
              <a:ext cx="920149"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Arial"/>
                  <a:ea typeface="+mn-ea"/>
                  <a:cs typeface="+mn-cs"/>
                </a:rPr>
                <a:t>Blockchain Application</a:t>
              </a:r>
            </a:p>
          </p:txBody>
        </p:sp>
        <p:sp>
          <p:nvSpPr>
            <p:cNvPr id="61" name="TextBox 60">
              <a:extLst>
                <a:ext uri="{FF2B5EF4-FFF2-40B4-BE49-F238E27FC236}">
                  <a16:creationId xmlns:a16="http://schemas.microsoft.com/office/drawing/2014/main" id="{381C5565-A8B3-401B-A778-C124FB1BA9AE}"/>
                </a:ext>
              </a:extLst>
            </p:cNvPr>
            <p:cNvSpPr txBox="1"/>
            <p:nvPr/>
          </p:nvSpPr>
          <p:spPr>
            <a:xfrm>
              <a:off x="3448483" y="4177968"/>
              <a:ext cx="2570300"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lang="en-US" sz="1200" dirty="0">
                  <a:solidFill>
                    <a:srgbClr val="000000"/>
                  </a:solidFill>
                  <a:latin typeface="Arial"/>
                </a:rPr>
                <a:t>Send confirmation to Kaveri upon successful receipt of details mentioned in Step 5</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67" name="Straight Arrow Connector 66">
              <a:extLst>
                <a:ext uri="{FF2B5EF4-FFF2-40B4-BE49-F238E27FC236}">
                  <a16:creationId xmlns:a16="http://schemas.microsoft.com/office/drawing/2014/main" id="{1094BF18-08D6-45CC-9502-24E764529CF3}"/>
                </a:ext>
              </a:extLst>
            </p:cNvPr>
            <p:cNvCxnSpPr/>
            <p:nvPr/>
          </p:nvCxnSpPr>
          <p:spPr>
            <a:xfrm>
              <a:off x="5217582" y="5142339"/>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68" name="Rectangle: Rounded Corners 5">
              <a:extLst>
                <a:ext uri="{FF2B5EF4-FFF2-40B4-BE49-F238E27FC236}">
                  <a16:creationId xmlns:a16="http://schemas.microsoft.com/office/drawing/2014/main" id="{29A6864B-65DB-45AC-8276-346F4CC5D457}"/>
                </a:ext>
              </a:extLst>
            </p:cNvPr>
            <p:cNvSpPr/>
            <p:nvPr/>
          </p:nvSpPr>
          <p:spPr>
            <a:xfrm>
              <a:off x="6545404" y="4879780"/>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11</a:t>
              </a:r>
            </a:p>
          </p:txBody>
        </p:sp>
        <p:pic>
          <p:nvPicPr>
            <p:cNvPr id="69" name="Graphic 68" descr="Share">
              <a:extLst>
                <a:ext uri="{FF2B5EF4-FFF2-40B4-BE49-F238E27FC236}">
                  <a16:creationId xmlns:a16="http://schemas.microsoft.com/office/drawing/2014/main" id="{FBCA95A3-C9B3-4FB0-BB2A-5A2F77E470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66465" y="5057847"/>
              <a:ext cx="415222" cy="475582"/>
            </a:xfrm>
            <a:prstGeom prst="rect">
              <a:avLst/>
            </a:prstGeom>
          </p:spPr>
        </p:pic>
        <p:sp>
          <p:nvSpPr>
            <p:cNvPr id="70" name="TextBox 69">
              <a:extLst>
                <a:ext uri="{FF2B5EF4-FFF2-40B4-BE49-F238E27FC236}">
                  <a16:creationId xmlns:a16="http://schemas.microsoft.com/office/drawing/2014/main" id="{F1B9E229-9456-477A-99B7-47781B4F333F}"/>
                </a:ext>
              </a:extLst>
            </p:cNvPr>
            <p:cNvSpPr txBox="1"/>
            <p:nvPr/>
          </p:nvSpPr>
          <p:spPr>
            <a:xfrm>
              <a:off x="304659" y="5609956"/>
              <a:ext cx="2697362"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Append the blockchain property identifier to the signed e-KYC details </a:t>
              </a:r>
            </a:p>
          </p:txBody>
        </p:sp>
        <p:pic>
          <p:nvPicPr>
            <p:cNvPr id="76" name="Graphic 75" descr="Unlock">
              <a:extLst>
                <a:ext uri="{FF2B5EF4-FFF2-40B4-BE49-F238E27FC236}">
                  <a16:creationId xmlns:a16="http://schemas.microsoft.com/office/drawing/2014/main" id="{3C882EE8-AE19-4D16-8138-FF4F7807726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15759" y="3638444"/>
              <a:ext cx="517169" cy="468266"/>
            </a:xfrm>
            <a:prstGeom prst="rect">
              <a:avLst/>
            </a:prstGeom>
          </p:spPr>
        </p:pic>
        <p:sp>
          <p:nvSpPr>
            <p:cNvPr id="77" name="Freeform 30">
              <a:extLst>
                <a:ext uri="{FF2B5EF4-FFF2-40B4-BE49-F238E27FC236}">
                  <a16:creationId xmlns:a16="http://schemas.microsoft.com/office/drawing/2014/main" id="{1D321E64-559B-41C1-AF62-46E13BB09A8B}"/>
                </a:ext>
              </a:extLst>
            </p:cNvPr>
            <p:cNvSpPr>
              <a:spLocks noChangeAspect="1" noEditPoints="1"/>
            </p:cNvSpPr>
            <p:nvPr/>
          </p:nvSpPr>
          <p:spPr bwMode="auto">
            <a:xfrm>
              <a:off x="1190419" y="4997989"/>
              <a:ext cx="487363" cy="465138"/>
            </a:xfrm>
            <a:custGeom>
              <a:avLst/>
              <a:gdLst>
                <a:gd name="T0" fmla="*/ 154 w 202"/>
                <a:gd name="T1" fmla="*/ 193 h 193"/>
                <a:gd name="T2" fmla="*/ 48 w 202"/>
                <a:gd name="T3" fmla="*/ 193 h 193"/>
                <a:gd name="T4" fmla="*/ 34 w 202"/>
                <a:gd name="T5" fmla="*/ 183 h 193"/>
                <a:gd name="T6" fmla="*/ 2 w 202"/>
                <a:gd name="T7" fmla="*/ 83 h 193"/>
                <a:gd name="T8" fmla="*/ 7 w 202"/>
                <a:gd name="T9" fmla="*/ 66 h 193"/>
                <a:gd name="T10" fmla="*/ 92 w 202"/>
                <a:gd name="T11" fmla="*/ 4 h 193"/>
                <a:gd name="T12" fmla="*/ 110 w 202"/>
                <a:gd name="T13" fmla="*/ 4 h 193"/>
                <a:gd name="T14" fmla="*/ 195 w 202"/>
                <a:gd name="T15" fmla="*/ 66 h 193"/>
                <a:gd name="T16" fmla="*/ 200 w 202"/>
                <a:gd name="T17" fmla="*/ 83 h 193"/>
                <a:gd name="T18" fmla="*/ 168 w 202"/>
                <a:gd name="T19" fmla="*/ 183 h 193"/>
                <a:gd name="T20" fmla="*/ 154 w 202"/>
                <a:gd name="T21" fmla="*/ 193 h 193"/>
                <a:gd name="T22" fmla="*/ 101 w 202"/>
                <a:gd name="T23" fmla="*/ 14 h 193"/>
                <a:gd name="T24" fmla="*/ 100 w 202"/>
                <a:gd name="T25" fmla="*/ 14 h 193"/>
                <a:gd name="T26" fmla="*/ 14 w 202"/>
                <a:gd name="T27" fmla="*/ 76 h 193"/>
                <a:gd name="T28" fmla="*/ 14 w 202"/>
                <a:gd name="T29" fmla="*/ 79 h 193"/>
                <a:gd name="T30" fmla="*/ 46 w 202"/>
                <a:gd name="T31" fmla="*/ 179 h 193"/>
                <a:gd name="T32" fmla="*/ 48 w 202"/>
                <a:gd name="T33" fmla="*/ 181 h 193"/>
                <a:gd name="T34" fmla="*/ 154 w 202"/>
                <a:gd name="T35" fmla="*/ 181 h 193"/>
                <a:gd name="T36" fmla="*/ 156 w 202"/>
                <a:gd name="T37" fmla="*/ 179 h 193"/>
                <a:gd name="T38" fmla="*/ 188 w 202"/>
                <a:gd name="T39" fmla="*/ 79 h 193"/>
                <a:gd name="T40" fmla="*/ 188 w 202"/>
                <a:gd name="T41" fmla="*/ 76 h 193"/>
                <a:gd name="T42" fmla="*/ 102 w 202"/>
                <a:gd name="T43" fmla="*/ 14 h 193"/>
                <a:gd name="T44" fmla="*/ 101 w 202"/>
                <a:gd name="T45" fmla="*/ 14 h 193"/>
                <a:gd name="T46" fmla="*/ 132 w 202"/>
                <a:gd name="T47" fmla="*/ 163 h 193"/>
                <a:gd name="T48" fmla="*/ 70 w 202"/>
                <a:gd name="T49" fmla="*/ 163 h 193"/>
                <a:gd name="T50" fmla="*/ 56 w 202"/>
                <a:gd name="T51" fmla="*/ 153 h 193"/>
                <a:gd name="T52" fmla="*/ 37 w 202"/>
                <a:gd name="T53" fmla="*/ 94 h 193"/>
                <a:gd name="T54" fmla="*/ 43 w 202"/>
                <a:gd name="T55" fmla="*/ 78 h 193"/>
                <a:gd name="T56" fmla="*/ 92 w 202"/>
                <a:gd name="T57" fmla="*/ 42 h 193"/>
                <a:gd name="T58" fmla="*/ 110 w 202"/>
                <a:gd name="T59" fmla="*/ 42 h 193"/>
                <a:gd name="T60" fmla="*/ 159 w 202"/>
                <a:gd name="T61" fmla="*/ 78 h 193"/>
                <a:gd name="T62" fmla="*/ 165 w 202"/>
                <a:gd name="T63" fmla="*/ 94 h 193"/>
                <a:gd name="T64" fmla="*/ 146 w 202"/>
                <a:gd name="T65" fmla="*/ 153 h 193"/>
                <a:gd name="T66" fmla="*/ 132 w 202"/>
                <a:gd name="T67" fmla="*/ 163 h 193"/>
                <a:gd name="T68" fmla="*/ 101 w 202"/>
                <a:gd name="T69" fmla="*/ 51 h 193"/>
                <a:gd name="T70" fmla="*/ 100 w 202"/>
                <a:gd name="T71" fmla="*/ 52 h 193"/>
                <a:gd name="T72" fmla="*/ 50 w 202"/>
                <a:gd name="T73" fmla="*/ 88 h 193"/>
                <a:gd name="T74" fmla="*/ 49 w 202"/>
                <a:gd name="T75" fmla="*/ 90 h 193"/>
                <a:gd name="T76" fmla="*/ 68 w 202"/>
                <a:gd name="T77" fmla="*/ 149 h 193"/>
                <a:gd name="T78" fmla="*/ 70 w 202"/>
                <a:gd name="T79" fmla="*/ 150 h 193"/>
                <a:gd name="T80" fmla="*/ 132 w 202"/>
                <a:gd name="T81" fmla="*/ 150 h 193"/>
                <a:gd name="T82" fmla="*/ 134 w 202"/>
                <a:gd name="T83" fmla="*/ 149 h 193"/>
                <a:gd name="T84" fmla="*/ 153 w 202"/>
                <a:gd name="T85" fmla="*/ 90 h 193"/>
                <a:gd name="T86" fmla="*/ 152 w 202"/>
                <a:gd name="T87" fmla="*/ 88 h 193"/>
                <a:gd name="T88" fmla="*/ 102 w 202"/>
                <a:gd name="T89" fmla="*/ 52 h 193"/>
                <a:gd name="T90" fmla="*/ 101 w 202"/>
                <a:gd name="T91" fmla="*/ 51 h 193"/>
                <a:gd name="T92" fmla="*/ 120 w 202"/>
                <a:gd name="T93" fmla="*/ 132 h 193"/>
                <a:gd name="T94" fmla="*/ 82 w 202"/>
                <a:gd name="T95" fmla="*/ 132 h 193"/>
                <a:gd name="T96" fmla="*/ 70 w 202"/>
                <a:gd name="T97" fmla="*/ 96 h 193"/>
                <a:gd name="T98" fmla="*/ 101 w 202"/>
                <a:gd name="T99" fmla="*/ 73 h 193"/>
                <a:gd name="T100" fmla="*/ 132 w 202"/>
                <a:gd name="T101" fmla="*/ 96 h 193"/>
                <a:gd name="T102" fmla="*/ 120 w 202"/>
                <a:gd name="T103" fmla="*/ 132 h 193"/>
                <a:gd name="T104" fmla="*/ 91 w 202"/>
                <a:gd name="T105" fmla="*/ 120 h 193"/>
                <a:gd name="T106" fmla="*/ 111 w 202"/>
                <a:gd name="T107" fmla="*/ 120 h 193"/>
                <a:gd name="T108" fmla="*/ 117 w 202"/>
                <a:gd name="T109" fmla="*/ 100 h 193"/>
                <a:gd name="T110" fmla="*/ 101 w 202"/>
                <a:gd name="T111" fmla="*/ 89 h 193"/>
                <a:gd name="T112" fmla="*/ 85 w 202"/>
                <a:gd name="T113" fmla="*/ 100 h 193"/>
                <a:gd name="T114" fmla="*/ 91 w 202"/>
                <a:gd name="T115"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193">
                  <a:moveTo>
                    <a:pt x="154" y="193"/>
                  </a:moveTo>
                  <a:cubicBezTo>
                    <a:pt x="48" y="193"/>
                    <a:pt x="48" y="193"/>
                    <a:pt x="48" y="193"/>
                  </a:cubicBezTo>
                  <a:cubicBezTo>
                    <a:pt x="42" y="193"/>
                    <a:pt x="36" y="189"/>
                    <a:pt x="34" y="183"/>
                  </a:cubicBezTo>
                  <a:cubicBezTo>
                    <a:pt x="2" y="83"/>
                    <a:pt x="2" y="83"/>
                    <a:pt x="2" y="83"/>
                  </a:cubicBezTo>
                  <a:cubicBezTo>
                    <a:pt x="0" y="77"/>
                    <a:pt x="2" y="70"/>
                    <a:pt x="7" y="66"/>
                  </a:cubicBezTo>
                  <a:cubicBezTo>
                    <a:pt x="92" y="4"/>
                    <a:pt x="92" y="4"/>
                    <a:pt x="92" y="4"/>
                  </a:cubicBezTo>
                  <a:cubicBezTo>
                    <a:pt x="98" y="0"/>
                    <a:pt x="104" y="0"/>
                    <a:pt x="110" y="4"/>
                  </a:cubicBezTo>
                  <a:cubicBezTo>
                    <a:pt x="195" y="66"/>
                    <a:pt x="195" y="66"/>
                    <a:pt x="195" y="66"/>
                  </a:cubicBezTo>
                  <a:cubicBezTo>
                    <a:pt x="200" y="70"/>
                    <a:pt x="202" y="77"/>
                    <a:pt x="200" y="83"/>
                  </a:cubicBezTo>
                  <a:cubicBezTo>
                    <a:pt x="168" y="183"/>
                    <a:pt x="168" y="183"/>
                    <a:pt x="168" y="183"/>
                  </a:cubicBezTo>
                  <a:cubicBezTo>
                    <a:pt x="166" y="189"/>
                    <a:pt x="160" y="193"/>
                    <a:pt x="154" y="193"/>
                  </a:cubicBezTo>
                  <a:close/>
                  <a:moveTo>
                    <a:pt x="101" y="14"/>
                  </a:moveTo>
                  <a:cubicBezTo>
                    <a:pt x="101" y="14"/>
                    <a:pt x="100" y="14"/>
                    <a:pt x="100" y="14"/>
                  </a:cubicBezTo>
                  <a:cubicBezTo>
                    <a:pt x="14" y="76"/>
                    <a:pt x="14" y="76"/>
                    <a:pt x="14" y="76"/>
                  </a:cubicBezTo>
                  <a:cubicBezTo>
                    <a:pt x="14" y="77"/>
                    <a:pt x="13" y="78"/>
                    <a:pt x="14" y="79"/>
                  </a:cubicBezTo>
                  <a:cubicBezTo>
                    <a:pt x="46" y="179"/>
                    <a:pt x="46" y="179"/>
                    <a:pt x="46" y="179"/>
                  </a:cubicBezTo>
                  <a:cubicBezTo>
                    <a:pt x="46" y="180"/>
                    <a:pt x="47" y="181"/>
                    <a:pt x="48" y="181"/>
                  </a:cubicBezTo>
                  <a:cubicBezTo>
                    <a:pt x="154" y="181"/>
                    <a:pt x="154" y="181"/>
                    <a:pt x="154" y="181"/>
                  </a:cubicBezTo>
                  <a:cubicBezTo>
                    <a:pt x="155" y="181"/>
                    <a:pt x="155" y="180"/>
                    <a:pt x="156" y="179"/>
                  </a:cubicBezTo>
                  <a:cubicBezTo>
                    <a:pt x="188" y="79"/>
                    <a:pt x="188" y="79"/>
                    <a:pt x="188" y="79"/>
                  </a:cubicBezTo>
                  <a:cubicBezTo>
                    <a:pt x="189" y="78"/>
                    <a:pt x="188" y="77"/>
                    <a:pt x="188" y="76"/>
                  </a:cubicBezTo>
                  <a:cubicBezTo>
                    <a:pt x="102" y="14"/>
                    <a:pt x="102" y="14"/>
                    <a:pt x="102" y="14"/>
                  </a:cubicBezTo>
                  <a:cubicBezTo>
                    <a:pt x="102" y="14"/>
                    <a:pt x="101" y="14"/>
                    <a:pt x="101" y="14"/>
                  </a:cubicBezTo>
                  <a:close/>
                  <a:moveTo>
                    <a:pt x="132" y="163"/>
                  </a:moveTo>
                  <a:cubicBezTo>
                    <a:pt x="70" y="163"/>
                    <a:pt x="70" y="163"/>
                    <a:pt x="70" y="163"/>
                  </a:cubicBezTo>
                  <a:cubicBezTo>
                    <a:pt x="64" y="163"/>
                    <a:pt x="58" y="159"/>
                    <a:pt x="56" y="153"/>
                  </a:cubicBezTo>
                  <a:cubicBezTo>
                    <a:pt x="37" y="94"/>
                    <a:pt x="37" y="94"/>
                    <a:pt x="37" y="94"/>
                  </a:cubicBezTo>
                  <a:cubicBezTo>
                    <a:pt x="35" y="88"/>
                    <a:pt x="38" y="82"/>
                    <a:pt x="43" y="78"/>
                  </a:cubicBezTo>
                  <a:cubicBezTo>
                    <a:pt x="92" y="42"/>
                    <a:pt x="92" y="42"/>
                    <a:pt x="92" y="42"/>
                  </a:cubicBezTo>
                  <a:cubicBezTo>
                    <a:pt x="98" y="38"/>
                    <a:pt x="104" y="38"/>
                    <a:pt x="110" y="42"/>
                  </a:cubicBezTo>
                  <a:cubicBezTo>
                    <a:pt x="159" y="78"/>
                    <a:pt x="159" y="78"/>
                    <a:pt x="159" y="78"/>
                  </a:cubicBezTo>
                  <a:cubicBezTo>
                    <a:pt x="164" y="82"/>
                    <a:pt x="167" y="88"/>
                    <a:pt x="165" y="94"/>
                  </a:cubicBezTo>
                  <a:cubicBezTo>
                    <a:pt x="146" y="153"/>
                    <a:pt x="146" y="153"/>
                    <a:pt x="146" y="153"/>
                  </a:cubicBezTo>
                  <a:cubicBezTo>
                    <a:pt x="144" y="159"/>
                    <a:pt x="138" y="163"/>
                    <a:pt x="132" y="163"/>
                  </a:cubicBezTo>
                  <a:close/>
                  <a:moveTo>
                    <a:pt x="101" y="51"/>
                  </a:moveTo>
                  <a:cubicBezTo>
                    <a:pt x="101" y="51"/>
                    <a:pt x="100" y="52"/>
                    <a:pt x="100" y="52"/>
                  </a:cubicBezTo>
                  <a:cubicBezTo>
                    <a:pt x="50" y="88"/>
                    <a:pt x="50" y="88"/>
                    <a:pt x="50" y="88"/>
                  </a:cubicBezTo>
                  <a:cubicBezTo>
                    <a:pt x="49" y="89"/>
                    <a:pt x="49" y="89"/>
                    <a:pt x="49" y="90"/>
                  </a:cubicBezTo>
                  <a:cubicBezTo>
                    <a:pt x="68" y="149"/>
                    <a:pt x="68" y="149"/>
                    <a:pt x="68" y="149"/>
                  </a:cubicBezTo>
                  <a:cubicBezTo>
                    <a:pt x="69" y="150"/>
                    <a:pt x="69" y="150"/>
                    <a:pt x="70" y="150"/>
                  </a:cubicBezTo>
                  <a:cubicBezTo>
                    <a:pt x="132" y="150"/>
                    <a:pt x="132" y="150"/>
                    <a:pt x="132" y="150"/>
                  </a:cubicBezTo>
                  <a:cubicBezTo>
                    <a:pt x="133" y="150"/>
                    <a:pt x="133" y="150"/>
                    <a:pt x="134" y="149"/>
                  </a:cubicBezTo>
                  <a:cubicBezTo>
                    <a:pt x="153" y="90"/>
                    <a:pt x="153" y="90"/>
                    <a:pt x="153" y="90"/>
                  </a:cubicBezTo>
                  <a:cubicBezTo>
                    <a:pt x="153" y="89"/>
                    <a:pt x="153" y="89"/>
                    <a:pt x="152" y="88"/>
                  </a:cubicBezTo>
                  <a:cubicBezTo>
                    <a:pt x="102" y="52"/>
                    <a:pt x="102" y="52"/>
                    <a:pt x="102" y="52"/>
                  </a:cubicBezTo>
                  <a:cubicBezTo>
                    <a:pt x="102" y="52"/>
                    <a:pt x="101" y="51"/>
                    <a:pt x="101" y="51"/>
                  </a:cubicBezTo>
                  <a:close/>
                  <a:moveTo>
                    <a:pt x="120" y="132"/>
                  </a:moveTo>
                  <a:cubicBezTo>
                    <a:pt x="82" y="132"/>
                    <a:pt x="82" y="132"/>
                    <a:pt x="82" y="132"/>
                  </a:cubicBezTo>
                  <a:cubicBezTo>
                    <a:pt x="70" y="96"/>
                    <a:pt x="70" y="96"/>
                    <a:pt x="70" y="96"/>
                  </a:cubicBezTo>
                  <a:cubicBezTo>
                    <a:pt x="101" y="73"/>
                    <a:pt x="101" y="73"/>
                    <a:pt x="101" y="73"/>
                  </a:cubicBezTo>
                  <a:cubicBezTo>
                    <a:pt x="132" y="96"/>
                    <a:pt x="132" y="96"/>
                    <a:pt x="132" y="96"/>
                  </a:cubicBezTo>
                  <a:lnTo>
                    <a:pt x="120" y="132"/>
                  </a:lnTo>
                  <a:close/>
                  <a:moveTo>
                    <a:pt x="91" y="120"/>
                  </a:moveTo>
                  <a:cubicBezTo>
                    <a:pt x="111" y="120"/>
                    <a:pt x="111" y="120"/>
                    <a:pt x="111" y="120"/>
                  </a:cubicBezTo>
                  <a:cubicBezTo>
                    <a:pt x="117" y="100"/>
                    <a:pt x="117" y="100"/>
                    <a:pt x="117" y="100"/>
                  </a:cubicBezTo>
                  <a:cubicBezTo>
                    <a:pt x="101" y="89"/>
                    <a:pt x="101" y="89"/>
                    <a:pt x="101" y="89"/>
                  </a:cubicBezTo>
                  <a:cubicBezTo>
                    <a:pt x="85" y="100"/>
                    <a:pt x="85" y="100"/>
                    <a:pt x="85" y="100"/>
                  </a:cubicBezTo>
                  <a:lnTo>
                    <a:pt x="91" y="12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54" name="Slide Number Placeholder 4">
            <a:extLst>
              <a:ext uri="{FF2B5EF4-FFF2-40B4-BE49-F238E27FC236}">
                <a16:creationId xmlns:a16="http://schemas.microsoft.com/office/drawing/2014/main" id="{38048E06-13C2-4C6F-AA3F-824DB389F95A}"/>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28</a:t>
            </a:fld>
            <a:endParaRPr lang="en-US" dirty="0"/>
          </a:p>
        </p:txBody>
      </p:sp>
    </p:spTree>
    <p:extLst>
      <p:ext uri="{BB962C8B-B14F-4D97-AF65-F5344CB8AC3E}">
        <p14:creationId xmlns:p14="http://schemas.microsoft.com/office/powerpoint/2010/main" val="4144331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3 : Removal of Encumbrance Document in Blockchain System (2/3)</a:t>
            </a:r>
          </a:p>
        </p:txBody>
      </p:sp>
      <p:grpSp>
        <p:nvGrpSpPr>
          <p:cNvPr id="7" name="Group 6">
            <a:extLst>
              <a:ext uri="{FF2B5EF4-FFF2-40B4-BE49-F238E27FC236}">
                <a16:creationId xmlns:a16="http://schemas.microsoft.com/office/drawing/2014/main" id="{791924D9-540F-4BFA-983C-9717C73FBDE5}"/>
              </a:ext>
            </a:extLst>
          </p:cNvPr>
          <p:cNvGrpSpPr/>
          <p:nvPr/>
        </p:nvGrpSpPr>
        <p:grpSpPr>
          <a:xfrm>
            <a:off x="152475" y="1627813"/>
            <a:ext cx="11833200" cy="4834023"/>
            <a:chOff x="152474" y="1861081"/>
            <a:chExt cx="12455373" cy="4834023"/>
          </a:xfrm>
        </p:grpSpPr>
        <p:sp>
          <p:nvSpPr>
            <p:cNvPr id="60" name="TextBox 59">
              <a:extLst>
                <a:ext uri="{FF2B5EF4-FFF2-40B4-BE49-F238E27FC236}">
                  <a16:creationId xmlns:a16="http://schemas.microsoft.com/office/drawing/2014/main" id="{E820EAA4-EF8D-46C0-AD78-55B002FB8AC9}"/>
                </a:ext>
              </a:extLst>
            </p:cNvPr>
            <p:cNvSpPr txBox="1"/>
            <p:nvPr/>
          </p:nvSpPr>
          <p:spPr>
            <a:xfrm>
              <a:off x="1872342" y="5548423"/>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After successful match, </a:t>
              </a:r>
              <a:r>
                <a:rPr lang="en-US" sz="1200" dirty="0">
                  <a:solidFill>
                    <a:srgbClr val="000000"/>
                  </a:solidFill>
                  <a:latin typeface="Arial"/>
                </a:rPr>
                <a:t>proceed to reading public key(s) of claimant(s)</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1" name="Freeform 88">
              <a:extLst>
                <a:ext uri="{FF2B5EF4-FFF2-40B4-BE49-F238E27FC236}">
                  <a16:creationId xmlns:a16="http://schemas.microsoft.com/office/drawing/2014/main" id="{4FC3504F-577D-4379-A93E-FBF2AD5D5331}"/>
                </a:ext>
              </a:extLst>
            </p:cNvPr>
            <p:cNvSpPr>
              <a:spLocks noChangeAspect="1" noEditPoints="1"/>
            </p:cNvSpPr>
            <p:nvPr/>
          </p:nvSpPr>
          <p:spPr bwMode="auto">
            <a:xfrm>
              <a:off x="3132415" y="5133409"/>
              <a:ext cx="367977" cy="377953"/>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pic>
          <p:nvPicPr>
            <p:cNvPr id="12" name="Graphic 11" descr="Unlock">
              <a:extLst>
                <a:ext uri="{FF2B5EF4-FFF2-40B4-BE49-F238E27FC236}">
                  <a16:creationId xmlns:a16="http://schemas.microsoft.com/office/drawing/2014/main" id="{0329CF9C-BDC2-4F19-A94E-35AB227B1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7377" y="2499151"/>
              <a:ext cx="517169" cy="468266"/>
            </a:xfrm>
            <a:prstGeom prst="rect">
              <a:avLst/>
            </a:prstGeom>
          </p:spPr>
        </p:pic>
        <p:pic>
          <p:nvPicPr>
            <p:cNvPr id="16" name="Graphic 15" descr="Share">
              <a:extLst>
                <a:ext uri="{FF2B5EF4-FFF2-40B4-BE49-F238E27FC236}">
                  <a16:creationId xmlns:a16="http://schemas.microsoft.com/office/drawing/2014/main" id="{E8A78F76-331D-4D40-8E87-740DF22649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8182" y="2500665"/>
              <a:ext cx="449486" cy="514827"/>
            </a:xfrm>
            <a:prstGeom prst="rect">
              <a:avLst/>
            </a:prstGeom>
          </p:spPr>
        </p:pic>
        <p:sp>
          <p:nvSpPr>
            <p:cNvPr id="37" name="TextBox 36">
              <a:extLst>
                <a:ext uri="{FF2B5EF4-FFF2-40B4-BE49-F238E27FC236}">
                  <a16:creationId xmlns:a16="http://schemas.microsoft.com/office/drawing/2014/main" id="{73CF6772-4B16-4565-B43D-013121FBD6AD}"/>
                </a:ext>
              </a:extLst>
            </p:cNvPr>
            <p:cNvSpPr txBox="1"/>
            <p:nvPr/>
          </p:nvSpPr>
          <p:spPr>
            <a:xfrm>
              <a:off x="152474" y="3081113"/>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Fetch property record from blockchain whose unique identifier is part of the data packet</a:t>
              </a:r>
            </a:p>
          </p:txBody>
        </p:sp>
        <p:sp>
          <p:nvSpPr>
            <p:cNvPr id="38" name="TextBox 37">
              <a:extLst>
                <a:ext uri="{FF2B5EF4-FFF2-40B4-BE49-F238E27FC236}">
                  <a16:creationId xmlns:a16="http://schemas.microsoft.com/office/drawing/2014/main" id="{B75C62AA-3296-46FE-9EE3-BE3141F15B11}"/>
                </a:ext>
              </a:extLst>
            </p:cNvPr>
            <p:cNvSpPr txBox="1"/>
            <p:nvPr/>
          </p:nvSpPr>
          <p:spPr>
            <a:xfrm>
              <a:off x="2978170" y="3081113"/>
              <a:ext cx="2189412"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Use the public key in blockchain to verify the signed text of the executant(s)</a:t>
              </a:r>
            </a:p>
          </p:txBody>
        </p:sp>
        <p:sp>
          <p:nvSpPr>
            <p:cNvPr id="44" name="TextBox 43">
              <a:extLst>
                <a:ext uri="{FF2B5EF4-FFF2-40B4-BE49-F238E27FC236}">
                  <a16:creationId xmlns:a16="http://schemas.microsoft.com/office/drawing/2014/main" id="{DE38E880-9D00-4C6A-AA38-588E09FD6089}"/>
                </a:ext>
              </a:extLst>
            </p:cNvPr>
            <p:cNvSpPr txBox="1"/>
            <p:nvPr/>
          </p:nvSpPr>
          <p:spPr>
            <a:xfrm>
              <a:off x="5469528" y="3080809"/>
              <a:ext cx="2376568"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Match the decrypted Aadhaar No. hash with the corresponding Aadhaar stored in blockchain*</a:t>
              </a:r>
            </a:p>
          </p:txBody>
        </p:sp>
        <p:cxnSp>
          <p:nvCxnSpPr>
            <p:cNvPr id="97" name="Straight Arrow Connector 96">
              <a:extLst>
                <a:ext uri="{FF2B5EF4-FFF2-40B4-BE49-F238E27FC236}">
                  <a16:creationId xmlns:a16="http://schemas.microsoft.com/office/drawing/2014/main" id="{002F3279-3AAB-4C17-86BA-85195A2A3E36}"/>
                </a:ext>
              </a:extLst>
            </p:cNvPr>
            <p:cNvCxnSpPr/>
            <p:nvPr/>
          </p:nvCxnSpPr>
          <p:spPr>
            <a:xfrm>
              <a:off x="2294984" y="260147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8" name="Straight Arrow Connector 97">
              <a:extLst>
                <a:ext uri="{FF2B5EF4-FFF2-40B4-BE49-F238E27FC236}">
                  <a16:creationId xmlns:a16="http://schemas.microsoft.com/office/drawing/2014/main" id="{C65F7043-B219-40CB-9684-2DE6A9CA275B}"/>
                </a:ext>
              </a:extLst>
            </p:cNvPr>
            <p:cNvCxnSpPr/>
            <p:nvPr/>
          </p:nvCxnSpPr>
          <p:spPr>
            <a:xfrm>
              <a:off x="5167582" y="255067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106" name="Rectangle 105">
              <a:extLst>
                <a:ext uri="{FF2B5EF4-FFF2-40B4-BE49-F238E27FC236}">
                  <a16:creationId xmlns:a16="http://schemas.microsoft.com/office/drawing/2014/main" id="{D87A4C54-FFC9-46CD-B7EA-E55388F48CC6}"/>
                </a:ext>
              </a:extLst>
            </p:cNvPr>
            <p:cNvSpPr/>
            <p:nvPr/>
          </p:nvSpPr>
          <p:spPr>
            <a:xfrm>
              <a:off x="11453795" y="3167906"/>
              <a:ext cx="1096678"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a:ea typeface="+mn-ea"/>
                  <a:cs typeface="+mn-cs"/>
                </a:rPr>
                <a:t>Smart Contract</a:t>
              </a:r>
            </a:p>
          </p:txBody>
        </p:sp>
        <p:sp>
          <p:nvSpPr>
            <p:cNvPr id="61" name="Rectangle: Rounded Corners 5">
              <a:extLst>
                <a:ext uri="{FF2B5EF4-FFF2-40B4-BE49-F238E27FC236}">
                  <a16:creationId xmlns:a16="http://schemas.microsoft.com/office/drawing/2014/main" id="{4D9B4CDA-5B03-4B82-B42B-B0C092F3BA1C}"/>
                </a:ext>
              </a:extLst>
            </p:cNvPr>
            <p:cNvSpPr/>
            <p:nvPr/>
          </p:nvSpPr>
          <p:spPr>
            <a:xfrm>
              <a:off x="964356" y="2218302"/>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12</a:t>
              </a:r>
            </a:p>
          </p:txBody>
        </p:sp>
        <p:sp>
          <p:nvSpPr>
            <p:cNvPr id="62" name="Rectangle: Rounded Corners 5">
              <a:extLst>
                <a:ext uri="{FF2B5EF4-FFF2-40B4-BE49-F238E27FC236}">
                  <a16:creationId xmlns:a16="http://schemas.microsoft.com/office/drawing/2014/main" id="{5D92F5AD-7772-4B8C-8DBA-A2428C734F37}"/>
                </a:ext>
              </a:extLst>
            </p:cNvPr>
            <p:cNvSpPr/>
            <p:nvPr/>
          </p:nvSpPr>
          <p:spPr>
            <a:xfrm>
              <a:off x="3727492" y="2217254"/>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13</a:t>
              </a:r>
            </a:p>
          </p:txBody>
        </p:sp>
        <p:sp>
          <p:nvSpPr>
            <p:cNvPr id="63" name="Rectangle: Rounded Corners 5">
              <a:extLst>
                <a:ext uri="{FF2B5EF4-FFF2-40B4-BE49-F238E27FC236}">
                  <a16:creationId xmlns:a16="http://schemas.microsoft.com/office/drawing/2014/main" id="{867A47B8-57C3-43B7-85A7-D945B1B158E5}"/>
                </a:ext>
              </a:extLst>
            </p:cNvPr>
            <p:cNvSpPr/>
            <p:nvPr/>
          </p:nvSpPr>
          <p:spPr>
            <a:xfrm>
              <a:off x="6542616" y="2220648"/>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14</a:t>
              </a:r>
            </a:p>
          </p:txBody>
        </p:sp>
        <p:sp>
          <p:nvSpPr>
            <p:cNvPr id="76" name="Rectangle 75">
              <a:extLst>
                <a:ext uri="{FF2B5EF4-FFF2-40B4-BE49-F238E27FC236}">
                  <a16:creationId xmlns:a16="http://schemas.microsoft.com/office/drawing/2014/main" id="{10F7F2D2-7963-411E-B802-C051B34DA3F8}"/>
                </a:ext>
              </a:extLst>
            </p:cNvPr>
            <p:cNvSpPr/>
            <p:nvPr/>
          </p:nvSpPr>
          <p:spPr>
            <a:xfrm>
              <a:off x="172242" y="1861081"/>
              <a:ext cx="11123864" cy="2279142"/>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sp>
          <p:nvSpPr>
            <p:cNvPr id="77" name="Freeform 41">
              <a:extLst>
                <a:ext uri="{FF2B5EF4-FFF2-40B4-BE49-F238E27FC236}">
                  <a16:creationId xmlns:a16="http://schemas.microsoft.com/office/drawing/2014/main" id="{53B9DE61-FC6F-432C-B5F5-48F5E080C870}"/>
                </a:ext>
              </a:extLst>
            </p:cNvPr>
            <p:cNvSpPr>
              <a:spLocks noChangeAspect="1" noEditPoints="1"/>
            </p:cNvSpPr>
            <p:nvPr/>
          </p:nvSpPr>
          <p:spPr bwMode="auto">
            <a:xfrm>
              <a:off x="7232348" y="2557144"/>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55" name="TextBox 54">
              <a:extLst>
                <a:ext uri="{FF2B5EF4-FFF2-40B4-BE49-F238E27FC236}">
                  <a16:creationId xmlns:a16="http://schemas.microsoft.com/office/drawing/2014/main" id="{25055D99-DD26-4445-8EC3-86AEC9363485}"/>
                </a:ext>
              </a:extLst>
            </p:cNvPr>
            <p:cNvSpPr txBox="1"/>
            <p:nvPr/>
          </p:nvSpPr>
          <p:spPr>
            <a:xfrm>
              <a:off x="638764" y="6464272"/>
              <a:ext cx="11026280" cy="230832"/>
            </a:xfrm>
            <a:prstGeom prst="rect">
              <a:avLst/>
            </a:prstGeom>
            <a:noFill/>
          </p:spPr>
          <p:txBody>
            <a:bodyPr wrap="square" numCol="1"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IN" sz="900" b="0" i="1" u="none" strike="noStrike" kern="1200" cap="none" spc="0" normalizeH="0" baseline="0" noProof="0" dirty="0">
                  <a:ln>
                    <a:noFill/>
                  </a:ln>
                  <a:solidFill>
                    <a:srgbClr val="000000"/>
                  </a:solidFill>
                  <a:effectLst/>
                  <a:uLnTx/>
                  <a:uFillTx/>
                  <a:latin typeface="Arial"/>
                  <a:ea typeface="+mn-ea"/>
                  <a:cs typeface="+mn-cs"/>
                </a:rPr>
                <a:t>In case of multiple executants and claimants, the process will be repeated to match the e-KYC details of every executant. </a:t>
              </a:r>
              <a:endParaRPr kumimoji="0" lang="en-US" sz="900" b="0" i="0" u="none" strike="noStrike" kern="1200" cap="none" spc="0" normalizeH="0" baseline="0" noProof="0" dirty="0">
                <a:ln>
                  <a:noFill/>
                </a:ln>
                <a:solidFill>
                  <a:srgbClr val="000000"/>
                </a:solidFill>
                <a:effectLst/>
                <a:uLnTx/>
                <a:uFillTx/>
                <a:latin typeface="Arial"/>
                <a:ea typeface="+mn-ea"/>
                <a:cs typeface="+mn-cs"/>
              </a:endParaRPr>
            </a:p>
          </p:txBody>
        </p:sp>
        <p:sp>
          <p:nvSpPr>
            <p:cNvPr id="56" name="Rectangle 55">
              <a:extLst>
                <a:ext uri="{FF2B5EF4-FFF2-40B4-BE49-F238E27FC236}">
                  <a16:creationId xmlns:a16="http://schemas.microsoft.com/office/drawing/2014/main" id="{ED6F9D65-6DF3-48AF-8BAE-2D860ECE3F93}"/>
                </a:ext>
              </a:extLst>
            </p:cNvPr>
            <p:cNvSpPr/>
            <p:nvPr/>
          </p:nvSpPr>
          <p:spPr>
            <a:xfrm>
              <a:off x="172242" y="4140223"/>
              <a:ext cx="11123863" cy="2281993"/>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sp>
          <p:nvSpPr>
            <p:cNvPr id="57" name="Rectangle: Rounded Corners 5">
              <a:extLst>
                <a:ext uri="{FF2B5EF4-FFF2-40B4-BE49-F238E27FC236}">
                  <a16:creationId xmlns:a16="http://schemas.microsoft.com/office/drawing/2014/main" id="{86F041E0-23BD-45B4-824F-15CE8D7E89EF}"/>
                </a:ext>
              </a:extLst>
            </p:cNvPr>
            <p:cNvSpPr/>
            <p:nvPr/>
          </p:nvSpPr>
          <p:spPr>
            <a:xfrm>
              <a:off x="541181" y="4717381"/>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16</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sp>
          <p:nvSpPr>
            <p:cNvPr id="58" name="TextBox 57">
              <a:extLst>
                <a:ext uri="{FF2B5EF4-FFF2-40B4-BE49-F238E27FC236}">
                  <a16:creationId xmlns:a16="http://schemas.microsoft.com/office/drawing/2014/main" id="{108C3DE2-F92A-400D-B148-14E57339589A}"/>
                </a:ext>
              </a:extLst>
            </p:cNvPr>
            <p:cNvSpPr txBox="1"/>
            <p:nvPr/>
          </p:nvSpPr>
          <p:spPr>
            <a:xfrm>
              <a:off x="236078" y="5530558"/>
              <a:ext cx="1867042"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Receive the success message from Smart contract</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pic>
          <p:nvPicPr>
            <p:cNvPr id="59" name="Graphic 58" descr="Computer">
              <a:extLst>
                <a:ext uri="{FF2B5EF4-FFF2-40B4-BE49-F238E27FC236}">
                  <a16:creationId xmlns:a16="http://schemas.microsoft.com/office/drawing/2014/main" id="{0250CAA7-D669-4933-AF7E-C15409BF3C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4013" y="4932552"/>
              <a:ext cx="502298" cy="651380"/>
            </a:xfrm>
            <a:prstGeom prst="rect">
              <a:avLst/>
            </a:prstGeom>
          </p:spPr>
        </p:pic>
        <p:sp>
          <p:nvSpPr>
            <p:cNvPr id="75" name="TextBox 74">
              <a:extLst>
                <a:ext uri="{FF2B5EF4-FFF2-40B4-BE49-F238E27FC236}">
                  <a16:creationId xmlns:a16="http://schemas.microsoft.com/office/drawing/2014/main" id="{A125684C-D506-4A64-92C9-DB36E4ADA2A4}"/>
                </a:ext>
              </a:extLst>
            </p:cNvPr>
            <p:cNvSpPr txBox="1"/>
            <p:nvPr/>
          </p:nvSpPr>
          <p:spPr>
            <a:xfrm>
              <a:off x="3945700" y="5739611"/>
              <a:ext cx="2570300"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78" name="Rectangle: Rounded Corners 5">
              <a:extLst>
                <a:ext uri="{FF2B5EF4-FFF2-40B4-BE49-F238E27FC236}">
                  <a16:creationId xmlns:a16="http://schemas.microsoft.com/office/drawing/2014/main" id="{C7FD20D5-5D95-42D7-8DC8-61005E0EB686}"/>
                </a:ext>
              </a:extLst>
            </p:cNvPr>
            <p:cNvSpPr/>
            <p:nvPr/>
          </p:nvSpPr>
          <p:spPr>
            <a:xfrm>
              <a:off x="2640607" y="4734965"/>
              <a:ext cx="526075" cy="366731"/>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17</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89" name="Straight Arrow Connector 88">
              <a:extLst>
                <a:ext uri="{FF2B5EF4-FFF2-40B4-BE49-F238E27FC236}">
                  <a16:creationId xmlns:a16="http://schemas.microsoft.com/office/drawing/2014/main" id="{E0EF8759-31C4-4CDE-9B05-F60AC45D6D27}"/>
                </a:ext>
              </a:extLst>
            </p:cNvPr>
            <p:cNvCxnSpPr>
              <a:cxnSpLocks/>
            </p:cNvCxnSpPr>
            <p:nvPr/>
          </p:nvCxnSpPr>
          <p:spPr>
            <a:xfrm>
              <a:off x="1498376" y="4977347"/>
              <a:ext cx="895485"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92" name="Rectangle: Rounded Corners 5">
              <a:extLst>
                <a:ext uri="{FF2B5EF4-FFF2-40B4-BE49-F238E27FC236}">
                  <a16:creationId xmlns:a16="http://schemas.microsoft.com/office/drawing/2014/main" id="{A8B2C3D4-9027-4E03-9B90-A26447E8C3F1}"/>
                </a:ext>
              </a:extLst>
            </p:cNvPr>
            <p:cNvSpPr/>
            <p:nvPr/>
          </p:nvSpPr>
          <p:spPr>
            <a:xfrm>
              <a:off x="5822559" y="4697251"/>
              <a:ext cx="526074" cy="35708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18</a:t>
              </a:r>
            </a:p>
          </p:txBody>
        </p:sp>
        <p:cxnSp>
          <p:nvCxnSpPr>
            <p:cNvPr id="110" name="Straight Arrow Connector 109">
              <a:extLst>
                <a:ext uri="{FF2B5EF4-FFF2-40B4-BE49-F238E27FC236}">
                  <a16:creationId xmlns:a16="http://schemas.microsoft.com/office/drawing/2014/main" id="{FA559A35-4A30-4732-870D-CDFD596EC75F}"/>
                </a:ext>
              </a:extLst>
            </p:cNvPr>
            <p:cNvCxnSpPr>
              <a:cxnSpLocks/>
            </p:cNvCxnSpPr>
            <p:nvPr/>
          </p:nvCxnSpPr>
          <p:spPr>
            <a:xfrm>
              <a:off x="3649448" y="4964676"/>
              <a:ext cx="1699792"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11" name="Straight Arrow Connector 110">
              <a:extLst>
                <a:ext uri="{FF2B5EF4-FFF2-40B4-BE49-F238E27FC236}">
                  <a16:creationId xmlns:a16="http://schemas.microsoft.com/office/drawing/2014/main" id="{1848C94F-A65A-4587-A2CD-C0A29F44B59D}"/>
                </a:ext>
              </a:extLst>
            </p:cNvPr>
            <p:cNvCxnSpPr>
              <a:cxnSpLocks/>
            </p:cNvCxnSpPr>
            <p:nvPr/>
          </p:nvCxnSpPr>
          <p:spPr>
            <a:xfrm>
              <a:off x="7232348" y="4909538"/>
              <a:ext cx="168270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112" name="Rectangle 111">
              <a:extLst>
                <a:ext uri="{FF2B5EF4-FFF2-40B4-BE49-F238E27FC236}">
                  <a16:creationId xmlns:a16="http://schemas.microsoft.com/office/drawing/2014/main" id="{CCFE1D8D-AA26-437C-B7F4-A9DC2A7D9314}"/>
                </a:ext>
              </a:extLst>
            </p:cNvPr>
            <p:cNvSpPr/>
            <p:nvPr/>
          </p:nvSpPr>
          <p:spPr>
            <a:xfrm>
              <a:off x="11511169" y="5283392"/>
              <a:ext cx="1096678"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a:ea typeface="+mn-ea"/>
                  <a:cs typeface="+mn-cs"/>
                </a:rPr>
                <a:t>Blockchain Application</a:t>
              </a:r>
            </a:p>
          </p:txBody>
        </p:sp>
        <p:sp>
          <p:nvSpPr>
            <p:cNvPr id="115" name="Rectangle: Rounded Corners 5">
              <a:extLst>
                <a:ext uri="{FF2B5EF4-FFF2-40B4-BE49-F238E27FC236}">
                  <a16:creationId xmlns:a16="http://schemas.microsoft.com/office/drawing/2014/main" id="{6AFAD318-A3A2-4847-9F1D-33E4BD0417D3}"/>
                </a:ext>
              </a:extLst>
            </p:cNvPr>
            <p:cNvSpPr/>
            <p:nvPr/>
          </p:nvSpPr>
          <p:spPr>
            <a:xfrm>
              <a:off x="9532563" y="4698991"/>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19</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pic>
          <p:nvPicPr>
            <p:cNvPr id="116" name="Graphic 115" descr="Share">
              <a:extLst>
                <a:ext uri="{FF2B5EF4-FFF2-40B4-BE49-F238E27FC236}">
                  <a16:creationId xmlns:a16="http://schemas.microsoft.com/office/drawing/2014/main" id="{828FB687-8C2F-4CE2-A713-1D725E4E81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64986" y="4946764"/>
              <a:ext cx="415222" cy="475582"/>
            </a:xfrm>
            <a:prstGeom prst="rect">
              <a:avLst/>
            </a:prstGeom>
          </p:spPr>
        </p:pic>
        <p:sp>
          <p:nvSpPr>
            <p:cNvPr id="51" name="TextBox 50">
              <a:extLst>
                <a:ext uri="{FF2B5EF4-FFF2-40B4-BE49-F238E27FC236}">
                  <a16:creationId xmlns:a16="http://schemas.microsoft.com/office/drawing/2014/main" id="{C0F26F70-CDE3-4627-850C-FEB1BBB0DA27}"/>
                </a:ext>
              </a:extLst>
            </p:cNvPr>
            <p:cNvSpPr txBox="1"/>
            <p:nvPr/>
          </p:nvSpPr>
          <p:spPr>
            <a:xfrm>
              <a:off x="4714545" y="5570320"/>
              <a:ext cx="3644035"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Create a data packet of Aadhaar e-KYC of claimant(s), executant(s), digitally signed property index data using private key of all executant(s) and public key of claimant(s) and store it</a:t>
              </a:r>
            </a:p>
          </p:txBody>
        </p:sp>
        <p:sp>
          <p:nvSpPr>
            <p:cNvPr id="53" name="Rectangle: Rounded Corners 5">
              <a:extLst>
                <a:ext uri="{FF2B5EF4-FFF2-40B4-BE49-F238E27FC236}">
                  <a16:creationId xmlns:a16="http://schemas.microsoft.com/office/drawing/2014/main" id="{2E86048A-207B-4CF7-880A-5EFC82DEC92A}"/>
                </a:ext>
              </a:extLst>
            </p:cNvPr>
            <p:cNvSpPr/>
            <p:nvPr/>
          </p:nvSpPr>
          <p:spPr>
            <a:xfrm>
              <a:off x="9407156" y="2244026"/>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15</a:t>
              </a:r>
            </a:p>
          </p:txBody>
        </p:sp>
        <p:sp>
          <p:nvSpPr>
            <p:cNvPr id="54" name="TextBox 53">
              <a:extLst>
                <a:ext uri="{FF2B5EF4-FFF2-40B4-BE49-F238E27FC236}">
                  <a16:creationId xmlns:a16="http://schemas.microsoft.com/office/drawing/2014/main" id="{07D49887-0727-495B-ABC9-7126EB66B1FC}"/>
                </a:ext>
              </a:extLst>
            </p:cNvPr>
            <p:cNvSpPr txBox="1"/>
            <p:nvPr/>
          </p:nvSpPr>
          <p:spPr>
            <a:xfrm>
              <a:off x="8899211" y="5502290"/>
              <a:ext cx="2126305"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After creation of data packet, </a:t>
              </a:r>
              <a:r>
                <a:rPr lang="en-US" sz="1200" dirty="0">
                  <a:solidFill>
                    <a:srgbClr val="000000"/>
                  </a:solidFill>
                  <a:latin typeface="Arial"/>
                </a:rPr>
                <a:t>send success message to Kaveri when status check request is received from Kaveri</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9" name="TextBox 68">
              <a:extLst>
                <a:ext uri="{FF2B5EF4-FFF2-40B4-BE49-F238E27FC236}">
                  <a16:creationId xmlns:a16="http://schemas.microsoft.com/office/drawing/2014/main" id="{E92F837A-8A1D-4951-8781-36F20DE42814}"/>
                </a:ext>
              </a:extLst>
            </p:cNvPr>
            <p:cNvSpPr txBox="1"/>
            <p:nvPr/>
          </p:nvSpPr>
          <p:spPr>
            <a:xfrm>
              <a:off x="8537398" y="3083770"/>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After successful match, send success message to blockchain application</a:t>
              </a:r>
            </a:p>
          </p:txBody>
        </p:sp>
        <p:pic>
          <p:nvPicPr>
            <p:cNvPr id="70" name="Graphic 69" descr="Share">
              <a:extLst>
                <a:ext uri="{FF2B5EF4-FFF2-40B4-BE49-F238E27FC236}">
                  <a16:creationId xmlns:a16="http://schemas.microsoft.com/office/drawing/2014/main" id="{8084E6CC-0315-4C4E-BD39-397008CBF5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81897" y="2537612"/>
              <a:ext cx="415222" cy="475582"/>
            </a:xfrm>
            <a:prstGeom prst="rect">
              <a:avLst/>
            </a:prstGeom>
          </p:spPr>
        </p:pic>
      </p:grpSp>
      <p:cxnSp>
        <p:nvCxnSpPr>
          <p:cNvPr id="47" name="Straight Arrow Connector 46">
            <a:extLst>
              <a:ext uri="{FF2B5EF4-FFF2-40B4-BE49-F238E27FC236}">
                <a16:creationId xmlns:a16="http://schemas.microsoft.com/office/drawing/2014/main" id="{8F11F212-6306-4E79-BA15-D6B831BF0C75}"/>
              </a:ext>
            </a:extLst>
          </p:cNvPr>
          <p:cNvCxnSpPr/>
          <p:nvPr/>
        </p:nvCxnSpPr>
        <p:spPr>
          <a:xfrm>
            <a:off x="8061908" y="231173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48" name="Freeform 88">
            <a:extLst>
              <a:ext uri="{FF2B5EF4-FFF2-40B4-BE49-F238E27FC236}">
                <a16:creationId xmlns:a16="http://schemas.microsoft.com/office/drawing/2014/main" id="{0056F7D6-7466-488E-A815-D0D1852FAEA1}"/>
              </a:ext>
            </a:extLst>
          </p:cNvPr>
          <p:cNvSpPr>
            <a:spLocks noChangeAspect="1" noEditPoints="1"/>
          </p:cNvSpPr>
          <p:nvPr/>
        </p:nvSpPr>
        <p:spPr bwMode="auto">
          <a:xfrm>
            <a:off x="6332011" y="4830638"/>
            <a:ext cx="367977" cy="377953"/>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40" name="Slide Number Placeholder 4">
            <a:extLst>
              <a:ext uri="{FF2B5EF4-FFF2-40B4-BE49-F238E27FC236}">
                <a16:creationId xmlns:a16="http://schemas.microsoft.com/office/drawing/2014/main" id="{4039D83D-44B6-4742-98D2-BB923270EFDB}"/>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29</a:t>
            </a:fld>
            <a:endParaRPr lang="en-US" dirty="0"/>
          </a:p>
        </p:txBody>
      </p:sp>
    </p:spTree>
    <p:extLst>
      <p:ext uri="{BB962C8B-B14F-4D97-AF65-F5344CB8AC3E}">
        <p14:creationId xmlns:p14="http://schemas.microsoft.com/office/powerpoint/2010/main" val="2851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0"/>
        <p:cNvGrpSpPr/>
        <p:nvPr/>
      </p:nvGrpSpPr>
      <p:grpSpPr>
        <a:xfrm>
          <a:off x="0" y="0"/>
          <a:ext cx="0" cy="0"/>
          <a:chOff x="0" y="0"/>
          <a:chExt cx="0" cy="0"/>
        </a:xfrm>
      </p:grpSpPr>
      <p:sp>
        <p:nvSpPr>
          <p:cNvPr id="2" name="TextBox 1">
            <a:extLst>
              <a:ext uri="{FF2B5EF4-FFF2-40B4-BE49-F238E27FC236}">
                <a16:creationId xmlns:a16="http://schemas.microsoft.com/office/drawing/2014/main" id="{37C27C9F-30A3-4B1F-AC73-65261492AC98}"/>
              </a:ext>
            </a:extLst>
          </p:cNvPr>
          <p:cNvSpPr txBox="1"/>
          <p:nvPr/>
        </p:nvSpPr>
        <p:spPr>
          <a:xfrm>
            <a:off x="0" y="-18106"/>
            <a:ext cx="3850241" cy="6876106"/>
          </a:xfrm>
          <a:prstGeom prst="rect">
            <a:avLst/>
          </a:prstGeom>
          <a:solidFill>
            <a:srgbClr val="C00000"/>
          </a:solidFill>
        </p:spPr>
        <p:txBody>
          <a:bodyPr wrap="square" lIns="0" tIns="0" rIns="0" bIns="0" rtlCol="0">
            <a:noAutofit/>
          </a:bodyPr>
          <a:lstStyle/>
          <a:p>
            <a:pPr marL="0" marR="0" lvl="0" indent="-274320" algn="l" defTabSz="914400" rtl="0" eaLnBrk="1" fontAlgn="auto" latinLnBrk="0" hangingPunct="1">
              <a:lnSpc>
                <a:spcPct val="100000"/>
              </a:lnSpc>
              <a:spcBef>
                <a:spcPts val="0"/>
              </a:spcBef>
              <a:spcAft>
                <a:spcPts val="90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Georgia" pitchFamily="18" charset="0"/>
              <a:ea typeface="+mn-ea"/>
              <a:cs typeface="+mn-cs"/>
            </a:endParaRPr>
          </a:p>
        </p:txBody>
      </p:sp>
      <p:pic>
        <p:nvPicPr>
          <p:cNvPr id="3391" name="Shape 3391"/>
          <p:cNvPicPr preferRelativeResize="0"/>
          <p:nvPr/>
        </p:nvPicPr>
        <p:blipFill/>
        <p:spPr>
          <a:xfrm>
            <a:off x="2118" y="2118"/>
            <a:ext cx="2116" cy="2116"/>
          </a:xfrm>
          <a:prstGeom prst="rect">
            <a:avLst/>
          </a:prstGeom>
          <a:solidFill>
            <a:srgbClr val="FFFFFF"/>
          </a:solidFill>
          <a:ln>
            <a:noFill/>
          </a:ln>
        </p:spPr>
      </p:pic>
      <p:sp>
        <p:nvSpPr>
          <p:cNvPr id="3397" name="Shape 3397"/>
          <p:cNvSpPr/>
          <p:nvPr/>
        </p:nvSpPr>
        <p:spPr>
          <a:xfrm>
            <a:off x="365748" y="1664178"/>
            <a:ext cx="3248588" cy="984885"/>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3200" b="0" i="0" u="none" strike="noStrike" kern="0" cap="none" spc="0" normalizeH="0" baseline="0" noProof="0" dirty="0">
                <a:ln>
                  <a:noFill/>
                </a:ln>
                <a:solidFill>
                  <a:srgbClr val="FFFFFF"/>
                </a:solidFill>
                <a:effectLst/>
                <a:uLnTx/>
                <a:uFillTx/>
                <a:latin typeface="Georgia"/>
                <a:ea typeface="Georgia"/>
                <a:cs typeface="Georgia"/>
                <a:sym typeface="Georgia"/>
              </a:rPr>
              <a:t>Problem Statement and Proposed Solution </a:t>
            </a:r>
            <a:endParaRPr kumimoji="0" sz="3200" b="0" i="0" u="none" strike="noStrike" kern="0" cap="none" spc="0" normalizeH="0" baseline="0" noProof="0" dirty="0">
              <a:ln>
                <a:noFill/>
              </a:ln>
              <a:solidFill>
                <a:srgbClr val="FFFFFF"/>
              </a:solidFill>
              <a:effectLst/>
              <a:uLnTx/>
              <a:uFillTx/>
              <a:latin typeface="Georgia"/>
              <a:ea typeface="Georgia"/>
              <a:cs typeface="Georgia"/>
              <a:sym typeface="Georgia"/>
            </a:endParaRPr>
          </a:p>
        </p:txBody>
      </p:sp>
      <p:cxnSp>
        <p:nvCxnSpPr>
          <p:cNvPr id="3398" name="Shape 3398"/>
          <p:cNvCxnSpPr/>
          <p:nvPr/>
        </p:nvCxnSpPr>
        <p:spPr>
          <a:xfrm>
            <a:off x="365748" y="3829109"/>
            <a:ext cx="1068149" cy="0"/>
          </a:xfrm>
          <a:prstGeom prst="straightConnector1">
            <a:avLst/>
          </a:prstGeom>
          <a:noFill/>
          <a:ln w="12700" cap="flat" cmpd="sng">
            <a:solidFill>
              <a:schemeClr val="lt1"/>
            </a:solidFill>
            <a:prstDash val="solid"/>
            <a:round/>
            <a:headEnd type="none" w="sm" len="sm"/>
            <a:tailEnd type="none" w="sm" len="sm"/>
          </a:ln>
        </p:spPr>
      </p:cxnSp>
      <p:sp>
        <p:nvSpPr>
          <p:cNvPr id="3402" name="Shape 3402"/>
          <p:cNvSpPr txBox="1">
            <a:spLocks noGrp="1"/>
          </p:cNvSpPr>
          <p:nvPr>
            <p:ph type="sldNum" idx="12"/>
          </p:nvPr>
        </p:nvSpPr>
        <p:spPr>
          <a:xfrm>
            <a:off x="8934451" y="6535838"/>
            <a:ext cx="2844800" cy="123111"/>
          </a:xfrm>
          <a:prstGeom prst="rect">
            <a:avLst/>
          </a:prstGeom>
          <a:noFill/>
          <a:ln>
            <a:noFill/>
          </a:ln>
        </p:spPr>
        <p:txBody>
          <a:bodyPr spcFirstLastPara="1" vert="horz" wrap="square" lIns="0" tIns="0" rIns="0" bIns="0" rtlCol="0"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GB" sz="800" b="0" i="0" u="none" strike="noStrike" kern="0" cap="none" spc="0" normalizeH="0" baseline="0" noProof="0">
                <a:ln>
                  <a:noFill/>
                </a:ln>
                <a:solidFill>
                  <a:srgbClr val="FFFFFF"/>
                </a:solidFill>
                <a:effectLst/>
                <a:uLnTx/>
                <a:uFillTx/>
                <a:latin typeface="Arial"/>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3</a:t>
            </a:fld>
            <a:endParaRPr kumimoji="0" lang="en-US" sz="800" b="0" i="0" u="none" strike="noStrike" kern="0" cap="none" spc="0" normalizeH="0" baseline="0" noProof="0" dirty="0">
              <a:ln>
                <a:noFill/>
              </a:ln>
              <a:solidFill>
                <a:srgbClr val="FFFFFF"/>
              </a:solidFill>
              <a:effectLst/>
              <a:uLnTx/>
              <a:uFillTx/>
              <a:latin typeface="Arial"/>
              <a:cs typeface="Arial"/>
              <a:sym typeface="Arial"/>
            </a:endParaRPr>
          </a:p>
        </p:txBody>
      </p:sp>
      <p:pic>
        <p:nvPicPr>
          <p:cNvPr id="14" name="Picture 13">
            <a:extLst>
              <a:ext uri="{FF2B5EF4-FFF2-40B4-BE49-F238E27FC236}">
                <a16:creationId xmlns:a16="http://schemas.microsoft.com/office/drawing/2014/main" id="{6ACF9D96-8834-4AE4-86CE-3EC61974BB71}"/>
              </a:ext>
            </a:extLst>
          </p:cNvPr>
          <p:cNvPicPr/>
          <p:nvPr/>
        </p:nvPicPr>
        <p:blipFill>
          <a:blip r:embed="rId3">
            <a:extLst>
              <a:ext uri="{28A0092B-C50C-407E-A947-70E740481C1C}">
                <a14:useLocalDpi xmlns:a14="http://schemas.microsoft.com/office/drawing/2010/main" val="0"/>
              </a:ext>
            </a:extLst>
          </a:blip>
          <a:stretch>
            <a:fillRect/>
          </a:stretch>
        </p:blipFill>
        <p:spPr>
          <a:xfrm>
            <a:off x="3850240" y="0"/>
            <a:ext cx="8341760" cy="6857999"/>
          </a:xfrm>
          <a:prstGeom prst="rect">
            <a:avLst/>
          </a:prstGeom>
        </p:spPr>
      </p:pic>
      <p:sp>
        <p:nvSpPr>
          <p:cNvPr id="16" name="Shape 497">
            <a:extLst>
              <a:ext uri="{FF2B5EF4-FFF2-40B4-BE49-F238E27FC236}">
                <a16:creationId xmlns:a16="http://schemas.microsoft.com/office/drawing/2014/main" id="{3FADC65C-A129-4122-8B07-D3DD851A065A}"/>
              </a:ext>
            </a:extLst>
          </p:cNvPr>
          <p:cNvSpPr/>
          <p:nvPr/>
        </p:nvSpPr>
        <p:spPr>
          <a:xfrm>
            <a:off x="3829654" y="-9053"/>
            <a:ext cx="8360228" cy="6858000"/>
          </a:xfrm>
          <a:prstGeom prst="rect">
            <a:avLst/>
          </a:prstGeom>
          <a:solidFill>
            <a:srgbClr val="000000">
              <a:alpha val="60000"/>
            </a:srgbClr>
          </a:solidFill>
          <a:ln>
            <a:noFill/>
          </a:ln>
        </p:spPr>
        <p:txBody>
          <a:bodyPr wrap="square" lIns="155423" tIns="77690" rIns="155423" bIns="7769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380" b="0" i="0" u="none" strike="noStrike" kern="1200" cap="none" spc="0" normalizeH="0" baseline="0" noProof="0" dirty="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339185949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D0F100-556A-461D-9688-DB2C9263D5F7}"/>
              </a:ext>
            </a:extLst>
          </p:cNvPr>
          <p:cNvSpPr>
            <a:spLocks noGrp="1"/>
          </p:cNvSpPr>
          <p:nvPr>
            <p:ph type="ftr" sz="quarter" idx="11"/>
          </p:nvPr>
        </p:nvSpPr>
        <p:spPr/>
        <p:txBody>
          <a:bodyPr/>
          <a:lstStyle/>
          <a:p>
            <a:r>
              <a:rPr lang="en-US"/>
              <a:t>Infonomics</a:t>
            </a:r>
          </a:p>
        </p:txBody>
      </p:sp>
      <p:sp>
        <p:nvSpPr>
          <p:cNvPr id="5" name="Slide Number Placeholder 4">
            <a:extLst>
              <a:ext uri="{FF2B5EF4-FFF2-40B4-BE49-F238E27FC236}">
                <a16:creationId xmlns:a16="http://schemas.microsoft.com/office/drawing/2014/main" id="{8770BE90-3C4A-4B0D-9C7F-6E4C600122C9}"/>
              </a:ext>
            </a:extLst>
          </p:cNvPr>
          <p:cNvSpPr>
            <a:spLocks noGrp="1"/>
          </p:cNvSpPr>
          <p:nvPr>
            <p:ph type="sldNum" sz="quarter" idx="12"/>
          </p:nvPr>
        </p:nvSpPr>
        <p:spPr/>
        <p:txBody>
          <a:bodyPr/>
          <a:lstStyle/>
          <a:p>
            <a:fld id="{AE7422E5-B2C5-4D1E-9675-C24ADD960BAE}" type="slidenum">
              <a:rPr lang="en-US" smtClean="0"/>
              <a:pPr/>
              <a:t>30</a:t>
            </a:fld>
            <a:endParaRPr lang="en-US"/>
          </a:p>
        </p:txBody>
      </p:sp>
      <p:sp>
        <p:nvSpPr>
          <p:cNvPr id="44" name="Title 1">
            <a:extLst>
              <a:ext uri="{FF2B5EF4-FFF2-40B4-BE49-F238E27FC236}">
                <a16:creationId xmlns:a16="http://schemas.microsoft.com/office/drawing/2014/main" id="{05664EE8-C849-4628-89A8-45A659E36AC8}"/>
              </a:ext>
            </a:extLst>
          </p:cNvPr>
          <p:cNvSpPr>
            <a:spLocks noGrp="1"/>
          </p:cNvSpPr>
          <p:nvPr>
            <p:ph type="title"/>
          </p:nvPr>
        </p:nvSpPr>
        <p:spPr>
          <a:xfrm>
            <a:off x="442913" y="432000"/>
            <a:ext cx="11306175" cy="728755"/>
          </a:xfrm>
        </p:spPr>
        <p:txBody>
          <a:bodyPr/>
          <a:lstStyle/>
          <a:p>
            <a:r>
              <a:rPr lang="en-US" dirty="0"/>
              <a:t>Process 3 : Removal of Encumbrance Document in Blockchain System (3/4)</a:t>
            </a:r>
          </a:p>
        </p:txBody>
      </p:sp>
      <p:grpSp>
        <p:nvGrpSpPr>
          <p:cNvPr id="75" name="Group 74">
            <a:extLst>
              <a:ext uri="{FF2B5EF4-FFF2-40B4-BE49-F238E27FC236}">
                <a16:creationId xmlns:a16="http://schemas.microsoft.com/office/drawing/2014/main" id="{B5A9C015-82C5-4D1F-A493-CFD83C7E1905}"/>
              </a:ext>
            </a:extLst>
          </p:cNvPr>
          <p:cNvGrpSpPr/>
          <p:nvPr/>
        </p:nvGrpSpPr>
        <p:grpSpPr>
          <a:xfrm>
            <a:off x="214696" y="1254035"/>
            <a:ext cx="11977304" cy="5171965"/>
            <a:chOff x="214696" y="1254035"/>
            <a:chExt cx="12526486" cy="5025053"/>
          </a:xfrm>
        </p:grpSpPr>
        <p:sp>
          <p:nvSpPr>
            <p:cNvPr id="7" name="Freeform 52">
              <a:extLst>
                <a:ext uri="{FF2B5EF4-FFF2-40B4-BE49-F238E27FC236}">
                  <a16:creationId xmlns:a16="http://schemas.microsoft.com/office/drawing/2014/main" id="{EE4A5DDE-2FF7-4A54-818C-018B313CEB37}"/>
                </a:ext>
              </a:extLst>
            </p:cNvPr>
            <p:cNvSpPr>
              <a:spLocks noChangeAspect="1" noEditPoints="1"/>
            </p:cNvSpPr>
            <p:nvPr/>
          </p:nvSpPr>
          <p:spPr bwMode="auto">
            <a:xfrm>
              <a:off x="6452406" y="1635064"/>
              <a:ext cx="320758" cy="482491"/>
            </a:xfrm>
            <a:custGeom>
              <a:avLst/>
              <a:gdLst>
                <a:gd name="T0" fmla="*/ 100 w 200"/>
                <a:gd name="T1" fmla="*/ 0 h 200"/>
                <a:gd name="T2" fmla="*/ 0 w 200"/>
                <a:gd name="T3" fmla="*/ 100 h 200"/>
                <a:gd name="T4" fmla="*/ 28 w 200"/>
                <a:gd name="T5" fmla="*/ 169 h 200"/>
                <a:gd name="T6" fmla="*/ 32 w 200"/>
                <a:gd name="T7" fmla="*/ 174 h 200"/>
                <a:gd name="T8" fmla="*/ 32 w 200"/>
                <a:gd name="T9" fmla="*/ 174 h 200"/>
                <a:gd name="T10" fmla="*/ 100 w 200"/>
                <a:gd name="T11" fmla="*/ 200 h 200"/>
                <a:gd name="T12" fmla="*/ 167 w 200"/>
                <a:gd name="T13" fmla="*/ 174 h 200"/>
                <a:gd name="T14" fmla="*/ 167 w 200"/>
                <a:gd name="T15" fmla="*/ 174 h 200"/>
                <a:gd name="T16" fmla="*/ 171 w 200"/>
                <a:gd name="T17" fmla="*/ 170 h 200"/>
                <a:gd name="T18" fmla="*/ 200 w 200"/>
                <a:gd name="T19" fmla="*/ 100 h 200"/>
                <a:gd name="T20" fmla="*/ 100 w 200"/>
                <a:gd name="T21" fmla="*/ 0 h 200"/>
                <a:gd name="T22" fmla="*/ 100 w 200"/>
                <a:gd name="T23" fmla="*/ 187 h 200"/>
                <a:gd name="T24" fmla="*/ 43 w 200"/>
                <a:gd name="T25" fmla="*/ 166 h 200"/>
                <a:gd name="T26" fmla="*/ 100 w 200"/>
                <a:gd name="T27" fmla="*/ 152 h 200"/>
                <a:gd name="T28" fmla="*/ 156 w 200"/>
                <a:gd name="T29" fmla="*/ 166 h 200"/>
                <a:gd name="T30" fmla="*/ 100 w 200"/>
                <a:gd name="T31" fmla="*/ 187 h 200"/>
                <a:gd name="T32" fmla="*/ 165 w 200"/>
                <a:gd name="T33" fmla="*/ 157 h 200"/>
                <a:gd name="T34" fmla="*/ 100 w 200"/>
                <a:gd name="T35" fmla="*/ 140 h 200"/>
                <a:gd name="T36" fmla="*/ 34 w 200"/>
                <a:gd name="T37" fmla="*/ 157 h 200"/>
                <a:gd name="T38" fmla="*/ 12 w 200"/>
                <a:gd name="T39" fmla="*/ 100 h 200"/>
                <a:gd name="T40" fmla="*/ 100 w 200"/>
                <a:gd name="T41" fmla="*/ 12 h 200"/>
                <a:gd name="T42" fmla="*/ 187 w 200"/>
                <a:gd name="T43" fmla="*/ 100 h 200"/>
                <a:gd name="T44" fmla="*/ 165 w 200"/>
                <a:gd name="T45" fmla="*/ 157 h 200"/>
                <a:gd name="T46" fmla="*/ 100 w 200"/>
                <a:gd name="T47" fmla="*/ 54 h 200"/>
                <a:gd name="T48" fmla="*/ 67 w 200"/>
                <a:gd name="T49" fmla="*/ 87 h 200"/>
                <a:gd name="T50" fmla="*/ 100 w 200"/>
                <a:gd name="T51" fmla="*/ 120 h 200"/>
                <a:gd name="T52" fmla="*/ 133 w 200"/>
                <a:gd name="T53" fmla="*/ 87 h 200"/>
                <a:gd name="T54" fmla="*/ 100 w 200"/>
                <a:gd name="T55" fmla="*/ 54 h 200"/>
                <a:gd name="T56" fmla="*/ 100 w 200"/>
                <a:gd name="T57" fmla="*/ 108 h 200"/>
                <a:gd name="T58" fmla="*/ 79 w 200"/>
                <a:gd name="T59" fmla="*/ 87 h 200"/>
                <a:gd name="T60" fmla="*/ 100 w 200"/>
                <a:gd name="T61" fmla="*/ 67 h 200"/>
                <a:gd name="T62" fmla="*/ 120 w 200"/>
                <a:gd name="T63" fmla="*/ 87 h 200"/>
                <a:gd name="T64" fmla="*/ 100 w 200"/>
                <a:gd name="T65" fmla="*/ 10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00" y="0"/>
                  </a:moveTo>
                  <a:cubicBezTo>
                    <a:pt x="44" y="0"/>
                    <a:pt x="0" y="44"/>
                    <a:pt x="0" y="100"/>
                  </a:cubicBezTo>
                  <a:cubicBezTo>
                    <a:pt x="0" y="127"/>
                    <a:pt x="10" y="151"/>
                    <a:pt x="28" y="169"/>
                  </a:cubicBezTo>
                  <a:cubicBezTo>
                    <a:pt x="32" y="174"/>
                    <a:pt x="32" y="174"/>
                    <a:pt x="32" y="174"/>
                  </a:cubicBezTo>
                  <a:cubicBezTo>
                    <a:pt x="32" y="174"/>
                    <a:pt x="32" y="174"/>
                    <a:pt x="32" y="174"/>
                  </a:cubicBezTo>
                  <a:cubicBezTo>
                    <a:pt x="50" y="190"/>
                    <a:pt x="74" y="200"/>
                    <a:pt x="100" y="200"/>
                  </a:cubicBezTo>
                  <a:cubicBezTo>
                    <a:pt x="125" y="200"/>
                    <a:pt x="149" y="190"/>
                    <a:pt x="167" y="174"/>
                  </a:cubicBezTo>
                  <a:cubicBezTo>
                    <a:pt x="167" y="174"/>
                    <a:pt x="167" y="174"/>
                    <a:pt x="167" y="174"/>
                  </a:cubicBezTo>
                  <a:cubicBezTo>
                    <a:pt x="171" y="170"/>
                    <a:pt x="171" y="170"/>
                    <a:pt x="171" y="170"/>
                  </a:cubicBezTo>
                  <a:cubicBezTo>
                    <a:pt x="189" y="152"/>
                    <a:pt x="200" y="127"/>
                    <a:pt x="200" y="100"/>
                  </a:cubicBezTo>
                  <a:cubicBezTo>
                    <a:pt x="200" y="44"/>
                    <a:pt x="155" y="0"/>
                    <a:pt x="100" y="0"/>
                  </a:cubicBezTo>
                  <a:close/>
                  <a:moveTo>
                    <a:pt x="100" y="187"/>
                  </a:moveTo>
                  <a:cubicBezTo>
                    <a:pt x="78" y="187"/>
                    <a:pt x="58" y="179"/>
                    <a:pt x="43" y="166"/>
                  </a:cubicBezTo>
                  <a:cubicBezTo>
                    <a:pt x="58" y="157"/>
                    <a:pt x="78" y="152"/>
                    <a:pt x="100" y="152"/>
                  </a:cubicBezTo>
                  <a:cubicBezTo>
                    <a:pt x="121" y="152"/>
                    <a:pt x="141" y="157"/>
                    <a:pt x="156" y="166"/>
                  </a:cubicBezTo>
                  <a:cubicBezTo>
                    <a:pt x="141" y="179"/>
                    <a:pt x="121" y="187"/>
                    <a:pt x="100" y="187"/>
                  </a:cubicBezTo>
                  <a:close/>
                  <a:moveTo>
                    <a:pt x="165" y="157"/>
                  </a:moveTo>
                  <a:cubicBezTo>
                    <a:pt x="148" y="146"/>
                    <a:pt x="125" y="140"/>
                    <a:pt x="100" y="140"/>
                  </a:cubicBezTo>
                  <a:cubicBezTo>
                    <a:pt x="75" y="140"/>
                    <a:pt x="51" y="146"/>
                    <a:pt x="34" y="157"/>
                  </a:cubicBezTo>
                  <a:cubicBezTo>
                    <a:pt x="20" y="142"/>
                    <a:pt x="12" y="122"/>
                    <a:pt x="12" y="100"/>
                  </a:cubicBezTo>
                  <a:cubicBezTo>
                    <a:pt x="12" y="51"/>
                    <a:pt x="51" y="12"/>
                    <a:pt x="100" y="12"/>
                  </a:cubicBezTo>
                  <a:cubicBezTo>
                    <a:pt x="148" y="12"/>
                    <a:pt x="187" y="51"/>
                    <a:pt x="187" y="100"/>
                  </a:cubicBezTo>
                  <a:cubicBezTo>
                    <a:pt x="187" y="122"/>
                    <a:pt x="179" y="142"/>
                    <a:pt x="165" y="157"/>
                  </a:cubicBezTo>
                  <a:close/>
                  <a:moveTo>
                    <a:pt x="100" y="54"/>
                  </a:moveTo>
                  <a:cubicBezTo>
                    <a:pt x="81" y="54"/>
                    <a:pt x="67" y="69"/>
                    <a:pt x="67" y="87"/>
                  </a:cubicBezTo>
                  <a:cubicBezTo>
                    <a:pt x="67" y="106"/>
                    <a:pt x="81" y="120"/>
                    <a:pt x="100" y="120"/>
                  </a:cubicBezTo>
                  <a:cubicBezTo>
                    <a:pt x="118" y="120"/>
                    <a:pt x="133" y="106"/>
                    <a:pt x="133" y="87"/>
                  </a:cubicBezTo>
                  <a:cubicBezTo>
                    <a:pt x="133" y="69"/>
                    <a:pt x="118" y="54"/>
                    <a:pt x="100" y="54"/>
                  </a:cubicBezTo>
                  <a:close/>
                  <a:moveTo>
                    <a:pt x="100" y="108"/>
                  </a:moveTo>
                  <a:cubicBezTo>
                    <a:pt x="88" y="108"/>
                    <a:pt x="79" y="99"/>
                    <a:pt x="79" y="87"/>
                  </a:cubicBezTo>
                  <a:cubicBezTo>
                    <a:pt x="79" y="76"/>
                    <a:pt x="88" y="67"/>
                    <a:pt x="100" y="67"/>
                  </a:cubicBezTo>
                  <a:cubicBezTo>
                    <a:pt x="111" y="67"/>
                    <a:pt x="120" y="76"/>
                    <a:pt x="120" y="87"/>
                  </a:cubicBezTo>
                  <a:cubicBezTo>
                    <a:pt x="120" y="99"/>
                    <a:pt x="111" y="108"/>
                    <a:pt x="100" y="108"/>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8" name="Freeform 41">
              <a:extLst>
                <a:ext uri="{FF2B5EF4-FFF2-40B4-BE49-F238E27FC236}">
                  <a16:creationId xmlns:a16="http://schemas.microsoft.com/office/drawing/2014/main" id="{AEC05CA0-392D-4717-B93B-7E1A275F5567}"/>
                </a:ext>
              </a:extLst>
            </p:cNvPr>
            <p:cNvSpPr>
              <a:spLocks noChangeAspect="1" noEditPoints="1"/>
            </p:cNvSpPr>
            <p:nvPr/>
          </p:nvSpPr>
          <p:spPr bwMode="auto">
            <a:xfrm>
              <a:off x="7889870" y="1626811"/>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pic>
          <p:nvPicPr>
            <p:cNvPr id="9" name="Graphic 8" descr="Checklist RTL">
              <a:extLst>
                <a:ext uri="{FF2B5EF4-FFF2-40B4-BE49-F238E27FC236}">
                  <a16:creationId xmlns:a16="http://schemas.microsoft.com/office/drawing/2014/main" id="{FF9A5AFA-3778-472B-9790-DFF5DF9B40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7450" y="1635064"/>
              <a:ext cx="583928" cy="482491"/>
            </a:xfrm>
            <a:prstGeom prst="rect">
              <a:avLst/>
            </a:prstGeom>
          </p:spPr>
        </p:pic>
        <p:sp>
          <p:nvSpPr>
            <p:cNvPr id="11" name="Rectangle 10">
              <a:extLst>
                <a:ext uri="{FF2B5EF4-FFF2-40B4-BE49-F238E27FC236}">
                  <a16:creationId xmlns:a16="http://schemas.microsoft.com/office/drawing/2014/main" id="{5A6CDF7D-C625-481A-94FA-FCBE11B33923}"/>
                </a:ext>
              </a:extLst>
            </p:cNvPr>
            <p:cNvSpPr/>
            <p:nvPr/>
          </p:nvSpPr>
          <p:spPr>
            <a:xfrm>
              <a:off x="214697" y="1254035"/>
              <a:ext cx="11136926" cy="153789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GB" sz="1600"/>
            </a:p>
          </p:txBody>
        </p:sp>
        <p:sp>
          <p:nvSpPr>
            <p:cNvPr id="20" name="Freeform 41">
              <a:extLst>
                <a:ext uri="{FF2B5EF4-FFF2-40B4-BE49-F238E27FC236}">
                  <a16:creationId xmlns:a16="http://schemas.microsoft.com/office/drawing/2014/main" id="{0797C088-539F-4315-B33A-FC1CBB8DEAC1}"/>
                </a:ext>
              </a:extLst>
            </p:cNvPr>
            <p:cNvSpPr>
              <a:spLocks noChangeAspect="1" noEditPoints="1"/>
            </p:cNvSpPr>
            <p:nvPr/>
          </p:nvSpPr>
          <p:spPr bwMode="auto">
            <a:xfrm>
              <a:off x="2451519" y="1743382"/>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sp>
          <p:nvSpPr>
            <p:cNvPr id="21" name="TextBox 20">
              <a:extLst>
                <a:ext uri="{FF2B5EF4-FFF2-40B4-BE49-F238E27FC236}">
                  <a16:creationId xmlns:a16="http://schemas.microsoft.com/office/drawing/2014/main" id="{6B6279F2-B7C1-47C1-B51F-59B3C214F4A7}"/>
                </a:ext>
              </a:extLst>
            </p:cNvPr>
            <p:cNvSpPr txBox="1"/>
            <p:nvPr/>
          </p:nvSpPr>
          <p:spPr>
            <a:xfrm>
              <a:off x="1458105" y="2171041"/>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Final signature on summary sheet by claimant(s), executant(s) and witness</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22" name="TextBox 21">
              <a:extLst>
                <a:ext uri="{FF2B5EF4-FFF2-40B4-BE49-F238E27FC236}">
                  <a16:creationId xmlns:a16="http://schemas.microsoft.com/office/drawing/2014/main" id="{72320D6B-C452-4B37-A37C-6E3B17E7B088}"/>
                </a:ext>
              </a:extLst>
            </p:cNvPr>
            <p:cNvSpPr txBox="1"/>
            <p:nvPr/>
          </p:nvSpPr>
          <p:spPr>
            <a:xfrm>
              <a:off x="3568119" y="2162532"/>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Generation of unique number for the document and document is added to Book 1</a:t>
              </a:r>
            </a:p>
          </p:txBody>
        </p:sp>
        <p:sp>
          <p:nvSpPr>
            <p:cNvPr id="23" name="TextBox 22">
              <a:extLst>
                <a:ext uri="{FF2B5EF4-FFF2-40B4-BE49-F238E27FC236}">
                  <a16:creationId xmlns:a16="http://schemas.microsoft.com/office/drawing/2014/main" id="{FF3CE01C-A6CB-4D6E-B717-737D33D41A7B}"/>
                </a:ext>
              </a:extLst>
            </p:cNvPr>
            <p:cNvSpPr txBox="1"/>
            <p:nvPr/>
          </p:nvSpPr>
          <p:spPr>
            <a:xfrm>
              <a:off x="5728769" y="2120162"/>
              <a:ext cx="1427836"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Imprints of photographs and signature are printed </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24" name="TextBox 23">
              <a:extLst>
                <a:ext uri="{FF2B5EF4-FFF2-40B4-BE49-F238E27FC236}">
                  <a16:creationId xmlns:a16="http://schemas.microsoft.com/office/drawing/2014/main" id="{4ECB2DAB-229E-4B40-BCAA-8E893E354F43}"/>
                </a:ext>
              </a:extLst>
            </p:cNvPr>
            <p:cNvSpPr txBox="1"/>
            <p:nvPr/>
          </p:nvSpPr>
          <p:spPr>
            <a:xfrm>
              <a:off x="7203028" y="2178680"/>
              <a:ext cx="1629696"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Document is signed by SRO, original document is scanned and uploaded to the system</a:t>
              </a:r>
              <a:endParaRPr kumimoji="0" lang="en-US" sz="1200" b="0" i="0" u="none" strike="noStrike" kern="1200" cap="none" spc="0" normalizeH="0" baseline="0" noProof="0" dirty="0">
                <a:ln>
                  <a:noFill/>
                </a:ln>
                <a:solidFill>
                  <a:srgbClr val="000000"/>
                </a:solidFill>
                <a:effectLst/>
                <a:uLnTx/>
                <a:uFillTx/>
                <a:latin typeface="Arial"/>
              </a:endParaRPr>
            </a:p>
          </p:txBody>
        </p:sp>
        <p:cxnSp>
          <p:nvCxnSpPr>
            <p:cNvPr id="13" name="Straight Arrow Connector 12">
              <a:extLst>
                <a:ext uri="{FF2B5EF4-FFF2-40B4-BE49-F238E27FC236}">
                  <a16:creationId xmlns:a16="http://schemas.microsoft.com/office/drawing/2014/main" id="{D2C075AF-4FAB-4510-983D-A81BB5A864B5}"/>
                </a:ext>
              </a:extLst>
            </p:cNvPr>
            <p:cNvCxnSpPr>
              <a:cxnSpLocks/>
            </p:cNvCxnSpPr>
            <p:nvPr/>
          </p:nvCxnSpPr>
          <p:spPr>
            <a:xfrm>
              <a:off x="3128813" y="1818841"/>
              <a:ext cx="604880"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4" name="Straight Arrow Connector 13">
              <a:extLst>
                <a:ext uri="{FF2B5EF4-FFF2-40B4-BE49-F238E27FC236}">
                  <a16:creationId xmlns:a16="http://schemas.microsoft.com/office/drawing/2014/main" id="{22C60938-319C-4F55-994B-E1527B8677E5}"/>
                </a:ext>
              </a:extLst>
            </p:cNvPr>
            <p:cNvCxnSpPr/>
            <p:nvPr/>
          </p:nvCxnSpPr>
          <p:spPr>
            <a:xfrm>
              <a:off x="5086450" y="1760924"/>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5" name="Straight Arrow Connector 14">
              <a:extLst>
                <a:ext uri="{FF2B5EF4-FFF2-40B4-BE49-F238E27FC236}">
                  <a16:creationId xmlns:a16="http://schemas.microsoft.com/office/drawing/2014/main" id="{B4C01E89-B604-4E34-B9AA-5AC65C433FAD}"/>
                </a:ext>
              </a:extLst>
            </p:cNvPr>
            <p:cNvCxnSpPr>
              <a:cxnSpLocks/>
            </p:cNvCxnSpPr>
            <p:nvPr/>
          </p:nvCxnSpPr>
          <p:spPr>
            <a:xfrm>
              <a:off x="6844938" y="1761471"/>
              <a:ext cx="436260"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25" name="Rectangle 24">
              <a:extLst>
                <a:ext uri="{FF2B5EF4-FFF2-40B4-BE49-F238E27FC236}">
                  <a16:creationId xmlns:a16="http://schemas.microsoft.com/office/drawing/2014/main" id="{D020E349-DC2B-4AB6-A600-7658D6753A2F}"/>
                </a:ext>
              </a:extLst>
            </p:cNvPr>
            <p:cNvSpPr/>
            <p:nvPr/>
          </p:nvSpPr>
          <p:spPr>
            <a:xfrm>
              <a:off x="11644504" y="1906324"/>
              <a:ext cx="1096678"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200" b="1" dirty="0">
                  <a:solidFill>
                    <a:schemeClr val="tx1"/>
                  </a:solidFill>
                </a:rPr>
                <a:t>Kaveri System</a:t>
              </a:r>
            </a:p>
          </p:txBody>
        </p:sp>
        <p:sp>
          <p:nvSpPr>
            <p:cNvPr id="28" name="TextBox 27">
              <a:extLst>
                <a:ext uri="{FF2B5EF4-FFF2-40B4-BE49-F238E27FC236}">
                  <a16:creationId xmlns:a16="http://schemas.microsoft.com/office/drawing/2014/main" id="{8BB9C28C-F918-4F34-A96D-C1977B1E7135}"/>
                </a:ext>
              </a:extLst>
            </p:cNvPr>
            <p:cNvSpPr txBox="1"/>
            <p:nvPr/>
          </p:nvSpPr>
          <p:spPr>
            <a:xfrm>
              <a:off x="273053" y="2186659"/>
              <a:ext cx="1219747"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Receive success message from Blockchain </a:t>
              </a:r>
            </a:p>
          </p:txBody>
        </p:sp>
        <p:sp>
          <p:nvSpPr>
            <p:cNvPr id="29" name="Rectangle: Rounded Corners 5">
              <a:extLst>
                <a:ext uri="{FF2B5EF4-FFF2-40B4-BE49-F238E27FC236}">
                  <a16:creationId xmlns:a16="http://schemas.microsoft.com/office/drawing/2014/main" id="{35E1E26A-93D6-4A86-B50C-E7B536121F60}"/>
                </a:ext>
              </a:extLst>
            </p:cNvPr>
            <p:cNvSpPr/>
            <p:nvPr/>
          </p:nvSpPr>
          <p:spPr>
            <a:xfrm>
              <a:off x="273054" y="1312719"/>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20</a:t>
              </a:r>
            </a:p>
          </p:txBody>
        </p:sp>
        <p:sp>
          <p:nvSpPr>
            <p:cNvPr id="30" name="Rectangle: Rounded Corners 5">
              <a:extLst>
                <a:ext uri="{FF2B5EF4-FFF2-40B4-BE49-F238E27FC236}">
                  <a16:creationId xmlns:a16="http://schemas.microsoft.com/office/drawing/2014/main" id="{07BD7B60-9FC8-4370-B6A4-F60CA03DCAC2}"/>
                </a:ext>
              </a:extLst>
            </p:cNvPr>
            <p:cNvSpPr/>
            <p:nvPr/>
          </p:nvSpPr>
          <p:spPr>
            <a:xfrm>
              <a:off x="1859482" y="1298899"/>
              <a:ext cx="526075" cy="366731"/>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21</a:t>
              </a:r>
            </a:p>
          </p:txBody>
        </p:sp>
        <p:sp>
          <p:nvSpPr>
            <p:cNvPr id="31" name="Rectangle: Rounded Corners 5">
              <a:extLst>
                <a:ext uri="{FF2B5EF4-FFF2-40B4-BE49-F238E27FC236}">
                  <a16:creationId xmlns:a16="http://schemas.microsoft.com/office/drawing/2014/main" id="{19501872-DA41-47A3-9308-76044D1ADBBC}"/>
                </a:ext>
              </a:extLst>
            </p:cNvPr>
            <p:cNvSpPr/>
            <p:nvPr/>
          </p:nvSpPr>
          <p:spPr>
            <a:xfrm>
              <a:off x="3866850" y="1326332"/>
              <a:ext cx="526074" cy="35708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22</a:t>
              </a:r>
            </a:p>
          </p:txBody>
        </p:sp>
        <p:sp>
          <p:nvSpPr>
            <p:cNvPr id="32" name="Rectangle: Rounded Corners 5">
              <a:extLst>
                <a:ext uri="{FF2B5EF4-FFF2-40B4-BE49-F238E27FC236}">
                  <a16:creationId xmlns:a16="http://schemas.microsoft.com/office/drawing/2014/main" id="{EFA68DCF-6B8B-4494-BB0C-0140969E1A63}"/>
                </a:ext>
              </a:extLst>
            </p:cNvPr>
            <p:cNvSpPr/>
            <p:nvPr/>
          </p:nvSpPr>
          <p:spPr>
            <a:xfrm>
              <a:off x="5916613" y="1310984"/>
              <a:ext cx="526074" cy="35708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23</a:t>
              </a:r>
            </a:p>
          </p:txBody>
        </p:sp>
        <p:sp>
          <p:nvSpPr>
            <p:cNvPr id="33" name="Rectangle: Rounded Corners 5">
              <a:extLst>
                <a:ext uri="{FF2B5EF4-FFF2-40B4-BE49-F238E27FC236}">
                  <a16:creationId xmlns:a16="http://schemas.microsoft.com/office/drawing/2014/main" id="{15FD6A67-283D-4811-8F71-1F288BE7A97A}"/>
                </a:ext>
              </a:extLst>
            </p:cNvPr>
            <p:cNvSpPr/>
            <p:nvPr/>
          </p:nvSpPr>
          <p:spPr>
            <a:xfrm>
              <a:off x="7311041" y="1336725"/>
              <a:ext cx="526075" cy="34669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24</a:t>
              </a:r>
            </a:p>
          </p:txBody>
        </p:sp>
        <p:cxnSp>
          <p:nvCxnSpPr>
            <p:cNvPr id="34" name="Straight Arrow Connector 33">
              <a:extLst>
                <a:ext uri="{FF2B5EF4-FFF2-40B4-BE49-F238E27FC236}">
                  <a16:creationId xmlns:a16="http://schemas.microsoft.com/office/drawing/2014/main" id="{6AA66C8B-11C7-405E-87CD-279B0A43E852}"/>
                </a:ext>
              </a:extLst>
            </p:cNvPr>
            <p:cNvCxnSpPr>
              <a:cxnSpLocks/>
            </p:cNvCxnSpPr>
            <p:nvPr/>
          </p:nvCxnSpPr>
          <p:spPr>
            <a:xfrm>
              <a:off x="1555394" y="1814883"/>
              <a:ext cx="567125" cy="4812"/>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pic>
          <p:nvPicPr>
            <p:cNvPr id="36" name="Graphic 35" descr="Computer">
              <a:extLst>
                <a:ext uri="{FF2B5EF4-FFF2-40B4-BE49-F238E27FC236}">
                  <a16:creationId xmlns:a16="http://schemas.microsoft.com/office/drawing/2014/main" id="{10728AE0-C7AA-4BC6-96ED-75CD1B86D5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636" y="1580634"/>
              <a:ext cx="502298" cy="651380"/>
            </a:xfrm>
            <a:prstGeom prst="rect">
              <a:avLst/>
            </a:prstGeom>
          </p:spPr>
        </p:pic>
        <p:sp>
          <p:nvSpPr>
            <p:cNvPr id="38" name="Rectangle: Rounded Corners 5">
              <a:extLst>
                <a:ext uri="{FF2B5EF4-FFF2-40B4-BE49-F238E27FC236}">
                  <a16:creationId xmlns:a16="http://schemas.microsoft.com/office/drawing/2014/main" id="{FB41504A-74DE-4120-B203-C1B032B8E34C}"/>
                </a:ext>
              </a:extLst>
            </p:cNvPr>
            <p:cNvSpPr/>
            <p:nvPr/>
          </p:nvSpPr>
          <p:spPr>
            <a:xfrm>
              <a:off x="9235630" y="1332008"/>
              <a:ext cx="526075" cy="34669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25</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sp>
          <p:nvSpPr>
            <p:cNvPr id="39" name="Freeform 41">
              <a:extLst>
                <a:ext uri="{FF2B5EF4-FFF2-40B4-BE49-F238E27FC236}">
                  <a16:creationId xmlns:a16="http://schemas.microsoft.com/office/drawing/2014/main" id="{86D3B3A1-EC37-4F4F-8E78-9AEB61AE7DBA}"/>
                </a:ext>
              </a:extLst>
            </p:cNvPr>
            <p:cNvSpPr>
              <a:spLocks noChangeAspect="1" noEditPoints="1"/>
            </p:cNvSpPr>
            <p:nvPr/>
          </p:nvSpPr>
          <p:spPr bwMode="auto">
            <a:xfrm>
              <a:off x="9870858" y="1565371"/>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sp>
          <p:nvSpPr>
            <p:cNvPr id="40" name="TextBox 39">
              <a:extLst>
                <a:ext uri="{FF2B5EF4-FFF2-40B4-BE49-F238E27FC236}">
                  <a16:creationId xmlns:a16="http://schemas.microsoft.com/office/drawing/2014/main" id="{7E5916A8-FFF6-4BC3-A7A8-949B27CCF4B4}"/>
                </a:ext>
              </a:extLst>
            </p:cNvPr>
            <p:cNvSpPr txBox="1"/>
            <p:nvPr/>
          </p:nvSpPr>
          <p:spPr>
            <a:xfrm>
              <a:off x="9125605" y="2150295"/>
              <a:ext cx="2183168"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Blockchain application is invoked and unique request number along with scanned copy is sent to blockchain</a:t>
              </a:r>
            </a:p>
          </p:txBody>
        </p:sp>
        <p:cxnSp>
          <p:nvCxnSpPr>
            <p:cNvPr id="42" name="Straight Arrow Connector 41">
              <a:extLst>
                <a:ext uri="{FF2B5EF4-FFF2-40B4-BE49-F238E27FC236}">
                  <a16:creationId xmlns:a16="http://schemas.microsoft.com/office/drawing/2014/main" id="{4B6A6981-8191-4302-9EB1-7046BC033EEA}"/>
                </a:ext>
              </a:extLst>
            </p:cNvPr>
            <p:cNvCxnSpPr>
              <a:cxnSpLocks/>
            </p:cNvCxnSpPr>
            <p:nvPr/>
          </p:nvCxnSpPr>
          <p:spPr>
            <a:xfrm flipV="1">
              <a:off x="8389932" y="1697034"/>
              <a:ext cx="845698" cy="6694"/>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45" name="Rectangle 44">
              <a:extLst>
                <a:ext uri="{FF2B5EF4-FFF2-40B4-BE49-F238E27FC236}">
                  <a16:creationId xmlns:a16="http://schemas.microsoft.com/office/drawing/2014/main" id="{7733C33F-FE6F-4B89-8342-89ED137BBDEB}"/>
                </a:ext>
              </a:extLst>
            </p:cNvPr>
            <p:cNvSpPr/>
            <p:nvPr/>
          </p:nvSpPr>
          <p:spPr>
            <a:xfrm>
              <a:off x="214696" y="2797900"/>
              <a:ext cx="11136925" cy="3481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a:ea typeface="+mn-ea"/>
                <a:cs typeface="+mn-cs"/>
              </a:endParaRPr>
            </a:p>
          </p:txBody>
        </p:sp>
        <p:sp>
          <p:nvSpPr>
            <p:cNvPr id="46" name="Rectangle 45">
              <a:extLst>
                <a:ext uri="{FF2B5EF4-FFF2-40B4-BE49-F238E27FC236}">
                  <a16:creationId xmlns:a16="http://schemas.microsoft.com/office/drawing/2014/main" id="{9DF981EC-B385-4179-B2FE-A9CF2F14B579}"/>
                </a:ext>
              </a:extLst>
            </p:cNvPr>
            <p:cNvSpPr/>
            <p:nvPr/>
          </p:nvSpPr>
          <p:spPr>
            <a:xfrm>
              <a:off x="11643661" y="3496823"/>
              <a:ext cx="1096678"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200" b="1" dirty="0">
                  <a:solidFill>
                    <a:schemeClr val="tx1"/>
                  </a:solidFill>
                </a:rPr>
                <a:t>Blockchain System</a:t>
              </a:r>
            </a:p>
          </p:txBody>
        </p:sp>
        <p:sp>
          <p:nvSpPr>
            <p:cNvPr id="47" name="TextBox 46">
              <a:extLst>
                <a:ext uri="{FF2B5EF4-FFF2-40B4-BE49-F238E27FC236}">
                  <a16:creationId xmlns:a16="http://schemas.microsoft.com/office/drawing/2014/main" id="{B509C89F-84C6-47B3-8C86-02236581BB66}"/>
                </a:ext>
              </a:extLst>
            </p:cNvPr>
            <p:cNvSpPr txBox="1"/>
            <p:nvPr/>
          </p:nvSpPr>
          <p:spPr>
            <a:xfrm>
              <a:off x="419829" y="3909283"/>
              <a:ext cx="1942646"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Blockchain receives the data</a:t>
              </a:r>
            </a:p>
          </p:txBody>
        </p:sp>
        <p:sp>
          <p:nvSpPr>
            <p:cNvPr id="48" name="Rectangle: Rounded Corners 5">
              <a:extLst>
                <a:ext uri="{FF2B5EF4-FFF2-40B4-BE49-F238E27FC236}">
                  <a16:creationId xmlns:a16="http://schemas.microsoft.com/office/drawing/2014/main" id="{6906679C-1183-4B89-BD71-36FCE9E6569A}"/>
                </a:ext>
              </a:extLst>
            </p:cNvPr>
            <p:cNvSpPr/>
            <p:nvPr/>
          </p:nvSpPr>
          <p:spPr>
            <a:xfrm>
              <a:off x="442912" y="3112508"/>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26</a:t>
              </a:r>
            </a:p>
          </p:txBody>
        </p:sp>
        <p:pic>
          <p:nvPicPr>
            <p:cNvPr id="49" name="Graphic 48" descr="Computer">
              <a:extLst>
                <a:ext uri="{FF2B5EF4-FFF2-40B4-BE49-F238E27FC236}">
                  <a16:creationId xmlns:a16="http://schemas.microsoft.com/office/drawing/2014/main" id="{09FDAC8E-E5DB-44C4-AD55-D5E07457A8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5494" y="3380423"/>
              <a:ext cx="502298" cy="651380"/>
            </a:xfrm>
            <a:prstGeom prst="rect">
              <a:avLst/>
            </a:prstGeom>
          </p:spPr>
        </p:pic>
        <p:sp>
          <p:nvSpPr>
            <p:cNvPr id="50" name="TextBox 49">
              <a:extLst>
                <a:ext uri="{FF2B5EF4-FFF2-40B4-BE49-F238E27FC236}">
                  <a16:creationId xmlns:a16="http://schemas.microsoft.com/office/drawing/2014/main" id="{0F9D870E-53D8-4C40-A2EA-C89943C5ADBD}"/>
                </a:ext>
              </a:extLst>
            </p:cNvPr>
            <p:cNvSpPr txBox="1"/>
            <p:nvPr/>
          </p:nvSpPr>
          <p:spPr>
            <a:xfrm>
              <a:off x="3386166" y="3959302"/>
              <a:ext cx="2162660"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Retrieves the data packet created in Step 18 by matching the unique request number</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1" name="Rectangle: Rounded Corners 5">
              <a:extLst>
                <a:ext uri="{FF2B5EF4-FFF2-40B4-BE49-F238E27FC236}">
                  <a16:creationId xmlns:a16="http://schemas.microsoft.com/office/drawing/2014/main" id="{FD2A0879-7F11-4AC7-B739-DE77D01A0BD3}"/>
                </a:ext>
              </a:extLst>
            </p:cNvPr>
            <p:cNvSpPr/>
            <p:nvPr/>
          </p:nvSpPr>
          <p:spPr>
            <a:xfrm>
              <a:off x="3414815" y="3059799"/>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27</a:t>
              </a:r>
            </a:p>
          </p:txBody>
        </p:sp>
        <p:sp>
          <p:nvSpPr>
            <p:cNvPr id="53" name="Rectangle: Rounded Corners 5">
              <a:extLst>
                <a:ext uri="{FF2B5EF4-FFF2-40B4-BE49-F238E27FC236}">
                  <a16:creationId xmlns:a16="http://schemas.microsoft.com/office/drawing/2014/main" id="{A08B3590-DD0C-4D98-9EF3-D2853E8F9D3D}"/>
                </a:ext>
              </a:extLst>
            </p:cNvPr>
            <p:cNvSpPr/>
            <p:nvPr/>
          </p:nvSpPr>
          <p:spPr>
            <a:xfrm>
              <a:off x="6131696" y="3106627"/>
              <a:ext cx="534020" cy="384315"/>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28</a:t>
              </a:r>
            </a:p>
          </p:txBody>
        </p:sp>
        <p:sp>
          <p:nvSpPr>
            <p:cNvPr id="55" name="TextBox 54">
              <a:extLst>
                <a:ext uri="{FF2B5EF4-FFF2-40B4-BE49-F238E27FC236}">
                  <a16:creationId xmlns:a16="http://schemas.microsoft.com/office/drawing/2014/main" id="{BE7E6B4F-816B-4565-BE6B-C6007DF14CEF}"/>
                </a:ext>
              </a:extLst>
            </p:cNvPr>
            <p:cNvSpPr txBox="1"/>
            <p:nvPr/>
          </p:nvSpPr>
          <p:spPr>
            <a:xfrm>
              <a:off x="5733646" y="3914433"/>
              <a:ext cx="2162660" cy="529282"/>
            </a:xfrm>
            <a:prstGeom prst="rect">
              <a:avLst/>
            </a:prstGeom>
            <a:solidFill>
              <a:schemeClr val="bg1"/>
            </a:solidFill>
          </p:spPr>
          <p:txBody>
            <a:bodyPr wrap="square" lIns="0" tIns="0" rIns="0" bIns="0" rtlCol="0" anchor="ctr">
              <a:noAutofit/>
            </a:bodyPr>
            <a:lstStyle/>
            <a:p>
              <a:pPr lvl="0" indent="-274320" algn="ctr">
                <a:spcAft>
                  <a:spcPts val="900"/>
                </a:spcAft>
              </a:pPr>
              <a:endParaRPr kumimoji="0" lang="en-US" sz="1200" b="0" i="0" u="none" strike="noStrike" kern="1200" cap="none" spc="0" normalizeH="0" baseline="0" noProof="0" dirty="0">
                <a:ln>
                  <a:noFill/>
                </a:ln>
                <a:solidFill>
                  <a:srgbClr val="000000"/>
                </a:solidFill>
                <a:effectLst/>
                <a:uLnTx/>
                <a:uFillTx/>
                <a:latin typeface="Arial"/>
              </a:endParaRPr>
            </a:p>
          </p:txBody>
        </p:sp>
        <p:pic>
          <p:nvPicPr>
            <p:cNvPr id="56" name="Graphic 55" descr="Share">
              <a:extLst>
                <a:ext uri="{FF2B5EF4-FFF2-40B4-BE49-F238E27FC236}">
                  <a16:creationId xmlns:a16="http://schemas.microsoft.com/office/drawing/2014/main" id="{A83D0563-CE4C-49F5-9DC5-652F5AC842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34910" y="3327713"/>
              <a:ext cx="466235" cy="534011"/>
            </a:xfrm>
            <a:prstGeom prst="rect">
              <a:avLst/>
            </a:prstGeom>
          </p:spPr>
        </p:pic>
        <p:sp>
          <p:nvSpPr>
            <p:cNvPr id="57" name="TextBox 56">
              <a:extLst>
                <a:ext uri="{FF2B5EF4-FFF2-40B4-BE49-F238E27FC236}">
                  <a16:creationId xmlns:a16="http://schemas.microsoft.com/office/drawing/2014/main" id="{BF513979-BDE5-4873-A1D0-7D502F45215C}"/>
                </a:ext>
              </a:extLst>
            </p:cNvPr>
            <p:cNvSpPr txBox="1"/>
            <p:nvPr/>
          </p:nvSpPr>
          <p:spPr>
            <a:xfrm>
              <a:off x="6131696" y="3967472"/>
              <a:ext cx="2162660"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Append the data received in Step 26 to the </a:t>
              </a:r>
              <a:r>
                <a:rPr lang="en-US" sz="1200" dirty="0">
                  <a:solidFill>
                    <a:srgbClr val="000000"/>
                  </a:solidFill>
                  <a:latin typeface="Arial"/>
                </a:rPr>
                <a:t>data packet retrieved in Step 27  </a:t>
              </a:r>
              <a:endParaRPr kumimoji="0" lang="en-US" sz="1200" b="0" i="0" u="none" strike="noStrike" kern="1200" cap="none" spc="0" normalizeH="0" baseline="0" noProof="0" dirty="0">
                <a:ln>
                  <a:noFill/>
                </a:ln>
                <a:solidFill>
                  <a:srgbClr val="000000"/>
                </a:solidFill>
                <a:effectLst/>
                <a:uLnTx/>
                <a:uFillTx/>
                <a:latin typeface="Arial"/>
              </a:endParaRPr>
            </a:p>
          </p:txBody>
        </p:sp>
        <p:sp>
          <p:nvSpPr>
            <p:cNvPr id="59" name="Freeform 41">
              <a:extLst>
                <a:ext uri="{FF2B5EF4-FFF2-40B4-BE49-F238E27FC236}">
                  <a16:creationId xmlns:a16="http://schemas.microsoft.com/office/drawing/2014/main" id="{666B3157-9379-4C56-B535-EB3EE318E674}"/>
                </a:ext>
              </a:extLst>
            </p:cNvPr>
            <p:cNvSpPr>
              <a:spLocks noChangeAspect="1" noEditPoints="1"/>
            </p:cNvSpPr>
            <p:nvPr/>
          </p:nvSpPr>
          <p:spPr bwMode="auto">
            <a:xfrm>
              <a:off x="6814976" y="3438280"/>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sp>
          <p:nvSpPr>
            <p:cNvPr id="60" name="Rectangle: Rounded Corners 5">
              <a:extLst>
                <a:ext uri="{FF2B5EF4-FFF2-40B4-BE49-F238E27FC236}">
                  <a16:creationId xmlns:a16="http://schemas.microsoft.com/office/drawing/2014/main" id="{2E232D6F-FB12-4082-B859-7426FEA4EAAC}"/>
                </a:ext>
              </a:extLst>
            </p:cNvPr>
            <p:cNvSpPr/>
            <p:nvPr/>
          </p:nvSpPr>
          <p:spPr>
            <a:xfrm>
              <a:off x="8975574" y="3059799"/>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29</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sp>
          <p:nvSpPr>
            <p:cNvPr id="61" name="Rectangle: Rounded Corners 5">
              <a:extLst>
                <a:ext uri="{FF2B5EF4-FFF2-40B4-BE49-F238E27FC236}">
                  <a16:creationId xmlns:a16="http://schemas.microsoft.com/office/drawing/2014/main" id="{F73909CA-0B5D-4C84-803A-34C6250DBAF8}"/>
                </a:ext>
              </a:extLst>
            </p:cNvPr>
            <p:cNvSpPr/>
            <p:nvPr/>
          </p:nvSpPr>
          <p:spPr>
            <a:xfrm>
              <a:off x="935012" y="4920896"/>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30</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sp>
          <p:nvSpPr>
            <p:cNvPr id="62" name="TextBox 61">
              <a:extLst>
                <a:ext uri="{FF2B5EF4-FFF2-40B4-BE49-F238E27FC236}">
                  <a16:creationId xmlns:a16="http://schemas.microsoft.com/office/drawing/2014/main" id="{BAB46AED-70EC-4212-ACC5-976ADCFF1C84}"/>
                </a:ext>
              </a:extLst>
            </p:cNvPr>
            <p:cNvSpPr txBox="1"/>
            <p:nvPr/>
          </p:nvSpPr>
          <p:spPr>
            <a:xfrm>
              <a:off x="9002738" y="3968035"/>
              <a:ext cx="2157783"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Data packet created in Step </a:t>
              </a:r>
              <a:r>
                <a:rPr lang="en-US" sz="1200" dirty="0">
                  <a:solidFill>
                    <a:srgbClr val="000000"/>
                  </a:solidFill>
                  <a:latin typeface="Arial"/>
                </a:rPr>
                <a:t>28</a:t>
              </a:r>
              <a:r>
                <a:rPr kumimoji="0" lang="en-US" sz="1200" b="0" i="0" u="none" strike="noStrike" kern="1200" cap="none" spc="0" normalizeH="0" baseline="0" noProof="0" dirty="0">
                  <a:ln>
                    <a:noFill/>
                  </a:ln>
                  <a:solidFill>
                    <a:srgbClr val="000000"/>
                  </a:solidFill>
                  <a:effectLst/>
                  <a:uLnTx/>
                  <a:uFillTx/>
                  <a:latin typeface="Arial"/>
                  <a:ea typeface="+mn-ea"/>
                  <a:cs typeface="+mn-cs"/>
                </a:rPr>
                <a:t> will be digitally signed by SRO </a:t>
              </a:r>
            </a:p>
          </p:txBody>
        </p:sp>
        <p:sp>
          <p:nvSpPr>
            <p:cNvPr id="63" name="TextBox 62">
              <a:extLst>
                <a:ext uri="{FF2B5EF4-FFF2-40B4-BE49-F238E27FC236}">
                  <a16:creationId xmlns:a16="http://schemas.microsoft.com/office/drawing/2014/main" id="{7469D29A-6324-404C-83EE-8175BA3F16F1}"/>
                </a:ext>
              </a:extLst>
            </p:cNvPr>
            <p:cNvSpPr txBox="1"/>
            <p:nvPr/>
          </p:nvSpPr>
          <p:spPr>
            <a:xfrm>
              <a:off x="264645" y="5692933"/>
              <a:ext cx="2459422"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Signed data packet is sent to Blockchain</a:t>
              </a:r>
            </a:p>
          </p:txBody>
        </p:sp>
        <p:sp>
          <p:nvSpPr>
            <p:cNvPr id="64" name="Freeform 41">
              <a:extLst>
                <a:ext uri="{FF2B5EF4-FFF2-40B4-BE49-F238E27FC236}">
                  <a16:creationId xmlns:a16="http://schemas.microsoft.com/office/drawing/2014/main" id="{6F4D65DB-A37B-473B-A566-268F0668236F}"/>
                </a:ext>
              </a:extLst>
            </p:cNvPr>
            <p:cNvSpPr>
              <a:spLocks noChangeAspect="1" noEditPoints="1"/>
            </p:cNvSpPr>
            <p:nvPr/>
          </p:nvSpPr>
          <p:spPr bwMode="auto">
            <a:xfrm>
              <a:off x="9788197" y="3523000"/>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5" name="Graphic 64" descr="Envelope">
              <a:extLst>
                <a:ext uri="{FF2B5EF4-FFF2-40B4-BE49-F238E27FC236}">
                  <a16:creationId xmlns:a16="http://schemas.microsoft.com/office/drawing/2014/main" id="{8640226C-9744-4788-8F2A-B794D33583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22181" y="5149153"/>
              <a:ext cx="457200" cy="584148"/>
            </a:xfrm>
            <a:prstGeom prst="rect">
              <a:avLst/>
            </a:prstGeom>
          </p:spPr>
        </p:pic>
        <p:sp>
          <p:nvSpPr>
            <p:cNvPr id="67" name="TextBox 66">
              <a:extLst>
                <a:ext uri="{FF2B5EF4-FFF2-40B4-BE49-F238E27FC236}">
                  <a16:creationId xmlns:a16="http://schemas.microsoft.com/office/drawing/2014/main" id="{C0CF16E1-0472-41C9-81EA-562B061F7D0C}"/>
                </a:ext>
              </a:extLst>
            </p:cNvPr>
            <p:cNvSpPr txBox="1"/>
            <p:nvPr/>
          </p:nvSpPr>
          <p:spPr>
            <a:xfrm>
              <a:off x="3046930" y="5663024"/>
              <a:ext cx="3163041" cy="529282"/>
            </a:xfrm>
            <a:prstGeom prst="rect">
              <a:avLst/>
            </a:prstGeom>
            <a:solidFill>
              <a:schemeClr val="bg1"/>
            </a:solidFill>
          </p:spPr>
          <p:txBody>
            <a:bodyPr wrap="square" lIns="0" tIns="0" rIns="0" bIns="0" rtlCol="0" anchor="ctr">
              <a:noAutofit/>
            </a:bodyPr>
            <a:lstStyle/>
            <a:p>
              <a:pPr marL="0" marR="0" lvl="0" indent="-274320" algn="ctr" defTabSz="914400"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Smart Contract triggered upon receipt of the packet</a:t>
              </a:r>
            </a:p>
          </p:txBody>
        </p:sp>
        <p:sp>
          <p:nvSpPr>
            <p:cNvPr id="68" name="Rectangle: Rounded Corners 5">
              <a:extLst>
                <a:ext uri="{FF2B5EF4-FFF2-40B4-BE49-F238E27FC236}">
                  <a16:creationId xmlns:a16="http://schemas.microsoft.com/office/drawing/2014/main" id="{5F3A6E90-6F93-4614-8297-45EB44139C93}"/>
                </a:ext>
              </a:extLst>
            </p:cNvPr>
            <p:cNvSpPr/>
            <p:nvPr/>
          </p:nvSpPr>
          <p:spPr>
            <a:xfrm>
              <a:off x="3981603" y="4970030"/>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Arial"/>
                </a:rPr>
                <a:t>31</a:t>
              </a:r>
              <a:endParaRPr kumimoji="0" lang="en-US" sz="2000" b="1" i="0" u="none" strike="noStrike" kern="1200" cap="none" spc="0" normalizeH="0" baseline="0" noProof="0" dirty="0">
                <a:ln>
                  <a:noFill/>
                </a:ln>
                <a:solidFill>
                  <a:srgbClr val="FFFFFF"/>
                </a:solidFill>
                <a:effectLst/>
                <a:uLnTx/>
                <a:uFillTx/>
                <a:latin typeface="Arial"/>
                <a:ea typeface="+mn-ea"/>
                <a:cs typeface="+mn-cs"/>
              </a:endParaRPr>
            </a:p>
          </p:txBody>
        </p:sp>
        <p:pic>
          <p:nvPicPr>
            <p:cNvPr id="69" name="Graphic 68" descr="Share">
              <a:extLst>
                <a:ext uri="{FF2B5EF4-FFF2-40B4-BE49-F238E27FC236}">
                  <a16:creationId xmlns:a16="http://schemas.microsoft.com/office/drawing/2014/main" id="{D7BA45D0-9C08-4044-87E9-80006EDD88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02664" y="5148097"/>
              <a:ext cx="415222" cy="475582"/>
            </a:xfrm>
            <a:prstGeom prst="rect">
              <a:avLst/>
            </a:prstGeom>
          </p:spPr>
        </p:pic>
        <p:cxnSp>
          <p:nvCxnSpPr>
            <p:cNvPr id="70" name="Straight Arrow Connector 69">
              <a:extLst>
                <a:ext uri="{FF2B5EF4-FFF2-40B4-BE49-F238E27FC236}">
                  <a16:creationId xmlns:a16="http://schemas.microsoft.com/office/drawing/2014/main" id="{76D40459-6B34-4B6C-A9E0-70EAD94F6B64}"/>
                </a:ext>
              </a:extLst>
            </p:cNvPr>
            <p:cNvCxnSpPr>
              <a:cxnSpLocks/>
            </p:cNvCxnSpPr>
            <p:nvPr/>
          </p:nvCxnSpPr>
          <p:spPr>
            <a:xfrm>
              <a:off x="2044247" y="3304665"/>
              <a:ext cx="1075847"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72" name="Straight Arrow Connector 71">
              <a:extLst>
                <a:ext uri="{FF2B5EF4-FFF2-40B4-BE49-F238E27FC236}">
                  <a16:creationId xmlns:a16="http://schemas.microsoft.com/office/drawing/2014/main" id="{A2275911-758F-46F5-8FE8-EC7667526A0D}"/>
                </a:ext>
              </a:extLst>
            </p:cNvPr>
            <p:cNvCxnSpPr>
              <a:cxnSpLocks/>
            </p:cNvCxnSpPr>
            <p:nvPr/>
          </p:nvCxnSpPr>
          <p:spPr>
            <a:xfrm>
              <a:off x="4810275" y="3273947"/>
              <a:ext cx="1075847"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73" name="Straight Arrow Connector 72">
              <a:extLst>
                <a:ext uri="{FF2B5EF4-FFF2-40B4-BE49-F238E27FC236}">
                  <a16:creationId xmlns:a16="http://schemas.microsoft.com/office/drawing/2014/main" id="{2295C356-22B3-43A7-B530-37E0C91AACD1}"/>
                </a:ext>
              </a:extLst>
            </p:cNvPr>
            <p:cNvCxnSpPr>
              <a:cxnSpLocks/>
            </p:cNvCxnSpPr>
            <p:nvPr/>
          </p:nvCxnSpPr>
          <p:spPr>
            <a:xfrm>
              <a:off x="7428837" y="3276537"/>
              <a:ext cx="1075847"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74" name="Straight Arrow Connector 73">
              <a:extLst>
                <a:ext uri="{FF2B5EF4-FFF2-40B4-BE49-F238E27FC236}">
                  <a16:creationId xmlns:a16="http://schemas.microsoft.com/office/drawing/2014/main" id="{D145264B-2F0E-47B6-85B9-C6BAFCDA7E9F}"/>
                </a:ext>
              </a:extLst>
            </p:cNvPr>
            <p:cNvCxnSpPr>
              <a:cxnSpLocks/>
            </p:cNvCxnSpPr>
            <p:nvPr/>
          </p:nvCxnSpPr>
          <p:spPr>
            <a:xfrm>
              <a:off x="2229857" y="5148097"/>
              <a:ext cx="1075847"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grpSp>
    </p:spTree>
    <p:extLst>
      <p:ext uri="{BB962C8B-B14F-4D97-AF65-F5344CB8AC3E}">
        <p14:creationId xmlns:p14="http://schemas.microsoft.com/office/powerpoint/2010/main" val="2078665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3 : Removal of Encumbrance Document in Blockchain System (4/4)</a:t>
            </a:r>
          </a:p>
        </p:txBody>
      </p:sp>
      <p:grpSp>
        <p:nvGrpSpPr>
          <p:cNvPr id="3" name="Group 2">
            <a:extLst>
              <a:ext uri="{FF2B5EF4-FFF2-40B4-BE49-F238E27FC236}">
                <a16:creationId xmlns:a16="http://schemas.microsoft.com/office/drawing/2014/main" id="{20157F94-9DEC-4D18-A6DD-6B2FA5EC8C42}"/>
              </a:ext>
            </a:extLst>
          </p:cNvPr>
          <p:cNvGrpSpPr/>
          <p:nvPr/>
        </p:nvGrpSpPr>
        <p:grpSpPr>
          <a:xfrm>
            <a:off x="339849" y="1592224"/>
            <a:ext cx="11852151" cy="4833776"/>
            <a:chOff x="239129" y="1861080"/>
            <a:chExt cx="11852151" cy="4833776"/>
          </a:xfrm>
        </p:grpSpPr>
        <p:sp>
          <p:nvSpPr>
            <p:cNvPr id="60" name="TextBox 59">
              <a:extLst>
                <a:ext uri="{FF2B5EF4-FFF2-40B4-BE49-F238E27FC236}">
                  <a16:creationId xmlns:a16="http://schemas.microsoft.com/office/drawing/2014/main" id="{E820EAA4-EF8D-46C0-AD78-55B002FB8AC9}"/>
                </a:ext>
              </a:extLst>
            </p:cNvPr>
            <p:cNvSpPr txBox="1"/>
            <p:nvPr/>
          </p:nvSpPr>
          <p:spPr>
            <a:xfrm>
              <a:off x="276718" y="4155215"/>
              <a:ext cx="2780193" cy="563157"/>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Only a successful match establishes right of executant(s) to transact. After successful match, check public key of claimant(s) for existence and correctness</a:t>
              </a:r>
            </a:p>
          </p:txBody>
        </p:sp>
        <p:sp>
          <p:nvSpPr>
            <p:cNvPr id="64" name="TextBox 63">
              <a:extLst>
                <a:ext uri="{FF2B5EF4-FFF2-40B4-BE49-F238E27FC236}">
                  <a16:creationId xmlns:a16="http://schemas.microsoft.com/office/drawing/2014/main" id="{2BDD8CBF-C9CF-452E-84D5-F0D4477CE2DE}"/>
                </a:ext>
              </a:extLst>
            </p:cNvPr>
            <p:cNvSpPr txBox="1"/>
            <p:nvPr/>
          </p:nvSpPr>
          <p:spPr>
            <a:xfrm>
              <a:off x="3092805" y="4082619"/>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Use the public key in ledger to verify the signed text of claimant(s)</a:t>
              </a:r>
            </a:p>
          </p:txBody>
        </p:sp>
        <p:sp>
          <p:nvSpPr>
            <p:cNvPr id="65" name="TextBox 64">
              <a:extLst>
                <a:ext uri="{FF2B5EF4-FFF2-40B4-BE49-F238E27FC236}">
                  <a16:creationId xmlns:a16="http://schemas.microsoft.com/office/drawing/2014/main" id="{4995FA1F-EEE3-41CB-B833-BC7D348FE5E4}"/>
                </a:ext>
              </a:extLst>
            </p:cNvPr>
            <p:cNvSpPr txBox="1"/>
            <p:nvPr/>
          </p:nvSpPr>
          <p:spPr>
            <a:xfrm>
              <a:off x="5502962" y="4180551"/>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Match the decrypted Aadhaar number with with the Aadhaar stored in blockchain*</a:t>
              </a:r>
            </a:p>
          </p:txBody>
        </p:sp>
        <p:sp>
          <p:nvSpPr>
            <p:cNvPr id="71" name="TextBox 70">
              <a:extLst>
                <a:ext uri="{FF2B5EF4-FFF2-40B4-BE49-F238E27FC236}">
                  <a16:creationId xmlns:a16="http://schemas.microsoft.com/office/drawing/2014/main" id="{EF02A9FD-B151-493F-ADE2-1B70FAA808A3}"/>
                </a:ext>
              </a:extLst>
            </p:cNvPr>
            <p:cNvSpPr txBox="1"/>
            <p:nvPr/>
          </p:nvSpPr>
          <p:spPr>
            <a:xfrm>
              <a:off x="7895955" y="4109907"/>
              <a:ext cx="2903177"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Upon successful match i.e., demographic match, data received from desktop application is appended as a new record </a:t>
              </a:r>
              <a:endParaRPr kumimoji="0" lang="en-US" sz="1200" b="0" i="0" u="none" strike="noStrike" kern="1200" cap="none" spc="0" normalizeH="0" baseline="0" noProof="0" dirty="0">
                <a:ln>
                  <a:noFill/>
                </a:ln>
                <a:solidFill>
                  <a:srgbClr val="000000"/>
                </a:solidFill>
                <a:effectLst/>
                <a:uLnTx/>
                <a:uFillTx/>
                <a:latin typeface="Arial"/>
              </a:endParaRPr>
            </a:p>
          </p:txBody>
        </p:sp>
        <p:grpSp>
          <p:nvGrpSpPr>
            <p:cNvPr id="5" name="Group 4">
              <a:extLst>
                <a:ext uri="{FF2B5EF4-FFF2-40B4-BE49-F238E27FC236}">
                  <a16:creationId xmlns:a16="http://schemas.microsoft.com/office/drawing/2014/main" id="{6C017BD1-D244-47D3-8B21-AF5D3A9F767F}"/>
                </a:ext>
              </a:extLst>
            </p:cNvPr>
            <p:cNvGrpSpPr/>
            <p:nvPr/>
          </p:nvGrpSpPr>
          <p:grpSpPr>
            <a:xfrm>
              <a:off x="239129" y="4809926"/>
              <a:ext cx="9221700" cy="1405396"/>
              <a:chOff x="239129" y="4900876"/>
              <a:chExt cx="9221700" cy="1405396"/>
            </a:xfrm>
          </p:grpSpPr>
          <p:sp>
            <p:nvSpPr>
              <p:cNvPr id="79" name="Rectangle: Rounded Corners 5">
                <a:extLst>
                  <a:ext uri="{FF2B5EF4-FFF2-40B4-BE49-F238E27FC236}">
                    <a16:creationId xmlns:a16="http://schemas.microsoft.com/office/drawing/2014/main" id="{EA4DE43E-DD12-4E47-9494-C73A19F1AFD3}"/>
                  </a:ext>
                </a:extLst>
              </p:cNvPr>
              <p:cNvSpPr/>
              <p:nvPr/>
            </p:nvSpPr>
            <p:spPr>
              <a:xfrm>
                <a:off x="696169" y="4921162"/>
                <a:ext cx="5144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40</a:t>
                </a:r>
              </a:p>
            </p:txBody>
          </p:sp>
          <p:sp>
            <p:nvSpPr>
              <p:cNvPr id="81" name="Rectangle: Rounded Corners 5">
                <a:extLst>
                  <a:ext uri="{FF2B5EF4-FFF2-40B4-BE49-F238E27FC236}">
                    <a16:creationId xmlns:a16="http://schemas.microsoft.com/office/drawing/2014/main" id="{2D405986-1FA3-4B12-AB96-F6926A1B7D5B}"/>
                  </a:ext>
                </a:extLst>
              </p:cNvPr>
              <p:cNvSpPr/>
              <p:nvPr/>
            </p:nvSpPr>
            <p:spPr>
              <a:xfrm>
                <a:off x="4370554" y="4919790"/>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41</a:t>
                </a:r>
              </a:p>
            </p:txBody>
          </p:sp>
          <p:sp>
            <p:nvSpPr>
              <p:cNvPr id="82" name="Rectangle: Rounded Corners 5">
                <a:extLst>
                  <a:ext uri="{FF2B5EF4-FFF2-40B4-BE49-F238E27FC236}">
                    <a16:creationId xmlns:a16="http://schemas.microsoft.com/office/drawing/2014/main" id="{1ACE2627-C0D9-4284-95E7-44DA23F48426}"/>
                  </a:ext>
                </a:extLst>
              </p:cNvPr>
              <p:cNvSpPr/>
              <p:nvPr/>
            </p:nvSpPr>
            <p:spPr>
              <a:xfrm>
                <a:off x="7801615" y="4900876"/>
                <a:ext cx="523093"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42</a:t>
                </a:r>
              </a:p>
            </p:txBody>
          </p:sp>
          <p:sp>
            <p:nvSpPr>
              <p:cNvPr id="84" name="TextBox 83">
                <a:extLst>
                  <a:ext uri="{FF2B5EF4-FFF2-40B4-BE49-F238E27FC236}">
                    <a16:creationId xmlns:a16="http://schemas.microsoft.com/office/drawing/2014/main" id="{5BF51385-B412-43DA-84D3-7F88B5ECB807}"/>
                  </a:ext>
                </a:extLst>
              </p:cNvPr>
              <p:cNvSpPr txBox="1"/>
              <p:nvPr/>
            </p:nvSpPr>
            <p:spPr>
              <a:xfrm>
                <a:off x="239129" y="5702990"/>
                <a:ext cx="2853676"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Property data in blockchain is copied with only the encumbrance fields getting updated with removal of encumbrance reason and claimant’s public key</a:t>
                </a:r>
              </a:p>
            </p:txBody>
          </p:sp>
          <p:sp>
            <p:nvSpPr>
              <p:cNvPr id="85" name="TextBox 84">
                <a:extLst>
                  <a:ext uri="{FF2B5EF4-FFF2-40B4-BE49-F238E27FC236}">
                    <a16:creationId xmlns:a16="http://schemas.microsoft.com/office/drawing/2014/main" id="{FC5B80DF-DBA7-45E5-BA1C-2AB0C2F43A87}"/>
                  </a:ext>
                </a:extLst>
              </p:cNvPr>
              <p:cNvSpPr txBox="1"/>
              <p:nvPr/>
            </p:nvSpPr>
            <p:spPr>
              <a:xfrm>
                <a:off x="3355086" y="5720125"/>
                <a:ext cx="3174280"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rPr>
                  <a:t>Hash pointer to the previous record is updated with the pointer to the old record. In case this is first entry for property in blockchain, then a new record is created using the index II data </a:t>
                </a:r>
              </a:p>
            </p:txBody>
          </p:sp>
          <p:sp>
            <p:nvSpPr>
              <p:cNvPr id="86" name="TextBox 85">
                <a:extLst>
                  <a:ext uri="{FF2B5EF4-FFF2-40B4-BE49-F238E27FC236}">
                    <a16:creationId xmlns:a16="http://schemas.microsoft.com/office/drawing/2014/main" id="{899FEC79-939B-4649-9243-F991DA1ACDCB}"/>
                  </a:ext>
                </a:extLst>
              </p:cNvPr>
              <p:cNvSpPr txBox="1"/>
              <p:nvPr/>
            </p:nvSpPr>
            <p:spPr>
              <a:xfrm>
                <a:off x="7077581" y="5776990"/>
                <a:ext cx="2383248" cy="529282"/>
              </a:xfrm>
              <a:prstGeom prst="rect">
                <a:avLst/>
              </a:prstGeom>
              <a:solidFill>
                <a:schemeClr val="bg1"/>
              </a:solidFill>
            </p:spPr>
            <p:txBody>
              <a:bodyPr wrap="square" lIns="0" tIns="0" rIns="0" bIns="0" rtlCol="0" anchor="ctr">
                <a:noAutofit/>
              </a:bodyPr>
              <a:lstStyle/>
              <a:p>
                <a:pPr lvl="0" indent="-274320" algn="ctr">
                  <a:spcAft>
                    <a:spcPts val="900"/>
                  </a:spcAft>
                </a:pPr>
                <a:r>
                  <a:rPr lang="en-US" sz="1200" dirty="0">
                    <a:solidFill>
                      <a:srgbClr val="000000"/>
                    </a:solidFill>
                    <a:latin typeface="Arial"/>
                  </a:rPr>
                  <a:t>Success Message is sent to Kaveri system which records it along with Blockchain Property Id and the registration process is completed</a:t>
                </a:r>
                <a:endParaRPr kumimoji="0" lang="en-US" sz="1200" b="0" i="0" u="none" strike="noStrike" kern="1200" cap="none" spc="0" normalizeH="0" baseline="0" noProof="0" dirty="0">
                  <a:ln>
                    <a:noFill/>
                  </a:ln>
                  <a:solidFill>
                    <a:srgbClr val="000000"/>
                  </a:solidFill>
                  <a:effectLst/>
                  <a:uLnTx/>
                  <a:uFillTx/>
                  <a:latin typeface="Arial"/>
                </a:endParaRPr>
              </a:p>
            </p:txBody>
          </p:sp>
        </p:grpSp>
        <p:sp>
          <p:nvSpPr>
            <p:cNvPr id="90" name="Freeform 30">
              <a:extLst>
                <a:ext uri="{FF2B5EF4-FFF2-40B4-BE49-F238E27FC236}">
                  <a16:creationId xmlns:a16="http://schemas.microsoft.com/office/drawing/2014/main" id="{8590CF0C-7C01-4A79-B383-6C513AE4BF88}"/>
                </a:ext>
              </a:extLst>
            </p:cNvPr>
            <p:cNvSpPr>
              <a:spLocks noChangeAspect="1" noEditPoints="1"/>
            </p:cNvSpPr>
            <p:nvPr/>
          </p:nvSpPr>
          <p:spPr bwMode="auto">
            <a:xfrm>
              <a:off x="9684368" y="3573711"/>
              <a:ext cx="487363" cy="465138"/>
            </a:xfrm>
            <a:custGeom>
              <a:avLst/>
              <a:gdLst>
                <a:gd name="T0" fmla="*/ 154 w 202"/>
                <a:gd name="T1" fmla="*/ 193 h 193"/>
                <a:gd name="T2" fmla="*/ 48 w 202"/>
                <a:gd name="T3" fmla="*/ 193 h 193"/>
                <a:gd name="T4" fmla="*/ 34 w 202"/>
                <a:gd name="T5" fmla="*/ 183 h 193"/>
                <a:gd name="T6" fmla="*/ 2 w 202"/>
                <a:gd name="T7" fmla="*/ 83 h 193"/>
                <a:gd name="T8" fmla="*/ 7 w 202"/>
                <a:gd name="T9" fmla="*/ 66 h 193"/>
                <a:gd name="T10" fmla="*/ 92 w 202"/>
                <a:gd name="T11" fmla="*/ 4 h 193"/>
                <a:gd name="T12" fmla="*/ 110 w 202"/>
                <a:gd name="T13" fmla="*/ 4 h 193"/>
                <a:gd name="T14" fmla="*/ 195 w 202"/>
                <a:gd name="T15" fmla="*/ 66 h 193"/>
                <a:gd name="T16" fmla="*/ 200 w 202"/>
                <a:gd name="T17" fmla="*/ 83 h 193"/>
                <a:gd name="T18" fmla="*/ 168 w 202"/>
                <a:gd name="T19" fmla="*/ 183 h 193"/>
                <a:gd name="T20" fmla="*/ 154 w 202"/>
                <a:gd name="T21" fmla="*/ 193 h 193"/>
                <a:gd name="T22" fmla="*/ 101 w 202"/>
                <a:gd name="T23" fmla="*/ 14 h 193"/>
                <a:gd name="T24" fmla="*/ 100 w 202"/>
                <a:gd name="T25" fmla="*/ 14 h 193"/>
                <a:gd name="T26" fmla="*/ 14 w 202"/>
                <a:gd name="T27" fmla="*/ 76 h 193"/>
                <a:gd name="T28" fmla="*/ 14 w 202"/>
                <a:gd name="T29" fmla="*/ 79 h 193"/>
                <a:gd name="T30" fmla="*/ 46 w 202"/>
                <a:gd name="T31" fmla="*/ 179 h 193"/>
                <a:gd name="T32" fmla="*/ 48 w 202"/>
                <a:gd name="T33" fmla="*/ 181 h 193"/>
                <a:gd name="T34" fmla="*/ 154 w 202"/>
                <a:gd name="T35" fmla="*/ 181 h 193"/>
                <a:gd name="T36" fmla="*/ 156 w 202"/>
                <a:gd name="T37" fmla="*/ 179 h 193"/>
                <a:gd name="T38" fmla="*/ 188 w 202"/>
                <a:gd name="T39" fmla="*/ 79 h 193"/>
                <a:gd name="T40" fmla="*/ 188 w 202"/>
                <a:gd name="T41" fmla="*/ 76 h 193"/>
                <a:gd name="T42" fmla="*/ 102 w 202"/>
                <a:gd name="T43" fmla="*/ 14 h 193"/>
                <a:gd name="T44" fmla="*/ 101 w 202"/>
                <a:gd name="T45" fmla="*/ 14 h 193"/>
                <a:gd name="T46" fmla="*/ 132 w 202"/>
                <a:gd name="T47" fmla="*/ 163 h 193"/>
                <a:gd name="T48" fmla="*/ 70 w 202"/>
                <a:gd name="T49" fmla="*/ 163 h 193"/>
                <a:gd name="T50" fmla="*/ 56 w 202"/>
                <a:gd name="T51" fmla="*/ 153 h 193"/>
                <a:gd name="T52" fmla="*/ 37 w 202"/>
                <a:gd name="T53" fmla="*/ 94 h 193"/>
                <a:gd name="T54" fmla="*/ 43 w 202"/>
                <a:gd name="T55" fmla="*/ 78 h 193"/>
                <a:gd name="T56" fmla="*/ 92 w 202"/>
                <a:gd name="T57" fmla="*/ 42 h 193"/>
                <a:gd name="T58" fmla="*/ 110 w 202"/>
                <a:gd name="T59" fmla="*/ 42 h 193"/>
                <a:gd name="T60" fmla="*/ 159 w 202"/>
                <a:gd name="T61" fmla="*/ 78 h 193"/>
                <a:gd name="T62" fmla="*/ 165 w 202"/>
                <a:gd name="T63" fmla="*/ 94 h 193"/>
                <a:gd name="T64" fmla="*/ 146 w 202"/>
                <a:gd name="T65" fmla="*/ 153 h 193"/>
                <a:gd name="T66" fmla="*/ 132 w 202"/>
                <a:gd name="T67" fmla="*/ 163 h 193"/>
                <a:gd name="T68" fmla="*/ 101 w 202"/>
                <a:gd name="T69" fmla="*/ 51 h 193"/>
                <a:gd name="T70" fmla="*/ 100 w 202"/>
                <a:gd name="T71" fmla="*/ 52 h 193"/>
                <a:gd name="T72" fmla="*/ 50 w 202"/>
                <a:gd name="T73" fmla="*/ 88 h 193"/>
                <a:gd name="T74" fmla="*/ 49 w 202"/>
                <a:gd name="T75" fmla="*/ 90 h 193"/>
                <a:gd name="T76" fmla="*/ 68 w 202"/>
                <a:gd name="T77" fmla="*/ 149 h 193"/>
                <a:gd name="T78" fmla="*/ 70 w 202"/>
                <a:gd name="T79" fmla="*/ 150 h 193"/>
                <a:gd name="T80" fmla="*/ 132 w 202"/>
                <a:gd name="T81" fmla="*/ 150 h 193"/>
                <a:gd name="T82" fmla="*/ 134 w 202"/>
                <a:gd name="T83" fmla="*/ 149 h 193"/>
                <a:gd name="T84" fmla="*/ 153 w 202"/>
                <a:gd name="T85" fmla="*/ 90 h 193"/>
                <a:gd name="T86" fmla="*/ 152 w 202"/>
                <a:gd name="T87" fmla="*/ 88 h 193"/>
                <a:gd name="T88" fmla="*/ 102 w 202"/>
                <a:gd name="T89" fmla="*/ 52 h 193"/>
                <a:gd name="T90" fmla="*/ 101 w 202"/>
                <a:gd name="T91" fmla="*/ 51 h 193"/>
                <a:gd name="T92" fmla="*/ 120 w 202"/>
                <a:gd name="T93" fmla="*/ 132 h 193"/>
                <a:gd name="T94" fmla="*/ 82 w 202"/>
                <a:gd name="T95" fmla="*/ 132 h 193"/>
                <a:gd name="T96" fmla="*/ 70 w 202"/>
                <a:gd name="T97" fmla="*/ 96 h 193"/>
                <a:gd name="T98" fmla="*/ 101 w 202"/>
                <a:gd name="T99" fmla="*/ 73 h 193"/>
                <a:gd name="T100" fmla="*/ 132 w 202"/>
                <a:gd name="T101" fmla="*/ 96 h 193"/>
                <a:gd name="T102" fmla="*/ 120 w 202"/>
                <a:gd name="T103" fmla="*/ 132 h 193"/>
                <a:gd name="T104" fmla="*/ 91 w 202"/>
                <a:gd name="T105" fmla="*/ 120 h 193"/>
                <a:gd name="T106" fmla="*/ 111 w 202"/>
                <a:gd name="T107" fmla="*/ 120 h 193"/>
                <a:gd name="T108" fmla="*/ 117 w 202"/>
                <a:gd name="T109" fmla="*/ 100 h 193"/>
                <a:gd name="T110" fmla="*/ 101 w 202"/>
                <a:gd name="T111" fmla="*/ 89 h 193"/>
                <a:gd name="T112" fmla="*/ 85 w 202"/>
                <a:gd name="T113" fmla="*/ 100 h 193"/>
                <a:gd name="T114" fmla="*/ 91 w 202"/>
                <a:gd name="T115"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193">
                  <a:moveTo>
                    <a:pt x="154" y="193"/>
                  </a:moveTo>
                  <a:cubicBezTo>
                    <a:pt x="48" y="193"/>
                    <a:pt x="48" y="193"/>
                    <a:pt x="48" y="193"/>
                  </a:cubicBezTo>
                  <a:cubicBezTo>
                    <a:pt x="42" y="193"/>
                    <a:pt x="36" y="189"/>
                    <a:pt x="34" y="183"/>
                  </a:cubicBezTo>
                  <a:cubicBezTo>
                    <a:pt x="2" y="83"/>
                    <a:pt x="2" y="83"/>
                    <a:pt x="2" y="83"/>
                  </a:cubicBezTo>
                  <a:cubicBezTo>
                    <a:pt x="0" y="77"/>
                    <a:pt x="2" y="70"/>
                    <a:pt x="7" y="66"/>
                  </a:cubicBezTo>
                  <a:cubicBezTo>
                    <a:pt x="92" y="4"/>
                    <a:pt x="92" y="4"/>
                    <a:pt x="92" y="4"/>
                  </a:cubicBezTo>
                  <a:cubicBezTo>
                    <a:pt x="98" y="0"/>
                    <a:pt x="104" y="0"/>
                    <a:pt x="110" y="4"/>
                  </a:cubicBezTo>
                  <a:cubicBezTo>
                    <a:pt x="195" y="66"/>
                    <a:pt x="195" y="66"/>
                    <a:pt x="195" y="66"/>
                  </a:cubicBezTo>
                  <a:cubicBezTo>
                    <a:pt x="200" y="70"/>
                    <a:pt x="202" y="77"/>
                    <a:pt x="200" y="83"/>
                  </a:cubicBezTo>
                  <a:cubicBezTo>
                    <a:pt x="168" y="183"/>
                    <a:pt x="168" y="183"/>
                    <a:pt x="168" y="183"/>
                  </a:cubicBezTo>
                  <a:cubicBezTo>
                    <a:pt x="166" y="189"/>
                    <a:pt x="160" y="193"/>
                    <a:pt x="154" y="193"/>
                  </a:cubicBezTo>
                  <a:close/>
                  <a:moveTo>
                    <a:pt x="101" y="14"/>
                  </a:moveTo>
                  <a:cubicBezTo>
                    <a:pt x="101" y="14"/>
                    <a:pt x="100" y="14"/>
                    <a:pt x="100" y="14"/>
                  </a:cubicBezTo>
                  <a:cubicBezTo>
                    <a:pt x="14" y="76"/>
                    <a:pt x="14" y="76"/>
                    <a:pt x="14" y="76"/>
                  </a:cubicBezTo>
                  <a:cubicBezTo>
                    <a:pt x="14" y="77"/>
                    <a:pt x="13" y="78"/>
                    <a:pt x="14" y="79"/>
                  </a:cubicBezTo>
                  <a:cubicBezTo>
                    <a:pt x="46" y="179"/>
                    <a:pt x="46" y="179"/>
                    <a:pt x="46" y="179"/>
                  </a:cubicBezTo>
                  <a:cubicBezTo>
                    <a:pt x="46" y="180"/>
                    <a:pt x="47" y="181"/>
                    <a:pt x="48" y="181"/>
                  </a:cubicBezTo>
                  <a:cubicBezTo>
                    <a:pt x="154" y="181"/>
                    <a:pt x="154" y="181"/>
                    <a:pt x="154" y="181"/>
                  </a:cubicBezTo>
                  <a:cubicBezTo>
                    <a:pt x="155" y="181"/>
                    <a:pt x="155" y="180"/>
                    <a:pt x="156" y="179"/>
                  </a:cubicBezTo>
                  <a:cubicBezTo>
                    <a:pt x="188" y="79"/>
                    <a:pt x="188" y="79"/>
                    <a:pt x="188" y="79"/>
                  </a:cubicBezTo>
                  <a:cubicBezTo>
                    <a:pt x="189" y="78"/>
                    <a:pt x="188" y="77"/>
                    <a:pt x="188" y="76"/>
                  </a:cubicBezTo>
                  <a:cubicBezTo>
                    <a:pt x="102" y="14"/>
                    <a:pt x="102" y="14"/>
                    <a:pt x="102" y="14"/>
                  </a:cubicBezTo>
                  <a:cubicBezTo>
                    <a:pt x="102" y="14"/>
                    <a:pt x="101" y="14"/>
                    <a:pt x="101" y="14"/>
                  </a:cubicBezTo>
                  <a:close/>
                  <a:moveTo>
                    <a:pt x="132" y="163"/>
                  </a:moveTo>
                  <a:cubicBezTo>
                    <a:pt x="70" y="163"/>
                    <a:pt x="70" y="163"/>
                    <a:pt x="70" y="163"/>
                  </a:cubicBezTo>
                  <a:cubicBezTo>
                    <a:pt x="64" y="163"/>
                    <a:pt x="58" y="159"/>
                    <a:pt x="56" y="153"/>
                  </a:cubicBezTo>
                  <a:cubicBezTo>
                    <a:pt x="37" y="94"/>
                    <a:pt x="37" y="94"/>
                    <a:pt x="37" y="94"/>
                  </a:cubicBezTo>
                  <a:cubicBezTo>
                    <a:pt x="35" y="88"/>
                    <a:pt x="38" y="82"/>
                    <a:pt x="43" y="78"/>
                  </a:cubicBezTo>
                  <a:cubicBezTo>
                    <a:pt x="92" y="42"/>
                    <a:pt x="92" y="42"/>
                    <a:pt x="92" y="42"/>
                  </a:cubicBezTo>
                  <a:cubicBezTo>
                    <a:pt x="98" y="38"/>
                    <a:pt x="104" y="38"/>
                    <a:pt x="110" y="42"/>
                  </a:cubicBezTo>
                  <a:cubicBezTo>
                    <a:pt x="159" y="78"/>
                    <a:pt x="159" y="78"/>
                    <a:pt x="159" y="78"/>
                  </a:cubicBezTo>
                  <a:cubicBezTo>
                    <a:pt x="164" y="82"/>
                    <a:pt x="167" y="88"/>
                    <a:pt x="165" y="94"/>
                  </a:cubicBezTo>
                  <a:cubicBezTo>
                    <a:pt x="146" y="153"/>
                    <a:pt x="146" y="153"/>
                    <a:pt x="146" y="153"/>
                  </a:cubicBezTo>
                  <a:cubicBezTo>
                    <a:pt x="144" y="159"/>
                    <a:pt x="138" y="163"/>
                    <a:pt x="132" y="163"/>
                  </a:cubicBezTo>
                  <a:close/>
                  <a:moveTo>
                    <a:pt x="101" y="51"/>
                  </a:moveTo>
                  <a:cubicBezTo>
                    <a:pt x="101" y="51"/>
                    <a:pt x="100" y="52"/>
                    <a:pt x="100" y="52"/>
                  </a:cubicBezTo>
                  <a:cubicBezTo>
                    <a:pt x="50" y="88"/>
                    <a:pt x="50" y="88"/>
                    <a:pt x="50" y="88"/>
                  </a:cubicBezTo>
                  <a:cubicBezTo>
                    <a:pt x="49" y="89"/>
                    <a:pt x="49" y="89"/>
                    <a:pt x="49" y="90"/>
                  </a:cubicBezTo>
                  <a:cubicBezTo>
                    <a:pt x="68" y="149"/>
                    <a:pt x="68" y="149"/>
                    <a:pt x="68" y="149"/>
                  </a:cubicBezTo>
                  <a:cubicBezTo>
                    <a:pt x="69" y="150"/>
                    <a:pt x="69" y="150"/>
                    <a:pt x="70" y="150"/>
                  </a:cubicBezTo>
                  <a:cubicBezTo>
                    <a:pt x="132" y="150"/>
                    <a:pt x="132" y="150"/>
                    <a:pt x="132" y="150"/>
                  </a:cubicBezTo>
                  <a:cubicBezTo>
                    <a:pt x="133" y="150"/>
                    <a:pt x="133" y="150"/>
                    <a:pt x="134" y="149"/>
                  </a:cubicBezTo>
                  <a:cubicBezTo>
                    <a:pt x="153" y="90"/>
                    <a:pt x="153" y="90"/>
                    <a:pt x="153" y="90"/>
                  </a:cubicBezTo>
                  <a:cubicBezTo>
                    <a:pt x="153" y="89"/>
                    <a:pt x="153" y="89"/>
                    <a:pt x="152" y="88"/>
                  </a:cubicBezTo>
                  <a:cubicBezTo>
                    <a:pt x="102" y="52"/>
                    <a:pt x="102" y="52"/>
                    <a:pt x="102" y="52"/>
                  </a:cubicBezTo>
                  <a:cubicBezTo>
                    <a:pt x="102" y="52"/>
                    <a:pt x="101" y="51"/>
                    <a:pt x="101" y="51"/>
                  </a:cubicBezTo>
                  <a:close/>
                  <a:moveTo>
                    <a:pt x="120" y="132"/>
                  </a:moveTo>
                  <a:cubicBezTo>
                    <a:pt x="82" y="132"/>
                    <a:pt x="82" y="132"/>
                    <a:pt x="82" y="132"/>
                  </a:cubicBezTo>
                  <a:cubicBezTo>
                    <a:pt x="70" y="96"/>
                    <a:pt x="70" y="96"/>
                    <a:pt x="70" y="96"/>
                  </a:cubicBezTo>
                  <a:cubicBezTo>
                    <a:pt x="101" y="73"/>
                    <a:pt x="101" y="73"/>
                    <a:pt x="101" y="73"/>
                  </a:cubicBezTo>
                  <a:cubicBezTo>
                    <a:pt x="132" y="96"/>
                    <a:pt x="132" y="96"/>
                    <a:pt x="132" y="96"/>
                  </a:cubicBezTo>
                  <a:lnTo>
                    <a:pt x="120" y="132"/>
                  </a:lnTo>
                  <a:close/>
                  <a:moveTo>
                    <a:pt x="91" y="120"/>
                  </a:moveTo>
                  <a:cubicBezTo>
                    <a:pt x="111" y="120"/>
                    <a:pt x="111" y="120"/>
                    <a:pt x="111" y="120"/>
                  </a:cubicBezTo>
                  <a:cubicBezTo>
                    <a:pt x="117" y="100"/>
                    <a:pt x="117" y="100"/>
                    <a:pt x="117" y="100"/>
                  </a:cubicBezTo>
                  <a:cubicBezTo>
                    <a:pt x="101" y="89"/>
                    <a:pt x="101" y="89"/>
                    <a:pt x="101" y="89"/>
                  </a:cubicBezTo>
                  <a:cubicBezTo>
                    <a:pt x="85" y="100"/>
                    <a:pt x="85" y="100"/>
                    <a:pt x="85" y="100"/>
                  </a:cubicBezTo>
                  <a:lnTo>
                    <a:pt x="91" y="12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8">
              <a:extLst>
                <a:ext uri="{FF2B5EF4-FFF2-40B4-BE49-F238E27FC236}">
                  <a16:creationId xmlns:a16="http://schemas.microsoft.com/office/drawing/2014/main" id="{4FC3504F-577D-4379-A93E-FBF2AD5D5331}"/>
                </a:ext>
              </a:extLst>
            </p:cNvPr>
            <p:cNvSpPr>
              <a:spLocks noChangeAspect="1" noEditPoints="1"/>
            </p:cNvSpPr>
            <p:nvPr/>
          </p:nvSpPr>
          <p:spPr bwMode="auto">
            <a:xfrm>
              <a:off x="1216267" y="3651501"/>
              <a:ext cx="367977" cy="377953"/>
            </a:xfrm>
            <a:custGeom>
              <a:avLst/>
              <a:gdLst>
                <a:gd name="T0" fmla="*/ 187 w 200"/>
                <a:gd name="T1" fmla="*/ 181 h 200"/>
                <a:gd name="T2" fmla="*/ 181 w 200"/>
                <a:gd name="T3" fmla="*/ 188 h 200"/>
                <a:gd name="T4" fmla="*/ 66 w 200"/>
                <a:gd name="T5" fmla="*/ 188 h 200"/>
                <a:gd name="T6" fmla="*/ 59 w 200"/>
                <a:gd name="T7" fmla="*/ 181 h 200"/>
                <a:gd name="T8" fmla="*/ 59 w 200"/>
                <a:gd name="T9" fmla="*/ 153 h 200"/>
                <a:gd name="T10" fmla="*/ 97 w 200"/>
                <a:gd name="T11" fmla="*/ 153 h 200"/>
                <a:gd name="T12" fmla="*/ 80 w 200"/>
                <a:gd name="T13" fmla="*/ 169 h 200"/>
                <a:gd name="T14" fmla="*/ 89 w 200"/>
                <a:gd name="T15" fmla="*/ 178 h 200"/>
                <a:gd name="T16" fmla="*/ 120 w 200"/>
                <a:gd name="T17" fmla="*/ 147 h 200"/>
                <a:gd name="T18" fmla="*/ 89 w 200"/>
                <a:gd name="T19" fmla="*/ 116 h 200"/>
                <a:gd name="T20" fmla="*/ 80 w 200"/>
                <a:gd name="T21" fmla="*/ 125 h 200"/>
                <a:gd name="T22" fmla="*/ 97 w 200"/>
                <a:gd name="T23" fmla="*/ 141 h 200"/>
                <a:gd name="T24" fmla="*/ 59 w 200"/>
                <a:gd name="T25" fmla="*/ 141 h 200"/>
                <a:gd name="T26" fmla="*/ 59 w 200"/>
                <a:gd name="T27" fmla="*/ 60 h 200"/>
                <a:gd name="T28" fmla="*/ 181 w 200"/>
                <a:gd name="T29" fmla="*/ 60 h 200"/>
                <a:gd name="T30" fmla="*/ 187 w 200"/>
                <a:gd name="T31" fmla="*/ 66 h 200"/>
                <a:gd name="T32" fmla="*/ 187 w 200"/>
                <a:gd name="T33" fmla="*/ 181 h 200"/>
                <a:gd name="T34" fmla="*/ 19 w 200"/>
                <a:gd name="T35" fmla="*/ 141 h 200"/>
                <a:gd name="T36" fmla="*/ 12 w 200"/>
                <a:gd name="T37" fmla="*/ 135 h 200"/>
                <a:gd name="T38" fmla="*/ 12 w 200"/>
                <a:gd name="T39" fmla="*/ 13 h 200"/>
                <a:gd name="T40" fmla="*/ 134 w 200"/>
                <a:gd name="T41" fmla="*/ 13 h 200"/>
                <a:gd name="T42" fmla="*/ 141 w 200"/>
                <a:gd name="T43" fmla="*/ 19 h 200"/>
                <a:gd name="T44" fmla="*/ 141 w 200"/>
                <a:gd name="T45" fmla="*/ 47 h 200"/>
                <a:gd name="T46" fmla="*/ 47 w 200"/>
                <a:gd name="T47" fmla="*/ 47 h 200"/>
                <a:gd name="T48" fmla="*/ 47 w 200"/>
                <a:gd name="T49" fmla="*/ 141 h 200"/>
                <a:gd name="T50" fmla="*/ 19 w 200"/>
                <a:gd name="T51" fmla="*/ 141 h 200"/>
                <a:gd name="T52" fmla="*/ 181 w 200"/>
                <a:gd name="T53" fmla="*/ 47 h 200"/>
                <a:gd name="T54" fmla="*/ 153 w 200"/>
                <a:gd name="T55" fmla="*/ 47 h 200"/>
                <a:gd name="T56" fmla="*/ 153 w 200"/>
                <a:gd name="T57" fmla="*/ 19 h 200"/>
                <a:gd name="T58" fmla="*/ 134 w 200"/>
                <a:gd name="T59" fmla="*/ 0 h 200"/>
                <a:gd name="T60" fmla="*/ 0 w 200"/>
                <a:gd name="T61" fmla="*/ 0 h 200"/>
                <a:gd name="T62" fmla="*/ 0 w 200"/>
                <a:gd name="T63" fmla="*/ 135 h 200"/>
                <a:gd name="T64" fmla="*/ 19 w 200"/>
                <a:gd name="T65" fmla="*/ 153 h 200"/>
                <a:gd name="T66" fmla="*/ 47 w 200"/>
                <a:gd name="T67" fmla="*/ 153 h 200"/>
                <a:gd name="T68" fmla="*/ 47 w 200"/>
                <a:gd name="T69" fmla="*/ 181 h 200"/>
                <a:gd name="T70" fmla="*/ 66 w 200"/>
                <a:gd name="T71" fmla="*/ 200 h 200"/>
                <a:gd name="T72" fmla="*/ 181 w 200"/>
                <a:gd name="T73" fmla="*/ 200 h 200"/>
                <a:gd name="T74" fmla="*/ 200 w 200"/>
                <a:gd name="T75" fmla="*/ 181 h 200"/>
                <a:gd name="T76" fmla="*/ 200 w 200"/>
                <a:gd name="T77" fmla="*/ 66 h 200"/>
                <a:gd name="T78" fmla="*/ 181 w 200"/>
                <a:gd name="T7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00">
                  <a:moveTo>
                    <a:pt x="187" y="181"/>
                  </a:moveTo>
                  <a:cubicBezTo>
                    <a:pt x="187" y="185"/>
                    <a:pt x="185" y="188"/>
                    <a:pt x="181" y="188"/>
                  </a:cubicBezTo>
                  <a:cubicBezTo>
                    <a:pt x="66" y="188"/>
                    <a:pt x="66" y="188"/>
                    <a:pt x="66" y="188"/>
                  </a:cubicBezTo>
                  <a:cubicBezTo>
                    <a:pt x="62" y="188"/>
                    <a:pt x="59" y="185"/>
                    <a:pt x="59" y="181"/>
                  </a:cubicBezTo>
                  <a:cubicBezTo>
                    <a:pt x="59" y="153"/>
                    <a:pt x="59" y="153"/>
                    <a:pt x="59" y="153"/>
                  </a:cubicBezTo>
                  <a:cubicBezTo>
                    <a:pt x="97" y="153"/>
                    <a:pt x="97" y="153"/>
                    <a:pt x="97" y="153"/>
                  </a:cubicBezTo>
                  <a:cubicBezTo>
                    <a:pt x="80" y="169"/>
                    <a:pt x="80" y="169"/>
                    <a:pt x="80" y="169"/>
                  </a:cubicBezTo>
                  <a:cubicBezTo>
                    <a:pt x="89" y="178"/>
                    <a:pt x="89" y="178"/>
                    <a:pt x="89" y="178"/>
                  </a:cubicBezTo>
                  <a:cubicBezTo>
                    <a:pt x="120" y="147"/>
                    <a:pt x="120" y="147"/>
                    <a:pt x="120" y="147"/>
                  </a:cubicBezTo>
                  <a:cubicBezTo>
                    <a:pt x="89" y="116"/>
                    <a:pt x="89" y="116"/>
                    <a:pt x="89" y="116"/>
                  </a:cubicBezTo>
                  <a:cubicBezTo>
                    <a:pt x="80" y="125"/>
                    <a:pt x="80" y="125"/>
                    <a:pt x="80" y="125"/>
                  </a:cubicBezTo>
                  <a:cubicBezTo>
                    <a:pt x="97" y="141"/>
                    <a:pt x="97" y="141"/>
                    <a:pt x="97" y="141"/>
                  </a:cubicBezTo>
                  <a:cubicBezTo>
                    <a:pt x="59" y="141"/>
                    <a:pt x="59" y="141"/>
                    <a:pt x="59" y="141"/>
                  </a:cubicBezTo>
                  <a:cubicBezTo>
                    <a:pt x="59" y="60"/>
                    <a:pt x="59" y="60"/>
                    <a:pt x="59" y="60"/>
                  </a:cubicBezTo>
                  <a:cubicBezTo>
                    <a:pt x="181" y="60"/>
                    <a:pt x="181" y="60"/>
                    <a:pt x="181" y="60"/>
                  </a:cubicBezTo>
                  <a:cubicBezTo>
                    <a:pt x="185" y="60"/>
                    <a:pt x="187" y="62"/>
                    <a:pt x="187" y="66"/>
                  </a:cubicBezTo>
                  <a:lnTo>
                    <a:pt x="187" y="181"/>
                  </a:lnTo>
                  <a:close/>
                  <a:moveTo>
                    <a:pt x="19" y="141"/>
                  </a:moveTo>
                  <a:cubicBezTo>
                    <a:pt x="15" y="141"/>
                    <a:pt x="12" y="138"/>
                    <a:pt x="12" y="135"/>
                  </a:cubicBezTo>
                  <a:cubicBezTo>
                    <a:pt x="12" y="13"/>
                    <a:pt x="12" y="13"/>
                    <a:pt x="12" y="13"/>
                  </a:cubicBezTo>
                  <a:cubicBezTo>
                    <a:pt x="134" y="13"/>
                    <a:pt x="134" y="13"/>
                    <a:pt x="134" y="13"/>
                  </a:cubicBezTo>
                  <a:cubicBezTo>
                    <a:pt x="138" y="13"/>
                    <a:pt x="141" y="15"/>
                    <a:pt x="141" y="19"/>
                  </a:cubicBezTo>
                  <a:cubicBezTo>
                    <a:pt x="141" y="47"/>
                    <a:pt x="141" y="47"/>
                    <a:pt x="141" y="47"/>
                  </a:cubicBezTo>
                  <a:cubicBezTo>
                    <a:pt x="47" y="47"/>
                    <a:pt x="47" y="47"/>
                    <a:pt x="47" y="47"/>
                  </a:cubicBezTo>
                  <a:cubicBezTo>
                    <a:pt x="47" y="141"/>
                    <a:pt x="47" y="141"/>
                    <a:pt x="47" y="141"/>
                  </a:cubicBezTo>
                  <a:lnTo>
                    <a:pt x="19" y="141"/>
                  </a:lnTo>
                  <a:close/>
                  <a:moveTo>
                    <a:pt x="181" y="47"/>
                  </a:moveTo>
                  <a:cubicBezTo>
                    <a:pt x="153" y="47"/>
                    <a:pt x="153" y="47"/>
                    <a:pt x="153" y="47"/>
                  </a:cubicBezTo>
                  <a:cubicBezTo>
                    <a:pt x="153" y="19"/>
                    <a:pt x="153" y="19"/>
                    <a:pt x="153" y="19"/>
                  </a:cubicBezTo>
                  <a:cubicBezTo>
                    <a:pt x="153" y="9"/>
                    <a:pt x="145" y="0"/>
                    <a:pt x="134" y="0"/>
                  </a:cubicBezTo>
                  <a:cubicBezTo>
                    <a:pt x="0" y="0"/>
                    <a:pt x="0" y="0"/>
                    <a:pt x="0" y="0"/>
                  </a:cubicBezTo>
                  <a:cubicBezTo>
                    <a:pt x="0" y="135"/>
                    <a:pt x="0" y="135"/>
                    <a:pt x="0" y="135"/>
                  </a:cubicBezTo>
                  <a:cubicBezTo>
                    <a:pt x="0" y="145"/>
                    <a:pt x="8" y="153"/>
                    <a:pt x="19" y="153"/>
                  </a:cubicBezTo>
                  <a:cubicBezTo>
                    <a:pt x="47" y="153"/>
                    <a:pt x="47" y="153"/>
                    <a:pt x="47" y="153"/>
                  </a:cubicBezTo>
                  <a:cubicBezTo>
                    <a:pt x="47" y="181"/>
                    <a:pt x="47" y="181"/>
                    <a:pt x="47" y="181"/>
                  </a:cubicBezTo>
                  <a:cubicBezTo>
                    <a:pt x="47" y="192"/>
                    <a:pt x="55" y="200"/>
                    <a:pt x="66" y="200"/>
                  </a:cubicBezTo>
                  <a:cubicBezTo>
                    <a:pt x="181" y="200"/>
                    <a:pt x="181" y="200"/>
                    <a:pt x="181" y="200"/>
                  </a:cubicBezTo>
                  <a:cubicBezTo>
                    <a:pt x="192" y="200"/>
                    <a:pt x="200" y="192"/>
                    <a:pt x="200" y="181"/>
                  </a:cubicBezTo>
                  <a:cubicBezTo>
                    <a:pt x="200" y="66"/>
                    <a:pt x="200" y="66"/>
                    <a:pt x="200" y="66"/>
                  </a:cubicBezTo>
                  <a:cubicBezTo>
                    <a:pt x="200" y="55"/>
                    <a:pt x="192" y="47"/>
                    <a:pt x="181" y="47"/>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a:p>
          </p:txBody>
        </p:sp>
        <p:sp>
          <p:nvSpPr>
            <p:cNvPr id="93" name="Freeform 41">
              <a:extLst>
                <a:ext uri="{FF2B5EF4-FFF2-40B4-BE49-F238E27FC236}">
                  <a16:creationId xmlns:a16="http://schemas.microsoft.com/office/drawing/2014/main" id="{833E79B3-A38B-4120-846C-2797DD2B1BB4}"/>
                </a:ext>
              </a:extLst>
            </p:cNvPr>
            <p:cNvSpPr>
              <a:spLocks noChangeAspect="1" noEditPoints="1"/>
            </p:cNvSpPr>
            <p:nvPr/>
          </p:nvSpPr>
          <p:spPr bwMode="auto">
            <a:xfrm>
              <a:off x="6929917" y="3584150"/>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pic>
          <p:nvPicPr>
            <p:cNvPr id="10" name="Graphic 9" descr="Checklist RTL">
              <a:extLst>
                <a:ext uri="{FF2B5EF4-FFF2-40B4-BE49-F238E27FC236}">
                  <a16:creationId xmlns:a16="http://schemas.microsoft.com/office/drawing/2014/main" id="{19A6A6FE-CEFB-4A84-A88B-3B70ACD1F1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1618" y="2285915"/>
              <a:ext cx="583928" cy="482491"/>
            </a:xfrm>
            <a:prstGeom prst="rect">
              <a:avLst/>
            </a:prstGeom>
          </p:spPr>
        </p:pic>
        <p:pic>
          <p:nvPicPr>
            <p:cNvPr id="12" name="Graphic 11" descr="Unlock">
              <a:extLst>
                <a:ext uri="{FF2B5EF4-FFF2-40B4-BE49-F238E27FC236}">
                  <a16:creationId xmlns:a16="http://schemas.microsoft.com/office/drawing/2014/main" id="{0329CF9C-BDC2-4F19-A94E-35AB227B17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900" y="2219221"/>
              <a:ext cx="517169" cy="468266"/>
            </a:xfrm>
            <a:prstGeom prst="rect">
              <a:avLst/>
            </a:prstGeom>
          </p:spPr>
        </p:pic>
        <p:sp>
          <p:nvSpPr>
            <p:cNvPr id="94" name="Freeform 41">
              <a:extLst>
                <a:ext uri="{FF2B5EF4-FFF2-40B4-BE49-F238E27FC236}">
                  <a16:creationId xmlns:a16="http://schemas.microsoft.com/office/drawing/2014/main" id="{36440878-88F0-4B70-800E-76AA1E489E3B}"/>
                </a:ext>
              </a:extLst>
            </p:cNvPr>
            <p:cNvSpPr>
              <a:spLocks noChangeAspect="1" noEditPoints="1"/>
            </p:cNvSpPr>
            <p:nvPr/>
          </p:nvSpPr>
          <p:spPr bwMode="auto">
            <a:xfrm>
              <a:off x="4998384" y="5099883"/>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pic>
          <p:nvPicPr>
            <p:cNvPr id="14" name="Graphic 13" descr="Envelope">
              <a:extLst>
                <a:ext uri="{FF2B5EF4-FFF2-40B4-BE49-F238E27FC236}">
                  <a16:creationId xmlns:a16="http://schemas.microsoft.com/office/drawing/2014/main" id="{82F76C70-6804-4E9C-86D2-F9F5724570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5495" y="5013348"/>
              <a:ext cx="457200" cy="584148"/>
            </a:xfrm>
            <a:prstGeom prst="rect">
              <a:avLst/>
            </a:prstGeom>
          </p:spPr>
        </p:pic>
        <p:pic>
          <p:nvPicPr>
            <p:cNvPr id="16" name="Graphic 15" descr="Share">
              <a:extLst>
                <a:ext uri="{FF2B5EF4-FFF2-40B4-BE49-F238E27FC236}">
                  <a16:creationId xmlns:a16="http://schemas.microsoft.com/office/drawing/2014/main" id="{E8A78F76-331D-4D40-8E87-740DF22649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98705" y="2286052"/>
              <a:ext cx="449486" cy="514827"/>
            </a:xfrm>
            <a:prstGeom prst="rect">
              <a:avLst/>
            </a:prstGeom>
          </p:spPr>
        </p:pic>
        <p:sp>
          <p:nvSpPr>
            <p:cNvPr id="72" name="Rectangle: Rounded Corners 5">
              <a:extLst>
                <a:ext uri="{FF2B5EF4-FFF2-40B4-BE49-F238E27FC236}">
                  <a16:creationId xmlns:a16="http://schemas.microsoft.com/office/drawing/2014/main" id="{7C07A172-A071-4EAD-B804-4CFC4744173D}"/>
                </a:ext>
              </a:extLst>
            </p:cNvPr>
            <p:cNvSpPr/>
            <p:nvPr/>
          </p:nvSpPr>
          <p:spPr>
            <a:xfrm>
              <a:off x="609761" y="1938233"/>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32</a:t>
              </a:r>
            </a:p>
          </p:txBody>
        </p:sp>
        <p:sp>
          <p:nvSpPr>
            <p:cNvPr id="36" name="TextBox 35">
              <a:extLst>
                <a:ext uri="{FF2B5EF4-FFF2-40B4-BE49-F238E27FC236}">
                  <a16:creationId xmlns:a16="http://schemas.microsoft.com/office/drawing/2014/main" id="{98D93D91-BC4D-41B2-A1F7-8D07F8CE0ED7}"/>
                </a:ext>
              </a:extLst>
            </p:cNvPr>
            <p:cNvSpPr txBox="1"/>
            <p:nvPr/>
          </p:nvSpPr>
          <p:spPr>
            <a:xfrm>
              <a:off x="444620" y="2906788"/>
              <a:ext cx="1770275" cy="245316"/>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Verify the SRO’s signature over the data packet</a:t>
              </a:r>
            </a:p>
          </p:txBody>
        </p:sp>
        <p:sp>
          <p:nvSpPr>
            <p:cNvPr id="37" name="TextBox 36">
              <a:extLst>
                <a:ext uri="{FF2B5EF4-FFF2-40B4-BE49-F238E27FC236}">
                  <a16:creationId xmlns:a16="http://schemas.microsoft.com/office/drawing/2014/main" id="{73CF6772-4B16-4565-B43D-013121FBD6AD}"/>
                </a:ext>
              </a:extLst>
            </p:cNvPr>
            <p:cNvSpPr txBox="1"/>
            <p:nvPr/>
          </p:nvSpPr>
          <p:spPr>
            <a:xfrm>
              <a:off x="2362199" y="2838142"/>
              <a:ext cx="3118635" cy="533015"/>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Fetch property record from blockchain whose unique identifier is part of data packet. In case of new property entry, skip this step and jump to Step 36 </a:t>
              </a:r>
            </a:p>
          </p:txBody>
        </p:sp>
        <p:sp>
          <p:nvSpPr>
            <p:cNvPr id="38" name="TextBox 37">
              <a:extLst>
                <a:ext uri="{FF2B5EF4-FFF2-40B4-BE49-F238E27FC236}">
                  <a16:creationId xmlns:a16="http://schemas.microsoft.com/office/drawing/2014/main" id="{B75C62AA-3296-46FE-9EE3-BE3141F15B11}"/>
                </a:ext>
              </a:extLst>
            </p:cNvPr>
            <p:cNvSpPr txBox="1"/>
            <p:nvPr/>
          </p:nvSpPr>
          <p:spPr>
            <a:xfrm>
              <a:off x="5622003" y="2772253"/>
              <a:ext cx="2189412"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Use the public key in blockchain to verify the signed text of the executant(s)</a:t>
              </a:r>
            </a:p>
          </p:txBody>
        </p:sp>
        <p:sp>
          <p:nvSpPr>
            <p:cNvPr id="44" name="TextBox 43">
              <a:extLst>
                <a:ext uri="{FF2B5EF4-FFF2-40B4-BE49-F238E27FC236}">
                  <a16:creationId xmlns:a16="http://schemas.microsoft.com/office/drawing/2014/main" id="{DE38E880-9D00-4C6A-AA38-588E09FD6089}"/>
                </a:ext>
              </a:extLst>
            </p:cNvPr>
            <p:cNvSpPr txBox="1"/>
            <p:nvPr/>
          </p:nvSpPr>
          <p:spPr>
            <a:xfrm>
              <a:off x="8229310" y="2772253"/>
              <a:ext cx="2157783" cy="529282"/>
            </a:xfrm>
            <a:prstGeom prst="rect">
              <a:avLst/>
            </a:prstGeom>
            <a:solidFill>
              <a:schemeClr val="bg1"/>
            </a:solidFill>
          </p:spPr>
          <p:txBody>
            <a:bodyPr wrap="square" lIns="0" tIns="0" rIns="0" bIns="0" rtlCol="0" anchor="ctr">
              <a:noAutofit/>
            </a:bodyPr>
            <a:lstStyle/>
            <a:p>
              <a:pPr lvl="0" indent="-274320" algn="ctr">
                <a:spcAft>
                  <a:spcPts val="900"/>
                </a:spcAft>
              </a:pPr>
              <a:r>
                <a:rPr kumimoji="0" lang="en-US" sz="1200" b="0" i="0" u="none" strike="noStrike" kern="1200" cap="none" spc="0" normalizeH="0" baseline="0" noProof="0" dirty="0">
                  <a:ln>
                    <a:noFill/>
                  </a:ln>
                  <a:solidFill>
                    <a:srgbClr val="000000"/>
                  </a:solidFill>
                  <a:effectLst/>
                  <a:uLnTx/>
                  <a:uFillTx/>
                  <a:latin typeface="Arial"/>
                </a:rPr>
                <a:t>Match the decrypted Aadhaar number with the Aadhaar stored in blockchain*</a:t>
              </a:r>
            </a:p>
          </p:txBody>
        </p:sp>
        <p:cxnSp>
          <p:nvCxnSpPr>
            <p:cNvPr id="96" name="Straight Arrow Connector 95">
              <a:extLst>
                <a:ext uri="{FF2B5EF4-FFF2-40B4-BE49-F238E27FC236}">
                  <a16:creationId xmlns:a16="http://schemas.microsoft.com/office/drawing/2014/main" id="{6176C738-05AB-4184-AEE8-1D4D2D43FEC7}"/>
                </a:ext>
              </a:extLst>
            </p:cNvPr>
            <p:cNvCxnSpPr/>
            <p:nvPr/>
          </p:nvCxnSpPr>
          <p:spPr>
            <a:xfrm>
              <a:off x="2074933" y="2352534"/>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7" name="Straight Arrow Connector 96">
              <a:extLst>
                <a:ext uri="{FF2B5EF4-FFF2-40B4-BE49-F238E27FC236}">
                  <a16:creationId xmlns:a16="http://schemas.microsoft.com/office/drawing/2014/main" id="{002F3279-3AAB-4C17-86BA-85195A2A3E36}"/>
                </a:ext>
              </a:extLst>
            </p:cNvPr>
            <p:cNvCxnSpPr/>
            <p:nvPr/>
          </p:nvCxnSpPr>
          <p:spPr>
            <a:xfrm>
              <a:off x="4845507" y="23215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8" name="Straight Arrow Connector 97">
              <a:extLst>
                <a:ext uri="{FF2B5EF4-FFF2-40B4-BE49-F238E27FC236}">
                  <a16:creationId xmlns:a16="http://schemas.microsoft.com/office/drawing/2014/main" id="{C65F7043-B219-40CB-9684-2DE6A9CA275B}"/>
                </a:ext>
              </a:extLst>
            </p:cNvPr>
            <p:cNvCxnSpPr/>
            <p:nvPr/>
          </p:nvCxnSpPr>
          <p:spPr>
            <a:xfrm>
              <a:off x="7718105" y="2270746"/>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99" name="Straight Arrow Connector 98">
              <a:extLst>
                <a:ext uri="{FF2B5EF4-FFF2-40B4-BE49-F238E27FC236}">
                  <a16:creationId xmlns:a16="http://schemas.microsoft.com/office/drawing/2014/main" id="{899A9627-7407-429A-BE91-62D650BAEDA4}"/>
                </a:ext>
              </a:extLst>
            </p:cNvPr>
            <p:cNvCxnSpPr/>
            <p:nvPr/>
          </p:nvCxnSpPr>
          <p:spPr>
            <a:xfrm>
              <a:off x="2171857" y="3790909"/>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0" name="Straight Arrow Connector 99">
              <a:extLst>
                <a:ext uri="{FF2B5EF4-FFF2-40B4-BE49-F238E27FC236}">
                  <a16:creationId xmlns:a16="http://schemas.microsoft.com/office/drawing/2014/main" id="{F2315986-C1E8-4BF1-8E18-7AA629CA8DBD}"/>
                </a:ext>
              </a:extLst>
            </p:cNvPr>
            <p:cNvCxnSpPr/>
            <p:nvPr/>
          </p:nvCxnSpPr>
          <p:spPr>
            <a:xfrm>
              <a:off x="4942431" y="375992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1" name="Straight Arrow Connector 100">
              <a:extLst>
                <a:ext uri="{FF2B5EF4-FFF2-40B4-BE49-F238E27FC236}">
                  <a16:creationId xmlns:a16="http://schemas.microsoft.com/office/drawing/2014/main" id="{099C2D38-D645-4CC4-B638-485B625D8ED2}"/>
                </a:ext>
              </a:extLst>
            </p:cNvPr>
            <p:cNvCxnSpPr/>
            <p:nvPr/>
          </p:nvCxnSpPr>
          <p:spPr>
            <a:xfrm>
              <a:off x="7815029" y="3709121"/>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2" name="Straight Arrow Connector 101">
              <a:extLst>
                <a:ext uri="{FF2B5EF4-FFF2-40B4-BE49-F238E27FC236}">
                  <a16:creationId xmlns:a16="http://schemas.microsoft.com/office/drawing/2014/main" id="{3197446F-BEA5-4ED8-B29E-A836CA1EE1E3}"/>
                </a:ext>
              </a:extLst>
            </p:cNvPr>
            <p:cNvCxnSpPr/>
            <p:nvPr/>
          </p:nvCxnSpPr>
          <p:spPr>
            <a:xfrm>
              <a:off x="2171857" y="5099883"/>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cxnSp>
          <p:nvCxnSpPr>
            <p:cNvPr id="103" name="Straight Arrow Connector 102">
              <a:extLst>
                <a:ext uri="{FF2B5EF4-FFF2-40B4-BE49-F238E27FC236}">
                  <a16:creationId xmlns:a16="http://schemas.microsoft.com/office/drawing/2014/main" id="{BAC2869F-D125-43D0-A091-73DA39B8B6AF}"/>
                </a:ext>
              </a:extLst>
            </p:cNvPr>
            <p:cNvCxnSpPr/>
            <p:nvPr/>
          </p:nvCxnSpPr>
          <p:spPr>
            <a:xfrm>
              <a:off x="6342026" y="5068895"/>
              <a:ext cx="830163" cy="0"/>
            </a:xfrm>
            <a:prstGeom prst="straightConnector1">
              <a:avLst/>
            </a:prstGeom>
            <a:ln w="12700" cap="sq">
              <a:solidFill>
                <a:schemeClr val="tx1"/>
              </a:solidFill>
              <a:tailEnd type="triangle"/>
            </a:ln>
          </p:spPr>
          <p:style>
            <a:lnRef idx="1">
              <a:schemeClr val="accent1"/>
            </a:lnRef>
            <a:fillRef idx="0">
              <a:schemeClr val="accent1"/>
            </a:fillRef>
            <a:effectRef idx="0">
              <a:schemeClr val="dk1"/>
            </a:effectRef>
            <a:fontRef idx="minor">
              <a:schemeClr val="lt1"/>
            </a:fontRef>
          </p:style>
        </p:cxnSp>
        <p:sp>
          <p:nvSpPr>
            <p:cNvPr id="106" name="Rectangle 105">
              <a:extLst>
                <a:ext uri="{FF2B5EF4-FFF2-40B4-BE49-F238E27FC236}">
                  <a16:creationId xmlns:a16="http://schemas.microsoft.com/office/drawing/2014/main" id="{D87A4C54-FFC9-46CD-B7EA-E55388F48CC6}"/>
                </a:ext>
              </a:extLst>
            </p:cNvPr>
            <p:cNvSpPr/>
            <p:nvPr/>
          </p:nvSpPr>
          <p:spPr>
            <a:xfrm>
              <a:off x="10994602" y="3186933"/>
              <a:ext cx="1096678" cy="522188"/>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GB" sz="1200" b="1" dirty="0">
                  <a:solidFill>
                    <a:schemeClr val="tx1"/>
                  </a:solidFill>
                </a:rPr>
                <a:t>Smart Contract</a:t>
              </a:r>
            </a:p>
          </p:txBody>
        </p:sp>
        <p:sp>
          <p:nvSpPr>
            <p:cNvPr id="61" name="Rectangle: Rounded Corners 5">
              <a:extLst>
                <a:ext uri="{FF2B5EF4-FFF2-40B4-BE49-F238E27FC236}">
                  <a16:creationId xmlns:a16="http://schemas.microsoft.com/office/drawing/2014/main" id="{4D9B4CDA-5B03-4B82-B42B-B0C092F3BA1C}"/>
                </a:ext>
              </a:extLst>
            </p:cNvPr>
            <p:cNvSpPr/>
            <p:nvPr/>
          </p:nvSpPr>
          <p:spPr>
            <a:xfrm>
              <a:off x="3514879" y="1938372"/>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33</a:t>
              </a:r>
            </a:p>
          </p:txBody>
        </p:sp>
        <p:sp>
          <p:nvSpPr>
            <p:cNvPr id="62" name="Rectangle: Rounded Corners 5">
              <a:extLst>
                <a:ext uri="{FF2B5EF4-FFF2-40B4-BE49-F238E27FC236}">
                  <a16:creationId xmlns:a16="http://schemas.microsoft.com/office/drawing/2014/main" id="{5D92F5AD-7772-4B8C-8DBA-A2428C734F37}"/>
                </a:ext>
              </a:extLst>
            </p:cNvPr>
            <p:cNvSpPr/>
            <p:nvPr/>
          </p:nvSpPr>
          <p:spPr>
            <a:xfrm>
              <a:off x="6278015" y="1937324"/>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34</a:t>
              </a:r>
            </a:p>
          </p:txBody>
        </p:sp>
        <p:sp>
          <p:nvSpPr>
            <p:cNvPr id="63" name="Rectangle: Rounded Corners 5">
              <a:extLst>
                <a:ext uri="{FF2B5EF4-FFF2-40B4-BE49-F238E27FC236}">
                  <a16:creationId xmlns:a16="http://schemas.microsoft.com/office/drawing/2014/main" id="{867A47B8-57C3-43B7-85A7-D945B1B158E5}"/>
                </a:ext>
              </a:extLst>
            </p:cNvPr>
            <p:cNvSpPr/>
            <p:nvPr/>
          </p:nvSpPr>
          <p:spPr>
            <a:xfrm>
              <a:off x="9093139" y="1940718"/>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35</a:t>
              </a:r>
            </a:p>
          </p:txBody>
        </p:sp>
        <p:sp>
          <p:nvSpPr>
            <p:cNvPr id="66" name="Rectangle: Rounded Corners 5">
              <a:extLst>
                <a:ext uri="{FF2B5EF4-FFF2-40B4-BE49-F238E27FC236}">
                  <a16:creationId xmlns:a16="http://schemas.microsoft.com/office/drawing/2014/main" id="{F43624DF-F1F1-40C5-9F61-4D7CF4D374D3}"/>
                </a:ext>
              </a:extLst>
            </p:cNvPr>
            <p:cNvSpPr/>
            <p:nvPr/>
          </p:nvSpPr>
          <p:spPr>
            <a:xfrm>
              <a:off x="602453" y="3467491"/>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36</a:t>
              </a:r>
            </a:p>
          </p:txBody>
        </p:sp>
        <p:sp>
          <p:nvSpPr>
            <p:cNvPr id="67" name="Rectangle: Rounded Corners 5">
              <a:extLst>
                <a:ext uri="{FF2B5EF4-FFF2-40B4-BE49-F238E27FC236}">
                  <a16:creationId xmlns:a16="http://schemas.microsoft.com/office/drawing/2014/main" id="{5C3954C9-1C41-433B-B45B-162B80DDC019}"/>
                </a:ext>
              </a:extLst>
            </p:cNvPr>
            <p:cNvSpPr/>
            <p:nvPr/>
          </p:nvSpPr>
          <p:spPr>
            <a:xfrm>
              <a:off x="3501479" y="3467491"/>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37</a:t>
              </a:r>
            </a:p>
          </p:txBody>
        </p:sp>
        <p:sp>
          <p:nvSpPr>
            <p:cNvPr id="68" name="Rectangle: Rounded Corners 5">
              <a:extLst>
                <a:ext uri="{FF2B5EF4-FFF2-40B4-BE49-F238E27FC236}">
                  <a16:creationId xmlns:a16="http://schemas.microsoft.com/office/drawing/2014/main" id="{AD8BEA6F-2369-41A7-915D-1EBC25B2109F}"/>
                </a:ext>
              </a:extLst>
            </p:cNvPr>
            <p:cNvSpPr/>
            <p:nvPr/>
          </p:nvSpPr>
          <p:spPr>
            <a:xfrm>
              <a:off x="6262356" y="3465417"/>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38</a:t>
              </a:r>
            </a:p>
          </p:txBody>
        </p:sp>
        <p:sp>
          <p:nvSpPr>
            <p:cNvPr id="69" name="Rectangle: Rounded Corners 5">
              <a:extLst>
                <a:ext uri="{FF2B5EF4-FFF2-40B4-BE49-F238E27FC236}">
                  <a16:creationId xmlns:a16="http://schemas.microsoft.com/office/drawing/2014/main" id="{67121BC0-73D7-4133-93A0-C27FD6422E9F}"/>
                </a:ext>
              </a:extLst>
            </p:cNvPr>
            <p:cNvSpPr/>
            <p:nvPr/>
          </p:nvSpPr>
          <p:spPr>
            <a:xfrm>
              <a:off x="9023233" y="3471801"/>
              <a:ext cx="534020" cy="401718"/>
            </a:xfrm>
            <a:prstGeom prst="round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r>
                <a:rPr lang="en-US" sz="2000" b="1" dirty="0"/>
                <a:t>39</a:t>
              </a:r>
            </a:p>
          </p:txBody>
        </p:sp>
        <p:pic>
          <p:nvPicPr>
            <p:cNvPr id="70" name="Graphic 69" descr="Unlock">
              <a:extLst>
                <a:ext uri="{FF2B5EF4-FFF2-40B4-BE49-F238E27FC236}">
                  <a16:creationId xmlns:a16="http://schemas.microsoft.com/office/drawing/2014/main" id="{1ED49B14-CA3E-4D2F-B78A-3A67BD0F28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64863" y="3589205"/>
              <a:ext cx="517169" cy="468266"/>
            </a:xfrm>
            <a:prstGeom prst="rect">
              <a:avLst/>
            </a:prstGeom>
          </p:spPr>
        </p:pic>
        <p:pic>
          <p:nvPicPr>
            <p:cNvPr id="9" name="Graphic 8" descr="Document">
              <a:extLst>
                <a:ext uri="{FF2B5EF4-FFF2-40B4-BE49-F238E27FC236}">
                  <a16:creationId xmlns:a16="http://schemas.microsoft.com/office/drawing/2014/main" id="{F94729A5-C78F-42E4-8E60-4F9C22CFFB4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77122" y="5018095"/>
              <a:ext cx="619043" cy="533446"/>
            </a:xfrm>
            <a:prstGeom prst="rect">
              <a:avLst/>
            </a:prstGeom>
          </p:spPr>
        </p:pic>
        <p:sp>
          <p:nvSpPr>
            <p:cNvPr id="76" name="Rectangle 75">
              <a:extLst>
                <a:ext uri="{FF2B5EF4-FFF2-40B4-BE49-F238E27FC236}">
                  <a16:creationId xmlns:a16="http://schemas.microsoft.com/office/drawing/2014/main" id="{10F7F2D2-7963-411E-B802-C051B34DA3F8}"/>
                </a:ext>
              </a:extLst>
            </p:cNvPr>
            <p:cNvSpPr/>
            <p:nvPr/>
          </p:nvSpPr>
          <p:spPr>
            <a:xfrm>
              <a:off x="240823" y="1861080"/>
              <a:ext cx="10705920" cy="4455313"/>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GB" sz="1600"/>
            </a:p>
          </p:txBody>
        </p:sp>
        <p:sp>
          <p:nvSpPr>
            <p:cNvPr id="77" name="Freeform 41">
              <a:extLst>
                <a:ext uri="{FF2B5EF4-FFF2-40B4-BE49-F238E27FC236}">
                  <a16:creationId xmlns:a16="http://schemas.microsoft.com/office/drawing/2014/main" id="{53B9DE61-FC6F-432C-B5F5-48F5E080C870}"/>
                </a:ext>
              </a:extLst>
            </p:cNvPr>
            <p:cNvSpPr>
              <a:spLocks noChangeAspect="1" noEditPoints="1"/>
            </p:cNvSpPr>
            <p:nvPr/>
          </p:nvSpPr>
          <p:spPr bwMode="auto">
            <a:xfrm>
              <a:off x="9782871" y="2277214"/>
              <a:ext cx="406566" cy="406566"/>
            </a:xfrm>
            <a:custGeom>
              <a:avLst/>
              <a:gdLst>
                <a:gd name="T0" fmla="*/ 171 w 200"/>
                <a:gd name="T1" fmla="*/ 188 h 200"/>
                <a:gd name="T2" fmla="*/ 12 w 200"/>
                <a:gd name="T3" fmla="*/ 188 h 200"/>
                <a:gd name="T4" fmla="*/ 12 w 200"/>
                <a:gd name="T5" fmla="*/ 29 h 200"/>
                <a:gd name="T6" fmla="*/ 92 w 200"/>
                <a:gd name="T7" fmla="*/ 29 h 200"/>
                <a:gd name="T8" fmla="*/ 124 w 200"/>
                <a:gd name="T9" fmla="*/ 29 h 200"/>
                <a:gd name="T10" fmla="*/ 124 w 200"/>
                <a:gd name="T11" fmla="*/ 16 h 200"/>
                <a:gd name="T12" fmla="*/ 92 w 200"/>
                <a:gd name="T13" fmla="*/ 16 h 200"/>
                <a:gd name="T14" fmla="*/ 12 w 200"/>
                <a:gd name="T15" fmla="*/ 16 h 200"/>
                <a:gd name="T16" fmla="*/ 0 w 200"/>
                <a:gd name="T17" fmla="*/ 29 h 200"/>
                <a:gd name="T18" fmla="*/ 0 w 200"/>
                <a:gd name="T19" fmla="*/ 200 h 200"/>
                <a:gd name="T20" fmla="*/ 171 w 200"/>
                <a:gd name="T21" fmla="*/ 200 h 200"/>
                <a:gd name="T22" fmla="*/ 184 w 200"/>
                <a:gd name="T23" fmla="*/ 188 h 200"/>
                <a:gd name="T24" fmla="*/ 184 w 200"/>
                <a:gd name="T25" fmla="*/ 76 h 200"/>
                <a:gd name="T26" fmla="*/ 171 w 200"/>
                <a:gd name="T27" fmla="*/ 76 h 200"/>
                <a:gd name="T28" fmla="*/ 171 w 200"/>
                <a:gd name="T29" fmla="*/ 188 h 200"/>
                <a:gd name="T30" fmla="*/ 79 w 200"/>
                <a:gd name="T31" fmla="*/ 112 h 200"/>
                <a:gd name="T32" fmla="*/ 88 w 200"/>
                <a:gd name="T33" fmla="*/ 121 h 200"/>
                <a:gd name="T34" fmla="*/ 100 w 200"/>
                <a:gd name="T35" fmla="*/ 109 h 200"/>
                <a:gd name="T36" fmla="*/ 91 w 200"/>
                <a:gd name="T37" fmla="*/ 100 h 200"/>
                <a:gd name="T38" fmla="*/ 79 w 200"/>
                <a:gd name="T39" fmla="*/ 112 h 200"/>
                <a:gd name="T40" fmla="*/ 191 w 200"/>
                <a:gd name="T41" fmla="*/ 0 h 200"/>
                <a:gd name="T42" fmla="*/ 181 w 200"/>
                <a:gd name="T43" fmla="*/ 10 h 200"/>
                <a:gd name="T44" fmla="*/ 175 w 200"/>
                <a:gd name="T45" fmla="*/ 16 h 200"/>
                <a:gd name="T46" fmla="*/ 162 w 200"/>
                <a:gd name="T47" fmla="*/ 29 h 200"/>
                <a:gd name="T48" fmla="*/ 156 w 200"/>
                <a:gd name="T49" fmla="*/ 35 h 200"/>
                <a:gd name="T50" fmla="*/ 100 w 200"/>
                <a:gd name="T51" fmla="*/ 91 h 200"/>
                <a:gd name="T52" fmla="*/ 109 w 200"/>
                <a:gd name="T53" fmla="*/ 100 h 200"/>
                <a:gd name="T54" fmla="*/ 165 w 200"/>
                <a:gd name="T55" fmla="*/ 44 h 200"/>
                <a:gd name="T56" fmla="*/ 171 w 200"/>
                <a:gd name="T57" fmla="*/ 38 h 200"/>
                <a:gd name="T58" fmla="*/ 184 w 200"/>
                <a:gd name="T59" fmla="*/ 25 h 200"/>
                <a:gd name="T60" fmla="*/ 190 w 200"/>
                <a:gd name="T61" fmla="*/ 19 h 200"/>
                <a:gd name="T62" fmla="*/ 200 w 200"/>
                <a:gd name="T63" fmla="*/ 9 h 200"/>
                <a:gd name="T64" fmla="*/ 191 w 200"/>
                <a:gd name="T6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71" y="188"/>
                  </a:moveTo>
                  <a:cubicBezTo>
                    <a:pt x="12" y="188"/>
                    <a:pt x="12" y="188"/>
                    <a:pt x="12" y="188"/>
                  </a:cubicBezTo>
                  <a:cubicBezTo>
                    <a:pt x="12" y="29"/>
                    <a:pt x="12" y="29"/>
                    <a:pt x="12" y="29"/>
                  </a:cubicBezTo>
                  <a:cubicBezTo>
                    <a:pt x="92" y="29"/>
                    <a:pt x="92" y="29"/>
                    <a:pt x="92" y="29"/>
                  </a:cubicBezTo>
                  <a:cubicBezTo>
                    <a:pt x="124" y="29"/>
                    <a:pt x="124" y="29"/>
                    <a:pt x="124" y="29"/>
                  </a:cubicBezTo>
                  <a:cubicBezTo>
                    <a:pt x="124" y="16"/>
                    <a:pt x="124" y="16"/>
                    <a:pt x="124" y="16"/>
                  </a:cubicBezTo>
                  <a:cubicBezTo>
                    <a:pt x="92" y="16"/>
                    <a:pt x="92" y="16"/>
                    <a:pt x="92" y="16"/>
                  </a:cubicBezTo>
                  <a:cubicBezTo>
                    <a:pt x="12" y="16"/>
                    <a:pt x="12" y="16"/>
                    <a:pt x="12" y="16"/>
                  </a:cubicBezTo>
                  <a:cubicBezTo>
                    <a:pt x="5" y="16"/>
                    <a:pt x="0" y="22"/>
                    <a:pt x="0" y="29"/>
                  </a:cubicBezTo>
                  <a:cubicBezTo>
                    <a:pt x="0" y="200"/>
                    <a:pt x="0" y="200"/>
                    <a:pt x="0" y="200"/>
                  </a:cubicBezTo>
                  <a:cubicBezTo>
                    <a:pt x="171" y="200"/>
                    <a:pt x="171" y="200"/>
                    <a:pt x="171" y="200"/>
                  </a:cubicBezTo>
                  <a:cubicBezTo>
                    <a:pt x="178" y="200"/>
                    <a:pt x="184" y="195"/>
                    <a:pt x="184" y="188"/>
                  </a:cubicBezTo>
                  <a:cubicBezTo>
                    <a:pt x="184" y="76"/>
                    <a:pt x="184" y="76"/>
                    <a:pt x="184" y="76"/>
                  </a:cubicBezTo>
                  <a:cubicBezTo>
                    <a:pt x="171" y="76"/>
                    <a:pt x="171" y="76"/>
                    <a:pt x="171" y="76"/>
                  </a:cubicBezTo>
                  <a:lnTo>
                    <a:pt x="171" y="188"/>
                  </a:lnTo>
                  <a:close/>
                  <a:moveTo>
                    <a:pt x="79" y="112"/>
                  </a:moveTo>
                  <a:cubicBezTo>
                    <a:pt x="88" y="121"/>
                    <a:pt x="88" y="121"/>
                    <a:pt x="88" y="121"/>
                  </a:cubicBezTo>
                  <a:cubicBezTo>
                    <a:pt x="100" y="109"/>
                    <a:pt x="100" y="109"/>
                    <a:pt x="100" y="109"/>
                  </a:cubicBezTo>
                  <a:cubicBezTo>
                    <a:pt x="91" y="100"/>
                    <a:pt x="91" y="100"/>
                    <a:pt x="91" y="100"/>
                  </a:cubicBezTo>
                  <a:lnTo>
                    <a:pt x="79" y="112"/>
                  </a:lnTo>
                  <a:close/>
                  <a:moveTo>
                    <a:pt x="191" y="0"/>
                  </a:moveTo>
                  <a:cubicBezTo>
                    <a:pt x="181" y="10"/>
                    <a:pt x="181" y="10"/>
                    <a:pt x="181" y="10"/>
                  </a:cubicBezTo>
                  <a:cubicBezTo>
                    <a:pt x="175" y="16"/>
                    <a:pt x="175" y="16"/>
                    <a:pt x="175" y="16"/>
                  </a:cubicBezTo>
                  <a:cubicBezTo>
                    <a:pt x="162" y="29"/>
                    <a:pt x="162" y="29"/>
                    <a:pt x="162" y="29"/>
                  </a:cubicBezTo>
                  <a:cubicBezTo>
                    <a:pt x="156" y="35"/>
                    <a:pt x="156" y="35"/>
                    <a:pt x="156" y="35"/>
                  </a:cubicBezTo>
                  <a:cubicBezTo>
                    <a:pt x="100" y="91"/>
                    <a:pt x="100" y="91"/>
                    <a:pt x="100" y="91"/>
                  </a:cubicBezTo>
                  <a:cubicBezTo>
                    <a:pt x="109" y="100"/>
                    <a:pt x="109" y="100"/>
                    <a:pt x="109" y="100"/>
                  </a:cubicBezTo>
                  <a:cubicBezTo>
                    <a:pt x="165" y="44"/>
                    <a:pt x="165" y="44"/>
                    <a:pt x="165" y="44"/>
                  </a:cubicBezTo>
                  <a:cubicBezTo>
                    <a:pt x="171" y="38"/>
                    <a:pt x="171" y="38"/>
                    <a:pt x="171" y="38"/>
                  </a:cubicBezTo>
                  <a:cubicBezTo>
                    <a:pt x="184" y="25"/>
                    <a:pt x="184" y="25"/>
                    <a:pt x="184" y="25"/>
                  </a:cubicBezTo>
                  <a:cubicBezTo>
                    <a:pt x="190" y="19"/>
                    <a:pt x="190" y="19"/>
                    <a:pt x="190" y="19"/>
                  </a:cubicBezTo>
                  <a:cubicBezTo>
                    <a:pt x="200" y="9"/>
                    <a:pt x="200" y="9"/>
                    <a:pt x="200" y="9"/>
                  </a:cubicBezTo>
                  <a:lnTo>
                    <a:pt x="191" y="0"/>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800" dirty="0"/>
            </a:p>
          </p:txBody>
        </p:sp>
        <p:sp>
          <p:nvSpPr>
            <p:cNvPr id="55" name="TextBox 54">
              <a:extLst>
                <a:ext uri="{FF2B5EF4-FFF2-40B4-BE49-F238E27FC236}">
                  <a16:creationId xmlns:a16="http://schemas.microsoft.com/office/drawing/2014/main" id="{25055D99-DD26-4445-8EC3-86AEC9363485}"/>
                </a:ext>
              </a:extLst>
            </p:cNvPr>
            <p:cNvSpPr txBox="1"/>
            <p:nvPr/>
          </p:nvSpPr>
          <p:spPr>
            <a:xfrm>
              <a:off x="609761" y="6464024"/>
              <a:ext cx="11026280" cy="230832"/>
            </a:xfrm>
            <a:prstGeom prst="rect">
              <a:avLst/>
            </a:prstGeom>
            <a:noFill/>
          </p:spPr>
          <p:txBody>
            <a:bodyPr wrap="square" numCol="1" rtlCol="0">
              <a:spAutoFit/>
            </a:bodyPr>
            <a:lstStyle/>
            <a:p>
              <a:r>
                <a:rPr lang="en-US" altLang="en-IN" sz="900" i="1" dirty="0"/>
                <a:t>*In case of multiple executants and claimants, the process will be repeated to match the e-KYC details of every claimant and executant. </a:t>
              </a:r>
            </a:p>
          </p:txBody>
        </p:sp>
      </p:grpSp>
      <p:sp>
        <p:nvSpPr>
          <p:cNvPr id="49" name="Slide Number Placeholder 4">
            <a:extLst>
              <a:ext uri="{FF2B5EF4-FFF2-40B4-BE49-F238E27FC236}">
                <a16:creationId xmlns:a16="http://schemas.microsoft.com/office/drawing/2014/main" id="{F7CC9BC7-D916-4527-8B78-65E32713847D}"/>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31</a:t>
            </a:fld>
            <a:endParaRPr lang="en-US" dirty="0"/>
          </a:p>
        </p:txBody>
      </p:sp>
    </p:spTree>
    <p:extLst>
      <p:ext uri="{BB962C8B-B14F-4D97-AF65-F5344CB8AC3E}">
        <p14:creationId xmlns:p14="http://schemas.microsoft.com/office/powerpoint/2010/main" val="2895453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B96E56F-078C-46A6-9AEC-C4B7E9517A2F}"/>
              </a:ext>
            </a:extLst>
          </p:cNvPr>
          <p:cNvSpPr>
            <a:spLocks noGrp="1"/>
          </p:cNvSpPr>
          <p:nvPr>
            <p:ph type="sldNum" sz="quarter" idx="12"/>
          </p:nvPr>
        </p:nvSpPr>
        <p:spPr/>
        <p:txBody>
          <a:bodyPr/>
          <a:lstStyle/>
          <a:p>
            <a:fld id="{AE7422E5-B2C5-4D1E-9675-C24ADD960BAE}" type="slidenum">
              <a:rPr lang="en-US" smtClean="0"/>
              <a:pPr/>
              <a:t>32</a:t>
            </a:fld>
            <a:endParaRPr lang="en-US"/>
          </a:p>
        </p:txBody>
      </p:sp>
      <p:sp>
        <p:nvSpPr>
          <p:cNvPr id="6" name="Title 1">
            <a:extLst>
              <a:ext uri="{FF2B5EF4-FFF2-40B4-BE49-F238E27FC236}">
                <a16:creationId xmlns:a16="http://schemas.microsoft.com/office/drawing/2014/main" id="{AE238F6D-68E4-40E5-9DB9-15833DB9A899}"/>
              </a:ext>
            </a:extLst>
          </p:cNvPr>
          <p:cNvSpPr>
            <a:spLocks noGrp="1"/>
          </p:cNvSpPr>
          <p:nvPr>
            <p:ph type="title"/>
          </p:nvPr>
        </p:nvSpPr>
        <p:spPr>
          <a:xfrm>
            <a:off x="442913" y="432000"/>
            <a:ext cx="11306175" cy="728755"/>
          </a:xfrm>
        </p:spPr>
        <p:txBody>
          <a:bodyPr/>
          <a:lstStyle/>
          <a:p>
            <a:r>
              <a:rPr lang="en-US" dirty="0"/>
              <a:t>Process 4 :  Registration and Recording of Power of Attorney…(1/4) </a:t>
            </a:r>
          </a:p>
        </p:txBody>
      </p:sp>
      <p:pic>
        <p:nvPicPr>
          <p:cNvPr id="7" name="Picture 6">
            <a:extLst>
              <a:ext uri="{FF2B5EF4-FFF2-40B4-BE49-F238E27FC236}">
                <a16:creationId xmlns:a16="http://schemas.microsoft.com/office/drawing/2014/main" id="{0F6513D5-5E99-4B6D-ADB2-4D1C75E8162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13" y="1420836"/>
            <a:ext cx="11486490" cy="5031043"/>
          </a:xfrm>
          <a:prstGeom prst="rect">
            <a:avLst/>
          </a:prstGeom>
          <a:noFill/>
        </p:spPr>
      </p:pic>
    </p:spTree>
    <p:extLst>
      <p:ext uri="{BB962C8B-B14F-4D97-AF65-F5344CB8AC3E}">
        <p14:creationId xmlns:p14="http://schemas.microsoft.com/office/powerpoint/2010/main" val="440379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D84248-67B5-4FDC-AF7C-447C352D1F4E}"/>
              </a:ext>
            </a:extLst>
          </p:cNvPr>
          <p:cNvSpPr>
            <a:spLocks noGrp="1"/>
          </p:cNvSpPr>
          <p:nvPr>
            <p:ph type="sldNum" sz="quarter" idx="12"/>
          </p:nvPr>
        </p:nvSpPr>
        <p:spPr/>
        <p:txBody>
          <a:bodyPr/>
          <a:lstStyle/>
          <a:p>
            <a:fld id="{AE7422E5-B2C5-4D1E-9675-C24ADD960BAE}" type="slidenum">
              <a:rPr lang="en-US" smtClean="0"/>
              <a:pPr/>
              <a:t>33</a:t>
            </a:fld>
            <a:endParaRPr lang="en-US"/>
          </a:p>
        </p:txBody>
      </p:sp>
      <p:pic>
        <p:nvPicPr>
          <p:cNvPr id="6" name="Picture 5">
            <a:extLst>
              <a:ext uri="{FF2B5EF4-FFF2-40B4-BE49-F238E27FC236}">
                <a16:creationId xmlns:a16="http://schemas.microsoft.com/office/drawing/2014/main" id="{45604076-E1C8-4A0C-ABD4-9AB4811128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2912" y="1609724"/>
            <a:ext cx="11306174" cy="4816276"/>
          </a:xfrm>
          <a:prstGeom prst="rect">
            <a:avLst/>
          </a:prstGeom>
          <a:noFill/>
        </p:spPr>
      </p:pic>
      <p:sp>
        <p:nvSpPr>
          <p:cNvPr id="7" name="Title 1">
            <a:extLst>
              <a:ext uri="{FF2B5EF4-FFF2-40B4-BE49-F238E27FC236}">
                <a16:creationId xmlns:a16="http://schemas.microsoft.com/office/drawing/2014/main" id="{CCF21888-9FB6-4FFE-91CF-0BD1AF532859}"/>
              </a:ext>
            </a:extLst>
          </p:cNvPr>
          <p:cNvSpPr>
            <a:spLocks noGrp="1"/>
          </p:cNvSpPr>
          <p:nvPr>
            <p:ph type="title"/>
          </p:nvPr>
        </p:nvSpPr>
        <p:spPr>
          <a:xfrm>
            <a:off x="442913" y="432000"/>
            <a:ext cx="11306175" cy="728755"/>
          </a:xfrm>
        </p:spPr>
        <p:txBody>
          <a:bodyPr/>
          <a:lstStyle/>
          <a:p>
            <a:r>
              <a:rPr lang="en-US" dirty="0"/>
              <a:t>Process 4 :  Registration and Recording of Power of Attorney…(2/4) </a:t>
            </a:r>
          </a:p>
        </p:txBody>
      </p:sp>
    </p:spTree>
    <p:extLst>
      <p:ext uri="{BB962C8B-B14F-4D97-AF65-F5344CB8AC3E}">
        <p14:creationId xmlns:p14="http://schemas.microsoft.com/office/powerpoint/2010/main" val="3404911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AFA119-1D22-4E0D-9CCA-265B0F7EEC2D}"/>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E4B5A547-087E-471D-B8EB-E91A3627CDF4}"/>
              </a:ext>
            </a:extLst>
          </p:cNvPr>
          <p:cNvSpPr>
            <a:spLocks noGrp="1"/>
          </p:cNvSpPr>
          <p:nvPr>
            <p:ph type="sldNum" sz="quarter" idx="12"/>
          </p:nvPr>
        </p:nvSpPr>
        <p:spPr/>
        <p:txBody>
          <a:bodyPr/>
          <a:lstStyle/>
          <a:p>
            <a:fld id="{AE7422E5-B2C5-4D1E-9675-C24ADD960BAE}" type="slidenum">
              <a:rPr lang="en-US" smtClean="0"/>
              <a:pPr/>
              <a:t>34</a:t>
            </a:fld>
            <a:endParaRPr lang="en-US"/>
          </a:p>
        </p:txBody>
      </p:sp>
      <p:pic>
        <p:nvPicPr>
          <p:cNvPr id="6" name="Picture 5">
            <a:extLst>
              <a:ext uri="{FF2B5EF4-FFF2-40B4-BE49-F238E27FC236}">
                <a16:creationId xmlns:a16="http://schemas.microsoft.com/office/drawing/2014/main" id="{8C0A453B-63F4-4C79-9B5C-5BF4228B53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708" y="1297915"/>
            <a:ext cx="11186379" cy="5057165"/>
          </a:xfrm>
          <a:prstGeom prst="rect">
            <a:avLst/>
          </a:prstGeom>
          <a:noFill/>
        </p:spPr>
      </p:pic>
      <p:sp>
        <p:nvSpPr>
          <p:cNvPr id="7" name="Title 1">
            <a:extLst>
              <a:ext uri="{FF2B5EF4-FFF2-40B4-BE49-F238E27FC236}">
                <a16:creationId xmlns:a16="http://schemas.microsoft.com/office/drawing/2014/main" id="{A5CD46BF-297D-4FC3-AA05-42669C7BC9E0}"/>
              </a:ext>
            </a:extLst>
          </p:cNvPr>
          <p:cNvSpPr>
            <a:spLocks noGrp="1"/>
          </p:cNvSpPr>
          <p:nvPr>
            <p:ph type="title"/>
          </p:nvPr>
        </p:nvSpPr>
        <p:spPr>
          <a:xfrm>
            <a:off x="442913" y="432000"/>
            <a:ext cx="11306175" cy="728755"/>
          </a:xfrm>
        </p:spPr>
        <p:txBody>
          <a:bodyPr/>
          <a:lstStyle/>
          <a:p>
            <a:r>
              <a:rPr lang="en-US" dirty="0"/>
              <a:t>Process 4 :  Registration and Recording of Power of Attorney…(3/4) </a:t>
            </a:r>
          </a:p>
        </p:txBody>
      </p:sp>
      <p:sp>
        <p:nvSpPr>
          <p:cNvPr id="8" name="Rectangle 7">
            <a:extLst>
              <a:ext uri="{FF2B5EF4-FFF2-40B4-BE49-F238E27FC236}">
                <a16:creationId xmlns:a16="http://schemas.microsoft.com/office/drawing/2014/main" id="{051403DD-ADE0-45B7-9C22-08D4CA43ED11}"/>
              </a:ext>
            </a:extLst>
          </p:cNvPr>
          <p:cNvSpPr/>
          <p:nvPr/>
        </p:nvSpPr>
        <p:spPr>
          <a:xfrm>
            <a:off x="675248" y="2855741"/>
            <a:ext cx="9551964" cy="559191"/>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GB" sz="1600"/>
          </a:p>
        </p:txBody>
      </p:sp>
    </p:spTree>
    <p:extLst>
      <p:ext uri="{BB962C8B-B14F-4D97-AF65-F5344CB8AC3E}">
        <p14:creationId xmlns:p14="http://schemas.microsoft.com/office/powerpoint/2010/main" val="3736030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310797A-0646-41F1-8976-9EFAC96C0E86}"/>
              </a:ext>
            </a:extLst>
          </p:cNvPr>
          <p:cNvSpPr>
            <a:spLocks noGrp="1"/>
          </p:cNvSpPr>
          <p:nvPr>
            <p:ph type="sldNum" sz="quarter" idx="12"/>
          </p:nvPr>
        </p:nvSpPr>
        <p:spPr/>
        <p:txBody>
          <a:bodyPr/>
          <a:lstStyle/>
          <a:p>
            <a:fld id="{AE7422E5-B2C5-4D1E-9675-C24ADD960BAE}" type="slidenum">
              <a:rPr lang="en-US" smtClean="0"/>
              <a:pPr/>
              <a:t>35</a:t>
            </a:fld>
            <a:endParaRPr lang="en-US"/>
          </a:p>
        </p:txBody>
      </p:sp>
      <p:pic>
        <p:nvPicPr>
          <p:cNvPr id="6" name="Picture 5">
            <a:extLst>
              <a:ext uri="{FF2B5EF4-FFF2-40B4-BE49-F238E27FC236}">
                <a16:creationId xmlns:a16="http://schemas.microsoft.com/office/drawing/2014/main" id="{3338905E-BFAE-4547-BA66-144BCB5F76B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709" y="1539874"/>
            <a:ext cx="11071274" cy="4886126"/>
          </a:xfrm>
          <a:prstGeom prst="rect">
            <a:avLst/>
          </a:prstGeom>
          <a:noFill/>
        </p:spPr>
      </p:pic>
      <p:sp>
        <p:nvSpPr>
          <p:cNvPr id="7" name="Title 1">
            <a:extLst>
              <a:ext uri="{FF2B5EF4-FFF2-40B4-BE49-F238E27FC236}">
                <a16:creationId xmlns:a16="http://schemas.microsoft.com/office/drawing/2014/main" id="{B56EDFE7-C76C-477E-A876-DD137FCFDDDD}"/>
              </a:ext>
            </a:extLst>
          </p:cNvPr>
          <p:cNvSpPr>
            <a:spLocks noGrp="1"/>
          </p:cNvSpPr>
          <p:nvPr>
            <p:ph type="title"/>
          </p:nvPr>
        </p:nvSpPr>
        <p:spPr>
          <a:xfrm>
            <a:off x="442913" y="432000"/>
            <a:ext cx="11306175" cy="728755"/>
          </a:xfrm>
        </p:spPr>
        <p:txBody>
          <a:bodyPr/>
          <a:lstStyle/>
          <a:p>
            <a:r>
              <a:rPr lang="en-US" dirty="0"/>
              <a:t>Process 4 :  Registration and Recording of Power of Attorney…(4/4) </a:t>
            </a:r>
          </a:p>
        </p:txBody>
      </p:sp>
    </p:spTree>
    <p:extLst>
      <p:ext uri="{BB962C8B-B14F-4D97-AF65-F5344CB8AC3E}">
        <p14:creationId xmlns:p14="http://schemas.microsoft.com/office/powerpoint/2010/main" val="3845208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79B50D9-3E9D-4735-9DF1-0AE79496BD06}"/>
              </a:ext>
            </a:extLst>
          </p:cNvPr>
          <p:cNvSpPr>
            <a:spLocks noGrp="1"/>
          </p:cNvSpPr>
          <p:nvPr>
            <p:ph type="sldNum" sz="quarter" idx="12"/>
          </p:nvPr>
        </p:nvSpPr>
        <p:spPr/>
        <p:txBody>
          <a:bodyPr/>
          <a:lstStyle/>
          <a:p>
            <a:fld id="{AE7422E5-B2C5-4D1E-9675-C24ADD960BAE}" type="slidenum">
              <a:rPr lang="en-US" smtClean="0"/>
              <a:pPr/>
              <a:t>36</a:t>
            </a:fld>
            <a:endParaRPr lang="en-US"/>
          </a:p>
        </p:txBody>
      </p:sp>
      <p:pic>
        <p:nvPicPr>
          <p:cNvPr id="6" name="Picture 5">
            <a:extLst>
              <a:ext uri="{FF2B5EF4-FFF2-40B4-BE49-F238E27FC236}">
                <a16:creationId xmlns:a16="http://schemas.microsoft.com/office/drawing/2014/main" id="{891CB963-125F-4FA2-91B4-4C731472253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904" y="1435075"/>
            <a:ext cx="10846191" cy="4920005"/>
          </a:xfrm>
          <a:prstGeom prst="rect">
            <a:avLst/>
          </a:prstGeom>
          <a:noFill/>
        </p:spPr>
      </p:pic>
      <p:sp>
        <p:nvSpPr>
          <p:cNvPr id="7" name="Title 1">
            <a:extLst>
              <a:ext uri="{FF2B5EF4-FFF2-40B4-BE49-F238E27FC236}">
                <a16:creationId xmlns:a16="http://schemas.microsoft.com/office/drawing/2014/main" id="{9A02C4A3-CDED-4AB4-AC50-4E6034D8EBA2}"/>
              </a:ext>
            </a:extLst>
          </p:cNvPr>
          <p:cNvSpPr>
            <a:spLocks noGrp="1"/>
          </p:cNvSpPr>
          <p:nvPr>
            <p:ph type="title"/>
          </p:nvPr>
        </p:nvSpPr>
        <p:spPr>
          <a:xfrm>
            <a:off x="442913" y="432000"/>
            <a:ext cx="11306175" cy="728755"/>
          </a:xfrm>
        </p:spPr>
        <p:txBody>
          <a:bodyPr/>
          <a:lstStyle/>
          <a:p>
            <a:r>
              <a:rPr lang="en-US" dirty="0"/>
              <a:t>Process 5 :  Registration through Power of Attorney…(1/4) </a:t>
            </a:r>
          </a:p>
        </p:txBody>
      </p:sp>
    </p:spTree>
    <p:extLst>
      <p:ext uri="{BB962C8B-B14F-4D97-AF65-F5344CB8AC3E}">
        <p14:creationId xmlns:p14="http://schemas.microsoft.com/office/powerpoint/2010/main" val="3724894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F12CDF-E5F1-4E4A-A6D2-970D57CEB7AE}"/>
              </a:ext>
            </a:extLst>
          </p:cNvPr>
          <p:cNvSpPr>
            <a:spLocks noGrp="1"/>
          </p:cNvSpPr>
          <p:nvPr>
            <p:ph type="sldNum" sz="quarter" idx="12"/>
          </p:nvPr>
        </p:nvSpPr>
        <p:spPr/>
        <p:txBody>
          <a:bodyPr/>
          <a:lstStyle/>
          <a:p>
            <a:fld id="{AE7422E5-B2C5-4D1E-9675-C24ADD960BAE}" type="slidenum">
              <a:rPr lang="en-US" smtClean="0"/>
              <a:pPr/>
              <a:t>37</a:t>
            </a:fld>
            <a:endParaRPr lang="en-US"/>
          </a:p>
        </p:txBody>
      </p:sp>
      <p:pic>
        <p:nvPicPr>
          <p:cNvPr id="6" name="Picture 5">
            <a:extLst>
              <a:ext uri="{FF2B5EF4-FFF2-40B4-BE49-F238E27FC236}">
                <a16:creationId xmlns:a16="http://schemas.microsoft.com/office/drawing/2014/main" id="{97044C20-790C-452D-AA30-6D430F19E9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8640" y="1532572"/>
            <a:ext cx="10818055" cy="4685348"/>
          </a:xfrm>
          <a:prstGeom prst="rect">
            <a:avLst/>
          </a:prstGeom>
          <a:noFill/>
        </p:spPr>
      </p:pic>
      <p:sp>
        <p:nvSpPr>
          <p:cNvPr id="10" name="Title 1">
            <a:extLst>
              <a:ext uri="{FF2B5EF4-FFF2-40B4-BE49-F238E27FC236}">
                <a16:creationId xmlns:a16="http://schemas.microsoft.com/office/drawing/2014/main" id="{3F9C78EE-8FA9-43B6-B88D-02AA96BB953D}"/>
              </a:ext>
            </a:extLst>
          </p:cNvPr>
          <p:cNvSpPr>
            <a:spLocks noGrp="1"/>
          </p:cNvSpPr>
          <p:nvPr>
            <p:ph type="title"/>
          </p:nvPr>
        </p:nvSpPr>
        <p:spPr>
          <a:xfrm>
            <a:off x="442913" y="432000"/>
            <a:ext cx="11306175" cy="728755"/>
          </a:xfrm>
        </p:spPr>
        <p:txBody>
          <a:bodyPr/>
          <a:lstStyle/>
          <a:p>
            <a:r>
              <a:rPr lang="en-US" dirty="0"/>
              <a:t>Process 5 :  Registration through Power of Attorney…(2/4) </a:t>
            </a:r>
          </a:p>
        </p:txBody>
      </p:sp>
    </p:spTree>
    <p:extLst>
      <p:ext uri="{BB962C8B-B14F-4D97-AF65-F5344CB8AC3E}">
        <p14:creationId xmlns:p14="http://schemas.microsoft.com/office/powerpoint/2010/main" val="2690897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12587DC-0322-49AC-9989-515C6591AFD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892A4EA-5D71-49F5-8F85-B57B8B28ADB8}"/>
              </a:ext>
            </a:extLst>
          </p:cNvPr>
          <p:cNvSpPr>
            <a:spLocks noGrp="1"/>
          </p:cNvSpPr>
          <p:nvPr>
            <p:ph type="ftr" sz="quarter" idx="11"/>
          </p:nvPr>
        </p:nvSpPr>
        <p:spPr/>
        <p:txBody>
          <a:bodyPr/>
          <a:lstStyle/>
          <a:p>
            <a:r>
              <a:rPr lang="en-US"/>
              <a:t>Infonomics</a:t>
            </a:r>
          </a:p>
        </p:txBody>
      </p:sp>
      <p:sp>
        <p:nvSpPr>
          <p:cNvPr id="5" name="Slide Number Placeholder 4">
            <a:extLst>
              <a:ext uri="{FF2B5EF4-FFF2-40B4-BE49-F238E27FC236}">
                <a16:creationId xmlns:a16="http://schemas.microsoft.com/office/drawing/2014/main" id="{0344D2CB-6A91-4E45-89EB-0D0B74221E30}"/>
              </a:ext>
            </a:extLst>
          </p:cNvPr>
          <p:cNvSpPr>
            <a:spLocks noGrp="1"/>
          </p:cNvSpPr>
          <p:nvPr>
            <p:ph type="sldNum" sz="quarter" idx="12"/>
          </p:nvPr>
        </p:nvSpPr>
        <p:spPr/>
        <p:txBody>
          <a:bodyPr/>
          <a:lstStyle/>
          <a:p>
            <a:fld id="{AE7422E5-B2C5-4D1E-9675-C24ADD960BAE}" type="slidenum">
              <a:rPr lang="en-US" smtClean="0"/>
              <a:pPr/>
              <a:t>38</a:t>
            </a:fld>
            <a:endParaRPr lang="en-US"/>
          </a:p>
        </p:txBody>
      </p:sp>
      <p:pic>
        <p:nvPicPr>
          <p:cNvPr id="6" name="Picture 5">
            <a:extLst>
              <a:ext uri="{FF2B5EF4-FFF2-40B4-BE49-F238E27FC236}">
                <a16:creationId xmlns:a16="http://schemas.microsoft.com/office/drawing/2014/main" id="{817FB4E6-82E8-4C66-9869-4D1064347B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2913" y="1408430"/>
            <a:ext cx="11306176" cy="4584407"/>
          </a:xfrm>
          <a:prstGeom prst="rect">
            <a:avLst/>
          </a:prstGeom>
          <a:noFill/>
        </p:spPr>
      </p:pic>
      <p:sp>
        <p:nvSpPr>
          <p:cNvPr id="7" name="Title 1">
            <a:extLst>
              <a:ext uri="{FF2B5EF4-FFF2-40B4-BE49-F238E27FC236}">
                <a16:creationId xmlns:a16="http://schemas.microsoft.com/office/drawing/2014/main" id="{40C69A47-2985-4AB2-A3FA-57810C376CEB}"/>
              </a:ext>
            </a:extLst>
          </p:cNvPr>
          <p:cNvSpPr>
            <a:spLocks noGrp="1"/>
          </p:cNvSpPr>
          <p:nvPr>
            <p:ph type="title"/>
          </p:nvPr>
        </p:nvSpPr>
        <p:spPr>
          <a:xfrm>
            <a:off x="442913" y="432000"/>
            <a:ext cx="11306175" cy="728755"/>
          </a:xfrm>
        </p:spPr>
        <p:txBody>
          <a:bodyPr/>
          <a:lstStyle/>
          <a:p>
            <a:r>
              <a:rPr lang="en-US" dirty="0"/>
              <a:t>Process 5 :  Registration through Power of Attorney…(3/4) </a:t>
            </a:r>
          </a:p>
        </p:txBody>
      </p:sp>
    </p:spTree>
    <p:extLst>
      <p:ext uri="{BB962C8B-B14F-4D97-AF65-F5344CB8AC3E}">
        <p14:creationId xmlns:p14="http://schemas.microsoft.com/office/powerpoint/2010/main" val="386533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347CEAC-F557-45A9-9C30-F90DABE8031E}"/>
              </a:ext>
            </a:extLst>
          </p:cNvPr>
          <p:cNvSpPr>
            <a:spLocks noGrp="1"/>
          </p:cNvSpPr>
          <p:nvPr>
            <p:ph type="sldNum" sz="quarter" idx="12"/>
          </p:nvPr>
        </p:nvSpPr>
        <p:spPr/>
        <p:txBody>
          <a:bodyPr/>
          <a:lstStyle/>
          <a:p>
            <a:fld id="{AE7422E5-B2C5-4D1E-9675-C24ADD960BAE}" type="slidenum">
              <a:rPr lang="en-US" smtClean="0"/>
              <a:pPr/>
              <a:t>39</a:t>
            </a:fld>
            <a:endParaRPr lang="en-US"/>
          </a:p>
        </p:txBody>
      </p:sp>
      <p:pic>
        <p:nvPicPr>
          <p:cNvPr id="6" name="Picture 5">
            <a:extLst>
              <a:ext uri="{FF2B5EF4-FFF2-40B4-BE49-F238E27FC236}">
                <a16:creationId xmlns:a16="http://schemas.microsoft.com/office/drawing/2014/main" id="{C70AD305-BB7C-4A5F-9D9E-5FC7D8B3A55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14" y="1534160"/>
            <a:ext cx="10895646" cy="4891840"/>
          </a:xfrm>
          <a:prstGeom prst="rect">
            <a:avLst/>
          </a:prstGeom>
          <a:noFill/>
        </p:spPr>
      </p:pic>
      <p:sp>
        <p:nvSpPr>
          <p:cNvPr id="7" name="Title 1">
            <a:extLst>
              <a:ext uri="{FF2B5EF4-FFF2-40B4-BE49-F238E27FC236}">
                <a16:creationId xmlns:a16="http://schemas.microsoft.com/office/drawing/2014/main" id="{31F335A3-6923-43CA-BC7E-45099BD91DDB}"/>
              </a:ext>
            </a:extLst>
          </p:cNvPr>
          <p:cNvSpPr>
            <a:spLocks noGrp="1"/>
          </p:cNvSpPr>
          <p:nvPr>
            <p:ph type="title"/>
          </p:nvPr>
        </p:nvSpPr>
        <p:spPr>
          <a:xfrm>
            <a:off x="442913" y="432000"/>
            <a:ext cx="11306175" cy="728755"/>
          </a:xfrm>
        </p:spPr>
        <p:txBody>
          <a:bodyPr/>
          <a:lstStyle/>
          <a:p>
            <a:r>
              <a:rPr lang="en-US" dirty="0"/>
              <a:t>Process 5 :  Registration through Power of Attorney…(4/4) </a:t>
            </a:r>
          </a:p>
        </p:txBody>
      </p:sp>
    </p:spTree>
    <p:extLst>
      <p:ext uri="{BB962C8B-B14F-4D97-AF65-F5344CB8AC3E}">
        <p14:creationId xmlns:p14="http://schemas.microsoft.com/office/powerpoint/2010/main" val="52765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7C2F33-4782-45D0-8FD9-6E9405932C1E}"/>
              </a:ext>
            </a:extLst>
          </p:cNvPr>
          <p:cNvSpPr>
            <a:spLocks noGrp="1"/>
          </p:cNvSpPr>
          <p:nvPr>
            <p:ph type="sldNum" sz="quarter" idx="12"/>
          </p:nvPr>
        </p:nvSpPr>
        <p:spPr/>
        <p:txBody>
          <a:bodyPr/>
          <a:lstStyle/>
          <a:p>
            <a:fld id="{AE7422E5-B2C5-4D1E-9675-C24ADD960BAE}" type="slidenum">
              <a:rPr lang="en-US" smtClean="0"/>
              <a:pPr/>
              <a:t>4</a:t>
            </a:fld>
            <a:endParaRPr lang="en-US"/>
          </a:p>
        </p:txBody>
      </p:sp>
      <p:sp>
        <p:nvSpPr>
          <p:cNvPr id="6" name="Title 1">
            <a:extLst>
              <a:ext uri="{FF2B5EF4-FFF2-40B4-BE49-F238E27FC236}">
                <a16:creationId xmlns:a16="http://schemas.microsoft.com/office/drawing/2014/main" id="{769A8D42-771D-4F14-B9B2-4D05715463A7}"/>
              </a:ext>
            </a:extLst>
          </p:cNvPr>
          <p:cNvSpPr>
            <a:spLocks noGrp="1"/>
          </p:cNvSpPr>
          <p:nvPr>
            <p:ph type="title"/>
          </p:nvPr>
        </p:nvSpPr>
        <p:spPr>
          <a:xfrm>
            <a:off x="442913" y="228600"/>
            <a:ext cx="11306175" cy="728663"/>
          </a:xfrm>
        </p:spPr>
        <p:txBody>
          <a:bodyPr>
            <a:normAutofit fontScale="90000"/>
          </a:bodyPr>
          <a:lstStyle/>
          <a:p>
            <a:r>
              <a:rPr lang="en-GB" sz="3200" b="1" dirty="0"/>
              <a:t>Common Challenges and Risks in IT systems for Registration of Properties…</a:t>
            </a:r>
          </a:p>
        </p:txBody>
      </p:sp>
      <p:graphicFrame>
        <p:nvGraphicFramePr>
          <p:cNvPr id="8" name="Table 7">
            <a:extLst>
              <a:ext uri="{FF2B5EF4-FFF2-40B4-BE49-F238E27FC236}">
                <a16:creationId xmlns:a16="http://schemas.microsoft.com/office/drawing/2014/main" id="{7F466218-3F7D-4977-AF8F-0FC898A73D2C}"/>
              </a:ext>
            </a:extLst>
          </p:cNvPr>
          <p:cNvGraphicFramePr>
            <a:graphicFrameLocks noGrp="1"/>
          </p:cNvGraphicFramePr>
          <p:nvPr>
            <p:extLst>
              <p:ext uri="{D42A27DB-BD31-4B8C-83A1-F6EECF244321}">
                <p14:modId xmlns:p14="http://schemas.microsoft.com/office/powerpoint/2010/main" val="4109141034"/>
              </p:ext>
            </p:extLst>
          </p:nvPr>
        </p:nvGraphicFramePr>
        <p:xfrm>
          <a:off x="442913" y="1426614"/>
          <a:ext cx="10515600" cy="4757272"/>
        </p:xfrm>
        <a:graphic>
          <a:graphicData uri="http://schemas.openxmlformats.org/drawingml/2006/table">
            <a:tbl>
              <a:tblPr firstRow="1" bandRow="1"/>
              <a:tblGrid>
                <a:gridCol w="5257800">
                  <a:extLst>
                    <a:ext uri="{9D8B030D-6E8A-4147-A177-3AD203B41FA5}">
                      <a16:colId xmlns:a16="http://schemas.microsoft.com/office/drawing/2014/main" val="2954386682"/>
                    </a:ext>
                  </a:extLst>
                </a:gridCol>
                <a:gridCol w="5257800">
                  <a:extLst>
                    <a:ext uri="{9D8B030D-6E8A-4147-A177-3AD203B41FA5}">
                      <a16:colId xmlns:a16="http://schemas.microsoft.com/office/drawing/2014/main" val="2205576140"/>
                    </a:ext>
                  </a:extLst>
                </a:gridCol>
              </a:tblGrid>
              <a:tr h="432246">
                <a:tc>
                  <a:txBody>
                    <a:bodyPr/>
                    <a:lstStyle>
                      <a:lvl1pPr marL="0" algn="l" defTabSz="914400" rtl="0" eaLnBrk="1" latinLnBrk="0" hangingPunct="1">
                        <a:defRPr sz="1600" b="1" kern="1200">
                          <a:solidFill>
                            <a:schemeClr val="bg1"/>
                          </a:solidFill>
                          <a:latin typeface="Arial"/>
                        </a:defRPr>
                      </a:lvl1pPr>
                      <a:lvl2pPr marL="457200" algn="l" defTabSz="914400" rtl="0" eaLnBrk="1" latinLnBrk="0" hangingPunct="1">
                        <a:defRPr sz="1600" b="1" kern="1200">
                          <a:solidFill>
                            <a:schemeClr val="bg1"/>
                          </a:solidFill>
                          <a:latin typeface="Arial"/>
                        </a:defRPr>
                      </a:lvl2pPr>
                      <a:lvl3pPr marL="914400" algn="l" defTabSz="914400" rtl="0" eaLnBrk="1" latinLnBrk="0" hangingPunct="1">
                        <a:defRPr sz="1600" b="1" kern="1200">
                          <a:solidFill>
                            <a:schemeClr val="bg1"/>
                          </a:solidFill>
                          <a:latin typeface="Arial"/>
                        </a:defRPr>
                      </a:lvl3pPr>
                      <a:lvl4pPr marL="1371600" algn="l" defTabSz="914400" rtl="0" eaLnBrk="1" latinLnBrk="0" hangingPunct="1">
                        <a:defRPr sz="1600" b="1" kern="1200">
                          <a:solidFill>
                            <a:schemeClr val="bg1"/>
                          </a:solidFill>
                          <a:latin typeface="Arial"/>
                        </a:defRPr>
                      </a:lvl4pPr>
                      <a:lvl5pPr marL="1828800" algn="l" defTabSz="914400" rtl="0" eaLnBrk="1" latinLnBrk="0" hangingPunct="1">
                        <a:defRPr sz="1600" b="1" kern="1200">
                          <a:solidFill>
                            <a:schemeClr val="bg1"/>
                          </a:solidFill>
                          <a:latin typeface="Arial"/>
                        </a:defRPr>
                      </a:lvl5pPr>
                      <a:lvl6pPr marL="2286000" algn="l" defTabSz="914400" rtl="0" eaLnBrk="1" latinLnBrk="0" hangingPunct="1">
                        <a:defRPr sz="1600" b="1" kern="1200">
                          <a:solidFill>
                            <a:schemeClr val="bg1"/>
                          </a:solidFill>
                          <a:latin typeface="Arial"/>
                        </a:defRPr>
                      </a:lvl6pPr>
                      <a:lvl7pPr marL="2743200" algn="l" defTabSz="914400" rtl="0" eaLnBrk="1" latinLnBrk="0" hangingPunct="1">
                        <a:defRPr sz="1600" b="1" kern="1200">
                          <a:solidFill>
                            <a:schemeClr val="bg1"/>
                          </a:solidFill>
                          <a:latin typeface="Arial"/>
                        </a:defRPr>
                      </a:lvl7pPr>
                      <a:lvl8pPr marL="3200400" algn="l" defTabSz="914400" rtl="0" eaLnBrk="1" latinLnBrk="0" hangingPunct="1">
                        <a:defRPr sz="1600" b="1" kern="1200">
                          <a:solidFill>
                            <a:schemeClr val="bg1"/>
                          </a:solidFill>
                          <a:latin typeface="Arial"/>
                        </a:defRPr>
                      </a:lvl8pPr>
                      <a:lvl9pPr marL="3657600" algn="l" defTabSz="914400" rtl="0" eaLnBrk="1" latinLnBrk="0" hangingPunct="1">
                        <a:defRPr sz="1600" b="1" kern="1200">
                          <a:solidFill>
                            <a:schemeClr val="bg1"/>
                          </a:solidFill>
                          <a:latin typeface="Arial"/>
                        </a:defRPr>
                      </a:lvl9pPr>
                    </a:lstStyle>
                    <a:p>
                      <a:r>
                        <a:rPr lang="en-US" sz="1800" dirty="0"/>
                        <a:t>Challenges</a:t>
                      </a:r>
                    </a:p>
                  </a:txBody>
                  <a:tcPr>
                    <a:lnL w="9525" cap="flat" cmpd="sng" algn="ctr">
                      <a:solidFill>
                        <a:srgbClr val="A32020">
                          <a:shade val="95000"/>
                          <a:satMod val="105000"/>
                        </a:srgbClr>
                      </a:solidFill>
                      <a:prstDash val="solid"/>
                    </a:lnL>
                    <a:lnR>
                      <a:noFill/>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solidFill>
                      <a:srgbClr val="A32020"/>
                    </a:solidFill>
                  </a:tcPr>
                </a:tc>
                <a:tc>
                  <a:txBody>
                    <a:bodyPr/>
                    <a:lstStyle>
                      <a:lvl1pPr marL="0" algn="l" defTabSz="914400" rtl="0" eaLnBrk="1" latinLnBrk="0" hangingPunct="1">
                        <a:defRPr sz="1600" b="1" kern="1200">
                          <a:solidFill>
                            <a:schemeClr val="bg1"/>
                          </a:solidFill>
                          <a:latin typeface="Arial"/>
                        </a:defRPr>
                      </a:lvl1pPr>
                      <a:lvl2pPr marL="457200" algn="l" defTabSz="914400" rtl="0" eaLnBrk="1" latinLnBrk="0" hangingPunct="1">
                        <a:defRPr sz="1600" b="1" kern="1200">
                          <a:solidFill>
                            <a:schemeClr val="bg1"/>
                          </a:solidFill>
                          <a:latin typeface="Arial"/>
                        </a:defRPr>
                      </a:lvl2pPr>
                      <a:lvl3pPr marL="914400" algn="l" defTabSz="914400" rtl="0" eaLnBrk="1" latinLnBrk="0" hangingPunct="1">
                        <a:defRPr sz="1600" b="1" kern="1200">
                          <a:solidFill>
                            <a:schemeClr val="bg1"/>
                          </a:solidFill>
                          <a:latin typeface="Arial"/>
                        </a:defRPr>
                      </a:lvl3pPr>
                      <a:lvl4pPr marL="1371600" algn="l" defTabSz="914400" rtl="0" eaLnBrk="1" latinLnBrk="0" hangingPunct="1">
                        <a:defRPr sz="1600" b="1" kern="1200">
                          <a:solidFill>
                            <a:schemeClr val="bg1"/>
                          </a:solidFill>
                          <a:latin typeface="Arial"/>
                        </a:defRPr>
                      </a:lvl4pPr>
                      <a:lvl5pPr marL="1828800" algn="l" defTabSz="914400" rtl="0" eaLnBrk="1" latinLnBrk="0" hangingPunct="1">
                        <a:defRPr sz="1600" b="1" kern="1200">
                          <a:solidFill>
                            <a:schemeClr val="bg1"/>
                          </a:solidFill>
                          <a:latin typeface="Arial"/>
                        </a:defRPr>
                      </a:lvl5pPr>
                      <a:lvl6pPr marL="2286000" algn="l" defTabSz="914400" rtl="0" eaLnBrk="1" latinLnBrk="0" hangingPunct="1">
                        <a:defRPr sz="1600" b="1" kern="1200">
                          <a:solidFill>
                            <a:schemeClr val="bg1"/>
                          </a:solidFill>
                          <a:latin typeface="Arial"/>
                        </a:defRPr>
                      </a:lvl6pPr>
                      <a:lvl7pPr marL="2743200" algn="l" defTabSz="914400" rtl="0" eaLnBrk="1" latinLnBrk="0" hangingPunct="1">
                        <a:defRPr sz="1600" b="1" kern="1200">
                          <a:solidFill>
                            <a:schemeClr val="bg1"/>
                          </a:solidFill>
                          <a:latin typeface="Arial"/>
                        </a:defRPr>
                      </a:lvl7pPr>
                      <a:lvl8pPr marL="3200400" algn="l" defTabSz="914400" rtl="0" eaLnBrk="1" latinLnBrk="0" hangingPunct="1">
                        <a:defRPr sz="1600" b="1" kern="1200">
                          <a:solidFill>
                            <a:schemeClr val="bg1"/>
                          </a:solidFill>
                          <a:latin typeface="Arial"/>
                        </a:defRPr>
                      </a:lvl8pPr>
                      <a:lvl9pPr marL="3657600" algn="l" defTabSz="914400" rtl="0" eaLnBrk="1" latinLnBrk="0" hangingPunct="1">
                        <a:defRPr sz="1600" b="1" kern="1200">
                          <a:solidFill>
                            <a:schemeClr val="bg1"/>
                          </a:solidFill>
                          <a:latin typeface="Arial"/>
                        </a:defRPr>
                      </a:lvl9pPr>
                    </a:lstStyle>
                    <a:p>
                      <a:r>
                        <a:rPr lang="en-US" sz="1800" dirty="0"/>
                        <a:t>Risks</a:t>
                      </a:r>
                    </a:p>
                  </a:txBody>
                  <a:tcPr>
                    <a:lnL>
                      <a:noFill/>
                    </a:lnL>
                    <a:lnR w="9525" cap="flat" cmpd="sng" algn="ctr">
                      <a:solidFill>
                        <a:srgbClr val="A32020">
                          <a:shade val="95000"/>
                          <a:satMod val="105000"/>
                        </a:srgbClr>
                      </a:solidFill>
                      <a:prstDash val="solid"/>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solidFill>
                      <a:srgbClr val="A32020"/>
                    </a:solidFill>
                  </a:tcPr>
                </a:tc>
                <a:extLst>
                  <a:ext uri="{0D108BD9-81ED-4DB2-BD59-A6C34878D82A}">
                    <a16:rowId xmlns:a16="http://schemas.microsoft.com/office/drawing/2014/main" val="2141154548"/>
                  </a:ext>
                </a:extLst>
              </a:tr>
              <a:tr h="746068">
                <a:tc>
                  <a:txBody>
                    <a:bodyPr/>
                    <a:lstStyle>
                      <a:lvl1pPr marL="0" algn="l" defTabSz="914400" rtl="0" eaLnBrk="1" latinLnBrk="0" hangingPunct="1">
                        <a:defRPr sz="1600" kern="1200">
                          <a:solidFill>
                            <a:schemeClr val="tx1"/>
                          </a:solidFill>
                          <a:latin typeface="Arial"/>
                        </a:defRPr>
                      </a:lvl1pPr>
                      <a:lvl2pPr marL="457200" algn="l" defTabSz="914400" rtl="0" eaLnBrk="1" latinLnBrk="0" hangingPunct="1">
                        <a:defRPr sz="1600" kern="1200">
                          <a:solidFill>
                            <a:schemeClr val="tx1"/>
                          </a:solidFill>
                          <a:latin typeface="Arial"/>
                        </a:defRPr>
                      </a:lvl2pPr>
                      <a:lvl3pPr marL="914400" algn="l" defTabSz="914400" rtl="0" eaLnBrk="1" latinLnBrk="0" hangingPunct="1">
                        <a:defRPr sz="1600" kern="1200">
                          <a:solidFill>
                            <a:schemeClr val="tx1"/>
                          </a:solidFill>
                          <a:latin typeface="Arial"/>
                        </a:defRPr>
                      </a:lvl3pPr>
                      <a:lvl4pPr marL="1371600" algn="l" defTabSz="914400" rtl="0" eaLnBrk="1" latinLnBrk="0" hangingPunct="1">
                        <a:defRPr sz="1600" kern="1200">
                          <a:solidFill>
                            <a:schemeClr val="tx1"/>
                          </a:solidFill>
                          <a:latin typeface="Arial"/>
                        </a:defRPr>
                      </a:lvl4pPr>
                      <a:lvl5pPr marL="1828800" algn="l" defTabSz="914400" rtl="0" eaLnBrk="1" latinLnBrk="0" hangingPunct="1">
                        <a:defRPr sz="1600" kern="1200">
                          <a:solidFill>
                            <a:schemeClr val="tx1"/>
                          </a:solidFill>
                          <a:latin typeface="Arial"/>
                        </a:defRPr>
                      </a:lvl5pPr>
                      <a:lvl6pPr marL="2286000" algn="l" defTabSz="914400" rtl="0" eaLnBrk="1" latinLnBrk="0" hangingPunct="1">
                        <a:defRPr sz="1600" kern="1200">
                          <a:solidFill>
                            <a:schemeClr val="tx1"/>
                          </a:solidFill>
                          <a:latin typeface="Arial"/>
                        </a:defRPr>
                      </a:lvl6pPr>
                      <a:lvl7pPr marL="2743200" algn="l" defTabSz="914400" rtl="0" eaLnBrk="1" latinLnBrk="0" hangingPunct="1">
                        <a:defRPr sz="1600" kern="1200">
                          <a:solidFill>
                            <a:schemeClr val="tx1"/>
                          </a:solidFill>
                          <a:latin typeface="Arial"/>
                        </a:defRPr>
                      </a:lvl7pPr>
                      <a:lvl8pPr marL="3200400" algn="l" defTabSz="914400" rtl="0" eaLnBrk="1" latinLnBrk="0" hangingPunct="1">
                        <a:defRPr sz="1600" kern="1200">
                          <a:solidFill>
                            <a:schemeClr val="tx1"/>
                          </a:solidFill>
                          <a:latin typeface="Arial"/>
                        </a:defRPr>
                      </a:lvl8pPr>
                      <a:lvl9pPr marL="3657600" algn="l" defTabSz="914400" rtl="0" eaLnBrk="1" latinLnBrk="0" hangingPunct="1">
                        <a:defRPr sz="1600" kern="1200">
                          <a:solidFill>
                            <a:schemeClr val="tx1"/>
                          </a:solidFill>
                          <a:latin typeface="Arial"/>
                        </a:defRPr>
                      </a:lvl9pPr>
                    </a:lstStyle>
                    <a:p>
                      <a:r>
                        <a:rPr lang="en-US" sz="1800" b="1" dirty="0"/>
                        <a:t>Centralized storage of property registration data and documents</a:t>
                      </a:r>
                    </a:p>
                  </a:txBody>
                  <a:tcPr>
                    <a:lnL w="9525" cap="flat" cmpd="sng" algn="ctr">
                      <a:solidFill>
                        <a:srgbClr val="A32020">
                          <a:shade val="95000"/>
                          <a:satMod val="105000"/>
                        </a:srgbClr>
                      </a:solidFill>
                      <a:prstDash val="solid"/>
                    </a:lnL>
                    <a:lnR>
                      <a:noFill/>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tx1"/>
                          </a:solidFill>
                          <a:latin typeface="Arial"/>
                        </a:defRPr>
                      </a:lvl1pPr>
                      <a:lvl2pPr marL="457200" algn="l" defTabSz="914400" rtl="0" eaLnBrk="1" latinLnBrk="0" hangingPunct="1">
                        <a:defRPr sz="1600" kern="1200">
                          <a:solidFill>
                            <a:schemeClr val="tx1"/>
                          </a:solidFill>
                          <a:latin typeface="Arial"/>
                        </a:defRPr>
                      </a:lvl2pPr>
                      <a:lvl3pPr marL="914400" algn="l" defTabSz="914400" rtl="0" eaLnBrk="1" latinLnBrk="0" hangingPunct="1">
                        <a:defRPr sz="1600" kern="1200">
                          <a:solidFill>
                            <a:schemeClr val="tx1"/>
                          </a:solidFill>
                          <a:latin typeface="Arial"/>
                        </a:defRPr>
                      </a:lvl3pPr>
                      <a:lvl4pPr marL="1371600" algn="l" defTabSz="914400" rtl="0" eaLnBrk="1" latinLnBrk="0" hangingPunct="1">
                        <a:defRPr sz="1600" kern="1200">
                          <a:solidFill>
                            <a:schemeClr val="tx1"/>
                          </a:solidFill>
                          <a:latin typeface="Arial"/>
                        </a:defRPr>
                      </a:lvl4pPr>
                      <a:lvl5pPr marL="1828800" algn="l" defTabSz="914400" rtl="0" eaLnBrk="1" latinLnBrk="0" hangingPunct="1">
                        <a:defRPr sz="1600" kern="1200">
                          <a:solidFill>
                            <a:schemeClr val="tx1"/>
                          </a:solidFill>
                          <a:latin typeface="Arial"/>
                        </a:defRPr>
                      </a:lvl5pPr>
                      <a:lvl6pPr marL="2286000" algn="l" defTabSz="914400" rtl="0" eaLnBrk="1" latinLnBrk="0" hangingPunct="1">
                        <a:defRPr sz="1600" kern="1200">
                          <a:solidFill>
                            <a:schemeClr val="tx1"/>
                          </a:solidFill>
                          <a:latin typeface="Arial"/>
                        </a:defRPr>
                      </a:lvl6pPr>
                      <a:lvl7pPr marL="2743200" algn="l" defTabSz="914400" rtl="0" eaLnBrk="1" latinLnBrk="0" hangingPunct="1">
                        <a:defRPr sz="1600" kern="1200">
                          <a:solidFill>
                            <a:schemeClr val="tx1"/>
                          </a:solidFill>
                          <a:latin typeface="Arial"/>
                        </a:defRPr>
                      </a:lvl7pPr>
                      <a:lvl8pPr marL="3200400" algn="l" defTabSz="914400" rtl="0" eaLnBrk="1" latinLnBrk="0" hangingPunct="1">
                        <a:defRPr sz="1600" kern="1200">
                          <a:solidFill>
                            <a:schemeClr val="tx1"/>
                          </a:solidFill>
                          <a:latin typeface="Arial"/>
                        </a:defRPr>
                      </a:lvl8pPr>
                      <a:lvl9pPr marL="3657600" algn="l" defTabSz="914400" rtl="0" eaLnBrk="1" latinLnBrk="0" hangingPunct="1">
                        <a:defRPr sz="1600" kern="1200">
                          <a:solidFill>
                            <a:schemeClr val="tx1"/>
                          </a:solidFill>
                          <a:latin typeface="Arial"/>
                        </a:defRPr>
                      </a:lvl9pPr>
                    </a:lstStyle>
                    <a:p>
                      <a:r>
                        <a:rPr lang="en-US" sz="1800" dirty="0"/>
                        <a:t>Creates Single Point of Failure</a:t>
                      </a:r>
                    </a:p>
                  </a:txBody>
                  <a:tcPr>
                    <a:lnL>
                      <a:noFill/>
                    </a:lnL>
                    <a:lnR w="9525" cap="flat" cmpd="sng" algn="ctr">
                      <a:solidFill>
                        <a:srgbClr val="A32020">
                          <a:shade val="95000"/>
                          <a:satMod val="105000"/>
                        </a:srgbClr>
                      </a:solidFill>
                      <a:prstDash val="solid"/>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106490201"/>
                  </a:ext>
                </a:extLst>
              </a:tr>
              <a:tr h="746068">
                <a:tc>
                  <a:txBody>
                    <a:bodyPr/>
                    <a:lstStyle>
                      <a:lvl1pPr marL="0" algn="l" defTabSz="914400" rtl="0" eaLnBrk="1" latinLnBrk="0" hangingPunct="1">
                        <a:defRPr sz="1600" kern="1200">
                          <a:solidFill>
                            <a:schemeClr val="tx1"/>
                          </a:solidFill>
                          <a:latin typeface="Arial"/>
                        </a:defRPr>
                      </a:lvl1pPr>
                      <a:lvl2pPr marL="457200" algn="l" defTabSz="914400" rtl="0" eaLnBrk="1" latinLnBrk="0" hangingPunct="1">
                        <a:defRPr sz="1600" kern="1200">
                          <a:solidFill>
                            <a:schemeClr val="tx1"/>
                          </a:solidFill>
                          <a:latin typeface="Arial"/>
                        </a:defRPr>
                      </a:lvl2pPr>
                      <a:lvl3pPr marL="914400" algn="l" defTabSz="914400" rtl="0" eaLnBrk="1" latinLnBrk="0" hangingPunct="1">
                        <a:defRPr sz="1600" kern="1200">
                          <a:solidFill>
                            <a:schemeClr val="tx1"/>
                          </a:solidFill>
                          <a:latin typeface="Arial"/>
                        </a:defRPr>
                      </a:lvl3pPr>
                      <a:lvl4pPr marL="1371600" algn="l" defTabSz="914400" rtl="0" eaLnBrk="1" latinLnBrk="0" hangingPunct="1">
                        <a:defRPr sz="1600" kern="1200">
                          <a:solidFill>
                            <a:schemeClr val="tx1"/>
                          </a:solidFill>
                          <a:latin typeface="Arial"/>
                        </a:defRPr>
                      </a:lvl4pPr>
                      <a:lvl5pPr marL="1828800" algn="l" defTabSz="914400" rtl="0" eaLnBrk="1" latinLnBrk="0" hangingPunct="1">
                        <a:defRPr sz="1600" kern="1200">
                          <a:solidFill>
                            <a:schemeClr val="tx1"/>
                          </a:solidFill>
                          <a:latin typeface="Arial"/>
                        </a:defRPr>
                      </a:lvl5pPr>
                      <a:lvl6pPr marL="2286000" algn="l" defTabSz="914400" rtl="0" eaLnBrk="1" latinLnBrk="0" hangingPunct="1">
                        <a:defRPr sz="1600" kern="1200">
                          <a:solidFill>
                            <a:schemeClr val="tx1"/>
                          </a:solidFill>
                          <a:latin typeface="Arial"/>
                        </a:defRPr>
                      </a:lvl6pPr>
                      <a:lvl7pPr marL="2743200" algn="l" defTabSz="914400" rtl="0" eaLnBrk="1" latinLnBrk="0" hangingPunct="1">
                        <a:defRPr sz="1600" kern="1200">
                          <a:solidFill>
                            <a:schemeClr val="tx1"/>
                          </a:solidFill>
                          <a:latin typeface="Arial"/>
                        </a:defRPr>
                      </a:lvl7pPr>
                      <a:lvl8pPr marL="3200400" algn="l" defTabSz="914400" rtl="0" eaLnBrk="1" latinLnBrk="0" hangingPunct="1">
                        <a:defRPr sz="1600" kern="1200">
                          <a:solidFill>
                            <a:schemeClr val="tx1"/>
                          </a:solidFill>
                          <a:latin typeface="Arial"/>
                        </a:defRPr>
                      </a:lvl8pPr>
                      <a:lvl9pPr marL="3657600" algn="l" defTabSz="914400" rtl="0" eaLnBrk="1" latinLnBrk="0" hangingPunct="1">
                        <a:defRPr sz="1600" kern="1200">
                          <a:solidFill>
                            <a:schemeClr val="tx1"/>
                          </a:solidFill>
                          <a:latin typeface="Arial"/>
                        </a:defRPr>
                      </a:lvl9pPr>
                    </a:lstStyle>
                    <a:p>
                      <a:r>
                        <a:rPr lang="en-US" sz="1800" b="1" dirty="0"/>
                        <a:t>Unauthorized access to property records from back-end</a:t>
                      </a:r>
                      <a:endParaRPr lang="en-US" sz="1800" b="1" dirty="0">
                        <a:latin typeface="Times New Roman" panose="02020603050405020304" pitchFamily="18" charset="0"/>
                        <a:cs typeface="Times New Roman" panose="02020603050405020304" pitchFamily="18" charset="0"/>
                      </a:endParaRPr>
                    </a:p>
                  </a:txBody>
                  <a:tcPr>
                    <a:lnL w="9525" cap="flat" cmpd="sng" algn="ctr">
                      <a:solidFill>
                        <a:srgbClr val="A32020">
                          <a:shade val="95000"/>
                          <a:satMod val="105000"/>
                        </a:srgbClr>
                      </a:solidFill>
                      <a:prstDash val="solid"/>
                    </a:lnL>
                    <a:lnR>
                      <a:noFill/>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tx1"/>
                          </a:solidFill>
                          <a:latin typeface="Arial"/>
                        </a:defRPr>
                      </a:lvl1pPr>
                      <a:lvl2pPr marL="457200" algn="l" defTabSz="914400" rtl="0" eaLnBrk="1" latinLnBrk="0" hangingPunct="1">
                        <a:defRPr sz="1600" kern="1200">
                          <a:solidFill>
                            <a:schemeClr val="tx1"/>
                          </a:solidFill>
                          <a:latin typeface="Arial"/>
                        </a:defRPr>
                      </a:lvl2pPr>
                      <a:lvl3pPr marL="914400" algn="l" defTabSz="914400" rtl="0" eaLnBrk="1" latinLnBrk="0" hangingPunct="1">
                        <a:defRPr sz="1600" kern="1200">
                          <a:solidFill>
                            <a:schemeClr val="tx1"/>
                          </a:solidFill>
                          <a:latin typeface="Arial"/>
                        </a:defRPr>
                      </a:lvl3pPr>
                      <a:lvl4pPr marL="1371600" algn="l" defTabSz="914400" rtl="0" eaLnBrk="1" latinLnBrk="0" hangingPunct="1">
                        <a:defRPr sz="1600" kern="1200">
                          <a:solidFill>
                            <a:schemeClr val="tx1"/>
                          </a:solidFill>
                          <a:latin typeface="Arial"/>
                        </a:defRPr>
                      </a:lvl4pPr>
                      <a:lvl5pPr marL="1828800" algn="l" defTabSz="914400" rtl="0" eaLnBrk="1" latinLnBrk="0" hangingPunct="1">
                        <a:defRPr sz="1600" kern="1200">
                          <a:solidFill>
                            <a:schemeClr val="tx1"/>
                          </a:solidFill>
                          <a:latin typeface="Arial"/>
                        </a:defRPr>
                      </a:lvl5pPr>
                      <a:lvl6pPr marL="2286000" algn="l" defTabSz="914400" rtl="0" eaLnBrk="1" latinLnBrk="0" hangingPunct="1">
                        <a:defRPr sz="1600" kern="1200">
                          <a:solidFill>
                            <a:schemeClr val="tx1"/>
                          </a:solidFill>
                          <a:latin typeface="Arial"/>
                        </a:defRPr>
                      </a:lvl6pPr>
                      <a:lvl7pPr marL="2743200" algn="l" defTabSz="914400" rtl="0" eaLnBrk="1" latinLnBrk="0" hangingPunct="1">
                        <a:defRPr sz="1600" kern="1200">
                          <a:solidFill>
                            <a:schemeClr val="tx1"/>
                          </a:solidFill>
                          <a:latin typeface="Arial"/>
                        </a:defRPr>
                      </a:lvl7pPr>
                      <a:lvl8pPr marL="3200400" algn="l" defTabSz="914400" rtl="0" eaLnBrk="1" latinLnBrk="0" hangingPunct="1">
                        <a:defRPr sz="1600" kern="1200">
                          <a:solidFill>
                            <a:schemeClr val="tx1"/>
                          </a:solidFill>
                          <a:latin typeface="Arial"/>
                        </a:defRPr>
                      </a:lvl8pPr>
                      <a:lvl9pPr marL="3657600" algn="l" defTabSz="914400" rtl="0" eaLnBrk="1" latinLnBrk="0" hangingPunct="1">
                        <a:defRPr sz="1600" kern="1200">
                          <a:solidFill>
                            <a:schemeClr val="tx1"/>
                          </a:solidFill>
                          <a:latin typeface="Arial"/>
                        </a:defRPr>
                      </a:lvl9pPr>
                    </a:lstStyle>
                    <a:p>
                      <a:r>
                        <a:rPr lang="en-US" sz="1800" dirty="0"/>
                        <a:t>Possible tampering of property records from backend</a:t>
                      </a:r>
                      <a:endParaRPr lang="en-US" sz="1800" dirty="0">
                        <a:latin typeface="Times New Roman" panose="02020603050405020304" pitchFamily="18" charset="0"/>
                        <a:cs typeface="Times New Roman" panose="02020603050405020304" pitchFamily="18" charset="0"/>
                      </a:endParaRPr>
                    </a:p>
                  </a:txBody>
                  <a:tcPr>
                    <a:lnL>
                      <a:noFill/>
                    </a:lnL>
                    <a:lnR w="9525" cap="flat" cmpd="sng" algn="ctr">
                      <a:solidFill>
                        <a:srgbClr val="A32020">
                          <a:shade val="95000"/>
                          <a:satMod val="105000"/>
                        </a:srgbClr>
                      </a:solidFill>
                      <a:prstDash val="solid"/>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272218955"/>
                  </a:ext>
                </a:extLst>
              </a:tr>
              <a:tr h="670377">
                <a:tc>
                  <a:txBody>
                    <a:bodyPr/>
                    <a:lstStyle>
                      <a:lvl1pPr marL="0" algn="l" defTabSz="914400" rtl="0" eaLnBrk="1" latinLnBrk="0" hangingPunct="1">
                        <a:defRPr sz="1600" kern="1200">
                          <a:solidFill>
                            <a:schemeClr val="tx1"/>
                          </a:solidFill>
                          <a:latin typeface="Arial"/>
                        </a:defRPr>
                      </a:lvl1pPr>
                      <a:lvl2pPr marL="457200" algn="l" defTabSz="914400" rtl="0" eaLnBrk="1" latinLnBrk="0" hangingPunct="1">
                        <a:defRPr sz="1600" kern="1200">
                          <a:solidFill>
                            <a:schemeClr val="tx1"/>
                          </a:solidFill>
                          <a:latin typeface="Arial"/>
                        </a:defRPr>
                      </a:lvl2pPr>
                      <a:lvl3pPr marL="914400" algn="l" defTabSz="914400" rtl="0" eaLnBrk="1" latinLnBrk="0" hangingPunct="1">
                        <a:defRPr sz="1600" kern="1200">
                          <a:solidFill>
                            <a:schemeClr val="tx1"/>
                          </a:solidFill>
                          <a:latin typeface="Arial"/>
                        </a:defRPr>
                      </a:lvl3pPr>
                      <a:lvl4pPr marL="1371600" algn="l" defTabSz="914400" rtl="0" eaLnBrk="1" latinLnBrk="0" hangingPunct="1">
                        <a:defRPr sz="1600" kern="1200">
                          <a:solidFill>
                            <a:schemeClr val="tx1"/>
                          </a:solidFill>
                          <a:latin typeface="Arial"/>
                        </a:defRPr>
                      </a:lvl4pPr>
                      <a:lvl5pPr marL="1828800" algn="l" defTabSz="914400" rtl="0" eaLnBrk="1" latinLnBrk="0" hangingPunct="1">
                        <a:defRPr sz="1600" kern="1200">
                          <a:solidFill>
                            <a:schemeClr val="tx1"/>
                          </a:solidFill>
                          <a:latin typeface="Arial"/>
                        </a:defRPr>
                      </a:lvl5pPr>
                      <a:lvl6pPr marL="2286000" algn="l" defTabSz="914400" rtl="0" eaLnBrk="1" latinLnBrk="0" hangingPunct="1">
                        <a:defRPr sz="1600" kern="1200">
                          <a:solidFill>
                            <a:schemeClr val="tx1"/>
                          </a:solidFill>
                          <a:latin typeface="Arial"/>
                        </a:defRPr>
                      </a:lvl6pPr>
                      <a:lvl7pPr marL="2743200" algn="l" defTabSz="914400" rtl="0" eaLnBrk="1" latinLnBrk="0" hangingPunct="1">
                        <a:defRPr sz="1600" kern="1200">
                          <a:solidFill>
                            <a:schemeClr val="tx1"/>
                          </a:solidFill>
                          <a:latin typeface="Arial"/>
                        </a:defRPr>
                      </a:lvl7pPr>
                      <a:lvl8pPr marL="3200400" algn="l" defTabSz="914400" rtl="0" eaLnBrk="1" latinLnBrk="0" hangingPunct="1">
                        <a:defRPr sz="1600" kern="1200">
                          <a:solidFill>
                            <a:schemeClr val="tx1"/>
                          </a:solidFill>
                          <a:latin typeface="Arial"/>
                        </a:defRPr>
                      </a:lvl8pPr>
                      <a:lvl9pPr marL="3657600" algn="l" defTabSz="914400" rtl="0" eaLnBrk="1" latinLnBrk="0" hangingPunct="1">
                        <a:defRPr sz="1600" kern="1200">
                          <a:solidFill>
                            <a:schemeClr val="tx1"/>
                          </a:solidFill>
                          <a:latin typeface="Arial"/>
                        </a:defRPr>
                      </a:lvl9pPr>
                    </a:lstStyle>
                    <a:p>
                      <a:pPr marL="0" algn="l" defTabSz="914400" rtl="0" eaLnBrk="1" latinLnBrk="0" hangingPunct="1"/>
                      <a:r>
                        <a:rPr lang="en-GB" sz="1800" b="1" kern="1200" dirty="0">
                          <a:solidFill>
                            <a:schemeClr val="tx1"/>
                          </a:solidFill>
                          <a:latin typeface="+mn-lt"/>
                          <a:ea typeface="+mn-ea"/>
                          <a:cs typeface="+mn-cs"/>
                        </a:rPr>
                        <a:t>No process for digitally recording the consent of the seller</a:t>
                      </a:r>
                      <a:endParaRPr lang="en-US" sz="1800" b="1" kern="1200" dirty="0">
                        <a:solidFill>
                          <a:schemeClr val="tx1"/>
                        </a:solidFill>
                        <a:latin typeface="+mn-lt"/>
                        <a:ea typeface="+mn-ea"/>
                        <a:cs typeface="+mn-cs"/>
                      </a:endParaRPr>
                    </a:p>
                  </a:txBody>
                  <a:tcPr>
                    <a:lnL w="9525" cap="flat" cmpd="sng" algn="ctr">
                      <a:solidFill>
                        <a:srgbClr val="A32020">
                          <a:shade val="95000"/>
                          <a:satMod val="105000"/>
                        </a:srgbClr>
                      </a:solidFill>
                      <a:prstDash val="solid"/>
                    </a:lnL>
                    <a:lnR>
                      <a:noFill/>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tx1"/>
                          </a:solidFill>
                          <a:latin typeface="Arial"/>
                        </a:defRPr>
                      </a:lvl1pPr>
                      <a:lvl2pPr marL="457200" algn="l" defTabSz="914400" rtl="0" eaLnBrk="1" latinLnBrk="0" hangingPunct="1">
                        <a:defRPr sz="1600" kern="1200">
                          <a:solidFill>
                            <a:schemeClr val="tx1"/>
                          </a:solidFill>
                          <a:latin typeface="Arial"/>
                        </a:defRPr>
                      </a:lvl2pPr>
                      <a:lvl3pPr marL="914400" algn="l" defTabSz="914400" rtl="0" eaLnBrk="1" latinLnBrk="0" hangingPunct="1">
                        <a:defRPr sz="1600" kern="1200">
                          <a:solidFill>
                            <a:schemeClr val="tx1"/>
                          </a:solidFill>
                          <a:latin typeface="Arial"/>
                        </a:defRPr>
                      </a:lvl3pPr>
                      <a:lvl4pPr marL="1371600" algn="l" defTabSz="914400" rtl="0" eaLnBrk="1" latinLnBrk="0" hangingPunct="1">
                        <a:defRPr sz="1600" kern="1200">
                          <a:solidFill>
                            <a:schemeClr val="tx1"/>
                          </a:solidFill>
                          <a:latin typeface="Arial"/>
                        </a:defRPr>
                      </a:lvl4pPr>
                      <a:lvl5pPr marL="1828800" algn="l" defTabSz="914400" rtl="0" eaLnBrk="1" latinLnBrk="0" hangingPunct="1">
                        <a:defRPr sz="1600" kern="1200">
                          <a:solidFill>
                            <a:schemeClr val="tx1"/>
                          </a:solidFill>
                          <a:latin typeface="Arial"/>
                        </a:defRPr>
                      </a:lvl5pPr>
                      <a:lvl6pPr marL="2286000" algn="l" defTabSz="914400" rtl="0" eaLnBrk="1" latinLnBrk="0" hangingPunct="1">
                        <a:defRPr sz="1600" kern="1200">
                          <a:solidFill>
                            <a:schemeClr val="tx1"/>
                          </a:solidFill>
                          <a:latin typeface="Arial"/>
                        </a:defRPr>
                      </a:lvl6pPr>
                      <a:lvl7pPr marL="2743200" algn="l" defTabSz="914400" rtl="0" eaLnBrk="1" latinLnBrk="0" hangingPunct="1">
                        <a:defRPr sz="1600" kern="1200">
                          <a:solidFill>
                            <a:schemeClr val="tx1"/>
                          </a:solidFill>
                          <a:latin typeface="Arial"/>
                        </a:defRPr>
                      </a:lvl7pPr>
                      <a:lvl8pPr marL="3200400" algn="l" defTabSz="914400" rtl="0" eaLnBrk="1" latinLnBrk="0" hangingPunct="1">
                        <a:defRPr sz="1600" kern="1200">
                          <a:solidFill>
                            <a:schemeClr val="tx1"/>
                          </a:solidFill>
                          <a:latin typeface="Arial"/>
                        </a:defRPr>
                      </a:lvl8pPr>
                      <a:lvl9pPr marL="3657600" algn="l" defTabSz="914400" rtl="0" eaLnBrk="1" latinLnBrk="0" hangingPunct="1">
                        <a:defRPr sz="1600" kern="1200">
                          <a:solidFill>
                            <a:schemeClr val="tx1"/>
                          </a:solidFill>
                          <a:latin typeface="Arial"/>
                        </a:defRPr>
                      </a:lvl9pPr>
                    </a:lstStyle>
                    <a:p>
                      <a:r>
                        <a:rPr lang="en-US" sz="1800" dirty="0"/>
                        <a:t>Potential for fraudulent property sales</a:t>
                      </a:r>
                      <a:endParaRPr lang="en-US" sz="1800" dirty="0">
                        <a:latin typeface="Times New Roman" panose="02020603050405020304" pitchFamily="18" charset="0"/>
                        <a:cs typeface="Times New Roman" panose="02020603050405020304" pitchFamily="18" charset="0"/>
                      </a:endParaRPr>
                    </a:p>
                  </a:txBody>
                  <a:tcPr>
                    <a:lnL>
                      <a:noFill/>
                    </a:lnL>
                    <a:lnR w="9525" cap="flat" cmpd="sng" algn="ctr">
                      <a:solidFill>
                        <a:srgbClr val="A32020">
                          <a:shade val="95000"/>
                          <a:satMod val="105000"/>
                        </a:srgbClr>
                      </a:solidFill>
                      <a:prstDash val="solid"/>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39655337"/>
                  </a:ext>
                </a:extLst>
              </a:tr>
              <a:tr h="746068">
                <a:tc>
                  <a:txBody>
                    <a:bodyPr/>
                    <a:lstStyle>
                      <a:lvl1pPr marL="0" algn="l" defTabSz="914400" rtl="0" eaLnBrk="1" latinLnBrk="0" hangingPunct="1">
                        <a:defRPr sz="1600" kern="1200">
                          <a:solidFill>
                            <a:schemeClr val="tx1"/>
                          </a:solidFill>
                          <a:latin typeface="Arial"/>
                        </a:defRPr>
                      </a:lvl1pPr>
                      <a:lvl2pPr marL="457200" algn="l" defTabSz="914400" rtl="0" eaLnBrk="1" latinLnBrk="0" hangingPunct="1">
                        <a:defRPr sz="1600" kern="1200">
                          <a:solidFill>
                            <a:schemeClr val="tx1"/>
                          </a:solidFill>
                          <a:latin typeface="Arial"/>
                        </a:defRPr>
                      </a:lvl2pPr>
                      <a:lvl3pPr marL="914400" algn="l" defTabSz="914400" rtl="0" eaLnBrk="1" latinLnBrk="0" hangingPunct="1">
                        <a:defRPr sz="1600" kern="1200">
                          <a:solidFill>
                            <a:schemeClr val="tx1"/>
                          </a:solidFill>
                          <a:latin typeface="Arial"/>
                        </a:defRPr>
                      </a:lvl3pPr>
                      <a:lvl4pPr marL="1371600" algn="l" defTabSz="914400" rtl="0" eaLnBrk="1" latinLnBrk="0" hangingPunct="1">
                        <a:defRPr sz="1600" kern="1200">
                          <a:solidFill>
                            <a:schemeClr val="tx1"/>
                          </a:solidFill>
                          <a:latin typeface="Arial"/>
                        </a:defRPr>
                      </a:lvl4pPr>
                      <a:lvl5pPr marL="1828800" algn="l" defTabSz="914400" rtl="0" eaLnBrk="1" latinLnBrk="0" hangingPunct="1">
                        <a:defRPr sz="1600" kern="1200">
                          <a:solidFill>
                            <a:schemeClr val="tx1"/>
                          </a:solidFill>
                          <a:latin typeface="Arial"/>
                        </a:defRPr>
                      </a:lvl5pPr>
                      <a:lvl6pPr marL="2286000" algn="l" defTabSz="914400" rtl="0" eaLnBrk="1" latinLnBrk="0" hangingPunct="1">
                        <a:defRPr sz="1600" kern="1200">
                          <a:solidFill>
                            <a:schemeClr val="tx1"/>
                          </a:solidFill>
                          <a:latin typeface="Arial"/>
                        </a:defRPr>
                      </a:lvl6pPr>
                      <a:lvl7pPr marL="2743200" algn="l" defTabSz="914400" rtl="0" eaLnBrk="1" latinLnBrk="0" hangingPunct="1">
                        <a:defRPr sz="1600" kern="1200">
                          <a:solidFill>
                            <a:schemeClr val="tx1"/>
                          </a:solidFill>
                          <a:latin typeface="Arial"/>
                        </a:defRPr>
                      </a:lvl7pPr>
                      <a:lvl8pPr marL="3200400" algn="l" defTabSz="914400" rtl="0" eaLnBrk="1" latinLnBrk="0" hangingPunct="1">
                        <a:defRPr sz="1600" kern="1200">
                          <a:solidFill>
                            <a:schemeClr val="tx1"/>
                          </a:solidFill>
                          <a:latin typeface="Arial"/>
                        </a:defRPr>
                      </a:lvl8pPr>
                      <a:lvl9pPr marL="3657600" algn="l" defTabSz="914400" rtl="0" eaLnBrk="1" latinLnBrk="0" hangingPunct="1">
                        <a:defRPr sz="1600" kern="1200">
                          <a:solidFill>
                            <a:schemeClr val="tx1"/>
                          </a:solidFill>
                          <a:latin typeface="Arial"/>
                        </a:defRPr>
                      </a:lvl9pPr>
                    </a:lstStyle>
                    <a:p>
                      <a:r>
                        <a:rPr lang="en-US" sz="1800" b="1" dirty="0"/>
                        <a:t>Manual process of admission of deed transaction by SRO</a:t>
                      </a:r>
                      <a:endParaRPr lang="en-US" sz="1800" b="1" dirty="0">
                        <a:latin typeface="Times New Roman" panose="02020603050405020304" pitchFamily="18" charset="0"/>
                        <a:cs typeface="Times New Roman" panose="02020603050405020304" pitchFamily="18" charset="0"/>
                      </a:endParaRPr>
                    </a:p>
                  </a:txBody>
                  <a:tcPr>
                    <a:lnL w="9525" cap="flat" cmpd="sng" algn="ctr">
                      <a:solidFill>
                        <a:srgbClr val="A32020">
                          <a:shade val="95000"/>
                          <a:satMod val="105000"/>
                        </a:srgbClr>
                      </a:solidFill>
                      <a:prstDash val="solid"/>
                    </a:lnL>
                    <a:lnR>
                      <a:noFill/>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tx1"/>
                          </a:solidFill>
                          <a:latin typeface="Arial"/>
                        </a:defRPr>
                      </a:lvl1pPr>
                      <a:lvl2pPr marL="457200" algn="l" defTabSz="914400" rtl="0" eaLnBrk="1" latinLnBrk="0" hangingPunct="1">
                        <a:defRPr sz="1600" kern="1200">
                          <a:solidFill>
                            <a:schemeClr val="tx1"/>
                          </a:solidFill>
                          <a:latin typeface="Arial"/>
                        </a:defRPr>
                      </a:lvl2pPr>
                      <a:lvl3pPr marL="914400" algn="l" defTabSz="914400" rtl="0" eaLnBrk="1" latinLnBrk="0" hangingPunct="1">
                        <a:defRPr sz="1600" kern="1200">
                          <a:solidFill>
                            <a:schemeClr val="tx1"/>
                          </a:solidFill>
                          <a:latin typeface="Arial"/>
                        </a:defRPr>
                      </a:lvl3pPr>
                      <a:lvl4pPr marL="1371600" algn="l" defTabSz="914400" rtl="0" eaLnBrk="1" latinLnBrk="0" hangingPunct="1">
                        <a:defRPr sz="1600" kern="1200">
                          <a:solidFill>
                            <a:schemeClr val="tx1"/>
                          </a:solidFill>
                          <a:latin typeface="Arial"/>
                        </a:defRPr>
                      </a:lvl4pPr>
                      <a:lvl5pPr marL="1828800" algn="l" defTabSz="914400" rtl="0" eaLnBrk="1" latinLnBrk="0" hangingPunct="1">
                        <a:defRPr sz="1600" kern="1200">
                          <a:solidFill>
                            <a:schemeClr val="tx1"/>
                          </a:solidFill>
                          <a:latin typeface="Arial"/>
                        </a:defRPr>
                      </a:lvl5pPr>
                      <a:lvl6pPr marL="2286000" algn="l" defTabSz="914400" rtl="0" eaLnBrk="1" latinLnBrk="0" hangingPunct="1">
                        <a:defRPr sz="1600" kern="1200">
                          <a:solidFill>
                            <a:schemeClr val="tx1"/>
                          </a:solidFill>
                          <a:latin typeface="Arial"/>
                        </a:defRPr>
                      </a:lvl6pPr>
                      <a:lvl7pPr marL="2743200" algn="l" defTabSz="914400" rtl="0" eaLnBrk="1" latinLnBrk="0" hangingPunct="1">
                        <a:defRPr sz="1600" kern="1200">
                          <a:solidFill>
                            <a:schemeClr val="tx1"/>
                          </a:solidFill>
                          <a:latin typeface="Arial"/>
                        </a:defRPr>
                      </a:lvl7pPr>
                      <a:lvl8pPr marL="3200400" algn="l" defTabSz="914400" rtl="0" eaLnBrk="1" latinLnBrk="0" hangingPunct="1">
                        <a:defRPr sz="1600" kern="1200">
                          <a:solidFill>
                            <a:schemeClr val="tx1"/>
                          </a:solidFill>
                          <a:latin typeface="Arial"/>
                        </a:defRPr>
                      </a:lvl8pPr>
                      <a:lvl9pPr marL="3657600" algn="l" defTabSz="914400" rtl="0" eaLnBrk="1" latinLnBrk="0" hangingPunct="1">
                        <a:defRPr sz="1600" kern="1200">
                          <a:solidFill>
                            <a:schemeClr val="tx1"/>
                          </a:solidFill>
                          <a:latin typeface="Arial"/>
                        </a:defRPr>
                      </a:lvl9pPr>
                    </a:lstStyle>
                    <a:p>
                      <a:r>
                        <a:rPr lang="en-GB" sz="1800" dirty="0"/>
                        <a:t>Possibilities of impersonation</a:t>
                      </a:r>
                      <a:endParaRPr lang="en-US" sz="1800" dirty="0">
                        <a:latin typeface="Times New Roman" panose="02020603050405020304" pitchFamily="18" charset="0"/>
                        <a:cs typeface="Times New Roman" panose="02020603050405020304" pitchFamily="18" charset="0"/>
                      </a:endParaRPr>
                    </a:p>
                  </a:txBody>
                  <a:tcPr>
                    <a:lnL>
                      <a:noFill/>
                    </a:lnL>
                    <a:lnR w="9525" cap="flat" cmpd="sng" algn="ctr">
                      <a:solidFill>
                        <a:srgbClr val="A32020">
                          <a:shade val="95000"/>
                          <a:satMod val="105000"/>
                        </a:srgbClr>
                      </a:solidFill>
                      <a:prstDash val="solid"/>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434974726"/>
                  </a:ext>
                </a:extLst>
              </a:tr>
              <a:tr h="746068">
                <a:tc>
                  <a:txBody>
                    <a:bodyPr/>
                    <a:lstStyle>
                      <a:lvl1pPr marL="0" algn="l" defTabSz="914400" rtl="0" eaLnBrk="1" latinLnBrk="0" hangingPunct="1">
                        <a:defRPr sz="1600" kern="1200">
                          <a:solidFill>
                            <a:schemeClr val="tx1"/>
                          </a:solidFill>
                          <a:latin typeface="Arial"/>
                        </a:defRPr>
                      </a:lvl1pPr>
                      <a:lvl2pPr marL="457200" algn="l" defTabSz="914400" rtl="0" eaLnBrk="1" latinLnBrk="0" hangingPunct="1">
                        <a:defRPr sz="1600" kern="1200">
                          <a:solidFill>
                            <a:schemeClr val="tx1"/>
                          </a:solidFill>
                          <a:latin typeface="Arial"/>
                        </a:defRPr>
                      </a:lvl2pPr>
                      <a:lvl3pPr marL="914400" algn="l" defTabSz="914400" rtl="0" eaLnBrk="1" latinLnBrk="0" hangingPunct="1">
                        <a:defRPr sz="1600" kern="1200">
                          <a:solidFill>
                            <a:schemeClr val="tx1"/>
                          </a:solidFill>
                          <a:latin typeface="Arial"/>
                        </a:defRPr>
                      </a:lvl3pPr>
                      <a:lvl4pPr marL="1371600" algn="l" defTabSz="914400" rtl="0" eaLnBrk="1" latinLnBrk="0" hangingPunct="1">
                        <a:defRPr sz="1600" kern="1200">
                          <a:solidFill>
                            <a:schemeClr val="tx1"/>
                          </a:solidFill>
                          <a:latin typeface="Arial"/>
                        </a:defRPr>
                      </a:lvl4pPr>
                      <a:lvl5pPr marL="1828800" algn="l" defTabSz="914400" rtl="0" eaLnBrk="1" latinLnBrk="0" hangingPunct="1">
                        <a:defRPr sz="1600" kern="1200">
                          <a:solidFill>
                            <a:schemeClr val="tx1"/>
                          </a:solidFill>
                          <a:latin typeface="Arial"/>
                        </a:defRPr>
                      </a:lvl5pPr>
                      <a:lvl6pPr marL="2286000" algn="l" defTabSz="914400" rtl="0" eaLnBrk="1" latinLnBrk="0" hangingPunct="1">
                        <a:defRPr sz="1600" kern="1200">
                          <a:solidFill>
                            <a:schemeClr val="tx1"/>
                          </a:solidFill>
                          <a:latin typeface="Arial"/>
                        </a:defRPr>
                      </a:lvl6pPr>
                      <a:lvl7pPr marL="2743200" algn="l" defTabSz="914400" rtl="0" eaLnBrk="1" latinLnBrk="0" hangingPunct="1">
                        <a:defRPr sz="1600" kern="1200">
                          <a:solidFill>
                            <a:schemeClr val="tx1"/>
                          </a:solidFill>
                          <a:latin typeface="Arial"/>
                        </a:defRPr>
                      </a:lvl7pPr>
                      <a:lvl8pPr marL="3200400" algn="l" defTabSz="914400" rtl="0" eaLnBrk="1" latinLnBrk="0" hangingPunct="1">
                        <a:defRPr sz="1600" kern="1200">
                          <a:solidFill>
                            <a:schemeClr val="tx1"/>
                          </a:solidFill>
                          <a:latin typeface="Arial"/>
                        </a:defRPr>
                      </a:lvl8pPr>
                      <a:lvl9pPr marL="3657600" algn="l" defTabSz="914400" rtl="0" eaLnBrk="1" latinLnBrk="0" hangingPunct="1">
                        <a:defRPr sz="1600" kern="1200">
                          <a:solidFill>
                            <a:schemeClr val="tx1"/>
                          </a:solidFill>
                          <a:latin typeface="Arial"/>
                        </a:defRPr>
                      </a:lvl9pPr>
                    </a:lstStyle>
                    <a:p>
                      <a:r>
                        <a:rPr lang="en-US" sz="1800" b="1" dirty="0"/>
                        <a:t>Tedious process of ownership verification because of lack of transaction trail</a:t>
                      </a:r>
                      <a:endParaRPr lang="en-US" sz="1800" b="1" dirty="0">
                        <a:latin typeface="Times New Roman" panose="02020603050405020304" pitchFamily="18" charset="0"/>
                        <a:cs typeface="Times New Roman" panose="02020603050405020304" pitchFamily="18" charset="0"/>
                      </a:endParaRPr>
                    </a:p>
                  </a:txBody>
                  <a:tcPr>
                    <a:lnL w="9525" cap="flat" cmpd="sng" algn="ctr">
                      <a:solidFill>
                        <a:srgbClr val="A32020">
                          <a:shade val="95000"/>
                          <a:satMod val="105000"/>
                        </a:srgbClr>
                      </a:solidFill>
                      <a:prstDash val="solid"/>
                    </a:lnL>
                    <a:lnR>
                      <a:noFill/>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tx1"/>
                          </a:solidFill>
                          <a:latin typeface="Arial"/>
                        </a:defRPr>
                      </a:lvl1pPr>
                      <a:lvl2pPr marL="457200" algn="l" defTabSz="914400" rtl="0" eaLnBrk="1" latinLnBrk="0" hangingPunct="1">
                        <a:defRPr sz="1600" kern="1200">
                          <a:solidFill>
                            <a:schemeClr val="tx1"/>
                          </a:solidFill>
                          <a:latin typeface="Arial"/>
                        </a:defRPr>
                      </a:lvl2pPr>
                      <a:lvl3pPr marL="914400" algn="l" defTabSz="914400" rtl="0" eaLnBrk="1" latinLnBrk="0" hangingPunct="1">
                        <a:defRPr sz="1600" kern="1200">
                          <a:solidFill>
                            <a:schemeClr val="tx1"/>
                          </a:solidFill>
                          <a:latin typeface="Arial"/>
                        </a:defRPr>
                      </a:lvl3pPr>
                      <a:lvl4pPr marL="1371600" algn="l" defTabSz="914400" rtl="0" eaLnBrk="1" latinLnBrk="0" hangingPunct="1">
                        <a:defRPr sz="1600" kern="1200">
                          <a:solidFill>
                            <a:schemeClr val="tx1"/>
                          </a:solidFill>
                          <a:latin typeface="Arial"/>
                        </a:defRPr>
                      </a:lvl4pPr>
                      <a:lvl5pPr marL="1828800" algn="l" defTabSz="914400" rtl="0" eaLnBrk="1" latinLnBrk="0" hangingPunct="1">
                        <a:defRPr sz="1600" kern="1200">
                          <a:solidFill>
                            <a:schemeClr val="tx1"/>
                          </a:solidFill>
                          <a:latin typeface="Arial"/>
                        </a:defRPr>
                      </a:lvl5pPr>
                      <a:lvl6pPr marL="2286000" algn="l" defTabSz="914400" rtl="0" eaLnBrk="1" latinLnBrk="0" hangingPunct="1">
                        <a:defRPr sz="1600" kern="1200">
                          <a:solidFill>
                            <a:schemeClr val="tx1"/>
                          </a:solidFill>
                          <a:latin typeface="Arial"/>
                        </a:defRPr>
                      </a:lvl6pPr>
                      <a:lvl7pPr marL="2743200" algn="l" defTabSz="914400" rtl="0" eaLnBrk="1" latinLnBrk="0" hangingPunct="1">
                        <a:defRPr sz="1600" kern="1200">
                          <a:solidFill>
                            <a:schemeClr val="tx1"/>
                          </a:solidFill>
                          <a:latin typeface="Arial"/>
                        </a:defRPr>
                      </a:lvl7pPr>
                      <a:lvl8pPr marL="3200400" algn="l" defTabSz="914400" rtl="0" eaLnBrk="1" latinLnBrk="0" hangingPunct="1">
                        <a:defRPr sz="1600" kern="1200">
                          <a:solidFill>
                            <a:schemeClr val="tx1"/>
                          </a:solidFill>
                          <a:latin typeface="Arial"/>
                        </a:defRPr>
                      </a:lvl8pPr>
                      <a:lvl9pPr marL="3657600" algn="l" defTabSz="914400" rtl="0" eaLnBrk="1" latinLnBrk="0" hangingPunct="1">
                        <a:defRPr sz="1600" kern="1200">
                          <a:solidFill>
                            <a:schemeClr val="tx1"/>
                          </a:solidFill>
                          <a:latin typeface="Arial"/>
                        </a:defRPr>
                      </a:lvl9pPr>
                    </a:lstStyle>
                    <a:p>
                      <a:r>
                        <a:rPr lang="en-US" sz="1800" dirty="0"/>
                        <a:t>Creates scope for middlemen which increases the cost of transactions</a:t>
                      </a:r>
                      <a:endParaRPr lang="en-US" sz="1800" dirty="0">
                        <a:latin typeface="Times New Roman" panose="02020603050405020304" pitchFamily="18" charset="0"/>
                        <a:cs typeface="Times New Roman" panose="02020603050405020304" pitchFamily="18" charset="0"/>
                      </a:endParaRPr>
                    </a:p>
                  </a:txBody>
                  <a:tcPr>
                    <a:lnL>
                      <a:noFill/>
                    </a:lnL>
                    <a:lnR w="9525" cap="flat" cmpd="sng" algn="ctr">
                      <a:solidFill>
                        <a:srgbClr val="A32020">
                          <a:shade val="95000"/>
                          <a:satMod val="105000"/>
                        </a:srgbClr>
                      </a:solidFill>
                      <a:prstDash val="solid"/>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287116770"/>
                  </a:ext>
                </a:extLst>
              </a:tr>
              <a:tr h="670377">
                <a:tc>
                  <a:txBody>
                    <a:bodyPr/>
                    <a:lstStyle>
                      <a:lvl1pPr marL="0" algn="l" defTabSz="914400" rtl="0" eaLnBrk="1" latinLnBrk="0" hangingPunct="1">
                        <a:defRPr sz="1600" kern="1200">
                          <a:solidFill>
                            <a:schemeClr val="tx1"/>
                          </a:solidFill>
                          <a:latin typeface="Arial"/>
                        </a:defRPr>
                      </a:lvl1pPr>
                      <a:lvl2pPr marL="457200" algn="l" defTabSz="914400" rtl="0" eaLnBrk="1" latinLnBrk="0" hangingPunct="1">
                        <a:defRPr sz="1600" kern="1200">
                          <a:solidFill>
                            <a:schemeClr val="tx1"/>
                          </a:solidFill>
                          <a:latin typeface="Arial"/>
                        </a:defRPr>
                      </a:lvl2pPr>
                      <a:lvl3pPr marL="914400" algn="l" defTabSz="914400" rtl="0" eaLnBrk="1" latinLnBrk="0" hangingPunct="1">
                        <a:defRPr sz="1600" kern="1200">
                          <a:solidFill>
                            <a:schemeClr val="tx1"/>
                          </a:solidFill>
                          <a:latin typeface="Arial"/>
                        </a:defRPr>
                      </a:lvl3pPr>
                      <a:lvl4pPr marL="1371600" algn="l" defTabSz="914400" rtl="0" eaLnBrk="1" latinLnBrk="0" hangingPunct="1">
                        <a:defRPr sz="1600" kern="1200">
                          <a:solidFill>
                            <a:schemeClr val="tx1"/>
                          </a:solidFill>
                          <a:latin typeface="Arial"/>
                        </a:defRPr>
                      </a:lvl4pPr>
                      <a:lvl5pPr marL="1828800" algn="l" defTabSz="914400" rtl="0" eaLnBrk="1" latinLnBrk="0" hangingPunct="1">
                        <a:defRPr sz="1600" kern="1200">
                          <a:solidFill>
                            <a:schemeClr val="tx1"/>
                          </a:solidFill>
                          <a:latin typeface="Arial"/>
                        </a:defRPr>
                      </a:lvl5pPr>
                      <a:lvl6pPr marL="2286000" algn="l" defTabSz="914400" rtl="0" eaLnBrk="1" latinLnBrk="0" hangingPunct="1">
                        <a:defRPr sz="1600" kern="1200">
                          <a:solidFill>
                            <a:schemeClr val="tx1"/>
                          </a:solidFill>
                          <a:latin typeface="Arial"/>
                        </a:defRPr>
                      </a:lvl6pPr>
                      <a:lvl7pPr marL="2743200" algn="l" defTabSz="914400" rtl="0" eaLnBrk="1" latinLnBrk="0" hangingPunct="1">
                        <a:defRPr sz="1600" kern="1200">
                          <a:solidFill>
                            <a:schemeClr val="tx1"/>
                          </a:solidFill>
                          <a:latin typeface="Arial"/>
                        </a:defRPr>
                      </a:lvl7pPr>
                      <a:lvl8pPr marL="3200400" algn="l" defTabSz="914400" rtl="0" eaLnBrk="1" latinLnBrk="0" hangingPunct="1">
                        <a:defRPr sz="1600" kern="1200">
                          <a:solidFill>
                            <a:schemeClr val="tx1"/>
                          </a:solidFill>
                          <a:latin typeface="Arial"/>
                        </a:defRPr>
                      </a:lvl8pPr>
                      <a:lvl9pPr marL="3657600" algn="l" defTabSz="914400" rtl="0" eaLnBrk="1" latinLnBrk="0" hangingPunct="1">
                        <a:defRPr sz="1600" kern="1200">
                          <a:solidFill>
                            <a:schemeClr val="tx1"/>
                          </a:solidFill>
                          <a:latin typeface="Arial"/>
                        </a:defRPr>
                      </a:lvl9pPr>
                    </a:lstStyle>
                    <a:p>
                      <a:r>
                        <a:rPr lang="en-US" sz="1800" b="1" dirty="0"/>
                        <a:t>Incomplete and Inefficient encumbrance verification</a:t>
                      </a:r>
                      <a:endParaRPr lang="en-US" sz="1800" b="1" dirty="0">
                        <a:latin typeface="Times New Roman" panose="02020603050405020304" pitchFamily="18" charset="0"/>
                        <a:cs typeface="Times New Roman" panose="02020603050405020304" pitchFamily="18" charset="0"/>
                      </a:endParaRPr>
                    </a:p>
                  </a:txBody>
                  <a:tcPr>
                    <a:lnL w="9525" cap="flat" cmpd="sng" algn="ctr">
                      <a:solidFill>
                        <a:srgbClr val="A32020">
                          <a:shade val="95000"/>
                          <a:satMod val="105000"/>
                        </a:srgbClr>
                      </a:solidFill>
                      <a:prstDash val="solid"/>
                    </a:lnL>
                    <a:lnR>
                      <a:noFill/>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tx1"/>
                          </a:solidFill>
                          <a:latin typeface="Arial"/>
                        </a:defRPr>
                      </a:lvl1pPr>
                      <a:lvl2pPr marL="457200" algn="l" defTabSz="914400" rtl="0" eaLnBrk="1" latinLnBrk="0" hangingPunct="1">
                        <a:defRPr sz="1600" kern="1200">
                          <a:solidFill>
                            <a:schemeClr val="tx1"/>
                          </a:solidFill>
                          <a:latin typeface="Arial"/>
                        </a:defRPr>
                      </a:lvl2pPr>
                      <a:lvl3pPr marL="914400" algn="l" defTabSz="914400" rtl="0" eaLnBrk="1" latinLnBrk="0" hangingPunct="1">
                        <a:defRPr sz="1600" kern="1200">
                          <a:solidFill>
                            <a:schemeClr val="tx1"/>
                          </a:solidFill>
                          <a:latin typeface="Arial"/>
                        </a:defRPr>
                      </a:lvl3pPr>
                      <a:lvl4pPr marL="1371600" algn="l" defTabSz="914400" rtl="0" eaLnBrk="1" latinLnBrk="0" hangingPunct="1">
                        <a:defRPr sz="1600" kern="1200">
                          <a:solidFill>
                            <a:schemeClr val="tx1"/>
                          </a:solidFill>
                          <a:latin typeface="Arial"/>
                        </a:defRPr>
                      </a:lvl4pPr>
                      <a:lvl5pPr marL="1828800" algn="l" defTabSz="914400" rtl="0" eaLnBrk="1" latinLnBrk="0" hangingPunct="1">
                        <a:defRPr sz="1600" kern="1200">
                          <a:solidFill>
                            <a:schemeClr val="tx1"/>
                          </a:solidFill>
                          <a:latin typeface="Arial"/>
                        </a:defRPr>
                      </a:lvl5pPr>
                      <a:lvl6pPr marL="2286000" algn="l" defTabSz="914400" rtl="0" eaLnBrk="1" latinLnBrk="0" hangingPunct="1">
                        <a:defRPr sz="1600" kern="1200">
                          <a:solidFill>
                            <a:schemeClr val="tx1"/>
                          </a:solidFill>
                          <a:latin typeface="Arial"/>
                        </a:defRPr>
                      </a:lvl6pPr>
                      <a:lvl7pPr marL="2743200" algn="l" defTabSz="914400" rtl="0" eaLnBrk="1" latinLnBrk="0" hangingPunct="1">
                        <a:defRPr sz="1600" kern="1200">
                          <a:solidFill>
                            <a:schemeClr val="tx1"/>
                          </a:solidFill>
                          <a:latin typeface="Arial"/>
                        </a:defRPr>
                      </a:lvl7pPr>
                      <a:lvl8pPr marL="3200400" algn="l" defTabSz="914400" rtl="0" eaLnBrk="1" latinLnBrk="0" hangingPunct="1">
                        <a:defRPr sz="1600" kern="1200">
                          <a:solidFill>
                            <a:schemeClr val="tx1"/>
                          </a:solidFill>
                          <a:latin typeface="Arial"/>
                        </a:defRPr>
                      </a:lvl8pPr>
                      <a:lvl9pPr marL="3657600" algn="l" defTabSz="914400" rtl="0" eaLnBrk="1" latinLnBrk="0" hangingPunct="1">
                        <a:defRPr sz="1600" kern="1200">
                          <a:solidFill>
                            <a:schemeClr val="tx1"/>
                          </a:solidFill>
                          <a:latin typeface="Arial"/>
                        </a:defRPr>
                      </a:lvl9pPr>
                    </a:lstStyle>
                    <a:p>
                      <a:r>
                        <a:rPr lang="en-US" sz="1800" dirty="0"/>
                        <a:t>Possibility of sale of property with encumbrance without buyer’s knowledge </a:t>
                      </a:r>
                      <a:endParaRPr lang="en-US" sz="1800" dirty="0">
                        <a:latin typeface="Times New Roman" panose="02020603050405020304" pitchFamily="18" charset="0"/>
                        <a:cs typeface="Times New Roman" panose="02020603050405020304" pitchFamily="18" charset="0"/>
                      </a:endParaRPr>
                    </a:p>
                  </a:txBody>
                  <a:tcPr>
                    <a:lnL>
                      <a:noFill/>
                    </a:lnL>
                    <a:lnR w="9525" cap="flat" cmpd="sng" algn="ctr">
                      <a:solidFill>
                        <a:srgbClr val="A32020">
                          <a:shade val="95000"/>
                          <a:satMod val="105000"/>
                        </a:srgbClr>
                      </a:solidFill>
                      <a:prstDash val="solid"/>
                    </a:lnR>
                    <a:lnT w="9525" cap="flat" cmpd="sng" algn="ctr">
                      <a:solidFill>
                        <a:srgbClr val="A32020">
                          <a:shade val="95000"/>
                          <a:satMod val="105000"/>
                        </a:srgbClr>
                      </a:solidFill>
                      <a:prstDash val="solid"/>
                    </a:lnT>
                    <a:lnB w="9525" cap="flat" cmpd="sng" algn="ctr">
                      <a:solidFill>
                        <a:srgbClr val="A3202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32677038"/>
                  </a:ext>
                </a:extLst>
              </a:tr>
            </a:tbl>
          </a:graphicData>
        </a:graphic>
      </p:graphicFrame>
    </p:spTree>
    <p:extLst>
      <p:ext uri="{BB962C8B-B14F-4D97-AF65-F5344CB8AC3E}">
        <p14:creationId xmlns:p14="http://schemas.microsoft.com/office/powerpoint/2010/main" val="955812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5F643A-B5C2-44F0-8EAB-3F87A8FB66EE}"/>
              </a:ext>
            </a:extLst>
          </p:cNvPr>
          <p:cNvSpPr>
            <a:spLocks noGrp="1"/>
          </p:cNvSpPr>
          <p:nvPr>
            <p:ph type="sldNum" sz="quarter" idx="12"/>
          </p:nvPr>
        </p:nvSpPr>
        <p:spPr/>
        <p:txBody>
          <a:bodyPr/>
          <a:lstStyle/>
          <a:p>
            <a:fld id="{AE7422E5-B2C5-4D1E-9675-C24ADD960BAE}" type="slidenum">
              <a:rPr lang="en-US" smtClean="0"/>
              <a:pPr/>
              <a:t>40</a:t>
            </a:fld>
            <a:endParaRPr lang="en-US"/>
          </a:p>
        </p:txBody>
      </p:sp>
      <p:sp>
        <p:nvSpPr>
          <p:cNvPr id="6" name="Title 1">
            <a:extLst>
              <a:ext uri="{FF2B5EF4-FFF2-40B4-BE49-F238E27FC236}">
                <a16:creationId xmlns:a16="http://schemas.microsoft.com/office/drawing/2014/main" id="{8C8759A4-2797-4386-BA88-F6819A52A623}"/>
              </a:ext>
            </a:extLst>
          </p:cNvPr>
          <p:cNvSpPr txBox="1">
            <a:spLocks/>
          </p:cNvSpPr>
          <p:nvPr/>
        </p:nvSpPr>
        <p:spPr>
          <a:xfrm>
            <a:off x="595313" y="584400"/>
            <a:ext cx="11306175" cy="728755"/>
          </a:xfrm>
          <a:prstGeom prst="rect">
            <a:avLst/>
          </a:prstGeom>
        </p:spPr>
        <p:txBody>
          <a:bodyPr vert="horz" lIns="0" tIns="0" rIns="0" bIns="0" rtlCol="0" anchor="t" anchorCtr="0">
            <a:normAutofit/>
          </a:bodyPr>
          <a:lstStyle>
            <a:lvl1pPr algn="l" defTabSz="914400" rtl="0" eaLnBrk="1" latinLnBrk="0" hangingPunct="1">
              <a:lnSpc>
                <a:spcPct val="85000"/>
              </a:lnSpc>
              <a:spcBef>
                <a:spcPct val="0"/>
              </a:spcBef>
              <a:buNone/>
              <a:defRPr sz="2400" kern="1200">
                <a:solidFill>
                  <a:schemeClr val="tx1"/>
                </a:solidFill>
                <a:latin typeface="+mj-lt"/>
                <a:ea typeface="+mj-ea"/>
                <a:cs typeface="+mj-cs"/>
              </a:defRPr>
            </a:lvl1pPr>
          </a:lstStyle>
          <a:p>
            <a:r>
              <a:rPr lang="en-US" dirty="0"/>
              <a:t>Process 6 :  Registration of Partition Deed…(1/4) </a:t>
            </a:r>
          </a:p>
        </p:txBody>
      </p:sp>
      <p:pic>
        <p:nvPicPr>
          <p:cNvPr id="7" name="Picture 6">
            <a:extLst>
              <a:ext uri="{FF2B5EF4-FFF2-40B4-BE49-F238E27FC236}">
                <a16:creationId xmlns:a16="http://schemas.microsoft.com/office/drawing/2014/main" id="{2A197034-017F-4240-81E2-3F37EC117BF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14" y="1450315"/>
            <a:ext cx="11306174" cy="4686125"/>
          </a:xfrm>
          <a:prstGeom prst="rect">
            <a:avLst/>
          </a:prstGeom>
          <a:noFill/>
        </p:spPr>
      </p:pic>
    </p:spTree>
    <p:extLst>
      <p:ext uri="{BB962C8B-B14F-4D97-AF65-F5344CB8AC3E}">
        <p14:creationId xmlns:p14="http://schemas.microsoft.com/office/powerpoint/2010/main" val="4174965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CA12B2-C1DE-44C1-AADF-E6D65AEBD48E}"/>
              </a:ext>
            </a:extLst>
          </p:cNvPr>
          <p:cNvSpPr>
            <a:spLocks noGrp="1"/>
          </p:cNvSpPr>
          <p:nvPr>
            <p:ph type="sldNum" sz="quarter" idx="12"/>
          </p:nvPr>
        </p:nvSpPr>
        <p:spPr/>
        <p:txBody>
          <a:bodyPr/>
          <a:lstStyle/>
          <a:p>
            <a:fld id="{AE7422E5-B2C5-4D1E-9675-C24ADD960BAE}" type="slidenum">
              <a:rPr lang="en-US" smtClean="0"/>
              <a:pPr/>
              <a:t>41</a:t>
            </a:fld>
            <a:endParaRPr lang="en-US"/>
          </a:p>
        </p:txBody>
      </p:sp>
      <p:sp>
        <p:nvSpPr>
          <p:cNvPr id="7" name="Title 1">
            <a:extLst>
              <a:ext uri="{FF2B5EF4-FFF2-40B4-BE49-F238E27FC236}">
                <a16:creationId xmlns:a16="http://schemas.microsoft.com/office/drawing/2014/main" id="{93E75E95-2D9F-4902-B762-1667B3AA819E}"/>
              </a:ext>
            </a:extLst>
          </p:cNvPr>
          <p:cNvSpPr txBox="1">
            <a:spLocks/>
          </p:cNvSpPr>
          <p:nvPr/>
        </p:nvSpPr>
        <p:spPr>
          <a:xfrm>
            <a:off x="581245" y="584400"/>
            <a:ext cx="11306175" cy="728755"/>
          </a:xfrm>
          <a:prstGeom prst="rect">
            <a:avLst/>
          </a:prstGeom>
        </p:spPr>
        <p:txBody>
          <a:bodyPr vert="horz" lIns="0" tIns="0" rIns="0" bIns="0" rtlCol="0" anchor="t" anchorCtr="0">
            <a:normAutofit/>
          </a:bodyPr>
          <a:lstStyle>
            <a:lvl1pPr algn="l" defTabSz="914400" rtl="0" eaLnBrk="1" latinLnBrk="0" hangingPunct="1">
              <a:lnSpc>
                <a:spcPct val="85000"/>
              </a:lnSpc>
              <a:spcBef>
                <a:spcPct val="0"/>
              </a:spcBef>
              <a:buNone/>
              <a:defRPr sz="2400" kern="1200">
                <a:solidFill>
                  <a:schemeClr val="tx1"/>
                </a:solidFill>
                <a:latin typeface="+mj-lt"/>
                <a:ea typeface="+mj-ea"/>
                <a:cs typeface="+mj-cs"/>
              </a:defRPr>
            </a:lvl1pPr>
          </a:lstStyle>
          <a:p>
            <a:r>
              <a:rPr lang="en-US" dirty="0"/>
              <a:t>Process 6 :  Registration of Partition Deed…(2/4) </a:t>
            </a:r>
          </a:p>
        </p:txBody>
      </p:sp>
      <p:pic>
        <p:nvPicPr>
          <p:cNvPr id="8" name="Picture 7">
            <a:extLst>
              <a:ext uri="{FF2B5EF4-FFF2-40B4-BE49-F238E27FC236}">
                <a16:creationId xmlns:a16="http://schemas.microsoft.com/office/drawing/2014/main" id="{2B7ED01D-194D-4FD5-AE6D-1FE7D70C3B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5044" y="1346346"/>
            <a:ext cx="11458576" cy="5112703"/>
          </a:xfrm>
          <a:prstGeom prst="rect">
            <a:avLst/>
          </a:prstGeom>
          <a:noFill/>
        </p:spPr>
      </p:pic>
    </p:spTree>
    <p:extLst>
      <p:ext uri="{BB962C8B-B14F-4D97-AF65-F5344CB8AC3E}">
        <p14:creationId xmlns:p14="http://schemas.microsoft.com/office/powerpoint/2010/main" val="1007900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6BD637F-3B58-43A2-A63B-416EB3504F8F}"/>
              </a:ext>
            </a:extLst>
          </p:cNvPr>
          <p:cNvSpPr>
            <a:spLocks noGrp="1"/>
          </p:cNvSpPr>
          <p:nvPr>
            <p:ph type="sldNum" sz="quarter" idx="12"/>
          </p:nvPr>
        </p:nvSpPr>
        <p:spPr/>
        <p:txBody>
          <a:bodyPr/>
          <a:lstStyle/>
          <a:p>
            <a:fld id="{AE7422E5-B2C5-4D1E-9675-C24ADD960BAE}" type="slidenum">
              <a:rPr lang="en-US" smtClean="0"/>
              <a:pPr/>
              <a:t>42</a:t>
            </a:fld>
            <a:endParaRPr lang="en-US"/>
          </a:p>
        </p:txBody>
      </p:sp>
      <p:sp>
        <p:nvSpPr>
          <p:cNvPr id="6" name="Title 1">
            <a:extLst>
              <a:ext uri="{FF2B5EF4-FFF2-40B4-BE49-F238E27FC236}">
                <a16:creationId xmlns:a16="http://schemas.microsoft.com/office/drawing/2014/main" id="{D2CA8F21-0A19-40E2-9FFE-E6F164AF32FF}"/>
              </a:ext>
            </a:extLst>
          </p:cNvPr>
          <p:cNvSpPr txBox="1">
            <a:spLocks/>
          </p:cNvSpPr>
          <p:nvPr/>
        </p:nvSpPr>
        <p:spPr>
          <a:xfrm>
            <a:off x="595313" y="584400"/>
            <a:ext cx="11306175" cy="728755"/>
          </a:xfrm>
          <a:prstGeom prst="rect">
            <a:avLst/>
          </a:prstGeom>
        </p:spPr>
        <p:txBody>
          <a:bodyPr vert="horz" lIns="0" tIns="0" rIns="0" bIns="0" rtlCol="0" anchor="t" anchorCtr="0">
            <a:normAutofit/>
          </a:bodyPr>
          <a:lstStyle>
            <a:lvl1pPr algn="l" defTabSz="914400" rtl="0" eaLnBrk="1" latinLnBrk="0" hangingPunct="1">
              <a:lnSpc>
                <a:spcPct val="85000"/>
              </a:lnSpc>
              <a:spcBef>
                <a:spcPct val="0"/>
              </a:spcBef>
              <a:buNone/>
              <a:defRPr sz="2400" kern="1200">
                <a:solidFill>
                  <a:schemeClr val="tx1"/>
                </a:solidFill>
                <a:latin typeface="+mj-lt"/>
                <a:ea typeface="+mj-ea"/>
                <a:cs typeface="+mj-cs"/>
              </a:defRPr>
            </a:lvl1pPr>
          </a:lstStyle>
          <a:p>
            <a:r>
              <a:rPr lang="en-US" dirty="0"/>
              <a:t>Process 6 :  Registration of Partition Deed…(3/4) </a:t>
            </a:r>
          </a:p>
        </p:txBody>
      </p:sp>
      <p:pic>
        <p:nvPicPr>
          <p:cNvPr id="8" name="Picture 7" descr="Timeline&#10;&#10;Description automatically generated with medium confidence">
            <a:extLst>
              <a:ext uri="{FF2B5EF4-FFF2-40B4-BE49-F238E27FC236}">
                <a16:creationId xmlns:a16="http://schemas.microsoft.com/office/drawing/2014/main" id="{301FAC44-1B67-4D89-A0B0-948C9647239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914400" y="1332865"/>
            <a:ext cx="10834688" cy="4640232"/>
          </a:xfrm>
          <a:prstGeom prst="rect">
            <a:avLst/>
          </a:prstGeom>
          <a:noFill/>
        </p:spPr>
      </p:pic>
    </p:spTree>
    <p:extLst>
      <p:ext uri="{BB962C8B-B14F-4D97-AF65-F5344CB8AC3E}">
        <p14:creationId xmlns:p14="http://schemas.microsoft.com/office/powerpoint/2010/main" val="3608581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997CDB-2B9C-4607-87A6-D2BBAC77E5D7}"/>
              </a:ext>
            </a:extLst>
          </p:cNvPr>
          <p:cNvSpPr>
            <a:spLocks noGrp="1"/>
          </p:cNvSpPr>
          <p:nvPr>
            <p:ph type="sldNum" sz="quarter" idx="12"/>
          </p:nvPr>
        </p:nvSpPr>
        <p:spPr/>
        <p:txBody>
          <a:bodyPr/>
          <a:lstStyle/>
          <a:p>
            <a:fld id="{AE7422E5-B2C5-4D1E-9675-C24ADD960BAE}" type="slidenum">
              <a:rPr lang="en-US" smtClean="0"/>
              <a:pPr/>
              <a:t>43</a:t>
            </a:fld>
            <a:endParaRPr lang="en-US"/>
          </a:p>
        </p:txBody>
      </p:sp>
      <p:sp>
        <p:nvSpPr>
          <p:cNvPr id="6" name="Title 1">
            <a:extLst>
              <a:ext uri="{FF2B5EF4-FFF2-40B4-BE49-F238E27FC236}">
                <a16:creationId xmlns:a16="http://schemas.microsoft.com/office/drawing/2014/main" id="{FF056762-97AE-4F60-B5F6-1E0A6138CBC4}"/>
              </a:ext>
            </a:extLst>
          </p:cNvPr>
          <p:cNvSpPr txBox="1">
            <a:spLocks/>
          </p:cNvSpPr>
          <p:nvPr/>
        </p:nvSpPr>
        <p:spPr>
          <a:xfrm>
            <a:off x="595313" y="584400"/>
            <a:ext cx="11306175" cy="728755"/>
          </a:xfrm>
          <a:prstGeom prst="rect">
            <a:avLst/>
          </a:prstGeom>
        </p:spPr>
        <p:txBody>
          <a:bodyPr vert="horz" lIns="0" tIns="0" rIns="0" bIns="0" rtlCol="0" anchor="t" anchorCtr="0">
            <a:normAutofit/>
          </a:bodyPr>
          <a:lstStyle>
            <a:lvl1pPr algn="l" defTabSz="914400" rtl="0" eaLnBrk="1" latinLnBrk="0" hangingPunct="1">
              <a:lnSpc>
                <a:spcPct val="85000"/>
              </a:lnSpc>
              <a:spcBef>
                <a:spcPct val="0"/>
              </a:spcBef>
              <a:buNone/>
              <a:defRPr sz="2400" kern="1200">
                <a:solidFill>
                  <a:schemeClr val="tx1"/>
                </a:solidFill>
                <a:latin typeface="+mj-lt"/>
                <a:ea typeface="+mj-ea"/>
                <a:cs typeface="+mj-cs"/>
              </a:defRPr>
            </a:lvl1pPr>
          </a:lstStyle>
          <a:p>
            <a:r>
              <a:rPr lang="en-US" dirty="0"/>
              <a:t>Process 6 :  Registration of Partition Deed…(4/4) </a:t>
            </a:r>
          </a:p>
        </p:txBody>
      </p:sp>
      <p:pic>
        <p:nvPicPr>
          <p:cNvPr id="7" name="Picture 6">
            <a:extLst>
              <a:ext uri="{FF2B5EF4-FFF2-40B4-BE49-F238E27FC236}">
                <a16:creationId xmlns:a16="http://schemas.microsoft.com/office/drawing/2014/main" id="{A76D4807-DCD4-4911-9742-A2252DE608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5313" y="1548581"/>
            <a:ext cx="11153775" cy="4943659"/>
          </a:xfrm>
          <a:prstGeom prst="rect">
            <a:avLst/>
          </a:prstGeom>
          <a:noFill/>
        </p:spPr>
      </p:pic>
    </p:spTree>
    <p:extLst>
      <p:ext uri="{BB962C8B-B14F-4D97-AF65-F5344CB8AC3E}">
        <p14:creationId xmlns:p14="http://schemas.microsoft.com/office/powerpoint/2010/main" val="2049226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90"/>
        <p:cNvGrpSpPr/>
        <p:nvPr/>
      </p:nvGrpSpPr>
      <p:grpSpPr>
        <a:xfrm>
          <a:off x="0" y="0"/>
          <a:ext cx="0" cy="0"/>
          <a:chOff x="0" y="0"/>
          <a:chExt cx="0" cy="0"/>
        </a:xfrm>
      </p:grpSpPr>
      <p:sp>
        <p:nvSpPr>
          <p:cNvPr id="2" name="TextBox 1">
            <a:extLst>
              <a:ext uri="{FF2B5EF4-FFF2-40B4-BE49-F238E27FC236}">
                <a16:creationId xmlns:a16="http://schemas.microsoft.com/office/drawing/2014/main" id="{37C27C9F-30A3-4B1F-AC73-65261492AC98}"/>
              </a:ext>
            </a:extLst>
          </p:cNvPr>
          <p:cNvSpPr txBox="1"/>
          <p:nvPr/>
        </p:nvSpPr>
        <p:spPr>
          <a:xfrm>
            <a:off x="0" y="-18106"/>
            <a:ext cx="3850241" cy="6876106"/>
          </a:xfrm>
          <a:prstGeom prst="rect">
            <a:avLst/>
          </a:prstGeom>
          <a:solidFill>
            <a:srgbClr val="C00000"/>
          </a:solidFill>
        </p:spPr>
        <p:txBody>
          <a:bodyPr wrap="square" lIns="0" tIns="0" rIns="0" bIns="0" rtlCol="0">
            <a:noAutofit/>
          </a:bodyPr>
          <a:lstStyle/>
          <a:p>
            <a:pPr marL="0" marR="0" lvl="0" indent="-274320" algn="l" defTabSz="914400" rtl="0" eaLnBrk="1" fontAlgn="auto" latinLnBrk="0" hangingPunct="1">
              <a:lnSpc>
                <a:spcPct val="100000"/>
              </a:lnSpc>
              <a:spcBef>
                <a:spcPts val="0"/>
              </a:spcBef>
              <a:spcAft>
                <a:spcPts val="90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Georgia" pitchFamily="18" charset="0"/>
              <a:ea typeface="+mn-ea"/>
              <a:cs typeface="+mn-cs"/>
            </a:endParaRPr>
          </a:p>
        </p:txBody>
      </p:sp>
      <p:pic>
        <p:nvPicPr>
          <p:cNvPr id="3391" name="Shape 3391"/>
          <p:cNvPicPr preferRelativeResize="0"/>
          <p:nvPr/>
        </p:nvPicPr>
        <p:blipFill/>
        <p:spPr>
          <a:xfrm>
            <a:off x="2118" y="2118"/>
            <a:ext cx="2116" cy="2116"/>
          </a:xfrm>
          <a:prstGeom prst="rect">
            <a:avLst/>
          </a:prstGeom>
          <a:solidFill>
            <a:srgbClr val="FFFFFF"/>
          </a:solidFill>
          <a:ln>
            <a:noFill/>
          </a:ln>
        </p:spPr>
      </p:pic>
      <p:sp>
        <p:nvSpPr>
          <p:cNvPr id="3397" name="Shape 3397"/>
          <p:cNvSpPr/>
          <p:nvPr/>
        </p:nvSpPr>
        <p:spPr>
          <a:xfrm>
            <a:off x="365748" y="2536448"/>
            <a:ext cx="3248588" cy="984885"/>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3200" b="0" i="0" u="none" strike="noStrike" kern="0" cap="none" spc="0" normalizeH="0" baseline="0" noProof="0" dirty="0">
                <a:ln>
                  <a:noFill/>
                </a:ln>
                <a:solidFill>
                  <a:srgbClr val="FFFFFF"/>
                </a:solidFill>
                <a:effectLst/>
                <a:uLnTx/>
                <a:uFillTx/>
                <a:latin typeface="Georgia"/>
                <a:ea typeface="Georgia"/>
                <a:cs typeface="Georgia"/>
                <a:sym typeface="Georgia"/>
              </a:rPr>
              <a:t>Importance of Property Cards</a:t>
            </a:r>
            <a:endParaRPr kumimoji="0" sz="3200" b="0" i="0" u="none" strike="noStrike" kern="0" cap="none" spc="0" normalizeH="0" baseline="0" noProof="0" dirty="0">
              <a:ln>
                <a:noFill/>
              </a:ln>
              <a:solidFill>
                <a:srgbClr val="FFFFFF"/>
              </a:solidFill>
              <a:effectLst/>
              <a:uLnTx/>
              <a:uFillTx/>
              <a:latin typeface="Georgia"/>
              <a:ea typeface="Georgia"/>
              <a:cs typeface="Georgia"/>
              <a:sym typeface="Georgia"/>
            </a:endParaRPr>
          </a:p>
        </p:txBody>
      </p:sp>
      <p:cxnSp>
        <p:nvCxnSpPr>
          <p:cNvPr id="3398" name="Shape 3398"/>
          <p:cNvCxnSpPr/>
          <p:nvPr/>
        </p:nvCxnSpPr>
        <p:spPr>
          <a:xfrm>
            <a:off x="365748" y="3829109"/>
            <a:ext cx="1068149" cy="0"/>
          </a:xfrm>
          <a:prstGeom prst="straightConnector1">
            <a:avLst/>
          </a:prstGeom>
          <a:noFill/>
          <a:ln w="12700" cap="flat" cmpd="sng">
            <a:solidFill>
              <a:schemeClr val="lt1"/>
            </a:solidFill>
            <a:prstDash val="solid"/>
            <a:round/>
            <a:headEnd type="none" w="sm" len="sm"/>
            <a:tailEnd type="none" w="sm" len="sm"/>
          </a:ln>
        </p:spPr>
      </p:cxnSp>
      <p:sp>
        <p:nvSpPr>
          <p:cNvPr id="3402" name="Shape 3402"/>
          <p:cNvSpPr txBox="1">
            <a:spLocks noGrp="1"/>
          </p:cNvSpPr>
          <p:nvPr>
            <p:ph type="sldNum" idx="12"/>
          </p:nvPr>
        </p:nvSpPr>
        <p:spPr>
          <a:xfrm>
            <a:off x="8934451" y="6535838"/>
            <a:ext cx="2844800" cy="123111"/>
          </a:xfrm>
          <a:prstGeom prst="rect">
            <a:avLst/>
          </a:prstGeom>
          <a:noFill/>
          <a:ln>
            <a:noFill/>
          </a:ln>
        </p:spPr>
        <p:txBody>
          <a:bodyPr spcFirstLastPara="1" vert="horz" wrap="square" lIns="0" tIns="0" rIns="0" bIns="0" rtlCol="0"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GB" sz="800" b="0" i="0" u="none" strike="noStrike" kern="0" cap="none" spc="0" normalizeH="0" baseline="0" noProof="0">
                <a:ln>
                  <a:noFill/>
                </a:ln>
                <a:solidFill>
                  <a:srgbClr val="FFFFFF"/>
                </a:solidFill>
                <a:effectLst/>
                <a:uLnTx/>
                <a:uFillTx/>
                <a:latin typeface="Arial"/>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44</a:t>
            </a:fld>
            <a:endParaRPr kumimoji="0" lang="en-US" sz="800" b="0" i="0" u="none" strike="noStrike" kern="0" cap="none" spc="0" normalizeH="0" baseline="0" noProof="0" dirty="0">
              <a:ln>
                <a:noFill/>
              </a:ln>
              <a:solidFill>
                <a:srgbClr val="FFFFFF"/>
              </a:solidFill>
              <a:effectLst/>
              <a:uLnTx/>
              <a:uFillTx/>
              <a:latin typeface="Arial"/>
              <a:cs typeface="Arial"/>
              <a:sym typeface="Arial"/>
            </a:endParaRPr>
          </a:p>
        </p:txBody>
      </p:sp>
      <p:pic>
        <p:nvPicPr>
          <p:cNvPr id="14" name="Picture 13">
            <a:extLst>
              <a:ext uri="{FF2B5EF4-FFF2-40B4-BE49-F238E27FC236}">
                <a16:creationId xmlns:a16="http://schemas.microsoft.com/office/drawing/2014/main" id="{6ACF9D96-8834-4AE4-86CE-3EC61974BB71}"/>
              </a:ext>
            </a:extLst>
          </p:cNvPr>
          <p:cNvPicPr/>
          <p:nvPr/>
        </p:nvPicPr>
        <p:blipFill>
          <a:blip r:embed="rId3">
            <a:extLst>
              <a:ext uri="{28A0092B-C50C-407E-A947-70E740481C1C}">
                <a14:useLocalDpi xmlns:a14="http://schemas.microsoft.com/office/drawing/2010/main" val="0"/>
              </a:ext>
            </a:extLst>
          </a:blip>
          <a:stretch>
            <a:fillRect/>
          </a:stretch>
        </p:blipFill>
        <p:spPr>
          <a:xfrm>
            <a:off x="3850240" y="0"/>
            <a:ext cx="8341760" cy="6857999"/>
          </a:xfrm>
          <a:prstGeom prst="rect">
            <a:avLst/>
          </a:prstGeom>
        </p:spPr>
      </p:pic>
      <p:sp>
        <p:nvSpPr>
          <p:cNvPr id="16" name="Shape 497">
            <a:extLst>
              <a:ext uri="{FF2B5EF4-FFF2-40B4-BE49-F238E27FC236}">
                <a16:creationId xmlns:a16="http://schemas.microsoft.com/office/drawing/2014/main" id="{3FADC65C-A129-4122-8B07-D3DD851A065A}"/>
              </a:ext>
            </a:extLst>
          </p:cNvPr>
          <p:cNvSpPr/>
          <p:nvPr/>
        </p:nvSpPr>
        <p:spPr>
          <a:xfrm>
            <a:off x="3829654" y="-9053"/>
            <a:ext cx="8360228" cy="6858000"/>
          </a:xfrm>
          <a:prstGeom prst="rect">
            <a:avLst/>
          </a:prstGeom>
          <a:solidFill>
            <a:srgbClr val="000000">
              <a:alpha val="60000"/>
            </a:srgbClr>
          </a:solidFill>
          <a:ln>
            <a:noFill/>
          </a:ln>
        </p:spPr>
        <p:txBody>
          <a:bodyPr wrap="square" lIns="155423" tIns="77690" rIns="155423" bIns="7769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380" b="0" i="0" u="none" strike="noStrike" kern="1200" cap="none" spc="0" normalizeH="0" baseline="0" noProof="0" dirty="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89044143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5DBA63-29C1-4F51-942A-94A6BE5A3030}"/>
              </a:ext>
            </a:extLst>
          </p:cNvPr>
          <p:cNvSpPr>
            <a:spLocks noGrp="1"/>
          </p:cNvSpPr>
          <p:nvPr>
            <p:ph type="title"/>
          </p:nvPr>
        </p:nvSpPr>
        <p:spPr>
          <a:xfrm>
            <a:off x="500183" y="309198"/>
            <a:ext cx="11147865" cy="689113"/>
          </a:xfrm>
        </p:spPr>
        <p:txBody>
          <a:bodyPr>
            <a:normAutofit fontScale="90000"/>
          </a:bodyPr>
          <a:lstStyle/>
          <a:p>
            <a:r>
              <a:rPr lang="en-GB" sz="3200" b="1" dirty="0">
                <a:solidFill>
                  <a:schemeClr val="bg1"/>
                </a:solidFill>
              </a:rPr>
              <a:t>Benefits Envisaged : Advantages of using Blockchain(1/3)…</a:t>
            </a:r>
          </a:p>
        </p:txBody>
      </p:sp>
      <p:grpSp>
        <p:nvGrpSpPr>
          <p:cNvPr id="8" name="Group 7">
            <a:extLst>
              <a:ext uri="{FF2B5EF4-FFF2-40B4-BE49-F238E27FC236}">
                <a16:creationId xmlns:a16="http://schemas.microsoft.com/office/drawing/2014/main" id="{CD7C8581-8D89-4DE9-B5F8-C66200594D79}"/>
              </a:ext>
            </a:extLst>
          </p:cNvPr>
          <p:cNvGrpSpPr/>
          <p:nvPr/>
        </p:nvGrpSpPr>
        <p:grpSpPr>
          <a:xfrm>
            <a:off x="2064004" y="1507957"/>
            <a:ext cx="3693086" cy="5008760"/>
            <a:chOff x="866273" y="1507957"/>
            <a:chExt cx="2967790" cy="3701808"/>
          </a:xfrm>
        </p:grpSpPr>
        <p:sp>
          <p:nvSpPr>
            <p:cNvPr id="5" name="Rectangle 4">
              <a:extLst>
                <a:ext uri="{FF2B5EF4-FFF2-40B4-BE49-F238E27FC236}">
                  <a16:creationId xmlns:a16="http://schemas.microsoft.com/office/drawing/2014/main" id="{BCB78263-733E-4BB0-BB0C-3E79A25F5ABE}"/>
                </a:ext>
              </a:extLst>
            </p:cNvPr>
            <p:cNvSpPr/>
            <p:nvPr/>
          </p:nvSpPr>
          <p:spPr bwMode="ltGray">
            <a:xfrm>
              <a:off x="866273" y="1507957"/>
              <a:ext cx="2967790" cy="689113"/>
            </a:xfrm>
            <a:prstGeom prst="rect">
              <a:avLst/>
            </a:prstGeom>
            <a:solidFill>
              <a:srgbClr val="931C1C"/>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Immutability </a:t>
              </a:r>
            </a:p>
          </p:txBody>
        </p:sp>
        <p:sp>
          <p:nvSpPr>
            <p:cNvPr id="6" name="Rectangle 5">
              <a:extLst>
                <a:ext uri="{FF2B5EF4-FFF2-40B4-BE49-F238E27FC236}">
                  <a16:creationId xmlns:a16="http://schemas.microsoft.com/office/drawing/2014/main" id="{26F814F7-A4DD-4016-BD86-EDF2565A97B6}"/>
                </a:ext>
              </a:extLst>
            </p:cNvPr>
            <p:cNvSpPr/>
            <p:nvPr/>
          </p:nvSpPr>
          <p:spPr bwMode="ltGray">
            <a:xfrm>
              <a:off x="866273" y="2230938"/>
              <a:ext cx="2967790" cy="1211179"/>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cs typeface="Times New Roman" panose="02020603050405020304" pitchFamily="18" charset="0"/>
              </a:endParaRPr>
            </a:p>
            <a:p>
              <a:r>
                <a:rPr lang="en-US" sz="1600" dirty="0">
                  <a:solidFill>
                    <a:schemeClr val="tx1"/>
                  </a:solidFill>
                  <a:cs typeface="Times New Roman" panose="02020603050405020304" pitchFamily="18" charset="0"/>
                </a:rPr>
                <a:t>Data is recorded in blockchain only through </a:t>
              </a:r>
              <a:r>
                <a:rPr lang="en-US" sz="1600" b="1" dirty="0">
                  <a:solidFill>
                    <a:schemeClr val="tx1"/>
                  </a:solidFill>
                  <a:cs typeface="Times New Roman" panose="02020603050405020304" pitchFamily="18" charset="0"/>
                </a:rPr>
                <a:t>execution of smart contracts. </a:t>
              </a:r>
              <a:r>
                <a:rPr lang="en-US" sz="1600" dirty="0">
                  <a:solidFill>
                    <a:schemeClr val="tx1"/>
                  </a:solidFill>
                  <a:cs typeface="Times New Roman" panose="02020603050405020304" pitchFamily="18" charset="0"/>
                </a:rPr>
                <a:t>As every record is linked to the previous record, data entered in the blockchain cannot be altered. </a:t>
              </a:r>
              <a:endParaRPr lang="en-GB" sz="1600" dirty="0">
                <a:solidFill>
                  <a:schemeClr val="tx1"/>
                </a:solidFill>
                <a:cs typeface="Times New Roman" panose="02020603050405020304" pitchFamily="18" charset="0"/>
              </a:endParaRPr>
            </a:p>
            <a:p>
              <a:pPr algn="ctr"/>
              <a:endParaRPr lang="en-GB" dirty="0">
                <a:solidFill>
                  <a:schemeClr val="bg1"/>
                </a:solidFill>
                <a:latin typeface="Georgia" pitchFamily="18" charset="0"/>
              </a:endParaRPr>
            </a:p>
          </p:txBody>
        </p:sp>
        <p:sp>
          <p:nvSpPr>
            <p:cNvPr id="7" name="Rectangle 6">
              <a:extLst>
                <a:ext uri="{FF2B5EF4-FFF2-40B4-BE49-F238E27FC236}">
                  <a16:creationId xmlns:a16="http://schemas.microsoft.com/office/drawing/2014/main" id="{3BABE30B-8F36-44E3-AB91-412FAACD8AE8}"/>
                </a:ext>
              </a:extLst>
            </p:cNvPr>
            <p:cNvSpPr/>
            <p:nvPr/>
          </p:nvSpPr>
          <p:spPr bwMode="ltGray">
            <a:xfrm>
              <a:off x="866273" y="3404174"/>
              <a:ext cx="2967790" cy="1805591"/>
            </a:xfrm>
            <a:prstGeom prst="rect">
              <a:avLst/>
            </a:prstGeom>
            <a:solidFill>
              <a:srgbClr val="2D2D2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effectLst/>
                  <a:ea typeface="Arial" panose="020B0604020202020204" pitchFamily="34" charset="0"/>
                  <a:cs typeface="Times New Roman" panose="02020603050405020304" pitchFamily="18" charset="0"/>
                </a:rPr>
                <a:t>This ensures that any property registration data, once written on Blockchain</a:t>
              </a:r>
              <a:r>
                <a:rPr lang="en-US" sz="1600" b="1" dirty="0">
                  <a:effectLst/>
                  <a:ea typeface="Arial" panose="020B0604020202020204" pitchFamily="34" charset="0"/>
                  <a:cs typeface="Times New Roman" panose="02020603050405020304" pitchFamily="18" charset="0"/>
                </a:rPr>
                <a:t>, can never be modified, </a:t>
              </a:r>
              <a:r>
                <a:rPr lang="en-US" sz="1600" dirty="0">
                  <a:effectLst/>
                  <a:ea typeface="Arial" panose="020B0604020202020204" pitchFamily="34" charset="0"/>
                  <a:cs typeface="Times New Roman" panose="02020603050405020304" pitchFamily="18" charset="0"/>
                </a:rPr>
                <a:t>or deleted. Only new record can be added on top of the previous record.</a:t>
              </a:r>
            </a:p>
            <a:p>
              <a:pPr algn="ctr"/>
              <a:endParaRPr lang="en-GB" dirty="0">
                <a:solidFill>
                  <a:schemeClr val="bg1"/>
                </a:solidFill>
                <a:latin typeface="Georgia" pitchFamily="18" charset="0"/>
              </a:endParaRPr>
            </a:p>
          </p:txBody>
        </p:sp>
      </p:grpSp>
      <p:pic>
        <p:nvPicPr>
          <p:cNvPr id="13" name="Graphic 12" descr="Blockchain with solid fill">
            <a:extLst>
              <a:ext uri="{FF2B5EF4-FFF2-40B4-BE49-F238E27FC236}">
                <a16:creationId xmlns:a16="http://schemas.microsoft.com/office/drawing/2014/main" id="{AFDEF26B-4B44-4F05-A5E4-0B9A59D362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118439"/>
            <a:ext cx="2064004" cy="2064004"/>
          </a:xfrm>
          <a:prstGeom prst="rect">
            <a:avLst/>
          </a:prstGeom>
        </p:spPr>
      </p:pic>
      <p:grpSp>
        <p:nvGrpSpPr>
          <p:cNvPr id="14" name="Group 13">
            <a:extLst>
              <a:ext uri="{FF2B5EF4-FFF2-40B4-BE49-F238E27FC236}">
                <a16:creationId xmlns:a16="http://schemas.microsoft.com/office/drawing/2014/main" id="{FE396172-8277-474B-8689-3D6985BA93F9}"/>
              </a:ext>
            </a:extLst>
          </p:cNvPr>
          <p:cNvGrpSpPr/>
          <p:nvPr/>
        </p:nvGrpSpPr>
        <p:grpSpPr>
          <a:xfrm>
            <a:off x="7160208" y="1507957"/>
            <a:ext cx="3693086" cy="5008760"/>
            <a:chOff x="866273" y="1507957"/>
            <a:chExt cx="2967790" cy="4409731"/>
          </a:xfrm>
        </p:grpSpPr>
        <p:sp>
          <p:nvSpPr>
            <p:cNvPr id="15" name="Rectangle 14">
              <a:extLst>
                <a:ext uri="{FF2B5EF4-FFF2-40B4-BE49-F238E27FC236}">
                  <a16:creationId xmlns:a16="http://schemas.microsoft.com/office/drawing/2014/main" id="{EDDF0AB2-B4C2-4C11-B7C3-2993AD70BCF4}"/>
                </a:ext>
              </a:extLst>
            </p:cNvPr>
            <p:cNvSpPr/>
            <p:nvPr/>
          </p:nvSpPr>
          <p:spPr bwMode="ltGray">
            <a:xfrm>
              <a:off x="866273" y="1507957"/>
              <a:ext cx="2967790" cy="689113"/>
            </a:xfrm>
            <a:prstGeom prst="rect">
              <a:avLst/>
            </a:prstGeom>
            <a:solidFill>
              <a:srgbClr val="931C1C"/>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rPr>
                <a:t>Verification and </a:t>
              </a:r>
            </a:p>
            <a:p>
              <a:pPr algn="ctr"/>
              <a:r>
                <a:rPr lang="en-US" sz="1800" b="1" dirty="0">
                  <a:solidFill>
                    <a:schemeClr val="bg1"/>
                  </a:solidFill>
                </a:rPr>
                <a:t>Validity of Transactions</a:t>
              </a:r>
              <a:endParaRPr lang="en-GB" sz="1800" b="1" dirty="0">
                <a:solidFill>
                  <a:schemeClr val="bg1"/>
                </a:solidFill>
              </a:endParaRPr>
            </a:p>
          </p:txBody>
        </p:sp>
        <p:sp>
          <p:nvSpPr>
            <p:cNvPr id="16" name="Rectangle 15">
              <a:extLst>
                <a:ext uri="{FF2B5EF4-FFF2-40B4-BE49-F238E27FC236}">
                  <a16:creationId xmlns:a16="http://schemas.microsoft.com/office/drawing/2014/main" id="{C16820BC-EE7B-4562-8F25-CE96CA996B80}"/>
                </a:ext>
              </a:extLst>
            </p:cNvPr>
            <p:cNvSpPr/>
            <p:nvPr/>
          </p:nvSpPr>
          <p:spPr bwMode="ltGray">
            <a:xfrm>
              <a:off x="866273" y="2230938"/>
              <a:ext cx="2967790" cy="1535863"/>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effectLst/>
                  <a:ea typeface="Arial" panose="020B0604020202020204" pitchFamily="34" charset="0"/>
                </a:rPr>
                <a:t>Any addition of new data over Blockchain is done using a check called </a:t>
              </a:r>
              <a:r>
                <a:rPr lang="en-US" sz="1600" b="1" dirty="0">
                  <a:solidFill>
                    <a:schemeClr val="tx1"/>
                  </a:solidFill>
                  <a:effectLst/>
                  <a:ea typeface="Arial" panose="020B0604020202020204" pitchFamily="34" charset="0"/>
                </a:rPr>
                <a:t>consensus where multiple servers execute the same logic in different environments </a:t>
              </a:r>
              <a:r>
                <a:rPr lang="en-US" sz="1600" dirty="0">
                  <a:solidFill>
                    <a:schemeClr val="tx1"/>
                  </a:solidFill>
                  <a:effectLst/>
                  <a:ea typeface="Arial" panose="020B0604020202020204" pitchFamily="34" charset="0"/>
                </a:rPr>
                <a:t>to validate the correctness and authenticity of the data being sought for addition. </a:t>
              </a:r>
              <a:endParaRPr lang="en-GB" sz="2000" dirty="0">
                <a:solidFill>
                  <a:schemeClr val="bg1"/>
                </a:solidFill>
                <a:latin typeface="Georgia" pitchFamily="18" charset="0"/>
              </a:endParaRPr>
            </a:p>
          </p:txBody>
        </p:sp>
        <p:sp>
          <p:nvSpPr>
            <p:cNvPr id="17" name="Rectangle 16">
              <a:extLst>
                <a:ext uri="{FF2B5EF4-FFF2-40B4-BE49-F238E27FC236}">
                  <a16:creationId xmlns:a16="http://schemas.microsoft.com/office/drawing/2014/main" id="{C064D3AA-AD29-41AF-B035-72AADC06ED6D}"/>
                </a:ext>
              </a:extLst>
            </p:cNvPr>
            <p:cNvSpPr/>
            <p:nvPr/>
          </p:nvSpPr>
          <p:spPr bwMode="ltGray">
            <a:xfrm>
              <a:off x="866273" y="3766801"/>
              <a:ext cx="2967790" cy="2150887"/>
            </a:xfrm>
            <a:prstGeom prst="rect">
              <a:avLst/>
            </a:prstGeom>
            <a:solidFill>
              <a:srgbClr val="2D2D2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cs typeface="Times New Roman" panose="02020603050405020304" pitchFamily="18" charset="0"/>
                </a:rPr>
                <a:t>Any property updates, be it transfers or addition of claims, will always get thoroughly validated before it gets added to </a:t>
              </a:r>
              <a:r>
                <a:rPr lang="en-US" sz="1600" b="1" dirty="0">
                  <a:solidFill>
                    <a:schemeClr val="bg1"/>
                  </a:solidFill>
                  <a:cs typeface="Times New Roman" panose="02020603050405020304" pitchFamily="18" charset="0"/>
                </a:rPr>
                <a:t>Blockchain using a check called consensus, </a:t>
              </a:r>
              <a:r>
                <a:rPr lang="en-US" sz="1600" dirty="0">
                  <a:solidFill>
                    <a:schemeClr val="bg1"/>
                  </a:solidFill>
                  <a:cs typeface="Times New Roman" panose="02020603050405020304" pitchFamily="18" charset="0"/>
                </a:rPr>
                <a:t>thus safeguarding the system against any </a:t>
              </a:r>
              <a:r>
                <a:rPr lang="en-US" sz="1600" b="1" dirty="0">
                  <a:solidFill>
                    <a:schemeClr val="bg1"/>
                  </a:solidFill>
                  <a:cs typeface="Times New Roman" panose="02020603050405020304" pitchFamily="18" charset="0"/>
                </a:rPr>
                <a:t>hacking or other malicious activities.</a:t>
              </a:r>
            </a:p>
            <a:p>
              <a:pPr algn="ctr"/>
              <a:endParaRPr lang="en-GB" dirty="0">
                <a:solidFill>
                  <a:schemeClr val="bg1"/>
                </a:solidFill>
                <a:latin typeface="Georgia" pitchFamily="18" charset="0"/>
              </a:endParaRPr>
            </a:p>
          </p:txBody>
        </p:sp>
      </p:grpSp>
      <p:pic>
        <p:nvPicPr>
          <p:cNvPr id="18" name="Graphic 17" descr="Clipboard Mixed with solid fill">
            <a:extLst>
              <a:ext uri="{FF2B5EF4-FFF2-40B4-BE49-F238E27FC236}">
                <a16:creationId xmlns:a16="http://schemas.microsoft.com/office/drawing/2014/main" id="{A93C60C4-7A28-44FF-8A26-9CA829A82D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1500" y="1408191"/>
            <a:ext cx="1274298" cy="1274298"/>
          </a:xfrm>
          <a:prstGeom prst="rect">
            <a:avLst/>
          </a:prstGeom>
        </p:spPr>
      </p:pic>
      <p:sp>
        <p:nvSpPr>
          <p:cNvPr id="21" name="TextBox 20">
            <a:extLst>
              <a:ext uri="{FF2B5EF4-FFF2-40B4-BE49-F238E27FC236}">
                <a16:creationId xmlns:a16="http://schemas.microsoft.com/office/drawing/2014/main" id="{10CC7888-33E8-4800-A8EE-F551867FD7AB}"/>
              </a:ext>
            </a:extLst>
          </p:cNvPr>
          <p:cNvSpPr txBox="1"/>
          <p:nvPr/>
        </p:nvSpPr>
        <p:spPr>
          <a:xfrm>
            <a:off x="11966919" y="6515100"/>
            <a:ext cx="273540" cy="241423"/>
          </a:xfrm>
          <a:prstGeom prst="rect">
            <a:avLst/>
          </a:prstGeom>
          <a:noFill/>
        </p:spPr>
        <p:txBody>
          <a:bodyPr wrap="square" lIns="0" tIns="0" rIns="0" bIns="0" rtlCol="0">
            <a:noAutofit/>
          </a:bodyPr>
          <a:lstStyle/>
          <a:p>
            <a:pPr indent="-274320">
              <a:spcAft>
                <a:spcPts val="900"/>
              </a:spcAft>
            </a:pPr>
            <a:r>
              <a:rPr lang="en-GB" sz="1400" b="1" dirty="0"/>
              <a:t>3</a:t>
            </a:r>
          </a:p>
        </p:txBody>
      </p:sp>
    </p:spTree>
    <p:extLst>
      <p:ext uri="{BB962C8B-B14F-4D97-AF65-F5344CB8AC3E}">
        <p14:creationId xmlns:p14="http://schemas.microsoft.com/office/powerpoint/2010/main" val="1704763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5DBA63-29C1-4F51-942A-94A6BE5A3030}"/>
              </a:ext>
            </a:extLst>
          </p:cNvPr>
          <p:cNvSpPr>
            <a:spLocks noGrp="1"/>
          </p:cNvSpPr>
          <p:nvPr>
            <p:ph type="title"/>
          </p:nvPr>
        </p:nvSpPr>
        <p:spPr>
          <a:xfrm>
            <a:off x="500183" y="309198"/>
            <a:ext cx="11147865" cy="689113"/>
          </a:xfrm>
        </p:spPr>
        <p:txBody>
          <a:bodyPr>
            <a:normAutofit fontScale="90000"/>
          </a:bodyPr>
          <a:lstStyle/>
          <a:p>
            <a:r>
              <a:rPr lang="en-GB" sz="3200" b="1" dirty="0">
                <a:solidFill>
                  <a:schemeClr val="bg1"/>
                </a:solidFill>
              </a:rPr>
              <a:t>Benefits Envisaged : Advantages of using Blockchain(2/3)…</a:t>
            </a:r>
          </a:p>
        </p:txBody>
      </p:sp>
      <p:grpSp>
        <p:nvGrpSpPr>
          <p:cNvPr id="8" name="Group 7">
            <a:extLst>
              <a:ext uri="{FF2B5EF4-FFF2-40B4-BE49-F238E27FC236}">
                <a16:creationId xmlns:a16="http://schemas.microsoft.com/office/drawing/2014/main" id="{CD7C8581-8D89-4DE9-B5F8-C66200594D79}"/>
              </a:ext>
            </a:extLst>
          </p:cNvPr>
          <p:cNvGrpSpPr/>
          <p:nvPr/>
        </p:nvGrpSpPr>
        <p:grpSpPr>
          <a:xfrm>
            <a:off x="2064004" y="1507957"/>
            <a:ext cx="3693086" cy="5008760"/>
            <a:chOff x="866273" y="1507957"/>
            <a:chExt cx="2967790" cy="3701808"/>
          </a:xfrm>
        </p:grpSpPr>
        <p:sp>
          <p:nvSpPr>
            <p:cNvPr id="5" name="Rectangle 4">
              <a:extLst>
                <a:ext uri="{FF2B5EF4-FFF2-40B4-BE49-F238E27FC236}">
                  <a16:creationId xmlns:a16="http://schemas.microsoft.com/office/drawing/2014/main" id="{BCB78263-733E-4BB0-BB0C-3E79A25F5ABE}"/>
                </a:ext>
              </a:extLst>
            </p:cNvPr>
            <p:cNvSpPr/>
            <p:nvPr/>
          </p:nvSpPr>
          <p:spPr bwMode="ltGray">
            <a:xfrm>
              <a:off x="866273" y="1507957"/>
              <a:ext cx="2967790" cy="689113"/>
            </a:xfrm>
            <a:prstGeom prst="rect">
              <a:avLst/>
            </a:prstGeom>
            <a:solidFill>
              <a:srgbClr val="931C1C"/>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kern="0" dirty="0">
                  <a:solidFill>
                    <a:srgbClr val="FFFFFF"/>
                  </a:solidFill>
                  <a:cs typeface="Arial" charset="0"/>
                </a:rPr>
                <a:t>High Availability of Data with no need for CD storage</a:t>
              </a:r>
            </a:p>
          </p:txBody>
        </p:sp>
        <p:sp>
          <p:nvSpPr>
            <p:cNvPr id="6" name="Rectangle 5">
              <a:extLst>
                <a:ext uri="{FF2B5EF4-FFF2-40B4-BE49-F238E27FC236}">
                  <a16:creationId xmlns:a16="http://schemas.microsoft.com/office/drawing/2014/main" id="{26F814F7-A4DD-4016-BD86-EDF2565A97B6}"/>
                </a:ext>
              </a:extLst>
            </p:cNvPr>
            <p:cNvSpPr/>
            <p:nvPr/>
          </p:nvSpPr>
          <p:spPr bwMode="ltGray">
            <a:xfrm>
              <a:off x="866273" y="2230938"/>
              <a:ext cx="2967790" cy="1211179"/>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ea typeface="Arial" panose="020B0604020202020204" pitchFamily="34" charset="0"/>
                </a:rPr>
                <a:t>D</a:t>
              </a:r>
              <a:r>
                <a:rPr lang="en-US" sz="1600" dirty="0">
                  <a:solidFill>
                    <a:schemeClr val="tx1"/>
                  </a:solidFill>
                  <a:effectLst/>
                  <a:ea typeface="Arial" panose="020B0604020202020204" pitchFamily="34" charset="0"/>
                </a:rPr>
                <a:t>ata in Blockchain is </a:t>
              </a:r>
              <a:r>
                <a:rPr lang="en-US" sz="1600" b="1" dirty="0">
                  <a:solidFill>
                    <a:schemeClr val="tx1"/>
                  </a:solidFill>
                  <a:effectLst/>
                  <a:ea typeface="Arial" panose="020B0604020202020204" pitchFamily="34" charset="0"/>
                </a:rPr>
                <a:t>stored across multiple servers with mirroring of contents </a:t>
              </a:r>
              <a:r>
                <a:rPr lang="en-US" sz="1600" dirty="0">
                  <a:solidFill>
                    <a:schemeClr val="tx1"/>
                  </a:solidFill>
                  <a:effectLst/>
                  <a:ea typeface="Arial" panose="020B0604020202020204" pitchFamily="34" charset="0"/>
                </a:rPr>
                <a:t>across multiple locations, the possibility of losing data because of any untoward incident is completely minimized</a:t>
              </a:r>
              <a:endParaRPr lang="en-US" sz="1600" dirty="0">
                <a:solidFill>
                  <a:schemeClr val="tx1"/>
                </a:solidFill>
                <a:cs typeface="Times New Roman" panose="02020603050405020304" pitchFamily="18" charset="0"/>
              </a:endParaRPr>
            </a:p>
          </p:txBody>
        </p:sp>
        <p:sp>
          <p:nvSpPr>
            <p:cNvPr id="7" name="Rectangle 6">
              <a:extLst>
                <a:ext uri="{FF2B5EF4-FFF2-40B4-BE49-F238E27FC236}">
                  <a16:creationId xmlns:a16="http://schemas.microsoft.com/office/drawing/2014/main" id="{3BABE30B-8F36-44E3-AB91-412FAACD8AE8}"/>
                </a:ext>
              </a:extLst>
            </p:cNvPr>
            <p:cNvSpPr/>
            <p:nvPr/>
          </p:nvSpPr>
          <p:spPr bwMode="ltGray">
            <a:xfrm>
              <a:off x="866273" y="3404174"/>
              <a:ext cx="2967790" cy="1805591"/>
            </a:xfrm>
            <a:prstGeom prst="rect">
              <a:avLst/>
            </a:prstGeom>
            <a:solidFill>
              <a:srgbClr val="2D2D2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effectLst/>
                  <a:ea typeface="Arial" panose="020B0604020202020204" pitchFamily="34" charset="0"/>
                  <a:cs typeface="Times New Roman" panose="02020603050405020304" pitchFamily="18" charset="0"/>
                </a:rPr>
                <a:t>Since the data in Kaveri Blockchain will be mirrored </a:t>
              </a:r>
              <a:r>
                <a:rPr lang="en-US" sz="1600" b="1" dirty="0">
                  <a:effectLst/>
                  <a:ea typeface="Arial" panose="020B0604020202020204" pitchFamily="34" charset="0"/>
                  <a:cs typeface="Times New Roman" panose="02020603050405020304" pitchFamily="18" charset="0"/>
                </a:rPr>
                <a:t>across multiple locations across India, </a:t>
              </a:r>
              <a:r>
                <a:rPr lang="en-US" sz="1600" dirty="0">
                  <a:effectLst/>
                  <a:ea typeface="Arial" panose="020B0604020202020204" pitchFamily="34" charset="0"/>
                  <a:cs typeface="Times New Roman" panose="02020603050405020304" pitchFamily="18" charset="0"/>
                </a:rPr>
                <a:t>the property records thus stored is extremely safe thus de-necessitating the need to use CDs to backup registration data, as is the current practice. </a:t>
              </a:r>
            </a:p>
            <a:p>
              <a:pPr algn="ctr"/>
              <a:endParaRPr lang="en-GB" dirty="0">
                <a:solidFill>
                  <a:schemeClr val="bg1"/>
                </a:solidFill>
                <a:latin typeface="Georgia" pitchFamily="18" charset="0"/>
              </a:endParaRPr>
            </a:p>
          </p:txBody>
        </p:sp>
      </p:grpSp>
      <p:grpSp>
        <p:nvGrpSpPr>
          <p:cNvPr id="14" name="Group 13">
            <a:extLst>
              <a:ext uri="{FF2B5EF4-FFF2-40B4-BE49-F238E27FC236}">
                <a16:creationId xmlns:a16="http://schemas.microsoft.com/office/drawing/2014/main" id="{FE396172-8277-474B-8689-3D6985BA93F9}"/>
              </a:ext>
            </a:extLst>
          </p:cNvPr>
          <p:cNvGrpSpPr/>
          <p:nvPr/>
        </p:nvGrpSpPr>
        <p:grpSpPr>
          <a:xfrm>
            <a:off x="7409789" y="1507957"/>
            <a:ext cx="4376368" cy="5008760"/>
            <a:chOff x="866273" y="1507957"/>
            <a:chExt cx="2967790" cy="4409731"/>
          </a:xfrm>
        </p:grpSpPr>
        <p:sp>
          <p:nvSpPr>
            <p:cNvPr id="15" name="Rectangle 14">
              <a:extLst>
                <a:ext uri="{FF2B5EF4-FFF2-40B4-BE49-F238E27FC236}">
                  <a16:creationId xmlns:a16="http://schemas.microsoft.com/office/drawing/2014/main" id="{EDDF0AB2-B4C2-4C11-B7C3-2993AD70BCF4}"/>
                </a:ext>
              </a:extLst>
            </p:cNvPr>
            <p:cNvSpPr/>
            <p:nvPr/>
          </p:nvSpPr>
          <p:spPr bwMode="ltGray">
            <a:xfrm>
              <a:off x="866273" y="1507957"/>
              <a:ext cx="2967790" cy="689113"/>
            </a:xfrm>
            <a:prstGeom prst="rect">
              <a:avLst/>
            </a:prstGeom>
            <a:solidFill>
              <a:srgbClr val="931C1C"/>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kern="0" dirty="0">
                  <a:solidFill>
                    <a:srgbClr val="FFFFFF"/>
                  </a:solidFill>
                  <a:cs typeface="Arial" charset="0"/>
                </a:rPr>
                <a:t>User Consent Recording </a:t>
              </a:r>
            </a:p>
          </p:txBody>
        </p:sp>
        <p:sp>
          <p:nvSpPr>
            <p:cNvPr id="16" name="Rectangle 15">
              <a:extLst>
                <a:ext uri="{FF2B5EF4-FFF2-40B4-BE49-F238E27FC236}">
                  <a16:creationId xmlns:a16="http://schemas.microsoft.com/office/drawing/2014/main" id="{C16820BC-EE7B-4562-8F25-CE96CA996B80}"/>
                </a:ext>
              </a:extLst>
            </p:cNvPr>
            <p:cNvSpPr/>
            <p:nvPr/>
          </p:nvSpPr>
          <p:spPr bwMode="ltGray">
            <a:xfrm>
              <a:off x="866273" y="2230938"/>
              <a:ext cx="2967790" cy="1535863"/>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effectLst/>
                  <a:ea typeface="Arial" panose="020B0604020202020204" pitchFamily="34" charset="0"/>
                </a:rPr>
                <a:t>Blockchain requires </a:t>
              </a:r>
              <a:r>
                <a:rPr lang="en-GB" sz="1600" b="1" dirty="0">
                  <a:solidFill>
                    <a:schemeClr val="tx1"/>
                  </a:solidFill>
                  <a:effectLst/>
                  <a:ea typeface="Arial" panose="020B0604020202020204" pitchFamily="34" charset="0"/>
                </a:rPr>
                <a:t>use of user wallets to create a record on it</a:t>
              </a:r>
              <a:r>
                <a:rPr lang="en-GB" sz="1600" dirty="0">
                  <a:solidFill>
                    <a:schemeClr val="tx1"/>
                  </a:solidFill>
                  <a:effectLst/>
                  <a:ea typeface="Arial" panose="020B0604020202020204" pitchFamily="34" charset="0"/>
                </a:rPr>
                <a:t>. These wallets are cryptographic keys hosted on a physical device with the user, which links that person to his/her data record that </a:t>
              </a:r>
              <a:r>
                <a:rPr lang="en-US" sz="1600" dirty="0">
                  <a:solidFill>
                    <a:schemeClr val="tx1"/>
                  </a:solidFill>
                  <a:effectLst/>
                  <a:ea typeface="Arial" panose="020B0604020202020204" pitchFamily="34" charset="0"/>
                </a:rPr>
                <a:t>exists in Blockchain.  </a:t>
              </a:r>
              <a:endParaRPr lang="en-GB" sz="1600" dirty="0">
                <a:solidFill>
                  <a:schemeClr val="tx1"/>
                </a:solidFill>
              </a:endParaRPr>
            </a:p>
          </p:txBody>
        </p:sp>
        <p:sp>
          <p:nvSpPr>
            <p:cNvPr id="17" name="Rectangle 16">
              <a:extLst>
                <a:ext uri="{FF2B5EF4-FFF2-40B4-BE49-F238E27FC236}">
                  <a16:creationId xmlns:a16="http://schemas.microsoft.com/office/drawing/2014/main" id="{C064D3AA-AD29-41AF-B035-72AADC06ED6D}"/>
                </a:ext>
              </a:extLst>
            </p:cNvPr>
            <p:cNvSpPr/>
            <p:nvPr/>
          </p:nvSpPr>
          <p:spPr bwMode="ltGray">
            <a:xfrm>
              <a:off x="866273" y="3766801"/>
              <a:ext cx="2967790" cy="2150887"/>
            </a:xfrm>
            <a:prstGeom prst="rect">
              <a:avLst/>
            </a:prstGeom>
            <a:solidFill>
              <a:srgbClr val="2D2D2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effectLst/>
                <a:ea typeface="Arial" panose="020B0604020202020204" pitchFamily="34" charset="0"/>
                <a:cs typeface="Times New Roman" panose="02020603050405020304" pitchFamily="18" charset="0"/>
              </a:endParaRPr>
            </a:p>
            <a:p>
              <a:r>
                <a:rPr lang="en-US" sz="1600" dirty="0">
                  <a:effectLst/>
                  <a:ea typeface="Arial" panose="020B0604020202020204" pitchFamily="34" charset="0"/>
                  <a:cs typeface="Times New Roman" panose="02020603050405020304" pitchFamily="18" charset="0"/>
                </a:rPr>
                <a:t>This empowers the user by ensuring that </a:t>
              </a:r>
              <a:r>
                <a:rPr lang="en-US" sz="1600" b="1" dirty="0">
                  <a:effectLst/>
                  <a:ea typeface="Arial" panose="020B0604020202020204" pitchFamily="34" charset="0"/>
                  <a:cs typeface="Times New Roman" panose="02020603050405020304" pitchFamily="18" charset="0"/>
                </a:rPr>
                <a:t>without his/her prior consent </a:t>
              </a:r>
              <a:r>
                <a:rPr lang="en-US" sz="1600" dirty="0">
                  <a:effectLst/>
                  <a:ea typeface="Arial" panose="020B0604020202020204" pitchFamily="34" charset="0"/>
                  <a:cs typeface="Times New Roman" panose="02020603050405020304" pitchFamily="18" charset="0"/>
                </a:rPr>
                <a:t>any data record that is linked with him/her cannot be modified. In property registration, any property record connected with its owner using such wallets will ensure that any </a:t>
              </a:r>
              <a:r>
                <a:rPr lang="en-US" sz="1600" b="1" dirty="0">
                  <a:effectLst/>
                  <a:ea typeface="Arial" panose="020B0604020202020204" pitchFamily="34" charset="0"/>
                  <a:cs typeface="Times New Roman" panose="02020603050405020304" pitchFamily="18" charset="0"/>
                </a:rPr>
                <a:t>fraudulent attempt to sell the property, by adding any new updates without the owner’s consent will fail.</a:t>
              </a:r>
            </a:p>
            <a:p>
              <a:endParaRPr lang="en-GB" dirty="0">
                <a:solidFill>
                  <a:schemeClr val="bg1"/>
                </a:solidFill>
                <a:latin typeface="Georgia" pitchFamily="18" charset="0"/>
              </a:endParaRPr>
            </a:p>
          </p:txBody>
        </p:sp>
      </p:grpSp>
      <p:pic>
        <p:nvPicPr>
          <p:cNvPr id="19" name="Graphic 18" descr="Social network with solid fill">
            <a:extLst>
              <a:ext uri="{FF2B5EF4-FFF2-40B4-BE49-F238E27FC236}">
                <a16:creationId xmlns:a16="http://schemas.microsoft.com/office/drawing/2014/main" id="{86C52FA2-9CE4-4CAA-B96C-9308EF591E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45" y="1295638"/>
            <a:ext cx="2067024" cy="2067024"/>
          </a:xfrm>
          <a:prstGeom prst="rect">
            <a:avLst/>
          </a:prstGeom>
        </p:spPr>
      </p:pic>
      <p:pic>
        <p:nvPicPr>
          <p:cNvPr id="20" name="Graphic 19" descr="Share with solid fill">
            <a:extLst>
              <a:ext uri="{FF2B5EF4-FFF2-40B4-BE49-F238E27FC236}">
                <a16:creationId xmlns:a16="http://schemas.microsoft.com/office/drawing/2014/main" id="{67AAB781-16FB-4906-84F6-AF88358DB1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49928" y="989743"/>
            <a:ext cx="2067024" cy="2601876"/>
          </a:xfrm>
          <a:prstGeom prst="rect">
            <a:avLst/>
          </a:prstGeom>
        </p:spPr>
      </p:pic>
      <p:sp>
        <p:nvSpPr>
          <p:cNvPr id="21" name="TextBox 20">
            <a:extLst>
              <a:ext uri="{FF2B5EF4-FFF2-40B4-BE49-F238E27FC236}">
                <a16:creationId xmlns:a16="http://schemas.microsoft.com/office/drawing/2014/main" id="{02E7F329-02EA-4592-8D24-869795617B53}"/>
              </a:ext>
            </a:extLst>
          </p:cNvPr>
          <p:cNvSpPr txBox="1"/>
          <p:nvPr/>
        </p:nvSpPr>
        <p:spPr>
          <a:xfrm>
            <a:off x="11966919" y="6515100"/>
            <a:ext cx="273540" cy="241423"/>
          </a:xfrm>
          <a:prstGeom prst="rect">
            <a:avLst/>
          </a:prstGeom>
          <a:noFill/>
        </p:spPr>
        <p:txBody>
          <a:bodyPr wrap="square" lIns="0" tIns="0" rIns="0" bIns="0" rtlCol="0">
            <a:noAutofit/>
          </a:bodyPr>
          <a:lstStyle/>
          <a:p>
            <a:pPr indent="-274320">
              <a:spcAft>
                <a:spcPts val="900"/>
              </a:spcAft>
            </a:pPr>
            <a:r>
              <a:rPr lang="en-GB" sz="1400" b="1" dirty="0"/>
              <a:t>4</a:t>
            </a:r>
          </a:p>
        </p:txBody>
      </p:sp>
    </p:spTree>
    <p:extLst>
      <p:ext uri="{BB962C8B-B14F-4D97-AF65-F5344CB8AC3E}">
        <p14:creationId xmlns:p14="http://schemas.microsoft.com/office/powerpoint/2010/main" val="293507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5DBA63-29C1-4F51-942A-94A6BE5A3030}"/>
              </a:ext>
            </a:extLst>
          </p:cNvPr>
          <p:cNvSpPr>
            <a:spLocks noGrp="1"/>
          </p:cNvSpPr>
          <p:nvPr>
            <p:ph type="title"/>
          </p:nvPr>
        </p:nvSpPr>
        <p:spPr>
          <a:xfrm>
            <a:off x="500183" y="309198"/>
            <a:ext cx="11147865" cy="689113"/>
          </a:xfrm>
        </p:spPr>
        <p:txBody>
          <a:bodyPr>
            <a:normAutofit fontScale="90000"/>
          </a:bodyPr>
          <a:lstStyle/>
          <a:p>
            <a:r>
              <a:rPr lang="en-GB" sz="3200" b="1" dirty="0">
                <a:solidFill>
                  <a:schemeClr val="bg1"/>
                </a:solidFill>
              </a:rPr>
              <a:t>Benefits Envisaged : Advantages of using Blockchain(3/3)…</a:t>
            </a:r>
          </a:p>
        </p:txBody>
      </p:sp>
      <p:grpSp>
        <p:nvGrpSpPr>
          <p:cNvPr id="8" name="Group 7">
            <a:extLst>
              <a:ext uri="{FF2B5EF4-FFF2-40B4-BE49-F238E27FC236}">
                <a16:creationId xmlns:a16="http://schemas.microsoft.com/office/drawing/2014/main" id="{CD7C8581-8D89-4DE9-B5F8-C66200594D79}"/>
              </a:ext>
            </a:extLst>
          </p:cNvPr>
          <p:cNvGrpSpPr/>
          <p:nvPr/>
        </p:nvGrpSpPr>
        <p:grpSpPr>
          <a:xfrm>
            <a:off x="4101351" y="1540042"/>
            <a:ext cx="3693086" cy="5008760"/>
            <a:chOff x="866273" y="1507957"/>
            <a:chExt cx="2967790" cy="3701808"/>
          </a:xfrm>
        </p:grpSpPr>
        <p:sp>
          <p:nvSpPr>
            <p:cNvPr id="5" name="Rectangle 4">
              <a:extLst>
                <a:ext uri="{FF2B5EF4-FFF2-40B4-BE49-F238E27FC236}">
                  <a16:creationId xmlns:a16="http://schemas.microsoft.com/office/drawing/2014/main" id="{BCB78263-733E-4BB0-BB0C-3E79A25F5ABE}"/>
                </a:ext>
              </a:extLst>
            </p:cNvPr>
            <p:cNvSpPr/>
            <p:nvPr/>
          </p:nvSpPr>
          <p:spPr bwMode="ltGray">
            <a:xfrm>
              <a:off x="866273" y="1507957"/>
              <a:ext cx="2967790" cy="689113"/>
            </a:xfrm>
            <a:prstGeom prst="rect">
              <a:avLst/>
            </a:prstGeom>
            <a:solidFill>
              <a:srgbClr val="931C1C"/>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2749" eaLnBrk="0" hangingPunct="0">
                <a:spcAft>
                  <a:spcPts val="171"/>
                </a:spcAft>
                <a:defRPr/>
              </a:pPr>
              <a:r>
                <a:rPr lang="en-GB" sz="1800" b="1" kern="0" dirty="0">
                  <a:solidFill>
                    <a:srgbClr val="FFFFFF"/>
                  </a:solidFill>
                  <a:cs typeface="Arial" charset="0"/>
                </a:rPr>
                <a:t>Traceability of Transactions and </a:t>
              </a:r>
            </a:p>
            <a:p>
              <a:pPr algn="ctr" defTabSz="682749" eaLnBrk="0" hangingPunct="0">
                <a:spcAft>
                  <a:spcPts val="171"/>
                </a:spcAft>
                <a:defRPr/>
              </a:pPr>
              <a:r>
                <a:rPr lang="en-GB" sz="1800" b="1" kern="0" dirty="0">
                  <a:solidFill>
                    <a:srgbClr val="FFFFFF"/>
                  </a:solidFill>
                  <a:cs typeface="Arial" charset="0"/>
                </a:rPr>
                <a:t>Simplified EC Generation  </a:t>
              </a:r>
            </a:p>
            <a:p>
              <a:pPr algn="ctr"/>
              <a:endParaRPr lang="en-GB" sz="1800" b="1" kern="0" dirty="0">
                <a:solidFill>
                  <a:srgbClr val="FFFFFF"/>
                </a:solidFill>
                <a:cs typeface="Arial" charset="0"/>
              </a:endParaRPr>
            </a:p>
          </p:txBody>
        </p:sp>
        <p:sp>
          <p:nvSpPr>
            <p:cNvPr id="6" name="Rectangle 5">
              <a:extLst>
                <a:ext uri="{FF2B5EF4-FFF2-40B4-BE49-F238E27FC236}">
                  <a16:creationId xmlns:a16="http://schemas.microsoft.com/office/drawing/2014/main" id="{26F814F7-A4DD-4016-BD86-EDF2565A97B6}"/>
                </a:ext>
              </a:extLst>
            </p:cNvPr>
            <p:cNvSpPr/>
            <p:nvPr/>
          </p:nvSpPr>
          <p:spPr bwMode="ltGray">
            <a:xfrm>
              <a:off x="866273" y="2230938"/>
              <a:ext cx="2967790" cy="1211179"/>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effectLst/>
                  <a:ea typeface="Arial" panose="020B0604020202020204" pitchFamily="34" charset="0"/>
                  <a:cs typeface="Times New Roman" panose="02020603050405020304" pitchFamily="18" charset="0"/>
                </a:rPr>
                <a:t>Each </a:t>
              </a:r>
              <a:r>
                <a:rPr lang="en-US" sz="1600" b="1" dirty="0">
                  <a:solidFill>
                    <a:schemeClr val="tx1"/>
                  </a:solidFill>
                  <a:effectLst/>
                  <a:ea typeface="Arial" panose="020B0604020202020204" pitchFamily="34" charset="0"/>
                  <a:cs typeface="Times New Roman" panose="02020603050405020304" pitchFamily="18" charset="0"/>
                </a:rPr>
                <a:t>data record created in Blockchain is connected to the previous record </a:t>
              </a:r>
              <a:r>
                <a:rPr lang="en-US" sz="1600" dirty="0">
                  <a:solidFill>
                    <a:schemeClr val="tx1"/>
                  </a:solidFill>
                  <a:effectLst/>
                  <a:ea typeface="Arial" panose="020B0604020202020204" pitchFamily="34" charset="0"/>
                  <a:cs typeface="Times New Roman" panose="02020603050405020304" pitchFamily="18" charset="0"/>
                </a:rPr>
                <a:t>and since the records are never deleted as such the transactions happening in Blockchain are traceable.</a:t>
              </a:r>
            </a:p>
            <a:p>
              <a:endParaRPr lang="en-US" sz="1400" dirty="0">
                <a:solidFill>
                  <a:schemeClr val="tx1"/>
                </a:solidFill>
                <a:cs typeface="Times New Roman" panose="02020603050405020304" pitchFamily="18" charset="0"/>
              </a:endParaRPr>
            </a:p>
          </p:txBody>
        </p:sp>
        <p:sp>
          <p:nvSpPr>
            <p:cNvPr id="7" name="Rectangle 6">
              <a:extLst>
                <a:ext uri="{FF2B5EF4-FFF2-40B4-BE49-F238E27FC236}">
                  <a16:creationId xmlns:a16="http://schemas.microsoft.com/office/drawing/2014/main" id="{3BABE30B-8F36-44E3-AB91-412FAACD8AE8}"/>
                </a:ext>
              </a:extLst>
            </p:cNvPr>
            <p:cNvSpPr/>
            <p:nvPr/>
          </p:nvSpPr>
          <p:spPr bwMode="ltGray">
            <a:xfrm>
              <a:off x="866273" y="3404174"/>
              <a:ext cx="2967790" cy="1805591"/>
            </a:xfrm>
            <a:prstGeom prst="rect">
              <a:avLst/>
            </a:prstGeom>
            <a:solidFill>
              <a:srgbClr val="2D2D2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effectLst/>
                  <a:ea typeface="Arial" panose="020B0604020202020204" pitchFamily="34" charset="0"/>
                  <a:cs typeface="Times New Roman" panose="02020603050405020304" pitchFamily="18" charset="0"/>
                </a:rPr>
                <a:t>In property registration database, such traceability will </a:t>
              </a:r>
              <a:r>
                <a:rPr lang="en-US" sz="1600" b="1" dirty="0">
                  <a:effectLst/>
                  <a:ea typeface="Arial" panose="020B0604020202020204" pitchFamily="34" charset="0"/>
                  <a:cs typeface="Times New Roman" panose="02020603050405020304" pitchFamily="18" charset="0"/>
                </a:rPr>
                <a:t>simplify the process of encumbrance certificate generation.</a:t>
              </a:r>
            </a:p>
            <a:p>
              <a:pPr algn="ctr"/>
              <a:endParaRPr lang="en-GB" dirty="0">
                <a:solidFill>
                  <a:schemeClr val="bg1"/>
                </a:solidFill>
                <a:latin typeface="Georgia" pitchFamily="18" charset="0"/>
              </a:endParaRPr>
            </a:p>
          </p:txBody>
        </p:sp>
      </p:grpSp>
      <p:pic>
        <p:nvPicPr>
          <p:cNvPr id="13" name="Graphic 12" descr="Connected with solid fill">
            <a:extLst>
              <a:ext uri="{FF2B5EF4-FFF2-40B4-BE49-F238E27FC236}">
                <a16:creationId xmlns:a16="http://schemas.microsoft.com/office/drawing/2014/main" id="{79374CEF-10F7-49C7-BA92-EA74A8D9B5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695810" y="1192645"/>
            <a:ext cx="2559613" cy="2559613"/>
          </a:xfrm>
          <a:prstGeom prst="rect">
            <a:avLst/>
          </a:prstGeom>
        </p:spPr>
      </p:pic>
      <p:sp>
        <p:nvSpPr>
          <p:cNvPr id="18" name="TextBox 17">
            <a:extLst>
              <a:ext uri="{FF2B5EF4-FFF2-40B4-BE49-F238E27FC236}">
                <a16:creationId xmlns:a16="http://schemas.microsoft.com/office/drawing/2014/main" id="{144410BD-0E64-437E-AB3B-6C8E6F3A8A67}"/>
              </a:ext>
            </a:extLst>
          </p:cNvPr>
          <p:cNvSpPr txBox="1"/>
          <p:nvPr/>
        </p:nvSpPr>
        <p:spPr>
          <a:xfrm>
            <a:off x="11966919" y="6515100"/>
            <a:ext cx="273540" cy="241423"/>
          </a:xfrm>
          <a:prstGeom prst="rect">
            <a:avLst/>
          </a:prstGeom>
          <a:noFill/>
        </p:spPr>
        <p:txBody>
          <a:bodyPr wrap="square" lIns="0" tIns="0" rIns="0" bIns="0" rtlCol="0">
            <a:noAutofit/>
          </a:bodyPr>
          <a:lstStyle/>
          <a:p>
            <a:pPr indent="-274320">
              <a:spcAft>
                <a:spcPts val="900"/>
              </a:spcAft>
            </a:pPr>
            <a:r>
              <a:rPr lang="en-GB" sz="1400" b="1" dirty="0"/>
              <a:t>5</a:t>
            </a:r>
          </a:p>
        </p:txBody>
      </p:sp>
    </p:spTree>
    <p:extLst>
      <p:ext uri="{BB962C8B-B14F-4D97-AF65-F5344CB8AC3E}">
        <p14:creationId xmlns:p14="http://schemas.microsoft.com/office/powerpoint/2010/main" val="1561308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5DBA63-29C1-4F51-942A-94A6BE5A3030}"/>
              </a:ext>
            </a:extLst>
          </p:cNvPr>
          <p:cNvSpPr>
            <a:spLocks noGrp="1"/>
          </p:cNvSpPr>
          <p:nvPr>
            <p:ph type="title"/>
          </p:nvPr>
        </p:nvSpPr>
        <p:spPr>
          <a:xfrm>
            <a:off x="500183" y="309198"/>
            <a:ext cx="11147865" cy="689113"/>
          </a:xfrm>
        </p:spPr>
        <p:txBody>
          <a:bodyPr>
            <a:normAutofit fontScale="90000"/>
          </a:bodyPr>
          <a:lstStyle/>
          <a:p>
            <a:r>
              <a:rPr lang="en-GB" sz="3200" b="1" dirty="0">
                <a:solidFill>
                  <a:schemeClr val="bg1"/>
                </a:solidFill>
              </a:rPr>
              <a:t>Benefits Envisaged : Advantages of using Kaveri Cards(1/2)…</a:t>
            </a:r>
          </a:p>
        </p:txBody>
      </p:sp>
      <p:grpSp>
        <p:nvGrpSpPr>
          <p:cNvPr id="2" name="Group 1">
            <a:extLst>
              <a:ext uri="{FF2B5EF4-FFF2-40B4-BE49-F238E27FC236}">
                <a16:creationId xmlns:a16="http://schemas.microsoft.com/office/drawing/2014/main" id="{72074B24-E888-4116-8AA3-AB21AD38E2D0}"/>
              </a:ext>
            </a:extLst>
          </p:cNvPr>
          <p:cNvGrpSpPr/>
          <p:nvPr/>
        </p:nvGrpSpPr>
        <p:grpSpPr>
          <a:xfrm>
            <a:off x="253187" y="3006675"/>
            <a:ext cx="10632191" cy="3773516"/>
            <a:chOff x="509861" y="1507957"/>
            <a:chExt cx="10632191" cy="5008760"/>
          </a:xfrm>
        </p:grpSpPr>
        <p:grpSp>
          <p:nvGrpSpPr>
            <p:cNvPr id="8" name="Group 7">
              <a:extLst>
                <a:ext uri="{FF2B5EF4-FFF2-40B4-BE49-F238E27FC236}">
                  <a16:creationId xmlns:a16="http://schemas.microsoft.com/office/drawing/2014/main" id="{CD7C8581-8D89-4DE9-B5F8-C66200594D79}"/>
                </a:ext>
              </a:extLst>
            </p:cNvPr>
            <p:cNvGrpSpPr/>
            <p:nvPr/>
          </p:nvGrpSpPr>
          <p:grpSpPr>
            <a:xfrm>
              <a:off x="2064004" y="1507957"/>
              <a:ext cx="3693086" cy="5008760"/>
              <a:chOff x="866273" y="1507957"/>
              <a:chExt cx="2967790" cy="3701808"/>
            </a:xfrm>
          </p:grpSpPr>
          <p:sp>
            <p:nvSpPr>
              <p:cNvPr id="5" name="Rectangle 4">
                <a:extLst>
                  <a:ext uri="{FF2B5EF4-FFF2-40B4-BE49-F238E27FC236}">
                    <a16:creationId xmlns:a16="http://schemas.microsoft.com/office/drawing/2014/main" id="{BCB78263-733E-4BB0-BB0C-3E79A25F5ABE}"/>
                  </a:ext>
                </a:extLst>
              </p:cNvPr>
              <p:cNvSpPr/>
              <p:nvPr/>
            </p:nvSpPr>
            <p:spPr bwMode="ltGray">
              <a:xfrm>
                <a:off x="866273" y="1507957"/>
                <a:ext cx="2967790" cy="689113"/>
              </a:xfrm>
              <a:prstGeom prst="rect">
                <a:avLst/>
              </a:prstGeom>
              <a:solidFill>
                <a:srgbClr val="931C1C"/>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Traceability</a:t>
                </a:r>
              </a:p>
            </p:txBody>
          </p:sp>
          <p:sp>
            <p:nvSpPr>
              <p:cNvPr id="6" name="Rectangle 5">
                <a:extLst>
                  <a:ext uri="{FF2B5EF4-FFF2-40B4-BE49-F238E27FC236}">
                    <a16:creationId xmlns:a16="http://schemas.microsoft.com/office/drawing/2014/main" id="{26F814F7-A4DD-4016-BD86-EDF2565A97B6}"/>
                  </a:ext>
                </a:extLst>
              </p:cNvPr>
              <p:cNvSpPr/>
              <p:nvPr/>
            </p:nvSpPr>
            <p:spPr bwMode="ltGray">
              <a:xfrm>
                <a:off x="866273" y="2230938"/>
                <a:ext cx="2967790" cy="1211179"/>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cs typeface="Times New Roman" panose="02020603050405020304" pitchFamily="18" charset="0"/>
                </a:endParaRPr>
              </a:p>
              <a:p>
                <a:r>
                  <a:rPr lang="en-US" sz="1600" dirty="0">
                    <a:solidFill>
                      <a:schemeClr val="tx1"/>
                    </a:solidFill>
                    <a:cs typeface="Arial" panose="020B0604020202020204" pitchFamily="34" charset="0"/>
                  </a:rPr>
                  <a:t>A link is established between the card and the record on Blockchain through which </a:t>
                </a:r>
                <a:r>
                  <a:rPr lang="en-US" sz="1600" b="1" dirty="0">
                    <a:solidFill>
                      <a:schemeClr val="tx1"/>
                    </a:solidFill>
                    <a:cs typeface="Arial" panose="020B0604020202020204" pitchFamily="34" charset="0"/>
                  </a:rPr>
                  <a:t>a complete trace of a property starting from its current possessor is established. </a:t>
                </a:r>
              </a:p>
              <a:p>
                <a:pPr algn="ctr"/>
                <a:endParaRPr lang="en-GB" dirty="0">
                  <a:solidFill>
                    <a:schemeClr val="bg1"/>
                  </a:solidFill>
                  <a:latin typeface="Georgia" pitchFamily="18" charset="0"/>
                </a:endParaRPr>
              </a:p>
            </p:txBody>
          </p:sp>
          <p:sp>
            <p:nvSpPr>
              <p:cNvPr id="7" name="Rectangle 6">
                <a:extLst>
                  <a:ext uri="{FF2B5EF4-FFF2-40B4-BE49-F238E27FC236}">
                    <a16:creationId xmlns:a16="http://schemas.microsoft.com/office/drawing/2014/main" id="{3BABE30B-8F36-44E3-AB91-412FAACD8AE8}"/>
                  </a:ext>
                </a:extLst>
              </p:cNvPr>
              <p:cNvSpPr/>
              <p:nvPr/>
            </p:nvSpPr>
            <p:spPr bwMode="ltGray">
              <a:xfrm>
                <a:off x="866273" y="3404174"/>
                <a:ext cx="2967790" cy="1805591"/>
              </a:xfrm>
              <a:prstGeom prst="rect">
                <a:avLst/>
              </a:prstGeom>
              <a:solidFill>
                <a:srgbClr val="2D2D2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cs typeface="Arial" panose="020B0604020202020204" pitchFamily="34" charset="0"/>
                  </a:rPr>
                  <a:t>Hence, </a:t>
                </a:r>
                <a:r>
                  <a:rPr lang="en-US" sz="1600" b="1" dirty="0">
                    <a:cs typeface="Arial" panose="020B0604020202020204" pitchFamily="34" charset="0"/>
                  </a:rPr>
                  <a:t>prospective buyers can easily relate the card possessor with a particular property</a:t>
                </a:r>
                <a:r>
                  <a:rPr lang="en-US" sz="1600" dirty="0">
                    <a:cs typeface="Arial" panose="020B0604020202020204" pitchFamily="34" charset="0"/>
                  </a:rPr>
                  <a:t> and its history of transactions thus creating an easy to very encumbrance certificate</a:t>
                </a:r>
                <a:r>
                  <a:rPr lang="en-US" sz="1600" dirty="0">
                    <a:effectLst/>
                    <a:ea typeface="Arial" panose="020B0604020202020204" pitchFamily="34" charset="0"/>
                    <a:cs typeface="Times New Roman" panose="02020603050405020304" pitchFamily="18" charset="0"/>
                  </a:rPr>
                  <a:t>.</a:t>
                </a:r>
              </a:p>
              <a:p>
                <a:endParaRPr lang="en-GB" dirty="0">
                  <a:solidFill>
                    <a:schemeClr val="bg1"/>
                  </a:solidFill>
                  <a:latin typeface="Georgia" pitchFamily="18" charset="0"/>
                </a:endParaRPr>
              </a:p>
            </p:txBody>
          </p:sp>
        </p:grpSp>
        <p:grpSp>
          <p:nvGrpSpPr>
            <p:cNvPr id="14" name="Group 13">
              <a:extLst>
                <a:ext uri="{FF2B5EF4-FFF2-40B4-BE49-F238E27FC236}">
                  <a16:creationId xmlns:a16="http://schemas.microsoft.com/office/drawing/2014/main" id="{FE396172-8277-474B-8689-3D6985BA93F9}"/>
                </a:ext>
              </a:extLst>
            </p:cNvPr>
            <p:cNvGrpSpPr/>
            <p:nvPr/>
          </p:nvGrpSpPr>
          <p:grpSpPr>
            <a:xfrm>
              <a:off x="7448966" y="1507957"/>
              <a:ext cx="3693086" cy="5008760"/>
              <a:chOff x="866273" y="1507957"/>
              <a:chExt cx="2967790" cy="4409731"/>
            </a:xfrm>
          </p:grpSpPr>
          <p:sp>
            <p:nvSpPr>
              <p:cNvPr id="15" name="Rectangle 14">
                <a:extLst>
                  <a:ext uri="{FF2B5EF4-FFF2-40B4-BE49-F238E27FC236}">
                    <a16:creationId xmlns:a16="http://schemas.microsoft.com/office/drawing/2014/main" id="{EDDF0AB2-B4C2-4C11-B7C3-2993AD70BCF4}"/>
                  </a:ext>
                </a:extLst>
              </p:cNvPr>
              <p:cNvSpPr/>
              <p:nvPr/>
            </p:nvSpPr>
            <p:spPr bwMode="ltGray">
              <a:xfrm>
                <a:off x="866273" y="1507957"/>
                <a:ext cx="2967790" cy="689113"/>
              </a:xfrm>
              <a:prstGeom prst="rect">
                <a:avLst/>
              </a:prstGeom>
              <a:solidFill>
                <a:srgbClr val="931C1C"/>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kern="0" dirty="0">
                    <a:solidFill>
                      <a:srgbClr val="FFFFFF"/>
                    </a:solidFill>
                    <a:latin typeface="Arial"/>
                    <a:cs typeface="Arial" charset="0"/>
                  </a:rPr>
                  <a:t>Locating the Property</a:t>
                </a:r>
                <a:endParaRPr kumimoji="0" lang="de-DE" sz="1800" b="1" i="0" u="none" strike="noStrike" kern="0" cap="none" spc="0" normalizeH="0" baseline="0" noProof="0" dirty="0">
                  <a:ln>
                    <a:noFill/>
                  </a:ln>
                  <a:solidFill>
                    <a:srgbClr val="FFFFFF"/>
                  </a:solidFill>
                  <a:effectLst/>
                  <a:uLnTx/>
                  <a:uFillTx/>
                  <a:latin typeface="Arial"/>
                  <a:cs typeface="Arial" charset="0"/>
                </a:endParaRPr>
              </a:p>
            </p:txBody>
          </p:sp>
          <p:sp>
            <p:nvSpPr>
              <p:cNvPr id="16" name="Rectangle 15">
                <a:extLst>
                  <a:ext uri="{FF2B5EF4-FFF2-40B4-BE49-F238E27FC236}">
                    <a16:creationId xmlns:a16="http://schemas.microsoft.com/office/drawing/2014/main" id="{C16820BC-EE7B-4562-8F25-CE96CA996B80}"/>
                  </a:ext>
                </a:extLst>
              </p:cNvPr>
              <p:cNvSpPr/>
              <p:nvPr/>
            </p:nvSpPr>
            <p:spPr bwMode="ltGray">
              <a:xfrm>
                <a:off x="866273" y="2230938"/>
                <a:ext cx="2967790" cy="1535863"/>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a typeface="Arial" panose="020B0604020202020204" pitchFamily="34" charset="0"/>
                </a:endParaRPr>
              </a:p>
              <a:p>
                <a:r>
                  <a:rPr lang="en-US" sz="1600" dirty="0">
                    <a:solidFill>
                      <a:schemeClr val="tx1"/>
                    </a:solidFill>
                    <a:ea typeface="Arial" panose="020B0604020202020204" pitchFamily="34" charset="0"/>
                  </a:rPr>
                  <a:t>C</a:t>
                </a:r>
                <a:r>
                  <a:rPr lang="en-US" sz="1600" dirty="0">
                    <a:solidFill>
                      <a:schemeClr val="tx1"/>
                    </a:solidFill>
                    <a:effectLst/>
                    <a:ea typeface="Arial" panose="020B0604020202020204" pitchFamily="34" charset="0"/>
                  </a:rPr>
                  <a:t>ard </a:t>
                </a:r>
                <a:r>
                  <a:rPr lang="en-US" sz="1600" b="1" dirty="0">
                    <a:solidFill>
                      <a:schemeClr val="tx1"/>
                    </a:solidFill>
                    <a:effectLst/>
                    <a:ea typeface="Arial" panose="020B0604020202020204" pitchFamily="34" charset="0"/>
                  </a:rPr>
                  <a:t>simplifies location of a property in the Blockchain ledger</a:t>
                </a:r>
                <a:r>
                  <a:rPr lang="en-US" sz="1600" dirty="0">
                    <a:solidFill>
                      <a:schemeClr val="tx1"/>
                    </a:solidFill>
                    <a:effectLst/>
                    <a:ea typeface="Arial" panose="020B0604020202020204" pitchFamily="34" charset="0"/>
                  </a:rPr>
                  <a:t> and the Kaveri database, without necessitating performance of any complex search</a:t>
                </a:r>
                <a:r>
                  <a:rPr lang="en-US" sz="2000" dirty="0">
                    <a:effectLst/>
                    <a:ea typeface="Arial" panose="020B0604020202020204" pitchFamily="34" charset="0"/>
                  </a:rPr>
                  <a:t>.</a:t>
                </a:r>
              </a:p>
              <a:p>
                <a:endParaRPr lang="en-GB" sz="2000" dirty="0">
                  <a:solidFill>
                    <a:schemeClr val="bg1"/>
                  </a:solidFill>
                  <a:latin typeface="Georgia" pitchFamily="18" charset="0"/>
                </a:endParaRPr>
              </a:p>
            </p:txBody>
          </p:sp>
          <p:sp>
            <p:nvSpPr>
              <p:cNvPr id="17" name="Rectangle 16">
                <a:extLst>
                  <a:ext uri="{FF2B5EF4-FFF2-40B4-BE49-F238E27FC236}">
                    <a16:creationId xmlns:a16="http://schemas.microsoft.com/office/drawing/2014/main" id="{C064D3AA-AD29-41AF-B035-72AADC06ED6D}"/>
                  </a:ext>
                </a:extLst>
              </p:cNvPr>
              <p:cNvSpPr/>
              <p:nvPr/>
            </p:nvSpPr>
            <p:spPr bwMode="ltGray">
              <a:xfrm>
                <a:off x="866273" y="3766801"/>
                <a:ext cx="2967790" cy="2150887"/>
              </a:xfrm>
              <a:prstGeom prst="rect">
                <a:avLst/>
              </a:prstGeom>
              <a:solidFill>
                <a:srgbClr val="2D2D2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effectLst/>
                    <a:ea typeface="Arial" panose="020B0604020202020204" pitchFamily="34" charset="0"/>
                  </a:rPr>
                  <a:t>Kaveri card not only simplifies the location process by removing the necessity of search, but it also </a:t>
                </a:r>
                <a:r>
                  <a:rPr lang="en-US" sz="1600" b="1" dirty="0">
                    <a:effectLst/>
                    <a:ea typeface="Arial" panose="020B0604020202020204" pitchFamily="34" charset="0"/>
                  </a:rPr>
                  <a:t>ensures that the output of such a process is comprehensive &amp; complete. </a:t>
                </a:r>
                <a:endParaRPr lang="en-GB" sz="1600" b="1" dirty="0">
                  <a:cs typeface="Arial" panose="020B0604020202020204" pitchFamily="34" charset="0"/>
                </a:endParaRPr>
              </a:p>
              <a:p>
                <a:pPr algn="ctr"/>
                <a:endParaRPr lang="en-GB" dirty="0">
                  <a:solidFill>
                    <a:schemeClr val="bg1"/>
                  </a:solidFill>
                  <a:latin typeface="Georgia" pitchFamily="18" charset="0"/>
                </a:endParaRPr>
              </a:p>
            </p:txBody>
          </p:sp>
        </p:grpSp>
        <p:pic>
          <p:nvPicPr>
            <p:cNvPr id="19" name="Graphic 18" descr="Link with solid fill">
              <a:extLst>
                <a:ext uri="{FF2B5EF4-FFF2-40B4-BE49-F238E27FC236}">
                  <a16:creationId xmlns:a16="http://schemas.microsoft.com/office/drawing/2014/main" id="{CC4C55F9-25F3-4A06-A363-EF84EDB755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861" y="1507957"/>
              <a:ext cx="1489733" cy="2330893"/>
            </a:xfrm>
            <a:prstGeom prst="rect">
              <a:avLst/>
            </a:prstGeom>
          </p:spPr>
        </p:pic>
        <p:pic>
          <p:nvPicPr>
            <p:cNvPr id="20" name="Graphic 19" descr="Search Inventory with solid fill">
              <a:extLst>
                <a:ext uri="{FF2B5EF4-FFF2-40B4-BE49-F238E27FC236}">
                  <a16:creationId xmlns:a16="http://schemas.microsoft.com/office/drawing/2014/main" id="{CA1C689C-D81B-4CB2-AA23-DEB71117AD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9180" y="1528975"/>
              <a:ext cx="1447695" cy="2074647"/>
            </a:xfrm>
            <a:prstGeom prst="rect">
              <a:avLst/>
            </a:prstGeom>
          </p:spPr>
        </p:pic>
      </p:grpSp>
      <p:sp>
        <p:nvSpPr>
          <p:cNvPr id="22" name="TextBox 21">
            <a:extLst>
              <a:ext uri="{FF2B5EF4-FFF2-40B4-BE49-F238E27FC236}">
                <a16:creationId xmlns:a16="http://schemas.microsoft.com/office/drawing/2014/main" id="{8066852D-5573-46B4-A7DA-9A0FC56CE566}"/>
              </a:ext>
            </a:extLst>
          </p:cNvPr>
          <p:cNvSpPr txBox="1"/>
          <p:nvPr/>
        </p:nvSpPr>
        <p:spPr>
          <a:xfrm>
            <a:off x="102249" y="1209199"/>
            <a:ext cx="11579890" cy="1586588"/>
          </a:xfrm>
          <a:prstGeom prst="rect">
            <a:avLst/>
          </a:prstGeom>
          <a:noFill/>
        </p:spPr>
        <p:txBody>
          <a:bodyPr wrap="square">
            <a:spAutoFit/>
          </a:bodyPr>
          <a:lstStyle/>
          <a:p>
            <a:pPr marL="285750" marR="0" lvl="0" indent="-285750" algn="just">
              <a:lnSpc>
                <a:spcPct val="115000"/>
              </a:lnSpc>
              <a:spcBef>
                <a:spcPts val="0"/>
              </a:spcBef>
              <a:spcAft>
                <a:spcPts val="800"/>
              </a:spcAft>
              <a:buFont typeface="Arial" panose="020B0604020202020204" pitchFamily="34" charset="0"/>
              <a:buChar char="•"/>
            </a:pPr>
            <a:r>
              <a:rPr lang="en-US" sz="1600" dirty="0">
                <a:effectLst/>
                <a:ea typeface="Arial" panose="020B0604020202020204" pitchFamily="34" charset="0"/>
                <a:cs typeface="Times New Roman" panose="02020603050405020304" pitchFamily="18" charset="0"/>
              </a:rPr>
              <a:t>Kaveri Cards are </a:t>
            </a:r>
            <a:r>
              <a:rPr lang="en-US" sz="1600" b="1" dirty="0">
                <a:effectLst/>
                <a:ea typeface="Arial" panose="020B0604020202020204" pitchFamily="34" charset="0"/>
                <a:cs typeface="Times New Roman" panose="02020603050405020304" pitchFamily="18" charset="0"/>
              </a:rPr>
              <a:t>physical devices </a:t>
            </a:r>
            <a:r>
              <a:rPr lang="en-US" sz="1600" dirty="0">
                <a:effectLst/>
                <a:ea typeface="Arial" panose="020B0604020202020204" pitchFamily="34" charset="0"/>
                <a:cs typeface="Times New Roman" panose="02020603050405020304" pitchFamily="18" charset="0"/>
              </a:rPr>
              <a:t>that </a:t>
            </a:r>
            <a:r>
              <a:rPr lang="en-US" sz="1600" b="1" dirty="0">
                <a:effectLst/>
                <a:ea typeface="Arial" panose="020B0604020202020204" pitchFamily="34" charset="0"/>
                <a:cs typeface="Times New Roman" panose="02020603050405020304" pitchFamily="18" charset="0"/>
              </a:rPr>
              <a:t>store the user wallet</a:t>
            </a:r>
            <a:r>
              <a:rPr lang="en-US" sz="1600" dirty="0">
                <a:effectLst/>
                <a:ea typeface="Arial" panose="020B0604020202020204" pitchFamily="34" charset="0"/>
                <a:cs typeface="Times New Roman" panose="02020603050405020304" pitchFamily="18" charset="0"/>
              </a:rPr>
              <a:t>. These cards are smart cards secured </a:t>
            </a:r>
            <a:r>
              <a:rPr lang="en-US" sz="1600" b="1" dirty="0">
                <a:effectLst/>
                <a:ea typeface="Arial" panose="020B0604020202020204" pitchFamily="34" charset="0"/>
                <a:cs typeface="Times New Roman" panose="02020603050405020304" pitchFamily="18" charset="0"/>
              </a:rPr>
              <a:t>using a chip and a PIN (personal identification number), </a:t>
            </a:r>
            <a:r>
              <a:rPr lang="en-US" sz="1600" dirty="0">
                <a:effectLst/>
                <a:ea typeface="Arial" panose="020B0604020202020204" pitchFamily="34" charset="0"/>
                <a:cs typeface="Times New Roman" panose="02020603050405020304" pitchFamily="18" charset="0"/>
              </a:rPr>
              <a:t>which stores within it, </a:t>
            </a:r>
            <a:r>
              <a:rPr lang="en-US" sz="1600" b="1" dirty="0">
                <a:effectLst/>
                <a:ea typeface="Arial" panose="020B0604020202020204" pitchFamily="34" charset="0"/>
                <a:cs typeface="Times New Roman" panose="02020603050405020304" pitchFamily="18" charset="0"/>
              </a:rPr>
              <a:t>cryptographic keys </a:t>
            </a:r>
            <a:r>
              <a:rPr lang="en-US" sz="1600" dirty="0">
                <a:effectLst/>
                <a:ea typeface="Arial" panose="020B0604020202020204" pitchFamily="34" charset="0"/>
                <a:cs typeface="Times New Roman" panose="02020603050405020304" pitchFamily="18" charset="0"/>
              </a:rPr>
              <a:t>that creates association between the user and the property record hosted in the Blockchain. </a:t>
            </a:r>
          </a:p>
          <a:p>
            <a:pPr marL="285750" marR="0" lvl="0" indent="-285750" algn="just">
              <a:lnSpc>
                <a:spcPct val="115000"/>
              </a:lnSpc>
              <a:spcBef>
                <a:spcPts val="0"/>
              </a:spcBef>
              <a:spcAft>
                <a:spcPts val="800"/>
              </a:spcAft>
              <a:buFont typeface="Arial" panose="020B0604020202020204" pitchFamily="34" charset="0"/>
              <a:buChar char="•"/>
            </a:pPr>
            <a:r>
              <a:rPr lang="en-US" sz="1600" dirty="0">
                <a:effectLst/>
                <a:ea typeface="Arial" panose="020B0604020202020204" pitchFamily="34" charset="0"/>
                <a:cs typeface="Times New Roman" panose="02020603050405020304" pitchFamily="18" charset="0"/>
              </a:rPr>
              <a:t>A user can carry a Kaveri card with himself/herself </a:t>
            </a:r>
            <a:r>
              <a:rPr lang="en-US" sz="1600" b="1" dirty="0">
                <a:effectLst/>
                <a:ea typeface="Arial" panose="020B0604020202020204" pitchFamily="34" charset="0"/>
                <a:cs typeface="Times New Roman" panose="02020603050405020304" pitchFamily="18" charset="0"/>
              </a:rPr>
              <a:t>with an assurance that unless the card is presented to the sub-registrar, the associated property cannot be transacted upon.</a:t>
            </a:r>
          </a:p>
        </p:txBody>
      </p:sp>
      <p:sp>
        <p:nvSpPr>
          <p:cNvPr id="23" name="TextBox 22">
            <a:extLst>
              <a:ext uri="{FF2B5EF4-FFF2-40B4-BE49-F238E27FC236}">
                <a16:creationId xmlns:a16="http://schemas.microsoft.com/office/drawing/2014/main" id="{48039171-3279-4CBB-893F-3C7ACF3B0E0D}"/>
              </a:ext>
            </a:extLst>
          </p:cNvPr>
          <p:cNvSpPr txBox="1"/>
          <p:nvPr/>
        </p:nvSpPr>
        <p:spPr>
          <a:xfrm>
            <a:off x="11966919" y="6515100"/>
            <a:ext cx="273540" cy="241423"/>
          </a:xfrm>
          <a:prstGeom prst="rect">
            <a:avLst/>
          </a:prstGeom>
          <a:noFill/>
        </p:spPr>
        <p:txBody>
          <a:bodyPr wrap="square" lIns="0" tIns="0" rIns="0" bIns="0" rtlCol="0">
            <a:noAutofit/>
          </a:bodyPr>
          <a:lstStyle/>
          <a:p>
            <a:pPr indent="-274320">
              <a:spcAft>
                <a:spcPts val="900"/>
              </a:spcAft>
            </a:pPr>
            <a:r>
              <a:rPr lang="en-GB" sz="1400" b="1" dirty="0"/>
              <a:t>6</a:t>
            </a:r>
          </a:p>
        </p:txBody>
      </p:sp>
    </p:spTree>
    <p:extLst>
      <p:ext uri="{BB962C8B-B14F-4D97-AF65-F5344CB8AC3E}">
        <p14:creationId xmlns:p14="http://schemas.microsoft.com/office/powerpoint/2010/main" val="34983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5DBA63-29C1-4F51-942A-94A6BE5A3030}"/>
              </a:ext>
            </a:extLst>
          </p:cNvPr>
          <p:cNvSpPr>
            <a:spLocks noGrp="1"/>
          </p:cNvSpPr>
          <p:nvPr>
            <p:ph type="title"/>
          </p:nvPr>
        </p:nvSpPr>
        <p:spPr>
          <a:xfrm>
            <a:off x="500183" y="309198"/>
            <a:ext cx="11147865" cy="689113"/>
          </a:xfrm>
        </p:spPr>
        <p:txBody>
          <a:bodyPr>
            <a:normAutofit fontScale="90000"/>
          </a:bodyPr>
          <a:lstStyle/>
          <a:p>
            <a:r>
              <a:rPr lang="en-GB" sz="3200" b="1" dirty="0">
                <a:solidFill>
                  <a:schemeClr val="bg1"/>
                </a:solidFill>
              </a:rPr>
              <a:t>Benefits Envisaged : Advantages of using Kaveri Cards (2/2)…</a:t>
            </a:r>
          </a:p>
        </p:txBody>
      </p:sp>
      <p:grpSp>
        <p:nvGrpSpPr>
          <p:cNvPr id="8" name="Group 7">
            <a:extLst>
              <a:ext uri="{FF2B5EF4-FFF2-40B4-BE49-F238E27FC236}">
                <a16:creationId xmlns:a16="http://schemas.microsoft.com/office/drawing/2014/main" id="{CD7C8581-8D89-4DE9-B5F8-C66200594D79}"/>
              </a:ext>
            </a:extLst>
          </p:cNvPr>
          <p:cNvGrpSpPr/>
          <p:nvPr/>
        </p:nvGrpSpPr>
        <p:grpSpPr>
          <a:xfrm>
            <a:off x="2064004" y="1507957"/>
            <a:ext cx="3693086" cy="5008760"/>
            <a:chOff x="866273" y="1507957"/>
            <a:chExt cx="2967790" cy="3701808"/>
          </a:xfrm>
        </p:grpSpPr>
        <p:sp>
          <p:nvSpPr>
            <p:cNvPr id="5" name="Rectangle 4">
              <a:extLst>
                <a:ext uri="{FF2B5EF4-FFF2-40B4-BE49-F238E27FC236}">
                  <a16:creationId xmlns:a16="http://schemas.microsoft.com/office/drawing/2014/main" id="{BCB78263-733E-4BB0-BB0C-3E79A25F5ABE}"/>
                </a:ext>
              </a:extLst>
            </p:cNvPr>
            <p:cNvSpPr/>
            <p:nvPr/>
          </p:nvSpPr>
          <p:spPr bwMode="ltGray">
            <a:xfrm>
              <a:off x="866273" y="1507957"/>
              <a:ext cx="2967790" cy="689113"/>
            </a:xfrm>
            <a:prstGeom prst="rect">
              <a:avLst/>
            </a:prstGeom>
            <a:solidFill>
              <a:srgbClr val="931C1C"/>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de-DE" sz="1800" b="1" i="0" u="none" strike="noStrike" kern="0" cap="none" spc="0" normalizeH="0" baseline="0" noProof="0" dirty="0">
                  <a:ln>
                    <a:noFill/>
                  </a:ln>
                  <a:solidFill>
                    <a:srgbClr val="FFFFFF"/>
                  </a:solidFill>
                  <a:effectLst/>
                  <a:uLnTx/>
                  <a:uFillTx/>
                  <a:latin typeface="Arial"/>
                  <a:cs typeface="Arial" charset="0"/>
                </a:rPr>
                <a:t>Secured Transactions</a:t>
              </a:r>
            </a:p>
          </p:txBody>
        </p:sp>
        <p:sp>
          <p:nvSpPr>
            <p:cNvPr id="6" name="Rectangle 5">
              <a:extLst>
                <a:ext uri="{FF2B5EF4-FFF2-40B4-BE49-F238E27FC236}">
                  <a16:creationId xmlns:a16="http://schemas.microsoft.com/office/drawing/2014/main" id="{26F814F7-A4DD-4016-BD86-EDF2565A97B6}"/>
                </a:ext>
              </a:extLst>
            </p:cNvPr>
            <p:cNvSpPr/>
            <p:nvPr/>
          </p:nvSpPr>
          <p:spPr bwMode="ltGray">
            <a:xfrm>
              <a:off x="866273" y="2230938"/>
              <a:ext cx="2967790" cy="1211179"/>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ffectLst/>
                <a:ea typeface="Arial" panose="020B0604020202020204" pitchFamily="34" charset="0"/>
                <a:cs typeface="Times New Roman" panose="02020603050405020304" pitchFamily="18" charset="0"/>
              </a:endParaRPr>
            </a:p>
            <a:p>
              <a:r>
                <a:rPr lang="en-US" sz="1600" dirty="0">
                  <a:solidFill>
                    <a:schemeClr val="tx1"/>
                  </a:solidFill>
                  <a:effectLst/>
                  <a:ea typeface="Arial" panose="020B0604020202020204" pitchFamily="34" charset="0"/>
                  <a:cs typeface="Times New Roman" panose="02020603050405020304" pitchFamily="18" charset="0"/>
                </a:rPr>
                <a:t>The card and its cryptographic contents relate to the Blockchain in a manner that any consensus process would </a:t>
              </a:r>
              <a:r>
                <a:rPr lang="en-US" sz="1600" b="1" dirty="0">
                  <a:solidFill>
                    <a:schemeClr val="tx1"/>
                  </a:solidFill>
                  <a:effectLst/>
                  <a:ea typeface="Arial" panose="020B0604020202020204" pitchFamily="34" charset="0"/>
                  <a:cs typeface="Times New Roman" panose="02020603050405020304" pitchFamily="18" charset="0"/>
                </a:rPr>
                <a:t>require presentation of the card and the PIN by the card possessor to the system. </a:t>
              </a:r>
            </a:p>
            <a:p>
              <a:endParaRPr lang="en-US" sz="1600" dirty="0">
                <a:solidFill>
                  <a:schemeClr val="tx1"/>
                </a:solidFill>
                <a:cs typeface="Times New Roman" panose="02020603050405020304" pitchFamily="18" charset="0"/>
              </a:endParaRPr>
            </a:p>
          </p:txBody>
        </p:sp>
        <p:sp>
          <p:nvSpPr>
            <p:cNvPr id="7" name="Rectangle 6">
              <a:extLst>
                <a:ext uri="{FF2B5EF4-FFF2-40B4-BE49-F238E27FC236}">
                  <a16:creationId xmlns:a16="http://schemas.microsoft.com/office/drawing/2014/main" id="{3BABE30B-8F36-44E3-AB91-412FAACD8AE8}"/>
                </a:ext>
              </a:extLst>
            </p:cNvPr>
            <p:cNvSpPr/>
            <p:nvPr/>
          </p:nvSpPr>
          <p:spPr bwMode="ltGray">
            <a:xfrm>
              <a:off x="866273" y="3404174"/>
              <a:ext cx="2967790" cy="1805591"/>
            </a:xfrm>
            <a:prstGeom prst="rect">
              <a:avLst/>
            </a:prstGeom>
            <a:solidFill>
              <a:srgbClr val="2D2D2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The Blockchain system is designed in a manner that rights over a property can get transferred from one card to another by </a:t>
              </a:r>
              <a:r>
                <a:rPr lang="en-US" sz="1600" b="1" dirty="0">
                  <a:latin typeface="Arial" panose="020B0604020202020204" pitchFamily="34" charset="0"/>
                  <a:cs typeface="Arial" panose="020B0604020202020204" pitchFamily="34" charset="0"/>
                </a:rPr>
                <a:t>the explicit consent of the original owner</a:t>
              </a:r>
              <a:r>
                <a:rPr lang="en-US" sz="1600" dirty="0">
                  <a:latin typeface="Arial" panose="020B0604020202020204" pitchFamily="34" charset="0"/>
                  <a:cs typeface="Arial" panose="020B0604020202020204" pitchFamily="34" charset="0"/>
                </a:rPr>
                <a:t>. This facilitates mutability of rights over a property, upon recording the consent of the original right holder.</a:t>
              </a:r>
              <a:endParaRPr lang="en-GB" sz="1600" dirty="0">
                <a:latin typeface="Arial" panose="020B0604020202020204" pitchFamily="34" charset="0"/>
                <a:cs typeface="Arial" panose="020B0604020202020204" pitchFamily="34" charset="0"/>
              </a:endParaRPr>
            </a:p>
            <a:p>
              <a:pPr algn="ctr"/>
              <a:endParaRPr lang="en-GB" dirty="0">
                <a:solidFill>
                  <a:schemeClr val="bg1"/>
                </a:solidFill>
                <a:latin typeface="Georgia" pitchFamily="18" charset="0"/>
              </a:endParaRPr>
            </a:p>
          </p:txBody>
        </p:sp>
      </p:grpSp>
      <p:grpSp>
        <p:nvGrpSpPr>
          <p:cNvPr id="14" name="Group 13">
            <a:extLst>
              <a:ext uri="{FF2B5EF4-FFF2-40B4-BE49-F238E27FC236}">
                <a16:creationId xmlns:a16="http://schemas.microsoft.com/office/drawing/2014/main" id="{FE396172-8277-474B-8689-3D6985BA93F9}"/>
              </a:ext>
            </a:extLst>
          </p:cNvPr>
          <p:cNvGrpSpPr/>
          <p:nvPr/>
        </p:nvGrpSpPr>
        <p:grpSpPr>
          <a:xfrm>
            <a:off x="7409789" y="1507957"/>
            <a:ext cx="4376368" cy="5008760"/>
            <a:chOff x="866273" y="1507957"/>
            <a:chExt cx="2967790" cy="4409731"/>
          </a:xfrm>
        </p:grpSpPr>
        <p:sp>
          <p:nvSpPr>
            <p:cNvPr id="15" name="Rectangle 14">
              <a:extLst>
                <a:ext uri="{FF2B5EF4-FFF2-40B4-BE49-F238E27FC236}">
                  <a16:creationId xmlns:a16="http://schemas.microsoft.com/office/drawing/2014/main" id="{EDDF0AB2-B4C2-4C11-B7C3-2993AD70BCF4}"/>
                </a:ext>
              </a:extLst>
            </p:cNvPr>
            <p:cNvSpPr/>
            <p:nvPr/>
          </p:nvSpPr>
          <p:spPr bwMode="ltGray">
            <a:xfrm>
              <a:off x="866273" y="1507957"/>
              <a:ext cx="2967790" cy="689113"/>
            </a:xfrm>
            <a:prstGeom prst="rect">
              <a:avLst/>
            </a:prstGeom>
            <a:solidFill>
              <a:srgbClr val="931C1C"/>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kern="0" dirty="0">
                  <a:solidFill>
                    <a:srgbClr val="FFFFFF"/>
                  </a:solidFill>
                  <a:cs typeface="Arial" charset="0"/>
                </a:rPr>
                <a:t>Establishes authenticity</a:t>
              </a:r>
            </a:p>
            <a:p>
              <a:pPr algn="ctr"/>
              <a:r>
                <a:rPr lang="de-DE" sz="1800" b="1" kern="0" dirty="0">
                  <a:solidFill>
                    <a:srgbClr val="FFFFFF"/>
                  </a:solidFill>
                  <a:cs typeface="Arial" charset="0"/>
                </a:rPr>
                <a:t> of the parties</a:t>
              </a:r>
            </a:p>
            <a:p>
              <a:pPr algn="ctr"/>
              <a:r>
                <a:rPr lang="de-DE" sz="1800" b="1" kern="0" dirty="0">
                  <a:solidFill>
                    <a:srgbClr val="FFFFFF"/>
                  </a:solidFill>
                  <a:cs typeface="Arial" charset="0"/>
                </a:rPr>
                <a:t> to transact on the property </a:t>
              </a:r>
              <a:endParaRPr kumimoji="0" lang="de-DE" sz="1800" b="1" i="0" u="none" strike="noStrike" kern="0" cap="none" spc="0" normalizeH="0" baseline="0" noProof="0" dirty="0">
                <a:ln>
                  <a:noFill/>
                </a:ln>
                <a:solidFill>
                  <a:srgbClr val="FFFFFF"/>
                </a:solidFill>
                <a:effectLst/>
                <a:uLnTx/>
                <a:uFillTx/>
                <a:cs typeface="Arial" charset="0"/>
              </a:endParaRPr>
            </a:p>
          </p:txBody>
        </p:sp>
        <p:sp>
          <p:nvSpPr>
            <p:cNvPr id="16" name="Rectangle 15">
              <a:extLst>
                <a:ext uri="{FF2B5EF4-FFF2-40B4-BE49-F238E27FC236}">
                  <a16:creationId xmlns:a16="http://schemas.microsoft.com/office/drawing/2014/main" id="{C16820BC-EE7B-4562-8F25-CE96CA996B80}"/>
                </a:ext>
              </a:extLst>
            </p:cNvPr>
            <p:cNvSpPr/>
            <p:nvPr/>
          </p:nvSpPr>
          <p:spPr bwMode="ltGray">
            <a:xfrm>
              <a:off x="866273" y="2230938"/>
              <a:ext cx="2967790" cy="1535863"/>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effectLst/>
                  <a:ea typeface="Arial" panose="020B0604020202020204" pitchFamily="34" charset="0"/>
                  <a:cs typeface="Times New Roman" panose="02020603050405020304" pitchFamily="18" charset="0"/>
                </a:rPr>
                <a:t>Kaveri card also </a:t>
              </a:r>
              <a:r>
                <a:rPr lang="en-US" sz="1600" b="1" dirty="0">
                  <a:solidFill>
                    <a:schemeClr val="tx1"/>
                  </a:solidFill>
                  <a:effectLst/>
                  <a:ea typeface="Arial" panose="020B0604020202020204" pitchFamily="34" charset="0"/>
                  <a:cs typeface="Times New Roman" panose="02020603050405020304" pitchFamily="18" charset="0"/>
                </a:rPr>
                <a:t>stores digital signature of the card owner</a:t>
              </a:r>
              <a:r>
                <a:rPr lang="en-US" sz="1600" dirty="0">
                  <a:solidFill>
                    <a:schemeClr val="tx1"/>
                  </a:solidFill>
                  <a:effectLst/>
                  <a:ea typeface="Arial" panose="020B0604020202020204" pitchFamily="34" charset="0"/>
                  <a:cs typeface="Times New Roman" panose="02020603050405020304" pitchFamily="18" charset="0"/>
                </a:rPr>
                <a:t>, and the blockchain system is designed to </a:t>
              </a:r>
              <a:r>
                <a:rPr lang="en-US" sz="1600" dirty="0">
                  <a:solidFill>
                    <a:schemeClr val="tx1"/>
                  </a:solidFill>
                  <a:ea typeface="Arial" panose="020B0604020202020204" pitchFamily="34" charset="0"/>
                  <a:cs typeface="Times New Roman" panose="02020603050405020304" pitchFamily="18" charset="0"/>
                </a:rPr>
                <a:t>ensure that all transactions are digitally signed through the card. </a:t>
              </a:r>
              <a:endParaRPr lang="en-US" sz="1600" dirty="0">
                <a:solidFill>
                  <a:schemeClr val="tx1"/>
                </a:solidFill>
                <a:effectLst/>
                <a:ea typeface="Arial" panose="020B060402020202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C064D3AA-AD29-41AF-B035-72AADC06ED6D}"/>
                </a:ext>
              </a:extLst>
            </p:cNvPr>
            <p:cNvSpPr/>
            <p:nvPr/>
          </p:nvSpPr>
          <p:spPr bwMode="ltGray">
            <a:xfrm>
              <a:off x="866273" y="3766801"/>
              <a:ext cx="2967790" cy="2150887"/>
            </a:xfrm>
            <a:prstGeom prst="rect">
              <a:avLst/>
            </a:prstGeom>
            <a:solidFill>
              <a:srgbClr val="2D2D2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ea typeface="Arial" panose="020B0604020202020204" pitchFamily="34" charset="0"/>
                  <a:cs typeface="Times New Roman" panose="02020603050405020304" pitchFamily="18" charset="0"/>
                </a:rPr>
                <a:t>This</a:t>
              </a:r>
              <a:r>
                <a:rPr lang="en-US" sz="1800" dirty="0">
                  <a:solidFill>
                    <a:schemeClr val="bg1"/>
                  </a:solidFill>
                  <a:effectLst/>
                  <a:ea typeface="Arial" panose="020B0604020202020204" pitchFamily="34" charset="0"/>
                  <a:cs typeface="Times New Roman" panose="02020603050405020304" pitchFamily="18" charset="0"/>
                </a:rPr>
                <a:t> ensures that any transaction done over a property on the Blockchain system, can be </a:t>
              </a:r>
              <a:r>
                <a:rPr lang="en-US" sz="1800" b="1" dirty="0">
                  <a:solidFill>
                    <a:schemeClr val="bg1"/>
                  </a:solidFill>
                  <a:effectLst/>
                  <a:ea typeface="Arial" panose="020B0604020202020204" pitchFamily="34" charset="0"/>
                  <a:cs typeface="Times New Roman" panose="02020603050405020304" pitchFamily="18" charset="0"/>
                </a:rPr>
                <a:t>digitally signed by the owner </a:t>
              </a:r>
              <a:r>
                <a:rPr lang="en-US" sz="1800" dirty="0">
                  <a:solidFill>
                    <a:schemeClr val="bg1"/>
                  </a:solidFill>
                  <a:effectLst/>
                  <a:ea typeface="Arial" panose="020B0604020202020204" pitchFamily="34" charset="0"/>
                  <a:cs typeface="Times New Roman" panose="02020603050405020304" pitchFamily="18" charset="0"/>
                </a:rPr>
                <a:t>thus ensuring non-repudiation of transactions done by the person.</a:t>
              </a:r>
              <a:endParaRPr lang="en-GB" dirty="0">
                <a:solidFill>
                  <a:schemeClr val="bg1"/>
                </a:solidFill>
                <a:latin typeface="Georgia" pitchFamily="18" charset="0"/>
              </a:endParaRPr>
            </a:p>
          </p:txBody>
        </p:sp>
      </p:grpSp>
      <p:pic>
        <p:nvPicPr>
          <p:cNvPr id="13" name="Graphic 12" descr="Shield Cross with solid fill">
            <a:extLst>
              <a:ext uri="{FF2B5EF4-FFF2-40B4-BE49-F238E27FC236}">
                <a16:creationId xmlns:a16="http://schemas.microsoft.com/office/drawing/2014/main" id="{DB09BD4E-F60C-474E-966A-01C953835D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843" y="1165334"/>
            <a:ext cx="1617655" cy="1617655"/>
          </a:xfrm>
          <a:prstGeom prst="rect">
            <a:avLst/>
          </a:prstGeom>
        </p:spPr>
      </p:pic>
      <p:sp>
        <p:nvSpPr>
          <p:cNvPr id="18" name="TextBox 17">
            <a:extLst>
              <a:ext uri="{FF2B5EF4-FFF2-40B4-BE49-F238E27FC236}">
                <a16:creationId xmlns:a16="http://schemas.microsoft.com/office/drawing/2014/main" id="{81875622-056B-4E2F-ACE3-CF9D5F242D76}"/>
              </a:ext>
            </a:extLst>
          </p:cNvPr>
          <p:cNvSpPr txBox="1"/>
          <p:nvPr/>
        </p:nvSpPr>
        <p:spPr>
          <a:xfrm>
            <a:off x="11966919" y="6515100"/>
            <a:ext cx="273540" cy="241423"/>
          </a:xfrm>
          <a:prstGeom prst="rect">
            <a:avLst/>
          </a:prstGeom>
          <a:noFill/>
        </p:spPr>
        <p:txBody>
          <a:bodyPr wrap="square" lIns="0" tIns="0" rIns="0" bIns="0" rtlCol="0">
            <a:noAutofit/>
          </a:bodyPr>
          <a:lstStyle/>
          <a:p>
            <a:pPr indent="-274320">
              <a:spcAft>
                <a:spcPts val="900"/>
              </a:spcAft>
            </a:pPr>
            <a:r>
              <a:rPr lang="en-GB" sz="1400" b="1" dirty="0"/>
              <a:t>7</a:t>
            </a:r>
          </a:p>
        </p:txBody>
      </p:sp>
    </p:spTree>
    <p:extLst>
      <p:ext uri="{BB962C8B-B14F-4D97-AF65-F5344CB8AC3E}">
        <p14:creationId xmlns:p14="http://schemas.microsoft.com/office/powerpoint/2010/main" val="224904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950DBA-3ACC-49AF-BA39-142C12EEFBDC}"/>
              </a:ext>
            </a:extLst>
          </p:cNvPr>
          <p:cNvSpPr>
            <a:spLocks noGrp="1"/>
          </p:cNvSpPr>
          <p:nvPr>
            <p:ph type="sldNum" sz="quarter" idx="12"/>
          </p:nvPr>
        </p:nvSpPr>
        <p:spPr/>
        <p:txBody>
          <a:bodyPr/>
          <a:lstStyle/>
          <a:p>
            <a:fld id="{AE7422E5-B2C5-4D1E-9675-C24ADD960BAE}" type="slidenum">
              <a:rPr lang="en-US" smtClean="0"/>
              <a:pPr/>
              <a:t>5</a:t>
            </a:fld>
            <a:endParaRPr lang="en-US"/>
          </a:p>
        </p:txBody>
      </p:sp>
      <p:sp>
        <p:nvSpPr>
          <p:cNvPr id="8" name="Title 1">
            <a:extLst>
              <a:ext uri="{FF2B5EF4-FFF2-40B4-BE49-F238E27FC236}">
                <a16:creationId xmlns:a16="http://schemas.microsoft.com/office/drawing/2014/main" id="{67541DFE-512B-400D-9C05-DBC33E8B4622}"/>
              </a:ext>
            </a:extLst>
          </p:cNvPr>
          <p:cNvSpPr>
            <a:spLocks noGrp="1"/>
          </p:cNvSpPr>
          <p:nvPr>
            <p:ph type="title"/>
          </p:nvPr>
        </p:nvSpPr>
        <p:spPr>
          <a:xfrm>
            <a:off x="442912" y="369277"/>
            <a:ext cx="11306175" cy="728663"/>
          </a:xfrm>
        </p:spPr>
        <p:txBody>
          <a:bodyPr>
            <a:normAutofit fontScale="90000"/>
          </a:bodyPr>
          <a:lstStyle/>
          <a:p>
            <a:r>
              <a:rPr lang="en-GB" sz="3200" b="1" dirty="0"/>
              <a:t>Proposed Strategic Initiatives to mitigate the challenges…</a:t>
            </a:r>
          </a:p>
        </p:txBody>
      </p:sp>
      <p:grpSp>
        <p:nvGrpSpPr>
          <p:cNvPr id="9" name="Group 8">
            <a:extLst>
              <a:ext uri="{FF2B5EF4-FFF2-40B4-BE49-F238E27FC236}">
                <a16:creationId xmlns:a16="http://schemas.microsoft.com/office/drawing/2014/main" id="{9514F296-D959-4AB6-9536-95FF0ED980F7}"/>
              </a:ext>
            </a:extLst>
          </p:cNvPr>
          <p:cNvGrpSpPr/>
          <p:nvPr/>
        </p:nvGrpSpPr>
        <p:grpSpPr>
          <a:xfrm>
            <a:off x="715524" y="2180186"/>
            <a:ext cx="10769600" cy="4174894"/>
            <a:chOff x="711200" y="2389369"/>
            <a:chExt cx="10769600" cy="4174894"/>
          </a:xfrm>
        </p:grpSpPr>
        <p:grpSp>
          <p:nvGrpSpPr>
            <p:cNvPr id="10" name="Group 9">
              <a:extLst>
                <a:ext uri="{FF2B5EF4-FFF2-40B4-BE49-F238E27FC236}">
                  <a16:creationId xmlns:a16="http://schemas.microsoft.com/office/drawing/2014/main" id="{19514253-56B8-4FDF-959D-DD755FC34AD8}"/>
                </a:ext>
              </a:extLst>
            </p:cNvPr>
            <p:cNvGrpSpPr/>
            <p:nvPr/>
          </p:nvGrpSpPr>
          <p:grpSpPr>
            <a:xfrm>
              <a:off x="711200" y="2454172"/>
              <a:ext cx="10769600" cy="4110091"/>
              <a:chOff x="711200" y="1320313"/>
              <a:chExt cx="10769600" cy="4110091"/>
            </a:xfrm>
          </p:grpSpPr>
          <p:sp>
            <p:nvSpPr>
              <p:cNvPr id="12" name="Rectangle 11">
                <a:extLst>
                  <a:ext uri="{FF2B5EF4-FFF2-40B4-BE49-F238E27FC236}">
                    <a16:creationId xmlns:a16="http://schemas.microsoft.com/office/drawing/2014/main" id="{CC556345-A583-4959-BEB4-8F73B01B6D0F}"/>
                  </a:ext>
                </a:extLst>
              </p:cNvPr>
              <p:cNvSpPr/>
              <p:nvPr/>
            </p:nvSpPr>
            <p:spPr bwMode="ltGray">
              <a:xfrm>
                <a:off x="711200" y="1320313"/>
                <a:ext cx="2700999" cy="1647022"/>
              </a:xfrm>
              <a:prstGeom prst="rect">
                <a:avLst/>
              </a:prstGeom>
              <a:solidFill>
                <a:srgbClr val="A3202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Georgia" pitchFamily="18" charset="0"/>
                </a:endParaRPr>
              </a:p>
              <a:p>
                <a:pPr algn="ctr"/>
                <a:endParaRPr lang="en-GB" dirty="0">
                  <a:solidFill>
                    <a:schemeClr val="bg1"/>
                  </a:solidFill>
                  <a:latin typeface="Georgia" pitchFamily="18" charset="0"/>
                </a:endParaRPr>
              </a:p>
              <a:p>
                <a:pPr algn="ctr"/>
                <a:endParaRPr lang="en-GB" dirty="0">
                  <a:solidFill>
                    <a:schemeClr val="bg1"/>
                  </a:solidFill>
                  <a:latin typeface="Georgia" pitchFamily="18" charset="0"/>
                </a:endParaRPr>
              </a:p>
              <a:p>
                <a:pPr algn="ctr"/>
                <a:endParaRPr lang="en-GB" dirty="0">
                  <a:solidFill>
                    <a:schemeClr val="bg1"/>
                  </a:solidFill>
                  <a:latin typeface="Georgia" pitchFamily="18" charset="0"/>
                </a:endParaRPr>
              </a:p>
              <a:p>
                <a:pPr algn="ctr"/>
                <a:r>
                  <a:rPr lang="en-GB" dirty="0">
                    <a:solidFill>
                      <a:schemeClr val="bg1"/>
                    </a:solidFill>
                    <a:latin typeface="Georgia" pitchFamily="18" charset="0"/>
                  </a:rPr>
                  <a:t>Identity Verification</a:t>
                </a:r>
              </a:p>
              <a:p>
                <a:pPr algn="ctr"/>
                <a:endParaRPr lang="en-GB" dirty="0">
                  <a:solidFill>
                    <a:schemeClr val="bg1"/>
                  </a:solidFill>
                  <a:latin typeface="Georgia" pitchFamily="18" charset="0"/>
                </a:endParaRPr>
              </a:p>
            </p:txBody>
          </p:sp>
          <p:sp>
            <p:nvSpPr>
              <p:cNvPr id="13" name="Rectangle 12">
                <a:extLst>
                  <a:ext uri="{FF2B5EF4-FFF2-40B4-BE49-F238E27FC236}">
                    <a16:creationId xmlns:a16="http://schemas.microsoft.com/office/drawing/2014/main" id="{679F5F17-3206-4C39-93A3-CF4A33DBC590}"/>
                  </a:ext>
                </a:extLst>
              </p:cNvPr>
              <p:cNvSpPr/>
              <p:nvPr/>
            </p:nvSpPr>
            <p:spPr bwMode="ltGray">
              <a:xfrm>
                <a:off x="4745500" y="1332331"/>
                <a:ext cx="2700999" cy="1635004"/>
              </a:xfrm>
              <a:prstGeom prst="rect">
                <a:avLst/>
              </a:prstGeom>
              <a:solidFill>
                <a:srgbClr val="A3202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Georgia" pitchFamily="18" charset="0"/>
                </a:endParaRPr>
              </a:p>
              <a:p>
                <a:pPr algn="ctr"/>
                <a:endParaRPr lang="en-GB" dirty="0">
                  <a:solidFill>
                    <a:schemeClr val="bg1"/>
                  </a:solidFill>
                  <a:latin typeface="Georgia" pitchFamily="18" charset="0"/>
                </a:endParaRPr>
              </a:p>
              <a:p>
                <a:pPr algn="ctr"/>
                <a:endParaRPr lang="en-GB" dirty="0">
                  <a:solidFill>
                    <a:schemeClr val="bg1"/>
                  </a:solidFill>
                  <a:latin typeface="Georgia" pitchFamily="18" charset="0"/>
                </a:endParaRPr>
              </a:p>
              <a:p>
                <a:pPr algn="ctr"/>
                <a:endParaRPr lang="en-GB" dirty="0">
                  <a:solidFill>
                    <a:schemeClr val="bg1"/>
                  </a:solidFill>
                  <a:latin typeface="Georgia" pitchFamily="18" charset="0"/>
                </a:endParaRPr>
              </a:p>
              <a:p>
                <a:pPr algn="ctr"/>
                <a:r>
                  <a:rPr lang="en-GB" dirty="0">
                    <a:solidFill>
                      <a:schemeClr val="bg1"/>
                    </a:solidFill>
                    <a:latin typeface="Georgia" pitchFamily="18" charset="0"/>
                  </a:rPr>
                  <a:t>Digital Consent Recording</a:t>
                </a:r>
              </a:p>
              <a:p>
                <a:pPr algn="ctr"/>
                <a:endParaRPr lang="en-GB" dirty="0">
                  <a:solidFill>
                    <a:schemeClr val="bg1"/>
                  </a:solidFill>
                  <a:latin typeface="Georgia" pitchFamily="18" charset="0"/>
                </a:endParaRPr>
              </a:p>
            </p:txBody>
          </p:sp>
          <p:sp>
            <p:nvSpPr>
              <p:cNvPr id="14" name="Rectangle 13">
                <a:extLst>
                  <a:ext uri="{FF2B5EF4-FFF2-40B4-BE49-F238E27FC236}">
                    <a16:creationId xmlns:a16="http://schemas.microsoft.com/office/drawing/2014/main" id="{A5352C1A-0D30-4CB4-9901-3EDFBBC5E463}"/>
                  </a:ext>
                </a:extLst>
              </p:cNvPr>
              <p:cNvSpPr/>
              <p:nvPr/>
            </p:nvSpPr>
            <p:spPr bwMode="ltGray">
              <a:xfrm>
                <a:off x="8779801" y="1332330"/>
                <a:ext cx="2700999" cy="1635003"/>
              </a:xfrm>
              <a:prstGeom prst="rect">
                <a:avLst/>
              </a:prstGeom>
              <a:solidFill>
                <a:srgbClr val="A3202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Georgia" pitchFamily="18" charset="0"/>
                </a:endParaRPr>
              </a:p>
              <a:p>
                <a:pPr algn="ctr"/>
                <a:endParaRPr lang="en-GB" dirty="0">
                  <a:solidFill>
                    <a:schemeClr val="bg1"/>
                  </a:solidFill>
                  <a:latin typeface="Georgia" pitchFamily="18" charset="0"/>
                </a:endParaRPr>
              </a:p>
              <a:p>
                <a:pPr algn="ctr"/>
                <a:endParaRPr lang="en-GB" dirty="0">
                  <a:solidFill>
                    <a:schemeClr val="bg1"/>
                  </a:solidFill>
                  <a:latin typeface="Georgia" pitchFamily="18" charset="0"/>
                </a:endParaRPr>
              </a:p>
              <a:p>
                <a:pPr algn="ctr"/>
                <a:r>
                  <a:rPr lang="en-GB" dirty="0">
                    <a:solidFill>
                      <a:schemeClr val="bg1"/>
                    </a:solidFill>
                    <a:latin typeface="Georgia" pitchFamily="18" charset="0"/>
                  </a:rPr>
                  <a:t>Immutable Storage of Deed Documents</a:t>
                </a:r>
              </a:p>
            </p:txBody>
          </p:sp>
          <p:sp>
            <p:nvSpPr>
              <p:cNvPr id="15" name="TextBox 14">
                <a:extLst>
                  <a:ext uri="{FF2B5EF4-FFF2-40B4-BE49-F238E27FC236}">
                    <a16:creationId xmlns:a16="http://schemas.microsoft.com/office/drawing/2014/main" id="{9C9CFECB-386C-4767-B814-052FFC8360D7}"/>
                  </a:ext>
                </a:extLst>
              </p:cNvPr>
              <p:cNvSpPr txBox="1"/>
              <p:nvPr/>
            </p:nvSpPr>
            <p:spPr>
              <a:xfrm>
                <a:off x="711200" y="3122080"/>
                <a:ext cx="2700999" cy="2308324"/>
              </a:xfrm>
              <a:prstGeom prst="rect">
                <a:avLst/>
              </a:prstGeom>
              <a:noFill/>
            </p:spPr>
            <p:txBody>
              <a:bodyPr wrap="square">
                <a:spAutoFit/>
              </a:bodyPr>
              <a:lstStyle/>
              <a:p>
                <a:r>
                  <a:rPr lang="en-GB" sz="1800" b="1" dirty="0">
                    <a:cs typeface="Times New Roman" panose="02020603050405020304" pitchFamily="18" charset="0"/>
                  </a:rPr>
                  <a:t>Identity Verification of both buyer and seller through Aadhaar based biometric authentication supported by PKI enabled Property Card Verification </a:t>
                </a:r>
                <a:endParaRPr lang="en-GB" b="1" dirty="0"/>
              </a:p>
            </p:txBody>
          </p:sp>
          <p:sp>
            <p:nvSpPr>
              <p:cNvPr id="16" name="TextBox 15">
                <a:extLst>
                  <a:ext uri="{FF2B5EF4-FFF2-40B4-BE49-F238E27FC236}">
                    <a16:creationId xmlns:a16="http://schemas.microsoft.com/office/drawing/2014/main" id="{A49DA2B5-DD66-45FB-BF6A-5D99F4ECC5DB}"/>
                  </a:ext>
                </a:extLst>
              </p:cNvPr>
              <p:cNvSpPr txBox="1"/>
              <p:nvPr/>
            </p:nvSpPr>
            <p:spPr>
              <a:xfrm>
                <a:off x="4745500" y="3102318"/>
                <a:ext cx="2700999" cy="1754326"/>
              </a:xfrm>
              <a:prstGeom prst="rect">
                <a:avLst/>
              </a:prstGeom>
              <a:noFill/>
            </p:spPr>
            <p:txBody>
              <a:bodyPr wrap="square">
                <a:spAutoFit/>
              </a:bodyPr>
              <a:lstStyle/>
              <a:p>
                <a:pPr>
                  <a:spcAft>
                    <a:spcPts val="600"/>
                  </a:spcAft>
                </a:pPr>
                <a:r>
                  <a:rPr lang="en-GB" sz="1800" b="1" dirty="0">
                    <a:cs typeface="Times New Roman" panose="02020603050405020304" pitchFamily="18" charset="0"/>
                  </a:rPr>
                  <a:t>Recording of seller’s admission through digital signing of transaction using the PKI enabled Property Card.</a:t>
                </a:r>
              </a:p>
            </p:txBody>
          </p:sp>
          <p:sp>
            <p:nvSpPr>
              <p:cNvPr id="17" name="TextBox 16">
                <a:extLst>
                  <a:ext uri="{FF2B5EF4-FFF2-40B4-BE49-F238E27FC236}">
                    <a16:creationId xmlns:a16="http://schemas.microsoft.com/office/drawing/2014/main" id="{D4077D9B-3355-44E3-86EB-17F16379F32C}"/>
                  </a:ext>
                </a:extLst>
              </p:cNvPr>
              <p:cNvSpPr txBox="1"/>
              <p:nvPr/>
            </p:nvSpPr>
            <p:spPr>
              <a:xfrm>
                <a:off x="8779800" y="3104386"/>
                <a:ext cx="2700999" cy="2031325"/>
              </a:xfrm>
              <a:prstGeom prst="rect">
                <a:avLst/>
              </a:prstGeom>
              <a:noFill/>
            </p:spPr>
            <p:txBody>
              <a:bodyPr wrap="square">
                <a:spAutoFit/>
              </a:bodyPr>
              <a:lstStyle/>
              <a:p>
                <a:r>
                  <a:rPr lang="en-GB" sz="1800" b="1" dirty="0">
                    <a:cs typeface="Times New Roman" panose="02020603050405020304" pitchFamily="18" charset="0"/>
                  </a:rPr>
                  <a:t>Blockchain decentralises Property Record Storage, into more than one location and makes the records immutable and </a:t>
                </a:r>
                <a:r>
                  <a:rPr lang="en-GB" b="1" dirty="0">
                    <a:cs typeface="Times New Roman" panose="02020603050405020304" pitchFamily="18" charset="0"/>
                  </a:rPr>
                  <a:t>traceable</a:t>
                </a:r>
                <a:r>
                  <a:rPr lang="en-GB" sz="1800" b="1" dirty="0">
                    <a:cs typeface="Times New Roman" panose="02020603050405020304" pitchFamily="18" charset="0"/>
                  </a:rPr>
                  <a:t>.</a:t>
                </a:r>
              </a:p>
            </p:txBody>
          </p:sp>
          <p:pic>
            <p:nvPicPr>
              <p:cNvPr id="18" name="Graphic 17" descr="Fingerprint with solid fill">
                <a:extLst>
                  <a:ext uri="{FF2B5EF4-FFF2-40B4-BE49-F238E27FC236}">
                    <a16:creationId xmlns:a16="http://schemas.microsoft.com/office/drawing/2014/main" id="{06BC59D1-E4A0-4435-AE7F-0DDD88FC2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4499" y="1373067"/>
                <a:ext cx="914400" cy="914400"/>
              </a:xfrm>
              <a:prstGeom prst="rect">
                <a:avLst/>
              </a:prstGeom>
            </p:spPr>
          </p:pic>
          <p:pic>
            <p:nvPicPr>
              <p:cNvPr id="19" name="Graphic 18" descr="Credit card outline">
                <a:extLst>
                  <a:ext uri="{FF2B5EF4-FFF2-40B4-BE49-F238E27FC236}">
                    <a16:creationId xmlns:a16="http://schemas.microsoft.com/office/drawing/2014/main" id="{D432E43E-ACE1-421A-8008-70D5F1250B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1373067"/>
                <a:ext cx="914400" cy="914400"/>
              </a:xfrm>
              <a:prstGeom prst="rect">
                <a:avLst/>
              </a:prstGeom>
            </p:spPr>
          </p:pic>
          <p:pic>
            <p:nvPicPr>
              <p:cNvPr id="20" name="Graphic 19" descr="Database outline">
                <a:extLst>
                  <a:ext uri="{FF2B5EF4-FFF2-40B4-BE49-F238E27FC236}">
                    <a16:creationId xmlns:a16="http://schemas.microsoft.com/office/drawing/2014/main" id="{E2BA6F56-EB52-4055-A5C3-7EFD8E453C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02122" y="1320313"/>
                <a:ext cx="770757" cy="770757"/>
              </a:xfrm>
              <a:prstGeom prst="rect">
                <a:avLst/>
              </a:prstGeom>
            </p:spPr>
          </p:pic>
          <p:cxnSp>
            <p:nvCxnSpPr>
              <p:cNvPr id="21" name="Straight Connector 20">
                <a:extLst>
                  <a:ext uri="{FF2B5EF4-FFF2-40B4-BE49-F238E27FC236}">
                    <a16:creationId xmlns:a16="http://schemas.microsoft.com/office/drawing/2014/main" id="{0DE39167-1265-4B8A-89D2-0414BC47FECC}"/>
                  </a:ext>
                </a:extLst>
              </p:cNvPr>
              <p:cNvCxnSpPr>
                <a:stCxn id="12" idx="3"/>
                <a:endCxn id="13" idx="1"/>
              </p:cNvCxnSpPr>
              <p:nvPr/>
            </p:nvCxnSpPr>
            <p:spPr>
              <a:xfrm>
                <a:off x="3412199" y="2143824"/>
                <a:ext cx="1333301" cy="6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9608073-E724-4B51-87B6-F3D3A6289FAE}"/>
                  </a:ext>
                </a:extLst>
              </p:cNvPr>
              <p:cNvCxnSpPr>
                <a:cxnSpLocks/>
                <a:stCxn id="13" idx="3"/>
                <a:endCxn id="14" idx="1"/>
              </p:cNvCxnSpPr>
              <p:nvPr/>
            </p:nvCxnSpPr>
            <p:spPr>
              <a:xfrm flipV="1">
                <a:off x="7446499" y="2149832"/>
                <a:ext cx="133330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1" name="Graphic 10" descr="Download with solid fill">
              <a:extLst>
                <a:ext uri="{FF2B5EF4-FFF2-40B4-BE49-F238E27FC236}">
                  <a16:creationId xmlns:a16="http://schemas.microsoft.com/office/drawing/2014/main" id="{BEF3713E-57D2-42B8-B435-61F4A6B135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81066" y="2389369"/>
              <a:ext cx="914400" cy="914400"/>
            </a:xfrm>
            <a:prstGeom prst="rect">
              <a:avLst/>
            </a:prstGeom>
          </p:spPr>
        </p:pic>
      </p:grpSp>
      <p:sp>
        <p:nvSpPr>
          <p:cNvPr id="23" name="TextBox 22">
            <a:extLst>
              <a:ext uri="{FF2B5EF4-FFF2-40B4-BE49-F238E27FC236}">
                <a16:creationId xmlns:a16="http://schemas.microsoft.com/office/drawing/2014/main" id="{2B37D3CB-A3C3-483D-A76D-D05A0668A5E8}"/>
              </a:ext>
            </a:extLst>
          </p:cNvPr>
          <p:cNvSpPr txBox="1"/>
          <p:nvPr/>
        </p:nvSpPr>
        <p:spPr>
          <a:xfrm>
            <a:off x="715524" y="1297454"/>
            <a:ext cx="11119729" cy="689113"/>
          </a:xfrm>
          <a:prstGeom prst="rect">
            <a:avLst/>
          </a:prstGeom>
          <a:noFill/>
        </p:spPr>
        <p:txBody>
          <a:bodyPr wrap="square" lIns="0" tIns="0" rIns="0" bIns="0" rtlCol="0">
            <a:noAutofit/>
          </a:bodyPr>
          <a:lstStyle/>
          <a:p>
            <a:pPr indent="-274320">
              <a:spcAft>
                <a:spcPts val="900"/>
              </a:spcAft>
            </a:pPr>
            <a:r>
              <a:rPr lang="en-GB" dirty="0"/>
              <a:t>Through a combination of Aadhaar based identity authentication, cryptography and blockchain technology, key challenges of impersonation and tampering of documents can be mitigated: </a:t>
            </a:r>
          </a:p>
        </p:txBody>
      </p:sp>
    </p:spTree>
    <p:extLst>
      <p:ext uri="{BB962C8B-B14F-4D97-AF65-F5344CB8AC3E}">
        <p14:creationId xmlns:p14="http://schemas.microsoft.com/office/powerpoint/2010/main" val="370188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9DD0-26B0-4F95-AB84-AFC1E9FC6F25}"/>
              </a:ext>
            </a:extLst>
          </p:cNvPr>
          <p:cNvSpPr>
            <a:spLocks noGrp="1"/>
          </p:cNvSpPr>
          <p:nvPr>
            <p:ph type="title"/>
          </p:nvPr>
        </p:nvSpPr>
        <p:spPr/>
        <p:txBody>
          <a:bodyPr/>
          <a:lstStyle/>
          <a:p>
            <a:r>
              <a:rPr lang="en-GB" dirty="0"/>
              <a:t>Property Card Data Structure</a:t>
            </a:r>
          </a:p>
        </p:txBody>
      </p:sp>
      <p:sp>
        <p:nvSpPr>
          <p:cNvPr id="4" name="Footer Placeholder 3">
            <a:extLst>
              <a:ext uri="{FF2B5EF4-FFF2-40B4-BE49-F238E27FC236}">
                <a16:creationId xmlns:a16="http://schemas.microsoft.com/office/drawing/2014/main" id="{D6EEC85A-5ED4-44B8-A81E-1E6A447F6D2A}"/>
              </a:ext>
            </a:extLst>
          </p:cNvPr>
          <p:cNvSpPr>
            <a:spLocks noGrp="1"/>
          </p:cNvSpPr>
          <p:nvPr>
            <p:ph type="ftr" sz="quarter" idx="11"/>
          </p:nvPr>
        </p:nvSpPr>
        <p:spPr/>
        <p:txBody>
          <a:bodyPr/>
          <a:lstStyle/>
          <a:p>
            <a:r>
              <a:rPr lang="en-US"/>
              <a:t>Infonomics</a:t>
            </a:r>
          </a:p>
        </p:txBody>
      </p:sp>
      <p:sp>
        <p:nvSpPr>
          <p:cNvPr id="5" name="Slide Number Placeholder 4">
            <a:extLst>
              <a:ext uri="{FF2B5EF4-FFF2-40B4-BE49-F238E27FC236}">
                <a16:creationId xmlns:a16="http://schemas.microsoft.com/office/drawing/2014/main" id="{4F6ED04D-21B9-45C7-A231-4B6ACD076B2C}"/>
              </a:ext>
            </a:extLst>
          </p:cNvPr>
          <p:cNvSpPr>
            <a:spLocks noGrp="1"/>
          </p:cNvSpPr>
          <p:nvPr>
            <p:ph type="sldNum" sz="quarter" idx="12"/>
          </p:nvPr>
        </p:nvSpPr>
        <p:spPr/>
        <p:txBody>
          <a:bodyPr/>
          <a:lstStyle/>
          <a:p>
            <a:fld id="{AE7422E5-B2C5-4D1E-9675-C24ADD960BAE}" type="slidenum">
              <a:rPr lang="en-US" smtClean="0"/>
              <a:pPr/>
              <a:t>50</a:t>
            </a:fld>
            <a:endParaRPr lang="en-US"/>
          </a:p>
        </p:txBody>
      </p:sp>
      <p:grpSp>
        <p:nvGrpSpPr>
          <p:cNvPr id="6" name="Group 5">
            <a:extLst>
              <a:ext uri="{FF2B5EF4-FFF2-40B4-BE49-F238E27FC236}">
                <a16:creationId xmlns:a16="http://schemas.microsoft.com/office/drawing/2014/main" id="{5EB58E46-1B9C-4963-965D-FC1FA1573CC2}"/>
              </a:ext>
            </a:extLst>
          </p:cNvPr>
          <p:cNvGrpSpPr/>
          <p:nvPr/>
        </p:nvGrpSpPr>
        <p:grpSpPr>
          <a:xfrm>
            <a:off x="166777" y="1361729"/>
            <a:ext cx="11858445" cy="5496271"/>
            <a:chOff x="151507" y="1277367"/>
            <a:chExt cx="11858445" cy="5496271"/>
          </a:xfrm>
        </p:grpSpPr>
        <p:sp>
          <p:nvSpPr>
            <p:cNvPr id="7" name="Rectangle 6">
              <a:extLst>
                <a:ext uri="{FF2B5EF4-FFF2-40B4-BE49-F238E27FC236}">
                  <a16:creationId xmlns:a16="http://schemas.microsoft.com/office/drawing/2014/main" id="{946D8B6C-1E5D-4E51-AE5B-9F1985AD6C07}"/>
                </a:ext>
              </a:extLst>
            </p:cNvPr>
            <p:cNvSpPr/>
            <p:nvPr/>
          </p:nvSpPr>
          <p:spPr>
            <a:xfrm>
              <a:off x="2923874" y="1597713"/>
              <a:ext cx="1908630" cy="4644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Arial" panose="020B0604020202020204" pitchFamily="34" charset="0"/>
                  <a:cs typeface="Arial" panose="020B0604020202020204" pitchFamily="34" charset="0"/>
                </a:rPr>
                <a:t>Secure Zone</a:t>
              </a:r>
            </a:p>
          </p:txBody>
        </p:sp>
        <p:sp>
          <p:nvSpPr>
            <p:cNvPr id="8" name="Rectangle 7">
              <a:extLst>
                <a:ext uri="{FF2B5EF4-FFF2-40B4-BE49-F238E27FC236}">
                  <a16:creationId xmlns:a16="http://schemas.microsoft.com/office/drawing/2014/main" id="{D72BF86E-F3FE-4D8A-9FA9-41FAF4CFD4F2}"/>
                </a:ext>
              </a:extLst>
            </p:cNvPr>
            <p:cNvSpPr/>
            <p:nvPr/>
          </p:nvSpPr>
          <p:spPr>
            <a:xfrm>
              <a:off x="8807294" y="1596768"/>
              <a:ext cx="1908630" cy="4644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Arial" panose="020B0604020202020204" pitchFamily="34" charset="0"/>
                  <a:cs typeface="Arial" panose="020B0604020202020204" pitchFamily="34" charset="0"/>
                </a:rPr>
                <a:t>Non Secure Zone</a:t>
              </a:r>
            </a:p>
          </p:txBody>
        </p:sp>
        <p:sp>
          <p:nvSpPr>
            <p:cNvPr id="9" name="Rectangle 8">
              <a:extLst>
                <a:ext uri="{FF2B5EF4-FFF2-40B4-BE49-F238E27FC236}">
                  <a16:creationId xmlns:a16="http://schemas.microsoft.com/office/drawing/2014/main" id="{C4573D5D-F172-4924-B1E9-811AFF5E4640}"/>
                </a:ext>
              </a:extLst>
            </p:cNvPr>
            <p:cNvSpPr/>
            <p:nvPr/>
          </p:nvSpPr>
          <p:spPr>
            <a:xfrm>
              <a:off x="1309468" y="2255721"/>
              <a:ext cx="1908630" cy="46445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Arial" panose="020B0604020202020204" pitchFamily="34" charset="0"/>
                  <a:cs typeface="Arial" panose="020B0604020202020204" pitchFamily="34" charset="0"/>
                </a:rPr>
                <a:t>Application Code</a:t>
              </a:r>
            </a:p>
          </p:txBody>
        </p:sp>
        <p:sp>
          <p:nvSpPr>
            <p:cNvPr id="10" name="Rectangle 9">
              <a:extLst>
                <a:ext uri="{FF2B5EF4-FFF2-40B4-BE49-F238E27FC236}">
                  <a16:creationId xmlns:a16="http://schemas.microsoft.com/office/drawing/2014/main" id="{E2AA1D3B-0A6C-4758-8A65-671B925BF4F2}"/>
                </a:ext>
              </a:extLst>
            </p:cNvPr>
            <p:cNvSpPr/>
            <p:nvPr/>
          </p:nvSpPr>
          <p:spPr>
            <a:xfrm>
              <a:off x="4808385" y="2255721"/>
              <a:ext cx="1908630" cy="46445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Arial" panose="020B0604020202020204" pitchFamily="34" charset="0"/>
                  <a:cs typeface="Arial" panose="020B0604020202020204" pitchFamily="34" charset="0"/>
                </a:rPr>
                <a:t>File Storage</a:t>
              </a:r>
            </a:p>
          </p:txBody>
        </p:sp>
        <p:sp>
          <p:nvSpPr>
            <p:cNvPr id="11" name="Rectangle 10">
              <a:extLst>
                <a:ext uri="{FF2B5EF4-FFF2-40B4-BE49-F238E27FC236}">
                  <a16:creationId xmlns:a16="http://schemas.microsoft.com/office/drawing/2014/main" id="{87284702-13E1-4C56-9C3C-B6AB0C385260}"/>
                </a:ext>
              </a:extLst>
            </p:cNvPr>
            <p:cNvSpPr/>
            <p:nvPr/>
          </p:nvSpPr>
          <p:spPr>
            <a:xfrm>
              <a:off x="152667" y="2852032"/>
              <a:ext cx="1908630" cy="46445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Arial" panose="020B0604020202020204" pitchFamily="34" charset="0"/>
                  <a:cs typeface="Arial" panose="020B0604020202020204" pitchFamily="34" charset="0"/>
                </a:rPr>
                <a:t>Encryption of Data</a:t>
              </a:r>
            </a:p>
          </p:txBody>
        </p:sp>
        <p:sp>
          <p:nvSpPr>
            <p:cNvPr id="12" name="Rectangle 11">
              <a:extLst>
                <a:ext uri="{FF2B5EF4-FFF2-40B4-BE49-F238E27FC236}">
                  <a16:creationId xmlns:a16="http://schemas.microsoft.com/office/drawing/2014/main" id="{6F92224A-6A1C-42D6-B207-8A1342211367}"/>
                </a:ext>
              </a:extLst>
            </p:cNvPr>
            <p:cNvSpPr/>
            <p:nvPr/>
          </p:nvSpPr>
          <p:spPr>
            <a:xfrm>
              <a:off x="2455480" y="2852032"/>
              <a:ext cx="2148735" cy="46445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Arial" panose="020B0604020202020204" pitchFamily="34" charset="0"/>
                  <a:cs typeface="Arial" panose="020B0604020202020204" pitchFamily="34" charset="0"/>
                </a:rPr>
                <a:t>Change PIN No. </a:t>
              </a:r>
            </a:p>
          </p:txBody>
        </p:sp>
        <p:sp>
          <p:nvSpPr>
            <p:cNvPr id="13" name="Rectangle 12">
              <a:extLst>
                <a:ext uri="{FF2B5EF4-FFF2-40B4-BE49-F238E27FC236}">
                  <a16:creationId xmlns:a16="http://schemas.microsoft.com/office/drawing/2014/main" id="{8A546AFF-1B8A-4900-9E94-405C93F81410}"/>
                </a:ext>
              </a:extLst>
            </p:cNvPr>
            <p:cNvSpPr/>
            <p:nvPr/>
          </p:nvSpPr>
          <p:spPr>
            <a:xfrm>
              <a:off x="151507" y="3477052"/>
              <a:ext cx="1908630" cy="329658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Receives data for encryption along with PIN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Validates the PIN by matching it with the data stored in its file repository</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Upon match of the PIN, encrypts the received data using the Private Key</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Returns the encrypted data</a:t>
              </a:r>
            </a:p>
          </p:txBody>
        </p:sp>
        <p:sp>
          <p:nvSpPr>
            <p:cNvPr id="14" name="Rectangle 13">
              <a:extLst>
                <a:ext uri="{FF2B5EF4-FFF2-40B4-BE49-F238E27FC236}">
                  <a16:creationId xmlns:a16="http://schemas.microsoft.com/office/drawing/2014/main" id="{1AAC9D76-8F9C-437A-83E7-0541E036C32A}"/>
                </a:ext>
              </a:extLst>
            </p:cNvPr>
            <p:cNvSpPr/>
            <p:nvPr/>
          </p:nvSpPr>
          <p:spPr>
            <a:xfrm>
              <a:off x="2455479" y="3465769"/>
              <a:ext cx="2148735" cy="329658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marR="0" lvl="3" indent="-173038" algn="just">
                <a:lnSpc>
                  <a:spcPct val="107000"/>
                </a:lnSpc>
                <a:spcBef>
                  <a:spcPts val="0"/>
                </a:spcBef>
                <a:spcAft>
                  <a:spcPts val="0"/>
                </a:spcAft>
                <a:buFont typeface="Arial" panose="020B0604020202020204" pitchFamily="34" charset="0"/>
                <a:buChar char="•"/>
              </a:pPr>
              <a:r>
                <a:rPr lang="en-US" sz="1400" dirty="0">
                  <a:latin typeface="Arial" panose="020B0604020202020204" pitchFamily="34" charset="0"/>
                  <a:ea typeface="Arial" panose="020B0604020202020204" pitchFamily="34" charset="0"/>
                  <a:cs typeface="Arial" panose="020B0604020202020204" pitchFamily="34" charset="0"/>
                </a:rPr>
                <a:t>Receive Card No., PIN and Public Key</a:t>
              </a:r>
            </a:p>
            <a:p>
              <a:pPr marL="231775" marR="0" lvl="3" indent="-173038" algn="just">
                <a:lnSpc>
                  <a:spcPct val="107000"/>
                </a:lnSpc>
                <a:spcBef>
                  <a:spcPts val="0"/>
                </a:spcBef>
                <a:spcAft>
                  <a:spcPts val="0"/>
                </a:spcAft>
                <a:buFont typeface="Arial" panose="020B0604020202020204" pitchFamily="34" charset="0"/>
                <a:buChar char="•"/>
              </a:pPr>
              <a:r>
                <a:rPr lang="en-US" sz="1400" dirty="0">
                  <a:latin typeface="Arial" panose="020B0604020202020204" pitchFamily="34" charset="0"/>
                  <a:ea typeface="Arial" panose="020B0604020202020204" pitchFamily="34" charset="0"/>
                  <a:cs typeface="Arial" panose="020B0604020202020204" pitchFamily="34" charset="0"/>
                </a:rPr>
                <a:t>Match Card No.</a:t>
              </a:r>
            </a:p>
            <a:p>
              <a:pPr marL="231775" marR="0" lvl="3" indent="-173038" algn="just">
                <a:lnSpc>
                  <a:spcPct val="107000"/>
                </a:lnSpc>
                <a:spcBef>
                  <a:spcPts val="0"/>
                </a:spcBef>
                <a:spcAft>
                  <a:spcPts val="0"/>
                </a:spcAft>
                <a:buFont typeface="Arial" panose="020B0604020202020204" pitchFamily="34" charset="0"/>
                <a:buChar char="•"/>
              </a:pPr>
              <a:r>
                <a:rPr lang="en-US" sz="1400" dirty="0">
                  <a:latin typeface="Arial" panose="020B0604020202020204" pitchFamily="34" charset="0"/>
                  <a:ea typeface="Arial" panose="020B0604020202020204" pitchFamily="34" charset="0"/>
                  <a:cs typeface="Arial" panose="020B0604020202020204" pitchFamily="34" charset="0"/>
                </a:rPr>
                <a:t>Match Public Key</a:t>
              </a:r>
            </a:p>
            <a:p>
              <a:pPr marL="231775" marR="0" lvl="3" indent="-173038" algn="just">
                <a:lnSpc>
                  <a:spcPct val="107000"/>
                </a:lnSpc>
                <a:spcBef>
                  <a:spcPts val="0"/>
                </a:spcBef>
                <a:spcAft>
                  <a:spcPts val="0"/>
                </a:spcAft>
                <a:buFont typeface="Arial" panose="020B0604020202020204" pitchFamily="34" charset="0"/>
                <a:buChar char="•"/>
              </a:pPr>
              <a:r>
                <a:rPr lang="en-US" sz="1400" dirty="0">
                  <a:latin typeface="Arial" panose="020B0604020202020204" pitchFamily="34" charset="0"/>
                  <a:ea typeface="Arial" panose="020B0604020202020204" pitchFamily="34" charset="0"/>
                  <a:cs typeface="Arial" panose="020B0604020202020204" pitchFamily="34" charset="0"/>
                </a:rPr>
                <a:t>Modify the PIN with new PIN</a:t>
              </a:r>
            </a:p>
            <a:p>
              <a:endParaRPr lang="en-US" sz="14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C3D72ACB-D20A-44F4-AEEC-24E87E62A75A}"/>
                </a:ext>
              </a:extLst>
            </p:cNvPr>
            <p:cNvSpPr/>
            <p:nvPr/>
          </p:nvSpPr>
          <p:spPr>
            <a:xfrm>
              <a:off x="4808385" y="3127804"/>
              <a:ext cx="1908630" cy="13707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marR="0" lvl="2" indent="-115888">
                <a:lnSpc>
                  <a:spcPct val="107000"/>
                </a:lnSpc>
                <a:spcBef>
                  <a:spcPts val="0"/>
                </a:spcBef>
                <a:spcAft>
                  <a:spcPts val="0"/>
                </a:spcAft>
                <a:buFont typeface="+mj-lt"/>
                <a:buAutoNum type="romanLcPeriod"/>
              </a:pPr>
              <a:r>
                <a:rPr lang="en-US" sz="1400" dirty="0">
                  <a:latin typeface="Arial" panose="020B0604020202020204" pitchFamily="34" charset="0"/>
                  <a:ea typeface="Arial" panose="020B0604020202020204" pitchFamily="34" charset="0"/>
                  <a:cs typeface="Arial" panose="020B0604020202020204" pitchFamily="34" charset="0"/>
                </a:rPr>
                <a:t>Public Key</a:t>
              </a:r>
            </a:p>
            <a:p>
              <a:pPr marL="231775" marR="0" lvl="2" indent="-115888">
                <a:lnSpc>
                  <a:spcPct val="107000"/>
                </a:lnSpc>
                <a:spcBef>
                  <a:spcPts val="0"/>
                </a:spcBef>
                <a:spcAft>
                  <a:spcPts val="0"/>
                </a:spcAft>
                <a:buFont typeface="+mj-lt"/>
                <a:buAutoNum type="romanLcPeriod"/>
              </a:pPr>
              <a:r>
                <a:rPr lang="en-US" sz="1400" dirty="0">
                  <a:latin typeface="Arial" panose="020B0604020202020204" pitchFamily="34" charset="0"/>
                  <a:ea typeface="Arial" panose="020B0604020202020204" pitchFamily="34" charset="0"/>
                  <a:cs typeface="Arial" panose="020B0604020202020204" pitchFamily="34" charset="0"/>
                </a:rPr>
                <a:t>Private Key</a:t>
              </a:r>
            </a:p>
            <a:p>
              <a:pPr marL="231775" marR="0" lvl="2" indent="-115888">
                <a:lnSpc>
                  <a:spcPct val="107000"/>
                </a:lnSpc>
                <a:spcBef>
                  <a:spcPts val="0"/>
                </a:spcBef>
                <a:spcAft>
                  <a:spcPts val="0"/>
                </a:spcAft>
                <a:buFont typeface="+mj-lt"/>
                <a:buAutoNum type="romanLcPeriod"/>
              </a:pPr>
              <a:r>
                <a:rPr lang="en-US" sz="1400" dirty="0">
                  <a:latin typeface="Arial" panose="020B0604020202020204" pitchFamily="34" charset="0"/>
                  <a:ea typeface="Arial" panose="020B0604020202020204" pitchFamily="34" charset="0"/>
                  <a:cs typeface="Arial" panose="020B0604020202020204" pitchFamily="34" charset="0"/>
                </a:rPr>
                <a:t>PIN</a:t>
              </a:r>
            </a:p>
            <a:p>
              <a:pPr marL="231775" marR="0" lvl="2" indent="-115888">
                <a:lnSpc>
                  <a:spcPct val="107000"/>
                </a:lnSpc>
                <a:spcBef>
                  <a:spcPts val="0"/>
                </a:spcBef>
                <a:spcAft>
                  <a:spcPts val="0"/>
                </a:spcAft>
                <a:buFont typeface="+mj-lt"/>
                <a:buAutoNum type="romanLcPeriod"/>
              </a:pPr>
              <a:r>
                <a:rPr lang="en-US" sz="1400" dirty="0">
                  <a:latin typeface="Arial" panose="020B0604020202020204" pitchFamily="34" charset="0"/>
                  <a:ea typeface="Arial" panose="020B0604020202020204" pitchFamily="34" charset="0"/>
                  <a:cs typeface="Arial" panose="020B0604020202020204" pitchFamily="34" charset="0"/>
                </a:rPr>
                <a:t>Card No</a:t>
              </a:r>
            </a:p>
            <a:p>
              <a:endParaRPr lang="en-US" sz="14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9BBE9BE8-23F9-47F4-A8AA-B98E6E81C125}"/>
                </a:ext>
              </a:extLst>
            </p:cNvPr>
            <p:cNvSpPr/>
            <p:nvPr/>
          </p:nvSpPr>
          <p:spPr>
            <a:xfrm>
              <a:off x="7541673" y="2218617"/>
              <a:ext cx="1908630" cy="46445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a:latin typeface="Arial" panose="020B0604020202020204" pitchFamily="34" charset="0"/>
                  <a:cs typeface="Arial" panose="020B0604020202020204" pitchFamily="34" charset="0"/>
                </a:rPr>
                <a:t>Application Code</a:t>
              </a:r>
              <a:endParaRPr lang="en-GB" sz="14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1E7FEF97-EEA3-4D70-9701-18E5448A0F41}"/>
                </a:ext>
              </a:extLst>
            </p:cNvPr>
            <p:cNvSpPr/>
            <p:nvPr/>
          </p:nvSpPr>
          <p:spPr>
            <a:xfrm>
              <a:off x="10093312" y="2224862"/>
              <a:ext cx="1908630" cy="46445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a:latin typeface="Arial" panose="020B0604020202020204" pitchFamily="34" charset="0"/>
                  <a:cs typeface="Arial" panose="020B0604020202020204" pitchFamily="34" charset="0"/>
                </a:rPr>
                <a:t>File Storage</a:t>
              </a:r>
              <a:endParaRPr lang="en-GB" sz="14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845D0D1C-2071-4856-A7F6-69DE0A4282BE}"/>
                </a:ext>
              </a:extLst>
            </p:cNvPr>
            <p:cNvSpPr/>
            <p:nvPr/>
          </p:nvSpPr>
          <p:spPr>
            <a:xfrm>
              <a:off x="7550148" y="2977869"/>
              <a:ext cx="1908630" cy="32965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Read</a:t>
              </a:r>
            </a:p>
            <a:p>
              <a:pPr algn="ct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Receives request for sending the Public Key/Aadhaar Number</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Returns sought data</a:t>
              </a:r>
            </a:p>
          </p:txBody>
        </p:sp>
        <p:sp>
          <p:nvSpPr>
            <p:cNvPr id="19" name="Rectangle 18">
              <a:extLst>
                <a:ext uri="{FF2B5EF4-FFF2-40B4-BE49-F238E27FC236}">
                  <a16:creationId xmlns:a16="http://schemas.microsoft.com/office/drawing/2014/main" id="{0975CEBF-314F-4531-91A9-AD0A9F99524F}"/>
                </a:ext>
              </a:extLst>
            </p:cNvPr>
            <p:cNvSpPr/>
            <p:nvPr/>
          </p:nvSpPr>
          <p:spPr>
            <a:xfrm>
              <a:off x="10101322" y="2977868"/>
              <a:ext cx="1908630" cy="32965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7663" marR="0" lvl="2" indent="-173038" algn="just">
                <a:lnSpc>
                  <a:spcPct val="107000"/>
                </a:lnSpc>
                <a:spcBef>
                  <a:spcPts val="0"/>
                </a:spcBef>
                <a:spcAft>
                  <a:spcPts val="0"/>
                </a:spcAft>
                <a:buFont typeface="+mj-lt"/>
                <a:buAutoNum type="romanLcPeriod"/>
              </a:pPr>
              <a:r>
                <a:rPr lang="en-US" sz="1400" dirty="0">
                  <a:latin typeface="Arial" panose="020B0604020202020204" pitchFamily="34" charset="0"/>
                  <a:ea typeface="Arial" panose="020B0604020202020204" pitchFamily="34" charset="0"/>
                  <a:cs typeface="Arial" panose="020B0604020202020204" pitchFamily="34" charset="0"/>
                </a:rPr>
                <a:t>Aadhaar Number or Hash of the number</a:t>
              </a:r>
            </a:p>
            <a:p>
              <a:pPr marL="347663" marR="0" lvl="2" indent="-173038" algn="just">
                <a:lnSpc>
                  <a:spcPct val="107000"/>
                </a:lnSpc>
                <a:spcBef>
                  <a:spcPts val="0"/>
                </a:spcBef>
                <a:spcAft>
                  <a:spcPts val="0"/>
                </a:spcAft>
                <a:buFont typeface="+mj-lt"/>
                <a:buAutoNum type="romanLcPeriod"/>
              </a:pPr>
              <a:r>
                <a:rPr lang="en-US" sz="1400" dirty="0">
                  <a:latin typeface="Arial" panose="020B0604020202020204" pitchFamily="34" charset="0"/>
                  <a:ea typeface="Arial" panose="020B0604020202020204" pitchFamily="34" charset="0"/>
                  <a:cs typeface="Arial" panose="020B0604020202020204" pitchFamily="34" charset="0"/>
                </a:rPr>
                <a:t>Public Key</a:t>
              </a:r>
            </a:p>
            <a:p>
              <a:pPr marL="347663" marR="0" lvl="2" indent="-173038" algn="just">
                <a:lnSpc>
                  <a:spcPct val="107000"/>
                </a:lnSpc>
                <a:spcBef>
                  <a:spcPts val="0"/>
                </a:spcBef>
                <a:spcAft>
                  <a:spcPts val="800"/>
                </a:spcAft>
                <a:buFont typeface="+mj-lt"/>
                <a:buAutoNum type="romanLcPeriod"/>
              </a:pPr>
              <a:r>
                <a:rPr lang="en-US" sz="1400" dirty="0">
                  <a:latin typeface="Arial" panose="020B0604020202020204" pitchFamily="34" charset="0"/>
                  <a:ea typeface="Arial" panose="020B0604020202020204" pitchFamily="34" charset="0"/>
                  <a:cs typeface="Arial" panose="020B0604020202020204" pitchFamily="34" charset="0"/>
                </a:rPr>
                <a:t>Card No.</a:t>
              </a:r>
            </a:p>
            <a:p>
              <a:pPr algn="ctr"/>
              <a:endParaRPr lang="en-US" sz="1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25144EFB-F8C9-46A9-9573-A062E3415161}"/>
                </a:ext>
              </a:extLst>
            </p:cNvPr>
            <p:cNvSpPr/>
            <p:nvPr/>
          </p:nvSpPr>
          <p:spPr>
            <a:xfrm>
              <a:off x="5678714" y="1277367"/>
              <a:ext cx="1908630" cy="36689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Arial" panose="020B0604020202020204" pitchFamily="34" charset="0"/>
                  <a:cs typeface="Arial" panose="020B0604020202020204" pitchFamily="34" charset="0"/>
                </a:rPr>
                <a:t>Data</a:t>
              </a:r>
            </a:p>
          </p:txBody>
        </p:sp>
        <p:cxnSp>
          <p:nvCxnSpPr>
            <p:cNvPr id="21" name="Connector: Elbow 20">
              <a:extLst>
                <a:ext uri="{FF2B5EF4-FFF2-40B4-BE49-F238E27FC236}">
                  <a16:creationId xmlns:a16="http://schemas.microsoft.com/office/drawing/2014/main" id="{AAF3B7F2-F38E-4DD7-90DD-A5D2F1CB3B33}"/>
                </a:ext>
              </a:extLst>
            </p:cNvPr>
            <p:cNvCxnSpPr>
              <a:cxnSpLocks/>
              <a:stCxn id="20" idx="2"/>
              <a:endCxn id="7" idx="3"/>
            </p:cNvCxnSpPr>
            <p:nvPr/>
          </p:nvCxnSpPr>
          <p:spPr>
            <a:xfrm rot="5400000">
              <a:off x="5639925" y="836838"/>
              <a:ext cx="185684" cy="1800525"/>
            </a:xfrm>
            <a:prstGeom prst="bentConnector2">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12A647F-866E-4357-ADFD-A0C52A529150}"/>
                </a:ext>
              </a:extLst>
            </p:cNvPr>
            <p:cNvCxnSpPr>
              <a:cxnSpLocks/>
              <a:stCxn id="20" idx="2"/>
              <a:endCxn id="8" idx="1"/>
            </p:cNvCxnSpPr>
            <p:nvPr/>
          </p:nvCxnSpPr>
          <p:spPr>
            <a:xfrm rot="16200000" flipH="1">
              <a:off x="7627792" y="649494"/>
              <a:ext cx="184739" cy="2174265"/>
            </a:xfrm>
            <a:prstGeom prst="bentConnector2">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F9D54A4E-CC74-4B18-A1CC-C01D7F962FE0}"/>
                </a:ext>
              </a:extLst>
            </p:cNvPr>
            <p:cNvCxnSpPr>
              <a:cxnSpLocks/>
              <a:stCxn id="7" idx="2"/>
              <a:endCxn id="9" idx="3"/>
            </p:cNvCxnSpPr>
            <p:nvPr/>
          </p:nvCxnSpPr>
          <p:spPr>
            <a:xfrm rot="5400000">
              <a:off x="3335254" y="1945015"/>
              <a:ext cx="425780" cy="660091"/>
            </a:xfrm>
            <a:prstGeom prst="bentConnector2">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5D93C40A-FA57-4ED0-BBCC-C7F26CE3BA63}"/>
                </a:ext>
              </a:extLst>
            </p:cNvPr>
            <p:cNvCxnSpPr>
              <a:cxnSpLocks/>
              <a:stCxn id="7" idx="2"/>
              <a:endCxn id="10" idx="1"/>
            </p:cNvCxnSpPr>
            <p:nvPr/>
          </p:nvCxnSpPr>
          <p:spPr>
            <a:xfrm rot="16200000" flipH="1">
              <a:off x="4130397" y="1809962"/>
              <a:ext cx="425780" cy="930196"/>
            </a:xfrm>
            <a:prstGeom prst="bentConnector2">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20E92A3D-7AD4-42BF-A49A-8D857A6C14D9}"/>
                </a:ext>
              </a:extLst>
            </p:cNvPr>
            <p:cNvCxnSpPr>
              <a:cxnSpLocks/>
              <a:stCxn id="9" idx="2"/>
              <a:endCxn id="11" idx="3"/>
            </p:cNvCxnSpPr>
            <p:nvPr/>
          </p:nvCxnSpPr>
          <p:spPr>
            <a:xfrm rot="5400000">
              <a:off x="1980499" y="2800976"/>
              <a:ext cx="364083" cy="202486"/>
            </a:xfrm>
            <a:prstGeom prst="bentConnector2">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93E15B9-F46E-4F58-9265-0C624883800D}"/>
                </a:ext>
              </a:extLst>
            </p:cNvPr>
            <p:cNvCxnSpPr>
              <a:cxnSpLocks/>
              <a:stCxn id="9" idx="2"/>
              <a:endCxn id="12" idx="1"/>
            </p:cNvCxnSpPr>
            <p:nvPr/>
          </p:nvCxnSpPr>
          <p:spPr>
            <a:xfrm rot="16200000" flipH="1">
              <a:off x="2177590" y="2806370"/>
              <a:ext cx="364083" cy="191697"/>
            </a:xfrm>
            <a:prstGeom prst="bentConnector2">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1C08A4-F761-43E2-83E0-25D518952CD2}"/>
                </a:ext>
              </a:extLst>
            </p:cNvPr>
            <p:cNvCxnSpPr>
              <a:cxnSpLocks/>
              <a:stCxn id="11" idx="2"/>
              <a:endCxn id="13" idx="0"/>
            </p:cNvCxnSpPr>
            <p:nvPr/>
          </p:nvCxnSpPr>
          <p:spPr>
            <a:xfrm flipH="1">
              <a:off x="1105822" y="3316489"/>
              <a:ext cx="1160" cy="16056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BDF7201-89C4-4FB8-8F85-0F04B81E4286}"/>
                </a:ext>
              </a:extLst>
            </p:cNvPr>
            <p:cNvCxnSpPr>
              <a:cxnSpLocks/>
              <a:stCxn id="12" idx="2"/>
              <a:endCxn id="14" idx="0"/>
            </p:cNvCxnSpPr>
            <p:nvPr/>
          </p:nvCxnSpPr>
          <p:spPr>
            <a:xfrm flipH="1">
              <a:off x="3529847" y="3316489"/>
              <a:ext cx="1" cy="14928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D1A58F8-2689-4159-8800-E537EF4DA28F}"/>
                </a:ext>
              </a:extLst>
            </p:cNvPr>
            <p:cNvCxnSpPr>
              <a:cxnSpLocks/>
              <a:stCxn id="10" idx="2"/>
              <a:endCxn id="15" idx="0"/>
            </p:cNvCxnSpPr>
            <p:nvPr/>
          </p:nvCxnSpPr>
          <p:spPr>
            <a:xfrm>
              <a:off x="5762700" y="2720178"/>
              <a:ext cx="0" cy="40762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74B5709-BB35-44DB-8C05-0471144F32B4}"/>
                </a:ext>
              </a:extLst>
            </p:cNvPr>
            <p:cNvCxnSpPr>
              <a:cxnSpLocks/>
              <a:stCxn id="8" idx="2"/>
              <a:endCxn id="16" idx="3"/>
            </p:cNvCxnSpPr>
            <p:nvPr/>
          </p:nvCxnSpPr>
          <p:spPr>
            <a:xfrm rot="5400000">
              <a:off x="9411146" y="2100382"/>
              <a:ext cx="389621" cy="311306"/>
            </a:xfrm>
            <a:prstGeom prst="bentConnector2">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811118F-8A24-40C1-9B42-1E693F70B2DC}"/>
                </a:ext>
              </a:extLst>
            </p:cNvPr>
            <p:cNvCxnSpPr>
              <a:cxnSpLocks/>
              <a:stCxn id="8" idx="2"/>
              <a:endCxn id="17" idx="1"/>
            </p:cNvCxnSpPr>
            <p:nvPr/>
          </p:nvCxnSpPr>
          <p:spPr>
            <a:xfrm rot="16200000" flipH="1">
              <a:off x="9729527" y="2093306"/>
              <a:ext cx="395866" cy="331703"/>
            </a:xfrm>
            <a:prstGeom prst="bentConnector2">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8154B1B-24BF-45CB-A58A-1BC611B4B7AF}"/>
                </a:ext>
              </a:extLst>
            </p:cNvPr>
            <p:cNvCxnSpPr>
              <a:cxnSpLocks/>
              <a:stCxn id="16" idx="2"/>
              <a:endCxn id="18" idx="0"/>
            </p:cNvCxnSpPr>
            <p:nvPr/>
          </p:nvCxnSpPr>
          <p:spPr>
            <a:xfrm rot="16200000" flipH="1">
              <a:off x="8352828" y="2826233"/>
              <a:ext cx="294795" cy="84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0EDEC47-5ADF-4266-BDCE-69D7AAFEBF68}"/>
                </a:ext>
              </a:extLst>
            </p:cNvPr>
            <p:cNvCxnSpPr>
              <a:cxnSpLocks/>
              <a:stCxn id="17" idx="2"/>
              <a:endCxn id="19" idx="0"/>
            </p:cNvCxnSpPr>
            <p:nvPr/>
          </p:nvCxnSpPr>
          <p:spPr>
            <a:xfrm rot="16200000" flipH="1">
              <a:off x="10907358" y="2829588"/>
              <a:ext cx="288549" cy="8010"/>
            </a:xfrm>
            <a:prstGeom prst="bentConnector3">
              <a:avLst>
                <a:gd name="adj1" fmla="val 50000"/>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320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950DBA-3ACC-49AF-BA39-142C12EEFBDC}"/>
              </a:ext>
            </a:extLst>
          </p:cNvPr>
          <p:cNvSpPr>
            <a:spLocks noGrp="1"/>
          </p:cNvSpPr>
          <p:nvPr>
            <p:ph type="sldNum" sz="quarter" idx="12"/>
          </p:nvPr>
        </p:nvSpPr>
        <p:spPr/>
        <p:txBody>
          <a:bodyPr/>
          <a:lstStyle/>
          <a:p>
            <a:fld id="{AE7422E5-B2C5-4D1E-9675-C24ADD960BAE}" type="slidenum">
              <a:rPr lang="en-US" smtClean="0"/>
              <a:pPr/>
              <a:t>6</a:t>
            </a:fld>
            <a:endParaRPr lang="en-US"/>
          </a:p>
        </p:txBody>
      </p:sp>
      <p:sp>
        <p:nvSpPr>
          <p:cNvPr id="8" name="Title 1">
            <a:extLst>
              <a:ext uri="{FF2B5EF4-FFF2-40B4-BE49-F238E27FC236}">
                <a16:creationId xmlns:a16="http://schemas.microsoft.com/office/drawing/2014/main" id="{67541DFE-512B-400D-9C05-DBC33E8B4622}"/>
              </a:ext>
            </a:extLst>
          </p:cNvPr>
          <p:cNvSpPr>
            <a:spLocks noGrp="1"/>
          </p:cNvSpPr>
          <p:nvPr>
            <p:ph type="title"/>
          </p:nvPr>
        </p:nvSpPr>
        <p:spPr>
          <a:xfrm>
            <a:off x="442912" y="369277"/>
            <a:ext cx="11306175" cy="728663"/>
          </a:xfrm>
        </p:spPr>
        <p:txBody>
          <a:bodyPr>
            <a:normAutofit fontScale="90000"/>
          </a:bodyPr>
          <a:lstStyle/>
          <a:p>
            <a:r>
              <a:rPr lang="en-GB" sz="3200" b="1" dirty="0"/>
              <a:t>Our Approach for Design and Implementation of the initiatives…</a:t>
            </a:r>
          </a:p>
        </p:txBody>
      </p:sp>
      <p:grpSp>
        <p:nvGrpSpPr>
          <p:cNvPr id="2" name="Group 1">
            <a:extLst>
              <a:ext uri="{FF2B5EF4-FFF2-40B4-BE49-F238E27FC236}">
                <a16:creationId xmlns:a16="http://schemas.microsoft.com/office/drawing/2014/main" id="{2AB77252-CF82-483B-8691-D228E330EB13}"/>
              </a:ext>
            </a:extLst>
          </p:cNvPr>
          <p:cNvGrpSpPr/>
          <p:nvPr/>
        </p:nvGrpSpPr>
        <p:grpSpPr>
          <a:xfrm>
            <a:off x="413340" y="3983960"/>
            <a:ext cx="11335746" cy="2547586"/>
            <a:chOff x="6133537" y="1957719"/>
            <a:chExt cx="5615550" cy="2210956"/>
          </a:xfrm>
        </p:grpSpPr>
        <p:grpSp>
          <p:nvGrpSpPr>
            <p:cNvPr id="26" name="Group 25">
              <a:extLst>
                <a:ext uri="{FF2B5EF4-FFF2-40B4-BE49-F238E27FC236}">
                  <a16:creationId xmlns:a16="http://schemas.microsoft.com/office/drawing/2014/main" id="{0489B16E-17AB-49E0-879F-5F1744EBAE3D}"/>
                </a:ext>
              </a:extLst>
            </p:cNvPr>
            <p:cNvGrpSpPr/>
            <p:nvPr/>
          </p:nvGrpSpPr>
          <p:grpSpPr>
            <a:xfrm>
              <a:off x="6133537" y="1957719"/>
              <a:ext cx="1823148" cy="2210956"/>
              <a:chOff x="567075" y="4825787"/>
              <a:chExt cx="1548000" cy="1869674"/>
            </a:xfrm>
          </p:grpSpPr>
          <p:sp>
            <p:nvSpPr>
              <p:cNvPr id="45" name="AutoShape 3">
                <a:extLst>
                  <a:ext uri="{FF2B5EF4-FFF2-40B4-BE49-F238E27FC236}">
                    <a16:creationId xmlns:a16="http://schemas.microsoft.com/office/drawing/2014/main" id="{34B565CF-7D6D-4BCC-952B-7DE666E28E2F}"/>
                  </a:ext>
                </a:extLst>
              </p:cNvPr>
              <p:cNvSpPr>
                <a:spLocks noChangeArrowheads="1"/>
              </p:cNvSpPr>
              <p:nvPr/>
            </p:nvSpPr>
            <p:spPr bwMode="auto">
              <a:xfrm rot="16200000" flipH="1">
                <a:off x="1045901" y="4346961"/>
                <a:ext cx="590347" cy="1548000"/>
              </a:xfrm>
              <a:custGeom>
                <a:avLst/>
                <a:gdLst>
                  <a:gd name="connsiteX0" fmla="*/ 0 w 541355"/>
                  <a:gd name="connsiteY0" fmla="*/ 0 h 1477802"/>
                  <a:gd name="connsiteX1" fmla="*/ 373838 w 541355"/>
                  <a:gd name="connsiteY1" fmla="*/ 0 h 1477802"/>
                  <a:gd name="connsiteX2" fmla="*/ 541355 w 541355"/>
                  <a:gd name="connsiteY2" fmla="*/ 738901 h 1477802"/>
                  <a:gd name="connsiteX3" fmla="*/ 373838 w 541355"/>
                  <a:gd name="connsiteY3" fmla="*/ 1477802 h 1477802"/>
                  <a:gd name="connsiteX4" fmla="*/ 0 w 541355"/>
                  <a:gd name="connsiteY4" fmla="*/ 1477802 h 1477802"/>
                  <a:gd name="connsiteX5" fmla="*/ 0 w 541355"/>
                  <a:gd name="connsiteY5" fmla="*/ 0 h 1477802"/>
                  <a:gd name="connsiteX0" fmla="*/ 0 w 593609"/>
                  <a:gd name="connsiteY0" fmla="*/ 0 h 1477802"/>
                  <a:gd name="connsiteX1" fmla="*/ 373838 w 593609"/>
                  <a:gd name="connsiteY1" fmla="*/ 0 h 1477802"/>
                  <a:gd name="connsiteX2" fmla="*/ 593609 w 593609"/>
                  <a:gd name="connsiteY2" fmla="*/ 747613 h 1477802"/>
                  <a:gd name="connsiteX3" fmla="*/ 373838 w 593609"/>
                  <a:gd name="connsiteY3" fmla="*/ 1477802 h 1477802"/>
                  <a:gd name="connsiteX4" fmla="*/ 0 w 593609"/>
                  <a:gd name="connsiteY4" fmla="*/ 1477802 h 1477802"/>
                  <a:gd name="connsiteX5" fmla="*/ 0 w 593609"/>
                  <a:gd name="connsiteY5" fmla="*/ 0 h 1477802"/>
                  <a:gd name="connsiteX0" fmla="*/ 0 w 590347"/>
                  <a:gd name="connsiteY0" fmla="*/ 0 h 1477802"/>
                  <a:gd name="connsiteX1" fmla="*/ 373838 w 590347"/>
                  <a:gd name="connsiteY1" fmla="*/ 0 h 1477802"/>
                  <a:gd name="connsiteX2" fmla="*/ 590347 w 590347"/>
                  <a:gd name="connsiteY2" fmla="*/ 738263 h 1477802"/>
                  <a:gd name="connsiteX3" fmla="*/ 373838 w 590347"/>
                  <a:gd name="connsiteY3" fmla="*/ 1477802 h 1477802"/>
                  <a:gd name="connsiteX4" fmla="*/ 0 w 590347"/>
                  <a:gd name="connsiteY4" fmla="*/ 1477802 h 1477802"/>
                  <a:gd name="connsiteX5" fmla="*/ 0 w 590347"/>
                  <a:gd name="connsiteY5" fmla="*/ 0 h 147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347" h="1477802">
                    <a:moveTo>
                      <a:pt x="0" y="0"/>
                    </a:moveTo>
                    <a:lnTo>
                      <a:pt x="373838" y="0"/>
                    </a:lnTo>
                    <a:lnTo>
                      <a:pt x="590347" y="738263"/>
                    </a:lnTo>
                    <a:lnTo>
                      <a:pt x="373838" y="1477802"/>
                    </a:lnTo>
                    <a:lnTo>
                      <a:pt x="0" y="1477802"/>
                    </a:lnTo>
                    <a:lnTo>
                      <a:pt x="0" y="0"/>
                    </a:lnTo>
                    <a:close/>
                  </a:path>
                </a:pathLst>
              </a:custGeom>
              <a:solidFill>
                <a:schemeClr val="accent5"/>
              </a:solidFill>
              <a:ln w="12700">
                <a:solidFill>
                  <a:schemeClr val="accent5"/>
                </a:solidFill>
                <a:miter lim="800000"/>
                <a:headEnd/>
                <a:tailEnd/>
              </a:ln>
            </p:spPr>
            <p:txBody>
              <a:bodyPr vert="eaVert" lIns="44596" tIns="44596" rIns="44596" bIns="44596">
                <a:noAutofit/>
              </a:bodyPr>
              <a:lstStyle/>
              <a:p>
                <a:pPr algn="ctr" defTabSz="891781" eaLnBrk="0" hangingPunct="0">
                  <a:spcAft>
                    <a:spcPts val="342"/>
                  </a:spcAft>
                </a:pPr>
                <a:r>
                  <a:rPr lang="en-GB" sz="1200" b="1" dirty="0">
                    <a:solidFill>
                      <a:schemeClr val="bg1"/>
                    </a:solidFill>
                    <a:cs typeface="Arial" pitchFamily="34" charset="0"/>
                  </a:rPr>
                  <a:t>Training of Users</a:t>
                </a:r>
              </a:p>
            </p:txBody>
          </p:sp>
          <p:sp>
            <p:nvSpPr>
              <p:cNvPr id="46" name="Chevron 3">
                <a:extLst>
                  <a:ext uri="{FF2B5EF4-FFF2-40B4-BE49-F238E27FC236}">
                    <a16:creationId xmlns:a16="http://schemas.microsoft.com/office/drawing/2014/main" id="{DE37D55A-F4F9-4C49-9CC5-EA8E71583741}"/>
                  </a:ext>
                </a:extLst>
              </p:cNvPr>
              <p:cNvSpPr/>
              <p:nvPr/>
            </p:nvSpPr>
            <p:spPr>
              <a:xfrm rot="16200000" flipH="1">
                <a:off x="625472" y="5205859"/>
                <a:ext cx="1431205" cy="1548000"/>
              </a:xfrm>
              <a:custGeom>
                <a:avLst/>
                <a:gdLst>
                  <a:gd name="connsiteX0" fmla="*/ 0 w 2119126"/>
                  <a:gd name="connsiteY0" fmla="*/ 0 h 2548223"/>
                  <a:gd name="connsiteX1" fmla="*/ 1991046 w 2119126"/>
                  <a:gd name="connsiteY1" fmla="*/ 0 h 2548223"/>
                  <a:gd name="connsiteX2" fmla="*/ 2119126 w 2119126"/>
                  <a:gd name="connsiteY2" fmla="*/ 1274112 h 2548223"/>
                  <a:gd name="connsiteX3" fmla="*/ 1991046 w 2119126"/>
                  <a:gd name="connsiteY3" fmla="*/ 2548223 h 2548223"/>
                  <a:gd name="connsiteX4" fmla="*/ 0 w 2119126"/>
                  <a:gd name="connsiteY4" fmla="*/ 2548223 h 2548223"/>
                  <a:gd name="connsiteX5" fmla="*/ 128080 w 2119126"/>
                  <a:gd name="connsiteY5" fmla="*/ 1274112 h 2548223"/>
                  <a:gd name="connsiteX6" fmla="*/ 0 w 2119126"/>
                  <a:gd name="connsiteY6"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128080 w 1991046"/>
                  <a:gd name="connsiteY4" fmla="*/ 127411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13 w 1991046"/>
                  <a:gd name="connsiteY4" fmla="*/ 126403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16 w 1991046"/>
                  <a:gd name="connsiteY4" fmla="*/ 1280165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1475 w 1991046"/>
                  <a:gd name="connsiteY4" fmla="*/ 127479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305107 w 1991046"/>
                  <a:gd name="connsiteY4" fmla="*/ 1269421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24 w 1991046"/>
                  <a:gd name="connsiteY4" fmla="*/ 1280178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305113 w 1991046"/>
                  <a:gd name="connsiteY4" fmla="*/ 128018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1656 w 1991046"/>
                  <a:gd name="connsiteY4" fmla="*/ 1276205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8389 w 1991046"/>
                  <a:gd name="connsiteY4" fmla="*/ 1276210 h 2548223"/>
                  <a:gd name="connsiteX5" fmla="*/ 0 w 1991046"/>
                  <a:gd name="connsiteY5" fmla="*/ 0 h 254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46" h="2548223">
                    <a:moveTo>
                      <a:pt x="0" y="0"/>
                    </a:moveTo>
                    <a:lnTo>
                      <a:pt x="1991046" y="0"/>
                    </a:lnTo>
                    <a:lnTo>
                      <a:pt x="1991046" y="2548223"/>
                    </a:lnTo>
                    <a:lnTo>
                      <a:pt x="0" y="2548223"/>
                    </a:lnTo>
                    <a:lnTo>
                      <a:pt x="298389" y="1276210"/>
                    </a:lnTo>
                    <a:lnTo>
                      <a:pt x="0" y="0"/>
                    </a:lnTo>
                    <a:close/>
                  </a:path>
                </a:pathLst>
              </a:custGeom>
              <a:noFill/>
              <a:ln w="12700">
                <a:solidFill>
                  <a:schemeClr val="accent5"/>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200">
                  <a:solidFill>
                    <a:schemeClr val="tx1"/>
                  </a:solidFill>
                </a:endParaRPr>
              </a:p>
            </p:txBody>
          </p:sp>
        </p:grpSp>
        <p:grpSp>
          <p:nvGrpSpPr>
            <p:cNvPr id="27" name="Group 26">
              <a:extLst>
                <a:ext uri="{FF2B5EF4-FFF2-40B4-BE49-F238E27FC236}">
                  <a16:creationId xmlns:a16="http://schemas.microsoft.com/office/drawing/2014/main" id="{D2775E9E-E4FF-44FA-B37B-6638767151CF}"/>
                </a:ext>
              </a:extLst>
            </p:cNvPr>
            <p:cNvGrpSpPr/>
            <p:nvPr/>
          </p:nvGrpSpPr>
          <p:grpSpPr>
            <a:xfrm>
              <a:off x="8029738" y="1957719"/>
              <a:ext cx="1823148" cy="2210956"/>
              <a:chOff x="567075" y="4825787"/>
              <a:chExt cx="1548000" cy="1869674"/>
            </a:xfrm>
          </p:grpSpPr>
          <p:sp>
            <p:nvSpPr>
              <p:cNvPr id="43" name="AutoShape 3">
                <a:extLst>
                  <a:ext uri="{FF2B5EF4-FFF2-40B4-BE49-F238E27FC236}">
                    <a16:creationId xmlns:a16="http://schemas.microsoft.com/office/drawing/2014/main" id="{012BE6FA-9428-44BC-82FA-596CECE7B2AE}"/>
                  </a:ext>
                </a:extLst>
              </p:cNvPr>
              <p:cNvSpPr>
                <a:spLocks noChangeArrowheads="1"/>
              </p:cNvSpPr>
              <p:nvPr/>
            </p:nvSpPr>
            <p:spPr bwMode="auto">
              <a:xfrm rot="16200000" flipH="1">
                <a:off x="1045901" y="4346961"/>
                <a:ext cx="590347" cy="1548000"/>
              </a:xfrm>
              <a:custGeom>
                <a:avLst/>
                <a:gdLst>
                  <a:gd name="connsiteX0" fmla="*/ 0 w 541355"/>
                  <a:gd name="connsiteY0" fmla="*/ 0 h 1477802"/>
                  <a:gd name="connsiteX1" fmla="*/ 373838 w 541355"/>
                  <a:gd name="connsiteY1" fmla="*/ 0 h 1477802"/>
                  <a:gd name="connsiteX2" fmla="*/ 541355 w 541355"/>
                  <a:gd name="connsiteY2" fmla="*/ 738901 h 1477802"/>
                  <a:gd name="connsiteX3" fmla="*/ 373838 w 541355"/>
                  <a:gd name="connsiteY3" fmla="*/ 1477802 h 1477802"/>
                  <a:gd name="connsiteX4" fmla="*/ 0 w 541355"/>
                  <a:gd name="connsiteY4" fmla="*/ 1477802 h 1477802"/>
                  <a:gd name="connsiteX5" fmla="*/ 0 w 541355"/>
                  <a:gd name="connsiteY5" fmla="*/ 0 h 1477802"/>
                  <a:gd name="connsiteX0" fmla="*/ 0 w 593609"/>
                  <a:gd name="connsiteY0" fmla="*/ 0 h 1477802"/>
                  <a:gd name="connsiteX1" fmla="*/ 373838 w 593609"/>
                  <a:gd name="connsiteY1" fmla="*/ 0 h 1477802"/>
                  <a:gd name="connsiteX2" fmla="*/ 593609 w 593609"/>
                  <a:gd name="connsiteY2" fmla="*/ 747613 h 1477802"/>
                  <a:gd name="connsiteX3" fmla="*/ 373838 w 593609"/>
                  <a:gd name="connsiteY3" fmla="*/ 1477802 h 1477802"/>
                  <a:gd name="connsiteX4" fmla="*/ 0 w 593609"/>
                  <a:gd name="connsiteY4" fmla="*/ 1477802 h 1477802"/>
                  <a:gd name="connsiteX5" fmla="*/ 0 w 593609"/>
                  <a:gd name="connsiteY5" fmla="*/ 0 h 1477802"/>
                  <a:gd name="connsiteX0" fmla="*/ 0 w 590347"/>
                  <a:gd name="connsiteY0" fmla="*/ 0 h 1477802"/>
                  <a:gd name="connsiteX1" fmla="*/ 373838 w 590347"/>
                  <a:gd name="connsiteY1" fmla="*/ 0 h 1477802"/>
                  <a:gd name="connsiteX2" fmla="*/ 590347 w 590347"/>
                  <a:gd name="connsiteY2" fmla="*/ 738263 h 1477802"/>
                  <a:gd name="connsiteX3" fmla="*/ 373838 w 590347"/>
                  <a:gd name="connsiteY3" fmla="*/ 1477802 h 1477802"/>
                  <a:gd name="connsiteX4" fmla="*/ 0 w 590347"/>
                  <a:gd name="connsiteY4" fmla="*/ 1477802 h 1477802"/>
                  <a:gd name="connsiteX5" fmla="*/ 0 w 590347"/>
                  <a:gd name="connsiteY5" fmla="*/ 0 h 147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347" h="1477802">
                    <a:moveTo>
                      <a:pt x="0" y="0"/>
                    </a:moveTo>
                    <a:lnTo>
                      <a:pt x="373838" y="0"/>
                    </a:lnTo>
                    <a:lnTo>
                      <a:pt x="590347" y="738263"/>
                    </a:lnTo>
                    <a:lnTo>
                      <a:pt x="373838" y="1477802"/>
                    </a:lnTo>
                    <a:lnTo>
                      <a:pt x="0" y="1477802"/>
                    </a:lnTo>
                    <a:lnTo>
                      <a:pt x="0" y="0"/>
                    </a:lnTo>
                    <a:close/>
                  </a:path>
                </a:pathLst>
              </a:custGeom>
              <a:solidFill>
                <a:schemeClr val="accent4"/>
              </a:solidFill>
              <a:ln w="12700">
                <a:solidFill>
                  <a:schemeClr val="accent4"/>
                </a:solidFill>
                <a:miter lim="800000"/>
                <a:headEnd/>
                <a:tailEnd/>
              </a:ln>
            </p:spPr>
            <p:txBody>
              <a:bodyPr vert="eaVert" lIns="44596" tIns="44596" rIns="44596" bIns="44596">
                <a:noAutofit/>
              </a:bodyPr>
              <a:lstStyle/>
              <a:p>
                <a:pPr algn="ctr" defTabSz="891781" eaLnBrk="0" hangingPunct="0">
                  <a:spcAft>
                    <a:spcPts val="342"/>
                  </a:spcAft>
                </a:pPr>
                <a:r>
                  <a:rPr lang="en-GB" sz="1200" b="1" dirty="0">
                    <a:solidFill>
                      <a:schemeClr val="bg1"/>
                    </a:solidFill>
                    <a:cs typeface="Arial" pitchFamily="34" charset="0"/>
                  </a:rPr>
                  <a:t>Pilot Launch</a:t>
                </a:r>
              </a:p>
            </p:txBody>
          </p:sp>
          <p:sp>
            <p:nvSpPr>
              <p:cNvPr id="44" name="Chevron 3">
                <a:extLst>
                  <a:ext uri="{FF2B5EF4-FFF2-40B4-BE49-F238E27FC236}">
                    <a16:creationId xmlns:a16="http://schemas.microsoft.com/office/drawing/2014/main" id="{57B2DACC-E22B-440A-8A1C-16A11B798B90}"/>
                  </a:ext>
                </a:extLst>
              </p:cNvPr>
              <p:cNvSpPr/>
              <p:nvPr/>
            </p:nvSpPr>
            <p:spPr>
              <a:xfrm rot="16200000" flipH="1">
                <a:off x="625472" y="5205859"/>
                <a:ext cx="1431205" cy="1548000"/>
              </a:xfrm>
              <a:custGeom>
                <a:avLst/>
                <a:gdLst>
                  <a:gd name="connsiteX0" fmla="*/ 0 w 2119126"/>
                  <a:gd name="connsiteY0" fmla="*/ 0 h 2548223"/>
                  <a:gd name="connsiteX1" fmla="*/ 1991046 w 2119126"/>
                  <a:gd name="connsiteY1" fmla="*/ 0 h 2548223"/>
                  <a:gd name="connsiteX2" fmla="*/ 2119126 w 2119126"/>
                  <a:gd name="connsiteY2" fmla="*/ 1274112 h 2548223"/>
                  <a:gd name="connsiteX3" fmla="*/ 1991046 w 2119126"/>
                  <a:gd name="connsiteY3" fmla="*/ 2548223 h 2548223"/>
                  <a:gd name="connsiteX4" fmla="*/ 0 w 2119126"/>
                  <a:gd name="connsiteY4" fmla="*/ 2548223 h 2548223"/>
                  <a:gd name="connsiteX5" fmla="*/ 128080 w 2119126"/>
                  <a:gd name="connsiteY5" fmla="*/ 1274112 h 2548223"/>
                  <a:gd name="connsiteX6" fmla="*/ 0 w 2119126"/>
                  <a:gd name="connsiteY6"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128080 w 1991046"/>
                  <a:gd name="connsiteY4" fmla="*/ 127411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13 w 1991046"/>
                  <a:gd name="connsiteY4" fmla="*/ 126403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16 w 1991046"/>
                  <a:gd name="connsiteY4" fmla="*/ 1280165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1475 w 1991046"/>
                  <a:gd name="connsiteY4" fmla="*/ 127479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305107 w 1991046"/>
                  <a:gd name="connsiteY4" fmla="*/ 1269421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24 w 1991046"/>
                  <a:gd name="connsiteY4" fmla="*/ 1280178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305113 w 1991046"/>
                  <a:gd name="connsiteY4" fmla="*/ 128018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1656 w 1991046"/>
                  <a:gd name="connsiteY4" fmla="*/ 1276205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8389 w 1991046"/>
                  <a:gd name="connsiteY4" fmla="*/ 1276210 h 2548223"/>
                  <a:gd name="connsiteX5" fmla="*/ 0 w 1991046"/>
                  <a:gd name="connsiteY5" fmla="*/ 0 h 254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46" h="2548223">
                    <a:moveTo>
                      <a:pt x="0" y="0"/>
                    </a:moveTo>
                    <a:lnTo>
                      <a:pt x="1991046" y="0"/>
                    </a:lnTo>
                    <a:lnTo>
                      <a:pt x="1991046" y="2548223"/>
                    </a:lnTo>
                    <a:lnTo>
                      <a:pt x="0" y="2548223"/>
                    </a:lnTo>
                    <a:lnTo>
                      <a:pt x="298389" y="1276210"/>
                    </a:lnTo>
                    <a:lnTo>
                      <a:pt x="0" y="0"/>
                    </a:lnTo>
                    <a:close/>
                  </a:path>
                </a:pathLst>
              </a:custGeom>
              <a:noFill/>
              <a:ln w="12700">
                <a:solidFill>
                  <a:schemeClr val="accent4"/>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200">
                  <a:solidFill>
                    <a:schemeClr val="tx1"/>
                  </a:solidFill>
                </a:endParaRPr>
              </a:p>
            </p:txBody>
          </p:sp>
        </p:grpSp>
        <p:grpSp>
          <p:nvGrpSpPr>
            <p:cNvPr id="28" name="Group 27">
              <a:extLst>
                <a:ext uri="{FF2B5EF4-FFF2-40B4-BE49-F238E27FC236}">
                  <a16:creationId xmlns:a16="http://schemas.microsoft.com/office/drawing/2014/main" id="{72DABE33-E72A-401B-8F56-A9E2198D70A9}"/>
                </a:ext>
              </a:extLst>
            </p:cNvPr>
            <p:cNvGrpSpPr/>
            <p:nvPr/>
          </p:nvGrpSpPr>
          <p:grpSpPr>
            <a:xfrm>
              <a:off x="9925939" y="1957719"/>
              <a:ext cx="1823148" cy="2210956"/>
              <a:chOff x="567075" y="4825787"/>
              <a:chExt cx="1548000" cy="1869674"/>
            </a:xfrm>
          </p:grpSpPr>
          <p:sp>
            <p:nvSpPr>
              <p:cNvPr id="41" name="AutoShape 3">
                <a:extLst>
                  <a:ext uri="{FF2B5EF4-FFF2-40B4-BE49-F238E27FC236}">
                    <a16:creationId xmlns:a16="http://schemas.microsoft.com/office/drawing/2014/main" id="{57FA41A8-9678-443B-84DB-5730D0FD512B}"/>
                  </a:ext>
                </a:extLst>
              </p:cNvPr>
              <p:cNvSpPr>
                <a:spLocks noChangeArrowheads="1"/>
              </p:cNvSpPr>
              <p:nvPr/>
            </p:nvSpPr>
            <p:spPr bwMode="auto">
              <a:xfrm rot="16200000" flipH="1">
                <a:off x="1045901" y="4346961"/>
                <a:ext cx="590347" cy="1548000"/>
              </a:xfrm>
              <a:custGeom>
                <a:avLst/>
                <a:gdLst>
                  <a:gd name="connsiteX0" fmla="*/ 0 w 541355"/>
                  <a:gd name="connsiteY0" fmla="*/ 0 h 1477802"/>
                  <a:gd name="connsiteX1" fmla="*/ 373838 w 541355"/>
                  <a:gd name="connsiteY1" fmla="*/ 0 h 1477802"/>
                  <a:gd name="connsiteX2" fmla="*/ 541355 w 541355"/>
                  <a:gd name="connsiteY2" fmla="*/ 738901 h 1477802"/>
                  <a:gd name="connsiteX3" fmla="*/ 373838 w 541355"/>
                  <a:gd name="connsiteY3" fmla="*/ 1477802 h 1477802"/>
                  <a:gd name="connsiteX4" fmla="*/ 0 w 541355"/>
                  <a:gd name="connsiteY4" fmla="*/ 1477802 h 1477802"/>
                  <a:gd name="connsiteX5" fmla="*/ 0 w 541355"/>
                  <a:gd name="connsiteY5" fmla="*/ 0 h 1477802"/>
                  <a:gd name="connsiteX0" fmla="*/ 0 w 593609"/>
                  <a:gd name="connsiteY0" fmla="*/ 0 h 1477802"/>
                  <a:gd name="connsiteX1" fmla="*/ 373838 w 593609"/>
                  <a:gd name="connsiteY1" fmla="*/ 0 h 1477802"/>
                  <a:gd name="connsiteX2" fmla="*/ 593609 w 593609"/>
                  <a:gd name="connsiteY2" fmla="*/ 747613 h 1477802"/>
                  <a:gd name="connsiteX3" fmla="*/ 373838 w 593609"/>
                  <a:gd name="connsiteY3" fmla="*/ 1477802 h 1477802"/>
                  <a:gd name="connsiteX4" fmla="*/ 0 w 593609"/>
                  <a:gd name="connsiteY4" fmla="*/ 1477802 h 1477802"/>
                  <a:gd name="connsiteX5" fmla="*/ 0 w 593609"/>
                  <a:gd name="connsiteY5" fmla="*/ 0 h 1477802"/>
                  <a:gd name="connsiteX0" fmla="*/ 0 w 590347"/>
                  <a:gd name="connsiteY0" fmla="*/ 0 h 1477802"/>
                  <a:gd name="connsiteX1" fmla="*/ 373838 w 590347"/>
                  <a:gd name="connsiteY1" fmla="*/ 0 h 1477802"/>
                  <a:gd name="connsiteX2" fmla="*/ 590347 w 590347"/>
                  <a:gd name="connsiteY2" fmla="*/ 738263 h 1477802"/>
                  <a:gd name="connsiteX3" fmla="*/ 373838 w 590347"/>
                  <a:gd name="connsiteY3" fmla="*/ 1477802 h 1477802"/>
                  <a:gd name="connsiteX4" fmla="*/ 0 w 590347"/>
                  <a:gd name="connsiteY4" fmla="*/ 1477802 h 1477802"/>
                  <a:gd name="connsiteX5" fmla="*/ 0 w 590347"/>
                  <a:gd name="connsiteY5" fmla="*/ 0 h 147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347" h="1477802">
                    <a:moveTo>
                      <a:pt x="0" y="0"/>
                    </a:moveTo>
                    <a:lnTo>
                      <a:pt x="373838" y="0"/>
                    </a:lnTo>
                    <a:lnTo>
                      <a:pt x="590347" y="738263"/>
                    </a:lnTo>
                    <a:lnTo>
                      <a:pt x="373838" y="1477802"/>
                    </a:lnTo>
                    <a:lnTo>
                      <a:pt x="0" y="1477802"/>
                    </a:lnTo>
                    <a:lnTo>
                      <a:pt x="0" y="0"/>
                    </a:lnTo>
                    <a:close/>
                  </a:path>
                </a:pathLst>
              </a:custGeom>
              <a:solidFill>
                <a:schemeClr val="accent1"/>
              </a:solidFill>
              <a:ln w="12700">
                <a:solidFill>
                  <a:schemeClr val="accent1"/>
                </a:solidFill>
                <a:miter lim="800000"/>
                <a:headEnd/>
                <a:tailEnd/>
              </a:ln>
            </p:spPr>
            <p:txBody>
              <a:bodyPr vert="eaVert" lIns="44596" tIns="44596" rIns="44596" bIns="44596">
                <a:noAutofit/>
              </a:bodyPr>
              <a:lstStyle/>
              <a:p>
                <a:pPr algn="ctr" defTabSz="891781" eaLnBrk="0" hangingPunct="0">
                  <a:spcAft>
                    <a:spcPts val="342"/>
                  </a:spcAft>
                </a:pPr>
                <a:r>
                  <a:rPr lang="en-GB" sz="1200" b="1" dirty="0">
                    <a:solidFill>
                      <a:schemeClr val="bg1"/>
                    </a:solidFill>
                    <a:cs typeface="Arial" pitchFamily="34" charset="0"/>
                  </a:rPr>
                  <a:t>Full Scale Launch</a:t>
                </a:r>
              </a:p>
            </p:txBody>
          </p:sp>
          <p:sp>
            <p:nvSpPr>
              <p:cNvPr id="42" name="Chevron 3">
                <a:extLst>
                  <a:ext uri="{FF2B5EF4-FFF2-40B4-BE49-F238E27FC236}">
                    <a16:creationId xmlns:a16="http://schemas.microsoft.com/office/drawing/2014/main" id="{D52C51E3-5326-4A12-93DB-0C6E1DB828D0}"/>
                  </a:ext>
                </a:extLst>
              </p:cNvPr>
              <p:cNvSpPr/>
              <p:nvPr/>
            </p:nvSpPr>
            <p:spPr>
              <a:xfrm rot="16200000" flipH="1">
                <a:off x="625472" y="5205859"/>
                <a:ext cx="1431205" cy="1548000"/>
              </a:xfrm>
              <a:custGeom>
                <a:avLst/>
                <a:gdLst>
                  <a:gd name="connsiteX0" fmla="*/ 0 w 2119126"/>
                  <a:gd name="connsiteY0" fmla="*/ 0 h 2548223"/>
                  <a:gd name="connsiteX1" fmla="*/ 1991046 w 2119126"/>
                  <a:gd name="connsiteY1" fmla="*/ 0 h 2548223"/>
                  <a:gd name="connsiteX2" fmla="*/ 2119126 w 2119126"/>
                  <a:gd name="connsiteY2" fmla="*/ 1274112 h 2548223"/>
                  <a:gd name="connsiteX3" fmla="*/ 1991046 w 2119126"/>
                  <a:gd name="connsiteY3" fmla="*/ 2548223 h 2548223"/>
                  <a:gd name="connsiteX4" fmla="*/ 0 w 2119126"/>
                  <a:gd name="connsiteY4" fmla="*/ 2548223 h 2548223"/>
                  <a:gd name="connsiteX5" fmla="*/ 128080 w 2119126"/>
                  <a:gd name="connsiteY5" fmla="*/ 1274112 h 2548223"/>
                  <a:gd name="connsiteX6" fmla="*/ 0 w 2119126"/>
                  <a:gd name="connsiteY6"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128080 w 1991046"/>
                  <a:gd name="connsiteY4" fmla="*/ 127411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13 w 1991046"/>
                  <a:gd name="connsiteY4" fmla="*/ 126403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16 w 1991046"/>
                  <a:gd name="connsiteY4" fmla="*/ 1280165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1475 w 1991046"/>
                  <a:gd name="connsiteY4" fmla="*/ 127479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305107 w 1991046"/>
                  <a:gd name="connsiteY4" fmla="*/ 1269421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24 w 1991046"/>
                  <a:gd name="connsiteY4" fmla="*/ 1280178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305113 w 1991046"/>
                  <a:gd name="connsiteY4" fmla="*/ 128018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1656 w 1991046"/>
                  <a:gd name="connsiteY4" fmla="*/ 1276205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8389 w 1991046"/>
                  <a:gd name="connsiteY4" fmla="*/ 1276210 h 2548223"/>
                  <a:gd name="connsiteX5" fmla="*/ 0 w 1991046"/>
                  <a:gd name="connsiteY5" fmla="*/ 0 h 254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46" h="2548223">
                    <a:moveTo>
                      <a:pt x="0" y="0"/>
                    </a:moveTo>
                    <a:lnTo>
                      <a:pt x="1991046" y="0"/>
                    </a:lnTo>
                    <a:lnTo>
                      <a:pt x="1991046" y="2548223"/>
                    </a:lnTo>
                    <a:lnTo>
                      <a:pt x="0" y="2548223"/>
                    </a:lnTo>
                    <a:lnTo>
                      <a:pt x="298389" y="1276210"/>
                    </a:lnTo>
                    <a:lnTo>
                      <a:pt x="0" y="0"/>
                    </a:lnTo>
                    <a:close/>
                  </a:path>
                </a:pathLst>
              </a:custGeom>
              <a:noFill/>
              <a:ln w="12700">
                <a:solidFill>
                  <a:schemeClr val="accent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200">
                  <a:solidFill>
                    <a:schemeClr val="tx1"/>
                  </a:solidFill>
                </a:endParaRPr>
              </a:p>
            </p:txBody>
          </p:sp>
        </p:grpSp>
        <p:sp>
          <p:nvSpPr>
            <p:cNvPr id="33" name="Rectangle 11">
              <a:extLst>
                <a:ext uri="{FF2B5EF4-FFF2-40B4-BE49-F238E27FC236}">
                  <a16:creationId xmlns:a16="http://schemas.microsoft.com/office/drawing/2014/main" id="{7141BD38-3C2B-4F5E-9BDF-AC0C9E89FAA0}"/>
                </a:ext>
              </a:extLst>
            </p:cNvPr>
            <p:cNvSpPr>
              <a:spLocks noChangeArrowheads="1"/>
            </p:cNvSpPr>
            <p:nvPr/>
          </p:nvSpPr>
          <p:spPr bwMode="auto">
            <a:xfrm>
              <a:off x="8143873" y="2807741"/>
              <a:ext cx="1553531" cy="1159172"/>
            </a:xfrm>
            <a:prstGeom prst="rect">
              <a:avLst/>
            </a:prstGeom>
            <a:noFill/>
            <a:ln w="12700">
              <a:noFill/>
              <a:miter lim="800000"/>
              <a:headEnd/>
              <a:tailEnd/>
            </a:ln>
            <a:effectLst/>
          </p:spPr>
          <p:txBody>
            <a:bodyPr lIns="0" tIns="0" rIns="0" bIns="0">
              <a:noAutofit/>
            </a:bodyPr>
            <a:lstStyle/>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Launch of pilot in select locations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Operational support for Pilot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Study of pilot against benchmarked KPIs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Incorporation of feedback and changes to</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system </a:t>
              </a:r>
            </a:p>
          </p:txBody>
        </p:sp>
      </p:grpSp>
      <p:grpSp>
        <p:nvGrpSpPr>
          <p:cNvPr id="3" name="Group 2">
            <a:extLst>
              <a:ext uri="{FF2B5EF4-FFF2-40B4-BE49-F238E27FC236}">
                <a16:creationId xmlns:a16="http://schemas.microsoft.com/office/drawing/2014/main" id="{6F24E673-83A1-4974-B9A5-57BA5DB0A039}"/>
              </a:ext>
            </a:extLst>
          </p:cNvPr>
          <p:cNvGrpSpPr/>
          <p:nvPr/>
        </p:nvGrpSpPr>
        <p:grpSpPr>
          <a:xfrm>
            <a:off x="442912" y="1326988"/>
            <a:ext cx="11306175" cy="2486149"/>
            <a:chOff x="442912" y="1957719"/>
            <a:chExt cx="5615549" cy="2210956"/>
          </a:xfrm>
        </p:grpSpPr>
        <p:grpSp>
          <p:nvGrpSpPr>
            <p:cNvPr id="25" name="Group 24">
              <a:extLst>
                <a:ext uri="{FF2B5EF4-FFF2-40B4-BE49-F238E27FC236}">
                  <a16:creationId xmlns:a16="http://schemas.microsoft.com/office/drawing/2014/main" id="{F0C8886E-2A09-40B9-90C0-EB455E9B3987}"/>
                </a:ext>
              </a:extLst>
            </p:cNvPr>
            <p:cNvGrpSpPr/>
            <p:nvPr/>
          </p:nvGrpSpPr>
          <p:grpSpPr>
            <a:xfrm>
              <a:off x="2339113" y="1957719"/>
              <a:ext cx="1823148" cy="2210956"/>
              <a:chOff x="567075" y="4825787"/>
              <a:chExt cx="1548000" cy="1869674"/>
            </a:xfrm>
          </p:grpSpPr>
          <p:sp>
            <p:nvSpPr>
              <p:cNvPr id="47" name="AutoShape 3">
                <a:extLst>
                  <a:ext uri="{FF2B5EF4-FFF2-40B4-BE49-F238E27FC236}">
                    <a16:creationId xmlns:a16="http://schemas.microsoft.com/office/drawing/2014/main" id="{7858AC33-6774-41AF-9941-38A82F4E9399}"/>
                  </a:ext>
                </a:extLst>
              </p:cNvPr>
              <p:cNvSpPr>
                <a:spLocks noChangeArrowheads="1"/>
              </p:cNvSpPr>
              <p:nvPr/>
            </p:nvSpPr>
            <p:spPr bwMode="auto">
              <a:xfrm rot="16200000" flipH="1">
                <a:off x="1045901" y="4346961"/>
                <a:ext cx="590347" cy="1548000"/>
              </a:xfrm>
              <a:custGeom>
                <a:avLst/>
                <a:gdLst>
                  <a:gd name="connsiteX0" fmla="*/ 0 w 541355"/>
                  <a:gd name="connsiteY0" fmla="*/ 0 h 1477802"/>
                  <a:gd name="connsiteX1" fmla="*/ 373838 w 541355"/>
                  <a:gd name="connsiteY1" fmla="*/ 0 h 1477802"/>
                  <a:gd name="connsiteX2" fmla="*/ 541355 w 541355"/>
                  <a:gd name="connsiteY2" fmla="*/ 738901 h 1477802"/>
                  <a:gd name="connsiteX3" fmla="*/ 373838 w 541355"/>
                  <a:gd name="connsiteY3" fmla="*/ 1477802 h 1477802"/>
                  <a:gd name="connsiteX4" fmla="*/ 0 w 541355"/>
                  <a:gd name="connsiteY4" fmla="*/ 1477802 h 1477802"/>
                  <a:gd name="connsiteX5" fmla="*/ 0 w 541355"/>
                  <a:gd name="connsiteY5" fmla="*/ 0 h 1477802"/>
                  <a:gd name="connsiteX0" fmla="*/ 0 w 593609"/>
                  <a:gd name="connsiteY0" fmla="*/ 0 h 1477802"/>
                  <a:gd name="connsiteX1" fmla="*/ 373838 w 593609"/>
                  <a:gd name="connsiteY1" fmla="*/ 0 h 1477802"/>
                  <a:gd name="connsiteX2" fmla="*/ 593609 w 593609"/>
                  <a:gd name="connsiteY2" fmla="*/ 747613 h 1477802"/>
                  <a:gd name="connsiteX3" fmla="*/ 373838 w 593609"/>
                  <a:gd name="connsiteY3" fmla="*/ 1477802 h 1477802"/>
                  <a:gd name="connsiteX4" fmla="*/ 0 w 593609"/>
                  <a:gd name="connsiteY4" fmla="*/ 1477802 h 1477802"/>
                  <a:gd name="connsiteX5" fmla="*/ 0 w 593609"/>
                  <a:gd name="connsiteY5" fmla="*/ 0 h 1477802"/>
                  <a:gd name="connsiteX0" fmla="*/ 0 w 590347"/>
                  <a:gd name="connsiteY0" fmla="*/ 0 h 1477802"/>
                  <a:gd name="connsiteX1" fmla="*/ 373838 w 590347"/>
                  <a:gd name="connsiteY1" fmla="*/ 0 h 1477802"/>
                  <a:gd name="connsiteX2" fmla="*/ 590347 w 590347"/>
                  <a:gd name="connsiteY2" fmla="*/ 738263 h 1477802"/>
                  <a:gd name="connsiteX3" fmla="*/ 373838 w 590347"/>
                  <a:gd name="connsiteY3" fmla="*/ 1477802 h 1477802"/>
                  <a:gd name="connsiteX4" fmla="*/ 0 w 590347"/>
                  <a:gd name="connsiteY4" fmla="*/ 1477802 h 1477802"/>
                  <a:gd name="connsiteX5" fmla="*/ 0 w 590347"/>
                  <a:gd name="connsiteY5" fmla="*/ 0 h 147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347" h="1477802">
                    <a:moveTo>
                      <a:pt x="0" y="0"/>
                    </a:moveTo>
                    <a:lnTo>
                      <a:pt x="373838" y="0"/>
                    </a:lnTo>
                    <a:lnTo>
                      <a:pt x="590347" y="738263"/>
                    </a:lnTo>
                    <a:lnTo>
                      <a:pt x="373838" y="1477802"/>
                    </a:lnTo>
                    <a:lnTo>
                      <a:pt x="0" y="1477802"/>
                    </a:lnTo>
                    <a:lnTo>
                      <a:pt x="0" y="0"/>
                    </a:lnTo>
                    <a:close/>
                  </a:path>
                </a:pathLst>
              </a:custGeom>
              <a:solidFill>
                <a:schemeClr val="tx2"/>
              </a:solidFill>
              <a:ln w="12700">
                <a:solidFill>
                  <a:schemeClr val="tx2"/>
                </a:solidFill>
                <a:miter lim="800000"/>
                <a:headEnd/>
                <a:tailEnd/>
              </a:ln>
            </p:spPr>
            <p:txBody>
              <a:bodyPr vert="eaVert" lIns="44596" tIns="44596" rIns="44596" bIns="44596">
                <a:noAutofit/>
              </a:bodyPr>
              <a:lstStyle/>
              <a:p>
                <a:pPr algn="ctr" defTabSz="891781" eaLnBrk="0" hangingPunct="0">
                  <a:spcAft>
                    <a:spcPts val="342"/>
                  </a:spcAft>
                </a:pPr>
                <a:r>
                  <a:rPr lang="en-GB" sz="1200" b="1" dirty="0">
                    <a:solidFill>
                      <a:schemeClr val="bg1"/>
                    </a:solidFill>
                    <a:cs typeface="Arial" pitchFamily="34" charset="0"/>
                  </a:rPr>
                  <a:t>To-Be Report : SRS and FRS</a:t>
                </a:r>
              </a:p>
            </p:txBody>
          </p:sp>
          <p:sp>
            <p:nvSpPr>
              <p:cNvPr id="48" name="Chevron 3">
                <a:extLst>
                  <a:ext uri="{FF2B5EF4-FFF2-40B4-BE49-F238E27FC236}">
                    <a16:creationId xmlns:a16="http://schemas.microsoft.com/office/drawing/2014/main" id="{F507F2D3-9A63-4A71-9BC9-47BF21D67B00}"/>
                  </a:ext>
                </a:extLst>
              </p:cNvPr>
              <p:cNvSpPr/>
              <p:nvPr/>
            </p:nvSpPr>
            <p:spPr>
              <a:xfrm rot="16200000" flipH="1">
                <a:off x="625472" y="5205859"/>
                <a:ext cx="1431205" cy="1548000"/>
              </a:xfrm>
              <a:custGeom>
                <a:avLst/>
                <a:gdLst>
                  <a:gd name="connsiteX0" fmla="*/ 0 w 2119126"/>
                  <a:gd name="connsiteY0" fmla="*/ 0 h 2548223"/>
                  <a:gd name="connsiteX1" fmla="*/ 1991046 w 2119126"/>
                  <a:gd name="connsiteY1" fmla="*/ 0 h 2548223"/>
                  <a:gd name="connsiteX2" fmla="*/ 2119126 w 2119126"/>
                  <a:gd name="connsiteY2" fmla="*/ 1274112 h 2548223"/>
                  <a:gd name="connsiteX3" fmla="*/ 1991046 w 2119126"/>
                  <a:gd name="connsiteY3" fmla="*/ 2548223 h 2548223"/>
                  <a:gd name="connsiteX4" fmla="*/ 0 w 2119126"/>
                  <a:gd name="connsiteY4" fmla="*/ 2548223 h 2548223"/>
                  <a:gd name="connsiteX5" fmla="*/ 128080 w 2119126"/>
                  <a:gd name="connsiteY5" fmla="*/ 1274112 h 2548223"/>
                  <a:gd name="connsiteX6" fmla="*/ 0 w 2119126"/>
                  <a:gd name="connsiteY6"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128080 w 1991046"/>
                  <a:gd name="connsiteY4" fmla="*/ 127411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13 w 1991046"/>
                  <a:gd name="connsiteY4" fmla="*/ 126403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16 w 1991046"/>
                  <a:gd name="connsiteY4" fmla="*/ 1280165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1475 w 1991046"/>
                  <a:gd name="connsiteY4" fmla="*/ 127479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305107 w 1991046"/>
                  <a:gd name="connsiteY4" fmla="*/ 1269421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24 w 1991046"/>
                  <a:gd name="connsiteY4" fmla="*/ 1280178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305113 w 1991046"/>
                  <a:gd name="connsiteY4" fmla="*/ 128018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1656 w 1991046"/>
                  <a:gd name="connsiteY4" fmla="*/ 1276205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8389 w 1991046"/>
                  <a:gd name="connsiteY4" fmla="*/ 1276210 h 2548223"/>
                  <a:gd name="connsiteX5" fmla="*/ 0 w 1991046"/>
                  <a:gd name="connsiteY5" fmla="*/ 0 h 254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46" h="2548223">
                    <a:moveTo>
                      <a:pt x="0" y="0"/>
                    </a:moveTo>
                    <a:lnTo>
                      <a:pt x="1991046" y="0"/>
                    </a:lnTo>
                    <a:lnTo>
                      <a:pt x="1991046" y="2548223"/>
                    </a:lnTo>
                    <a:lnTo>
                      <a:pt x="0" y="2548223"/>
                    </a:lnTo>
                    <a:lnTo>
                      <a:pt x="298389" y="1276210"/>
                    </a:lnTo>
                    <a:lnTo>
                      <a:pt x="0" y="0"/>
                    </a:lnTo>
                    <a:close/>
                  </a:path>
                </a:pathLst>
              </a:custGeom>
              <a:noFill/>
              <a:ln w="12700">
                <a:solidFill>
                  <a:schemeClr val="tx2"/>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200">
                  <a:solidFill>
                    <a:schemeClr val="tx1"/>
                  </a:solidFill>
                </a:endParaRPr>
              </a:p>
            </p:txBody>
          </p:sp>
        </p:grpSp>
        <p:grpSp>
          <p:nvGrpSpPr>
            <p:cNvPr id="29" name="Group 28">
              <a:extLst>
                <a:ext uri="{FF2B5EF4-FFF2-40B4-BE49-F238E27FC236}">
                  <a16:creationId xmlns:a16="http://schemas.microsoft.com/office/drawing/2014/main" id="{E1E67139-258A-4728-B7BA-666F10CE3EEA}"/>
                </a:ext>
              </a:extLst>
            </p:cNvPr>
            <p:cNvGrpSpPr/>
            <p:nvPr/>
          </p:nvGrpSpPr>
          <p:grpSpPr>
            <a:xfrm>
              <a:off x="442912" y="1957719"/>
              <a:ext cx="1823148" cy="2210956"/>
              <a:chOff x="567075" y="4825787"/>
              <a:chExt cx="1548000" cy="1869674"/>
            </a:xfrm>
          </p:grpSpPr>
          <p:sp>
            <p:nvSpPr>
              <p:cNvPr id="39" name="AutoShape 3">
                <a:extLst>
                  <a:ext uri="{FF2B5EF4-FFF2-40B4-BE49-F238E27FC236}">
                    <a16:creationId xmlns:a16="http://schemas.microsoft.com/office/drawing/2014/main" id="{731DE705-9902-423D-81D9-372A0AED1C5D}"/>
                  </a:ext>
                </a:extLst>
              </p:cNvPr>
              <p:cNvSpPr>
                <a:spLocks noChangeArrowheads="1"/>
              </p:cNvSpPr>
              <p:nvPr/>
            </p:nvSpPr>
            <p:spPr bwMode="auto">
              <a:xfrm rot="16200000" flipH="1">
                <a:off x="1045901" y="4346961"/>
                <a:ext cx="590347" cy="1548000"/>
              </a:xfrm>
              <a:custGeom>
                <a:avLst/>
                <a:gdLst>
                  <a:gd name="connsiteX0" fmla="*/ 0 w 541355"/>
                  <a:gd name="connsiteY0" fmla="*/ 0 h 1477802"/>
                  <a:gd name="connsiteX1" fmla="*/ 373838 w 541355"/>
                  <a:gd name="connsiteY1" fmla="*/ 0 h 1477802"/>
                  <a:gd name="connsiteX2" fmla="*/ 541355 w 541355"/>
                  <a:gd name="connsiteY2" fmla="*/ 738901 h 1477802"/>
                  <a:gd name="connsiteX3" fmla="*/ 373838 w 541355"/>
                  <a:gd name="connsiteY3" fmla="*/ 1477802 h 1477802"/>
                  <a:gd name="connsiteX4" fmla="*/ 0 w 541355"/>
                  <a:gd name="connsiteY4" fmla="*/ 1477802 h 1477802"/>
                  <a:gd name="connsiteX5" fmla="*/ 0 w 541355"/>
                  <a:gd name="connsiteY5" fmla="*/ 0 h 1477802"/>
                  <a:gd name="connsiteX0" fmla="*/ 0 w 593609"/>
                  <a:gd name="connsiteY0" fmla="*/ 0 h 1477802"/>
                  <a:gd name="connsiteX1" fmla="*/ 373838 w 593609"/>
                  <a:gd name="connsiteY1" fmla="*/ 0 h 1477802"/>
                  <a:gd name="connsiteX2" fmla="*/ 593609 w 593609"/>
                  <a:gd name="connsiteY2" fmla="*/ 747613 h 1477802"/>
                  <a:gd name="connsiteX3" fmla="*/ 373838 w 593609"/>
                  <a:gd name="connsiteY3" fmla="*/ 1477802 h 1477802"/>
                  <a:gd name="connsiteX4" fmla="*/ 0 w 593609"/>
                  <a:gd name="connsiteY4" fmla="*/ 1477802 h 1477802"/>
                  <a:gd name="connsiteX5" fmla="*/ 0 w 593609"/>
                  <a:gd name="connsiteY5" fmla="*/ 0 h 1477802"/>
                  <a:gd name="connsiteX0" fmla="*/ 0 w 590347"/>
                  <a:gd name="connsiteY0" fmla="*/ 0 h 1477802"/>
                  <a:gd name="connsiteX1" fmla="*/ 373838 w 590347"/>
                  <a:gd name="connsiteY1" fmla="*/ 0 h 1477802"/>
                  <a:gd name="connsiteX2" fmla="*/ 590347 w 590347"/>
                  <a:gd name="connsiteY2" fmla="*/ 738263 h 1477802"/>
                  <a:gd name="connsiteX3" fmla="*/ 373838 w 590347"/>
                  <a:gd name="connsiteY3" fmla="*/ 1477802 h 1477802"/>
                  <a:gd name="connsiteX4" fmla="*/ 0 w 590347"/>
                  <a:gd name="connsiteY4" fmla="*/ 1477802 h 1477802"/>
                  <a:gd name="connsiteX5" fmla="*/ 0 w 590347"/>
                  <a:gd name="connsiteY5" fmla="*/ 0 h 147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347" h="1477802">
                    <a:moveTo>
                      <a:pt x="0" y="0"/>
                    </a:moveTo>
                    <a:lnTo>
                      <a:pt x="373838" y="0"/>
                    </a:lnTo>
                    <a:lnTo>
                      <a:pt x="590347" y="738263"/>
                    </a:lnTo>
                    <a:lnTo>
                      <a:pt x="373838" y="1477802"/>
                    </a:lnTo>
                    <a:lnTo>
                      <a:pt x="0" y="1477802"/>
                    </a:lnTo>
                    <a:lnTo>
                      <a:pt x="0" y="0"/>
                    </a:lnTo>
                    <a:close/>
                  </a:path>
                </a:pathLst>
              </a:custGeom>
              <a:solidFill>
                <a:schemeClr val="accent6"/>
              </a:solidFill>
              <a:ln w="12700">
                <a:solidFill>
                  <a:schemeClr val="accent6"/>
                </a:solidFill>
                <a:miter lim="800000"/>
                <a:headEnd/>
                <a:tailEnd/>
              </a:ln>
            </p:spPr>
            <p:txBody>
              <a:bodyPr vert="eaVert" lIns="44596" tIns="44596" rIns="44596" bIns="44596">
                <a:noAutofit/>
              </a:bodyPr>
              <a:lstStyle/>
              <a:p>
                <a:pPr algn="ctr" defTabSz="891781" eaLnBrk="0" hangingPunct="0">
                  <a:spcAft>
                    <a:spcPts val="342"/>
                  </a:spcAft>
                </a:pPr>
                <a:r>
                  <a:rPr lang="en-GB" sz="1200" b="1" dirty="0">
                    <a:solidFill>
                      <a:schemeClr val="bg1"/>
                    </a:solidFill>
                    <a:cs typeface="Arial" pitchFamily="34" charset="0"/>
                  </a:rPr>
                  <a:t>AS-IS Study</a:t>
                </a:r>
              </a:p>
            </p:txBody>
          </p:sp>
          <p:sp>
            <p:nvSpPr>
              <p:cNvPr id="40" name="Chevron 3">
                <a:extLst>
                  <a:ext uri="{FF2B5EF4-FFF2-40B4-BE49-F238E27FC236}">
                    <a16:creationId xmlns:a16="http://schemas.microsoft.com/office/drawing/2014/main" id="{D4A0420F-F3CB-44DA-9C18-BDFF1DAC42C3}"/>
                  </a:ext>
                </a:extLst>
              </p:cNvPr>
              <p:cNvSpPr/>
              <p:nvPr/>
            </p:nvSpPr>
            <p:spPr>
              <a:xfrm rot="16200000" flipH="1">
                <a:off x="625472" y="5205859"/>
                <a:ext cx="1431205" cy="1548000"/>
              </a:xfrm>
              <a:custGeom>
                <a:avLst/>
                <a:gdLst>
                  <a:gd name="connsiteX0" fmla="*/ 0 w 2119126"/>
                  <a:gd name="connsiteY0" fmla="*/ 0 h 2548223"/>
                  <a:gd name="connsiteX1" fmla="*/ 1991046 w 2119126"/>
                  <a:gd name="connsiteY1" fmla="*/ 0 h 2548223"/>
                  <a:gd name="connsiteX2" fmla="*/ 2119126 w 2119126"/>
                  <a:gd name="connsiteY2" fmla="*/ 1274112 h 2548223"/>
                  <a:gd name="connsiteX3" fmla="*/ 1991046 w 2119126"/>
                  <a:gd name="connsiteY3" fmla="*/ 2548223 h 2548223"/>
                  <a:gd name="connsiteX4" fmla="*/ 0 w 2119126"/>
                  <a:gd name="connsiteY4" fmla="*/ 2548223 h 2548223"/>
                  <a:gd name="connsiteX5" fmla="*/ 128080 w 2119126"/>
                  <a:gd name="connsiteY5" fmla="*/ 1274112 h 2548223"/>
                  <a:gd name="connsiteX6" fmla="*/ 0 w 2119126"/>
                  <a:gd name="connsiteY6"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128080 w 1991046"/>
                  <a:gd name="connsiteY4" fmla="*/ 127411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13 w 1991046"/>
                  <a:gd name="connsiteY4" fmla="*/ 126403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16 w 1991046"/>
                  <a:gd name="connsiteY4" fmla="*/ 1280165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1475 w 1991046"/>
                  <a:gd name="connsiteY4" fmla="*/ 127479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305107 w 1991046"/>
                  <a:gd name="connsiteY4" fmla="*/ 1269421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24 w 1991046"/>
                  <a:gd name="connsiteY4" fmla="*/ 1280178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305113 w 1991046"/>
                  <a:gd name="connsiteY4" fmla="*/ 128018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1656 w 1991046"/>
                  <a:gd name="connsiteY4" fmla="*/ 1276205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8389 w 1991046"/>
                  <a:gd name="connsiteY4" fmla="*/ 1276210 h 2548223"/>
                  <a:gd name="connsiteX5" fmla="*/ 0 w 1991046"/>
                  <a:gd name="connsiteY5" fmla="*/ 0 h 254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46" h="2548223">
                    <a:moveTo>
                      <a:pt x="0" y="0"/>
                    </a:moveTo>
                    <a:lnTo>
                      <a:pt x="1991046" y="0"/>
                    </a:lnTo>
                    <a:lnTo>
                      <a:pt x="1991046" y="2548223"/>
                    </a:lnTo>
                    <a:lnTo>
                      <a:pt x="0" y="2548223"/>
                    </a:lnTo>
                    <a:lnTo>
                      <a:pt x="298389" y="1276210"/>
                    </a:lnTo>
                    <a:lnTo>
                      <a:pt x="0" y="0"/>
                    </a:lnTo>
                    <a:close/>
                  </a:path>
                </a:pathLst>
              </a:custGeom>
              <a:noFill/>
              <a:ln w="12700">
                <a:solidFill>
                  <a:schemeClr val="accent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200">
                  <a:solidFill>
                    <a:schemeClr val="tx1"/>
                  </a:solidFill>
                </a:endParaRPr>
              </a:p>
            </p:txBody>
          </p:sp>
        </p:grpSp>
        <p:grpSp>
          <p:nvGrpSpPr>
            <p:cNvPr id="30" name="Group 29">
              <a:extLst>
                <a:ext uri="{FF2B5EF4-FFF2-40B4-BE49-F238E27FC236}">
                  <a16:creationId xmlns:a16="http://schemas.microsoft.com/office/drawing/2014/main" id="{CD506829-A39F-44E6-AF90-450E19DDE3E3}"/>
                </a:ext>
              </a:extLst>
            </p:cNvPr>
            <p:cNvGrpSpPr/>
            <p:nvPr/>
          </p:nvGrpSpPr>
          <p:grpSpPr>
            <a:xfrm>
              <a:off x="4235313" y="1957719"/>
              <a:ext cx="1823148" cy="2210956"/>
              <a:chOff x="567075" y="4825787"/>
              <a:chExt cx="1548000" cy="1869674"/>
            </a:xfrm>
          </p:grpSpPr>
          <p:sp>
            <p:nvSpPr>
              <p:cNvPr id="37" name="AutoShape 3">
                <a:extLst>
                  <a:ext uri="{FF2B5EF4-FFF2-40B4-BE49-F238E27FC236}">
                    <a16:creationId xmlns:a16="http://schemas.microsoft.com/office/drawing/2014/main" id="{9EC2B7B2-65FA-46F5-9BFE-6C08CC71CD26}"/>
                  </a:ext>
                </a:extLst>
              </p:cNvPr>
              <p:cNvSpPr>
                <a:spLocks noChangeArrowheads="1"/>
              </p:cNvSpPr>
              <p:nvPr/>
            </p:nvSpPr>
            <p:spPr bwMode="auto">
              <a:xfrm rot="16200000" flipH="1">
                <a:off x="1045901" y="4346961"/>
                <a:ext cx="590347" cy="1548000"/>
              </a:xfrm>
              <a:custGeom>
                <a:avLst/>
                <a:gdLst>
                  <a:gd name="connsiteX0" fmla="*/ 0 w 541355"/>
                  <a:gd name="connsiteY0" fmla="*/ 0 h 1477802"/>
                  <a:gd name="connsiteX1" fmla="*/ 373838 w 541355"/>
                  <a:gd name="connsiteY1" fmla="*/ 0 h 1477802"/>
                  <a:gd name="connsiteX2" fmla="*/ 541355 w 541355"/>
                  <a:gd name="connsiteY2" fmla="*/ 738901 h 1477802"/>
                  <a:gd name="connsiteX3" fmla="*/ 373838 w 541355"/>
                  <a:gd name="connsiteY3" fmla="*/ 1477802 h 1477802"/>
                  <a:gd name="connsiteX4" fmla="*/ 0 w 541355"/>
                  <a:gd name="connsiteY4" fmla="*/ 1477802 h 1477802"/>
                  <a:gd name="connsiteX5" fmla="*/ 0 w 541355"/>
                  <a:gd name="connsiteY5" fmla="*/ 0 h 1477802"/>
                  <a:gd name="connsiteX0" fmla="*/ 0 w 593609"/>
                  <a:gd name="connsiteY0" fmla="*/ 0 h 1477802"/>
                  <a:gd name="connsiteX1" fmla="*/ 373838 w 593609"/>
                  <a:gd name="connsiteY1" fmla="*/ 0 h 1477802"/>
                  <a:gd name="connsiteX2" fmla="*/ 593609 w 593609"/>
                  <a:gd name="connsiteY2" fmla="*/ 747613 h 1477802"/>
                  <a:gd name="connsiteX3" fmla="*/ 373838 w 593609"/>
                  <a:gd name="connsiteY3" fmla="*/ 1477802 h 1477802"/>
                  <a:gd name="connsiteX4" fmla="*/ 0 w 593609"/>
                  <a:gd name="connsiteY4" fmla="*/ 1477802 h 1477802"/>
                  <a:gd name="connsiteX5" fmla="*/ 0 w 593609"/>
                  <a:gd name="connsiteY5" fmla="*/ 0 h 1477802"/>
                  <a:gd name="connsiteX0" fmla="*/ 0 w 590347"/>
                  <a:gd name="connsiteY0" fmla="*/ 0 h 1477802"/>
                  <a:gd name="connsiteX1" fmla="*/ 373838 w 590347"/>
                  <a:gd name="connsiteY1" fmla="*/ 0 h 1477802"/>
                  <a:gd name="connsiteX2" fmla="*/ 590347 w 590347"/>
                  <a:gd name="connsiteY2" fmla="*/ 738263 h 1477802"/>
                  <a:gd name="connsiteX3" fmla="*/ 373838 w 590347"/>
                  <a:gd name="connsiteY3" fmla="*/ 1477802 h 1477802"/>
                  <a:gd name="connsiteX4" fmla="*/ 0 w 590347"/>
                  <a:gd name="connsiteY4" fmla="*/ 1477802 h 1477802"/>
                  <a:gd name="connsiteX5" fmla="*/ 0 w 590347"/>
                  <a:gd name="connsiteY5" fmla="*/ 0 h 147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347" h="1477802">
                    <a:moveTo>
                      <a:pt x="0" y="0"/>
                    </a:moveTo>
                    <a:lnTo>
                      <a:pt x="373838" y="0"/>
                    </a:lnTo>
                    <a:lnTo>
                      <a:pt x="590347" y="738263"/>
                    </a:lnTo>
                    <a:lnTo>
                      <a:pt x="373838" y="1477802"/>
                    </a:lnTo>
                    <a:lnTo>
                      <a:pt x="0" y="1477802"/>
                    </a:lnTo>
                    <a:lnTo>
                      <a:pt x="0" y="0"/>
                    </a:lnTo>
                    <a:close/>
                  </a:path>
                </a:pathLst>
              </a:custGeom>
              <a:solidFill>
                <a:schemeClr val="accent3"/>
              </a:solidFill>
              <a:ln w="12700">
                <a:solidFill>
                  <a:schemeClr val="accent3"/>
                </a:solidFill>
                <a:miter lim="800000"/>
                <a:headEnd/>
                <a:tailEnd/>
              </a:ln>
            </p:spPr>
            <p:txBody>
              <a:bodyPr vert="eaVert" lIns="44596" tIns="44596" rIns="44596" bIns="44596">
                <a:noAutofit/>
              </a:bodyPr>
              <a:lstStyle/>
              <a:p>
                <a:pPr algn="ctr" defTabSz="891781" eaLnBrk="0" hangingPunct="0">
                  <a:spcAft>
                    <a:spcPts val="342"/>
                  </a:spcAft>
                </a:pPr>
                <a:r>
                  <a:rPr lang="en-GB" sz="1200" b="1" dirty="0">
                    <a:solidFill>
                      <a:schemeClr val="bg1"/>
                    </a:solidFill>
                    <a:cs typeface="Arial" pitchFamily="34" charset="0"/>
                  </a:rPr>
                  <a:t>Development of Blockchain Layer and Integration</a:t>
                </a:r>
              </a:p>
            </p:txBody>
          </p:sp>
          <p:sp>
            <p:nvSpPr>
              <p:cNvPr id="38" name="Chevron 3">
                <a:extLst>
                  <a:ext uri="{FF2B5EF4-FFF2-40B4-BE49-F238E27FC236}">
                    <a16:creationId xmlns:a16="http://schemas.microsoft.com/office/drawing/2014/main" id="{918BBDA1-08BC-49B1-BE38-B947387E159F}"/>
                  </a:ext>
                </a:extLst>
              </p:cNvPr>
              <p:cNvSpPr/>
              <p:nvPr/>
            </p:nvSpPr>
            <p:spPr>
              <a:xfrm rot="16200000" flipH="1">
                <a:off x="625472" y="5205859"/>
                <a:ext cx="1431205" cy="1548000"/>
              </a:xfrm>
              <a:custGeom>
                <a:avLst/>
                <a:gdLst>
                  <a:gd name="connsiteX0" fmla="*/ 0 w 2119126"/>
                  <a:gd name="connsiteY0" fmla="*/ 0 h 2548223"/>
                  <a:gd name="connsiteX1" fmla="*/ 1991046 w 2119126"/>
                  <a:gd name="connsiteY1" fmla="*/ 0 h 2548223"/>
                  <a:gd name="connsiteX2" fmla="*/ 2119126 w 2119126"/>
                  <a:gd name="connsiteY2" fmla="*/ 1274112 h 2548223"/>
                  <a:gd name="connsiteX3" fmla="*/ 1991046 w 2119126"/>
                  <a:gd name="connsiteY3" fmla="*/ 2548223 h 2548223"/>
                  <a:gd name="connsiteX4" fmla="*/ 0 w 2119126"/>
                  <a:gd name="connsiteY4" fmla="*/ 2548223 h 2548223"/>
                  <a:gd name="connsiteX5" fmla="*/ 128080 w 2119126"/>
                  <a:gd name="connsiteY5" fmla="*/ 1274112 h 2548223"/>
                  <a:gd name="connsiteX6" fmla="*/ 0 w 2119126"/>
                  <a:gd name="connsiteY6"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128080 w 1991046"/>
                  <a:gd name="connsiteY4" fmla="*/ 127411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13 w 1991046"/>
                  <a:gd name="connsiteY4" fmla="*/ 126403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16 w 1991046"/>
                  <a:gd name="connsiteY4" fmla="*/ 1280165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1475 w 1991046"/>
                  <a:gd name="connsiteY4" fmla="*/ 127479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305107 w 1991046"/>
                  <a:gd name="connsiteY4" fmla="*/ 1269421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6024 w 1991046"/>
                  <a:gd name="connsiteY4" fmla="*/ 1280178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305113 w 1991046"/>
                  <a:gd name="connsiteY4" fmla="*/ 1280182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1656 w 1991046"/>
                  <a:gd name="connsiteY4" fmla="*/ 1276205 h 2548223"/>
                  <a:gd name="connsiteX5" fmla="*/ 0 w 1991046"/>
                  <a:gd name="connsiteY5" fmla="*/ 0 h 2548223"/>
                  <a:gd name="connsiteX0" fmla="*/ 0 w 1991046"/>
                  <a:gd name="connsiteY0" fmla="*/ 0 h 2548223"/>
                  <a:gd name="connsiteX1" fmla="*/ 1991046 w 1991046"/>
                  <a:gd name="connsiteY1" fmla="*/ 0 h 2548223"/>
                  <a:gd name="connsiteX2" fmla="*/ 1991046 w 1991046"/>
                  <a:gd name="connsiteY2" fmla="*/ 2548223 h 2548223"/>
                  <a:gd name="connsiteX3" fmla="*/ 0 w 1991046"/>
                  <a:gd name="connsiteY3" fmla="*/ 2548223 h 2548223"/>
                  <a:gd name="connsiteX4" fmla="*/ 298389 w 1991046"/>
                  <a:gd name="connsiteY4" fmla="*/ 1276210 h 2548223"/>
                  <a:gd name="connsiteX5" fmla="*/ 0 w 1991046"/>
                  <a:gd name="connsiteY5" fmla="*/ 0 h 254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46" h="2548223">
                    <a:moveTo>
                      <a:pt x="0" y="0"/>
                    </a:moveTo>
                    <a:lnTo>
                      <a:pt x="1991046" y="0"/>
                    </a:lnTo>
                    <a:lnTo>
                      <a:pt x="1991046" y="2548223"/>
                    </a:lnTo>
                    <a:lnTo>
                      <a:pt x="0" y="2548223"/>
                    </a:lnTo>
                    <a:lnTo>
                      <a:pt x="298389" y="1276210"/>
                    </a:lnTo>
                    <a:lnTo>
                      <a:pt x="0" y="0"/>
                    </a:lnTo>
                    <a:close/>
                  </a:path>
                </a:pathLst>
              </a:custGeom>
              <a:noFill/>
              <a:ln w="12700">
                <a:solidFill>
                  <a:schemeClr val="accent3"/>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200">
                  <a:solidFill>
                    <a:schemeClr val="tx1"/>
                  </a:solidFill>
                </a:endParaRPr>
              </a:p>
            </p:txBody>
          </p:sp>
        </p:grpSp>
        <p:sp>
          <p:nvSpPr>
            <p:cNvPr id="35" name="Rectangle 11">
              <a:extLst>
                <a:ext uri="{FF2B5EF4-FFF2-40B4-BE49-F238E27FC236}">
                  <a16:creationId xmlns:a16="http://schemas.microsoft.com/office/drawing/2014/main" id="{AE93367A-23D5-4451-8D5B-693FAA3B3F9A}"/>
                </a:ext>
              </a:extLst>
            </p:cNvPr>
            <p:cNvSpPr>
              <a:spLocks noChangeArrowheads="1"/>
            </p:cNvSpPr>
            <p:nvPr/>
          </p:nvSpPr>
          <p:spPr bwMode="auto">
            <a:xfrm>
              <a:off x="565416" y="2770355"/>
              <a:ext cx="1553531" cy="1159172"/>
            </a:xfrm>
            <a:prstGeom prst="rect">
              <a:avLst/>
            </a:prstGeom>
            <a:noFill/>
            <a:ln w="12700">
              <a:noFill/>
              <a:miter lim="800000"/>
              <a:headEnd/>
              <a:tailEnd/>
            </a:ln>
            <a:effectLst/>
          </p:spPr>
          <p:txBody>
            <a:bodyPr lIns="0" tIns="0" rIns="0" bIns="0">
              <a:noAutofit/>
            </a:bodyPr>
            <a:lstStyle/>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Mapping of all processes currently being followed registration of various deeds related to immovable property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Documentation of current technology stack and architecture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Stakeholder consultation for validating and summarizing the identified common challenges</a:t>
              </a:r>
            </a:p>
          </p:txBody>
        </p:sp>
      </p:grpSp>
      <p:sp>
        <p:nvSpPr>
          <p:cNvPr id="49" name="Rectangle 11">
            <a:extLst>
              <a:ext uri="{FF2B5EF4-FFF2-40B4-BE49-F238E27FC236}">
                <a16:creationId xmlns:a16="http://schemas.microsoft.com/office/drawing/2014/main" id="{2C3CBA8D-94DC-491B-944D-FD37EB503FB0}"/>
              </a:ext>
            </a:extLst>
          </p:cNvPr>
          <p:cNvSpPr>
            <a:spLocks noChangeArrowheads="1"/>
          </p:cNvSpPr>
          <p:nvPr/>
        </p:nvSpPr>
        <p:spPr bwMode="auto">
          <a:xfrm>
            <a:off x="4471475" y="2161647"/>
            <a:ext cx="3320775" cy="1303452"/>
          </a:xfrm>
          <a:prstGeom prst="rect">
            <a:avLst/>
          </a:prstGeom>
          <a:noFill/>
          <a:ln w="12700">
            <a:noFill/>
            <a:miter lim="800000"/>
            <a:headEnd/>
            <a:tailEnd/>
          </a:ln>
          <a:effectLst/>
        </p:spPr>
        <p:txBody>
          <a:bodyPr lIns="0" tIns="0" rIns="0" bIns="0">
            <a:noAutofit/>
          </a:bodyPr>
          <a:lstStyle/>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Development of process flows for blockchain application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Development of functional flows with integration points with current system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Specifications for Property Cards, Card Reader and Aadhaar biometric hardware</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Mapping to list of articles of immovable property for validation </a:t>
            </a:r>
          </a:p>
        </p:txBody>
      </p:sp>
      <p:sp>
        <p:nvSpPr>
          <p:cNvPr id="50" name="Rectangle 11">
            <a:extLst>
              <a:ext uri="{FF2B5EF4-FFF2-40B4-BE49-F238E27FC236}">
                <a16:creationId xmlns:a16="http://schemas.microsoft.com/office/drawing/2014/main" id="{2DEA5177-8C0E-43C6-B27E-5D5AB477EF23}"/>
              </a:ext>
            </a:extLst>
          </p:cNvPr>
          <p:cNvSpPr>
            <a:spLocks noChangeArrowheads="1"/>
          </p:cNvSpPr>
          <p:nvPr/>
        </p:nvSpPr>
        <p:spPr bwMode="auto">
          <a:xfrm>
            <a:off x="8215811" y="2244778"/>
            <a:ext cx="3320775" cy="1303452"/>
          </a:xfrm>
          <a:prstGeom prst="rect">
            <a:avLst/>
          </a:prstGeom>
          <a:noFill/>
          <a:ln w="12700">
            <a:noFill/>
            <a:miter lim="800000"/>
            <a:headEnd/>
            <a:tailEnd/>
          </a:ln>
          <a:effectLst/>
        </p:spPr>
        <p:txBody>
          <a:bodyPr lIns="0" tIns="0" rIns="0" bIns="0">
            <a:noAutofit/>
          </a:bodyPr>
          <a:lstStyle/>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Development of blockchain application layer and smart contracts for encoding PPK in property card, mapping of Aadhaar profile and registration of documents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Integration with existing system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Integration Testing, Functional Testing and UAT</a:t>
            </a:r>
          </a:p>
        </p:txBody>
      </p:sp>
      <p:sp>
        <p:nvSpPr>
          <p:cNvPr id="51" name="Rectangle 11">
            <a:extLst>
              <a:ext uri="{FF2B5EF4-FFF2-40B4-BE49-F238E27FC236}">
                <a16:creationId xmlns:a16="http://schemas.microsoft.com/office/drawing/2014/main" id="{FB066606-5964-46AA-8084-D00F53340DF3}"/>
              </a:ext>
            </a:extLst>
          </p:cNvPr>
          <p:cNvSpPr>
            <a:spLocks noChangeArrowheads="1"/>
          </p:cNvSpPr>
          <p:nvPr/>
        </p:nvSpPr>
        <p:spPr bwMode="auto">
          <a:xfrm>
            <a:off x="593085" y="4998007"/>
            <a:ext cx="3320775" cy="1303452"/>
          </a:xfrm>
          <a:prstGeom prst="rect">
            <a:avLst/>
          </a:prstGeom>
          <a:noFill/>
          <a:ln w="12700">
            <a:noFill/>
            <a:miter lim="800000"/>
            <a:headEnd/>
            <a:tailEnd/>
          </a:ln>
          <a:effectLst/>
        </p:spPr>
        <p:txBody>
          <a:bodyPr lIns="0" tIns="0" rIns="0" bIns="0">
            <a:noAutofit/>
          </a:bodyPr>
          <a:lstStyle/>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Preparation of training collaterals and training aids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Delivery of training to users for seamless usage of system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Feedback from users and incorporation of feedback, if needed</a:t>
            </a:r>
          </a:p>
        </p:txBody>
      </p:sp>
      <p:sp>
        <p:nvSpPr>
          <p:cNvPr id="52" name="Rectangle 11">
            <a:extLst>
              <a:ext uri="{FF2B5EF4-FFF2-40B4-BE49-F238E27FC236}">
                <a16:creationId xmlns:a16="http://schemas.microsoft.com/office/drawing/2014/main" id="{5F77B2B7-BAC1-4C03-A0C4-688B1A6AD028}"/>
              </a:ext>
            </a:extLst>
          </p:cNvPr>
          <p:cNvSpPr>
            <a:spLocks noChangeArrowheads="1"/>
          </p:cNvSpPr>
          <p:nvPr/>
        </p:nvSpPr>
        <p:spPr bwMode="auto">
          <a:xfrm>
            <a:off x="8340943" y="4959180"/>
            <a:ext cx="3136012" cy="1335662"/>
          </a:xfrm>
          <a:prstGeom prst="rect">
            <a:avLst/>
          </a:prstGeom>
          <a:noFill/>
          <a:ln w="12700">
            <a:noFill/>
            <a:miter lim="800000"/>
            <a:headEnd/>
            <a:tailEnd/>
          </a:ln>
          <a:effectLst/>
        </p:spPr>
        <p:txBody>
          <a:bodyPr lIns="0" tIns="0" rIns="0" bIns="0">
            <a:noAutofit/>
          </a:bodyPr>
          <a:lstStyle/>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Training of users in the entire registration ecosystem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Estimation and Procurement of required hardware</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Hardware and Software set-up in locations </a:t>
            </a:r>
          </a:p>
          <a:p>
            <a:pPr marL="171450" indent="-171450" defTabSz="851060">
              <a:spcAft>
                <a:spcPts val="342"/>
              </a:spcAft>
              <a:buFont typeface="Arial" panose="020B0604020202020204" pitchFamily="34" charset="0"/>
              <a:buChar char="•"/>
            </a:pPr>
            <a:r>
              <a:rPr lang="en-US" sz="1200" kern="0" dirty="0">
                <a:solidFill>
                  <a:srgbClr val="000000"/>
                </a:solidFill>
                <a:cs typeface="Arial" pitchFamily="34" charset="0"/>
              </a:rPr>
              <a:t>Go-Live for full scale launch</a:t>
            </a:r>
          </a:p>
        </p:txBody>
      </p:sp>
    </p:spTree>
    <p:extLst>
      <p:ext uri="{BB962C8B-B14F-4D97-AF65-F5344CB8AC3E}">
        <p14:creationId xmlns:p14="http://schemas.microsoft.com/office/powerpoint/2010/main" val="117857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0"/>
        <p:cNvGrpSpPr/>
        <p:nvPr/>
      </p:nvGrpSpPr>
      <p:grpSpPr>
        <a:xfrm>
          <a:off x="0" y="0"/>
          <a:ext cx="0" cy="0"/>
          <a:chOff x="0" y="0"/>
          <a:chExt cx="0" cy="0"/>
        </a:xfrm>
      </p:grpSpPr>
      <p:sp>
        <p:nvSpPr>
          <p:cNvPr id="2" name="TextBox 1">
            <a:extLst>
              <a:ext uri="{FF2B5EF4-FFF2-40B4-BE49-F238E27FC236}">
                <a16:creationId xmlns:a16="http://schemas.microsoft.com/office/drawing/2014/main" id="{37C27C9F-30A3-4B1F-AC73-65261492AC98}"/>
              </a:ext>
            </a:extLst>
          </p:cNvPr>
          <p:cNvSpPr txBox="1"/>
          <p:nvPr/>
        </p:nvSpPr>
        <p:spPr>
          <a:xfrm>
            <a:off x="0" y="-18106"/>
            <a:ext cx="3850241" cy="6876106"/>
          </a:xfrm>
          <a:prstGeom prst="rect">
            <a:avLst/>
          </a:prstGeom>
          <a:solidFill>
            <a:srgbClr val="C00000"/>
          </a:solidFill>
        </p:spPr>
        <p:txBody>
          <a:bodyPr wrap="square" lIns="0" tIns="0" rIns="0" bIns="0" rtlCol="0">
            <a:noAutofit/>
          </a:bodyPr>
          <a:lstStyle/>
          <a:p>
            <a:pPr marL="0" marR="0" lvl="0" indent="-274320" algn="l" defTabSz="914400" rtl="0" eaLnBrk="1" fontAlgn="auto" latinLnBrk="0" hangingPunct="1">
              <a:lnSpc>
                <a:spcPct val="100000"/>
              </a:lnSpc>
              <a:spcBef>
                <a:spcPts val="0"/>
              </a:spcBef>
              <a:spcAft>
                <a:spcPts val="90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Georgia" pitchFamily="18" charset="0"/>
              <a:ea typeface="+mn-ea"/>
              <a:cs typeface="+mn-cs"/>
            </a:endParaRPr>
          </a:p>
        </p:txBody>
      </p:sp>
      <p:pic>
        <p:nvPicPr>
          <p:cNvPr id="3391" name="Shape 3391"/>
          <p:cNvPicPr preferRelativeResize="0"/>
          <p:nvPr/>
        </p:nvPicPr>
        <p:blipFill/>
        <p:spPr>
          <a:xfrm>
            <a:off x="2118" y="2118"/>
            <a:ext cx="2116" cy="2116"/>
          </a:xfrm>
          <a:prstGeom prst="rect">
            <a:avLst/>
          </a:prstGeom>
          <a:solidFill>
            <a:srgbClr val="FFFFFF"/>
          </a:solidFill>
          <a:ln>
            <a:noFill/>
          </a:ln>
        </p:spPr>
      </p:pic>
      <p:sp>
        <p:nvSpPr>
          <p:cNvPr id="3397" name="Shape 3397"/>
          <p:cNvSpPr/>
          <p:nvPr/>
        </p:nvSpPr>
        <p:spPr>
          <a:xfrm>
            <a:off x="365748" y="1664178"/>
            <a:ext cx="3248588" cy="984885"/>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3200" b="0" i="0" u="none" strike="noStrike" kern="0" cap="none" spc="0" normalizeH="0" baseline="0" noProof="0" dirty="0">
                <a:ln>
                  <a:noFill/>
                </a:ln>
                <a:solidFill>
                  <a:srgbClr val="FFFFFF"/>
                </a:solidFill>
                <a:effectLst/>
                <a:uLnTx/>
                <a:uFillTx/>
                <a:latin typeface="Georgia"/>
                <a:ea typeface="Georgia"/>
                <a:cs typeface="Georgia"/>
                <a:sym typeface="Georgia"/>
              </a:rPr>
              <a:t>Project Ecosystem and PwC Scope of Work</a:t>
            </a:r>
            <a:endParaRPr kumimoji="0" sz="3200" b="0" i="0" u="none" strike="noStrike" kern="0" cap="none" spc="0" normalizeH="0" baseline="0" noProof="0" dirty="0">
              <a:ln>
                <a:noFill/>
              </a:ln>
              <a:solidFill>
                <a:srgbClr val="FFFFFF"/>
              </a:solidFill>
              <a:effectLst/>
              <a:uLnTx/>
              <a:uFillTx/>
              <a:latin typeface="Georgia"/>
              <a:ea typeface="Georgia"/>
              <a:cs typeface="Georgia"/>
              <a:sym typeface="Georgia"/>
            </a:endParaRPr>
          </a:p>
        </p:txBody>
      </p:sp>
      <p:cxnSp>
        <p:nvCxnSpPr>
          <p:cNvPr id="3398" name="Shape 3398"/>
          <p:cNvCxnSpPr/>
          <p:nvPr/>
        </p:nvCxnSpPr>
        <p:spPr>
          <a:xfrm>
            <a:off x="365748" y="3829109"/>
            <a:ext cx="1068149" cy="0"/>
          </a:xfrm>
          <a:prstGeom prst="straightConnector1">
            <a:avLst/>
          </a:prstGeom>
          <a:noFill/>
          <a:ln w="12700" cap="flat" cmpd="sng">
            <a:solidFill>
              <a:schemeClr val="lt1"/>
            </a:solidFill>
            <a:prstDash val="solid"/>
            <a:round/>
            <a:headEnd type="none" w="sm" len="sm"/>
            <a:tailEnd type="none" w="sm" len="sm"/>
          </a:ln>
        </p:spPr>
      </p:cxnSp>
      <p:sp>
        <p:nvSpPr>
          <p:cNvPr id="3402" name="Shape 3402"/>
          <p:cNvSpPr txBox="1">
            <a:spLocks noGrp="1"/>
          </p:cNvSpPr>
          <p:nvPr>
            <p:ph type="sldNum" idx="12"/>
          </p:nvPr>
        </p:nvSpPr>
        <p:spPr>
          <a:xfrm>
            <a:off x="8934451" y="6535838"/>
            <a:ext cx="2844800" cy="123111"/>
          </a:xfrm>
          <a:prstGeom prst="rect">
            <a:avLst/>
          </a:prstGeom>
          <a:noFill/>
          <a:ln>
            <a:noFill/>
          </a:ln>
        </p:spPr>
        <p:txBody>
          <a:bodyPr spcFirstLastPara="1" vert="horz" wrap="square" lIns="0" tIns="0" rIns="0" bIns="0" rtlCol="0"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GB" sz="800" b="0" i="0" u="none" strike="noStrike" kern="0" cap="none" spc="0" normalizeH="0" baseline="0" noProof="0">
                <a:ln>
                  <a:noFill/>
                </a:ln>
                <a:solidFill>
                  <a:srgbClr val="FFFFFF"/>
                </a:solidFill>
                <a:effectLst/>
                <a:uLnTx/>
                <a:uFillTx/>
                <a:latin typeface="Arial"/>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7</a:t>
            </a:fld>
            <a:endParaRPr kumimoji="0" lang="en-US" sz="800" b="0" i="0" u="none" strike="noStrike" kern="0" cap="none" spc="0" normalizeH="0" baseline="0" noProof="0" dirty="0">
              <a:ln>
                <a:noFill/>
              </a:ln>
              <a:solidFill>
                <a:srgbClr val="FFFFFF"/>
              </a:solidFill>
              <a:effectLst/>
              <a:uLnTx/>
              <a:uFillTx/>
              <a:latin typeface="Arial"/>
              <a:cs typeface="Arial"/>
              <a:sym typeface="Arial"/>
            </a:endParaRPr>
          </a:p>
        </p:txBody>
      </p:sp>
      <p:pic>
        <p:nvPicPr>
          <p:cNvPr id="14" name="Picture 13">
            <a:extLst>
              <a:ext uri="{FF2B5EF4-FFF2-40B4-BE49-F238E27FC236}">
                <a16:creationId xmlns:a16="http://schemas.microsoft.com/office/drawing/2014/main" id="{6ACF9D96-8834-4AE4-86CE-3EC61974BB71}"/>
              </a:ext>
            </a:extLst>
          </p:cNvPr>
          <p:cNvPicPr/>
          <p:nvPr/>
        </p:nvPicPr>
        <p:blipFill>
          <a:blip r:embed="rId3">
            <a:extLst>
              <a:ext uri="{28A0092B-C50C-407E-A947-70E740481C1C}">
                <a14:useLocalDpi xmlns:a14="http://schemas.microsoft.com/office/drawing/2010/main" val="0"/>
              </a:ext>
            </a:extLst>
          </a:blip>
          <a:stretch>
            <a:fillRect/>
          </a:stretch>
        </p:blipFill>
        <p:spPr>
          <a:xfrm>
            <a:off x="3850240" y="0"/>
            <a:ext cx="8341760" cy="6857999"/>
          </a:xfrm>
          <a:prstGeom prst="rect">
            <a:avLst/>
          </a:prstGeom>
        </p:spPr>
      </p:pic>
      <p:sp>
        <p:nvSpPr>
          <p:cNvPr id="16" name="Shape 497">
            <a:extLst>
              <a:ext uri="{FF2B5EF4-FFF2-40B4-BE49-F238E27FC236}">
                <a16:creationId xmlns:a16="http://schemas.microsoft.com/office/drawing/2014/main" id="{3FADC65C-A129-4122-8B07-D3DD851A065A}"/>
              </a:ext>
            </a:extLst>
          </p:cNvPr>
          <p:cNvSpPr/>
          <p:nvPr/>
        </p:nvSpPr>
        <p:spPr>
          <a:xfrm>
            <a:off x="3829654" y="-9053"/>
            <a:ext cx="8360228" cy="6858000"/>
          </a:xfrm>
          <a:prstGeom prst="rect">
            <a:avLst/>
          </a:prstGeom>
          <a:solidFill>
            <a:srgbClr val="000000">
              <a:alpha val="60000"/>
            </a:srgbClr>
          </a:solidFill>
          <a:ln>
            <a:noFill/>
          </a:ln>
        </p:spPr>
        <p:txBody>
          <a:bodyPr wrap="square" lIns="155423" tIns="77690" rIns="155423" bIns="7769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380" b="0" i="0" u="none" strike="noStrike" kern="1200" cap="none" spc="0" normalizeH="0" baseline="0" noProof="0" dirty="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7369695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7541DFE-512B-400D-9C05-DBC33E8B4622}"/>
              </a:ext>
            </a:extLst>
          </p:cNvPr>
          <p:cNvSpPr>
            <a:spLocks noGrp="1"/>
          </p:cNvSpPr>
          <p:nvPr>
            <p:ph type="title"/>
          </p:nvPr>
        </p:nvSpPr>
        <p:spPr>
          <a:xfrm>
            <a:off x="442912" y="369277"/>
            <a:ext cx="11306175" cy="728663"/>
          </a:xfrm>
        </p:spPr>
        <p:txBody>
          <a:bodyPr>
            <a:normAutofit/>
          </a:bodyPr>
          <a:lstStyle/>
          <a:p>
            <a:r>
              <a:rPr lang="en-GB" sz="3200" b="1" dirty="0"/>
              <a:t>Project Ecosystem : Kaveri Blockchain…</a:t>
            </a:r>
          </a:p>
        </p:txBody>
      </p:sp>
      <p:sp>
        <p:nvSpPr>
          <p:cNvPr id="59" name="Rectangle 58">
            <a:extLst>
              <a:ext uri="{FF2B5EF4-FFF2-40B4-BE49-F238E27FC236}">
                <a16:creationId xmlns:a16="http://schemas.microsoft.com/office/drawing/2014/main" id="{BABA5C71-A212-47A5-85B9-2825AF9310CA}"/>
              </a:ext>
            </a:extLst>
          </p:cNvPr>
          <p:cNvSpPr/>
          <p:nvPr/>
        </p:nvSpPr>
        <p:spPr bwMode="ltGray">
          <a:xfrm>
            <a:off x="329028" y="1594455"/>
            <a:ext cx="1983545" cy="2648243"/>
          </a:xfrm>
          <a:prstGeom prst="rect">
            <a:avLst/>
          </a:prstGeom>
          <a:solidFill>
            <a:srgbClr val="A32020"/>
          </a:solidFill>
          <a:ln w="3175" cap="flat" cmpd="sng" algn="ctr">
            <a:solidFill>
              <a:srgbClr val="DC6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Georgia" pitchFamily="18" charset="0"/>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FFFFFF"/>
                </a:solidFill>
                <a:effectLst/>
                <a:uLnTx/>
                <a:uFillTx/>
                <a:latin typeface="Georgia" pitchFamily="18" charset="0"/>
                <a:ea typeface="+mn-ea"/>
                <a:cs typeface="+mn-cs"/>
              </a:rPr>
              <a:t>Articles for Pilot Launch </a:t>
            </a:r>
          </a:p>
        </p:txBody>
      </p:sp>
      <p:sp>
        <p:nvSpPr>
          <p:cNvPr id="60" name="Rectangle 59">
            <a:extLst>
              <a:ext uri="{FF2B5EF4-FFF2-40B4-BE49-F238E27FC236}">
                <a16:creationId xmlns:a16="http://schemas.microsoft.com/office/drawing/2014/main" id="{FF29159B-95CA-4C98-9E87-36FAF9533479}"/>
              </a:ext>
            </a:extLst>
          </p:cNvPr>
          <p:cNvSpPr/>
          <p:nvPr/>
        </p:nvSpPr>
        <p:spPr bwMode="ltGray">
          <a:xfrm>
            <a:off x="2348523" y="854295"/>
            <a:ext cx="5713830" cy="2648243"/>
          </a:xfrm>
          <a:prstGeom prst="rect">
            <a:avLst/>
          </a:prstGeom>
          <a:noFill/>
          <a:ln w="317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GB" sz="1200" b="1" kern="0" dirty="0">
              <a:solidFill>
                <a:srgbClr val="000000"/>
              </a:solidFill>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GB" sz="1200" b="1" kern="0" dirty="0">
              <a:solidFill>
                <a:srgbClr val="000000"/>
              </a:solidFill>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GB" sz="1200" b="1" kern="0" dirty="0">
              <a:solidFill>
                <a:srgbClr val="000000"/>
              </a:solidFill>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GB" sz="1200" b="1" kern="0" dirty="0">
              <a:solidFill>
                <a:srgbClr val="000000"/>
              </a:solidFill>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Arial"/>
                <a:ea typeface="+mn-ea"/>
                <a:cs typeface="+mn-cs"/>
              </a:rPr>
              <a:t>Registration of Individual, Institutional and Part sale transactions for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61" name="Table 60">
            <a:extLst>
              <a:ext uri="{FF2B5EF4-FFF2-40B4-BE49-F238E27FC236}">
                <a16:creationId xmlns:a16="http://schemas.microsoft.com/office/drawing/2014/main" id="{9B3FC1FA-D0C0-466B-8998-0AEACC4A1868}"/>
              </a:ext>
            </a:extLst>
          </p:cNvPr>
          <p:cNvGraphicFramePr>
            <a:graphicFrameLocks noGrp="1"/>
          </p:cNvGraphicFramePr>
          <p:nvPr>
            <p:extLst>
              <p:ext uri="{D42A27DB-BD31-4B8C-83A1-F6EECF244321}">
                <p14:modId xmlns:p14="http://schemas.microsoft.com/office/powerpoint/2010/main" val="2935802319"/>
              </p:ext>
            </p:extLst>
          </p:nvPr>
        </p:nvGraphicFramePr>
        <p:xfrm>
          <a:off x="2581713" y="2131955"/>
          <a:ext cx="4761621" cy="2261235"/>
        </p:xfrm>
        <a:graphic>
          <a:graphicData uri="http://schemas.openxmlformats.org/drawingml/2006/table">
            <a:tbl>
              <a:tblPr>
                <a:gradFill rotWithShape="1">
                  <a:gsLst>
                    <a:gs pos="0">
                      <a:srgbClr val="DC6900">
                        <a:tint val="50000"/>
                        <a:satMod val="300000"/>
                      </a:srgbClr>
                    </a:gs>
                    <a:gs pos="35000">
                      <a:srgbClr val="DC6900">
                        <a:tint val="37000"/>
                        <a:satMod val="300000"/>
                      </a:srgbClr>
                    </a:gs>
                    <a:gs pos="100000">
                      <a:srgbClr val="DC6900">
                        <a:tint val="15000"/>
                        <a:satMod val="350000"/>
                      </a:srgbClr>
                    </a:gs>
                  </a:gsLst>
                  <a:lin ang="16200000" scaled="1"/>
                </a:gradFill>
                <a:effectLst>
                  <a:outerShdw blurRad="40000" dist="20000" dir="5400000" rotWithShape="0">
                    <a:srgbClr val="000000">
                      <a:alpha val="38000"/>
                    </a:srgbClr>
                  </a:outerShdw>
                </a:effectLst>
              </a:tblPr>
              <a:tblGrid>
                <a:gridCol w="2278345">
                  <a:extLst>
                    <a:ext uri="{9D8B030D-6E8A-4147-A177-3AD203B41FA5}">
                      <a16:colId xmlns:a16="http://schemas.microsoft.com/office/drawing/2014/main" val="4067108283"/>
                    </a:ext>
                  </a:extLst>
                </a:gridCol>
                <a:gridCol w="2483276">
                  <a:extLst>
                    <a:ext uri="{9D8B030D-6E8A-4147-A177-3AD203B41FA5}">
                      <a16:colId xmlns:a16="http://schemas.microsoft.com/office/drawing/2014/main" val="1104067911"/>
                    </a:ext>
                  </a:extLst>
                </a:gridCol>
              </a:tblGrid>
              <a:tr h="371475">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l" fontAlgn="b"/>
                      <a:r>
                        <a:rPr lang="en-US" sz="1200" b="1" u="none" strike="noStrike" dirty="0">
                          <a:effectLst/>
                        </a:rPr>
                        <a:t>Absolute Sale Deed </a:t>
                      </a:r>
                      <a:endParaRPr lang="en-US" sz="1200" b="1" i="0" u="none" strike="noStrike" dirty="0">
                        <a:solidFill>
                          <a:srgbClr val="000000"/>
                        </a:solidFill>
                        <a:effectLst/>
                        <a:latin typeface="Arial" panose="020B0604020202020204" pitchFamily="34" charset="0"/>
                      </a:endParaRPr>
                    </a:p>
                  </a:txBody>
                  <a:tcPr marL="9525" marR="9525" marT="9525"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l" fontAlgn="t"/>
                      <a:r>
                        <a:rPr lang="en-US" sz="1200" b="1" u="none" strike="noStrike" dirty="0">
                          <a:effectLst/>
                        </a:rPr>
                        <a:t>Agreement of Sale of Immovable Property (Possession not given)</a:t>
                      </a:r>
                      <a:endParaRPr lang="en-US" sz="1200" b="1" i="0" u="none" strike="noStrike" dirty="0">
                        <a:solidFill>
                          <a:srgbClr val="000000"/>
                        </a:solidFill>
                        <a:effectLst/>
                        <a:latin typeface="Arial" panose="020B0604020202020204" pitchFamily="34" charset="0"/>
                      </a:endParaRPr>
                    </a:p>
                  </a:txBody>
                  <a:tcPr marL="9525" marR="9525" marT="9525"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027848486"/>
                  </a:ext>
                </a:extLst>
              </a:tr>
              <a:tr h="190500">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l" fontAlgn="b"/>
                      <a:r>
                        <a:rPr lang="en-US" sz="1200" b="1" u="none" strike="noStrike" dirty="0">
                          <a:effectLst/>
                        </a:rPr>
                        <a:t>Cancellation of Sale Deed</a:t>
                      </a:r>
                      <a:endParaRPr lang="en-US" sz="1200" b="1" i="0" u="none" strike="noStrike" dirty="0">
                        <a:solidFill>
                          <a:srgbClr val="000000"/>
                        </a:solidFill>
                        <a:effectLst/>
                        <a:latin typeface="Arial" panose="020B0604020202020204" pitchFamily="34" charset="0"/>
                      </a:endParaRPr>
                    </a:p>
                  </a:txBody>
                  <a:tcPr marL="9525" marR="9525" marT="9525"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just" fontAlgn="t"/>
                      <a:r>
                        <a:rPr lang="en-US" sz="1200" b="1" u="none" strike="noStrike">
                          <a:effectLst/>
                        </a:rPr>
                        <a:t>Lease of Immovable Property</a:t>
                      </a:r>
                      <a:endParaRPr lang="en-US" sz="1200" b="1" i="0" u="none" strike="noStrike">
                        <a:solidFill>
                          <a:srgbClr val="000000"/>
                        </a:solidFill>
                        <a:effectLst/>
                        <a:latin typeface="Arial" panose="020B0604020202020204" pitchFamily="34" charset="0"/>
                      </a:endParaRPr>
                    </a:p>
                  </a:txBody>
                  <a:tcPr marL="9525" marR="9525" marT="9525"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36154311"/>
                  </a:ext>
                </a:extLst>
              </a:tr>
              <a:tr h="190500">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l" fontAlgn="b"/>
                      <a:r>
                        <a:rPr lang="en-US" sz="1200" b="1" u="none" strike="noStrike" dirty="0">
                          <a:effectLst/>
                        </a:rPr>
                        <a:t>Gift Deed </a:t>
                      </a:r>
                      <a:endParaRPr lang="en-US" sz="1200" b="1" i="0" u="none" strike="noStrike" dirty="0">
                        <a:solidFill>
                          <a:srgbClr val="000000"/>
                        </a:solidFill>
                        <a:effectLst/>
                        <a:latin typeface="Arial" panose="020B0604020202020204" pitchFamily="34" charset="0"/>
                      </a:endParaRPr>
                    </a:p>
                  </a:txBody>
                  <a:tcPr marL="9525" marR="9525" marT="9525"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l" fontAlgn="t"/>
                      <a:r>
                        <a:rPr lang="en-US" sz="1200" b="1" u="none" strike="noStrike" dirty="0">
                          <a:effectLst/>
                        </a:rPr>
                        <a:t>Memorandum of deposit of title deed</a:t>
                      </a:r>
                      <a:endParaRPr lang="en-US" sz="1200" b="1" i="0" u="none" strike="noStrike" dirty="0">
                        <a:solidFill>
                          <a:srgbClr val="000000"/>
                        </a:solidFill>
                        <a:effectLst/>
                        <a:latin typeface="Arial" panose="020B0604020202020204" pitchFamily="34" charset="0"/>
                      </a:endParaRPr>
                    </a:p>
                  </a:txBody>
                  <a:tcPr marL="9525" marR="9525" marT="9525"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14342935"/>
                  </a:ext>
                </a:extLst>
              </a:tr>
              <a:tr h="190500">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just" fontAlgn="b"/>
                      <a:r>
                        <a:rPr lang="en-US" sz="1200" b="1" u="none" strike="noStrike" dirty="0">
                          <a:effectLst/>
                        </a:rPr>
                        <a:t>Rectification Deed </a:t>
                      </a:r>
                      <a:endParaRPr lang="en-US" sz="1200" b="1" i="0" u="none" strike="noStrike" dirty="0">
                        <a:solidFill>
                          <a:srgbClr val="000000"/>
                        </a:solidFill>
                        <a:effectLst/>
                        <a:latin typeface="Arial" panose="020B0604020202020204" pitchFamily="34" charset="0"/>
                      </a:endParaRPr>
                    </a:p>
                  </a:txBody>
                  <a:tcPr marL="9525" marR="9525" marT="9525"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l" fontAlgn="t"/>
                      <a:r>
                        <a:rPr lang="en-US" sz="1200" b="1" u="none" strike="noStrike" dirty="0">
                          <a:effectLst/>
                        </a:rPr>
                        <a:t>Mortgage with Possession</a:t>
                      </a:r>
                      <a:endParaRPr lang="en-US" sz="1200" b="1" i="0" u="none" strike="noStrike" dirty="0">
                        <a:solidFill>
                          <a:srgbClr val="000000"/>
                        </a:solidFill>
                        <a:effectLst/>
                        <a:latin typeface="Arial" panose="020B0604020202020204" pitchFamily="34" charset="0"/>
                      </a:endParaRPr>
                    </a:p>
                  </a:txBody>
                  <a:tcPr marL="9525" marR="9525" marT="9525"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163017345"/>
                  </a:ext>
                </a:extLst>
              </a:tr>
              <a:tr h="333375">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l" fontAlgn="b"/>
                      <a:r>
                        <a:rPr lang="en-US" sz="1200" b="1" u="none" strike="noStrike">
                          <a:effectLst/>
                        </a:rPr>
                        <a:t>Agreement of Sale of Immovable Property (Possession given/agree to be given)</a:t>
                      </a:r>
                      <a:endParaRPr lang="en-US" sz="1200" b="1" i="0" u="none" strike="noStrike">
                        <a:solidFill>
                          <a:srgbClr val="000000"/>
                        </a:solidFill>
                        <a:effectLst/>
                        <a:latin typeface="Arial" panose="020B0604020202020204" pitchFamily="34" charset="0"/>
                      </a:endParaRPr>
                    </a:p>
                  </a:txBody>
                  <a:tcPr marL="9525" marR="9525" marT="9525"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l" fontAlgn="t"/>
                      <a:endParaRPr lang="en-US" sz="1200" b="1" u="none" strike="noStrike" dirty="0">
                        <a:effectLst/>
                      </a:endParaRPr>
                    </a:p>
                    <a:p>
                      <a:pPr algn="l" fontAlgn="t"/>
                      <a:r>
                        <a:rPr lang="en-US" sz="1200" b="1" u="none" strike="noStrike" dirty="0">
                          <a:effectLst/>
                        </a:rPr>
                        <a:t>Mortgage without Possession </a:t>
                      </a:r>
                      <a:endParaRPr lang="en-US" sz="1200" b="1" i="0" u="none" strike="noStrike" dirty="0">
                        <a:solidFill>
                          <a:srgbClr val="000000"/>
                        </a:solidFill>
                        <a:effectLst/>
                        <a:latin typeface="Arial" panose="020B0604020202020204" pitchFamily="34" charset="0"/>
                      </a:endParaRPr>
                    </a:p>
                  </a:txBody>
                  <a:tcPr marL="9525" marR="9525" marT="9525"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30152014"/>
                  </a:ext>
                </a:extLst>
              </a:tr>
              <a:tr h="190500">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l" fontAlgn="t"/>
                      <a:r>
                        <a:rPr lang="en-US" sz="1200" b="1" u="none" strike="noStrike">
                          <a:effectLst/>
                        </a:rPr>
                        <a:t>Discharge Deed</a:t>
                      </a:r>
                      <a:endParaRPr lang="en-US" sz="1200" b="1" i="0" u="none" strike="noStrike">
                        <a:solidFill>
                          <a:srgbClr val="000000"/>
                        </a:solidFill>
                        <a:effectLst/>
                        <a:latin typeface="Arial" panose="020B0604020202020204" pitchFamily="34" charset="0"/>
                      </a:endParaRPr>
                    </a:p>
                  </a:txBody>
                  <a:tcPr marL="9525" marR="9525" marT="9525"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l" fontAlgn="t"/>
                      <a:r>
                        <a:rPr lang="en-US" sz="1200" b="1" u="none" strike="noStrike" dirty="0">
                          <a:effectLst/>
                        </a:rPr>
                        <a:t>Reconveyance Deed </a:t>
                      </a:r>
                      <a:endParaRPr lang="en-US" sz="1200" b="1" i="0" u="none" strike="noStrike" dirty="0">
                        <a:solidFill>
                          <a:srgbClr val="000000"/>
                        </a:solidFill>
                        <a:effectLst/>
                        <a:latin typeface="Arial" panose="020B0604020202020204" pitchFamily="34" charset="0"/>
                      </a:endParaRPr>
                    </a:p>
                  </a:txBody>
                  <a:tcPr marL="9525" marR="9525" marT="9525"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181608426"/>
                  </a:ext>
                </a:extLst>
              </a:tr>
              <a:tr h="190500">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l" fontAlgn="t"/>
                      <a:r>
                        <a:rPr lang="en-US" sz="1200" b="1" u="none" strike="noStrike">
                          <a:effectLst/>
                        </a:rPr>
                        <a:t>Surrender of Lease</a:t>
                      </a:r>
                      <a:endParaRPr lang="en-US" sz="1200" b="1" i="0" u="none" strike="noStrike">
                        <a:solidFill>
                          <a:srgbClr val="000000"/>
                        </a:solidFill>
                        <a:effectLst/>
                        <a:latin typeface="Arial" panose="020B0604020202020204" pitchFamily="34" charset="0"/>
                      </a:endParaRPr>
                    </a:p>
                  </a:txBody>
                  <a:tcPr marL="9525" marR="9525" marT="9525"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pPr algn="l" fontAlgn="t"/>
                      <a:r>
                        <a:rPr lang="en-US" sz="1200" b="1" u="none" strike="noStrike" dirty="0">
                          <a:effectLst/>
                        </a:rPr>
                        <a:t>Release Deed</a:t>
                      </a:r>
                      <a:endParaRPr lang="en-US" sz="1200" b="1" i="0" u="none" strike="noStrike" dirty="0">
                        <a:solidFill>
                          <a:srgbClr val="000000"/>
                        </a:solidFill>
                        <a:effectLst/>
                        <a:latin typeface="Arial" panose="020B0604020202020204" pitchFamily="34" charset="0"/>
                      </a:endParaRPr>
                    </a:p>
                  </a:txBody>
                  <a:tcPr marL="9525" marR="9525" marT="9525"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040094595"/>
                  </a:ext>
                </a:extLst>
              </a:tr>
            </a:tbl>
          </a:graphicData>
        </a:graphic>
      </p:graphicFrame>
      <p:sp>
        <p:nvSpPr>
          <p:cNvPr id="62" name="Rectangle 61">
            <a:extLst>
              <a:ext uri="{FF2B5EF4-FFF2-40B4-BE49-F238E27FC236}">
                <a16:creationId xmlns:a16="http://schemas.microsoft.com/office/drawing/2014/main" id="{FBFD5141-5508-4684-AE91-B579FC10A860}"/>
              </a:ext>
            </a:extLst>
          </p:cNvPr>
          <p:cNvSpPr/>
          <p:nvPr/>
        </p:nvSpPr>
        <p:spPr bwMode="ltGray">
          <a:xfrm>
            <a:off x="364978" y="5101761"/>
            <a:ext cx="1983545" cy="515228"/>
          </a:xfrm>
          <a:prstGeom prst="rect">
            <a:avLst/>
          </a:prstGeom>
          <a:solidFill>
            <a:srgbClr val="A32020"/>
          </a:solidFill>
          <a:ln w="3175" cap="flat" cmpd="sng" algn="ctr">
            <a:solidFill>
              <a:srgbClr val="DC6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FFFFFF"/>
                </a:solidFill>
                <a:effectLst/>
                <a:uLnTx/>
                <a:uFillTx/>
                <a:latin typeface="Georgia" pitchFamily="18" charset="0"/>
                <a:ea typeface="+mn-ea"/>
                <a:cs typeface="+mn-cs"/>
              </a:rPr>
              <a:t>Pilot Location</a:t>
            </a:r>
          </a:p>
        </p:txBody>
      </p:sp>
      <p:sp>
        <p:nvSpPr>
          <p:cNvPr id="63" name="Rectangle 62">
            <a:extLst>
              <a:ext uri="{FF2B5EF4-FFF2-40B4-BE49-F238E27FC236}">
                <a16:creationId xmlns:a16="http://schemas.microsoft.com/office/drawing/2014/main" id="{07714A28-6423-4021-9E27-EC5655B4D2B6}"/>
              </a:ext>
            </a:extLst>
          </p:cNvPr>
          <p:cNvSpPr/>
          <p:nvPr/>
        </p:nvSpPr>
        <p:spPr bwMode="ltGray">
          <a:xfrm>
            <a:off x="3040183" y="5133088"/>
            <a:ext cx="4128576" cy="515228"/>
          </a:xfrm>
          <a:prstGeom prst="rect">
            <a:avLst/>
          </a:prstGeom>
          <a:solidFill>
            <a:srgbClr val="A32020"/>
          </a:solidFill>
          <a:ln w="3175" cap="flat" cmpd="sng" algn="ctr">
            <a:solidFill>
              <a:srgbClr val="DC6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FFFFFF"/>
                </a:solidFill>
                <a:effectLst/>
                <a:uLnTx/>
                <a:uFillTx/>
                <a:latin typeface="Georgia" pitchFamily="18" charset="0"/>
                <a:ea typeface="+mn-ea"/>
                <a:cs typeface="+mn-cs"/>
              </a:rPr>
              <a:t>Tumkur and Dharwad </a:t>
            </a:r>
          </a:p>
        </p:txBody>
      </p:sp>
      <p:pic>
        <p:nvPicPr>
          <p:cNvPr id="64" name="Graphic 63" descr="Checklist">
            <a:extLst>
              <a:ext uri="{FF2B5EF4-FFF2-40B4-BE49-F238E27FC236}">
                <a16:creationId xmlns:a16="http://schemas.microsoft.com/office/drawing/2014/main" id="{C32B43E4-FCDF-4EF9-A6A2-EB3F970F4A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3600" y="1788228"/>
            <a:ext cx="914400" cy="914400"/>
          </a:xfrm>
          <a:prstGeom prst="rect">
            <a:avLst/>
          </a:prstGeom>
        </p:spPr>
      </p:pic>
      <p:pic>
        <p:nvPicPr>
          <p:cNvPr id="65" name="Graphic 64" descr="World">
            <a:extLst>
              <a:ext uri="{FF2B5EF4-FFF2-40B4-BE49-F238E27FC236}">
                <a16:creationId xmlns:a16="http://schemas.microsoft.com/office/drawing/2014/main" id="{F2B221C3-F2C7-4379-8C25-E2FBA4D27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65306" y="5115209"/>
            <a:ext cx="550985" cy="550985"/>
          </a:xfrm>
          <a:prstGeom prst="rect">
            <a:avLst/>
          </a:prstGeom>
        </p:spPr>
      </p:pic>
      <p:pic>
        <p:nvPicPr>
          <p:cNvPr id="66" name="Graphic 65" descr="World">
            <a:extLst>
              <a:ext uri="{FF2B5EF4-FFF2-40B4-BE49-F238E27FC236}">
                <a16:creationId xmlns:a16="http://schemas.microsoft.com/office/drawing/2014/main" id="{8D09DDCE-1784-4FD1-AFDD-623F574BF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9382" y="5140275"/>
            <a:ext cx="550985" cy="550985"/>
          </a:xfrm>
          <a:prstGeom prst="rect">
            <a:avLst/>
          </a:prstGeom>
        </p:spPr>
      </p:pic>
      <p:graphicFrame>
        <p:nvGraphicFramePr>
          <p:cNvPr id="67" name="Table 19">
            <a:extLst>
              <a:ext uri="{FF2B5EF4-FFF2-40B4-BE49-F238E27FC236}">
                <a16:creationId xmlns:a16="http://schemas.microsoft.com/office/drawing/2014/main" id="{B6E7FED8-B557-48C9-9C3F-31D86FD513EB}"/>
              </a:ext>
            </a:extLst>
          </p:cNvPr>
          <p:cNvGraphicFramePr>
            <a:graphicFrameLocks noGrp="1"/>
          </p:cNvGraphicFramePr>
          <p:nvPr>
            <p:extLst>
              <p:ext uri="{D42A27DB-BD31-4B8C-83A1-F6EECF244321}">
                <p14:modId xmlns:p14="http://schemas.microsoft.com/office/powerpoint/2010/main" val="2215583243"/>
              </p:ext>
            </p:extLst>
          </p:nvPr>
        </p:nvGraphicFramePr>
        <p:xfrm>
          <a:off x="7582486" y="1288953"/>
          <a:ext cx="4384433" cy="5136757"/>
        </p:xfrm>
        <a:graphic>
          <a:graphicData uri="http://schemas.openxmlformats.org/drawingml/2006/table">
            <a:tbl>
              <a:tblPr firstRow="1" bandRow="1"/>
              <a:tblGrid>
                <a:gridCol w="1995844">
                  <a:extLst>
                    <a:ext uri="{9D8B030D-6E8A-4147-A177-3AD203B41FA5}">
                      <a16:colId xmlns:a16="http://schemas.microsoft.com/office/drawing/2014/main" val="740480974"/>
                    </a:ext>
                  </a:extLst>
                </a:gridCol>
                <a:gridCol w="2388589">
                  <a:extLst>
                    <a:ext uri="{9D8B030D-6E8A-4147-A177-3AD203B41FA5}">
                      <a16:colId xmlns:a16="http://schemas.microsoft.com/office/drawing/2014/main" val="1513089111"/>
                    </a:ext>
                  </a:extLst>
                </a:gridCol>
              </a:tblGrid>
              <a:tr h="523180">
                <a:tc gridSpan="2">
                  <a:txBody>
                    <a:bodyPr/>
                    <a:lstStyle>
                      <a:lvl1pPr marL="0" algn="l" defTabSz="914400" rtl="0" eaLnBrk="1" latinLnBrk="0" hangingPunct="1">
                        <a:defRPr sz="1600" b="1" kern="1200">
                          <a:solidFill>
                            <a:schemeClr val="lt1"/>
                          </a:solidFill>
                          <a:latin typeface="Arial"/>
                        </a:defRPr>
                      </a:lvl1pPr>
                      <a:lvl2pPr marL="457200" algn="l" defTabSz="914400" rtl="0" eaLnBrk="1" latinLnBrk="0" hangingPunct="1">
                        <a:defRPr sz="1600" b="1" kern="1200">
                          <a:solidFill>
                            <a:schemeClr val="lt1"/>
                          </a:solidFill>
                          <a:latin typeface="Arial"/>
                        </a:defRPr>
                      </a:lvl2pPr>
                      <a:lvl3pPr marL="914400" algn="l" defTabSz="914400" rtl="0" eaLnBrk="1" latinLnBrk="0" hangingPunct="1">
                        <a:defRPr sz="1600" b="1" kern="1200">
                          <a:solidFill>
                            <a:schemeClr val="lt1"/>
                          </a:solidFill>
                          <a:latin typeface="Arial"/>
                        </a:defRPr>
                      </a:lvl3pPr>
                      <a:lvl4pPr marL="1371600" algn="l" defTabSz="914400" rtl="0" eaLnBrk="1" latinLnBrk="0" hangingPunct="1">
                        <a:defRPr sz="1600" b="1" kern="1200">
                          <a:solidFill>
                            <a:schemeClr val="lt1"/>
                          </a:solidFill>
                          <a:latin typeface="Arial"/>
                        </a:defRPr>
                      </a:lvl4pPr>
                      <a:lvl5pPr marL="1828800" algn="l" defTabSz="914400" rtl="0" eaLnBrk="1" latinLnBrk="0" hangingPunct="1">
                        <a:defRPr sz="1600" b="1" kern="1200">
                          <a:solidFill>
                            <a:schemeClr val="lt1"/>
                          </a:solidFill>
                          <a:latin typeface="Arial"/>
                        </a:defRPr>
                      </a:lvl5pPr>
                      <a:lvl6pPr marL="2286000" algn="l" defTabSz="914400" rtl="0" eaLnBrk="1" latinLnBrk="0" hangingPunct="1">
                        <a:defRPr sz="1600" b="1" kern="1200">
                          <a:solidFill>
                            <a:schemeClr val="lt1"/>
                          </a:solidFill>
                          <a:latin typeface="Arial"/>
                        </a:defRPr>
                      </a:lvl6pPr>
                      <a:lvl7pPr marL="2743200" algn="l" defTabSz="914400" rtl="0" eaLnBrk="1" latinLnBrk="0" hangingPunct="1">
                        <a:defRPr sz="1600" b="1" kern="1200">
                          <a:solidFill>
                            <a:schemeClr val="lt1"/>
                          </a:solidFill>
                          <a:latin typeface="Arial"/>
                        </a:defRPr>
                      </a:lvl7pPr>
                      <a:lvl8pPr marL="3200400" algn="l" defTabSz="914400" rtl="0" eaLnBrk="1" latinLnBrk="0" hangingPunct="1">
                        <a:defRPr sz="1600" b="1" kern="1200">
                          <a:solidFill>
                            <a:schemeClr val="lt1"/>
                          </a:solidFill>
                          <a:latin typeface="Arial"/>
                        </a:defRPr>
                      </a:lvl8pPr>
                      <a:lvl9pPr marL="3657600" algn="l" defTabSz="914400" rtl="0" eaLnBrk="1" latinLnBrk="0" hangingPunct="1">
                        <a:defRPr sz="16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latin typeface="Georgia" pitchFamily="18" charset="0"/>
                        </a:rPr>
                        <a:t>Project Ecosystem for Pilot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A32020"/>
                    </a:solidFill>
                  </a:tcPr>
                </a:tc>
                <a:tc hMerge="1">
                  <a:txBody>
                    <a:bodyPr/>
                    <a:lstStyle/>
                    <a:p>
                      <a:endParaRPr lang="en-GB" dirty="0"/>
                    </a:p>
                  </a:txBody>
                  <a:tcPr/>
                </a:tc>
                <a:extLst>
                  <a:ext uri="{0D108BD9-81ED-4DB2-BD59-A6C34878D82A}">
                    <a16:rowId xmlns:a16="http://schemas.microsoft.com/office/drawing/2014/main" val="3895927917"/>
                  </a:ext>
                </a:extLst>
              </a:tr>
              <a:tr h="423417">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Department of Stamps and Registration, GoK </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40000"/>
                      </a:srgbClr>
                    </a:solid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User Department and Project Owner</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40000"/>
                      </a:srgbClr>
                    </a:solidFill>
                  </a:tcPr>
                </a:tc>
                <a:extLst>
                  <a:ext uri="{0D108BD9-81ED-4DB2-BD59-A6C34878D82A}">
                    <a16:rowId xmlns:a16="http://schemas.microsoft.com/office/drawing/2014/main" val="1450249139"/>
                  </a:ext>
                </a:extLst>
              </a:tr>
              <a:tr h="423417">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Centre for e-Governance, GoK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20000"/>
                      </a:srgbClr>
                    </a:solid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Project Management and Blockchain software owner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20000"/>
                      </a:srgbClr>
                    </a:solidFill>
                  </a:tcPr>
                </a:tc>
                <a:extLst>
                  <a:ext uri="{0D108BD9-81ED-4DB2-BD59-A6C34878D82A}">
                    <a16:rowId xmlns:a16="http://schemas.microsoft.com/office/drawing/2014/main" val="2164093760"/>
                  </a:ext>
                </a:extLst>
              </a:tr>
              <a:tr h="592784">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CRUBN, IIT Kanpur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40000"/>
                      </a:srgbClr>
                    </a:solid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Blockchain Application Developer and Hosting of blockchain node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40000"/>
                      </a:srgbClr>
                    </a:solidFill>
                  </a:tcPr>
                </a:tc>
                <a:extLst>
                  <a:ext uri="{0D108BD9-81ED-4DB2-BD59-A6C34878D82A}">
                    <a16:rowId xmlns:a16="http://schemas.microsoft.com/office/drawing/2014/main" val="2837534666"/>
                  </a:ext>
                </a:extLst>
              </a:tr>
              <a:tr h="254050">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STQC Directorate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20000"/>
                      </a:srgbClr>
                    </a:solid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Functional Testing Partner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20000"/>
                      </a:srgbClr>
                    </a:solidFill>
                  </a:tcPr>
                </a:tc>
                <a:extLst>
                  <a:ext uri="{0D108BD9-81ED-4DB2-BD59-A6C34878D82A}">
                    <a16:rowId xmlns:a16="http://schemas.microsoft.com/office/drawing/2014/main" val="2264873368"/>
                  </a:ext>
                </a:extLst>
              </a:tr>
              <a:tr h="423417">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C-DAC</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40000"/>
                      </a:srgbClr>
                    </a:solid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Kaveri Application Integration &amp; Customisation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40000"/>
                      </a:srgbClr>
                    </a:solidFill>
                  </a:tcPr>
                </a:tc>
                <a:extLst>
                  <a:ext uri="{0D108BD9-81ED-4DB2-BD59-A6C34878D82A}">
                    <a16:rowId xmlns:a16="http://schemas.microsoft.com/office/drawing/2014/main" val="3536142482"/>
                  </a:ext>
                </a:extLst>
              </a:tr>
              <a:tr h="423417">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Watchdata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20000"/>
                      </a:srgbClr>
                    </a:solid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Partner for design and  manufacturing of smart Cards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20000"/>
                      </a:srgbClr>
                    </a:solidFill>
                  </a:tcPr>
                </a:tc>
                <a:extLst>
                  <a:ext uri="{0D108BD9-81ED-4DB2-BD59-A6C34878D82A}">
                    <a16:rowId xmlns:a16="http://schemas.microsoft.com/office/drawing/2014/main" val="2190398993"/>
                  </a:ext>
                </a:extLst>
              </a:tr>
              <a:tr h="415982">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e-MUDRA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40000"/>
                      </a:srgbClr>
                    </a:solid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e-KYC for RSA DSC Dongles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40000"/>
                      </a:srgbClr>
                    </a:solidFill>
                  </a:tcPr>
                </a:tc>
                <a:extLst>
                  <a:ext uri="{0D108BD9-81ED-4DB2-BD59-A6C34878D82A}">
                    <a16:rowId xmlns:a16="http://schemas.microsoft.com/office/drawing/2014/main" val="1964657083"/>
                  </a:ext>
                </a:extLst>
              </a:tr>
              <a:tr h="592784">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KSDC</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20000"/>
                      </a:srgbClr>
                    </a:solid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Security Testing and Hosting of blockchain application and nodes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20000"/>
                      </a:srgbClr>
                    </a:solidFill>
                  </a:tcPr>
                </a:tc>
                <a:extLst>
                  <a:ext uri="{0D108BD9-81ED-4DB2-BD59-A6C34878D82A}">
                    <a16:rowId xmlns:a16="http://schemas.microsoft.com/office/drawing/2014/main" val="780597254"/>
                  </a:ext>
                </a:extLst>
              </a:tr>
              <a:tr h="291135">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STPI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40000"/>
                      </a:srgbClr>
                    </a:solid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Hosting of blockchain node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40000"/>
                      </a:srgbClr>
                    </a:solidFill>
                  </a:tcPr>
                </a:tc>
                <a:extLst>
                  <a:ext uri="{0D108BD9-81ED-4DB2-BD59-A6C34878D82A}">
                    <a16:rowId xmlns:a16="http://schemas.microsoft.com/office/drawing/2014/main" val="1959644239"/>
                  </a:ext>
                </a:extLst>
              </a:tr>
              <a:tr h="523180">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PwC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20000"/>
                      </a:srgbClr>
                    </a:solidFill>
                  </a:tcPr>
                </a:tc>
                <a:tc>
                  <a:txBody>
                    <a:bodyPr/>
                    <a:lstStyle>
                      <a:lvl1pPr marL="0" algn="l" defTabSz="914400" rtl="0" eaLnBrk="1" latinLnBrk="0" hangingPunct="1">
                        <a:defRPr sz="1600" kern="1200">
                          <a:solidFill>
                            <a:schemeClr val="dk1"/>
                          </a:solidFill>
                          <a:latin typeface="Arial"/>
                        </a:defRPr>
                      </a:lvl1pPr>
                      <a:lvl2pPr marL="457200" algn="l" defTabSz="914400" rtl="0" eaLnBrk="1" latinLnBrk="0" hangingPunct="1">
                        <a:defRPr sz="1600" kern="1200">
                          <a:solidFill>
                            <a:schemeClr val="dk1"/>
                          </a:solidFill>
                          <a:latin typeface="Arial"/>
                        </a:defRPr>
                      </a:lvl2pPr>
                      <a:lvl3pPr marL="914400" algn="l" defTabSz="914400" rtl="0" eaLnBrk="1" latinLnBrk="0" hangingPunct="1">
                        <a:defRPr sz="1600" kern="1200">
                          <a:solidFill>
                            <a:schemeClr val="dk1"/>
                          </a:solidFill>
                          <a:latin typeface="Arial"/>
                        </a:defRPr>
                      </a:lvl3pPr>
                      <a:lvl4pPr marL="1371600" algn="l" defTabSz="914400" rtl="0" eaLnBrk="1" latinLnBrk="0" hangingPunct="1">
                        <a:defRPr sz="1600" kern="1200">
                          <a:solidFill>
                            <a:schemeClr val="dk1"/>
                          </a:solidFill>
                          <a:latin typeface="Arial"/>
                        </a:defRPr>
                      </a:lvl4pPr>
                      <a:lvl5pPr marL="1828800" algn="l" defTabSz="914400" rtl="0" eaLnBrk="1" latinLnBrk="0" hangingPunct="1">
                        <a:defRPr sz="1600" kern="1200">
                          <a:solidFill>
                            <a:schemeClr val="dk1"/>
                          </a:solidFill>
                          <a:latin typeface="Arial"/>
                        </a:defRPr>
                      </a:lvl5pPr>
                      <a:lvl6pPr marL="2286000" algn="l" defTabSz="914400" rtl="0" eaLnBrk="1" latinLnBrk="0" hangingPunct="1">
                        <a:defRPr sz="1600" kern="1200">
                          <a:solidFill>
                            <a:schemeClr val="dk1"/>
                          </a:solidFill>
                          <a:latin typeface="Arial"/>
                        </a:defRPr>
                      </a:lvl6pPr>
                      <a:lvl7pPr marL="2743200" algn="l" defTabSz="914400" rtl="0" eaLnBrk="1" latinLnBrk="0" hangingPunct="1">
                        <a:defRPr sz="1600" kern="1200">
                          <a:solidFill>
                            <a:schemeClr val="dk1"/>
                          </a:solidFill>
                          <a:latin typeface="Arial"/>
                        </a:defRPr>
                      </a:lvl7pPr>
                      <a:lvl8pPr marL="3200400" algn="l" defTabSz="914400" rtl="0" eaLnBrk="1" latinLnBrk="0" hangingPunct="1">
                        <a:defRPr sz="1600" kern="1200">
                          <a:solidFill>
                            <a:schemeClr val="dk1"/>
                          </a:solidFill>
                          <a:latin typeface="Arial"/>
                        </a:defRPr>
                      </a:lvl8pPr>
                      <a:lvl9pPr marL="3657600" algn="l" defTabSz="914400" rtl="0" eaLnBrk="1" latinLnBrk="0" hangingPunct="1">
                        <a:defRPr sz="1600" kern="1200">
                          <a:solidFill>
                            <a:schemeClr val="dk1"/>
                          </a:solidFill>
                          <a:latin typeface="Arial"/>
                        </a:defRPr>
                      </a:lvl9pPr>
                    </a:lstStyle>
                    <a:p>
                      <a:r>
                        <a:rPr lang="en-GB" sz="1200" dirty="0"/>
                        <a:t>Consulting and Project Management Partner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C6900">
                        <a:tint val="20000"/>
                      </a:srgbClr>
                    </a:solidFill>
                  </a:tcPr>
                </a:tc>
                <a:extLst>
                  <a:ext uri="{0D108BD9-81ED-4DB2-BD59-A6C34878D82A}">
                    <a16:rowId xmlns:a16="http://schemas.microsoft.com/office/drawing/2014/main" val="1745590070"/>
                  </a:ext>
                </a:extLst>
              </a:tr>
            </a:tbl>
          </a:graphicData>
        </a:graphic>
      </p:graphicFrame>
      <p:sp>
        <p:nvSpPr>
          <p:cNvPr id="69" name="Slide Number Placeholder 4">
            <a:extLst>
              <a:ext uri="{FF2B5EF4-FFF2-40B4-BE49-F238E27FC236}">
                <a16:creationId xmlns:a16="http://schemas.microsoft.com/office/drawing/2014/main" id="{46D4BF02-B44E-4F0A-94F7-72D054A1D252}"/>
              </a:ext>
            </a:extLst>
          </p:cNvPr>
          <p:cNvSpPr>
            <a:spLocks noGrp="1"/>
          </p:cNvSpPr>
          <p:nvPr>
            <p:ph type="sldNum" sz="quarter" idx="12"/>
          </p:nvPr>
        </p:nvSpPr>
        <p:spPr>
          <a:xfrm>
            <a:off x="9984296" y="6492240"/>
            <a:ext cx="1764792" cy="137160"/>
          </a:xfrm>
        </p:spPr>
        <p:txBody>
          <a:bodyPr/>
          <a:lstStyle/>
          <a:p>
            <a:fld id="{AE7422E5-B2C5-4D1E-9675-C24ADD960BAE}" type="slidenum">
              <a:rPr lang="en-US" smtClean="0"/>
              <a:pPr/>
              <a:t>8</a:t>
            </a:fld>
            <a:endParaRPr lang="en-US"/>
          </a:p>
        </p:txBody>
      </p:sp>
    </p:spTree>
    <p:extLst>
      <p:ext uri="{BB962C8B-B14F-4D97-AF65-F5344CB8AC3E}">
        <p14:creationId xmlns:p14="http://schemas.microsoft.com/office/powerpoint/2010/main" val="57201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D51EAC4-D00A-4227-A903-6569D254193E}"/>
              </a:ext>
            </a:extLst>
          </p:cNvPr>
          <p:cNvSpPr>
            <a:spLocks noGrp="1"/>
          </p:cNvSpPr>
          <p:nvPr>
            <p:ph type="sldNum" sz="quarter" idx="12"/>
          </p:nvPr>
        </p:nvSpPr>
        <p:spPr/>
        <p:txBody>
          <a:bodyPr/>
          <a:lstStyle/>
          <a:p>
            <a:fld id="{AE7422E5-B2C5-4D1E-9675-C24ADD960BAE}" type="slidenum">
              <a:rPr lang="en-US" smtClean="0"/>
              <a:pPr/>
              <a:t>9</a:t>
            </a:fld>
            <a:endParaRPr lang="en-US"/>
          </a:p>
        </p:txBody>
      </p:sp>
      <p:sp>
        <p:nvSpPr>
          <p:cNvPr id="6" name="Title 1">
            <a:extLst>
              <a:ext uri="{FF2B5EF4-FFF2-40B4-BE49-F238E27FC236}">
                <a16:creationId xmlns:a16="http://schemas.microsoft.com/office/drawing/2014/main" id="{91977EBB-198C-4062-B3B9-0E1EE2DC7C98}"/>
              </a:ext>
            </a:extLst>
          </p:cNvPr>
          <p:cNvSpPr>
            <a:spLocks noGrp="1"/>
          </p:cNvSpPr>
          <p:nvPr>
            <p:ph type="title"/>
          </p:nvPr>
        </p:nvSpPr>
        <p:spPr>
          <a:xfrm>
            <a:off x="442912" y="369277"/>
            <a:ext cx="11306175" cy="728663"/>
          </a:xfrm>
        </p:spPr>
        <p:txBody>
          <a:bodyPr>
            <a:normAutofit/>
          </a:bodyPr>
          <a:lstStyle/>
          <a:p>
            <a:r>
              <a:rPr lang="en-GB" sz="3200" b="1" dirty="0"/>
              <a:t>PwC Scope of Work : Kaveri Blockchain…</a:t>
            </a:r>
          </a:p>
        </p:txBody>
      </p:sp>
      <p:grpSp>
        <p:nvGrpSpPr>
          <p:cNvPr id="7" name="Group 6">
            <a:extLst>
              <a:ext uri="{FF2B5EF4-FFF2-40B4-BE49-F238E27FC236}">
                <a16:creationId xmlns:a16="http://schemas.microsoft.com/office/drawing/2014/main" id="{9E1FC00D-4059-4345-9B43-C4326689C662}"/>
              </a:ext>
            </a:extLst>
          </p:cNvPr>
          <p:cNvGrpSpPr/>
          <p:nvPr/>
        </p:nvGrpSpPr>
        <p:grpSpPr>
          <a:xfrm>
            <a:off x="689317" y="1390690"/>
            <a:ext cx="11059770" cy="1412151"/>
            <a:chOff x="0" y="0"/>
            <a:chExt cx="11712857" cy="1011469"/>
          </a:xfrm>
        </p:grpSpPr>
        <p:grpSp>
          <p:nvGrpSpPr>
            <p:cNvPr id="8" name="Group 7">
              <a:extLst>
                <a:ext uri="{FF2B5EF4-FFF2-40B4-BE49-F238E27FC236}">
                  <a16:creationId xmlns:a16="http://schemas.microsoft.com/office/drawing/2014/main" id="{A4BB7B51-2DCB-4B00-B037-7D6FA85AA014}"/>
                </a:ext>
              </a:extLst>
            </p:cNvPr>
            <p:cNvGrpSpPr/>
            <p:nvPr/>
          </p:nvGrpSpPr>
          <p:grpSpPr>
            <a:xfrm>
              <a:off x="1428266" y="0"/>
              <a:ext cx="10284591" cy="1011469"/>
              <a:chOff x="1428266" y="0"/>
              <a:chExt cx="10284591" cy="1011469"/>
            </a:xfrm>
          </p:grpSpPr>
          <p:sp>
            <p:nvSpPr>
              <p:cNvPr id="10" name="Freeform 12">
                <a:extLst>
                  <a:ext uri="{FF2B5EF4-FFF2-40B4-BE49-F238E27FC236}">
                    <a16:creationId xmlns:a16="http://schemas.microsoft.com/office/drawing/2014/main" id="{2B4145EA-BBDB-45F2-930A-78136B97899E}"/>
                  </a:ext>
                </a:extLst>
              </p:cNvPr>
              <p:cNvSpPr>
                <a:spLocks/>
              </p:cNvSpPr>
              <p:nvPr/>
            </p:nvSpPr>
            <p:spPr bwMode="auto">
              <a:xfrm>
                <a:off x="6501740" y="0"/>
                <a:ext cx="1828800" cy="822960"/>
              </a:xfrm>
              <a:custGeom>
                <a:avLst/>
                <a:gdLst/>
                <a:ahLst/>
                <a:cxnLst>
                  <a:cxn ang="0">
                    <a:pos x="669" y="0"/>
                  </a:cxn>
                  <a:cxn ang="0">
                    <a:pos x="0" y="0"/>
                  </a:cxn>
                  <a:cxn ang="0">
                    <a:pos x="0" y="25"/>
                  </a:cxn>
                  <a:cxn ang="0">
                    <a:pos x="590" y="25"/>
                  </a:cxn>
                  <a:cxn ang="0">
                    <a:pos x="721" y="186"/>
                  </a:cxn>
                  <a:cxn ang="0">
                    <a:pos x="570" y="373"/>
                  </a:cxn>
                  <a:cxn ang="0">
                    <a:pos x="669" y="373"/>
                  </a:cxn>
                  <a:cxn ang="0">
                    <a:pos x="826" y="186"/>
                  </a:cxn>
                  <a:cxn ang="0">
                    <a:pos x="669" y="0"/>
                  </a:cxn>
                </a:cxnLst>
                <a:rect l="0" t="0" r="r" b="b"/>
                <a:pathLst>
                  <a:path w="826" h="373">
                    <a:moveTo>
                      <a:pt x="669" y="0"/>
                    </a:moveTo>
                    <a:lnTo>
                      <a:pt x="0" y="0"/>
                    </a:lnTo>
                    <a:lnTo>
                      <a:pt x="0" y="25"/>
                    </a:lnTo>
                    <a:lnTo>
                      <a:pt x="590" y="25"/>
                    </a:lnTo>
                    <a:lnTo>
                      <a:pt x="721" y="186"/>
                    </a:lnTo>
                    <a:lnTo>
                      <a:pt x="570" y="373"/>
                    </a:lnTo>
                    <a:lnTo>
                      <a:pt x="669" y="373"/>
                    </a:lnTo>
                    <a:lnTo>
                      <a:pt x="826" y="186"/>
                    </a:lnTo>
                    <a:lnTo>
                      <a:pt x="669"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4000"/>
              </a:p>
            </p:txBody>
          </p:sp>
          <p:sp>
            <p:nvSpPr>
              <p:cNvPr id="11" name="Freeform 14">
                <a:extLst>
                  <a:ext uri="{FF2B5EF4-FFF2-40B4-BE49-F238E27FC236}">
                    <a16:creationId xmlns:a16="http://schemas.microsoft.com/office/drawing/2014/main" id="{5D9D2FD5-106F-42CE-AF38-B0F4D8E2DFD6}"/>
                  </a:ext>
                </a:extLst>
              </p:cNvPr>
              <p:cNvSpPr>
                <a:spLocks/>
              </p:cNvSpPr>
              <p:nvPr/>
            </p:nvSpPr>
            <p:spPr bwMode="auto">
              <a:xfrm>
                <a:off x="4810582" y="0"/>
                <a:ext cx="1828800" cy="822960"/>
              </a:xfrm>
              <a:custGeom>
                <a:avLst/>
                <a:gdLst/>
                <a:ahLst/>
                <a:cxnLst>
                  <a:cxn ang="0">
                    <a:pos x="667" y="0"/>
                  </a:cxn>
                  <a:cxn ang="0">
                    <a:pos x="0" y="0"/>
                  </a:cxn>
                  <a:cxn ang="0">
                    <a:pos x="0" y="25"/>
                  </a:cxn>
                  <a:cxn ang="0">
                    <a:pos x="589" y="25"/>
                  </a:cxn>
                  <a:cxn ang="0">
                    <a:pos x="721" y="186"/>
                  </a:cxn>
                  <a:cxn ang="0">
                    <a:pos x="569" y="373"/>
                  </a:cxn>
                  <a:cxn ang="0">
                    <a:pos x="667" y="373"/>
                  </a:cxn>
                  <a:cxn ang="0">
                    <a:pos x="825" y="186"/>
                  </a:cxn>
                  <a:cxn ang="0">
                    <a:pos x="667" y="0"/>
                  </a:cxn>
                </a:cxnLst>
                <a:rect l="0" t="0" r="r" b="b"/>
                <a:pathLst>
                  <a:path w="825" h="373">
                    <a:moveTo>
                      <a:pt x="667" y="0"/>
                    </a:moveTo>
                    <a:lnTo>
                      <a:pt x="0" y="0"/>
                    </a:lnTo>
                    <a:lnTo>
                      <a:pt x="0" y="25"/>
                    </a:lnTo>
                    <a:lnTo>
                      <a:pt x="589" y="25"/>
                    </a:lnTo>
                    <a:lnTo>
                      <a:pt x="721" y="186"/>
                    </a:lnTo>
                    <a:lnTo>
                      <a:pt x="569" y="373"/>
                    </a:lnTo>
                    <a:lnTo>
                      <a:pt x="667" y="373"/>
                    </a:lnTo>
                    <a:lnTo>
                      <a:pt x="825" y="186"/>
                    </a:lnTo>
                    <a:lnTo>
                      <a:pt x="667" y="0"/>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sz="4000"/>
              </a:p>
            </p:txBody>
          </p:sp>
          <p:sp>
            <p:nvSpPr>
              <p:cNvPr id="12" name="Freeform 15">
                <a:extLst>
                  <a:ext uri="{FF2B5EF4-FFF2-40B4-BE49-F238E27FC236}">
                    <a16:creationId xmlns:a16="http://schemas.microsoft.com/office/drawing/2014/main" id="{DC4E8F8E-D127-41B0-80E0-468E1D474CA5}"/>
                  </a:ext>
                </a:extLst>
              </p:cNvPr>
              <p:cNvSpPr>
                <a:spLocks/>
              </p:cNvSpPr>
              <p:nvPr/>
            </p:nvSpPr>
            <p:spPr bwMode="auto">
              <a:xfrm>
                <a:off x="3119424" y="0"/>
                <a:ext cx="1828800" cy="822960"/>
              </a:xfrm>
              <a:custGeom>
                <a:avLst/>
                <a:gdLst/>
                <a:ahLst/>
                <a:cxnLst>
                  <a:cxn ang="0">
                    <a:pos x="669" y="0"/>
                  </a:cxn>
                  <a:cxn ang="0">
                    <a:pos x="0" y="0"/>
                  </a:cxn>
                  <a:cxn ang="0">
                    <a:pos x="0" y="25"/>
                  </a:cxn>
                  <a:cxn ang="0">
                    <a:pos x="590" y="25"/>
                  </a:cxn>
                  <a:cxn ang="0">
                    <a:pos x="721" y="186"/>
                  </a:cxn>
                  <a:cxn ang="0">
                    <a:pos x="569" y="373"/>
                  </a:cxn>
                  <a:cxn ang="0">
                    <a:pos x="669" y="373"/>
                  </a:cxn>
                  <a:cxn ang="0">
                    <a:pos x="826" y="186"/>
                  </a:cxn>
                  <a:cxn ang="0">
                    <a:pos x="669" y="0"/>
                  </a:cxn>
                </a:cxnLst>
                <a:rect l="0" t="0" r="r" b="b"/>
                <a:pathLst>
                  <a:path w="826" h="373">
                    <a:moveTo>
                      <a:pt x="669" y="0"/>
                    </a:moveTo>
                    <a:lnTo>
                      <a:pt x="0" y="0"/>
                    </a:lnTo>
                    <a:lnTo>
                      <a:pt x="0" y="25"/>
                    </a:lnTo>
                    <a:lnTo>
                      <a:pt x="590" y="25"/>
                    </a:lnTo>
                    <a:lnTo>
                      <a:pt x="721" y="186"/>
                    </a:lnTo>
                    <a:lnTo>
                      <a:pt x="569" y="373"/>
                    </a:lnTo>
                    <a:lnTo>
                      <a:pt x="669" y="373"/>
                    </a:lnTo>
                    <a:lnTo>
                      <a:pt x="826" y="186"/>
                    </a:lnTo>
                    <a:lnTo>
                      <a:pt x="669"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4000"/>
              </a:p>
            </p:txBody>
          </p:sp>
          <p:sp>
            <p:nvSpPr>
              <p:cNvPr id="13" name="Freeform 16">
                <a:extLst>
                  <a:ext uri="{FF2B5EF4-FFF2-40B4-BE49-F238E27FC236}">
                    <a16:creationId xmlns:a16="http://schemas.microsoft.com/office/drawing/2014/main" id="{E7536B7A-7EDA-4319-B4BF-3B3E4E6A2356}"/>
                  </a:ext>
                </a:extLst>
              </p:cNvPr>
              <p:cNvSpPr>
                <a:spLocks/>
              </p:cNvSpPr>
              <p:nvPr/>
            </p:nvSpPr>
            <p:spPr bwMode="auto">
              <a:xfrm>
                <a:off x="1428266" y="0"/>
                <a:ext cx="1828800" cy="822960"/>
              </a:xfrm>
              <a:custGeom>
                <a:avLst/>
                <a:gdLst/>
                <a:ahLst/>
                <a:cxnLst>
                  <a:cxn ang="0">
                    <a:pos x="669" y="0"/>
                  </a:cxn>
                  <a:cxn ang="0">
                    <a:pos x="0" y="0"/>
                  </a:cxn>
                  <a:cxn ang="0">
                    <a:pos x="0" y="25"/>
                  </a:cxn>
                  <a:cxn ang="0">
                    <a:pos x="591" y="25"/>
                  </a:cxn>
                  <a:cxn ang="0">
                    <a:pos x="721" y="186"/>
                  </a:cxn>
                  <a:cxn ang="0">
                    <a:pos x="569" y="373"/>
                  </a:cxn>
                  <a:cxn ang="0">
                    <a:pos x="669" y="373"/>
                  </a:cxn>
                  <a:cxn ang="0">
                    <a:pos x="827" y="186"/>
                  </a:cxn>
                  <a:cxn ang="0">
                    <a:pos x="669" y="0"/>
                  </a:cxn>
                </a:cxnLst>
                <a:rect l="0" t="0" r="r" b="b"/>
                <a:pathLst>
                  <a:path w="827" h="373">
                    <a:moveTo>
                      <a:pt x="669" y="0"/>
                    </a:moveTo>
                    <a:lnTo>
                      <a:pt x="0" y="0"/>
                    </a:lnTo>
                    <a:lnTo>
                      <a:pt x="0" y="25"/>
                    </a:lnTo>
                    <a:lnTo>
                      <a:pt x="591" y="25"/>
                    </a:lnTo>
                    <a:lnTo>
                      <a:pt x="721" y="186"/>
                    </a:lnTo>
                    <a:lnTo>
                      <a:pt x="569" y="373"/>
                    </a:lnTo>
                    <a:lnTo>
                      <a:pt x="669" y="373"/>
                    </a:lnTo>
                    <a:lnTo>
                      <a:pt x="827" y="186"/>
                    </a:lnTo>
                    <a:lnTo>
                      <a:pt x="669" y="0"/>
                    </a:ln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sz="4000"/>
              </a:p>
            </p:txBody>
          </p:sp>
          <p:sp>
            <p:nvSpPr>
              <p:cNvPr id="14" name="Freeform 12">
                <a:extLst>
                  <a:ext uri="{FF2B5EF4-FFF2-40B4-BE49-F238E27FC236}">
                    <a16:creationId xmlns:a16="http://schemas.microsoft.com/office/drawing/2014/main" id="{A4170147-B49A-4FA7-8CF4-F9FE83B5D09D}"/>
                  </a:ext>
                </a:extLst>
              </p:cNvPr>
              <p:cNvSpPr>
                <a:spLocks/>
              </p:cNvSpPr>
              <p:nvPr/>
            </p:nvSpPr>
            <p:spPr bwMode="auto">
              <a:xfrm>
                <a:off x="8192898" y="0"/>
                <a:ext cx="1828800" cy="822960"/>
              </a:xfrm>
              <a:custGeom>
                <a:avLst/>
                <a:gdLst/>
                <a:ahLst/>
                <a:cxnLst>
                  <a:cxn ang="0">
                    <a:pos x="669" y="0"/>
                  </a:cxn>
                  <a:cxn ang="0">
                    <a:pos x="0" y="0"/>
                  </a:cxn>
                  <a:cxn ang="0">
                    <a:pos x="0" y="25"/>
                  </a:cxn>
                  <a:cxn ang="0">
                    <a:pos x="590" y="25"/>
                  </a:cxn>
                  <a:cxn ang="0">
                    <a:pos x="721" y="186"/>
                  </a:cxn>
                  <a:cxn ang="0">
                    <a:pos x="570" y="373"/>
                  </a:cxn>
                  <a:cxn ang="0">
                    <a:pos x="669" y="373"/>
                  </a:cxn>
                  <a:cxn ang="0">
                    <a:pos x="826" y="186"/>
                  </a:cxn>
                  <a:cxn ang="0">
                    <a:pos x="669" y="0"/>
                  </a:cxn>
                </a:cxnLst>
                <a:rect l="0" t="0" r="r" b="b"/>
                <a:pathLst>
                  <a:path w="826" h="373">
                    <a:moveTo>
                      <a:pt x="669" y="0"/>
                    </a:moveTo>
                    <a:lnTo>
                      <a:pt x="0" y="0"/>
                    </a:lnTo>
                    <a:lnTo>
                      <a:pt x="0" y="25"/>
                    </a:lnTo>
                    <a:lnTo>
                      <a:pt x="590" y="25"/>
                    </a:lnTo>
                    <a:lnTo>
                      <a:pt x="721" y="186"/>
                    </a:lnTo>
                    <a:lnTo>
                      <a:pt x="570" y="373"/>
                    </a:lnTo>
                    <a:lnTo>
                      <a:pt x="669" y="373"/>
                    </a:lnTo>
                    <a:lnTo>
                      <a:pt x="826" y="186"/>
                    </a:lnTo>
                    <a:lnTo>
                      <a:pt x="669" y="0"/>
                    </a:ln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4000"/>
              </a:p>
            </p:txBody>
          </p:sp>
          <p:sp>
            <p:nvSpPr>
              <p:cNvPr id="15" name="Freeform 12">
                <a:extLst>
                  <a:ext uri="{FF2B5EF4-FFF2-40B4-BE49-F238E27FC236}">
                    <a16:creationId xmlns:a16="http://schemas.microsoft.com/office/drawing/2014/main" id="{2CEA0A09-521D-4342-B21A-1491D6EF2C19}"/>
                  </a:ext>
                </a:extLst>
              </p:cNvPr>
              <p:cNvSpPr>
                <a:spLocks/>
              </p:cNvSpPr>
              <p:nvPr/>
            </p:nvSpPr>
            <p:spPr bwMode="auto">
              <a:xfrm>
                <a:off x="9884057" y="0"/>
                <a:ext cx="1828800" cy="822960"/>
              </a:xfrm>
              <a:custGeom>
                <a:avLst/>
                <a:gdLst/>
                <a:ahLst/>
                <a:cxnLst>
                  <a:cxn ang="0">
                    <a:pos x="669" y="0"/>
                  </a:cxn>
                  <a:cxn ang="0">
                    <a:pos x="0" y="0"/>
                  </a:cxn>
                  <a:cxn ang="0">
                    <a:pos x="0" y="25"/>
                  </a:cxn>
                  <a:cxn ang="0">
                    <a:pos x="590" y="25"/>
                  </a:cxn>
                  <a:cxn ang="0">
                    <a:pos x="721" y="186"/>
                  </a:cxn>
                  <a:cxn ang="0">
                    <a:pos x="570" y="373"/>
                  </a:cxn>
                  <a:cxn ang="0">
                    <a:pos x="669" y="373"/>
                  </a:cxn>
                  <a:cxn ang="0">
                    <a:pos x="826" y="186"/>
                  </a:cxn>
                  <a:cxn ang="0">
                    <a:pos x="669" y="0"/>
                  </a:cxn>
                </a:cxnLst>
                <a:rect l="0" t="0" r="r" b="b"/>
                <a:pathLst>
                  <a:path w="826" h="373">
                    <a:moveTo>
                      <a:pt x="669" y="0"/>
                    </a:moveTo>
                    <a:lnTo>
                      <a:pt x="0" y="0"/>
                    </a:lnTo>
                    <a:lnTo>
                      <a:pt x="0" y="25"/>
                    </a:lnTo>
                    <a:lnTo>
                      <a:pt x="590" y="25"/>
                    </a:lnTo>
                    <a:lnTo>
                      <a:pt x="721" y="186"/>
                    </a:lnTo>
                    <a:lnTo>
                      <a:pt x="570" y="373"/>
                    </a:lnTo>
                    <a:lnTo>
                      <a:pt x="669" y="373"/>
                    </a:lnTo>
                    <a:lnTo>
                      <a:pt x="826" y="186"/>
                    </a:lnTo>
                    <a:lnTo>
                      <a:pt x="669"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sz="4000"/>
              </a:p>
            </p:txBody>
          </p:sp>
          <p:grpSp>
            <p:nvGrpSpPr>
              <p:cNvPr id="16" name="Group 15">
                <a:extLst>
                  <a:ext uri="{FF2B5EF4-FFF2-40B4-BE49-F238E27FC236}">
                    <a16:creationId xmlns:a16="http://schemas.microsoft.com/office/drawing/2014/main" id="{3A23DBE1-06A3-411B-BC07-D2639BBA1355}"/>
                  </a:ext>
                </a:extLst>
              </p:cNvPr>
              <p:cNvGrpSpPr/>
              <p:nvPr/>
            </p:nvGrpSpPr>
            <p:grpSpPr>
              <a:xfrm>
                <a:off x="1503302" y="147952"/>
                <a:ext cx="9900348" cy="863517"/>
                <a:chOff x="1503302" y="147952"/>
                <a:chExt cx="9900348" cy="863517"/>
              </a:xfrm>
            </p:grpSpPr>
            <p:sp>
              <p:nvSpPr>
                <p:cNvPr id="17" name="TextBox 55">
                  <a:extLst>
                    <a:ext uri="{FF2B5EF4-FFF2-40B4-BE49-F238E27FC236}">
                      <a16:creationId xmlns:a16="http://schemas.microsoft.com/office/drawing/2014/main" id="{4D02558F-6B5F-4C94-A02F-69CCE9A559F1}"/>
                    </a:ext>
                  </a:extLst>
                </p:cNvPr>
                <p:cNvSpPr txBox="1"/>
                <p:nvPr/>
              </p:nvSpPr>
              <p:spPr>
                <a:xfrm>
                  <a:off x="6766033" y="147952"/>
                  <a:ext cx="1280160" cy="548640"/>
                </a:xfrm>
                <a:prstGeom prst="rect">
                  <a:avLst/>
                </a:prstGeom>
                <a:noFill/>
              </p:spPr>
              <p:txBody>
                <a:bodyPr wrap="square" lIns="0" tIns="45720" rIns="0" bIns="0" rtlCol="0">
                  <a:noAutofit/>
                </a:bodyPr>
                <a:lstStyle/>
                <a:p>
                  <a:pPr marL="0" marR="0" indent="-274320" algn="ctr">
                    <a:lnSpc>
                      <a:spcPct val="115000"/>
                    </a:lnSpc>
                    <a:spcBef>
                      <a:spcPts val="0"/>
                    </a:spcBef>
                    <a:spcAft>
                      <a:spcPts val="300"/>
                    </a:spcAft>
                  </a:pPr>
                  <a:r>
                    <a:rPr lang="en-US" sz="1400" b="1" i="1" kern="1200">
                      <a:solidFill>
                        <a:srgbClr val="000000"/>
                      </a:solidFill>
                      <a:effectLst/>
                      <a:ea typeface="Times New Roman" panose="02020603050405020304" pitchFamily="18" charset="0"/>
                      <a:cs typeface="Tunga" panose="020B0502040204020203" pitchFamily="34" charset="0"/>
                    </a:rPr>
                    <a:t>Proof </a:t>
                  </a:r>
                  <a:endParaRPr lang="en-US">
                    <a:effectLst/>
                    <a:ea typeface="Times New Roman" panose="02020603050405020304" pitchFamily="18" charset="0"/>
                    <a:cs typeface="Tunga" panose="020B0502040204020203" pitchFamily="34" charset="0"/>
                  </a:endParaRPr>
                </a:p>
                <a:p>
                  <a:pPr marL="0" marR="0" indent="-274320" algn="ctr">
                    <a:lnSpc>
                      <a:spcPct val="115000"/>
                    </a:lnSpc>
                    <a:spcBef>
                      <a:spcPts val="0"/>
                    </a:spcBef>
                    <a:spcAft>
                      <a:spcPts val="300"/>
                    </a:spcAft>
                  </a:pPr>
                  <a:r>
                    <a:rPr lang="en-US" sz="1400" b="1" i="1" kern="1200">
                      <a:solidFill>
                        <a:srgbClr val="000000"/>
                      </a:solidFill>
                      <a:effectLst/>
                      <a:ea typeface="Times New Roman" panose="02020603050405020304" pitchFamily="18" charset="0"/>
                      <a:cs typeface="Tunga" panose="020B0502040204020203" pitchFamily="34" charset="0"/>
                    </a:rPr>
                    <a:t>Of</a:t>
                  </a:r>
                  <a:endParaRPr lang="en-US">
                    <a:effectLst/>
                    <a:ea typeface="Times New Roman" panose="02020603050405020304" pitchFamily="18" charset="0"/>
                    <a:cs typeface="Tunga" panose="020B0502040204020203" pitchFamily="34" charset="0"/>
                  </a:endParaRPr>
                </a:p>
                <a:p>
                  <a:pPr marL="0" marR="0" indent="-274320" algn="ctr">
                    <a:lnSpc>
                      <a:spcPct val="115000"/>
                    </a:lnSpc>
                    <a:spcBef>
                      <a:spcPts val="0"/>
                    </a:spcBef>
                    <a:spcAft>
                      <a:spcPts val="300"/>
                    </a:spcAft>
                  </a:pPr>
                  <a:r>
                    <a:rPr lang="en-US" sz="1400" b="1" i="1" kern="1200">
                      <a:solidFill>
                        <a:srgbClr val="000000"/>
                      </a:solidFill>
                      <a:effectLst/>
                      <a:ea typeface="Times New Roman" panose="02020603050405020304" pitchFamily="18" charset="0"/>
                      <a:cs typeface="Tunga" panose="020B0502040204020203" pitchFamily="34" charset="0"/>
                    </a:rPr>
                    <a:t>Concept</a:t>
                  </a:r>
                  <a:endParaRPr lang="en-US">
                    <a:effectLst/>
                    <a:ea typeface="Times New Roman" panose="02020603050405020304" pitchFamily="18" charset="0"/>
                    <a:cs typeface="Tunga" panose="020B0502040204020203" pitchFamily="34" charset="0"/>
                  </a:endParaRPr>
                </a:p>
              </p:txBody>
            </p:sp>
            <p:sp>
              <p:nvSpPr>
                <p:cNvPr id="18" name="TextBox 57">
                  <a:extLst>
                    <a:ext uri="{FF2B5EF4-FFF2-40B4-BE49-F238E27FC236}">
                      <a16:creationId xmlns:a16="http://schemas.microsoft.com/office/drawing/2014/main" id="{391C0E8B-34B7-40B3-962B-D6455B251047}"/>
                    </a:ext>
                  </a:extLst>
                </p:cNvPr>
                <p:cNvSpPr txBox="1"/>
                <p:nvPr/>
              </p:nvSpPr>
              <p:spPr>
                <a:xfrm>
                  <a:off x="4804675" y="231830"/>
                  <a:ext cx="1773720" cy="621276"/>
                </a:xfrm>
                <a:prstGeom prst="rect">
                  <a:avLst/>
                </a:prstGeom>
                <a:noFill/>
              </p:spPr>
              <p:txBody>
                <a:bodyPr wrap="square" lIns="0" tIns="45720" rIns="0" bIns="0" rtlCol="0">
                  <a:noAutofit/>
                </a:bodyPr>
                <a:lstStyle/>
                <a:p>
                  <a:pPr marL="0" marR="0" indent="-274320" algn="ctr">
                    <a:lnSpc>
                      <a:spcPct val="115000"/>
                    </a:lnSpc>
                    <a:spcBef>
                      <a:spcPts val="0"/>
                    </a:spcBef>
                    <a:spcAft>
                      <a:spcPts val="300"/>
                    </a:spcAft>
                  </a:pPr>
                  <a:r>
                    <a:rPr lang="en-US" sz="1400" b="1" i="1" kern="1200">
                      <a:solidFill>
                        <a:srgbClr val="000000"/>
                      </a:solidFill>
                      <a:effectLst/>
                      <a:ea typeface="Times New Roman" panose="02020603050405020304" pitchFamily="18" charset="0"/>
                      <a:cs typeface="Tunga" panose="020B0502040204020203" pitchFamily="34" charset="0"/>
                    </a:rPr>
                    <a:t>Cost </a:t>
                  </a:r>
                  <a:endParaRPr lang="en-US">
                    <a:effectLst/>
                    <a:ea typeface="Times New Roman" panose="02020603050405020304" pitchFamily="18" charset="0"/>
                    <a:cs typeface="Tunga" panose="020B0502040204020203" pitchFamily="34" charset="0"/>
                  </a:endParaRPr>
                </a:p>
                <a:p>
                  <a:pPr marL="0" marR="0" indent="-274320" algn="ctr">
                    <a:lnSpc>
                      <a:spcPct val="115000"/>
                    </a:lnSpc>
                    <a:spcBef>
                      <a:spcPts val="0"/>
                    </a:spcBef>
                    <a:spcAft>
                      <a:spcPts val="300"/>
                    </a:spcAft>
                  </a:pPr>
                  <a:r>
                    <a:rPr lang="en-US" sz="1400" b="1" i="1" kern="1200">
                      <a:solidFill>
                        <a:srgbClr val="000000"/>
                      </a:solidFill>
                      <a:effectLst/>
                      <a:ea typeface="Times New Roman" panose="02020603050405020304" pitchFamily="18" charset="0"/>
                      <a:cs typeface="Tunga" panose="020B0502040204020203" pitchFamily="34" charset="0"/>
                    </a:rPr>
                    <a:t>Planning</a:t>
                  </a:r>
                  <a:endParaRPr lang="en-US">
                    <a:effectLst/>
                    <a:ea typeface="Times New Roman" panose="02020603050405020304" pitchFamily="18" charset="0"/>
                    <a:cs typeface="Tunga" panose="020B0502040204020203" pitchFamily="34" charset="0"/>
                  </a:endParaRPr>
                </a:p>
              </p:txBody>
            </p:sp>
            <p:sp>
              <p:nvSpPr>
                <p:cNvPr id="19" name="TextBox 59">
                  <a:extLst>
                    <a:ext uri="{FF2B5EF4-FFF2-40B4-BE49-F238E27FC236}">
                      <a16:creationId xmlns:a16="http://schemas.microsoft.com/office/drawing/2014/main" id="{D97C8894-A26F-4BB5-921C-7BEA688495C5}"/>
                    </a:ext>
                  </a:extLst>
                </p:cNvPr>
                <p:cNvSpPr txBox="1"/>
                <p:nvPr/>
              </p:nvSpPr>
              <p:spPr>
                <a:xfrm>
                  <a:off x="3446074" y="233900"/>
                  <a:ext cx="1280160" cy="548640"/>
                </a:xfrm>
                <a:prstGeom prst="rect">
                  <a:avLst/>
                </a:prstGeom>
                <a:noFill/>
              </p:spPr>
              <p:txBody>
                <a:bodyPr wrap="square" lIns="0" tIns="45720" rIns="0" bIns="0" rtlCol="0">
                  <a:noAutofit/>
                </a:bodyPr>
                <a:lstStyle/>
                <a:p>
                  <a:pPr marL="0" marR="0" indent="-274320" algn="ctr">
                    <a:lnSpc>
                      <a:spcPct val="115000"/>
                    </a:lnSpc>
                    <a:spcBef>
                      <a:spcPts val="0"/>
                    </a:spcBef>
                    <a:spcAft>
                      <a:spcPts val="300"/>
                    </a:spcAft>
                  </a:pPr>
                  <a:r>
                    <a:rPr lang="en-US" sz="1400" b="1" i="1" kern="1200">
                      <a:solidFill>
                        <a:srgbClr val="000000"/>
                      </a:solidFill>
                      <a:effectLst/>
                      <a:ea typeface="Times New Roman" panose="02020603050405020304" pitchFamily="18" charset="0"/>
                      <a:cs typeface="Tunga" panose="020B0502040204020203" pitchFamily="34" charset="0"/>
                    </a:rPr>
                    <a:t>Operational </a:t>
                  </a:r>
                  <a:endParaRPr lang="en-US">
                    <a:effectLst/>
                    <a:ea typeface="Times New Roman" panose="02020603050405020304" pitchFamily="18" charset="0"/>
                    <a:cs typeface="Tunga" panose="020B0502040204020203" pitchFamily="34" charset="0"/>
                  </a:endParaRPr>
                </a:p>
                <a:p>
                  <a:pPr marL="0" marR="0" indent="-274320" algn="ctr">
                    <a:lnSpc>
                      <a:spcPct val="115000"/>
                    </a:lnSpc>
                    <a:spcBef>
                      <a:spcPts val="0"/>
                    </a:spcBef>
                    <a:spcAft>
                      <a:spcPts val="300"/>
                    </a:spcAft>
                  </a:pPr>
                  <a:r>
                    <a:rPr lang="en-US" sz="1400" b="1" i="1" kern="1200">
                      <a:solidFill>
                        <a:srgbClr val="000000"/>
                      </a:solidFill>
                      <a:effectLst/>
                      <a:ea typeface="Times New Roman" panose="02020603050405020304" pitchFamily="18" charset="0"/>
                      <a:cs typeface="Tunga" panose="020B0502040204020203" pitchFamily="34" charset="0"/>
                    </a:rPr>
                    <a:t>Planning</a:t>
                  </a:r>
                  <a:endParaRPr lang="en-US">
                    <a:effectLst/>
                    <a:ea typeface="Times New Roman" panose="02020603050405020304" pitchFamily="18" charset="0"/>
                    <a:cs typeface="Tunga" panose="020B0502040204020203" pitchFamily="34" charset="0"/>
                  </a:endParaRPr>
                </a:p>
              </p:txBody>
            </p:sp>
            <p:sp>
              <p:nvSpPr>
                <p:cNvPr id="20" name="TextBox 61">
                  <a:extLst>
                    <a:ext uri="{FF2B5EF4-FFF2-40B4-BE49-F238E27FC236}">
                      <a16:creationId xmlns:a16="http://schemas.microsoft.com/office/drawing/2014/main" id="{86CF4E8E-05E9-41FD-AC20-7CFB4BC5AEF1}"/>
                    </a:ext>
                  </a:extLst>
                </p:cNvPr>
                <p:cNvSpPr txBox="1"/>
                <p:nvPr/>
              </p:nvSpPr>
              <p:spPr>
                <a:xfrm>
                  <a:off x="1503302" y="255184"/>
                  <a:ext cx="1280160" cy="623003"/>
                </a:xfrm>
                <a:prstGeom prst="rect">
                  <a:avLst/>
                </a:prstGeom>
                <a:noFill/>
              </p:spPr>
              <p:txBody>
                <a:bodyPr wrap="square" lIns="0" tIns="45720" rIns="0" bIns="0" rtlCol="0">
                  <a:noAutofit/>
                </a:bodyPr>
                <a:lstStyle/>
                <a:p>
                  <a:pPr marL="0" marR="0" indent="-274320" algn="ctr">
                    <a:lnSpc>
                      <a:spcPct val="115000"/>
                    </a:lnSpc>
                    <a:spcBef>
                      <a:spcPts val="0"/>
                    </a:spcBef>
                    <a:spcAft>
                      <a:spcPts val="300"/>
                    </a:spcAft>
                  </a:pPr>
                  <a:r>
                    <a:rPr lang="en-US" sz="1400" b="1" i="1" kern="1200" dirty="0">
                      <a:solidFill>
                        <a:srgbClr val="000000"/>
                      </a:solidFill>
                      <a:effectLst/>
                      <a:ea typeface="Times New Roman" panose="02020603050405020304" pitchFamily="18" charset="0"/>
                      <a:cs typeface="Tunga" panose="020B0502040204020203" pitchFamily="34" charset="0"/>
                    </a:rPr>
                    <a:t>Strategy </a:t>
                  </a:r>
                  <a:endParaRPr lang="en-US" dirty="0">
                    <a:effectLst/>
                    <a:ea typeface="Times New Roman" panose="02020603050405020304" pitchFamily="18" charset="0"/>
                    <a:cs typeface="Tunga" panose="020B0502040204020203" pitchFamily="34" charset="0"/>
                  </a:endParaRPr>
                </a:p>
                <a:p>
                  <a:pPr marL="0" marR="0" indent="-274320" algn="ctr">
                    <a:lnSpc>
                      <a:spcPct val="115000"/>
                    </a:lnSpc>
                    <a:spcBef>
                      <a:spcPts val="0"/>
                    </a:spcBef>
                    <a:spcAft>
                      <a:spcPts val="300"/>
                    </a:spcAft>
                  </a:pPr>
                  <a:r>
                    <a:rPr lang="en-US" sz="1400" b="1" i="1" kern="1200" dirty="0">
                      <a:solidFill>
                        <a:srgbClr val="000000"/>
                      </a:solidFill>
                      <a:effectLst/>
                      <a:ea typeface="Times New Roman" panose="02020603050405020304" pitchFamily="18" charset="0"/>
                      <a:cs typeface="Tunga" panose="020B0502040204020203" pitchFamily="34" charset="0"/>
                    </a:rPr>
                    <a:t>Planning</a:t>
                  </a:r>
                  <a:endParaRPr lang="en-US" dirty="0">
                    <a:effectLst/>
                    <a:ea typeface="Times New Roman" panose="02020603050405020304" pitchFamily="18" charset="0"/>
                    <a:cs typeface="Tunga" panose="020B0502040204020203" pitchFamily="34" charset="0"/>
                  </a:endParaRPr>
                </a:p>
              </p:txBody>
            </p:sp>
            <p:sp>
              <p:nvSpPr>
                <p:cNvPr id="21" name="TextBox 55">
                  <a:extLst>
                    <a:ext uri="{FF2B5EF4-FFF2-40B4-BE49-F238E27FC236}">
                      <a16:creationId xmlns:a16="http://schemas.microsoft.com/office/drawing/2014/main" id="{A35F7A26-37DA-4274-A35F-C4073672417A}"/>
                    </a:ext>
                  </a:extLst>
                </p:cNvPr>
                <p:cNvSpPr txBox="1"/>
                <p:nvPr/>
              </p:nvSpPr>
              <p:spPr>
                <a:xfrm>
                  <a:off x="8359733" y="226256"/>
                  <a:ext cx="1558230" cy="785213"/>
                </a:xfrm>
                <a:prstGeom prst="rect">
                  <a:avLst/>
                </a:prstGeom>
                <a:noFill/>
              </p:spPr>
              <p:txBody>
                <a:bodyPr wrap="square" lIns="0" tIns="45720" rIns="0" bIns="0" rtlCol="0">
                  <a:noAutofit/>
                </a:bodyPr>
                <a:lstStyle/>
                <a:p>
                  <a:pPr marL="0" marR="0" indent="-274320" algn="ctr">
                    <a:lnSpc>
                      <a:spcPct val="115000"/>
                    </a:lnSpc>
                    <a:spcBef>
                      <a:spcPts val="0"/>
                    </a:spcBef>
                    <a:spcAft>
                      <a:spcPts val="300"/>
                    </a:spcAft>
                  </a:pPr>
                  <a:r>
                    <a:rPr lang="en-US" sz="1400" b="1" i="1" kern="1200">
                      <a:solidFill>
                        <a:srgbClr val="000000"/>
                      </a:solidFill>
                      <a:effectLst/>
                      <a:ea typeface="Times New Roman" panose="02020603050405020304" pitchFamily="18" charset="0"/>
                      <a:cs typeface="Tunga" panose="020B0502040204020203" pitchFamily="34" charset="0"/>
                    </a:rPr>
                    <a:t>Pilot</a:t>
                  </a:r>
                  <a:endParaRPr lang="en-US">
                    <a:effectLst/>
                    <a:ea typeface="Times New Roman" panose="02020603050405020304" pitchFamily="18" charset="0"/>
                    <a:cs typeface="Tunga" panose="020B0502040204020203" pitchFamily="34" charset="0"/>
                  </a:endParaRPr>
                </a:p>
                <a:p>
                  <a:pPr marL="0" marR="0" indent="-274320" algn="ctr">
                    <a:lnSpc>
                      <a:spcPct val="115000"/>
                    </a:lnSpc>
                    <a:spcBef>
                      <a:spcPts val="0"/>
                    </a:spcBef>
                    <a:spcAft>
                      <a:spcPts val="300"/>
                    </a:spcAft>
                  </a:pPr>
                  <a:r>
                    <a:rPr lang="en-US" sz="1400" b="1" i="1" kern="1200">
                      <a:solidFill>
                        <a:srgbClr val="000000"/>
                      </a:solidFill>
                      <a:effectLst/>
                      <a:ea typeface="Times New Roman" panose="02020603050405020304" pitchFamily="18" charset="0"/>
                      <a:cs typeface="Tunga" panose="020B0502040204020203" pitchFamily="34" charset="0"/>
                    </a:rPr>
                    <a:t>Rollout</a:t>
                  </a:r>
                  <a:endParaRPr lang="en-US">
                    <a:effectLst/>
                    <a:ea typeface="Times New Roman" panose="02020603050405020304" pitchFamily="18" charset="0"/>
                    <a:cs typeface="Tunga" panose="020B0502040204020203" pitchFamily="34" charset="0"/>
                  </a:endParaRPr>
                </a:p>
              </p:txBody>
            </p:sp>
            <p:sp>
              <p:nvSpPr>
                <p:cNvPr id="22" name="TextBox 55">
                  <a:extLst>
                    <a:ext uri="{FF2B5EF4-FFF2-40B4-BE49-F238E27FC236}">
                      <a16:creationId xmlns:a16="http://schemas.microsoft.com/office/drawing/2014/main" id="{C4529861-BB70-419C-8480-5AEAA5B0F643}"/>
                    </a:ext>
                  </a:extLst>
                </p:cNvPr>
                <p:cNvSpPr txBox="1"/>
                <p:nvPr/>
              </p:nvSpPr>
              <p:spPr>
                <a:xfrm>
                  <a:off x="10123490" y="203420"/>
                  <a:ext cx="1280160" cy="548640"/>
                </a:xfrm>
                <a:prstGeom prst="rect">
                  <a:avLst/>
                </a:prstGeom>
                <a:noFill/>
              </p:spPr>
              <p:txBody>
                <a:bodyPr wrap="square" lIns="0" tIns="45720" rIns="0" bIns="0" rtlCol="0">
                  <a:noAutofit/>
                </a:bodyPr>
                <a:lstStyle/>
                <a:p>
                  <a:pPr marL="0" marR="0" indent="-274320" algn="ctr">
                    <a:lnSpc>
                      <a:spcPct val="115000"/>
                    </a:lnSpc>
                    <a:spcBef>
                      <a:spcPts val="0"/>
                    </a:spcBef>
                    <a:spcAft>
                      <a:spcPts val="300"/>
                    </a:spcAft>
                  </a:pPr>
                  <a:r>
                    <a:rPr lang="en-US" sz="1400" b="1" i="1" kern="1200">
                      <a:solidFill>
                        <a:srgbClr val="000000"/>
                      </a:solidFill>
                      <a:effectLst/>
                      <a:ea typeface="Times New Roman" panose="02020603050405020304" pitchFamily="18" charset="0"/>
                      <a:cs typeface="Tunga" panose="020B0502040204020203" pitchFamily="34" charset="0"/>
                    </a:rPr>
                    <a:t>Program </a:t>
                  </a:r>
                  <a:endParaRPr lang="en-US">
                    <a:effectLst/>
                    <a:ea typeface="Times New Roman" panose="02020603050405020304" pitchFamily="18" charset="0"/>
                    <a:cs typeface="Tunga" panose="020B0502040204020203" pitchFamily="34" charset="0"/>
                  </a:endParaRPr>
                </a:p>
                <a:p>
                  <a:pPr marL="0" marR="0" indent="-274320" algn="ctr">
                    <a:lnSpc>
                      <a:spcPct val="115000"/>
                    </a:lnSpc>
                    <a:spcBef>
                      <a:spcPts val="0"/>
                    </a:spcBef>
                    <a:spcAft>
                      <a:spcPts val="300"/>
                    </a:spcAft>
                  </a:pPr>
                  <a:r>
                    <a:rPr lang="en-US" sz="1400" b="1" i="1" kern="1200">
                      <a:solidFill>
                        <a:srgbClr val="000000"/>
                      </a:solidFill>
                      <a:effectLst/>
                      <a:ea typeface="Times New Roman" panose="02020603050405020304" pitchFamily="18" charset="0"/>
                      <a:cs typeface="Tunga" panose="020B0502040204020203" pitchFamily="34" charset="0"/>
                    </a:rPr>
                    <a:t>Management </a:t>
                  </a:r>
                  <a:endParaRPr lang="en-US">
                    <a:effectLst/>
                    <a:ea typeface="Times New Roman" panose="02020603050405020304" pitchFamily="18" charset="0"/>
                    <a:cs typeface="Tunga" panose="020B0502040204020203" pitchFamily="34" charset="0"/>
                  </a:endParaRPr>
                </a:p>
              </p:txBody>
            </p:sp>
          </p:grpSp>
        </p:grpSp>
        <p:sp>
          <p:nvSpPr>
            <p:cNvPr id="9" name="TextBox 42">
              <a:extLst>
                <a:ext uri="{FF2B5EF4-FFF2-40B4-BE49-F238E27FC236}">
                  <a16:creationId xmlns:a16="http://schemas.microsoft.com/office/drawing/2014/main" id="{40CB9868-C453-4220-8145-A63FCD298F47}"/>
                </a:ext>
              </a:extLst>
            </p:cNvPr>
            <p:cNvSpPr txBox="1"/>
            <p:nvPr/>
          </p:nvSpPr>
          <p:spPr>
            <a:xfrm>
              <a:off x="0" y="364205"/>
              <a:ext cx="1153160" cy="359410"/>
            </a:xfrm>
            <a:prstGeom prst="rect">
              <a:avLst/>
            </a:prstGeom>
            <a:noFill/>
            <a:ln>
              <a:noFill/>
            </a:ln>
          </p:spPr>
          <p:txBody>
            <a:bodyPr wrap="square" lIns="0" tIns="0" rIns="0" bIns="0" rtlCol="0">
              <a:noAutofit/>
            </a:bodyPr>
            <a:lstStyle/>
            <a:p>
              <a:pPr marL="0" marR="0">
                <a:lnSpc>
                  <a:spcPct val="115000"/>
                </a:lnSpc>
                <a:spcBef>
                  <a:spcPts val="0"/>
                </a:spcBef>
                <a:spcAft>
                  <a:spcPts val="1000"/>
                </a:spcAft>
              </a:pPr>
              <a:r>
                <a:rPr lang="en-US" sz="2400" b="1" i="1" kern="1200" dirty="0">
                  <a:solidFill>
                    <a:srgbClr val="000000"/>
                  </a:solidFill>
                  <a:effectLst/>
                  <a:ea typeface="Times New Roman" panose="02020603050405020304" pitchFamily="18" charset="0"/>
                  <a:cs typeface="Arial" panose="020B0604020202020204" pitchFamily="34" charset="0"/>
                </a:rPr>
                <a:t>Stages</a:t>
              </a:r>
              <a:endParaRPr lang="en-US" sz="1400" dirty="0">
                <a:effectLst/>
                <a:ea typeface="Times New Roman" panose="02020603050405020304" pitchFamily="18" charset="0"/>
                <a:cs typeface="Tunga" panose="020B0502040204020203" pitchFamily="34" charset="0"/>
              </a:endParaRPr>
            </a:p>
          </p:txBody>
        </p:sp>
      </p:grpSp>
      <p:grpSp>
        <p:nvGrpSpPr>
          <p:cNvPr id="23" name="Group 22">
            <a:extLst>
              <a:ext uri="{FF2B5EF4-FFF2-40B4-BE49-F238E27FC236}">
                <a16:creationId xmlns:a16="http://schemas.microsoft.com/office/drawing/2014/main" id="{30C9F53B-3609-4C50-8B73-520019270A3F}"/>
              </a:ext>
            </a:extLst>
          </p:cNvPr>
          <p:cNvGrpSpPr/>
          <p:nvPr/>
        </p:nvGrpSpPr>
        <p:grpSpPr>
          <a:xfrm>
            <a:off x="789867" y="3076027"/>
            <a:ext cx="10959220" cy="1879430"/>
            <a:chOff x="294733" y="-81370"/>
            <a:chExt cx="9778092" cy="1614234"/>
          </a:xfrm>
        </p:grpSpPr>
        <p:sp>
          <p:nvSpPr>
            <p:cNvPr id="24" name="TextBox 22">
              <a:extLst>
                <a:ext uri="{FF2B5EF4-FFF2-40B4-BE49-F238E27FC236}">
                  <a16:creationId xmlns:a16="http://schemas.microsoft.com/office/drawing/2014/main" id="{8B79224B-6315-43F7-AFE8-4A3F1C03B483}"/>
                </a:ext>
              </a:extLst>
            </p:cNvPr>
            <p:cNvSpPr txBox="1"/>
            <p:nvPr/>
          </p:nvSpPr>
          <p:spPr>
            <a:xfrm>
              <a:off x="2780800" y="12796"/>
              <a:ext cx="1668842" cy="1454861"/>
            </a:xfrm>
            <a:prstGeom prst="rect">
              <a:avLst/>
            </a:prstGeom>
            <a:noFill/>
            <a:ln>
              <a:noFill/>
            </a:ln>
          </p:spPr>
          <p:txBody>
            <a:bodyPr wrap="square" lIns="0" tIns="0" rIns="0" bIns="0" rtlCol="0">
              <a:noAutofit/>
            </a:bodyPr>
            <a:lstStyle/>
            <a:p>
              <a:pPr marL="457200" marR="0" indent="-228600">
                <a:lnSpc>
                  <a:spcPts val="1200"/>
                </a:lnSpc>
                <a:spcBef>
                  <a:spcPts val="0"/>
                </a:spcBef>
                <a:spcAft>
                  <a:spcPts val="0"/>
                </a:spcAft>
                <a:buFont typeface="Arial" panose="020B0604020202020204" pitchFamily="34" charset="0"/>
                <a:buChar char="•"/>
                <a:tabLst>
                  <a:tab pos="457200" algn="l"/>
                </a:tabLst>
              </a:pPr>
              <a:r>
                <a:rPr lang="en-US" sz="1000" b="1" kern="1200" dirty="0">
                  <a:solidFill>
                    <a:srgbClr val="000000"/>
                  </a:solidFill>
                  <a:effectLst/>
                  <a:ea typeface="Times New Roman" panose="02020603050405020304" pitchFamily="18" charset="0"/>
                  <a:cs typeface="Arial" panose="020B0604020202020204" pitchFamily="34" charset="0"/>
                </a:rPr>
                <a:t>Infrastructure Needs Assessment</a:t>
              </a:r>
              <a:endParaRPr lang="en-US" sz="1000" b="1" dirty="0">
                <a:effectLst/>
                <a:ea typeface="Times New Roman" panose="02020603050405020304" pitchFamily="18" charset="0"/>
                <a:cs typeface="Tunga" panose="020B0502040204020203" pitchFamily="34" charset="0"/>
              </a:endParaRPr>
            </a:p>
            <a:p>
              <a:pPr marL="457200" marR="0" indent="-228600">
                <a:lnSpc>
                  <a:spcPts val="1200"/>
                </a:lnSpc>
                <a:spcBef>
                  <a:spcPts val="0"/>
                </a:spcBef>
                <a:spcAft>
                  <a:spcPts val="0"/>
                </a:spcAft>
                <a:buFont typeface="Arial" panose="020B0604020202020204" pitchFamily="34" charset="0"/>
                <a:buChar char="•"/>
                <a:tabLst>
                  <a:tab pos="457200" algn="l"/>
                </a:tabLst>
              </a:pPr>
              <a:r>
                <a:rPr lang="en-US" sz="1000" b="1" kern="1200" dirty="0">
                  <a:solidFill>
                    <a:srgbClr val="000000"/>
                  </a:solidFill>
                  <a:effectLst/>
                  <a:ea typeface="Times New Roman" panose="02020603050405020304" pitchFamily="18" charset="0"/>
                  <a:cs typeface="Arial" panose="020B0604020202020204" pitchFamily="34" charset="0"/>
                </a:rPr>
                <a:t>Draft a training and awareness plan</a:t>
              </a:r>
              <a:endParaRPr lang="en-US" sz="1000" b="1" dirty="0">
                <a:effectLst/>
                <a:ea typeface="Times New Roman" panose="02020603050405020304" pitchFamily="18" charset="0"/>
                <a:cs typeface="Tunga" panose="020B0502040204020203" pitchFamily="34" charset="0"/>
              </a:endParaRPr>
            </a:p>
            <a:p>
              <a:pPr marL="457200" marR="0" indent="-228600">
                <a:lnSpc>
                  <a:spcPts val="1200"/>
                </a:lnSpc>
                <a:spcBef>
                  <a:spcPts val="0"/>
                </a:spcBef>
                <a:spcAft>
                  <a:spcPts val="0"/>
                </a:spcAft>
                <a:buFont typeface="Arial" panose="020B0604020202020204" pitchFamily="34" charset="0"/>
                <a:buChar char="•"/>
                <a:tabLst>
                  <a:tab pos="457200" algn="l"/>
                </a:tabLst>
              </a:pPr>
              <a:r>
                <a:rPr lang="en-US" sz="1000" b="1" kern="1200" dirty="0">
                  <a:solidFill>
                    <a:srgbClr val="000000"/>
                  </a:solidFill>
                  <a:effectLst/>
                  <a:ea typeface="Times New Roman" panose="02020603050405020304" pitchFamily="18" charset="0"/>
                  <a:cs typeface="Arial" panose="020B0604020202020204" pitchFamily="34" charset="0"/>
                </a:rPr>
                <a:t>Procurement Plan</a:t>
              </a:r>
              <a:endParaRPr lang="en-US" sz="1000" b="1" dirty="0">
                <a:effectLst/>
                <a:ea typeface="Times New Roman" panose="02020603050405020304" pitchFamily="18" charset="0"/>
                <a:cs typeface="Tunga" panose="020B0502040204020203" pitchFamily="34" charset="0"/>
              </a:endParaRPr>
            </a:p>
          </p:txBody>
        </p:sp>
        <p:sp>
          <p:nvSpPr>
            <p:cNvPr id="25" name="TextBox 24">
              <a:extLst>
                <a:ext uri="{FF2B5EF4-FFF2-40B4-BE49-F238E27FC236}">
                  <a16:creationId xmlns:a16="http://schemas.microsoft.com/office/drawing/2014/main" id="{921D04A8-A1D6-490A-9AA2-DD09C0359528}"/>
                </a:ext>
              </a:extLst>
            </p:cNvPr>
            <p:cNvSpPr txBox="1"/>
            <p:nvPr/>
          </p:nvSpPr>
          <p:spPr>
            <a:xfrm>
              <a:off x="5788893" y="-43309"/>
              <a:ext cx="1450340" cy="1576173"/>
            </a:xfrm>
            <a:prstGeom prst="rect">
              <a:avLst/>
            </a:prstGeom>
            <a:noFill/>
            <a:ln>
              <a:noFill/>
            </a:ln>
          </p:spPr>
          <p:txBody>
            <a:bodyPr wrap="square" lIns="0" tIns="0" rIns="0" bIns="0" rtlCol="0">
              <a:noAutofit/>
            </a:bodyPr>
            <a:lstStyle/>
            <a:p>
              <a:pPr marL="342900" marR="0" lvl="0" indent="-342900">
                <a:lnSpc>
                  <a:spcPts val="1200"/>
                </a:lnSpc>
                <a:spcBef>
                  <a:spcPts val="0"/>
                </a:spcBef>
                <a:spcAft>
                  <a:spcPts val="0"/>
                </a:spcAft>
                <a:buFont typeface="Arial" panose="020B0604020202020204" pitchFamily="34" charset="0"/>
                <a:buChar char="•"/>
                <a:tabLst>
                  <a:tab pos="457200" algn="l"/>
                </a:tabLst>
              </a:pPr>
              <a:r>
                <a:rPr lang="en-US" sz="1000" b="1" kern="1200">
                  <a:solidFill>
                    <a:srgbClr val="000000"/>
                  </a:solidFill>
                  <a:effectLst/>
                  <a:ea typeface="Times New Roman" panose="02020603050405020304" pitchFamily="18" charset="0"/>
                  <a:cs typeface="Arial" panose="020B0604020202020204" pitchFamily="34" charset="0"/>
                </a:rPr>
                <a:t>Measure the achievement of the objectives set against the PoC</a:t>
              </a:r>
              <a:endParaRPr lang="en-US" sz="1000" b="1">
                <a:effectLst/>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Arial" panose="020B0604020202020204" pitchFamily="34" charset="0"/>
                <a:buChar char="•"/>
                <a:tabLst>
                  <a:tab pos="457200" algn="l"/>
                </a:tabLst>
              </a:pPr>
              <a:r>
                <a:rPr lang="en-US" sz="1000" b="1" kern="1200">
                  <a:solidFill>
                    <a:srgbClr val="000000"/>
                  </a:solidFill>
                  <a:effectLst/>
                  <a:ea typeface="Times New Roman" panose="02020603050405020304" pitchFamily="18" charset="0"/>
                  <a:cs typeface="Arial" panose="020B0604020202020204" pitchFamily="34" charset="0"/>
                </a:rPr>
                <a:t>Lessons learnt document</a:t>
              </a:r>
              <a:endParaRPr lang="en-US" sz="1000" b="1">
                <a:effectLst/>
                <a:ea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F883D56A-856B-4619-8A0A-EAE320D74370}"/>
                </a:ext>
              </a:extLst>
            </p:cNvPr>
            <p:cNvSpPr txBox="1"/>
            <p:nvPr/>
          </p:nvSpPr>
          <p:spPr>
            <a:xfrm>
              <a:off x="7114760" y="-62331"/>
              <a:ext cx="1571683" cy="1184022"/>
            </a:xfrm>
            <a:prstGeom prst="rect">
              <a:avLst/>
            </a:prstGeom>
            <a:noFill/>
            <a:ln>
              <a:noFill/>
            </a:ln>
          </p:spPr>
          <p:txBody>
            <a:bodyPr wrap="square" lIns="0" tIns="0" rIns="0" bIns="0" rtlCol="0">
              <a:noAutofit/>
            </a:bodyPr>
            <a:lstStyle/>
            <a:p>
              <a:pPr marL="342900" marR="0" lvl="0" indent="-342900">
                <a:lnSpc>
                  <a:spcPts val="1200"/>
                </a:lnSpc>
                <a:spcBef>
                  <a:spcPts val="0"/>
                </a:spcBef>
                <a:spcAft>
                  <a:spcPts val="0"/>
                </a:spcAft>
                <a:buFont typeface="Arial" panose="020B0604020202020204" pitchFamily="34" charset="0"/>
                <a:buChar char="•"/>
                <a:tabLst>
                  <a:tab pos="457200" algn="l"/>
                </a:tabLst>
              </a:pPr>
              <a:r>
                <a:rPr lang="en-US" sz="1000" b="1" kern="1200">
                  <a:solidFill>
                    <a:srgbClr val="000000"/>
                  </a:solidFill>
                  <a:effectLst/>
                  <a:ea typeface="Times New Roman" panose="02020603050405020304" pitchFamily="18" charset="0"/>
                  <a:cs typeface="Arial" panose="020B0604020202020204" pitchFamily="34" charset="0"/>
                </a:rPr>
                <a:t>Detailed User Acceptance Test Cases</a:t>
              </a:r>
              <a:endParaRPr lang="en-US" sz="1000" b="1">
                <a:effectLst/>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Arial" panose="020B0604020202020204" pitchFamily="34" charset="0"/>
                <a:buChar char="•"/>
                <a:tabLst>
                  <a:tab pos="457200" algn="l"/>
                </a:tabLst>
              </a:pPr>
              <a:r>
                <a:rPr lang="en-US" sz="1000" b="1" kern="1200">
                  <a:solidFill>
                    <a:srgbClr val="000000"/>
                  </a:solidFill>
                  <a:effectLst/>
                  <a:ea typeface="Times New Roman" panose="02020603050405020304" pitchFamily="18" charset="0"/>
                  <a:cs typeface="Arial" panose="020B0604020202020204" pitchFamily="34" charset="0"/>
                </a:rPr>
                <a:t>User Acceptance Test results report</a:t>
              </a:r>
              <a:endParaRPr lang="en-US" sz="1000" b="1">
                <a:effectLst/>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Arial" panose="020B0604020202020204" pitchFamily="34" charset="0"/>
                <a:buChar char="•"/>
                <a:tabLst>
                  <a:tab pos="457200" algn="l"/>
                </a:tabLst>
              </a:pPr>
              <a:r>
                <a:rPr lang="en-US" sz="1000" b="1" kern="1200">
                  <a:solidFill>
                    <a:srgbClr val="000000"/>
                  </a:solidFill>
                  <a:effectLst/>
                  <a:ea typeface="Times New Roman" panose="02020603050405020304" pitchFamily="18" charset="0"/>
                  <a:cs typeface="Arial" panose="020B0604020202020204" pitchFamily="34" charset="0"/>
                </a:rPr>
                <a:t>KPIs document</a:t>
              </a:r>
              <a:endParaRPr lang="en-US" sz="1000" b="1">
                <a:effectLst/>
                <a:ea typeface="Times New Roman" panose="02020603050405020304" pitchFamily="18" charset="0"/>
                <a:cs typeface="Times New Roman" panose="02020603050405020304" pitchFamily="18" charset="0"/>
              </a:endParaRPr>
            </a:p>
          </p:txBody>
        </p:sp>
        <p:sp>
          <p:nvSpPr>
            <p:cNvPr id="27" name="TextBox 27">
              <a:extLst>
                <a:ext uri="{FF2B5EF4-FFF2-40B4-BE49-F238E27FC236}">
                  <a16:creationId xmlns:a16="http://schemas.microsoft.com/office/drawing/2014/main" id="{B5487554-67D8-47DD-A085-044B4FB0AF23}"/>
                </a:ext>
              </a:extLst>
            </p:cNvPr>
            <p:cNvSpPr txBox="1"/>
            <p:nvPr/>
          </p:nvSpPr>
          <p:spPr>
            <a:xfrm>
              <a:off x="1338319" y="-31301"/>
              <a:ext cx="1646264" cy="1392725"/>
            </a:xfrm>
            <a:prstGeom prst="rect">
              <a:avLst/>
            </a:prstGeom>
            <a:noFill/>
            <a:ln>
              <a:noFill/>
            </a:ln>
          </p:spPr>
          <p:txBody>
            <a:bodyPr wrap="square" lIns="0" tIns="0" rIns="0" bIns="0" rtlCol="0">
              <a:noAutofit/>
            </a:bodyPr>
            <a:lstStyle/>
            <a:p>
              <a:pPr marL="342900" marR="0" lvl="0" indent="-342900">
                <a:lnSpc>
                  <a:spcPts val="1200"/>
                </a:lnSpc>
                <a:spcBef>
                  <a:spcPts val="0"/>
                </a:spcBef>
                <a:spcAft>
                  <a:spcPts val="0"/>
                </a:spcAft>
                <a:buFont typeface="Arial" panose="020B0604020202020204" pitchFamily="34" charset="0"/>
                <a:buChar char="•"/>
                <a:tabLst>
                  <a:tab pos="457200" algn="l"/>
                </a:tabLst>
              </a:pPr>
              <a:r>
                <a:rPr lang="en-US" sz="1000" b="1" kern="1200" dirty="0">
                  <a:solidFill>
                    <a:srgbClr val="000000"/>
                  </a:solidFill>
                  <a:effectLst/>
                  <a:ea typeface="Times New Roman" panose="02020603050405020304" pitchFamily="18" charset="0"/>
                  <a:cs typeface="Arial" panose="020B0604020202020204" pitchFamily="34" charset="0"/>
                </a:rPr>
                <a:t>Functional Requirements Specification Document</a:t>
              </a:r>
              <a:endParaRPr lang="en-US" sz="1000" b="1" dirty="0">
                <a:effectLst/>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Arial" panose="020B0604020202020204" pitchFamily="34" charset="0"/>
                <a:buChar char="•"/>
                <a:tabLst>
                  <a:tab pos="457200" algn="l"/>
                </a:tabLst>
              </a:pPr>
              <a:r>
                <a:rPr lang="en-US" sz="1000" b="1" kern="1200" dirty="0">
                  <a:solidFill>
                    <a:srgbClr val="000000"/>
                  </a:solidFill>
                  <a:effectLst/>
                  <a:ea typeface="Times New Roman" panose="02020603050405020304" pitchFamily="18" charset="0"/>
                  <a:cs typeface="Arial" panose="020B0604020202020204" pitchFamily="34" charset="0"/>
                </a:rPr>
                <a:t>Technical Architecture Document </a:t>
              </a:r>
              <a:endParaRPr lang="en-US" sz="1000" b="1" dirty="0">
                <a:effectLst/>
                <a:ea typeface="Times New Roman" panose="02020603050405020304" pitchFamily="18" charset="0"/>
                <a:cs typeface="Times New Roman" panose="02020603050405020304" pitchFamily="18" charset="0"/>
              </a:endParaRPr>
            </a:p>
          </p:txBody>
        </p:sp>
        <p:sp>
          <p:nvSpPr>
            <p:cNvPr id="28" name="TextBox 29">
              <a:extLst>
                <a:ext uri="{FF2B5EF4-FFF2-40B4-BE49-F238E27FC236}">
                  <a16:creationId xmlns:a16="http://schemas.microsoft.com/office/drawing/2014/main" id="{7A061DED-35C6-423E-B8FC-7FA9516F0AD4}"/>
                </a:ext>
              </a:extLst>
            </p:cNvPr>
            <p:cNvSpPr txBox="1"/>
            <p:nvPr/>
          </p:nvSpPr>
          <p:spPr>
            <a:xfrm>
              <a:off x="4295042" y="-43316"/>
              <a:ext cx="1443160" cy="1529755"/>
            </a:xfrm>
            <a:prstGeom prst="rect">
              <a:avLst/>
            </a:prstGeom>
            <a:noFill/>
            <a:ln>
              <a:noFill/>
            </a:ln>
          </p:spPr>
          <p:txBody>
            <a:bodyPr wrap="square" lIns="0" tIns="0" rIns="0" bIns="0" rtlCol="0">
              <a:noAutofit/>
            </a:bodyPr>
            <a:lstStyle/>
            <a:p>
              <a:pPr marL="342900" marR="0" lvl="0" indent="-342900">
                <a:lnSpc>
                  <a:spcPts val="1200"/>
                </a:lnSpc>
                <a:spcBef>
                  <a:spcPts val="0"/>
                </a:spcBef>
                <a:spcAft>
                  <a:spcPts val="0"/>
                </a:spcAft>
                <a:buFont typeface="Arial" panose="020B0604020202020204" pitchFamily="34" charset="0"/>
                <a:buChar char="•"/>
                <a:tabLst>
                  <a:tab pos="457200" algn="l"/>
                </a:tabLst>
              </a:pPr>
              <a:r>
                <a:rPr lang="en-US" sz="1000" b="1" kern="1200" dirty="0">
                  <a:solidFill>
                    <a:srgbClr val="000000"/>
                  </a:solidFill>
                  <a:effectLst/>
                  <a:ea typeface="Times New Roman" panose="02020603050405020304" pitchFamily="18" charset="0"/>
                  <a:cs typeface="Arial" panose="020B0604020202020204" pitchFamily="34" charset="0"/>
                </a:rPr>
                <a:t>Cost-benefit analysis Report</a:t>
              </a:r>
              <a:endParaRPr lang="en-US" sz="1000" b="1" dirty="0">
                <a:effectLst/>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Arial" panose="020B0604020202020204" pitchFamily="34" charset="0"/>
                <a:buChar char="•"/>
                <a:tabLst>
                  <a:tab pos="457200" algn="l"/>
                </a:tabLst>
              </a:pPr>
              <a:r>
                <a:rPr lang="en-US" sz="1000" b="1" kern="1200" dirty="0">
                  <a:solidFill>
                    <a:srgbClr val="000000"/>
                  </a:solidFill>
                  <a:effectLst/>
                  <a:ea typeface="Times New Roman" panose="02020603050405020304" pitchFamily="18" charset="0"/>
                  <a:cs typeface="Arial" panose="020B0604020202020204" pitchFamily="34" charset="0"/>
                </a:rPr>
                <a:t>Detailed costing sheet</a:t>
              </a:r>
              <a:endParaRPr lang="en-US" sz="1000" b="1" dirty="0">
                <a:effectLst/>
                <a:ea typeface="Times New Roman" panose="02020603050405020304" pitchFamily="18" charset="0"/>
                <a:cs typeface="Times New Roman" panose="02020603050405020304" pitchFamily="18" charset="0"/>
              </a:endParaRPr>
            </a:p>
          </p:txBody>
        </p:sp>
        <p:sp>
          <p:nvSpPr>
            <p:cNvPr id="29" name="TextBox 30">
              <a:extLst>
                <a:ext uri="{FF2B5EF4-FFF2-40B4-BE49-F238E27FC236}">
                  <a16:creationId xmlns:a16="http://schemas.microsoft.com/office/drawing/2014/main" id="{9D2F2A38-2771-4585-AA98-191051838975}"/>
                </a:ext>
              </a:extLst>
            </p:cNvPr>
            <p:cNvSpPr txBox="1"/>
            <p:nvPr/>
          </p:nvSpPr>
          <p:spPr>
            <a:xfrm>
              <a:off x="8500507" y="-81370"/>
              <a:ext cx="1572318" cy="1334580"/>
            </a:xfrm>
            <a:prstGeom prst="rect">
              <a:avLst/>
            </a:prstGeom>
            <a:noFill/>
            <a:ln>
              <a:noFill/>
            </a:ln>
          </p:spPr>
          <p:txBody>
            <a:bodyPr wrap="square" lIns="0" tIns="0" rIns="0" bIns="0" rtlCol="0">
              <a:noAutofit/>
            </a:bodyPr>
            <a:lstStyle/>
            <a:p>
              <a:pPr marL="342900" marR="0" lvl="0" indent="-342900">
                <a:lnSpc>
                  <a:spcPts val="1200"/>
                </a:lnSpc>
                <a:spcBef>
                  <a:spcPts val="0"/>
                </a:spcBef>
                <a:spcAft>
                  <a:spcPts val="0"/>
                </a:spcAft>
                <a:buFont typeface="Arial" panose="020B0604020202020204" pitchFamily="34" charset="0"/>
                <a:buChar char="•"/>
                <a:tabLst>
                  <a:tab pos="457200" algn="l"/>
                </a:tabLst>
              </a:pPr>
              <a:r>
                <a:rPr lang="en-US" sz="1000" b="1" kern="1200" dirty="0">
                  <a:solidFill>
                    <a:srgbClr val="000000"/>
                  </a:solidFill>
                  <a:effectLst/>
                  <a:ea typeface="Times New Roman" panose="02020603050405020304" pitchFamily="18" charset="0"/>
                  <a:cs typeface="Arial" panose="020B0604020202020204" pitchFamily="34" charset="0"/>
                </a:rPr>
                <a:t>Project Closure Document</a:t>
              </a:r>
              <a:endParaRPr lang="en-US" sz="1000" b="1" dirty="0">
                <a:effectLst/>
                <a:ea typeface="Times New Roman" panose="02020603050405020304" pitchFamily="18" charset="0"/>
                <a:cs typeface="Times New Roman" panose="02020603050405020304" pitchFamily="18" charset="0"/>
              </a:endParaRPr>
            </a:p>
          </p:txBody>
        </p:sp>
        <p:sp>
          <p:nvSpPr>
            <p:cNvPr id="30" name="TextBox 43">
              <a:extLst>
                <a:ext uri="{FF2B5EF4-FFF2-40B4-BE49-F238E27FC236}">
                  <a16:creationId xmlns:a16="http://schemas.microsoft.com/office/drawing/2014/main" id="{48C29222-5F48-4A9E-8921-BB30A359014D}"/>
                </a:ext>
              </a:extLst>
            </p:cNvPr>
            <p:cNvSpPr txBox="1"/>
            <p:nvPr/>
          </p:nvSpPr>
          <p:spPr>
            <a:xfrm>
              <a:off x="294733" y="485505"/>
              <a:ext cx="1239566" cy="359551"/>
            </a:xfrm>
            <a:prstGeom prst="rect">
              <a:avLst/>
            </a:prstGeom>
            <a:noFill/>
            <a:ln>
              <a:noFill/>
            </a:ln>
          </p:spPr>
          <p:txBody>
            <a:bodyPr wrap="square" lIns="0" tIns="0" rIns="0" bIns="0" rtlCol="0">
              <a:noAutofit/>
            </a:bodyPr>
            <a:lstStyle/>
            <a:p>
              <a:pPr marL="0" marR="0">
                <a:lnSpc>
                  <a:spcPct val="115000"/>
                </a:lnSpc>
                <a:spcBef>
                  <a:spcPts val="0"/>
                </a:spcBef>
                <a:spcAft>
                  <a:spcPts val="1000"/>
                </a:spcAft>
              </a:pPr>
              <a:r>
                <a:rPr lang="en-US" sz="1000" b="1" i="1" kern="1200">
                  <a:solidFill>
                    <a:srgbClr val="000000"/>
                  </a:solidFill>
                  <a:effectLst/>
                  <a:ea typeface="Times New Roman" panose="02020603050405020304" pitchFamily="18" charset="0"/>
                  <a:cs typeface="Arial" panose="020B0604020202020204" pitchFamily="34" charset="0"/>
                </a:rPr>
                <a:t>Deliverables</a:t>
              </a:r>
              <a:endParaRPr lang="en-US" sz="1000" b="1">
                <a:effectLst/>
                <a:ea typeface="Times New Roman" panose="02020603050405020304" pitchFamily="18" charset="0"/>
                <a:cs typeface="Tunga" panose="020B0502040204020203" pitchFamily="34" charset="0"/>
              </a:endParaRPr>
            </a:p>
          </p:txBody>
        </p:sp>
      </p:grpSp>
      <p:sp>
        <p:nvSpPr>
          <p:cNvPr id="41" name="Rectangle 35">
            <a:extLst>
              <a:ext uri="{FF2B5EF4-FFF2-40B4-BE49-F238E27FC236}">
                <a16:creationId xmlns:a16="http://schemas.microsoft.com/office/drawing/2014/main" id="{8FF670EB-5A73-409F-AAB6-D352EA009135}"/>
              </a:ext>
            </a:extLst>
          </p:cNvPr>
          <p:cNvSpPr>
            <a:spLocks noChangeArrowheads="1"/>
          </p:cNvSpPr>
          <p:nvPr/>
        </p:nvSpPr>
        <p:spPr bwMode="auto">
          <a:xfrm>
            <a:off x="1049337" y="-10128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71244" rIns="914112" bIns="914112" numCol="1" anchor="ctr" anchorCtr="0" compatLnSpc="1">
            <a:prstTxWarp prst="textNoShape">
              <a:avLst/>
            </a:prstTxWarp>
            <a:spAutoFit/>
          </a:bodyPr>
          <a:lstStyle/>
          <a:p>
            <a:endParaRPr lang="en-GB"/>
          </a:p>
        </p:txBody>
      </p:sp>
      <p:sp>
        <p:nvSpPr>
          <p:cNvPr id="42" name="Rectangle 57">
            <a:extLst>
              <a:ext uri="{FF2B5EF4-FFF2-40B4-BE49-F238E27FC236}">
                <a16:creationId xmlns:a16="http://schemas.microsoft.com/office/drawing/2014/main" id="{227D5B16-63A5-46E3-99BD-7027F9F280AE}"/>
              </a:ext>
            </a:extLst>
          </p:cNvPr>
          <p:cNvSpPr>
            <a:spLocks noChangeArrowheads="1"/>
          </p:cNvSpPr>
          <p:nvPr/>
        </p:nvSpPr>
        <p:spPr bwMode="auto">
          <a:xfrm>
            <a:off x="1049337" y="-5556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Georgia" panose="02040502050405020303" pitchFamily="18" charset="0"/>
              <a:ea typeface="Times New Roman" panose="02020603050405020304" pitchFamily="18" charset="0"/>
              <a:cs typeface="Tung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Georgia" panose="02040502050405020303" pitchFamily="18" charset="0"/>
                <a:ea typeface="Times New Roman" panose="02020603050405020304" pitchFamily="18" charset="0"/>
                <a:cs typeface="Tunga"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Georgia" panose="02040502050405020303" pitchFamily="18" charset="0"/>
                <a:ea typeface="Times New Roman" panose="02020603050405020304" pitchFamily="18" charset="0"/>
                <a:cs typeface="Tunga" panose="020B0502040204020203"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46" name="Group 45">
            <a:extLst>
              <a:ext uri="{FF2B5EF4-FFF2-40B4-BE49-F238E27FC236}">
                <a16:creationId xmlns:a16="http://schemas.microsoft.com/office/drawing/2014/main" id="{E12CC6C7-AC64-480B-A2EF-7027C2444F53}"/>
              </a:ext>
            </a:extLst>
          </p:cNvPr>
          <p:cNvGrpSpPr/>
          <p:nvPr/>
        </p:nvGrpSpPr>
        <p:grpSpPr>
          <a:xfrm>
            <a:off x="689317" y="5005244"/>
            <a:ext cx="10586085" cy="870516"/>
            <a:chOff x="526097" y="4755677"/>
            <a:chExt cx="10586085" cy="870516"/>
          </a:xfrm>
        </p:grpSpPr>
        <p:grpSp>
          <p:nvGrpSpPr>
            <p:cNvPr id="31" name="Group 30">
              <a:extLst>
                <a:ext uri="{FF2B5EF4-FFF2-40B4-BE49-F238E27FC236}">
                  <a16:creationId xmlns:a16="http://schemas.microsoft.com/office/drawing/2014/main" id="{E021114D-A2DE-4592-8373-F94EF744763A}"/>
                </a:ext>
              </a:extLst>
            </p:cNvPr>
            <p:cNvGrpSpPr/>
            <p:nvPr/>
          </p:nvGrpSpPr>
          <p:grpSpPr>
            <a:xfrm>
              <a:off x="2590482" y="4955491"/>
              <a:ext cx="8521700" cy="670702"/>
              <a:chOff x="1744931" y="67354"/>
              <a:chExt cx="8990482" cy="334906"/>
            </a:xfrm>
          </p:grpSpPr>
          <p:sp>
            <p:nvSpPr>
              <p:cNvPr id="32" name="TextBox 34">
                <a:extLst>
                  <a:ext uri="{FF2B5EF4-FFF2-40B4-BE49-F238E27FC236}">
                    <a16:creationId xmlns:a16="http://schemas.microsoft.com/office/drawing/2014/main" id="{234899A9-AAD8-4817-9590-F6DC0842F21C}"/>
                  </a:ext>
                </a:extLst>
              </p:cNvPr>
              <p:cNvSpPr txBox="1"/>
              <p:nvPr/>
            </p:nvSpPr>
            <p:spPr>
              <a:xfrm>
                <a:off x="3130964" y="68119"/>
                <a:ext cx="1554480" cy="323215"/>
              </a:xfrm>
              <a:prstGeom prst="rect">
                <a:avLst/>
              </a:prstGeom>
              <a:noFill/>
              <a:ln>
                <a:noFill/>
              </a:ln>
            </p:spPr>
            <p:txBody>
              <a:bodyPr wrap="square" lIns="0" tIns="0" rIns="0" bIns="0" rtlCol="0" anchor="ctr">
                <a:noAutofit/>
              </a:bodyPr>
              <a:lstStyle/>
              <a:p>
                <a:pPr marL="457200" marR="0" indent="-228600">
                  <a:lnSpc>
                    <a:spcPts val="1200"/>
                  </a:lnSpc>
                  <a:spcBef>
                    <a:spcPts val="0"/>
                  </a:spcBef>
                  <a:spcAft>
                    <a:spcPts val="0"/>
                  </a:spcAft>
                  <a:tabLst>
                    <a:tab pos="457200" algn="l"/>
                  </a:tabLst>
                </a:pPr>
                <a:r>
                  <a:rPr lang="en-US" sz="1100" kern="12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T+ 5</a:t>
                </a:r>
                <a:endParaRPr lang="en-US" sz="1000">
                  <a:effectLst/>
                  <a:latin typeface="Georgia" panose="02040502050405020303" pitchFamily="18" charset="0"/>
                  <a:ea typeface="Times New Roman" panose="02020603050405020304" pitchFamily="18" charset="0"/>
                  <a:cs typeface="Tunga" panose="020B0502040204020203" pitchFamily="34" charset="0"/>
                </a:endParaRPr>
              </a:p>
              <a:p>
                <a:pPr marL="457200" marR="0" indent="-228600">
                  <a:lnSpc>
                    <a:spcPts val="1200"/>
                  </a:lnSpc>
                  <a:spcBef>
                    <a:spcPts val="0"/>
                  </a:spcBef>
                  <a:spcAft>
                    <a:spcPts val="0"/>
                  </a:spcAft>
                  <a:tabLst>
                    <a:tab pos="457200" algn="l"/>
                  </a:tabLst>
                </a:pPr>
                <a:r>
                  <a:rPr lang="en-US" sz="1100" kern="12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T+ 10</a:t>
                </a:r>
                <a:endParaRPr lang="en-US" sz="1000">
                  <a:effectLst/>
                  <a:latin typeface="Georgia" panose="02040502050405020303" pitchFamily="18" charset="0"/>
                  <a:ea typeface="Times New Roman" panose="02020603050405020304" pitchFamily="18" charset="0"/>
                  <a:cs typeface="Tunga" panose="020B0502040204020203" pitchFamily="34" charset="0"/>
                </a:endParaRPr>
              </a:p>
            </p:txBody>
          </p:sp>
          <p:sp>
            <p:nvSpPr>
              <p:cNvPr id="33" name="TextBox 35">
                <a:extLst>
                  <a:ext uri="{FF2B5EF4-FFF2-40B4-BE49-F238E27FC236}">
                    <a16:creationId xmlns:a16="http://schemas.microsoft.com/office/drawing/2014/main" id="{CF14CD33-96A8-4E9E-AD42-BBC5BE75EB2C}"/>
                  </a:ext>
                </a:extLst>
              </p:cNvPr>
              <p:cNvSpPr txBox="1"/>
              <p:nvPr/>
            </p:nvSpPr>
            <p:spPr>
              <a:xfrm>
                <a:off x="6456200" y="67354"/>
                <a:ext cx="1554480" cy="323215"/>
              </a:xfrm>
              <a:prstGeom prst="rect">
                <a:avLst/>
              </a:prstGeom>
              <a:noFill/>
              <a:ln>
                <a:noFill/>
              </a:ln>
            </p:spPr>
            <p:txBody>
              <a:bodyPr wrap="square" lIns="0" tIns="0" rIns="0" bIns="0" rtlCol="0" anchor="ctr">
                <a:noAutofit/>
              </a:bodyPr>
              <a:lstStyle/>
              <a:p>
                <a:pPr marL="342900" marR="0" lvl="0" indent="-342900">
                  <a:lnSpc>
                    <a:spcPts val="1200"/>
                  </a:lnSpc>
                  <a:spcBef>
                    <a:spcPts val="0"/>
                  </a:spcBef>
                  <a:spcAft>
                    <a:spcPts val="0"/>
                  </a:spcAft>
                  <a:buFont typeface="Arial" panose="020B0604020202020204" pitchFamily="34" charset="0"/>
                  <a:buChar char="•"/>
                  <a:tabLst>
                    <a:tab pos="457200" algn="l"/>
                  </a:tabLst>
                </a:pPr>
                <a:r>
                  <a:rPr lang="en-US" sz="1100" kern="12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T+ 5</a:t>
                </a:r>
                <a:endParaRPr lang="en-US" sz="100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Arial" panose="020B0604020202020204" pitchFamily="34" charset="0"/>
                  <a:buChar char="•"/>
                  <a:tabLst>
                    <a:tab pos="457200" algn="l"/>
                  </a:tabLst>
                </a:pPr>
                <a:r>
                  <a:rPr lang="en-US" sz="1100" kern="12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T+ 12</a:t>
                </a:r>
                <a:endParaRPr lang="en-US" sz="1000">
                  <a:effectLst/>
                  <a:latin typeface="Georgia" panose="02040502050405020303" pitchFamily="18" charset="0"/>
                  <a:ea typeface="Times New Roman" panose="02020603050405020304" pitchFamily="18" charset="0"/>
                  <a:cs typeface="Times New Roman" panose="02020603050405020304" pitchFamily="18" charset="0"/>
                </a:endParaRPr>
              </a:p>
            </p:txBody>
          </p:sp>
          <p:sp>
            <p:nvSpPr>
              <p:cNvPr id="34" name="TextBox 36">
                <a:extLst>
                  <a:ext uri="{FF2B5EF4-FFF2-40B4-BE49-F238E27FC236}">
                    <a16:creationId xmlns:a16="http://schemas.microsoft.com/office/drawing/2014/main" id="{44E05E7C-9282-4400-B49F-B910F6DA6F56}"/>
                  </a:ext>
                </a:extLst>
              </p:cNvPr>
              <p:cNvSpPr txBox="1"/>
              <p:nvPr/>
            </p:nvSpPr>
            <p:spPr>
              <a:xfrm>
                <a:off x="7734803" y="79028"/>
                <a:ext cx="1554480" cy="323215"/>
              </a:xfrm>
              <a:prstGeom prst="rect">
                <a:avLst/>
              </a:prstGeom>
              <a:noFill/>
              <a:ln>
                <a:noFill/>
              </a:ln>
            </p:spPr>
            <p:txBody>
              <a:bodyPr wrap="square" lIns="0" tIns="0" rIns="0" bIns="0" rtlCol="0" anchor="ctr">
                <a:noAutofit/>
              </a:bodyPr>
              <a:lstStyle/>
              <a:p>
                <a:pPr marL="342900" marR="0" lvl="0" indent="-342900">
                  <a:lnSpc>
                    <a:spcPts val="1200"/>
                  </a:lnSpc>
                  <a:spcBef>
                    <a:spcPts val="0"/>
                  </a:spcBef>
                  <a:spcAft>
                    <a:spcPts val="0"/>
                  </a:spcAft>
                  <a:buFont typeface="Arial" panose="020B0604020202020204" pitchFamily="34" charset="0"/>
                  <a:buChar char="•"/>
                  <a:tabLst>
                    <a:tab pos="457200" algn="l"/>
                  </a:tabLst>
                </a:pPr>
                <a:r>
                  <a:rPr lang="en-US" sz="1100" kern="12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T+ 12</a:t>
                </a:r>
                <a:endParaRPr lang="en-US" sz="100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Arial" panose="020B0604020202020204" pitchFamily="34" charset="0"/>
                  <a:buChar char="•"/>
                  <a:tabLst>
                    <a:tab pos="457200" algn="l"/>
                  </a:tabLst>
                </a:pPr>
                <a:r>
                  <a:rPr lang="en-US" sz="1100" kern="12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T+ 14</a:t>
                </a:r>
                <a:endParaRPr lang="en-US" sz="1000">
                  <a:effectLst/>
                  <a:latin typeface="Georgia" panose="02040502050405020303" pitchFamily="18" charset="0"/>
                  <a:ea typeface="Times New Roman" panose="02020603050405020304" pitchFamily="18" charset="0"/>
                  <a:cs typeface="Times New Roman" panose="02020603050405020304" pitchFamily="18" charset="0"/>
                </a:endParaRPr>
              </a:p>
            </p:txBody>
          </p:sp>
          <p:sp>
            <p:nvSpPr>
              <p:cNvPr id="35" name="TextBox 37">
                <a:extLst>
                  <a:ext uri="{FF2B5EF4-FFF2-40B4-BE49-F238E27FC236}">
                    <a16:creationId xmlns:a16="http://schemas.microsoft.com/office/drawing/2014/main" id="{A2BD5BA8-E01E-46A2-9DD8-64A4F10AE404}"/>
                  </a:ext>
                </a:extLst>
              </p:cNvPr>
              <p:cNvSpPr txBox="1"/>
              <p:nvPr/>
            </p:nvSpPr>
            <p:spPr>
              <a:xfrm>
                <a:off x="1744931" y="68133"/>
                <a:ext cx="1554480" cy="323215"/>
              </a:xfrm>
              <a:prstGeom prst="rect">
                <a:avLst/>
              </a:prstGeom>
              <a:noFill/>
              <a:ln>
                <a:noFill/>
              </a:ln>
            </p:spPr>
            <p:txBody>
              <a:bodyPr wrap="square" lIns="0" tIns="0" rIns="0" bIns="0" rtlCol="0" anchor="ctr">
                <a:noAutofit/>
              </a:bodyPr>
              <a:lstStyle/>
              <a:p>
                <a:pPr marL="342900" marR="0" lvl="0" indent="-342900">
                  <a:lnSpc>
                    <a:spcPts val="1200"/>
                  </a:lnSpc>
                  <a:spcBef>
                    <a:spcPts val="0"/>
                  </a:spcBef>
                  <a:spcAft>
                    <a:spcPts val="0"/>
                  </a:spcAft>
                  <a:buFont typeface="Arial" panose="020B0604020202020204" pitchFamily="34" charset="0"/>
                  <a:buChar char="•"/>
                  <a:tabLst>
                    <a:tab pos="457200" algn="l"/>
                  </a:tabLst>
                </a:pPr>
                <a:r>
                  <a:rPr lang="en-US" sz="1100" kern="1200"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a:t>
                </a:r>
                <a:endParaRPr lang="en-US" sz="10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Arial" panose="020B0604020202020204" pitchFamily="34" charset="0"/>
                  <a:buChar char="•"/>
                  <a:tabLst>
                    <a:tab pos="457200" algn="l"/>
                  </a:tabLst>
                </a:pPr>
                <a:r>
                  <a:rPr lang="en-US" sz="1100" kern="1200"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T+4 weeks</a:t>
                </a:r>
                <a:endParaRPr lang="en-US" sz="1000" dirty="0">
                  <a:effectLst/>
                  <a:latin typeface="Georgia" panose="02040502050405020303" pitchFamily="18" charset="0"/>
                  <a:ea typeface="Times New Roman" panose="02020603050405020304" pitchFamily="18" charset="0"/>
                  <a:cs typeface="Times New Roman" panose="02020603050405020304" pitchFamily="18" charset="0"/>
                </a:endParaRPr>
              </a:p>
            </p:txBody>
          </p:sp>
          <p:sp>
            <p:nvSpPr>
              <p:cNvPr id="36" name="TextBox 38">
                <a:extLst>
                  <a:ext uri="{FF2B5EF4-FFF2-40B4-BE49-F238E27FC236}">
                    <a16:creationId xmlns:a16="http://schemas.microsoft.com/office/drawing/2014/main" id="{F16F8A3D-D82A-4FC2-938F-FDBADC66C336}"/>
                  </a:ext>
                </a:extLst>
              </p:cNvPr>
              <p:cNvSpPr txBox="1"/>
              <p:nvPr/>
            </p:nvSpPr>
            <p:spPr>
              <a:xfrm>
                <a:off x="4829504" y="68067"/>
                <a:ext cx="1554480" cy="323215"/>
              </a:xfrm>
              <a:prstGeom prst="rect">
                <a:avLst/>
              </a:prstGeom>
              <a:noFill/>
              <a:ln>
                <a:noFill/>
              </a:ln>
            </p:spPr>
            <p:txBody>
              <a:bodyPr wrap="square" lIns="0" tIns="0" rIns="0" bIns="0" rtlCol="0" anchor="ctr">
                <a:noAutofit/>
              </a:bodyPr>
              <a:lstStyle/>
              <a:p>
                <a:pPr marL="342900" marR="0" lvl="0" indent="-342900">
                  <a:lnSpc>
                    <a:spcPts val="1200"/>
                  </a:lnSpc>
                  <a:spcBef>
                    <a:spcPts val="0"/>
                  </a:spcBef>
                  <a:spcAft>
                    <a:spcPts val="0"/>
                  </a:spcAft>
                  <a:buFont typeface="Arial" panose="020B0604020202020204" pitchFamily="34" charset="0"/>
                  <a:buChar char="•"/>
                  <a:tabLst>
                    <a:tab pos="457200" algn="l"/>
                  </a:tabLst>
                </a:pPr>
                <a:r>
                  <a:rPr lang="en-US" sz="1100" kern="12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T+ 7</a:t>
                </a:r>
                <a:endParaRPr lang="en-US" sz="100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Arial" panose="020B0604020202020204" pitchFamily="34" charset="0"/>
                  <a:buChar char="•"/>
                  <a:tabLst>
                    <a:tab pos="457200" algn="l"/>
                  </a:tabLst>
                </a:pPr>
                <a:r>
                  <a:rPr lang="en-US" sz="1100" kern="12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T+ 10</a:t>
                </a:r>
                <a:endParaRPr lang="en-US" sz="1000">
                  <a:effectLst/>
                  <a:latin typeface="Georgia" panose="02040502050405020303" pitchFamily="18" charset="0"/>
                  <a:ea typeface="Times New Roman" panose="02020603050405020304" pitchFamily="18" charset="0"/>
                  <a:cs typeface="Times New Roman" panose="02020603050405020304" pitchFamily="18" charset="0"/>
                </a:endParaRPr>
              </a:p>
            </p:txBody>
          </p:sp>
          <p:sp>
            <p:nvSpPr>
              <p:cNvPr id="37" name="TextBox 39">
                <a:extLst>
                  <a:ext uri="{FF2B5EF4-FFF2-40B4-BE49-F238E27FC236}">
                    <a16:creationId xmlns:a16="http://schemas.microsoft.com/office/drawing/2014/main" id="{84C3DEA2-E634-41E8-8627-F382945ECB1B}"/>
                  </a:ext>
                </a:extLst>
              </p:cNvPr>
              <p:cNvSpPr txBox="1"/>
              <p:nvPr/>
            </p:nvSpPr>
            <p:spPr>
              <a:xfrm>
                <a:off x="9180933" y="79045"/>
                <a:ext cx="1554480" cy="323215"/>
              </a:xfrm>
              <a:prstGeom prst="rect">
                <a:avLst/>
              </a:prstGeom>
              <a:noFill/>
              <a:ln>
                <a:noFill/>
              </a:ln>
            </p:spPr>
            <p:txBody>
              <a:bodyPr wrap="square" lIns="0" tIns="0" rIns="0" bIns="0" rtlCol="0" anchor="ctr">
                <a:noAutofit/>
              </a:bodyPr>
              <a:lstStyle/>
              <a:p>
                <a:pPr marL="342900" marR="0" lvl="0" indent="-342900">
                  <a:lnSpc>
                    <a:spcPts val="1200"/>
                  </a:lnSpc>
                  <a:spcBef>
                    <a:spcPts val="0"/>
                  </a:spcBef>
                  <a:spcAft>
                    <a:spcPts val="0"/>
                  </a:spcAft>
                  <a:buFont typeface="Arial" panose="020B0604020202020204" pitchFamily="34" charset="0"/>
                  <a:buChar char="•"/>
                  <a:tabLst>
                    <a:tab pos="457200" algn="l"/>
                  </a:tabLst>
                </a:pPr>
                <a:r>
                  <a:rPr lang="en-US" sz="1100" kern="12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T+ 14</a:t>
                </a:r>
                <a:endParaRPr lang="en-US" sz="100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Arial" panose="020B0604020202020204" pitchFamily="34" charset="0"/>
                  <a:buChar char="•"/>
                  <a:tabLst>
                    <a:tab pos="457200" algn="l"/>
                  </a:tabLst>
                </a:pPr>
                <a:r>
                  <a:rPr lang="en-US" sz="1100" kern="12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T+ 27</a:t>
                </a:r>
                <a:endParaRPr lang="en-US" sz="1000">
                  <a:effectLst/>
                  <a:latin typeface="Georgia" panose="02040502050405020303" pitchFamily="18" charset="0"/>
                  <a:ea typeface="Times New Roman" panose="02020603050405020304" pitchFamily="18" charset="0"/>
                  <a:cs typeface="Times New Roman" panose="02020603050405020304" pitchFamily="18" charset="0"/>
                </a:endParaRPr>
              </a:p>
            </p:txBody>
          </p:sp>
        </p:grpSp>
        <p:sp>
          <p:nvSpPr>
            <p:cNvPr id="38" name="TextBox 44">
              <a:extLst>
                <a:ext uri="{FF2B5EF4-FFF2-40B4-BE49-F238E27FC236}">
                  <a16:creationId xmlns:a16="http://schemas.microsoft.com/office/drawing/2014/main" id="{3039971B-0C85-41A1-A191-9CE2E1B13C2B}"/>
                </a:ext>
              </a:extLst>
            </p:cNvPr>
            <p:cNvSpPr txBox="1">
              <a:spLocks noChangeArrowheads="1"/>
            </p:cNvSpPr>
            <p:nvPr/>
          </p:nvSpPr>
          <p:spPr bwMode="auto">
            <a:xfrm>
              <a:off x="526097" y="4755677"/>
              <a:ext cx="1679575" cy="23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Timelines </a:t>
              </a:r>
              <a:r>
                <a:rPr kumimoji="0" lang="en-US" altLang="en-US" sz="900" b="1" i="1"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Arial" panose="020B0604020202020204" pitchFamily="34" charset="0"/>
                </a:rPr>
                <a:t>(in Weeks)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1"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Arial" panose="020B0604020202020204" pitchFamily="34" charset="0"/>
              </a:endParaRPr>
            </a:p>
          </p:txBody>
        </p:sp>
        <p:sp>
          <p:nvSpPr>
            <p:cNvPr id="39" name="Arrow: Right 38">
              <a:extLst>
                <a:ext uri="{FF2B5EF4-FFF2-40B4-BE49-F238E27FC236}">
                  <a16:creationId xmlns:a16="http://schemas.microsoft.com/office/drawing/2014/main" id="{D00FFBE6-ADAC-444E-B44B-B057F51529A3}"/>
                </a:ext>
              </a:extLst>
            </p:cNvPr>
            <p:cNvSpPr/>
            <p:nvPr/>
          </p:nvSpPr>
          <p:spPr>
            <a:xfrm>
              <a:off x="1820862" y="5353842"/>
              <a:ext cx="617462" cy="45719"/>
            </a:xfrm>
            <a:prstGeom prst="rightArrow">
              <a:avLst/>
            </a:prstGeom>
            <a:solidFill>
              <a:schemeClr val="accent2">
                <a:lumMod val="75000"/>
              </a:schemeClr>
            </a:solidFill>
            <a:ln w="6350">
              <a:solidFill>
                <a:schemeClr val="accent1">
                  <a:lumMod val="60000"/>
                  <a:lumOff val="40000"/>
                </a:schemeClr>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Arrow: Right 39">
              <a:extLst>
                <a:ext uri="{FF2B5EF4-FFF2-40B4-BE49-F238E27FC236}">
                  <a16:creationId xmlns:a16="http://schemas.microsoft.com/office/drawing/2014/main" id="{EC1591AD-9B88-4F5C-B8BC-F5A902976F2C}"/>
                </a:ext>
              </a:extLst>
            </p:cNvPr>
            <p:cNvSpPr/>
            <p:nvPr/>
          </p:nvSpPr>
          <p:spPr>
            <a:xfrm>
              <a:off x="1802917" y="5148742"/>
              <a:ext cx="753580" cy="45719"/>
            </a:xfrm>
            <a:prstGeom prst="rightArrow">
              <a:avLst/>
            </a:prstGeom>
            <a:solidFill>
              <a:schemeClr val="accent2">
                <a:lumMod val="75000"/>
              </a:schemeClr>
            </a:solidFill>
            <a:ln w="6350">
              <a:solidFill>
                <a:schemeClr val="accent1">
                  <a:lumMod val="60000"/>
                  <a:lumOff val="40000"/>
                </a:schemeClr>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TextBox 43">
              <a:extLst>
                <a:ext uri="{FF2B5EF4-FFF2-40B4-BE49-F238E27FC236}">
                  <a16:creationId xmlns:a16="http://schemas.microsoft.com/office/drawing/2014/main" id="{9EF27218-CFC3-46E7-AA6E-21BCD0673499}"/>
                </a:ext>
              </a:extLst>
            </p:cNvPr>
            <p:cNvSpPr txBox="1"/>
            <p:nvPr/>
          </p:nvSpPr>
          <p:spPr>
            <a:xfrm>
              <a:off x="1049337" y="4957898"/>
              <a:ext cx="75358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Arial" panose="020B0604020202020204" pitchFamily="34" charset="0"/>
                </a:rPr>
                <a:t>Start</a:t>
              </a:r>
              <a:r>
                <a:rPr kumimoji="0" lang="en-US" altLang="en-US" sz="1800" b="1" i="1"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a:ln>
                  <a:noFill/>
                </a:ln>
                <a:solidFill>
                  <a:schemeClr val="tx1"/>
                </a:solidFill>
                <a:effectLst/>
              </a:endParaRPr>
            </a:p>
          </p:txBody>
        </p:sp>
        <p:sp>
          <p:nvSpPr>
            <p:cNvPr id="45" name="TextBox 44">
              <a:extLst>
                <a:ext uri="{FF2B5EF4-FFF2-40B4-BE49-F238E27FC236}">
                  <a16:creationId xmlns:a16="http://schemas.microsoft.com/office/drawing/2014/main" id="{4B438C9D-54DC-494E-8BBC-94F8B5A2CAA4}"/>
                </a:ext>
              </a:extLst>
            </p:cNvPr>
            <p:cNvSpPr txBox="1"/>
            <p:nvPr/>
          </p:nvSpPr>
          <p:spPr>
            <a:xfrm>
              <a:off x="1094565" y="5223468"/>
              <a:ext cx="634580" cy="305984"/>
            </a:xfrm>
            <a:prstGeom prst="rect">
              <a:avLst/>
            </a:prstGeom>
            <a:noFill/>
          </p:spPr>
          <p:txBody>
            <a:bodyPr wrap="square">
              <a:spAutoFit/>
            </a:bodyPr>
            <a:lstStyle/>
            <a:p>
              <a:pPr eaLnBrk="0" fontAlgn="base" hangingPunct="0">
                <a:spcBef>
                  <a:spcPct val="0"/>
                </a:spcBef>
                <a:spcAft>
                  <a:spcPct val="0"/>
                </a:spcAft>
              </a:pPr>
              <a:r>
                <a:rPr lang="en-US" altLang="en-US" sz="1400" b="1" i="1" dirty="0">
                  <a:solidFill>
                    <a:srgbClr val="000000"/>
                  </a:solidFill>
                  <a:latin typeface="Georgia" panose="02040502050405020303" pitchFamily="18" charset="0"/>
                  <a:cs typeface="Arial" panose="020B0604020202020204" pitchFamily="34" charset="0"/>
                </a:rPr>
                <a:t>End</a:t>
              </a:r>
            </a:p>
          </p:txBody>
        </p:sp>
      </p:grpSp>
    </p:spTree>
    <p:extLst>
      <p:ext uri="{BB962C8B-B14F-4D97-AF65-F5344CB8AC3E}">
        <p14:creationId xmlns:p14="http://schemas.microsoft.com/office/powerpoint/2010/main" val="40242221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1253,1,Property Registration on Blockchain – Government of Karnataka 09/08/2021"/>
</p:tagLst>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D4DCA9A9-A671-44E4-915A-C83629F99A90}" vid="{6074E35A-D868-441C-8EFF-8DE4FA2443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22823</TotalTime>
  <Words>6123</Words>
  <Application>Microsoft Office PowerPoint</Application>
  <PresentationFormat>Widescreen</PresentationFormat>
  <Paragraphs>765</Paragraphs>
  <Slides>50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Georgia</vt:lpstr>
      <vt:lpstr>Noto Sans Symbols</vt:lpstr>
      <vt:lpstr>Times New Roman</vt:lpstr>
      <vt:lpstr>PwC</vt:lpstr>
      <vt:lpstr>Property Registration on Blockchain – Government of Karnataka     09/08/2021</vt:lpstr>
      <vt:lpstr>PowerPoint Presentation</vt:lpstr>
      <vt:lpstr>PowerPoint Presentation</vt:lpstr>
      <vt:lpstr>Common Challenges and Risks in IT systems for Registration of Properties…</vt:lpstr>
      <vt:lpstr>Proposed Strategic Initiatives to mitigate the challenges…</vt:lpstr>
      <vt:lpstr>Our Approach for Design and Implementation of the initiatives…</vt:lpstr>
      <vt:lpstr>PowerPoint Presentation</vt:lpstr>
      <vt:lpstr>Project Ecosystem : Kaveri Blockchain…</vt:lpstr>
      <vt:lpstr>PwC Scope of Work : Kaveri Blockchain…</vt:lpstr>
      <vt:lpstr>PwC Team Structure for Kaveri Blockchain Pilot.. </vt:lpstr>
      <vt:lpstr>PowerPoint Presentation</vt:lpstr>
      <vt:lpstr>PowerPoint Presentation</vt:lpstr>
      <vt:lpstr>Distribution of Property Cards(1/3)</vt:lpstr>
      <vt:lpstr>Distribution of Property Cards(3/3)</vt:lpstr>
      <vt:lpstr>Verification of Ownership of Property using Property Card(1/2)</vt:lpstr>
      <vt:lpstr>Verification of Ownership of Property using Property Card(2/2)</vt:lpstr>
      <vt:lpstr>PowerPoint Presentation</vt:lpstr>
      <vt:lpstr>PowerPoint Presentation</vt:lpstr>
      <vt:lpstr>PowerPoint Presentation</vt:lpstr>
      <vt:lpstr>Process 1 : Registration of Document in Blockchain System (1/4)</vt:lpstr>
      <vt:lpstr>Process 1 : Registration of Document in Blockchain System (2/3)</vt:lpstr>
      <vt:lpstr>Process 1 : Registration of Document in Blockchain System (3/4)</vt:lpstr>
      <vt:lpstr>Process 1 : Registration of Document in Blockchain System (4/4)</vt:lpstr>
      <vt:lpstr>Process 2 : Registration of Encumbrance Document in Blockchain System (1/4)</vt:lpstr>
      <vt:lpstr>Process 2 : Registration of Encumbrance Document in Blockchain System (2/3)</vt:lpstr>
      <vt:lpstr>Process 2 : Registration of Encumbrance Document in Blockchain System (3/4)</vt:lpstr>
      <vt:lpstr>Process 2 : Registration of Encumbrance Document in Blockchain System (4/4)</vt:lpstr>
      <vt:lpstr>Process 3 : Removal of Encumbrance Document in Blockchain System (1/4)</vt:lpstr>
      <vt:lpstr>Process 3 : Removal of Encumbrance Document in Blockchain System (2/3)</vt:lpstr>
      <vt:lpstr>Process 3 : Removal of Encumbrance Document in Blockchain System (3/4)</vt:lpstr>
      <vt:lpstr>Process 3 : Removal of Encumbrance Document in Blockchain System (4/4)</vt:lpstr>
      <vt:lpstr>Process 4 :  Registration and Recording of Power of Attorney…(1/4) </vt:lpstr>
      <vt:lpstr>Process 4 :  Registration and Recording of Power of Attorney…(2/4) </vt:lpstr>
      <vt:lpstr>Process 4 :  Registration and Recording of Power of Attorney…(3/4) </vt:lpstr>
      <vt:lpstr>Process 4 :  Registration and Recording of Power of Attorney…(4/4) </vt:lpstr>
      <vt:lpstr>Process 5 :  Registration through Power of Attorney…(1/4) </vt:lpstr>
      <vt:lpstr>Process 5 :  Registration through Power of Attorney…(2/4) </vt:lpstr>
      <vt:lpstr>Process 5 :  Registration through Power of Attorney…(3/4) </vt:lpstr>
      <vt:lpstr>Process 5 :  Registration through Power of Attorney…(4/4) </vt:lpstr>
      <vt:lpstr>PowerPoint Presentation</vt:lpstr>
      <vt:lpstr>PowerPoint Presentation</vt:lpstr>
      <vt:lpstr>PowerPoint Presentation</vt:lpstr>
      <vt:lpstr>PowerPoint Presentation</vt:lpstr>
      <vt:lpstr>PowerPoint Presentation</vt:lpstr>
      <vt:lpstr>Benefits Envisaged : Advantages of using Blockchain(1/3)…</vt:lpstr>
      <vt:lpstr>Benefits Envisaged : Advantages of using Blockchain(2/3)…</vt:lpstr>
      <vt:lpstr>Benefits Envisaged : Advantages of using Blockchain(3/3)…</vt:lpstr>
      <vt:lpstr>Benefits Envisaged : Advantages of using Kaveri Cards(1/2)…</vt:lpstr>
      <vt:lpstr>Benefits Envisaged : Advantages of using Kaveri Cards (2/2)…</vt:lpstr>
      <vt:lpstr>Property Card Data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1 : Registration of Document in Blockchain System (1/2)</dc:title>
  <dc:creator>Nakulan Narayanan (IN)</dc:creator>
  <cp:lastModifiedBy>Nakulan Narayanan (IN)</cp:lastModifiedBy>
  <cp:revision>91</cp:revision>
  <dcterms:created xsi:type="dcterms:W3CDTF">2021-03-25T09:25:51Z</dcterms:created>
  <dcterms:modified xsi:type="dcterms:W3CDTF">2021-08-19T09:04:07Z</dcterms:modified>
</cp:coreProperties>
</file>