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77.xml" ContentType="application/vnd.openxmlformats-officedocument.presentationml.tags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4"/>
    <p:sldMasterId id="2147483697" r:id="rId5"/>
    <p:sldMasterId id="2147483731" r:id="rId6"/>
  </p:sldMasterIdLst>
  <p:notesMasterIdLst>
    <p:notesMasterId r:id="rId24"/>
  </p:notesMasterIdLst>
  <p:sldIdLst>
    <p:sldId id="256" r:id="rId7"/>
    <p:sldId id="281" r:id="rId8"/>
    <p:sldId id="280" r:id="rId9"/>
    <p:sldId id="259" r:id="rId10"/>
    <p:sldId id="260" r:id="rId11"/>
    <p:sldId id="261" r:id="rId12"/>
    <p:sldId id="263" r:id="rId13"/>
    <p:sldId id="278" r:id="rId14"/>
    <p:sldId id="266" r:id="rId15"/>
    <p:sldId id="267" r:id="rId16"/>
    <p:sldId id="268" r:id="rId17"/>
    <p:sldId id="269" r:id="rId18"/>
    <p:sldId id="270" r:id="rId19"/>
    <p:sldId id="279" r:id="rId20"/>
    <p:sldId id="272" r:id="rId21"/>
    <p:sldId id="274" r:id="rId22"/>
    <p:sldId id="27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05AE0C-D0CD-E819-38AB-7E094AB11AB2}" name="Md Imtiaz Khan (IN)" initials="M(" userId="S::md.imtiaz.khan@pwc.com::32b49fa1-7ac9-4c28-989a-0f229a842020" providerId="AD"/>
  <p188:author id="{5A41E038-0CF2-04AC-286D-D63C9DEE2FFB}" name="Adil Reza (IN)" initials="AR(" userId="S::adil.reza@pwc.com::e5996849-9ccd-4d73-84c1-450cbcedb57d" providerId="AD"/>
  <p188:author id="{0A39B73B-D62F-17BD-FF9C-629593155D2A}" name="Pramod Mishra (IN)" initials="P(" userId="S::pramod.mishra@pwc.com::913ff03e-b6fe-4d49-9469-b68d9bee786f" providerId="AD"/>
  <p188:author id="{96B3916B-74EB-1C4A-65FA-336111D6E52E}" name="Kaushik Das (IN)" initials="K(" userId="S::kaushik.das@pwc.com::8f4d9eac-b7db-472e-a6e8-3f4dab90766c" providerId="AD"/>
  <p188:author id="{1B985CB6-1714-D0C3-C9E7-6C76CA210A60}" name="Pramod Mishra (IN)" initials="" userId="Anonymous_Pramod Mishra (IN)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mod Mishra (IN)" initials="" lastIdx="6" clrIdx="0"/>
  <p:cmAuthor id="1" name="Kaushik Das (IN)" initials="K(" lastIdx="2" clrIdx="1">
    <p:extLst>
      <p:ext uri="{19B8F6BF-5375-455C-9EA6-DF929625EA0E}">
        <p15:presenceInfo xmlns:p15="http://schemas.microsoft.com/office/powerpoint/2012/main" userId="S::kaushik.das@pwc.com::8f4d9eac-b7db-472e-a6e8-3f4dab9076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47B7C-C748-C59E-8FD8-AEB90D18DC8F}" v="721" dt="2022-02-01T12:49:44.367"/>
    <p1510:client id="{1BC35368-16E0-F950-7262-EB2A34A2CC26}" v="4" dt="2022-02-01T13:14:22.167"/>
    <p1510:client id="{26283BBE-E2A9-0762-F405-BE4EFBBF7A9A}" v="1" dt="2022-02-02T05:24:47.924"/>
    <p1510:client id="{2D575AD4-F79E-31FF-C5F0-56EA61FC3DA4}" v="3" dt="2022-02-02T05:09:02.241"/>
    <p1510:client id="{75B55944-7CA1-4C1E-BD86-B9F9B621E09F}" v="10" dt="2022-02-01T11:56:15.627"/>
    <p1510:client id="{AF3AAC77-19FF-F82D-546B-34A608F3DA26}" v="16" dt="2022-02-02T05:32:37.188"/>
    <p1510:client id="{D54AB085-166E-7A2F-9C2B-33B161125897}" v="517" dt="2022-02-01T12:52:10.438"/>
    <p1510:client id="{DA0F4D0A-9E63-47AF-8826-27D035EFB859}" v="68" dt="2022-02-02T05:50:36.437"/>
  </p1510:revLst>
</p1510:revInfo>
</file>

<file path=ppt/tableStyles.xml><?xml version="1.0" encoding="utf-8"?>
<a:tblStyleLst xmlns:a="http://schemas.openxmlformats.org/drawingml/2006/main" def="{138FC49D-41CE-431F-BCC3-1BE31633B46E}">
  <a:tblStyle styleId="{138FC49D-41CE-431F-BCC3-1BE31633B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1c54737c9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3" y="739775"/>
            <a:ext cx="6569075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d1c54737c9_2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d1c54737c9_2_2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1c54737c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gd1c54737c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1c54737c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d1c54737c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1c54737c9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4" name="Google Shape;624;gd1c54737c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1c54737c9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1" name="Google Shape;631;gd1c54737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1c54737c9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1" name="Google Shape;631;gd1c54737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9711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1c54737c9_2_5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gd1c54737c9_2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1c54737c9_2_6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1" name="Google Shape;661;gd1c54737c9_2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530D-631F-4981-98F0-E6C07C67E1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de6a365239_1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gde6a365239_1_4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de6a365239_1_4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e6a365239_1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gde6a365239_1_5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gde6a365239_1_5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1c54737c9_2_3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d1c54737c9_2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1c54737c9_2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d1c54737c9_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1c54737c9_2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3" y="739775"/>
            <a:ext cx="6569075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d1c54737c9_2_4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8" name="Google Shape;518;gd1c54737c9_2_4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1c54737c9_2_5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8" name="Google Shape;538;gd1c54737c9_2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1c54737c9_2_5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gd1c54737c9_2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844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1c54737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3" name="Google Shape;603;gd1c5473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6.png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12.xml"/><Relationship Id="rId7" Type="http://schemas.openxmlformats.org/officeDocument/2006/relationships/image" Target="../media/image7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17.xml"/><Relationship Id="rId7" Type="http://schemas.openxmlformats.org/officeDocument/2006/relationships/image" Target="../media/image7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7" Type="http://schemas.openxmlformats.org/officeDocument/2006/relationships/image" Target="../media/image8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9" Type="http://schemas.openxmlformats.org/officeDocument/2006/relationships/image" Target="../media/image8.pn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9" Type="http://schemas.openxmlformats.org/officeDocument/2006/relationships/image" Target="../media/image8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4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image" Target="../media/image6.png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image" Target="../media/image5.emf"/><Relationship Id="rId2" Type="http://schemas.openxmlformats.org/officeDocument/2006/relationships/tags" Target="../tags/tag247.xml"/><Relationship Id="rId1" Type="http://schemas.openxmlformats.org/officeDocument/2006/relationships/vmlDrawing" Target="../drawings/vmlDrawing4.vml"/><Relationship Id="rId6" Type="http://schemas.openxmlformats.org/officeDocument/2006/relationships/tags" Target="../tags/tag251.xml"/><Relationship Id="rId11" Type="http://schemas.openxmlformats.org/officeDocument/2006/relationships/oleObject" Target="../embeddings/oleObject4.bin"/><Relationship Id="rId5" Type="http://schemas.openxmlformats.org/officeDocument/2006/relationships/tags" Target="../tags/tag25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9.xml"/><Relationship Id="rId9" Type="http://schemas.openxmlformats.org/officeDocument/2006/relationships/tags" Target="../tags/tag254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10" Type="http://schemas.openxmlformats.org/officeDocument/2006/relationships/image" Target="../media/image6.png"/><Relationship Id="rId4" Type="http://schemas.openxmlformats.org/officeDocument/2006/relationships/tags" Target="../tags/tag258.xml"/><Relationship Id="rId9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94.xml"/><Relationship Id="rId10" Type="http://schemas.openxmlformats.org/officeDocument/2006/relationships/tags" Target="../tags/tag299.xml"/><Relationship Id="rId4" Type="http://schemas.openxmlformats.org/officeDocument/2006/relationships/tags" Target="../tags/tag293.xml"/><Relationship Id="rId9" Type="http://schemas.openxmlformats.org/officeDocument/2006/relationships/tags" Target="../tags/tag298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5" Type="http://schemas.openxmlformats.org/officeDocument/2006/relationships/tags" Target="../tags/tag326.xml"/><Relationship Id="rId10" Type="http://schemas.openxmlformats.org/officeDocument/2006/relationships/tags" Target="../tags/tag331.xml"/><Relationship Id="rId4" Type="http://schemas.openxmlformats.org/officeDocument/2006/relationships/tags" Target="../tags/tag325.xml"/><Relationship Id="rId9" Type="http://schemas.openxmlformats.org/officeDocument/2006/relationships/tags" Target="../tags/tag330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36.xml"/><Relationship Id="rId7" Type="http://schemas.openxmlformats.org/officeDocument/2006/relationships/tags" Target="../tags/tag340.xml"/><Relationship Id="rId12" Type="http://schemas.openxmlformats.org/officeDocument/2006/relationships/tags" Target="../tags/tag345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1" Type="http://schemas.openxmlformats.org/officeDocument/2006/relationships/tags" Target="../tags/tag344.xml"/><Relationship Id="rId5" Type="http://schemas.openxmlformats.org/officeDocument/2006/relationships/tags" Target="../tags/tag338.xml"/><Relationship Id="rId10" Type="http://schemas.openxmlformats.org/officeDocument/2006/relationships/tags" Target="../tags/tag343.xml"/><Relationship Id="rId4" Type="http://schemas.openxmlformats.org/officeDocument/2006/relationships/tags" Target="../tags/tag337.xml"/><Relationship Id="rId9" Type="http://schemas.openxmlformats.org/officeDocument/2006/relationships/tags" Target="../tags/tag34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0" Type="http://schemas.openxmlformats.org/officeDocument/2006/relationships/tags" Target="../tags/tag355.xml"/><Relationship Id="rId4" Type="http://schemas.openxmlformats.org/officeDocument/2006/relationships/tags" Target="../tags/tag349.xml"/><Relationship Id="rId9" Type="http://schemas.openxmlformats.org/officeDocument/2006/relationships/tags" Target="../tags/tag354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61.xml"/><Relationship Id="rId9" Type="http://schemas.openxmlformats.org/officeDocument/2006/relationships/tags" Target="../tags/tag36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74.xml"/><Relationship Id="rId9" Type="http://schemas.openxmlformats.org/officeDocument/2006/relationships/tags" Target="../tags/tag379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3" Type="http://schemas.openxmlformats.org/officeDocument/2006/relationships/tags" Target="../tags/tag382.xml"/><Relationship Id="rId7" Type="http://schemas.openxmlformats.org/officeDocument/2006/relationships/tags" Target="../tags/tag38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9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13" Type="http://schemas.openxmlformats.org/officeDocument/2006/relationships/tags" Target="../tags/tag400.xml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12" Type="http://schemas.openxmlformats.org/officeDocument/2006/relationships/tags" Target="../tags/tag399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tags" Target="../tags/tag398.xml"/><Relationship Id="rId5" Type="http://schemas.openxmlformats.org/officeDocument/2006/relationships/tags" Target="../tags/tag392.xml"/><Relationship Id="rId10" Type="http://schemas.openxmlformats.org/officeDocument/2006/relationships/tags" Target="../tags/tag397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05.xml"/><Relationship Id="rId10" Type="http://schemas.openxmlformats.org/officeDocument/2006/relationships/tags" Target="../tags/tag410.xml"/><Relationship Id="rId4" Type="http://schemas.openxmlformats.org/officeDocument/2006/relationships/tags" Target="../tags/tag404.xml"/><Relationship Id="rId9" Type="http://schemas.openxmlformats.org/officeDocument/2006/relationships/tags" Target="../tags/tag409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14.xml"/><Relationship Id="rId9" Type="http://schemas.openxmlformats.org/officeDocument/2006/relationships/tags" Target="../tags/tag419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23.xml"/><Relationship Id="rId9" Type="http://schemas.openxmlformats.org/officeDocument/2006/relationships/tags" Target="../tags/tag42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32.xml"/><Relationship Id="rId9" Type="http://schemas.openxmlformats.org/officeDocument/2006/relationships/tags" Target="../tags/tag437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41.xml"/><Relationship Id="rId9" Type="http://schemas.openxmlformats.org/officeDocument/2006/relationships/tags" Target="../tags/tag44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7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0.xml"/><Relationship Id="rId7" Type="http://schemas.openxmlformats.org/officeDocument/2006/relationships/image" Target="../media/image7.png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52.xml"/><Relationship Id="rId4" Type="http://schemas.openxmlformats.org/officeDocument/2006/relationships/tags" Target="../tags/tag451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5.xml"/><Relationship Id="rId7" Type="http://schemas.openxmlformats.org/officeDocument/2006/relationships/image" Target="../media/image7.png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460.xml"/><Relationship Id="rId7" Type="http://schemas.openxmlformats.org/officeDocument/2006/relationships/image" Target="../media/image8.png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62.xml"/><Relationship Id="rId4" Type="http://schemas.openxmlformats.org/officeDocument/2006/relationships/tags" Target="../tags/tag461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65.xml"/><Relationship Id="rId7" Type="http://schemas.openxmlformats.org/officeDocument/2006/relationships/tags" Target="../tags/tag469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9" Type="http://schemas.openxmlformats.org/officeDocument/2006/relationships/image" Target="../media/image8.png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72.xml"/><Relationship Id="rId7" Type="http://schemas.openxmlformats.org/officeDocument/2006/relationships/tags" Target="../tags/tag476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9" Type="http://schemas.openxmlformats.org/officeDocument/2006/relationships/image" Target="../media/image8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1">
  <p:cSld name="1_Title Slide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607204" y="1"/>
            <a:ext cx="2536795" cy="514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" y="0"/>
            <a:ext cx="7943294" cy="364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3441" y="-1"/>
            <a:ext cx="3050559" cy="4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57201" y="342900"/>
            <a:ext cx="3980259" cy="188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  <a:defRPr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57200" y="2811780"/>
            <a:ext cx="398026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76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093440" y="3645591"/>
            <a:ext cx="3050558" cy="1497909"/>
          </a:xfrm>
          <a:prstGeom prst="rect">
            <a:avLst/>
          </a:prstGeom>
          <a:solidFill>
            <a:srgbClr val="DB53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32186" y="1577578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>
            <a:spLocks noGrp="1"/>
          </p:cNvSpPr>
          <p:nvPr>
            <p:ph type="body" idx="1"/>
          </p:nvPr>
        </p:nvSpPr>
        <p:spPr>
          <a:xfrm>
            <a:off x="332185" y="1577341"/>
            <a:ext cx="5563790" cy="305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892" lvl="0" indent="-1714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685783" lvl="1" indent="-171446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028675" lvl="2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566" lvl="3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457" lvl="4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348" lvl="5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2400240" lvl="6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132" lvl="7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3086023" lvl="8" indent="-257168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B7ECC-C278-4A47-A8F0-A437D82071F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E340CC-4EB5-45A7-84FF-73231781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1478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11" y="895324"/>
            <a:ext cx="3289381" cy="994172"/>
          </a:xfrm>
        </p:spPr>
        <p:txBody>
          <a:bodyPr anchor="b">
            <a:normAutofit/>
          </a:bodyPr>
          <a:lstStyle>
            <a:lvl1pPr algn="r"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11" y="1974253"/>
            <a:ext cx="3289381" cy="251817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3112" y="1905397"/>
            <a:ext cx="2284727" cy="287062"/>
          </a:xfrm>
        </p:spPr>
        <p:txBody>
          <a:bodyPr lIns="0" anchor="b">
            <a:normAutofit/>
          </a:bodyPr>
          <a:lstStyle>
            <a:lvl1pPr marL="0" indent="0">
              <a:buNone/>
              <a:defRPr sz="12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77205" y="1905397"/>
            <a:ext cx="2267362" cy="287062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2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2894" y="2208610"/>
            <a:ext cx="2284810" cy="2283619"/>
          </a:xfrm>
        </p:spPr>
        <p:txBody>
          <a:bodyPr lIns="0" tIns="72000"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900">
                <a:latin typeface="+mn-lt"/>
              </a:defRPr>
            </a:lvl2pPr>
            <a:lvl3pPr>
              <a:defRPr sz="825">
                <a:latin typeface="+mn-lt"/>
              </a:defRPr>
            </a:lvl3pPr>
            <a:lvl4pPr>
              <a:defRPr sz="788">
                <a:latin typeface="+mn-lt"/>
              </a:defRPr>
            </a:lvl4pPr>
            <a:lvl5pPr>
              <a:defRPr sz="788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7205" y="2208610"/>
            <a:ext cx="2267362" cy="2283619"/>
          </a:xfrm>
        </p:spPr>
        <p:txBody>
          <a:bodyPr lIns="0" tIns="72000"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900">
                <a:latin typeface="+mn-lt"/>
              </a:defRPr>
            </a:lvl2pPr>
            <a:lvl3pPr>
              <a:defRPr sz="825">
                <a:latin typeface="+mn-lt"/>
              </a:defRPr>
            </a:lvl3pPr>
            <a:lvl4pPr>
              <a:defRPr sz="788">
                <a:latin typeface="+mn-lt"/>
              </a:defRPr>
            </a:lvl4pPr>
            <a:lvl5pPr>
              <a:defRPr sz="788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3428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3705640"/>
            <a:ext cx="9144000" cy="143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5000"/>
              </a:lnSpc>
              <a:defRPr sz="435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2184" y="3944700"/>
            <a:ext cx="8479632" cy="1088708"/>
          </a:xfrm>
          <a:prstGeom prst="rect">
            <a:avLst/>
          </a:prstGeo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38915-9703-4A26-8201-0DA9C11C45AC}"/>
              </a:ext>
            </a:extLst>
          </p:cNvPr>
          <p:cNvSpPr txBox="1"/>
          <p:nvPr userDrawn="1"/>
        </p:nvSpPr>
        <p:spPr>
          <a:xfrm>
            <a:off x="332185" y="3328986"/>
            <a:ext cx="4105274" cy="2553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900">
                <a:solidFill>
                  <a:schemeClr val="tx1"/>
                </a:solidFill>
              </a:rPr>
              <a:t>pwc.in</a:t>
            </a:r>
          </a:p>
        </p:txBody>
      </p:sp>
    </p:spTree>
    <p:extLst>
      <p:ext uri="{BB962C8B-B14F-4D97-AF65-F5344CB8AC3E}">
        <p14:creationId xmlns:p14="http://schemas.microsoft.com/office/powerpoint/2010/main" val="396948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410535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4706541" y="1577578"/>
            <a:ext cx="410535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410535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2"/>
          </p:nvPr>
        </p:nvSpPr>
        <p:spPr>
          <a:xfrm>
            <a:off x="4706541" y="1577578"/>
            <a:ext cx="410535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57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3"/>
          </p:nvPr>
        </p:nvSpPr>
        <p:spPr>
          <a:xfrm>
            <a:off x="332184" y="700075"/>
            <a:ext cx="8479575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398835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398835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398835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398835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3"/>
          </p:nvPr>
        </p:nvSpPr>
        <p:spPr>
          <a:xfrm>
            <a:off x="332184" y="700075"/>
            <a:ext cx="3988350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2"/>
          </p:nvPr>
        </p:nvSpPr>
        <p:spPr>
          <a:xfrm>
            <a:off x="3249216" y="1577578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3"/>
          </p:nvPr>
        </p:nvSpPr>
        <p:spPr>
          <a:xfrm>
            <a:off x="6165057" y="1577578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3249216" y="1577579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3"/>
          </p:nvPr>
        </p:nvSpPr>
        <p:spPr>
          <a:xfrm>
            <a:off x="6165057" y="1577579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57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4"/>
          </p:nvPr>
        </p:nvSpPr>
        <p:spPr>
          <a:xfrm>
            <a:off x="332184" y="700075"/>
            <a:ext cx="8479575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2"/>
          </p:nvPr>
        </p:nvSpPr>
        <p:spPr>
          <a:xfrm>
            <a:off x="2520460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3"/>
          </p:nvPr>
        </p:nvSpPr>
        <p:spPr>
          <a:xfrm>
            <a:off x="4706541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4"/>
          </p:nvPr>
        </p:nvSpPr>
        <p:spPr>
          <a:xfrm>
            <a:off x="6892622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2"/>
          </p:nvPr>
        </p:nvSpPr>
        <p:spPr>
          <a:xfrm>
            <a:off x="2520460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3"/>
          </p:nvPr>
        </p:nvSpPr>
        <p:spPr>
          <a:xfrm>
            <a:off x="4706541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4"/>
          </p:nvPr>
        </p:nvSpPr>
        <p:spPr>
          <a:xfrm>
            <a:off x="6892622" y="1577578"/>
            <a:ext cx="19170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57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5"/>
          </p:nvPr>
        </p:nvSpPr>
        <p:spPr>
          <a:xfrm>
            <a:off x="332184" y="700075"/>
            <a:ext cx="8479575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2"/>
          </p:nvPr>
        </p:nvSpPr>
        <p:spPr>
          <a:xfrm>
            <a:off x="2082784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3"/>
          </p:nvPr>
        </p:nvSpPr>
        <p:spPr>
          <a:xfrm>
            <a:off x="3833383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4"/>
          </p:nvPr>
        </p:nvSpPr>
        <p:spPr>
          <a:xfrm>
            <a:off x="5583982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5"/>
          </p:nvPr>
        </p:nvSpPr>
        <p:spPr>
          <a:xfrm>
            <a:off x="7334582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32185" y="1577340"/>
            <a:ext cx="8479631" cy="30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2"/>
          </p:nvPr>
        </p:nvSpPr>
        <p:spPr>
          <a:xfrm>
            <a:off x="2082784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3"/>
          </p:nvPr>
        </p:nvSpPr>
        <p:spPr>
          <a:xfrm>
            <a:off x="3833383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4"/>
          </p:nvPr>
        </p:nvSpPr>
        <p:spPr>
          <a:xfrm>
            <a:off x="5583982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5"/>
          </p:nvPr>
        </p:nvSpPr>
        <p:spPr>
          <a:xfrm>
            <a:off x="7334582" y="1577578"/>
            <a:ext cx="1479600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57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6"/>
          </p:nvPr>
        </p:nvSpPr>
        <p:spPr>
          <a:xfrm>
            <a:off x="332184" y="700075"/>
            <a:ext cx="8479575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>
            <a:spLocks noGrp="1"/>
          </p:cNvSpPr>
          <p:nvPr>
            <p:ph type="pic" idx="2"/>
          </p:nvPr>
        </p:nvSpPr>
        <p:spPr>
          <a:xfrm>
            <a:off x="332184" y="1575197"/>
            <a:ext cx="2646675" cy="226305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32185" y="3960019"/>
            <a:ext cx="2646675" cy="6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>
            <a:spLocks noGrp="1"/>
          </p:cNvSpPr>
          <p:nvPr>
            <p:ph type="pic" idx="3"/>
          </p:nvPr>
        </p:nvSpPr>
        <p:spPr>
          <a:xfrm>
            <a:off x="3248621" y="1575197"/>
            <a:ext cx="2646675" cy="226305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3" name="Google Shape;213;p34"/>
          <p:cNvSpPr txBox="1">
            <a:spLocks noGrp="1"/>
          </p:cNvSpPr>
          <p:nvPr>
            <p:ph type="body" idx="4"/>
          </p:nvPr>
        </p:nvSpPr>
        <p:spPr>
          <a:xfrm>
            <a:off x="3248621" y="3960019"/>
            <a:ext cx="2646675" cy="6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>
            <a:spLocks noGrp="1"/>
          </p:cNvSpPr>
          <p:nvPr>
            <p:ph type="pic" idx="5"/>
          </p:nvPr>
        </p:nvSpPr>
        <p:spPr>
          <a:xfrm>
            <a:off x="6165056" y="1575197"/>
            <a:ext cx="2646675" cy="226305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5" name="Google Shape;215;p34"/>
          <p:cNvSpPr txBox="1">
            <a:spLocks noGrp="1"/>
          </p:cNvSpPr>
          <p:nvPr>
            <p:ph type="body" idx="6"/>
          </p:nvPr>
        </p:nvSpPr>
        <p:spPr>
          <a:xfrm>
            <a:off x="6165057" y="3960019"/>
            <a:ext cx="2646675" cy="6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>
            <a:spLocks noGrp="1"/>
          </p:cNvSpPr>
          <p:nvPr>
            <p:ph type="pic" idx="2"/>
          </p:nvPr>
        </p:nvSpPr>
        <p:spPr>
          <a:xfrm>
            <a:off x="332184" y="1575197"/>
            <a:ext cx="2646760" cy="226314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32185" y="3960019"/>
            <a:ext cx="2646759" cy="66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>
            <a:spLocks noGrp="1"/>
          </p:cNvSpPr>
          <p:nvPr>
            <p:ph type="pic" idx="3"/>
          </p:nvPr>
        </p:nvSpPr>
        <p:spPr>
          <a:xfrm>
            <a:off x="3248621" y="1575197"/>
            <a:ext cx="2646760" cy="226314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4" name="Google Shape;224;p35"/>
          <p:cNvSpPr txBox="1">
            <a:spLocks noGrp="1"/>
          </p:cNvSpPr>
          <p:nvPr>
            <p:ph type="body" idx="4"/>
          </p:nvPr>
        </p:nvSpPr>
        <p:spPr>
          <a:xfrm>
            <a:off x="3248621" y="3960019"/>
            <a:ext cx="2646759" cy="66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>
            <a:spLocks noGrp="1"/>
          </p:cNvSpPr>
          <p:nvPr>
            <p:ph type="pic" idx="5"/>
          </p:nvPr>
        </p:nvSpPr>
        <p:spPr>
          <a:xfrm>
            <a:off x="6165056" y="1575197"/>
            <a:ext cx="2646760" cy="226314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6" name="Google Shape;226;p35"/>
          <p:cNvSpPr txBox="1">
            <a:spLocks noGrp="1"/>
          </p:cNvSpPr>
          <p:nvPr>
            <p:ph type="body" idx="6"/>
          </p:nvPr>
        </p:nvSpPr>
        <p:spPr>
          <a:xfrm>
            <a:off x="6165057" y="3960019"/>
            <a:ext cx="2646759" cy="66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631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7"/>
          </p:nvPr>
        </p:nvSpPr>
        <p:spPr>
          <a:xfrm>
            <a:off x="332184" y="700075"/>
            <a:ext cx="8479632" cy="66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32185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2"/>
          </p:nvPr>
        </p:nvSpPr>
        <p:spPr>
          <a:xfrm>
            <a:off x="2519728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3"/>
          </p:nvPr>
        </p:nvSpPr>
        <p:spPr>
          <a:xfrm>
            <a:off x="4707272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4"/>
          </p:nvPr>
        </p:nvSpPr>
        <p:spPr>
          <a:xfrm>
            <a:off x="6894816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332185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2"/>
          </p:nvPr>
        </p:nvSpPr>
        <p:spPr>
          <a:xfrm>
            <a:off x="2518649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3"/>
          </p:nvPr>
        </p:nvSpPr>
        <p:spPr>
          <a:xfrm>
            <a:off x="4705112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4"/>
          </p:nvPr>
        </p:nvSpPr>
        <p:spPr>
          <a:xfrm>
            <a:off x="6891575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631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subTitle" idx="5"/>
          </p:nvPr>
        </p:nvSpPr>
        <p:spPr>
          <a:xfrm>
            <a:off x="332184" y="700075"/>
            <a:ext cx="8479632" cy="66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>
            <a:spLocks noGrp="1"/>
          </p:cNvSpPr>
          <p:nvPr>
            <p:ph type="pic" idx="2"/>
          </p:nvPr>
        </p:nvSpPr>
        <p:spPr>
          <a:xfrm>
            <a:off x="332183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332184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54" name="Google Shape;254;p38"/>
          <p:cNvSpPr>
            <a:spLocks noGrp="1"/>
          </p:cNvSpPr>
          <p:nvPr>
            <p:ph type="pic" idx="3"/>
          </p:nvPr>
        </p:nvSpPr>
        <p:spPr>
          <a:xfrm>
            <a:off x="2519728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5" name="Google Shape;255;p38"/>
          <p:cNvSpPr txBox="1">
            <a:spLocks noGrp="1"/>
          </p:cNvSpPr>
          <p:nvPr>
            <p:ph type="body" idx="4"/>
          </p:nvPr>
        </p:nvSpPr>
        <p:spPr>
          <a:xfrm>
            <a:off x="2519728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56" name="Google Shape;256;p38"/>
          <p:cNvSpPr>
            <a:spLocks noGrp="1"/>
          </p:cNvSpPr>
          <p:nvPr>
            <p:ph type="pic" idx="5"/>
          </p:nvPr>
        </p:nvSpPr>
        <p:spPr>
          <a:xfrm>
            <a:off x="4707272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7" name="Google Shape;257;p38"/>
          <p:cNvSpPr txBox="1">
            <a:spLocks noGrp="1"/>
          </p:cNvSpPr>
          <p:nvPr>
            <p:ph type="body" idx="6"/>
          </p:nvPr>
        </p:nvSpPr>
        <p:spPr>
          <a:xfrm>
            <a:off x="4707272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58" name="Google Shape;258;p38"/>
          <p:cNvSpPr>
            <a:spLocks noGrp="1"/>
          </p:cNvSpPr>
          <p:nvPr>
            <p:ph type="pic" idx="7"/>
          </p:nvPr>
        </p:nvSpPr>
        <p:spPr>
          <a:xfrm>
            <a:off x="6894816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9" name="Google Shape;259;p38"/>
          <p:cNvSpPr txBox="1">
            <a:spLocks noGrp="1"/>
          </p:cNvSpPr>
          <p:nvPr>
            <p:ph type="body" idx="8"/>
          </p:nvPr>
        </p:nvSpPr>
        <p:spPr>
          <a:xfrm>
            <a:off x="6894816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>
            <a:spLocks noGrp="1"/>
          </p:cNvSpPr>
          <p:nvPr>
            <p:ph type="pic" idx="2"/>
          </p:nvPr>
        </p:nvSpPr>
        <p:spPr>
          <a:xfrm>
            <a:off x="332184" y="1577578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332184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67" name="Google Shape;267;p39"/>
          <p:cNvSpPr>
            <a:spLocks noGrp="1"/>
          </p:cNvSpPr>
          <p:nvPr>
            <p:ph type="pic" idx="3"/>
          </p:nvPr>
        </p:nvSpPr>
        <p:spPr>
          <a:xfrm>
            <a:off x="2518648" y="1577578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68" name="Google Shape;268;p39"/>
          <p:cNvSpPr txBox="1">
            <a:spLocks noGrp="1"/>
          </p:cNvSpPr>
          <p:nvPr>
            <p:ph type="body" idx="4"/>
          </p:nvPr>
        </p:nvSpPr>
        <p:spPr>
          <a:xfrm>
            <a:off x="2518648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69" name="Google Shape;269;p39"/>
          <p:cNvSpPr>
            <a:spLocks noGrp="1"/>
          </p:cNvSpPr>
          <p:nvPr>
            <p:ph type="pic" idx="5"/>
          </p:nvPr>
        </p:nvSpPr>
        <p:spPr>
          <a:xfrm>
            <a:off x="4705112" y="1577578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0" name="Google Shape;270;p39"/>
          <p:cNvSpPr txBox="1">
            <a:spLocks noGrp="1"/>
          </p:cNvSpPr>
          <p:nvPr>
            <p:ph type="body" idx="6"/>
          </p:nvPr>
        </p:nvSpPr>
        <p:spPr>
          <a:xfrm>
            <a:off x="4705111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71" name="Google Shape;271;p39"/>
          <p:cNvSpPr>
            <a:spLocks noGrp="1"/>
          </p:cNvSpPr>
          <p:nvPr>
            <p:ph type="pic" idx="7"/>
          </p:nvPr>
        </p:nvSpPr>
        <p:spPr>
          <a:xfrm>
            <a:off x="6891575" y="1577578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2" name="Google Shape;272;p39"/>
          <p:cNvSpPr txBox="1">
            <a:spLocks noGrp="1"/>
          </p:cNvSpPr>
          <p:nvPr>
            <p:ph type="body" idx="8"/>
          </p:nvPr>
        </p:nvSpPr>
        <p:spPr>
          <a:xfrm>
            <a:off x="6891575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631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9"/>
          </p:nvPr>
        </p:nvSpPr>
        <p:spPr>
          <a:xfrm>
            <a:off x="332184" y="700075"/>
            <a:ext cx="8479632" cy="66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332186" y="1577579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0"/>
          <p:cNvSpPr>
            <a:spLocks noGrp="1"/>
          </p:cNvSpPr>
          <p:nvPr>
            <p:ph type="chart" idx="2"/>
          </p:nvPr>
        </p:nvSpPr>
        <p:spPr>
          <a:xfrm>
            <a:off x="4200526" y="1071563"/>
            <a:ext cx="4611290" cy="355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332186" y="1577579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1"/>
          <p:cNvSpPr>
            <a:spLocks noGrp="1"/>
          </p:cNvSpPr>
          <p:nvPr>
            <p:ph type="chart" idx="2"/>
          </p:nvPr>
        </p:nvSpPr>
        <p:spPr>
          <a:xfrm>
            <a:off x="4200526" y="1071563"/>
            <a:ext cx="4611290" cy="355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631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3"/>
          </p:nvPr>
        </p:nvSpPr>
        <p:spPr>
          <a:xfrm>
            <a:off x="332184" y="700075"/>
            <a:ext cx="8479632" cy="66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332186" y="1577579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2"/>
          <p:cNvSpPr>
            <a:spLocks noGrp="1"/>
          </p:cNvSpPr>
          <p:nvPr>
            <p:ph type="chart" idx="2"/>
          </p:nvPr>
        </p:nvSpPr>
        <p:spPr>
          <a:xfrm>
            <a:off x="4200526" y="1071563"/>
            <a:ext cx="4611290" cy="355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>
            <a:spLocks noGrp="1"/>
          </p:cNvSpPr>
          <p:nvPr>
            <p:ph type="chart" idx="2"/>
          </p:nvPr>
        </p:nvSpPr>
        <p:spPr>
          <a:xfrm>
            <a:off x="332185" y="1577579"/>
            <a:ext cx="8479631" cy="30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No Footer">
  <p:cSld name="Blank No Footer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/>
          <p:nvPr/>
        </p:nvSpPr>
        <p:spPr>
          <a:xfrm>
            <a:off x="0" y="1577579"/>
            <a:ext cx="2978944" cy="305157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270278" y="1783080"/>
            <a:ext cx="270891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2"/>
          </p:nvPr>
        </p:nvSpPr>
        <p:spPr>
          <a:xfrm>
            <a:off x="332185" y="2948940"/>
            <a:ext cx="2496739" cy="154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6"/>
          <p:cNvSpPr>
            <a:spLocks noGrp="1"/>
          </p:cNvSpPr>
          <p:nvPr>
            <p:ph type="chart" idx="3"/>
          </p:nvPr>
        </p:nvSpPr>
        <p:spPr>
          <a:xfrm>
            <a:off x="3245644" y="1571625"/>
            <a:ext cx="5566172" cy="30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6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6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332185" y="2699657"/>
            <a:ext cx="2646759" cy="19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2"/>
          </p:nvPr>
        </p:nvSpPr>
        <p:spPr>
          <a:xfrm>
            <a:off x="332185" y="1571625"/>
            <a:ext cx="2646759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body" idx="3"/>
          </p:nvPr>
        </p:nvSpPr>
        <p:spPr>
          <a:xfrm>
            <a:off x="3245643" y="1571625"/>
            <a:ext cx="2650331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4"/>
          </p:nvPr>
        </p:nvSpPr>
        <p:spPr>
          <a:xfrm>
            <a:off x="6166928" y="1571625"/>
            <a:ext cx="2646759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5"/>
          </p:nvPr>
        </p:nvSpPr>
        <p:spPr>
          <a:xfrm>
            <a:off x="3245644" y="2699657"/>
            <a:ext cx="2650331" cy="19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6"/>
          </p:nvPr>
        </p:nvSpPr>
        <p:spPr>
          <a:xfrm>
            <a:off x="6166928" y="2699657"/>
            <a:ext cx="2646759" cy="19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ull Content">
  <p:cSld name="1_Title and Full Content">
    <p:bg>
      <p:bgPr>
        <a:solidFill>
          <a:schemeClr val="accent6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457200" y="1577579"/>
            <a:ext cx="8229600" cy="30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9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9"/>
          <p:cNvSpPr txBox="1"/>
          <p:nvPr/>
        </p:nvSpPr>
        <p:spPr>
          <a:xfrm>
            <a:off x="332184" y="4869180"/>
            <a:ext cx="3981767" cy="102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3705640"/>
            <a:ext cx="9144000" cy="143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5000"/>
              </a:lnSpc>
              <a:defRPr sz="435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2184" y="3944700"/>
            <a:ext cx="8479632" cy="1088708"/>
          </a:xfrm>
          <a:prstGeom prst="rect">
            <a:avLst/>
          </a:prstGeo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38915-9703-4A26-8201-0DA9C11C45AC}"/>
              </a:ext>
            </a:extLst>
          </p:cNvPr>
          <p:cNvSpPr txBox="1"/>
          <p:nvPr userDrawn="1"/>
        </p:nvSpPr>
        <p:spPr>
          <a:xfrm>
            <a:off x="332185" y="3328986"/>
            <a:ext cx="4105274" cy="2553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900">
                <a:solidFill>
                  <a:schemeClr val="tx1"/>
                </a:solidFill>
              </a:rPr>
              <a:t>pwc.in</a:t>
            </a:r>
          </a:p>
        </p:txBody>
      </p:sp>
    </p:spTree>
    <p:extLst>
      <p:ext uri="{BB962C8B-B14F-4D97-AF65-F5344CB8AC3E}">
        <p14:creationId xmlns:p14="http://schemas.microsoft.com/office/powerpoint/2010/main" val="23680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B0421D-0F2C-4D5C-8C6A-4F33BBA87B51}"/>
              </a:ext>
            </a:extLst>
          </p:cNvPr>
          <p:cNvGrpSpPr/>
          <p:nvPr/>
        </p:nvGrpSpPr>
        <p:grpSpPr>
          <a:xfrm>
            <a:off x="1" y="894"/>
            <a:ext cx="9143999" cy="3401112"/>
            <a:chOff x="0" y="-1850"/>
            <a:chExt cx="10058399" cy="51394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C2468B-7B7C-4C8C-B055-6EEB0FDFB458}"/>
                </a:ext>
              </a:extLst>
            </p:cNvPr>
            <p:cNvSpPr/>
            <p:nvPr/>
          </p:nvSpPr>
          <p:spPr bwMode="hidden">
            <a:xfrm>
              <a:off x="0" y="-1850"/>
              <a:ext cx="6738778" cy="385459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3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BBA73F9-E23B-456D-80BC-9D102C6807BF}"/>
                </a:ext>
              </a:extLst>
            </p:cNvPr>
            <p:cNvSpPr/>
            <p:nvPr/>
          </p:nvSpPr>
          <p:spPr bwMode="hidden">
            <a:xfrm>
              <a:off x="0" y="3852743"/>
              <a:ext cx="6738778" cy="1284865"/>
            </a:xfrm>
            <a:prstGeom prst="rect">
              <a:avLst/>
            </a:prstGeom>
            <a:solidFill>
              <a:srgbClr val="D04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3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E32A15-DC57-4998-AEBF-FEB28AD4F1C7}"/>
                </a:ext>
              </a:extLst>
            </p:cNvPr>
            <p:cNvSpPr/>
            <p:nvPr/>
          </p:nvSpPr>
          <p:spPr bwMode="hidden">
            <a:xfrm>
              <a:off x="6738779" y="-1850"/>
              <a:ext cx="3319620" cy="3854593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3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ADEBCFBD-4064-4013-BFAD-CD6A74630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gray">
          <a:xfrm>
            <a:off x="258898" y="4058099"/>
            <a:ext cx="1636775" cy="983583"/>
          </a:xfrm>
          <a:prstGeom prst="rect">
            <a:avLst/>
          </a:prstGeom>
        </p:spPr>
      </p:pic>
      <p:sp>
        <p:nvSpPr>
          <p:cNvPr id="12" name="Report Title">
            <a:extLst>
              <a:ext uri="{FF2B5EF4-FFF2-40B4-BE49-F238E27FC236}">
                <a16:creationId xmlns:a16="http://schemas.microsoft.com/office/drawing/2014/main" id="{33E879B0-433D-44B8-A45C-4AA9431195B4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5522076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13" name="Report Subtitle">
            <a:extLst>
              <a:ext uri="{FF2B5EF4-FFF2-40B4-BE49-F238E27FC236}">
                <a16:creationId xmlns:a16="http://schemas.microsoft.com/office/drawing/2014/main" id="{D138D7C5-AFED-488C-9EB0-31F9B7E94C54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606680"/>
            <a:ext cx="5522076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14" name="Confidentiality Stamp">
            <a:extLst>
              <a:ext uri="{FF2B5EF4-FFF2-40B4-BE49-F238E27FC236}">
                <a16:creationId xmlns:a16="http://schemas.microsoft.com/office/drawing/2014/main" id="{CB4906E0-DCF0-4572-8EB8-2DD2439A5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2126" y="3253912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4D76D332-7278-485D-8CDF-6978AE979BD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52126" y="3114781"/>
            <a:ext cx="2002444" cy="1310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0E3D03A1-F1AB-4918-AAE4-A674AC23F6D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77579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519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EE44432-2DD3-429B-9192-CDE2430039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44" y="1051"/>
          <a:ext cx="1444" cy="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think-cell Slide" r:id="rId11" imgW="423" imgH="424" progId="TCLayout.ActiveDocument.1">
                  <p:embed/>
                </p:oleObj>
              </mc:Choice>
              <mc:Fallback>
                <p:oleObj name="think-cell Slide" r:id="rId11" imgW="423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EE44432-2DD3-429B-9192-CDE243003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4" y="1051"/>
                        <a:ext cx="1444" cy="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4E73762-5B0C-4A73-AAD9-B6C6DB42A1C9}"/>
              </a:ext>
            </a:extLst>
          </p:cNvPr>
          <p:cNvSpPr/>
          <p:nvPr/>
        </p:nvSpPr>
        <p:spPr>
          <a:xfrm>
            <a:off x="0" y="0"/>
            <a:ext cx="2360815" cy="51435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GB" sz="92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1C81E0-A595-44BD-A048-8DF8E985F86C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t="30898" r="32576" b="30525"/>
          <a:stretch/>
        </p:blipFill>
        <p:spPr>
          <a:xfrm>
            <a:off x="407418" y="705971"/>
            <a:ext cx="881273" cy="502055"/>
          </a:xfrm>
          <a:prstGeom prst="rect">
            <a:avLst/>
          </a:prstGeom>
        </p:spPr>
      </p:pic>
      <p:sp>
        <p:nvSpPr>
          <p:cNvPr id="19" name="Draft stamp">
            <a:extLst>
              <a:ext uri="{FF2B5EF4-FFF2-40B4-BE49-F238E27FC236}">
                <a16:creationId xmlns:a16="http://schemas.microsoft.com/office/drawing/2014/main" id="{AF78C4E9-5EC7-47A9-8CD3-A576720D21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888DD68-89F1-4B99-A070-7459C9028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419" y="1361515"/>
            <a:ext cx="1807385" cy="1120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EBB040F-A728-48CD-A5B9-F69EC5296F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419" y="4017453"/>
            <a:ext cx="1807385" cy="1120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Address Placeholder </a:t>
            </a:r>
          </a:p>
        </p:txBody>
      </p:sp>
      <p:cxnSp>
        <p:nvCxnSpPr>
          <p:cNvPr id="22" name="Frame Line">
            <a:extLst>
              <a:ext uri="{FF2B5EF4-FFF2-40B4-BE49-F238E27FC236}">
                <a16:creationId xmlns:a16="http://schemas.microsoft.com/office/drawing/2014/main" id="{F7BAF0B3-E029-470C-87E4-46D3229C144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689262" y="1311089"/>
            <a:ext cx="5976851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3075B3C-DA49-4F57-9409-515CA5F8C1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9263" y="705971"/>
            <a:ext cx="2410201" cy="11202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1A63BB9A-729A-4857-BE09-F8368F34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9263" y="1361515"/>
            <a:ext cx="5972599" cy="27140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6" name="Report Date">
            <a:extLst>
              <a:ext uri="{FF2B5EF4-FFF2-40B4-BE49-F238E27FC236}">
                <a16:creationId xmlns:a16="http://schemas.microsoft.com/office/drawing/2014/main" id="{EE19D4BC-B65F-4593-B6DA-6CEA94B7B6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latin typeface="+mn-lt"/>
              </a:rPr>
              <a:t>1 April 2019</a:t>
            </a:r>
          </a:p>
        </p:txBody>
      </p:sp>
      <p:sp>
        <p:nvSpPr>
          <p:cNvPr id="27" name="Presentation Disclaimer">
            <a:extLst>
              <a:ext uri="{FF2B5EF4-FFF2-40B4-BE49-F238E27FC236}">
                <a16:creationId xmlns:a16="http://schemas.microsoft.com/office/drawing/2014/main" id="{DBA60797-0C6B-4279-88BD-0214B400B5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11213" y="4737982"/>
            <a:ext cx="2278051" cy="815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Strictly private and confidential</a:t>
            </a:r>
          </a:p>
        </p:txBody>
      </p:sp>
      <p:sp>
        <p:nvSpPr>
          <p:cNvPr id="28" name="Page Number">
            <a:extLst>
              <a:ext uri="{FF2B5EF4-FFF2-40B4-BE49-F238E27FC236}">
                <a16:creationId xmlns:a16="http://schemas.microsoft.com/office/drawing/2014/main" id="{0AC58CDE-7BF7-4E9A-86DE-005A8226C2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9" name="Section Footer">
            <a:extLst>
              <a:ext uri="{FF2B5EF4-FFF2-40B4-BE49-F238E27FC236}">
                <a16:creationId xmlns:a16="http://schemas.microsoft.com/office/drawing/2014/main" id="{7BC2F3DA-F5E4-44B0-8190-5C4510FA91E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8873" y="4851409"/>
            <a:ext cx="2085891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4FBAFA-F1A1-40A6-9134-3230D2D92D31}"/>
              </a:ext>
            </a:extLst>
          </p:cNvPr>
          <p:cNvSpPr txBox="1"/>
          <p:nvPr/>
        </p:nvSpPr>
        <p:spPr>
          <a:xfrm>
            <a:off x="407418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bg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810281-0E5A-4B69-940A-B5D1F833254D}"/>
              </a:ext>
            </a:extLst>
          </p:cNvPr>
          <p:cNvCxnSpPr>
            <a:cxnSpLocks/>
          </p:cNvCxnSpPr>
          <p:nvPr/>
        </p:nvCxnSpPr>
        <p:spPr>
          <a:xfrm>
            <a:off x="652260" y="4858953"/>
            <a:ext cx="0" cy="6656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aderTOCPlaceholder"/>
          <p:cNvSpPr txBox="1"/>
          <p:nvPr>
            <p:custDataLst>
              <p:tags r:id="rId9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4776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Letter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port Date">
            <a:extLst>
              <a:ext uri="{FF2B5EF4-FFF2-40B4-BE49-F238E27FC236}">
                <a16:creationId xmlns:a16="http://schemas.microsoft.com/office/drawing/2014/main" id="{53D1EBEC-E8DA-41B3-AC08-642CC2A584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latin typeface="+mn-lt"/>
              </a:rPr>
              <a:t>1 April 2019</a:t>
            </a:r>
          </a:p>
        </p:txBody>
      </p:sp>
      <p:sp>
        <p:nvSpPr>
          <p:cNvPr id="19" name="Draft stamp">
            <a:extLst>
              <a:ext uri="{FF2B5EF4-FFF2-40B4-BE49-F238E27FC236}">
                <a16:creationId xmlns:a16="http://schemas.microsoft.com/office/drawing/2014/main" id="{AF78C4E9-5EC7-47A9-8CD3-A576720D21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6073" y="4738072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0E7DDA1-E9E0-4BD2-9F18-4D73A5A3E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1979" y="961818"/>
            <a:ext cx="2928581" cy="3458517"/>
          </a:xfrm>
        </p:spPr>
        <p:txBody>
          <a:bodyPr/>
          <a:lstStyle>
            <a:lvl1pPr>
              <a:defRPr sz="596"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A63B2BC-C1AA-475D-80E8-6103AE001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3282" y="961818"/>
            <a:ext cx="2928581" cy="3458517"/>
          </a:xfrm>
        </p:spPr>
        <p:txBody>
          <a:bodyPr/>
          <a:lstStyle>
            <a:lvl1pPr>
              <a:defRPr sz="596"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72873F-F098-49A1-B629-C8530BE60C1A}"/>
              </a:ext>
            </a:extLst>
          </p:cNvPr>
          <p:cNvSpPr/>
          <p:nvPr/>
        </p:nvSpPr>
        <p:spPr>
          <a:xfrm>
            <a:off x="1" y="0"/>
            <a:ext cx="2362565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GB" sz="92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8A1954-C595-46AF-9BD0-C51B68380F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t="30898" r="32576" b="30525"/>
          <a:stretch/>
        </p:blipFill>
        <p:spPr>
          <a:xfrm>
            <a:off x="407418" y="705971"/>
            <a:ext cx="881273" cy="502055"/>
          </a:xfrm>
          <a:prstGeom prst="rect">
            <a:avLst/>
          </a:prstGeom>
        </p:spPr>
      </p:pic>
      <p:sp>
        <p:nvSpPr>
          <p:cNvPr id="34" name="Presentation Disclaimer">
            <a:extLst>
              <a:ext uri="{FF2B5EF4-FFF2-40B4-BE49-F238E27FC236}">
                <a16:creationId xmlns:a16="http://schemas.microsoft.com/office/drawing/2014/main" id="{04DDCE90-61F5-41F7-BCB5-5378C4B9A3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1212" y="4565718"/>
            <a:ext cx="1782425" cy="815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GB" sz="530" noProof="1">
                <a:solidFill>
                  <a:schemeClr val="bg2"/>
                </a:solidFill>
              </a:rPr>
              <a:t>Strictly private and confidential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1B331F-A998-4B93-9E0F-EFB8090DC5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419" y="1361515"/>
            <a:ext cx="1782425" cy="1120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012E331A-BF46-4F6E-9356-402F5B3A21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419" y="3922635"/>
            <a:ext cx="1782425" cy="112022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Address Placeholder </a:t>
            </a:r>
          </a:p>
        </p:txBody>
      </p:sp>
      <p:sp>
        <p:nvSpPr>
          <p:cNvPr id="41" name="Page Number">
            <a:extLst>
              <a:ext uri="{FF2B5EF4-FFF2-40B4-BE49-F238E27FC236}">
                <a16:creationId xmlns:a16="http://schemas.microsoft.com/office/drawing/2014/main" id="{F36165EE-352C-4AC1-98EF-60E59C280D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42" name="Section Footer">
            <a:extLst>
              <a:ext uri="{FF2B5EF4-FFF2-40B4-BE49-F238E27FC236}">
                <a16:creationId xmlns:a16="http://schemas.microsoft.com/office/drawing/2014/main" id="{DFD9E5A5-EA34-4218-A4A4-FD56114AF05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8873" y="4851409"/>
            <a:ext cx="2085891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1950-F3C4-4D1E-A940-993B2DC79208}"/>
              </a:ext>
            </a:extLst>
          </p:cNvPr>
          <p:cNvSpPr txBox="1"/>
          <p:nvPr/>
        </p:nvSpPr>
        <p:spPr>
          <a:xfrm>
            <a:off x="407418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bg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043B99-C2CB-4B03-BAF5-2B73C672E9E7}"/>
              </a:ext>
            </a:extLst>
          </p:cNvPr>
          <p:cNvCxnSpPr>
            <a:cxnSpLocks/>
          </p:cNvCxnSpPr>
          <p:nvPr/>
        </p:nvCxnSpPr>
        <p:spPr>
          <a:xfrm>
            <a:off x="652260" y="4858953"/>
            <a:ext cx="0" cy="6656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raft stamp">
            <a:extLst>
              <a:ext uri="{FF2B5EF4-FFF2-40B4-BE49-F238E27FC236}">
                <a16:creationId xmlns:a16="http://schemas.microsoft.com/office/drawing/2014/main" id="{0C7A3222-0907-4B8B-931D-CDF391F1375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  <p:sp>
        <p:nvSpPr>
          <p:cNvPr id="17" name="HeaderTOCPlaceholder"/>
          <p:cNvSpPr txBox="1"/>
          <p:nvPr>
            <p:custDataLst>
              <p:tags r:id="rId7"/>
            </p:custDataLst>
          </p:nvPr>
        </p:nvSpPr>
        <p:spPr>
          <a:xfrm>
            <a:off x="2533985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HeaderTOCPlaceholder"/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30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tatement">
  <p:cSld name="Closing Statement">
    <p:bg>
      <p:bgPr>
        <a:solidFill>
          <a:schemeClr val="accent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5122912" cy="3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6107131" y="-1"/>
            <a:ext cx="3036870" cy="51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033844" y="0"/>
            <a:ext cx="1338075" cy="3645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00948" y="-3770"/>
            <a:ext cx="3043053" cy="365320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0" y="3643064"/>
            <a:ext cx="9144000" cy="1500436"/>
          </a:xfrm>
          <a:prstGeom prst="rect">
            <a:avLst/>
          </a:prstGeom>
          <a:solidFill>
            <a:srgbClr val="DB53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912172"/>
            <a:ext cx="8179724" cy="2680671"/>
          </a:xfrm>
        </p:spPr>
        <p:txBody>
          <a:bodyPr tIns="0" bIns="0"/>
          <a:lstStyle>
            <a:lvl1pPr>
              <a:defRPr sz="596">
                <a:latin typeface="+mn-lt"/>
              </a:defRPr>
            </a:lvl1pPr>
            <a:lvl2pPr>
              <a:defRPr sz="596">
                <a:latin typeface="+mn-lt"/>
              </a:defRPr>
            </a:lvl2pPr>
            <a:lvl3pPr>
              <a:defRPr sz="596">
                <a:latin typeface="+mn-lt"/>
              </a:defRPr>
            </a:lvl3pPr>
            <a:lvl4pPr>
              <a:defRPr sz="596">
                <a:latin typeface="+mn-lt"/>
              </a:defRPr>
            </a:lvl4pPr>
            <a:lvl5pPr>
              <a:defRPr sz="596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2F64073-2668-46FE-AD35-445DFFB448D4}"/>
              </a:ext>
            </a:extLst>
          </p:cNvPr>
          <p:cNvSpPr>
            <a:spLocks noGrp="1"/>
          </p:cNvSpPr>
          <p:nvPr>
            <p:ph sz="quarter" idx="26" hasCustomPrompt="1"/>
            <p:custDataLst>
              <p:tags r:id="rId6"/>
            </p:custDataLst>
          </p:nvPr>
        </p:nvSpPr>
        <p:spPr>
          <a:xfrm>
            <a:off x="482138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Subject matter -- Insert text here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EC542A2-EEE2-4DCF-B881-FD6F8C730597}"/>
              </a:ext>
            </a:extLst>
          </p:cNvPr>
          <p:cNvSpPr>
            <a:spLocks noGrp="1"/>
          </p:cNvSpPr>
          <p:nvPr>
            <p:ph sz="quarter" idx="27" hasCustomPrompt="1"/>
            <p:custDataLst>
              <p:tags r:id="rId7"/>
            </p:custDataLst>
          </p:nvPr>
        </p:nvSpPr>
        <p:spPr>
          <a:xfrm>
            <a:off x="4638502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PwC view -- Insert text here </a:t>
            </a:r>
          </a:p>
        </p:txBody>
      </p:sp>
      <p:sp>
        <p:nvSpPr>
          <p:cNvPr id="42" name="Section Header">
            <a:extLst>
              <a:ext uri="{FF2B5EF4-FFF2-40B4-BE49-F238E27FC236}">
                <a16:creationId xmlns:a16="http://schemas.microsoft.com/office/drawing/2014/main" id="{42230C15-E0EF-475B-8C56-8180ED2FC02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9" name="Report Date">
            <a:extLst>
              <a:ext uri="{FF2B5EF4-FFF2-40B4-BE49-F238E27FC236}">
                <a16:creationId xmlns:a16="http://schemas.microsoft.com/office/drawing/2014/main" id="{B66C8374-F5C4-4996-A017-C80027E874A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40" name="Page Number">
            <a:extLst>
              <a:ext uri="{FF2B5EF4-FFF2-40B4-BE49-F238E27FC236}">
                <a16:creationId xmlns:a16="http://schemas.microsoft.com/office/drawing/2014/main" id="{00FF76E0-A4C6-4C27-96DB-D6E6C03A892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41" name="Presentation Disclaimer">
            <a:extLst>
              <a:ext uri="{FF2B5EF4-FFF2-40B4-BE49-F238E27FC236}">
                <a16:creationId xmlns:a16="http://schemas.microsoft.com/office/drawing/2014/main" id="{08D357CF-2BDC-45D2-B8A1-33CD43A8FB0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43" name="Section Footer">
            <a:extLst>
              <a:ext uri="{FF2B5EF4-FFF2-40B4-BE49-F238E27FC236}">
                <a16:creationId xmlns:a16="http://schemas.microsoft.com/office/drawing/2014/main" id="{98D7C6BC-F4A4-4F9C-A8BF-E320D746F02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3993BF-D529-458F-A6DB-FF58DC66AF25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9A4775-51B2-49AF-BE77-A2DD117CCF43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aft stamp">
            <a:extLst>
              <a:ext uri="{FF2B5EF4-FFF2-40B4-BE49-F238E27FC236}">
                <a16:creationId xmlns:a16="http://schemas.microsoft.com/office/drawing/2014/main" id="{17968DA8-EB16-47EE-839F-ED9A501B8C2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94768455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912172"/>
            <a:ext cx="4023360" cy="2680671"/>
          </a:xfrm>
        </p:spPr>
        <p:txBody>
          <a:bodyPr tIns="0" bIns="0"/>
          <a:lstStyle>
            <a:lvl1pPr>
              <a:defRPr sz="596">
                <a:latin typeface="+mn-lt"/>
              </a:defRPr>
            </a:lvl1pPr>
            <a:lvl2pPr>
              <a:defRPr sz="596">
                <a:latin typeface="+mn-lt"/>
              </a:defRPr>
            </a:lvl2pPr>
            <a:lvl3pPr>
              <a:defRPr sz="596">
                <a:latin typeface="+mn-lt"/>
              </a:defRPr>
            </a:lvl3pPr>
            <a:lvl4pPr>
              <a:defRPr sz="596">
                <a:latin typeface="+mn-lt"/>
              </a:defRPr>
            </a:lvl4pPr>
            <a:lvl5pPr>
              <a:defRPr sz="596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912172"/>
            <a:ext cx="4023360" cy="2680671"/>
          </a:xfrm>
        </p:spPr>
        <p:txBody>
          <a:bodyPr tIns="0" bIns="0"/>
          <a:lstStyle>
            <a:lvl1pPr>
              <a:defRPr sz="596">
                <a:latin typeface="+mn-lt"/>
              </a:defRPr>
            </a:lvl1pPr>
            <a:lvl2pPr>
              <a:defRPr sz="596">
                <a:latin typeface="+mn-lt"/>
              </a:defRPr>
            </a:lvl2pPr>
            <a:lvl3pPr>
              <a:defRPr sz="596">
                <a:latin typeface="+mn-lt"/>
              </a:defRPr>
            </a:lvl3pPr>
            <a:lvl4pPr>
              <a:defRPr sz="596">
                <a:latin typeface="+mn-lt"/>
              </a:defRPr>
            </a:lvl4pPr>
            <a:lvl5pPr>
              <a:defRPr sz="596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 hidden="1"/>
          <p:cNvSpPr txBox="1"/>
          <p:nvPr>
            <p:custDataLst>
              <p:tags r:id="rId4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5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6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2F64073-2668-46FE-AD35-445DFFB448D4}"/>
              </a:ext>
            </a:extLst>
          </p:cNvPr>
          <p:cNvSpPr>
            <a:spLocks noGrp="1"/>
          </p:cNvSpPr>
          <p:nvPr>
            <p:ph sz="quarter" idx="26" hasCustomPrompt="1"/>
            <p:custDataLst>
              <p:tags r:id="rId7"/>
            </p:custDataLst>
          </p:nvPr>
        </p:nvSpPr>
        <p:spPr>
          <a:xfrm>
            <a:off x="482138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Subject matter -- Insert text here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EC542A2-EEE2-4DCF-B881-FD6F8C730597}"/>
              </a:ext>
            </a:extLst>
          </p:cNvPr>
          <p:cNvSpPr>
            <a:spLocks noGrp="1"/>
          </p:cNvSpPr>
          <p:nvPr>
            <p:ph sz="quarter" idx="27" hasCustomPrompt="1"/>
            <p:custDataLst>
              <p:tags r:id="rId8"/>
            </p:custDataLst>
          </p:nvPr>
        </p:nvSpPr>
        <p:spPr>
          <a:xfrm>
            <a:off x="4638502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PwC view -- Insert text here </a:t>
            </a:r>
          </a:p>
        </p:txBody>
      </p:sp>
      <p:sp>
        <p:nvSpPr>
          <p:cNvPr id="43" name="Section Header">
            <a:extLst>
              <a:ext uri="{FF2B5EF4-FFF2-40B4-BE49-F238E27FC236}">
                <a16:creationId xmlns:a16="http://schemas.microsoft.com/office/drawing/2014/main" id="{7F444856-1130-46B5-A045-52E1A79FBBD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Report Date">
            <a:extLst>
              <a:ext uri="{FF2B5EF4-FFF2-40B4-BE49-F238E27FC236}">
                <a16:creationId xmlns:a16="http://schemas.microsoft.com/office/drawing/2014/main" id="{B4D96363-5048-42D4-A625-7660951202C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6" name="Page Number">
            <a:extLst>
              <a:ext uri="{FF2B5EF4-FFF2-40B4-BE49-F238E27FC236}">
                <a16:creationId xmlns:a16="http://schemas.microsoft.com/office/drawing/2014/main" id="{59EA6C49-2D7E-4FCB-8DA7-C1A79DF7B9B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Presentation Disclaimer">
            <a:extLst>
              <a:ext uri="{FF2B5EF4-FFF2-40B4-BE49-F238E27FC236}">
                <a16:creationId xmlns:a16="http://schemas.microsoft.com/office/drawing/2014/main" id="{2072BD5A-7576-4E0D-976F-209E7B832A2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9" name="Section Footer">
            <a:extLst>
              <a:ext uri="{FF2B5EF4-FFF2-40B4-BE49-F238E27FC236}">
                <a16:creationId xmlns:a16="http://schemas.microsoft.com/office/drawing/2014/main" id="{0698F7A3-ECB8-4459-B242-13A3C3A4C41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767C8B-73EA-42B7-9AA5-AE3E0CFA7F2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701F06-0467-480F-B3C7-DDF18CF6675F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raft stamp">
            <a:extLst>
              <a:ext uri="{FF2B5EF4-FFF2-40B4-BE49-F238E27FC236}">
                <a16:creationId xmlns:a16="http://schemas.microsoft.com/office/drawing/2014/main" id="{76E39CD5-987F-43AE-B084-849EE59B539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40988400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8179724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 marL="154862" marR="0" indent="-152479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+mj-lt"/>
              <a:buAutoNum type="arabicPeriod"/>
              <a:tabLst/>
              <a:defRPr/>
            </a:lvl6pPr>
            <a:lvl7pPr marL="309722" marR="0" indent="-151288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+mj-lt"/>
              <a:buAutoNum type="alphaLcPeriod"/>
              <a:tabLst/>
              <a:defRPr/>
            </a:lvl7pPr>
            <a:lvl8pPr marL="459819" marR="0" indent="-151288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+mj-lt"/>
              <a:buAutoNum type="romanLcPeriod"/>
              <a:tabLst/>
              <a:defRPr/>
            </a:lvl8pPr>
            <a:lvl9pPr marL="0" marR="0" indent="0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Arial" pitchFamily="34" charset="0"/>
              <a:buNone/>
              <a:tabLst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Draft stamp">
            <a:extLst>
              <a:ext uri="{FF2B5EF4-FFF2-40B4-BE49-F238E27FC236}">
                <a16:creationId xmlns:a16="http://schemas.microsoft.com/office/drawing/2014/main" id="{26555BDF-7C84-4592-ACD1-DDDDF84190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9" name="Report Date">
            <a:extLst>
              <a:ext uri="{FF2B5EF4-FFF2-40B4-BE49-F238E27FC236}">
                <a16:creationId xmlns:a16="http://schemas.microsoft.com/office/drawing/2014/main" id="{64581E60-A0D4-4BC1-823A-2B418E8F212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30" name="Page Number">
            <a:extLst>
              <a:ext uri="{FF2B5EF4-FFF2-40B4-BE49-F238E27FC236}">
                <a16:creationId xmlns:a16="http://schemas.microsoft.com/office/drawing/2014/main" id="{41779BE8-A4CC-4DAD-B153-54092D7A99B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1" name="Presentation Disclaimer">
            <a:extLst>
              <a:ext uri="{FF2B5EF4-FFF2-40B4-BE49-F238E27FC236}">
                <a16:creationId xmlns:a16="http://schemas.microsoft.com/office/drawing/2014/main" id="{3C2E928F-BA23-4F06-9CC3-E08864FB846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32" name="Section Footer">
            <a:extLst>
              <a:ext uri="{FF2B5EF4-FFF2-40B4-BE49-F238E27FC236}">
                <a16:creationId xmlns:a16="http://schemas.microsoft.com/office/drawing/2014/main" id="{8D2C9B10-5BE7-4AF8-BFF8-A3046EC4F94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D8D29-B820-4A31-8280-EFE6F9FA98F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44D133-2D16-42A3-A3AD-A385F9C01A0E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9748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4023360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361515"/>
            <a:ext cx="4023360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4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5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6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Draft stamp">
            <a:extLst>
              <a:ext uri="{FF2B5EF4-FFF2-40B4-BE49-F238E27FC236}">
                <a16:creationId xmlns:a16="http://schemas.microsoft.com/office/drawing/2014/main" id="{26555BDF-7C84-4592-ACD1-DDDDF84190D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3" name="Report Date">
            <a:extLst>
              <a:ext uri="{FF2B5EF4-FFF2-40B4-BE49-F238E27FC236}">
                <a16:creationId xmlns:a16="http://schemas.microsoft.com/office/drawing/2014/main" id="{A8AA2BC8-1024-45CC-9E76-6C0E7A21F6C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A89B890D-CBFA-4D2C-BB10-C27690A9929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Presentation Disclaimer">
            <a:extLst>
              <a:ext uri="{FF2B5EF4-FFF2-40B4-BE49-F238E27FC236}">
                <a16:creationId xmlns:a16="http://schemas.microsoft.com/office/drawing/2014/main" id="{57CE9966-8074-4152-9D34-F90B6B3C28D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6" name="Section Footer">
            <a:extLst>
              <a:ext uri="{FF2B5EF4-FFF2-40B4-BE49-F238E27FC236}">
                <a16:creationId xmlns:a16="http://schemas.microsoft.com/office/drawing/2014/main" id="{FC58C329-4792-4816-A60A-3D2DCE9CA03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FC1A6-EFD9-4BBD-86EB-FA5F92D972EA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5CE69C-839D-427C-8F86-57156ADECE5D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492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5414819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026728" y="1361515"/>
            <a:ext cx="2629593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4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5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6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Draft stamp">
            <a:extLst>
              <a:ext uri="{FF2B5EF4-FFF2-40B4-BE49-F238E27FC236}">
                <a16:creationId xmlns:a16="http://schemas.microsoft.com/office/drawing/2014/main" id="{176703B5-D291-496D-B26E-525DA3A3675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3" name="Report Date">
            <a:extLst>
              <a:ext uri="{FF2B5EF4-FFF2-40B4-BE49-F238E27FC236}">
                <a16:creationId xmlns:a16="http://schemas.microsoft.com/office/drawing/2014/main" id="{53D88DCA-117D-416D-82D2-2367ED968B2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7336B48-3136-4E82-8B16-FBC22E8CAE0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Presentation Disclaimer">
            <a:extLst>
              <a:ext uri="{FF2B5EF4-FFF2-40B4-BE49-F238E27FC236}">
                <a16:creationId xmlns:a16="http://schemas.microsoft.com/office/drawing/2014/main" id="{90BED7C2-73F9-48D2-A750-793071C5693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6" name="Section Footer">
            <a:extLst>
              <a:ext uri="{FF2B5EF4-FFF2-40B4-BE49-F238E27FC236}">
                <a16:creationId xmlns:a16="http://schemas.microsoft.com/office/drawing/2014/main" id="{951C7BF0-CFC4-4094-AA1F-87A845BB895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61651-EB89-48D4-A6DE-27384110A6BB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DD7B9E-30C4-4159-BFEE-77F215166572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095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4020590" cy="1563221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82138" y="3031640"/>
            <a:ext cx="402059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4641273" y="1361515"/>
            <a:ext cx="4023360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4" name="HeaderTOCPlaceholder"/>
          <p:cNvSpPr txBox="1"/>
          <p:nvPr>
            <p:custDataLst>
              <p:tags r:id="rId4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5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Date/Filepath" hidden="1"/>
          <p:cNvSpPr txBox="1"/>
          <p:nvPr>
            <p:custDataLst>
              <p:tags r:id="rId6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20" name="Slide Tags" hidden="1"/>
          <p:cNvSpPr txBox="1"/>
          <p:nvPr>
            <p:custDataLst>
              <p:tags r:id="rId7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4" name="Draft stamp">
            <a:extLst>
              <a:ext uri="{FF2B5EF4-FFF2-40B4-BE49-F238E27FC236}">
                <a16:creationId xmlns:a16="http://schemas.microsoft.com/office/drawing/2014/main" id="{98F467DD-E508-4793-B8C1-41188C0178B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19" name="Report Date">
            <a:extLst>
              <a:ext uri="{FF2B5EF4-FFF2-40B4-BE49-F238E27FC236}">
                <a16:creationId xmlns:a16="http://schemas.microsoft.com/office/drawing/2014/main" id="{BDC234B1-84B0-44C3-BE38-95CEC0CA133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1" name="Page Number">
            <a:extLst>
              <a:ext uri="{FF2B5EF4-FFF2-40B4-BE49-F238E27FC236}">
                <a16:creationId xmlns:a16="http://schemas.microsoft.com/office/drawing/2014/main" id="{B4A20242-E44A-4263-95BA-D1D5664EE2C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3" name="Presentation Disclaimer">
            <a:extLst>
              <a:ext uri="{FF2B5EF4-FFF2-40B4-BE49-F238E27FC236}">
                <a16:creationId xmlns:a16="http://schemas.microsoft.com/office/drawing/2014/main" id="{885D6D75-46D2-4F31-9186-3D5BFAC2EBA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6" name="Section Footer">
            <a:extLst>
              <a:ext uri="{FF2B5EF4-FFF2-40B4-BE49-F238E27FC236}">
                <a16:creationId xmlns:a16="http://schemas.microsoft.com/office/drawing/2014/main" id="{880E68C9-26BA-4DB5-861B-DC433ABD5EC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6D62A-63C1-496F-864F-F8EA90700F13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8B007-F8F4-4D8B-B7BA-C35A62369B11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9384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46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Section Header"/>
          <p:cNvSpPr txBox="1"/>
          <p:nvPr>
            <p:custDataLst>
              <p:tags r:id="rId2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21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82138" y="1361515"/>
            <a:ext cx="4023360" cy="1560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4638502" y="1361515"/>
            <a:ext cx="4023360" cy="1560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82138" y="3032402"/>
            <a:ext cx="8179724" cy="1560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Draft stamp">
            <a:extLst>
              <a:ext uri="{FF2B5EF4-FFF2-40B4-BE49-F238E27FC236}">
                <a16:creationId xmlns:a16="http://schemas.microsoft.com/office/drawing/2014/main" id="{E4D3AC3D-FB5C-4056-B3CE-C6F20174717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0" name="Report Date">
            <a:extLst>
              <a:ext uri="{FF2B5EF4-FFF2-40B4-BE49-F238E27FC236}">
                <a16:creationId xmlns:a16="http://schemas.microsoft.com/office/drawing/2014/main" id="{D8BE6AE2-E4FA-4A4C-9F4A-0801F27EF15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B132AC77-15B7-427D-9EDA-27E044A04CD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9" name="Presentation Disclaimer">
            <a:extLst>
              <a:ext uri="{FF2B5EF4-FFF2-40B4-BE49-F238E27FC236}">
                <a16:creationId xmlns:a16="http://schemas.microsoft.com/office/drawing/2014/main" id="{C1ACCB47-82D5-446E-80FB-2690A95152B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30" name="Section Footer">
            <a:extLst>
              <a:ext uri="{FF2B5EF4-FFF2-40B4-BE49-F238E27FC236}">
                <a16:creationId xmlns:a16="http://schemas.microsoft.com/office/drawing/2014/main" id="{9A254952-4576-4CFE-B61C-9E618027811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E2759-0B78-4BAC-9091-A3898FCC7E2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178E40-037A-4FB9-9A78-25D7EB7BC066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94818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 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9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8971D4-EE37-4CAA-9605-E33F450BEBA9}"/>
              </a:ext>
            </a:extLst>
          </p:cNvPr>
          <p:cNvSpPr>
            <a:spLocks noGrp="1"/>
          </p:cNvSpPr>
          <p:nvPr>
            <p:ph sz="quarter" idx="25"/>
            <p:custDataLst>
              <p:tags r:id="rId6"/>
            </p:custDataLst>
          </p:nvPr>
        </p:nvSpPr>
        <p:spPr>
          <a:xfrm>
            <a:off x="3254433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B245656-626A-4ECA-ABB9-1EF1B8ECAB19}"/>
              </a:ext>
            </a:extLst>
          </p:cNvPr>
          <p:cNvSpPr>
            <a:spLocks noGrp="1"/>
          </p:cNvSpPr>
          <p:nvPr>
            <p:ph sz="quarter" idx="26"/>
            <p:custDataLst>
              <p:tags r:id="rId7"/>
            </p:custDataLst>
          </p:nvPr>
        </p:nvSpPr>
        <p:spPr>
          <a:xfrm>
            <a:off x="6026727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Report Date">
            <a:extLst>
              <a:ext uri="{FF2B5EF4-FFF2-40B4-BE49-F238E27FC236}">
                <a16:creationId xmlns:a16="http://schemas.microsoft.com/office/drawing/2014/main" id="{71242622-92E5-4577-9939-C23982B6F01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5" name="Page Number">
            <a:extLst>
              <a:ext uri="{FF2B5EF4-FFF2-40B4-BE49-F238E27FC236}">
                <a16:creationId xmlns:a16="http://schemas.microsoft.com/office/drawing/2014/main" id="{7253FE5D-87D6-4F45-BF52-14884C4140B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6" name="Presentation Disclaimer">
            <a:extLst>
              <a:ext uri="{FF2B5EF4-FFF2-40B4-BE49-F238E27FC236}">
                <a16:creationId xmlns:a16="http://schemas.microsoft.com/office/drawing/2014/main" id="{2DE48912-752E-4B28-992E-A8018FA045F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7" name="Section Footer">
            <a:extLst>
              <a:ext uri="{FF2B5EF4-FFF2-40B4-BE49-F238E27FC236}">
                <a16:creationId xmlns:a16="http://schemas.microsoft.com/office/drawing/2014/main" id="{24E13DC1-0CD8-4F00-BEB6-8ED480D1657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1B077-C346-4667-9422-134889A69A8E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B69CA-5FCE-4A4A-B144-701CC8BBBE64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raft stamp">
            <a:extLst>
              <a:ext uri="{FF2B5EF4-FFF2-40B4-BE49-F238E27FC236}">
                <a16:creationId xmlns:a16="http://schemas.microsoft.com/office/drawing/2014/main" id="{8BA4733D-DD24-4E66-AB15-27D0B8AA9EB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70836519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361515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361515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3031640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3031640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1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Section Header"/>
          <p:cNvSpPr txBox="1"/>
          <p:nvPr>
            <p:custDataLst>
              <p:tags r:id="rId2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Date/Filepath" hidden="1"/>
          <p:cNvSpPr txBox="1"/>
          <p:nvPr>
            <p:custDataLst>
              <p:tags r:id="rId3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21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Report Date">
            <a:extLst>
              <a:ext uri="{FF2B5EF4-FFF2-40B4-BE49-F238E27FC236}">
                <a16:creationId xmlns:a16="http://schemas.microsoft.com/office/drawing/2014/main" id="{C9AC37EA-A51B-4D19-8AFD-D5550BB1DB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2" name="Page Number">
            <a:extLst>
              <a:ext uri="{FF2B5EF4-FFF2-40B4-BE49-F238E27FC236}">
                <a16:creationId xmlns:a16="http://schemas.microsoft.com/office/drawing/2014/main" id="{D5E4965D-0DB2-40AB-8C54-A02F73111BD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Presentation Disclaimer">
            <a:extLst>
              <a:ext uri="{FF2B5EF4-FFF2-40B4-BE49-F238E27FC236}">
                <a16:creationId xmlns:a16="http://schemas.microsoft.com/office/drawing/2014/main" id="{5D5F1A31-F3C3-4E8D-8EE5-5D802CF63C9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8" name="Section Footer">
            <a:extLst>
              <a:ext uri="{FF2B5EF4-FFF2-40B4-BE49-F238E27FC236}">
                <a16:creationId xmlns:a16="http://schemas.microsoft.com/office/drawing/2014/main" id="{386FB611-2223-4501-B9AF-3FF47256085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37E43E-8B9E-4332-A613-62823857903C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2FC379-8CCB-4D1B-B59F-CD6E374799E5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aft stamp">
            <a:extLst>
              <a:ext uri="{FF2B5EF4-FFF2-40B4-BE49-F238E27FC236}">
                <a16:creationId xmlns:a16="http://schemas.microsoft.com/office/drawing/2014/main" id="{2F22AEF7-CCE6-447D-A2ED-AE17E661B93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7753826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>
            <p:custDataLst>
              <p:tags r:id="rId1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5" name="Slide Tags" hidden="1"/>
          <p:cNvSpPr txBox="1"/>
          <p:nvPr>
            <p:custDataLst>
              <p:tags r:id="rId2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3422968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6072187" cy="257175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0" y="2571750"/>
            <a:ext cx="6072187" cy="85725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6072188" y="0"/>
            <a:ext cx="3071813" cy="257175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32185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12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Slide Tags" hidden="1"/>
          <p:cNvSpPr txBox="1"/>
          <p:nvPr>
            <p:custDataLst>
              <p:tags r:id="rId2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324267837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Section Header"/>
          <p:cNvSpPr txBox="1"/>
          <p:nvPr>
            <p:custDataLst>
              <p:tags r:id="rId2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/>
          </a:p>
        </p:txBody>
      </p:sp>
      <p:sp>
        <p:nvSpPr>
          <p:cNvPr id="6" name="Date/Filepath" hidden="1"/>
          <p:cNvSpPr txBox="1"/>
          <p:nvPr>
            <p:custDataLst>
              <p:tags r:id="rId3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7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4" name="Report Date">
            <a:extLst>
              <a:ext uri="{FF2B5EF4-FFF2-40B4-BE49-F238E27FC236}">
                <a16:creationId xmlns:a16="http://schemas.microsoft.com/office/drawing/2014/main" id="{878B0EBC-141B-4C4F-A362-F528990FC2B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C9163938-2785-4D1F-BF6D-38BF33DF9B9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16" name="Presentation Disclaimer">
            <a:extLst>
              <a:ext uri="{FF2B5EF4-FFF2-40B4-BE49-F238E27FC236}">
                <a16:creationId xmlns:a16="http://schemas.microsoft.com/office/drawing/2014/main" id="{C7F05687-DF8A-4343-AC91-BC2675AFB87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3" name="Section Footer">
            <a:extLst>
              <a:ext uri="{FF2B5EF4-FFF2-40B4-BE49-F238E27FC236}">
                <a16:creationId xmlns:a16="http://schemas.microsoft.com/office/drawing/2014/main" id="{DED794C3-4383-43AC-902C-5A450186D19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4F52D2-7367-4B0E-9D2D-29AFCA9CD2C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7E5360-4F8D-4FCD-B7AC-F798EC35A7AE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aft stamp">
            <a:extLst>
              <a:ext uri="{FF2B5EF4-FFF2-40B4-BE49-F238E27FC236}">
                <a16:creationId xmlns:a16="http://schemas.microsoft.com/office/drawing/2014/main" id="{1DF6D7B6-5867-4B92-8FBA-C62AA2356B0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302717985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7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4" name="Report Date">
            <a:extLst>
              <a:ext uri="{FF2B5EF4-FFF2-40B4-BE49-F238E27FC236}">
                <a16:creationId xmlns:a16="http://schemas.microsoft.com/office/drawing/2014/main" id="{EA7A290B-C63D-405E-8ACC-CE7A7042C4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18" name="Page Number">
            <a:extLst>
              <a:ext uri="{FF2B5EF4-FFF2-40B4-BE49-F238E27FC236}">
                <a16:creationId xmlns:a16="http://schemas.microsoft.com/office/drawing/2014/main" id="{A58703A6-1313-434F-9F41-5C0717B2C4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19" name="Presentation Disclaimer">
            <a:extLst>
              <a:ext uri="{FF2B5EF4-FFF2-40B4-BE49-F238E27FC236}">
                <a16:creationId xmlns:a16="http://schemas.microsoft.com/office/drawing/2014/main" id="{FEED1EAE-54DA-4BFE-B8AA-01FAFBE1AB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1" name="Section Footer">
            <a:extLst>
              <a:ext uri="{FF2B5EF4-FFF2-40B4-BE49-F238E27FC236}">
                <a16:creationId xmlns:a16="http://schemas.microsoft.com/office/drawing/2014/main" id="{F1847CC5-B1D1-4474-9C3E-39FBF238FC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1E66-7DDE-4707-BC15-833A2E60B93F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39BE09-0D2C-4954-8138-608BE1226ADD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aft stamp">
            <a:extLst>
              <a:ext uri="{FF2B5EF4-FFF2-40B4-BE49-F238E27FC236}">
                <a16:creationId xmlns:a16="http://schemas.microsoft.com/office/drawing/2014/main" id="{6C4C93B2-A619-441E-B329-F1D1D1339EB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85798269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9" y="707987"/>
            <a:ext cx="2635135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At a glance 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9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8971D4-EE37-4CAA-9605-E33F450BEBA9}"/>
              </a:ext>
            </a:extLst>
          </p:cNvPr>
          <p:cNvSpPr>
            <a:spLocks noGrp="1"/>
          </p:cNvSpPr>
          <p:nvPr>
            <p:ph sz="quarter" idx="25"/>
            <p:custDataLst>
              <p:tags r:id="rId6"/>
            </p:custDataLst>
          </p:nvPr>
        </p:nvSpPr>
        <p:spPr>
          <a:xfrm>
            <a:off x="3254433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B245656-626A-4ECA-ABB9-1EF1B8ECAB19}"/>
              </a:ext>
            </a:extLst>
          </p:cNvPr>
          <p:cNvSpPr>
            <a:spLocks noGrp="1"/>
          </p:cNvSpPr>
          <p:nvPr>
            <p:ph sz="quarter" idx="26"/>
            <p:custDataLst>
              <p:tags r:id="rId7"/>
            </p:custDataLst>
          </p:nvPr>
        </p:nvSpPr>
        <p:spPr>
          <a:xfrm>
            <a:off x="6026727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EFFD349-10E5-48CF-8A59-EF1555B521B2}"/>
              </a:ext>
            </a:extLst>
          </p:cNvPr>
          <p:cNvSpPr>
            <a:spLocks noGrp="1"/>
          </p:cNvSpPr>
          <p:nvPr>
            <p:ph sz="quarter" idx="27" hasCustomPrompt="1"/>
            <p:custDataLst>
              <p:tags r:id="rId8"/>
            </p:custDataLst>
          </p:nvPr>
        </p:nvSpPr>
        <p:spPr>
          <a:xfrm>
            <a:off x="3254433" y="712363"/>
            <a:ext cx="5407429" cy="556709"/>
          </a:xfrm>
        </p:spPr>
        <p:txBody>
          <a:bodyPr tIns="0" bIns="0"/>
          <a:lstStyle>
            <a:lvl1pPr>
              <a:defRPr sz="662" b="1" i="0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PwC view – Insert text here </a:t>
            </a:r>
          </a:p>
        </p:txBody>
      </p:sp>
      <p:sp>
        <p:nvSpPr>
          <p:cNvPr id="25" name="Report Date">
            <a:extLst>
              <a:ext uri="{FF2B5EF4-FFF2-40B4-BE49-F238E27FC236}">
                <a16:creationId xmlns:a16="http://schemas.microsoft.com/office/drawing/2014/main" id="{0665A064-6277-415D-A60B-2C406E27F0A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6" name="Page Number">
            <a:extLst>
              <a:ext uri="{FF2B5EF4-FFF2-40B4-BE49-F238E27FC236}">
                <a16:creationId xmlns:a16="http://schemas.microsoft.com/office/drawing/2014/main" id="{3E3BCC40-17E6-40CE-86FB-031964A7D93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Presentation Disclaimer">
            <a:extLst>
              <a:ext uri="{FF2B5EF4-FFF2-40B4-BE49-F238E27FC236}">
                <a16:creationId xmlns:a16="http://schemas.microsoft.com/office/drawing/2014/main" id="{E93B3E1C-A734-4BF7-8D8A-7ABE20B054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9" name="Section Footer">
            <a:extLst>
              <a:ext uri="{FF2B5EF4-FFF2-40B4-BE49-F238E27FC236}">
                <a16:creationId xmlns:a16="http://schemas.microsoft.com/office/drawing/2014/main" id="{EAB395CC-B6E8-411B-AD9B-E9D9855FB07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888D0-1439-411F-967C-CAA5F572B50E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75FF6B-0198-42AD-B231-B2AA3F0AE8FC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aft stamp">
            <a:extLst>
              <a:ext uri="{FF2B5EF4-FFF2-40B4-BE49-F238E27FC236}">
                <a16:creationId xmlns:a16="http://schemas.microsoft.com/office/drawing/2014/main" id="{E209326F-C152-4F60-A83B-88FAC2D9954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07250333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Glossary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8179724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4" name="Report Date">
            <a:extLst>
              <a:ext uri="{FF2B5EF4-FFF2-40B4-BE49-F238E27FC236}">
                <a16:creationId xmlns:a16="http://schemas.microsoft.com/office/drawing/2014/main" id="{BCDE7FFC-7693-4723-B753-B6E41BB1B5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48686681-E6DE-42F4-A1DD-218D21E6C1A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>
            <a:extLst>
              <a:ext uri="{FF2B5EF4-FFF2-40B4-BE49-F238E27FC236}">
                <a16:creationId xmlns:a16="http://schemas.microsoft.com/office/drawing/2014/main" id="{3DD43CF5-DB97-4C55-B532-40D00A448FD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5" name="Section Footer">
            <a:extLst>
              <a:ext uri="{FF2B5EF4-FFF2-40B4-BE49-F238E27FC236}">
                <a16:creationId xmlns:a16="http://schemas.microsoft.com/office/drawing/2014/main" id="{21726509-E513-4245-AE69-0956E3B471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74265E-D6B4-4307-BBAE-41A376249A96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74D3C-422F-4C24-91E7-4C14614D41BB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raft stamp">
            <a:extLst>
              <a:ext uri="{FF2B5EF4-FFF2-40B4-BE49-F238E27FC236}">
                <a16:creationId xmlns:a16="http://schemas.microsoft.com/office/drawing/2014/main" id="{B9EC7613-0765-4C3E-A317-ECEF6A7225C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1372362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9207"/>
            <a:ext cx="5918662" cy="499012"/>
          </a:xfrm>
          <a:solidFill>
            <a:schemeClr val="accent6"/>
          </a:solidFill>
        </p:spPr>
        <p:txBody>
          <a:bodyPr wrap="square" lIns="457200" tIns="91440" rIns="91440" bIns="91440" anchor="ctr">
            <a:noAutofit/>
          </a:bodyPr>
          <a:lstStyle>
            <a:lvl1pPr algn="l">
              <a:defRPr sz="2648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Section Divider</a:t>
            </a:r>
          </a:p>
        </p:txBody>
      </p:sp>
      <p:sp>
        <p:nvSpPr>
          <p:cNvPr id="14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1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1B48028B-B6D8-48D6-9F96-EA3550606D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2" name="Report Date">
            <a:extLst>
              <a:ext uri="{FF2B5EF4-FFF2-40B4-BE49-F238E27FC236}">
                <a16:creationId xmlns:a16="http://schemas.microsoft.com/office/drawing/2014/main" id="{04C53841-62F4-4336-A058-AD0FA9E608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C4D7E2D8-F172-4218-B9CB-ED6BBD7177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0E3C53B8-5AFD-4F30-817E-2DBA6FBB48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4FBEF6FA-A0C7-46EC-AFF5-9AFA4782851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B864BC2B-A74D-467D-99EB-1EE062BBD3C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5281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9207"/>
            <a:ext cx="5918662" cy="499012"/>
          </a:xfrm>
          <a:solidFill>
            <a:schemeClr val="accent1"/>
          </a:solidFill>
        </p:spPr>
        <p:txBody>
          <a:bodyPr wrap="square" lIns="457200" tIns="91440" rIns="91440" bIns="91440" anchor="ctr">
            <a:noAutofit/>
          </a:bodyPr>
          <a:lstStyle>
            <a:lvl1pPr algn="l">
              <a:defRPr sz="2648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Section Divider</a:t>
            </a:r>
          </a:p>
        </p:txBody>
      </p:sp>
      <p:sp>
        <p:nvSpPr>
          <p:cNvPr id="14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1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1B48028B-B6D8-48D6-9F96-EA3550606D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2" name="Report Date">
            <a:extLst>
              <a:ext uri="{FF2B5EF4-FFF2-40B4-BE49-F238E27FC236}">
                <a16:creationId xmlns:a16="http://schemas.microsoft.com/office/drawing/2014/main" id="{04C53841-62F4-4336-A058-AD0FA9E608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C4D7E2D8-F172-4218-B9CB-ED6BBD7177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0E3C53B8-5AFD-4F30-817E-2DBA6FBB48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0E108681-ED46-4FCD-AF9B-B0F12DB823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9FB0E485-E0C8-4B7D-BB20-D326D12F239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7186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5971"/>
            <a:ext cx="5919393" cy="502248"/>
          </a:xfrm>
          <a:solidFill>
            <a:schemeClr val="accent6"/>
          </a:solidFill>
        </p:spPr>
        <p:txBody>
          <a:bodyPr vert="horz" wrap="square" lIns="457200" tIns="91440" rIns="91440" bIns="91440" rtlCol="0" anchor="ctr" anchorCtr="0">
            <a:noAutofit/>
          </a:bodyPr>
          <a:lstStyle>
            <a:lvl1pPr>
              <a:defRPr lang="en-GB" sz="2648" b="0" cap="none" noProof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Appendix Divider</a:t>
            </a:r>
          </a:p>
        </p:txBody>
      </p:sp>
      <p:sp>
        <p:nvSpPr>
          <p:cNvPr id="17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6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C635807D-6549-4797-A193-3707FC5E46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1" name="Report Date">
            <a:extLst>
              <a:ext uri="{FF2B5EF4-FFF2-40B4-BE49-F238E27FC236}">
                <a16:creationId xmlns:a16="http://schemas.microsoft.com/office/drawing/2014/main" id="{6AE09BCF-860A-4E64-B809-A161D8D6DC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5895A5DF-11D5-4259-998F-0C30C64DF6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3" name="Draft stamp">
            <a:extLst>
              <a:ext uri="{FF2B5EF4-FFF2-40B4-BE49-F238E27FC236}">
                <a16:creationId xmlns:a16="http://schemas.microsoft.com/office/drawing/2014/main" id="{4A109EDD-F23D-4A93-8BC4-C9989B49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6784D724-50E8-40C9-83D5-3D08BB1550D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CADB77E1-10C5-41A7-B534-2D41309DC8D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55726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5971"/>
            <a:ext cx="5919393" cy="502248"/>
          </a:xfrm>
          <a:solidFill>
            <a:schemeClr val="accent4"/>
          </a:solidFill>
        </p:spPr>
        <p:txBody>
          <a:bodyPr vert="horz" wrap="square" lIns="457200" tIns="91440" rIns="91440" bIns="91440" rtlCol="0" anchor="ctr" anchorCtr="0">
            <a:noAutofit/>
          </a:bodyPr>
          <a:lstStyle>
            <a:lvl1pPr>
              <a:defRPr lang="en-GB" sz="2648" b="0" cap="none" noProof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Appendix Divider</a:t>
            </a:r>
          </a:p>
        </p:txBody>
      </p:sp>
      <p:sp>
        <p:nvSpPr>
          <p:cNvPr id="17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6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C635807D-6549-4797-A193-3707FC5E46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1" name="Report Date">
            <a:extLst>
              <a:ext uri="{FF2B5EF4-FFF2-40B4-BE49-F238E27FC236}">
                <a16:creationId xmlns:a16="http://schemas.microsoft.com/office/drawing/2014/main" id="{6AE09BCF-860A-4E64-B809-A161D8D6DC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5895A5DF-11D5-4259-998F-0C30C64DF6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3" name="Draft stamp">
            <a:extLst>
              <a:ext uri="{FF2B5EF4-FFF2-40B4-BE49-F238E27FC236}">
                <a16:creationId xmlns:a16="http://schemas.microsoft.com/office/drawing/2014/main" id="{4A109EDD-F23D-4A93-8BC4-C9989B49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62C19DD9-BA46-4527-91D3-9377718D0CB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CA1998C4-AD53-42B5-93F1-BC4AA20A524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9406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3981797" cy="1887967"/>
          </a:xfrm>
        </p:spPr>
        <p:txBody>
          <a:bodyPr vert="horz" lIns="0" tIns="0" rIns="0" bIns="0" rtlCol="0" anchor="b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3177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Thank you</a:t>
            </a:r>
            <a:endParaRPr lang="en-GB"/>
          </a:p>
        </p:txBody>
      </p:sp>
      <p:sp>
        <p:nvSpPr>
          <p:cNvPr id="8" name="Slide Tags" hidden="1"/>
          <p:cNvSpPr txBox="1"/>
          <p:nvPr>
            <p:custDataLst>
              <p:tags r:id="rId1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4687C-57A8-453A-A049-0D4DDFEA3263}"/>
              </a:ext>
            </a:extLst>
          </p:cNvPr>
          <p:cNvSpPr/>
          <p:nvPr/>
        </p:nvSpPr>
        <p:spPr bwMode="hidden">
          <a:xfrm>
            <a:off x="0" y="3705641"/>
            <a:ext cx="9144000" cy="143786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82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BBAF-6A4B-47CB-BD75-5168D1A27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09060"/>
            <a:ext cx="8179724" cy="10287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[Legal]</a:t>
            </a:r>
          </a:p>
        </p:txBody>
      </p:sp>
    </p:spTree>
    <p:extLst>
      <p:ext uri="{BB962C8B-B14F-4D97-AF65-F5344CB8AC3E}">
        <p14:creationId xmlns:p14="http://schemas.microsoft.com/office/powerpoint/2010/main" val="36017278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32184" y="1577340"/>
            <a:ext cx="8479575" cy="305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eorgia"/>
              <a:buAutoNum type="arabicPeriod"/>
              <a:defRPr sz="21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Georgia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9">
            <a:extLst>
              <a:ext uri="{FF2B5EF4-FFF2-40B4-BE49-F238E27FC236}">
                <a16:creationId xmlns:a16="http://schemas.microsoft.com/office/drawing/2014/main" id="{88EEE73C-8877-43D1-86A9-69E953630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09" r="24167"/>
          <a:stretch/>
        </p:blipFill>
        <p:spPr>
          <a:xfrm>
            <a:off x="1870363" y="3"/>
            <a:ext cx="7273637" cy="515125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869856-6182-4B8D-938C-EBFCD02C87F2}"/>
              </a:ext>
            </a:extLst>
          </p:cNvPr>
          <p:cNvSpPr>
            <a:spLocks noChangeAspect="1"/>
          </p:cNvSpPr>
          <p:nvPr/>
        </p:nvSpPr>
        <p:spPr bwMode="white">
          <a:xfrm>
            <a:off x="2" y="1"/>
            <a:ext cx="6275652" cy="5143500"/>
          </a:xfrm>
          <a:custGeom>
            <a:avLst/>
            <a:gdLst>
              <a:gd name="connsiteX0" fmla="*/ 0 w 6126163"/>
              <a:gd name="connsiteY0" fmla="*/ 0 h 6858000"/>
              <a:gd name="connsiteX1" fmla="*/ 2381250 w 6126163"/>
              <a:gd name="connsiteY1" fmla="*/ 0 h 6858000"/>
              <a:gd name="connsiteX2" fmla="*/ 2381250 w 6126163"/>
              <a:gd name="connsiteY2" fmla="*/ 765175 h 6858000"/>
              <a:gd name="connsiteX3" fmla="*/ 3149601 w 6126163"/>
              <a:gd name="connsiteY3" fmla="*/ 765175 h 6858000"/>
              <a:gd name="connsiteX4" fmla="*/ 3149601 w 6126163"/>
              <a:gd name="connsiteY4" fmla="*/ 1957388 h 6858000"/>
              <a:gd name="connsiteX5" fmla="*/ 5132388 w 6126163"/>
              <a:gd name="connsiteY5" fmla="*/ 1957388 h 6858000"/>
              <a:gd name="connsiteX6" fmla="*/ 5132388 w 6126163"/>
              <a:gd name="connsiteY6" fmla="*/ 4899025 h 6858000"/>
              <a:gd name="connsiteX7" fmla="*/ 6126163 w 6126163"/>
              <a:gd name="connsiteY7" fmla="*/ 4899025 h 6858000"/>
              <a:gd name="connsiteX8" fmla="*/ 6126163 w 6126163"/>
              <a:gd name="connsiteY8" fmla="*/ 6858000 h 6858000"/>
              <a:gd name="connsiteX9" fmla="*/ 5132388 w 6126163"/>
              <a:gd name="connsiteY9" fmla="*/ 6858000 h 6858000"/>
              <a:gd name="connsiteX10" fmla="*/ 3149601 w 6126163"/>
              <a:gd name="connsiteY10" fmla="*/ 6858000 h 6858000"/>
              <a:gd name="connsiteX11" fmla="*/ 2381250 w 6126163"/>
              <a:gd name="connsiteY11" fmla="*/ 6858000 h 6858000"/>
              <a:gd name="connsiteX12" fmla="*/ 917576 w 6126163"/>
              <a:gd name="connsiteY12" fmla="*/ 6858000 h 6858000"/>
              <a:gd name="connsiteX13" fmla="*/ 0 w 6126163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63" h="6858000">
                <a:moveTo>
                  <a:pt x="0" y="0"/>
                </a:moveTo>
                <a:lnTo>
                  <a:pt x="2381250" y="0"/>
                </a:lnTo>
                <a:lnTo>
                  <a:pt x="2381250" y="765175"/>
                </a:lnTo>
                <a:lnTo>
                  <a:pt x="3149601" y="765175"/>
                </a:lnTo>
                <a:lnTo>
                  <a:pt x="3149601" y="1957388"/>
                </a:lnTo>
                <a:lnTo>
                  <a:pt x="5132388" y="1957388"/>
                </a:lnTo>
                <a:lnTo>
                  <a:pt x="5132388" y="4899025"/>
                </a:lnTo>
                <a:lnTo>
                  <a:pt x="6126163" y="4899025"/>
                </a:lnTo>
                <a:lnTo>
                  <a:pt x="6126163" y="6858000"/>
                </a:lnTo>
                <a:lnTo>
                  <a:pt x="5132388" y="6858000"/>
                </a:lnTo>
                <a:lnTo>
                  <a:pt x="3149601" y="6858000"/>
                </a:lnTo>
                <a:lnTo>
                  <a:pt x="2381250" y="6858000"/>
                </a:lnTo>
                <a:lnTo>
                  <a:pt x="917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44EA63-8055-4BC6-ADFC-211DB47C4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58897" y="4058098"/>
            <a:ext cx="1487978" cy="894166"/>
          </a:xfrm>
          <a:prstGeom prst="rect">
            <a:avLst/>
          </a:prstGeom>
        </p:spPr>
      </p:pic>
      <p:sp>
        <p:nvSpPr>
          <p:cNvPr id="26" name="Report Title">
            <a:extLst>
              <a:ext uri="{FF2B5EF4-FFF2-40B4-BE49-F238E27FC236}">
                <a16:creationId xmlns:a16="http://schemas.microsoft.com/office/drawing/2014/main" id="{C77651B3-4358-447B-9AFF-0D75E675F6C3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4711002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27" name="Report Subtitle">
            <a:extLst>
              <a:ext uri="{FF2B5EF4-FFF2-40B4-BE49-F238E27FC236}">
                <a16:creationId xmlns:a16="http://schemas.microsoft.com/office/drawing/2014/main" id="{9BB6D6A4-D6F1-4F2E-A6AB-B4D83A6AFB8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047579"/>
            <a:ext cx="4711002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28" name="Confidentiality Stamp">
            <a:extLst>
              <a:ext uri="{FF2B5EF4-FFF2-40B4-BE49-F238E27FC236}">
                <a16:creationId xmlns:a16="http://schemas.microsoft.com/office/drawing/2014/main" id="{0E2F3F91-4073-4018-A640-F36B816E77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39" y="3132214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9" name="Draft Stamp">
            <a:extLst>
              <a:ext uri="{FF2B5EF4-FFF2-40B4-BE49-F238E27FC236}">
                <a16:creationId xmlns:a16="http://schemas.microsoft.com/office/drawing/2014/main" id="{D99A7AB6-A20A-4FF1-A703-0C449EEF0B0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82139" y="2937725"/>
            <a:ext cx="2002444" cy="1374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90768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port Date">
            <a:extLst>
              <a:ext uri="{FF2B5EF4-FFF2-40B4-BE49-F238E27FC236}">
                <a16:creationId xmlns:a16="http://schemas.microsoft.com/office/drawing/2014/main" id="{BA7C48D8-0F4A-43F2-B425-8A49E4F2DF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21063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695474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9">
            <a:extLst>
              <a:ext uri="{FF2B5EF4-FFF2-40B4-BE49-F238E27FC236}">
                <a16:creationId xmlns:a16="http://schemas.microsoft.com/office/drawing/2014/main" id="{627FAFAA-285F-4945-A3A2-666A8A502E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09" r="24167"/>
          <a:stretch/>
        </p:blipFill>
        <p:spPr>
          <a:xfrm>
            <a:off x="1870363" y="3"/>
            <a:ext cx="7273637" cy="515125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F215B-4184-4392-9C86-1A188FA31F05}"/>
              </a:ext>
            </a:extLst>
          </p:cNvPr>
          <p:cNvSpPr>
            <a:spLocks noChangeAspect="1"/>
          </p:cNvSpPr>
          <p:nvPr/>
        </p:nvSpPr>
        <p:spPr bwMode="white">
          <a:xfrm>
            <a:off x="2" y="1"/>
            <a:ext cx="6275652" cy="5143500"/>
          </a:xfrm>
          <a:custGeom>
            <a:avLst/>
            <a:gdLst>
              <a:gd name="connsiteX0" fmla="*/ 0 w 6126163"/>
              <a:gd name="connsiteY0" fmla="*/ 0 h 6858000"/>
              <a:gd name="connsiteX1" fmla="*/ 2381250 w 6126163"/>
              <a:gd name="connsiteY1" fmla="*/ 0 h 6858000"/>
              <a:gd name="connsiteX2" fmla="*/ 2381250 w 6126163"/>
              <a:gd name="connsiteY2" fmla="*/ 765175 h 6858000"/>
              <a:gd name="connsiteX3" fmla="*/ 3149601 w 6126163"/>
              <a:gd name="connsiteY3" fmla="*/ 765175 h 6858000"/>
              <a:gd name="connsiteX4" fmla="*/ 3149601 w 6126163"/>
              <a:gd name="connsiteY4" fmla="*/ 1957388 h 6858000"/>
              <a:gd name="connsiteX5" fmla="*/ 5132388 w 6126163"/>
              <a:gd name="connsiteY5" fmla="*/ 1957388 h 6858000"/>
              <a:gd name="connsiteX6" fmla="*/ 5132388 w 6126163"/>
              <a:gd name="connsiteY6" fmla="*/ 4899025 h 6858000"/>
              <a:gd name="connsiteX7" fmla="*/ 6126163 w 6126163"/>
              <a:gd name="connsiteY7" fmla="*/ 4899025 h 6858000"/>
              <a:gd name="connsiteX8" fmla="*/ 6126163 w 6126163"/>
              <a:gd name="connsiteY8" fmla="*/ 6858000 h 6858000"/>
              <a:gd name="connsiteX9" fmla="*/ 5132388 w 6126163"/>
              <a:gd name="connsiteY9" fmla="*/ 6858000 h 6858000"/>
              <a:gd name="connsiteX10" fmla="*/ 3149601 w 6126163"/>
              <a:gd name="connsiteY10" fmla="*/ 6858000 h 6858000"/>
              <a:gd name="connsiteX11" fmla="*/ 2381250 w 6126163"/>
              <a:gd name="connsiteY11" fmla="*/ 6858000 h 6858000"/>
              <a:gd name="connsiteX12" fmla="*/ 917576 w 6126163"/>
              <a:gd name="connsiteY12" fmla="*/ 6858000 h 6858000"/>
              <a:gd name="connsiteX13" fmla="*/ 0 w 6126163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63" h="6858000">
                <a:moveTo>
                  <a:pt x="0" y="0"/>
                </a:moveTo>
                <a:lnTo>
                  <a:pt x="2381250" y="0"/>
                </a:lnTo>
                <a:lnTo>
                  <a:pt x="2381250" y="765175"/>
                </a:lnTo>
                <a:lnTo>
                  <a:pt x="3149601" y="765175"/>
                </a:lnTo>
                <a:lnTo>
                  <a:pt x="3149601" y="1957388"/>
                </a:lnTo>
                <a:lnTo>
                  <a:pt x="5132388" y="1957388"/>
                </a:lnTo>
                <a:lnTo>
                  <a:pt x="5132388" y="4899025"/>
                </a:lnTo>
                <a:lnTo>
                  <a:pt x="6126163" y="4899025"/>
                </a:lnTo>
                <a:lnTo>
                  <a:pt x="6126163" y="6858000"/>
                </a:lnTo>
                <a:lnTo>
                  <a:pt x="5132388" y="6858000"/>
                </a:lnTo>
                <a:lnTo>
                  <a:pt x="3149601" y="6858000"/>
                </a:lnTo>
                <a:lnTo>
                  <a:pt x="2381250" y="6858000"/>
                </a:lnTo>
                <a:lnTo>
                  <a:pt x="917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160942-482E-4DB8-A58E-71FBEDE77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58897" y="4058098"/>
            <a:ext cx="1487978" cy="894166"/>
          </a:xfrm>
          <a:prstGeom prst="rect">
            <a:avLst/>
          </a:prstGeom>
        </p:spPr>
      </p:pic>
      <p:sp>
        <p:nvSpPr>
          <p:cNvPr id="11" name="Report Title">
            <a:extLst>
              <a:ext uri="{FF2B5EF4-FFF2-40B4-BE49-F238E27FC236}">
                <a16:creationId xmlns:a16="http://schemas.microsoft.com/office/drawing/2014/main" id="{12C0EFB5-DB4A-44B7-BEB6-50F77D1D323D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4711002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13" name="Report Subtitle">
            <a:extLst>
              <a:ext uri="{FF2B5EF4-FFF2-40B4-BE49-F238E27FC236}">
                <a16:creationId xmlns:a16="http://schemas.microsoft.com/office/drawing/2014/main" id="{2EEB4B15-EBE2-4CC7-87E7-CF12291C9A89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047579"/>
            <a:ext cx="4711002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16" name="Confidentiality Stamp">
            <a:extLst>
              <a:ext uri="{FF2B5EF4-FFF2-40B4-BE49-F238E27FC236}">
                <a16:creationId xmlns:a16="http://schemas.microsoft.com/office/drawing/2014/main" id="{BB6F76BA-CA5E-46B1-A4FE-A04494BA1F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39" y="3132214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7" name="Draft Stamp">
            <a:extLst>
              <a:ext uri="{FF2B5EF4-FFF2-40B4-BE49-F238E27FC236}">
                <a16:creationId xmlns:a16="http://schemas.microsoft.com/office/drawing/2014/main" id="{FD086E63-2C7B-45FF-B665-56AD61AC323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82139" y="2937725"/>
            <a:ext cx="2002444" cy="1374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90768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port Date">
            <a:extLst>
              <a:ext uri="{FF2B5EF4-FFF2-40B4-BE49-F238E27FC236}">
                <a16:creationId xmlns:a16="http://schemas.microsoft.com/office/drawing/2014/main" id="{2093D07F-E838-4E22-A6DD-E50DBC55755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21063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63269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44EA63-8055-4BC6-ADFC-211DB47C4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black">
          <a:xfrm>
            <a:off x="258897" y="4058098"/>
            <a:ext cx="1487978" cy="894166"/>
          </a:xfrm>
          <a:prstGeom prst="rect">
            <a:avLst/>
          </a:prstGeom>
        </p:spPr>
      </p:pic>
      <p:sp>
        <p:nvSpPr>
          <p:cNvPr id="26" name="Report Title">
            <a:extLst>
              <a:ext uri="{FF2B5EF4-FFF2-40B4-BE49-F238E27FC236}">
                <a16:creationId xmlns:a16="http://schemas.microsoft.com/office/drawing/2014/main" id="{C77651B3-4358-447B-9AFF-0D75E675F6C3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4711002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27" name="Report Subtitle">
            <a:extLst>
              <a:ext uri="{FF2B5EF4-FFF2-40B4-BE49-F238E27FC236}">
                <a16:creationId xmlns:a16="http://schemas.microsoft.com/office/drawing/2014/main" id="{9BB6D6A4-D6F1-4F2E-A6AB-B4D83A6AFB8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047579"/>
            <a:ext cx="4711002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28" name="Confidentiality Stamp">
            <a:extLst>
              <a:ext uri="{FF2B5EF4-FFF2-40B4-BE49-F238E27FC236}">
                <a16:creationId xmlns:a16="http://schemas.microsoft.com/office/drawing/2014/main" id="{0E2F3F91-4073-4018-A640-F36B816E77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39" y="3132214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9" name="Draft Stamp">
            <a:extLst>
              <a:ext uri="{FF2B5EF4-FFF2-40B4-BE49-F238E27FC236}">
                <a16:creationId xmlns:a16="http://schemas.microsoft.com/office/drawing/2014/main" id="{D99A7AB6-A20A-4FF1-A703-0C449EEF0B0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82139" y="2937725"/>
            <a:ext cx="2002444" cy="1374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90768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port Date">
            <a:extLst>
              <a:ext uri="{FF2B5EF4-FFF2-40B4-BE49-F238E27FC236}">
                <a16:creationId xmlns:a16="http://schemas.microsoft.com/office/drawing/2014/main" id="{BA7C48D8-0F4A-43F2-B425-8A49E4F2DF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21063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690374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le Slide 2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E1CB07-AAEA-314E-A423-4B23728F27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hidden">
          <a:xfrm>
            <a:off x="2057400" y="1"/>
            <a:ext cx="7086600" cy="5143499"/>
          </a:xfrm>
          <a:solidFill>
            <a:srgbClr val="DEDEDE"/>
          </a:solidFill>
        </p:spPr>
        <p:txBody>
          <a:bodyPr rIns="1371600" anchor="ctr" anchorCtr="0"/>
          <a:lstStyle>
            <a:lvl1pPr algn="r">
              <a:defRPr sz="728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A9093B-3432-154B-91D3-38327BBF6E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" y="1"/>
            <a:ext cx="6275652" cy="5143500"/>
            <a:chOff x="1" y="3"/>
            <a:chExt cx="6126163" cy="6858000"/>
          </a:xfrm>
          <a:solidFill>
            <a:schemeClr val="accent6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7CC873-FA37-4A3B-A68F-BA24516A184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1" y="3"/>
              <a:ext cx="6126163" cy="6858000"/>
            </a:xfrm>
            <a:custGeom>
              <a:avLst/>
              <a:gdLst>
                <a:gd name="connsiteX0" fmla="*/ 0 w 6126163"/>
                <a:gd name="connsiteY0" fmla="*/ 0 h 6858000"/>
                <a:gd name="connsiteX1" fmla="*/ 2381250 w 6126163"/>
                <a:gd name="connsiteY1" fmla="*/ 0 h 6858000"/>
                <a:gd name="connsiteX2" fmla="*/ 2381250 w 6126163"/>
                <a:gd name="connsiteY2" fmla="*/ 765175 h 6858000"/>
                <a:gd name="connsiteX3" fmla="*/ 3149601 w 6126163"/>
                <a:gd name="connsiteY3" fmla="*/ 765175 h 6858000"/>
                <a:gd name="connsiteX4" fmla="*/ 3149601 w 6126163"/>
                <a:gd name="connsiteY4" fmla="*/ 1957388 h 6858000"/>
                <a:gd name="connsiteX5" fmla="*/ 5132388 w 6126163"/>
                <a:gd name="connsiteY5" fmla="*/ 1957388 h 6858000"/>
                <a:gd name="connsiteX6" fmla="*/ 5132388 w 6126163"/>
                <a:gd name="connsiteY6" fmla="*/ 4899025 h 6858000"/>
                <a:gd name="connsiteX7" fmla="*/ 6126163 w 6126163"/>
                <a:gd name="connsiteY7" fmla="*/ 4899025 h 6858000"/>
                <a:gd name="connsiteX8" fmla="*/ 6126163 w 6126163"/>
                <a:gd name="connsiteY8" fmla="*/ 6858000 h 6858000"/>
                <a:gd name="connsiteX9" fmla="*/ 5132388 w 6126163"/>
                <a:gd name="connsiteY9" fmla="*/ 6858000 h 6858000"/>
                <a:gd name="connsiteX10" fmla="*/ 3149601 w 6126163"/>
                <a:gd name="connsiteY10" fmla="*/ 6858000 h 6858000"/>
                <a:gd name="connsiteX11" fmla="*/ 2381250 w 6126163"/>
                <a:gd name="connsiteY11" fmla="*/ 6858000 h 6858000"/>
                <a:gd name="connsiteX12" fmla="*/ 917576 w 6126163"/>
                <a:gd name="connsiteY12" fmla="*/ 6858000 h 6858000"/>
                <a:gd name="connsiteX13" fmla="*/ 0 w 6126163"/>
                <a:gd name="connsiteY1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26163" h="6858000">
                  <a:moveTo>
                    <a:pt x="0" y="0"/>
                  </a:moveTo>
                  <a:lnTo>
                    <a:pt x="2381250" y="0"/>
                  </a:lnTo>
                  <a:lnTo>
                    <a:pt x="2381250" y="765175"/>
                  </a:lnTo>
                  <a:lnTo>
                    <a:pt x="3149601" y="765175"/>
                  </a:lnTo>
                  <a:lnTo>
                    <a:pt x="3149601" y="1957388"/>
                  </a:lnTo>
                  <a:lnTo>
                    <a:pt x="5132388" y="1957388"/>
                  </a:lnTo>
                  <a:lnTo>
                    <a:pt x="5132388" y="4899025"/>
                  </a:lnTo>
                  <a:lnTo>
                    <a:pt x="6126163" y="4899025"/>
                  </a:lnTo>
                  <a:lnTo>
                    <a:pt x="6126163" y="6858000"/>
                  </a:lnTo>
                  <a:lnTo>
                    <a:pt x="5132388" y="6858000"/>
                  </a:lnTo>
                  <a:lnTo>
                    <a:pt x="3149601" y="6858000"/>
                  </a:lnTo>
                  <a:lnTo>
                    <a:pt x="2381250" y="6858000"/>
                  </a:lnTo>
                  <a:lnTo>
                    <a:pt x="917576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80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B02B9A-C678-D74D-B142-58CA492C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 bwMode="black">
            <a:xfrm>
              <a:off x="201168" y="5330955"/>
              <a:ext cx="1636776" cy="1351184"/>
            </a:xfrm>
            <a:prstGeom prst="rect">
              <a:avLst/>
            </a:prstGeom>
            <a:grpFill/>
          </p:spPr>
        </p:pic>
      </p:grpSp>
      <p:sp>
        <p:nvSpPr>
          <p:cNvPr id="14" name="Confidentiality Stamp">
            <a:extLst>
              <a:ext uri="{FF2B5EF4-FFF2-40B4-BE49-F238E27FC236}">
                <a16:creationId xmlns:a16="http://schemas.microsoft.com/office/drawing/2014/main" id="{C86EBE8C-2CF4-40B7-B289-3EE472179A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7453" y="3156043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70EB308C-F021-4F1B-A609-C22651ED189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black">
          <a:xfrm>
            <a:off x="427453" y="3541645"/>
            <a:ext cx="2443952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662" b="1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0BBB8318-EB82-4BAF-B07D-883DE61EDB2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427453" y="2813797"/>
            <a:ext cx="2183264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ver image">
            <a:extLst>
              <a:ext uri="{FF2B5EF4-FFF2-40B4-BE49-F238E27FC236}">
                <a16:creationId xmlns:a16="http://schemas.microsoft.com/office/drawing/2014/main" id="{0B8EC450-2588-46B0-A962-4A8F28BBA87D}"/>
              </a:ext>
            </a:extLst>
          </p:cNvPr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31213" y="2375717"/>
            <a:ext cx="6109026" cy="211791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02277">
              <a:spcAft>
                <a:spcPts val="664"/>
              </a:spcAft>
            </a:pPr>
            <a:endParaRPr lang="en-GB" sz="1456">
              <a:latin typeface="Georgia" pitchFamily="18" charset="0"/>
            </a:endParaRPr>
          </a:p>
        </p:txBody>
      </p:sp>
      <p:sp>
        <p:nvSpPr>
          <p:cNvPr id="18" name="Confidentiality Stamp">
            <a:extLst>
              <a:ext uri="{FF2B5EF4-FFF2-40B4-BE49-F238E27FC236}">
                <a16:creationId xmlns:a16="http://schemas.microsoft.com/office/drawing/2014/main" id="{544908D1-6B61-43B7-9B66-869C15C36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453" y="1663306"/>
            <a:ext cx="4761151" cy="4889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177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20" name="Confidentiality Stamp">
            <a:extLst>
              <a:ext uri="{FF2B5EF4-FFF2-40B4-BE49-F238E27FC236}">
                <a16:creationId xmlns:a16="http://schemas.microsoft.com/office/drawing/2014/main" id="{9C246A3E-6BB1-4A8C-8940-43DA547E6AC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453" y="2608057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186567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le Slide 3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E1CB07-AAEA-314E-A423-4B23728F27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hidden">
          <a:xfrm>
            <a:off x="2057400" y="1"/>
            <a:ext cx="7086600" cy="5143499"/>
          </a:xfrm>
          <a:solidFill>
            <a:srgbClr val="DEDEDE"/>
          </a:solidFill>
        </p:spPr>
        <p:txBody>
          <a:bodyPr rIns="1371600" anchor="ctr" anchorCtr="0"/>
          <a:lstStyle>
            <a:lvl1pPr algn="r">
              <a:defRPr sz="728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A9093B-3432-154B-91D3-38327BBF6E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" y="1"/>
            <a:ext cx="6275652" cy="5143500"/>
            <a:chOff x="1" y="3"/>
            <a:chExt cx="6126163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7CC873-FA37-4A3B-A68F-BA24516A184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1" y="3"/>
              <a:ext cx="6126163" cy="6858000"/>
            </a:xfrm>
            <a:custGeom>
              <a:avLst/>
              <a:gdLst>
                <a:gd name="connsiteX0" fmla="*/ 0 w 6126163"/>
                <a:gd name="connsiteY0" fmla="*/ 0 h 6858000"/>
                <a:gd name="connsiteX1" fmla="*/ 2381250 w 6126163"/>
                <a:gd name="connsiteY1" fmla="*/ 0 h 6858000"/>
                <a:gd name="connsiteX2" fmla="*/ 2381250 w 6126163"/>
                <a:gd name="connsiteY2" fmla="*/ 765175 h 6858000"/>
                <a:gd name="connsiteX3" fmla="*/ 3149601 w 6126163"/>
                <a:gd name="connsiteY3" fmla="*/ 765175 h 6858000"/>
                <a:gd name="connsiteX4" fmla="*/ 3149601 w 6126163"/>
                <a:gd name="connsiteY4" fmla="*/ 1957388 h 6858000"/>
                <a:gd name="connsiteX5" fmla="*/ 5132388 w 6126163"/>
                <a:gd name="connsiteY5" fmla="*/ 1957388 h 6858000"/>
                <a:gd name="connsiteX6" fmla="*/ 5132388 w 6126163"/>
                <a:gd name="connsiteY6" fmla="*/ 4899025 h 6858000"/>
                <a:gd name="connsiteX7" fmla="*/ 6126163 w 6126163"/>
                <a:gd name="connsiteY7" fmla="*/ 4899025 h 6858000"/>
                <a:gd name="connsiteX8" fmla="*/ 6126163 w 6126163"/>
                <a:gd name="connsiteY8" fmla="*/ 6858000 h 6858000"/>
                <a:gd name="connsiteX9" fmla="*/ 5132388 w 6126163"/>
                <a:gd name="connsiteY9" fmla="*/ 6858000 h 6858000"/>
                <a:gd name="connsiteX10" fmla="*/ 3149601 w 6126163"/>
                <a:gd name="connsiteY10" fmla="*/ 6858000 h 6858000"/>
                <a:gd name="connsiteX11" fmla="*/ 2381250 w 6126163"/>
                <a:gd name="connsiteY11" fmla="*/ 6858000 h 6858000"/>
                <a:gd name="connsiteX12" fmla="*/ 917576 w 6126163"/>
                <a:gd name="connsiteY12" fmla="*/ 6858000 h 6858000"/>
                <a:gd name="connsiteX13" fmla="*/ 0 w 6126163"/>
                <a:gd name="connsiteY1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26163" h="6858000">
                  <a:moveTo>
                    <a:pt x="0" y="0"/>
                  </a:moveTo>
                  <a:lnTo>
                    <a:pt x="2381250" y="0"/>
                  </a:lnTo>
                  <a:lnTo>
                    <a:pt x="2381250" y="765175"/>
                  </a:lnTo>
                  <a:lnTo>
                    <a:pt x="3149601" y="765175"/>
                  </a:lnTo>
                  <a:lnTo>
                    <a:pt x="3149601" y="1957388"/>
                  </a:lnTo>
                  <a:lnTo>
                    <a:pt x="5132388" y="1957388"/>
                  </a:lnTo>
                  <a:lnTo>
                    <a:pt x="5132388" y="4899025"/>
                  </a:lnTo>
                  <a:lnTo>
                    <a:pt x="6126163" y="4899025"/>
                  </a:lnTo>
                  <a:lnTo>
                    <a:pt x="6126163" y="6858000"/>
                  </a:lnTo>
                  <a:lnTo>
                    <a:pt x="5132388" y="6858000"/>
                  </a:lnTo>
                  <a:lnTo>
                    <a:pt x="3149601" y="6858000"/>
                  </a:lnTo>
                  <a:lnTo>
                    <a:pt x="2381250" y="6858000"/>
                  </a:lnTo>
                  <a:lnTo>
                    <a:pt x="91757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80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B02B9A-C678-D74D-B142-58CA492C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 bwMode="black">
            <a:xfrm>
              <a:off x="201168" y="5330955"/>
              <a:ext cx="1636776" cy="1351184"/>
            </a:xfrm>
            <a:prstGeom prst="rect">
              <a:avLst/>
            </a:prstGeom>
          </p:spPr>
        </p:pic>
      </p:grpSp>
      <p:sp>
        <p:nvSpPr>
          <p:cNvPr id="14" name="Confidentiality Stamp">
            <a:extLst>
              <a:ext uri="{FF2B5EF4-FFF2-40B4-BE49-F238E27FC236}">
                <a16:creationId xmlns:a16="http://schemas.microsoft.com/office/drawing/2014/main" id="{C86EBE8C-2CF4-40B7-B289-3EE472179A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7453" y="3156043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70EB308C-F021-4F1B-A609-C22651ED189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black">
          <a:xfrm>
            <a:off x="427453" y="3541645"/>
            <a:ext cx="2443952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662" b="1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0BBB8318-EB82-4BAF-B07D-883DE61EDB2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427453" y="2813797"/>
            <a:ext cx="2183264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ver image">
            <a:extLst>
              <a:ext uri="{FF2B5EF4-FFF2-40B4-BE49-F238E27FC236}">
                <a16:creationId xmlns:a16="http://schemas.microsoft.com/office/drawing/2014/main" id="{0B8EC450-2588-46B0-A962-4A8F28BBA87D}"/>
              </a:ext>
            </a:extLst>
          </p:cNvPr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31213" y="2375717"/>
            <a:ext cx="6109026" cy="211791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02277">
              <a:spcAft>
                <a:spcPts val="664"/>
              </a:spcAft>
            </a:pPr>
            <a:endParaRPr lang="en-GB" sz="1456">
              <a:latin typeface="Georgia" pitchFamily="18" charset="0"/>
            </a:endParaRPr>
          </a:p>
        </p:txBody>
      </p:sp>
      <p:sp>
        <p:nvSpPr>
          <p:cNvPr id="18" name="Confidentiality Stamp">
            <a:extLst>
              <a:ext uri="{FF2B5EF4-FFF2-40B4-BE49-F238E27FC236}">
                <a16:creationId xmlns:a16="http://schemas.microsoft.com/office/drawing/2014/main" id="{544908D1-6B61-43B7-9B66-869C15C36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453" y="1663306"/>
            <a:ext cx="4761151" cy="4889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177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20" name="Confidentiality Stamp">
            <a:extLst>
              <a:ext uri="{FF2B5EF4-FFF2-40B4-BE49-F238E27FC236}">
                <a16:creationId xmlns:a16="http://schemas.microsoft.com/office/drawing/2014/main" id="{9C246A3E-6BB1-4A8C-8940-43DA547E6AC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453" y="2608057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57522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03/02/2022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45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29226"/>
            <a:ext cx="4383911" cy="108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8531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>
            <a:spLocks noGrp="1"/>
          </p:cNvSpPr>
          <p:nvPr>
            <p:ph type="body" idx="1"/>
          </p:nvPr>
        </p:nvSpPr>
        <p:spPr>
          <a:xfrm>
            <a:off x="332185" y="1577341"/>
            <a:ext cx="5563790" cy="305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892" lvl="0" indent="-1714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685783" lvl="1" indent="-171446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028675" lvl="2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566" lvl="3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457" lvl="4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348" lvl="5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2400240" lvl="6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132" lvl="7" indent="-25716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3086023" lvl="8" indent="-257168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B7ECC-C278-4A47-A8F0-A437D82071F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E340CC-4EB5-45A7-84FF-73231781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059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11" y="895324"/>
            <a:ext cx="3289381" cy="994172"/>
          </a:xfrm>
        </p:spPr>
        <p:txBody>
          <a:bodyPr anchor="b">
            <a:normAutofit/>
          </a:bodyPr>
          <a:lstStyle>
            <a:lvl1pPr algn="r"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11" y="1974253"/>
            <a:ext cx="3289381" cy="251817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3112" y="1905397"/>
            <a:ext cx="2284727" cy="287062"/>
          </a:xfrm>
        </p:spPr>
        <p:txBody>
          <a:bodyPr lIns="0" anchor="b">
            <a:normAutofit/>
          </a:bodyPr>
          <a:lstStyle>
            <a:lvl1pPr marL="0" indent="0">
              <a:buNone/>
              <a:defRPr sz="12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77205" y="1905397"/>
            <a:ext cx="2267362" cy="287062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2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2894" y="2208610"/>
            <a:ext cx="2284810" cy="2283619"/>
          </a:xfrm>
        </p:spPr>
        <p:txBody>
          <a:bodyPr lIns="0" tIns="72000"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900">
                <a:latin typeface="+mn-lt"/>
              </a:defRPr>
            </a:lvl2pPr>
            <a:lvl3pPr>
              <a:defRPr sz="825">
                <a:latin typeface="+mn-lt"/>
              </a:defRPr>
            </a:lvl3pPr>
            <a:lvl4pPr>
              <a:defRPr sz="788">
                <a:latin typeface="+mn-lt"/>
              </a:defRPr>
            </a:lvl4pPr>
            <a:lvl5pPr>
              <a:defRPr sz="788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7205" y="2208610"/>
            <a:ext cx="2267362" cy="2283619"/>
          </a:xfrm>
        </p:spPr>
        <p:txBody>
          <a:bodyPr lIns="0" tIns="72000"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900">
                <a:latin typeface="+mn-lt"/>
              </a:defRPr>
            </a:lvl2pPr>
            <a:lvl3pPr>
              <a:defRPr sz="825">
                <a:latin typeface="+mn-lt"/>
              </a:defRPr>
            </a:lvl3pPr>
            <a:lvl4pPr>
              <a:defRPr sz="788">
                <a:latin typeface="+mn-lt"/>
              </a:defRPr>
            </a:lvl4pPr>
            <a:lvl5pPr>
              <a:defRPr sz="788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7997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3705640"/>
            <a:ext cx="9144000" cy="143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5000"/>
              </a:lnSpc>
              <a:defRPr sz="435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2184" y="3944700"/>
            <a:ext cx="8479632" cy="1088708"/>
          </a:xfrm>
          <a:prstGeom prst="rect">
            <a:avLst/>
          </a:prstGeo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38915-9703-4A26-8201-0DA9C11C45AC}"/>
              </a:ext>
            </a:extLst>
          </p:cNvPr>
          <p:cNvSpPr txBox="1"/>
          <p:nvPr userDrawn="1"/>
        </p:nvSpPr>
        <p:spPr>
          <a:xfrm>
            <a:off x="332185" y="3328986"/>
            <a:ext cx="4105274" cy="2553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900">
                <a:solidFill>
                  <a:schemeClr val="tx1"/>
                </a:solidFill>
              </a:rPr>
              <a:t>pwc.in</a:t>
            </a:r>
          </a:p>
        </p:txBody>
      </p:sp>
    </p:spTree>
    <p:extLst>
      <p:ext uri="{BB962C8B-B14F-4D97-AF65-F5344CB8AC3E}">
        <p14:creationId xmlns:p14="http://schemas.microsoft.com/office/powerpoint/2010/main" val="399507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32185" y="1577578"/>
            <a:ext cx="84795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57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2"/>
          </p:nvPr>
        </p:nvSpPr>
        <p:spPr>
          <a:xfrm>
            <a:off x="332184" y="700075"/>
            <a:ext cx="8479575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B0421D-0F2C-4D5C-8C6A-4F33BBA87B51}"/>
              </a:ext>
            </a:extLst>
          </p:cNvPr>
          <p:cNvGrpSpPr/>
          <p:nvPr/>
        </p:nvGrpSpPr>
        <p:grpSpPr>
          <a:xfrm>
            <a:off x="1" y="894"/>
            <a:ext cx="9143999" cy="3401112"/>
            <a:chOff x="0" y="-1850"/>
            <a:chExt cx="10058399" cy="51394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C2468B-7B7C-4C8C-B055-6EEB0FDFB458}"/>
                </a:ext>
              </a:extLst>
            </p:cNvPr>
            <p:cNvSpPr/>
            <p:nvPr/>
          </p:nvSpPr>
          <p:spPr bwMode="hidden">
            <a:xfrm>
              <a:off x="0" y="-1850"/>
              <a:ext cx="6738778" cy="385459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3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BBA73F9-E23B-456D-80BC-9D102C6807BF}"/>
                </a:ext>
              </a:extLst>
            </p:cNvPr>
            <p:cNvSpPr/>
            <p:nvPr/>
          </p:nvSpPr>
          <p:spPr bwMode="hidden">
            <a:xfrm>
              <a:off x="0" y="3852743"/>
              <a:ext cx="6738778" cy="1284865"/>
            </a:xfrm>
            <a:prstGeom prst="rect">
              <a:avLst/>
            </a:prstGeom>
            <a:solidFill>
              <a:srgbClr val="D04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3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E32A15-DC57-4998-AEBF-FEB28AD4F1C7}"/>
                </a:ext>
              </a:extLst>
            </p:cNvPr>
            <p:cNvSpPr/>
            <p:nvPr/>
          </p:nvSpPr>
          <p:spPr bwMode="hidden">
            <a:xfrm>
              <a:off x="6738779" y="-1850"/>
              <a:ext cx="3319620" cy="3854593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3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ADEBCFBD-4064-4013-BFAD-CD6A74630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gray">
          <a:xfrm>
            <a:off x="258898" y="4058099"/>
            <a:ext cx="1636775" cy="983583"/>
          </a:xfrm>
          <a:prstGeom prst="rect">
            <a:avLst/>
          </a:prstGeom>
        </p:spPr>
      </p:pic>
      <p:sp>
        <p:nvSpPr>
          <p:cNvPr id="12" name="Report Title">
            <a:extLst>
              <a:ext uri="{FF2B5EF4-FFF2-40B4-BE49-F238E27FC236}">
                <a16:creationId xmlns:a16="http://schemas.microsoft.com/office/drawing/2014/main" id="{33E879B0-433D-44B8-A45C-4AA9431195B4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5522076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13" name="Report Subtitle">
            <a:extLst>
              <a:ext uri="{FF2B5EF4-FFF2-40B4-BE49-F238E27FC236}">
                <a16:creationId xmlns:a16="http://schemas.microsoft.com/office/drawing/2014/main" id="{D138D7C5-AFED-488C-9EB0-31F9B7E94C54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606680"/>
            <a:ext cx="5522076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14" name="Confidentiality Stamp">
            <a:extLst>
              <a:ext uri="{FF2B5EF4-FFF2-40B4-BE49-F238E27FC236}">
                <a16:creationId xmlns:a16="http://schemas.microsoft.com/office/drawing/2014/main" id="{CB4906E0-DCF0-4572-8EB8-2DD2439A5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2126" y="3253912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4D76D332-7278-485D-8CDF-6978AE979BD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52126" y="3114781"/>
            <a:ext cx="2002444" cy="1310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0E3D03A1-F1AB-4918-AAE4-A674AC23F6D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77579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0900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EE44432-2DD3-429B-9192-CDE2430039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44" y="1051"/>
          <a:ext cx="1444" cy="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think-cell Slide" r:id="rId11" imgW="423" imgH="424" progId="TCLayout.ActiveDocument.1">
                  <p:embed/>
                </p:oleObj>
              </mc:Choice>
              <mc:Fallback>
                <p:oleObj name="think-cell Slide" r:id="rId11" imgW="423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EE44432-2DD3-429B-9192-CDE243003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4" y="1051"/>
                        <a:ext cx="1444" cy="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4E73762-5B0C-4A73-AAD9-B6C6DB42A1C9}"/>
              </a:ext>
            </a:extLst>
          </p:cNvPr>
          <p:cNvSpPr/>
          <p:nvPr/>
        </p:nvSpPr>
        <p:spPr>
          <a:xfrm>
            <a:off x="0" y="0"/>
            <a:ext cx="2360815" cy="51435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GB" sz="92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1C81E0-A595-44BD-A048-8DF8E985F86C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t="30898" r="32576" b="30525"/>
          <a:stretch/>
        </p:blipFill>
        <p:spPr>
          <a:xfrm>
            <a:off x="407418" y="705971"/>
            <a:ext cx="881273" cy="502055"/>
          </a:xfrm>
          <a:prstGeom prst="rect">
            <a:avLst/>
          </a:prstGeom>
        </p:spPr>
      </p:pic>
      <p:sp>
        <p:nvSpPr>
          <p:cNvPr id="19" name="Draft stamp">
            <a:extLst>
              <a:ext uri="{FF2B5EF4-FFF2-40B4-BE49-F238E27FC236}">
                <a16:creationId xmlns:a16="http://schemas.microsoft.com/office/drawing/2014/main" id="{AF78C4E9-5EC7-47A9-8CD3-A576720D21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888DD68-89F1-4B99-A070-7459C9028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419" y="1361515"/>
            <a:ext cx="1807385" cy="1120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EBB040F-A728-48CD-A5B9-F69EC5296F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419" y="4017453"/>
            <a:ext cx="1807385" cy="1120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Address Placeholder </a:t>
            </a:r>
          </a:p>
        </p:txBody>
      </p:sp>
      <p:cxnSp>
        <p:nvCxnSpPr>
          <p:cNvPr id="22" name="Frame Line">
            <a:extLst>
              <a:ext uri="{FF2B5EF4-FFF2-40B4-BE49-F238E27FC236}">
                <a16:creationId xmlns:a16="http://schemas.microsoft.com/office/drawing/2014/main" id="{F7BAF0B3-E029-470C-87E4-46D3229C144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689262" y="1311089"/>
            <a:ext cx="5976851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3075B3C-DA49-4F57-9409-515CA5F8C1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9263" y="705971"/>
            <a:ext cx="2410201" cy="11202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1A63BB9A-729A-4857-BE09-F8368F34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9263" y="1361515"/>
            <a:ext cx="5972599" cy="27140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6" name="Report Date">
            <a:extLst>
              <a:ext uri="{FF2B5EF4-FFF2-40B4-BE49-F238E27FC236}">
                <a16:creationId xmlns:a16="http://schemas.microsoft.com/office/drawing/2014/main" id="{EE19D4BC-B65F-4593-B6DA-6CEA94B7B6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latin typeface="+mn-lt"/>
              </a:rPr>
              <a:t>1 April 2019</a:t>
            </a:r>
          </a:p>
        </p:txBody>
      </p:sp>
      <p:sp>
        <p:nvSpPr>
          <p:cNvPr id="27" name="Presentation Disclaimer">
            <a:extLst>
              <a:ext uri="{FF2B5EF4-FFF2-40B4-BE49-F238E27FC236}">
                <a16:creationId xmlns:a16="http://schemas.microsoft.com/office/drawing/2014/main" id="{DBA60797-0C6B-4279-88BD-0214B400B5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11213" y="4737982"/>
            <a:ext cx="2278051" cy="815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Strictly private and confidential</a:t>
            </a:r>
          </a:p>
        </p:txBody>
      </p:sp>
      <p:sp>
        <p:nvSpPr>
          <p:cNvPr id="28" name="Page Number">
            <a:extLst>
              <a:ext uri="{FF2B5EF4-FFF2-40B4-BE49-F238E27FC236}">
                <a16:creationId xmlns:a16="http://schemas.microsoft.com/office/drawing/2014/main" id="{0AC58CDE-7BF7-4E9A-86DE-005A8226C2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9" name="Section Footer">
            <a:extLst>
              <a:ext uri="{FF2B5EF4-FFF2-40B4-BE49-F238E27FC236}">
                <a16:creationId xmlns:a16="http://schemas.microsoft.com/office/drawing/2014/main" id="{7BC2F3DA-F5E4-44B0-8190-5C4510FA91E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8873" y="4851409"/>
            <a:ext cx="2085891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4FBAFA-F1A1-40A6-9134-3230D2D92D31}"/>
              </a:ext>
            </a:extLst>
          </p:cNvPr>
          <p:cNvSpPr txBox="1"/>
          <p:nvPr/>
        </p:nvSpPr>
        <p:spPr>
          <a:xfrm>
            <a:off x="407418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bg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810281-0E5A-4B69-940A-B5D1F833254D}"/>
              </a:ext>
            </a:extLst>
          </p:cNvPr>
          <p:cNvCxnSpPr>
            <a:cxnSpLocks/>
          </p:cNvCxnSpPr>
          <p:nvPr/>
        </p:nvCxnSpPr>
        <p:spPr>
          <a:xfrm>
            <a:off x="652260" y="4858953"/>
            <a:ext cx="0" cy="6656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aderTOCPlaceholder"/>
          <p:cNvSpPr txBox="1"/>
          <p:nvPr>
            <p:custDataLst>
              <p:tags r:id="rId9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60169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Letter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port Date">
            <a:extLst>
              <a:ext uri="{FF2B5EF4-FFF2-40B4-BE49-F238E27FC236}">
                <a16:creationId xmlns:a16="http://schemas.microsoft.com/office/drawing/2014/main" id="{53D1EBEC-E8DA-41B3-AC08-642CC2A584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latin typeface="+mn-lt"/>
              </a:rPr>
              <a:t>1 April 2019</a:t>
            </a:r>
          </a:p>
        </p:txBody>
      </p:sp>
      <p:sp>
        <p:nvSpPr>
          <p:cNvPr id="19" name="Draft stamp">
            <a:extLst>
              <a:ext uri="{FF2B5EF4-FFF2-40B4-BE49-F238E27FC236}">
                <a16:creationId xmlns:a16="http://schemas.microsoft.com/office/drawing/2014/main" id="{AF78C4E9-5EC7-47A9-8CD3-A576720D21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6073" y="4738072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0E7DDA1-E9E0-4BD2-9F18-4D73A5A3E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1979" y="961818"/>
            <a:ext cx="2928581" cy="3458517"/>
          </a:xfrm>
        </p:spPr>
        <p:txBody>
          <a:bodyPr/>
          <a:lstStyle>
            <a:lvl1pPr>
              <a:defRPr sz="596"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A63B2BC-C1AA-475D-80E8-6103AE001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3282" y="961818"/>
            <a:ext cx="2928581" cy="3458517"/>
          </a:xfrm>
        </p:spPr>
        <p:txBody>
          <a:bodyPr/>
          <a:lstStyle>
            <a:lvl1pPr>
              <a:defRPr sz="596"/>
            </a:lvl1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72873F-F098-49A1-B629-C8530BE60C1A}"/>
              </a:ext>
            </a:extLst>
          </p:cNvPr>
          <p:cNvSpPr/>
          <p:nvPr/>
        </p:nvSpPr>
        <p:spPr>
          <a:xfrm>
            <a:off x="1" y="0"/>
            <a:ext cx="2362565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GB" sz="92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8A1954-C595-46AF-9BD0-C51B68380F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 t="30898" r="32576" b="30525"/>
          <a:stretch/>
        </p:blipFill>
        <p:spPr>
          <a:xfrm>
            <a:off x="407418" y="705971"/>
            <a:ext cx="881273" cy="502055"/>
          </a:xfrm>
          <a:prstGeom prst="rect">
            <a:avLst/>
          </a:prstGeom>
        </p:spPr>
      </p:pic>
      <p:sp>
        <p:nvSpPr>
          <p:cNvPr id="34" name="Presentation Disclaimer">
            <a:extLst>
              <a:ext uri="{FF2B5EF4-FFF2-40B4-BE49-F238E27FC236}">
                <a16:creationId xmlns:a16="http://schemas.microsoft.com/office/drawing/2014/main" id="{04DDCE90-61F5-41F7-BCB5-5378C4B9A3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1212" y="4565718"/>
            <a:ext cx="1782425" cy="815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GB" sz="530" noProof="1">
                <a:solidFill>
                  <a:schemeClr val="bg2"/>
                </a:solidFill>
              </a:rPr>
              <a:t>Strictly private and confidential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1B331F-A998-4B93-9E0F-EFB8090DC5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419" y="1361515"/>
            <a:ext cx="1782425" cy="1120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text here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012E331A-BF46-4F6E-9356-402F5B3A21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419" y="3922635"/>
            <a:ext cx="1782425" cy="112022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Address Placeholder </a:t>
            </a:r>
          </a:p>
        </p:txBody>
      </p:sp>
      <p:sp>
        <p:nvSpPr>
          <p:cNvPr id="41" name="Page Number">
            <a:extLst>
              <a:ext uri="{FF2B5EF4-FFF2-40B4-BE49-F238E27FC236}">
                <a16:creationId xmlns:a16="http://schemas.microsoft.com/office/drawing/2014/main" id="{F36165EE-352C-4AC1-98EF-60E59C280D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42" name="Section Footer">
            <a:extLst>
              <a:ext uri="{FF2B5EF4-FFF2-40B4-BE49-F238E27FC236}">
                <a16:creationId xmlns:a16="http://schemas.microsoft.com/office/drawing/2014/main" id="{DFD9E5A5-EA34-4218-A4A4-FD56114AF05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8873" y="4851409"/>
            <a:ext cx="2085891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1950-F3C4-4D1E-A940-993B2DC79208}"/>
              </a:ext>
            </a:extLst>
          </p:cNvPr>
          <p:cNvSpPr txBox="1"/>
          <p:nvPr/>
        </p:nvSpPr>
        <p:spPr>
          <a:xfrm>
            <a:off x="407418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bg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043B99-C2CB-4B03-BAF5-2B73C672E9E7}"/>
              </a:ext>
            </a:extLst>
          </p:cNvPr>
          <p:cNvCxnSpPr>
            <a:cxnSpLocks/>
          </p:cNvCxnSpPr>
          <p:nvPr/>
        </p:nvCxnSpPr>
        <p:spPr>
          <a:xfrm>
            <a:off x="652260" y="4858953"/>
            <a:ext cx="0" cy="6656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raft stamp">
            <a:extLst>
              <a:ext uri="{FF2B5EF4-FFF2-40B4-BE49-F238E27FC236}">
                <a16:creationId xmlns:a16="http://schemas.microsoft.com/office/drawing/2014/main" id="{0C7A3222-0907-4B8B-931D-CDF391F1375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  <p:sp>
        <p:nvSpPr>
          <p:cNvPr id="17" name="HeaderTOCPlaceholder"/>
          <p:cNvSpPr txBox="1"/>
          <p:nvPr>
            <p:custDataLst>
              <p:tags r:id="rId7"/>
            </p:custDataLst>
          </p:nvPr>
        </p:nvSpPr>
        <p:spPr>
          <a:xfrm>
            <a:off x="2533985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HeaderTOCPlaceholder"/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8820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912172"/>
            <a:ext cx="8179724" cy="2680671"/>
          </a:xfrm>
        </p:spPr>
        <p:txBody>
          <a:bodyPr tIns="0" bIns="0"/>
          <a:lstStyle>
            <a:lvl1pPr>
              <a:defRPr sz="596">
                <a:latin typeface="+mn-lt"/>
              </a:defRPr>
            </a:lvl1pPr>
            <a:lvl2pPr>
              <a:defRPr sz="596">
                <a:latin typeface="+mn-lt"/>
              </a:defRPr>
            </a:lvl2pPr>
            <a:lvl3pPr>
              <a:defRPr sz="596">
                <a:latin typeface="+mn-lt"/>
              </a:defRPr>
            </a:lvl3pPr>
            <a:lvl4pPr>
              <a:defRPr sz="596">
                <a:latin typeface="+mn-lt"/>
              </a:defRPr>
            </a:lvl4pPr>
            <a:lvl5pPr>
              <a:defRPr sz="596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 hidden="1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2F64073-2668-46FE-AD35-445DFFB448D4}"/>
              </a:ext>
            </a:extLst>
          </p:cNvPr>
          <p:cNvSpPr>
            <a:spLocks noGrp="1"/>
          </p:cNvSpPr>
          <p:nvPr>
            <p:ph sz="quarter" idx="26" hasCustomPrompt="1"/>
            <p:custDataLst>
              <p:tags r:id="rId6"/>
            </p:custDataLst>
          </p:nvPr>
        </p:nvSpPr>
        <p:spPr>
          <a:xfrm>
            <a:off x="482138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Subject matter -- Insert text here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EC542A2-EEE2-4DCF-B881-FD6F8C730597}"/>
              </a:ext>
            </a:extLst>
          </p:cNvPr>
          <p:cNvSpPr>
            <a:spLocks noGrp="1"/>
          </p:cNvSpPr>
          <p:nvPr>
            <p:ph sz="quarter" idx="27" hasCustomPrompt="1"/>
            <p:custDataLst>
              <p:tags r:id="rId7"/>
            </p:custDataLst>
          </p:nvPr>
        </p:nvSpPr>
        <p:spPr>
          <a:xfrm>
            <a:off x="4638502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PwC view -- Insert text here </a:t>
            </a:r>
          </a:p>
        </p:txBody>
      </p:sp>
      <p:sp>
        <p:nvSpPr>
          <p:cNvPr id="42" name="Section Header">
            <a:extLst>
              <a:ext uri="{FF2B5EF4-FFF2-40B4-BE49-F238E27FC236}">
                <a16:creationId xmlns:a16="http://schemas.microsoft.com/office/drawing/2014/main" id="{42230C15-E0EF-475B-8C56-8180ED2FC02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9" name="Report Date">
            <a:extLst>
              <a:ext uri="{FF2B5EF4-FFF2-40B4-BE49-F238E27FC236}">
                <a16:creationId xmlns:a16="http://schemas.microsoft.com/office/drawing/2014/main" id="{B66C8374-F5C4-4996-A017-C80027E874A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40" name="Page Number">
            <a:extLst>
              <a:ext uri="{FF2B5EF4-FFF2-40B4-BE49-F238E27FC236}">
                <a16:creationId xmlns:a16="http://schemas.microsoft.com/office/drawing/2014/main" id="{00FF76E0-A4C6-4C27-96DB-D6E6C03A892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41" name="Presentation Disclaimer">
            <a:extLst>
              <a:ext uri="{FF2B5EF4-FFF2-40B4-BE49-F238E27FC236}">
                <a16:creationId xmlns:a16="http://schemas.microsoft.com/office/drawing/2014/main" id="{08D357CF-2BDC-45D2-B8A1-33CD43A8FB0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43" name="Section Footer">
            <a:extLst>
              <a:ext uri="{FF2B5EF4-FFF2-40B4-BE49-F238E27FC236}">
                <a16:creationId xmlns:a16="http://schemas.microsoft.com/office/drawing/2014/main" id="{98D7C6BC-F4A4-4F9C-A8BF-E320D746F02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3993BF-D529-458F-A6DB-FF58DC66AF25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9A4775-51B2-49AF-BE77-A2DD117CCF43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aft stamp">
            <a:extLst>
              <a:ext uri="{FF2B5EF4-FFF2-40B4-BE49-F238E27FC236}">
                <a16:creationId xmlns:a16="http://schemas.microsoft.com/office/drawing/2014/main" id="{17968DA8-EB16-47EE-839F-ED9A501B8C2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38161171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912172"/>
            <a:ext cx="4023360" cy="2680671"/>
          </a:xfrm>
        </p:spPr>
        <p:txBody>
          <a:bodyPr tIns="0" bIns="0"/>
          <a:lstStyle>
            <a:lvl1pPr>
              <a:defRPr sz="596">
                <a:latin typeface="+mn-lt"/>
              </a:defRPr>
            </a:lvl1pPr>
            <a:lvl2pPr>
              <a:defRPr sz="596">
                <a:latin typeface="+mn-lt"/>
              </a:defRPr>
            </a:lvl2pPr>
            <a:lvl3pPr>
              <a:defRPr sz="596">
                <a:latin typeface="+mn-lt"/>
              </a:defRPr>
            </a:lvl3pPr>
            <a:lvl4pPr>
              <a:defRPr sz="596">
                <a:latin typeface="+mn-lt"/>
              </a:defRPr>
            </a:lvl4pPr>
            <a:lvl5pPr>
              <a:defRPr sz="596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912172"/>
            <a:ext cx="4023360" cy="2680671"/>
          </a:xfrm>
        </p:spPr>
        <p:txBody>
          <a:bodyPr tIns="0" bIns="0"/>
          <a:lstStyle>
            <a:lvl1pPr>
              <a:defRPr sz="596">
                <a:latin typeface="+mn-lt"/>
              </a:defRPr>
            </a:lvl1pPr>
            <a:lvl2pPr>
              <a:defRPr sz="596">
                <a:latin typeface="+mn-lt"/>
              </a:defRPr>
            </a:lvl2pPr>
            <a:lvl3pPr>
              <a:defRPr sz="596">
                <a:latin typeface="+mn-lt"/>
              </a:defRPr>
            </a:lvl3pPr>
            <a:lvl4pPr>
              <a:defRPr sz="596">
                <a:latin typeface="+mn-lt"/>
              </a:defRPr>
            </a:lvl4pPr>
            <a:lvl5pPr>
              <a:defRPr sz="596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 hidden="1"/>
          <p:cNvSpPr txBox="1"/>
          <p:nvPr>
            <p:custDataLst>
              <p:tags r:id="rId4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5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6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2F64073-2668-46FE-AD35-445DFFB448D4}"/>
              </a:ext>
            </a:extLst>
          </p:cNvPr>
          <p:cNvSpPr>
            <a:spLocks noGrp="1"/>
          </p:cNvSpPr>
          <p:nvPr>
            <p:ph sz="quarter" idx="26" hasCustomPrompt="1"/>
            <p:custDataLst>
              <p:tags r:id="rId7"/>
            </p:custDataLst>
          </p:nvPr>
        </p:nvSpPr>
        <p:spPr>
          <a:xfrm>
            <a:off x="482138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Subject matter -- Insert text here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EC542A2-EEE2-4DCF-B881-FD6F8C730597}"/>
              </a:ext>
            </a:extLst>
          </p:cNvPr>
          <p:cNvSpPr>
            <a:spLocks noGrp="1"/>
          </p:cNvSpPr>
          <p:nvPr>
            <p:ph sz="quarter" idx="27" hasCustomPrompt="1"/>
            <p:custDataLst>
              <p:tags r:id="rId8"/>
            </p:custDataLst>
          </p:nvPr>
        </p:nvSpPr>
        <p:spPr>
          <a:xfrm>
            <a:off x="4638502" y="1324200"/>
            <a:ext cx="4023360" cy="490145"/>
          </a:xfrm>
        </p:spPr>
        <p:txBody>
          <a:bodyPr tIns="0" bIns="0"/>
          <a:lstStyle>
            <a:lvl1pPr>
              <a:defRPr sz="596" i="1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PwC view -- Insert text here </a:t>
            </a:r>
          </a:p>
        </p:txBody>
      </p:sp>
      <p:sp>
        <p:nvSpPr>
          <p:cNvPr id="43" name="Section Header">
            <a:extLst>
              <a:ext uri="{FF2B5EF4-FFF2-40B4-BE49-F238E27FC236}">
                <a16:creationId xmlns:a16="http://schemas.microsoft.com/office/drawing/2014/main" id="{7F444856-1130-46B5-A045-52E1A79FBBD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Report Date">
            <a:extLst>
              <a:ext uri="{FF2B5EF4-FFF2-40B4-BE49-F238E27FC236}">
                <a16:creationId xmlns:a16="http://schemas.microsoft.com/office/drawing/2014/main" id="{B4D96363-5048-42D4-A625-7660951202C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6" name="Page Number">
            <a:extLst>
              <a:ext uri="{FF2B5EF4-FFF2-40B4-BE49-F238E27FC236}">
                <a16:creationId xmlns:a16="http://schemas.microsoft.com/office/drawing/2014/main" id="{59EA6C49-2D7E-4FCB-8DA7-C1A79DF7B9B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Presentation Disclaimer">
            <a:extLst>
              <a:ext uri="{FF2B5EF4-FFF2-40B4-BE49-F238E27FC236}">
                <a16:creationId xmlns:a16="http://schemas.microsoft.com/office/drawing/2014/main" id="{2072BD5A-7576-4E0D-976F-209E7B832A2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9" name="Section Footer">
            <a:extLst>
              <a:ext uri="{FF2B5EF4-FFF2-40B4-BE49-F238E27FC236}">
                <a16:creationId xmlns:a16="http://schemas.microsoft.com/office/drawing/2014/main" id="{0698F7A3-ECB8-4459-B242-13A3C3A4C41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767C8B-73EA-42B7-9AA5-AE3E0CFA7F2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701F06-0467-480F-B3C7-DDF18CF6675F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raft stamp">
            <a:extLst>
              <a:ext uri="{FF2B5EF4-FFF2-40B4-BE49-F238E27FC236}">
                <a16:creationId xmlns:a16="http://schemas.microsoft.com/office/drawing/2014/main" id="{76E39CD5-987F-43AE-B084-849EE59B539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15934112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8179724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 marL="154862" marR="0" indent="-152479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+mj-lt"/>
              <a:buAutoNum type="arabicPeriod"/>
              <a:tabLst/>
              <a:defRPr/>
            </a:lvl6pPr>
            <a:lvl7pPr marL="309722" marR="0" indent="-151288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+mj-lt"/>
              <a:buAutoNum type="alphaLcPeriod"/>
              <a:tabLst/>
              <a:defRPr/>
            </a:lvl7pPr>
            <a:lvl8pPr marL="459819" marR="0" indent="-151288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+mj-lt"/>
              <a:buAutoNum type="romanLcPeriod"/>
              <a:tabLst/>
              <a:defRPr/>
            </a:lvl8pPr>
            <a:lvl9pPr marL="0" marR="0" indent="0" algn="l" defTabSz="674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 typeface="Arial" pitchFamily="34" charset="0"/>
              <a:buNone/>
              <a:tabLst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Draft stamp">
            <a:extLst>
              <a:ext uri="{FF2B5EF4-FFF2-40B4-BE49-F238E27FC236}">
                <a16:creationId xmlns:a16="http://schemas.microsoft.com/office/drawing/2014/main" id="{26555BDF-7C84-4592-ACD1-DDDDF84190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9" name="Report Date">
            <a:extLst>
              <a:ext uri="{FF2B5EF4-FFF2-40B4-BE49-F238E27FC236}">
                <a16:creationId xmlns:a16="http://schemas.microsoft.com/office/drawing/2014/main" id="{64581E60-A0D4-4BC1-823A-2B418E8F212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30" name="Page Number">
            <a:extLst>
              <a:ext uri="{FF2B5EF4-FFF2-40B4-BE49-F238E27FC236}">
                <a16:creationId xmlns:a16="http://schemas.microsoft.com/office/drawing/2014/main" id="{41779BE8-A4CC-4DAD-B153-54092D7A99B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1" name="Presentation Disclaimer">
            <a:extLst>
              <a:ext uri="{FF2B5EF4-FFF2-40B4-BE49-F238E27FC236}">
                <a16:creationId xmlns:a16="http://schemas.microsoft.com/office/drawing/2014/main" id="{3C2E928F-BA23-4F06-9CC3-E08864FB846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32" name="Section Footer">
            <a:extLst>
              <a:ext uri="{FF2B5EF4-FFF2-40B4-BE49-F238E27FC236}">
                <a16:creationId xmlns:a16="http://schemas.microsoft.com/office/drawing/2014/main" id="{8D2C9B10-5BE7-4AF8-BFF8-A3046EC4F94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D8D29-B820-4A31-8280-EFE6F9FA98F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44D133-2D16-42A3-A3AD-A385F9C01A0E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67161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4023360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361515"/>
            <a:ext cx="4023360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4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5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6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Draft stamp">
            <a:extLst>
              <a:ext uri="{FF2B5EF4-FFF2-40B4-BE49-F238E27FC236}">
                <a16:creationId xmlns:a16="http://schemas.microsoft.com/office/drawing/2014/main" id="{26555BDF-7C84-4592-ACD1-DDDDF84190D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3" name="Report Date">
            <a:extLst>
              <a:ext uri="{FF2B5EF4-FFF2-40B4-BE49-F238E27FC236}">
                <a16:creationId xmlns:a16="http://schemas.microsoft.com/office/drawing/2014/main" id="{A8AA2BC8-1024-45CC-9E76-6C0E7A21F6C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A89B890D-CBFA-4D2C-BB10-C27690A9929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Presentation Disclaimer">
            <a:extLst>
              <a:ext uri="{FF2B5EF4-FFF2-40B4-BE49-F238E27FC236}">
                <a16:creationId xmlns:a16="http://schemas.microsoft.com/office/drawing/2014/main" id="{57CE9966-8074-4152-9D34-F90B6B3C28D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6" name="Section Footer">
            <a:extLst>
              <a:ext uri="{FF2B5EF4-FFF2-40B4-BE49-F238E27FC236}">
                <a16:creationId xmlns:a16="http://schemas.microsoft.com/office/drawing/2014/main" id="{FC58C329-4792-4816-A60A-3D2DCE9CA03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FC1A6-EFD9-4BBD-86EB-FA5F92D972EA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5CE69C-839D-427C-8F86-57156ADECE5D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92473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5414819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026728" y="1361515"/>
            <a:ext cx="2629593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4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5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6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Draft stamp">
            <a:extLst>
              <a:ext uri="{FF2B5EF4-FFF2-40B4-BE49-F238E27FC236}">
                <a16:creationId xmlns:a16="http://schemas.microsoft.com/office/drawing/2014/main" id="{176703B5-D291-496D-B26E-525DA3A3675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3" name="Report Date">
            <a:extLst>
              <a:ext uri="{FF2B5EF4-FFF2-40B4-BE49-F238E27FC236}">
                <a16:creationId xmlns:a16="http://schemas.microsoft.com/office/drawing/2014/main" id="{53D88DCA-117D-416D-82D2-2367ED968B2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7336B48-3136-4E82-8B16-FBC22E8CAE0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Presentation Disclaimer">
            <a:extLst>
              <a:ext uri="{FF2B5EF4-FFF2-40B4-BE49-F238E27FC236}">
                <a16:creationId xmlns:a16="http://schemas.microsoft.com/office/drawing/2014/main" id="{90BED7C2-73F9-48D2-A750-793071C5693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6" name="Section Footer">
            <a:extLst>
              <a:ext uri="{FF2B5EF4-FFF2-40B4-BE49-F238E27FC236}">
                <a16:creationId xmlns:a16="http://schemas.microsoft.com/office/drawing/2014/main" id="{951C7BF0-CFC4-4094-AA1F-87A845BB895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61651-EB89-48D4-A6DE-27384110A6BB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DD7B9E-30C4-4159-BFEE-77F215166572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73272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4020590" cy="1563221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82138" y="3031640"/>
            <a:ext cx="402059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4641273" y="1361515"/>
            <a:ext cx="4023360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4" name="HeaderTOCPlaceholder"/>
          <p:cNvSpPr txBox="1"/>
          <p:nvPr>
            <p:custDataLst>
              <p:tags r:id="rId4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5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Date/Filepath" hidden="1"/>
          <p:cNvSpPr txBox="1"/>
          <p:nvPr>
            <p:custDataLst>
              <p:tags r:id="rId6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20" name="Slide Tags" hidden="1"/>
          <p:cNvSpPr txBox="1"/>
          <p:nvPr>
            <p:custDataLst>
              <p:tags r:id="rId7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4" name="Draft stamp">
            <a:extLst>
              <a:ext uri="{FF2B5EF4-FFF2-40B4-BE49-F238E27FC236}">
                <a16:creationId xmlns:a16="http://schemas.microsoft.com/office/drawing/2014/main" id="{98F467DD-E508-4793-B8C1-41188C0178B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19" name="Report Date">
            <a:extLst>
              <a:ext uri="{FF2B5EF4-FFF2-40B4-BE49-F238E27FC236}">
                <a16:creationId xmlns:a16="http://schemas.microsoft.com/office/drawing/2014/main" id="{BDC234B1-84B0-44C3-BE38-95CEC0CA133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1" name="Page Number">
            <a:extLst>
              <a:ext uri="{FF2B5EF4-FFF2-40B4-BE49-F238E27FC236}">
                <a16:creationId xmlns:a16="http://schemas.microsoft.com/office/drawing/2014/main" id="{B4A20242-E44A-4263-95BA-D1D5664EE2C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3" name="Presentation Disclaimer">
            <a:extLst>
              <a:ext uri="{FF2B5EF4-FFF2-40B4-BE49-F238E27FC236}">
                <a16:creationId xmlns:a16="http://schemas.microsoft.com/office/drawing/2014/main" id="{885D6D75-46D2-4F31-9186-3D5BFAC2EBA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6" name="Section Footer">
            <a:extLst>
              <a:ext uri="{FF2B5EF4-FFF2-40B4-BE49-F238E27FC236}">
                <a16:creationId xmlns:a16="http://schemas.microsoft.com/office/drawing/2014/main" id="{880E68C9-26BA-4DB5-861B-DC433ABD5EC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6D62A-63C1-496F-864F-F8EA90700F13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8B007-F8F4-4D8B-B7BA-C35A62369B11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91642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46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Section Header"/>
          <p:cNvSpPr txBox="1"/>
          <p:nvPr>
            <p:custDataLst>
              <p:tags r:id="rId2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21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82138" y="1361515"/>
            <a:ext cx="4023360" cy="1560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4638502" y="1361515"/>
            <a:ext cx="4023360" cy="1560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82138" y="3032402"/>
            <a:ext cx="8179724" cy="1560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Draft stamp">
            <a:extLst>
              <a:ext uri="{FF2B5EF4-FFF2-40B4-BE49-F238E27FC236}">
                <a16:creationId xmlns:a16="http://schemas.microsoft.com/office/drawing/2014/main" id="{E4D3AC3D-FB5C-4056-B3CE-C6F20174717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20" name="Report Date">
            <a:extLst>
              <a:ext uri="{FF2B5EF4-FFF2-40B4-BE49-F238E27FC236}">
                <a16:creationId xmlns:a16="http://schemas.microsoft.com/office/drawing/2014/main" id="{D8BE6AE2-E4FA-4A4C-9F4A-0801F27EF15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B132AC77-15B7-427D-9EDA-27E044A04CD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9" name="Presentation Disclaimer">
            <a:extLst>
              <a:ext uri="{FF2B5EF4-FFF2-40B4-BE49-F238E27FC236}">
                <a16:creationId xmlns:a16="http://schemas.microsoft.com/office/drawing/2014/main" id="{C1ACCB47-82D5-446E-80FB-2690A95152B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30" name="Section Footer">
            <a:extLst>
              <a:ext uri="{FF2B5EF4-FFF2-40B4-BE49-F238E27FC236}">
                <a16:creationId xmlns:a16="http://schemas.microsoft.com/office/drawing/2014/main" id="{9A254952-4576-4CFE-B61C-9E618027811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E2759-0B78-4BAC-9091-A3898FCC7E2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178E40-037A-4FB9-9A78-25D7EB7BC066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744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32186" y="1577578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75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 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9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8971D4-EE37-4CAA-9605-E33F450BEBA9}"/>
              </a:ext>
            </a:extLst>
          </p:cNvPr>
          <p:cNvSpPr>
            <a:spLocks noGrp="1"/>
          </p:cNvSpPr>
          <p:nvPr>
            <p:ph sz="quarter" idx="25"/>
            <p:custDataLst>
              <p:tags r:id="rId6"/>
            </p:custDataLst>
          </p:nvPr>
        </p:nvSpPr>
        <p:spPr>
          <a:xfrm>
            <a:off x="3254433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B245656-626A-4ECA-ABB9-1EF1B8ECAB19}"/>
              </a:ext>
            </a:extLst>
          </p:cNvPr>
          <p:cNvSpPr>
            <a:spLocks noGrp="1"/>
          </p:cNvSpPr>
          <p:nvPr>
            <p:ph sz="quarter" idx="26"/>
            <p:custDataLst>
              <p:tags r:id="rId7"/>
            </p:custDataLst>
          </p:nvPr>
        </p:nvSpPr>
        <p:spPr>
          <a:xfrm>
            <a:off x="6026727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Report Date">
            <a:extLst>
              <a:ext uri="{FF2B5EF4-FFF2-40B4-BE49-F238E27FC236}">
                <a16:creationId xmlns:a16="http://schemas.microsoft.com/office/drawing/2014/main" id="{71242622-92E5-4577-9939-C23982B6F01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5" name="Page Number">
            <a:extLst>
              <a:ext uri="{FF2B5EF4-FFF2-40B4-BE49-F238E27FC236}">
                <a16:creationId xmlns:a16="http://schemas.microsoft.com/office/drawing/2014/main" id="{7253FE5D-87D6-4F45-BF52-14884C4140B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6" name="Presentation Disclaimer">
            <a:extLst>
              <a:ext uri="{FF2B5EF4-FFF2-40B4-BE49-F238E27FC236}">
                <a16:creationId xmlns:a16="http://schemas.microsoft.com/office/drawing/2014/main" id="{2DE48912-752E-4B28-992E-A8018FA045F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7" name="Section Footer">
            <a:extLst>
              <a:ext uri="{FF2B5EF4-FFF2-40B4-BE49-F238E27FC236}">
                <a16:creationId xmlns:a16="http://schemas.microsoft.com/office/drawing/2014/main" id="{24E13DC1-0CD8-4F00-BEB6-8ED480D1657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1B077-C346-4667-9422-134889A69A8E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B69CA-5FCE-4A4A-B144-701CC8BBBE64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raft stamp">
            <a:extLst>
              <a:ext uri="{FF2B5EF4-FFF2-40B4-BE49-F238E27FC236}">
                <a16:creationId xmlns:a16="http://schemas.microsoft.com/office/drawing/2014/main" id="{8BA4733D-DD24-4E66-AB15-27D0B8AA9EB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181075010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361515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361515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3031640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3031640"/>
            <a:ext cx="4023360" cy="15612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1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Section Header"/>
          <p:cNvSpPr txBox="1"/>
          <p:nvPr>
            <p:custDataLst>
              <p:tags r:id="rId2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Date/Filepath" hidden="1"/>
          <p:cNvSpPr txBox="1"/>
          <p:nvPr>
            <p:custDataLst>
              <p:tags r:id="rId3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21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0" name="Report Date">
            <a:extLst>
              <a:ext uri="{FF2B5EF4-FFF2-40B4-BE49-F238E27FC236}">
                <a16:creationId xmlns:a16="http://schemas.microsoft.com/office/drawing/2014/main" id="{C9AC37EA-A51B-4D19-8AFD-D5550BB1DB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2" name="Page Number">
            <a:extLst>
              <a:ext uri="{FF2B5EF4-FFF2-40B4-BE49-F238E27FC236}">
                <a16:creationId xmlns:a16="http://schemas.microsoft.com/office/drawing/2014/main" id="{D5E4965D-0DB2-40AB-8C54-A02F73111BD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5" name="Presentation Disclaimer">
            <a:extLst>
              <a:ext uri="{FF2B5EF4-FFF2-40B4-BE49-F238E27FC236}">
                <a16:creationId xmlns:a16="http://schemas.microsoft.com/office/drawing/2014/main" id="{5D5F1A31-F3C3-4E8D-8EE5-5D802CF63C9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8" name="Section Footer">
            <a:extLst>
              <a:ext uri="{FF2B5EF4-FFF2-40B4-BE49-F238E27FC236}">
                <a16:creationId xmlns:a16="http://schemas.microsoft.com/office/drawing/2014/main" id="{386FB611-2223-4501-B9AF-3FF47256085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37E43E-8B9E-4332-A613-62823857903C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2FC379-8CCB-4D1B-B59F-CD6E374799E5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aft stamp">
            <a:extLst>
              <a:ext uri="{FF2B5EF4-FFF2-40B4-BE49-F238E27FC236}">
                <a16:creationId xmlns:a16="http://schemas.microsoft.com/office/drawing/2014/main" id="{2F22AEF7-CCE6-447D-A2ED-AE17E661B93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14287663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>
            <p:custDataLst>
              <p:tags r:id="rId1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5" name="Slide Tags" hidden="1"/>
          <p:cNvSpPr txBox="1"/>
          <p:nvPr>
            <p:custDataLst>
              <p:tags r:id="rId2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2152295483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banner statement here</a:t>
            </a:r>
            <a:endParaRPr lang="en-GB"/>
          </a:p>
        </p:txBody>
      </p:sp>
      <p:sp>
        <p:nvSpPr>
          <p:cNvPr id="12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Slide Tags" hidden="1"/>
          <p:cNvSpPr txBox="1"/>
          <p:nvPr>
            <p:custDataLst>
              <p:tags r:id="rId2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589052193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Section Header"/>
          <p:cNvSpPr txBox="1"/>
          <p:nvPr>
            <p:custDataLst>
              <p:tags r:id="rId2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/>
          </a:p>
        </p:txBody>
      </p:sp>
      <p:sp>
        <p:nvSpPr>
          <p:cNvPr id="6" name="Date/Filepath" hidden="1"/>
          <p:cNvSpPr txBox="1"/>
          <p:nvPr>
            <p:custDataLst>
              <p:tags r:id="rId3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7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4" name="Report Date">
            <a:extLst>
              <a:ext uri="{FF2B5EF4-FFF2-40B4-BE49-F238E27FC236}">
                <a16:creationId xmlns:a16="http://schemas.microsoft.com/office/drawing/2014/main" id="{878B0EBC-141B-4C4F-A362-F528990FC2B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C9163938-2785-4D1F-BF6D-38BF33DF9B9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16" name="Presentation Disclaimer">
            <a:extLst>
              <a:ext uri="{FF2B5EF4-FFF2-40B4-BE49-F238E27FC236}">
                <a16:creationId xmlns:a16="http://schemas.microsoft.com/office/drawing/2014/main" id="{C7F05687-DF8A-4343-AC91-BC2675AFB87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3" name="Section Footer">
            <a:extLst>
              <a:ext uri="{FF2B5EF4-FFF2-40B4-BE49-F238E27FC236}">
                <a16:creationId xmlns:a16="http://schemas.microsoft.com/office/drawing/2014/main" id="{DED794C3-4383-43AC-902C-5A450186D19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4F52D2-7367-4B0E-9D2D-29AFCA9CD2CD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7E5360-4F8D-4FCD-B7AC-F798EC35A7AE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aft stamp">
            <a:extLst>
              <a:ext uri="{FF2B5EF4-FFF2-40B4-BE49-F238E27FC236}">
                <a16:creationId xmlns:a16="http://schemas.microsoft.com/office/drawing/2014/main" id="{1DF6D7B6-5867-4B92-8FBA-C62AA2356B0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580780105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>
            <p:custDataLst>
              <p:tags r:id="rId1"/>
            </p:custDataLst>
          </p:nvPr>
        </p:nvSpPr>
        <p:spPr>
          <a:xfrm>
            <a:off x="3255818" y="465941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7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4" name="Report Date">
            <a:extLst>
              <a:ext uri="{FF2B5EF4-FFF2-40B4-BE49-F238E27FC236}">
                <a16:creationId xmlns:a16="http://schemas.microsoft.com/office/drawing/2014/main" id="{EA7A290B-C63D-405E-8ACC-CE7A7042C4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18" name="Page Number">
            <a:extLst>
              <a:ext uri="{FF2B5EF4-FFF2-40B4-BE49-F238E27FC236}">
                <a16:creationId xmlns:a16="http://schemas.microsoft.com/office/drawing/2014/main" id="{A58703A6-1313-434F-9F41-5C0717B2C4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19" name="Presentation Disclaimer">
            <a:extLst>
              <a:ext uri="{FF2B5EF4-FFF2-40B4-BE49-F238E27FC236}">
                <a16:creationId xmlns:a16="http://schemas.microsoft.com/office/drawing/2014/main" id="{FEED1EAE-54DA-4BFE-B8AA-01FAFBE1AB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1" name="Section Footer">
            <a:extLst>
              <a:ext uri="{FF2B5EF4-FFF2-40B4-BE49-F238E27FC236}">
                <a16:creationId xmlns:a16="http://schemas.microsoft.com/office/drawing/2014/main" id="{F1847CC5-B1D1-4474-9C3E-39FBF238FC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1E66-7DDE-4707-BC15-833A2E60B93F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39BE09-0D2C-4954-8138-608BE1226ADD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aft stamp">
            <a:extLst>
              <a:ext uri="{FF2B5EF4-FFF2-40B4-BE49-F238E27FC236}">
                <a16:creationId xmlns:a16="http://schemas.microsoft.com/office/drawing/2014/main" id="{6C4C93B2-A619-441E-B329-F1D1D1339EB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627714765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9" y="707987"/>
            <a:ext cx="2635135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At a glance 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9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8971D4-EE37-4CAA-9605-E33F450BEBA9}"/>
              </a:ext>
            </a:extLst>
          </p:cNvPr>
          <p:cNvSpPr>
            <a:spLocks noGrp="1"/>
          </p:cNvSpPr>
          <p:nvPr>
            <p:ph sz="quarter" idx="25"/>
            <p:custDataLst>
              <p:tags r:id="rId6"/>
            </p:custDataLst>
          </p:nvPr>
        </p:nvSpPr>
        <p:spPr>
          <a:xfrm>
            <a:off x="3254433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B245656-626A-4ECA-ABB9-1EF1B8ECAB19}"/>
              </a:ext>
            </a:extLst>
          </p:cNvPr>
          <p:cNvSpPr>
            <a:spLocks noGrp="1"/>
          </p:cNvSpPr>
          <p:nvPr>
            <p:ph sz="quarter" idx="26"/>
            <p:custDataLst>
              <p:tags r:id="rId7"/>
            </p:custDataLst>
          </p:nvPr>
        </p:nvSpPr>
        <p:spPr>
          <a:xfrm>
            <a:off x="6026727" y="1361515"/>
            <a:ext cx="2635135" cy="3169004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EFFD349-10E5-48CF-8A59-EF1555B521B2}"/>
              </a:ext>
            </a:extLst>
          </p:cNvPr>
          <p:cNvSpPr>
            <a:spLocks noGrp="1"/>
          </p:cNvSpPr>
          <p:nvPr>
            <p:ph sz="quarter" idx="27" hasCustomPrompt="1"/>
            <p:custDataLst>
              <p:tags r:id="rId8"/>
            </p:custDataLst>
          </p:nvPr>
        </p:nvSpPr>
        <p:spPr>
          <a:xfrm>
            <a:off x="3254433" y="712363"/>
            <a:ext cx="5407429" cy="556709"/>
          </a:xfrm>
        </p:spPr>
        <p:txBody>
          <a:bodyPr tIns="0" bIns="0"/>
          <a:lstStyle>
            <a:lvl1pPr>
              <a:defRPr sz="662" b="1" i="0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noProof="0"/>
              <a:t>PwC view – Insert text here </a:t>
            </a:r>
          </a:p>
        </p:txBody>
      </p:sp>
      <p:sp>
        <p:nvSpPr>
          <p:cNvPr id="25" name="Report Date">
            <a:extLst>
              <a:ext uri="{FF2B5EF4-FFF2-40B4-BE49-F238E27FC236}">
                <a16:creationId xmlns:a16="http://schemas.microsoft.com/office/drawing/2014/main" id="{0665A064-6277-415D-A60B-2C406E27F0A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6" name="Page Number">
            <a:extLst>
              <a:ext uri="{FF2B5EF4-FFF2-40B4-BE49-F238E27FC236}">
                <a16:creationId xmlns:a16="http://schemas.microsoft.com/office/drawing/2014/main" id="{3E3BCC40-17E6-40CE-86FB-031964A7D93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7" name="Presentation Disclaimer">
            <a:extLst>
              <a:ext uri="{FF2B5EF4-FFF2-40B4-BE49-F238E27FC236}">
                <a16:creationId xmlns:a16="http://schemas.microsoft.com/office/drawing/2014/main" id="{E93B3E1C-A734-4BF7-8D8A-7ABE20B054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9" name="Section Footer">
            <a:extLst>
              <a:ext uri="{FF2B5EF4-FFF2-40B4-BE49-F238E27FC236}">
                <a16:creationId xmlns:a16="http://schemas.microsoft.com/office/drawing/2014/main" id="{EAB395CC-B6E8-411B-AD9B-E9D9855FB07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888D0-1439-411F-967C-CAA5F572B50E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75FF6B-0198-42AD-B231-B2AA3F0AE8FC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aft stamp">
            <a:extLst>
              <a:ext uri="{FF2B5EF4-FFF2-40B4-BE49-F238E27FC236}">
                <a16:creationId xmlns:a16="http://schemas.microsoft.com/office/drawing/2014/main" id="{E209326F-C152-4F60-A83B-88FAC2D9954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303391205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707987"/>
            <a:ext cx="8179724" cy="556709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1853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Glossary</a:t>
            </a:r>
            <a:endParaRPr lang="en-GB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361515"/>
            <a:ext cx="8179724" cy="3231329"/>
          </a:xfrm>
        </p:spPr>
        <p:txBody>
          <a:bodyPr tIns="0" b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5" name="HeaderTOCPlaceholder"/>
          <p:cNvSpPr txBox="1"/>
          <p:nvPr>
            <p:custDataLst>
              <p:tags r:id="rId2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>
            <p:custDataLst>
              <p:tags r:id="rId3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>
            <p:custDataLst>
              <p:tags r:id="rId4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9" name="Slide Tags" hidden="1"/>
          <p:cNvSpPr txBox="1"/>
          <p:nvPr>
            <p:custDataLst>
              <p:tags r:id="rId5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14" name="Report Date">
            <a:extLst>
              <a:ext uri="{FF2B5EF4-FFF2-40B4-BE49-F238E27FC236}">
                <a16:creationId xmlns:a16="http://schemas.microsoft.com/office/drawing/2014/main" id="{BCDE7FFC-7693-4723-B753-B6E41BB1B5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tx1"/>
                </a:solidFill>
                <a:latin typeface="+mn-lt"/>
              </a:rPr>
              <a:t>1 April 2019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48686681-E6DE-42F4-A1DD-218D21E6C1A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4" name="Presentation Disclaimer">
            <a:extLst>
              <a:ext uri="{FF2B5EF4-FFF2-40B4-BE49-F238E27FC236}">
                <a16:creationId xmlns:a16="http://schemas.microsoft.com/office/drawing/2014/main" id="{3DD43CF5-DB97-4C55-B532-40D00A448FD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138" y="4738072"/>
            <a:ext cx="926536" cy="815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Strictly private and confidential</a:t>
            </a:r>
          </a:p>
        </p:txBody>
      </p:sp>
      <p:sp>
        <p:nvSpPr>
          <p:cNvPr id="25" name="Section Footer">
            <a:extLst>
              <a:ext uri="{FF2B5EF4-FFF2-40B4-BE49-F238E27FC236}">
                <a16:creationId xmlns:a16="http://schemas.microsoft.com/office/drawing/2014/main" id="{21726509-E513-4245-AE69-0956E3B471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73593" y="4851409"/>
            <a:ext cx="222582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530" noProof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74265E-D6B4-4307-BBAE-41A376249A96}"/>
              </a:ext>
            </a:extLst>
          </p:cNvPr>
          <p:cNvSpPr txBox="1"/>
          <p:nvPr/>
        </p:nvSpPr>
        <p:spPr>
          <a:xfrm>
            <a:off x="482139" y="4851409"/>
            <a:ext cx="212086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530" noProof="0">
                <a:solidFill>
                  <a:schemeClr val="tx1"/>
                </a:solidFill>
                <a:latin typeface="+mn-lt"/>
                <a:cs typeface="Arial" pitchFamily="34" charset="0"/>
              </a:rPr>
              <a:t>PwC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74D3C-422F-4C24-91E7-4C14614D41BB}"/>
              </a:ext>
            </a:extLst>
          </p:cNvPr>
          <p:cNvCxnSpPr>
            <a:cxnSpLocks/>
          </p:cNvCxnSpPr>
          <p:nvPr/>
        </p:nvCxnSpPr>
        <p:spPr>
          <a:xfrm>
            <a:off x="726980" y="4858953"/>
            <a:ext cx="0" cy="6656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raft stamp">
            <a:extLst>
              <a:ext uri="{FF2B5EF4-FFF2-40B4-BE49-F238E27FC236}">
                <a16:creationId xmlns:a16="http://schemas.microsoft.com/office/drawing/2014/main" id="{B9EC7613-0765-4C3E-A317-ECEF6A7225C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tx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27742207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9207"/>
            <a:ext cx="5918662" cy="499012"/>
          </a:xfrm>
          <a:solidFill>
            <a:schemeClr val="accent6"/>
          </a:solidFill>
        </p:spPr>
        <p:txBody>
          <a:bodyPr wrap="square" lIns="457200" tIns="91440" rIns="91440" bIns="91440" anchor="ctr">
            <a:noAutofit/>
          </a:bodyPr>
          <a:lstStyle>
            <a:lvl1pPr algn="l">
              <a:defRPr sz="2648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Section Divider</a:t>
            </a:r>
          </a:p>
        </p:txBody>
      </p:sp>
      <p:sp>
        <p:nvSpPr>
          <p:cNvPr id="14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1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1B48028B-B6D8-48D6-9F96-EA3550606D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2" name="Report Date">
            <a:extLst>
              <a:ext uri="{FF2B5EF4-FFF2-40B4-BE49-F238E27FC236}">
                <a16:creationId xmlns:a16="http://schemas.microsoft.com/office/drawing/2014/main" id="{04C53841-62F4-4336-A058-AD0FA9E608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C4D7E2D8-F172-4218-B9CB-ED6BBD7177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0E3C53B8-5AFD-4F30-817E-2DBA6FBB48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4FBEF6FA-A0C7-46EC-AFF5-9AFA4782851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B864BC2B-A74D-467D-99EB-1EE062BBD3C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0434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9207"/>
            <a:ext cx="5918662" cy="499012"/>
          </a:xfrm>
          <a:solidFill>
            <a:schemeClr val="accent1"/>
          </a:solidFill>
        </p:spPr>
        <p:txBody>
          <a:bodyPr wrap="square" lIns="457200" tIns="91440" rIns="91440" bIns="91440" anchor="ctr">
            <a:noAutofit/>
          </a:bodyPr>
          <a:lstStyle>
            <a:lvl1pPr algn="l">
              <a:defRPr sz="2648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Section Divider</a:t>
            </a:r>
          </a:p>
        </p:txBody>
      </p:sp>
      <p:sp>
        <p:nvSpPr>
          <p:cNvPr id="14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1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1B48028B-B6D8-48D6-9F96-EA3550606D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2" name="Report Date">
            <a:extLst>
              <a:ext uri="{FF2B5EF4-FFF2-40B4-BE49-F238E27FC236}">
                <a16:creationId xmlns:a16="http://schemas.microsoft.com/office/drawing/2014/main" id="{04C53841-62F4-4336-A058-AD0FA9E608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C4D7E2D8-F172-4218-B9CB-ED6BBD7177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0E3C53B8-5AFD-4F30-817E-2DBA6FBB48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0E108681-ED46-4FCD-AF9B-B0F12DB823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9FB0E485-E0C8-4B7D-BB20-D326D12F239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87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32186" y="1577578"/>
            <a:ext cx="2646675" cy="305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32185" y="322886"/>
            <a:ext cx="847957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2"/>
          </p:nvPr>
        </p:nvSpPr>
        <p:spPr>
          <a:xfrm>
            <a:off x="332184" y="700075"/>
            <a:ext cx="8479575" cy="66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75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350" cy="1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5971"/>
            <a:ext cx="5919393" cy="502248"/>
          </a:xfrm>
          <a:solidFill>
            <a:schemeClr val="accent6"/>
          </a:solidFill>
        </p:spPr>
        <p:txBody>
          <a:bodyPr vert="horz" wrap="square" lIns="457200" tIns="91440" rIns="91440" bIns="91440" rtlCol="0" anchor="ctr" anchorCtr="0">
            <a:noAutofit/>
          </a:bodyPr>
          <a:lstStyle>
            <a:lvl1pPr>
              <a:defRPr lang="en-GB" sz="2648" b="0" cap="none" noProof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Appendix Divider</a:t>
            </a:r>
          </a:p>
        </p:txBody>
      </p:sp>
      <p:sp>
        <p:nvSpPr>
          <p:cNvPr id="17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6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C635807D-6549-4797-A193-3707FC5E46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1" name="Report Date">
            <a:extLst>
              <a:ext uri="{FF2B5EF4-FFF2-40B4-BE49-F238E27FC236}">
                <a16:creationId xmlns:a16="http://schemas.microsoft.com/office/drawing/2014/main" id="{6AE09BCF-860A-4E64-B809-A161D8D6DC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5895A5DF-11D5-4259-998F-0C30C64DF6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3" name="Draft stamp">
            <a:extLst>
              <a:ext uri="{FF2B5EF4-FFF2-40B4-BE49-F238E27FC236}">
                <a16:creationId xmlns:a16="http://schemas.microsoft.com/office/drawing/2014/main" id="{4A109EDD-F23D-4A93-8BC4-C9989B49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6784D724-50E8-40C9-83D5-3D08BB1550D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CADB77E1-10C5-41A7-B534-2D41309DC8D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08712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705971"/>
            <a:ext cx="5919393" cy="502248"/>
          </a:xfrm>
          <a:solidFill>
            <a:schemeClr val="accent4"/>
          </a:solidFill>
        </p:spPr>
        <p:txBody>
          <a:bodyPr vert="horz" wrap="square" lIns="457200" tIns="91440" rIns="91440" bIns="91440" rtlCol="0" anchor="ctr" anchorCtr="0">
            <a:noAutofit/>
          </a:bodyPr>
          <a:lstStyle>
            <a:lvl1pPr>
              <a:defRPr lang="en-GB" sz="2648" b="0" cap="none" noProof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Appendix Divider</a:t>
            </a:r>
          </a:p>
        </p:txBody>
      </p:sp>
      <p:sp>
        <p:nvSpPr>
          <p:cNvPr id="17" name="Date/Filepath" hidden="1"/>
          <p:cNvSpPr txBox="1"/>
          <p:nvPr>
            <p:custDataLst>
              <p:tags r:id="rId2"/>
            </p:custDataLst>
          </p:nvPr>
        </p:nvSpPr>
        <p:spPr>
          <a:xfrm>
            <a:off x="2999513" y="200538"/>
            <a:ext cx="5652655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596" noProof="1"/>
              <a:t>4/1/2019 Presentation2</a:t>
            </a:r>
          </a:p>
        </p:txBody>
      </p:sp>
      <p:sp>
        <p:nvSpPr>
          <p:cNvPr id="16" name="Slide Tags" hidden="1"/>
          <p:cNvSpPr txBox="1"/>
          <p:nvPr>
            <p:custDataLst>
              <p:tags r:id="rId3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36" name="DividerTOCPlaceholder">
            <a:extLst>
              <a:ext uri="{FF2B5EF4-FFF2-40B4-BE49-F238E27FC236}">
                <a16:creationId xmlns:a16="http://schemas.microsoft.com/office/drawing/2014/main" id="{C635807D-6549-4797-A193-3707FC5E46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95302" y="1573307"/>
            <a:ext cx="6766560" cy="30260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191" noProof="1">
              <a:solidFill>
                <a:schemeClr val="bg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1" name="Report Date">
            <a:extLst>
              <a:ext uri="{FF2B5EF4-FFF2-40B4-BE49-F238E27FC236}">
                <a16:creationId xmlns:a16="http://schemas.microsoft.com/office/drawing/2014/main" id="{6AE09BCF-860A-4E64-B809-A161D8D6DC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6377" y="4738072"/>
            <a:ext cx="365485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GB" sz="530" noProof="1">
                <a:solidFill>
                  <a:schemeClr val="bg1"/>
                </a:solidFill>
                <a:latin typeface="+mn-lt"/>
              </a:rPr>
              <a:t>1 April 2019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5895A5DF-11D5-4259-998F-0C30C64DF6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70917" y="4840057"/>
            <a:ext cx="290945" cy="929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GB" sz="530" noProof="1">
              <a:solidFill>
                <a:schemeClr val="bg1"/>
              </a:solidFill>
            </a:endParaRPr>
          </a:p>
        </p:txBody>
      </p:sp>
      <p:sp>
        <p:nvSpPr>
          <p:cNvPr id="13" name="Draft stamp">
            <a:extLst>
              <a:ext uri="{FF2B5EF4-FFF2-40B4-BE49-F238E27FC236}">
                <a16:creationId xmlns:a16="http://schemas.microsoft.com/office/drawing/2014/main" id="{4A109EDD-F23D-4A93-8BC4-C9989B49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58590" y="4851500"/>
            <a:ext cx="1936865" cy="815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30" noProof="1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9" name="HeaderTOCPlaceholder">
            <a:extLst>
              <a:ext uri="{FF2B5EF4-FFF2-40B4-BE49-F238E27FC236}">
                <a16:creationId xmlns:a16="http://schemas.microsoft.com/office/drawing/2014/main" id="{62C19DD9-BA46-4527-91D3-9377718D0CB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55818" y="465941"/>
            <a:ext cx="5399468" cy="91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596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Section Header">
            <a:extLst>
              <a:ext uri="{FF2B5EF4-FFF2-40B4-BE49-F238E27FC236}">
                <a16:creationId xmlns:a16="http://schemas.microsoft.com/office/drawing/2014/main" id="{CA1998C4-AD53-42B5-93F1-BC4AA20A524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2138" y="465941"/>
            <a:ext cx="275852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596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05120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3981797" cy="1887967"/>
          </a:xfrm>
        </p:spPr>
        <p:txBody>
          <a:bodyPr vert="horz" lIns="0" tIns="0" rIns="0" bIns="0" rtlCol="0" anchor="b" anchorCtr="0">
            <a:noAutofit/>
          </a:bodyPr>
          <a:lstStyle>
            <a:lvl1pPr algn="l" defTabSz="674258" rtl="0" eaLnBrk="1" latinLnBrk="0" hangingPunct="1">
              <a:spcBef>
                <a:spcPct val="0"/>
              </a:spcBef>
              <a:buNone/>
              <a:defRPr lang="en-GB" sz="3177" b="0" i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74258" rtl="0" eaLnBrk="1" latinLnBrk="0" hangingPunct="1">
              <a:spcBef>
                <a:spcPct val="0"/>
              </a:spcBef>
              <a:buNone/>
            </a:pPr>
            <a:r>
              <a:rPr lang="en-GB" noProof="0"/>
              <a:t>Thank you</a:t>
            </a:r>
            <a:endParaRPr lang="en-GB"/>
          </a:p>
        </p:txBody>
      </p:sp>
      <p:sp>
        <p:nvSpPr>
          <p:cNvPr id="8" name="Slide Tags" hidden="1"/>
          <p:cNvSpPr txBox="1"/>
          <p:nvPr>
            <p:custDataLst>
              <p:tags r:id="rId1"/>
            </p:custDataLst>
          </p:nvPr>
        </p:nvSpPr>
        <p:spPr>
          <a:xfrm>
            <a:off x="0" y="151280"/>
            <a:ext cx="14547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1" noProof="1"/>
              <a:t>Slide Tags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4687C-57A8-453A-A049-0D4DDFEA3263}"/>
              </a:ext>
            </a:extLst>
          </p:cNvPr>
          <p:cNvSpPr/>
          <p:nvPr/>
        </p:nvSpPr>
        <p:spPr bwMode="hidden">
          <a:xfrm>
            <a:off x="0" y="3705641"/>
            <a:ext cx="9144000" cy="143786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82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BBAF-6A4B-47CB-BD75-5168D1A27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09060"/>
            <a:ext cx="8179724" cy="10287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[Legal]</a:t>
            </a:r>
          </a:p>
        </p:txBody>
      </p:sp>
    </p:spTree>
    <p:extLst>
      <p:ext uri="{BB962C8B-B14F-4D97-AF65-F5344CB8AC3E}">
        <p14:creationId xmlns:p14="http://schemas.microsoft.com/office/powerpoint/2010/main" val="2689267121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9">
            <a:extLst>
              <a:ext uri="{FF2B5EF4-FFF2-40B4-BE49-F238E27FC236}">
                <a16:creationId xmlns:a16="http://schemas.microsoft.com/office/drawing/2014/main" id="{88EEE73C-8877-43D1-86A9-69E953630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09" r="24167"/>
          <a:stretch/>
        </p:blipFill>
        <p:spPr>
          <a:xfrm>
            <a:off x="1870363" y="3"/>
            <a:ext cx="7273637" cy="515125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869856-6182-4B8D-938C-EBFCD02C87F2}"/>
              </a:ext>
            </a:extLst>
          </p:cNvPr>
          <p:cNvSpPr>
            <a:spLocks noChangeAspect="1"/>
          </p:cNvSpPr>
          <p:nvPr/>
        </p:nvSpPr>
        <p:spPr bwMode="white">
          <a:xfrm>
            <a:off x="2" y="1"/>
            <a:ext cx="6275652" cy="5143500"/>
          </a:xfrm>
          <a:custGeom>
            <a:avLst/>
            <a:gdLst>
              <a:gd name="connsiteX0" fmla="*/ 0 w 6126163"/>
              <a:gd name="connsiteY0" fmla="*/ 0 h 6858000"/>
              <a:gd name="connsiteX1" fmla="*/ 2381250 w 6126163"/>
              <a:gd name="connsiteY1" fmla="*/ 0 h 6858000"/>
              <a:gd name="connsiteX2" fmla="*/ 2381250 w 6126163"/>
              <a:gd name="connsiteY2" fmla="*/ 765175 h 6858000"/>
              <a:gd name="connsiteX3" fmla="*/ 3149601 w 6126163"/>
              <a:gd name="connsiteY3" fmla="*/ 765175 h 6858000"/>
              <a:gd name="connsiteX4" fmla="*/ 3149601 w 6126163"/>
              <a:gd name="connsiteY4" fmla="*/ 1957388 h 6858000"/>
              <a:gd name="connsiteX5" fmla="*/ 5132388 w 6126163"/>
              <a:gd name="connsiteY5" fmla="*/ 1957388 h 6858000"/>
              <a:gd name="connsiteX6" fmla="*/ 5132388 w 6126163"/>
              <a:gd name="connsiteY6" fmla="*/ 4899025 h 6858000"/>
              <a:gd name="connsiteX7" fmla="*/ 6126163 w 6126163"/>
              <a:gd name="connsiteY7" fmla="*/ 4899025 h 6858000"/>
              <a:gd name="connsiteX8" fmla="*/ 6126163 w 6126163"/>
              <a:gd name="connsiteY8" fmla="*/ 6858000 h 6858000"/>
              <a:gd name="connsiteX9" fmla="*/ 5132388 w 6126163"/>
              <a:gd name="connsiteY9" fmla="*/ 6858000 h 6858000"/>
              <a:gd name="connsiteX10" fmla="*/ 3149601 w 6126163"/>
              <a:gd name="connsiteY10" fmla="*/ 6858000 h 6858000"/>
              <a:gd name="connsiteX11" fmla="*/ 2381250 w 6126163"/>
              <a:gd name="connsiteY11" fmla="*/ 6858000 h 6858000"/>
              <a:gd name="connsiteX12" fmla="*/ 917576 w 6126163"/>
              <a:gd name="connsiteY12" fmla="*/ 6858000 h 6858000"/>
              <a:gd name="connsiteX13" fmla="*/ 0 w 6126163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63" h="6858000">
                <a:moveTo>
                  <a:pt x="0" y="0"/>
                </a:moveTo>
                <a:lnTo>
                  <a:pt x="2381250" y="0"/>
                </a:lnTo>
                <a:lnTo>
                  <a:pt x="2381250" y="765175"/>
                </a:lnTo>
                <a:lnTo>
                  <a:pt x="3149601" y="765175"/>
                </a:lnTo>
                <a:lnTo>
                  <a:pt x="3149601" y="1957388"/>
                </a:lnTo>
                <a:lnTo>
                  <a:pt x="5132388" y="1957388"/>
                </a:lnTo>
                <a:lnTo>
                  <a:pt x="5132388" y="4899025"/>
                </a:lnTo>
                <a:lnTo>
                  <a:pt x="6126163" y="4899025"/>
                </a:lnTo>
                <a:lnTo>
                  <a:pt x="6126163" y="6858000"/>
                </a:lnTo>
                <a:lnTo>
                  <a:pt x="5132388" y="6858000"/>
                </a:lnTo>
                <a:lnTo>
                  <a:pt x="3149601" y="6858000"/>
                </a:lnTo>
                <a:lnTo>
                  <a:pt x="2381250" y="6858000"/>
                </a:lnTo>
                <a:lnTo>
                  <a:pt x="917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44EA63-8055-4BC6-ADFC-211DB47C4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58897" y="4058098"/>
            <a:ext cx="1487978" cy="894166"/>
          </a:xfrm>
          <a:prstGeom prst="rect">
            <a:avLst/>
          </a:prstGeom>
        </p:spPr>
      </p:pic>
      <p:sp>
        <p:nvSpPr>
          <p:cNvPr id="26" name="Report Title">
            <a:extLst>
              <a:ext uri="{FF2B5EF4-FFF2-40B4-BE49-F238E27FC236}">
                <a16:creationId xmlns:a16="http://schemas.microsoft.com/office/drawing/2014/main" id="{C77651B3-4358-447B-9AFF-0D75E675F6C3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4711002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27" name="Report Subtitle">
            <a:extLst>
              <a:ext uri="{FF2B5EF4-FFF2-40B4-BE49-F238E27FC236}">
                <a16:creationId xmlns:a16="http://schemas.microsoft.com/office/drawing/2014/main" id="{9BB6D6A4-D6F1-4F2E-A6AB-B4D83A6AFB8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047579"/>
            <a:ext cx="4711002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28" name="Confidentiality Stamp">
            <a:extLst>
              <a:ext uri="{FF2B5EF4-FFF2-40B4-BE49-F238E27FC236}">
                <a16:creationId xmlns:a16="http://schemas.microsoft.com/office/drawing/2014/main" id="{0E2F3F91-4073-4018-A640-F36B816E77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39" y="3132214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9" name="Draft Stamp">
            <a:extLst>
              <a:ext uri="{FF2B5EF4-FFF2-40B4-BE49-F238E27FC236}">
                <a16:creationId xmlns:a16="http://schemas.microsoft.com/office/drawing/2014/main" id="{D99A7AB6-A20A-4FF1-A703-0C449EEF0B0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82139" y="2937725"/>
            <a:ext cx="2002444" cy="1374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90768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port Date">
            <a:extLst>
              <a:ext uri="{FF2B5EF4-FFF2-40B4-BE49-F238E27FC236}">
                <a16:creationId xmlns:a16="http://schemas.microsoft.com/office/drawing/2014/main" id="{BA7C48D8-0F4A-43F2-B425-8A49E4F2DF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21063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859616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9">
            <a:extLst>
              <a:ext uri="{FF2B5EF4-FFF2-40B4-BE49-F238E27FC236}">
                <a16:creationId xmlns:a16="http://schemas.microsoft.com/office/drawing/2014/main" id="{627FAFAA-285F-4945-A3A2-666A8A502E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09" r="24167"/>
          <a:stretch/>
        </p:blipFill>
        <p:spPr>
          <a:xfrm>
            <a:off x="1870363" y="3"/>
            <a:ext cx="7273637" cy="515125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F215B-4184-4392-9C86-1A188FA31F05}"/>
              </a:ext>
            </a:extLst>
          </p:cNvPr>
          <p:cNvSpPr>
            <a:spLocks noChangeAspect="1"/>
          </p:cNvSpPr>
          <p:nvPr/>
        </p:nvSpPr>
        <p:spPr bwMode="white">
          <a:xfrm>
            <a:off x="2" y="1"/>
            <a:ext cx="6275652" cy="5143500"/>
          </a:xfrm>
          <a:custGeom>
            <a:avLst/>
            <a:gdLst>
              <a:gd name="connsiteX0" fmla="*/ 0 w 6126163"/>
              <a:gd name="connsiteY0" fmla="*/ 0 h 6858000"/>
              <a:gd name="connsiteX1" fmla="*/ 2381250 w 6126163"/>
              <a:gd name="connsiteY1" fmla="*/ 0 h 6858000"/>
              <a:gd name="connsiteX2" fmla="*/ 2381250 w 6126163"/>
              <a:gd name="connsiteY2" fmla="*/ 765175 h 6858000"/>
              <a:gd name="connsiteX3" fmla="*/ 3149601 w 6126163"/>
              <a:gd name="connsiteY3" fmla="*/ 765175 h 6858000"/>
              <a:gd name="connsiteX4" fmla="*/ 3149601 w 6126163"/>
              <a:gd name="connsiteY4" fmla="*/ 1957388 h 6858000"/>
              <a:gd name="connsiteX5" fmla="*/ 5132388 w 6126163"/>
              <a:gd name="connsiteY5" fmla="*/ 1957388 h 6858000"/>
              <a:gd name="connsiteX6" fmla="*/ 5132388 w 6126163"/>
              <a:gd name="connsiteY6" fmla="*/ 4899025 h 6858000"/>
              <a:gd name="connsiteX7" fmla="*/ 6126163 w 6126163"/>
              <a:gd name="connsiteY7" fmla="*/ 4899025 h 6858000"/>
              <a:gd name="connsiteX8" fmla="*/ 6126163 w 6126163"/>
              <a:gd name="connsiteY8" fmla="*/ 6858000 h 6858000"/>
              <a:gd name="connsiteX9" fmla="*/ 5132388 w 6126163"/>
              <a:gd name="connsiteY9" fmla="*/ 6858000 h 6858000"/>
              <a:gd name="connsiteX10" fmla="*/ 3149601 w 6126163"/>
              <a:gd name="connsiteY10" fmla="*/ 6858000 h 6858000"/>
              <a:gd name="connsiteX11" fmla="*/ 2381250 w 6126163"/>
              <a:gd name="connsiteY11" fmla="*/ 6858000 h 6858000"/>
              <a:gd name="connsiteX12" fmla="*/ 917576 w 6126163"/>
              <a:gd name="connsiteY12" fmla="*/ 6858000 h 6858000"/>
              <a:gd name="connsiteX13" fmla="*/ 0 w 6126163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63" h="6858000">
                <a:moveTo>
                  <a:pt x="0" y="0"/>
                </a:moveTo>
                <a:lnTo>
                  <a:pt x="2381250" y="0"/>
                </a:lnTo>
                <a:lnTo>
                  <a:pt x="2381250" y="765175"/>
                </a:lnTo>
                <a:lnTo>
                  <a:pt x="3149601" y="765175"/>
                </a:lnTo>
                <a:lnTo>
                  <a:pt x="3149601" y="1957388"/>
                </a:lnTo>
                <a:lnTo>
                  <a:pt x="5132388" y="1957388"/>
                </a:lnTo>
                <a:lnTo>
                  <a:pt x="5132388" y="4899025"/>
                </a:lnTo>
                <a:lnTo>
                  <a:pt x="6126163" y="4899025"/>
                </a:lnTo>
                <a:lnTo>
                  <a:pt x="6126163" y="6858000"/>
                </a:lnTo>
                <a:lnTo>
                  <a:pt x="5132388" y="6858000"/>
                </a:lnTo>
                <a:lnTo>
                  <a:pt x="3149601" y="6858000"/>
                </a:lnTo>
                <a:lnTo>
                  <a:pt x="2381250" y="6858000"/>
                </a:lnTo>
                <a:lnTo>
                  <a:pt x="917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160942-482E-4DB8-A58E-71FBEDE77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58897" y="4058098"/>
            <a:ext cx="1487978" cy="894166"/>
          </a:xfrm>
          <a:prstGeom prst="rect">
            <a:avLst/>
          </a:prstGeom>
        </p:spPr>
      </p:pic>
      <p:sp>
        <p:nvSpPr>
          <p:cNvPr id="11" name="Report Title">
            <a:extLst>
              <a:ext uri="{FF2B5EF4-FFF2-40B4-BE49-F238E27FC236}">
                <a16:creationId xmlns:a16="http://schemas.microsoft.com/office/drawing/2014/main" id="{12C0EFB5-DB4A-44B7-BEB6-50F77D1D323D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4711002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13" name="Report Subtitle">
            <a:extLst>
              <a:ext uri="{FF2B5EF4-FFF2-40B4-BE49-F238E27FC236}">
                <a16:creationId xmlns:a16="http://schemas.microsoft.com/office/drawing/2014/main" id="{2EEB4B15-EBE2-4CC7-87E7-CF12291C9A89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047579"/>
            <a:ext cx="4711002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16" name="Confidentiality Stamp">
            <a:extLst>
              <a:ext uri="{FF2B5EF4-FFF2-40B4-BE49-F238E27FC236}">
                <a16:creationId xmlns:a16="http://schemas.microsoft.com/office/drawing/2014/main" id="{BB6F76BA-CA5E-46B1-A4FE-A04494BA1F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39" y="3132214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7" name="Draft Stamp">
            <a:extLst>
              <a:ext uri="{FF2B5EF4-FFF2-40B4-BE49-F238E27FC236}">
                <a16:creationId xmlns:a16="http://schemas.microsoft.com/office/drawing/2014/main" id="{FD086E63-2C7B-45FF-B665-56AD61AC323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82139" y="2937725"/>
            <a:ext cx="2002444" cy="1374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90768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port Date">
            <a:extLst>
              <a:ext uri="{FF2B5EF4-FFF2-40B4-BE49-F238E27FC236}">
                <a16:creationId xmlns:a16="http://schemas.microsoft.com/office/drawing/2014/main" id="{2093D07F-E838-4E22-A6DD-E50DBC55755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21063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882741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44EA63-8055-4BC6-ADFC-211DB47C4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black">
          <a:xfrm>
            <a:off x="258897" y="4058098"/>
            <a:ext cx="1487978" cy="894166"/>
          </a:xfrm>
          <a:prstGeom prst="rect">
            <a:avLst/>
          </a:prstGeom>
        </p:spPr>
      </p:pic>
      <p:sp>
        <p:nvSpPr>
          <p:cNvPr id="26" name="Report Title">
            <a:extLst>
              <a:ext uri="{FF2B5EF4-FFF2-40B4-BE49-F238E27FC236}">
                <a16:creationId xmlns:a16="http://schemas.microsoft.com/office/drawing/2014/main" id="{C77651B3-4358-447B-9AFF-0D75E675F6C3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452126" y="1592669"/>
            <a:ext cx="4711002" cy="431400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6742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648" b="0" i="0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Report Title</a:t>
            </a:r>
          </a:p>
        </p:txBody>
      </p:sp>
      <p:sp>
        <p:nvSpPr>
          <p:cNvPr id="27" name="Report Subtitle">
            <a:extLst>
              <a:ext uri="{FF2B5EF4-FFF2-40B4-BE49-F238E27FC236}">
                <a16:creationId xmlns:a16="http://schemas.microsoft.com/office/drawing/2014/main" id="{9BB6D6A4-D6F1-4F2E-A6AB-B4D83A6AFB8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452126" y="2047579"/>
            <a:ext cx="4711002" cy="13748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993" baseline="0">
                <a:solidFill>
                  <a:schemeClr val="bg1"/>
                </a:solidFill>
                <a:latin typeface="+mn-lt"/>
              </a:defRPr>
            </a:lvl1pPr>
            <a:lvl2pPr marL="33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</p:txBody>
      </p:sp>
      <p:sp>
        <p:nvSpPr>
          <p:cNvPr id="28" name="Confidentiality Stamp">
            <a:extLst>
              <a:ext uri="{FF2B5EF4-FFF2-40B4-BE49-F238E27FC236}">
                <a16:creationId xmlns:a16="http://schemas.microsoft.com/office/drawing/2014/main" id="{0E2F3F91-4073-4018-A640-F36B816E77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39" y="3132214"/>
            <a:ext cx="4680989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62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9" name="Draft Stamp">
            <a:extLst>
              <a:ext uri="{FF2B5EF4-FFF2-40B4-BE49-F238E27FC236}">
                <a16:creationId xmlns:a16="http://schemas.microsoft.com/office/drawing/2014/main" id="{D99A7AB6-A20A-4FF1-A703-0C449EEF0B0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black">
          <a:xfrm>
            <a:off x="482139" y="2937725"/>
            <a:ext cx="2002444" cy="1374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90768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GB" sz="662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port Date">
            <a:extLst>
              <a:ext uri="{FF2B5EF4-FFF2-40B4-BE49-F238E27FC236}">
                <a16:creationId xmlns:a16="http://schemas.microsoft.com/office/drawing/2014/main" id="{BA7C48D8-0F4A-43F2-B425-8A49E4F2DF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452125" y="2210633"/>
            <a:ext cx="1727657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565541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le Slide 2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E1CB07-AAEA-314E-A423-4B23728F27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hidden">
          <a:xfrm>
            <a:off x="2057400" y="1"/>
            <a:ext cx="7086600" cy="5143499"/>
          </a:xfrm>
          <a:solidFill>
            <a:srgbClr val="DEDEDE"/>
          </a:solidFill>
        </p:spPr>
        <p:txBody>
          <a:bodyPr rIns="1371600" anchor="ctr" anchorCtr="0"/>
          <a:lstStyle>
            <a:lvl1pPr algn="r">
              <a:defRPr sz="728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A9093B-3432-154B-91D3-38327BBF6E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" y="1"/>
            <a:ext cx="6275652" cy="5143500"/>
            <a:chOff x="1" y="3"/>
            <a:chExt cx="6126163" cy="6858000"/>
          </a:xfrm>
          <a:solidFill>
            <a:schemeClr val="accent6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7CC873-FA37-4A3B-A68F-BA24516A184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1" y="3"/>
              <a:ext cx="6126163" cy="6858000"/>
            </a:xfrm>
            <a:custGeom>
              <a:avLst/>
              <a:gdLst>
                <a:gd name="connsiteX0" fmla="*/ 0 w 6126163"/>
                <a:gd name="connsiteY0" fmla="*/ 0 h 6858000"/>
                <a:gd name="connsiteX1" fmla="*/ 2381250 w 6126163"/>
                <a:gd name="connsiteY1" fmla="*/ 0 h 6858000"/>
                <a:gd name="connsiteX2" fmla="*/ 2381250 w 6126163"/>
                <a:gd name="connsiteY2" fmla="*/ 765175 h 6858000"/>
                <a:gd name="connsiteX3" fmla="*/ 3149601 w 6126163"/>
                <a:gd name="connsiteY3" fmla="*/ 765175 h 6858000"/>
                <a:gd name="connsiteX4" fmla="*/ 3149601 w 6126163"/>
                <a:gd name="connsiteY4" fmla="*/ 1957388 h 6858000"/>
                <a:gd name="connsiteX5" fmla="*/ 5132388 w 6126163"/>
                <a:gd name="connsiteY5" fmla="*/ 1957388 h 6858000"/>
                <a:gd name="connsiteX6" fmla="*/ 5132388 w 6126163"/>
                <a:gd name="connsiteY6" fmla="*/ 4899025 h 6858000"/>
                <a:gd name="connsiteX7" fmla="*/ 6126163 w 6126163"/>
                <a:gd name="connsiteY7" fmla="*/ 4899025 h 6858000"/>
                <a:gd name="connsiteX8" fmla="*/ 6126163 w 6126163"/>
                <a:gd name="connsiteY8" fmla="*/ 6858000 h 6858000"/>
                <a:gd name="connsiteX9" fmla="*/ 5132388 w 6126163"/>
                <a:gd name="connsiteY9" fmla="*/ 6858000 h 6858000"/>
                <a:gd name="connsiteX10" fmla="*/ 3149601 w 6126163"/>
                <a:gd name="connsiteY10" fmla="*/ 6858000 h 6858000"/>
                <a:gd name="connsiteX11" fmla="*/ 2381250 w 6126163"/>
                <a:gd name="connsiteY11" fmla="*/ 6858000 h 6858000"/>
                <a:gd name="connsiteX12" fmla="*/ 917576 w 6126163"/>
                <a:gd name="connsiteY12" fmla="*/ 6858000 h 6858000"/>
                <a:gd name="connsiteX13" fmla="*/ 0 w 6126163"/>
                <a:gd name="connsiteY1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26163" h="6858000">
                  <a:moveTo>
                    <a:pt x="0" y="0"/>
                  </a:moveTo>
                  <a:lnTo>
                    <a:pt x="2381250" y="0"/>
                  </a:lnTo>
                  <a:lnTo>
                    <a:pt x="2381250" y="765175"/>
                  </a:lnTo>
                  <a:lnTo>
                    <a:pt x="3149601" y="765175"/>
                  </a:lnTo>
                  <a:lnTo>
                    <a:pt x="3149601" y="1957388"/>
                  </a:lnTo>
                  <a:lnTo>
                    <a:pt x="5132388" y="1957388"/>
                  </a:lnTo>
                  <a:lnTo>
                    <a:pt x="5132388" y="4899025"/>
                  </a:lnTo>
                  <a:lnTo>
                    <a:pt x="6126163" y="4899025"/>
                  </a:lnTo>
                  <a:lnTo>
                    <a:pt x="6126163" y="6858000"/>
                  </a:lnTo>
                  <a:lnTo>
                    <a:pt x="5132388" y="6858000"/>
                  </a:lnTo>
                  <a:lnTo>
                    <a:pt x="3149601" y="6858000"/>
                  </a:lnTo>
                  <a:lnTo>
                    <a:pt x="2381250" y="6858000"/>
                  </a:lnTo>
                  <a:lnTo>
                    <a:pt x="917576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80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B02B9A-C678-D74D-B142-58CA492C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 bwMode="black">
            <a:xfrm>
              <a:off x="201168" y="5330955"/>
              <a:ext cx="1636776" cy="1351184"/>
            </a:xfrm>
            <a:prstGeom prst="rect">
              <a:avLst/>
            </a:prstGeom>
            <a:grpFill/>
          </p:spPr>
        </p:pic>
      </p:grpSp>
      <p:sp>
        <p:nvSpPr>
          <p:cNvPr id="14" name="Confidentiality Stamp">
            <a:extLst>
              <a:ext uri="{FF2B5EF4-FFF2-40B4-BE49-F238E27FC236}">
                <a16:creationId xmlns:a16="http://schemas.microsoft.com/office/drawing/2014/main" id="{C86EBE8C-2CF4-40B7-B289-3EE472179A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7453" y="3156043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70EB308C-F021-4F1B-A609-C22651ED189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black">
          <a:xfrm>
            <a:off x="427453" y="3541645"/>
            <a:ext cx="2443952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662" b="1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0BBB8318-EB82-4BAF-B07D-883DE61EDB2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427453" y="2813797"/>
            <a:ext cx="2183264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ver image">
            <a:extLst>
              <a:ext uri="{FF2B5EF4-FFF2-40B4-BE49-F238E27FC236}">
                <a16:creationId xmlns:a16="http://schemas.microsoft.com/office/drawing/2014/main" id="{0B8EC450-2588-46B0-A962-4A8F28BBA87D}"/>
              </a:ext>
            </a:extLst>
          </p:cNvPr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31213" y="2375717"/>
            <a:ext cx="6109026" cy="211791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02277">
              <a:spcAft>
                <a:spcPts val="664"/>
              </a:spcAft>
            </a:pPr>
            <a:endParaRPr lang="en-GB" sz="1456">
              <a:latin typeface="Georgia" pitchFamily="18" charset="0"/>
            </a:endParaRPr>
          </a:p>
        </p:txBody>
      </p:sp>
      <p:sp>
        <p:nvSpPr>
          <p:cNvPr id="18" name="Confidentiality Stamp">
            <a:extLst>
              <a:ext uri="{FF2B5EF4-FFF2-40B4-BE49-F238E27FC236}">
                <a16:creationId xmlns:a16="http://schemas.microsoft.com/office/drawing/2014/main" id="{544908D1-6B61-43B7-9B66-869C15C36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453" y="1663306"/>
            <a:ext cx="4761151" cy="4889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177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20" name="Confidentiality Stamp">
            <a:extLst>
              <a:ext uri="{FF2B5EF4-FFF2-40B4-BE49-F238E27FC236}">
                <a16:creationId xmlns:a16="http://schemas.microsoft.com/office/drawing/2014/main" id="{9C246A3E-6BB1-4A8C-8940-43DA547E6AC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453" y="2608057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180247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le Slide 3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E1CB07-AAEA-314E-A423-4B23728F27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hidden">
          <a:xfrm>
            <a:off x="2057400" y="1"/>
            <a:ext cx="7086600" cy="5143499"/>
          </a:xfrm>
          <a:solidFill>
            <a:srgbClr val="DEDEDE"/>
          </a:solidFill>
        </p:spPr>
        <p:txBody>
          <a:bodyPr rIns="1371600" anchor="ctr" anchorCtr="0"/>
          <a:lstStyle>
            <a:lvl1pPr algn="r">
              <a:defRPr sz="728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A9093B-3432-154B-91D3-38327BBF6EB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" y="1"/>
            <a:ext cx="6275652" cy="5143500"/>
            <a:chOff x="1" y="3"/>
            <a:chExt cx="6126163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7CC873-FA37-4A3B-A68F-BA24516A184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1" y="3"/>
              <a:ext cx="6126163" cy="6858000"/>
            </a:xfrm>
            <a:custGeom>
              <a:avLst/>
              <a:gdLst>
                <a:gd name="connsiteX0" fmla="*/ 0 w 6126163"/>
                <a:gd name="connsiteY0" fmla="*/ 0 h 6858000"/>
                <a:gd name="connsiteX1" fmla="*/ 2381250 w 6126163"/>
                <a:gd name="connsiteY1" fmla="*/ 0 h 6858000"/>
                <a:gd name="connsiteX2" fmla="*/ 2381250 w 6126163"/>
                <a:gd name="connsiteY2" fmla="*/ 765175 h 6858000"/>
                <a:gd name="connsiteX3" fmla="*/ 3149601 w 6126163"/>
                <a:gd name="connsiteY3" fmla="*/ 765175 h 6858000"/>
                <a:gd name="connsiteX4" fmla="*/ 3149601 w 6126163"/>
                <a:gd name="connsiteY4" fmla="*/ 1957388 h 6858000"/>
                <a:gd name="connsiteX5" fmla="*/ 5132388 w 6126163"/>
                <a:gd name="connsiteY5" fmla="*/ 1957388 h 6858000"/>
                <a:gd name="connsiteX6" fmla="*/ 5132388 w 6126163"/>
                <a:gd name="connsiteY6" fmla="*/ 4899025 h 6858000"/>
                <a:gd name="connsiteX7" fmla="*/ 6126163 w 6126163"/>
                <a:gd name="connsiteY7" fmla="*/ 4899025 h 6858000"/>
                <a:gd name="connsiteX8" fmla="*/ 6126163 w 6126163"/>
                <a:gd name="connsiteY8" fmla="*/ 6858000 h 6858000"/>
                <a:gd name="connsiteX9" fmla="*/ 5132388 w 6126163"/>
                <a:gd name="connsiteY9" fmla="*/ 6858000 h 6858000"/>
                <a:gd name="connsiteX10" fmla="*/ 3149601 w 6126163"/>
                <a:gd name="connsiteY10" fmla="*/ 6858000 h 6858000"/>
                <a:gd name="connsiteX11" fmla="*/ 2381250 w 6126163"/>
                <a:gd name="connsiteY11" fmla="*/ 6858000 h 6858000"/>
                <a:gd name="connsiteX12" fmla="*/ 917576 w 6126163"/>
                <a:gd name="connsiteY12" fmla="*/ 6858000 h 6858000"/>
                <a:gd name="connsiteX13" fmla="*/ 0 w 6126163"/>
                <a:gd name="connsiteY1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26163" h="6858000">
                  <a:moveTo>
                    <a:pt x="0" y="0"/>
                  </a:moveTo>
                  <a:lnTo>
                    <a:pt x="2381250" y="0"/>
                  </a:lnTo>
                  <a:lnTo>
                    <a:pt x="2381250" y="765175"/>
                  </a:lnTo>
                  <a:lnTo>
                    <a:pt x="3149601" y="765175"/>
                  </a:lnTo>
                  <a:lnTo>
                    <a:pt x="3149601" y="1957388"/>
                  </a:lnTo>
                  <a:lnTo>
                    <a:pt x="5132388" y="1957388"/>
                  </a:lnTo>
                  <a:lnTo>
                    <a:pt x="5132388" y="4899025"/>
                  </a:lnTo>
                  <a:lnTo>
                    <a:pt x="6126163" y="4899025"/>
                  </a:lnTo>
                  <a:lnTo>
                    <a:pt x="6126163" y="6858000"/>
                  </a:lnTo>
                  <a:lnTo>
                    <a:pt x="5132388" y="6858000"/>
                  </a:lnTo>
                  <a:lnTo>
                    <a:pt x="3149601" y="6858000"/>
                  </a:lnTo>
                  <a:lnTo>
                    <a:pt x="2381250" y="6858000"/>
                  </a:lnTo>
                  <a:lnTo>
                    <a:pt x="91757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80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B02B9A-C678-D74D-B142-58CA492C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 bwMode="black">
            <a:xfrm>
              <a:off x="201168" y="5330955"/>
              <a:ext cx="1636776" cy="1351184"/>
            </a:xfrm>
            <a:prstGeom prst="rect">
              <a:avLst/>
            </a:prstGeom>
          </p:spPr>
        </p:pic>
      </p:grpSp>
      <p:sp>
        <p:nvSpPr>
          <p:cNvPr id="14" name="Confidentiality Stamp">
            <a:extLst>
              <a:ext uri="{FF2B5EF4-FFF2-40B4-BE49-F238E27FC236}">
                <a16:creationId xmlns:a16="http://schemas.microsoft.com/office/drawing/2014/main" id="{C86EBE8C-2CF4-40B7-B289-3EE472179A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7453" y="3156043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15" name="Draft Stamp">
            <a:extLst>
              <a:ext uri="{FF2B5EF4-FFF2-40B4-BE49-F238E27FC236}">
                <a16:creationId xmlns:a16="http://schemas.microsoft.com/office/drawing/2014/main" id="{70EB308C-F021-4F1B-A609-C22651ED189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black">
          <a:xfrm>
            <a:off x="427453" y="3541645"/>
            <a:ext cx="2443952" cy="101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662" b="1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port Date">
            <a:extLst>
              <a:ext uri="{FF2B5EF4-FFF2-40B4-BE49-F238E27FC236}">
                <a16:creationId xmlns:a16="http://schemas.microsoft.com/office/drawing/2014/main" id="{0BBB8318-EB82-4BAF-B07D-883DE61EDB2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427453" y="2813797"/>
            <a:ext cx="2183264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993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ver image">
            <a:extLst>
              <a:ext uri="{FF2B5EF4-FFF2-40B4-BE49-F238E27FC236}">
                <a16:creationId xmlns:a16="http://schemas.microsoft.com/office/drawing/2014/main" id="{0B8EC450-2588-46B0-A962-4A8F28BBA87D}"/>
              </a:ext>
            </a:extLst>
          </p:cNvPr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31213" y="2375717"/>
            <a:ext cx="6109026" cy="211791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02277">
              <a:spcAft>
                <a:spcPts val="664"/>
              </a:spcAft>
            </a:pPr>
            <a:endParaRPr lang="en-GB" sz="1456">
              <a:latin typeface="Georgia" pitchFamily="18" charset="0"/>
            </a:endParaRPr>
          </a:p>
        </p:txBody>
      </p:sp>
      <p:sp>
        <p:nvSpPr>
          <p:cNvPr id="18" name="Confidentiality Stamp">
            <a:extLst>
              <a:ext uri="{FF2B5EF4-FFF2-40B4-BE49-F238E27FC236}">
                <a16:creationId xmlns:a16="http://schemas.microsoft.com/office/drawing/2014/main" id="{544908D1-6B61-43B7-9B66-869C15C36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453" y="1663306"/>
            <a:ext cx="4761151" cy="4889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177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20" name="Confidentiality Stamp">
            <a:extLst>
              <a:ext uri="{FF2B5EF4-FFF2-40B4-BE49-F238E27FC236}">
                <a16:creationId xmlns:a16="http://schemas.microsoft.com/office/drawing/2014/main" id="{9C246A3E-6BB1-4A8C-8940-43DA547E6AC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453" y="2608057"/>
            <a:ext cx="4761151" cy="1527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993" i="0" noProof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289536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03/02/2022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5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29226"/>
            <a:ext cx="4383911" cy="108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9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57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ags" Target="../tags/tag2.xml"/><Relationship Id="rId40" Type="http://schemas.openxmlformats.org/officeDocument/2006/relationships/image" Target="../media/image3.emf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ags" Target="../tags/tag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oleObject" Target="../embeddings/oleObject3.bin"/><Relationship Id="rId21" Type="http://schemas.openxmlformats.org/officeDocument/2006/relationships/slideLayout" Target="../slideLayouts/slideLayout90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tags" Target="../tags/tag241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tags" Target="../tags/tag240.xml"/><Relationship Id="rId40" Type="http://schemas.openxmlformats.org/officeDocument/2006/relationships/image" Target="../media/image3.emf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tags" Target="../tags/tag239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31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vmlDrawing" Target="../drawings/vmlDrawing3.vml"/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631" cy="10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8479631" cy="30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32185" y="4869180"/>
            <a:ext cx="4105275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4" r:id="rId35"/>
    <p:sldLayoutId id="2147483765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9">
          <p15:clr>
            <a:srgbClr val="F26B43"/>
          </p15:clr>
        </p15:guide>
        <p15:guide id="3" pos="5551">
          <p15:clr>
            <a:srgbClr val="F26B43"/>
          </p15:clr>
        </p15:guide>
        <p15:guide id="4" pos="2965">
          <p15:clr>
            <a:srgbClr val="F26B43"/>
          </p15:clr>
        </p15:guide>
        <p15:guide id="5" pos="2795">
          <p15:clr>
            <a:srgbClr val="F26B43"/>
          </p15:clr>
        </p15:guide>
        <p15:guide id="6" orient="horz" pos="2916">
          <p15:clr>
            <a:srgbClr val="F26B43"/>
          </p15:clr>
        </p15:guide>
        <p15:guide id="7" pos="2045">
          <p15:clr>
            <a:srgbClr val="F26B43"/>
          </p15:clr>
        </p15:guide>
        <p15:guide id="8" pos="1877">
          <p15:clr>
            <a:srgbClr val="F26B43"/>
          </p15:clr>
        </p15:guide>
        <p15:guide id="9" pos="3714">
          <p15:clr>
            <a:srgbClr val="F26B43"/>
          </p15:clr>
        </p15:guide>
        <p15:guide id="10" pos="3883">
          <p15:clr>
            <a:srgbClr val="F26B43"/>
          </p15:clr>
        </p15:guide>
        <p15:guide id="11" orient="horz" pos="1620">
          <p15:clr>
            <a:srgbClr val="F26B43"/>
          </p15:clr>
        </p15:guide>
        <p15:guide id="12" orient="horz" pos="994">
          <p15:clr>
            <a:srgbClr val="F26B43"/>
          </p15:clr>
        </p15:guide>
        <p15:guide id="13" orient="horz" pos="859">
          <p15:clr>
            <a:srgbClr val="F26B43"/>
          </p15:clr>
        </p15:guide>
        <p15:guide id="14" orient="horz" pos="20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284095379"/>
              </p:ext>
            </p:extLst>
          </p:nvPr>
        </p:nvGraphicFramePr>
        <p:xfrm>
          <a:off x="1444" y="1051"/>
          <a:ext cx="1444" cy="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think-cell Slide" r:id="rId39" imgW="415" imgH="416" progId="TCLayout.ActiveDocument.1">
                  <p:embed/>
                </p:oleObj>
              </mc:Choice>
              <mc:Fallback>
                <p:oleObj name="think-cell Slide" r:id="rId39" imgW="415" imgH="41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44" y="1051"/>
                        <a:ext cx="1444" cy="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7"/>
            </p:custDataLst>
          </p:nvPr>
        </p:nvSpPr>
        <p:spPr>
          <a:xfrm>
            <a:off x="0" y="0"/>
            <a:ext cx="144318" cy="105056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GB" sz="1853" b="1" i="0" baseline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110" name="Grid" hidden="1"/>
          <p:cNvGrpSpPr/>
          <p:nvPr>
            <p:custDataLst>
              <p:tags r:id="rId38"/>
            </p:custDataLst>
          </p:nvPr>
        </p:nvGrpSpPr>
        <p:grpSpPr>
          <a:xfrm>
            <a:off x="482138" y="405429"/>
            <a:ext cx="8179724" cy="4532331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7" name="Group 106" hidden="1"/>
            <p:cNvGrpSpPr/>
            <p:nvPr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530557">
                <a:buSzPct val="90000"/>
                <a:defRPr/>
              </a:pPr>
              <a:endParaRPr lang="en-GB" sz="926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5" name="Group 500" hidden="1"/>
            <p:cNvGrpSpPr/>
            <p:nvPr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4" name="Group 400" hidden="1"/>
            <p:cNvGrpSpPr/>
            <p:nvPr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3" name="Group 300" hidden="1"/>
            <p:cNvGrpSpPr/>
            <p:nvPr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1" name="Group 200" hidden="1"/>
            <p:cNvGrpSpPr/>
            <p:nvPr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2" name="Group 100" hidden="1"/>
            <p:cNvGrpSpPr/>
            <p:nvPr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707987"/>
            <a:ext cx="8179724" cy="5567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361515"/>
            <a:ext cx="8179724" cy="32304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4689662"/>
            <a:ext cx="1521229" cy="10287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B83234-995D-4149-8E1E-BC120E9070D5}" type="datetime1">
              <a:rPr lang="en-US" smtClean="0"/>
              <a:t>03/02/2022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8" y="4689662"/>
            <a:ext cx="5253644" cy="10287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596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4792532"/>
            <a:ext cx="1521229" cy="10287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</p:sldLayoutIdLst>
  <p:hf sldNum="0" hdr="0" ftr="0" dt="0"/>
  <p:txStyles>
    <p:titleStyle>
      <a:lvl1pPr algn="l" defTabSz="674258" rtl="0" eaLnBrk="1" latinLnBrk="0" hangingPunct="1">
        <a:spcBef>
          <a:spcPct val="0"/>
        </a:spcBef>
        <a:buNone/>
        <a:defRPr sz="1853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Wingdings" pitchFamily="2" charset="2"/>
        <a:buNone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5549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Times New Roman" pitchFamily="18" charset="0"/>
        <a:buChar char="•"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2pPr>
      <a:lvl3pPr marL="309722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Arial" pitchFamily="34" charset="0"/>
        <a:buChar char="-"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459819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◦"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60515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›"/>
        <a:tabLst/>
        <a:defRPr sz="728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4862" marR="0" indent="-152479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+mj-lt"/>
        <a:buAutoNum type="arabicPeriod"/>
        <a:tabLst/>
        <a:defRPr lang="en-GB" sz="728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09722" marR="0" indent="-151288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+mj-lt"/>
        <a:buAutoNum type="alphaLcPeriod"/>
        <a:tabLst/>
        <a:defRPr lang="en-GB" sz="728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459819" marR="0" indent="-151288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+mj-lt"/>
        <a:buAutoNum type="romanLcPeriod"/>
        <a:tabLst/>
        <a:defRPr lang="en-GB" sz="728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Arial" pitchFamily="34" charset="0"/>
        <a:buNone/>
        <a:tabLst/>
        <a:defRPr lang="en-GB" sz="728" b="1" kern="1200" baseline="0" noProof="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4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761337760"/>
              </p:ext>
            </p:extLst>
          </p:nvPr>
        </p:nvGraphicFramePr>
        <p:xfrm>
          <a:off x="1444" y="1051"/>
          <a:ext cx="1444" cy="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think-cell Slide" r:id="rId39" imgW="415" imgH="416" progId="TCLayout.ActiveDocument.1">
                  <p:embed/>
                </p:oleObj>
              </mc:Choice>
              <mc:Fallback>
                <p:oleObj name="think-cell Slide" r:id="rId39" imgW="415" imgH="41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44" y="1051"/>
                        <a:ext cx="1444" cy="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7"/>
            </p:custDataLst>
          </p:nvPr>
        </p:nvSpPr>
        <p:spPr>
          <a:xfrm>
            <a:off x="0" y="0"/>
            <a:ext cx="144318" cy="105056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GB" sz="1853" b="1" i="0" baseline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110" name="Grid" hidden="1"/>
          <p:cNvGrpSpPr/>
          <p:nvPr>
            <p:custDataLst>
              <p:tags r:id="rId38"/>
            </p:custDataLst>
          </p:nvPr>
        </p:nvGrpSpPr>
        <p:grpSpPr>
          <a:xfrm>
            <a:off x="482138" y="405429"/>
            <a:ext cx="8179724" cy="4532331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7" name="Group 106" hidden="1"/>
            <p:cNvGrpSpPr/>
            <p:nvPr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530557">
                <a:buSzPct val="90000"/>
                <a:defRPr/>
              </a:pPr>
              <a:endParaRPr lang="en-GB" sz="926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5" name="Group 500" hidden="1"/>
            <p:cNvGrpSpPr/>
            <p:nvPr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4" name="Group 400" hidden="1"/>
            <p:cNvGrpSpPr/>
            <p:nvPr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3" name="Group 300" hidden="1"/>
            <p:cNvGrpSpPr/>
            <p:nvPr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1" name="Group 200" hidden="1"/>
            <p:cNvGrpSpPr/>
            <p:nvPr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  <p:grpSp>
          <p:nvGrpSpPr>
            <p:cNvPr id="102" name="Group 100" hidden="1"/>
            <p:cNvGrpSpPr/>
            <p:nvPr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604100">
                  <a:defRPr/>
                </a:pPr>
                <a:endParaRPr lang="en-GB" sz="1191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707987"/>
            <a:ext cx="8179724" cy="5567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361515"/>
            <a:ext cx="8179724" cy="32304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4689662"/>
            <a:ext cx="1521229" cy="10287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B83234-995D-4149-8E1E-BC120E9070D5}" type="datetime1">
              <a:rPr lang="en-US" smtClean="0"/>
              <a:t>03/02/2022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8" y="4689662"/>
            <a:ext cx="5253644" cy="10287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596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4792532"/>
            <a:ext cx="1521229" cy="10287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2" r:id="rId31"/>
    <p:sldLayoutId id="2147483763" r:id="rId32"/>
    <p:sldLayoutId id="2147483764" r:id="rId33"/>
  </p:sldLayoutIdLst>
  <p:hf sldNum="0" hdr="0" ftr="0" dt="0"/>
  <p:txStyles>
    <p:titleStyle>
      <a:lvl1pPr algn="l" defTabSz="674258" rtl="0" eaLnBrk="1" latinLnBrk="0" hangingPunct="1">
        <a:spcBef>
          <a:spcPct val="0"/>
        </a:spcBef>
        <a:buNone/>
        <a:defRPr sz="1853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Wingdings" pitchFamily="2" charset="2"/>
        <a:buNone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5549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Times New Roman" pitchFamily="18" charset="0"/>
        <a:buChar char="•"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2pPr>
      <a:lvl3pPr marL="309722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Arial" pitchFamily="34" charset="0"/>
        <a:buChar char="-"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459819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◦"/>
        <a:tabLst/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60515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›"/>
        <a:tabLst/>
        <a:defRPr sz="728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4862" marR="0" indent="-152479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+mj-lt"/>
        <a:buAutoNum type="arabicPeriod"/>
        <a:tabLst/>
        <a:defRPr lang="en-GB" sz="728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09722" marR="0" indent="-151288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+mj-lt"/>
        <a:buAutoNum type="alphaLcPeriod"/>
        <a:tabLst/>
        <a:defRPr lang="en-GB" sz="728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459819" marR="0" indent="-151288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+mj-lt"/>
        <a:buAutoNum type="romanLcPeriod"/>
        <a:tabLst/>
        <a:defRPr lang="en-GB" sz="728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l" defTabSz="674258" rtl="0" eaLnBrk="1" fontAlgn="auto" latinLnBrk="0" hangingPunct="1">
        <a:lnSpc>
          <a:spcPct val="100000"/>
        </a:lnSpc>
        <a:spcBef>
          <a:spcPts val="0"/>
        </a:spcBef>
        <a:spcAft>
          <a:spcPts val="397"/>
        </a:spcAft>
        <a:buClrTx/>
        <a:buSzTx/>
        <a:buFont typeface="Arial" pitchFamily="34" charset="0"/>
        <a:buNone/>
        <a:tabLst/>
        <a:defRPr lang="en-GB" sz="728" b="1" kern="1200" baseline="0" noProof="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4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6742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28.svg"/><Relationship Id="rId4" Type="http://schemas.openxmlformats.org/officeDocument/2006/relationships/image" Target="../media/image26.svg"/><Relationship Id="rId9" Type="http://schemas.openxmlformats.org/officeDocument/2006/relationships/image" Target="../media/image27.png"/><Relationship Id="rId1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47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ctrTitle"/>
          </p:nvPr>
        </p:nvSpPr>
        <p:spPr>
          <a:xfrm>
            <a:off x="457201" y="342900"/>
            <a:ext cx="3258104" cy="188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</a:pPr>
            <a:r>
              <a:rPr lang="en" dirty="0"/>
              <a:t>Blockchain based license management system for KMC</a:t>
            </a:r>
            <a:endParaRPr dirty="0"/>
          </a:p>
        </p:txBody>
      </p:sp>
      <p:sp>
        <p:nvSpPr>
          <p:cNvPr id="350" name="Google Shape;350;p50"/>
          <p:cNvSpPr txBox="1">
            <a:spLocks noGrp="1"/>
          </p:cNvSpPr>
          <p:nvPr>
            <p:ph type="subTitle" idx="1"/>
          </p:nvPr>
        </p:nvSpPr>
        <p:spPr>
          <a:xfrm>
            <a:off x="457200" y="2811780"/>
            <a:ext cx="398026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dirty="0"/>
              <a:t>February</a:t>
            </a:r>
            <a:r>
              <a:rPr lang="en" dirty="0"/>
              <a:t>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"/>
          <p:cNvSpPr txBox="1">
            <a:spLocks noGrp="1"/>
          </p:cNvSpPr>
          <p:nvPr>
            <p:ph type="title"/>
          </p:nvPr>
        </p:nvSpPr>
        <p:spPr>
          <a:xfrm>
            <a:off x="12401" y="101923"/>
            <a:ext cx="9119198" cy="39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/>
              <a:t>Envisioned workflow - Scenario 2(Online application - Ceremonial house)</a:t>
            </a:r>
            <a:endParaRPr sz="2200" dirty="0"/>
          </a:p>
        </p:txBody>
      </p:sp>
      <p:sp>
        <p:nvSpPr>
          <p:cNvPr id="613" name="Google Shape;613;p61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14" name="Google Shape;614;p61"/>
          <p:cNvSpPr txBox="1"/>
          <p:nvPr/>
        </p:nvSpPr>
        <p:spPr>
          <a:xfrm>
            <a:off x="5440041" y="869400"/>
            <a:ext cx="3634803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Ceremonial owner applies for new certificate via the KMC Portal on selecting a  broad category Ceremonial House/Banquet Hall/Club House.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license fee is calculated and the demand is generated.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trader completes the payment and the CE number is generated successfully.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is processed.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inspection is scheduled for the application and is successfully completed by the Inspector.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details are shared with the Building Department via the proposed system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Building Department sends their recommendation for approval of the generated CE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license department approves the application based on the feedback from the building department.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transaction is triggered into the blockchain based ledger and the specified data related to the certificate is recorded.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transaction is ordered into blocks and the world state is updated for the information.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32 bit transaction/asset hash is sent back to the KMC portal application.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hash is printed in form of QR code into the certificate.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4B7A95-0B6B-4F96-979A-46FE0C54EA90}"/>
              </a:ext>
            </a:extLst>
          </p:cNvPr>
          <p:cNvCxnSpPr>
            <a:cxnSpLocks/>
          </p:cNvCxnSpPr>
          <p:nvPr/>
        </p:nvCxnSpPr>
        <p:spPr>
          <a:xfrm>
            <a:off x="5375669" y="929708"/>
            <a:ext cx="0" cy="363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0ECC0-A719-45AE-9407-3E23D8688123}"/>
              </a:ext>
            </a:extLst>
          </p:cNvPr>
          <p:cNvGrpSpPr/>
          <p:nvPr/>
        </p:nvGrpSpPr>
        <p:grpSpPr>
          <a:xfrm>
            <a:off x="-45748" y="528460"/>
            <a:ext cx="5373510" cy="4513117"/>
            <a:chOff x="3925074" y="475753"/>
            <a:chExt cx="5373510" cy="4513117"/>
          </a:xfrm>
        </p:grpSpPr>
        <p:pic>
          <p:nvPicPr>
            <p:cNvPr id="7" name="Graphic 6" descr="Male profile with solid fill">
              <a:extLst>
                <a:ext uri="{FF2B5EF4-FFF2-40B4-BE49-F238E27FC236}">
                  <a16:creationId xmlns:a16="http://schemas.microsoft.com/office/drawing/2014/main" id="{55A2FBDD-14A2-49AB-B7B6-30ED04DD6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67672" y="3746192"/>
              <a:ext cx="680037" cy="47489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0EDFC6-8365-4711-ABCB-42925E79AC47}"/>
                </a:ext>
              </a:extLst>
            </p:cNvPr>
            <p:cNvSpPr txBox="1"/>
            <p:nvPr/>
          </p:nvSpPr>
          <p:spPr>
            <a:xfrm>
              <a:off x="3925074" y="4211186"/>
              <a:ext cx="17034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CE Application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Ceremonial owner applies for CE;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Selects a broad trade category and submits corresponding supportive documents;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5F6D7FE-A9A1-46B4-AB6D-546979821C29}"/>
                </a:ext>
              </a:extLst>
            </p:cNvPr>
            <p:cNvCxnSpPr/>
            <p:nvPr/>
          </p:nvCxnSpPr>
          <p:spPr>
            <a:xfrm>
              <a:off x="5239944" y="4018750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2E5689EB-4719-42DF-9353-64EA130A7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9963" y="3744537"/>
              <a:ext cx="739108" cy="4748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147BB1-213E-499C-940C-7C08600D4A78}"/>
                </a:ext>
              </a:extLst>
            </p:cNvPr>
            <p:cNvSpPr txBox="1"/>
            <p:nvPr/>
          </p:nvSpPr>
          <p:spPr>
            <a:xfrm>
              <a:off x="5939191" y="4219429"/>
              <a:ext cx="13235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Fee computation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System computes license fee based on area and capacity parameters;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Demand is generated;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41D8DA-0690-4B0F-9C6C-5D7E914C10E1}"/>
                </a:ext>
              </a:extLst>
            </p:cNvPr>
            <p:cNvCxnSpPr/>
            <p:nvPr/>
          </p:nvCxnSpPr>
          <p:spPr>
            <a:xfrm>
              <a:off x="7138598" y="4018750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heckmark with solid fill">
              <a:extLst>
                <a:ext uri="{FF2B5EF4-FFF2-40B4-BE49-F238E27FC236}">
                  <a16:creationId xmlns:a16="http://schemas.microsoft.com/office/drawing/2014/main" id="{10DB27E0-A6CD-4C8A-987E-811814033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5781" y="3744537"/>
              <a:ext cx="652989" cy="4184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73B202-44F1-4326-ABA6-6B6502BDEFD7}"/>
                </a:ext>
              </a:extLst>
            </p:cNvPr>
            <p:cNvSpPr txBox="1"/>
            <p:nvPr/>
          </p:nvSpPr>
          <p:spPr>
            <a:xfrm>
              <a:off x="7734248" y="4157873"/>
              <a:ext cx="156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Payment completion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Trader completes the payment and CE number is generated in an e-Receipt with QR code;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Application processing is initiated;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132724-243D-4D6D-B89D-AF4CC718D50B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8512275" y="3181190"/>
              <a:ext cx="1" cy="563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Checklist with solid fill">
              <a:extLst>
                <a:ext uri="{FF2B5EF4-FFF2-40B4-BE49-F238E27FC236}">
                  <a16:creationId xmlns:a16="http://schemas.microsoft.com/office/drawing/2014/main" id="{DFA0E24F-E9DC-494A-8877-D3F8AB49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7592" y="2443929"/>
              <a:ext cx="709366" cy="64784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682EE3-88E3-45A0-BA01-A92178F6FA00}"/>
                </a:ext>
              </a:extLst>
            </p:cNvPr>
            <p:cNvSpPr txBox="1"/>
            <p:nvPr/>
          </p:nvSpPr>
          <p:spPr>
            <a:xfrm>
              <a:off x="7276133" y="2389451"/>
              <a:ext cx="1057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Inspection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Scrutiny of application by the license department inspector;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035380-5705-48A7-836A-06C111C7F012}"/>
                </a:ext>
              </a:extLst>
            </p:cNvPr>
            <p:cNvSpPr txBox="1"/>
            <p:nvPr/>
          </p:nvSpPr>
          <p:spPr>
            <a:xfrm>
              <a:off x="8471692" y="1806284"/>
              <a:ext cx="7905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Georgia" panose="02040502050405020303" pitchFamily="18" charset="0"/>
                </a:rPr>
                <a:t>Application details sent to building department;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40DF42-A0FF-4C86-BC4A-584E321C4586}"/>
                </a:ext>
              </a:extLst>
            </p:cNvPr>
            <p:cNvSpPr txBox="1"/>
            <p:nvPr/>
          </p:nvSpPr>
          <p:spPr>
            <a:xfrm>
              <a:off x="7971571" y="579318"/>
              <a:ext cx="1186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Recommendations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Building department sends recommendations;</a:t>
              </a:r>
            </a:p>
          </p:txBody>
        </p:sp>
        <p:pic>
          <p:nvPicPr>
            <p:cNvPr id="27" name="Graphic 26" descr="Office worker male with solid fill">
              <a:extLst>
                <a:ext uri="{FF2B5EF4-FFF2-40B4-BE49-F238E27FC236}">
                  <a16:creationId xmlns:a16="http://schemas.microsoft.com/office/drawing/2014/main" id="{E05AE5D3-5927-4A7C-B506-F87F3F28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98505" y="1111165"/>
              <a:ext cx="677628" cy="58477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59A7C4-5081-4F2C-88FC-8DB519F1B87D}"/>
                </a:ext>
              </a:extLst>
            </p:cNvPr>
            <p:cNvSpPr txBox="1"/>
            <p:nvPr/>
          </p:nvSpPr>
          <p:spPr>
            <a:xfrm>
              <a:off x="6301244" y="475753"/>
              <a:ext cx="148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Decision update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License department approves/rejects application based on received recommendations;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6EFD96-56B3-4B1A-814A-B569E2FC9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5714" y="1384134"/>
              <a:ext cx="6975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77F1EE-F6F2-4544-9D99-EE328A1ACAF0}"/>
                </a:ext>
              </a:extLst>
            </p:cNvPr>
            <p:cNvSpPr txBox="1"/>
            <p:nvPr/>
          </p:nvSpPr>
          <p:spPr>
            <a:xfrm>
              <a:off x="5358454" y="1399524"/>
              <a:ext cx="121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Georgia" panose="02040502050405020303" pitchFamily="18" charset="0"/>
                </a:rPr>
                <a:t>Application approved by license department;</a:t>
              </a:r>
            </a:p>
          </p:txBody>
        </p:sp>
        <p:pic>
          <p:nvPicPr>
            <p:cNvPr id="31" name="Graphic 30" descr="Blockchain with solid fill">
              <a:extLst>
                <a:ext uri="{FF2B5EF4-FFF2-40B4-BE49-F238E27FC236}">
                  <a16:creationId xmlns:a16="http://schemas.microsoft.com/office/drawing/2014/main" id="{FEB60C1C-7F68-42AD-B5FB-89D81572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33802" y="1115310"/>
              <a:ext cx="830941" cy="62152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DFE975-11E2-4899-AAB0-DD134DA62993}"/>
                </a:ext>
              </a:extLst>
            </p:cNvPr>
            <p:cNvSpPr txBox="1"/>
            <p:nvPr/>
          </p:nvSpPr>
          <p:spPr>
            <a:xfrm>
              <a:off x="4060691" y="475753"/>
              <a:ext cx="1954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Blockchain ledger update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Transaction triggered into blockchain;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Specified data related to certificate is recorded immutably;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Transaction is ordered into blocks;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3A53A9-25E9-4532-A05E-8F4167333B67}"/>
                </a:ext>
              </a:extLst>
            </p:cNvPr>
            <p:cNvCxnSpPr/>
            <p:nvPr/>
          </p:nvCxnSpPr>
          <p:spPr>
            <a:xfrm>
              <a:off x="4925466" y="1806284"/>
              <a:ext cx="0" cy="58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Graphic 34" descr="Internet with solid fill">
              <a:extLst>
                <a:ext uri="{FF2B5EF4-FFF2-40B4-BE49-F238E27FC236}">
                  <a16:creationId xmlns:a16="http://schemas.microsoft.com/office/drawing/2014/main" id="{CAEAD4B0-3C39-40EF-83AF-4D84EF997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555913" y="2354640"/>
              <a:ext cx="739105" cy="58477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4CB3B9-C61B-4E82-A169-32A31EF39827}"/>
                </a:ext>
              </a:extLst>
            </p:cNvPr>
            <p:cNvSpPr txBox="1"/>
            <p:nvPr/>
          </p:nvSpPr>
          <p:spPr>
            <a:xfrm>
              <a:off x="4244559" y="2827247"/>
              <a:ext cx="15152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Hash in certificate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Transaction hash sent back to KMC portal;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Hash is printed in form of QR code into the certificate;</a:t>
              </a:r>
            </a:p>
          </p:txBody>
        </p:sp>
        <p:pic>
          <p:nvPicPr>
            <p:cNvPr id="37" name="Graphic 36" descr="Court with solid fill">
              <a:extLst>
                <a:ext uri="{FF2B5EF4-FFF2-40B4-BE49-F238E27FC236}">
                  <a16:creationId xmlns:a16="http://schemas.microsoft.com/office/drawing/2014/main" id="{E5030DB3-6431-4BA3-ADBA-9DDC0D36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185781" y="1079974"/>
              <a:ext cx="709366" cy="647849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4712389-5C99-48EE-BEAA-A3F9DBDB0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8608" y="1402160"/>
              <a:ext cx="6975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8266E3-6BB4-484B-A17C-4ABD1A5AC1D8}"/>
                </a:ext>
              </a:extLst>
            </p:cNvPr>
            <p:cNvCxnSpPr/>
            <p:nvPr/>
          </p:nvCxnSpPr>
          <p:spPr>
            <a:xfrm flipH="1" flipV="1">
              <a:off x="8509551" y="1756992"/>
              <a:ext cx="1" cy="563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2"/>
          <p:cNvSpPr txBox="1">
            <a:spLocks noGrp="1"/>
          </p:cNvSpPr>
          <p:nvPr>
            <p:ph type="title"/>
          </p:nvPr>
        </p:nvSpPr>
        <p:spPr>
          <a:xfrm>
            <a:off x="97512" y="47459"/>
            <a:ext cx="8903701" cy="61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/>
              <a:t>Envisioned workflow - Scenario 3 (Permanent trade category restricted for online application)</a:t>
            </a:r>
            <a:endParaRPr sz="2200" dirty="0"/>
          </a:p>
        </p:txBody>
      </p:sp>
      <p:sp>
        <p:nvSpPr>
          <p:cNvPr id="620" name="Google Shape;620;p62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21" name="Google Shape;621;p62"/>
          <p:cNvSpPr txBox="1"/>
          <p:nvPr/>
        </p:nvSpPr>
        <p:spPr>
          <a:xfrm>
            <a:off x="5710219" y="908345"/>
            <a:ext cx="3368131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Trader applies for new certificate via the KMC Portal by </a:t>
            </a:r>
            <a:r>
              <a:rPr lang="en-US" sz="1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giving details about the Type of Business 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license fee is </a:t>
            </a:r>
            <a:r>
              <a:rPr lang="en-US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calculated,</a:t>
            </a: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demand is generated.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trader completes the </a:t>
            </a:r>
            <a:r>
              <a:rPr lang="en-US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payment,</a:t>
            </a: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CE number is generated successfully.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is processed.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inspection is scheduled by the application and is successfully completed by the Inspector.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details are shared with other departments  via the proposed system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Other departments sends their recommendation for approval of the generated CE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license department approves the application based on the feedback from other departments.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transaction is triggered into the blockchain based ledger and the specified data related to the certificate is recorded.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transaction is ordered into blocks and the world state is updated for the information.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32-bit</a:t>
            </a: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transaction/asset hash is sent back to the KMC portal application.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hash is printed in form of QR code into the certificate.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C3B8EF-48B7-4D4A-B2B3-241E2CA2ACAA}"/>
              </a:ext>
            </a:extLst>
          </p:cNvPr>
          <p:cNvCxnSpPr>
            <a:cxnSpLocks/>
          </p:cNvCxnSpPr>
          <p:nvPr/>
        </p:nvCxnSpPr>
        <p:spPr>
          <a:xfrm>
            <a:off x="5630620" y="908345"/>
            <a:ext cx="0" cy="363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E9AE3-0F46-4AAE-83E2-D36816FB76BF}"/>
              </a:ext>
            </a:extLst>
          </p:cNvPr>
          <p:cNvGrpSpPr/>
          <p:nvPr/>
        </p:nvGrpSpPr>
        <p:grpSpPr>
          <a:xfrm>
            <a:off x="97512" y="668458"/>
            <a:ext cx="5327412" cy="4413554"/>
            <a:chOff x="-398104" y="1162400"/>
            <a:chExt cx="5327412" cy="441355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A0049FE-7BC1-4046-96FF-20E92DC9B60A}"/>
                </a:ext>
              </a:extLst>
            </p:cNvPr>
            <p:cNvCxnSpPr/>
            <p:nvPr/>
          </p:nvCxnSpPr>
          <p:spPr>
            <a:xfrm flipH="1" flipV="1">
              <a:off x="4118374" y="2378508"/>
              <a:ext cx="1" cy="563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CBDC55-A57A-4368-B999-E6006C9DF003}"/>
                </a:ext>
              </a:extLst>
            </p:cNvPr>
            <p:cNvGrpSpPr/>
            <p:nvPr/>
          </p:nvGrpSpPr>
          <p:grpSpPr>
            <a:xfrm>
              <a:off x="-398104" y="1162400"/>
              <a:ext cx="5327412" cy="4413554"/>
              <a:chOff x="3995797" y="518267"/>
              <a:chExt cx="5327412" cy="441355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C5FE45-5E01-4593-A85D-4E7FC6592C57}"/>
                  </a:ext>
                </a:extLst>
              </p:cNvPr>
              <p:cNvGrpSpPr/>
              <p:nvPr/>
            </p:nvGrpSpPr>
            <p:grpSpPr>
              <a:xfrm>
                <a:off x="3995797" y="518267"/>
                <a:ext cx="5327412" cy="4413554"/>
                <a:chOff x="3995797" y="513761"/>
                <a:chExt cx="5327412" cy="4413554"/>
              </a:xfrm>
            </p:grpSpPr>
            <p:pic>
              <p:nvPicPr>
                <p:cNvPr id="67" name="Graphic 66" descr="Male profile with solid fill">
                  <a:extLst>
                    <a:ext uri="{FF2B5EF4-FFF2-40B4-BE49-F238E27FC236}">
                      <a16:creationId xmlns:a16="http://schemas.microsoft.com/office/drawing/2014/main" id="{09BED2BC-CDBA-4BF3-AC73-D12EA19B1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0199" y="3716316"/>
                  <a:ext cx="680037" cy="474891"/>
                </a:xfrm>
                <a:prstGeom prst="rect">
                  <a:avLst/>
                </a:prstGeom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DB45E45-CB8D-4C6B-BC80-0C983EF8D31A}"/>
                    </a:ext>
                  </a:extLst>
                </p:cNvPr>
                <p:cNvSpPr txBox="1"/>
                <p:nvPr/>
              </p:nvSpPr>
              <p:spPr>
                <a:xfrm>
                  <a:off x="3995797" y="4219429"/>
                  <a:ext cx="132359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CE Application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Trader applies for CE;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Selects type of business;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Submits corresponding supportive documents;</a:t>
                  </a:r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4603F7D4-2F2D-4F5E-B526-7B20BF8D2B8C}"/>
                    </a:ext>
                  </a:extLst>
                </p:cNvPr>
                <p:cNvCxnSpPr/>
                <p:nvPr/>
              </p:nvCxnSpPr>
              <p:spPr>
                <a:xfrm>
                  <a:off x="5127115" y="4026434"/>
                  <a:ext cx="6992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Graphic 69" descr="Server with solid fill">
                  <a:extLst>
                    <a:ext uri="{FF2B5EF4-FFF2-40B4-BE49-F238E27FC236}">
                      <a16:creationId xmlns:a16="http://schemas.microsoft.com/office/drawing/2014/main" id="{66213667-B3B6-449E-9E3C-1BBBF921A9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9304" y="3744537"/>
                  <a:ext cx="739108" cy="474892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17844CD-B0A5-4D2B-B883-FF206351B55F}"/>
                    </a:ext>
                  </a:extLst>
                </p:cNvPr>
                <p:cNvSpPr txBox="1"/>
                <p:nvPr/>
              </p:nvSpPr>
              <p:spPr>
                <a:xfrm>
                  <a:off x="5939191" y="4219429"/>
                  <a:ext cx="132359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Fee computation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System computes license fee based on area and capacity parameters;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Demand is generated;</a:t>
                  </a:r>
                </a:p>
              </p:txBody>
            </p:sp>
            <p:pic>
              <p:nvPicPr>
                <p:cNvPr id="72" name="Graphic 71" descr="Checkmark with solid fill">
                  <a:extLst>
                    <a:ext uri="{FF2B5EF4-FFF2-40B4-BE49-F238E27FC236}">
                      <a16:creationId xmlns:a16="http://schemas.microsoft.com/office/drawing/2014/main" id="{5C659D04-7FA5-466D-B087-FA8AD5F450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5781" y="3744537"/>
                  <a:ext cx="652989" cy="418451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61AB334-2369-4547-8170-6C2A4DDCDF71}"/>
                    </a:ext>
                  </a:extLst>
                </p:cNvPr>
                <p:cNvSpPr txBox="1"/>
                <p:nvPr/>
              </p:nvSpPr>
              <p:spPr>
                <a:xfrm>
                  <a:off x="7446650" y="4218426"/>
                  <a:ext cx="17871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Payment completion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Trader completes the payment and CE number is generated in an e-Receipt with QR code;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Application processing is initiated;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142B015-A986-465C-B585-ED1273EBE532}"/>
                    </a:ext>
                  </a:extLst>
                </p:cNvPr>
                <p:cNvCxnSpPr/>
                <p:nvPr/>
              </p:nvCxnSpPr>
              <p:spPr>
                <a:xfrm>
                  <a:off x="7138598" y="3957277"/>
                  <a:ext cx="6992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1742C1EF-42A0-4541-A074-1F51522263BF}"/>
                    </a:ext>
                  </a:extLst>
                </p:cNvPr>
                <p:cNvCxnSpPr/>
                <p:nvPr/>
              </p:nvCxnSpPr>
              <p:spPr>
                <a:xfrm flipH="1" flipV="1">
                  <a:off x="8512275" y="3181190"/>
                  <a:ext cx="1" cy="5633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6" name="Graphic 75" descr="Checklist with solid fill">
                  <a:extLst>
                    <a:ext uri="{FF2B5EF4-FFF2-40B4-BE49-F238E27FC236}">
                      <a16:creationId xmlns:a16="http://schemas.microsoft.com/office/drawing/2014/main" id="{330B371E-2261-42F5-9394-37099ECFC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7592" y="2443929"/>
                  <a:ext cx="709366" cy="647849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B2B165B-9117-44CF-ADE3-70706A0EC8C4}"/>
                    </a:ext>
                  </a:extLst>
                </p:cNvPr>
                <p:cNvSpPr txBox="1"/>
                <p:nvPr/>
              </p:nvSpPr>
              <p:spPr>
                <a:xfrm>
                  <a:off x="7203811" y="2388505"/>
                  <a:ext cx="105744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Inspection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Scrutiny of application by the license department inspector;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BD269C8-B1AF-4931-AE10-F3F69A8D2A7E}"/>
                    </a:ext>
                  </a:extLst>
                </p:cNvPr>
                <p:cNvSpPr txBox="1"/>
                <p:nvPr/>
              </p:nvSpPr>
              <p:spPr>
                <a:xfrm>
                  <a:off x="8471692" y="1773175"/>
                  <a:ext cx="7905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latin typeface="Georgia" panose="02040502050405020303" pitchFamily="18" charset="0"/>
                    </a:rPr>
                    <a:t>Application details sent to other departments;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5D668E7-FEB5-4315-A413-8CEEE317A693}"/>
                    </a:ext>
                  </a:extLst>
                </p:cNvPr>
                <p:cNvSpPr txBox="1"/>
                <p:nvPr/>
              </p:nvSpPr>
              <p:spPr>
                <a:xfrm>
                  <a:off x="5422613" y="1406477"/>
                  <a:ext cx="12175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latin typeface="Georgia" panose="02040502050405020303" pitchFamily="18" charset="0"/>
                    </a:rPr>
                    <a:t>Application approved by license department;</a:t>
                  </a:r>
                </a:p>
              </p:txBody>
            </p:sp>
            <p:pic>
              <p:nvPicPr>
                <p:cNvPr id="80" name="Graphic 79" descr="Court with solid fill">
                  <a:extLst>
                    <a:ext uri="{FF2B5EF4-FFF2-40B4-BE49-F238E27FC236}">
                      <a16:creationId xmlns:a16="http://schemas.microsoft.com/office/drawing/2014/main" id="{445556C7-ADF7-401D-86A1-849196F909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5781" y="1079974"/>
                  <a:ext cx="709366" cy="647849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258694-2FB2-48B2-BA9E-A314DCC509CE}"/>
                    </a:ext>
                  </a:extLst>
                </p:cNvPr>
                <p:cNvSpPr txBox="1"/>
                <p:nvPr/>
              </p:nvSpPr>
              <p:spPr>
                <a:xfrm>
                  <a:off x="8026684" y="579504"/>
                  <a:ext cx="12965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Recommendations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Other departments send their recommendations;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D5064CD-7554-443D-AD2C-3A6AB95C3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0032" y="1406476"/>
                  <a:ext cx="697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3" name="Graphic 82" descr="Office worker male with solid fill">
                  <a:extLst>
                    <a:ext uri="{FF2B5EF4-FFF2-40B4-BE49-F238E27FC236}">
                      <a16:creationId xmlns:a16="http://schemas.microsoft.com/office/drawing/2014/main" id="{572B1AAF-3523-43C0-95C1-6F66C0A224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6392" y="1118054"/>
                  <a:ext cx="677628" cy="584775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5F5058-F8C4-4DE5-9519-628573F58719}"/>
                    </a:ext>
                  </a:extLst>
                </p:cNvPr>
                <p:cNvSpPr txBox="1"/>
                <p:nvPr/>
              </p:nvSpPr>
              <p:spPr>
                <a:xfrm>
                  <a:off x="6197349" y="563516"/>
                  <a:ext cx="174973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Decision update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License department approves/rejects application based on received recommendations;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AF378F1C-6D84-4190-8641-5F070C15E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79524" y="1378351"/>
                  <a:ext cx="816002" cy="7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6" name="Graphic 85" descr="Blockchain with solid fill">
                  <a:extLst>
                    <a:ext uri="{FF2B5EF4-FFF2-40B4-BE49-F238E27FC236}">
                      <a16:creationId xmlns:a16="http://schemas.microsoft.com/office/drawing/2014/main" id="{7A5468B4-8E46-474B-A17F-15A14A6B5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8449" y="1193876"/>
                  <a:ext cx="830941" cy="621521"/>
                </a:xfrm>
                <a:prstGeom prst="rect">
                  <a:avLst/>
                </a:prstGeom>
              </p:spPr>
            </p:pic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A9423CB-6CF4-4BC9-88A5-B97C012F25ED}"/>
                    </a:ext>
                  </a:extLst>
                </p:cNvPr>
                <p:cNvSpPr txBox="1"/>
                <p:nvPr/>
              </p:nvSpPr>
              <p:spPr>
                <a:xfrm>
                  <a:off x="4033211" y="513761"/>
                  <a:ext cx="201660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>
                      <a:latin typeface="Georgia" panose="02040502050405020303" pitchFamily="18" charset="0"/>
                    </a:rPr>
                    <a:t>Blockchain ledger update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Transaction triggered into blockchain;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Specified data related to certificate is recorded immutably;</a:t>
                  </a:r>
                </a:p>
                <a:p>
                  <a:r>
                    <a:rPr lang="en-US" sz="800">
                      <a:latin typeface="Georgia" panose="02040502050405020303" pitchFamily="18" charset="0"/>
                    </a:rPr>
                    <a:t>Transaction is ordered into blocks;</a:t>
                  </a: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CED0D4A-9EFF-4C9D-A733-744D6BE66B28}"/>
                  </a:ext>
                </a:extLst>
              </p:cNvPr>
              <p:cNvCxnSpPr/>
              <p:nvPr/>
            </p:nvCxnSpPr>
            <p:spPr>
              <a:xfrm>
                <a:off x="4925466" y="1810790"/>
                <a:ext cx="0" cy="584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6ABD5E-0736-41CF-9622-43D2F89443CF}"/>
                  </a:ext>
                </a:extLst>
              </p:cNvPr>
              <p:cNvSpPr txBox="1"/>
              <p:nvPr/>
            </p:nvSpPr>
            <p:spPr>
              <a:xfrm>
                <a:off x="4232632" y="2848016"/>
                <a:ext cx="15152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>
                    <a:latin typeface="Georgia" panose="02040502050405020303" pitchFamily="18" charset="0"/>
                  </a:rPr>
                  <a:t>Hash in certificate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Transaction hash sent back to KMC portal;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Hash is printed in form of QR code into the certificate;</a:t>
                </a:r>
              </a:p>
            </p:txBody>
          </p:sp>
          <p:pic>
            <p:nvPicPr>
              <p:cNvPr id="66" name="Graphic 65" descr="Internet with solid fill">
                <a:extLst>
                  <a:ext uri="{FF2B5EF4-FFF2-40B4-BE49-F238E27FC236}">
                    <a16:creationId xmlns:a16="http://schemas.microsoft.com/office/drawing/2014/main" id="{4E9B2C35-5A06-452D-8206-C182DA784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574173" y="2362457"/>
                <a:ext cx="739105" cy="6005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>
            <a:off x="175182" y="105738"/>
            <a:ext cx="8890106" cy="40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200" dirty="0"/>
              <a:t>Envisioned workflow - Scenario 4 (Spot registration through Bailiff)</a:t>
            </a:r>
          </a:p>
        </p:txBody>
      </p:sp>
      <p:sp>
        <p:nvSpPr>
          <p:cNvPr id="627" name="Google Shape;627;p6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28" name="Google Shape;628;p63"/>
          <p:cNvSpPr txBox="1"/>
          <p:nvPr/>
        </p:nvSpPr>
        <p:spPr>
          <a:xfrm>
            <a:off x="5368564" y="958311"/>
            <a:ext cx="3696724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department officials visit such sites with hand-held device to initiate application process.</a:t>
            </a: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department official uses the mobile application to fill the application on behalf of the applicant and upload supporting documents.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license fee is calculated, and the demand is generated.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trader completes the payment through cash/UPI/net banking and the CE number is generated successfully.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application is processed.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 transaction is triggered into the blockchain based ledger and the specified data related to the certificate is recorded.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transaction is ordered into blocks and the world state is updated for the information.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32-bit transaction/asset hash is sent back to the KMC portal application.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hash is printed in form of QR code into the certificate.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19C78-E875-480D-AE21-056F3BC01CB3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381456" y="880331"/>
            <a:ext cx="29708" cy="367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B706A78-1FA6-40D2-95E5-B2A2B64EBF7B}"/>
              </a:ext>
            </a:extLst>
          </p:cNvPr>
          <p:cNvGrpSpPr/>
          <p:nvPr/>
        </p:nvGrpSpPr>
        <p:grpSpPr>
          <a:xfrm>
            <a:off x="17898" y="641325"/>
            <a:ext cx="5393266" cy="4374142"/>
            <a:chOff x="3926399" y="698754"/>
            <a:chExt cx="5393266" cy="4374142"/>
          </a:xfrm>
        </p:grpSpPr>
        <p:pic>
          <p:nvPicPr>
            <p:cNvPr id="6" name="Graphic 5" descr="Office worker male with solid fill">
              <a:extLst>
                <a:ext uri="{FF2B5EF4-FFF2-40B4-BE49-F238E27FC236}">
                  <a16:creationId xmlns:a16="http://schemas.microsoft.com/office/drawing/2014/main" id="{8658E231-9392-4BCD-94EA-D3AC946E0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75147" y="3659816"/>
              <a:ext cx="677628" cy="584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407A6-B4E5-4BA6-857A-B579EF7A35C6}"/>
                </a:ext>
              </a:extLst>
            </p:cNvPr>
            <p:cNvSpPr txBox="1"/>
            <p:nvPr/>
          </p:nvSpPr>
          <p:spPr>
            <a:xfrm>
              <a:off x="3926399" y="4241899"/>
              <a:ext cx="1575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Georgia" panose="02040502050405020303" pitchFamily="18" charset="0"/>
                </a:rPr>
                <a:t>Site visits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Department officials visit sites to initiate application process;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Mobile application used to fill application and upload supporting documents;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63ED10-BBE0-4AAB-943E-9BC30D35B2BF}"/>
                </a:ext>
              </a:extLst>
            </p:cNvPr>
            <p:cNvSpPr txBox="1"/>
            <p:nvPr/>
          </p:nvSpPr>
          <p:spPr>
            <a:xfrm>
              <a:off x="5924086" y="3184925"/>
              <a:ext cx="1516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Georgia" panose="02040502050405020303" pitchFamily="18" charset="0"/>
                </a:rPr>
                <a:t>Fee computation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System computes license fee based on type of business and other parameters;</a:t>
              </a:r>
            </a:p>
          </p:txBody>
        </p:sp>
        <p:pic>
          <p:nvPicPr>
            <p:cNvPr id="11" name="Graphic 10" descr="Checkmark with solid fill">
              <a:extLst>
                <a:ext uri="{FF2B5EF4-FFF2-40B4-BE49-F238E27FC236}">
                  <a16:creationId xmlns:a16="http://schemas.microsoft.com/office/drawing/2014/main" id="{85807E64-8325-4D4F-A548-47100BCC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85778" y="3685695"/>
              <a:ext cx="652989" cy="4748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68CE10-A330-4584-BF15-1C2C366D0BAC}"/>
                </a:ext>
              </a:extLst>
            </p:cNvPr>
            <p:cNvSpPr txBox="1"/>
            <p:nvPr/>
          </p:nvSpPr>
          <p:spPr>
            <a:xfrm>
              <a:off x="7683938" y="4198512"/>
              <a:ext cx="1635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Georgia" panose="02040502050405020303" pitchFamily="18" charset="0"/>
                </a:rPr>
                <a:t>Payment completion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Trader receives payment link on mobile number and/or email;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Trader completes payment instantly and CE number is generated;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D1B27F-D6BB-48AD-8FF0-888538E65C37}"/>
                </a:ext>
              </a:extLst>
            </p:cNvPr>
            <p:cNvCxnSpPr/>
            <p:nvPr/>
          </p:nvCxnSpPr>
          <p:spPr>
            <a:xfrm>
              <a:off x="7138598" y="3957277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EC21C0E-1AF7-47F8-8791-5167023440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2273" y="2210797"/>
              <a:ext cx="1" cy="15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Blockchain with solid fill">
              <a:extLst>
                <a:ext uri="{FF2B5EF4-FFF2-40B4-BE49-F238E27FC236}">
                  <a16:creationId xmlns:a16="http://schemas.microsoft.com/office/drawing/2014/main" id="{B0E9E6F1-5906-44B0-A00D-69F1AF23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88332" y="1517043"/>
              <a:ext cx="830941" cy="6215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C476F-D194-4BDD-90AD-832318C81C7E}"/>
                </a:ext>
              </a:extLst>
            </p:cNvPr>
            <p:cNvSpPr txBox="1"/>
            <p:nvPr/>
          </p:nvSpPr>
          <p:spPr>
            <a:xfrm>
              <a:off x="7488221" y="698754"/>
              <a:ext cx="1758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Georgia" panose="02040502050405020303" pitchFamily="18" charset="0"/>
                </a:rPr>
                <a:t>Blockchain ledger update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Transaction triggered into blockchain;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Specified data related to certificate is recorded immutably;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Transaction is ordered into blocks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D88521-DBFE-48EF-96A2-0794ED738764}"/>
                </a:ext>
              </a:extLst>
            </p:cNvPr>
            <p:cNvCxnSpPr/>
            <p:nvPr/>
          </p:nvCxnSpPr>
          <p:spPr>
            <a:xfrm flipH="1">
              <a:off x="5719335" y="1837692"/>
              <a:ext cx="2102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Internet with solid fill">
              <a:extLst>
                <a:ext uri="{FF2B5EF4-FFF2-40B4-BE49-F238E27FC236}">
                  <a16:creationId xmlns:a16="http://schemas.microsoft.com/office/drawing/2014/main" id="{9DDEA80A-CB89-4912-8495-9049DDA3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77255" y="1451703"/>
              <a:ext cx="739105" cy="68686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DB26EE-B2A0-460A-A923-B41708A67589}"/>
                </a:ext>
              </a:extLst>
            </p:cNvPr>
            <p:cNvSpPr txBox="1"/>
            <p:nvPr/>
          </p:nvSpPr>
          <p:spPr>
            <a:xfrm>
              <a:off x="4089203" y="2010204"/>
              <a:ext cx="15152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Georgia" panose="02040502050405020303" pitchFamily="18" charset="0"/>
                </a:rPr>
                <a:t>Hash in certificate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Transaction hash sent back to KMC portal;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Hash is printed in form of QR code into the certificate;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32E17F-AE08-4CF4-8D4B-CD21C33BAC57}"/>
                </a:ext>
              </a:extLst>
            </p:cNvPr>
            <p:cNvCxnSpPr/>
            <p:nvPr/>
          </p:nvCxnSpPr>
          <p:spPr>
            <a:xfrm>
              <a:off x="5313664" y="3968724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Server with solid fill">
              <a:extLst>
                <a:ext uri="{FF2B5EF4-FFF2-40B4-BE49-F238E27FC236}">
                  <a16:creationId xmlns:a16="http://schemas.microsoft.com/office/drawing/2014/main" id="{06072BF3-52D8-482A-9459-D9E1EAD2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85338" y="3769700"/>
              <a:ext cx="739108" cy="474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"/>
          <p:cNvSpPr txBox="1">
            <a:spLocks noGrp="1"/>
          </p:cNvSpPr>
          <p:nvPr>
            <p:ph type="title"/>
          </p:nvPr>
        </p:nvSpPr>
        <p:spPr>
          <a:xfrm>
            <a:off x="170885" y="33605"/>
            <a:ext cx="8990320" cy="58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200" dirty="0"/>
              <a:t>Envisioned workflow - Scenario 5 (Renewal of certificate of enlistment – through bulk demand generation)</a:t>
            </a:r>
          </a:p>
        </p:txBody>
      </p:sp>
      <p:sp>
        <p:nvSpPr>
          <p:cNvPr id="634" name="Google Shape;634;p64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35" name="Google Shape;635;p64"/>
          <p:cNvSpPr txBox="1"/>
          <p:nvPr/>
        </p:nvSpPr>
        <p:spPr>
          <a:xfrm>
            <a:off x="5426795" y="1076172"/>
            <a:ext cx="357912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At the beginning of financial year, </a:t>
            </a:r>
            <a:r>
              <a:rPr lang="en-US" sz="1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department generates an auto-demand in batch through the e-KMC portal for every CE due for renewal.</a:t>
            </a:r>
            <a:endParaRPr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renewal fee is calculated based on number of years of renewal, nature of business and area-wise fees.  </a:t>
            </a:r>
            <a:endParaRPr lang="en-US"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he user can search for unpaid demand(s) by entering their CE number</a:t>
            </a: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in KMC portal.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trader can complete the payment due for renewal through Debit Card/UPI/Net Banking.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After the payment, renewed CE with new validity period is generated.</a:t>
            </a:r>
            <a:endParaRPr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 transaction is triggered into the blockchain based ledger and the specified data related to the renewed certificate is recorded.</a:t>
            </a:r>
            <a:endParaRPr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transaction is ordered into blocks and the world state is updated for the information.</a:t>
            </a:r>
            <a:endParaRPr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</a:t>
            </a:r>
            <a:r>
              <a:rPr lang="en-US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32-bit</a:t>
            </a: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transaction/asset hash is sent back to the KMC portal application.</a:t>
            </a:r>
            <a:endParaRPr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 hash is printed in form of QR code into the certificate.</a:t>
            </a:r>
            <a:endParaRPr sz="10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DD34D-8E89-4DA6-B660-69FCCC9905A1}"/>
              </a:ext>
            </a:extLst>
          </p:cNvPr>
          <p:cNvCxnSpPr>
            <a:cxnSpLocks/>
          </p:cNvCxnSpPr>
          <p:nvPr/>
        </p:nvCxnSpPr>
        <p:spPr>
          <a:xfrm>
            <a:off x="5363554" y="925671"/>
            <a:ext cx="0" cy="363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327BC5A-8717-4F7A-B0F2-DBD69F0012B2}"/>
              </a:ext>
            </a:extLst>
          </p:cNvPr>
          <p:cNvGrpSpPr/>
          <p:nvPr/>
        </p:nvGrpSpPr>
        <p:grpSpPr>
          <a:xfrm>
            <a:off x="170885" y="792862"/>
            <a:ext cx="5221355" cy="4076318"/>
            <a:chOff x="4014996" y="765578"/>
            <a:chExt cx="5221355" cy="4076318"/>
          </a:xfrm>
        </p:grpSpPr>
        <p:pic>
          <p:nvPicPr>
            <p:cNvPr id="3" name="Graphic 2" descr="Building with solid fill">
              <a:extLst>
                <a:ext uri="{FF2B5EF4-FFF2-40B4-BE49-F238E27FC236}">
                  <a16:creationId xmlns:a16="http://schemas.microsoft.com/office/drawing/2014/main" id="{939EFE15-C696-40E1-9AF7-9B8BA7B5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25575" y="3557707"/>
              <a:ext cx="622629" cy="5763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D2F256-B5E2-4C0D-86C4-FC7A16EB6DEC}"/>
                </a:ext>
              </a:extLst>
            </p:cNvPr>
            <p:cNvSpPr txBox="1"/>
            <p:nvPr/>
          </p:nvSpPr>
          <p:spPr>
            <a:xfrm>
              <a:off x="4046961" y="4171986"/>
              <a:ext cx="1682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Batch Demand Generation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Department generates auto-demand in batch for CE renewal;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E29F26-3038-490E-B083-12DAA31A2AD6}"/>
                </a:ext>
              </a:extLst>
            </p:cNvPr>
            <p:cNvCxnSpPr/>
            <p:nvPr/>
          </p:nvCxnSpPr>
          <p:spPr>
            <a:xfrm>
              <a:off x="5275243" y="3845858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9865B9FF-272D-4D7B-A271-4CFB82E4D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10798" y="3608412"/>
              <a:ext cx="739108" cy="4748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56FC96-2574-41FC-9907-CBFCEA13640F}"/>
                </a:ext>
              </a:extLst>
            </p:cNvPr>
            <p:cNvSpPr txBox="1"/>
            <p:nvPr/>
          </p:nvSpPr>
          <p:spPr>
            <a:xfrm>
              <a:off x="5884294" y="2943447"/>
              <a:ext cx="151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Fee computation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System computes renewal fee based on number of years of renewal, nature of business and area-wise fees;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8E8683-A79B-4521-B4F5-A9BF2FD40CDB}"/>
                </a:ext>
              </a:extLst>
            </p:cNvPr>
            <p:cNvCxnSpPr/>
            <p:nvPr/>
          </p:nvCxnSpPr>
          <p:spPr>
            <a:xfrm>
              <a:off x="7349910" y="3845858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32AE5EDF-648F-4F41-AF2C-FF4AA535F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59803" y="3636632"/>
              <a:ext cx="652989" cy="4184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FDD2E-1C0A-48BF-8790-3177DE084593}"/>
                </a:ext>
              </a:extLst>
            </p:cNvPr>
            <p:cNvSpPr txBox="1"/>
            <p:nvPr/>
          </p:nvSpPr>
          <p:spPr>
            <a:xfrm>
              <a:off x="7699533" y="4134010"/>
              <a:ext cx="151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Payment completion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Trader can search for unpaid demand via KMC portal;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Trader completes payment due for renewal;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EE25C2C-DAAC-4103-8996-49CFB5D6DC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3091" y="1879393"/>
              <a:ext cx="1" cy="183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Diploma with solid fill">
              <a:extLst>
                <a:ext uri="{FF2B5EF4-FFF2-40B4-BE49-F238E27FC236}">
                  <a16:creationId xmlns:a16="http://schemas.microsoft.com/office/drawing/2014/main" id="{A6CCD308-5A63-4B71-8C5C-24B16CA9A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0022" y="1351866"/>
              <a:ext cx="726139" cy="57630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6E14E-CA28-492D-B5BA-463E8D8D5C59}"/>
                </a:ext>
              </a:extLst>
            </p:cNvPr>
            <p:cNvSpPr txBox="1"/>
            <p:nvPr/>
          </p:nvSpPr>
          <p:spPr>
            <a:xfrm>
              <a:off x="7783960" y="818435"/>
              <a:ext cx="1452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Renewed CE generated 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Renewed CE with new validity period is generated;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2F57AC-C801-48BB-8C2A-EF42A0CEB20D}"/>
                </a:ext>
              </a:extLst>
            </p:cNvPr>
            <p:cNvCxnSpPr/>
            <p:nvPr/>
          </p:nvCxnSpPr>
          <p:spPr>
            <a:xfrm flipH="1">
              <a:off x="7220976" y="1656978"/>
              <a:ext cx="749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 descr="Blockchain with solid fill">
              <a:extLst>
                <a:ext uri="{FF2B5EF4-FFF2-40B4-BE49-F238E27FC236}">
                  <a16:creationId xmlns:a16="http://schemas.microsoft.com/office/drawing/2014/main" id="{07E7589F-286E-4ADE-A35F-0F586CAA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64881" y="1399174"/>
              <a:ext cx="830941" cy="62152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F70C-64B2-4AAF-A4EF-340F8834AAA9}"/>
                </a:ext>
              </a:extLst>
            </p:cNvPr>
            <p:cNvSpPr txBox="1"/>
            <p:nvPr/>
          </p:nvSpPr>
          <p:spPr>
            <a:xfrm>
              <a:off x="5624866" y="1965064"/>
              <a:ext cx="2032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Blockchain ledger update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Transaction triggered into blockchain;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Specified data related to certificate is recorded immutably;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Transaction is ordered into blocks;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D2647E-B21E-4F0C-AEAC-F2FBA0EC3C17}"/>
                </a:ext>
              </a:extLst>
            </p:cNvPr>
            <p:cNvCxnSpPr/>
            <p:nvPr/>
          </p:nvCxnSpPr>
          <p:spPr>
            <a:xfrm flipH="1">
              <a:off x="4994622" y="1694566"/>
              <a:ext cx="97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 descr="Internet with solid fill">
              <a:extLst>
                <a:ext uri="{FF2B5EF4-FFF2-40B4-BE49-F238E27FC236}">
                  <a16:creationId xmlns:a16="http://schemas.microsoft.com/office/drawing/2014/main" id="{7E4971AF-203F-4B46-82BA-359FF72AD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55517" y="1435920"/>
              <a:ext cx="739105" cy="6215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15AE0-D8C9-4638-B0D9-E7D9EB01D01C}"/>
                </a:ext>
              </a:extLst>
            </p:cNvPr>
            <p:cNvSpPr txBox="1"/>
            <p:nvPr/>
          </p:nvSpPr>
          <p:spPr>
            <a:xfrm>
              <a:off x="4014996" y="765578"/>
              <a:ext cx="1573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Hash in certificate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Transaction hash sent back to KMC portal;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Hash is printed in form of QR code into the certificate;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"/>
          <p:cNvSpPr txBox="1">
            <a:spLocks noGrp="1"/>
          </p:cNvSpPr>
          <p:nvPr>
            <p:ph type="title"/>
          </p:nvPr>
        </p:nvSpPr>
        <p:spPr>
          <a:xfrm>
            <a:off x="169737" y="121844"/>
            <a:ext cx="8249484" cy="43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Envisioned workflow - Scenario 6 (</a:t>
            </a:r>
            <a:r>
              <a:rPr lang="en" sz="2200" dirty="0"/>
              <a:t>Verification workflow)</a:t>
            </a:r>
            <a:endParaRPr lang="en-US" dirty="0"/>
          </a:p>
        </p:txBody>
      </p:sp>
      <p:sp>
        <p:nvSpPr>
          <p:cNvPr id="634" name="Google Shape;634;p64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35" name="Google Shape;635;p64"/>
          <p:cNvSpPr txBox="1"/>
          <p:nvPr/>
        </p:nvSpPr>
        <p:spPr>
          <a:xfrm>
            <a:off x="5453909" y="1441170"/>
            <a:ext cx="3544700" cy="361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298450"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 panose="02040502050405020303" pitchFamily="18" charset="0"/>
                <a:cs typeface="Georgia" panose="02040502050405020303" pitchFamily="18" charset="0"/>
                <a:sym typeface="Georgia"/>
              </a:rPr>
              <a:t>The</a:t>
            </a:r>
            <a:r>
              <a:rPr lang="en" sz="1000" dirty="0">
                <a:solidFill>
                  <a:schemeClr val="dk1"/>
                </a:solidFill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 citizen scans the QR code printed on the certificate</a:t>
            </a:r>
            <a:r>
              <a:rPr lang="en-US" sz="1000" dirty="0">
                <a:solidFill>
                  <a:srgbClr val="000000"/>
                </a:solidFill>
                <a:effectLst/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.</a:t>
            </a:r>
            <a:endParaRPr lang="en-US"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indent="-292100" algn="just">
              <a:lnSpc>
                <a:spcPct val="115000"/>
              </a:lnSpc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citizen is navigated to the verification page on the KMC website.  </a:t>
            </a:r>
            <a:endParaRPr lang="en" sz="1000" dirty="0">
              <a:solidFill>
                <a:schemeClr val="dk1"/>
              </a:solidFill>
              <a:latin typeface="Georgia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457200" indent="-292100"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-US" sz="1000" dirty="0"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A query transaction is triggered on the blockchain which fetches the details of the certificate from the blocks in the ledger.</a:t>
            </a:r>
          </a:p>
          <a:p>
            <a:pPr marL="457200" indent="-292100">
              <a:buClr>
                <a:schemeClr val="dk1"/>
              </a:buClr>
              <a:buSzPts val="1000"/>
              <a:buAutoNum type="arabicPeriod"/>
            </a:pPr>
            <a:r>
              <a:rPr lang="en-US" sz="1000" dirty="0">
                <a:latin typeface="Georgia"/>
                <a:ea typeface="Georgia" panose="02040502050405020303" pitchFamily="18" charset="0"/>
                <a:cs typeface="Georgia" panose="02040502050405020303" pitchFamily="18" charset="0"/>
              </a:rPr>
              <a:t>The details</a:t>
            </a:r>
            <a:r>
              <a:rPr lang="en-US" sz="1000" dirty="0">
                <a:solidFill>
                  <a:schemeClr val="dk1"/>
                </a:solidFill>
                <a:latin typeface="Georgia"/>
                <a:ea typeface="Georgia" panose="02040502050405020303" pitchFamily="18" charset="0"/>
                <a:cs typeface="Georgia" panose="02040502050405020303" pitchFamily="18" charset="0"/>
                <a:sym typeface="Georgia"/>
              </a:rPr>
              <a:t> related to the certificate along with the cryptographic transaction hash, timestamp is displayed on the website.</a:t>
            </a:r>
            <a:endParaRPr lang="en-US" sz="1000" dirty="0">
              <a:solidFill>
                <a:schemeClr val="dk1"/>
              </a:solidFill>
              <a:latin typeface="Georgia"/>
              <a:ea typeface="Georgia"/>
              <a:cs typeface="Georgia"/>
            </a:endParaRPr>
          </a:p>
          <a:p>
            <a:pPr marL="457200" indent="-292100">
              <a:buClr>
                <a:schemeClr val="dk1"/>
              </a:buClr>
              <a:buSzPts val="1000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/>
                <a:ea typeface="Georgia"/>
                <a:cs typeface="Georgia"/>
              </a:rPr>
              <a:t>The Merkel root hash is calculated at real time for the certificate details.</a:t>
            </a:r>
          </a:p>
          <a:p>
            <a:pPr marL="457200" indent="-292100">
              <a:buClr>
                <a:schemeClr val="dk1"/>
              </a:buClr>
              <a:buSzPts val="1000"/>
              <a:buAutoNum type="arabicPeriod"/>
            </a:pPr>
            <a:r>
              <a:rPr lang="en-US" sz="1000" dirty="0">
                <a:solidFill>
                  <a:schemeClr val="dk1"/>
                </a:solidFill>
                <a:latin typeface="Georgia"/>
                <a:ea typeface="Georgia"/>
                <a:cs typeface="Georgia"/>
              </a:rPr>
              <a:t>The application displays the result of the cryptographic data verifications in form of green tick(if it passes) and red cross (if it fails).</a:t>
            </a:r>
          </a:p>
          <a:p>
            <a:pPr>
              <a:buClr>
                <a:schemeClr val="dk1"/>
              </a:buClr>
            </a:pPr>
            <a:endParaRPr lang="en-US" sz="1100" b="1" dirty="0">
              <a:solidFill>
                <a:schemeClr val="dk1"/>
              </a:solidFill>
              <a:latin typeface="Georgia"/>
              <a:ea typeface="Georgia"/>
              <a:cs typeface="Georg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DD34D-8E89-4DA6-B660-69FCCC9905A1}"/>
              </a:ext>
            </a:extLst>
          </p:cNvPr>
          <p:cNvCxnSpPr>
            <a:cxnSpLocks/>
          </p:cNvCxnSpPr>
          <p:nvPr/>
        </p:nvCxnSpPr>
        <p:spPr>
          <a:xfrm>
            <a:off x="5395305" y="751494"/>
            <a:ext cx="0" cy="389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7960BA-D7C7-4E9A-8B03-564BB4520276}"/>
              </a:ext>
            </a:extLst>
          </p:cNvPr>
          <p:cNvGrpSpPr/>
          <p:nvPr/>
        </p:nvGrpSpPr>
        <p:grpSpPr>
          <a:xfrm>
            <a:off x="169005" y="559615"/>
            <a:ext cx="5090810" cy="4313134"/>
            <a:chOff x="3977368" y="607660"/>
            <a:chExt cx="5317253" cy="42053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D2F256-B5E2-4C0D-86C4-FC7A16EB6DEC}"/>
                </a:ext>
              </a:extLst>
            </p:cNvPr>
            <p:cNvSpPr txBox="1"/>
            <p:nvPr/>
          </p:nvSpPr>
          <p:spPr>
            <a:xfrm>
              <a:off x="3977368" y="4105078"/>
              <a:ext cx="1828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QR code scan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Citizen scans QR code on certificate;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Navigated to verification page on KMC website;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E29F26-3038-490E-B083-12DAA31A2AD6}"/>
                </a:ext>
              </a:extLst>
            </p:cNvPr>
            <p:cNvCxnSpPr/>
            <p:nvPr/>
          </p:nvCxnSpPr>
          <p:spPr>
            <a:xfrm>
              <a:off x="5275243" y="3845858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56FC96-2574-41FC-9907-CBFCEA13640F}"/>
                </a:ext>
              </a:extLst>
            </p:cNvPr>
            <p:cNvSpPr txBox="1"/>
            <p:nvPr/>
          </p:nvSpPr>
          <p:spPr>
            <a:xfrm>
              <a:off x="5864603" y="2703720"/>
              <a:ext cx="151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Georgia" panose="02040502050405020303" pitchFamily="18" charset="0"/>
                </a:rPr>
                <a:t>Data Retrieval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Query transaction is triggered on blockchain;</a:t>
              </a:r>
            </a:p>
            <a:p>
              <a:r>
                <a:rPr lang="en-US" sz="800" dirty="0">
                  <a:latin typeface="Georgia" panose="02040502050405020303" pitchFamily="18" charset="0"/>
                </a:rPr>
                <a:t>Certificate details fetched from the blockchain ledger;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8E8683-A79B-4521-B4F5-A9BF2FD40CDB}"/>
                </a:ext>
              </a:extLst>
            </p:cNvPr>
            <p:cNvCxnSpPr/>
            <p:nvPr/>
          </p:nvCxnSpPr>
          <p:spPr>
            <a:xfrm>
              <a:off x="7220976" y="3844812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FDD2E-1C0A-48BF-8790-3177DE084593}"/>
                </a:ext>
              </a:extLst>
            </p:cNvPr>
            <p:cNvSpPr txBox="1"/>
            <p:nvPr/>
          </p:nvSpPr>
          <p:spPr>
            <a:xfrm>
              <a:off x="7725554" y="4105078"/>
              <a:ext cx="151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Details displayed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Certificate details, cryptographic hash and timestamp gets displayed on the website;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EE25C2C-DAAC-4103-8996-49CFB5D6D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971" y="1844616"/>
              <a:ext cx="0" cy="147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6E14E-CA28-492D-B5BA-463E8D8D5C59}"/>
                </a:ext>
              </a:extLst>
            </p:cNvPr>
            <p:cNvSpPr txBox="1"/>
            <p:nvPr/>
          </p:nvSpPr>
          <p:spPr>
            <a:xfrm>
              <a:off x="7670219" y="607660"/>
              <a:ext cx="1624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latin typeface="Georgia" panose="02040502050405020303" pitchFamily="18" charset="0"/>
                </a:rPr>
                <a:t>Verification</a:t>
              </a:r>
            </a:p>
            <a:p>
              <a:r>
                <a:rPr lang="en-US" sz="800">
                  <a:latin typeface="Georgia" panose="02040502050405020303" pitchFamily="18" charset="0"/>
                </a:rPr>
                <a:t>Merkel root hash is computed at real time for the certificate details for verification ;</a:t>
              </a:r>
            </a:p>
          </p:txBody>
        </p:sp>
        <p:pic>
          <p:nvPicPr>
            <p:cNvPr id="23" name="Graphic 22" descr="Blockchain with solid fill">
              <a:extLst>
                <a:ext uri="{FF2B5EF4-FFF2-40B4-BE49-F238E27FC236}">
                  <a16:creationId xmlns:a16="http://schemas.microsoft.com/office/drawing/2014/main" id="{07E7589F-286E-4ADE-A35F-0F586CAA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44839" y="3433562"/>
              <a:ext cx="830941" cy="62152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D2647E-B21E-4F0C-AEAC-F2FBA0EC3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679" y="1468547"/>
              <a:ext cx="1423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 descr="Internet with solid fill">
              <a:extLst>
                <a:ext uri="{FF2B5EF4-FFF2-40B4-BE49-F238E27FC236}">
                  <a16:creationId xmlns:a16="http://schemas.microsoft.com/office/drawing/2014/main" id="{7E4971AF-203F-4B46-82BA-359FF72AD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5419" y="3488550"/>
              <a:ext cx="744799" cy="6165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15AE0-D8C9-4638-B0D9-E7D9EB01D01C}"/>
                </a:ext>
              </a:extLst>
            </p:cNvPr>
            <p:cNvSpPr txBox="1"/>
            <p:nvPr/>
          </p:nvSpPr>
          <p:spPr>
            <a:xfrm>
              <a:off x="4062107" y="1658610"/>
              <a:ext cx="1927370" cy="6901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 b="1">
                  <a:latin typeface="Georgia"/>
                </a:rPr>
                <a:t>Outcome</a:t>
              </a:r>
            </a:p>
            <a:p>
              <a:r>
                <a:rPr lang="en-US" sz="800">
                  <a:latin typeface="Georgia"/>
                </a:rPr>
                <a:t>Application displays verification results either as green tick(if data is genuine) or red tick(if data is not correct );</a:t>
              </a:r>
            </a:p>
          </p:txBody>
        </p:sp>
        <p:pic>
          <p:nvPicPr>
            <p:cNvPr id="4" name="Graphic 3" descr="Qr Code with solid fill">
              <a:extLst>
                <a:ext uri="{FF2B5EF4-FFF2-40B4-BE49-F238E27FC236}">
                  <a16:creationId xmlns:a16="http://schemas.microsoft.com/office/drawing/2014/main" id="{0218FDDE-E30A-4605-9727-0E0B7AA08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5787" y="3488550"/>
              <a:ext cx="739103" cy="566533"/>
            </a:xfrm>
            <a:prstGeom prst="rect">
              <a:avLst/>
            </a:prstGeom>
          </p:spPr>
        </p:pic>
        <p:pic>
          <p:nvPicPr>
            <p:cNvPr id="17" name="Graphic 16" descr="Checklist with solid fill">
              <a:extLst>
                <a:ext uri="{FF2B5EF4-FFF2-40B4-BE49-F238E27FC236}">
                  <a16:creationId xmlns:a16="http://schemas.microsoft.com/office/drawing/2014/main" id="{6A70AE7C-8E0B-416C-9105-8B6F7D5D4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21811" y="1187477"/>
              <a:ext cx="626320" cy="601368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F35BBD8E-E941-414F-9C14-F0BFF342A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31368" y="1245209"/>
              <a:ext cx="739104" cy="451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51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6"/>
          <p:cNvSpPr txBox="1">
            <a:spLocks noGrp="1"/>
          </p:cNvSpPr>
          <p:nvPr>
            <p:ph type="title"/>
          </p:nvPr>
        </p:nvSpPr>
        <p:spPr>
          <a:xfrm>
            <a:off x="332185" y="248519"/>
            <a:ext cx="8490414" cy="27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/>
              <a:t>Software/Hardware requirement</a:t>
            </a:r>
            <a:endParaRPr sz="2200" dirty="0"/>
          </a:p>
        </p:txBody>
      </p:sp>
      <p:sp>
        <p:nvSpPr>
          <p:cNvPr id="648" name="Google Shape;648;p66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49" name="Google Shape;649;p66"/>
          <p:cNvGraphicFramePr/>
          <p:nvPr>
            <p:extLst>
              <p:ext uri="{D42A27DB-BD31-4B8C-83A1-F6EECF244321}">
                <p14:modId xmlns:p14="http://schemas.microsoft.com/office/powerpoint/2010/main" val="3340134797"/>
              </p:ext>
            </p:extLst>
          </p:nvPr>
        </p:nvGraphicFramePr>
        <p:xfrm>
          <a:off x="388188" y="679330"/>
          <a:ext cx="8424156" cy="1327011"/>
        </p:xfrm>
        <a:graphic>
          <a:graphicData uri="http://schemas.openxmlformats.org/drawingml/2006/table">
            <a:tbl>
              <a:tblPr>
                <a:noFill/>
                <a:tableStyleId>{138FC49D-41CE-431F-BCC3-1BE31633B46E}</a:tableStyleId>
              </a:tblPr>
              <a:tblGrid>
                <a:gridCol w="156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0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Layer</a:t>
                      </a:r>
                      <a:endParaRPr sz="1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Software</a:t>
                      </a:r>
                      <a:endParaRPr sz="120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License</a:t>
                      </a:r>
                      <a:endParaRPr sz="120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Client Layer</a:t>
                      </a:r>
                      <a:endParaRPr sz="1200" dirty="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HTML5, CSS, AngularJS, Bootstrap</a:t>
                      </a:r>
                      <a:endParaRPr sz="120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Open Source</a:t>
                      </a:r>
                      <a:endParaRPr sz="120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6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API Layer</a:t>
                      </a:r>
                      <a:endParaRPr sz="1200" dirty="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REST API using NodeJS</a:t>
                      </a:r>
                      <a:endParaRPr sz="1200" u="none" strike="noStrike" cap="none" dirty="0">
                        <a:latin typeface="Georgia" panose="02040502050405020303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Open Source</a:t>
                      </a:r>
                      <a:endParaRPr sz="120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Server Side</a:t>
                      </a:r>
                      <a:endParaRPr sz="1200" u="none" strike="noStrike" cap="none">
                        <a:latin typeface="Georgia" panose="02040502050405020303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NodeJS Framework </a:t>
                      </a:r>
                      <a:endParaRPr sz="1200" u="none" strike="noStrike" cap="none" dirty="0">
                        <a:latin typeface="Georgia" panose="02040502050405020303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Open Source</a:t>
                      </a:r>
                      <a:endParaRPr sz="120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6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Blockchain Platform</a:t>
                      </a:r>
                      <a:endParaRPr sz="1200">
                        <a:latin typeface="Georgia" panose="02040502050405020303" pitchFamily="18" charset="0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Georgia" panose="02040502050405020303" pitchFamily="18" charset="0"/>
                        </a:rPr>
                        <a:t>Multichain/Ethereum/Hyperledger fabric</a:t>
                      </a: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>
                          <a:latin typeface="Georgia" panose="02040502050405020303" pitchFamily="18" charset="0"/>
                          <a:ea typeface="Arial"/>
                          <a:cs typeface="Arial"/>
                          <a:sym typeface="Arial"/>
                        </a:rPr>
                        <a:t>Open </a:t>
                      </a:r>
                      <a:r>
                        <a:rPr lang="en" sz="1200" u="none" strike="noStrike" cap="none" dirty="0">
                          <a:latin typeface="Georgia" panose="02040502050405020303" pitchFamily="18" charset="0"/>
                          <a:ea typeface="Arial"/>
                          <a:cs typeface="Arial"/>
                        </a:rPr>
                        <a:t>Source</a:t>
                      </a:r>
                      <a:endParaRPr sz="1200" u="none" strike="noStrike" cap="none" dirty="0">
                        <a:latin typeface="Georgia" panose="02040502050405020303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52184C-8998-437D-9361-0DC1F26F8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89016"/>
              </p:ext>
            </p:extLst>
          </p:nvPr>
        </p:nvGraphicFramePr>
        <p:xfrm>
          <a:off x="390525" y="2100532"/>
          <a:ext cx="8430366" cy="1482325"/>
        </p:xfrm>
        <a:graphic>
          <a:graphicData uri="http://schemas.openxmlformats.org/drawingml/2006/table">
            <a:tbl>
              <a:tblPr firstRow="1" bandRow="1">
                <a:tableStyleId>{138FC49D-41CE-431F-BCC3-1BE31633B46E}</a:tableStyleId>
              </a:tblPr>
              <a:tblGrid>
                <a:gridCol w="1024553">
                  <a:extLst>
                    <a:ext uri="{9D8B030D-6E8A-4147-A177-3AD203B41FA5}">
                      <a16:colId xmlns:a16="http://schemas.microsoft.com/office/drawing/2014/main" val="290437803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2631996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4012912839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794314691"/>
                    </a:ext>
                  </a:extLst>
                </a:gridCol>
                <a:gridCol w="706516">
                  <a:extLst>
                    <a:ext uri="{9D8B030D-6E8A-4147-A177-3AD203B41FA5}">
                      <a16:colId xmlns:a16="http://schemas.microsoft.com/office/drawing/2014/main" val="1025617114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118900043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4119944846"/>
                    </a:ext>
                  </a:extLst>
                </a:gridCol>
                <a:gridCol w="2952839">
                  <a:extLst>
                    <a:ext uri="{9D8B030D-6E8A-4147-A177-3AD203B41FA5}">
                      <a16:colId xmlns:a16="http://schemas.microsoft.com/office/drawing/2014/main" val="157421522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Component​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Unit​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Core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 (Per Unit​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Core (Total)​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RAM (GB)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(Per Unit)​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Hard Disk (GB) (Per Unit)​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Total Disk (GB)​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OS/Software Required​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83831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App Server​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1​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4​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8​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8​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60​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120​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Ubuntu 16.04 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67285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Blockchain Nodes​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3​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8​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8​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16​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250​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250​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Ubuntu 16.04 LTS​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94875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Database Server​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1​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8​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8​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16​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Georgia" panose="02040502050405020303" pitchFamily="18" charset="0"/>
                        </a:rPr>
                        <a:t>250​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250​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Georgia" panose="02040502050405020303" pitchFamily="18" charset="0"/>
                        </a:rPr>
                        <a:t>​​</a:t>
                      </a:r>
                    </a:p>
                    <a:p>
                      <a:pPr algn="ctr" fontAlgn="base"/>
                      <a:endParaRPr lang="en-US" sz="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83110"/>
                  </a:ext>
                </a:extLst>
              </a:tr>
            </a:tbl>
          </a:graphicData>
        </a:graphic>
      </p:graphicFrame>
      <p:sp>
        <p:nvSpPr>
          <p:cNvPr id="9" name="Google Shape;650;p66">
            <a:extLst>
              <a:ext uri="{FF2B5EF4-FFF2-40B4-BE49-F238E27FC236}">
                <a16:creationId xmlns:a16="http://schemas.microsoft.com/office/drawing/2014/main" id="{D01CB7E0-8787-489D-9550-7EAA617FDFEC}"/>
              </a:ext>
            </a:extLst>
          </p:cNvPr>
          <p:cNvSpPr txBox="1"/>
          <p:nvPr/>
        </p:nvSpPr>
        <p:spPr>
          <a:xfrm>
            <a:off x="451085" y="4120392"/>
            <a:ext cx="8472486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-57150">
              <a:spcBef>
                <a:spcPts val="700"/>
              </a:spcBef>
              <a:buFont typeface="Noto Sans Symbols,Sans-Serif"/>
              <a:buChar char="✔"/>
            </a:pPr>
            <a:r>
              <a:rPr lang="en" sz="12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There will be 3 blockchain nodes in the system which is a minimum requirement for the ecosystem. Depending upon the outcome the system can be scaled.</a:t>
            </a:r>
            <a:endParaRPr lang="en-US" sz="1200" dirty="0">
              <a:latin typeface="Georgia" panose="02040502050405020303" pitchFamily="18" charset="0"/>
              <a:ea typeface="Georgia"/>
            </a:endParaRPr>
          </a:p>
          <a:p>
            <a:pPr marL="50800" indent="-57150">
              <a:spcBef>
                <a:spcPts val="700"/>
              </a:spcBef>
              <a:buFont typeface="Noto Sans Symbols,Sans-Serif"/>
              <a:buChar char="✔"/>
            </a:pPr>
            <a:r>
              <a:rPr lang="en" sz="12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There will be stateless database to store off chain data</a:t>
            </a:r>
            <a:endParaRPr sz="12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8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200" dirty="0"/>
              <a:t>High level system Architecture</a:t>
            </a:r>
            <a:endParaRPr lang="en-US" sz="2200" dirty="0"/>
          </a:p>
        </p:txBody>
      </p:sp>
      <p:sp>
        <p:nvSpPr>
          <p:cNvPr id="664" name="Google Shape;664;p68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65" name="Google Shape;665;p68"/>
          <p:cNvGrpSpPr/>
          <p:nvPr/>
        </p:nvGrpSpPr>
        <p:grpSpPr>
          <a:xfrm>
            <a:off x="533400" y="744330"/>
            <a:ext cx="8354163" cy="4039076"/>
            <a:chOff x="126557" y="768262"/>
            <a:chExt cx="8707881" cy="3960035"/>
          </a:xfrm>
        </p:grpSpPr>
        <p:sp>
          <p:nvSpPr>
            <p:cNvPr id="666" name="Google Shape;666;p68"/>
            <p:cNvSpPr txBox="1"/>
            <p:nvPr/>
          </p:nvSpPr>
          <p:spPr>
            <a:xfrm rot="-5400000">
              <a:off x="-457003" y="3907069"/>
              <a:ext cx="1404789" cy="237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C7B"/>
                </a:buClr>
                <a:buSzPts val="14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7C7C7B"/>
                  </a:solidFill>
                  <a:latin typeface="Arial"/>
                  <a:ea typeface="Arial"/>
                  <a:cs typeface="Arial"/>
                  <a:sym typeface="Arial"/>
                </a:rPr>
                <a:t>In-house / Private Cloud</a:t>
              </a:r>
              <a:endParaRPr sz="700" b="1" i="0" u="none" strike="noStrike" cap="none">
                <a:solidFill>
                  <a:srgbClr val="7C7C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8"/>
            <p:cNvSpPr txBox="1"/>
            <p:nvPr/>
          </p:nvSpPr>
          <p:spPr>
            <a:xfrm rot="-5400000">
              <a:off x="-397777" y="1314006"/>
              <a:ext cx="1404789" cy="313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C7B"/>
                </a:buClr>
                <a:buSzPts val="14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7C7C7B"/>
                  </a:solidFill>
                  <a:latin typeface="Arial"/>
                  <a:ea typeface="Arial"/>
                  <a:cs typeface="Arial"/>
                  <a:sym typeface="Arial"/>
                </a:rPr>
                <a:t>Client Layer</a:t>
              </a:r>
              <a:endParaRPr sz="700" b="1" i="0" u="none" strike="noStrike" cap="none">
                <a:solidFill>
                  <a:srgbClr val="7C7C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68"/>
            <p:cNvGrpSpPr/>
            <p:nvPr/>
          </p:nvGrpSpPr>
          <p:grpSpPr>
            <a:xfrm>
              <a:off x="126557" y="1184672"/>
              <a:ext cx="8707881" cy="3479976"/>
              <a:chOff x="69912" y="1061803"/>
              <a:chExt cx="8707881" cy="3479976"/>
            </a:xfrm>
          </p:grpSpPr>
          <p:sp>
            <p:nvSpPr>
              <p:cNvPr id="669" name="Google Shape;669;p68"/>
              <p:cNvSpPr txBox="1"/>
              <p:nvPr/>
            </p:nvSpPr>
            <p:spPr>
              <a:xfrm>
                <a:off x="1288485" y="1224481"/>
                <a:ext cx="1162500" cy="2466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 dirty="0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Legacy system</a:t>
                </a:r>
                <a:endParaRPr sz="1100" dirty="0"/>
              </a:p>
            </p:txBody>
          </p:sp>
          <p:grpSp>
            <p:nvGrpSpPr>
              <p:cNvPr id="670" name="Google Shape;670;p68"/>
              <p:cNvGrpSpPr/>
              <p:nvPr/>
            </p:nvGrpSpPr>
            <p:grpSpPr>
              <a:xfrm>
                <a:off x="4031480" y="1061803"/>
                <a:ext cx="2769327" cy="626724"/>
                <a:chOff x="4658945" y="1084220"/>
                <a:chExt cx="2769327" cy="738665"/>
              </a:xfrm>
            </p:grpSpPr>
            <p:sp>
              <p:nvSpPr>
                <p:cNvPr id="671" name="Google Shape;671;p68"/>
                <p:cNvSpPr/>
                <p:nvPr/>
              </p:nvSpPr>
              <p:spPr>
                <a:xfrm>
                  <a:off x="4658945" y="1084220"/>
                  <a:ext cx="2769327" cy="738665"/>
                </a:xfrm>
                <a:prstGeom prst="rect">
                  <a:avLst/>
                </a:prstGeom>
                <a:solidFill>
                  <a:srgbClr val="F2F2F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endParaRPr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68"/>
                <p:cNvSpPr txBox="1"/>
                <p:nvPr/>
              </p:nvSpPr>
              <p:spPr>
                <a:xfrm>
                  <a:off x="4881011" y="1114998"/>
                  <a:ext cx="2338252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000000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Client Web Application</a:t>
                  </a:r>
                  <a:endParaRPr sz="1100"/>
                </a:p>
              </p:txBody>
            </p:sp>
            <p:cxnSp>
              <p:nvCxnSpPr>
                <p:cNvPr id="673" name="Google Shape;673;p68"/>
                <p:cNvCxnSpPr>
                  <a:stCxn id="671" idx="1"/>
                </p:cNvCxnSpPr>
                <p:nvPr/>
              </p:nvCxnSpPr>
              <p:spPr>
                <a:xfrm>
                  <a:off x="4658945" y="1453553"/>
                  <a:ext cx="276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74" name="Google Shape;674;p68"/>
                <p:cNvSpPr txBox="1"/>
                <p:nvPr/>
              </p:nvSpPr>
              <p:spPr>
                <a:xfrm>
                  <a:off x="4763448" y="1507413"/>
                  <a:ext cx="2560320" cy="2154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Wallet and Tx Signing Service</a:t>
                  </a:r>
                  <a:endParaRPr sz="1100"/>
                </a:p>
              </p:txBody>
            </p:sp>
          </p:grpSp>
          <p:cxnSp>
            <p:nvCxnSpPr>
              <p:cNvPr id="675" name="Google Shape;675;p68"/>
              <p:cNvCxnSpPr/>
              <p:nvPr/>
            </p:nvCxnSpPr>
            <p:spPr>
              <a:xfrm>
                <a:off x="456753" y="1759484"/>
                <a:ext cx="8321040" cy="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E0301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76" name="Google Shape;676;p68"/>
              <p:cNvSpPr txBox="1"/>
              <p:nvPr/>
            </p:nvSpPr>
            <p:spPr>
              <a:xfrm>
                <a:off x="357153" y="1462126"/>
                <a:ext cx="1740900" cy="4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rgbClr val="999999"/>
                    </a:solidFill>
                    <a:latin typeface="Arial"/>
                    <a:ea typeface="Arial"/>
                    <a:cs typeface="Arial"/>
                    <a:sym typeface="Arial"/>
                  </a:rPr>
                  <a:t>Firewall (External)</a:t>
                </a:r>
                <a:endParaRPr sz="600" b="0" i="0" u="none" strike="noStrike" cap="non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8"/>
              <p:cNvSpPr/>
              <p:nvPr/>
            </p:nvSpPr>
            <p:spPr>
              <a:xfrm>
                <a:off x="1232363" y="1800727"/>
                <a:ext cx="7001685" cy="200587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D04A0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algn="ctr">
                  <a:buSzPts val="600"/>
                </a:pPr>
                <a:r>
                  <a:rPr lang="en" sz="600"/>
                  <a:t>KMC </a:t>
                </a:r>
                <a:r>
                  <a:rPr lang="en"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Application API</a:t>
                </a: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8" name="Google Shape;678;p68"/>
              <p:cNvGrpSpPr/>
              <p:nvPr/>
            </p:nvGrpSpPr>
            <p:grpSpPr>
              <a:xfrm>
                <a:off x="1232362" y="2092777"/>
                <a:ext cx="7001686" cy="1118394"/>
                <a:chOff x="2325194" y="2653098"/>
                <a:chExt cx="7001686" cy="1118394"/>
              </a:xfrm>
            </p:grpSpPr>
            <p:grpSp>
              <p:nvGrpSpPr>
                <p:cNvPr id="679" name="Google Shape;679;p68"/>
                <p:cNvGrpSpPr/>
                <p:nvPr/>
              </p:nvGrpSpPr>
              <p:grpSpPr>
                <a:xfrm>
                  <a:off x="2325194" y="2653098"/>
                  <a:ext cx="7001686" cy="1118394"/>
                  <a:chOff x="2325194" y="2225697"/>
                  <a:chExt cx="7001686" cy="1118394"/>
                </a:xfrm>
              </p:grpSpPr>
              <p:sp>
                <p:nvSpPr>
                  <p:cNvPr id="680" name="Google Shape;680;p68"/>
                  <p:cNvSpPr/>
                  <p:nvPr/>
                </p:nvSpPr>
                <p:spPr>
                  <a:xfrm>
                    <a:off x="2325194" y="2225697"/>
                    <a:ext cx="7001686" cy="800291"/>
                  </a:xfrm>
                  <a:prstGeom prst="rect">
                    <a:avLst/>
                  </a:prstGeom>
                  <a:solidFill>
                    <a:srgbClr val="AC2138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endParaRPr sz="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81" name="Google Shape;681;p68"/>
                  <p:cNvCxnSpPr/>
                  <p:nvPr/>
                </p:nvCxnSpPr>
                <p:spPr>
                  <a:xfrm>
                    <a:off x="3944983" y="2233749"/>
                    <a:ext cx="0" cy="111034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82" name="Google Shape;682;p68"/>
                  <p:cNvCxnSpPr/>
                  <p:nvPr/>
                </p:nvCxnSpPr>
                <p:spPr>
                  <a:xfrm>
                    <a:off x="7689669" y="2233749"/>
                    <a:ext cx="0" cy="111034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683" name="Google Shape;683;p68"/>
                <p:cNvSpPr txBox="1"/>
                <p:nvPr/>
              </p:nvSpPr>
              <p:spPr>
                <a:xfrm>
                  <a:off x="4086224" y="2735965"/>
                  <a:ext cx="3461823" cy="26161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Blockchain Application Programming Interface (API)</a:t>
                  </a:r>
                  <a:endParaRPr sz="1100"/>
                </a:p>
              </p:txBody>
            </p:sp>
            <p:sp>
              <p:nvSpPr>
                <p:cNvPr id="684" name="Google Shape;684;p68"/>
                <p:cNvSpPr txBox="1"/>
                <p:nvPr/>
              </p:nvSpPr>
              <p:spPr>
                <a:xfrm>
                  <a:off x="4124526" y="3072993"/>
                  <a:ext cx="1609725" cy="26161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Contract Calls</a:t>
                  </a:r>
                  <a:endParaRPr sz="1100"/>
                </a:p>
              </p:txBody>
            </p:sp>
            <p:sp>
              <p:nvSpPr>
                <p:cNvPr id="685" name="Google Shape;685;p68"/>
                <p:cNvSpPr txBox="1"/>
                <p:nvPr/>
              </p:nvSpPr>
              <p:spPr>
                <a:xfrm>
                  <a:off x="5938703" y="3085516"/>
                  <a:ext cx="1609344" cy="26161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Event Listener</a:t>
                  </a:r>
                  <a:endParaRPr sz="1100"/>
                </a:p>
              </p:txBody>
            </p:sp>
            <p:sp>
              <p:nvSpPr>
                <p:cNvPr id="686" name="Google Shape;686;p68"/>
                <p:cNvSpPr txBox="1"/>
                <p:nvPr/>
              </p:nvSpPr>
              <p:spPr>
                <a:xfrm>
                  <a:off x="2442590" y="2827743"/>
                  <a:ext cx="1360800" cy="404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" sz="800">
                      <a:solidFill>
                        <a:srgbClr val="FFFFFF"/>
                      </a:solidFill>
                    </a:rPr>
                    <a:t>Legacy application</a:t>
                  </a: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Connectors</a:t>
                  </a:r>
                  <a:endParaRPr sz="1100"/>
                </a:p>
              </p:txBody>
            </p:sp>
            <p:sp>
              <p:nvSpPr>
                <p:cNvPr id="687" name="Google Shape;687;p68"/>
                <p:cNvSpPr txBox="1"/>
                <p:nvPr/>
              </p:nvSpPr>
              <p:spPr>
                <a:xfrm>
                  <a:off x="7827889" y="2827743"/>
                  <a:ext cx="1360772" cy="430887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Gathering APIs</a:t>
                  </a:r>
                  <a:endParaRPr sz="1100"/>
                </a:p>
              </p:txBody>
            </p:sp>
          </p:grpSp>
          <p:cxnSp>
            <p:nvCxnSpPr>
              <p:cNvPr id="688" name="Google Shape;688;p68"/>
              <p:cNvCxnSpPr/>
              <p:nvPr/>
            </p:nvCxnSpPr>
            <p:spPr>
              <a:xfrm>
                <a:off x="456753" y="3325711"/>
                <a:ext cx="8321040" cy="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E0301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89" name="Google Shape;689;p68"/>
              <p:cNvSpPr/>
              <p:nvPr/>
            </p:nvSpPr>
            <p:spPr>
              <a:xfrm>
                <a:off x="1250495" y="3082213"/>
                <a:ext cx="7001685" cy="200587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D04A0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Platform Specific functions/APIs</a:t>
                </a:r>
                <a:endParaRPr sz="1100"/>
              </a:p>
            </p:txBody>
          </p:sp>
          <p:sp>
            <p:nvSpPr>
              <p:cNvPr id="690" name="Google Shape;690;p68"/>
              <p:cNvSpPr/>
              <p:nvPr/>
            </p:nvSpPr>
            <p:spPr>
              <a:xfrm>
                <a:off x="1250495" y="3431437"/>
                <a:ext cx="6048740" cy="1110342"/>
              </a:xfrm>
              <a:prstGeom prst="rect">
                <a:avLst/>
              </a:prstGeom>
              <a:solidFill>
                <a:srgbClr val="481A1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endParaRPr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8"/>
              <p:cNvSpPr txBox="1"/>
              <p:nvPr/>
            </p:nvSpPr>
            <p:spPr>
              <a:xfrm>
                <a:off x="1250494" y="3431437"/>
                <a:ext cx="2400900" cy="22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>
                  <a:buClr>
                    <a:srgbClr val="FFFFFF"/>
                  </a:buClr>
                  <a:buSzPts val="700"/>
                </a:pPr>
                <a:r>
                  <a:rPr lang="en" sz="700" b="0" i="0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Private</a:t>
                </a:r>
                <a:r>
                  <a:rPr lang="en" sz="7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Blockchain </a:t>
                </a:r>
                <a:r>
                  <a:rPr lang="en" sz="700" b="0" i="0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Network</a:t>
                </a:r>
                <a:endParaRPr sz="1100"/>
              </a:p>
            </p:txBody>
          </p:sp>
          <p:sp>
            <p:nvSpPr>
              <p:cNvPr id="692" name="Google Shape;692;p68"/>
              <p:cNvSpPr txBox="1"/>
              <p:nvPr/>
            </p:nvSpPr>
            <p:spPr>
              <a:xfrm>
                <a:off x="1394053" y="3757012"/>
                <a:ext cx="2331762" cy="26161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Smart Contract Conditions</a:t>
                </a:r>
                <a:endParaRPr sz="1100" dirty="0"/>
              </a:p>
            </p:txBody>
          </p:sp>
          <p:sp>
            <p:nvSpPr>
              <p:cNvPr id="693" name="Google Shape;693;p68"/>
              <p:cNvSpPr txBox="1"/>
              <p:nvPr/>
            </p:nvSpPr>
            <p:spPr>
              <a:xfrm>
                <a:off x="3868199" y="3757010"/>
                <a:ext cx="1105846" cy="26161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Events</a:t>
                </a:r>
                <a:endParaRPr sz="1100"/>
              </a:p>
            </p:txBody>
          </p:sp>
          <p:sp>
            <p:nvSpPr>
              <p:cNvPr id="694" name="Google Shape;694;p68"/>
              <p:cNvSpPr txBox="1"/>
              <p:nvPr/>
            </p:nvSpPr>
            <p:spPr>
              <a:xfrm>
                <a:off x="5107549" y="3757009"/>
                <a:ext cx="2046548" cy="26161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Blockchain Ledger</a:t>
                </a:r>
                <a:endParaRPr sz="1100"/>
              </a:p>
            </p:txBody>
          </p:sp>
          <p:sp>
            <p:nvSpPr>
              <p:cNvPr id="695" name="Google Shape;695;p68"/>
              <p:cNvSpPr txBox="1"/>
              <p:nvPr/>
            </p:nvSpPr>
            <p:spPr>
              <a:xfrm>
                <a:off x="1394052" y="4158322"/>
                <a:ext cx="2331763" cy="26161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Communication Protocol</a:t>
                </a:r>
                <a:endParaRPr sz="1100"/>
              </a:p>
            </p:txBody>
          </p:sp>
          <p:sp>
            <p:nvSpPr>
              <p:cNvPr id="696" name="Google Shape;696;p68"/>
              <p:cNvSpPr txBox="1"/>
              <p:nvPr/>
            </p:nvSpPr>
            <p:spPr>
              <a:xfrm>
                <a:off x="3868199" y="4158322"/>
                <a:ext cx="1105846" cy="26161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Consensus</a:t>
                </a:r>
                <a:endParaRPr sz="1100"/>
              </a:p>
            </p:txBody>
          </p:sp>
          <p:sp>
            <p:nvSpPr>
              <p:cNvPr id="697" name="Google Shape;697;p68"/>
              <p:cNvSpPr txBox="1"/>
              <p:nvPr/>
            </p:nvSpPr>
            <p:spPr>
              <a:xfrm>
                <a:off x="5120612" y="4158320"/>
                <a:ext cx="2046548" cy="26161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Cryptographic Services</a:t>
                </a:r>
                <a:endParaRPr sz="1100"/>
              </a:p>
            </p:txBody>
          </p:sp>
          <p:sp>
            <p:nvSpPr>
              <p:cNvPr id="698" name="Google Shape;698;p68"/>
              <p:cNvSpPr txBox="1"/>
              <p:nvPr/>
            </p:nvSpPr>
            <p:spPr>
              <a:xfrm rot="-5400000">
                <a:off x="-475832" y="2356021"/>
                <a:ext cx="1404789" cy="31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C7B"/>
                  </a:buClr>
                  <a:buSzPts val="1400"/>
                  <a:buFont typeface="Arial"/>
                  <a:buNone/>
                </a:pPr>
                <a:r>
                  <a:rPr lang="en" sz="700" b="1" i="0" u="none" strike="noStrike" cap="none">
                    <a:solidFill>
                      <a:srgbClr val="7C7C7B"/>
                    </a:solidFill>
                    <a:latin typeface="Arial"/>
                    <a:ea typeface="Arial"/>
                    <a:cs typeface="Arial"/>
                    <a:sym typeface="Arial"/>
                  </a:rPr>
                  <a:t>API Layer</a:t>
                </a:r>
                <a:endParaRPr sz="700" b="1" i="0" u="none" strike="noStrike" cap="none">
                  <a:solidFill>
                    <a:srgbClr val="7C7C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68"/>
              <p:cNvSpPr/>
              <p:nvPr/>
            </p:nvSpPr>
            <p:spPr>
              <a:xfrm>
                <a:off x="7350022" y="3431437"/>
                <a:ext cx="926069" cy="1110342"/>
              </a:xfrm>
              <a:prstGeom prst="rect">
                <a:avLst/>
              </a:prstGeom>
              <a:solidFill>
                <a:srgbClr val="5650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endParaRPr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68"/>
              <p:cNvSpPr txBox="1"/>
              <p:nvPr/>
            </p:nvSpPr>
            <p:spPr>
              <a:xfrm>
                <a:off x="7270270" y="3661798"/>
                <a:ext cx="1085573" cy="188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0" i="0" u="none" strike="noStrike" cap="none" dirty="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Off-chain database</a:t>
                </a:r>
                <a:endParaRPr sz="1100" dirty="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F3F6EEB-BB95-4CB9-AA26-4ED0D4B80B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think-cell Slide" r:id="rId5" imgW="443" imgH="443" progId="TCLayout.ActiveDocument.1">
                  <p:embed/>
                </p:oleObj>
              </mc:Choice>
              <mc:Fallback>
                <p:oleObj name="think-cell Slide" r:id="rId5" imgW="443" imgH="44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F3F6EEB-BB95-4CB9-AA26-4ED0D4B80B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2184" y="3887550"/>
            <a:ext cx="8479632" cy="1088708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Aft>
                <a:spcPts val="450"/>
              </a:spcAft>
            </a:pPr>
            <a:r>
              <a:rPr lang="en-US" sz="750" dirty="0"/>
              <a:t>All images in this presentation are protected by copyright, trademark, patent, trade secret and other intellectual property laws and treaties. Any </a:t>
            </a:r>
            <a:r>
              <a:rPr lang="en-US" sz="750" dirty="0" err="1"/>
              <a:t>unauthorised</a:t>
            </a:r>
            <a:r>
              <a:rPr lang="en-US" sz="750" dirty="0"/>
              <a:t> use of these images may violate such laws and shall be punishable under appropriate laws. Our sharing of this presentation along with such protected images with you does not </a:t>
            </a:r>
            <a:r>
              <a:rPr lang="en-US" sz="750" dirty="0" err="1"/>
              <a:t>authorise</a:t>
            </a:r>
            <a:r>
              <a:rPr lang="en-US" sz="750" dirty="0"/>
              <a:t> you to copy, republish, frame, link to, download, transmit, modify, adapt, create derivative works based on, rent, lease, loan, sell, assign, distribute, display, perform, license, sub-license or reverse engineer the images. In addition, you should desist from employing any data mining, robots or similar data and/or image gathering and extraction methods in connection with the presentation.</a:t>
            </a:r>
          </a:p>
          <a:p>
            <a:pPr>
              <a:spcAft>
                <a:spcPts val="450"/>
              </a:spcAft>
            </a:pPr>
            <a:r>
              <a:rPr lang="en-US" sz="750" dirty="0"/>
              <a:t>© 2022 PricewaterhouseCoopers Private Limited. All rights reserved. In this document, “PwC” refers to PricewaterhouseCoopers Private Limited (a limited liability company in India having Corporate Identity Number or CIN : U74140WB1983PTC036093), which is a member firm of PricewaterhouseCoopers International Limited (</a:t>
            </a:r>
            <a:r>
              <a:rPr lang="en-US" sz="750" dirty="0" err="1"/>
              <a:t>PwCIL</a:t>
            </a:r>
            <a:r>
              <a:rPr lang="en-US" sz="750" dirty="0"/>
              <a:t>), each member firm of which is a separate legal entity.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73EF6-2299-4737-B4C3-222FCC399BC5}"/>
              </a:ext>
            </a:extLst>
          </p:cNvPr>
          <p:cNvSpPr txBox="1"/>
          <p:nvPr/>
        </p:nvSpPr>
        <p:spPr>
          <a:xfrm>
            <a:off x="510576" y="944593"/>
            <a:ext cx="3319013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450"/>
              </a:spcAft>
              <a:buSzPct val="100000"/>
            </a:pPr>
            <a:r>
              <a:rPr lang="en-US" sz="405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65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8"/>
          <p:cNvSpPr txBox="1">
            <a:spLocks noGrp="1"/>
          </p:cNvSpPr>
          <p:nvPr>
            <p:ph type="title"/>
          </p:nvPr>
        </p:nvSpPr>
        <p:spPr>
          <a:xfrm>
            <a:off x="365633" y="401215"/>
            <a:ext cx="8479631" cy="2635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GB" sz="2200" b="0" dirty="0"/>
              <a:t>What is Blockchain?</a:t>
            </a:r>
            <a:endParaRPr sz="2200" b="0" dirty="0"/>
          </a:p>
        </p:txBody>
      </p:sp>
      <p:sp>
        <p:nvSpPr>
          <p:cNvPr id="909" name="Google Shape;909;p138"/>
          <p:cNvSpPr txBox="1"/>
          <p:nvPr/>
        </p:nvSpPr>
        <p:spPr>
          <a:xfrm>
            <a:off x="296615" y="4512395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764118">
              <a:buClrTx/>
            </a:pPr>
            <a:r>
              <a:rPr lang="en-GB" sz="563" kern="1200">
                <a:ea typeface="+mn-ea"/>
                <a:cs typeface="+mn-cs"/>
              </a:rPr>
              <a:t>Blockchain for </a:t>
            </a:r>
            <a:r>
              <a:rPr lang="en-GB" sz="563" kern="1200" err="1">
                <a:ea typeface="+mn-ea"/>
                <a:cs typeface="+mn-cs"/>
              </a:rPr>
              <a:t>Ceat</a:t>
            </a:r>
            <a:r>
              <a:rPr lang="en-GB" sz="563" kern="1200">
                <a:ea typeface="+mn-ea"/>
                <a:cs typeface="+mn-cs"/>
              </a:rPr>
              <a:t> Proposal</a:t>
            </a:r>
            <a:endParaRPr sz="1050" kern="1200">
              <a:ea typeface="+mn-ea"/>
              <a:cs typeface="+mn-cs"/>
            </a:endParaRPr>
          </a:p>
          <a:p>
            <a:pPr algn="ctr" defTabSz="764118">
              <a:buClrTx/>
            </a:pPr>
            <a:endParaRPr sz="563" kern="1200">
              <a:ea typeface="+mn-ea"/>
              <a:cs typeface="+mn-cs"/>
            </a:endParaRPr>
          </a:p>
        </p:txBody>
      </p:sp>
      <p:sp>
        <p:nvSpPr>
          <p:cNvPr id="910" name="Google Shape;910;p138"/>
          <p:cNvSpPr txBox="1"/>
          <p:nvPr/>
        </p:nvSpPr>
        <p:spPr>
          <a:xfrm>
            <a:off x="7452652" y="4512395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 defTabSz="764118">
              <a:buClrTx/>
            </a:pPr>
            <a:r>
              <a:rPr lang="en-GB" sz="563" kern="1200">
                <a:ea typeface="+mn-ea"/>
                <a:cs typeface="+mn-cs"/>
              </a:rPr>
              <a:t>October 2020</a:t>
            </a:r>
            <a:endParaRPr sz="563" kern="1200">
              <a:ea typeface="+mn-ea"/>
              <a:cs typeface="+mn-cs"/>
            </a:endParaRPr>
          </a:p>
        </p:txBody>
      </p:sp>
      <p:sp>
        <p:nvSpPr>
          <p:cNvPr id="911" name="Google Shape;911;p138"/>
          <p:cNvSpPr txBox="1"/>
          <p:nvPr/>
        </p:nvSpPr>
        <p:spPr>
          <a:xfrm>
            <a:off x="7452652" y="4615265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 defTabSz="764118">
              <a:buClrTx/>
            </a:pPr>
            <a:fld id="{00000000-1234-1234-1234-123412341234}" type="slidenum">
              <a:rPr lang="en-GB" sz="563" kern="1200">
                <a:ea typeface="+mn-ea"/>
                <a:cs typeface="+mn-cs"/>
              </a:rPr>
              <a:pPr algn="r" defTabSz="764118">
                <a:buClrTx/>
              </a:pPr>
              <a:t>2</a:t>
            </a:fld>
            <a:endParaRPr sz="563" kern="1200">
              <a:ea typeface="+mn-ea"/>
              <a:cs typeface="+mn-cs"/>
            </a:endParaRPr>
          </a:p>
        </p:txBody>
      </p:sp>
      <p:sp>
        <p:nvSpPr>
          <p:cNvPr id="912" name="Google Shape;912;p138"/>
          <p:cNvSpPr/>
          <p:nvPr/>
        </p:nvSpPr>
        <p:spPr>
          <a:xfrm>
            <a:off x="251292" y="1427941"/>
            <a:ext cx="3913134" cy="33341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13" name="Google Shape;913;p138"/>
          <p:cNvSpPr/>
          <p:nvPr/>
        </p:nvSpPr>
        <p:spPr>
          <a:xfrm>
            <a:off x="4580370" y="1427941"/>
            <a:ext cx="4186920" cy="33341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14" name="Google Shape;914;p138"/>
          <p:cNvSpPr/>
          <p:nvPr/>
        </p:nvSpPr>
        <p:spPr>
          <a:xfrm>
            <a:off x="383589" y="1790911"/>
            <a:ext cx="471488" cy="471488"/>
          </a:xfrm>
          <a:custGeom>
            <a:avLst/>
            <a:gdLst/>
            <a:ahLst/>
            <a:cxnLst/>
            <a:rect l="l" t="t" r="r" b="b"/>
            <a:pathLst>
              <a:path w="396" h="396" extrusionOk="0">
                <a:moveTo>
                  <a:pt x="0" y="0"/>
                </a:moveTo>
                <a:lnTo>
                  <a:pt x="0" y="396"/>
                </a:lnTo>
                <a:lnTo>
                  <a:pt x="396" y="396"/>
                </a:lnTo>
                <a:lnTo>
                  <a:pt x="396" y="0"/>
                </a:lnTo>
                <a:lnTo>
                  <a:pt x="0" y="0"/>
                </a:lnTo>
                <a:close/>
                <a:moveTo>
                  <a:pt x="379" y="135"/>
                </a:moveTo>
                <a:lnTo>
                  <a:pt x="355" y="135"/>
                </a:lnTo>
                <a:lnTo>
                  <a:pt x="355" y="111"/>
                </a:lnTo>
                <a:lnTo>
                  <a:pt x="290" y="111"/>
                </a:lnTo>
                <a:lnTo>
                  <a:pt x="290" y="135"/>
                </a:lnTo>
                <a:lnTo>
                  <a:pt x="250" y="135"/>
                </a:lnTo>
                <a:lnTo>
                  <a:pt x="250" y="109"/>
                </a:lnTo>
                <a:lnTo>
                  <a:pt x="274" y="109"/>
                </a:lnTo>
                <a:lnTo>
                  <a:pt x="274" y="42"/>
                </a:lnTo>
                <a:lnTo>
                  <a:pt x="250" y="42"/>
                </a:lnTo>
                <a:lnTo>
                  <a:pt x="250" y="17"/>
                </a:lnTo>
                <a:lnTo>
                  <a:pt x="379" y="17"/>
                </a:lnTo>
                <a:lnTo>
                  <a:pt x="379" y="135"/>
                </a:lnTo>
                <a:close/>
                <a:moveTo>
                  <a:pt x="339" y="127"/>
                </a:moveTo>
                <a:lnTo>
                  <a:pt x="339" y="159"/>
                </a:lnTo>
                <a:lnTo>
                  <a:pt x="307" y="159"/>
                </a:lnTo>
                <a:lnTo>
                  <a:pt x="307" y="127"/>
                </a:lnTo>
                <a:lnTo>
                  <a:pt x="339" y="127"/>
                </a:lnTo>
                <a:close/>
                <a:moveTo>
                  <a:pt x="314" y="354"/>
                </a:moveTo>
                <a:lnTo>
                  <a:pt x="314" y="379"/>
                </a:lnTo>
                <a:lnTo>
                  <a:pt x="167" y="379"/>
                </a:lnTo>
                <a:lnTo>
                  <a:pt x="167" y="354"/>
                </a:lnTo>
                <a:lnTo>
                  <a:pt x="192" y="354"/>
                </a:lnTo>
                <a:lnTo>
                  <a:pt x="192" y="330"/>
                </a:lnTo>
                <a:lnTo>
                  <a:pt x="290" y="330"/>
                </a:lnTo>
                <a:lnTo>
                  <a:pt x="290" y="354"/>
                </a:lnTo>
                <a:lnTo>
                  <a:pt x="314" y="354"/>
                </a:lnTo>
                <a:close/>
                <a:moveTo>
                  <a:pt x="307" y="336"/>
                </a:moveTo>
                <a:lnTo>
                  <a:pt x="307" y="304"/>
                </a:lnTo>
                <a:lnTo>
                  <a:pt x="339" y="304"/>
                </a:lnTo>
                <a:lnTo>
                  <a:pt x="339" y="336"/>
                </a:lnTo>
                <a:lnTo>
                  <a:pt x="307" y="336"/>
                </a:lnTo>
                <a:close/>
                <a:moveTo>
                  <a:pt x="175" y="304"/>
                </a:moveTo>
                <a:lnTo>
                  <a:pt x="175" y="336"/>
                </a:lnTo>
                <a:lnTo>
                  <a:pt x="143" y="336"/>
                </a:lnTo>
                <a:lnTo>
                  <a:pt x="143" y="304"/>
                </a:lnTo>
                <a:lnTo>
                  <a:pt x="175" y="304"/>
                </a:lnTo>
                <a:close/>
                <a:moveTo>
                  <a:pt x="192" y="312"/>
                </a:moveTo>
                <a:lnTo>
                  <a:pt x="192" y="287"/>
                </a:lnTo>
                <a:lnTo>
                  <a:pt x="167" y="287"/>
                </a:lnTo>
                <a:lnTo>
                  <a:pt x="167" y="220"/>
                </a:lnTo>
                <a:lnTo>
                  <a:pt x="208" y="220"/>
                </a:lnTo>
                <a:lnTo>
                  <a:pt x="208" y="245"/>
                </a:lnTo>
                <a:lnTo>
                  <a:pt x="232" y="245"/>
                </a:lnTo>
                <a:lnTo>
                  <a:pt x="232" y="312"/>
                </a:lnTo>
                <a:lnTo>
                  <a:pt x="192" y="312"/>
                </a:lnTo>
                <a:close/>
                <a:moveTo>
                  <a:pt x="224" y="228"/>
                </a:moveTo>
                <a:lnTo>
                  <a:pt x="224" y="196"/>
                </a:lnTo>
                <a:lnTo>
                  <a:pt x="256" y="196"/>
                </a:lnTo>
                <a:lnTo>
                  <a:pt x="256" y="228"/>
                </a:lnTo>
                <a:lnTo>
                  <a:pt x="224" y="228"/>
                </a:lnTo>
                <a:close/>
                <a:moveTo>
                  <a:pt x="208" y="179"/>
                </a:moveTo>
                <a:lnTo>
                  <a:pt x="208" y="203"/>
                </a:lnTo>
                <a:lnTo>
                  <a:pt x="110" y="203"/>
                </a:lnTo>
                <a:lnTo>
                  <a:pt x="110" y="179"/>
                </a:lnTo>
                <a:lnTo>
                  <a:pt x="86" y="179"/>
                </a:lnTo>
                <a:lnTo>
                  <a:pt x="86" y="109"/>
                </a:lnTo>
                <a:lnTo>
                  <a:pt x="110" y="109"/>
                </a:lnTo>
                <a:lnTo>
                  <a:pt x="110" y="42"/>
                </a:lnTo>
                <a:lnTo>
                  <a:pt x="86" y="42"/>
                </a:lnTo>
                <a:lnTo>
                  <a:pt x="86" y="17"/>
                </a:lnTo>
                <a:lnTo>
                  <a:pt x="232" y="17"/>
                </a:lnTo>
                <a:lnTo>
                  <a:pt x="232" y="42"/>
                </a:lnTo>
                <a:lnTo>
                  <a:pt x="208" y="42"/>
                </a:lnTo>
                <a:lnTo>
                  <a:pt x="208" y="109"/>
                </a:lnTo>
                <a:lnTo>
                  <a:pt x="232" y="109"/>
                </a:lnTo>
                <a:lnTo>
                  <a:pt x="232" y="179"/>
                </a:lnTo>
                <a:lnTo>
                  <a:pt x="208" y="179"/>
                </a:lnTo>
                <a:close/>
                <a:moveTo>
                  <a:pt x="93" y="196"/>
                </a:moveTo>
                <a:lnTo>
                  <a:pt x="93" y="228"/>
                </a:lnTo>
                <a:lnTo>
                  <a:pt x="61" y="228"/>
                </a:lnTo>
                <a:lnTo>
                  <a:pt x="61" y="196"/>
                </a:lnTo>
                <a:lnTo>
                  <a:pt x="93" y="196"/>
                </a:lnTo>
                <a:close/>
                <a:moveTo>
                  <a:pt x="93" y="60"/>
                </a:moveTo>
                <a:lnTo>
                  <a:pt x="93" y="92"/>
                </a:lnTo>
                <a:lnTo>
                  <a:pt x="61" y="92"/>
                </a:lnTo>
                <a:lnTo>
                  <a:pt x="61" y="60"/>
                </a:lnTo>
                <a:lnTo>
                  <a:pt x="93" y="60"/>
                </a:lnTo>
                <a:close/>
                <a:moveTo>
                  <a:pt x="224" y="92"/>
                </a:moveTo>
                <a:lnTo>
                  <a:pt x="224" y="60"/>
                </a:lnTo>
                <a:lnTo>
                  <a:pt x="256" y="60"/>
                </a:lnTo>
                <a:lnTo>
                  <a:pt x="256" y="92"/>
                </a:lnTo>
                <a:lnTo>
                  <a:pt x="224" y="92"/>
                </a:lnTo>
                <a:close/>
                <a:moveTo>
                  <a:pt x="16" y="17"/>
                </a:moveTo>
                <a:lnTo>
                  <a:pt x="69" y="17"/>
                </a:lnTo>
                <a:lnTo>
                  <a:pt x="69" y="42"/>
                </a:lnTo>
                <a:lnTo>
                  <a:pt x="45" y="42"/>
                </a:lnTo>
                <a:lnTo>
                  <a:pt x="45" y="109"/>
                </a:lnTo>
                <a:lnTo>
                  <a:pt x="69" y="109"/>
                </a:lnTo>
                <a:lnTo>
                  <a:pt x="69" y="179"/>
                </a:lnTo>
                <a:lnTo>
                  <a:pt x="45" y="179"/>
                </a:lnTo>
                <a:lnTo>
                  <a:pt x="45" y="245"/>
                </a:lnTo>
                <a:lnTo>
                  <a:pt x="110" y="245"/>
                </a:lnTo>
                <a:lnTo>
                  <a:pt x="110" y="220"/>
                </a:lnTo>
                <a:lnTo>
                  <a:pt x="150" y="220"/>
                </a:lnTo>
                <a:lnTo>
                  <a:pt x="150" y="287"/>
                </a:lnTo>
                <a:lnTo>
                  <a:pt x="126" y="287"/>
                </a:lnTo>
                <a:lnTo>
                  <a:pt x="126" y="354"/>
                </a:lnTo>
                <a:lnTo>
                  <a:pt x="150" y="354"/>
                </a:lnTo>
                <a:lnTo>
                  <a:pt x="150" y="379"/>
                </a:lnTo>
                <a:lnTo>
                  <a:pt x="16" y="379"/>
                </a:lnTo>
                <a:lnTo>
                  <a:pt x="16" y="17"/>
                </a:lnTo>
                <a:close/>
                <a:moveTo>
                  <a:pt x="331" y="379"/>
                </a:moveTo>
                <a:lnTo>
                  <a:pt x="331" y="354"/>
                </a:lnTo>
                <a:lnTo>
                  <a:pt x="355" y="354"/>
                </a:lnTo>
                <a:lnTo>
                  <a:pt x="355" y="287"/>
                </a:lnTo>
                <a:lnTo>
                  <a:pt x="290" y="287"/>
                </a:lnTo>
                <a:lnTo>
                  <a:pt x="290" y="312"/>
                </a:lnTo>
                <a:lnTo>
                  <a:pt x="250" y="312"/>
                </a:lnTo>
                <a:lnTo>
                  <a:pt x="250" y="245"/>
                </a:lnTo>
                <a:lnTo>
                  <a:pt x="274" y="245"/>
                </a:lnTo>
                <a:lnTo>
                  <a:pt x="274" y="179"/>
                </a:lnTo>
                <a:lnTo>
                  <a:pt x="250" y="179"/>
                </a:lnTo>
                <a:lnTo>
                  <a:pt x="250" y="152"/>
                </a:lnTo>
                <a:lnTo>
                  <a:pt x="290" y="152"/>
                </a:lnTo>
                <a:lnTo>
                  <a:pt x="290" y="176"/>
                </a:lnTo>
                <a:lnTo>
                  <a:pt x="355" y="176"/>
                </a:lnTo>
                <a:lnTo>
                  <a:pt x="355" y="152"/>
                </a:lnTo>
                <a:lnTo>
                  <a:pt x="379" y="152"/>
                </a:lnTo>
                <a:lnTo>
                  <a:pt x="379" y="379"/>
                </a:lnTo>
                <a:lnTo>
                  <a:pt x="331" y="3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endParaRPr sz="1050" kern="1200">
              <a:ea typeface="+mn-ea"/>
              <a:cs typeface="+mn-cs"/>
            </a:endParaRPr>
          </a:p>
        </p:txBody>
      </p:sp>
      <p:sp>
        <p:nvSpPr>
          <p:cNvPr id="915" name="Google Shape;915;p138"/>
          <p:cNvSpPr/>
          <p:nvPr/>
        </p:nvSpPr>
        <p:spPr>
          <a:xfrm>
            <a:off x="238149" y="1440265"/>
            <a:ext cx="393942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 defTabSz="764118">
              <a:buClrTx/>
            </a:pPr>
            <a:r>
              <a:rPr lang="en-GB" sz="12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Key characteristics of blockchain technology</a:t>
            </a:r>
            <a:endParaRPr sz="12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16" name="Google Shape;916;p138"/>
          <p:cNvSpPr/>
          <p:nvPr/>
        </p:nvSpPr>
        <p:spPr>
          <a:xfrm>
            <a:off x="4554379" y="1443940"/>
            <a:ext cx="423228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 defTabSz="764118">
              <a:buClrTx/>
            </a:pPr>
            <a:r>
              <a:rPr lang="en-GB" sz="1200" b="1" kern="1200">
                <a:latin typeface="+mj-lt"/>
                <a:ea typeface="+mn-ea"/>
                <a:cs typeface="+mn-cs"/>
              </a:rPr>
              <a:t>What’s in it for you</a:t>
            </a:r>
            <a:endParaRPr sz="1200" b="1" kern="1200">
              <a:latin typeface="+mj-lt"/>
              <a:ea typeface="+mn-ea"/>
              <a:cs typeface="+mn-cs"/>
            </a:endParaRPr>
          </a:p>
        </p:txBody>
      </p:sp>
      <p:sp>
        <p:nvSpPr>
          <p:cNvPr id="917" name="Google Shape;917;p138"/>
          <p:cNvSpPr/>
          <p:nvPr/>
        </p:nvSpPr>
        <p:spPr>
          <a:xfrm>
            <a:off x="915040" y="1825826"/>
            <a:ext cx="324938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Shared Ledger </a:t>
            </a:r>
            <a:r>
              <a:rPr lang="en-GB" sz="120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across a secure and trusted network   </a:t>
            </a:r>
            <a:endParaRPr sz="120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18" name="Google Shape;918;p138"/>
          <p:cNvSpPr/>
          <p:nvPr/>
        </p:nvSpPr>
        <p:spPr>
          <a:xfrm rot="5400000">
            <a:off x="4108726" y="1975035"/>
            <a:ext cx="522167" cy="10464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19" name="Google Shape;919;p138"/>
          <p:cNvSpPr/>
          <p:nvPr/>
        </p:nvSpPr>
        <p:spPr>
          <a:xfrm>
            <a:off x="352395" y="2363941"/>
            <a:ext cx="507266" cy="508550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0" y="0"/>
                </a:moveTo>
                <a:cubicBezTo>
                  <a:pt x="0" y="346"/>
                  <a:pt x="0" y="346"/>
                  <a:pt x="0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0"/>
                  <a:pt x="346" y="0"/>
                  <a:pt x="346" y="0"/>
                </a:cubicBezTo>
                <a:lnTo>
                  <a:pt x="0" y="0"/>
                </a:lnTo>
                <a:close/>
                <a:moveTo>
                  <a:pt x="15" y="14"/>
                </a:moveTo>
                <a:cubicBezTo>
                  <a:pt x="331" y="14"/>
                  <a:pt x="331" y="14"/>
                  <a:pt x="331" y="14"/>
                </a:cubicBezTo>
                <a:cubicBezTo>
                  <a:pt x="331" y="54"/>
                  <a:pt x="331" y="54"/>
                  <a:pt x="331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331"/>
                  <a:pt x="54" y="331"/>
                  <a:pt x="54" y="331"/>
                </a:cubicBezTo>
                <a:cubicBezTo>
                  <a:pt x="15" y="331"/>
                  <a:pt x="15" y="331"/>
                  <a:pt x="15" y="331"/>
                </a:cubicBezTo>
                <a:lnTo>
                  <a:pt x="15" y="14"/>
                </a:lnTo>
                <a:close/>
                <a:moveTo>
                  <a:pt x="108" y="331"/>
                </a:moveTo>
                <a:cubicBezTo>
                  <a:pt x="69" y="331"/>
                  <a:pt x="69" y="331"/>
                  <a:pt x="69" y="331"/>
                </a:cubicBezTo>
                <a:cubicBezTo>
                  <a:pt x="69" y="69"/>
                  <a:pt x="69" y="69"/>
                  <a:pt x="69" y="69"/>
                </a:cubicBezTo>
                <a:cubicBezTo>
                  <a:pt x="331" y="69"/>
                  <a:pt x="331" y="69"/>
                  <a:pt x="331" y="69"/>
                </a:cubicBezTo>
                <a:cubicBezTo>
                  <a:pt x="331" y="108"/>
                  <a:pt x="331" y="108"/>
                  <a:pt x="331" y="108"/>
                </a:cubicBezTo>
                <a:cubicBezTo>
                  <a:pt x="108" y="108"/>
                  <a:pt x="108" y="108"/>
                  <a:pt x="108" y="108"/>
                </a:cubicBezTo>
                <a:lnTo>
                  <a:pt x="108" y="331"/>
                </a:lnTo>
                <a:close/>
                <a:moveTo>
                  <a:pt x="123" y="331"/>
                </a:moveTo>
                <a:cubicBezTo>
                  <a:pt x="123" y="123"/>
                  <a:pt x="123" y="123"/>
                  <a:pt x="123" y="123"/>
                </a:cubicBezTo>
                <a:cubicBezTo>
                  <a:pt x="331" y="123"/>
                  <a:pt x="331" y="123"/>
                  <a:pt x="331" y="123"/>
                </a:cubicBezTo>
                <a:cubicBezTo>
                  <a:pt x="331" y="331"/>
                  <a:pt x="331" y="331"/>
                  <a:pt x="331" y="331"/>
                </a:cubicBezTo>
                <a:lnTo>
                  <a:pt x="123" y="331"/>
                </a:lnTo>
                <a:close/>
                <a:moveTo>
                  <a:pt x="262" y="190"/>
                </a:moveTo>
                <a:cubicBezTo>
                  <a:pt x="262" y="171"/>
                  <a:pt x="246" y="155"/>
                  <a:pt x="227" y="155"/>
                </a:cubicBezTo>
                <a:cubicBezTo>
                  <a:pt x="208" y="155"/>
                  <a:pt x="193" y="171"/>
                  <a:pt x="193" y="190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70" y="206"/>
                  <a:pt x="170" y="206"/>
                  <a:pt x="170" y="206"/>
                </a:cubicBezTo>
                <a:cubicBezTo>
                  <a:pt x="170" y="295"/>
                  <a:pt x="170" y="295"/>
                  <a:pt x="170" y="295"/>
                </a:cubicBezTo>
                <a:cubicBezTo>
                  <a:pt x="285" y="295"/>
                  <a:pt x="285" y="295"/>
                  <a:pt x="285" y="295"/>
                </a:cubicBezTo>
                <a:cubicBezTo>
                  <a:pt x="285" y="206"/>
                  <a:pt x="285" y="206"/>
                  <a:pt x="285" y="206"/>
                </a:cubicBezTo>
                <a:cubicBezTo>
                  <a:pt x="262" y="206"/>
                  <a:pt x="262" y="206"/>
                  <a:pt x="262" y="206"/>
                </a:cubicBezTo>
                <a:lnTo>
                  <a:pt x="262" y="190"/>
                </a:lnTo>
                <a:close/>
                <a:moveTo>
                  <a:pt x="207" y="190"/>
                </a:moveTo>
                <a:cubicBezTo>
                  <a:pt x="207" y="179"/>
                  <a:pt x="216" y="170"/>
                  <a:pt x="227" y="170"/>
                </a:cubicBezTo>
                <a:cubicBezTo>
                  <a:pt x="238" y="170"/>
                  <a:pt x="247" y="179"/>
                  <a:pt x="247" y="190"/>
                </a:cubicBezTo>
                <a:cubicBezTo>
                  <a:pt x="247" y="206"/>
                  <a:pt x="247" y="206"/>
                  <a:pt x="247" y="206"/>
                </a:cubicBezTo>
                <a:cubicBezTo>
                  <a:pt x="207" y="206"/>
                  <a:pt x="207" y="206"/>
                  <a:pt x="207" y="206"/>
                </a:cubicBezTo>
                <a:lnTo>
                  <a:pt x="207" y="190"/>
                </a:lnTo>
                <a:close/>
                <a:moveTo>
                  <a:pt x="270" y="280"/>
                </a:moveTo>
                <a:cubicBezTo>
                  <a:pt x="185" y="280"/>
                  <a:pt x="185" y="280"/>
                  <a:pt x="185" y="280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270" y="220"/>
                  <a:pt x="270" y="220"/>
                  <a:pt x="270" y="220"/>
                </a:cubicBezTo>
                <a:lnTo>
                  <a:pt x="270" y="280"/>
                </a:lnTo>
                <a:close/>
                <a:moveTo>
                  <a:pt x="235" y="261"/>
                </a:moveTo>
                <a:cubicBezTo>
                  <a:pt x="220" y="261"/>
                  <a:pt x="220" y="261"/>
                  <a:pt x="220" y="261"/>
                </a:cubicBezTo>
                <a:cubicBezTo>
                  <a:pt x="220" y="239"/>
                  <a:pt x="220" y="239"/>
                  <a:pt x="220" y="239"/>
                </a:cubicBezTo>
                <a:cubicBezTo>
                  <a:pt x="235" y="239"/>
                  <a:pt x="235" y="239"/>
                  <a:pt x="235" y="239"/>
                </a:cubicBezTo>
                <a:lnTo>
                  <a:pt x="235" y="26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endParaRPr sz="1050" kern="1200">
              <a:ea typeface="+mn-ea"/>
              <a:cs typeface="+mn-cs"/>
            </a:endParaRPr>
          </a:p>
        </p:txBody>
      </p:sp>
      <p:sp>
        <p:nvSpPr>
          <p:cNvPr id="920" name="Google Shape;920;p138"/>
          <p:cNvSpPr/>
          <p:nvPr/>
        </p:nvSpPr>
        <p:spPr>
          <a:xfrm>
            <a:off x="915040" y="2508625"/>
            <a:ext cx="324938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Immutability </a:t>
            </a:r>
            <a:r>
              <a:rPr lang="en-GB" sz="1200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of transactions</a:t>
            </a:r>
          </a:p>
        </p:txBody>
      </p:sp>
      <p:grpSp>
        <p:nvGrpSpPr>
          <p:cNvPr id="921" name="Google Shape;921;p138"/>
          <p:cNvGrpSpPr/>
          <p:nvPr/>
        </p:nvGrpSpPr>
        <p:grpSpPr>
          <a:xfrm>
            <a:off x="365633" y="2981776"/>
            <a:ext cx="516515" cy="508550"/>
            <a:chOff x="642828" y="4387929"/>
            <a:chExt cx="748831" cy="696560"/>
          </a:xfrm>
        </p:grpSpPr>
        <p:sp>
          <p:nvSpPr>
            <p:cNvPr id="922" name="Google Shape;922;p138"/>
            <p:cNvSpPr/>
            <p:nvPr/>
          </p:nvSpPr>
          <p:spPr>
            <a:xfrm>
              <a:off x="655161" y="4574946"/>
              <a:ext cx="736498" cy="408799"/>
            </a:xfrm>
            <a:custGeom>
              <a:avLst/>
              <a:gdLst/>
              <a:ahLst/>
              <a:cxnLst/>
              <a:rect l="l" t="t" r="r" b="b"/>
              <a:pathLst>
                <a:path w="404" h="218" extrusionOk="0">
                  <a:moveTo>
                    <a:pt x="310" y="162"/>
                  </a:moveTo>
                  <a:lnTo>
                    <a:pt x="310" y="162"/>
                  </a:lnTo>
                  <a:lnTo>
                    <a:pt x="306" y="164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296" y="164"/>
                  </a:lnTo>
                  <a:lnTo>
                    <a:pt x="290" y="162"/>
                  </a:lnTo>
                  <a:lnTo>
                    <a:pt x="290" y="162"/>
                  </a:lnTo>
                  <a:lnTo>
                    <a:pt x="290" y="168"/>
                  </a:lnTo>
                  <a:lnTo>
                    <a:pt x="288" y="172"/>
                  </a:lnTo>
                  <a:lnTo>
                    <a:pt x="286" y="176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76" y="182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62" y="180"/>
                  </a:lnTo>
                  <a:lnTo>
                    <a:pt x="258" y="178"/>
                  </a:lnTo>
                  <a:lnTo>
                    <a:pt x="256" y="174"/>
                  </a:lnTo>
                  <a:lnTo>
                    <a:pt x="252" y="170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82"/>
                  </a:lnTo>
                  <a:lnTo>
                    <a:pt x="244" y="186"/>
                  </a:lnTo>
                  <a:lnTo>
                    <a:pt x="244" y="186"/>
                  </a:lnTo>
                  <a:lnTo>
                    <a:pt x="238" y="188"/>
                  </a:lnTo>
                  <a:lnTo>
                    <a:pt x="234" y="188"/>
                  </a:lnTo>
                  <a:lnTo>
                    <a:pt x="234" y="188"/>
                  </a:lnTo>
                  <a:lnTo>
                    <a:pt x="232" y="188"/>
                  </a:lnTo>
                  <a:lnTo>
                    <a:pt x="232" y="188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26" y="188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2" y="176"/>
                  </a:lnTo>
                  <a:lnTo>
                    <a:pt x="222" y="176"/>
                  </a:lnTo>
                  <a:lnTo>
                    <a:pt x="216" y="166"/>
                  </a:lnTo>
                  <a:lnTo>
                    <a:pt x="208" y="158"/>
                  </a:lnTo>
                  <a:lnTo>
                    <a:pt x="208" y="158"/>
                  </a:lnTo>
                  <a:lnTo>
                    <a:pt x="200" y="156"/>
                  </a:lnTo>
                  <a:lnTo>
                    <a:pt x="192" y="154"/>
                  </a:lnTo>
                  <a:lnTo>
                    <a:pt x="19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46"/>
                  </a:lnTo>
                  <a:lnTo>
                    <a:pt x="178" y="142"/>
                  </a:lnTo>
                  <a:lnTo>
                    <a:pt x="178" y="142"/>
                  </a:lnTo>
                  <a:lnTo>
                    <a:pt x="170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56" y="130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142" y="122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126" y="122"/>
                  </a:lnTo>
                  <a:lnTo>
                    <a:pt x="118" y="124"/>
                  </a:lnTo>
                  <a:lnTo>
                    <a:pt x="112" y="130"/>
                  </a:lnTo>
                  <a:lnTo>
                    <a:pt x="106" y="136"/>
                  </a:lnTo>
                  <a:lnTo>
                    <a:pt x="102" y="144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2" y="120"/>
                  </a:lnTo>
                  <a:lnTo>
                    <a:pt x="74" y="114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94" y="42"/>
                  </a:lnTo>
                  <a:lnTo>
                    <a:pt x="98" y="38"/>
                  </a:lnTo>
                  <a:lnTo>
                    <a:pt x="102" y="36"/>
                  </a:lnTo>
                  <a:lnTo>
                    <a:pt x="106" y="36"/>
                  </a:lnTo>
                  <a:lnTo>
                    <a:pt x="140" y="34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4" y="46"/>
                  </a:lnTo>
                  <a:lnTo>
                    <a:pt x="132" y="52"/>
                  </a:lnTo>
                  <a:lnTo>
                    <a:pt x="132" y="60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4" y="8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8" y="92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78" y="92"/>
                  </a:lnTo>
                  <a:lnTo>
                    <a:pt x="186" y="88"/>
                  </a:lnTo>
                  <a:lnTo>
                    <a:pt x="194" y="82"/>
                  </a:lnTo>
                  <a:lnTo>
                    <a:pt x="198" y="74"/>
                  </a:lnTo>
                  <a:lnTo>
                    <a:pt x="212" y="52"/>
                  </a:lnTo>
                  <a:lnTo>
                    <a:pt x="288" y="92"/>
                  </a:lnTo>
                  <a:lnTo>
                    <a:pt x="288" y="92"/>
                  </a:lnTo>
                  <a:lnTo>
                    <a:pt x="290" y="94"/>
                  </a:lnTo>
                  <a:lnTo>
                    <a:pt x="294" y="98"/>
                  </a:lnTo>
                  <a:lnTo>
                    <a:pt x="294" y="98"/>
                  </a:lnTo>
                  <a:lnTo>
                    <a:pt x="294" y="100"/>
                  </a:lnTo>
                  <a:lnTo>
                    <a:pt x="294" y="100"/>
                  </a:lnTo>
                  <a:lnTo>
                    <a:pt x="296" y="100"/>
                  </a:lnTo>
                  <a:lnTo>
                    <a:pt x="318" y="136"/>
                  </a:lnTo>
                  <a:lnTo>
                    <a:pt x="318" y="136"/>
                  </a:lnTo>
                  <a:lnTo>
                    <a:pt x="320" y="144"/>
                  </a:lnTo>
                  <a:lnTo>
                    <a:pt x="320" y="150"/>
                  </a:lnTo>
                  <a:lnTo>
                    <a:pt x="316" y="158"/>
                  </a:lnTo>
                  <a:lnTo>
                    <a:pt x="310" y="162"/>
                  </a:lnTo>
                  <a:lnTo>
                    <a:pt x="310" y="162"/>
                  </a:lnTo>
                  <a:close/>
                  <a:moveTo>
                    <a:pt x="134" y="132"/>
                  </a:moveTo>
                  <a:lnTo>
                    <a:pt x="134" y="132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0" y="138"/>
                  </a:lnTo>
                  <a:lnTo>
                    <a:pt x="118" y="142"/>
                  </a:lnTo>
                  <a:lnTo>
                    <a:pt x="102" y="170"/>
                  </a:lnTo>
                  <a:lnTo>
                    <a:pt x="102" y="170"/>
                  </a:lnTo>
                  <a:lnTo>
                    <a:pt x="98" y="176"/>
                  </a:lnTo>
                  <a:lnTo>
                    <a:pt x="100" y="184"/>
                  </a:lnTo>
                  <a:lnTo>
                    <a:pt x="102" y="19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112" y="196"/>
                  </a:lnTo>
                  <a:lnTo>
                    <a:pt x="118" y="198"/>
                  </a:lnTo>
                  <a:lnTo>
                    <a:pt x="118" y="198"/>
                  </a:lnTo>
                  <a:lnTo>
                    <a:pt x="122" y="196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98"/>
                  </a:lnTo>
                  <a:lnTo>
                    <a:pt x="130" y="204"/>
                  </a:lnTo>
                  <a:lnTo>
                    <a:pt x="132" y="208"/>
                  </a:lnTo>
                  <a:lnTo>
                    <a:pt x="138" y="212"/>
                  </a:lnTo>
                  <a:lnTo>
                    <a:pt x="138" y="212"/>
                  </a:lnTo>
                  <a:lnTo>
                    <a:pt x="142" y="214"/>
                  </a:lnTo>
                  <a:lnTo>
                    <a:pt x="146" y="214"/>
                  </a:lnTo>
                  <a:lnTo>
                    <a:pt x="146" y="214"/>
                  </a:lnTo>
                  <a:lnTo>
                    <a:pt x="152" y="214"/>
                  </a:lnTo>
                  <a:lnTo>
                    <a:pt x="156" y="212"/>
                  </a:lnTo>
                  <a:lnTo>
                    <a:pt x="160" y="208"/>
                  </a:lnTo>
                  <a:lnTo>
                    <a:pt x="162" y="204"/>
                  </a:lnTo>
                  <a:lnTo>
                    <a:pt x="166" y="200"/>
                  </a:lnTo>
                  <a:lnTo>
                    <a:pt x="166" y="200"/>
                  </a:lnTo>
                  <a:lnTo>
                    <a:pt x="168" y="208"/>
                  </a:lnTo>
                  <a:lnTo>
                    <a:pt x="170" y="212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8" y="218"/>
                  </a:lnTo>
                  <a:lnTo>
                    <a:pt x="184" y="218"/>
                  </a:lnTo>
                  <a:lnTo>
                    <a:pt x="184" y="218"/>
                  </a:lnTo>
                  <a:lnTo>
                    <a:pt x="188" y="218"/>
                  </a:lnTo>
                  <a:lnTo>
                    <a:pt x="192" y="216"/>
                  </a:lnTo>
                  <a:lnTo>
                    <a:pt x="196" y="212"/>
                  </a:lnTo>
                  <a:lnTo>
                    <a:pt x="200" y="208"/>
                  </a:lnTo>
                  <a:lnTo>
                    <a:pt x="208" y="194"/>
                  </a:lnTo>
                  <a:lnTo>
                    <a:pt x="208" y="194"/>
                  </a:lnTo>
                  <a:lnTo>
                    <a:pt x="210" y="188"/>
                  </a:lnTo>
                  <a:lnTo>
                    <a:pt x="210" y="180"/>
                  </a:lnTo>
                  <a:lnTo>
                    <a:pt x="206" y="174"/>
                  </a:lnTo>
                  <a:lnTo>
                    <a:pt x="202" y="168"/>
                  </a:lnTo>
                  <a:lnTo>
                    <a:pt x="202" y="168"/>
                  </a:lnTo>
                  <a:lnTo>
                    <a:pt x="196" y="166"/>
                  </a:lnTo>
                  <a:lnTo>
                    <a:pt x="192" y="166"/>
                  </a:lnTo>
                  <a:lnTo>
                    <a:pt x="192" y="166"/>
                  </a:lnTo>
                  <a:lnTo>
                    <a:pt x="186" y="168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0" y="164"/>
                  </a:lnTo>
                  <a:lnTo>
                    <a:pt x="180" y="160"/>
                  </a:lnTo>
                  <a:lnTo>
                    <a:pt x="176" y="156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68" y="150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6" y="15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0" y="142"/>
                  </a:lnTo>
                  <a:lnTo>
                    <a:pt x="146" y="138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138" y="132"/>
                  </a:lnTo>
                  <a:lnTo>
                    <a:pt x="134" y="132"/>
                  </a:lnTo>
                  <a:close/>
                  <a:moveTo>
                    <a:pt x="378" y="0"/>
                  </a:moveTo>
                  <a:lnTo>
                    <a:pt x="316" y="18"/>
                  </a:lnTo>
                  <a:lnTo>
                    <a:pt x="366" y="184"/>
                  </a:lnTo>
                  <a:lnTo>
                    <a:pt x="386" y="178"/>
                  </a:lnTo>
                  <a:lnTo>
                    <a:pt x="386" y="178"/>
                  </a:lnTo>
                  <a:lnTo>
                    <a:pt x="394" y="160"/>
                  </a:lnTo>
                  <a:lnTo>
                    <a:pt x="398" y="140"/>
                  </a:lnTo>
                  <a:lnTo>
                    <a:pt x="402" y="118"/>
                  </a:lnTo>
                  <a:lnTo>
                    <a:pt x="404" y="96"/>
                  </a:lnTo>
                  <a:lnTo>
                    <a:pt x="404" y="96"/>
                  </a:lnTo>
                  <a:lnTo>
                    <a:pt x="402" y="70"/>
                  </a:lnTo>
                  <a:lnTo>
                    <a:pt x="398" y="46"/>
                  </a:lnTo>
                  <a:lnTo>
                    <a:pt x="390" y="22"/>
                  </a:lnTo>
                  <a:lnTo>
                    <a:pt x="378" y="0"/>
                  </a:lnTo>
                  <a:lnTo>
                    <a:pt x="378" y="0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4" y="22"/>
                  </a:lnTo>
                  <a:lnTo>
                    <a:pt x="6" y="46"/>
                  </a:lnTo>
                  <a:lnTo>
                    <a:pt x="2" y="7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6" y="140"/>
                  </a:lnTo>
                  <a:lnTo>
                    <a:pt x="10" y="160"/>
                  </a:lnTo>
                  <a:lnTo>
                    <a:pt x="18" y="178"/>
                  </a:lnTo>
                  <a:lnTo>
                    <a:pt x="40" y="184"/>
                  </a:lnTo>
                  <a:lnTo>
                    <a:pt x="88" y="18"/>
                  </a:lnTo>
                  <a:lnTo>
                    <a:pt x="26" y="0"/>
                  </a:lnTo>
                  <a:close/>
                  <a:moveTo>
                    <a:pt x="90" y="164"/>
                  </a:moveTo>
                  <a:lnTo>
                    <a:pt x="96" y="154"/>
                  </a:lnTo>
                  <a:lnTo>
                    <a:pt x="74" y="142"/>
                  </a:lnTo>
                  <a:lnTo>
                    <a:pt x="74" y="142"/>
                  </a:lnTo>
                  <a:lnTo>
                    <a:pt x="70" y="138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4" y="150"/>
                  </a:lnTo>
                  <a:lnTo>
                    <a:pt x="66" y="158"/>
                  </a:lnTo>
                  <a:lnTo>
                    <a:pt x="68" y="164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80" y="172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328" y="106"/>
                  </a:moveTo>
                  <a:lnTo>
                    <a:pt x="306" y="34"/>
                  </a:lnTo>
                  <a:lnTo>
                    <a:pt x="306" y="34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6" y="24"/>
                  </a:lnTo>
                  <a:lnTo>
                    <a:pt x="292" y="22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2" y="2"/>
                  </a:lnTo>
                  <a:lnTo>
                    <a:pt x="176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4" y="54"/>
                  </a:lnTo>
                  <a:lnTo>
                    <a:pt x="146" y="62"/>
                  </a:lnTo>
                  <a:lnTo>
                    <a:pt x="150" y="72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0"/>
                  </a:lnTo>
                  <a:lnTo>
                    <a:pt x="168" y="80"/>
                  </a:lnTo>
                  <a:lnTo>
                    <a:pt x="168" y="80"/>
                  </a:lnTo>
                  <a:lnTo>
                    <a:pt x="174" y="80"/>
                  </a:lnTo>
                  <a:lnTo>
                    <a:pt x="180" y="78"/>
                  </a:lnTo>
                  <a:lnTo>
                    <a:pt x="184" y="74"/>
                  </a:lnTo>
                  <a:lnTo>
                    <a:pt x="188" y="68"/>
                  </a:lnTo>
                  <a:lnTo>
                    <a:pt x="208" y="36"/>
                  </a:lnTo>
                  <a:lnTo>
                    <a:pt x="292" y="82"/>
                  </a:lnTo>
                  <a:lnTo>
                    <a:pt x="292" y="82"/>
                  </a:lnTo>
                  <a:lnTo>
                    <a:pt x="298" y="86"/>
                  </a:lnTo>
                  <a:lnTo>
                    <a:pt x="304" y="90"/>
                  </a:lnTo>
                  <a:lnTo>
                    <a:pt x="304" y="90"/>
                  </a:lnTo>
                  <a:lnTo>
                    <a:pt x="304" y="94"/>
                  </a:lnTo>
                  <a:lnTo>
                    <a:pt x="304" y="94"/>
                  </a:lnTo>
                  <a:lnTo>
                    <a:pt x="306" y="94"/>
                  </a:lnTo>
                  <a:lnTo>
                    <a:pt x="324" y="124"/>
                  </a:lnTo>
                  <a:lnTo>
                    <a:pt x="324" y="124"/>
                  </a:lnTo>
                  <a:lnTo>
                    <a:pt x="326" y="120"/>
                  </a:lnTo>
                  <a:lnTo>
                    <a:pt x="328" y="116"/>
                  </a:lnTo>
                  <a:lnTo>
                    <a:pt x="330" y="110"/>
                  </a:lnTo>
                  <a:lnTo>
                    <a:pt x="328" y="106"/>
                  </a:lnTo>
                  <a:lnTo>
                    <a:pt x="328" y="1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764118">
                <a:buClrTx/>
              </a:pPr>
              <a:endParaRPr sz="1050" kern="1200">
                <a:solidFill>
                  <a:srgbClr val="E0301E"/>
                </a:solidFill>
                <a:ea typeface="+mn-ea"/>
                <a:cs typeface="+mn-cs"/>
              </a:endParaRPr>
            </a:p>
          </p:txBody>
        </p:sp>
        <p:sp>
          <p:nvSpPr>
            <p:cNvPr id="923" name="Google Shape;923;p138"/>
            <p:cNvSpPr/>
            <p:nvPr/>
          </p:nvSpPr>
          <p:spPr>
            <a:xfrm>
              <a:off x="642828" y="4387929"/>
              <a:ext cx="736499" cy="69656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764118">
                <a:buClrTx/>
              </a:pPr>
              <a:endParaRPr sz="1200" kern="120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sp>
        <p:nvSpPr>
          <p:cNvPr id="924" name="Google Shape;924;p138"/>
          <p:cNvSpPr/>
          <p:nvPr/>
        </p:nvSpPr>
        <p:spPr>
          <a:xfrm>
            <a:off x="921982" y="3100360"/>
            <a:ext cx="324244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Consensus </a:t>
            </a:r>
            <a:r>
              <a:rPr lang="en-GB" sz="1200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across all parties on the network</a:t>
            </a:r>
            <a:endParaRPr sz="1200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25" name="Google Shape;925;p138"/>
          <p:cNvSpPr/>
          <p:nvPr/>
        </p:nvSpPr>
        <p:spPr>
          <a:xfrm>
            <a:off x="372349" y="3581225"/>
            <a:ext cx="516713" cy="516713"/>
          </a:xfrm>
          <a:custGeom>
            <a:avLst/>
            <a:gdLst/>
            <a:ahLst/>
            <a:cxnLst/>
            <a:rect l="l" t="t" r="r" b="b"/>
            <a:pathLst>
              <a:path w="396" h="396" extrusionOk="0">
                <a:moveTo>
                  <a:pt x="0" y="0"/>
                </a:moveTo>
                <a:lnTo>
                  <a:pt x="0" y="396"/>
                </a:lnTo>
                <a:lnTo>
                  <a:pt x="396" y="396"/>
                </a:lnTo>
                <a:lnTo>
                  <a:pt x="396" y="0"/>
                </a:lnTo>
                <a:lnTo>
                  <a:pt x="0" y="0"/>
                </a:lnTo>
                <a:close/>
                <a:moveTo>
                  <a:pt x="105" y="16"/>
                </a:moveTo>
                <a:lnTo>
                  <a:pt x="105" y="169"/>
                </a:lnTo>
                <a:lnTo>
                  <a:pt x="16" y="169"/>
                </a:lnTo>
                <a:lnTo>
                  <a:pt x="16" y="16"/>
                </a:lnTo>
                <a:lnTo>
                  <a:pt x="105" y="16"/>
                </a:lnTo>
                <a:close/>
                <a:moveTo>
                  <a:pt x="16" y="296"/>
                </a:moveTo>
                <a:lnTo>
                  <a:pt x="29" y="296"/>
                </a:lnTo>
                <a:lnTo>
                  <a:pt x="29" y="278"/>
                </a:lnTo>
                <a:lnTo>
                  <a:pt x="16" y="278"/>
                </a:lnTo>
                <a:lnTo>
                  <a:pt x="16" y="186"/>
                </a:lnTo>
                <a:lnTo>
                  <a:pt x="121" y="186"/>
                </a:lnTo>
                <a:lnTo>
                  <a:pt x="121" y="16"/>
                </a:lnTo>
                <a:lnTo>
                  <a:pt x="379" y="16"/>
                </a:lnTo>
                <a:lnTo>
                  <a:pt x="379" y="210"/>
                </a:lnTo>
                <a:lnTo>
                  <a:pt x="279" y="210"/>
                </a:lnTo>
                <a:lnTo>
                  <a:pt x="279" y="379"/>
                </a:lnTo>
                <a:lnTo>
                  <a:pt x="16" y="379"/>
                </a:lnTo>
                <a:lnTo>
                  <a:pt x="16" y="296"/>
                </a:lnTo>
                <a:close/>
                <a:moveTo>
                  <a:pt x="296" y="379"/>
                </a:moveTo>
                <a:lnTo>
                  <a:pt x="296" y="227"/>
                </a:lnTo>
                <a:lnTo>
                  <a:pt x="379" y="227"/>
                </a:lnTo>
                <a:lnTo>
                  <a:pt x="379" y="379"/>
                </a:lnTo>
                <a:lnTo>
                  <a:pt x="296" y="379"/>
                </a:lnTo>
                <a:close/>
                <a:moveTo>
                  <a:pt x="79" y="278"/>
                </a:moveTo>
                <a:lnTo>
                  <a:pt x="96" y="278"/>
                </a:lnTo>
                <a:lnTo>
                  <a:pt x="96" y="296"/>
                </a:lnTo>
                <a:lnTo>
                  <a:pt x="79" y="296"/>
                </a:lnTo>
                <a:lnTo>
                  <a:pt x="79" y="278"/>
                </a:lnTo>
                <a:close/>
                <a:moveTo>
                  <a:pt x="113" y="278"/>
                </a:moveTo>
                <a:lnTo>
                  <a:pt x="129" y="278"/>
                </a:lnTo>
                <a:lnTo>
                  <a:pt x="129" y="296"/>
                </a:lnTo>
                <a:lnTo>
                  <a:pt x="113" y="296"/>
                </a:lnTo>
                <a:lnTo>
                  <a:pt x="113" y="278"/>
                </a:lnTo>
                <a:close/>
                <a:moveTo>
                  <a:pt x="146" y="278"/>
                </a:moveTo>
                <a:lnTo>
                  <a:pt x="164" y="278"/>
                </a:lnTo>
                <a:lnTo>
                  <a:pt x="164" y="296"/>
                </a:lnTo>
                <a:lnTo>
                  <a:pt x="146" y="296"/>
                </a:lnTo>
                <a:lnTo>
                  <a:pt x="146" y="278"/>
                </a:lnTo>
                <a:close/>
                <a:moveTo>
                  <a:pt x="46" y="278"/>
                </a:moveTo>
                <a:lnTo>
                  <a:pt x="62" y="278"/>
                </a:lnTo>
                <a:lnTo>
                  <a:pt x="62" y="296"/>
                </a:lnTo>
                <a:lnTo>
                  <a:pt x="46" y="296"/>
                </a:lnTo>
                <a:lnTo>
                  <a:pt x="46" y="278"/>
                </a:lnTo>
                <a:close/>
                <a:moveTo>
                  <a:pt x="289" y="117"/>
                </a:moveTo>
                <a:lnTo>
                  <a:pt x="272" y="117"/>
                </a:lnTo>
                <a:lnTo>
                  <a:pt x="272" y="100"/>
                </a:lnTo>
                <a:lnTo>
                  <a:pt x="289" y="100"/>
                </a:lnTo>
                <a:lnTo>
                  <a:pt x="289" y="117"/>
                </a:lnTo>
                <a:close/>
                <a:moveTo>
                  <a:pt x="191" y="155"/>
                </a:moveTo>
                <a:lnTo>
                  <a:pt x="208" y="155"/>
                </a:lnTo>
                <a:lnTo>
                  <a:pt x="208" y="171"/>
                </a:lnTo>
                <a:lnTo>
                  <a:pt x="191" y="171"/>
                </a:lnTo>
                <a:lnTo>
                  <a:pt x="191" y="155"/>
                </a:lnTo>
                <a:close/>
                <a:moveTo>
                  <a:pt x="191" y="120"/>
                </a:moveTo>
                <a:lnTo>
                  <a:pt x="208" y="120"/>
                </a:lnTo>
                <a:lnTo>
                  <a:pt x="208" y="138"/>
                </a:lnTo>
                <a:lnTo>
                  <a:pt x="191" y="138"/>
                </a:lnTo>
                <a:lnTo>
                  <a:pt x="191" y="120"/>
                </a:lnTo>
                <a:close/>
                <a:moveTo>
                  <a:pt x="205" y="100"/>
                </a:moveTo>
                <a:lnTo>
                  <a:pt x="222" y="100"/>
                </a:lnTo>
                <a:lnTo>
                  <a:pt x="222" y="117"/>
                </a:lnTo>
                <a:lnTo>
                  <a:pt x="205" y="117"/>
                </a:lnTo>
                <a:lnTo>
                  <a:pt x="205" y="100"/>
                </a:lnTo>
                <a:close/>
                <a:moveTo>
                  <a:pt x="181" y="278"/>
                </a:moveTo>
                <a:lnTo>
                  <a:pt x="197" y="278"/>
                </a:lnTo>
                <a:lnTo>
                  <a:pt x="197" y="296"/>
                </a:lnTo>
                <a:lnTo>
                  <a:pt x="181" y="296"/>
                </a:lnTo>
                <a:lnTo>
                  <a:pt x="181" y="278"/>
                </a:lnTo>
                <a:close/>
                <a:moveTo>
                  <a:pt x="238" y="100"/>
                </a:moveTo>
                <a:lnTo>
                  <a:pt x="255" y="100"/>
                </a:lnTo>
                <a:lnTo>
                  <a:pt x="255" y="117"/>
                </a:lnTo>
                <a:lnTo>
                  <a:pt x="238" y="117"/>
                </a:lnTo>
                <a:lnTo>
                  <a:pt x="238" y="100"/>
                </a:lnTo>
                <a:close/>
                <a:moveTo>
                  <a:pt x="191" y="222"/>
                </a:moveTo>
                <a:lnTo>
                  <a:pt x="208" y="222"/>
                </a:lnTo>
                <a:lnTo>
                  <a:pt x="208" y="238"/>
                </a:lnTo>
                <a:lnTo>
                  <a:pt x="191" y="238"/>
                </a:lnTo>
                <a:lnTo>
                  <a:pt x="191" y="222"/>
                </a:lnTo>
                <a:close/>
                <a:moveTo>
                  <a:pt x="191" y="188"/>
                </a:moveTo>
                <a:lnTo>
                  <a:pt x="208" y="188"/>
                </a:lnTo>
                <a:lnTo>
                  <a:pt x="208" y="205"/>
                </a:lnTo>
                <a:lnTo>
                  <a:pt x="191" y="205"/>
                </a:lnTo>
                <a:lnTo>
                  <a:pt x="191" y="188"/>
                </a:lnTo>
                <a:close/>
                <a:moveTo>
                  <a:pt x="191" y="255"/>
                </a:moveTo>
                <a:lnTo>
                  <a:pt x="208" y="255"/>
                </a:lnTo>
                <a:lnTo>
                  <a:pt x="208" y="273"/>
                </a:lnTo>
                <a:lnTo>
                  <a:pt x="191" y="273"/>
                </a:lnTo>
                <a:lnTo>
                  <a:pt x="191" y="255"/>
                </a:lnTo>
                <a:close/>
                <a:moveTo>
                  <a:pt x="307" y="152"/>
                </a:moveTo>
                <a:lnTo>
                  <a:pt x="348" y="110"/>
                </a:lnTo>
                <a:lnTo>
                  <a:pt x="307" y="69"/>
                </a:lnTo>
                <a:lnTo>
                  <a:pt x="295" y="82"/>
                </a:lnTo>
                <a:lnTo>
                  <a:pt x="315" y="100"/>
                </a:lnTo>
                <a:lnTo>
                  <a:pt x="305" y="100"/>
                </a:lnTo>
                <a:lnTo>
                  <a:pt x="305" y="117"/>
                </a:lnTo>
                <a:lnTo>
                  <a:pt x="317" y="117"/>
                </a:lnTo>
                <a:lnTo>
                  <a:pt x="294" y="140"/>
                </a:lnTo>
                <a:lnTo>
                  <a:pt x="307" y="152"/>
                </a:lnTo>
                <a:close/>
                <a:moveTo>
                  <a:pt x="323" y="109"/>
                </a:moveTo>
                <a:lnTo>
                  <a:pt x="325" y="110"/>
                </a:lnTo>
                <a:lnTo>
                  <a:pt x="323" y="111"/>
                </a:lnTo>
                <a:lnTo>
                  <a:pt x="323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endParaRPr sz="1050" kern="1200">
              <a:ea typeface="+mn-ea"/>
              <a:cs typeface="+mn-cs"/>
            </a:endParaRPr>
          </a:p>
        </p:txBody>
      </p:sp>
      <p:sp>
        <p:nvSpPr>
          <p:cNvPr id="926" name="Google Shape;926;p138"/>
          <p:cNvSpPr/>
          <p:nvPr/>
        </p:nvSpPr>
        <p:spPr>
          <a:xfrm>
            <a:off x="920959" y="3598231"/>
            <a:ext cx="324244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Provenance and traceability </a:t>
            </a:r>
            <a:r>
              <a:rPr lang="en-GB" sz="1200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of all transactions</a:t>
            </a:r>
            <a:endParaRPr sz="1200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927" name="Google Shape;927;p138"/>
          <p:cNvGrpSpPr/>
          <p:nvPr/>
        </p:nvGrpSpPr>
        <p:grpSpPr>
          <a:xfrm>
            <a:off x="381053" y="4196488"/>
            <a:ext cx="508009" cy="508550"/>
            <a:chOff x="692217" y="5902616"/>
            <a:chExt cx="677345" cy="678066"/>
          </a:xfrm>
        </p:grpSpPr>
        <p:grpSp>
          <p:nvGrpSpPr>
            <p:cNvPr id="928" name="Google Shape;928;p138"/>
            <p:cNvGrpSpPr/>
            <p:nvPr/>
          </p:nvGrpSpPr>
          <p:grpSpPr>
            <a:xfrm>
              <a:off x="742180" y="6003631"/>
              <a:ext cx="607973" cy="577051"/>
              <a:chOff x="5109739" y="5982612"/>
              <a:chExt cx="727160" cy="690318"/>
            </a:xfrm>
          </p:grpSpPr>
          <p:sp>
            <p:nvSpPr>
              <p:cNvPr id="929" name="Google Shape;929;p138"/>
              <p:cNvSpPr/>
              <p:nvPr/>
            </p:nvSpPr>
            <p:spPr>
              <a:xfrm>
                <a:off x="5109739" y="5982612"/>
                <a:ext cx="387545" cy="547036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280" extrusionOk="0">
                    <a:moveTo>
                      <a:pt x="888" y="0"/>
                    </a:moveTo>
                    <a:cubicBezTo>
                      <a:pt x="580" y="0"/>
                      <a:pt x="580" y="0"/>
                      <a:pt x="580" y="0"/>
                    </a:cubicBezTo>
                    <a:cubicBezTo>
                      <a:pt x="523" y="0"/>
                      <a:pt x="523" y="0"/>
                      <a:pt x="52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996"/>
                      <a:pt x="0" y="996"/>
                      <a:pt x="0" y="996"/>
                    </a:cubicBezTo>
                    <a:cubicBezTo>
                      <a:pt x="0" y="1054"/>
                      <a:pt x="0" y="1054"/>
                      <a:pt x="0" y="1054"/>
                    </a:cubicBezTo>
                    <a:cubicBezTo>
                      <a:pt x="0" y="1237"/>
                      <a:pt x="0" y="1237"/>
                      <a:pt x="0" y="1237"/>
                    </a:cubicBezTo>
                    <a:cubicBezTo>
                      <a:pt x="0" y="1261"/>
                      <a:pt x="19" y="1280"/>
                      <a:pt x="43" y="1280"/>
                    </a:cubicBezTo>
                    <a:cubicBezTo>
                      <a:pt x="811" y="1280"/>
                      <a:pt x="811" y="1280"/>
                      <a:pt x="811" y="1280"/>
                    </a:cubicBezTo>
                    <a:cubicBezTo>
                      <a:pt x="930" y="1152"/>
                      <a:pt x="930" y="1152"/>
                      <a:pt x="930" y="1152"/>
                    </a:cubicBezTo>
                    <a:cubicBezTo>
                      <a:pt x="930" y="44"/>
                      <a:pt x="930" y="44"/>
                      <a:pt x="930" y="44"/>
                    </a:cubicBezTo>
                    <a:cubicBezTo>
                      <a:pt x="930" y="20"/>
                      <a:pt x="911" y="0"/>
                      <a:pt x="888" y="0"/>
                    </a:cubicBezTo>
                    <a:close/>
                    <a:moveTo>
                      <a:pt x="729" y="1041"/>
                    </a:moveTo>
                    <a:cubicBezTo>
                      <a:pt x="206" y="1041"/>
                      <a:pt x="206" y="1041"/>
                      <a:pt x="206" y="1041"/>
                    </a:cubicBezTo>
                    <a:cubicBezTo>
                      <a:pt x="206" y="1003"/>
                      <a:pt x="206" y="1003"/>
                      <a:pt x="206" y="1003"/>
                    </a:cubicBezTo>
                    <a:cubicBezTo>
                      <a:pt x="729" y="1003"/>
                      <a:pt x="729" y="1003"/>
                      <a:pt x="729" y="1003"/>
                    </a:cubicBezTo>
                    <a:lnTo>
                      <a:pt x="729" y="1041"/>
                    </a:lnTo>
                    <a:close/>
                    <a:moveTo>
                      <a:pt x="729" y="927"/>
                    </a:moveTo>
                    <a:cubicBezTo>
                      <a:pt x="206" y="927"/>
                      <a:pt x="206" y="927"/>
                      <a:pt x="206" y="927"/>
                    </a:cubicBezTo>
                    <a:cubicBezTo>
                      <a:pt x="206" y="889"/>
                      <a:pt x="206" y="889"/>
                      <a:pt x="206" y="889"/>
                    </a:cubicBezTo>
                    <a:cubicBezTo>
                      <a:pt x="729" y="889"/>
                      <a:pt x="729" y="889"/>
                      <a:pt x="729" y="889"/>
                    </a:cubicBezTo>
                    <a:lnTo>
                      <a:pt x="729" y="927"/>
                    </a:lnTo>
                    <a:close/>
                    <a:moveTo>
                      <a:pt x="729" y="813"/>
                    </a:moveTo>
                    <a:cubicBezTo>
                      <a:pt x="206" y="813"/>
                      <a:pt x="206" y="813"/>
                      <a:pt x="206" y="813"/>
                    </a:cubicBezTo>
                    <a:cubicBezTo>
                      <a:pt x="206" y="775"/>
                      <a:pt x="206" y="775"/>
                      <a:pt x="206" y="775"/>
                    </a:cubicBezTo>
                    <a:cubicBezTo>
                      <a:pt x="729" y="775"/>
                      <a:pt x="729" y="775"/>
                      <a:pt x="729" y="775"/>
                    </a:cubicBezTo>
                    <a:lnTo>
                      <a:pt x="729" y="813"/>
                    </a:lnTo>
                    <a:close/>
                    <a:moveTo>
                      <a:pt x="729" y="699"/>
                    </a:moveTo>
                    <a:cubicBezTo>
                      <a:pt x="206" y="699"/>
                      <a:pt x="206" y="699"/>
                      <a:pt x="206" y="699"/>
                    </a:cubicBezTo>
                    <a:cubicBezTo>
                      <a:pt x="206" y="661"/>
                      <a:pt x="206" y="661"/>
                      <a:pt x="206" y="661"/>
                    </a:cubicBezTo>
                    <a:cubicBezTo>
                      <a:pt x="729" y="661"/>
                      <a:pt x="729" y="661"/>
                      <a:pt x="729" y="661"/>
                    </a:cubicBezTo>
                    <a:lnTo>
                      <a:pt x="729" y="699"/>
                    </a:lnTo>
                    <a:close/>
                    <a:moveTo>
                      <a:pt x="729" y="585"/>
                    </a:moveTo>
                    <a:cubicBezTo>
                      <a:pt x="206" y="585"/>
                      <a:pt x="206" y="585"/>
                      <a:pt x="206" y="585"/>
                    </a:cubicBezTo>
                    <a:cubicBezTo>
                      <a:pt x="206" y="547"/>
                      <a:pt x="206" y="547"/>
                      <a:pt x="206" y="547"/>
                    </a:cubicBezTo>
                    <a:cubicBezTo>
                      <a:pt x="729" y="547"/>
                      <a:pt x="729" y="547"/>
                      <a:pt x="729" y="547"/>
                    </a:cubicBezTo>
                    <a:lnTo>
                      <a:pt x="729" y="585"/>
                    </a:lnTo>
                    <a:close/>
                    <a:moveTo>
                      <a:pt x="729" y="471"/>
                    </a:moveTo>
                    <a:cubicBezTo>
                      <a:pt x="206" y="471"/>
                      <a:pt x="206" y="471"/>
                      <a:pt x="206" y="471"/>
                    </a:cubicBezTo>
                    <a:cubicBezTo>
                      <a:pt x="206" y="433"/>
                      <a:pt x="206" y="433"/>
                      <a:pt x="206" y="433"/>
                    </a:cubicBezTo>
                    <a:cubicBezTo>
                      <a:pt x="729" y="433"/>
                      <a:pt x="729" y="433"/>
                      <a:pt x="729" y="433"/>
                    </a:cubicBezTo>
                    <a:lnTo>
                      <a:pt x="729" y="471"/>
                    </a:lnTo>
                    <a:close/>
                    <a:moveTo>
                      <a:pt x="729" y="357"/>
                    </a:moveTo>
                    <a:cubicBezTo>
                      <a:pt x="206" y="357"/>
                      <a:pt x="206" y="357"/>
                      <a:pt x="206" y="357"/>
                    </a:cubicBezTo>
                    <a:cubicBezTo>
                      <a:pt x="206" y="319"/>
                      <a:pt x="206" y="319"/>
                      <a:pt x="206" y="319"/>
                    </a:cubicBezTo>
                    <a:cubicBezTo>
                      <a:pt x="729" y="319"/>
                      <a:pt x="729" y="319"/>
                      <a:pt x="729" y="319"/>
                    </a:cubicBezTo>
                    <a:lnTo>
                      <a:pt x="729" y="357"/>
                    </a:lnTo>
                    <a:close/>
                    <a:moveTo>
                      <a:pt x="729" y="243"/>
                    </a:moveTo>
                    <a:cubicBezTo>
                      <a:pt x="206" y="243"/>
                      <a:pt x="206" y="243"/>
                      <a:pt x="206" y="243"/>
                    </a:cubicBezTo>
                    <a:cubicBezTo>
                      <a:pt x="206" y="205"/>
                      <a:pt x="206" y="205"/>
                      <a:pt x="206" y="205"/>
                    </a:cubicBezTo>
                    <a:cubicBezTo>
                      <a:pt x="729" y="205"/>
                      <a:pt x="729" y="205"/>
                      <a:pt x="729" y="205"/>
                    </a:cubicBezTo>
                    <a:lnTo>
                      <a:pt x="729" y="243"/>
                    </a:lnTo>
                    <a:close/>
                    <a:moveTo>
                      <a:pt x="788" y="1251"/>
                    </a:moveTo>
                    <a:cubicBezTo>
                      <a:pt x="788" y="1142"/>
                      <a:pt x="788" y="1142"/>
                      <a:pt x="788" y="1142"/>
                    </a:cubicBezTo>
                    <a:cubicBezTo>
                      <a:pt x="788" y="1132"/>
                      <a:pt x="795" y="1124"/>
                      <a:pt x="805" y="1124"/>
                    </a:cubicBezTo>
                    <a:cubicBezTo>
                      <a:pt x="908" y="1124"/>
                      <a:pt x="908" y="1124"/>
                      <a:pt x="908" y="1124"/>
                    </a:cubicBezTo>
                    <a:lnTo>
                      <a:pt x="788" y="12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764118">
                  <a:buClrTx/>
                </a:pPr>
                <a:endParaRPr sz="1050" kern="1200">
                  <a:solidFill>
                    <a:srgbClr val="E0301E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930" name="Google Shape;930;p138"/>
              <p:cNvSpPr/>
              <p:nvPr/>
            </p:nvSpPr>
            <p:spPr>
              <a:xfrm>
                <a:off x="5390219" y="6211042"/>
                <a:ext cx="446680" cy="461888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62" extrusionOk="0">
                    <a:moveTo>
                      <a:pt x="1140" y="731"/>
                    </a:moveTo>
                    <a:cubicBezTo>
                      <a:pt x="1140" y="431"/>
                      <a:pt x="1140" y="431"/>
                      <a:pt x="1140" y="431"/>
                    </a:cubicBezTo>
                    <a:cubicBezTo>
                      <a:pt x="1026" y="431"/>
                      <a:pt x="1026" y="431"/>
                      <a:pt x="1026" y="431"/>
                    </a:cubicBezTo>
                    <a:cubicBezTo>
                      <a:pt x="1018" y="406"/>
                      <a:pt x="1008" y="382"/>
                      <a:pt x="996" y="358"/>
                    </a:cubicBezTo>
                    <a:cubicBezTo>
                      <a:pt x="1077" y="276"/>
                      <a:pt x="1077" y="276"/>
                      <a:pt x="1077" y="276"/>
                    </a:cubicBezTo>
                    <a:cubicBezTo>
                      <a:pt x="869" y="64"/>
                      <a:pt x="869" y="64"/>
                      <a:pt x="869" y="64"/>
                    </a:cubicBezTo>
                    <a:cubicBezTo>
                      <a:pt x="788" y="147"/>
                      <a:pt x="788" y="147"/>
                      <a:pt x="788" y="147"/>
                    </a:cubicBezTo>
                    <a:cubicBezTo>
                      <a:pt x="766" y="135"/>
                      <a:pt x="742" y="124"/>
                      <a:pt x="717" y="116"/>
                    </a:cubicBezTo>
                    <a:cubicBezTo>
                      <a:pt x="717" y="0"/>
                      <a:pt x="717" y="0"/>
                      <a:pt x="717" y="0"/>
                    </a:cubicBezTo>
                    <a:cubicBezTo>
                      <a:pt x="423" y="0"/>
                      <a:pt x="423" y="0"/>
                      <a:pt x="423" y="0"/>
                    </a:cubicBezTo>
                    <a:cubicBezTo>
                      <a:pt x="423" y="116"/>
                      <a:pt x="423" y="116"/>
                      <a:pt x="423" y="116"/>
                    </a:cubicBezTo>
                    <a:cubicBezTo>
                      <a:pt x="398" y="124"/>
                      <a:pt x="374" y="135"/>
                      <a:pt x="351" y="147"/>
                    </a:cubicBezTo>
                    <a:cubicBezTo>
                      <a:pt x="271" y="64"/>
                      <a:pt x="271" y="64"/>
                      <a:pt x="271" y="64"/>
                    </a:cubicBezTo>
                    <a:cubicBezTo>
                      <a:pt x="63" y="276"/>
                      <a:pt x="63" y="276"/>
                      <a:pt x="63" y="276"/>
                    </a:cubicBezTo>
                    <a:cubicBezTo>
                      <a:pt x="144" y="358"/>
                      <a:pt x="144" y="358"/>
                      <a:pt x="144" y="358"/>
                    </a:cubicBezTo>
                    <a:cubicBezTo>
                      <a:pt x="132" y="382"/>
                      <a:pt x="122" y="406"/>
                      <a:pt x="114" y="431"/>
                    </a:cubicBezTo>
                    <a:cubicBezTo>
                      <a:pt x="0" y="431"/>
                      <a:pt x="0" y="431"/>
                      <a:pt x="0" y="4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114" y="731"/>
                      <a:pt x="114" y="731"/>
                      <a:pt x="114" y="731"/>
                    </a:cubicBezTo>
                    <a:cubicBezTo>
                      <a:pt x="122" y="756"/>
                      <a:pt x="132" y="781"/>
                      <a:pt x="144" y="804"/>
                    </a:cubicBezTo>
                    <a:cubicBezTo>
                      <a:pt x="63" y="886"/>
                      <a:pt x="63" y="886"/>
                      <a:pt x="63" y="886"/>
                    </a:cubicBezTo>
                    <a:cubicBezTo>
                      <a:pt x="271" y="1098"/>
                      <a:pt x="271" y="1098"/>
                      <a:pt x="271" y="1098"/>
                    </a:cubicBezTo>
                    <a:cubicBezTo>
                      <a:pt x="351" y="1016"/>
                      <a:pt x="351" y="1016"/>
                      <a:pt x="351" y="1016"/>
                    </a:cubicBezTo>
                    <a:cubicBezTo>
                      <a:pt x="374" y="1028"/>
                      <a:pt x="398" y="1038"/>
                      <a:pt x="423" y="1046"/>
                    </a:cubicBezTo>
                    <a:cubicBezTo>
                      <a:pt x="423" y="1162"/>
                      <a:pt x="423" y="1162"/>
                      <a:pt x="423" y="1162"/>
                    </a:cubicBezTo>
                    <a:cubicBezTo>
                      <a:pt x="717" y="1162"/>
                      <a:pt x="717" y="1162"/>
                      <a:pt x="717" y="1162"/>
                    </a:cubicBezTo>
                    <a:cubicBezTo>
                      <a:pt x="717" y="1046"/>
                      <a:pt x="717" y="1046"/>
                      <a:pt x="717" y="1046"/>
                    </a:cubicBezTo>
                    <a:cubicBezTo>
                      <a:pt x="742" y="1038"/>
                      <a:pt x="766" y="1028"/>
                      <a:pt x="788" y="1016"/>
                    </a:cubicBezTo>
                    <a:cubicBezTo>
                      <a:pt x="869" y="1098"/>
                      <a:pt x="869" y="1098"/>
                      <a:pt x="869" y="1098"/>
                    </a:cubicBezTo>
                    <a:cubicBezTo>
                      <a:pt x="1077" y="886"/>
                      <a:pt x="1077" y="886"/>
                      <a:pt x="1077" y="886"/>
                    </a:cubicBezTo>
                    <a:cubicBezTo>
                      <a:pt x="996" y="804"/>
                      <a:pt x="996" y="804"/>
                      <a:pt x="996" y="804"/>
                    </a:cubicBezTo>
                    <a:cubicBezTo>
                      <a:pt x="1008" y="781"/>
                      <a:pt x="1018" y="756"/>
                      <a:pt x="1026" y="731"/>
                    </a:cubicBezTo>
                    <a:lnTo>
                      <a:pt x="1140" y="731"/>
                    </a:lnTo>
                    <a:close/>
                    <a:moveTo>
                      <a:pt x="570" y="925"/>
                    </a:moveTo>
                    <a:cubicBezTo>
                      <a:pt x="384" y="925"/>
                      <a:pt x="233" y="771"/>
                      <a:pt x="233" y="581"/>
                    </a:cubicBezTo>
                    <a:cubicBezTo>
                      <a:pt x="233" y="391"/>
                      <a:pt x="384" y="237"/>
                      <a:pt x="570" y="237"/>
                    </a:cubicBezTo>
                    <a:cubicBezTo>
                      <a:pt x="756" y="237"/>
                      <a:pt x="907" y="391"/>
                      <a:pt x="907" y="581"/>
                    </a:cubicBezTo>
                    <a:cubicBezTo>
                      <a:pt x="907" y="771"/>
                      <a:pt x="756" y="925"/>
                      <a:pt x="570" y="9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764118">
                  <a:buClrTx/>
                </a:pPr>
                <a:endParaRPr sz="1050" kern="1200">
                  <a:solidFill>
                    <a:srgbClr val="E0301E"/>
                  </a:solidFill>
                  <a:ea typeface="+mn-ea"/>
                  <a:cs typeface="+mn-cs"/>
                </a:endParaRPr>
              </a:p>
            </p:txBody>
          </p:sp>
        </p:grpSp>
        <p:sp>
          <p:nvSpPr>
            <p:cNvPr id="931" name="Google Shape;931;p138"/>
            <p:cNvSpPr/>
            <p:nvPr/>
          </p:nvSpPr>
          <p:spPr>
            <a:xfrm>
              <a:off x="692217" y="5902616"/>
              <a:ext cx="677345" cy="678066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 defTabSz="764118">
                <a:buClrTx/>
              </a:pPr>
              <a:endParaRPr sz="1200" kern="120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sp>
        <p:nvSpPr>
          <p:cNvPr id="932" name="Google Shape;932;p138"/>
          <p:cNvSpPr/>
          <p:nvPr/>
        </p:nvSpPr>
        <p:spPr>
          <a:xfrm>
            <a:off x="905009" y="4254778"/>
            <a:ext cx="325839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Smart Contracts </a:t>
            </a:r>
            <a:r>
              <a:rPr lang="en-GB" sz="1200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for automation of business logic</a:t>
            </a:r>
            <a:endParaRPr sz="1050" kern="1200">
              <a:latin typeface="+mj-lt"/>
              <a:ea typeface="+mn-ea"/>
              <a:cs typeface="+mn-cs"/>
            </a:endParaRPr>
          </a:p>
        </p:txBody>
      </p:sp>
      <p:sp>
        <p:nvSpPr>
          <p:cNvPr id="933" name="Google Shape;933;p138"/>
          <p:cNvSpPr/>
          <p:nvPr/>
        </p:nvSpPr>
        <p:spPr>
          <a:xfrm>
            <a:off x="4580372" y="2978742"/>
            <a:ext cx="4206946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 dirty="0">
                <a:latin typeface="+mj-lt"/>
                <a:ea typeface="+mn-ea"/>
                <a:cs typeface="+mn-cs"/>
              </a:rPr>
              <a:t>Agreement of stakeholders </a:t>
            </a:r>
            <a:r>
              <a:rPr lang="en-GB" sz="1200" kern="1200" dirty="0">
                <a:latin typeface="+mj-lt"/>
                <a:ea typeface="+mn-ea"/>
                <a:cs typeface="+mn-cs"/>
              </a:rPr>
              <a:t>on all transaction</a:t>
            </a:r>
            <a:r>
              <a:rPr lang="en-GB" sz="1200" b="1" kern="1200" dirty="0">
                <a:latin typeface="+mj-lt"/>
                <a:ea typeface="+mn-ea"/>
                <a:cs typeface="+mn-cs"/>
              </a:rPr>
              <a:t> </a:t>
            </a:r>
            <a:r>
              <a:rPr lang="en-GB" sz="1200" kern="1200" dirty="0">
                <a:latin typeface="+mj-lt"/>
                <a:ea typeface="+mn-ea"/>
                <a:cs typeface="+mn-cs"/>
              </a:rPr>
              <a:t>ensuring</a:t>
            </a:r>
            <a:r>
              <a:rPr lang="en-GB" sz="1200" b="1" kern="1200" dirty="0">
                <a:latin typeface="+mj-lt"/>
                <a:ea typeface="+mn-ea"/>
                <a:cs typeface="+mn-cs"/>
              </a:rPr>
              <a:t> transparency and consistency </a:t>
            </a:r>
            <a:r>
              <a:rPr lang="en-GB" sz="1200" kern="1200" dirty="0">
                <a:latin typeface="+mj-lt"/>
                <a:ea typeface="+mn-ea"/>
                <a:cs typeface="+mn-cs"/>
              </a:rPr>
              <a:t>of information across the network</a:t>
            </a:r>
            <a:endParaRPr sz="1050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934" name="Google Shape;934;p138"/>
          <p:cNvSpPr/>
          <p:nvPr/>
        </p:nvSpPr>
        <p:spPr>
          <a:xfrm rot="5400000">
            <a:off x="4094075" y="2618569"/>
            <a:ext cx="522167" cy="10464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35" name="Google Shape;935;p138"/>
          <p:cNvSpPr/>
          <p:nvPr/>
        </p:nvSpPr>
        <p:spPr>
          <a:xfrm rot="5400000">
            <a:off x="4083135" y="3238045"/>
            <a:ext cx="522167" cy="10464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36" name="Google Shape;936;p138"/>
          <p:cNvSpPr/>
          <p:nvPr/>
        </p:nvSpPr>
        <p:spPr>
          <a:xfrm rot="5400000">
            <a:off x="4068355" y="3847183"/>
            <a:ext cx="522167" cy="10464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37" name="Google Shape;937;p138"/>
          <p:cNvSpPr/>
          <p:nvPr/>
        </p:nvSpPr>
        <p:spPr>
          <a:xfrm rot="5400000">
            <a:off x="4068355" y="4479916"/>
            <a:ext cx="522167" cy="10464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764118">
              <a:buClrTx/>
            </a:pPr>
            <a:endParaRPr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38" name="Google Shape;938;p138"/>
          <p:cNvSpPr/>
          <p:nvPr/>
        </p:nvSpPr>
        <p:spPr>
          <a:xfrm>
            <a:off x="4580373" y="1733490"/>
            <a:ext cx="4202537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 dirty="0">
                <a:latin typeface="+mj-lt"/>
                <a:ea typeface="+mn-ea"/>
                <a:cs typeface="+mn-cs"/>
              </a:rPr>
              <a:t>Availability of up-to-date authentic data </a:t>
            </a:r>
            <a:r>
              <a:rPr lang="en-GB" sz="1200" kern="1200" dirty="0">
                <a:latin typeface="+mj-lt"/>
                <a:ea typeface="+mn-ea"/>
                <a:cs typeface="+mn-cs"/>
              </a:rPr>
              <a:t>to all stakeholders in </a:t>
            </a:r>
            <a:r>
              <a:rPr lang="en-GB" sz="1200" b="1" kern="1200" dirty="0">
                <a:latin typeface="+mj-lt"/>
                <a:ea typeface="+mn-ea"/>
                <a:cs typeface="+mn-cs"/>
              </a:rPr>
              <a:t>real-time</a:t>
            </a:r>
            <a:r>
              <a:rPr lang="en-GB" sz="1200" kern="1200" dirty="0">
                <a:latin typeface="+mj-lt"/>
                <a:ea typeface="+mn-ea"/>
                <a:cs typeface="+mn-cs"/>
              </a:rPr>
              <a:t>; Elimination of a </a:t>
            </a:r>
            <a:r>
              <a:rPr lang="en-GB" sz="1200" b="1" kern="1200" dirty="0">
                <a:latin typeface="+mj-lt"/>
                <a:ea typeface="+mn-ea"/>
                <a:cs typeface="+mn-cs"/>
              </a:rPr>
              <a:t>single point of failure</a:t>
            </a:r>
            <a:endParaRPr sz="1200" b="1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939" name="Google Shape;939;p138"/>
          <p:cNvSpPr/>
          <p:nvPr/>
        </p:nvSpPr>
        <p:spPr>
          <a:xfrm>
            <a:off x="4580371" y="2451596"/>
            <a:ext cx="423810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kern="1200">
                <a:latin typeface="+mj-lt"/>
                <a:ea typeface="+mn-ea"/>
                <a:cs typeface="+mn-cs"/>
              </a:rPr>
              <a:t>Records once added onto the shared ledger cannot be tampered ensuring </a:t>
            </a:r>
            <a:r>
              <a:rPr lang="en-GB" sz="1200" b="1" kern="1200">
                <a:latin typeface="+mj-lt"/>
                <a:ea typeface="+mn-ea"/>
                <a:cs typeface="+mn-cs"/>
              </a:rPr>
              <a:t>data integrity</a:t>
            </a:r>
            <a:endParaRPr sz="1050" kern="1200">
              <a:latin typeface="+mj-lt"/>
              <a:ea typeface="+mn-ea"/>
              <a:cs typeface="+mn-cs"/>
            </a:endParaRPr>
          </a:p>
        </p:txBody>
      </p:sp>
      <p:sp>
        <p:nvSpPr>
          <p:cNvPr id="940" name="Google Shape;940;p138"/>
          <p:cNvSpPr/>
          <p:nvPr/>
        </p:nvSpPr>
        <p:spPr>
          <a:xfrm>
            <a:off x="4580372" y="3730615"/>
            <a:ext cx="420694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kern="1200">
                <a:latin typeface="+mj-lt"/>
                <a:ea typeface="+mn-ea"/>
                <a:cs typeface="+mn-cs"/>
              </a:rPr>
              <a:t>Availability of </a:t>
            </a:r>
            <a:r>
              <a:rPr lang="en-GB" sz="1200" b="1" kern="1200">
                <a:latin typeface="+mj-lt"/>
                <a:ea typeface="+mn-ea"/>
                <a:cs typeface="+mn-cs"/>
              </a:rPr>
              <a:t>complete history of asset ownership </a:t>
            </a:r>
            <a:r>
              <a:rPr lang="en-GB" sz="1200" kern="1200">
                <a:latin typeface="+mj-lt"/>
                <a:ea typeface="+mn-ea"/>
                <a:cs typeface="+mn-cs"/>
              </a:rPr>
              <a:t>from creation to disposal; Automatic creation of </a:t>
            </a:r>
            <a:r>
              <a:rPr lang="en-GB" sz="1200" b="1" kern="1200">
                <a:latin typeface="+mj-lt"/>
                <a:ea typeface="+mn-ea"/>
                <a:cs typeface="+mn-cs"/>
              </a:rPr>
              <a:t>audit trail</a:t>
            </a:r>
            <a:endParaRPr sz="1050" kern="1200">
              <a:latin typeface="+mj-lt"/>
              <a:ea typeface="+mn-ea"/>
              <a:cs typeface="+mn-cs"/>
            </a:endParaRPr>
          </a:p>
        </p:txBody>
      </p:sp>
      <p:sp>
        <p:nvSpPr>
          <p:cNvPr id="941" name="Google Shape;941;p138"/>
          <p:cNvSpPr/>
          <p:nvPr/>
        </p:nvSpPr>
        <p:spPr>
          <a:xfrm>
            <a:off x="4580370" y="4323508"/>
            <a:ext cx="418692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764118">
              <a:buClrTx/>
            </a:pPr>
            <a:r>
              <a:rPr lang="en-GB" sz="1200" b="1" kern="1200" dirty="0">
                <a:latin typeface="+mj-lt"/>
                <a:ea typeface="+mn-ea"/>
                <a:cs typeface="+mn-cs"/>
              </a:rPr>
              <a:t>Trusted automation since </a:t>
            </a:r>
            <a:r>
              <a:rPr lang="en-GB" sz="1200" kern="1200" dirty="0">
                <a:latin typeface="+mj-lt"/>
                <a:ea typeface="+mn-ea"/>
                <a:cs typeface="+mn-cs"/>
              </a:rPr>
              <a:t>data is more trusted and resilient</a:t>
            </a:r>
            <a:endParaRPr sz="1050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942" name="Google Shape;942;p138"/>
          <p:cNvSpPr/>
          <p:nvPr/>
        </p:nvSpPr>
        <p:spPr>
          <a:xfrm>
            <a:off x="296614" y="806861"/>
            <a:ext cx="8745872" cy="4952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764118">
              <a:buClrTx/>
            </a:pPr>
            <a:r>
              <a:rPr lang="en-GB" sz="1200" kern="1200" dirty="0">
                <a:latin typeface="Georgia"/>
                <a:ea typeface="+mn-ea"/>
                <a:cs typeface="+mn-cs"/>
              </a:rPr>
              <a:t>A blockchain is a </a:t>
            </a:r>
            <a:r>
              <a:rPr lang="en-GB" sz="1200" b="1" kern="1200" dirty="0">
                <a:latin typeface="Georgia"/>
                <a:ea typeface="+mn-ea"/>
                <a:cs typeface="+mn-cs"/>
              </a:rPr>
              <a:t>decentralized shared ledger </a:t>
            </a:r>
            <a:r>
              <a:rPr lang="en-GB" sz="1200" kern="1200" dirty="0">
                <a:latin typeface="Georgia"/>
                <a:ea typeface="+mn-ea"/>
                <a:cs typeface="+mn-cs"/>
              </a:rPr>
              <a:t>of all transactions in a network which remains </a:t>
            </a:r>
            <a:r>
              <a:rPr lang="en-GB" sz="1200" b="1" kern="1200" dirty="0">
                <a:latin typeface="Georgia"/>
                <a:ea typeface="+mn-ea"/>
                <a:cs typeface="+mn-cs"/>
              </a:rPr>
              <a:t>append-only</a:t>
            </a:r>
            <a:r>
              <a:rPr lang="en-GB" sz="1200" kern="1200" dirty="0">
                <a:latin typeface="Georgia"/>
                <a:ea typeface="+mn-ea"/>
                <a:cs typeface="+mn-cs"/>
              </a:rPr>
              <a:t> and is </a:t>
            </a:r>
            <a:r>
              <a:rPr lang="en-GB" sz="1200" b="1" kern="1200" dirty="0">
                <a:latin typeface="Georgia"/>
                <a:ea typeface="+mn-ea"/>
                <a:cs typeface="+mn-cs"/>
              </a:rPr>
              <a:t>tamper proof</a:t>
            </a:r>
            <a:endParaRPr sz="1200" kern="1200" dirty="0">
              <a:latin typeface="Georgi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B89DC-9110-4601-8B73-5CBB6F153B3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488222" y="4869180"/>
            <a:ext cx="1323594" cy="102870"/>
          </a:xfrm>
        </p:spPr>
        <p:txBody>
          <a:bodyPr/>
          <a:lstStyle/>
          <a:p>
            <a:pPr defTabSz="764118">
              <a:buClrTx/>
            </a:pPr>
            <a:fld id="{00000000-1234-1234-1234-123412341234}" type="slidenum">
              <a:rPr lang="en-GB" kern="1200">
                <a:solidFill>
                  <a:srgbClr val="000000">
                    <a:tint val="75000"/>
                  </a:srgbClr>
                </a:solidFill>
                <a:ea typeface="+mn-ea"/>
              </a:rPr>
              <a:pPr defTabSz="764118">
                <a:buClrTx/>
              </a:pPr>
              <a:t>2</a:t>
            </a:fld>
            <a:endParaRPr lang="en-GB" kern="120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39"/>
          <p:cNvSpPr txBox="1">
            <a:spLocks noGrp="1"/>
          </p:cNvSpPr>
          <p:nvPr>
            <p:ph type="title"/>
          </p:nvPr>
        </p:nvSpPr>
        <p:spPr>
          <a:xfrm>
            <a:off x="332184" y="226852"/>
            <a:ext cx="8479631" cy="244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GB" sz="2200" b="0" dirty="0">
                <a:latin typeface="Georgia" panose="02040502050405020303" pitchFamily="18" charset="0"/>
              </a:rPr>
              <a:t>A snapshot of how Blockchain works…</a:t>
            </a:r>
            <a:endParaRPr sz="2200" b="0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45554-E251-4818-B678-FACD5A1AF40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488222" y="4869180"/>
            <a:ext cx="1323594" cy="102870"/>
          </a:xfrm>
        </p:spPr>
        <p:txBody>
          <a:bodyPr/>
          <a:lstStyle/>
          <a:p>
            <a:pPr defTabSz="764118">
              <a:buClrTx/>
            </a:pPr>
            <a:fld id="{00000000-1234-1234-1234-123412341234}" type="slidenum">
              <a:rPr lang="en-GB" kern="1200">
                <a:solidFill>
                  <a:srgbClr val="000000">
                    <a:tint val="75000"/>
                  </a:srgbClr>
                </a:solidFill>
                <a:ea typeface="+mn-ea"/>
              </a:rPr>
              <a:pPr defTabSz="764118">
                <a:buClrTx/>
              </a:pPr>
              <a:t>3</a:t>
            </a:fld>
            <a:endParaRPr lang="en-GB" kern="120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117A5-D25E-4DBC-A47B-09ED3098711A}"/>
              </a:ext>
            </a:extLst>
          </p:cNvPr>
          <p:cNvSpPr txBox="1"/>
          <p:nvPr/>
        </p:nvSpPr>
        <p:spPr>
          <a:xfrm>
            <a:off x="332185" y="832085"/>
            <a:ext cx="859292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764118">
              <a:buClrTx/>
            </a:pPr>
            <a:r>
              <a:rPr lang="en-GB" sz="1200" b="1" i="1" kern="1200" dirty="0">
                <a:latin typeface="Georgia" pitchFamily="18" charset="0"/>
                <a:ea typeface="+mn-ea"/>
                <a:cs typeface="Arial" pitchFamily="34" charset="0"/>
              </a:rPr>
              <a:t>Blockchain is a single, shared, immutable write-only ledger of transactions that is updated when multiple, decentralized actors achieve consensus on the validity of participant’s new entries.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44B1-2EAE-499A-9B0A-417B0B322796}"/>
              </a:ext>
            </a:extLst>
          </p:cNvPr>
          <p:cNvSpPr txBox="1">
            <a:spLocks/>
          </p:cNvSpPr>
          <p:nvPr/>
        </p:nvSpPr>
        <p:spPr>
          <a:xfrm>
            <a:off x="491413" y="3961193"/>
            <a:ext cx="5257800" cy="1143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buClrTx/>
              <a:defRPr/>
            </a:pPr>
            <a:r>
              <a:rPr lang="en-US" sz="750">
                <a:solidFill>
                  <a:srgbClr val="000000"/>
                </a:solidFill>
              </a:rPr>
              <a:t>Blockchain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0E3D72B-7970-4939-A319-A5E9F8B165F0}"/>
              </a:ext>
            </a:extLst>
          </p:cNvPr>
          <p:cNvSpPr txBox="1">
            <a:spLocks/>
          </p:cNvSpPr>
          <p:nvPr/>
        </p:nvSpPr>
        <p:spPr>
          <a:xfrm>
            <a:off x="6870603" y="3961193"/>
            <a:ext cx="1524000" cy="1143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buClrTx/>
              <a:defRPr/>
            </a:pPr>
            <a:r>
              <a:rPr lang="en-US" sz="750">
                <a:solidFill>
                  <a:srgbClr val="000000"/>
                </a:solidFill>
              </a:rPr>
              <a:t>September 2018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A7A79D-8DD4-4BE5-84E1-17888515E665}"/>
              </a:ext>
            </a:extLst>
          </p:cNvPr>
          <p:cNvSpPr txBox="1">
            <a:spLocks/>
          </p:cNvSpPr>
          <p:nvPr/>
        </p:nvSpPr>
        <p:spPr>
          <a:xfrm>
            <a:off x="6870602" y="4075493"/>
            <a:ext cx="1527048" cy="1143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buClrTx/>
              <a:defRPr/>
            </a:pPr>
            <a:fld id="{9EBD5762-3BDC-484D-9503-7EA6D5A9A8CE}" type="slidenum">
              <a:rPr lang="en-US" sz="750">
                <a:solidFill>
                  <a:srgbClr val="000000"/>
                </a:solidFill>
              </a:rPr>
              <a:pPr defTabSz="685783">
                <a:buClrTx/>
                <a:defRPr/>
              </a:pPr>
              <a:t>3</a:t>
            </a:fld>
            <a:endParaRPr lang="en-US" sz="750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985000-34CE-4C52-BE68-9A9989BA544E}"/>
              </a:ext>
            </a:extLst>
          </p:cNvPr>
          <p:cNvCxnSpPr/>
          <p:nvPr/>
        </p:nvCxnSpPr>
        <p:spPr>
          <a:xfrm>
            <a:off x="4039685" y="3775950"/>
            <a:ext cx="96012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Elbow Connector 196">
            <a:extLst>
              <a:ext uri="{FF2B5EF4-FFF2-40B4-BE49-F238E27FC236}">
                <a16:creationId xmlns:a16="http://schemas.microsoft.com/office/drawing/2014/main" id="{12B50436-14D5-4559-8528-6C0D955743F9}"/>
              </a:ext>
            </a:extLst>
          </p:cNvPr>
          <p:cNvCxnSpPr/>
          <p:nvPr/>
        </p:nvCxnSpPr>
        <p:spPr>
          <a:xfrm flipV="1">
            <a:off x="3885167" y="3332521"/>
            <a:ext cx="1028700" cy="91679"/>
          </a:xfrm>
          <a:prstGeom prst="bentConnector3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64AA6-97A6-4D72-9276-7D0B27A85DB8}"/>
              </a:ext>
            </a:extLst>
          </p:cNvPr>
          <p:cNvCxnSpPr/>
          <p:nvPr/>
        </p:nvCxnSpPr>
        <p:spPr>
          <a:xfrm>
            <a:off x="6462302" y="1573919"/>
            <a:ext cx="246280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6A6D22-EDB7-4D3E-BBBA-F29980EB0A25}"/>
              </a:ext>
            </a:extLst>
          </p:cNvPr>
          <p:cNvGrpSpPr/>
          <p:nvPr/>
        </p:nvGrpSpPr>
        <p:grpSpPr>
          <a:xfrm>
            <a:off x="1942031" y="1316599"/>
            <a:ext cx="431733" cy="977192"/>
            <a:chOff x="411164" y="1928813"/>
            <a:chExt cx="650875" cy="1473200"/>
          </a:xfrm>
        </p:grpSpPr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C9F74423-8BD7-4E3B-B164-FC9B2E742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4" y="1928813"/>
              <a:ext cx="650875" cy="1473200"/>
            </a:xfrm>
            <a:custGeom>
              <a:avLst/>
              <a:gdLst>
                <a:gd name="T0" fmla="*/ 360 w 410"/>
                <a:gd name="T1" fmla="*/ 506 h 928"/>
                <a:gd name="T2" fmla="*/ 371 w 410"/>
                <a:gd name="T3" fmla="*/ 649 h 928"/>
                <a:gd name="T4" fmla="*/ 391 w 410"/>
                <a:gd name="T5" fmla="*/ 794 h 928"/>
                <a:gd name="T6" fmla="*/ 391 w 410"/>
                <a:gd name="T7" fmla="*/ 876 h 928"/>
                <a:gd name="T8" fmla="*/ 393 w 410"/>
                <a:gd name="T9" fmla="*/ 916 h 928"/>
                <a:gd name="T10" fmla="*/ 349 w 410"/>
                <a:gd name="T11" fmla="*/ 928 h 928"/>
                <a:gd name="T12" fmla="*/ 337 w 410"/>
                <a:gd name="T13" fmla="*/ 882 h 928"/>
                <a:gd name="T14" fmla="*/ 325 w 410"/>
                <a:gd name="T15" fmla="*/ 857 h 928"/>
                <a:gd name="T16" fmla="*/ 328 w 410"/>
                <a:gd name="T17" fmla="*/ 840 h 928"/>
                <a:gd name="T18" fmla="*/ 320 w 410"/>
                <a:gd name="T19" fmla="*/ 749 h 928"/>
                <a:gd name="T20" fmla="*/ 292 w 410"/>
                <a:gd name="T21" fmla="*/ 625 h 928"/>
                <a:gd name="T22" fmla="*/ 285 w 410"/>
                <a:gd name="T23" fmla="*/ 651 h 928"/>
                <a:gd name="T24" fmla="*/ 285 w 410"/>
                <a:gd name="T25" fmla="*/ 748 h 928"/>
                <a:gd name="T26" fmla="*/ 291 w 410"/>
                <a:gd name="T27" fmla="*/ 831 h 928"/>
                <a:gd name="T28" fmla="*/ 285 w 410"/>
                <a:gd name="T29" fmla="*/ 862 h 928"/>
                <a:gd name="T30" fmla="*/ 246 w 410"/>
                <a:gd name="T31" fmla="*/ 890 h 928"/>
                <a:gd name="T32" fmla="*/ 209 w 410"/>
                <a:gd name="T33" fmla="*/ 907 h 928"/>
                <a:gd name="T34" fmla="*/ 171 w 410"/>
                <a:gd name="T35" fmla="*/ 896 h 928"/>
                <a:gd name="T36" fmla="*/ 222 w 410"/>
                <a:gd name="T37" fmla="*/ 853 h 928"/>
                <a:gd name="T38" fmla="*/ 225 w 410"/>
                <a:gd name="T39" fmla="*/ 817 h 928"/>
                <a:gd name="T40" fmla="*/ 217 w 410"/>
                <a:gd name="T41" fmla="*/ 733 h 928"/>
                <a:gd name="T42" fmla="*/ 215 w 410"/>
                <a:gd name="T43" fmla="*/ 705 h 928"/>
                <a:gd name="T44" fmla="*/ 214 w 410"/>
                <a:gd name="T45" fmla="*/ 679 h 928"/>
                <a:gd name="T46" fmla="*/ 181 w 410"/>
                <a:gd name="T47" fmla="*/ 527 h 928"/>
                <a:gd name="T48" fmla="*/ 177 w 410"/>
                <a:gd name="T49" fmla="*/ 375 h 928"/>
                <a:gd name="T50" fmla="*/ 77 w 410"/>
                <a:gd name="T51" fmla="*/ 395 h 928"/>
                <a:gd name="T52" fmla="*/ 40 w 410"/>
                <a:gd name="T53" fmla="*/ 392 h 928"/>
                <a:gd name="T54" fmla="*/ 20 w 410"/>
                <a:gd name="T55" fmla="*/ 396 h 928"/>
                <a:gd name="T56" fmla="*/ 15 w 410"/>
                <a:gd name="T57" fmla="*/ 384 h 928"/>
                <a:gd name="T58" fmla="*/ 10 w 410"/>
                <a:gd name="T59" fmla="*/ 373 h 928"/>
                <a:gd name="T60" fmla="*/ 12 w 410"/>
                <a:gd name="T61" fmla="*/ 356 h 928"/>
                <a:gd name="T62" fmla="*/ 4 w 410"/>
                <a:gd name="T63" fmla="*/ 347 h 928"/>
                <a:gd name="T64" fmla="*/ 18 w 410"/>
                <a:gd name="T65" fmla="*/ 332 h 928"/>
                <a:gd name="T66" fmla="*/ 58 w 410"/>
                <a:gd name="T67" fmla="*/ 329 h 928"/>
                <a:gd name="T68" fmla="*/ 115 w 410"/>
                <a:gd name="T69" fmla="*/ 326 h 928"/>
                <a:gd name="T70" fmla="*/ 123 w 410"/>
                <a:gd name="T71" fmla="*/ 302 h 928"/>
                <a:gd name="T72" fmla="*/ 132 w 410"/>
                <a:gd name="T73" fmla="*/ 279 h 928"/>
                <a:gd name="T74" fmla="*/ 135 w 410"/>
                <a:gd name="T75" fmla="*/ 256 h 928"/>
                <a:gd name="T76" fmla="*/ 151 w 410"/>
                <a:gd name="T77" fmla="*/ 185 h 928"/>
                <a:gd name="T78" fmla="*/ 186 w 410"/>
                <a:gd name="T79" fmla="*/ 156 h 928"/>
                <a:gd name="T80" fmla="*/ 181 w 410"/>
                <a:gd name="T81" fmla="*/ 142 h 928"/>
                <a:gd name="T82" fmla="*/ 154 w 410"/>
                <a:gd name="T83" fmla="*/ 131 h 928"/>
                <a:gd name="T84" fmla="*/ 149 w 410"/>
                <a:gd name="T85" fmla="*/ 124 h 928"/>
                <a:gd name="T86" fmla="*/ 141 w 410"/>
                <a:gd name="T87" fmla="*/ 111 h 928"/>
                <a:gd name="T88" fmla="*/ 137 w 410"/>
                <a:gd name="T89" fmla="*/ 88 h 928"/>
                <a:gd name="T90" fmla="*/ 129 w 410"/>
                <a:gd name="T91" fmla="*/ 54 h 928"/>
                <a:gd name="T92" fmla="*/ 127 w 410"/>
                <a:gd name="T93" fmla="*/ 30 h 928"/>
                <a:gd name="T94" fmla="*/ 172 w 410"/>
                <a:gd name="T95" fmla="*/ 2 h 928"/>
                <a:gd name="T96" fmla="*/ 228 w 410"/>
                <a:gd name="T97" fmla="*/ 28 h 928"/>
                <a:gd name="T98" fmla="*/ 235 w 410"/>
                <a:gd name="T99" fmla="*/ 91 h 928"/>
                <a:gd name="T100" fmla="*/ 269 w 410"/>
                <a:gd name="T101" fmla="*/ 121 h 928"/>
                <a:gd name="T102" fmla="*/ 340 w 410"/>
                <a:gd name="T103" fmla="*/ 136 h 928"/>
                <a:gd name="T104" fmla="*/ 382 w 410"/>
                <a:gd name="T105" fmla="*/ 224 h 928"/>
                <a:gd name="T106" fmla="*/ 399 w 410"/>
                <a:gd name="T107" fmla="*/ 310 h 928"/>
                <a:gd name="T108" fmla="*/ 383 w 410"/>
                <a:gd name="T109" fmla="*/ 403 h 928"/>
                <a:gd name="T110" fmla="*/ 402 w 410"/>
                <a:gd name="T111" fmla="*/ 480 h 928"/>
                <a:gd name="T112" fmla="*/ 366 w 410"/>
                <a:gd name="T113" fmla="*/ 47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0" h="928">
                  <a:moveTo>
                    <a:pt x="366" y="477"/>
                  </a:moveTo>
                  <a:lnTo>
                    <a:pt x="366" y="477"/>
                  </a:lnTo>
                  <a:lnTo>
                    <a:pt x="368" y="481"/>
                  </a:lnTo>
                  <a:lnTo>
                    <a:pt x="368" y="491"/>
                  </a:lnTo>
                  <a:lnTo>
                    <a:pt x="366" y="497"/>
                  </a:lnTo>
                  <a:lnTo>
                    <a:pt x="365" y="501"/>
                  </a:lnTo>
                  <a:lnTo>
                    <a:pt x="360" y="506"/>
                  </a:lnTo>
                  <a:lnTo>
                    <a:pt x="356" y="507"/>
                  </a:lnTo>
                  <a:lnTo>
                    <a:pt x="356" y="507"/>
                  </a:lnTo>
                  <a:lnTo>
                    <a:pt x="362" y="543"/>
                  </a:lnTo>
                  <a:lnTo>
                    <a:pt x="368" y="574"/>
                  </a:lnTo>
                  <a:lnTo>
                    <a:pt x="370" y="600"/>
                  </a:lnTo>
                  <a:lnTo>
                    <a:pt x="370" y="600"/>
                  </a:lnTo>
                  <a:lnTo>
                    <a:pt x="371" y="649"/>
                  </a:lnTo>
                  <a:lnTo>
                    <a:pt x="373" y="672"/>
                  </a:lnTo>
                  <a:lnTo>
                    <a:pt x="376" y="691"/>
                  </a:lnTo>
                  <a:lnTo>
                    <a:pt x="376" y="691"/>
                  </a:lnTo>
                  <a:lnTo>
                    <a:pt x="380" y="711"/>
                  </a:lnTo>
                  <a:lnTo>
                    <a:pt x="386" y="739"/>
                  </a:lnTo>
                  <a:lnTo>
                    <a:pt x="390" y="768"/>
                  </a:lnTo>
                  <a:lnTo>
                    <a:pt x="391" y="794"/>
                  </a:lnTo>
                  <a:lnTo>
                    <a:pt x="391" y="794"/>
                  </a:lnTo>
                  <a:lnTo>
                    <a:pt x="391" y="839"/>
                  </a:lnTo>
                  <a:lnTo>
                    <a:pt x="390" y="859"/>
                  </a:lnTo>
                  <a:lnTo>
                    <a:pt x="385" y="867"/>
                  </a:lnTo>
                  <a:lnTo>
                    <a:pt x="385" y="867"/>
                  </a:lnTo>
                  <a:lnTo>
                    <a:pt x="386" y="868"/>
                  </a:lnTo>
                  <a:lnTo>
                    <a:pt x="391" y="876"/>
                  </a:lnTo>
                  <a:lnTo>
                    <a:pt x="396" y="884"/>
                  </a:lnTo>
                  <a:lnTo>
                    <a:pt x="397" y="890"/>
                  </a:lnTo>
                  <a:lnTo>
                    <a:pt x="397" y="894"/>
                  </a:lnTo>
                  <a:lnTo>
                    <a:pt x="397" y="894"/>
                  </a:lnTo>
                  <a:lnTo>
                    <a:pt x="396" y="905"/>
                  </a:lnTo>
                  <a:lnTo>
                    <a:pt x="396" y="911"/>
                  </a:lnTo>
                  <a:lnTo>
                    <a:pt x="393" y="916"/>
                  </a:lnTo>
                  <a:lnTo>
                    <a:pt x="390" y="921"/>
                  </a:lnTo>
                  <a:lnTo>
                    <a:pt x="383" y="925"/>
                  </a:lnTo>
                  <a:lnTo>
                    <a:pt x="373" y="927"/>
                  </a:lnTo>
                  <a:lnTo>
                    <a:pt x="360" y="928"/>
                  </a:lnTo>
                  <a:lnTo>
                    <a:pt x="360" y="928"/>
                  </a:lnTo>
                  <a:lnTo>
                    <a:pt x="356" y="928"/>
                  </a:lnTo>
                  <a:lnTo>
                    <a:pt x="349" y="928"/>
                  </a:lnTo>
                  <a:lnTo>
                    <a:pt x="345" y="927"/>
                  </a:lnTo>
                  <a:lnTo>
                    <a:pt x="340" y="924"/>
                  </a:lnTo>
                  <a:lnTo>
                    <a:pt x="336" y="917"/>
                  </a:lnTo>
                  <a:lnTo>
                    <a:pt x="334" y="911"/>
                  </a:lnTo>
                  <a:lnTo>
                    <a:pt x="336" y="901"/>
                  </a:lnTo>
                  <a:lnTo>
                    <a:pt x="336" y="901"/>
                  </a:lnTo>
                  <a:lnTo>
                    <a:pt x="337" y="882"/>
                  </a:lnTo>
                  <a:lnTo>
                    <a:pt x="337" y="873"/>
                  </a:lnTo>
                  <a:lnTo>
                    <a:pt x="336" y="871"/>
                  </a:lnTo>
                  <a:lnTo>
                    <a:pt x="334" y="871"/>
                  </a:lnTo>
                  <a:lnTo>
                    <a:pt x="325" y="868"/>
                  </a:lnTo>
                  <a:lnTo>
                    <a:pt x="328" y="860"/>
                  </a:lnTo>
                  <a:lnTo>
                    <a:pt x="328" y="860"/>
                  </a:lnTo>
                  <a:lnTo>
                    <a:pt x="325" y="857"/>
                  </a:lnTo>
                  <a:lnTo>
                    <a:pt x="323" y="854"/>
                  </a:lnTo>
                  <a:lnTo>
                    <a:pt x="323" y="851"/>
                  </a:lnTo>
                  <a:lnTo>
                    <a:pt x="323" y="851"/>
                  </a:lnTo>
                  <a:lnTo>
                    <a:pt x="328" y="845"/>
                  </a:lnTo>
                  <a:lnTo>
                    <a:pt x="329" y="844"/>
                  </a:lnTo>
                  <a:lnTo>
                    <a:pt x="328" y="840"/>
                  </a:lnTo>
                  <a:lnTo>
                    <a:pt x="328" y="840"/>
                  </a:lnTo>
                  <a:lnTo>
                    <a:pt x="326" y="833"/>
                  </a:lnTo>
                  <a:lnTo>
                    <a:pt x="325" y="828"/>
                  </a:lnTo>
                  <a:lnTo>
                    <a:pt x="325" y="828"/>
                  </a:lnTo>
                  <a:lnTo>
                    <a:pt x="323" y="796"/>
                  </a:lnTo>
                  <a:lnTo>
                    <a:pt x="322" y="771"/>
                  </a:lnTo>
                  <a:lnTo>
                    <a:pt x="320" y="749"/>
                  </a:lnTo>
                  <a:lnTo>
                    <a:pt x="320" y="749"/>
                  </a:lnTo>
                  <a:lnTo>
                    <a:pt x="316" y="728"/>
                  </a:lnTo>
                  <a:lnTo>
                    <a:pt x="311" y="702"/>
                  </a:lnTo>
                  <a:lnTo>
                    <a:pt x="305" y="679"/>
                  </a:lnTo>
                  <a:lnTo>
                    <a:pt x="303" y="663"/>
                  </a:lnTo>
                  <a:lnTo>
                    <a:pt x="303" y="663"/>
                  </a:lnTo>
                  <a:lnTo>
                    <a:pt x="300" y="648"/>
                  </a:lnTo>
                  <a:lnTo>
                    <a:pt x="292" y="625"/>
                  </a:lnTo>
                  <a:lnTo>
                    <a:pt x="283" y="594"/>
                  </a:lnTo>
                  <a:lnTo>
                    <a:pt x="283" y="594"/>
                  </a:lnTo>
                  <a:lnTo>
                    <a:pt x="285" y="612"/>
                  </a:lnTo>
                  <a:lnTo>
                    <a:pt x="286" y="628"/>
                  </a:lnTo>
                  <a:lnTo>
                    <a:pt x="285" y="638"/>
                  </a:lnTo>
                  <a:lnTo>
                    <a:pt x="285" y="638"/>
                  </a:lnTo>
                  <a:lnTo>
                    <a:pt x="285" y="651"/>
                  </a:lnTo>
                  <a:lnTo>
                    <a:pt x="285" y="669"/>
                  </a:lnTo>
                  <a:lnTo>
                    <a:pt x="288" y="702"/>
                  </a:lnTo>
                  <a:lnTo>
                    <a:pt x="288" y="702"/>
                  </a:lnTo>
                  <a:lnTo>
                    <a:pt x="288" y="714"/>
                  </a:lnTo>
                  <a:lnTo>
                    <a:pt x="285" y="728"/>
                  </a:lnTo>
                  <a:lnTo>
                    <a:pt x="285" y="742"/>
                  </a:lnTo>
                  <a:lnTo>
                    <a:pt x="285" y="748"/>
                  </a:lnTo>
                  <a:lnTo>
                    <a:pt x="285" y="754"/>
                  </a:lnTo>
                  <a:lnTo>
                    <a:pt x="285" y="754"/>
                  </a:lnTo>
                  <a:lnTo>
                    <a:pt x="288" y="765"/>
                  </a:lnTo>
                  <a:lnTo>
                    <a:pt x="288" y="774"/>
                  </a:lnTo>
                  <a:lnTo>
                    <a:pt x="289" y="791"/>
                  </a:lnTo>
                  <a:lnTo>
                    <a:pt x="289" y="791"/>
                  </a:lnTo>
                  <a:lnTo>
                    <a:pt x="291" y="831"/>
                  </a:lnTo>
                  <a:lnTo>
                    <a:pt x="291" y="842"/>
                  </a:lnTo>
                  <a:lnTo>
                    <a:pt x="291" y="851"/>
                  </a:lnTo>
                  <a:lnTo>
                    <a:pt x="288" y="857"/>
                  </a:lnTo>
                  <a:lnTo>
                    <a:pt x="286" y="859"/>
                  </a:lnTo>
                  <a:lnTo>
                    <a:pt x="285" y="859"/>
                  </a:lnTo>
                  <a:lnTo>
                    <a:pt x="285" y="859"/>
                  </a:lnTo>
                  <a:lnTo>
                    <a:pt x="285" y="862"/>
                  </a:lnTo>
                  <a:lnTo>
                    <a:pt x="285" y="870"/>
                  </a:lnTo>
                  <a:lnTo>
                    <a:pt x="285" y="874"/>
                  </a:lnTo>
                  <a:lnTo>
                    <a:pt x="282" y="879"/>
                  </a:lnTo>
                  <a:lnTo>
                    <a:pt x="279" y="882"/>
                  </a:lnTo>
                  <a:lnTo>
                    <a:pt x="272" y="884"/>
                  </a:lnTo>
                  <a:lnTo>
                    <a:pt x="272" y="884"/>
                  </a:lnTo>
                  <a:lnTo>
                    <a:pt x="246" y="890"/>
                  </a:lnTo>
                  <a:lnTo>
                    <a:pt x="246" y="884"/>
                  </a:lnTo>
                  <a:lnTo>
                    <a:pt x="246" y="884"/>
                  </a:lnTo>
                  <a:lnTo>
                    <a:pt x="243" y="888"/>
                  </a:lnTo>
                  <a:lnTo>
                    <a:pt x="234" y="896"/>
                  </a:lnTo>
                  <a:lnTo>
                    <a:pt x="226" y="901"/>
                  </a:lnTo>
                  <a:lnTo>
                    <a:pt x="218" y="904"/>
                  </a:lnTo>
                  <a:lnTo>
                    <a:pt x="209" y="907"/>
                  </a:lnTo>
                  <a:lnTo>
                    <a:pt x="200" y="908"/>
                  </a:lnTo>
                  <a:lnTo>
                    <a:pt x="200" y="908"/>
                  </a:lnTo>
                  <a:lnTo>
                    <a:pt x="191" y="907"/>
                  </a:lnTo>
                  <a:lnTo>
                    <a:pt x="181" y="905"/>
                  </a:lnTo>
                  <a:lnTo>
                    <a:pt x="175" y="904"/>
                  </a:lnTo>
                  <a:lnTo>
                    <a:pt x="172" y="901"/>
                  </a:lnTo>
                  <a:lnTo>
                    <a:pt x="171" y="896"/>
                  </a:lnTo>
                  <a:lnTo>
                    <a:pt x="171" y="891"/>
                  </a:lnTo>
                  <a:lnTo>
                    <a:pt x="175" y="885"/>
                  </a:lnTo>
                  <a:lnTo>
                    <a:pt x="181" y="877"/>
                  </a:lnTo>
                  <a:lnTo>
                    <a:pt x="181" y="877"/>
                  </a:lnTo>
                  <a:lnTo>
                    <a:pt x="198" y="865"/>
                  </a:lnTo>
                  <a:lnTo>
                    <a:pt x="212" y="857"/>
                  </a:lnTo>
                  <a:lnTo>
                    <a:pt x="222" y="853"/>
                  </a:lnTo>
                  <a:lnTo>
                    <a:pt x="226" y="851"/>
                  </a:lnTo>
                  <a:lnTo>
                    <a:pt x="220" y="850"/>
                  </a:lnTo>
                  <a:lnTo>
                    <a:pt x="220" y="850"/>
                  </a:lnTo>
                  <a:lnTo>
                    <a:pt x="223" y="836"/>
                  </a:lnTo>
                  <a:lnTo>
                    <a:pt x="225" y="825"/>
                  </a:lnTo>
                  <a:lnTo>
                    <a:pt x="225" y="817"/>
                  </a:lnTo>
                  <a:lnTo>
                    <a:pt x="225" y="817"/>
                  </a:lnTo>
                  <a:lnTo>
                    <a:pt x="215" y="786"/>
                  </a:lnTo>
                  <a:lnTo>
                    <a:pt x="211" y="768"/>
                  </a:lnTo>
                  <a:lnTo>
                    <a:pt x="211" y="760"/>
                  </a:lnTo>
                  <a:lnTo>
                    <a:pt x="211" y="754"/>
                  </a:lnTo>
                  <a:lnTo>
                    <a:pt x="211" y="754"/>
                  </a:lnTo>
                  <a:lnTo>
                    <a:pt x="215" y="739"/>
                  </a:lnTo>
                  <a:lnTo>
                    <a:pt x="217" y="733"/>
                  </a:lnTo>
                  <a:lnTo>
                    <a:pt x="217" y="725"/>
                  </a:lnTo>
                  <a:lnTo>
                    <a:pt x="217" y="725"/>
                  </a:lnTo>
                  <a:lnTo>
                    <a:pt x="215" y="717"/>
                  </a:lnTo>
                  <a:lnTo>
                    <a:pt x="217" y="712"/>
                  </a:lnTo>
                  <a:lnTo>
                    <a:pt x="217" y="709"/>
                  </a:lnTo>
                  <a:lnTo>
                    <a:pt x="215" y="705"/>
                  </a:lnTo>
                  <a:lnTo>
                    <a:pt x="215" y="705"/>
                  </a:lnTo>
                  <a:lnTo>
                    <a:pt x="211" y="697"/>
                  </a:lnTo>
                  <a:lnTo>
                    <a:pt x="211" y="692"/>
                  </a:lnTo>
                  <a:lnTo>
                    <a:pt x="211" y="689"/>
                  </a:lnTo>
                  <a:lnTo>
                    <a:pt x="211" y="689"/>
                  </a:lnTo>
                  <a:lnTo>
                    <a:pt x="215" y="683"/>
                  </a:lnTo>
                  <a:lnTo>
                    <a:pt x="215" y="682"/>
                  </a:lnTo>
                  <a:lnTo>
                    <a:pt x="214" y="679"/>
                  </a:lnTo>
                  <a:lnTo>
                    <a:pt x="214" y="679"/>
                  </a:lnTo>
                  <a:lnTo>
                    <a:pt x="211" y="669"/>
                  </a:lnTo>
                  <a:lnTo>
                    <a:pt x="209" y="662"/>
                  </a:lnTo>
                  <a:lnTo>
                    <a:pt x="209" y="662"/>
                  </a:lnTo>
                  <a:lnTo>
                    <a:pt x="197" y="603"/>
                  </a:lnTo>
                  <a:lnTo>
                    <a:pt x="186" y="554"/>
                  </a:lnTo>
                  <a:lnTo>
                    <a:pt x="181" y="527"/>
                  </a:lnTo>
                  <a:lnTo>
                    <a:pt x="178" y="504"/>
                  </a:lnTo>
                  <a:lnTo>
                    <a:pt x="178" y="504"/>
                  </a:lnTo>
                  <a:lnTo>
                    <a:pt x="177" y="483"/>
                  </a:lnTo>
                  <a:lnTo>
                    <a:pt x="177" y="461"/>
                  </a:lnTo>
                  <a:lnTo>
                    <a:pt x="178" y="420"/>
                  </a:lnTo>
                  <a:lnTo>
                    <a:pt x="178" y="387"/>
                  </a:lnTo>
                  <a:lnTo>
                    <a:pt x="177" y="375"/>
                  </a:lnTo>
                  <a:lnTo>
                    <a:pt x="175" y="366"/>
                  </a:lnTo>
                  <a:lnTo>
                    <a:pt x="175" y="366"/>
                  </a:lnTo>
                  <a:lnTo>
                    <a:pt x="129" y="381"/>
                  </a:lnTo>
                  <a:lnTo>
                    <a:pt x="97" y="390"/>
                  </a:lnTo>
                  <a:lnTo>
                    <a:pt x="78" y="395"/>
                  </a:lnTo>
                  <a:lnTo>
                    <a:pt x="78" y="395"/>
                  </a:lnTo>
                  <a:lnTo>
                    <a:pt x="77" y="395"/>
                  </a:lnTo>
                  <a:lnTo>
                    <a:pt x="74" y="392"/>
                  </a:lnTo>
                  <a:lnTo>
                    <a:pt x="69" y="386"/>
                  </a:lnTo>
                  <a:lnTo>
                    <a:pt x="64" y="375"/>
                  </a:lnTo>
                  <a:lnTo>
                    <a:pt x="64" y="375"/>
                  </a:lnTo>
                  <a:lnTo>
                    <a:pt x="44" y="389"/>
                  </a:lnTo>
                  <a:lnTo>
                    <a:pt x="44" y="389"/>
                  </a:lnTo>
                  <a:lnTo>
                    <a:pt x="40" y="392"/>
                  </a:lnTo>
                  <a:lnTo>
                    <a:pt x="33" y="393"/>
                  </a:lnTo>
                  <a:lnTo>
                    <a:pt x="30" y="393"/>
                  </a:lnTo>
                  <a:lnTo>
                    <a:pt x="29" y="392"/>
                  </a:lnTo>
                  <a:lnTo>
                    <a:pt x="30" y="389"/>
                  </a:lnTo>
                  <a:lnTo>
                    <a:pt x="30" y="389"/>
                  </a:lnTo>
                  <a:lnTo>
                    <a:pt x="24" y="395"/>
                  </a:lnTo>
                  <a:lnTo>
                    <a:pt x="20" y="396"/>
                  </a:lnTo>
                  <a:lnTo>
                    <a:pt x="16" y="396"/>
                  </a:lnTo>
                  <a:lnTo>
                    <a:pt x="15" y="393"/>
                  </a:lnTo>
                  <a:lnTo>
                    <a:pt x="15" y="393"/>
                  </a:lnTo>
                  <a:lnTo>
                    <a:pt x="13" y="389"/>
                  </a:lnTo>
                  <a:lnTo>
                    <a:pt x="13" y="386"/>
                  </a:lnTo>
                  <a:lnTo>
                    <a:pt x="15" y="384"/>
                  </a:lnTo>
                  <a:lnTo>
                    <a:pt x="15" y="384"/>
                  </a:lnTo>
                  <a:lnTo>
                    <a:pt x="12" y="386"/>
                  </a:lnTo>
                  <a:lnTo>
                    <a:pt x="9" y="386"/>
                  </a:lnTo>
                  <a:lnTo>
                    <a:pt x="7" y="383"/>
                  </a:lnTo>
                  <a:lnTo>
                    <a:pt x="7" y="383"/>
                  </a:lnTo>
                  <a:lnTo>
                    <a:pt x="6" y="378"/>
                  </a:lnTo>
                  <a:lnTo>
                    <a:pt x="7" y="375"/>
                  </a:lnTo>
                  <a:lnTo>
                    <a:pt x="10" y="373"/>
                  </a:lnTo>
                  <a:lnTo>
                    <a:pt x="10" y="373"/>
                  </a:lnTo>
                  <a:lnTo>
                    <a:pt x="6" y="372"/>
                  </a:lnTo>
                  <a:lnTo>
                    <a:pt x="4" y="369"/>
                  </a:lnTo>
                  <a:lnTo>
                    <a:pt x="4" y="366"/>
                  </a:lnTo>
                  <a:lnTo>
                    <a:pt x="6" y="364"/>
                  </a:lnTo>
                  <a:lnTo>
                    <a:pt x="6" y="364"/>
                  </a:lnTo>
                  <a:lnTo>
                    <a:pt x="12" y="356"/>
                  </a:lnTo>
                  <a:lnTo>
                    <a:pt x="16" y="350"/>
                  </a:lnTo>
                  <a:lnTo>
                    <a:pt x="16" y="350"/>
                  </a:lnTo>
                  <a:lnTo>
                    <a:pt x="21" y="344"/>
                  </a:lnTo>
                  <a:lnTo>
                    <a:pt x="21" y="344"/>
                  </a:lnTo>
                  <a:lnTo>
                    <a:pt x="9" y="347"/>
                  </a:lnTo>
                  <a:lnTo>
                    <a:pt x="9" y="347"/>
                  </a:lnTo>
                  <a:lnTo>
                    <a:pt x="4" y="347"/>
                  </a:lnTo>
                  <a:lnTo>
                    <a:pt x="0" y="344"/>
                  </a:lnTo>
                  <a:lnTo>
                    <a:pt x="0" y="343"/>
                  </a:lnTo>
                  <a:lnTo>
                    <a:pt x="0" y="339"/>
                  </a:lnTo>
                  <a:lnTo>
                    <a:pt x="1" y="338"/>
                  </a:lnTo>
                  <a:lnTo>
                    <a:pt x="4" y="336"/>
                  </a:lnTo>
                  <a:lnTo>
                    <a:pt x="4" y="336"/>
                  </a:lnTo>
                  <a:lnTo>
                    <a:pt x="18" y="332"/>
                  </a:lnTo>
                  <a:lnTo>
                    <a:pt x="27" y="327"/>
                  </a:lnTo>
                  <a:lnTo>
                    <a:pt x="27" y="327"/>
                  </a:lnTo>
                  <a:lnTo>
                    <a:pt x="37" y="324"/>
                  </a:lnTo>
                  <a:lnTo>
                    <a:pt x="40" y="324"/>
                  </a:lnTo>
                  <a:lnTo>
                    <a:pt x="44" y="326"/>
                  </a:lnTo>
                  <a:lnTo>
                    <a:pt x="44" y="326"/>
                  </a:lnTo>
                  <a:lnTo>
                    <a:pt x="58" y="329"/>
                  </a:lnTo>
                  <a:lnTo>
                    <a:pt x="67" y="329"/>
                  </a:lnTo>
                  <a:lnTo>
                    <a:pt x="67" y="329"/>
                  </a:lnTo>
                  <a:lnTo>
                    <a:pt x="72" y="329"/>
                  </a:lnTo>
                  <a:lnTo>
                    <a:pt x="89" y="326"/>
                  </a:lnTo>
                  <a:lnTo>
                    <a:pt x="89" y="326"/>
                  </a:lnTo>
                  <a:lnTo>
                    <a:pt x="111" y="326"/>
                  </a:lnTo>
                  <a:lnTo>
                    <a:pt x="115" y="326"/>
                  </a:lnTo>
                  <a:lnTo>
                    <a:pt x="120" y="324"/>
                  </a:lnTo>
                  <a:lnTo>
                    <a:pt x="121" y="321"/>
                  </a:lnTo>
                  <a:lnTo>
                    <a:pt x="123" y="318"/>
                  </a:lnTo>
                  <a:lnTo>
                    <a:pt x="123" y="318"/>
                  </a:lnTo>
                  <a:lnTo>
                    <a:pt x="123" y="310"/>
                  </a:lnTo>
                  <a:lnTo>
                    <a:pt x="123" y="306"/>
                  </a:lnTo>
                  <a:lnTo>
                    <a:pt x="123" y="302"/>
                  </a:lnTo>
                  <a:lnTo>
                    <a:pt x="126" y="298"/>
                  </a:lnTo>
                  <a:lnTo>
                    <a:pt x="126" y="298"/>
                  </a:lnTo>
                  <a:lnTo>
                    <a:pt x="131" y="292"/>
                  </a:lnTo>
                  <a:lnTo>
                    <a:pt x="132" y="290"/>
                  </a:lnTo>
                  <a:lnTo>
                    <a:pt x="132" y="287"/>
                  </a:lnTo>
                  <a:lnTo>
                    <a:pt x="132" y="287"/>
                  </a:lnTo>
                  <a:lnTo>
                    <a:pt x="132" y="279"/>
                  </a:lnTo>
                  <a:lnTo>
                    <a:pt x="132" y="273"/>
                  </a:lnTo>
                  <a:lnTo>
                    <a:pt x="132" y="273"/>
                  </a:lnTo>
                  <a:lnTo>
                    <a:pt x="132" y="270"/>
                  </a:lnTo>
                  <a:lnTo>
                    <a:pt x="135" y="267"/>
                  </a:lnTo>
                  <a:lnTo>
                    <a:pt x="135" y="262"/>
                  </a:lnTo>
                  <a:lnTo>
                    <a:pt x="135" y="256"/>
                  </a:lnTo>
                  <a:lnTo>
                    <a:pt x="135" y="256"/>
                  </a:lnTo>
                  <a:lnTo>
                    <a:pt x="137" y="244"/>
                  </a:lnTo>
                  <a:lnTo>
                    <a:pt x="140" y="228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6" y="196"/>
                  </a:lnTo>
                  <a:lnTo>
                    <a:pt x="148" y="191"/>
                  </a:lnTo>
                  <a:lnTo>
                    <a:pt x="151" y="185"/>
                  </a:lnTo>
                  <a:lnTo>
                    <a:pt x="158" y="181"/>
                  </a:lnTo>
                  <a:lnTo>
                    <a:pt x="158" y="181"/>
                  </a:lnTo>
                  <a:lnTo>
                    <a:pt x="169" y="171"/>
                  </a:lnTo>
                  <a:lnTo>
                    <a:pt x="175" y="164"/>
                  </a:lnTo>
                  <a:lnTo>
                    <a:pt x="175" y="164"/>
                  </a:lnTo>
                  <a:lnTo>
                    <a:pt x="180" y="159"/>
                  </a:lnTo>
                  <a:lnTo>
                    <a:pt x="186" y="156"/>
                  </a:lnTo>
                  <a:lnTo>
                    <a:pt x="192" y="153"/>
                  </a:lnTo>
                  <a:lnTo>
                    <a:pt x="192" y="153"/>
                  </a:lnTo>
                  <a:lnTo>
                    <a:pt x="192" y="148"/>
                  </a:lnTo>
                  <a:lnTo>
                    <a:pt x="191" y="145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81" y="142"/>
                  </a:lnTo>
                  <a:lnTo>
                    <a:pt x="172" y="144"/>
                  </a:lnTo>
                  <a:lnTo>
                    <a:pt x="166" y="145"/>
                  </a:lnTo>
                  <a:lnTo>
                    <a:pt x="163" y="144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36"/>
                  </a:lnTo>
                  <a:lnTo>
                    <a:pt x="154" y="131"/>
                  </a:lnTo>
                  <a:lnTo>
                    <a:pt x="154" y="131"/>
                  </a:lnTo>
                  <a:lnTo>
                    <a:pt x="152" y="127"/>
                  </a:lnTo>
                  <a:lnTo>
                    <a:pt x="152" y="125"/>
                  </a:lnTo>
                  <a:lnTo>
                    <a:pt x="154" y="124"/>
                  </a:lnTo>
                  <a:lnTo>
                    <a:pt x="154" y="124"/>
                  </a:lnTo>
                  <a:lnTo>
                    <a:pt x="151" y="124"/>
                  </a:lnTo>
                  <a:lnTo>
                    <a:pt x="149" y="124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48" y="116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44" y="113"/>
                  </a:lnTo>
                  <a:lnTo>
                    <a:pt x="141" y="111"/>
                  </a:lnTo>
                  <a:lnTo>
                    <a:pt x="141" y="105"/>
                  </a:lnTo>
                  <a:lnTo>
                    <a:pt x="141" y="105"/>
                  </a:lnTo>
                  <a:lnTo>
                    <a:pt x="143" y="99"/>
                  </a:lnTo>
                  <a:lnTo>
                    <a:pt x="141" y="93"/>
                  </a:lnTo>
                  <a:lnTo>
                    <a:pt x="141" y="93"/>
                  </a:lnTo>
                  <a:lnTo>
                    <a:pt x="138" y="90"/>
                  </a:lnTo>
                  <a:lnTo>
                    <a:pt x="137" y="88"/>
                  </a:lnTo>
                  <a:lnTo>
                    <a:pt x="135" y="87"/>
                  </a:lnTo>
                  <a:lnTo>
                    <a:pt x="134" y="82"/>
                  </a:lnTo>
                  <a:lnTo>
                    <a:pt x="134" y="82"/>
                  </a:lnTo>
                  <a:lnTo>
                    <a:pt x="134" y="73"/>
                  </a:lnTo>
                  <a:lnTo>
                    <a:pt x="132" y="62"/>
                  </a:lnTo>
                  <a:lnTo>
                    <a:pt x="132" y="62"/>
                  </a:lnTo>
                  <a:lnTo>
                    <a:pt x="129" y="54"/>
                  </a:lnTo>
                  <a:lnTo>
                    <a:pt x="129" y="54"/>
                  </a:lnTo>
                  <a:lnTo>
                    <a:pt x="126" y="51"/>
                  </a:lnTo>
                  <a:lnTo>
                    <a:pt x="124" y="48"/>
                  </a:lnTo>
                  <a:lnTo>
                    <a:pt x="124" y="42"/>
                  </a:lnTo>
                  <a:lnTo>
                    <a:pt x="124" y="42"/>
                  </a:lnTo>
                  <a:lnTo>
                    <a:pt x="126" y="34"/>
                  </a:lnTo>
                  <a:lnTo>
                    <a:pt x="127" y="30"/>
                  </a:lnTo>
                  <a:lnTo>
                    <a:pt x="131" y="27"/>
                  </a:lnTo>
                  <a:lnTo>
                    <a:pt x="134" y="22"/>
                  </a:lnTo>
                  <a:lnTo>
                    <a:pt x="140" y="17"/>
                  </a:lnTo>
                  <a:lnTo>
                    <a:pt x="149" y="11"/>
                  </a:lnTo>
                  <a:lnTo>
                    <a:pt x="160" y="6"/>
                  </a:lnTo>
                  <a:lnTo>
                    <a:pt x="160" y="6"/>
                  </a:lnTo>
                  <a:lnTo>
                    <a:pt x="172" y="2"/>
                  </a:lnTo>
                  <a:lnTo>
                    <a:pt x="185" y="0"/>
                  </a:lnTo>
                  <a:lnTo>
                    <a:pt x="195" y="2"/>
                  </a:lnTo>
                  <a:lnTo>
                    <a:pt x="203" y="3"/>
                  </a:lnTo>
                  <a:lnTo>
                    <a:pt x="212" y="8"/>
                  </a:lnTo>
                  <a:lnTo>
                    <a:pt x="218" y="14"/>
                  </a:lnTo>
                  <a:lnTo>
                    <a:pt x="223" y="20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1" y="37"/>
                  </a:lnTo>
                  <a:lnTo>
                    <a:pt x="231" y="45"/>
                  </a:lnTo>
                  <a:lnTo>
                    <a:pt x="232" y="62"/>
                  </a:lnTo>
                  <a:lnTo>
                    <a:pt x="232" y="79"/>
                  </a:lnTo>
                  <a:lnTo>
                    <a:pt x="232" y="85"/>
                  </a:lnTo>
                  <a:lnTo>
                    <a:pt x="235" y="91"/>
                  </a:lnTo>
                  <a:lnTo>
                    <a:pt x="235" y="91"/>
                  </a:lnTo>
                  <a:lnTo>
                    <a:pt x="242" y="102"/>
                  </a:lnTo>
                  <a:lnTo>
                    <a:pt x="248" y="110"/>
                  </a:lnTo>
                  <a:lnTo>
                    <a:pt x="254" y="116"/>
                  </a:lnTo>
                  <a:lnTo>
                    <a:pt x="260" y="119"/>
                  </a:lnTo>
                  <a:lnTo>
                    <a:pt x="260" y="119"/>
                  </a:lnTo>
                  <a:lnTo>
                    <a:pt x="269" y="121"/>
                  </a:lnTo>
                  <a:lnTo>
                    <a:pt x="286" y="122"/>
                  </a:lnTo>
                  <a:lnTo>
                    <a:pt x="306" y="124"/>
                  </a:lnTo>
                  <a:lnTo>
                    <a:pt x="322" y="127"/>
                  </a:lnTo>
                  <a:lnTo>
                    <a:pt x="322" y="127"/>
                  </a:lnTo>
                  <a:lnTo>
                    <a:pt x="333" y="130"/>
                  </a:lnTo>
                  <a:lnTo>
                    <a:pt x="337" y="133"/>
                  </a:lnTo>
                  <a:lnTo>
                    <a:pt x="340" y="136"/>
                  </a:lnTo>
                  <a:lnTo>
                    <a:pt x="346" y="145"/>
                  </a:lnTo>
                  <a:lnTo>
                    <a:pt x="354" y="162"/>
                  </a:lnTo>
                  <a:lnTo>
                    <a:pt x="354" y="162"/>
                  </a:lnTo>
                  <a:lnTo>
                    <a:pt x="362" y="182"/>
                  </a:lnTo>
                  <a:lnTo>
                    <a:pt x="371" y="199"/>
                  </a:lnTo>
                  <a:lnTo>
                    <a:pt x="379" y="216"/>
                  </a:lnTo>
                  <a:lnTo>
                    <a:pt x="382" y="224"/>
                  </a:lnTo>
                  <a:lnTo>
                    <a:pt x="382" y="233"/>
                  </a:lnTo>
                  <a:lnTo>
                    <a:pt x="382" y="233"/>
                  </a:lnTo>
                  <a:lnTo>
                    <a:pt x="383" y="244"/>
                  </a:lnTo>
                  <a:lnTo>
                    <a:pt x="385" y="255"/>
                  </a:lnTo>
                  <a:lnTo>
                    <a:pt x="391" y="278"/>
                  </a:lnTo>
                  <a:lnTo>
                    <a:pt x="397" y="299"/>
                  </a:lnTo>
                  <a:lnTo>
                    <a:pt x="399" y="310"/>
                  </a:lnTo>
                  <a:lnTo>
                    <a:pt x="399" y="318"/>
                  </a:lnTo>
                  <a:lnTo>
                    <a:pt x="399" y="318"/>
                  </a:lnTo>
                  <a:lnTo>
                    <a:pt x="396" y="336"/>
                  </a:lnTo>
                  <a:lnTo>
                    <a:pt x="390" y="363"/>
                  </a:lnTo>
                  <a:lnTo>
                    <a:pt x="385" y="386"/>
                  </a:lnTo>
                  <a:lnTo>
                    <a:pt x="383" y="395"/>
                  </a:lnTo>
                  <a:lnTo>
                    <a:pt x="383" y="403"/>
                  </a:lnTo>
                  <a:lnTo>
                    <a:pt x="383" y="403"/>
                  </a:lnTo>
                  <a:lnTo>
                    <a:pt x="397" y="441"/>
                  </a:lnTo>
                  <a:lnTo>
                    <a:pt x="410" y="472"/>
                  </a:lnTo>
                  <a:lnTo>
                    <a:pt x="410" y="472"/>
                  </a:lnTo>
                  <a:lnTo>
                    <a:pt x="410" y="475"/>
                  </a:lnTo>
                  <a:lnTo>
                    <a:pt x="407" y="478"/>
                  </a:lnTo>
                  <a:lnTo>
                    <a:pt x="402" y="480"/>
                  </a:lnTo>
                  <a:lnTo>
                    <a:pt x="396" y="481"/>
                  </a:lnTo>
                  <a:lnTo>
                    <a:pt x="396" y="481"/>
                  </a:lnTo>
                  <a:lnTo>
                    <a:pt x="390" y="480"/>
                  </a:lnTo>
                  <a:lnTo>
                    <a:pt x="382" y="478"/>
                  </a:lnTo>
                  <a:lnTo>
                    <a:pt x="376" y="477"/>
                  </a:lnTo>
                  <a:lnTo>
                    <a:pt x="366" y="477"/>
                  </a:lnTo>
                  <a:lnTo>
                    <a:pt x="366" y="477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E3E9DB53-1E66-4F01-A72E-A5D19E612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6" y="2098675"/>
              <a:ext cx="369888" cy="496887"/>
            </a:xfrm>
            <a:custGeom>
              <a:avLst/>
              <a:gdLst>
                <a:gd name="T0" fmla="*/ 125 w 233"/>
                <a:gd name="T1" fmla="*/ 41 h 313"/>
                <a:gd name="T2" fmla="*/ 125 w 233"/>
                <a:gd name="T3" fmla="*/ 43 h 313"/>
                <a:gd name="T4" fmla="*/ 127 w 233"/>
                <a:gd name="T5" fmla="*/ 43 h 313"/>
                <a:gd name="T6" fmla="*/ 125 w 233"/>
                <a:gd name="T7" fmla="*/ 43 h 313"/>
                <a:gd name="T8" fmla="*/ 125 w 233"/>
                <a:gd name="T9" fmla="*/ 41 h 313"/>
                <a:gd name="T10" fmla="*/ 196 w 233"/>
                <a:gd name="T11" fmla="*/ 240 h 313"/>
                <a:gd name="T12" fmla="*/ 178 w 233"/>
                <a:gd name="T13" fmla="*/ 199 h 313"/>
                <a:gd name="T14" fmla="*/ 162 w 233"/>
                <a:gd name="T15" fmla="*/ 152 h 313"/>
                <a:gd name="T16" fmla="*/ 161 w 233"/>
                <a:gd name="T17" fmla="*/ 140 h 313"/>
                <a:gd name="T18" fmla="*/ 165 w 233"/>
                <a:gd name="T19" fmla="*/ 91 h 313"/>
                <a:gd name="T20" fmla="*/ 178 w 233"/>
                <a:gd name="T21" fmla="*/ 37 h 313"/>
                <a:gd name="T22" fmla="*/ 181 w 233"/>
                <a:gd name="T23" fmla="*/ 20 h 313"/>
                <a:gd name="T24" fmla="*/ 184 w 233"/>
                <a:gd name="T25" fmla="*/ 6 h 313"/>
                <a:gd name="T26" fmla="*/ 178 w 233"/>
                <a:gd name="T27" fmla="*/ 0 h 313"/>
                <a:gd name="T28" fmla="*/ 170 w 233"/>
                <a:gd name="T29" fmla="*/ 15 h 313"/>
                <a:gd name="T30" fmla="*/ 150 w 233"/>
                <a:gd name="T31" fmla="*/ 40 h 313"/>
                <a:gd name="T32" fmla="*/ 142 w 233"/>
                <a:gd name="T33" fmla="*/ 44 h 313"/>
                <a:gd name="T34" fmla="*/ 127 w 233"/>
                <a:gd name="T35" fmla="*/ 43 h 313"/>
                <a:gd name="T36" fmla="*/ 128 w 233"/>
                <a:gd name="T37" fmla="*/ 47 h 313"/>
                <a:gd name="T38" fmla="*/ 130 w 233"/>
                <a:gd name="T39" fmla="*/ 75 h 313"/>
                <a:gd name="T40" fmla="*/ 130 w 233"/>
                <a:gd name="T41" fmla="*/ 112 h 313"/>
                <a:gd name="T42" fmla="*/ 130 w 233"/>
                <a:gd name="T43" fmla="*/ 143 h 313"/>
                <a:gd name="T44" fmla="*/ 139 w 233"/>
                <a:gd name="T45" fmla="*/ 67 h 313"/>
                <a:gd name="T46" fmla="*/ 136 w 233"/>
                <a:gd name="T47" fmla="*/ 63 h 313"/>
                <a:gd name="T48" fmla="*/ 139 w 233"/>
                <a:gd name="T49" fmla="*/ 52 h 313"/>
                <a:gd name="T50" fmla="*/ 144 w 233"/>
                <a:gd name="T51" fmla="*/ 51 h 313"/>
                <a:gd name="T52" fmla="*/ 147 w 233"/>
                <a:gd name="T53" fmla="*/ 51 h 313"/>
                <a:gd name="T54" fmla="*/ 151 w 233"/>
                <a:gd name="T55" fmla="*/ 57 h 313"/>
                <a:gd name="T56" fmla="*/ 148 w 233"/>
                <a:gd name="T57" fmla="*/ 67 h 313"/>
                <a:gd name="T58" fmla="*/ 151 w 233"/>
                <a:gd name="T59" fmla="*/ 106 h 313"/>
                <a:gd name="T60" fmla="*/ 151 w 233"/>
                <a:gd name="T61" fmla="*/ 168 h 313"/>
                <a:gd name="T62" fmla="*/ 151 w 233"/>
                <a:gd name="T63" fmla="*/ 195 h 313"/>
                <a:gd name="T64" fmla="*/ 158 w 233"/>
                <a:gd name="T65" fmla="*/ 266 h 313"/>
                <a:gd name="T66" fmla="*/ 128 w 233"/>
                <a:gd name="T67" fmla="*/ 262 h 313"/>
                <a:gd name="T68" fmla="*/ 130 w 233"/>
                <a:gd name="T69" fmla="*/ 280 h 313"/>
                <a:gd name="T70" fmla="*/ 131 w 233"/>
                <a:gd name="T71" fmla="*/ 305 h 313"/>
                <a:gd name="T72" fmla="*/ 134 w 233"/>
                <a:gd name="T73" fmla="*/ 310 h 313"/>
                <a:gd name="T74" fmla="*/ 145 w 233"/>
                <a:gd name="T75" fmla="*/ 313 h 313"/>
                <a:gd name="T76" fmla="*/ 151 w 233"/>
                <a:gd name="T77" fmla="*/ 313 h 313"/>
                <a:gd name="T78" fmla="*/ 181 w 233"/>
                <a:gd name="T79" fmla="*/ 306 h 313"/>
                <a:gd name="T80" fmla="*/ 196 w 233"/>
                <a:gd name="T81" fmla="*/ 305 h 313"/>
                <a:gd name="T82" fmla="*/ 233 w 233"/>
                <a:gd name="T83" fmla="*/ 306 h 313"/>
                <a:gd name="T84" fmla="*/ 219 w 233"/>
                <a:gd name="T85" fmla="*/ 282 h 313"/>
                <a:gd name="T86" fmla="*/ 196 w 233"/>
                <a:gd name="T87" fmla="*/ 240 h 313"/>
                <a:gd name="T88" fmla="*/ 0 w 233"/>
                <a:gd name="T89" fmla="*/ 222 h 313"/>
                <a:gd name="T90" fmla="*/ 11 w 233"/>
                <a:gd name="T91" fmla="*/ 242 h 313"/>
                <a:gd name="T92" fmla="*/ 11 w 233"/>
                <a:gd name="T93" fmla="*/ 252 h 313"/>
                <a:gd name="T94" fmla="*/ 7 w 233"/>
                <a:gd name="T95" fmla="*/ 260 h 313"/>
                <a:gd name="T96" fmla="*/ 8 w 233"/>
                <a:gd name="T97" fmla="*/ 260 h 313"/>
                <a:gd name="T98" fmla="*/ 16 w 233"/>
                <a:gd name="T99" fmla="*/ 262 h 313"/>
                <a:gd name="T100" fmla="*/ 19 w 233"/>
                <a:gd name="T101" fmla="*/ 257 h 313"/>
                <a:gd name="T102" fmla="*/ 22 w 233"/>
                <a:gd name="T103" fmla="*/ 251 h 313"/>
                <a:gd name="T104" fmla="*/ 20 w 233"/>
                <a:gd name="T105" fmla="*/ 237 h 313"/>
                <a:gd name="T106" fmla="*/ 16 w 233"/>
                <a:gd name="T107" fmla="*/ 226 h 313"/>
                <a:gd name="T108" fmla="*/ 10 w 233"/>
                <a:gd name="T109" fmla="*/ 220 h 313"/>
                <a:gd name="T110" fmla="*/ 0 w 233"/>
                <a:gd name="T111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3" h="313">
                  <a:moveTo>
                    <a:pt x="125" y="41"/>
                  </a:moveTo>
                  <a:lnTo>
                    <a:pt x="125" y="41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5" y="41"/>
                  </a:lnTo>
                  <a:lnTo>
                    <a:pt x="125" y="41"/>
                  </a:lnTo>
                  <a:close/>
                  <a:moveTo>
                    <a:pt x="196" y="240"/>
                  </a:moveTo>
                  <a:lnTo>
                    <a:pt x="196" y="240"/>
                  </a:lnTo>
                  <a:lnTo>
                    <a:pt x="187" y="220"/>
                  </a:lnTo>
                  <a:lnTo>
                    <a:pt x="178" y="199"/>
                  </a:lnTo>
                  <a:lnTo>
                    <a:pt x="168" y="177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1" y="140"/>
                  </a:lnTo>
                  <a:lnTo>
                    <a:pt x="162" y="125"/>
                  </a:lnTo>
                  <a:lnTo>
                    <a:pt x="165" y="91"/>
                  </a:lnTo>
                  <a:lnTo>
                    <a:pt x="171" y="60"/>
                  </a:lnTo>
                  <a:lnTo>
                    <a:pt x="178" y="37"/>
                  </a:lnTo>
                  <a:lnTo>
                    <a:pt x="178" y="37"/>
                  </a:lnTo>
                  <a:lnTo>
                    <a:pt x="181" y="20"/>
                  </a:lnTo>
                  <a:lnTo>
                    <a:pt x="184" y="6"/>
                  </a:lnTo>
                  <a:lnTo>
                    <a:pt x="184" y="6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5" y="7"/>
                  </a:lnTo>
                  <a:lnTo>
                    <a:pt x="170" y="15"/>
                  </a:lnTo>
                  <a:lnTo>
                    <a:pt x="159" y="29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42" y="44"/>
                  </a:lnTo>
                  <a:lnTo>
                    <a:pt x="133" y="44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57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112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6" y="98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6" y="63"/>
                  </a:lnTo>
                  <a:lnTo>
                    <a:pt x="138" y="57"/>
                  </a:lnTo>
                  <a:lnTo>
                    <a:pt x="139" y="52"/>
                  </a:lnTo>
                  <a:lnTo>
                    <a:pt x="142" y="51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7" y="51"/>
                  </a:lnTo>
                  <a:lnTo>
                    <a:pt x="148" y="52"/>
                  </a:lnTo>
                  <a:lnTo>
                    <a:pt x="151" y="57"/>
                  </a:lnTo>
                  <a:lnTo>
                    <a:pt x="155" y="63"/>
                  </a:lnTo>
                  <a:lnTo>
                    <a:pt x="148" y="67"/>
                  </a:lnTo>
                  <a:lnTo>
                    <a:pt x="148" y="67"/>
                  </a:lnTo>
                  <a:lnTo>
                    <a:pt x="151" y="106"/>
                  </a:lnTo>
                  <a:lnTo>
                    <a:pt x="153" y="140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1" y="195"/>
                  </a:lnTo>
                  <a:lnTo>
                    <a:pt x="155" y="228"/>
                  </a:lnTo>
                  <a:lnTo>
                    <a:pt x="158" y="266"/>
                  </a:lnTo>
                  <a:lnTo>
                    <a:pt x="142" y="276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30" y="280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31" y="310"/>
                  </a:lnTo>
                  <a:lnTo>
                    <a:pt x="134" y="310"/>
                  </a:lnTo>
                  <a:lnTo>
                    <a:pt x="139" y="311"/>
                  </a:lnTo>
                  <a:lnTo>
                    <a:pt x="145" y="313"/>
                  </a:lnTo>
                  <a:lnTo>
                    <a:pt x="145" y="313"/>
                  </a:lnTo>
                  <a:lnTo>
                    <a:pt x="151" y="313"/>
                  </a:lnTo>
                  <a:lnTo>
                    <a:pt x="159" y="313"/>
                  </a:lnTo>
                  <a:lnTo>
                    <a:pt x="181" y="306"/>
                  </a:lnTo>
                  <a:lnTo>
                    <a:pt x="181" y="306"/>
                  </a:lnTo>
                  <a:lnTo>
                    <a:pt x="196" y="305"/>
                  </a:lnTo>
                  <a:lnTo>
                    <a:pt x="213" y="305"/>
                  </a:lnTo>
                  <a:lnTo>
                    <a:pt x="233" y="306"/>
                  </a:lnTo>
                  <a:lnTo>
                    <a:pt x="233" y="306"/>
                  </a:lnTo>
                  <a:lnTo>
                    <a:pt x="219" y="282"/>
                  </a:lnTo>
                  <a:lnTo>
                    <a:pt x="196" y="240"/>
                  </a:lnTo>
                  <a:lnTo>
                    <a:pt x="196" y="240"/>
                  </a:lnTo>
                  <a:close/>
                  <a:moveTo>
                    <a:pt x="0" y="222"/>
                  </a:moveTo>
                  <a:lnTo>
                    <a:pt x="0" y="222"/>
                  </a:lnTo>
                  <a:lnTo>
                    <a:pt x="7" y="231"/>
                  </a:lnTo>
                  <a:lnTo>
                    <a:pt x="11" y="242"/>
                  </a:lnTo>
                  <a:lnTo>
                    <a:pt x="11" y="246"/>
                  </a:lnTo>
                  <a:lnTo>
                    <a:pt x="11" y="252"/>
                  </a:lnTo>
                  <a:lnTo>
                    <a:pt x="10" y="256"/>
                  </a:lnTo>
                  <a:lnTo>
                    <a:pt x="7" y="260"/>
                  </a:lnTo>
                  <a:lnTo>
                    <a:pt x="7" y="260"/>
                  </a:lnTo>
                  <a:lnTo>
                    <a:pt x="8" y="260"/>
                  </a:lnTo>
                  <a:lnTo>
                    <a:pt x="11" y="262"/>
                  </a:lnTo>
                  <a:lnTo>
                    <a:pt x="16" y="262"/>
                  </a:lnTo>
                  <a:lnTo>
                    <a:pt x="17" y="260"/>
                  </a:lnTo>
                  <a:lnTo>
                    <a:pt x="19" y="257"/>
                  </a:lnTo>
                  <a:lnTo>
                    <a:pt x="19" y="257"/>
                  </a:lnTo>
                  <a:lnTo>
                    <a:pt x="22" y="251"/>
                  </a:lnTo>
                  <a:lnTo>
                    <a:pt x="22" y="242"/>
                  </a:lnTo>
                  <a:lnTo>
                    <a:pt x="20" y="237"/>
                  </a:lnTo>
                  <a:lnTo>
                    <a:pt x="19" y="231"/>
                  </a:lnTo>
                  <a:lnTo>
                    <a:pt x="16" y="226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8C258B-F233-4821-AA85-9B33F7A7664F}"/>
              </a:ext>
            </a:extLst>
          </p:cNvPr>
          <p:cNvGrpSpPr/>
          <p:nvPr/>
        </p:nvGrpSpPr>
        <p:grpSpPr>
          <a:xfrm>
            <a:off x="780283" y="1316599"/>
            <a:ext cx="508466" cy="974906"/>
            <a:chOff x="4300532" y="3905250"/>
            <a:chExt cx="1041399" cy="2289175"/>
          </a:xfrm>
          <a:solidFill>
            <a:srgbClr val="FFFFFF">
              <a:lumMod val="50000"/>
            </a:srgbClr>
          </a:solidFill>
        </p:grpSpPr>
        <p:sp>
          <p:nvSpPr>
            <p:cNvPr id="16" name="Freeform 150">
              <a:extLst>
                <a:ext uri="{FF2B5EF4-FFF2-40B4-BE49-F238E27FC236}">
                  <a16:creationId xmlns:a16="http://schemas.microsoft.com/office/drawing/2014/main" id="{2364A5E4-4B19-4686-9554-FAF05D5EC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532" y="3905250"/>
              <a:ext cx="1041399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17" name="Freeform 151">
              <a:extLst>
                <a:ext uri="{FF2B5EF4-FFF2-40B4-BE49-F238E27FC236}">
                  <a16:creationId xmlns:a16="http://schemas.microsoft.com/office/drawing/2014/main" id="{B8F2E9FF-41C6-4AFE-9635-CC18A637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B04074-F5AC-4550-85CD-09C72945F666}"/>
              </a:ext>
            </a:extLst>
          </p:cNvPr>
          <p:cNvSpPr/>
          <p:nvPr/>
        </p:nvSpPr>
        <p:spPr>
          <a:xfrm>
            <a:off x="521749" y="2021219"/>
            <a:ext cx="1945387" cy="102641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0209D-E3F0-48EA-8A88-ACA0BDA22C51}"/>
              </a:ext>
            </a:extLst>
          </p:cNvPr>
          <p:cNvSpPr txBox="1"/>
          <p:nvPr/>
        </p:nvSpPr>
        <p:spPr>
          <a:xfrm>
            <a:off x="939232" y="1943783"/>
            <a:ext cx="132860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685783">
              <a:buClrTx/>
            </a:pPr>
            <a:r>
              <a:rPr lang="en-GB" sz="2400" b="1" i="1" kern="1200">
                <a:latin typeface="Georgia" pitchFamily="18" charset="0"/>
                <a:ea typeface="+mn-ea"/>
                <a:cs typeface="Arial" pitchFamily="34" charset="0"/>
              </a:rPr>
              <a:t>1 </a:t>
            </a:r>
            <a:r>
              <a:rPr lang="en-GB" sz="1200" b="1" i="1" kern="1200">
                <a:latin typeface="Georgia" pitchFamily="18" charset="0"/>
                <a:ea typeface="+mn-ea"/>
                <a:cs typeface="Arial" pitchFamily="34" charset="0"/>
              </a:rPr>
              <a:t>Transaction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8A99F-3CA5-4B86-B2DC-80F5E151A6E2}"/>
              </a:ext>
            </a:extLst>
          </p:cNvPr>
          <p:cNvSpPr txBox="1"/>
          <p:nvPr/>
        </p:nvSpPr>
        <p:spPr>
          <a:xfrm>
            <a:off x="366985" y="2313116"/>
            <a:ext cx="24088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 defTabSz="685783">
              <a:buClrTx/>
            </a:pPr>
            <a:r>
              <a:rPr lang="en-GB" sz="800" kern="1200" dirty="0">
                <a:latin typeface="Georgia" pitchFamily="18" charset="0"/>
                <a:ea typeface="+mn-ea"/>
                <a:cs typeface="Arial" pitchFamily="34" charset="0"/>
              </a:rPr>
              <a:t>Two parties exchange asset or data: this may be money, medical records, customer details, vendor data or any other asset that can be described in digital form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12B5DC-EE75-48C5-A7EC-87AA40AE0C21}"/>
              </a:ext>
            </a:extLst>
          </p:cNvPr>
          <p:cNvGrpSpPr/>
          <p:nvPr/>
        </p:nvGrpSpPr>
        <p:grpSpPr>
          <a:xfrm>
            <a:off x="3347378" y="1429273"/>
            <a:ext cx="2475761" cy="1618361"/>
            <a:chOff x="332097" y="2428707"/>
            <a:chExt cx="3301015" cy="2157815"/>
          </a:xfrm>
        </p:grpSpPr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A64ED1A2-4210-44DC-A5DB-D4CB388AE7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1829" y="2428707"/>
              <a:ext cx="327135" cy="439455"/>
            </a:xfrm>
            <a:custGeom>
              <a:avLst/>
              <a:gdLst>
                <a:gd name="T0" fmla="*/ 125 w 233"/>
                <a:gd name="T1" fmla="*/ 41 h 313"/>
                <a:gd name="T2" fmla="*/ 125 w 233"/>
                <a:gd name="T3" fmla="*/ 43 h 313"/>
                <a:gd name="T4" fmla="*/ 127 w 233"/>
                <a:gd name="T5" fmla="*/ 43 h 313"/>
                <a:gd name="T6" fmla="*/ 125 w 233"/>
                <a:gd name="T7" fmla="*/ 43 h 313"/>
                <a:gd name="T8" fmla="*/ 125 w 233"/>
                <a:gd name="T9" fmla="*/ 41 h 313"/>
                <a:gd name="T10" fmla="*/ 196 w 233"/>
                <a:gd name="T11" fmla="*/ 240 h 313"/>
                <a:gd name="T12" fmla="*/ 178 w 233"/>
                <a:gd name="T13" fmla="*/ 199 h 313"/>
                <a:gd name="T14" fmla="*/ 162 w 233"/>
                <a:gd name="T15" fmla="*/ 152 h 313"/>
                <a:gd name="T16" fmla="*/ 161 w 233"/>
                <a:gd name="T17" fmla="*/ 140 h 313"/>
                <a:gd name="T18" fmla="*/ 165 w 233"/>
                <a:gd name="T19" fmla="*/ 91 h 313"/>
                <a:gd name="T20" fmla="*/ 178 w 233"/>
                <a:gd name="T21" fmla="*/ 37 h 313"/>
                <a:gd name="T22" fmla="*/ 181 w 233"/>
                <a:gd name="T23" fmla="*/ 20 h 313"/>
                <a:gd name="T24" fmla="*/ 184 w 233"/>
                <a:gd name="T25" fmla="*/ 6 h 313"/>
                <a:gd name="T26" fmla="*/ 178 w 233"/>
                <a:gd name="T27" fmla="*/ 0 h 313"/>
                <a:gd name="T28" fmla="*/ 170 w 233"/>
                <a:gd name="T29" fmla="*/ 15 h 313"/>
                <a:gd name="T30" fmla="*/ 150 w 233"/>
                <a:gd name="T31" fmla="*/ 40 h 313"/>
                <a:gd name="T32" fmla="*/ 142 w 233"/>
                <a:gd name="T33" fmla="*/ 44 h 313"/>
                <a:gd name="T34" fmla="*/ 127 w 233"/>
                <a:gd name="T35" fmla="*/ 43 h 313"/>
                <a:gd name="T36" fmla="*/ 128 w 233"/>
                <a:gd name="T37" fmla="*/ 47 h 313"/>
                <a:gd name="T38" fmla="*/ 130 w 233"/>
                <a:gd name="T39" fmla="*/ 75 h 313"/>
                <a:gd name="T40" fmla="*/ 130 w 233"/>
                <a:gd name="T41" fmla="*/ 112 h 313"/>
                <a:gd name="T42" fmla="*/ 130 w 233"/>
                <a:gd name="T43" fmla="*/ 143 h 313"/>
                <a:gd name="T44" fmla="*/ 139 w 233"/>
                <a:gd name="T45" fmla="*/ 67 h 313"/>
                <a:gd name="T46" fmla="*/ 136 w 233"/>
                <a:gd name="T47" fmla="*/ 63 h 313"/>
                <a:gd name="T48" fmla="*/ 139 w 233"/>
                <a:gd name="T49" fmla="*/ 52 h 313"/>
                <a:gd name="T50" fmla="*/ 144 w 233"/>
                <a:gd name="T51" fmla="*/ 51 h 313"/>
                <a:gd name="T52" fmla="*/ 147 w 233"/>
                <a:gd name="T53" fmla="*/ 51 h 313"/>
                <a:gd name="T54" fmla="*/ 151 w 233"/>
                <a:gd name="T55" fmla="*/ 57 h 313"/>
                <a:gd name="T56" fmla="*/ 148 w 233"/>
                <a:gd name="T57" fmla="*/ 67 h 313"/>
                <a:gd name="T58" fmla="*/ 151 w 233"/>
                <a:gd name="T59" fmla="*/ 106 h 313"/>
                <a:gd name="T60" fmla="*/ 151 w 233"/>
                <a:gd name="T61" fmla="*/ 168 h 313"/>
                <a:gd name="T62" fmla="*/ 151 w 233"/>
                <a:gd name="T63" fmla="*/ 195 h 313"/>
                <a:gd name="T64" fmla="*/ 158 w 233"/>
                <a:gd name="T65" fmla="*/ 266 h 313"/>
                <a:gd name="T66" fmla="*/ 128 w 233"/>
                <a:gd name="T67" fmla="*/ 262 h 313"/>
                <a:gd name="T68" fmla="*/ 130 w 233"/>
                <a:gd name="T69" fmla="*/ 280 h 313"/>
                <a:gd name="T70" fmla="*/ 131 w 233"/>
                <a:gd name="T71" fmla="*/ 305 h 313"/>
                <a:gd name="T72" fmla="*/ 134 w 233"/>
                <a:gd name="T73" fmla="*/ 310 h 313"/>
                <a:gd name="T74" fmla="*/ 145 w 233"/>
                <a:gd name="T75" fmla="*/ 313 h 313"/>
                <a:gd name="T76" fmla="*/ 151 w 233"/>
                <a:gd name="T77" fmla="*/ 313 h 313"/>
                <a:gd name="T78" fmla="*/ 181 w 233"/>
                <a:gd name="T79" fmla="*/ 306 h 313"/>
                <a:gd name="T80" fmla="*/ 196 w 233"/>
                <a:gd name="T81" fmla="*/ 305 h 313"/>
                <a:gd name="T82" fmla="*/ 233 w 233"/>
                <a:gd name="T83" fmla="*/ 306 h 313"/>
                <a:gd name="T84" fmla="*/ 219 w 233"/>
                <a:gd name="T85" fmla="*/ 282 h 313"/>
                <a:gd name="T86" fmla="*/ 196 w 233"/>
                <a:gd name="T87" fmla="*/ 240 h 313"/>
                <a:gd name="T88" fmla="*/ 0 w 233"/>
                <a:gd name="T89" fmla="*/ 222 h 313"/>
                <a:gd name="T90" fmla="*/ 11 w 233"/>
                <a:gd name="T91" fmla="*/ 242 h 313"/>
                <a:gd name="T92" fmla="*/ 11 w 233"/>
                <a:gd name="T93" fmla="*/ 252 h 313"/>
                <a:gd name="T94" fmla="*/ 7 w 233"/>
                <a:gd name="T95" fmla="*/ 260 h 313"/>
                <a:gd name="T96" fmla="*/ 8 w 233"/>
                <a:gd name="T97" fmla="*/ 260 h 313"/>
                <a:gd name="T98" fmla="*/ 16 w 233"/>
                <a:gd name="T99" fmla="*/ 262 h 313"/>
                <a:gd name="T100" fmla="*/ 19 w 233"/>
                <a:gd name="T101" fmla="*/ 257 h 313"/>
                <a:gd name="T102" fmla="*/ 22 w 233"/>
                <a:gd name="T103" fmla="*/ 251 h 313"/>
                <a:gd name="T104" fmla="*/ 20 w 233"/>
                <a:gd name="T105" fmla="*/ 237 h 313"/>
                <a:gd name="T106" fmla="*/ 16 w 233"/>
                <a:gd name="T107" fmla="*/ 226 h 313"/>
                <a:gd name="T108" fmla="*/ 10 w 233"/>
                <a:gd name="T109" fmla="*/ 220 h 313"/>
                <a:gd name="T110" fmla="*/ 0 w 233"/>
                <a:gd name="T111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3" h="313">
                  <a:moveTo>
                    <a:pt x="125" y="41"/>
                  </a:moveTo>
                  <a:lnTo>
                    <a:pt x="125" y="41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5" y="41"/>
                  </a:lnTo>
                  <a:lnTo>
                    <a:pt x="125" y="41"/>
                  </a:lnTo>
                  <a:close/>
                  <a:moveTo>
                    <a:pt x="196" y="240"/>
                  </a:moveTo>
                  <a:lnTo>
                    <a:pt x="196" y="240"/>
                  </a:lnTo>
                  <a:lnTo>
                    <a:pt x="187" y="220"/>
                  </a:lnTo>
                  <a:lnTo>
                    <a:pt x="178" y="199"/>
                  </a:lnTo>
                  <a:lnTo>
                    <a:pt x="168" y="177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1" y="140"/>
                  </a:lnTo>
                  <a:lnTo>
                    <a:pt x="162" y="125"/>
                  </a:lnTo>
                  <a:lnTo>
                    <a:pt x="165" y="91"/>
                  </a:lnTo>
                  <a:lnTo>
                    <a:pt x="171" y="60"/>
                  </a:lnTo>
                  <a:lnTo>
                    <a:pt x="178" y="37"/>
                  </a:lnTo>
                  <a:lnTo>
                    <a:pt x="178" y="37"/>
                  </a:lnTo>
                  <a:lnTo>
                    <a:pt x="181" y="20"/>
                  </a:lnTo>
                  <a:lnTo>
                    <a:pt x="184" y="6"/>
                  </a:lnTo>
                  <a:lnTo>
                    <a:pt x="184" y="6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5" y="7"/>
                  </a:lnTo>
                  <a:lnTo>
                    <a:pt x="170" y="15"/>
                  </a:lnTo>
                  <a:lnTo>
                    <a:pt x="159" y="29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42" y="44"/>
                  </a:lnTo>
                  <a:lnTo>
                    <a:pt x="133" y="44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57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112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6" y="98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6" y="63"/>
                  </a:lnTo>
                  <a:lnTo>
                    <a:pt x="138" y="57"/>
                  </a:lnTo>
                  <a:lnTo>
                    <a:pt x="139" y="52"/>
                  </a:lnTo>
                  <a:lnTo>
                    <a:pt x="142" y="51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7" y="51"/>
                  </a:lnTo>
                  <a:lnTo>
                    <a:pt x="148" y="52"/>
                  </a:lnTo>
                  <a:lnTo>
                    <a:pt x="151" y="57"/>
                  </a:lnTo>
                  <a:lnTo>
                    <a:pt x="155" y="63"/>
                  </a:lnTo>
                  <a:lnTo>
                    <a:pt x="148" y="67"/>
                  </a:lnTo>
                  <a:lnTo>
                    <a:pt x="148" y="67"/>
                  </a:lnTo>
                  <a:lnTo>
                    <a:pt x="151" y="106"/>
                  </a:lnTo>
                  <a:lnTo>
                    <a:pt x="153" y="140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1" y="195"/>
                  </a:lnTo>
                  <a:lnTo>
                    <a:pt x="155" y="228"/>
                  </a:lnTo>
                  <a:lnTo>
                    <a:pt x="158" y="266"/>
                  </a:lnTo>
                  <a:lnTo>
                    <a:pt x="142" y="276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30" y="280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31" y="310"/>
                  </a:lnTo>
                  <a:lnTo>
                    <a:pt x="134" y="310"/>
                  </a:lnTo>
                  <a:lnTo>
                    <a:pt x="139" y="311"/>
                  </a:lnTo>
                  <a:lnTo>
                    <a:pt x="145" y="313"/>
                  </a:lnTo>
                  <a:lnTo>
                    <a:pt x="145" y="313"/>
                  </a:lnTo>
                  <a:lnTo>
                    <a:pt x="151" y="313"/>
                  </a:lnTo>
                  <a:lnTo>
                    <a:pt x="159" y="313"/>
                  </a:lnTo>
                  <a:lnTo>
                    <a:pt x="181" y="306"/>
                  </a:lnTo>
                  <a:lnTo>
                    <a:pt x="181" y="306"/>
                  </a:lnTo>
                  <a:lnTo>
                    <a:pt x="196" y="305"/>
                  </a:lnTo>
                  <a:lnTo>
                    <a:pt x="213" y="305"/>
                  </a:lnTo>
                  <a:lnTo>
                    <a:pt x="233" y="306"/>
                  </a:lnTo>
                  <a:lnTo>
                    <a:pt x="233" y="306"/>
                  </a:lnTo>
                  <a:lnTo>
                    <a:pt x="219" y="282"/>
                  </a:lnTo>
                  <a:lnTo>
                    <a:pt x="196" y="240"/>
                  </a:lnTo>
                  <a:lnTo>
                    <a:pt x="196" y="240"/>
                  </a:lnTo>
                  <a:close/>
                  <a:moveTo>
                    <a:pt x="0" y="222"/>
                  </a:moveTo>
                  <a:lnTo>
                    <a:pt x="0" y="222"/>
                  </a:lnTo>
                  <a:lnTo>
                    <a:pt x="7" y="231"/>
                  </a:lnTo>
                  <a:lnTo>
                    <a:pt x="11" y="242"/>
                  </a:lnTo>
                  <a:lnTo>
                    <a:pt x="11" y="246"/>
                  </a:lnTo>
                  <a:lnTo>
                    <a:pt x="11" y="252"/>
                  </a:lnTo>
                  <a:lnTo>
                    <a:pt x="10" y="256"/>
                  </a:lnTo>
                  <a:lnTo>
                    <a:pt x="7" y="260"/>
                  </a:lnTo>
                  <a:lnTo>
                    <a:pt x="7" y="260"/>
                  </a:lnTo>
                  <a:lnTo>
                    <a:pt x="8" y="260"/>
                  </a:lnTo>
                  <a:lnTo>
                    <a:pt x="11" y="262"/>
                  </a:lnTo>
                  <a:lnTo>
                    <a:pt x="16" y="262"/>
                  </a:lnTo>
                  <a:lnTo>
                    <a:pt x="17" y="260"/>
                  </a:lnTo>
                  <a:lnTo>
                    <a:pt x="19" y="257"/>
                  </a:lnTo>
                  <a:lnTo>
                    <a:pt x="19" y="257"/>
                  </a:lnTo>
                  <a:lnTo>
                    <a:pt x="22" y="251"/>
                  </a:lnTo>
                  <a:lnTo>
                    <a:pt x="22" y="242"/>
                  </a:lnTo>
                  <a:lnTo>
                    <a:pt x="20" y="237"/>
                  </a:lnTo>
                  <a:lnTo>
                    <a:pt x="19" y="231"/>
                  </a:lnTo>
                  <a:lnTo>
                    <a:pt x="16" y="226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23" name="Freeform 151">
              <a:extLst>
                <a:ext uri="{FF2B5EF4-FFF2-40B4-BE49-F238E27FC236}">
                  <a16:creationId xmlns:a16="http://schemas.microsoft.com/office/drawing/2014/main" id="{A85DBB85-07A8-4923-9422-78B6700F5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40" y="2487616"/>
              <a:ext cx="198426" cy="180288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F5AB90-C4FB-4A14-A737-138C814F5036}"/>
                </a:ext>
              </a:extLst>
            </p:cNvPr>
            <p:cNvSpPr/>
            <p:nvPr/>
          </p:nvSpPr>
          <p:spPr>
            <a:xfrm>
              <a:off x="682751" y="3217970"/>
              <a:ext cx="2593849" cy="136855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4D86F1-0AB8-4A53-A1F4-472A95AF889E}"/>
                </a:ext>
              </a:extLst>
            </p:cNvPr>
            <p:cNvSpPr txBox="1"/>
            <p:nvPr/>
          </p:nvSpPr>
          <p:spPr>
            <a:xfrm>
              <a:off x="1008114" y="3097351"/>
              <a:ext cx="177147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685783">
                <a:buClrTx/>
                <a:defRPr/>
              </a:pPr>
              <a:r>
                <a:rPr lang="en-GB" sz="2400" b="1" i="1" kern="1200">
                  <a:latin typeface="Georgia" pitchFamily="18" charset="0"/>
                  <a:ea typeface="+mn-ea"/>
                  <a:cs typeface="Arial" pitchFamily="34" charset="0"/>
                </a:rPr>
                <a:t>2 </a:t>
              </a:r>
              <a:r>
                <a:rPr lang="en-GB" sz="1200" b="1" i="1" kern="1200">
                  <a:latin typeface="Georgia" pitchFamily="18" charset="0"/>
                  <a:ea typeface="+mn-ea"/>
                  <a:cs typeface="Arial" pitchFamily="34" charset="0"/>
                </a:rPr>
                <a:t>Verification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21876-C38C-4EB3-A16D-4D4A5173CE58}"/>
                </a:ext>
              </a:extLst>
            </p:cNvPr>
            <p:cNvSpPr txBox="1"/>
            <p:nvPr/>
          </p:nvSpPr>
          <p:spPr>
            <a:xfrm>
              <a:off x="332097" y="3607165"/>
              <a:ext cx="3301015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 defTabSz="685783">
                <a:buClrTx/>
                <a:defRPr/>
              </a:pPr>
              <a:r>
                <a:rPr lang="en-GB" sz="1050" kern="1200">
                  <a:latin typeface="Georgia" pitchFamily="18" charset="0"/>
                  <a:ea typeface="+mn-ea"/>
                  <a:cs typeface="Arial" pitchFamily="34" charset="0"/>
                </a:rPr>
                <a:t>Depending upon the condition of smart contract/network parameter, the transaction is either verified instantly and accepted or rejected</a:t>
              </a:r>
            </a:p>
          </p:txBody>
        </p:sp>
      </p:grpSp>
      <p:sp>
        <p:nvSpPr>
          <p:cNvPr id="27" name="Freeform 4899">
            <a:extLst>
              <a:ext uri="{FF2B5EF4-FFF2-40B4-BE49-F238E27FC236}">
                <a16:creationId xmlns:a16="http://schemas.microsoft.com/office/drawing/2014/main" id="{02DC585C-266C-47E1-9A40-DFE33C42AE3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255050" y="1653899"/>
            <a:ext cx="397106" cy="356149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rgbClr val="E0301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28" name="Freeform 4994">
            <a:extLst>
              <a:ext uri="{FF2B5EF4-FFF2-40B4-BE49-F238E27FC236}">
                <a16:creationId xmlns:a16="http://schemas.microsoft.com/office/drawing/2014/main" id="{E7C4AF3D-D230-4470-9687-11A204FA5A9D}"/>
              </a:ext>
            </a:extLst>
          </p:cNvPr>
          <p:cNvSpPr>
            <a:spLocks noEditPoints="1"/>
          </p:cNvSpPr>
          <p:nvPr/>
        </p:nvSpPr>
        <p:spPr bwMode="auto">
          <a:xfrm>
            <a:off x="3615305" y="1465347"/>
            <a:ext cx="299081" cy="409925"/>
          </a:xfrm>
          <a:custGeom>
            <a:avLst/>
            <a:gdLst>
              <a:gd name="T0" fmla="*/ 188 w 232"/>
              <a:gd name="T1" fmla="*/ 150 h 308"/>
              <a:gd name="T2" fmla="*/ 178 w 232"/>
              <a:gd name="T3" fmla="*/ 142 h 308"/>
              <a:gd name="T4" fmla="*/ 182 w 232"/>
              <a:gd name="T5" fmla="*/ 126 h 308"/>
              <a:gd name="T6" fmla="*/ 194 w 232"/>
              <a:gd name="T7" fmla="*/ 132 h 308"/>
              <a:gd name="T8" fmla="*/ 232 w 232"/>
              <a:gd name="T9" fmla="*/ 292 h 308"/>
              <a:gd name="T10" fmla="*/ 16 w 232"/>
              <a:gd name="T11" fmla="*/ 308 h 308"/>
              <a:gd name="T12" fmla="*/ 0 w 232"/>
              <a:gd name="T13" fmla="*/ 292 h 308"/>
              <a:gd name="T14" fmla="*/ 10 w 232"/>
              <a:gd name="T15" fmla="*/ 0 h 308"/>
              <a:gd name="T16" fmla="*/ 232 w 232"/>
              <a:gd name="T17" fmla="*/ 82 h 308"/>
              <a:gd name="T18" fmla="*/ 116 w 232"/>
              <a:gd name="T19" fmla="*/ 146 h 308"/>
              <a:gd name="T20" fmla="*/ 136 w 232"/>
              <a:gd name="T21" fmla="*/ 162 h 308"/>
              <a:gd name="T22" fmla="*/ 146 w 232"/>
              <a:gd name="T23" fmla="*/ 166 h 308"/>
              <a:gd name="T24" fmla="*/ 150 w 232"/>
              <a:gd name="T25" fmla="*/ 148 h 308"/>
              <a:gd name="T26" fmla="*/ 158 w 232"/>
              <a:gd name="T27" fmla="*/ 140 h 308"/>
              <a:gd name="T28" fmla="*/ 150 w 232"/>
              <a:gd name="T29" fmla="*/ 116 h 308"/>
              <a:gd name="T30" fmla="*/ 142 w 232"/>
              <a:gd name="T31" fmla="*/ 108 h 308"/>
              <a:gd name="T32" fmla="*/ 134 w 232"/>
              <a:gd name="T33" fmla="*/ 116 h 308"/>
              <a:gd name="T34" fmla="*/ 126 w 232"/>
              <a:gd name="T35" fmla="*/ 114 h 308"/>
              <a:gd name="T36" fmla="*/ 116 w 232"/>
              <a:gd name="T37" fmla="*/ 110 h 308"/>
              <a:gd name="T38" fmla="*/ 116 w 232"/>
              <a:gd name="T39" fmla="*/ 192 h 308"/>
              <a:gd name="T40" fmla="*/ 24 w 232"/>
              <a:gd name="T41" fmla="*/ 198 h 308"/>
              <a:gd name="T42" fmla="*/ 28 w 232"/>
              <a:gd name="T43" fmla="*/ 208 h 308"/>
              <a:gd name="T44" fmla="*/ 122 w 232"/>
              <a:gd name="T45" fmla="*/ 206 h 308"/>
              <a:gd name="T46" fmla="*/ 122 w 232"/>
              <a:gd name="T47" fmla="*/ 196 h 308"/>
              <a:gd name="T48" fmla="*/ 54 w 232"/>
              <a:gd name="T49" fmla="*/ 138 h 308"/>
              <a:gd name="T50" fmla="*/ 78 w 232"/>
              <a:gd name="T51" fmla="*/ 166 h 308"/>
              <a:gd name="T52" fmla="*/ 104 w 232"/>
              <a:gd name="T53" fmla="*/ 138 h 308"/>
              <a:gd name="T54" fmla="*/ 78 w 232"/>
              <a:gd name="T55" fmla="*/ 108 h 308"/>
              <a:gd name="T56" fmla="*/ 54 w 232"/>
              <a:gd name="T57" fmla="*/ 138 h 308"/>
              <a:gd name="T58" fmla="*/ 30 w 232"/>
              <a:gd name="T59" fmla="*/ 158 h 308"/>
              <a:gd name="T60" fmla="*/ 38 w 232"/>
              <a:gd name="T61" fmla="*/ 166 h 308"/>
              <a:gd name="T62" fmla="*/ 46 w 232"/>
              <a:gd name="T63" fmla="*/ 158 h 308"/>
              <a:gd name="T64" fmla="*/ 40 w 232"/>
              <a:gd name="T65" fmla="*/ 110 h 308"/>
              <a:gd name="T66" fmla="*/ 20 w 232"/>
              <a:gd name="T67" fmla="*/ 124 h 308"/>
              <a:gd name="T68" fmla="*/ 208 w 232"/>
              <a:gd name="T69" fmla="*/ 278 h 308"/>
              <a:gd name="T70" fmla="*/ 200 w 232"/>
              <a:gd name="T71" fmla="*/ 270 h 308"/>
              <a:gd name="T72" fmla="*/ 24 w 232"/>
              <a:gd name="T73" fmla="*/ 276 h 308"/>
              <a:gd name="T74" fmla="*/ 28 w 232"/>
              <a:gd name="T75" fmla="*/ 286 h 308"/>
              <a:gd name="T76" fmla="*/ 206 w 232"/>
              <a:gd name="T77" fmla="*/ 284 h 308"/>
              <a:gd name="T78" fmla="*/ 208 w 232"/>
              <a:gd name="T79" fmla="*/ 240 h 308"/>
              <a:gd name="T80" fmla="*/ 32 w 232"/>
              <a:gd name="T81" fmla="*/ 232 h 308"/>
              <a:gd name="T82" fmla="*/ 24 w 232"/>
              <a:gd name="T83" fmla="*/ 240 h 308"/>
              <a:gd name="T84" fmla="*/ 32 w 232"/>
              <a:gd name="T85" fmla="*/ 248 h 308"/>
              <a:gd name="T86" fmla="*/ 208 w 232"/>
              <a:gd name="T87" fmla="*/ 242 h 308"/>
              <a:gd name="T88" fmla="*/ 208 w 232"/>
              <a:gd name="T89" fmla="*/ 126 h 308"/>
              <a:gd name="T90" fmla="*/ 176 w 232"/>
              <a:gd name="T91" fmla="*/ 110 h 308"/>
              <a:gd name="T92" fmla="*/ 162 w 232"/>
              <a:gd name="T93" fmla="*/ 148 h 308"/>
              <a:gd name="T94" fmla="*/ 196 w 232"/>
              <a:gd name="T95" fmla="*/ 164 h 308"/>
              <a:gd name="T96" fmla="*/ 216 w 232"/>
              <a:gd name="T97" fmla="*/ 86 h 308"/>
              <a:gd name="T98" fmla="*/ 156 w 232"/>
              <a:gd name="T99" fmla="*/ 86 h 308"/>
              <a:gd name="T100" fmla="*/ 84 w 232"/>
              <a:gd name="T101" fmla="*/ 146 h 308"/>
              <a:gd name="T102" fmla="*/ 84 w 232"/>
              <a:gd name="T103" fmla="*/ 128 h 308"/>
              <a:gd name="T104" fmla="*/ 72 w 232"/>
              <a:gd name="T105" fmla="*/ 128 h 308"/>
              <a:gd name="T106" fmla="*/ 72 w 232"/>
              <a:gd name="T107" fmla="*/ 146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2" h="308">
                <a:moveTo>
                  <a:pt x="194" y="138"/>
                </a:moveTo>
                <a:lnTo>
                  <a:pt x="194" y="138"/>
                </a:lnTo>
                <a:lnTo>
                  <a:pt x="194" y="142"/>
                </a:lnTo>
                <a:lnTo>
                  <a:pt x="192" y="146"/>
                </a:lnTo>
                <a:lnTo>
                  <a:pt x="188" y="150"/>
                </a:lnTo>
                <a:lnTo>
                  <a:pt x="186" y="150"/>
                </a:lnTo>
                <a:lnTo>
                  <a:pt x="186" y="150"/>
                </a:lnTo>
                <a:lnTo>
                  <a:pt x="182" y="150"/>
                </a:lnTo>
                <a:lnTo>
                  <a:pt x="180" y="146"/>
                </a:lnTo>
                <a:lnTo>
                  <a:pt x="178" y="142"/>
                </a:lnTo>
                <a:lnTo>
                  <a:pt x="178" y="138"/>
                </a:lnTo>
                <a:lnTo>
                  <a:pt x="178" y="138"/>
                </a:lnTo>
                <a:lnTo>
                  <a:pt x="178" y="132"/>
                </a:lnTo>
                <a:lnTo>
                  <a:pt x="180" y="128"/>
                </a:lnTo>
                <a:lnTo>
                  <a:pt x="182" y="126"/>
                </a:lnTo>
                <a:lnTo>
                  <a:pt x="186" y="124"/>
                </a:lnTo>
                <a:lnTo>
                  <a:pt x="186" y="124"/>
                </a:lnTo>
                <a:lnTo>
                  <a:pt x="188" y="126"/>
                </a:lnTo>
                <a:lnTo>
                  <a:pt x="192" y="128"/>
                </a:lnTo>
                <a:lnTo>
                  <a:pt x="194" y="132"/>
                </a:lnTo>
                <a:lnTo>
                  <a:pt x="194" y="138"/>
                </a:lnTo>
                <a:lnTo>
                  <a:pt x="194" y="138"/>
                </a:lnTo>
                <a:close/>
                <a:moveTo>
                  <a:pt x="232" y="82"/>
                </a:moveTo>
                <a:lnTo>
                  <a:pt x="232" y="292"/>
                </a:lnTo>
                <a:lnTo>
                  <a:pt x="232" y="292"/>
                </a:lnTo>
                <a:lnTo>
                  <a:pt x="230" y="298"/>
                </a:lnTo>
                <a:lnTo>
                  <a:pt x="226" y="304"/>
                </a:lnTo>
                <a:lnTo>
                  <a:pt x="222" y="308"/>
                </a:lnTo>
                <a:lnTo>
                  <a:pt x="216" y="308"/>
                </a:lnTo>
                <a:lnTo>
                  <a:pt x="16" y="308"/>
                </a:lnTo>
                <a:lnTo>
                  <a:pt x="16" y="308"/>
                </a:lnTo>
                <a:lnTo>
                  <a:pt x="10" y="308"/>
                </a:lnTo>
                <a:lnTo>
                  <a:pt x="6" y="304"/>
                </a:lnTo>
                <a:lnTo>
                  <a:pt x="2" y="298"/>
                </a:lnTo>
                <a:lnTo>
                  <a:pt x="0" y="292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6" y="4"/>
                </a:lnTo>
                <a:lnTo>
                  <a:pt x="10" y="0"/>
                </a:lnTo>
                <a:lnTo>
                  <a:pt x="16" y="0"/>
                </a:lnTo>
                <a:lnTo>
                  <a:pt x="150" y="0"/>
                </a:lnTo>
                <a:lnTo>
                  <a:pt x="166" y="16"/>
                </a:lnTo>
                <a:lnTo>
                  <a:pt x="214" y="66"/>
                </a:lnTo>
                <a:lnTo>
                  <a:pt x="232" y="82"/>
                </a:lnTo>
                <a:close/>
                <a:moveTo>
                  <a:pt x="110" y="140"/>
                </a:moveTo>
                <a:lnTo>
                  <a:pt x="110" y="140"/>
                </a:lnTo>
                <a:lnTo>
                  <a:pt x="110" y="142"/>
                </a:lnTo>
                <a:lnTo>
                  <a:pt x="112" y="146"/>
                </a:lnTo>
                <a:lnTo>
                  <a:pt x="116" y="146"/>
                </a:lnTo>
                <a:lnTo>
                  <a:pt x="118" y="148"/>
                </a:lnTo>
                <a:lnTo>
                  <a:pt x="134" y="148"/>
                </a:lnTo>
                <a:lnTo>
                  <a:pt x="134" y="158"/>
                </a:lnTo>
                <a:lnTo>
                  <a:pt x="134" y="158"/>
                </a:lnTo>
                <a:lnTo>
                  <a:pt x="136" y="162"/>
                </a:lnTo>
                <a:lnTo>
                  <a:pt x="136" y="164"/>
                </a:lnTo>
                <a:lnTo>
                  <a:pt x="140" y="166"/>
                </a:lnTo>
                <a:lnTo>
                  <a:pt x="142" y="166"/>
                </a:lnTo>
                <a:lnTo>
                  <a:pt x="142" y="166"/>
                </a:lnTo>
                <a:lnTo>
                  <a:pt x="146" y="166"/>
                </a:lnTo>
                <a:lnTo>
                  <a:pt x="148" y="164"/>
                </a:lnTo>
                <a:lnTo>
                  <a:pt x="150" y="162"/>
                </a:lnTo>
                <a:lnTo>
                  <a:pt x="150" y="158"/>
                </a:lnTo>
                <a:lnTo>
                  <a:pt x="150" y="148"/>
                </a:lnTo>
                <a:lnTo>
                  <a:pt x="150" y="148"/>
                </a:lnTo>
                <a:lnTo>
                  <a:pt x="154" y="146"/>
                </a:lnTo>
                <a:lnTo>
                  <a:pt x="156" y="146"/>
                </a:lnTo>
                <a:lnTo>
                  <a:pt x="158" y="142"/>
                </a:lnTo>
                <a:lnTo>
                  <a:pt x="158" y="140"/>
                </a:lnTo>
                <a:lnTo>
                  <a:pt x="158" y="140"/>
                </a:lnTo>
                <a:lnTo>
                  <a:pt x="158" y="136"/>
                </a:lnTo>
                <a:lnTo>
                  <a:pt x="156" y="134"/>
                </a:lnTo>
                <a:lnTo>
                  <a:pt x="154" y="132"/>
                </a:lnTo>
                <a:lnTo>
                  <a:pt x="150" y="132"/>
                </a:lnTo>
                <a:lnTo>
                  <a:pt x="150" y="116"/>
                </a:lnTo>
                <a:lnTo>
                  <a:pt x="150" y="116"/>
                </a:lnTo>
                <a:lnTo>
                  <a:pt x="150" y="114"/>
                </a:lnTo>
                <a:lnTo>
                  <a:pt x="148" y="110"/>
                </a:lnTo>
                <a:lnTo>
                  <a:pt x="146" y="110"/>
                </a:lnTo>
                <a:lnTo>
                  <a:pt x="142" y="108"/>
                </a:lnTo>
                <a:lnTo>
                  <a:pt x="142" y="108"/>
                </a:lnTo>
                <a:lnTo>
                  <a:pt x="140" y="110"/>
                </a:lnTo>
                <a:lnTo>
                  <a:pt x="136" y="110"/>
                </a:lnTo>
                <a:lnTo>
                  <a:pt x="136" y="114"/>
                </a:lnTo>
                <a:lnTo>
                  <a:pt x="134" y="116"/>
                </a:lnTo>
                <a:lnTo>
                  <a:pt x="134" y="132"/>
                </a:lnTo>
                <a:lnTo>
                  <a:pt x="126" y="132"/>
                </a:lnTo>
                <a:lnTo>
                  <a:pt x="126" y="116"/>
                </a:lnTo>
                <a:lnTo>
                  <a:pt x="126" y="116"/>
                </a:lnTo>
                <a:lnTo>
                  <a:pt x="126" y="114"/>
                </a:lnTo>
                <a:lnTo>
                  <a:pt x="124" y="110"/>
                </a:lnTo>
                <a:lnTo>
                  <a:pt x="122" y="110"/>
                </a:lnTo>
                <a:lnTo>
                  <a:pt x="118" y="108"/>
                </a:lnTo>
                <a:lnTo>
                  <a:pt x="118" y="108"/>
                </a:lnTo>
                <a:lnTo>
                  <a:pt x="116" y="110"/>
                </a:lnTo>
                <a:lnTo>
                  <a:pt x="112" y="110"/>
                </a:lnTo>
                <a:lnTo>
                  <a:pt x="110" y="114"/>
                </a:lnTo>
                <a:lnTo>
                  <a:pt x="110" y="116"/>
                </a:lnTo>
                <a:lnTo>
                  <a:pt x="110" y="140"/>
                </a:lnTo>
                <a:close/>
                <a:moveTo>
                  <a:pt x="116" y="192"/>
                </a:moveTo>
                <a:lnTo>
                  <a:pt x="32" y="192"/>
                </a:lnTo>
                <a:lnTo>
                  <a:pt x="32" y="192"/>
                </a:lnTo>
                <a:lnTo>
                  <a:pt x="28" y="194"/>
                </a:lnTo>
                <a:lnTo>
                  <a:pt x="26" y="196"/>
                </a:lnTo>
                <a:lnTo>
                  <a:pt x="24" y="198"/>
                </a:lnTo>
                <a:lnTo>
                  <a:pt x="24" y="200"/>
                </a:lnTo>
                <a:lnTo>
                  <a:pt x="24" y="200"/>
                </a:lnTo>
                <a:lnTo>
                  <a:pt x="24" y="204"/>
                </a:lnTo>
                <a:lnTo>
                  <a:pt x="26" y="206"/>
                </a:lnTo>
                <a:lnTo>
                  <a:pt x="28" y="208"/>
                </a:lnTo>
                <a:lnTo>
                  <a:pt x="32" y="208"/>
                </a:lnTo>
                <a:lnTo>
                  <a:pt x="116" y="208"/>
                </a:lnTo>
                <a:lnTo>
                  <a:pt x="116" y="208"/>
                </a:lnTo>
                <a:lnTo>
                  <a:pt x="120" y="208"/>
                </a:lnTo>
                <a:lnTo>
                  <a:pt x="122" y="206"/>
                </a:lnTo>
                <a:lnTo>
                  <a:pt x="124" y="204"/>
                </a:lnTo>
                <a:lnTo>
                  <a:pt x="124" y="200"/>
                </a:lnTo>
                <a:lnTo>
                  <a:pt x="124" y="200"/>
                </a:lnTo>
                <a:lnTo>
                  <a:pt x="124" y="198"/>
                </a:lnTo>
                <a:lnTo>
                  <a:pt x="122" y="196"/>
                </a:lnTo>
                <a:lnTo>
                  <a:pt x="120" y="194"/>
                </a:lnTo>
                <a:lnTo>
                  <a:pt x="116" y="192"/>
                </a:lnTo>
                <a:lnTo>
                  <a:pt x="116" y="192"/>
                </a:lnTo>
                <a:close/>
                <a:moveTo>
                  <a:pt x="54" y="138"/>
                </a:moveTo>
                <a:lnTo>
                  <a:pt x="54" y="138"/>
                </a:lnTo>
                <a:lnTo>
                  <a:pt x="56" y="148"/>
                </a:lnTo>
                <a:lnTo>
                  <a:pt x="62" y="158"/>
                </a:lnTo>
                <a:lnTo>
                  <a:pt x="70" y="164"/>
                </a:lnTo>
                <a:lnTo>
                  <a:pt x="78" y="166"/>
                </a:lnTo>
                <a:lnTo>
                  <a:pt x="78" y="166"/>
                </a:lnTo>
                <a:lnTo>
                  <a:pt x="88" y="164"/>
                </a:lnTo>
                <a:lnTo>
                  <a:pt x="96" y="158"/>
                </a:lnTo>
                <a:lnTo>
                  <a:pt x="102" y="148"/>
                </a:lnTo>
                <a:lnTo>
                  <a:pt x="104" y="138"/>
                </a:lnTo>
                <a:lnTo>
                  <a:pt x="104" y="138"/>
                </a:lnTo>
                <a:lnTo>
                  <a:pt x="102" y="126"/>
                </a:lnTo>
                <a:lnTo>
                  <a:pt x="96" y="118"/>
                </a:lnTo>
                <a:lnTo>
                  <a:pt x="88" y="110"/>
                </a:lnTo>
                <a:lnTo>
                  <a:pt x="78" y="108"/>
                </a:lnTo>
                <a:lnTo>
                  <a:pt x="78" y="108"/>
                </a:lnTo>
                <a:lnTo>
                  <a:pt x="70" y="110"/>
                </a:lnTo>
                <a:lnTo>
                  <a:pt x="62" y="118"/>
                </a:lnTo>
                <a:lnTo>
                  <a:pt x="56" y="126"/>
                </a:lnTo>
                <a:lnTo>
                  <a:pt x="54" y="138"/>
                </a:lnTo>
                <a:lnTo>
                  <a:pt x="54" y="138"/>
                </a:lnTo>
                <a:close/>
                <a:moveTo>
                  <a:pt x="22" y="132"/>
                </a:moveTo>
                <a:lnTo>
                  <a:pt x="22" y="132"/>
                </a:lnTo>
                <a:lnTo>
                  <a:pt x="24" y="134"/>
                </a:lnTo>
                <a:lnTo>
                  <a:pt x="30" y="134"/>
                </a:lnTo>
                <a:lnTo>
                  <a:pt x="30" y="158"/>
                </a:lnTo>
                <a:lnTo>
                  <a:pt x="30" y="158"/>
                </a:lnTo>
                <a:lnTo>
                  <a:pt x="30" y="162"/>
                </a:lnTo>
                <a:lnTo>
                  <a:pt x="32" y="164"/>
                </a:lnTo>
                <a:lnTo>
                  <a:pt x="34" y="166"/>
                </a:lnTo>
                <a:lnTo>
                  <a:pt x="38" y="166"/>
                </a:lnTo>
                <a:lnTo>
                  <a:pt x="38" y="166"/>
                </a:lnTo>
                <a:lnTo>
                  <a:pt x="40" y="166"/>
                </a:lnTo>
                <a:lnTo>
                  <a:pt x="42" y="164"/>
                </a:lnTo>
                <a:lnTo>
                  <a:pt x="44" y="162"/>
                </a:lnTo>
                <a:lnTo>
                  <a:pt x="46" y="158"/>
                </a:lnTo>
                <a:lnTo>
                  <a:pt x="46" y="116"/>
                </a:lnTo>
                <a:lnTo>
                  <a:pt x="46" y="116"/>
                </a:lnTo>
                <a:lnTo>
                  <a:pt x="44" y="112"/>
                </a:lnTo>
                <a:lnTo>
                  <a:pt x="40" y="110"/>
                </a:lnTo>
                <a:lnTo>
                  <a:pt x="40" y="110"/>
                </a:lnTo>
                <a:lnTo>
                  <a:pt x="36" y="108"/>
                </a:lnTo>
                <a:lnTo>
                  <a:pt x="32" y="110"/>
                </a:lnTo>
                <a:lnTo>
                  <a:pt x="22" y="122"/>
                </a:lnTo>
                <a:lnTo>
                  <a:pt x="22" y="122"/>
                </a:lnTo>
                <a:lnTo>
                  <a:pt x="20" y="124"/>
                </a:lnTo>
                <a:lnTo>
                  <a:pt x="18" y="128"/>
                </a:lnTo>
                <a:lnTo>
                  <a:pt x="20" y="130"/>
                </a:lnTo>
                <a:lnTo>
                  <a:pt x="22" y="132"/>
                </a:lnTo>
                <a:lnTo>
                  <a:pt x="22" y="132"/>
                </a:lnTo>
                <a:close/>
                <a:moveTo>
                  <a:pt x="208" y="278"/>
                </a:moveTo>
                <a:lnTo>
                  <a:pt x="208" y="278"/>
                </a:lnTo>
                <a:lnTo>
                  <a:pt x="208" y="276"/>
                </a:lnTo>
                <a:lnTo>
                  <a:pt x="206" y="272"/>
                </a:lnTo>
                <a:lnTo>
                  <a:pt x="204" y="270"/>
                </a:lnTo>
                <a:lnTo>
                  <a:pt x="200" y="270"/>
                </a:lnTo>
                <a:lnTo>
                  <a:pt x="32" y="270"/>
                </a:lnTo>
                <a:lnTo>
                  <a:pt x="32" y="270"/>
                </a:lnTo>
                <a:lnTo>
                  <a:pt x="28" y="270"/>
                </a:lnTo>
                <a:lnTo>
                  <a:pt x="26" y="272"/>
                </a:lnTo>
                <a:lnTo>
                  <a:pt x="24" y="276"/>
                </a:lnTo>
                <a:lnTo>
                  <a:pt x="24" y="278"/>
                </a:lnTo>
                <a:lnTo>
                  <a:pt x="24" y="278"/>
                </a:lnTo>
                <a:lnTo>
                  <a:pt x="24" y="282"/>
                </a:lnTo>
                <a:lnTo>
                  <a:pt x="26" y="284"/>
                </a:lnTo>
                <a:lnTo>
                  <a:pt x="28" y="286"/>
                </a:lnTo>
                <a:lnTo>
                  <a:pt x="32" y="286"/>
                </a:lnTo>
                <a:lnTo>
                  <a:pt x="200" y="286"/>
                </a:lnTo>
                <a:lnTo>
                  <a:pt x="200" y="286"/>
                </a:lnTo>
                <a:lnTo>
                  <a:pt x="204" y="286"/>
                </a:lnTo>
                <a:lnTo>
                  <a:pt x="206" y="284"/>
                </a:lnTo>
                <a:lnTo>
                  <a:pt x="208" y="282"/>
                </a:lnTo>
                <a:lnTo>
                  <a:pt x="208" y="278"/>
                </a:lnTo>
                <a:lnTo>
                  <a:pt x="208" y="278"/>
                </a:lnTo>
                <a:close/>
                <a:moveTo>
                  <a:pt x="208" y="240"/>
                </a:moveTo>
                <a:lnTo>
                  <a:pt x="208" y="240"/>
                </a:lnTo>
                <a:lnTo>
                  <a:pt x="208" y="236"/>
                </a:lnTo>
                <a:lnTo>
                  <a:pt x="206" y="234"/>
                </a:lnTo>
                <a:lnTo>
                  <a:pt x="204" y="232"/>
                </a:lnTo>
                <a:lnTo>
                  <a:pt x="200" y="232"/>
                </a:lnTo>
                <a:lnTo>
                  <a:pt x="32" y="232"/>
                </a:lnTo>
                <a:lnTo>
                  <a:pt x="32" y="232"/>
                </a:lnTo>
                <a:lnTo>
                  <a:pt x="28" y="232"/>
                </a:lnTo>
                <a:lnTo>
                  <a:pt x="26" y="234"/>
                </a:lnTo>
                <a:lnTo>
                  <a:pt x="24" y="236"/>
                </a:lnTo>
                <a:lnTo>
                  <a:pt x="24" y="240"/>
                </a:lnTo>
                <a:lnTo>
                  <a:pt x="24" y="240"/>
                </a:lnTo>
                <a:lnTo>
                  <a:pt x="24" y="242"/>
                </a:lnTo>
                <a:lnTo>
                  <a:pt x="26" y="246"/>
                </a:lnTo>
                <a:lnTo>
                  <a:pt x="28" y="246"/>
                </a:lnTo>
                <a:lnTo>
                  <a:pt x="32" y="248"/>
                </a:lnTo>
                <a:lnTo>
                  <a:pt x="200" y="248"/>
                </a:lnTo>
                <a:lnTo>
                  <a:pt x="200" y="248"/>
                </a:lnTo>
                <a:lnTo>
                  <a:pt x="204" y="246"/>
                </a:lnTo>
                <a:lnTo>
                  <a:pt x="206" y="246"/>
                </a:lnTo>
                <a:lnTo>
                  <a:pt x="208" y="242"/>
                </a:lnTo>
                <a:lnTo>
                  <a:pt x="208" y="240"/>
                </a:lnTo>
                <a:lnTo>
                  <a:pt x="208" y="240"/>
                </a:lnTo>
                <a:close/>
                <a:moveTo>
                  <a:pt x="210" y="138"/>
                </a:moveTo>
                <a:lnTo>
                  <a:pt x="210" y="138"/>
                </a:lnTo>
                <a:lnTo>
                  <a:pt x="208" y="126"/>
                </a:lnTo>
                <a:lnTo>
                  <a:pt x="202" y="118"/>
                </a:lnTo>
                <a:lnTo>
                  <a:pt x="196" y="110"/>
                </a:lnTo>
                <a:lnTo>
                  <a:pt x="186" y="108"/>
                </a:lnTo>
                <a:lnTo>
                  <a:pt x="186" y="108"/>
                </a:lnTo>
                <a:lnTo>
                  <a:pt x="176" y="110"/>
                </a:lnTo>
                <a:lnTo>
                  <a:pt x="168" y="118"/>
                </a:lnTo>
                <a:lnTo>
                  <a:pt x="162" y="126"/>
                </a:lnTo>
                <a:lnTo>
                  <a:pt x="162" y="138"/>
                </a:lnTo>
                <a:lnTo>
                  <a:pt x="162" y="138"/>
                </a:lnTo>
                <a:lnTo>
                  <a:pt x="162" y="148"/>
                </a:lnTo>
                <a:lnTo>
                  <a:pt x="168" y="158"/>
                </a:lnTo>
                <a:lnTo>
                  <a:pt x="176" y="164"/>
                </a:lnTo>
                <a:lnTo>
                  <a:pt x="186" y="166"/>
                </a:lnTo>
                <a:lnTo>
                  <a:pt x="186" y="166"/>
                </a:lnTo>
                <a:lnTo>
                  <a:pt x="196" y="164"/>
                </a:lnTo>
                <a:lnTo>
                  <a:pt x="202" y="158"/>
                </a:lnTo>
                <a:lnTo>
                  <a:pt x="208" y="148"/>
                </a:lnTo>
                <a:lnTo>
                  <a:pt x="210" y="138"/>
                </a:lnTo>
                <a:lnTo>
                  <a:pt x="210" y="138"/>
                </a:lnTo>
                <a:close/>
                <a:moveTo>
                  <a:pt x="216" y="86"/>
                </a:moveTo>
                <a:lnTo>
                  <a:pt x="198" y="68"/>
                </a:lnTo>
                <a:lnTo>
                  <a:pt x="174" y="68"/>
                </a:lnTo>
                <a:lnTo>
                  <a:pt x="174" y="44"/>
                </a:lnTo>
                <a:lnTo>
                  <a:pt x="156" y="26"/>
                </a:lnTo>
                <a:lnTo>
                  <a:pt x="156" y="86"/>
                </a:lnTo>
                <a:lnTo>
                  <a:pt x="216" y="86"/>
                </a:lnTo>
                <a:close/>
                <a:moveTo>
                  <a:pt x="78" y="150"/>
                </a:moveTo>
                <a:lnTo>
                  <a:pt x="78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2"/>
                </a:lnTo>
                <a:lnTo>
                  <a:pt x="88" y="138"/>
                </a:lnTo>
                <a:lnTo>
                  <a:pt x="88" y="138"/>
                </a:lnTo>
                <a:lnTo>
                  <a:pt x="86" y="132"/>
                </a:lnTo>
                <a:lnTo>
                  <a:pt x="84" y="128"/>
                </a:lnTo>
                <a:lnTo>
                  <a:pt x="82" y="126"/>
                </a:lnTo>
                <a:lnTo>
                  <a:pt x="78" y="124"/>
                </a:lnTo>
                <a:lnTo>
                  <a:pt x="78" y="124"/>
                </a:lnTo>
                <a:lnTo>
                  <a:pt x="76" y="126"/>
                </a:lnTo>
                <a:lnTo>
                  <a:pt x="72" y="128"/>
                </a:lnTo>
                <a:lnTo>
                  <a:pt x="70" y="132"/>
                </a:lnTo>
                <a:lnTo>
                  <a:pt x="70" y="138"/>
                </a:lnTo>
                <a:lnTo>
                  <a:pt x="70" y="138"/>
                </a:lnTo>
                <a:lnTo>
                  <a:pt x="70" y="142"/>
                </a:lnTo>
                <a:lnTo>
                  <a:pt x="72" y="146"/>
                </a:lnTo>
                <a:lnTo>
                  <a:pt x="76" y="150"/>
                </a:lnTo>
                <a:lnTo>
                  <a:pt x="78" y="150"/>
                </a:lnTo>
                <a:lnTo>
                  <a:pt x="78" y="150"/>
                </a:lnTo>
                <a:close/>
              </a:path>
            </a:pathLst>
          </a:custGeom>
          <a:solidFill>
            <a:srgbClr val="E0301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29" name="Freeform 4803">
            <a:extLst>
              <a:ext uri="{FF2B5EF4-FFF2-40B4-BE49-F238E27FC236}">
                <a16:creationId xmlns:a16="http://schemas.microsoft.com/office/drawing/2014/main" id="{2F6AF9F6-AB2F-4C71-8112-02CE2A96CC24}"/>
              </a:ext>
            </a:extLst>
          </p:cNvPr>
          <p:cNvSpPr>
            <a:spLocks noEditPoints="1"/>
          </p:cNvSpPr>
          <p:nvPr/>
        </p:nvSpPr>
        <p:spPr bwMode="auto">
          <a:xfrm>
            <a:off x="3914385" y="1599434"/>
            <a:ext cx="345659" cy="251889"/>
          </a:xfrm>
          <a:custGeom>
            <a:avLst/>
            <a:gdLst>
              <a:gd name="T0" fmla="*/ 372 w 376"/>
              <a:gd name="T1" fmla="*/ 98 h 274"/>
              <a:gd name="T2" fmla="*/ 344 w 376"/>
              <a:gd name="T3" fmla="*/ 74 h 274"/>
              <a:gd name="T4" fmla="*/ 334 w 376"/>
              <a:gd name="T5" fmla="*/ 68 h 274"/>
              <a:gd name="T6" fmla="*/ 254 w 376"/>
              <a:gd name="T7" fmla="*/ 80 h 274"/>
              <a:gd name="T8" fmla="*/ 210 w 376"/>
              <a:gd name="T9" fmla="*/ 68 h 274"/>
              <a:gd name="T10" fmla="*/ 6 w 376"/>
              <a:gd name="T11" fmla="*/ 136 h 274"/>
              <a:gd name="T12" fmla="*/ 4 w 376"/>
              <a:gd name="T13" fmla="*/ 170 h 274"/>
              <a:gd name="T14" fmla="*/ 30 w 376"/>
              <a:gd name="T15" fmla="*/ 194 h 274"/>
              <a:gd name="T16" fmla="*/ 4 w 376"/>
              <a:gd name="T17" fmla="*/ 220 h 274"/>
              <a:gd name="T18" fmla="*/ 198 w 376"/>
              <a:gd name="T19" fmla="*/ 250 h 274"/>
              <a:gd name="T20" fmla="*/ 272 w 376"/>
              <a:gd name="T21" fmla="*/ 274 h 274"/>
              <a:gd name="T22" fmla="*/ 346 w 376"/>
              <a:gd name="T23" fmla="*/ 246 h 274"/>
              <a:gd name="T24" fmla="*/ 322 w 376"/>
              <a:gd name="T25" fmla="*/ 252 h 274"/>
              <a:gd name="T26" fmla="*/ 220 w 376"/>
              <a:gd name="T27" fmla="*/ 252 h 274"/>
              <a:gd name="T28" fmla="*/ 196 w 376"/>
              <a:gd name="T29" fmla="*/ 232 h 274"/>
              <a:gd name="T30" fmla="*/ 148 w 376"/>
              <a:gd name="T31" fmla="*/ 234 h 274"/>
              <a:gd name="T32" fmla="*/ 200 w 376"/>
              <a:gd name="T33" fmla="*/ 220 h 274"/>
              <a:gd name="T34" fmla="*/ 300 w 376"/>
              <a:gd name="T35" fmla="*/ 236 h 274"/>
              <a:gd name="T36" fmla="*/ 346 w 376"/>
              <a:gd name="T37" fmla="*/ 196 h 274"/>
              <a:gd name="T38" fmla="*/ 308 w 376"/>
              <a:gd name="T39" fmla="*/ 220 h 274"/>
              <a:gd name="T40" fmla="*/ 210 w 376"/>
              <a:gd name="T41" fmla="*/ 210 h 274"/>
              <a:gd name="T42" fmla="*/ 196 w 376"/>
              <a:gd name="T43" fmla="*/ 196 h 274"/>
              <a:gd name="T44" fmla="*/ 150 w 376"/>
              <a:gd name="T45" fmla="*/ 200 h 274"/>
              <a:gd name="T46" fmla="*/ 202 w 376"/>
              <a:gd name="T47" fmla="*/ 184 h 274"/>
              <a:gd name="T48" fmla="*/ 318 w 376"/>
              <a:gd name="T49" fmla="*/ 196 h 274"/>
              <a:gd name="T50" fmla="*/ 374 w 376"/>
              <a:gd name="T51" fmla="*/ 162 h 274"/>
              <a:gd name="T52" fmla="*/ 374 w 376"/>
              <a:gd name="T53" fmla="*/ 130 h 274"/>
              <a:gd name="T54" fmla="*/ 248 w 376"/>
              <a:gd name="T55" fmla="*/ 94 h 274"/>
              <a:gd name="T56" fmla="*/ 342 w 376"/>
              <a:gd name="T57" fmla="*/ 78 h 274"/>
              <a:gd name="T58" fmla="*/ 334 w 376"/>
              <a:gd name="T59" fmla="*/ 104 h 274"/>
              <a:gd name="T60" fmla="*/ 238 w 376"/>
              <a:gd name="T61" fmla="*/ 114 h 274"/>
              <a:gd name="T62" fmla="*/ 200 w 376"/>
              <a:gd name="T63" fmla="*/ 96 h 274"/>
              <a:gd name="T64" fmla="*/ 202 w 376"/>
              <a:gd name="T65" fmla="*/ 114 h 274"/>
              <a:gd name="T66" fmla="*/ 294 w 376"/>
              <a:gd name="T67" fmla="*/ 130 h 274"/>
              <a:gd name="T68" fmla="*/ 346 w 376"/>
              <a:gd name="T69" fmla="*/ 124 h 274"/>
              <a:gd name="T70" fmla="*/ 338 w 376"/>
              <a:gd name="T71" fmla="*/ 136 h 274"/>
              <a:gd name="T72" fmla="*/ 272 w 376"/>
              <a:gd name="T73" fmla="*/ 152 h 274"/>
              <a:gd name="T74" fmla="*/ 214 w 376"/>
              <a:gd name="T75" fmla="*/ 142 h 274"/>
              <a:gd name="T76" fmla="*/ 198 w 376"/>
              <a:gd name="T77" fmla="*/ 118 h 274"/>
              <a:gd name="T78" fmla="*/ 134 w 376"/>
              <a:gd name="T79" fmla="*/ 150 h 274"/>
              <a:gd name="T80" fmla="*/ 100 w 376"/>
              <a:gd name="T81" fmla="*/ 136 h 274"/>
              <a:gd name="T82" fmla="*/ 158 w 376"/>
              <a:gd name="T83" fmla="*/ 128 h 274"/>
              <a:gd name="T84" fmla="*/ 162 w 376"/>
              <a:gd name="T85" fmla="*/ 144 h 274"/>
              <a:gd name="T86" fmla="*/ 346 w 376"/>
              <a:gd name="T87" fmla="*/ 162 h 274"/>
              <a:gd name="T88" fmla="*/ 342 w 376"/>
              <a:gd name="T89" fmla="*/ 168 h 274"/>
              <a:gd name="T90" fmla="*/ 322 w 376"/>
              <a:gd name="T91" fmla="*/ 180 h 274"/>
              <a:gd name="T92" fmla="*/ 220 w 376"/>
              <a:gd name="T93" fmla="*/ 180 h 274"/>
              <a:gd name="T94" fmla="*/ 200 w 376"/>
              <a:gd name="T95" fmla="*/ 168 h 274"/>
              <a:gd name="T96" fmla="*/ 198 w 376"/>
              <a:gd name="T97" fmla="*/ 154 h 274"/>
              <a:gd name="T98" fmla="*/ 272 w 376"/>
              <a:gd name="T99" fmla="*/ 166 h 274"/>
              <a:gd name="T100" fmla="*/ 346 w 376"/>
              <a:gd name="T101" fmla="*/ 160 h 274"/>
              <a:gd name="T102" fmla="*/ 196 w 376"/>
              <a:gd name="T103" fmla="*/ 28 h 274"/>
              <a:gd name="T104" fmla="*/ 272 w 376"/>
              <a:gd name="T105" fmla="*/ 0 h 274"/>
              <a:gd name="T106" fmla="*/ 344 w 376"/>
              <a:gd name="T107" fmla="*/ 24 h 274"/>
              <a:gd name="T108" fmla="*/ 322 w 376"/>
              <a:gd name="T109" fmla="*/ 50 h 274"/>
              <a:gd name="T110" fmla="*/ 220 w 376"/>
              <a:gd name="T111" fmla="*/ 5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" h="274">
                <a:moveTo>
                  <a:pt x="376" y="126"/>
                </a:moveTo>
                <a:lnTo>
                  <a:pt x="376" y="126"/>
                </a:lnTo>
                <a:lnTo>
                  <a:pt x="374" y="122"/>
                </a:lnTo>
                <a:lnTo>
                  <a:pt x="370" y="120"/>
                </a:lnTo>
                <a:lnTo>
                  <a:pt x="346" y="110"/>
                </a:lnTo>
                <a:lnTo>
                  <a:pt x="372" y="98"/>
                </a:lnTo>
                <a:lnTo>
                  <a:pt x="372" y="98"/>
                </a:lnTo>
                <a:lnTo>
                  <a:pt x="376" y="96"/>
                </a:lnTo>
                <a:lnTo>
                  <a:pt x="376" y="92"/>
                </a:lnTo>
                <a:lnTo>
                  <a:pt x="376" y="92"/>
                </a:lnTo>
                <a:lnTo>
                  <a:pt x="376" y="86"/>
                </a:lnTo>
                <a:lnTo>
                  <a:pt x="372" y="84"/>
                </a:lnTo>
                <a:lnTo>
                  <a:pt x="344" y="74"/>
                </a:lnTo>
                <a:lnTo>
                  <a:pt x="344" y="74"/>
                </a:lnTo>
                <a:lnTo>
                  <a:pt x="346" y="70"/>
                </a:lnTo>
                <a:lnTo>
                  <a:pt x="346" y="66"/>
                </a:lnTo>
                <a:lnTo>
                  <a:pt x="346" y="52"/>
                </a:lnTo>
                <a:lnTo>
                  <a:pt x="346" y="52"/>
                </a:lnTo>
                <a:lnTo>
                  <a:pt x="346" y="56"/>
                </a:lnTo>
                <a:lnTo>
                  <a:pt x="344" y="60"/>
                </a:lnTo>
                <a:lnTo>
                  <a:pt x="334" y="68"/>
                </a:lnTo>
                <a:lnTo>
                  <a:pt x="334" y="68"/>
                </a:lnTo>
                <a:lnTo>
                  <a:pt x="322" y="72"/>
                </a:lnTo>
                <a:lnTo>
                  <a:pt x="308" y="76"/>
                </a:lnTo>
                <a:lnTo>
                  <a:pt x="290" y="80"/>
                </a:lnTo>
                <a:lnTo>
                  <a:pt x="272" y="80"/>
                </a:lnTo>
                <a:lnTo>
                  <a:pt x="272" y="80"/>
                </a:lnTo>
                <a:lnTo>
                  <a:pt x="254" y="80"/>
                </a:lnTo>
                <a:lnTo>
                  <a:pt x="238" y="78"/>
                </a:lnTo>
                <a:lnTo>
                  <a:pt x="226" y="74"/>
                </a:lnTo>
                <a:lnTo>
                  <a:pt x="214" y="70"/>
                </a:lnTo>
                <a:lnTo>
                  <a:pt x="214" y="70"/>
                </a:lnTo>
                <a:lnTo>
                  <a:pt x="214" y="70"/>
                </a:lnTo>
                <a:lnTo>
                  <a:pt x="210" y="68"/>
                </a:lnTo>
                <a:lnTo>
                  <a:pt x="210" y="68"/>
                </a:lnTo>
                <a:lnTo>
                  <a:pt x="200" y="60"/>
                </a:lnTo>
                <a:lnTo>
                  <a:pt x="198" y="56"/>
                </a:lnTo>
                <a:lnTo>
                  <a:pt x="196" y="52"/>
                </a:lnTo>
                <a:lnTo>
                  <a:pt x="196" y="52"/>
                </a:lnTo>
                <a:lnTo>
                  <a:pt x="198" y="46"/>
                </a:lnTo>
                <a:lnTo>
                  <a:pt x="6" y="136"/>
                </a:lnTo>
                <a:lnTo>
                  <a:pt x="6" y="136"/>
                </a:lnTo>
                <a:lnTo>
                  <a:pt x="2" y="138"/>
                </a:lnTo>
                <a:lnTo>
                  <a:pt x="2" y="142"/>
                </a:lnTo>
                <a:lnTo>
                  <a:pt x="2" y="142"/>
                </a:lnTo>
                <a:lnTo>
                  <a:pt x="2" y="148"/>
                </a:lnTo>
                <a:lnTo>
                  <a:pt x="6" y="150"/>
                </a:lnTo>
                <a:lnTo>
                  <a:pt x="30" y="158"/>
                </a:lnTo>
                <a:lnTo>
                  <a:pt x="4" y="170"/>
                </a:lnTo>
                <a:lnTo>
                  <a:pt x="4" y="170"/>
                </a:lnTo>
                <a:lnTo>
                  <a:pt x="2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2"/>
                </a:lnTo>
                <a:lnTo>
                  <a:pt x="6" y="184"/>
                </a:lnTo>
                <a:lnTo>
                  <a:pt x="30" y="194"/>
                </a:lnTo>
                <a:lnTo>
                  <a:pt x="4" y="206"/>
                </a:lnTo>
                <a:lnTo>
                  <a:pt x="4" y="206"/>
                </a:lnTo>
                <a:lnTo>
                  <a:pt x="0" y="208"/>
                </a:lnTo>
                <a:lnTo>
                  <a:pt x="0" y="212"/>
                </a:lnTo>
                <a:lnTo>
                  <a:pt x="0" y="212"/>
                </a:lnTo>
                <a:lnTo>
                  <a:pt x="0" y="218"/>
                </a:lnTo>
                <a:lnTo>
                  <a:pt x="4" y="220"/>
                </a:lnTo>
                <a:lnTo>
                  <a:pt x="148" y="270"/>
                </a:lnTo>
                <a:lnTo>
                  <a:pt x="148" y="270"/>
                </a:lnTo>
                <a:lnTo>
                  <a:pt x="150" y="270"/>
                </a:lnTo>
                <a:lnTo>
                  <a:pt x="150" y="270"/>
                </a:lnTo>
                <a:lnTo>
                  <a:pt x="154" y="270"/>
                </a:lnTo>
                <a:lnTo>
                  <a:pt x="198" y="250"/>
                </a:lnTo>
                <a:lnTo>
                  <a:pt x="198" y="250"/>
                </a:lnTo>
                <a:lnTo>
                  <a:pt x="200" y="254"/>
                </a:lnTo>
                <a:lnTo>
                  <a:pt x="206" y="258"/>
                </a:lnTo>
                <a:lnTo>
                  <a:pt x="212" y="264"/>
                </a:lnTo>
                <a:lnTo>
                  <a:pt x="222" y="266"/>
                </a:lnTo>
                <a:lnTo>
                  <a:pt x="244" y="272"/>
                </a:lnTo>
                <a:lnTo>
                  <a:pt x="272" y="274"/>
                </a:lnTo>
                <a:lnTo>
                  <a:pt x="272" y="274"/>
                </a:lnTo>
                <a:lnTo>
                  <a:pt x="300" y="272"/>
                </a:lnTo>
                <a:lnTo>
                  <a:pt x="314" y="270"/>
                </a:lnTo>
                <a:lnTo>
                  <a:pt x="324" y="266"/>
                </a:lnTo>
                <a:lnTo>
                  <a:pt x="334" y="262"/>
                </a:lnTo>
                <a:lnTo>
                  <a:pt x="340" y="256"/>
                </a:lnTo>
                <a:lnTo>
                  <a:pt x="344" y="252"/>
                </a:lnTo>
                <a:lnTo>
                  <a:pt x="346" y="246"/>
                </a:lnTo>
                <a:lnTo>
                  <a:pt x="346" y="230"/>
                </a:lnTo>
                <a:lnTo>
                  <a:pt x="346" y="230"/>
                </a:lnTo>
                <a:lnTo>
                  <a:pt x="346" y="236"/>
                </a:lnTo>
                <a:lnTo>
                  <a:pt x="344" y="240"/>
                </a:lnTo>
                <a:lnTo>
                  <a:pt x="334" y="246"/>
                </a:lnTo>
                <a:lnTo>
                  <a:pt x="334" y="246"/>
                </a:lnTo>
                <a:lnTo>
                  <a:pt x="322" y="252"/>
                </a:lnTo>
                <a:lnTo>
                  <a:pt x="308" y="256"/>
                </a:lnTo>
                <a:lnTo>
                  <a:pt x="290" y="258"/>
                </a:lnTo>
                <a:lnTo>
                  <a:pt x="272" y="260"/>
                </a:lnTo>
                <a:lnTo>
                  <a:pt x="272" y="260"/>
                </a:lnTo>
                <a:lnTo>
                  <a:pt x="252" y="258"/>
                </a:lnTo>
                <a:lnTo>
                  <a:pt x="236" y="256"/>
                </a:lnTo>
                <a:lnTo>
                  <a:pt x="220" y="252"/>
                </a:lnTo>
                <a:lnTo>
                  <a:pt x="210" y="246"/>
                </a:lnTo>
                <a:lnTo>
                  <a:pt x="210" y="246"/>
                </a:lnTo>
                <a:lnTo>
                  <a:pt x="206" y="244"/>
                </a:lnTo>
                <a:lnTo>
                  <a:pt x="206" y="244"/>
                </a:lnTo>
                <a:lnTo>
                  <a:pt x="206" y="244"/>
                </a:lnTo>
                <a:lnTo>
                  <a:pt x="200" y="238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2"/>
                </a:lnTo>
                <a:lnTo>
                  <a:pt x="150" y="254"/>
                </a:lnTo>
                <a:lnTo>
                  <a:pt x="28" y="212"/>
                </a:lnTo>
                <a:lnTo>
                  <a:pt x="52" y="200"/>
                </a:lnTo>
                <a:lnTo>
                  <a:pt x="148" y="234"/>
                </a:lnTo>
                <a:lnTo>
                  <a:pt x="148" y="234"/>
                </a:lnTo>
                <a:lnTo>
                  <a:pt x="152" y="234"/>
                </a:lnTo>
                <a:lnTo>
                  <a:pt x="152" y="234"/>
                </a:lnTo>
                <a:lnTo>
                  <a:pt x="154" y="234"/>
                </a:lnTo>
                <a:lnTo>
                  <a:pt x="198" y="214"/>
                </a:lnTo>
                <a:lnTo>
                  <a:pt x="198" y="214"/>
                </a:lnTo>
                <a:lnTo>
                  <a:pt x="200" y="220"/>
                </a:lnTo>
                <a:lnTo>
                  <a:pt x="206" y="224"/>
                </a:lnTo>
                <a:lnTo>
                  <a:pt x="214" y="228"/>
                </a:lnTo>
                <a:lnTo>
                  <a:pt x="222" y="232"/>
                </a:lnTo>
                <a:lnTo>
                  <a:pt x="246" y="236"/>
                </a:lnTo>
                <a:lnTo>
                  <a:pt x="272" y="238"/>
                </a:lnTo>
                <a:lnTo>
                  <a:pt x="272" y="238"/>
                </a:lnTo>
                <a:lnTo>
                  <a:pt x="300" y="236"/>
                </a:lnTo>
                <a:lnTo>
                  <a:pt x="314" y="234"/>
                </a:lnTo>
                <a:lnTo>
                  <a:pt x="324" y="230"/>
                </a:lnTo>
                <a:lnTo>
                  <a:pt x="334" y="226"/>
                </a:lnTo>
                <a:lnTo>
                  <a:pt x="340" y="220"/>
                </a:lnTo>
                <a:lnTo>
                  <a:pt x="344" y="216"/>
                </a:lnTo>
                <a:lnTo>
                  <a:pt x="346" y="210"/>
                </a:lnTo>
                <a:lnTo>
                  <a:pt x="346" y="196"/>
                </a:lnTo>
                <a:lnTo>
                  <a:pt x="346" y="196"/>
                </a:lnTo>
                <a:lnTo>
                  <a:pt x="346" y="200"/>
                </a:lnTo>
                <a:lnTo>
                  <a:pt x="344" y="204"/>
                </a:lnTo>
                <a:lnTo>
                  <a:pt x="334" y="210"/>
                </a:lnTo>
                <a:lnTo>
                  <a:pt x="334" y="210"/>
                </a:lnTo>
                <a:lnTo>
                  <a:pt x="322" y="216"/>
                </a:lnTo>
                <a:lnTo>
                  <a:pt x="308" y="220"/>
                </a:lnTo>
                <a:lnTo>
                  <a:pt x="290" y="222"/>
                </a:lnTo>
                <a:lnTo>
                  <a:pt x="272" y="224"/>
                </a:lnTo>
                <a:lnTo>
                  <a:pt x="272" y="224"/>
                </a:lnTo>
                <a:lnTo>
                  <a:pt x="252" y="222"/>
                </a:lnTo>
                <a:lnTo>
                  <a:pt x="236" y="220"/>
                </a:lnTo>
                <a:lnTo>
                  <a:pt x="220" y="216"/>
                </a:lnTo>
                <a:lnTo>
                  <a:pt x="210" y="210"/>
                </a:lnTo>
                <a:lnTo>
                  <a:pt x="210" y="210"/>
                </a:lnTo>
                <a:lnTo>
                  <a:pt x="208" y="210"/>
                </a:lnTo>
                <a:lnTo>
                  <a:pt x="208" y="210"/>
                </a:lnTo>
                <a:lnTo>
                  <a:pt x="200" y="204"/>
                </a:lnTo>
                <a:lnTo>
                  <a:pt x="198" y="198"/>
                </a:lnTo>
                <a:lnTo>
                  <a:pt x="198" y="198"/>
                </a:lnTo>
                <a:lnTo>
                  <a:pt x="196" y="196"/>
                </a:lnTo>
                <a:lnTo>
                  <a:pt x="196" y="198"/>
                </a:lnTo>
                <a:lnTo>
                  <a:pt x="152" y="218"/>
                </a:lnTo>
                <a:lnTo>
                  <a:pt x="72" y="192"/>
                </a:lnTo>
                <a:lnTo>
                  <a:pt x="50" y="184"/>
                </a:lnTo>
                <a:lnTo>
                  <a:pt x="28" y="176"/>
                </a:lnTo>
                <a:lnTo>
                  <a:pt x="52" y="166"/>
                </a:lnTo>
                <a:lnTo>
                  <a:pt x="150" y="200"/>
                </a:lnTo>
                <a:lnTo>
                  <a:pt x="150" y="200"/>
                </a:lnTo>
                <a:lnTo>
                  <a:pt x="152" y="200"/>
                </a:lnTo>
                <a:lnTo>
                  <a:pt x="152" y="200"/>
                </a:lnTo>
                <a:lnTo>
                  <a:pt x="156" y="200"/>
                </a:lnTo>
                <a:lnTo>
                  <a:pt x="198" y="180"/>
                </a:lnTo>
                <a:lnTo>
                  <a:pt x="198" y="180"/>
                </a:lnTo>
                <a:lnTo>
                  <a:pt x="202" y="184"/>
                </a:lnTo>
                <a:lnTo>
                  <a:pt x="208" y="188"/>
                </a:lnTo>
                <a:lnTo>
                  <a:pt x="224" y="196"/>
                </a:lnTo>
                <a:lnTo>
                  <a:pt x="246" y="200"/>
                </a:lnTo>
                <a:lnTo>
                  <a:pt x="272" y="202"/>
                </a:lnTo>
                <a:lnTo>
                  <a:pt x="272" y="202"/>
                </a:lnTo>
                <a:lnTo>
                  <a:pt x="296" y="200"/>
                </a:lnTo>
                <a:lnTo>
                  <a:pt x="318" y="196"/>
                </a:lnTo>
                <a:lnTo>
                  <a:pt x="334" y="190"/>
                </a:lnTo>
                <a:lnTo>
                  <a:pt x="340" y="186"/>
                </a:lnTo>
                <a:lnTo>
                  <a:pt x="344" y="180"/>
                </a:lnTo>
                <a:lnTo>
                  <a:pt x="370" y="168"/>
                </a:lnTo>
                <a:lnTo>
                  <a:pt x="370" y="168"/>
                </a:lnTo>
                <a:lnTo>
                  <a:pt x="374" y="166"/>
                </a:lnTo>
                <a:lnTo>
                  <a:pt x="374" y="162"/>
                </a:lnTo>
                <a:lnTo>
                  <a:pt x="374" y="162"/>
                </a:lnTo>
                <a:lnTo>
                  <a:pt x="374" y="156"/>
                </a:lnTo>
                <a:lnTo>
                  <a:pt x="370" y="154"/>
                </a:lnTo>
                <a:lnTo>
                  <a:pt x="346" y="146"/>
                </a:lnTo>
                <a:lnTo>
                  <a:pt x="372" y="134"/>
                </a:lnTo>
                <a:lnTo>
                  <a:pt x="372" y="134"/>
                </a:lnTo>
                <a:lnTo>
                  <a:pt x="374" y="130"/>
                </a:lnTo>
                <a:lnTo>
                  <a:pt x="376" y="126"/>
                </a:lnTo>
                <a:lnTo>
                  <a:pt x="376" y="126"/>
                </a:lnTo>
                <a:close/>
                <a:moveTo>
                  <a:pt x="202" y="78"/>
                </a:moveTo>
                <a:lnTo>
                  <a:pt x="202" y="78"/>
                </a:lnTo>
                <a:lnTo>
                  <a:pt x="214" y="84"/>
                </a:lnTo>
                <a:lnTo>
                  <a:pt x="230" y="90"/>
                </a:lnTo>
                <a:lnTo>
                  <a:pt x="248" y="94"/>
                </a:lnTo>
                <a:lnTo>
                  <a:pt x="272" y="96"/>
                </a:lnTo>
                <a:lnTo>
                  <a:pt x="272" y="96"/>
                </a:lnTo>
                <a:lnTo>
                  <a:pt x="294" y="94"/>
                </a:lnTo>
                <a:lnTo>
                  <a:pt x="314" y="90"/>
                </a:lnTo>
                <a:lnTo>
                  <a:pt x="330" y="84"/>
                </a:lnTo>
                <a:lnTo>
                  <a:pt x="342" y="78"/>
                </a:lnTo>
                <a:lnTo>
                  <a:pt x="342" y="78"/>
                </a:lnTo>
                <a:lnTo>
                  <a:pt x="346" y="82"/>
                </a:lnTo>
                <a:lnTo>
                  <a:pt x="346" y="88"/>
                </a:lnTo>
                <a:lnTo>
                  <a:pt x="346" y="88"/>
                </a:lnTo>
                <a:lnTo>
                  <a:pt x="346" y="92"/>
                </a:lnTo>
                <a:lnTo>
                  <a:pt x="344" y="96"/>
                </a:lnTo>
                <a:lnTo>
                  <a:pt x="334" y="104"/>
                </a:lnTo>
                <a:lnTo>
                  <a:pt x="334" y="104"/>
                </a:lnTo>
                <a:lnTo>
                  <a:pt x="322" y="108"/>
                </a:lnTo>
                <a:lnTo>
                  <a:pt x="308" y="112"/>
                </a:lnTo>
                <a:lnTo>
                  <a:pt x="290" y="116"/>
                </a:lnTo>
                <a:lnTo>
                  <a:pt x="272" y="116"/>
                </a:lnTo>
                <a:lnTo>
                  <a:pt x="272" y="116"/>
                </a:lnTo>
                <a:lnTo>
                  <a:pt x="254" y="116"/>
                </a:lnTo>
                <a:lnTo>
                  <a:pt x="238" y="114"/>
                </a:lnTo>
                <a:lnTo>
                  <a:pt x="226" y="110"/>
                </a:lnTo>
                <a:lnTo>
                  <a:pt x="214" y="106"/>
                </a:lnTo>
                <a:lnTo>
                  <a:pt x="214" y="106"/>
                </a:lnTo>
                <a:lnTo>
                  <a:pt x="214" y="106"/>
                </a:lnTo>
                <a:lnTo>
                  <a:pt x="210" y="104"/>
                </a:lnTo>
                <a:lnTo>
                  <a:pt x="210" y="104"/>
                </a:lnTo>
                <a:lnTo>
                  <a:pt x="200" y="96"/>
                </a:lnTo>
                <a:lnTo>
                  <a:pt x="198" y="92"/>
                </a:lnTo>
                <a:lnTo>
                  <a:pt x="196" y="88"/>
                </a:lnTo>
                <a:lnTo>
                  <a:pt x="196" y="88"/>
                </a:lnTo>
                <a:lnTo>
                  <a:pt x="198" y="82"/>
                </a:lnTo>
                <a:lnTo>
                  <a:pt x="202" y="78"/>
                </a:lnTo>
                <a:lnTo>
                  <a:pt x="202" y="78"/>
                </a:lnTo>
                <a:close/>
                <a:moveTo>
                  <a:pt x="202" y="114"/>
                </a:moveTo>
                <a:lnTo>
                  <a:pt x="202" y="114"/>
                </a:lnTo>
                <a:lnTo>
                  <a:pt x="214" y="120"/>
                </a:lnTo>
                <a:lnTo>
                  <a:pt x="230" y="126"/>
                </a:lnTo>
                <a:lnTo>
                  <a:pt x="248" y="130"/>
                </a:lnTo>
                <a:lnTo>
                  <a:pt x="272" y="130"/>
                </a:lnTo>
                <a:lnTo>
                  <a:pt x="272" y="130"/>
                </a:lnTo>
                <a:lnTo>
                  <a:pt x="294" y="130"/>
                </a:lnTo>
                <a:lnTo>
                  <a:pt x="314" y="126"/>
                </a:lnTo>
                <a:lnTo>
                  <a:pt x="330" y="120"/>
                </a:lnTo>
                <a:lnTo>
                  <a:pt x="342" y="114"/>
                </a:lnTo>
                <a:lnTo>
                  <a:pt x="342" y="114"/>
                </a:lnTo>
                <a:lnTo>
                  <a:pt x="346" y="118"/>
                </a:lnTo>
                <a:lnTo>
                  <a:pt x="346" y="124"/>
                </a:lnTo>
                <a:lnTo>
                  <a:pt x="346" y="124"/>
                </a:lnTo>
                <a:lnTo>
                  <a:pt x="346" y="128"/>
                </a:lnTo>
                <a:lnTo>
                  <a:pt x="346" y="128"/>
                </a:lnTo>
                <a:lnTo>
                  <a:pt x="342" y="132"/>
                </a:lnTo>
                <a:lnTo>
                  <a:pt x="342" y="132"/>
                </a:lnTo>
                <a:lnTo>
                  <a:pt x="340" y="134"/>
                </a:lnTo>
                <a:lnTo>
                  <a:pt x="340" y="134"/>
                </a:lnTo>
                <a:lnTo>
                  <a:pt x="338" y="136"/>
                </a:lnTo>
                <a:lnTo>
                  <a:pt x="338" y="136"/>
                </a:lnTo>
                <a:lnTo>
                  <a:pt x="334" y="140"/>
                </a:lnTo>
                <a:lnTo>
                  <a:pt x="334" y="140"/>
                </a:lnTo>
                <a:lnTo>
                  <a:pt x="322" y="144"/>
                </a:lnTo>
                <a:lnTo>
                  <a:pt x="308" y="148"/>
                </a:lnTo>
                <a:lnTo>
                  <a:pt x="290" y="150"/>
                </a:lnTo>
                <a:lnTo>
                  <a:pt x="272" y="152"/>
                </a:lnTo>
                <a:lnTo>
                  <a:pt x="272" y="152"/>
                </a:lnTo>
                <a:lnTo>
                  <a:pt x="254" y="152"/>
                </a:lnTo>
                <a:lnTo>
                  <a:pt x="238" y="148"/>
                </a:lnTo>
                <a:lnTo>
                  <a:pt x="226" y="146"/>
                </a:lnTo>
                <a:lnTo>
                  <a:pt x="214" y="142"/>
                </a:lnTo>
                <a:lnTo>
                  <a:pt x="214" y="142"/>
                </a:lnTo>
                <a:lnTo>
                  <a:pt x="214" y="142"/>
                </a:lnTo>
                <a:lnTo>
                  <a:pt x="210" y="140"/>
                </a:lnTo>
                <a:lnTo>
                  <a:pt x="210" y="140"/>
                </a:lnTo>
                <a:lnTo>
                  <a:pt x="200" y="132"/>
                </a:lnTo>
                <a:lnTo>
                  <a:pt x="198" y="128"/>
                </a:lnTo>
                <a:lnTo>
                  <a:pt x="196" y="124"/>
                </a:lnTo>
                <a:lnTo>
                  <a:pt x="196" y="124"/>
                </a:lnTo>
                <a:lnTo>
                  <a:pt x="198" y="118"/>
                </a:lnTo>
                <a:lnTo>
                  <a:pt x="202" y="114"/>
                </a:lnTo>
                <a:lnTo>
                  <a:pt x="202" y="114"/>
                </a:lnTo>
                <a:close/>
                <a:moveTo>
                  <a:pt x="162" y="144"/>
                </a:moveTo>
                <a:lnTo>
                  <a:pt x="162" y="144"/>
                </a:lnTo>
                <a:lnTo>
                  <a:pt x="150" y="150"/>
                </a:lnTo>
                <a:lnTo>
                  <a:pt x="134" y="150"/>
                </a:lnTo>
                <a:lnTo>
                  <a:pt x="134" y="150"/>
                </a:lnTo>
                <a:lnTo>
                  <a:pt x="116" y="150"/>
                </a:lnTo>
                <a:lnTo>
                  <a:pt x="104" y="144"/>
                </a:lnTo>
                <a:lnTo>
                  <a:pt x="104" y="144"/>
                </a:lnTo>
                <a:lnTo>
                  <a:pt x="100" y="142"/>
                </a:lnTo>
                <a:lnTo>
                  <a:pt x="98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2"/>
                </a:lnTo>
                <a:lnTo>
                  <a:pt x="110" y="128"/>
                </a:lnTo>
                <a:lnTo>
                  <a:pt x="120" y="126"/>
                </a:lnTo>
                <a:lnTo>
                  <a:pt x="134" y="124"/>
                </a:lnTo>
                <a:lnTo>
                  <a:pt x="134" y="124"/>
                </a:lnTo>
                <a:lnTo>
                  <a:pt x="148" y="126"/>
                </a:lnTo>
                <a:lnTo>
                  <a:pt x="158" y="128"/>
                </a:lnTo>
                <a:lnTo>
                  <a:pt x="166" y="132"/>
                </a:lnTo>
                <a:lnTo>
                  <a:pt x="168" y="136"/>
                </a:lnTo>
                <a:lnTo>
                  <a:pt x="168" y="138"/>
                </a:lnTo>
                <a:lnTo>
                  <a:pt x="168" y="138"/>
                </a:lnTo>
                <a:lnTo>
                  <a:pt x="166" y="142"/>
                </a:lnTo>
                <a:lnTo>
                  <a:pt x="162" y="144"/>
                </a:lnTo>
                <a:lnTo>
                  <a:pt x="162" y="144"/>
                </a:lnTo>
                <a:close/>
                <a:moveTo>
                  <a:pt x="346" y="160"/>
                </a:moveTo>
                <a:lnTo>
                  <a:pt x="346" y="160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2" y="168"/>
                </a:lnTo>
                <a:lnTo>
                  <a:pt x="342" y="168"/>
                </a:lnTo>
                <a:lnTo>
                  <a:pt x="340" y="170"/>
                </a:lnTo>
                <a:lnTo>
                  <a:pt x="340" y="170"/>
                </a:lnTo>
                <a:lnTo>
                  <a:pt x="338" y="172"/>
                </a:lnTo>
                <a:lnTo>
                  <a:pt x="338" y="172"/>
                </a:lnTo>
                <a:lnTo>
                  <a:pt x="334" y="174"/>
                </a:lnTo>
                <a:lnTo>
                  <a:pt x="334" y="174"/>
                </a:lnTo>
                <a:lnTo>
                  <a:pt x="322" y="180"/>
                </a:lnTo>
                <a:lnTo>
                  <a:pt x="308" y="184"/>
                </a:lnTo>
                <a:lnTo>
                  <a:pt x="290" y="186"/>
                </a:lnTo>
                <a:lnTo>
                  <a:pt x="272" y="188"/>
                </a:lnTo>
                <a:lnTo>
                  <a:pt x="272" y="188"/>
                </a:lnTo>
                <a:lnTo>
                  <a:pt x="252" y="186"/>
                </a:lnTo>
                <a:lnTo>
                  <a:pt x="236" y="184"/>
                </a:lnTo>
                <a:lnTo>
                  <a:pt x="220" y="180"/>
                </a:lnTo>
                <a:lnTo>
                  <a:pt x="210" y="174"/>
                </a:lnTo>
                <a:lnTo>
                  <a:pt x="210" y="174"/>
                </a:lnTo>
                <a:lnTo>
                  <a:pt x="208" y="174"/>
                </a:lnTo>
                <a:lnTo>
                  <a:pt x="208" y="174"/>
                </a:lnTo>
                <a:lnTo>
                  <a:pt x="208" y="174"/>
                </a:lnTo>
                <a:lnTo>
                  <a:pt x="200" y="168"/>
                </a:lnTo>
                <a:lnTo>
                  <a:pt x="200" y="168"/>
                </a:lnTo>
                <a:lnTo>
                  <a:pt x="200" y="166"/>
                </a:lnTo>
                <a:lnTo>
                  <a:pt x="200" y="166"/>
                </a:lnTo>
                <a:lnTo>
                  <a:pt x="198" y="164"/>
                </a:lnTo>
                <a:lnTo>
                  <a:pt x="198" y="164"/>
                </a:lnTo>
                <a:lnTo>
                  <a:pt x="196" y="160"/>
                </a:lnTo>
                <a:lnTo>
                  <a:pt x="196" y="160"/>
                </a:lnTo>
                <a:lnTo>
                  <a:pt x="198" y="154"/>
                </a:lnTo>
                <a:lnTo>
                  <a:pt x="202" y="148"/>
                </a:lnTo>
                <a:lnTo>
                  <a:pt x="202" y="148"/>
                </a:lnTo>
                <a:lnTo>
                  <a:pt x="214" y="156"/>
                </a:lnTo>
                <a:lnTo>
                  <a:pt x="230" y="162"/>
                </a:lnTo>
                <a:lnTo>
                  <a:pt x="248" y="166"/>
                </a:lnTo>
                <a:lnTo>
                  <a:pt x="272" y="166"/>
                </a:lnTo>
                <a:lnTo>
                  <a:pt x="272" y="166"/>
                </a:lnTo>
                <a:lnTo>
                  <a:pt x="294" y="166"/>
                </a:lnTo>
                <a:lnTo>
                  <a:pt x="314" y="162"/>
                </a:lnTo>
                <a:lnTo>
                  <a:pt x="330" y="156"/>
                </a:lnTo>
                <a:lnTo>
                  <a:pt x="342" y="148"/>
                </a:lnTo>
                <a:lnTo>
                  <a:pt x="342" y="148"/>
                </a:lnTo>
                <a:lnTo>
                  <a:pt x="346" y="154"/>
                </a:lnTo>
                <a:lnTo>
                  <a:pt x="346" y="160"/>
                </a:lnTo>
                <a:lnTo>
                  <a:pt x="346" y="160"/>
                </a:lnTo>
                <a:close/>
                <a:moveTo>
                  <a:pt x="346" y="128"/>
                </a:moveTo>
                <a:lnTo>
                  <a:pt x="346" y="128"/>
                </a:lnTo>
                <a:lnTo>
                  <a:pt x="348" y="128"/>
                </a:lnTo>
                <a:lnTo>
                  <a:pt x="346" y="128"/>
                </a:lnTo>
                <a:close/>
                <a:moveTo>
                  <a:pt x="196" y="28"/>
                </a:moveTo>
                <a:lnTo>
                  <a:pt x="196" y="28"/>
                </a:lnTo>
                <a:lnTo>
                  <a:pt x="198" y="24"/>
                </a:lnTo>
                <a:lnTo>
                  <a:pt x="202" y="18"/>
                </a:lnTo>
                <a:lnTo>
                  <a:pt x="210" y="14"/>
                </a:lnTo>
                <a:lnTo>
                  <a:pt x="218" y="8"/>
                </a:lnTo>
                <a:lnTo>
                  <a:pt x="230" y="6"/>
                </a:lnTo>
                <a:lnTo>
                  <a:pt x="242" y="2"/>
                </a:lnTo>
                <a:lnTo>
                  <a:pt x="272" y="0"/>
                </a:lnTo>
                <a:lnTo>
                  <a:pt x="272" y="0"/>
                </a:lnTo>
                <a:lnTo>
                  <a:pt x="300" y="2"/>
                </a:lnTo>
                <a:lnTo>
                  <a:pt x="314" y="6"/>
                </a:lnTo>
                <a:lnTo>
                  <a:pt x="324" y="8"/>
                </a:lnTo>
                <a:lnTo>
                  <a:pt x="334" y="14"/>
                </a:lnTo>
                <a:lnTo>
                  <a:pt x="340" y="18"/>
                </a:lnTo>
                <a:lnTo>
                  <a:pt x="344" y="24"/>
                </a:lnTo>
                <a:lnTo>
                  <a:pt x="346" y="28"/>
                </a:lnTo>
                <a:lnTo>
                  <a:pt x="346" y="28"/>
                </a:lnTo>
                <a:lnTo>
                  <a:pt x="346" y="34"/>
                </a:lnTo>
                <a:lnTo>
                  <a:pt x="344" y="38"/>
                </a:lnTo>
                <a:lnTo>
                  <a:pt x="334" y="44"/>
                </a:lnTo>
                <a:lnTo>
                  <a:pt x="334" y="44"/>
                </a:lnTo>
                <a:lnTo>
                  <a:pt x="322" y="50"/>
                </a:lnTo>
                <a:lnTo>
                  <a:pt x="308" y="54"/>
                </a:lnTo>
                <a:lnTo>
                  <a:pt x="290" y="56"/>
                </a:lnTo>
                <a:lnTo>
                  <a:pt x="272" y="58"/>
                </a:lnTo>
                <a:lnTo>
                  <a:pt x="272" y="58"/>
                </a:lnTo>
                <a:lnTo>
                  <a:pt x="252" y="56"/>
                </a:lnTo>
                <a:lnTo>
                  <a:pt x="236" y="54"/>
                </a:lnTo>
                <a:lnTo>
                  <a:pt x="220" y="50"/>
                </a:lnTo>
                <a:lnTo>
                  <a:pt x="210" y="44"/>
                </a:lnTo>
                <a:lnTo>
                  <a:pt x="210" y="44"/>
                </a:lnTo>
                <a:lnTo>
                  <a:pt x="200" y="38"/>
                </a:lnTo>
                <a:lnTo>
                  <a:pt x="198" y="34"/>
                </a:lnTo>
                <a:lnTo>
                  <a:pt x="196" y="28"/>
                </a:lnTo>
                <a:lnTo>
                  <a:pt x="196" y="28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30" name="Freeform 4988">
            <a:extLst>
              <a:ext uri="{FF2B5EF4-FFF2-40B4-BE49-F238E27FC236}">
                <a16:creationId xmlns:a16="http://schemas.microsoft.com/office/drawing/2014/main" id="{E1536D0A-F000-484A-951C-A5A29FBDA33A}"/>
              </a:ext>
            </a:extLst>
          </p:cNvPr>
          <p:cNvSpPr>
            <a:spLocks noEditPoints="1"/>
          </p:cNvSpPr>
          <p:nvPr/>
        </p:nvSpPr>
        <p:spPr bwMode="auto">
          <a:xfrm>
            <a:off x="4896562" y="1397141"/>
            <a:ext cx="348440" cy="524351"/>
          </a:xfrm>
          <a:custGeom>
            <a:avLst/>
            <a:gdLst>
              <a:gd name="T0" fmla="*/ 24 w 256"/>
              <a:gd name="T1" fmla="*/ 0 h 324"/>
              <a:gd name="T2" fmla="*/ 0 w 256"/>
              <a:gd name="T3" fmla="*/ 18 h 324"/>
              <a:gd name="T4" fmla="*/ 256 w 256"/>
              <a:gd name="T5" fmla="*/ 308 h 324"/>
              <a:gd name="T6" fmla="*/ 240 w 256"/>
              <a:gd name="T7" fmla="*/ 324 h 324"/>
              <a:gd name="T8" fmla="*/ 26 w 256"/>
              <a:gd name="T9" fmla="*/ 314 h 324"/>
              <a:gd name="T10" fmla="*/ 70 w 256"/>
              <a:gd name="T11" fmla="*/ 142 h 324"/>
              <a:gd name="T12" fmla="*/ 78 w 256"/>
              <a:gd name="T13" fmla="*/ 142 h 324"/>
              <a:gd name="T14" fmla="*/ 26 w 256"/>
              <a:gd name="T15" fmla="*/ 72 h 324"/>
              <a:gd name="T16" fmla="*/ 86 w 256"/>
              <a:gd name="T17" fmla="*/ 126 h 324"/>
              <a:gd name="T18" fmla="*/ 180 w 256"/>
              <a:gd name="T19" fmla="*/ 190 h 324"/>
              <a:gd name="T20" fmla="*/ 204 w 256"/>
              <a:gd name="T21" fmla="*/ 170 h 324"/>
              <a:gd name="T22" fmla="*/ 102 w 256"/>
              <a:gd name="T23" fmla="*/ 58 h 324"/>
              <a:gd name="T24" fmla="*/ 240 w 256"/>
              <a:gd name="T25" fmla="*/ 82 h 324"/>
              <a:gd name="T26" fmla="*/ 64 w 256"/>
              <a:gd name="T27" fmla="*/ 240 h 324"/>
              <a:gd name="T28" fmla="*/ 46 w 256"/>
              <a:gd name="T29" fmla="*/ 254 h 324"/>
              <a:gd name="T30" fmla="*/ 46 w 256"/>
              <a:gd name="T31" fmla="*/ 264 h 324"/>
              <a:gd name="T32" fmla="*/ 54 w 256"/>
              <a:gd name="T33" fmla="*/ 294 h 324"/>
              <a:gd name="T34" fmla="*/ 64 w 256"/>
              <a:gd name="T35" fmla="*/ 298 h 324"/>
              <a:gd name="T36" fmla="*/ 192 w 256"/>
              <a:gd name="T37" fmla="*/ 208 h 324"/>
              <a:gd name="T38" fmla="*/ 212 w 256"/>
              <a:gd name="T39" fmla="*/ 184 h 324"/>
              <a:gd name="T40" fmla="*/ 192 w 256"/>
              <a:gd name="T41" fmla="*/ 200 h 324"/>
              <a:gd name="T42" fmla="*/ 126 w 256"/>
              <a:gd name="T43" fmla="*/ 258 h 324"/>
              <a:gd name="T44" fmla="*/ 94 w 256"/>
              <a:gd name="T45" fmla="*/ 242 h 324"/>
              <a:gd name="T46" fmla="*/ 80 w 256"/>
              <a:gd name="T47" fmla="*/ 280 h 324"/>
              <a:gd name="T48" fmla="*/ 112 w 256"/>
              <a:gd name="T49" fmla="*/ 296 h 324"/>
              <a:gd name="T50" fmla="*/ 182 w 256"/>
              <a:gd name="T51" fmla="*/ 272 h 324"/>
              <a:gd name="T52" fmla="*/ 174 w 256"/>
              <a:gd name="T53" fmla="*/ 264 h 324"/>
              <a:gd name="T54" fmla="*/ 170 w 256"/>
              <a:gd name="T55" fmla="*/ 240 h 324"/>
              <a:gd name="T56" fmla="*/ 160 w 256"/>
              <a:gd name="T57" fmla="*/ 246 h 324"/>
              <a:gd name="T58" fmla="*/ 150 w 256"/>
              <a:gd name="T59" fmla="*/ 248 h 324"/>
              <a:gd name="T60" fmla="*/ 142 w 256"/>
              <a:gd name="T61" fmla="*/ 240 h 324"/>
              <a:gd name="T62" fmla="*/ 134 w 256"/>
              <a:gd name="T63" fmla="*/ 272 h 324"/>
              <a:gd name="T64" fmla="*/ 142 w 256"/>
              <a:gd name="T65" fmla="*/ 280 h 324"/>
              <a:gd name="T66" fmla="*/ 160 w 256"/>
              <a:gd name="T67" fmla="*/ 296 h 324"/>
              <a:gd name="T68" fmla="*/ 172 w 256"/>
              <a:gd name="T69" fmla="*/ 296 h 324"/>
              <a:gd name="T70" fmla="*/ 178 w 256"/>
              <a:gd name="T71" fmla="*/ 278 h 324"/>
              <a:gd name="T72" fmla="*/ 234 w 256"/>
              <a:gd name="T73" fmla="*/ 270 h 324"/>
              <a:gd name="T74" fmla="*/ 210 w 256"/>
              <a:gd name="T75" fmla="*/ 240 h 324"/>
              <a:gd name="T76" fmla="*/ 186 w 256"/>
              <a:gd name="T77" fmla="*/ 270 h 324"/>
              <a:gd name="T78" fmla="*/ 210 w 256"/>
              <a:gd name="T79" fmla="*/ 298 h 324"/>
              <a:gd name="T80" fmla="*/ 234 w 256"/>
              <a:gd name="T81" fmla="*/ 270 h 324"/>
              <a:gd name="T82" fmla="*/ 198 w 256"/>
              <a:gd name="T83" fmla="*/ 60 h 324"/>
              <a:gd name="T84" fmla="*/ 210 w 256"/>
              <a:gd name="T85" fmla="*/ 256 h 324"/>
              <a:gd name="T86" fmla="*/ 202 w 256"/>
              <a:gd name="T87" fmla="*/ 270 h 324"/>
              <a:gd name="T88" fmla="*/ 210 w 256"/>
              <a:gd name="T89" fmla="*/ 282 h 324"/>
              <a:gd name="T90" fmla="*/ 218 w 256"/>
              <a:gd name="T91" fmla="*/ 270 h 324"/>
              <a:gd name="T92" fmla="*/ 210 w 256"/>
              <a:gd name="T93" fmla="*/ 256 h 324"/>
              <a:gd name="T94" fmla="*/ 94 w 256"/>
              <a:gd name="T95" fmla="*/ 264 h 324"/>
              <a:gd name="T96" fmla="*/ 100 w 256"/>
              <a:gd name="T97" fmla="*/ 280 h 324"/>
              <a:gd name="T98" fmla="*/ 110 w 256"/>
              <a:gd name="T99" fmla="*/ 274 h 324"/>
              <a:gd name="T100" fmla="*/ 106 w 256"/>
              <a:gd name="T101" fmla="*/ 258 h 324"/>
              <a:gd name="T102" fmla="*/ 182 w 256"/>
              <a:gd name="T103" fmla="*/ 160 h 324"/>
              <a:gd name="T104" fmla="*/ 120 w 256"/>
              <a:gd name="T105" fmla="*/ 92 h 324"/>
              <a:gd name="T106" fmla="*/ 36 w 256"/>
              <a:gd name="T107" fmla="*/ 22 h 324"/>
              <a:gd name="T108" fmla="*/ 32 w 256"/>
              <a:gd name="T109" fmla="*/ 32 h 324"/>
              <a:gd name="T110" fmla="*/ 148 w 256"/>
              <a:gd name="T111" fmla="*/ 136 h 324"/>
              <a:gd name="T112" fmla="*/ 180 w 256"/>
              <a:gd name="T113" fmla="*/ 16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6" h="324">
                <a:moveTo>
                  <a:pt x="4" y="4"/>
                </a:moveTo>
                <a:lnTo>
                  <a:pt x="4" y="4"/>
                </a:lnTo>
                <a:lnTo>
                  <a:pt x="10" y="0"/>
                </a:lnTo>
                <a:lnTo>
                  <a:pt x="18" y="0"/>
                </a:lnTo>
                <a:lnTo>
                  <a:pt x="24" y="0"/>
                </a:lnTo>
                <a:lnTo>
                  <a:pt x="30" y="4"/>
                </a:lnTo>
                <a:lnTo>
                  <a:pt x="6" y="30"/>
                </a:lnTo>
                <a:lnTo>
                  <a:pt x="6" y="30"/>
                </a:lnTo>
                <a:lnTo>
                  <a:pt x="2" y="24"/>
                </a:lnTo>
                <a:lnTo>
                  <a:pt x="0" y="18"/>
                </a:lnTo>
                <a:lnTo>
                  <a:pt x="2" y="10"/>
                </a:lnTo>
                <a:lnTo>
                  <a:pt x="4" y="4"/>
                </a:lnTo>
                <a:lnTo>
                  <a:pt x="4" y="4"/>
                </a:lnTo>
                <a:close/>
                <a:moveTo>
                  <a:pt x="256" y="98"/>
                </a:moveTo>
                <a:lnTo>
                  <a:pt x="256" y="308"/>
                </a:lnTo>
                <a:lnTo>
                  <a:pt x="256" y="308"/>
                </a:lnTo>
                <a:lnTo>
                  <a:pt x="254" y="314"/>
                </a:lnTo>
                <a:lnTo>
                  <a:pt x="250" y="320"/>
                </a:lnTo>
                <a:lnTo>
                  <a:pt x="246" y="324"/>
                </a:lnTo>
                <a:lnTo>
                  <a:pt x="240" y="324"/>
                </a:lnTo>
                <a:lnTo>
                  <a:pt x="42" y="324"/>
                </a:lnTo>
                <a:lnTo>
                  <a:pt x="42" y="324"/>
                </a:lnTo>
                <a:lnTo>
                  <a:pt x="34" y="324"/>
                </a:lnTo>
                <a:lnTo>
                  <a:pt x="30" y="320"/>
                </a:lnTo>
                <a:lnTo>
                  <a:pt x="26" y="314"/>
                </a:lnTo>
                <a:lnTo>
                  <a:pt x="26" y="308"/>
                </a:lnTo>
                <a:lnTo>
                  <a:pt x="26" y="92"/>
                </a:lnTo>
                <a:lnTo>
                  <a:pt x="26" y="92"/>
                </a:lnTo>
                <a:lnTo>
                  <a:pt x="44" y="114"/>
                </a:lnTo>
                <a:lnTo>
                  <a:pt x="70" y="142"/>
                </a:lnTo>
                <a:lnTo>
                  <a:pt x="70" y="142"/>
                </a:lnTo>
                <a:lnTo>
                  <a:pt x="74" y="144"/>
                </a:lnTo>
                <a:lnTo>
                  <a:pt x="74" y="144"/>
                </a:lnTo>
                <a:lnTo>
                  <a:pt x="78" y="142"/>
                </a:lnTo>
                <a:lnTo>
                  <a:pt x="78" y="142"/>
                </a:lnTo>
                <a:lnTo>
                  <a:pt x="80" y="138"/>
                </a:lnTo>
                <a:lnTo>
                  <a:pt x="78" y="134"/>
                </a:lnTo>
                <a:lnTo>
                  <a:pt x="78" y="134"/>
                </a:lnTo>
                <a:lnTo>
                  <a:pt x="46" y="98"/>
                </a:lnTo>
                <a:lnTo>
                  <a:pt x="26" y="72"/>
                </a:lnTo>
                <a:lnTo>
                  <a:pt x="26" y="58"/>
                </a:lnTo>
                <a:lnTo>
                  <a:pt x="26" y="58"/>
                </a:lnTo>
                <a:lnTo>
                  <a:pt x="50" y="88"/>
                </a:lnTo>
                <a:lnTo>
                  <a:pt x="86" y="126"/>
                </a:lnTo>
                <a:lnTo>
                  <a:pt x="86" y="126"/>
                </a:lnTo>
                <a:lnTo>
                  <a:pt x="120" y="156"/>
                </a:lnTo>
                <a:lnTo>
                  <a:pt x="148" y="178"/>
                </a:lnTo>
                <a:lnTo>
                  <a:pt x="176" y="200"/>
                </a:lnTo>
                <a:lnTo>
                  <a:pt x="176" y="200"/>
                </a:lnTo>
                <a:lnTo>
                  <a:pt x="180" y="190"/>
                </a:lnTo>
                <a:lnTo>
                  <a:pt x="186" y="180"/>
                </a:lnTo>
                <a:lnTo>
                  <a:pt x="186" y="180"/>
                </a:lnTo>
                <a:lnTo>
                  <a:pt x="194" y="174"/>
                </a:lnTo>
                <a:lnTo>
                  <a:pt x="204" y="170"/>
                </a:lnTo>
                <a:lnTo>
                  <a:pt x="204" y="170"/>
                </a:lnTo>
                <a:lnTo>
                  <a:pt x="182" y="142"/>
                </a:lnTo>
                <a:lnTo>
                  <a:pt x="160" y="116"/>
                </a:lnTo>
                <a:lnTo>
                  <a:pt x="128" y="84"/>
                </a:lnTo>
                <a:lnTo>
                  <a:pt x="128" y="84"/>
                </a:lnTo>
                <a:lnTo>
                  <a:pt x="102" y="58"/>
                </a:lnTo>
                <a:lnTo>
                  <a:pt x="80" y="40"/>
                </a:lnTo>
                <a:lnTo>
                  <a:pt x="48" y="16"/>
                </a:lnTo>
                <a:lnTo>
                  <a:pt x="174" y="16"/>
                </a:lnTo>
                <a:lnTo>
                  <a:pt x="190" y="32"/>
                </a:lnTo>
                <a:lnTo>
                  <a:pt x="240" y="82"/>
                </a:lnTo>
                <a:lnTo>
                  <a:pt x="256" y="98"/>
                </a:lnTo>
                <a:close/>
                <a:moveTo>
                  <a:pt x="70" y="248"/>
                </a:moveTo>
                <a:lnTo>
                  <a:pt x="70" y="248"/>
                </a:lnTo>
                <a:lnTo>
                  <a:pt x="68" y="244"/>
                </a:lnTo>
                <a:lnTo>
                  <a:pt x="64" y="240"/>
                </a:lnTo>
                <a:lnTo>
                  <a:pt x="64" y="240"/>
                </a:lnTo>
                <a:lnTo>
                  <a:pt x="60" y="240"/>
                </a:lnTo>
                <a:lnTo>
                  <a:pt x="56" y="242"/>
                </a:lnTo>
                <a:lnTo>
                  <a:pt x="46" y="254"/>
                </a:lnTo>
                <a:lnTo>
                  <a:pt x="46" y="254"/>
                </a:lnTo>
                <a:lnTo>
                  <a:pt x="44" y="256"/>
                </a:lnTo>
                <a:lnTo>
                  <a:pt x="42" y="258"/>
                </a:lnTo>
                <a:lnTo>
                  <a:pt x="44" y="262"/>
                </a:lnTo>
                <a:lnTo>
                  <a:pt x="46" y="264"/>
                </a:lnTo>
                <a:lnTo>
                  <a:pt x="46" y="264"/>
                </a:lnTo>
                <a:lnTo>
                  <a:pt x="48" y="266"/>
                </a:lnTo>
                <a:lnTo>
                  <a:pt x="54" y="266"/>
                </a:lnTo>
                <a:lnTo>
                  <a:pt x="54" y="290"/>
                </a:lnTo>
                <a:lnTo>
                  <a:pt x="54" y="290"/>
                </a:lnTo>
                <a:lnTo>
                  <a:pt x="54" y="294"/>
                </a:lnTo>
                <a:lnTo>
                  <a:pt x="56" y="296"/>
                </a:lnTo>
                <a:lnTo>
                  <a:pt x="58" y="298"/>
                </a:lnTo>
                <a:lnTo>
                  <a:pt x="62" y="298"/>
                </a:lnTo>
                <a:lnTo>
                  <a:pt x="62" y="298"/>
                </a:lnTo>
                <a:lnTo>
                  <a:pt x="64" y="298"/>
                </a:lnTo>
                <a:lnTo>
                  <a:pt x="66" y="296"/>
                </a:lnTo>
                <a:lnTo>
                  <a:pt x="68" y="294"/>
                </a:lnTo>
                <a:lnTo>
                  <a:pt x="70" y="290"/>
                </a:lnTo>
                <a:lnTo>
                  <a:pt x="70" y="248"/>
                </a:lnTo>
                <a:close/>
                <a:moveTo>
                  <a:pt x="192" y="208"/>
                </a:moveTo>
                <a:lnTo>
                  <a:pt x="224" y="218"/>
                </a:lnTo>
                <a:lnTo>
                  <a:pt x="212" y="184"/>
                </a:lnTo>
                <a:lnTo>
                  <a:pt x="212" y="184"/>
                </a:lnTo>
                <a:lnTo>
                  <a:pt x="212" y="184"/>
                </a:lnTo>
                <a:lnTo>
                  <a:pt x="212" y="184"/>
                </a:lnTo>
                <a:lnTo>
                  <a:pt x="206" y="186"/>
                </a:lnTo>
                <a:lnTo>
                  <a:pt x="198" y="192"/>
                </a:lnTo>
                <a:lnTo>
                  <a:pt x="198" y="192"/>
                </a:lnTo>
                <a:lnTo>
                  <a:pt x="194" y="196"/>
                </a:lnTo>
                <a:lnTo>
                  <a:pt x="192" y="200"/>
                </a:lnTo>
                <a:lnTo>
                  <a:pt x="192" y="208"/>
                </a:lnTo>
                <a:lnTo>
                  <a:pt x="192" y="208"/>
                </a:lnTo>
                <a:close/>
                <a:moveTo>
                  <a:pt x="128" y="270"/>
                </a:moveTo>
                <a:lnTo>
                  <a:pt x="128" y="270"/>
                </a:lnTo>
                <a:lnTo>
                  <a:pt x="126" y="258"/>
                </a:lnTo>
                <a:lnTo>
                  <a:pt x="120" y="248"/>
                </a:lnTo>
                <a:lnTo>
                  <a:pt x="112" y="242"/>
                </a:lnTo>
                <a:lnTo>
                  <a:pt x="102" y="240"/>
                </a:lnTo>
                <a:lnTo>
                  <a:pt x="102" y="240"/>
                </a:lnTo>
                <a:lnTo>
                  <a:pt x="94" y="242"/>
                </a:lnTo>
                <a:lnTo>
                  <a:pt x="86" y="248"/>
                </a:lnTo>
                <a:lnTo>
                  <a:pt x="80" y="258"/>
                </a:lnTo>
                <a:lnTo>
                  <a:pt x="78" y="270"/>
                </a:lnTo>
                <a:lnTo>
                  <a:pt x="78" y="270"/>
                </a:lnTo>
                <a:lnTo>
                  <a:pt x="80" y="280"/>
                </a:lnTo>
                <a:lnTo>
                  <a:pt x="86" y="290"/>
                </a:lnTo>
                <a:lnTo>
                  <a:pt x="94" y="296"/>
                </a:lnTo>
                <a:lnTo>
                  <a:pt x="102" y="298"/>
                </a:lnTo>
                <a:lnTo>
                  <a:pt x="102" y="298"/>
                </a:lnTo>
                <a:lnTo>
                  <a:pt x="112" y="296"/>
                </a:lnTo>
                <a:lnTo>
                  <a:pt x="120" y="290"/>
                </a:lnTo>
                <a:lnTo>
                  <a:pt x="126" y="280"/>
                </a:lnTo>
                <a:lnTo>
                  <a:pt x="128" y="270"/>
                </a:lnTo>
                <a:lnTo>
                  <a:pt x="128" y="270"/>
                </a:lnTo>
                <a:close/>
                <a:moveTo>
                  <a:pt x="182" y="272"/>
                </a:moveTo>
                <a:lnTo>
                  <a:pt x="182" y="272"/>
                </a:lnTo>
                <a:lnTo>
                  <a:pt x="182" y="268"/>
                </a:lnTo>
                <a:lnTo>
                  <a:pt x="180" y="266"/>
                </a:lnTo>
                <a:lnTo>
                  <a:pt x="178" y="264"/>
                </a:lnTo>
                <a:lnTo>
                  <a:pt x="174" y="264"/>
                </a:lnTo>
                <a:lnTo>
                  <a:pt x="174" y="248"/>
                </a:lnTo>
                <a:lnTo>
                  <a:pt x="174" y="248"/>
                </a:lnTo>
                <a:lnTo>
                  <a:pt x="174" y="246"/>
                </a:lnTo>
                <a:lnTo>
                  <a:pt x="172" y="242"/>
                </a:lnTo>
                <a:lnTo>
                  <a:pt x="170" y="240"/>
                </a:lnTo>
                <a:lnTo>
                  <a:pt x="166" y="240"/>
                </a:lnTo>
                <a:lnTo>
                  <a:pt x="166" y="240"/>
                </a:lnTo>
                <a:lnTo>
                  <a:pt x="164" y="240"/>
                </a:lnTo>
                <a:lnTo>
                  <a:pt x="160" y="242"/>
                </a:lnTo>
                <a:lnTo>
                  <a:pt x="160" y="246"/>
                </a:lnTo>
                <a:lnTo>
                  <a:pt x="158" y="248"/>
                </a:lnTo>
                <a:lnTo>
                  <a:pt x="158" y="264"/>
                </a:lnTo>
                <a:lnTo>
                  <a:pt x="150" y="264"/>
                </a:lnTo>
                <a:lnTo>
                  <a:pt x="150" y="248"/>
                </a:lnTo>
                <a:lnTo>
                  <a:pt x="150" y="248"/>
                </a:lnTo>
                <a:lnTo>
                  <a:pt x="150" y="246"/>
                </a:lnTo>
                <a:lnTo>
                  <a:pt x="148" y="242"/>
                </a:lnTo>
                <a:lnTo>
                  <a:pt x="146" y="240"/>
                </a:lnTo>
                <a:lnTo>
                  <a:pt x="142" y="240"/>
                </a:lnTo>
                <a:lnTo>
                  <a:pt x="142" y="240"/>
                </a:lnTo>
                <a:lnTo>
                  <a:pt x="140" y="240"/>
                </a:lnTo>
                <a:lnTo>
                  <a:pt x="136" y="242"/>
                </a:lnTo>
                <a:lnTo>
                  <a:pt x="134" y="246"/>
                </a:lnTo>
                <a:lnTo>
                  <a:pt x="134" y="248"/>
                </a:lnTo>
                <a:lnTo>
                  <a:pt x="134" y="272"/>
                </a:lnTo>
                <a:lnTo>
                  <a:pt x="134" y="272"/>
                </a:lnTo>
                <a:lnTo>
                  <a:pt x="134" y="274"/>
                </a:lnTo>
                <a:lnTo>
                  <a:pt x="136" y="276"/>
                </a:lnTo>
                <a:lnTo>
                  <a:pt x="140" y="278"/>
                </a:lnTo>
                <a:lnTo>
                  <a:pt x="142" y="280"/>
                </a:lnTo>
                <a:lnTo>
                  <a:pt x="158" y="280"/>
                </a:lnTo>
                <a:lnTo>
                  <a:pt x="158" y="290"/>
                </a:lnTo>
                <a:lnTo>
                  <a:pt x="158" y="290"/>
                </a:lnTo>
                <a:lnTo>
                  <a:pt x="160" y="294"/>
                </a:lnTo>
                <a:lnTo>
                  <a:pt x="160" y="296"/>
                </a:lnTo>
                <a:lnTo>
                  <a:pt x="164" y="298"/>
                </a:lnTo>
                <a:lnTo>
                  <a:pt x="166" y="298"/>
                </a:lnTo>
                <a:lnTo>
                  <a:pt x="166" y="298"/>
                </a:lnTo>
                <a:lnTo>
                  <a:pt x="170" y="298"/>
                </a:lnTo>
                <a:lnTo>
                  <a:pt x="172" y="296"/>
                </a:lnTo>
                <a:lnTo>
                  <a:pt x="174" y="294"/>
                </a:lnTo>
                <a:lnTo>
                  <a:pt x="174" y="290"/>
                </a:lnTo>
                <a:lnTo>
                  <a:pt x="174" y="280"/>
                </a:lnTo>
                <a:lnTo>
                  <a:pt x="174" y="280"/>
                </a:lnTo>
                <a:lnTo>
                  <a:pt x="178" y="278"/>
                </a:lnTo>
                <a:lnTo>
                  <a:pt x="180" y="276"/>
                </a:lnTo>
                <a:lnTo>
                  <a:pt x="182" y="274"/>
                </a:lnTo>
                <a:lnTo>
                  <a:pt x="182" y="272"/>
                </a:lnTo>
                <a:lnTo>
                  <a:pt x="182" y="272"/>
                </a:lnTo>
                <a:close/>
                <a:moveTo>
                  <a:pt x="234" y="270"/>
                </a:moveTo>
                <a:lnTo>
                  <a:pt x="234" y="270"/>
                </a:lnTo>
                <a:lnTo>
                  <a:pt x="232" y="258"/>
                </a:lnTo>
                <a:lnTo>
                  <a:pt x="226" y="248"/>
                </a:lnTo>
                <a:lnTo>
                  <a:pt x="220" y="242"/>
                </a:lnTo>
                <a:lnTo>
                  <a:pt x="210" y="240"/>
                </a:lnTo>
                <a:lnTo>
                  <a:pt x="210" y="240"/>
                </a:lnTo>
                <a:lnTo>
                  <a:pt x="200" y="242"/>
                </a:lnTo>
                <a:lnTo>
                  <a:pt x="192" y="248"/>
                </a:lnTo>
                <a:lnTo>
                  <a:pt x="186" y="258"/>
                </a:lnTo>
                <a:lnTo>
                  <a:pt x="186" y="270"/>
                </a:lnTo>
                <a:lnTo>
                  <a:pt x="186" y="270"/>
                </a:lnTo>
                <a:lnTo>
                  <a:pt x="186" y="280"/>
                </a:lnTo>
                <a:lnTo>
                  <a:pt x="192" y="290"/>
                </a:lnTo>
                <a:lnTo>
                  <a:pt x="200" y="296"/>
                </a:lnTo>
                <a:lnTo>
                  <a:pt x="210" y="298"/>
                </a:lnTo>
                <a:lnTo>
                  <a:pt x="210" y="298"/>
                </a:lnTo>
                <a:lnTo>
                  <a:pt x="220" y="296"/>
                </a:lnTo>
                <a:lnTo>
                  <a:pt x="226" y="290"/>
                </a:lnTo>
                <a:lnTo>
                  <a:pt x="232" y="280"/>
                </a:lnTo>
                <a:lnTo>
                  <a:pt x="234" y="270"/>
                </a:lnTo>
                <a:lnTo>
                  <a:pt x="234" y="270"/>
                </a:lnTo>
                <a:close/>
                <a:moveTo>
                  <a:pt x="240" y="102"/>
                </a:moveTo>
                <a:lnTo>
                  <a:pt x="222" y="84"/>
                </a:lnTo>
                <a:lnTo>
                  <a:pt x="198" y="84"/>
                </a:lnTo>
                <a:lnTo>
                  <a:pt x="198" y="60"/>
                </a:lnTo>
                <a:lnTo>
                  <a:pt x="180" y="42"/>
                </a:lnTo>
                <a:lnTo>
                  <a:pt x="180" y="102"/>
                </a:lnTo>
                <a:lnTo>
                  <a:pt x="240" y="102"/>
                </a:lnTo>
                <a:close/>
                <a:moveTo>
                  <a:pt x="210" y="256"/>
                </a:moveTo>
                <a:lnTo>
                  <a:pt x="210" y="256"/>
                </a:lnTo>
                <a:lnTo>
                  <a:pt x="206" y="258"/>
                </a:lnTo>
                <a:lnTo>
                  <a:pt x="204" y="260"/>
                </a:lnTo>
                <a:lnTo>
                  <a:pt x="202" y="264"/>
                </a:lnTo>
                <a:lnTo>
                  <a:pt x="202" y="270"/>
                </a:lnTo>
                <a:lnTo>
                  <a:pt x="202" y="270"/>
                </a:lnTo>
                <a:lnTo>
                  <a:pt x="202" y="274"/>
                </a:lnTo>
                <a:lnTo>
                  <a:pt x="204" y="278"/>
                </a:lnTo>
                <a:lnTo>
                  <a:pt x="206" y="280"/>
                </a:lnTo>
                <a:lnTo>
                  <a:pt x="210" y="282"/>
                </a:lnTo>
                <a:lnTo>
                  <a:pt x="210" y="282"/>
                </a:lnTo>
                <a:lnTo>
                  <a:pt x="212" y="280"/>
                </a:lnTo>
                <a:lnTo>
                  <a:pt x="216" y="278"/>
                </a:lnTo>
                <a:lnTo>
                  <a:pt x="218" y="274"/>
                </a:lnTo>
                <a:lnTo>
                  <a:pt x="218" y="270"/>
                </a:lnTo>
                <a:lnTo>
                  <a:pt x="218" y="270"/>
                </a:lnTo>
                <a:lnTo>
                  <a:pt x="218" y="264"/>
                </a:lnTo>
                <a:lnTo>
                  <a:pt x="216" y="260"/>
                </a:lnTo>
                <a:lnTo>
                  <a:pt x="212" y="258"/>
                </a:lnTo>
                <a:lnTo>
                  <a:pt x="210" y="256"/>
                </a:lnTo>
                <a:lnTo>
                  <a:pt x="210" y="256"/>
                </a:lnTo>
                <a:close/>
                <a:moveTo>
                  <a:pt x="102" y="256"/>
                </a:moveTo>
                <a:lnTo>
                  <a:pt x="102" y="256"/>
                </a:lnTo>
                <a:lnTo>
                  <a:pt x="100" y="258"/>
                </a:lnTo>
                <a:lnTo>
                  <a:pt x="96" y="260"/>
                </a:lnTo>
                <a:lnTo>
                  <a:pt x="94" y="264"/>
                </a:lnTo>
                <a:lnTo>
                  <a:pt x="94" y="270"/>
                </a:lnTo>
                <a:lnTo>
                  <a:pt x="94" y="270"/>
                </a:lnTo>
                <a:lnTo>
                  <a:pt x="94" y="274"/>
                </a:lnTo>
                <a:lnTo>
                  <a:pt x="96" y="278"/>
                </a:lnTo>
                <a:lnTo>
                  <a:pt x="100" y="280"/>
                </a:lnTo>
                <a:lnTo>
                  <a:pt x="102" y="282"/>
                </a:lnTo>
                <a:lnTo>
                  <a:pt x="102" y="282"/>
                </a:lnTo>
                <a:lnTo>
                  <a:pt x="106" y="280"/>
                </a:lnTo>
                <a:lnTo>
                  <a:pt x="108" y="278"/>
                </a:lnTo>
                <a:lnTo>
                  <a:pt x="110" y="274"/>
                </a:lnTo>
                <a:lnTo>
                  <a:pt x="112" y="270"/>
                </a:lnTo>
                <a:lnTo>
                  <a:pt x="112" y="270"/>
                </a:lnTo>
                <a:lnTo>
                  <a:pt x="110" y="264"/>
                </a:lnTo>
                <a:lnTo>
                  <a:pt x="108" y="260"/>
                </a:lnTo>
                <a:lnTo>
                  <a:pt x="106" y="258"/>
                </a:lnTo>
                <a:lnTo>
                  <a:pt x="102" y="256"/>
                </a:lnTo>
                <a:lnTo>
                  <a:pt x="102" y="256"/>
                </a:lnTo>
                <a:close/>
                <a:moveTo>
                  <a:pt x="180" y="164"/>
                </a:moveTo>
                <a:lnTo>
                  <a:pt x="180" y="164"/>
                </a:lnTo>
                <a:lnTo>
                  <a:pt x="182" y="160"/>
                </a:lnTo>
                <a:lnTo>
                  <a:pt x="180" y="156"/>
                </a:lnTo>
                <a:lnTo>
                  <a:pt x="180" y="156"/>
                </a:lnTo>
                <a:lnTo>
                  <a:pt x="156" y="128"/>
                </a:lnTo>
                <a:lnTo>
                  <a:pt x="120" y="92"/>
                </a:lnTo>
                <a:lnTo>
                  <a:pt x="120" y="92"/>
                </a:lnTo>
                <a:lnTo>
                  <a:pt x="88" y="62"/>
                </a:lnTo>
                <a:lnTo>
                  <a:pt x="62" y="40"/>
                </a:lnTo>
                <a:lnTo>
                  <a:pt x="40" y="22"/>
                </a:lnTo>
                <a:lnTo>
                  <a:pt x="40" y="22"/>
                </a:lnTo>
                <a:lnTo>
                  <a:pt x="36" y="22"/>
                </a:lnTo>
                <a:lnTo>
                  <a:pt x="32" y="24"/>
                </a:lnTo>
                <a:lnTo>
                  <a:pt x="32" y="24"/>
                </a:lnTo>
                <a:lnTo>
                  <a:pt x="30" y="28"/>
                </a:lnTo>
                <a:lnTo>
                  <a:pt x="32" y="32"/>
                </a:lnTo>
                <a:lnTo>
                  <a:pt x="32" y="32"/>
                </a:lnTo>
                <a:lnTo>
                  <a:pt x="54" y="50"/>
                </a:lnTo>
                <a:lnTo>
                  <a:pt x="80" y="70"/>
                </a:lnTo>
                <a:lnTo>
                  <a:pt x="112" y="100"/>
                </a:lnTo>
                <a:lnTo>
                  <a:pt x="112" y="100"/>
                </a:lnTo>
                <a:lnTo>
                  <a:pt x="148" y="136"/>
                </a:lnTo>
                <a:lnTo>
                  <a:pt x="170" y="164"/>
                </a:lnTo>
                <a:lnTo>
                  <a:pt x="170" y="164"/>
                </a:lnTo>
                <a:lnTo>
                  <a:pt x="176" y="166"/>
                </a:lnTo>
                <a:lnTo>
                  <a:pt x="176" y="166"/>
                </a:lnTo>
                <a:lnTo>
                  <a:pt x="180" y="164"/>
                </a:lnTo>
                <a:lnTo>
                  <a:pt x="180" y="164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AACF0B-FC58-46CD-B39D-B260C305F8CB}"/>
              </a:ext>
            </a:extLst>
          </p:cNvPr>
          <p:cNvGrpSpPr/>
          <p:nvPr/>
        </p:nvGrpSpPr>
        <p:grpSpPr>
          <a:xfrm>
            <a:off x="6416606" y="1238831"/>
            <a:ext cx="2549971" cy="1823897"/>
            <a:chOff x="6332735" y="2174785"/>
            <a:chExt cx="3405588" cy="24318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D0C8994-17EE-426F-85A7-11961D020F06}"/>
                </a:ext>
              </a:extLst>
            </p:cNvPr>
            <p:cNvGrpSpPr/>
            <p:nvPr/>
          </p:nvGrpSpPr>
          <p:grpSpPr>
            <a:xfrm>
              <a:off x="6332735" y="2321320"/>
              <a:ext cx="3405588" cy="2285327"/>
              <a:chOff x="208672" y="2428707"/>
              <a:chExt cx="3405588" cy="2285327"/>
            </a:xfrm>
          </p:grpSpPr>
          <p:sp>
            <p:nvSpPr>
              <p:cNvPr id="51" name="Freeform 40">
                <a:extLst>
                  <a:ext uri="{FF2B5EF4-FFF2-40B4-BE49-F238E27FC236}">
                    <a16:creationId xmlns:a16="http://schemas.microsoft.com/office/drawing/2014/main" id="{A9CD1B39-EC9A-4A7E-BF27-B4C90B4A3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1829" y="2428707"/>
                <a:ext cx="327135" cy="439455"/>
              </a:xfrm>
              <a:custGeom>
                <a:avLst/>
                <a:gdLst>
                  <a:gd name="T0" fmla="*/ 125 w 233"/>
                  <a:gd name="T1" fmla="*/ 41 h 313"/>
                  <a:gd name="T2" fmla="*/ 125 w 233"/>
                  <a:gd name="T3" fmla="*/ 43 h 313"/>
                  <a:gd name="T4" fmla="*/ 127 w 233"/>
                  <a:gd name="T5" fmla="*/ 43 h 313"/>
                  <a:gd name="T6" fmla="*/ 125 w 233"/>
                  <a:gd name="T7" fmla="*/ 43 h 313"/>
                  <a:gd name="T8" fmla="*/ 125 w 233"/>
                  <a:gd name="T9" fmla="*/ 41 h 313"/>
                  <a:gd name="T10" fmla="*/ 196 w 233"/>
                  <a:gd name="T11" fmla="*/ 240 h 313"/>
                  <a:gd name="T12" fmla="*/ 178 w 233"/>
                  <a:gd name="T13" fmla="*/ 199 h 313"/>
                  <a:gd name="T14" fmla="*/ 162 w 233"/>
                  <a:gd name="T15" fmla="*/ 152 h 313"/>
                  <a:gd name="T16" fmla="*/ 161 w 233"/>
                  <a:gd name="T17" fmla="*/ 140 h 313"/>
                  <a:gd name="T18" fmla="*/ 165 w 233"/>
                  <a:gd name="T19" fmla="*/ 91 h 313"/>
                  <a:gd name="T20" fmla="*/ 178 w 233"/>
                  <a:gd name="T21" fmla="*/ 37 h 313"/>
                  <a:gd name="T22" fmla="*/ 181 w 233"/>
                  <a:gd name="T23" fmla="*/ 20 h 313"/>
                  <a:gd name="T24" fmla="*/ 184 w 233"/>
                  <a:gd name="T25" fmla="*/ 6 h 313"/>
                  <a:gd name="T26" fmla="*/ 178 w 233"/>
                  <a:gd name="T27" fmla="*/ 0 h 313"/>
                  <a:gd name="T28" fmla="*/ 170 w 233"/>
                  <a:gd name="T29" fmla="*/ 15 h 313"/>
                  <a:gd name="T30" fmla="*/ 150 w 233"/>
                  <a:gd name="T31" fmla="*/ 40 h 313"/>
                  <a:gd name="T32" fmla="*/ 142 w 233"/>
                  <a:gd name="T33" fmla="*/ 44 h 313"/>
                  <a:gd name="T34" fmla="*/ 127 w 233"/>
                  <a:gd name="T35" fmla="*/ 43 h 313"/>
                  <a:gd name="T36" fmla="*/ 128 w 233"/>
                  <a:gd name="T37" fmla="*/ 47 h 313"/>
                  <a:gd name="T38" fmla="*/ 130 w 233"/>
                  <a:gd name="T39" fmla="*/ 75 h 313"/>
                  <a:gd name="T40" fmla="*/ 130 w 233"/>
                  <a:gd name="T41" fmla="*/ 112 h 313"/>
                  <a:gd name="T42" fmla="*/ 130 w 233"/>
                  <a:gd name="T43" fmla="*/ 143 h 313"/>
                  <a:gd name="T44" fmla="*/ 139 w 233"/>
                  <a:gd name="T45" fmla="*/ 67 h 313"/>
                  <a:gd name="T46" fmla="*/ 136 w 233"/>
                  <a:gd name="T47" fmla="*/ 63 h 313"/>
                  <a:gd name="T48" fmla="*/ 139 w 233"/>
                  <a:gd name="T49" fmla="*/ 52 h 313"/>
                  <a:gd name="T50" fmla="*/ 144 w 233"/>
                  <a:gd name="T51" fmla="*/ 51 h 313"/>
                  <a:gd name="T52" fmla="*/ 147 w 233"/>
                  <a:gd name="T53" fmla="*/ 51 h 313"/>
                  <a:gd name="T54" fmla="*/ 151 w 233"/>
                  <a:gd name="T55" fmla="*/ 57 h 313"/>
                  <a:gd name="T56" fmla="*/ 148 w 233"/>
                  <a:gd name="T57" fmla="*/ 67 h 313"/>
                  <a:gd name="T58" fmla="*/ 151 w 233"/>
                  <a:gd name="T59" fmla="*/ 106 h 313"/>
                  <a:gd name="T60" fmla="*/ 151 w 233"/>
                  <a:gd name="T61" fmla="*/ 168 h 313"/>
                  <a:gd name="T62" fmla="*/ 151 w 233"/>
                  <a:gd name="T63" fmla="*/ 195 h 313"/>
                  <a:gd name="T64" fmla="*/ 158 w 233"/>
                  <a:gd name="T65" fmla="*/ 266 h 313"/>
                  <a:gd name="T66" fmla="*/ 128 w 233"/>
                  <a:gd name="T67" fmla="*/ 262 h 313"/>
                  <a:gd name="T68" fmla="*/ 130 w 233"/>
                  <a:gd name="T69" fmla="*/ 280 h 313"/>
                  <a:gd name="T70" fmla="*/ 131 w 233"/>
                  <a:gd name="T71" fmla="*/ 305 h 313"/>
                  <a:gd name="T72" fmla="*/ 134 w 233"/>
                  <a:gd name="T73" fmla="*/ 310 h 313"/>
                  <a:gd name="T74" fmla="*/ 145 w 233"/>
                  <a:gd name="T75" fmla="*/ 313 h 313"/>
                  <a:gd name="T76" fmla="*/ 151 w 233"/>
                  <a:gd name="T77" fmla="*/ 313 h 313"/>
                  <a:gd name="T78" fmla="*/ 181 w 233"/>
                  <a:gd name="T79" fmla="*/ 306 h 313"/>
                  <a:gd name="T80" fmla="*/ 196 w 233"/>
                  <a:gd name="T81" fmla="*/ 305 h 313"/>
                  <a:gd name="T82" fmla="*/ 233 w 233"/>
                  <a:gd name="T83" fmla="*/ 306 h 313"/>
                  <a:gd name="T84" fmla="*/ 219 w 233"/>
                  <a:gd name="T85" fmla="*/ 282 h 313"/>
                  <a:gd name="T86" fmla="*/ 196 w 233"/>
                  <a:gd name="T87" fmla="*/ 240 h 313"/>
                  <a:gd name="T88" fmla="*/ 0 w 233"/>
                  <a:gd name="T89" fmla="*/ 222 h 313"/>
                  <a:gd name="T90" fmla="*/ 11 w 233"/>
                  <a:gd name="T91" fmla="*/ 242 h 313"/>
                  <a:gd name="T92" fmla="*/ 11 w 233"/>
                  <a:gd name="T93" fmla="*/ 252 h 313"/>
                  <a:gd name="T94" fmla="*/ 7 w 233"/>
                  <a:gd name="T95" fmla="*/ 260 h 313"/>
                  <a:gd name="T96" fmla="*/ 8 w 233"/>
                  <a:gd name="T97" fmla="*/ 260 h 313"/>
                  <a:gd name="T98" fmla="*/ 16 w 233"/>
                  <a:gd name="T99" fmla="*/ 262 h 313"/>
                  <a:gd name="T100" fmla="*/ 19 w 233"/>
                  <a:gd name="T101" fmla="*/ 257 h 313"/>
                  <a:gd name="T102" fmla="*/ 22 w 233"/>
                  <a:gd name="T103" fmla="*/ 251 h 313"/>
                  <a:gd name="T104" fmla="*/ 20 w 233"/>
                  <a:gd name="T105" fmla="*/ 237 h 313"/>
                  <a:gd name="T106" fmla="*/ 16 w 233"/>
                  <a:gd name="T107" fmla="*/ 226 h 313"/>
                  <a:gd name="T108" fmla="*/ 10 w 233"/>
                  <a:gd name="T109" fmla="*/ 220 h 313"/>
                  <a:gd name="T110" fmla="*/ 0 w 233"/>
                  <a:gd name="T111" fmla="*/ 22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3" h="313">
                    <a:moveTo>
                      <a:pt x="125" y="41"/>
                    </a:moveTo>
                    <a:lnTo>
                      <a:pt x="125" y="41"/>
                    </a:lnTo>
                    <a:lnTo>
                      <a:pt x="125" y="43"/>
                    </a:lnTo>
                    <a:lnTo>
                      <a:pt x="125" y="43"/>
                    </a:lnTo>
                    <a:lnTo>
                      <a:pt x="127" y="43"/>
                    </a:lnTo>
                    <a:lnTo>
                      <a:pt x="127" y="43"/>
                    </a:lnTo>
                    <a:lnTo>
                      <a:pt x="125" y="43"/>
                    </a:lnTo>
                    <a:lnTo>
                      <a:pt x="125" y="43"/>
                    </a:lnTo>
                    <a:lnTo>
                      <a:pt x="125" y="41"/>
                    </a:lnTo>
                    <a:lnTo>
                      <a:pt x="125" y="41"/>
                    </a:lnTo>
                    <a:close/>
                    <a:moveTo>
                      <a:pt x="196" y="240"/>
                    </a:moveTo>
                    <a:lnTo>
                      <a:pt x="196" y="240"/>
                    </a:lnTo>
                    <a:lnTo>
                      <a:pt x="187" y="220"/>
                    </a:lnTo>
                    <a:lnTo>
                      <a:pt x="178" y="199"/>
                    </a:lnTo>
                    <a:lnTo>
                      <a:pt x="168" y="177"/>
                    </a:lnTo>
                    <a:lnTo>
                      <a:pt x="162" y="152"/>
                    </a:lnTo>
                    <a:lnTo>
                      <a:pt x="162" y="152"/>
                    </a:lnTo>
                    <a:lnTo>
                      <a:pt x="161" y="140"/>
                    </a:lnTo>
                    <a:lnTo>
                      <a:pt x="162" y="125"/>
                    </a:lnTo>
                    <a:lnTo>
                      <a:pt x="165" y="91"/>
                    </a:lnTo>
                    <a:lnTo>
                      <a:pt x="171" y="60"/>
                    </a:lnTo>
                    <a:lnTo>
                      <a:pt x="178" y="37"/>
                    </a:lnTo>
                    <a:lnTo>
                      <a:pt x="178" y="37"/>
                    </a:lnTo>
                    <a:lnTo>
                      <a:pt x="181" y="20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75" y="7"/>
                    </a:lnTo>
                    <a:lnTo>
                      <a:pt x="170" y="15"/>
                    </a:lnTo>
                    <a:lnTo>
                      <a:pt x="159" y="29"/>
                    </a:lnTo>
                    <a:lnTo>
                      <a:pt x="150" y="40"/>
                    </a:lnTo>
                    <a:lnTo>
                      <a:pt x="142" y="44"/>
                    </a:lnTo>
                    <a:lnTo>
                      <a:pt x="142" y="44"/>
                    </a:lnTo>
                    <a:lnTo>
                      <a:pt x="133" y="44"/>
                    </a:lnTo>
                    <a:lnTo>
                      <a:pt x="127" y="43"/>
                    </a:lnTo>
                    <a:lnTo>
                      <a:pt x="127" y="43"/>
                    </a:lnTo>
                    <a:lnTo>
                      <a:pt x="128" y="47"/>
                    </a:lnTo>
                    <a:lnTo>
                      <a:pt x="130" y="57"/>
                    </a:lnTo>
                    <a:lnTo>
                      <a:pt x="130" y="75"/>
                    </a:lnTo>
                    <a:lnTo>
                      <a:pt x="130" y="75"/>
                    </a:lnTo>
                    <a:lnTo>
                      <a:pt x="130" y="112"/>
                    </a:lnTo>
                    <a:lnTo>
                      <a:pt x="130" y="143"/>
                    </a:lnTo>
                    <a:lnTo>
                      <a:pt x="130" y="143"/>
                    </a:lnTo>
                    <a:lnTo>
                      <a:pt x="136" y="98"/>
                    </a:lnTo>
                    <a:lnTo>
                      <a:pt x="139" y="67"/>
                    </a:lnTo>
                    <a:lnTo>
                      <a:pt x="139" y="67"/>
                    </a:lnTo>
                    <a:lnTo>
                      <a:pt x="136" y="63"/>
                    </a:lnTo>
                    <a:lnTo>
                      <a:pt x="138" y="57"/>
                    </a:lnTo>
                    <a:lnTo>
                      <a:pt x="139" y="52"/>
                    </a:lnTo>
                    <a:lnTo>
                      <a:pt x="142" y="51"/>
                    </a:lnTo>
                    <a:lnTo>
                      <a:pt x="144" y="51"/>
                    </a:lnTo>
                    <a:lnTo>
                      <a:pt x="144" y="51"/>
                    </a:lnTo>
                    <a:lnTo>
                      <a:pt x="147" y="51"/>
                    </a:lnTo>
                    <a:lnTo>
                      <a:pt x="148" y="52"/>
                    </a:lnTo>
                    <a:lnTo>
                      <a:pt x="151" y="57"/>
                    </a:lnTo>
                    <a:lnTo>
                      <a:pt x="155" y="63"/>
                    </a:lnTo>
                    <a:lnTo>
                      <a:pt x="148" y="67"/>
                    </a:lnTo>
                    <a:lnTo>
                      <a:pt x="148" y="67"/>
                    </a:lnTo>
                    <a:lnTo>
                      <a:pt x="151" y="106"/>
                    </a:lnTo>
                    <a:lnTo>
                      <a:pt x="153" y="140"/>
                    </a:lnTo>
                    <a:lnTo>
                      <a:pt x="151" y="168"/>
                    </a:lnTo>
                    <a:lnTo>
                      <a:pt x="151" y="168"/>
                    </a:lnTo>
                    <a:lnTo>
                      <a:pt x="151" y="195"/>
                    </a:lnTo>
                    <a:lnTo>
                      <a:pt x="155" y="228"/>
                    </a:lnTo>
                    <a:lnTo>
                      <a:pt x="158" y="266"/>
                    </a:lnTo>
                    <a:lnTo>
                      <a:pt x="142" y="276"/>
                    </a:lnTo>
                    <a:lnTo>
                      <a:pt x="128" y="262"/>
                    </a:lnTo>
                    <a:lnTo>
                      <a:pt x="128" y="262"/>
                    </a:lnTo>
                    <a:lnTo>
                      <a:pt x="130" y="280"/>
                    </a:lnTo>
                    <a:lnTo>
                      <a:pt x="131" y="305"/>
                    </a:lnTo>
                    <a:lnTo>
                      <a:pt x="131" y="305"/>
                    </a:lnTo>
                    <a:lnTo>
                      <a:pt x="131" y="310"/>
                    </a:lnTo>
                    <a:lnTo>
                      <a:pt x="134" y="310"/>
                    </a:lnTo>
                    <a:lnTo>
                      <a:pt x="139" y="311"/>
                    </a:lnTo>
                    <a:lnTo>
                      <a:pt x="145" y="313"/>
                    </a:lnTo>
                    <a:lnTo>
                      <a:pt x="145" y="313"/>
                    </a:lnTo>
                    <a:lnTo>
                      <a:pt x="151" y="313"/>
                    </a:lnTo>
                    <a:lnTo>
                      <a:pt x="159" y="313"/>
                    </a:lnTo>
                    <a:lnTo>
                      <a:pt x="181" y="306"/>
                    </a:lnTo>
                    <a:lnTo>
                      <a:pt x="181" y="306"/>
                    </a:lnTo>
                    <a:lnTo>
                      <a:pt x="196" y="305"/>
                    </a:lnTo>
                    <a:lnTo>
                      <a:pt x="213" y="305"/>
                    </a:lnTo>
                    <a:lnTo>
                      <a:pt x="233" y="306"/>
                    </a:lnTo>
                    <a:lnTo>
                      <a:pt x="233" y="306"/>
                    </a:lnTo>
                    <a:lnTo>
                      <a:pt x="219" y="282"/>
                    </a:lnTo>
                    <a:lnTo>
                      <a:pt x="196" y="240"/>
                    </a:lnTo>
                    <a:lnTo>
                      <a:pt x="196" y="240"/>
                    </a:lnTo>
                    <a:close/>
                    <a:moveTo>
                      <a:pt x="0" y="222"/>
                    </a:moveTo>
                    <a:lnTo>
                      <a:pt x="0" y="222"/>
                    </a:lnTo>
                    <a:lnTo>
                      <a:pt x="7" y="231"/>
                    </a:lnTo>
                    <a:lnTo>
                      <a:pt x="11" y="242"/>
                    </a:lnTo>
                    <a:lnTo>
                      <a:pt x="11" y="246"/>
                    </a:lnTo>
                    <a:lnTo>
                      <a:pt x="11" y="252"/>
                    </a:lnTo>
                    <a:lnTo>
                      <a:pt x="10" y="256"/>
                    </a:lnTo>
                    <a:lnTo>
                      <a:pt x="7" y="260"/>
                    </a:lnTo>
                    <a:lnTo>
                      <a:pt x="7" y="260"/>
                    </a:lnTo>
                    <a:lnTo>
                      <a:pt x="8" y="260"/>
                    </a:lnTo>
                    <a:lnTo>
                      <a:pt x="11" y="262"/>
                    </a:lnTo>
                    <a:lnTo>
                      <a:pt x="16" y="262"/>
                    </a:lnTo>
                    <a:lnTo>
                      <a:pt x="17" y="260"/>
                    </a:lnTo>
                    <a:lnTo>
                      <a:pt x="19" y="257"/>
                    </a:lnTo>
                    <a:lnTo>
                      <a:pt x="19" y="257"/>
                    </a:lnTo>
                    <a:lnTo>
                      <a:pt x="22" y="251"/>
                    </a:lnTo>
                    <a:lnTo>
                      <a:pt x="22" y="242"/>
                    </a:lnTo>
                    <a:lnTo>
                      <a:pt x="20" y="237"/>
                    </a:lnTo>
                    <a:lnTo>
                      <a:pt x="19" y="231"/>
                    </a:lnTo>
                    <a:lnTo>
                      <a:pt x="16" y="226"/>
                    </a:lnTo>
                    <a:lnTo>
                      <a:pt x="10" y="220"/>
                    </a:lnTo>
                    <a:lnTo>
                      <a:pt x="10" y="220"/>
                    </a:lnTo>
                    <a:lnTo>
                      <a:pt x="0" y="222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52" name="Freeform 151">
                <a:extLst>
                  <a:ext uri="{FF2B5EF4-FFF2-40B4-BE49-F238E27FC236}">
                    <a16:creationId xmlns:a16="http://schemas.microsoft.com/office/drawing/2014/main" id="{801AD1BA-E769-4AE1-89F0-C5D526221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40" y="2487616"/>
                <a:ext cx="198426" cy="180288"/>
              </a:xfrm>
              <a:custGeom>
                <a:avLst/>
                <a:gdLst>
                  <a:gd name="T0" fmla="*/ 102 w 192"/>
                  <a:gd name="T1" fmla="*/ 58 h 200"/>
                  <a:gd name="T2" fmla="*/ 78 w 192"/>
                  <a:gd name="T3" fmla="*/ 34 h 200"/>
                  <a:gd name="T4" fmla="*/ 74 w 192"/>
                  <a:gd name="T5" fmla="*/ 32 h 200"/>
                  <a:gd name="T6" fmla="*/ 58 w 192"/>
                  <a:gd name="T7" fmla="*/ 28 h 200"/>
                  <a:gd name="T8" fmla="*/ 22 w 192"/>
                  <a:gd name="T9" fmla="*/ 2 h 200"/>
                  <a:gd name="T10" fmla="*/ 12 w 192"/>
                  <a:gd name="T11" fmla="*/ 0 h 200"/>
                  <a:gd name="T12" fmla="*/ 8 w 192"/>
                  <a:gd name="T13" fmla="*/ 0 h 200"/>
                  <a:gd name="T14" fmla="*/ 0 w 192"/>
                  <a:gd name="T15" fmla="*/ 16 h 200"/>
                  <a:gd name="T16" fmla="*/ 6 w 192"/>
                  <a:gd name="T17" fmla="*/ 28 h 200"/>
                  <a:gd name="T18" fmla="*/ 40 w 192"/>
                  <a:gd name="T19" fmla="*/ 56 h 200"/>
                  <a:gd name="T20" fmla="*/ 44 w 192"/>
                  <a:gd name="T21" fmla="*/ 64 h 200"/>
                  <a:gd name="T22" fmla="*/ 52 w 192"/>
                  <a:gd name="T23" fmla="*/ 76 h 200"/>
                  <a:gd name="T24" fmla="*/ 56 w 192"/>
                  <a:gd name="T25" fmla="*/ 76 h 200"/>
                  <a:gd name="T26" fmla="*/ 74 w 192"/>
                  <a:gd name="T27" fmla="*/ 68 h 200"/>
                  <a:gd name="T28" fmla="*/ 86 w 192"/>
                  <a:gd name="T29" fmla="*/ 64 h 200"/>
                  <a:gd name="T30" fmla="*/ 94 w 192"/>
                  <a:gd name="T31" fmla="*/ 68 h 200"/>
                  <a:gd name="T32" fmla="*/ 102 w 192"/>
                  <a:gd name="T33" fmla="*/ 76 h 200"/>
                  <a:gd name="T34" fmla="*/ 132 w 192"/>
                  <a:gd name="T35" fmla="*/ 108 h 200"/>
                  <a:gd name="T36" fmla="*/ 158 w 192"/>
                  <a:gd name="T37" fmla="*/ 138 h 200"/>
                  <a:gd name="T38" fmla="*/ 164 w 192"/>
                  <a:gd name="T39" fmla="*/ 152 h 200"/>
                  <a:gd name="T40" fmla="*/ 174 w 192"/>
                  <a:gd name="T41" fmla="*/ 186 h 200"/>
                  <a:gd name="T42" fmla="*/ 178 w 192"/>
                  <a:gd name="T43" fmla="*/ 198 h 200"/>
                  <a:gd name="T44" fmla="*/ 180 w 192"/>
                  <a:gd name="T45" fmla="*/ 198 h 200"/>
                  <a:gd name="T46" fmla="*/ 168 w 192"/>
                  <a:gd name="T47" fmla="*/ 160 h 200"/>
                  <a:gd name="T48" fmla="*/ 150 w 192"/>
                  <a:gd name="T49" fmla="*/ 106 h 200"/>
                  <a:gd name="T50" fmla="*/ 150 w 192"/>
                  <a:gd name="T51" fmla="*/ 98 h 200"/>
                  <a:gd name="T52" fmla="*/ 156 w 192"/>
                  <a:gd name="T53" fmla="*/ 84 h 200"/>
                  <a:gd name="T54" fmla="*/ 166 w 192"/>
                  <a:gd name="T55" fmla="*/ 76 h 200"/>
                  <a:gd name="T56" fmla="*/ 190 w 192"/>
                  <a:gd name="T57" fmla="*/ 70 h 200"/>
                  <a:gd name="T58" fmla="*/ 192 w 192"/>
                  <a:gd name="T59" fmla="*/ 70 h 200"/>
                  <a:gd name="T60" fmla="*/ 182 w 192"/>
                  <a:gd name="T61" fmla="*/ 64 h 200"/>
                  <a:gd name="T62" fmla="*/ 156 w 192"/>
                  <a:gd name="T63" fmla="*/ 52 h 200"/>
                  <a:gd name="T64" fmla="*/ 120 w 192"/>
                  <a:gd name="T65" fmla="*/ 36 h 200"/>
                  <a:gd name="T66" fmla="*/ 112 w 192"/>
                  <a:gd name="T67" fmla="*/ 32 h 200"/>
                  <a:gd name="T68" fmla="*/ 112 w 192"/>
                  <a:gd name="T69" fmla="*/ 36 h 200"/>
                  <a:gd name="T70" fmla="*/ 118 w 192"/>
                  <a:gd name="T71" fmla="*/ 56 h 200"/>
                  <a:gd name="T72" fmla="*/ 130 w 192"/>
                  <a:gd name="T73" fmla="*/ 76 h 200"/>
                  <a:gd name="T74" fmla="*/ 136 w 192"/>
                  <a:gd name="T75" fmla="*/ 90 h 200"/>
                  <a:gd name="T76" fmla="*/ 132 w 192"/>
                  <a:gd name="T77" fmla="*/ 98 h 200"/>
                  <a:gd name="T78" fmla="*/ 128 w 192"/>
                  <a:gd name="T79" fmla="*/ 94 h 200"/>
                  <a:gd name="T80" fmla="*/ 102 w 192"/>
                  <a:gd name="T81" fmla="*/ 5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2" h="200">
                    <a:moveTo>
                      <a:pt x="102" y="58"/>
                    </a:moveTo>
                    <a:lnTo>
                      <a:pt x="102" y="58"/>
                    </a:lnTo>
                    <a:lnTo>
                      <a:pt x="84" y="38"/>
                    </a:lnTo>
                    <a:lnTo>
                      <a:pt x="78" y="34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66" y="32"/>
                    </a:lnTo>
                    <a:lnTo>
                      <a:pt x="58" y="28"/>
                    </a:lnTo>
                    <a:lnTo>
                      <a:pt x="40" y="14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6" y="28"/>
                    </a:lnTo>
                    <a:lnTo>
                      <a:pt x="20" y="40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4" y="64"/>
                    </a:lnTo>
                    <a:lnTo>
                      <a:pt x="48" y="70"/>
                    </a:lnTo>
                    <a:lnTo>
                      <a:pt x="52" y="76"/>
                    </a:lnTo>
                    <a:lnTo>
                      <a:pt x="54" y="78"/>
                    </a:lnTo>
                    <a:lnTo>
                      <a:pt x="56" y="76"/>
                    </a:lnTo>
                    <a:lnTo>
                      <a:pt x="56" y="76"/>
                    </a:lnTo>
                    <a:lnTo>
                      <a:pt x="74" y="68"/>
                    </a:lnTo>
                    <a:lnTo>
                      <a:pt x="80" y="66"/>
                    </a:lnTo>
                    <a:lnTo>
                      <a:pt x="86" y="64"/>
                    </a:lnTo>
                    <a:lnTo>
                      <a:pt x="90" y="66"/>
                    </a:lnTo>
                    <a:lnTo>
                      <a:pt x="94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16" y="92"/>
                    </a:lnTo>
                    <a:lnTo>
                      <a:pt x="132" y="108"/>
                    </a:lnTo>
                    <a:lnTo>
                      <a:pt x="146" y="122"/>
                    </a:lnTo>
                    <a:lnTo>
                      <a:pt x="158" y="138"/>
                    </a:lnTo>
                    <a:lnTo>
                      <a:pt x="158" y="138"/>
                    </a:lnTo>
                    <a:lnTo>
                      <a:pt x="164" y="152"/>
                    </a:lnTo>
                    <a:lnTo>
                      <a:pt x="170" y="170"/>
                    </a:lnTo>
                    <a:lnTo>
                      <a:pt x="174" y="186"/>
                    </a:lnTo>
                    <a:lnTo>
                      <a:pt x="178" y="198"/>
                    </a:lnTo>
                    <a:lnTo>
                      <a:pt x="178" y="198"/>
                    </a:lnTo>
                    <a:lnTo>
                      <a:pt x="180" y="200"/>
                    </a:lnTo>
                    <a:lnTo>
                      <a:pt x="180" y="198"/>
                    </a:lnTo>
                    <a:lnTo>
                      <a:pt x="178" y="192"/>
                    </a:lnTo>
                    <a:lnTo>
                      <a:pt x="168" y="160"/>
                    </a:lnTo>
                    <a:lnTo>
                      <a:pt x="154" y="122"/>
                    </a:lnTo>
                    <a:lnTo>
                      <a:pt x="150" y="106"/>
                    </a:lnTo>
                    <a:lnTo>
                      <a:pt x="150" y="98"/>
                    </a:lnTo>
                    <a:lnTo>
                      <a:pt x="150" y="98"/>
                    </a:lnTo>
                    <a:lnTo>
                      <a:pt x="152" y="90"/>
                    </a:lnTo>
                    <a:lnTo>
                      <a:pt x="156" y="84"/>
                    </a:lnTo>
                    <a:lnTo>
                      <a:pt x="160" y="80"/>
                    </a:lnTo>
                    <a:lnTo>
                      <a:pt x="166" y="76"/>
                    </a:lnTo>
                    <a:lnTo>
                      <a:pt x="180" y="72"/>
                    </a:lnTo>
                    <a:lnTo>
                      <a:pt x="190" y="70"/>
                    </a:lnTo>
                    <a:lnTo>
                      <a:pt x="190" y="70"/>
                    </a:lnTo>
                    <a:lnTo>
                      <a:pt x="192" y="70"/>
                    </a:lnTo>
                    <a:lnTo>
                      <a:pt x="192" y="68"/>
                    </a:lnTo>
                    <a:lnTo>
                      <a:pt x="182" y="64"/>
                    </a:lnTo>
                    <a:lnTo>
                      <a:pt x="156" y="52"/>
                    </a:lnTo>
                    <a:lnTo>
                      <a:pt x="156" y="52"/>
                    </a:lnTo>
                    <a:lnTo>
                      <a:pt x="134" y="44"/>
                    </a:lnTo>
                    <a:lnTo>
                      <a:pt x="120" y="36"/>
                    </a:lnTo>
                    <a:lnTo>
                      <a:pt x="114" y="32"/>
                    </a:lnTo>
                    <a:lnTo>
                      <a:pt x="112" y="32"/>
                    </a:lnTo>
                    <a:lnTo>
                      <a:pt x="112" y="36"/>
                    </a:lnTo>
                    <a:lnTo>
                      <a:pt x="112" y="36"/>
                    </a:lnTo>
                    <a:lnTo>
                      <a:pt x="114" y="46"/>
                    </a:lnTo>
                    <a:lnTo>
                      <a:pt x="118" y="56"/>
                    </a:lnTo>
                    <a:lnTo>
                      <a:pt x="130" y="76"/>
                    </a:lnTo>
                    <a:lnTo>
                      <a:pt x="130" y="76"/>
                    </a:lnTo>
                    <a:lnTo>
                      <a:pt x="134" y="84"/>
                    </a:lnTo>
                    <a:lnTo>
                      <a:pt x="136" y="90"/>
                    </a:lnTo>
                    <a:lnTo>
                      <a:pt x="136" y="96"/>
                    </a:lnTo>
                    <a:lnTo>
                      <a:pt x="132" y="98"/>
                    </a:lnTo>
                    <a:lnTo>
                      <a:pt x="132" y="98"/>
                    </a:lnTo>
                    <a:lnTo>
                      <a:pt x="128" y="94"/>
                    </a:lnTo>
                    <a:lnTo>
                      <a:pt x="122" y="84"/>
                    </a:lnTo>
                    <a:lnTo>
                      <a:pt x="102" y="58"/>
                    </a:lnTo>
                    <a:lnTo>
                      <a:pt x="10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FFDD309-E242-4731-A048-9602BB396803}"/>
                  </a:ext>
                </a:extLst>
              </p:cNvPr>
              <p:cNvSpPr/>
              <p:nvPr/>
            </p:nvSpPr>
            <p:spPr>
              <a:xfrm>
                <a:off x="682751" y="3217970"/>
                <a:ext cx="2593849" cy="1368552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8CE68F-2BC9-4F67-AC9B-EB63CE68CC59}"/>
                  </a:ext>
                </a:extLst>
              </p:cNvPr>
              <p:cNvSpPr txBox="1"/>
              <p:nvPr/>
            </p:nvSpPr>
            <p:spPr>
              <a:xfrm>
                <a:off x="973673" y="3114721"/>
                <a:ext cx="1771478" cy="492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783">
                  <a:buClrTx/>
                  <a:defRPr/>
                </a:pPr>
                <a:r>
                  <a:rPr lang="en-GB" sz="2400" b="1" i="1" kern="1200">
                    <a:latin typeface="Georgia" pitchFamily="18" charset="0"/>
                    <a:ea typeface="+mn-ea"/>
                    <a:cs typeface="Arial" pitchFamily="34" charset="0"/>
                  </a:rPr>
                  <a:t>3 </a:t>
                </a:r>
                <a:r>
                  <a:rPr lang="en-GB" sz="1200" b="1" i="1" kern="1200">
                    <a:latin typeface="Georgia" pitchFamily="18" charset="0"/>
                    <a:ea typeface="+mn-ea"/>
                    <a:cs typeface="Arial" pitchFamily="34" charset="0"/>
                  </a:rPr>
                  <a:t>Structure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47BBE3-CEB4-42FE-82E8-8449CEAEC5B0}"/>
                  </a:ext>
                </a:extLst>
              </p:cNvPr>
              <p:cNvSpPr txBox="1"/>
              <p:nvPr/>
            </p:nvSpPr>
            <p:spPr>
              <a:xfrm>
                <a:off x="208672" y="3636817"/>
                <a:ext cx="3405588" cy="1077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 defTabSz="685783">
                  <a:buClrTx/>
                  <a:defRPr/>
                </a:pPr>
                <a:r>
                  <a:rPr lang="en-GB" sz="1050" kern="1200">
                    <a:latin typeface="Georgia"/>
                    <a:ea typeface="+mn-ea"/>
                  </a:rPr>
                  <a:t>Each block is identified by a hash, a 256-bit number, created using an algorithm agreed upon by the network. A block contains a header, a reference to the previous block and a group of transaction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2295656-F1F0-4729-924F-568740413383}"/>
                </a:ext>
              </a:extLst>
            </p:cNvPr>
            <p:cNvGrpSpPr/>
            <p:nvPr/>
          </p:nvGrpSpPr>
          <p:grpSpPr>
            <a:xfrm>
              <a:off x="6716681" y="2174785"/>
              <a:ext cx="731521" cy="893571"/>
              <a:chOff x="4455482" y="5366804"/>
              <a:chExt cx="731521" cy="89357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7A64854-8A7C-499A-9C01-9B068A64DAC0}"/>
                  </a:ext>
                </a:extLst>
              </p:cNvPr>
              <p:cNvSpPr/>
              <p:nvPr/>
            </p:nvSpPr>
            <p:spPr>
              <a:xfrm>
                <a:off x="4455483" y="5366804"/>
                <a:ext cx="731520" cy="8935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2827B1B-DFB8-4303-8F6B-B9C294C895E1}"/>
                  </a:ext>
                </a:extLst>
              </p:cNvPr>
              <p:cNvSpPr/>
              <p:nvPr/>
            </p:nvSpPr>
            <p:spPr>
              <a:xfrm>
                <a:off x="4455482" y="5366804"/>
                <a:ext cx="731520" cy="271996"/>
              </a:xfrm>
              <a:prstGeom prst="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r>
                  <a:rPr lang="en-GB" sz="675" kern="1200">
                    <a:solidFill>
                      <a:srgbClr val="FFFFFF"/>
                    </a:solidFill>
                    <a:latin typeface="Georgia"/>
                    <a:ea typeface="+mn-ea"/>
                    <a:cs typeface="+mn-cs"/>
                  </a:rPr>
                  <a:t>Block N</a:t>
                </a:r>
              </a:p>
            </p:txBody>
          </p:sp>
          <p:sp>
            <p:nvSpPr>
              <p:cNvPr id="48" name="Rounded Rectangle 234">
                <a:extLst>
                  <a:ext uri="{FF2B5EF4-FFF2-40B4-BE49-F238E27FC236}">
                    <a16:creationId xmlns:a16="http://schemas.microsoft.com/office/drawing/2014/main" id="{9AF95D31-02A0-421A-9C22-BB8FB88A0A22}"/>
                  </a:ext>
                </a:extLst>
              </p:cNvPr>
              <p:cNvSpPr/>
              <p:nvPr/>
            </p:nvSpPr>
            <p:spPr>
              <a:xfrm>
                <a:off x="4622135" y="6104265"/>
                <a:ext cx="416048" cy="45719"/>
              </a:xfrm>
              <a:prstGeom prst="round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49" name="Rounded Rectangle 235">
                <a:extLst>
                  <a:ext uri="{FF2B5EF4-FFF2-40B4-BE49-F238E27FC236}">
                    <a16:creationId xmlns:a16="http://schemas.microsoft.com/office/drawing/2014/main" id="{F83633A5-BB71-4128-883D-0B6C934C1497}"/>
                  </a:ext>
                </a:extLst>
              </p:cNvPr>
              <p:cNvSpPr/>
              <p:nvPr/>
            </p:nvSpPr>
            <p:spPr>
              <a:xfrm>
                <a:off x="4613152" y="5723265"/>
                <a:ext cx="416048" cy="45719"/>
              </a:xfrm>
              <a:prstGeom prst="round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50" name="Rounded Rectangle 236">
                <a:extLst>
                  <a:ext uri="{FF2B5EF4-FFF2-40B4-BE49-F238E27FC236}">
                    <a16:creationId xmlns:a16="http://schemas.microsoft.com/office/drawing/2014/main" id="{35C26E04-3592-4284-870A-4466B2269C3E}"/>
                  </a:ext>
                </a:extLst>
              </p:cNvPr>
              <p:cNvSpPr/>
              <p:nvPr/>
            </p:nvSpPr>
            <p:spPr>
              <a:xfrm>
                <a:off x="4613152" y="5921384"/>
                <a:ext cx="416048" cy="45719"/>
              </a:xfrm>
              <a:prstGeom prst="round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E34EAF-59C6-495E-99C8-F8A734D43EB0}"/>
                </a:ext>
              </a:extLst>
            </p:cNvPr>
            <p:cNvGrpSpPr/>
            <p:nvPr/>
          </p:nvGrpSpPr>
          <p:grpSpPr>
            <a:xfrm>
              <a:off x="7637679" y="2175477"/>
              <a:ext cx="731521" cy="893571"/>
              <a:chOff x="4455482" y="5366804"/>
              <a:chExt cx="731521" cy="8935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25FF53-0A3B-4D70-8635-8F604EC6E9FA}"/>
                  </a:ext>
                </a:extLst>
              </p:cNvPr>
              <p:cNvSpPr/>
              <p:nvPr/>
            </p:nvSpPr>
            <p:spPr>
              <a:xfrm>
                <a:off x="4455483" y="5366804"/>
                <a:ext cx="731520" cy="8935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011907E-7C4E-41C2-87D4-E804FE5FEB91}"/>
                  </a:ext>
                </a:extLst>
              </p:cNvPr>
              <p:cNvSpPr/>
              <p:nvPr/>
            </p:nvSpPr>
            <p:spPr>
              <a:xfrm>
                <a:off x="4455482" y="5366804"/>
                <a:ext cx="731520" cy="271996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r>
                  <a:rPr lang="en-GB" sz="675" kern="1200">
                    <a:solidFill>
                      <a:srgbClr val="FFFFFF"/>
                    </a:solidFill>
                    <a:latin typeface="Georgia"/>
                    <a:ea typeface="+mn-ea"/>
                    <a:cs typeface="+mn-cs"/>
                  </a:rPr>
                  <a:t>Block N+1</a:t>
                </a:r>
              </a:p>
            </p:txBody>
          </p:sp>
          <p:sp>
            <p:nvSpPr>
              <p:cNvPr id="43" name="Rounded Rectangle 229">
                <a:extLst>
                  <a:ext uri="{FF2B5EF4-FFF2-40B4-BE49-F238E27FC236}">
                    <a16:creationId xmlns:a16="http://schemas.microsoft.com/office/drawing/2014/main" id="{992C55EC-A828-462D-B496-76A2DBDC4825}"/>
                  </a:ext>
                </a:extLst>
              </p:cNvPr>
              <p:cNvSpPr/>
              <p:nvPr/>
            </p:nvSpPr>
            <p:spPr>
              <a:xfrm>
                <a:off x="4622135" y="6104265"/>
                <a:ext cx="416048" cy="45719"/>
              </a:xfrm>
              <a:prstGeom prst="roundRect">
                <a:avLst/>
              </a:prstGeom>
              <a:solidFill>
                <a:srgbClr val="FFFFFF">
                  <a:lumMod val="50000"/>
                </a:srgbClr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44" name="Rounded Rectangle 230">
                <a:extLst>
                  <a:ext uri="{FF2B5EF4-FFF2-40B4-BE49-F238E27FC236}">
                    <a16:creationId xmlns:a16="http://schemas.microsoft.com/office/drawing/2014/main" id="{A2B568EB-B2DF-46E2-A705-BD296E3D6234}"/>
                  </a:ext>
                </a:extLst>
              </p:cNvPr>
              <p:cNvSpPr/>
              <p:nvPr/>
            </p:nvSpPr>
            <p:spPr>
              <a:xfrm>
                <a:off x="4613152" y="5723265"/>
                <a:ext cx="416048" cy="45719"/>
              </a:xfrm>
              <a:prstGeom prst="roundRect">
                <a:avLst/>
              </a:prstGeom>
              <a:solidFill>
                <a:srgbClr val="FFFFFF">
                  <a:lumMod val="50000"/>
                </a:srgbClr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45" name="Rounded Rectangle 231">
                <a:extLst>
                  <a:ext uri="{FF2B5EF4-FFF2-40B4-BE49-F238E27FC236}">
                    <a16:creationId xmlns:a16="http://schemas.microsoft.com/office/drawing/2014/main" id="{D188ABEB-11ED-4582-B59B-739029C754C6}"/>
                  </a:ext>
                </a:extLst>
              </p:cNvPr>
              <p:cNvSpPr/>
              <p:nvPr/>
            </p:nvSpPr>
            <p:spPr>
              <a:xfrm>
                <a:off x="4613152" y="5921384"/>
                <a:ext cx="416048" cy="45719"/>
              </a:xfrm>
              <a:prstGeom prst="roundRect">
                <a:avLst/>
              </a:prstGeom>
              <a:solidFill>
                <a:srgbClr val="FFFFFF">
                  <a:lumMod val="50000"/>
                </a:srgbClr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594E60-BDBA-442B-ADA0-8A6A43BA94D6}"/>
                </a:ext>
              </a:extLst>
            </p:cNvPr>
            <p:cNvGrpSpPr/>
            <p:nvPr/>
          </p:nvGrpSpPr>
          <p:grpSpPr>
            <a:xfrm>
              <a:off x="8541667" y="2185139"/>
              <a:ext cx="731521" cy="893571"/>
              <a:chOff x="4455482" y="5366804"/>
              <a:chExt cx="731521" cy="89357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6445AC2-A87D-4E4D-BB2D-0B1D82B0F8AA}"/>
                  </a:ext>
                </a:extLst>
              </p:cNvPr>
              <p:cNvSpPr/>
              <p:nvPr/>
            </p:nvSpPr>
            <p:spPr>
              <a:xfrm>
                <a:off x="4455483" y="5366804"/>
                <a:ext cx="731520" cy="8935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38B712-B3C0-4EA9-B323-1B3F30E5AA1A}"/>
                  </a:ext>
                </a:extLst>
              </p:cNvPr>
              <p:cNvSpPr/>
              <p:nvPr/>
            </p:nvSpPr>
            <p:spPr>
              <a:xfrm>
                <a:off x="4455482" y="5366804"/>
                <a:ext cx="731520" cy="271996"/>
              </a:xfrm>
              <a:prstGeom prst="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r>
                  <a:rPr lang="en-GB" sz="675" kern="1200">
                    <a:solidFill>
                      <a:srgbClr val="FFFFFF"/>
                    </a:solidFill>
                    <a:latin typeface="Georgia"/>
                    <a:ea typeface="+mn-ea"/>
                    <a:cs typeface="+mn-cs"/>
                  </a:rPr>
                  <a:t>Block N+2</a:t>
                </a:r>
              </a:p>
            </p:txBody>
          </p:sp>
          <p:sp>
            <p:nvSpPr>
              <p:cNvPr id="38" name="Rounded Rectangle 224">
                <a:extLst>
                  <a:ext uri="{FF2B5EF4-FFF2-40B4-BE49-F238E27FC236}">
                    <a16:creationId xmlns:a16="http://schemas.microsoft.com/office/drawing/2014/main" id="{079DE138-412B-41B4-BFEB-4D23EE4E9305}"/>
                  </a:ext>
                </a:extLst>
              </p:cNvPr>
              <p:cNvSpPr/>
              <p:nvPr/>
            </p:nvSpPr>
            <p:spPr>
              <a:xfrm>
                <a:off x="4622135" y="6104265"/>
                <a:ext cx="416048" cy="45719"/>
              </a:xfrm>
              <a:prstGeom prst="round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225">
                <a:extLst>
                  <a:ext uri="{FF2B5EF4-FFF2-40B4-BE49-F238E27FC236}">
                    <a16:creationId xmlns:a16="http://schemas.microsoft.com/office/drawing/2014/main" id="{D3CC39C9-EAF7-46ED-8CF4-9AD9CF4E2FD0}"/>
                  </a:ext>
                </a:extLst>
              </p:cNvPr>
              <p:cNvSpPr/>
              <p:nvPr/>
            </p:nvSpPr>
            <p:spPr>
              <a:xfrm>
                <a:off x="4613152" y="5723265"/>
                <a:ext cx="416048" cy="45719"/>
              </a:xfrm>
              <a:prstGeom prst="round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  <p:sp>
            <p:nvSpPr>
              <p:cNvPr id="40" name="Rounded Rectangle 226">
                <a:extLst>
                  <a:ext uri="{FF2B5EF4-FFF2-40B4-BE49-F238E27FC236}">
                    <a16:creationId xmlns:a16="http://schemas.microsoft.com/office/drawing/2014/main" id="{E1F1A62F-B80C-4304-BA59-7680272566AC}"/>
                  </a:ext>
                </a:extLst>
              </p:cNvPr>
              <p:cNvSpPr/>
              <p:nvPr/>
            </p:nvSpPr>
            <p:spPr>
              <a:xfrm>
                <a:off x="4613152" y="5921384"/>
                <a:ext cx="416048" cy="45719"/>
              </a:xfrm>
              <a:prstGeom prst="roundRect">
                <a:avLst/>
              </a:prstGeom>
              <a:solidFill>
                <a:srgbClr val="E0301E"/>
              </a:solidFill>
              <a:ln w="6350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83">
                  <a:buClrTx/>
                  <a:defRPr/>
                </a:pPr>
                <a:endParaRPr lang="en-GB" sz="1350" kern="1200"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1A8DB0-179C-431E-B316-EB20F39B98A5}"/>
              </a:ext>
            </a:extLst>
          </p:cNvPr>
          <p:cNvGrpSpPr/>
          <p:nvPr/>
        </p:nvGrpSpPr>
        <p:grpSpPr>
          <a:xfrm>
            <a:off x="366985" y="3329082"/>
            <a:ext cx="2408822" cy="1469046"/>
            <a:chOff x="506009" y="2428707"/>
            <a:chExt cx="3211762" cy="1958728"/>
          </a:xfrm>
        </p:grpSpPr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0221FB41-6DE9-4C8B-BFFC-11E496CCA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1829" y="2428707"/>
              <a:ext cx="327135" cy="439455"/>
            </a:xfrm>
            <a:custGeom>
              <a:avLst/>
              <a:gdLst>
                <a:gd name="T0" fmla="*/ 125 w 233"/>
                <a:gd name="T1" fmla="*/ 41 h 313"/>
                <a:gd name="T2" fmla="*/ 125 w 233"/>
                <a:gd name="T3" fmla="*/ 43 h 313"/>
                <a:gd name="T4" fmla="*/ 127 w 233"/>
                <a:gd name="T5" fmla="*/ 43 h 313"/>
                <a:gd name="T6" fmla="*/ 125 w 233"/>
                <a:gd name="T7" fmla="*/ 43 h 313"/>
                <a:gd name="T8" fmla="*/ 125 w 233"/>
                <a:gd name="T9" fmla="*/ 41 h 313"/>
                <a:gd name="T10" fmla="*/ 196 w 233"/>
                <a:gd name="T11" fmla="*/ 240 h 313"/>
                <a:gd name="T12" fmla="*/ 178 w 233"/>
                <a:gd name="T13" fmla="*/ 199 h 313"/>
                <a:gd name="T14" fmla="*/ 162 w 233"/>
                <a:gd name="T15" fmla="*/ 152 h 313"/>
                <a:gd name="T16" fmla="*/ 161 w 233"/>
                <a:gd name="T17" fmla="*/ 140 h 313"/>
                <a:gd name="T18" fmla="*/ 165 w 233"/>
                <a:gd name="T19" fmla="*/ 91 h 313"/>
                <a:gd name="T20" fmla="*/ 178 w 233"/>
                <a:gd name="T21" fmla="*/ 37 h 313"/>
                <a:gd name="T22" fmla="*/ 181 w 233"/>
                <a:gd name="T23" fmla="*/ 20 h 313"/>
                <a:gd name="T24" fmla="*/ 184 w 233"/>
                <a:gd name="T25" fmla="*/ 6 h 313"/>
                <a:gd name="T26" fmla="*/ 178 w 233"/>
                <a:gd name="T27" fmla="*/ 0 h 313"/>
                <a:gd name="T28" fmla="*/ 170 w 233"/>
                <a:gd name="T29" fmla="*/ 15 h 313"/>
                <a:gd name="T30" fmla="*/ 150 w 233"/>
                <a:gd name="T31" fmla="*/ 40 h 313"/>
                <a:gd name="T32" fmla="*/ 142 w 233"/>
                <a:gd name="T33" fmla="*/ 44 h 313"/>
                <a:gd name="T34" fmla="*/ 127 w 233"/>
                <a:gd name="T35" fmla="*/ 43 h 313"/>
                <a:gd name="T36" fmla="*/ 128 w 233"/>
                <a:gd name="T37" fmla="*/ 47 h 313"/>
                <a:gd name="T38" fmla="*/ 130 w 233"/>
                <a:gd name="T39" fmla="*/ 75 h 313"/>
                <a:gd name="T40" fmla="*/ 130 w 233"/>
                <a:gd name="T41" fmla="*/ 112 h 313"/>
                <a:gd name="T42" fmla="*/ 130 w 233"/>
                <a:gd name="T43" fmla="*/ 143 h 313"/>
                <a:gd name="T44" fmla="*/ 139 w 233"/>
                <a:gd name="T45" fmla="*/ 67 h 313"/>
                <a:gd name="T46" fmla="*/ 136 w 233"/>
                <a:gd name="T47" fmla="*/ 63 h 313"/>
                <a:gd name="T48" fmla="*/ 139 w 233"/>
                <a:gd name="T49" fmla="*/ 52 h 313"/>
                <a:gd name="T50" fmla="*/ 144 w 233"/>
                <a:gd name="T51" fmla="*/ 51 h 313"/>
                <a:gd name="T52" fmla="*/ 147 w 233"/>
                <a:gd name="T53" fmla="*/ 51 h 313"/>
                <a:gd name="T54" fmla="*/ 151 w 233"/>
                <a:gd name="T55" fmla="*/ 57 h 313"/>
                <a:gd name="T56" fmla="*/ 148 w 233"/>
                <a:gd name="T57" fmla="*/ 67 h 313"/>
                <a:gd name="T58" fmla="*/ 151 w 233"/>
                <a:gd name="T59" fmla="*/ 106 h 313"/>
                <a:gd name="T60" fmla="*/ 151 w 233"/>
                <a:gd name="T61" fmla="*/ 168 h 313"/>
                <a:gd name="T62" fmla="*/ 151 w 233"/>
                <a:gd name="T63" fmla="*/ 195 h 313"/>
                <a:gd name="T64" fmla="*/ 158 w 233"/>
                <a:gd name="T65" fmla="*/ 266 h 313"/>
                <a:gd name="T66" fmla="*/ 128 w 233"/>
                <a:gd name="T67" fmla="*/ 262 h 313"/>
                <a:gd name="T68" fmla="*/ 130 w 233"/>
                <a:gd name="T69" fmla="*/ 280 h 313"/>
                <a:gd name="T70" fmla="*/ 131 w 233"/>
                <a:gd name="T71" fmla="*/ 305 h 313"/>
                <a:gd name="T72" fmla="*/ 134 w 233"/>
                <a:gd name="T73" fmla="*/ 310 h 313"/>
                <a:gd name="T74" fmla="*/ 145 w 233"/>
                <a:gd name="T75" fmla="*/ 313 h 313"/>
                <a:gd name="T76" fmla="*/ 151 w 233"/>
                <a:gd name="T77" fmla="*/ 313 h 313"/>
                <a:gd name="T78" fmla="*/ 181 w 233"/>
                <a:gd name="T79" fmla="*/ 306 h 313"/>
                <a:gd name="T80" fmla="*/ 196 w 233"/>
                <a:gd name="T81" fmla="*/ 305 h 313"/>
                <a:gd name="T82" fmla="*/ 233 w 233"/>
                <a:gd name="T83" fmla="*/ 306 h 313"/>
                <a:gd name="T84" fmla="*/ 219 w 233"/>
                <a:gd name="T85" fmla="*/ 282 h 313"/>
                <a:gd name="T86" fmla="*/ 196 w 233"/>
                <a:gd name="T87" fmla="*/ 240 h 313"/>
                <a:gd name="T88" fmla="*/ 0 w 233"/>
                <a:gd name="T89" fmla="*/ 222 h 313"/>
                <a:gd name="T90" fmla="*/ 11 w 233"/>
                <a:gd name="T91" fmla="*/ 242 h 313"/>
                <a:gd name="T92" fmla="*/ 11 w 233"/>
                <a:gd name="T93" fmla="*/ 252 h 313"/>
                <a:gd name="T94" fmla="*/ 7 w 233"/>
                <a:gd name="T95" fmla="*/ 260 h 313"/>
                <a:gd name="T96" fmla="*/ 8 w 233"/>
                <a:gd name="T97" fmla="*/ 260 h 313"/>
                <a:gd name="T98" fmla="*/ 16 w 233"/>
                <a:gd name="T99" fmla="*/ 262 h 313"/>
                <a:gd name="T100" fmla="*/ 19 w 233"/>
                <a:gd name="T101" fmla="*/ 257 h 313"/>
                <a:gd name="T102" fmla="*/ 22 w 233"/>
                <a:gd name="T103" fmla="*/ 251 h 313"/>
                <a:gd name="T104" fmla="*/ 20 w 233"/>
                <a:gd name="T105" fmla="*/ 237 h 313"/>
                <a:gd name="T106" fmla="*/ 16 w 233"/>
                <a:gd name="T107" fmla="*/ 226 h 313"/>
                <a:gd name="T108" fmla="*/ 10 w 233"/>
                <a:gd name="T109" fmla="*/ 220 h 313"/>
                <a:gd name="T110" fmla="*/ 0 w 233"/>
                <a:gd name="T111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3" h="313">
                  <a:moveTo>
                    <a:pt x="125" y="41"/>
                  </a:moveTo>
                  <a:lnTo>
                    <a:pt x="125" y="41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5" y="41"/>
                  </a:lnTo>
                  <a:lnTo>
                    <a:pt x="125" y="41"/>
                  </a:lnTo>
                  <a:close/>
                  <a:moveTo>
                    <a:pt x="196" y="240"/>
                  </a:moveTo>
                  <a:lnTo>
                    <a:pt x="196" y="240"/>
                  </a:lnTo>
                  <a:lnTo>
                    <a:pt x="187" y="220"/>
                  </a:lnTo>
                  <a:lnTo>
                    <a:pt x="178" y="199"/>
                  </a:lnTo>
                  <a:lnTo>
                    <a:pt x="168" y="177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1" y="140"/>
                  </a:lnTo>
                  <a:lnTo>
                    <a:pt x="162" y="125"/>
                  </a:lnTo>
                  <a:lnTo>
                    <a:pt x="165" y="91"/>
                  </a:lnTo>
                  <a:lnTo>
                    <a:pt x="171" y="60"/>
                  </a:lnTo>
                  <a:lnTo>
                    <a:pt x="178" y="37"/>
                  </a:lnTo>
                  <a:lnTo>
                    <a:pt x="178" y="37"/>
                  </a:lnTo>
                  <a:lnTo>
                    <a:pt x="181" y="20"/>
                  </a:lnTo>
                  <a:lnTo>
                    <a:pt x="184" y="6"/>
                  </a:lnTo>
                  <a:lnTo>
                    <a:pt x="184" y="6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5" y="7"/>
                  </a:lnTo>
                  <a:lnTo>
                    <a:pt x="170" y="15"/>
                  </a:lnTo>
                  <a:lnTo>
                    <a:pt x="159" y="29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42" y="44"/>
                  </a:lnTo>
                  <a:lnTo>
                    <a:pt x="133" y="44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57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112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6" y="98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6" y="63"/>
                  </a:lnTo>
                  <a:lnTo>
                    <a:pt x="138" y="57"/>
                  </a:lnTo>
                  <a:lnTo>
                    <a:pt x="139" y="52"/>
                  </a:lnTo>
                  <a:lnTo>
                    <a:pt x="142" y="51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7" y="51"/>
                  </a:lnTo>
                  <a:lnTo>
                    <a:pt x="148" y="52"/>
                  </a:lnTo>
                  <a:lnTo>
                    <a:pt x="151" y="57"/>
                  </a:lnTo>
                  <a:lnTo>
                    <a:pt x="155" y="63"/>
                  </a:lnTo>
                  <a:lnTo>
                    <a:pt x="148" y="67"/>
                  </a:lnTo>
                  <a:lnTo>
                    <a:pt x="148" y="67"/>
                  </a:lnTo>
                  <a:lnTo>
                    <a:pt x="151" y="106"/>
                  </a:lnTo>
                  <a:lnTo>
                    <a:pt x="153" y="140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1" y="195"/>
                  </a:lnTo>
                  <a:lnTo>
                    <a:pt x="155" y="228"/>
                  </a:lnTo>
                  <a:lnTo>
                    <a:pt x="158" y="266"/>
                  </a:lnTo>
                  <a:lnTo>
                    <a:pt x="142" y="276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30" y="280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31" y="310"/>
                  </a:lnTo>
                  <a:lnTo>
                    <a:pt x="134" y="310"/>
                  </a:lnTo>
                  <a:lnTo>
                    <a:pt x="139" y="311"/>
                  </a:lnTo>
                  <a:lnTo>
                    <a:pt x="145" y="313"/>
                  </a:lnTo>
                  <a:lnTo>
                    <a:pt x="145" y="313"/>
                  </a:lnTo>
                  <a:lnTo>
                    <a:pt x="151" y="313"/>
                  </a:lnTo>
                  <a:lnTo>
                    <a:pt x="159" y="313"/>
                  </a:lnTo>
                  <a:lnTo>
                    <a:pt x="181" y="306"/>
                  </a:lnTo>
                  <a:lnTo>
                    <a:pt x="181" y="306"/>
                  </a:lnTo>
                  <a:lnTo>
                    <a:pt x="196" y="305"/>
                  </a:lnTo>
                  <a:lnTo>
                    <a:pt x="213" y="305"/>
                  </a:lnTo>
                  <a:lnTo>
                    <a:pt x="233" y="306"/>
                  </a:lnTo>
                  <a:lnTo>
                    <a:pt x="233" y="306"/>
                  </a:lnTo>
                  <a:lnTo>
                    <a:pt x="219" y="282"/>
                  </a:lnTo>
                  <a:lnTo>
                    <a:pt x="196" y="240"/>
                  </a:lnTo>
                  <a:lnTo>
                    <a:pt x="196" y="240"/>
                  </a:lnTo>
                  <a:close/>
                  <a:moveTo>
                    <a:pt x="0" y="222"/>
                  </a:moveTo>
                  <a:lnTo>
                    <a:pt x="0" y="222"/>
                  </a:lnTo>
                  <a:lnTo>
                    <a:pt x="7" y="231"/>
                  </a:lnTo>
                  <a:lnTo>
                    <a:pt x="11" y="242"/>
                  </a:lnTo>
                  <a:lnTo>
                    <a:pt x="11" y="246"/>
                  </a:lnTo>
                  <a:lnTo>
                    <a:pt x="11" y="252"/>
                  </a:lnTo>
                  <a:lnTo>
                    <a:pt x="10" y="256"/>
                  </a:lnTo>
                  <a:lnTo>
                    <a:pt x="7" y="260"/>
                  </a:lnTo>
                  <a:lnTo>
                    <a:pt x="7" y="260"/>
                  </a:lnTo>
                  <a:lnTo>
                    <a:pt x="8" y="260"/>
                  </a:lnTo>
                  <a:lnTo>
                    <a:pt x="11" y="262"/>
                  </a:lnTo>
                  <a:lnTo>
                    <a:pt x="16" y="262"/>
                  </a:lnTo>
                  <a:lnTo>
                    <a:pt x="17" y="260"/>
                  </a:lnTo>
                  <a:lnTo>
                    <a:pt x="19" y="257"/>
                  </a:lnTo>
                  <a:lnTo>
                    <a:pt x="19" y="257"/>
                  </a:lnTo>
                  <a:lnTo>
                    <a:pt x="22" y="251"/>
                  </a:lnTo>
                  <a:lnTo>
                    <a:pt x="22" y="242"/>
                  </a:lnTo>
                  <a:lnTo>
                    <a:pt x="20" y="237"/>
                  </a:lnTo>
                  <a:lnTo>
                    <a:pt x="19" y="231"/>
                  </a:lnTo>
                  <a:lnTo>
                    <a:pt x="16" y="226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58" name="Freeform 244">
              <a:extLst>
                <a:ext uri="{FF2B5EF4-FFF2-40B4-BE49-F238E27FC236}">
                  <a16:creationId xmlns:a16="http://schemas.microsoft.com/office/drawing/2014/main" id="{F09A457E-5EEA-4074-9A71-F77CE482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40" y="2487616"/>
              <a:ext cx="198426" cy="180288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568E850-4A5D-43D3-A000-F6E76F13C9C3}"/>
                </a:ext>
              </a:extLst>
            </p:cNvPr>
            <p:cNvSpPr/>
            <p:nvPr/>
          </p:nvSpPr>
          <p:spPr>
            <a:xfrm>
              <a:off x="682751" y="3217970"/>
              <a:ext cx="2593849" cy="116946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3656E5-21BA-4A03-9075-99984BDAF7DB}"/>
                </a:ext>
              </a:extLst>
            </p:cNvPr>
            <p:cNvSpPr txBox="1"/>
            <p:nvPr/>
          </p:nvSpPr>
          <p:spPr>
            <a:xfrm>
              <a:off x="1358427" y="3126494"/>
              <a:ext cx="177147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685783">
                <a:buClrTx/>
                <a:defRPr/>
              </a:pPr>
              <a:r>
                <a:rPr lang="en-GB" sz="2400" b="1" i="1" kern="1200">
                  <a:latin typeface="Georgia" pitchFamily="18" charset="0"/>
                  <a:ea typeface="+mn-ea"/>
                  <a:cs typeface="Arial" pitchFamily="34" charset="0"/>
                </a:rPr>
                <a:t>4 </a:t>
              </a:r>
              <a:r>
                <a:rPr lang="en-GB" sz="1200" b="1" i="1" kern="1200">
                  <a:latin typeface="Georgia" pitchFamily="18" charset="0"/>
                  <a:ea typeface="+mn-ea"/>
                  <a:cs typeface="Arial" pitchFamily="34" charset="0"/>
                </a:rPr>
                <a:t>Validation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4AF153-320B-49B2-A39A-200757D5CF08}"/>
                </a:ext>
              </a:extLst>
            </p:cNvPr>
            <p:cNvSpPr txBox="1"/>
            <p:nvPr/>
          </p:nvSpPr>
          <p:spPr>
            <a:xfrm>
              <a:off x="506009" y="3683723"/>
              <a:ext cx="32117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 defTabSz="685783">
                <a:buClrTx/>
                <a:defRPr/>
              </a:pPr>
              <a:r>
                <a:rPr lang="en-GB" sz="1050" kern="1200">
                  <a:latin typeface="Georgia" pitchFamily="18" charset="0"/>
                  <a:ea typeface="+mn-ea"/>
                  <a:cs typeface="Arial" pitchFamily="34" charset="0"/>
                </a:rPr>
                <a:t>Blocks must first be validated. The most accepted form of validation for open source blockchain is proof of work.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24FA5644-58AF-44A3-A041-DE3D63A33B7B}"/>
              </a:ext>
            </a:extLst>
          </p:cNvPr>
          <p:cNvSpPr/>
          <p:nvPr/>
        </p:nvSpPr>
        <p:spPr>
          <a:xfrm>
            <a:off x="676520" y="3261647"/>
            <a:ext cx="183815" cy="158884"/>
          </a:xfrm>
          <a:prstGeom prst="ellipse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E7C802B-A2E2-46F5-802D-1774F701CD02}"/>
              </a:ext>
            </a:extLst>
          </p:cNvPr>
          <p:cNvSpPr/>
          <p:nvPr/>
        </p:nvSpPr>
        <p:spPr>
          <a:xfrm>
            <a:off x="698726" y="3443359"/>
            <a:ext cx="151698" cy="228041"/>
          </a:xfrm>
          <a:prstGeom prst="triangle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37678A-BCBD-4109-ABB3-0A9E972BD3E2}"/>
              </a:ext>
            </a:extLst>
          </p:cNvPr>
          <p:cNvSpPr/>
          <p:nvPr/>
        </p:nvSpPr>
        <p:spPr>
          <a:xfrm>
            <a:off x="676519" y="3725779"/>
            <a:ext cx="187950" cy="140873"/>
          </a:xfrm>
          <a:prstGeom prst="rect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0E8311-C3A3-4410-BC93-0A1C71A25931}"/>
              </a:ext>
            </a:extLst>
          </p:cNvPr>
          <p:cNvSpPr/>
          <p:nvPr/>
        </p:nvSpPr>
        <p:spPr>
          <a:xfrm rot="2586673" flipH="1" flipV="1">
            <a:off x="993216" y="3298295"/>
            <a:ext cx="200144" cy="162571"/>
          </a:xfrm>
          <a:prstGeom prst="rect">
            <a:avLst/>
          </a:prstGeom>
          <a:solidFill>
            <a:srgbClr val="FFFFFF">
              <a:lumMod val="50000"/>
            </a:srgbClr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32BD0A-37AB-459B-8F8A-B09F7C2C0954}"/>
              </a:ext>
            </a:extLst>
          </p:cNvPr>
          <p:cNvSpPr/>
          <p:nvPr/>
        </p:nvSpPr>
        <p:spPr>
          <a:xfrm>
            <a:off x="1311125" y="3309143"/>
            <a:ext cx="187950" cy="140873"/>
          </a:xfrm>
          <a:prstGeom prst="rect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AC7ACCC7-481B-4905-BC75-4B333DBCE288}"/>
              </a:ext>
            </a:extLst>
          </p:cNvPr>
          <p:cNvSpPr/>
          <p:nvPr/>
        </p:nvSpPr>
        <p:spPr>
          <a:xfrm>
            <a:off x="1630157" y="3259244"/>
            <a:ext cx="151698" cy="228041"/>
          </a:xfrm>
          <a:prstGeom prst="triangle">
            <a:avLst/>
          </a:prstGeom>
          <a:solidFill>
            <a:srgbClr val="FFFFFF">
              <a:lumMod val="50000"/>
            </a:srgbClr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EA3F63A-8429-460D-A728-CE33B4703ADB}"/>
              </a:ext>
            </a:extLst>
          </p:cNvPr>
          <p:cNvSpPr/>
          <p:nvPr/>
        </p:nvSpPr>
        <p:spPr>
          <a:xfrm>
            <a:off x="1848803" y="3297705"/>
            <a:ext cx="183815" cy="158884"/>
          </a:xfrm>
          <a:prstGeom prst="ellipse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5224F2-630A-42EB-BF1E-39A806464AFA}"/>
              </a:ext>
            </a:extLst>
          </p:cNvPr>
          <p:cNvSpPr/>
          <p:nvPr/>
        </p:nvSpPr>
        <p:spPr>
          <a:xfrm>
            <a:off x="2117124" y="3297851"/>
            <a:ext cx="187950" cy="140873"/>
          </a:xfrm>
          <a:prstGeom prst="rect">
            <a:avLst/>
          </a:prstGeom>
          <a:solidFill>
            <a:srgbClr val="FFFFFF">
              <a:lumMod val="50000"/>
            </a:srgbClr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8ADED6-413C-4E9A-BD6D-3B3E51519EFE}"/>
              </a:ext>
            </a:extLst>
          </p:cNvPr>
          <p:cNvSpPr/>
          <p:nvPr/>
        </p:nvSpPr>
        <p:spPr>
          <a:xfrm>
            <a:off x="2397965" y="3288845"/>
            <a:ext cx="183815" cy="158884"/>
          </a:xfrm>
          <a:prstGeom prst="ellipse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3B96FE-AEE5-4B07-AB63-C36896EC54B2}"/>
              </a:ext>
            </a:extLst>
          </p:cNvPr>
          <p:cNvSpPr/>
          <p:nvPr/>
        </p:nvSpPr>
        <p:spPr>
          <a:xfrm>
            <a:off x="2378687" y="3518642"/>
            <a:ext cx="187950" cy="140873"/>
          </a:xfrm>
          <a:prstGeom prst="rect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9455D20-6AC8-403A-AB46-B5A7AA9259EC}"/>
              </a:ext>
            </a:extLst>
          </p:cNvPr>
          <p:cNvSpPr/>
          <p:nvPr/>
        </p:nvSpPr>
        <p:spPr>
          <a:xfrm>
            <a:off x="2396813" y="3667312"/>
            <a:ext cx="151698" cy="228041"/>
          </a:xfrm>
          <a:prstGeom prst="triangle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BEFA88-A863-46C8-B506-9475E782963A}"/>
              </a:ext>
            </a:extLst>
          </p:cNvPr>
          <p:cNvSpPr/>
          <p:nvPr/>
        </p:nvSpPr>
        <p:spPr>
          <a:xfrm rot="2586673" flipH="1" flipV="1">
            <a:off x="974092" y="3700702"/>
            <a:ext cx="200144" cy="162571"/>
          </a:xfrm>
          <a:prstGeom prst="rect">
            <a:avLst/>
          </a:prstGeom>
          <a:solidFill>
            <a:srgbClr val="FFFFFF">
              <a:lumMod val="50000"/>
            </a:srgbClr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CF512B-2F85-4508-B7D8-135901B3B9C7}"/>
              </a:ext>
            </a:extLst>
          </p:cNvPr>
          <p:cNvSpPr/>
          <p:nvPr/>
        </p:nvSpPr>
        <p:spPr>
          <a:xfrm>
            <a:off x="1292002" y="3711550"/>
            <a:ext cx="187950" cy="140873"/>
          </a:xfrm>
          <a:prstGeom prst="rect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5AE2141-08CA-4E83-9472-5718B1B913CE}"/>
              </a:ext>
            </a:extLst>
          </p:cNvPr>
          <p:cNvSpPr/>
          <p:nvPr/>
        </p:nvSpPr>
        <p:spPr>
          <a:xfrm>
            <a:off x="1611034" y="3661651"/>
            <a:ext cx="151698" cy="228041"/>
          </a:xfrm>
          <a:prstGeom prst="triangle">
            <a:avLst/>
          </a:prstGeom>
          <a:solidFill>
            <a:srgbClr val="FFFFFF">
              <a:lumMod val="50000"/>
            </a:srgbClr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011B63-D454-44D7-B4C6-BC67C3114BD5}"/>
              </a:ext>
            </a:extLst>
          </p:cNvPr>
          <p:cNvSpPr/>
          <p:nvPr/>
        </p:nvSpPr>
        <p:spPr>
          <a:xfrm>
            <a:off x="1829680" y="3700113"/>
            <a:ext cx="183815" cy="158884"/>
          </a:xfrm>
          <a:prstGeom prst="ellipse">
            <a:avLst/>
          </a:prstGeom>
          <a:solidFill>
            <a:srgbClr val="E0301E"/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100A7F-33F7-4D7C-9585-925EB9CCEFA9}"/>
              </a:ext>
            </a:extLst>
          </p:cNvPr>
          <p:cNvSpPr/>
          <p:nvPr/>
        </p:nvSpPr>
        <p:spPr>
          <a:xfrm>
            <a:off x="2098001" y="3700258"/>
            <a:ext cx="187950" cy="140873"/>
          </a:xfrm>
          <a:prstGeom prst="rect">
            <a:avLst/>
          </a:prstGeom>
          <a:solidFill>
            <a:srgbClr val="FFFFFF">
              <a:lumMod val="50000"/>
            </a:srgbClr>
          </a:solidFill>
          <a:ln w="6350"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945579-15EA-470D-8445-2E59E5FCEACE}"/>
              </a:ext>
            </a:extLst>
          </p:cNvPr>
          <p:cNvSpPr txBox="1"/>
          <p:nvPr/>
        </p:nvSpPr>
        <p:spPr>
          <a:xfrm>
            <a:off x="945556" y="3487285"/>
            <a:ext cx="1328660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685783">
              <a:buClrTx/>
            </a:pPr>
            <a:r>
              <a:rPr lang="en-GB" sz="1050" b="1" kern="1200">
                <a:latin typeface="Georgia" pitchFamily="18" charset="0"/>
                <a:ea typeface="+mn-ea"/>
                <a:cs typeface="Arial" pitchFamily="34" charset="0"/>
              </a:rPr>
              <a:t>Block N+3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1ADD7C-B812-44EB-BB9A-8648F3CC0514}"/>
              </a:ext>
            </a:extLst>
          </p:cNvPr>
          <p:cNvGrpSpPr/>
          <p:nvPr/>
        </p:nvGrpSpPr>
        <p:grpSpPr>
          <a:xfrm>
            <a:off x="3347378" y="3369057"/>
            <a:ext cx="2475761" cy="1446911"/>
            <a:chOff x="425184" y="2428707"/>
            <a:chExt cx="3301015" cy="1929215"/>
          </a:xfrm>
        </p:grpSpPr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CB1281A-E74B-4419-A70B-F2A6BE79F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1829" y="2428707"/>
              <a:ext cx="327135" cy="439455"/>
            </a:xfrm>
            <a:custGeom>
              <a:avLst/>
              <a:gdLst>
                <a:gd name="T0" fmla="*/ 125 w 233"/>
                <a:gd name="T1" fmla="*/ 41 h 313"/>
                <a:gd name="T2" fmla="*/ 125 w 233"/>
                <a:gd name="T3" fmla="*/ 43 h 313"/>
                <a:gd name="T4" fmla="*/ 127 w 233"/>
                <a:gd name="T5" fmla="*/ 43 h 313"/>
                <a:gd name="T6" fmla="*/ 125 w 233"/>
                <a:gd name="T7" fmla="*/ 43 h 313"/>
                <a:gd name="T8" fmla="*/ 125 w 233"/>
                <a:gd name="T9" fmla="*/ 41 h 313"/>
                <a:gd name="T10" fmla="*/ 196 w 233"/>
                <a:gd name="T11" fmla="*/ 240 h 313"/>
                <a:gd name="T12" fmla="*/ 178 w 233"/>
                <a:gd name="T13" fmla="*/ 199 h 313"/>
                <a:gd name="T14" fmla="*/ 162 w 233"/>
                <a:gd name="T15" fmla="*/ 152 h 313"/>
                <a:gd name="T16" fmla="*/ 161 w 233"/>
                <a:gd name="T17" fmla="*/ 140 h 313"/>
                <a:gd name="T18" fmla="*/ 165 w 233"/>
                <a:gd name="T19" fmla="*/ 91 h 313"/>
                <a:gd name="T20" fmla="*/ 178 w 233"/>
                <a:gd name="T21" fmla="*/ 37 h 313"/>
                <a:gd name="T22" fmla="*/ 181 w 233"/>
                <a:gd name="T23" fmla="*/ 20 h 313"/>
                <a:gd name="T24" fmla="*/ 184 w 233"/>
                <a:gd name="T25" fmla="*/ 6 h 313"/>
                <a:gd name="T26" fmla="*/ 178 w 233"/>
                <a:gd name="T27" fmla="*/ 0 h 313"/>
                <a:gd name="T28" fmla="*/ 170 w 233"/>
                <a:gd name="T29" fmla="*/ 15 h 313"/>
                <a:gd name="T30" fmla="*/ 150 w 233"/>
                <a:gd name="T31" fmla="*/ 40 h 313"/>
                <a:gd name="T32" fmla="*/ 142 w 233"/>
                <a:gd name="T33" fmla="*/ 44 h 313"/>
                <a:gd name="T34" fmla="*/ 127 w 233"/>
                <a:gd name="T35" fmla="*/ 43 h 313"/>
                <a:gd name="T36" fmla="*/ 128 w 233"/>
                <a:gd name="T37" fmla="*/ 47 h 313"/>
                <a:gd name="T38" fmla="*/ 130 w 233"/>
                <a:gd name="T39" fmla="*/ 75 h 313"/>
                <a:gd name="T40" fmla="*/ 130 w 233"/>
                <a:gd name="T41" fmla="*/ 112 h 313"/>
                <a:gd name="T42" fmla="*/ 130 w 233"/>
                <a:gd name="T43" fmla="*/ 143 h 313"/>
                <a:gd name="T44" fmla="*/ 139 w 233"/>
                <a:gd name="T45" fmla="*/ 67 h 313"/>
                <a:gd name="T46" fmla="*/ 136 w 233"/>
                <a:gd name="T47" fmla="*/ 63 h 313"/>
                <a:gd name="T48" fmla="*/ 139 w 233"/>
                <a:gd name="T49" fmla="*/ 52 h 313"/>
                <a:gd name="T50" fmla="*/ 144 w 233"/>
                <a:gd name="T51" fmla="*/ 51 h 313"/>
                <a:gd name="T52" fmla="*/ 147 w 233"/>
                <a:gd name="T53" fmla="*/ 51 h 313"/>
                <a:gd name="T54" fmla="*/ 151 w 233"/>
                <a:gd name="T55" fmla="*/ 57 h 313"/>
                <a:gd name="T56" fmla="*/ 148 w 233"/>
                <a:gd name="T57" fmla="*/ 67 h 313"/>
                <a:gd name="T58" fmla="*/ 151 w 233"/>
                <a:gd name="T59" fmla="*/ 106 h 313"/>
                <a:gd name="T60" fmla="*/ 151 w 233"/>
                <a:gd name="T61" fmla="*/ 168 h 313"/>
                <a:gd name="T62" fmla="*/ 151 w 233"/>
                <a:gd name="T63" fmla="*/ 195 h 313"/>
                <a:gd name="T64" fmla="*/ 158 w 233"/>
                <a:gd name="T65" fmla="*/ 266 h 313"/>
                <a:gd name="T66" fmla="*/ 128 w 233"/>
                <a:gd name="T67" fmla="*/ 262 h 313"/>
                <a:gd name="T68" fmla="*/ 130 w 233"/>
                <a:gd name="T69" fmla="*/ 280 h 313"/>
                <a:gd name="T70" fmla="*/ 131 w 233"/>
                <a:gd name="T71" fmla="*/ 305 h 313"/>
                <a:gd name="T72" fmla="*/ 134 w 233"/>
                <a:gd name="T73" fmla="*/ 310 h 313"/>
                <a:gd name="T74" fmla="*/ 145 w 233"/>
                <a:gd name="T75" fmla="*/ 313 h 313"/>
                <a:gd name="T76" fmla="*/ 151 w 233"/>
                <a:gd name="T77" fmla="*/ 313 h 313"/>
                <a:gd name="T78" fmla="*/ 181 w 233"/>
                <a:gd name="T79" fmla="*/ 306 h 313"/>
                <a:gd name="T80" fmla="*/ 196 w 233"/>
                <a:gd name="T81" fmla="*/ 305 h 313"/>
                <a:gd name="T82" fmla="*/ 233 w 233"/>
                <a:gd name="T83" fmla="*/ 306 h 313"/>
                <a:gd name="T84" fmla="*/ 219 w 233"/>
                <a:gd name="T85" fmla="*/ 282 h 313"/>
                <a:gd name="T86" fmla="*/ 196 w 233"/>
                <a:gd name="T87" fmla="*/ 240 h 313"/>
                <a:gd name="T88" fmla="*/ 0 w 233"/>
                <a:gd name="T89" fmla="*/ 222 h 313"/>
                <a:gd name="T90" fmla="*/ 11 w 233"/>
                <a:gd name="T91" fmla="*/ 242 h 313"/>
                <a:gd name="T92" fmla="*/ 11 w 233"/>
                <a:gd name="T93" fmla="*/ 252 h 313"/>
                <a:gd name="T94" fmla="*/ 7 w 233"/>
                <a:gd name="T95" fmla="*/ 260 h 313"/>
                <a:gd name="T96" fmla="*/ 8 w 233"/>
                <a:gd name="T97" fmla="*/ 260 h 313"/>
                <a:gd name="T98" fmla="*/ 16 w 233"/>
                <a:gd name="T99" fmla="*/ 262 h 313"/>
                <a:gd name="T100" fmla="*/ 19 w 233"/>
                <a:gd name="T101" fmla="*/ 257 h 313"/>
                <a:gd name="T102" fmla="*/ 22 w 233"/>
                <a:gd name="T103" fmla="*/ 251 h 313"/>
                <a:gd name="T104" fmla="*/ 20 w 233"/>
                <a:gd name="T105" fmla="*/ 237 h 313"/>
                <a:gd name="T106" fmla="*/ 16 w 233"/>
                <a:gd name="T107" fmla="*/ 226 h 313"/>
                <a:gd name="T108" fmla="*/ 10 w 233"/>
                <a:gd name="T109" fmla="*/ 220 h 313"/>
                <a:gd name="T110" fmla="*/ 0 w 233"/>
                <a:gd name="T111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3" h="313">
                  <a:moveTo>
                    <a:pt x="125" y="41"/>
                  </a:moveTo>
                  <a:lnTo>
                    <a:pt x="125" y="41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5" y="41"/>
                  </a:lnTo>
                  <a:lnTo>
                    <a:pt x="125" y="41"/>
                  </a:lnTo>
                  <a:close/>
                  <a:moveTo>
                    <a:pt x="196" y="240"/>
                  </a:moveTo>
                  <a:lnTo>
                    <a:pt x="196" y="240"/>
                  </a:lnTo>
                  <a:lnTo>
                    <a:pt x="187" y="220"/>
                  </a:lnTo>
                  <a:lnTo>
                    <a:pt x="178" y="199"/>
                  </a:lnTo>
                  <a:lnTo>
                    <a:pt x="168" y="177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1" y="140"/>
                  </a:lnTo>
                  <a:lnTo>
                    <a:pt x="162" y="125"/>
                  </a:lnTo>
                  <a:lnTo>
                    <a:pt x="165" y="91"/>
                  </a:lnTo>
                  <a:lnTo>
                    <a:pt x="171" y="60"/>
                  </a:lnTo>
                  <a:lnTo>
                    <a:pt x="178" y="37"/>
                  </a:lnTo>
                  <a:lnTo>
                    <a:pt x="178" y="37"/>
                  </a:lnTo>
                  <a:lnTo>
                    <a:pt x="181" y="20"/>
                  </a:lnTo>
                  <a:lnTo>
                    <a:pt x="184" y="6"/>
                  </a:lnTo>
                  <a:lnTo>
                    <a:pt x="184" y="6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5" y="7"/>
                  </a:lnTo>
                  <a:lnTo>
                    <a:pt x="170" y="15"/>
                  </a:lnTo>
                  <a:lnTo>
                    <a:pt x="159" y="29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42" y="44"/>
                  </a:lnTo>
                  <a:lnTo>
                    <a:pt x="133" y="44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57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112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6" y="98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6" y="63"/>
                  </a:lnTo>
                  <a:lnTo>
                    <a:pt x="138" y="57"/>
                  </a:lnTo>
                  <a:lnTo>
                    <a:pt x="139" y="52"/>
                  </a:lnTo>
                  <a:lnTo>
                    <a:pt x="142" y="51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7" y="51"/>
                  </a:lnTo>
                  <a:lnTo>
                    <a:pt x="148" y="52"/>
                  </a:lnTo>
                  <a:lnTo>
                    <a:pt x="151" y="57"/>
                  </a:lnTo>
                  <a:lnTo>
                    <a:pt x="155" y="63"/>
                  </a:lnTo>
                  <a:lnTo>
                    <a:pt x="148" y="67"/>
                  </a:lnTo>
                  <a:lnTo>
                    <a:pt x="148" y="67"/>
                  </a:lnTo>
                  <a:lnTo>
                    <a:pt x="151" y="106"/>
                  </a:lnTo>
                  <a:lnTo>
                    <a:pt x="153" y="140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1" y="195"/>
                  </a:lnTo>
                  <a:lnTo>
                    <a:pt x="155" y="228"/>
                  </a:lnTo>
                  <a:lnTo>
                    <a:pt x="158" y="266"/>
                  </a:lnTo>
                  <a:lnTo>
                    <a:pt x="142" y="276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30" y="280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31" y="310"/>
                  </a:lnTo>
                  <a:lnTo>
                    <a:pt x="134" y="310"/>
                  </a:lnTo>
                  <a:lnTo>
                    <a:pt x="139" y="311"/>
                  </a:lnTo>
                  <a:lnTo>
                    <a:pt x="145" y="313"/>
                  </a:lnTo>
                  <a:lnTo>
                    <a:pt x="145" y="313"/>
                  </a:lnTo>
                  <a:lnTo>
                    <a:pt x="151" y="313"/>
                  </a:lnTo>
                  <a:lnTo>
                    <a:pt x="159" y="313"/>
                  </a:lnTo>
                  <a:lnTo>
                    <a:pt x="181" y="306"/>
                  </a:lnTo>
                  <a:lnTo>
                    <a:pt x="181" y="306"/>
                  </a:lnTo>
                  <a:lnTo>
                    <a:pt x="196" y="305"/>
                  </a:lnTo>
                  <a:lnTo>
                    <a:pt x="213" y="305"/>
                  </a:lnTo>
                  <a:lnTo>
                    <a:pt x="233" y="306"/>
                  </a:lnTo>
                  <a:lnTo>
                    <a:pt x="233" y="306"/>
                  </a:lnTo>
                  <a:lnTo>
                    <a:pt x="219" y="282"/>
                  </a:lnTo>
                  <a:lnTo>
                    <a:pt x="196" y="240"/>
                  </a:lnTo>
                  <a:lnTo>
                    <a:pt x="196" y="240"/>
                  </a:lnTo>
                  <a:close/>
                  <a:moveTo>
                    <a:pt x="0" y="222"/>
                  </a:moveTo>
                  <a:lnTo>
                    <a:pt x="0" y="222"/>
                  </a:lnTo>
                  <a:lnTo>
                    <a:pt x="7" y="231"/>
                  </a:lnTo>
                  <a:lnTo>
                    <a:pt x="11" y="242"/>
                  </a:lnTo>
                  <a:lnTo>
                    <a:pt x="11" y="246"/>
                  </a:lnTo>
                  <a:lnTo>
                    <a:pt x="11" y="252"/>
                  </a:lnTo>
                  <a:lnTo>
                    <a:pt x="10" y="256"/>
                  </a:lnTo>
                  <a:lnTo>
                    <a:pt x="7" y="260"/>
                  </a:lnTo>
                  <a:lnTo>
                    <a:pt x="7" y="260"/>
                  </a:lnTo>
                  <a:lnTo>
                    <a:pt x="8" y="260"/>
                  </a:lnTo>
                  <a:lnTo>
                    <a:pt x="11" y="262"/>
                  </a:lnTo>
                  <a:lnTo>
                    <a:pt x="16" y="262"/>
                  </a:lnTo>
                  <a:lnTo>
                    <a:pt x="17" y="260"/>
                  </a:lnTo>
                  <a:lnTo>
                    <a:pt x="19" y="257"/>
                  </a:lnTo>
                  <a:lnTo>
                    <a:pt x="19" y="257"/>
                  </a:lnTo>
                  <a:lnTo>
                    <a:pt x="22" y="251"/>
                  </a:lnTo>
                  <a:lnTo>
                    <a:pt x="22" y="242"/>
                  </a:lnTo>
                  <a:lnTo>
                    <a:pt x="20" y="237"/>
                  </a:lnTo>
                  <a:lnTo>
                    <a:pt x="19" y="231"/>
                  </a:lnTo>
                  <a:lnTo>
                    <a:pt x="16" y="226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81" name="Freeform 151">
              <a:extLst>
                <a:ext uri="{FF2B5EF4-FFF2-40B4-BE49-F238E27FC236}">
                  <a16:creationId xmlns:a16="http://schemas.microsoft.com/office/drawing/2014/main" id="{90B52B9D-2F0F-4D6D-AE3A-862AB7893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40" y="2487616"/>
              <a:ext cx="198426" cy="180288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7A4DC7-4FAA-4A92-8688-6BE779373875}"/>
                </a:ext>
              </a:extLst>
            </p:cNvPr>
            <p:cNvSpPr/>
            <p:nvPr/>
          </p:nvSpPr>
          <p:spPr>
            <a:xfrm>
              <a:off x="682751" y="3217970"/>
              <a:ext cx="2593849" cy="113995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A51EA2-E378-4941-8FC5-14EDE56FC72D}"/>
                </a:ext>
              </a:extLst>
            </p:cNvPr>
            <p:cNvSpPr txBox="1"/>
            <p:nvPr/>
          </p:nvSpPr>
          <p:spPr>
            <a:xfrm>
              <a:off x="888396" y="3114722"/>
              <a:ext cx="196554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685783">
                <a:buClrTx/>
                <a:defRPr/>
              </a:pPr>
              <a:r>
                <a:rPr lang="en-GB" sz="2400" b="1" i="1" kern="1200">
                  <a:latin typeface="Georgia" pitchFamily="18" charset="0"/>
                  <a:ea typeface="+mn-ea"/>
                  <a:cs typeface="Arial" pitchFamily="34" charset="0"/>
                </a:rPr>
                <a:t>5 </a:t>
              </a:r>
              <a:r>
                <a:rPr lang="en-GB" sz="1200" b="1" i="1" kern="1200">
                  <a:latin typeface="Georgia" pitchFamily="18" charset="0"/>
                  <a:ea typeface="+mn-ea"/>
                  <a:cs typeface="Arial" pitchFamily="34" charset="0"/>
                </a:rPr>
                <a:t>Block Proposal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D1F9D1A-41BF-4F98-AE18-B5D03E602950}"/>
                </a:ext>
              </a:extLst>
            </p:cNvPr>
            <p:cNvSpPr txBox="1"/>
            <p:nvPr/>
          </p:nvSpPr>
          <p:spPr>
            <a:xfrm>
              <a:off x="425184" y="3653835"/>
              <a:ext cx="33010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 defTabSz="685783">
                <a:buClrTx/>
                <a:defRPr/>
              </a:pPr>
              <a:r>
                <a:rPr lang="en-GB" sz="1050" kern="1200">
                  <a:latin typeface="Georgia" pitchFamily="18" charset="0"/>
                  <a:ea typeface="+mn-ea"/>
                  <a:cs typeface="Arial" pitchFamily="34" charset="0"/>
                </a:rPr>
                <a:t>Validators try to propose the next block by following the parameters set by the consensus algorithm</a:t>
              </a:r>
            </a:p>
          </p:txBody>
        </p:sp>
      </p:grpSp>
      <p:sp>
        <p:nvSpPr>
          <p:cNvPr id="85" name="Freeform 30">
            <a:extLst>
              <a:ext uri="{FF2B5EF4-FFF2-40B4-BE49-F238E27FC236}">
                <a16:creationId xmlns:a16="http://schemas.microsoft.com/office/drawing/2014/main" id="{B49BDCF3-4C61-4B25-9B9D-506EE49283F5}"/>
              </a:ext>
            </a:extLst>
          </p:cNvPr>
          <p:cNvSpPr>
            <a:spLocks/>
          </p:cNvSpPr>
          <p:nvPr/>
        </p:nvSpPr>
        <p:spPr bwMode="auto">
          <a:xfrm>
            <a:off x="3586984" y="3260425"/>
            <a:ext cx="224747" cy="275762"/>
          </a:xfrm>
          <a:custGeom>
            <a:avLst/>
            <a:gdLst>
              <a:gd name="T0" fmla="*/ 1993 w 1552"/>
              <a:gd name="T1" fmla="*/ 377 h 1870"/>
              <a:gd name="T2" fmla="*/ 1292 w 1552"/>
              <a:gd name="T3" fmla="*/ 362 h 1870"/>
              <a:gd name="T4" fmla="*/ 1295 w 1552"/>
              <a:gd name="T5" fmla="*/ 336 h 1870"/>
              <a:gd name="T6" fmla="*/ 1347 w 1552"/>
              <a:gd name="T7" fmla="*/ 284 h 1870"/>
              <a:gd name="T8" fmla="*/ 1398 w 1552"/>
              <a:gd name="T9" fmla="*/ 233 h 1870"/>
              <a:gd name="T10" fmla="*/ 1419 w 1552"/>
              <a:gd name="T11" fmla="*/ 176 h 1870"/>
              <a:gd name="T12" fmla="*/ 1414 w 1552"/>
              <a:gd name="T13" fmla="*/ 112 h 1870"/>
              <a:gd name="T14" fmla="*/ 1379 w 1552"/>
              <a:gd name="T15" fmla="*/ 61 h 1870"/>
              <a:gd name="T16" fmla="*/ 1318 w 1552"/>
              <a:gd name="T17" fmla="*/ 22 h 1870"/>
              <a:gd name="T18" fmla="*/ 1240 w 1552"/>
              <a:gd name="T19" fmla="*/ 1 h 1870"/>
              <a:gd name="T20" fmla="*/ 1148 w 1552"/>
              <a:gd name="T21" fmla="*/ 8 h 1870"/>
              <a:gd name="T22" fmla="*/ 1065 w 1552"/>
              <a:gd name="T23" fmla="*/ 43 h 1870"/>
              <a:gd name="T24" fmla="*/ 1008 w 1552"/>
              <a:gd name="T25" fmla="*/ 104 h 1870"/>
              <a:gd name="T26" fmla="*/ 991 w 1552"/>
              <a:gd name="T27" fmla="*/ 175 h 1870"/>
              <a:gd name="T28" fmla="*/ 1016 w 1552"/>
              <a:gd name="T29" fmla="*/ 237 h 1870"/>
              <a:gd name="T30" fmla="*/ 1058 w 1552"/>
              <a:gd name="T31" fmla="*/ 279 h 1870"/>
              <a:gd name="T32" fmla="*/ 1092 w 1552"/>
              <a:gd name="T33" fmla="*/ 310 h 1870"/>
              <a:gd name="T34" fmla="*/ 1106 w 1552"/>
              <a:gd name="T35" fmla="*/ 353 h 1870"/>
              <a:gd name="T36" fmla="*/ 454 w 1552"/>
              <a:gd name="T37" fmla="*/ 379 h 1870"/>
              <a:gd name="T38" fmla="*/ 444 w 1552"/>
              <a:gd name="T39" fmla="*/ 1380 h 1870"/>
              <a:gd name="T40" fmla="*/ 422 w 1552"/>
              <a:gd name="T41" fmla="*/ 1384 h 1870"/>
              <a:gd name="T42" fmla="*/ 382 w 1552"/>
              <a:gd name="T43" fmla="*/ 1367 h 1870"/>
              <a:gd name="T44" fmla="*/ 305 w 1552"/>
              <a:gd name="T45" fmla="*/ 1309 h 1870"/>
              <a:gd name="T46" fmla="*/ 249 w 1552"/>
              <a:gd name="T47" fmla="*/ 1285 h 1870"/>
              <a:gd name="T48" fmla="*/ 172 w 1552"/>
              <a:gd name="T49" fmla="*/ 1275 h 1870"/>
              <a:gd name="T50" fmla="*/ 103 w 1552"/>
              <a:gd name="T51" fmla="*/ 1295 h 1870"/>
              <a:gd name="T52" fmla="*/ 48 w 1552"/>
              <a:gd name="T53" fmla="*/ 1336 h 1870"/>
              <a:gd name="T54" fmla="*/ 11 w 1552"/>
              <a:gd name="T55" fmla="*/ 1394 h 1870"/>
              <a:gd name="T56" fmla="*/ 0 w 1552"/>
              <a:gd name="T57" fmla="*/ 1467 h 1870"/>
              <a:gd name="T58" fmla="*/ 27 w 1552"/>
              <a:gd name="T59" fmla="*/ 1544 h 1870"/>
              <a:gd name="T60" fmla="*/ 87 w 1552"/>
              <a:gd name="T61" fmla="*/ 1604 h 1870"/>
              <a:gd name="T62" fmla="*/ 168 w 1552"/>
              <a:gd name="T63" fmla="*/ 1634 h 1870"/>
              <a:gd name="T64" fmla="*/ 256 w 1552"/>
              <a:gd name="T65" fmla="*/ 1626 h 1870"/>
              <a:gd name="T66" fmla="*/ 313 w 1552"/>
              <a:gd name="T67" fmla="*/ 1597 h 1870"/>
              <a:gd name="T68" fmla="*/ 358 w 1552"/>
              <a:gd name="T69" fmla="*/ 1558 h 1870"/>
              <a:gd name="T70" fmla="*/ 389 w 1552"/>
              <a:gd name="T71" fmla="*/ 1542 h 1870"/>
              <a:gd name="T72" fmla="*/ 446 w 1552"/>
              <a:gd name="T73" fmla="*/ 1535 h 1870"/>
              <a:gd name="T74" fmla="*/ 457 w 1552"/>
              <a:gd name="T75" fmla="*/ 2502 h 1870"/>
              <a:gd name="T76" fmla="*/ 471 w 1552"/>
              <a:gd name="T77" fmla="*/ 2504 h 1870"/>
              <a:gd name="T78" fmla="*/ 2013 w 1552"/>
              <a:gd name="T79" fmla="*/ 2499 h 1870"/>
              <a:gd name="T80" fmla="*/ 2048 w 1552"/>
              <a:gd name="T81" fmla="*/ 1515 h 1870"/>
              <a:gd name="T82" fmla="*/ 2112 w 1552"/>
              <a:gd name="T83" fmla="*/ 1531 h 1870"/>
              <a:gd name="T84" fmla="*/ 2146 w 1552"/>
              <a:gd name="T85" fmla="*/ 1561 h 1870"/>
              <a:gd name="T86" fmla="*/ 2196 w 1552"/>
              <a:gd name="T87" fmla="*/ 1595 h 1870"/>
              <a:gd name="T88" fmla="*/ 2275 w 1552"/>
              <a:gd name="T89" fmla="*/ 1615 h 1870"/>
              <a:gd name="T90" fmla="*/ 2366 w 1552"/>
              <a:gd name="T91" fmla="*/ 1601 h 1870"/>
              <a:gd name="T92" fmla="*/ 2435 w 1552"/>
              <a:gd name="T93" fmla="*/ 1553 h 1870"/>
              <a:gd name="T94" fmla="*/ 2475 w 1552"/>
              <a:gd name="T95" fmla="*/ 1483 h 1870"/>
              <a:gd name="T96" fmla="*/ 2480 w 1552"/>
              <a:gd name="T97" fmla="*/ 1406 h 1870"/>
              <a:gd name="T98" fmla="*/ 2454 w 1552"/>
              <a:gd name="T99" fmla="*/ 1341 h 1870"/>
              <a:gd name="T100" fmla="*/ 2404 w 1552"/>
              <a:gd name="T101" fmla="*/ 1290 h 1870"/>
              <a:gd name="T102" fmla="*/ 2340 w 1552"/>
              <a:gd name="T103" fmla="*/ 1259 h 1870"/>
              <a:gd name="T104" fmla="*/ 2262 w 1552"/>
              <a:gd name="T105" fmla="*/ 1255 h 1870"/>
              <a:gd name="T106" fmla="*/ 2204 w 1552"/>
              <a:gd name="T107" fmla="*/ 1267 h 1870"/>
              <a:gd name="T108" fmla="*/ 2154 w 1552"/>
              <a:gd name="T109" fmla="*/ 1298 h 1870"/>
              <a:gd name="T110" fmla="*/ 2087 w 1552"/>
              <a:gd name="T111" fmla="*/ 1347 h 1870"/>
              <a:gd name="T112" fmla="*/ 2036 w 1552"/>
              <a:gd name="T113" fmla="*/ 1348 h 1870"/>
              <a:gd name="T114" fmla="*/ 2013 w 1552"/>
              <a:gd name="T115" fmla="*/ 388 h 1870"/>
              <a:gd name="T116" fmla="*/ 2002 w 1552"/>
              <a:gd name="T117" fmla="*/ 378 h 187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52"/>
              <a:gd name="T178" fmla="*/ 0 h 1870"/>
              <a:gd name="T179" fmla="*/ 1552 w 1552"/>
              <a:gd name="T180" fmla="*/ 1870 h 187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52" h="1870">
                <a:moveTo>
                  <a:pt x="1252" y="282"/>
                </a:moveTo>
                <a:lnTo>
                  <a:pt x="1248" y="282"/>
                </a:lnTo>
                <a:lnTo>
                  <a:pt x="1248" y="281"/>
                </a:lnTo>
                <a:lnTo>
                  <a:pt x="1247" y="281"/>
                </a:lnTo>
                <a:lnTo>
                  <a:pt x="1246" y="281"/>
                </a:lnTo>
                <a:lnTo>
                  <a:pt x="809" y="281"/>
                </a:lnTo>
                <a:lnTo>
                  <a:pt x="809" y="280"/>
                </a:lnTo>
                <a:lnTo>
                  <a:pt x="808" y="278"/>
                </a:lnTo>
                <a:lnTo>
                  <a:pt x="808" y="276"/>
                </a:lnTo>
                <a:lnTo>
                  <a:pt x="808" y="275"/>
                </a:lnTo>
                <a:lnTo>
                  <a:pt x="808" y="273"/>
                </a:lnTo>
                <a:lnTo>
                  <a:pt x="808" y="272"/>
                </a:lnTo>
                <a:lnTo>
                  <a:pt x="808" y="270"/>
                </a:lnTo>
                <a:lnTo>
                  <a:pt x="807" y="270"/>
                </a:lnTo>
                <a:lnTo>
                  <a:pt x="807" y="266"/>
                </a:lnTo>
                <a:lnTo>
                  <a:pt x="807" y="264"/>
                </a:lnTo>
                <a:lnTo>
                  <a:pt x="808" y="261"/>
                </a:lnTo>
                <a:lnTo>
                  <a:pt x="808" y="258"/>
                </a:lnTo>
                <a:lnTo>
                  <a:pt x="808" y="256"/>
                </a:lnTo>
                <a:lnTo>
                  <a:pt x="809" y="253"/>
                </a:lnTo>
                <a:lnTo>
                  <a:pt x="810" y="251"/>
                </a:lnTo>
                <a:lnTo>
                  <a:pt x="811" y="249"/>
                </a:lnTo>
                <a:lnTo>
                  <a:pt x="814" y="244"/>
                </a:lnTo>
                <a:lnTo>
                  <a:pt x="817" y="240"/>
                </a:lnTo>
                <a:lnTo>
                  <a:pt x="820" y="237"/>
                </a:lnTo>
                <a:lnTo>
                  <a:pt x="823" y="233"/>
                </a:lnTo>
                <a:lnTo>
                  <a:pt x="829" y="226"/>
                </a:lnTo>
                <a:lnTo>
                  <a:pt x="836" y="219"/>
                </a:lnTo>
                <a:lnTo>
                  <a:pt x="842" y="212"/>
                </a:lnTo>
                <a:lnTo>
                  <a:pt x="848" y="206"/>
                </a:lnTo>
                <a:lnTo>
                  <a:pt x="855" y="199"/>
                </a:lnTo>
                <a:lnTo>
                  <a:pt x="861" y="192"/>
                </a:lnTo>
                <a:lnTo>
                  <a:pt x="864" y="188"/>
                </a:lnTo>
                <a:lnTo>
                  <a:pt x="866" y="185"/>
                </a:lnTo>
                <a:lnTo>
                  <a:pt x="869" y="181"/>
                </a:lnTo>
                <a:lnTo>
                  <a:pt x="871" y="177"/>
                </a:lnTo>
                <a:lnTo>
                  <a:pt x="874" y="173"/>
                </a:lnTo>
                <a:lnTo>
                  <a:pt x="876" y="168"/>
                </a:lnTo>
                <a:lnTo>
                  <a:pt x="878" y="164"/>
                </a:lnTo>
                <a:lnTo>
                  <a:pt x="880" y="159"/>
                </a:lnTo>
                <a:lnTo>
                  <a:pt x="882" y="154"/>
                </a:lnTo>
                <a:lnTo>
                  <a:pt x="884" y="149"/>
                </a:lnTo>
                <a:lnTo>
                  <a:pt x="885" y="144"/>
                </a:lnTo>
                <a:lnTo>
                  <a:pt x="886" y="138"/>
                </a:lnTo>
                <a:lnTo>
                  <a:pt x="887" y="132"/>
                </a:lnTo>
                <a:lnTo>
                  <a:pt x="888" y="125"/>
                </a:lnTo>
                <a:lnTo>
                  <a:pt x="888" y="119"/>
                </a:lnTo>
                <a:lnTo>
                  <a:pt x="888" y="111"/>
                </a:lnTo>
                <a:lnTo>
                  <a:pt x="888" y="106"/>
                </a:lnTo>
                <a:lnTo>
                  <a:pt x="888" y="100"/>
                </a:lnTo>
                <a:lnTo>
                  <a:pt x="887" y="95"/>
                </a:lnTo>
                <a:lnTo>
                  <a:pt x="886" y="89"/>
                </a:lnTo>
                <a:lnTo>
                  <a:pt x="884" y="84"/>
                </a:lnTo>
                <a:lnTo>
                  <a:pt x="882" y="78"/>
                </a:lnTo>
                <a:lnTo>
                  <a:pt x="880" y="73"/>
                </a:lnTo>
                <a:lnTo>
                  <a:pt x="878" y="68"/>
                </a:lnTo>
                <a:lnTo>
                  <a:pt x="875" y="63"/>
                </a:lnTo>
                <a:lnTo>
                  <a:pt x="872" y="58"/>
                </a:lnTo>
                <a:lnTo>
                  <a:pt x="869" y="54"/>
                </a:lnTo>
                <a:lnTo>
                  <a:pt x="866" y="49"/>
                </a:lnTo>
                <a:lnTo>
                  <a:pt x="862" y="45"/>
                </a:lnTo>
                <a:lnTo>
                  <a:pt x="858" y="40"/>
                </a:lnTo>
                <a:lnTo>
                  <a:pt x="854" y="36"/>
                </a:lnTo>
                <a:lnTo>
                  <a:pt x="849" y="32"/>
                </a:lnTo>
                <a:lnTo>
                  <a:pt x="845" y="29"/>
                </a:lnTo>
                <a:lnTo>
                  <a:pt x="840" y="25"/>
                </a:lnTo>
                <a:lnTo>
                  <a:pt x="835" y="22"/>
                </a:lnTo>
                <a:lnTo>
                  <a:pt x="830" y="19"/>
                </a:lnTo>
                <a:lnTo>
                  <a:pt x="824" y="16"/>
                </a:lnTo>
                <a:lnTo>
                  <a:pt x="819" y="13"/>
                </a:lnTo>
                <a:lnTo>
                  <a:pt x="813" y="11"/>
                </a:lnTo>
                <a:lnTo>
                  <a:pt x="807" y="9"/>
                </a:lnTo>
                <a:lnTo>
                  <a:pt x="801" y="7"/>
                </a:lnTo>
                <a:lnTo>
                  <a:pt x="795" y="5"/>
                </a:lnTo>
                <a:lnTo>
                  <a:pt x="788" y="3"/>
                </a:lnTo>
                <a:lnTo>
                  <a:pt x="782" y="2"/>
                </a:lnTo>
                <a:lnTo>
                  <a:pt x="775" y="1"/>
                </a:lnTo>
                <a:lnTo>
                  <a:pt x="769" y="0"/>
                </a:lnTo>
                <a:lnTo>
                  <a:pt x="762" y="0"/>
                </a:lnTo>
                <a:lnTo>
                  <a:pt x="755" y="0"/>
                </a:lnTo>
                <a:lnTo>
                  <a:pt x="747" y="0"/>
                </a:lnTo>
                <a:lnTo>
                  <a:pt x="740" y="1"/>
                </a:lnTo>
                <a:lnTo>
                  <a:pt x="732" y="2"/>
                </a:lnTo>
                <a:lnTo>
                  <a:pt x="725" y="3"/>
                </a:lnTo>
                <a:lnTo>
                  <a:pt x="718" y="5"/>
                </a:lnTo>
                <a:lnTo>
                  <a:pt x="711" y="7"/>
                </a:lnTo>
                <a:lnTo>
                  <a:pt x="704" y="10"/>
                </a:lnTo>
                <a:lnTo>
                  <a:pt x="697" y="13"/>
                </a:lnTo>
                <a:lnTo>
                  <a:pt x="690" y="16"/>
                </a:lnTo>
                <a:lnTo>
                  <a:pt x="683" y="20"/>
                </a:lnTo>
                <a:lnTo>
                  <a:pt x="677" y="24"/>
                </a:lnTo>
                <a:lnTo>
                  <a:pt x="671" y="28"/>
                </a:lnTo>
                <a:lnTo>
                  <a:pt x="666" y="32"/>
                </a:lnTo>
                <a:lnTo>
                  <a:pt x="660" y="37"/>
                </a:lnTo>
                <a:lnTo>
                  <a:pt x="654" y="42"/>
                </a:lnTo>
                <a:lnTo>
                  <a:pt x="650" y="47"/>
                </a:lnTo>
                <a:lnTo>
                  <a:pt x="645" y="53"/>
                </a:lnTo>
                <a:lnTo>
                  <a:pt x="641" y="58"/>
                </a:lnTo>
                <a:lnTo>
                  <a:pt x="636" y="64"/>
                </a:lnTo>
                <a:lnTo>
                  <a:pt x="633" y="71"/>
                </a:lnTo>
                <a:lnTo>
                  <a:pt x="630" y="77"/>
                </a:lnTo>
                <a:lnTo>
                  <a:pt x="627" y="83"/>
                </a:lnTo>
                <a:lnTo>
                  <a:pt x="624" y="90"/>
                </a:lnTo>
                <a:lnTo>
                  <a:pt x="622" y="96"/>
                </a:lnTo>
                <a:lnTo>
                  <a:pt x="620" y="103"/>
                </a:lnTo>
                <a:lnTo>
                  <a:pt x="620" y="110"/>
                </a:lnTo>
                <a:lnTo>
                  <a:pt x="619" y="117"/>
                </a:lnTo>
                <a:lnTo>
                  <a:pt x="619" y="124"/>
                </a:lnTo>
                <a:lnTo>
                  <a:pt x="619" y="131"/>
                </a:lnTo>
                <a:lnTo>
                  <a:pt x="620" y="138"/>
                </a:lnTo>
                <a:lnTo>
                  <a:pt x="621" y="146"/>
                </a:lnTo>
                <a:lnTo>
                  <a:pt x="623" y="153"/>
                </a:lnTo>
                <a:lnTo>
                  <a:pt x="625" y="158"/>
                </a:lnTo>
                <a:lnTo>
                  <a:pt x="627" y="163"/>
                </a:lnTo>
                <a:lnTo>
                  <a:pt x="630" y="167"/>
                </a:lnTo>
                <a:lnTo>
                  <a:pt x="632" y="172"/>
                </a:lnTo>
                <a:lnTo>
                  <a:pt x="635" y="177"/>
                </a:lnTo>
                <a:lnTo>
                  <a:pt x="637" y="181"/>
                </a:lnTo>
                <a:lnTo>
                  <a:pt x="640" y="186"/>
                </a:lnTo>
                <a:lnTo>
                  <a:pt x="643" y="190"/>
                </a:lnTo>
                <a:lnTo>
                  <a:pt x="647" y="194"/>
                </a:lnTo>
                <a:lnTo>
                  <a:pt x="650" y="198"/>
                </a:lnTo>
                <a:lnTo>
                  <a:pt x="654" y="202"/>
                </a:lnTo>
                <a:lnTo>
                  <a:pt x="658" y="205"/>
                </a:lnTo>
                <a:lnTo>
                  <a:pt x="662" y="209"/>
                </a:lnTo>
                <a:lnTo>
                  <a:pt x="666" y="212"/>
                </a:lnTo>
                <a:lnTo>
                  <a:pt x="670" y="216"/>
                </a:lnTo>
                <a:lnTo>
                  <a:pt x="674" y="219"/>
                </a:lnTo>
                <a:lnTo>
                  <a:pt x="676" y="221"/>
                </a:lnTo>
                <a:lnTo>
                  <a:pt x="678" y="224"/>
                </a:lnTo>
                <a:lnTo>
                  <a:pt x="680" y="226"/>
                </a:lnTo>
                <a:lnTo>
                  <a:pt x="682" y="228"/>
                </a:lnTo>
                <a:lnTo>
                  <a:pt x="683" y="231"/>
                </a:lnTo>
                <a:lnTo>
                  <a:pt x="685" y="233"/>
                </a:lnTo>
                <a:lnTo>
                  <a:pt x="687" y="236"/>
                </a:lnTo>
                <a:lnTo>
                  <a:pt x="688" y="238"/>
                </a:lnTo>
                <a:lnTo>
                  <a:pt x="689" y="241"/>
                </a:lnTo>
                <a:lnTo>
                  <a:pt x="690" y="246"/>
                </a:lnTo>
                <a:lnTo>
                  <a:pt x="691" y="251"/>
                </a:lnTo>
                <a:lnTo>
                  <a:pt x="692" y="257"/>
                </a:lnTo>
                <a:lnTo>
                  <a:pt x="692" y="263"/>
                </a:lnTo>
                <a:lnTo>
                  <a:pt x="692" y="270"/>
                </a:lnTo>
                <a:lnTo>
                  <a:pt x="692" y="276"/>
                </a:lnTo>
                <a:lnTo>
                  <a:pt x="691" y="281"/>
                </a:lnTo>
                <a:lnTo>
                  <a:pt x="289" y="281"/>
                </a:lnTo>
                <a:lnTo>
                  <a:pt x="287" y="282"/>
                </a:lnTo>
                <a:lnTo>
                  <a:pt x="286" y="282"/>
                </a:lnTo>
                <a:lnTo>
                  <a:pt x="285" y="283"/>
                </a:lnTo>
                <a:lnTo>
                  <a:pt x="284" y="283"/>
                </a:lnTo>
                <a:lnTo>
                  <a:pt x="283" y="285"/>
                </a:lnTo>
                <a:lnTo>
                  <a:pt x="282" y="286"/>
                </a:lnTo>
                <a:lnTo>
                  <a:pt x="282" y="287"/>
                </a:lnTo>
                <a:lnTo>
                  <a:pt x="282" y="288"/>
                </a:lnTo>
                <a:lnTo>
                  <a:pt x="282" y="1028"/>
                </a:lnTo>
                <a:lnTo>
                  <a:pt x="280" y="1029"/>
                </a:lnTo>
                <a:lnTo>
                  <a:pt x="279" y="1030"/>
                </a:lnTo>
                <a:lnTo>
                  <a:pt x="278" y="1031"/>
                </a:lnTo>
                <a:lnTo>
                  <a:pt x="277" y="1031"/>
                </a:lnTo>
                <a:lnTo>
                  <a:pt x="276" y="1032"/>
                </a:lnTo>
                <a:lnTo>
                  <a:pt x="275" y="1033"/>
                </a:lnTo>
                <a:lnTo>
                  <a:pt x="274" y="1034"/>
                </a:lnTo>
                <a:lnTo>
                  <a:pt x="272" y="1034"/>
                </a:lnTo>
                <a:lnTo>
                  <a:pt x="269" y="1034"/>
                </a:lnTo>
                <a:lnTo>
                  <a:pt x="266" y="1034"/>
                </a:lnTo>
                <a:lnTo>
                  <a:pt x="264" y="1034"/>
                </a:lnTo>
                <a:lnTo>
                  <a:pt x="261" y="1033"/>
                </a:lnTo>
                <a:lnTo>
                  <a:pt x="259" y="1033"/>
                </a:lnTo>
                <a:lnTo>
                  <a:pt x="256" y="1032"/>
                </a:lnTo>
                <a:lnTo>
                  <a:pt x="254" y="1031"/>
                </a:lnTo>
                <a:lnTo>
                  <a:pt x="252" y="1030"/>
                </a:lnTo>
                <a:lnTo>
                  <a:pt x="247" y="1027"/>
                </a:lnTo>
                <a:lnTo>
                  <a:pt x="243" y="1024"/>
                </a:lnTo>
                <a:lnTo>
                  <a:pt x="239" y="1021"/>
                </a:lnTo>
                <a:lnTo>
                  <a:pt x="235" y="1018"/>
                </a:lnTo>
                <a:lnTo>
                  <a:pt x="228" y="1012"/>
                </a:lnTo>
                <a:lnTo>
                  <a:pt x="222" y="1006"/>
                </a:lnTo>
                <a:lnTo>
                  <a:pt x="215" y="999"/>
                </a:lnTo>
                <a:lnTo>
                  <a:pt x="208" y="993"/>
                </a:lnTo>
                <a:lnTo>
                  <a:pt x="201" y="987"/>
                </a:lnTo>
                <a:lnTo>
                  <a:pt x="194" y="981"/>
                </a:lnTo>
                <a:lnTo>
                  <a:pt x="191" y="978"/>
                </a:lnTo>
                <a:lnTo>
                  <a:pt x="187" y="975"/>
                </a:lnTo>
                <a:lnTo>
                  <a:pt x="183" y="972"/>
                </a:lnTo>
                <a:lnTo>
                  <a:pt x="179" y="970"/>
                </a:lnTo>
                <a:lnTo>
                  <a:pt x="175" y="968"/>
                </a:lnTo>
                <a:lnTo>
                  <a:pt x="170" y="966"/>
                </a:lnTo>
                <a:lnTo>
                  <a:pt x="166" y="964"/>
                </a:lnTo>
                <a:lnTo>
                  <a:pt x="161" y="961"/>
                </a:lnTo>
                <a:lnTo>
                  <a:pt x="156" y="960"/>
                </a:lnTo>
                <a:lnTo>
                  <a:pt x="151" y="958"/>
                </a:lnTo>
                <a:lnTo>
                  <a:pt x="146" y="957"/>
                </a:lnTo>
                <a:lnTo>
                  <a:pt x="140" y="955"/>
                </a:lnTo>
                <a:lnTo>
                  <a:pt x="134" y="954"/>
                </a:lnTo>
                <a:lnTo>
                  <a:pt x="127" y="954"/>
                </a:lnTo>
                <a:lnTo>
                  <a:pt x="120" y="953"/>
                </a:lnTo>
                <a:lnTo>
                  <a:pt x="113" y="953"/>
                </a:lnTo>
                <a:lnTo>
                  <a:pt x="108" y="953"/>
                </a:lnTo>
                <a:lnTo>
                  <a:pt x="102" y="954"/>
                </a:lnTo>
                <a:lnTo>
                  <a:pt x="96" y="955"/>
                </a:lnTo>
                <a:lnTo>
                  <a:pt x="90" y="956"/>
                </a:lnTo>
                <a:lnTo>
                  <a:pt x="85" y="958"/>
                </a:lnTo>
                <a:lnTo>
                  <a:pt x="79" y="959"/>
                </a:lnTo>
                <a:lnTo>
                  <a:pt x="74" y="962"/>
                </a:lnTo>
                <a:lnTo>
                  <a:pt x="69" y="964"/>
                </a:lnTo>
                <a:lnTo>
                  <a:pt x="64" y="967"/>
                </a:lnTo>
                <a:lnTo>
                  <a:pt x="59" y="970"/>
                </a:lnTo>
                <a:lnTo>
                  <a:pt x="55" y="973"/>
                </a:lnTo>
                <a:lnTo>
                  <a:pt x="50" y="977"/>
                </a:lnTo>
                <a:lnTo>
                  <a:pt x="45" y="981"/>
                </a:lnTo>
                <a:lnTo>
                  <a:pt x="41" y="985"/>
                </a:lnTo>
                <a:lnTo>
                  <a:pt x="37" y="989"/>
                </a:lnTo>
                <a:lnTo>
                  <a:pt x="33" y="993"/>
                </a:lnTo>
                <a:lnTo>
                  <a:pt x="30" y="998"/>
                </a:lnTo>
                <a:lnTo>
                  <a:pt x="26" y="1003"/>
                </a:lnTo>
                <a:lnTo>
                  <a:pt x="23" y="1008"/>
                </a:lnTo>
                <a:lnTo>
                  <a:pt x="19" y="1013"/>
                </a:lnTo>
                <a:lnTo>
                  <a:pt x="17" y="1019"/>
                </a:lnTo>
                <a:lnTo>
                  <a:pt x="14" y="1025"/>
                </a:lnTo>
                <a:lnTo>
                  <a:pt x="11" y="1030"/>
                </a:lnTo>
                <a:lnTo>
                  <a:pt x="9" y="1036"/>
                </a:lnTo>
                <a:lnTo>
                  <a:pt x="7" y="1042"/>
                </a:lnTo>
                <a:lnTo>
                  <a:pt x="5" y="1048"/>
                </a:lnTo>
                <a:lnTo>
                  <a:pt x="4" y="1055"/>
                </a:lnTo>
                <a:lnTo>
                  <a:pt x="2" y="1061"/>
                </a:lnTo>
                <a:lnTo>
                  <a:pt x="1" y="1068"/>
                </a:lnTo>
                <a:lnTo>
                  <a:pt x="1" y="1075"/>
                </a:lnTo>
                <a:lnTo>
                  <a:pt x="0" y="1081"/>
                </a:lnTo>
                <a:lnTo>
                  <a:pt x="0" y="1088"/>
                </a:lnTo>
                <a:lnTo>
                  <a:pt x="0" y="1096"/>
                </a:lnTo>
                <a:lnTo>
                  <a:pt x="1" y="1103"/>
                </a:lnTo>
                <a:lnTo>
                  <a:pt x="2" y="1110"/>
                </a:lnTo>
                <a:lnTo>
                  <a:pt x="4" y="1118"/>
                </a:lnTo>
                <a:lnTo>
                  <a:pt x="5" y="1125"/>
                </a:lnTo>
                <a:lnTo>
                  <a:pt x="8" y="1132"/>
                </a:lnTo>
                <a:lnTo>
                  <a:pt x="10" y="1139"/>
                </a:lnTo>
                <a:lnTo>
                  <a:pt x="13" y="1146"/>
                </a:lnTo>
                <a:lnTo>
                  <a:pt x="17" y="1153"/>
                </a:lnTo>
                <a:lnTo>
                  <a:pt x="20" y="1159"/>
                </a:lnTo>
                <a:lnTo>
                  <a:pt x="24" y="1166"/>
                </a:lnTo>
                <a:lnTo>
                  <a:pt x="29" y="1171"/>
                </a:lnTo>
                <a:lnTo>
                  <a:pt x="33" y="1177"/>
                </a:lnTo>
                <a:lnTo>
                  <a:pt x="38" y="1183"/>
                </a:lnTo>
                <a:lnTo>
                  <a:pt x="43" y="1188"/>
                </a:lnTo>
                <a:lnTo>
                  <a:pt x="49" y="1193"/>
                </a:lnTo>
                <a:lnTo>
                  <a:pt x="54" y="1198"/>
                </a:lnTo>
                <a:lnTo>
                  <a:pt x="60" y="1202"/>
                </a:lnTo>
                <a:lnTo>
                  <a:pt x="66" y="1206"/>
                </a:lnTo>
                <a:lnTo>
                  <a:pt x="72" y="1209"/>
                </a:lnTo>
                <a:lnTo>
                  <a:pt x="78" y="1213"/>
                </a:lnTo>
                <a:lnTo>
                  <a:pt x="85" y="1215"/>
                </a:lnTo>
                <a:lnTo>
                  <a:pt x="92" y="1218"/>
                </a:lnTo>
                <a:lnTo>
                  <a:pt x="98" y="1220"/>
                </a:lnTo>
                <a:lnTo>
                  <a:pt x="105" y="1221"/>
                </a:lnTo>
                <a:lnTo>
                  <a:pt x="112" y="1222"/>
                </a:lnTo>
                <a:lnTo>
                  <a:pt x="119" y="1222"/>
                </a:lnTo>
                <a:lnTo>
                  <a:pt x="126" y="1222"/>
                </a:lnTo>
                <a:lnTo>
                  <a:pt x="133" y="1222"/>
                </a:lnTo>
                <a:lnTo>
                  <a:pt x="141" y="1221"/>
                </a:lnTo>
                <a:lnTo>
                  <a:pt x="148" y="1219"/>
                </a:lnTo>
                <a:lnTo>
                  <a:pt x="155" y="1216"/>
                </a:lnTo>
                <a:lnTo>
                  <a:pt x="160" y="1214"/>
                </a:lnTo>
                <a:lnTo>
                  <a:pt x="165" y="1212"/>
                </a:lnTo>
                <a:lnTo>
                  <a:pt x="170" y="1210"/>
                </a:lnTo>
                <a:lnTo>
                  <a:pt x="174" y="1208"/>
                </a:lnTo>
                <a:lnTo>
                  <a:pt x="179" y="1205"/>
                </a:lnTo>
                <a:lnTo>
                  <a:pt x="184" y="1202"/>
                </a:lnTo>
                <a:lnTo>
                  <a:pt x="188" y="1199"/>
                </a:lnTo>
                <a:lnTo>
                  <a:pt x="192" y="1196"/>
                </a:lnTo>
                <a:lnTo>
                  <a:pt x="196" y="1193"/>
                </a:lnTo>
                <a:lnTo>
                  <a:pt x="200" y="1189"/>
                </a:lnTo>
                <a:lnTo>
                  <a:pt x="204" y="1186"/>
                </a:lnTo>
                <a:lnTo>
                  <a:pt x="207" y="1182"/>
                </a:lnTo>
                <a:lnTo>
                  <a:pt x="211" y="1178"/>
                </a:lnTo>
                <a:lnTo>
                  <a:pt x="215" y="1174"/>
                </a:lnTo>
                <a:lnTo>
                  <a:pt x="218" y="1170"/>
                </a:lnTo>
                <a:lnTo>
                  <a:pt x="222" y="1166"/>
                </a:lnTo>
                <a:lnTo>
                  <a:pt x="224" y="1164"/>
                </a:lnTo>
                <a:lnTo>
                  <a:pt x="226" y="1162"/>
                </a:lnTo>
                <a:lnTo>
                  <a:pt x="229" y="1160"/>
                </a:lnTo>
                <a:lnTo>
                  <a:pt x="231" y="1159"/>
                </a:lnTo>
                <a:lnTo>
                  <a:pt x="233" y="1157"/>
                </a:lnTo>
                <a:lnTo>
                  <a:pt x="236" y="1155"/>
                </a:lnTo>
                <a:lnTo>
                  <a:pt x="238" y="1153"/>
                </a:lnTo>
                <a:lnTo>
                  <a:pt x="241" y="1152"/>
                </a:lnTo>
                <a:lnTo>
                  <a:pt x="244" y="1151"/>
                </a:lnTo>
                <a:lnTo>
                  <a:pt x="248" y="1150"/>
                </a:lnTo>
                <a:lnTo>
                  <a:pt x="254" y="1148"/>
                </a:lnTo>
                <a:lnTo>
                  <a:pt x="259" y="1147"/>
                </a:lnTo>
                <a:lnTo>
                  <a:pt x="265" y="1146"/>
                </a:lnTo>
                <a:lnTo>
                  <a:pt x="271" y="1146"/>
                </a:lnTo>
                <a:lnTo>
                  <a:pt x="274" y="1146"/>
                </a:lnTo>
                <a:lnTo>
                  <a:pt x="277" y="1146"/>
                </a:lnTo>
                <a:lnTo>
                  <a:pt x="279" y="1147"/>
                </a:lnTo>
                <a:lnTo>
                  <a:pt x="282" y="1147"/>
                </a:lnTo>
                <a:lnTo>
                  <a:pt x="282" y="1863"/>
                </a:lnTo>
                <a:lnTo>
                  <a:pt x="282" y="1864"/>
                </a:lnTo>
                <a:lnTo>
                  <a:pt x="282" y="1866"/>
                </a:lnTo>
                <a:lnTo>
                  <a:pt x="283" y="1867"/>
                </a:lnTo>
                <a:lnTo>
                  <a:pt x="284" y="1868"/>
                </a:lnTo>
                <a:lnTo>
                  <a:pt x="285" y="1869"/>
                </a:lnTo>
                <a:lnTo>
                  <a:pt x="286" y="1869"/>
                </a:lnTo>
                <a:lnTo>
                  <a:pt x="287" y="1870"/>
                </a:lnTo>
                <a:lnTo>
                  <a:pt x="289" y="1870"/>
                </a:lnTo>
                <a:lnTo>
                  <a:pt x="293" y="1870"/>
                </a:lnTo>
                <a:lnTo>
                  <a:pt x="294" y="1870"/>
                </a:lnTo>
                <a:lnTo>
                  <a:pt x="295" y="1870"/>
                </a:lnTo>
                <a:lnTo>
                  <a:pt x="1252" y="1870"/>
                </a:lnTo>
                <a:lnTo>
                  <a:pt x="1254" y="1870"/>
                </a:lnTo>
                <a:lnTo>
                  <a:pt x="1255" y="1870"/>
                </a:lnTo>
                <a:lnTo>
                  <a:pt x="1256" y="1869"/>
                </a:lnTo>
                <a:lnTo>
                  <a:pt x="1257" y="1868"/>
                </a:lnTo>
                <a:lnTo>
                  <a:pt x="1258" y="1867"/>
                </a:lnTo>
                <a:lnTo>
                  <a:pt x="1259" y="1866"/>
                </a:lnTo>
                <a:lnTo>
                  <a:pt x="1259" y="1864"/>
                </a:lnTo>
                <a:lnTo>
                  <a:pt x="1259" y="1863"/>
                </a:lnTo>
                <a:lnTo>
                  <a:pt x="1259" y="1133"/>
                </a:lnTo>
                <a:lnTo>
                  <a:pt x="1262" y="1132"/>
                </a:lnTo>
                <a:lnTo>
                  <a:pt x="1265" y="1132"/>
                </a:lnTo>
                <a:lnTo>
                  <a:pt x="1268" y="1132"/>
                </a:lnTo>
                <a:lnTo>
                  <a:pt x="1272" y="1132"/>
                </a:lnTo>
                <a:lnTo>
                  <a:pt x="1280" y="1132"/>
                </a:lnTo>
                <a:lnTo>
                  <a:pt x="1288" y="1133"/>
                </a:lnTo>
                <a:lnTo>
                  <a:pt x="1295" y="1134"/>
                </a:lnTo>
                <a:lnTo>
                  <a:pt x="1303" y="1135"/>
                </a:lnTo>
                <a:lnTo>
                  <a:pt x="1308" y="1136"/>
                </a:lnTo>
                <a:lnTo>
                  <a:pt x="1312" y="1138"/>
                </a:lnTo>
                <a:lnTo>
                  <a:pt x="1314" y="1139"/>
                </a:lnTo>
                <a:lnTo>
                  <a:pt x="1317" y="1141"/>
                </a:lnTo>
                <a:lnTo>
                  <a:pt x="1320" y="1143"/>
                </a:lnTo>
                <a:lnTo>
                  <a:pt x="1322" y="1146"/>
                </a:lnTo>
                <a:lnTo>
                  <a:pt x="1324" y="1148"/>
                </a:lnTo>
                <a:lnTo>
                  <a:pt x="1326" y="1150"/>
                </a:lnTo>
                <a:lnTo>
                  <a:pt x="1329" y="1153"/>
                </a:lnTo>
                <a:lnTo>
                  <a:pt x="1331" y="1155"/>
                </a:lnTo>
                <a:lnTo>
                  <a:pt x="1335" y="1158"/>
                </a:lnTo>
                <a:lnTo>
                  <a:pt x="1338" y="1162"/>
                </a:lnTo>
                <a:lnTo>
                  <a:pt x="1342" y="1166"/>
                </a:lnTo>
                <a:lnTo>
                  <a:pt x="1345" y="1169"/>
                </a:lnTo>
                <a:lnTo>
                  <a:pt x="1349" y="1172"/>
                </a:lnTo>
                <a:lnTo>
                  <a:pt x="1353" y="1176"/>
                </a:lnTo>
                <a:lnTo>
                  <a:pt x="1357" y="1179"/>
                </a:lnTo>
                <a:lnTo>
                  <a:pt x="1360" y="1182"/>
                </a:lnTo>
                <a:lnTo>
                  <a:pt x="1365" y="1185"/>
                </a:lnTo>
                <a:lnTo>
                  <a:pt x="1369" y="1188"/>
                </a:lnTo>
                <a:lnTo>
                  <a:pt x="1373" y="1191"/>
                </a:lnTo>
                <a:lnTo>
                  <a:pt x="1378" y="1194"/>
                </a:lnTo>
                <a:lnTo>
                  <a:pt x="1383" y="1196"/>
                </a:lnTo>
                <a:lnTo>
                  <a:pt x="1388" y="1198"/>
                </a:lnTo>
                <a:lnTo>
                  <a:pt x="1393" y="1200"/>
                </a:lnTo>
                <a:lnTo>
                  <a:pt x="1398" y="1202"/>
                </a:lnTo>
                <a:lnTo>
                  <a:pt x="1406" y="1204"/>
                </a:lnTo>
                <a:lnTo>
                  <a:pt x="1414" y="1205"/>
                </a:lnTo>
                <a:lnTo>
                  <a:pt x="1422" y="1206"/>
                </a:lnTo>
                <a:lnTo>
                  <a:pt x="1430" y="1206"/>
                </a:lnTo>
                <a:lnTo>
                  <a:pt x="1437" y="1206"/>
                </a:lnTo>
                <a:lnTo>
                  <a:pt x="1445" y="1206"/>
                </a:lnTo>
                <a:lnTo>
                  <a:pt x="1452" y="1205"/>
                </a:lnTo>
                <a:lnTo>
                  <a:pt x="1459" y="1203"/>
                </a:lnTo>
                <a:lnTo>
                  <a:pt x="1466" y="1201"/>
                </a:lnTo>
                <a:lnTo>
                  <a:pt x="1473" y="1199"/>
                </a:lnTo>
                <a:lnTo>
                  <a:pt x="1479" y="1196"/>
                </a:lnTo>
                <a:lnTo>
                  <a:pt x="1485" y="1192"/>
                </a:lnTo>
                <a:lnTo>
                  <a:pt x="1491" y="1189"/>
                </a:lnTo>
                <a:lnTo>
                  <a:pt x="1497" y="1185"/>
                </a:lnTo>
                <a:lnTo>
                  <a:pt x="1503" y="1180"/>
                </a:lnTo>
                <a:lnTo>
                  <a:pt x="1508" y="1176"/>
                </a:lnTo>
                <a:lnTo>
                  <a:pt x="1513" y="1171"/>
                </a:lnTo>
                <a:lnTo>
                  <a:pt x="1517" y="1166"/>
                </a:lnTo>
                <a:lnTo>
                  <a:pt x="1522" y="1160"/>
                </a:lnTo>
                <a:lnTo>
                  <a:pt x="1527" y="1154"/>
                </a:lnTo>
                <a:lnTo>
                  <a:pt x="1530" y="1148"/>
                </a:lnTo>
                <a:lnTo>
                  <a:pt x="1534" y="1142"/>
                </a:lnTo>
                <a:lnTo>
                  <a:pt x="1537" y="1136"/>
                </a:lnTo>
                <a:lnTo>
                  <a:pt x="1540" y="1129"/>
                </a:lnTo>
                <a:lnTo>
                  <a:pt x="1543" y="1122"/>
                </a:lnTo>
                <a:lnTo>
                  <a:pt x="1546" y="1115"/>
                </a:lnTo>
                <a:lnTo>
                  <a:pt x="1547" y="1108"/>
                </a:lnTo>
                <a:lnTo>
                  <a:pt x="1549" y="1101"/>
                </a:lnTo>
                <a:lnTo>
                  <a:pt x="1550" y="1094"/>
                </a:lnTo>
                <a:lnTo>
                  <a:pt x="1552" y="1086"/>
                </a:lnTo>
                <a:lnTo>
                  <a:pt x="1552" y="1079"/>
                </a:lnTo>
                <a:lnTo>
                  <a:pt x="1552" y="1071"/>
                </a:lnTo>
                <a:lnTo>
                  <a:pt x="1552" y="1064"/>
                </a:lnTo>
                <a:lnTo>
                  <a:pt x="1552" y="1058"/>
                </a:lnTo>
                <a:lnTo>
                  <a:pt x="1551" y="1051"/>
                </a:lnTo>
                <a:lnTo>
                  <a:pt x="1550" y="1044"/>
                </a:lnTo>
                <a:lnTo>
                  <a:pt x="1548" y="1038"/>
                </a:lnTo>
                <a:lnTo>
                  <a:pt x="1547" y="1032"/>
                </a:lnTo>
                <a:lnTo>
                  <a:pt x="1545" y="1025"/>
                </a:lnTo>
                <a:lnTo>
                  <a:pt x="1543" y="1020"/>
                </a:lnTo>
                <a:lnTo>
                  <a:pt x="1540" y="1014"/>
                </a:lnTo>
                <a:lnTo>
                  <a:pt x="1537" y="1007"/>
                </a:lnTo>
                <a:lnTo>
                  <a:pt x="1534" y="1002"/>
                </a:lnTo>
                <a:lnTo>
                  <a:pt x="1531" y="997"/>
                </a:lnTo>
                <a:lnTo>
                  <a:pt x="1528" y="991"/>
                </a:lnTo>
                <a:lnTo>
                  <a:pt x="1524" y="986"/>
                </a:lnTo>
                <a:lnTo>
                  <a:pt x="1520" y="981"/>
                </a:lnTo>
                <a:lnTo>
                  <a:pt x="1516" y="976"/>
                </a:lnTo>
                <a:lnTo>
                  <a:pt x="1512" y="972"/>
                </a:lnTo>
                <a:lnTo>
                  <a:pt x="1508" y="967"/>
                </a:lnTo>
                <a:lnTo>
                  <a:pt x="1503" y="964"/>
                </a:lnTo>
                <a:lnTo>
                  <a:pt x="1499" y="960"/>
                </a:lnTo>
                <a:lnTo>
                  <a:pt x="1494" y="956"/>
                </a:lnTo>
                <a:lnTo>
                  <a:pt x="1489" y="953"/>
                </a:lnTo>
                <a:lnTo>
                  <a:pt x="1484" y="950"/>
                </a:lnTo>
                <a:lnTo>
                  <a:pt x="1479" y="947"/>
                </a:lnTo>
                <a:lnTo>
                  <a:pt x="1474" y="944"/>
                </a:lnTo>
                <a:lnTo>
                  <a:pt x="1468" y="942"/>
                </a:lnTo>
                <a:lnTo>
                  <a:pt x="1463" y="940"/>
                </a:lnTo>
                <a:lnTo>
                  <a:pt x="1457" y="939"/>
                </a:lnTo>
                <a:lnTo>
                  <a:pt x="1451" y="938"/>
                </a:lnTo>
                <a:lnTo>
                  <a:pt x="1445" y="937"/>
                </a:lnTo>
                <a:lnTo>
                  <a:pt x="1440" y="936"/>
                </a:lnTo>
                <a:lnTo>
                  <a:pt x="1434" y="936"/>
                </a:lnTo>
                <a:lnTo>
                  <a:pt x="1427" y="936"/>
                </a:lnTo>
                <a:lnTo>
                  <a:pt x="1420" y="936"/>
                </a:lnTo>
                <a:lnTo>
                  <a:pt x="1414" y="937"/>
                </a:lnTo>
                <a:lnTo>
                  <a:pt x="1408" y="938"/>
                </a:lnTo>
                <a:lnTo>
                  <a:pt x="1403" y="938"/>
                </a:lnTo>
                <a:lnTo>
                  <a:pt x="1398" y="939"/>
                </a:lnTo>
                <a:lnTo>
                  <a:pt x="1393" y="940"/>
                </a:lnTo>
                <a:lnTo>
                  <a:pt x="1389" y="941"/>
                </a:lnTo>
                <a:lnTo>
                  <a:pt x="1385" y="943"/>
                </a:lnTo>
                <a:lnTo>
                  <a:pt x="1381" y="944"/>
                </a:lnTo>
                <a:lnTo>
                  <a:pt x="1378" y="946"/>
                </a:lnTo>
                <a:lnTo>
                  <a:pt x="1374" y="947"/>
                </a:lnTo>
                <a:lnTo>
                  <a:pt x="1371" y="949"/>
                </a:lnTo>
                <a:lnTo>
                  <a:pt x="1368" y="951"/>
                </a:lnTo>
                <a:lnTo>
                  <a:pt x="1366" y="953"/>
                </a:lnTo>
                <a:lnTo>
                  <a:pt x="1363" y="955"/>
                </a:lnTo>
                <a:lnTo>
                  <a:pt x="1358" y="960"/>
                </a:lnTo>
                <a:lnTo>
                  <a:pt x="1352" y="965"/>
                </a:lnTo>
                <a:lnTo>
                  <a:pt x="1347" y="970"/>
                </a:lnTo>
                <a:lnTo>
                  <a:pt x="1341" y="976"/>
                </a:lnTo>
                <a:lnTo>
                  <a:pt x="1335" y="983"/>
                </a:lnTo>
                <a:lnTo>
                  <a:pt x="1328" y="989"/>
                </a:lnTo>
                <a:lnTo>
                  <a:pt x="1320" y="997"/>
                </a:lnTo>
                <a:lnTo>
                  <a:pt x="1310" y="1004"/>
                </a:lnTo>
                <a:lnTo>
                  <a:pt x="1309" y="1005"/>
                </a:lnTo>
                <a:lnTo>
                  <a:pt x="1307" y="1006"/>
                </a:lnTo>
                <a:lnTo>
                  <a:pt x="1305" y="1006"/>
                </a:lnTo>
                <a:lnTo>
                  <a:pt x="1303" y="1007"/>
                </a:lnTo>
                <a:lnTo>
                  <a:pt x="1298" y="1007"/>
                </a:lnTo>
                <a:lnTo>
                  <a:pt x="1293" y="1007"/>
                </a:lnTo>
                <a:lnTo>
                  <a:pt x="1288" y="1008"/>
                </a:lnTo>
                <a:lnTo>
                  <a:pt x="1283" y="1008"/>
                </a:lnTo>
                <a:lnTo>
                  <a:pt x="1278" y="1007"/>
                </a:lnTo>
                <a:lnTo>
                  <a:pt x="1275" y="1007"/>
                </a:lnTo>
                <a:lnTo>
                  <a:pt x="1273" y="1007"/>
                </a:lnTo>
                <a:lnTo>
                  <a:pt x="1271" y="1007"/>
                </a:lnTo>
                <a:lnTo>
                  <a:pt x="1269" y="1007"/>
                </a:lnTo>
                <a:lnTo>
                  <a:pt x="1267" y="1007"/>
                </a:lnTo>
                <a:lnTo>
                  <a:pt x="1265" y="1007"/>
                </a:lnTo>
                <a:lnTo>
                  <a:pt x="1263" y="1007"/>
                </a:lnTo>
                <a:lnTo>
                  <a:pt x="1261" y="1006"/>
                </a:lnTo>
                <a:lnTo>
                  <a:pt x="1259" y="1005"/>
                </a:lnTo>
                <a:lnTo>
                  <a:pt x="1259" y="289"/>
                </a:lnTo>
                <a:lnTo>
                  <a:pt x="1259" y="287"/>
                </a:lnTo>
                <a:lnTo>
                  <a:pt x="1259" y="286"/>
                </a:lnTo>
                <a:lnTo>
                  <a:pt x="1258" y="285"/>
                </a:lnTo>
                <a:lnTo>
                  <a:pt x="1257" y="284"/>
                </a:lnTo>
                <a:lnTo>
                  <a:pt x="1256" y="283"/>
                </a:lnTo>
                <a:lnTo>
                  <a:pt x="1255" y="282"/>
                </a:lnTo>
                <a:lnTo>
                  <a:pt x="1254" y="282"/>
                </a:lnTo>
                <a:lnTo>
                  <a:pt x="1252" y="282"/>
                </a:lnTo>
                <a:close/>
              </a:path>
            </a:pathLst>
          </a:custGeom>
          <a:solidFill>
            <a:srgbClr val="E0301E"/>
          </a:soli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8382EC8-C587-4C62-A46D-320E48171348}"/>
              </a:ext>
            </a:extLst>
          </p:cNvPr>
          <p:cNvSpPr/>
          <p:nvPr/>
        </p:nvSpPr>
        <p:spPr>
          <a:xfrm>
            <a:off x="4172152" y="3263764"/>
            <a:ext cx="548640" cy="67017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949764-E6ED-4FCC-AB21-F671489534B9}"/>
              </a:ext>
            </a:extLst>
          </p:cNvPr>
          <p:cNvSpPr/>
          <p:nvPr/>
        </p:nvSpPr>
        <p:spPr>
          <a:xfrm>
            <a:off x="4172151" y="3263762"/>
            <a:ext cx="548640" cy="203997"/>
          </a:xfrm>
          <a:prstGeom prst="rect">
            <a:avLst/>
          </a:prstGeom>
          <a:solidFill>
            <a:srgbClr val="FFFFFF">
              <a:lumMod val="50000"/>
            </a:srgbClr>
          </a:solidFill>
          <a:ln w="6350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r>
              <a:rPr lang="en-GB" sz="675" kern="1200">
                <a:solidFill>
                  <a:srgbClr val="FFFFFF"/>
                </a:solidFill>
                <a:latin typeface="Georgia"/>
                <a:ea typeface="+mn-ea"/>
                <a:cs typeface="+mn-cs"/>
              </a:rPr>
              <a:t>Block N</a:t>
            </a:r>
          </a:p>
        </p:txBody>
      </p:sp>
      <p:sp>
        <p:nvSpPr>
          <p:cNvPr id="88" name="Rounded Rectangle 274">
            <a:extLst>
              <a:ext uri="{FF2B5EF4-FFF2-40B4-BE49-F238E27FC236}">
                <a16:creationId xmlns:a16="http://schemas.microsoft.com/office/drawing/2014/main" id="{1122AAE3-FB01-4037-85C9-74D66E5D601F}"/>
              </a:ext>
            </a:extLst>
          </p:cNvPr>
          <p:cNvSpPr/>
          <p:nvPr/>
        </p:nvSpPr>
        <p:spPr>
          <a:xfrm>
            <a:off x="4297141" y="3816860"/>
            <a:ext cx="312036" cy="34289"/>
          </a:xfrm>
          <a:prstGeom prst="roundRect">
            <a:avLst/>
          </a:prstGeom>
          <a:solidFill>
            <a:srgbClr val="FFFFFF">
              <a:lumMod val="50000"/>
            </a:srgbClr>
          </a:solidFill>
          <a:ln w="6350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89" name="Rounded Rectangle 275">
            <a:extLst>
              <a:ext uri="{FF2B5EF4-FFF2-40B4-BE49-F238E27FC236}">
                <a16:creationId xmlns:a16="http://schemas.microsoft.com/office/drawing/2014/main" id="{9A2BA666-E0D1-4F02-B1A7-25D6C9775442}"/>
              </a:ext>
            </a:extLst>
          </p:cNvPr>
          <p:cNvSpPr/>
          <p:nvPr/>
        </p:nvSpPr>
        <p:spPr>
          <a:xfrm>
            <a:off x="4290404" y="3531110"/>
            <a:ext cx="312036" cy="34289"/>
          </a:xfrm>
          <a:prstGeom prst="roundRect">
            <a:avLst/>
          </a:prstGeom>
          <a:solidFill>
            <a:srgbClr val="FFFFFF">
              <a:lumMod val="50000"/>
            </a:srgbClr>
          </a:solidFill>
          <a:ln w="6350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90" name="Rounded Rectangle 276">
            <a:extLst>
              <a:ext uri="{FF2B5EF4-FFF2-40B4-BE49-F238E27FC236}">
                <a16:creationId xmlns:a16="http://schemas.microsoft.com/office/drawing/2014/main" id="{4E1DCAF5-63BB-4325-B9C0-687A7DDA0A45}"/>
              </a:ext>
            </a:extLst>
          </p:cNvPr>
          <p:cNvSpPr/>
          <p:nvPr/>
        </p:nvSpPr>
        <p:spPr>
          <a:xfrm>
            <a:off x="4290404" y="3679699"/>
            <a:ext cx="312036" cy="34289"/>
          </a:xfrm>
          <a:prstGeom prst="roundRect">
            <a:avLst/>
          </a:prstGeom>
          <a:solidFill>
            <a:srgbClr val="FFFFFF">
              <a:lumMod val="50000"/>
            </a:srgbClr>
          </a:solidFill>
          <a:ln w="6350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91" name="Freeform 34">
            <a:extLst>
              <a:ext uri="{FF2B5EF4-FFF2-40B4-BE49-F238E27FC236}">
                <a16:creationId xmlns:a16="http://schemas.microsoft.com/office/drawing/2014/main" id="{A1698A2D-3EDC-4D53-9753-D976992E32E7}"/>
              </a:ext>
            </a:extLst>
          </p:cNvPr>
          <p:cNvSpPr>
            <a:spLocks/>
          </p:cNvSpPr>
          <p:nvPr/>
        </p:nvSpPr>
        <p:spPr bwMode="auto">
          <a:xfrm>
            <a:off x="3846148" y="3658077"/>
            <a:ext cx="167807" cy="262954"/>
          </a:xfrm>
          <a:custGeom>
            <a:avLst/>
            <a:gdLst>
              <a:gd name="T0" fmla="*/ 454 w 1245"/>
              <a:gd name="T1" fmla="*/ 2 h 1805"/>
              <a:gd name="T2" fmla="*/ 451 w 1245"/>
              <a:gd name="T3" fmla="*/ 212 h 1805"/>
              <a:gd name="T4" fmla="*/ 453 w 1245"/>
              <a:gd name="T5" fmla="*/ 795 h 1805"/>
              <a:gd name="T6" fmla="*/ 446 w 1245"/>
              <a:gd name="T7" fmla="*/ 902 h 1805"/>
              <a:gd name="T8" fmla="*/ 426 w 1245"/>
              <a:gd name="T9" fmla="*/ 905 h 1805"/>
              <a:gd name="T10" fmla="*/ 402 w 1245"/>
              <a:gd name="T11" fmla="*/ 901 h 1805"/>
              <a:gd name="T12" fmla="*/ 353 w 1245"/>
              <a:gd name="T13" fmla="*/ 868 h 1805"/>
              <a:gd name="T14" fmla="*/ 298 w 1245"/>
              <a:gd name="T15" fmla="*/ 828 h 1805"/>
              <a:gd name="T16" fmla="*/ 256 w 1245"/>
              <a:gd name="T17" fmla="*/ 809 h 1805"/>
              <a:gd name="T18" fmla="*/ 201 w 1245"/>
              <a:gd name="T19" fmla="*/ 798 h 1805"/>
              <a:gd name="T20" fmla="*/ 144 w 1245"/>
              <a:gd name="T21" fmla="*/ 802 h 1805"/>
              <a:gd name="T22" fmla="*/ 95 w 1245"/>
              <a:gd name="T23" fmla="*/ 820 h 1805"/>
              <a:gd name="T24" fmla="*/ 54 w 1245"/>
              <a:gd name="T25" fmla="*/ 851 h 1805"/>
              <a:gd name="T26" fmla="*/ 21 w 1245"/>
              <a:gd name="T27" fmla="*/ 891 h 1805"/>
              <a:gd name="T28" fmla="*/ 2 w 1245"/>
              <a:gd name="T29" fmla="*/ 940 h 1805"/>
              <a:gd name="T30" fmla="*/ 1 w 1245"/>
              <a:gd name="T31" fmla="*/ 996 h 1805"/>
              <a:gd name="T32" fmla="*/ 21 w 1245"/>
              <a:gd name="T33" fmla="*/ 1054 h 1805"/>
              <a:gd name="T34" fmla="*/ 58 w 1245"/>
              <a:gd name="T35" fmla="*/ 1101 h 1805"/>
              <a:gd name="T36" fmla="*/ 113 w 1245"/>
              <a:gd name="T37" fmla="*/ 1138 h 1805"/>
              <a:gd name="T38" fmla="*/ 178 w 1245"/>
              <a:gd name="T39" fmla="*/ 1155 h 1805"/>
              <a:gd name="T40" fmla="*/ 247 w 1245"/>
              <a:gd name="T41" fmla="*/ 1150 h 1805"/>
              <a:gd name="T42" fmla="*/ 292 w 1245"/>
              <a:gd name="T43" fmla="*/ 1133 h 1805"/>
              <a:gd name="T44" fmla="*/ 331 w 1245"/>
              <a:gd name="T45" fmla="*/ 1104 h 1805"/>
              <a:gd name="T46" fmla="*/ 361 w 1245"/>
              <a:gd name="T47" fmla="*/ 1077 h 1805"/>
              <a:gd name="T48" fmla="*/ 385 w 1245"/>
              <a:gd name="T49" fmla="*/ 1064 h 1805"/>
              <a:gd name="T50" fmla="*/ 434 w 1245"/>
              <a:gd name="T51" fmla="*/ 1057 h 1805"/>
              <a:gd name="T52" fmla="*/ 450 w 1245"/>
              <a:gd name="T53" fmla="*/ 1063 h 1805"/>
              <a:gd name="T54" fmla="*/ 453 w 1245"/>
              <a:gd name="T55" fmla="*/ 2040 h 1805"/>
              <a:gd name="T56" fmla="*/ 1133 w 1245"/>
              <a:gd name="T57" fmla="*/ 2043 h 1805"/>
              <a:gd name="T58" fmla="*/ 1137 w 1245"/>
              <a:gd name="T59" fmla="*/ 2054 h 1805"/>
              <a:gd name="T60" fmla="*/ 1137 w 1245"/>
              <a:gd name="T61" fmla="*/ 2074 h 1805"/>
              <a:gd name="T62" fmla="*/ 1122 w 1245"/>
              <a:gd name="T63" fmla="*/ 2097 h 1805"/>
              <a:gd name="T64" fmla="*/ 1072 w 1245"/>
              <a:gd name="T65" fmla="*/ 2143 h 1805"/>
              <a:gd name="T66" fmla="*/ 1035 w 1245"/>
              <a:gd name="T67" fmla="*/ 2182 h 1805"/>
              <a:gd name="T68" fmla="*/ 1016 w 1245"/>
              <a:gd name="T69" fmla="*/ 2219 h 1805"/>
              <a:gd name="T70" fmla="*/ 1008 w 1245"/>
              <a:gd name="T71" fmla="*/ 2269 h 1805"/>
              <a:gd name="T72" fmla="*/ 1017 w 1245"/>
              <a:gd name="T73" fmla="*/ 2314 h 1805"/>
              <a:gd name="T74" fmla="*/ 1044 w 1245"/>
              <a:gd name="T75" fmla="*/ 2353 h 1805"/>
              <a:gd name="T76" fmla="*/ 1084 w 1245"/>
              <a:gd name="T77" fmla="*/ 2385 h 1805"/>
              <a:gd name="T78" fmla="*/ 1137 w 1245"/>
              <a:gd name="T79" fmla="*/ 2407 h 1805"/>
              <a:gd name="T80" fmla="*/ 1200 w 1245"/>
              <a:gd name="T81" fmla="*/ 2418 h 1805"/>
              <a:gd name="T82" fmla="*/ 1268 w 1245"/>
              <a:gd name="T83" fmla="*/ 2416 h 1805"/>
              <a:gd name="T84" fmla="*/ 1337 w 1245"/>
              <a:gd name="T85" fmla="*/ 2392 h 1805"/>
              <a:gd name="T86" fmla="*/ 1389 w 1245"/>
              <a:gd name="T87" fmla="*/ 2356 h 1805"/>
              <a:gd name="T88" fmla="*/ 1427 w 1245"/>
              <a:gd name="T89" fmla="*/ 2308 h 1805"/>
              <a:gd name="T90" fmla="*/ 1440 w 1245"/>
              <a:gd name="T91" fmla="*/ 2252 h 1805"/>
              <a:gd name="T92" fmla="*/ 1426 w 1245"/>
              <a:gd name="T93" fmla="*/ 2201 h 1805"/>
              <a:gd name="T94" fmla="*/ 1399 w 1245"/>
              <a:gd name="T95" fmla="*/ 2165 h 1805"/>
              <a:gd name="T96" fmla="*/ 1362 w 1245"/>
              <a:gd name="T97" fmla="*/ 2134 h 1805"/>
              <a:gd name="T98" fmla="*/ 1339 w 1245"/>
              <a:gd name="T99" fmla="*/ 2113 h 1805"/>
              <a:gd name="T100" fmla="*/ 1324 w 1245"/>
              <a:gd name="T101" fmla="*/ 2090 h 1805"/>
              <a:gd name="T102" fmla="*/ 1323 w 1245"/>
              <a:gd name="T103" fmla="*/ 2043 h 1805"/>
              <a:gd name="T104" fmla="*/ 1990 w 1245"/>
              <a:gd name="T105" fmla="*/ 2040 h 1805"/>
              <a:gd name="T106" fmla="*/ 1992 w 1245"/>
              <a:gd name="T107" fmla="*/ 4 h 1805"/>
              <a:gd name="T108" fmla="*/ 1980 w 1245"/>
              <a:gd name="T109" fmla="*/ 0 h 18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45"/>
              <a:gd name="T166" fmla="*/ 0 h 1805"/>
              <a:gd name="T167" fmla="*/ 1245 w 1245"/>
              <a:gd name="T168" fmla="*/ 1805 h 180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45" h="1805">
                <a:moveTo>
                  <a:pt x="1238" y="0"/>
                </a:moveTo>
                <a:lnTo>
                  <a:pt x="289" y="0"/>
                </a:lnTo>
                <a:lnTo>
                  <a:pt x="287" y="0"/>
                </a:lnTo>
                <a:lnTo>
                  <a:pt x="286" y="0"/>
                </a:lnTo>
                <a:lnTo>
                  <a:pt x="284" y="1"/>
                </a:lnTo>
                <a:lnTo>
                  <a:pt x="284" y="2"/>
                </a:lnTo>
                <a:lnTo>
                  <a:pt x="283" y="3"/>
                </a:lnTo>
                <a:lnTo>
                  <a:pt x="282" y="4"/>
                </a:lnTo>
                <a:lnTo>
                  <a:pt x="281" y="6"/>
                </a:lnTo>
                <a:lnTo>
                  <a:pt x="281" y="7"/>
                </a:lnTo>
                <a:lnTo>
                  <a:pt x="282" y="78"/>
                </a:lnTo>
                <a:lnTo>
                  <a:pt x="282" y="158"/>
                </a:lnTo>
                <a:lnTo>
                  <a:pt x="283" y="245"/>
                </a:lnTo>
                <a:lnTo>
                  <a:pt x="284" y="335"/>
                </a:lnTo>
                <a:lnTo>
                  <a:pt x="284" y="426"/>
                </a:lnTo>
                <a:lnTo>
                  <a:pt x="284" y="512"/>
                </a:lnTo>
                <a:lnTo>
                  <a:pt x="284" y="554"/>
                </a:lnTo>
                <a:lnTo>
                  <a:pt x="283" y="593"/>
                </a:lnTo>
                <a:lnTo>
                  <a:pt x="283" y="630"/>
                </a:lnTo>
                <a:lnTo>
                  <a:pt x="281" y="664"/>
                </a:lnTo>
                <a:lnTo>
                  <a:pt x="281" y="666"/>
                </a:lnTo>
                <a:lnTo>
                  <a:pt x="281" y="669"/>
                </a:lnTo>
                <a:lnTo>
                  <a:pt x="280" y="671"/>
                </a:lnTo>
                <a:lnTo>
                  <a:pt x="279" y="673"/>
                </a:lnTo>
                <a:lnTo>
                  <a:pt x="278" y="674"/>
                </a:lnTo>
                <a:lnTo>
                  <a:pt x="276" y="675"/>
                </a:lnTo>
                <a:lnTo>
                  <a:pt x="274" y="676"/>
                </a:lnTo>
                <a:lnTo>
                  <a:pt x="271" y="676"/>
                </a:lnTo>
                <a:lnTo>
                  <a:pt x="269" y="676"/>
                </a:lnTo>
                <a:lnTo>
                  <a:pt x="266" y="676"/>
                </a:lnTo>
                <a:lnTo>
                  <a:pt x="263" y="676"/>
                </a:lnTo>
                <a:lnTo>
                  <a:pt x="261" y="676"/>
                </a:lnTo>
                <a:lnTo>
                  <a:pt x="258" y="675"/>
                </a:lnTo>
                <a:lnTo>
                  <a:pt x="255" y="675"/>
                </a:lnTo>
                <a:lnTo>
                  <a:pt x="253" y="674"/>
                </a:lnTo>
                <a:lnTo>
                  <a:pt x="251" y="672"/>
                </a:lnTo>
                <a:lnTo>
                  <a:pt x="246" y="669"/>
                </a:lnTo>
                <a:lnTo>
                  <a:pt x="242" y="666"/>
                </a:lnTo>
                <a:lnTo>
                  <a:pt x="238" y="664"/>
                </a:lnTo>
                <a:lnTo>
                  <a:pt x="235" y="661"/>
                </a:lnTo>
                <a:lnTo>
                  <a:pt x="228" y="654"/>
                </a:lnTo>
                <a:lnTo>
                  <a:pt x="221" y="648"/>
                </a:lnTo>
                <a:lnTo>
                  <a:pt x="214" y="642"/>
                </a:lnTo>
                <a:lnTo>
                  <a:pt x="207" y="635"/>
                </a:lnTo>
                <a:lnTo>
                  <a:pt x="200" y="629"/>
                </a:lnTo>
                <a:lnTo>
                  <a:pt x="194" y="623"/>
                </a:lnTo>
                <a:lnTo>
                  <a:pt x="190" y="620"/>
                </a:lnTo>
                <a:lnTo>
                  <a:pt x="186" y="618"/>
                </a:lnTo>
                <a:lnTo>
                  <a:pt x="182" y="615"/>
                </a:lnTo>
                <a:lnTo>
                  <a:pt x="178" y="613"/>
                </a:lnTo>
                <a:lnTo>
                  <a:pt x="174" y="610"/>
                </a:lnTo>
                <a:lnTo>
                  <a:pt x="170" y="608"/>
                </a:lnTo>
                <a:lnTo>
                  <a:pt x="165" y="606"/>
                </a:lnTo>
                <a:lnTo>
                  <a:pt x="160" y="604"/>
                </a:lnTo>
                <a:lnTo>
                  <a:pt x="156" y="602"/>
                </a:lnTo>
                <a:lnTo>
                  <a:pt x="150" y="601"/>
                </a:lnTo>
                <a:lnTo>
                  <a:pt x="145" y="599"/>
                </a:lnTo>
                <a:lnTo>
                  <a:pt x="139" y="598"/>
                </a:lnTo>
                <a:lnTo>
                  <a:pt x="133" y="597"/>
                </a:lnTo>
                <a:lnTo>
                  <a:pt x="126" y="596"/>
                </a:lnTo>
                <a:lnTo>
                  <a:pt x="119" y="596"/>
                </a:lnTo>
                <a:lnTo>
                  <a:pt x="112" y="596"/>
                </a:lnTo>
                <a:lnTo>
                  <a:pt x="107" y="596"/>
                </a:lnTo>
                <a:lnTo>
                  <a:pt x="101" y="596"/>
                </a:lnTo>
                <a:lnTo>
                  <a:pt x="95" y="597"/>
                </a:lnTo>
                <a:lnTo>
                  <a:pt x="90" y="598"/>
                </a:lnTo>
                <a:lnTo>
                  <a:pt x="84" y="600"/>
                </a:lnTo>
                <a:lnTo>
                  <a:pt x="79" y="602"/>
                </a:lnTo>
                <a:lnTo>
                  <a:pt x="74" y="604"/>
                </a:lnTo>
                <a:lnTo>
                  <a:pt x="68" y="606"/>
                </a:lnTo>
                <a:lnTo>
                  <a:pt x="64" y="609"/>
                </a:lnTo>
                <a:lnTo>
                  <a:pt x="59" y="612"/>
                </a:lnTo>
                <a:lnTo>
                  <a:pt x="54" y="615"/>
                </a:lnTo>
                <a:lnTo>
                  <a:pt x="49" y="618"/>
                </a:lnTo>
                <a:lnTo>
                  <a:pt x="45" y="622"/>
                </a:lnTo>
                <a:lnTo>
                  <a:pt x="41" y="626"/>
                </a:lnTo>
                <a:lnTo>
                  <a:pt x="37" y="630"/>
                </a:lnTo>
                <a:lnTo>
                  <a:pt x="33" y="635"/>
                </a:lnTo>
                <a:lnTo>
                  <a:pt x="29" y="639"/>
                </a:lnTo>
                <a:lnTo>
                  <a:pt x="26" y="644"/>
                </a:lnTo>
                <a:lnTo>
                  <a:pt x="22" y="649"/>
                </a:lnTo>
                <a:lnTo>
                  <a:pt x="19" y="654"/>
                </a:lnTo>
                <a:lnTo>
                  <a:pt x="16" y="660"/>
                </a:lnTo>
                <a:lnTo>
                  <a:pt x="13" y="665"/>
                </a:lnTo>
                <a:lnTo>
                  <a:pt x="11" y="671"/>
                </a:lnTo>
                <a:lnTo>
                  <a:pt x="9" y="677"/>
                </a:lnTo>
                <a:lnTo>
                  <a:pt x="7" y="682"/>
                </a:lnTo>
                <a:lnTo>
                  <a:pt x="5" y="689"/>
                </a:lnTo>
                <a:lnTo>
                  <a:pt x="3" y="695"/>
                </a:lnTo>
                <a:lnTo>
                  <a:pt x="2" y="702"/>
                </a:lnTo>
                <a:lnTo>
                  <a:pt x="1" y="708"/>
                </a:lnTo>
                <a:lnTo>
                  <a:pt x="0" y="715"/>
                </a:lnTo>
                <a:lnTo>
                  <a:pt x="0" y="721"/>
                </a:lnTo>
                <a:lnTo>
                  <a:pt x="0" y="728"/>
                </a:lnTo>
                <a:lnTo>
                  <a:pt x="0" y="735"/>
                </a:lnTo>
                <a:lnTo>
                  <a:pt x="1" y="743"/>
                </a:lnTo>
                <a:lnTo>
                  <a:pt x="2" y="750"/>
                </a:lnTo>
                <a:lnTo>
                  <a:pt x="3" y="758"/>
                </a:lnTo>
                <a:lnTo>
                  <a:pt x="5" y="765"/>
                </a:lnTo>
                <a:lnTo>
                  <a:pt x="7" y="772"/>
                </a:lnTo>
                <a:lnTo>
                  <a:pt x="10" y="779"/>
                </a:lnTo>
                <a:lnTo>
                  <a:pt x="13" y="786"/>
                </a:lnTo>
                <a:lnTo>
                  <a:pt x="16" y="792"/>
                </a:lnTo>
                <a:lnTo>
                  <a:pt x="20" y="799"/>
                </a:lnTo>
                <a:lnTo>
                  <a:pt x="24" y="805"/>
                </a:lnTo>
                <a:lnTo>
                  <a:pt x="28" y="811"/>
                </a:lnTo>
                <a:lnTo>
                  <a:pt x="32" y="817"/>
                </a:lnTo>
                <a:lnTo>
                  <a:pt x="37" y="822"/>
                </a:lnTo>
                <a:lnTo>
                  <a:pt x="42" y="828"/>
                </a:lnTo>
                <a:lnTo>
                  <a:pt x="48" y="833"/>
                </a:lnTo>
                <a:lnTo>
                  <a:pt x="53" y="837"/>
                </a:lnTo>
                <a:lnTo>
                  <a:pt x="59" y="842"/>
                </a:lnTo>
                <a:lnTo>
                  <a:pt x="65" y="846"/>
                </a:lnTo>
                <a:lnTo>
                  <a:pt x="71" y="849"/>
                </a:lnTo>
                <a:lnTo>
                  <a:pt x="77" y="852"/>
                </a:lnTo>
                <a:lnTo>
                  <a:pt x="84" y="855"/>
                </a:lnTo>
                <a:lnTo>
                  <a:pt x="90" y="858"/>
                </a:lnTo>
                <a:lnTo>
                  <a:pt x="97" y="860"/>
                </a:lnTo>
                <a:lnTo>
                  <a:pt x="104" y="861"/>
                </a:lnTo>
                <a:lnTo>
                  <a:pt x="111" y="863"/>
                </a:lnTo>
                <a:lnTo>
                  <a:pt x="118" y="863"/>
                </a:lnTo>
                <a:lnTo>
                  <a:pt x="125" y="863"/>
                </a:lnTo>
                <a:lnTo>
                  <a:pt x="132" y="863"/>
                </a:lnTo>
                <a:lnTo>
                  <a:pt x="140" y="862"/>
                </a:lnTo>
                <a:lnTo>
                  <a:pt x="147" y="861"/>
                </a:lnTo>
                <a:lnTo>
                  <a:pt x="154" y="858"/>
                </a:lnTo>
                <a:lnTo>
                  <a:pt x="159" y="857"/>
                </a:lnTo>
                <a:lnTo>
                  <a:pt x="164" y="855"/>
                </a:lnTo>
                <a:lnTo>
                  <a:pt x="169" y="852"/>
                </a:lnTo>
                <a:lnTo>
                  <a:pt x="174" y="850"/>
                </a:lnTo>
                <a:lnTo>
                  <a:pt x="178" y="848"/>
                </a:lnTo>
                <a:lnTo>
                  <a:pt x="183" y="845"/>
                </a:lnTo>
                <a:lnTo>
                  <a:pt x="187" y="842"/>
                </a:lnTo>
                <a:lnTo>
                  <a:pt x="192" y="839"/>
                </a:lnTo>
                <a:lnTo>
                  <a:pt x="196" y="835"/>
                </a:lnTo>
                <a:lnTo>
                  <a:pt x="199" y="832"/>
                </a:lnTo>
                <a:lnTo>
                  <a:pt x="203" y="828"/>
                </a:lnTo>
                <a:lnTo>
                  <a:pt x="207" y="824"/>
                </a:lnTo>
                <a:lnTo>
                  <a:pt x="210" y="820"/>
                </a:lnTo>
                <a:lnTo>
                  <a:pt x="214" y="816"/>
                </a:lnTo>
                <a:lnTo>
                  <a:pt x="217" y="812"/>
                </a:lnTo>
                <a:lnTo>
                  <a:pt x="221" y="809"/>
                </a:lnTo>
                <a:lnTo>
                  <a:pt x="223" y="807"/>
                </a:lnTo>
                <a:lnTo>
                  <a:pt x="226" y="804"/>
                </a:lnTo>
                <a:lnTo>
                  <a:pt x="228" y="803"/>
                </a:lnTo>
                <a:lnTo>
                  <a:pt x="230" y="801"/>
                </a:lnTo>
                <a:lnTo>
                  <a:pt x="233" y="799"/>
                </a:lnTo>
                <a:lnTo>
                  <a:pt x="235" y="797"/>
                </a:lnTo>
                <a:lnTo>
                  <a:pt x="238" y="796"/>
                </a:lnTo>
                <a:lnTo>
                  <a:pt x="240" y="794"/>
                </a:lnTo>
                <a:lnTo>
                  <a:pt x="245" y="793"/>
                </a:lnTo>
                <a:lnTo>
                  <a:pt x="250" y="791"/>
                </a:lnTo>
                <a:lnTo>
                  <a:pt x="257" y="790"/>
                </a:lnTo>
                <a:lnTo>
                  <a:pt x="264" y="789"/>
                </a:lnTo>
                <a:lnTo>
                  <a:pt x="267" y="789"/>
                </a:lnTo>
                <a:lnTo>
                  <a:pt x="271" y="789"/>
                </a:lnTo>
                <a:lnTo>
                  <a:pt x="274" y="789"/>
                </a:lnTo>
                <a:lnTo>
                  <a:pt x="276" y="790"/>
                </a:lnTo>
                <a:lnTo>
                  <a:pt x="278" y="791"/>
                </a:lnTo>
                <a:lnTo>
                  <a:pt x="280" y="792"/>
                </a:lnTo>
                <a:lnTo>
                  <a:pt x="280" y="793"/>
                </a:lnTo>
                <a:lnTo>
                  <a:pt x="281" y="793"/>
                </a:lnTo>
                <a:lnTo>
                  <a:pt x="281" y="794"/>
                </a:lnTo>
                <a:lnTo>
                  <a:pt x="281" y="795"/>
                </a:lnTo>
                <a:lnTo>
                  <a:pt x="281" y="1518"/>
                </a:lnTo>
                <a:lnTo>
                  <a:pt x="281" y="1519"/>
                </a:lnTo>
                <a:lnTo>
                  <a:pt x="282" y="1520"/>
                </a:lnTo>
                <a:lnTo>
                  <a:pt x="283" y="1522"/>
                </a:lnTo>
                <a:lnTo>
                  <a:pt x="284" y="1523"/>
                </a:lnTo>
                <a:lnTo>
                  <a:pt x="284" y="1524"/>
                </a:lnTo>
                <a:lnTo>
                  <a:pt x="286" y="1524"/>
                </a:lnTo>
                <a:lnTo>
                  <a:pt x="287" y="1525"/>
                </a:lnTo>
                <a:lnTo>
                  <a:pt x="289" y="1525"/>
                </a:lnTo>
                <a:lnTo>
                  <a:pt x="709" y="1525"/>
                </a:lnTo>
                <a:lnTo>
                  <a:pt x="710" y="1527"/>
                </a:lnTo>
                <a:lnTo>
                  <a:pt x="710" y="1529"/>
                </a:lnTo>
                <a:lnTo>
                  <a:pt x="710" y="1530"/>
                </a:lnTo>
                <a:lnTo>
                  <a:pt x="711" y="1531"/>
                </a:lnTo>
                <a:lnTo>
                  <a:pt x="711" y="1533"/>
                </a:lnTo>
                <a:lnTo>
                  <a:pt x="711" y="1535"/>
                </a:lnTo>
                <a:lnTo>
                  <a:pt x="711" y="1536"/>
                </a:lnTo>
                <a:lnTo>
                  <a:pt x="711" y="1539"/>
                </a:lnTo>
                <a:lnTo>
                  <a:pt x="711" y="1542"/>
                </a:lnTo>
                <a:lnTo>
                  <a:pt x="711" y="1544"/>
                </a:lnTo>
                <a:lnTo>
                  <a:pt x="711" y="1547"/>
                </a:lnTo>
                <a:lnTo>
                  <a:pt x="710" y="1549"/>
                </a:lnTo>
                <a:lnTo>
                  <a:pt x="709" y="1552"/>
                </a:lnTo>
                <a:lnTo>
                  <a:pt x="708" y="1554"/>
                </a:lnTo>
                <a:lnTo>
                  <a:pt x="707" y="1556"/>
                </a:lnTo>
                <a:lnTo>
                  <a:pt x="704" y="1561"/>
                </a:lnTo>
                <a:lnTo>
                  <a:pt x="701" y="1565"/>
                </a:lnTo>
                <a:lnTo>
                  <a:pt x="698" y="1568"/>
                </a:lnTo>
                <a:lnTo>
                  <a:pt x="695" y="1572"/>
                </a:lnTo>
                <a:lnTo>
                  <a:pt x="689" y="1579"/>
                </a:lnTo>
                <a:lnTo>
                  <a:pt x="682" y="1586"/>
                </a:lnTo>
                <a:lnTo>
                  <a:pt x="676" y="1593"/>
                </a:lnTo>
                <a:lnTo>
                  <a:pt x="670" y="1599"/>
                </a:lnTo>
                <a:lnTo>
                  <a:pt x="663" y="1606"/>
                </a:lnTo>
                <a:lnTo>
                  <a:pt x="658" y="1613"/>
                </a:lnTo>
                <a:lnTo>
                  <a:pt x="655" y="1617"/>
                </a:lnTo>
                <a:lnTo>
                  <a:pt x="652" y="1620"/>
                </a:lnTo>
                <a:lnTo>
                  <a:pt x="649" y="1624"/>
                </a:lnTo>
                <a:lnTo>
                  <a:pt x="647" y="1628"/>
                </a:lnTo>
                <a:lnTo>
                  <a:pt x="645" y="1632"/>
                </a:lnTo>
                <a:lnTo>
                  <a:pt x="642" y="1636"/>
                </a:lnTo>
                <a:lnTo>
                  <a:pt x="640" y="1641"/>
                </a:lnTo>
                <a:lnTo>
                  <a:pt x="638" y="1646"/>
                </a:lnTo>
                <a:lnTo>
                  <a:pt x="636" y="1651"/>
                </a:lnTo>
                <a:lnTo>
                  <a:pt x="635" y="1656"/>
                </a:lnTo>
                <a:lnTo>
                  <a:pt x="633" y="1662"/>
                </a:lnTo>
                <a:lnTo>
                  <a:pt x="632" y="1667"/>
                </a:lnTo>
                <a:lnTo>
                  <a:pt x="631" y="1673"/>
                </a:lnTo>
                <a:lnTo>
                  <a:pt x="630" y="1680"/>
                </a:lnTo>
                <a:lnTo>
                  <a:pt x="630" y="1686"/>
                </a:lnTo>
                <a:lnTo>
                  <a:pt x="630" y="1693"/>
                </a:lnTo>
                <a:lnTo>
                  <a:pt x="630" y="1699"/>
                </a:lnTo>
                <a:lnTo>
                  <a:pt x="631" y="1705"/>
                </a:lnTo>
                <a:lnTo>
                  <a:pt x="631" y="1711"/>
                </a:lnTo>
                <a:lnTo>
                  <a:pt x="632" y="1716"/>
                </a:lnTo>
                <a:lnTo>
                  <a:pt x="634" y="1721"/>
                </a:lnTo>
                <a:lnTo>
                  <a:pt x="636" y="1727"/>
                </a:lnTo>
                <a:lnTo>
                  <a:pt x="638" y="1732"/>
                </a:lnTo>
                <a:lnTo>
                  <a:pt x="640" y="1737"/>
                </a:lnTo>
                <a:lnTo>
                  <a:pt x="643" y="1742"/>
                </a:lnTo>
                <a:lnTo>
                  <a:pt x="646" y="1747"/>
                </a:lnTo>
                <a:lnTo>
                  <a:pt x="649" y="1751"/>
                </a:lnTo>
                <a:lnTo>
                  <a:pt x="653" y="1756"/>
                </a:lnTo>
                <a:lnTo>
                  <a:pt x="657" y="1760"/>
                </a:lnTo>
                <a:lnTo>
                  <a:pt x="661" y="1765"/>
                </a:lnTo>
                <a:lnTo>
                  <a:pt x="665" y="1769"/>
                </a:lnTo>
                <a:lnTo>
                  <a:pt x="669" y="1772"/>
                </a:lnTo>
                <a:lnTo>
                  <a:pt x="674" y="1776"/>
                </a:lnTo>
                <a:lnTo>
                  <a:pt x="678" y="1780"/>
                </a:lnTo>
                <a:lnTo>
                  <a:pt x="684" y="1783"/>
                </a:lnTo>
                <a:lnTo>
                  <a:pt x="689" y="1786"/>
                </a:lnTo>
                <a:lnTo>
                  <a:pt x="694" y="1789"/>
                </a:lnTo>
                <a:lnTo>
                  <a:pt x="700" y="1791"/>
                </a:lnTo>
                <a:lnTo>
                  <a:pt x="705" y="1794"/>
                </a:lnTo>
                <a:lnTo>
                  <a:pt x="711" y="1796"/>
                </a:lnTo>
                <a:lnTo>
                  <a:pt x="717" y="1798"/>
                </a:lnTo>
                <a:lnTo>
                  <a:pt x="724" y="1800"/>
                </a:lnTo>
                <a:lnTo>
                  <a:pt x="730" y="1801"/>
                </a:lnTo>
                <a:lnTo>
                  <a:pt x="736" y="1803"/>
                </a:lnTo>
                <a:lnTo>
                  <a:pt x="743" y="1804"/>
                </a:lnTo>
                <a:lnTo>
                  <a:pt x="750" y="1804"/>
                </a:lnTo>
                <a:lnTo>
                  <a:pt x="756" y="1805"/>
                </a:lnTo>
                <a:lnTo>
                  <a:pt x="763" y="1805"/>
                </a:lnTo>
                <a:lnTo>
                  <a:pt x="771" y="1805"/>
                </a:lnTo>
                <a:lnTo>
                  <a:pt x="778" y="1804"/>
                </a:lnTo>
                <a:lnTo>
                  <a:pt x="786" y="1803"/>
                </a:lnTo>
                <a:lnTo>
                  <a:pt x="793" y="1802"/>
                </a:lnTo>
                <a:lnTo>
                  <a:pt x="801" y="1800"/>
                </a:lnTo>
                <a:lnTo>
                  <a:pt x="808" y="1798"/>
                </a:lnTo>
                <a:lnTo>
                  <a:pt x="815" y="1795"/>
                </a:lnTo>
                <a:lnTo>
                  <a:pt x="822" y="1792"/>
                </a:lnTo>
                <a:lnTo>
                  <a:pt x="828" y="1789"/>
                </a:lnTo>
                <a:lnTo>
                  <a:pt x="835" y="1785"/>
                </a:lnTo>
                <a:lnTo>
                  <a:pt x="841" y="1781"/>
                </a:lnTo>
                <a:lnTo>
                  <a:pt x="847" y="1777"/>
                </a:lnTo>
                <a:lnTo>
                  <a:pt x="853" y="1772"/>
                </a:lnTo>
                <a:lnTo>
                  <a:pt x="858" y="1768"/>
                </a:lnTo>
                <a:lnTo>
                  <a:pt x="864" y="1763"/>
                </a:lnTo>
                <a:lnTo>
                  <a:pt x="869" y="1758"/>
                </a:lnTo>
                <a:lnTo>
                  <a:pt x="873" y="1752"/>
                </a:lnTo>
                <a:lnTo>
                  <a:pt x="878" y="1747"/>
                </a:lnTo>
                <a:lnTo>
                  <a:pt x="882" y="1741"/>
                </a:lnTo>
                <a:lnTo>
                  <a:pt x="886" y="1735"/>
                </a:lnTo>
                <a:lnTo>
                  <a:pt x="889" y="1728"/>
                </a:lnTo>
                <a:lnTo>
                  <a:pt x="892" y="1722"/>
                </a:lnTo>
                <a:lnTo>
                  <a:pt x="894" y="1715"/>
                </a:lnTo>
                <a:lnTo>
                  <a:pt x="896" y="1709"/>
                </a:lnTo>
                <a:lnTo>
                  <a:pt x="898" y="1702"/>
                </a:lnTo>
                <a:lnTo>
                  <a:pt x="899" y="1695"/>
                </a:lnTo>
                <a:lnTo>
                  <a:pt x="900" y="1688"/>
                </a:lnTo>
                <a:lnTo>
                  <a:pt x="900" y="1681"/>
                </a:lnTo>
                <a:lnTo>
                  <a:pt x="899" y="1674"/>
                </a:lnTo>
                <a:lnTo>
                  <a:pt x="898" y="1667"/>
                </a:lnTo>
                <a:lnTo>
                  <a:pt x="897" y="1659"/>
                </a:lnTo>
                <a:lnTo>
                  <a:pt x="895" y="1652"/>
                </a:lnTo>
                <a:lnTo>
                  <a:pt x="893" y="1647"/>
                </a:lnTo>
                <a:lnTo>
                  <a:pt x="891" y="1642"/>
                </a:lnTo>
                <a:lnTo>
                  <a:pt x="889" y="1637"/>
                </a:lnTo>
                <a:lnTo>
                  <a:pt x="886" y="1633"/>
                </a:lnTo>
                <a:lnTo>
                  <a:pt x="884" y="1628"/>
                </a:lnTo>
                <a:lnTo>
                  <a:pt x="881" y="1624"/>
                </a:lnTo>
                <a:lnTo>
                  <a:pt x="878" y="1619"/>
                </a:lnTo>
                <a:lnTo>
                  <a:pt x="875" y="1615"/>
                </a:lnTo>
                <a:lnTo>
                  <a:pt x="871" y="1611"/>
                </a:lnTo>
                <a:lnTo>
                  <a:pt x="868" y="1607"/>
                </a:lnTo>
                <a:lnTo>
                  <a:pt x="864" y="1603"/>
                </a:lnTo>
                <a:lnTo>
                  <a:pt x="860" y="1600"/>
                </a:lnTo>
                <a:lnTo>
                  <a:pt x="856" y="1596"/>
                </a:lnTo>
                <a:lnTo>
                  <a:pt x="852" y="1593"/>
                </a:lnTo>
                <a:lnTo>
                  <a:pt x="848" y="1589"/>
                </a:lnTo>
                <a:lnTo>
                  <a:pt x="845" y="1586"/>
                </a:lnTo>
                <a:lnTo>
                  <a:pt x="843" y="1584"/>
                </a:lnTo>
                <a:lnTo>
                  <a:pt x="841" y="1581"/>
                </a:lnTo>
                <a:lnTo>
                  <a:pt x="839" y="1579"/>
                </a:lnTo>
                <a:lnTo>
                  <a:pt x="837" y="1577"/>
                </a:lnTo>
                <a:lnTo>
                  <a:pt x="835" y="1574"/>
                </a:lnTo>
                <a:lnTo>
                  <a:pt x="833" y="1572"/>
                </a:lnTo>
                <a:lnTo>
                  <a:pt x="831" y="1569"/>
                </a:lnTo>
                <a:lnTo>
                  <a:pt x="830" y="1567"/>
                </a:lnTo>
                <a:lnTo>
                  <a:pt x="829" y="1564"/>
                </a:lnTo>
                <a:lnTo>
                  <a:pt x="828" y="1560"/>
                </a:lnTo>
                <a:lnTo>
                  <a:pt x="828" y="1555"/>
                </a:lnTo>
                <a:lnTo>
                  <a:pt x="827" y="1549"/>
                </a:lnTo>
                <a:lnTo>
                  <a:pt x="826" y="1543"/>
                </a:lnTo>
                <a:lnTo>
                  <a:pt x="826" y="1536"/>
                </a:lnTo>
                <a:lnTo>
                  <a:pt x="827" y="1531"/>
                </a:lnTo>
                <a:lnTo>
                  <a:pt x="827" y="1525"/>
                </a:lnTo>
                <a:lnTo>
                  <a:pt x="1238" y="1525"/>
                </a:lnTo>
                <a:lnTo>
                  <a:pt x="1239" y="1525"/>
                </a:lnTo>
                <a:lnTo>
                  <a:pt x="1241" y="1524"/>
                </a:lnTo>
                <a:lnTo>
                  <a:pt x="1242" y="1524"/>
                </a:lnTo>
                <a:lnTo>
                  <a:pt x="1243" y="1523"/>
                </a:lnTo>
                <a:lnTo>
                  <a:pt x="1244" y="1522"/>
                </a:lnTo>
                <a:lnTo>
                  <a:pt x="1245" y="1520"/>
                </a:lnTo>
                <a:lnTo>
                  <a:pt x="1245" y="1519"/>
                </a:lnTo>
                <a:lnTo>
                  <a:pt x="1245" y="1518"/>
                </a:lnTo>
                <a:lnTo>
                  <a:pt x="1245" y="7"/>
                </a:lnTo>
                <a:lnTo>
                  <a:pt x="1245" y="6"/>
                </a:lnTo>
                <a:lnTo>
                  <a:pt x="1245" y="4"/>
                </a:lnTo>
                <a:lnTo>
                  <a:pt x="1244" y="3"/>
                </a:lnTo>
                <a:lnTo>
                  <a:pt x="1243" y="2"/>
                </a:lnTo>
                <a:lnTo>
                  <a:pt x="1242" y="1"/>
                </a:lnTo>
                <a:lnTo>
                  <a:pt x="1241" y="0"/>
                </a:lnTo>
                <a:lnTo>
                  <a:pt x="1239" y="0"/>
                </a:lnTo>
                <a:lnTo>
                  <a:pt x="1238" y="0"/>
                </a:lnTo>
                <a:close/>
              </a:path>
            </a:pathLst>
          </a:custGeom>
          <a:solidFill>
            <a:srgbClr val="E0301E"/>
          </a:solidFill>
          <a:ln w="19050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defTabSz="685783">
              <a:buClrTx/>
              <a:defRPr/>
            </a:pPr>
            <a:endParaRPr lang="en-GB" sz="1350" kern="1200">
              <a:ea typeface="+mn-ea"/>
              <a:cs typeface="+mn-cs"/>
            </a:endParaRPr>
          </a:p>
        </p:txBody>
      </p:sp>
      <p:sp>
        <p:nvSpPr>
          <p:cNvPr id="92" name="Freeform 33">
            <a:extLst>
              <a:ext uri="{FF2B5EF4-FFF2-40B4-BE49-F238E27FC236}">
                <a16:creationId xmlns:a16="http://schemas.microsoft.com/office/drawing/2014/main" id="{682FC8C1-8C67-49A8-853E-20AC407DB468}"/>
              </a:ext>
            </a:extLst>
          </p:cNvPr>
          <p:cNvSpPr>
            <a:spLocks/>
          </p:cNvSpPr>
          <p:nvPr/>
        </p:nvSpPr>
        <p:spPr bwMode="blackWhite">
          <a:xfrm>
            <a:off x="4947352" y="3221019"/>
            <a:ext cx="207151" cy="256022"/>
          </a:xfrm>
          <a:custGeom>
            <a:avLst/>
            <a:gdLst>
              <a:gd name="T0" fmla="*/ 4237 w 796"/>
              <a:gd name="T1" fmla="*/ 2742 h 648"/>
              <a:gd name="T2" fmla="*/ 4326 w 796"/>
              <a:gd name="T3" fmla="*/ 1703 h 648"/>
              <a:gd name="T4" fmla="*/ 4454 w 796"/>
              <a:gd name="T5" fmla="*/ 1680 h 648"/>
              <a:gd name="T6" fmla="*/ 4672 w 796"/>
              <a:gd name="T7" fmla="*/ 1780 h 648"/>
              <a:gd name="T8" fmla="*/ 4844 w 796"/>
              <a:gd name="T9" fmla="*/ 1770 h 648"/>
              <a:gd name="T10" fmla="*/ 5033 w 796"/>
              <a:gd name="T11" fmla="*/ 1692 h 648"/>
              <a:gd name="T12" fmla="*/ 5165 w 796"/>
              <a:gd name="T13" fmla="*/ 1557 h 648"/>
              <a:gd name="T14" fmla="*/ 5190 w 796"/>
              <a:gd name="T15" fmla="*/ 1380 h 648"/>
              <a:gd name="T16" fmla="*/ 5165 w 796"/>
              <a:gd name="T17" fmla="*/ 1218 h 648"/>
              <a:gd name="T18" fmla="*/ 5033 w 796"/>
              <a:gd name="T19" fmla="*/ 1083 h 648"/>
              <a:gd name="T20" fmla="*/ 4844 w 796"/>
              <a:gd name="T21" fmla="*/ 1005 h 648"/>
              <a:gd name="T22" fmla="*/ 4672 w 796"/>
              <a:gd name="T23" fmla="*/ 1005 h 648"/>
              <a:gd name="T24" fmla="*/ 4467 w 796"/>
              <a:gd name="T25" fmla="*/ 1092 h 648"/>
              <a:gd name="T26" fmla="*/ 4326 w 796"/>
              <a:gd name="T27" fmla="*/ 1069 h 648"/>
              <a:gd name="T28" fmla="*/ 4237 w 796"/>
              <a:gd name="T29" fmla="*/ 0 h 648"/>
              <a:gd name="T30" fmla="*/ 3056 w 796"/>
              <a:gd name="T31" fmla="*/ 0 h 648"/>
              <a:gd name="T32" fmla="*/ 2942 w 796"/>
              <a:gd name="T33" fmla="*/ 130 h 648"/>
              <a:gd name="T34" fmla="*/ 3019 w 796"/>
              <a:gd name="T35" fmla="*/ 285 h 648"/>
              <a:gd name="T36" fmla="*/ 3056 w 796"/>
              <a:gd name="T37" fmla="*/ 421 h 648"/>
              <a:gd name="T38" fmla="*/ 3019 w 796"/>
              <a:gd name="T39" fmla="*/ 562 h 648"/>
              <a:gd name="T40" fmla="*/ 2862 w 796"/>
              <a:gd name="T41" fmla="*/ 717 h 648"/>
              <a:gd name="T42" fmla="*/ 2705 w 796"/>
              <a:gd name="T43" fmla="*/ 775 h 648"/>
              <a:gd name="T44" fmla="*/ 2477 w 796"/>
              <a:gd name="T45" fmla="*/ 775 h 648"/>
              <a:gd name="T46" fmla="*/ 2307 w 796"/>
              <a:gd name="T47" fmla="*/ 717 h 648"/>
              <a:gd name="T48" fmla="*/ 2171 w 796"/>
              <a:gd name="T49" fmla="*/ 562 h 648"/>
              <a:gd name="T50" fmla="*/ 2131 w 796"/>
              <a:gd name="T51" fmla="*/ 421 h 648"/>
              <a:gd name="T52" fmla="*/ 2171 w 796"/>
              <a:gd name="T53" fmla="*/ 285 h 648"/>
              <a:gd name="T54" fmla="*/ 2244 w 796"/>
              <a:gd name="T55" fmla="*/ 130 h 648"/>
              <a:gd name="T56" fmla="*/ 2131 w 796"/>
              <a:gd name="T57" fmla="*/ 0 h 648"/>
              <a:gd name="T58" fmla="*/ 945 w 796"/>
              <a:gd name="T59" fmla="*/ 0 h 648"/>
              <a:gd name="T60" fmla="*/ 861 w 796"/>
              <a:gd name="T61" fmla="*/ 1069 h 648"/>
              <a:gd name="T62" fmla="*/ 729 w 796"/>
              <a:gd name="T63" fmla="*/ 1092 h 648"/>
              <a:gd name="T64" fmla="*/ 519 w 796"/>
              <a:gd name="T65" fmla="*/ 1005 h 648"/>
              <a:gd name="T66" fmla="*/ 346 w 796"/>
              <a:gd name="T67" fmla="*/ 1005 h 648"/>
              <a:gd name="T68" fmla="*/ 164 w 796"/>
              <a:gd name="T69" fmla="*/ 1083 h 648"/>
              <a:gd name="T70" fmla="*/ 39 w 796"/>
              <a:gd name="T71" fmla="*/ 1218 h 648"/>
              <a:gd name="T72" fmla="*/ 0 w 796"/>
              <a:gd name="T73" fmla="*/ 1380 h 648"/>
              <a:gd name="T74" fmla="*/ 39 w 796"/>
              <a:gd name="T75" fmla="*/ 1557 h 648"/>
              <a:gd name="T76" fmla="*/ 164 w 796"/>
              <a:gd name="T77" fmla="*/ 1692 h 648"/>
              <a:gd name="T78" fmla="*/ 346 w 796"/>
              <a:gd name="T79" fmla="*/ 1770 h 648"/>
              <a:gd name="T80" fmla="*/ 519 w 796"/>
              <a:gd name="T81" fmla="*/ 1780 h 648"/>
              <a:gd name="T82" fmla="*/ 729 w 796"/>
              <a:gd name="T83" fmla="*/ 1680 h 648"/>
              <a:gd name="T84" fmla="*/ 861 w 796"/>
              <a:gd name="T85" fmla="*/ 1703 h 648"/>
              <a:gd name="T86" fmla="*/ 945 w 796"/>
              <a:gd name="T87" fmla="*/ 1801 h 648"/>
              <a:gd name="T88" fmla="*/ 2146 w 796"/>
              <a:gd name="T89" fmla="*/ 2729 h 648"/>
              <a:gd name="T90" fmla="*/ 2244 w 796"/>
              <a:gd name="T91" fmla="*/ 2886 h 648"/>
              <a:gd name="T92" fmla="*/ 2171 w 796"/>
              <a:gd name="T93" fmla="*/ 3029 h 648"/>
              <a:gd name="T94" fmla="*/ 2131 w 796"/>
              <a:gd name="T95" fmla="*/ 3171 h 648"/>
              <a:gd name="T96" fmla="*/ 2171 w 796"/>
              <a:gd name="T97" fmla="*/ 3321 h 648"/>
              <a:gd name="T98" fmla="*/ 2320 w 796"/>
              <a:gd name="T99" fmla="*/ 3472 h 648"/>
              <a:gd name="T100" fmla="*/ 2477 w 796"/>
              <a:gd name="T101" fmla="*/ 3537 h 648"/>
              <a:gd name="T102" fmla="*/ 2705 w 796"/>
              <a:gd name="T103" fmla="*/ 3537 h 648"/>
              <a:gd name="T104" fmla="*/ 2875 w 796"/>
              <a:gd name="T105" fmla="*/ 3472 h 648"/>
              <a:gd name="T106" fmla="*/ 3032 w 796"/>
              <a:gd name="T107" fmla="*/ 3321 h 648"/>
              <a:gd name="T108" fmla="*/ 3056 w 796"/>
              <a:gd name="T109" fmla="*/ 3171 h 648"/>
              <a:gd name="T110" fmla="*/ 3032 w 796"/>
              <a:gd name="T111" fmla="*/ 3029 h 648"/>
              <a:gd name="T112" fmla="*/ 2952 w 796"/>
              <a:gd name="T113" fmla="*/ 2886 h 648"/>
              <a:gd name="T114" fmla="*/ 3056 w 796"/>
              <a:gd name="T115" fmla="*/ 2742 h 64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796"/>
              <a:gd name="T175" fmla="*/ 0 h 648"/>
              <a:gd name="T176" fmla="*/ 796 w 796"/>
              <a:gd name="T177" fmla="*/ 648 h 64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796" h="648">
                <a:moveTo>
                  <a:pt x="473" y="500"/>
                </a:moveTo>
                <a:lnTo>
                  <a:pt x="650" y="502"/>
                </a:lnTo>
                <a:lnTo>
                  <a:pt x="650" y="322"/>
                </a:lnTo>
                <a:lnTo>
                  <a:pt x="664" y="312"/>
                </a:lnTo>
                <a:lnTo>
                  <a:pt x="677" y="308"/>
                </a:lnTo>
                <a:lnTo>
                  <a:pt x="683" y="308"/>
                </a:lnTo>
                <a:lnTo>
                  <a:pt x="703" y="320"/>
                </a:lnTo>
                <a:lnTo>
                  <a:pt x="717" y="326"/>
                </a:lnTo>
                <a:lnTo>
                  <a:pt x="731" y="326"/>
                </a:lnTo>
                <a:lnTo>
                  <a:pt x="743" y="324"/>
                </a:lnTo>
                <a:lnTo>
                  <a:pt x="756" y="320"/>
                </a:lnTo>
                <a:lnTo>
                  <a:pt x="772" y="310"/>
                </a:lnTo>
                <a:lnTo>
                  <a:pt x="784" y="296"/>
                </a:lnTo>
                <a:lnTo>
                  <a:pt x="792" y="285"/>
                </a:lnTo>
                <a:lnTo>
                  <a:pt x="796" y="273"/>
                </a:lnTo>
                <a:lnTo>
                  <a:pt x="796" y="253"/>
                </a:lnTo>
                <a:lnTo>
                  <a:pt x="796" y="237"/>
                </a:lnTo>
                <a:lnTo>
                  <a:pt x="792" y="223"/>
                </a:lnTo>
                <a:lnTo>
                  <a:pt x="784" y="212"/>
                </a:lnTo>
                <a:lnTo>
                  <a:pt x="772" y="198"/>
                </a:lnTo>
                <a:lnTo>
                  <a:pt x="756" y="188"/>
                </a:lnTo>
                <a:lnTo>
                  <a:pt x="743" y="184"/>
                </a:lnTo>
                <a:lnTo>
                  <a:pt x="731" y="184"/>
                </a:lnTo>
                <a:lnTo>
                  <a:pt x="717" y="184"/>
                </a:lnTo>
                <a:lnTo>
                  <a:pt x="703" y="188"/>
                </a:lnTo>
                <a:lnTo>
                  <a:pt x="685" y="200"/>
                </a:lnTo>
                <a:lnTo>
                  <a:pt x="677" y="200"/>
                </a:lnTo>
                <a:lnTo>
                  <a:pt x="664" y="196"/>
                </a:lnTo>
                <a:lnTo>
                  <a:pt x="650" y="188"/>
                </a:lnTo>
                <a:lnTo>
                  <a:pt x="650" y="0"/>
                </a:lnTo>
                <a:lnTo>
                  <a:pt x="473" y="0"/>
                </a:lnTo>
                <a:lnTo>
                  <a:pt x="469" y="0"/>
                </a:lnTo>
                <a:lnTo>
                  <a:pt x="455" y="12"/>
                </a:lnTo>
                <a:lnTo>
                  <a:pt x="451" y="24"/>
                </a:lnTo>
                <a:lnTo>
                  <a:pt x="451" y="32"/>
                </a:lnTo>
                <a:lnTo>
                  <a:pt x="463" y="52"/>
                </a:lnTo>
                <a:lnTo>
                  <a:pt x="469" y="64"/>
                </a:lnTo>
                <a:lnTo>
                  <a:pt x="469" y="77"/>
                </a:lnTo>
                <a:lnTo>
                  <a:pt x="469" y="91"/>
                </a:lnTo>
                <a:lnTo>
                  <a:pt x="463" y="103"/>
                </a:lnTo>
                <a:lnTo>
                  <a:pt x="455" y="119"/>
                </a:lnTo>
                <a:lnTo>
                  <a:pt x="439" y="131"/>
                </a:lnTo>
                <a:lnTo>
                  <a:pt x="427" y="139"/>
                </a:lnTo>
                <a:lnTo>
                  <a:pt x="415" y="142"/>
                </a:lnTo>
                <a:lnTo>
                  <a:pt x="398" y="142"/>
                </a:lnTo>
                <a:lnTo>
                  <a:pt x="380" y="142"/>
                </a:lnTo>
                <a:lnTo>
                  <a:pt x="368" y="139"/>
                </a:lnTo>
                <a:lnTo>
                  <a:pt x="354" y="131"/>
                </a:lnTo>
                <a:lnTo>
                  <a:pt x="341" y="119"/>
                </a:lnTo>
                <a:lnTo>
                  <a:pt x="333" y="103"/>
                </a:lnTo>
                <a:lnTo>
                  <a:pt x="327" y="91"/>
                </a:lnTo>
                <a:lnTo>
                  <a:pt x="327" y="77"/>
                </a:lnTo>
                <a:lnTo>
                  <a:pt x="327" y="64"/>
                </a:lnTo>
                <a:lnTo>
                  <a:pt x="333" y="52"/>
                </a:lnTo>
                <a:lnTo>
                  <a:pt x="344" y="32"/>
                </a:lnTo>
                <a:lnTo>
                  <a:pt x="344" y="24"/>
                </a:lnTo>
                <a:lnTo>
                  <a:pt x="341" y="12"/>
                </a:lnTo>
                <a:lnTo>
                  <a:pt x="327" y="0"/>
                </a:lnTo>
                <a:lnTo>
                  <a:pt x="329" y="0"/>
                </a:lnTo>
                <a:lnTo>
                  <a:pt x="145" y="0"/>
                </a:lnTo>
                <a:lnTo>
                  <a:pt x="145" y="188"/>
                </a:lnTo>
                <a:lnTo>
                  <a:pt x="132" y="196"/>
                </a:lnTo>
                <a:lnTo>
                  <a:pt x="120" y="200"/>
                </a:lnTo>
                <a:lnTo>
                  <a:pt x="112" y="200"/>
                </a:lnTo>
                <a:lnTo>
                  <a:pt x="92" y="188"/>
                </a:lnTo>
                <a:lnTo>
                  <a:pt x="80" y="184"/>
                </a:lnTo>
                <a:lnTo>
                  <a:pt x="67" y="184"/>
                </a:lnTo>
                <a:lnTo>
                  <a:pt x="53" y="184"/>
                </a:lnTo>
                <a:lnTo>
                  <a:pt x="39" y="188"/>
                </a:lnTo>
                <a:lnTo>
                  <a:pt x="25" y="198"/>
                </a:lnTo>
                <a:lnTo>
                  <a:pt x="11" y="212"/>
                </a:lnTo>
                <a:lnTo>
                  <a:pt x="6" y="223"/>
                </a:lnTo>
                <a:lnTo>
                  <a:pt x="0" y="237"/>
                </a:lnTo>
                <a:lnTo>
                  <a:pt x="0" y="253"/>
                </a:lnTo>
                <a:lnTo>
                  <a:pt x="0" y="273"/>
                </a:lnTo>
                <a:lnTo>
                  <a:pt x="6" y="285"/>
                </a:lnTo>
                <a:lnTo>
                  <a:pt x="11" y="296"/>
                </a:lnTo>
                <a:lnTo>
                  <a:pt x="25" y="310"/>
                </a:lnTo>
                <a:lnTo>
                  <a:pt x="39" y="320"/>
                </a:lnTo>
                <a:lnTo>
                  <a:pt x="53" y="324"/>
                </a:lnTo>
                <a:lnTo>
                  <a:pt x="67" y="326"/>
                </a:lnTo>
                <a:lnTo>
                  <a:pt x="80" y="326"/>
                </a:lnTo>
                <a:lnTo>
                  <a:pt x="92" y="320"/>
                </a:lnTo>
                <a:lnTo>
                  <a:pt x="112" y="308"/>
                </a:lnTo>
                <a:lnTo>
                  <a:pt x="120" y="308"/>
                </a:lnTo>
                <a:lnTo>
                  <a:pt x="132" y="312"/>
                </a:lnTo>
                <a:lnTo>
                  <a:pt x="145" y="324"/>
                </a:lnTo>
                <a:lnTo>
                  <a:pt x="145" y="330"/>
                </a:lnTo>
                <a:lnTo>
                  <a:pt x="145" y="500"/>
                </a:lnTo>
                <a:lnTo>
                  <a:pt x="329" y="500"/>
                </a:lnTo>
                <a:lnTo>
                  <a:pt x="341" y="516"/>
                </a:lnTo>
                <a:lnTo>
                  <a:pt x="344" y="529"/>
                </a:lnTo>
                <a:lnTo>
                  <a:pt x="344" y="535"/>
                </a:lnTo>
                <a:lnTo>
                  <a:pt x="333" y="555"/>
                </a:lnTo>
                <a:lnTo>
                  <a:pt x="327" y="569"/>
                </a:lnTo>
                <a:lnTo>
                  <a:pt x="327" y="581"/>
                </a:lnTo>
                <a:lnTo>
                  <a:pt x="329" y="595"/>
                </a:lnTo>
                <a:lnTo>
                  <a:pt x="333" y="608"/>
                </a:lnTo>
                <a:lnTo>
                  <a:pt x="342" y="622"/>
                </a:lnTo>
                <a:lnTo>
                  <a:pt x="356" y="636"/>
                </a:lnTo>
                <a:lnTo>
                  <a:pt x="368" y="642"/>
                </a:lnTo>
                <a:lnTo>
                  <a:pt x="380" y="648"/>
                </a:lnTo>
                <a:lnTo>
                  <a:pt x="398" y="648"/>
                </a:lnTo>
                <a:lnTo>
                  <a:pt x="415" y="648"/>
                </a:lnTo>
                <a:lnTo>
                  <a:pt x="429" y="642"/>
                </a:lnTo>
                <a:lnTo>
                  <a:pt x="441" y="636"/>
                </a:lnTo>
                <a:lnTo>
                  <a:pt x="455" y="622"/>
                </a:lnTo>
                <a:lnTo>
                  <a:pt x="465" y="608"/>
                </a:lnTo>
                <a:lnTo>
                  <a:pt x="469" y="595"/>
                </a:lnTo>
                <a:lnTo>
                  <a:pt x="469" y="581"/>
                </a:lnTo>
                <a:lnTo>
                  <a:pt x="469" y="569"/>
                </a:lnTo>
                <a:lnTo>
                  <a:pt x="465" y="555"/>
                </a:lnTo>
                <a:lnTo>
                  <a:pt x="453" y="535"/>
                </a:lnTo>
                <a:lnTo>
                  <a:pt x="453" y="529"/>
                </a:lnTo>
                <a:lnTo>
                  <a:pt x="457" y="516"/>
                </a:lnTo>
                <a:lnTo>
                  <a:pt x="469" y="502"/>
                </a:lnTo>
                <a:lnTo>
                  <a:pt x="473" y="500"/>
                </a:lnTo>
                <a:close/>
              </a:path>
            </a:pathLst>
          </a:custGeom>
          <a:solidFill>
            <a:srgbClr val="E0301E"/>
          </a:solidFill>
          <a:ln w="19050" cap="flat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wrap="none" lIns="69056" tIns="34529" rIns="69056" bIns="34529" anchor="ctr"/>
          <a:lstStyle/>
          <a:p>
            <a:pPr defTabSz="685783">
              <a:buClrTx/>
              <a:defRPr/>
            </a:pPr>
            <a:endParaRPr lang="en-GB" sz="1350" kern="120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93" name="Freeform 46">
            <a:extLst>
              <a:ext uri="{FF2B5EF4-FFF2-40B4-BE49-F238E27FC236}">
                <a16:creationId xmlns:a16="http://schemas.microsoft.com/office/drawing/2014/main" id="{FA9B6DE6-7D59-4E5A-ADEC-366E0029A6F2}"/>
              </a:ext>
            </a:extLst>
          </p:cNvPr>
          <p:cNvSpPr>
            <a:spLocks/>
          </p:cNvSpPr>
          <p:nvPr/>
        </p:nvSpPr>
        <p:spPr bwMode="blackWhite">
          <a:xfrm>
            <a:off x="5038284" y="3626179"/>
            <a:ext cx="130658" cy="256821"/>
          </a:xfrm>
          <a:custGeom>
            <a:avLst/>
            <a:gdLst>
              <a:gd name="T0" fmla="*/ 2134 w 502"/>
              <a:gd name="T1" fmla="*/ 777 h 649"/>
              <a:gd name="T2" fmla="*/ 3276 w 502"/>
              <a:gd name="T3" fmla="*/ 777 h 649"/>
              <a:gd name="T4" fmla="*/ 3276 w 502"/>
              <a:gd name="T5" fmla="*/ 3555 h 649"/>
              <a:gd name="T6" fmla="*/ 0 w 502"/>
              <a:gd name="T7" fmla="*/ 3555 h 649"/>
              <a:gd name="T8" fmla="*/ 0 w 502"/>
              <a:gd name="T9" fmla="*/ 2586 h 649"/>
              <a:gd name="T10" fmla="*/ 77 w 502"/>
              <a:gd name="T11" fmla="*/ 2485 h 649"/>
              <a:gd name="T12" fmla="*/ 164 w 502"/>
              <a:gd name="T13" fmla="*/ 2464 h 649"/>
              <a:gd name="T14" fmla="*/ 202 w 502"/>
              <a:gd name="T15" fmla="*/ 2464 h 649"/>
              <a:gd name="T16" fmla="*/ 333 w 502"/>
              <a:gd name="T17" fmla="*/ 2529 h 649"/>
              <a:gd name="T18" fmla="*/ 422 w 502"/>
              <a:gd name="T19" fmla="*/ 2563 h 649"/>
              <a:gd name="T20" fmla="*/ 518 w 502"/>
              <a:gd name="T21" fmla="*/ 2563 h 649"/>
              <a:gd name="T22" fmla="*/ 587 w 502"/>
              <a:gd name="T23" fmla="*/ 2551 h 649"/>
              <a:gd name="T24" fmla="*/ 676 w 502"/>
              <a:gd name="T25" fmla="*/ 2529 h 649"/>
              <a:gd name="T26" fmla="*/ 768 w 502"/>
              <a:gd name="T27" fmla="*/ 2477 h 649"/>
              <a:gd name="T28" fmla="*/ 863 w 502"/>
              <a:gd name="T29" fmla="*/ 2399 h 649"/>
              <a:gd name="T30" fmla="*/ 901 w 502"/>
              <a:gd name="T31" fmla="*/ 2334 h 649"/>
              <a:gd name="T32" fmla="*/ 940 w 502"/>
              <a:gd name="T33" fmla="*/ 2274 h 649"/>
              <a:gd name="T34" fmla="*/ 940 w 502"/>
              <a:gd name="T35" fmla="*/ 2175 h 649"/>
              <a:gd name="T36" fmla="*/ 940 w 502"/>
              <a:gd name="T37" fmla="*/ 2075 h 649"/>
              <a:gd name="T38" fmla="*/ 901 w 502"/>
              <a:gd name="T39" fmla="*/ 2009 h 649"/>
              <a:gd name="T40" fmla="*/ 863 w 502"/>
              <a:gd name="T41" fmla="*/ 1944 h 649"/>
              <a:gd name="T42" fmla="*/ 768 w 502"/>
              <a:gd name="T43" fmla="*/ 1861 h 649"/>
              <a:gd name="T44" fmla="*/ 676 w 502"/>
              <a:gd name="T45" fmla="*/ 1809 h 649"/>
              <a:gd name="T46" fmla="*/ 587 w 502"/>
              <a:gd name="T47" fmla="*/ 1787 h 649"/>
              <a:gd name="T48" fmla="*/ 518 w 502"/>
              <a:gd name="T49" fmla="*/ 1787 h 649"/>
              <a:gd name="T50" fmla="*/ 422 w 502"/>
              <a:gd name="T51" fmla="*/ 1787 h 649"/>
              <a:gd name="T52" fmla="*/ 333 w 502"/>
              <a:gd name="T53" fmla="*/ 1809 h 649"/>
              <a:gd name="T54" fmla="*/ 217 w 502"/>
              <a:gd name="T55" fmla="*/ 1874 h 649"/>
              <a:gd name="T56" fmla="*/ 164 w 502"/>
              <a:gd name="T57" fmla="*/ 1883 h 649"/>
              <a:gd name="T58" fmla="*/ 77 w 502"/>
              <a:gd name="T59" fmla="*/ 1853 h 649"/>
              <a:gd name="T60" fmla="*/ 0 w 502"/>
              <a:gd name="T61" fmla="*/ 1796 h 649"/>
              <a:gd name="T62" fmla="*/ 0 w 502"/>
              <a:gd name="T63" fmla="*/ 777 h 649"/>
              <a:gd name="T64" fmla="*/ 1194 w 502"/>
              <a:gd name="T65" fmla="*/ 777 h 649"/>
              <a:gd name="T66" fmla="*/ 1181 w 502"/>
              <a:gd name="T67" fmla="*/ 790 h 649"/>
              <a:gd name="T68" fmla="*/ 1271 w 502"/>
              <a:gd name="T69" fmla="*/ 712 h 649"/>
              <a:gd name="T70" fmla="*/ 1299 w 502"/>
              <a:gd name="T71" fmla="*/ 635 h 649"/>
              <a:gd name="T72" fmla="*/ 1299 w 502"/>
              <a:gd name="T73" fmla="*/ 608 h 649"/>
              <a:gd name="T74" fmla="*/ 1218 w 502"/>
              <a:gd name="T75" fmla="*/ 497 h 649"/>
              <a:gd name="T76" fmla="*/ 1181 w 502"/>
              <a:gd name="T77" fmla="*/ 432 h 649"/>
              <a:gd name="T78" fmla="*/ 1181 w 502"/>
              <a:gd name="T79" fmla="*/ 358 h 649"/>
              <a:gd name="T80" fmla="*/ 1194 w 502"/>
              <a:gd name="T81" fmla="*/ 280 h 649"/>
              <a:gd name="T82" fmla="*/ 1218 w 502"/>
              <a:gd name="T83" fmla="*/ 208 h 649"/>
              <a:gd name="T84" fmla="*/ 1286 w 502"/>
              <a:gd name="T85" fmla="*/ 130 h 649"/>
              <a:gd name="T86" fmla="*/ 1375 w 502"/>
              <a:gd name="T87" fmla="*/ 56 h 649"/>
              <a:gd name="T88" fmla="*/ 1448 w 502"/>
              <a:gd name="T89" fmla="*/ 21 h 649"/>
              <a:gd name="T90" fmla="*/ 1527 w 502"/>
              <a:gd name="T91" fmla="*/ 0 h 649"/>
              <a:gd name="T92" fmla="*/ 1644 w 502"/>
              <a:gd name="T93" fmla="*/ 0 h 649"/>
              <a:gd name="T94" fmla="*/ 1764 w 502"/>
              <a:gd name="T95" fmla="*/ 0 h 649"/>
              <a:gd name="T96" fmla="*/ 1854 w 502"/>
              <a:gd name="T97" fmla="*/ 21 h 649"/>
              <a:gd name="T98" fmla="*/ 1925 w 502"/>
              <a:gd name="T99" fmla="*/ 56 h 649"/>
              <a:gd name="T100" fmla="*/ 2014 w 502"/>
              <a:gd name="T101" fmla="*/ 130 h 649"/>
              <a:gd name="T102" fmla="*/ 2067 w 502"/>
              <a:gd name="T103" fmla="*/ 208 h 649"/>
              <a:gd name="T104" fmla="*/ 2110 w 502"/>
              <a:gd name="T105" fmla="*/ 280 h 649"/>
              <a:gd name="T106" fmla="*/ 2110 w 502"/>
              <a:gd name="T107" fmla="*/ 358 h 649"/>
              <a:gd name="T108" fmla="*/ 2110 w 502"/>
              <a:gd name="T109" fmla="*/ 432 h 649"/>
              <a:gd name="T110" fmla="*/ 2067 w 502"/>
              <a:gd name="T111" fmla="*/ 497 h 649"/>
              <a:gd name="T112" fmla="*/ 2005 w 502"/>
              <a:gd name="T113" fmla="*/ 608 h 649"/>
              <a:gd name="T114" fmla="*/ 1990 w 502"/>
              <a:gd name="T115" fmla="*/ 635 h 649"/>
              <a:gd name="T116" fmla="*/ 2029 w 502"/>
              <a:gd name="T117" fmla="*/ 712 h 649"/>
              <a:gd name="T118" fmla="*/ 2110 w 502"/>
              <a:gd name="T119" fmla="*/ 790 h 649"/>
              <a:gd name="T120" fmla="*/ 2134 w 502"/>
              <a:gd name="T121" fmla="*/ 777 h 64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02"/>
              <a:gd name="T184" fmla="*/ 0 h 649"/>
              <a:gd name="T185" fmla="*/ 502 w 502"/>
              <a:gd name="T186" fmla="*/ 649 h 64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02" h="649">
                <a:moveTo>
                  <a:pt x="327" y="142"/>
                </a:moveTo>
                <a:lnTo>
                  <a:pt x="502" y="142"/>
                </a:lnTo>
                <a:lnTo>
                  <a:pt x="502" y="649"/>
                </a:lnTo>
                <a:lnTo>
                  <a:pt x="0" y="649"/>
                </a:lnTo>
                <a:lnTo>
                  <a:pt x="0" y="472"/>
                </a:lnTo>
                <a:lnTo>
                  <a:pt x="12" y="454"/>
                </a:lnTo>
                <a:lnTo>
                  <a:pt x="25" y="450"/>
                </a:lnTo>
                <a:lnTo>
                  <a:pt x="31" y="450"/>
                </a:lnTo>
                <a:lnTo>
                  <a:pt x="51" y="462"/>
                </a:lnTo>
                <a:lnTo>
                  <a:pt x="65" y="468"/>
                </a:lnTo>
                <a:lnTo>
                  <a:pt x="79" y="468"/>
                </a:lnTo>
                <a:lnTo>
                  <a:pt x="90" y="466"/>
                </a:lnTo>
                <a:lnTo>
                  <a:pt x="104" y="462"/>
                </a:lnTo>
                <a:lnTo>
                  <a:pt x="118" y="452"/>
                </a:lnTo>
                <a:lnTo>
                  <a:pt x="132" y="438"/>
                </a:lnTo>
                <a:lnTo>
                  <a:pt x="138" y="426"/>
                </a:lnTo>
                <a:lnTo>
                  <a:pt x="144" y="415"/>
                </a:lnTo>
                <a:lnTo>
                  <a:pt x="144" y="397"/>
                </a:lnTo>
                <a:lnTo>
                  <a:pt x="144" y="379"/>
                </a:lnTo>
                <a:lnTo>
                  <a:pt x="138" y="367"/>
                </a:lnTo>
                <a:lnTo>
                  <a:pt x="132" y="355"/>
                </a:lnTo>
                <a:lnTo>
                  <a:pt x="118" y="340"/>
                </a:lnTo>
                <a:lnTo>
                  <a:pt x="104" y="330"/>
                </a:lnTo>
                <a:lnTo>
                  <a:pt x="90" y="326"/>
                </a:lnTo>
                <a:lnTo>
                  <a:pt x="79" y="326"/>
                </a:lnTo>
                <a:lnTo>
                  <a:pt x="65" y="326"/>
                </a:lnTo>
                <a:lnTo>
                  <a:pt x="51" y="330"/>
                </a:lnTo>
                <a:lnTo>
                  <a:pt x="33" y="342"/>
                </a:lnTo>
                <a:lnTo>
                  <a:pt x="25" y="344"/>
                </a:lnTo>
                <a:lnTo>
                  <a:pt x="12" y="338"/>
                </a:lnTo>
                <a:lnTo>
                  <a:pt x="0" y="328"/>
                </a:lnTo>
                <a:lnTo>
                  <a:pt x="0" y="142"/>
                </a:lnTo>
                <a:lnTo>
                  <a:pt x="183" y="142"/>
                </a:lnTo>
                <a:lnTo>
                  <a:pt x="181" y="144"/>
                </a:lnTo>
                <a:lnTo>
                  <a:pt x="195" y="130"/>
                </a:lnTo>
                <a:lnTo>
                  <a:pt x="199" y="116"/>
                </a:lnTo>
                <a:lnTo>
                  <a:pt x="199" y="111"/>
                </a:lnTo>
                <a:lnTo>
                  <a:pt x="187" y="91"/>
                </a:lnTo>
                <a:lnTo>
                  <a:pt x="181" y="79"/>
                </a:lnTo>
                <a:lnTo>
                  <a:pt x="181" y="65"/>
                </a:lnTo>
                <a:lnTo>
                  <a:pt x="183" y="51"/>
                </a:lnTo>
                <a:lnTo>
                  <a:pt x="187" y="38"/>
                </a:lnTo>
                <a:lnTo>
                  <a:pt x="197" y="24"/>
                </a:lnTo>
                <a:lnTo>
                  <a:pt x="211" y="10"/>
                </a:lnTo>
                <a:lnTo>
                  <a:pt x="222" y="4"/>
                </a:lnTo>
                <a:lnTo>
                  <a:pt x="234" y="0"/>
                </a:lnTo>
                <a:lnTo>
                  <a:pt x="252" y="0"/>
                </a:lnTo>
                <a:lnTo>
                  <a:pt x="270" y="0"/>
                </a:lnTo>
                <a:lnTo>
                  <a:pt x="284" y="4"/>
                </a:lnTo>
                <a:lnTo>
                  <a:pt x="295" y="10"/>
                </a:lnTo>
                <a:lnTo>
                  <a:pt x="309" y="24"/>
                </a:lnTo>
                <a:lnTo>
                  <a:pt x="317" y="38"/>
                </a:lnTo>
                <a:lnTo>
                  <a:pt x="323" y="51"/>
                </a:lnTo>
                <a:lnTo>
                  <a:pt x="323" y="65"/>
                </a:lnTo>
                <a:lnTo>
                  <a:pt x="323" y="79"/>
                </a:lnTo>
                <a:lnTo>
                  <a:pt x="317" y="91"/>
                </a:lnTo>
                <a:lnTo>
                  <a:pt x="307" y="111"/>
                </a:lnTo>
                <a:lnTo>
                  <a:pt x="305" y="116"/>
                </a:lnTo>
                <a:lnTo>
                  <a:pt x="311" y="130"/>
                </a:lnTo>
                <a:lnTo>
                  <a:pt x="323" y="144"/>
                </a:lnTo>
                <a:lnTo>
                  <a:pt x="327" y="142"/>
                </a:lnTo>
                <a:close/>
              </a:path>
            </a:pathLst>
          </a:custGeom>
          <a:solidFill>
            <a:srgbClr val="E0301E"/>
          </a:solidFill>
          <a:ln w="19050" cap="flat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wrap="none" lIns="69056" tIns="34529" rIns="69056" bIns="34529" anchor="ctr"/>
          <a:lstStyle/>
          <a:p>
            <a:pPr defTabSz="685783">
              <a:buClrTx/>
              <a:defRPr/>
            </a:pPr>
            <a:endParaRPr lang="en-GB" sz="1350" kern="120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5CE71C-38FD-4D67-B4C5-9CD045694681}"/>
              </a:ext>
            </a:extLst>
          </p:cNvPr>
          <p:cNvGrpSpPr/>
          <p:nvPr/>
        </p:nvGrpSpPr>
        <p:grpSpPr>
          <a:xfrm>
            <a:off x="6462301" y="3329085"/>
            <a:ext cx="2508498" cy="1530175"/>
            <a:chOff x="356367" y="2428707"/>
            <a:chExt cx="3344664" cy="2040232"/>
          </a:xfrm>
        </p:grpSpPr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FE0742A0-E2BB-4B3A-99AA-A6CD160CD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1829" y="2428707"/>
              <a:ext cx="327135" cy="439455"/>
            </a:xfrm>
            <a:custGeom>
              <a:avLst/>
              <a:gdLst>
                <a:gd name="T0" fmla="*/ 125 w 233"/>
                <a:gd name="T1" fmla="*/ 41 h 313"/>
                <a:gd name="T2" fmla="*/ 125 w 233"/>
                <a:gd name="T3" fmla="*/ 43 h 313"/>
                <a:gd name="T4" fmla="*/ 127 w 233"/>
                <a:gd name="T5" fmla="*/ 43 h 313"/>
                <a:gd name="T6" fmla="*/ 125 w 233"/>
                <a:gd name="T7" fmla="*/ 43 h 313"/>
                <a:gd name="T8" fmla="*/ 125 w 233"/>
                <a:gd name="T9" fmla="*/ 41 h 313"/>
                <a:gd name="T10" fmla="*/ 196 w 233"/>
                <a:gd name="T11" fmla="*/ 240 h 313"/>
                <a:gd name="T12" fmla="*/ 178 w 233"/>
                <a:gd name="T13" fmla="*/ 199 h 313"/>
                <a:gd name="T14" fmla="*/ 162 w 233"/>
                <a:gd name="T15" fmla="*/ 152 h 313"/>
                <a:gd name="T16" fmla="*/ 161 w 233"/>
                <a:gd name="T17" fmla="*/ 140 h 313"/>
                <a:gd name="T18" fmla="*/ 165 w 233"/>
                <a:gd name="T19" fmla="*/ 91 h 313"/>
                <a:gd name="T20" fmla="*/ 178 w 233"/>
                <a:gd name="T21" fmla="*/ 37 h 313"/>
                <a:gd name="T22" fmla="*/ 181 w 233"/>
                <a:gd name="T23" fmla="*/ 20 h 313"/>
                <a:gd name="T24" fmla="*/ 184 w 233"/>
                <a:gd name="T25" fmla="*/ 6 h 313"/>
                <a:gd name="T26" fmla="*/ 178 w 233"/>
                <a:gd name="T27" fmla="*/ 0 h 313"/>
                <a:gd name="T28" fmla="*/ 170 w 233"/>
                <a:gd name="T29" fmla="*/ 15 h 313"/>
                <a:gd name="T30" fmla="*/ 150 w 233"/>
                <a:gd name="T31" fmla="*/ 40 h 313"/>
                <a:gd name="T32" fmla="*/ 142 w 233"/>
                <a:gd name="T33" fmla="*/ 44 h 313"/>
                <a:gd name="T34" fmla="*/ 127 w 233"/>
                <a:gd name="T35" fmla="*/ 43 h 313"/>
                <a:gd name="T36" fmla="*/ 128 w 233"/>
                <a:gd name="T37" fmla="*/ 47 h 313"/>
                <a:gd name="T38" fmla="*/ 130 w 233"/>
                <a:gd name="T39" fmla="*/ 75 h 313"/>
                <a:gd name="T40" fmla="*/ 130 w 233"/>
                <a:gd name="T41" fmla="*/ 112 h 313"/>
                <a:gd name="T42" fmla="*/ 130 w 233"/>
                <a:gd name="T43" fmla="*/ 143 h 313"/>
                <a:gd name="T44" fmla="*/ 139 w 233"/>
                <a:gd name="T45" fmla="*/ 67 h 313"/>
                <a:gd name="T46" fmla="*/ 136 w 233"/>
                <a:gd name="T47" fmla="*/ 63 h 313"/>
                <a:gd name="T48" fmla="*/ 139 w 233"/>
                <a:gd name="T49" fmla="*/ 52 h 313"/>
                <a:gd name="T50" fmla="*/ 144 w 233"/>
                <a:gd name="T51" fmla="*/ 51 h 313"/>
                <a:gd name="T52" fmla="*/ 147 w 233"/>
                <a:gd name="T53" fmla="*/ 51 h 313"/>
                <a:gd name="T54" fmla="*/ 151 w 233"/>
                <a:gd name="T55" fmla="*/ 57 h 313"/>
                <a:gd name="T56" fmla="*/ 148 w 233"/>
                <a:gd name="T57" fmla="*/ 67 h 313"/>
                <a:gd name="T58" fmla="*/ 151 w 233"/>
                <a:gd name="T59" fmla="*/ 106 h 313"/>
                <a:gd name="T60" fmla="*/ 151 w 233"/>
                <a:gd name="T61" fmla="*/ 168 h 313"/>
                <a:gd name="T62" fmla="*/ 151 w 233"/>
                <a:gd name="T63" fmla="*/ 195 h 313"/>
                <a:gd name="T64" fmla="*/ 158 w 233"/>
                <a:gd name="T65" fmla="*/ 266 h 313"/>
                <a:gd name="T66" fmla="*/ 128 w 233"/>
                <a:gd name="T67" fmla="*/ 262 h 313"/>
                <a:gd name="T68" fmla="*/ 130 w 233"/>
                <a:gd name="T69" fmla="*/ 280 h 313"/>
                <a:gd name="T70" fmla="*/ 131 w 233"/>
                <a:gd name="T71" fmla="*/ 305 h 313"/>
                <a:gd name="T72" fmla="*/ 134 w 233"/>
                <a:gd name="T73" fmla="*/ 310 h 313"/>
                <a:gd name="T74" fmla="*/ 145 w 233"/>
                <a:gd name="T75" fmla="*/ 313 h 313"/>
                <a:gd name="T76" fmla="*/ 151 w 233"/>
                <a:gd name="T77" fmla="*/ 313 h 313"/>
                <a:gd name="T78" fmla="*/ 181 w 233"/>
                <a:gd name="T79" fmla="*/ 306 h 313"/>
                <a:gd name="T80" fmla="*/ 196 w 233"/>
                <a:gd name="T81" fmla="*/ 305 h 313"/>
                <a:gd name="T82" fmla="*/ 233 w 233"/>
                <a:gd name="T83" fmla="*/ 306 h 313"/>
                <a:gd name="T84" fmla="*/ 219 w 233"/>
                <a:gd name="T85" fmla="*/ 282 h 313"/>
                <a:gd name="T86" fmla="*/ 196 w 233"/>
                <a:gd name="T87" fmla="*/ 240 h 313"/>
                <a:gd name="T88" fmla="*/ 0 w 233"/>
                <a:gd name="T89" fmla="*/ 222 h 313"/>
                <a:gd name="T90" fmla="*/ 11 w 233"/>
                <a:gd name="T91" fmla="*/ 242 h 313"/>
                <a:gd name="T92" fmla="*/ 11 w 233"/>
                <a:gd name="T93" fmla="*/ 252 h 313"/>
                <a:gd name="T94" fmla="*/ 7 w 233"/>
                <a:gd name="T95" fmla="*/ 260 h 313"/>
                <a:gd name="T96" fmla="*/ 8 w 233"/>
                <a:gd name="T97" fmla="*/ 260 h 313"/>
                <a:gd name="T98" fmla="*/ 16 w 233"/>
                <a:gd name="T99" fmla="*/ 262 h 313"/>
                <a:gd name="T100" fmla="*/ 19 w 233"/>
                <a:gd name="T101" fmla="*/ 257 h 313"/>
                <a:gd name="T102" fmla="*/ 22 w 233"/>
                <a:gd name="T103" fmla="*/ 251 h 313"/>
                <a:gd name="T104" fmla="*/ 20 w 233"/>
                <a:gd name="T105" fmla="*/ 237 h 313"/>
                <a:gd name="T106" fmla="*/ 16 w 233"/>
                <a:gd name="T107" fmla="*/ 226 h 313"/>
                <a:gd name="T108" fmla="*/ 10 w 233"/>
                <a:gd name="T109" fmla="*/ 220 h 313"/>
                <a:gd name="T110" fmla="*/ 0 w 233"/>
                <a:gd name="T111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3" h="313">
                  <a:moveTo>
                    <a:pt x="125" y="41"/>
                  </a:moveTo>
                  <a:lnTo>
                    <a:pt x="125" y="41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5" y="43"/>
                  </a:lnTo>
                  <a:lnTo>
                    <a:pt x="125" y="43"/>
                  </a:lnTo>
                  <a:lnTo>
                    <a:pt x="125" y="41"/>
                  </a:lnTo>
                  <a:lnTo>
                    <a:pt x="125" y="41"/>
                  </a:lnTo>
                  <a:close/>
                  <a:moveTo>
                    <a:pt x="196" y="240"/>
                  </a:moveTo>
                  <a:lnTo>
                    <a:pt x="196" y="240"/>
                  </a:lnTo>
                  <a:lnTo>
                    <a:pt x="187" y="220"/>
                  </a:lnTo>
                  <a:lnTo>
                    <a:pt x="178" y="199"/>
                  </a:lnTo>
                  <a:lnTo>
                    <a:pt x="168" y="177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1" y="140"/>
                  </a:lnTo>
                  <a:lnTo>
                    <a:pt x="162" y="125"/>
                  </a:lnTo>
                  <a:lnTo>
                    <a:pt x="165" y="91"/>
                  </a:lnTo>
                  <a:lnTo>
                    <a:pt x="171" y="60"/>
                  </a:lnTo>
                  <a:lnTo>
                    <a:pt x="178" y="37"/>
                  </a:lnTo>
                  <a:lnTo>
                    <a:pt x="178" y="37"/>
                  </a:lnTo>
                  <a:lnTo>
                    <a:pt x="181" y="20"/>
                  </a:lnTo>
                  <a:lnTo>
                    <a:pt x="184" y="6"/>
                  </a:lnTo>
                  <a:lnTo>
                    <a:pt x="184" y="6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5" y="7"/>
                  </a:lnTo>
                  <a:lnTo>
                    <a:pt x="170" y="15"/>
                  </a:lnTo>
                  <a:lnTo>
                    <a:pt x="159" y="29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42" y="44"/>
                  </a:lnTo>
                  <a:lnTo>
                    <a:pt x="133" y="44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57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112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6" y="98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6" y="63"/>
                  </a:lnTo>
                  <a:lnTo>
                    <a:pt x="138" y="57"/>
                  </a:lnTo>
                  <a:lnTo>
                    <a:pt x="139" y="52"/>
                  </a:lnTo>
                  <a:lnTo>
                    <a:pt x="142" y="51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7" y="51"/>
                  </a:lnTo>
                  <a:lnTo>
                    <a:pt x="148" y="52"/>
                  </a:lnTo>
                  <a:lnTo>
                    <a:pt x="151" y="57"/>
                  </a:lnTo>
                  <a:lnTo>
                    <a:pt x="155" y="63"/>
                  </a:lnTo>
                  <a:lnTo>
                    <a:pt x="148" y="67"/>
                  </a:lnTo>
                  <a:lnTo>
                    <a:pt x="148" y="67"/>
                  </a:lnTo>
                  <a:lnTo>
                    <a:pt x="151" y="106"/>
                  </a:lnTo>
                  <a:lnTo>
                    <a:pt x="153" y="140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1" y="195"/>
                  </a:lnTo>
                  <a:lnTo>
                    <a:pt x="155" y="228"/>
                  </a:lnTo>
                  <a:lnTo>
                    <a:pt x="158" y="266"/>
                  </a:lnTo>
                  <a:lnTo>
                    <a:pt x="142" y="276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30" y="280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31" y="310"/>
                  </a:lnTo>
                  <a:lnTo>
                    <a:pt x="134" y="310"/>
                  </a:lnTo>
                  <a:lnTo>
                    <a:pt x="139" y="311"/>
                  </a:lnTo>
                  <a:lnTo>
                    <a:pt x="145" y="313"/>
                  </a:lnTo>
                  <a:lnTo>
                    <a:pt x="145" y="313"/>
                  </a:lnTo>
                  <a:lnTo>
                    <a:pt x="151" y="313"/>
                  </a:lnTo>
                  <a:lnTo>
                    <a:pt x="159" y="313"/>
                  </a:lnTo>
                  <a:lnTo>
                    <a:pt x="181" y="306"/>
                  </a:lnTo>
                  <a:lnTo>
                    <a:pt x="181" y="306"/>
                  </a:lnTo>
                  <a:lnTo>
                    <a:pt x="196" y="305"/>
                  </a:lnTo>
                  <a:lnTo>
                    <a:pt x="213" y="305"/>
                  </a:lnTo>
                  <a:lnTo>
                    <a:pt x="233" y="306"/>
                  </a:lnTo>
                  <a:lnTo>
                    <a:pt x="233" y="306"/>
                  </a:lnTo>
                  <a:lnTo>
                    <a:pt x="219" y="282"/>
                  </a:lnTo>
                  <a:lnTo>
                    <a:pt x="196" y="240"/>
                  </a:lnTo>
                  <a:lnTo>
                    <a:pt x="196" y="240"/>
                  </a:lnTo>
                  <a:close/>
                  <a:moveTo>
                    <a:pt x="0" y="222"/>
                  </a:moveTo>
                  <a:lnTo>
                    <a:pt x="0" y="222"/>
                  </a:lnTo>
                  <a:lnTo>
                    <a:pt x="7" y="231"/>
                  </a:lnTo>
                  <a:lnTo>
                    <a:pt x="11" y="242"/>
                  </a:lnTo>
                  <a:lnTo>
                    <a:pt x="11" y="246"/>
                  </a:lnTo>
                  <a:lnTo>
                    <a:pt x="11" y="252"/>
                  </a:lnTo>
                  <a:lnTo>
                    <a:pt x="10" y="256"/>
                  </a:lnTo>
                  <a:lnTo>
                    <a:pt x="7" y="260"/>
                  </a:lnTo>
                  <a:lnTo>
                    <a:pt x="7" y="260"/>
                  </a:lnTo>
                  <a:lnTo>
                    <a:pt x="8" y="260"/>
                  </a:lnTo>
                  <a:lnTo>
                    <a:pt x="11" y="262"/>
                  </a:lnTo>
                  <a:lnTo>
                    <a:pt x="16" y="262"/>
                  </a:lnTo>
                  <a:lnTo>
                    <a:pt x="17" y="260"/>
                  </a:lnTo>
                  <a:lnTo>
                    <a:pt x="19" y="257"/>
                  </a:lnTo>
                  <a:lnTo>
                    <a:pt x="19" y="257"/>
                  </a:lnTo>
                  <a:lnTo>
                    <a:pt x="22" y="251"/>
                  </a:lnTo>
                  <a:lnTo>
                    <a:pt x="22" y="242"/>
                  </a:lnTo>
                  <a:lnTo>
                    <a:pt x="20" y="237"/>
                  </a:lnTo>
                  <a:lnTo>
                    <a:pt x="19" y="231"/>
                  </a:lnTo>
                  <a:lnTo>
                    <a:pt x="16" y="226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96" name="Freeform 151">
              <a:extLst>
                <a:ext uri="{FF2B5EF4-FFF2-40B4-BE49-F238E27FC236}">
                  <a16:creationId xmlns:a16="http://schemas.microsoft.com/office/drawing/2014/main" id="{9084F16C-CC90-458B-9D45-59B89518F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40" y="2487616"/>
              <a:ext cx="198426" cy="180288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FCD5B1-36E8-4D4B-BB02-DD763BF7066A}"/>
                </a:ext>
              </a:extLst>
            </p:cNvPr>
            <p:cNvSpPr/>
            <p:nvPr/>
          </p:nvSpPr>
          <p:spPr>
            <a:xfrm>
              <a:off x="682751" y="3217970"/>
              <a:ext cx="2593849" cy="106630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1022E2-CA7E-4C36-9FED-B72D8F05360B}"/>
                </a:ext>
              </a:extLst>
            </p:cNvPr>
            <p:cNvSpPr txBox="1"/>
            <p:nvPr/>
          </p:nvSpPr>
          <p:spPr>
            <a:xfrm>
              <a:off x="1121654" y="3144584"/>
              <a:ext cx="1771479" cy="492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685783">
                <a:buClrTx/>
                <a:defRPr/>
              </a:pPr>
              <a:r>
                <a:rPr lang="en-GB" sz="2400" b="1" i="1" kern="1200">
                  <a:latin typeface="Georgia" pitchFamily="18" charset="0"/>
                  <a:ea typeface="+mn-ea"/>
                  <a:cs typeface="Arial" pitchFamily="34" charset="0"/>
                </a:rPr>
                <a:t>6 </a:t>
              </a:r>
              <a:r>
                <a:rPr lang="en-GB" sz="1200" b="1" i="1" kern="1200">
                  <a:latin typeface="Georgia" pitchFamily="18" charset="0"/>
                  <a:ea typeface="+mn-ea"/>
                  <a:cs typeface="Arial" pitchFamily="34" charset="0"/>
                </a:rPr>
                <a:t>The Chain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65D167-2E95-4750-9C66-1FA2EA1138FB}"/>
                </a:ext>
              </a:extLst>
            </p:cNvPr>
            <p:cNvSpPr txBox="1"/>
            <p:nvPr/>
          </p:nvSpPr>
          <p:spPr>
            <a:xfrm>
              <a:off x="356367" y="3607165"/>
              <a:ext cx="334466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 defTabSz="685783">
                <a:buClrTx/>
                <a:defRPr/>
              </a:pPr>
              <a:r>
                <a:rPr lang="en-GB" sz="1050" kern="1200">
                  <a:latin typeface="Georgia" pitchFamily="18" charset="0"/>
                  <a:ea typeface="+mn-ea"/>
                  <a:cs typeface="Arial" pitchFamily="34" charset="0"/>
                </a:rPr>
                <a:t>After Block validation, proposed block is broadcasted to each and every node in the system and the block is added to the chain.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A96C742-BF49-44E2-889D-C4106D41A4D9}"/>
              </a:ext>
            </a:extLst>
          </p:cNvPr>
          <p:cNvGrpSpPr/>
          <p:nvPr/>
        </p:nvGrpSpPr>
        <p:grpSpPr>
          <a:xfrm>
            <a:off x="6756647" y="3182318"/>
            <a:ext cx="1769790" cy="704535"/>
            <a:chOff x="6786120" y="4618689"/>
            <a:chExt cx="2359720" cy="93938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9C4631C-5336-41A7-B87F-34A51503AD10}"/>
                </a:ext>
              </a:extLst>
            </p:cNvPr>
            <p:cNvCxnSpPr/>
            <p:nvPr/>
          </p:nvCxnSpPr>
          <p:spPr>
            <a:xfrm>
              <a:off x="7258158" y="4814376"/>
              <a:ext cx="451840" cy="210936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02" name="Freeform 5014">
              <a:extLst>
                <a:ext uri="{FF2B5EF4-FFF2-40B4-BE49-F238E27FC236}">
                  <a16:creationId xmlns:a16="http://schemas.microsoft.com/office/drawing/2014/main" id="{91CFFD87-EC17-4460-84B6-B14293AD4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6120" y="4760725"/>
              <a:ext cx="433640" cy="334866"/>
            </a:xfrm>
            <a:custGeom>
              <a:avLst/>
              <a:gdLst>
                <a:gd name="T0" fmla="*/ 360 w 360"/>
                <a:gd name="T1" fmla="*/ 256 h 278"/>
                <a:gd name="T2" fmla="*/ 360 w 360"/>
                <a:gd name="T3" fmla="*/ 252 h 278"/>
                <a:gd name="T4" fmla="*/ 358 w 360"/>
                <a:gd name="T5" fmla="*/ 252 h 278"/>
                <a:gd name="T6" fmla="*/ 318 w 360"/>
                <a:gd name="T7" fmla="*/ 200 h 278"/>
                <a:gd name="T8" fmla="*/ 314 w 360"/>
                <a:gd name="T9" fmla="*/ 198 h 278"/>
                <a:gd name="T10" fmla="*/ 50 w 360"/>
                <a:gd name="T11" fmla="*/ 196 h 278"/>
                <a:gd name="T12" fmla="*/ 46 w 360"/>
                <a:gd name="T13" fmla="*/ 198 h 278"/>
                <a:gd name="T14" fmla="*/ 2 w 360"/>
                <a:gd name="T15" fmla="*/ 250 h 278"/>
                <a:gd name="T16" fmla="*/ 2 w 360"/>
                <a:gd name="T17" fmla="*/ 252 h 278"/>
                <a:gd name="T18" fmla="*/ 0 w 360"/>
                <a:gd name="T19" fmla="*/ 252 h 278"/>
                <a:gd name="T20" fmla="*/ 0 w 360"/>
                <a:gd name="T21" fmla="*/ 256 h 278"/>
                <a:gd name="T22" fmla="*/ 0 w 360"/>
                <a:gd name="T23" fmla="*/ 256 h 278"/>
                <a:gd name="T24" fmla="*/ 0 w 360"/>
                <a:gd name="T25" fmla="*/ 268 h 278"/>
                <a:gd name="T26" fmla="*/ 4 w 360"/>
                <a:gd name="T27" fmla="*/ 276 h 278"/>
                <a:gd name="T28" fmla="*/ 10 w 360"/>
                <a:gd name="T29" fmla="*/ 278 h 278"/>
                <a:gd name="T30" fmla="*/ 350 w 360"/>
                <a:gd name="T31" fmla="*/ 278 h 278"/>
                <a:gd name="T32" fmla="*/ 356 w 360"/>
                <a:gd name="T33" fmla="*/ 276 h 278"/>
                <a:gd name="T34" fmla="*/ 360 w 360"/>
                <a:gd name="T35" fmla="*/ 268 h 278"/>
                <a:gd name="T36" fmla="*/ 360 w 360"/>
                <a:gd name="T37" fmla="*/ 256 h 278"/>
                <a:gd name="T38" fmla="*/ 360 w 360"/>
                <a:gd name="T39" fmla="*/ 256 h 278"/>
                <a:gd name="T40" fmla="*/ 146 w 360"/>
                <a:gd name="T41" fmla="*/ 234 h 278"/>
                <a:gd name="T42" fmla="*/ 226 w 360"/>
                <a:gd name="T43" fmla="*/ 254 h 278"/>
                <a:gd name="T44" fmla="*/ 338 w 360"/>
                <a:gd name="T45" fmla="*/ 268 h 278"/>
                <a:gd name="T46" fmla="*/ 334 w 360"/>
                <a:gd name="T47" fmla="*/ 270 h 278"/>
                <a:gd name="T48" fmla="*/ 332 w 360"/>
                <a:gd name="T49" fmla="*/ 270 h 278"/>
                <a:gd name="T50" fmla="*/ 326 w 360"/>
                <a:gd name="T51" fmla="*/ 268 h 278"/>
                <a:gd name="T52" fmla="*/ 324 w 360"/>
                <a:gd name="T53" fmla="*/ 262 h 278"/>
                <a:gd name="T54" fmla="*/ 326 w 360"/>
                <a:gd name="T55" fmla="*/ 256 h 278"/>
                <a:gd name="T56" fmla="*/ 328 w 360"/>
                <a:gd name="T57" fmla="*/ 256 h 278"/>
                <a:gd name="T58" fmla="*/ 334 w 360"/>
                <a:gd name="T59" fmla="*/ 256 h 278"/>
                <a:gd name="T60" fmla="*/ 338 w 360"/>
                <a:gd name="T61" fmla="*/ 256 h 278"/>
                <a:gd name="T62" fmla="*/ 340 w 360"/>
                <a:gd name="T63" fmla="*/ 262 h 278"/>
                <a:gd name="T64" fmla="*/ 340 w 360"/>
                <a:gd name="T65" fmla="*/ 266 h 278"/>
                <a:gd name="T66" fmla="*/ 338 w 360"/>
                <a:gd name="T67" fmla="*/ 268 h 278"/>
                <a:gd name="T68" fmla="*/ 306 w 360"/>
                <a:gd name="T69" fmla="*/ 184 h 278"/>
                <a:gd name="T70" fmla="*/ 310 w 360"/>
                <a:gd name="T71" fmla="*/ 184 h 278"/>
                <a:gd name="T72" fmla="*/ 318 w 360"/>
                <a:gd name="T73" fmla="*/ 178 h 278"/>
                <a:gd name="T74" fmla="*/ 318 w 360"/>
                <a:gd name="T75" fmla="*/ 12 h 278"/>
                <a:gd name="T76" fmla="*/ 318 w 360"/>
                <a:gd name="T77" fmla="*/ 6 h 278"/>
                <a:gd name="T78" fmla="*/ 310 w 360"/>
                <a:gd name="T79" fmla="*/ 0 h 278"/>
                <a:gd name="T80" fmla="*/ 54 w 360"/>
                <a:gd name="T81" fmla="*/ 0 h 278"/>
                <a:gd name="T82" fmla="*/ 50 w 360"/>
                <a:gd name="T83" fmla="*/ 0 h 278"/>
                <a:gd name="T84" fmla="*/ 42 w 360"/>
                <a:gd name="T85" fmla="*/ 6 h 278"/>
                <a:gd name="T86" fmla="*/ 42 w 360"/>
                <a:gd name="T87" fmla="*/ 172 h 278"/>
                <a:gd name="T88" fmla="*/ 42 w 360"/>
                <a:gd name="T89" fmla="*/ 178 h 278"/>
                <a:gd name="T90" fmla="*/ 50 w 360"/>
                <a:gd name="T91" fmla="*/ 184 h 278"/>
                <a:gd name="T92" fmla="*/ 54 w 360"/>
                <a:gd name="T93" fmla="*/ 184 h 278"/>
                <a:gd name="T94" fmla="*/ 294 w 360"/>
                <a:gd name="T95" fmla="*/ 24 h 278"/>
                <a:gd name="T96" fmla="*/ 66 w 360"/>
                <a:gd name="T97" fmla="*/ 16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0" h="278">
                  <a:moveTo>
                    <a:pt x="360" y="256"/>
                  </a:moveTo>
                  <a:lnTo>
                    <a:pt x="360" y="256"/>
                  </a:lnTo>
                  <a:lnTo>
                    <a:pt x="360" y="252"/>
                  </a:lnTo>
                  <a:lnTo>
                    <a:pt x="360" y="25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8" y="250"/>
                  </a:lnTo>
                  <a:lnTo>
                    <a:pt x="318" y="200"/>
                  </a:lnTo>
                  <a:lnTo>
                    <a:pt x="318" y="200"/>
                  </a:lnTo>
                  <a:lnTo>
                    <a:pt x="314" y="198"/>
                  </a:lnTo>
                  <a:lnTo>
                    <a:pt x="310" y="196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6" y="198"/>
                  </a:lnTo>
                  <a:lnTo>
                    <a:pt x="42" y="200"/>
                  </a:lnTo>
                  <a:lnTo>
                    <a:pt x="2" y="250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4" y="276"/>
                  </a:lnTo>
                  <a:lnTo>
                    <a:pt x="6" y="278"/>
                  </a:lnTo>
                  <a:lnTo>
                    <a:pt x="10" y="278"/>
                  </a:lnTo>
                  <a:lnTo>
                    <a:pt x="350" y="278"/>
                  </a:lnTo>
                  <a:lnTo>
                    <a:pt x="350" y="278"/>
                  </a:lnTo>
                  <a:lnTo>
                    <a:pt x="354" y="278"/>
                  </a:lnTo>
                  <a:lnTo>
                    <a:pt x="356" y="276"/>
                  </a:lnTo>
                  <a:lnTo>
                    <a:pt x="360" y="272"/>
                  </a:lnTo>
                  <a:lnTo>
                    <a:pt x="360" y="268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close/>
                  <a:moveTo>
                    <a:pt x="134" y="254"/>
                  </a:moveTo>
                  <a:lnTo>
                    <a:pt x="146" y="234"/>
                  </a:lnTo>
                  <a:lnTo>
                    <a:pt x="214" y="234"/>
                  </a:lnTo>
                  <a:lnTo>
                    <a:pt x="226" y="254"/>
                  </a:lnTo>
                  <a:lnTo>
                    <a:pt x="134" y="254"/>
                  </a:lnTo>
                  <a:close/>
                  <a:moveTo>
                    <a:pt x="338" y="268"/>
                  </a:moveTo>
                  <a:lnTo>
                    <a:pt x="338" y="268"/>
                  </a:lnTo>
                  <a:lnTo>
                    <a:pt x="334" y="270"/>
                  </a:lnTo>
                  <a:lnTo>
                    <a:pt x="332" y="270"/>
                  </a:lnTo>
                  <a:lnTo>
                    <a:pt x="332" y="270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24" y="260"/>
                  </a:lnTo>
                  <a:lnTo>
                    <a:pt x="326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2" y="254"/>
                  </a:lnTo>
                  <a:lnTo>
                    <a:pt x="334" y="256"/>
                  </a:lnTo>
                  <a:lnTo>
                    <a:pt x="338" y="256"/>
                  </a:lnTo>
                  <a:lnTo>
                    <a:pt x="338" y="256"/>
                  </a:lnTo>
                  <a:lnTo>
                    <a:pt x="340" y="260"/>
                  </a:lnTo>
                  <a:lnTo>
                    <a:pt x="340" y="262"/>
                  </a:lnTo>
                  <a:lnTo>
                    <a:pt x="340" y="262"/>
                  </a:lnTo>
                  <a:lnTo>
                    <a:pt x="340" y="266"/>
                  </a:lnTo>
                  <a:lnTo>
                    <a:pt x="338" y="268"/>
                  </a:lnTo>
                  <a:lnTo>
                    <a:pt x="338" y="268"/>
                  </a:lnTo>
                  <a:close/>
                  <a:moveTo>
                    <a:pt x="54" y="184"/>
                  </a:moveTo>
                  <a:lnTo>
                    <a:pt x="306" y="184"/>
                  </a:lnTo>
                  <a:lnTo>
                    <a:pt x="306" y="184"/>
                  </a:lnTo>
                  <a:lnTo>
                    <a:pt x="310" y="184"/>
                  </a:lnTo>
                  <a:lnTo>
                    <a:pt x="314" y="182"/>
                  </a:lnTo>
                  <a:lnTo>
                    <a:pt x="318" y="178"/>
                  </a:lnTo>
                  <a:lnTo>
                    <a:pt x="318" y="172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18" y="6"/>
                  </a:lnTo>
                  <a:lnTo>
                    <a:pt x="314" y="2"/>
                  </a:lnTo>
                  <a:lnTo>
                    <a:pt x="310" y="0"/>
                  </a:lnTo>
                  <a:lnTo>
                    <a:pt x="30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42" y="1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2" y="178"/>
                  </a:lnTo>
                  <a:lnTo>
                    <a:pt x="46" y="182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54" y="184"/>
                  </a:lnTo>
                  <a:close/>
                  <a:moveTo>
                    <a:pt x="66" y="24"/>
                  </a:moveTo>
                  <a:lnTo>
                    <a:pt x="294" y="24"/>
                  </a:lnTo>
                  <a:lnTo>
                    <a:pt x="294" y="160"/>
                  </a:lnTo>
                  <a:lnTo>
                    <a:pt x="66" y="160"/>
                  </a:lnTo>
                  <a:lnTo>
                    <a:pt x="66" y="24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103" name="Freeform 5014">
              <a:extLst>
                <a:ext uri="{FF2B5EF4-FFF2-40B4-BE49-F238E27FC236}">
                  <a16:creationId xmlns:a16="http://schemas.microsoft.com/office/drawing/2014/main" id="{8D84D26F-F683-4E2E-8779-6D6B80BDC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9459" y="4618689"/>
              <a:ext cx="433640" cy="334866"/>
            </a:xfrm>
            <a:custGeom>
              <a:avLst/>
              <a:gdLst>
                <a:gd name="T0" fmla="*/ 360 w 360"/>
                <a:gd name="T1" fmla="*/ 256 h 278"/>
                <a:gd name="T2" fmla="*/ 360 w 360"/>
                <a:gd name="T3" fmla="*/ 252 h 278"/>
                <a:gd name="T4" fmla="*/ 358 w 360"/>
                <a:gd name="T5" fmla="*/ 252 h 278"/>
                <a:gd name="T6" fmla="*/ 318 w 360"/>
                <a:gd name="T7" fmla="*/ 200 h 278"/>
                <a:gd name="T8" fmla="*/ 314 w 360"/>
                <a:gd name="T9" fmla="*/ 198 h 278"/>
                <a:gd name="T10" fmla="*/ 50 w 360"/>
                <a:gd name="T11" fmla="*/ 196 h 278"/>
                <a:gd name="T12" fmla="*/ 46 w 360"/>
                <a:gd name="T13" fmla="*/ 198 h 278"/>
                <a:gd name="T14" fmla="*/ 2 w 360"/>
                <a:gd name="T15" fmla="*/ 250 h 278"/>
                <a:gd name="T16" fmla="*/ 2 w 360"/>
                <a:gd name="T17" fmla="*/ 252 h 278"/>
                <a:gd name="T18" fmla="*/ 0 w 360"/>
                <a:gd name="T19" fmla="*/ 252 h 278"/>
                <a:gd name="T20" fmla="*/ 0 w 360"/>
                <a:gd name="T21" fmla="*/ 256 h 278"/>
                <a:gd name="T22" fmla="*/ 0 w 360"/>
                <a:gd name="T23" fmla="*/ 256 h 278"/>
                <a:gd name="T24" fmla="*/ 0 w 360"/>
                <a:gd name="T25" fmla="*/ 268 h 278"/>
                <a:gd name="T26" fmla="*/ 4 w 360"/>
                <a:gd name="T27" fmla="*/ 276 h 278"/>
                <a:gd name="T28" fmla="*/ 10 w 360"/>
                <a:gd name="T29" fmla="*/ 278 h 278"/>
                <a:gd name="T30" fmla="*/ 350 w 360"/>
                <a:gd name="T31" fmla="*/ 278 h 278"/>
                <a:gd name="T32" fmla="*/ 356 w 360"/>
                <a:gd name="T33" fmla="*/ 276 h 278"/>
                <a:gd name="T34" fmla="*/ 360 w 360"/>
                <a:gd name="T35" fmla="*/ 268 h 278"/>
                <a:gd name="T36" fmla="*/ 360 w 360"/>
                <a:gd name="T37" fmla="*/ 256 h 278"/>
                <a:gd name="T38" fmla="*/ 360 w 360"/>
                <a:gd name="T39" fmla="*/ 256 h 278"/>
                <a:gd name="T40" fmla="*/ 146 w 360"/>
                <a:gd name="T41" fmla="*/ 234 h 278"/>
                <a:gd name="T42" fmla="*/ 226 w 360"/>
                <a:gd name="T43" fmla="*/ 254 h 278"/>
                <a:gd name="T44" fmla="*/ 338 w 360"/>
                <a:gd name="T45" fmla="*/ 268 h 278"/>
                <a:gd name="T46" fmla="*/ 334 w 360"/>
                <a:gd name="T47" fmla="*/ 270 h 278"/>
                <a:gd name="T48" fmla="*/ 332 w 360"/>
                <a:gd name="T49" fmla="*/ 270 h 278"/>
                <a:gd name="T50" fmla="*/ 326 w 360"/>
                <a:gd name="T51" fmla="*/ 268 h 278"/>
                <a:gd name="T52" fmla="*/ 324 w 360"/>
                <a:gd name="T53" fmla="*/ 262 h 278"/>
                <a:gd name="T54" fmla="*/ 326 w 360"/>
                <a:gd name="T55" fmla="*/ 256 h 278"/>
                <a:gd name="T56" fmla="*/ 328 w 360"/>
                <a:gd name="T57" fmla="*/ 256 h 278"/>
                <a:gd name="T58" fmla="*/ 334 w 360"/>
                <a:gd name="T59" fmla="*/ 256 h 278"/>
                <a:gd name="T60" fmla="*/ 338 w 360"/>
                <a:gd name="T61" fmla="*/ 256 h 278"/>
                <a:gd name="T62" fmla="*/ 340 w 360"/>
                <a:gd name="T63" fmla="*/ 262 h 278"/>
                <a:gd name="T64" fmla="*/ 340 w 360"/>
                <a:gd name="T65" fmla="*/ 266 h 278"/>
                <a:gd name="T66" fmla="*/ 338 w 360"/>
                <a:gd name="T67" fmla="*/ 268 h 278"/>
                <a:gd name="T68" fmla="*/ 306 w 360"/>
                <a:gd name="T69" fmla="*/ 184 h 278"/>
                <a:gd name="T70" fmla="*/ 310 w 360"/>
                <a:gd name="T71" fmla="*/ 184 h 278"/>
                <a:gd name="T72" fmla="*/ 318 w 360"/>
                <a:gd name="T73" fmla="*/ 178 h 278"/>
                <a:gd name="T74" fmla="*/ 318 w 360"/>
                <a:gd name="T75" fmla="*/ 12 h 278"/>
                <a:gd name="T76" fmla="*/ 318 w 360"/>
                <a:gd name="T77" fmla="*/ 6 h 278"/>
                <a:gd name="T78" fmla="*/ 310 w 360"/>
                <a:gd name="T79" fmla="*/ 0 h 278"/>
                <a:gd name="T80" fmla="*/ 54 w 360"/>
                <a:gd name="T81" fmla="*/ 0 h 278"/>
                <a:gd name="T82" fmla="*/ 50 w 360"/>
                <a:gd name="T83" fmla="*/ 0 h 278"/>
                <a:gd name="T84" fmla="*/ 42 w 360"/>
                <a:gd name="T85" fmla="*/ 6 h 278"/>
                <a:gd name="T86" fmla="*/ 42 w 360"/>
                <a:gd name="T87" fmla="*/ 172 h 278"/>
                <a:gd name="T88" fmla="*/ 42 w 360"/>
                <a:gd name="T89" fmla="*/ 178 h 278"/>
                <a:gd name="T90" fmla="*/ 50 w 360"/>
                <a:gd name="T91" fmla="*/ 184 h 278"/>
                <a:gd name="T92" fmla="*/ 54 w 360"/>
                <a:gd name="T93" fmla="*/ 184 h 278"/>
                <a:gd name="T94" fmla="*/ 294 w 360"/>
                <a:gd name="T95" fmla="*/ 24 h 278"/>
                <a:gd name="T96" fmla="*/ 66 w 360"/>
                <a:gd name="T97" fmla="*/ 16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0" h="278">
                  <a:moveTo>
                    <a:pt x="360" y="256"/>
                  </a:moveTo>
                  <a:lnTo>
                    <a:pt x="360" y="256"/>
                  </a:lnTo>
                  <a:lnTo>
                    <a:pt x="360" y="252"/>
                  </a:lnTo>
                  <a:lnTo>
                    <a:pt x="360" y="25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8" y="250"/>
                  </a:lnTo>
                  <a:lnTo>
                    <a:pt x="318" y="200"/>
                  </a:lnTo>
                  <a:lnTo>
                    <a:pt x="318" y="200"/>
                  </a:lnTo>
                  <a:lnTo>
                    <a:pt x="314" y="198"/>
                  </a:lnTo>
                  <a:lnTo>
                    <a:pt x="310" y="196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6" y="198"/>
                  </a:lnTo>
                  <a:lnTo>
                    <a:pt x="42" y="200"/>
                  </a:lnTo>
                  <a:lnTo>
                    <a:pt x="2" y="250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4" y="276"/>
                  </a:lnTo>
                  <a:lnTo>
                    <a:pt x="6" y="278"/>
                  </a:lnTo>
                  <a:lnTo>
                    <a:pt x="10" y="278"/>
                  </a:lnTo>
                  <a:lnTo>
                    <a:pt x="350" y="278"/>
                  </a:lnTo>
                  <a:lnTo>
                    <a:pt x="350" y="278"/>
                  </a:lnTo>
                  <a:lnTo>
                    <a:pt x="354" y="278"/>
                  </a:lnTo>
                  <a:lnTo>
                    <a:pt x="356" y="276"/>
                  </a:lnTo>
                  <a:lnTo>
                    <a:pt x="360" y="272"/>
                  </a:lnTo>
                  <a:lnTo>
                    <a:pt x="360" y="268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close/>
                  <a:moveTo>
                    <a:pt x="134" y="254"/>
                  </a:moveTo>
                  <a:lnTo>
                    <a:pt x="146" y="234"/>
                  </a:lnTo>
                  <a:lnTo>
                    <a:pt x="214" y="234"/>
                  </a:lnTo>
                  <a:lnTo>
                    <a:pt x="226" y="254"/>
                  </a:lnTo>
                  <a:lnTo>
                    <a:pt x="134" y="254"/>
                  </a:lnTo>
                  <a:close/>
                  <a:moveTo>
                    <a:pt x="338" y="268"/>
                  </a:moveTo>
                  <a:lnTo>
                    <a:pt x="338" y="268"/>
                  </a:lnTo>
                  <a:lnTo>
                    <a:pt x="334" y="270"/>
                  </a:lnTo>
                  <a:lnTo>
                    <a:pt x="332" y="270"/>
                  </a:lnTo>
                  <a:lnTo>
                    <a:pt x="332" y="270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24" y="260"/>
                  </a:lnTo>
                  <a:lnTo>
                    <a:pt x="326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2" y="254"/>
                  </a:lnTo>
                  <a:lnTo>
                    <a:pt x="334" y="256"/>
                  </a:lnTo>
                  <a:lnTo>
                    <a:pt x="338" y="256"/>
                  </a:lnTo>
                  <a:lnTo>
                    <a:pt x="338" y="256"/>
                  </a:lnTo>
                  <a:lnTo>
                    <a:pt x="340" y="260"/>
                  </a:lnTo>
                  <a:lnTo>
                    <a:pt x="340" y="262"/>
                  </a:lnTo>
                  <a:lnTo>
                    <a:pt x="340" y="262"/>
                  </a:lnTo>
                  <a:lnTo>
                    <a:pt x="340" y="266"/>
                  </a:lnTo>
                  <a:lnTo>
                    <a:pt x="338" y="268"/>
                  </a:lnTo>
                  <a:lnTo>
                    <a:pt x="338" y="268"/>
                  </a:lnTo>
                  <a:close/>
                  <a:moveTo>
                    <a:pt x="54" y="184"/>
                  </a:moveTo>
                  <a:lnTo>
                    <a:pt x="306" y="184"/>
                  </a:lnTo>
                  <a:lnTo>
                    <a:pt x="306" y="184"/>
                  </a:lnTo>
                  <a:lnTo>
                    <a:pt x="310" y="184"/>
                  </a:lnTo>
                  <a:lnTo>
                    <a:pt x="314" y="182"/>
                  </a:lnTo>
                  <a:lnTo>
                    <a:pt x="318" y="178"/>
                  </a:lnTo>
                  <a:lnTo>
                    <a:pt x="318" y="172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18" y="6"/>
                  </a:lnTo>
                  <a:lnTo>
                    <a:pt x="314" y="2"/>
                  </a:lnTo>
                  <a:lnTo>
                    <a:pt x="310" y="0"/>
                  </a:lnTo>
                  <a:lnTo>
                    <a:pt x="30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42" y="1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2" y="178"/>
                  </a:lnTo>
                  <a:lnTo>
                    <a:pt x="46" y="182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54" y="184"/>
                  </a:lnTo>
                  <a:close/>
                  <a:moveTo>
                    <a:pt x="66" y="24"/>
                  </a:moveTo>
                  <a:lnTo>
                    <a:pt x="294" y="24"/>
                  </a:lnTo>
                  <a:lnTo>
                    <a:pt x="294" y="160"/>
                  </a:lnTo>
                  <a:lnTo>
                    <a:pt x="66" y="160"/>
                  </a:lnTo>
                  <a:lnTo>
                    <a:pt x="66" y="24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104" name="Freeform 5014">
              <a:extLst>
                <a:ext uri="{FF2B5EF4-FFF2-40B4-BE49-F238E27FC236}">
                  <a16:creationId xmlns:a16="http://schemas.microsoft.com/office/drawing/2014/main" id="{F9756992-00AC-4340-9615-4054B64E7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5159" y="5223203"/>
              <a:ext cx="433640" cy="334866"/>
            </a:xfrm>
            <a:custGeom>
              <a:avLst/>
              <a:gdLst>
                <a:gd name="T0" fmla="*/ 360 w 360"/>
                <a:gd name="T1" fmla="*/ 256 h 278"/>
                <a:gd name="T2" fmla="*/ 360 w 360"/>
                <a:gd name="T3" fmla="*/ 252 h 278"/>
                <a:gd name="T4" fmla="*/ 358 w 360"/>
                <a:gd name="T5" fmla="*/ 252 h 278"/>
                <a:gd name="T6" fmla="*/ 318 w 360"/>
                <a:gd name="T7" fmla="*/ 200 h 278"/>
                <a:gd name="T8" fmla="*/ 314 w 360"/>
                <a:gd name="T9" fmla="*/ 198 h 278"/>
                <a:gd name="T10" fmla="*/ 50 w 360"/>
                <a:gd name="T11" fmla="*/ 196 h 278"/>
                <a:gd name="T12" fmla="*/ 46 w 360"/>
                <a:gd name="T13" fmla="*/ 198 h 278"/>
                <a:gd name="T14" fmla="*/ 2 w 360"/>
                <a:gd name="T15" fmla="*/ 250 h 278"/>
                <a:gd name="T16" fmla="*/ 2 w 360"/>
                <a:gd name="T17" fmla="*/ 252 h 278"/>
                <a:gd name="T18" fmla="*/ 0 w 360"/>
                <a:gd name="T19" fmla="*/ 252 h 278"/>
                <a:gd name="T20" fmla="*/ 0 w 360"/>
                <a:gd name="T21" fmla="*/ 256 h 278"/>
                <a:gd name="T22" fmla="*/ 0 w 360"/>
                <a:gd name="T23" fmla="*/ 256 h 278"/>
                <a:gd name="T24" fmla="*/ 0 w 360"/>
                <a:gd name="T25" fmla="*/ 268 h 278"/>
                <a:gd name="T26" fmla="*/ 4 w 360"/>
                <a:gd name="T27" fmla="*/ 276 h 278"/>
                <a:gd name="T28" fmla="*/ 10 w 360"/>
                <a:gd name="T29" fmla="*/ 278 h 278"/>
                <a:gd name="T30" fmla="*/ 350 w 360"/>
                <a:gd name="T31" fmla="*/ 278 h 278"/>
                <a:gd name="T32" fmla="*/ 356 w 360"/>
                <a:gd name="T33" fmla="*/ 276 h 278"/>
                <a:gd name="T34" fmla="*/ 360 w 360"/>
                <a:gd name="T35" fmla="*/ 268 h 278"/>
                <a:gd name="T36" fmla="*/ 360 w 360"/>
                <a:gd name="T37" fmla="*/ 256 h 278"/>
                <a:gd name="T38" fmla="*/ 360 w 360"/>
                <a:gd name="T39" fmla="*/ 256 h 278"/>
                <a:gd name="T40" fmla="*/ 146 w 360"/>
                <a:gd name="T41" fmla="*/ 234 h 278"/>
                <a:gd name="T42" fmla="*/ 226 w 360"/>
                <a:gd name="T43" fmla="*/ 254 h 278"/>
                <a:gd name="T44" fmla="*/ 338 w 360"/>
                <a:gd name="T45" fmla="*/ 268 h 278"/>
                <a:gd name="T46" fmla="*/ 334 w 360"/>
                <a:gd name="T47" fmla="*/ 270 h 278"/>
                <a:gd name="T48" fmla="*/ 332 w 360"/>
                <a:gd name="T49" fmla="*/ 270 h 278"/>
                <a:gd name="T50" fmla="*/ 326 w 360"/>
                <a:gd name="T51" fmla="*/ 268 h 278"/>
                <a:gd name="T52" fmla="*/ 324 w 360"/>
                <a:gd name="T53" fmla="*/ 262 h 278"/>
                <a:gd name="T54" fmla="*/ 326 w 360"/>
                <a:gd name="T55" fmla="*/ 256 h 278"/>
                <a:gd name="T56" fmla="*/ 328 w 360"/>
                <a:gd name="T57" fmla="*/ 256 h 278"/>
                <a:gd name="T58" fmla="*/ 334 w 360"/>
                <a:gd name="T59" fmla="*/ 256 h 278"/>
                <a:gd name="T60" fmla="*/ 338 w 360"/>
                <a:gd name="T61" fmla="*/ 256 h 278"/>
                <a:gd name="T62" fmla="*/ 340 w 360"/>
                <a:gd name="T63" fmla="*/ 262 h 278"/>
                <a:gd name="T64" fmla="*/ 340 w 360"/>
                <a:gd name="T65" fmla="*/ 266 h 278"/>
                <a:gd name="T66" fmla="*/ 338 w 360"/>
                <a:gd name="T67" fmla="*/ 268 h 278"/>
                <a:gd name="T68" fmla="*/ 306 w 360"/>
                <a:gd name="T69" fmla="*/ 184 h 278"/>
                <a:gd name="T70" fmla="*/ 310 w 360"/>
                <a:gd name="T71" fmla="*/ 184 h 278"/>
                <a:gd name="T72" fmla="*/ 318 w 360"/>
                <a:gd name="T73" fmla="*/ 178 h 278"/>
                <a:gd name="T74" fmla="*/ 318 w 360"/>
                <a:gd name="T75" fmla="*/ 12 h 278"/>
                <a:gd name="T76" fmla="*/ 318 w 360"/>
                <a:gd name="T77" fmla="*/ 6 h 278"/>
                <a:gd name="T78" fmla="*/ 310 w 360"/>
                <a:gd name="T79" fmla="*/ 0 h 278"/>
                <a:gd name="T80" fmla="*/ 54 w 360"/>
                <a:gd name="T81" fmla="*/ 0 h 278"/>
                <a:gd name="T82" fmla="*/ 50 w 360"/>
                <a:gd name="T83" fmla="*/ 0 h 278"/>
                <a:gd name="T84" fmla="*/ 42 w 360"/>
                <a:gd name="T85" fmla="*/ 6 h 278"/>
                <a:gd name="T86" fmla="*/ 42 w 360"/>
                <a:gd name="T87" fmla="*/ 172 h 278"/>
                <a:gd name="T88" fmla="*/ 42 w 360"/>
                <a:gd name="T89" fmla="*/ 178 h 278"/>
                <a:gd name="T90" fmla="*/ 50 w 360"/>
                <a:gd name="T91" fmla="*/ 184 h 278"/>
                <a:gd name="T92" fmla="*/ 54 w 360"/>
                <a:gd name="T93" fmla="*/ 184 h 278"/>
                <a:gd name="T94" fmla="*/ 294 w 360"/>
                <a:gd name="T95" fmla="*/ 24 h 278"/>
                <a:gd name="T96" fmla="*/ 66 w 360"/>
                <a:gd name="T97" fmla="*/ 16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0" h="278">
                  <a:moveTo>
                    <a:pt x="360" y="256"/>
                  </a:moveTo>
                  <a:lnTo>
                    <a:pt x="360" y="256"/>
                  </a:lnTo>
                  <a:lnTo>
                    <a:pt x="360" y="252"/>
                  </a:lnTo>
                  <a:lnTo>
                    <a:pt x="360" y="25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8" y="250"/>
                  </a:lnTo>
                  <a:lnTo>
                    <a:pt x="318" y="200"/>
                  </a:lnTo>
                  <a:lnTo>
                    <a:pt x="318" y="200"/>
                  </a:lnTo>
                  <a:lnTo>
                    <a:pt x="314" y="198"/>
                  </a:lnTo>
                  <a:lnTo>
                    <a:pt x="310" y="196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6" y="198"/>
                  </a:lnTo>
                  <a:lnTo>
                    <a:pt x="42" y="200"/>
                  </a:lnTo>
                  <a:lnTo>
                    <a:pt x="2" y="250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4" y="276"/>
                  </a:lnTo>
                  <a:lnTo>
                    <a:pt x="6" y="278"/>
                  </a:lnTo>
                  <a:lnTo>
                    <a:pt x="10" y="278"/>
                  </a:lnTo>
                  <a:lnTo>
                    <a:pt x="350" y="278"/>
                  </a:lnTo>
                  <a:lnTo>
                    <a:pt x="350" y="278"/>
                  </a:lnTo>
                  <a:lnTo>
                    <a:pt x="354" y="278"/>
                  </a:lnTo>
                  <a:lnTo>
                    <a:pt x="356" y="276"/>
                  </a:lnTo>
                  <a:lnTo>
                    <a:pt x="360" y="272"/>
                  </a:lnTo>
                  <a:lnTo>
                    <a:pt x="360" y="268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close/>
                  <a:moveTo>
                    <a:pt x="134" y="254"/>
                  </a:moveTo>
                  <a:lnTo>
                    <a:pt x="146" y="234"/>
                  </a:lnTo>
                  <a:lnTo>
                    <a:pt x="214" y="234"/>
                  </a:lnTo>
                  <a:lnTo>
                    <a:pt x="226" y="254"/>
                  </a:lnTo>
                  <a:lnTo>
                    <a:pt x="134" y="254"/>
                  </a:lnTo>
                  <a:close/>
                  <a:moveTo>
                    <a:pt x="338" y="268"/>
                  </a:moveTo>
                  <a:lnTo>
                    <a:pt x="338" y="268"/>
                  </a:lnTo>
                  <a:lnTo>
                    <a:pt x="334" y="270"/>
                  </a:lnTo>
                  <a:lnTo>
                    <a:pt x="332" y="270"/>
                  </a:lnTo>
                  <a:lnTo>
                    <a:pt x="332" y="270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24" y="260"/>
                  </a:lnTo>
                  <a:lnTo>
                    <a:pt x="326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2" y="254"/>
                  </a:lnTo>
                  <a:lnTo>
                    <a:pt x="334" y="256"/>
                  </a:lnTo>
                  <a:lnTo>
                    <a:pt x="338" y="256"/>
                  </a:lnTo>
                  <a:lnTo>
                    <a:pt x="338" y="256"/>
                  </a:lnTo>
                  <a:lnTo>
                    <a:pt x="340" y="260"/>
                  </a:lnTo>
                  <a:lnTo>
                    <a:pt x="340" y="262"/>
                  </a:lnTo>
                  <a:lnTo>
                    <a:pt x="340" y="262"/>
                  </a:lnTo>
                  <a:lnTo>
                    <a:pt x="340" y="266"/>
                  </a:lnTo>
                  <a:lnTo>
                    <a:pt x="338" y="268"/>
                  </a:lnTo>
                  <a:lnTo>
                    <a:pt x="338" y="268"/>
                  </a:lnTo>
                  <a:close/>
                  <a:moveTo>
                    <a:pt x="54" y="184"/>
                  </a:moveTo>
                  <a:lnTo>
                    <a:pt x="306" y="184"/>
                  </a:lnTo>
                  <a:lnTo>
                    <a:pt x="306" y="184"/>
                  </a:lnTo>
                  <a:lnTo>
                    <a:pt x="310" y="184"/>
                  </a:lnTo>
                  <a:lnTo>
                    <a:pt x="314" y="182"/>
                  </a:lnTo>
                  <a:lnTo>
                    <a:pt x="318" y="178"/>
                  </a:lnTo>
                  <a:lnTo>
                    <a:pt x="318" y="172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18" y="6"/>
                  </a:lnTo>
                  <a:lnTo>
                    <a:pt x="314" y="2"/>
                  </a:lnTo>
                  <a:lnTo>
                    <a:pt x="310" y="0"/>
                  </a:lnTo>
                  <a:lnTo>
                    <a:pt x="30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42" y="1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2" y="178"/>
                  </a:lnTo>
                  <a:lnTo>
                    <a:pt x="46" y="182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54" y="184"/>
                  </a:lnTo>
                  <a:close/>
                  <a:moveTo>
                    <a:pt x="66" y="24"/>
                  </a:moveTo>
                  <a:lnTo>
                    <a:pt x="294" y="24"/>
                  </a:lnTo>
                  <a:lnTo>
                    <a:pt x="294" y="160"/>
                  </a:lnTo>
                  <a:lnTo>
                    <a:pt x="66" y="160"/>
                  </a:lnTo>
                  <a:lnTo>
                    <a:pt x="66" y="24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105" name="Freeform 5014">
              <a:extLst>
                <a:ext uri="{FF2B5EF4-FFF2-40B4-BE49-F238E27FC236}">
                  <a16:creationId xmlns:a16="http://schemas.microsoft.com/office/drawing/2014/main" id="{712F6503-7053-4768-AE24-E50299B2E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2200" y="5185637"/>
              <a:ext cx="433640" cy="334866"/>
            </a:xfrm>
            <a:custGeom>
              <a:avLst/>
              <a:gdLst>
                <a:gd name="T0" fmla="*/ 360 w 360"/>
                <a:gd name="T1" fmla="*/ 256 h 278"/>
                <a:gd name="T2" fmla="*/ 360 w 360"/>
                <a:gd name="T3" fmla="*/ 252 h 278"/>
                <a:gd name="T4" fmla="*/ 358 w 360"/>
                <a:gd name="T5" fmla="*/ 252 h 278"/>
                <a:gd name="T6" fmla="*/ 318 w 360"/>
                <a:gd name="T7" fmla="*/ 200 h 278"/>
                <a:gd name="T8" fmla="*/ 314 w 360"/>
                <a:gd name="T9" fmla="*/ 198 h 278"/>
                <a:gd name="T10" fmla="*/ 50 w 360"/>
                <a:gd name="T11" fmla="*/ 196 h 278"/>
                <a:gd name="T12" fmla="*/ 46 w 360"/>
                <a:gd name="T13" fmla="*/ 198 h 278"/>
                <a:gd name="T14" fmla="*/ 2 w 360"/>
                <a:gd name="T15" fmla="*/ 250 h 278"/>
                <a:gd name="T16" fmla="*/ 2 w 360"/>
                <a:gd name="T17" fmla="*/ 252 h 278"/>
                <a:gd name="T18" fmla="*/ 0 w 360"/>
                <a:gd name="T19" fmla="*/ 252 h 278"/>
                <a:gd name="T20" fmla="*/ 0 w 360"/>
                <a:gd name="T21" fmla="*/ 256 h 278"/>
                <a:gd name="T22" fmla="*/ 0 w 360"/>
                <a:gd name="T23" fmla="*/ 256 h 278"/>
                <a:gd name="T24" fmla="*/ 0 w 360"/>
                <a:gd name="T25" fmla="*/ 268 h 278"/>
                <a:gd name="T26" fmla="*/ 4 w 360"/>
                <a:gd name="T27" fmla="*/ 276 h 278"/>
                <a:gd name="T28" fmla="*/ 10 w 360"/>
                <a:gd name="T29" fmla="*/ 278 h 278"/>
                <a:gd name="T30" fmla="*/ 350 w 360"/>
                <a:gd name="T31" fmla="*/ 278 h 278"/>
                <a:gd name="T32" fmla="*/ 356 w 360"/>
                <a:gd name="T33" fmla="*/ 276 h 278"/>
                <a:gd name="T34" fmla="*/ 360 w 360"/>
                <a:gd name="T35" fmla="*/ 268 h 278"/>
                <a:gd name="T36" fmla="*/ 360 w 360"/>
                <a:gd name="T37" fmla="*/ 256 h 278"/>
                <a:gd name="T38" fmla="*/ 360 w 360"/>
                <a:gd name="T39" fmla="*/ 256 h 278"/>
                <a:gd name="T40" fmla="*/ 146 w 360"/>
                <a:gd name="T41" fmla="*/ 234 h 278"/>
                <a:gd name="T42" fmla="*/ 226 w 360"/>
                <a:gd name="T43" fmla="*/ 254 h 278"/>
                <a:gd name="T44" fmla="*/ 338 w 360"/>
                <a:gd name="T45" fmla="*/ 268 h 278"/>
                <a:gd name="T46" fmla="*/ 334 w 360"/>
                <a:gd name="T47" fmla="*/ 270 h 278"/>
                <a:gd name="T48" fmla="*/ 332 w 360"/>
                <a:gd name="T49" fmla="*/ 270 h 278"/>
                <a:gd name="T50" fmla="*/ 326 w 360"/>
                <a:gd name="T51" fmla="*/ 268 h 278"/>
                <a:gd name="T52" fmla="*/ 324 w 360"/>
                <a:gd name="T53" fmla="*/ 262 h 278"/>
                <a:gd name="T54" fmla="*/ 326 w 360"/>
                <a:gd name="T55" fmla="*/ 256 h 278"/>
                <a:gd name="T56" fmla="*/ 328 w 360"/>
                <a:gd name="T57" fmla="*/ 256 h 278"/>
                <a:gd name="T58" fmla="*/ 334 w 360"/>
                <a:gd name="T59" fmla="*/ 256 h 278"/>
                <a:gd name="T60" fmla="*/ 338 w 360"/>
                <a:gd name="T61" fmla="*/ 256 h 278"/>
                <a:gd name="T62" fmla="*/ 340 w 360"/>
                <a:gd name="T63" fmla="*/ 262 h 278"/>
                <a:gd name="T64" fmla="*/ 340 w 360"/>
                <a:gd name="T65" fmla="*/ 266 h 278"/>
                <a:gd name="T66" fmla="*/ 338 w 360"/>
                <a:gd name="T67" fmla="*/ 268 h 278"/>
                <a:gd name="T68" fmla="*/ 306 w 360"/>
                <a:gd name="T69" fmla="*/ 184 h 278"/>
                <a:gd name="T70" fmla="*/ 310 w 360"/>
                <a:gd name="T71" fmla="*/ 184 h 278"/>
                <a:gd name="T72" fmla="*/ 318 w 360"/>
                <a:gd name="T73" fmla="*/ 178 h 278"/>
                <a:gd name="T74" fmla="*/ 318 w 360"/>
                <a:gd name="T75" fmla="*/ 12 h 278"/>
                <a:gd name="T76" fmla="*/ 318 w 360"/>
                <a:gd name="T77" fmla="*/ 6 h 278"/>
                <a:gd name="T78" fmla="*/ 310 w 360"/>
                <a:gd name="T79" fmla="*/ 0 h 278"/>
                <a:gd name="T80" fmla="*/ 54 w 360"/>
                <a:gd name="T81" fmla="*/ 0 h 278"/>
                <a:gd name="T82" fmla="*/ 50 w 360"/>
                <a:gd name="T83" fmla="*/ 0 h 278"/>
                <a:gd name="T84" fmla="*/ 42 w 360"/>
                <a:gd name="T85" fmla="*/ 6 h 278"/>
                <a:gd name="T86" fmla="*/ 42 w 360"/>
                <a:gd name="T87" fmla="*/ 172 h 278"/>
                <a:gd name="T88" fmla="*/ 42 w 360"/>
                <a:gd name="T89" fmla="*/ 178 h 278"/>
                <a:gd name="T90" fmla="*/ 50 w 360"/>
                <a:gd name="T91" fmla="*/ 184 h 278"/>
                <a:gd name="T92" fmla="*/ 54 w 360"/>
                <a:gd name="T93" fmla="*/ 184 h 278"/>
                <a:gd name="T94" fmla="*/ 294 w 360"/>
                <a:gd name="T95" fmla="*/ 24 h 278"/>
                <a:gd name="T96" fmla="*/ 66 w 360"/>
                <a:gd name="T97" fmla="*/ 16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0" h="278">
                  <a:moveTo>
                    <a:pt x="360" y="256"/>
                  </a:moveTo>
                  <a:lnTo>
                    <a:pt x="360" y="256"/>
                  </a:lnTo>
                  <a:lnTo>
                    <a:pt x="360" y="252"/>
                  </a:lnTo>
                  <a:lnTo>
                    <a:pt x="360" y="25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8" y="250"/>
                  </a:lnTo>
                  <a:lnTo>
                    <a:pt x="318" y="200"/>
                  </a:lnTo>
                  <a:lnTo>
                    <a:pt x="318" y="200"/>
                  </a:lnTo>
                  <a:lnTo>
                    <a:pt x="314" y="198"/>
                  </a:lnTo>
                  <a:lnTo>
                    <a:pt x="310" y="196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6" y="198"/>
                  </a:lnTo>
                  <a:lnTo>
                    <a:pt x="42" y="200"/>
                  </a:lnTo>
                  <a:lnTo>
                    <a:pt x="2" y="250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4" y="276"/>
                  </a:lnTo>
                  <a:lnTo>
                    <a:pt x="6" y="278"/>
                  </a:lnTo>
                  <a:lnTo>
                    <a:pt x="10" y="278"/>
                  </a:lnTo>
                  <a:lnTo>
                    <a:pt x="350" y="278"/>
                  </a:lnTo>
                  <a:lnTo>
                    <a:pt x="350" y="278"/>
                  </a:lnTo>
                  <a:lnTo>
                    <a:pt x="354" y="278"/>
                  </a:lnTo>
                  <a:lnTo>
                    <a:pt x="356" y="276"/>
                  </a:lnTo>
                  <a:lnTo>
                    <a:pt x="360" y="272"/>
                  </a:lnTo>
                  <a:lnTo>
                    <a:pt x="360" y="268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close/>
                  <a:moveTo>
                    <a:pt x="134" y="254"/>
                  </a:moveTo>
                  <a:lnTo>
                    <a:pt x="146" y="234"/>
                  </a:lnTo>
                  <a:lnTo>
                    <a:pt x="214" y="234"/>
                  </a:lnTo>
                  <a:lnTo>
                    <a:pt x="226" y="254"/>
                  </a:lnTo>
                  <a:lnTo>
                    <a:pt x="134" y="254"/>
                  </a:lnTo>
                  <a:close/>
                  <a:moveTo>
                    <a:pt x="338" y="268"/>
                  </a:moveTo>
                  <a:lnTo>
                    <a:pt x="338" y="268"/>
                  </a:lnTo>
                  <a:lnTo>
                    <a:pt x="334" y="270"/>
                  </a:lnTo>
                  <a:lnTo>
                    <a:pt x="332" y="270"/>
                  </a:lnTo>
                  <a:lnTo>
                    <a:pt x="332" y="270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24" y="260"/>
                  </a:lnTo>
                  <a:lnTo>
                    <a:pt x="326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2" y="254"/>
                  </a:lnTo>
                  <a:lnTo>
                    <a:pt x="334" y="256"/>
                  </a:lnTo>
                  <a:lnTo>
                    <a:pt x="338" y="256"/>
                  </a:lnTo>
                  <a:lnTo>
                    <a:pt x="338" y="256"/>
                  </a:lnTo>
                  <a:lnTo>
                    <a:pt x="340" y="260"/>
                  </a:lnTo>
                  <a:lnTo>
                    <a:pt x="340" y="262"/>
                  </a:lnTo>
                  <a:lnTo>
                    <a:pt x="340" y="262"/>
                  </a:lnTo>
                  <a:lnTo>
                    <a:pt x="340" y="266"/>
                  </a:lnTo>
                  <a:lnTo>
                    <a:pt x="338" y="268"/>
                  </a:lnTo>
                  <a:lnTo>
                    <a:pt x="338" y="268"/>
                  </a:lnTo>
                  <a:close/>
                  <a:moveTo>
                    <a:pt x="54" y="184"/>
                  </a:moveTo>
                  <a:lnTo>
                    <a:pt x="306" y="184"/>
                  </a:lnTo>
                  <a:lnTo>
                    <a:pt x="306" y="184"/>
                  </a:lnTo>
                  <a:lnTo>
                    <a:pt x="310" y="184"/>
                  </a:lnTo>
                  <a:lnTo>
                    <a:pt x="314" y="182"/>
                  </a:lnTo>
                  <a:lnTo>
                    <a:pt x="318" y="178"/>
                  </a:lnTo>
                  <a:lnTo>
                    <a:pt x="318" y="172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18" y="6"/>
                  </a:lnTo>
                  <a:lnTo>
                    <a:pt x="314" y="2"/>
                  </a:lnTo>
                  <a:lnTo>
                    <a:pt x="310" y="0"/>
                  </a:lnTo>
                  <a:lnTo>
                    <a:pt x="30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42" y="1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2" y="178"/>
                  </a:lnTo>
                  <a:lnTo>
                    <a:pt x="46" y="182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54" y="184"/>
                  </a:lnTo>
                  <a:close/>
                  <a:moveTo>
                    <a:pt x="66" y="24"/>
                  </a:moveTo>
                  <a:lnTo>
                    <a:pt x="294" y="24"/>
                  </a:lnTo>
                  <a:lnTo>
                    <a:pt x="294" y="160"/>
                  </a:lnTo>
                  <a:lnTo>
                    <a:pt x="66" y="160"/>
                  </a:lnTo>
                  <a:lnTo>
                    <a:pt x="66" y="24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sp>
          <p:nvSpPr>
            <p:cNvPr id="106" name="Freeform 5014">
              <a:extLst>
                <a:ext uri="{FF2B5EF4-FFF2-40B4-BE49-F238E27FC236}">
                  <a16:creationId xmlns:a16="http://schemas.microsoft.com/office/drawing/2014/main" id="{CC2205A7-71F9-4A35-A15D-2766D3978E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2810" y="4955076"/>
              <a:ext cx="433640" cy="334866"/>
            </a:xfrm>
            <a:custGeom>
              <a:avLst/>
              <a:gdLst>
                <a:gd name="T0" fmla="*/ 360 w 360"/>
                <a:gd name="T1" fmla="*/ 256 h 278"/>
                <a:gd name="T2" fmla="*/ 360 w 360"/>
                <a:gd name="T3" fmla="*/ 252 h 278"/>
                <a:gd name="T4" fmla="*/ 358 w 360"/>
                <a:gd name="T5" fmla="*/ 252 h 278"/>
                <a:gd name="T6" fmla="*/ 318 w 360"/>
                <a:gd name="T7" fmla="*/ 200 h 278"/>
                <a:gd name="T8" fmla="*/ 314 w 360"/>
                <a:gd name="T9" fmla="*/ 198 h 278"/>
                <a:gd name="T10" fmla="*/ 50 w 360"/>
                <a:gd name="T11" fmla="*/ 196 h 278"/>
                <a:gd name="T12" fmla="*/ 46 w 360"/>
                <a:gd name="T13" fmla="*/ 198 h 278"/>
                <a:gd name="T14" fmla="*/ 2 w 360"/>
                <a:gd name="T15" fmla="*/ 250 h 278"/>
                <a:gd name="T16" fmla="*/ 2 w 360"/>
                <a:gd name="T17" fmla="*/ 252 h 278"/>
                <a:gd name="T18" fmla="*/ 0 w 360"/>
                <a:gd name="T19" fmla="*/ 252 h 278"/>
                <a:gd name="T20" fmla="*/ 0 w 360"/>
                <a:gd name="T21" fmla="*/ 256 h 278"/>
                <a:gd name="T22" fmla="*/ 0 w 360"/>
                <a:gd name="T23" fmla="*/ 256 h 278"/>
                <a:gd name="T24" fmla="*/ 0 w 360"/>
                <a:gd name="T25" fmla="*/ 268 h 278"/>
                <a:gd name="T26" fmla="*/ 4 w 360"/>
                <a:gd name="T27" fmla="*/ 276 h 278"/>
                <a:gd name="T28" fmla="*/ 10 w 360"/>
                <a:gd name="T29" fmla="*/ 278 h 278"/>
                <a:gd name="T30" fmla="*/ 350 w 360"/>
                <a:gd name="T31" fmla="*/ 278 h 278"/>
                <a:gd name="T32" fmla="*/ 356 w 360"/>
                <a:gd name="T33" fmla="*/ 276 h 278"/>
                <a:gd name="T34" fmla="*/ 360 w 360"/>
                <a:gd name="T35" fmla="*/ 268 h 278"/>
                <a:gd name="T36" fmla="*/ 360 w 360"/>
                <a:gd name="T37" fmla="*/ 256 h 278"/>
                <a:gd name="T38" fmla="*/ 360 w 360"/>
                <a:gd name="T39" fmla="*/ 256 h 278"/>
                <a:gd name="T40" fmla="*/ 146 w 360"/>
                <a:gd name="T41" fmla="*/ 234 h 278"/>
                <a:gd name="T42" fmla="*/ 226 w 360"/>
                <a:gd name="T43" fmla="*/ 254 h 278"/>
                <a:gd name="T44" fmla="*/ 338 w 360"/>
                <a:gd name="T45" fmla="*/ 268 h 278"/>
                <a:gd name="T46" fmla="*/ 334 w 360"/>
                <a:gd name="T47" fmla="*/ 270 h 278"/>
                <a:gd name="T48" fmla="*/ 332 w 360"/>
                <a:gd name="T49" fmla="*/ 270 h 278"/>
                <a:gd name="T50" fmla="*/ 326 w 360"/>
                <a:gd name="T51" fmla="*/ 268 h 278"/>
                <a:gd name="T52" fmla="*/ 324 w 360"/>
                <a:gd name="T53" fmla="*/ 262 h 278"/>
                <a:gd name="T54" fmla="*/ 326 w 360"/>
                <a:gd name="T55" fmla="*/ 256 h 278"/>
                <a:gd name="T56" fmla="*/ 328 w 360"/>
                <a:gd name="T57" fmla="*/ 256 h 278"/>
                <a:gd name="T58" fmla="*/ 334 w 360"/>
                <a:gd name="T59" fmla="*/ 256 h 278"/>
                <a:gd name="T60" fmla="*/ 338 w 360"/>
                <a:gd name="T61" fmla="*/ 256 h 278"/>
                <a:gd name="T62" fmla="*/ 340 w 360"/>
                <a:gd name="T63" fmla="*/ 262 h 278"/>
                <a:gd name="T64" fmla="*/ 340 w 360"/>
                <a:gd name="T65" fmla="*/ 266 h 278"/>
                <a:gd name="T66" fmla="*/ 338 w 360"/>
                <a:gd name="T67" fmla="*/ 268 h 278"/>
                <a:gd name="T68" fmla="*/ 306 w 360"/>
                <a:gd name="T69" fmla="*/ 184 h 278"/>
                <a:gd name="T70" fmla="*/ 310 w 360"/>
                <a:gd name="T71" fmla="*/ 184 h 278"/>
                <a:gd name="T72" fmla="*/ 318 w 360"/>
                <a:gd name="T73" fmla="*/ 178 h 278"/>
                <a:gd name="T74" fmla="*/ 318 w 360"/>
                <a:gd name="T75" fmla="*/ 12 h 278"/>
                <a:gd name="T76" fmla="*/ 318 w 360"/>
                <a:gd name="T77" fmla="*/ 6 h 278"/>
                <a:gd name="T78" fmla="*/ 310 w 360"/>
                <a:gd name="T79" fmla="*/ 0 h 278"/>
                <a:gd name="T80" fmla="*/ 54 w 360"/>
                <a:gd name="T81" fmla="*/ 0 h 278"/>
                <a:gd name="T82" fmla="*/ 50 w 360"/>
                <a:gd name="T83" fmla="*/ 0 h 278"/>
                <a:gd name="T84" fmla="*/ 42 w 360"/>
                <a:gd name="T85" fmla="*/ 6 h 278"/>
                <a:gd name="T86" fmla="*/ 42 w 360"/>
                <a:gd name="T87" fmla="*/ 172 h 278"/>
                <a:gd name="T88" fmla="*/ 42 w 360"/>
                <a:gd name="T89" fmla="*/ 178 h 278"/>
                <a:gd name="T90" fmla="*/ 50 w 360"/>
                <a:gd name="T91" fmla="*/ 184 h 278"/>
                <a:gd name="T92" fmla="*/ 54 w 360"/>
                <a:gd name="T93" fmla="*/ 184 h 278"/>
                <a:gd name="T94" fmla="*/ 294 w 360"/>
                <a:gd name="T95" fmla="*/ 24 h 278"/>
                <a:gd name="T96" fmla="*/ 66 w 360"/>
                <a:gd name="T97" fmla="*/ 16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0" h="278">
                  <a:moveTo>
                    <a:pt x="360" y="256"/>
                  </a:moveTo>
                  <a:lnTo>
                    <a:pt x="360" y="256"/>
                  </a:lnTo>
                  <a:lnTo>
                    <a:pt x="360" y="252"/>
                  </a:lnTo>
                  <a:lnTo>
                    <a:pt x="360" y="25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8" y="250"/>
                  </a:lnTo>
                  <a:lnTo>
                    <a:pt x="318" y="200"/>
                  </a:lnTo>
                  <a:lnTo>
                    <a:pt x="318" y="200"/>
                  </a:lnTo>
                  <a:lnTo>
                    <a:pt x="314" y="198"/>
                  </a:lnTo>
                  <a:lnTo>
                    <a:pt x="310" y="196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6" y="198"/>
                  </a:lnTo>
                  <a:lnTo>
                    <a:pt x="42" y="200"/>
                  </a:lnTo>
                  <a:lnTo>
                    <a:pt x="2" y="250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4" y="276"/>
                  </a:lnTo>
                  <a:lnTo>
                    <a:pt x="6" y="278"/>
                  </a:lnTo>
                  <a:lnTo>
                    <a:pt x="10" y="278"/>
                  </a:lnTo>
                  <a:lnTo>
                    <a:pt x="350" y="278"/>
                  </a:lnTo>
                  <a:lnTo>
                    <a:pt x="350" y="278"/>
                  </a:lnTo>
                  <a:lnTo>
                    <a:pt x="354" y="278"/>
                  </a:lnTo>
                  <a:lnTo>
                    <a:pt x="356" y="276"/>
                  </a:lnTo>
                  <a:lnTo>
                    <a:pt x="360" y="272"/>
                  </a:lnTo>
                  <a:lnTo>
                    <a:pt x="360" y="268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lnTo>
                    <a:pt x="360" y="256"/>
                  </a:lnTo>
                  <a:close/>
                  <a:moveTo>
                    <a:pt x="134" y="254"/>
                  </a:moveTo>
                  <a:lnTo>
                    <a:pt x="146" y="234"/>
                  </a:lnTo>
                  <a:lnTo>
                    <a:pt x="214" y="234"/>
                  </a:lnTo>
                  <a:lnTo>
                    <a:pt x="226" y="254"/>
                  </a:lnTo>
                  <a:lnTo>
                    <a:pt x="134" y="254"/>
                  </a:lnTo>
                  <a:close/>
                  <a:moveTo>
                    <a:pt x="338" y="268"/>
                  </a:moveTo>
                  <a:lnTo>
                    <a:pt x="338" y="268"/>
                  </a:lnTo>
                  <a:lnTo>
                    <a:pt x="334" y="270"/>
                  </a:lnTo>
                  <a:lnTo>
                    <a:pt x="332" y="270"/>
                  </a:lnTo>
                  <a:lnTo>
                    <a:pt x="332" y="270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24" y="260"/>
                  </a:lnTo>
                  <a:lnTo>
                    <a:pt x="326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2" y="254"/>
                  </a:lnTo>
                  <a:lnTo>
                    <a:pt x="334" y="256"/>
                  </a:lnTo>
                  <a:lnTo>
                    <a:pt x="338" y="256"/>
                  </a:lnTo>
                  <a:lnTo>
                    <a:pt x="338" y="256"/>
                  </a:lnTo>
                  <a:lnTo>
                    <a:pt x="340" y="260"/>
                  </a:lnTo>
                  <a:lnTo>
                    <a:pt x="340" y="262"/>
                  </a:lnTo>
                  <a:lnTo>
                    <a:pt x="340" y="262"/>
                  </a:lnTo>
                  <a:lnTo>
                    <a:pt x="340" y="266"/>
                  </a:lnTo>
                  <a:lnTo>
                    <a:pt x="338" y="268"/>
                  </a:lnTo>
                  <a:lnTo>
                    <a:pt x="338" y="268"/>
                  </a:lnTo>
                  <a:close/>
                  <a:moveTo>
                    <a:pt x="54" y="184"/>
                  </a:moveTo>
                  <a:lnTo>
                    <a:pt x="306" y="184"/>
                  </a:lnTo>
                  <a:lnTo>
                    <a:pt x="306" y="184"/>
                  </a:lnTo>
                  <a:lnTo>
                    <a:pt x="310" y="184"/>
                  </a:lnTo>
                  <a:lnTo>
                    <a:pt x="314" y="182"/>
                  </a:lnTo>
                  <a:lnTo>
                    <a:pt x="318" y="178"/>
                  </a:lnTo>
                  <a:lnTo>
                    <a:pt x="318" y="172"/>
                  </a:lnTo>
                  <a:lnTo>
                    <a:pt x="318" y="12"/>
                  </a:lnTo>
                  <a:lnTo>
                    <a:pt x="318" y="12"/>
                  </a:lnTo>
                  <a:lnTo>
                    <a:pt x="318" y="6"/>
                  </a:lnTo>
                  <a:lnTo>
                    <a:pt x="314" y="2"/>
                  </a:lnTo>
                  <a:lnTo>
                    <a:pt x="310" y="0"/>
                  </a:lnTo>
                  <a:lnTo>
                    <a:pt x="30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42" y="1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2" y="178"/>
                  </a:lnTo>
                  <a:lnTo>
                    <a:pt x="46" y="182"/>
                  </a:lnTo>
                  <a:lnTo>
                    <a:pt x="50" y="184"/>
                  </a:lnTo>
                  <a:lnTo>
                    <a:pt x="54" y="184"/>
                  </a:lnTo>
                  <a:lnTo>
                    <a:pt x="54" y="184"/>
                  </a:lnTo>
                  <a:close/>
                  <a:moveTo>
                    <a:pt x="66" y="24"/>
                  </a:moveTo>
                  <a:lnTo>
                    <a:pt x="294" y="24"/>
                  </a:lnTo>
                  <a:lnTo>
                    <a:pt x="294" y="160"/>
                  </a:lnTo>
                  <a:lnTo>
                    <a:pt x="66" y="160"/>
                  </a:lnTo>
                  <a:lnTo>
                    <a:pt x="66" y="24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buClrTx/>
                <a:defRPr/>
              </a:pPr>
              <a:endParaRPr lang="en-GB" sz="1350" kern="1200"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FDBF6D6-E4F7-4C87-939A-4DF417BE48D4}"/>
                </a:ext>
              </a:extLst>
            </p:cNvPr>
            <p:cNvCxnSpPr/>
            <p:nvPr/>
          </p:nvCxnSpPr>
          <p:spPr>
            <a:xfrm>
              <a:off x="8220380" y="5189960"/>
              <a:ext cx="451840" cy="210936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2AF067B-BBE2-4E48-B528-BA80F2C92FFF}"/>
                </a:ext>
              </a:extLst>
            </p:cNvPr>
            <p:cNvCxnSpPr/>
            <p:nvPr/>
          </p:nvCxnSpPr>
          <p:spPr>
            <a:xfrm flipV="1">
              <a:off x="7384848" y="5192523"/>
              <a:ext cx="325150" cy="27080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D930595-2279-4686-9655-B962052CAB7B}"/>
                </a:ext>
              </a:extLst>
            </p:cNvPr>
            <p:cNvCxnSpPr/>
            <p:nvPr/>
          </p:nvCxnSpPr>
          <p:spPr>
            <a:xfrm flipV="1">
              <a:off x="8216517" y="4754507"/>
              <a:ext cx="325150" cy="27080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/>
              <a:t>Types of Blockchain</a:t>
            </a:r>
            <a:endParaRPr sz="2200" dirty="0"/>
          </a:p>
        </p:txBody>
      </p:sp>
      <p:sp>
        <p:nvSpPr>
          <p:cNvPr id="433" name="Google Shape;433;p5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34" name="Google Shape;434;p53"/>
          <p:cNvGrpSpPr/>
          <p:nvPr/>
        </p:nvGrpSpPr>
        <p:grpSpPr>
          <a:xfrm>
            <a:off x="332185" y="975829"/>
            <a:ext cx="8479631" cy="3665156"/>
            <a:chOff x="625752" y="1751517"/>
            <a:chExt cx="12463284" cy="5175760"/>
          </a:xfrm>
        </p:grpSpPr>
        <p:grpSp>
          <p:nvGrpSpPr>
            <p:cNvPr id="435" name="Google Shape;435;p53"/>
            <p:cNvGrpSpPr/>
            <p:nvPr/>
          </p:nvGrpSpPr>
          <p:grpSpPr>
            <a:xfrm>
              <a:off x="5128873" y="2372860"/>
              <a:ext cx="7960163" cy="4554417"/>
              <a:chOff x="4140467" y="2279883"/>
              <a:chExt cx="7960163" cy="4554417"/>
            </a:xfrm>
          </p:grpSpPr>
          <p:sp>
            <p:nvSpPr>
              <p:cNvPr id="436" name="Google Shape;436;p53"/>
              <p:cNvSpPr/>
              <p:nvPr/>
            </p:nvSpPr>
            <p:spPr>
              <a:xfrm>
                <a:off x="9313821" y="6003016"/>
                <a:ext cx="2786808" cy="83128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rPr lang="en" sz="1100" b="1" i="0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Unpermissioned, public shared ledger</a:t>
                </a: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7" name="Google Shape;437;p53"/>
              <p:cNvGrpSpPr/>
              <p:nvPr/>
            </p:nvGrpSpPr>
            <p:grpSpPr>
              <a:xfrm>
                <a:off x="4140467" y="2279883"/>
                <a:ext cx="7960163" cy="4515601"/>
                <a:chOff x="4140467" y="2279883"/>
                <a:chExt cx="7960163" cy="4515601"/>
              </a:xfrm>
            </p:grpSpPr>
            <p:sp>
              <p:nvSpPr>
                <p:cNvPr id="438" name="Google Shape;438;p53"/>
                <p:cNvSpPr/>
                <p:nvPr/>
              </p:nvSpPr>
              <p:spPr>
                <a:xfrm>
                  <a:off x="9246736" y="2338499"/>
                  <a:ext cx="2853894" cy="847739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Arial"/>
                    <a:buNone/>
                  </a:pPr>
                  <a:r>
                    <a:rPr lang="en" sz="1100" b="1" i="0" u="none" strike="noStrike" cap="none">
                      <a:solidFill>
                        <a:srgbClr val="FFFFFF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Traditional Ledger(Example-A personal bank account)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53"/>
                <p:cNvSpPr/>
                <p:nvPr/>
              </p:nvSpPr>
              <p:spPr>
                <a:xfrm>
                  <a:off x="9313820" y="3623268"/>
                  <a:ext cx="2786810" cy="101161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Arial"/>
                    <a:buNone/>
                  </a:pPr>
                  <a:r>
                    <a:rPr lang="en" sz="1100" b="1" i="0" u="none" strike="noStrike" cap="none">
                      <a:solidFill>
                        <a:srgbClr val="FFFFFF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Permissioned, private shared ledger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53"/>
                <p:cNvSpPr/>
                <p:nvPr/>
              </p:nvSpPr>
              <p:spPr>
                <a:xfrm>
                  <a:off x="9313820" y="4976050"/>
                  <a:ext cx="2786809" cy="68580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100"/>
                    <a:buFont typeface="Arial"/>
                    <a:buNone/>
                  </a:pPr>
                  <a:r>
                    <a:rPr lang="en" sz="1100" b="1" i="0" u="none" strike="noStrike" cap="none">
                      <a:solidFill>
                        <a:srgbClr val="FFFFFF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Permissioned, public shared ledger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41" name="Google Shape;441;p53"/>
                <p:cNvCxnSpPr/>
                <p:nvPr/>
              </p:nvCxnSpPr>
              <p:spPr>
                <a:xfrm>
                  <a:off x="8475768" y="2657720"/>
                  <a:ext cx="73152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D62E1C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42" name="Google Shape;442;p53"/>
                <p:cNvCxnSpPr/>
                <p:nvPr/>
              </p:nvCxnSpPr>
              <p:spPr>
                <a:xfrm>
                  <a:off x="8514503" y="4119621"/>
                  <a:ext cx="73152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D62E1C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43" name="Google Shape;443;p53"/>
                <p:cNvCxnSpPr/>
                <p:nvPr/>
              </p:nvCxnSpPr>
              <p:spPr>
                <a:xfrm>
                  <a:off x="8582300" y="5343195"/>
                  <a:ext cx="73152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D62E1C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44" name="Google Shape;444;p53"/>
                <p:cNvCxnSpPr/>
                <p:nvPr/>
              </p:nvCxnSpPr>
              <p:spPr>
                <a:xfrm>
                  <a:off x="8582300" y="6427255"/>
                  <a:ext cx="73152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D62E1C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grpSp>
              <p:nvGrpSpPr>
                <p:cNvPr id="445" name="Google Shape;445;p53"/>
                <p:cNvGrpSpPr/>
                <p:nvPr/>
              </p:nvGrpSpPr>
              <p:grpSpPr>
                <a:xfrm>
                  <a:off x="4140467" y="2279883"/>
                  <a:ext cx="3351232" cy="4240564"/>
                  <a:chOff x="3775711" y="2251695"/>
                  <a:chExt cx="3351232" cy="4240564"/>
                </a:xfrm>
              </p:grpSpPr>
              <p:sp>
                <p:nvSpPr>
                  <p:cNvPr id="446" name="Google Shape;446;p53"/>
                  <p:cNvSpPr/>
                  <p:nvPr/>
                </p:nvSpPr>
                <p:spPr>
                  <a:xfrm>
                    <a:off x="3775711" y="2251695"/>
                    <a:ext cx="2365249" cy="74969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100"/>
                      <a:buFont typeface="Arial"/>
                      <a:buNone/>
                    </a:pPr>
                    <a:r>
                      <a:rPr lang="en" sz="1100" b="1" i="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rPr>
                      <a:t>How many copies of the ledger?</a:t>
                    </a:r>
                    <a:endParaRPr sz="11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Google Shape;447;p53"/>
                  <p:cNvSpPr/>
                  <p:nvPr/>
                </p:nvSpPr>
                <p:spPr>
                  <a:xfrm>
                    <a:off x="3833717" y="3885168"/>
                    <a:ext cx="2365249" cy="685800"/>
                  </a:xfrm>
                  <a:prstGeom prst="rect">
                    <a:avLst/>
                  </a:pr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100"/>
                      <a:buFont typeface="Arial"/>
                      <a:buNone/>
                    </a:pPr>
                    <a:r>
                      <a:rPr lang="en" sz="1100" b="1" i="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rPr>
                      <a:t>Who can use these copies?</a:t>
                    </a:r>
                    <a:endParaRPr sz="11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53"/>
                  <p:cNvSpPr/>
                  <p:nvPr/>
                </p:nvSpPr>
                <p:spPr>
                  <a:xfrm>
                    <a:off x="3785687" y="5532559"/>
                    <a:ext cx="2365249" cy="68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100"/>
                      <a:buFont typeface="Arial"/>
                      <a:buNone/>
                    </a:pPr>
                    <a:r>
                      <a:rPr lang="en" sz="1100" b="1" i="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rPr>
                      <a:t>Who maintains integrity of the ledger? </a:t>
                    </a:r>
                    <a:endParaRPr sz="11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9" name="Google Shape;449;p53"/>
                  <p:cNvCxnSpPr/>
                  <p:nvPr/>
                </p:nvCxnSpPr>
                <p:spPr>
                  <a:xfrm>
                    <a:off x="6214345" y="2643300"/>
                    <a:ext cx="822960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50" name="Google Shape;450;p53"/>
                  <p:cNvCxnSpPr/>
                  <p:nvPr/>
                </p:nvCxnSpPr>
                <p:spPr>
                  <a:xfrm>
                    <a:off x="6303983" y="4156483"/>
                    <a:ext cx="822960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51" name="Google Shape;451;p53"/>
                  <p:cNvCxnSpPr/>
                  <p:nvPr/>
                </p:nvCxnSpPr>
                <p:spPr>
                  <a:xfrm flipH="1">
                    <a:off x="4953333" y="2952375"/>
                    <a:ext cx="3" cy="3048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52" name="Google Shape;452;p53"/>
                  <p:cNvCxnSpPr/>
                  <p:nvPr/>
                </p:nvCxnSpPr>
                <p:spPr>
                  <a:xfrm flipH="1">
                    <a:off x="4944475" y="4589448"/>
                    <a:ext cx="3" cy="3048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53" name="Google Shape;453;p53"/>
                  <p:cNvCxnSpPr/>
                  <p:nvPr/>
                </p:nvCxnSpPr>
                <p:spPr>
                  <a:xfrm flipH="1">
                    <a:off x="4953339" y="5196000"/>
                    <a:ext cx="3" cy="3048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54" name="Google Shape;454;p53"/>
                  <p:cNvCxnSpPr/>
                  <p:nvPr/>
                </p:nvCxnSpPr>
                <p:spPr>
                  <a:xfrm flipH="1">
                    <a:off x="4953336" y="3533636"/>
                    <a:ext cx="3" cy="3048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455" name="Google Shape;455;p53"/>
                  <p:cNvSpPr/>
                  <p:nvPr/>
                </p:nvSpPr>
                <p:spPr>
                  <a:xfrm>
                    <a:off x="4464560" y="3349074"/>
                    <a:ext cx="1066800" cy="1378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1100"/>
                      <a:buFont typeface="Arial"/>
                      <a:buNone/>
                    </a:pPr>
                    <a:r>
                      <a:rPr lang="en" sz="1100" b="0" i="0" u="none" strike="noStrike" cap="none">
                        <a:solidFill>
                          <a:srgbClr val="595959"/>
                        </a:solidFill>
                        <a:latin typeface="Georgia"/>
                        <a:ea typeface="Georgia"/>
                        <a:cs typeface="Georgia"/>
                        <a:sym typeface="Georgia"/>
                      </a:rPr>
                      <a:t>many</a:t>
                    </a:r>
                    <a:endParaRPr sz="11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53"/>
                  <p:cNvSpPr/>
                  <p:nvPr/>
                </p:nvSpPr>
                <p:spPr>
                  <a:xfrm>
                    <a:off x="4419942" y="4914585"/>
                    <a:ext cx="1066800" cy="1378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1100"/>
                      <a:buFont typeface="Arial"/>
                      <a:buNone/>
                    </a:pPr>
                    <a:r>
                      <a:rPr lang="en" sz="1100" b="0" i="0" u="none" strike="noStrike" cap="none">
                        <a:solidFill>
                          <a:srgbClr val="595959"/>
                        </a:solidFill>
                        <a:latin typeface="Georgia"/>
                        <a:ea typeface="Georgia"/>
                        <a:cs typeface="Georgia"/>
                        <a:sym typeface="Georgia"/>
                      </a:rPr>
                      <a:t>Anyone</a:t>
                    </a:r>
                    <a:endParaRPr sz="11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57" name="Google Shape;457;p53"/>
                  <p:cNvCxnSpPr/>
                  <p:nvPr/>
                </p:nvCxnSpPr>
                <p:spPr>
                  <a:xfrm rot="10800000" flipH="1">
                    <a:off x="6214345" y="5318950"/>
                    <a:ext cx="822900" cy="342900"/>
                  </a:xfrm>
                  <a:prstGeom prst="bentConnector3">
                    <a:avLst>
                      <a:gd name="adj1" fmla="val 5678"/>
                    </a:avLst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458" name="Google Shape;458;p53"/>
                  <p:cNvCxnSpPr>
                    <a:stCxn id="448" idx="2"/>
                  </p:cNvCxnSpPr>
                  <p:nvPr/>
                </p:nvCxnSpPr>
                <p:spPr>
                  <a:xfrm rot="-5400000" flipH="1">
                    <a:off x="5882862" y="5303809"/>
                    <a:ext cx="273900" cy="2103000"/>
                  </a:xfrm>
                  <a:prstGeom prst="bentConnector2">
                    <a:avLst/>
                  </a:prstGeom>
                  <a:noFill/>
                  <a:ln w="38100" cap="flat" cmpd="sng">
                    <a:solidFill>
                      <a:srgbClr val="D62E1C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</p:grpSp>
            <p:sp>
              <p:nvSpPr>
                <p:cNvPr id="459" name="Google Shape;459;p53"/>
                <p:cNvSpPr/>
                <p:nvPr/>
              </p:nvSpPr>
              <p:spPr>
                <a:xfrm>
                  <a:off x="7386661" y="2543570"/>
                  <a:ext cx="1066800" cy="325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900"/>
                    <a:buFont typeface="Arial"/>
                    <a:buNone/>
                  </a:pPr>
                  <a:r>
                    <a:rPr lang="en" sz="900" b="1" i="0" u="none" strike="noStrike" cap="none">
                      <a:solidFill>
                        <a:srgbClr val="595959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One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53"/>
                <p:cNvSpPr/>
                <p:nvPr/>
              </p:nvSpPr>
              <p:spPr>
                <a:xfrm>
                  <a:off x="7511423" y="3931507"/>
                  <a:ext cx="853029" cy="550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900"/>
                    <a:buFont typeface="Arial"/>
                    <a:buNone/>
                  </a:pPr>
                  <a:r>
                    <a:rPr lang="en" sz="900" b="1" i="0" u="none" strike="noStrike" cap="none">
                      <a:solidFill>
                        <a:srgbClr val="595959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Owner Group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53"/>
                <p:cNvSpPr/>
                <p:nvPr/>
              </p:nvSpPr>
              <p:spPr>
                <a:xfrm>
                  <a:off x="7338751" y="5111718"/>
                  <a:ext cx="1162620" cy="5501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900"/>
                    <a:buFont typeface="Arial"/>
                    <a:buNone/>
                  </a:pPr>
                  <a:r>
                    <a:rPr lang="en" sz="900" b="1" i="0" u="none" strike="noStrike" cap="none">
                      <a:solidFill>
                        <a:srgbClr val="595959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Owners of trusted ledger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53"/>
                <p:cNvSpPr/>
                <p:nvPr/>
              </p:nvSpPr>
              <p:spPr>
                <a:xfrm>
                  <a:off x="7386661" y="6245352"/>
                  <a:ext cx="1393949" cy="5501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900"/>
                    <a:buFont typeface="Arial"/>
                    <a:buNone/>
                  </a:pPr>
                  <a:r>
                    <a:rPr lang="en" sz="900" b="1" i="0" u="none" strike="noStrike" cap="none">
                      <a:solidFill>
                        <a:srgbClr val="595959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Any user, by untrusted consensus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3" name="Google Shape;463;p53"/>
            <p:cNvSpPr txBox="1"/>
            <p:nvPr/>
          </p:nvSpPr>
          <p:spPr>
            <a:xfrm>
              <a:off x="7225349" y="1751517"/>
              <a:ext cx="36933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b="1" i="1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How to select a type of blockchain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3"/>
            <p:cNvSpPr txBox="1"/>
            <p:nvPr/>
          </p:nvSpPr>
          <p:spPr>
            <a:xfrm>
              <a:off x="625801" y="2855345"/>
              <a:ext cx="3882596" cy="782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62E1C"/>
                </a:buClr>
                <a:buSzPts val="900"/>
                <a:buFont typeface="Arial"/>
                <a:buNone/>
              </a:pPr>
              <a:r>
                <a:rPr lang="en" sz="900" b="1" i="1" u="none" strike="noStrike" cap="none" dirty="0">
                  <a:solidFill>
                    <a:srgbClr val="D62E1C"/>
                  </a:solidFill>
                  <a:latin typeface="Georgia"/>
                  <a:ea typeface="Georgia"/>
                  <a:cs typeface="Georgia"/>
                  <a:sym typeface="Georgia"/>
                </a:rPr>
                <a:t>1 Public Blockchain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Fully decentralized and Transparent - Anyone can read, send transactions &amp; participate in the consensus process</a:t>
              </a:r>
              <a:endParaRPr sz="9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5" name="Google Shape;465;p53"/>
            <p:cNvSpPr txBox="1"/>
            <p:nvPr/>
          </p:nvSpPr>
          <p:spPr>
            <a:xfrm>
              <a:off x="625801" y="4130319"/>
              <a:ext cx="3882596" cy="782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62E1C"/>
                </a:buClr>
                <a:buSzPts val="900"/>
                <a:buFont typeface="Arial"/>
                <a:buNone/>
              </a:pPr>
              <a:r>
                <a:rPr lang="en" sz="900" b="1" i="1" u="none" strike="noStrike" cap="none">
                  <a:solidFill>
                    <a:srgbClr val="D62E1C"/>
                  </a:solidFill>
                  <a:latin typeface="Georgia"/>
                  <a:ea typeface="Georgia"/>
                  <a:cs typeface="Georgia"/>
                  <a:sym typeface="Georgia"/>
                </a:rPr>
                <a:t>2 Permissioned Blockchain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Quasi decentralized where special participants are given privileged rights in the system. Not everyone can write into the database.</a:t>
              </a:r>
              <a:endParaRPr sz="9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6" name="Google Shape;466;p53"/>
            <p:cNvSpPr txBox="1"/>
            <p:nvPr/>
          </p:nvSpPr>
          <p:spPr>
            <a:xfrm>
              <a:off x="625752" y="5405293"/>
              <a:ext cx="3882596" cy="782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62E1C"/>
                </a:buClr>
                <a:buSzPts val="900"/>
                <a:buFont typeface="Arial"/>
                <a:buNone/>
              </a:pPr>
              <a:r>
                <a:rPr lang="en" sz="900" b="1" i="1" u="none" strike="noStrike" cap="none">
                  <a:solidFill>
                    <a:srgbClr val="D62E1C"/>
                  </a:solidFill>
                  <a:latin typeface="Georgia"/>
                  <a:ea typeface="Georgia"/>
                  <a:cs typeface="Georgia"/>
                  <a:sym typeface="Georgia"/>
                </a:rPr>
                <a:t>3 Private Blockchain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Only selected individuals can become the node in the network. All the participants will be known to each other and will have rights as per their roles.</a:t>
              </a:r>
              <a:endParaRPr sz="9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7" name="Google Shape;467;p53"/>
            <p:cNvSpPr txBox="1"/>
            <p:nvPr/>
          </p:nvSpPr>
          <p:spPr>
            <a:xfrm>
              <a:off x="668123" y="1896792"/>
              <a:ext cx="36933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b="1" i="1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Types of Blockchain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8" name="Google Shape;468;p53"/>
            <p:cNvCxnSpPr/>
            <p:nvPr/>
          </p:nvCxnSpPr>
          <p:spPr>
            <a:xfrm>
              <a:off x="4670644" y="2150213"/>
              <a:ext cx="842" cy="4463183"/>
            </a:xfrm>
            <a:prstGeom prst="straightConnector1">
              <a:avLst/>
            </a:prstGeom>
            <a:noFill/>
            <a:ln w="12700" cap="flat" cmpd="sng">
              <a:solidFill>
                <a:srgbClr val="D62E1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>
                <a:latin typeface="Georgia" panose="02040502050405020303" pitchFamily="18" charset="0"/>
              </a:rPr>
              <a:t>Blockchain Advantages over Traditional Database</a:t>
            </a:r>
            <a:endParaRPr sz="2200" dirty="0">
              <a:latin typeface="Georgia" panose="02040502050405020303" pitchFamily="18" charset="0"/>
            </a:endParaRPr>
          </a:p>
        </p:txBody>
      </p:sp>
      <p:sp>
        <p:nvSpPr>
          <p:cNvPr id="474" name="Google Shape;474;p54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75" name="Google Shape;475;p54"/>
          <p:cNvGrpSpPr/>
          <p:nvPr/>
        </p:nvGrpSpPr>
        <p:grpSpPr>
          <a:xfrm>
            <a:off x="875296" y="881628"/>
            <a:ext cx="7715851" cy="4014510"/>
            <a:chOff x="1249033" y="1393868"/>
            <a:chExt cx="9917327" cy="5091497"/>
          </a:xfrm>
        </p:grpSpPr>
        <p:cxnSp>
          <p:nvCxnSpPr>
            <p:cNvPr id="476" name="Google Shape;476;p54"/>
            <p:cNvCxnSpPr>
              <a:cxnSpLocks/>
            </p:cNvCxnSpPr>
            <p:nvPr/>
          </p:nvCxnSpPr>
          <p:spPr>
            <a:xfrm>
              <a:off x="6027959" y="1661938"/>
              <a:ext cx="23673" cy="3943243"/>
            </a:xfrm>
            <a:prstGeom prst="straightConnector1">
              <a:avLst/>
            </a:prstGeom>
            <a:noFill/>
            <a:ln w="9525" cap="flat" cmpd="sng">
              <a:solidFill>
                <a:srgbClr val="D046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7" name="Google Shape;477;p54"/>
            <p:cNvSpPr txBox="1"/>
            <p:nvPr/>
          </p:nvSpPr>
          <p:spPr>
            <a:xfrm>
              <a:off x="2808902" y="1393868"/>
              <a:ext cx="3489008" cy="326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Why Blockchain?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4"/>
            <p:cNvSpPr txBox="1"/>
            <p:nvPr/>
          </p:nvSpPr>
          <p:spPr>
            <a:xfrm>
              <a:off x="6719116" y="1393868"/>
              <a:ext cx="3489008" cy="326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Alternative Digital Platform 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54"/>
            <p:cNvCxnSpPr/>
            <p:nvPr/>
          </p:nvCxnSpPr>
          <p:spPr>
            <a:xfrm>
              <a:off x="1252182" y="2450700"/>
              <a:ext cx="4802602" cy="0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0" name="Google Shape;480;p54"/>
            <p:cNvSpPr/>
            <p:nvPr/>
          </p:nvSpPr>
          <p:spPr>
            <a:xfrm>
              <a:off x="2538179" y="1858046"/>
              <a:ext cx="3553925" cy="602580"/>
            </a:xfrm>
            <a:custGeom>
              <a:avLst/>
              <a:gdLst/>
              <a:ahLst/>
              <a:cxnLst/>
              <a:rect l="l" t="t" r="r" b="b"/>
              <a:pathLst>
                <a:path w="4307788" h="507160" extrusionOk="0">
                  <a:moveTo>
                    <a:pt x="0" y="0"/>
                  </a:moveTo>
                  <a:lnTo>
                    <a:pt x="4307788" y="0"/>
                  </a:lnTo>
                  <a:lnTo>
                    <a:pt x="4307788" y="507160"/>
                  </a:lnTo>
                  <a:lnTo>
                    <a:pt x="0" y="50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4150" tIns="14150" rIns="14150" bIns="141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Distributed system shared across business network thereby eliminating a “single point of failure”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4"/>
            <p:cNvSpPr/>
            <p:nvPr/>
          </p:nvSpPr>
          <p:spPr>
            <a:xfrm>
              <a:off x="1252182" y="2016881"/>
              <a:ext cx="1248676" cy="418407"/>
            </a:xfrm>
            <a:custGeom>
              <a:avLst/>
              <a:gdLst/>
              <a:ahLst/>
              <a:cxnLst/>
              <a:rect l="l" t="t" r="r" b="b"/>
              <a:pathLst>
                <a:path w="1513547" h="507160" extrusionOk="0">
                  <a:moveTo>
                    <a:pt x="84544" y="0"/>
                  </a:moveTo>
                  <a:lnTo>
                    <a:pt x="1429003" y="0"/>
                  </a:lnTo>
                  <a:cubicBezTo>
                    <a:pt x="1475695" y="0"/>
                    <a:pt x="1513547" y="37852"/>
                    <a:pt x="1513547" y="84544"/>
                  </a:cubicBezTo>
                  <a:lnTo>
                    <a:pt x="1513547" y="507160"/>
                  </a:lnTo>
                  <a:lnTo>
                    <a:pt x="1513547" y="507160"/>
                  </a:lnTo>
                  <a:lnTo>
                    <a:pt x="0" y="507160"/>
                  </a:lnTo>
                  <a:lnTo>
                    <a:pt x="0" y="507160"/>
                  </a:lnTo>
                  <a:lnTo>
                    <a:pt x="0" y="84544"/>
                  </a:lnTo>
                  <a:cubicBezTo>
                    <a:pt x="0" y="37852"/>
                    <a:pt x="37852" y="0"/>
                    <a:pt x="84544" y="0"/>
                  </a:cubicBezTo>
                  <a:close/>
                </a:path>
              </a:pathLst>
            </a:custGeom>
            <a:gradFill>
              <a:gsLst>
                <a:gs pos="0">
                  <a:srgbClr val="CDB1B2"/>
                </a:gs>
                <a:gs pos="35000">
                  <a:srgbClr val="DBC9C9"/>
                </a:gs>
                <a:gs pos="100000">
                  <a:srgbClr val="F1EAEA"/>
                </a:gs>
              </a:gsLst>
              <a:lin ang="16200000" scaled="0"/>
            </a:gradFill>
            <a:ln w="9525" cap="flat" cmpd="sng">
              <a:solidFill>
                <a:srgbClr val="60211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29450" tIns="29450" rIns="29450" bIns="14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Shared Ledger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4"/>
            <p:cNvSpPr txBox="1"/>
            <p:nvPr/>
          </p:nvSpPr>
          <p:spPr>
            <a:xfrm>
              <a:off x="6103022" y="1961256"/>
              <a:ext cx="4673310" cy="183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Central systems are </a:t>
              </a:r>
              <a:r>
                <a:rPr lang="en"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prone to single point of failure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54"/>
            <p:cNvCxnSpPr/>
            <p:nvPr/>
          </p:nvCxnSpPr>
          <p:spPr>
            <a:xfrm>
              <a:off x="6049989" y="2450700"/>
              <a:ext cx="4802602" cy="0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84" name="Google Shape;484;p54"/>
            <p:cNvGrpSpPr/>
            <p:nvPr/>
          </p:nvGrpSpPr>
          <p:grpSpPr>
            <a:xfrm>
              <a:off x="1249033" y="4267824"/>
              <a:ext cx="9917327" cy="643210"/>
              <a:chOff x="327458" y="2107170"/>
              <a:chExt cx="12021002" cy="643210"/>
            </a:xfrm>
          </p:grpSpPr>
          <p:cxnSp>
            <p:nvCxnSpPr>
              <p:cNvPr id="485" name="Google Shape;485;p54"/>
              <p:cNvCxnSpPr/>
              <p:nvPr/>
            </p:nvCxnSpPr>
            <p:spPr>
              <a:xfrm>
                <a:off x="353776" y="2722481"/>
                <a:ext cx="5821338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C181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54"/>
              <p:cNvSpPr/>
              <p:nvPr/>
            </p:nvSpPr>
            <p:spPr>
              <a:xfrm>
                <a:off x="1926843" y="2120825"/>
                <a:ext cx="4307788" cy="507159"/>
              </a:xfrm>
              <a:custGeom>
                <a:avLst/>
                <a:gdLst/>
                <a:ahLst/>
                <a:cxnLst/>
                <a:rect l="l" t="t" r="r" b="b"/>
                <a:pathLst>
                  <a:path w="4307788" h="507160" extrusionOk="0">
                    <a:moveTo>
                      <a:pt x="0" y="0"/>
                    </a:moveTo>
                    <a:lnTo>
                      <a:pt x="4307788" y="0"/>
                    </a:lnTo>
                    <a:lnTo>
                      <a:pt x="4307788" y="507160"/>
                    </a:lnTo>
                    <a:lnTo>
                      <a:pt x="0" y="5071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4150" tIns="14150" rIns="14150" bIns="14150" anchor="b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Business rules that are coded in &amp; executed when conditions are met</a:t>
                </a: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4"/>
              <p:cNvSpPr/>
              <p:nvPr/>
            </p:nvSpPr>
            <p:spPr>
              <a:xfrm>
                <a:off x="327458" y="2107170"/>
                <a:ext cx="1513546" cy="582887"/>
              </a:xfrm>
              <a:custGeom>
                <a:avLst/>
                <a:gdLst/>
                <a:ahLst/>
                <a:cxnLst/>
                <a:rect l="l" t="t" r="r" b="b"/>
                <a:pathLst>
                  <a:path w="1513547" h="507160" extrusionOk="0">
                    <a:moveTo>
                      <a:pt x="84544" y="0"/>
                    </a:moveTo>
                    <a:lnTo>
                      <a:pt x="1429003" y="0"/>
                    </a:lnTo>
                    <a:cubicBezTo>
                      <a:pt x="1475695" y="0"/>
                      <a:pt x="1513547" y="37852"/>
                      <a:pt x="1513547" y="84544"/>
                    </a:cubicBezTo>
                    <a:lnTo>
                      <a:pt x="1513547" y="507160"/>
                    </a:lnTo>
                    <a:lnTo>
                      <a:pt x="1513547" y="507160"/>
                    </a:lnTo>
                    <a:lnTo>
                      <a:pt x="0" y="507160"/>
                    </a:lnTo>
                    <a:lnTo>
                      <a:pt x="0" y="507160"/>
                    </a:lnTo>
                    <a:lnTo>
                      <a:pt x="0" y="84544"/>
                    </a:lnTo>
                    <a:cubicBezTo>
                      <a:pt x="0" y="37852"/>
                      <a:pt x="37852" y="0"/>
                      <a:pt x="845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B1B2"/>
                  </a:gs>
                  <a:gs pos="35000">
                    <a:srgbClr val="DBC9C9"/>
                  </a:gs>
                  <a:gs pos="100000">
                    <a:srgbClr val="F1EAEA"/>
                  </a:gs>
                </a:gsLst>
                <a:lin ang="16200000" scaled="0"/>
              </a:gradFill>
              <a:ln w="9525" cap="flat" cmpd="sng">
                <a:solidFill>
                  <a:srgbClr val="60211D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  <p:txBody>
              <a:bodyPr spcFirstLastPara="1" wrap="square" lIns="29450" tIns="29450" rIns="29450" bIns="14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Smart Contract</a:t>
                </a: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4"/>
              <p:cNvSpPr txBox="1"/>
              <p:nvPr/>
            </p:nvSpPr>
            <p:spPr>
              <a:xfrm>
                <a:off x="6214362" y="2151367"/>
                <a:ext cx="6134098" cy="599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Since underlying information is</a:t>
                </a:r>
                <a:r>
                  <a:rPr lang="en" sz="1100" b="1" i="0" u="none" strike="noStrike" cap="non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not immutable and therefore trustworthy, </a:t>
                </a: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Autonomy in business is not feasible</a:t>
                </a:r>
                <a:endParaRPr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489" name="Google Shape;489;p54"/>
              <p:cNvCxnSpPr/>
              <p:nvPr/>
            </p:nvCxnSpPr>
            <p:spPr>
              <a:xfrm rot="10800000" flipH="1">
                <a:off x="6156672" y="2700528"/>
                <a:ext cx="5929451" cy="2010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C181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0" name="Google Shape;490;p54"/>
            <p:cNvGrpSpPr/>
            <p:nvPr/>
          </p:nvGrpSpPr>
          <p:grpSpPr>
            <a:xfrm>
              <a:off x="1252182" y="5029097"/>
              <a:ext cx="9585134" cy="612771"/>
              <a:chOff x="331276" y="2329645"/>
              <a:chExt cx="11618350" cy="612771"/>
            </a:xfrm>
          </p:grpSpPr>
          <p:cxnSp>
            <p:nvCxnSpPr>
              <p:cNvPr id="491" name="Google Shape;491;p54"/>
              <p:cNvCxnSpPr/>
              <p:nvPr/>
            </p:nvCxnSpPr>
            <p:spPr>
              <a:xfrm>
                <a:off x="331276" y="2942416"/>
                <a:ext cx="5821336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C181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2" name="Google Shape;492;p54"/>
              <p:cNvSpPr/>
              <p:nvPr/>
            </p:nvSpPr>
            <p:spPr>
              <a:xfrm>
                <a:off x="1885836" y="2380447"/>
                <a:ext cx="4161624" cy="507161"/>
              </a:xfrm>
              <a:custGeom>
                <a:avLst/>
                <a:gdLst/>
                <a:ahLst/>
                <a:cxnLst/>
                <a:rect l="l" t="t" r="r" b="b"/>
                <a:pathLst>
                  <a:path w="4307788" h="507160" extrusionOk="0">
                    <a:moveTo>
                      <a:pt x="0" y="0"/>
                    </a:moveTo>
                    <a:lnTo>
                      <a:pt x="4307788" y="0"/>
                    </a:lnTo>
                    <a:lnTo>
                      <a:pt x="4307788" y="507160"/>
                    </a:lnTo>
                    <a:lnTo>
                      <a:pt x="0" y="5071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4150" tIns="14150" rIns="14150" bIns="14150" anchor="b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 transaction is only committed when all parties agree to network verified transaction  </a:t>
                </a: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4"/>
              <p:cNvSpPr/>
              <p:nvPr/>
            </p:nvSpPr>
            <p:spPr>
              <a:xfrm>
                <a:off x="331276" y="2335589"/>
                <a:ext cx="1513547" cy="507158"/>
              </a:xfrm>
              <a:custGeom>
                <a:avLst/>
                <a:gdLst/>
                <a:ahLst/>
                <a:cxnLst/>
                <a:rect l="l" t="t" r="r" b="b"/>
                <a:pathLst>
                  <a:path w="1513547" h="507160" extrusionOk="0">
                    <a:moveTo>
                      <a:pt x="84544" y="0"/>
                    </a:moveTo>
                    <a:lnTo>
                      <a:pt x="1429003" y="0"/>
                    </a:lnTo>
                    <a:cubicBezTo>
                      <a:pt x="1475695" y="0"/>
                      <a:pt x="1513547" y="37852"/>
                      <a:pt x="1513547" y="84544"/>
                    </a:cubicBezTo>
                    <a:lnTo>
                      <a:pt x="1513547" y="507160"/>
                    </a:lnTo>
                    <a:lnTo>
                      <a:pt x="1513547" y="507160"/>
                    </a:lnTo>
                    <a:lnTo>
                      <a:pt x="0" y="507160"/>
                    </a:lnTo>
                    <a:lnTo>
                      <a:pt x="0" y="507160"/>
                    </a:lnTo>
                    <a:lnTo>
                      <a:pt x="0" y="84544"/>
                    </a:lnTo>
                    <a:cubicBezTo>
                      <a:pt x="0" y="37852"/>
                      <a:pt x="37852" y="0"/>
                      <a:pt x="845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B1B2"/>
                  </a:gs>
                  <a:gs pos="35000">
                    <a:srgbClr val="DBC9C9"/>
                  </a:gs>
                  <a:gs pos="100000">
                    <a:srgbClr val="F1EAEA"/>
                  </a:gs>
                </a:gsLst>
                <a:lin ang="16200000" scaled="0"/>
              </a:gradFill>
              <a:ln w="9525" cap="flat" cmpd="sng">
                <a:solidFill>
                  <a:srgbClr val="60211D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  <p:txBody>
              <a:bodyPr spcFirstLastPara="1" wrap="square" lIns="29450" tIns="29450" rIns="29450" bIns="14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Consensus</a:t>
                </a: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4"/>
              <p:cNvSpPr txBox="1"/>
              <p:nvPr/>
            </p:nvSpPr>
            <p:spPr>
              <a:xfrm>
                <a:off x="6217001" y="2329645"/>
                <a:ext cx="5690643" cy="374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Currently, there is need of a trusted intermediary thereby introducing </a:t>
                </a:r>
                <a:r>
                  <a:rPr lang="en" sz="1100" b="1" i="0" u="none" strike="noStrike" cap="non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inefficiencies and high cost</a:t>
                </a:r>
                <a:r>
                  <a:rPr lang="en" sz="1100" b="0" i="0" u="none" strike="noStrike" cap="none">
                    <a:solidFill>
                      <a:srgbClr val="0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 </a:t>
                </a:r>
                <a:endParaRPr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495" name="Google Shape;495;p54"/>
              <p:cNvCxnSpPr/>
              <p:nvPr/>
            </p:nvCxnSpPr>
            <p:spPr>
              <a:xfrm rot="10800000" flipH="1">
                <a:off x="6156676" y="2922308"/>
                <a:ext cx="5792950" cy="2010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C181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96" name="Google Shape;496;p54"/>
            <p:cNvCxnSpPr/>
            <p:nvPr/>
          </p:nvCxnSpPr>
          <p:spPr>
            <a:xfrm>
              <a:off x="1252182" y="4074527"/>
              <a:ext cx="4802602" cy="0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7" name="Google Shape;497;p54"/>
            <p:cNvCxnSpPr/>
            <p:nvPr/>
          </p:nvCxnSpPr>
          <p:spPr>
            <a:xfrm>
              <a:off x="1252182" y="3533969"/>
              <a:ext cx="4802602" cy="0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8" name="Google Shape;498;p54"/>
            <p:cNvCxnSpPr/>
            <p:nvPr/>
          </p:nvCxnSpPr>
          <p:spPr>
            <a:xfrm>
              <a:off x="1252182" y="2975845"/>
              <a:ext cx="4802602" cy="0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9" name="Google Shape;499;p54"/>
            <p:cNvSpPr/>
            <p:nvPr/>
          </p:nvSpPr>
          <p:spPr>
            <a:xfrm>
              <a:off x="2541272" y="2503521"/>
              <a:ext cx="3553925" cy="418407"/>
            </a:xfrm>
            <a:custGeom>
              <a:avLst/>
              <a:gdLst/>
              <a:ahLst/>
              <a:cxnLst/>
              <a:rect l="l" t="t" r="r" b="b"/>
              <a:pathLst>
                <a:path w="4307788" h="507160" extrusionOk="0">
                  <a:moveTo>
                    <a:pt x="0" y="0"/>
                  </a:moveTo>
                  <a:lnTo>
                    <a:pt x="4307788" y="0"/>
                  </a:lnTo>
                  <a:lnTo>
                    <a:pt x="4307788" y="507160"/>
                  </a:lnTo>
                  <a:lnTo>
                    <a:pt x="0" y="50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4150" tIns="14150" rIns="14150" bIns="141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Complete History of asset ownership from creation to disposal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4"/>
            <p:cNvSpPr/>
            <p:nvPr/>
          </p:nvSpPr>
          <p:spPr>
            <a:xfrm>
              <a:off x="1252182" y="2540849"/>
              <a:ext cx="1248676" cy="418407"/>
            </a:xfrm>
            <a:custGeom>
              <a:avLst/>
              <a:gdLst/>
              <a:ahLst/>
              <a:cxnLst/>
              <a:rect l="l" t="t" r="r" b="b"/>
              <a:pathLst>
                <a:path w="1513547" h="507160" extrusionOk="0">
                  <a:moveTo>
                    <a:pt x="84544" y="0"/>
                  </a:moveTo>
                  <a:lnTo>
                    <a:pt x="1429003" y="0"/>
                  </a:lnTo>
                  <a:cubicBezTo>
                    <a:pt x="1475695" y="0"/>
                    <a:pt x="1513547" y="37852"/>
                    <a:pt x="1513547" y="84544"/>
                  </a:cubicBezTo>
                  <a:lnTo>
                    <a:pt x="1513547" y="507160"/>
                  </a:lnTo>
                  <a:lnTo>
                    <a:pt x="1513547" y="507160"/>
                  </a:lnTo>
                  <a:lnTo>
                    <a:pt x="0" y="507160"/>
                  </a:lnTo>
                  <a:lnTo>
                    <a:pt x="0" y="507160"/>
                  </a:lnTo>
                  <a:lnTo>
                    <a:pt x="0" y="84544"/>
                  </a:lnTo>
                  <a:cubicBezTo>
                    <a:pt x="0" y="37852"/>
                    <a:pt x="37852" y="0"/>
                    <a:pt x="84544" y="0"/>
                  </a:cubicBezTo>
                  <a:close/>
                </a:path>
              </a:pathLst>
            </a:custGeom>
            <a:gradFill>
              <a:gsLst>
                <a:gs pos="0">
                  <a:srgbClr val="CDB1B2"/>
                </a:gs>
                <a:gs pos="35000">
                  <a:srgbClr val="DBC9C9"/>
                </a:gs>
                <a:gs pos="100000">
                  <a:srgbClr val="F1EAEA"/>
                </a:gs>
              </a:gsLst>
              <a:lin ang="16200000" scaled="0"/>
            </a:gradFill>
            <a:ln w="9525" cap="flat" cmpd="sng">
              <a:solidFill>
                <a:srgbClr val="60211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29450" tIns="29450" rIns="29450" bIns="14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Provenance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4"/>
            <p:cNvSpPr/>
            <p:nvPr/>
          </p:nvSpPr>
          <p:spPr>
            <a:xfrm>
              <a:off x="2541272" y="3048280"/>
              <a:ext cx="3553925" cy="418407"/>
            </a:xfrm>
            <a:custGeom>
              <a:avLst/>
              <a:gdLst/>
              <a:ahLst/>
              <a:cxnLst/>
              <a:rect l="l" t="t" r="r" b="b"/>
              <a:pathLst>
                <a:path w="4307788" h="507160" extrusionOk="0">
                  <a:moveTo>
                    <a:pt x="0" y="0"/>
                  </a:moveTo>
                  <a:lnTo>
                    <a:pt x="4307788" y="0"/>
                  </a:lnTo>
                  <a:lnTo>
                    <a:pt x="4307788" y="507160"/>
                  </a:lnTo>
                  <a:lnTo>
                    <a:pt x="0" y="50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4150" tIns="14150" rIns="14150" bIns="141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Records that cannot be tampered once committed to the shared ledger</a:t>
              </a:r>
              <a:endParaRPr sz="11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2" name="Google Shape;502;p54"/>
            <p:cNvSpPr/>
            <p:nvPr/>
          </p:nvSpPr>
          <p:spPr>
            <a:xfrm>
              <a:off x="1252182" y="3113267"/>
              <a:ext cx="1248676" cy="418407"/>
            </a:xfrm>
            <a:custGeom>
              <a:avLst/>
              <a:gdLst/>
              <a:ahLst/>
              <a:cxnLst/>
              <a:rect l="l" t="t" r="r" b="b"/>
              <a:pathLst>
                <a:path w="1513547" h="507160" extrusionOk="0">
                  <a:moveTo>
                    <a:pt x="84544" y="0"/>
                  </a:moveTo>
                  <a:lnTo>
                    <a:pt x="1429003" y="0"/>
                  </a:lnTo>
                  <a:cubicBezTo>
                    <a:pt x="1475695" y="0"/>
                    <a:pt x="1513547" y="37852"/>
                    <a:pt x="1513547" y="84544"/>
                  </a:cubicBezTo>
                  <a:lnTo>
                    <a:pt x="1513547" y="507160"/>
                  </a:lnTo>
                  <a:lnTo>
                    <a:pt x="1513547" y="507160"/>
                  </a:lnTo>
                  <a:lnTo>
                    <a:pt x="0" y="507160"/>
                  </a:lnTo>
                  <a:lnTo>
                    <a:pt x="0" y="507160"/>
                  </a:lnTo>
                  <a:lnTo>
                    <a:pt x="0" y="84544"/>
                  </a:lnTo>
                  <a:cubicBezTo>
                    <a:pt x="0" y="37852"/>
                    <a:pt x="37852" y="0"/>
                    <a:pt x="84544" y="0"/>
                  </a:cubicBezTo>
                  <a:close/>
                </a:path>
              </a:pathLst>
            </a:custGeom>
            <a:gradFill>
              <a:gsLst>
                <a:gs pos="0">
                  <a:srgbClr val="CDB1B2"/>
                </a:gs>
                <a:gs pos="35000">
                  <a:srgbClr val="DBC9C9"/>
                </a:gs>
                <a:gs pos="100000">
                  <a:srgbClr val="F1EAEA"/>
                </a:gs>
              </a:gsLst>
              <a:lin ang="16200000" scaled="0"/>
            </a:gradFill>
            <a:ln w="9525" cap="flat" cmpd="sng">
              <a:solidFill>
                <a:srgbClr val="60211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29450" tIns="29450" rIns="29450" bIns="14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Immutability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4"/>
            <p:cNvSpPr/>
            <p:nvPr/>
          </p:nvSpPr>
          <p:spPr>
            <a:xfrm>
              <a:off x="2572338" y="3608483"/>
              <a:ext cx="3518738" cy="418407"/>
            </a:xfrm>
            <a:custGeom>
              <a:avLst/>
              <a:gdLst/>
              <a:ahLst/>
              <a:cxnLst/>
              <a:rect l="l" t="t" r="r" b="b"/>
              <a:pathLst>
                <a:path w="4307788" h="507160" extrusionOk="0">
                  <a:moveTo>
                    <a:pt x="0" y="0"/>
                  </a:moveTo>
                  <a:lnTo>
                    <a:pt x="4307788" y="0"/>
                  </a:lnTo>
                  <a:lnTo>
                    <a:pt x="4307788" y="507160"/>
                  </a:lnTo>
                  <a:lnTo>
                    <a:pt x="0" y="50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4150" tIns="14150" rIns="14150" bIns="141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Once an operation is completed, the operation can never be reverted</a:t>
              </a:r>
              <a:endParaRPr sz="11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4" name="Google Shape;504;p54"/>
            <p:cNvSpPr/>
            <p:nvPr/>
          </p:nvSpPr>
          <p:spPr>
            <a:xfrm>
              <a:off x="1252182" y="3656120"/>
              <a:ext cx="1248676" cy="418407"/>
            </a:xfrm>
            <a:custGeom>
              <a:avLst/>
              <a:gdLst/>
              <a:ahLst/>
              <a:cxnLst/>
              <a:rect l="l" t="t" r="r" b="b"/>
              <a:pathLst>
                <a:path w="1513547" h="507160" extrusionOk="0">
                  <a:moveTo>
                    <a:pt x="84544" y="0"/>
                  </a:moveTo>
                  <a:lnTo>
                    <a:pt x="1429003" y="0"/>
                  </a:lnTo>
                  <a:cubicBezTo>
                    <a:pt x="1475695" y="0"/>
                    <a:pt x="1513547" y="37852"/>
                    <a:pt x="1513547" y="84544"/>
                  </a:cubicBezTo>
                  <a:lnTo>
                    <a:pt x="1513547" y="507160"/>
                  </a:lnTo>
                  <a:lnTo>
                    <a:pt x="1513547" y="507160"/>
                  </a:lnTo>
                  <a:lnTo>
                    <a:pt x="0" y="507160"/>
                  </a:lnTo>
                  <a:lnTo>
                    <a:pt x="0" y="507160"/>
                  </a:lnTo>
                  <a:lnTo>
                    <a:pt x="0" y="84544"/>
                  </a:lnTo>
                  <a:cubicBezTo>
                    <a:pt x="0" y="37852"/>
                    <a:pt x="37852" y="0"/>
                    <a:pt x="84544" y="0"/>
                  </a:cubicBezTo>
                  <a:close/>
                </a:path>
              </a:pathLst>
            </a:custGeom>
            <a:gradFill>
              <a:gsLst>
                <a:gs pos="0">
                  <a:srgbClr val="CDB1B2"/>
                </a:gs>
                <a:gs pos="35000">
                  <a:srgbClr val="DBC9C9"/>
                </a:gs>
                <a:gs pos="100000">
                  <a:srgbClr val="F1EAEA"/>
                </a:gs>
              </a:gsLst>
              <a:lin ang="16200000" scaled="0"/>
            </a:gradFill>
            <a:ln w="9525" cap="flat" cmpd="sng">
              <a:solidFill>
                <a:srgbClr val="60211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29450" tIns="29450" rIns="29450" bIns="14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Finality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54"/>
            <p:cNvCxnSpPr/>
            <p:nvPr/>
          </p:nvCxnSpPr>
          <p:spPr>
            <a:xfrm rot="10800000" flipH="1">
              <a:off x="6058137" y="2959256"/>
              <a:ext cx="4779184" cy="16589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6" name="Google Shape;506;p54"/>
            <p:cNvSpPr txBox="1"/>
            <p:nvPr/>
          </p:nvSpPr>
          <p:spPr>
            <a:xfrm>
              <a:off x="6114553" y="2481798"/>
              <a:ext cx="4698135" cy="434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Audit Trail are subject to conditions that the </a:t>
              </a:r>
              <a:r>
                <a:rPr lang="en"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custodians or owners of the data remain honest.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54"/>
            <p:cNvCxnSpPr/>
            <p:nvPr/>
          </p:nvCxnSpPr>
          <p:spPr>
            <a:xfrm rot="10800000" flipH="1">
              <a:off x="6054783" y="3524250"/>
              <a:ext cx="4779184" cy="16589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8" name="Google Shape;508;p54"/>
            <p:cNvSpPr/>
            <p:nvPr/>
          </p:nvSpPr>
          <p:spPr>
            <a:xfrm>
              <a:off x="6095865" y="3038845"/>
              <a:ext cx="4710947" cy="418407"/>
            </a:xfrm>
            <a:custGeom>
              <a:avLst/>
              <a:gdLst/>
              <a:ahLst/>
              <a:cxnLst/>
              <a:rect l="l" t="t" r="r" b="b"/>
              <a:pathLst>
                <a:path w="4307788" h="507160" extrusionOk="0">
                  <a:moveTo>
                    <a:pt x="0" y="0"/>
                  </a:moveTo>
                  <a:lnTo>
                    <a:pt x="4307788" y="0"/>
                  </a:lnTo>
                  <a:lnTo>
                    <a:pt x="4307788" y="507160"/>
                  </a:lnTo>
                  <a:lnTo>
                    <a:pt x="0" y="50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4150" tIns="14150" rIns="14150" bIns="141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Immutability of information stored on the blockchain </a:t>
              </a:r>
              <a:r>
                <a:rPr lang="en" sz="1100" b="1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cannot</a:t>
              </a:r>
              <a:r>
                <a:rPr lang="en"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 be replicated</a:t>
              </a:r>
              <a:endParaRPr sz="1100" b="1" i="0" u="none" strike="noStrike" cap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09" name="Google Shape;509;p54"/>
            <p:cNvCxnSpPr/>
            <p:nvPr/>
          </p:nvCxnSpPr>
          <p:spPr>
            <a:xfrm rot="10800000" flipH="1">
              <a:off x="6061912" y="4056037"/>
              <a:ext cx="4779184" cy="16589"/>
            </a:xfrm>
            <a:prstGeom prst="straightConnector1">
              <a:avLst/>
            </a:prstGeom>
            <a:noFill/>
            <a:ln w="25400" cap="flat" cmpd="sng">
              <a:solidFill>
                <a:srgbClr val="4C18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0" name="Google Shape;510;p54"/>
            <p:cNvSpPr/>
            <p:nvPr/>
          </p:nvSpPr>
          <p:spPr>
            <a:xfrm>
              <a:off x="6088617" y="3619275"/>
              <a:ext cx="4710947" cy="418407"/>
            </a:xfrm>
            <a:custGeom>
              <a:avLst/>
              <a:gdLst/>
              <a:ahLst/>
              <a:cxnLst/>
              <a:rect l="l" t="t" r="r" b="b"/>
              <a:pathLst>
                <a:path w="4307788" h="507160" extrusionOk="0">
                  <a:moveTo>
                    <a:pt x="0" y="0"/>
                  </a:moveTo>
                  <a:lnTo>
                    <a:pt x="4307788" y="0"/>
                  </a:lnTo>
                  <a:lnTo>
                    <a:pt x="4307788" y="507160"/>
                  </a:lnTo>
                  <a:lnTo>
                    <a:pt x="0" y="50716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4150" tIns="14150" rIns="14150" bIns="141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Digital records are ‘modifiable’ and as such the </a:t>
              </a:r>
              <a:r>
                <a:rPr lang="en" sz="1100" b="1" i="0" u="none" strike="noStrike" cap="non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information is never truly final and trustworthy</a:t>
              </a:r>
              <a:r>
                <a:rPr lang="en" sz="11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sz="1100" b="1" i="0" u="none" strike="noStrike" cap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2639839" y="5835760"/>
              <a:ext cx="3464329" cy="649605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Unprecedented immutability leading to true provenance and finality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4"/>
            <p:cNvSpPr/>
            <p:nvPr/>
          </p:nvSpPr>
          <p:spPr>
            <a:xfrm>
              <a:off x="1270746" y="5835209"/>
              <a:ext cx="1226963" cy="649605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9736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Blockchain Advantage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4"/>
            <p:cNvSpPr/>
            <p:nvPr/>
          </p:nvSpPr>
          <p:spPr>
            <a:xfrm>
              <a:off x="6245935" y="5835209"/>
              <a:ext cx="648502" cy="6068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7069464" y="5772981"/>
              <a:ext cx="3464329" cy="64960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>
                <a:buSzPts val="1100"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Blockchain is the platform of choice for </a:t>
              </a:r>
              <a:r>
                <a:rPr lang="en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digital record management</a:t>
              </a:r>
              <a:endParaRPr lang="en" sz="1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1" name="Google Shape;521;p55"/>
          <p:cNvSpPr/>
          <p:nvPr/>
        </p:nvSpPr>
        <p:spPr>
          <a:xfrm>
            <a:off x="0" y="29817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5"/>
          <p:cNvSpPr txBox="1"/>
          <p:nvPr/>
        </p:nvSpPr>
        <p:spPr>
          <a:xfrm>
            <a:off x="1095232" y="1525137"/>
            <a:ext cx="698796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Blockchain in license management system</a:t>
            </a:r>
            <a:endParaRPr sz="2400" b="1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63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200" dirty="0"/>
              <a:t>Blockchain based license management</a:t>
            </a:r>
            <a:endParaRPr sz="2200" dirty="0"/>
          </a:p>
        </p:txBody>
      </p:sp>
      <p:sp>
        <p:nvSpPr>
          <p:cNvPr id="541" name="Google Shape;541;p57"/>
          <p:cNvSpPr txBox="1">
            <a:spLocks noGrp="1"/>
          </p:cNvSpPr>
          <p:nvPr>
            <p:ph type="sldNum" idx="12"/>
          </p:nvPr>
        </p:nvSpPr>
        <p:spPr>
          <a:xfrm>
            <a:off x="7449078" y="4822207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42" name="Google Shape;542;p57"/>
          <p:cNvSpPr/>
          <p:nvPr/>
        </p:nvSpPr>
        <p:spPr>
          <a:xfrm>
            <a:off x="976266" y="1799001"/>
            <a:ext cx="733114" cy="719015"/>
          </a:xfrm>
          <a:custGeom>
            <a:avLst/>
            <a:gdLst/>
            <a:ahLst/>
            <a:cxnLst/>
            <a:rect l="l" t="t" r="r" b="b"/>
            <a:pathLst>
              <a:path w="6669" h="6668" extrusionOk="0">
                <a:moveTo>
                  <a:pt x="0" y="0"/>
                </a:moveTo>
                <a:lnTo>
                  <a:pt x="0" y="6668"/>
                </a:lnTo>
                <a:lnTo>
                  <a:pt x="6669" y="6668"/>
                </a:lnTo>
                <a:lnTo>
                  <a:pt x="6669" y="0"/>
                </a:lnTo>
                <a:lnTo>
                  <a:pt x="0" y="0"/>
                </a:lnTo>
                <a:close/>
                <a:moveTo>
                  <a:pt x="6385" y="2273"/>
                </a:moveTo>
                <a:lnTo>
                  <a:pt x="5987" y="2273"/>
                </a:lnTo>
                <a:lnTo>
                  <a:pt x="5987" y="1861"/>
                </a:lnTo>
                <a:lnTo>
                  <a:pt x="4877" y="1861"/>
                </a:lnTo>
                <a:lnTo>
                  <a:pt x="4877" y="2273"/>
                </a:lnTo>
                <a:lnTo>
                  <a:pt x="4199" y="2273"/>
                </a:lnTo>
                <a:lnTo>
                  <a:pt x="4199" y="1825"/>
                </a:lnTo>
                <a:lnTo>
                  <a:pt x="4611" y="1825"/>
                </a:lnTo>
                <a:lnTo>
                  <a:pt x="4611" y="718"/>
                </a:lnTo>
                <a:lnTo>
                  <a:pt x="4199" y="718"/>
                </a:lnTo>
                <a:lnTo>
                  <a:pt x="4199" y="284"/>
                </a:lnTo>
                <a:lnTo>
                  <a:pt x="6385" y="284"/>
                </a:lnTo>
                <a:lnTo>
                  <a:pt x="6385" y="2273"/>
                </a:lnTo>
                <a:close/>
                <a:moveTo>
                  <a:pt x="5703" y="2145"/>
                </a:moveTo>
                <a:lnTo>
                  <a:pt x="5703" y="2685"/>
                </a:lnTo>
                <a:lnTo>
                  <a:pt x="5161" y="2685"/>
                </a:lnTo>
                <a:lnTo>
                  <a:pt x="5161" y="2145"/>
                </a:lnTo>
                <a:lnTo>
                  <a:pt x="5703" y="2145"/>
                </a:lnTo>
                <a:close/>
                <a:moveTo>
                  <a:pt x="5289" y="5950"/>
                </a:moveTo>
                <a:lnTo>
                  <a:pt x="5289" y="6384"/>
                </a:lnTo>
                <a:lnTo>
                  <a:pt x="2824" y="6384"/>
                </a:lnTo>
                <a:lnTo>
                  <a:pt x="2824" y="5950"/>
                </a:lnTo>
                <a:lnTo>
                  <a:pt x="3236" y="5950"/>
                </a:lnTo>
                <a:lnTo>
                  <a:pt x="3236" y="5538"/>
                </a:lnTo>
                <a:lnTo>
                  <a:pt x="4877" y="5538"/>
                </a:lnTo>
                <a:lnTo>
                  <a:pt x="4877" y="5950"/>
                </a:lnTo>
                <a:lnTo>
                  <a:pt x="5289" y="5950"/>
                </a:lnTo>
                <a:close/>
                <a:moveTo>
                  <a:pt x="5161" y="5666"/>
                </a:moveTo>
                <a:lnTo>
                  <a:pt x="5161" y="5126"/>
                </a:lnTo>
                <a:lnTo>
                  <a:pt x="5703" y="5126"/>
                </a:lnTo>
                <a:lnTo>
                  <a:pt x="5703" y="5666"/>
                </a:lnTo>
                <a:lnTo>
                  <a:pt x="5161" y="5666"/>
                </a:lnTo>
                <a:close/>
                <a:moveTo>
                  <a:pt x="2952" y="5126"/>
                </a:moveTo>
                <a:lnTo>
                  <a:pt x="2952" y="5666"/>
                </a:lnTo>
                <a:lnTo>
                  <a:pt x="2412" y="5666"/>
                </a:lnTo>
                <a:lnTo>
                  <a:pt x="2412" y="5126"/>
                </a:lnTo>
                <a:lnTo>
                  <a:pt x="2952" y="5126"/>
                </a:lnTo>
                <a:close/>
                <a:moveTo>
                  <a:pt x="3236" y="5254"/>
                </a:moveTo>
                <a:lnTo>
                  <a:pt x="3236" y="4843"/>
                </a:lnTo>
                <a:lnTo>
                  <a:pt x="2824" y="4843"/>
                </a:lnTo>
                <a:lnTo>
                  <a:pt x="2824" y="3701"/>
                </a:lnTo>
                <a:lnTo>
                  <a:pt x="3503" y="3701"/>
                </a:lnTo>
                <a:lnTo>
                  <a:pt x="3503" y="4113"/>
                </a:lnTo>
                <a:lnTo>
                  <a:pt x="3915" y="4113"/>
                </a:lnTo>
                <a:lnTo>
                  <a:pt x="3915" y="5254"/>
                </a:lnTo>
                <a:lnTo>
                  <a:pt x="3236" y="5254"/>
                </a:lnTo>
                <a:close/>
                <a:moveTo>
                  <a:pt x="3787" y="3829"/>
                </a:moveTo>
                <a:lnTo>
                  <a:pt x="3787" y="3289"/>
                </a:lnTo>
                <a:lnTo>
                  <a:pt x="4327" y="3289"/>
                </a:lnTo>
                <a:lnTo>
                  <a:pt x="4327" y="3829"/>
                </a:lnTo>
                <a:lnTo>
                  <a:pt x="3787" y="3829"/>
                </a:lnTo>
                <a:close/>
                <a:moveTo>
                  <a:pt x="3503" y="3005"/>
                </a:moveTo>
                <a:lnTo>
                  <a:pt x="3503" y="3417"/>
                </a:lnTo>
                <a:lnTo>
                  <a:pt x="1860" y="3417"/>
                </a:lnTo>
                <a:lnTo>
                  <a:pt x="1860" y="3005"/>
                </a:lnTo>
                <a:lnTo>
                  <a:pt x="1448" y="3005"/>
                </a:lnTo>
                <a:lnTo>
                  <a:pt x="1448" y="1825"/>
                </a:lnTo>
                <a:lnTo>
                  <a:pt x="1860" y="1825"/>
                </a:lnTo>
                <a:lnTo>
                  <a:pt x="1860" y="718"/>
                </a:lnTo>
                <a:lnTo>
                  <a:pt x="1448" y="718"/>
                </a:lnTo>
                <a:lnTo>
                  <a:pt x="1448" y="284"/>
                </a:lnTo>
                <a:lnTo>
                  <a:pt x="3915" y="284"/>
                </a:lnTo>
                <a:lnTo>
                  <a:pt x="3915" y="718"/>
                </a:lnTo>
                <a:lnTo>
                  <a:pt x="3503" y="718"/>
                </a:lnTo>
                <a:lnTo>
                  <a:pt x="3503" y="1825"/>
                </a:lnTo>
                <a:lnTo>
                  <a:pt x="3915" y="1825"/>
                </a:lnTo>
                <a:lnTo>
                  <a:pt x="3915" y="3005"/>
                </a:lnTo>
                <a:lnTo>
                  <a:pt x="3503" y="3005"/>
                </a:lnTo>
                <a:close/>
                <a:moveTo>
                  <a:pt x="1576" y="3289"/>
                </a:moveTo>
                <a:lnTo>
                  <a:pt x="1576" y="3829"/>
                </a:lnTo>
                <a:lnTo>
                  <a:pt x="1036" y="3829"/>
                </a:lnTo>
                <a:lnTo>
                  <a:pt x="1036" y="3289"/>
                </a:lnTo>
                <a:lnTo>
                  <a:pt x="1576" y="3289"/>
                </a:lnTo>
                <a:close/>
                <a:moveTo>
                  <a:pt x="1576" y="1002"/>
                </a:moveTo>
                <a:lnTo>
                  <a:pt x="1576" y="1542"/>
                </a:lnTo>
                <a:lnTo>
                  <a:pt x="1036" y="1542"/>
                </a:lnTo>
                <a:lnTo>
                  <a:pt x="1036" y="1002"/>
                </a:lnTo>
                <a:lnTo>
                  <a:pt x="1576" y="1002"/>
                </a:lnTo>
                <a:close/>
                <a:moveTo>
                  <a:pt x="3787" y="1542"/>
                </a:moveTo>
                <a:lnTo>
                  <a:pt x="3787" y="1002"/>
                </a:lnTo>
                <a:lnTo>
                  <a:pt x="4327" y="1002"/>
                </a:lnTo>
                <a:lnTo>
                  <a:pt x="4327" y="1542"/>
                </a:lnTo>
                <a:lnTo>
                  <a:pt x="3787" y="1542"/>
                </a:lnTo>
                <a:close/>
                <a:moveTo>
                  <a:pt x="286" y="284"/>
                </a:moveTo>
                <a:lnTo>
                  <a:pt x="1164" y="284"/>
                </a:lnTo>
                <a:lnTo>
                  <a:pt x="1164" y="718"/>
                </a:lnTo>
                <a:lnTo>
                  <a:pt x="752" y="718"/>
                </a:lnTo>
                <a:lnTo>
                  <a:pt x="752" y="1825"/>
                </a:lnTo>
                <a:lnTo>
                  <a:pt x="1164" y="1825"/>
                </a:lnTo>
                <a:lnTo>
                  <a:pt x="1164" y="3005"/>
                </a:lnTo>
                <a:lnTo>
                  <a:pt x="752" y="3005"/>
                </a:lnTo>
                <a:lnTo>
                  <a:pt x="752" y="4113"/>
                </a:lnTo>
                <a:lnTo>
                  <a:pt x="1860" y="4113"/>
                </a:lnTo>
                <a:lnTo>
                  <a:pt x="1860" y="3701"/>
                </a:lnTo>
                <a:lnTo>
                  <a:pt x="2540" y="3701"/>
                </a:lnTo>
                <a:lnTo>
                  <a:pt x="2540" y="4843"/>
                </a:lnTo>
                <a:lnTo>
                  <a:pt x="2128" y="4843"/>
                </a:lnTo>
                <a:lnTo>
                  <a:pt x="2128" y="5950"/>
                </a:lnTo>
                <a:lnTo>
                  <a:pt x="2540" y="5950"/>
                </a:lnTo>
                <a:lnTo>
                  <a:pt x="2540" y="6384"/>
                </a:lnTo>
                <a:lnTo>
                  <a:pt x="286" y="6384"/>
                </a:lnTo>
                <a:lnTo>
                  <a:pt x="286" y="284"/>
                </a:lnTo>
                <a:close/>
                <a:moveTo>
                  <a:pt x="5575" y="6384"/>
                </a:moveTo>
                <a:lnTo>
                  <a:pt x="5575" y="5950"/>
                </a:lnTo>
                <a:lnTo>
                  <a:pt x="5987" y="5950"/>
                </a:lnTo>
                <a:lnTo>
                  <a:pt x="5987" y="4843"/>
                </a:lnTo>
                <a:lnTo>
                  <a:pt x="4877" y="4843"/>
                </a:lnTo>
                <a:lnTo>
                  <a:pt x="4877" y="5254"/>
                </a:lnTo>
                <a:lnTo>
                  <a:pt x="4199" y="5254"/>
                </a:lnTo>
                <a:lnTo>
                  <a:pt x="4199" y="4113"/>
                </a:lnTo>
                <a:lnTo>
                  <a:pt x="4611" y="4113"/>
                </a:lnTo>
                <a:lnTo>
                  <a:pt x="4611" y="3005"/>
                </a:lnTo>
                <a:lnTo>
                  <a:pt x="4199" y="3005"/>
                </a:lnTo>
                <a:lnTo>
                  <a:pt x="4199" y="2557"/>
                </a:lnTo>
                <a:lnTo>
                  <a:pt x="4877" y="2557"/>
                </a:lnTo>
                <a:lnTo>
                  <a:pt x="4877" y="2969"/>
                </a:lnTo>
                <a:lnTo>
                  <a:pt x="5987" y="2969"/>
                </a:lnTo>
                <a:lnTo>
                  <a:pt x="5987" y="2557"/>
                </a:lnTo>
                <a:lnTo>
                  <a:pt x="6385" y="2557"/>
                </a:lnTo>
                <a:lnTo>
                  <a:pt x="6385" y="6384"/>
                </a:lnTo>
                <a:lnTo>
                  <a:pt x="5575" y="6384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25" tIns="29300" rIns="58625" bIns="29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7"/>
          <p:cNvSpPr txBox="1"/>
          <p:nvPr/>
        </p:nvSpPr>
        <p:spPr>
          <a:xfrm>
            <a:off x="619582" y="3204185"/>
            <a:ext cx="1922402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The data related to the license are stored in the cryptographically linked secure blockchain based ledger.</a:t>
            </a:r>
            <a:endParaRPr lang="en-US" sz="1200" dirty="0"/>
          </a:p>
        </p:txBody>
      </p:sp>
      <p:sp>
        <p:nvSpPr>
          <p:cNvPr id="544" name="Google Shape;544;p57"/>
          <p:cNvSpPr txBox="1"/>
          <p:nvPr/>
        </p:nvSpPr>
        <p:spPr>
          <a:xfrm>
            <a:off x="542017" y="2732569"/>
            <a:ext cx="2333767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" sz="1200" b="1">
                <a:latin typeface="Georgia"/>
                <a:sym typeface="Georgia"/>
              </a:rPr>
              <a:t>Distributed and Decentralized storage</a:t>
            </a:r>
            <a:endParaRPr lang="en" sz="1200" b="1">
              <a:latin typeface="Georgia"/>
            </a:endParaRPr>
          </a:p>
        </p:txBody>
      </p:sp>
      <p:grpSp>
        <p:nvGrpSpPr>
          <p:cNvPr id="545" name="Google Shape;545;p57"/>
          <p:cNvGrpSpPr/>
          <p:nvPr/>
        </p:nvGrpSpPr>
        <p:grpSpPr>
          <a:xfrm>
            <a:off x="3082844" y="1799001"/>
            <a:ext cx="765823" cy="719015"/>
            <a:chOff x="4325112" y="2272755"/>
            <a:chExt cx="720108" cy="720000"/>
          </a:xfrm>
        </p:grpSpPr>
        <p:sp>
          <p:nvSpPr>
            <p:cNvPr id="546" name="Google Shape;546;p57"/>
            <p:cNvSpPr/>
            <p:nvPr/>
          </p:nvSpPr>
          <p:spPr>
            <a:xfrm>
              <a:off x="4325112" y="2272755"/>
              <a:ext cx="720108" cy="720000"/>
            </a:xfrm>
            <a:custGeom>
              <a:avLst/>
              <a:gdLst/>
              <a:ahLst/>
              <a:cxnLst/>
              <a:rect l="l" t="t" r="r" b="b"/>
              <a:pathLst>
                <a:path w="6696" h="6695" extrusionOk="0">
                  <a:moveTo>
                    <a:pt x="0" y="0"/>
                  </a:moveTo>
                  <a:lnTo>
                    <a:pt x="0" y="6695"/>
                  </a:lnTo>
                  <a:lnTo>
                    <a:pt x="6696" y="6695"/>
                  </a:lnTo>
                  <a:lnTo>
                    <a:pt x="6696" y="0"/>
                  </a:lnTo>
                  <a:lnTo>
                    <a:pt x="0" y="0"/>
                  </a:lnTo>
                  <a:close/>
                  <a:moveTo>
                    <a:pt x="6410" y="6411"/>
                  </a:moveTo>
                  <a:lnTo>
                    <a:pt x="284" y="6411"/>
                  </a:lnTo>
                  <a:lnTo>
                    <a:pt x="284" y="286"/>
                  </a:lnTo>
                  <a:lnTo>
                    <a:pt x="6410" y="286"/>
                  </a:lnTo>
                  <a:lnTo>
                    <a:pt x="6410" y="641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8625" tIns="29300" rIns="58625" bIns="293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7"/>
            <p:cNvSpPr/>
            <p:nvPr/>
          </p:nvSpPr>
          <p:spPr>
            <a:xfrm>
              <a:off x="4402113" y="2345454"/>
              <a:ext cx="570408" cy="570300"/>
            </a:xfrm>
            <a:custGeom>
              <a:avLst/>
              <a:gdLst/>
              <a:ahLst/>
              <a:cxnLst/>
              <a:rect l="l" t="t" r="r" b="b"/>
              <a:pathLst>
                <a:path w="5304" h="5303" extrusionOk="0">
                  <a:moveTo>
                    <a:pt x="202" y="5303"/>
                  </a:moveTo>
                  <a:lnTo>
                    <a:pt x="1852" y="3653"/>
                  </a:lnTo>
                  <a:lnTo>
                    <a:pt x="1852" y="3653"/>
                  </a:lnTo>
                  <a:lnTo>
                    <a:pt x="1926" y="3715"/>
                  </a:lnTo>
                  <a:lnTo>
                    <a:pt x="2002" y="3773"/>
                  </a:lnTo>
                  <a:lnTo>
                    <a:pt x="2082" y="3827"/>
                  </a:lnTo>
                  <a:lnTo>
                    <a:pt x="2162" y="3877"/>
                  </a:lnTo>
                  <a:lnTo>
                    <a:pt x="2244" y="3923"/>
                  </a:lnTo>
                  <a:lnTo>
                    <a:pt x="2328" y="3965"/>
                  </a:lnTo>
                  <a:lnTo>
                    <a:pt x="2414" y="4003"/>
                  </a:lnTo>
                  <a:lnTo>
                    <a:pt x="2500" y="4037"/>
                  </a:lnTo>
                  <a:lnTo>
                    <a:pt x="2588" y="4067"/>
                  </a:lnTo>
                  <a:lnTo>
                    <a:pt x="2676" y="4093"/>
                  </a:lnTo>
                  <a:lnTo>
                    <a:pt x="2766" y="4115"/>
                  </a:lnTo>
                  <a:lnTo>
                    <a:pt x="2856" y="4133"/>
                  </a:lnTo>
                  <a:lnTo>
                    <a:pt x="2946" y="4147"/>
                  </a:lnTo>
                  <a:lnTo>
                    <a:pt x="3038" y="4157"/>
                  </a:lnTo>
                  <a:lnTo>
                    <a:pt x="3130" y="4163"/>
                  </a:lnTo>
                  <a:lnTo>
                    <a:pt x="3220" y="4165"/>
                  </a:lnTo>
                  <a:lnTo>
                    <a:pt x="3220" y="4165"/>
                  </a:lnTo>
                  <a:lnTo>
                    <a:pt x="3320" y="4163"/>
                  </a:lnTo>
                  <a:lnTo>
                    <a:pt x="3420" y="4155"/>
                  </a:lnTo>
                  <a:lnTo>
                    <a:pt x="3520" y="4143"/>
                  </a:lnTo>
                  <a:lnTo>
                    <a:pt x="3570" y="4137"/>
                  </a:lnTo>
                  <a:lnTo>
                    <a:pt x="3620" y="4127"/>
                  </a:lnTo>
                  <a:lnTo>
                    <a:pt x="3668" y="4117"/>
                  </a:lnTo>
                  <a:lnTo>
                    <a:pt x="3718" y="4105"/>
                  </a:lnTo>
                  <a:lnTo>
                    <a:pt x="3766" y="4093"/>
                  </a:lnTo>
                  <a:lnTo>
                    <a:pt x="3814" y="4079"/>
                  </a:lnTo>
                  <a:lnTo>
                    <a:pt x="3862" y="4065"/>
                  </a:lnTo>
                  <a:lnTo>
                    <a:pt x="3910" y="4049"/>
                  </a:lnTo>
                  <a:lnTo>
                    <a:pt x="3958" y="4031"/>
                  </a:lnTo>
                  <a:lnTo>
                    <a:pt x="4006" y="4013"/>
                  </a:lnTo>
                  <a:lnTo>
                    <a:pt x="4052" y="3993"/>
                  </a:lnTo>
                  <a:lnTo>
                    <a:pt x="4098" y="3973"/>
                  </a:lnTo>
                  <a:lnTo>
                    <a:pt x="4144" y="3951"/>
                  </a:lnTo>
                  <a:lnTo>
                    <a:pt x="4190" y="3927"/>
                  </a:lnTo>
                  <a:lnTo>
                    <a:pt x="4236" y="3903"/>
                  </a:lnTo>
                  <a:lnTo>
                    <a:pt x="4280" y="3877"/>
                  </a:lnTo>
                  <a:lnTo>
                    <a:pt x="4324" y="3851"/>
                  </a:lnTo>
                  <a:lnTo>
                    <a:pt x="4368" y="3823"/>
                  </a:lnTo>
                  <a:lnTo>
                    <a:pt x="4410" y="3793"/>
                  </a:lnTo>
                  <a:lnTo>
                    <a:pt x="4454" y="3763"/>
                  </a:lnTo>
                  <a:lnTo>
                    <a:pt x="4496" y="3731"/>
                  </a:lnTo>
                  <a:lnTo>
                    <a:pt x="4536" y="3699"/>
                  </a:lnTo>
                  <a:lnTo>
                    <a:pt x="4576" y="3665"/>
                  </a:lnTo>
                  <a:lnTo>
                    <a:pt x="4616" y="3629"/>
                  </a:lnTo>
                  <a:lnTo>
                    <a:pt x="4656" y="3593"/>
                  </a:lnTo>
                  <a:lnTo>
                    <a:pt x="4694" y="3555"/>
                  </a:lnTo>
                  <a:lnTo>
                    <a:pt x="4694" y="3555"/>
                  </a:lnTo>
                  <a:lnTo>
                    <a:pt x="4730" y="3519"/>
                  </a:lnTo>
                  <a:lnTo>
                    <a:pt x="4766" y="3481"/>
                  </a:lnTo>
                  <a:lnTo>
                    <a:pt x="4800" y="3441"/>
                  </a:lnTo>
                  <a:lnTo>
                    <a:pt x="4834" y="3403"/>
                  </a:lnTo>
                  <a:lnTo>
                    <a:pt x="4866" y="3363"/>
                  </a:lnTo>
                  <a:lnTo>
                    <a:pt x="4896" y="3321"/>
                  </a:lnTo>
                  <a:lnTo>
                    <a:pt x="4928" y="3279"/>
                  </a:lnTo>
                  <a:lnTo>
                    <a:pt x="4956" y="3237"/>
                  </a:lnTo>
                  <a:lnTo>
                    <a:pt x="4984" y="3195"/>
                  </a:lnTo>
                  <a:lnTo>
                    <a:pt x="5010" y="3151"/>
                  </a:lnTo>
                  <a:lnTo>
                    <a:pt x="5036" y="3107"/>
                  </a:lnTo>
                  <a:lnTo>
                    <a:pt x="5060" y="3063"/>
                  </a:lnTo>
                  <a:lnTo>
                    <a:pt x="5084" y="3019"/>
                  </a:lnTo>
                  <a:lnTo>
                    <a:pt x="5106" y="2973"/>
                  </a:lnTo>
                  <a:lnTo>
                    <a:pt x="5128" y="2927"/>
                  </a:lnTo>
                  <a:lnTo>
                    <a:pt x="5148" y="2881"/>
                  </a:lnTo>
                  <a:lnTo>
                    <a:pt x="5166" y="2833"/>
                  </a:lnTo>
                  <a:lnTo>
                    <a:pt x="5184" y="2785"/>
                  </a:lnTo>
                  <a:lnTo>
                    <a:pt x="5200" y="2737"/>
                  </a:lnTo>
                  <a:lnTo>
                    <a:pt x="5216" y="2689"/>
                  </a:lnTo>
                  <a:lnTo>
                    <a:pt x="5230" y="2642"/>
                  </a:lnTo>
                  <a:lnTo>
                    <a:pt x="5242" y="2592"/>
                  </a:lnTo>
                  <a:lnTo>
                    <a:pt x="5254" y="2542"/>
                  </a:lnTo>
                  <a:lnTo>
                    <a:pt x="5264" y="2492"/>
                  </a:lnTo>
                  <a:lnTo>
                    <a:pt x="5274" y="2442"/>
                  </a:lnTo>
                  <a:lnTo>
                    <a:pt x="5282" y="2392"/>
                  </a:lnTo>
                  <a:lnTo>
                    <a:pt x="5290" y="2342"/>
                  </a:lnTo>
                  <a:lnTo>
                    <a:pt x="5294" y="2290"/>
                  </a:lnTo>
                  <a:lnTo>
                    <a:pt x="5300" y="2238"/>
                  </a:lnTo>
                  <a:lnTo>
                    <a:pt x="5302" y="2188"/>
                  </a:lnTo>
                  <a:lnTo>
                    <a:pt x="5304" y="2136"/>
                  </a:lnTo>
                  <a:lnTo>
                    <a:pt x="5304" y="2084"/>
                  </a:lnTo>
                  <a:lnTo>
                    <a:pt x="5304" y="2084"/>
                  </a:lnTo>
                  <a:lnTo>
                    <a:pt x="5304" y="2032"/>
                  </a:lnTo>
                  <a:lnTo>
                    <a:pt x="5302" y="1980"/>
                  </a:lnTo>
                  <a:lnTo>
                    <a:pt x="5300" y="1928"/>
                  </a:lnTo>
                  <a:lnTo>
                    <a:pt x="5294" y="1876"/>
                  </a:lnTo>
                  <a:lnTo>
                    <a:pt x="5290" y="1824"/>
                  </a:lnTo>
                  <a:lnTo>
                    <a:pt x="5282" y="1774"/>
                  </a:lnTo>
                  <a:lnTo>
                    <a:pt x="5274" y="1724"/>
                  </a:lnTo>
                  <a:lnTo>
                    <a:pt x="5264" y="1674"/>
                  </a:lnTo>
                  <a:lnTo>
                    <a:pt x="5254" y="1624"/>
                  </a:lnTo>
                  <a:lnTo>
                    <a:pt x="5242" y="1574"/>
                  </a:lnTo>
                  <a:lnTo>
                    <a:pt x="5230" y="1524"/>
                  </a:lnTo>
                  <a:lnTo>
                    <a:pt x="5216" y="1476"/>
                  </a:lnTo>
                  <a:lnTo>
                    <a:pt x="5200" y="1428"/>
                  </a:lnTo>
                  <a:lnTo>
                    <a:pt x="5184" y="1380"/>
                  </a:lnTo>
                  <a:lnTo>
                    <a:pt x="5166" y="1332"/>
                  </a:lnTo>
                  <a:lnTo>
                    <a:pt x="5148" y="1286"/>
                  </a:lnTo>
                  <a:lnTo>
                    <a:pt x="5128" y="1238"/>
                  </a:lnTo>
                  <a:lnTo>
                    <a:pt x="5106" y="1192"/>
                  </a:lnTo>
                  <a:lnTo>
                    <a:pt x="5084" y="1146"/>
                  </a:lnTo>
                  <a:lnTo>
                    <a:pt x="5060" y="1102"/>
                  </a:lnTo>
                  <a:lnTo>
                    <a:pt x="5036" y="1058"/>
                  </a:lnTo>
                  <a:lnTo>
                    <a:pt x="5010" y="1014"/>
                  </a:lnTo>
                  <a:lnTo>
                    <a:pt x="4984" y="970"/>
                  </a:lnTo>
                  <a:lnTo>
                    <a:pt x="4956" y="928"/>
                  </a:lnTo>
                  <a:lnTo>
                    <a:pt x="4928" y="886"/>
                  </a:lnTo>
                  <a:lnTo>
                    <a:pt x="4896" y="844"/>
                  </a:lnTo>
                  <a:lnTo>
                    <a:pt x="4866" y="804"/>
                  </a:lnTo>
                  <a:lnTo>
                    <a:pt x="4834" y="762"/>
                  </a:lnTo>
                  <a:lnTo>
                    <a:pt x="4800" y="724"/>
                  </a:lnTo>
                  <a:lnTo>
                    <a:pt x="4766" y="684"/>
                  </a:lnTo>
                  <a:lnTo>
                    <a:pt x="4730" y="646"/>
                  </a:lnTo>
                  <a:lnTo>
                    <a:pt x="4694" y="610"/>
                  </a:lnTo>
                  <a:lnTo>
                    <a:pt x="4694" y="610"/>
                  </a:lnTo>
                  <a:lnTo>
                    <a:pt x="4658" y="574"/>
                  </a:lnTo>
                  <a:lnTo>
                    <a:pt x="4620" y="538"/>
                  </a:lnTo>
                  <a:lnTo>
                    <a:pt x="4580" y="504"/>
                  </a:lnTo>
                  <a:lnTo>
                    <a:pt x="4540" y="470"/>
                  </a:lnTo>
                  <a:lnTo>
                    <a:pt x="4500" y="438"/>
                  </a:lnTo>
                  <a:lnTo>
                    <a:pt x="4460" y="406"/>
                  </a:lnTo>
                  <a:lnTo>
                    <a:pt x="4418" y="376"/>
                  </a:lnTo>
                  <a:lnTo>
                    <a:pt x="4376" y="348"/>
                  </a:lnTo>
                  <a:lnTo>
                    <a:pt x="4334" y="320"/>
                  </a:lnTo>
                  <a:lnTo>
                    <a:pt x="4290" y="294"/>
                  </a:lnTo>
                  <a:lnTo>
                    <a:pt x="4246" y="268"/>
                  </a:lnTo>
                  <a:lnTo>
                    <a:pt x="4202" y="244"/>
                  </a:lnTo>
                  <a:lnTo>
                    <a:pt x="4156" y="220"/>
                  </a:lnTo>
                  <a:lnTo>
                    <a:pt x="4112" y="198"/>
                  </a:lnTo>
                  <a:lnTo>
                    <a:pt x="4066" y="176"/>
                  </a:lnTo>
                  <a:lnTo>
                    <a:pt x="4018" y="156"/>
                  </a:lnTo>
                  <a:lnTo>
                    <a:pt x="3972" y="138"/>
                  </a:lnTo>
                  <a:lnTo>
                    <a:pt x="3924" y="120"/>
                  </a:lnTo>
                  <a:lnTo>
                    <a:pt x="3876" y="104"/>
                  </a:lnTo>
                  <a:lnTo>
                    <a:pt x="3828" y="88"/>
                  </a:lnTo>
                  <a:lnTo>
                    <a:pt x="3780" y="74"/>
                  </a:lnTo>
                  <a:lnTo>
                    <a:pt x="3730" y="62"/>
                  </a:lnTo>
                  <a:lnTo>
                    <a:pt x="3680" y="50"/>
                  </a:lnTo>
                  <a:lnTo>
                    <a:pt x="3630" y="40"/>
                  </a:lnTo>
                  <a:lnTo>
                    <a:pt x="3580" y="30"/>
                  </a:lnTo>
                  <a:lnTo>
                    <a:pt x="3530" y="22"/>
                  </a:lnTo>
                  <a:lnTo>
                    <a:pt x="3478" y="14"/>
                  </a:lnTo>
                  <a:lnTo>
                    <a:pt x="3428" y="10"/>
                  </a:lnTo>
                  <a:lnTo>
                    <a:pt x="3376" y="4"/>
                  </a:lnTo>
                  <a:lnTo>
                    <a:pt x="3324" y="2"/>
                  </a:lnTo>
                  <a:lnTo>
                    <a:pt x="3272" y="0"/>
                  </a:lnTo>
                  <a:lnTo>
                    <a:pt x="3220" y="0"/>
                  </a:lnTo>
                  <a:lnTo>
                    <a:pt x="3220" y="0"/>
                  </a:lnTo>
                  <a:lnTo>
                    <a:pt x="3168" y="0"/>
                  </a:lnTo>
                  <a:lnTo>
                    <a:pt x="3116" y="2"/>
                  </a:lnTo>
                  <a:lnTo>
                    <a:pt x="3066" y="4"/>
                  </a:lnTo>
                  <a:lnTo>
                    <a:pt x="3014" y="10"/>
                  </a:lnTo>
                  <a:lnTo>
                    <a:pt x="2962" y="14"/>
                  </a:lnTo>
                  <a:lnTo>
                    <a:pt x="2912" y="22"/>
                  </a:lnTo>
                  <a:lnTo>
                    <a:pt x="2862" y="30"/>
                  </a:lnTo>
                  <a:lnTo>
                    <a:pt x="2812" y="40"/>
                  </a:lnTo>
                  <a:lnTo>
                    <a:pt x="2762" y="50"/>
                  </a:lnTo>
                  <a:lnTo>
                    <a:pt x="2712" y="62"/>
                  </a:lnTo>
                  <a:lnTo>
                    <a:pt x="2662" y="74"/>
                  </a:lnTo>
                  <a:lnTo>
                    <a:pt x="2614" y="88"/>
                  </a:lnTo>
                  <a:lnTo>
                    <a:pt x="2566" y="104"/>
                  </a:lnTo>
                  <a:lnTo>
                    <a:pt x="2518" y="120"/>
                  </a:lnTo>
                  <a:lnTo>
                    <a:pt x="2470" y="138"/>
                  </a:lnTo>
                  <a:lnTo>
                    <a:pt x="2422" y="156"/>
                  </a:lnTo>
                  <a:lnTo>
                    <a:pt x="2376" y="176"/>
                  </a:lnTo>
                  <a:lnTo>
                    <a:pt x="2330" y="198"/>
                  </a:lnTo>
                  <a:lnTo>
                    <a:pt x="2284" y="220"/>
                  </a:lnTo>
                  <a:lnTo>
                    <a:pt x="2240" y="244"/>
                  </a:lnTo>
                  <a:lnTo>
                    <a:pt x="2196" y="268"/>
                  </a:lnTo>
                  <a:lnTo>
                    <a:pt x="2152" y="294"/>
                  </a:lnTo>
                  <a:lnTo>
                    <a:pt x="2108" y="320"/>
                  </a:lnTo>
                  <a:lnTo>
                    <a:pt x="2066" y="348"/>
                  </a:lnTo>
                  <a:lnTo>
                    <a:pt x="2024" y="376"/>
                  </a:lnTo>
                  <a:lnTo>
                    <a:pt x="1982" y="406"/>
                  </a:lnTo>
                  <a:lnTo>
                    <a:pt x="1940" y="438"/>
                  </a:lnTo>
                  <a:lnTo>
                    <a:pt x="1900" y="470"/>
                  </a:lnTo>
                  <a:lnTo>
                    <a:pt x="1862" y="504"/>
                  </a:lnTo>
                  <a:lnTo>
                    <a:pt x="1822" y="538"/>
                  </a:lnTo>
                  <a:lnTo>
                    <a:pt x="1784" y="574"/>
                  </a:lnTo>
                  <a:lnTo>
                    <a:pt x="1748" y="610"/>
                  </a:lnTo>
                  <a:lnTo>
                    <a:pt x="1748" y="610"/>
                  </a:lnTo>
                  <a:lnTo>
                    <a:pt x="1710" y="646"/>
                  </a:lnTo>
                  <a:lnTo>
                    <a:pt x="1676" y="684"/>
                  </a:lnTo>
                  <a:lnTo>
                    <a:pt x="1642" y="724"/>
                  </a:lnTo>
                  <a:lnTo>
                    <a:pt x="1608" y="762"/>
                  </a:lnTo>
                  <a:lnTo>
                    <a:pt x="1576" y="804"/>
                  </a:lnTo>
                  <a:lnTo>
                    <a:pt x="1544" y="844"/>
                  </a:lnTo>
                  <a:lnTo>
                    <a:pt x="1514" y="886"/>
                  </a:lnTo>
                  <a:lnTo>
                    <a:pt x="1486" y="928"/>
                  </a:lnTo>
                  <a:lnTo>
                    <a:pt x="1458" y="970"/>
                  </a:lnTo>
                  <a:lnTo>
                    <a:pt x="1432" y="1014"/>
                  </a:lnTo>
                  <a:lnTo>
                    <a:pt x="1406" y="1058"/>
                  </a:lnTo>
                  <a:lnTo>
                    <a:pt x="1382" y="1102"/>
                  </a:lnTo>
                  <a:lnTo>
                    <a:pt x="1358" y="1146"/>
                  </a:lnTo>
                  <a:lnTo>
                    <a:pt x="1336" y="1192"/>
                  </a:lnTo>
                  <a:lnTo>
                    <a:pt x="1314" y="1238"/>
                  </a:lnTo>
                  <a:lnTo>
                    <a:pt x="1294" y="1286"/>
                  </a:lnTo>
                  <a:lnTo>
                    <a:pt x="1276" y="1332"/>
                  </a:lnTo>
                  <a:lnTo>
                    <a:pt x="1258" y="1380"/>
                  </a:lnTo>
                  <a:lnTo>
                    <a:pt x="1242" y="1428"/>
                  </a:lnTo>
                  <a:lnTo>
                    <a:pt x="1226" y="1476"/>
                  </a:lnTo>
                  <a:lnTo>
                    <a:pt x="1212" y="1524"/>
                  </a:lnTo>
                  <a:lnTo>
                    <a:pt x="1200" y="1574"/>
                  </a:lnTo>
                  <a:lnTo>
                    <a:pt x="1188" y="1624"/>
                  </a:lnTo>
                  <a:lnTo>
                    <a:pt x="1176" y="1674"/>
                  </a:lnTo>
                  <a:lnTo>
                    <a:pt x="1168" y="1724"/>
                  </a:lnTo>
                  <a:lnTo>
                    <a:pt x="1160" y="1774"/>
                  </a:lnTo>
                  <a:lnTo>
                    <a:pt x="1152" y="1824"/>
                  </a:lnTo>
                  <a:lnTo>
                    <a:pt x="1146" y="1876"/>
                  </a:lnTo>
                  <a:lnTo>
                    <a:pt x="1142" y="1928"/>
                  </a:lnTo>
                  <a:lnTo>
                    <a:pt x="1140" y="1980"/>
                  </a:lnTo>
                  <a:lnTo>
                    <a:pt x="1138" y="2032"/>
                  </a:lnTo>
                  <a:lnTo>
                    <a:pt x="1136" y="2084"/>
                  </a:lnTo>
                  <a:lnTo>
                    <a:pt x="1136" y="2084"/>
                  </a:lnTo>
                  <a:lnTo>
                    <a:pt x="1138" y="2178"/>
                  </a:lnTo>
                  <a:lnTo>
                    <a:pt x="1146" y="2272"/>
                  </a:lnTo>
                  <a:lnTo>
                    <a:pt x="1156" y="2366"/>
                  </a:lnTo>
                  <a:lnTo>
                    <a:pt x="1170" y="2458"/>
                  </a:lnTo>
                  <a:lnTo>
                    <a:pt x="1188" y="2550"/>
                  </a:lnTo>
                  <a:lnTo>
                    <a:pt x="1212" y="2640"/>
                  </a:lnTo>
                  <a:lnTo>
                    <a:pt x="1238" y="2727"/>
                  </a:lnTo>
                  <a:lnTo>
                    <a:pt x="1268" y="2815"/>
                  </a:lnTo>
                  <a:lnTo>
                    <a:pt x="1304" y="2901"/>
                  </a:lnTo>
                  <a:lnTo>
                    <a:pt x="1342" y="2985"/>
                  </a:lnTo>
                  <a:lnTo>
                    <a:pt x="1384" y="3067"/>
                  </a:lnTo>
                  <a:lnTo>
                    <a:pt x="1430" y="3149"/>
                  </a:lnTo>
                  <a:lnTo>
                    <a:pt x="1480" y="3227"/>
                  </a:lnTo>
                  <a:lnTo>
                    <a:pt x="1532" y="3305"/>
                  </a:lnTo>
                  <a:lnTo>
                    <a:pt x="1590" y="3379"/>
                  </a:lnTo>
                  <a:lnTo>
                    <a:pt x="1650" y="3451"/>
                  </a:lnTo>
                  <a:lnTo>
                    <a:pt x="0" y="5101"/>
                  </a:lnTo>
                  <a:lnTo>
                    <a:pt x="202" y="5303"/>
                  </a:lnTo>
                  <a:close/>
                  <a:moveTo>
                    <a:pt x="1950" y="3353"/>
                  </a:moveTo>
                  <a:lnTo>
                    <a:pt x="1950" y="3353"/>
                  </a:lnTo>
                  <a:lnTo>
                    <a:pt x="1888" y="3291"/>
                  </a:lnTo>
                  <a:lnTo>
                    <a:pt x="1832" y="3223"/>
                  </a:lnTo>
                  <a:lnTo>
                    <a:pt x="2788" y="2907"/>
                  </a:lnTo>
                  <a:lnTo>
                    <a:pt x="2842" y="2963"/>
                  </a:lnTo>
                  <a:lnTo>
                    <a:pt x="2842" y="2963"/>
                  </a:lnTo>
                  <a:lnTo>
                    <a:pt x="2862" y="2981"/>
                  </a:lnTo>
                  <a:lnTo>
                    <a:pt x="2882" y="2999"/>
                  </a:lnTo>
                  <a:lnTo>
                    <a:pt x="2902" y="3015"/>
                  </a:lnTo>
                  <a:lnTo>
                    <a:pt x="2924" y="3031"/>
                  </a:lnTo>
                  <a:lnTo>
                    <a:pt x="2946" y="3045"/>
                  </a:lnTo>
                  <a:lnTo>
                    <a:pt x="2968" y="3059"/>
                  </a:lnTo>
                  <a:lnTo>
                    <a:pt x="2992" y="3071"/>
                  </a:lnTo>
                  <a:lnTo>
                    <a:pt x="3016" y="3081"/>
                  </a:lnTo>
                  <a:lnTo>
                    <a:pt x="3040" y="3091"/>
                  </a:lnTo>
                  <a:lnTo>
                    <a:pt x="3064" y="3099"/>
                  </a:lnTo>
                  <a:lnTo>
                    <a:pt x="3090" y="3107"/>
                  </a:lnTo>
                  <a:lnTo>
                    <a:pt x="3116" y="3111"/>
                  </a:lnTo>
                  <a:lnTo>
                    <a:pt x="3142" y="3117"/>
                  </a:lnTo>
                  <a:lnTo>
                    <a:pt x="3168" y="3119"/>
                  </a:lnTo>
                  <a:lnTo>
                    <a:pt x="3194" y="3121"/>
                  </a:lnTo>
                  <a:lnTo>
                    <a:pt x="3220" y="3123"/>
                  </a:lnTo>
                  <a:lnTo>
                    <a:pt x="3220" y="3123"/>
                  </a:lnTo>
                  <a:lnTo>
                    <a:pt x="3220" y="3123"/>
                  </a:lnTo>
                  <a:lnTo>
                    <a:pt x="3220" y="3123"/>
                  </a:lnTo>
                  <a:lnTo>
                    <a:pt x="3248" y="3121"/>
                  </a:lnTo>
                  <a:lnTo>
                    <a:pt x="3274" y="3119"/>
                  </a:lnTo>
                  <a:lnTo>
                    <a:pt x="3300" y="3117"/>
                  </a:lnTo>
                  <a:lnTo>
                    <a:pt x="3326" y="3111"/>
                  </a:lnTo>
                  <a:lnTo>
                    <a:pt x="3352" y="3107"/>
                  </a:lnTo>
                  <a:lnTo>
                    <a:pt x="3378" y="3099"/>
                  </a:lnTo>
                  <a:lnTo>
                    <a:pt x="3402" y="3091"/>
                  </a:lnTo>
                  <a:lnTo>
                    <a:pt x="3426" y="3081"/>
                  </a:lnTo>
                  <a:lnTo>
                    <a:pt x="3450" y="3071"/>
                  </a:lnTo>
                  <a:lnTo>
                    <a:pt x="3474" y="3059"/>
                  </a:lnTo>
                  <a:lnTo>
                    <a:pt x="3496" y="3045"/>
                  </a:lnTo>
                  <a:lnTo>
                    <a:pt x="3518" y="3031"/>
                  </a:lnTo>
                  <a:lnTo>
                    <a:pt x="3540" y="3015"/>
                  </a:lnTo>
                  <a:lnTo>
                    <a:pt x="3560" y="2999"/>
                  </a:lnTo>
                  <a:lnTo>
                    <a:pt x="3580" y="2981"/>
                  </a:lnTo>
                  <a:lnTo>
                    <a:pt x="3600" y="2963"/>
                  </a:lnTo>
                  <a:lnTo>
                    <a:pt x="3654" y="2907"/>
                  </a:lnTo>
                  <a:lnTo>
                    <a:pt x="4610" y="3223"/>
                  </a:lnTo>
                  <a:lnTo>
                    <a:pt x="4610" y="3223"/>
                  </a:lnTo>
                  <a:lnTo>
                    <a:pt x="4554" y="3291"/>
                  </a:lnTo>
                  <a:lnTo>
                    <a:pt x="4492" y="3353"/>
                  </a:lnTo>
                  <a:lnTo>
                    <a:pt x="4492" y="3353"/>
                  </a:lnTo>
                  <a:lnTo>
                    <a:pt x="4426" y="3417"/>
                  </a:lnTo>
                  <a:lnTo>
                    <a:pt x="4356" y="3477"/>
                  </a:lnTo>
                  <a:lnTo>
                    <a:pt x="4284" y="3533"/>
                  </a:lnTo>
                  <a:lnTo>
                    <a:pt x="4210" y="3583"/>
                  </a:lnTo>
                  <a:lnTo>
                    <a:pt x="4136" y="3631"/>
                  </a:lnTo>
                  <a:lnTo>
                    <a:pt x="4058" y="3675"/>
                  </a:lnTo>
                  <a:lnTo>
                    <a:pt x="3978" y="3713"/>
                  </a:lnTo>
                  <a:lnTo>
                    <a:pt x="3898" y="3749"/>
                  </a:lnTo>
                  <a:lnTo>
                    <a:pt x="3816" y="3779"/>
                  </a:lnTo>
                  <a:lnTo>
                    <a:pt x="3734" y="3805"/>
                  </a:lnTo>
                  <a:lnTo>
                    <a:pt x="3650" y="3829"/>
                  </a:lnTo>
                  <a:lnTo>
                    <a:pt x="3564" y="3847"/>
                  </a:lnTo>
                  <a:lnTo>
                    <a:pt x="3480" y="3861"/>
                  </a:lnTo>
                  <a:lnTo>
                    <a:pt x="3394" y="3871"/>
                  </a:lnTo>
                  <a:lnTo>
                    <a:pt x="3308" y="3877"/>
                  </a:lnTo>
                  <a:lnTo>
                    <a:pt x="3220" y="3879"/>
                  </a:lnTo>
                  <a:lnTo>
                    <a:pt x="3134" y="3877"/>
                  </a:lnTo>
                  <a:lnTo>
                    <a:pt x="3048" y="3871"/>
                  </a:lnTo>
                  <a:lnTo>
                    <a:pt x="2962" y="3861"/>
                  </a:lnTo>
                  <a:lnTo>
                    <a:pt x="2878" y="3847"/>
                  </a:lnTo>
                  <a:lnTo>
                    <a:pt x="2792" y="3829"/>
                  </a:lnTo>
                  <a:lnTo>
                    <a:pt x="2708" y="3805"/>
                  </a:lnTo>
                  <a:lnTo>
                    <a:pt x="2626" y="3779"/>
                  </a:lnTo>
                  <a:lnTo>
                    <a:pt x="2544" y="3749"/>
                  </a:lnTo>
                  <a:lnTo>
                    <a:pt x="2464" y="3713"/>
                  </a:lnTo>
                  <a:lnTo>
                    <a:pt x="2384" y="3675"/>
                  </a:lnTo>
                  <a:lnTo>
                    <a:pt x="2306" y="3631"/>
                  </a:lnTo>
                  <a:lnTo>
                    <a:pt x="2230" y="3583"/>
                  </a:lnTo>
                  <a:lnTo>
                    <a:pt x="2158" y="3533"/>
                  </a:lnTo>
                  <a:lnTo>
                    <a:pt x="2086" y="3477"/>
                  </a:lnTo>
                  <a:lnTo>
                    <a:pt x="2016" y="3417"/>
                  </a:lnTo>
                  <a:lnTo>
                    <a:pt x="1950" y="3353"/>
                  </a:lnTo>
                  <a:lnTo>
                    <a:pt x="1950" y="3353"/>
                  </a:lnTo>
                  <a:close/>
                  <a:moveTo>
                    <a:pt x="1950" y="812"/>
                  </a:moveTo>
                  <a:lnTo>
                    <a:pt x="1950" y="812"/>
                  </a:lnTo>
                  <a:lnTo>
                    <a:pt x="2014" y="750"/>
                  </a:lnTo>
                  <a:lnTo>
                    <a:pt x="2082" y="692"/>
                  </a:lnTo>
                  <a:lnTo>
                    <a:pt x="2152" y="636"/>
                  </a:lnTo>
                  <a:lnTo>
                    <a:pt x="2224" y="586"/>
                  </a:lnTo>
                  <a:lnTo>
                    <a:pt x="2298" y="538"/>
                  </a:lnTo>
                  <a:lnTo>
                    <a:pt x="2374" y="496"/>
                  </a:lnTo>
                  <a:lnTo>
                    <a:pt x="2452" y="456"/>
                  </a:lnTo>
                  <a:lnTo>
                    <a:pt x="2532" y="420"/>
                  </a:lnTo>
                  <a:lnTo>
                    <a:pt x="2614" y="390"/>
                  </a:lnTo>
                  <a:lnTo>
                    <a:pt x="2696" y="362"/>
                  </a:lnTo>
                  <a:lnTo>
                    <a:pt x="2782" y="338"/>
                  </a:lnTo>
                  <a:lnTo>
                    <a:pt x="2868" y="320"/>
                  </a:lnTo>
                  <a:lnTo>
                    <a:pt x="2954" y="304"/>
                  </a:lnTo>
                  <a:lnTo>
                    <a:pt x="3042" y="294"/>
                  </a:lnTo>
                  <a:lnTo>
                    <a:pt x="3132" y="286"/>
                  </a:lnTo>
                  <a:lnTo>
                    <a:pt x="3220" y="284"/>
                  </a:lnTo>
                  <a:lnTo>
                    <a:pt x="3220" y="284"/>
                  </a:lnTo>
                  <a:lnTo>
                    <a:pt x="3310" y="286"/>
                  </a:lnTo>
                  <a:lnTo>
                    <a:pt x="3400" y="294"/>
                  </a:lnTo>
                  <a:lnTo>
                    <a:pt x="3488" y="304"/>
                  </a:lnTo>
                  <a:lnTo>
                    <a:pt x="3574" y="320"/>
                  </a:lnTo>
                  <a:lnTo>
                    <a:pt x="3660" y="338"/>
                  </a:lnTo>
                  <a:lnTo>
                    <a:pt x="3744" y="362"/>
                  </a:lnTo>
                  <a:lnTo>
                    <a:pt x="3828" y="390"/>
                  </a:lnTo>
                  <a:lnTo>
                    <a:pt x="3910" y="420"/>
                  </a:lnTo>
                  <a:lnTo>
                    <a:pt x="3990" y="456"/>
                  </a:lnTo>
                  <a:lnTo>
                    <a:pt x="4068" y="496"/>
                  </a:lnTo>
                  <a:lnTo>
                    <a:pt x="4144" y="538"/>
                  </a:lnTo>
                  <a:lnTo>
                    <a:pt x="4218" y="586"/>
                  </a:lnTo>
                  <a:lnTo>
                    <a:pt x="4290" y="636"/>
                  </a:lnTo>
                  <a:lnTo>
                    <a:pt x="4360" y="692"/>
                  </a:lnTo>
                  <a:lnTo>
                    <a:pt x="4428" y="750"/>
                  </a:lnTo>
                  <a:lnTo>
                    <a:pt x="4492" y="812"/>
                  </a:lnTo>
                  <a:lnTo>
                    <a:pt x="4492" y="812"/>
                  </a:lnTo>
                  <a:lnTo>
                    <a:pt x="4554" y="876"/>
                  </a:lnTo>
                  <a:lnTo>
                    <a:pt x="4612" y="944"/>
                  </a:lnTo>
                  <a:lnTo>
                    <a:pt x="4668" y="1014"/>
                  </a:lnTo>
                  <a:lnTo>
                    <a:pt x="4718" y="1086"/>
                  </a:lnTo>
                  <a:lnTo>
                    <a:pt x="4766" y="1160"/>
                  </a:lnTo>
                  <a:lnTo>
                    <a:pt x="4808" y="1236"/>
                  </a:lnTo>
                  <a:lnTo>
                    <a:pt x="4848" y="1314"/>
                  </a:lnTo>
                  <a:lnTo>
                    <a:pt x="4884" y="1394"/>
                  </a:lnTo>
                  <a:lnTo>
                    <a:pt x="4914" y="1476"/>
                  </a:lnTo>
                  <a:lnTo>
                    <a:pt x="4942" y="1560"/>
                  </a:lnTo>
                  <a:lnTo>
                    <a:pt x="4966" y="1644"/>
                  </a:lnTo>
                  <a:lnTo>
                    <a:pt x="4984" y="1730"/>
                  </a:lnTo>
                  <a:lnTo>
                    <a:pt x="5000" y="1816"/>
                  </a:lnTo>
                  <a:lnTo>
                    <a:pt x="5010" y="1904"/>
                  </a:lnTo>
                  <a:lnTo>
                    <a:pt x="5018" y="1994"/>
                  </a:lnTo>
                  <a:lnTo>
                    <a:pt x="5020" y="2084"/>
                  </a:lnTo>
                  <a:lnTo>
                    <a:pt x="5020" y="2084"/>
                  </a:lnTo>
                  <a:lnTo>
                    <a:pt x="5018" y="2142"/>
                  </a:lnTo>
                  <a:lnTo>
                    <a:pt x="5016" y="2202"/>
                  </a:lnTo>
                  <a:lnTo>
                    <a:pt x="5010" y="2262"/>
                  </a:lnTo>
                  <a:lnTo>
                    <a:pt x="5004" y="2320"/>
                  </a:lnTo>
                  <a:lnTo>
                    <a:pt x="4994" y="2378"/>
                  </a:lnTo>
                  <a:lnTo>
                    <a:pt x="4984" y="2436"/>
                  </a:lnTo>
                  <a:lnTo>
                    <a:pt x="4972" y="2494"/>
                  </a:lnTo>
                  <a:lnTo>
                    <a:pt x="4958" y="2550"/>
                  </a:lnTo>
                  <a:lnTo>
                    <a:pt x="4942" y="2606"/>
                  </a:lnTo>
                  <a:lnTo>
                    <a:pt x="4924" y="2662"/>
                  </a:lnTo>
                  <a:lnTo>
                    <a:pt x="4904" y="2715"/>
                  </a:lnTo>
                  <a:lnTo>
                    <a:pt x="4882" y="2769"/>
                  </a:lnTo>
                  <a:lnTo>
                    <a:pt x="4858" y="2823"/>
                  </a:lnTo>
                  <a:lnTo>
                    <a:pt x="4834" y="2875"/>
                  </a:lnTo>
                  <a:lnTo>
                    <a:pt x="4808" y="2927"/>
                  </a:lnTo>
                  <a:lnTo>
                    <a:pt x="4778" y="2979"/>
                  </a:lnTo>
                  <a:lnTo>
                    <a:pt x="3740" y="2634"/>
                  </a:lnTo>
                  <a:lnTo>
                    <a:pt x="3740" y="2634"/>
                  </a:lnTo>
                  <a:lnTo>
                    <a:pt x="3720" y="2630"/>
                  </a:lnTo>
                  <a:lnTo>
                    <a:pt x="3702" y="2624"/>
                  </a:lnTo>
                  <a:lnTo>
                    <a:pt x="3682" y="2622"/>
                  </a:lnTo>
                  <a:lnTo>
                    <a:pt x="3662" y="2620"/>
                  </a:lnTo>
                  <a:lnTo>
                    <a:pt x="3644" y="2620"/>
                  </a:lnTo>
                  <a:lnTo>
                    <a:pt x="3624" y="2622"/>
                  </a:lnTo>
                  <a:lnTo>
                    <a:pt x="3606" y="2624"/>
                  </a:lnTo>
                  <a:lnTo>
                    <a:pt x="3586" y="2628"/>
                  </a:lnTo>
                  <a:lnTo>
                    <a:pt x="3568" y="2634"/>
                  </a:lnTo>
                  <a:lnTo>
                    <a:pt x="3550" y="2640"/>
                  </a:lnTo>
                  <a:lnTo>
                    <a:pt x="3532" y="2648"/>
                  </a:lnTo>
                  <a:lnTo>
                    <a:pt x="3516" y="2656"/>
                  </a:lnTo>
                  <a:lnTo>
                    <a:pt x="3498" y="2666"/>
                  </a:lnTo>
                  <a:lnTo>
                    <a:pt x="3484" y="2677"/>
                  </a:lnTo>
                  <a:lnTo>
                    <a:pt x="3468" y="2689"/>
                  </a:lnTo>
                  <a:lnTo>
                    <a:pt x="3454" y="2703"/>
                  </a:lnTo>
                  <a:lnTo>
                    <a:pt x="3394" y="2763"/>
                  </a:lnTo>
                  <a:lnTo>
                    <a:pt x="3394" y="2763"/>
                  </a:lnTo>
                  <a:lnTo>
                    <a:pt x="3376" y="2779"/>
                  </a:lnTo>
                  <a:lnTo>
                    <a:pt x="3358" y="2795"/>
                  </a:lnTo>
                  <a:lnTo>
                    <a:pt x="3336" y="2807"/>
                  </a:lnTo>
                  <a:lnTo>
                    <a:pt x="3314" y="2817"/>
                  </a:lnTo>
                  <a:lnTo>
                    <a:pt x="3292" y="2825"/>
                  </a:lnTo>
                  <a:lnTo>
                    <a:pt x="3268" y="2829"/>
                  </a:lnTo>
                  <a:lnTo>
                    <a:pt x="3244" y="2833"/>
                  </a:lnTo>
                  <a:lnTo>
                    <a:pt x="3220" y="2835"/>
                  </a:lnTo>
                  <a:lnTo>
                    <a:pt x="3196" y="2833"/>
                  </a:lnTo>
                  <a:lnTo>
                    <a:pt x="3174" y="2829"/>
                  </a:lnTo>
                  <a:lnTo>
                    <a:pt x="3150" y="2825"/>
                  </a:lnTo>
                  <a:lnTo>
                    <a:pt x="3128" y="2817"/>
                  </a:lnTo>
                  <a:lnTo>
                    <a:pt x="3106" y="2807"/>
                  </a:lnTo>
                  <a:lnTo>
                    <a:pt x="3084" y="2795"/>
                  </a:lnTo>
                  <a:lnTo>
                    <a:pt x="3066" y="2779"/>
                  </a:lnTo>
                  <a:lnTo>
                    <a:pt x="3048" y="2763"/>
                  </a:lnTo>
                  <a:lnTo>
                    <a:pt x="2988" y="2703"/>
                  </a:lnTo>
                  <a:lnTo>
                    <a:pt x="2988" y="2703"/>
                  </a:lnTo>
                  <a:lnTo>
                    <a:pt x="2974" y="2689"/>
                  </a:lnTo>
                  <a:lnTo>
                    <a:pt x="2958" y="2677"/>
                  </a:lnTo>
                  <a:lnTo>
                    <a:pt x="2942" y="2666"/>
                  </a:lnTo>
                  <a:lnTo>
                    <a:pt x="2926" y="2656"/>
                  </a:lnTo>
                  <a:lnTo>
                    <a:pt x="2910" y="2648"/>
                  </a:lnTo>
                  <a:lnTo>
                    <a:pt x="2892" y="2640"/>
                  </a:lnTo>
                  <a:lnTo>
                    <a:pt x="2874" y="2634"/>
                  </a:lnTo>
                  <a:lnTo>
                    <a:pt x="2856" y="2628"/>
                  </a:lnTo>
                  <a:lnTo>
                    <a:pt x="2836" y="2624"/>
                  </a:lnTo>
                  <a:lnTo>
                    <a:pt x="2818" y="2622"/>
                  </a:lnTo>
                  <a:lnTo>
                    <a:pt x="2798" y="2620"/>
                  </a:lnTo>
                  <a:lnTo>
                    <a:pt x="2780" y="2620"/>
                  </a:lnTo>
                  <a:lnTo>
                    <a:pt x="2760" y="2622"/>
                  </a:lnTo>
                  <a:lnTo>
                    <a:pt x="2740" y="2624"/>
                  </a:lnTo>
                  <a:lnTo>
                    <a:pt x="2722" y="2628"/>
                  </a:lnTo>
                  <a:lnTo>
                    <a:pt x="2704" y="2634"/>
                  </a:lnTo>
                  <a:lnTo>
                    <a:pt x="1664" y="2979"/>
                  </a:lnTo>
                  <a:lnTo>
                    <a:pt x="1664" y="2979"/>
                  </a:lnTo>
                  <a:lnTo>
                    <a:pt x="1634" y="2927"/>
                  </a:lnTo>
                  <a:lnTo>
                    <a:pt x="1608" y="2875"/>
                  </a:lnTo>
                  <a:lnTo>
                    <a:pt x="1582" y="2823"/>
                  </a:lnTo>
                  <a:lnTo>
                    <a:pt x="1560" y="2769"/>
                  </a:lnTo>
                  <a:lnTo>
                    <a:pt x="1538" y="2715"/>
                  </a:lnTo>
                  <a:lnTo>
                    <a:pt x="1518" y="2662"/>
                  </a:lnTo>
                  <a:lnTo>
                    <a:pt x="1500" y="2606"/>
                  </a:lnTo>
                  <a:lnTo>
                    <a:pt x="1484" y="2550"/>
                  </a:lnTo>
                  <a:lnTo>
                    <a:pt x="1470" y="2494"/>
                  </a:lnTo>
                  <a:lnTo>
                    <a:pt x="1458" y="2436"/>
                  </a:lnTo>
                  <a:lnTo>
                    <a:pt x="1446" y="2378"/>
                  </a:lnTo>
                  <a:lnTo>
                    <a:pt x="1438" y="2320"/>
                  </a:lnTo>
                  <a:lnTo>
                    <a:pt x="1432" y="2262"/>
                  </a:lnTo>
                  <a:lnTo>
                    <a:pt x="1426" y="2202"/>
                  </a:lnTo>
                  <a:lnTo>
                    <a:pt x="1424" y="2142"/>
                  </a:lnTo>
                  <a:lnTo>
                    <a:pt x="1422" y="2084"/>
                  </a:lnTo>
                  <a:lnTo>
                    <a:pt x="1422" y="2084"/>
                  </a:lnTo>
                  <a:lnTo>
                    <a:pt x="1424" y="1994"/>
                  </a:lnTo>
                  <a:lnTo>
                    <a:pt x="1430" y="1904"/>
                  </a:lnTo>
                  <a:lnTo>
                    <a:pt x="1442" y="1816"/>
                  </a:lnTo>
                  <a:lnTo>
                    <a:pt x="1456" y="1730"/>
                  </a:lnTo>
                  <a:lnTo>
                    <a:pt x="1476" y="1644"/>
                  </a:lnTo>
                  <a:lnTo>
                    <a:pt x="1500" y="1560"/>
                  </a:lnTo>
                  <a:lnTo>
                    <a:pt x="1526" y="1476"/>
                  </a:lnTo>
                  <a:lnTo>
                    <a:pt x="1558" y="1394"/>
                  </a:lnTo>
                  <a:lnTo>
                    <a:pt x="1594" y="1314"/>
                  </a:lnTo>
                  <a:lnTo>
                    <a:pt x="1634" y="1236"/>
                  </a:lnTo>
                  <a:lnTo>
                    <a:pt x="1676" y="1160"/>
                  </a:lnTo>
                  <a:lnTo>
                    <a:pt x="1724" y="1086"/>
                  </a:lnTo>
                  <a:lnTo>
                    <a:pt x="1774" y="1014"/>
                  </a:lnTo>
                  <a:lnTo>
                    <a:pt x="1828" y="944"/>
                  </a:lnTo>
                  <a:lnTo>
                    <a:pt x="1888" y="876"/>
                  </a:lnTo>
                  <a:lnTo>
                    <a:pt x="1950" y="812"/>
                  </a:lnTo>
                  <a:lnTo>
                    <a:pt x="1950" y="812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8625" tIns="29300" rIns="58625" bIns="293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>
              <a:off x="4671185" y="2414927"/>
              <a:ext cx="154432" cy="208848"/>
            </a:xfrm>
            <a:custGeom>
              <a:avLst/>
              <a:gdLst/>
              <a:ahLst/>
              <a:cxnLst/>
              <a:rect l="l" t="t" r="r" b="b"/>
              <a:pathLst>
                <a:path w="1436" h="1942" extrusionOk="0">
                  <a:moveTo>
                    <a:pt x="718" y="1942"/>
                  </a:moveTo>
                  <a:lnTo>
                    <a:pt x="718" y="1942"/>
                  </a:lnTo>
                  <a:lnTo>
                    <a:pt x="760" y="1942"/>
                  </a:lnTo>
                  <a:lnTo>
                    <a:pt x="798" y="1938"/>
                  </a:lnTo>
                  <a:lnTo>
                    <a:pt x="836" y="1930"/>
                  </a:lnTo>
                  <a:lnTo>
                    <a:pt x="870" y="1922"/>
                  </a:lnTo>
                  <a:lnTo>
                    <a:pt x="904" y="1910"/>
                  </a:lnTo>
                  <a:lnTo>
                    <a:pt x="936" y="1896"/>
                  </a:lnTo>
                  <a:lnTo>
                    <a:pt x="966" y="1882"/>
                  </a:lnTo>
                  <a:lnTo>
                    <a:pt x="994" y="1864"/>
                  </a:lnTo>
                  <a:lnTo>
                    <a:pt x="1022" y="1846"/>
                  </a:lnTo>
                  <a:lnTo>
                    <a:pt x="1050" y="1824"/>
                  </a:lnTo>
                  <a:lnTo>
                    <a:pt x="1076" y="1802"/>
                  </a:lnTo>
                  <a:lnTo>
                    <a:pt x="1102" y="1780"/>
                  </a:lnTo>
                  <a:lnTo>
                    <a:pt x="1150" y="1730"/>
                  </a:lnTo>
                  <a:lnTo>
                    <a:pt x="1200" y="1676"/>
                  </a:lnTo>
                  <a:lnTo>
                    <a:pt x="1200" y="1676"/>
                  </a:lnTo>
                  <a:lnTo>
                    <a:pt x="1228" y="1642"/>
                  </a:lnTo>
                  <a:lnTo>
                    <a:pt x="1256" y="1604"/>
                  </a:lnTo>
                  <a:lnTo>
                    <a:pt x="1280" y="1564"/>
                  </a:lnTo>
                  <a:lnTo>
                    <a:pt x="1304" y="1522"/>
                  </a:lnTo>
                  <a:lnTo>
                    <a:pt x="1324" y="1476"/>
                  </a:lnTo>
                  <a:lnTo>
                    <a:pt x="1344" y="1426"/>
                  </a:lnTo>
                  <a:lnTo>
                    <a:pt x="1362" y="1374"/>
                  </a:lnTo>
                  <a:lnTo>
                    <a:pt x="1378" y="1320"/>
                  </a:lnTo>
                  <a:lnTo>
                    <a:pt x="1392" y="1264"/>
                  </a:lnTo>
                  <a:lnTo>
                    <a:pt x="1404" y="1204"/>
                  </a:lnTo>
                  <a:lnTo>
                    <a:pt x="1414" y="1140"/>
                  </a:lnTo>
                  <a:lnTo>
                    <a:pt x="1422" y="1076"/>
                  </a:lnTo>
                  <a:lnTo>
                    <a:pt x="1428" y="1006"/>
                  </a:lnTo>
                  <a:lnTo>
                    <a:pt x="1434" y="936"/>
                  </a:lnTo>
                  <a:lnTo>
                    <a:pt x="1436" y="862"/>
                  </a:lnTo>
                  <a:lnTo>
                    <a:pt x="1436" y="786"/>
                  </a:lnTo>
                  <a:lnTo>
                    <a:pt x="1436" y="786"/>
                  </a:lnTo>
                  <a:lnTo>
                    <a:pt x="1436" y="746"/>
                  </a:lnTo>
                  <a:lnTo>
                    <a:pt x="1434" y="706"/>
                  </a:lnTo>
                  <a:lnTo>
                    <a:pt x="1428" y="666"/>
                  </a:lnTo>
                  <a:lnTo>
                    <a:pt x="1422" y="628"/>
                  </a:lnTo>
                  <a:lnTo>
                    <a:pt x="1414" y="590"/>
                  </a:lnTo>
                  <a:lnTo>
                    <a:pt x="1404" y="552"/>
                  </a:lnTo>
                  <a:lnTo>
                    <a:pt x="1394" y="516"/>
                  </a:lnTo>
                  <a:lnTo>
                    <a:pt x="1380" y="480"/>
                  </a:lnTo>
                  <a:lnTo>
                    <a:pt x="1366" y="444"/>
                  </a:lnTo>
                  <a:lnTo>
                    <a:pt x="1350" y="412"/>
                  </a:lnTo>
                  <a:lnTo>
                    <a:pt x="1332" y="378"/>
                  </a:lnTo>
                  <a:lnTo>
                    <a:pt x="1314" y="346"/>
                  </a:lnTo>
                  <a:lnTo>
                    <a:pt x="1294" y="316"/>
                  </a:lnTo>
                  <a:lnTo>
                    <a:pt x="1272" y="286"/>
                  </a:lnTo>
                  <a:lnTo>
                    <a:pt x="1250" y="258"/>
                  </a:lnTo>
                  <a:lnTo>
                    <a:pt x="1226" y="230"/>
                  </a:lnTo>
                  <a:lnTo>
                    <a:pt x="1202" y="204"/>
                  </a:lnTo>
                  <a:lnTo>
                    <a:pt x="1176" y="178"/>
                  </a:lnTo>
                  <a:lnTo>
                    <a:pt x="1148" y="156"/>
                  </a:lnTo>
                  <a:lnTo>
                    <a:pt x="1120" y="134"/>
                  </a:lnTo>
                  <a:lnTo>
                    <a:pt x="1090" y="114"/>
                  </a:lnTo>
                  <a:lnTo>
                    <a:pt x="1060" y="94"/>
                  </a:lnTo>
                  <a:lnTo>
                    <a:pt x="1030" y="76"/>
                  </a:lnTo>
                  <a:lnTo>
                    <a:pt x="998" y="60"/>
                  </a:lnTo>
                  <a:lnTo>
                    <a:pt x="966" y="46"/>
                  </a:lnTo>
                  <a:lnTo>
                    <a:pt x="932" y="34"/>
                  </a:lnTo>
                  <a:lnTo>
                    <a:pt x="898" y="24"/>
                  </a:lnTo>
                  <a:lnTo>
                    <a:pt x="864" y="16"/>
                  </a:lnTo>
                  <a:lnTo>
                    <a:pt x="828" y="8"/>
                  </a:lnTo>
                  <a:lnTo>
                    <a:pt x="792" y="4"/>
                  </a:lnTo>
                  <a:lnTo>
                    <a:pt x="75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682" y="0"/>
                  </a:lnTo>
                  <a:lnTo>
                    <a:pt x="646" y="4"/>
                  </a:lnTo>
                  <a:lnTo>
                    <a:pt x="610" y="8"/>
                  </a:lnTo>
                  <a:lnTo>
                    <a:pt x="574" y="16"/>
                  </a:lnTo>
                  <a:lnTo>
                    <a:pt x="540" y="24"/>
                  </a:lnTo>
                  <a:lnTo>
                    <a:pt x="506" y="34"/>
                  </a:lnTo>
                  <a:lnTo>
                    <a:pt x="472" y="46"/>
                  </a:lnTo>
                  <a:lnTo>
                    <a:pt x="440" y="60"/>
                  </a:lnTo>
                  <a:lnTo>
                    <a:pt x="408" y="76"/>
                  </a:lnTo>
                  <a:lnTo>
                    <a:pt x="376" y="94"/>
                  </a:lnTo>
                  <a:lnTo>
                    <a:pt x="346" y="114"/>
                  </a:lnTo>
                  <a:lnTo>
                    <a:pt x="318" y="134"/>
                  </a:lnTo>
                  <a:lnTo>
                    <a:pt x="290" y="156"/>
                  </a:lnTo>
                  <a:lnTo>
                    <a:pt x="262" y="178"/>
                  </a:lnTo>
                  <a:lnTo>
                    <a:pt x="236" y="204"/>
                  </a:lnTo>
                  <a:lnTo>
                    <a:pt x="212" y="230"/>
                  </a:lnTo>
                  <a:lnTo>
                    <a:pt x="188" y="258"/>
                  </a:lnTo>
                  <a:lnTo>
                    <a:pt x="166" y="286"/>
                  </a:lnTo>
                  <a:lnTo>
                    <a:pt x="144" y="316"/>
                  </a:lnTo>
                  <a:lnTo>
                    <a:pt x="124" y="346"/>
                  </a:lnTo>
                  <a:lnTo>
                    <a:pt x="104" y="378"/>
                  </a:lnTo>
                  <a:lnTo>
                    <a:pt x="88" y="412"/>
                  </a:lnTo>
                  <a:lnTo>
                    <a:pt x="72" y="444"/>
                  </a:lnTo>
                  <a:lnTo>
                    <a:pt x="58" y="480"/>
                  </a:lnTo>
                  <a:lnTo>
                    <a:pt x="44" y="516"/>
                  </a:lnTo>
                  <a:lnTo>
                    <a:pt x="34" y="552"/>
                  </a:lnTo>
                  <a:lnTo>
                    <a:pt x="24" y="590"/>
                  </a:lnTo>
                  <a:lnTo>
                    <a:pt x="16" y="628"/>
                  </a:lnTo>
                  <a:lnTo>
                    <a:pt x="10" y="666"/>
                  </a:lnTo>
                  <a:lnTo>
                    <a:pt x="4" y="706"/>
                  </a:lnTo>
                  <a:lnTo>
                    <a:pt x="2" y="746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2" y="862"/>
                  </a:lnTo>
                  <a:lnTo>
                    <a:pt x="4" y="936"/>
                  </a:lnTo>
                  <a:lnTo>
                    <a:pt x="10" y="1006"/>
                  </a:lnTo>
                  <a:lnTo>
                    <a:pt x="16" y="1076"/>
                  </a:lnTo>
                  <a:lnTo>
                    <a:pt x="24" y="1140"/>
                  </a:lnTo>
                  <a:lnTo>
                    <a:pt x="34" y="1204"/>
                  </a:lnTo>
                  <a:lnTo>
                    <a:pt x="46" y="1264"/>
                  </a:lnTo>
                  <a:lnTo>
                    <a:pt x="60" y="1320"/>
                  </a:lnTo>
                  <a:lnTo>
                    <a:pt x="76" y="1374"/>
                  </a:lnTo>
                  <a:lnTo>
                    <a:pt x="94" y="1426"/>
                  </a:lnTo>
                  <a:lnTo>
                    <a:pt x="114" y="1476"/>
                  </a:lnTo>
                  <a:lnTo>
                    <a:pt x="134" y="1522"/>
                  </a:lnTo>
                  <a:lnTo>
                    <a:pt x="158" y="1564"/>
                  </a:lnTo>
                  <a:lnTo>
                    <a:pt x="182" y="1604"/>
                  </a:lnTo>
                  <a:lnTo>
                    <a:pt x="210" y="1642"/>
                  </a:lnTo>
                  <a:lnTo>
                    <a:pt x="238" y="1676"/>
                  </a:lnTo>
                  <a:lnTo>
                    <a:pt x="238" y="1676"/>
                  </a:lnTo>
                  <a:lnTo>
                    <a:pt x="286" y="1730"/>
                  </a:lnTo>
                  <a:lnTo>
                    <a:pt x="336" y="1780"/>
                  </a:lnTo>
                  <a:lnTo>
                    <a:pt x="362" y="1802"/>
                  </a:lnTo>
                  <a:lnTo>
                    <a:pt x="388" y="1824"/>
                  </a:lnTo>
                  <a:lnTo>
                    <a:pt x="416" y="1846"/>
                  </a:lnTo>
                  <a:lnTo>
                    <a:pt x="442" y="1864"/>
                  </a:lnTo>
                  <a:lnTo>
                    <a:pt x="472" y="1882"/>
                  </a:lnTo>
                  <a:lnTo>
                    <a:pt x="502" y="1896"/>
                  </a:lnTo>
                  <a:lnTo>
                    <a:pt x="534" y="1910"/>
                  </a:lnTo>
                  <a:lnTo>
                    <a:pt x="568" y="1922"/>
                  </a:lnTo>
                  <a:lnTo>
                    <a:pt x="602" y="1930"/>
                  </a:lnTo>
                  <a:lnTo>
                    <a:pt x="638" y="1938"/>
                  </a:lnTo>
                  <a:lnTo>
                    <a:pt x="678" y="1942"/>
                  </a:lnTo>
                  <a:lnTo>
                    <a:pt x="718" y="1942"/>
                  </a:lnTo>
                  <a:lnTo>
                    <a:pt x="718" y="1942"/>
                  </a:lnTo>
                  <a:close/>
                  <a:moveTo>
                    <a:pt x="718" y="284"/>
                  </a:moveTo>
                  <a:lnTo>
                    <a:pt x="718" y="284"/>
                  </a:lnTo>
                  <a:lnTo>
                    <a:pt x="742" y="286"/>
                  </a:lnTo>
                  <a:lnTo>
                    <a:pt x="762" y="288"/>
                  </a:lnTo>
                  <a:lnTo>
                    <a:pt x="784" y="290"/>
                  </a:lnTo>
                  <a:lnTo>
                    <a:pt x="806" y="294"/>
                  </a:lnTo>
                  <a:lnTo>
                    <a:pt x="826" y="300"/>
                  </a:lnTo>
                  <a:lnTo>
                    <a:pt x="848" y="308"/>
                  </a:lnTo>
                  <a:lnTo>
                    <a:pt x="886" y="324"/>
                  </a:lnTo>
                  <a:lnTo>
                    <a:pt x="924" y="346"/>
                  </a:lnTo>
                  <a:lnTo>
                    <a:pt x="960" y="370"/>
                  </a:lnTo>
                  <a:lnTo>
                    <a:pt x="994" y="400"/>
                  </a:lnTo>
                  <a:lnTo>
                    <a:pt x="1024" y="432"/>
                  </a:lnTo>
                  <a:lnTo>
                    <a:pt x="1052" y="468"/>
                  </a:lnTo>
                  <a:lnTo>
                    <a:pt x="1078" y="506"/>
                  </a:lnTo>
                  <a:lnTo>
                    <a:pt x="1098" y="548"/>
                  </a:lnTo>
                  <a:lnTo>
                    <a:pt x="1118" y="590"/>
                  </a:lnTo>
                  <a:lnTo>
                    <a:pt x="1132" y="636"/>
                  </a:lnTo>
                  <a:lnTo>
                    <a:pt x="1142" y="684"/>
                  </a:lnTo>
                  <a:lnTo>
                    <a:pt x="1148" y="734"/>
                  </a:lnTo>
                  <a:lnTo>
                    <a:pt x="1152" y="786"/>
                  </a:lnTo>
                  <a:lnTo>
                    <a:pt x="1152" y="786"/>
                  </a:lnTo>
                  <a:lnTo>
                    <a:pt x="1150" y="848"/>
                  </a:lnTo>
                  <a:lnTo>
                    <a:pt x="1148" y="906"/>
                  </a:lnTo>
                  <a:lnTo>
                    <a:pt x="1146" y="964"/>
                  </a:lnTo>
                  <a:lnTo>
                    <a:pt x="1140" y="1018"/>
                  </a:lnTo>
                  <a:lnTo>
                    <a:pt x="1134" y="1072"/>
                  </a:lnTo>
                  <a:lnTo>
                    <a:pt x="1128" y="1122"/>
                  </a:lnTo>
                  <a:lnTo>
                    <a:pt x="1118" y="1170"/>
                  </a:lnTo>
                  <a:lnTo>
                    <a:pt x="1108" y="1216"/>
                  </a:lnTo>
                  <a:lnTo>
                    <a:pt x="1098" y="1260"/>
                  </a:lnTo>
                  <a:lnTo>
                    <a:pt x="1086" y="1300"/>
                  </a:lnTo>
                  <a:lnTo>
                    <a:pt x="1072" y="1338"/>
                  </a:lnTo>
                  <a:lnTo>
                    <a:pt x="1058" y="1374"/>
                  </a:lnTo>
                  <a:lnTo>
                    <a:pt x="1042" y="1406"/>
                  </a:lnTo>
                  <a:lnTo>
                    <a:pt x="1024" y="1436"/>
                  </a:lnTo>
                  <a:lnTo>
                    <a:pt x="1006" y="1462"/>
                  </a:lnTo>
                  <a:lnTo>
                    <a:pt x="986" y="1486"/>
                  </a:lnTo>
                  <a:lnTo>
                    <a:pt x="986" y="1486"/>
                  </a:lnTo>
                  <a:lnTo>
                    <a:pt x="942" y="1534"/>
                  </a:lnTo>
                  <a:lnTo>
                    <a:pt x="902" y="1574"/>
                  </a:lnTo>
                  <a:lnTo>
                    <a:pt x="868" y="1604"/>
                  </a:lnTo>
                  <a:lnTo>
                    <a:pt x="836" y="1626"/>
                  </a:lnTo>
                  <a:lnTo>
                    <a:pt x="822" y="1634"/>
                  </a:lnTo>
                  <a:lnTo>
                    <a:pt x="806" y="1642"/>
                  </a:lnTo>
                  <a:lnTo>
                    <a:pt x="792" y="1646"/>
                  </a:lnTo>
                  <a:lnTo>
                    <a:pt x="778" y="1650"/>
                  </a:lnTo>
                  <a:lnTo>
                    <a:pt x="750" y="1656"/>
                  </a:lnTo>
                  <a:lnTo>
                    <a:pt x="718" y="1656"/>
                  </a:lnTo>
                  <a:lnTo>
                    <a:pt x="718" y="1656"/>
                  </a:lnTo>
                  <a:lnTo>
                    <a:pt x="688" y="1656"/>
                  </a:lnTo>
                  <a:lnTo>
                    <a:pt x="660" y="1650"/>
                  </a:lnTo>
                  <a:lnTo>
                    <a:pt x="646" y="1646"/>
                  </a:lnTo>
                  <a:lnTo>
                    <a:pt x="630" y="1642"/>
                  </a:lnTo>
                  <a:lnTo>
                    <a:pt x="616" y="1634"/>
                  </a:lnTo>
                  <a:lnTo>
                    <a:pt x="602" y="1626"/>
                  </a:lnTo>
                  <a:lnTo>
                    <a:pt x="570" y="1604"/>
                  </a:lnTo>
                  <a:lnTo>
                    <a:pt x="536" y="1574"/>
                  </a:lnTo>
                  <a:lnTo>
                    <a:pt x="496" y="1534"/>
                  </a:lnTo>
                  <a:lnTo>
                    <a:pt x="450" y="1486"/>
                  </a:lnTo>
                  <a:lnTo>
                    <a:pt x="450" y="1486"/>
                  </a:lnTo>
                  <a:lnTo>
                    <a:pt x="432" y="1462"/>
                  </a:lnTo>
                  <a:lnTo>
                    <a:pt x="414" y="1436"/>
                  </a:lnTo>
                  <a:lnTo>
                    <a:pt x="396" y="1406"/>
                  </a:lnTo>
                  <a:lnTo>
                    <a:pt x="380" y="1374"/>
                  </a:lnTo>
                  <a:lnTo>
                    <a:pt x="366" y="1338"/>
                  </a:lnTo>
                  <a:lnTo>
                    <a:pt x="352" y="1300"/>
                  </a:lnTo>
                  <a:lnTo>
                    <a:pt x="340" y="1260"/>
                  </a:lnTo>
                  <a:lnTo>
                    <a:pt x="328" y="1216"/>
                  </a:lnTo>
                  <a:lnTo>
                    <a:pt x="320" y="1170"/>
                  </a:lnTo>
                  <a:lnTo>
                    <a:pt x="310" y="1122"/>
                  </a:lnTo>
                  <a:lnTo>
                    <a:pt x="304" y="1072"/>
                  </a:lnTo>
                  <a:lnTo>
                    <a:pt x="298" y="1018"/>
                  </a:lnTo>
                  <a:lnTo>
                    <a:pt x="292" y="964"/>
                  </a:lnTo>
                  <a:lnTo>
                    <a:pt x="290" y="906"/>
                  </a:lnTo>
                  <a:lnTo>
                    <a:pt x="288" y="848"/>
                  </a:lnTo>
                  <a:lnTo>
                    <a:pt x="286" y="786"/>
                  </a:lnTo>
                  <a:lnTo>
                    <a:pt x="286" y="786"/>
                  </a:lnTo>
                  <a:lnTo>
                    <a:pt x="288" y="734"/>
                  </a:lnTo>
                  <a:lnTo>
                    <a:pt x="296" y="684"/>
                  </a:lnTo>
                  <a:lnTo>
                    <a:pt x="306" y="636"/>
                  </a:lnTo>
                  <a:lnTo>
                    <a:pt x="320" y="590"/>
                  </a:lnTo>
                  <a:lnTo>
                    <a:pt x="338" y="548"/>
                  </a:lnTo>
                  <a:lnTo>
                    <a:pt x="360" y="506"/>
                  </a:lnTo>
                  <a:lnTo>
                    <a:pt x="386" y="468"/>
                  </a:lnTo>
                  <a:lnTo>
                    <a:pt x="414" y="432"/>
                  </a:lnTo>
                  <a:lnTo>
                    <a:pt x="444" y="400"/>
                  </a:lnTo>
                  <a:lnTo>
                    <a:pt x="478" y="370"/>
                  </a:lnTo>
                  <a:lnTo>
                    <a:pt x="512" y="346"/>
                  </a:lnTo>
                  <a:lnTo>
                    <a:pt x="550" y="324"/>
                  </a:lnTo>
                  <a:lnTo>
                    <a:pt x="590" y="308"/>
                  </a:lnTo>
                  <a:lnTo>
                    <a:pt x="610" y="300"/>
                  </a:lnTo>
                  <a:lnTo>
                    <a:pt x="632" y="294"/>
                  </a:lnTo>
                  <a:lnTo>
                    <a:pt x="654" y="290"/>
                  </a:lnTo>
                  <a:lnTo>
                    <a:pt x="674" y="288"/>
                  </a:lnTo>
                  <a:lnTo>
                    <a:pt x="696" y="286"/>
                  </a:lnTo>
                  <a:lnTo>
                    <a:pt x="718" y="284"/>
                  </a:lnTo>
                  <a:lnTo>
                    <a:pt x="718" y="28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8625" tIns="29300" rIns="58625" bIns="293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57"/>
          <p:cNvSpPr txBox="1"/>
          <p:nvPr/>
        </p:nvSpPr>
        <p:spPr>
          <a:xfrm>
            <a:off x="2543120" y="2728760"/>
            <a:ext cx="20394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the Go Verification</a:t>
            </a:r>
            <a:endParaRPr sz="12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Google Shape;550;p57"/>
          <p:cNvSpPr txBox="1"/>
          <p:nvPr/>
        </p:nvSpPr>
        <p:spPr>
          <a:xfrm>
            <a:off x="2598433" y="3199640"/>
            <a:ext cx="1922402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 record can be verified using a simple and user friendly mobile application by scanning the QR Code printed on any certificate</a:t>
            </a:r>
            <a:endParaRPr sz="1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Google Shape;551;p57"/>
          <p:cNvSpPr txBox="1"/>
          <p:nvPr/>
        </p:nvSpPr>
        <p:spPr>
          <a:xfrm>
            <a:off x="332185" y="698675"/>
            <a:ext cx="8286377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400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blockchain based license management system can store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 digital data on an immutable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 tamperproof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ledger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secure storage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 and easy verification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It will enable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KMC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completely protect the data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and securely store every transactions related to it</a:t>
            </a:r>
            <a:endParaRPr sz="1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Google Shape;552;p57"/>
          <p:cNvSpPr txBox="1"/>
          <p:nvPr/>
        </p:nvSpPr>
        <p:spPr>
          <a:xfrm>
            <a:off x="4504991" y="2658723"/>
            <a:ext cx="2267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latin typeface="Georgia"/>
                <a:ea typeface="Georgia"/>
                <a:cs typeface="Georgia"/>
                <a:sym typeface="Georgia"/>
              </a:rPr>
              <a:t>Tamperproof record of certificate</a:t>
            </a:r>
            <a:endParaRPr sz="12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Google Shape;553;p57"/>
          <p:cNvSpPr txBox="1"/>
          <p:nvPr/>
        </p:nvSpPr>
        <p:spPr>
          <a:xfrm>
            <a:off x="4759654" y="3200938"/>
            <a:ext cx="192240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100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the tokenization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of digital data in the blockchain based system, it can be stored in the immutable tamperproof cryptographic ledger.</a:t>
            </a:r>
            <a:endParaRPr lang="en-US" sz="1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4" name="Google Shape;554;p57"/>
          <p:cNvSpPr/>
          <p:nvPr/>
        </p:nvSpPr>
        <p:spPr>
          <a:xfrm>
            <a:off x="5222130" y="1799001"/>
            <a:ext cx="821125" cy="719015"/>
          </a:xfrm>
          <a:custGeom>
            <a:avLst/>
            <a:gdLst/>
            <a:ahLst/>
            <a:cxnLst/>
            <a:rect l="l" t="t" r="r" b="b"/>
            <a:pathLst>
              <a:path w="6673" h="6672" extrusionOk="0">
                <a:moveTo>
                  <a:pt x="0" y="0"/>
                </a:moveTo>
                <a:lnTo>
                  <a:pt x="0" y="6672"/>
                </a:lnTo>
                <a:lnTo>
                  <a:pt x="6673" y="6672"/>
                </a:lnTo>
                <a:lnTo>
                  <a:pt x="6673" y="0"/>
                </a:lnTo>
                <a:lnTo>
                  <a:pt x="0" y="0"/>
                </a:lnTo>
                <a:close/>
                <a:moveTo>
                  <a:pt x="2260" y="1734"/>
                </a:moveTo>
                <a:lnTo>
                  <a:pt x="2260" y="1734"/>
                </a:lnTo>
                <a:lnTo>
                  <a:pt x="2264" y="1688"/>
                </a:lnTo>
                <a:lnTo>
                  <a:pt x="2270" y="1644"/>
                </a:lnTo>
                <a:lnTo>
                  <a:pt x="2280" y="1600"/>
                </a:lnTo>
                <a:lnTo>
                  <a:pt x="2296" y="1560"/>
                </a:lnTo>
                <a:lnTo>
                  <a:pt x="2316" y="1520"/>
                </a:lnTo>
                <a:lnTo>
                  <a:pt x="2338" y="1482"/>
                </a:lnTo>
                <a:lnTo>
                  <a:pt x="2364" y="1448"/>
                </a:lnTo>
                <a:lnTo>
                  <a:pt x="2392" y="1416"/>
                </a:lnTo>
                <a:lnTo>
                  <a:pt x="2424" y="1386"/>
                </a:lnTo>
                <a:lnTo>
                  <a:pt x="2460" y="1360"/>
                </a:lnTo>
                <a:lnTo>
                  <a:pt x="2496" y="1338"/>
                </a:lnTo>
                <a:lnTo>
                  <a:pt x="2536" y="1320"/>
                </a:lnTo>
                <a:lnTo>
                  <a:pt x="2578" y="1304"/>
                </a:lnTo>
                <a:lnTo>
                  <a:pt x="2620" y="1294"/>
                </a:lnTo>
                <a:lnTo>
                  <a:pt x="2666" y="1286"/>
                </a:lnTo>
                <a:lnTo>
                  <a:pt x="2712" y="1284"/>
                </a:lnTo>
                <a:lnTo>
                  <a:pt x="2712" y="1284"/>
                </a:lnTo>
                <a:lnTo>
                  <a:pt x="2758" y="1286"/>
                </a:lnTo>
                <a:lnTo>
                  <a:pt x="2802" y="1294"/>
                </a:lnTo>
                <a:lnTo>
                  <a:pt x="2846" y="1304"/>
                </a:lnTo>
                <a:lnTo>
                  <a:pt x="2886" y="1320"/>
                </a:lnTo>
                <a:lnTo>
                  <a:pt x="2926" y="1338"/>
                </a:lnTo>
                <a:lnTo>
                  <a:pt x="2964" y="1360"/>
                </a:lnTo>
                <a:lnTo>
                  <a:pt x="2998" y="1386"/>
                </a:lnTo>
                <a:lnTo>
                  <a:pt x="3030" y="1416"/>
                </a:lnTo>
                <a:lnTo>
                  <a:pt x="3058" y="1448"/>
                </a:lnTo>
                <a:lnTo>
                  <a:pt x="3084" y="1482"/>
                </a:lnTo>
                <a:lnTo>
                  <a:pt x="3108" y="1520"/>
                </a:lnTo>
                <a:lnTo>
                  <a:pt x="3126" y="1560"/>
                </a:lnTo>
                <a:lnTo>
                  <a:pt x="3142" y="1600"/>
                </a:lnTo>
                <a:lnTo>
                  <a:pt x="3152" y="1644"/>
                </a:lnTo>
                <a:lnTo>
                  <a:pt x="3160" y="1688"/>
                </a:lnTo>
                <a:lnTo>
                  <a:pt x="3162" y="1734"/>
                </a:lnTo>
                <a:lnTo>
                  <a:pt x="3162" y="1734"/>
                </a:lnTo>
                <a:lnTo>
                  <a:pt x="3160" y="1780"/>
                </a:lnTo>
                <a:lnTo>
                  <a:pt x="3152" y="1826"/>
                </a:lnTo>
                <a:lnTo>
                  <a:pt x="3142" y="1868"/>
                </a:lnTo>
                <a:lnTo>
                  <a:pt x="3126" y="1910"/>
                </a:lnTo>
                <a:lnTo>
                  <a:pt x="3108" y="1950"/>
                </a:lnTo>
                <a:lnTo>
                  <a:pt x="3084" y="1986"/>
                </a:lnTo>
                <a:lnTo>
                  <a:pt x="3058" y="2022"/>
                </a:lnTo>
                <a:lnTo>
                  <a:pt x="3030" y="2054"/>
                </a:lnTo>
                <a:lnTo>
                  <a:pt x="2998" y="2082"/>
                </a:lnTo>
                <a:lnTo>
                  <a:pt x="2964" y="2108"/>
                </a:lnTo>
                <a:lnTo>
                  <a:pt x="2926" y="2130"/>
                </a:lnTo>
                <a:lnTo>
                  <a:pt x="2886" y="2150"/>
                </a:lnTo>
                <a:lnTo>
                  <a:pt x="2846" y="2164"/>
                </a:lnTo>
                <a:lnTo>
                  <a:pt x="2802" y="2176"/>
                </a:lnTo>
                <a:lnTo>
                  <a:pt x="2758" y="2182"/>
                </a:lnTo>
                <a:lnTo>
                  <a:pt x="2712" y="2186"/>
                </a:lnTo>
                <a:lnTo>
                  <a:pt x="2712" y="2186"/>
                </a:lnTo>
                <a:lnTo>
                  <a:pt x="2666" y="2182"/>
                </a:lnTo>
                <a:lnTo>
                  <a:pt x="2620" y="2176"/>
                </a:lnTo>
                <a:lnTo>
                  <a:pt x="2578" y="2164"/>
                </a:lnTo>
                <a:lnTo>
                  <a:pt x="2536" y="2150"/>
                </a:lnTo>
                <a:lnTo>
                  <a:pt x="2496" y="2130"/>
                </a:lnTo>
                <a:lnTo>
                  <a:pt x="2460" y="2108"/>
                </a:lnTo>
                <a:lnTo>
                  <a:pt x="2424" y="2082"/>
                </a:lnTo>
                <a:lnTo>
                  <a:pt x="2392" y="2054"/>
                </a:lnTo>
                <a:lnTo>
                  <a:pt x="2364" y="2022"/>
                </a:lnTo>
                <a:lnTo>
                  <a:pt x="2338" y="1986"/>
                </a:lnTo>
                <a:lnTo>
                  <a:pt x="2316" y="1950"/>
                </a:lnTo>
                <a:lnTo>
                  <a:pt x="2296" y="1910"/>
                </a:lnTo>
                <a:lnTo>
                  <a:pt x="2280" y="1868"/>
                </a:lnTo>
                <a:lnTo>
                  <a:pt x="2270" y="1826"/>
                </a:lnTo>
                <a:lnTo>
                  <a:pt x="2264" y="1780"/>
                </a:lnTo>
                <a:lnTo>
                  <a:pt x="2260" y="1734"/>
                </a:lnTo>
                <a:lnTo>
                  <a:pt x="2260" y="1734"/>
                </a:lnTo>
                <a:close/>
                <a:moveTo>
                  <a:pt x="6389" y="6388"/>
                </a:moveTo>
                <a:lnTo>
                  <a:pt x="4183" y="6388"/>
                </a:lnTo>
                <a:lnTo>
                  <a:pt x="4183" y="5708"/>
                </a:lnTo>
                <a:lnTo>
                  <a:pt x="5355" y="4732"/>
                </a:lnTo>
                <a:lnTo>
                  <a:pt x="5355" y="2584"/>
                </a:lnTo>
                <a:lnTo>
                  <a:pt x="5355" y="2584"/>
                </a:lnTo>
                <a:lnTo>
                  <a:pt x="5387" y="2578"/>
                </a:lnTo>
                <a:lnTo>
                  <a:pt x="5419" y="2568"/>
                </a:lnTo>
                <a:lnTo>
                  <a:pt x="5449" y="2560"/>
                </a:lnTo>
                <a:lnTo>
                  <a:pt x="5479" y="2548"/>
                </a:lnTo>
                <a:lnTo>
                  <a:pt x="5507" y="2536"/>
                </a:lnTo>
                <a:lnTo>
                  <a:pt x="5535" y="2524"/>
                </a:lnTo>
                <a:lnTo>
                  <a:pt x="5563" y="2510"/>
                </a:lnTo>
                <a:lnTo>
                  <a:pt x="5591" y="2494"/>
                </a:lnTo>
                <a:lnTo>
                  <a:pt x="5617" y="2476"/>
                </a:lnTo>
                <a:lnTo>
                  <a:pt x="5643" y="2460"/>
                </a:lnTo>
                <a:lnTo>
                  <a:pt x="5667" y="2440"/>
                </a:lnTo>
                <a:lnTo>
                  <a:pt x="5691" y="2420"/>
                </a:lnTo>
                <a:lnTo>
                  <a:pt x="5715" y="2400"/>
                </a:lnTo>
                <a:lnTo>
                  <a:pt x="5737" y="2378"/>
                </a:lnTo>
                <a:lnTo>
                  <a:pt x="5759" y="2356"/>
                </a:lnTo>
                <a:lnTo>
                  <a:pt x="5779" y="2332"/>
                </a:lnTo>
                <a:lnTo>
                  <a:pt x="5799" y="2308"/>
                </a:lnTo>
                <a:lnTo>
                  <a:pt x="5817" y="2282"/>
                </a:lnTo>
                <a:lnTo>
                  <a:pt x="5833" y="2258"/>
                </a:lnTo>
                <a:lnTo>
                  <a:pt x="5851" y="2230"/>
                </a:lnTo>
                <a:lnTo>
                  <a:pt x="5865" y="2204"/>
                </a:lnTo>
                <a:lnTo>
                  <a:pt x="5879" y="2174"/>
                </a:lnTo>
                <a:lnTo>
                  <a:pt x="5891" y="2146"/>
                </a:lnTo>
                <a:lnTo>
                  <a:pt x="5903" y="2116"/>
                </a:lnTo>
                <a:lnTo>
                  <a:pt x="5913" y="2086"/>
                </a:lnTo>
                <a:lnTo>
                  <a:pt x="5923" y="2056"/>
                </a:lnTo>
                <a:lnTo>
                  <a:pt x="5931" y="2026"/>
                </a:lnTo>
                <a:lnTo>
                  <a:pt x="5937" y="1994"/>
                </a:lnTo>
                <a:lnTo>
                  <a:pt x="5943" y="1962"/>
                </a:lnTo>
                <a:lnTo>
                  <a:pt x="5945" y="1930"/>
                </a:lnTo>
                <a:lnTo>
                  <a:pt x="5947" y="1896"/>
                </a:lnTo>
                <a:lnTo>
                  <a:pt x="5949" y="1864"/>
                </a:lnTo>
                <a:lnTo>
                  <a:pt x="5949" y="1864"/>
                </a:lnTo>
                <a:lnTo>
                  <a:pt x="5947" y="1826"/>
                </a:lnTo>
                <a:lnTo>
                  <a:pt x="5945" y="1788"/>
                </a:lnTo>
                <a:lnTo>
                  <a:pt x="5941" y="1752"/>
                </a:lnTo>
                <a:lnTo>
                  <a:pt x="5933" y="1716"/>
                </a:lnTo>
                <a:lnTo>
                  <a:pt x="5925" y="1680"/>
                </a:lnTo>
                <a:lnTo>
                  <a:pt x="5915" y="1644"/>
                </a:lnTo>
                <a:lnTo>
                  <a:pt x="5903" y="1610"/>
                </a:lnTo>
                <a:lnTo>
                  <a:pt x="5891" y="1578"/>
                </a:lnTo>
                <a:lnTo>
                  <a:pt x="5877" y="1544"/>
                </a:lnTo>
                <a:lnTo>
                  <a:pt x="5859" y="1512"/>
                </a:lnTo>
                <a:lnTo>
                  <a:pt x="5843" y="1482"/>
                </a:lnTo>
                <a:lnTo>
                  <a:pt x="5823" y="1452"/>
                </a:lnTo>
                <a:lnTo>
                  <a:pt x="5803" y="1424"/>
                </a:lnTo>
                <a:lnTo>
                  <a:pt x="5781" y="1396"/>
                </a:lnTo>
                <a:lnTo>
                  <a:pt x="5757" y="1368"/>
                </a:lnTo>
                <a:lnTo>
                  <a:pt x="5733" y="1344"/>
                </a:lnTo>
                <a:lnTo>
                  <a:pt x="5707" y="1320"/>
                </a:lnTo>
                <a:lnTo>
                  <a:pt x="5681" y="1296"/>
                </a:lnTo>
                <a:lnTo>
                  <a:pt x="5653" y="1274"/>
                </a:lnTo>
                <a:lnTo>
                  <a:pt x="5625" y="1254"/>
                </a:lnTo>
                <a:lnTo>
                  <a:pt x="5595" y="1234"/>
                </a:lnTo>
                <a:lnTo>
                  <a:pt x="5563" y="1216"/>
                </a:lnTo>
                <a:lnTo>
                  <a:pt x="5531" y="1200"/>
                </a:lnTo>
                <a:lnTo>
                  <a:pt x="5499" y="1186"/>
                </a:lnTo>
                <a:lnTo>
                  <a:pt x="5465" y="1172"/>
                </a:lnTo>
                <a:lnTo>
                  <a:pt x="5431" y="1160"/>
                </a:lnTo>
                <a:lnTo>
                  <a:pt x="5397" y="1150"/>
                </a:lnTo>
                <a:lnTo>
                  <a:pt x="5361" y="1142"/>
                </a:lnTo>
                <a:lnTo>
                  <a:pt x="5325" y="1136"/>
                </a:lnTo>
                <a:lnTo>
                  <a:pt x="5289" y="1132"/>
                </a:lnTo>
                <a:lnTo>
                  <a:pt x="5251" y="1128"/>
                </a:lnTo>
                <a:lnTo>
                  <a:pt x="5213" y="1128"/>
                </a:lnTo>
                <a:lnTo>
                  <a:pt x="5213" y="1128"/>
                </a:lnTo>
                <a:lnTo>
                  <a:pt x="5175" y="1128"/>
                </a:lnTo>
                <a:lnTo>
                  <a:pt x="5139" y="1132"/>
                </a:lnTo>
                <a:lnTo>
                  <a:pt x="5101" y="1136"/>
                </a:lnTo>
                <a:lnTo>
                  <a:pt x="5065" y="1142"/>
                </a:lnTo>
                <a:lnTo>
                  <a:pt x="5029" y="1150"/>
                </a:lnTo>
                <a:lnTo>
                  <a:pt x="4995" y="1160"/>
                </a:lnTo>
                <a:lnTo>
                  <a:pt x="4961" y="1172"/>
                </a:lnTo>
                <a:lnTo>
                  <a:pt x="4927" y="1186"/>
                </a:lnTo>
                <a:lnTo>
                  <a:pt x="4895" y="1200"/>
                </a:lnTo>
                <a:lnTo>
                  <a:pt x="4863" y="1216"/>
                </a:lnTo>
                <a:lnTo>
                  <a:pt x="4833" y="1234"/>
                </a:lnTo>
                <a:lnTo>
                  <a:pt x="4803" y="1254"/>
                </a:lnTo>
                <a:lnTo>
                  <a:pt x="4773" y="1274"/>
                </a:lnTo>
                <a:lnTo>
                  <a:pt x="4747" y="1296"/>
                </a:lnTo>
                <a:lnTo>
                  <a:pt x="4719" y="1320"/>
                </a:lnTo>
                <a:lnTo>
                  <a:pt x="4693" y="1344"/>
                </a:lnTo>
                <a:lnTo>
                  <a:pt x="4669" y="1368"/>
                </a:lnTo>
                <a:lnTo>
                  <a:pt x="4647" y="1396"/>
                </a:lnTo>
                <a:lnTo>
                  <a:pt x="4625" y="1424"/>
                </a:lnTo>
                <a:lnTo>
                  <a:pt x="4603" y="1452"/>
                </a:lnTo>
                <a:lnTo>
                  <a:pt x="4585" y="1482"/>
                </a:lnTo>
                <a:lnTo>
                  <a:pt x="4567" y="1512"/>
                </a:lnTo>
                <a:lnTo>
                  <a:pt x="4551" y="1544"/>
                </a:lnTo>
                <a:lnTo>
                  <a:pt x="4537" y="1578"/>
                </a:lnTo>
                <a:lnTo>
                  <a:pt x="4523" y="1610"/>
                </a:lnTo>
                <a:lnTo>
                  <a:pt x="4511" y="1644"/>
                </a:lnTo>
                <a:lnTo>
                  <a:pt x="4501" y="1680"/>
                </a:lnTo>
                <a:lnTo>
                  <a:pt x="4493" y="1716"/>
                </a:lnTo>
                <a:lnTo>
                  <a:pt x="4487" y="1752"/>
                </a:lnTo>
                <a:lnTo>
                  <a:pt x="4483" y="1788"/>
                </a:lnTo>
                <a:lnTo>
                  <a:pt x="4479" y="1826"/>
                </a:lnTo>
                <a:lnTo>
                  <a:pt x="4479" y="1864"/>
                </a:lnTo>
                <a:lnTo>
                  <a:pt x="4479" y="1864"/>
                </a:lnTo>
                <a:lnTo>
                  <a:pt x="4479" y="1896"/>
                </a:lnTo>
                <a:lnTo>
                  <a:pt x="4481" y="1930"/>
                </a:lnTo>
                <a:lnTo>
                  <a:pt x="4485" y="1962"/>
                </a:lnTo>
                <a:lnTo>
                  <a:pt x="4489" y="1994"/>
                </a:lnTo>
                <a:lnTo>
                  <a:pt x="4497" y="2026"/>
                </a:lnTo>
                <a:lnTo>
                  <a:pt x="4505" y="2056"/>
                </a:lnTo>
                <a:lnTo>
                  <a:pt x="4513" y="2086"/>
                </a:lnTo>
                <a:lnTo>
                  <a:pt x="4523" y="2116"/>
                </a:lnTo>
                <a:lnTo>
                  <a:pt x="4535" y="2146"/>
                </a:lnTo>
                <a:lnTo>
                  <a:pt x="4547" y="2174"/>
                </a:lnTo>
                <a:lnTo>
                  <a:pt x="4561" y="2204"/>
                </a:lnTo>
                <a:lnTo>
                  <a:pt x="4577" y="2230"/>
                </a:lnTo>
                <a:lnTo>
                  <a:pt x="4593" y="2258"/>
                </a:lnTo>
                <a:lnTo>
                  <a:pt x="4611" y="2282"/>
                </a:lnTo>
                <a:lnTo>
                  <a:pt x="4629" y="2308"/>
                </a:lnTo>
                <a:lnTo>
                  <a:pt x="4649" y="2332"/>
                </a:lnTo>
                <a:lnTo>
                  <a:pt x="4669" y="2356"/>
                </a:lnTo>
                <a:lnTo>
                  <a:pt x="4689" y="2378"/>
                </a:lnTo>
                <a:lnTo>
                  <a:pt x="4713" y="2400"/>
                </a:lnTo>
                <a:lnTo>
                  <a:pt x="4735" y="2420"/>
                </a:lnTo>
                <a:lnTo>
                  <a:pt x="4759" y="2440"/>
                </a:lnTo>
                <a:lnTo>
                  <a:pt x="4785" y="2460"/>
                </a:lnTo>
                <a:lnTo>
                  <a:pt x="4809" y="2476"/>
                </a:lnTo>
                <a:lnTo>
                  <a:pt x="4837" y="2494"/>
                </a:lnTo>
                <a:lnTo>
                  <a:pt x="4863" y="2510"/>
                </a:lnTo>
                <a:lnTo>
                  <a:pt x="4891" y="2524"/>
                </a:lnTo>
                <a:lnTo>
                  <a:pt x="4919" y="2536"/>
                </a:lnTo>
                <a:lnTo>
                  <a:pt x="4949" y="2548"/>
                </a:lnTo>
                <a:lnTo>
                  <a:pt x="4979" y="2560"/>
                </a:lnTo>
                <a:lnTo>
                  <a:pt x="5009" y="2568"/>
                </a:lnTo>
                <a:lnTo>
                  <a:pt x="5039" y="2578"/>
                </a:lnTo>
                <a:lnTo>
                  <a:pt x="5071" y="2584"/>
                </a:lnTo>
                <a:lnTo>
                  <a:pt x="5071" y="4600"/>
                </a:lnTo>
                <a:lnTo>
                  <a:pt x="3899" y="5576"/>
                </a:lnTo>
                <a:lnTo>
                  <a:pt x="3899" y="6388"/>
                </a:lnTo>
                <a:lnTo>
                  <a:pt x="3567" y="6388"/>
                </a:lnTo>
                <a:lnTo>
                  <a:pt x="3567" y="4988"/>
                </a:lnTo>
                <a:lnTo>
                  <a:pt x="4105" y="4526"/>
                </a:lnTo>
                <a:lnTo>
                  <a:pt x="4105" y="3818"/>
                </a:lnTo>
                <a:lnTo>
                  <a:pt x="4105" y="3818"/>
                </a:lnTo>
                <a:lnTo>
                  <a:pt x="4137" y="3810"/>
                </a:lnTo>
                <a:lnTo>
                  <a:pt x="4167" y="3802"/>
                </a:lnTo>
                <a:lnTo>
                  <a:pt x="4197" y="3792"/>
                </a:lnTo>
                <a:lnTo>
                  <a:pt x="4227" y="3782"/>
                </a:lnTo>
                <a:lnTo>
                  <a:pt x="4257" y="3770"/>
                </a:lnTo>
                <a:lnTo>
                  <a:pt x="4285" y="3756"/>
                </a:lnTo>
                <a:lnTo>
                  <a:pt x="4313" y="3742"/>
                </a:lnTo>
                <a:lnTo>
                  <a:pt x="4341" y="3726"/>
                </a:lnTo>
                <a:lnTo>
                  <a:pt x="4367" y="3710"/>
                </a:lnTo>
                <a:lnTo>
                  <a:pt x="4393" y="3692"/>
                </a:lnTo>
                <a:lnTo>
                  <a:pt x="4417" y="3674"/>
                </a:lnTo>
                <a:lnTo>
                  <a:pt x="4441" y="3654"/>
                </a:lnTo>
                <a:lnTo>
                  <a:pt x="4465" y="3634"/>
                </a:lnTo>
                <a:lnTo>
                  <a:pt x="4487" y="3612"/>
                </a:lnTo>
                <a:lnTo>
                  <a:pt x="4507" y="3590"/>
                </a:lnTo>
                <a:lnTo>
                  <a:pt x="4529" y="3566"/>
                </a:lnTo>
                <a:lnTo>
                  <a:pt x="4547" y="3542"/>
                </a:lnTo>
                <a:lnTo>
                  <a:pt x="4565" y="3516"/>
                </a:lnTo>
                <a:lnTo>
                  <a:pt x="4583" y="3490"/>
                </a:lnTo>
                <a:lnTo>
                  <a:pt x="4599" y="3464"/>
                </a:lnTo>
                <a:lnTo>
                  <a:pt x="4615" y="3436"/>
                </a:lnTo>
                <a:lnTo>
                  <a:pt x="4629" y="3408"/>
                </a:lnTo>
                <a:lnTo>
                  <a:pt x="4641" y="3380"/>
                </a:lnTo>
                <a:lnTo>
                  <a:pt x="4653" y="3350"/>
                </a:lnTo>
                <a:lnTo>
                  <a:pt x="4663" y="3320"/>
                </a:lnTo>
                <a:lnTo>
                  <a:pt x="4673" y="3290"/>
                </a:lnTo>
                <a:lnTo>
                  <a:pt x="4681" y="3258"/>
                </a:lnTo>
                <a:lnTo>
                  <a:pt x="4687" y="3228"/>
                </a:lnTo>
                <a:lnTo>
                  <a:pt x="4691" y="3196"/>
                </a:lnTo>
                <a:lnTo>
                  <a:pt x="4695" y="3162"/>
                </a:lnTo>
                <a:lnTo>
                  <a:pt x="4697" y="3130"/>
                </a:lnTo>
                <a:lnTo>
                  <a:pt x="4699" y="3096"/>
                </a:lnTo>
                <a:lnTo>
                  <a:pt x="4699" y="3096"/>
                </a:lnTo>
                <a:lnTo>
                  <a:pt x="4697" y="3058"/>
                </a:lnTo>
                <a:lnTo>
                  <a:pt x="4695" y="3022"/>
                </a:lnTo>
                <a:lnTo>
                  <a:pt x="4689" y="2984"/>
                </a:lnTo>
                <a:lnTo>
                  <a:pt x="4683" y="2948"/>
                </a:lnTo>
                <a:lnTo>
                  <a:pt x="4675" y="2912"/>
                </a:lnTo>
                <a:lnTo>
                  <a:pt x="4665" y="2878"/>
                </a:lnTo>
                <a:lnTo>
                  <a:pt x="4653" y="2844"/>
                </a:lnTo>
                <a:lnTo>
                  <a:pt x="4641" y="2810"/>
                </a:lnTo>
                <a:lnTo>
                  <a:pt x="4625" y="2778"/>
                </a:lnTo>
                <a:lnTo>
                  <a:pt x="4609" y="2746"/>
                </a:lnTo>
                <a:lnTo>
                  <a:pt x="4591" y="2716"/>
                </a:lnTo>
                <a:lnTo>
                  <a:pt x="4573" y="2686"/>
                </a:lnTo>
                <a:lnTo>
                  <a:pt x="4551" y="2656"/>
                </a:lnTo>
                <a:lnTo>
                  <a:pt x="4531" y="2630"/>
                </a:lnTo>
                <a:lnTo>
                  <a:pt x="4507" y="2602"/>
                </a:lnTo>
                <a:lnTo>
                  <a:pt x="4483" y="2576"/>
                </a:lnTo>
                <a:lnTo>
                  <a:pt x="4457" y="2552"/>
                </a:lnTo>
                <a:lnTo>
                  <a:pt x="4431" y="2530"/>
                </a:lnTo>
                <a:lnTo>
                  <a:pt x="4403" y="2508"/>
                </a:lnTo>
                <a:lnTo>
                  <a:pt x="4373" y="2486"/>
                </a:lnTo>
                <a:lnTo>
                  <a:pt x="4343" y="2468"/>
                </a:lnTo>
                <a:lnTo>
                  <a:pt x="4313" y="2450"/>
                </a:lnTo>
                <a:lnTo>
                  <a:pt x="4281" y="2434"/>
                </a:lnTo>
                <a:lnTo>
                  <a:pt x="4249" y="2420"/>
                </a:lnTo>
                <a:lnTo>
                  <a:pt x="4215" y="2406"/>
                </a:lnTo>
                <a:lnTo>
                  <a:pt x="4181" y="2394"/>
                </a:lnTo>
                <a:lnTo>
                  <a:pt x="4147" y="2384"/>
                </a:lnTo>
                <a:lnTo>
                  <a:pt x="4111" y="2376"/>
                </a:lnTo>
                <a:lnTo>
                  <a:pt x="4075" y="2370"/>
                </a:lnTo>
                <a:lnTo>
                  <a:pt x="4037" y="2366"/>
                </a:lnTo>
                <a:lnTo>
                  <a:pt x="4001" y="2362"/>
                </a:lnTo>
                <a:lnTo>
                  <a:pt x="3963" y="2362"/>
                </a:lnTo>
                <a:lnTo>
                  <a:pt x="3963" y="2362"/>
                </a:lnTo>
                <a:lnTo>
                  <a:pt x="3925" y="2362"/>
                </a:lnTo>
                <a:lnTo>
                  <a:pt x="3887" y="2366"/>
                </a:lnTo>
                <a:lnTo>
                  <a:pt x="3851" y="2370"/>
                </a:lnTo>
                <a:lnTo>
                  <a:pt x="3815" y="2376"/>
                </a:lnTo>
                <a:lnTo>
                  <a:pt x="3779" y="2384"/>
                </a:lnTo>
                <a:lnTo>
                  <a:pt x="3745" y="2394"/>
                </a:lnTo>
                <a:lnTo>
                  <a:pt x="3711" y="2406"/>
                </a:lnTo>
                <a:lnTo>
                  <a:pt x="3677" y="2420"/>
                </a:lnTo>
                <a:lnTo>
                  <a:pt x="3645" y="2434"/>
                </a:lnTo>
                <a:lnTo>
                  <a:pt x="3613" y="2450"/>
                </a:lnTo>
                <a:lnTo>
                  <a:pt x="3581" y="2468"/>
                </a:lnTo>
                <a:lnTo>
                  <a:pt x="3553" y="2486"/>
                </a:lnTo>
                <a:lnTo>
                  <a:pt x="3523" y="2508"/>
                </a:lnTo>
                <a:lnTo>
                  <a:pt x="3495" y="2530"/>
                </a:lnTo>
                <a:lnTo>
                  <a:pt x="3469" y="2552"/>
                </a:lnTo>
                <a:lnTo>
                  <a:pt x="3443" y="2576"/>
                </a:lnTo>
                <a:lnTo>
                  <a:pt x="3419" y="2602"/>
                </a:lnTo>
                <a:lnTo>
                  <a:pt x="3395" y="2630"/>
                </a:lnTo>
                <a:lnTo>
                  <a:pt x="3373" y="2656"/>
                </a:lnTo>
                <a:lnTo>
                  <a:pt x="3353" y="2686"/>
                </a:lnTo>
                <a:lnTo>
                  <a:pt x="3334" y="2716"/>
                </a:lnTo>
                <a:lnTo>
                  <a:pt x="3316" y="2746"/>
                </a:lnTo>
                <a:lnTo>
                  <a:pt x="3300" y="2778"/>
                </a:lnTo>
                <a:lnTo>
                  <a:pt x="3284" y="2810"/>
                </a:lnTo>
                <a:lnTo>
                  <a:pt x="3272" y="2844"/>
                </a:lnTo>
                <a:lnTo>
                  <a:pt x="3260" y="2878"/>
                </a:lnTo>
                <a:lnTo>
                  <a:pt x="3250" y="2912"/>
                </a:lnTo>
                <a:lnTo>
                  <a:pt x="3242" y="2948"/>
                </a:lnTo>
                <a:lnTo>
                  <a:pt x="3236" y="2984"/>
                </a:lnTo>
                <a:lnTo>
                  <a:pt x="3230" y="3022"/>
                </a:lnTo>
                <a:lnTo>
                  <a:pt x="3228" y="3058"/>
                </a:lnTo>
                <a:lnTo>
                  <a:pt x="3226" y="3096"/>
                </a:lnTo>
                <a:lnTo>
                  <a:pt x="3226" y="3096"/>
                </a:lnTo>
                <a:lnTo>
                  <a:pt x="3228" y="3130"/>
                </a:lnTo>
                <a:lnTo>
                  <a:pt x="3230" y="3162"/>
                </a:lnTo>
                <a:lnTo>
                  <a:pt x="3234" y="3196"/>
                </a:lnTo>
                <a:lnTo>
                  <a:pt x="3238" y="3228"/>
                </a:lnTo>
                <a:lnTo>
                  <a:pt x="3244" y="3258"/>
                </a:lnTo>
                <a:lnTo>
                  <a:pt x="3252" y="3290"/>
                </a:lnTo>
                <a:lnTo>
                  <a:pt x="3262" y="3320"/>
                </a:lnTo>
                <a:lnTo>
                  <a:pt x="3272" y="3350"/>
                </a:lnTo>
                <a:lnTo>
                  <a:pt x="3284" y="3380"/>
                </a:lnTo>
                <a:lnTo>
                  <a:pt x="3296" y="3408"/>
                </a:lnTo>
                <a:lnTo>
                  <a:pt x="3310" y="3436"/>
                </a:lnTo>
                <a:lnTo>
                  <a:pt x="3326" y="3464"/>
                </a:lnTo>
                <a:lnTo>
                  <a:pt x="3343" y="3490"/>
                </a:lnTo>
                <a:lnTo>
                  <a:pt x="3359" y="3516"/>
                </a:lnTo>
                <a:lnTo>
                  <a:pt x="3379" y="3542"/>
                </a:lnTo>
                <a:lnTo>
                  <a:pt x="3397" y="3566"/>
                </a:lnTo>
                <a:lnTo>
                  <a:pt x="3417" y="3590"/>
                </a:lnTo>
                <a:lnTo>
                  <a:pt x="3439" y="3612"/>
                </a:lnTo>
                <a:lnTo>
                  <a:pt x="3461" y="3634"/>
                </a:lnTo>
                <a:lnTo>
                  <a:pt x="3485" y="3654"/>
                </a:lnTo>
                <a:lnTo>
                  <a:pt x="3509" y="3674"/>
                </a:lnTo>
                <a:lnTo>
                  <a:pt x="3533" y="3692"/>
                </a:lnTo>
                <a:lnTo>
                  <a:pt x="3559" y="3710"/>
                </a:lnTo>
                <a:lnTo>
                  <a:pt x="3585" y="3726"/>
                </a:lnTo>
                <a:lnTo>
                  <a:pt x="3613" y="3742"/>
                </a:lnTo>
                <a:lnTo>
                  <a:pt x="3641" y="3756"/>
                </a:lnTo>
                <a:lnTo>
                  <a:pt x="3669" y="3770"/>
                </a:lnTo>
                <a:lnTo>
                  <a:pt x="3699" y="3782"/>
                </a:lnTo>
                <a:lnTo>
                  <a:pt x="3729" y="3792"/>
                </a:lnTo>
                <a:lnTo>
                  <a:pt x="3759" y="3802"/>
                </a:lnTo>
                <a:lnTo>
                  <a:pt x="3789" y="3810"/>
                </a:lnTo>
                <a:lnTo>
                  <a:pt x="3821" y="3818"/>
                </a:lnTo>
                <a:lnTo>
                  <a:pt x="3821" y="4394"/>
                </a:lnTo>
                <a:lnTo>
                  <a:pt x="3282" y="4858"/>
                </a:lnTo>
                <a:lnTo>
                  <a:pt x="3282" y="6388"/>
                </a:lnTo>
                <a:lnTo>
                  <a:pt x="2948" y="6388"/>
                </a:lnTo>
                <a:lnTo>
                  <a:pt x="2856" y="2456"/>
                </a:lnTo>
                <a:lnTo>
                  <a:pt x="2856" y="2456"/>
                </a:lnTo>
                <a:lnTo>
                  <a:pt x="2888" y="2448"/>
                </a:lnTo>
                <a:lnTo>
                  <a:pt x="2918" y="2440"/>
                </a:lnTo>
                <a:lnTo>
                  <a:pt x="2948" y="2430"/>
                </a:lnTo>
                <a:lnTo>
                  <a:pt x="2978" y="2420"/>
                </a:lnTo>
                <a:lnTo>
                  <a:pt x="3008" y="2408"/>
                </a:lnTo>
                <a:lnTo>
                  <a:pt x="3036" y="2394"/>
                </a:lnTo>
                <a:lnTo>
                  <a:pt x="3064" y="2380"/>
                </a:lnTo>
                <a:lnTo>
                  <a:pt x="3090" y="2364"/>
                </a:lnTo>
                <a:lnTo>
                  <a:pt x="3116" y="2348"/>
                </a:lnTo>
                <a:lnTo>
                  <a:pt x="3142" y="2330"/>
                </a:lnTo>
                <a:lnTo>
                  <a:pt x="3168" y="2310"/>
                </a:lnTo>
                <a:lnTo>
                  <a:pt x="3190" y="2292"/>
                </a:lnTo>
                <a:lnTo>
                  <a:pt x="3214" y="2270"/>
                </a:lnTo>
                <a:lnTo>
                  <a:pt x="3236" y="2248"/>
                </a:lnTo>
                <a:lnTo>
                  <a:pt x="3258" y="2226"/>
                </a:lnTo>
                <a:lnTo>
                  <a:pt x="3278" y="2202"/>
                </a:lnTo>
                <a:lnTo>
                  <a:pt x="3296" y="2178"/>
                </a:lnTo>
                <a:lnTo>
                  <a:pt x="3316" y="2154"/>
                </a:lnTo>
                <a:lnTo>
                  <a:pt x="3332" y="2128"/>
                </a:lnTo>
                <a:lnTo>
                  <a:pt x="3349" y="2102"/>
                </a:lnTo>
                <a:lnTo>
                  <a:pt x="3365" y="2074"/>
                </a:lnTo>
                <a:lnTo>
                  <a:pt x="3379" y="2046"/>
                </a:lnTo>
                <a:lnTo>
                  <a:pt x="3391" y="2016"/>
                </a:lnTo>
                <a:lnTo>
                  <a:pt x="3403" y="1988"/>
                </a:lnTo>
                <a:lnTo>
                  <a:pt x="3413" y="1958"/>
                </a:lnTo>
                <a:lnTo>
                  <a:pt x="3421" y="1928"/>
                </a:lnTo>
                <a:lnTo>
                  <a:pt x="3429" y="1896"/>
                </a:lnTo>
                <a:lnTo>
                  <a:pt x="3435" y="1864"/>
                </a:lnTo>
                <a:lnTo>
                  <a:pt x="3441" y="1832"/>
                </a:lnTo>
                <a:lnTo>
                  <a:pt x="3445" y="1800"/>
                </a:lnTo>
                <a:lnTo>
                  <a:pt x="3447" y="1768"/>
                </a:lnTo>
                <a:lnTo>
                  <a:pt x="3447" y="1734"/>
                </a:lnTo>
                <a:lnTo>
                  <a:pt x="3447" y="1734"/>
                </a:lnTo>
                <a:lnTo>
                  <a:pt x="3447" y="1696"/>
                </a:lnTo>
                <a:lnTo>
                  <a:pt x="3443" y="1660"/>
                </a:lnTo>
                <a:lnTo>
                  <a:pt x="3439" y="1622"/>
                </a:lnTo>
                <a:lnTo>
                  <a:pt x="3433" y="1586"/>
                </a:lnTo>
                <a:lnTo>
                  <a:pt x="3425" y="1552"/>
                </a:lnTo>
                <a:lnTo>
                  <a:pt x="3415" y="1516"/>
                </a:lnTo>
                <a:lnTo>
                  <a:pt x="3403" y="1482"/>
                </a:lnTo>
                <a:lnTo>
                  <a:pt x="3389" y="1448"/>
                </a:lnTo>
                <a:lnTo>
                  <a:pt x="3375" y="1416"/>
                </a:lnTo>
                <a:lnTo>
                  <a:pt x="3359" y="1384"/>
                </a:lnTo>
                <a:lnTo>
                  <a:pt x="3341" y="1354"/>
                </a:lnTo>
                <a:lnTo>
                  <a:pt x="3320" y="1324"/>
                </a:lnTo>
                <a:lnTo>
                  <a:pt x="3300" y="1294"/>
                </a:lnTo>
                <a:lnTo>
                  <a:pt x="3278" y="1268"/>
                </a:lnTo>
                <a:lnTo>
                  <a:pt x="3256" y="1240"/>
                </a:lnTo>
                <a:lnTo>
                  <a:pt x="3230" y="1214"/>
                </a:lnTo>
                <a:lnTo>
                  <a:pt x="3206" y="1190"/>
                </a:lnTo>
                <a:lnTo>
                  <a:pt x="3178" y="1168"/>
                </a:lnTo>
                <a:lnTo>
                  <a:pt x="3150" y="1146"/>
                </a:lnTo>
                <a:lnTo>
                  <a:pt x="3122" y="1126"/>
                </a:lnTo>
                <a:lnTo>
                  <a:pt x="3092" y="1106"/>
                </a:lnTo>
                <a:lnTo>
                  <a:pt x="3062" y="1088"/>
                </a:lnTo>
                <a:lnTo>
                  <a:pt x="3030" y="1072"/>
                </a:lnTo>
                <a:lnTo>
                  <a:pt x="2998" y="1058"/>
                </a:lnTo>
                <a:lnTo>
                  <a:pt x="2964" y="1044"/>
                </a:lnTo>
                <a:lnTo>
                  <a:pt x="2930" y="1032"/>
                </a:lnTo>
                <a:lnTo>
                  <a:pt x="2894" y="1022"/>
                </a:lnTo>
                <a:lnTo>
                  <a:pt x="2860" y="1014"/>
                </a:lnTo>
                <a:lnTo>
                  <a:pt x="2824" y="1008"/>
                </a:lnTo>
                <a:lnTo>
                  <a:pt x="2786" y="1004"/>
                </a:lnTo>
                <a:lnTo>
                  <a:pt x="2750" y="1000"/>
                </a:lnTo>
                <a:lnTo>
                  <a:pt x="2712" y="1000"/>
                </a:lnTo>
                <a:lnTo>
                  <a:pt x="2712" y="1000"/>
                </a:lnTo>
                <a:lnTo>
                  <a:pt x="2674" y="1000"/>
                </a:lnTo>
                <a:lnTo>
                  <a:pt x="2636" y="1004"/>
                </a:lnTo>
                <a:lnTo>
                  <a:pt x="2600" y="1008"/>
                </a:lnTo>
                <a:lnTo>
                  <a:pt x="2564" y="1014"/>
                </a:lnTo>
                <a:lnTo>
                  <a:pt x="2528" y="1022"/>
                </a:lnTo>
                <a:lnTo>
                  <a:pt x="2492" y="1032"/>
                </a:lnTo>
                <a:lnTo>
                  <a:pt x="2458" y="1044"/>
                </a:lnTo>
                <a:lnTo>
                  <a:pt x="2426" y="1058"/>
                </a:lnTo>
                <a:lnTo>
                  <a:pt x="2392" y="1072"/>
                </a:lnTo>
                <a:lnTo>
                  <a:pt x="2362" y="1088"/>
                </a:lnTo>
                <a:lnTo>
                  <a:pt x="2330" y="1106"/>
                </a:lnTo>
                <a:lnTo>
                  <a:pt x="2300" y="1126"/>
                </a:lnTo>
                <a:lnTo>
                  <a:pt x="2272" y="1146"/>
                </a:lnTo>
                <a:lnTo>
                  <a:pt x="2244" y="1168"/>
                </a:lnTo>
                <a:lnTo>
                  <a:pt x="2218" y="1190"/>
                </a:lnTo>
                <a:lnTo>
                  <a:pt x="2192" y="1214"/>
                </a:lnTo>
                <a:lnTo>
                  <a:pt x="2168" y="1240"/>
                </a:lnTo>
                <a:lnTo>
                  <a:pt x="2144" y="1268"/>
                </a:lnTo>
                <a:lnTo>
                  <a:pt x="2122" y="1294"/>
                </a:lnTo>
                <a:lnTo>
                  <a:pt x="2102" y="1324"/>
                </a:lnTo>
                <a:lnTo>
                  <a:pt x="2082" y="1354"/>
                </a:lnTo>
                <a:lnTo>
                  <a:pt x="2066" y="1384"/>
                </a:lnTo>
                <a:lnTo>
                  <a:pt x="2048" y="1416"/>
                </a:lnTo>
                <a:lnTo>
                  <a:pt x="2034" y="1448"/>
                </a:lnTo>
                <a:lnTo>
                  <a:pt x="2020" y="1482"/>
                </a:lnTo>
                <a:lnTo>
                  <a:pt x="2010" y="1516"/>
                </a:lnTo>
                <a:lnTo>
                  <a:pt x="2000" y="1552"/>
                </a:lnTo>
                <a:lnTo>
                  <a:pt x="1992" y="1586"/>
                </a:lnTo>
                <a:lnTo>
                  <a:pt x="1984" y="1622"/>
                </a:lnTo>
                <a:lnTo>
                  <a:pt x="1980" y="1660"/>
                </a:lnTo>
                <a:lnTo>
                  <a:pt x="1978" y="1696"/>
                </a:lnTo>
                <a:lnTo>
                  <a:pt x="1976" y="1734"/>
                </a:lnTo>
                <a:lnTo>
                  <a:pt x="1976" y="1734"/>
                </a:lnTo>
                <a:lnTo>
                  <a:pt x="1976" y="1768"/>
                </a:lnTo>
                <a:lnTo>
                  <a:pt x="1980" y="1800"/>
                </a:lnTo>
                <a:lnTo>
                  <a:pt x="1982" y="1834"/>
                </a:lnTo>
                <a:lnTo>
                  <a:pt x="1988" y="1866"/>
                </a:lnTo>
                <a:lnTo>
                  <a:pt x="1994" y="1898"/>
                </a:lnTo>
                <a:lnTo>
                  <a:pt x="2002" y="1928"/>
                </a:lnTo>
                <a:lnTo>
                  <a:pt x="2012" y="1958"/>
                </a:lnTo>
                <a:lnTo>
                  <a:pt x="2022" y="1990"/>
                </a:lnTo>
                <a:lnTo>
                  <a:pt x="2034" y="2018"/>
                </a:lnTo>
                <a:lnTo>
                  <a:pt x="2046" y="2048"/>
                </a:lnTo>
                <a:lnTo>
                  <a:pt x="2060" y="2076"/>
                </a:lnTo>
                <a:lnTo>
                  <a:pt x="2076" y="2102"/>
                </a:lnTo>
                <a:lnTo>
                  <a:pt x="2092" y="2130"/>
                </a:lnTo>
                <a:lnTo>
                  <a:pt x="2110" y="2156"/>
                </a:lnTo>
                <a:lnTo>
                  <a:pt x="2128" y="2180"/>
                </a:lnTo>
                <a:lnTo>
                  <a:pt x="2146" y="2204"/>
                </a:lnTo>
                <a:lnTo>
                  <a:pt x="2168" y="2228"/>
                </a:lnTo>
                <a:lnTo>
                  <a:pt x="2188" y="2252"/>
                </a:lnTo>
                <a:lnTo>
                  <a:pt x="2212" y="2272"/>
                </a:lnTo>
                <a:lnTo>
                  <a:pt x="2234" y="2294"/>
                </a:lnTo>
                <a:lnTo>
                  <a:pt x="2258" y="2314"/>
                </a:lnTo>
                <a:lnTo>
                  <a:pt x="2284" y="2332"/>
                </a:lnTo>
                <a:lnTo>
                  <a:pt x="2310" y="2350"/>
                </a:lnTo>
                <a:lnTo>
                  <a:pt x="2336" y="2366"/>
                </a:lnTo>
                <a:lnTo>
                  <a:pt x="2364" y="2382"/>
                </a:lnTo>
                <a:lnTo>
                  <a:pt x="2392" y="2396"/>
                </a:lnTo>
                <a:lnTo>
                  <a:pt x="2420" y="2410"/>
                </a:lnTo>
                <a:lnTo>
                  <a:pt x="2450" y="2422"/>
                </a:lnTo>
                <a:lnTo>
                  <a:pt x="2480" y="2432"/>
                </a:lnTo>
                <a:lnTo>
                  <a:pt x="2510" y="2442"/>
                </a:lnTo>
                <a:lnTo>
                  <a:pt x="2540" y="2450"/>
                </a:lnTo>
                <a:lnTo>
                  <a:pt x="2572" y="2456"/>
                </a:lnTo>
                <a:lnTo>
                  <a:pt x="2662" y="6388"/>
                </a:lnTo>
                <a:lnTo>
                  <a:pt x="2332" y="6388"/>
                </a:lnTo>
                <a:lnTo>
                  <a:pt x="2332" y="4562"/>
                </a:lnTo>
                <a:lnTo>
                  <a:pt x="1724" y="3834"/>
                </a:lnTo>
                <a:lnTo>
                  <a:pt x="1724" y="3834"/>
                </a:lnTo>
                <a:lnTo>
                  <a:pt x="1774" y="3812"/>
                </a:lnTo>
                <a:lnTo>
                  <a:pt x="1824" y="3786"/>
                </a:lnTo>
                <a:lnTo>
                  <a:pt x="1870" y="3758"/>
                </a:lnTo>
                <a:lnTo>
                  <a:pt x="1914" y="3726"/>
                </a:lnTo>
                <a:lnTo>
                  <a:pt x="1956" y="3690"/>
                </a:lnTo>
                <a:lnTo>
                  <a:pt x="1994" y="3652"/>
                </a:lnTo>
                <a:lnTo>
                  <a:pt x="2030" y="3612"/>
                </a:lnTo>
                <a:lnTo>
                  <a:pt x="2064" y="3568"/>
                </a:lnTo>
                <a:lnTo>
                  <a:pt x="2092" y="3522"/>
                </a:lnTo>
                <a:lnTo>
                  <a:pt x="2120" y="3474"/>
                </a:lnTo>
                <a:lnTo>
                  <a:pt x="2142" y="3424"/>
                </a:lnTo>
                <a:lnTo>
                  <a:pt x="2160" y="3372"/>
                </a:lnTo>
                <a:lnTo>
                  <a:pt x="2176" y="3318"/>
                </a:lnTo>
                <a:lnTo>
                  <a:pt x="2188" y="3262"/>
                </a:lnTo>
                <a:lnTo>
                  <a:pt x="2194" y="3206"/>
                </a:lnTo>
                <a:lnTo>
                  <a:pt x="2196" y="3148"/>
                </a:lnTo>
                <a:lnTo>
                  <a:pt x="2196" y="3148"/>
                </a:lnTo>
                <a:lnTo>
                  <a:pt x="2196" y="3110"/>
                </a:lnTo>
                <a:lnTo>
                  <a:pt x="2192" y="3072"/>
                </a:lnTo>
                <a:lnTo>
                  <a:pt x="2188" y="3036"/>
                </a:lnTo>
                <a:lnTo>
                  <a:pt x="2182" y="3000"/>
                </a:lnTo>
                <a:lnTo>
                  <a:pt x="2172" y="2964"/>
                </a:lnTo>
                <a:lnTo>
                  <a:pt x="2162" y="2930"/>
                </a:lnTo>
                <a:lnTo>
                  <a:pt x="2152" y="2896"/>
                </a:lnTo>
                <a:lnTo>
                  <a:pt x="2138" y="2862"/>
                </a:lnTo>
                <a:lnTo>
                  <a:pt x="2124" y="2830"/>
                </a:lnTo>
                <a:lnTo>
                  <a:pt x="2108" y="2798"/>
                </a:lnTo>
                <a:lnTo>
                  <a:pt x="2090" y="2766"/>
                </a:lnTo>
                <a:lnTo>
                  <a:pt x="2070" y="2738"/>
                </a:lnTo>
                <a:lnTo>
                  <a:pt x="2050" y="2708"/>
                </a:lnTo>
                <a:lnTo>
                  <a:pt x="2028" y="2680"/>
                </a:lnTo>
                <a:lnTo>
                  <a:pt x="2004" y="2654"/>
                </a:lnTo>
                <a:lnTo>
                  <a:pt x="1980" y="2628"/>
                </a:lnTo>
                <a:lnTo>
                  <a:pt x="1954" y="2604"/>
                </a:lnTo>
                <a:lnTo>
                  <a:pt x="1928" y="2580"/>
                </a:lnTo>
                <a:lnTo>
                  <a:pt x="1900" y="2558"/>
                </a:lnTo>
                <a:lnTo>
                  <a:pt x="1872" y="2538"/>
                </a:lnTo>
                <a:lnTo>
                  <a:pt x="1842" y="2520"/>
                </a:lnTo>
                <a:lnTo>
                  <a:pt x="1810" y="2502"/>
                </a:lnTo>
                <a:lnTo>
                  <a:pt x="1780" y="2486"/>
                </a:lnTo>
                <a:lnTo>
                  <a:pt x="1746" y="2470"/>
                </a:lnTo>
                <a:lnTo>
                  <a:pt x="1714" y="2458"/>
                </a:lnTo>
                <a:lnTo>
                  <a:pt x="1680" y="2446"/>
                </a:lnTo>
                <a:lnTo>
                  <a:pt x="1644" y="2436"/>
                </a:lnTo>
                <a:lnTo>
                  <a:pt x="1608" y="2428"/>
                </a:lnTo>
                <a:lnTo>
                  <a:pt x="1572" y="2422"/>
                </a:lnTo>
                <a:lnTo>
                  <a:pt x="1536" y="2416"/>
                </a:lnTo>
                <a:lnTo>
                  <a:pt x="1498" y="2414"/>
                </a:lnTo>
                <a:lnTo>
                  <a:pt x="1460" y="2412"/>
                </a:lnTo>
                <a:lnTo>
                  <a:pt x="1460" y="2412"/>
                </a:lnTo>
                <a:lnTo>
                  <a:pt x="1424" y="2414"/>
                </a:lnTo>
                <a:lnTo>
                  <a:pt x="1386" y="2416"/>
                </a:lnTo>
                <a:lnTo>
                  <a:pt x="1348" y="2422"/>
                </a:lnTo>
                <a:lnTo>
                  <a:pt x="1312" y="2428"/>
                </a:lnTo>
                <a:lnTo>
                  <a:pt x="1278" y="2436"/>
                </a:lnTo>
                <a:lnTo>
                  <a:pt x="1242" y="2446"/>
                </a:lnTo>
                <a:lnTo>
                  <a:pt x="1208" y="2458"/>
                </a:lnTo>
                <a:lnTo>
                  <a:pt x="1174" y="2470"/>
                </a:lnTo>
                <a:lnTo>
                  <a:pt x="1142" y="2486"/>
                </a:lnTo>
                <a:lnTo>
                  <a:pt x="1110" y="2502"/>
                </a:lnTo>
                <a:lnTo>
                  <a:pt x="1080" y="2520"/>
                </a:lnTo>
                <a:lnTo>
                  <a:pt x="1050" y="2538"/>
                </a:lnTo>
                <a:lnTo>
                  <a:pt x="1022" y="2558"/>
                </a:lnTo>
                <a:lnTo>
                  <a:pt x="994" y="2580"/>
                </a:lnTo>
                <a:lnTo>
                  <a:pt x="966" y="2604"/>
                </a:lnTo>
                <a:lnTo>
                  <a:pt x="942" y="2628"/>
                </a:lnTo>
                <a:lnTo>
                  <a:pt x="916" y="2654"/>
                </a:lnTo>
                <a:lnTo>
                  <a:pt x="894" y="2680"/>
                </a:lnTo>
                <a:lnTo>
                  <a:pt x="872" y="2708"/>
                </a:lnTo>
                <a:lnTo>
                  <a:pt x="852" y="2738"/>
                </a:lnTo>
                <a:lnTo>
                  <a:pt x="832" y="2766"/>
                </a:lnTo>
                <a:lnTo>
                  <a:pt x="814" y="2798"/>
                </a:lnTo>
                <a:lnTo>
                  <a:pt x="798" y="2830"/>
                </a:lnTo>
                <a:lnTo>
                  <a:pt x="784" y="2862"/>
                </a:lnTo>
                <a:lnTo>
                  <a:pt x="770" y="2896"/>
                </a:lnTo>
                <a:lnTo>
                  <a:pt x="758" y="2930"/>
                </a:lnTo>
                <a:lnTo>
                  <a:pt x="748" y="2964"/>
                </a:lnTo>
                <a:lnTo>
                  <a:pt x="740" y="3000"/>
                </a:lnTo>
                <a:lnTo>
                  <a:pt x="734" y="3036"/>
                </a:lnTo>
                <a:lnTo>
                  <a:pt x="730" y="3072"/>
                </a:lnTo>
                <a:lnTo>
                  <a:pt x="726" y="3110"/>
                </a:lnTo>
                <a:lnTo>
                  <a:pt x="726" y="3148"/>
                </a:lnTo>
                <a:lnTo>
                  <a:pt x="726" y="3148"/>
                </a:lnTo>
                <a:lnTo>
                  <a:pt x="726" y="3184"/>
                </a:lnTo>
                <a:lnTo>
                  <a:pt x="730" y="3218"/>
                </a:lnTo>
                <a:lnTo>
                  <a:pt x="734" y="3254"/>
                </a:lnTo>
                <a:lnTo>
                  <a:pt x="738" y="3288"/>
                </a:lnTo>
                <a:lnTo>
                  <a:pt x="746" y="3322"/>
                </a:lnTo>
                <a:lnTo>
                  <a:pt x="756" y="3354"/>
                </a:lnTo>
                <a:lnTo>
                  <a:pt x="766" y="3386"/>
                </a:lnTo>
                <a:lnTo>
                  <a:pt x="778" y="3418"/>
                </a:lnTo>
                <a:lnTo>
                  <a:pt x="790" y="3450"/>
                </a:lnTo>
                <a:lnTo>
                  <a:pt x="804" y="3480"/>
                </a:lnTo>
                <a:lnTo>
                  <a:pt x="820" y="3510"/>
                </a:lnTo>
                <a:lnTo>
                  <a:pt x="838" y="3538"/>
                </a:lnTo>
                <a:lnTo>
                  <a:pt x="856" y="3566"/>
                </a:lnTo>
                <a:lnTo>
                  <a:pt x="876" y="3592"/>
                </a:lnTo>
                <a:lnTo>
                  <a:pt x="896" y="3618"/>
                </a:lnTo>
                <a:lnTo>
                  <a:pt x="918" y="3644"/>
                </a:lnTo>
                <a:lnTo>
                  <a:pt x="942" y="3668"/>
                </a:lnTo>
                <a:lnTo>
                  <a:pt x="966" y="3690"/>
                </a:lnTo>
                <a:lnTo>
                  <a:pt x="990" y="3712"/>
                </a:lnTo>
                <a:lnTo>
                  <a:pt x="1016" y="3734"/>
                </a:lnTo>
                <a:lnTo>
                  <a:pt x="1044" y="3752"/>
                </a:lnTo>
                <a:lnTo>
                  <a:pt x="1072" y="3772"/>
                </a:lnTo>
                <a:lnTo>
                  <a:pt x="1100" y="3788"/>
                </a:lnTo>
                <a:lnTo>
                  <a:pt x="1130" y="3804"/>
                </a:lnTo>
                <a:lnTo>
                  <a:pt x="1160" y="3818"/>
                </a:lnTo>
                <a:lnTo>
                  <a:pt x="1192" y="3832"/>
                </a:lnTo>
                <a:lnTo>
                  <a:pt x="1224" y="3844"/>
                </a:lnTo>
                <a:lnTo>
                  <a:pt x="1256" y="3854"/>
                </a:lnTo>
                <a:lnTo>
                  <a:pt x="1288" y="3862"/>
                </a:lnTo>
                <a:lnTo>
                  <a:pt x="1322" y="3870"/>
                </a:lnTo>
                <a:lnTo>
                  <a:pt x="1356" y="3876"/>
                </a:lnTo>
                <a:lnTo>
                  <a:pt x="1392" y="3880"/>
                </a:lnTo>
                <a:lnTo>
                  <a:pt x="2048" y="4666"/>
                </a:lnTo>
                <a:lnTo>
                  <a:pt x="2048" y="6388"/>
                </a:lnTo>
                <a:lnTo>
                  <a:pt x="284" y="6388"/>
                </a:lnTo>
                <a:lnTo>
                  <a:pt x="284" y="284"/>
                </a:lnTo>
                <a:lnTo>
                  <a:pt x="6389" y="284"/>
                </a:lnTo>
                <a:lnTo>
                  <a:pt x="6389" y="6388"/>
                </a:lnTo>
                <a:close/>
                <a:moveTo>
                  <a:pt x="5213" y="2314"/>
                </a:moveTo>
                <a:lnTo>
                  <a:pt x="5213" y="2314"/>
                </a:lnTo>
                <a:lnTo>
                  <a:pt x="5167" y="2312"/>
                </a:lnTo>
                <a:lnTo>
                  <a:pt x="5123" y="2304"/>
                </a:lnTo>
                <a:lnTo>
                  <a:pt x="5079" y="2294"/>
                </a:lnTo>
                <a:lnTo>
                  <a:pt x="5039" y="2278"/>
                </a:lnTo>
                <a:lnTo>
                  <a:pt x="4999" y="2260"/>
                </a:lnTo>
                <a:lnTo>
                  <a:pt x="4961" y="2236"/>
                </a:lnTo>
                <a:lnTo>
                  <a:pt x="4927" y="2210"/>
                </a:lnTo>
                <a:lnTo>
                  <a:pt x="4895" y="2182"/>
                </a:lnTo>
                <a:lnTo>
                  <a:pt x="4865" y="2150"/>
                </a:lnTo>
                <a:lnTo>
                  <a:pt x="4839" y="2114"/>
                </a:lnTo>
                <a:lnTo>
                  <a:pt x="4817" y="2078"/>
                </a:lnTo>
                <a:lnTo>
                  <a:pt x="4799" y="2038"/>
                </a:lnTo>
                <a:lnTo>
                  <a:pt x="4783" y="1996"/>
                </a:lnTo>
                <a:lnTo>
                  <a:pt x="4771" y="1954"/>
                </a:lnTo>
                <a:lnTo>
                  <a:pt x="4765" y="1910"/>
                </a:lnTo>
                <a:lnTo>
                  <a:pt x="4763" y="1864"/>
                </a:lnTo>
                <a:lnTo>
                  <a:pt x="4763" y="1864"/>
                </a:lnTo>
                <a:lnTo>
                  <a:pt x="4765" y="1818"/>
                </a:lnTo>
                <a:lnTo>
                  <a:pt x="4771" y="1772"/>
                </a:lnTo>
                <a:lnTo>
                  <a:pt x="4783" y="1730"/>
                </a:lnTo>
                <a:lnTo>
                  <a:pt x="4799" y="1688"/>
                </a:lnTo>
                <a:lnTo>
                  <a:pt x="4817" y="1648"/>
                </a:lnTo>
                <a:lnTo>
                  <a:pt x="4839" y="1612"/>
                </a:lnTo>
                <a:lnTo>
                  <a:pt x="4865" y="1576"/>
                </a:lnTo>
                <a:lnTo>
                  <a:pt x="4895" y="1544"/>
                </a:lnTo>
                <a:lnTo>
                  <a:pt x="4927" y="1516"/>
                </a:lnTo>
                <a:lnTo>
                  <a:pt x="4961" y="1490"/>
                </a:lnTo>
                <a:lnTo>
                  <a:pt x="4999" y="1466"/>
                </a:lnTo>
                <a:lnTo>
                  <a:pt x="5039" y="1448"/>
                </a:lnTo>
                <a:lnTo>
                  <a:pt x="5079" y="1432"/>
                </a:lnTo>
                <a:lnTo>
                  <a:pt x="5123" y="1422"/>
                </a:lnTo>
                <a:lnTo>
                  <a:pt x="5167" y="1414"/>
                </a:lnTo>
                <a:lnTo>
                  <a:pt x="5213" y="1412"/>
                </a:lnTo>
                <a:lnTo>
                  <a:pt x="5213" y="1412"/>
                </a:lnTo>
                <a:lnTo>
                  <a:pt x="5259" y="1414"/>
                </a:lnTo>
                <a:lnTo>
                  <a:pt x="5305" y="1422"/>
                </a:lnTo>
                <a:lnTo>
                  <a:pt x="5347" y="1432"/>
                </a:lnTo>
                <a:lnTo>
                  <a:pt x="5389" y="1448"/>
                </a:lnTo>
                <a:lnTo>
                  <a:pt x="5429" y="1466"/>
                </a:lnTo>
                <a:lnTo>
                  <a:pt x="5465" y="1490"/>
                </a:lnTo>
                <a:lnTo>
                  <a:pt x="5499" y="1516"/>
                </a:lnTo>
                <a:lnTo>
                  <a:pt x="5531" y="1544"/>
                </a:lnTo>
                <a:lnTo>
                  <a:pt x="5561" y="1576"/>
                </a:lnTo>
                <a:lnTo>
                  <a:pt x="5587" y="1612"/>
                </a:lnTo>
                <a:lnTo>
                  <a:pt x="5609" y="1648"/>
                </a:lnTo>
                <a:lnTo>
                  <a:pt x="5629" y="1688"/>
                </a:lnTo>
                <a:lnTo>
                  <a:pt x="5643" y="1730"/>
                </a:lnTo>
                <a:lnTo>
                  <a:pt x="5655" y="1772"/>
                </a:lnTo>
                <a:lnTo>
                  <a:pt x="5661" y="1818"/>
                </a:lnTo>
                <a:lnTo>
                  <a:pt x="5665" y="1864"/>
                </a:lnTo>
                <a:lnTo>
                  <a:pt x="5665" y="1864"/>
                </a:lnTo>
                <a:lnTo>
                  <a:pt x="5661" y="1910"/>
                </a:lnTo>
                <a:lnTo>
                  <a:pt x="5655" y="1954"/>
                </a:lnTo>
                <a:lnTo>
                  <a:pt x="5643" y="1996"/>
                </a:lnTo>
                <a:lnTo>
                  <a:pt x="5629" y="2038"/>
                </a:lnTo>
                <a:lnTo>
                  <a:pt x="5609" y="2078"/>
                </a:lnTo>
                <a:lnTo>
                  <a:pt x="5587" y="2114"/>
                </a:lnTo>
                <a:lnTo>
                  <a:pt x="5561" y="2150"/>
                </a:lnTo>
                <a:lnTo>
                  <a:pt x="5531" y="2182"/>
                </a:lnTo>
                <a:lnTo>
                  <a:pt x="5499" y="2210"/>
                </a:lnTo>
                <a:lnTo>
                  <a:pt x="5465" y="2236"/>
                </a:lnTo>
                <a:lnTo>
                  <a:pt x="5429" y="2260"/>
                </a:lnTo>
                <a:lnTo>
                  <a:pt x="5389" y="2278"/>
                </a:lnTo>
                <a:lnTo>
                  <a:pt x="5347" y="2294"/>
                </a:lnTo>
                <a:lnTo>
                  <a:pt x="5305" y="2304"/>
                </a:lnTo>
                <a:lnTo>
                  <a:pt x="5259" y="2312"/>
                </a:lnTo>
                <a:lnTo>
                  <a:pt x="5213" y="2314"/>
                </a:lnTo>
                <a:lnTo>
                  <a:pt x="5213" y="2314"/>
                </a:lnTo>
                <a:close/>
                <a:moveTo>
                  <a:pt x="3963" y="3548"/>
                </a:moveTo>
                <a:lnTo>
                  <a:pt x="3963" y="3548"/>
                </a:lnTo>
                <a:lnTo>
                  <a:pt x="3917" y="3544"/>
                </a:lnTo>
                <a:lnTo>
                  <a:pt x="3873" y="3538"/>
                </a:lnTo>
                <a:lnTo>
                  <a:pt x="3829" y="3526"/>
                </a:lnTo>
                <a:lnTo>
                  <a:pt x="3787" y="3512"/>
                </a:lnTo>
                <a:lnTo>
                  <a:pt x="3749" y="3492"/>
                </a:lnTo>
                <a:lnTo>
                  <a:pt x="3711" y="3470"/>
                </a:lnTo>
                <a:lnTo>
                  <a:pt x="3677" y="3444"/>
                </a:lnTo>
                <a:lnTo>
                  <a:pt x="3645" y="3414"/>
                </a:lnTo>
                <a:lnTo>
                  <a:pt x="3615" y="3382"/>
                </a:lnTo>
                <a:lnTo>
                  <a:pt x="3589" y="3348"/>
                </a:lnTo>
                <a:lnTo>
                  <a:pt x="3567" y="3312"/>
                </a:lnTo>
                <a:lnTo>
                  <a:pt x="3547" y="3272"/>
                </a:lnTo>
                <a:lnTo>
                  <a:pt x="3533" y="3230"/>
                </a:lnTo>
                <a:lnTo>
                  <a:pt x="3521" y="3188"/>
                </a:lnTo>
                <a:lnTo>
                  <a:pt x="3515" y="3142"/>
                </a:lnTo>
                <a:lnTo>
                  <a:pt x="3513" y="3096"/>
                </a:lnTo>
                <a:lnTo>
                  <a:pt x="3513" y="3096"/>
                </a:lnTo>
                <a:lnTo>
                  <a:pt x="3515" y="3050"/>
                </a:lnTo>
                <a:lnTo>
                  <a:pt x="3521" y="3006"/>
                </a:lnTo>
                <a:lnTo>
                  <a:pt x="3533" y="2962"/>
                </a:lnTo>
                <a:lnTo>
                  <a:pt x="3547" y="2922"/>
                </a:lnTo>
                <a:lnTo>
                  <a:pt x="3567" y="2882"/>
                </a:lnTo>
                <a:lnTo>
                  <a:pt x="3589" y="2844"/>
                </a:lnTo>
                <a:lnTo>
                  <a:pt x="3615" y="2810"/>
                </a:lnTo>
                <a:lnTo>
                  <a:pt x="3645" y="2778"/>
                </a:lnTo>
                <a:lnTo>
                  <a:pt x="3677" y="2748"/>
                </a:lnTo>
                <a:lnTo>
                  <a:pt x="3711" y="2722"/>
                </a:lnTo>
                <a:lnTo>
                  <a:pt x="3749" y="2700"/>
                </a:lnTo>
                <a:lnTo>
                  <a:pt x="3787" y="2682"/>
                </a:lnTo>
                <a:lnTo>
                  <a:pt x="3829" y="2666"/>
                </a:lnTo>
                <a:lnTo>
                  <a:pt x="3873" y="2654"/>
                </a:lnTo>
                <a:lnTo>
                  <a:pt x="3917" y="2648"/>
                </a:lnTo>
                <a:lnTo>
                  <a:pt x="3963" y="2646"/>
                </a:lnTo>
                <a:lnTo>
                  <a:pt x="3963" y="2646"/>
                </a:lnTo>
                <a:lnTo>
                  <a:pt x="4009" y="2648"/>
                </a:lnTo>
                <a:lnTo>
                  <a:pt x="4053" y="2654"/>
                </a:lnTo>
                <a:lnTo>
                  <a:pt x="4097" y="2666"/>
                </a:lnTo>
                <a:lnTo>
                  <a:pt x="4139" y="2682"/>
                </a:lnTo>
                <a:lnTo>
                  <a:pt x="4177" y="2700"/>
                </a:lnTo>
                <a:lnTo>
                  <a:pt x="4215" y="2722"/>
                </a:lnTo>
                <a:lnTo>
                  <a:pt x="4249" y="2748"/>
                </a:lnTo>
                <a:lnTo>
                  <a:pt x="4281" y="2778"/>
                </a:lnTo>
                <a:lnTo>
                  <a:pt x="4311" y="2810"/>
                </a:lnTo>
                <a:lnTo>
                  <a:pt x="4337" y="2844"/>
                </a:lnTo>
                <a:lnTo>
                  <a:pt x="4359" y="2882"/>
                </a:lnTo>
                <a:lnTo>
                  <a:pt x="4379" y="2922"/>
                </a:lnTo>
                <a:lnTo>
                  <a:pt x="4393" y="2962"/>
                </a:lnTo>
                <a:lnTo>
                  <a:pt x="4405" y="3006"/>
                </a:lnTo>
                <a:lnTo>
                  <a:pt x="4411" y="3050"/>
                </a:lnTo>
                <a:lnTo>
                  <a:pt x="4413" y="3096"/>
                </a:lnTo>
                <a:lnTo>
                  <a:pt x="4413" y="3096"/>
                </a:lnTo>
                <a:lnTo>
                  <a:pt x="4411" y="3142"/>
                </a:lnTo>
                <a:lnTo>
                  <a:pt x="4405" y="3188"/>
                </a:lnTo>
                <a:lnTo>
                  <a:pt x="4393" y="3230"/>
                </a:lnTo>
                <a:lnTo>
                  <a:pt x="4379" y="3272"/>
                </a:lnTo>
                <a:lnTo>
                  <a:pt x="4359" y="3312"/>
                </a:lnTo>
                <a:lnTo>
                  <a:pt x="4337" y="3348"/>
                </a:lnTo>
                <a:lnTo>
                  <a:pt x="4311" y="3382"/>
                </a:lnTo>
                <a:lnTo>
                  <a:pt x="4281" y="3414"/>
                </a:lnTo>
                <a:lnTo>
                  <a:pt x="4249" y="3444"/>
                </a:lnTo>
                <a:lnTo>
                  <a:pt x="4215" y="3470"/>
                </a:lnTo>
                <a:lnTo>
                  <a:pt x="4177" y="3492"/>
                </a:lnTo>
                <a:lnTo>
                  <a:pt x="4139" y="3512"/>
                </a:lnTo>
                <a:lnTo>
                  <a:pt x="4097" y="3526"/>
                </a:lnTo>
                <a:lnTo>
                  <a:pt x="4053" y="3538"/>
                </a:lnTo>
                <a:lnTo>
                  <a:pt x="4009" y="3544"/>
                </a:lnTo>
                <a:lnTo>
                  <a:pt x="3963" y="3548"/>
                </a:lnTo>
                <a:lnTo>
                  <a:pt x="3963" y="3548"/>
                </a:lnTo>
                <a:close/>
                <a:moveTo>
                  <a:pt x="1010" y="3148"/>
                </a:moveTo>
                <a:lnTo>
                  <a:pt x="1010" y="3148"/>
                </a:lnTo>
                <a:lnTo>
                  <a:pt x="1012" y="3102"/>
                </a:lnTo>
                <a:lnTo>
                  <a:pt x="1020" y="3058"/>
                </a:lnTo>
                <a:lnTo>
                  <a:pt x="1030" y="3014"/>
                </a:lnTo>
                <a:lnTo>
                  <a:pt x="1046" y="2972"/>
                </a:lnTo>
                <a:lnTo>
                  <a:pt x="1064" y="2934"/>
                </a:lnTo>
                <a:lnTo>
                  <a:pt x="1088" y="2896"/>
                </a:lnTo>
                <a:lnTo>
                  <a:pt x="1114" y="2862"/>
                </a:lnTo>
                <a:lnTo>
                  <a:pt x="1142" y="2830"/>
                </a:lnTo>
                <a:lnTo>
                  <a:pt x="1174" y="2800"/>
                </a:lnTo>
                <a:lnTo>
                  <a:pt x="1210" y="2774"/>
                </a:lnTo>
                <a:lnTo>
                  <a:pt x="1246" y="2752"/>
                </a:lnTo>
                <a:lnTo>
                  <a:pt x="1286" y="2732"/>
                </a:lnTo>
                <a:lnTo>
                  <a:pt x="1326" y="2718"/>
                </a:lnTo>
                <a:lnTo>
                  <a:pt x="1370" y="2706"/>
                </a:lnTo>
                <a:lnTo>
                  <a:pt x="1414" y="2700"/>
                </a:lnTo>
                <a:lnTo>
                  <a:pt x="1460" y="2698"/>
                </a:lnTo>
                <a:lnTo>
                  <a:pt x="1460" y="2698"/>
                </a:lnTo>
                <a:lnTo>
                  <a:pt x="1506" y="2700"/>
                </a:lnTo>
                <a:lnTo>
                  <a:pt x="1552" y="2706"/>
                </a:lnTo>
                <a:lnTo>
                  <a:pt x="1594" y="2718"/>
                </a:lnTo>
                <a:lnTo>
                  <a:pt x="1636" y="2732"/>
                </a:lnTo>
                <a:lnTo>
                  <a:pt x="1676" y="2752"/>
                </a:lnTo>
                <a:lnTo>
                  <a:pt x="1712" y="2774"/>
                </a:lnTo>
                <a:lnTo>
                  <a:pt x="1748" y="2800"/>
                </a:lnTo>
                <a:lnTo>
                  <a:pt x="1780" y="2830"/>
                </a:lnTo>
                <a:lnTo>
                  <a:pt x="1808" y="2862"/>
                </a:lnTo>
                <a:lnTo>
                  <a:pt x="1834" y="2896"/>
                </a:lnTo>
                <a:lnTo>
                  <a:pt x="1856" y="2934"/>
                </a:lnTo>
                <a:lnTo>
                  <a:pt x="1876" y="2972"/>
                </a:lnTo>
                <a:lnTo>
                  <a:pt x="1892" y="3014"/>
                </a:lnTo>
                <a:lnTo>
                  <a:pt x="1902" y="3058"/>
                </a:lnTo>
                <a:lnTo>
                  <a:pt x="1910" y="3102"/>
                </a:lnTo>
                <a:lnTo>
                  <a:pt x="1912" y="3148"/>
                </a:lnTo>
                <a:lnTo>
                  <a:pt x="1912" y="3148"/>
                </a:lnTo>
                <a:lnTo>
                  <a:pt x="1910" y="3194"/>
                </a:lnTo>
                <a:lnTo>
                  <a:pt x="1902" y="3238"/>
                </a:lnTo>
                <a:lnTo>
                  <a:pt x="1892" y="3282"/>
                </a:lnTo>
                <a:lnTo>
                  <a:pt x="1876" y="3324"/>
                </a:lnTo>
                <a:lnTo>
                  <a:pt x="1856" y="3362"/>
                </a:lnTo>
                <a:lnTo>
                  <a:pt x="1834" y="3400"/>
                </a:lnTo>
                <a:lnTo>
                  <a:pt x="1808" y="3434"/>
                </a:lnTo>
                <a:lnTo>
                  <a:pt x="1780" y="3466"/>
                </a:lnTo>
                <a:lnTo>
                  <a:pt x="1748" y="3496"/>
                </a:lnTo>
                <a:lnTo>
                  <a:pt x="1712" y="3522"/>
                </a:lnTo>
                <a:lnTo>
                  <a:pt x="1676" y="3544"/>
                </a:lnTo>
                <a:lnTo>
                  <a:pt x="1636" y="3564"/>
                </a:lnTo>
                <a:lnTo>
                  <a:pt x="1594" y="3578"/>
                </a:lnTo>
                <a:lnTo>
                  <a:pt x="1552" y="3590"/>
                </a:lnTo>
                <a:lnTo>
                  <a:pt x="1506" y="3596"/>
                </a:lnTo>
                <a:lnTo>
                  <a:pt x="1460" y="3598"/>
                </a:lnTo>
                <a:lnTo>
                  <a:pt x="1460" y="3598"/>
                </a:lnTo>
                <a:lnTo>
                  <a:pt x="1414" y="3596"/>
                </a:lnTo>
                <a:lnTo>
                  <a:pt x="1370" y="3590"/>
                </a:lnTo>
                <a:lnTo>
                  <a:pt x="1326" y="3578"/>
                </a:lnTo>
                <a:lnTo>
                  <a:pt x="1286" y="3564"/>
                </a:lnTo>
                <a:lnTo>
                  <a:pt x="1246" y="3544"/>
                </a:lnTo>
                <a:lnTo>
                  <a:pt x="1210" y="3522"/>
                </a:lnTo>
                <a:lnTo>
                  <a:pt x="1174" y="3496"/>
                </a:lnTo>
                <a:lnTo>
                  <a:pt x="1142" y="3466"/>
                </a:lnTo>
                <a:lnTo>
                  <a:pt x="1114" y="3434"/>
                </a:lnTo>
                <a:lnTo>
                  <a:pt x="1088" y="3400"/>
                </a:lnTo>
                <a:lnTo>
                  <a:pt x="1064" y="3362"/>
                </a:lnTo>
                <a:lnTo>
                  <a:pt x="1046" y="3324"/>
                </a:lnTo>
                <a:lnTo>
                  <a:pt x="1030" y="3282"/>
                </a:lnTo>
                <a:lnTo>
                  <a:pt x="1020" y="3238"/>
                </a:lnTo>
                <a:lnTo>
                  <a:pt x="1012" y="3194"/>
                </a:lnTo>
                <a:lnTo>
                  <a:pt x="1010" y="3148"/>
                </a:lnTo>
                <a:lnTo>
                  <a:pt x="1010" y="3148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25" tIns="29300" rIns="58625" bIns="29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7"/>
          <p:cNvSpPr/>
          <p:nvPr/>
        </p:nvSpPr>
        <p:spPr>
          <a:xfrm>
            <a:off x="7365390" y="1790032"/>
            <a:ext cx="776057" cy="719015"/>
          </a:xfrm>
          <a:custGeom>
            <a:avLst/>
            <a:gdLst/>
            <a:ahLst/>
            <a:cxnLst/>
            <a:rect l="l" t="t" r="r" b="b"/>
            <a:pathLst>
              <a:path w="6709" h="6708" extrusionOk="0">
                <a:moveTo>
                  <a:pt x="6709" y="0"/>
                </a:moveTo>
                <a:lnTo>
                  <a:pt x="0" y="0"/>
                </a:lnTo>
                <a:lnTo>
                  <a:pt x="0" y="6708"/>
                </a:lnTo>
                <a:lnTo>
                  <a:pt x="6709" y="6708"/>
                </a:lnTo>
                <a:lnTo>
                  <a:pt x="6709" y="6708"/>
                </a:lnTo>
                <a:lnTo>
                  <a:pt x="6709" y="0"/>
                </a:lnTo>
                <a:lnTo>
                  <a:pt x="6709" y="0"/>
                </a:lnTo>
                <a:close/>
                <a:moveTo>
                  <a:pt x="1574" y="4746"/>
                </a:moveTo>
                <a:lnTo>
                  <a:pt x="1618" y="4708"/>
                </a:lnTo>
                <a:lnTo>
                  <a:pt x="2926" y="5432"/>
                </a:lnTo>
                <a:lnTo>
                  <a:pt x="2530" y="5772"/>
                </a:lnTo>
                <a:lnTo>
                  <a:pt x="2530" y="5772"/>
                </a:lnTo>
                <a:lnTo>
                  <a:pt x="2520" y="5780"/>
                </a:lnTo>
                <a:lnTo>
                  <a:pt x="2508" y="5788"/>
                </a:lnTo>
                <a:lnTo>
                  <a:pt x="2496" y="5794"/>
                </a:lnTo>
                <a:lnTo>
                  <a:pt x="2484" y="5798"/>
                </a:lnTo>
                <a:lnTo>
                  <a:pt x="2470" y="5802"/>
                </a:lnTo>
                <a:lnTo>
                  <a:pt x="2456" y="5804"/>
                </a:lnTo>
                <a:lnTo>
                  <a:pt x="2444" y="5806"/>
                </a:lnTo>
                <a:lnTo>
                  <a:pt x="2430" y="5806"/>
                </a:lnTo>
                <a:lnTo>
                  <a:pt x="2430" y="5806"/>
                </a:lnTo>
                <a:lnTo>
                  <a:pt x="2416" y="5804"/>
                </a:lnTo>
                <a:lnTo>
                  <a:pt x="2402" y="5800"/>
                </a:lnTo>
                <a:lnTo>
                  <a:pt x="2390" y="5796"/>
                </a:lnTo>
                <a:lnTo>
                  <a:pt x="2376" y="5790"/>
                </a:lnTo>
                <a:lnTo>
                  <a:pt x="2364" y="5784"/>
                </a:lnTo>
                <a:lnTo>
                  <a:pt x="2352" y="5774"/>
                </a:lnTo>
                <a:lnTo>
                  <a:pt x="2342" y="5764"/>
                </a:lnTo>
                <a:lnTo>
                  <a:pt x="2330" y="5752"/>
                </a:lnTo>
                <a:lnTo>
                  <a:pt x="1560" y="4940"/>
                </a:lnTo>
                <a:lnTo>
                  <a:pt x="1560" y="4940"/>
                </a:lnTo>
                <a:lnTo>
                  <a:pt x="1552" y="4930"/>
                </a:lnTo>
                <a:lnTo>
                  <a:pt x="1544" y="4918"/>
                </a:lnTo>
                <a:lnTo>
                  <a:pt x="1538" y="4906"/>
                </a:lnTo>
                <a:lnTo>
                  <a:pt x="1534" y="4892"/>
                </a:lnTo>
                <a:lnTo>
                  <a:pt x="1530" y="4880"/>
                </a:lnTo>
                <a:lnTo>
                  <a:pt x="1528" y="4866"/>
                </a:lnTo>
                <a:lnTo>
                  <a:pt x="1526" y="4854"/>
                </a:lnTo>
                <a:lnTo>
                  <a:pt x="1528" y="4840"/>
                </a:lnTo>
                <a:lnTo>
                  <a:pt x="1528" y="4828"/>
                </a:lnTo>
                <a:lnTo>
                  <a:pt x="1532" y="4814"/>
                </a:lnTo>
                <a:lnTo>
                  <a:pt x="1536" y="4802"/>
                </a:lnTo>
                <a:lnTo>
                  <a:pt x="1540" y="4790"/>
                </a:lnTo>
                <a:lnTo>
                  <a:pt x="1548" y="4778"/>
                </a:lnTo>
                <a:lnTo>
                  <a:pt x="1554" y="4766"/>
                </a:lnTo>
                <a:lnTo>
                  <a:pt x="1564" y="4756"/>
                </a:lnTo>
                <a:lnTo>
                  <a:pt x="1574" y="4746"/>
                </a:lnTo>
                <a:lnTo>
                  <a:pt x="1574" y="4746"/>
                </a:lnTo>
                <a:close/>
                <a:moveTo>
                  <a:pt x="1658" y="4404"/>
                </a:moveTo>
                <a:lnTo>
                  <a:pt x="1658" y="4404"/>
                </a:lnTo>
                <a:lnTo>
                  <a:pt x="1630" y="4386"/>
                </a:lnTo>
                <a:lnTo>
                  <a:pt x="1602" y="4368"/>
                </a:lnTo>
                <a:lnTo>
                  <a:pt x="1576" y="4348"/>
                </a:lnTo>
                <a:lnTo>
                  <a:pt x="1550" y="4326"/>
                </a:lnTo>
                <a:lnTo>
                  <a:pt x="1526" y="4304"/>
                </a:lnTo>
                <a:lnTo>
                  <a:pt x="1504" y="4280"/>
                </a:lnTo>
                <a:lnTo>
                  <a:pt x="1484" y="4254"/>
                </a:lnTo>
                <a:lnTo>
                  <a:pt x="1464" y="4228"/>
                </a:lnTo>
                <a:lnTo>
                  <a:pt x="1446" y="4202"/>
                </a:lnTo>
                <a:lnTo>
                  <a:pt x="1428" y="4174"/>
                </a:lnTo>
                <a:lnTo>
                  <a:pt x="1414" y="4144"/>
                </a:lnTo>
                <a:lnTo>
                  <a:pt x="1400" y="4114"/>
                </a:lnTo>
                <a:lnTo>
                  <a:pt x="1388" y="4084"/>
                </a:lnTo>
                <a:lnTo>
                  <a:pt x="1378" y="4052"/>
                </a:lnTo>
                <a:lnTo>
                  <a:pt x="1368" y="4020"/>
                </a:lnTo>
                <a:lnTo>
                  <a:pt x="1362" y="3988"/>
                </a:lnTo>
                <a:lnTo>
                  <a:pt x="1238" y="3310"/>
                </a:lnTo>
                <a:lnTo>
                  <a:pt x="286" y="2752"/>
                </a:lnTo>
                <a:lnTo>
                  <a:pt x="286" y="1148"/>
                </a:lnTo>
                <a:lnTo>
                  <a:pt x="1868" y="2096"/>
                </a:lnTo>
                <a:lnTo>
                  <a:pt x="2494" y="1794"/>
                </a:lnTo>
                <a:lnTo>
                  <a:pt x="2494" y="1794"/>
                </a:lnTo>
                <a:lnTo>
                  <a:pt x="2532" y="1776"/>
                </a:lnTo>
                <a:lnTo>
                  <a:pt x="2570" y="1762"/>
                </a:lnTo>
                <a:lnTo>
                  <a:pt x="2608" y="1752"/>
                </a:lnTo>
                <a:lnTo>
                  <a:pt x="2646" y="1742"/>
                </a:lnTo>
                <a:lnTo>
                  <a:pt x="2684" y="1736"/>
                </a:lnTo>
                <a:lnTo>
                  <a:pt x="2724" y="1730"/>
                </a:lnTo>
                <a:lnTo>
                  <a:pt x="2764" y="1728"/>
                </a:lnTo>
                <a:lnTo>
                  <a:pt x="2802" y="1730"/>
                </a:lnTo>
                <a:lnTo>
                  <a:pt x="2842" y="1732"/>
                </a:lnTo>
                <a:lnTo>
                  <a:pt x="2880" y="1738"/>
                </a:lnTo>
                <a:lnTo>
                  <a:pt x="2918" y="1744"/>
                </a:lnTo>
                <a:lnTo>
                  <a:pt x="2958" y="1754"/>
                </a:lnTo>
                <a:lnTo>
                  <a:pt x="2994" y="1766"/>
                </a:lnTo>
                <a:lnTo>
                  <a:pt x="3032" y="1782"/>
                </a:lnTo>
                <a:lnTo>
                  <a:pt x="3068" y="1798"/>
                </a:lnTo>
                <a:lnTo>
                  <a:pt x="3104" y="1818"/>
                </a:lnTo>
                <a:lnTo>
                  <a:pt x="3162" y="1850"/>
                </a:lnTo>
                <a:lnTo>
                  <a:pt x="1732" y="3102"/>
                </a:lnTo>
                <a:lnTo>
                  <a:pt x="1732" y="3102"/>
                </a:lnTo>
                <a:lnTo>
                  <a:pt x="1698" y="3134"/>
                </a:lnTo>
                <a:lnTo>
                  <a:pt x="1666" y="3172"/>
                </a:lnTo>
                <a:lnTo>
                  <a:pt x="1638" y="3212"/>
                </a:lnTo>
                <a:lnTo>
                  <a:pt x="1616" y="3254"/>
                </a:lnTo>
                <a:lnTo>
                  <a:pt x="1596" y="3296"/>
                </a:lnTo>
                <a:lnTo>
                  <a:pt x="1582" y="3342"/>
                </a:lnTo>
                <a:lnTo>
                  <a:pt x="1572" y="3390"/>
                </a:lnTo>
                <a:lnTo>
                  <a:pt x="1566" y="3438"/>
                </a:lnTo>
                <a:lnTo>
                  <a:pt x="1566" y="3438"/>
                </a:lnTo>
                <a:lnTo>
                  <a:pt x="1564" y="3488"/>
                </a:lnTo>
                <a:lnTo>
                  <a:pt x="1568" y="3536"/>
                </a:lnTo>
                <a:lnTo>
                  <a:pt x="1578" y="3582"/>
                </a:lnTo>
                <a:lnTo>
                  <a:pt x="1590" y="3628"/>
                </a:lnTo>
                <a:lnTo>
                  <a:pt x="1608" y="3674"/>
                </a:lnTo>
                <a:lnTo>
                  <a:pt x="1630" y="3716"/>
                </a:lnTo>
                <a:lnTo>
                  <a:pt x="1656" y="3756"/>
                </a:lnTo>
                <a:lnTo>
                  <a:pt x="1686" y="3794"/>
                </a:lnTo>
                <a:lnTo>
                  <a:pt x="1686" y="3794"/>
                </a:lnTo>
                <a:lnTo>
                  <a:pt x="1704" y="3814"/>
                </a:lnTo>
                <a:lnTo>
                  <a:pt x="1722" y="3832"/>
                </a:lnTo>
                <a:lnTo>
                  <a:pt x="1740" y="3848"/>
                </a:lnTo>
                <a:lnTo>
                  <a:pt x="1760" y="3862"/>
                </a:lnTo>
                <a:lnTo>
                  <a:pt x="1778" y="3878"/>
                </a:lnTo>
                <a:lnTo>
                  <a:pt x="1800" y="3890"/>
                </a:lnTo>
                <a:lnTo>
                  <a:pt x="1842" y="3914"/>
                </a:lnTo>
                <a:lnTo>
                  <a:pt x="1886" y="3932"/>
                </a:lnTo>
                <a:lnTo>
                  <a:pt x="1930" y="3946"/>
                </a:lnTo>
                <a:lnTo>
                  <a:pt x="1978" y="3956"/>
                </a:lnTo>
                <a:lnTo>
                  <a:pt x="2024" y="3962"/>
                </a:lnTo>
                <a:lnTo>
                  <a:pt x="2072" y="3962"/>
                </a:lnTo>
                <a:lnTo>
                  <a:pt x="2118" y="3958"/>
                </a:lnTo>
                <a:lnTo>
                  <a:pt x="2166" y="3950"/>
                </a:lnTo>
                <a:lnTo>
                  <a:pt x="2212" y="3938"/>
                </a:lnTo>
                <a:lnTo>
                  <a:pt x="2256" y="3920"/>
                </a:lnTo>
                <a:lnTo>
                  <a:pt x="2278" y="3910"/>
                </a:lnTo>
                <a:lnTo>
                  <a:pt x="2300" y="3898"/>
                </a:lnTo>
                <a:lnTo>
                  <a:pt x="2320" y="3886"/>
                </a:lnTo>
                <a:lnTo>
                  <a:pt x="2342" y="3872"/>
                </a:lnTo>
                <a:lnTo>
                  <a:pt x="2362" y="3856"/>
                </a:lnTo>
                <a:lnTo>
                  <a:pt x="2382" y="3840"/>
                </a:lnTo>
                <a:lnTo>
                  <a:pt x="2882" y="3398"/>
                </a:lnTo>
                <a:lnTo>
                  <a:pt x="2882" y="3398"/>
                </a:lnTo>
                <a:lnTo>
                  <a:pt x="2928" y="3360"/>
                </a:lnTo>
                <a:lnTo>
                  <a:pt x="2976" y="3326"/>
                </a:lnTo>
                <a:lnTo>
                  <a:pt x="3024" y="3296"/>
                </a:lnTo>
                <a:lnTo>
                  <a:pt x="3074" y="3272"/>
                </a:lnTo>
                <a:lnTo>
                  <a:pt x="3122" y="3252"/>
                </a:lnTo>
                <a:lnTo>
                  <a:pt x="3148" y="3244"/>
                </a:lnTo>
                <a:lnTo>
                  <a:pt x="3172" y="3238"/>
                </a:lnTo>
                <a:lnTo>
                  <a:pt x="3198" y="3232"/>
                </a:lnTo>
                <a:lnTo>
                  <a:pt x="3222" y="3228"/>
                </a:lnTo>
                <a:lnTo>
                  <a:pt x="3248" y="3226"/>
                </a:lnTo>
                <a:lnTo>
                  <a:pt x="3274" y="3224"/>
                </a:lnTo>
                <a:lnTo>
                  <a:pt x="3298" y="3222"/>
                </a:lnTo>
                <a:lnTo>
                  <a:pt x="3324" y="3224"/>
                </a:lnTo>
                <a:lnTo>
                  <a:pt x="3377" y="3228"/>
                </a:lnTo>
                <a:lnTo>
                  <a:pt x="3429" y="3238"/>
                </a:lnTo>
                <a:lnTo>
                  <a:pt x="3483" y="3254"/>
                </a:lnTo>
                <a:lnTo>
                  <a:pt x="3537" y="3272"/>
                </a:lnTo>
                <a:lnTo>
                  <a:pt x="3591" y="3298"/>
                </a:lnTo>
                <a:lnTo>
                  <a:pt x="3645" y="3326"/>
                </a:lnTo>
                <a:lnTo>
                  <a:pt x="3701" y="3360"/>
                </a:lnTo>
                <a:lnTo>
                  <a:pt x="5341" y="4200"/>
                </a:lnTo>
                <a:lnTo>
                  <a:pt x="5341" y="4200"/>
                </a:lnTo>
                <a:lnTo>
                  <a:pt x="5349" y="4204"/>
                </a:lnTo>
                <a:lnTo>
                  <a:pt x="5357" y="4210"/>
                </a:lnTo>
                <a:lnTo>
                  <a:pt x="5365" y="4224"/>
                </a:lnTo>
                <a:lnTo>
                  <a:pt x="5371" y="4236"/>
                </a:lnTo>
                <a:lnTo>
                  <a:pt x="5373" y="4246"/>
                </a:lnTo>
                <a:lnTo>
                  <a:pt x="5373" y="4246"/>
                </a:lnTo>
                <a:lnTo>
                  <a:pt x="5373" y="4258"/>
                </a:lnTo>
                <a:lnTo>
                  <a:pt x="5373" y="4270"/>
                </a:lnTo>
                <a:lnTo>
                  <a:pt x="5367" y="4284"/>
                </a:lnTo>
                <a:lnTo>
                  <a:pt x="5363" y="4292"/>
                </a:lnTo>
                <a:lnTo>
                  <a:pt x="5359" y="4298"/>
                </a:lnTo>
                <a:lnTo>
                  <a:pt x="3997" y="5540"/>
                </a:lnTo>
                <a:lnTo>
                  <a:pt x="3985" y="5558"/>
                </a:lnTo>
                <a:lnTo>
                  <a:pt x="3985" y="5558"/>
                </a:lnTo>
                <a:lnTo>
                  <a:pt x="3979" y="5568"/>
                </a:lnTo>
                <a:lnTo>
                  <a:pt x="3971" y="5578"/>
                </a:lnTo>
                <a:lnTo>
                  <a:pt x="3953" y="5594"/>
                </a:lnTo>
                <a:lnTo>
                  <a:pt x="3933" y="5606"/>
                </a:lnTo>
                <a:lnTo>
                  <a:pt x="3911" y="5614"/>
                </a:lnTo>
                <a:lnTo>
                  <a:pt x="3889" y="5616"/>
                </a:lnTo>
                <a:lnTo>
                  <a:pt x="3865" y="5616"/>
                </a:lnTo>
                <a:lnTo>
                  <a:pt x="3841" y="5610"/>
                </a:lnTo>
                <a:lnTo>
                  <a:pt x="3831" y="5604"/>
                </a:lnTo>
                <a:lnTo>
                  <a:pt x="3819" y="5598"/>
                </a:lnTo>
                <a:lnTo>
                  <a:pt x="1658" y="4404"/>
                </a:lnTo>
                <a:close/>
                <a:moveTo>
                  <a:pt x="5231" y="3404"/>
                </a:moveTo>
                <a:lnTo>
                  <a:pt x="5215" y="3814"/>
                </a:lnTo>
                <a:lnTo>
                  <a:pt x="3851" y="3116"/>
                </a:lnTo>
                <a:lnTo>
                  <a:pt x="3851" y="3116"/>
                </a:lnTo>
                <a:lnTo>
                  <a:pt x="3813" y="3092"/>
                </a:lnTo>
                <a:lnTo>
                  <a:pt x="3775" y="3070"/>
                </a:lnTo>
                <a:lnTo>
                  <a:pt x="3737" y="3050"/>
                </a:lnTo>
                <a:lnTo>
                  <a:pt x="3699" y="3032"/>
                </a:lnTo>
                <a:lnTo>
                  <a:pt x="3661" y="3014"/>
                </a:lnTo>
                <a:lnTo>
                  <a:pt x="3623" y="2998"/>
                </a:lnTo>
                <a:lnTo>
                  <a:pt x="3585" y="2986"/>
                </a:lnTo>
                <a:lnTo>
                  <a:pt x="3547" y="2974"/>
                </a:lnTo>
                <a:lnTo>
                  <a:pt x="3511" y="2962"/>
                </a:lnTo>
                <a:lnTo>
                  <a:pt x="3473" y="2954"/>
                </a:lnTo>
                <a:lnTo>
                  <a:pt x="3435" y="2946"/>
                </a:lnTo>
                <a:lnTo>
                  <a:pt x="3399" y="2942"/>
                </a:lnTo>
                <a:lnTo>
                  <a:pt x="3361" y="2938"/>
                </a:lnTo>
                <a:lnTo>
                  <a:pt x="3324" y="2936"/>
                </a:lnTo>
                <a:lnTo>
                  <a:pt x="3286" y="2936"/>
                </a:lnTo>
                <a:lnTo>
                  <a:pt x="3250" y="2936"/>
                </a:lnTo>
                <a:lnTo>
                  <a:pt x="3214" y="2940"/>
                </a:lnTo>
                <a:lnTo>
                  <a:pt x="3178" y="2944"/>
                </a:lnTo>
                <a:lnTo>
                  <a:pt x="3142" y="2950"/>
                </a:lnTo>
                <a:lnTo>
                  <a:pt x="3106" y="2958"/>
                </a:lnTo>
                <a:lnTo>
                  <a:pt x="3070" y="2968"/>
                </a:lnTo>
                <a:lnTo>
                  <a:pt x="3034" y="2980"/>
                </a:lnTo>
                <a:lnTo>
                  <a:pt x="2998" y="2992"/>
                </a:lnTo>
                <a:lnTo>
                  <a:pt x="2964" y="3006"/>
                </a:lnTo>
                <a:lnTo>
                  <a:pt x="2930" y="3024"/>
                </a:lnTo>
                <a:lnTo>
                  <a:pt x="2894" y="3042"/>
                </a:lnTo>
                <a:lnTo>
                  <a:pt x="2860" y="3060"/>
                </a:lnTo>
                <a:lnTo>
                  <a:pt x="2826" y="3082"/>
                </a:lnTo>
                <a:lnTo>
                  <a:pt x="2792" y="3106"/>
                </a:lnTo>
                <a:lnTo>
                  <a:pt x="2758" y="3130"/>
                </a:lnTo>
                <a:lnTo>
                  <a:pt x="2726" y="3156"/>
                </a:lnTo>
                <a:lnTo>
                  <a:pt x="2692" y="3184"/>
                </a:lnTo>
                <a:lnTo>
                  <a:pt x="2192" y="3626"/>
                </a:lnTo>
                <a:lnTo>
                  <a:pt x="2192" y="3626"/>
                </a:lnTo>
                <a:lnTo>
                  <a:pt x="2176" y="3638"/>
                </a:lnTo>
                <a:lnTo>
                  <a:pt x="2158" y="3650"/>
                </a:lnTo>
                <a:lnTo>
                  <a:pt x="2140" y="3660"/>
                </a:lnTo>
                <a:lnTo>
                  <a:pt x="2122" y="3666"/>
                </a:lnTo>
                <a:lnTo>
                  <a:pt x="2102" y="3672"/>
                </a:lnTo>
                <a:lnTo>
                  <a:pt x="2082" y="3676"/>
                </a:lnTo>
                <a:lnTo>
                  <a:pt x="2062" y="3676"/>
                </a:lnTo>
                <a:lnTo>
                  <a:pt x="2042" y="3676"/>
                </a:lnTo>
                <a:lnTo>
                  <a:pt x="2024" y="3674"/>
                </a:lnTo>
                <a:lnTo>
                  <a:pt x="2004" y="3670"/>
                </a:lnTo>
                <a:lnTo>
                  <a:pt x="1984" y="3664"/>
                </a:lnTo>
                <a:lnTo>
                  <a:pt x="1966" y="3656"/>
                </a:lnTo>
                <a:lnTo>
                  <a:pt x="1948" y="3646"/>
                </a:lnTo>
                <a:lnTo>
                  <a:pt x="1932" y="3634"/>
                </a:lnTo>
                <a:lnTo>
                  <a:pt x="1916" y="3622"/>
                </a:lnTo>
                <a:lnTo>
                  <a:pt x="1902" y="3606"/>
                </a:lnTo>
                <a:lnTo>
                  <a:pt x="1902" y="3606"/>
                </a:lnTo>
                <a:lnTo>
                  <a:pt x="1888" y="3590"/>
                </a:lnTo>
                <a:lnTo>
                  <a:pt x="1878" y="3574"/>
                </a:lnTo>
                <a:lnTo>
                  <a:pt x="1868" y="3556"/>
                </a:lnTo>
                <a:lnTo>
                  <a:pt x="1862" y="3538"/>
                </a:lnTo>
                <a:lnTo>
                  <a:pt x="1856" y="3518"/>
                </a:lnTo>
                <a:lnTo>
                  <a:pt x="1852" y="3498"/>
                </a:lnTo>
                <a:lnTo>
                  <a:pt x="1850" y="3478"/>
                </a:lnTo>
                <a:lnTo>
                  <a:pt x="1852" y="3458"/>
                </a:lnTo>
                <a:lnTo>
                  <a:pt x="1852" y="3458"/>
                </a:lnTo>
                <a:lnTo>
                  <a:pt x="1854" y="3438"/>
                </a:lnTo>
                <a:lnTo>
                  <a:pt x="1858" y="3418"/>
                </a:lnTo>
                <a:lnTo>
                  <a:pt x="1864" y="3398"/>
                </a:lnTo>
                <a:lnTo>
                  <a:pt x="1872" y="3380"/>
                </a:lnTo>
                <a:lnTo>
                  <a:pt x="1882" y="3362"/>
                </a:lnTo>
                <a:lnTo>
                  <a:pt x="1894" y="3346"/>
                </a:lnTo>
                <a:lnTo>
                  <a:pt x="1906" y="3330"/>
                </a:lnTo>
                <a:lnTo>
                  <a:pt x="1920" y="3316"/>
                </a:lnTo>
                <a:lnTo>
                  <a:pt x="3359" y="2060"/>
                </a:lnTo>
                <a:lnTo>
                  <a:pt x="3359" y="2060"/>
                </a:lnTo>
                <a:lnTo>
                  <a:pt x="3383" y="2038"/>
                </a:lnTo>
                <a:lnTo>
                  <a:pt x="3409" y="2020"/>
                </a:lnTo>
                <a:lnTo>
                  <a:pt x="3437" y="2004"/>
                </a:lnTo>
                <a:lnTo>
                  <a:pt x="3465" y="1990"/>
                </a:lnTo>
                <a:lnTo>
                  <a:pt x="3493" y="1978"/>
                </a:lnTo>
                <a:lnTo>
                  <a:pt x="3523" y="1970"/>
                </a:lnTo>
                <a:lnTo>
                  <a:pt x="3553" y="1962"/>
                </a:lnTo>
                <a:lnTo>
                  <a:pt x="3583" y="1956"/>
                </a:lnTo>
                <a:lnTo>
                  <a:pt x="3615" y="1954"/>
                </a:lnTo>
                <a:lnTo>
                  <a:pt x="3645" y="1952"/>
                </a:lnTo>
                <a:lnTo>
                  <a:pt x="3677" y="1954"/>
                </a:lnTo>
                <a:lnTo>
                  <a:pt x="3707" y="1956"/>
                </a:lnTo>
                <a:lnTo>
                  <a:pt x="3739" y="1962"/>
                </a:lnTo>
                <a:lnTo>
                  <a:pt x="3769" y="1970"/>
                </a:lnTo>
                <a:lnTo>
                  <a:pt x="3799" y="1982"/>
                </a:lnTo>
                <a:lnTo>
                  <a:pt x="3829" y="1994"/>
                </a:lnTo>
                <a:lnTo>
                  <a:pt x="4333" y="2234"/>
                </a:lnTo>
                <a:lnTo>
                  <a:pt x="6423" y="464"/>
                </a:lnTo>
                <a:lnTo>
                  <a:pt x="6423" y="2402"/>
                </a:lnTo>
                <a:lnTo>
                  <a:pt x="5231" y="3404"/>
                </a:lnTo>
                <a:close/>
                <a:moveTo>
                  <a:pt x="6191" y="286"/>
                </a:moveTo>
                <a:lnTo>
                  <a:pt x="4289" y="1896"/>
                </a:lnTo>
                <a:lnTo>
                  <a:pt x="3951" y="1736"/>
                </a:lnTo>
                <a:lnTo>
                  <a:pt x="3951" y="1736"/>
                </a:lnTo>
                <a:lnTo>
                  <a:pt x="3921" y="1722"/>
                </a:lnTo>
                <a:lnTo>
                  <a:pt x="3891" y="1710"/>
                </a:lnTo>
                <a:lnTo>
                  <a:pt x="3861" y="1700"/>
                </a:lnTo>
                <a:lnTo>
                  <a:pt x="3831" y="1690"/>
                </a:lnTo>
                <a:lnTo>
                  <a:pt x="3799" y="1684"/>
                </a:lnTo>
                <a:lnTo>
                  <a:pt x="3769" y="1678"/>
                </a:lnTo>
                <a:lnTo>
                  <a:pt x="3737" y="1672"/>
                </a:lnTo>
                <a:lnTo>
                  <a:pt x="3705" y="1670"/>
                </a:lnTo>
                <a:lnTo>
                  <a:pt x="3675" y="1668"/>
                </a:lnTo>
                <a:lnTo>
                  <a:pt x="3643" y="1666"/>
                </a:lnTo>
                <a:lnTo>
                  <a:pt x="3611" y="1668"/>
                </a:lnTo>
                <a:lnTo>
                  <a:pt x="3579" y="1670"/>
                </a:lnTo>
                <a:lnTo>
                  <a:pt x="3549" y="1674"/>
                </a:lnTo>
                <a:lnTo>
                  <a:pt x="3517" y="1678"/>
                </a:lnTo>
                <a:lnTo>
                  <a:pt x="3487" y="1684"/>
                </a:lnTo>
                <a:lnTo>
                  <a:pt x="3457" y="1692"/>
                </a:lnTo>
                <a:lnTo>
                  <a:pt x="3248" y="1570"/>
                </a:lnTo>
                <a:lnTo>
                  <a:pt x="3248" y="1570"/>
                </a:lnTo>
                <a:lnTo>
                  <a:pt x="3196" y="1542"/>
                </a:lnTo>
                <a:lnTo>
                  <a:pt x="3144" y="1518"/>
                </a:lnTo>
                <a:lnTo>
                  <a:pt x="3092" y="1498"/>
                </a:lnTo>
                <a:lnTo>
                  <a:pt x="3036" y="1480"/>
                </a:lnTo>
                <a:lnTo>
                  <a:pt x="2982" y="1466"/>
                </a:lnTo>
                <a:lnTo>
                  <a:pt x="2926" y="1454"/>
                </a:lnTo>
                <a:lnTo>
                  <a:pt x="2870" y="1448"/>
                </a:lnTo>
                <a:lnTo>
                  <a:pt x="2814" y="1444"/>
                </a:lnTo>
                <a:lnTo>
                  <a:pt x="2758" y="1442"/>
                </a:lnTo>
                <a:lnTo>
                  <a:pt x="2700" y="1446"/>
                </a:lnTo>
                <a:lnTo>
                  <a:pt x="2644" y="1452"/>
                </a:lnTo>
                <a:lnTo>
                  <a:pt x="2588" y="1462"/>
                </a:lnTo>
                <a:lnTo>
                  <a:pt x="2532" y="1476"/>
                </a:lnTo>
                <a:lnTo>
                  <a:pt x="2478" y="1492"/>
                </a:lnTo>
                <a:lnTo>
                  <a:pt x="2424" y="1512"/>
                </a:lnTo>
                <a:lnTo>
                  <a:pt x="2370" y="1536"/>
                </a:lnTo>
                <a:lnTo>
                  <a:pt x="1884" y="1770"/>
                </a:lnTo>
                <a:lnTo>
                  <a:pt x="286" y="814"/>
                </a:lnTo>
                <a:lnTo>
                  <a:pt x="286" y="286"/>
                </a:lnTo>
                <a:lnTo>
                  <a:pt x="6191" y="286"/>
                </a:lnTo>
                <a:close/>
                <a:moveTo>
                  <a:pt x="286" y="6422"/>
                </a:moveTo>
                <a:lnTo>
                  <a:pt x="286" y="3084"/>
                </a:lnTo>
                <a:lnTo>
                  <a:pt x="980" y="3492"/>
                </a:lnTo>
                <a:lnTo>
                  <a:pt x="1080" y="4038"/>
                </a:lnTo>
                <a:lnTo>
                  <a:pt x="1080" y="4038"/>
                </a:lnTo>
                <a:lnTo>
                  <a:pt x="1088" y="4076"/>
                </a:lnTo>
                <a:lnTo>
                  <a:pt x="1096" y="4112"/>
                </a:lnTo>
                <a:lnTo>
                  <a:pt x="1108" y="4148"/>
                </a:lnTo>
                <a:lnTo>
                  <a:pt x="1120" y="4184"/>
                </a:lnTo>
                <a:lnTo>
                  <a:pt x="1134" y="4218"/>
                </a:lnTo>
                <a:lnTo>
                  <a:pt x="1148" y="4252"/>
                </a:lnTo>
                <a:lnTo>
                  <a:pt x="1164" y="4286"/>
                </a:lnTo>
                <a:lnTo>
                  <a:pt x="1182" y="4318"/>
                </a:lnTo>
                <a:lnTo>
                  <a:pt x="1202" y="4350"/>
                </a:lnTo>
                <a:lnTo>
                  <a:pt x="1222" y="4382"/>
                </a:lnTo>
                <a:lnTo>
                  <a:pt x="1244" y="4412"/>
                </a:lnTo>
                <a:lnTo>
                  <a:pt x="1266" y="4440"/>
                </a:lnTo>
                <a:lnTo>
                  <a:pt x="1290" y="4468"/>
                </a:lnTo>
                <a:lnTo>
                  <a:pt x="1316" y="4496"/>
                </a:lnTo>
                <a:lnTo>
                  <a:pt x="1342" y="4522"/>
                </a:lnTo>
                <a:lnTo>
                  <a:pt x="1370" y="4548"/>
                </a:lnTo>
                <a:lnTo>
                  <a:pt x="1370" y="4548"/>
                </a:lnTo>
                <a:lnTo>
                  <a:pt x="1342" y="4578"/>
                </a:lnTo>
                <a:lnTo>
                  <a:pt x="1318" y="4610"/>
                </a:lnTo>
                <a:lnTo>
                  <a:pt x="1296" y="4644"/>
                </a:lnTo>
                <a:lnTo>
                  <a:pt x="1278" y="4680"/>
                </a:lnTo>
                <a:lnTo>
                  <a:pt x="1264" y="4716"/>
                </a:lnTo>
                <a:lnTo>
                  <a:pt x="1254" y="4754"/>
                </a:lnTo>
                <a:lnTo>
                  <a:pt x="1246" y="4794"/>
                </a:lnTo>
                <a:lnTo>
                  <a:pt x="1242" y="4832"/>
                </a:lnTo>
                <a:lnTo>
                  <a:pt x="1244" y="4872"/>
                </a:lnTo>
                <a:lnTo>
                  <a:pt x="1246" y="4912"/>
                </a:lnTo>
                <a:lnTo>
                  <a:pt x="1254" y="4950"/>
                </a:lnTo>
                <a:lnTo>
                  <a:pt x="1266" y="4988"/>
                </a:lnTo>
                <a:lnTo>
                  <a:pt x="1280" y="5026"/>
                </a:lnTo>
                <a:lnTo>
                  <a:pt x="1300" y="5062"/>
                </a:lnTo>
                <a:lnTo>
                  <a:pt x="1322" y="5098"/>
                </a:lnTo>
                <a:lnTo>
                  <a:pt x="1348" y="5132"/>
                </a:lnTo>
                <a:lnTo>
                  <a:pt x="2118" y="5944"/>
                </a:lnTo>
                <a:lnTo>
                  <a:pt x="2118" y="5944"/>
                </a:lnTo>
                <a:lnTo>
                  <a:pt x="2146" y="5976"/>
                </a:lnTo>
                <a:lnTo>
                  <a:pt x="2178" y="6002"/>
                </a:lnTo>
                <a:lnTo>
                  <a:pt x="2212" y="6026"/>
                </a:lnTo>
                <a:lnTo>
                  <a:pt x="2248" y="6046"/>
                </a:lnTo>
                <a:lnTo>
                  <a:pt x="2286" y="6064"/>
                </a:lnTo>
                <a:lnTo>
                  <a:pt x="2326" y="6076"/>
                </a:lnTo>
                <a:lnTo>
                  <a:pt x="2368" y="6086"/>
                </a:lnTo>
                <a:lnTo>
                  <a:pt x="2410" y="6090"/>
                </a:lnTo>
                <a:lnTo>
                  <a:pt x="2410" y="6090"/>
                </a:lnTo>
                <a:lnTo>
                  <a:pt x="2440" y="6092"/>
                </a:lnTo>
                <a:lnTo>
                  <a:pt x="2440" y="6092"/>
                </a:lnTo>
                <a:lnTo>
                  <a:pt x="2478" y="6090"/>
                </a:lnTo>
                <a:lnTo>
                  <a:pt x="2516" y="6086"/>
                </a:lnTo>
                <a:lnTo>
                  <a:pt x="2552" y="6076"/>
                </a:lnTo>
                <a:lnTo>
                  <a:pt x="2588" y="6066"/>
                </a:lnTo>
                <a:lnTo>
                  <a:pt x="2622" y="6050"/>
                </a:lnTo>
                <a:lnTo>
                  <a:pt x="2656" y="6032"/>
                </a:lnTo>
                <a:lnTo>
                  <a:pt x="2688" y="6012"/>
                </a:lnTo>
                <a:lnTo>
                  <a:pt x="2718" y="5988"/>
                </a:lnTo>
                <a:lnTo>
                  <a:pt x="3194" y="5580"/>
                </a:lnTo>
                <a:lnTo>
                  <a:pt x="3677" y="5848"/>
                </a:lnTo>
                <a:lnTo>
                  <a:pt x="3677" y="5848"/>
                </a:lnTo>
                <a:lnTo>
                  <a:pt x="3701" y="5860"/>
                </a:lnTo>
                <a:lnTo>
                  <a:pt x="3727" y="5872"/>
                </a:lnTo>
                <a:lnTo>
                  <a:pt x="3751" y="5882"/>
                </a:lnTo>
                <a:lnTo>
                  <a:pt x="3777" y="5890"/>
                </a:lnTo>
                <a:lnTo>
                  <a:pt x="3803" y="5896"/>
                </a:lnTo>
                <a:lnTo>
                  <a:pt x="3829" y="5900"/>
                </a:lnTo>
                <a:lnTo>
                  <a:pt x="3855" y="5902"/>
                </a:lnTo>
                <a:lnTo>
                  <a:pt x="3881" y="5904"/>
                </a:lnTo>
                <a:lnTo>
                  <a:pt x="3881" y="5904"/>
                </a:lnTo>
                <a:lnTo>
                  <a:pt x="3907" y="5902"/>
                </a:lnTo>
                <a:lnTo>
                  <a:pt x="3931" y="5900"/>
                </a:lnTo>
                <a:lnTo>
                  <a:pt x="3955" y="5896"/>
                </a:lnTo>
                <a:lnTo>
                  <a:pt x="3979" y="5892"/>
                </a:lnTo>
                <a:lnTo>
                  <a:pt x="4003" y="5886"/>
                </a:lnTo>
                <a:lnTo>
                  <a:pt x="4025" y="5878"/>
                </a:lnTo>
                <a:lnTo>
                  <a:pt x="4049" y="5868"/>
                </a:lnTo>
                <a:lnTo>
                  <a:pt x="4071" y="5858"/>
                </a:lnTo>
                <a:lnTo>
                  <a:pt x="4093" y="5846"/>
                </a:lnTo>
                <a:lnTo>
                  <a:pt x="4113" y="5832"/>
                </a:lnTo>
                <a:lnTo>
                  <a:pt x="4133" y="5816"/>
                </a:lnTo>
                <a:lnTo>
                  <a:pt x="4153" y="5800"/>
                </a:lnTo>
                <a:lnTo>
                  <a:pt x="4171" y="5784"/>
                </a:lnTo>
                <a:lnTo>
                  <a:pt x="4187" y="5766"/>
                </a:lnTo>
                <a:lnTo>
                  <a:pt x="4203" y="5746"/>
                </a:lnTo>
                <a:lnTo>
                  <a:pt x="4219" y="5724"/>
                </a:lnTo>
                <a:lnTo>
                  <a:pt x="5555" y="4506"/>
                </a:lnTo>
                <a:lnTo>
                  <a:pt x="5555" y="4506"/>
                </a:lnTo>
                <a:lnTo>
                  <a:pt x="5583" y="4476"/>
                </a:lnTo>
                <a:lnTo>
                  <a:pt x="5607" y="4442"/>
                </a:lnTo>
                <a:lnTo>
                  <a:pt x="5625" y="4408"/>
                </a:lnTo>
                <a:lnTo>
                  <a:pt x="5641" y="4370"/>
                </a:lnTo>
                <a:lnTo>
                  <a:pt x="5651" y="4332"/>
                </a:lnTo>
                <a:lnTo>
                  <a:pt x="5659" y="4292"/>
                </a:lnTo>
                <a:lnTo>
                  <a:pt x="5659" y="4252"/>
                </a:lnTo>
                <a:lnTo>
                  <a:pt x="5657" y="4210"/>
                </a:lnTo>
                <a:lnTo>
                  <a:pt x="5657" y="4210"/>
                </a:lnTo>
                <a:lnTo>
                  <a:pt x="5651" y="4172"/>
                </a:lnTo>
                <a:lnTo>
                  <a:pt x="5639" y="4136"/>
                </a:lnTo>
                <a:lnTo>
                  <a:pt x="5625" y="4102"/>
                </a:lnTo>
                <a:lnTo>
                  <a:pt x="5605" y="4068"/>
                </a:lnTo>
                <a:lnTo>
                  <a:pt x="5583" y="4038"/>
                </a:lnTo>
                <a:lnTo>
                  <a:pt x="5559" y="4010"/>
                </a:lnTo>
                <a:lnTo>
                  <a:pt x="5529" y="3984"/>
                </a:lnTo>
                <a:lnTo>
                  <a:pt x="5497" y="3960"/>
                </a:lnTo>
                <a:lnTo>
                  <a:pt x="5513" y="3540"/>
                </a:lnTo>
                <a:lnTo>
                  <a:pt x="6423" y="2774"/>
                </a:lnTo>
                <a:lnTo>
                  <a:pt x="6423" y="6422"/>
                </a:lnTo>
                <a:lnTo>
                  <a:pt x="286" y="6422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25" tIns="29300" rIns="58625" bIns="29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7"/>
          <p:cNvSpPr txBox="1"/>
          <p:nvPr/>
        </p:nvSpPr>
        <p:spPr>
          <a:xfrm>
            <a:off x="6682056" y="2662769"/>
            <a:ext cx="226749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Transparent, Secure &amp; Trustworthy</a:t>
            </a:r>
            <a:endParaRPr sz="12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6854600" y="3200938"/>
            <a:ext cx="1922402" cy="136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100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Transparent system without any red tapes. Secure and trustworthy. It will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enhance 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trust in citizens that the data is not being altered or misused.</a:t>
            </a:r>
            <a:endParaRPr sz="1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58" name="Google Shape;558;p57"/>
          <p:cNvCxnSpPr/>
          <p:nvPr/>
        </p:nvCxnSpPr>
        <p:spPr>
          <a:xfrm>
            <a:off x="2425887" y="1743012"/>
            <a:ext cx="0" cy="2400300"/>
          </a:xfrm>
          <a:prstGeom prst="straightConnector1">
            <a:avLst/>
          </a:prstGeom>
          <a:noFill/>
          <a:ln w="9525" cap="flat" cmpd="sng">
            <a:solidFill>
              <a:srgbClr val="D04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9" name="Google Shape;559;p57"/>
          <p:cNvCxnSpPr/>
          <p:nvPr/>
        </p:nvCxnSpPr>
        <p:spPr>
          <a:xfrm>
            <a:off x="4670067" y="1778390"/>
            <a:ext cx="0" cy="2400300"/>
          </a:xfrm>
          <a:prstGeom prst="straightConnector1">
            <a:avLst/>
          </a:prstGeom>
          <a:noFill/>
          <a:ln w="9525" cap="flat" cmpd="sng">
            <a:solidFill>
              <a:srgbClr val="D04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0" name="Google Shape;560;p57"/>
          <p:cNvCxnSpPr>
            <a:cxnSpLocks/>
          </p:cNvCxnSpPr>
          <p:nvPr/>
        </p:nvCxnSpPr>
        <p:spPr>
          <a:xfrm>
            <a:off x="6772483" y="1790032"/>
            <a:ext cx="0" cy="2400300"/>
          </a:xfrm>
          <a:prstGeom prst="straightConnector1">
            <a:avLst/>
          </a:prstGeom>
          <a:noFill/>
          <a:ln w="9525" cap="flat" cmpd="sng">
            <a:solidFill>
              <a:srgbClr val="D046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8"/>
          <p:cNvSpPr txBox="1">
            <a:spLocks noGrp="1"/>
          </p:cNvSpPr>
          <p:nvPr>
            <p:ph type="title"/>
          </p:nvPr>
        </p:nvSpPr>
        <p:spPr>
          <a:xfrm>
            <a:off x="332184" y="161744"/>
            <a:ext cx="847963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/>
              <a:t>Advantages of using blockchain based ledger </a:t>
            </a:r>
            <a:endParaRPr sz="2200" dirty="0"/>
          </a:p>
        </p:txBody>
      </p:sp>
      <p:sp>
        <p:nvSpPr>
          <p:cNvPr id="566" name="Google Shape;566;p58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68" name="Google Shape;568;p58"/>
          <p:cNvSpPr/>
          <p:nvPr/>
        </p:nvSpPr>
        <p:spPr>
          <a:xfrm>
            <a:off x="414203" y="2454151"/>
            <a:ext cx="3957206" cy="181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Shorter timelines achievable by streamlining and automating business processes </a:t>
            </a: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lang="en" sz="12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Acts as a common platform for data exchanges. </a:t>
            </a: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lang="en" sz="12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Authorities can track and manage regulatory proceedings. </a:t>
            </a: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lang="en" sz="1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Enables collation of useful authentic data pertaining to the business landscape and employment opportunities in a designated region. </a:t>
            </a: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lang="en-US" sz="1200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Accurate details of traders stored in a secure, auditable and immutable manner. </a:t>
            </a:r>
            <a:endParaRPr lang="en-US" sz="12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570" name="Google Shape;570;p58"/>
          <p:cNvSpPr/>
          <p:nvPr/>
        </p:nvSpPr>
        <p:spPr>
          <a:xfrm>
            <a:off x="5130856" y="2286708"/>
            <a:ext cx="352136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 and credible process ensuring ease of registration for the citizens facilitating ease of doing business.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Availability of documents in digital format ensuring records in perpetuity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Provision of i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 end-to-end  services through a comprehensive service delivery infrastructure. </a:t>
            </a:r>
            <a:b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1085896" y="1839747"/>
            <a:ext cx="1918552" cy="25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E4A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D32E4A"/>
                </a:solidFill>
                <a:latin typeface="Georgia"/>
                <a:ea typeface="Georgia"/>
                <a:cs typeface="Georgia"/>
                <a:sym typeface="Georgia"/>
              </a:rPr>
              <a:t>Governance authorities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8"/>
          <p:cNvSpPr/>
          <p:nvPr/>
        </p:nvSpPr>
        <p:spPr>
          <a:xfrm>
            <a:off x="6270389" y="946875"/>
            <a:ext cx="630940" cy="699435"/>
          </a:xfrm>
          <a:custGeom>
            <a:avLst/>
            <a:gdLst/>
            <a:ahLst/>
            <a:cxnLst/>
            <a:rect l="l" t="t" r="r" b="b"/>
            <a:pathLst>
              <a:path w="251" h="308" extrusionOk="0">
                <a:moveTo>
                  <a:pt x="1" y="132"/>
                </a:moveTo>
                <a:cubicBezTo>
                  <a:pt x="1" y="119"/>
                  <a:pt x="1" y="105"/>
                  <a:pt x="7" y="95"/>
                </a:cubicBezTo>
                <a:cubicBezTo>
                  <a:pt x="12" y="85"/>
                  <a:pt x="21" y="76"/>
                  <a:pt x="33" y="76"/>
                </a:cubicBezTo>
                <a:cubicBezTo>
                  <a:pt x="37" y="76"/>
                  <a:pt x="37" y="76"/>
                  <a:pt x="37" y="76"/>
                </a:cubicBezTo>
                <a:cubicBezTo>
                  <a:pt x="44" y="84"/>
                  <a:pt x="56" y="86"/>
                  <a:pt x="65" y="81"/>
                </a:cubicBezTo>
                <a:cubicBezTo>
                  <a:pt x="65" y="83"/>
                  <a:pt x="64" y="84"/>
                  <a:pt x="63" y="86"/>
                </a:cubicBezTo>
                <a:cubicBezTo>
                  <a:pt x="56" y="100"/>
                  <a:pt x="55" y="117"/>
                  <a:pt x="55" y="132"/>
                </a:cubicBezTo>
                <a:cubicBezTo>
                  <a:pt x="55" y="149"/>
                  <a:pt x="56" y="166"/>
                  <a:pt x="55" y="183"/>
                </a:cubicBezTo>
                <a:cubicBezTo>
                  <a:pt x="54" y="195"/>
                  <a:pt x="67" y="202"/>
                  <a:pt x="79" y="202"/>
                </a:cubicBezTo>
                <a:cubicBezTo>
                  <a:pt x="80" y="278"/>
                  <a:pt x="80" y="278"/>
                  <a:pt x="80" y="278"/>
                </a:cubicBezTo>
                <a:cubicBezTo>
                  <a:pt x="73" y="283"/>
                  <a:pt x="61" y="283"/>
                  <a:pt x="55" y="275"/>
                </a:cubicBezTo>
                <a:cubicBezTo>
                  <a:pt x="45" y="286"/>
                  <a:pt x="23" y="282"/>
                  <a:pt x="23" y="266"/>
                </a:cubicBezTo>
                <a:cubicBezTo>
                  <a:pt x="22" y="182"/>
                  <a:pt x="22" y="182"/>
                  <a:pt x="22" y="182"/>
                </a:cubicBezTo>
                <a:cubicBezTo>
                  <a:pt x="17" y="187"/>
                  <a:pt x="0" y="185"/>
                  <a:pt x="1" y="177"/>
                </a:cubicBezTo>
                <a:cubicBezTo>
                  <a:pt x="1" y="158"/>
                  <a:pt x="1" y="150"/>
                  <a:pt x="1" y="132"/>
                </a:cubicBezTo>
                <a:close/>
                <a:moveTo>
                  <a:pt x="79" y="39"/>
                </a:moveTo>
                <a:cubicBezTo>
                  <a:pt x="78" y="26"/>
                  <a:pt x="69" y="16"/>
                  <a:pt x="55" y="16"/>
                </a:cubicBezTo>
                <a:cubicBezTo>
                  <a:pt x="39" y="16"/>
                  <a:pt x="31" y="26"/>
                  <a:pt x="30" y="39"/>
                </a:cubicBezTo>
                <a:cubicBezTo>
                  <a:pt x="30" y="90"/>
                  <a:pt x="79" y="89"/>
                  <a:pt x="79" y="39"/>
                </a:cubicBezTo>
                <a:close/>
                <a:moveTo>
                  <a:pt x="185" y="81"/>
                </a:moveTo>
                <a:cubicBezTo>
                  <a:pt x="195" y="86"/>
                  <a:pt x="206" y="84"/>
                  <a:pt x="214" y="76"/>
                </a:cubicBezTo>
                <a:cubicBezTo>
                  <a:pt x="218" y="76"/>
                  <a:pt x="218" y="76"/>
                  <a:pt x="218" y="76"/>
                </a:cubicBezTo>
                <a:cubicBezTo>
                  <a:pt x="229" y="76"/>
                  <a:pt x="239" y="85"/>
                  <a:pt x="244" y="95"/>
                </a:cubicBezTo>
                <a:cubicBezTo>
                  <a:pt x="249" y="105"/>
                  <a:pt x="250" y="119"/>
                  <a:pt x="250" y="132"/>
                </a:cubicBezTo>
                <a:cubicBezTo>
                  <a:pt x="250" y="150"/>
                  <a:pt x="250" y="158"/>
                  <a:pt x="250" y="177"/>
                </a:cubicBezTo>
                <a:cubicBezTo>
                  <a:pt x="251" y="185"/>
                  <a:pt x="233" y="187"/>
                  <a:pt x="229" y="182"/>
                </a:cubicBezTo>
                <a:cubicBezTo>
                  <a:pt x="227" y="266"/>
                  <a:pt x="227" y="266"/>
                  <a:pt x="227" y="266"/>
                </a:cubicBezTo>
                <a:cubicBezTo>
                  <a:pt x="227" y="282"/>
                  <a:pt x="205" y="286"/>
                  <a:pt x="196" y="275"/>
                </a:cubicBezTo>
                <a:cubicBezTo>
                  <a:pt x="190" y="283"/>
                  <a:pt x="177" y="283"/>
                  <a:pt x="170" y="278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83" y="202"/>
                  <a:pt x="196" y="195"/>
                  <a:pt x="196" y="183"/>
                </a:cubicBezTo>
                <a:cubicBezTo>
                  <a:pt x="195" y="166"/>
                  <a:pt x="196" y="149"/>
                  <a:pt x="196" y="132"/>
                </a:cubicBezTo>
                <a:cubicBezTo>
                  <a:pt x="196" y="117"/>
                  <a:pt x="195" y="100"/>
                  <a:pt x="188" y="86"/>
                </a:cubicBezTo>
                <a:cubicBezTo>
                  <a:pt x="187" y="84"/>
                  <a:pt x="186" y="83"/>
                  <a:pt x="185" y="81"/>
                </a:cubicBezTo>
                <a:close/>
                <a:moveTo>
                  <a:pt x="220" y="39"/>
                </a:moveTo>
                <a:cubicBezTo>
                  <a:pt x="220" y="26"/>
                  <a:pt x="210" y="16"/>
                  <a:pt x="196" y="16"/>
                </a:cubicBezTo>
                <a:cubicBezTo>
                  <a:pt x="181" y="16"/>
                  <a:pt x="172" y="26"/>
                  <a:pt x="172" y="39"/>
                </a:cubicBezTo>
                <a:cubicBezTo>
                  <a:pt x="172" y="90"/>
                  <a:pt x="220" y="89"/>
                  <a:pt x="220" y="39"/>
                </a:cubicBezTo>
                <a:close/>
                <a:moveTo>
                  <a:pt x="64" y="132"/>
                </a:moveTo>
                <a:cubicBezTo>
                  <a:pt x="64" y="118"/>
                  <a:pt x="65" y="102"/>
                  <a:pt x="71" y="90"/>
                </a:cubicBezTo>
                <a:cubicBezTo>
                  <a:pt x="77" y="79"/>
                  <a:pt x="88" y="69"/>
                  <a:pt x="100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17" y="80"/>
                  <a:pt x="134" y="80"/>
                  <a:pt x="146" y="69"/>
                </a:cubicBezTo>
                <a:cubicBezTo>
                  <a:pt x="150" y="69"/>
                  <a:pt x="150" y="69"/>
                  <a:pt x="150" y="69"/>
                </a:cubicBezTo>
                <a:cubicBezTo>
                  <a:pt x="163" y="69"/>
                  <a:pt x="174" y="79"/>
                  <a:pt x="180" y="90"/>
                </a:cubicBezTo>
                <a:cubicBezTo>
                  <a:pt x="186" y="102"/>
                  <a:pt x="187" y="118"/>
                  <a:pt x="187" y="132"/>
                </a:cubicBezTo>
                <a:cubicBezTo>
                  <a:pt x="187" y="153"/>
                  <a:pt x="187" y="162"/>
                  <a:pt x="187" y="183"/>
                </a:cubicBezTo>
                <a:cubicBezTo>
                  <a:pt x="187" y="193"/>
                  <a:pt x="168" y="196"/>
                  <a:pt x="163" y="189"/>
                </a:cubicBezTo>
                <a:cubicBezTo>
                  <a:pt x="161" y="285"/>
                  <a:pt x="161" y="285"/>
                  <a:pt x="161" y="285"/>
                </a:cubicBezTo>
                <a:cubicBezTo>
                  <a:pt x="161" y="304"/>
                  <a:pt x="136" y="308"/>
                  <a:pt x="125" y="295"/>
                </a:cubicBezTo>
                <a:cubicBezTo>
                  <a:pt x="115" y="308"/>
                  <a:pt x="89" y="304"/>
                  <a:pt x="89" y="285"/>
                </a:cubicBezTo>
                <a:cubicBezTo>
                  <a:pt x="88" y="189"/>
                  <a:pt x="88" y="189"/>
                  <a:pt x="88" y="189"/>
                </a:cubicBezTo>
                <a:cubicBezTo>
                  <a:pt x="83" y="196"/>
                  <a:pt x="63" y="193"/>
                  <a:pt x="64" y="183"/>
                </a:cubicBezTo>
                <a:cubicBezTo>
                  <a:pt x="64" y="162"/>
                  <a:pt x="64" y="153"/>
                  <a:pt x="64" y="132"/>
                </a:cubicBezTo>
                <a:close/>
                <a:moveTo>
                  <a:pt x="153" y="27"/>
                </a:moveTo>
                <a:cubicBezTo>
                  <a:pt x="153" y="12"/>
                  <a:pt x="142" y="0"/>
                  <a:pt x="125" y="0"/>
                </a:cubicBezTo>
                <a:cubicBezTo>
                  <a:pt x="108" y="0"/>
                  <a:pt x="98" y="12"/>
                  <a:pt x="98" y="27"/>
                </a:cubicBezTo>
                <a:cubicBezTo>
                  <a:pt x="98" y="84"/>
                  <a:pt x="153" y="83"/>
                  <a:pt x="153" y="27"/>
                </a:cubicBezTo>
                <a:close/>
              </a:path>
            </a:pathLst>
          </a:custGeom>
          <a:solidFill>
            <a:schemeClr val="accent3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8"/>
          <p:cNvSpPr txBox="1"/>
          <p:nvPr/>
        </p:nvSpPr>
        <p:spPr>
          <a:xfrm>
            <a:off x="6253522" y="1783441"/>
            <a:ext cx="773832" cy="18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Citizens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8"/>
          <p:cNvSpPr/>
          <p:nvPr/>
        </p:nvSpPr>
        <p:spPr>
          <a:xfrm>
            <a:off x="1697539" y="997571"/>
            <a:ext cx="695267" cy="648000"/>
          </a:xfrm>
          <a:custGeom>
            <a:avLst/>
            <a:gdLst/>
            <a:ahLst/>
            <a:cxnLst/>
            <a:rect l="l" t="t" r="r" b="b"/>
            <a:pathLst>
              <a:path w="450" h="414" extrusionOk="0">
                <a:moveTo>
                  <a:pt x="244" y="176"/>
                </a:moveTo>
                <a:lnTo>
                  <a:pt x="200" y="222"/>
                </a:lnTo>
                <a:lnTo>
                  <a:pt x="200" y="354"/>
                </a:lnTo>
                <a:lnTo>
                  <a:pt x="244" y="354"/>
                </a:lnTo>
                <a:lnTo>
                  <a:pt x="244" y="176"/>
                </a:lnTo>
                <a:close/>
                <a:moveTo>
                  <a:pt x="190" y="176"/>
                </a:moveTo>
                <a:lnTo>
                  <a:pt x="184" y="176"/>
                </a:lnTo>
                <a:lnTo>
                  <a:pt x="184" y="176"/>
                </a:lnTo>
                <a:lnTo>
                  <a:pt x="178" y="174"/>
                </a:lnTo>
                <a:lnTo>
                  <a:pt x="176" y="170"/>
                </a:lnTo>
                <a:lnTo>
                  <a:pt x="176" y="144"/>
                </a:lnTo>
                <a:lnTo>
                  <a:pt x="190" y="144"/>
                </a:lnTo>
                <a:lnTo>
                  <a:pt x="254" y="144"/>
                </a:lnTo>
                <a:lnTo>
                  <a:pt x="268" y="144"/>
                </a:lnTo>
                <a:lnTo>
                  <a:pt x="268" y="170"/>
                </a:lnTo>
                <a:lnTo>
                  <a:pt x="268" y="170"/>
                </a:lnTo>
                <a:lnTo>
                  <a:pt x="266" y="174"/>
                </a:lnTo>
                <a:lnTo>
                  <a:pt x="260" y="176"/>
                </a:lnTo>
                <a:lnTo>
                  <a:pt x="254" y="176"/>
                </a:lnTo>
                <a:lnTo>
                  <a:pt x="254" y="354"/>
                </a:lnTo>
                <a:lnTo>
                  <a:pt x="316" y="354"/>
                </a:lnTo>
                <a:lnTo>
                  <a:pt x="316" y="176"/>
                </a:lnTo>
                <a:lnTo>
                  <a:pt x="308" y="176"/>
                </a:lnTo>
                <a:lnTo>
                  <a:pt x="308" y="176"/>
                </a:lnTo>
                <a:lnTo>
                  <a:pt x="304" y="174"/>
                </a:lnTo>
                <a:lnTo>
                  <a:pt x="302" y="170"/>
                </a:lnTo>
                <a:lnTo>
                  <a:pt x="302" y="144"/>
                </a:lnTo>
                <a:lnTo>
                  <a:pt x="316" y="144"/>
                </a:lnTo>
                <a:lnTo>
                  <a:pt x="384" y="144"/>
                </a:lnTo>
                <a:lnTo>
                  <a:pt x="406" y="144"/>
                </a:lnTo>
                <a:lnTo>
                  <a:pt x="406" y="168"/>
                </a:lnTo>
                <a:lnTo>
                  <a:pt x="406" y="168"/>
                </a:lnTo>
                <a:lnTo>
                  <a:pt x="404" y="176"/>
                </a:lnTo>
                <a:lnTo>
                  <a:pt x="402" y="180"/>
                </a:lnTo>
                <a:lnTo>
                  <a:pt x="396" y="184"/>
                </a:lnTo>
                <a:lnTo>
                  <a:pt x="390" y="184"/>
                </a:lnTo>
                <a:lnTo>
                  <a:pt x="388" y="184"/>
                </a:lnTo>
                <a:lnTo>
                  <a:pt x="388" y="354"/>
                </a:lnTo>
                <a:lnTo>
                  <a:pt x="422" y="354"/>
                </a:lnTo>
                <a:lnTo>
                  <a:pt x="422" y="386"/>
                </a:lnTo>
                <a:lnTo>
                  <a:pt x="412" y="386"/>
                </a:lnTo>
                <a:lnTo>
                  <a:pt x="412" y="362"/>
                </a:lnTo>
                <a:lnTo>
                  <a:pt x="384" y="362"/>
                </a:lnTo>
                <a:lnTo>
                  <a:pt x="316" y="362"/>
                </a:lnTo>
                <a:lnTo>
                  <a:pt x="254" y="362"/>
                </a:lnTo>
                <a:lnTo>
                  <a:pt x="190" y="362"/>
                </a:lnTo>
                <a:lnTo>
                  <a:pt x="128" y="362"/>
                </a:lnTo>
                <a:lnTo>
                  <a:pt x="60" y="362"/>
                </a:lnTo>
                <a:lnTo>
                  <a:pt x="36" y="362"/>
                </a:lnTo>
                <a:lnTo>
                  <a:pt x="36" y="386"/>
                </a:lnTo>
                <a:lnTo>
                  <a:pt x="28" y="386"/>
                </a:lnTo>
                <a:lnTo>
                  <a:pt x="28" y="354"/>
                </a:lnTo>
                <a:lnTo>
                  <a:pt x="56" y="354"/>
                </a:lnTo>
                <a:lnTo>
                  <a:pt x="56" y="184"/>
                </a:lnTo>
                <a:lnTo>
                  <a:pt x="54" y="184"/>
                </a:lnTo>
                <a:lnTo>
                  <a:pt x="54" y="184"/>
                </a:lnTo>
                <a:lnTo>
                  <a:pt x="48" y="184"/>
                </a:lnTo>
                <a:lnTo>
                  <a:pt x="42" y="180"/>
                </a:lnTo>
                <a:lnTo>
                  <a:pt x="40" y="176"/>
                </a:lnTo>
                <a:lnTo>
                  <a:pt x="38" y="168"/>
                </a:lnTo>
                <a:lnTo>
                  <a:pt x="38" y="144"/>
                </a:lnTo>
                <a:lnTo>
                  <a:pt x="60" y="144"/>
                </a:lnTo>
                <a:lnTo>
                  <a:pt x="128" y="144"/>
                </a:lnTo>
                <a:lnTo>
                  <a:pt x="142" y="144"/>
                </a:lnTo>
                <a:lnTo>
                  <a:pt x="142" y="170"/>
                </a:lnTo>
                <a:lnTo>
                  <a:pt x="142" y="170"/>
                </a:lnTo>
                <a:lnTo>
                  <a:pt x="140" y="174"/>
                </a:lnTo>
                <a:lnTo>
                  <a:pt x="134" y="176"/>
                </a:lnTo>
                <a:lnTo>
                  <a:pt x="128" y="176"/>
                </a:lnTo>
                <a:lnTo>
                  <a:pt x="128" y="354"/>
                </a:lnTo>
                <a:lnTo>
                  <a:pt x="190" y="354"/>
                </a:lnTo>
                <a:lnTo>
                  <a:pt x="190" y="176"/>
                </a:lnTo>
                <a:close/>
                <a:moveTo>
                  <a:pt x="120" y="178"/>
                </a:moveTo>
                <a:lnTo>
                  <a:pt x="74" y="224"/>
                </a:lnTo>
                <a:lnTo>
                  <a:pt x="74" y="354"/>
                </a:lnTo>
                <a:lnTo>
                  <a:pt x="120" y="354"/>
                </a:lnTo>
                <a:lnTo>
                  <a:pt x="120" y="178"/>
                </a:lnTo>
                <a:close/>
                <a:moveTo>
                  <a:pt x="370" y="354"/>
                </a:moveTo>
                <a:lnTo>
                  <a:pt x="370" y="178"/>
                </a:lnTo>
                <a:lnTo>
                  <a:pt x="324" y="224"/>
                </a:lnTo>
                <a:lnTo>
                  <a:pt x="324" y="354"/>
                </a:lnTo>
                <a:lnTo>
                  <a:pt x="370" y="354"/>
                </a:lnTo>
                <a:close/>
                <a:moveTo>
                  <a:pt x="8" y="396"/>
                </a:moveTo>
                <a:lnTo>
                  <a:pt x="442" y="396"/>
                </a:lnTo>
                <a:lnTo>
                  <a:pt x="442" y="414"/>
                </a:lnTo>
                <a:lnTo>
                  <a:pt x="8" y="414"/>
                </a:lnTo>
                <a:lnTo>
                  <a:pt x="8" y="396"/>
                </a:lnTo>
                <a:close/>
                <a:moveTo>
                  <a:pt x="0" y="96"/>
                </a:moveTo>
                <a:lnTo>
                  <a:pt x="224" y="0"/>
                </a:lnTo>
                <a:lnTo>
                  <a:pt x="450" y="96"/>
                </a:lnTo>
                <a:lnTo>
                  <a:pt x="440" y="134"/>
                </a:lnTo>
                <a:lnTo>
                  <a:pt x="10" y="134"/>
                </a:lnTo>
                <a:lnTo>
                  <a:pt x="0" y="96"/>
                </a:lnTo>
                <a:close/>
                <a:moveTo>
                  <a:pt x="20" y="106"/>
                </a:moveTo>
                <a:lnTo>
                  <a:pt x="24" y="116"/>
                </a:lnTo>
                <a:lnTo>
                  <a:pt x="426" y="116"/>
                </a:lnTo>
                <a:lnTo>
                  <a:pt x="428" y="106"/>
                </a:lnTo>
                <a:lnTo>
                  <a:pt x="224" y="20"/>
                </a:lnTo>
                <a:lnTo>
                  <a:pt x="20" y="106"/>
                </a:lnTo>
                <a:close/>
              </a:path>
            </a:pathLst>
          </a:custGeom>
          <a:solidFill>
            <a:srgbClr val="D32E4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58"/>
          <p:cNvCxnSpPr/>
          <p:nvPr/>
        </p:nvCxnSpPr>
        <p:spPr>
          <a:xfrm>
            <a:off x="4571999" y="1122839"/>
            <a:ext cx="0" cy="3142246"/>
          </a:xfrm>
          <a:prstGeom prst="straightConnector1">
            <a:avLst/>
          </a:prstGeom>
          <a:noFill/>
          <a:ln w="9525" cap="flat" cmpd="sng">
            <a:solidFill>
              <a:srgbClr val="D046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8241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"/>
          <p:cNvSpPr txBox="1">
            <a:spLocks noGrp="1"/>
          </p:cNvSpPr>
          <p:nvPr>
            <p:ph type="title"/>
          </p:nvPr>
        </p:nvSpPr>
        <p:spPr>
          <a:xfrm>
            <a:off x="64220" y="65360"/>
            <a:ext cx="8479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" sz="2200" dirty="0"/>
              <a:t>Envisioned workflow - Scenario 1 (Permanent Trade category)</a:t>
            </a:r>
            <a:endParaRPr sz="2200" dirty="0"/>
          </a:p>
        </p:txBody>
      </p:sp>
      <p:sp>
        <p:nvSpPr>
          <p:cNvPr id="606" name="Google Shape;606;p60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07" name="Google Shape;607;p60"/>
          <p:cNvSpPr txBox="1"/>
          <p:nvPr/>
        </p:nvSpPr>
        <p:spPr>
          <a:xfrm>
            <a:off x="5673189" y="619231"/>
            <a:ext cx="3318202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Trader applies for new certificate via the KMC Portal with an option to get the shop registered under Shop &amp; Establishment.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license fee is calculated and the demand is generated.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trader completes the payment and the Certificate of Enlistment (CE) number is generated successfully.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is processed.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inspection is scheduled by the application and is successfully completed by the Inspector.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final authority approves the application.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transaction is triggered into the blockchain based ledger and the specified data related to the certificate is recorded.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transaction is ordered into blocks and the world state is updated for the information.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32 bit transaction/asset hash is sent back to the KMC portal application.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hash is printed in form of QR code into the certificate.</a:t>
            </a:r>
            <a:endParaRPr sz="1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6CC17F-96D8-47E2-9149-C9ED58FE7849}"/>
              </a:ext>
            </a:extLst>
          </p:cNvPr>
          <p:cNvCxnSpPr>
            <a:cxnSpLocks/>
          </p:cNvCxnSpPr>
          <p:nvPr/>
        </p:nvCxnSpPr>
        <p:spPr>
          <a:xfrm>
            <a:off x="5615543" y="779888"/>
            <a:ext cx="24226" cy="368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EFAFECA-BD5A-4FDC-9BEB-4527FA310CFA}"/>
              </a:ext>
            </a:extLst>
          </p:cNvPr>
          <p:cNvGrpSpPr/>
          <p:nvPr/>
        </p:nvGrpSpPr>
        <p:grpSpPr>
          <a:xfrm>
            <a:off x="-28468" y="392002"/>
            <a:ext cx="5760757" cy="4810411"/>
            <a:chOff x="357985" y="1268399"/>
            <a:chExt cx="5633941" cy="467168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3D7EA4-651D-475C-889B-6625B0DD542A}"/>
                </a:ext>
              </a:extLst>
            </p:cNvPr>
            <p:cNvCxnSpPr/>
            <p:nvPr/>
          </p:nvCxnSpPr>
          <p:spPr>
            <a:xfrm flipH="1" flipV="1">
              <a:off x="5054321" y="2535743"/>
              <a:ext cx="1" cy="54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9CF7CA0-74DC-42BD-AE39-743D9A9B5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280" y="2073036"/>
              <a:ext cx="947538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FAA4F1E-9800-4786-9E36-0FF84564D883}"/>
                </a:ext>
              </a:extLst>
            </p:cNvPr>
            <p:cNvGrpSpPr/>
            <p:nvPr/>
          </p:nvGrpSpPr>
          <p:grpSpPr>
            <a:xfrm>
              <a:off x="357985" y="1268399"/>
              <a:ext cx="5633941" cy="4671681"/>
              <a:chOff x="3705274" y="501855"/>
              <a:chExt cx="5633941" cy="4671681"/>
            </a:xfrm>
          </p:grpSpPr>
          <p:pic>
            <p:nvPicPr>
              <p:cNvPr id="7" name="Graphic 6" descr="Male profile with solid fill">
                <a:extLst>
                  <a:ext uri="{FF2B5EF4-FFF2-40B4-BE49-F238E27FC236}">
                    <a16:creationId xmlns:a16="http://schemas.microsoft.com/office/drawing/2014/main" id="{AA285C8C-C6E0-45AC-88FA-4BD8C8AD8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12020" y="3744538"/>
                <a:ext cx="680037" cy="47489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929F9-DF66-4D9A-B7A5-DE0E7F1E53A6}"/>
                  </a:ext>
                </a:extLst>
              </p:cNvPr>
              <p:cNvSpPr txBox="1"/>
              <p:nvPr/>
            </p:nvSpPr>
            <p:spPr>
              <a:xfrm>
                <a:off x="3869871" y="4264194"/>
                <a:ext cx="15643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>
                    <a:latin typeface="Georgia" panose="02040502050405020303" pitchFamily="18" charset="0"/>
                  </a:rPr>
                  <a:t>CE Application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Trader applies for new CE via KMC portal;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Supporting documents are submitted and Trade category and sub-category are selected;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7CDBB4A-7565-4E16-8D6B-EB4465DE68F4}"/>
                  </a:ext>
                </a:extLst>
              </p:cNvPr>
              <p:cNvCxnSpPr/>
              <p:nvPr/>
            </p:nvCxnSpPr>
            <p:spPr>
              <a:xfrm>
                <a:off x="5040725" y="3975953"/>
                <a:ext cx="6147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Graphic 12" descr="Server with solid fill">
                <a:extLst>
                  <a:ext uri="{FF2B5EF4-FFF2-40B4-BE49-F238E27FC236}">
                    <a16:creationId xmlns:a16="http://schemas.microsoft.com/office/drawing/2014/main" id="{37800F4F-3BBA-4173-981C-CE29AB92D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68220" y="3744538"/>
                <a:ext cx="739108" cy="47489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7E1CB8-8BF5-4AAF-A089-92E1FEEF047C}"/>
                  </a:ext>
                </a:extLst>
              </p:cNvPr>
              <p:cNvSpPr txBox="1"/>
              <p:nvPr/>
            </p:nvSpPr>
            <p:spPr>
              <a:xfrm>
                <a:off x="5569937" y="2931798"/>
                <a:ext cx="1548466" cy="807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>
                    <a:latin typeface="Georgia" panose="02040502050405020303" pitchFamily="18" charset="0"/>
                  </a:rPr>
                  <a:t>Fee computation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System computes license fee based on business type and validity period of issued certificate;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Demand is generated;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3E7B246-6DC2-4F85-998C-6885C8A94E20}"/>
                  </a:ext>
                </a:extLst>
              </p:cNvPr>
              <p:cNvCxnSpPr/>
              <p:nvPr/>
            </p:nvCxnSpPr>
            <p:spPr>
              <a:xfrm>
                <a:off x="7180860" y="3975953"/>
                <a:ext cx="6147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Graphic 14" descr="Checkmark with solid fill">
                <a:extLst>
                  <a:ext uri="{FF2B5EF4-FFF2-40B4-BE49-F238E27FC236}">
                    <a16:creationId xmlns:a16="http://schemas.microsoft.com/office/drawing/2014/main" id="{0A6D2848-B9D4-4C3F-A766-698C74EDA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72712" y="3732486"/>
                <a:ext cx="652989" cy="418451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4FC9A1-F368-4CC2-B136-CC01BEDBF8CA}"/>
                  </a:ext>
                </a:extLst>
              </p:cNvPr>
              <p:cNvSpPr txBox="1"/>
              <p:nvPr/>
            </p:nvSpPr>
            <p:spPr>
              <a:xfrm>
                <a:off x="7617038" y="4219429"/>
                <a:ext cx="15643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>
                    <a:latin typeface="Georgia" panose="02040502050405020303" pitchFamily="18" charset="0"/>
                  </a:rPr>
                  <a:t>Payment completion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Trader completes the payment and CE number is generated in an e-Receipt with QR code;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Application processing is initiated.</a:t>
                </a:r>
              </a:p>
              <a:p>
                <a:endParaRPr lang="en-US" sz="800">
                  <a:latin typeface="Georgia" panose="02040502050405020303" pitchFamily="18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EE611AD-A3D4-4986-A6E9-7911D470313F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399206" y="3189667"/>
                <a:ext cx="1" cy="54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Graphic 21" descr="Checklist with solid fill">
                <a:extLst>
                  <a:ext uri="{FF2B5EF4-FFF2-40B4-BE49-F238E27FC236}">
                    <a16:creationId xmlns:a16="http://schemas.microsoft.com/office/drawing/2014/main" id="{1780080B-791F-4B22-B8FF-77D880FBC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072712" y="2432010"/>
                <a:ext cx="709366" cy="647849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6178A-1870-407C-AD1C-C38525CF773D}"/>
                  </a:ext>
                </a:extLst>
              </p:cNvPr>
              <p:cNvSpPr txBox="1"/>
              <p:nvPr/>
            </p:nvSpPr>
            <p:spPr>
              <a:xfrm>
                <a:off x="7216406" y="2238614"/>
                <a:ext cx="1182151" cy="128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>
                    <a:latin typeface="Georgia" panose="02040502050405020303" pitchFamily="18" charset="0"/>
                  </a:rPr>
                  <a:t>Inspection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License Inspector reviews the application and schedules an inspection;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Inspector can approve, reject or send the application to higher authority;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DA513E-5EFE-4BA7-B2FF-548C6A0E6729}"/>
                  </a:ext>
                </a:extLst>
              </p:cNvPr>
              <p:cNvSpPr txBox="1"/>
              <p:nvPr/>
            </p:nvSpPr>
            <p:spPr>
              <a:xfrm>
                <a:off x="8394852" y="1791011"/>
                <a:ext cx="808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Georgia" panose="02040502050405020303" pitchFamily="18" charset="0"/>
                  </a:rPr>
                  <a:t>Transaction sent to higher authority for approval;</a:t>
                </a:r>
              </a:p>
            </p:txBody>
          </p:sp>
          <p:pic>
            <p:nvPicPr>
              <p:cNvPr id="24" name="Graphic 23" descr="Office worker male with solid fill">
                <a:extLst>
                  <a:ext uri="{FF2B5EF4-FFF2-40B4-BE49-F238E27FC236}">
                    <a16:creationId xmlns:a16="http://schemas.microsoft.com/office/drawing/2014/main" id="{B247F2C6-2621-4628-8CB6-AD26E2C12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080173" y="1021546"/>
                <a:ext cx="677628" cy="584775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0F7E19-4678-40E8-AD8F-718D3178ED4B}"/>
                  </a:ext>
                </a:extLst>
              </p:cNvPr>
              <p:cNvSpPr txBox="1"/>
              <p:nvPr/>
            </p:nvSpPr>
            <p:spPr>
              <a:xfrm>
                <a:off x="7774879" y="581562"/>
                <a:ext cx="1564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>
                    <a:latin typeface="Georgia" panose="02040502050405020303" pitchFamily="18" charset="0"/>
                  </a:rPr>
                  <a:t>Inspection</a:t>
                </a:r>
              </a:p>
              <a:p>
                <a:r>
                  <a:rPr lang="en-US" sz="800">
                    <a:latin typeface="Georgia" panose="02040502050405020303" pitchFamily="18" charset="0"/>
                  </a:rPr>
                  <a:t>Final authority can accept or reject the application;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9D4DEC-0EB3-4BCE-A2E2-0828D73FB2B3}"/>
                  </a:ext>
                </a:extLst>
              </p:cNvPr>
              <p:cNvSpPr txBox="1"/>
              <p:nvPr/>
            </p:nvSpPr>
            <p:spPr>
              <a:xfrm>
                <a:off x="7005132" y="890745"/>
                <a:ext cx="10048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Georgia" panose="02040502050405020303" pitchFamily="18" charset="0"/>
                  </a:rPr>
                  <a:t>Final authority approves application;</a:t>
                </a:r>
              </a:p>
            </p:txBody>
          </p:sp>
          <p:pic>
            <p:nvPicPr>
              <p:cNvPr id="32" name="Graphic 31" descr="Blockchain with solid fill">
                <a:extLst>
                  <a:ext uri="{FF2B5EF4-FFF2-40B4-BE49-F238E27FC236}">
                    <a16:creationId xmlns:a16="http://schemas.microsoft.com/office/drawing/2014/main" id="{920CB8F8-F307-4EE6-A652-40CF32E71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76586" y="1023947"/>
                <a:ext cx="830941" cy="621521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057620-66F6-44A1-9101-1217EAB396AC}"/>
                  </a:ext>
                </a:extLst>
              </p:cNvPr>
              <p:cNvSpPr txBox="1"/>
              <p:nvPr/>
            </p:nvSpPr>
            <p:spPr>
              <a:xfrm>
                <a:off x="5380713" y="1592827"/>
                <a:ext cx="19369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Georgia" panose="02040502050405020303" pitchFamily="18" charset="0"/>
                  </a:rPr>
                  <a:t>Blockchain ledger update</a:t>
                </a:r>
              </a:p>
              <a:p>
                <a:r>
                  <a:rPr lang="en-US" sz="800" dirty="0">
                    <a:latin typeface="Georgia" panose="02040502050405020303" pitchFamily="18" charset="0"/>
                  </a:rPr>
                  <a:t>Transaction triggered into blockchain;</a:t>
                </a:r>
              </a:p>
              <a:p>
                <a:r>
                  <a:rPr lang="en-US" sz="800" dirty="0">
                    <a:latin typeface="Georgia" panose="02040502050405020303" pitchFamily="18" charset="0"/>
                  </a:rPr>
                  <a:t>Specified data related to certificate is recorded immutably;</a:t>
                </a:r>
              </a:p>
              <a:p>
                <a:r>
                  <a:rPr lang="en-US" sz="800" dirty="0">
                    <a:latin typeface="Georgia" panose="02040502050405020303" pitchFamily="18" charset="0"/>
                  </a:rPr>
                  <a:t>Transaction ordered into blocks;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41CDA4F-7B2A-4291-B90C-63C8210EE0BC}"/>
                  </a:ext>
                </a:extLst>
              </p:cNvPr>
              <p:cNvCxnSpPr/>
              <p:nvPr/>
            </p:nvCxnSpPr>
            <p:spPr>
              <a:xfrm flipH="1">
                <a:off x="4832867" y="1385249"/>
                <a:ext cx="9475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Graphic 38" descr="Internet with solid fill">
                <a:extLst>
                  <a:ext uri="{FF2B5EF4-FFF2-40B4-BE49-F238E27FC236}">
                    <a16:creationId xmlns:a16="http://schemas.microsoft.com/office/drawing/2014/main" id="{44DDDBA4-3069-4C57-A470-F437C37BD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931405" y="1094014"/>
                <a:ext cx="739105" cy="607778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0F90C-D8CA-4CC5-86B9-CB49B766787D}"/>
                  </a:ext>
                </a:extLst>
              </p:cNvPr>
              <p:cNvSpPr txBox="1"/>
              <p:nvPr/>
            </p:nvSpPr>
            <p:spPr>
              <a:xfrm>
                <a:off x="3705274" y="501855"/>
                <a:ext cx="1478218" cy="68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Georgia" panose="02040502050405020303" pitchFamily="18" charset="0"/>
                  </a:rPr>
                  <a:t>Hash in certificate</a:t>
                </a:r>
              </a:p>
              <a:p>
                <a:r>
                  <a:rPr lang="en-US" sz="800" dirty="0">
                    <a:latin typeface="Georgia" panose="02040502050405020303" pitchFamily="18" charset="0"/>
                  </a:rPr>
                  <a:t>Transaction hash sent back to KMC portal;</a:t>
                </a:r>
              </a:p>
              <a:p>
                <a:r>
                  <a:rPr lang="en-US" sz="800" dirty="0">
                    <a:latin typeface="Georgia" panose="02040502050405020303" pitchFamily="18" charset="0"/>
                  </a:rPr>
                  <a:t>Hash is printed in form of QR code into the certificate;</a:t>
                </a: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OQo1aNuRoK6WSGX8yv_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Bla Bla Objec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Default Cover v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  <p:tag name="SMARTLINKEDSHAPEID" val="Sub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Title"/>
  <p:tag name="SMARTWRITE" val="{@Title}"/>
  <p:tag name="SMARTREAD" val="{@Title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ubtitle"/>
  <p:tag name="SMARTWRITE" val="{@Subtitle}"/>
  <p:tag name="SMARTREAD" val="{@Subtitle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Bla Bla Objec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Default Cover v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  <p:tag name="SMARTLINKEDSHAPEID" val="Subtit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Title"/>
  <p:tag name="SMARTWRITE" val="{@Title}"/>
  <p:tag name="SMARTREAD" val="{@Title}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ubtitle"/>
  <p:tag name="SMARTWRITE" val="{@Subtitle}"/>
  <p:tag name="SMARTREAD" val="{@Subtitle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OQo1aNuRoK6WSGX8yv_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Default Cover v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Bla Bla Object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Default Cover v.3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  <p:tag name="SMARTLINKEDSHAPEID" val="Subtit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Title"/>
  <p:tag name="SMARTWRITE" val="{@Title}"/>
  <p:tag name="SMARTREAD" val="{@Title}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ubtitle"/>
  <p:tag name="SMARTWRITE" val="{@Subtitle}"/>
  <p:tag name="SMARTREAD" val="{@Sub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Bla Bla Object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Default Cover v.3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  <p:tag name="SMARTLINKEDSHAPEID" val="Subtit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Title"/>
  <p:tag name="SMARTWRITE" val="{@Title}"/>
  <p:tag name="SMARTREAD" val="{@Title}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ubtitle"/>
  <p:tag name="SMARTWRITE" val="{@Subtitle}"/>
  <p:tag name="SMARTREAD" val="{@Subtitle}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Default Cover v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Default Cover v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 Smart">
  <a:themeElements>
    <a:clrScheme name="PwC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 Smart" id="{EBCEFFED-2F4C-4610-B3D1-C5FEABF08696}" vid="{147AACE8-1487-4472-AA95-F3AF2FAD5022}"/>
    </a:ext>
  </a:extLst>
</a:theme>
</file>

<file path=ppt/theme/theme3.xml><?xml version="1.0" encoding="utf-8"?>
<a:theme xmlns:a="http://schemas.openxmlformats.org/drawingml/2006/main" name="1_PwC Smart">
  <a:themeElements>
    <a:clrScheme name="PwC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 Smart" id="{EBCEFFED-2F4C-4610-B3D1-C5FEABF08696}" vid="{147AACE8-1487-4472-AA95-F3AF2FAD5022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283BF74201E4DB7F7AA7012D87FB6" ma:contentTypeVersion="7" ma:contentTypeDescription="Create a new document." ma:contentTypeScope="" ma:versionID="cc429c939016bc2c7d608682c530298f">
  <xsd:schema xmlns:xsd="http://www.w3.org/2001/XMLSchema" xmlns:xs="http://www.w3.org/2001/XMLSchema" xmlns:p="http://schemas.microsoft.com/office/2006/metadata/properties" xmlns:ns3="71c59e5d-a81b-4669-8f5b-082baa8b6baf" xmlns:ns4="b58458b9-99de-48bd-b15c-ed9ebb8ca106" targetNamespace="http://schemas.microsoft.com/office/2006/metadata/properties" ma:root="true" ma:fieldsID="c0339d7d0fc51ec55a154b1d5050d845" ns3:_="" ns4:_="">
    <xsd:import namespace="71c59e5d-a81b-4669-8f5b-082baa8b6baf"/>
    <xsd:import namespace="b58458b9-99de-48bd-b15c-ed9ebb8ca1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9e5d-a81b-4669-8f5b-082baa8b6b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458b9-99de-48bd-b15c-ed9ebb8ca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EA4DE7-A216-4A9D-8351-273163249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3EFB3-13E3-41B3-A5C2-41887B5BC4BA}">
  <ds:schemaRefs>
    <ds:schemaRef ds:uri="71c59e5d-a81b-4669-8f5b-082baa8b6baf"/>
    <ds:schemaRef ds:uri="b58458b9-99de-48bd-b15c-ed9ebb8ca1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33A1BE-C2EF-4DD1-A062-2EE43B437FF6}">
  <ds:schemaRefs>
    <ds:schemaRef ds:uri="71c59e5d-a81b-4669-8f5b-082baa8b6baf"/>
    <ds:schemaRef ds:uri="b58458b9-99de-48bd-b15c-ed9ebb8ca1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3166</Words>
  <Application>Microsoft Office PowerPoint</Application>
  <PresentationFormat>On-screen Show (16:9)</PresentationFormat>
  <Paragraphs>392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Georgia</vt:lpstr>
      <vt:lpstr>Noto Sans Symbols,Sans-Serif</vt:lpstr>
      <vt:lpstr>Times New Roman</vt:lpstr>
      <vt:lpstr>Wingdings</vt:lpstr>
      <vt:lpstr>PwC</vt:lpstr>
      <vt:lpstr>PwC Smart</vt:lpstr>
      <vt:lpstr>1_PwC Smart</vt:lpstr>
      <vt:lpstr>think-cell Slide</vt:lpstr>
      <vt:lpstr>Blockchain based license management system for KMC</vt:lpstr>
      <vt:lpstr>What is Blockchain?</vt:lpstr>
      <vt:lpstr>A snapshot of how Blockchain works…</vt:lpstr>
      <vt:lpstr>Types of Blockchain</vt:lpstr>
      <vt:lpstr>Blockchain Advantages over Traditional Database</vt:lpstr>
      <vt:lpstr>PowerPoint Presentation</vt:lpstr>
      <vt:lpstr>Blockchain based license management</vt:lpstr>
      <vt:lpstr>Advantages of using blockchain based ledger </vt:lpstr>
      <vt:lpstr>Envisioned workflow - Scenario 1 (Permanent Trade category)</vt:lpstr>
      <vt:lpstr>Envisioned workflow - Scenario 2(Online application - Ceremonial house)</vt:lpstr>
      <vt:lpstr>Envisioned workflow - Scenario 3 (Permanent trade category restricted for online application)</vt:lpstr>
      <vt:lpstr>Envisioned workflow - Scenario 4 (Spot registration through Bailiff)</vt:lpstr>
      <vt:lpstr>Envisioned workflow - Scenario 5 (Renewal of certificate of enlistment – through bulk demand generation)</vt:lpstr>
      <vt:lpstr>Envisioned workflow - Scenario 6 (Verification workflow)</vt:lpstr>
      <vt:lpstr>Software/Hardware requirement</vt:lpstr>
      <vt:lpstr>High level 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license management system for KMC</dc:title>
  <dc:creator>Nirupam Sarkar</dc:creator>
  <cp:lastModifiedBy>Nirupam Sarkar (IN)</cp:lastModifiedBy>
  <cp:revision>11</cp:revision>
  <dcterms:modified xsi:type="dcterms:W3CDTF">2022-02-03T05:44:49Z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0x0101007F4283BF74201E4DB7F7AA7012D87FB6</vt:lpwstr>
  </property>
</Properties>
</file>