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73" r:id="rId2"/>
    <p:sldMasterId id="2147483836" r:id="rId3"/>
    <p:sldMasterId id="2147483857" r:id="rId4"/>
  </p:sldMasterIdLst>
  <p:notesMasterIdLst>
    <p:notesMasterId r:id="rId17"/>
  </p:notesMasterIdLst>
  <p:handoutMasterIdLst>
    <p:handoutMasterId r:id="rId18"/>
  </p:handoutMasterIdLst>
  <p:sldIdLst>
    <p:sldId id="287" r:id="rId5"/>
    <p:sldId id="1623" r:id="rId6"/>
    <p:sldId id="1625" r:id="rId7"/>
    <p:sldId id="1618" r:id="rId8"/>
    <p:sldId id="1619" r:id="rId9"/>
    <p:sldId id="281" r:id="rId10"/>
    <p:sldId id="1629" r:id="rId11"/>
    <p:sldId id="1613" r:id="rId12"/>
    <p:sldId id="1630" r:id="rId13"/>
    <p:sldId id="1626" r:id="rId14"/>
    <p:sldId id="1627" r:id="rId15"/>
    <p:sldId id="1628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Hartley (UK)" initials="" lastIdx="1" clrIdx="0"/>
  <p:cmAuthor id="8" name="Susan Urish (US - IFS)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D2D2D"/>
    <a:srgbClr val="6D6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1" autoAdjust="0"/>
    <p:restoredTop sz="94660"/>
  </p:normalViewPr>
  <p:slideViewPr>
    <p:cSldViewPr snapToGrid="0">
      <p:cViewPr>
        <p:scale>
          <a:sx n="66" d="100"/>
          <a:sy n="66" d="100"/>
        </p:scale>
        <p:origin x="5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39772-5C53-4E97-AA37-03363F73C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113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February 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7512-B2B0-4F01-ACD0-167D62814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1717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A530D-631F-4981-98F0-E6C07C67E1A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D9933F-43EC-468D-ADDE-FB3241642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31068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7" name="Google Shape;17177;g4e07ffe0b9_0_3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6913"/>
            <a:ext cx="6189663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78" name="Google Shape;17178;g4e07ffe0b9_0_3355:notes"/>
          <p:cNvSpPr txBox="1">
            <a:spLocks noGrp="1"/>
          </p:cNvSpPr>
          <p:nvPr>
            <p:ph type="body" idx="1"/>
          </p:nvPr>
        </p:nvSpPr>
        <p:spPr>
          <a:xfrm>
            <a:off x="698500" y="4409758"/>
            <a:ext cx="55881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93025" rIns="93025" bIns="93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E2A9C-16FB-4BE0-8DAA-979FD71DD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7512-B2B0-4F01-ACD0-167D62814F57}" type="slidenum">
              <a:rPr lang="en-GB" smtClean="0"/>
              <a:t>6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4A73-625E-4982-8FE2-8BBA7970E55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7718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9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9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9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77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image" Target="../media/image5.emf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289.xml"/><Relationship Id="rId1" Type="http://schemas.openxmlformats.org/officeDocument/2006/relationships/vmlDrawing" Target="../drawings/vmlDrawing11.vml"/><Relationship Id="rId6" Type="http://schemas.openxmlformats.org/officeDocument/2006/relationships/tags" Target="../tags/tag29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5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oleObject" Target="../embeddings/oleObject4.bin"/><Relationship Id="rId5" Type="http://schemas.openxmlformats.org/officeDocument/2006/relationships/tags" Target="../tags/tag2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1.emf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oleObject" Target="../embeddings/oleObject5.bin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6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5.emf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oleObject" Target="../embeddings/oleObject6.bin"/><Relationship Id="rId2" Type="http://schemas.openxmlformats.org/officeDocument/2006/relationships/tags" Target="../tags/tag148.xml"/><Relationship Id="rId1" Type="http://schemas.openxmlformats.org/officeDocument/2006/relationships/vmlDrawing" Target="../drawings/vmlDrawing6.vml"/><Relationship Id="rId6" Type="http://schemas.openxmlformats.org/officeDocument/2006/relationships/tags" Target="../tags/tag152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5.emf"/><Relationship Id="rId2" Type="http://schemas.openxmlformats.org/officeDocument/2006/relationships/tags" Target="../tags/tag159.xml"/><Relationship Id="rId1" Type="http://schemas.openxmlformats.org/officeDocument/2006/relationships/vmlDrawing" Target="../drawings/vmlDrawing9.vml"/><Relationship Id="rId6" Type="http://schemas.openxmlformats.org/officeDocument/2006/relationships/tags" Target="../tags/tag163.xml"/><Relationship Id="rId11" Type="http://schemas.openxmlformats.org/officeDocument/2006/relationships/oleObject" Target="../embeddings/oleObject9.bin"/><Relationship Id="rId5" Type="http://schemas.openxmlformats.org/officeDocument/2006/relationships/tags" Target="../tags/tag162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image" Target="../media/image1.emf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oleObject" Target="../embeddings/oleObject10.bin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19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Layouts/_rels/slideLayout95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213.xml"/><Relationship Id="rId9" Type="http://schemas.openxmlformats.org/officeDocument/2006/relationships/tags" Target="../tags/tag218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231.xml"/><Relationship Id="rId9" Type="http://schemas.openxmlformats.org/officeDocument/2006/relationships/tags" Target="../tags/tag236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240.xml"/><Relationship Id="rId9" Type="http://schemas.openxmlformats.org/officeDocument/2006/relationships/tags" Target="../tags/tag2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1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865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5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8166650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Tags" hidden="1"/>
          <p:cNvSpPr txBox="1"/>
          <p:nvPr userDrawn="1">
            <p:custDataLst>
              <p:tags r:id="rId1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345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45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port Date"/>
          <p:cNvSpPr txBox="1"/>
          <p:nvPr userDrawn="1">
            <p:custDataLst>
              <p:tags r:id="rId4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18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0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434478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1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16" name="HeaderTOCPlaceholder"/>
          <p:cNvSpPr txBox="1"/>
          <p:nvPr userDrawn="1">
            <p:custDataLst>
              <p:tags r:id="rId8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858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,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5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Report Date"/>
          <p:cNvSpPr txBox="1"/>
          <p:nvPr userDrawn="1">
            <p:custDataLst>
              <p:tags r:id="rId4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1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3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434478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4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0" name="HeaderTOCPlaceholder"/>
          <p:cNvSpPr txBox="1"/>
          <p:nvPr userDrawn="1">
            <p:custDataLst>
              <p:tags r:id="rId8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401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51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54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16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0" name="Presentation Disclaimer"/>
          <p:cNvSpPr txBox="1"/>
          <p:nvPr userDrawn="1">
            <p:custDataLst>
              <p:tags r:id="rId7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1" name="Draft stamp" hidden="1"/>
          <p:cNvSpPr txBox="1"/>
          <p:nvPr userDrawn="1">
            <p:custDataLst>
              <p:tags r:id="rId8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009531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txBody>
          <a:bodyPr vert="horz" wrap="square" lIns="80682" tIns="40341" rIns="80682" bIns="40341" rtlCol="0" anchor="ctr">
            <a:noAutofit/>
          </a:bodyPr>
          <a:lstStyle/>
          <a:p>
            <a:pPr algn="ctr"/>
            <a:endParaRPr lang="en-GB" sz="1588" dirty="0"/>
          </a:p>
        </p:txBody>
      </p:sp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318531" y="2777238"/>
            <a:ext cx="3554938" cy="1303525"/>
          </a:xfrm>
        </p:spPr>
        <p:txBody>
          <a:bodyPr wrap="square" tIns="0" bIns="0" anchor="t">
            <a:spAutoFit/>
          </a:bodyPr>
          <a:lstStyle>
            <a:lvl1pPr algn="ctr">
              <a:defRPr sz="2824" b="1" i="1" cap="none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14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3" name="Draft stamp" hidden="1"/>
          <p:cNvSpPr txBox="1"/>
          <p:nvPr userDrawn="1">
            <p:custDataLst>
              <p:tags r:id="rId4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4554" y="2552252"/>
            <a:ext cx="32028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019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90911" y="886235"/>
            <a:ext cx="3513514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/>
              <a:t>Click to add Appendix Divider Title</a:t>
            </a:r>
          </a:p>
        </p:txBody>
      </p:sp>
      <p:sp>
        <p:nvSpPr>
          <p:cNvPr id="18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4350546" y="908470"/>
            <a:ext cx="7204363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971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6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34" name="HeaderTOCPlaceholder"/>
          <p:cNvSpPr txBox="1"/>
          <p:nvPr userDrawn="1">
            <p:custDataLst>
              <p:tags r:id="rId5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37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ge Number"/>
          <p:cNvSpPr txBox="1"/>
          <p:nvPr userDrawn="1">
            <p:custDataLst>
              <p:tags r:id="rId7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Report Date"/>
          <p:cNvSpPr txBox="1"/>
          <p:nvPr userDrawn="1">
            <p:custDataLst>
              <p:tags r:id="rId8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2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/>
          <p:cNvSpPr txBox="1"/>
          <p:nvPr userDrawn="1">
            <p:custDataLst>
              <p:tags r:id="rId10"/>
            </p:custDataLst>
          </p:nvPr>
        </p:nvSpPr>
        <p:spPr>
          <a:xfrm>
            <a:off x="434478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5" name="Draft stamp" hidden="1"/>
          <p:cNvSpPr txBox="1"/>
          <p:nvPr userDrawn="1">
            <p:custDataLst>
              <p:tags r:id="rId11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52118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 userDrawn="1"/>
        </p:nvGrpSpPr>
        <p:grpSpPr>
          <a:xfrm>
            <a:off x="1625569" y="0"/>
            <a:ext cx="10561637" cy="6457244"/>
            <a:chOff x="1842311" y="0"/>
            <a:chExt cx="11969855" cy="731821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2616959" y="0"/>
              <a:ext cx="11195207" cy="6792223"/>
              <a:chOff x="2616959" y="0"/>
              <a:chExt cx="11195207" cy="6792223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2616959" y="0"/>
                <a:ext cx="8583661" cy="6792223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918633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582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2617200" y="3868795"/>
                <a:ext cx="11194966" cy="2923131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9797935" cy="4088314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9797935" cy="2923131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8918633" cy="4088314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8918633" cy="2923131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7" name="Rectangle 9"/>
              <p:cNvSpPr/>
              <p:nvPr userDrawn="1"/>
            </p:nvSpPr>
            <p:spPr bwMode="gray">
              <a:xfrm>
                <a:off x="2616959" y="2703614"/>
                <a:ext cx="8582400" cy="4088314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 userDrawn="1"/>
            </p:nvSpPr>
            <p:spPr bwMode="gray">
              <a:xfrm>
                <a:off x="2616959" y="3868418"/>
                <a:ext cx="8582400" cy="2923131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 userDrawn="1"/>
            </p:nvSpPr>
            <p:spPr bwMode="gray">
              <a:xfrm>
                <a:off x="2616959" y="4257996"/>
                <a:ext cx="3140364" cy="2534227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</p:grpSp>
        <p:grpSp>
          <p:nvGrpSpPr>
            <p:cNvPr id="31" name="Logo"/>
            <p:cNvGrpSpPr/>
            <p:nvPr userDrawn="1"/>
          </p:nvGrpSpPr>
          <p:grpSpPr>
            <a:xfrm>
              <a:off x="1842311" y="6790556"/>
              <a:ext cx="905256" cy="527654"/>
              <a:chOff x="1130368" y="6790556"/>
              <a:chExt cx="905256" cy="527654"/>
            </a:xfrm>
          </p:grpSpPr>
          <p:sp>
            <p:nvSpPr>
              <p:cNvPr id="35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493818" y="571217"/>
            <a:ext cx="38472" cy="1629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1059" noProof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 bwMode="white">
          <a:xfrm>
            <a:off x="2493114" y="1112680"/>
            <a:ext cx="7204363" cy="483466"/>
          </a:xfrm>
        </p:spPr>
        <p:txBody>
          <a:bodyPr vert="horz" lIns="0" tIns="0" rIns="0" bIns="9144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41" name="Report Subtitle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 bwMode="white">
          <a:xfrm>
            <a:off x="2493114" y="1589442"/>
            <a:ext cx="7204363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34" name="Cover image"/>
          <p:cNvSpPr txBox="1"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2308284" y="2385541"/>
            <a:ext cx="7572706" cy="360681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>
              <a:latin typeface="Georgia" pitchFamily="18" charset="0"/>
            </a:endParaRPr>
          </a:p>
        </p:txBody>
      </p:sp>
      <p:sp>
        <p:nvSpPr>
          <p:cNvPr id="32" name="Confidentiality Stamp"/>
          <p:cNvSpPr txBox="1"/>
          <p:nvPr userDrawn="1">
            <p:custDataLst>
              <p:tags r:id="rId7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3" name="Draft Stamp"/>
          <p:cNvSpPr txBox="1"/>
          <p:nvPr userDrawn="1">
            <p:custDataLst>
              <p:tags r:id="rId8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6" name="Report Date"/>
          <p:cNvSpPr txBox="1"/>
          <p:nvPr userDrawn="1">
            <p:custDataLst>
              <p:tags r:id="rId9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45" name="Frame Line"/>
          <p:cNvCxnSpPr/>
          <p:nvPr userDrawn="1"/>
        </p:nvCxnSpPr>
        <p:spPr>
          <a:xfrm flipV="1">
            <a:off x="461818" y="3170816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4"/>
          <p:cNvSpPr>
            <a:spLocks noGrp="1"/>
          </p:cNvSpPr>
          <p:nvPr>
            <p:ph sz="quarter" idx="10" hasCustomPrompt="1"/>
            <p:custDataLst>
              <p:tags r:id="rId10"/>
            </p:custDataLst>
          </p:nvPr>
        </p:nvSpPr>
        <p:spPr>
          <a:xfrm>
            <a:off x="642851" y="4098664"/>
            <a:ext cx="1485207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286953408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1455" y="886235"/>
            <a:ext cx="3504394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25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4350546" y="908471"/>
            <a:ext cx="7204363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971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4344786" y="645340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401099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One">
  <p:cSld name="1_Content: On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56;p128"/>
          <p:cNvGraphicFramePr/>
          <p:nvPr/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56" name="Google Shape;56;p1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28"/>
          <p:cNvSpPr txBox="1">
            <a:spLocks noGrp="1"/>
          </p:cNvSpPr>
          <p:nvPr>
            <p:ph type="body" idx="1"/>
          </p:nvPr>
        </p:nvSpPr>
        <p:spPr>
          <a:xfrm>
            <a:off x="590911" y="1815353"/>
            <a:ext cx="10948595" cy="43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03433" lvl="0" indent="-2017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12"/>
            </a:lvl1pPr>
            <a:lvl2pPr marL="806867" lvl="1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•"/>
              <a:defRPr sz="1412"/>
            </a:lvl2pPr>
            <a:lvl3pPr marL="1210300" lvl="2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-"/>
              <a:defRPr sz="1412"/>
            </a:lvl3pPr>
            <a:lvl4pPr marL="1613733" lvl="3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◦"/>
              <a:defRPr sz="1412"/>
            </a:lvl4pPr>
            <a:lvl5pPr marL="2017166" lvl="4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›"/>
              <a:defRPr sz="1412"/>
            </a:lvl5pPr>
            <a:lvl6pPr marL="2420600" lvl="5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 sz="1412"/>
            </a:lvl6pPr>
            <a:lvl7pPr marL="2824033" lvl="6" indent="-29136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  <a:defRPr sz="1412"/>
            </a:lvl7pPr>
            <a:lvl8pPr marL="3227466" lvl="7" indent="-29136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  <a:defRPr sz="1412"/>
            </a:lvl8pPr>
            <a:lvl9pPr marL="3630900" lvl="8" indent="-201717" algn="l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1600"/>
              <a:buNone/>
              <a:defRPr sz="1412"/>
            </a:lvl9pPr>
          </a:lstStyle>
          <a:p>
            <a:endParaRPr lang="en-GB" dirty="0"/>
          </a:p>
        </p:txBody>
      </p:sp>
      <p:sp>
        <p:nvSpPr>
          <p:cNvPr id="58" name="Google Shape;58;p128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9" name="Google Shape;59;p128"/>
          <p:cNvCxnSpPr/>
          <p:nvPr/>
        </p:nvCxnSpPr>
        <p:spPr>
          <a:xfrm>
            <a:off x="590911" y="1748118"/>
            <a:ext cx="10948595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0" name="Google Shape;60;p128"/>
          <p:cNvSpPr txBox="1"/>
          <p:nvPr/>
        </p:nvSpPr>
        <p:spPr>
          <a:xfrm>
            <a:off x="590911" y="621254"/>
            <a:ext cx="369555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1" name="Google Shape;61;p128"/>
          <p:cNvCxnSpPr/>
          <p:nvPr/>
        </p:nvCxnSpPr>
        <p:spPr>
          <a:xfrm rot="10800000" flipH="1">
            <a:off x="461818" y="823408"/>
            <a:ext cx="11083765" cy="127059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28"/>
          <p:cNvSpPr txBox="1">
            <a:spLocks noGrp="1"/>
          </p:cNvSpPr>
          <p:nvPr>
            <p:ph type="title"/>
          </p:nvPr>
        </p:nvSpPr>
        <p:spPr>
          <a:xfrm>
            <a:off x="590911" y="943984"/>
            <a:ext cx="10948595" cy="74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118" b="1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 dirty="0"/>
          </a:p>
        </p:txBody>
      </p:sp>
      <p:sp>
        <p:nvSpPr>
          <p:cNvPr id="63" name="Google Shape;63;p128"/>
          <p:cNvSpPr txBox="1"/>
          <p:nvPr/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4" name="Google Shape;64;p128"/>
          <p:cNvCxnSpPr/>
          <p:nvPr/>
        </p:nvCxnSpPr>
        <p:spPr>
          <a:xfrm>
            <a:off x="590911" y="6252882"/>
            <a:ext cx="109485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28"/>
          <p:cNvSpPr txBox="1"/>
          <p:nvPr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794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lang="en-GB" sz="794" b="0" i="0" u="none" strike="noStrike" cap="none" baseline="30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28"/>
          <p:cNvSpPr txBox="1"/>
          <p:nvPr/>
        </p:nvSpPr>
        <p:spPr>
          <a:xfrm>
            <a:off x="11099623" y="6439538"/>
            <a:ext cx="439883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794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July 2019</a:t>
            </a:r>
            <a:endParaRPr lang="en-GB" sz="123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8"/>
          <p:cNvSpPr txBox="1"/>
          <p:nvPr/>
        </p:nvSpPr>
        <p:spPr>
          <a:xfrm>
            <a:off x="8555541" y="5717943"/>
            <a:ext cx="282388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28"/>
          <p:cNvSpPr txBox="1"/>
          <p:nvPr/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28"/>
          <p:cNvSpPr txBox="1"/>
          <p:nvPr/>
        </p:nvSpPr>
        <p:spPr>
          <a:xfrm>
            <a:off x="5405767" y="6308261"/>
            <a:ext cx="1420072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794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Strictly private and confidential</a:t>
            </a:r>
            <a:endParaRPr lang="en-GB" sz="123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5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3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lank">
  <p:cSld name="Black blank">
    <p:bg>
      <p:bgPr>
        <a:solidFill>
          <a:schemeClr val="dk1"/>
        </a:solidFill>
        <a:effectLst/>
      </p:bgPr>
    </p:bg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66"/>
          <p:cNvSpPr txBox="1">
            <a:spLocks noGrp="1"/>
          </p:cNvSpPr>
          <p:nvPr>
            <p:ph type="dt" idx="10"/>
          </p:nvPr>
        </p:nvSpPr>
        <p:spPr>
          <a:xfrm>
            <a:off x="565427" y="703469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4" name="Google Shape;1754;p166"/>
          <p:cNvSpPr txBox="1">
            <a:spLocks noGrp="1"/>
          </p:cNvSpPr>
          <p:nvPr>
            <p:ph type="ftr" idx="11"/>
          </p:nvPr>
        </p:nvSpPr>
        <p:spPr>
          <a:xfrm>
            <a:off x="415923" y="6535837"/>
            <a:ext cx="38608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10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ine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44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2038676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13" imgW="395" imgH="394" progId="TCLayout.ActiveDocument.1">
                  <p:embed/>
                </p:oleObj>
              </mc:Choice>
              <mc:Fallback>
                <p:oleObj name="think-cell Slide" r:id="rId13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3"/>
            </p:custDataLst>
          </p:nvPr>
        </p:nvSpPr>
        <p:spPr>
          <a:xfrm>
            <a:off x="590911" y="1815353"/>
            <a:ext cx="10948595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  <a:lvl6pPr>
              <a:defRPr sz="1412" baseline="0"/>
            </a:lvl6pPr>
            <a:lvl7pPr>
              <a:buAutoNum type="alphaLcPeriod"/>
              <a:defRPr sz="1412"/>
            </a:lvl7pPr>
            <a:lvl8pPr>
              <a:buAutoNum type="romanLcPeriod"/>
              <a:defRPr sz="1412"/>
            </a:lvl8pPr>
            <a:lvl9pPr>
              <a:defRPr sz="1412"/>
            </a:lvl9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8" name="Page Number"/>
          <p:cNvSpPr txBox="1"/>
          <p:nvPr userDrawn="1">
            <p:custDataLst>
              <p:tags r:id="rId6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age Number"/>
          <p:cNvSpPr txBox="1"/>
          <p:nvPr userDrawn="1">
            <p:custDataLst>
              <p:tags r:id="rId7"/>
            </p:custDataLst>
          </p:nvPr>
        </p:nvSpPr>
        <p:spPr>
          <a:xfrm>
            <a:off x="8555541" y="5717943"/>
            <a:ext cx="282388" cy="12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/>
          </a:p>
        </p:txBody>
      </p:sp>
      <p:sp>
        <p:nvSpPr>
          <p:cNvPr id="22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/>
          <p:cNvSpPr txBox="1"/>
          <p:nvPr userDrawn="1">
            <p:custDataLst>
              <p:tags r:id="rId9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5" name="Draft stamp" hidden="1"/>
          <p:cNvSpPr txBox="1"/>
          <p:nvPr userDrawn="1">
            <p:custDataLst>
              <p:tags r:id="rId10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0" name="HeaderTOCPlaceholder"/>
          <p:cNvSpPr txBox="1"/>
          <p:nvPr userDrawn="1">
            <p:custDataLst>
              <p:tags r:id="rId11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2336801" y="10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51088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1291456" y="6171000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3265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2336801" y="10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51088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86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1291456" y="6171000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59037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4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48346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1291456" y="6171000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2844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0" y="-11140"/>
            <a:ext cx="12192000" cy="686914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 dirty="0"/>
          </a:p>
        </p:txBody>
      </p:sp>
      <p:pic>
        <p:nvPicPr>
          <p:cNvPr id="18" name="Picture 17" descr="PwC_fl_wh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492" y="5697586"/>
            <a:ext cx="1651000" cy="9394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48346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cxnSp>
        <p:nvCxnSpPr>
          <p:cNvPr id="25" name="Shape 14"/>
          <p:cNvCxnSpPr/>
          <p:nvPr userDrawn="1"/>
        </p:nvCxnSpPr>
        <p:spPr>
          <a:xfrm rot="5400000" flipH="1" flipV="1">
            <a:off x="6851657" y="-3731896"/>
            <a:ext cx="152399" cy="9160933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50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0" y="0"/>
            <a:ext cx="12192000" cy="6867769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 dirty="0"/>
          </a:p>
        </p:txBody>
      </p:sp>
      <p:pic>
        <p:nvPicPr>
          <p:cNvPr id="18" name="Picture 17" descr="PwC_fl_wh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492" y="5697586"/>
            <a:ext cx="1651000" cy="9394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48346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cxnSp>
        <p:nvCxnSpPr>
          <p:cNvPr id="25" name="Shape 14"/>
          <p:cNvCxnSpPr/>
          <p:nvPr userDrawn="1"/>
        </p:nvCxnSpPr>
        <p:spPr>
          <a:xfrm rot="5400000" flipH="1" flipV="1">
            <a:off x="6851657" y="-3731896"/>
            <a:ext cx="152399" cy="9160933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7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09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 dirty="0"/>
          </a:p>
        </p:txBody>
      </p:sp>
      <p:pic>
        <p:nvPicPr>
          <p:cNvPr id="18" name="Picture 17" descr="PwC_fl_wh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492" y="5697586"/>
            <a:ext cx="1651000" cy="9394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49717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cxnSp>
        <p:nvCxnSpPr>
          <p:cNvPr id="25" name="Shape 14"/>
          <p:cNvCxnSpPr/>
          <p:nvPr userDrawn="1"/>
        </p:nvCxnSpPr>
        <p:spPr>
          <a:xfrm rot="5400000" flipH="1" flipV="1">
            <a:off x="6851657" y="-3731896"/>
            <a:ext cx="152399" cy="9160933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30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wC_fl_wh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492" y="5697586"/>
            <a:ext cx="1651000" cy="9394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3" y="836829"/>
            <a:ext cx="7124700" cy="914400"/>
          </a:xfrm>
          <a:noFill/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3" y="1848346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pic>
        <p:nvPicPr>
          <p:cNvPr id="2" name="Picture 1" descr="PwC_fl_c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441" y="5699916"/>
            <a:ext cx="1651000" cy="9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3526589"/>
            <a:ext cx="12192000" cy="33314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3954871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5161976"/>
            <a:ext cx="10769600" cy="98640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7" y="-1543634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213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3526589"/>
            <a:ext cx="12192000" cy="333141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3954871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5161976"/>
            <a:ext cx="10769600" cy="98640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7" y="-1543634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76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3526589"/>
            <a:ext cx="12192000" cy="333141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3954871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5161976"/>
            <a:ext cx="10769600" cy="98640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7" y="-1543634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052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3954871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5161976"/>
            <a:ext cx="10769600" cy="98640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7" y="-1543634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720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9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7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142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9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7" y="1752609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9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884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5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452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69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11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693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74255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7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99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279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489" indent="-263519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57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26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05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273" indent="-271456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92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. No panel fram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6" y="674255"/>
            <a:ext cx="10769601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606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5" name="Shape 14"/>
          <p:cNvCxnSpPr/>
          <p:nvPr userDrawn="1"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72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507999" y="3773030"/>
            <a:ext cx="10972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07142" y="3838379"/>
            <a:ext cx="10769601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877623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74255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15" name="Shape 14"/>
          <p:cNvCxnSpPr/>
          <p:nvPr userDrawn="1"/>
        </p:nvCxnSpPr>
        <p:spPr>
          <a:xfrm rot="5400000" flipH="1" flipV="1">
            <a:off x="3651055" y="-2529840"/>
            <a:ext cx="152399" cy="6434667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941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6" y="674255"/>
            <a:ext cx="574040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11" name="Shape 29"/>
          <p:cNvCxnSpPr/>
          <p:nvPr userDrawn="1"/>
        </p:nvCxnSpPr>
        <p:spPr>
          <a:xfrm flipV="1">
            <a:off x="508006" y="609598"/>
            <a:ext cx="59436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3521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11201" y="674526"/>
            <a:ext cx="7823203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22" name="Shape 29"/>
          <p:cNvCxnSpPr/>
          <p:nvPr userDrawn="1"/>
        </p:nvCxnSpPr>
        <p:spPr>
          <a:xfrm flipV="1">
            <a:off x="508006" y="607518"/>
            <a:ext cx="80264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80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794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11205" y="2300625"/>
            <a:ext cx="708143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22" name="Shape 29"/>
          <p:cNvCxnSpPr/>
          <p:nvPr userDrawn="1"/>
        </p:nvCxnSpPr>
        <p:spPr>
          <a:xfrm flipV="1">
            <a:off x="508006" y="2234584"/>
            <a:ext cx="728133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593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6" y="6477000"/>
            <a:ext cx="2036063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19" y="3388442"/>
            <a:ext cx="530011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508000" y="3324950"/>
            <a:ext cx="5503333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37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70" y="2289580"/>
            <a:ext cx="5279135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507999" y="2232890"/>
            <a:ext cx="54864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0735491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15" y="3726724"/>
            <a:ext cx="77753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508001" y="3674572"/>
            <a:ext cx="5571067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171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00" y="1812279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5" name="Shape 29"/>
          <p:cNvCxnSpPr/>
          <p:nvPr userDrawn="1"/>
        </p:nvCxnSpPr>
        <p:spPr>
          <a:xfrm flipV="1">
            <a:off x="507999" y="1752600"/>
            <a:ext cx="10972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-1778980" y="202677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13">
              <a:spcAft>
                <a:spcPts val="900"/>
              </a:spcAft>
            </a:pPr>
            <a:endParaRPr lang="en-US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78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6" y="6477000"/>
            <a:ext cx="2036063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11215" y="2242583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00" y="2242583"/>
            <a:ext cx="10769600" cy="9144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508000" y="2182904"/>
            <a:ext cx="10972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386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693" y="668587"/>
            <a:ext cx="712217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7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2301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230" y="1964616"/>
            <a:ext cx="320157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14" name="Shape 29"/>
          <p:cNvCxnSpPr/>
          <p:nvPr userDrawn="1"/>
        </p:nvCxnSpPr>
        <p:spPr>
          <a:xfrm flipV="1">
            <a:off x="8083173" y="1906558"/>
            <a:ext cx="3437467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250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277" y="669518"/>
            <a:ext cx="5978529" cy="91440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7" name="Shape 29"/>
          <p:cNvCxnSpPr/>
          <p:nvPr userDrawn="1"/>
        </p:nvCxnSpPr>
        <p:spPr>
          <a:xfrm flipV="1">
            <a:off x="5312399" y="609598"/>
            <a:ext cx="616373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06967" y="1752600"/>
            <a:ext cx="107696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635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585" y="1810658"/>
            <a:ext cx="5038152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6256387" y="1752598"/>
            <a:ext cx="5215468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84201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19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636" y="2309648"/>
            <a:ext cx="5012269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6310438" y="2252468"/>
            <a:ext cx="516974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9372483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3450165" y="2232890"/>
            <a:ext cx="8029787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3369" y="2290948"/>
            <a:ext cx="7789331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13849219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3454408" y="3856370"/>
            <a:ext cx="80264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8879" y="3914428"/>
            <a:ext cx="77753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110132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3657600" y="2097719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657603" y="2097719"/>
            <a:ext cx="77753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3450165" y="2039370"/>
            <a:ext cx="80264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601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9448806" y="6477000"/>
            <a:ext cx="2036063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D5762-3BDC-484D-9503-7EA6D5A9A8CE}" type="slidenum">
              <a:rPr lang="en-GB" sz="1000" smtClean="0"/>
              <a:pPr/>
              <a:t>‹#›</a:t>
            </a:fld>
            <a:endParaRPr lang="en-GB" sz="1000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15" y="3299762"/>
            <a:ext cx="77753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507999" y="3240285"/>
            <a:ext cx="10972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490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67476" y="488702"/>
            <a:ext cx="2487461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03" y="2743594"/>
            <a:ext cx="77753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508001" y="2683915"/>
            <a:ext cx="10972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89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10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0331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535" y="667658"/>
            <a:ext cx="780527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3471048" y="609599"/>
            <a:ext cx="801624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555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537" y="675217"/>
            <a:ext cx="5266271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07136" y="6324600"/>
            <a:ext cx="7014464" cy="150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7" name="Shape 29"/>
          <p:cNvCxnSpPr/>
          <p:nvPr userDrawn="1"/>
        </p:nvCxnSpPr>
        <p:spPr>
          <a:xfrm flipV="1">
            <a:off x="6011338" y="609598"/>
            <a:ext cx="550333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902031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277" y="669518"/>
            <a:ext cx="5978529" cy="91440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7" name="Shape 29"/>
          <p:cNvCxnSpPr/>
          <p:nvPr userDrawn="1"/>
        </p:nvCxnSpPr>
        <p:spPr>
          <a:xfrm flipV="1">
            <a:off x="5312399" y="609598"/>
            <a:ext cx="616373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9319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48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376" y="676067"/>
            <a:ext cx="321534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8083173" y="609599"/>
            <a:ext cx="3437467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46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6" y="6477000"/>
            <a:ext cx="2036063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558800" y="1630607"/>
            <a:ext cx="112776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11217" y="1807607"/>
            <a:ext cx="7087507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508000" y="1752600"/>
            <a:ext cx="7281333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804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57600" y="1661081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10" name="Shape 29"/>
          <p:cNvCxnSpPr/>
          <p:nvPr userDrawn="1"/>
        </p:nvCxnSpPr>
        <p:spPr>
          <a:xfrm flipV="1">
            <a:off x="3454408" y="1600200"/>
            <a:ext cx="80264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958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D5762-3BDC-484D-9503-7EA6D5A9A8CE}" type="slidenum">
              <a:rPr lang="en-GB" sz="1000" smtClean="0"/>
              <a:pPr/>
              <a:t>‹#›</a:t>
            </a:fld>
            <a:endParaRPr lang="en-GB" sz="1000" dirty="0"/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7368032" y="2862920"/>
            <a:ext cx="2032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19" name="Shape 29"/>
          <p:cNvCxnSpPr/>
          <p:nvPr userDrawn="1"/>
        </p:nvCxnSpPr>
        <p:spPr>
          <a:xfrm flipV="1">
            <a:off x="3454408" y="2666998"/>
            <a:ext cx="80264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657601" y="2725704"/>
            <a:ext cx="7823203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198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11204" y="674254"/>
            <a:ext cx="7789333" cy="914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6" y="6477000"/>
            <a:ext cx="2036063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cxnSp>
        <p:nvCxnSpPr>
          <p:cNvPr id="36" name="Shape 29"/>
          <p:cNvCxnSpPr/>
          <p:nvPr userDrawn="1"/>
        </p:nvCxnSpPr>
        <p:spPr>
          <a:xfrm flipV="1">
            <a:off x="508006" y="609598"/>
            <a:ext cx="799253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2011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5" y="1627090"/>
            <a:ext cx="9668935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7" name="Shape 29"/>
          <p:cNvCxnSpPr/>
          <p:nvPr userDrawn="1"/>
        </p:nvCxnSpPr>
        <p:spPr>
          <a:xfrm flipV="1">
            <a:off x="1625600" y="1565342"/>
            <a:ext cx="9872133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4153097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6" y="674255"/>
            <a:ext cx="8047567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508006" y="609598"/>
            <a:ext cx="8246535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11200" y="6477009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83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7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28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229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" userDrawn="1">
  <p:cSld name="32_Custom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2410"/>
            <a:ext cx="12192000" cy="815219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577600" y="342701"/>
            <a:ext cx="10886800" cy="4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None/>
              <a:defRPr sz="2667" b="0" i="0" u="none" strike="noStrike" cap="none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399"/>
            </a:lvl9pPr>
          </a:lstStyle>
          <a:p>
            <a:endParaRPr dirty="0"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9448800" y="6477000"/>
            <a:ext cx="2036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2" name="Google Shape;242;p23"/>
          <p:cNvSpPr txBox="1"/>
          <p:nvPr/>
        </p:nvSpPr>
        <p:spPr>
          <a:xfrm>
            <a:off x="711200" y="6477000"/>
            <a:ext cx="3454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333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PwC</a:t>
            </a:r>
            <a:endParaRPr sz="1333">
              <a:latin typeface="+mj-l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9448801" y="6324600"/>
            <a:ext cx="2032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333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August 2018</a:t>
            </a:r>
            <a:endParaRPr sz="1333" dirty="0">
              <a:latin typeface="+mj-lt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707137" y="6324600"/>
            <a:ext cx="7014400" cy="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33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Navantia Group -</a:t>
            </a:r>
            <a:r>
              <a:rPr lang="en-US" sz="1333" b="0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333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Proposal for Tax &amp; Regulatory Services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660400" y="1295400"/>
            <a:ext cx="10842704" cy="4724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6814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: Colou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69256" y="654665"/>
            <a:ext cx="3396344" cy="10668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1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85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6477000"/>
            <a:ext cx="3454400" cy="1524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dirty="0">
                <a:cs typeface="Arial" pitchFamily="34" charset="0"/>
              </a:rPr>
              <a:t>PwC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A4A9FB-F39E-4ADE-9DF8-C609D8EB99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8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47719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pt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think-cell Slide" r:id="rId7" imgW="530" imgH="528" progId="TCLayout.ActiveDocument.1">
                  <p:embed/>
                </p:oleObj>
              </mc:Choice>
              <mc:Fallback>
                <p:oleObj name="think-cell Slide" r:id="rId7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96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3999356" y="267304"/>
            <a:ext cx="7536873" cy="12234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5" noProof="1"/>
              <a:t>4/19/2016 Presentation2</a:t>
            </a:r>
          </a:p>
        </p:txBody>
      </p:sp>
      <p:sp>
        <p:nvSpPr>
          <p:cNvPr id="5" name="Slide Tags" hidden="1"/>
          <p:cNvSpPr txBox="1"/>
          <p:nvPr>
            <p:custDataLst>
              <p:tags r:id="rId4"/>
            </p:custDataLst>
          </p:nvPr>
        </p:nvSpPr>
        <p:spPr>
          <a:xfrm>
            <a:off x="3" y="201711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/>
              <a:t>Slide Tags</a:t>
            </a:r>
          </a:p>
        </p:txBody>
      </p:sp>
      <p:sp>
        <p:nvSpPr>
          <p:cNvPr id="4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3" y="137738"/>
            <a:ext cx="1090629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8988" rtl="0" eaLnBrk="1" latinLnBrk="0" hangingPunct="1">
              <a:spcBef>
                <a:spcPct val="0"/>
              </a:spcBef>
              <a:buNone/>
              <a:defRPr lang="en-GB" sz="1600" b="1" i="1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8988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642853" y="973399"/>
            <a:ext cx="10906299" cy="5240593"/>
          </a:xfrm>
        </p:spPr>
        <p:txBody>
          <a:bodyPr tIns="0" bIns="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853" y="6390042"/>
            <a:ext cx="700485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5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5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5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63598F-130E-4ECE-8C96-6F42473CFD2B}" type="slidenum">
              <a:rPr lang="en-GB" smtClean="0"/>
              <a:pPr/>
              <a:t>‹#›</a:t>
            </a:fld>
            <a:r>
              <a:rPr lang="en-GB"/>
              <a:t> |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0554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6121041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 userDrawn="1"/>
        </p:nvGrpSpPr>
        <p:grpSpPr>
          <a:xfrm>
            <a:off x="1625569" y="0"/>
            <a:ext cx="10561637" cy="6457244"/>
            <a:chOff x="1842311" y="0"/>
            <a:chExt cx="11969855" cy="731821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2616959" y="0"/>
              <a:ext cx="11195207" cy="6792223"/>
              <a:chOff x="2616959" y="0"/>
              <a:chExt cx="11195207" cy="6792223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2616959" y="0"/>
                <a:ext cx="8583661" cy="6792223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918633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582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2617200" y="3868795"/>
                <a:ext cx="11194966" cy="2923131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9797935" cy="4088314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9797935" cy="2923131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8918633" cy="4088314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8918633" cy="2923131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7" name="Rectangle 9"/>
              <p:cNvSpPr/>
              <p:nvPr userDrawn="1"/>
            </p:nvSpPr>
            <p:spPr bwMode="gray">
              <a:xfrm>
                <a:off x="2616959" y="2703614"/>
                <a:ext cx="8582400" cy="4088314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 userDrawn="1"/>
            </p:nvSpPr>
            <p:spPr bwMode="gray">
              <a:xfrm>
                <a:off x="2616959" y="3868418"/>
                <a:ext cx="8582400" cy="2923131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 userDrawn="1"/>
            </p:nvSpPr>
            <p:spPr bwMode="gray">
              <a:xfrm>
                <a:off x="2616959" y="4257996"/>
                <a:ext cx="3140364" cy="2534227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</p:grpSp>
        <p:grpSp>
          <p:nvGrpSpPr>
            <p:cNvPr id="31" name="Logo"/>
            <p:cNvGrpSpPr/>
            <p:nvPr userDrawn="1"/>
          </p:nvGrpSpPr>
          <p:grpSpPr>
            <a:xfrm>
              <a:off x="1842311" y="6790556"/>
              <a:ext cx="905256" cy="527654"/>
              <a:chOff x="1130368" y="6790556"/>
              <a:chExt cx="905256" cy="527654"/>
            </a:xfrm>
          </p:grpSpPr>
          <p:sp>
            <p:nvSpPr>
              <p:cNvPr id="35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493818" y="571217"/>
            <a:ext cx="38472" cy="1629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1059" noProof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 bwMode="white">
          <a:xfrm>
            <a:off x="2493114" y="1112680"/>
            <a:ext cx="7204363" cy="483466"/>
          </a:xfrm>
        </p:spPr>
        <p:txBody>
          <a:bodyPr vert="horz" lIns="0" tIns="0" rIns="0" bIns="9144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41" name="Report Subtitle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 bwMode="white">
          <a:xfrm>
            <a:off x="2493114" y="1589442"/>
            <a:ext cx="7204363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34" name="Cover image"/>
          <p:cNvSpPr txBox="1"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2308284" y="2385541"/>
            <a:ext cx="7572706" cy="360681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>
              <a:latin typeface="Georgia" pitchFamily="18" charset="0"/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7"/>
            </p:custDataLst>
          </p:nvPr>
        </p:nvSpPr>
        <p:spPr>
          <a:xfrm>
            <a:off x="590910" y="3299961"/>
            <a:ext cx="1537148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9" name="Draft Stamp"/>
          <p:cNvSpPr txBox="1"/>
          <p:nvPr userDrawn="1">
            <p:custDataLst>
              <p:tags r:id="rId8"/>
            </p:custDataLst>
          </p:nvPr>
        </p:nvSpPr>
        <p:spPr bwMode="black">
          <a:xfrm>
            <a:off x="584708" y="3574280"/>
            <a:ext cx="1720688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9"/>
            </p:custDataLst>
          </p:nvPr>
        </p:nvSpPr>
        <p:spPr bwMode="black">
          <a:xfrm>
            <a:off x="590910" y="3840533"/>
            <a:ext cx="1537148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44" name="Frame Line"/>
          <p:cNvCxnSpPr/>
          <p:nvPr userDrawn="1"/>
        </p:nvCxnSpPr>
        <p:spPr>
          <a:xfrm flipV="1">
            <a:off x="461818" y="3171487"/>
            <a:ext cx="1702398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86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3081027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3"/>
            </p:custDataLst>
          </p:nvPr>
        </p:nvSpPr>
        <p:spPr>
          <a:xfrm>
            <a:off x="590911" y="1815353"/>
            <a:ext cx="10948595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  <a:lvl6pPr>
              <a:defRPr sz="1412" baseline="0"/>
            </a:lvl6pPr>
            <a:lvl7pPr>
              <a:buAutoNum type="alphaLcPeriod"/>
              <a:defRPr sz="1412"/>
            </a:lvl7pPr>
            <a:lvl8pPr>
              <a:buAutoNum type="romanLcPeriod"/>
              <a:defRPr sz="1412"/>
            </a:lvl8pPr>
            <a:lvl9pPr>
              <a:defRPr sz="1412"/>
            </a:lvl9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8" name="Page Number"/>
          <p:cNvSpPr txBox="1"/>
          <p:nvPr userDrawn="1">
            <p:custDataLst>
              <p:tags r:id="rId6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18" name="Page Number"/>
          <p:cNvSpPr txBox="1"/>
          <p:nvPr userDrawn="1">
            <p:custDataLst>
              <p:tags r:id="rId8"/>
            </p:custDataLst>
          </p:nvPr>
        </p:nvSpPr>
        <p:spPr>
          <a:xfrm>
            <a:off x="8555541" y="5717943"/>
            <a:ext cx="282388" cy="12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/>
          </a:p>
        </p:txBody>
      </p:sp>
      <p:sp>
        <p:nvSpPr>
          <p:cNvPr id="22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/>
          <p:cNvSpPr txBox="1"/>
          <p:nvPr userDrawn="1">
            <p:custDataLst>
              <p:tags r:id="rId10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5" name="Draft stamp" hidden="1"/>
          <p:cNvSpPr txBox="1"/>
          <p:nvPr userDrawn="1">
            <p:custDataLst>
              <p:tags r:id="rId11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0" name="HeaderTOCPlaceholder"/>
          <p:cNvSpPr txBox="1"/>
          <p:nvPr userDrawn="1">
            <p:custDataLst>
              <p:tags r:id="rId1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057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91100" y="1815353"/>
            <a:ext cx="5386016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50790" y="1815353"/>
            <a:ext cx="5388716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7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4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6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7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3" name="HeaderTOCPlaceholder"/>
          <p:cNvSpPr txBox="1"/>
          <p:nvPr userDrawn="1">
            <p:custDataLst>
              <p:tags r:id="rId10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717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90912" y="1815353"/>
            <a:ext cx="7246204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8017654" y="1815353"/>
            <a:ext cx="3521852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35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7" name="Page Number"/>
          <p:cNvSpPr txBox="1"/>
          <p:nvPr userDrawn="1">
            <p:custDataLst>
              <p:tags r:id="rId6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4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3" name="HeaderTOCPlaceholder"/>
          <p:cNvSpPr txBox="1"/>
          <p:nvPr userDrawn="1">
            <p:custDataLst>
              <p:tags r:id="rId10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704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90911" y="1815353"/>
            <a:ext cx="5389581" cy="2084294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90911" y="4034118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149925" y="1815353"/>
            <a:ext cx="5389581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5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0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65" name="HeaderTOCPlaceholder"/>
          <p:cNvSpPr txBox="1"/>
          <p:nvPr userDrawn="1">
            <p:custDataLst>
              <p:tags r:id="rId6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68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8" name="Page Number"/>
          <p:cNvSpPr txBox="1"/>
          <p:nvPr userDrawn="1">
            <p:custDataLst>
              <p:tags r:id="rId8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9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4" name="Section Footer"/>
          <p:cNvSpPr txBox="1"/>
          <p:nvPr userDrawn="1">
            <p:custDataLst>
              <p:tags r:id="rId10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7" name="Presentation Disclaimer"/>
          <p:cNvSpPr txBox="1"/>
          <p:nvPr userDrawn="1">
            <p:custDataLst>
              <p:tags r:id="rId11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8" name="Draft stamp" hidden="1"/>
          <p:cNvSpPr txBox="1"/>
          <p:nvPr userDrawn="1">
            <p:custDataLst>
              <p:tags r:id="rId12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2515934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90911" y="1815353"/>
            <a:ext cx="5389581" cy="134739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6149925" y="1815353"/>
            <a:ext cx="5389581" cy="134739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90911" y="3294530"/>
            <a:ext cx="10948595" cy="2823882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42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45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9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7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9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0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0076721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90911" y="1815353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6149925" y="1815353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90911" y="4034118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6149925" y="4034118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48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9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5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30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1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22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418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31"/>
          </p:nvPr>
        </p:nvSpPr>
        <p:spPr>
          <a:xfrm>
            <a:off x="590911" y="1815353"/>
            <a:ext cx="3537045" cy="4300369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32"/>
          </p:nvPr>
        </p:nvSpPr>
        <p:spPr>
          <a:xfrm>
            <a:off x="4299844" y="1815353"/>
            <a:ext cx="3533887" cy="4300369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33"/>
          </p:nvPr>
        </p:nvSpPr>
        <p:spPr>
          <a:xfrm>
            <a:off x="8005619" y="1815353"/>
            <a:ext cx="3533887" cy="4300369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3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46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8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5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8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0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717876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31"/>
          </p:nvPr>
        </p:nvSpPr>
        <p:spPr>
          <a:xfrm>
            <a:off x="590911" y="1815353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32"/>
          </p:nvPr>
        </p:nvSpPr>
        <p:spPr>
          <a:xfrm>
            <a:off x="4298265" y="1815353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33"/>
          </p:nvPr>
        </p:nvSpPr>
        <p:spPr>
          <a:xfrm>
            <a:off x="8005619" y="1815353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Content Placeholder 5"/>
          <p:cNvSpPr>
            <a:spLocks noGrp="1"/>
          </p:cNvSpPr>
          <p:nvPr>
            <p:ph sz="quarter" idx="34"/>
          </p:nvPr>
        </p:nvSpPr>
        <p:spPr>
          <a:xfrm>
            <a:off x="590911" y="4034118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2" name="Content Placeholder 6"/>
          <p:cNvSpPr>
            <a:spLocks noGrp="1"/>
          </p:cNvSpPr>
          <p:nvPr>
            <p:ph sz="quarter" idx="35"/>
          </p:nvPr>
        </p:nvSpPr>
        <p:spPr>
          <a:xfrm>
            <a:off x="4298265" y="4034118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3" name="Content Placeholder 7"/>
          <p:cNvSpPr>
            <a:spLocks noGrp="1"/>
          </p:cNvSpPr>
          <p:nvPr>
            <p:ph sz="quarter" idx="36"/>
          </p:nvPr>
        </p:nvSpPr>
        <p:spPr>
          <a:xfrm>
            <a:off x="8005619" y="4034118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9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53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22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30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34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5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455607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5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11701173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Tags" hidden="1"/>
          <p:cNvSpPr txBox="1"/>
          <p:nvPr userDrawn="1">
            <p:custDataLst>
              <p:tags r:id="rId1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603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45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port Date"/>
          <p:cNvSpPr txBox="1"/>
          <p:nvPr userDrawn="1">
            <p:custDataLst>
              <p:tags r:id="rId4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18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0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434478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1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16" name="HeaderTOCPlaceholder"/>
          <p:cNvSpPr txBox="1"/>
          <p:nvPr userDrawn="1">
            <p:custDataLst>
              <p:tags r:id="rId8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855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,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5" name="Page Number"/>
          <p:cNvSpPr txBox="1"/>
          <p:nvPr userDrawn="1">
            <p:custDataLst>
              <p:tags r:id="rId3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Report Date"/>
          <p:cNvSpPr txBox="1"/>
          <p:nvPr userDrawn="1">
            <p:custDataLst>
              <p:tags r:id="rId4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1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3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434478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4" name="Draft stamp" hidden="1"/>
          <p:cNvSpPr txBox="1"/>
          <p:nvPr userDrawn="1">
            <p:custDataLst>
              <p:tags r:id="rId7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0" name="HeaderTOCPlaceholder"/>
          <p:cNvSpPr txBox="1"/>
          <p:nvPr userDrawn="1">
            <p:custDataLst>
              <p:tags r:id="rId8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984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51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54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port Date"/>
          <p:cNvSpPr txBox="1"/>
          <p:nvPr userDrawn="1">
            <p:custDataLst>
              <p:tags r:id="rId5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16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0" name="Presentation Disclaimer"/>
          <p:cNvSpPr txBox="1"/>
          <p:nvPr userDrawn="1">
            <p:custDataLst>
              <p:tags r:id="rId7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1" name="Draft stamp" hidden="1"/>
          <p:cNvSpPr txBox="1"/>
          <p:nvPr userDrawn="1">
            <p:custDataLst>
              <p:tags r:id="rId8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1800913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txBody>
          <a:bodyPr vert="horz" wrap="square" lIns="80682" tIns="40341" rIns="80682" bIns="40341" rtlCol="0" anchor="ctr">
            <a:noAutofit/>
          </a:bodyPr>
          <a:lstStyle/>
          <a:p>
            <a:pPr algn="ctr"/>
            <a:endParaRPr lang="en-GB" sz="1588" dirty="0"/>
          </a:p>
        </p:txBody>
      </p:sp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318531" y="2777238"/>
            <a:ext cx="3554938" cy="1303525"/>
          </a:xfrm>
        </p:spPr>
        <p:txBody>
          <a:bodyPr wrap="square" tIns="0" bIns="0" anchor="t">
            <a:spAutoFit/>
          </a:bodyPr>
          <a:lstStyle>
            <a:lvl1pPr algn="ctr">
              <a:defRPr sz="2824" b="1" i="1" cap="none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14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3" name="Draft stamp" hidden="1"/>
          <p:cNvSpPr txBox="1"/>
          <p:nvPr userDrawn="1">
            <p:custDataLst>
              <p:tags r:id="rId4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4554" y="2552252"/>
            <a:ext cx="32028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656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90911" y="886235"/>
            <a:ext cx="3513514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/>
              <a:t>Click to add Appendix Divider Title</a:t>
            </a:r>
          </a:p>
        </p:txBody>
      </p:sp>
      <p:sp>
        <p:nvSpPr>
          <p:cNvPr id="18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4350546" y="908470"/>
            <a:ext cx="7204363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971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6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34" name="HeaderTOCPlaceholder"/>
          <p:cNvSpPr txBox="1"/>
          <p:nvPr userDrawn="1">
            <p:custDataLst>
              <p:tags r:id="rId5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37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ge Number"/>
          <p:cNvSpPr txBox="1"/>
          <p:nvPr userDrawn="1">
            <p:custDataLst>
              <p:tags r:id="rId7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Report Date"/>
          <p:cNvSpPr txBox="1"/>
          <p:nvPr userDrawn="1">
            <p:custDataLst>
              <p:tags r:id="rId8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2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/>
          <p:cNvSpPr txBox="1"/>
          <p:nvPr userDrawn="1">
            <p:custDataLst>
              <p:tags r:id="rId10"/>
            </p:custDataLst>
          </p:nvPr>
        </p:nvSpPr>
        <p:spPr>
          <a:xfrm>
            <a:off x="434478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5" name="Draft stamp" hidden="1"/>
          <p:cNvSpPr txBox="1"/>
          <p:nvPr userDrawn="1">
            <p:custDataLst>
              <p:tags r:id="rId11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65635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 userDrawn="1"/>
        </p:nvGrpSpPr>
        <p:grpSpPr>
          <a:xfrm>
            <a:off x="1625569" y="0"/>
            <a:ext cx="10561637" cy="6457244"/>
            <a:chOff x="1842311" y="0"/>
            <a:chExt cx="11969855" cy="731821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2616959" y="0"/>
              <a:ext cx="11195207" cy="6792223"/>
              <a:chOff x="2616959" y="0"/>
              <a:chExt cx="11195207" cy="6792223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2616959" y="0"/>
                <a:ext cx="8583661" cy="6792223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918633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582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2617200" y="3868795"/>
                <a:ext cx="11194966" cy="2923131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9797935" cy="4088314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9797935" cy="2923131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8918633" cy="4088314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8918633" cy="2923131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7" name="Rectangle 9"/>
              <p:cNvSpPr/>
              <p:nvPr userDrawn="1"/>
            </p:nvSpPr>
            <p:spPr bwMode="gray">
              <a:xfrm>
                <a:off x="2616959" y="2703614"/>
                <a:ext cx="8582400" cy="4088314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 userDrawn="1"/>
            </p:nvSpPr>
            <p:spPr bwMode="gray">
              <a:xfrm>
                <a:off x="2616959" y="3868418"/>
                <a:ext cx="8582400" cy="2923131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 userDrawn="1"/>
            </p:nvSpPr>
            <p:spPr bwMode="gray">
              <a:xfrm>
                <a:off x="2616959" y="4257996"/>
                <a:ext cx="3140364" cy="2534227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</p:grpSp>
        <p:grpSp>
          <p:nvGrpSpPr>
            <p:cNvPr id="31" name="Logo"/>
            <p:cNvGrpSpPr/>
            <p:nvPr userDrawn="1"/>
          </p:nvGrpSpPr>
          <p:grpSpPr>
            <a:xfrm>
              <a:off x="1842311" y="6790556"/>
              <a:ext cx="905256" cy="527654"/>
              <a:chOff x="1130368" y="6790556"/>
              <a:chExt cx="905256" cy="527654"/>
            </a:xfrm>
          </p:grpSpPr>
          <p:sp>
            <p:nvSpPr>
              <p:cNvPr id="35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493818" y="571217"/>
            <a:ext cx="38472" cy="1629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1059" noProof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 bwMode="white">
          <a:xfrm>
            <a:off x="2493114" y="1112680"/>
            <a:ext cx="7204363" cy="483466"/>
          </a:xfrm>
        </p:spPr>
        <p:txBody>
          <a:bodyPr vert="horz" lIns="0" tIns="0" rIns="0" bIns="9144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41" name="Report Subtitle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 bwMode="white">
          <a:xfrm>
            <a:off x="2493114" y="1589442"/>
            <a:ext cx="7204363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34" name="Cover image"/>
          <p:cNvSpPr txBox="1"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2308284" y="2385541"/>
            <a:ext cx="7572706" cy="360681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>
              <a:latin typeface="Georgia" pitchFamily="18" charset="0"/>
            </a:endParaRPr>
          </a:p>
        </p:txBody>
      </p:sp>
      <p:sp>
        <p:nvSpPr>
          <p:cNvPr id="32" name="Confidentiality Stamp"/>
          <p:cNvSpPr txBox="1"/>
          <p:nvPr userDrawn="1">
            <p:custDataLst>
              <p:tags r:id="rId7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3" name="Draft Stamp"/>
          <p:cNvSpPr txBox="1"/>
          <p:nvPr userDrawn="1">
            <p:custDataLst>
              <p:tags r:id="rId8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6" name="Report Date"/>
          <p:cNvSpPr txBox="1"/>
          <p:nvPr userDrawn="1">
            <p:custDataLst>
              <p:tags r:id="rId9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45" name="Frame Line"/>
          <p:cNvCxnSpPr/>
          <p:nvPr userDrawn="1"/>
        </p:nvCxnSpPr>
        <p:spPr>
          <a:xfrm flipV="1">
            <a:off x="461818" y="3170816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4"/>
          <p:cNvSpPr>
            <a:spLocks noGrp="1"/>
          </p:cNvSpPr>
          <p:nvPr>
            <p:ph sz="quarter" idx="10" hasCustomPrompt="1"/>
            <p:custDataLst>
              <p:tags r:id="rId10"/>
            </p:custDataLst>
          </p:nvPr>
        </p:nvSpPr>
        <p:spPr>
          <a:xfrm>
            <a:off x="642851" y="4098664"/>
            <a:ext cx="1485207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4313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D33EE1-94D0-4CE4-B4B7-4F30F58B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855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One">
  <p:cSld name="1_Content: On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56;p128"/>
          <p:cNvGraphicFramePr/>
          <p:nvPr/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56" name="Google Shape;56;p1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28"/>
          <p:cNvSpPr txBox="1">
            <a:spLocks noGrp="1"/>
          </p:cNvSpPr>
          <p:nvPr>
            <p:ph type="body" idx="1"/>
          </p:nvPr>
        </p:nvSpPr>
        <p:spPr>
          <a:xfrm>
            <a:off x="590911" y="1815353"/>
            <a:ext cx="10948595" cy="43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03433" lvl="0" indent="-2017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12"/>
            </a:lvl1pPr>
            <a:lvl2pPr marL="806867" lvl="1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•"/>
              <a:defRPr sz="1412"/>
            </a:lvl2pPr>
            <a:lvl3pPr marL="1210300" lvl="2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-"/>
              <a:defRPr sz="1412"/>
            </a:lvl3pPr>
            <a:lvl4pPr marL="1613733" lvl="3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◦"/>
              <a:defRPr sz="1412"/>
            </a:lvl4pPr>
            <a:lvl5pPr marL="2017166" lvl="4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SzPts val="1600"/>
              <a:buChar char="›"/>
              <a:defRPr sz="1412"/>
            </a:lvl5pPr>
            <a:lvl6pPr marL="2420600" lvl="5" indent="-291368" algn="l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 sz="1412"/>
            </a:lvl6pPr>
            <a:lvl7pPr marL="2824033" lvl="6" indent="-29136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  <a:defRPr sz="1412"/>
            </a:lvl7pPr>
            <a:lvl8pPr marL="3227466" lvl="7" indent="-29136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  <a:defRPr sz="1412"/>
            </a:lvl8pPr>
            <a:lvl9pPr marL="3630900" lvl="8" indent="-201717" algn="l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>
                <a:schemeClr val="dk2"/>
              </a:buClr>
              <a:buSzPts val="1600"/>
              <a:buNone/>
              <a:defRPr sz="1412"/>
            </a:lvl9pPr>
          </a:lstStyle>
          <a:p>
            <a:endParaRPr lang="en-GB" dirty="0"/>
          </a:p>
        </p:txBody>
      </p:sp>
      <p:sp>
        <p:nvSpPr>
          <p:cNvPr id="58" name="Google Shape;58;p128"/>
          <p:cNvSpPr txBox="1"/>
          <p:nvPr/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9" name="Google Shape;59;p128"/>
          <p:cNvCxnSpPr/>
          <p:nvPr/>
        </p:nvCxnSpPr>
        <p:spPr>
          <a:xfrm>
            <a:off x="590911" y="1748118"/>
            <a:ext cx="10948595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0" name="Google Shape;60;p128"/>
          <p:cNvSpPr txBox="1"/>
          <p:nvPr/>
        </p:nvSpPr>
        <p:spPr>
          <a:xfrm>
            <a:off x="590911" y="621254"/>
            <a:ext cx="369555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1" name="Google Shape;61;p128"/>
          <p:cNvCxnSpPr/>
          <p:nvPr/>
        </p:nvCxnSpPr>
        <p:spPr>
          <a:xfrm rot="10800000" flipH="1">
            <a:off x="461818" y="823408"/>
            <a:ext cx="11083765" cy="127059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28"/>
          <p:cNvSpPr txBox="1">
            <a:spLocks noGrp="1"/>
          </p:cNvSpPr>
          <p:nvPr>
            <p:ph type="title"/>
          </p:nvPr>
        </p:nvSpPr>
        <p:spPr>
          <a:xfrm>
            <a:off x="590911" y="943984"/>
            <a:ext cx="10948595" cy="74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118" b="1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 dirty="0"/>
          </a:p>
        </p:txBody>
      </p:sp>
      <p:sp>
        <p:nvSpPr>
          <p:cNvPr id="63" name="Google Shape;63;p128"/>
          <p:cNvSpPr txBox="1"/>
          <p:nvPr/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4" name="Google Shape;64;p128"/>
          <p:cNvCxnSpPr/>
          <p:nvPr/>
        </p:nvCxnSpPr>
        <p:spPr>
          <a:xfrm>
            <a:off x="590911" y="6252882"/>
            <a:ext cx="109485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28"/>
          <p:cNvSpPr txBox="1"/>
          <p:nvPr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794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lang="en-GB" sz="794" b="0" i="0" u="none" strike="noStrike" cap="none" baseline="30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28"/>
          <p:cNvSpPr txBox="1"/>
          <p:nvPr/>
        </p:nvSpPr>
        <p:spPr>
          <a:xfrm>
            <a:off x="11099623" y="6439538"/>
            <a:ext cx="439883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794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July 2019</a:t>
            </a:r>
            <a:endParaRPr lang="en-GB" sz="123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8"/>
          <p:cNvSpPr txBox="1"/>
          <p:nvPr/>
        </p:nvSpPr>
        <p:spPr>
          <a:xfrm>
            <a:off x="8555541" y="5717943"/>
            <a:ext cx="282388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28"/>
          <p:cNvSpPr txBox="1"/>
          <p:nvPr/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794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28"/>
          <p:cNvSpPr txBox="1"/>
          <p:nvPr/>
        </p:nvSpPr>
        <p:spPr>
          <a:xfrm>
            <a:off x="5405767" y="6308261"/>
            <a:ext cx="1420072" cy="1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794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Strictly private and confidential</a:t>
            </a:r>
            <a:endParaRPr lang="en-GB" sz="123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6652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4300573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 userDrawn="1"/>
        </p:nvGrpSpPr>
        <p:grpSpPr>
          <a:xfrm>
            <a:off x="1625569" y="0"/>
            <a:ext cx="10561637" cy="6457244"/>
            <a:chOff x="1842311" y="0"/>
            <a:chExt cx="11969855" cy="731821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2616959" y="0"/>
              <a:ext cx="11195207" cy="6792223"/>
              <a:chOff x="2616959" y="0"/>
              <a:chExt cx="11195207" cy="6792223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2616959" y="0"/>
                <a:ext cx="8583661" cy="6792223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918633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 userDrawn="1"/>
            </p:nvSpPr>
            <p:spPr bwMode="gray">
              <a:xfrm>
                <a:off x="2616959" y="1065007"/>
                <a:ext cx="8582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2617200" y="3868795"/>
                <a:ext cx="11194966" cy="2923131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9797935" cy="4088314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9797935" cy="2923131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 userDrawn="1"/>
            </p:nvSpPr>
            <p:spPr bwMode="gray">
              <a:xfrm>
                <a:off x="2616959" y="2703614"/>
                <a:ext cx="8918633" cy="4088314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 userDrawn="1"/>
            </p:nvSpPr>
            <p:spPr bwMode="gray">
              <a:xfrm>
                <a:off x="2616959" y="3868795"/>
                <a:ext cx="8918633" cy="2923131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27" name="Rectangle 9"/>
              <p:cNvSpPr/>
              <p:nvPr userDrawn="1"/>
            </p:nvSpPr>
            <p:spPr bwMode="gray">
              <a:xfrm>
                <a:off x="2616959" y="2703614"/>
                <a:ext cx="8582400" cy="4088314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 userDrawn="1"/>
            </p:nvSpPr>
            <p:spPr bwMode="gray">
              <a:xfrm>
                <a:off x="2616959" y="3868418"/>
                <a:ext cx="8582400" cy="2923131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 userDrawn="1"/>
            </p:nvSpPr>
            <p:spPr bwMode="gray">
              <a:xfrm>
                <a:off x="2616959" y="4257996"/>
                <a:ext cx="3140364" cy="2534227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971" noProof="0" dirty="0"/>
              </a:p>
            </p:txBody>
          </p:sp>
        </p:grpSp>
        <p:grpSp>
          <p:nvGrpSpPr>
            <p:cNvPr id="31" name="Logo"/>
            <p:cNvGrpSpPr/>
            <p:nvPr userDrawn="1"/>
          </p:nvGrpSpPr>
          <p:grpSpPr>
            <a:xfrm>
              <a:off x="1842311" y="6790556"/>
              <a:ext cx="905256" cy="527654"/>
              <a:chOff x="1130368" y="6790556"/>
              <a:chExt cx="905256" cy="527654"/>
            </a:xfrm>
          </p:grpSpPr>
          <p:sp>
            <p:nvSpPr>
              <p:cNvPr id="35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493818" y="571217"/>
            <a:ext cx="38472" cy="1629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1059" noProof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 bwMode="white">
          <a:xfrm>
            <a:off x="2493114" y="1112680"/>
            <a:ext cx="7204363" cy="483466"/>
          </a:xfrm>
        </p:spPr>
        <p:txBody>
          <a:bodyPr vert="horz" lIns="0" tIns="0" rIns="0" bIns="9144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41" name="Report Subtitle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 bwMode="white">
          <a:xfrm>
            <a:off x="2493114" y="1589442"/>
            <a:ext cx="7204363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34" name="Cover image"/>
          <p:cNvSpPr txBox="1"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2308284" y="2385541"/>
            <a:ext cx="7572706" cy="360681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>
              <a:latin typeface="Georgia" pitchFamily="18" charset="0"/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7"/>
            </p:custDataLst>
          </p:nvPr>
        </p:nvSpPr>
        <p:spPr>
          <a:xfrm>
            <a:off x="590910" y="3299961"/>
            <a:ext cx="1537148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9" name="Draft Stamp"/>
          <p:cNvSpPr txBox="1"/>
          <p:nvPr userDrawn="1">
            <p:custDataLst>
              <p:tags r:id="rId8"/>
            </p:custDataLst>
          </p:nvPr>
        </p:nvSpPr>
        <p:spPr bwMode="black">
          <a:xfrm>
            <a:off x="584708" y="3574280"/>
            <a:ext cx="1720688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9"/>
            </p:custDataLst>
          </p:nvPr>
        </p:nvSpPr>
        <p:spPr bwMode="black">
          <a:xfrm>
            <a:off x="590910" y="3840533"/>
            <a:ext cx="1537148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44" name="Frame Line"/>
          <p:cNvCxnSpPr/>
          <p:nvPr userDrawn="1"/>
        </p:nvCxnSpPr>
        <p:spPr>
          <a:xfrm flipV="1">
            <a:off x="461818" y="3171487"/>
            <a:ext cx="1702398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681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1906354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3"/>
            </p:custDataLst>
          </p:nvPr>
        </p:nvSpPr>
        <p:spPr>
          <a:xfrm>
            <a:off x="590911" y="1815353"/>
            <a:ext cx="10948595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  <a:lvl6pPr>
              <a:defRPr sz="1412" baseline="0"/>
            </a:lvl6pPr>
            <a:lvl7pPr>
              <a:buAutoNum type="alphaLcPeriod"/>
              <a:defRPr sz="1412"/>
            </a:lvl7pPr>
            <a:lvl8pPr>
              <a:buAutoNum type="romanLcPeriod"/>
              <a:defRPr sz="1412"/>
            </a:lvl8pPr>
            <a:lvl9pPr>
              <a:defRPr sz="1412"/>
            </a:lvl9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8" name="Page Number"/>
          <p:cNvSpPr txBox="1"/>
          <p:nvPr userDrawn="1">
            <p:custDataLst>
              <p:tags r:id="rId6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18" name="Page Number"/>
          <p:cNvSpPr txBox="1"/>
          <p:nvPr userDrawn="1">
            <p:custDataLst>
              <p:tags r:id="rId8"/>
            </p:custDataLst>
          </p:nvPr>
        </p:nvSpPr>
        <p:spPr>
          <a:xfrm>
            <a:off x="8555541" y="5717943"/>
            <a:ext cx="282388" cy="12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/>
          </a:p>
        </p:txBody>
      </p:sp>
      <p:sp>
        <p:nvSpPr>
          <p:cNvPr id="22" name="Section Footer"/>
          <p:cNvSpPr txBox="1"/>
          <p:nvPr userDrawn="1">
            <p:custDataLst>
              <p:tags r:id="rId9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/>
          <p:cNvSpPr txBox="1"/>
          <p:nvPr userDrawn="1">
            <p:custDataLst>
              <p:tags r:id="rId10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5" name="Draft stamp" hidden="1"/>
          <p:cNvSpPr txBox="1"/>
          <p:nvPr userDrawn="1">
            <p:custDataLst>
              <p:tags r:id="rId11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0" name="HeaderTOCPlaceholder"/>
          <p:cNvSpPr txBox="1"/>
          <p:nvPr userDrawn="1">
            <p:custDataLst>
              <p:tags r:id="rId1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434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91100" y="1815353"/>
            <a:ext cx="5386016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50790" y="1815353"/>
            <a:ext cx="5388716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7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4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6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7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3" name="HeaderTOCPlaceholder"/>
          <p:cNvSpPr txBox="1"/>
          <p:nvPr userDrawn="1">
            <p:custDataLst>
              <p:tags r:id="rId10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836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90912" y="1815353"/>
            <a:ext cx="7246204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8017654" y="1815353"/>
            <a:ext cx="3521852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35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7" name="Page Number"/>
          <p:cNvSpPr txBox="1"/>
          <p:nvPr userDrawn="1">
            <p:custDataLst>
              <p:tags r:id="rId6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4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  <p:sp>
        <p:nvSpPr>
          <p:cNvPr id="23" name="HeaderTOCPlaceholder"/>
          <p:cNvSpPr txBox="1"/>
          <p:nvPr userDrawn="1">
            <p:custDataLst>
              <p:tags r:id="rId10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84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90911" y="1815353"/>
            <a:ext cx="5389581" cy="2084294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90911" y="4034118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149925" y="1815353"/>
            <a:ext cx="5389581" cy="4308438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5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0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65" name="HeaderTOCPlaceholder"/>
          <p:cNvSpPr txBox="1"/>
          <p:nvPr userDrawn="1">
            <p:custDataLst>
              <p:tags r:id="rId6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68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8" name="Page Number"/>
          <p:cNvSpPr txBox="1"/>
          <p:nvPr userDrawn="1">
            <p:custDataLst>
              <p:tags r:id="rId8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9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4" name="Section Footer"/>
          <p:cNvSpPr txBox="1"/>
          <p:nvPr userDrawn="1">
            <p:custDataLst>
              <p:tags r:id="rId10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7" name="Presentation Disclaimer"/>
          <p:cNvSpPr txBox="1"/>
          <p:nvPr userDrawn="1">
            <p:custDataLst>
              <p:tags r:id="rId11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28" name="Draft stamp" hidden="1"/>
          <p:cNvSpPr txBox="1"/>
          <p:nvPr userDrawn="1">
            <p:custDataLst>
              <p:tags r:id="rId12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7223413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90911" y="1815353"/>
            <a:ext cx="5389581" cy="134739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6149925" y="1815353"/>
            <a:ext cx="5389581" cy="134739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90911" y="3294530"/>
            <a:ext cx="10948595" cy="2823882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42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45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9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7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9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0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8793174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90911" y="1815353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6149925" y="1815353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90911" y="4034118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6149925" y="4034118"/>
            <a:ext cx="5389581" cy="2081605"/>
          </a:xfrm>
        </p:spPr>
        <p:txBody>
          <a:bodyPr tIns="0" bIns="0"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48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9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5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30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1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3398118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31"/>
          </p:nvPr>
        </p:nvSpPr>
        <p:spPr>
          <a:xfrm>
            <a:off x="590911" y="1815353"/>
            <a:ext cx="3537045" cy="4300369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32"/>
          </p:nvPr>
        </p:nvSpPr>
        <p:spPr>
          <a:xfrm>
            <a:off x="4299844" y="1815353"/>
            <a:ext cx="3533887" cy="4300369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33"/>
          </p:nvPr>
        </p:nvSpPr>
        <p:spPr>
          <a:xfrm>
            <a:off x="8005619" y="1815353"/>
            <a:ext cx="3533887" cy="4300369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3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46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8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25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28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0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843249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1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2019-08-04 C:\Users\jgrabski001\Downloads\RTA - Technical Proposal - Blockchain &amp; Paperless Roadmap - vD05.pptx</a:t>
            </a:r>
          </a:p>
        </p:txBody>
      </p:sp>
      <p:sp>
        <p:nvSpPr>
          <p:cNvPr id="21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7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31"/>
          </p:nvPr>
        </p:nvSpPr>
        <p:spPr>
          <a:xfrm>
            <a:off x="590911" y="1815353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32"/>
          </p:nvPr>
        </p:nvSpPr>
        <p:spPr>
          <a:xfrm>
            <a:off x="4298265" y="1815353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33"/>
          </p:nvPr>
        </p:nvSpPr>
        <p:spPr>
          <a:xfrm>
            <a:off x="8005619" y="1815353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Content Placeholder 5"/>
          <p:cNvSpPr>
            <a:spLocks noGrp="1"/>
          </p:cNvSpPr>
          <p:nvPr>
            <p:ph sz="quarter" idx="34"/>
          </p:nvPr>
        </p:nvSpPr>
        <p:spPr>
          <a:xfrm>
            <a:off x="590911" y="4034118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2" name="Content Placeholder 6"/>
          <p:cNvSpPr>
            <a:spLocks noGrp="1"/>
          </p:cNvSpPr>
          <p:nvPr>
            <p:ph sz="quarter" idx="35"/>
          </p:nvPr>
        </p:nvSpPr>
        <p:spPr>
          <a:xfrm>
            <a:off x="4298265" y="4034118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3" name="Content Placeholder 7"/>
          <p:cNvSpPr>
            <a:spLocks noGrp="1"/>
          </p:cNvSpPr>
          <p:nvPr>
            <p:ph sz="quarter" idx="36"/>
          </p:nvPr>
        </p:nvSpPr>
        <p:spPr>
          <a:xfrm>
            <a:off x="8005619" y="4034118"/>
            <a:ext cx="3533887" cy="2081605"/>
          </a:xfrm>
        </p:spPr>
        <p:txBody>
          <a:bodyPr/>
          <a:lstStyle>
            <a:lvl1pPr>
              <a:defRPr sz="1412"/>
            </a:lvl1pPr>
            <a:lvl2pPr>
              <a:defRPr sz="1412"/>
            </a:lvl2pPr>
            <a:lvl3pPr>
              <a:defRPr sz="1412"/>
            </a:lvl3pPr>
            <a:lvl4pPr>
              <a:defRPr sz="1412"/>
            </a:lvl4pPr>
            <a:lvl5pPr>
              <a:defRPr sz="1412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9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90911" y="1748118"/>
            <a:ext cx="1094859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90911" y="621254"/>
            <a:ext cx="369555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cxnSp>
        <p:nvCxnSpPr>
          <p:cNvPr id="53" name="Frame Line"/>
          <p:cNvCxnSpPr/>
          <p:nvPr userDrawn="1"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anner Statement"/>
          <p:cNvSpPr>
            <a:spLocks noGrp="1"/>
          </p:cNvSpPr>
          <p:nvPr>
            <p:ph type="title" hasCustomPrompt="1"/>
          </p:nvPr>
        </p:nvSpPr>
        <p:spPr>
          <a:xfrm>
            <a:off x="590911" y="943984"/>
            <a:ext cx="10948595" cy="743294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22" name="Page Number"/>
          <p:cNvSpPr txBox="1"/>
          <p:nvPr userDrawn="1">
            <p:custDataLst>
              <p:tags r:id="rId5"/>
            </p:custDataLst>
          </p:nvPr>
        </p:nvSpPr>
        <p:spPr>
          <a:xfrm>
            <a:off x="11151579" y="6308261"/>
            <a:ext cx="38792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/>
            <a:endParaRPr lang="en-GB" sz="794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90911" y="6252882"/>
            <a:ext cx="1094859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wC Text"/>
          <p:cNvSpPr txBox="1"/>
          <p:nvPr userDrawn="1"/>
        </p:nvSpPr>
        <p:spPr>
          <a:xfrm>
            <a:off x="589520" y="6439538"/>
            <a:ext cx="1121045" cy="1222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794" noProof="0" dirty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  <a:endParaRPr lang="en-GB" sz="794" baseline="30000" noProof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Report Date"/>
          <p:cNvSpPr txBox="1"/>
          <p:nvPr userDrawn="1">
            <p:custDataLst>
              <p:tags r:id="rId6"/>
            </p:custDataLst>
          </p:nvPr>
        </p:nvSpPr>
        <p:spPr>
          <a:xfrm>
            <a:off x="10978455" y="6439538"/>
            <a:ext cx="561052" cy="12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2060" algn="r">
              <a:spcAft>
                <a:spcPts val="794"/>
              </a:spcAft>
            </a:pPr>
            <a:r>
              <a:rPr lang="en-GB" sz="794" noProof="1">
                <a:latin typeface="+mn-lt"/>
              </a:rPr>
              <a:t>August 2019</a:t>
            </a:r>
          </a:p>
        </p:txBody>
      </p:sp>
      <p:sp>
        <p:nvSpPr>
          <p:cNvPr id="30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589520" y="6308253"/>
            <a:ext cx="2557631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>
              <a:solidFill>
                <a:schemeClr val="tx1"/>
              </a:solidFill>
            </a:endParaRPr>
          </a:p>
        </p:txBody>
      </p:sp>
      <p:sp>
        <p:nvSpPr>
          <p:cNvPr id="34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5405766" y="6308261"/>
            <a:ext cx="1425070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/>
              <a:t>Strictly private and confidential</a:t>
            </a:r>
          </a:p>
        </p:txBody>
      </p:sp>
      <p:sp>
        <p:nvSpPr>
          <p:cNvPr id="35" name="Draft stamp" hidden="1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1879899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9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50" Type="http://schemas.openxmlformats.org/officeDocument/2006/relationships/slideLayout" Target="../slideLayouts/slideLayout64.xml"/><Relationship Id="rId55" Type="http://schemas.openxmlformats.org/officeDocument/2006/relationships/slideLayout" Target="../slideLayouts/slideLayout69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53" Type="http://schemas.openxmlformats.org/officeDocument/2006/relationships/slideLayout" Target="../slideLayouts/slideLayout67.xml"/><Relationship Id="rId58" Type="http://schemas.openxmlformats.org/officeDocument/2006/relationships/slideLayout" Target="../slideLayouts/slideLayout72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56" Type="http://schemas.openxmlformats.org/officeDocument/2006/relationships/slideLayout" Target="../slideLayouts/slideLayout70.xml"/><Relationship Id="rId8" Type="http://schemas.openxmlformats.org/officeDocument/2006/relationships/slideLayout" Target="../slideLayouts/slideLayout22.xml"/><Relationship Id="rId51" Type="http://schemas.openxmlformats.org/officeDocument/2006/relationships/slideLayout" Target="../slideLayouts/slideLayout65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68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1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vmlDrawing" Target="../drawings/vmlDrawing3.v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8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tags" Target="../tags/tag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93.xml"/><Relationship Id="rId21" Type="http://schemas.openxmlformats.org/officeDocument/2006/relationships/vmlDrawing" Target="../drawings/vmlDrawing8.v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image" Target="../media/image5.emf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oleObject" Target="../embeddings/oleObject8.bin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tags" Target="../tags/tag158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tags" Target="../tags/tag157.xml"/><Relationship Id="rId27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8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5" r:id="rId12"/>
    <p:sldLayoutId id="2147483834" r:id="rId13"/>
    <p:sldLayoutId id="214748383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7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6" y="685800"/>
            <a:ext cx="10769601" cy="9144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  <p:sldLayoutId id="2147483806" r:id="rId33"/>
    <p:sldLayoutId id="2147483807" r:id="rId34"/>
    <p:sldLayoutId id="2147483808" r:id="rId35"/>
    <p:sldLayoutId id="2147483809" r:id="rId36"/>
    <p:sldLayoutId id="2147483810" r:id="rId37"/>
    <p:sldLayoutId id="2147483811" r:id="rId38"/>
    <p:sldLayoutId id="2147483812" r:id="rId39"/>
    <p:sldLayoutId id="2147483813" r:id="rId40"/>
    <p:sldLayoutId id="2147483814" r:id="rId41"/>
    <p:sldLayoutId id="2147483815" r:id="rId42"/>
    <p:sldLayoutId id="2147483816" r:id="rId43"/>
    <p:sldLayoutId id="2147483817" r:id="rId44"/>
    <p:sldLayoutId id="2147483818" r:id="rId45"/>
    <p:sldLayoutId id="2147483819" r:id="rId46"/>
    <p:sldLayoutId id="2147483821" r:id="rId47"/>
    <p:sldLayoutId id="2147483822" r:id="rId48"/>
    <p:sldLayoutId id="2147483823" r:id="rId49"/>
    <p:sldLayoutId id="2147483824" r:id="rId50"/>
    <p:sldLayoutId id="2147483825" r:id="rId51"/>
    <p:sldLayoutId id="2147483826" r:id="rId52"/>
    <p:sldLayoutId id="2147483827" r:id="rId53"/>
    <p:sldLayoutId id="2147483828" r:id="rId54"/>
    <p:sldLayoutId id="2147483829" r:id="rId55"/>
    <p:sldLayoutId id="2147483830" r:id="rId56"/>
    <p:sldLayoutId id="2147483832" r:id="rId57"/>
    <p:sldLayoutId id="2147483833" r:id="rId58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13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1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5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13" marR="0" indent="-274313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618756310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" name="Grid" hidden="1"/>
          <p:cNvGrpSpPr/>
          <p:nvPr>
            <p:custDataLst>
              <p:tags r:id="rId22"/>
            </p:custDataLst>
          </p:nvPr>
        </p:nvGrpSpPr>
        <p:grpSpPr>
          <a:xfrm>
            <a:off x="590911" y="540572"/>
            <a:ext cx="10958239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7" name="Group 106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5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4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3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911" y="943983"/>
            <a:ext cx="10958239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11" y="1815353"/>
            <a:ext cx="10947102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760" y="625288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76" y="6252882"/>
            <a:ext cx="7035834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0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5A39AF-FEF5-47AB-AA80-4C0BD4A8B0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5" t="30554" r="19355" b="13755"/>
          <a:stretch/>
        </p:blipFill>
        <p:spPr>
          <a:xfrm>
            <a:off x="39921" y="6647890"/>
            <a:ext cx="271043" cy="170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2" t="9809" r="7415" b="7882"/>
          <a:stretch/>
        </p:blipFill>
        <p:spPr>
          <a:xfrm>
            <a:off x="348782" y="6583680"/>
            <a:ext cx="373998" cy="2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5" r:id="rId18"/>
  </p:sldLayoutIdLst>
  <p:hf hdr="0" ftr="0" dt="0"/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1412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294591664"/>
              </p:ext>
            </p:extLst>
          </p:nvPr>
        </p:nvGraphicFramePr>
        <p:xfrm>
          <a:off x="1402" y="1402"/>
          <a:ext cx="1400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02" y="1402"/>
                        <a:ext cx="1400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" name="Grid" hidden="1"/>
          <p:cNvGrpSpPr/>
          <p:nvPr>
            <p:custDataLst>
              <p:tags r:id="rId23"/>
            </p:custDataLst>
          </p:nvPr>
        </p:nvGrpSpPr>
        <p:grpSpPr>
          <a:xfrm>
            <a:off x="590911" y="540572"/>
            <a:ext cx="10958239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7" name="Group 106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5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4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3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  <p:grpSp>
          <p:nvGrpSpPr>
            <p:cNvPr id="10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911" y="943983"/>
            <a:ext cx="10958239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11" y="1815353"/>
            <a:ext cx="10947102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760" y="625288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76" y="6252882"/>
            <a:ext cx="7035834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0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5A39AF-FEF5-47AB-AA80-4C0BD4A8B0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5" t="30554" r="19355" b="13755"/>
          <a:stretch/>
        </p:blipFill>
        <p:spPr>
          <a:xfrm>
            <a:off x="39921" y="6647890"/>
            <a:ext cx="271043" cy="170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2" t="9809" r="7415" b="7882"/>
          <a:stretch/>
        </p:blipFill>
        <p:spPr>
          <a:xfrm>
            <a:off x="348782" y="6583680"/>
            <a:ext cx="373998" cy="2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</p:sldLayoutIdLst>
  <p:hf hdr="0" ftr="0" dt="0"/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1412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1412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46" name="Shape 49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wrap="square" lIns="155423" tIns="77690" rIns="155423" bIns="7769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8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7" name="Subtitle 2"/>
          <p:cNvSpPr txBox="1">
            <a:spLocks/>
          </p:cNvSpPr>
          <p:nvPr/>
        </p:nvSpPr>
        <p:spPr>
          <a:xfrm>
            <a:off x="547414" y="3762911"/>
            <a:ext cx="1699183" cy="615553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</a:br>
            <a:r>
              <a:rPr lang="en-GB" sz="2000" noProof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February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2020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DE21A0-2CDF-234A-89D4-BB630EADFC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85139" y="5330952"/>
            <a:ext cx="1636776" cy="135118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 bwMode="ltGray">
          <a:xfrm>
            <a:off x="11166600" y="0"/>
            <a:ext cx="18288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ltGray">
          <a:xfrm rot="16200000">
            <a:off x="6003036" y="-1368035"/>
            <a:ext cx="182880" cy="121889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442911" y="719446"/>
            <a:ext cx="1116719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64000" marR="0" lvl="0" indent="-40640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Georgia"/>
              </a:rPr>
              <a:t>PwC Point of View : Integrated Building Lifecycle Management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System </a:t>
            </a:r>
          </a:p>
        </p:txBody>
      </p:sp>
    </p:spTree>
    <p:extLst>
      <p:ext uri="{BB962C8B-B14F-4D97-AF65-F5344CB8AC3E}">
        <p14:creationId xmlns:p14="http://schemas.microsoft.com/office/powerpoint/2010/main" val="1579171874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501E8A-5DE3-4AF5-8098-A20A54E7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 of Property Registration : High level User Journey…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253C7E03-43AD-4606-8024-89FF384DE7A2}"/>
              </a:ext>
            </a:extLst>
          </p:cNvPr>
          <p:cNvSpPr/>
          <p:nvPr/>
        </p:nvSpPr>
        <p:spPr>
          <a:xfrm>
            <a:off x="1727402" y="3887003"/>
            <a:ext cx="101193" cy="1627228"/>
          </a:xfrm>
          <a:prstGeom prst="downArrow">
            <a:avLst/>
          </a:prstGeom>
          <a:solidFill>
            <a:srgbClr val="000000"/>
          </a:solidFill>
          <a:ln w="635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FDBAC82-21DF-4123-B58E-344F5B2CB971}"/>
              </a:ext>
            </a:extLst>
          </p:cNvPr>
          <p:cNvGrpSpPr/>
          <p:nvPr/>
        </p:nvGrpSpPr>
        <p:grpSpPr>
          <a:xfrm>
            <a:off x="281426" y="1878591"/>
            <a:ext cx="2961176" cy="3003541"/>
            <a:chOff x="85852" y="1784869"/>
            <a:chExt cx="2961176" cy="300354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9C8C34F-AEAD-4DBD-B6E6-32AB922D35AB}"/>
                </a:ext>
              </a:extLst>
            </p:cNvPr>
            <p:cNvSpPr/>
            <p:nvPr/>
          </p:nvSpPr>
          <p:spPr>
            <a:xfrm>
              <a:off x="634534" y="2885564"/>
              <a:ext cx="2412494" cy="1869616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txBody>
            <a:bodyPr vert="horz" wrap="square" lIns="82935" tIns="41468" rIns="82935" bIns="41468" rtlCol="0" anchor="t">
              <a:noAutofit/>
            </a:bodyPr>
            <a:lstStyle/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Prepare and Verify agreement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Sign and Upload Agreement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Consent for photograph and thumb impression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UIDAI Validation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0" marR="0" lvl="0" indent="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C114B7-45A2-4221-8118-E8681D2C1B14}"/>
                </a:ext>
              </a:extLst>
            </p:cNvPr>
            <p:cNvSpPr/>
            <p:nvPr/>
          </p:nvSpPr>
          <p:spPr>
            <a:xfrm>
              <a:off x="792321" y="2504480"/>
              <a:ext cx="2244145" cy="381084"/>
            </a:xfrm>
            <a:prstGeom prst="rect">
              <a:avLst/>
            </a:prstGeom>
            <a:solidFill>
              <a:srgbClr val="F02414"/>
            </a:solidFill>
            <a:ln w="12700" cap="sq" cmpd="sng" algn="ctr">
              <a:solidFill>
                <a:srgbClr val="E0301E"/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Citizen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878CEF-D7A9-42EE-9B64-F348A6694C74}"/>
                </a:ext>
              </a:extLst>
            </p:cNvPr>
            <p:cNvSpPr/>
            <p:nvPr/>
          </p:nvSpPr>
          <p:spPr>
            <a:xfrm>
              <a:off x="85852" y="4341367"/>
              <a:ext cx="423948" cy="447043"/>
            </a:xfrm>
            <a:prstGeom prst="roundRect">
              <a:avLst/>
            </a:prstGeom>
            <a:solidFill>
              <a:srgbClr val="000000"/>
            </a:solidFill>
            <a:ln w="12700" cap="sq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Freeform 24">
              <a:hlinkClick r:id="" action="ppaction://noaction"/>
              <a:extLst>
                <a:ext uri="{FF2B5EF4-FFF2-40B4-BE49-F238E27FC236}">
                  <a16:creationId xmlns:a16="http://schemas.microsoft.com/office/drawing/2014/main" id="{FD26F832-6CBE-47F8-9DCA-A6E56DF38A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39801" y="1784869"/>
              <a:ext cx="575203" cy="597338"/>
            </a:xfrm>
            <a:custGeom>
              <a:avLst/>
              <a:gdLst>
                <a:gd name="T0" fmla="*/ 0 w 346"/>
                <a:gd name="T1" fmla="*/ 0 h 346"/>
                <a:gd name="T2" fmla="*/ 346 w 346"/>
                <a:gd name="T3" fmla="*/ 346 h 346"/>
                <a:gd name="T4" fmla="*/ 346 w 346"/>
                <a:gd name="T5" fmla="*/ 0 h 346"/>
                <a:gd name="T6" fmla="*/ 83 w 346"/>
                <a:gd name="T7" fmla="*/ 243 h 346"/>
                <a:gd name="T8" fmla="*/ 130 w 346"/>
                <a:gd name="T9" fmla="*/ 298 h 346"/>
                <a:gd name="T10" fmla="*/ 120 w 346"/>
                <a:gd name="T11" fmla="*/ 297 h 346"/>
                <a:gd name="T12" fmla="*/ 81 w 346"/>
                <a:gd name="T13" fmla="*/ 245 h 346"/>
                <a:gd name="T14" fmla="*/ 70 w 346"/>
                <a:gd name="T15" fmla="*/ 206 h 346"/>
                <a:gd name="T16" fmla="*/ 14 w 346"/>
                <a:gd name="T17" fmla="*/ 142 h 346"/>
                <a:gd name="T18" fmla="*/ 96 w 346"/>
                <a:gd name="T19" fmla="*/ 108 h 346"/>
                <a:gd name="T20" fmla="*/ 160 w 346"/>
                <a:gd name="T21" fmla="*/ 94 h 346"/>
                <a:gd name="T22" fmla="*/ 89 w 346"/>
                <a:gd name="T23" fmla="*/ 160 h 346"/>
                <a:gd name="T24" fmla="*/ 87 w 346"/>
                <a:gd name="T25" fmla="*/ 196 h 346"/>
                <a:gd name="T26" fmla="*/ 148 w 346"/>
                <a:gd name="T27" fmla="*/ 176 h 346"/>
                <a:gd name="T28" fmla="*/ 275 w 346"/>
                <a:gd name="T29" fmla="*/ 217 h 346"/>
                <a:gd name="T30" fmla="*/ 276 w 346"/>
                <a:gd name="T31" fmla="*/ 222 h 346"/>
                <a:gd name="T32" fmla="*/ 205 w 346"/>
                <a:gd name="T33" fmla="*/ 287 h 346"/>
                <a:gd name="T34" fmla="*/ 85 w 346"/>
                <a:gd name="T35" fmla="*/ 227 h 346"/>
                <a:gd name="T36" fmla="*/ 269 w 346"/>
                <a:gd name="T37" fmla="*/ 197 h 346"/>
                <a:gd name="T38" fmla="*/ 139 w 346"/>
                <a:gd name="T39" fmla="*/ 164 h 346"/>
                <a:gd name="T40" fmla="*/ 98 w 346"/>
                <a:gd name="T41" fmla="*/ 186 h 346"/>
                <a:gd name="T42" fmla="*/ 99 w 346"/>
                <a:gd name="T43" fmla="*/ 171 h 346"/>
                <a:gd name="T44" fmla="*/ 197 w 346"/>
                <a:gd name="T45" fmla="*/ 103 h 346"/>
                <a:gd name="T46" fmla="*/ 331 w 346"/>
                <a:gd name="T47" fmla="*/ 24 h 346"/>
                <a:gd name="T48" fmla="*/ 270 w 346"/>
                <a:gd name="T49" fmla="*/ 176 h 346"/>
                <a:gd name="T50" fmla="*/ 221 w 346"/>
                <a:gd name="T51" fmla="*/ 98 h 346"/>
                <a:gd name="T52" fmla="*/ 178 w 346"/>
                <a:gd name="T53" fmla="*/ 87 h 346"/>
                <a:gd name="T54" fmla="*/ 122 w 346"/>
                <a:gd name="T55" fmla="*/ 79 h 346"/>
                <a:gd name="T56" fmla="*/ 14 w 346"/>
                <a:gd name="T57" fmla="*/ 42 h 346"/>
                <a:gd name="T58" fmla="*/ 319 w 346"/>
                <a:gd name="T59" fmla="*/ 15 h 346"/>
                <a:gd name="T60" fmla="*/ 14 w 346"/>
                <a:gd name="T61" fmla="*/ 159 h 346"/>
                <a:gd name="T62" fmla="*/ 55 w 346"/>
                <a:gd name="T63" fmla="*/ 209 h 346"/>
                <a:gd name="T64" fmla="*/ 69 w 346"/>
                <a:gd name="T65" fmla="*/ 265 h 346"/>
                <a:gd name="T66" fmla="*/ 124 w 346"/>
                <a:gd name="T67" fmla="*/ 314 h 346"/>
                <a:gd name="T68" fmla="*/ 140 w 346"/>
                <a:gd name="T69" fmla="*/ 309 h 346"/>
                <a:gd name="T70" fmla="*/ 189 w 346"/>
                <a:gd name="T71" fmla="*/ 302 h 346"/>
                <a:gd name="T72" fmla="*/ 217 w 346"/>
                <a:gd name="T73" fmla="*/ 296 h 346"/>
                <a:gd name="T74" fmla="*/ 292 w 346"/>
                <a:gd name="T75" fmla="*/ 217 h 346"/>
                <a:gd name="T76" fmla="*/ 284 w 346"/>
                <a:gd name="T77" fmla="*/ 183 h 346"/>
                <a:gd name="T78" fmla="*/ 331 w 346"/>
                <a:gd name="T79" fmla="*/ 3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6" h="346">
                  <a:moveTo>
                    <a:pt x="3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close/>
                  <a:moveTo>
                    <a:pt x="81" y="245"/>
                  </a:moveTo>
                  <a:cubicBezTo>
                    <a:pt x="83" y="243"/>
                    <a:pt x="83" y="243"/>
                    <a:pt x="83" y="243"/>
                  </a:cubicBezTo>
                  <a:cubicBezTo>
                    <a:pt x="151" y="280"/>
                    <a:pt x="151" y="280"/>
                    <a:pt x="151" y="280"/>
                  </a:cubicBezTo>
                  <a:cubicBezTo>
                    <a:pt x="130" y="298"/>
                    <a:pt x="130" y="298"/>
                    <a:pt x="130" y="298"/>
                  </a:cubicBezTo>
                  <a:cubicBezTo>
                    <a:pt x="129" y="299"/>
                    <a:pt x="127" y="300"/>
                    <a:pt x="125" y="300"/>
                  </a:cubicBezTo>
                  <a:cubicBezTo>
                    <a:pt x="123" y="300"/>
                    <a:pt x="121" y="299"/>
                    <a:pt x="120" y="297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78" y="252"/>
                    <a:pt x="78" y="248"/>
                    <a:pt x="81" y="245"/>
                  </a:cubicBezTo>
                  <a:close/>
                  <a:moveTo>
                    <a:pt x="85" y="227"/>
                  </a:moveTo>
                  <a:cubicBezTo>
                    <a:pt x="77" y="223"/>
                    <a:pt x="72" y="215"/>
                    <a:pt x="70" y="206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39" y="88"/>
                    <a:pt x="150" y="88"/>
                    <a:pt x="160" y="94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4" y="165"/>
                    <a:pt x="81" y="171"/>
                    <a:pt x="81" y="178"/>
                  </a:cubicBezTo>
                  <a:cubicBezTo>
                    <a:pt x="80" y="184"/>
                    <a:pt x="82" y="191"/>
                    <a:pt x="87" y="196"/>
                  </a:cubicBezTo>
                  <a:cubicBezTo>
                    <a:pt x="96" y="206"/>
                    <a:pt x="112" y="208"/>
                    <a:pt x="123" y="198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61" y="164"/>
                    <a:pt x="175" y="163"/>
                    <a:pt x="191" y="174"/>
                  </a:cubicBezTo>
                  <a:cubicBezTo>
                    <a:pt x="275" y="217"/>
                    <a:pt x="275" y="217"/>
                    <a:pt x="275" y="217"/>
                  </a:cubicBezTo>
                  <a:cubicBezTo>
                    <a:pt x="277" y="218"/>
                    <a:pt x="277" y="219"/>
                    <a:pt x="277" y="219"/>
                  </a:cubicBezTo>
                  <a:cubicBezTo>
                    <a:pt x="277" y="220"/>
                    <a:pt x="277" y="221"/>
                    <a:pt x="276" y="222"/>
                  </a:cubicBezTo>
                  <a:cubicBezTo>
                    <a:pt x="206" y="286"/>
                    <a:pt x="206" y="286"/>
                    <a:pt x="206" y="286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4" y="290"/>
                    <a:pt x="200" y="291"/>
                    <a:pt x="197" y="289"/>
                  </a:cubicBezTo>
                  <a:lnTo>
                    <a:pt x="85" y="227"/>
                  </a:lnTo>
                  <a:close/>
                  <a:moveTo>
                    <a:pt x="270" y="176"/>
                  </a:moveTo>
                  <a:cubicBezTo>
                    <a:pt x="269" y="197"/>
                    <a:pt x="269" y="197"/>
                    <a:pt x="269" y="197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77" y="147"/>
                    <a:pt x="157" y="149"/>
                    <a:pt x="139" y="164"/>
                  </a:cubicBezTo>
                  <a:cubicBezTo>
                    <a:pt x="113" y="187"/>
                    <a:pt x="113" y="187"/>
                    <a:pt x="113" y="187"/>
                  </a:cubicBezTo>
                  <a:cubicBezTo>
                    <a:pt x="108" y="191"/>
                    <a:pt x="102" y="191"/>
                    <a:pt x="98" y="186"/>
                  </a:cubicBezTo>
                  <a:cubicBezTo>
                    <a:pt x="96" y="184"/>
                    <a:pt x="95" y="181"/>
                    <a:pt x="95" y="179"/>
                  </a:cubicBezTo>
                  <a:cubicBezTo>
                    <a:pt x="95" y="176"/>
                    <a:pt x="97" y="173"/>
                    <a:pt x="99" y="171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80" y="101"/>
                    <a:pt x="189" y="99"/>
                    <a:pt x="197" y="10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331" y="24"/>
                    <a:pt x="331" y="24"/>
                    <a:pt x="331" y="24"/>
                  </a:cubicBezTo>
                  <a:cubicBezTo>
                    <a:pt x="331" y="124"/>
                    <a:pt x="331" y="124"/>
                    <a:pt x="331" y="124"/>
                  </a:cubicBezTo>
                  <a:lnTo>
                    <a:pt x="270" y="176"/>
                  </a:lnTo>
                  <a:close/>
                  <a:moveTo>
                    <a:pt x="319" y="15"/>
                  </a:moveTo>
                  <a:cubicBezTo>
                    <a:pt x="221" y="98"/>
                    <a:pt x="221" y="98"/>
                    <a:pt x="221" y="98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195" y="86"/>
                    <a:pt x="186" y="85"/>
                    <a:pt x="178" y="87"/>
                  </a:cubicBezTo>
                  <a:cubicBezTo>
                    <a:pt x="167" y="81"/>
                    <a:pt x="167" y="81"/>
                    <a:pt x="167" y="81"/>
                  </a:cubicBezTo>
                  <a:cubicBezTo>
                    <a:pt x="153" y="73"/>
                    <a:pt x="137" y="72"/>
                    <a:pt x="122" y="79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319" y="15"/>
                  </a:lnTo>
                  <a:close/>
                  <a:moveTo>
                    <a:pt x="14" y="332"/>
                  </a:moveTo>
                  <a:cubicBezTo>
                    <a:pt x="14" y="159"/>
                    <a:pt x="14" y="159"/>
                    <a:pt x="14" y="159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5" y="209"/>
                    <a:pt x="55" y="209"/>
                    <a:pt x="55" y="209"/>
                  </a:cubicBezTo>
                  <a:cubicBezTo>
                    <a:pt x="57" y="219"/>
                    <a:pt x="63" y="228"/>
                    <a:pt x="70" y="235"/>
                  </a:cubicBezTo>
                  <a:cubicBezTo>
                    <a:pt x="62" y="243"/>
                    <a:pt x="61" y="256"/>
                    <a:pt x="69" y="265"/>
                  </a:cubicBezTo>
                  <a:cubicBezTo>
                    <a:pt x="109" y="307"/>
                    <a:pt x="109" y="307"/>
                    <a:pt x="109" y="307"/>
                  </a:cubicBezTo>
                  <a:cubicBezTo>
                    <a:pt x="113" y="311"/>
                    <a:pt x="118" y="314"/>
                    <a:pt x="124" y="314"/>
                  </a:cubicBezTo>
                  <a:cubicBezTo>
                    <a:pt x="125" y="314"/>
                    <a:pt x="125" y="314"/>
                    <a:pt x="126" y="314"/>
                  </a:cubicBezTo>
                  <a:cubicBezTo>
                    <a:pt x="131" y="314"/>
                    <a:pt x="136" y="313"/>
                    <a:pt x="140" y="309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89" y="302"/>
                    <a:pt x="189" y="302"/>
                    <a:pt x="189" y="302"/>
                  </a:cubicBezTo>
                  <a:cubicBezTo>
                    <a:pt x="193" y="304"/>
                    <a:pt x="196" y="305"/>
                    <a:pt x="200" y="305"/>
                  </a:cubicBezTo>
                  <a:cubicBezTo>
                    <a:pt x="207" y="305"/>
                    <a:pt x="213" y="301"/>
                    <a:pt x="217" y="296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90" y="229"/>
                    <a:pt x="292" y="223"/>
                    <a:pt x="292" y="217"/>
                  </a:cubicBezTo>
                  <a:cubicBezTo>
                    <a:pt x="291" y="212"/>
                    <a:pt x="288" y="208"/>
                    <a:pt x="283" y="204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331" y="143"/>
                    <a:pt x="331" y="143"/>
                    <a:pt x="331" y="143"/>
                  </a:cubicBezTo>
                  <a:cubicBezTo>
                    <a:pt x="331" y="332"/>
                    <a:pt x="331" y="332"/>
                    <a:pt x="331" y="332"/>
                  </a:cubicBezTo>
                  <a:lnTo>
                    <a:pt x="14" y="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9A62EC6-CD0A-41F6-9B6E-8695FBA3A706}"/>
              </a:ext>
            </a:extLst>
          </p:cNvPr>
          <p:cNvSpPr txBox="1"/>
          <p:nvPr/>
        </p:nvSpPr>
        <p:spPr>
          <a:xfrm>
            <a:off x="359116" y="4956409"/>
            <a:ext cx="131523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itchFamily="34" charset="0"/>
              </a:rPr>
              <a:t>Application for Registration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9CC37A-96F0-47C1-BDA9-E9E18B446833}"/>
              </a:ext>
            </a:extLst>
          </p:cNvPr>
          <p:cNvGrpSpPr/>
          <p:nvPr/>
        </p:nvGrpSpPr>
        <p:grpSpPr>
          <a:xfrm>
            <a:off x="3380684" y="1825605"/>
            <a:ext cx="4002249" cy="3688626"/>
            <a:chOff x="2496790" y="1934156"/>
            <a:chExt cx="4002249" cy="3688626"/>
          </a:xfrm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021FFFC1-587E-44BD-8141-9C4ED175C709}"/>
                </a:ext>
              </a:extLst>
            </p:cNvPr>
            <p:cNvSpPr/>
            <p:nvPr/>
          </p:nvSpPr>
          <p:spPr>
            <a:xfrm>
              <a:off x="3494907" y="4712815"/>
              <a:ext cx="101193" cy="909967"/>
            </a:xfrm>
            <a:prstGeom prst="downArrow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6C611-8980-4D41-AB78-E28D7ACD4AA4}"/>
                </a:ext>
              </a:extLst>
            </p:cNvPr>
            <p:cNvSpPr/>
            <p:nvPr/>
          </p:nvSpPr>
          <p:spPr>
            <a:xfrm>
              <a:off x="3245439" y="3153499"/>
              <a:ext cx="3253599" cy="173439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</a:ln>
          </p:spPr>
          <p:txBody>
            <a:bodyPr vert="horz" wrap="square" lIns="82935" tIns="41468" rIns="82935" bIns="41468" rtlCol="0" anchor="t">
              <a:noAutofit/>
            </a:bodyPr>
            <a:lstStyle/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Check and verify the owner name from ledger </a:t>
              </a:r>
              <a:endPara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Verify </a:t>
              </a: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occupancy and completion status from ledger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Sign and register the document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Update ownership details in the ledger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A9C0355-51E0-4384-B371-327C85D51447}"/>
                </a:ext>
              </a:extLst>
            </p:cNvPr>
            <p:cNvSpPr/>
            <p:nvPr/>
          </p:nvSpPr>
          <p:spPr>
            <a:xfrm>
              <a:off x="3427517" y="2775111"/>
              <a:ext cx="3071522" cy="3669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sq" cmpd="sng" algn="ctr">
              <a:noFill/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Stamps and Registration 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593A236-8789-48DE-B90D-DCEDB8D32ABF}"/>
                </a:ext>
              </a:extLst>
            </p:cNvPr>
            <p:cNvSpPr/>
            <p:nvPr/>
          </p:nvSpPr>
          <p:spPr>
            <a:xfrm>
              <a:off x="3972881" y="5036608"/>
              <a:ext cx="450837" cy="459239"/>
            </a:xfrm>
            <a:prstGeom prst="roundRect">
              <a:avLst/>
            </a:prstGeom>
            <a:solidFill>
              <a:srgbClr val="000000"/>
            </a:solidFill>
            <a:ln w="12700" cap="sq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" name="Freeform 30">
              <a:hlinkClick r:id="" action="ppaction://noaction"/>
              <a:extLst>
                <a:ext uri="{FF2B5EF4-FFF2-40B4-BE49-F238E27FC236}">
                  <a16:creationId xmlns:a16="http://schemas.microsoft.com/office/drawing/2014/main" id="{D0A68FA1-4649-4A2A-8698-BAD7BF2FC5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39684" y="1934156"/>
              <a:ext cx="595823" cy="620318"/>
            </a:xfrm>
            <a:custGeom>
              <a:avLst/>
              <a:gdLst>
                <a:gd name="T0" fmla="*/ 0 w 395"/>
                <a:gd name="T1" fmla="*/ 396 h 396"/>
                <a:gd name="T2" fmla="*/ 395 w 395"/>
                <a:gd name="T3" fmla="*/ 0 h 396"/>
                <a:gd name="T4" fmla="*/ 378 w 395"/>
                <a:gd name="T5" fmla="*/ 379 h 396"/>
                <a:gd name="T6" fmla="*/ 17 w 395"/>
                <a:gd name="T7" fmla="*/ 16 h 396"/>
                <a:gd name="T8" fmla="*/ 378 w 395"/>
                <a:gd name="T9" fmla="*/ 379 h 396"/>
                <a:gd name="T10" fmla="*/ 50 w 395"/>
                <a:gd name="T11" fmla="*/ 346 h 396"/>
                <a:gd name="T12" fmla="*/ 343 w 395"/>
                <a:gd name="T13" fmla="*/ 329 h 396"/>
                <a:gd name="T14" fmla="*/ 343 w 395"/>
                <a:gd name="T15" fmla="*/ 140 h 396"/>
                <a:gd name="T16" fmla="*/ 207 w 395"/>
                <a:gd name="T17" fmla="*/ 115 h 396"/>
                <a:gd name="T18" fmla="*/ 237 w 395"/>
                <a:gd name="T19" fmla="*/ 130 h 396"/>
                <a:gd name="T20" fmla="*/ 289 w 395"/>
                <a:gd name="T21" fmla="*/ 75 h 396"/>
                <a:gd name="T22" fmla="*/ 255 w 395"/>
                <a:gd name="T23" fmla="*/ 54 h 396"/>
                <a:gd name="T24" fmla="*/ 190 w 395"/>
                <a:gd name="T25" fmla="*/ 140 h 396"/>
                <a:gd name="T26" fmla="*/ 50 w 395"/>
                <a:gd name="T27" fmla="*/ 157 h 396"/>
                <a:gd name="T28" fmla="*/ 343 w 395"/>
                <a:gd name="T29" fmla="*/ 140 h 396"/>
                <a:gd name="T30" fmla="*/ 273 w 395"/>
                <a:gd name="T31" fmla="*/ 114 h 396"/>
                <a:gd name="T32" fmla="*/ 255 w 395"/>
                <a:gd name="T33" fmla="*/ 92 h 396"/>
                <a:gd name="T34" fmla="*/ 207 w 395"/>
                <a:gd name="T35" fmla="*/ 71 h 396"/>
                <a:gd name="T36" fmla="*/ 237 w 395"/>
                <a:gd name="T37" fmla="*/ 75 h 396"/>
                <a:gd name="T38" fmla="*/ 207 w 395"/>
                <a:gd name="T39" fmla="*/ 98 h 396"/>
                <a:gd name="T40" fmla="*/ 123 w 395"/>
                <a:gd name="T41" fmla="*/ 320 h 396"/>
                <a:gd name="T42" fmla="*/ 73 w 395"/>
                <a:gd name="T43" fmla="*/ 167 h 396"/>
                <a:gd name="T44" fmla="*/ 123 w 395"/>
                <a:gd name="T45" fmla="*/ 320 h 396"/>
                <a:gd name="T46" fmla="*/ 106 w 395"/>
                <a:gd name="T47" fmla="*/ 185 h 396"/>
                <a:gd name="T48" fmla="*/ 90 w 395"/>
                <a:gd name="T49" fmla="*/ 302 h 396"/>
                <a:gd name="T50" fmla="*/ 189 w 395"/>
                <a:gd name="T51" fmla="*/ 320 h 396"/>
                <a:gd name="T52" fmla="*/ 138 w 395"/>
                <a:gd name="T53" fmla="*/ 167 h 396"/>
                <a:gd name="T54" fmla="*/ 189 w 395"/>
                <a:gd name="T55" fmla="*/ 320 h 396"/>
                <a:gd name="T56" fmla="*/ 172 w 395"/>
                <a:gd name="T57" fmla="*/ 185 h 396"/>
                <a:gd name="T58" fmla="*/ 155 w 395"/>
                <a:gd name="T59" fmla="*/ 302 h 396"/>
                <a:gd name="T60" fmla="*/ 255 w 395"/>
                <a:gd name="T61" fmla="*/ 320 h 396"/>
                <a:gd name="T62" fmla="*/ 204 w 395"/>
                <a:gd name="T63" fmla="*/ 167 h 396"/>
                <a:gd name="T64" fmla="*/ 255 w 395"/>
                <a:gd name="T65" fmla="*/ 320 h 396"/>
                <a:gd name="T66" fmla="*/ 237 w 395"/>
                <a:gd name="T67" fmla="*/ 185 h 396"/>
                <a:gd name="T68" fmla="*/ 220 w 395"/>
                <a:gd name="T69" fmla="*/ 302 h 396"/>
                <a:gd name="T70" fmla="*/ 320 w 395"/>
                <a:gd name="T71" fmla="*/ 320 h 396"/>
                <a:gd name="T72" fmla="*/ 269 w 395"/>
                <a:gd name="T73" fmla="*/ 167 h 396"/>
                <a:gd name="T74" fmla="*/ 320 w 395"/>
                <a:gd name="T75" fmla="*/ 320 h 396"/>
                <a:gd name="T76" fmla="*/ 304 w 395"/>
                <a:gd name="T77" fmla="*/ 185 h 396"/>
                <a:gd name="T78" fmla="*/ 287 w 395"/>
                <a:gd name="T79" fmla="*/ 30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5" h="396">
                  <a:moveTo>
                    <a:pt x="0" y="0"/>
                  </a:moveTo>
                  <a:lnTo>
                    <a:pt x="0" y="396"/>
                  </a:lnTo>
                  <a:lnTo>
                    <a:pt x="395" y="396"/>
                  </a:lnTo>
                  <a:lnTo>
                    <a:pt x="395" y="0"/>
                  </a:lnTo>
                  <a:lnTo>
                    <a:pt x="0" y="0"/>
                  </a:lnTo>
                  <a:close/>
                  <a:moveTo>
                    <a:pt x="378" y="379"/>
                  </a:moveTo>
                  <a:lnTo>
                    <a:pt x="17" y="379"/>
                  </a:lnTo>
                  <a:lnTo>
                    <a:pt x="17" y="16"/>
                  </a:lnTo>
                  <a:lnTo>
                    <a:pt x="378" y="16"/>
                  </a:lnTo>
                  <a:lnTo>
                    <a:pt x="378" y="379"/>
                  </a:lnTo>
                  <a:close/>
                  <a:moveTo>
                    <a:pt x="343" y="346"/>
                  </a:moveTo>
                  <a:lnTo>
                    <a:pt x="50" y="346"/>
                  </a:lnTo>
                  <a:lnTo>
                    <a:pt x="50" y="329"/>
                  </a:lnTo>
                  <a:lnTo>
                    <a:pt x="343" y="329"/>
                  </a:lnTo>
                  <a:lnTo>
                    <a:pt x="343" y="346"/>
                  </a:lnTo>
                  <a:close/>
                  <a:moveTo>
                    <a:pt x="343" y="140"/>
                  </a:moveTo>
                  <a:lnTo>
                    <a:pt x="207" y="140"/>
                  </a:lnTo>
                  <a:lnTo>
                    <a:pt x="207" y="115"/>
                  </a:lnTo>
                  <a:lnTo>
                    <a:pt x="237" y="115"/>
                  </a:lnTo>
                  <a:lnTo>
                    <a:pt x="237" y="130"/>
                  </a:lnTo>
                  <a:lnTo>
                    <a:pt x="289" y="130"/>
                  </a:lnTo>
                  <a:lnTo>
                    <a:pt x="289" y="75"/>
                  </a:lnTo>
                  <a:lnTo>
                    <a:pt x="255" y="75"/>
                  </a:lnTo>
                  <a:lnTo>
                    <a:pt x="255" y="54"/>
                  </a:lnTo>
                  <a:lnTo>
                    <a:pt x="190" y="54"/>
                  </a:lnTo>
                  <a:lnTo>
                    <a:pt x="190" y="140"/>
                  </a:lnTo>
                  <a:lnTo>
                    <a:pt x="50" y="140"/>
                  </a:lnTo>
                  <a:lnTo>
                    <a:pt x="50" y="157"/>
                  </a:lnTo>
                  <a:lnTo>
                    <a:pt x="343" y="157"/>
                  </a:lnTo>
                  <a:lnTo>
                    <a:pt x="343" y="140"/>
                  </a:lnTo>
                  <a:close/>
                  <a:moveTo>
                    <a:pt x="273" y="92"/>
                  </a:moveTo>
                  <a:lnTo>
                    <a:pt x="273" y="114"/>
                  </a:lnTo>
                  <a:lnTo>
                    <a:pt x="255" y="114"/>
                  </a:lnTo>
                  <a:lnTo>
                    <a:pt x="255" y="92"/>
                  </a:lnTo>
                  <a:lnTo>
                    <a:pt x="273" y="92"/>
                  </a:lnTo>
                  <a:close/>
                  <a:moveTo>
                    <a:pt x="207" y="71"/>
                  </a:moveTo>
                  <a:lnTo>
                    <a:pt x="237" y="71"/>
                  </a:lnTo>
                  <a:lnTo>
                    <a:pt x="237" y="75"/>
                  </a:lnTo>
                  <a:lnTo>
                    <a:pt x="237" y="98"/>
                  </a:lnTo>
                  <a:lnTo>
                    <a:pt x="207" y="98"/>
                  </a:lnTo>
                  <a:lnTo>
                    <a:pt x="207" y="71"/>
                  </a:lnTo>
                  <a:close/>
                  <a:moveTo>
                    <a:pt x="123" y="320"/>
                  </a:moveTo>
                  <a:lnTo>
                    <a:pt x="123" y="167"/>
                  </a:lnTo>
                  <a:lnTo>
                    <a:pt x="73" y="167"/>
                  </a:lnTo>
                  <a:lnTo>
                    <a:pt x="73" y="320"/>
                  </a:lnTo>
                  <a:lnTo>
                    <a:pt x="123" y="320"/>
                  </a:lnTo>
                  <a:close/>
                  <a:moveTo>
                    <a:pt x="90" y="185"/>
                  </a:moveTo>
                  <a:lnTo>
                    <a:pt x="106" y="185"/>
                  </a:lnTo>
                  <a:lnTo>
                    <a:pt x="106" y="302"/>
                  </a:lnTo>
                  <a:lnTo>
                    <a:pt x="90" y="302"/>
                  </a:lnTo>
                  <a:lnTo>
                    <a:pt x="90" y="185"/>
                  </a:lnTo>
                  <a:close/>
                  <a:moveTo>
                    <a:pt x="189" y="320"/>
                  </a:moveTo>
                  <a:lnTo>
                    <a:pt x="189" y="167"/>
                  </a:lnTo>
                  <a:lnTo>
                    <a:pt x="138" y="167"/>
                  </a:lnTo>
                  <a:lnTo>
                    <a:pt x="138" y="320"/>
                  </a:lnTo>
                  <a:lnTo>
                    <a:pt x="189" y="320"/>
                  </a:lnTo>
                  <a:close/>
                  <a:moveTo>
                    <a:pt x="155" y="185"/>
                  </a:moveTo>
                  <a:lnTo>
                    <a:pt x="172" y="185"/>
                  </a:lnTo>
                  <a:lnTo>
                    <a:pt x="172" y="302"/>
                  </a:lnTo>
                  <a:lnTo>
                    <a:pt x="155" y="302"/>
                  </a:lnTo>
                  <a:lnTo>
                    <a:pt x="155" y="185"/>
                  </a:lnTo>
                  <a:close/>
                  <a:moveTo>
                    <a:pt x="255" y="320"/>
                  </a:moveTo>
                  <a:lnTo>
                    <a:pt x="255" y="167"/>
                  </a:lnTo>
                  <a:lnTo>
                    <a:pt x="204" y="167"/>
                  </a:lnTo>
                  <a:lnTo>
                    <a:pt x="204" y="320"/>
                  </a:lnTo>
                  <a:lnTo>
                    <a:pt x="255" y="320"/>
                  </a:lnTo>
                  <a:close/>
                  <a:moveTo>
                    <a:pt x="220" y="185"/>
                  </a:moveTo>
                  <a:lnTo>
                    <a:pt x="237" y="185"/>
                  </a:lnTo>
                  <a:lnTo>
                    <a:pt x="237" y="302"/>
                  </a:lnTo>
                  <a:lnTo>
                    <a:pt x="220" y="302"/>
                  </a:lnTo>
                  <a:lnTo>
                    <a:pt x="220" y="185"/>
                  </a:lnTo>
                  <a:close/>
                  <a:moveTo>
                    <a:pt x="320" y="320"/>
                  </a:moveTo>
                  <a:lnTo>
                    <a:pt x="320" y="167"/>
                  </a:lnTo>
                  <a:lnTo>
                    <a:pt x="269" y="167"/>
                  </a:lnTo>
                  <a:lnTo>
                    <a:pt x="269" y="320"/>
                  </a:lnTo>
                  <a:lnTo>
                    <a:pt x="320" y="320"/>
                  </a:lnTo>
                  <a:close/>
                  <a:moveTo>
                    <a:pt x="287" y="185"/>
                  </a:moveTo>
                  <a:lnTo>
                    <a:pt x="304" y="185"/>
                  </a:lnTo>
                  <a:lnTo>
                    <a:pt x="304" y="302"/>
                  </a:lnTo>
                  <a:lnTo>
                    <a:pt x="287" y="302"/>
                  </a:lnTo>
                  <a:lnTo>
                    <a:pt x="287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34ADC0-7EA2-435E-920A-F20B97DB05FD}"/>
                </a:ext>
              </a:extLst>
            </p:cNvPr>
            <p:cNvSpPr txBox="1"/>
            <p:nvPr/>
          </p:nvSpPr>
          <p:spPr>
            <a:xfrm>
              <a:off x="2496790" y="5024930"/>
              <a:ext cx="9307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Register Property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8BA73FB-CC12-4F31-97D3-31A55C0BF882}"/>
              </a:ext>
            </a:extLst>
          </p:cNvPr>
          <p:cNvSpPr/>
          <p:nvPr/>
        </p:nvSpPr>
        <p:spPr>
          <a:xfrm>
            <a:off x="6237566" y="5531810"/>
            <a:ext cx="5293116" cy="605200"/>
          </a:xfrm>
          <a:prstGeom prst="roundRect">
            <a:avLst/>
          </a:prstGeom>
          <a:solidFill>
            <a:srgbClr val="DEDEDE">
              <a:lumMod val="25000"/>
            </a:srgbClr>
          </a:solidFill>
          <a:ln w="12700" cap="sq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Blockchain Ledger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4351C2C-F694-47B3-99ED-0498A13990EB}"/>
              </a:ext>
            </a:extLst>
          </p:cNvPr>
          <p:cNvSpPr/>
          <p:nvPr/>
        </p:nvSpPr>
        <p:spPr>
          <a:xfrm>
            <a:off x="596044" y="5531809"/>
            <a:ext cx="5293116" cy="605200"/>
          </a:xfrm>
          <a:prstGeom prst="roundRect">
            <a:avLst/>
          </a:prstGeom>
          <a:solidFill>
            <a:srgbClr val="FF0000"/>
          </a:soli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Existing System for Property Registration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E72A019-D01A-4FAB-8C74-A4B94F06C3C1}"/>
              </a:ext>
            </a:extLst>
          </p:cNvPr>
          <p:cNvCxnSpPr>
            <a:cxnSpLocks/>
          </p:cNvCxnSpPr>
          <p:nvPr/>
        </p:nvCxnSpPr>
        <p:spPr>
          <a:xfrm>
            <a:off x="7382932" y="4419600"/>
            <a:ext cx="1778408" cy="1112210"/>
          </a:xfrm>
          <a:prstGeom prst="bentConnector3">
            <a:avLst>
              <a:gd name="adj1" fmla="val 99512"/>
            </a:avLst>
          </a:prstGeom>
          <a:ln w="57150">
            <a:solidFill>
              <a:srgbClr val="2D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Down 89">
            <a:extLst>
              <a:ext uri="{FF2B5EF4-FFF2-40B4-BE49-F238E27FC236}">
                <a16:creationId xmlns:a16="http://schemas.microsoft.com/office/drawing/2014/main" id="{5AEDEB59-0D0F-481D-999F-4D1E02081513}"/>
              </a:ext>
            </a:extLst>
          </p:cNvPr>
          <p:cNvSpPr/>
          <p:nvPr/>
        </p:nvSpPr>
        <p:spPr>
          <a:xfrm rot="10800000">
            <a:off x="6815896" y="4779339"/>
            <a:ext cx="45719" cy="752469"/>
          </a:xfrm>
          <a:prstGeom prst="downArrow">
            <a:avLst/>
          </a:pr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C9CFB4-FF98-4B2A-9C84-4EFF7E70A94E}"/>
              </a:ext>
            </a:extLst>
          </p:cNvPr>
          <p:cNvCxnSpPr>
            <a:stCxn id="84" idx="3"/>
            <a:endCxn id="77" idx="1"/>
          </p:cNvCxnSpPr>
          <p:nvPr/>
        </p:nvCxnSpPr>
        <p:spPr>
          <a:xfrm>
            <a:off x="5889160" y="5834409"/>
            <a:ext cx="348406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E49782-D14A-4E9C-8691-18D26109BCF3}"/>
              </a:ext>
            </a:extLst>
          </p:cNvPr>
          <p:cNvSpPr txBox="1"/>
          <p:nvPr/>
        </p:nvSpPr>
        <p:spPr>
          <a:xfrm>
            <a:off x="9133487" y="5059247"/>
            <a:ext cx="177840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Update ownership details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DA208FB-6EF1-40FF-8768-32F71EAA7FCE}"/>
              </a:ext>
            </a:extLst>
          </p:cNvPr>
          <p:cNvSpPr txBox="1"/>
          <p:nvPr/>
        </p:nvSpPr>
        <p:spPr>
          <a:xfrm>
            <a:off x="5271064" y="4982711"/>
            <a:ext cx="148053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Verify occupancy  details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6BE6A11-CC56-465E-B06F-0040C131BBE0}"/>
              </a:ext>
            </a:extLst>
          </p:cNvPr>
          <p:cNvSpPr/>
          <p:nvPr/>
        </p:nvSpPr>
        <p:spPr>
          <a:xfrm>
            <a:off x="10833242" y="4975705"/>
            <a:ext cx="450837" cy="459239"/>
          </a:xfrm>
          <a:prstGeom prst="roundRect">
            <a:avLst/>
          </a:prstGeom>
          <a:solidFill>
            <a:srgbClr val="000000"/>
          </a:solidFill>
          <a:ln w="12700" cap="sq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ADE42E5-0A36-4524-A69F-214C7D5C1D39}"/>
              </a:ext>
            </a:extLst>
          </p:cNvPr>
          <p:cNvSpPr/>
          <p:nvPr/>
        </p:nvSpPr>
        <p:spPr>
          <a:xfrm>
            <a:off x="3012569" y="4942232"/>
            <a:ext cx="450837" cy="459239"/>
          </a:xfrm>
          <a:prstGeom prst="roundRect">
            <a:avLst/>
          </a:prstGeom>
          <a:solidFill>
            <a:srgbClr val="000000"/>
          </a:solidFill>
          <a:ln w="12700" cap="sq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501E8A-5DE3-4AF5-8098-A20A54E7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 of Property Tax : High level User Journey…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253C7E03-43AD-4606-8024-89FF384DE7A2}"/>
              </a:ext>
            </a:extLst>
          </p:cNvPr>
          <p:cNvSpPr/>
          <p:nvPr/>
        </p:nvSpPr>
        <p:spPr>
          <a:xfrm>
            <a:off x="1727402" y="3887003"/>
            <a:ext cx="101193" cy="1627228"/>
          </a:xfrm>
          <a:prstGeom prst="downArrow">
            <a:avLst/>
          </a:prstGeom>
          <a:solidFill>
            <a:srgbClr val="000000"/>
          </a:solidFill>
          <a:ln w="635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FDBAC82-21DF-4123-B58E-344F5B2CB971}"/>
              </a:ext>
            </a:extLst>
          </p:cNvPr>
          <p:cNvGrpSpPr/>
          <p:nvPr/>
        </p:nvGrpSpPr>
        <p:grpSpPr>
          <a:xfrm>
            <a:off x="830108" y="1878591"/>
            <a:ext cx="5831539" cy="3524861"/>
            <a:chOff x="634534" y="1784869"/>
            <a:chExt cx="5831539" cy="352486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9C8C34F-AEAD-4DBD-B6E6-32AB922D35AB}"/>
                </a:ext>
              </a:extLst>
            </p:cNvPr>
            <p:cNvSpPr/>
            <p:nvPr/>
          </p:nvSpPr>
          <p:spPr>
            <a:xfrm>
              <a:off x="634534" y="2885564"/>
              <a:ext cx="2412494" cy="1869616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txBody>
            <a:bodyPr vert="horz" wrap="square" lIns="82935" tIns="41468" rIns="82935" bIns="41468" rtlCol="0" anchor="t">
              <a:noAutofit/>
            </a:bodyPr>
            <a:lstStyle/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Enter Property Details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Calculate Property Tax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Verify Due Amount 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Pay Property Tax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0" marR="0" lvl="0" indent="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C114B7-45A2-4221-8118-E8681D2C1B14}"/>
                </a:ext>
              </a:extLst>
            </p:cNvPr>
            <p:cNvSpPr/>
            <p:nvPr/>
          </p:nvSpPr>
          <p:spPr>
            <a:xfrm>
              <a:off x="792321" y="2504480"/>
              <a:ext cx="2244145" cy="381084"/>
            </a:xfrm>
            <a:prstGeom prst="rect">
              <a:avLst/>
            </a:prstGeom>
            <a:solidFill>
              <a:srgbClr val="F02414"/>
            </a:solidFill>
            <a:ln w="12700" cap="sq" cmpd="sng" algn="ctr">
              <a:solidFill>
                <a:srgbClr val="E0301E"/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Citizen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878CEF-D7A9-42EE-9B64-F348A6694C74}"/>
                </a:ext>
              </a:extLst>
            </p:cNvPr>
            <p:cNvSpPr/>
            <p:nvPr/>
          </p:nvSpPr>
          <p:spPr>
            <a:xfrm>
              <a:off x="6042125" y="4862687"/>
              <a:ext cx="423948" cy="447043"/>
            </a:xfrm>
            <a:prstGeom prst="roundRect">
              <a:avLst/>
            </a:prstGeom>
            <a:solidFill>
              <a:srgbClr val="000000"/>
            </a:solidFill>
            <a:ln w="12700" cap="sq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Freeform 24">
              <a:hlinkClick r:id="" action="ppaction://noaction"/>
              <a:extLst>
                <a:ext uri="{FF2B5EF4-FFF2-40B4-BE49-F238E27FC236}">
                  <a16:creationId xmlns:a16="http://schemas.microsoft.com/office/drawing/2014/main" id="{FD26F832-6CBE-47F8-9DCA-A6E56DF38A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39801" y="1784869"/>
              <a:ext cx="575203" cy="597338"/>
            </a:xfrm>
            <a:custGeom>
              <a:avLst/>
              <a:gdLst>
                <a:gd name="T0" fmla="*/ 0 w 346"/>
                <a:gd name="T1" fmla="*/ 0 h 346"/>
                <a:gd name="T2" fmla="*/ 346 w 346"/>
                <a:gd name="T3" fmla="*/ 346 h 346"/>
                <a:gd name="T4" fmla="*/ 346 w 346"/>
                <a:gd name="T5" fmla="*/ 0 h 346"/>
                <a:gd name="T6" fmla="*/ 83 w 346"/>
                <a:gd name="T7" fmla="*/ 243 h 346"/>
                <a:gd name="T8" fmla="*/ 130 w 346"/>
                <a:gd name="T9" fmla="*/ 298 h 346"/>
                <a:gd name="T10" fmla="*/ 120 w 346"/>
                <a:gd name="T11" fmla="*/ 297 h 346"/>
                <a:gd name="T12" fmla="*/ 81 w 346"/>
                <a:gd name="T13" fmla="*/ 245 h 346"/>
                <a:gd name="T14" fmla="*/ 70 w 346"/>
                <a:gd name="T15" fmla="*/ 206 h 346"/>
                <a:gd name="T16" fmla="*/ 14 w 346"/>
                <a:gd name="T17" fmla="*/ 142 h 346"/>
                <a:gd name="T18" fmla="*/ 96 w 346"/>
                <a:gd name="T19" fmla="*/ 108 h 346"/>
                <a:gd name="T20" fmla="*/ 160 w 346"/>
                <a:gd name="T21" fmla="*/ 94 h 346"/>
                <a:gd name="T22" fmla="*/ 89 w 346"/>
                <a:gd name="T23" fmla="*/ 160 h 346"/>
                <a:gd name="T24" fmla="*/ 87 w 346"/>
                <a:gd name="T25" fmla="*/ 196 h 346"/>
                <a:gd name="T26" fmla="*/ 148 w 346"/>
                <a:gd name="T27" fmla="*/ 176 h 346"/>
                <a:gd name="T28" fmla="*/ 275 w 346"/>
                <a:gd name="T29" fmla="*/ 217 h 346"/>
                <a:gd name="T30" fmla="*/ 276 w 346"/>
                <a:gd name="T31" fmla="*/ 222 h 346"/>
                <a:gd name="T32" fmla="*/ 205 w 346"/>
                <a:gd name="T33" fmla="*/ 287 h 346"/>
                <a:gd name="T34" fmla="*/ 85 w 346"/>
                <a:gd name="T35" fmla="*/ 227 h 346"/>
                <a:gd name="T36" fmla="*/ 269 w 346"/>
                <a:gd name="T37" fmla="*/ 197 h 346"/>
                <a:gd name="T38" fmla="*/ 139 w 346"/>
                <a:gd name="T39" fmla="*/ 164 h 346"/>
                <a:gd name="T40" fmla="*/ 98 w 346"/>
                <a:gd name="T41" fmla="*/ 186 h 346"/>
                <a:gd name="T42" fmla="*/ 99 w 346"/>
                <a:gd name="T43" fmla="*/ 171 h 346"/>
                <a:gd name="T44" fmla="*/ 197 w 346"/>
                <a:gd name="T45" fmla="*/ 103 h 346"/>
                <a:gd name="T46" fmla="*/ 331 w 346"/>
                <a:gd name="T47" fmla="*/ 24 h 346"/>
                <a:gd name="T48" fmla="*/ 270 w 346"/>
                <a:gd name="T49" fmla="*/ 176 h 346"/>
                <a:gd name="T50" fmla="*/ 221 w 346"/>
                <a:gd name="T51" fmla="*/ 98 h 346"/>
                <a:gd name="T52" fmla="*/ 178 w 346"/>
                <a:gd name="T53" fmla="*/ 87 h 346"/>
                <a:gd name="T54" fmla="*/ 122 w 346"/>
                <a:gd name="T55" fmla="*/ 79 h 346"/>
                <a:gd name="T56" fmla="*/ 14 w 346"/>
                <a:gd name="T57" fmla="*/ 42 h 346"/>
                <a:gd name="T58" fmla="*/ 319 w 346"/>
                <a:gd name="T59" fmla="*/ 15 h 346"/>
                <a:gd name="T60" fmla="*/ 14 w 346"/>
                <a:gd name="T61" fmla="*/ 159 h 346"/>
                <a:gd name="T62" fmla="*/ 55 w 346"/>
                <a:gd name="T63" fmla="*/ 209 h 346"/>
                <a:gd name="T64" fmla="*/ 69 w 346"/>
                <a:gd name="T65" fmla="*/ 265 h 346"/>
                <a:gd name="T66" fmla="*/ 124 w 346"/>
                <a:gd name="T67" fmla="*/ 314 h 346"/>
                <a:gd name="T68" fmla="*/ 140 w 346"/>
                <a:gd name="T69" fmla="*/ 309 h 346"/>
                <a:gd name="T70" fmla="*/ 189 w 346"/>
                <a:gd name="T71" fmla="*/ 302 h 346"/>
                <a:gd name="T72" fmla="*/ 217 w 346"/>
                <a:gd name="T73" fmla="*/ 296 h 346"/>
                <a:gd name="T74" fmla="*/ 292 w 346"/>
                <a:gd name="T75" fmla="*/ 217 h 346"/>
                <a:gd name="T76" fmla="*/ 284 w 346"/>
                <a:gd name="T77" fmla="*/ 183 h 346"/>
                <a:gd name="T78" fmla="*/ 331 w 346"/>
                <a:gd name="T79" fmla="*/ 3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6" h="346">
                  <a:moveTo>
                    <a:pt x="3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close/>
                  <a:moveTo>
                    <a:pt x="81" y="245"/>
                  </a:moveTo>
                  <a:cubicBezTo>
                    <a:pt x="83" y="243"/>
                    <a:pt x="83" y="243"/>
                    <a:pt x="83" y="243"/>
                  </a:cubicBezTo>
                  <a:cubicBezTo>
                    <a:pt x="151" y="280"/>
                    <a:pt x="151" y="280"/>
                    <a:pt x="151" y="280"/>
                  </a:cubicBezTo>
                  <a:cubicBezTo>
                    <a:pt x="130" y="298"/>
                    <a:pt x="130" y="298"/>
                    <a:pt x="130" y="298"/>
                  </a:cubicBezTo>
                  <a:cubicBezTo>
                    <a:pt x="129" y="299"/>
                    <a:pt x="127" y="300"/>
                    <a:pt x="125" y="300"/>
                  </a:cubicBezTo>
                  <a:cubicBezTo>
                    <a:pt x="123" y="300"/>
                    <a:pt x="121" y="299"/>
                    <a:pt x="120" y="297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78" y="252"/>
                    <a:pt x="78" y="248"/>
                    <a:pt x="81" y="245"/>
                  </a:cubicBezTo>
                  <a:close/>
                  <a:moveTo>
                    <a:pt x="85" y="227"/>
                  </a:moveTo>
                  <a:cubicBezTo>
                    <a:pt x="77" y="223"/>
                    <a:pt x="72" y="215"/>
                    <a:pt x="70" y="206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39" y="88"/>
                    <a:pt x="150" y="88"/>
                    <a:pt x="160" y="94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4" y="165"/>
                    <a:pt x="81" y="171"/>
                    <a:pt x="81" y="178"/>
                  </a:cubicBezTo>
                  <a:cubicBezTo>
                    <a:pt x="80" y="184"/>
                    <a:pt x="82" y="191"/>
                    <a:pt x="87" y="196"/>
                  </a:cubicBezTo>
                  <a:cubicBezTo>
                    <a:pt x="96" y="206"/>
                    <a:pt x="112" y="208"/>
                    <a:pt x="123" y="198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61" y="164"/>
                    <a:pt x="175" y="163"/>
                    <a:pt x="191" y="174"/>
                  </a:cubicBezTo>
                  <a:cubicBezTo>
                    <a:pt x="275" y="217"/>
                    <a:pt x="275" y="217"/>
                    <a:pt x="275" y="217"/>
                  </a:cubicBezTo>
                  <a:cubicBezTo>
                    <a:pt x="277" y="218"/>
                    <a:pt x="277" y="219"/>
                    <a:pt x="277" y="219"/>
                  </a:cubicBezTo>
                  <a:cubicBezTo>
                    <a:pt x="277" y="220"/>
                    <a:pt x="277" y="221"/>
                    <a:pt x="276" y="222"/>
                  </a:cubicBezTo>
                  <a:cubicBezTo>
                    <a:pt x="206" y="286"/>
                    <a:pt x="206" y="286"/>
                    <a:pt x="206" y="286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4" y="290"/>
                    <a:pt x="200" y="291"/>
                    <a:pt x="197" y="289"/>
                  </a:cubicBezTo>
                  <a:lnTo>
                    <a:pt x="85" y="227"/>
                  </a:lnTo>
                  <a:close/>
                  <a:moveTo>
                    <a:pt x="270" y="176"/>
                  </a:moveTo>
                  <a:cubicBezTo>
                    <a:pt x="269" y="197"/>
                    <a:pt x="269" y="197"/>
                    <a:pt x="269" y="197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77" y="147"/>
                    <a:pt x="157" y="149"/>
                    <a:pt x="139" y="164"/>
                  </a:cubicBezTo>
                  <a:cubicBezTo>
                    <a:pt x="113" y="187"/>
                    <a:pt x="113" y="187"/>
                    <a:pt x="113" y="187"/>
                  </a:cubicBezTo>
                  <a:cubicBezTo>
                    <a:pt x="108" y="191"/>
                    <a:pt x="102" y="191"/>
                    <a:pt x="98" y="186"/>
                  </a:cubicBezTo>
                  <a:cubicBezTo>
                    <a:pt x="96" y="184"/>
                    <a:pt x="95" y="181"/>
                    <a:pt x="95" y="179"/>
                  </a:cubicBezTo>
                  <a:cubicBezTo>
                    <a:pt x="95" y="176"/>
                    <a:pt x="97" y="173"/>
                    <a:pt x="99" y="171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80" y="101"/>
                    <a:pt x="189" y="99"/>
                    <a:pt x="197" y="10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331" y="24"/>
                    <a:pt x="331" y="24"/>
                    <a:pt x="331" y="24"/>
                  </a:cubicBezTo>
                  <a:cubicBezTo>
                    <a:pt x="331" y="124"/>
                    <a:pt x="331" y="124"/>
                    <a:pt x="331" y="124"/>
                  </a:cubicBezTo>
                  <a:lnTo>
                    <a:pt x="270" y="176"/>
                  </a:lnTo>
                  <a:close/>
                  <a:moveTo>
                    <a:pt x="319" y="15"/>
                  </a:moveTo>
                  <a:cubicBezTo>
                    <a:pt x="221" y="98"/>
                    <a:pt x="221" y="98"/>
                    <a:pt x="221" y="98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195" y="86"/>
                    <a:pt x="186" y="85"/>
                    <a:pt x="178" y="87"/>
                  </a:cubicBezTo>
                  <a:cubicBezTo>
                    <a:pt x="167" y="81"/>
                    <a:pt x="167" y="81"/>
                    <a:pt x="167" y="81"/>
                  </a:cubicBezTo>
                  <a:cubicBezTo>
                    <a:pt x="153" y="73"/>
                    <a:pt x="137" y="72"/>
                    <a:pt x="122" y="79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319" y="15"/>
                  </a:lnTo>
                  <a:close/>
                  <a:moveTo>
                    <a:pt x="14" y="332"/>
                  </a:moveTo>
                  <a:cubicBezTo>
                    <a:pt x="14" y="159"/>
                    <a:pt x="14" y="159"/>
                    <a:pt x="14" y="159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5" y="209"/>
                    <a:pt x="55" y="209"/>
                    <a:pt x="55" y="209"/>
                  </a:cubicBezTo>
                  <a:cubicBezTo>
                    <a:pt x="57" y="219"/>
                    <a:pt x="63" y="228"/>
                    <a:pt x="70" y="235"/>
                  </a:cubicBezTo>
                  <a:cubicBezTo>
                    <a:pt x="62" y="243"/>
                    <a:pt x="61" y="256"/>
                    <a:pt x="69" y="265"/>
                  </a:cubicBezTo>
                  <a:cubicBezTo>
                    <a:pt x="109" y="307"/>
                    <a:pt x="109" y="307"/>
                    <a:pt x="109" y="307"/>
                  </a:cubicBezTo>
                  <a:cubicBezTo>
                    <a:pt x="113" y="311"/>
                    <a:pt x="118" y="314"/>
                    <a:pt x="124" y="314"/>
                  </a:cubicBezTo>
                  <a:cubicBezTo>
                    <a:pt x="125" y="314"/>
                    <a:pt x="125" y="314"/>
                    <a:pt x="126" y="314"/>
                  </a:cubicBezTo>
                  <a:cubicBezTo>
                    <a:pt x="131" y="314"/>
                    <a:pt x="136" y="313"/>
                    <a:pt x="140" y="309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89" y="302"/>
                    <a:pt x="189" y="302"/>
                    <a:pt x="189" y="302"/>
                  </a:cubicBezTo>
                  <a:cubicBezTo>
                    <a:pt x="193" y="304"/>
                    <a:pt x="196" y="305"/>
                    <a:pt x="200" y="305"/>
                  </a:cubicBezTo>
                  <a:cubicBezTo>
                    <a:pt x="207" y="305"/>
                    <a:pt x="213" y="301"/>
                    <a:pt x="217" y="296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90" y="229"/>
                    <a:pt x="292" y="223"/>
                    <a:pt x="292" y="217"/>
                  </a:cubicBezTo>
                  <a:cubicBezTo>
                    <a:pt x="291" y="212"/>
                    <a:pt x="288" y="208"/>
                    <a:pt x="283" y="204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331" y="143"/>
                    <a:pt x="331" y="143"/>
                    <a:pt x="331" y="143"/>
                  </a:cubicBezTo>
                  <a:cubicBezTo>
                    <a:pt x="331" y="332"/>
                    <a:pt x="331" y="332"/>
                    <a:pt x="331" y="332"/>
                  </a:cubicBezTo>
                  <a:lnTo>
                    <a:pt x="14" y="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9A62EC6-CD0A-41F6-9B6E-8695FBA3A706}"/>
              </a:ext>
            </a:extLst>
          </p:cNvPr>
          <p:cNvSpPr txBox="1"/>
          <p:nvPr/>
        </p:nvSpPr>
        <p:spPr>
          <a:xfrm>
            <a:off x="504784" y="4956409"/>
            <a:ext cx="11695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Payment of Tax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9CC37A-96F0-47C1-BDA9-E9E18B446833}"/>
              </a:ext>
            </a:extLst>
          </p:cNvPr>
          <p:cNvGrpSpPr/>
          <p:nvPr/>
        </p:nvGrpSpPr>
        <p:grpSpPr>
          <a:xfrm>
            <a:off x="3380684" y="1825605"/>
            <a:ext cx="7352586" cy="3688626"/>
            <a:chOff x="2496790" y="1934156"/>
            <a:chExt cx="7352586" cy="3688626"/>
          </a:xfrm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021FFFC1-587E-44BD-8141-9C4ED175C709}"/>
                </a:ext>
              </a:extLst>
            </p:cNvPr>
            <p:cNvSpPr/>
            <p:nvPr/>
          </p:nvSpPr>
          <p:spPr>
            <a:xfrm>
              <a:off x="3494907" y="4712815"/>
              <a:ext cx="101193" cy="909967"/>
            </a:xfrm>
            <a:prstGeom prst="downArrow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6C611-8980-4D41-AB78-E28D7ACD4AA4}"/>
                </a:ext>
              </a:extLst>
            </p:cNvPr>
            <p:cNvSpPr/>
            <p:nvPr/>
          </p:nvSpPr>
          <p:spPr>
            <a:xfrm>
              <a:off x="3245439" y="3153499"/>
              <a:ext cx="3253599" cy="173439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</a:ln>
          </p:spPr>
          <p:txBody>
            <a:bodyPr vert="horz" wrap="square" lIns="82935" tIns="41468" rIns="82935" bIns="41468" rtlCol="0" anchor="t">
              <a:noAutofit/>
            </a:bodyPr>
            <a:lstStyle/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Check and verify the owner name from ledger </a:t>
              </a:r>
              <a:endPara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Verify </a:t>
              </a: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occupancy and completion status from ledger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Update due amount in the system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Update tax details in the ledger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A9C0355-51E0-4384-B371-327C85D51447}"/>
                </a:ext>
              </a:extLst>
            </p:cNvPr>
            <p:cNvSpPr/>
            <p:nvPr/>
          </p:nvSpPr>
          <p:spPr>
            <a:xfrm>
              <a:off x="3427517" y="2775111"/>
              <a:ext cx="3071522" cy="3669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sq" cmpd="sng" algn="ctr">
              <a:noFill/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Property Tax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593A236-8789-48DE-B90D-DCEDB8D32ABF}"/>
                </a:ext>
              </a:extLst>
            </p:cNvPr>
            <p:cNvSpPr/>
            <p:nvPr/>
          </p:nvSpPr>
          <p:spPr>
            <a:xfrm>
              <a:off x="9398539" y="4932792"/>
              <a:ext cx="450837" cy="459239"/>
            </a:xfrm>
            <a:prstGeom prst="roundRect">
              <a:avLst/>
            </a:prstGeom>
            <a:solidFill>
              <a:srgbClr val="000000"/>
            </a:solidFill>
            <a:ln w="12700" cap="sq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" name="Freeform 30">
              <a:hlinkClick r:id="" action="ppaction://noaction"/>
              <a:extLst>
                <a:ext uri="{FF2B5EF4-FFF2-40B4-BE49-F238E27FC236}">
                  <a16:creationId xmlns:a16="http://schemas.microsoft.com/office/drawing/2014/main" id="{D0A68FA1-4649-4A2A-8698-BAD7BF2FC5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39684" y="1934156"/>
              <a:ext cx="595823" cy="620318"/>
            </a:xfrm>
            <a:custGeom>
              <a:avLst/>
              <a:gdLst>
                <a:gd name="T0" fmla="*/ 0 w 395"/>
                <a:gd name="T1" fmla="*/ 396 h 396"/>
                <a:gd name="T2" fmla="*/ 395 w 395"/>
                <a:gd name="T3" fmla="*/ 0 h 396"/>
                <a:gd name="T4" fmla="*/ 378 w 395"/>
                <a:gd name="T5" fmla="*/ 379 h 396"/>
                <a:gd name="T6" fmla="*/ 17 w 395"/>
                <a:gd name="T7" fmla="*/ 16 h 396"/>
                <a:gd name="T8" fmla="*/ 378 w 395"/>
                <a:gd name="T9" fmla="*/ 379 h 396"/>
                <a:gd name="T10" fmla="*/ 50 w 395"/>
                <a:gd name="T11" fmla="*/ 346 h 396"/>
                <a:gd name="T12" fmla="*/ 343 w 395"/>
                <a:gd name="T13" fmla="*/ 329 h 396"/>
                <a:gd name="T14" fmla="*/ 343 w 395"/>
                <a:gd name="T15" fmla="*/ 140 h 396"/>
                <a:gd name="T16" fmla="*/ 207 w 395"/>
                <a:gd name="T17" fmla="*/ 115 h 396"/>
                <a:gd name="T18" fmla="*/ 237 w 395"/>
                <a:gd name="T19" fmla="*/ 130 h 396"/>
                <a:gd name="T20" fmla="*/ 289 w 395"/>
                <a:gd name="T21" fmla="*/ 75 h 396"/>
                <a:gd name="T22" fmla="*/ 255 w 395"/>
                <a:gd name="T23" fmla="*/ 54 h 396"/>
                <a:gd name="T24" fmla="*/ 190 w 395"/>
                <a:gd name="T25" fmla="*/ 140 h 396"/>
                <a:gd name="T26" fmla="*/ 50 w 395"/>
                <a:gd name="T27" fmla="*/ 157 h 396"/>
                <a:gd name="T28" fmla="*/ 343 w 395"/>
                <a:gd name="T29" fmla="*/ 140 h 396"/>
                <a:gd name="T30" fmla="*/ 273 w 395"/>
                <a:gd name="T31" fmla="*/ 114 h 396"/>
                <a:gd name="T32" fmla="*/ 255 w 395"/>
                <a:gd name="T33" fmla="*/ 92 h 396"/>
                <a:gd name="T34" fmla="*/ 207 w 395"/>
                <a:gd name="T35" fmla="*/ 71 h 396"/>
                <a:gd name="T36" fmla="*/ 237 w 395"/>
                <a:gd name="T37" fmla="*/ 75 h 396"/>
                <a:gd name="T38" fmla="*/ 207 w 395"/>
                <a:gd name="T39" fmla="*/ 98 h 396"/>
                <a:gd name="T40" fmla="*/ 123 w 395"/>
                <a:gd name="T41" fmla="*/ 320 h 396"/>
                <a:gd name="T42" fmla="*/ 73 w 395"/>
                <a:gd name="T43" fmla="*/ 167 h 396"/>
                <a:gd name="T44" fmla="*/ 123 w 395"/>
                <a:gd name="T45" fmla="*/ 320 h 396"/>
                <a:gd name="T46" fmla="*/ 106 w 395"/>
                <a:gd name="T47" fmla="*/ 185 h 396"/>
                <a:gd name="T48" fmla="*/ 90 w 395"/>
                <a:gd name="T49" fmla="*/ 302 h 396"/>
                <a:gd name="T50" fmla="*/ 189 w 395"/>
                <a:gd name="T51" fmla="*/ 320 h 396"/>
                <a:gd name="T52" fmla="*/ 138 w 395"/>
                <a:gd name="T53" fmla="*/ 167 h 396"/>
                <a:gd name="T54" fmla="*/ 189 w 395"/>
                <a:gd name="T55" fmla="*/ 320 h 396"/>
                <a:gd name="T56" fmla="*/ 172 w 395"/>
                <a:gd name="T57" fmla="*/ 185 h 396"/>
                <a:gd name="T58" fmla="*/ 155 w 395"/>
                <a:gd name="T59" fmla="*/ 302 h 396"/>
                <a:gd name="T60" fmla="*/ 255 w 395"/>
                <a:gd name="T61" fmla="*/ 320 h 396"/>
                <a:gd name="T62" fmla="*/ 204 w 395"/>
                <a:gd name="T63" fmla="*/ 167 h 396"/>
                <a:gd name="T64" fmla="*/ 255 w 395"/>
                <a:gd name="T65" fmla="*/ 320 h 396"/>
                <a:gd name="T66" fmla="*/ 237 w 395"/>
                <a:gd name="T67" fmla="*/ 185 h 396"/>
                <a:gd name="T68" fmla="*/ 220 w 395"/>
                <a:gd name="T69" fmla="*/ 302 h 396"/>
                <a:gd name="T70" fmla="*/ 320 w 395"/>
                <a:gd name="T71" fmla="*/ 320 h 396"/>
                <a:gd name="T72" fmla="*/ 269 w 395"/>
                <a:gd name="T73" fmla="*/ 167 h 396"/>
                <a:gd name="T74" fmla="*/ 320 w 395"/>
                <a:gd name="T75" fmla="*/ 320 h 396"/>
                <a:gd name="T76" fmla="*/ 304 w 395"/>
                <a:gd name="T77" fmla="*/ 185 h 396"/>
                <a:gd name="T78" fmla="*/ 287 w 395"/>
                <a:gd name="T79" fmla="*/ 30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5" h="396">
                  <a:moveTo>
                    <a:pt x="0" y="0"/>
                  </a:moveTo>
                  <a:lnTo>
                    <a:pt x="0" y="396"/>
                  </a:lnTo>
                  <a:lnTo>
                    <a:pt x="395" y="396"/>
                  </a:lnTo>
                  <a:lnTo>
                    <a:pt x="395" y="0"/>
                  </a:lnTo>
                  <a:lnTo>
                    <a:pt x="0" y="0"/>
                  </a:lnTo>
                  <a:close/>
                  <a:moveTo>
                    <a:pt x="378" y="379"/>
                  </a:moveTo>
                  <a:lnTo>
                    <a:pt x="17" y="379"/>
                  </a:lnTo>
                  <a:lnTo>
                    <a:pt x="17" y="16"/>
                  </a:lnTo>
                  <a:lnTo>
                    <a:pt x="378" y="16"/>
                  </a:lnTo>
                  <a:lnTo>
                    <a:pt x="378" y="379"/>
                  </a:lnTo>
                  <a:close/>
                  <a:moveTo>
                    <a:pt x="343" y="346"/>
                  </a:moveTo>
                  <a:lnTo>
                    <a:pt x="50" y="346"/>
                  </a:lnTo>
                  <a:lnTo>
                    <a:pt x="50" y="329"/>
                  </a:lnTo>
                  <a:lnTo>
                    <a:pt x="343" y="329"/>
                  </a:lnTo>
                  <a:lnTo>
                    <a:pt x="343" y="346"/>
                  </a:lnTo>
                  <a:close/>
                  <a:moveTo>
                    <a:pt x="343" y="140"/>
                  </a:moveTo>
                  <a:lnTo>
                    <a:pt x="207" y="140"/>
                  </a:lnTo>
                  <a:lnTo>
                    <a:pt x="207" y="115"/>
                  </a:lnTo>
                  <a:lnTo>
                    <a:pt x="237" y="115"/>
                  </a:lnTo>
                  <a:lnTo>
                    <a:pt x="237" y="130"/>
                  </a:lnTo>
                  <a:lnTo>
                    <a:pt x="289" y="130"/>
                  </a:lnTo>
                  <a:lnTo>
                    <a:pt x="289" y="75"/>
                  </a:lnTo>
                  <a:lnTo>
                    <a:pt x="255" y="75"/>
                  </a:lnTo>
                  <a:lnTo>
                    <a:pt x="255" y="54"/>
                  </a:lnTo>
                  <a:lnTo>
                    <a:pt x="190" y="54"/>
                  </a:lnTo>
                  <a:lnTo>
                    <a:pt x="190" y="140"/>
                  </a:lnTo>
                  <a:lnTo>
                    <a:pt x="50" y="140"/>
                  </a:lnTo>
                  <a:lnTo>
                    <a:pt x="50" y="157"/>
                  </a:lnTo>
                  <a:lnTo>
                    <a:pt x="343" y="157"/>
                  </a:lnTo>
                  <a:lnTo>
                    <a:pt x="343" y="140"/>
                  </a:lnTo>
                  <a:close/>
                  <a:moveTo>
                    <a:pt x="273" y="92"/>
                  </a:moveTo>
                  <a:lnTo>
                    <a:pt x="273" y="114"/>
                  </a:lnTo>
                  <a:lnTo>
                    <a:pt x="255" y="114"/>
                  </a:lnTo>
                  <a:lnTo>
                    <a:pt x="255" y="92"/>
                  </a:lnTo>
                  <a:lnTo>
                    <a:pt x="273" y="92"/>
                  </a:lnTo>
                  <a:close/>
                  <a:moveTo>
                    <a:pt x="207" y="71"/>
                  </a:moveTo>
                  <a:lnTo>
                    <a:pt x="237" y="71"/>
                  </a:lnTo>
                  <a:lnTo>
                    <a:pt x="237" y="75"/>
                  </a:lnTo>
                  <a:lnTo>
                    <a:pt x="237" y="98"/>
                  </a:lnTo>
                  <a:lnTo>
                    <a:pt x="207" y="98"/>
                  </a:lnTo>
                  <a:lnTo>
                    <a:pt x="207" y="71"/>
                  </a:lnTo>
                  <a:close/>
                  <a:moveTo>
                    <a:pt x="123" y="320"/>
                  </a:moveTo>
                  <a:lnTo>
                    <a:pt x="123" y="167"/>
                  </a:lnTo>
                  <a:lnTo>
                    <a:pt x="73" y="167"/>
                  </a:lnTo>
                  <a:lnTo>
                    <a:pt x="73" y="320"/>
                  </a:lnTo>
                  <a:lnTo>
                    <a:pt x="123" y="320"/>
                  </a:lnTo>
                  <a:close/>
                  <a:moveTo>
                    <a:pt x="90" y="185"/>
                  </a:moveTo>
                  <a:lnTo>
                    <a:pt x="106" y="185"/>
                  </a:lnTo>
                  <a:lnTo>
                    <a:pt x="106" y="302"/>
                  </a:lnTo>
                  <a:lnTo>
                    <a:pt x="90" y="302"/>
                  </a:lnTo>
                  <a:lnTo>
                    <a:pt x="90" y="185"/>
                  </a:lnTo>
                  <a:close/>
                  <a:moveTo>
                    <a:pt x="189" y="320"/>
                  </a:moveTo>
                  <a:lnTo>
                    <a:pt x="189" y="167"/>
                  </a:lnTo>
                  <a:lnTo>
                    <a:pt x="138" y="167"/>
                  </a:lnTo>
                  <a:lnTo>
                    <a:pt x="138" y="320"/>
                  </a:lnTo>
                  <a:lnTo>
                    <a:pt x="189" y="320"/>
                  </a:lnTo>
                  <a:close/>
                  <a:moveTo>
                    <a:pt x="155" y="185"/>
                  </a:moveTo>
                  <a:lnTo>
                    <a:pt x="172" y="185"/>
                  </a:lnTo>
                  <a:lnTo>
                    <a:pt x="172" y="302"/>
                  </a:lnTo>
                  <a:lnTo>
                    <a:pt x="155" y="302"/>
                  </a:lnTo>
                  <a:lnTo>
                    <a:pt x="155" y="185"/>
                  </a:lnTo>
                  <a:close/>
                  <a:moveTo>
                    <a:pt x="255" y="320"/>
                  </a:moveTo>
                  <a:lnTo>
                    <a:pt x="255" y="167"/>
                  </a:lnTo>
                  <a:lnTo>
                    <a:pt x="204" y="167"/>
                  </a:lnTo>
                  <a:lnTo>
                    <a:pt x="204" y="320"/>
                  </a:lnTo>
                  <a:lnTo>
                    <a:pt x="255" y="320"/>
                  </a:lnTo>
                  <a:close/>
                  <a:moveTo>
                    <a:pt x="220" y="185"/>
                  </a:moveTo>
                  <a:lnTo>
                    <a:pt x="237" y="185"/>
                  </a:lnTo>
                  <a:lnTo>
                    <a:pt x="237" y="302"/>
                  </a:lnTo>
                  <a:lnTo>
                    <a:pt x="220" y="302"/>
                  </a:lnTo>
                  <a:lnTo>
                    <a:pt x="220" y="185"/>
                  </a:lnTo>
                  <a:close/>
                  <a:moveTo>
                    <a:pt x="320" y="320"/>
                  </a:moveTo>
                  <a:lnTo>
                    <a:pt x="320" y="167"/>
                  </a:lnTo>
                  <a:lnTo>
                    <a:pt x="269" y="167"/>
                  </a:lnTo>
                  <a:lnTo>
                    <a:pt x="269" y="320"/>
                  </a:lnTo>
                  <a:lnTo>
                    <a:pt x="320" y="320"/>
                  </a:lnTo>
                  <a:close/>
                  <a:moveTo>
                    <a:pt x="287" y="185"/>
                  </a:moveTo>
                  <a:lnTo>
                    <a:pt x="304" y="185"/>
                  </a:lnTo>
                  <a:lnTo>
                    <a:pt x="304" y="302"/>
                  </a:lnTo>
                  <a:lnTo>
                    <a:pt x="287" y="302"/>
                  </a:lnTo>
                  <a:lnTo>
                    <a:pt x="287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34ADC0-7EA2-435E-920A-F20B97DB05FD}"/>
                </a:ext>
              </a:extLst>
            </p:cNvPr>
            <p:cNvSpPr txBox="1"/>
            <p:nvPr/>
          </p:nvSpPr>
          <p:spPr>
            <a:xfrm>
              <a:off x="2496790" y="5024930"/>
              <a:ext cx="9307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Update Tax Details 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8BA73FB-CC12-4F31-97D3-31A55C0BF882}"/>
              </a:ext>
            </a:extLst>
          </p:cNvPr>
          <p:cNvSpPr/>
          <p:nvPr/>
        </p:nvSpPr>
        <p:spPr>
          <a:xfrm>
            <a:off x="6237566" y="5531810"/>
            <a:ext cx="5293116" cy="605200"/>
          </a:xfrm>
          <a:prstGeom prst="roundRect">
            <a:avLst/>
          </a:prstGeom>
          <a:solidFill>
            <a:srgbClr val="DEDEDE">
              <a:lumMod val="25000"/>
            </a:srgbClr>
          </a:solidFill>
          <a:ln w="12700" cap="sq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Blockchain Ledger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4351C2C-F694-47B3-99ED-0498A13990EB}"/>
              </a:ext>
            </a:extLst>
          </p:cNvPr>
          <p:cNvSpPr/>
          <p:nvPr/>
        </p:nvSpPr>
        <p:spPr>
          <a:xfrm>
            <a:off x="596044" y="5531809"/>
            <a:ext cx="5293116" cy="605200"/>
          </a:xfrm>
          <a:prstGeom prst="roundRect">
            <a:avLst/>
          </a:prstGeom>
          <a:solidFill>
            <a:srgbClr val="FF0000"/>
          </a:soli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Existing System for Property Tax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E72A019-D01A-4FAB-8C74-A4B94F06C3C1}"/>
              </a:ext>
            </a:extLst>
          </p:cNvPr>
          <p:cNvCxnSpPr>
            <a:cxnSpLocks/>
          </p:cNvCxnSpPr>
          <p:nvPr/>
        </p:nvCxnSpPr>
        <p:spPr>
          <a:xfrm>
            <a:off x="7382932" y="4419600"/>
            <a:ext cx="1778408" cy="1112210"/>
          </a:xfrm>
          <a:prstGeom prst="bentConnector3">
            <a:avLst>
              <a:gd name="adj1" fmla="val 99512"/>
            </a:avLst>
          </a:prstGeom>
          <a:ln w="57150">
            <a:solidFill>
              <a:srgbClr val="2D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Down 89">
            <a:extLst>
              <a:ext uri="{FF2B5EF4-FFF2-40B4-BE49-F238E27FC236}">
                <a16:creationId xmlns:a16="http://schemas.microsoft.com/office/drawing/2014/main" id="{5AEDEB59-0D0F-481D-999F-4D1E02081513}"/>
              </a:ext>
            </a:extLst>
          </p:cNvPr>
          <p:cNvSpPr/>
          <p:nvPr/>
        </p:nvSpPr>
        <p:spPr>
          <a:xfrm rot="10800000">
            <a:off x="6815896" y="4779339"/>
            <a:ext cx="45719" cy="752469"/>
          </a:xfrm>
          <a:prstGeom prst="downArrow">
            <a:avLst/>
          </a:pr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C9CFB4-FF98-4B2A-9C84-4EFF7E70A94E}"/>
              </a:ext>
            </a:extLst>
          </p:cNvPr>
          <p:cNvCxnSpPr>
            <a:stCxn id="84" idx="3"/>
            <a:endCxn id="77" idx="1"/>
          </p:cNvCxnSpPr>
          <p:nvPr/>
        </p:nvCxnSpPr>
        <p:spPr>
          <a:xfrm>
            <a:off x="5889160" y="5834409"/>
            <a:ext cx="348406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667BE0-DAF4-4CD0-B88E-F213F344D3B2}"/>
              </a:ext>
            </a:extLst>
          </p:cNvPr>
          <p:cNvSpPr txBox="1"/>
          <p:nvPr/>
        </p:nvSpPr>
        <p:spPr>
          <a:xfrm>
            <a:off x="9355143" y="4604264"/>
            <a:ext cx="93072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Update Tax Details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640007-B59F-4487-A27B-15DC4189B89E}"/>
              </a:ext>
            </a:extLst>
          </p:cNvPr>
          <p:cNvSpPr txBox="1"/>
          <p:nvPr/>
        </p:nvSpPr>
        <p:spPr>
          <a:xfrm>
            <a:off x="6861615" y="4982711"/>
            <a:ext cx="153202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itchFamily="34" charset="0"/>
              </a:rPr>
              <a:t>Verify ownership details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00514A-3DA3-4111-8465-76DA6398CB9F}"/>
              </a:ext>
            </a:extLst>
          </p:cNvPr>
          <p:cNvSpPr/>
          <p:nvPr/>
        </p:nvSpPr>
        <p:spPr>
          <a:xfrm>
            <a:off x="172294" y="4916379"/>
            <a:ext cx="450837" cy="459239"/>
          </a:xfrm>
          <a:prstGeom prst="roundRect">
            <a:avLst/>
          </a:prstGeom>
          <a:solidFill>
            <a:srgbClr val="000000"/>
          </a:solidFill>
          <a:ln w="12700" cap="sq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CCAB9B-C5E6-46FE-9D1F-EE7D7FEC6907}"/>
              </a:ext>
            </a:extLst>
          </p:cNvPr>
          <p:cNvSpPr/>
          <p:nvPr/>
        </p:nvSpPr>
        <p:spPr>
          <a:xfrm>
            <a:off x="2878279" y="4993415"/>
            <a:ext cx="450837" cy="459239"/>
          </a:xfrm>
          <a:prstGeom prst="roundRect">
            <a:avLst/>
          </a:prstGeom>
          <a:solidFill>
            <a:srgbClr val="000000"/>
          </a:solidFill>
          <a:ln w="12700" cap="sq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3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501E8A-5DE3-4AF5-8098-A20A54E7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 of Loan Processing : High level User Journey…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253C7E03-43AD-4606-8024-89FF384DE7A2}"/>
              </a:ext>
            </a:extLst>
          </p:cNvPr>
          <p:cNvSpPr/>
          <p:nvPr/>
        </p:nvSpPr>
        <p:spPr>
          <a:xfrm>
            <a:off x="1727402" y="3887003"/>
            <a:ext cx="101193" cy="1627228"/>
          </a:xfrm>
          <a:prstGeom prst="downArrow">
            <a:avLst/>
          </a:prstGeom>
          <a:solidFill>
            <a:srgbClr val="000000"/>
          </a:solidFill>
          <a:ln w="635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FDBAC82-21DF-4123-B58E-344F5B2CB971}"/>
              </a:ext>
            </a:extLst>
          </p:cNvPr>
          <p:cNvGrpSpPr/>
          <p:nvPr/>
        </p:nvGrpSpPr>
        <p:grpSpPr>
          <a:xfrm>
            <a:off x="402099" y="1878591"/>
            <a:ext cx="3205917" cy="3162649"/>
            <a:chOff x="206525" y="1784869"/>
            <a:chExt cx="3205917" cy="40183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9C8C34F-AEAD-4DBD-B6E6-32AB922D35AB}"/>
                </a:ext>
              </a:extLst>
            </p:cNvPr>
            <p:cNvSpPr/>
            <p:nvPr/>
          </p:nvSpPr>
          <p:spPr>
            <a:xfrm>
              <a:off x="634534" y="2885564"/>
              <a:ext cx="2777908" cy="1869616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txBody>
            <a:bodyPr vert="horz" wrap="square" lIns="82935" tIns="41468" rIns="82935" bIns="41468" rtlCol="0" anchor="t">
              <a:noAutofit/>
            </a:bodyPr>
            <a:lstStyle/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Citizens apply for home loan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Citizens apply for mortgage 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Developers apply for project financing </a:t>
              </a:r>
            </a:p>
            <a:p>
              <a:pPr marL="0" marR="0" lvl="0" indent="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C114B7-45A2-4221-8118-E8681D2C1B14}"/>
                </a:ext>
              </a:extLst>
            </p:cNvPr>
            <p:cNvSpPr/>
            <p:nvPr/>
          </p:nvSpPr>
          <p:spPr>
            <a:xfrm>
              <a:off x="792321" y="2504480"/>
              <a:ext cx="2585038" cy="381084"/>
            </a:xfrm>
            <a:prstGeom prst="rect">
              <a:avLst/>
            </a:prstGeom>
            <a:solidFill>
              <a:srgbClr val="F02414"/>
            </a:solidFill>
            <a:ln w="12700" cap="sq" cmpd="sng" algn="ctr">
              <a:solidFill>
                <a:srgbClr val="E0301E"/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Citizen/Developers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878CEF-D7A9-42EE-9B64-F348A6694C74}"/>
                </a:ext>
              </a:extLst>
            </p:cNvPr>
            <p:cNvSpPr/>
            <p:nvPr/>
          </p:nvSpPr>
          <p:spPr>
            <a:xfrm>
              <a:off x="206525" y="5356140"/>
              <a:ext cx="423948" cy="447043"/>
            </a:xfrm>
            <a:prstGeom prst="roundRect">
              <a:avLst/>
            </a:prstGeom>
            <a:solidFill>
              <a:srgbClr val="000000"/>
            </a:solidFill>
            <a:ln w="12700" cap="sq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Freeform 24">
              <a:hlinkClick r:id="" action="ppaction://noaction"/>
              <a:extLst>
                <a:ext uri="{FF2B5EF4-FFF2-40B4-BE49-F238E27FC236}">
                  <a16:creationId xmlns:a16="http://schemas.microsoft.com/office/drawing/2014/main" id="{FD26F832-6CBE-47F8-9DCA-A6E56DF38A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39801" y="1784869"/>
              <a:ext cx="575203" cy="597338"/>
            </a:xfrm>
            <a:custGeom>
              <a:avLst/>
              <a:gdLst>
                <a:gd name="T0" fmla="*/ 0 w 346"/>
                <a:gd name="T1" fmla="*/ 0 h 346"/>
                <a:gd name="T2" fmla="*/ 346 w 346"/>
                <a:gd name="T3" fmla="*/ 346 h 346"/>
                <a:gd name="T4" fmla="*/ 346 w 346"/>
                <a:gd name="T5" fmla="*/ 0 h 346"/>
                <a:gd name="T6" fmla="*/ 83 w 346"/>
                <a:gd name="T7" fmla="*/ 243 h 346"/>
                <a:gd name="T8" fmla="*/ 130 w 346"/>
                <a:gd name="T9" fmla="*/ 298 h 346"/>
                <a:gd name="T10" fmla="*/ 120 w 346"/>
                <a:gd name="T11" fmla="*/ 297 h 346"/>
                <a:gd name="T12" fmla="*/ 81 w 346"/>
                <a:gd name="T13" fmla="*/ 245 h 346"/>
                <a:gd name="T14" fmla="*/ 70 w 346"/>
                <a:gd name="T15" fmla="*/ 206 h 346"/>
                <a:gd name="T16" fmla="*/ 14 w 346"/>
                <a:gd name="T17" fmla="*/ 142 h 346"/>
                <a:gd name="T18" fmla="*/ 96 w 346"/>
                <a:gd name="T19" fmla="*/ 108 h 346"/>
                <a:gd name="T20" fmla="*/ 160 w 346"/>
                <a:gd name="T21" fmla="*/ 94 h 346"/>
                <a:gd name="T22" fmla="*/ 89 w 346"/>
                <a:gd name="T23" fmla="*/ 160 h 346"/>
                <a:gd name="T24" fmla="*/ 87 w 346"/>
                <a:gd name="T25" fmla="*/ 196 h 346"/>
                <a:gd name="T26" fmla="*/ 148 w 346"/>
                <a:gd name="T27" fmla="*/ 176 h 346"/>
                <a:gd name="T28" fmla="*/ 275 w 346"/>
                <a:gd name="T29" fmla="*/ 217 h 346"/>
                <a:gd name="T30" fmla="*/ 276 w 346"/>
                <a:gd name="T31" fmla="*/ 222 h 346"/>
                <a:gd name="T32" fmla="*/ 205 w 346"/>
                <a:gd name="T33" fmla="*/ 287 h 346"/>
                <a:gd name="T34" fmla="*/ 85 w 346"/>
                <a:gd name="T35" fmla="*/ 227 h 346"/>
                <a:gd name="T36" fmla="*/ 269 w 346"/>
                <a:gd name="T37" fmla="*/ 197 h 346"/>
                <a:gd name="T38" fmla="*/ 139 w 346"/>
                <a:gd name="T39" fmla="*/ 164 h 346"/>
                <a:gd name="T40" fmla="*/ 98 w 346"/>
                <a:gd name="T41" fmla="*/ 186 h 346"/>
                <a:gd name="T42" fmla="*/ 99 w 346"/>
                <a:gd name="T43" fmla="*/ 171 h 346"/>
                <a:gd name="T44" fmla="*/ 197 w 346"/>
                <a:gd name="T45" fmla="*/ 103 h 346"/>
                <a:gd name="T46" fmla="*/ 331 w 346"/>
                <a:gd name="T47" fmla="*/ 24 h 346"/>
                <a:gd name="T48" fmla="*/ 270 w 346"/>
                <a:gd name="T49" fmla="*/ 176 h 346"/>
                <a:gd name="T50" fmla="*/ 221 w 346"/>
                <a:gd name="T51" fmla="*/ 98 h 346"/>
                <a:gd name="T52" fmla="*/ 178 w 346"/>
                <a:gd name="T53" fmla="*/ 87 h 346"/>
                <a:gd name="T54" fmla="*/ 122 w 346"/>
                <a:gd name="T55" fmla="*/ 79 h 346"/>
                <a:gd name="T56" fmla="*/ 14 w 346"/>
                <a:gd name="T57" fmla="*/ 42 h 346"/>
                <a:gd name="T58" fmla="*/ 319 w 346"/>
                <a:gd name="T59" fmla="*/ 15 h 346"/>
                <a:gd name="T60" fmla="*/ 14 w 346"/>
                <a:gd name="T61" fmla="*/ 159 h 346"/>
                <a:gd name="T62" fmla="*/ 55 w 346"/>
                <a:gd name="T63" fmla="*/ 209 h 346"/>
                <a:gd name="T64" fmla="*/ 69 w 346"/>
                <a:gd name="T65" fmla="*/ 265 h 346"/>
                <a:gd name="T66" fmla="*/ 124 w 346"/>
                <a:gd name="T67" fmla="*/ 314 h 346"/>
                <a:gd name="T68" fmla="*/ 140 w 346"/>
                <a:gd name="T69" fmla="*/ 309 h 346"/>
                <a:gd name="T70" fmla="*/ 189 w 346"/>
                <a:gd name="T71" fmla="*/ 302 h 346"/>
                <a:gd name="T72" fmla="*/ 217 w 346"/>
                <a:gd name="T73" fmla="*/ 296 h 346"/>
                <a:gd name="T74" fmla="*/ 292 w 346"/>
                <a:gd name="T75" fmla="*/ 217 h 346"/>
                <a:gd name="T76" fmla="*/ 284 w 346"/>
                <a:gd name="T77" fmla="*/ 183 h 346"/>
                <a:gd name="T78" fmla="*/ 331 w 346"/>
                <a:gd name="T79" fmla="*/ 3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6" h="346">
                  <a:moveTo>
                    <a:pt x="3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close/>
                  <a:moveTo>
                    <a:pt x="81" y="245"/>
                  </a:moveTo>
                  <a:cubicBezTo>
                    <a:pt x="83" y="243"/>
                    <a:pt x="83" y="243"/>
                    <a:pt x="83" y="243"/>
                  </a:cubicBezTo>
                  <a:cubicBezTo>
                    <a:pt x="151" y="280"/>
                    <a:pt x="151" y="280"/>
                    <a:pt x="151" y="280"/>
                  </a:cubicBezTo>
                  <a:cubicBezTo>
                    <a:pt x="130" y="298"/>
                    <a:pt x="130" y="298"/>
                    <a:pt x="130" y="298"/>
                  </a:cubicBezTo>
                  <a:cubicBezTo>
                    <a:pt x="129" y="299"/>
                    <a:pt x="127" y="300"/>
                    <a:pt x="125" y="300"/>
                  </a:cubicBezTo>
                  <a:cubicBezTo>
                    <a:pt x="123" y="300"/>
                    <a:pt x="121" y="299"/>
                    <a:pt x="120" y="297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78" y="252"/>
                    <a:pt x="78" y="248"/>
                    <a:pt x="81" y="245"/>
                  </a:cubicBezTo>
                  <a:close/>
                  <a:moveTo>
                    <a:pt x="85" y="227"/>
                  </a:moveTo>
                  <a:cubicBezTo>
                    <a:pt x="77" y="223"/>
                    <a:pt x="72" y="215"/>
                    <a:pt x="70" y="206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39" y="88"/>
                    <a:pt x="150" y="88"/>
                    <a:pt x="160" y="94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4" y="165"/>
                    <a:pt x="81" y="171"/>
                    <a:pt x="81" y="178"/>
                  </a:cubicBezTo>
                  <a:cubicBezTo>
                    <a:pt x="80" y="184"/>
                    <a:pt x="82" y="191"/>
                    <a:pt x="87" y="196"/>
                  </a:cubicBezTo>
                  <a:cubicBezTo>
                    <a:pt x="96" y="206"/>
                    <a:pt x="112" y="208"/>
                    <a:pt x="123" y="198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61" y="164"/>
                    <a:pt x="175" y="163"/>
                    <a:pt x="191" y="174"/>
                  </a:cubicBezTo>
                  <a:cubicBezTo>
                    <a:pt x="275" y="217"/>
                    <a:pt x="275" y="217"/>
                    <a:pt x="275" y="217"/>
                  </a:cubicBezTo>
                  <a:cubicBezTo>
                    <a:pt x="277" y="218"/>
                    <a:pt x="277" y="219"/>
                    <a:pt x="277" y="219"/>
                  </a:cubicBezTo>
                  <a:cubicBezTo>
                    <a:pt x="277" y="220"/>
                    <a:pt x="277" y="221"/>
                    <a:pt x="276" y="222"/>
                  </a:cubicBezTo>
                  <a:cubicBezTo>
                    <a:pt x="206" y="286"/>
                    <a:pt x="206" y="286"/>
                    <a:pt x="206" y="286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4" y="290"/>
                    <a:pt x="200" y="291"/>
                    <a:pt x="197" y="289"/>
                  </a:cubicBezTo>
                  <a:lnTo>
                    <a:pt x="85" y="227"/>
                  </a:lnTo>
                  <a:close/>
                  <a:moveTo>
                    <a:pt x="270" y="176"/>
                  </a:moveTo>
                  <a:cubicBezTo>
                    <a:pt x="269" y="197"/>
                    <a:pt x="269" y="197"/>
                    <a:pt x="269" y="197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77" y="147"/>
                    <a:pt x="157" y="149"/>
                    <a:pt x="139" y="164"/>
                  </a:cubicBezTo>
                  <a:cubicBezTo>
                    <a:pt x="113" y="187"/>
                    <a:pt x="113" y="187"/>
                    <a:pt x="113" y="187"/>
                  </a:cubicBezTo>
                  <a:cubicBezTo>
                    <a:pt x="108" y="191"/>
                    <a:pt x="102" y="191"/>
                    <a:pt x="98" y="186"/>
                  </a:cubicBezTo>
                  <a:cubicBezTo>
                    <a:pt x="96" y="184"/>
                    <a:pt x="95" y="181"/>
                    <a:pt x="95" y="179"/>
                  </a:cubicBezTo>
                  <a:cubicBezTo>
                    <a:pt x="95" y="176"/>
                    <a:pt x="97" y="173"/>
                    <a:pt x="99" y="171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80" y="101"/>
                    <a:pt x="189" y="99"/>
                    <a:pt x="197" y="10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331" y="24"/>
                    <a:pt x="331" y="24"/>
                    <a:pt x="331" y="24"/>
                  </a:cubicBezTo>
                  <a:cubicBezTo>
                    <a:pt x="331" y="124"/>
                    <a:pt x="331" y="124"/>
                    <a:pt x="331" y="124"/>
                  </a:cubicBezTo>
                  <a:lnTo>
                    <a:pt x="270" y="176"/>
                  </a:lnTo>
                  <a:close/>
                  <a:moveTo>
                    <a:pt x="319" y="15"/>
                  </a:moveTo>
                  <a:cubicBezTo>
                    <a:pt x="221" y="98"/>
                    <a:pt x="221" y="98"/>
                    <a:pt x="221" y="98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195" y="86"/>
                    <a:pt x="186" y="85"/>
                    <a:pt x="178" y="87"/>
                  </a:cubicBezTo>
                  <a:cubicBezTo>
                    <a:pt x="167" y="81"/>
                    <a:pt x="167" y="81"/>
                    <a:pt x="167" y="81"/>
                  </a:cubicBezTo>
                  <a:cubicBezTo>
                    <a:pt x="153" y="73"/>
                    <a:pt x="137" y="72"/>
                    <a:pt x="122" y="79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319" y="15"/>
                  </a:lnTo>
                  <a:close/>
                  <a:moveTo>
                    <a:pt x="14" y="332"/>
                  </a:moveTo>
                  <a:cubicBezTo>
                    <a:pt x="14" y="159"/>
                    <a:pt x="14" y="159"/>
                    <a:pt x="14" y="159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5" y="209"/>
                    <a:pt x="55" y="209"/>
                    <a:pt x="55" y="209"/>
                  </a:cubicBezTo>
                  <a:cubicBezTo>
                    <a:pt x="57" y="219"/>
                    <a:pt x="63" y="228"/>
                    <a:pt x="70" y="235"/>
                  </a:cubicBezTo>
                  <a:cubicBezTo>
                    <a:pt x="62" y="243"/>
                    <a:pt x="61" y="256"/>
                    <a:pt x="69" y="265"/>
                  </a:cubicBezTo>
                  <a:cubicBezTo>
                    <a:pt x="109" y="307"/>
                    <a:pt x="109" y="307"/>
                    <a:pt x="109" y="307"/>
                  </a:cubicBezTo>
                  <a:cubicBezTo>
                    <a:pt x="113" y="311"/>
                    <a:pt x="118" y="314"/>
                    <a:pt x="124" y="314"/>
                  </a:cubicBezTo>
                  <a:cubicBezTo>
                    <a:pt x="125" y="314"/>
                    <a:pt x="125" y="314"/>
                    <a:pt x="126" y="314"/>
                  </a:cubicBezTo>
                  <a:cubicBezTo>
                    <a:pt x="131" y="314"/>
                    <a:pt x="136" y="313"/>
                    <a:pt x="140" y="309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89" y="302"/>
                    <a:pt x="189" y="302"/>
                    <a:pt x="189" y="302"/>
                  </a:cubicBezTo>
                  <a:cubicBezTo>
                    <a:pt x="193" y="304"/>
                    <a:pt x="196" y="305"/>
                    <a:pt x="200" y="305"/>
                  </a:cubicBezTo>
                  <a:cubicBezTo>
                    <a:pt x="207" y="305"/>
                    <a:pt x="213" y="301"/>
                    <a:pt x="217" y="296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90" y="229"/>
                    <a:pt x="292" y="223"/>
                    <a:pt x="292" y="217"/>
                  </a:cubicBezTo>
                  <a:cubicBezTo>
                    <a:pt x="291" y="212"/>
                    <a:pt x="288" y="208"/>
                    <a:pt x="283" y="204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331" y="143"/>
                    <a:pt x="331" y="143"/>
                    <a:pt x="331" y="143"/>
                  </a:cubicBezTo>
                  <a:cubicBezTo>
                    <a:pt x="331" y="332"/>
                    <a:pt x="331" y="332"/>
                    <a:pt x="331" y="332"/>
                  </a:cubicBezTo>
                  <a:lnTo>
                    <a:pt x="14" y="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9A62EC6-CD0A-41F6-9B6E-8695FBA3A706}"/>
              </a:ext>
            </a:extLst>
          </p:cNvPr>
          <p:cNvSpPr txBox="1"/>
          <p:nvPr/>
        </p:nvSpPr>
        <p:spPr>
          <a:xfrm>
            <a:off x="504784" y="4956409"/>
            <a:ext cx="11695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Loan Application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9CC37A-96F0-47C1-BDA9-E9E18B446833}"/>
              </a:ext>
            </a:extLst>
          </p:cNvPr>
          <p:cNvGrpSpPr/>
          <p:nvPr/>
        </p:nvGrpSpPr>
        <p:grpSpPr>
          <a:xfrm>
            <a:off x="4129333" y="1825605"/>
            <a:ext cx="5418844" cy="3498005"/>
            <a:chOff x="3245439" y="1934156"/>
            <a:chExt cx="5418844" cy="349800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6C611-8980-4D41-AB78-E28D7ACD4AA4}"/>
                </a:ext>
              </a:extLst>
            </p:cNvPr>
            <p:cNvSpPr/>
            <p:nvPr/>
          </p:nvSpPr>
          <p:spPr>
            <a:xfrm>
              <a:off x="3245439" y="3153499"/>
              <a:ext cx="3253599" cy="173439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</a:ln>
          </p:spPr>
          <p:txBody>
            <a:bodyPr vert="horz" wrap="square" lIns="82935" tIns="41468" rIns="82935" bIns="41468" rtlCol="0" anchor="t">
              <a:noAutofit/>
            </a:bodyPr>
            <a:lstStyle/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GB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Check and verify the owner name from ledger </a:t>
              </a:r>
              <a:endPara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Verify </a:t>
              </a: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occupancy and completion status from ledger</a:t>
              </a:r>
            </a:p>
            <a:p>
              <a:pPr marL="171450" marR="0" lvl="0" indent="-171450" defTabSz="7837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Verify approvals and permits from ledger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A9C0355-51E0-4384-B371-327C85D51447}"/>
                </a:ext>
              </a:extLst>
            </p:cNvPr>
            <p:cNvSpPr/>
            <p:nvPr/>
          </p:nvSpPr>
          <p:spPr>
            <a:xfrm>
              <a:off x="3427517" y="2775111"/>
              <a:ext cx="3071522" cy="3669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sq" cmpd="sng" algn="ctr">
              <a:noFill/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Banks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593A236-8789-48DE-B90D-DCEDB8D32ABF}"/>
                </a:ext>
              </a:extLst>
            </p:cNvPr>
            <p:cNvSpPr/>
            <p:nvPr/>
          </p:nvSpPr>
          <p:spPr>
            <a:xfrm>
              <a:off x="8213446" y="4972922"/>
              <a:ext cx="450837" cy="459239"/>
            </a:xfrm>
            <a:prstGeom prst="roundRect">
              <a:avLst/>
            </a:prstGeom>
            <a:solidFill>
              <a:srgbClr val="000000"/>
            </a:solidFill>
            <a:ln w="12700" cap="sq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" name="Freeform 30">
              <a:hlinkClick r:id="" action="ppaction://noaction"/>
              <a:extLst>
                <a:ext uri="{FF2B5EF4-FFF2-40B4-BE49-F238E27FC236}">
                  <a16:creationId xmlns:a16="http://schemas.microsoft.com/office/drawing/2014/main" id="{D0A68FA1-4649-4A2A-8698-BAD7BF2FC5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39684" y="1934156"/>
              <a:ext cx="595823" cy="620318"/>
            </a:xfrm>
            <a:custGeom>
              <a:avLst/>
              <a:gdLst>
                <a:gd name="T0" fmla="*/ 0 w 395"/>
                <a:gd name="T1" fmla="*/ 396 h 396"/>
                <a:gd name="T2" fmla="*/ 395 w 395"/>
                <a:gd name="T3" fmla="*/ 0 h 396"/>
                <a:gd name="T4" fmla="*/ 378 w 395"/>
                <a:gd name="T5" fmla="*/ 379 h 396"/>
                <a:gd name="T6" fmla="*/ 17 w 395"/>
                <a:gd name="T7" fmla="*/ 16 h 396"/>
                <a:gd name="T8" fmla="*/ 378 w 395"/>
                <a:gd name="T9" fmla="*/ 379 h 396"/>
                <a:gd name="T10" fmla="*/ 50 w 395"/>
                <a:gd name="T11" fmla="*/ 346 h 396"/>
                <a:gd name="T12" fmla="*/ 343 w 395"/>
                <a:gd name="T13" fmla="*/ 329 h 396"/>
                <a:gd name="T14" fmla="*/ 343 w 395"/>
                <a:gd name="T15" fmla="*/ 140 h 396"/>
                <a:gd name="T16" fmla="*/ 207 w 395"/>
                <a:gd name="T17" fmla="*/ 115 h 396"/>
                <a:gd name="T18" fmla="*/ 237 w 395"/>
                <a:gd name="T19" fmla="*/ 130 h 396"/>
                <a:gd name="T20" fmla="*/ 289 w 395"/>
                <a:gd name="T21" fmla="*/ 75 h 396"/>
                <a:gd name="T22" fmla="*/ 255 w 395"/>
                <a:gd name="T23" fmla="*/ 54 h 396"/>
                <a:gd name="T24" fmla="*/ 190 w 395"/>
                <a:gd name="T25" fmla="*/ 140 h 396"/>
                <a:gd name="T26" fmla="*/ 50 w 395"/>
                <a:gd name="T27" fmla="*/ 157 h 396"/>
                <a:gd name="T28" fmla="*/ 343 w 395"/>
                <a:gd name="T29" fmla="*/ 140 h 396"/>
                <a:gd name="T30" fmla="*/ 273 w 395"/>
                <a:gd name="T31" fmla="*/ 114 h 396"/>
                <a:gd name="T32" fmla="*/ 255 w 395"/>
                <a:gd name="T33" fmla="*/ 92 h 396"/>
                <a:gd name="T34" fmla="*/ 207 w 395"/>
                <a:gd name="T35" fmla="*/ 71 h 396"/>
                <a:gd name="T36" fmla="*/ 237 w 395"/>
                <a:gd name="T37" fmla="*/ 75 h 396"/>
                <a:gd name="T38" fmla="*/ 207 w 395"/>
                <a:gd name="T39" fmla="*/ 98 h 396"/>
                <a:gd name="T40" fmla="*/ 123 w 395"/>
                <a:gd name="T41" fmla="*/ 320 h 396"/>
                <a:gd name="T42" fmla="*/ 73 w 395"/>
                <a:gd name="T43" fmla="*/ 167 h 396"/>
                <a:gd name="T44" fmla="*/ 123 w 395"/>
                <a:gd name="T45" fmla="*/ 320 h 396"/>
                <a:gd name="T46" fmla="*/ 106 w 395"/>
                <a:gd name="T47" fmla="*/ 185 h 396"/>
                <a:gd name="T48" fmla="*/ 90 w 395"/>
                <a:gd name="T49" fmla="*/ 302 h 396"/>
                <a:gd name="T50" fmla="*/ 189 w 395"/>
                <a:gd name="T51" fmla="*/ 320 h 396"/>
                <a:gd name="T52" fmla="*/ 138 w 395"/>
                <a:gd name="T53" fmla="*/ 167 h 396"/>
                <a:gd name="T54" fmla="*/ 189 w 395"/>
                <a:gd name="T55" fmla="*/ 320 h 396"/>
                <a:gd name="T56" fmla="*/ 172 w 395"/>
                <a:gd name="T57" fmla="*/ 185 h 396"/>
                <a:gd name="T58" fmla="*/ 155 w 395"/>
                <a:gd name="T59" fmla="*/ 302 h 396"/>
                <a:gd name="T60" fmla="*/ 255 w 395"/>
                <a:gd name="T61" fmla="*/ 320 h 396"/>
                <a:gd name="T62" fmla="*/ 204 w 395"/>
                <a:gd name="T63" fmla="*/ 167 h 396"/>
                <a:gd name="T64" fmla="*/ 255 w 395"/>
                <a:gd name="T65" fmla="*/ 320 h 396"/>
                <a:gd name="T66" fmla="*/ 237 w 395"/>
                <a:gd name="T67" fmla="*/ 185 h 396"/>
                <a:gd name="T68" fmla="*/ 220 w 395"/>
                <a:gd name="T69" fmla="*/ 302 h 396"/>
                <a:gd name="T70" fmla="*/ 320 w 395"/>
                <a:gd name="T71" fmla="*/ 320 h 396"/>
                <a:gd name="T72" fmla="*/ 269 w 395"/>
                <a:gd name="T73" fmla="*/ 167 h 396"/>
                <a:gd name="T74" fmla="*/ 320 w 395"/>
                <a:gd name="T75" fmla="*/ 320 h 396"/>
                <a:gd name="T76" fmla="*/ 304 w 395"/>
                <a:gd name="T77" fmla="*/ 185 h 396"/>
                <a:gd name="T78" fmla="*/ 287 w 395"/>
                <a:gd name="T79" fmla="*/ 30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5" h="396">
                  <a:moveTo>
                    <a:pt x="0" y="0"/>
                  </a:moveTo>
                  <a:lnTo>
                    <a:pt x="0" y="396"/>
                  </a:lnTo>
                  <a:lnTo>
                    <a:pt x="395" y="396"/>
                  </a:lnTo>
                  <a:lnTo>
                    <a:pt x="395" y="0"/>
                  </a:lnTo>
                  <a:lnTo>
                    <a:pt x="0" y="0"/>
                  </a:lnTo>
                  <a:close/>
                  <a:moveTo>
                    <a:pt x="378" y="379"/>
                  </a:moveTo>
                  <a:lnTo>
                    <a:pt x="17" y="379"/>
                  </a:lnTo>
                  <a:lnTo>
                    <a:pt x="17" y="16"/>
                  </a:lnTo>
                  <a:lnTo>
                    <a:pt x="378" y="16"/>
                  </a:lnTo>
                  <a:lnTo>
                    <a:pt x="378" y="379"/>
                  </a:lnTo>
                  <a:close/>
                  <a:moveTo>
                    <a:pt x="343" y="346"/>
                  </a:moveTo>
                  <a:lnTo>
                    <a:pt x="50" y="346"/>
                  </a:lnTo>
                  <a:lnTo>
                    <a:pt x="50" y="329"/>
                  </a:lnTo>
                  <a:lnTo>
                    <a:pt x="343" y="329"/>
                  </a:lnTo>
                  <a:lnTo>
                    <a:pt x="343" y="346"/>
                  </a:lnTo>
                  <a:close/>
                  <a:moveTo>
                    <a:pt x="343" y="140"/>
                  </a:moveTo>
                  <a:lnTo>
                    <a:pt x="207" y="140"/>
                  </a:lnTo>
                  <a:lnTo>
                    <a:pt x="207" y="115"/>
                  </a:lnTo>
                  <a:lnTo>
                    <a:pt x="237" y="115"/>
                  </a:lnTo>
                  <a:lnTo>
                    <a:pt x="237" y="130"/>
                  </a:lnTo>
                  <a:lnTo>
                    <a:pt x="289" y="130"/>
                  </a:lnTo>
                  <a:lnTo>
                    <a:pt x="289" y="75"/>
                  </a:lnTo>
                  <a:lnTo>
                    <a:pt x="255" y="75"/>
                  </a:lnTo>
                  <a:lnTo>
                    <a:pt x="255" y="54"/>
                  </a:lnTo>
                  <a:lnTo>
                    <a:pt x="190" y="54"/>
                  </a:lnTo>
                  <a:lnTo>
                    <a:pt x="190" y="140"/>
                  </a:lnTo>
                  <a:lnTo>
                    <a:pt x="50" y="140"/>
                  </a:lnTo>
                  <a:lnTo>
                    <a:pt x="50" y="157"/>
                  </a:lnTo>
                  <a:lnTo>
                    <a:pt x="343" y="157"/>
                  </a:lnTo>
                  <a:lnTo>
                    <a:pt x="343" y="140"/>
                  </a:lnTo>
                  <a:close/>
                  <a:moveTo>
                    <a:pt x="273" y="92"/>
                  </a:moveTo>
                  <a:lnTo>
                    <a:pt x="273" y="114"/>
                  </a:lnTo>
                  <a:lnTo>
                    <a:pt x="255" y="114"/>
                  </a:lnTo>
                  <a:lnTo>
                    <a:pt x="255" y="92"/>
                  </a:lnTo>
                  <a:lnTo>
                    <a:pt x="273" y="92"/>
                  </a:lnTo>
                  <a:close/>
                  <a:moveTo>
                    <a:pt x="207" y="71"/>
                  </a:moveTo>
                  <a:lnTo>
                    <a:pt x="237" y="71"/>
                  </a:lnTo>
                  <a:lnTo>
                    <a:pt x="237" y="75"/>
                  </a:lnTo>
                  <a:lnTo>
                    <a:pt x="237" y="98"/>
                  </a:lnTo>
                  <a:lnTo>
                    <a:pt x="207" y="98"/>
                  </a:lnTo>
                  <a:lnTo>
                    <a:pt x="207" y="71"/>
                  </a:lnTo>
                  <a:close/>
                  <a:moveTo>
                    <a:pt x="123" y="320"/>
                  </a:moveTo>
                  <a:lnTo>
                    <a:pt x="123" y="167"/>
                  </a:lnTo>
                  <a:lnTo>
                    <a:pt x="73" y="167"/>
                  </a:lnTo>
                  <a:lnTo>
                    <a:pt x="73" y="320"/>
                  </a:lnTo>
                  <a:lnTo>
                    <a:pt x="123" y="320"/>
                  </a:lnTo>
                  <a:close/>
                  <a:moveTo>
                    <a:pt x="90" y="185"/>
                  </a:moveTo>
                  <a:lnTo>
                    <a:pt x="106" y="185"/>
                  </a:lnTo>
                  <a:lnTo>
                    <a:pt x="106" y="302"/>
                  </a:lnTo>
                  <a:lnTo>
                    <a:pt x="90" y="302"/>
                  </a:lnTo>
                  <a:lnTo>
                    <a:pt x="90" y="185"/>
                  </a:lnTo>
                  <a:close/>
                  <a:moveTo>
                    <a:pt x="189" y="320"/>
                  </a:moveTo>
                  <a:lnTo>
                    <a:pt x="189" y="167"/>
                  </a:lnTo>
                  <a:lnTo>
                    <a:pt x="138" y="167"/>
                  </a:lnTo>
                  <a:lnTo>
                    <a:pt x="138" y="320"/>
                  </a:lnTo>
                  <a:lnTo>
                    <a:pt x="189" y="320"/>
                  </a:lnTo>
                  <a:close/>
                  <a:moveTo>
                    <a:pt x="155" y="185"/>
                  </a:moveTo>
                  <a:lnTo>
                    <a:pt x="172" y="185"/>
                  </a:lnTo>
                  <a:lnTo>
                    <a:pt x="172" y="302"/>
                  </a:lnTo>
                  <a:lnTo>
                    <a:pt x="155" y="302"/>
                  </a:lnTo>
                  <a:lnTo>
                    <a:pt x="155" y="185"/>
                  </a:lnTo>
                  <a:close/>
                  <a:moveTo>
                    <a:pt x="255" y="320"/>
                  </a:moveTo>
                  <a:lnTo>
                    <a:pt x="255" y="167"/>
                  </a:lnTo>
                  <a:lnTo>
                    <a:pt x="204" y="167"/>
                  </a:lnTo>
                  <a:lnTo>
                    <a:pt x="204" y="320"/>
                  </a:lnTo>
                  <a:lnTo>
                    <a:pt x="255" y="320"/>
                  </a:lnTo>
                  <a:close/>
                  <a:moveTo>
                    <a:pt x="220" y="185"/>
                  </a:moveTo>
                  <a:lnTo>
                    <a:pt x="237" y="185"/>
                  </a:lnTo>
                  <a:lnTo>
                    <a:pt x="237" y="302"/>
                  </a:lnTo>
                  <a:lnTo>
                    <a:pt x="220" y="302"/>
                  </a:lnTo>
                  <a:lnTo>
                    <a:pt x="220" y="185"/>
                  </a:lnTo>
                  <a:close/>
                  <a:moveTo>
                    <a:pt x="320" y="320"/>
                  </a:moveTo>
                  <a:lnTo>
                    <a:pt x="320" y="167"/>
                  </a:lnTo>
                  <a:lnTo>
                    <a:pt x="269" y="167"/>
                  </a:lnTo>
                  <a:lnTo>
                    <a:pt x="269" y="320"/>
                  </a:lnTo>
                  <a:lnTo>
                    <a:pt x="320" y="320"/>
                  </a:lnTo>
                  <a:close/>
                  <a:moveTo>
                    <a:pt x="287" y="185"/>
                  </a:moveTo>
                  <a:lnTo>
                    <a:pt x="304" y="185"/>
                  </a:lnTo>
                  <a:lnTo>
                    <a:pt x="304" y="302"/>
                  </a:lnTo>
                  <a:lnTo>
                    <a:pt x="287" y="302"/>
                  </a:lnTo>
                  <a:lnTo>
                    <a:pt x="287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188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8BA73FB-CC12-4F31-97D3-31A55C0BF882}"/>
              </a:ext>
            </a:extLst>
          </p:cNvPr>
          <p:cNvSpPr/>
          <p:nvPr/>
        </p:nvSpPr>
        <p:spPr>
          <a:xfrm>
            <a:off x="6237566" y="5531810"/>
            <a:ext cx="5293116" cy="605200"/>
          </a:xfrm>
          <a:prstGeom prst="roundRect">
            <a:avLst/>
          </a:prstGeom>
          <a:solidFill>
            <a:srgbClr val="DEDEDE">
              <a:lumMod val="25000"/>
            </a:srgbClr>
          </a:solidFill>
          <a:ln w="12700" cap="sq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Blockchain Ledger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4351C2C-F694-47B3-99ED-0498A13990EB}"/>
              </a:ext>
            </a:extLst>
          </p:cNvPr>
          <p:cNvSpPr/>
          <p:nvPr/>
        </p:nvSpPr>
        <p:spPr>
          <a:xfrm>
            <a:off x="596044" y="5531809"/>
            <a:ext cx="5293116" cy="605200"/>
          </a:xfrm>
          <a:prstGeom prst="roundRect">
            <a:avLst/>
          </a:prstGeom>
          <a:solidFill>
            <a:srgbClr val="FF0000"/>
          </a:soli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Existing System of Banks 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5AEDEB59-0D0F-481D-999F-4D1E02081513}"/>
              </a:ext>
            </a:extLst>
          </p:cNvPr>
          <p:cNvSpPr/>
          <p:nvPr/>
        </p:nvSpPr>
        <p:spPr>
          <a:xfrm rot="10800000">
            <a:off x="6815896" y="4779339"/>
            <a:ext cx="45719" cy="752469"/>
          </a:xfrm>
          <a:prstGeom prst="downArrow">
            <a:avLst/>
          </a:pr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C9CFB4-FF98-4B2A-9C84-4EFF7E70A94E}"/>
              </a:ext>
            </a:extLst>
          </p:cNvPr>
          <p:cNvCxnSpPr>
            <a:stCxn id="84" idx="3"/>
            <a:endCxn id="77" idx="1"/>
          </p:cNvCxnSpPr>
          <p:nvPr/>
        </p:nvCxnSpPr>
        <p:spPr>
          <a:xfrm>
            <a:off x="5889160" y="5834409"/>
            <a:ext cx="348406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D8B802F-D5F0-4E1E-86A6-AE681140DB89}"/>
              </a:ext>
            </a:extLst>
          </p:cNvPr>
          <p:cNvSpPr/>
          <p:nvPr/>
        </p:nvSpPr>
        <p:spPr>
          <a:xfrm>
            <a:off x="5100718" y="4788882"/>
            <a:ext cx="45719" cy="752469"/>
          </a:xfrm>
          <a:prstGeom prst="downArrow">
            <a:avLst/>
          </a:pr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04C0F-8474-472A-8F44-F403B0DE926C}"/>
              </a:ext>
            </a:extLst>
          </p:cNvPr>
          <p:cNvSpPr txBox="1"/>
          <p:nvPr/>
        </p:nvSpPr>
        <p:spPr>
          <a:xfrm>
            <a:off x="7066984" y="4982711"/>
            <a:ext cx="20942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itchFamily="34" charset="0"/>
              </a:rPr>
              <a:t>Verify ownership and approval details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BC4E5-8AF6-420F-9FD4-77B5416C99F2}"/>
              </a:ext>
            </a:extLst>
          </p:cNvPr>
          <p:cNvSpPr txBox="1"/>
          <p:nvPr/>
        </p:nvSpPr>
        <p:spPr>
          <a:xfrm>
            <a:off x="2903734" y="5035230"/>
            <a:ext cx="209429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itchFamily="34" charset="0"/>
              </a:rPr>
              <a:t>Process Loan Applications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510E13-134D-4587-B0F4-18A09F809E6C}"/>
              </a:ext>
            </a:extLst>
          </p:cNvPr>
          <p:cNvSpPr/>
          <p:nvPr/>
        </p:nvSpPr>
        <p:spPr>
          <a:xfrm>
            <a:off x="2935162" y="4524475"/>
            <a:ext cx="450837" cy="459239"/>
          </a:xfrm>
          <a:prstGeom prst="roundRect">
            <a:avLst/>
          </a:prstGeom>
          <a:solidFill>
            <a:srgbClr val="000000"/>
          </a:solidFill>
          <a:ln w="12700" cap="sq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8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9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45">
            <a:extLst>
              <a:ext uri="{FF2B5EF4-FFF2-40B4-BE49-F238E27FC236}">
                <a16:creationId xmlns:a16="http://schemas.microsoft.com/office/drawing/2014/main" id="{FD290F66-C8F9-48ED-BCB6-8612D20514D9}"/>
              </a:ext>
            </a:extLst>
          </p:cNvPr>
          <p:cNvSpPr>
            <a:spLocks/>
          </p:cNvSpPr>
          <p:nvPr/>
        </p:nvSpPr>
        <p:spPr bwMode="auto">
          <a:xfrm flipH="1">
            <a:off x="4449866" y="2738722"/>
            <a:ext cx="1471219" cy="239782"/>
          </a:xfrm>
          <a:custGeom>
            <a:avLst/>
            <a:gdLst>
              <a:gd name="T0" fmla="*/ 0 w 836"/>
              <a:gd name="T1" fmla="*/ 282 h 282"/>
              <a:gd name="T2" fmla="*/ 836 w 836"/>
              <a:gd name="T3" fmla="*/ 282 h 282"/>
              <a:gd name="T4" fmla="*/ 836 w 836"/>
              <a:gd name="T5" fmla="*/ 0 h 282"/>
              <a:gd name="T6" fmla="*/ 268 w 836"/>
              <a:gd name="T7" fmla="*/ 0 h 282"/>
              <a:gd name="T8" fmla="*/ 268 w 836"/>
              <a:gd name="T9" fmla="*/ 0 h 282"/>
              <a:gd name="T10" fmla="*/ 262 w 836"/>
              <a:gd name="T11" fmla="*/ 2 h 282"/>
              <a:gd name="T12" fmla="*/ 242 w 836"/>
              <a:gd name="T13" fmla="*/ 4 h 282"/>
              <a:gd name="T14" fmla="*/ 228 w 836"/>
              <a:gd name="T15" fmla="*/ 8 h 282"/>
              <a:gd name="T16" fmla="*/ 210 w 836"/>
              <a:gd name="T17" fmla="*/ 14 h 282"/>
              <a:gd name="T18" fmla="*/ 192 w 836"/>
              <a:gd name="T19" fmla="*/ 22 h 282"/>
              <a:gd name="T20" fmla="*/ 172 w 836"/>
              <a:gd name="T21" fmla="*/ 32 h 282"/>
              <a:gd name="T22" fmla="*/ 152 w 836"/>
              <a:gd name="T23" fmla="*/ 48 h 282"/>
              <a:gd name="T24" fmla="*/ 130 w 836"/>
              <a:gd name="T25" fmla="*/ 66 h 282"/>
              <a:gd name="T26" fmla="*/ 108 w 836"/>
              <a:gd name="T27" fmla="*/ 88 h 282"/>
              <a:gd name="T28" fmla="*/ 84 w 836"/>
              <a:gd name="T29" fmla="*/ 116 h 282"/>
              <a:gd name="T30" fmla="*/ 62 w 836"/>
              <a:gd name="T31" fmla="*/ 148 h 282"/>
              <a:gd name="T32" fmla="*/ 40 w 836"/>
              <a:gd name="T33" fmla="*/ 186 h 282"/>
              <a:gd name="T34" fmla="*/ 20 w 836"/>
              <a:gd name="T35" fmla="*/ 230 h 282"/>
              <a:gd name="T36" fmla="*/ 0 w 836"/>
              <a:gd name="T37" fmla="*/ 282 h 282"/>
              <a:gd name="T38" fmla="*/ 0 w 836"/>
              <a:gd name="T39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282">
                <a:moveTo>
                  <a:pt x="0" y="282"/>
                </a:moveTo>
                <a:lnTo>
                  <a:pt x="836" y="282"/>
                </a:lnTo>
                <a:lnTo>
                  <a:pt x="836" y="0"/>
                </a:lnTo>
                <a:lnTo>
                  <a:pt x="268" y="0"/>
                </a:lnTo>
                <a:lnTo>
                  <a:pt x="268" y="0"/>
                </a:lnTo>
                <a:lnTo>
                  <a:pt x="262" y="2"/>
                </a:lnTo>
                <a:lnTo>
                  <a:pt x="242" y="4"/>
                </a:lnTo>
                <a:lnTo>
                  <a:pt x="228" y="8"/>
                </a:lnTo>
                <a:lnTo>
                  <a:pt x="210" y="14"/>
                </a:lnTo>
                <a:lnTo>
                  <a:pt x="192" y="22"/>
                </a:lnTo>
                <a:lnTo>
                  <a:pt x="172" y="32"/>
                </a:lnTo>
                <a:lnTo>
                  <a:pt x="152" y="48"/>
                </a:lnTo>
                <a:lnTo>
                  <a:pt x="130" y="66"/>
                </a:lnTo>
                <a:lnTo>
                  <a:pt x="108" y="88"/>
                </a:lnTo>
                <a:lnTo>
                  <a:pt x="84" y="116"/>
                </a:lnTo>
                <a:lnTo>
                  <a:pt x="62" y="148"/>
                </a:lnTo>
                <a:lnTo>
                  <a:pt x="40" y="186"/>
                </a:lnTo>
                <a:lnTo>
                  <a:pt x="20" y="230"/>
                </a:lnTo>
                <a:lnTo>
                  <a:pt x="0" y="282"/>
                </a:lnTo>
                <a:lnTo>
                  <a:pt x="0" y="2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6" rIns="78191" bIns="3909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1" dirty="0">
                <a:latin typeface="+mj-lt"/>
              </a:rPr>
              <a:t>Home Loan / Project Finance - Banks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29DFE1F-DEEE-41E8-8DA0-34F0BEC4A7E9}"/>
              </a:ext>
            </a:extLst>
          </p:cNvPr>
          <p:cNvSpPr/>
          <p:nvPr/>
        </p:nvSpPr>
        <p:spPr>
          <a:xfrm>
            <a:off x="1357260" y="2255967"/>
            <a:ext cx="3029188" cy="293546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F8CF1-ED09-4974-AE47-D2A803F4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1" y="943984"/>
            <a:ext cx="10991489" cy="743294"/>
          </a:xfrm>
        </p:spPr>
        <p:txBody>
          <a:bodyPr/>
          <a:lstStyle/>
          <a:p>
            <a:r>
              <a:rPr lang="en-GB" dirty="0"/>
              <a:t>Building Lifecycle involves approvals, permits, registration etc. from several actors and institutions which leads to several challenges…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E9F8F11-D702-4ACC-B5AA-E0F9FC2F71E6}"/>
              </a:ext>
            </a:extLst>
          </p:cNvPr>
          <p:cNvGrpSpPr/>
          <p:nvPr/>
        </p:nvGrpSpPr>
        <p:grpSpPr>
          <a:xfrm>
            <a:off x="6721609" y="2010735"/>
            <a:ext cx="4445789" cy="3682498"/>
            <a:chOff x="7429500" y="1903196"/>
            <a:chExt cx="4445789" cy="36824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D9E5681-A095-4C30-9E30-1ED680C38210}"/>
                </a:ext>
              </a:extLst>
            </p:cNvPr>
            <p:cNvGrpSpPr/>
            <p:nvPr/>
          </p:nvGrpSpPr>
          <p:grpSpPr>
            <a:xfrm>
              <a:off x="7429500" y="1903196"/>
              <a:ext cx="4412430" cy="3682498"/>
              <a:chOff x="6739467" y="1806631"/>
              <a:chExt cx="4860028" cy="427984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B0AA535-5C7F-434C-A803-13AADCB6B06E}"/>
                  </a:ext>
                </a:extLst>
              </p:cNvPr>
              <p:cNvGrpSpPr/>
              <p:nvPr/>
            </p:nvGrpSpPr>
            <p:grpSpPr>
              <a:xfrm>
                <a:off x="6739467" y="1806631"/>
                <a:ext cx="4800039" cy="4279844"/>
                <a:chOff x="747535" y="2222592"/>
                <a:chExt cx="3525988" cy="3489750"/>
              </a:xfrm>
            </p:grpSpPr>
            <p:sp>
              <p:nvSpPr>
                <p:cNvPr id="56" name="Round Single Corner Rectangle 52">
                  <a:extLst>
                    <a:ext uri="{FF2B5EF4-FFF2-40B4-BE49-F238E27FC236}">
                      <a16:creationId xmlns:a16="http://schemas.microsoft.com/office/drawing/2014/main" id="{AC388EA9-0703-424F-8D16-AEFEF89FA611}"/>
                    </a:ext>
                  </a:extLst>
                </p:cNvPr>
                <p:cNvSpPr/>
                <p:nvPr/>
              </p:nvSpPr>
              <p:spPr bwMode="ltGray">
                <a:xfrm rot="5400000">
                  <a:off x="2762621" y="2222592"/>
                  <a:ext cx="1440000" cy="1440000"/>
                </a:xfrm>
                <a:prstGeom prst="round1Rect">
                  <a:avLst/>
                </a:prstGeom>
                <a:solidFill>
                  <a:schemeClr val="bg1"/>
                </a:solidFill>
                <a:ln w="31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ound Single Corner Rectangle 51">
                  <a:extLst>
                    <a:ext uri="{FF2B5EF4-FFF2-40B4-BE49-F238E27FC236}">
                      <a16:creationId xmlns:a16="http://schemas.microsoft.com/office/drawing/2014/main" id="{B2B86FCE-9DD7-4372-96D1-3A2741A5C722}"/>
                    </a:ext>
                  </a:extLst>
                </p:cNvPr>
                <p:cNvSpPr/>
                <p:nvPr/>
              </p:nvSpPr>
              <p:spPr bwMode="ltGray">
                <a:xfrm rot="10800000">
                  <a:off x="2833523" y="4272341"/>
                  <a:ext cx="1440000" cy="1440000"/>
                </a:xfrm>
                <a:prstGeom prst="round1Rect">
                  <a:avLst/>
                </a:prstGeom>
                <a:solidFill>
                  <a:schemeClr val="bg1"/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ound Single Corner Rectangle 50">
                  <a:extLst>
                    <a:ext uri="{FF2B5EF4-FFF2-40B4-BE49-F238E27FC236}">
                      <a16:creationId xmlns:a16="http://schemas.microsoft.com/office/drawing/2014/main" id="{E2E0A7AB-214D-470C-B809-A23926054252}"/>
                    </a:ext>
                  </a:extLst>
                </p:cNvPr>
                <p:cNvSpPr/>
                <p:nvPr/>
              </p:nvSpPr>
              <p:spPr bwMode="ltGray">
                <a:xfrm rot="16200000">
                  <a:off x="747535" y="4272342"/>
                  <a:ext cx="1440000" cy="1440000"/>
                </a:xfrm>
                <a:prstGeom prst="round1Rect">
                  <a:avLst/>
                </a:prstGeom>
                <a:solidFill>
                  <a:schemeClr val="bg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ound Single Corner Rectangle 49">
                  <a:extLst>
                    <a:ext uri="{FF2B5EF4-FFF2-40B4-BE49-F238E27FC236}">
                      <a16:creationId xmlns:a16="http://schemas.microsoft.com/office/drawing/2014/main" id="{6A0B4A67-137B-4F54-B83B-3B76614270D0}"/>
                    </a:ext>
                  </a:extLst>
                </p:cNvPr>
                <p:cNvSpPr/>
                <p:nvPr/>
              </p:nvSpPr>
              <p:spPr bwMode="ltGray">
                <a:xfrm>
                  <a:off x="747535" y="2222592"/>
                  <a:ext cx="1440000" cy="1440000"/>
                </a:xfrm>
                <a:prstGeom prst="round1Rect">
                  <a:avLst/>
                </a:prstGeom>
                <a:solidFill>
                  <a:schemeClr val="bg1"/>
                </a:solidFill>
                <a:ln w="31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2CCC6520-AE6E-4A00-8D73-9F08A73B8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312" y="2222592"/>
                  <a:ext cx="960397" cy="1645576"/>
                </a:xfrm>
                <a:custGeom>
                  <a:avLst/>
                  <a:gdLst>
                    <a:gd name="T0" fmla="*/ 574 w 670"/>
                    <a:gd name="T1" fmla="*/ 806 h 1148"/>
                    <a:gd name="T2" fmla="*/ 574 w 670"/>
                    <a:gd name="T3" fmla="*/ 648 h 1148"/>
                    <a:gd name="T4" fmla="*/ 574 w 670"/>
                    <a:gd name="T5" fmla="*/ 648 h 1148"/>
                    <a:gd name="T6" fmla="*/ 572 w 670"/>
                    <a:gd name="T7" fmla="*/ 622 h 1148"/>
                    <a:gd name="T8" fmla="*/ 570 w 670"/>
                    <a:gd name="T9" fmla="*/ 598 h 1148"/>
                    <a:gd name="T10" fmla="*/ 564 w 670"/>
                    <a:gd name="T11" fmla="*/ 576 h 1148"/>
                    <a:gd name="T12" fmla="*/ 556 w 670"/>
                    <a:gd name="T13" fmla="*/ 554 h 1148"/>
                    <a:gd name="T14" fmla="*/ 546 w 670"/>
                    <a:gd name="T15" fmla="*/ 534 h 1148"/>
                    <a:gd name="T16" fmla="*/ 534 w 670"/>
                    <a:gd name="T17" fmla="*/ 514 h 1148"/>
                    <a:gd name="T18" fmla="*/ 520 w 670"/>
                    <a:gd name="T19" fmla="*/ 494 h 1148"/>
                    <a:gd name="T20" fmla="*/ 504 w 670"/>
                    <a:gd name="T21" fmla="*/ 478 h 1148"/>
                    <a:gd name="T22" fmla="*/ 26 w 670"/>
                    <a:gd name="T23" fmla="*/ 0 h 1148"/>
                    <a:gd name="T24" fmla="*/ 26 w 670"/>
                    <a:gd name="T25" fmla="*/ 0 h 1148"/>
                    <a:gd name="T26" fmla="*/ 42 w 670"/>
                    <a:gd name="T27" fmla="*/ 16 h 1148"/>
                    <a:gd name="T28" fmla="*/ 54 w 670"/>
                    <a:gd name="T29" fmla="*/ 36 h 1148"/>
                    <a:gd name="T30" fmla="*/ 66 w 670"/>
                    <a:gd name="T31" fmla="*/ 54 h 1148"/>
                    <a:gd name="T32" fmla="*/ 76 w 670"/>
                    <a:gd name="T33" fmla="*/ 76 h 1148"/>
                    <a:gd name="T34" fmla="*/ 84 w 670"/>
                    <a:gd name="T35" fmla="*/ 98 h 1148"/>
                    <a:gd name="T36" fmla="*/ 90 w 670"/>
                    <a:gd name="T37" fmla="*/ 120 h 1148"/>
                    <a:gd name="T38" fmla="*/ 94 w 670"/>
                    <a:gd name="T39" fmla="*/ 144 h 1148"/>
                    <a:gd name="T40" fmla="*/ 96 w 670"/>
                    <a:gd name="T41" fmla="*/ 168 h 1148"/>
                    <a:gd name="T42" fmla="*/ 96 w 670"/>
                    <a:gd name="T43" fmla="*/ 806 h 1148"/>
                    <a:gd name="T44" fmla="*/ 16 w 670"/>
                    <a:gd name="T45" fmla="*/ 806 h 1148"/>
                    <a:gd name="T46" fmla="*/ 16 w 670"/>
                    <a:gd name="T47" fmla="*/ 806 h 1148"/>
                    <a:gd name="T48" fmla="*/ 10 w 670"/>
                    <a:gd name="T49" fmla="*/ 808 h 1148"/>
                    <a:gd name="T50" fmla="*/ 6 w 670"/>
                    <a:gd name="T51" fmla="*/ 810 h 1148"/>
                    <a:gd name="T52" fmla="*/ 2 w 670"/>
                    <a:gd name="T53" fmla="*/ 812 h 1148"/>
                    <a:gd name="T54" fmla="*/ 0 w 670"/>
                    <a:gd name="T55" fmla="*/ 816 h 1148"/>
                    <a:gd name="T56" fmla="*/ 0 w 670"/>
                    <a:gd name="T57" fmla="*/ 822 h 1148"/>
                    <a:gd name="T58" fmla="*/ 0 w 670"/>
                    <a:gd name="T59" fmla="*/ 826 h 1148"/>
                    <a:gd name="T60" fmla="*/ 2 w 670"/>
                    <a:gd name="T61" fmla="*/ 830 h 1148"/>
                    <a:gd name="T62" fmla="*/ 4 w 670"/>
                    <a:gd name="T63" fmla="*/ 834 h 1148"/>
                    <a:gd name="T64" fmla="*/ 306 w 670"/>
                    <a:gd name="T65" fmla="*/ 1138 h 1148"/>
                    <a:gd name="T66" fmla="*/ 306 w 670"/>
                    <a:gd name="T67" fmla="*/ 1138 h 1148"/>
                    <a:gd name="T68" fmla="*/ 312 w 670"/>
                    <a:gd name="T69" fmla="*/ 1142 h 1148"/>
                    <a:gd name="T70" fmla="*/ 320 w 670"/>
                    <a:gd name="T71" fmla="*/ 1146 h 1148"/>
                    <a:gd name="T72" fmla="*/ 328 w 670"/>
                    <a:gd name="T73" fmla="*/ 1148 h 1148"/>
                    <a:gd name="T74" fmla="*/ 334 w 670"/>
                    <a:gd name="T75" fmla="*/ 1148 h 1148"/>
                    <a:gd name="T76" fmla="*/ 342 w 670"/>
                    <a:gd name="T77" fmla="*/ 1148 h 1148"/>
                    <a:gd name="T78" fmla="*/ 350 w 670"/>
                    <a:gd name="T79" fmla="*/ 1146 h 1148"/>
                    <a:gd name="T80" fmla="*/ 356 w 670"/>
                    <a:gd name="T81" fmla="*/ 1142 h 1148"/>
                    <a:gd name="T82" fmla="*/ 362 w 670"/>
                    <a:gd name="T83" fmla="*/ 1138 h 1148"/>
                    <a:gd name="T84" fmla="*/ 666 w 670"/>
                    <a:gd name="T85" fmla="*/ 834 h 1148"/>
                    <a:gd name="T86" fmla="*/ 666 w 670"/>
                    <a:gd name="T87" fmla="*/ 834 h 1148"/>
                    <a:gd name="T88" fmla="*/ 668 w 670"/>
                    <a:gd name="T89" fmla="*/ 830 h 1148"/>
                    <a:gd name="T90" fmla="*/ 670 w 670"/>
                    <a:gd name="T91" fmla="*/ 826 h 1148"/>
                    <a:gd name="T92" fmla="*/ 670 w 670"/>
                    <a:gd name="T93" fmla="*/ 822 h 1148"/>
                    <a:gd name="T94" fmla="*/ 668 w 670"/>
                    <a:gd name="T95" fmla="*/ 816 h 1148"/>
                    <a:gd name="T96" fmla="*/ 666 w 670"/>
                    <a:gd name="T97" fmla="*/ 812 h 1148"/>
                    <a:gd name="T98" fmla="*/ 664 w 670"/>
                    <a:gd name="T99" fmla="*/ 810 h 1148"/>
                    <a:gd name="T100" fmla="*/ 658 w 670"/>
                    <a:gd name="T101" fmla="*/ 808 h 1148"/>
                    <a:gd name="T102" fmla="*/ 654 w 670"/>
                    <a:gd name="T103" fmla="*/ 806 h 1148"/>
                    <a:gd name="T104" fmla="*/ 574 w 670"/>
                    <a:gd name="T105" fmla="*/ 806 h 1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0" h="1148">
                      <a:moveTo>
                        <a:pt x="574" y="806"/>
                      </a:moveTo>
                      <a:lnTo>
                        <a:pt x="574" y="648"/>
                      </a:lnTo>
                      <a:lnTo>
                        <a:pt x="574" y="648"/>
                      </a:lnTo>
                      <a:lnTo>
                        <a:pt x="572" y="622"/>
                      </a:lnTo>
                      <a:lnTo>
                        <a:pt x="570" y="598"/>
                      </a:lnTo>
                      <a:lnTo>
                        <a:pt x="564" y="576"/>
                      </a:lnTo>
                      <a:lnTo>
                        <a:pt x="556" y="554"/>
                      </a:lnTo>
                      <a:lnTo>
                        <a:pt x="546" y="534"/>
                      </a:lnTo>
                      <a:lnTo>
                        <a:pt x="534" y="514"/>
                      </a:lnTo>
                      <a:lnTo>
                        <a:pt x="520" y="494"/>
                      </a:lnTo>
                      <a:lnTo>
                        <a:pt x="504" y="478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42" y="16"/>
                      </a:lnTo>
                      <a:lnTo>
                        <a:pt x="54" y="36"/>
                      </a:lnTo>
                      <a:lnTo>
                        <a:pt x="66" y="54"/>
                      </a:lnTo>
                      <a:lnTo>
                        <a:pt x="76" y="76"/>
                      </a:lnTo>
                      <a:lnTo>
                        <a:pt x="84" y="98"/>
                      </a:lnTo>
                      <a:lnTo>
                        <a:pt x="90" y="120"/>
                      </a:lnTo>
                      <a:lnTo>
                        <a:pt x="94" y="144"/>
                      </a:lnTo>
                      <a:lnTo>
                        <a:pt x="96" y="168"/>
                      </a:lnTo>
                      <a:lnTo>
                        <a:pt x="96" y="806"/>
                      </a:lnTo>
                      <a:lnTo>
                        <a:pt x="16" y="806"/>
                      </a:lnTo>
                      <a:lnTo>
                        <a:pt x="16" y="806"/>
                      </a:lnTo>
                      <a:lnTo>
                        <a:pt x="10" y="808"/>
                      </a:lnTo>
                      <a:lnTo>
                        <a:pt x="6" y="810"/>
                      </a:lnTo>
                      <a:lnTo>
                        <a:pt x="2" y="812"/>
                      </a:lnTo>
                      <a:lnTo>
                        <a:pt x="0" y="816"/>
                      </a:lnTo>
                      <a:lnTo>
                        <a:pt x="0" y="822"/>
                      </a:lnTo>
                      <a:lnTo>
                        <a:pt x="0" y="826"/>
                      </a:lnTo>
                      <a:lnTo>
                        <a:pt x="2" y="830"/>
                      </a:lnTo>
                      <a:lnTo>
                        <a:pt x="4" y="834"/>
                      </a:lnTo>
                      <a:lnTo>
                        <a:pt x="306" y="1138"/>
                      </a:lnTo>
                      <a:lnTo>
                        <a:pt x="306" y="1138"/>
                      </a:lnTo>
                      <a:lnTo>
                        <a:pt x="312" y="1142"/>
                      </a:lnTo>
                      <a:lnTo>
                        <a:pt x="320" y="1146"/>
                      </a:lnTo>
                      <a:lnTo>
                        <a:pt x="328" y="1148"/>
                      </a:lnTo>
                      <a:lnTo>
                        <a:pt x="334" y="1148"/>
                      </a:lnTo>
                      <a:lnTo>
                        <a:pt x="342" y="1148"/>
                      </a:lnTo>
                      <a:lnTo>
                        <a:pt x="350" y="1146"/>
                      </a:lnTo>
                      <a:lnTo>
                        <a:pt x="356" y="1142"/>
                      </a:lnTo>
                      <a:lnTo>
                        <a:pt x="362" y="1138"/>
                      </a:lnTo>
                      <a:lnTo>
                        <a:pt x="666" y="834"/>
                      </a:lnTo>
                      <a:lnTo>
                        <a:pt x="666" y="834"/>
                      </a:lnTo>
                      <a:lnTo>
                        <a:pt x="668" y="830"/>
                      </a:lnTo>
                      <a:lnTo>
                        <a:pt x="670" y="826"/>
                      </a:lnTo>
                      <a:lnTo>
                        <a:pt x="670" y="822"/>
                      </a:lnTo>
                      <a:lnTo>
                        <a:pt x="668" y="816"/>
                      </a:lnTo>
                      <a:lnTo>
                        <a:pt x="666" y="812"/>
                      </a:lnTo>
                      <a:lnTo>
                        <a:pt x="664" y="810"/>
                      </a:lnTo>
                      <a:lnTo>
                        <a:pt x="658" y="808"/>
                      </a:lnTo>
                      <a:lnTo>
                        <a:pt x="654" y="806"/>
                      </a:lnTo>
                      <a:lnTo>
                        <a:pt x="574" y="80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8191" tIns="39096" rIns="78191" bIns="390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200" dirty="0"/>
                </a:p>
              </p:txBody>
            </p:sp>
            <p:sp>
              <p:nvSpPr>
                <p:cNvPr id="61" name="Freeform 18">
                  <a:extLst>
                    <a:ext uri="{FF2B5EF4-FFF2-40B4-BE49-F238E27FC236}">
                      <a16:creationId xmlns:a16="http://schemas.microsoft.com/office/drawing/2014/main" id="{884C6F9F-B78F-4C51-941C-D7094B0D0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312" y="4031580"/>
                  <a:ext cx="960397" cy="1645576"/>
                </a:xfrm>
                <a:custGeom>
                  <a:avLst/>
                  <a:gdLst>
                    <a:gd name="T0" fmla="*/ 96 w 670"/>
                    <a:gd name="T1" fmla="*/ 342 h 1148"/>
                    <a:gd name="T2" fmla="*/ 96 w 670"/>
                    <a:gd name="T3" fmla="*/ 502 h 1148"/>
                    <a:gd name="T4" fmla="*/ 96 w 670"/>
                    <a:gd name="T5" fmla="*/ 502 h 1148"/>
                    <a:gd name="T6" fmla="*/ 96 w 670"/>
                    <a:gd name="T7" fmla="*/ 526 h 1148"/>
                    <a:gd name="T8" fmla="*/ 100 w 670"/>
                    <a:gd name="T9" fmla="*/ 550 h 1148"/>
                    <a:gd name="T10" fmla="*/ 106 w 670"/>
                    <a:gd name="T11" fmla="*/ 572 h 1148"/>
                    <a:gd name="T12" fmla="*/ 114 w 670"/>
                    <a:gd name="T13" fmla="*/ 594 h 1148"/>
                    <a:gd name="T14" fmla="*/ 124 w 670"/>
                    <a:gd name="T15" fmla="*/ 616 h 1148"/>
                    <a:gd name="T16" fmla="*/ 136 w 670"/>
                    <a:gd name="T17" fmla="*/ 636 h 1148"/>
                    <a:gd name="T18" fmla="*/ 150 w 670"/>
                    <a:gd name="T19" fmla="*/ 654 h 1148"/>
                    <a:gd name="T20" fmla="*/ 166 w 670"/>
                    <a:gd name="T21" fmla="*/ 670 h 1148"/>
                    <a:gd name="T22" fmla="*/ 644 w 670"/>
                    <a:gd name="T23" fmla="*/ 1148 h 1148"/>
                    <a:gd name="T24" fmla="*/ 644 w 670"/>
                    <a:gd name="T25" fmla="*/ 1148 h 1148"/>
                    <a:gd name="T26" fmla="*/ 628 w 670"/>
                    <a:gd name="T27" fmla="*/ 1132 h 1148"/>
                    <a:gd name="T28" fmla="*/ 614 w 670"/>
                    <a:gd name="T29" fmla="*/ 1114 h 1148"/>
                    <a:gd name="T30" fmla="*/ 602 w 670"/>
                    <a:gd name="T31" fmla="*/ 1094 h 1148"/>
                    <a:gd name="T32" fmla="*/ 592 w 670"/>
                    <a:gd name="T33" fmla="*/ 1072 h 1148"/>
                    <a:gd name="T34" fmla="*/ 584 w 670"/>
                    <a:gd name="T35" fmla="*/ 1050 h 1148"/>
                    <a:gd name="T36" fmla="*/ 578 w 670"/>
                    <a:gd name="T37" fmla="*/ 1028 h 1148"/>
                    <a:gd name="T38" fmla="*/ 576 w 670"/>
                    <a:gd name="T39" fmla="*/ 1004 h 1148"/>
                    <a:gd name="T40" fmla="*/ 574 w 670"/>
                    <a:gd name="T41" fmla="*/ 980 h 1148"/>
                    <a:gd name="T42" fmla="*/ 574 w 670"/>
                    <a:gd name="T43" fmla="*/ 342 h 1148"/>
                    <a:gd name="T44" fmla="*/ 654 w 670"/>
                    <a:gd name="T45" fmla="*/ 342 h 1148"/>
                    <a:gd name="T46" fmla="*/ 654 w 670"/>
                    <a:gd name="T47" fmla="*/ 342 h 1148"/>
                    <a:gd name="T48" fmla="*/ 658 w 670"/>
                    <a:gd name="T49" fmla="*/ 342 h 1148"/>
                    <a:gd name="T50" fmla="*/ 664 w 670"/>
                    <a:gd name="T51" fmla="*/ 338 h 1148"/>
                    <a:gd name="T52" fmla="*/ 666 w 670"/>
                    <a:gd name="T53" fmla="*/ 336 h 1148"/>
                    <a:gd name="T54" fmla="*/ 668 w 670"/>
                    <a:gd name="T55" fmla="*/ 332 h 1148"/>
                    <a:gd name="T56" fmla="*/ 670 w 670"/>
                    <a:gd name="T57" fmla="*/ 328 h 1148"/>
                    <a:gd name="T58" fmla="*/ 670 w 670"/>
                    <a:gd name="T59" fmla="*/ 322 h 1148"/>
                    <a:gd name="T60" fmla="*/ 668 w 670"/>
                    <a:gd name="T61" fmla="*/ 318 h 1148"/>
                    <a:gd name="T62" fmla="*/ 666 w 670"/>
                    <a:gd name="T63" fmla="*/ 314 h 1148"/>
                    <a:gd name="T64" fmla="*/ 362 w 670"/>
                    <a:gd name="T65" fmla="*/ 12 h 1148"/>
                    <a:gd name="T66" fmla="*/ 362 w 670"/>
                    <a:gd name="T67" fmla="*/ 12 h 1148"/>
                    <a:gd name="T68" fmla="*/ 356 w 670"/>
                    <a:gd name="T69" fmla="*/ 6 h 1148"/>
                    <a:gd name="T70" fmla="*/ 350 w 670"/>
                    <a:gd name="T71" fmla="*/ 2 h 1148"/>
                    <a:gd name="T72" fmla="*/ 342 w 670"/>
                    <a:gd name="T73" fmla="*/ 0 h 1148"/>
                    <a:gd name="T74" fmla="*/ 334 w 670"/>
                    <a:gd name="T75" fmla="*/ 0 h 1148"/>
                    <a:gd name="T76" fmla="*/ 328 w 670"/>
                    <a:gd name="T77" fmla="*/ 0 h 1148"/>
                    <a:gd name="T78" fmla="*/ 320 w 670"/>
                    <a:gd name="T79" fmla="*/ 2 h 1148"/>
                    <a:gd name="T80" fmla="*/ 312 w 670"/>
                    <a:gd name="T81" fmla="*/ 6 h 1148"/>
                    <a:gd name="T82" fmla="*/ 306 w 670"/>
                    <a:gd name="T83" fmla="*/ 12 h 1148"/>
                    <a:gd name="T84" fmla="*/ 4 w 670"/>
                    <a:gd name="T85" fmla="*/ 314 h 1148"/>
                    <a:gd name="T86" fmla="*/ 4 w 670"/>
                    <a:gd name="T87" fmla="*/ 314 h 1148"/>
                    <a:gd name="T88" fmla="*/ 2 w 670"/>
                    <a:gd name="T89" fmla="*/ 318 h 1148"/>
                    <a:gd name="T90" fmla="*/ 0 w 670"/>
                    <a:gd name="T91" fmla="*/ 322 h 1148"/>
                    <a:gd name="T92" fmla="*/ 0 w 670"/>
                    <a:gd name="T93" fmla="*/ 328 h 1148"/>
                    <a:gd name="T94" fmla="*/ 0 w 670"/>
                    <a:gd name="T95" fmla="*/ 332 h 1148"/>
                    <a:gd name="T96" fmla="*/ 2 w 670"/>
                    <a:gd name="T97" fmla="*/ 336 h 1148"/>
                    <a:gd name="T98" fmla="*/ 6 w 670"/>
                    <a:gd name="T99" fmla="*/ 338 h 1148"/>
                    <a:gd name="T100" fmla="*/ 10 w 670"/>
                    <a:gd name="T101" fmla="*/ 342 h 1148"/>
                    <a:gd name="T102" fmla="*/ 16 w 670"/>
                    <a:gd name="T103" fmla="*/ 342 h 1148"/>
                    <a:gd name="T104" fmla="*/ 96 w 670"/>
                    <a:gd name="T105" fmla="*/ 342 h 1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0" h="1148">
                      <a:moveTo>
                        <a:pt x="96" y="342"/>
                      </a:moveTo>
                      <a:lnTo>
                        <a:pt x="96" y="502"/>
                      </a:lnTo>
                      <a:lnTo>
                        <a:pt x="96" y="502"/>
                      </a:lnTo>
                      <a:lnTo>
                        <a:pt x="96" y="526"/>
                      </a:lnTo>
                      <a:lnTo>
                        <a:pt x="100" y="550"/>
                      </a:lnTo>
                      <a:lnTo>
                        <a:pt x="106" y="572"/>
                      </a:lnTo>
                      <a:lnTo>
                        <a:pt x="114" y="594"/>
                      </a:lnTo>
                      <a:lnTo>
                        <a:pt x="124" y="616"/>
                      </a:lnTo>
                      <a:lnTo>
                        <a:pt x="136" y="636"/>
                      </a:lnTo>
                      <a:lnTo>
                        <a:pt x="150" y="654"/>
                      </a:lnTo>
                      <a:lnTo>
                        <a:pt x="166" y="670"/>
                      </a:lnTo>
                      <a:lnTo>
                        <a:pt x="644" y="1148"/>
                      </a:lnTo>
                      <a:lnTo>
                        <a:pt x="644" y="1148"/>
                      </a:lnTo>
                      <a:lnTo>
                        <a:pt x="628" y="1132"/>
                      </a:lnTo>
                      <a:lnTo>
                        <a:pt x="614" y="1114"/>
                      </a:lnTo>
                      <a:lnTo>
                        <a:pt x="602" y="1094"/>
                      </a:lnTo>
                      <a:lnTo>
                        <a:pt x="592" y="1072"/>
                      </a:lnTo>
                      <a:lnTo>
                        <a:pt x="584" y="1050"/>
                      </a:lnTo>
                      <a:lnTo>
                        <a:pt x="578" y="1028"/>
                      </a:lnTo>
                      <a:lnTo>
                        <a:pt x="576" y="1004"/>
                      </a:lnTo>
                      <a:lnTo>
                        <a:pt x="574" y="980"/>
                      </a:lnTo>
                      <a:lnTo>
                        <a:pt x="574" y="342"/>
                      </a:lnTo>
                      <a:lnTo>
                        <a:pt x="654" y="342"/>
                      </a:lnTo>
                      <a:lnTo>
                        <a:pt x="654" y="342"/>
                      </a:lnTo>
                      <a:lnTo>
                        <a:pt x="658" y="342"/>
                      </a:lnTo>
                      <a:lnTo>
                        <a:pt x="664" y="338"/>
                      </a:lnTo>
                      <a:lnTo>
                        <a:pt x="666" y="336"/>
                      </a:lnTo>
                      <a:lnTo>
                        <a:pt x="668" y="332"/>
                      </a:lnTo>
                      <a:lnTo>
                        <a:pt x="670" y="328"/>
                      </a:lnTo>
                      <a:lnTo>
                        <a:pt x="670" y="322"/>
                      </a:lnTo>
                      <a:lnTo>
                        <a:pt x="668" y="318"/>
                      </a:lnTo>
                      <a:lnTo>
                        <a:pt x="666" y="314"/>
                      </a:lnTo>
                      <a:lnTo>
                        <a:pt x="362" y="12"/>
                      </a:lnTo>
                      <a:lnTo>
                        <a:pt x="362" y="12"/>
                      </a:lnTo>
                      <a:lnTo>
                        <a:pt x="356" y="6"/>
                      </a:lnTo>
                      <a:lnTo>
                        <a:pt x="350" y="2"/>
                      </a:lnTo>
                      <a:lnTo>
                        <a:pt x="342" y="0"/>
                      </a:lnTo>
                      <a:lnTo>
                        <a:pt x="334" y="0"/>
                      </a:lnTo>
                      <a:lnTo>
                        <a:pt x="328" y="0"/>
                      </a:lnTo>
                      <a:lnTo>
                        <a:pt x="320" y="2"/>
                      </a:lnTo>
                      <a:lnTo>
                        <a:pt x="312" y="6"/>
                      </a:lnTo>
                      <a:lnTo>
                        <a:pt x="306" y="12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2" y="318"/>
                      </a:lnTo>
                      <a:lnTo>
                        <a:pt x="0" y="322"/>
                      </a:lnTo>
                      <a:lnTo>
                        <a:pt x="0" y="328"/>
                      </a:lnTo>
                      <a:lnTo>
                        <a:pt x="0" y="332"/>
                      </a:lnTo>
                      <a:lnTo>
                        <a:pt x="2" y="336"/>
                      </a:lnTo>
                      <a:lnTo>
                        <a:pt x="6" y="338"/>
                      </a:lnTo>
                      <a:lnTo>
                        <a:pt x="10" y="342"/>
                      </a:lnTo>
                      <a:lnTo>
                        <a:pt x="16" y="342"/>
                      </a:lnTo>
                      <a:lnTo>
                        <a:pt x="96" y="3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78191" tIns="39096" rIns="78191" bIns="390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200"/>
                </a:p>
              </p:txBody>
            </p:sp>
            <p:sp>
              <p:nvSpPr>
                <p:cNvPr id="62" name="Freeform 19">
                  <a:extLst>
                    <a:ext uri="{FF2B5EF4-FFF2-40B4-BE49-F238E27FC236}">
                      <a16:creationId xmlns:a16="http://schemas.microsoft.com/office/drawing/2014/main" id="{7BF24A88-FAD7-453D-A898-0CFFCE15A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1229" y="3469675"/>
                  <a:ext cx="1645577" cy="960397"/>
                </a:xfrm>
                <a:custGeom>
                  <a:avLst/>
                  <a:gdLst>
                    <a:gd name="T0" fmla="*/ 806 w 1148"/>
                    <a:gd name="T1" fmla="*/ 96 h 670"/>
                    <a:gd name="T2" fmla="*/ 646 w 1148"/>
                    <a:gd name="T3" fmla="*/ 96 h 670"/>
                    <a:gd name="T4" fmla="*/ 646 w 1148"/>
                    <a:gd name="T5" fmla="*/ 96 h 670"/>
                    <a:gd name="T6" fmla="*/ 622 w 1148"/>
                    <a:gd name="T7" fmla="*/ 98 h 670"/>
                    <a:gd name="T8" fmla="*/ 598 w 1148"/>
                    <a:gd name="T9" fmla="*/ 100 h 670"/>
                    <a:gd name="T10" fmla="*/ 576 w 1148"/>
                    <a:gd name="T11" fmla="*/ 106 h 670"/>
                    <a:gd name="T12" fmla="*/ 554 w 1148"/>
                    <a:gd name="T13" fmla="*/ 114 h 670"/>
                    <a:gd name="T14" fmla="*/ 532 w 1148"/>
                    <a:gd name="T15" fmla="*/ 124 h 670"/>
                    <a:gd name="T16" fmla="*/ 512 w 1148"/>
                    <a:gd name="T17" fmla="*/ 136 h 670"/>
                    <a:gd name="T18" fmla="*/ 494 w 1148"/>
                    <a:gd name="T19" fmla="*/ 150 h 670"/>
                    <a:gd name="T20" fmla="*/ 478 w 1148"/>
                    <a:gd name="T21" fmla="*/ 166 h 670"/>
                    <a:gd name="T22" fmla="*/ 0 w 1148"/>
                    <a:gd name="T23" fmla="*/ 644 h 670"/>
                    <a:gd name="T24" fmla="*/ 0 w 1148"/>
                    <a:gd name="T25" fmla="*/ 644 h 670"/>
                    <a:gd name="T26" fmla="*/ 16 w 1148"/>
                    <a:gd name="T27" fmla="*/ 628 h 670"/>
                    <a:gd name="T28" fmla="*/ 34 w 1148"/>
                    <a:gd name="T29" fmla="*/ 616 h 670"/>
                    <a:gd name="T30" fmla="*/ 54 w 1148"/>
                    <a:gd name="T31" fmla="*/ 604 h 670"/>
                    <a:gd name="T32" fmla="*/ 76 w 1148"/>
                    <a:gd name="T33" fmla="*/ 594 h 670"/>
                    <a:gd name="T34" fmla="*/ 98 w 1148"/>
                    <a:gd name="T35" fmla="*/ 586 h 670"/>
                    <a:gd name="T36" fmla="*/ 120 w 1148"/>
                    <a:gd name="T37" fmla="*/ 580 h 670"/>
                    <a:gd name="T38" fmla="*/ 144 w 1148"/>
                    <a:gd name="T39" fmla="*/ 576 h 670"/>
                    <a:gd name="T40" fmla="*/ 168 w 1148"/>
                    <a:gd name="T41" fmla="*/ 574 h 670"/>
                    <a:gd name="T42" fmla="*/ 806 w 1148"/>
                    <a:gd name="T43" fmla="*/ 574 h 670"/>
                    <a:gd name="T44" fmla="*/ 806 w 1148"/>
                    <a:gd name="T45" fmla="*/ 654 h 670"/>
                    <a:gd name="T46" fmla="*/ 806 w 1148"/>
                    <a:gd name="T47" fmla="*/ 654 h 670"/>
                    <a:gd name="T48" fmla="*/ 806 w 1148"/>
                    <a:gd name="T49" fmla="*/ 660 h 670"/>
                    <a:gd name="T50" fmla="*/ 810 w 1148"/>
                    <a:gd name="T51" fmla="*/ 664 h 670"/>
                    <a:gd name="T52" fmla="*/ 812 w 1148"/>
                    <a:gd name="T53" fmla="*/ 668 h 670"/>
                    <a:gd name="T54" fmla="*/ 816 w 1148"/>
                    <a:gd name="T55" fmla="*/ 670 h 670"/>
                    <a:gd name="T56" fmla="*/ 820 w 1148"/>
                    <a:gd name="T57" fmla="*/ 670 h 670"/>
                    <a:gd name="T58" fmla="*/ 826 w 1148"/>
                    <a:gd name="T59" fmla="*/ 670 h 670"/>
                    <a:gd name="T60" fmla="*/ 830 w 1148"/>
                    <a:gd name="T61" fmla="*/ 668 h 670"/>
                    <a:gd name="T62" fmla="*/ 834 w 1148"/>
                    <a:gd name="T63" fmla="*/ 666 h 670"/>
                    <a:gd name="T64" fmla="*/ 1136 w 1148"/>
                    <a:gd name="T65" fmla="*/ 364 h 670"/>
                    <a:gd name="T66" fmla="*/ 1136 w 1148"/>
                    <a:gd name="T67" fmla="*/ 364 h 670"/>
                    <a:gd name="T68" fmla="*/ 1142 w 1148"/>
                    <a:gd name="T69" fmla="*/ 358 h 670"/>
                    <a:gd name="T70" fmla="*/ 1146 w 1148"/>
                    <a:gd name="T71" fmla="*/ 350 h 670"/>
                    <a:gd name="T72" fmla="*/ 1148 w 1148"/>
                    <a:gd name="T73" fmla="*/ 342 h 670"/>
                    <a:gd name="T74" fmla="*/ 1148 w 1148"/>
                    <a:gd name="T75" fmla="*/ 336 h 670"/>
                    <a:gd name="T76" fmla="*/ 1148 w 1148"/>
                    <a:gd name="T77" fmla="*/ 328 h 670"/>
                    <a:gd name="T78" fmla="*/ 1146 w 1148"/>
                    <a:gd name="T79" fmla="*/ 320 h 670"/>
                    <a:gd name="T80" fmla="*/ 1142 w 1148"/>
                    <a:gd name="T81" fmla="*/ 314 h 670"/>
                    <a:gd name="T82" fmla="*/ 1136 w 1148"/>
                    <a:gd name="T83" fmla="*/ 308 h 670"/>
                    <a:gd name="T84" fmla="*/ 834 w 1148"/>
                    <a:gd name="T85" fmla="*/ 4 h 670"/>
                    <a:gd name="T86" fmla="*/ 834 w 1148"/>
                    <a:gd name="T87" fmla="*/ 4 h 670"/>
                    <a:gd name="T88" fmla="*/ 830 w 1148"/>
                    <a:gd name="T89" fmla="*/ 2 h 670"/>
                    <a:gd name="T90" fmla="*/ 826 w 1148"/>
                    <a:gd name="T91" fmla="*/ 0 h 670"/>
                    <a:gd name="T92" fmla="*/ 820 w 1148"/>
                    <a:gd name="T93" fmla="*/ 0 h 670"/>
                    <a:gd name="T94" fmla="*/ 816 w 1148"/>
                    <a:gd name="T95" fmla="*/ 2 h 670"/>
                    <a:gd name="T96" fmla="*/ 812 w 1148"/>
                    <a:gd name="T97" fmla="*/ 4 h 670"/>
                    <a:gd name="T98" fmla="*/ 810 w 1148"/>
                    <a:gd name="T99" fmla="*/ 6 h 670"/>
                    <a:gd name="T100" fmla="*/ 806 w 1148"/>
                    <a:gd name="T101" fmla="*/ 12 h 670"/>
                    <a:gd name="T102" fmla="*/ 806 w 1148"/>
                    <a:gd name="T103" fmla="*/ 16 h 670"/>
                    <a:gd name="T104" fmla="*/ 806 w 1148"/>
                    <a:gd name="T105" fmla="*/ 96 h 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8" h="670">
                      <a:moveTo>
                        <a:pt x="806" y="96"/>
                      </a:moveTo>
                      <a:lnTo>
                        <a:pt x="646" y="96"/>
                      </a:lnTo>
                      <a:lnTo>
                        <a:pt x="646" y="96"/>
                      </a:lnTo>
                      <a:lnTo>
                        <a:pt x="622" y="98"/>
                      </a:lnTo>
                      <a:lnTo>
                        <a:pt x="598" y="100"/>
                      </a:lnTo>
                      <a:lnTo>
                        <a:pt x="576" y="106"/>
                      </a:lnTo>
                      <a:lnTo>
                        <a:pt x="554" y="114"/>
                      </a:lnTo>
                      <a:lnTo>
                        <a:pt x="532" y="124"/>
                      </a:lnTo>
                      <a:lnTo>
                        <a:pt x="512" y="136"/>
                      </a:lnTo>
                      <a:lnTo>
                        <a:pt x="494" y="150"/>
                      </a:lnTo>
                      <a:lnTo>
                        <a:pt x="478" y="166"/>
                      </a:lnTo>
                      <a:lnTo>
                        <a:pt x="0" y="644"/>
                      </a:lnTo>
                      <a:lnTo>
                        <a:pt x="0" y="644"/>
                      </a:lnTo>
                      <a:lnTo>
                        <a:pt x="16" y="628"/>
                      </a:lnTo>
                      <a:lnTo>
                        <a:pt x="34" y="616"/>
                      </a:lnTo>
                      <a:lnTo>
                        <a:pt x="54" y="604"/>
                      </a:lnTo>
                      <a:lnTo>
                        <a:pt x="76" y="594"/>
                      </a:lnTo>
                      <a:lnTo>
                        <a:pt x="98" y="586"/>
                      </a:lnTo>
                      <a:lnTo>
                        <a:pt x="120" y="580"/>
                      </a:lnTo>
                      <a:lnTo>
                        <a:pt x="144" y="576"/>
                      </a:lnTo>
                      <a:lnTo>
                        <a:pt x="168" y="574"/>
                      </a:lnTo>
                      <a:lnTo>
                        <a:pt x="806" y="574"/>
                      </a:lnTo>
                      <a:lnTo>
                        <a:pt x="806" y="654"/>
                      </a:lnTo>
                      <a:lnTo>
                        <a:pt x="806" y="654"/>
                      </a:lnTo>
                      <a:lnTo>
                        <a:pt x="806" y="660"/>
                      </a:lnTo>
                      <a:lnTo>
                        <a:pt x="810" y="664"/>
                      </a:lnTo>
                      <a:lnTo>
                        <a:pt x="812" y="668"/>
                      </a:lnTo>
                      <a:lnTo>
                        <a:pt x="816" y="670"/>
                      </a:lnTo>
                      <a:lnTo>
                        <a:pt x="820" y="670"/>
                      </a:lnTo>
                      <a:lnTo>
                        <a:pt x="826" y="670"/>
                      </a:lnTo>
                      <a:lnTo>
                        <a:pt x="830" y="668"/>
                      </a:lnTo>
                      <a:lnTo>
                        <a:pt x="834" y="666"/>
                      </a:lnTo>
                      <a:lnTo>
                        <a:pt x="1136" y="364"/>
                      </a:lnTo>
                      <a:lnTo>
                        <a:pt x="1136" y="364"/>
                      </a:lnTo>
                      <a:lnTo>
                        <a:pt x="1142" y="358"/>
                      </a:lnTo>
                      <a:lnTo>
                        <a:pt x="1146" y="350"/>
                      </a:lnTo>
                      <a:lnTo>
                        <a:pt x="1148" y="342"/>
                      </a:lnTo>
                      <a:lnTo>
                        <a:pt x="1148" y="336"/>
                      </a:lnTo>
                      <a:lnTo>
                        <a:pt x="1148" y="328"/>
                      </a:lnTo>
                      <a:lnTo>
                        <a:pt x="1146" y="320"/>
                      </a:lnTo>
                      <a:lnTo>
                        <a:pt x="1142" y="314"/>
                      </a:lnTo>
                      <a:lnTo>
                        <a:pt x="1136" y="308"/>
                      </a:lnTo>
                      <a:lnTo>
                        <a:pt x="834" y="4"/>
                      </a:lnTo>
                      <a:lnTo>
                        <a:pt x="834" y="4"/>
                      </a:lnTo>
                      <a:lnTo>
                        <a:pt x="830" y="2"/>
                      </a:lnTo>
                      <a:lnTo>
                        <a:pt x="826" y="0"/>
                      </a:lnTo>
                      <a:lnTo>
                        <a:pt x="820" y="0"/>
                      </a:lnTo>
                      <a:lnTo>
                        <a:pt x="816" y="2"/>
                      </a:lnTo>
                      <a:lnTo>
                        <a:pt x="812" y="4"/>
                      </a:lnTo>
                      <a:lnTo>
                        <a:pt x="810" y="6"/>
                      </a:lnTo>
                      <a:lnTo>
                        <a:pt x="806" y="12"/>
                      </a:lnTo>
                      <a:lnTo>
                        <a:pt x="806" y="16"/>
                      </a:lnTo>
                      <a:lnTo>
                        <a:pt x="806" y="9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8191" tIns="39096" rIns="78191" bIns="390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200"/>
                </a:p>
              </p:txBody>
            </p:sp>
            <p:sp>
              <p:nvSpPr>
                <p:cNvPr id="63" name="Freeform 20">
                  <a:extLst>
                    <a:ext uri="{FF2B5EF4-FFF2-40B4-BE49-F238E27FC236}">
                      <a16:creationId xmlns:a16="http://schemas.microsoft.com/office/drawing/2014/main" id="{5348F0A5-F874-4DB5-8BB3-7CF8FAD0F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0217" y="3469675"/>
                  <a:ext cx="1645577" cy="960397"/>
                </a:xfrm>
                <a:custGeom>
                  <a:avLst/>
                  <a:gdLst>
                    <a:gd name="T0" fmla="*/ 342 w 1148"/>
                    <a:gd name="T1" fmla="*/ 574 h 670"/>
                    <a:gd name="T2" fmla="*/ 500 w 1148"/>
                    <a:gd name="T3" fmla="*/ 574 h 670"/>
                    <a:gd name="T4" fmla="*/ 500 w 1148"/>
                    <a:gd name="T5" fmla="*/ 574 h 670"/>
                    <a:gd name="T6" fmla="*/ 526 w 1148"/>
                    <a:gd name="T7" fmla="*/ 574 h 670"/>
                    <a:gd name="T8" fmla="*/ 550 w 1148"/>
                    <a:gd name="T9" fmla="*/ 570 h 670"/>
                    <a:gd name="T10" fmla="*/ 572 w 1148"/>
                    <a:gd name="T11" fmla="*/ 564 h 670"/>
                    <a:gd name="T12" fmla="*/ 594 w 1148"/>
                    <a:gd name="T13" fmla="*/ 556 h 670"/>
                    <a:gd name="T14" fmla="*/ 614 w 1148"/>
                    <a:gd name="T15" fmla="*/ 546 h 670"/>
                    <a:gd name="T16" fmla="*/ 634 w 1148"/>
                    <a:gd name="T17" fmla="*/ 534 h 670"/>
                    <a:gd name="T18" fmla="*/ 654 w 1148"/>
                    <a:gd name="T19" fmla="*/ 520 h 670"/>
                    <a:gd name="T20" fmla="*/ 670 w 1148"/>
                    <a:gd name="T21" fmla="*/ 504 h 670"/>
                    <a:gd name="T22" fmla="*/ 1148 w 1148"/>
                    <a:gd name="T23" fmla="*/ 26 h 670"/>
                    <a:gd name="T24" fmla="*/ 1148 w 1148"/>
                    <a:gd name="T25" fmla="*/ 26 h 670"/>
                    <a:gd name="T26" fmla="*/ 1132 w 1148"/>
                    <a:gd name="T27" fmla="*/ 42 h 670"/>
                    <a:gd name="T28" fmla="*/ 1112 w 1148"/>
                    <a:gd name="T29" fmla="*/ 56 h 670"/>
                    <a:gd name="T30" fmla="*/ 1094 w 1148"/>
                    <a:gd name="T31" fmla="*/ 68 h 670"/>
                    <a:gd name="T32" fmla="*/ 1072 w 1148"/>
                    <a:gd name="T33" fmla="*/ 78 h 670"/>
                    <a:gd name="T34" fmla="*/ 1050 w 1148"/>
                    <a:gd name="T35" fmla="*/ 86 h 670"/>
                    <a:gd name="T36" fmla="*/ 1028 w 1148"/>
                    <a:gd name="T37" fmla="*/ 92 h 670"/>
                    <a:gd name="T38" fmla="*/ 1004 w 1148"/>
                    <a:gd name="T39" fmla="*/ 94 h 670"/>
                    <a:gd name="T40" fmla="*/ 980 w 1148"/>
                    <a:gd name="T41" fmla="*/ 96 h 670"/>
                    <a:gd name="T42" fmla="*/ 342 w 1148"/>
                    <a:gd name="T43" fmla="*/ 96 h 670"/>
                    <a:gd name="T44" fmla="*/ 342 w 1148"/>
                    <a:gd name="T45" fmla="*/ 16 h 670"/>
                    <a:gd name="T46" fmla="*/ 342 w 1148"/>
                    <a:gd name="T47" fmla="*/ 16 h 670"/>
                    <a:gd name="T48" fmla="*/ 340 w 1148"/>
                    <a:gd name="T49" fmla="*/ 12 h 670"/>
                    <a:gd name="T50" fmla="*/ 338 w 1148"/>
                    <a:gd name="T51" fmla="*/ 6 h 670"/>
                    <a:gd name="T52" fmla="*/ 336 w 1148"/>
                    <a:gd name="T53" fmla="*/ 4 h 670"/>
                    <a:gd name="T54" fmla="*/ 332 w 1148"/>
                    <a:gd name="T55" fmla="*/ 2 h 670"/>
                    <a:gd name="T56" fmla="*/ 326 w 1148"/>
                    <a:gd name="T57" fmla="*/ 0 h 670"/>
                    <a:gd name="T58" fmla="*/ 322 w 1148"/>
                    <a:gd name="T59" fmla="*/ 0 h 670"/>
                    <a:gd name="T60" fmla="*/ 318 w 1148"/>
                    <a:gd name="T61" fmla="*/ 2 h 670"/>
                    <a:gd name="T62" fmla="*/ 314 w 1148"/>
                    <a:gd name="T63" fmla="*/ 4 h 670"/>
                    <a:gd name="T64" fmla="*/ 10 w 1148"/>
                    <a:gd name="T65" fmla="*/ 308 h 670"/>
                    <a:gd name="T66" fmla="*/ 10 w 1148"/>
                    <a:gd name="T67" fmla="*/ 308 h 670"/>
                    <a:gd name="T68" fmla="*/ 6 w 1148"/>
                    <a:gd name="T69" fmla="*/ 314 h 670"/>
                    <a:gd name="T70" fmla="*/ 2 w 1148"/>
                    <a:gd name="T71" fmla="*/ 320 h 670"/>
                    <a:gd name="T72" fmla="*/ 0 w 1148"/>
                    <a:gd name="T73" fmla="*/ 328 h 670"/>
                    <a:gd name="T74" fmla="*/ 0 w 1148"/>
                    <a:gd name="T75" fmla="*/ 336 h 670"/>
                    <a:gd name="T76" fmla="*/ 0 w 1148"/>
                    <a:gd name="T77" fmla="*/ 342 h 670"/>
                    <a:gd name="T78" fmla="*/ 2 w 1148"/>
                    <a:gd name="T79" fmla="*/ 350 h 670"/>
                    <a:gd name="T80" fmla="*/ 6 w 1148"/>
                    <a:gd name="T81" fmla="*/ 358 h 670"/>
                    <a:gd name="T82" fmla="*/ 10 w 1148"/>
                    <a:gd name="T83" fmla="*/ 364 h 670"/>
                    <a:gd name="T84" fmla="*/ 314 w 1148"/>
                    <a:gd name="T85" fmla="*/ 666 h 670"/>
                    <a:gd name="T86" fmla="*/ 314 w 1148"/>
                    <a:gd name="T87" fmla="*/ 666 h 670"/>
                    <a:gd name="T88" fmla="*/ 318 w 1148"/>
                    <a:gd name="T89" fmla="*/ 668 h 670"/>
                    <a:gd name="T90" fmla="*/ 322 w 1148"/>
                    <a:gd name="T91" fmla="*/ 670 h 670"/>
                    <a:gd name="T92" fmla="*/ 326 w 1148"/>
                    <a:gd name="T93" fmla="*/ 670 h 670"/>
                    <a:gd name="T94" fmla="*/ 332 w 1148"/>
                    <a:gd name="T95" fmla="*/ 670 h 670"/>
                    <a:gd name="T96" fmla="*/ 336 w 1148"/>
                    <a:gd name="T97" fmla="*/ 668 h 670"/>
                    <a:gd name="T98" fmla="*/ 338 w 1148"/>
                    <a:gd name="T99" fmla="*/ 664 h 670"/>
                    <a:gd name="T100" fmla="*/ 340 w 1148"/>
                    <a:gd name="T101" fmla="*/ 660 h 670"/>
                    <a:gd name="T102" fmla="*/ 342 w 1148"/>
                    <a:gd name="T103" fmla="*/ 654 h 670"/>
                    <a:gd name="T104" fmla="*/ 342 w 1148"/>
                    <a:gd name="T105" fmla="*/ 574 h 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8" h="670">
                      <a:moveTo>
                        <a:pt x="342" y="574"/>
                      </a:moveTo>
                      <a:lnTo>
                        <a:pt x="500" y="574"/>
                      </a:lnTo>
                      <a:lnTo>
                        <a:pt x="500" y="574"/>
                      </a:lnTo>
                      <a:lnTo>
                        <a:pt x="526" y="574"/>
                      </a:lnTo>
                      <a:lnTo>
                        <a:pt x="550" y="570"/>
                      </a:lnTo>
                      <a:lnTo>
                        <a:pt x="572" y="564"/>
                      </a:lnTo>
                      <a:lnTo>
                        <a:pt x="594" y="556"/>
                      </a:lnTo>
                      <a:lnTo>
                        <a:pt x="614" y="546"/>
                      </a:lnTo>
                      <a:lnTo>
                        <a:pt x="634" y="534"/>
                      </a:lnTo>
                      <a:lnTo>
                        <a:pt x="654" y="520"/>
                      </a:lnTo>
                      <a:lnTo>
                        <a:pt x="670" y="504"/>
                      </a:lnTo>
                      <a:lnTo>
                        <a:pt x="1148" y="26"/>
                      </a:lnTo>
                      <a:lnTo>
                        <a:pt x="1148" y="26"/>
                      </a:lnTo>
                      <a:lnTo>
                        <a:pt x="1132" y="42"/>
                      </a:lnTo>
                      <a:lnTo>
                        <a:pt x="1112" y="56"/>
                      </a:lnTo>
                      <a:lnTo>
                        <a:pt x="1094" y="68"/>
                      </a:lnTo>
                      <a:lnTo>
                        <a:pt x="1072" y="78"/>
                      </a:lnTo>
                      <a:lnTo>
                        <a:pt x="1050" y="86"/>
                      </a:lnTo>
                      <a:lnTo>
                        <a:pt x="1028" y="92"/>
                      </a:lnTo>
                      <a:lnTo>
                        <a:pt x="1004" y="94"/>
                      </a:lnTo>
                      <a:lnTo>
                        <a:pt x="980" y="96"/>
                      </a:lnTo>
                      <a:lnTo>
                        <a:pt x="342" y="96"/>
                      </a:lnTo>
                      <a:lnTo>
                        <a:pt x="342" y="16"/>
                      </a:lnTo>
                      <a:lnTo>
                        <a:pt x="342" y="16"/>
                      </a:lnTo>
                      <a:lnTo>
                        <a:pt x="340" y="12"/>
                      </a:lnTo>
                      <a:lnTo>
                        <a:pt x="338" y="6"/>
                      </a:lnTo>
                      <a:lnTo>
                        <a:pt x="336" y="4"/>
                      </a:lnTo>
                      <a:lnTo>
                        <a:pt x="332" y="2"/>
                      </a:lnTo>
                      <a:lnTo>
                        <a:pt x="326" y="0"/>
                      </a:lnTo>
                      <a:lnTo>
                        <a:pt x="322" y="0"/>
                      </a:lnTo>
                      <a:lnTo>
                        <a:pt x="318" y="2"/>
                      </a:lnTo>
                      <a:lnTo>
                        <a:pt x="314" y="4"/>
                      </a:lnTo>
                      <a:lnTo>
                        <a:pt x="10" y="308"/>
                      </a:lnTo>
                      <a:lnTo>
                        <a:pt x="10" y="308"/>
                      </a:lnTo>
                      <a:lnTo>
                        <a:pt x="6" y="314"/>
                      </a:lnTo>
                      <a:lnTo>
                        <a:pt x="2" y="320"/>
                      </a:lnTo>
                      <a:lnTo>
                        <a:pt x="0" y="328"/>
                      </a:lnTo>
                      <a:lnTo>
                        <a:pt x="0" y="336"/>
                      </a:lnTo>
                      <a:lnTo>
                        <a:pt x="0" y="342"/>
                      </a:lnTo>
                      <a:lnTo>
                        <a:pt x="2" y="350"/>
                      </a:lnTo>
                      <a:lnTo>
                        <a:pt x="6" y="358"/>
                      </a:lnTo>
                      <a:lnTo>
                        <a:pt x="10" y="364"/>
                      </a:lnTo>
                      <a:lnTo>
                        <a:pt x="314" y="666"/>
                      </a:lnTo>
                      <a:lnTo>
                        <a:pt x="314" y="666"/>
                      </a:lnTo>
                      <a:lnTo>
                        <a:pt x="318" y="668"/>
                      </a:lnTo>
                      <a:lnTo>
                        <a:pt x="322" y="670"/>
                      </a:lnTo>
                      <a:lnTo>
                        <a:pt x="326" y="670"/>
                      </a:lnTo>
                      <a:lnTo>
                        <a:pt x="332" y="670"/>
                      </a:lnTo>
                      <a:lnTo>
                        <a:pt x="336" y="668"/>
                      </a:lnTo>
                      <a:lnTo>
                        <a:pt x="338" y="664"/>
                      </a:lnTo>
                      <a:lnTo>
                        <a:pt x="340" y="660"/>
                      </a:lnTo>
                      <a:lnTo>
                        <a:pt x="342" y="654"/>
                      </a:lnTo>
                      <a:lnTo>
                        <a:pt x="342" y="57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8191" tIns="39096" rIns="78191" bIns="390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200"/>
                </a:p>
              </p:txBody>
            </p:sp>
            <p:sp>
              <p:nvSpPr>
                <p:cNvPr id="64" name="Rectangle 21">
                  <a:extLst>
                    <a:ext uri="{FF2B5EF4-FFF2-40B4-BE49-F238E27FC236}">
                      <a16:creationId xmlns:a16="http://schemas.microsoft.com/office/drawing/2014/main" id="{FE079120-55DA-4781-BEE9-5209A54DF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411" y="3386655"/>
                  <a:ext cx="121915" cy="350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defTabSz="781835"/>
                  <a:r>
                    <a:rPr lang="en-US" altLang="en-US" sz="2400" b="1" dirty="0">
                      <a:solidFill>
                        <a:srgbClr val="FFFFFF"/>
                      </a:solidFill>
                      <a:latin typeface="+mj-lt"/>
                    </a:rPr>
                    <a:t>1</a:t>
                  </a:r>
                  <a:endParaRPr lang="en-US" altLang="en-US" sz="2400" dirty="0">
                    <a:latin typeface="+mj-lt"/>
                  </a:endParaRPr>
                </a:p>
              </p:txBody>
            </p:sp>
            <p:sp>
              <p:nvSpPr>
                <p:cNvPr id="65" name="Rectangle 22">
                  <a:extLst>
                    <a:ext uri="{FF2B5EF4-FFF2-40B4-BE49-F238E27FC236}">
                      <a16:creationId xmlns:a16="http://schemas.microsoft.com/office/drawing/2014/main" id="{411E7B90-2319-4A1B-85D5-A3CC166F7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8147" y="3782281"/>
                  <a:ext cx="138777" cy="350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defTabSz="781835"/>
                  <a:r>
                    <a:rPr lang="en-US" altLang="en-US" sz="2400" b="1" dirty="0">
                      <a:solidFill>
                        <a:srgbClr val="FFFFFF"/>
                      </a:solidFill>
                      <a:latin typeface="+mn-lt"/>
                    </a:rPr>
                    <a:t>2</a:t>
                  </a:r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66" name="Rectangle 23">
                  <a:extLst>
                    <a:ext uri="{FF2B5EF4-FFF2-40B4-BE49-F238E27FC236}">
                      <a16:creationId xmlns:a16="http://schemas.microsoft.com/office/drawing/2014/main" id="{49AD1AC1-7D8C-467E-84BC-AE0A541A1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810" y="4195109"/>
                  <a:ext cx="155637" cy="350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defTabSz="781835"/>
                  <a:r>
                    <a:rPr lang="en-US" altLang="en-US" sz="2400" b="1" dirty="0">
                      <a:solidFill>
                        <a:srgbClr val="FFFFFF"/>
                      </a:solidFill>
                      <a:latin typeface="+mj-lt"/>
                    </a:rPr>
                    <a:t>3</a:t>
                  </a:r>
                  <a:endParaRPr lang="en-US" altLang="en-US" sz="2400" dirty="0">
                    <a:latin typeface="+mj-lt"/>
                  </a:endParaRPr>
                </a:p>
              </p:txBody>
            </p:sp>
            <p:sp>
              <p:nvSpPr>
                <p:cNvPr id="67" name="Rectangle 24">
                  <a:extLst>
                    <a:ext uri="{FF2B5EF4-FFF2-40B4-BE49-F238E27FC236}">
                      <a16:creationId xmlns:a16="http://schemas.microsoft.com/office/drawing/2014/main" id="{B4A4533B-7D08-4E05-B649-32E5A65FE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852" y="3810950"/>
                  <a:ext cx="138777" cy="350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defTabSz="781835"/>
                  <a:r>
                    <a:rPr lang="en-US" altLang="en-US" sz="2400" b="1" dirty="0">
                      <a:solidFill>
                        <a:srgbClr val="FFFFFF"/>
                      </a:solidFill>
                      <a:latin typeface="+mn-lt"/>
                    </a:rPr>
                    <a:t>4</a:t>
                  </a:r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836BED0-CB56-4630-86C6-5F46C3C7833B}"/>
                    </a:ext>
                  </a:extLst>
                </p:cNvPr>
                <p:cNvSpPr txBox="1"/>
                <p:nvPr/>
              </p:nvSpPr>
              <p:spPr>
                <a:xfrm>
                  <a:off x="829783" y="2328761"/>
                  <a:ext cx="1224000" cy="8227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Aft>
                      <a:spcPts val="770"/>
                    </a:spcAft>
                  </a:pPr>
                  <a:endParaRPr lang="en-GB" sz="1200" dirty="0">
                    <a:latin typeface="+mj-lt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C192607-A3AA-4552-BEC3-6E6BD4BC5C35}"/>
                    </a:ext>
                  </a:extLst>
                </p:cNvPr>
                <p:cNvSpPr txBox="1"/>
                <p:nvPr/>
              </p:nvSpPr>
              <p:spPr>
                <a:xfrm>
                  <a:off x="863326" y="2430540"/>
                  <a:ext cx="1272706" cy="8227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400" dirty="0">
                      <a:latin typeface="+mj-lt"/>
                    </a:rPr>
                    <a:t>Lack of integration and data exchange between various systems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41226E9-CCBA-4436-9EE9-4298D928AFE9}"/>
                    </a:ext>
                  </a:extLst>
                </p:cNvPr>
                <p:cNvSpPr txBox="1"/>
                <p:nvPr/>
              </p:nvSpPr>
              <p:spPr>
                <a:xfrm>
                  <a:off x="845502" y="4819912"/>
                  <a:ext cx="1224000" cy="8227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>
                    <a:spcAft>
                      <a:spcPts val="770"/>
                    </a:spcAft>
                  </a:pPr>
                  <a:endParaRPr lang="en-GB" sz="1200" dirty="0">
                    <a:latin typeface="+mj-lt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5A5C50-ACA7-48D0-8DE4-A4ACDB521FAF}"/>
                    </a:ext>
                  </a:extLst>
                </p:cNvPr>
                <p:cNvSpPr txBox="1"/>
                <p:nvPr/>
              </p:nvSpPr>
              <p:spPr>
                <a:xfrm>
                  <a:off x="2967036" y="4795004"/>
                  <a:ext cx="1224000" cy="8227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>
                    <a:spcAft>
                      <a:spcPts val="770"/>
                    </a:spcAft>
                  </a:pPr>
                  <a:endParaRPr lang="en-GB" sz="1200" dirty="0">
                    <a:latin typeface="+mj-lt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963EDE1-EBB8-4F16-AA33-9E861DCDBB6B}"/>
                  </a:ext>
                </a:extLst>
              </p:cNvPr>
              <p:cNvGrpSpPr/>
              <p:nvPr/>
            </p:nvGrpSpPr>
            <p:grpSpPr>
              <a:xfrm>
                <a:off x="6937089" y="1936836"/>
                <a:ext cx="4662406" cy="3916162"/>
                <a:chOff x="6937089" y="1936836"/>
                <a:chExt cx="4662406" cy="3916162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C9F5462-4A9D-40FC-A57F-79FDC07F8449}"/>
                    </a:ext>
                  </a:extLst>
                </p:cNvPr>
                <p:cNvSpPr txBox="1"/>
                <p:nvPr/>
              </p:nvSpPr>
              <p:spPr>
                <a:xfrm>
                  <a:off x="6937089" y="4843927"/>
                  <a:ext cx="1650379" cy="10090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400" dirty="0">
                      <a:latin typeface="+mj-lt"/>
                    </a:rPr>
                    <a:t>Lack of actionable audit trial and monitoring mechanism 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3B23D5A-29F1-42E6-8B93-6578F3711A44}"/>
                    </a:ext>
                  </a:extLst>
                </p:cNvPr>
                <p:cNvSpPr txBox="1"/>
                <p:nvPr/>
              </p:nvSpPr>
              <p:spPr>
                <a:xfrm>
                  <a:off x="9760943" y="1936836"/>
                  <a:ext cx="1838552" cy="10090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400" dirty="0">
                      <a:latin typeface="+mj-lt"/>
                    </a:rPr>
                    <a:t>Records are not protected against tampering and unauthorised changes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FF51B5-3A48-4072-9667-5BEC3548F7A6}"/>
                </a:ext>
              </a:extLst>
            </p:cNvPr>
            <p:cNvSpPr txBox="1"/>
            <p:nvPr/>
          </p:nvSpPr>
          <p:spPr>
            <a:xfrm>
              <a:off x="10362478" y="4269730"/>
              <a:ext cx="1512811" cy="948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GB" sz="1400" dirty="0">
                  <a:latin typeface="+mj-lt"/>
                </a:rPr>
                <a:t>Lack of an </a:t>
              </a:r>
            </a:p>
            <a:p>
              <a:r>
                <a:rPr lang="en-GB" sz="1400" dirty="0">
                  <a:latin typeface="+mj-lt"/>
                </a:rPr>
                <a:t>authentic single source of truth. Multiple records validating</a:t>
              </a:r>
            </a:p>
            <a:p>
              <a:r>
                <a:rPr lang="en-GB" sz="1400" dirty="0">
                  <a:latin typeface="+mj-lt"/>
                </a:rPr>
                <a:t>multiple truths. </a:t>
              </a:r>
              <a:endParaRPr lang="en-GB" sz="1600" dirty="0">
                <a:latin typeface="+mj-lt"/>
              </a:endParaRPr>
            </a:p>
          </p:txBody>
        </p:sp>
      </p:grpSp>
      <p:sp>
        <p:nvSpPr>
          <p:cNvPr id="160" name="Text Box 55">
            <a:extLst>
              <a:ext uri="{FF2B5EF4-FFF2-40B4-BE49-F238E27FC236}">
                <a16:creationId xmlns:a16="http://schemas.microsoft.com/office/drawing/2014/main" id="{D7479E2C-4669-4D1C-8AC0-C8CBD6790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532" y="6352668"/>
            <a:ext cx="1202705" cy="2948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61200" tIns="61200" rIns="61200" bIns="6120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3629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F3179AD-44EE-4C0D-9A26-A24143B90B25}"/>
              </a:ext>
            </a:extLst>
          </p:cNvPr>
          <p:cNvGrpSpPr/>
          <p:nvPr/>
        </p:nvGrpSpPr>
        <p:grpSpPr>
          <a:xfrm>
            <a:off x="3737092" y="4073007"/>
            <a:ext cx="2525924" cy="718467"/>
            <a:chOff x="964983" y="3507628"/>
            <a:chExt cx="2525924" cy="718467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4C9BC30B-29E8-4651-8155-1177E731EF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95263" y="3626011"/>
              <a:ext cx="1995644" cy="297499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200" b="1" dirty="0">
                  <a:latin typeface="+mj-lt"/>
                </a:rPr>
                <a:t>Property </a:t>
              </a:r>
            </a:p>
            <a:p>
              <a:pPr algn="ctr"/>
              <a:r>
                <a:rPr lang="en-GB" sz="1200" b="1" dirty="0">
                  <a:latin typeface="+mj-lt"/>
                </a:rPr>
                <a:t>Registration – Stamps and Registration  </a:t>
              </a:r>
            </a:p>
          </p:txBody>
        </p:sp>
        <p:pic>
          <p:nvPicPr>
            <p:cNvPr id="161" name="Graphic 160" descr="Contract RTL">
              <a:extLst>
                <a:ext uri="{FF2B5EF4-FFF2-40B4-BE49-F238E27FC236}">
                  <a16:creationId xmlns:a16="http://schemas.microsoft.com/office/drawing/2014/main" id="{26F9A1B7-75B2-4FB2-8A5B-33E6B68AB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4983" y="3507628"/>
              <a:ext cx="743579" cy="718467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E05C8F-0EEE-4409-A99C-6B4256EF9F7E}"/>
              </a:ext>
            </a:extLst>
          </p:cNvPr>
          <p:cNvGrpSpPr/>
          <p:nvPr/>
        </p:nvGrpSpPr>
        <p:grpSpPr>
          <a:xfrm>
            <a:off x="2488248" y="1817165"/>
            <a:ext cx="2504666" cy="855644"/>
            <a:chOff x="986325" y="1818761"/>
            <a:chExt cx="2504666" cy="855644"/>
          </a:xfrm>
        </p:grpSpPr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82EB22C7-E403-4E24-B9BA-23027E6D55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15979" y="1831192"/>
              <a:ext cx="1975012" cy="181139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200" b="1" dirty="0">
                  <a:latin typeface="+mj-lt"/>
                </a:rPr>
                <a:t>Construction Approval and Permits - PMC </a:t>
              </a:r>
            </a:p>
          </p:txBody>
        </p:sp>
        <p:sp>
          <p:nvSpPr>
            <p:cNvPr id="162" name="Freeform 4923">
              <a:extLst>
                <a:ext uri="{FF2B5EF4-FFF2-40B4-BE49-F238E27FC236}">
                  <a16:creationId xmlns:a16="http://schemas.microsoft.com/office/drawing/2014/main" id="{F31ABD2F-BEF7-488A-B341-FB56CF224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25" y="1818761"/>
              <a:ext cx="648871" cy="855644"/>
            </a:xfrm>
            <a:custGeom>
              <a:avLst/>
              <a:gdLst>
                <a:gd name="T0" fmla="*/ 310 w 360"/>
                <a:gd name="T1" fmla="*/ 80 h 330"/>
                <a:gd name="T2" fmla="*/ 310 w 360"/>
                <a:gd name="T3" fmla="*/ 36 h 330"/>
                <a:gd name="T4" fmla="*/ 310 w 360"/>
                <a:gd name="T5" fmla="*/ 34 h 330"/>
                <a:gd name="T6" fmla="*/ 310 w 360"/>
                <a:gd name="T7" fmla="*/ 32 h 330"/>
                <a:gd name="T8" fmla="*/ 310 w 360"/>
                <a:gd name="T9" fmla="*/ 32 h 330"/>
                <a:gd name="T10" fmla="*/ 310 w 360"/>
                <a:gd name="T11" fmla="*/ 32 h 330"/>
                <a:gd name="T12" fmla="*/ 308 w 360"/>
                <a:gd name="T13" fmla="*/ 30 h 330"/>
                <a:gd name="T14" fmla="*/ 308 w 360"/>
                <a:gd name="T15" fmla="*/ 30 h 330"/>
                <a:gd name="T16" fmla="*/ 308 w 360"/>
                <a:gd name="T17" fmla="*/ 28 h 330"/>
                <a:gd name="T18" fmla="*/ 306 w 360"/>
                <a:gd name="T19" fmla="*/ 28 h 330"/>
                <a:gd name="T20" fmla="*/ 274 w 360"/>
                <a:gd name="T21" fmla="*/ 12 h 330"/>
                <a:gd name="T22" fmla="*/ 272 w 360"/>
                <a:gd name="T23" fmla="*/ 12 h 330"/>
                <a:gd name="T24" fmla="*/ 254 w 360"/>
                <a:gd name="T25" fmla="*/ 20 h 330"/>
                <a:gd name="T26" fmla="*/ 238 w 360"/>
                <a:gd name="T27" fmla="*/ 2 h 330"/>
                <a:gd name="T28" fmla="*/ 226 w 360"/>
                <a:gd name="T29" fmla="*/ 0 h 330"/>
                <a:gd name="T30" fmla="*/ 110 w 360"/>
                <a:gd name="T31" fmla="*/ 58 h 330"/>
                <a:gd name="T32" fmla="*/ 110 w 360"/>
                <a:gd name="T33" fmla="*/ 60 h 330"/>
                <a:gd name="T34" fmla="*/ 108 w 360"/>
                <a:gd name="T35" fmla="*/ 60 h 330"/>
                <a:gd name="T36" fmla="*/ 108 w 360"/>
                <a:gd name="T37" fmla="*/ 60 h 330"/>
                <a:gd name="T38" fmla="*/ 2 w 360"/>
                <a:gd name="T39" fmla="*/ 158 h 330"/>
                <a:gd name="T40" fmla="*/ 0 w 360"/>
                <a:gd name="T41" fmla="*/ 170 h 330"/>
                <a:gd name="T42" fmla="*/ 4 w 360"/>
                <a:gd name="T43" fmla="*/ 174 h 330"/>
                <a:gd name="T44" fmla="*/ 10 w 360"/>
                <a:gd name="T45" fmla="*/ 176 h 330"/>
                <a:gd name="T46" fmla="*/ 40 w 360"/>
                <a:gd name="T47" fmla="*/ 172 h 330"/>
                <a:gd name="T48" fmla="*/ 40 w 360"/>
                <a:gd name="T49" fmla="*/ 304 h 330"/>
                <a:gd name="T50" fmla="*/ 44 w 360"/>
                <a:gd name="T51" fmla="*/ 312 h 330"/>
                <a:gd name="T52" fmla="*/ 50 w 360"/>
                <a:gd name="T53" fmla="*/ 314 h 330"/>
                <a:gd name="T54" fmla="*/ 220 w 360"/>
                <a:gd name="T55" fmla="*/ 330 h 330"/>
                <a:gd name="T56" fmla="*/ 220 w 360"/>
                <a:gd name="T57" fmla="*/ 330 h 330"/>
                <a:gd name="T58" fmla="*/ 224 w 360"/>
                <a:gd name="T59" fmla="*/ 330 h 330"/>
                <a:gd name="T60" fmla="*/ 224 w 360"/>
                <a:gd name="T61" fmla="*/ 330 h 330"/>
                <a:gd name="T62" fmla="*/ 322 w 360"/>
                <a:gd name="T63" fmla="*/ 282 h 330"/>
                <a:gd name="T64" fmla="*/ 326 w 360"/>
                <a:gd name="T65" fmla="*/ 278 h 330"/>
                <a:gd name="T66" fmla="*/ 326 w 360"/>
                <a:gd name="T67" fmla="*/ 160 h 330"/>
                <a:gd name="T68" fmla="*/ 356 w 360"/>
                <a:gd name="T69" fmla="*/ 146 h 330"/>
                <a:gd name="T70" fmla="*/ 360 w 360"/>
                <a:gd name="T71" fmla="*/ 138 h 330"/>
                <a:gd name="T72" fmla="*/ 360 w 360"/>
                <a:gd name="T73" fmla="*/ 134 h 330"/>
                <a:gd name="T74" fmla="*/ 358 w 360"/>
                <a:gd name="T75" fmla="*/ 130 h 330"/>
                <a:gd name="T76" fmla="*/ 150 w 360"/>
                <a:gd name="T77" fmla="*/ 304 h 330"/>
                <a:gd name="T78" fmla="*/ 150 w 360"/>
                <a:gd name="T79" fmla="*/ 208 h 330"/>
                <a:gd name="T80" fmla="*/ 144 w 360"/>
                <a:gd name="T81" fmla="*/ 192 h 330"/>
                <a:gd name="T82" fmla="*/ 128 w 360"/>
                <a:gd name="T83" fmla="*/ 184 h 330"/>
                <a:gd name="T84" fmla="*/ 120 w 360"/>
                <a:gd name="T85" fmla="*/ 184 h 330"/>
                <a:gd name="T86" fmla="*/ 108 w 360"/>
                <a:gd name="T87" fmla="*/ 196 h 330"/>
                <a:gd name="T88" fmla="*/ 106 w 360"/>
                <a:gd name="T89" fmla="*/ 300 h 330"/>
                <a:gd name="T90" fmla="*/ 60 w 360"/>
                <a:gd name="T91" fmla="*/ 138 h 330"/>
                <a:gd name="T92" fmla="*/ 210 w 360"/>
                <a:gd name="T93" fmla="*/ 182 h 330"/>
                <a:gd name="T94" fmla="*/ 272 w 360"/>
                <a:gd name="T95" fmla="*/ 28 h 330"/>
                <a:gd name="T96" fmla="*/ 264 w 360"/>
                <a:gd name="T97" fmla="*/ 46 h 330"/>
                <a:gd name="T98" fmla="*/ 272 w 360"/>
                <a:gd name="T99" fmla="*/ 28 h 330"/>
                <a:gd name="T100" fmla="*/ 294 w 360"/>
                <a:gd name="T101" fmla="*/ 124 h 330"/>
                <a:gd name="T102" fmla="*/ 272 w 360"/>
                <a:gd name="T103" fmla="*/ 60 h 330"/>
                <a:gd name="T104" fmla="*/ 240 w 360"/>
                <a:gd name="T105" fmla="*/ 52 h 330"/>
                <a:gd name="T106" fmla="*/ 256 w 360"/>
                <a:gd name="T107" fmla="*/ 136 h 330"/>
                <a:gd name="T108" fmla="*/ 240 w 360"/>
                <a:gd name="T109" fmla="*/ 52 h 330"/>
                <a:gd name="T110" fmla="*/ 230 w 360"/>
                <a:gd name="T111" fmla="*/ 304 h 330"/>
                <a:gd name="T112" fmla="*/ 230 w 360"/>
                <a:gd name="T113" fmla="*/ 204 h 330"/>
                <a:gd name="T114" fmla="*/ 236 w 360"/>
                <a:gd name="T115" fmla="*/ 206 h 330"/>
                <a:gd name="T116" fmla="*/ 306 w 360"/>
                <a:gd name="T117" fmla="*/ 17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330">
                  <a:moveTo>
                    <a:pt x="358" y="130"/>
                  </a:moveTo>
                  <a:lnTo>
                    <a:pt x="310" y="80"/>
                  </a:lnTo>
                  <a:lnTo>
                    <a:pt x="310" y="36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310" y="32"/>
                  </a:lnTo>
                  <a:lnTo>
                    <a:pt x="310" y="32"/>
                  </a:lnTo>
                  <a:lnTo>
                    <a:pt x="310" y="32"/>
                  </a:lnTo>
                  <a:lnTo>
                    <a:pt x="310" y="32"/>
                  </a:lnTo>
                  <a:lnTo>
                    <a:pt x="310" y="32"/>
                  </a:lnTo>
                  <a:lnTo>
                    <a:pt x="310" y="32"/>
                  </a:lnTo>
                  <a:lnTo>
                    <a:pt x="308" y="30"/>
                  </a:lnTo>
                  <a:lnTo>
                    <a:pt x="308" y="30"/>
                  </a:lnTo>
                  <a:lnTo>
                    <a:pt x="308" y="30"/>
                  </a:lnTo>
                  <a:lnTo>
                    <a:pt x="308" y="30"/>
                  </a:lnTo>
                  <a:lnTo>
                    <a:pt x="308" y="28"/>
                  </a:lnTo>
                  <a:lnTo>
                    <a:pt x="308" y="28"/>
                  </a:lnTo>
                  <a:lnTo>
                    <a:pt x="306" y="28"/>
                  </a:lnTo>
                  <a:lnTo>
                    <a:pt x="306" y="28"/>
                  </a:lnTo>
                  <a:lnTo>
                    <a:pt x="306" y="28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54" y="2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32" y="0"/>
                  </a:lnTo>
                  <a:lnTo>
                    <a:pt x="226" y="0"/>
                  </a:lnTo>
                  <a:lnTo>
                    <a:pt x="114" y="58"/>
                  </a:lnTo>
                  <a:lnTo>
                    <a:pt x="110" y="58"/>
                  </a:lnTo>
                  <a:lnTo>
                    <a:pt x="110" y="58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0" y="164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4" y="174"/>
                  </a:lnTo>
                  <a:lnTo>
                    <a:pt x="10" y="176"/>
                  </a:lnTo>
                  <a:lnTo>
                    <a:pt x="10" y="176"/>
                  </a:lnTo>
                  <a:lnTo>
                    <a:pt x="10" y="176"/>
                  </a:lnTo>
                  <a:lnTo>
                    <a:pt x="40" y="172"/>
                  </a:lnTo>
                  <a:lnTo>
                    <a:pt x="40" y="304"/>
                  </a:lnTo>
                  <a:lnTo>
                    <a:pt x="40" y="304"/>
                  </a:lnTo>
                  <a:lnTo>
                    <a:pt x="42" y="308"/>
                  </a:lnTo>
                  <a:lnTo>
                    <a:pt x="44" y="312"/>
                  </a:lnTo>
                  <a:lnTo>
                    <a:pt x="46" y="314"/>
                  </a:lnTo>
                  <a:lnTo>
                    <a:pt x="50" y="314"/>
                  </a:lnTo>
                  <a:lnTo>
                    <a:pt x="220" y="330"/>
                  </a:lnTo>
                  <a:lnTo>
                    <a:pt x="220" y="330"/>
                  </a:lnTo>
                  <a:lnTo>
                    <a:pt x="220" y="330"/>
                  </a:lnTo>
                  <a:lnTo>
                    <a:pt x="220" y="330"/>
                  </a:lnTo>
                  <a:lnTo>
                    <a:pt x="224" y="330"/>
                  </a:lnTo>
                  <a:lnTo>
                    <a:pt x="224" y="330"/>
                  </a:lnTo>
                  <a:lnTo>
                    <a:pt x="224" y="330"/>
                  </a:lnTo>
                  <a:lnTo>
                    <a:pt x="224" y="330"/>
                  </a:lnTo>
                  <a:lnTo>
                    <a:pt x="224" y="330"/>
                  </a:lnTo>
                  <a:lnTo>
                    <a:pt x="322" y="282"/>
                  </a:lnTo>
                  <a:lnTo>
                    <a:pt x="322" y="282"/>
                  </a:lnTo>
                  <a:lnTo>
                    <a:pt x="326" y="278"/>
                  </a:lnTo>
                  <a:lnTo>
                    <a:pt x="326" y="272"/>
                  </a:lnTo>
                  <a:lnTo>
                    <a:pt x="326" y="160"/>
                  </a:lnTo>
                  <a:lnTo>
                    <a:pt x="356" y="146"/>
                  </a:lnTo>
                  <a:lnTo>
                    <a:pt x="356" y="146"/>
                  </a:lnTo>
                  <a:lnTo>
                    <a:pt x="358" y="142"/>
                  </a:lnTo>
                  <a:lnTo>
                    <a:pt x="360" y="138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8" y="130"/>
                  </a:lnTo>
                  <a:lnTo>
                    <a:pt x="358" y="130"/>
                  </a:lnTo>
                  <a:close/>
                  <a:moveTo>
                    <a:pt x="210" y="310"/>
                  </a:moveTo>
                  <a:lnTo>
                    <a:pt x="150" y="304"/>
                  </a:lnTo>
                  <a:lnTo>
                    <a:pt x="150" y="208"/>
                  </a:lnTo>
                  <a:lnTo>
                    <a:pt x="150" y="208"/>
                  </a:lnTo>
                  <a:lnTo>
                    <a:pt x="148" y="200"/>
                  </a:lnTo>
                  <a:lnTo>
                    <a:pt x="144" y="192"/>
                  </a:lnTo>
                  <a:lnTo>
                    <a:pt x="136" y="186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20" y="184"/>
                  </a:lnTo>
                  <a:lnTo>
                    <a:pt x="112" y="188"/>
                  </a:lnTo>
                  <a:lnTo>
                    <a:pt x="108" y="196"/>
                  </a:lnTo>
                  <a:lnTo>
                    <a:pt x="106" y="204"/>
                  </a:lnTo>
                  <a:lnTo>
                    <a:pt x="106" y="300"/>
                  </a:lnTo>
                  <a:lnTo>
                    <a:pt x="60" y="296"/>
                  </a:lnTo>
                  <a:lnTo>
                    <a:pt x="60" y="138"/>
                  </a:lnTo>
                  <a:lnTo>
                    <a:pt x="118" y="86"/>
                  </a:lnTo>
                  <a:lnTo>
                    <a:pt x="210" y="182"/>
                  </a:lnTo>
                  <a:lnTo>
                    <a:pt x="210" y="310"/>
                  </a:lnTo>
                  <a:close/>
                  <a:moveTo>
                    <a:pt x="272" y="28"/>
                  </a:moveTo>
                  <a:lnTo>
                    <a:pt x="286" y="36"/>
                  </a:lnTo>
                  <a:lnTo>
                    <a:pt x="264" y="46"/>
                  </a:lnTo>
                  <a:lnTo>
                    <a:pt x="250" y="40"/>
                  </a:lnTo>
                  <a:lnTo>
                    <a:pt x="272" y="28"/>
                  </a:lnTo>
                  <a:close/>
                  <a:moveTo>
                    <a:pt x="294" y="48"/>
                  </a:moveTo>
                  <a:lnTo>
                    <a:pt x="294" y="124"/>
                  </a:lnTo>
                  <a:lnTo>
                    <a:pt x="272" y="136"/>
                  </a:lnTo>
                  <a:lnTo>
                    <a:pt x="272" y="60"/>
                  </a:lnTo>
                  <a:lnTo>
                    <a:pt x="294" y="48"/>
                  </a:lnTo>
                  <a:close/>
                  <a:moveTo>
                    <a:pt x="240" y="52"/>
                  </a:moveTo>
                  <a:lnTo>
                    <a:pt x="256" y="60"/>
                  </a:lnTo>
                  <a:lnTo>
                    <a:pt x="256" y="136"/>
                  </a:lnTo>
                  <a:lnTo>
                    <a:pt x="240" y="128"/>
                  </a:lnTo>
                  <a:lnTo>
                    <a:pt x="240" y="52"/>
                  </a:lnTo>
                  <a:close/>
                  <a:moveTo>
                    <a:pt x="306" y="266"/>
                  </a:moveTo>
                  <a:lnTo>
                    <a:pt x="230" y="304"/>
                  </a:lnTo>
                  <a:lnTo>
                    <a:pt x="230" y="204"/>
                  </a:lnTo>
                  <a:lnTo>
                    <a:pt x="230" y="20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0" y="204"/>
                  </a:lnTo>
                  <a:lnTo>
                    <a:pt x="306" y="170"/>
                  </a:lnTo>
                  <a:lnTo>
                    <a:pt x="306" y="26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0F720BE-A1AA-4CD7-AF16-E1D01ADA02F1}"/>
              </a:ext>
            </a:extLst>
          </p:cNvPr>
          <p:cNvGrpSpPr/>
          <p:nvPr/>
        </p:nvGrpSpPr>
        <p:grpSpPr>
          <a:xfrm>
            <a:off x="118588" y="4035590"/>
            <a:ext cx="1678933" cy="711900"/>
            <a:chOff x="1638" y="4898824"/>
            <a:chExt cx="1678933" cy="711900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14D66E45-81EC-4554-89EF-100A8E00BD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38" y="5255935"/>
              <a:ext cx="1678933" cy="270049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200" b="1" dirty="0">
                  <a:latin typeface="+mj-lt"/>
                </a:rPr>
                <a:t>Property </a:t>
              </a:r>
            </a:p>
            <a:p>
              <a:pPr algn="ctr"/>
              <a:r>
                <a:rPr lang="en-GB" sz="1200" b="1" dirty="0">
                  <a:latin typeface="+mj-lt"/>
                </a:rPr>
                <a:t>Tax - PMC</a:t>
              </a:r>
            </a:p>
          </p:txBody>
        </p:sp>
        <p:sp>
          <p:nvSpPr>
            <p:cNvPr id="163" name="Freeform 4811">
              <a:extLst>
                <a:ext uri="{FF2B5EF4-FFF2-40B4-BE49-F238E27FC236}">
                  <a16:creationId xmlns:a16="http://schemas.microsoft.com/office/drawing/2014/main" id="{9B0B0DE4-D637-4129-BAC9-E81175FB2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9495" y="4898824"/>
              <a:ext cx="551604" cy="711900"/>
            </a:xfrm>
            <a:custGeom>
              <a:avLst/>
              <a:gdLst>
                <a:gd name="T0" fmla="*/ 108 w 314"/>
                <a:gd name="T1" fmla="*/ 262 h 402"/>
                <a:gd name="T2" fmla="*/ 96 w 314"/>
                <a:gd name="T3" fmla="*/ 242 h 402"/>
                <a:gd name="T4" fmla="*/ 102 w 314"/>
                <a:gd name="T5" fmla="*/ 228 h 402"/>
                <a:gd name="T6" fmla="*/ 160 w 314"/>
                <a:gd name="T7" fmla="*/ 222 h 402"/>
                <a:gd name="T8" fmla="*/ 130 w 314"/>
                <a:gd name="T9" fmla="*/ 276 h 402"/>
                <a:gd name="T10" fmla="*/ 116 w 314"/>
                <a:gd name="T11" fmla="*/ 282 h 402"/>
                <a:gd name="T12" fmla="*/ 110 w 314"/>
                <a:gd name="T13" fmla="*/ 298 h 402"/>
                <a:gd name="T14" fmla="*/ 122 w 314"/>
                <a:gd name="T15" fmla="*/ 316 h 402"/>
                <a:gd name="T16" fmla="*/ 146 w 314"/>
                <a:gd name="T17" fmla="*/ 318 h 402"/>
                <a:gd name="T18" fmla="*/ 160 w 314"/>
                <a:gd name="T19" fmla="*/ 286 h 402"/>
                <a:gd name="T20" fmla="*/ 300 w 314"/>
                <a:gd name="T21" fmla="*/ 134 h 402"/>
                <a:gd name="T22" fmla="*/ 296 w 314"/>
                <a:gd name="T23" fmla="*/ 162 h 402"/>
                <a:gd name="T24" fmla="*/ 302 w 314"/>
                <a:gd name="T25" fmla="*/ 180 h 402"/>
                <a:gd name="T26" fmla="*/ 246 w 314"/>
                <a:gd name="T27" fmla="*/ 402 h 402"/>
                <a:gd name="T28" fmla="*/ 218 w 314"/>
                <a:gd name="T29" fmla="*/ 400 h 402"/>
                <a:gd name="T30" fmla="*/ 184 w 314"/>
                <a:gd name="T31" fmla="*/ 382 h 402"/>
                <a:gd name="T32" fmla="*/ 164 w 314"/>
                <a:gd name="T33" fmla="*/ 346 h 402"/>
                <a:gd name="T34" fmla="*/ 164 w 314"/>
                <a:gd name="T35" fmla="*/ 320 h 402"/>
                <a:gd name="T36" fmla="*/ 178 w 314"/>
                <a:gd name="T37" fmla="*/ 290 h 402"/>
                <a:gd name="T38" fmla="*/ 6 w 314"/>
                <a:gd name="T39" fmla="*/ 154 h 402"/>
                <a:gd name="T40" fmla="*/ 2 w 314"/>
                <a:gd name="T41" fmla="*/ 150 h 402"/>
                <a:gd name="T42" fmla="*/ 0 w 314"/>
                <a:gd name="T43" fmla="*/ 142 h 402"/>
                <a:gd name="T44" fmla="*/ 38 w 314"/>
                <a:gd name="T45" fmla="*/ 38 h 402"/>
                <a:gd name="T46" fmla="*/ 50 w 314"/>
                <a:gd name="T47" fmla="*/ 6 h 402"/>
                <a:gd name="T48" fmla="*/ 56 w 314"/>
                <a:gd name="T49" fmla="*/ 0 h 402"/>
                <a:gd name="T50" fmla="*/ 306 w 314"/>
                <a:gd name="T51" fmla="*/ 88 h 402"/>
                <a:gd name="T52" fmla="*/ 312 w 314"/>
                <a:gd name="T53" fmla="*/ 94 h 402"/>
                <a:gd name="T54" fmla="*/ 312 w 314"/>
                <a:gd name="T55" fmla="*/ 102 h 402"/>
                <a:gd name="T56" fmla="*/ 300 w 314"/>
                <a:gd name="T57" fmla="*/ 134 h 402"/>
                <a:gd name="T58" fmla="*/ 300 w 314"/>
                <a:gd name="T59" fmla="*/ 134 h 402"/>
                <a:gd name="T60" fmla="*/ 290 w 314"/>
                <a:gd name="T61" fmla="*/ 104 h 402"/>
                <a:gd name="T62" fmla="*/ 232 w 314"/>
                <a:gd name="T63" fmla="*/ 208 h 402"/>
                <a:gd name="T64" fmla="*/ 246 w 314"/>
                <a:gd name="T65" fmla="*/ 220 h 402"/>
                <a:gd name="T66" fmla="*/ 54 w 314"/>
                <a:gd name="T67" fmla="*/ 54 h 402"/>
                <a:gd name="T68" fmla="*/ 180 w 314"/>
                <a:gd name="T69" fmla="*/ 196 h 402"/>
                <a:gd name="T70" fmla="*/ 196 w 314"/>
                <a:gd name="T71" fmla="*/ 180 h 402"/>
                <a:gd name="T72" fmla="*/ 216 w 314"/>
                <a:gd name="T73" fmla="*/ 182 h 402"/>
                <a:gd name="T74" fmla="*/ 232 w 314"/>
                <a:gd name="T75" fmla="*/ 208 h 402"/>
                <a:gd name="T76" fmla="*/ 246 w 314"/>
                <a:gd name="T77" fmla="*/ 242 h 402"/>
                <a:gd name="T78" fmla="*/ 232 w 314"/>
                <a:gd name="T79" fmla="*/ 262 h 402"/>
                <a:gd name="T80" fmla="*/ 254 w 314"/>
                <a:gd name="T81" fmla="*/ 164 h 402"/>
                <a:gd name="T82" fmla="*/ 260 w 314"/>
                <a:gd name="T83" fmla="*/ 152 h 402"/>
                <a:gd name="T84" fmla="*/ 254 w 314"/>
                <a:gd name="T85" fmla="*/ 140 h 402"/>
                <a:gd name="T86" fmla="*/ 244 w 314"/>
                <a:gd name="T87" fmla="*/ 136 h 402"/>
                <a:gd name="T88" fmla="*/ 232 w 314"/>
                <a:gd name="T89" fmla="*/ 140 h 402"/>
                <a:gd name="T90" fmla="*/ 228 w 314"/>
                <a:gd name="T91" fmla="*/ 152 h 402"/>
                <a:gd name="T92" fmla="*/ 232 w 314"/>
                <a:gd name="T93" fmla="*/ 164 h 402"/>
                <a:gd name="T94" fmla="*/ 244 w 314"/>
                <a:gd name="T95" fmla="*/ 168 h 402"/>
                <a:gd name="T96" fmla="*/ 254 w 314"/>
                <a:gd name="T97" fmla="*/ 164 h 402"/>
                <a:gd name="T98" fmla="*/ 98 w 314"/>
                <a:gd name="T99" fmla="*/ 84 h 402"/>
                <a:gd name="T100" fmla="*/ 108 w 314"/>
                <a:gd name="T101" fmla="*/ 102 h 402"/>
                <a:gd name="T102" fmla="*/ 112 w 314"/>
                <a:gd name="T103" fmla="*/ 9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4" h="402">
                  <a:moveTo>
                    <a:pt x="116" y="262"/>
                  </a:moveTo>
                  <a:lnTo>
                    <a:pt x="116" y="262"/>
                  </a:lnTo>
                  <a:lnTo>
                    <a:pt x="108" y="262"/>
                  </a:lnTo>
                  <a:lnTo>
                    <a:pt x="102" y="256"/>
                  </a:lnTo>
                  <a:lnTo>
                    <a:pt x="98" y="250"/>
                  </a:lnTo>
                  <a:lnTo>
                    <a:pt x="96" y="242"/>
                  </a:lnTo>
                  <a:lnTo>
                    <a:pt x="96" y="242"/>
                  </a:lnTo>
                  <a:lnTo>
                    <a:pt x="98" y="234"/>
                  </a:lnTo>
                  <a:lnTo>
                    <a:pt x="102" y="228"/>
                  </a:lnTo>
                  <a:lnTo>
                    <a:pt x="108" y="222"/>
                  </a:lnTo>
                  <a:lnTo>
                    <a:pt x="116" y="222"/>
                  </a:lnTo>
                  <a:lnTo>
                    <a:pt x="160" y="222"/>
                  </a:lnTo>
                  <a:lnTo>
                    <a:pt x="160" y="262"/>
                  </a:lnTo>
                  <a:lnTo>
                    <a:pt x="116" y="262"/>
                  </a:lnTo>
                  <a:close/>
                  <a:moveTo>
                    <a:pt x="130" y="276"/>
                  </a:moveTo>
                  <a:lnTo>
                    <a:pt x="130" y="276"/>
                  </a:lnTo>
                  <a:lnTo>
                    <a:pt x="122" y="278"/>
                  </a:lnTo>
                  <a:lnTo>
                    <a:pt x="116" y="282"/>
                  </a:lnTo>
                  <a:lnTo>
                    <a:pt x="112" y="290"/>
                  </a:lnTo>
                  <a:lnTo>
                    <a:pt x="110" y="298"/>
                  </a:lnTo>
                  <a:lnTo>
                    <a:pt x="110" y="298"/>
                  </a:lnTo>
                  <a:lnTo>
                    <a:pt x="112" y="306"/>
                  </a:lnTo>
                  <a:lnTo>
                    <a:pt x="116" y="312"/>
                  </a:lnTo>
                  <a:lnTo>
                    <a:pt x="122" y="316"/>
                  </a:lnTo>
                  <a:lnTo>
                    <a:pt x="130" y="318"/>
                  </a:lnTo>
                  <a:lnTo>
                    <a:pt x="146" y="318"/>
                  </a:lnTo>
                  <a:lnTo>
                    <a:pt x="146" y="318"/>
                  </a:lnTo>
                  <a:lnTo>
                    <a:pt x="150" y="308"/>
                  </a:lnTo>
                  <a:lnTo>
                    <a:pt x="154" y="296"/>
                  </a:lnTo>
                  <a:lnTo>
                    <a:pt x="160" y="286"/>
                  </a:lnTo>
                  <a:lnTo>
                    <a:pt x="166" y="276"/>
                  </a:lnTo>
                  <a:lnTo>
                    <a:pt x="130" y="276"/>
                  </a:lnTo>
                  <a:close/>
                  <a:moveTo>
                    <a:pt x="300" y="134"/>
                  </a:moveTo>
                  <a:lnTo>
                    <a:pt x="292" y="158"/>
                  </a:lnTo>
                  <a:lnTo>
                    <a:pt x="292" y="158"/>
                  </a:lnTo>
                  <a:lnTo>
                    <a:pt x="296" y="162"/>
                  </a:lnTo>
                  <a:lnTo>
                    <a:pt x="300" y="168"/>
                  </a:lnTo>
                  <a:lnTo>
                    <a:pt x="302" y="174"/>
                  </a:lnTo>
                  <a:lnTo>
                    <a:pt x="302" y="180"/>
                  </a:lnTo>
                  <a:lnTo>
                    <a:pt x="302" y="382"/>
                  </a:lnTo>
                  <a:lnTo>
                    <a:pt x="302" y="402"/>
                  </a:lnTo>
                  <a:lnTo>
                    <a:pt x="246" y="402"/>
                  </a:lnTo>
                  <a:lnTo>
                    <a:pt x="232" y="402"/>
                  </a:lnTo>
                  <a:lnTo>
                    <a:pt x="232" y="402"/>
                  </a:lnTo>
                  <a:lnTo>
                    <a:pt x="218" y="400"/>
                  </a:lnTo>
                  <a:lnTo>
                    <a:pt x="206" y="396"/>
                  </a:lnTo>
                  <a:lnTo>
                    <a:pt x="194" y="390"/>
                  </a:lnTo>
                  <a:lnTo>
                    <a:pt x="184" y="382"/>
                  </a:lnTo>
                  <a:lnTo>
                    <a:pt x="174" y="372"/>
                  </a:lnTo>
                  <a:lnTo>
                    <a:pt x="168" y="360"/>
                  </a:lnTo>
                  <a:lnTo>
                    <a:pt x="164" y="346"/>
                  </a:lnTo>
                  <a:lnTo>
                    <a:pt x="164" y="332"/>
                  </a:lnTo>
                  <a:lnTo>
                    <a:pt x="164" y="332"/>
                  </a:lnTo>
                  <a:lnTo>
                    <a:pt x="164" y="320"/>
                  </a:lnTo>
                  <a:lnTo>
                    <a:pt x="166" y="310"/>
                  </a:lnTo>
                  <a:lnTo>
                    <a:pt x="172" y="300"/>
                  </a:lnTo>
                  <a:lnTo>
                    <a:pt x="178" y="290"/>
                  </a:lnTo>
                  <a:lnTo>
                    <a:pt x="176" y="290"/>
                  </a:lnTo>
                  <a:lnTo>
                    <a:pt x="176" y="216"/>
                  </a:lnTo>
                  <a:lnTo>
                    <a:pt x="6" y="154"/>
                  </a:lnTo>
                  <a:lnTo>
                    <a:pt x="6" y="154"/>
                  </a:lnTo>
                  <a:lnTo>
                    <a:pt x="4" y="152"/>
                  </a:lnTo>
                  <a:lnTo>
                    <a:pt x="2" y="150"/>
                  </a:lnTo>
                  <a:lnTo>
                    <a:pt x="2" y="15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306" y="88"/>
                  </a:lnTo>
                  <a:lnTo>
                    <a:pt x="306" y="88"/>
                  </a:lnTo>
                  <a:lnTo>
                    <a:pt x="310" y="90"/>
                  </a:lnTo>
                  <a:lnTo>
                    <a:pt x="312" y="94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2" y="102"/>
                  </a:lnTo>
                  <a:lnTo>
                    <a:pt x="300" y="134"/>
                  </a:lnTo>
                  <a:lnTo>
                    <a:pt x="300" y="134"/>
                  </a:lnTo>
                  <a:lnTo>
                    <a:pt x="300" y="134"/>
                  </a:lnTo>
                  <a:lnTo>
                    <a:pt x="300" y="134"/>
                  </a:lnTo>
                  <a:lnTo>
                    <a:pt x="300" y="134"/>
                  </a:lnTo>
                  <a:lnTo>
                    <a:pt x="300" y="134"/>
                  </a:lnTo>
                  <a:close/>
                  <a:moveTo>
                    <a:pt x="60" y="36"/>
                  </a:moveTo>
                  <a:lnTo>
                    <a:pt x="286" y="118"/>
                  </a:lnTo>
                  <a:lnTo>
                    <a:pt x="290" y="104"/>
                  </a:lnTo>
                  <a:lnTo>
                    <a:pt x="66" y="22"/>
                  </a:lnTo>
                  <a:lnTo>
                    <a:pt x="60" y="36"/>
                  </a:lnTo>
                  <a:close/>
                  <a:moveTo>
                    <a:pt x="232" y="208"/>
                  </a:moveTo>
                  <a:lnTo>
                    <a:pt x="232" y="216"/>
                  </a:lnTo>
                  <a:lnTo>
                    <a:pt x="246" y="220"/>
                  </a:lnTo>
                  <a:lnTo>
                    <a:pt x="246" y="220"/>
                  </a:lnTo>
                  <a:lnTo>
                    <a:pt x="248" y="220"/>
                  </a:lnTo>
                  <a:lnTo>
                    <a:pt x="278" y="136"/>
                  </a:lnTo>
                  <a:lnTo>
                    <a:pt x="54" y="54"/>
                  </a:lnTo>
                  <a:lnTo>
                    <a:pt x="24" y="138"/>
                  </a:lnTo>
                  <a:lnTo>
                    <a:pt x="180" y="196"/>
                  </a:lnTo>
                  <a:lnTo>
                    <a:pt x="180" y="196"/>
                  </a:lnTo>
                  <a:lnTo>
                    <a:pt x="184" y="190"/>
                  </a:lnTo>
                  <a:lnTo>
                    <a:pt x="190" y="184"/>
                  </a:lnTo>
                  <a:lnTo>
                    <a:pt x="196" y="180"/>
                  </a:lnTo>
                  <a:lnTo>
                    <a:pt x="204" y="180"/>
                  </a:lnTo>
                  <a:lnTo>
                    <a:pt x="204" y="180"/>
                  </a:lnTo>
                  <a:lnTo>
                    <a:pt x="216" y="182"/>
                  </a:lnTo>
                  <a:lnTo>
                    <a:pt x="224" y="188"/>
                  </a:lnTo>
                  <a:lnTo>
                    <a:pt x="230" y="196"/>
                  </a:lnTo>
                  <a:lnTo>
                    <a:pt x="232" y="208"/>
                  </a:lnTo>
                  <a:lnTo>
                    <a:pt x="232" y="208"/>
                  </a:lnTo>
                  <a:close/>
                  <a:moveTo>
                    <a:pt x="246" y="264"/>
                  </a:moveTo>
                  <a:lnTo>
                    <a:pt x="246" y="242"/>
                  </a:lnTo>
                  <a:lnTo>
                    <a:pt x="232" y="236"/>
                  </a:lnTo>
                  <a:lnTo>
                    <a:pt x="232" y="262"/>
                  </a:lnTo>
                  <a:lnTo>
                    <a:pt x="232" y="262"/>
                  </a:lnTo>
                  <a:lnTo>
                    <a:pt x="246" y="264"/>
                  </a:lnTo>
                  <a:lnTo>
                    <a:pt x="246" y="264"/>
                  </a:lnTo>
                  <a:close/>
                  <a:moveTo>
                    <a:pt x="254" y="164"/>
                  </a:moveTo>
                  <a:lnTo>
                    <a:pt x="254" y="164"/>
                  </a:lnTo>
                  <a:lnTo>
                    <a:pt x="258" y="158"/>
                  </a:lnTo>
                  <a:lnTo>
                    <a:pt x="260" y="152"/>
                  </a:lnTo>
                  <a:lnTo>
                    <a:pt x="260" y="152"/>
                  </a:lnTo>
                  <a:lnTo>
                    <a:pt x="258" y="146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50" y="138"/>
                  </a:lnTo>
                  <a:lnTo>
                    <a:pt x="244" y="136"/>
                  </a:lnTo>
                  <a:lnTo>
                    <a:pt x="238" y="138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28" y="146"/>
                  </a:lnTo>
                  <a:lnTo>
                    <a:pt x="228" y="152"/>
                  </a:lnTo>
                  <a:lnTo>
                    <a:pt x="228" y="152"/>
                  </a:lnTo>
                  <a:lnTo>
                    <a:pt x="228" y="158"/>
                  </a:lnTo>
                  <a:lnTo>
                    <a:pt x="232" y="164"/>
                  </a:lnTo>
                  <a:lnTo>
                    <a:pt x="232" y="164"/>
                  </a:lnTo>
                  <a:lnTo>
                    <a:pt x="238" y="166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50" y="166"/>
                  </a:lnTo>
                  <a:lnTo>
                    <a:pt x="254" y="164"/>
                  </a:lnTo>
                  <a:lnTo>
                    <a:pt x="254" y="164"/>
                  </a:lnTo>
                  <a:close/>
                  <a:moveTo>
                    <a:pt x="58" y="84"/>
                  </a:moveTo>
                  <a:lnTo>
                    <a:pt x="94" y="98"/>
                  </a:lnTo>
                  <a:lnTo>
                    <a:pt x="98" y="84"/>
                  </a:lnTo>
                  <a:lnTo>
                    <a:pt x="62" y="72"/>
                  </a:lnTo>
                  <a:lnTo>
                    <a:pt x="58" y="84"/>
                  </a:lnTo>
                  <a:close/>
                  <a:moveTo>
                    <a:pt x="108" y="102"/>
                  </a:moveTo>
                  <a:lnTo>
                    <a:pt x="158" y="120"/>
                  </a:lnTo>
                  <a:lnTo>
                    <a:pt x="162" y="108"/>
                  </a:lnTo>
                  <a:lnTo>
                    <a:pt x="112" y="90"/>
                  </a:lnTo>
                  <a:lnTo>
                    <a:pt x="108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GB" sz="1588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6705F7B-5FCA-4FAA-BDA8-E5543ACD1E8B}"/>
              </a:ext>
            </a:extLst>
          </p:cNvPr>
          <p:cNvGrpSpPr/>
          <p:nvPr/>
        </p:nvGrpSpPr>
        <p:grpSpPr>
          <a:xfrm>
            <a:off x="247731" y="2078326"/>
            <a:ext cx="1779778" cy="1287156"/>
            <a:chOff x="162099" y="3010594"/>
            <a:chExt cx="1779778" cy="1287156"/>
          </a:xfrm>
        </p:grpSpPr>
        <p:pic>
          <p:nvPicPr>
            <p:cNvPr id="167" name="Graphic 166" descr="Lantern">
              <a:extLst>
                <a:ext uri="{FF2B5EF4-FFF2-40B4-BE49-F238E27FC236}">
                  <a16:creationId xmlns:a16="http://schemas.microsoft.com/office/drawing/2014/main" id="{D022E67A-7F68-469F-BA2F-33020C66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70" y="3579283"/>
              <a:ext cx="743579" cy="718467"/>
            </a:xfrm>
            <a:prstGeom prst="rect">
              <a:avLst/>
            </a:prstGeom>
          </p:spPr>
        </p:pic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CED1DC63-008C-4BC1-B132-9F8178794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099" y="3010594"/>
              <a:ext cx="1779778" cy="181139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200" b="1" dirty="0">
                  <a:latin typeface="+mj-lt"/>
                </a:rPr>
                <a:t>Utility Registration and Bill Payment – Utilities 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BFC9B70-3BC1-48FB-951B-921EB86A1F1D}"/>
              </a:ext>
            </a:extLst>
          </p:cNvPr>
          <p:cNvGrpSpPr/>
          <p:nvPr/>
        </p:nvGrpSpPr>
        <p:grpSpPr>
          <a:xfrm>
            <a:off x="2173029" y="4692581"/>
            <a:ext cx="1619388" cy="989722"/>
            <a:chOff x="2719581" y="3596325"/>
            <a:chExt cx="1619388" cy="989722"/>
          </a:xfrm>
        </p:grpSpPr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99B76CEB-397D-4915-BA2B-06481856A8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9581" y="4288548"/>
              <a:ext cx="1619388" cy="297499"/>
            </a:xfrm>
            <a:custGeom>
              <a:avLst/>
              <a:gdLst>
                <a:gd name="T0" fmla="*/ 0 w 836"/>
                <a:gd name="T1" fmla="*/ 282 h 282"/>
                <a:gd name="T2" fmla="*/ 836 w 836"/>
                <a:gd name="T3" fmla="*/ 282 h 282"/>
                <a:gd name="T4" fmla="*/ 836 w 836"/>
                <a:gd name="T5" fmla="*/ 0 h 282"/>
                <a:gd name="T6" fmla="*/ 268 w 836"/>
                <a:gd name="T7" fmla="*/ 0 h 282"/>
                <a:gd name="T8" fmla="*/ 268 w 836"/>
                <a:gd name="T9" fmla="*/ 0 h 282"/>
                <a:gd name="T10" fmla="*/ 262 w 836"/>
                <a:gd name="T11" fmla="*/ 2 h 282"/>
                <a:gd name="T12" fmla="*/ 242 w 836"/>
                <a:gd name="T13" fmla="*/ 4 h 282"/>
                <a:gd name="T14" fmla="*/ 228 w 836"/>
                <a:gd name="T15" fmla="*/ 8 h 282"/>
                <a:gd name="T16" fmla="*/ 210 w 836"/>
                <a:gd name="T17" fmla="*/ 14 h 282"/>
                <a:gd name="T18" fmla="*/ 192 w 836"/>
                <a:gd name="T19" fmla="*/ 22 h 282"/>
                <a:gd name="T20" fmla="*/ 172 w 836"/>
                <a:gd name="T21" fmla="*/ 32 h 282"/>
                <a:gd name="T22" fmla="*/ 152 w 836"/>
                <a:gd name="T23" fmla="*/ 48 h 282"/>
                <a:gd name="T24" fmla="*/ 130 w 836"/>
                <a:gd name="T25" fmla="*/ 66 h 282"/>
                <a:gd name="T26" fmla="*/ 108 w 836"/>
                <a:gd name="T27" fmla="*/ 88 h 282"/>
                <a:gd name="T28" fmla="*/ 84 w 836"/>
                <a:gd name="T29" fmla="*/ 116 h 282"/>
                <a:gd name="T30" fmla="*/ 62 w 836"/>
                <a:gd name="T31" fmla="*/ 148 h 282"/>
                <a:gd name="T32" fmla="*/ 40 w 836"/>
                <a:gd name="T33" fmla="*/ 186 h 282"/>
                <a:gd name="T34" fmla="*/ 20 w 836"/>
                <a:gd name="T35" fmla="*/ 230 h 282"/>
                <a:gd name="T36" fmla="*/ 0 w 836"/>
                <a:gd name="T37" fmla="*/ 282 h 282"/>
                <a:gd name="T38" fmla="*/ 0 w 836"/>
                <a:gd name="T3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282">
                  <a:moveTo>
                    <a:pt x="0" y="282"/>
                  </a:moveTo>
                  <a:lnTo>
                    <a:pt x="836" y="282"/>
                  </a:lnTo>
                  <a:lnTo>
                    <a:pt x="836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42" y="4"/>
                  </a:lnTo>
                  <a:lnTo>
                    <a:pt x="228" y="8"/>
                  </a:lnTo>
                  <a:lnTo>
                    <a:pt x="210" y="14"/>
                  </a:lnTo>
                  <a:lnTo>
                    <a:pt x="192" y="22"/>
                  </a:lnTo>
                  <a:lnTo>
                    <a:pt x="172" y="32"/>
                  </a:lnTo>
                  <a:lnTo>
                    <a:pt x="152" y="48"/>
                  </a:lnTo>
                  <a:lnTo>
                    <a:pt x="130" y="66"/>
                  </a:lnTo>
                  <a:lnTo>
                    <a:pt x="108" y="88"/>
                  </a:lnTo>
                  <a:lnTo>
                    <a:pt x="84" y="116"/>
                  </a:lnTo>
                  <a:lnTo>
                    <a:pt x="62" y="148"/>
                  </a:lnTo>
                  <a:lnTo>
                    <a:pt x="40" y="186"/>
                  </a:lnTo>
                  <a:lnTo>
                    <a:pt x="20" y="230"/>
                  </a:lnTo>
                  <a:lnTo>
                    <a:pt x="0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200" b="1" dirty="0">
                  <a:latin typeface="+mj-lt"/>
                </a:rPr>
                <a:t>Business Licenses and Permits - PMC</a:t>
              </a:r>
            </a:p>
          </p:txBody>
        </p:sp>
        <p:sp>
          <p:nvSpPr>
            <p:cNvPr id="170" name="Freeform 4847">
              <a:extLst>
                <a:ext uri="{FF2B5EF4-FFF2-40B4-BE49-F238E27FC236}">
                  <a16:creationId xmlns:a16="http://schemas.microsoft.com/office/drawing/2014/main" id="{D055E050-C802-48B0-A04A-B24A7D754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476" y="3596325"/>
              <a:ext cx="495890" cy="684382"/>
            </a:xfrm>
            <a:custGeom>
              <a:avLst/>
              <a:gdLst>
                <a:gd name="T0" fmla="*/ 252 w 252"/>
                <a:gd name="T1" fmla="*/ 332 h 348"/>
                <a:gd name="T2" fmla="*/ 242 w 252"/>
                <a:gd name="T3" fmla="*/ 346 h 348"/>
                <a:gd name="T4" fmla="*/ 16 w 252"/>
                <a:gd name="T5" fmla="*/ 348 h 348"/>
                <a:gd name="T6" fmla="*/ 2 w 252"/>
                <a:gd name="T7" fmla="*/ 338 h 348"/>
                <a:gd name="T8" fmla="*/ 0 w 252"/>
                <a:gd name="T9" fmla="*/ 32 h 348"/>
                <a:gd name="T10" fmla="*/ 10 w 252"/>
                <a:gd name="T11" fmla="*/ 16 h 348"/>
                <a:gd name="T12" fmla="*/ 90 w 252"/>
                <a:gd name="T13" fmla="*/ 16 h 348"/>
                <a:gd name="T14" fmla="*/ 86 w 252"/>
                <a:gd name="T15" fmla="*/ 30 h 348"/>
                <a:gd name="T16" fmla="*/ 16 w 252"/>
                <a:gd name="T17" fmla="*/ 332 h 348"/>
                <a:gd name="T18" fmla="*/ 168 w 252"/>
                <a:gd name="T19" fmla="*/ 34 h 348"/>
                <a:gd name="T20" fmla="*/ 164 w 252"/>
                <a:gd name="T21" fmla="*/ 26 h 348"/>
                <a:gd name="T22" fmla="*/ 236 w 252"/>
                <a:gd name="T23" fmla="*/ 16 h 348"/>
                <a:gd name="T24" fmla="*/ 248 w 252"/>
                <a:gd name="T25" fmla="*/ 20 h 348"/>
                <a:gd name="T26" fmla="*/ 252 w 252"/>
                <a:gd name="T27" fmla="*/ 32 h 348"/>
                <a:gd name="T28" fmla="*/ 36 w 252"/>
                <a:gd name="T29" fmla="*/ 312 h 348"/>
                <a:gd name="T30" fmla="*/ 36 w 252"/>
                <a:gd name="T31" fmla="*/ 94 h 348"/>
                <a:gd name="T32" fmla="*/ 216 w 252"/>
                <a:gd name="T33" fmla="*/ 94 h 348"/>
                <a:gd name="T34" fmla="*/ 132 w 252"/>
                <a:gd name="T35" fmla="*/ 186 h 348"/>
                <a:gd name="T36" fmla="*/ 122 w 252"/>
                <a:gd name="T37" fmla="*/ 184 h 348"/>
                <a:gd name="T38" fmla="*/ 74 w 252"/>
                <a:gd name="T39" fmla="*/ 206 h 348"/>
                <a:gd name="T40" fmla="*/ 68 w 252"/>
                <a:gd name="T41" fmla="*/ 204 h 348"/>
                <a:gd name="T42" fmla="*/ 60 w 252"/>
                <a:gd name="T43" fmla="*/ 206 h 348"/>
                <a:gd name="T44" fmla="*/ 58 w 252"/>
                <a:gd name="T45" fmla="*/ 218 h 348"/>
                <a:gd name="T46" fmla="*/ 78 w 252"/>
                <a:gd name="T47" fmla="*/ 238 h 348"/>
                <a:gd name="T48" fmla="*/ 86 w 252"/>
                <a:gd name="T49" fmla="*/ 242 h 348"/>
                <a:gd name="T50" fmla="*/ 132 w 252"/>
                <a:gd name="T51" fmla="*/ 200 h 348"/>
                <a:gd name="T52" fmla="*/ 134 w 252"/>
                <a:gd name="T53" fmla="*/ 192 h 348"/>
                <a:gd name="T54" fmla="*/ 132 w 252"/>
                <a:gd name="T55" fmla="*/ 186 h 348"/>
                <a:gd name="T56" fmla="*/ 128 w 252"/>
                <a:gd name="T57" fmla="*/ 122 h 348"/>
                <a:gd name="T58" fmla="*/ 118 w 252"/>
                <a:gd name="T59" fmla="*/ 124 h 348"/>
                <a:gd name="T60" fmla="*/ 74 w 252"/>
                <a:gd name="T61" fmla="*/ 144 h 348"/>
                <a:gd name="T62" fmla="*/ 64 w 252"/>
                <a:gd name="T63" fmla="*/ 142 h 348"/>
                <a:gd name="T64" fmla="*/ 58 w 252"/>
                <a:gd name="T65" fmla="*/ 148 h 348"/>
                <a:gd name="T66" fmla="*/ 60 w 252"/>
                <a:gd name="T67" fmla="*/ 158 h 348"/>
                <a:gd name="T68" fmla="*/ 82 w 252"/>
                <a:gd name="T69" fmla="*/ 180 h 348"/>
                <a:gd name="T70" fmla="*/ 90 w 252"/>
                <a:gd name="T71" fmla="*/ 180 h 348"/>
                <a:gd name="T72" fmla="*/ 132 w 252"/>
                <a:gd name="T73" fmla="*/ 138 h 348"/>
                <a:gd name="T74" fmla="*/ 134 w 252"/>
                <a:gd name="T75" fmla="*/ 126 h 348"/>
                <a:gd name="T76" fmla="*/ 36 w 252"/>
                <a:gd name="T77" fmla="*/ 64 h 348"/>
                <a:gd name="T78" fmla="*/ 40 w 252"/>
                <a:gd name="T79" fmla="*/ 54 h 348"/>
                <a:gd name="T80" fmla="*/ 78 w 252"/>
                <a:gd name="T81" fmla="*/ 48 h 348"/>
                <a:gd name="T82" fmla="*/ 94 w 252"/>
                <a:gd name="T83" fmla="*/ 42 h 348"/>
                <a:gd name="T84" fmla="*/ 100 w 252"/>
                <a:gd name="T85" fmla="*/ 26 h 348"/>
                <a:gd name="T86" fmla="*/ 116 w 252"/>
                <a:gd name="T87" fmla="*/ 2 h 348"/>
                <a:gd name="T88" fmla="*/ 136 w 252"/>
                <a:gd name="T89" fmla="*/ 2 h 348"/>
                <a:gd name="T90" fmla="*/ 152 w 252"/>
                <a:gd name="T91" fmla="*/ 26 h 348"/>
                <a:gd name="T92" fmla="*/ 158 w 252"/>
                <a:gd name="T93" fmla="*/ 42 h 348"/>
                <a:gd name="T94" fmla="*/ 200 w 252"/>
                <a:gd name="T95" fmla="*/ 48 h 348"/>
                <a:gd name="T96" fmla="*/ 212 w 252"/>
                <a:gd name="T97" fmla="*/ 54 h 348"/>
                <a:gd name="T98" fmla="*/ 216 w 252"/>
                <a:gd name="T99" fmla="*/ 78 h 348"/>
                <a:gd name="T100" fmla="*/ 36 w 252"/>
                <a:gd name="T101" fmla="*/ 82 h 348"/>
                <a:gd name="T102" fmla="*/ 36 w 252"/>
                <a:gd name="T103" fmla="*/ 64 h 348"/>
                <a:gd name="T104" fmla="*/ 116 w 252"/>
                <a:gd name="T105" fmla="*/ 30 h 348"/>
                <a:gd name="T106" fmla="*/ 126 w 252"/>
                <a:gd name="T107" fmla="*/ 38 h 348"/>
                <a:gd name="T108" fmla="*/ 134 w 252"/>
                <a:gd name="T109" fmla="*/ 34 h 348"/>
                <a:gd name="T110" fmla="*/ 136 w 252"/>
                <a:gd name="T111" fmla="*/ 26 h 348"/>
                <a:gd name="T112" fmla="*/ 130 w 252"/>
                <a:gd name="T113" fmla="*/ 16 h 348"/>
                <a:gd name="T114" fmla="*/ 122 w 252"/>
                <a:gd name="T115" fmla="*/ 16 h 348"/>
                <a:gd name="T116" fmla="*/ 116 w 252"/>
                <a:gd name="T117" fmla="*/ 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2" h="348">
                  <a:moveTo>
                    <a:pt x="252" y="32"/>
                  </a:moveTo>
                  <a:lnTo>
                    <a:pt x="252" y="332"/>
                  </a:lnTo>
                  <a:lnTo>
                    <a:pt x="252" y="332"/>
                  </a:lnTo>
                  <a:lnTo>
                    <a:pt x="250" y="338"/>
                  </a:lnTo>
                  <a:lnTo>
                    <a:pt x="248" y="344"/>
                  </a:lnTo>
                  <a:lnTo>
                    <a:pt x="242" y="346"/>
                  </a:lnTo>
                  <a:lnTo>
                    <a:pt x="236" y="348"/>
                  </a:lnTo>
                  <a:lnTo>
                    <a:pt x="16" y="348"/>
                  </a:lnTo>
                  <a:lnTo>
                    <a:pt x="16" y="348"/>
                  </a:lnTo>
                  <a:lnTo>
                    <a:pt x="10" y="346"/>
                  </a:lnTo>
                  <a:lnTo>
                    <a:pt x="4" y="344"/>
                  </a:lnTo>
                  <a:lnTo>
                    <a:pt x="2" y="338"/>
                  </a:lnTo>
                  <a:lnTo>
                    <a:pt x="0" y="3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6" y="30"/>
                  </a:lnTo>
                  <a:lnTo>
                    <a:pt x="84" y="34"/>
                  </a:lnTo>
                  <a:lnTo>
                    <a:pt x="16" y="34"/>
                  </a:lnTo>
                  <a:lnTo>
                    <a:pt x="16" y="332"/>
                  </a:lnTo>
                  <a:lnTo>
                    <a:pt x="236" y="332"/>
                  </a:lnTo>
                  <a:lnTo>
                    <a:pt x="236" y="34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66" y="30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2" y="16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42" y="16"/>
                  </a:lnTo>
                  <a:lnTo>
                    <a:pt x="248" y="20"/>
                  </a:lnTo>
                  <a:lnTo>
                    <a:pt x="250" y="26"/>
                  </a:lnTo>
                  <a:lnTo>
                    <a:pt x="252" y="32"/>
                  </a:lnTo>
                  <a:lnTo>
                    <a:pt x="252" y="32"/>
                  </a:lnTo>
                  <a:close/>
                  <a:moveTo>
                    <a:pt x="216" y="94"/>
                  </a:moveTo>
                  <a:lnTo>
                    <a:pt x="216" y="312"/>
                  </a:lnTo>
                  <a:lnTo>
                    <a:pt x="36" y="312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216" y="94"/>
                  </a:lnTo>
                  <a:lnTo>
                    <a:pt x="216" y="94"/>
                  </a:lnTo>
                  <a:lnTo>
                    <a:pt x="216" y="94"/>
                  </a:lnTo>
                  <a:lnTo>
                    <a:pt x="216" y="94"/>
                  </a:lnTo>
                  <a:close/>
                  <a:moveTo>
                    <a:pt x="132" y="186"/>
                  </a:moveTo>
                  <a:lnTo>
                    <a:pt x="132" y="186"/>
                  </a:lnTo>
                  <a:lnTo>
                    <a:pt x="128" y="184"/>
                  </a:lnTo>
                  <a:lnTo>
                    <a:pt x="124" y="182"/>
                  </a:lnTo>
                  <a:lnTo>
                    <a:pt x="122" y="184"/>
                  </a:lnTo>
                  <a:lnTo>
                    <a:pt x="118" y="186"/>
                  </a:lnTo>
                  <a:lnTo>
                    <a:pt x="86" y="218"/>
                  </a:lnTo>
                  <a:lnTo>
                    <a:pt x="74" y="206"/>
                  </a:lnTo>
                  <a:lnTo>
                    <a:pt x="74" y="206"/>
                  </a:lnTo>
                  <a:lnTo>
                    <a:pt x="70" y="204"/>
                  </a:lnTo>
                  <a:lnTo>
                    <a:pt x="68" y="204"/>
                  </a:lnTo>
                  <a:lnTo>
                    <a:pt x="64" y="204"/>
                  </a:lnTo>
                  <a:lnTo>
                    <a:pt x="60" y="206"/>
                  </a:lnTo>
                  <a:lnTo>
                    <a:pt x="60" y="206"/>
                  </a:lnTo>
                  <a:lnTo>
                    <a:pt x="58" y="210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82" y="242"/>
                  </a:lnTo>
                  <a:lnTo>
                    <a:pt x="86" y="242"/>
                  </a:lnTo>
                  <a:lnTo>
                    <a:pt x="86" y="242"/>
                  </a:lnTo>
                  <a:lnTo>
                    <a:pt x="90" y="242"/>
                  </a:lnTo>
                  <a:lnTo>
                    <a:pt x="92" y="238"/>
                  </a:lnTo>
                  <a:lnTo>
                    <a:pt x="132" y="200"/>
                  </a:lnTo>
                  <a:lnTo>
                    <a:pt x="132" y="200"/>
                  </a:lnTo>
                  <a:lnTo>
                    <a:pt x="134" y="196"/>
                  </a:lnTo>
                  <a:lnTo>
                    <a:pt x="134" y="192"/>
                  </a:lnTo>
                  <a:lnTo>
                    <a:pt x="134" y="188"/>
                  </a:lnTo>
                  <a:lnTo>
                    <a:pt x="132" y="186"/>
                  </a:lnTo>
                  <a:lnTo>
                    <a:pt x="132" y="186"/>
                  </a:lnTo>
                  <a:close/>
                  <a:moveTo>
                    <a:pt x="132" y="124"/>
                  </a:moveTo>
                  <a:lnTo>
                    <a:pt x="132" y="124"/>
                  </a:lnTo>
                  <a:lnTo>
                    <a:pt x="128" y="122"/>
                  </a:lnTo>
                  <a:lnTo>
                    <a:pt x="124" y="120"/>
                  </a:lnTo>
                  <a:lnTo>
                    <a:pt x="122" y="122"/>
                  </a:lnTo>
                  <a:lnTo>
                    <a:pt x="118" y="124"/>
                  </a:lnTo>
                  <a:lnTo>
                    <a:pt x="86" y="156"/>
                  </a:lnTo>
                  <a:lnTo>
                    <a:pt x="74" y="144"/>
                  </a:lnTo>
                  <a:lnTo>
                    <a:pt x="74" y="144"/>
                  </a:lnTo>
                  <a:lnTo>
                    <a:pt x="70" y="142"/>
                  </a:lnTo>
                  <a:lnTo>
                    <a:pt x="68" y="142"/>
                  </a:lnTo>
                  <a:lnTo>
                    <a:pt x="64" y="142"/>
                  </a:lnTo>
                  <a:lnTo>
                    <a:pt x="60" y="144"/>
                  </a:lnTo>
                  <a:lnTo>
                    <a:pt x="60" y="144"/>
                  </a:lnTo>
                  <a:lnTo>
                    <a:pt x="58" y="148"/>
                  </a:lnTo>
                  <a:lnTo>
                    <a:pt x="58" y="152"/>
                  </a:lnTo>
                  <a:lnTo>
                    <a:pt x="58" y="156"/>
                  </a:lnTo>
                  <a:lnTo>
                    <a:pt x="60" y="15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80"/>
                  </a:lnTo>
                  <a:lnTo>
                    <a:pt x="86" y="180"/>
                  </a:lnTo>
                  <a:lnTo>
                    <a:pt x="86" y="180"/>
                  </a:lnTo>
                  <a:lnTo>
                    <a:pt x="90" y="180"/>
                  </a:lnTo>
                  <a:lnTo>
                    <a:pt x="92" y="178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34" y="134"/>
                  </a:lnTo>
                  <a:lnTo>
                    <a:pt x="134" y="130"/>
                  </a:lnTo>
                  <a:lnTo>
                    <a:pt x="134" y="126"/>
                  </a:lnTo>
                  <a:lnTo>
                    <a:pt x="132" y="124"/>
                  </a:lnTo>
                  <a:lnTo>
                    <a:pt x="132" y="124"/>
                  </a:lnTo>
                  <a:close/>
                  <a:moveTo>
                    <a:pt x="36" y="64"/>
                  </a:moveTo>
                  <a:lnTo>
                    <a:pt x="36" y="64"/>
                  </a:lnTo>
                  <a:lnTo>
                    <a:pt x="36" y="58"/>
                  </a:lnTo>
                  <a:lnTo>
                    <a:pt x="40" y="54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86" y="46"/>
                  </a:lnTo>
                  <a:lnTo>
                    <a:pt x="94" y="42"/>
                  </a:lnTo>
                  <a:lnTo>
                    <a:pt x="98" y="36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2" y="16"/>
                  </a:lnTo>
                  <a:lnTo>
                    <a:pt x="108" y="8"/>
                  </a:lnTo>
                  <a:lnTo>
                    <a:pt x="116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6" y="2"/>
                  </a:lnTo>
                  <a:lnTo>
                    <a:pt x="144" y="8"/>
                  </a:lnTo>
                  <a:lnTo>
                    <a:pt x="150" y="16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4" y="36"/>
                  </a:lnTo>
                  <a:lnTo>
                    <a:pt x="158" y="42"/>
                  </a:lnTo>
                  <a:lnTo>
                    <a:pt x="166" y="46"/>
                  </a:lnTo>
                  <a:lnTo>
                    <a:pt x="174" y="48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206" y="50"/>
                  </a:lnTo>
                  <a:lnTo>
                    <a:pt x="212" y="54"/>
                  </a:lnTo>
                  <a:lnTo>
                    <a:pt x="216" y="58"/>
                  </a:lnTo>
                  <a:lnTo>
                    <a:pt x="216" y="64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6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6" y="78"/>
                  </a:lnTo>
                  <a:lnTo>
                    <a:pt x="36" y="64"/>
                  </a:lnTo>
                  <a:close/>
                  <a:moveTo>
                    <a:pt x="116" y="26"/>
                  </a:moveTo>
                  <a:lnTo>
                    <a:pt x="116" y="26"/>
                  </a:lnTo>
                  <a:lnTo>
                    <a:pt x="116" y="30"/>
                  </a:lnTo>
                  <a:lnTo>
                    <a:pt x="118" y="34"/>
                  </a:lnTo>
                  <a:lnTo>
                    <a:pt x="122" y="36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30" y="36"/>
                  </a:lnTo>
                  <a:lnTo>
                    <a:pt x="134" y="34"/>
                  </a:lnTo>
                  <a:lnTo>
                    <a:pt x="136" y="30"/>
                  </a:lnTo>
                  <a:lnTo>
                    <a:pt x="136" y="26"/>
                  </a:lnTo>
                  <a:lnTo>
                    <a:pt x="136" y="26"/>
                  </a:lnTo>
                  <a:lnTo>
                    <a:pt x="136" y="22"/>
                  </a:lnTo>
                  <a:lnTo>
                    <a:pt x="134" y="20"/>
                  </a:lnTo>
                  <a:lnTo>
                    <a:pt x="130" y="16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2" y="16"/>
                  </a:lnTo>
                  <a:lnTo>
                    <a:pt x="118" y="20"/>
                  </a:lnTo>
                  <a:lnTo>
                    <a:pt x="116" y="22"/>
                  </a:lnTo>
                  <a:lnTo>
                    <a:pt x="116" y="26"/>
                  </a:lnTo>
                  <a:lnTo>
                    <a:pt x="116" y="2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GB" sz="1588" dirty="0"/>
            </a:p>
          </p:txBody>
        </p:sp>
      </p:grpSp>
      <p:sp>
        <p:nvSpPr>
          <p:cNvPr id="178" name="Freeform 4838">
            <a:extLst>
              <a:ext uri="{FF2B5EF4-FFF2-40B4-BE49-F238E27FC236}">
                <a16:creationId xmlns:a16="http://schemas.microsoft.com/office/drawing/2014/main" id="{15976065-6AD1-461A-B39A-31832A39FABD}"/>
              </a:ext>
            </a:extLst>
          </p:cNvPr>
          <p:cNvSpPr>
            <a:spLocks noEditPoints="1"/>
          </p:cNvSpPr>
          <p:nvPr/>
        </p:nvSpPr>
        <p:spPr bwMode="auto">
          <a:xfrm>
            <a:off x="3928657" y="2472548"/>
            <a:ext cx="677431" cy="843671"/>
          </a:xfrm>
          <a:custGeom>
            <a:avLst/>
            <a:gdLst>
              <a:gd name="T0" fmla="*/ 24 w 340"/>
              <a:gd name="T1" fmla="*/ 266 h 338"/>
              <a:gd name="T2" fmla="*/ 18 w 340"/>
              <a:gd name="T3" fmla="*/ 270 h 338"/>
              <a:gd name="T4" fmla="*/ 14 w 340"/>
              <a:gd name="T5" fmla="*/ 276 h 338"/>
              <a:gd name="T6" fmla="*/ 16 w 340"/>
              <a:gd name="T7" fmla="*/ 280 h 338"/>
              <a:gd name="T8" fmla="*/ 20 w 340"/>
              <a:gd name="T9" fmla="*/ 286 h 338"/>
              <a:gd name="T10" fmla="*/ 316 w 340"/>
              <a:gd name="T11" fmla="*/ 286 h 338"/>
              <a:gd name="T12" fmla="*/ 320 w 340"/>
              <a:gd name="T13" fmla="*/ 286 h 338"/>
              <a:gd name="T14" fmla="*/ 324 w 340"/>
              <a:gd name="T15" fmla="*/ 280 h 338"/>
              <a:gd name="T16" fmla="*/ 326 w 340"/>
              <a:gd name="T17" fmla="*/ 276 h 338"/>
              <a:gd name="T18" fmla="*/ 322 w 340"/>
              <a:gd name="T19" fmla="*/ 270 h 338"/>
              <a:gd name="T20" fmla="*/ 316 w 340"/>
              <a:gd name="T21" fmla="*/ 266 h 338"/>
              <a:gd name="T22" fmla="*/ 298 w 340"/>
              <a:gd name="T23" fmla="*/ 192 h 338"/>
              <a:gd name="T24" fmla="*/ 316 w 340"/>
              <a:gd name="T25" fmla="*/ 192 h 338"/>
              <a:gd name="T26" fmla="*/ 322 w 340"/>
              <a:gd name="T27" fmla="*/ 190 h 338"/>
              <a:gd name="T28" fmla="*/ 326 w 340"/>
              <a:gd name="T29" fmla="*/ 182 h 338"/>
              <a:gd name="T30" fmla="*/ 324 w 340"/>
              <a:gd name="T31" fmla="*/ 178 h 338"/>
              <a:gd name="T32" fmla="*/ 320 w 340"/>
              <a:gd name="T33" fmla="*/ 172 h 338"/>
              <a:gd name="T34" fmla="*/ 24 w 340"/>
              <a:gd name="T35" fmla="*/ 172 h 338"/>
              <a:gd name="T36" fmla="*/ 20 w 340"/>
              <a:gd name="T37" fmla="*/ 172 h 338"/>
              <a:gd name="T38" fmla="*/ 16 w 340"/>
              <a:gd name="T39" fmla="*/ 178 h 338"/>
              <a:gd name="T40" fmla="*/ 14 w 340"/>
              <a:gd name="T41" fmla="*/ 182 h 338"/>
              <a:gd name="T42" fmla="*/ 18 w 340"/>
              <a:gd name="T43" fmla="*/ 190 h 338"/>
              <a:gd name="T44" fmla="*/ 24 w 340"/>
              <a:gd name="T45" fmla="*/ 192 h 338"/>
              <a:gd name="T46" fmla="*/ 42 w 340"/>
              <a:gd name="T47" fmla="*/ 266 h 338"/>
              <a:gd name="T48" fmla="*/ 248 w 340"/>
              <a:gd name="T49" fmla="*/ 266 h 338"/>
              <a:gd name="T50" fmla="*/ 230 w 340"/>
              <a:gd name="T51" fmla="*/ 192 h 338"/>
              <a:gd name="T52" fmla="*/ 248 w 340"/>
              <a:gd name="T53" fmla="*/ 266 h 338"/>
              <a:gd name="T54" fmla="*/ 162 w 340"/>
              <a:gd name="T55" fmla="*/ 266 h 338"/>
              <a:gd name="T56" fmla="*/ 178 w 340"/>
              <a:gd name="T57" fmla="*/ 192 h 338"/>
              <a:gd name="T58" fmla="*/ 110 w 340"/>
              <a:gd name="T59" fmla="*/ 266 h 338"/>
              <a:gd name="T60" fmla="*/ 92 w 340"/>
              <a:gd name="T61" fmla="*/ 192 h 338"/>
              <a:gd name="T62" fmla="*/ 110 w 340"/>
              <a:gd name="T63" fmla="*/ 266 h 338"/>
              <a:gd name="T64" fmla="*/ 340 w 340"/>
              <a:gd name="T65" fmla="*/ 322 h 338"/>
              <a:gd name="T66" fmla="*/ 334 w 340"/>
              <a:gd name="T67" fmla="*/ 334 h 338"/>
              <a:gd name="T68" fmla="*/ 324 w 340"/>
              <a:gd name="T69" fmla="*/ 338 h 338"/>
              <a:gd name="T70" fmla="*/ 16 w 340"/>
              <a:gd name="T71" fmla="*/ 338 h 338"/>
              <a:gd name="T72" fmla="*/ 6 w 340"/>
              <a:gd name="T73" fmla="*/ 334 h 338"/>
              <a:gd name="T74" fmla="*/ 0 w 340"/>
              <a:gd name="T75" fmla="*/ 322 h 338"/>
              <a:gd name="T76" fmla="*/ 2 w 340"/>
              <a:gd name="T77" fmla="*/ 316 h 338"/>
              <a:gd name="T78" fmla="*/ 10 w 340"/>
              <a:gd name="T79" fmla="*/ 308 h 338"/>
              <a:gd name="T80" fmla="*/ 324 w 340"/>
              <a:gd name="T81" fmla="*/ 306 h 338"/>
              <a:gd name="T82" fmla="*/ 330 w 340"/>
              <a:gd name="T83" fmla="*/ 308 h 338"/>
              <a:gd name="T84" fmla="*/ 338 w 340"/>
              <a:gd name="T85" fmla="*/ 316 h 338"/>
              <a:gd name="T86" fmla="*/ 340 w 340"/>
              <a:gd name="T87" fmla="*/ 322 h 338"/>
              <a:gd name="T88" fmla="*/ 82 w 340"/>
              <a:gd name="T89" fmla="*/ 154 h 338"/>
              <a:gd name="T90" fmla="*/ 84 w 340"/>
              <a:gd name="T91" fmla="*/ 136 h 338"/>
              <a:gd name="T92" fmla="*/ 98 w 340"/>
              <a:gd name="T93" fmla="*/ 104 h 338"/>
              <a:gd name="T94" fmla="*/ 120 w 340"/>
              <a:gd name="T95" fmla="*/ 80 h 338"/>
              <a:gd name="T96" fmla="*/ 152 w 340"/>
              <a:gd name="T97" fmla="*/ 68 h 338"/>
              <a:gd name="T98" fmla="*/ 170 w 340"/>
              <a:gd name="T99" fmla="*/ 66 h 338"/>
              <a:gd name="T100" fmla="*/ 204 w 340"/>
              <a:gd name="T101" fmla="*/ 72 h 338"/>
              <a:gd name="T102" fmla="*/ 232 w 340"/>
              <a:gd name="T103" fmla="*/ 92 h 338"/>
              <a:gd name="T104" fmla="*/ 250 w 340"/>
              <a:gd name="T105" fmla="*/ 118 h 338"/>
              <a:gd name="T106" fmla="*/ 258 w 340"/>
              <a:gd name="T107" fmla="*/ 154 h 338"/>
              <a:gd name="T108" fmla="*/ 192 w 340"/>
              <a:gd name="T109" fmla="*/ 54 h 338"/>
              <a:gd name="T110" fmla="*/ 148 w 340"/>
              <a:gd name="T111" fmla="*/ 26 h 338"/>
              <a:gd name="T112" fmla="*/ 192 w 340"/>
              <a:gd name="T113" fmla="*/ 26 h 338"/>
              <a:gd name="T114" fmla="*/ 192 w 340"/>
              <a:gd name="T115" fmla="*/ 5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" h="338">
                <a:moveTo>
                  <a:pt x="24" y="266"/>
                </a:moveTo>
                <a:lnTo>
                  <a:pt x="24" y="266"/>
                </a:lnTo>
                <a:lnTo>
                  <a:pt x="20" y="268"/>
                </a:lnTo>
                <a:lnTo>
                  <a:pt x="18" y="270"/>
                </a:lnTo>
                <a:lnTo>
                  <a:pt x="16" y="272"/>
                </a:lnTo>
                <a:lnTo>
                  <a:pt x="14" y="276"/>
                </a:lnTo>
                <a:lnTo>
                  <a:pt x="14" y="276"/>
                </a:lnTo>
                <a:lnTo>
                  <a:pt x="16" y="280"/>
                </a:lnTo>
                <a:lnTo>
                  <a:pt x="18" y="284"/>
                </a:lnTo>
                <a:lnTo>
                  <a:pt x="20" y="286"/>
                </a:lnTo>
                <a:lnTo>
                  <a:pt x="24" y="286"/>
                </a:lnTo>
                <a:lnTo>
                  <a:pt x="316" y="286"/>
                </a:lnTo>
                <a:lnTo>
                  <a:pt x="316" y="286"/>
                </a:lnTo>
                <a:lnTo>
                  <a:pt x="320" y="286"/>
                </a:lnTo>
                <a:lnTo>
                  <a:pt x="322" y="284"/>
                </a:lnTo>
                <a:lnTo>
                  <a:pt x="324" y="280"/>
                </a:lnTo>
                <a:lnTo>
                  <a:pt x="326" y="276"/>
                </a:lnTo>
                <a:lnTo>
                  <a:pt x="326" y="276"/>
                </a:lnTo>
                <a:lnTo>
                  <a:pt x="324" y="272"/>
                </a:lnTo>
                <a:lnTo>
                  <a:pt x="322" y="270"/>
                </a:lnTo>
                <a:lnTo>
                  <a:pt x="320" y="268"/>
                </a:lnTo>
                <a:lnTo>
                  <a:pt x="316" y="266"/>
                </a:lnTo>
                <a:lnTo>
                  <a:pt x="298" y="266"/>
                </a:lnTo>
                <a:lnTo>
                  <a:pt x="298" y="192"/>
                </a:lnTo>
                <a:lnTo>
                  <a:pt x="316" y="192"/>
                </a:lnTo>
                <a:lnTo>
                  <a:pt x="316" y="192"/>
                </a:lnTo>
                <a:lnTo>
                  <a:pt x="320" y="192"/>
                </a:lnTo>
                <a:lnTo>
                  <a:pt x="322" y="190"/>
                </a:lnTo>
                <a:lnTo>
                  <a:pt x="324" y="186"/>
                </a:lnTo>
                <a:lnTo>
                  <a:pt x="326" y="182"/>
                </a:lnTo>
                <a:lnTo>
                  <a:pt x="326" y="182"/>
                </a:lnTo>
                <a:lnTo>
                  <a:pt x="324" y="178"/>
                </a:lnTo>
                <a:lnTo>
                  <a:pt x="322" y="176"/>
                </a:lnTo>
                <a:lnTo>
                  <a:pt x="320" y="172"/>
                </a:lnTo>
                <a:lnTo>
                  <a:pt x="316" y="172"/>
                </a:lnTo>
                <a:lnTo>
                  <a:pt x="24" y="172"/>
                </a:lnTo>
                <a:lnTo>
                  <a:pt x="24" y="172"/>
                </a:lnTo>
                <a:lnTo>
                  <a:pt x="20" y="172"/>
                </a:lnTo>
                <a:lnTo>
                  <a:pt x="18" y="176"/>
                </a:lnTo>
                <a:lnTo>
                  <a:pt x="16" y="178"/>
                </a:lnTo>
                <a:lnTo>
                  <a:pt x="14" y="182"/>
                </a:lnTo>
                <a:lnTo>
                  <a:pt x="14" y="182"/>
                </a:lnTo>
                <a:lnTo>
                  <a:pt x="16" y="186"/>
                </a:lnTo>
                <a:lnTo>
                  <a:pt x="18" y="190"/>
                </a:lnTo>
                <a:lnTo>
                  <a:pt x="20" y="192"/>
                </a:lnTo>
                <a:lnTo>
                  <a:pt x="24" y="192"/>
                </a:lnTo>
                <a:lnTo>
                  <a:pt x="42" y="192"/>
                </a:lnTo>
                <a:lnTo>
                  <a:pt x="42" y="266"/>
                </a:lnTo>
                <a:lnTo>
                  <a:pt x="24" y="266"/>
                </a:lnTo>
                <a:close/>
                <a:moveTo>
                  <a:pt x="248" y="266"/>
                </a:moveTo>
                <a:lnTo>
                  <a:pt x="230" y="266"/>
                </a:lnTo>
                <a:lnTo>
                  <a:pt x="230" y="192"/>
                </a:lnTo>
                <a:lnTo>
                  <a:pt x="248" y="192"/>
                </a:lnTo>
                <a:lnTo>
                  <a:pt x="248" y="266"/>
                </a:lnTo>
                <a:close/>
                <a:moveTo>
                  <a:pt x="178" y="266"/>
                </a:moveTo>
                <a:lnTo>
                  <a:pt x="162" y="266"/>
                </a:lnTo>
                <a:lnTo>
                  <a:pt x="162" y="192"/>
                </a:lnTo>
                <a:lnTo>
                  <a:pt x="178" y="192"/>
                </a:lnTo>
                <a:lnTo>
                  <a:pt x="178" y="266"/>
                </a:lnTo>
                <a:close/>
                <a:moveTo>
                  <a:pt x="110" y="266"/>
                </a:moveTo>
                <a:lnTo>
                  <a:pt x="92" y="266"/>
                </a:lnTo>
                <a:lnTo>
                  <a:pt x="92" y="192"/>
                </a:lnTo>
                <a:lnTo>
                  <a:pt x="110" y="192"/>
                </a:lnTo>
                <a:lnTo>
                  <a:pt x="110" y="266"/>
                </a:lnTo>
                <a:close/>
                <a:moveTo>
                  <a:pt x="340" y="322"/>
                </a:moveTo>
                <a:lnTo>
                  <a:pt x="340" y="322"/>
                </a:lnTo>
                <a:lnTo>
                  <a:pt x="338" y="328"/>
                </a:lnTo>
                <a:lnTo>
                  <a:pt x="334" y="334"/>
                </a:lnTo>
                <a:lnTo>
                  <a:pt x="330" y="336"/>
                </a:lnTo>
                <a:lnTo>
                  <a:pt x="324" y="338"/>
                </a:lnTo>
                <a:lnTo>
                  <a:pt x="16" y="338"/>
                </a:lnTo>
                <a:lnTo>
                  <a:pt x="16" y="338"/>
                </a:lnTo>
                <a:lnTo>
                  <a:pt x="10" y="336"/>
                </a:lnTo>
                <a:lnTo>
                  <a:pt x="6" y="334"/>
                </a:lnTo>
                <a:lnTo>
                  <a:pt x="2" y="328"/>
                </a:lnTo>
                <a:lnTo>
                  <a:pt x="0" y="322"/>
                </a:lnTo>
                <a:lnTo>
                  <a:pt x="0" y="322"/>
                </a:lnTo>
                <a:lnTo>
                  <a:pt x="2" y="316"/>
                </a:lnTo>
                <a:lnTo>
                  <a:pt x="6" y="310"/>
                </a:lnTo>
                <a:lnTo>
                  <a:pt x="10" y="308"/>
                </a:lnTo>
                <a:lnTo>
                  <a:pt x="16" y="306"/>
                </a:lnTo>
                <a:lnTo>
                  <a:pt x="324" y="306"/>
                </a:lnTo>
                <a:lnTo>
                  <a:pt x="324" y="306"/>
                </a:lnTo>
                <a:lnTo>
                  <a:pt x="330" y="308"/>
                </a:lnTo>
                <a:lnTo>
                  <a:pt x="334" y="310"/>
                </a:lnTo>
                <a:lnTo>
                  <a:pt x="338" y="316"/>
                </a:lnTo>
                <a:lnTo>
                  <a:pt x="340" y="322"/>
                </a:lnTo>
                <a:lnTo>
                  <a:pt x="340" y="322"/>
                </a:lnTo>
                <a:close/>
                <a:moveTo>
                  <a:pt x="258" y="154"/>
                </a:moveTo>
                <a:lnTo>
                  <a:pt x="82" y="154"/>
                </a:lnTo>
                <a:lnTo>
                  <a:pt x="82" y="154"/>
                </a:lnTo>
                <a:lnTo>
                  <a:pt x="84" y="136"/>
                </a:lnTo>
                <a:lnTo>
                  <a:pt x="90" y="118"/>
                </a:lnTo>
                <a:lnTo>
                  <a:pt x="98" y="104"/>
                </a:lnTo>
                <a:lnTo>
                  <a:pt x="108" y="92"/>
                </a:lnTo>
                <a:lnTo>
                  <a:pt x="120" y="80"/>
                </a:lnTo>
                <a:lnTo>
                  <a:pt x="136" y="72"/>
                </a:lnTo>
                <a:lnTo>
                  <a:pt x="152" y="68"/>
                </a:lnTo>
                <a:lnTo>
                  <a:pt x="170" y="66"/>
                </a:lnTo>
                <a:lnTo>
                  <a:pt x="170" y="66"/>
                </a:lnTo>
                <a:lnTo>
                  <a:pt x="188" y="68"/>
                </a:lnTo>
                <a:lnTo>
                  <a:pt x="204" y="72"/>
                </a:lnTo>
                <a:lnTo>
                  <a:pt x="220" y="80"/>
                </a:lnTo>
                <a:lnTo>
                  <a:pt x="232" y="92"/>
                </a:lnTo>
                <a:lnTo>
                  <a:pt x="242" y="104"/>
                </a:lnTo>
                <a:lnTo>
                  <a:pt x="250" y="118"/>
                </a:lnTo>
                <a:lnTo>
                  <a:pt x="256" y="136"/>
                </a:lnTo>
                <a:lnTo>
                  <a:pt x="258" y="154"/>
                </a:lnTo>
                <a:lnTo>
                  <a:pt x="258" y="154"/>
                </a:lnTo>
                <a:close/>
                <a:moveTo>
                  <a:pt x="192" y="54"/>
                </a:moveTo>
                <a:lnTo>
                  <a:pt x="148" y="54"/>
                </a:lnTo>
                <a:lnTo>
                  <a:pt x="148" y="26"/>
                </a:lnTo>
                <a:lnTo>
                  <a:pt x="170" y="0"/>
                </a:lnTo>
                <a:lnTo>
                  <a:pt x="192" y="26"/>
                </a:lnTo>
                <a:lnTo>
                  <a:pt x="192" y="26"/>
                </a:lnTo>
                <a:lnTo>
                  <a:pt x="192" y="5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3993" tIns="46997" rIns="93993" bIns="469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6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FE361D0-6DAE-4307-A02B-7CD37DAF7E6D}"/>
              </a:ext>
            </a:extLst>
          </p:cNvPr>
          <p:cNvCxnSpPr/>
          <p:nvPr/>
        </p:nvCxnSpPr>
        <p:spPr>
          <a:xfrm>
            <a:off x="4992914" y="3686822"/>
            <a:ext cx="14659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B1547A7-E77E-4583-947A-97BB9D76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901145"/>
            <a:ext cx="11254447" cy="742950"/>
          </a:xfrm>
        </p:spPr>
        <p:txBody>
          <a:bodyPr/>
          <a:lstStyle/>
          <a:p>
            <a:r>
              <a:rPr lang="en-GB" sz="2000" dirty="0"/>
              <a:t>Through Blockchain technology, we propose to integrate disparate systems and create a single source of truth for building approval, licenses, property tax and registration records..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D38EEE-8618-463A-8231-F410E8D21E99}"/>
              </a:ext>
            </a:extLst>
          </p:cNvPr>
          <p:cNvSpPr/>
          <p:nvPr/>
        </p:nvSpPr>
        <p:spPr>
          <a:xfrm>
            <a:off x="6096000" y="1855881"/>
            <a:ext cx="5549556" cy="43396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Building Approval Department :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Record the approvals, permits and inspection reports in blockchain.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All certificates issued will be stored in the ledger making it tamper proof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Other Departments (Utilities/PWD/AAI etc.):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Record the approval and permits and inspection records in blockchain.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Stamps and Registration Department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: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Check occupancy and completion certificate for verification of owner name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Update the ledger with ownership details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Property Tax: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Verify occupancy status , </a:t>
            </a:r>
            <a:r>
              <a:rPr lang="en-US" sz="1200" kern="0" dirty="0">
                <a:solidFill>
                  <a:srgbClr val="000000"/>
                </a:solidFill>
                <a:latin typeface="Georgia"/>
              </a:rPr>
              <a:t>owner name for eligibility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of property tax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Update property tax dues and payment status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kern="0" dirty="0">
                <a:solidFill>
                  <a:srgbClr val="000000"/>
                </a:solidFill>
                <a:latin typeface="Georgia"/>
              </a:rPr>
              <a:t>PMC – Licenses and LBT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 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Record the approvals</a:t>
            </a:r>
            <a:r>
              <a:rPr lang="en-US" sz="1200" kern="0" dirty="0">
                <a:solidFill>
                  <a:srgbClr val="000000"/>
                </a:solidFill>
                <a:latin typeface="Georgia"/>
              </a:rPr>
              <a:t>, permits and inspection reports in blockchain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Banks and Financial Institutions :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Verify ownership record, approval records and licensed for processing of loan applications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kern="0" dirty="0">
                <a:solidFill>
                  <a:srgbClr val="000000"/>
                </a:solidFill>
                <a:latin typeface="Georgia"/>
              </a:rPr>
              <a:t>Utilities 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Georgia"/>
              </a:rPr>
              <a:t>Record the approvals and permits 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Georgia"/>
              </a:rPr>
              <a:t>Verify ownership, occupancy and type of building for tariffs and bill payment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Citizen/Developers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Upload building plan and other details for approvals and licenses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View approval certificates, permits, property tax and utility dues 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D4509677-3A00-439A-B2B1-2BDFCFD7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532" y="6352668"/>
            <a:ext cx="1202705" cy="2948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61200" tIns="61200" rIns="61200" bIns="6120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3629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4277041-F0C1-4CD6-8382-26BCE9BAB5A5}"/>
              </a:ext>
            </a:extLst>
          </p:cNvPr>
          <p:cNvGrpSpPr/>
          <p:nvPr/>
        </p:nvGrpSpPr>
        <p:grpSpPr>
          <a:xfrm>
            <a:off x="199683" y="1817802"/>
            <a:ext cx="6218415" cy="4422922"/>
            <a:chOff x="225083" y="1758463"/>
            <a:chExt cx="6218415" cy="4422922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D19C823-DD67-4F49-BBD1-EE95E226F6EF}"/>
                </a:ext>
              </a:extLst>
            </p:cNvPr>
            <p:cNvSpPr/>
            <p:nvPr/>
          </p:nvSpPr>
          <p:spPr>
            <a:xfrm>
              <a:off x="825500" y="2281816"/>
              <a:ext cx="3657600" cy="3632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B7C9C05-A740-45C0-B61D-2DF9B5C3948D}"/>
                </a:ext>
              </a:extLst>
            </p:cNvPr>
            <p:cNvSpPr/>
            <p:nvPr/>
          </p:nvSpPr>
          <p:spPr>
            <a:xfrm>
              <a:off x="2287588" y="1943251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D7E56D3-040F-4B8F-BA7D-5F6E9CF72FC7}"/>
                </a:ext>
              </a:extLst>
            </p:cNvPr>
            <p:cNvSpPr/>
            <p:nvPr/>
          </p:nvSpPr>
          <p:spPr>
            <a:xfrm>
              <a:off x="4113243" y="3611281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C01133F-979E-499C-93D2-CD8129569BF2}"/>
                </a:ext>
              </a:extLst>
            </p:cNvPr>
            <p:cNvSpPr/>
            <p:nvPr/>
          </p:nvSpPr>
          <p:spPr>
            <a:xfrm>
              <a:off x="2311827" y="5554901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0D4960D-2432-405E-B11E-CCEAA13D87C7}"/>
                </a:ext>
              </a:extLst>
            </p:cNvPr>
            <p:cNvSpPr/>
            <p:nvPr/>
          </p:nvSpPr>
          <p:spPr>
            <a:xfrm>
              <a:off x="757451" y="4873076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36E6EAB-5394-4A0E-9E69-87E7E8B4A746}"/>
                </a:ext>
              </a:extLst>
            </p:cNvPr>
            <p:cNvSpPr/>
            <p:nvPr/>
          </p:nvSpPr>
          <p:spPr>
            <a:xfrm>
              <a:off x="437231" y="3612080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00B3556-FC86-43E4-BD50-53E008928DD0}"/>
                </a:ext>
              </a:extLst>
            </p:cNvPr>
            <p:cNvSpPr/>
            <p:nvPr/>
          </p:nvSpPr>
          <p:spPr>
            <a:xfrm>
              <a:off x="3930183" y="4720289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9C0C08F-E513-42E4-9D82-457F07BCAB7B}"/>
                </a:ext>
              </a:extLst>
            </p:cNvPr>
            <p:cNvSpPr/>
            <p:nvPr/>
          </p:nvSpPr>
          <p:spPr>
            <a:xfrm>
              <a:off x="1002962" y="2427016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824EE04-6630-44CF-8EE1-FD5F43536BD5}"/>
                </a:ext>
              </a:extLst>
            </p:cNvPr>
            <p:cNvSpPr/>
            <p:nvPr/>
          </p:nvSpPr>
          <p:spPr>
            <a:xfrm>
              <a:off x="3673405" y="2524182"/>
              <a:ext cx="698500" cy="626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BC7DD01-33C6-4A1B-BA6E-D4193F44C461}"/>
                </a:ext>
              </a:extLst>
            </p:cNvPr>
            <p:cNvGrpSpPr/>
            <p:nvPr/>
          </p:nvGrpSpPr>
          <p:grpSpPr>
            <a:xfrm>
              <a:off x="2337891" y="3661966"/>
              <a:ext cx="632817" cy="526712"/>
              <a:chOff x="2671450" y="3374241"/>
              <a:chExt cx="632817" cy="526712"/>
            </a:xfrm>
          </p:grpSpPr>
          <p:sp>
            <p:nvSpPr>
              <p:cNvPr id="168" name="Freeform 13">
                <a:extLst>
                  <a:ext uri="{FF2B5EF4-FFF2-40B4-BE49-F238E27FC236}">
                    <a16:creationId xmlns:a16="http://schemas.microsoft.com/office/drawing/2014/main" id="{25D1C398-4F20-4BC0-8D79-DADB3D0ECA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34384" y="3458725"/>
                <a:ext cx="473164" cy="375561"/>
              </a:xfrm>
              <a:custGeom>
                <a:avLst/>
                <a:gdLst>
                  <a:gd name="T0" fmla="*/ 0 w 6669"/>
                  <a:gd name="T1" fmla="*/ 6668 h 6668"/>
                  <a:gd name="T2" fmla="*/ 6669 w 6669"/>
                  <a:gd name="T3" fmla="*/ 0 h 6668"/>
                  <a:gd name="T4" fmla="*/ 6385 w 6669"/>
                  <a:gd name="T5" fmla="*/ 2273 h 6668"/>
                  <a:gd name="T6" fmla="*/ 5987 w 6669"/>
                  <a:gd name="T7" fmla="*/ 1861 h 6668"/>
                  <a:gd name="T8" fmla="*/ 4877 w 6669"/>
                  <a:gd name="T9" fmla="*/ 2273 h 6668"/>
                  <a:gd name="T10" fmla="*/ 4199 w 6669"/>
                  <a:gd name="T11" fmla="*/ 1825 h 6668"/>
                  <a:gd name="T12" fmla="*/ 4611 w 6669"/>
                  <a:gd name="T13" fmla="*/ 718 h 6668"/>
                  <a:gd name="T14" fmla="*/ 4199 w 6669"/>
                  <a:gd name="T15" fmla="*/ 284 h 6668"/>
                  <a:gd name="T16" fmla="*/ 6385 w 6669"/>
                  <a:gd name="T17" fmla="*/ 2273 h 6668"/>
                  <a:gd name="T18" fmla="*/ 5703 w 6669"/>
                  <a:gd name="T19" fmla="*/ 2685 h 6668"/>
                  <a:gd name="T20" fmla="*/ 5161 w 6669"/>
                  <a:gd name="T21" fmla="*/ 2145 h 6668"/>
                  <a:gd name="T22" fmla="*/ 5289 w 6669"/>
                  <a:gd name="T23" fmla="*/ 5950 h 6668"/>
                  <a:gd name="T24" fmla="*/ 2824 w 6669"/>
                  <a:gd name="T25" fmla="*/ 6384 h 6668"/>
                  <a:gd name="T26" fmla="*/ 3236 w 6669"/>
                  <a:gd name="T27" fmla="*/ 5950 h 6668"/>
                  <a:gd name="T28" fmla="*/ 4877 w 6669"/>
                  <a:gd name="T29" fmla="*/ 5538 h 6668"/>
                  <a:gd name="T30" fmla="*/ 5289 w 6669"/>
                  <a:gd name="T31" fmla="*/ 5950 h 6668"/>
                  <a:gd name="T32" fmla="*/ 5161 w 6669"/>
                  <a:gd name="T33" fmla="*/ 5126 h 6668"/>
                  <a:gd name="T34" fmla="*/ 5703 w 6669"/>
                  <a:gd name="T35" fmla="*/ 5666 h 6668"/>
                  <a:gd name="T36" fmla="*/ 2952 w 6669"/>
                  <a:gd name="T37" fmla="*/ 5126 h 6668"/>
                  <a:gd name="T38" fmla="*/ 2412 w 6669"/>
                  <a:gd name="T39" fmla="*/ 5666 h 6668"/>
                  <a:gd name="T40" fmla="*/ 2952 w 6669"/>
                  <a:gd name="T41" fmla="*/ 5126 h 6668"/>
                  <a:gd name="T42" fmla="*/ 3236 w 6669"/>
                  <a:gd name="T43" fmla="*/ 4843 h 6668"/>
                  <a:gd name="T44" fmla="*/ 2824 w 6669"/>
                  <a:gd name="T45" fmla="*/ 3701 h 6668"/>
                  <a:gd name="T46" fmla="*/ 3503 w 6669"/>
                  <a:gd name="T47" fmla="*/ 4113 h 6668"/>
                  <a:gd name="T48" fmla="*/ 3915 w 6669"/>
                  <a:gd name="T49" fmla="*/ 5254 h 6668"/>
                  <a:gd name="T50" fmla="*/ 3787 w 6669"/>
                  <a:gd name="T51" fmla="*/ 3829 h 6668"/>
                  <a:gd name="T52" fmla="*/ 4327 w 6669"/>
                  <a:gd name="T53" fmla="*/ 3289 h 6668"/>
                  <a:gd name="T54" fmla="*/ 3787 w 6669"/>
                  <a:gd name="T55" fmla="*/ 3829 h 6668"/>
                  <a:gd name="T56" fmla="*/ 3503 w 6669"/>
                  <a:gd name="T57" fmla="*/ 3417 h 6668"/>
                  <a:gd name="T58" fmla="*/ 1860 w 6669"/>
                  <a:gd name="T59" fmla="*/ 3005 h 6668"/>
                  <a:gd name="T60" fmla="*/ 1448 w 6669"/>
                  <a:gd name="T61" fmla="*/ 1825 h 6668"/>
                  <a:gd name="T62" fmla="*/ 1860 w 6669"/>
                  <a:gd name="T63" fmla="*/ 718 h 6668"/>
                  <a:gd name="T64" fmla="*/ 1448 w 6669"/>
                  <a:gd name="T65" fmla="*/ 284 h 6668"/>
                  <a:gd name="T66" fmla="*/ 3915 w 6669"/>
                  <a:gd name="T67" fmla="*/ 718 h 6668"/>
                  <a:gd name="T68" fmla="*/ 3503 w 6669"/>
                  <a:gd name="T69" fmla="*/ 1825 h 6668"/>
                  <a:gd name="T70" fmla="*/ 3915 w 6669"/>
                  <a:gd name="T71" fmla="*/ 3005 h 6668"/>
                  <a:gd name="T72" fmla="*/ 1576 w 6669"/>
                  <a:gd name="T73" fmla="*/ 3289 h 6668"/>
                  <a:gd name="T74" fmla="*/ 1036 w 6669"/>
                  <a:gd name="T75" fmla="*/ 3829 h 6668"/>
                  <a:gd name="T76" fmla="*/ 1576 w 6669"/>
                  <a:gd name="T77" fmla="*/ 3289 h 6668"/>
                  <a:gd name="T78" fmla="*/ 1576 w 6669"/>
                  <a:gd name="T79" fmla="*/ 1542 h 6668"/>
                  <a:gd name="T80" fmla="*/ 1036 w 6669"/>
                  <a:gd name="T81" fmla="*/ 1002 h 6668"/>
                  <a:gd name="T82" fmla="*/ 3787 w 6669"/>
                  <a:gd name="T83" fmla="*/ 1542 h 6668"/>
                  <a:gd name="T84" fmla="*/ 4327 w 6669"/>
                  <a:gd name="T85" fmla="*/ 1002 h 6668"/>
                  <a:gd name="T86" fmla="*/ 3787 w 6669"/>
                  <a:gd name="T87" fmla="*/ 1542 h 6668"/>
                  <a:gd name="T88" fmla="*/ 1164 w 6669"/>
                  <a:gd name="T89" fmla="*/ 284 h 6668"/>
                  <a:gd name="T90" fmla="*/ 752 w 6669"/>
                  <a:gd name="T91" fmla="*/ 718 h 6668"/>
                  <a:gd name="T92" fmla="*/ 1164 w 6669"/>
                  <a:gd name="T93" fmla="*/ 1825 h 6668"/>
                  <a:gd name="T94" fmla="*/ 752 w 6669"/>
                  <a:gd name="T95" fmla="*/ 3005 h 6668"/>
                  <a:gd name="T96" fmla="*/ 1860 w 6669"/>
                  <a:gd name="T97" fmla="*/ 4113 h 6668"/>
                  <a:gd name="T98" fmla="*/ 2540 w 6669"/>
                  <a:gd name="T99" fmla="*/ 3701 h 6668"/>
                  <a:gd name="T100" fmla="*/ 2128 w 6669"/>
                  <a:gd name="T101" fmla="*/ 4843 h 6668"/>
                  <a:gd name="T102" fmla="*/ 2540 w 6669"/>
                  <a:gd name="T103" fmla="*/ 5950 h 6668"/>
                  <a:gd name="T104" fmla="*/ 286 w 6669"/>
                  <a:gd name="T105" fmla="*/ 6384 h 6668"/>
                  <a:gd name="T106" fmla="*/ 5575 w 6669"/>
                  <a:gd name="T107" fmla="*/ 6384 h 6668"/>
                  <a:gd name="T108" fmla="*/ 5987 w 6669"/>
                  <a:gd name="T109" fmla="*/ 5950 h 6668"/>
                  <a:gd name="T110" fmla="*/ 4877 w 6669"/>
                  <a:gd name="T111" fmla="*/ 4843 h 6668"/>
                  <a:gd name="T112" fmla="*/ 4199 w 6669"/>
                  <a:gd name="T113" fmla="*/ 5254 h 6668"/>
                  <a:gd name="T114" fmla="*/ 4611 w 6669"/>
                  <a:gd name="T115" fmla="*/ 4113 h 6668"/>
                  <a:gd name="T116" fmla="*/ 4199 w 6669"/>
                  <a:gd name="T117" fmla="*/ 3005 h 6668"/>
                  <a:gd name="T118" fmla="*/ 4877 w 6669"/>
                  <a:gd name="T119" fmla="*/ 2557 h 6668"/>
                  <a:gd name="T120" fmla="*/ 5987 w 6669"/>
                  <a:gd name="T121" fmla="*/ 2969 h 6668"/>
                  <a:gd name="T122" fmla="*/ 6385 w 6669"/>
                  <a:gd name="T123" fmla="*/ 2557 h 6668"/>
                  <a:gd name="T124" fmla="*/ 5575 w 6669"/>
                  <a:gd name="T125" fmla="*/ 6384 h 6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69" h="6668">
                    <a:moveTo>
                      <a:pt x="0" y="0"/>
                    </a:moveTo>
                    <a:lnTo>
                      <a:pt x="0" y="6668"/>
                    </a:lnTo>
                    <a:lnTo>
                      <a:pt x="6669" y="6668"/>
                    </a:lnTo>
                    <a:lnTo>
                      <a:pt x="6669" y="0"/>
                    </a:lnTo>
                    <a:lnTo>
                      <a:pt x="0" y="0"/>
                    </a:lnTo>
                    <a:close/>
                    <a:moveTo>
                      <a:pt x="6385" y="2273"/>
                    </a:moveTo>
                    <a:lnTo>
                      <a:pt x="5987" y="2273"/>
                    </a:lnTo>
                    <a:lnTo>
                      <a:pt x="5987" y="1861"/>
                    </a:lnTo>
                    <a:lnTo>
                      <a:pt x="4877" y="1861"/>
                    </a:lnTo>
                    <a:lnTo>
                      <a:pt x="4877" y="2273"/>
                    </a:lnTo>
                    <a:lnTo>
                      <a:pt x="4199" y="2273"/>
                    </a:lnTo>
                    <a:lnTo>
                      <a:pt x="4199" y="1825"/>
                    </a:lnTo>
                    <a:lnTo>
                      <a:pt x="4611" y="1825"/>
                    </a:lnTo>
                    <a:lnTo>
                      <a:pt x="4611" y="718"/>
                    </a:lnTo>
                    <a:lnTo>
                      <a:pt x="4199" y="718"/>
                    </a:lnTo>
                    <a:lnTo>
                      <a:pt x="4199" y="284"/>
                    </a:lnTo>
                    <a:lnTo>
                      <a:pt x="6385" y="284"/>
                    </a:lnTo>
                    <a:lnTo>
                      <a:pt x="6385" y="2273"/>
                    </a:lnTo>
                    <a:close/>
                    <a:moveTo>
                      <a:pt x="5703" y="2145"/>
                    </a:moveTo>
                    <a:lnTo>
                      <a:pt x="5703" y="2685"/>
                    </a:lnTo>
                    <a:lnTo>
                      <a:pt x="5161" y="2685"/>
                    </a:lnTo>
                    <a:lnTo>
                      <a:pt x="5161" y="2145"/>
                    </a:lnTo>
                    <a:lnTo>
                      <a:pt x="5703" y="2145"/>
                    </a:lnTo>
                    <a:close/>
                    <a:moveTo>
                      <a:pt x="5289" y="5950"/>
                    </a:moveTo>
                    <a:lnTo>
                      <a:pt x="5289" y="6384"/>
                    </a:lnTo>
                    <a:lnTo>
                      <a:pt x="2824" y="6384"/>
                    </a:lnTo>
                    <a:lnTo>
                      <a:pt x="2824" y="5950"/>
                    </a:lnTo>
                    <a:lnTo>
                      <a:pt x="3236" y="5950"/>
                    </a:lnTo>
                    <a:lnTo>
                      <a:pt x="3236" y="5538"/>
                    </a:lnTo>
                    <a:lnTo>
                      <a:pt x="4877" y="5538"/>
                    </a:lnTo>
                    <a:lnTo>
                      <a:pt x="4877" y="5950"/>
                    </a:lnTo>
                    <a:lnTo>
                      <a:pt x="5289" y="5950"/>
                    </a:lnTo>
                    <a:close/>
                    <a:moveTo>
                      <a:pt x="5161" y="5666"/>
                    </a:moveTo>
                    <a:lnTo>
                      <a:pt x="5161" y="5126"/>
                    </a:lnTo>
                    <a:lnTo>
                      <a:pt x="5703" y="5126"/>
                    </a:lnTo>
                    <a:lnTo>
                      <a:pt x="5703" y="5666"/>
                    </a:lnTo>
                    <a:lnTo>
                      <a:pt x="5161" y="5666"/>
                    </a:lnTo>
                    <a:close/>
                    <a:moveTo>
                      <a:pt x="2952" y="5126"/>
                    </a:moveTo>
                    <a:lnTo>
                      <a:pt x="2952" y="5666"/>
                    </a:lnTo>
                    <a:lnTo>
                      <a:pt x="2412" y="5666"/>
                    </a:lnTo>
                    <a:lnTo>
                      <a:pt x="2412" y="5126"/>
                    </a:lnTo>
                    <a:lnTo>
                      <a:pt x="2952" y="5126"/>
                    </a:lnTo>
                    <a:close/>
                    <a:moveTo>
                      <a:pt x="3236" y="5254"/>
                    </a:moveTo>
                    <a:lnTo>
                      <a:pt x="3236" y="4843"/>
                    </a:lnTo>
                    <a:lnTo>
                      <a:pt x="2824" y="4843"/>
                    </a:lnTo>
                    <a:lnTo>
                      <a:pt x="2824" y="3701"/>
                    </a:lnTo>
                    <a:lnTo>
                      <a:pt x="3503" y="3701"/>
                    </a:lnTo>
                    <a:lnTo>
                      <a:pt x="3503" y="4113"/>
                    </a:lnTo>
                    <a:lnTo>
                      <a:pt x="3915" y="4113"/>
                    </a:lnTo>
                    <a:lnTo>
                      <a:pt x="3915" y="5254"/>
                    </a:lnTo>
                    <a:lnTo>
                      <a:pt x="3236" y="5254"/>
                    </a:lnTo>
                    <a:close/>
                    <a:moveTo>
                      <a:pt x="3787" y="3829"/>
                    </a:moveTo>
                    <a:lnTo>
                      <a:pt x="3787" y="3289"/>
                    </a:lnTo>
                    <a:lnTo>
                      <a:pt x="4327" y="3289"/>
                    </a:lnTo>
                    <a:lnTo>
                      <a:pt x="4327" y="3829"/>
                    </a:lnTo>
                    <a:lnTo>
                      <a:pt x="3787" y="3829"/>
                    </a:lnTo>
                    <a:close/>
                    <a:moveTo>
                      <a:pt x="3503" y="3005"/>
                    </a:moveTo>
                    <a:lnTo>
                      <a:pt x="3503" y="3417"/>
                    </a:lnTo>
                    <a:lnTo>
                      <a:pt x="1860" y="3417"/>
                    </a:lnTo>
                    <a:lnTo>
                      <a:pt x="1860" y="3005"/>
                    </a:lnTo>
                    <a:lnTo>
                      <a:pt x="1448" y="3005"/>
                    </a:lnTo>
                    <a:lnTo>
                      <a:pt x="1448" y="1825"/>
                    </a:lnTo>
                    <a:lnTo>
                      <a:pt x="1860" y="1825"/>
                    </a:lnTo>
                    <a:lnTo>
                      <a:pt x="1860" y="718"/>
                    </a:lnTo>
                    <a:lnTo>
                      <a:pt x="1448" y="718"/>
                    </a:lnTo>
                    <a:lnTo>
                      <a:pt x="1448" y="284"/>
                    </a:lnTo>
                    <a:lnTo>
                      <a:pt x="3915" y="284"/>
                    </a:lnTo>
                    <a:lnTo>
                      <a:pt x="3915" y="718"/>
                    </a:lnTo>
                    <a:lnTo>
                      <a:pt x="3503" y="718"/>
                    </a:lnTo>
                    <a:lnTo>
                      <a:pt x="3503" y="1825"/>
                    </a:lnTo>
                    <a:lnTo>
                      <a:pt x="3915" y="1825"/>
                    </a:lnTo>
                    <a:lnTo>
                      <a:pt x="3915" y="3005"/>
                    </a:lnTo>
                    <a:lnTo>
                      <a:pt x="3503" y="3005"/>
                    </a:lnTo>
                    <a:close/>
                    <a:moveTo>
                      <a:pt x="1576" y="3289"/>
                    </a:moveTo>
                    <a:lnTo>
                      <a:pt x="1576" y="3829"/>
                    </a:lnTo>
                    <a:lnTo>
                      <a:pt x="1036" y="3829"/>
                    </a:lnTo>
                    <a:lnTo>
                      <a:pt x="1036" y="3289"/>
                    </a:lnTo>
                    <a:lnTo>
                      <a:pt x="1576" y="3289"/>
                    </a:lnTo>
                    <a:close/>
                    <a:moveTo>
                      <a:pt x="1576" y="1002"/>
                    </a:moveTo>
                    <a:lnTo>
                      <a:pt x="1576" y="1542"/>
                    </a:lnTo>
                    <a:lnTo>
                      <a:pt x="1036" y="1542"/>
                    </a:lnTo>
                    <a:lnTo>
                      <a:pt x="1036" y="1002"/>
                    </a:lnTo>
                    <a:lnTo>
                      <a:pt x="1576" y="1002"/>
                    </a:lnTo>
                    <a:close/>
                    <a:moveTo>
                      <a:pt x="3787" y="1542"/>
                    </a:moveTo>
                    <a:lnTo>
                      <a:pt x="3787" y="1002"/>
                    </a:lnTo>
                    <a:lnTo>
                      <a:pt x="4327" y="1002"/>
                    </a:lnTo>
                    <a:lnTo>
                      <a:pt x="4327" y="1542"/>
                    </a:lnTo>
                    <a:lnTo>
                      <a:pt x="3787" y="1542"/>
                    </a:lnTo>
                    <a:close/>
                    <a:moveTo>
                      <a:pt x="286" y="284"/>
                    </a:moveTo>
                    <a:lnTo>
                      <a:pt x="1164" y="284"/>
                    </a:lnTo>
                    <a:lnTo>
                      <a:pt x="1164" y="718"/>
                    </a:lnTo>
                    <a:lnTo>
                      <a:pt x="752" y="718"/>
                    </a:lnTo>
                    <a:lnTo>
                      <a:pt x="752" y="1825"/>
                    </a:lnTo>
                    <a:lnTo>
                      <a:pt x="1164" y="1825"/>
                    </a:lnTo>
                    <a:lnTo>
                      <a:pt x="1164" y="3005"/>
                    </a:lnTo>
                    <a:lnTo>
                      <a:pt x="752" y="3005"/>
                    </a:lnTo>
                    <a:lnTo>
                      <a:pt x="752" y="4113"/>
                    </a:lnTo>
                    <a:lnTo>
                      <a:pt x="1860" y="4113"/>
                    </a:lnTo>
                    <a:lnTo>
                      <a:pt x="1860" y="3701"/>
                    </a:lnTo>
                    <a:lnTo>
                      <a:pt x="2540" y="3701"/>
                    </a:lnTo>
                    <a:lnTo>
                      <a:pt x="2540" y="4843"/>
                    </a:lnTo>
                    <a:lnTo>
                      <a:pt x="2128" y="4843"/>
                    </a:lnTo>
                    <a:lnTo>
                      <a:pt x="2128" y="5950"/>
                    </a:lnTo>
                    <a:lnTo>
                      <a:pt x="2540" y="5950"/>
                    </a:lnTo>
                    <a:lnTo>
                      <a:pt x="2540" y="6384"/>
                    </a:lnTo>
                    <a:lnTo>
                      <a:pt x="286" y="6384"/>
                    </a:lnTo>
                    <a:lnTo>
                      <a:pt x="286" y="284"/>
                    </a:lnTo>
                    <a:close/>
                    <a:moveTo>
                      <a:pt x="5575" y="6384"/>
                    </a:moveTo>
                    <a:lnTo>
                      <a:pt x="5575" y="5950"/>
                    </a:lnTo>
                    <a:lnTo>
                      <a:pt x="5987" y="5950"/>
                    </a:lnTo>
                    <a:lnTo>
                      <a:pt x="5987" y="4843"/>
                    </a:lnTo>
                    <a:lnTo>
                      <a:pt x="4877" y="4843"/>
                    </a:lnTo>
                    <a:lnTo>
                      <a:pt x="4877" y="5254"/>
                    </a:lnTo>
                    <a:lnTo>
                      <a:pt x="4199" y="5254"/>
                    </a:lnTo>
                    <a:lnTo>
                      <a:pt x="4199" y="4113"/>
                    </a:lnTo>
                    <a:lnTo>
                      <a:pt x="4611" y="4113"/>
                    </a:lnTo>
                    <a:lnTo>
                      <a:pt x="4611" y="3005"/>
                    </a:lnTo>
                    <a:lnTo>
                      <a:pt x="4199" y="3005"/>
                    </a:lnTo>
                    <a:lnTo>
                      <a:pt x="4199" y="2557"/>
                    </a:lnTo>
                    <a:lnTo>
                      <a:pt x="4877" y="2557"/>
                    </a:lnTo>
                    <a:lnTo>
                      <a:pt x="4877" y="2969"/>
                    </a:lnTo>
                    <a:lnTo>
                      <a:pt x="5987" y="2969"/>
                    </a:lnTo>
                    <a:lnTo>
                      <a:pt x="5987" y="2557"/>
                    </a:lnTo>
                    <a:lnTo>
                      <a:pt x="6385" y="2557"/>
                    </a:lnTo>
                    <a:lnTo>
                      <a:pt x="6385" y="6384"/>
                    </a:lnTo>
                    <a:lnTo>
                      <a:pt x="5575" y="6384"/>
                    </a:ln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vert="horz" wrap="square" lIns="78191" tIns="39096" rIns="78191" bIns="390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6D5FCF3-6A3B-4363-9EA4-0D634F015191}"/>
                  </a:ext>
                </a:extLst>
              </p:cNvPr>
              <p:cNvSpPr/>
              <p:nvPr/>
            </p:nvSpPr>
            <p:spPr>
              <a:xfrm>
                <a:off x="2671450" y="3374241"/>
                <a:ext cx="632817" cy="526712"/>
              </a:xfrm>
              <a:prstGeom prst="rect">
                <a:avLst/>
              </a:prstGeom>
              <a:noFill/>
              <a:ln>
                <a:solidFill>
                  <a:srgbClr val="DB536A">
                    <a:lumMod val="50000"/>
                  </a:srgbClr>
                </a:solidFill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4478AAB-5C76-4BBF-B2D6-485682E5B5D3}"/>
                </a:ext>
              </a:extLst>
            </p:cNvPr>
            <p:cNvCxnSpPr>
              <a:cxnSpLocks/>
              <a:stCxn id="143" idx="4"/>
              <a:endCxn id="169" idx="0"/>
            </p:cNvCxnSpPr>
            <p:nvPr/>
          </p:nvCxnSpPr>
          <p:spPr>
            <a:xfrm>
              <a:off x="2636838" y="2569735"/>
              <a:ext cx="17462" cy="1092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0B2453A-FD35-4501-B8B0-B8AED05314DE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 flipH="1">
              <a:off x="2953247" y="3058920"/>
              <a:ext cx="822451" cy="61167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B1BA45F-A198-44E9-ABA8-E44586977910}"/>
                </a:ext>
              </a:extLst>
            </p:cNvPr>
            <p:cNvCxnSpPr>
              <a:cxnSpLocks/>
              <a:stCxn id="144" idx="2"/>
              <a:endCxn id="169" idx="3"/>
            </p:cNvCxnSpPr>
            <p:nvPr/>
          </p:nvCxnSpPr>
          <p:spPr>
            <a:xfrm flipH="1">
              <a:off x="2970708" y="3924523"/>
              <a:ext cx="1142535" cy="7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5750021-B00F-4599-9E39-81C7A497E5AF}"/>
                </a:ext>
              </a:extLst>
            </p:cNvPr>
            <p:cNvCxnSpPr>
              <a:cxnSpLocks/>
              <a:stCxn id="145" idx="0"/>
              <a:endCxn id="169" idx="2"/>
            </p:cNvCxnSpPr>
            <p:nvPr/>
          </p:nvCxnSpPr>
          <p:spPr>
            <a:xfrm flipH="1" flipV="1">
              <a:off x="2654300" y="4188678"/>
              <a:ext cx="6777" cy="136622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D59AC80-23AB-4C26-9E48-4E2E740592A1}"/>
                </a:ext>
              </a:extLst>
            </p:cNvPr>
            <p:cNvCxnSpPr>
              <a:cxnSpLocks/>
              <a:endCxn id="146" idx="7"/>
            </p:cNvCxnSpPr>
            <p:nvPr/>
          </p:nvCxnSpPr>
          <p:spPr>
            <a:xfrm flipH="1">
              <a:off x="1353658" y="4218469"/>
              <a:ext cx="983570" cy="74635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55AD0ED-0F47-485D-9726-168BA2226780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>
              <a:off x="2970708" y="4205334"/>
              <a:ext cx="1061768" cy="60670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6D24BC2-9E64-4342-9D58-F82C48AD3D51}"/>
                </a:ext>
              </a:extLst>
            </p:cNvPr>
            <p:cNvSpPr txBox="1"/>
            <p:nvPr/>
          </p:nvSpPr>
          <p:spPr>
            <a:xfrm>
              <a:off x="1156836" y="1758463"/>
              <a:ext cx="312259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PMC - Building Approval Department 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B02E96F-9E14-47FA-853E-6C06548317ED}"/>
                </a:ext>
              </a:extLst>
            </p:cNvPr>
            <p:cNvSpPr txBox="1"/>
            <p:nvPr/>
          </p:nvSpPr>
          <p:spPr>
            <a:xfrm>
              <a:off x="3843817" y="2635504"/>
              <a:ext cx="23665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Other Departments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C62A217-C0BD-41B1-B880-68C0E4CCAAA6}"/>
                </a:ext>
              </a:extLst>
            </p:cNvPr>
            <p:cNvSpPr txBox="1"/>
            <p:nvPr/>
          </p:nvSpPr>
          <p:spPr>
            <a:xfrm>
              <a:off x="4604089" y="3745143"/>
              <a:ext cx="1419463" cy="4601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Stamps and Registration Department 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F761158-F930-4C48-A262-87B2AAC8E449}"/>
                </a:ext>
              </a:extLst>
            </p:cNvPr>
            <p:cNvSpPr txBox="1"/>
            <p:nvPr/>
          </p:nvSpPr>
          <p:spPr>
            <a:xfrm>
              <a:off x="4076909" y="5050371"/>
              <a:ext cx="23665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PMC-Property Tax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2800246-29A4-4A0A-99FA-D23C35843CD4}"/>
                </a:ext>
              </a:extLst>
            </p:cNvPr>
            <p:cNvSpPr txBox="1"/>
            <p:nvPr/>
          </p:nvSpPr>
          <p:spPr>
            <a:xfrm>
              <a:off x="294948" y="4261582"/>
              <a:ext cx="151172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Banks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 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E6F4E9E-57AC-42A6-BFEF-D43C34329D7D}"/>
                </a:ext>
              </a:extLst>
            </p:cNvPr>
            <p:cNvSpPr txBox="1"/>
            <p:nvPr/>
          </p:nvSpPr>
          <p:spPr>
            <a:xfrm>
              <a:off x="281488" y="5422616"/>
              <a:ext cx="15117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Georgia"/>
                </a:rPr>
                <a:t>Utilities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ACD419-C51C-4C4E-AC71-FE70D93DF0F8}"/>
                </a:ext>
              </a:extLst>
            </p:cNvPr>
            <p:cNvSpPr txBox="1"/>
            <p:nvPr/>
          </p:nvSpPr>
          <p:spPr>
            <a:xfrm>
              <a:off x="3029156" y="6023710"/>
              <a:ext cx="209550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PMC - Licenses Department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C56E282-38ED-4DAB-A158-1F0890E39D45}"/>
                </a:ext>
              </a:extLst>
            </p:cNvPr>
            <p:cNvSpPr txBox="1"/>
            <p:nvPr/>
          </p:nvSpPr>
          <p:spPr>
            <a:xfrm>
              <a:off x="225083" y="2240793"/>
              <a:ext cx="15117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rPr>
                <a:t>Citizens/Developers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DBB843A-6E12-4A0E-B4E4-60520C6B961D}"/>
              </a:ext>
            </a:extLst>
          </p:cNvPr>
          <p:cNvCxnSpPr>
            <a:cxnSpLocks/>
          </p:cNvCxnSpPr>
          <p:nvPr/>
        </p:nvCxnSpPr>
        <p:spPr>
          <a:xfrm>
            <a:off x="955547" y="6500075"/>
            <a:ext cx="1162692" cy="0"/>
          </a:xfrm>
          <a:prstGeom prst="straightConnector1">
            <a:avLst/>
          </a:prstGeom>
          <a:noFill/>
          <a:ln w="12700" cap="sq" cmpd="sng" algn="ctr">
            <a:solidFill>
              <a:srgbClr val="D04A02"/>
            </a:solidFill>
            <a:prstDash val="solid"/>
            <a:tailEnd type="triangle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3C322FB-9FD3-40A5-9292-8B3F1E2C8AC7}"/>
              </a:ext>
            </a:extLst>
          </p:cNvPr>
          <p:cNvSpPr txBox="1"/>
          <p:nvPr/>
        </p:nvSpPr>
        <p:spPr>
          <a:xfrm>
            <a:off x="887270" y="6537488"/>
            <a:ext cx="57260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rPr>
              <a:t>Flow of information which is simplified by real time access to blockchain ledger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E3A85CB-26A8-414A-A44F-992320597D7B}"/>
              </a:ext>
            </a:extLst>
          </p:cNvPr>
          <p:cNvCxnSpPr>
            <a:stCxn id="169" idx="1"/>
            <a:endCxn id="147" idx="6"/>
          </p:cNvCxnSpPr>
          <p:nvPr/>
        </p:nvCxnSpPr>
        <p:spPr>
          <a:xfrm flipH="1">
            <a:off x="1110331" y="3984661"/>
            <a:ext cx="1202160" cy="0"/>
          </a:xfrm>
          <a:prstGeom prst="straightConnector1">
            <a:avLst/>
          </a:prstGeom>
          <a:ln w="28575">
            <a:solidFill>
              <a:srgbClr val="6D6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177" descr="Lantern">
            <a:extLst>
              <a:ext uri="{FF2B5EF4-FFF2-40B4-BE49-F238E27FC236}">
                <a16:creationId xmlns:a16="http://schemas.microsoft.com/office/drawing/2014/main" id="{5AD9E220-49F7-43B6-85D8-C86612A05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270" y="5110433"/>
            <a:ext cx="339995" cy="328512"/>
          </a:xfrm>
          <a:prstGeom prst="rect">
            <a:avLst/>
          </a:prstGeom>
        </p:spPr>
      </p:pic>
      <p:sp>
        <p:nvSpPr>
          <p:cNvPr id="179" name="Freeform 4838">
            <a:extLst>
              <a:ext uri="{FF2B5EF4-FFF2-40B4-BE49-F238E27FC236}">
                <a16:creationId xmlns:a16="http://schemas.microsoft.com/office/drawing/2014/main" id="{4DB9EDB2-3ABD-4414-94D7-131455D0449E}"/>
              </a:ext>
            </a:extLst>
          </p:cNvPr>
          <p:cNvSpPr>
            <a:spLocks noEditPoints="1"/>
          </p:cNvSpPr>
          <p:nvPr/>
        </p:nvSpPr>
        <p:spPr bwMode="auto">
          <a:xfrm>
            <a:off x="2469997" y="2132985"/>
            <a:ext cx="282881" cy="252606"/>
          </a:xfrm>
          <a:custGeom>
            <a:avLst/>
            <a:gdLst>
              <a:gd name="T0" fmla="*/ 24 w 340"/>
              <a:gd name="T1" fmla="*/ 266 h 338"/>
              <a:gd name="T2" fmla="*/ 18 w 340"/>
              <a:gd name="T3" fmla="*/ 270 h 338"/>
              <a:gd name="T4" fmla="*/ 14 w 340"/>
              <a:gd name="T5" fmla="*/ 276 h 338"/>
              <a:gd name="T6" fmla="*/ 16 w 340"/>
              <a:gd name="T7" fmla="*/ 280 h 338"/>
              <a:gd name="T8" fmla="*/ 20 w 340"/>
              <a:gd name="T9" fmla="*/ 286 h 338"/>
              <a:gd name="T10" fmla="*/ 316 w 340"/>
              <a:gd name="T11" fmla="*/ 286 h 338"/>
              <a:gd name="T12" fmla="*/ 320 w 340"/>
              <a:gd name="T13" fmla="*/ 286 h 338"/>
              <a:gd name="T14" fmla="*/ 324 w 340"/>
              <a:gd name="T15" fmla="*/ 280 h 338"/>
              <a:gd name="T16" fmla="*/ 326 w 340"/>
              <a:gd name="T17" fmla="*/ 276 h 338"/>
              <a:gd name="T18" fmla="*/ 322 w 340"/>
              <a:gd name="T19" fmla="*/ 270 h 338"/>
              <a:gd name="T20" fmla="*/ 316 w 340"/>
              <a:gd name="T21" fmla="*/ 266 h 338"/>
              <a:gd name="T22" fmla="*/ 298 w 340"/>
              <a:gd name="T23" fmla="*/ 192 h 338"/>
              <a:gd name="T24" fmla="*/ 316 w 340"/>
              <a:gd name="T25" fmla="*/ 192 h 338"/>
              <a:gd name="T26" fmla="*/ 322 w 340"/>
              <a:gd name="T27" fmla="*/ 190 h 338"/>
              <a:gd name="T28" fmla="*/ 326 w 340"/>
              <a:gd name="T29" fmla="*/ 182 h 338"/>
              <a:gd name="T30" fmla="*/ 324 w 340"/>
              <a:gd name="T31" fmla="*/ 178 h 338"/>
              <a:gd name="T32" fmla="*/ 320 w 340"/>
              <a:gd name="T33" fmla="*/ 172 h 338"/>
              <a:gd name="T34" fmla="*/ 24 w 340"/>
              <a:gd name="T35" fmla="*/ 172 h 338"/>
              <a:gd name="T36" fmla="*/ 20 w 340"/>
              <a:gd name="T37" fmla="*/ 172 h 338"/>
              <a:gd name="T38" fmla="*/ 16 w 340"/>
              <a:gd name="T39" fmla="*/ 178 h 338"/>
              <a:gd name="T40" fmla="*/ 14 w 340"/>
              <a:gd name="T41" fmla="*/ 182 h 338"/>
              <a:gd name="T42" fmla="*/ 18 w 340"/>
              <a:gd name="T43" fmla="*/ 190 h 338"/>
              <a:gd name="T44" fmla="*/ 24 w 340"/>
              <a:gd name="T45" fmla="*/ 192 h 338"/>
              <a:gd name="T46" fmla="*/ 42 w 340"/>
              <a:gd name="T47" fmla="*/ 266 h 338"/>
              <a:gd name="T48" fmla="*/ 248 w 340"/>
              <a:gd name="T49" fmla="*/ 266 h 338"/>
              <a:gd name="T50" fmla="*/ 230 w 340"/>
              <a:gd name="T51" fmla="*/ 192 h 338"/>
              <a:gd name="T52" fmla="*/ 248 w 340"/>
              <a:gd name="T53" fmla="*/ 266 h 338"/>
              <a:gd name="T54" fmla="*/ 162 w 340"/>
              <a:gd name="T55" fmla="*/ 266 h 338"/>
              <a:gd name="T56" fmla="*/ 178 w 340"/>
              <a:gd name="T57" fmla="*/ 192 h 338"/>
              <a:gd name="T58" fmla="*/ 110 w 340"/>
              <a:gd name="T59" fmla="*/ 266 h 338"/>
              <a:gd name="T60" fmla="*/ 92 w 340"/>
              <a:gd name="T61" fmla="*/ 192 h 338"/>
              <a:gd name="T62" fmla="*/ 110 w 340"/>
              <a:gd name="T63" fmla="*/ 266 h 338"/>
              <a:gd name="T64" fmla="*/ 340 w 340"/>
              <a:gd name="T65" fmla="*/ 322 h 338"/>
              <a:gd name="T66" fmla="*/ 334 w 340"/>
              <a:gd name="T67" fmla="*/ 334 h 338"/>
              <a:gd name="T68" fmla="*/ 324 w 340"/>
              <a:gd name="T69" fmla="*/ 338 h 338"/>
              <a:gd name="T70" fmla="*/ 16 w 340"/>
              <a:gd name="T71" fmla="*/ 338 h 338"/>
              <a:gd name="T72" fmla="*/ 6 w 340"/>
              <a:gd name="T73" fmla="*/ 334 h 338"/>
              <a:gd name="T74" fmla="*/ 0 w 340"/>
              <a:gd name="T75" fmla="*/ 322 h 338"/>
              <a:gd name="T76" fmla="*/ 2 w 340"/>
              <a:gd name="T77" fmla="*/ 316 h 338"/>
              <a:gd name="T78" fmla="*/ 10 w 340"/>
              <a:gd name="T79" fmla="*/ 308 h 338"/>
              <a:gd name="T80" fmla="*/ 324 w 340"/>
              <a:gd name="T81" fmla="*/ 306 h 338"/>
              <a:gd name="T82" fmla="*/ 330 w 340"/>
              <a:gd name="T83" fmla="*/ 308 h 338"/>
              <a:gd name="T84" fmla="*/ 338 w 340"/>
              <a:gd name="T85" fmla="*/ 316 h 338"/>
              <a:gd name="T86" fmla="*/ 340 w 340"/>
              <a:gd name="T87" fmla="*/ 322 h 338"/>
              <a:gd name="T88" fmla="*/ 82 w 340"/>
              <a:gd name="T89" fmla="*/ 154 h 338"/>
              <a:gd name="T90" fmla="*/ 84 w 340"/>
              <a:gd name="T91" fmla="*/ 136 h 338"/>
              <a:gd name="T92" fmla="*/ 98 w 340"/>
              <a:gd name="T93" fmla="*/ 104 h 338"/>
              <a:gd name="T94" fmla="*/ 120 w 340"/>
              <a:gd name="T95" fmla="*/ 80 h 338"/>
              <a:gd name="T96" fmla="*/ 152 w 340"/>
              <a:gd name="T97" fmla="*/ 68 h 338"/>
              <a:gd name="T98" fmla="*/ 170 w 340"/>
              <a:gd name="T99" fmla="*/ 66 h 338"/>
              <a:gd name="T100" fmla="*/ 204 w 340"/>
              <a:gd name="T101" fmla="*/ 72 h 338"/>
              <a:gd name="T102" fmla="*/ 232 w 340"/>
              <a:gd name="T103" fmla="*/ 92 h 338"/>
              <a:gd name="T104" fmla="*/ 250 w 340"/>
              <a:gd name="T105" fmla="*/ 118 h 338"/>
              <a:gd name="T106" fmla="*/ 258 w 340"/>
              <a:gd name="T107" fmla="*/ 154 h 338"/>
              <a:gd name="T108" fmla="*/ 192 w 340"/>
              <a:gd name="T109" fmla="*/ 54 h 338"/>
              <a:gd name="T110" fmla="*/ 148 w 340"/>
              <a:gd name="T111" fmla="*/ 26 h 338"/>
              <a:gd name="T112" fmla="*/ 192 w 340"/>
              <a:gd name="T113" fmla="*/ 26 h 338"/>
              <a:gd name="T114" fmla="*/ 192 w 340"/>
              <a:gd name="T115" fmla="*/ 5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" h="338">
                <a:moveTo>
                  <a:pt x="24" y="266"/>
                </a:moveTo>
                <a:lnTo>
                  <a:pt x="24" y="266"/>
                </a:lnTo>
                <a:lnTo>
                  <a:pt x="20" y="268"/>
                </a:lnTo>
                <a:lnTo>
                  <a:pt x="18" y="270"/>
                </a:lnTo>
                <a:lnTo>
                  <a:pt x="16" y="272"/>
                </a:lnTo>
                <a:lnTo>
                  <a:pt x="14" y="276"/>
                </a:lnTo>
                <a:lnTo>
                  <a:pt x="14" y="276"/>
                </a:lnTo>
                <a:lnTo>
                  <a:pt x="16" y="280"/>
                </a:lnTo>
                <a:lnTo>
                  <a:pt x="18" y="284"/>
                </a:lnTo>
                <a:lnTo>
                  <a:pt x="20" y="286"/>
                </a:lnTo>
                <a:lnTo>
                  <a:pt x="24" y="286"/>
                </a:lnTo>
                <a:lnTo>
                  <a:pt x="316" y="286"/>
                </a:lnTo>
                <a:lnTo>
                  <a:pt x="316" y="286"/>
                </a:lnTo>
                <a:lnTo>
                  <a:pt x="320" y="286"/>
                </a:lnTo>
                <a:lnTo>
                  <a:pt x="322" y="284"/>
                </a:lnTo>
                <a:lnTo>
                  <a:pt x="324" y="280"/>
                </a:lnTo>
                <a:lnTo>
                  <a:pt x="326" y="276"/>
                </a:lnTo>
                <a:lnTo>
                  <a:pt x="326" y="276"/>
                </a:lnTo>
                <a:lnTo>
                  <a:pt x="324" y="272"/>
                </a:lnTo>
                <a:lnTo>
                  <a:pt x="322" y="270"/>
                </a:lnTo>
                <a:lnTo>
                  <a:pt x="320" y="268"/>
                </a:lnTo>
                <a:lnTo>
                  <a:pt x="316" y="266"/>
                </a:lnTo>
                <a:lnTo>
                  <a:pt x="298" y="266"/>
                </a:lnTo>
                <a:lnTo>
                  <a:pt x="298" y="192"/>
                </a:lnTo>
                <a:lnTo>
                  <a:pt x="316" y="192"/>
                </a:lnTo>
                <a:lnTo>
                  <a:pt x="316" y="192"/>
                </a:lnTo>
                <a:lnTo>
                  <a:pt x="320" y="192"/>
                </a:lnTo>
                <a:lnTo>
                  <a:pt x="322" y="190"/>
                </a:lnTo>
                <a:lnTo>
                  <a:pt x="324" y="186"/>
                </a:lnTo>
                <a:lnTo>
                  <a:pt x="326" y="182"/>
                </a:lnTo>
                <a:lnTo>
                  <a:pt x="326" y="182"/>
                </a:lnTo>
                <a:lnTo>
                  <a:pt x="324" y="178"/>
                </a:lnTo>
                <a:lnTo>
                  <a:pt x="322" y="176"/>
                </a:lnTo>
                <a:lnTo>
                  <a:pt x="320" y="172"/>
                </a:lnTo>
                <a:lnTo>
                  <a:pt x="316" y="172"/>
                </a:lnTo>
                <a:lnTo>
                  <a:pt x="24" y="172"/>
                </a:lnTo>
                <a:lnTo>
                  <a:pt x="24" y="172"/>
                </a:lnTo>
                <a:lnTo>
                  <a:pt x="20" y="172"/>
                </a:lnTo>
                <a:lnTo>
                  <a:pt x="18" y="176"/>
                </a:lnTo>
                <a:lnTo>
                  <a:pt x="16" y="178"/>
                </a:lnTo>
                <a:lnTo>
                  <a:pt x="14" y="182"/>
                </a:lnTo>
                <a:lnTo>
                  <a:pt x="14" y="182"/>
                </a:lnTo>
                <a:lnTo>
                  <a:pt x="16" y="186"/>
                </a:lnTo>
                <a:lnTo>
                  <a:pt x="18" y="190"/>
                </a:lnTo>
                <a:lnTo>
                  <a:pt x="20" y="192"/>
                </a:lnTo>
                <a:lnTo>
                  <a:pt x="24" y="192"/>
                </a:lnTo>
                <a:lnTo>
                  <a:pt x="42" y="192"/>
                </a:lnTo>
                <a:lnTo>
                  <a:pt x="42" y="266"/>
                </a:lnTo>
                <a:lnTo>
                  <a:pt x="24" y="266"/>
                </a:lnTo>
                <a:close/>
                <a:moveTo>
                  <a:pt x="248" y="266"/>
                </a:moveTo>
                <a:lnTo>
                  <a:pt x="230" y="266"/>
                </a:lnTo>
                <a:lnTo>
                  <a:pt x="230" y="192"/>
                </a:lnTo>
                <a:lnTo>
                  <a:pt x="248" y="192"/>
                </a:lnTo>
                <a:lnTo>
                  <a:pt x="248" y="266"/>
                </a:lnTo>
                <a:close/>
                <a:moveTo>
                  <a:pt x="178" y="266"/>
                </a:moveTo>
                <a:lnTo>
                  <a:pt x="162" y="266"/>
                </a:lnTo>
                <a:lnTo>
                  <a:pt x="162" y="192"/>
                </a:lnTo>
                <a:lnTo>
                  <a:pt x="178" y="192"/>
                </a:lnTo>
                <a:lnTo>
                  <a:pt x="178" y="266"/>
                </a:lnTo>
                <a:close/>
                <a:moveTo>
                  <a:pt x="110" y="266"/>
                </a:moveTo>
                <a:lnTo>
                  <a:pt x="92" y="266"/>
                </a:lnTo>
                <a:lnTo>
                  <a:pt x="92" y="192"/>
                </a:lnTo>
                <a:lnTo>
                  <a:pt x="110" y="192"/>
                </a:lnTo>
                <a:lnTo>
                  <a:pt x="110" y="266"/>
                </a:lnTo>
                <a:close/>
                <a:moveTo>
                  <a:pt x="340" y="322"/>
                </a:moveTo>
                <a:lnTo>
                  <a:pt x="340" y="322"/>
                </a:lnTo>
                <a:lnTo>
                  <a:pt x="338" y="328"/>
                </a:lnTo>
                <a:lnTo>
                  <a:pt x="334" y="334"/>
                </a:lnTo>
                <a:lnTo>
                  <a:pt x="330" y="336"/>
                </a:lnTo>
                <a:lnTo>
                  <a:pt x="324" y="338"/>
                </a:lnTo>
                <a:lnTo>
                  <a:pt x="16" y="338"/>
                </a:lnTo>
                <a:lnTo>
                  <a:pt x="16" y="338"/>
                </a:lnTo>
                <a:lnTo>
                  <a:pt x="10" y="336"/>
                </a:lnTo>
                <a:lnTo>
                  <a:pt x="6" y="334"/>
                </a:lnTo>
                <a:lnTo>
                  <a:pt x="2" y="328"/>
                </a:lnTo>
                <a:lnTo>
                  <a:pt x="0" y="322"/>
                </a:lnTo>
                <a:lnTo>
                  <a:pt x="0" y="322"/>
                </a:lnTo>
                <a:lnTo>
                  <a:pt x="2" y="316"/>
                </a:lnTo>
                <a:lnTo>
                  <a:pt x="6" y="310"/>
                </a:lnTo>
                <a:lnTo>
                  <a:pt x="10" y="308"/>
                </a:lnTo>
                <a:lnTo>
                  <a:pt x="16" y="306"/>
                </a:lnTo>
                <a:lnTo>
                  <a:pt x="324" y="306"/>
                </a:lnTo>
                <a:lnTo>
                  <a:pt x="324" y="306"/>
                </a:lnTo>
                <a:lnTo>
                  <a:pt x="330" y="308"/>
                </a:lnTo>
                <a:lnTo>
                  <a:pt x="334" y="310"/>
                </a:lnTo>
                <a:lnTo>
                  <a:pt x="338" y="316"/>
                </a:lnTo>
                <a:lnTo>
                  <a:pt x="340" y="322"/>
                </a:lnTo>
                <a:lnTo>
                  <a:pt x="340" y="322"/>
                </a:lnTo>
                <a:close/>
                <a:moveTo>
                  <a:pt x="258" y="154"/>
                </a:moveTo>
                <a:lnTo>
                  <a:pt x="82" y="154"/>
                </a:lnTo>
                <a:lnTo>
                  <a:pt x="82" y="154"/>
                </a:lnTo>
                <a:lnTo>
                  <a:pt x="84" y="136"/>
                </a:lnTo>
                <a:lnTo>
                  <a:pt x="90" y="118"/>
                </a:lnTo>
                <a:lnTo>
                  <a:pt x="98" y="104"/>
                </a:lnTo>
                <a:lnTo>
                  <a:pt x="108" y="92"/>
                </a:lnTo>
                <a:lnTo>
                  <a:pt x="120" y="80"/>
                </a:lnTo>
                <a:lnTo>
                  <a:pt x="136" y="72"/>
                </a:lnTo>
                <a:lnTo>
                  <a:pt x="152" y="68"/>
                </a:lnTo>
                <a:lnTo>
                  <a:pt x="170" y="66"/>
                </a:lnTo>
                <a:lnTo>
                  <a:pt x="170" y="66"/>
                </a:lnTo>
                <a:lnTo>
                  <a:pt x="188" y="68"/>
                </a:lnTo>
                <a:lnTo>
                  <a:pt x="204" y="72"/>
                </a:lnTo>
                <a:lnTo>
                  <a:pt x="220" y="80"/>
                </a:lnTo>
                <a:lnTo>
                  <a:pt x="232" y="92"/>
                </a:lnTo>
                <a:lnTo>
                  <a:pt x="242" y="104"/>
                </a:lnTo>
                <a:lnTo>
                  <a:pt x="250" y="118"/>
                </a:lnTo>
                <a:lnTo>
                  <a:pt x="256" y="136"/>
                </a:lnTo>
                <a:lnTo>
                  <a:pt x="258" y="154"/>
                </a:lnTo>
                <a:lnTo>
                  <a:pt x="258" y="154"/>
                </a:lnTo>
                <a:close/>
                <a:moveTo>
                  <a:pt x="192" y="54"/>
                </a:moveTo>
                <a:lnTo>
                  <a:pt x="148" y="54"/>
                </a:lnTo>
                <a:lnTo>
                  <a:pt x="148" y="26"/>
                </a:lnTo>
                <a:lnTo>
                  <a:pt x="170" y="0"/>
                </a:lnTo>
                <a:lnTo>
                  <a:pt x="192" y="26"/>
                </a:lnTo>
                <a:lnTo>
                  <a:pt x="192" y="26"/>
                </a:lnTo>
                <a:lnTo>
                  <a:pt x="192" y="5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3993" tIns="46997" rIns="93993" bIns="469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6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180" name="Freeform 4838">
            <a:extLst>
              <a:ext uri="{FF2B5EF4-FFF2-40B4-BE49-F238E27FC236}">
                <a16:creationId xmlns:a16="http://schemas.microsoft.com/office/drawing/2014/main" id="{CC179B5B-AFDF-4753-B170-613BFA0617B6}"/>
              </a:ext>
            </a:extLst>
          </p:cNvPr>
          <p:cNvSpPr>
            <a:spLocks noEditPoints="1"/>
          </p:cNvSpPr>
          <p:nvPr/>
        </p:nvSpPr>
        <p:spPr bwMode="auto">
          <a:xfrm>
            <a:off x="3855814" y="2748621"/>
            <a:ext cx="282881" cy="252606"/>
          </a:xfrm>
          <a:custGeom>
            <a:avLst/>
            <a:gdLst>
              <a:gd name="T0" fmla="*/ 24 w 340"/>
              <a:gd name="T1" fmla="*/ 266 h 338"/>
              <a:gd name="T2" fmla="*/ 18 w 340"/>
              <a:gd name="T3" fmla="*/ 270 h 338"/>
              <a:gd name="T4" fmla="*/ 14 w 340"/>
              <a:gd name="T5" fmla="*/ 276 h 338"/>
              <a:gd name="T6" fmla="*/ 16 w 340"/>
              <a:gd name="T7" fmla="*/ 280 h 338"/>
              <a:gd name="T8" fmla="*/ 20 w 340"/>
              <a:gd name="T9" fmla="*/ 286 h 338"/>
              <a:gd name="T10" fmla="*/ 316 w 340"/>
              <a:gd name="T11" fmla="*/ 286 h 338"/>
              <a:gd name="T12" fmla="*/ 320 w 340"/>
              <a:gd name="T13" fmla="*/ 286 h 338"/>
              <a:gd name="T14" fmla="*/ 324 w 340"/>
              <a:gd name="T15" fmla="*/ 280 h 338"/>
              <a:gd name="T16" fmla="*/ 326 w 340"/>
              <a:gd name="T17" fmla="*/ 276 h 338"/>
              <a:gd name="T18" fmla="*/ 322 w 340"/>
              <a:gd name="T19" fmla="*/ 270 h 338"/>
              <a:gd name="T20" fmla="*/ 316 w 340"/>
              <a:gd name="T21" fmla="*/ 266 h 338"/>
              <a:gd name="T22" fmla="*/ 298 w 340"/>
              <a:gd name="T23" fmla="*/ 192 h 338"/>
              <a:gd name="T24" fmla="*/ 316 w 340"/>
              <a:gd name="T25" fmla="*/ 192 h 338"/>
              <a:gd name="T26" fmla="*/ 322 w 340"/>
              <a:gd name="T27" fmla="*/ 190 h 338"/>
              <a:gd name="T28" fmla="*/ 326 w 340"/>
              <a:gd name="T29" fmla="*/ 182 h 338"/>
              <a:gd name="T30" fmla="*/ 324 w 340"/>
              <a:gd name="T31" fmla="*/ 178 h 338"/>
              <a:gd name="T32" fmla="*/ 320 w 340"/>
              <a:gd name="T33" fmla="*/ 172 h 338"/>
              <a:gd name="T34" fmla="*/ 24 w 340"/>
              <a:gd name="T35" fmla="*/ 172 h 338"/>
              <a:gd name="T36" fmla="*/ 20 w 340"/>
              <a:gd name="T37" fmla="*/ 172 h 338"/>
              <a:gd name="T38" fmla="*/ 16 w 340"/>
              <a:gd name="T39" fmla="*/ 178 h 338"/>
              <a:gd name="T40" fmla="*/ 14 w 340"/>
              <a:gd name="T41" fmla="*/ 182 h 338"/>
              <a:gd name="T42" fmla="*/ 18 w 340"/>
              <a:gd name="T43" fmla="*/ 190 h 338"/>
              <a:gd name="T44" fmla="*/ 24 w 340"/>
              <a:gd name="T45" fmla="*/ 192 h 338"/>
              <a:gd name="T46" fmla="*/ 42 w 340"/>
              <a:gd name="T47" fmla="*/ 266 h 338"/>
              <a:gd name="T48" fmla="*/ 248 w 340"/>
              <a:gd name="T49" fmla="*/ 266 h 338"/>
              <a:gd name="T50" fmla="*/ 230 w 340"/>
              <a:gd name="T51" fmla="*/ 192 h 338"/>
              <a:gd name="T52" fmla="*/ 248 w 340"/>
              <a:gd name="T53" fmla="*/ 266 h 338"/>
              <a:gd name="T54" fmla="*/ 162 w 340"/>
              <a:gd name="T55" fmla="*/ 266 h 338"/>
              <a:gd name="T56" fmla="*/ 178 w 340"/>
              <a:gd name="T57" fmla="*/ 192 h 338"/>
              <a:gd name="T58" fmla="*/ 110 w 340"/>
              <a:gd name="T59" fmla="*/ 266 h 338"/>
              <a:gd name="T60" fmla="*/ 92 w 340"/>
              <a:gd name="T61" fmla="*/ 192 h 338"/>
              <a:gd name="T62" fmla="*/ 110 w 340"/>
              <a:gd name="T63" fmla="*/ 266 h 338"/>
              <a:gd name="T64" fmla="*/ 340 w 340"/>
              <a:gd name="T65" fmla="*/ 322 h 338"/>
              <a:gd name="T66" fmla="*/ 334 w 340"/>
              <a:gd name="T67" fmla="*/ 334 h 338"/>
              <a:gd name="T68" fmla="*/ 324 w 340"/>
              <a:gd name="T69" fmla="*/ 338 h 338"/>
              <a:gd name="T70" fmla="*/ 16 w 340"/>
              <a:gd name="T71" fmla="*/ 338 h 338"/>
              <a:gd name="T72" fmla="*/ 6 w 340"/>
              <a:gd name="T73" fmla="*/ 334 h 338"/>
              <a:gd name="T74" fmla="*/ 0 w 340"/>
              <a:gd name="T75" fmla="*/ 322 h 338"/>
              <a:gd name="T76" fmla="*/ 2 w 340"/>
              <a:gd name="T77" fmla="*/ 316 h 338"/>
              <a:gd name="T78" fmla="*/ 10 w 340"/>
              <a:gd name="T79" fmla="*/ 308 h 338"/>
              <a:gd name="T80" fmla="*/ 324 w 340"/>
              <a:gd name="T81" fmla="*/ 306 h 338"/>
              <a:gd name="T82" fmla="*/ 330 w 340"/>
              <a:gd name="T83" fmla="*/ 308 h 338"/>
              <a:gd name="T84" fmla="*/ 338 w 340"/>
              <a:gd name="T85" fmla="*/ 316 h 338"/>
              <a:gd name="T86" fmla="*/ 340 w 340"/>
              <a:gd name="T87" fmla="*/ 322 h 338"/>
              <a:gd name="T88" fmla="*/ 82 w 340"/>
              <a:gd name="T89" fmla="*/ 154 h 338"/>
              <a:gd name="T90" fmla="*/ 84 w 340"/>
              <a:gd name="T91" fmla="*/ 136 h 338"/>
              <a:gd name="T92" fmla="*/ 98 w 340"/>
              <a:gd name="T93" fmla="*/ 104 h 338"/>
              <a:gd name="T94" fmla="*/ 120 w 340"/>
              <a:gd name="T95" fmla="*/ 80 h 338"/>
              <a:gd name="T96" fmla="*/ 152 w 340"/>
              <a:gd name="T97" fmla="*/ 68 h 338"/>
              <a:gd name="T98" fmla="*/ 170 w 340"/>
              <a:gd name="T99" fmla="*/ 66 h 338"/>
              <a:gd name="T100" fmla="*/ 204 w 340"/>
              <a:gd name="T101" fmla="*/ 72 h 338"/>
              <a:gd name="T102" fmla="*/ 232 w 340"/>
              <a:gd name="T103" fmla="*/ 92 h 338"/>
              <a:gd name="T104" fmla="*/ 250 w 340"/>
              <a:gd name="T105" fmla="*/ 118 h 338"/>
              <a:gd name="T106" fmla="*/ 258 w 340"/>
              <a:gd name="T107" fmla="*/ 154 h 338"/>
              <a:gd name="T108" fmla="*/ 192 w 340"/>
              <a:gd name="T109" fmla="*/ 54 h 338"/>
              <a:gd name="T110" fmla="*/ 148 w 340"/>
              <a:gd name="T111" fmla="*/ 26 h 338"/>
              <a:gd name="T112" fmla="*/ 192 w 340"/>
              <a:gd name="T113" fmla="*/ 26 h 338"/>
              <a:gd name="T114" fmla="*/ 192 w 340"/>
              <a:gd name="T115" fmla="*/ 5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" h="338">
                <a:moveTo>
                  <a:pt x="24" y="266"/>
                </a:moveTo>
                <a:lnTo>
                  <a:pt x="24" y="266"/>
                </a:lnTo>
                <a:lnTo>
                  <a:pt x="20" y="268"/>
                </a:lnTo>
                <a:lnTo>
                  <a:pt x="18" y="270"/>
                </a:lnTo>
                <a:lnTo>
                  <a:pt x="16" y="272"/>
                </a:lnTo>
                <a:lnTo>
                  <a:pt x="14" y="276"/>
                </a:lnTo>
                <a:lnTo>
                  <a:pt x="14" y="276"/>
                </a:lnTo>
                <a:lnTo>
                  <a:pt x="16" y="280"/>
                </a:lnTo>
                <a:lnTo>
                  <a:pt x="18" y="284"/>
                </a:lnTo>
                <a:lnTo>
                  <a:pt x="20" y="286"/>
                </a:lnTo>
                <a:lnTo>
                  <a:pt x="24" y="286"/>
                </a:lnTo>
                <a:lnTo>
                  <a:pt x="316" y="286"/>
                </a:lnTo>
                <a:lnTo>
                  <a:pt x="316" y="286"/>
                </a:lnTo>
                <a:lnTo>
                  <a:pt x="320" y="286"/>
                </a:lnTo>
                <a:lnTo>
                  <a:pt x="322" y="284"/>
                </a:lnTo>
                <a:lnTo>
                  <a:pt x="324" y="280"/>
                </a:lnTo>
                <a:lnTo>
                  <a:pt x="326" y="276"/>
                </a:lnTo>
                <a:lnTo>
                  <a:pt x="326" y="276"/>
                </a:lnTo>
                <a:lnTo>
                  <a:pt x="324" y="272"/>
                </a:lnTo>
                <a:lnTo>
                  <a:pt x="322" y="270"/>
                </a:lnTo>
                <a:lnTo>
                  <a:pt x="320" y="268"/>
                </a:lnTo>
                <a:lnTo>
                  <a:pt x="316" y="266"/>
                </a:lnTo>
                <a:lnTo>
                  <a:pt x="298" y="266"/>
                </a:lnTo>
                <a:lnTo>
                  <a:pt x="298" y="192"/>
                </a:lnTo>
                <a:lnTo>
                  <a:pt x="316" y="192"/>
                </a:lnTo>
                <a:lnTo>
                  <a:pt x="316" y="192"/>
                </a:lnTo>
                <a:lnTo>
                  <a:pt x="320" y="192"/>
                </a:lnTo>
                <a:lnTo>
                  <a:pt x="322" y="190"/>
                </a:lnTo>
                <a:lnTo>
                  <a:pt x="324" y="186"/>
                </a:lnTo>
                <a:lnTo>
                  <a:pt x="326" y="182"/>
                </a:lnTo>
                <a:lnTo>
                  <a:pt x="326" y="182"/>
                </a:lnTo>
                <a:lnTo>
                  <a:pt x="324" y="178"/>
                </a:lnTo>
                <a:lnTo>
                  <a:pt x="322" y="176"/>
                </a:lnTo>
                <a:lnTo>
                  <a:pt x="320" y="172"/>
                </a:lnTo>
                <a:lnTo>
                  <a:pt x="316" y="172"/>
                </a:lnTo>
                <a:lnTo>
                  <a:pt x="24" y="172"/>
                </a:lnTo>
                <a:lnTo>
                  <a:pt x="24" y="172"/>
                </a:lnTo>
                <a:lnTo>
                  <a:pt x="20" y="172"/>
                </a:lnTo>
                <a:lnTo>
                  <a:pt x="18" y="176"/>
                </a:lnTo>
                <a:lnTo>
                  <a:pt x="16" y="178"/>
                </a:lnTo>
                <a:lnTo>
                  <a:pt x="14" y="182"/>
                </a:lnTo>
                <a:lnTo>
                  <a:pt x="14" y="182"/>
                </a:lnTo>
                <a:lnTo>
                  <a:pt x="16" y="186"/>
                </a:lnTo>
                <a:lnTo>
                  <a:pt x="18" y="190"/>
                </a:lnTo>
                <a:lnTo>
                  <a:pt x="20" y="192"/>
                </a:lnTo>
                <a:lnTo>
                  <a:pt x="24" y="192"/>
                </a:lnTo>
                <a:lnTo>
                  <a:pt x="42" y="192"/>
                </a:lnTo>
                <a:lnTo>
                  <a:pt x="42" y="266"/>
                </a:lnTo>
                <a:lnTo>
                  <a:pt x="24" y="266"/>
                </a:lnTo>
                <a:close/>
                <a:moveTo>
                  <a:pt x="248" y="266"/>
                </a:moveTo>
                <a:lnTo>
                  <a:pt x="230" y="266"/>
                </a:lnTo>
                <a:lnTo>
                  <a:pt x="230" y="192"/>
                </a:lnTo>
                <a:lnTo>
                  <a:pt x="248" y="192"/>
                </a:lnTo>
                <a:lnTo>
                  <a:pt x="248" y="266"/>
                </a:lnTo>
                <a:close/>
                <a:moveTo>
                  <a:pt x="178" y="266"/>
                </a:moveTo>
                <a:lnTo>
                  <a:pt x="162" y="266"/>
                </a:lnTo>
                <a:lnTo>
                  <a:pt x="162" y="192"/>
                </a:lnTo>
                <a:lnTo>
                  <a:pt x="178" y="192"/>
                </a:lnTo>
                <a:lnTo>
                  <a:pt x="178" y="266"/>
                </a:lnTo>
                <a:close/>
                <a:moveTo>
                  <a:pt x="110" y="266"/>
                </a:moveTo>
                <a:lnTo>
                  <a:pt x="92" y="266"/>
                </a:lnTo>
                <a:lnTo>
                  <a:pt x="92" y="192"/>
                </a:lnTo>
                <a:lnTo>
                  <a:pt x="110" y="192"/>
                </a:lnTo>
                <a:lnTo>
                  <a:pt x="110" y="266"/>
                </a:lnTo>
                <a:close/>
                <a:moveTo>
                  <a:pt x="340" y="322"/>
                </a:moveTo>
                <a:lnTo>
                  <a:pt x="340" y="322"/>
                </a:lnTo>
                <a:lnTo>
                  <a:pt x="338" y="328"/>
                </a:lnTo>
                <a:lnTo>
                  <a:pt x="334" y="334"/>
                </a:lnTo>
                <a:lnTo>
                  <a:pt x="330" y="336"/>
                </a:lnTo>
                <a:lnTo>
                  <a:pt x="324" y="338"/>
                </a:lnTo>
                <a:lnTo>
                  <a:pt x="16" y="338"/>
                </a:lnTo>
                <a:lnTo>
                  <a:pt x="16" y="338"/>
                </a:lnTo>
                <a:lnTo>
                  <a:pt x="10" y="336"/>
                </a:lnTo>
                <a:lnTo>
                  <a:pt x="6" y="334"/>
                </a:lnTo>
                <a:lnTo>
                  <a:pt x="2" y="328"/>
                </a:lnTo>
                <a:lnTo>
                  <a:pt x="0" y="322"/>
                </a:lnTo>
                <a:lnTo>
                  <a:pt x="0" y="322"/>
                </a:lnTo>
                <a:lnTo>
                  <a:pt x="2" y="316"/>
                </a:lnTo>
                <a:lnTo>
                  <a:pt x="6" y="310"/>
                </a:lnTo>
                <a:lnTo>
                  <a:pt x="10" y="308"/>
                </a:lnTo>
                <a:lnTo>
                  <a:pt x="16" y="306"/>
                </a:lnTo>
                <a:lnTo>
                  <a:pt x="324" y="306"/>
                </a:lnTo>
                <a:lnTo>
                  <a:pt x="324" y="306"/>
                </a:lnTo>
                <a:lnTo>
                  <a:pt x="330" y="308"/>
                </a:lnTo>
                <a:lnTo>
                  <a:pt x="334" y="310"/>
                </a:lnTo>
                <a:lnTo>
                  <a:pt x="338" y="316"/>
                </a:lnTo>
                <a:lnTo>
                  <a:pt x="340" y="322"/>
                </a:lnTo>
                <a:lnTo>
                  <a:pt x="340" y="322"/>
                </a:lnTo>
                <a:close/>
                <a:moveTo>
                  <a:pt x="258" y="154"/>
                </a:moveTo>
                <a:lnTo>
                  <a:pt x="82" y="154"/>
                </a:lnTo>
                <a:lnTo>
                  <a:pt x="82" y="154"/>
                </a:lnTo>
                <a:lnTo>
                  <a:pt x="84" y="136"/>
                </a:lnTo>
                <a:lnTo>
                  <a:pt x="90" y="118"/>
                </a:lnTo>
                <a:lnTo>
                  <a:pt x="98" y="104"/>
                </a:lnTo>
                <a:lnTo>
                  <a:pt x="108" y="92"/>
                </a:lnTo>
                <a:lnTo>
                  <a:pt x="120" y="80"/>
                </a:lnTo>
                <a:lnTo>
                  <a:pt x="136" y="72"/>
                </a:lnTo>
                <a:lnTo>
                  <a:pt x="152" y="68"/>
                </a:lnTo>
                <a:lnTo>
                  <a:pt x="170" y="66"/>
                </a:lnTo>
                <a:lnTo>
                  <a:pt x="170" y="66"/>
                </a:lnTo>
                <a:lnTo>
                  <a:pt x="188" y="68"/>
                </a:lnTo>
                <a:lnTo>
                  <a:pt x="204" y="72"/>
                </a:lnTo>
                <a:lnTo>
                  <a:pt x="220" y="80"/>
                </a:lnTo>
                <a:lnTo>
                  <a:pt x="232" y="92"/>
                </a:lnTo>
                <a:lnTo>
                  <a:pt x="242" y="104"/>
                </a:lnTo>
                <a:lnTo>
                  <a:pt x="250" y="118"/>
                </a:lnTo>
                <a:lnTo>
                  <a:pt x="256" y="136"/>
                </a:lnTo>
                <a:lnTo>
                  <a:pt x="258" y="154"/>
                </a:lnTo>
                <a:lnTo>
                  <a:pt x="258" y="154"/>
                </a:lnTo>
                <a:close/>
                <a:moveTo>
                  <a:pt x="192" y="54"/>
                </a:moveTo>
                <a:lnTo>
                  <a:pt x="148" y="54"/>
                </a:lnTo>
                <a:lnTo>
                  <a:pt x="148" y="26"/>
                </a:lnTo>
                <a:lnTo>
                  <a:pt x="170" y="0"/>
                </a:lnTo>
                <a:lnTo>
                  <a:pt x="192" y="26"/>
                </a:lnTo>
                <a:lnTo>
                  <a:pt x="192" y="26"/>
                </a:lnTo>
                <a:lnTo>
                  <a:pt x="192" y="5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3993" tIns="46997" rIns="93993" bIns="469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6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</p:txBody>
      </p:sp>
      <p:pic>
        <p:nvPicPr>
          <p:cNvPr id="181" name="Graphic 180" descr="Contract RTL">
            <a:extLst>
              <a:ext uri="{FF2B5EF4-FFF2-40B4-BE49-F238E27FC236}">
                <a16:creationId xmlns:a16="http://schemas.microsoft.com/office/drawing/2014/main" id="{2058E096-E555-44A6-B022-9F8C4E1F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6190" y="3859372"/>
            <a:ext cx="317093" cy="306384"/>
          </a:xfrm>
          <a:prstGeom prst="rect">
            <a:avLst/>
          </a:prstGeom>
        </p:spPr>
      </p:pic>
      <p:sp>
        <p:nvSpPr>
          <p:cNvPr id="182" name="Freeform 195">
            <a:extLst>
              <a:ext uri="{FF2B5EF4-FFF2-40B4-BE49-F238E27FC236}">
                <a16:creationId xmlns:a16="http://schemas.microsoft.com/office/drawing/2014/main" id="{73B4BB17-A23C-45C7-9D02-F48A09054B0D}"/>
              </a:ext>
            </a:extLst>
          </p:cNvPr>
          <p:cNvSpPr>
            <a:spLocks noEditPoints="1"/>
          </p:cNvSpPr>
          <p:nvPr/>
        </p:nvSpPr>
        <p:spPr bwMode="auto">
          <a:xfrm>
            <a:off x="688466" y="3882617"/>
            <a:ext cx="155219" cy="253572"/>
          </a:xfrm>
          <a:custGeom>
            <a:avLst/>
            <a:gdLst>
              <a:gd name="T0" fmla="*/ 350010811 w 636"/>
              <a:gd name="T1" fmla="*/ 216073037 h 916"/>
              <a:gd name="T2" fmla="*/ 328548598 w 636"/>
              <a:gd name="T3" fmla="*/ 174837444 h 916"/>
              <a:gd name="T4" fmla="*/ 295528481 w 636"/>
              <a:gd name="T5" fmla="*/ 151746348 h 916"/>
              <a:gd name="T6" fmla="*/ 354964328 w 636"/>
              <a:gd name="T7" fmla="*/ 291945785 h 916"/>
              <a:gd name="T8" fmla="*/ 424306302 w 636"/>
              <a:gd name="T9" fmla="*/ 318336128 h 916"/>
              <a:gd name="T10" fmla="*/ 468882506 w 636"/>
              <a:gd name="T11" fmla="*/ 346376549 h 916"/>
              <a:gd name="T12" fmla="*/ 493647480 w 636"/>
              <a:gd name="T13" fmla="*/ 374416062 h 916"/>
              <a:gd name="T14" fmla="*/ 516761471 w 636"/>
              <a:gd name="T15" fmla="*/ 420600071 h 916"/>
              <a:gd name="T16" fmla="*/ 525016728 w 636"/>
              <a:gd name="T17" fmla="*/ 476680118 h 916"/>
              <a:gd name="T18" fmla="*/ 520064119 w 636"/>
              <a:gd name="T19" fmla="*/ 519564880 h 916"/>
              <a:gd name="T20" fmla="*/ 505204476 w 636"/>
              <a:gd name="T21" fmla="*/ 560800473 h 916"/>
              <a:gd name="T22" fmla="*/ 467231636 w 636"/>
              <a:gd name="T23" fmla="*/ 611931991 h 916"/>
              <a:gd name="T24" fmla="*/ 435863297 w 636"/>
              <a:gd name="T25" fmla="*/ 636673164 h 916"/>
              <a:gd name="T26" fmla="*/ 384681798 w 636"/>
              <a:gd name="T27" fmla="*/ 663063508 h 916"/>
              <a:gd name="T28" fmla="*/ 343407333 w 636"/>
              <a:gd name="T29" fmla="*/ 671310263 h 916"/>
              <a:gd name="T30" fmla="*/ 295528481 w 636"/>
              <a:gd name="T31" fmla="*/ 755430618 h 916"/>
              <a:gd name="T32" fmla="*/ 234441707 w 636"/>
              <a:gd name="T33" fmla="*/ 676258680 h 916"/>
              <a:gd name="T34" fmla="*/ 155193608 w 636"/>
              <a:gd name="T35" fmla="*/ 663063508 h 916"/>
              <a:gd name="T36" fmla="*/ 115569984 w 636"/>
              <a:gd name="T37" fmla="*/ 648219167 h 916"/>
              <a:gd name="T38" fmla="*/ 67691132 w 636"/>
              <a:gd name="T39" fmla="*/ 615230329 h 916"/>
              <a:gd name="T40" fmla="*/ 41274479 w 636"/>
              <a:gd name="T41" fmla="*/ 588839986 h 916"/>
              <a:gd name="T42" fmla="*/ 23113998 w 636"/>
              <a:gd name="T43" fmla="*/ 560800473 h 916"/>
              <a:gd name="T44" fmla="*/ 4952610 w 636"/>
              <a:gd name="T45" fmla="*/ 508018878 h 916"/>
              <a:gd name="T46" fmla="*/ 171703212 w 636"/>
              <a:gd name="T47" fmla="*/ 468433250 h 916"/>
              <a:gd name="T48" fmla="*/ 186562855 w 636"/>
              <a:gd name="T49" fmla="*/ 517915711 h 916"/>
              <a:gd name="T50" fmla="*/ 199770721 w 636"/>
              <a:gd name="T51" fmla="*/ 537708469 h 916"/>
              <a:gd name="T52" fmla="*/ 234441707 w 636"/>
              <a:gd name="T53" fmla="*/ 560800473 h 916"/>
              <a:gd name="T54" fmla="*/ 194817203 w 636"/>
              <a:gd name="T55" fmla="*/ 400807314 h 916"/>
              <a:gd name="T56" fmla="*/ 113919114 w 636"/>
              <a:gd name="T57" fmla="*/ 371117723 h 916"/>
              <a:gd name="T58" fmla="*/ 80898997 w 636"/>
              <a:gd name="T59" fmla="*/ 348025719 h 916"/>
              <a:gd name="T60" fmla="*/ 51180605 w 636"/>
              <a:gd name="T61" fmla="*/ 315037789 h 916"/>
              <a:gd name="T62" fmla="*/ 26415737 w 636"/>
              <a:gd name="T63" fmla="*/ 249061023 h 916"/>
              <a:gd name="T64" fmla="*/ 26415737 w 636"/>
              <a:gd name="T65" fmla="*/ 204527034 h 916"/>
              <a:gd name="T66" fmla="*/ 37972740 w 636"/>
              <a:gd name="T67" fmla="*/ 153395517 h 916"/>
              <a:gd name="T68" fmla="*/ 66040263 w 636"/>
              <a:gd name="T69" fmla="*/ 110510727 h 916"/>
              <a:gd name="T70" fmla="*/ 92455993 w 636"/>
              <a:gd name="T71" fmla="*/ 85769553 h 916"/>
              <a:gd name="T72" fmla="*/ 143636612 w 636"/>
              <a:gd name="T73" fmla="*/ 57729117 h 916"/>
              <a:gd name="T74" fmla="*/ 209676847 w 636"/>
              <a:gd name="T75" fmla="*/ 42884776 h 916"/>
              <a:gd name="T76" fmla="*/ 295528481 w 636"/>
              <a:gd name="T77" fmla="*/ 0 h 916"/>
              <a:gd name="T78" fmla="*/ 318642472 w 636"/>
              <a:gd name="T79" fmla="*/ 42884776 h 916"/>
              <a:gd name="T80" fmla="*/ 379729189 w 636"/>
              <a:gd name="T81" fmla="*/ 54430779 h 916"/>
              <a:gd name="T82" fmla="*/ 427608041 w 636"/>
              <a:gd name="T83" fmla="*/ 75872720 h 916"/>
              <a:gd name="T84" fmla="*/ 454023771 w 636"/>
              <a:gd name="T85" fmla="*/ 95665477 h 916"/>
              <a:gd name="T86" fmla="*/ 483742263 w 636"/>
              <a:gd name="T87" fmla="*/ 131952682 h 916"/>
              <a:gd name="T88" fmla="*/ 503553606 w 636"/>
              <a:gd name="T89" fmla="*/ 174837444 h 916"/>
              <a:gd name="T90" fmla="*/ 234441707 w 636"/>
              <a:gd name="T91" fmla="*/ 150096270 h 916"/>
              <a:gd name="T92" fmla="*/ 212978586 w 636"/>
              <a:gd name="T93" fmla="*/ 159993103 h 916"/>
              <a:gd name="T94" fmla="*/ 198119851 w 636"/>
              <a:gd name="T95" fmla="*/ 171539105 h 916"/>
              <a:gd name="T96" fmla="*/ 188213725 w 636"/>
              <a:gd name="T97" fmla="*/ 194630202 h 916"/>
              <a:gd name="T98" fmla="*/ 188213725 w 636"/>
              <a:gd name="T99" fmla="*/ 211124620 h 916"/>
              <a:gd name="T100" fmla="*/ 198119851 w 636"/>
              <a:gd name="T101" fmla="*/ 234216625 h 916"/>
              <a:gd name="T102" fmla="*/ 212978586 w 636"/>
              <a:gd name="T103" fmla="*/ 247411853 h 916"/>
              <a:gd name="T104" fmla="*/ 234441707 w 636"/>
              <a:gd name="T105" fmla="*/ 150096270 h 916"/>
              <a:gd name="T106" fmla="*/ 312038085 w 636"/>
              <a:gd name="T107" fmla="*/ 560800473 h 916"/>
              <a:gd name="T108" fmla="*/ 348359941 w 636"/>
              <a:gd name="T109" fmla="*/ 539357638 h 916"/>
              <a:gd name="T110" fmla="*/ 361567807 w 636"/>
              <a:gd name="T111" fmla="*/ 519564880 h 916"/>
              <a:gd name="T112" fmla="*/ 364870454 w 636"/>
              <a:gd name="T113" fmla="*/ 498122953 h 916"/>
              <a:gd name="T114" fmla="*/ 358266067 w 636"/>
              <a:gd name="T115" fmla="*/ 470082419 h 916"/>
              <a:gd name="T116" fmla="*/ 343407333 w 636"/>
              <a:gd name="T117" fmla="*/ 453588000 h 916"/>
              <a:gd name="T118" fmla="*/ 295528481 w 636"/>
              <a:gd name="T119" fmla="*/ 430496904 h 9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36"/>
              <a:gd name="T181" fmla="*/ 0 h 916"/>
              <a:gd name="T182" fmla="*/ 636 w 636"/>
              <a:gd name="T183" fmla="*/ 916 h 91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36" h="916">
                <a:moveTo>
                  <a:pt x="614" y="232"/>
                </a:moveTo>
                <a:lnTo>
                  <a:pt x="424" y="262"/>
                </a:lnTo>
                <a:lnTo>
                  <a:pt x="410" y="232"/>
                </a:lnTo>
                <a:lnTo>
                  <a:pt x="398" y="212"/>
                </a:lnTo>
                <a:lnTo>
                  <a:pt x="392" y="206"/>
                </a:lnTo>
                <a:lnTo>
                  <a:pt x="382" y="198"/>
                </a:lnTo>
                <a:lnTo>
                  <a:pt x="358" y="184"/>
                </a:lnTo>
                <a:lnTo>
                  <a:pt x="358" y="332"/>
                </a:lnTo>
                <a:lnTo>
                  <a:pt x="430" y="354"/>
                </a:lnTo>
                <a:lnTo>
                  <a:pt x="462" y="364"/>
                </a:lnTo>
                <a:lnTo>
                  <a:pt x="490" y="376"/>
                </a:lnTo>
                <a:lnTo>
                  <a:pt x="514" y="386"/>
                </a:lnTo>
                <a:lnTo>
                  <a:pt x="534" y="398"/>
                </a:lnTo>
                <a:lnTo>
                  <a:pt x="552" y="408"/>
                </a:lnTo>
                <a:lnTo>
                  <a:pt x="568" y="420"/>
                </a:lnTo>
                <a:lnTo>
                  <a:pt x="584" y="436"/>
                </a:lnTo>
                <a:lnTo>
                  <a:pt x="598" y="454"/>
                </a:lnTo>
                <a:lnTo>
                  <a:pt x="610" y="472"/>
                </a:lnTo>
                <a:lnTo>
                  <a:pt x="620" y="490"/>
                </a:lnTo>
                <a:lnTo>
                  <a:pt x="626" y="510"/>
                </a:lnTo>
                <a:lnTo>
                  <a:pt x="632" y="532"/>
                </a:lnTo>
                <a:lnTo>
                  <a:pt x="636" y="554"/>
                </a:lnTo>
                <a:lnTo>
                  <a:pt x="636" y="578"/>
                </a:lnTo>
                <a:lnTo>
                  <a:pt x="636" y="604"/>
                </a:lnTo>
                <a:lnTo>
                  <a:pt x="630" y="630"/>
                </a:lnTo>
                <a:lnTo>
                  <a:pt x="622" y="656"/>
                </a:lnTo>
                <a:lnTo>
                  <a:pt x="612" y="680"/>
                </a:lnTo>
                <a:lnTo>
                  <a:pt x="598" y="702"/>
                </a:lnTo>
                <a:lnTo>
                  <a:pt x="584" y="722"/>
                </a:lnTo>
                <a:lnTo>
                  <a:pt x="566" y="742"/>
                </a:lnTo>
                <a:lnTo>
                  <a:pt x="548" y="758"/>
                </a:lnTo>
                <a:lnTo>
                  <a:pt x="528" y="772"/>
                </a:lnTo>
                <a:lnTo>
                  <a:pt x="508" y="784"/>
                </a:lnTo>
                <a:lnTo>
                  <a:pt x="488" y="796"/>
                </a:lnTo>
                <a:lnTo>
                  <a:pt x="466" y="804"/>
                </a:lnTo>
                <a:lnTo>
                  <a:pt x="442" y="810"/>
                </a:lnTo>
                <a:lnTo>
                  <a:pt x="416" y="814"/>
                </a:lnTo>
                <a:lnTo>
                  <a:pt x="390" y="818"/>
                </a:lnTo>
                <a:lnTo>
                  <a:pt x="358" y="820"/>
                </a:lnTo>
                <a:lnTo>
                  <a:pt x="358" y="916"/>
                </a:lnTo>
                <a:lnTo>
                  <a:pt x="284" y="916"/>
                </a:lnTo>
                <a:lnTo>
                  <a:pt x="284" y="820"/>
                </a:lnTo>
                <a:lnTo>
                  <a:pt x="248" y="816"/>
                </a:lnTo>
                <a:lnTo>
                  <a:pt x="216" y="810"/>
                </a:lnTo>
                <a:lnTo>
                  <a:pt x="188" y="804"/>
                </a:lnTo>
                <a:lnTo>
                  <a:pt x="162" y="796"/>
                </a:lnTo>
                <a:lnTo>
                  <a:pt x="140" y="786"/>
                </a:lnTo>
                <a:lnTo>
                  <a:pt x="118" y="774"/>
                </a:lnTo>
                <a:lnTo>
                  <a:pt x="98" y="762"/>
                </a:lnTo>
                <a:lnTo>
                  <a:pt x="82" y="746"/>
                </a:lnTo>
                <a:lnTo>
                  <a:pt x="64" y="730"/>
                </a:lnTo>
                <a:lnTo>
                  <a:pt x="50" y="714"/>
                </a:lnTo>
                <a:lnTo>
                  <a:pt x="38" y="696"/>
                </a:lnTo>
                <a:lnTo>
                  <a:pt x="28" y="680"/>
                </a:lnTo>
                <a:lnTo>
                  <a:pt x="20" y="660"/>
                </a:lnTo>
                <a:lnTo>
                  <a:pt x="12" y="640"/>
                </a:lnTo>
                <a:lnTo>
                  <a:pt x="6" y="616"/>
                </a:lnTo>
                <a:lnTo>
                  <a:pt x="0" y="592"/>
                </a:lnTo>
                <a:lnTo>
                  <a:pt x="208" y="568"/>
                </a:lnTo>
                <a:lnTo>
                  <a:pt x="214" y="592"/>
                </a:lnTo>
                <a:lnTo>
                  <a:pt x="220" y="612"/>
                </a:lnTo>
                <a:lnTo>
                  <a:pt x="226" y="628"/>
                </a:lnTo>
                <a:lnTo>
                  <a:pt x="234" y="640"/>
                </a:lnTo>
                <a:lnTo>
                  <a:pt x="242" y="652"/>
                </a:lnTo>
                <a:lnTo>
                  <a:pt x="254" y="662"/>
                </a:lnTo>
                <a:lnTo>
                  <a:pt x="268" y="672"/>
                </a:lnTo>
                <a:lnTo>
                  <a:pt x="284" y="680"/>
                </a:lnTo>
                <a:lnTo>
                  <a:pt x="284" y="500"/>
                </a:lnTo>
                <a:lnTo>
                  <a:pt x="236" y="486"/>
                </a:lnTo>
                <a:lnTo>
                  <a:pt x="196" y="474"/>
                </a:lnTo>
                <a:lnTo>
                  <a:pt x="162" y="462"/>
                </a:lnTo>
                <a:lnTo>
                  <a:pt x="138" y="450"/>
                </a:lnTo>
                <a:lnTo>
                  <a:pt x="116" y="438"/>
                </a:lnTo>
                <a:lnTo>
                  <a:pt x="98" y="422"/>
                </a:lnTo>
                <a:lnTo>
                  <a:pt x="80" y="404"/>
                </a:lnTo>
                <a:lnTo>
                  <a:pt x="62" y="382"/>
                </a:lnTo>
                <a:lnTo>
                  <a:pt x="48" y="358"/>
                </a:lnTo>
                <a:lnTo>
                  <a:pt x="38" y="332"/>
                </a:lnTo>
                <a:lnTo>
                  <a:pt x="32" y="302"/>
                </a:lnTo>
                <a:lnTo>
                  <a:pt x="30" y="270"/>
                </a:lnTo>
                <a:lnTo>
                  <a:pt x="32" y="248"/>
                </a:lnTo>
                <a:lnTo>
                  <a:pt x="34" y="226"/>
                </a:lnTo>
                <a:lnTo>
                  <a:pt x="40" y="206"/>
                </a:lnTo>
                <a:lnTo>
                  <a:pt x="46" y="186"/>
                </a:lnTo>
                <a:lnTo>
                  <a:pt x="56" y="168"/>
                </a:lnTo>
                <a:lnTo>
                  <a:pt x="66" y="150"/>
                </a:lnTo>
                <a:lnTo>
                  <a:pt x="80" y="134"/>
                </a:lnTo>
                <a:lnTo>
                  <a:pt x="94" y="118"/>
                </a:lnTo>
                <a:lnTo>
                  <a:pt x="112" y="104"/>
                </a:lnTo>
                <a:lnTo>
                  <a:pt x="130" y="90"/>
                </a:lnTo>
                <a:lnTo>
                  <a:pt x="152" y="80"/>
                </a:lnTo>
                <a:lnTo>
                  <a:pt x="174" y="70"/>
                </a:lnTo>
                <a:lnTo>
                  <a:pt x="198" y="62"/>
                </a:lnTo>
                <a:lnTo>
                  <a:pt x="226" y="56"/>
                </a:lnTo>
                <a:lnTo>
                  <a:pt x="254" y="52"/>
                </a:lnTo>
                <a:lnTo>
                  <a:pt x="284" y="50"/>
                </a:lnTo>
                <a:lnTo>
                  <a:pt x="284" y="0"/>
                </a:lnTo>
                <a:lnTo>
                  <a:pt x="358" y="0"/>
                </a:lnTo>
                <a:lnTo>
                  <a:pt x="358" y="50"/>
                </a:lnTo>
                <a:lnTo>
                  <a:pt x="386" y="52"/>
                </a:lnTo>
                <a:lnTo>
                  <a:pt x="412" y="56"/>
                </a:lnTo>
                <a:lnTo>
                  <a:pt x="438" y="60"/>
                </a:lnTo>
                <a:lnTo>
                  <a:pt x="460" y="66"/>
                </a:lnTo>
                <a:lnTo>
                  <a:pt x="482" y="74"/>
                </a:lnTo>
                <a:lnTo>
                  <a:pt x="502" y="82"/>
                </a:lnTo>
                <a:lnTo>
                  <a:pt x="518" y="92"/>
                </a:lnTo>
                <a:lnTo>
                  <a:pt x="536" y="104"/>
                </a:lnTo>
                <a:lnTo>
                  <a:pt x="550" y="116"/>
                </a:lnTo>
                <a:lnTo>
                  <a:pt x="562" y="130"/>
                </a:lnTo>
                <a:lnTo>
                  <a:pt x="574" y="144"/>
                </a:lnTo>
                <a:lnTo>
                  <a:pt x="586" y="160"/>
                </a:lnTo>
                <a:lnTo>
                  <a:pt x="594" y="176"/>
                </a:lnTo>
                <a:lnTo>
                  <a:pt x="602" y="194"/>
                </a:lnTo>
                <a:lnTo>
                  <a:pt x="610" y="212"/>
                </a:lnTo>
                <a:lnTo>
                  <a:pt x="614" y="232"/>
                </a:lnTo>
                <a:close/>
                <a:moveTo>
                  <a:pt x="284" y="182"/>
                </a:moveTo>
                <a:lnTo>
                  <a:pt x="284" y="182"/>
                </a:lnTo>
                <a:lnTo>
                  <a:pt x="270" y="188"/>
                </a:lnTo>
                <a:lnTo>
                  <a:pt x="258" y="194"/>
                </a:lnTo>
                <a:lnTo>
                  <a:pt x="246" y="200"/>
                </a:lnTo>
                <a:lnTo>
                  <a:pt x="240" y="208"/>
                </a:lnTo>
                <a:lnTo>
                  <a:pt x="234" y="216"/>
                </a:lnTo>
                <a:lnTo>
                  <a:pt x="230" y="226"/>
                </a:lnTo>
                <a:lnTo>
                  <a:pt x="228" y="236"/>
                </a:lnTo>
                <a:lnTo>
                  <a:pt x="226" y="246"/>
                </a:lnTo>
                <a:lnTo>
                  <a:pt x="228" y="256"/>
                </a:lnTo>
                <a:lnTo>
                  <a:pt x="230" y="266"/>
                </a:lnTo>
                <a:lnTo>
                  <a:pt x="234" y="276"/>
                </a:lnTo>
                <a:lnTo>
                  <a:pt x="240" y="284"/>
                </a:lnTo>
                <a:lnTo>
                  <a:pt x="248" y="292"/>
                </a:lnTo>
                <a:lnTo>
                  <a:pt x="258" y="300"/>
                </a:lnTo>
                <a:lnTo>
                  <a:pt x="270" y="306"/>
                </a:lnTo>
                <a:lnTo>
                  <a:pt x="284" y="312"/>
                </a:lnTo>
                <a:lnTo>
                  <a:pt x="284" y="182"/>
                </a:lnTo>
                <a:close/>
                <a:moveTo>
                  <a:pt x="358" y="686"/>
                </a:moveTo>
                <a:lnTo>
                  <a:pt x="358" y="686"/>
                </a:lnTo>
                <a:lnTo>
                  <a:pt x="378" y="680"/>
                </a:lnTo>
                <a:lnTo>
                  <a:pt x="396" y="672"/>
                </a:lnTo>
                <a:lnTo>
                  <a:pt x="410" y="664"/>
                </a:lnTo>
                <a:lnTo>
                  <a:pt x="422" y="654"/>
                </a:lnTo>
                <a:lnTo>
                  <a:pt x="432" y="642"/>
                </a:lnTo>
                <a:lnTo>
                  <a:pt x="438" y="630"/>
                </a:lnTo>
                <a:lnTo>
                  <a:pt x="442" y="618"/>
                </a:lnTo>
                <a:lnTo>
                  <a:pt x="442" y="604"/>
                </a:lnTo>
                <a:lnTo>
                  <a:pt x="442" y="592"/>
                </a:lnTo>
                <a:lnTo>
                  <a:pt x="438" y="580"/>
                </a:lnTo>
                <a:lnTo>
                  <a:pt x="434" y="570"/>
                </a:lnTo>
                <a:lnTo>
                  <a:pt x="426" y="560"/>
                </a:lnTo>
                <a:lnTo>
                  <a:pt x="416" y="550"/>
                </a:lnTo>
                <a:lnTo>
                  <a:pt x="400" y="540"/>
                </a:lnTo>
                <a:lnTo>
                  <a:pt x="382" y="530"/>
                </a:lnTo>
                <a:lnTo>
                  <a:pt x="358" y="522"/>
                </a:lnTo>
                <a:lnTo>
                  <a:pt x="358" y="68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sz="1588" dirty="0"/>
          </a:p>
        </p:txBody>
      </p:sp>
      <p:sp>
        <p:nvSpPr>
          <p:cNvPr id="183" name="Freeform 4838">
            <a:extLst>
              <a:ext uri="{FF2B5EF4-FFF2-40B4-BE49-F238E27FC236}">
                <a16:creationId xmlns:a16="http://schemas.microsoft.com/office/drawing/2014/main" id="{624B874A-61C3-482D-B00C-1DFD8EAA026C}"/>
              </a:ext>
            </a:extLst>
          </p:cNvPr>
          <p:cNvSpPr>
            <a:spLocks noEditPoints="1"/>
          </p:cNvSpPr>
          <p:nvPr/>
        </p:nvSpPr>
        <p:spPr bwMode="auto">
          <a:xfrm>
            <a:off x="2494236" y="5801179"/>
            <a:ext cx="282881" cy="252606"/>
          </a:xfrm>
          <a:custGeom>
            <a:avLst/>
            <a:gdLst>
              <a:gd name="T0" fmla="*/ 24 w 340"/>
              <a:gd name="T1" fmla="*/ 266 h 338"/>
              <a:gd name="T2" fmla="*/ 18 w 340"/>
              <a:gd name="T3" fmla="*/ 270 h 338"/>
              <a:gd name="T4" fmla="*/ 14 w 340"/>
              <a:gd name="T5" fmla="*/ 276 h 338"/>
              <a:gd name="T6" fmla="*/ 16 w 340"/>
              <a:gd name="T7" fmla="*/ 280 h 338"/>
              <a:gd name="T8" fmla="*/ 20 w 340"/>
              <a:gd name="T9" fmla="*/ 286 h 338"/>
              <a:gd name="T10" fmla="*/ 316 w 340"/>
              <a:gd name="T11" fmla="*/ 286 h 338"/>
              <a:gd name="T12" fmla="*/ 320 w 340"/>
              <a:gd name="T13" fmla="*/ 286 h 338"/>
              <a:gd name="T14" fmla="*/ 324 w 340"/>
              <a:gd name="T15" fmla="*/ 280 h 338"/>
              <a:gd name="T16" fmla="*/ 326 w 340"/>
              <a:gd name="T17" fmla="*/ 276 h 338"/>
              <a:gd name="T18" fmla="*/ 322 w 340"/>
              <a:gd name="T19" fmla="*/ 270 h 338"/>
              <a:gd name="T20" fmla="*/ 316 w 340"/>
              <a:gd name="T21" fmla="*/ 266 h 338"/>
              <a:gd name="T22" fmla="*/ 298 w 340"/>
              <a:gd name="T23" fmla="*/ 192 h 338"/>
              <a:gd name="T24" fmla="*/ 316 w 340"/>
              <a:gd name="T25" fmla="*/ 192 h 338"/>
              <a:gd name="T26" fmla="*/ 322 w 340"/>
              <a:gd name="T27" fmla="*/ 190 h 338"/>
              <a:gd name="T28" fmla="*/ 326 w 340"/>
              <a:gd name="T29" fmla="*/ 182 h 338"/>
              <a:gd name="T30" fmla="*/ 324 w 340"/>
              <a:gd name="T31" fmla="*/ 178 h 338"/>
              <a:gd name="T32" fmla="*/ 320 w 340"/>
              <a:gd name="T33" fmla="*/ 172 h 338"/>
              <a:gd name="T34" fmla="*/ 24 w 340"/>
              <a:gd name="T35" fmla="*/ 172 h 338"/>
              <a:gd name="T36" fmla="*/ 20 w 340"/>
              <a:gd name="T37" fmla="*/ 172 h 338"/>
              <a:gd name="T38" fmla="*/ 16 w 340"/>
              <a:gd name="T39" fmla="*/ 178 h 338"/>
              <a:gd name="T40" fmla="*/ 14 w 340"/>
              <a:gd name="T41" fmla="*/ 182 h 338"/>
              <a:gd name="T42" fmla="*/ 18 w 340"/>
              <a:gd name="T43" fmla="*/ 190 h 338"/>
              <a:gd name="T44" fmla="*/ 24 w 340"/>
              <a:gd name="T45" fmla="*/ 192 h 338"/>
              <a:gd name="T46" fmla="*/ 42 w 340"/>
              <a:gd name="T47" fmla="*/ 266 h 338"/>
              <a:gd name="T48" fmla="*/ 248 w 340"/>
              <a:gd name="T49" fmla="*/ 266 h 338"/>
              <a:gd name="T50" fmla="*/ 230 w 340"/>
              <a:gd name="T51" fmla="*/ 192 h 338"/>
              <a:gd name="T52" fmla="*/ 248 w 340"/>
              <a:gd name="T53" fmla="*/ 266 h 338"/>
              <a:gd name="T54" fmla="*/ 162 w 340"/>
              <a:gd name="T55" fmla="*/ 266 h 338"/>
              <a:gd name="T56" fmla="*/ 178 w 340"/>
              <a:gd name="T57" fmla="*/ 192 h 338"/>
              <a:gd name="T58" fmla="*/ 110 w 340"/>
              <a:gd name="T59" fmla="*/ 266 h 338"/>
              <a:gd name="T60" fmla="*/ 92 w 340"/>
              <a:gd name="T61" fmla="*/ 192 h 338"/>
              <a:gd name="T62" fmla="*/ 110 w 340"/>
              <a:gd name="T63" fmla="*/ 266 h 338"/>
              <a:gd name="T64" fmla="*/ 340 w 340"/>
              <a:gd name="T65" fmla="*/ 322 h 338"/>
              <a:gd name="T66" fmla="*/ 334 w 340"/>
              <a:gd name="T67" fmla="*/ 334 h 338"/>
              <a:gd name="T68" fmla="*/ 324 w 340"/>
              <a:gd name="T69" fmla="*/ 338 h 338"/>
              <a:gd name="T70" fmla="*/ 16 w 340"/>
              <a:gd name="T71" fmla="*/ 338 h 338"/>
              <a:gd name="T72" fmla="*/ 6 w 340"/>
              <a:gd name="T73" fmla="*/ 334 h 338"/>
              <a:gd name="T74" fmla="*/ 0 w 340"/>
              <a:gd name="T75" fmla="*/ 322 h 338"/>
              <a:gd name="T76" fmla="*/ 2 w 340"/>
              <a:gd name="T77" fmla="*/ 316 h 338"/>
              <a:gd name="T78" fmla="*/ 10 w 340"/>
              <a:gd name="T79" fmla="*/ 308 h 338"/>
              <a:gd name="T80" fmla="*/ 324 w 340"/>
              <a:gd name="T81" fmla="*/ 306 h 338"/>
              <a:gd name="T82" fmla="*/ 330 w 340"/>
              <a:gd name="T83" fmla="*/ 308 h 338"/>
              <a:gd name="T84" fmla="*/ 338 w 340"/>
              <a:gd name="T85" fmla="*/ 316 h 338"/>
              <a:gd name="T86" fmla="*/ 340 w 340"/>
              <a:gd name="T87" fmla="*/ 322 h 338"/>
              <a:gd name="T88" fmla="*/ 82 w 340"/>
              <a:gd name="T89" fmla="*/ 154 h 338"/>
              <a:gd name="T90" fmla="*/ 84 w 340"/>
              <a:gd name="T91" fmla="*/ 136 h 338"/>
              <a:gd name="T92" fmla="*/ 98 w 340"/>
              <a:gd name="T93" fmla="*/ 104 h 338"/>
              <a:gd name="T94" fmla="*/ 120 w 340"/>
              <a:gd name="T95" fmla="*/ 80 h 338"/>
              <a:gd name="T96" fmla="*/ 152 w 340"/>
              <a:gd name="T97" fmla="*/ 68 h 338"/>
              <a:gd name="T98" fmla="*/ 170 w 340"/>
              <a:gd name="T99" fmla="*/ 66 h 338"/>
              <a:gd name="T100" fmla="*/ 204 w 340"/>
              <a:gd name="T101" fmla="*/ 72 h 338"/>
              <a:gd name="T102" fmla="*/ 232 w 340"/>
              <a:gd name="T103" fmla="*/ 92 h 338"/>
              <a:gd name="T104" fmla="*/ 250 w 340"/>
              <a:gd name="T105" fmla="*/ 118 h 338"/>
              <a:gd name="T106" fmla="*/ 258 w 340"/>
              <a:gd name="T107" fmla="*/ 154 h 338"/>
              <a:gd name="T108" fmla="*/ 192 w 340"/>
              <a:gd name="T109" fmla="*/ 54 h 338"/>
              <a:gd name="T110" fmla="*/ 148 w 340"/>
              <a:gd name="T111" fmla="*/ 26 h 338"/>
              <a:gd name="T112" fmla="*/ 192 w 340"/>
              <a:gd name="T113" fmla="*/ 26 h 338"/>
              <a:gd name="T114" fmla="*/ 192 w 340"/>
              <a:gd name="T115" fmla="*/ 5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" h="338">
                <a:moveTo>
                  <a:pt x="24" y="266"/>
                </a:moveTo>
                <a:lnTo>
                  <a:pt x="24" y="266"/>
                </a:lnTo>
                <a:lnTo>
                  <a:pt x="20" y="268"/>
                </a:lnTo>
                <a:lnTo>
                  <a:pt x="18" y="270"/>
                </a:lnTo>
                <a:lnTo>
                  <a:pt x="16" y="272"/>
                </a:lnTo>
                <a:lnTo>
                  <a:pt x="14" y="276"/>
                </a:lnTo>
                <a:lnTo>
                  <a:pt x="14" y="276"/>
                </a:lnTo>
                <a:lnTo>
                  <a:pt x="16" y="280"/>
                </a:lnTo>
                <a:lnTo>
                  <a:pt x="18" y="284"/>
                </a:lnTo>
                <a:lnTo>
                  <a:pt x="20" y="286"/>
                </a:lnTo>
                <a:lnTo>
                  <a:pt x="24" y="286"/>
                </a:lnTo>
                <a:lnTo>
                  <a:pt x="316" y="286"/>
                </a:lnTo>
                <a:lnTo>
                  <a:pt x="316" y="286"/>
                </a:lnTo>
                <a:lnTo>
                  <a:pt x="320" y="286"/>
                </a:lnTo>
                <a:lnTo>
                  <a:pt x="322" y="284"/>
                </a:lnTo>
                <a:lnTo>
                  <a:pt x="324" y="280"/>
                </a:lnTo>
                <a:lnTo>
                  <a:pt x="326" y="276"/>
                </a:lnTo>
                <a:lnTo>
                  <a:pt x="326" y="276"/>
                </a:lnTo>
                <a:lnTo>
                  <a:pt x="324" y="272"/>
                </a:lnTo>
                <a:lnTo>
                  <a:pt x="322" y="270"/>
                </a:lnTo>
                <a:lnTo>
                  <a:pt x="320" y="268"/>
                </a:lnTo>
                <a:lnTo>
                  <a:pt x="316" y="266"/>
                </a:lnTo>
                <a:lnTo>
                  <a:pt x="298" y="266"/>
                </a:lnTo>
                <a:lnTo>
                  <a:pt x="298" y="192"/>
                </a:lnTo>
                <a:lnTo>
                  <a:pt x="316" y="192"/>
                </a:lnTo>
                <a:lnTo>
                  <a:pt x="316" y="192"/>
                </a:lnTo>
                <a:lnTo>
                  <a:pt x="320" y="192"/>
                </a:lnTo>
                <a:lnTo>
                  <a:pt x="322" y="190"/>
                </a:lnTo>
                <a:lnTo>
                  <a:pt x="324" y="186"/>
                </a:lnTo>
                <a:lnTo>
                  <a:pt x="326" y="182"/>
                </a:lnTo>
                <a:lnTo>
                  <a:pt x="326" y="182"/>
                </a:lnTo>
                <a:lnTo>
                  <a:pt x="324" y="178"/>
                </a:lnTo>
                <a:lnTo>
                  <a:pt x="322" y="176"/>
                </a:lnTo>
                <a:lnTo>
                  <a:pt x="320" y="172"/>
                </a:lnTo>
                <a:lnTo>
                  <a:pt x="316" y="172"/>
                </a:lnTo>
                <a:lnTo>
                  <a:pt x="24" y="172"/>
                </a:lnTo>
                <a:lnTo>
                  <a:pt x="24" y="172"/>
                </a:lnTo>
                <a:lnTo>
                  <a:pt x="20" y="172"/>
                </a:lnTo>
                <a:lnTo>
                  <a:pt x="18" y="176"/>
                </a:lnTo>
                <a:lnTo>
                  <a:pt x="16" y="178"/>
                </a:lnTo>
                <a:lnTo>
                  <a:pt x="14" y="182"/>
                </a:lnTo>
                <a:lnTo>
                  <a:pt x="14" y="182"/>
                </a:lnTo>
                <a:lnTo>
                  <a:pt x="16" y="186"/>
                </a:lnTo>
                <a:lnTo>
                  <a:pt x="18" y="190"/>
                </a:lnTo>
                <a:lnTo>
                  <a:pt x="20" y="192"/>
                </a:lnTo>
                <a:lnTo>
                  <a:pt x="24" y="192"/>
                </a:lnTo>
                <a:lnTo>
                  <a:pt x="42" y="192"/>
                </a:lnTo>
                <a:lnTo>
                  <a:pt x="42" y="266"/>
                </a:lnTo>
                <a:lnTo>
                  <a:pt x="24" y="266"/>
                </a:lnTo>
                <a:close/>
                <a:moveTo>
                  <a:pt x="248" y="266"/>
                </a:moveTo>
                <a:lnTo>
                  <a:pt x="230" y="266"/>
                </a:lnTo>
                <a:lnTo>
                  <a:pt x="230" y="192"/>
                </a:lnTo>
                <a:lnTo>
                  <a:pt x="248" y="192"/>
                </a:lnTo>
                <a:lnTo>
                  <a:pt x="248" y="266"/>
                </a:lnTo>
                <a:close/>
                <a:moveTo>
                  <a:pt x="178" y="266"/>
                </a:moveTo>
                <a:lnTo>
                  <a:pt x="162" y="266"/>
                </a:lnTo>
                <a:lnTo>
                  <a:pt x="162" y="192"/>
                </a:lnTo>
                <a:lnTo>
                  <a:pt x="178" y="192"/>
                </a:lnTo>
                <a:lnTo>
                  <a:pt x="178" y="266"/>
                </a:lnTo>
                <a:close/>
                <a:moveTo>
                  <a:pt x="110" y="266"/>
                </a:moveTo>
                <a:lnTo>
                  <a:pt x="92" y="266"/>
                </a:lnTo>
                <a:lnTo>
                  <a:pt x="92" y="192"/>
                </a:lnTo>
                <a:lnTo>
                  <a:pt x="110" y="192"/>
                </a:lnTo>
                <a:lnTo>
                  <a:pt x="110" y="266"/>
                </a:lnTo>
                <a:close/>
                <a:moveTo>
                  <a:pt x="340" y="322"/>
                </a:moveTo>
                <a:lnTo>
                  <a:pt x="340" y="322"/>
                </a:lnTo>
                <a:lnTo>
                  <a:pt x="338" y="328"/>
                </a:lnTo>
                <a:lnTo>
                  <a:pt x="334" y="334"/>
                </a:lnTo>
                <a:lnTo>
                  <a:pt x="330" y="336"/>
                </a:lnTo>
                <a:lnTo>
                  <a:pt x="324" y="338"/>
                </a:lnTo>
                <a:lnTo>
                  <a:pt x="16" y="338"/>
                </a:lnTo>
                <a:lnTo>
                  <a:pt x="16" y="338"/>
                </a:lnTo>
                <a:lnTo>
                  <a:pt x="10" y="336"/>
                </a:lnTo>
                <a:lnTo>
                  <a:pt x="6" y="334"/>
                </a:lnTo>
                <a:lnTo>
                  <a:pt x="2" y="328"/>
                </a:lnTo>
                <a:lnTo>
                  <a:pt x="0" y="322"/>
                </a:lnTo>
                <a:lnTo>
                  <a:pt x="0" y="322"/>
                </a:lnTo>
                <a:lnTo>
                  <a:pt x="2" y="316"/>
                </a:lnTo>
                <a:lnTo>
                  <a:pt x="6" y="310"/>
                </a:lnTo>
                <a:lnTo>
                  <a:pt x="10" y="308"/>
                </a:lnTo>
                <a:lnTo>
                  <a:pt x="16" y="306"/>
                </a:lnTo>
                <a:lnTo>
                  <a:pt x="324" y="306"/>
                </a:lnTo>
                <a:lnTo>
                  <a:pt x="324" y="306"/>
                </a:lnTo>
                <a:lnTo>
                  <a:pt x="330" y="308"/>
                </a:lnTo>
                <a:lnTo>
                  <a:pt x="334" y="310"/>
                </a:lnTo>
                <a:lnTo>
                  <a:pt x="338" y="316"/>
                </a:lnTo>
                <a:lnTo>
                  <a:pt x="340" y="322"/>
                </a:lnTo>
                <a:lnTo>
                  <a:pt x="340" y="322"/>
                </a:lnTo>
                <a:close/>
                <a:moveTo>
                  <a:pt x="258" y="154"/>
                </a:moveTo>
                <a:lnTo>
                  <a:pt x="82" y="154"/>
                </a:lnTo>
                <a:lnTo>
                  <a:pt x="82" y="154"/>
                </a:lnTo>
                <a:lnTo>
                  <a:pt x="84" y="136"/>
                </a:lnTo>
                <a:lnTo>
                  <a:pt x="90" y="118"/>
                </a:lnTo>
                <a:lnTo>
                  <a:pt x="98" y="104"/>
                </a:lnTo>
                <a:lnTo>
                  <a:pt x="108" y="92"/>
                </a:lnTo>
                <a:lnTo>
                  <a:pt x="120" y="80"/>
                </a:lnTo>
                <a:lnTo>
                  <a:pt x="136" y="72"/>
                </a:lnTo>
                <a:lnTo>
                  <a:pt x="152" y="68"/>
                </a:lnTo>
                <a:lnTo>
                  <a:pt x="170" y="66"/>
                </a:lnTo>
                <a:lnTo>
                  <a:pt x="170" y="66"/>
                </a:lnTo>
                <a:lnTo>
                  <a:pt x="188" y="68"/>
                </a:lnTo>
                <a:lnTo>
                  <a:pt x="204" y="72"/>
                </a:lnTo>
                <a:lnTo>
                  <a:pt x="220" y="80"/>
                </a:lnTo>
                <a:lnTo>
                  <a:pt x="232" y="92"/>
                </a:lnTo>
                <a:lnTo>
                  <a:pt x="242" y="104"/>
                </a:lnTo>
                <a:lnTo>
                  <a:pt x="250" y="118"/>
                </a:lnTo>
                <a:lnTo>
                  <a:pt x="256" y="136"/>
                </a:lnTo>
                <a:lnTo>
                  <a:pt x="258" y="154"/>
                </a:lnTo>
                <a:lnTo>
                  <a:pt x="258" y="154"/>
                </a:lnTo>
                <a:close/>
                <a:moveTo>
                  <a:pt x="192" y="54"/>
                </a:moveTo>
                <a:lnTo>
                  <a:pt x="148" y="54"/>
                </a:lnTo>
                <a:lnTo>
                  <a:pt x="148" y="26"/>
                </a:lnTo>
                <a:lnTo>
                  <a:pt x="170" y="0"/>
                </a:lnTo>
                <a:lnTo>
                  <a:pt x="192" y="26"/>
                </a:lnTo>
                <a:lnTo>
                  <a:pt x="192" y="26"/>
                </a:lnTo>
                <a:lnTo>
                  <a:pt x="192" y="5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3993" tIns="46997" rIns="93993" bIns="469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6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184" name="Freeform 4811">
            <a:extLst>
              <a:ext uri="{FF2B5EF4-FFF2-40B4-BE49-F238E27FC236}">
                <a16:creationId xmlns:a16="http://schemas.microsoft.com/office/drawing/2014/main" id="{7F8A28A9-988D-4CC7-9D40-EA2FE48BFAF1}"/>
              </a:ext>
            </a:extLst>
          </p:cNvPr>
          <p:cNvSpPr>
            <a:spLocks noEditPoints="1"/>
          </p:cNvSpPr>
          <p:nvPr/>
        </p:nvSpPr>
        <p:spPr bwMode="auto">
          <a:xfrm>
            <a:off x="4134915" y="4931128"/>
            <a:ext cx="238236" cy="306384"/>
          </a:xfrm>
          <a:custGeom>
            <a:avLst/>
            <a:gdLst>
              <a:gd name="T0" fmla="*/ 108 w 314"/>
              <a:gd name="T1" fmla="*/ 262 h 402"/>
              <a:gd name="T2" fmla="*/ 96 w 314"/>
              <a:gd name="T3" fmla="*/ 242 h 402"/>
              <a:gd name="T4" fmla="*/ 102 w 314"/>
              <a:gd name="T5" fmla="*/ 228 h 402"/>
              <a:gd name="T6" fmla="*/ 160 w 314"/>
              <a:gd name="T7" fmla="*/ 222 h 402"/>
              <a:gd name="T8" fmla="*/ 130 w 314"/>
              <a:gd name="T9" fmla="*/ 276 h 402"/>
              <a:gd name="T10" fmla="*/ 116 w 314"/>
              <a:gd name="T11" fmla="*/ 282 h 402"/>
              <a:gd name="T12" fmla="*/ 110 w 314"/>
              <a:gd name="T13" fmla="*/ 298 h 402"/>
              <a:gd name="T14" fmla="*/ 122 w 314"/>
              <a:gd name="T15" fmla="*/ 316 h 402"/>
              <a:gd name="T16" fmla="*/ 146 w 314"/>
              <a:gd name="T17" fmla="*/ 318 h 402"/>
              <a:gd name="T18" fmla="*/ 160 w 314"/>
              <a:gd name="T19" fmla="*/ 286 h 402"/>
              <a:gd name="T20" fmla="*/ 300 w 314"/>
              <a:gd name="T21" fmla="*/ 134 h 402"/>
              <a:gd name="T22" fmla="*/ 296 w 314"/>
              <a:gd name="T23" fmla="*/ 162 h 402"/>
              <a:gd name="T24" fmla="*/ 302 w 314"/>
              <a:gd name="T25" fmla="*/ 180 h 402"/>
              <a:gd name="T26" fmla="*/ 246 w 314"/>
              <a:gd name="T27" fmla="*/ 402 h 402"/>
              <a:gd name="T28" fmla="*/ 218 w 314"/>
              <a:gd name="T29" fmla="*/ 400 h 402"/>
              <a:gd name="T30" fmla="*/ 184 w 314"/>
              <a:gd name="T31" fmla="*/ 382 h 402"/>
              <a:gd name="T32" fmla="*/ 164 w 314"/>
              <a:gd name="T33" fmla="*/ 346 h 402"/>
              <a:gd name="T34" fmla="*/ 164 w 314"/>
              <a:gd name="T35" fmla="*/ 320 h 402"/>
              <a:gd name="T36" fmla="*/ 178 w 314"/>
              <a:gd name="T37" fmla="*/ 290 h 402"/>
              <a:gd name="T38" fmla="*/ 6 w 314"/>
              <a:gd name="T39" fmla="*/ 154 h 402"/>
              <a:gd name="T40" fmla="*/ 2 w 314"/>
              <a:gd name="T41" fmla="*/ 150 h 402"/>
              <a:gd name="T42" fmla="*/ 0 w 314"/>
              <a:gd name="T43" fmla="*/ 142 h 402"/>
              <a:gd name="T44" fmla="*/ 38 w 314"/>
              <a:gd name="T45" fmla="*/ 38 h 402"/>
              <a:gd name="T46" fmla="*/ 50 w 314"/>
              <a:gd name="T47" fmla="*/ 6 h 402"/>
              <a:gd name="T48" fmla="*/ 56 w 314"/>
              <a:gd name="T49" fmla="*/ 0 h 402"/>
              <a:gd name="T50" fmla="*/ 306 w 314"/>
              <a:gd name="T51" fmla="*/ 88 h 402"/>
              <a:gd name="T52" fmla="*/ 312 w 314"/>
              <a:gd name="T53" fmla="*/ 94 h 402"/>
              <a:gd name="T54" fmla="*/ 312 w 314"/>
              <a:gd name="T55" fmla="*/ 102 h 402"/>
              <a:gd name="T56" fmla="*/ 300 w 314"/>
              <a:gd name="T57" fmla="*/ 134 h 402"/>
              <a:gd name="T58" fmla="*/ 300 w 314"/>
              <a:gd name="T59" fmla="*/ 134 h 402"/>
              <a:gd name="T60" fmla="*/ 290 w 314"/>
              <a:gd name="T61" fmla="*/ 104 h 402"/>
              <a:gd name="T62" fmla="*/ 232 w 314"/>
              <a:gd name="T63" fmla="*/ 208 h 402"/>
              <a:gd name="T64" fmla="*/ 246 w 314"/>
              <a:gd name="T65" fmla="*/ 220 h 402"/>
              <a:gd name="T66" fmla="*/ 54 w 314"/>
              <a:gd name="T67" fmla="*/ 54 h 402"/>
              <a:gd name="T68" fmla="*/ 180 w 314"/>
              <a:gd name="T69" fmla="*/ 196 h 402"/>
              <a:gd name="T70" fmla="*/ 196 w 314"/>
              <a:gd name="T71" fmla="*/ 180 h 402"/>
              <a:gd name="T72" fmla="*/ 216 w 314"/>
              <a:gd name="T73" fmla="*/ 182 h 402"/>
              <a:gd name="T74" fmla="*/ 232 w 314"/>
              <a:gd name="T75" fmla="*/ 208 h 402"/>
              <a:gd name="T76" fmla="*/ 246 w 314"/>
              <a:gd name="T77" fmla="*/ 242 h 402"/>
              <a:gd name="T78" fmla="*/ 232 w 314"/>
              <a:gd name="T79" fmla="*/ 262 h 402"/>
              <a:gd name="T80" fmla="*/ 254 w 314"/>
              <a:gd name="T81" fmla="*/ 164 h 402"/>
              <a:gd name="T82" fmla="*/ 260 w 314"/>
              <a:gd name="T83" fmla="*/ 152 h 402"/>
              <a:gd name="T84" fmla="*/ 254 w 314"/>
              <a:gd name="T85" fmla="*/ 140 h 402"/>
              <a:gd name="T86" fmla="*/ 244 w 314"/>
              <a:gd name="T87" fmla="*/ 136 h 402"/>
              <a:gd name="T88" fmla="*/ 232 w 314"/>
              <a:gd name="T89" fmla="*/ 140 h 402"/>
              <a:gd name="T90" fmla="*/ 228 w 314"/>
              <a:gd name="T91" fmla="*/ 152 h 402"/>
              <a:gd name="T92" fmla="*/ 232 w 314"/>
              <a:gd name="T93" fmla="*/ 164 h 402"/>
              <a:gd name="T94" fmla="*/ 244 w 314"/>
              <a:gd name="T95" fmla="*/ 168 h 402"/>
              <a:gd name="T96" fmla="*/ 254 w 314"/>
              <a:gd name="T97" fmla="*/ 164 h 402"/>
              <a:gd name="T98" fmla="*/ 98 w 314"/>
              <a:gd name="T99" fmla="*/ 84 h 402"/>
              <a:gd name="T100" fmla="*/ 108 w 314"/>
              <a:gd name="T101" fmla="*/ 102 h 402"/>
              <a:gd name="T102" fmla="*/ 112 w 314"/>
              <a:gd name="T103" fmla="*/ 9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4" h="402">
                <a:moveTo>
                  <a:pt x="116" y="262"/>
                </a:moveTo>
                <a:lnTo>
                  <a:pt x="116" y="262"/>
                </a:lnTo>
                <a:lnTo>
                  <a:pt x="108" y="262"/>
                </a:lnTo>
                <a:lnTo>
                  <a:pt x="102" y="256"/>
                </a:lnTo>
                <a:lnTo>
                  <a:pt x="98" y="250"/>
                </a:lnTo>
                <a:lnTo>
                  <a:pt x="96" y="242"/>
                </a:lnTo>
                <a:lnTo>
                  <a:pt x="96" y="242"/>
                </a:lnTo>
                <a:lnTo>
                  <a:pt x="98" y="234"/>
                </a:lnTo>
                <a:lnTo>
                  <a:pt x="102" y="228"/>
                </a:lnTo>
                <a:lnTo>
                  <a:pt x="108" y="222"/>
                </a:lnTo>
                <a:lnTo>
                  <a:pt x="116" y="222"/>
                </a:lnTo>
                <a:lnTo>
                  <a:pt x="160" y="222"/>
                </a:lnTo>
                <a:lnTo>
                  <a:pt x="160" y="262"/>
                </a:lnTo>
                <a:lnTo>
                  <a:pt x="116" y="262"/>
                </a:lnTo>
                <a:close/>
                <a:moveTo>
                  <a:pt x="130" y="276"/>
                </a:moveTo>
                <a:lnTo>
                  <a:pt x="130" y="276"/>
                </a:lnTo>
                <a:lnTo>
                  <a:pt x="122" y="278"/>
                </a:lnTo>
                <a:lnTo>
                  <a:pt x="116" y="282"/>
                </a:lnTo>
                <a:lnTo>
                  <a:pt x="112" y="290"/>
                </a:lnTo>
                <a:lnTo>
                  <a:pt x="110" y="298"/>
                </a:lnTo>
                <a:lnTo>
                  <a:pt x="110" y="298"/>
                </a:lnTo>
                <a:lnTo>
                  <a:pt x="112" y="306"/>
                </a:lnTo>
                <a:lnTo>
                  <a:pt x="116" y="312"/>
                </a:lnTo>
                <a:lnTo>
                  <a:pt x="122" y="316"/>
                </a:lnTo>
                <a:lnTo>
                  <a:pt x="130" y="318"/>
                </a:lnTo>
                <a:lnTo>
                  <a:pt x="146" y="318"/>
                </a:lnTo>
                <a:lnTo>
                  <a:pt x="146" y="318"/>
                </a:lnTo>
                <a:lnTo>
                  <a:pt x="150" y="308"/>
                </a:lnTo>
                <a:lnTo>
                  <a:pt x="154" y="296"/>
                </a:lnTo>
                <a:lnTo>
                  <a:pt x="160" y="286"/>
                </a:lnTo>
                <a:lnTo>
                  <a:pt x="166" y="276"/>
                </a:lnTo>
                <a:lnTo>
                  <a:pt x="130" y="276"/>
                </a:lnTo>
                <a:close/>
                <a:moveTo>
                  <a:pt x="300" y="134"/>
                </a:moveTo>
                <a:lnTo>
                  <a:pt x="292" y="158"/>
                </a:lnTo>
                <a:lnTo>
                  <a:pt x="292" y="158"/>
                </a:lnTo>
                <a:lnTo>
                  <a:pt x="296" y="162"/>
                </a:lnTo>
                <a:lnTo>
                  <a:pt x="300" y="168"/>
                </a:lnTo>
                <a:lnTo>
                  <a:pt x="302" y="174"/>
                </a:lnTo>
                <a:lnTo>
                  <a:pt x="302" y="180"/>
                </a:lnTo>
                <a:lnTo>
                  <a:pt x="302" y="382"/>
                </a:lnTo>
                <a:lnTo>
                  <a:pt x="302" y="402"/>
                </a:lnTo>
                <a:lnTo>
                  <a:pt x="246" y="402"/>
                </a:lnTo>
                <a:lnTo>
                  <a:pt x="232" y="402"/>
                </a:lnTo>
                <a:lnTo>
                  <a:pt x="232" y="402"/>
                </a:lnTo>
                <a:lnTo>
                  <a:pt x="218" y="400"/>
                </a:lnTo>
                <a:lnTo>
                  <a:pt x="206" y="396"/>
                </a:lnTo>
                <a:lnTo>
                  <a:pt x="194" y="390"/>
                </a:lnTo>
                <a:lnTo>
                  <a:pt x="184" y="382"/>
                </a:lnTo>
                <a:lnTo>
                  <a:pt x="174" y="372"/>
                </a:lnTo>
                <a:lnTo>
                  <a:pt x="168" y="360"/>
                </a:lnTo>
                <a:lnTo>
                  <a:pt x="164" y="346"/>
                </a:lnTo>
                <a:lnTo>
                  <a:pt x="164" y="332"/>
                </a:lnTo>
                <a:lnTo>
                  <a:pt x="164" y="332"/>
                </a:lnTo>
                <a:lnTo>
                  <a:pt x="164" y="320"/>
                </a:lnTo>
                <a:lnTo>
                  <a:pt x="166" y="310"/>
                </a:lnTo>
                <a:lnTo>
                  <a:pt x="172" y="300"/>
                </a:lnTo>
                <a:lnTo>
                  <a:pt x="178" y="290"/>
                </a:lnTo>
                <a:lnTo>
                  <a:pt x="176" y="290"/>
                </a:lnTo>
                <a:lnTo>
                  <a:pt x="176" y="216"/>
                </a:lnTo>
                <a:lnTo>
                  <a:pt x="6" y="154"/>
                </a:lnTo>
                <a:lnTo>
                  <a:pt x="6" y="154"/>
                </a:lnTo>
                <a:lnTo>
                  <a:pt x="4" y="152"/>
                </a:lnTo>
                <a:lnTo>
                  <a:pt x="2" y="150"/>
                </a:lnTo>
                <a:lnTo>
                  <a:pt x="2" y="150"/>
                </a:lnTo>
                <a:lnTo>
                  <a:pt x="0" y="146"/>
                </a:lnTo>
                <a:lnTo>
                  <a:pt x="0" y="142"/>
                </a:lnTo>
                <a:lnTo>
                  <a:pt x="38" y="38"/>
                </a:lnTo>
                <a:lnTo>
                  <a:pt x="38" y="38"/>
                </a:lnTo>
                <a:lnTo>
                  <a:pt x="38" y="38"/>
                </a:lnTo>
                <a:lnTo>
                  <a:pt x="38" y="38"/>
                </a:lnTo>
                <a:lnTo>
                  <a:pt x="38" y="38"/>
                </a:lnTo>
                <a:lnTo>
                  <a:pt x="50" y="6"/>
                </a:lnTo>
                <a:lnTo>
                  <a:pt x="50" y="6"/>
                </a:lnTo>
                <a:lnTo>
                  <a:pt x="52" y="2"/>
                </a:lnTo>
                <a:lnTo>
                  <a:pt x="56" y="0"/>
                </a:lnTo>
                <a:lnTo>
                  <a:pt x="58" y="0"/>
                </a:lnTo>
                <a:lnTo>
                  <a:pt x="62" y="0"/>
                </a:lnTo>
                <a:lnTo>
                  <a:pt x="306" y="88"/>
                </a:lnTo>
                <a:lnTo>
                  <a:pt x="306" y="88"/>
                </a:lnTo>
                <a:lnTo>
                  <a:pt x="310" y="90"/>
                </a:lnTo>
                <a:lnTo>
                  <a:pt x="312" y="94"/>
                </a:lnTo>
                <a:lnTo>
                  <a:pt x="312" y="94"/>
                </a:lnTo>
                <a:lnTo>
                  <a:pt x="314" y="98"/>
                </a:lnTo>
                <a:lnTo>
                  <a:pt x="312" y="102"/>
                </a:lnTo>
                <a:lnTo>
                  <a:pt x="300" y="134"/>
                </a:lnTo>
                <a:lnTo>
                  <a:pt x="300" y="134"/>
                </a:lnTo>
                <a:lnTo>
                  <a:pt x="300" y="134"/>
                </a:lnTo>
                <a:lnTo>
                  <a:pt x="300" y="134"/>
                </a:lnTo>
                <a:lnTo>
                  <a:pt x="300" y="134"/>
                </a:lnTo>
                <a:lnTo>
                  <a:pt x="300" y="134"/>
                </a:lnTo>
                <a:close/>
                <a:moveTo>
                  <a:pt x="60" y="36"/>
                </a:moveTo>
                <a:lnTo>
                  <a:pt x="286" y="118"/>
                </a:lnTo>
                <a:lnTo>
                  <a:pt x="290" y="104"/>
                </a:lnTo>
                <a:lnTo>
                  <a:pt x="66" y="22"/>
                </a:lnTo>
                <a:lnTo>
                  <a:pt x="60" y="36"/>
                </a:lnTo>
                <a:close/>
                <a:moveTo>
                  <a:pt x="232" y="208"/>
                </a:moveTo>
                <a:lnTo>
                  <a:pt x="232" y="216"/>
                </a:lnTo>
                <a:lnTo>
                  <a:pt x="246" y="220"/>
                </a:lnTo>
                <a:lnTo>
                  <a:pt x="246" y="220"/>
                </a:lnTo>
                <a:lnTo>
                  <a:pt x="248" y="220"/>
                </a:lnTo>
                <a:lnTo>
                  <a:pt x="278" y="136"/>
                </a:lnTo>
                <a:lnTo>
                  <a:pt x="54" y="54"/>
                </a:lnTo>
                <a:lnTo>
                  <a:pt x="24" y="138"/>
                </a:lnTo>
                <a:lnTo>
                  <a:pt x="180" y="196"/>
                </a:lnTo>
                <a:lnTo>
                  <a:pt x="180" y="196"/>
                </a:lnTo>
                <a:lnTo>
                  <a:pt x="184" y="190"/>
                </a:lnTo>
                <a:lnTo>
                  <a:pt x="190" y="184"/>
                </a:lnTo>
                <a:lnTo>
                  <a:pt x="196" y="180"/>
                </a:lnTo>
                <a:lnTo>
                  <a:pt x="204" y="180"/>
                </a:lnTo>
                <a:lnTo>
                  <a:pt x="204" y="180"/>
                </a:lnTo>
                <a:lnTo>
                  <a:pt x="216" y="182"/>
                </a:lnTo>
                <a:lnTo>
                  <a:pt x="224" y="188"/>
                </a:lnTo>
                <a:lnTo>
                  <a:pt x="230" y="196"/>
                </a:lnTo>
                <a:lnTo>
                  <a:pt x="232" y="208"/>
                </a:lnTo>
                <a:lnTo>
                  <a:pt x="232" y="208"/>
                </a:lnTo>
                <a:close/>
                <a:moveTo>
                  <a:pt x="246" y="264"/>
                </a:moveTo>
                <a:lnTo>
                  <a:pt x="246" y="242"/>
                </a:lnTo>
                <a:lnTo>
                  <a:pt x="232" y="236"/>
                </a:lnTo>
                <a:lnTo>
                  <a:pt x="232" y="262"/>
                </a:lnTo>
                <a:lnTo>
                  <a:pt x="232" y="262"/>
                </a:lnTo>
                <a:lnTo>
                  <a:pt x="246" y="264"/>
                </a:lnTo>
                <a:lnTo>
                  <a:pt x="246" y="264"/>
                </a:lnTo>
                <a:close/>
                <a:moveTo>
                  <a:pt x="254" y="164"/>
                </a:moveTo>
                <a:lnTo>
                  <a:pt x="254" y="164"/>
                </a:lnTo>
                <a:lnTo>
                  <a:pt x="258" y="158"/>
                </a:lnTo>
                <a:lnTo>
                  <a:pt x="260" y="152"/>
                </a:lnTo>
                <a:lnTo>
                  <a:pt x="260" y="152"/>
                </a:lnTo>
                <a:lnTo>
                  <a:pt x="258" y="146"/>
                </a:lnTo>
                <a:lnTo>
                  <a:pt x="254" y="140"/>
                </a:lnTo>
                <a:lnTo>
                  <a:pt x="254" y="140"/>
                </a:lnTo>
                <a:lnTo>
                  <a:pt x="250" y="138"/>
                </a:lnTo>
                <a:lnTo>
                  <a:pt x="244" y="136"/>
                </a:lnTo>
                <a:lnTo>
                  <a:pt x="238" y="138"/>
                </a:lnTo>
                <a:lnTo>
                  <a:pt x="232" y="140"/>
                </a:lnTo>
                <a:lnTo>
                  <a:pt x="232" y="140"/>
                </a:lnTo>
                <a:lnTo>
                  <a:pt x="228" y="146"/>
                </a:lnTo>
                <a:lnTo>
                  <a:pt x="228" y="152"/>
                </a:lnTo>
                <a:lnTo>
                  <a:pt x="228" y="152"/>
                </a:lnTo>
                <a:lnTo>
                  <a:pt x="228" y="158"/>
                </a:lnTo>
                <a:lnTo>
                  <a:pt x="232" y="164"/>
                </a:lnTo>
                <a:lnTo>
                  <a:pt x="232" y="164"/>
                </a:lnTo>
                <a:lnTo>
                  <a:pt x="238" y="166"/>
                </a:lnTo>
                <a:lnTo>
                  <a:pt x="244" y="168"/>
                </a:lnTo>
                <a:lnTo>
                  <a:pt x="244" y="168"/>
                </a:lnTo>
                <a:lnTo>
                  <a:pt x="250" y="166"/>
                </a:lnTo>
                <a:lnTo>
                  <a:pt x="254" y="164"/>
                </a:lnTo>
                <a:lnTo>
                  <a:pt x="254" y="164"/>
                </a:lnTo>
                <a:close/>
                <a:moveTo>
                  <a:pt x="58" y="84"/>
                </a:moveTo>
                <a:lnTo>
                  <a:pt x="94" y="98"/>
                </a:lnTo>
                <a:lnTo>
                  <a:pt x="98" y="84"/>
                </a:lnTo>
                <a:lnTo>
                  <a:pt x="62" y="72"/>
                </a:lnTo>
                <a:lnTo>
                  <a:pt x="58" y="84"/>
                </a:lnTo>
                <a:close/>
                <a:moveTo>
                  <a:pt x="108" y="102"/>
                </a:moveTo>
                <a:lnTo>
                  <a:pt x="158" y="120"/>
                </a:lnTo>
                <a:lnTo>
                  <a:pt x="162" y="108"/>
                </a:lnTo>
                <a:lnTo>
                  <a:pt x="112" y="90"/>
                </a:lnTo>
                <a:lnTo>
                  <a:pt x="108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588" dirty="0"/>
          </a:p>
        </p:txBody>
      </p:sp>
      <p:sp>
        <p:nvSpPr>
          <p:cNvPr id="185" name="Freeform 313">
            <a:extLst>
              <a:ext uri="{FF2B5EF4-FFF2-40B4-BE49-F238E27FC236}">
                <a16:creationId xmlns:a16="http://schemas.microsoft.com/office/drawing/2014/main" id="{E0AA4340-7E15-4E61-A6E8-162A0368F287}"/>
              </a:ext>
            </a:extLst>
          </p:cNvPr>
          <p:cNvSpPr>
            <a:spLocks/>
          </p:cNvSpPr>
          <p:nvPr/>
        </p:nvSpPr>
        <p:spPr bwMode="auto">
          <a:xfrm>
            <a:off x="1227265" y="2668750"/>
            <a:ext cx="141739" cy="304560"/>
          </a:xfrm>
          <a:custGeom>
            <a:avLst/>
            <a:gdLst>
              <a:gd name="T0" fmla="*/ 13344091 w 6132"/>
              <a:gd name="T1" fmla="*/ 10441401 h 16980"/>
              <a:gd name="T2" fmla="*/ 14439013 w 6132"/>
              <a:gd name="T3" fmla="*/ 10808942 h 16980"/>
              <a:gd name="T4" fmla="*/ 15478309 w 6132"/>
              <a:gd name="T5" fmla="*/ 11467619 h 16980"/>
              <a:gd name="T6" fmla="*/ 16450295 w 6132"/>
              <a:gd name="T7" fmla="*/ 12408541 h 16980"/>
              <a:gd name="T8" fmla="*/ 17214401 w 6132"/>
              <a:gd name="T9" fmla="*/ 13481773 h 16980"/>
              <a:gd name="T10" fmla="*/ 17709159 w 6132"/>
              <a:gd name="T11" fmla="*/ 14605004 h 16980"/>
              <a:gd name="T12" fmla="*/ 17937493 w 6132"/>
              <a:gd name="T13" fmla="*/ 15789994 h 16980"/>
              <a:gd name="T14" fmla="*/ 17922884 w 6132"/>
              <a:gd name="T15" fmla="*/ 28795453 h 16980"/>
              <a:gd name="T16" fmla="*/ 17720901 w 6132"/>
              <a:gd name="T17" fmla="*/ 29724608 h 16980"/>
              <a:gd name="T18" fmla="*/ 17322724 w 6132"/>
              <a:gd name="T19" fmla="*/ 30571448 h 16980"/>
              <a:gd name="T20" fmla="*/ 16731329 w 6132"/>
              <a:gd name="T21" fmla="*/ 31344758 h 16980"/>
              <a:gd name="T22" fmla="*/ 15970146 w 6132"/>
              <a:gd name="T23" fmla="*/ 32000508 h 16980"/>
              <a:gd name="T24" fmla="*/ 15062602 w 6132"/>
              <a:gd name="T25" fmla="*/ 32509198 h 16980"/>
              <a:gd name="T26" fmla="*/ 14014483 w 6132"/>
              <a:gd name="T27" fmla="*/ 32867899 h 16980"/>
              <a:gd name="T28" fmla="*/ 4168927 w 6132"/>
              <a:gd name="T29" fmla="*/ 32935519 h 16980"/>
              <a:gd name="T30" fmla="*/ 3003722 w 6132"/>
              <a:gd name="T31" fmla="*/ 32515054 h 16980"/>
              <a:gd name="T32" fmla="*/ 2104943 w 6132"/>
              <a:gd name="T33" fmla="*/ 32053432 h 16980"/>
              <a:gd name="T34" fmla="*/ 1334994 w 6132"/>
              <a:gd name="T35" fmla="*/ 31503585 h 16980"/>
              <a:gd name="T36" fmla="*/ 723146 w 6132"/>
              <a:gd name="T37" fmla="*/ 30883136 h 16980"/>
              <a:gd name="T38" fmla="*/ 295697 w 6132"/>
              <a:gd name="T39" fmla="*/ 30230369 h 16980"/>
              <a:gd name="T40" fmla="*/ 55622 w 6132"/>
              <a:gd name="T41" fmla="*/ 29542302 h 16980"/>
              <a:gd name="T42" fmla="*/ 2922 w 6132"/>
              <a:gd name="T43" fmla="*/ 16034064 h 16980"/>
              <a:gd name="T44" fmla="*/ 166867 w 6132"/>
              <a:gd name="T45" fmla="*/ 14637376 h 16980"/>
              <a:gd name="T46" fmla="*/ 608925 w 6132"/>
              <a:gd name="T47" fmla="*/ 13408297 h 16980"/>
              <a:gd name="T48" fmla="*/ 1326228 w 6132"/>
              <a:gd name="T49" fmla="*/ 12352689 h 16980"/>
              <a:gd name="T50" fmla="*/ 2309902 w 6132"/>
              <a:gd name="T51" fmla="*/ 11479386 h 16980"/>
              <a:gd name="T52" fmla="*/ 3495559 w 6132"/>
              <a:gd name="T53" fmla="*/ 10853081 h 16980"/>
              <a:gd name="T54" fmla="*/ 4889097 w 6132"/>
              <a:gd name="T55" fmla="*/ 10479630 h 16980"/>
              <a:gd name="T56" fmla="*/ 6475906 w 6132"/>
              <a:gd name="T57" fmla="*/ 10356104 h 16980"/>
              <a:gd name="T58" fmla="*/ 6768627 w 6132"/>
              <a:gd name="T59" fmla="*/ 10332625 h 16980"/>
              <a:gd name="T60" fmla="*/ 7661564 w 6132"/>
              <a:gd name="T61" fmla="*/ 10323786 h 16980"/>
              <a:gd name="T62" fmla="*/ 7863602 w 6132"/>
              <a:gd name="T63" fmla="*/ 10085627 h 16980"/>
              <a:gd name="T64" fmla="*/ 7032131 w 6132"/>
              <a:gd name="T65" fmla="*/ 9768029 h 16980"/>
              <a:gd name="T66" fmla="*/ 6197794 w 6132"/>
              <a:gd name="T67" fmla="*/ 9285801 h 16980"/>
              <a:gd name="T68" fmla="*/ 5471726 w 6132"/>
              <a:gd name="T69" fmla="*/ 8674191 h 16980"/>
              <a:gd name="T70" fmla="*/ 4859825 w 6132"/>
              <a:gd name="T71" fmla="*/ 7936181 h 16980"/>
              <a:gd name="T72" fmla="*/ 4409002 w 6132"/>
              <a:gd name="T73" fmla="*/ 7115803 h 16980"/>
              <a:gd name="T74" fmla="*/ 4122070 w 6132"/>
              <a:gd name="T75" fmla="*/ 6242499 h 16980"/>
              <a:gd name="T76" fmla="*/ 4002059 w 6132"/>
              <a:gd name="T77" fmla="*/ 5304506 h 16980"/>
              <a:gd name="T78" fmla="*/ 4069369 w 6132"/>
              <a:gd name="T79" fmla="*/ 4195974 h 16980"/>
              <a:gd name="T80" fmla="*/ 4370910 w 6132"/>
              <a:gd name="T81" fmla="*/ 3140364 h 16980"/>
              <a:gd name="T82" fmla="*/ 4906682 w 6132"/>
              <a:gd name="T83" fmla="*/ 2181765 h 16980"/>
              <a:gd name="T84" fmla="*/ 5679553 w 6132"/>
              <a:gd name="T85" fmla="*/ 1317301 h 16980"/>
              <a:gd name="T86" fmla="*/ 6578332 w 6132"/>
              <a:gd name="T87" fmla="*/ 643928 h 16980"/>
              <a:gd name="T88" fmla="*/ 7576670 w 6132"/>
              <a:gd name="T89" fmla="*/ 208768 h 16980"/>
              <a:gd name="T90" fmla="*/ 8671588 w 6132"/>
              <a:gd name="T91" fmla="*/ 11767 h 16980"/>
              <a:gd name="T92" fmla="*/ 9825105 w 6132"/>
              <a:gd name="T93" fmla="*/ 52924 h 16980"/>
              <a:gd name="T94" fmla="*/ 10893673 w 6132"/>
              <a:gd name="T95" fmla="*/ 326384 h 16980"/>
              <a:gd name="T96" fmla="*/ 11865659 w 6132"/>
              <a:gd name="T97" fmla="*/ 843912 h 16980"/>
              <a:gd name="T98" fmla="*/ 12743931 w 6132"/>
              <a:gd name="T99" fmla="*/ 1593689 h 16980"/>
              <a:gd name="T100" fmla="*/ 13431908 w 6132"/>
              <a:gd name="T101" fmla="*/ 2490525 h 16980"/>
              <a:gd name="T102" fmla="*/ 13891551 w 6132"/>
              <a:gd name="T103" fmla="*/ 3481443 h 16980"/>
              <a:gd name="T104" fmla="*/ 14111119 w 6132"/>
              <a:gd name="T105" fmla="*/ 4572353 h 16980"/>
              <a:gd name="T106" fmla="*/ 14105275 w 6132"/>
              <a:gd name="T107" fmla="*/ 5636746 h 16980"/>
              <a:gd name="T108" fmla="*/ 13912057 w 6132"/>
              <a:gd name="T109" fmla="*/ 6586506 h 16980"/>
              <a:gd name="T110" fmla="*/ 13537309 w 6132"/>
              <a:gd name="T111" fmla="*/ 7471577 h 16980"/>
              <a:gd name="T112" fmla="*/ 12972265 w 6132"/>
              <a:gd name="T113" fmla="*/ 8303722 h 16980"/>
              <a:gd name="T114" fmla="*/ 12272601 w 6132"/>
              <a:gd name="T115" fmla="*/ 9015324 h 16980"/>
              <a:gd name="T116" fmla="*/ 11473326 w 6132"/>
              <a:gd name="T117" fmla="*/ 9562188 h 16980"/>
              <a:gd name="T118" fmla="*/ 10571626 w 6132"/>
              <a:gd name="T119" fmla="*/ 9941550 h 16980"/>
              <a:gd name="T120" fmla="*/ 10147098 w 6132"/>
              <a:gd name="T121" fmla="*/ 10232633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132"/>
              <a:gd name="T184" fmla="*/ 0 h 16980"/>
              <a:gd name="T185" fmla="*/ 6132 w 6132"/>
              <a:gd name="T186" fmla="*/ 16980 h 1698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sz="1588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0FD3FA9-FC3C-49BF-A661-BBAD8A011253}"/>
              </a:ext>
            </a:extLst>
          </p:cNvPr>
          <p:cNvCxnSpPr>
            <a:cxnSpLocks/>
            <a:stCxn id="149" idx="5"/>
          </p:cNvCxnSpPr>
          <p:nvPr/>
        </p:nvCxnSpPr>
        <p:spPr>
          <a:xfrm>
            <a:off x="1573769" y="3021093"/>
            <a:ext cx="738059" cy="7002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6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A5D39C-23E9-4746-A57F-A4E5016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devised a high level user journey in blockchain based integrated building approval, licenses, property registration and tax system…</a:t>
            </a:r>
          </a:p>
        </p:txBody>
      </p:sp>
      <p:sp>
        <p:nvSpPr>
          <p:cNvPr id="162" name="Text Box 55">
            <a:extLst>
              <a:ext uri="{FF2B5EF4-FFF2-40B4-BE49-F238E27FC236}">
                <a16:creationId xmlns:a16="http://schemas.microsoft.com/office/drawing/2014/main" id="{E9742273-1DA4-459F-B3EC-09734321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7506" y="6375618"/>
            <a:ext cx="1202705" cy="2948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61200" tIns="61200" rIns="61200" bIns="6120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3629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526CD-1703-451E-B69A-8011578B1254}"/>
              </a:ext>
            </a:extLst>
          </p:cNvPr>
          <p:cNvGrpSpPr/>
          <p:nvPr/>
        </p:nvGrpSpPr>
        <p:grpSpPr>
          <a:xfrm>
            <a:off x="296021" y="1995369"/>
            <a:ext cx="11293743" cy="3259966"/>
            <a:chOff x="420913" y="2287821"/>
            <a:chExt cx="11293743" cy="315718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1D899A-126B-4C34-92EB-CA3FE036A113}"/>
                </a:ext>
              </a:extLst>
            </p:cNvPr>
            <p:cNvGrpSpPr/>
            <p:nvPr/>
          </p:nvGrpSpPr>
          <p:grpSpPr>
            <a:xfrm>
              <a:off x="420913" y="2287821"/>
              <a:ext cx="11293743" cy="3157185"/>
              <a:chOff x="420913" y="2287821"/>
              <a:chExt cx="11293743" cy="315718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EE8BDB-0E40-4800-A338-54FE29DC1514}"/>
                  </a:ext>
                </a:extLst>
              </p:cNvPr>
              <p:cNvSpPr/>
              <p:nvPr/>
            </p:nvSpPr>
            <p:spPr>
              <a:xfrm>
                <a:off x="6181337" y="2565773"/>
                <a:ext cx="1491415" cy="72697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E54AE73-3528-4E6F-AFB0-0C2E047DE7C6}"/>
                  </a:ext>
                </a:extLst>
              </p:cNvPr>
              <p:cNvSpPr/>
              <p:nvPr/>
            </p:nvSpPr>
            <p:spPr>
              <a:xfrm>
                <a:off x="6195986" y="4691123"/>
                <a:ext cx="1513283" cy="7269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endParaRPr lang="en-US" sz="1000" dirty="0">
                  <a:latin typeface="+mj-lt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0ECC243-7627-43C7-B72E-C831054DE6D4}"/>
                  </a:ext>
                </a:extLst>
              </p:cNvPr>
              <p:cNvSpPr/>
              <p:nvPr/>
            </p:nvSpPr>
            <p:spPr>
              <a:xfrm>
                <a:off x="529997" y="4685254"/>
                <a:ext cx="1463469" cy="7269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28CBCB1-E395-4CA4-AA71-C16C80158E22}"/>
                  </a:ext>
                </a:extLst>
              </p:cNvPr>
              <p:cNvGrpSpPr/>
              <p:nvPr/>
            </p:nvGrpSpPr>
            <p:grpSpPr>
              <a:xfrm>
                <a:off x="2452556" y="4718030"/>
                <a:ext cx="1625123" cy="726976"/>
                <a:chOff x="2335695" y="5043841"/>
                <a:chExt cx="1752525" cy="99508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11B0E69-7CA0-436C-A95E-62283DBFA24D}"/>
                    </a:ext>
                  </a:extLst>
                </p:cNvPr>
                <p:cNvSpPr/>
                <p:nvPr/>
              </p:nvSpPr>
              <p:spPr>
                <a:xfrm>
                  <a:off x="2335695" y="5043841"/>
                  <a:ext cx="1620329" cy="995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EF8A8DB6-0E94-4334-9B88-38EF01EBCB79}"/>
                    </a:ext>
                  </a:extLst>
                </p:cNvPr>
                <p:cNvSpPr/>
                <p:nvPr/>
              </p:nvSpPr>
              <p:spPr>
                <a:xfrm>
                  <a:off x="2532918" y="5185296"/>
                  <a:ext cx="1555302" cy="3964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endParaRPr lang="en-US" sz="12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5AE709D-94CC-41B7-A798-91ED13B625B2}"/>
                  </a:ext>
                </a:extLst>
              </p:cNvPr>
              <p:cNvGrpSpPr/>
              <p:nvPr/>
            </p:nvGrpSpPr>
            <p:grpSpPr>
              <a:xfrm>
                <a:off x="6149349" y="2546609"/>
                <a:ext cx="5243312" cy="726976"/>
                <a:chOff x="6232357" y="2086605"/>
                <a:chExt cx="5654362" cy="99508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4C5D663-B121-477B-B1FE-36EA5C608C13}"/>
                    </a:ext>
                  </a:extLst>
                </p:cNvPr>
                <p:cNvSpPr/>
                <p:nvPr/>
              </p:nvSpPr>
              <p:spPr>
                <a:xfrm>
                  <a:off x="10300227" y="2086605"/>
                  <a:ext cx="1586492" cy="9950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47BBD7A-7DDB-408F-B3C3-C635891E301A}"/>
                    </a:ext>
                  </a:extLst>
                </p:cNvPr>
                <p:cNvSpPr/>
                <p:nvPr/>
              </p:nvSpPr>
              <p:spPr>
                <a:xfrm>
                  <a:off x="6232357" y="2574278"/>
                  <a:ext cx="1677325" cy="2885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rgbClr val="000000"/>
                      </a:solidFill>
                      <a:latin typeface="+mj-lt"/>
                    </a:rPr>
                    <a:t>PMC NoC from traffic, tree, sewerage etc.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81A0A65-F470-4508-91B9-40A629159800}"/>
                  </a:ext>
                </a:extLst>
              </p:cNvPr>
              <p:cNvGrpSpPr/>
              <p:nvPr/>
            </p:nvGrpSpPr>
            <p:grpSpPr>
              <a:xfrm>
                <a:off x="8059925" y="2555172"/>
                <a:ext cx="1583259" cy="726976"/>
                <a:chOff x="8367664" y="2098326"/>
                <a:chExt cx="1707379" cy="9950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E41024A-5AC9-4113-8851-F61E6853DD7E}"/>
                    </a:ext>
                  </a:extLst>
                </p:cNvPr>
                <p:cNvSpPr/>
                <p:nvPr/>
              </p:nvSpPr>
              <p:spPr>
                <a:xfrm>
                  <a:off x="8367664" y="2098326"/>
                  <a:ext cx="1570815" cy="995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3A67D5AD-54FF-4181-9385-A0016D48D316}"/>
                    </a:ext>
                  </a:extLst>
                </p:cNvPr>
                <p:cNvSpPr/>
                <p:nvPr/>
              </p:nvSpPr>
              <p:spPr>
                <a:xfrm>
                  <a:off x="8640668" y="2160981"/>
                  <a:ext cx="1434375" cy="3844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endParaRPr lang="en-US" sz="12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429F48D-0703-4B52-A6EF-0BB51A5B473C}"/>
                    </a:ext>
                  </a:extLst>
                </p:cNvPr>
                <p:cNvSpPr/>
                <p:nvPr/>
              </p:nvSpPr>
              <p:spPr>
                <a:xfrm>
                  <a:off x="8367664" y="2423008"/>
                  <a:ext cx="1595258" cy="3986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tx1"/>
                      </a:solidFill>
                      <a:latin typeface="+mj-lt"/>
                    </a:rPr>
                    <a:t>Commencement Certificate, Plinth CC and Inspection Reports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DF4D64-369C-465F-B7E0-4AE785C3226E}"/>
                  </a:ext>
                </a:extLst>
              </p:cNvPr>
              <p:cNvSpPr/>
              <p:nvPr/>
            </p:nvSpPr>
            <p:spPr>
              <a:xfrm>
                <a:off x="9786595" y="4706238"/>
                <a:ext cx="1510518" cy="7269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endParaRPr lang="en-US" sz="1200" dirty="0">
                  <a:latin typeface="+mj-lt"/>
                </a:endParaRPr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0B52AF94-A2E1-4133-8E73-02EB10CFE210}"/>
                  </a:ext>
                </a:extLst>
              </p:cNvPr>
              <p:cNvSpPr/>
              <p:nvPr/>
            </p:nvSpPr>
            <p:spPr>
              <a:xfrm>
                <a:off x="527602" y="3305046"/>
                <a:ext cx="270602" cy="364347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81587B0-74A7-4CF6-9531-BFD0C3E03743}"/>
                  </a:ext>
                </a:extLst>
              </p:cNvPr>
              <p:cNvGrpSpPr/>
              <p:nvPr/>
            </p:nvGrpSpPr>
            <p:grpSpPr>
              <a:xfrm>
                <a:off x="506140" y="2609579"/>
                <a:ext cx="1725347" cy="695468"/>
                <a:chOff x="221699" y="2172798"/>
                <a:chExt cx="1860606" cy="9519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D82A19A-2F8F-437B-A567-7B1CA8AEA148}"/>
                    </a:ext>
                  </a:extLst>
                </p:cNvPr>
                <p:cNvSpPr/>
                <p:nvPr/>
              </p:nvSpPr>
              <p:spPr>
                <a:xfrm>
                  <a:off x="259197" y="2172798"/>
                  <a:ext cx="1685405" cy="95195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ADB869D-D74E-4DF1-9E3A-BEA1B2ABE292}"/>
                    </a:ext>
                  </a:extLst>
                </p:cNvPr>
                <p:cNvSpPr/>
                <p:nvPr/>
              </p:nvSpPr>
              <p:spPr>
                <a:xfrm>
                  <a:off x="221699" y="2547508"/>
                  <a:ext cx="1860606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bg1"/>
                      </a:solidFill>
                      <a:latin typeface="+mj-lt"/>
                    </a:rPr>
                    <a:t>Upload Details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0E8C20-93BF-4242-BB4C-38E1E6F42A66}"/>
                  </a:ext>
                </a:extLst>
              </p:cNvPr>
              <p:cNvSpPr txBox="1"/>
              <p:nvPr/>
            </p:nvSpPr>
            <p:spPr>
              <a:xfrm>
                <a:off x="775768" y="3418340"/>
                <a:ext cx="1330101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50" b="1" i="1" dirty="0">
                    <a:latin typeface="+mj-lt"/>
                    <a:cs typeface="Arial" pitchFamily="34" charset="0"/>
                  </a:rPr>
                  <a:t>Project Details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21F279B-E2BC-49D8-A73B-81F9CD24FDA0}"/>
                  </a:ext>
                </a:extLst>
              </p:cNvPr>
              <p:cNvSpPr/>
              <p:nvPr/>
            </p:nvSpPr>
            <p:spPr>
              <a:xfrm>
                <a:off x="473972" y="2374459"/>
                <a:ext cx="1676543" cy="28097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Registration 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69582D44-1882-4122-A033-B8AF04577D6E}"/>
                  </a:ext>
                </a:extLst>
              </p:cNvPr>
              <p:cNvSpPr/>
              <p:nvPr/>
            </p:nvSpPr>
            <p:spPr>
              <a:xfrm>
                <a:off x="2394772" y="3324502"/>
                <a:ext cx="270602" cy="364347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DC1DC3-5A53-4DB1-9CF6-B278D9344220}"/>
                  </a:ext>
                </a:extLst>
              </p:cNvPr>
              <p:cNvSpPr txBox="1"/>
              <p:nvPr/>
            </p:nvSpPr>
            <p:spPr>
              <a:xfrm>
                <a:off x="2654147" y="3327815"/>
                <a:ext cx="13301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Layout </a:t>
                </a:r>
              </a:p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 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8EBA3E-85E9-41B1-BE4D-D6C8306165E3}"/>
                  </a:ext>
                </a:extLst>
              </p:cNvPr>
              <p:cNvGrpSpPr/>
              <p:nvPr/>
            </p:nvGrpSpPr>
            <p:grpSpPr>
              <a:xfrm>
                <a:off x="2416430" y="2620530"/>
                <a:ext cx="1502489" cy="695467"/>
                <a:chOff x="2251764" y="2172798"/>
                <a:chExt cx="1620276" cy="95195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2D85CFE9-2019-45FB-A811-120E5FA19263}"/>
                    </a:ext>
                  </a:extLst>
                </p:cNvPr>
                <p:cNvSpPr/>
                <p:nvPr/>
              </p:nvSpPr>
              <p:spPr>
                <a:xfrm>
                  <a:off x="2251764" y="2172798"/>
                  <a:ext cx="1620276" cy="9519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B57A697-B263-4B44-870C-E63F44C00B20}"/>
                    </a:ext>
                  </a:extLst>
                </p:cNvPr>
                <p:cNvSpPr/>
                <p:nvPr/>
              </p:nvSpPr>
              <p:spPr>
                <a:xfrm>
                  <a:off x="2352458" y="2432316"/>
                  <a:ext cx="1434375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tx1"/>
                      </a:solidFill>
                      <a:latin typeface="+mj-lt"/>
                    </a:rPr>
                    <a:t>Layout Approval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0B492E-B942-44D9-A452-7D8DE967DC96}"/>
                  </a:ext>
                </a:extLst>
              </p:cNvPr>
              <p:cNvSpPr txBox="1"/>
              <p:nvPr/>
            </p:nvSpPr>
            <p:spPr>
              <a:xfrm>
                <a:off x="4545043" y="3397309"/>
                <a:ext cx="133010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Ownership Details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9301E6C-1E77-4391-B05D-02B692D98432}"/>
                  </a:ext>
                </a:extLst>
              </p:cNvPr>
              <p:cNvGrpSpPr/>
              <p:nvPr/>
            </p:nvGrpSpPr>
            <p:grpSpPr>
              <a:xfrm>
                <a:off x="4244858" y="2575791"/>
                <a:ext cx="1665407" cy="726976"/>
                <a:chOff x="4223533" y="2126550"/>
                <a:chExt cx="1795967" cy="995080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EAD9EFA-41F4-46FF-9380-38F95161C616}"/>
                    </a:ext>
                  </a:extLst>
                </p:cNvPr>
                <p:cNvSpPr/>
                <p:nvPr/>
              </p:nvSpPr>
              <p:spPr>
                <a:xfrm>
                  <a:off x="4285932" y="2126550"/>
                  <a:ext cx="1620276" cy="9950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C5C8C25-0AFF-4DCD-8BA6-5DD96BDC3F12}"/>
                    </a:ext>
                  </a:extLst>
                </p:cNvPr>
                <p:cNvSpPr/>
                <p:nvPr/>
              </p:nvSpPr>
              <p:spPr>
                <a:xfrm>
                  <a:off x="4223533" y="2325282"/>
                  <a:ext cx="1795967" cy="6479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bg1"/>
                      </a:solidFill>
                      <a:latin typeface="+mj-lt"/>
                    </a:rPr>
                    <a:t>Non-Agricultural Status and Ownership Details </a:t>
                  </a:r>
                </a:p>
              </p:txBody>
            </p:sp>
          </p:grp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D1262765-18A5-412F-8BBD-53C83CA9B182}"/>
                  </a:ext>
                </a:extLst>
              </p:cNvPr>
              <p:cNvSpPr/>
              <p:nvPr/>
            </p:nvSpPr>
            <p:spPr>
              <a:xfrm>
                <a:off x="6168026" y="3279113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A40250-E87A-4A24-8F79-3B99765E89CC}"/>
                  </a:ext>
                </a:extLst>
              </p:cNvPr>
              <p:cNvSpPr/>
              <p:nvPr/>
            </p:nvSpPr>
            <p:spPr>
              <a:xfrm>
                <a:off x="6163423" y="2806928"/>
                <a:ext cx="1436036" cy="291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endParaRPr lang="en-US" sz="10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5813B-3086-458B-AF5F-686562446008}"/>
                  </a:ext>
                </a:extLst>
              </p:cNvPr>
              <p:cNvSpPr txBox="1"/>
              <p:nvPr/>
            </p:nvSpPr>
            <p:spPr>
              <a:xfrm>
                <a:off x="6446133" y="3340683"/>
                <a:ext cx="13426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Drawings and Details</a:t>
                </a: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67A38EAB-FD55-47B0-B083-B79C591D464F}"/>
                  </a:ext>
                </a:extLst>
              </p:cNvPr>
              <p:cNvSpPr/>
              <p:nvPr/>
            </p:nvSpPr>
            <p:spPr>
              <a:xfrm>
                <a:off x="8045626" y="3269413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FAA3F3-9436-4951-ADAF-2420164CFC64}"/>
                  </a:ext>
                </a:extLst>
              </p:cNvPr>
              <p:cNvSpPr txBox="1"/>
              <p:nvPr/>
            </p:nvSpPr>
            <p:spPr>
              <a:xfrm>
                <a:off x="8464988" y="3334935"/>
                <a:ext cx="1456622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Structural Design, Drawings and Details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F9BE52-01C5-4384-BF0F-C779F02B4C6D}"/>
                  </a:ext>
                </a:extLst>
              </p:cNvPr>
              <p:cNvSpPr txBox="1"/>
              <p:nvPr/>
            </p:nvSpPr>
            <p:spPr>
              <a:xfrm>
                <a:off x="10065475" y="3417294"/>
                <a:ext cx="1649181" cy="14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Approvals and Permits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FF0E044-6A0B-4AF1-A1B0-F28E43B0FD6A}"/>
                  </a:ext>
                </a:extLst>
              </p:cNvPr>
              <p:cNvSpPr/>
              <p:nvPr/>
            </p:nvSpPr>
            <p:spPr>
              <a:xfrm>
                <a:off x="7907534" y="4464022"/>
                <a:ext cx="1596107" cy="28096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r>
                  <a:rPr lang="en-US" sz="1200" b="1" dirty="0">
                    <a:solidFill>
                      <a:schemeClr val="tx1"/>
                    </a:solidFill>
                    <a:latin typeface="+mj-lt"/>
                  </a:rPr>
                  <a:t>PMC</a:t>
                </a:r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F4D0E5B-CBDF-4893-8984-028DADF93CCF}"/>
                  </a:ext>
                </a:extLst>
              </p:cNvPr>
              <p:cNvSpPr/>
              <p:nvPr/>
            </p:nvSpPr>
            <p:spPr>
              <a:xfrm>
                <a:off x="8295803" y="4051818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99359912-4321-4B48-B39C-71EC6370768B}"/>
                  </a:ext>
                </a:extLst>
              </p:cNvPr>
              <p:cNvSpPr/>
              <p:nvPr/>
            </p:nvSpPr>
            <p:spPr>
              <a:xfrm rot="10800000">
                <a:off x="8081229" y="4038357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D46785-E650-4BA8-92CD-5F9DF3355058}"/>
                  </a:ext>
                </a:extLst>
              </p:cNvPr>
              <p:cNvSpPr txBox="1"/>
              <p:nvPr/>
            </p:nvSpPr>
            <p:spPr>
              <a:xfrm>
                <a:off x="6394679" y="4920689"/>
                <a:ext cx="1150908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i="1" dirty="0">
                    <a:latin typeface="+mj-lt"/>
                    <a:cs typeface="Arial" pitchFamily="34" charset="0"/>
                  </a:rPr>
                  <a:t>Property Registration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0EBA1B2-3331-478E-9230-DDAFEF81630B}"/>
                  </a:ext>
                </a:extLst>
              </p:cNvPr>
              <p:cNvSpPr/>
              <p:nvPr/>
            </p:nvSpPr>
            <p:spPr>
              <a:xfrm>
                <a:off x="8288921" y="4820858"/>
                <a:ext cx="1346407" cy="2808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endParaRPr lang="en-US" sz="1200" i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B28F2B8-A61C-4B1C-9A8F-F9C6A81094B9}"/>
                  </a:ext>
                </a:extLst>
              </p:cNvPr>
              <p:cNvSpPr/>
              <p:nvPr/>
            </p:nvSpPr>
            <p:spPr>
              <a:xfrm>
                <a:off x="9684970" y="4462779"/>
                <a:ext cx="1649183" cy="2878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Utility Depts. </a:t>
                </a:r>
              </a:p>
            </p:txBody>
          </p:sp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3CB86445-5463-4C02-BAE0-89D33E29EA7C}"/>
                  </a:ext>
                </a:extLst>
              </p:cNvPr>
              <p:cNvSpPr/>
              <p:nvPr/>
            </p:nvSpPr>
            <p:spPr>
              <a:xfrm>
                <a:off x="10179782" y="4085730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5" name="Arrow: Down 54">
                <a:extLst>
                  <a:ext uri="{FF2B5EF4-FFF2-40B4-BE49-F238E27FC236}">
                    <a16:creationId xmlns:a16="http://schemas.microsoft.com/office/drawing/2014/main" id="{2AEEC821-4EBB-4B6B-A440-FD11056C2DE4}"/>
                  </a:ext>
                </a:extLst>
              </p:cNvPr>
              <p:cNvSpPr/>
              <p:nvPr/>
            </p:nvSpPr>
            <p:spPr>
              <a:xfrm rot="10800000">
                <a:off x="9924997" y="4042037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6908E30-2A52-4978-95AD-8E83737B45D2}"/>
                  </a:ext>
                </a:extLst>
              </p:cNvPr>
              <p:cNvGrpSpPr/>
              <p:nvPr/>
            </p:nvGrpSpPr>
            <p:grpSpPr>
              <a:xfrm>
                <a:off x="6439666" y="4140118"/>
                <a:ext cx="3026781" cy="1272115"/>
                <a:chOff x="6590403" y="4267781"/>
                <a:chExt cx="3264065" cy="174126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CFF19D4-7AF8-4A65-9EE5-1E7ADEB6CE7D}"/>
                    </a:ext>
                  </a:extLst>
                </p:cNvPr>
                <p:cNvSpPr/>
                <p:nvPr/>
              </p:nvSpPr>
              <p:spPr>
                <a:xfrm>
                  <a:off x="8225532" y="5074700"/>
                  <a:ext cx="1628936" cy="93434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BF3E0B49-7FB8-4F0A-8E74-80F905DF81D7}"/>
                    </a:ext>
                  </a:extLst>
                </p:cNvPr>
                <p:cNvSpPr/>
                <p:nvPr/>
              </p:nvSpPr>
              <p:spPr>
                <a:xfrm>
                  <a:off x="6590403" y="4267781"/>
                  <a:ext cx="1879629" cy="3395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rgbClr val="000000"/>
                      </a:solidFill>
                      <a:latin typeface="+mj-lt"/>
                    </a:rPr>
                    <a:t> </a:t>
                  </a:r>
                  <a:r>
                    <a:rPr lang="en-US" sz="1000" b="1" i="1" dirty="0">
                      <a:solidFill>
                        <a:srgbClr val="000000"/>
                      </a:solidFill>
                      <a:latin typeface="+mj-lt"/>
                    </a:rPr>
                    <a:t>Occupancy certificate &amp; ownership details </a:t>
                  </a:r>
                </a:p>
              </p:txBody>
            </p:sp>
          </p:grp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ADD58B02-124B-494F-B179-DE4F67BC8BC9}"/>
                  </a:ext>
                </a:extLst>
              </p:cNvPr>
              <p:cNvSpPr/>
              <p:nvPr/>
            </p:nvSpPr>
            <p:spPr>
              <a:xfrm>
                <a:off x="6398136" y="4058551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FD9F6343-CE38-4382-8471-4D199CC41769}"/>
                  </a:ext>
                </a:extLst>
              </p:cNvPr>
              <p:cNvSpPr/>
              <p:nvPr/>
            </p:nvSpPr>
            <p:spPr>
              <a:xfrm rot="10800000">
                <a:off x="6163423" y="4042037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D25E19-8DBB-4640-AC90-5CFB51E8130D}"/>
                  </a:ext>
                </a:extLst>
              </p:cNvPr>
              <p:cNvSpPr txBox="1"/>
              <p:nvPr/>
            </p:nvSpPr>
            <p:spPr>
              <a:xfrm>
                <a:off x="2878221" y="4152198"/>
                <a:ext cx="1442236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Occupancy Details &amp; Lease Agreement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5DB14B3-D0FB-4F81-BA2D-134FD9F26B36}"/>
                  </a:ext>
                </a:extLst>
              </p:cNvPr>
              <p:cNvSpPr/>
              <p:nvPr/>
            </p:nvSpPr>
            <p:spPr>
              <a:xfrm>
                <a:off x="6128603" y="4456002"/>
                <a:ext cx="1649183" cy="28096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b="1" dirty="0">
                    <a:solidFill>
                      <a:srgbClr val="000000"/>
                    </a:solidFill>
                    <a:latin typeface="+mj-lt"/>
                  </a:rPr>
                  <a:t>Stamps &amp; Registration</a:t>
                </a:r>
              </a:p>
            </p:txBody>
          </p:sp>
          <p:sp>
            <p:nvSpPr>
              <p:cNvPr id="70" name="Arrow: Down 69">
                <a:extLst>
                  <a:ext uri="{FF2B5EF4-FFF2-40B4-BE49-F238E27FC236}">
                    <a16:creationId xmlns:a16="http://schemas.microsoft.com/office/drawing/2014/main" id="{6277CE74-B8F1-42CF-98DE-A3CDAE31C8B8}"/>
                  </a:ext>
                </a:extLst>
              </p:cNvPr>
              <p:cNvSpPr/>
              <p:nvPr/>
            </p:nvSpPr>
            <p:spPr>
              <a:xfrm>
                <a:off x="4658507" y="4065339"/>
                <a:ext cx="264683" cy="344871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1" name="Arrow: Down 70">
                <a:extLst>
                  <a:ext uri="{FF2B5EF4-FFF2-40B4-BE49-F238E27FC236}">
                    <a16:creationId xmlns:a16="http://schemas.microsoft.com/office/drawing/2014/main" id="{EFF35E0A-ADEC-40A3-88EC-F3E0546070B0}"/>
                  </a:ext>
                </a:extLst>
              </p:cNvPr>
              <p:cNvSpPr/>
              <p:nvPr/>
            </p:nvSpPr>
            <p:spPr>
              <a:xfrm rot="10800000">
                <a:off x="4433052" y="4019930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A76D79-D498-40C4-A8EF-95B077C869FF}"/>
                  </a:ext>
                </a:extLst>
              </p:cNvPr>
              <p:cNvSpPr txBox="1"/>
              <p:nvPr/>
            </p:nvSpPr>
            <p:spPr>
              <a:xfrm>
                <a:off x="734717" y="4103506"/>
                <a:ext cx="1422896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Occupancy and Ownership Details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FD4A825-6E3F-4C3A-A5DF-04EAF7C69EA2}"/>
                  </a:ext>
                </a:extLst>
              </p:cNvPr>
              <p:cNvGrpSpPr/>
              <p:nvPr/>
            </p:nvGrpSpPr>
            <p:grpSpPr>
              <a:xfrm>
                <a:off x="4322114" y="4693670"/>
                <a:ext cx="5125368" cy="726976"/>
                <a:chOff x="4351817" y="5010496"/>
                <a:chExt cx="5527173" cy="9950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1C3F49E-0B7B-4BA0-995C-898E2169DED9}"/>
                    </a:ext>
                  </a:extLst>
                </p:cNvPr>
                <p:cNvSpPr/>
                <p:nvPr/>
              </p:nvSpPr>
              <p:spPr>
                <a:xfrm>
                  <a:off x="4351817" y="5010496"/>
                  <a:ext cx="1629341" cy="995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AA626D0-BB9F-4999-B4D1-C3F6C9BC1D76}"/>
                    </a:ext>
                  </a:extLst>
                </p:cNvPr>
                <p:cNvSpPr/>
                <p:nvPr/>
              </p:nvSpPr>
              <p:spPr>
                <a:xfrm>
                  <a:off x="8351237" y="5387770"/>
                  <a:ext cx="1527753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rgbClr val="000000"/>
                      </a:solidFill>
                      <a:latin typeface="+mj-lt"/>
                    </a:rPr>
                    <a:t>Completion and Occupancy</a:t>
                  </a:r>
                </a:p>
              </p:txBody>
            </p:sp>
          </p:grpSp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B581BC1A-563E-4622-A3B4-D6301EE72DF5}"/>
                  </a:ext>
                </a:extLst>
              </p:cNvPr>
              <p:cNvSpPr/>
              <p:nvPr/>
            </p:nvSpPr>
            <p:spPr>
              <a:xfrm>
                <a:off x="2683584" y="4078707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6" name="Arrow: Down 75">
                <a:extLst>
                  <a:ext uri="{FF2B5EF4-FFF2-40B4-BE49-F238E27FC236}">
                    <a16:creationId xmlns:a16="http://schemas.microsoft.com/office/drawing/2014/main" id="{E17064D2-EE4E-41D7-BC75-9211002D74BA}"/>
                  </a:ext>
                </a:extLst>
              </p:cNvPr>
              <p:cNvSpPr/>
              <p:nvPr/>
            </p:nvSpPr>
            <p:spPr>
              <a:xfrm rot="10800000">
                <a:off x="2419907" y="4052355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F27B8A6-9F2D-4518-ACB2-8CB29880D810}"/>
                  </a:ext>
                </a:extLst>
              </p:cNvPr>
              <p:cNvSpPr/>
              <p:nvPr/>
            </p:nvSpPr>
            <p:spPr>
              <a:xfrm>
                <a:off x="2382192" y="4471960"/>
                <a:ext cx="1649183" cy="338463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tx1"/>
                    </a:solidFill>
                    <a:latin typeface="+mj-lt"/>
                  </a:rPr>
                  <a:t>PMC</a:t>
                </a:r>
              </a:p>
            </p:txBody>
          </p:sp>
          <p:sp>
            <p:nvSpPr>
              <p:cNvPr id="84" name="Arrow: Down 83">
                <a:extLst>
                  <a:ext uri="{FF2B5EF4-FFF2-40B4-BE49-F238E27FC236}">
                    <a16:creationId xmlns:a16="http://schemas.microsoft.com/office/drawing/2014/main" id="{65E841A2-63A7-4005-BAB7-057E0A3565FF}"/>
                  </a:ext>
                </a:extLst>
              </p:cNvPr>
              <p:cNvSpPr/>
              <p:nvPr/>
            </p:nvSpPr>
            <p:spPr>
              <a:xfrm>
                <a:off x="531459" y="4067873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629705E-A7C5-4C2B-9779-F77BE10AA02E}"/>
                  </a:ext>
                </a:extLst>
              </p:cNvPr>
              <p:cNvSpPr/>
              <p:nvPr/>
            </p:nvSpPr>
            <p:spPr>
              <a:xfrm>
                <a:off x="420913" y="4450134"/>
                <a:ext cx="1649183" cy="28097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Utility Depts.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45C286E-862A-439B-AD85-07E68F962D0A}"/>
                  </a:ext>
                </a:extLst>
              </p:cNvPr>
              <p:cNvSpPr/>
              <p:nvPr/>
            </p:nvSpPr>
            <p:spPr>
              <a:xfrm>
                <a:off x="4221437" y="2340672"/>
                <a:ext cx="1649183" cy="28097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Revenue Dept.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75F862F-5044-4DD1-97B5-C88C1CA5723C}"/>
                  </a:ext>
                </a:extLst>
              </p:cNvPr>
              <p:cNvSpPr/>
              <p:nvPr/>
            </p:nvSpPr>
            <p:spPr>
              <a:xfrm>
                <a:off x="9755043" y="2287821"/>
                <a:ext cx="1649183" cy="28097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Banks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4213AECA-A86D-4557-9296-899A89EC14C4}"/>
                  </a:ext>
                </a:extLst>
              </p:cNvPr>
              <p:cNvSpPr/>
              <p:nvPr/>
            </p:nvSpPr>
            <p:spPr>
              <a:xfrm>
                <a:off x="457342" y="3701522"/>
                <a:ext cx="10847608" cy="350833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54633"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+mj-lt"/>
                  </a:rPr>
                  <a:t>Blockchain Ledger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6BB75D10-85C8-4398-A743-29DCBD09AF5F}"/>
                  </a:ext>
                </a:extLst>
              </p:cNvPr>
              <p:cNvSpPr/>
              <p:nvPr/>
            </p:nvSpPr>
            <p:spPr>
              <a:xfrm>
                <a:off x="4241234" y="4410209"/>
                <a:ext cx="1649183" cy="31835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PMC </a:t>
                </a:r>
              </a:p>
            </p:txBody>
          </p:sp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5373F2C1-4D7F-4B02-8941-0F22CC617C6A}"/>
                  </a:ext>
                </a:extLst>
              </p:cNvPr>
              <p:cNvSpPr/>
              <p:nvPr/>
            </p:nvSpPr>
            <p:spPr>
              <a:xfrm rot="10800000">
                <a:off x="9895817" y="3271311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Arrow: Down 142">
                <a:extLst>
                  <a:ext uri="{FF2B5EF4-FFF2-40B4-BE49-F238E27FC236}">
                    <a16:creationId xmlns:a16="http://schemas.microsoft.com/office/drawing/2014/main" id="{B6C9737B-B690-43BF-89AE-4552EB751541}"/>
                  </a:ext>
                </a:extLst>
              </p:cNvPr>
              <p:cNvSpPr/>
              <p:nvPr/>
            </p:nvSpPr>
            <p:spPr>
              <a:xfrm rot="10800000">
                <a:off x="2662491" y="3284199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4" name="Arrow: Down 143">
                <a:extLst>
                  <a:ext uri="{FF2B5EF4-FFF2-40B4-BE49-F238E27FC236}">
                    <a16:creationId xmlns:a16="http://schemas.microsoft.com/office/drawing/2014/main" id="{FA234761-3CFD-459B-AFCD-B7086278420E}"/>
                  </a:ext>
                </a:extLst>
              </p:cNvPr>
              <p:cNvSpPr/>
              <p:nvPr/>
            </p:nvSpPr>
            <p:spPr>
              <a:xfrm rot="10800000">
                <a:off x="6378301" y="3269412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5" name="Arrow: Down 144">
                <a:extLst>
                  <a:ext uri="{FF2B5EF4-FFF2-40B4-BE49-F238E27FC236}">
                    <a16:creationId xmlns:a16="http://schemas.microsoft.com/office/drawing/2014/main" id="{5E7D43A8-F848-40CC-9588-5736E2969379}"/>
                  </a:ext>
                </a:extLst>
              </p:cNvPr>
              <p:cNvSpPr/>
              <p:nvPr/>
            </p:nvSpPr>
            <p:spPr>
              <a:xfrm rot="10800000">
                <a:off x="8255593" y="3265063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8" name="Arrow: Down 147">
                <a:extLst>
                  <a:ext uri="{FF2B5EF4-FFF2-40B4-BE49-F238E27FC236}">
                    <a16:creationId xmlns:a16="http://schemas.microsoft.com/office/drawing/2014/main" id="{2378D203-C738-4B95-826E-6894BF5A4938}"/>
                  </a:ext>
                </a:extLst>
              </p:cNvPr>
              <p:cNvSpPr/>
              <p:nvPr/>
            </p:nvSpPr>
            <p:spPr>
              <a:xfrm>
                <a:off x="4329816" y="3316261"/>
                <a:ext cx="270602" cy="364347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6C10E00-F0DC-40C7-8FE9-59C5FE28D42C}"/>
                  </a:ext>
                </a:extLst>
              </p:cNvPr>
              <p:cNvSpPr txBox="1"/>
              <p:nvPr/>
            </p:nvSpPr>
            <p:spPr>
              <a:xfrm>
                <a:off x="8492476" y="4140206"/>
                <a:ext cx="1021274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Inspection Reports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19F8A73-DF12-4283-84B9-8453AFE6D76E}"/>
                  </a:ext>
                </a:extLst>
              </p:cNvPr>
              <p:cNvSpPr/>
              <p:nvPr/>
            </p:nvSpPr>
            <p:spPr>
              <a:xfrm>
                <a:off x="9694615" y="4894487"/>
                <a:ext cx="1698046" cy="319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rgbClr val="000000"/>
                    </a:solidFill>
                    <a:latin typeface="+mj-lt"/>
                  </a:rPr>
                  <a:t>NoC from Utilities  for Internal Infrastructure 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7B0E9C-BE78-4A0E-A46D-117EDA374A90}"/>
                  </a:ext>
                </a:extLst>
              </p:cNvPr>
              <p:cNvSpPr/>
              <p:nvPr/>
            </p:nvSpPr>
            <p:spPr>
              <a:xfrm>
                <a:off x="9851203" y="2841410"/>
                <a:ext cx="1649182" cy="3125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rgbClr val="000000"/>
                    </a:solidFill>
                    <a:latin typeface="+mj-lt"/>
                  </a:rPr>
                  <a:t>Home Loans / Project Finance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4CD79AE-7572-4A6E-BA3C-25DD5365B152}"/>
                  </a:ext>
                </a:extLst>
              </p:cNvPr>
              <p:cNvSpPr txBox="1"/>
              <p:nvPr/>
            </p:nvSpPr>
            <p:spPr>
              <a:xfrm>
                <a:off x="10450854" y="4099245"/>
                <a:ext cx="1125304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Drawings and Details 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9ACB6F-741A-4C30-80BA-53CCC0857F45}"/>
                  </a:ext>
                </a:extLst>
              </p:cNvPr>
              <p:cNvSpPr txBox="1"/>
              <p:nvPr/>
            </p:nvSpPr>
            <p:spPr>
              <a:xfrm>
                <a:off x="4545043" y="4951490"/>
                <a:ext cx="1088986" cy="298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i="1" dirty="0">
                    <a:latin typeface="+mj-lt"/>
                    <a:cs typeface="Arial" pitchFamily="34" charset="0"/>
                  </a:rPr>
                  <a:t>Property Tax Details </a:t>
                </a:r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70D447A5-4451-44EF-A4DF-7C40124B3112}"/>
                </a:ext>
              </a:extLst>
            </p:cNvPr>
            <p:cNvSpPr/>
            <p:nvPr/>
          </p:nvSpPr>
          <p:spPr>
            <a:xfrm>
              <a:off x="2343081" y="2374459"/>
              <a:ext cx="1649183" cy="338463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03632" tIns="51816" rIns="103632" bIns="51816" rtlCol="0" anchor="ctr">
              <a:noAutofit/>
            </a:bodyPr>
            <a:lstStyle/>
            <a:p>
              <a:pPr algn="ctr" defTabSz="1154633"/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PMC</a:t>
              </a:r>
            </a:p>
          </p:txBody>
        </p:sp>
      </p:grpSp>
      <p:sp>
        <p:nvSpPr>
          <p:cNvPr id="166" name="Title 2">
            <a:extLst>
              <a:ext uri="{FF2B5EF4-FFF2-40B4-BE49-F238E27FC236}">
                <a16:creationId xmlns:a16="http://schemas.microsoft.com/office/drawing/2014/main" id="{FD72A08C-2AB0-4423-B720-DDAA8041045B}"/>
              </a:ext>
            </a:extLst>
          </p:cNvPr>
          <p:cNvSpPr txBox="1">
            <a:spLocks/>
          </p:cNvSpPr>
          <p:nvPr/>
        </p:nvSpPr>
        <p:spPr>
          <a:xfrm>
            <a:off x="10221979" y="5255334"/>
            <a:ext cx="1649182" cy="7901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											</a:t>
            </a:r>
          </a:p>
        </p:txBody>
      </p:sp>
      <p:graphicFrame>
        <p:nvGraphicFramePr>
          <p:cNvPr id="21" name="Table 23">
            <a:extLst>
              <a:ext uri="{FF2B5EF4-FFF2-40B4-BE49-F238E27FC236}">
                <a16:creationId xmlns:a16="http://schemas.microsoft.com/office/drawing/2014/main" id="{BD7F1F5E-93C7-4BC5-8536-3FA16652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48459"/>
              </p:ext>
            </p:extLst>
          </p:nvPr>
        </p:nvGraphicFramePr>
        <p:xfrm>
          <a:off x="8432099" y="5298740"/>
          <a:ext cx="164918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36">
                  <a:extLst>
                    <a:ext uri="{9D8B030D-6E8A-4147-A177-3AD203B41FA5}">
                      <a16:colId xmlns:a16="http://schemas.microsoft.com/office/drawing/2014/main" val="339406097"/>
                    </a:ext>
                  </a:extLst>
                </a:gridCol>
                <a:gridCol w="1440046">
                  <a:extLst>
                    <a:ext uri="{9D8B030D-6E8A-4147-A177-3AD203B41FA5}">
                      <a16:colId xmlns:a16="http://schemas.microsoft.com/office/drawing/2014/main" val="4121063438"/>
                    </a:ext>
                  </a:extLst>
                </a:gridCol>
              </a:tblGrid>
              <a:tr h="173091">
                <a:tc gridSpan="2"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solidFill>
                            <a:schemeClr val="tx1"/>
                          </a:solidFill>
                          <a:latin typeface="+mj-lt"/>
                        </a:rPr>
                        <a:t>Legend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262"/>
                  </a:ext>
                </a:extLst>
              </a:tr>
              <a:tr h="17309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j-lt"/>
                        </a:rPr>
                        <a:t>Citizen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4764"/>
                  </a:ext>
                </a:extLst>
              </a:tr>
              <a:tr h="17309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j-lt"/>
                        </a:rPr>
                        <a:t>PMC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355433"/>
                  </a:ext>
                </a:extLst>
              </a:tr>
              <a:tr h="17309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j-lt"/>
                        </a:rPr>
                        <a:t>Other Departments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05054"/>
                  </a:ext>
                </a:extLst>
              </a:tr>
            </a:tbl>
          </a:graphicData>
        </a:graphic>
      </p:graphicFrame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33C36627-FBCF-4A3F-83D9-295C5BEFDAF6}"/>
              </a:ext>
            </a:extLst>
          </p:cNvPr>
          <p:cNvSpPr/>
          <p:nvPr/>
        </p:nvSpPr>
        <p:spPr>
          <a:xfrm>
            <a:off x="5985884" y="1977788"/>
            <a:ext cx="1649183" cy="349482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3632" tIns="51816" rIns="103632" bIns="51816" rtlCol="0" anchor="ctr">
            <a:noAutofit/>
          </a:bodyPr>
          <a:lstStyle/>
          <a:p>
            <a:pPr algn="ctr" defTabSz="1154633"/>
            <a:r>
              <a:rPr lang="en-US" sz="1200" b="1" dirty="0">
                <a:solidFill>
                  <a:schemeClr val="tx1"/>
                </a:solidFill>
                <a:latin typeface="+mj-lt"/>
              </a:rPr>
              <a:t>PMC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40CC6914-8D71-4D97-A5F4-E8DA0E422751}"/>
              </a:ext>
            </a:extLst>
          </p:cNvPr>
          <p:cNvSpPr/>
          <p:nvPr/>
        </p:nvSpPr>
        <p:spPr>
          <a:xfrm>
            <a:off x="2218189" y="2084827"/>
            <a:ext cx="1649183" cy="349482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3632" tIns="51816" rIns="103632" bIns="51816" rtlCol="0" anchor="ctr">
            <a:noAutofit/>
          </a:bodyPr>
          <a:lstStyle/>
          <a:p>
            <a:pPr algn="ctr" defTabSz="1154633"/>
            <a:r>
              <a:rPr lang="en-US" sz="1200" b="1" dirty="0">
                <a:solidFill>
                  <a:schemeClr val="tx1"/>
                </a:solidFill>
                <a:latin typeface="+mj-lt"/>
              </a:rPr>
              <a:t>PMC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74E2654-D249-42A4-914C-17343C49F22B}"/>
              </a:ext>
            </a:extLst>
          </p:cNvPr>
          <p:cNvSpPr/>
          <p:nvPr/>
        </p:nvSpPr>
        <p:spPr>
          <a:xfrm>
            <a:off x="7858984" y="1997353"/>
            <a:ext cx="1596107" cy="290116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3632" tIns="51816" rIns="103632" bIns="51816" rtlCol="0" anchor="ctr">
            <a:noAutofit/>
          </a:bodyPr>
          <a:lstStyle/>
          <a:p>
            <a:pPr algn="ctr" defTabSz="1154633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PMC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24FE052-DD85-4935-81CF-228FF43A2D44}"/>
              </a:ext>
            </a:extLst>
          </p:cNvPr>
          <p:cNvSpPr/>
          <p:nvPr/>
        </p:nvSpPr>
        <p:spPr>
          <a:xfrm>
            <a:off x="2240467" y="4773894"/>
            <a:ext cx="1604626" cy="290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3632" tIns="51816" rIns="103632" bIns="51816" rtlCol="0" anchor="ctr">
            <a:noAutofit/>
          </a:bodyPr>
          <a:lstStyle/>
          <a:p>
            <a:pPr algn="ctr" defTabSz="1154633"/>
            <a:r>
              <a:rPr lang="en-US" sz="1000" i="1" dirty="0">
                <a:solidFill>
                  <a:srgbClr val="000000"/>
                </a:solidFill>
                <a:latin typeface="+mj-lt"/>
              </a:rPr>
              <a:t>Business License approval and LBT details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C91AD9D-FBA7-4181-9FD4-B1AF8A2A7BD1}"/>
              </a:ext>
            </a:extLst>
          </p:cNvPr>
          <p:cNvSpPr/>
          <p:nvPr/>
        </p:nvSpPr>
        <p:spPr>
          <a:xfrm>
            <a:off x="303424" y="4709802"/>
            <a:ext cx="1604626" cy="290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3632" tIns="51816" rIns="103632" bIns="51816" rtlCol="0" anchor="ctr">
            <a:noAutofit/>
          </a:bodyPr>
          <a:lstStyle/>
          <a:p>
            <a:pPr algn="ctr" defTabSz="1154633"/>
            <a:r>
              <a:rPr lang="en-US" sz="1000" i="1" dirty="0">
                <a:solidFill>
                  <a:srgbClr val="000000"/>
                </a:solidFill>
                <a:latin typeface="+mj-lt"/>
              </a:rPr>
              <a:t>Utility Tariffs, Bills and Dues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9E52F0-A09D-4F7A-A9C7-472D54A1004D}"/>
              </a:ext>
            </a:extLst>
          </p:cNvPr>
          <p:cNvSpPr/>
          <p:nvPr/>
        </p:nvSpPr>
        <p:spPr>
          <a:xfrm>
            <a:off x="4522697" y="3885181"/>
            <a:ext cx="1742988" cy="256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3632" tIns="51816" rIns="103632" bIns="51816" rtlCol="0" anchor="ctr">
            <a:noAutofit/>
          </a:bodyPr>
          <a:lstStyle/>
          <a:p>
            <a:pPr algn="ctr" defTabSz="1154633"/>
            <a:r>
              <a:rPr lang="en-US" sz="10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000" b="1" i="1" dirty="0">
                <a:solidFill>
                  <a:srgbClr val="000000"/>
                </a:solidFill>
                <a:latin typeface="+mj-lt"/>
              </a:rPr>
              <a:t>Ownership and Building Details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52FC66-11AB-4FAC-8CA3-C6569160379B}"/>
              </a:ext>
            </a:extLst>
          </p:cNvPr>
          <p:cNvGrpSpPr/>
          <p:nvPr/>
        </p:nvGrpSpPr>
        <p:grpSpPr>
          <a:xfrm>
            <a:off x="6559837" y="5462486"/>
            <a:ext cx="2020858" cy="795417"/>
            <a:chOff x="9855761" y="5203839"/>
            <a:chExt cx="1876311" cy="1071336"/>
          </a:xfrm>
        </p:grpSpPr>
        <p:sp>
          <p:nvSpPr>
            <p:cNvPr id="183" name="Arrow: Down 182">
              <a:extLst>
                <a:ext uri="{FF2B5EF4-FFF2-40B4-BE49-F238E27FC236}">
                  <a16:creationId xmlns:a16="http://schemas.microsoft.com/office/drawing/2014/main" id="{A4C9949A-1D72-4453-9439-9864F6992ADA}"/>
                </a:ext>
              </a:extLst>
            </p:cNvPr>
            <p:cNvSpPr/>
            <p:nvPr/>
          </p:nvSpPr>
          <p:spPr>
            <a:xfrm>
              <a:off x="10039503" y="5921843"/>
              <a:ext cx="182476" cy="264971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txBody>
            <a:bodyPr vert="horz" wrap="square" lIns="103632" tIns="51816" rIns="103632" bIns="51816" rtlCol="0" anchor="ctr">
              <a:noAutofit/>
            </a:bodyPr>
            <a:lstStyle/>
            <a:p>
              <a:pPr algn="ctr" defTabSz="1154633">
                <a:defRPr/>
              </a:pPr>
              <a:endParaRPr lang="en-US" sz="12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E812FCC-9A47-45EC-8CB2-8F1994213E6B}"/>
                </a:ext>
              </a:extLst>
            </p:cNvPr>
            <p:cNvSpPr/>
            <p:nvPr/>
          </p:nvSpPr>
          <p:spPr>
            <a:xfrm>
              <a:off x="10016543" y="5203839"/>
              <a:ext cx="1665407" cy="488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03632" tIns="51816" rIns="103632" bIns="51816" rtlCol="0" anchor="ctr">
              <a:noAutofit/>
            </a:bodyPr>
            <a:lstStyle/>
            <a:p>
              <a:pPr algn="ctr" defTabSz="1154633"/>
              <a:r>
                <a:rPr lang="en-US" sz="1000" i="1" dirty="0">
                  <a:solidFill>
                    <a:schemeClr val="tx1"/>
                  </a:solidFill>
                  <a:latin typeface="+mj-lt"/>
                </a:rPr>
                <a:t>Push into the ledger 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9F1BE3C-86CF-4916-A807-64FA9781720C}"/>
                </a:ext>
              </a:extLst>
            </p:cNvPr>
            <p:cNvSpPr/>
            <p:nvPr/>
          </p:nvSpPr>
          <p:spPr>
            <a:xfrm>
              <a:off x="10066665" y="5786420"/>
              <a:ext cx="1665407" cy="488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03632" tIns="51816" rIns="103632" bIns="51816" rtlCol="0" anchor="ctr">
              <a:noAutofit/>
            </a:bodyPr>
            <a:lstStyle/>
            <a:p>
              <a:pPr algn="ctr" defTabSz="1154633"/>
              <a:r>
                <a:rPr lang="en-US" sz="1000" i="1" dirty="0">
                  <a:solidFill>
                    <a:schemeClr val="tx1"/>
                  </a:solidFill>
                  <a:latin typeface="+mj-lt"/>
                </a:rPr>
                <a:t>Pull from the ledger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5F8801-7961-4559-B570-A470E365B5FE}"/>
                </a:ext>
              </a:extLst>
            </p:cNvPr>
            <p:cNvGrpSpPr/>
            <p:nvPr/>
          </p:nvGrpSpPr>
          <p:grpSpPr>
            <a:xfrm>
              <a:off x="9855761" y="5337382"/>
              <a:ext cx="366218" cy="315836"/>
              <a:chOff x="9811460" y="5277371"/>
              <a:chExt cx="410519" cy="363059"/>
            </a:xfrm>
          </p:grpSpPr>
          <p:sp>
            <p:nvSpPr>
              <p:cNvPr id="181" name="Arrow: Down 180">
                <a:extLst>
                  <a:ext uri="{FF2B5EF4-FFF2-40B4-BE49-F238E27FC236}">
                    <a16:creationId xmlns:a16="http://schemas.microsoft.com/office/drawing/2014/main" id="{47FDD1CE-3CF5-4C01-A727-32989AB1413C}"/>
                  </a:ext>
                </a:extLst>
              </p:cNvPr>
              <p:cNvSpPr/>
              <p:nvPr/>
            </p:nvSpPr>
            <p:spPr>
              <a:xfrm>
                <a:off x="10007808" y="5298740"/>
                <a:ext cx="214171" cy="34169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7" name="Arrow: Down 186">
                <a:extLst>
                  <a:ext uri="{FF2B5EF4-FFF2-40B4-BE49-F238E27FC236}">
                    <a16:creationId xmlns:a16="http://schemas.microsoft.com/office/drawing/2014/main" id="{C54926FC-B62C-4E9C-BCAC-7641E129060A}"/>
                  </a:ext>
                </a:extLst>
              </p:cNvPr>
              <p:cNvSpPr/>
              <p:nvPr/>
            </p:nvSpPr>
            <p:spPr>
              <a:xfrm rot="10800000">
                <a:off x="9811460" y="5277371"/>
                <a:ext cx="214171" cy="34169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188" name="Arrow: Down 187">
              <a:extLst>
                <a:ext uri="{FF2B5EF4-FFF2-40B4-BE49-F238E27FC236}">
                  <a16:creationId xmlns:a16="http://schemas.microsoft.com/office/drawing/2014/main" id="{9954CDFC-3015-4BC5-BA9E-217D472FEAF1}"/>
                </a:ext>
              </a:extLst>
            </p:cNvPr>
            <p:cNvSpPr/>
            <p:nvPr/>
          </p:nvSpPr>
          <p:spPr>
            <a:xfrm rot="10800000">
              <a:off x="9857027" y="5885263"/>
              <a:ext cx="182476" cy="264971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txBody>
            <a:bodyPr vert="horz" wrap="square" lIns="103632" tIns="51816" rIns="103632" bIns="51816" rtlCol="0" anchor="ctr">
              <a:noAutofit/>
            </a:bodyPr>
            <a:lstStyle/>
            <a:p>
              <a:pPr algn="ctr" defTabSz="1154633">
                <a:defRPr/>
              </a:pPr>
              <a:endParaRPr lang="en-US" sz="1200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83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1B4838-E4A8-4BBD-91AB-07731075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Blockchain platform, tamper proof and reliable records can be securely maintained and lead to varied benefits…</a:t>
            </a:r>
            <a:endParaRPr lang="en-GB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6BE52A-E6E7-46A1-A21E-B2A2BC03C9C1}"/>
              </a:ext>
            </a:extLst>
          </p:cNvPr>
          <p:cNvGrpSpPr/>
          <p:nvPr/>
        </p:nvGrpSpPr>
        <p:grpSpPr>
          <a:xfrm>
            <a:off x="368968" y="1876315"/>
            <a:ext cx="11568921" cy="4344189"/>
            <a:chOff x="610105" y="2165146"/>
            <a:chExt cx="13085585" cy="41980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AB5A34-8940-491F-A74F-DACF76A9804E}"/>
                </a:ext>
              </a:extLst>
            </p:cNvPr>
            <p:cNvGrpSpPr/>
            <p:nvPr/>
          </p:nvGrpSpPr>
          <p:grpSpPr>
            <a:xfrm>
              <a:off x="781491" y="2599537"/>
              <a:ext cx="1175457" cy="1092872"/>
              <a:chOff x="2950416" y="2227158"/>
              <a:chExt cx="1104376" cy="1070122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B592602-06B0-4949-ABE6-9B3D3F3DFAD7}"/>
                  </a:ext>
                </a:extLst>
              </p:cNvPr>
              <p:cNvGrpSpPr/>
              <p:nvPr/>
            </p:nvGrpSpPr>
            <p:grpSpPr>
              <a:xfrm>
                <a:off x="2950416" y="2227158"/>
                <a:ext cx="1104376" cy="1014715"/>
                <a:chOff x="5177205" y="2022555"/>
                <a:chExt cx="1104376" cy="1014715"/>
              </a:xfrm>
            </p:grpSpPr>
            <p:pic>
              <p:nvPicPr>
                <p:cNvPr id="100" name="Graphic 99" descr="Court">
                  <a:extLst>
                    <a:ext uri="{FF2B5EF4-FFF2-40B4-BE49-F238E27FC236}">
                      <a16:creationId xmlns:a16="http://schemas.microsoft.com/office/drawing/2014/main" id="{84E092F1-380B-45DA-8DBC-7F51484E5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3333" y="202255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1" name="Hexagon 100">
                  <a:extLst>
                    <a:ext uri="{FF2B5EF4-FFF2-40B4-BE49-F238E27FC236}">
                      <a16:creationId xmlns:a16="http://schemas.microsoft.com/office/drawing/2014/main" id="{E8673B96-F8B0-4005-995B-62C9D56D70A9}"/>
                    </a:ext>
                  </a:extLst>
                </p:cNvPr>
                <p:cNvSpPr/>
                <p:nvPr/>
              </p:nvSpPr>
              <p:spPr bwMode="ltGray">
                <a:xfrm>
                  <a:off x="5177205" y="2085223"/>
                  <a:ext cx="1104376" cy="952047"/>
                </a:xfrm>
                <a:prstGeom prst="hexagon">
                  <a:avLst/>
                </a:prstGeom>
                <a:solidFill>
                  <a:srgbClr val="FFFFFF"/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036290">
                    <a:defRPr/>
                  </a:pPr>
                  <a:endParaRPr lang="en-US" sz="1360" kern="0" dirty="0" err="1">
                    <a:solidFill>
                      <a:srgbClr val="FFFFFF"/>
                    </a:solidFill>
                    <a:latin typeface="Georgia"/>
                  </a:endParaRPr>
                </a:p>
              </p:txBody>
            </p:sp>
          </p:grpSp>
          <p:pic>
            <p:nvPicPr>
              <p:cNvPr id="99" name="Graphic 98" descr="Bank">
                <a:extLst>
                  <a:ext uri="{FF2B5EF4-FFF2-40B4-BE49-F238E27FC236}">
                    <a16:creationId xmlns:a16="http://schemas.microsoft.com/office/drawing/2014/main" id="{8CD4E6CF-3726-404E-BB1F-4CF902A3C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682" y="238288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F9E5BB-CA59-4C88-9018-B9FBB6B9BB94}"/>
                </a:ext>
              </a:extLst>
            </p:cNvPr>
            <p:cNvSpPr/>
            <p:nvPr/>
          </p:nvSpPr>
          <p:spPr>
            <a:xfrm>
              <a:off x="2760960" y="2201896"/>
              <a:ext cx="3546623" cy="449108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Substantial reduction in processing time </a:t>
              </a:r>
            </a:p>
            <a:p>
              <a:pPr defTabSz="886054">
                <a:defRPr/>
              </a:pPr>
              <a:endPara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974BC0F-557F-4160-9823-CBF833E834D6}"/>
                </a:ext>
              </a:extLst>
            </p:cNvPr>
            <p:cNvSpPr/>
            <p:nvPr/>
          </p:nvSpPr>
          <p:spPr bwMode="ltGray">
            <a:xfrm>
              <a:off x="2441237" y="2192424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1A0166-EEF3-4CE9-8B01-9A8922487DCA}"/>
                </a:ext>
              </a:extLst>
            </p:cNvPr>
            <p:cNvSpPr/>
            <p:nvPr/>
          </p:nvSpPr>
          <p:spPr>
            <a:xfrm>
              <a:off x="2766078" y="2632250"/>
              <a:ext cx="3317710" cy="464743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Prevention of fraudulent approvals </a:t>
              </a:r>
            </a:p>
            <a:p>
              <a:pPr defTabSz="886054">
                <a:defRPr/>
              </a:pPr>
              <a:endPara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9E098C-7EC0-4F13-BBFD-0B4863EB849C}"/>
                </a:ext>
              </a:extLst>
            </p:cNvPr>
            <p:cNvSpPr/>
            <p:nvPr/>
          </p:nvSpPr>
          <p:spPr bwMode="ltGray">
            <a:xfrm>
              <a:off x="2441239" y="2611338"/>
              <a:ext cx="271340" cy="277287"/>
            </a:xfrm>
            <a:prstGeom prst="ellipse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68C3C8-B56B-45A2-9E32-5869A793A5F1}"/>
                </a:ext>
              </a:extLst>
            </p:cNvPr>
            <p:cNvSpPr/>
            <p:nvPr/>
          </p:nvSpPr>
          <p:spPr>
            <a:xfrm>
              <a:off x="2806239" y="3010770"/>
              <a:ext cx="3097982" cy="464743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Better checks on Tax-evasion</a:t>
              </a:r>
            </a:p>
            <a:p>
              <a:pPr defTabSz="886054">
                <a:defRPr/>
              </a:pPr>
              <a:endPara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FF2336-C444-47E4-ABEB-C7FF1340D341}"/>
                </a:ext>
              </a:extLst>
            </p:cNvPr>
            <p:cNvSpPr/>
            <p:nvPr/>
          </p:nvSpPr>
          <p:spPr>
            <a:xfrm>
              <a:off x="2790646" y="3446182"/>
              <a:ext cx="2988121" cy="246861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Enhanced ease of doing business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D74DDA-DAB2-486D-8F09-BA93190C3690}"/>
                </a:ext>
              </a:extLst>
            </p:cNvPr>
            <p:cNvSpPr txBox="1"/>
            <p:nvPr/>
          </p:nvSpPr>
          <p:spPr>
            <a:xfrm>
              <a:off x="610105" y="2167230"/>
              <a:ext cx="1731534" cy="208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036290">
                <a:spcAft>
                  <a:spcPts val="680"/>
                </a:spcAft>
                <a:buSzPct val="100000"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For PMC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44C047D-C018-4801-847A-5CACFA4F8097}"/>
                </a:ext>
              </a:extLst>
            </p:cNvPr>
            <p:cNvSpPr/>
            <p:nvPr/>
          </p:nvSpPr>
          <p:spPr bwMode="ltGray">
            <a:xfrm>
              <a:off x="2460255" y="3425276"/>
              <a:ext cx="271340" cy="277287"/>
            </a:xfrm>
            <a:prstGeom prst="ellipse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942FC8-58FE-4933-B52E-7690B977AC15}"/>
                </a:ext>
              </a:extLst>
            </p:cNvPr>
            <p:cNvSpPr/>
            <p:nvPr/>
          </p:nvSpPr>
          <p:spPr bwMode="ltGray">
            <a:xfrm>
              <a:off x="2460255" y="2968552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1B904B-B8EF-4DCF-A9F7-8AACFC3E62AB}"/>
                </a:ext>
              </a:extLst>
            </p:cNvPr>
            <p:cNvGrpSpPr/>
            <p:nvPr/>
          </p:nvGrpSpPr>
          <p:grpSpPr>
            <a:xfrm>
              <a:off x="7174823" y="2702169"/>
              <a:ext cx="854758" cy="1254672"/>
              <a:chOff x="5177205" y="2022555"/>
              <a:chExt cx="1104376" cy="1014715"/>
            </a:xfrm>
          </p:grpSpPr>
          <p:pic>
            <p:nvPicPr>
              <p:cNvPr id="96" name="Graphic 95" descr="Court">
                <a:extLst>
                  <a:ext uri="{FF2B5EF4-FFF2-40B4-BE49-F238E27FC236}">
                    <a16:creationId xmlns:a16="http://schemas.microsoft.com/office/drawing/2014/main" id="{C1A2448C-6F79-4082-8B38-EF84A3E07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23333" y="20225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7" name="Hexagon 96">
                <a:extLst>
                  <a:ext uri="{FF2B5EF4-FFF2-40B4-BE49-F238E27FC236}">
                    <a16:creationId xmlns:a16="http://schemas.microsoft.com/office/drawing/2014/main" id="{39C09367-0176-4992-9E4E-3E5914D8B32C}"/>
                  </a:ext>
                </a:extLst>
              </p:cNvPr>
              <p:cNvSpPr/>
              <p:nvPr/>
            </p:nvSpPr>
            <p:spPr bwMode="ltGray">
              <a:xfrm>
                <a:off x="5177205" y="2085223"/>
                <a:ext cx="1104376" cy="952047"/>
              </a:xfrm>
              <a:prstGeom prst="hexagon">
                <a:avLst/>
              </a:prstGeom>
              <a:solidFill>
                <a:srgbClr val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36290">
                  <a:defRPr/>
                </a:pPr>
                <a:endParaRPr lang="en-US" sz="1360" kern="0" dirty="0" err="1">
                  <a:solidFill>
                    <a:srgbClr val="FFFFFF"/>
                  </a:solidFill>
                  <a:latin typeface="Georgia"/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A2EE040-4035-4D16-8023-F297A7BD0341}"/>
                </a:ext>
              </a:extLst>
            </p:cNvPr>
            <p:cNvSpPr/>
            <p:nvPr/>
          </p:nvSpPr>
          <p:spPr>
            <a:xfrm>
              <a:off x="8960228" y="2420430"/>
              <a:ext cx="4314902" cy="674031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Reduction in Turn-Around Time (TAT) of service delivery</a:t>
              </a:r>
            </a:p>
            <a:p>
              <a:pPr defTabSz="886054">
                <a:defRPr/>
              </a:pPr>
              <a:endPara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7B6E5B-C317-4350-AB55-EFE2BF521C7C}"/>
                </a:ext>
              </a:extLst>
            </p:cNvPr>
            <p:cNvSpPr/>
            <p:nvPr/>
          </p:nvSpPr>
          <p:spPr>
            <a:xfrm>
              <a:off x="8965053" y="2989013"/>
              <a:ext cx="3983176" cy="674031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Improved G2C experience for citizens</a:t>
              </a:r>
            </a:p>
            <a:p>
              <a:pPr defTabSz="886054">
                <a:defRPr/>
              </a:pPr>
              <a:endPara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endParaRPr>
            </a:p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BE2724-F4AF-489B-82E3-1C1B4971049B}"/>
                </a:ext>
              </a:extLst>
            </p:cNvPr>
            <p:cNvSpPr/>
            <p:nvPr/>
          </p:nvSpPr>
          <p:spPr>
            <a:xfrm>
              <a:off x="8948603" y="3327447"/>
              <a:ext cx="3983176" cy="651356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One Stop solution for Building Approvals and Property Tax</a:t>
              </a:r>
            </a:p>
            <a:p>
              <a:pPr defTabSz="886054">
                <a:defRPr/>
              </a:pPr>
              <a:endPara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2D5F742-4886-4A26-83B3-4A3CD0502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-11917" b="37031"/>
            <a:stretch/>
          </p:blipFill>
          <p:spPr>
            <a:xfrm>
              <a:off x="7254678" y="2593856"/>
              <a:ext cx="758454" cy="106918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E932620-F9FF-44F7-AFE3-6195EFED5AB1}"/>
                </a:ext>
              </a:extLst>
            </p:cNvPr>
            <p:cNvGrpSpPr/>
            <p:nvPr/>
          </p:nvGrpSpPr>
          <p:grpSpPr>
            <a:xfrm>
              <a:off x="1045879" y="3877380"/>
              <a:ext cx="12395028" cy="2485810"/>
              <a:chOff x="2590279" y="1761717"/>
              <a:chExt cx="19611299" cy="257091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5647294-537F-40DF-8960-359CFEBC9C67}"/>
                  </a:ext>
                </a:extLst>
              </p:cNvPr>
              <p:cNvGrpSpPr/>
              <p:nvPr/>
            </p:nvGrpSpPr>
            <p:grpSpPr>
              <a:xfrm>
                <a:off x="2590279" y="3035005"/>
                <a:ext cx="1391412" cy="1297626"/>
                <a:chOff x="5177205" y="2022555"/>
                <a:chExt cx="1104376" cy="1014715"/>
              </a:xfrm>
            </p:grpSpPr>
            <p:pic>
              <p:nvPicPr>
                <p:cNvPr id="94" name="Graphic 93" descr="Court">
                  <a:extLst>
                    <a:ext uri="{FF2B5EF4-FFF2-40B4-BE49-F238E27FC236}">
                      <a16:creationId xmlns:a16="http://schemas.microsoft.com/office/drawing/2014/main" id="{33FF9F2B-1625-402B-9A9C-D45F89C12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3333" y="202255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5" name="Hexagon 94">
                  <a:extLst>
                    <a:ext uri="{FF2B5EF4-FFF2-40B4-BE49-F238E27FC236}">
                      <a16:creationId xmlns:a16="http://schemas.microsoft.com/office/drawing/2014/main" id="{AEA1F383-712C-47B2-AD60-20BF8FCBF9B9}"/>
                    </a:ext>
                  </a:extLst>
                </p:cNvPr>
                <p:cNvSpPr/>
                <p:nvPr/>
              </p:nvSpPr>
              <p:spPr bwMode="ltGray">
                <a:xfrm>
                  <a:off x="5177205" y="2085223"/>
                  <a:ext cx="1104376" cy="952047"/>
                </a:xfrm>
                <a:prstGeom prst="hexagon">
                  <a:avLst/>
                </a:prstGeom>
                <a:solidFill>
                  <a:srgbClr val="FFFFFF"/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036290">
                    <a:defRPr/>
                  </a:pPr>
                  <a:endParaRPr lang="en-US" sz="1360" kern="0" dirty="0" err="1">
                    <a:solidFill>
                      <a:srgbClr val="FFFFFF"/>
                    </a:solidFill>
                    <a:latin typeface="Georgia"/>
                  </a:endParaRPr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7BFB7C6-9F83-4C9F-9EED-F3663218D253}"/>
                  </a:ext>
                </a:extLst>
              </p:cNvPr>
              <p:cNvSpPr/>
              <p:nvPr/>
            </p:nvSpPr>
            <p:spPr>
              <a:xfrm>
                <a:off x="15072194" y="1761717"/>
                <a:ext cx="7094946" cy="480654"/>
              </a:xfrm>
              <a:prstGeom prst="rect">
                <a:avLst/>
              </a:prstGeom>
              <a:noFill/>
            </p:spPr>
            <p:txBody>
              <a:bodyPr wrap="square" lIns="0" tIns="0" rIns="0">
                <a:spAutoFit/>
              </a:bodyPr>
              <a:lstStyle/>
              <a:p>
                <a:pPr defTabSz="886054">
                  <a:defRPr/>
                </a:pPr>
                <a:r>
                  <a:rPr lang="en-US" sz="1360" kern="0" dirty="0">
                    <a:solidFill>
                      <a:srgbClr val="000000"/>
                    </a:solidFill>
                    <a:latin typeface="Georgia"/>
                    <a:cs typeface="Arial" panose="020B0604020202020204" pitchFamily="34" charset="0"/>
                  </a:rPr>
                  <a:t>Reduction in compliance burden </a:t>
                </a:r>
              </a:p>
              <a:p>
                <a:pPr defTabSz="886054">
                  <a:defRPr/>
                </a:pPr>
                <a:endPara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7901916-B213-42CA-97BF-52AE106BFCD9}"/>
                  </a:ext>
                </a:extLst>
              </p:cNvPr>
              <p:cNvSpPr/>
              <p:nvPr/>
            </p:nvSpPr>
            <p:spPr>
              <a:xfrm>
                <a:off x="15106634" y="2133177"/>
                <a:ext cx="7094944" cy="464484"/>
              </a:xfrm>
              <a:prstGeom prst="rect">
                <a:avLst/>
              </a:prstGeom>
              <a:noFill/>
            </p:spPr>
            <p:txBody>
              <a:bodyPr wrap="square" lIns="0" tIns="0" rIns="0">
                <a:spAutoFit/>
              </a:bodyPr>
              <a:lstStyle/>
              <a:p>
                <a:pPr defTabSz="1036290">
                  <a:defRPr/>
                </a:pPr>
                <a:r>
                  <a:rPr lang="en-US" sz="1360" kern="0" dirty="0">
                    <a:solidFill>
                      <a:srgbClr val="000000"/>
                    </a:solidFill>
                    <a:latin typeface="Georgia"/>
                    <a:cs typeface="Arial" panose="020B0604020202020204" pitchFamily="34" charset="0"/>
                  </a:rPr>
                  <a:t>Increased transparency leading to better planning</a:t>
                </a:r>
              </a:p>
              <a:p>
                <a:pPr defTabSz="886054">
                  <a:defRPr/>
                </a:pPr>
                <a:endPara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DD14BFD-9841-4ADA-A339-8CC7DDADCD39}"/>
                  </a:ext>
                </a:extLst>
              </p:cNvPr>
              <p:cNvSpPr/>
              <p:nvPr/>
            </p:nvSpPr>
            <p:spPr>
              <a:xfrm>
                <a:off x="5103412" y="3735745"/>
                <a:ext cx="6483984" cy="264201"/>
              </a:xfrm>
              <a:prstGeom prst="rect">
                <a:avLst/>
              </a:prstGeom>
              <a:noFill/>
            </p:spPr>
            <p:txBody>
              <a:bodyPr wrap="square" lIns="0" tIns="0" rIns="0">
                <a:spAutoFit/>
              </a:bodyPr>
              <a:lstStyle/>
              <a:p>
                <a:pPr defTabSz="886054">
                  <a:defRPr/>
                </a:pPr>
                <a:endPara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AA52880-B298-4441-8006-7C0E739167D7}"/>
                  </a:ext>
                </a:extLst>
              </p:cNvPr>
              <p:cNvSpPr/>
              <p:nvPr/>
            </p:nvSpPr>
            <p:spPr>
              <a:xfrm>
                <a:off x="5349322" y="3831609"/>
                <a:ext cx="6483985" cy="255313"/>
              </a:xfrm>
              <a:prstGeom prst="rect">
                <a:avLst/>
              </a:prstGeom>
              <a:noFill/>
            </p:spPr>
            <p:txBody>
              <a:bodyPr wrap="square" lIns="0" tIns="0" rIns="0">
                <a:spAutoFit/>
              </a:bodyPr>
              <a:lstStyle/>
              <a:p>
                <a:pPr defTabSz="886054">
                  <a:defRPr/>
                </a:pPr>
                <a:endPara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67D091-200D-4B62-9662-40DF1617CBDE}"/>
                </a:ext>
              </a:extLst>
            </p:cNvPr>
            <p:cNvSpPr/>
            <p:nvPr/>
          </p:nvSpPr>
          <p:spPr>
            <a:xfrm>
              <a:off x="8936427" y="4984426"/>
              <a:ext cx="4124338" cy="246861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Tamper proof verification of loan documents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76289AE-682A-412D-BBCF-60DE883BB619}"/>
                </a:ext>
              </a:extLst>
            </p:cNvPr>
            <p:cNvSpPr/>
            <p:nvPr/>
          </p:nvSpPr>
          <p:spPr>
            <a:xfrm>
              <a:off x="9029354" y="5442695"/>
              <a:ext cx="4124338" cy="246861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886054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Avoid financing disputed properties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0EF25F-43B6-422F-82BB-0A9BCE67FA12}"/>
                </a:ext>
              </a:extLst>
            </p:cNvPr>
            <p:cNvSpPr/>
            <p:nvPr/>
          </p:nvSpPr>
          <p:spPr>
            <a:xfrm>
              <a:off x="9072110" y="5939284"/>
              <a:ext cx="4623580" cy="255455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 defTabSz="1036290">
                <a:defRPr/>
              </a:pPr>
              <a:r>
                <a:rPr lang="en-US" sz="1360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Reduced Turn – Around Time for loan processing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7591D9-A47A-4F9D-8A67-F168161BEAF8}"/>
                </a:ext>
              </a:extLst>
            </p:cNvPr>
            <p:cNvSpPr txBox="1"/>
            <p:nvPr/>
          </p:nvSpPr>
          <p:spPr>
            <a:xfrm>
              <a:off x="6424199" y="2165146"/>
              <a:ext cx="3210762" cy="208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036290">
                <a:spcAft>
                  <a:spcPts val="680"/>
                </a:spcAft>
                <a:buSzPct val="100000"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For Citizens/Developers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C5944-4E37-4F29-AC6C-5ADEE30D0DFF}"/>
                </a:ext>
              </a:extLst>
            </p:cNvPr>
            <p:cNvSpPr/>
            <p:nvPr/>
          </p:nvSpPr>
          <p:spPr bwMode="ltGray">
            <a:xfrm>
              <a:off x="8589288" y="2413705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B9E65A-2119-44C3-8F8A-F92D6B1A1B35}"/>
                </a:ext>
              </a:extLst>
            </p:cNvPr>
            <p:cNvSpPr/>
            <p:nvPr/>
          </p:nvSpPr>
          <p:spPr bwMode="ltGray">
            <a:xfrm>
              <a:off x="8618635" y="2936721"/>
              <a:ext cx="271340" cy="277287"/>
            </a:xfrm>
            <a:prstGeom prst="ellipse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9C3EBD-E369-40FD-BA7E-0185DFBD365A}"/>
                </a:ext>
              </a:extLst>
            </p:cNvPr>
            <p:cNvSpPr/>
            <p:nvPr/>
          </p:nvSpPr>
          <p:spPr bwMode="ltGray">
            <a:xfrm>
              <a:off x="8618635" y="3336518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2E5E8BE-D44A-46E8-B92D-648F5FB35112}"/>
                </a:ext>
              </a:extLst>
            </p:cNvPr>
            <p:cNvSpPr txBox="1"/>
            <p:nvPr/>
          </p:nvSpPr>
          <p:spPr>
            <a:xfrm>
              <a:off x="691578" y="4679887"/>
              <a:ext cx="1587488" cy="208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036290">
                <a:spcAft>
                  <a:spcPts val="680"/>
                </a:spcAft>
                <a:buSzPct val="100000"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For Utilities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E783887-77CB-4722-856C-042BED436BF1}"/>
                </a:ext>
              </a:extLst>
            </p:cNvPr>
            <p:cNvSpPr/>
            <p:nvPr/>
          </p:nvSpPr>
          <p:spPr bwMode="ltGray">
            <a:xfrm>
              <a:off x="8624931" y="3827724"/>
              <a:ext cx="296908" cy="277287"/>
            </a:xfrm>
            <a:prstGeom prst="ellipse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1662BD9-8751-4C67-91ED-407F640106FB}"/>
                </a:ext>
              </a:extLst>
            </p:cNvPr>
            <p:cNvSpPr/>
            <p:nvPr/>
          </p:nvSpPr>
          <p:spPr bwMode="ltGray">
            <a:xfrm>
              <a:off x="8632330" y="4243656"/>
              <a:ext cx="296908" cy="277287"/>
            </a:xfrm>
            <a:prstGeom prst="ellipse">
              <a:avLst/>
            </a:prstGeom>
            <a:solidFill>
              <a:srgbClr val="2D2D2D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8FDE2DB-728A-4621-AC02-97C33B8142F5}"/>
                </a:ext>
              </a:extLst>
            </p:cNvPr>
            <p:cNvSpPr/>
            <p:nvPr/>
          </p:nvSpPr>
          <p:spPr bwMode="ltGray">
            <a:xfrm>
              <a:off x="2467869" y="5406943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BF51BE87-1F9C-4C8F-9DA7-D770DBEA96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32178" y="5217388"/>
              <a:ext cx="797403" cy="617936"/>
            </a:xfrm>
            <a:custGeom>
              <a:avLst/>
              <a:gdLst>
                <a:gd name="T0" fmla="*/ 28 w 258"/>
                <a:gd name="T1" fmla="*/ 46 h 200"/>
                <a:gd name="T2" fmla="*/ 74 w 258"/>
                <a:gd name="T3" fmla="*/ 0 h 200"/>
                <a:gd name="T4" fmla="*/ 119 w 258"/>
                <a:gd name="T5" fmla="*/ 46 h 200"/>
                <a:gd name="T6" fmla="*/ 74 w 258"/>
                <a:gd name="T7" fmla="*/ 91 h 200"/>
                <a:gd name="T8" fmla="*/ 28 w 258"/>
                <a:gd name="T9" fmla="*/ 46 h 200"/>
                <a:gd name="T10" fmla="*/ 203 w 258"/>
                <a:gd name="T11" fmla="*/ 119 h 200"/>
                <a:gd name="T12" fmla="*/ 237 w 258"/>
                <a:gd name="T13" fmla="*/ 84 h 200"/>
                <a:gd name="T14" fmla="*/ 203 w 258"/>
                <a:gd name="T15" fmla="*/ 50 h 200"/>
                <a:gd name="T16" fmla="*/ 169 w 258"/>
                <a:gd name="T17" fmla="*/ 84 h 200"/>
                <a:gd name="T18" fmla="*/ 203 w 258"/>
                <a:gd name="T19" fmla="*/ 119 h 200"/>
                <a:gd name="T20" fmla="*/ 203 w 258"/>
                <a:gd name="T21" fmla="*/ 145 h 200"/>
                <a:gd name="T22" fmla="*/ 148 w 258"/>
                <a:gd name="T23" fmla="*/ 157 h 200"/>
                <a:gd name="T24" fmla="*/ 148 w 258"/>
                <a:gd name="T25" fmla="*/ 142 h 200"/>
                <a:gd name="T26" fmla="*/ 74 w 258"/>
                <a:gd name="T27" fmla="*/ 126 h 200"/>
                <a:gd name="T28" fmla="*/ 0 w 258"/>
                <a:gd name="T29" fmla="*/ 142 h 200"/>
                <a:gd name="T30" fmla="*/ 0 w 258"/>
                <a:gd name="T31" fmla="*/ 200 h 200"/>
                <a:gd name="T32" fmla="*/ 148 w 258"/>
                <a:gd name="T33" fmla="*/ 200 h 200"/>
                <a:gd name="T34" fmla="*/ 148 w 258"/>
                <a:gd name="T35" fmla="*/ 200 h 200"/>
                <a:gd name="T36" fmla="*/ 258 w 258"/>
                <a:gd name="T37" fmla="*/ 200 h 200"/>
                <a:gd name="T38" fmla="*/ 258 w 258"/>
                <a:gd name="T39" fmla="*/ 157 h 200"/>
                <a:gd name="T40" fmla="*/ 203 w 258"/>
                <a:gd name="T41" fmla="*/ 14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8" h="200">
                  <a:moveTo>
                    <a:pt x="28" y="46"/>
                  </a:moveTo>
                  <a:cubicBezTo>
                    <a:pt x="28" y="21"/>
                    <a:pt x="49" y="0"/>
                    <a:pt x="74" y="0"/>
                  </a:cubicBezTo>
                  <a:cubicBezTo>
                    <a:pt x="99" y="0"/>
                    <a:pt x="119" y="21"/>
                    <a:pt x="119" y="46"/>
                  </a:cubicBezTo>
                  <a:cubicBezTo>
                    <a:pt x="119" y="71"/>
                    <a:pt x="99" y="91"/>
                    <a:pt x="74" y="91"/>
                  </a:cubicBezTo>
                  <a:cubicBezTo>
                    <a:pt x="49" y="91"/>
                    <a:pt x="28" y="71"/>
                    <a:pt x="28" y="46"/>
                  </a:cubicBezTo>
                  <a:close/>
                  <a:moveTo>
                    <a:pt x="203" y="119"/>
                  </a:moveTo>
                  <a:cubicBezTo>
                    <a:pt x="222" y="119"/>
                    <a:pt x="237" y="103"/>
                    <a:pt x="237" y="84"/>
                  </a:cubicBezTo>
                  <a:cubicBezTo>
                    <a:pt x="237" y="66"/>
                    <a:pt x="222" y="50"/>
                    <a:pt x="203" y="50"/>
                  </a:cubicBezTo>
                  <a:cubicBezTo>
                    <a:pt x="184" y="50"/>
                    <a:pt x="169" y="66"/>
                    <a:pt x="169" y="84"/>
                  </a:cubicBezTo>
                  <a:cubicBezTo>
                    <a:pt x="169" y="103"/>
                    <a:pt x="184" y="119"/>
                    <a:pt x="203" y="119"/>
                  </a:cubicBezTo>
                  <a:close/>
                  <a:moveTo>
                    <a:pt x="203" y="145"/>
                  </a:moveTo>
                  <a:cubicBezTo>
                    <a:pt x="182" y="145"/>
                    <a:pt x="163" y="149"/>
                    <a:pt x="148" y="157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27" y="132"/>
                    <a:pt x="102" y="126"/>
                    <a:pt x="74" y="126"/>
                  </a:cubicBezTo>
                  <a:cubicBezTo>
                    <a:pt x="46" y="126"/>
                    <a:pt x="20" y="132"/>
                    <a:pt x="0" y="14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258" y="200"/>
                    <a:pt x="258" y="200"/>
                    <a:pt x="258" y="200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3" y="149"/>
                    <a:pt x="224" y="145"/>
                    <a:pt x="203" y="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88616" tIns="44309" rIns="88616" bIns="44309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US" sz="907">
                <a:solidFill>
                  <a:srgbClr val="000000"/>
                </a:solidFill>
                <a:latin typeface="Georgi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75ABFC-F6F0-49CA-861B-D13AB4EDBE33}"/>
                </a:ext>
              </a:extLst>
            </p:cNvPr>
            <p:cNvSpPr txBox="1"/>
            <p:nvPr/>
          </p:nvSpPr>
          <p:spPr>
            <a:xfrm>
              <a:off x="6424199" y="4685652"/>
              <a:ext cx="3597070" cy="208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036290">
                <a:spcAft>
                  <a:spcPts val="680"/>
                </a:spcAft>
                <a:buSzPct val="100000"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Georgia"/>
                  <a:cs typeface="Arial" panose="020B0604020202020204" pitchFamily="34" charset="0"/>
                </a:rPr>
                <a:t>For Financial Institutions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34DF560-4E4A-4001-AA50-4D31FFC599DA}"/>
                </a:ext>
              </a:extLst>
            </p:cNvPr>
            <p:cNvSpPr/>
            <p:nvPr/>
          </p:nvSpPr>
          <p:spPr bwMode="ltGray">
            <a:xfrm>
              <a:off x="8628521" y="4940101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1123432-14D8-4585-B541-563793BF9F96}"/>
                </a:ext>
              </a:extLst>
            </p:cNvPr>
            <p:cNvSpPr/>
            <p:nvPr/>
          </p:nvSpPr>
          <p:spPr bwMode="ltGray">
            <a:xfrm>
              <a:off x="8664760" y="5397526"/>
              <a:ext cx="271340" cy="277287"/>
            </a:xfrm>
            <a:prstGeom prst="ellipse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8B5BAB0-A637-406D-B460-B44E6FC008FA}"/>
                </a:ext>
              </a:extLst>
            </p:cNvPr>
            <p:cNvSpPr/>
            <p:nvPr/>
          </p:nvSpPr>
          <p:spPr bwMode="ltGray">
            <a:xfrm>
              <a:off x="8701491" y="5878486"/>
              <a:ext cx="271340" cy="277287"/>
            </a:xfrm>
            <a:prstGeom prst="ellipse">
              <a:avLst/>
            </a:prstGeom>
            <a:solidFill>
              <a:srgbClr val="464646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86054">
                <a:defRPr/>
              </a:pPr>
              <a:endParaRPr lang="en-GB" sz="1360" kern="0" dirty="0" err="1">
                <a:solidFill>
                  <a:srgbClr val="FFFFFF"/>
                </a:solidFill>
                <a:latin typeface="Georgia"/>
              </a:endParaRP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229F33E1-4AEB-4E72-BF62-69490E357424}"/>
              </a:ext>
            </a:extLst>
          </p:cNvPr>
          <p:cNvSpPr/>
          <p:nvPr/>
        </p:nvSpPr>
        <p:spPr bwMode="ltGray">
          <a:xfrm>
            <a:off x="2010995" y="3695377"/>
            <a:ext cx="239891" cy="286940"/>
          </a:xfrm>
          <a:prstGeom prst="ellipse">
            <a:avLst/>
          </a:prstGeom>
          <a:solidFill>
            <a:srgbClr val="464646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86054">
              <a:defRPr/>
            </a:pPr>
            <a:endParaRPr lang="en-GB" sz="1360" kern="0" dirty="0" err="1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19F051-23F1-4930-92ED-05304FF22B7C}"/>
              </a:ext>
            </a:extLst>
          </p:cNvPr>
          <p:cNvSpPr/>
          <p:nvPr/>
        </p:nvSpPr>
        <p:spPr>
          <a:xfrm>
            <a:off x="2317329" y="3707077"/>
            <a:ext cx="2641788" cy="255455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defTabSz="886054">
              <a:defRPr/>
            </a:pPr>
            <a:r>
              <a: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Augmented Revenue </a:t>
            </a:r>
          </a:p>
        </p:txBody>
      </p:sp>
      <p:sp>
        <p:nvSpPr>
          <p:cNvPr id="104" name="Freeform 90">
            <a:extLst>
              <a:ext uri="{FF2B5EF4-FFF2-40B4-BE49-F238E27FC236}">
                <a16:creationId xmlns:a16="http://schemas.microsoft.com/office/drawing/2014/main" id="{D9C611AA-4FCE-40D4-84BC-00D8CCB6F7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7919" y="5203696"/>
            <a:ext cx="704981" cy="639448"/>
          </a:xfrm>
          <a:custGeom>
            <a:avLst/>
            <a:gdLst>
              <a:gd name="T0" fmla="*/ 28 w 258"/>
              <a:gd name="T1" fmla="*/ 46 h 200"/>
              <a:gd name="T2" fmla="*/ 74 w 258"/>
              <a:gd name="T3" fmla="*/ 0 h 200"/>
              <a:gd name="T4" fmla="*/ 119 w 258"/>
              <a:gd name="T5" fmla="*/ 46 h 200"/>
              <a:gd name="T6" fmla="*/ 74 w 258"/>
              <a:gd name="T7" fmla="*/ 91 h 200"/>
              <a:gd name="T8" fmla="*/ 28 w 258"/>
              <a:gd name="T9" fmla="*/ 46 h 200"/>
              <a:gd name="T10" fmla="*/ 203 w 258"/>
              <a:gd name="T11" fmla="*/ 119 h 200"/>
              <a:gd name="T12" fmla="*/ 237 w 258"/>
              <a:gd name="T13" fmla="*/ 84 h 200"/>
              <a:gd name="T14" fmla="*/ 203 w 258"/>
              <a:gd name="T15" fmla="*/ 50 h 200"/>
              <a:gd name="T16" fmla="*/ 169 w 258"/>
              <a:gd name="T17" fmla="*/ 84 h 200"/>
              <a:gd name="T18" fmla="*/ 203 w 258"/>
              <a:gd name="T19" fmla="*/ 119 h 200"/>
              <a:gd name="T20" fmla="*/ 203 w 258"/>
              <a:gd name="T21" fmla="*/ 145 h 200"/>
              <a:gd name="T22" fmla="*/ 148 w 258"/>
              <a:gd name="T23" fmla="*/ 157 h 200"/>
              <a:gd name="T24" fmla="*/ 148 w 258"/>
              <a:gd name="T25" fmla="*/ 142 h 200"/>
              <a:gd name="T26" fmla="*/ 74 w 258"/>
              <a:gd name="T27" fmla="*/ 126 h 200"/>
              <a:gd name="T28" fmla="*/ 0 w 258"/>
              <a:gd name="T29" fmla="*/ 142 h 200"/>
              <a:gd name="T30" fmla="*/ 0 w 258"/>
              <a:gd name="T31" fmla="*/ 200 h 200"/>
              <a:gd name="T32" fmla="*/ 148 w 258"/>
              <a:gd name="T33" fmla="*/ 200 h 200"/>
              <a:gd name="T34" fmla="*/ 148 w 258"/>
              <a:gd name="T35" fmla="*/ 200 h 200"/>
              <a:gd name="T36" fmla="*/ 258 w 258"/>
              <a:gd name="T37" fmla="*/ 200 h 200"/>
              <a:gd name="T38" fmla="*/ 258 w 258"/>
              <a:gd name="T39" fmla="*/ 157 h 200"/>
              <a:gd name="T40" fmla="*/ 203 w 258"/>
              <a:gd name="T41" fmla="*/ 14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8" h="200">
                <a:moveTo>
                  <a:pt x="28" y="46"/>
                </a:moveTo>
                <a:cubicBezTo>
                  <a:pt x="28" y="21"/>
                  <a:pt x="49" y="0"/>
                  <a:pt x="74" y="0"/>
                </a:cubicBezTo>
                <a:cubicBezTo>
                  <a:pt x="99" y="0"/>
                  <a:pt x="119" y="21"/>
                  <a:pt x="119" y="46"/>
                </a:cubicBezTo>
                <a:cubicBezTo>
                  <a:pt x="119" y="71"/>
                  <a:pt x="99" y="91"/>
                  <a:pt x="74" y="91"/>
                </a:cubicBezTo>
                <a:cubicBezTo>
                  <a:pt x="49" y="91"/>
                  <a:pt x="28" y="71"/>
                  <a:pt x="28" y="46"/>
                </a:cubicBezTo>
                <a:close/>
                <a:moveTo>
                  <a:pt x="203" y="119"/>
                </a:moveTo>
                <a:cubicBezTo>
                  <a:pt x="222" y="119"/>
                  <a:pt x="237" y="103"/>
                  <a:pt x="237" y="84"/>
                </a:cubicBezTo>
                <a:cubicBezTo>
                  <a:pt x="237" y="66"/>
                  <a:pt x="222" y="50"/>
                  <a:pt x="203" y="50"/>
                </a:cubicBezTo>
                <a:cubicBezTo>
                  <a:pt x="184" y="50"/>
                  <a:pt x="169" y="66"/>
                  <a:pt x="169" y="84"/>
                </a:cubicBezTo>
                <a:cubicBezTo>
                  <a:pt x="169" y="103"/>
                  <a:pt x="184" y="119"/>
                  <a:pt x="203" y="119"/>
                </a:cubicBezTo>
                <a:close/>
                <a:moveTo>
                  <a:pt x="203" y="145"/>
                </a:moveTo>
                <a:cubicBezTo>
                  <a:pt x="182" y="145"/>
                  <a:pt x="163" y="149"/>
                  <a:pt x="148" y="157"/>
                </a:cubicBezTo>
                <a:cubicBezTo>
                  <a:pt x="148" y="142"/>
                  <a:pt x="148" y="142"/>
                  <a:pt x="148" y="142"/>
                </a:cubicBezTo>
                <a:cubicBezTo>
                  <a:pt x="127" y="132"/>
                  <a:pt x="102" y="126"/>
                  <a:pt x="74" y="126"/>
                </a:cubicBezTo>
                <a:cubicBezTo>
                  <a:pt x="46" y="126"/>
                  <a:pt x="20" y="132"/>
                  <a:pt x="0" y="142"/>
                </a:cubicBezTo>
                <a:cubicBezTo>
                  <a:pt x="0" y="200"/>
                  <a:pt x="0" y="200"/>
                  <a:pt x="0" y="200"/>
                </a:cubicBezTo>
                <a:cubicBezTo>
                  <a:pt x="148" y="200"/>
                  <a:pt x="148" y="200"/>
                  <a:pt x="148" y="200"/>
                </a:cubicBezTo>
                <a:cubicBezTo>
                  <a:pt x="148" y="200"/>
                  <a:pt x="148" y="200"/>
                  <a:pt x="148" y="200"/>
                </a:cubicBezTo>
                <a:cubicBezTo>
                  <a:pt x="258" y="200"/>
                  <a:pt x="258" y="200"/>
                  <a:pt x="258" y="200"/>
                </a:cubicBezTo>
                <a:cubicBezTo>
                  <a:pt x="258" y="157"/>
                  <a:pt x="258" y="157"/>
                  <a:pt x="258" y="157"/>
                </a:cubicBezTo>
                <a:cubicBezTo>
                  <a:pt x="243" y="149"/>
                  <a:pt x="224" y="145"/>
                  <a:pt x="203" y="1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88616" tIns="44309" rIns="88616" bIns="44309" numCol="1" anchor="t" anchorCtr="0" compatLnSpc="1">
            <a:prstTxWarp prst="textNoShape">
              <a:avLst/>
            </a:prstTxWarp>
          </a:bodyPr>
          <a:lstStyle/>
          <a:p>
            <a:pPr defTabSz="1018824"/>
            <a:endParaRPr lang="en-US" sz="907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FDCCCE2-1F7D-4CE7-9FC5-C9B8C5043BFC}"/>
              </a:ext>
            </a:extLst>
          </p:cNvPr>
          <p:cNvSpPr/>
          <p:nvPr/>
        </p:nvSpPr>
        <p:spPr bwMode="ltGray">
          <a:xfrm>
            <a:off x="2026642" y="4103611"/>
            <a:ext cx="239891" cy="28694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86054">
              <a:defRPr/>
            </a:pPr>
            <a:endParaRPr lang="en-GB" sz="1360" kern="0" dirty="0" err="1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DFD2FFE-EFA7-4409-8B0A-421278CE18C4}"/>
              </a:ext>
            </a:extLst>
          </p:cNvPr>
          <p:cNvSpPr/>
          <p:nvPr/>
        </p:nvSpPr>
        <p:spPr>
          <a:xfrm>
            <a:off x="2317329" y="4124609"/>
            <a:ext cx="3128228" cy="255455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defTabSz="886054">
              <a:defRPr/>
            </a:pPr>
            <a:r>
              <a: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Verified history of property tax records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2F52A6-1563-4748-8930-810FBB5AC1DD}"/>
              </a:ext>
            </a:extLst>
          </p:cNvPr>
          <p:cNvCxnSpPr>
            <a:cxnSpLocks/>
          </p:cNvCxnSpPr>
          <p:nvPr/>
        </p:nvCxnSpPr>
        <p:spPr>
          <a:xfrm>
            <a:off x="5781644" y="1914345"/>
            <a:ext cx="0" cy="39996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0F93F1-E041-4352-BEDA-D2ECA9E3B383}"/>
              </a:ext>
            </a:extLst>
          </p:cNvPr>
          <p:cNvCxnSpPr>
            <a:cxnSpLocks/>
          </p:cNvCxnSpPr>
          <p:nvPr/>
        </p:nvCxnSpPr>
        <p:spPr>
          <a:xfrm flipH="1" flipV="1">
            <a:off x="368968" y="4411829"/>
            <a:ext cx="11007586" cy="2866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117" name="Text Box 55">
            <a:extLst>
              <a:ext uri="{FF2B5EF4-FFF2-40B4-BE49-F238E27FC236}">
                <a16:creationId xmlns:a16="http://schemas.microsoft.com/office/drawing/2014/main" id="{CAD13AAE-CA7D-4B29-ABBE-A2CE1721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532" y="6352668"/>
            <a:ext cx="1202705" cy="2948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61200" tIns="61200" rIns="61200" bIns="6120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3629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83BB3AF-39E7-4B3C-BD66-AF0F81A14DE0}"/>
              </a:ext>
            </a:extLst>
          </p:cNvPr>
          <p:cNvSpPr/>
          <p:nvPr/>
        </p:nvSpPr>
        <p:spPr bwMode="ltGray">
          <a:xfrm>
            <a:off x="2003869" y="4739287"/>
            <a:ext cx="239891" cy="28694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86054">
              <a:defRPr/>
            </a:pPr>
            <a:endParaRPr lang="en-GB" sz="1360" kern="0" dirty="0" err="1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B855BB9-AA74-40AB-982E-928FB742EDA4}"/>
              </a:ext>
            </a:extLst>
          </p:cNvPr>
          <p:cNvSpPr/>
          <p:nvPr/>
        </p:nvSpPr>
        <p:spPr bwMode="ltGray">
          <a:xfrm>
            <a:off x="2010995" y="5715087"/>
            <a:ext cx="239891" cy="28694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86054">
              <a:defRPr/>
            </a:pPr>
            <a:endParaRPr lang="en-GB" sz="1360" kern="0" dirty="0" err="1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7ED601-5FF0-4AE6-A687-074FF9297467}"/>
              </a:ext>
            </a:extLst>
          </p:cNvPr>
          <p:cNvSpPr/>
          <p:nvPr/>
        </p:nvSpPr>
        <p:spPr>
          <a:xfrm>
            <a:off x="2356969" y="4702724"/>
            <a:ext cx="2962908" cy="464743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defTabSz="886054">
              <a:defRPr/>
            </a:pPr>
            <a:r>
              <a: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View approvals and permits issued by PMC for processing applications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2CF7FEC-8B31-40BE-A968-5E3CCC44F28D}"/>
              </a:ext>
            </a:extLst>
          </p:cNvPr>
          <p:cNvSpPr/>
          <p:nvPr/>
        </p:nvSpPr>
        <p:spPr>
          <a:xfrm>
            <a:off x="2352555" y="5216392"/>
            <a:ext cx="3093001" cy="464743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defTabSz="886054">
              <a:defRPr/>
            </a:pPr>
            <a:r>
              <a: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Easy verification of ownership and occupancy details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EBE498-2731-4390-8612-EA8C91BC3AE2}"/>
              </a:ext>
            </a:extLst>
          </p:cNvPr>
          <p:cNvSpPr/>
          <p:nvPr/>
        </p:nvSpPr>
        <p:spPr>
          <a:xfrm>
            <a:off x="2352555" y="5681643"/>
            <a:ext cx="3093001" cy="464743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defTabSz="886054">
              <a:defRPr/>
            </a:pPr>
            <a:r>
              <a:rPr lang="en-US" sz="1360" kern="0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Easy verification of type of property to determine </a:t>
            </a:r>
            <a:r>
              <a:rPr lang="en-US" sz="1360" kern="0" dirty="0" err="1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tarrifs</a:t>
            </a:r>
            <a:endParaRPr lang="en-US" sz="1360" kern="0" dirty="0">
              <a:solidFill>
                <a:srgbClr val="000000"/>
              </a:solidFill>
              <a:latin typeface="Georgi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0" name="Google Shape;17180;p126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385"/>
            <a:ext cx="12192000" cy="6856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181" name="Google Shape;17181;p1266"/>
          <p:cNvSpPr/>
          <p:nvPr/>
        </p:nvSpPr>
        <p:spPr>
          <a:xfrm>
            <a:off x="0" y="1600"/>
            <a:ext cx="12192000" cy="6856400"/>
          </a:xfrm>
          <a:prstGeom prst="rect">
            <a:avLst/>
          </a:prstGeom>
          <a:solidFill>
            <a:schemeClr val="accent4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chemeClr val="lt1"/>
              </a:buClr>
              <a:buSzPts val="750"/>
            </a:pPr>
            <a:endParaRPr sz="3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17165" y="6183952"/>
            <a:ext cx="20888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68000" marR="0" indent="-2304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94800" marR="0" indent="-2304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4000" indent="-2304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68000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94800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169156" algn="l"/>
              </a:tabLst>
            </a:pPr>
            <a:r>
              <a:rPr lang="en-GB" sz="900" dirty="0">
                <a:solidFill>
                  <a:schemeClr val="bg1"/>
                </a:solidFill>
              </a:rPr>
              <a:t>Sreeram Ananthasayanam</a:t>
            </a:r>
            <a:br>
              <a:rPr lang="en-GB" sz="900" dirty="0">
                <a:solidFill>
                  <a:schemeClr val="bg1"/>
                </a:solidFill>
              </a:rPr>
            </a:br>
            <a:r>
              <a:rPr lang="en-GB" sz="900" dirty="0">
                <a:solidFill>
                  <a:schemeClr val="bg1"/>
                </a:solidFill>
              </a:rPr>
              <a:t>Partner</a:t>
            </a:r>
          </a:p>
          <a:p>
            <a:pPr>
              <a:spcAft>
                <a:spcPts val="0"/>
              </a:spcAft>
              <a:tabLst>
                <a:tab pos="169156" algn="l"/>
              </a:tabLst>
            </a:pPr>
            <a:r>
              <a:rPr lang="en-GB" sz="900" dirty="0">
                <a:solidFill>
                  <a:schemeClr val="bg1"/>
                </a:solidFill>
              </a:rPr>
              <a:t>T: +91-9845660643</a:t>
            </a:r>
          </a:p>
          <a:p>
            <a:pPr>
              <a:tabLst>
                <a:tab pos="169156" algn="l"/>
              </a:tabLst>
            </a:pPr>
            <a:r>
              <a:rPr lang="en-GB" sz="900" dirty="0">
                <a:solidFill>
                  <a:schemeClr val="bg1"/>
                </a:solidFill>
              </a:rPr>
              <a:t>sreeram.ananthasayanam@pwc.com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455742" y="4503174"/>
            <a:ext cx="3736258" cy="194576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© 2020 PricewaterhouseCoopers LLP. All rights reserved. In this document, "PwC" refers to the India member firm, and may sometimes refer to the PwC network. Each member firm is a separate legal entity. Please see www.pwc.com/structure for further details.</a:t>
            </a:r>
          </a:p>
          <a:p>
            <a:pPr lvl="0">
              <a:defRPr/>
            </a:pPr>
            <a:r>
              <a:rPr lang="en-US" sz="1050" dirty="0">
                <a:solidFill>
                  <a:srgbClr val="FFFFFF"/>
                </a:solidFill>
              </a:rPr>
              <a:t>The content in this document is for general information purposes only, and should not be used as a substitute for consultation with professional advisors.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828933" y="6183952"/>
            <a:ext cx="1797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64381" fontAlgn="base">
              <a:buClr>
                <a:srgbClr val="000000"/>
              </a:buClr>
              <a:tabLst>
                <a:tab pos="169156" algn="l"/>
              </a:tabLst>
            </a:pPr>
            <a:r>
              <a:rPr lang="en-GB" sz="900" dirty="0">
                <a:solidFill>
                  <a:schemeClr val="bg1"/>
                </a:solidFill>
                <a:latin typeface="Georgia" pitchFamily="18" charset="0"/>
              </a:rPr>
              <a:t>Subash Patil</a:t>
            </a:r>
            <a:br>
              <a:rPr lang="en-GB" sz="9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en-GB" sz="900" dirty="0">
                <a:solidFill>
                  <a:schemeClr val="bg1"/>
                </a:solidFill>
                <a:latin typeface="Georgia" pitchFamily="18" charset="0"/>
              </a:rPr>
              <a:t>Partner </a:t>
            </a:r>
          </a:p>
          <a:p>
            <a:pPr defTabSz="764381" fontAlgn="base">
              <a:buClr>
                <a:srgbClr val="000000"/>
              </a:buClr>
              <a:tabLst>
                <a:tab pos="169156" algn="l"/>
              </a:tabLst>
            </a:pPr>
            <a:r>
              <a:rPr lang="en-GB" sz="900" dirty="0">
                <a:solidFill>
                  <a:schemeClr val="bg1"/>
                </a:solidFill>
                <a:latin typeface="Georgia" pitchFamily="18" charset="0"/>
              </a:rPr>
              <a:t>T: +91-+91 9820553254</a:t>
            </a:r>
          </a:p>
          <a:p>
            <a:pPr defTabSz="764381" fontAlgn="base">
              <a:buClr>
                <a:srgbClr val="000000"/>
              </a:buClr>
              <a:tabLst>
                <a:tab pos="169156" algn="l"/>
              </a:tabLst>
            </a:pPr>
            <a:r>
              <a:rPr lang="en-GB" sz="900" dirty="0">
                <a:solidFill>
                  <a:schemeClr val="bg1"/>
                </a:solidFill>
                <a:latin typeface="Georgia" pitchFamily="18" charset="0"/>
              </a:rPr>
              <a:t>sabhash.patil@pwc.com</a:t>
            </a:r>
          </a:p>
        </p:txBody>
      </p:sp>
      <p:sp>
        <p:nvSpPr>
          <p:cNvPr id="13" name="Google Shape;11812;p1105"/>
          <p:cNvSpPr txBox="1"/>
          <p:nvPr/>
        </p:nvSpPr>
        <p:spPr>
          <a:xfrm>
            <a:off x="8547210" y="2954215"/>
            <a:ext cx="3472800" cy="223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3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-116114" y="0"/>
            <a:ext cx="12192000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txBody>
          <a:bodyPr vert="horz" wrap="square" lIns="80682" tIns="40341" rIns="80682" bIns="40341" rtlCol="0" anchor="ctr">
            <a:noAutofit/>
          </a:bodyPr>
          <a:lstStyle/>
          <a:p>
            <a:pPr marL="0" marR="0" lvl="0" indent="0" algn="ctr" defTabSz="899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grpSp>
        <p:nvGrpSpPr>
          <p:cNvPr id="3" name="Grid" hidden="1"/>
          <p:cNvGrpSpPr/>
          <p:nvPr>
            <p:custDataLst>
              <p:tags r:id="rId2"/>
            </p:custDataLst>
          </p:nvPr>
        </p:nvGrpSpPr>
        <p:grpSpPr>
          <a:xfrm>
            <a:off x="590911" y="540572"/>
            <a:ext cx="10958239" cy="6043108"/>
            <a:chOff x="530352" y="612648"/>
            <a:chExt cx="8997696" cy="6848856"/>
          </a:xfrm>
        </p:grpSpPr>
        <p:grpSp>
          <p:nvGrpSpPr>
            <p:cNvPr id="4" name="Group 3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51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52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53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9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50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sp>
          <p:nvSpPr>
            <p:cNvPr id="6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707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235" b="0" i="0" u="none" strike="noStrike" kern="1200" cap="none" spc="0" normalizeH="0" baseline="0" noProof="0" dirty="0">
                <a:ln>
                  <a:noFill/>
                </a:ln>
                <a:solidFill>
                  <a:srgbClr val="821A1A"/>
                </a:solidFill>
                <a:effectLst/>
                <a:uLnTx/>
                <a:uFillTx/>
                <a:latin typeface="Georgia"/>
                <a:ea typeface="+mn-ea"/>
                <a:cs typeface="Arial" charset="0"/>
              </a:endParaRPr>
            </a:p>
          </p:txBody>
        </p:sp>
        <p:grpSp>
          <p:nvGrpSpPr>
            <p:cNvPr id="7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43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4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5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6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7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8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37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8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9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0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1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42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31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2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3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4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5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6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2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6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7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8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9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30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19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0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1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2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3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4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13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4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5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6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7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18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ctr" defTabSz="8054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flipV="1">
            <a:off x="8557847" y="2554941"/>
            <a:ext cx="0" cy="15987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590910" y="2695723"/>
            <a:ext cx="7362915" cy="1466555"/>
          </a:xfr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4765" dirty="0">
                <a:solidFill>
                  <a:schemeClr val="bg1"/>
                </a:solidFill>
              </a:rPr>
              <a:t>Appendix – User Journey Illustrations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9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BCC13-D5AD-4DDE-97AF-F96C5010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08" y="881010"/>
            <a:ext cx="10948595" cy="743294"/>
          </a:xfrm>
        </p:spPr>
        <p:txBody>
          <a:bodyPr/>
          <a:lstStyle/>
          <a:p>
            <a:r>
              <a:rPr lang="en-GB" dirty="0"/>
              <a:t>Illustration of Building Approval on Blockchain : An overview of approvals and permits required in Building Lifecycle*….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550895-5807-4AFD-A9F3-285A5E0177B9}"/>
              </a:ext>
            </a:extLst>
          </p:cNvPr>
          <p:cNvCxnSpPr>
            <a:cxnSpLocks/>
          </p:cNvCxnSpPr>
          <p:nvPr/>
        </p:nvCxnSpPr>
        <p:spPr>
          <a:xfrm>
            <a:off x="6011902" y="1900560"/>
            <a:ext cx="0" cy="417415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123" name="Freeform 4923">
            <a:extLst>
              <a:ext uri="{FF2B5EF4-FFF2-40B4-BE49-F238E27FC236}">
                <a16:creationId xmlns:a16="http://schemas.microsoft.com/office/drawing/2014/main" id="{60C309C9-5D41-4FD8-B7A7-A535CAF2394E}"/>
              </a:ext>
            </a:extLst>
          </p:cNvPr>
          <p:cNvSpPr>
            <a:spLocks noEditPoints="1"/>
          </p:cNvSpPr>
          <p:nvPr/>
        </p:nvSpPr>
        <p:spPr bwMode="auto">
          <a:xfrm>
            <a:off x="2831181" y="3543846"/>
            <a:ext cx="872006" cy="707546"/>
          </a:xfrm>
          <a:custGeom>
            <a:avLst/>
            <a:gdLst>
              <a:gd name="T0" fmla="*/ 310 w 360"/>
              <a:gd name="T1" fmla="*/ 80 h 330"/>
              <a:gd name="T2" fmla="*/ 310 w 360"/>
              <a:gd name="T3" fmla="*/ 36 h 330"/>
              <a:gd name="T4" fmla="*/ 310 w 360"/>
              <a:gd name="T5" fmla="*/ 34 h 330"/>
              <a:gd name="T6" fmla="*/ 310 w 360"/>
              <a:gd name="T7" fmla="*/ 32 h 330"/>
              <a:gd name="T8" fmla="*/ 310 w 360"/>
              <a:gd name="T9" fmla="*/ 32 h 330"/>
              <a:gd name="T10" fmla="*/ 310 w 360"/>
              <a:gd name="T11" fmla="*/ 32 h 330"/>
              <a:gd name="T12" fmla="*/ 308 w 360"/>
              <a:gd name="T13" fmla="*/ 30 h 330"/>
              <a:gd name="T14" fmla="*/ 308 w 360"/>
              <a:gd name="T15" fmla="*/ 30 h 330"/>
              <a:gd name="T16" fmla="*/ 308 w 360"/>
              <a:gd name="T17" fmla="*/ 28 h 330"/>
              <a:gd name="T18" fmla="*/ 306 w 360"/>
              <a:gd name="T19" fmla="*/ 28 h 330"/>
              <a:gd name="T20" fmla="*/ 274 w 360"/>
              <a:gd name="T21" fmla="*/ 12 h 330"/>
              <a:gd name="T22" fmla="*/ 272 w 360"/>
              <a:gd name="T23" fmla="*/ 12 h 330"/>
              <a:gd name="T24" fmla="*/ 254 w 360"/>
              <a:gd name="T25" fmla="*/ 20 h 330"/>
              <a:gd name="T26" fmla="*/ 238 w 360"/>
              <a:gd name="T27" fmla="*/ 2 h 330"/>
              <a:gd name="T28" fmla="*/ 226 w 360"/>
              <a:gd name="T29" fmla="*/ 0 h 330"/>
              <a:gd name="T30" fmla="*/ 110 w 360"/>
              <a:gd name="T31" fmla="*/ 58 h 330"/>
              <a:gd name="T32" fmla="*/ 110 w 360"/>
              <a:gd name="T33" fmla="*/ 60 h 330"/>
              <a:gd name="T34" fmla="*/ 108 w 360"/>
              <a:gd name="T35" fmla="*/ 60 h 330"/>
              <a:gd name="T36" fmla="*/ 108 w 360"/>
              <a:gd name="T37" fmla="*/ 60 h 330"/>
              <a:gd name="T38" fmla="*/ 2 w 360"/>
              <a:gd name="T39" fmla="*/ 158 h 330"/>
              <a:gd name="T40" fmla="*/ 0 w 360"/>
              <a:gd name="T41" fmla="*/ 170 h 330"/>
              <a:gd name="T42" fmla="*/ 4 w 360"/>
              <a:gd name="T43" fmla="*/ 174 h 330"/>
              <a:gd name="T44" fmla="*/ 10 w 360"/>
              <a:gd name="T45" fmla="*/ 176 h 330"/>
              <a:gd name="T46" fmla="*/ 40 w 360"/>
              <a:gd name="T47" fmla="*/ 172 h 330"/>
              <a:gd name="T48" fmla="*/ 40 w 360"/>
              <a:gd name="T49" fmla="*/ 304 h 330"/>
              <a:gd name="T50" fmla="*/ 44 w 360"/>
              <a:gd name="T51" fmla="*/ 312 h 330"/>
              <a:gd name="T52" fmla="*/ 50 w 360"/>
              <a:gd name="T53" fmla="*/ 314 h 330"/>
              <a:gd name="T54" fmla="*/ 220 w 360"/>
              <a:gd name="T55" fmla="*/ 330 h 330"/>
              <a:gd name="T56" fmla="*/ 220 w 360"/>
              <a:gd name="T57" fmla="*/ 330 h 330"/>
              <a:gd name="T58" fmla="*/ 224 w 360"/>
              <a:gd name="T59" fmla="*/ 330 h 330"/>
              <a:gd name="T60" fmla="*/ 224 w 360"/>
              <a:gd name="T61" fmla="*/ 330 h 330"/>
              <a:gd name="T62" fmla="*/ 322 w 360"/>
              <a:gd name="T63" fmla="*/ 282 h 330"/>
              <a:gd name="T64" fmla="*/ 326 w 360"/>
              <a:gd name="T65" fmla="*/ 278 h 330"/>
              <a:gd name="T66" fmla="*/ 326 w 360"/>
              <a:gd name="T67" fmla="*/ 160 h 330"/>
              <a:gd name="T68" fmla="*/ 356 w 360"/>
              <a:gd name="T69" fmla="*/ 146 h 330"/>
              <a:gd name="T70" fmla="*/ 360 w 360"/>
              <a:gd name="T71" fmla="*/ 138 h 330"/>
              <a:gd name="T72" fmla="*/ 360 w 360"/>
              <a:gd name="T73" fmla="*/ 134 h 330"/>
              <a:gd name="T74" fmla="*/ 358 w 360"/>
              <a:gd name="T75" fmla="*/ 130 h 330"/>
              <a:gd name="T76" fmla="*/ 150 w 360"/>
              <a:gd name="T77" fmla="*/ 304 h 330"/>
              <a:gd name="T78" fmla="*/ 150 w 360"/>
              <a:gd name="T79" fmla="*/ 208 h 330"/>
              <a:gd name="T80" fmla="*/ 144 w 360"/>
              <a:gd name="T81" fmla="*/ 192 h 330"/>
              <a:gd name="T82" fmla="*/ 128 w 360"/>
              <a:gd name="T83" fmla="*/ 184 h 330"/>
              <a:gd name="T84" fmla="*/ 120 w 360"/>
              <a:gd name="T85" fmla="*/ 184 h 330"/>
              <a:gd name="T86" fmla="*/ 108 w 360"/>
              <a:gd name="T87" fmla="*/ 196 h 330"/>
              <a:gd name="T88" fmla="*/ 106 w 360"/>
              <a:gd name="T89" fmla="*/ 300 h 330"/>
              <a:gd name="T90" fmla="*/ 60 w 360"/>
              <a:gd name="T91" fmla="*/ 138 h 330"/>
              <a:gd name="T92" fmla="*/ 210 w 360"/>
              <a:gd name="T93" fmla="*/ 182 h 330"/>
              <a:gd name="T94" fmla="*/ 272 w 360"/>
              <a:gd name="T95" fmla="*/ 28 h 330"/>
              <a:gd name="T96" fmla="*/ 264 w 360"/>
              <a:gd name="T97" fmla="*/ 46 h 330"/>
              <a:gd name="T98" fmla="*/ 272 w 360"/>
              <a:gd name="T99" fmla="*/ 28 h 330"/>
              <a:gd name="T100" fmla="*/ 294 w 360"/>
              <a:gd name="T101" fmla="*/ 124 h 330"/>
              <a:gd name="T102" fmla="*/ 272 w 360"/>
              <a:gd name="T103" fmla="*/ 60 h 330"/>
              <a:gd name="T104" fmla="*/ 240 w 360"/>
              <a:gd name="T105" fmla="*/ 52 h 330"/>
              <a:gd name="T106" fmla="*/ 256 w 360"/>
              <a:gd name="T107" fmla="*/ 136 h 330"/>
              <a:gd name="T108" fmla="*/ 240 w 360"/>
              <a:gd name="T109" fmla="*/ 52 h 330"/>
              <a:gd name="T110" fmla="*/ 230 w 360"/>
              <a:gd name="T111" fmla="*/ 304 h 330"/>
              <a:gd name="T112" fmla="*/ 230 w 360"/>
              <a:gd name="T113" fmla="*/ 204 h 330"/>
              <a:gd name="T114" fmla="*/ 236 w 360"/>
              <a:gd name="T115" fmla="*/ 206 h 330"/>
              <a:gd name="T116" fmla="*/ 306 w 360"/>
              <a:gd name="T117" fmla="*/ 17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0" h="330">
                <a:moveTo>
                  <a:pt x="358" y="130"/>
                </a:moveTo>
                <a:lnTo>
                  <a:pt x="310" y="80"/>
                </a:lnTo>
                <a:lnTo>
                  <a:pt x="310" y="36"/>
                </a:lnTo>
                <a:lnTo>
                  <a:pt x="310" y="36"/>
                </a:lnTo>
                <a:lnTo>
                  <a:pt x="310" y="34"/>
                </a:lnTo>
                <a:lnTo>
                  <a:pt x="310" y="34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28"/>
                </a:lnTo>
                <a:lnTo>
                  <a:pt x="308" y="28"/>
                </a:lnTo>
                <a:lnTo>
                  <a:pt x="306" y="28"/>
                </a:lnTo>
                <a:lnTo>
                  <a:pt x="306" y="28"/>
                </a:lnTo>
                <a:lnTo>
                  <a:pt x="306" y="28"/>
                </a:lnTo>
                <a:lnTo>
                  <a:pt x="274" y="12"/>
                </a:lnTo>
                <a:lnTo>
                  <a:pt x="274" y="12"/>
                </a:lnTo>
                <a:lnTo>
                  <a:pt x="272" y="12"/>
                </a:lnTo>
                <a:lnTo>
                  <a:pt x="268" y="12"/>
                </a:lnTo>
                <a:lnTo>
                  <a:pt x="254" y="20"/>
                </a:lnTo>
                <a:lnTo>
                  <a:pt x="238" y="2"/>
                </a:lnTo>
                <a:lnTo>
                  <a:pt x="238" y="2"/>
                </a:lnTo>
                <a:lnTo>
                  <a:pt x="232" y="0"/>
                </a:lnTo>
                <a:lnTo>
                  <a:pt x="226" y="0"/>
                </a:lnTo>
                <a:lnTo>
                  <a:pt x="114" y="58"/>
                </a:lnTo>
                <a:lnTo>
                  <a:pt x="110" y="58"/>
                </a:lnTo>
                <a:lnTo>
                  <a:pt x="110" y="58"/>
                </a:lnTo>
                <a:lnTo>
                  <a:pt x="110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0" y="170"/>
                </a:lnTo>
                <a:lnTo>
                  <a:pt x="0" y="170"/>
                </a:lnTo>
                <a:lnTo>
                  <a:pt x="4" y="174"/>
                </a:lnTo>
                <a:lnTo>
                  <a:pt x="10" y="176"/>
                </a:lnTo>
                <a:lnTo>
                  <a:pt x="10" y="176"/>
                </a:lnTo>
                <a:lnTo>
                  <a:pt x="10" y="176"/>
                </a:lnTo>
                <a:lnTo>
                  <a:pt x="40" y="172"/>
                </a:lnTo>
                <a:lnTo>
                  <a:pt x="40" y="304"/>
                </a:lnTo>
                <a:lnTo>
                  <a:pt x="40" y="304"/>
                </a:lnTo>
                <a:lnTo>
                  <a:pt x="42" y="308"/>
                </a:lnTo>
                <a:lnTo>
                  <a:pt x="44" y="312"/>
                </a:lnTo>
                <a:lnTo>
                  <a:pt x="46" y="314"/>
                </a:lnTo>
                <a:lnTo>
                  <a:pt x="50" y="314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322" y="282"/>
                </a:lnTo>
                <a:lnTo>
                  <a:pt x="322" y="282"/>
                </a:lnTo>
                <a:lnTo>
                  <a:pt x="326" y="278"/>
                </a:lnTo>
                <a:lnTo>
                  <a:pt x="326" y="272"/>
                </a:lnTo>
                <a:lnTo>
                  <a:pt x="326" y="160"/>
                </a:lnTo>
                <a:lnTo>
                  <a:pt x="356" y="146"/>
                </a:lnTo>
                <a:lnTo>
                  <a:pt x="356" y="146"/>
                </a:lnTo>
                <a:lnTo>
                  <a:pt x="358" y="142"/>
                </a:lnTo>
                <a:lnTo>
                  <a:pt x="360" y="138"/>
                </a:lnTo>
                <a:lnTo>
                  <a:pt x="360" y="138"/>
                </a:lnTo>
                <a:lnTo>
                  <a:pt x="360" y="134"/>
                </a:lnTo>
                <a:lnTo>
                  <a:pt x="358" y="130"/>
                </a:lnTo>
                <a:lnTo>
                  <a:pt x="358" y="130"/>
                </a:lnTo>
                <a:close/>
                <a:moveTo>
                  <a:pt x="210" y="310"/>
                </a:moveTo>
                <a:lnTo>
                  <a:pt x="150" y="304"/>
                </a:lnTo>
                <a:lnTo>
                  <a:pt x="150" y="208"/>
                </a:lnTo>
                <a:lnTo>
                  <a:pt x="150" y="208"/>
                </a:lnTo>
                <a:lnTo>
                  <a:pt x="148" y="200"/>
                </a:lnTo>
                <a:lnTo>
                  <a:pt x="144" y="192"/>
                </a:lnTo>
                <a:lnTo>
                  <a:pt x="136" y="186"/>
                </a:lnTo>
                <a:lnTo>
                  <a:pt x="128" y="184"/>
                </a:lnTo>
                <a:lnTo>
                  <a:pt x="128" y="184"/>
                </a:lnTo>
                <a:lnTo>
                  <a:pt x="120" y="184"/>
                </a:lnTo>
                <a:lnTo>
                  <a:pt x="112" y="188"/>
                </a:lnTo>
                <a:lnTo>
                  <a:pt x="108" y="196"/>
                </a:lnTo>
                <a:lnTo>
                  <a:pt x="106" y="204"/>
                </a:lnTo>
                <a:lnTo>
                  <a:pt x="106" y="300"/>
                </a:lnTo>
                <a:lnTo>
                  <a:pt x="60" y="296"/>
                </a:lnTo>
                <a:lnTo>
                  <a:pt x="60" y="138"/>
                </a:lnTo>
                <a:lnTo>
                  <a:pt x="118" y="86"/>
                </a:lnTo>
                <a:lnTo>
                  <a:pt x="210" y="182"/>
                </a:lnTo>
                <a:lnTo>
                  <a:pt x="210" y="310"/>
                </a:lnTo>
                <a:close/>
                <a:moveTo>
                  <a:pt x="272" y="28"/>
                </a:moveTo>
                <a:lnTo>
                  <a:pt x="286" y="36"/>
                </a:lnTo>
                <a:lnTo>
                  <a:pt x="264" y="46"/>
                </a:lnTo>
                <a:lnTo>
                  <a:pt x="250" y="40"/>
                </a:lnTo>
                <a:lnTo>
                  <a:pt x="272" y="28"/>
                </a:lnTo>
                <a:close/>
                <a:moveTo>
                  <a:pt x="294" y="48"/>
                </a:moveTo>
                <a:lnTo>
                  <a:pt x="294" y="124"/>
                </a:lnTo>
                <a:lnTo>
                  <a:pt x="272" y="136"/>
                </a:lnTo>
                <a:lnTo>
                  <a:pt x="272" y="60"/>
                </a:lnTo>
                <a:lnTo>
                  <a:pt x="294" y="48"/>
                </a:lnTo>
                <a:close/>
                <a:moveTo>
                  <a:pt x="240" y="52"/>
                </a:moveTo>
                <a:lnTo>
                  <a:pt x="256" y="60"/>
                </a:lnTo>
                <a:lnTo>
                  <a:pt x="256" y="136"/>
                </a:lnTo>
                <a:lnTo>
                  <a:pt x="240" y="128"/>
                </a:lnTo>
                <a:lnTo>
                  <a:pt x="240" y="52"/>
                </a:lnTo>
                <a:close/>
                <a:moveTo>
                  <a:pt x="306" y="266"/>
                </a:moveTo>
                <a:lnTo>
                  <a:pt x="230" y="304"/>
                </a:lnTo>
                <a:lnTo>
                  <a:pt x="230" y="204"/>
                </a:lnTo>
                <a:lnTo>
                  <a:pt x="230" y="204"/>
                </a:lnTo>
                <a:lnTo>
                  <a:pt x="236" y="206"/>
                </a:lnTo>
                <a:lnTo>
                  <a:pt x="236" y="206"/>
                </a:lnTo>
                <a:lnTo>
                  <a:pt x="240" y="204"/>
                </a:lnTo>
                <a:lnTo>
                  <a:pt x="306" y="170"/>
                </a:lnTo>
                <a:lnTo>
                  <a:pt x="306" y="2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000" dirty="0"/>
          </a:p>
        </p:txBody>
      </p:sp>
      <p:sp>
        <p:nvSpPr>
          <p:cNvPr id="189" name="Freeform 4848">
            <a:extLst>
              <a:ext uri="{FF2B5EF4-FFF2-40B4-BE49-F238E27FC236}">
                <a16:creationId xmlns:a16="http://schemas.microsoft.com/office/drawing/2014/main" id="{62762580-3956-4780-9EEE-9FE158A86C5B}"/>
              </a:ext>
            </a:extLst>
          </p:cNvPr>
          <p:cNvSpPr>
            <a:spLocks noEditPoints="1"/>
          </p:cNvSpPr>
          <p:nvPr/>
        </p:nvSpPr>
        <p:spPr bwMode="auto">
          <a:xfrm>
            <a:off x="4575004" y="4498484"/>
            <a:ext cx="375210" cy="322700"/>
          </a:xfrm>
          <a:custGeom>
            <a:avLst/>
            <a:gdLst>
              <a:gd name="T0" fmla="*/ 198 w 354"/>
              <a:gd name="T1" fmla="*/ 12 h 314"/>
              <a:gd name="T2" fmla="*/ 194 w 354"/>
              <a:gd name="T3" fmla="*/ 8 h 314"/>
              <a:gd name="T4" fmla="*/ 184 w 354"/>
              <a:gd name="T5" fmla="*/ 0 h 314"/>
              <a:gd name="T6" fmla="*/ 178 w 354"/>
              <a:gd name="T7" fmla="*/ 0 h 314"/>
              <a:gd name="T8" fmla="*/ 166 w 354"/>
              <a:gd name="T9" fmla="*/ 4 h 314"/>
              <a:gd name="T10" fmla="*/ 158 w 354"/>
              <a:gd name="T11" fmla="*/ 12 h 314"/>
              <a:gd name="T12" fmla="*/ 4 w 354"/>
              <a:gd name="T13" fmla="*/ 278 h 314"/>
              <a:gd name="T14" fmla="*/ 0 w 354"/>
              <a:gd name="T15" fmla="*/ 290 h 314"/>
              <a:gd name="T16" fmla="*/ 4 w 354"/>
              <a:gd name="T17" fmla="*/ 302 h 314"/>
              <a:gd name="T18" fmla="*/ 8 w 354"/>
              <a:gd name="T19" fmla="*/ 306 h 314"/>
              <a:gd name="T20" fmla="*/ 18 w 354"/>
              <a:gd name="T21" fmla="*/ 312 h 314"/>
              <a:gd name="T22" fmla="*/ 330 w 354"/>
              <a:gd name="T23" fmla="*/ 314 h 314"/>
              <a:gd name="T24" fmla="*/ 338 w 354"/>
              <a:gd name="T25" fmla="*/ 312 h 314"/>
              <a:gd name="T26" fmla="*/ 348 w 354"/>
              <a:gd name="T27" fmla="*/ 306 h 314"/>
              <a:gd name="T28" fmla="*/ 352 w 354"/>
              <a:gd name="T29" fmla="*/ 302 h 314"/>
              <a:gd name="T30" fmla="*/ 354 w 354"/>
              <a:gd name="T31" fmla="*/ 290 h 314"/>
              <a:gd name="T32" fmla="*/ 352 w 354"/>
              <a:gd name="T33" fmla="*/ 278 h 314"/>
              <a:gd name="T34" fmla="*/ 42 w 354"/>
              <a:gd name="T35" fmla="*/ 280 h 314"/>
              <a:gd name="T36" fmla="*/ 314 w 354"/>
              <a:gd name="T37" fmla="*/ 280 h 314"/>
              <a:gd name="T38" fmla="*/ 160 w 354"/>
              <a:gd name="T39" fmla="*/ 142 h 314"/>
              <a:gd name="T40" fmla="*/ 158 w 354"/>
              <a:gd name="T41" fmla="*/ 132 h 314"/>
              <a:gd name="T42" fmla="*/ 160 w 354"/>
              <a:gd name="T43" fmla="*/ 126 h 314"/>
              <a:gd name="T44" fmla="*/ 164 w 354"/>
              <a:gd name="T45" fmla="*/ 122 h 314"/>
              <a:gd name="T46" fmla="*/ 178 w 354"/>
              <a:gd name="T47" fmla="*/ 118 h 314"/>
              <a:gd name="T48" fmla="*/ 186 w 354"/>
              <a:gd name="T49" fmla="*/ 118 h 314"/>
              <a:gd name="T50" fmla="*/ 192 w 354"/>
              <a:gd name="T51" fmla="*/ 122 h 314"/>
              <a:gd name="T52" fmla="*/ 198 w 354"/>
              <a:gd name="T53" fmla="*/ 132 h 314"/>
              <a:gd name="T54" fmla="*/ 196 w 354"/>
              <a:gd name="T55" fmla="*/ 142 h 314"/>
              <a:gd name="T56" fmla="*/ 172 w 354"/>
              <a:gd name="T57" fmla="*/ 206 h 314"/>
              <a:gd name="T58" fmla="*/ 178 w 354"/>
              <a:gd name="T59" fmla="*/ 218 h 314"/>
              <a:gd name="T60" fmla="*/ 186 w 354"/>
              <a:gd name="T61" fmla="*/ 220 h 314"/>
              <a:gd name="T62" fmla="*/ 190 w 354"/>
              <a:gd name="T63" fmla="*/ 224 h 314"/>
              <a:gd name="T64" fmla="*/ 194 w 354"/>
              <a:gd name="T65" fmla="*/ 230 h 314"/>
              <a:gd name="T66" fmla="*/ 196 w 354"/>
              <a:gd name="T67" fmla="*/ 238 h 314"/>
              <a:gd name="T68" fmla="*/ 194 w 354"/>
              <a:gd name="T69" fmla="*/ 244 h 314"/>
              <a:gd name="T70" fmla="*/ 190 w 354"/>
              <a:gd name="T71" fmla="*/ 250 h 314"/>
              <a:gd name="T72" fmla="*/ 186 w 354"/>
              <a:gd name="T73" fmla="*/ 254 h 314"/>
              <a:gd name="T74" fmla="*/ 178 w 354"/>
              <a:gd name="T75" fmla="*/ 256 h 314"/>
              <a:gd name="T76" fmla="*/ 170 w 354"/>
              <a:gd name="T77" fmla="*/ 254 h 314"/>
              <a:gd name="T78" fmla="*/ 166 w 354"/>
              <a:gd name="T79" fmla="*/ 250 h 314"/>
              <a:gd name="T80" fmla="*/ 162 w 354"/>
              <a:gd name="T81" fmla="*/ 244 h 314"/>
              <a:gd name="T82" fmla="*/ 160 w 354"/>
              <a:gd name="T83" fmla="*/ 238 h 314"/>
              <a:gd name="T84" fmla="*/ 162 w 354"/>
              <a:gd name="T85" fmla="*/ 230 h 314"/>
              <a:gd name="T86" fmla="*/ 166 w 354"/>
              <a:gd name="T87" fmla="*/ 224 h 314"/>
              <a:gd name="T88" fmla="*/ 178 w 354"/>
              <a:gd name="T89" fmla="*/ 21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4" h="314">
                <a:moveTo>
                  <a:pt x="352" y="278"/>
                </a:moveTo>
                <a:lnTo>
                  <a:pt x="198" y="12"/>
                </a:lnTo>
                <a:lnTo>
                  <a:pt x="198" y="12"/>
                </a:lnTo>
                <a:lnTo>
                  <a:pt x="194" y="8"/>
                </a:lnTo>
                <a:lnTo>
                  <a:pt x="190" y="4"/>
                </a:lnTo>
                <a:lnTo>
                  <a:pt x="184" y="0"/>
                </a:lnTo>
                <a:lnTo>
                  <a:pt x="178" y="0"/>
                </a:lnTo>
                <a:lnTo>
                  <a:pt x="178" y="0"/>
                </a:lnTo>
                <a:lnTo>
                  <a:pt x="172" y="0"/>
                </a:lnTo>
                <a:lnTo>
                  <a:pt x="166" y="4"/>
                </a:lnTo>
                <a:lnTo>
                  <a:pt x="162" y="8"/>
                </a:lnTo>
                <a:lnTo>
                  <a:pt x="158" y="12"/>
                </a:lnTo>
                <a:lnTo>
                  <a:pt x="4" y="278"/>
                </a:lnTo>
                <a:lnTo>
                  <a:pt x="4" y="278"/>
                </a:lnTo>
                <a:lnTo>
                  <a:pt x="2" y="282"/>
                </a:lnTo>
                <a:lnTo>
                  <a:pt x="0" y="290"/>
                </a:lnTo>
                <a:lnTo>
                  <a:pt x="2" y="296"/>
                </a:lnTo>
                <a:lnTo>
                  <a:pt x="4" y="302"/>
                </a:lnTo>
                <a:lnTo>
                  <a:pt x="4" y="302"/>
                </a:lnTo>
                <a:lnTo>
                  <a:pt x="8" y="306"/>
                </a:lnTo>
                <a:lnTo>
                  <a:pt x="12" y="310"/>
                </a:lnTo>
                <a:lnTo>
                  <a:pt x="18" y="312"/>
                </a:lnTo>
                <a:lnTo>
                  <a:pt x="26" y="314"/>
                </a:lnTo>
                <a:lnTo>
                  <a:pt x="330" y="314"/>
                </a:lnTo>
                <a:lnTo>
                  <a:pt x="330" y="314"/>
                </a:lnTo>
                <a:lnTo>
                  <a:pt x="338" y="312"/>
                </a:lnTo>
                <a:lnTo>
                  <a:pt x="342" y="310"/>
                </a:lnTo>
                <a:lnTo>
                  <a:pt x="348" y="306"/>
                </a:lnTo>
                <a:lnTo>
                  <a:pt x="352" y="302"/>
                </a:lnTo>
                <a:lnTo>
                  <a:pt x="352" y="302"/>
                </a:lnTo>
                <a:lnTo>
                  <a:pt x="354" y="296"/>
                </a:lnTo>
                <a:lnTo>
                  <a:pt x="354" y="290"/>
                </a:lnTo>
                <a:lnTo>
                  <a:pt x="354" y="282"/>
                </a:lnTo>
                <a:lnTo>
                  <a:pt x="352" y="278"/>
                </a:lnTo>
                <a:lnTo>
                  <a:pt x="352" y="278"/>
                </a:lnTo>
                <a:close/>
                <a:moveTo>
                  <a:pt x="42" y="280"/>
                </a:moveTo>
                <a:lnTo>
                  <a:pt x="178" y="44"/>
                </a:lnTo>
                <a:lnTo>
                  <a:pt x="314" y="280"/>
                </a:lnTo>
                <a:lnTo>
                  <a:pt x="42" y="280"/>
                </a:lnTo>
                <a:close/>
                <a:moveTo>
                  <a:pt x="160" y="142"/>
                </a:moveTo>
                <a:lnTo>
                  <a:pt x="160" y="142"/>
                </a:lnTo>
                <a:lnTo>
                  <a:pt x="158" y="132"/>
                </a:lnTo>
                <a:lnTo>
                  <a:pt x="158" y="132"/>
                </a:lnTo>
                <a:lnTo>
                  <a:pt x="160" y="126"/>
                </a:lnTo>
                <a:lnTo>
                  <a:pt x="164" y="122"/>
                </a:lnTo>
                <a:lnTo>
                  <a:pt x="164" y="122"/>
                </a:lnTo>
                <a:lnTo>
                  <a:pt x="170" y="118"/>
                </a:lnTo>
                <a:lnTo>
                  <a:pt x="178" y="118"/>
                </a:lnTo>
                <a:lnTo>
                  <a:pt x="178" y="118"/>
                </a:lnTo>
                <a:lnTo>
                  <a:pt x="186" y="118"/>
                </a:lnTo>
                <a:lnTo>
                  <a:pt x="192" y="122"/>
                </a:lnTo>
                <a:lnTo>
                  <a:pt x="192" y="122"/>
                </a:lnTo>
                <a:lnTo>
                  <a:pt x="196" y="126"/>
                </a:lnTo>
                <a:lnTo>
                  <a:pt x="198" y="132"/>
                </a:lnTo>
                <a:lnTo>
                  <a:pt x="198" y="132"/>
                </a:lnTo>
                <a:lnTo>
                  <a:pt x="196" y="142"/>
                </a:lnTo>
                <a:lnTo>
                  <a:pt x="184" y="206"/>
                </a:lnTo>
                <a:lnTo>
                  <a:pt x="172" y="206"/>
                </a:lnTo>
                <a:lnTo>
                  <a:pt x="160" y="142"/>
                </a:lnTo>
                <a:close/>
                <a:moveTo>
                  <a:pt x="178" y="218"/>
                </a:moveTo>
                <a:lnTo>
                  <a:pt x="178" y="218"/>
                </a:lnTo>
                <a:lnTo>
                  <a:pt x="186" y="220"/>
                </a:lnTo>
                <a:lnTo>
                  <a:pt x="186" y="220"/>
                </a:lnTo>
                <a:lnTo>
                  <a:pt x="190" y="224"/>
                </a:lnTo>
                <a:lnTo>
                  <a:pt x="190" y="224"/>
                </a:lnTo>
                <a:lnTo>
                  <a:pt x="194" y="230"/>
                </a:lnTo>
                <a:lnTo>
                  <a:pt x="194" y="230"/>
                </a:lnTo>
                <a:lnTo>
                  <a:pt x="196" y="238"/>
                </a:lnTo>
                <a:lnTo>
                  <a:pt x="196" y="238"/>
                </a:lnTo>
                <a:lnTo>
                  <a:pt x="194" y="244"/>
                </a:lnTo>
                <a:lnTo>
                  <a:pt x="194" y="244"/>
                </a:lnTo>
                <a:lnTo>
                  <a:pt x="190" y="250"/>
                </a:lnTo>
                <a:lnTo>
                  <a:pt x="190" y="250"/>
                </a:lnTo>
                <a:lnTo>
                  <a:pt x="186" y="254"/>
                </a:lnTo>
                <a:lnTo>
                  <a:pt x="186" y="254"/>
                </a:lnTo>
                <a:lnTo>
                  <a:pt x="178" y="256"/>
                </a:lnTo>
                <a:lnTo>
                  <a:pt x="178" y="256"/>
                </a:lnTo>
                <a:lnTo>
                  <a:pt x="170" y="254"/>
                </a:lnTo>
                <a:lnTo>
                  <a:pt x="170" y="254"/>
                </a:lnTo>
                <a:lnTo>
                  <a:pt x="166" y="250"/>
                </a:lnTo>
                <a:lnTo>
                  <a:pt x="166" y="250"/>
                </a:lnTo>
                <a:lnTo>
                  <a:pt x="162" y="244"/>
                </a:lnTo>
                <a:lnTo>
                  <a:pt x="162" y="244"/>
                </a:lnTo>
                <a:lnTo>
                  <a:pt x="160" y="238"/>
                </a:lnTo>
                <a:lnTo>
                  <a:pt x="160" y="238"/>
                </a:lnTo>
                <a:lnTo>
                  <a:pt x="162" y="230"/>
                </a:lnTo>
                <a:lnTo>
                  <a:pt x="166" y="224"/>
                </a:lnTo>
                <a:lnTo>
                  <a:pt x="166" y="224"/>
                </a:lnTo>
                <a:lnTo>
                  <a:pt x="170" y="220"/>
                </a:lnTo>
                <a:lnTo>
                  <a:pt x="178" y="218"/>
                </a:lnTo>
                <a:lnTo>
                  <a:pt x="178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993" tIns="46997" rIns="93993" bIns="469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6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329" name="Freeform 4923">
            <a:extLst>
              <a:ext uri="{FF2B5EF4-FFF2-40B4-BE49-F238E27FC236}">
                <a16:creationId xmlns:a16="http://schemas.microsoft.com/office/drawing/2014/main" id="{3FF17E48-A982-437F-92F2-829B6DDC834B}"/>
              </a:ext>
            </a:extLst>
          </p:cNvPr>
          <p:cNvSpPr>
            <a:spLocks noEditPoints="1"/>
          </p:cNvSpPr>
          <p:nvPr/>
        </p:nvSpPr>
        <p:spPr bwMode="auto">
          <a:xfrm>
            <a:off x="8790643" y="3768885"/>
            <a:ext cx="872006" cy="707546"/>
          </a:xfrm>
          <a:custGeom>
            <a:avLst/>
            <a:gdLst>
              <a:gd name="T0" fmla="*/ 310 w 360"/>
              <a:gd name="T1" fmla="*/ 80 h 330"/>
              <a:gd name="T2" fmla="*/ 310 w 360"/>
              <a:gd name="T3" fmla="*/ 36 h 330"/>
              <a:gd name="T4" fmla="*/ 310 w 360"/>
              <a:gd name="T5" fmla="*/ 34 h 330"/>
              <a:gd name="T6" fmla="*/ 310 w 360"/>
              <a:gd name="T7" fmla="*/ 32 h 330"/>
              <a:gd name="T8" fmla="*/ 310 w 360"/>
              <a:gd name="T9" fmla="*/ 32 h 330"/>
              <a:gd name="T10" fmla="*/ 310 w 360"/>
              <a:gd name="T11" fmla="*/ 32 h 330"/>
              <a:gd name="T12" fmla="*/ 308 w 360"/>
              <a:gd name="T13" fmla="*/ 30 h 330"/>
              <a:gd name="T14" fmla="*/ 308 w 360"/>
              <a:gd name="T15" fmla="*/ 30 h 330"/>
              <a:gd name="T16" fmla="*/ 308 w 360"/>
              <a:gd name="T17" fmla="*/ 28 h 330"/>
              <a:gd name="T18" fmla="*/ 306 w 360"/>
              <a:gd name="T19" fmla="*/ 28 h 330"/>
              <a:gd name="T20" fmla="*/ 274 w 360"/>
              <a:gd name="T21" fmla="*/ 12 h 330"/>
              <a:gd name="T22" fmla="*/ 272 w 360"/>
              <a:gd name="T23" fmla="*/ 12 h 330"/>
              <a:gd name="T24" fmla="*/ 254 w 360"/>
              <a:gd name="T25" fmla="*/ 20 h 330"/>
              <a:gd name="T26" fmla="*/ 238 w 360"/>
              <a:gd name="T27" fmla="*/ 2 h 330"/>
              <a:gd name="T28" fmla="*/ 226 w 360"/>
              <a:gd name="T29" fmla="*/ 0 h 330"/>
              <a:gd name="T30" fmla="*/ 110 w 360"/>
              <a:gd name="T31" fmla="*/ 58 h 330"/>
              <a:gd name="T32" fmla="*/ 110 w 360"/>
              <a:gd name="T33" fmla="*/ 60 h 330"/>
              <a:gd name="T34" fmla="*/ 108 w 360"/>
              <a:gd name="T35" fmla="*/ 60 h 330"/>
              <a:gd name="T36" fmla="*/ 108 w 360"/>
              <a:gd name="T37" fmla="*/ 60 h 330"/>
              <a:gd name="T38" fmla="*/ 2 w 360"/>
              <a:gd name="T39" fmla="*/ 158 h 330"/>
              <a:gd name="T40" fmla="*/ 0 w 360"/>
              <a:gd name="T41" fmla="*/ 170 h 330"/>
              <a:gd name="T42" fmla="*/ 4 w 360"/>
              <a:gd name="T43" fmla="*/ 174 h 330"/>
              <a:gd name="T44" fmla="*/ 10 w 360"/>
              <a:gd name="T45" fmla="*/ 176 h 330"/>
              <a:gd name="T46" fmla="*/ 40 w 360"/>
              <a:gd name="T47" fmla="*/ 172 h 330"/>
              <a:gd name="T48" fmla="*/ 40 w 360"/>
              <a:gd name="T49" fmla="*/ 304 h 330"/>
              <a:gd name="T50" fmla="*/ 44 w 360"/>
              <a:gd name="T51" fmla="*/ 312 h 330"/>
              <a:gd name="T52" fmla="*/ 50 w 360"/>
              <a:gd name="T53" fmla="*/ 314 h 330"/>
              <a:gd name="T54" fmla="*/ 220 w 360"/>
              <a:gd name="T55" fmla="*/ 330 h 330"/>
              <a:gd name="T56" fmla="*/ 220 w 360"/>
              <a:gd name="T57" fmla="*/ 330 h 330"/>
              <a:gd name="T58" fmla="*/ 224 w 360"/>
              <a:gd name="T59" fmla="*/ 330 h 330"/>
              <a:gd name="T60" fmla="*/ 224 w 360"/>
              <a:gd name="T61" fmla="*/ 330 h 330"/>
              <a:gd name="T62" fmla="*/ 322 w 360"/>
              <a:gd name="T63" fmla="*/ 282 h 330"/>
              <a:gd name="T64" fmla="*/ 326 w 360"/>
              <a:gd name="T65" fmla="*/ 278 h 330"/>
              <a:gd name="T66" fmla="*/ 326 w 360"/>
              <a:gd name="T67" fmla="*/ 160 h 330"/>
              <a:gd name="T68" fmla="*/ 356 w 360"/>
              <a:gd name="T69" fmla="*/ 146 h 330"/>
              <a:gd name="T70" fmla="*/ 360 w 360"/>
              <a:gd name="T71" fmla="*/ 138 h 330"/>
              <a:gd name="T72" fmla="*/ 360 w 360"/>
              <a:gd name="T73" fmla="*/ 134 h 330"/>
              <a:gd name="T74" fmla="*/ 358 w 360"/>
              <a:gd name="T75" fmla="*/ 130 h 330"/>
              <a:gd name="T76" fmla="*/ 150 w 360"/>
              <a:gd name="T77" fmla="*/ 304 h 330"/>
              <a:gd name="T78" fmla="*/ 150 w 360"/>
              <a:gd name="T79" fmla="*/ 208 h 330"/>
              <a:gd name="T80" fmla="*/ 144 w 360"/>
              <a:gd name="T81" fmla="*/ 192 h 330"/>
              <a:gd name="T82" fmla="*/ 128 w 360"/>
              <a:gd name="T83" fmla="*/ 184 h 330"/>
              <a:gd name="T84" fmla="*/ 120 w 360"/>
              <a:gd name="T85" fmla="*/ 184 h 330"/>
              <a:gd name="T86" fmla="*/ 108 w 360"/>
              <a:gd name="T87" fmla="*/ 196 h 330"/>
              <a:gd name="T88" fmla="*/ 106 w 360"/>
              <a:gd name="T89" fmla="*/ 300 h 330"/>
              <a:gd name="T90" fmla="*/ 60 w 360"/>
              <a:gd name="T91" fmla="*/ 138 h 330"/>
              <a:gd name="T92" fmla="*/ 210 w 360"/>
              <a:gd name="T93" fmla="*/ 182 h 330"/>
              <a:gd name="T94" fmla="*/ 272 w 360"/>
              <a:gd name="T95" fmla="*/ 28 h 330"/>
              <a:gd name="T96" fmla="*/ 264 w 360"/>
              <a:gd name="T97" fmla="*/ 46 h 330"/>
              <a:gd name="T98" fmla="*/ 272 w 360"/>
              <a:gd name="T99" fmla="*/ 28 h 330"/>
              <a:gd name="T100" fmla="*/ 294 w 360"/>
              <a:gd name="T101" fmla="*/ 124 h 330"/>
              <a:gd name="T102" fmla="*/ 272 w 360"/>
              <a:gd name="T103" fmla="*/ 60 h 330"/>
              <a:gd name="T104" fmla="*/ 240 w 360"/>
              <a:gd name="T105" fmla="*/ 52 h 330"/>
              <a:gd name="T106" fmla="*/ 256 w 360"/>
              <a:gd name="T107" fmla="*/ 136 h 330"/>
              <a:gd name="T108" fmla="*/ 240 w 360"/>
              <a:gd name="T109" fmla="*/ 52 h 330"/>
              <a:gd name="T110" fmla="*/ 230 w 360"/>
              <a:gd name="T111" fmla="*/ 304 h 330"/>
              <a:gd name="T112" fmla="*/ 230 w 360"/>
              <a:gd name="T113" fmla="*/ 204 h 330"/>
              <a:gd name="T114" fmla="*/ 236 w 360"/>
              <a:gd name="T115" fmla="*/ 206 h 330"/>
              <a:gd name="T116" fmla="*/ 306 w 360"/>
              <a:gd name="T117" fmla="*/ 17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0" h="330">
                <a:moveTo>
                  <a:pt x="358" y="130"/>
                </a:moveTo>
                <a:lnTo>
                  <a:pt x="310" y="80"/>
                </a:lnTo>
                <a:lnTo>
                  <a:pt x="310" y="36"/>
                </a:lnTo>
                <a:lnTo>
                  <a:pt x="310" y="36"/>
                </a:lnTo>
                <a:lnTo>
                  <a:pt x="310" y="34"/>
                </a:lnTo>
                <a:lnTo>
                  <a:pt x="310" y="34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28"/>
                </a:lnTo>
                <a:lnTo>
                  <a:pt x="308" y="28"/>
                </a:lnTo>
                <a:lnTo>
                  <a:pt x="306" y="28"/>
                </a:lnTo>
                <a:lnTo>
                  <a:pt x="306" y="28"/>
                </a:lnTo>
                <a:lnTo>
                  <a:pt x="306" y="28"/>
                </a:lnTo>
                <a:lnTo>
                  <a:pt x="274" y="12"/>
                </a:lnTo>
                <a:lnTo>
                  <a:pt x="274" y="12"/>
                </a:lnTo>
                <a:lnTo>
                  <a:pt x="272" y="12"/>
                </a:lnTo>
                <a:lnTo>
                  <a:pt x="268" y="12"/>
                </a:lnTo>
                <a:lnTo>
                  <a:pt x="254" y="20"/>
                </a:lnTo>
                <a:lnTo>
                  <a:pt x="238" y="2"/>
                </a:lnTo>
                <a:lnTo>
                  <a:pt x="238" y="2"/>
                </a:lnTo>
                <a:lnTo>
                  <a:pt x="232" y="0"/>
                </a:lnTo>
                <a:lnTo>
                  <a:pt x="226" y="0"/>
                </a:lnTo>
                <a:lnTo>
                  <a:pt x="114" y="58"/>
                </a:lnTo>
                <a:lnTo>
                  <a:pt x="110" y="58"/>
                </a:lnTo>
                <a:lnTo>
                  <a:pt x="110" y="58"/>
                </a:lnTo>
                <a:lnTo>
                  <a:pt x="110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0" y="170"/>
                </a:lnTo>
                <a:lnTo>
                  <a:pt x="0" y="170"/>
                </a:lnTo>
                <a:lnTo>
                  <a:pt x="4" y="174"/>
                </a:lnTo>
                <a:lnTo>
                  <a:pt x="10" y="176"/>
                </a:lnTo>
                <a:lnTo>
                  <a:pt x="10" y="176"/>
                </a:lnTo>
                <a:lnTo>
                  <a:pt x="10" y="176"/>
                </a:lnTo>
                <a:lnTo>
                  <a:pt x="40" y="172"/>
                </a:lnTo>
                <a:lnTo>
                  <a:pt x="40" y="304"/>
                </a:lnTo>
                <a:lnTo>
                  <a:pt x="40" y="304"/>
                </a:lnTo>
                <a:lnTo>
                  <a:pt x="42" y="308"/>
                </a:lnTo>
                <a:lnTo>
                  <a:pt x="44" y="312"/>
                </a:lnTo>
                <a:lnTo>
                  <a:pt x="46" y="314"/>
                </a:lnTo>
                <a:lnTo>
                  <a:pt x="50" y="314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322" y="282"/>
                </a:lnTo>
                <a:lnTo>
                  <a:pt x="322" y="282"/>
                </a:lnTo>
                <a:lnTo>
                  <a:pt x="326" y="278"/>
                </a:lnTo>
                <a:lnTo>
                  <a:pt x="326" y="272"/>
                </a:lnTo>
                <a:lnTo>
                  <a:pt x="326" y="160"/>
                </a:lnTo>
                <a:lnTo>
                  <a:pt x="356" y="146"/>
                </a:lnTo>
                <a:lnTo>
                  <a:pt x="356" y="146"/>
                </a:lnTo>
                <a:lnTo>
                  <a:pt x="358" y="142"/>
                </a:lnTo>
                <a:lnTo>
                  <a:pt x="360" y="138"/>
                </a:lnTo>
                <a:lnTo>
                  <a:pt x="360" y="138"/>
                </a:lnTo>
                <a:lnTo>
                  <a:pt x="360" y="134"/>
                </a:lnTo>
                <a:lnTo>
                  <a:pt x="358" y="130"/>
                </a:lnTo>
                <a:lnTo>
                  <a:pt x="358" y="130"/>
                </a:lnTo>
                <a:close/>
                <a:moveTo>
                  <a:pt x="210" y="310"/>
                </a:moveTo>
                <a:lnTo>
                  <a:pt x="150" y="304"/>
                </a:lnTo>
                <a:lnTo>
                  <a:pt x="150" y="208"/>
                </a:lnTo>
                <a:lnTo>
                  <a:pt x="150" y="208"/>
                </a:lnTo>
                <a:lnTo>
                  <a:pt x="148" y="200"/>
                </a:lnTo>
                <a:lnTo>
                  <a:pt x="144" y="192"/>
                </a:lnTo>
                <a:lnTo>
                  <a:pt x="136" y="186"/>
                </a:lnTo>
                <a:lnTo>
                  <a:pt x="128" y="184"/>
                </a:lnTo>
                <a:lnTo>
                  <a:pt x="128" y="184"/>
                </a:lnTo>
                <a:lnTo>
                  <a:pt x="120" y="184"/>
                </a:lnTo>
                <a:lnTo>
                  <a:pt x="112" y="188"/>
                </a:lnTo>
                <a:lnTo>
                  <a:pt x="108" y="196"/>
                </a:lnTo>
                <a:lnTo>
                  <a:pt x="106" y="204"/>
                </a:lnTo>
                <a:lnTo>
                  <a:pt x="106" y="300"/>
                </a:lnTo>
                <a:lnTo>
                  <a:pt x="60" y="296"/>
                </a:lnTo>
                <a:lnTo>
                  <a:pt x="60" y="138"/>
                </a:lnTo>
                <a:lnTo>
                  <a:pt x="118" y="86"/>
                </a:lnTo>
                <a:lnTo>
                  <a:pt x="210" y="182"/>
                </a:lnTo>
                <a:lnTo>
                  <a:pt x="210" y="310"/>
                </a:lnTo>
                <a:close/>
                <a:moveTo>
                  <a:pt x="272" y="28"/>
                </a:moveTo>
                <a:lnTo>
                  <a:pt x="286" y="36"/>
                </a:lnTo>
                <a:lnTo>
                  <a:pt x="264" y="46"/>
                </a:lnTo>
                <a:lnTo>
                  <a:pt x="250" y="40"/>
                </a:lnTo>
                <a:lnTo>
                  <a:pt x="272" y="28"/>
                </a:lnTo>
                <a:close/>
                <a:moveTo>
                  <a:pt x="294" y="48"/>
                </a:moveTo>
                <a:lnTo>
                  <a:pt x="294" y="124"/>
                </a:lnTo>
                <a:lnTo>
                  <a:pt x="272" y="136"/>
                </a:lnTo>
                <a:lnTo>
                  <a:pt x="272" y="60"/>
                </a:lnTo>
                <a:lnTo>
                  <a:pt x="294" y="48"/>
                </a:lnTo>
                <a:close/>
                <a:moveTo>
                  <a:pt x="240" y="52"/>
                </a:moveTo>
                <a:lnTo>
                  <a:pt x="256" y="60"/>
                </a:lnTo>
                <a:lnTo>
                  <a:pt x="256" y="136"/>
                </a:lnTo>
                <a:lnTo>
                  <a:pt x="240" y="128"/>
                </a:lnTo>
                <a:lnTo>
                  <a:pt x="240" y="52"/>
                </a:lnTo>
                <a:close/>
                <a:moveTo>
                  <a:pt x="306" y="266"/>
                </a:moveTo>
                <a:lnTo>
                  <a:pt x="230" y="304"/>
                </a:lnTo>
                <a:lnTo>
                  <a:pt x="230" y="204"/>
                </a:lnTo>
                <a:lnTo>
                  <a:pt x="230" y="204"/>
                </a:lnTo>
                <a:lnTo>
                  <a:pt x="236" y="206"/>
                </a:lnTo>
                <a:lnTo>
                  <a:pt x="236" y="206"/>
                </a:lnTo>
                <a:lnTo>
                  <a:pt x="240" y="204"/>
                </a:lnTo>
                <a:lnTo>
                  <a:pt x="306" y="170"/>
                </a:lnTo>
                <a:lnTo>
                  <a:pt x="306" y="2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000" dirty="0"/>
          </a:p>
        </p:txBody>
      </p:sp>
      <p:sp>
        <p:nvSpPr>
          <p:cNvPr id="335" name="Freeform 4850">
            <a:extLst>
              <a:ext uri="{FF2B5EF4-FFF2-40B4-BE49-F238E27FC236}">
                <a16:creationId xmlns:a16="http://schemas.microsoft.com/office/drawing/2014/main" id="{4CB302A5-997E-4995-A508-BDC3BB1DF661}"/>
              </a:ext>
            </a:extLst>
          </p:cNvPr>
          <p:cNvSpPr>
            <a:spLocks noEditPoints="1"/>
          </p:cNvSpPr>
          <p:nvPr/>
        </p:nvSpPr>
        <p:spPr bwMode="auto">
          <a:xfrm>
            <a:off x="10233878" y="3253160"/>
            <a:ext cx="360720" cy="328756"/>
          </a:xfrm>
          <a:custGeom>
            <a:avLst/>
            <a:gdLst>
              <a:gd name="T0" fmla="*/ 228 w 402"/>
              <a:gd name="T1" fmla="*/ 272 h 408"/>
              <a:gd name="T2" fmla="*/ 234 w 402"/>
              <a:gd name="T3" fmla="*/ 270 h 408"/>
              <a:gd name="T4" fmla="*/ 238 w 402"/>
              <a:gd name="T5" fmla="*/ 264 h 408"/>
              <a:gd name="T6" fmla="*/ 238 w 402"/>
              <a:gd name="T7" fmla="*/ 258 h 408"/>
              <a:gd name="T8" fmla="*/ 238 w 402"/>
              <a:gd name="T9" fmla="*/ 14 h 408"/>
              <a:gd name="T10" fmla="*/ 238 w 402"/>
              <a:gd name="T11" fmla="*/ 10 h 408"/>
              <a:gd name="T12" fmla="*/ 236 w 402"/>
              <a:gd name="T13" fmla="*/ 2 h 408"/>
              <a:gd name="T14" fmla="*/ 234 w 402"/>
              <a:gd name="T15" fmla="*/ 0 h 408"/>
              <a:gd name="T16" fmla="*/ 226 w 402"/>
              <a:gd name="T17" fmla="*/ 0 h 408"/>
              <a:gd name="T18" fmla="*/ 220 w 402"/>
              <a:gd name="T19" fmla="*/ 4 h 408"/>
              <a:gd name="T20" fmla="*/ 10 w 402"/>
              <a:gd name="T21" fmla="*/ 126 h 408"/>
              <a:gd name="T22" fmla="*/ 6 w 402"/>
              <a:gd name="T23" fmla="*/ 126 h 408"/>
              <a:gd name="T24" fmla="*/ 0 w 402"/>
              <a:gd name="T25" fmla="*/ 132 h 408"/>
              <a:gd name="T26" fmla="*/ 0 w 402"/>
              <a:gd name="T27" fmla="*/ 136 h 408"/>
              <a:gd name="T28" fmla="*/ 2 w 402"/>
              <a:gd name="T29" fmla="*/ 142 h 408"/>
              <a:gd name="T30" fmla="*/ 10 w 402"/>
              <a:gd name="T31" fmla="*/ 146 h 408"/>
              <a:gd name="T32" fmla="*/ 220 w 402"/>
              <a:gd name="T33" fmla="*/ 268 h 408"/>
              <a:gd name="T34" fmla="*/ 224 w 402"/>
              <a:gd name="T35" fmla="*/ 270 h 408"/>
              <a:gd name="T36" fmla="*/ 228 w 402"/>
              <a:gd name="T37" fmla="*/ 272 h 408"/>
              <a:gd name="T38" fmla="*/ 166 w 402"/>
              <a:gd name="T39" fmla="*/ 146 h 408"/>
              <a:gd name="T40" fmla="*/ 156 w 402"/>
              <a:gd name="T41" fmla="*/ 150 h 408"/>
              <a:gd name="T42" fmla="*/ 144 w 402"/>
              <a:gd name="T43" fmla="*/ 146 h 408"/>
              <a:gd name="T44" fmla="*/ 142 w 402"/>
              <a:gd name="T45" fmla="*/ 142 h 408"/>
              <a:gd name="T46" fmla="*/ 142 w 402"/>
              <a:gd name="T47" fmla="*/ 130 h 408"/>
              <a:gd name="T48" fmla="*/ 144 w 402"/>
              <a:gd name="T49" fmla="*/ 124 h 408"/>
              <a:gd name="T50" fmla="*/ 156 w 402"/>
              <a:gd name="T51" fmla="*/ 120 h 408"/>
              <a:gd name="T52" fmla="*/ 166 w 402"/>
              <a:gd name="T53" fmla="*/ 124 h 408"/>
              <a:gd name="T54" fmla="*/ 170 w 402"/>
              <a:gd name="T55" fmla="*/ 130 h 408"/>
              <a:gd name="T56" fmla="*/ 170 w 402"/>
              <a:gd name="T57" fmla="*/ 142 h 408"/>
              <a:gd name="T58" fmla="*/ 166 w 402"/>
              <a:gd name="T59" fmla="*/ 146 h 408"/>
              <a:gd name="T60" fmla="*/ 144 w 402"/>
              <a:gd name="T61" fmla="*/ 184 h 408"/>
              <a:gd name="T62" fmla="*/ 180 w 402"/>
              <a:gd name="T63" fmla="*/ 408 h 408"/>
              <a:gd name="T64" fmla="*/ 156 w 402"/>
              <a:gd name="T65" fmla="*/ 404 h 408"/>
              <a:gd name="T66" fmla="*/ 132 w 402"/>
              <a:gd name="T67" fmla="*/ 398 h 408"/>
              <a:gd name="T68" fmla="*/ 392 w 402"/>
              <a:gd name="T69" fmla="*/ 196 h 408"/>
              <a:gd name="T70" fmla="*/ 402 w 402"/>
              <a:gd name="T71" fmla="*/ 188 h 408"/>
              <a:gd name="T72" fmla="*/ 402 w 402"/>
              <a:gd name="T73" fmla="*/ 184 h 408"/>
              <a:gd name="T74" fmla="*/ 398 w 402"/>
              <a:gd name="T75" fmla="*/ 178 h 408"/>
              <a:gd name="T76" fmla="*/ 314 w 402"/>
              <a:gd name="T77" fmla="*/ 144 h 408"/>
              <a:gd name="T78" fmla="*/ 282 w 402"/>
              <a:gd name="T79" fmla="*/ 62 h 408"/>
              <a:gd name="T80" fmla="*/ 278 w 402"/>
              <a:gd name="T81" fmla="*/ 58 h 408"/>
              <a:gd name="T82" fmla="*/ 270 w 402"/>
              <a:gd name="T83" fmla="*/ 56 h 408"/>
              <a:gd name="T84" fmla="*/ 266 w 402"/>
              <a:gd name="T85" fmla="*/ 58 h 408"/>
              <a:gd name="T86" fmla="*/ 262 w 402"/>
              <a:gd name="T87" fmla="*/ 64 h 408"/>
              <a:gd name="T88" fmla="*/ 278 w 402"/>
              <a:gd name="T89" fmla="*/ 154 h 408"/>
              <a:gd name="T90" fmla="*/ 244 w 402"/>
              <a:gd name="T91" fmla="*/ 230 h 408"/>
              <a:gd name="T92" fmla="*/ 390 w 402"/>
              <a:gd name="T93" fmla="*/ 196 h 408"/>
              <a:gd name="T94" fmla="*/ 392 w 402"/>
              <a:gd name="T95" fmla="*/ 196 h 408"/>
              <a:gd name="T96" fmla="*/ 306 w 402"/>
              <a:gd name="T97" fmla="*/ 168 h 408"/>
              <a:gd name="T98" fmla="*/ 302 w 402"/>
              <a:gd name="T99" fmla="*/ 172 h 408"/>
              <a:gd name="T100" fmla="*/ 294 w 402"/>
              <a:gd name="T101" fmla="*/ 172 h 408"/>
              <a:gd name="T102" fmla="*/ 290 w 402"/>
              <a:gd name="T103" fmla="*/ 168 h 408"/>
              <a:gd name="T104" fmla="*/ 286 w 402"/>
              <a:gd name="T105" fmla="*/ 160 h 408"/>
              <a:gd name="T106" fmla="*/ 290 w 402"/>
              <a:gd name="T107" fmla="*/ 152 h 408"/>
              <a:gd name="T108" fmla="*/ 294 w 402"/>
              <a:gd name="T109" fmla="*/ 150 h 408"/>
              <a:gd name="T110" fmla="*/ 302 w 402"/>
              <a:gd name="T111" fmla="*/ 150 h 408"/>
              <a:gd name="T112" fmla="*/ 306 w 402"/>
              <a:gd name="T113" fmla="*/ 152 h 408"/>
              <a:gd name="T114" fmla="*/ 310 w 402"/>
              <a:gd name="T115" fmla="*/ 160 h 408"/>
              <a:gd name="T116" fmla="*/ 306 w 402"/>
              <a:gd name="T117" fmla="*/ 168 h 408"/>
              <a:gd name="T118" fmla="*/ 286 w 402"/>
              <a:gd name="T119" fmla="*/ 208 h 408"/>
              <a:gd name="T120" fmla="*/ 310 w 402"/>
              <a:gd name="T121" fmla="*/ 192 h 408"/>
              <a:gd name="T122" fmla="*/ 318 w 402"/>
              <a:gd name="T123" fmla="*/ 366 h 408"/>
              <a:gd name="T124" fmla="*/ 276 w 402"/>
              <a:gd name="T125" fmla="*/ 39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2" h="408">
                <a:moveTo>
                  <a:pt x="228" y="272"/>
                </a:moveTo>
                <a:lnTo>
                  <a:pt x="228" y="272"/>
                </a:lnTo>
                <a:lnTo>
                  <a:pt x="234" y="270"/>
                </a:lnTo>
                <a:lnTo>
                  <a:pt x="234" y="270"/>
                </a:lnTo>
                <a:lnTo>
                  <a:pt x="236" y="268"/>
                </a:lnTo>
                <a:lnTo>
                  <a:pt x="238" y="264"/>
                </a:lnTo>
                <a:lnTo>
                  <a:pt x="238" y="260"/>
                </a:lnTo>
                <a:lnTo>
                  <a:pt x="238" y="258"/>
                </a:lnTo>
                <a:lnTo>
                  <a:pt x="182" y="136"/>
                </a:lnTo>
                <a:lnTo>
                  <a:pt x="238" y="14"/>
                </a:lnTo>
                <a:lnTo>
                  <a:pt x="238" y="14"/>
                </a:lnTo>
                <a:lnTo>
                  <a:pt x="238" y="10"/>
                </a:lnTo>
                <a:lnTo>
                  <a:pt x="238" y="6"/>
                </a:lnTo>
                <a:lnTo>
                  <a:pt x="236" y="2"/>
                </a:lnTo>
                <a:lnTo>
                  <a:pt x="234" y="0"/>
                </a:lnTo>
                <a:lnTo>
                  <a:pt x="234" y="0"/>
                </a:lnTo>
                <a:lnTo>
                  <a:pt x="230" y="0"/>
                </a:lnTo>
                <a:lnTo>
                  <a:pt x="226" y="0"/>
                </a:lnTo>
                <a:lnTo>
                  <a:pt x="222" y="0"/>
                </a:lnTo>
                <a:lnTo>
                  <a:pt x="220" y="4"/>
                </a:lnTo>
                <a:lnTo>
                  <a:pt x="142" y="112"/>
                </a:lnTo>
                <a:lnTo>
                  <a:pt x="10" y="126"/>
                </a:lnTo>
                <a:lnTo>
                  <a:pt x="10" y="126"/>
                </a:lnTo>
                <a:lnTo>
                  <a:pt x="6" y="126"/>
                </a:lnTo>
                <a:lnTo>
                  <a:pt x="2" y="128"/>
                </a:lnTo>
                <a:lnTo>
                  <a:pt x="0" y="132"/>
                </a:lnTo>
                <a:lnTo>
                  <a:pt x="0" y="136"/>
                </a:lnTo>
                <a:lnTo>
                  <a:pt x="0" y="136"/>
                </a:lnTo>
                <a:lnTo>
                  <a:pt x="0" y="140"/>
                </a:lnTo>
                <a:lnTo>
                  <a:pt x="2" y="142"/>
                </a:lnTo>
                <a:lnTo>
                  <a:pt x="6" y="144"/>
                </a:lnTo>
                <a:lnTo>
                  <a:pt x="10" y="146"/>
                </a:lnTo>
                <a:lnTo>
                  <a:pt x="142" y="158"/>
                </a:lnTo>
                <a:lnTo>
                  <a:pt x="220" y="268"/>
                </a:lnTo>
                <a:lnTo>
                  <a:pt x="220" y="268"/>
                </a:lnTo>
                <a:lnTo>
                  <a:pt x="224" y="270"/>
                </a:lnTo>
                <a:lnTo>
                  <a:pt x="228" y="272"/>
                </a:lnTo>
                <a:lnTo>
                  <a:pt x="228" y="272"/>
                </a:lnTo>
                <a:close/>
                <a:moveTo>
                  <a:pt x="166" y="146"/>
                </a:moveTo>
                <a:lnTo>
                  <a:pt x="166" y="146"/>
                </a:lnTo>
                <a:lnTo>
                  <a:pt x="162" y="150"/>
                </a:lnTo>
                <a:lnTo>
                  <a:pt x="156" y="150"/>
                </a:lnTo>
                <a:lnTo>
                  <a:pt x="150" y="150"/>
                </a:lnTo>
                <a:lnTo>
                  <a:pt x="144" y="146"/>
                </a:lnTo>
                <a:lnTo>
                  <a:pt x="144" y="146"/>
                </a:lnTo>
                <a:lnTo>
                  <a:pt x="142" y="142"/>
                </a:lnTo>
                <a:lnTo>
                  <a:pt x="140" y="136"/>
                </a:lnTo>
                <a:lnTo>
                  <a:pt x="142" y="130"/>
                </a:lnTo>
                <a:lnTo>
                  <a:pt x="144" y="124"/>
                </a:lnTo>
                <a:lnTo>
                  <a:pt x="144" y="124"/>
                </a:lnTo>
                <a:lnTo>
                  <a:pt x="150" y="122"/>
                </a:lnTo>
                <a:lnTo>
                  <a:pt x="156" y="120"/>
                </a:lnTo>
                <a:lnTo>
                  <a:pt x="162" y="122"/>
                </a:lnTo>
                <a:lnTo>
                  <a:pt x="166" y="124"/>
                </a:lnTo>
                <a:lnTo>
                  <a:pt x="166" y="124"/>
                </a:lnTo>
                <a:lnTo>
                  <a:pt x="170" y="130"/>
                </a:lnTo>
                <a:lnTo>
                  <a:pt x="172" y="136"/>
                </a:lnTo>
                <a:lnTo>
                  <a:pt x="170" y="142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132" y="398"/>
                </a:moveTo>
                <a:lnTo>
                  <a:pt x="144" y="184"/>
                </a:lnTo>
                <a:lnTo>
                  <a:pt x="170" y="222"/>
                </a:lnTo>
                <a:lnTo>
                  <a:pt x="180" y="408"/>
                </a:lnTo>
                <a:lnTo>
                  <a:pt x="180" y="408"/>
                </a:lnTo>
                <a:lnTo>
                  <a:pt x="156" y="404"/>
                </a:lnTo>
                <a:lnTo>
                  <a:pt x="132" y="398"/>
                </a:lnTo>
                <a:lnTo>
                  <a:pt x="132" y="398"/>
                </a:lnTo>
                <a:close/>
                <a:moveTo>
                  <a:pt x="392" y="196"/>
                </a:moveTo>
                <a:lnTo>
                  <a:pt x="392" y="196"/>
                </a:lnTo>
                <a:lnTo>
                  <a:pt x="398" y="194"/>
                </a:lnTo>
                <a:lnTo>
                  <a:pt x="402" y="188"/>
                </a:lnTo>
                <a:lnTo>
                  <a:pt x="402" y="188"/>
                </a:lnTo>
                <a:lnTo>
                  <a:pt x="402" y="184"/>
                </a:lnTo>
                <a:lnTo>
                  <a:pt x="400" y="180"/>
                </a:lnTo>
                <a:lnTo>
                  <a:pt x="398" y="178"/>
                </a:lnTo>
                <a:lnTo>
                  <a:pt x="396" y="176"/>
                </a:lnTo>
                <a:lnTo>
                  <a:pt x="314" y="144"/>
                </a:lnTo>
                <a:lnTo>
                  <a:pt x="282" y="62"/>
                </a:lnTo>
                <a:lnTo>
                  <a:pt x="282" y="62"/>
                </a:lnTo>
                <a:lnTo>
                  <a:pt x="280" y="60"/>
                </a:lnTo>
                <a:lnTo>
                  <a:pt x="278" y="58"/>
                </a:lnTo>
                <a:lnTo>
                  <a:pt x="274" y="56"/>
                </a:lnTo>
                <a:lnTo>
                  <a:pt x="270" y="56"/>
                </a:lnTo>
                <a:lnTo>
                  <a:pt x="270" y="56"/>
                </a:lnTo>
                <a:lnTo>
                  <a:pt x="266" y="58"/>
                </a:lnTo>
                <a:lnTo>
                  <a:pt x="264" y="60"/>
                </a:lnTo>
                <a:lnTo>
                  <a:pt x="262" y="64"/>
                </a:lnTo>
                <a:lnTo>
                  <a:pt x="262" y="68"/>
                </a:lnTo>
                <a:lnTo>
                  <a:pt x="278" y="154"/>
                </a:lnTo>
                <a:lnTo>
                  <a:pt x="234" y="208"/>
                </a:lnTo>
                <a:lnTo>
                  <a:pt x="244" y="230"/>
                </a:lnTo>
                <a:lnTo>
                  <a:pt x="304" y="180"/>
                </a:lnTo>
                <a:lnTo>
                  <a:pt x="390" y="196"/>
                </a:lnTo>
                <a:lnTo>
                  <a:pt x="390" y="196"/>
                </a:lnTo>
                <a:lnTo>
                  <a:pt x="392" y="196"/>
                </a:lnTo>
                <a:lnTo>
                  <a:pt x="392" y="196"/>
                </a:lnTo>
                <a:close/>
                <a:moveTo>
                  <a:pt x="306" y="168"/>
                </a:moveTo>
                <a:lnTo>
                  <a:pt x="306" y="168"/>
                </a:lnTo>
                <a:lnTo>
                  <a:pt x="302" y="172"/>
                </a:lnTo>
                <a:lnTo>
                  <a:pt x="298" y="172"/>
                </a:lnTo>
                <a:lnTo>
                  <a:pt x="294" y="172"/>
                </a:lnTo>
                <a:lnTo>
                  <a:pt x="290" y="168"/>
                </a:lnTo>
                <a:lnTo>
                  <a:pt x="290" y="168"/>
                </a:lnTo>
                <a:lnTo>
                  <a:pt x="288" y="164"/>
                </a:lnTo>
                <a:lnTo>
                  <a:pt x="286" y="160"/>
                </a:lnTo>
                <a:lnTo>
                  <a:pt x="288" y="156"/>
                </a:lnTo>
                <a:lnTo>
                  <a:pt x="290" y="152"/>
                </a:lnTo>
                <a:lnTo>
                  <a:pt x="290" y="152"/>
                </a:lnTo>
                <a:lnTo>
                  <a:pt x="294" y="150"/>
                </a:lnTo>
                <a:lnTo>
                  <a:pt x="298" y="148"/>
                </a:lnTo>
                <a:lnTo>
                  <a:pt x="302" y="150"/>
                </a:lnTo>
                <a:lnTo>
                  <a:pt x="306" y="152"/>
                </a:lnTo>
                <a:lnTo>
                  <a:pt x="306" y="152"/>
                </a:lnTo>
                <a:lnTo>
                  <a:pt x="310" y="156"/>
                </a:lnTo>
                <a:lnTo>
                  <a:pt x="310" y="160"/>
                </a:lnTo>
                <a:lnTo>
                  <a:pt x="310" y="164"/>
                </a:lnTo>
                <a:lnTo>
                  <a:pt x="306" y="168"/>
                </a:lnTo>
                <a:lnTo>
                  <a:pt x="306" y="168"/>
                </a:lnTo>
                <a:close/>
                <a:moveTo>
                  <a:pt x="286" y="208"/>
                </a:moveTo>
                <a:lnTo>
                  <a:pt x="306" y="192"/>
                </a:lnTo>
                <a:lnTo>
                  <a:pt x="310" y="192"/>
                </a:lnTo>
                <a:lnTo>
                  <a:pt x="318" y="366"/>
                </a:lnTo>
                <a:lnTo>
                  <a:pt x="318" y="366"/>
                </a:lnTo>
                <a:lnTo>
                  <a:pt x="298" y="380"/>
                </a:lnTo>
                <a:lnTo>
                  <a:pt x="276" y="390"/>
                </a:lnTo>
                <a:lnTo>
                  <a:pt x="286" y="2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000" dirty="0"/>
          </a:p>
        </p:txBody>
      </p:sp>
      <p:sp>
        <p:nvSpPr>
          <p:cNvPr id="405" name="Freeform 4848">
            <a:extLst>
              <a:ext uri="{FF2B5EF4-FFF2-40B4-BE49-F238E27FC236}">
                <a16:creationId xmlns:a16="http://schemas.microsoft.com/office/drawing/2014/main" id="{A89854B8-2B21-4B84-B207-8CADC5A6A041}"/>
              </a:ext>
            </a:extLst>
          </p:cNvPr>
          <p:cNvSpPr>
            <a:spLocks noEditPoints="1"/>
          </p:cNvSpPr>
          <p:nvPr/>
        </p:nvSpPr>
        <p:spPr bwMode="auto">
          <a:xfrm>
            <a:off x="4589865" y="4468230"/>
            <a:ext cx="375210" cy="322700"/>
          </a:xfrm>
          <a:custGeom>
            <a:avLst/>
            <a:gdLst>
              <a:gd name="T0" fmla="*/ 198 w 354"/>
              <a:gd name="T1" fmla="*/ 12 h 314"/>
              <a:gd name="T2" fmla="*/ 194 w 354"/>
              <a:gd name="T3" fmla="*/ 8 h 314"/>
              <a:gd name="T4" fmla="*/ 184 w 354"/>
              <a:gd name="T5" fmla="*/ 0 h 314"/>
              <a:gd name="T6" fmla="*/ 178 w 354"/>
              <a:gd name="T7" fmla="*/ 0 h 314"/>
              <a:gd name="T8" fmla="*/ 166 w 354"/>
              <a:gd name="T9" fmla="*/ 4 h 314"/>
              <a:gd name="T10" fmla="*/ 158 w 354"/>
              <a:gd name="T11" fmla="*/ 12 h 314"/>
              <a:gd name="T12" fmla="*/ 4 w 354"/>
              <a:gd name="T13" fmla="*/ 278 h 314"/>
              <a:gd name="T14" fmla="*/ 0 w 354"/>
              <a:gd name="T15" fmla="*/ 290 h 314"/>
              <a:gd name="T16" fmla="*/ 4 w 354"/>
              <a:gd name="T17" fmla="*/ 302 h 314"/>
              <a:gd name="T18" fmla="*/ 8 w 354"/>
              <a:gd name="T19" fmla="*/ 306 h 314"/>
              <a:gd name="T20" fmla="*/ 18 w 354"/>
              <a:gd name="T21" fmla="*/ 312 h 314"/>
              <a:gd name="T22" fmla="*/ 330 w 354"/>
              <a:gd name="T23" fmla="*/ 314 h 314"/>
              <a:gd name="T24" fmla="*/ 338 w 354"/>
              <a:gd name="T25" fmla="*/ 312 h 314"/>
              <a:gd name="T26" fmla="*/ 348 w 354"/>
              <a:gd name="T27" fmla="*/ 306 h 314"/>
              <a:gd name="T28" fmla="*/ 352 w 354"/>
              <a:gd name="T29" fmla="*/ 302 h 314"/>
              <a:gd name="T30" fmla="*/ 354 w 354"/>
              <a:gd name="T31" fmla="*/ 290 h 314"/>
              <a:gd name="T32" fmla="*/ 352 w 354"/>
              <a:gd name="T33" fmla="*/ 278 h 314"/>
              <a:gd name="T34" fmla="*/ 42 w 354"/>
              <a:gd name="T35" fmla="*/ 280 h 314"/>
              <a:gd name="T36" fmla="*/ 314 w 354"/>
              <a:gd name="T37" fmla="*/ 280 h 314"/>
              <a:gd name="T38" fmla="*/ 160 w 354"/>
              <a:gd name="T39" fmla="*/ 142 h 314"/>
              <a:gd name="T40" fmla="*/ 158 w 354"/>
              <a:gd name="T41" fmla="*/ 132 h 314"/>
              <a:gd name="T42" fmla="*/ 160 w 354"/>
              <a:gd name="T43" fmla="*/ 126 h 314"/>
              <a:gd name="T44" fmla="*/ 164 w 354"/>
              <a:gd name="T45" fmla="*/ 122 h 314"/>
              <a:gd name="T46" fmla="*/ 178 w 354"/>
              <a:gd name="T47" fmla="*/ 118 h 314"/>
              <a:gd name="T48" fmla="*/ 186 w 354"/>
              <a:gd name="T49" fmla="*/ 118 h 314"/>
              <a:gd name="T50" fmla="*/ 192 w 354"/>
              <a:gd name="T51" fmla="*/ 122 h 314"/>
              <a:gd name="T52" fmla="*/ 198 w 354"/>
              <a:gd name="T53" fmla="*/ 132 h 314"/>
              <a:gd name="T54" fmla="*/ 196 w 354"/>
              <a:gd name="T55" fmla="*/ 142 h 314"/>
              <a:gd name="T56" fmla="*/ 172 w 354"/>
              <a:gd name="T57" fmla="*/ 206 h 314"/>
              <a:gd name="T58" fmla="*/ 178 w 354"/>
              <a:gd name="T59" fmla="*/ 218 h 314"/>
              <a:gd name="T60" fmla="*/ 186 w 354"/>
              <a:gd name="T61" fmla="*/ 220 h 314"/>
              <a:gd name="T62" fmla="*/ 190 w 354"/>
              <a:gd name="T63" fmla="*/ 224 h 314"/>
              <a:gd name="T64" fmla="*/ 194 w 354"/>
              <a:gd name="T65" fmla="*/ 230 h 314"/>
              <a:gd name="T66" fmla="*/ 196 w 354"/>
              <a:gd name="T67" fmla="*/ 238 h 314"/>
              <a:gd name="T68" fmla="*/ 194 w 354"/>
              <a:gd name="T69" fmla="*/ 244 h 314"/>
              <a:gd name="T70" fmla="*/ 190 w 354"/>
              <a:gd name="T71" fmla="*/ 250 h 314"/>
              <a:gd name="T72" fmla="*/ 186 w 354"/>
              <a:gd name="T73" fmla="*/ 254 h 314"/>
              <a:gd name="T74" fmla="*/ 178 w 354"/>
              <a:gd name="T75" fmla="*/ 256 h 314"/>
              <a:gd name="T76" fmla="*/ 170 w 354"/>
              <a:gd name="T77" fmla="*/ 254 h 314"/>
              <a:gd name="T78" fmla="*/ 166 w 354"/>
              <a:gd name="T79" fmla="*/ 250 h 314"/>
              <a:gd name="T80" fmla="*/ 162 w 354"/>
              <a:gd name="T81" fmla="*/ 244 h 314"/>
              <a:gd name="T82" fmla="*/ 160 w 354"/>
              <a:gd name="T83" fmla="*/ 238 h 314"/>
              <a:gd name="T84" fmla="*/ 162 w 354"/>
              <a:gd name="T85" fmla="*/ 230 h 314"/>
              <a:gd name="T86" fmla="*/ 166 w 354"/>
              <a:gd name="T87" fmla="*/ 224 h 314"/>
              <a:gd name="T88" fmla="*/ 178 w 354"/>
              <a:gd name="T89" fmla="*/ 21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4" h="314">
                <a:moveTo>
                  <a:pt x="352" y="278"/>
                </a:moveTo>
                <a:lnTo>
                  <a:pt x="198" y="12"/>
                </a:lnTo>
                <a:lnTo>
                  <a:pt x="198" y="12"/>
                </a:lnTo>
                <a:lnTo>
                  <a:pt x="194" y="8"/>
                </a:lnTo>
                <a:lnTo>
                  <a:pt x="190" y="4"/>
                </a:lnTo>
                <a:lnTo>
                  <a:pt x="184" y="0"/>
                </a:lnTo>
                <a:lnTo>
                  <a:pt x="178" y="0"/>
                </a:lnTo>
                <a:lnTo>
                  <a:pt x="178" y="0"/>
                </a:lnTo>
                <a:lnTo>
                  <a:pt x="172" y="0"/>
                </a:lnTo>
                <a:lnTo>
                  <a:pt x="166" y="4"/>
                </a:lnTo>
                <a:lnTo>
                  <a:pt x="162" y="8"/>
                </a:lnTo>
                <a:lnTo>
                  <a:pt x="158" y="12"/>
                </a:lnTo>
                <a:lnTo>
                  <a:pt x="4" y="278"/>
                </a:lnTo>
                <a:lnTo>
                  <a:pt x="4" y="278"/>
                </a:lnTo>
                <a:lnTo>
                  <a:pt x="2" y="282"/>
                </a:lnTo>
                <a:lnTo>
                  <a:pt x="0" y="290"/>
                </a:lnTo>
                <a:lnTo>
                  <a:pt x="2" y="296"/>
                </a:lnTo>
                <a:lnTo>
                  <a:pt x="4" y="302"/>
                </a:lnTo>
                <a:lnTo>
                  <a:pt x="4" y="302"/>
                </a:lnTo>
                <a:lnTo>
                  <a:pt x="8" y="306"/>
                </a:lnTo>
                <a:lnTo>
                  <a:pt x="12" y="310"/>
                </a:lnTo>
                <a:lnTo>
                  <a:pt x="18" y="312"/>
                </a:lnTo>
                <a:lnTo>
                  <a:pt x="26" y="314"/>
                </a:lnTo>
                <a:lnTo>
                  <a:pt x="330" y="314"/>
                </a:lnTo>
                <a:lnTo>
                  <a:pt x="330" y="314"/>
                </a:lnTo>
                <a:lnTo>
                  <a:pt x="338" y="312"/>
                </a:lnTo>
                <a:lnTo>
                  <a:pt x="342" y="310"/>
                </a:lnTo>
                <a:lnTo>
                  <a:pt x="348" y="306"/>
                </a:lnTo>
                <a:lnTo>
                  <a:pt x="352" y="302"/>
                </a:lnTo>
                <a:lnTo>
                  <a:pt x="352" y="302"/>
                </a:lnTo>
                <a:lnTo>
                  <a:pt x="354" y="296"/>
                </a:lnTo>
                <a:lnTo>
                  <a:pt x="354" y="290"/>
                </a:lnTo>
                <a:lnTo>
                  <a:pt x="354" y="282"/>
                </a:lnTo>
                <a:lnTo>
                  <a:pt x="352" y="278"/>
                </a:lnTo>
                <a:lnTo>
                  <a:pt x="352" y="278"/>
                </a:lnTo>
                <a:close/>
                <a:moveTo>
                  <a:pt x="42" y="280"/>
                </a:moveTo>
                <a:lnTo>
                  <a:pt x="178" y="44"/>
                </a:lnTo>
                <a:lnTo>
                  <a:pt x="314" y="280"/>
                </a:lnTo>
                <a:lnTo>
                  <a:pt x="42" y="280"/>
                </a:lnTo>
                <a:close/>
                <a:moveTo>
                  <a:pt x="160" y="142"/>
                </a:moveTo>
                <a:lnTo>
                  <a:pt x="160" y="142"/>
                </a:lnTo>
                <a:lnTo>
                  <a:pt x="158" y="132"/>
                </a:lnTo>
                <a:lnTo>
                  <a:pt x="158" y="132"/>
                </a:lnTo>
                <a:lnTo>
                  <a:pt x="160" y="126"/>
                </a:lnTo>
                <a:lnTo>
                  <a:pt x="164" y="122"/>
                </a:lnTo>
                <a:lnTo>
                  <a:pt x="164" y="122"/>
                </a:lnTo>
                <a:lnTo>
                  <a:pt x="170" y="118"/>
                </a:lnTo>
                <a:lnTo>
                  <a:pt x="178" y="118"/>
                </a:lnTo>
                <a:lnTo>
                  <a:pt x="178" y="118"/>
                </a:lnTo>
                <a:lnTo>
                  <a:pt x="186" y="118"/>
                </a:lnTo>
                <a:lnTo>
                  <a:pt x="192" y="122"/>
                </a:lnTo>
                <a:lnTo>
                  <a:pt x="192" y="122"/>
                </a:lnTo>
                <a:lnTo>
                  <a:pt x="196" y="126"/>
                </a:lnTo>
                <a:lnTo>
                  <a:pt x="198" y="132"/>
                </a:lnTo>
                <a:lnTo>
                  <a:pt x="198" y="132"/>
                </a:lnTo>
                <a:lnTo>
                  <a:pt x="196" y="142"/>
                </a:lnTo>
                <a:lnTo>
                  <a:pt x="184" y="206"/>
                </a:lnTo>
                <a:lnTo>
                  <a:pt x="172" y="206"/>
                </a:lnTo>
                <a:lnTo>
                  <a:pt x="160" y="142"/>
                </a:lnTo>
                <a:close/>
                <a:moveTo>
                  <a:pt x="178" y="218"/>
                </a:moveTo>
                <a:lnTo>
                  <a:pt x="178" y="218"/>
                </a:lnTo>
                <a:lnTo>
                  <a:pt x="186" y="220"/>
                </a:lnTo>
                <a:lnTo>
                  <a:pt x="186" y="220"/>
                </a:lnTo>
                <a:lnTo>
                  <a:pt x="190" y="224"/>
                </a:lnTo>
                <a:lnTo>
                  <a:pt x="190" y="224"/>
                </a:lnTo>
                <a:lnTo>
                  <a:pt x="194" y="230"/>
                </a:lnTo>
                <a:lnTo>
                  <a:pt x="194" y="230"/>
                </a:lnTo>
                <a:lnTo>
                  <a:pt x="196" y="238"/>
                </a:lnTo>
                <a:lnTo>
                  <a:pt x="196" y="238"/>
                </a:lnTo>
                <a:lnTo>
                  <a:pt x="194" y="244"/>
                </a:lnTo>
                <a:lnTo>
                  <a:pt x="194" y="244"/>
                </a:lnTo>
                <a:lnTo>
                  <a:pt x="190" y="250"/>
                </a:lnTo>
                <a:lnTo>
                  <a:pt x="190" y="250"/>
                </a:lnTo>
                <a:lnTo>
                  <a:pt x="186" y="254"/>
                </a:lnTo>
                <a:lnTo>
                  <a:pt x="186" y="254"/>
                </a:lnTo>
                <a:lnTo>
                  <a:pt x="178" y="256"/>
                </a:lnTo>
                <a:lnTo>
                  <a:pt x="178" y="256"/>
                </a:lnTo>
                <a:lnTo>
                  <a:pt x="170" y="254"/>
                </a:lnTo>
                <a:lnTo>
                  <a:pt x="170" y="254"/>
                </a:lnTo>
                <a:lnTo>
                  <a:pt x="166" y="250"/>
                </a:lnTo>
                <a:lnTo>
                  <a:pt x="166" y="250"/>
                </a:lnTo>
                <a:lnTo>
                  <a:pt x="162" y="244"/>
                </a:lnTo>
                <a:lnTo>
                  <a:pt x="162" y="244"/>
                </a:lnTo>
                <a:lnTo>
                  <a:pt x="160" y="238"/>
                </a:lnTo>
                <a:lnTo>
                  <a:pt x="160" y="238"/>
                </a:lnTo>
                <a:lnTo>
                  <a:pt x="162" y="230"/>
                </a:lnTo>
                <a:lnTo>
                  <a:pt x="166" y="224"/>
                </a:lnTo>
                <a:lnTo>
                  <a:pt x="166" y="224"/>
                </a:lnTo>
                <a:lnTo>
                  <a:pt x="170" y="220"/>
                </a:lnTo>
                <a:lnTo>
                  <a:pt x="178" y="218"/>
                </a:lnTo>
                <a:lnTo>
                  <a:pt x="178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993" tIns="46997" rIns="93993" bIns="469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6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35FCEF9-A9D3-4AC5-AD0D-3A6B8B234C8B}"/>
              </a:ext>
            </a:extLst>
          </p:cNvPr>
          <p:cNvGrpSpPr/>
          <p:nvPr/>
        </p:nvGrpSpPr>
        <p:grpSpPr>
          <a:xfrm>
            <a:off x="5971286" y="1961376"/>
            <a:ext cx="6127551" cy="4273776"/>
            <a:chOff x="6644508" y="2153907"/>
            <a:chExt cx="5388024" cy="408282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A76447BA-26E3-4B5B-A94C-23ED7703E5F1}"/>
                </a:ext>
              </a:extLst>
            </p:cNvPr>
            <p:cNvGrpSpPr/>
            <p:nvPr/>
          </p:nvGrpSpPr>
          <p:grpSpPr>
            <a:xfrm>
              <a:off x="6644508" y="2153907"/>
              <a:ext cx="5388024" cy="3963630"/>
              <a:chOff x="1566190" y="2409893"/>
              <a:chExt cx="7557179" cy="4481229"/>
            </a:xfrm>
          </p:grpSpPr>
          <p:sp>
            <p:nvSpPr>
              <p:cNvPr id="260" name="Freeform 103">
                <a:extLst>
                  <a:ext uri="{FF2B5EF4-FFF2-40B4-BE49-F238E27FC236}">
                    <a16:creationId xmlns:a16="http://schemas.microsoft.com/office/drawing/2014/main" id="{8E572958-946B-450E-86D1-874877315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500" y="3041271"/>
                <a:ext cx="978368" cy="1651970"/>
              </a:xfrm>
              <a:custGeom>
                <a:avLst/>
                <a:gdLst/>
                <a:ahLst/>
                <a:cxnLst>
                  <a:cxn ang="0">
                    <a:pos x="700" y="188"/>
                  </a:cxn>
                  <a:cxn ang="0">
                    <a:pos x="0" y="0"/>
                  </a:cxn>
                  <a:cxn ang="0">
                    <a:pos x="0" y="1400"/>
                  </a:cxn>
                  <a:cxn ang="0">
                    <a:pos x="700" y="188"/>
                  </a:cxn>
                </a:cxnLst>
                <a:rect l="0" t="0" r="r" b="b"/>
                <a:pathLst>
                  <a:path w="700" h="1400">
                    <a:moveTo>
                      <a:pt x="700" y="188"/>
                    </a:moveTo>
                    <a:cubicBezTo>
                      <a:pt x="488" y="65"/>
                      <a:pt x="246" y="0"/>
                      <a:pt x="0" y="0"/>
                    </a:cubicBezTo>
                    <a:lnTo>
                      <a:pt x="0" y="1400"/>
                    </a:lnTo>
                    <a:lnTo>
                      <a:pt x="700" y="1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1" name="Freeform 104">
                <a:extLst>
                  <a:ext uri="{FF2B5EF4-FFF2-40B4-BE49-F238E27FC236}">
                    <a16:creationId xmlns:a16="http://schemas.microsoft.com/office/drawing/2014/main" id="{4E7BB791-BD4A-442D-8B67-B086B5A32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500" y="3261534"/>
                <a:ext cx="1699073" cy="1431708"/>
              </a:xfrm>
              <a:custGeom>
                <a:avLst/>
                <a:gdLst/>
                <a:ahLst/>
                <a:cxnLst>
                  <a:cxn ang="0">
                    <a:pos x="1213" y="512"/>
                  </a:cxn>
                  <a:cxn ang="0">
                    <a:pos x="700" y="0"/>
                  </a:cxn>
                  <a:cxn ang="0">
                    <a:pos x="0" y="1212"/>
                  </a:cxn>
                  <a:cxn ang="0">
                    <a:pos x="1213" y="512"/>
                  </a:cxn>
                </a:cxnLst>
                <a:rect l="0" t="0" r="r" b="b"/>
                <a:pathLst>
                  <a:path w="1213" h="1212">
                    <a:moveTo>
                      <a:pt x="1213" y="512"/>
                    </a:moveTo>
                    <a:cubicBezTo>
                      <a:pt x="1090" y="300"/>
                      <a:pt x="913" y="123"/>
                      <a:pt x="700" y="0"/>
                    </a:cubicBezTo>
                    <a:lnTo>
                      <a:pt x="0" y="1212"/>
                    </a:lnTo>
                    <a:lnTo>
                      <a:pt x="1213" y="51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2" name="Freeform 105">
                <a:extLst>
                  <a:ext uri="{FF2B5EF4-FFF2-40B4-BE49-F238E27FC236}">
                    <a16:creationId xmlns:a16="http://schemas.microsoft.com/office/drawing/2014/main" id="{6EA4BC4B-CC45-48D2-85D3-A4B53C5F4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500" y="3865683"/>
                <a:ext cx="1960469" cy="827558"/>
              </a:xfrm>
              <a:custGeom>
                <a:avLst/>
                <a:gdLst/>
                <a:ahLst/>
                <a:cxnLst>
                  <a:cxn ang="0">
                    <a:pos x="1400" y="700"/>
                  </a:cxn>
                  <a:cxn ang="0">
                    <a:pos x="1213" y="0"/>
                  </a:cxn>
                  <a:cxn ang="0">
                    <a:pos x="0" y="700"/>
                  </a:cxn>
                  <a:cxn ang="0">
                    <a:pos x="1400" y="700"/>
                  </a:cxn>
                </a:cxnLst>
                <a:rect l="0" t="0" r="r" b="b"/>
                <a:pathLst>
                  <a:path w="1400" h="700">
                    <a:moveTo>
                      <a:pt x="1400" y="700"/>
                    </a:moveTo>
                    <a:cubicBezTo>
                      <a:pt x="1400" y="455"/>
                      <a:pt x="1336" y="213"/>
                      <a:pt x="1213" y="0"/>
                    </a:cubicBezTo>
                    <a:lnTo>
                      <a:pt x="0" y="700"/>
                    </a:lnTo>
                    <a:lnTo>
                      <a:pt x="1400" y="7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3" name="Freeform 106">
                <a:extLst>
                  <a:ext uri="{FF2B5EF4-FFF2-40B4-BE49-F238E27FC236}">
                    <a16:creationId xmlns:a16="http://schemas.microsoft.com/office/drawing/2014/main" id="{15736B76-44DE-4755-8266-65E20B2D8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500" y="4693241"/>
                <a:ext cx="1960469" cy="824412"/>
              </a:xfrm>
              <a:custGeom>
                <a:avLst/>
                <a:gdLst/>
                <a:ahLst/>
                <a:cxnLst>
                  <a:cxn ang="0">
                    <a:pos x="1213" y="700"/>
                  </a:cxn>
                  <a:cxn ang="0">
                    <a:pos x="1400" y="0"/>
                  </a:cxn>
                  <a:cxn ang="0">
                    <a:pos x="0" y="0"/>
                  </a:cxn>
                  <a:cxn ang="0">
                    <a:pos x="1213" y="700"/>
                  </a:cxn>
                </a:cxnLst>
                <a:rect l="0" t="0" r="r" b="b"/>
                <a:pathLst>
                  <a:path w="1400" h="700">
                    <a:moveTo>
                      <a:pt x="1213" y="700"/>
                    </a:moveTo>
                    <a:cubicBezTo>
                      <a:pt x="1336" y="488"/>
                      <a:pt x="1400" y="246"/>
                      <a:pt x="1400" y="0"/>
                    </a:cubicBezTo>
                    <a:lnTo>
                      <a:pt x="0" y="0"/>
                    </a:lnTo>
                    <a:lnTo>
                      <a:pt x="1213" y="7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4" name="Freeform 107">
                <a:extLst>
                  <a:ext uri="{FF2B5EF4-FFF2-40B4-BE49-F238E27FC236}">
                    <a16:creationId xmlns:a16="http://schemas.microsoft.com/office/drawing/2014/main" id="{557B75EC-74DE-484F-B598-D28296D7F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500" y="4693241"/>
                <a:ext cx="1699073" cy="1431708"/>
              </a:xfrm>
              <a:custGeom>
                <a:avLst/>
                <a:gdLst/>
                <a:ahLst/>
                <a:cxnLst>
                  <a:cxn ang="0">
                    <a:pos x="700" y="1213"/>
                  </a:cxn>
                  <a:cxn ang="0">
                    <a:pos x="1213" y="700"/>
                  </a:cxn>
                  <a:cxn ang="0">
                    <a:pos x="0" y="0"/>
                  </a:cxn>
                  <a:cxn ang="0">
                    <a:pos x="700" y="1213"/>
                  </a:cxn>
                </a:cxnLst>
                <a:rect l="0" t="0" r="r" b="b"/>
                <a:pathLst>
                  <a:path w="1213" h="1213">
                    <a:moveTo>
                      <a:pt x="700" y="1213"/>
                    </a:moveTo>
                    <a:cubicBezTo>
                      <a:pt x="913" y="1090"/>
                      <a:pt x="1090" y="913"/>
                      <a:pt x="1213" y="700"/>
                    </a:cubicBezTo>
                    <a:lnTo>
                      <a:pt x="0" y="0"/>
                    </a:lnTo>
                    <a:lnTo>
                      <a:pt x="700" y="121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5" name="Freeform 108">
                <a:extLst>
                  <a:ext uri="{FF2B5EF4-FFF2-40B4-BE49-F238E27FC236}">
                    <a16:creationId xmlns:a16="http://schemas.microsoft.com/office/drawing/2014/main" id="{1250A5A1-AF26-4D92-8A06-429E5C05A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500" y="4693241"/>
                <a:ext cx="978368" cy="1651970"/>
              </a:xfrm>
              <a:custGeom>
                <a:avLst/>
                <a:gdLst/>
                <a:ahLst/>
                <a:cxnLst>
                  <a:cxn ang="0">
                    <a:pos x="0" y="1400"/>
                  </a:cxn>
                  <a:cxn ang="0">
                    <a:pos x="700" y="1213"/>
                  </a:cxn>
                  <a:cxn ang="0">
                    <a:pos x="0" y="0"/>
                  </a:cxn>
                  <a:cxn ang="0">
                    <a:pos x="0" y="1400"/>
                  </a:cxn>
                </a:cxnLst>
                <a:rect l="0" t="0" r="r" b="b"/>
                <a:pathLst>
                  <a:path w="700" h="1400">
                    <a:moveTo>
                      <a:pt x="0" y="1400"/>
                    </a:moveTo>
                    <a:cubicBezTo>
                      <a:pt x="246" y="1400"/>
                      <a:pt x="488" y="1336"/>
                      <a:pt x="700" y="1213"/>
                    </a:cubicBezTo>
                    <a:lnTo>
                      <a:pt x="0" y="0"/>
                    </a:lnTo>
                    <a:lnTo>
                      <a:pt x="0" y="1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6" name="Freeform 109">
                <a:extLst>
                  <a:ext uri="{FF2B5EF4-FFF2-40B4-BE49-F238E27FC236}">
                    <a16:creationId xmlns:a16="http://schemas.microsoft.com/office/drawing/2014/main" id="{0E76EF4F-9ACA-4E73-86A6-69E31FD93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399" y="4693241"/>
                <a:ext cx="982101" cy="1651970"/>
              </a:xfrm>
              <a:custGeom>
                <a:avLst/>
                <a:gdLst/>
                <a:ahLst/>
                <a:cxnLst>
                  <a:cxn ang="0">
                    <a:pos x="0" y="1213"/>
                  </a:cxn>
                  <a:cxn ang="0">
                    <a:pos x="700" y="1400"/>
                  </a:cxn>
                  <a:cxn ang="0">
                    <a:pos x="700" y="0"/>
                  </a:cxn>
                  <a:cxn ang="0">
                    <a:pos x="0" y="1213"/>
                  </a:cxn>
                </a:cxnLst>
                <a:rect l="0" t="0" r="r" b="b"/>
                <a:pathLst>
                  <a:path w="700" h="1400">
                    <a:moveTo>
                      <a:pt x="0" y="1213"/>
                    </a:moveTo>
                    <a:cubicBezTo>
                      <a:pt x="213" y="1336"/>
                      <a:pt x="455" y="1400"/>
                      <a:pt x="700" y="1400"/>
                    </a:cubicBezTo>
                    <a:lnTo>
                      <a:pt x="700" y="0"/>
                    </a:lnTo>
                    <a:lnTo>
                      <a:pt x="0" y="121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7" name="Freeform 110">
                <a:extLst>
                  <a:ext uri="{FF2B5EF4-FFF2-40B4-BE49-F238E27FC236}">
                    <a16:creationId xmlns:a16="http://schemas.microsoft.com/office/drawing/2014/main" id="{732E2A08-81C1-4162-BCEC-59A5F6A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7427" y="4693241"/>
                <a:ext cx="1699073" cy="1431708"/>
              </a:xfrm>
              <a:custGeom>
                <a:avLst/>
                <a:gdLst/>
                <a:ahLst/>
                <a:cxnLst>
                  <a:cxn ang="0">
                    <a:pos x="0" y="700"/>
                  </a:cxn>
                  <a:cxn ang="0">
                    <a:pos x="512" y="1213"/>
                  </a:cxn>
                  <a:cxn ang="0">
                    <a:pos x="1212" y="0"/>
                  </a:cxn>
                  <a:cxn ang="0">
                    <a:pos x="0" y="700"/>
                  </a:cxn>
                </a:cxnLst>
                <a:rect l="0" t="0" r="r" b="b"/>
                <a:pathLst>
                  <a:path w="1212" h="1213">
                    <a:moveTo>
                      <a:pt x="0" y="700"/>
                    </a:moveTo>
                    <a:cubicBezTo>
                      <a:pt x="123" y="913"/>
                      <a:pt x="300" y="1090"/>
                      <a:pt x="512" y="1213"/>
                    </a:cubicBezTo>
                    <a:lnTo>
                      <a:pt x="1212" y="0"/>
                    </a:lnTo>
                    <a:lnTo>
                      <a:pt x="0" y="7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8" name="Freeform 111">
                <a:extLst>
                  <a:ext uri="{FF2B5EF4-FFF2-40B4-BE49-F238E27FC236}">
                    <a16:creationId xmlns:a16="http://schemas.microsoft.com/office/drawing/2014/main" id="{2AFEDBBA-3F2E-46CF-B4B5-C00455A04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031" y="4693241"/>
                <a:ext cx="1960469" cy="824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" y="700"/>
                  </a:cxn>
                  <a:cxn ang="0">
                    <a:pos x="1400" y="0"/>
                  </a:cxn>
                  <a:cxn ang="0">
                    <a:pos x="0" y="0"/>
                  </a:cxn>
                </a:cxnLst>
                <a:rect l="0" t="0" r="r" b="b"/>
                <a:pathLst>
                  <a:path w="1400" h="700">
                    <a:moveTo>
                      <a:pt x="0" y="0"/>
                    </a:moveTo>
                    <a:cubicBezTo>
                      <a:pt x="0" y="246"/>
                      <a:pt x="65" y="488"/>
                      <a:pt x="188" y="700"/>
                    </a:cubicBezTo>
                    <a:lnTo>
                      <a:pt x="14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69" name="Freeform 112">
                <a:extLst>
                  <a:ext uri="{FF2B5EF4-FFF2-40B4-BE49-F238E27FC236}">
                    <a16:creationId xmlns:a16="http://schemas.microsoft.com/office/drawing/2014/main" id="{7C1BCBA7-EBA6-4C69-93B9-0C02A3696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031" y="3865683"/>
                <a:ext cx="1960469" cy="827558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0" y="700"/>
                  </a:cxn>
                  <a:cxn ang="0">
                    <a:pos x="1400" y="700"/>
                  </a:cxn>
                  <a:cxn ang="0">
                    <a:pos x="188" y="0"/>
                  </a:cxn>
                </a:cxnLst>
                <a:rect l="0" t="0" r="r" b="b"/>
                <a:pathLst>
                  <a:path w="1400" h="700">
                    <a:moveTo>
                      <a:pt x="188" y="0"/>
                    </a:moveTo>
                    <a:cubicBezTo>
                      <a:pt x="65" y="213"/>
                      <a:pt x="0" y="455"/>
                      <a:pt x="0" y="700"/>
                    </a:cubicBezTo>
                    <a:lnTo>
                      <a:pt x="1400" y="70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0" name="Freeform 113">
                <a:extLst>
                  <a:ext uri="{FF2B5EF4-FFF2-40B4-BE49-F238E27FC236}">
                    <a16:creationId xmlns:a16="http://schemas.microsoft.com/office/drawing/2014/main" id="{3AD0FF40-7F96-4FCA-91C4-85942B525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7427" y="3261534"/>
                <a:ext cx="1699073" cy="1431708"/>
              </a:xfrm>
              <a:custGeom>
                <a:avLst/>
                <a:gdLst/>
                <a:ahLst/>
                <a:cxnLst>
                  <a:cxn ang="0">
                    <a:pos x="512" y="0"/>
                  </a:cxn>
                  <a:cxn ang="0">
                    <a:pos x="0" y="512"/>
                  </a:cxn>
                  <a:cxn ang="0">
                    <a:pos x="1212" y="1212"/>
                  </a:cxn>
                  <a:cxn ang="0">
                    <a:pos x="512" y="0"/>
                  </a:cxn>
                </a:cxnLst>
                <a:rect l="0" t="0" r="r" b="b"/>
                <a:pathLst>
                  <a:path w="1212" h="1212">
                    <a:moveTo>
                      <a:pt x="512" y="0"/>
                    </a:moveTo>
                    <a:cubicBezTo>
                      <a:pt x="300" y="123"/>
                      <a:pt x="123" y="300"/>
                      <a:pt x="0" y="512"/>
                    </a:cubicBezTo>
                    <a:lnTo>
                      <a:pt x="1212" y="1212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1" name="Text Box 55">
                <a:extLst>
                  <a:ext uri="{FF2B5EF4-FFF2-40B4-BE49-F238E27FC236}">
                    <a16:creationId xmlns:a16="http://schemas.microsoft.com/office/drawing/2014/main" id="{30366DD8-10A9-440B-9883-77CE82BF6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5740" y="4498671"/>
                <a:ext cx="1647629" cy="24889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/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Consent to Establish &amp; Operate - PCB</a:t>
                </a:r>
              </a:p>
            </p:txBody>
          </p:sp>
          <p:sp>
            <p:nvSpPr>
              <p:cNvPr id="272" name="Freeform 114">
                <a:extLst>
                  <a:ext uri="{FF2B5EF4-FFF2-40B4-BE49-F238E27FC236}">
                    <a16:creationId xmlns:a16="http://schemas.microsoft.com/office/drawing/2014/main" id="{6D40B8E5-A612-4CB6-9FFF-5456766B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399" y="3041271"/>
                <a:ext cx="982101" cy="1651970"/>
              </a:xfrm>
              <a:custGeom>
                <a:avLst/>
                <a:gdLst/>
                <a:ahLst/>
                <a:cxnLst>
                  <a:cxn ang="0">
                    <a:pos x="700" y="0"/>
                  </a:cxn>
                  <a:cxn ang="0">
                    <a:pos x="0" y="188"/>
                  </a:cxn>
                  <a:cxn ang="0">
                    <a:pos x="700" y="1400"/>
                  </a:cxn>
                  <a:cxn ang="0">
                    <a:pos x="700" y="0"/>
                  </a:cxn>
                </a:cxnLst>
                <a:rect l="0" t="0" r="r" b="b"/>
                <a:pathLst>
                  <a:path w="700" h="1400">
                    <a:moveTo>
                      <a:pt x="700" y="0"/>
                    </a:moveTo>
                    <a:cubicBezTo>
                      <a:pt x="455" y="0"/>
                      <a:pt x="213" y="65"/>
                      <a:pt x="0" y="188"/>
                    </a:cubicBezTo>
                    <a:lnTo>
                      <a:pt x="700" y="140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3632" tIns="51816" rIns="103632" bIns="518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3" name="Oval 34">
                <a:extLst>
                  <a:ext uri="{FF2B5EF4-FFF2-40B4-BE49-F238E27FC236}">
                    <a16:creationId xmlns:a16="http://schemas.microsoft.com/office/drawing/2014/main" id="{5AEA2F22-04C4-451F-84F4-A54355837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557" y="3632496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B0B4ECE-603A-42C8-A1E1-5141E5749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240" y="3010890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F6ACF4D-60E6-412B-90F7-1E6BFDAAA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547" y="4444030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1114E7E-C3BF-4334-90C9-C40ED4E17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557" y="5286881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4E26813-2634-40CB-9F7C-2FEC9B822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240" y="5899615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FF65FA92-E762-45A6-A81A-DD75E5BB4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873" y="2808708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DF48EEF-6FD0-432F-A0FD-2CC6361E8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873" y="6095691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2FF6C90E-6494-4E02-8D0E-074906F5A9C0}"/>
                  </a:ext>
                </a:extLst>
              </p:cNvPr>
              <p:cNvSpPr/>
              <p:nvPr/>
            </p:nvSpPr>
            <p:spPr bwMode="ltGray">
              <a:xfrm>
                <a:off x="4344790" y="3982308"/>
                <a:ext cx="1680041" cy="1415672"/>
              </a:xfrm>
              <a:prstGeom prst="ellipse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1546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1" name="Text Box 56">
                <a:extLst>
                  <a:ext uri="{FF2B5EF4-FFF2-40B4-BE49-F238E27FC236}">
                    <a16:creationId xmlns:a16="http://schemas.microsoft.com/office/drawing/2014/main" id="{8F7AC601-8D45-4548-AA0B-2B91BB4C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443" y="4545583"/>
                <a:ext cx="1412306" cy="29955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/>
              <a:p>
                <a:pPr marL="0" marR="0" lvl="0" indent="0" algn="ctr" defTabSz="103629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</a:rPr>
                  <a:t>[…]</a:t>
                </a:r>
                <a:endParaRPr kumimoji="0" lang="en-GB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E428B60-0F1C-4143-A7A1-7FF4960C0131}"/>
                  </a:ext>
                </a:extLst>
              </p:cNvPr>
              <p:cNvSpPr/>
              <p:nvPr/>
            </p:nvSpPr>
            <p:spPr>
              <a:xfrm>
                <a:off x="4398793" y="4031440"/>
                <a:ext cx="1600261" cy="1334354"/>
              </a:xfrm>
              <a:prstGeom prst="ellipse">
                <a:avLst/>
              </a:prstGeom>
              <a:solidFill>
                <a:srgbClr val="821A1A"/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3929D9B8-2151-411E-9C9D-FF887BA66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1116" y="3646256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E7DE0B0-3EDB-40E8-9249-D2BDF89C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195" y="3024649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2E46D5B1-922E-4BE1-9764-2F401A6C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263" y="4498671"/>
                <a:ext cx="893343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ACA701E5-D58A-4E4A-B481-C9D2795F1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1116" y="5300639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5DA64E54-613D-4244-8367-47BC69485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195" y="5913374"/>
                <a:ext cx="893344" cy="433474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square" lIns="61200" tIns="61200" rIns="61200" bIns="61200" anchor="ctr">
                <a:spAutoFit/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grpSp>
            <p:nvGrpSpPr>
              <p:cNvPr id="288" name="Group 134">
                <a:extLst>
                  <a:ext uri="{FF2B5EF4-FFF2-40B4-BE49-F238E27FC236}">
                    <a16:creationId xmlns:a16="http://schemas.microsoft.com/office/drawing/2014/main" id="{2550B766-6741-40C3-9AA3-84D31BC4D32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943399" y="4539470"/>
                <a:ext cx="390060" cy="326394"/>
                <a:chOff x="1518" y="554"/>
                <a:chExt cx="5174" cy="5138"/>
              </a:xfrm>
              <a:solidFill>
                <a:srgbClr val="FFFFFF"/>
              </a:solidFill>
            </p:grpSpPr>
            <p:sp>
              <p:nvSpPr>
                <p:cNvPr id="313" name="Freeform 135">
                  <a:extLst>
                    <a:ext uri="{FF2B5EF4-FFF2-40B4-BE49-F238E27FC236}">
                      <a16:creationId xmlns:a16="http://schemas.microsoft.com/office/drawing/2014/main" id="{B23937F5-C43C-46E8-8D4B-EE21578844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57" y="3906"/>
                  <a:ext cx="1023" cy="1020"/>
                </a:xfrm>
                <a:custGeom>
                  <a:avLst/>
                  <a:gdLst>
                    <a:gd name="T0" fmla="*/ 0 w 1023"/>
                    <a:gd name="T1" fmla="*/ 1020 h 1020"/>
                    <a:gd name="T2" fmla="*/ 1023 w 1023"/>
                    <a:gd name="T3" fmla="*/ 1020 h 1020"/>
                    <a:gd name="T4" fmla="*/ 1023 w 1023"/>
                    <a:gd name="T5" fmla="*/ 0 h 1020"/>
                    <a:gd name="T6" fmla="*/ 0 w 1023"/>
                    <a:gd name="T7" fmla="*/ 0 h 1020"/>
                    <a:gd name="T8" fmla="*/ 0 w 1023"/>
                    <a:gd name="T9" fmla="*/ 1020 h 1020"/>
                    <a:gd name="T10" fmla="*/ 254 w 1023"/>
                    <a:gd name="T11" fmla="*/ 252 h 1020"/>
                    <a:gd name="T12" fmla="*/ 768 w 1023"/>
                    <a:gd name="T13" fmla="*/ 252 h 1020"/>
                    <a:gd name="T14" fmla="*/ 768 w 1023"/>
                    <a:gd name="T15" fmla="*/ 768 h 1020"/>
                    <a:gd name="T16" fmla="*/ 254 w 1023"/>
                    <a:gd name="T17" fmla="*/ 768 h 1020"/>
                    <a:gd name="T18" fmla="*/ 254 w 1023"/>
                    <a:gd name="T19" fmla="*/ 252 h 10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3" h="1020">
                      <a:moveTo>
                        <a:pt x="0" y="1020"/>
                      </a:moveTo>
                      <a:lnTo>
                        <a:pt x="1023" y="1020"/>
                      </a:lnTo>
                      <a:lnTo>
                        <a:pt x="1023" y="0"/>
                      </a:lnTo>
                      <a:lnTo>
                        <a:pt x="0" y="0"/>
                      </a:lnTo>
                      <a:lnTo>
                        <a:pt x="0" y="1020"/>
                      </a:lnTo>
                      <a:close/>
                      <a:moveTo>
                        <a:pt x="254" y="252"/>
                      </a:moveTo>
                      <a:lnTo>
                        <a:pt x="768" y="252"/>
                      </a:lnTo>
                      <a:lnTo>
                        <a:pt x="768" y="768"/>
                      </a:lnTo>
                      <a:lnTo>
                        <a:pt x="254" y="768"/>
                      </a:lnTo>
                      <a:lnTo>
                        <a:pt x="254" y="25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88616" tIns="44309" rIns="88616" bIns="443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03629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</a:endParaRPr>
                </a:p>
              </p:txBody>
            </p:sp>
            <p:sp>
              <p:nvSpPr>
                <p:cNvPr id="314" name="Freeform 136">
                  <a:extLst>
                    <a:ext uri="{FF2B5EF4-FFF2-40B4-BE49-F238E27FC236}">
                      <a16:creationId xmlns:a16="http://schemas.microsoft.com/office/drawing/2014/main" id="{00DFD88A-2918-4444-A598-82B5E240C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82" y="3906"/>
                  <a:ext cx="1022" cy="1020"/>
                </a:xfrm>
                <a:custGeom>
                  <a:avLst/>
                  <a:gdLst>
                    <a:gd name="T0" fmla="*/ 0 w 1022"/>
                    <a:gd name="T1" fmla="*/ 1020 h 1020"/>
                    <a:gd name="T2" fmla="*/ 1022 w 1022"/>
                    <a:gd name="T3" fmla="*/ 1020 h 1020"/>
                    <a:gd name="T4" fmla="*/ 1022 w 1022"/>
                    <a:gd name="T5" fmla="*/ 0 h 1020"/>
                    <a:gd name="T6" fmla="*/ 0 w 1022"/>
                    <a:gd name="T7" fmla="*/ 0 h 1020"/>
                    <a:gd name="T8" fmla="*/ 0 w 1022"/>
                    <a:gd name="T9" fmla="*/ 1020 h 1020"/>
                    <a:gd name="T10" fmla="*/ 254 w 1022"/>
                    <a:gd name="T11" fmla="*/ 252 h 1020"/>
                    <a:gd name="T12" fmla="*/ 768 w 1022"/>
                    <a:gd name="T13" fmla="*/ 252 h 1020"/>
                    <a:gd name="T14" fmla="*/ 768 w 1022"/>
                    <a:gd name="T15" fmla="*/ 768 h 1020"/>
                    <a:gd name="T16" fmla="*/ 254 w 1022"/>
                    <a:gd name="T17" fmla="*/ 768 h 1020"/>
                    <a:gd name="T18" fmla="*/ 254 w 1022"/>
                    <a:gd name="T19" fmla="*/ 252 h 10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2" h="1020">
                      <a:moveTo>
                        <a:pt x="0" y="1020"/>
                      </a:moveTo>
                      <a:lnTo>
                        <a:pt x="1022" y="1020"/>
                      </a:lnTo>
                      <a:lnTo>
                        <a:pt x="1022" y="0"/>
                      </a:lnTo>
                      <a:lnTo>
                        <a:pt x="0" y="0"/>
                      </a:lnTo>
                      <a:lnTo>
                        <a:pt x="0" y="1020"/>
                      </a:lnTo>
                      <a:close/>
                      <a:moveTo>
                        <a:pt x="254" y="252"/>
                      </a:moveTo>
                      <a:lnTo>
                        <a:pt x="768" y="252"/>
                      </a:lnTo>
                      <a:lnTo>
                        <a:pt x="768" y="768"/>
                      </a:lnTo>
                      <a:lnTo>
                        <a:pt x="254" y="768"/>
                      </a:lnTo>
                      <a:lnTo>
                        <a:pt x="254" y="25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88616" tIns="44309" rIns="88616" bIns="443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03629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</a:endParaRPr>
                </a:p>
              </p:txBody>
            </p:sp>
            <p:sp>
              <p:nvSpPr>
                <p:cNvPr id="315" name="Freeform 137">
                  <a:extLst>
                    <a:ext uri="{FF2B5EF4-FFF2-40B4-BE49-F238E27FC236}">
                      <a16:creationId xmlns:a16="http://schemas.microsoft.com/office/drawing/2014/main" id="{D718877C-EB36-46C0-941A-A3BDE05F7D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6" y="3906"/>
                  <a:ext cx="1023" cy="1020"/>
                </a:xfrm>
                <a:custGeom>
                  <a:avLst/>
                  <a:gdLst>
                    <a:gd name="T0" fmla="*/ 0 w 1023"/>
                    <a:gd name="T1" fmla="*/ 1020 h 1020"/>
                    <a:gd name="T2" fmla="*/ 1023 w 1023"/>
                    <a:gd name="T3" fmla="*/ 1020 h 1020"/>
                    <a:gd name="T4" fmla="*/ 1023 w 1023"/>
                    <a:gd name="T5" fmla="*/ 0 h 1020"/>
                    <a:gd name="T6" fmla="*/ 0 w 1023"/>
                    <a:gd name="T7" fmla="*/ 0 h 1020"/>
                    <a:gd name="T8" fmla="*/ 0 w 1023"/>
                    <a:gd name="T9" fmla="*/ 1020 h 1020"/>
                    <a:gd name="T10" fmla="*/ 254 w 1023"/>
                    <a:gd name="T11" fmla="*/ 252 h 1020"/>
                    <a:gd name="T12" fmla="*/ 769 w 1023"/>
                    <a:gd name="T13" fmla="*/ 252 h 1020"/>
                    <a:gd name="T14" fmla="*/ 769 w 1023"/>
                    <a:gd name="T15" fmla="*/ 768 h 1020"/>
                    <a:gd name="T16" fmla="*/ 254 w 1023"/>
                    <a:gd name="T17" fmla="*/ 768 h 1020"/>
                    <a:gd name="T18" fmla="*/ 254 w 1023"/>
                    <a:gd name="T19" fmla="*/ 252 h 10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3" h="1020">
                      <a:moveTo>
                        <a:pt x="0" y="1020"/>
                      </a:moveTo>
                      <a:lnTo>
                        <a:pt x="1023" y="1020"/>
                      </a:lnTo>
                      <a:lnTo>
                        <a:pt x="1023" y="0"/>
                      </a:lnTo>
                      <a:lnTo>
                        <a:pt x="0" y="0"/>
                      </a:lnTo>
                      <a:lnTo>
                        <a:pt x="0" y="1020"/>
                      </a:lnTo>
                      <a:close/>
                      <a:moveTo>
                        <a:pt x="254" y="252"/>
                      </a:moveTo>
                      <a:lnTo>
                        <a:pt x="769" y="252"/>
                      </a:lnTo>
                      <a:lnTo>
                        <a:pt x="769" y="768"/>
                      </a:lnTo>
                      <a:lnTo>
                        <a:pt x="254" y="768"/>
                      </a:lnTo>
                      <a:lnTo>
                        <a:pt x="254" y="25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88616" tIns="44309" rIns="88616" bIns="443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03629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</a:endParaRPr>
                </a:p>
              </p:txBody>
            </p:sp>
            <p:sp>
              <p:nvSpPr>
                <p:cNvPr id="316" name="Freeform 138">
                  <a:extLst>
                    <a:ext uri="{FF2B5EF4-FFF2-40B4-BE49-F238E27FC236}">
                      <a16:creationId xmlns:a16="http://schemas.microsoft.com/office/drawing/2014/main" id="{3A30CDBE-2187-41A3-AF90-4F55D619A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18" y="554"/>
                  <a:ext cx="5174" cy="5138"/>
                </a:xfrm>
                <a:custGeom>
                  <a:avLst/>
                  <a:gdLst>
                    <a:gd name="T0" fmla="*/ 5414 w 5920"/>
                    <a:gd name="T1" fmla="*/ 2836 h 6672"/>
                    <a:gd name="T2" fmla="*/ 5414 w 5920"/>
                    <a:gd name="T3" fmla="*/ 958 h 6672"/>
                    <a:gd name="T4" fmla="*/ 5720 w 5920"/>
                    <a:gd name="T5" fmla="*/ 958 h 6672"/>
                    <a:gd name="T6" fmla="*/ 5720 w 5920"/>
                    <a:gd name="T7" fmla="*/ 0 h 6672"/>
                    <a:gd name="T8" fmla="*/ 4215 w 5920"/>
                    <a:gd name="T9" fmla="*/ 0 h 6672"/>
                    <a:gd name="T10" fmla="*/ 4215 w 5920"/>
                    <a:gd name="T11" fmla="*/ 958 h 6672"/>
                    <a:gd name="T12" fmla="*/ 4442 w 5920"/>
                    <a:gd name="T13" fmla="*/ 958 h 6672"/>
                    <a:gd name="T14" fmla="*/ 4442 w 5920"/>
                    <a:gd name="T15" fmla="*/ 2836 h 6672"/>
                    <a:gd name="T16" fmla="*/ 3701 w 5920"/>
                    <a:gd name="T17" fmla="*/ 2836 h 6672"/>
                    <a:gd name="T18" fmla="*/ 3701 w 5920"/>
                    <a:gd name="T19" fmla="*/ 598 h 6672"/>
                    <a:gd name="T20" fmla="*/ 2567 w 5920"/>
                    <a:gd name="T21" fmla="*/ 1612 h 6672"/>
                    <a:gd name="T22" fmla="*/ 2567 w 5920"/>
                    <a:gd name="T23" fmla="*/ 754 h 6672"/>
                    <a:gd name="T24" fmla="*/ 0 w 5920"/>
                    <a:gd name="T25" fmla="*/ 754 h 6672"/>
                    <a:gd name="T26" fmla="*/ 0 w 5920"/>
                    <a:gd name="T27" fmla="*/ 6672 h 6672"/>
                    <a:gd name="T28" fmla="*/ 5920 w 5920"/>
                    <a:gd name="T29" fmla="*/ 6672 h 6672"/>
                    <a:gd name="T30" fmla="*/ 5920 w 5920"/>
                    <a:gd name="T31" fmla="*/ 2836 h 6672"/>
                    <a:gd name="T32" fmla="*/ 5414 w 5920"/>
                    <a:gd name="T33" fmla="*/ 2836 h 6672"/>
                    <a:gd name="T34" fmla="*/ 4468 w 5920"/>
                    <a:gd name="T35" fmla="*/ 252 h 6672"/>
                    <a:gd name="T36" fmla="*/ 5468 w 5920"/>
                    <a:gd name="T37" fmla="*/ 252 h 6672"/>
                    <a:gd name="T38" fmla="*/ 5468 w 5920"/>
                    <a:gd name="T39" fmla="*/ 706 h 6672"/>
                    <a:gd name="T40" fmla="*/ 5414 w 5920"/>
                    <a:gd name="T41" fmla="*/ 706 h 6672"/>
                    <a:gd name="T42" fmla="*/ 4468 w 5920"/>
                    <a:gd name="T43" fmla="*/ 706 h 6672"/>
                    <a:gd name="T44" fmla="*/ 4468 w 5920"/>
                    <a:gd name="T45" fmla="*/ 252 h 6672"/>
                    <a:gd name="T46" fmla="*/ 5668 w 5920"/>
                    <a:gd name="T47" fmla="*/ 6420 h 6672"/>
                    <a:gd name="T48" fmla="*/ 252 w 5920"/>
                    <a:gd name="T49" fmla="*/ 6420 h 6672"/>
                    <a:gd name="T50" fmla="*/ 252 w 5920"/>
                    <a:gd name="T51" fmla="*/ 1006 h 6672"/>
                    <a:gd name="T52" fmla="*/ 2315 w 5920"/>
                    <a:gd name="T53" fmla="*/ 1006 h 6672"/>
                    <a:gd name="T54" fmla="*/ 2315 w 5920"/>
                    <a:gd name="T55" fmla="*/ 2176 h 6672"/>
                    <a:gd name="T56" fmla="*/ 3449 w 5920"/>
                    <a:gd name="T57" fmla="*/ 1162 h 6672"/>
                    <a:gd name="T58" fmla="*/ 3449 w 5920"/>
                    <a:gd name="T59" fmla="*/ 3088 h 6672"/>
                    <a:gd name="T60" fmla="*/ 4694 w 5920"/>
                    <a:gd name="T61" fmla="*/ 3088 h 6672"/>
                    <a:gd name="T62" fmla="*/ 4694 w 5920"/>
                    <a:gd name="T63" fmla="*/ 958 h 6672"/>
                    <a:gd name="T64" fmla="*/ 5162 w 5920"/>
                    <a:gd name="T65" fmla="*/ 958 h 6672"/>
                    <a:gd name="T66" fmla="*/ 5162 w 5920"/>
                    <a:gd name="T67" fmla="*/ 3088 h 6672"/>
                    <a:gd name="T68" fmla="*/ 5668 w 5920"/>
                    <a:gd name="T69" fmla="*/ 3088 h 6672"/>
                    <a:gd name="T70" fmla="*/ 5668 w 5920"/>
                    <a:gd name="T71" fmla="*/ 6420 h 6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920" h="6672">
                      <a:moveTo>
                        <a:pt x="5414" y="2836"/>
                      </a:moveTo>
                      <a:lnTo>
                        <a:pt x="5414" y="958"/>
                      </a:lnTo>
                      <a:lnTo>
                        <a:pt x="5720" y="958"/>
                      </a:lnTo>
                      <a:lnTo>
                        <a:pt x="5720" y="0"/>
                      </a:lnTo>
                      <a:lnTo>
                        <a:pt x="4215" y="0"/>
                      </a:lnTo>
                      <a:lnTo>
                        <a:pt x="4215" y="958"/>
                      </a:lnTo>
                      <a:lnTo>
                        <a:pt x="4442" y="958"/>
                      </a:lnTo>
                      <a:lnTo>
                        <a:pt x="4442" y="2836"/>
                      </a:lnTo>
                      <a:lnTo>
                        <a:pt x="3701" y="2836"/>
                      </a:lnTo>
                      <a:lnTo>
                        <a:pt x="3701" y="598"/>
                      </a:lnTo>
                      <a:lnTo>
                        <a:pt x="2567" y="1612"/>
                      </a:lnTo>
                      <a:lnTo>
                        <a:pt x="2567" y="754"/>
                      </a:lnTo>
                      <a:lnTo>
                        <a:pt x="0" y="754"/>
                      </a:lnTo>
                      <a:lnTo>
                        <a:pt x="0" y="6672"/>
                      </a:lnTo>
                      <a:lnTo>
                        <a:pt x="5920" y="6672"/>
                      </a:lnTo>
                      <a:lnTo>
                        <a:pt x="5920" y="2836"/>
                      </a:lnTo>
                      <a:lnTo>
                        <a:pt x="5414" y="2836"/>
                      </a:lnTo>
                      <a:close/>
                      <a:moveTo>
                        <a:pt x="4468" y="252"/>
                      </a:moveTo>
                      <a:lnTo>
                        <a:pt x="5468" y="252"/>
                      </a:lnTo>
                      <a:lnTo>
                        <a:pt x="5468" y="706"/>
                      </a:lnTo>
                      <a:lnTo>
                        <a:pt x="5414" y="706"/>
                      </a:lnTo>
                      <a:lnTo>
                        <a:pt x="4468" y="706"/>
                      </a:lnTo>
                      <a:lnTo>
                        <a:pt x="4468" y="252"/>
                      </a:lnTo>
                      <a:close/>
                      <a:moveTo>
                        <a:pt x="5668" y="6420"/>
                      </a:moveTo>
                      <a:lnTo>
                        <a:pt x="252" y="6420"/>
                      </a:lnTo>
                      <a:lnTo>
                        <a:pt x="252" y="1006"/>
                      </a:lnTo>
                      <a:lnTo>
                        <a:pt x="2315" y="1006"/>
                      </a:lnTo>
                      <a:lnTo>
                        <a:pt x="2315" y="2176"/>
                      </a:lnTo>
                      <a:lnTo>
                        <a:pt x="3449" y="1162"/>
                      </a:lnTo>
                      <a:lnTo>
                        <a:pt x="3449" y="3088"/>
                      </a:lnTo>
                      <a:lnTo>
                        <a:pt x="4694" y="3088"/>
                      </a:lnTo>
                      <a:lnTo>
                        <a:pt x="4694" y="958"/>
                      </a:lnTo>
                      <a:lnTo>
                        <a:pt x="5162" y="958"/>
                      </a:lnTo>
                      <a:lnTo>
                        <a:pt x="5162" y="3088"/>
                      </a:lnTo>
                      <a:lnTo>
                        <a:pt x="5668" y="3088"/>
                      </a:lnTo>
                      <a:lnTo>
                        <a:pt x="5668" y="642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88616" tIns="44309" rIns="88616" bIns="443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03629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</a:endParaRPr>
                </a:p>
              </p:txBody>
            </p:sp>
          </p:grpSp>
          <p:sp>
            <p:nvSpPr>
              <p:cNvPr id="290" name="Text Box 55">
                <a:extLst>
                  <a:ext uri="{FF2B5EF4-FFF2-40B4-BE49-F238E27FC236}">
                    <a16:creationId xmlns:a16="http://schemas.microsoft.com/office/drawing/2014/main" id="{A380413C-AEA0-48BD-9AEF-726136738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2419" y="5734113"/>
                <a:ext cx="1310284" cy="27099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latin typeface="Georgia"/>
                  </a:rPr>
                  <a:t>Ownership Certificate-Revenue 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</a:rPr>
                  <a:t> </a:t>
                </a:r>
              </a:p>
            </p:txBody>
          </p:sp>
          <p:sp>
            <p:nvSpPr>
              <p:cNvPr id="292" name="Text Box 55">
                <a:extLst>
                  <a:ext uri="{FF2B5EF4-FFF2-40B4-BE49-F238E27FC236}">
                    <a16:creationId xmlns:a16="http://schemas.microsoft.com/office/drawing/2014/main" id="{E3ECD982-C689-458B-8052-31D000FB9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091" y="2409893"/>
                <a:ext cx="1388067" cy="33087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Aviation NOC - AAI</a:t>
                </a:r>
              </a:p>
            </p:txBody>
          </p:sp>
          <p:sp>
            <p:nvSpPr>
              <p:cNvPr id="295" name="Text Box 55">
                <a:extLst>
                  <a:ext uri="{FF2B5EF4-FFF2-40B4-BE49-F238E27FC236}">
                    <a16:creationId xmlns:a16="http://schemas.microsoft.com/office/drawing/2014/main" id="{BD22BD42-F1C5-4C5D-BDB5-7E4DFB71B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0931" y="2560878"/>
                <a:ext cx="1691049" cy="30014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Road Access Certificate – NHAI/PWD</a:t>
                </a:r>
              </a:p>
            </p:txBody>
          </p:sp>
          <p:pic>
            <p:nvPicPr>
              <p:cNvPr id="296" name="Graphic 295" descr="Police">
                <a:extLst>
                  <a:ext uri="{FF2B5EF4-FFF2-40B4-BE49-F238E27FC236}">
                    <a16:creationId xmlns:a16="http://schemas.microsoft.com/office/drawing/2014/main" id="{94861013-A2FC-4A4B-ABA0-65A8D0CB6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4322" y="5323025"/>
                <a:ext cx="588561" cy="380069"/>
              </a:xfrm>
              <a:prstGeom prst="rect">
                <a:avLst/>
              </a:prstGeom>
            </p:spPr>
          </p:pic>
          <p:sp>
            <p:nvSpPr>
              <p:cNvPr id="297" name="Text Box 55">
                <a:extLst>
                  <a:ext uri="{FF2B5EF4-FFF2-40B4-BE49-F238E27FC236}">
                    <a16:creationId xmlns:a16="http://schemas.microsoft.com/office/drawing/2014/main" id="{F96BE46F-D52B-49D4-A047-CBCCD4988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1644" y="6472365"/>
                <a:ext cx="2023945" cy="41875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Non Agriculture Certificate- Revenue </a:t>
                </a:r>
              </a:p>
            </p:txBody>
          </p:sp>
          <p:pic>
            <p:nvPicPr>
              <p:cNvPr id="298" name="Graphic 297" descr="Money">
                <a:extLst>
                  <a:ext uri="{FF2B5EF4-FFF2-40B4-BE49-F238E27FC236}">
                    <a16:creationId xmlns:a16="http://schemas.microsoft.com/office/drawing/2014/main" id="{36471DF4-2366-4C7D-8DB9-C0467ACDE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59294" y="5854186"/>
                <a:ext cx="611401" cy="515192"/>
              </a:xfrm>
              <a:prstGeom prst="rect">
                <a:avLst/>
              </a:prstGeom>
            </p:spPr>
          </p:pic>
          <p:sp>
            <p:nvSpPr>
              <p:cNvPr id="299" name="Text Box 55">
                <a:extLst>
                  <a:ext uri="{FF2B5EF4-FFF2-40B4-BE49-F238E27FC236}">
                    <a16:creationId xmlns:a16="http://schemas.microsoft.com/office/drawing/2014/main" id="{0CE8C608-C68C-4732-B88C-9CB1B3A85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495" y="5658437"/>
                <a:ext cx="1615807" cy="24979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Borewell Registration - CGWA</a:t>
                </a:r>
              </a:p>
            </p:txBody>
          </p:sp>
          <p:pic>
            <p:nvPicPr>
              <p:cNvPr id="300" name="Graphic 299" descr="Contract RTL">
                <a:extLst>
                  <a:ext uri="{FF2B5EF4-FFF2-40B4-BE49-F238E27FC236}">
                    <a16:creationId xmlns:a16="http://schemas.microsoft.com/office/drawing/2014/main" id="{091A27D2-4B95-493F-9430-E11FF9DFA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25029" y="5899615"/>
                <a:ext cx="522566" cy="440336"/>
              </a:xfrm>
              <a:prstGeom prst="rect">
                <a:avLst/>
              </a:prstGeom>
            </p:spPr>
          </p:pic>
          <p:sp>
            <p:nvSpPr>
              <p:cNvPr id="301" name="Text Box 55">
                <a:extLst>
                  <a:ext uri="{FF2B5EF4-FFF2-40B4-BE49-F238E27FC236}">
                    <a16:creationId xmlns:a16="http://schemas.microsoft.com/office/drawing/2014/main" id="{B41AAFD1-E363-44D5-A9C0-D41352D59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11" y="6448006"/>
                <a:ext cx="1932341" cy="40459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Permission for Excavation – Mines and Minerals </a:t>
                </a:r>
              </a:p>
            </p:txBody>
          </p:sp>
          <p:sp>
            <p:nvSpPr>
              <p:cNvPr id="305" name="Text Box 55">
                <a:extLst>
                  <a:ext uri="{FF2B5EF4-FFF2-40B4-BE49-F238E27FC236}">
                    <a16:creationId xmlns:a16="http://schemas.microsoft.com/office/drawing/2014/main" id="{000A8766-58C0-4F38-AAD6-50C5846F4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3209" y="3555028"/>
                <a:ext cx="1388067" cy="33087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Georgia"/>
                  </a:rPr>
                  <a:t>Ancient Monument Approval - ASI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307" name="Text Box 55">
                <a:extLst>
                  <a:ext uri="{FF2B5EF4-FFF2-40B4-BE49-F238E27FC236}">
                    <a16:creationId xmlns:a16="http://schemas.microsoft.com/office/drawing/2014/main" id="{6B6FDC74-3D6D-4ECC-9742-0335B6A34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5690" y="2496492"/>
                <a:ext cx="2211683" cy="51041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Permanent Water &amp; Power Connections</a:t>
                </a:r>
              </a:p>
            </p:txBody>
          </p:sp>
          <p:sp>
            <p:nvSpPr>
              <p:cNvPr id="308" name="Text Box 55">
                <a:extLst>
                  <a:ext uri="{FF2B5EF4-FFF2-40B4-BE49-F238E27FC236}">
                    <a16:creationId xmlns:a16="http://schemas.microsoft.com/office/drawing/2014/main" id="{A76F7252-F710-4BF9-9D7B-F8EBE850F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7355" y="3456619"/>
                <a:ext cx="1590055" cy="33087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Environment NoC- MoEF</a:t>
                </a:r>
              </a:p>
            </p:txBody>
          </p:sp>
          <p:pic>
            <p:nvPicPr>
              <p:cNvPr id="309" name="Graphic 308" descr="Lantern">
                <a:extLst>
                  <a:ext uri="{FF2B5EF4-FFF2-40B4-BE49-F238E27FC236}">
                    <a16:creationId xmlns:a16="http://schemas.microsoft.com/office/drawing/2014/main" id="{A514C492-9A26-4740-9165-172A1F9E7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50885" y="4509199"/>
                <a:ext cx="478544" cy="403241"/>
              </a:xfrm>
              <a:prstGeom prst="rect">
                <a:avLst/>
              </a:prstGeom>
            </p:spPr>
          </p:pic>
          <p:sp>
            <p:nvSpPr>
              <p:cNvPr id="310" name="Text Box 55">
                <a:extLst>
                  <a:ext uri="{FF2B5EF4-FFF2-40B4-BE49-F238E27FC236}">
                    <a16:creationId xmlns:a16="http://schemas.microsoft.com/office/drawing/2014/main" id="{450459C7-A9D4-4FDB-A2FF-F640D4CBD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149" y="4499784"/>
                <a:ext cx="1388068" cy="33087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cs typeface="Arial" panose="020B0604020202020204" pitchFamily="34" charset="0"/>
                </a:endParaRPr>
              </a:p>
            </p:txBody>
          </p:sp>
          <p:sp>
            <p:nvSpPr>
              <p:cNvPr id="311" name="Text Box 55">
                <a:extLst>
                  <a:ext uri="{FF2B5EF4-FFF2-40B4-BE49-F238E27FC236}">
                    <a16:creationId xmlns:a16="http://schemas.microsoft.com/office/drawing/2014/main" id="{7819A643-5F5B-4C0E-949E-358C48F57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190" y="4801196"/>
                <a:ext cx="1653366" cy="40246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Internal Infrastructure-Utilities </a:t>
                </a:r>
              </a:p>
            </p:txBody>
          </p:sp>
          <p:pic>
            <p:nvPicPr>
              <p:cNvPr id="312" name="Graphic 311" descr="Car">
                <a:extLst>
                  <a:ext uri="{FF2B5EF4-FFF2-40B4-BE49-F238E27FC236}">
                    <a16:creationId xmlns:a16="http://schemas.microsoft.com/office/drawing/2014/main" id="{03F70828-8253-4DA0-B574-B8EC9AA51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10173" y="2973755"/>
                <a:ext cx="739467" cy="569690"/>
              </a:xfrm>
              <a:prstGeom prst="rect">
                <a:avLst/>
              </a:prstGeom>
            </p:spPr>
          </p:pic>
        </p:grpSp>
        <p:sp>
          <p:nvSpPr>
            <p:cNvPr id="330" name="Arrow: Curved Down 329">
              <a:extLst>
                <a:ext uri="{FF2B5EF4-FFF2-40B4-BE49-F238E27FC236}">
                  <a16:creationId xmlns:a16="http://schemas.microsoft.com/office/drawing/2014/main" id="{9432DFE0-4A8C-4292-895A-69FFEC12F562}"/>
                </a:ext>
              </a:extLst>
            </p:cNvPr>
            <p:cNvSpPr/>
            <p:nvPr/>
          </p:nvSpPr>
          <p:spPr>
            <a:xfrm>
              <a:off x="8235384" y="2990578"/>
              <a:ext cx="2208659" cy="1182941"/>
            </a:xfrm>
            <a:prstGeom prst="curved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31" name="Arrow: Curved Down 330">
              <a:extLst>
                <a:ext uri="{FF2B5EF4-FFF2-40B4-BE49-F238E27FC236}">
                  <a16:creationId xmlns:a16="http://schemas.microsoft.com/office/drawing/2014/main" id="{BF38329D-0F95-4480-B211-250CE2C26598}"/>
                </a:ext>
              </a:extLst>
            </p:cNvPr>
            <p:cNvSpPr/>
            <p:nvPr/>
          </p:nvSpPr>
          <p:spPr>
            <a:xfrm rot="10800000">
              <a:off x="8129081" y="4250826"/>
              <a:ext cx="2151751" cy="1051353"/>
            </a:xfrm>
            <a:prstGeom prst="curved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32" name="Freeform 4804">
              <a:extLst>
                <a:ext uri="{FF2B5EF4-FFF2-40B4-BE49-F238E27FC236}">
                  <a16:creationId xmlns:a16="http://schemas.microsoft.com/office/drawing/2014/main" id="{F2634DD7-6A67-4FB9-8739-5032A2E6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3639" y="2587990"/>
              <a:ext cx="357020" cy="276022"/>
            </a:xfrm>
            <a:custGeom>
              <a:avLst/>
              <a:gdLst>
                <a:gd name="T0" fmla="*/ 250 w 328"/>
                <a:gd name="T1" fmla="*/ 118 h 330"/>
                <a:gd name="T2" fmla="*/ 290 w 328"/>
                <a:gd name="T3" fmla="*/ 300 h 330"/>
                <a:gd name="T4" fmla="*/ 288 w 328"/>
                <a:gd name="T5" fmla="*/ 310 h 330"/>
                <a:gd name="T6" fmla="*/ 270 w 328"/>
                <a:gd name="T7" fmla="*/ 326 h 330"/>
                <a:gd name="T8" fmla="*/ 262 w 328"/>
                <a:gd name="T9" fmla="*/ 330 h 330"/>
                <a:gd name="T10" fmla="*/ 262 w 328"/>
                <a:gd name="T11" fmla="*/ 330 h 330"/>
                <a:gd name="T12" fmla="*/ 256 w 328"/>
                <a:gd name="T13" fmla="*/ 328 h 330"/>
                <a:gd name="T14" fmla="*/ 188 w 328"/>
                <a:gd name="T15" fmla="*/ 178 h 330"/>
                <a:gd name="T16" fmla="*/ 124 w 328"/>
                <a:gd name="T17" fmla="*/ 302 h 330"/>
                <a:gd name="T18" fmla="*/ 124 w 328"/>
                <a:gd name="T19" fmla="*/ 308 h 330"/>
                <a:gd name="T20" fmla="*/ 112 w 328"/>
                <a:gd name="T21" fmla="*/ 320 h 330"/>
                <a:gd name="T22" fmla="*/ 110 w 328"/>
                <a:gd name="T23" fmla="*/ 322 h 330"/>
                <a:gd name="T24" fmla="*/ 106 w 328"/>
                <a:gd name="T25" fmla="*/ 322 h 330"/>
                <a:gd name="T26" fmla="*/ 104 w 328"/>
                <a:gd name="T27" fmla="*/ 322 h 330"/>
                <a:gd name="T28" fmla="*/ 96 w 328"/>
                <a:gd name="T29" fmla="*/ 316 h 330"/>
                <a:gd name="T30" fmla="*/ 14 w 328"/>
                <a:gd name="T31" fmla="*/ 234 h 330"/>
                <a:gd name="T32" fmla="*/ 10 w 328"/>
                <a:gd name="T33" fmla="*/ 230 h 330"/>
                <a:gd name="T34" fmla="*/ 8 w 328"/>
                <a:gd name="T35" fmla="*/ 226 h 330"/>
                <a:gd name="T36" fmla="*/ 10 w 328"/>
                <a:gd name="T37" fmla="*/ 218 h 330"/>
                <a:gd name="T38" fmla="*/ 20 w 328"/>
                <a:gd name="T39" fmla="*/ 208 h 330"/>
                <a:gd name="T40" fmla="*/ 26 w 328"/>
                <a:gd name="T41" fmla="*/ 204 h 330"/>
                <a:gd name="T42" fmla="*/ 150 w 328"/>
                <a:gd name="T43" fmla="*/ 142 h 330"/>
                <a:gd name="T44" fmla="*/ 6 w 328"/>
                <a:gd name="T45" fmla="*/ 76 h 330"/>
                <a:gd name="T46" fmla="*/ 0 w 328"/>
                <a:gd name="T47" fmla="*/ 68 h 330"/>
                <a:gd name="T48" fmla="*/ 0 w 328"/>
                <a:gd name="T49" fmla="*/ 64 h 330"/>
                <a:gd name="T50" fmla="*/ 20 w 328"/>
                <a:gd name="T51" fmla="*/ 42 h 330"/>
                <a:gd name="T52" fmla="*/ 24 w 328"/>
                <a:gd name="T53" fmla="*/ 40 h 330"/>
                <a:gd name="T54" fmla="*/ 212 w 328"/>
                <a:gd name="T55" fmla="*/ 80 h 330"/>
                <a:gd name="T56" fmla="*/ 284 w 328"/>
                <a:gd name="T57" fmla="*/ 8 h 330"/>
                <a:gd name="T58" fmla="*/ 302 w 328"/>
                <a:gd name="T59" fmla="*/ 0 h 330"/>
                <a:gd name="T60" fmla="*/ 322 w 328"/>
                <a:gd name="T61" fmla="*/ 8 h 330"/>
                <a:gd name="T62" fmla="*/ 328 w 328"/>
                <a:gd name="T63" fmla="*/ 16 h 330"/>
                <a:gd name="T64" fmla="*/ 328 w 328"/>
                <a:gd name="T65" fmla="*/ 36 h 330"/>
                <a:gd name="T66" fmla="*/ 322 w 328"/>
                <a:gd name="T67" fmla="*/ 4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330">
                  <a:moveTo>
                    <a:pt x="322" y="46"/>
                  </a:moveTo>
                  <a:lnTo>
                    <a:pt x="250" y="118"/>
                  </a:lnTo>
                  <a:lnTo>
                    <a:pt x="290" y="300"/>
                  </a:lnTo>
                  <a:lnTo>
                    <a:pt x="290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66" y="330"/>
                  </a:lnTo>
                  <a:lnTo>
                    <a:pt x="262" y="330"/>
                  </a:lnTo>
                  <a:lnTo>
                    <a:pt x="262" y="330"/>
                  </a:lnTo>
                  <a:lnTo>
                    <a:pt x="262" y="330"/>
                  </a:lnTo>
                  <a:lnTo>
                    <a:pt x="262" y="330"/>
                  </a:lnTo>
                  <a:lnTo>
                    <a:pt x="256" y="328"/>
                  </a:lnTo>
                  <a:lnTo>
                    <a:pt x="254" y="324"/>
                  </a:lnTo>
                  <a:lnTo>
                    <a:pt x="188" y="178"/>
                  </a:lnTo>
                  <a:lnTo>
                    <a:pt x="122" y="246"/>
                  </a:lnTo>
                  <a:lnTo>
                    <a:pt x="124" y="302"/>
                  </a:lnTo>
                  <a:lnTo>
                    <a:pt x="124" y="302"/>
                  </a:lnTo>
                  <a:lnTo>
                    <a:pt x="124" y="308"/>
                  </a:lnTo>
                  <a:lnTo>
                    <a:pt x="122" y="310"/>
                  </a:lnTo>
                  <a:lnTo>
                    <a:pt x="112" y="320"/>
                  </a:lnTo>
                  <a:lnTo>
                    <a:pt x="112" y="320"/>
                  </a:lnTo>
                  <a:lnTo>
                    <a:pt x="110" y="322"/>
                  </a:lnTo>
                  <a:lnTo>
                    <a:pt x="106" y="322"/>
                  </a:lnTo>
                  <a:lnTo>
                    <a:pt x="106" y="322"/>
                  </a:lnTo>
                  <a:lnTo>
                    <a:pt x="104" y="322"/>
                  </a:lnTo>
                  <a:lnTo>
                    <a:pt x="104" y="322"/>
                  </a:lnTo>
                  <a:lnTo>
                    <a:pt x="98" y="320"/>
                  </a:lnTo>
                  <a:lnTo>
                    <a:pt x="96" y="316"/>
                  </a:lnTo>
                  <a:lnTo>
                    <a:pt x="74" y="256"/>
                  </a:lnTo>
                  <a:lnTo>
                    <a:pt x="14" y="234"/>
                  </a:lnTo>
                  <a:lnTo>
                    <a:pt x="14" y="234"/>
                  </a:lnTo>
                  <a:lnTo>
                    <a:pt x="10" y="230"/>
                  </a:lnTo>
                  <a:lnTo>
                    <a:pt x="8" y="226"/>
                  </a:lnTo>
                  <a:lnTo>
                    <a:pt x="8" y="226"/>
                  </a:lnTo>
                  <a:lnTo>
                    <a:pt x="8" y="222"/>
                  </a:lnTo>
                  <a:lnTo>
                    <a:pt x="10" y="218"/>
                  </a:lnTo>
                  <a:lnTo>
                    <a:pt x="20" y="208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6" y="204"/>
                  </a:lnTo>
                  <a:lnTo>
                    <a:pt x="84" y="208"/>
                  </a:lnTo>
                  <a:lnTo>
                    <a:pt x="150" y="142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2" y="6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4" y="40"/>
                  </a:lnTo>
                  <a:lnTo>
                    <a:pt x="30" y="40"/>
                  </a:lnTo>
                  <a:lnTo>
                    <a:pt x="212" y="80"/>
                  </a:lnTo>
                  <a:lnTo>
                    <a:pt x="284" y="8"/>
                  </a:lnTo>
                  <a:lnTo>
                    <a:pt x="284" y="8"/>
                  </a:lnTo>
                  <a:lnTo>
                    <a:pt x="294" y="2"/>
                  </a:lnTo>
                  <a:lnTo>
                    <a:pt x="302" y="0"/>
                  </a:lnTo>
                  <a:lnTo>
                    <a:pt x="312" y="2"/>
                  </a:lnTo>
                  <a:lnTo>
                    <a:pt x="322" y="8"/>
                  </a:lnTo>
                  <a:lnTo>
                    <a:pt x="322" y="8"/>
                  </a:lnTo>
                  <a:lnTo>
                    <a:pt x="328" y="16"/>
                  </a:lnTo>
                  <a:lnTo>
                    <a:pt x="328" y="26"/>
                  </a:lnTo>
                  <a:lnTo>
                    <a:pt x="328" y="36"/>
                  </a:lnTo>
                  <a:lnTo>
                    <a:pt x="322" y="46"/>
                  </a:lnTo>
                  <a:lnTo>
                    <a:pt x="322" y="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/>
            </a:p>
          </p:txBody>
        </p:sp>
        <p:sp>
          <p:nvSpPr>
            <p:cNvPr id="337" name="Freeform 4950">
              <a:extLst>
                <a:ext uri="{FF2B5EF4-FFF2-40B4-BE49-F238E27FC236}">
                  <a16:creationId xmlns:a16="http://schemas.microsoft.com/office/drawing/2014/main" id="{EF90B95D-3D35-4560-9FD0-CFFB9BB80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8647" y="4744376"/>
              <a:ext cx="237917" cy="320345"/>
            </a:xfrm>
            <a:custGeom>
              <a:avLst/>
              <a:gdLst>
                <a:gd name="T0" fmla="*/ 188 w 254"/>
                <a:gd name="T1" fmla="*/ 216 h 342"/>
                <a:gd name="T2" fmla="*/ 150 w 254"/>
                <a:gd name="T3" fmla="*/ 196 h 342"/>
                <a:gd name="T4" fmla="*/ 130 w 254"/>
                <a:gd name="T5" fmla="*/ 162 h 342"/>
                <a:gd name="T6" fmla="*/ 126 w 254"/>
                <a:gd name="T7" fmla="*/ 148 h 342"/>
                <a:gd name="T8" fmla="*/ 126 w 254"/>
                <a:gd name="T9" fmla="*/ 132 h 342"/>
                <a:gd name="T10" fmla="*/ 136 w 254"/>
                <a:gd name="T11" fmla="*/ 106 h 342"/>
                <a:gd name="T12" fmla="*/ 130 w 254"/>
                <a:gd name="T13" fmla="*/ 4 h 342"/>
                <a:gd name="T14" fmla="*/ 122 w 254"/>
                <a:gd name="T15" fmla="*/ 0 h 342"/>
                <a:gd name="T16" fmla="*/ 24 w 254"/>
                <a:gd name="T17" fmla="*/ 148 h 342"/>
                <a:gd name="T18" fmla="*/ 8 w 254"/>
                <a:gd name="T19" fmla="*/ 174 h 342"/>
                <a:gd name="T20" fmla="*/ 0 w 254"/>
                <a:gd name="T21" fmla="*/ 220 h 342"/>
                <a:gd name="T22" fmla="*/ 0 w 254"/>
                <a:gd name="T23" fmla="*/ 228 h 342"/>
                <a:gd name="T24" fmla="*/ 6 w 254"/>
                <a:gd name="T25" fmla="*/ 254 h 342"/>
                <a:gd name="T26" fmla="*/ 40 w 254"/>
                <a:gd name="T27" fmla="*/ 310 h 342"/>
                <a:gd name="T28" fmla="*/ 98 w 254"/>
                <a:gd name="T29" fmla="*/ 340 h 342"/>
                <a:gd name="T30" fmla="*/ 146 w 254"/>
                <a:gd name="T31" fmla="*/ 340 h 342"/>
                <a:gd name="T32" fmla="*/ 204 w 254"/>
                <a:gd name="T33" fmla="*/ 310 h 342"/>
                <a:gd name="T34" fmla="*/ 238 w 254"/>
                <a:gd name="T35" fmla="*/ 254 h 342"/>
                <a:gd name="T36" fmla="*/ 244 w 254"/>
                <a:gd name="T37" fmla="*/ 228 h 342"/>
                <a:gd name="T38" fmla="*/ 244 w 254"/>
                <a:gd name="T39" fmla="*/ 220 h 342"/>
                <a:gd name="T40" fmla="*/ 234 w 254"/>
                <a:gd name="T41" fmla="*/ 210 h 342"/>
                <a:gd name="T42" fmla="*/ 202 w 254"/>
                <a:gd name="T43" fmla="*/ 216 h 342"/>
                <a:gd name="T44" fmla="*/ 122 w 254"/>
                <a:gd name="T45" fmla="*/ 308 h 342"/>
                <a:gd name="T46" fmla="*/ 76 w 254"/>
                <a:gd name="T47" fmla="*/ 296 h 342"/>
                <a:gd name="T48" fmla="*/ 44 w 254"/>
                <a:gd name="T49" fmla="*/ 262 h 342"/>
                <a:gd name="T50" fmla="*/ 36 w 254"/>
                <a:gd name="T51" fmla="*/ 224 h 342"/>
                <a:gd name="T52" fmla="*/ 42 w 254"/>
                <a:gd name="T53" fmla="*/ 214 h 342"/>
                <a:gd name="T54" fmla="*/ 50 w 254"/>
                <a:gd name="T55" fmla="*/ 214 h 342"/>
                <a:gd name="T56" fmla="*/ 56 w 254"/>
                <a:gd name="T57" fmla="*/ 224 h 342"/>
                <a:gd name="T58" fmla="*/ 58 w 254"/>
                <a:gd name="T59" fmla="*/ 246 h 342"/>
                <a:gd name="T60" fmla="*/ 80 w 254"/>
                <a:gd name="T61" fmla="*/ 276 h 342"/>
                <a:gd name="T62" fmla="*/ 122 w 254"/>
                <a:gd name="T63" fmla="*/ 288 h 342"/>
                <a:gd name="T64" fmla="*/ 128 w 254"/>
                <a:gd name="T65" fmla="*/ 290 h 342"/>
                <a:gd name="T66" fmla="*/ 132 w 254"/>
                <a:gd name="T67" fmla="*/ 298 h 342"/>
                <a:gd name="T68" fmla="*/ 124 w 254"/>
                <a:gd name="T69" fmla="*/ 306 h 342"/>
                <a:gd name="T70" fmla="*/ 248 w 254"/>
                <a:gd name="T71" fmla="*/ 116 h 342"/>
                <a:gd name="T72" fmla="*/ 206 w 254"/>
                <a:gd name="T73" fmla="*/ 52 h 342"/>
                <a:gd name="T74" fmla="*/ 196 w 254"/>
                <a:gd name="T75" fmla="*/ 52 h 342"/>
                <a:gd name="T76" fmla="*/ 156 w 254"/>
                <a:gd name="T77" fmla="*/ 116 h 342"/>
                <a:gd name="T78" fmla="*/ 148 w 254"/>
                <a:gd name="T79" fmla="*/ 142 h 342"/>
                <a:gd name="T80" fmla="*/ 148 w 254"/>
                <a:gd name="T81" fmla="*/ 146 h 342"/>
                <a:gd name="T82" fmla="*/ 160 w 254"/>
                <a:gd name="T83" fmla="*/ 174 h 342"/>
                <a:gd name="T84" fmla="*/ 182 w 254"/>
                <a:gd name="T85" fmla="*/ 190 h 342"/>
                <a:gd name="T86" fmla="*/ 202 w 254"/>
                <a:gd name="T87" fmla="*/ 194 h 342"/>
                <a:gd name="T88" fmla="*/ 230 w 254"/>
                <a:gd name="T89" fmla="*/ 186 h 342"/>
                <a:gd name="T90" fmla="*/ 248 w 254"/>
                <a:gd name="T91" fmla="*/ 166 h 342"/>
                <a:gd name="T92" fmla="*/ 254 w 254"/>
                <a:gd name="T93" fmla="*/ 146 h 342"/>
                <a:gd name="T94" fmla="*/ 254 w 254"/>
                <a:gd name="T95" fmla="*/ 142 h 342"/>
                <a:gd name="T96" fmla="*/ 248 w 254"/>
                <a:gd name="T97" fmla="*/ 116 h 342"/>
                <a:gd name="T98" fmla="*/ 196 w 254"/>
                <a:gd name="T99" fmla="*/ 174 h 342"/>
                <a:gd name="T100" fmla="*/ 174 w 254"/>
                <a:gd name="T101" fmla="*/ 164 h 342"/>
                <a:gd name="T102" fmla="*/ 166 w 254"/>
                <a:gd name="T103" fmla="*/ 144 h 342"/>
                <a:gd name="T104" fmla="*/ 166 w 254"/>
                <a:gd name="T105" fmla="*/ 132 h 342"/>
                <a:gd name="T106" fmla="*/ 176 w 254"/>
                <a:gd name="T107" fmla="*/ 132 h 342"/>
                <a:gd name="T108" fmla="*/ 180 w 254"/>
                <a:gd name="T109" fmla="*/ 146 h 342"/>
                <a:gd name="T110" fmla="*/ 192 w 254"/>
                <a:gd name="T111" fmla="*/ 160 h 342"/>
                <a:gd name="T112" fmla="*/ 204 w 254"/>
                <a:gd name="T113" fmla="*/ 162 h 342"/>
                <a:gd name="T114" fmla="*/ 212 w 254"/>
                <a:gd name="T115" fmla="*/ 168 h 342"/>
                <a:gd name="T116" fmla="*/ 204 w 254"/>
                <a:gd name="T117" fmla="*/ 1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342">
                  <a:moveTo>
                    <a:pt x="202" y="216"/>
                  </a:moveTo>
                  <a:lnTo>
                    <a:pt x="202" y="216"/>
                  </a:lnTo>
                  <a:lnTo>
                    <a:pt x="188" y="216"/>
                  </a:lnTo>
                  <a:lnTo>
                    <a:pt x="174" y="212"/>
                  </a:lnTo>
                  <a:lnTo>
                    <a:pt x="162" y="206"/>
                  </a:lnTo>
                  <a:lnTo>
                    <a:pt x="150" y="196"/>
                  </a:lnTo>
                  <a:lnTo>
                    <a:pt x="142" y="188"/>
                  </a:lnTo>
                  <a:lnTo>
                    <a:pt x="134" y="176"/>
                  </a:lnTo>
                  <a:lnTo>
                    <a:pt x="130" y="162"/>
                  </a:lnTo>
                  <a:lnTo>
                    <a:pt x="126" y="148"/>
                  </a:lnTo>
                  <a:lnTo>
                    <a:pt x="126" y="148"/>
                  </a:lnTo>
                  <a:lnTo>
                    <a:pt x="126" y="148"/>
                  </a:lnTo>
                  <a:lnTo>
                    <a:pt x="126" y="142"/>
                  </a:lnTo>
                  <a:lnTo>
                    <a:pt x="126" y="142"/>
                  </a:lnTo>
                  <a:lnTo>
                    <a:pt x="126" y="132"/>
                  </a:lnTo>
                  <a:lnTo>
                    <a:pt x="128" y="124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36" y="104"/>
                  </a:lnTo>
                  <a:lnTo>
                    <a:pt x="164" y="58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26" y="0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4" y="4"/>
                  </a:lnTo>
                  <a:lnTo>
                    <a:pt x="24" y="148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8" y="174"/>
                  </a:lnTo>
                  <a:lnTo>
                    <a:pt x="4" y="190"/>
                  </a:lnTo>
                  <a:lnTo>
                    <a:pt x="0" y="20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6" y="254"/>
                  </a:lnTo>
                  <a:lnTo>
                    <a:pt x="14" y="274"/>
                  </a:lnTo>
                  <a:lnTo>
                    <a:pt x="26" y="294"/>
                  </a:lnTo>
                  <a:lnTo>
                    <a:pt x="40" y="310"/>
                  </a:lnTo>
                  <a:lnTo>
                    <a:pt x="58" y="324"/>
                  </a:lnTo>
                  <a:lnTo>
                    <a:pt x="78" y="334"/>
                  </a:lnTo>
                  <a:lnTo>
                    <a:pt x="98" y="340"/>
                  </a:lnTo>
                  <a:lnTo>
                    <a:pt x="122" y="342"/>
                  </a:lnTo>
                  <a:lnTo>
                    <a:pt x="122" y="342"/>
                  </a:lnTo>
                  <a:lnTo>
                    <a:pt x="146" y="340"/>
                  </a:lnTo>
                  <a:lnTo>
                    <a:pt x="166" y="334"/>
                  </a:lnTo>
                  <a:lnTo>
                    <a:pt x="186" y="324"/>
                  </a:lnTo>
                  <a:lnTo>
                    <a:pt x="204" y="310"/>
                  </a:lnTo>
                  <a:lnTo>
                    <a:pt x="218" y="294"/>
                  </a:lnTo>
                  <a:lnTo>
                    <a:pt x="230" y="274"/>
                  </a:lnTo>
                  <a:lnTo>
                    <a:pt x="238" y="254"/>
                  </a:lnTo>
                  <a:lnTo>
                    <a:pt x="242" y="230"/>
                  </a:lnTo>
                  <a:lnTo>
                    <a:pt x="242" y="230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44" y="220"/>
                  </a:lnTo>
                  <a:lnTo>
                    <a:pt x="244" y="220"/>
                  </a:lnTo>
                  <a:lnTo>
                    <a:pt x="242" y="204"/>
                  </a:lnTo>
                  <a:lnTo>
                    <a:pt x="242" y="204"/>
                  </a:lnTo>
                  <a:lnTo>
                    <a:pt x="234" y="210"/>
                  </a:lnTo>
                  <a:lnTo>
                    <a:pt x="224" y="214"/>
                  </a:lnTo>
                  <a:lnTo>
                    <a:pt x="212" y="216"/>
                  </a:lnTo>
                  <a:lnTo>
                    <a:pt x="202" y="216"/>
                  </a:lnTo>
                  <a:lnTo>
                    <a:pt x="202" y="216"/>
                  </a:lnTo>
                  <a:close/>
                  <a:moveTo>
                    <a:pt x="122" y="308"/>
                  </a:moveTo>
                  <a:lnTo>
                    <a:pt x="122" y="308"/>
                  </a:lnTo>
                  <a:lnTo>
                    <a:pt x="106" y="306"/>
                  </a:lnTo>
                  <a:lnTo>
                    <a:pt x="90" y="302"/>
                  </a:lnTo>
                  <a:lnTo>
                    <a:pt x="76" y="296"/>
                  </a:lnTo>
                  <a:lnTo>
                    <a:pt x="62" y="288"/>
                  </a:lnTo>
                  <a:lnTo>
                    <a:pt x="52" y="276"/>
                  </a:lnTo>
                  <a:lnTo>
                    <a:pt x="44" y="262"/>
                  </a:lnTo>
                  <a:lnTo>
                    <a:pt x="38" y="244"/>
                  </a:lnTo>
                  <a:lnTo>
                    <a:pt x="36" y="224"/>
                  </a:lnTo>
                  <a:lnTo>
                    <a:pt x="36" y="224"/>
                  </a:lnTo>
                  <a:lnTo>
                    <a:pt x="36" y="220"/>
                  </a:lnTo>
                  <a:lnTo>
                    <a:pt x="38" y="216"/>
                  </a:lnTo>
                  <a:lnTo>
                    <a:pt x="42" y="214"/>
                  </a:lnTo>
                  <a:lnTo>
                    <a:pt x="46" y="214"/>
                  </a:lnTo>
                  <a:lnTo>
                    <a:pt x="46" y="214"/>
                  </a:lnTo>
                  <a:lnTo>
                    <a:pt x="50" y="214"/>
                  </a:lnTo>
                  <a:lnTo>
                    <a:pt x="52" y="216"/>
                  </a:lnTo>
                  <a:lnTo>
                    <a:pt x="54" y="220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6" y="236"/>
                  </a:lnTo>
                  <a:lnTo>
                    <a:pt x="58" y="246"/>
                  </a:lnTo>
                  <a:lnTo>
                    <a:pt x="64" y="256"/>
                  </a:lnTo>
                  <a:lnTo>
                    <a:pt x="70" y="266"/>
                  </a:lnTo>
                  <a:lnTo>
                    <a:pt x="80" y="276"/>
                  </a:lnTo>
                  <a:lnTo>
                    <a:pt x="90" y="282"/>
                  </a:lnTo>
                  <a:lnTo>
                    <a:pt x="104" y="286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4" y="288"/>
                  </a:lnTo>
                  <a:lnTo>
                    <a:pt x="128" y="290"/>
                  </a:lnTo>
                  <a:lnTo>
                    <a:pt x="130" y="294"/>
                  </a:lnTo>
                  <a:lnTo>
                    <a:pt x="132" y="298"/>
                  </a:lnTo>
                  <a:lnTo>
                    <a:pt x="132" y="298"/>
                  </a:lnTo>
                  <a:lnTo>
                    <a:pt x="130" y="302"/>
                  </a:lnTo>
                  <a:lnTo>
                    <a:pt x="128" y="304"/>
                  </a:lnTo>
                  <a:lnTo>
                    <a:pt x="124" y="306"/>
                  </a:lnTo>
                  <a:lnTo>
                    <a:pt x="122" y="308"/>
                  </a:lnTo>
                  <a:lnTo>
                    <a:pt x="122" y="308"/>
                  </a:lnTo>
                  <a:close/>
                  <a:moveTo>
                    <a:pt x="248" y="116"/>
                  </a:moveTo>
                  <a:lnTo>
                    <a:pt x="210" y="56"/>
                  </a:lnTo>
                  <a:lnTo>
                    <a:pt x="210" y="56"/>
                  </a:lnTo>
                  <a:lnTo>
                    <a:pt x="206" y="52"/>
                  </a:lnTo>
                  <a:lnTo>
                    <a:pt x="202" y="50"/>
                  </a:lnTo>
                  <a:lnTo>
                    <a:pt x="202" y="50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156" y="116"/>
                  </a:lnTo>
                  <a:lnTo>
                    <a:pt x="156" y="116"/>
                  </a:lnTo>
                  <a:lnTo>
                    <a:pt x="150" y="128"/>
                  </a:lnTo>
                  <a:lnTo>
                    <a:pt x="148" y="142"/>
                  </a:lnTo>
                  <a:lnTo>
                    <a:pt x="148" y="142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50" y="156"/>
                  </a:lnTo>
                  <a:lnTo>
                    <a:pt x="154" y="166"/>
                  </a:lnTo>
                  <a:lnTo>
                    <a:pt x="160" y="174"/>
                  </a:lnTo>
                  <a:lnTo>
                    <a:pt x="166" y="180"/>
                  </a:lnTo>
                  <a:lnTo>
                    <a:pt x="174" y="186"/>
                  </a:lnTo>
                  <a:lnTo>
                    <a:pt x="182" y="190"/>
                  </a:lnTo>
                  <a:lnTo>
                    <a:pt x="192" y="194"/>
                  </a:lnTo>
                  <a:lnTo>
                    <a:pt x="202" y="194"/>
                  </a:lnTo>
                  <a:lnTo>
                    <a:pt x="202" y="194"/>
                  </a:lnTo>
                  <a:lnTo>
                    <a:pt x="212" y="194"/>
                  </a:lnTo>
                  <a:lnTo>
                    <a:pt x="220" y="190"/>
                  </a:lnTo>
                  <a:lnTo>
                    <a:pt x="230" y="186"/>
                  </a:lnTo>
                  <a:lnTo>
                    <a:pt x="236" y="180"/>
                  </a:lnTo>
                  <a:lnTo>
                    <a:pt x="244" y="174"/>
                  </a:lnTo>
                  <a:lnTo>
                    <a:pt x="248" y="166"/>
                  </a:lnTo>
                  <a:lnTo>
                    <a:pt x="252" y="156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4" y="142"/>
                  </a:lnTo>
                  <a:lnTo>
                    <a:pt x="254" y="142"/>
                  </a:lnTo>
                  <a:lnTo>
                    <a:pt x="252" y="128"/>
                  </a:lnTo>
                  <a:lnTo>
                    <a:pt x="248" y="116"/>
                  </a:lnTo>
                  <a:lnTo>
                    <a:pt x="248" y="116"/>
                  </a:lnTo>
                  <a:close/>
                  <a:moveTo>
                    <a:pt x="204" y="176"/>
                  </a:moveTo>
                  <a:lnTo>
                    <a:pt x="204" y="176"/>
                  </a:lnTo>
                  <a:lnTo>
                    <a:pt x="196" y="174"/>
                  </a:lnTo>
                  <a:lnTo>
                    <a:pt x="186" y="172"/>
                  </a:lnTo>
                  <a:lnTo>
                    <a:pt x="180" y="168"/>
                  </a:lnTo>
                  <a:lnTo>
                    <a:pt x="174" y="164"/>
                  </a:lnTo>
                  <a:lnTo>
                    <a:pt x="170" y="158"/>
                  </a:lnTo>
                  <a:lnTo>
                    <a:pt x="168" y="150"/>
                  </a:lnTo>
                  <a:lnTo>
                    <a:pt x="166" y="144"/>
                  </a:lnTo>
                  <a:lnTo>
                    <a:pt x="164" y="136"/>
                  </a:lnTo>
                  <a:lnTo>
                    <a:pt x="164" y="136"/>
                  </a:lnTo>
                  <a:lnTo>
                    <a:pt x="166" y="132"/>
                  </a:lnTo>
                  <a:lnTo>
                    <a:pt x="172" y="130"/>
                  </a:lnTo>
                  <a:lnTo>
                    <a:pt x="172" y="130"/>
                  </a:lnTo>
                  <a:lnTo>
                    <a:pt x="176" y="132"/>
                  </a:lnTo>
                  <a:lnTo>
                    <a:pt x="178" y="136"/>
                  </a:lnTo>
                  <a:lnTo>
                    <a:pt x="178" y="136"/>
                  </a:lnTo>
                  <a:lnTo>
                    <a:pt x="180" y="146"/>
                  </a:lnTo>
                  <a:lnTo>
                    <a:pt x="184" y="154"/>
                  </a:lnTo>
                  <a:lnTo>
                    <a:pt x="188" y="158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2"/>
                  </a:lnTo>
                  <a:lnTo>
                    <a:pt x="204" y="162"/>
                  </a:lnTo>
                  <a:lnTo>
                    <a:pt x="210" y="164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210" y="174"/>
                  </a:lnTo>
                  <a:lnTo>
                    <a:pt x="204" y="176"/>
                  </a:lnTo>
                  <a:lnTo>
                    <a:pt x="204" y="1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/>
            </a:p>
          </p:txBody>
        </p:sp>
        <p:sp>
          <p:nvSpPr>
            <p:cNvPr id="338" name="Freeform 4838">
              <a:extLst>
                <a:ext uri="{FF2B5EF4-FFF2-40B4-BE49-F238E27FC236}">
                  <a16:creationId xmlns:a16="http://schemas.microsoft.com/office/drawing/2014/main" id="{FBF514CC-46FA-458B-A871-3E22D2090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9430" y="3217988"/>
              <a:ext cx="329854" cy="363928"/>
            </a:xfrm>
            <a:custGeom>
              <a:avLst/>
              <a:gdLst>
                <a:gd name="T0" fmla="*/ 24 w 340"/>
                <a:gd name="T1" fmla="*/ 266 h 338"/>
                <a:gd name="T2" fmla="*/ 18 w 340"/>
                <a:gd name="T3" fmla="*/ 270 h 338"/>
                <a:gd name="T4" fmla="*/ 14 w 340"/>
                <a:gd name="T5" fmla="*/ 276 h 338"/>
                <a:gd name="T6" fmla="*/ 16 w 340"/>
                <a:gd name="T7" fmla="*/ 280 h 338"/>
                <a:gd name="T8" fmla="*/ 20 w 340"/>
                <a:gd name="T9" fmla="*/ 286 h 338"/>
                <a:gd name="T10" fmla="*/ 316 w 340"/>
                <a:gd name="T11" fmla="*/ 286 h 338"/>
                <a:gd name="T12" fmla="*/ 320 w 340"/>
                <a:gd name="T13" fmla="*/ 286 h 338"/>
                <a:gd name="T14" fmla="*/ 324 w 340"/>
                <a:gd name="T15" fmla="*/ 280 h 338"/>
                <a:gd name="T16" fmla="*/ 326 w 340"/>
                <a:gd name="T17" fmla="*/ 276 h 338"/>
                <a:gd name="T18" fmla="*/ 322 w 340"/>
                <a:gd name="T19" fmla="*/ 270 h 338"/>
                <a:gd name="T20" fmla="*/ 316 w 340"/>
                <a:gd name="T21" fmla="*/ 266 h 338"/>
                <a:gd name="T22" fmla="*/ 298 w 340"/>
                <a:gd name="T23" fmla="*/ 192 h 338"/>
                <a:gd name="T24" fmla="*/ 316 w 340"/>
                <a:gd name="T25" fmla="*/ 192 h 338"/>
                <a:gd name="T26" fmla="*/ 322 w 340"/>
                <a:gd name="T27" fmla="*/ 190 h 338"/>
                <a:gd name="T28" fmla="*/ 326 w 340"/>
                <a:gd name="T29" fmla="*/ 182 h 338"/>
                <a:gd name="T30" fmla="*/ 324 w 340"/>
                <a:gd name="T31" fmla="*/ 178 h 338"/>
                <a:gd name="T32" fmla="*/ 320 w 340"/>
                <a:gd name="T33" fmla="*/ 172 h 338"/>
                <a:gd name="T34" fmla="*/ 24 w 340"/>
                <a:gd name="T35" fmla="*/ 172 h 338"/>
                <a:gd name="T36" fmla="*/ 20 w 340"/>
                <a:gd name="T37" fmla="*/ 172 h 338"/>
                <a:gd name="T38" fmla="*/ 16 w 340"/>
                <a:gd name="T39" fmla="*/ 178 h 338"/>
                <a:gd name="T40" fmla="*/ 14 w 340"/>
                <a:gd name="T41" fmla="*/ 182 h 338"/>
                <a:gd name="T42" fmla="*/ 18 w 340"/>
                <a:gd name="T43" fmla="*/ 190 h 338"/>
                <a:gd name="T44" fmla="*/ 24 w 340"/>
                <a:gd name="T45" fmla="*/ 192 h 338"/>
                <a:gd name="T46" fmla="*/ 42 w 340"/>
                <a:gd name="T47" fmla="*/ 266 h 338"/>
                <a:gd name="T48" fmla="*/ 248 w 340"/>
                <a:gd name="T49" fmla="*/ 266 h 338"/>
                <a:gd name="T50" fmla="*/ 230 w 340"/>
                <a:gd name="T51" fmla="*/ 192 h 338"/>
                <a:gd name="T52" fmla="*/ 248 w 340"/>
                <a:gd name="T53" fmla="*/ 266 h 338"/>
                <a:gd name="T54" fmla="*/ 162 w 340"/>
                <a:gd name="T55" fmla="*/ 266 h 338"/>
                <a:gd name="T56" fmla="*/ 178 w 340"/>
                <a:gd name="T57" fmla="*/ 192 h 338"/>
                <a:gd name="T58" fmla="*/ 110 w 340"/>
                <a:gd name="T59" fmla="*/ 266 h 338"/>
                <a:gd name="T60" fmla="*/ 92 w 340"/>
                <a:gd name="T61" fmla="*/ 192 h 338"/>
                <a:gd name="T62" fmla="*/ 110 w 340"/>
                <a:gd name="T63" fmla="*/ 266 h 338"/>
                <a:gd name="T64" fmla="*/ 340 w 340"/>
                <a:gd name="T65" fmla="*/ 322 h 338"/>
                <a:gd name="T66" fmla="*/ 334 w 340"/>
                <a:gd name="T67" fmla="*/ 334 h 338"/>
                <a:gd name="T68" fmla="*/ 324 w 340"/>
                <a:gd name="T69" fmla="*/ 338 h 338"/>
                <a:gd name="T70" fmla="*/ 16 w 340"/>
                <a:gd name="T71" fmla="*/ 338 h 338"/>
                <a:gd name="T72" fmla="*/ 6 w 340"/>
                <a:gd name="T73" fmla="*/ 334 h 338"/>
                <a:gd name="T74" fmla="*/ 0 w 340"/>
                <a:gd name="T75" fmla="*/ 322 h 338"/>
                <a:gd name="T76" fmla="*/ 2 w 340"/>
                <a:gd name="T77" fmla="*/ 316 h 338"/>
                <a:gd name="T78" fmla="*/ 10 w 340"/>
                <a:gd name="T79" fmla="*/ 308 h 338"/>
                <a:gd name="T80" fmla="*/ 324 w 340"/>
                <a:gd name="T81" fmla="*/ 306 h 338"/>
                <a:gd name="T82" fmla="*/ 330 w 340"/>
                <a:gd name="T83" fmla="*/ 308 h 338"/>
                <a:gd name="T84" fmla="*/ 338 w 340"/>
                <a:gd name="T85" fmla="*/ 316 h 338"/>
                <a:gd name="T86" fmla="*/ 340 w 340"/>
                <a:gd name="T87" fmla="*/ 322 h 338"/>
                <a:gd name="T88" fmla="*/ 82 w 340"/>
                <a:gd name="T89" fmla="*/ 154 h 338"/>
                <a:gd name="T90" fmla="*/ 84 w 340"/>
                <a:gd name="T91" fmla="*/ 136 h 338"/>
                <a:gd name="T92" fmla="*/ 98 w 340"/>
                <a:gd name="T93" fmla="*/ 104 h 338"/>
                <a:gd name="T94" fmla="*/ 120 w 340"/>
                <a:gd name="T95" fmla="*/ 80 h 338"/>
                <a:gd name="T96" fmla="*/ 152 w 340"/>
                <a:gd name="T97" fmla="*/ 68 h 338"/>
                <a:gd name="T98" fmla="*/ 170 w 340"/>
                <a:gd name="T99" fmla="*/ 66 h 338"/>
                <a:gd name="T100" fmla="*/ 204 w 340"/>
                <a:gd name="T101" fmla="*/ 72 h 338"/>
                <a:gd name="T102" fmla="*/ 232 w 340"/>
                <a:gd name="T103" fmla="*/ 92 h 338"/>
                <a:gd name="T104" fmla="*/ 250 w 340"/>
                <a:gd name="T105" fmla="*/ 118 h 338"/>
                <a:gd name="T106" fmla="*/ 258 w 340"/>
                <a:gd name="T107" fmla="*/ 154 h 338"/>
                <a:gd name="T108" fmla="*/ 192 w 340"/>
                <a:gd name="T109" fmla="*/ 54 h 338"/>
                <a:gd name="T110" fmla="*/ 148 w 340"/>
                <a:gd name="T111" fmla="*/ 26 h 338"/>
                <a:gd name="T112" fmla="*/ 192 w 340"/>
                <a:gd name="T113" fmla="*/ 26 h 338"/>
                <a:gd name="T114" fmla="*/ 192 w 340"/>
                <a:gd name="T115" fmla="*/ 5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" h="338">
                  <a:moveTo>
                    <a:pt x="24" y="266"/>
                  </a:moveTo>
                  <a:lnTo>
                    <a:pt x="24" y="266"/>
                  </a:lnTo>
                  <a:lnTo>
                    <a:pt x="20" y="268"/>
                  </a:lnTo>
                  <a:lnTo>
                    <a:pt x="18" y="270"/>
                  </a:lnTo>
                  <a:lnTo>
                    <a:pt x="16" y="272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16" y="280"/>
                  </a:lnTo>
                  <a:lnTo>
                    <a:pt x="18" y="284"/>
                  </a:lnTo>
                  <a:lnTo>
                    <a:pt x="20" y="286"/>
                  </a:lnTo>
                  <a:lnTo>
                    <a:pt x="24" y="286"/>
                  </a:lnTo>
                  <a:lnTo>
                    <a:pt x="316" y="286"/>
                  </a:lnTo>
                  <a:lnTo>
                    <a:pt x="316" y="286"/>
                  </a:lnTo>
                  <a:lnTo>
                    <a:pt x="320" y="286"/>
                  </a:lnTo>
                  <a:lnTo>
                    <a:pt x="322" y="284"/>
                  </a:lnTo>
                  <a:lnTo>
                    <a:pt x="324" y="280"/>
                  </a:lnTo>
                  <a:lnTo>
                    <a:pt x="326" y="276"/>
                  </a:lnTo>
                  <a:lnTo>
                    <a:pt x="326" y="276"/>
                  </a:lnTo>
                  <a:lnTo>
                    <a:pt x="324" y="272"/>
                  </a:lnTo>
                  <a:lnTo>
                    <a:pt x="322" y="270"/>
                  </a:lnTo>
                  <a:lnTo>
                    <a:pt x="320" y="268"/>
                  </a:lnTo>
                  <a:lnTo>
                    <a:pt x="316" y="266"/>
                  </a:lnTo>
                  <a:lnTo>
                    <a:pt x="298" y="266"/>
                  </a:lnTo>
                  <a:lnTo>
                    <a:pt x="298" y="192"/>
                  </a:lnTo>
                  <a:lnTo>
                    <a:pt x="316" y="192"/>
                  </a:lnTo>
                  <a:lnTo>
                    <a:pt x="316" y="192"/>
                  </a:lnTo>
                  <a:lnTo>
                    <a:pt x="320" y="192"/>
                  </a:lnTo>
                  <a:lnTo>
                    <a:pt x="322" y="190"/>
                  </a:lnTo>
                  <a:lnTo>
                    <a:pt x="324" y="186"/>
                  </a:lnTo>
                  <a:lnTo>
                    <a:pt x="326" y="182"/>
                  </a:lnTo>
                  <a:lnTo>
                    <a:pt x="326" y="182"/>
                  </a:lnTo>
                  <a:lnTo>
                    <a:pt x="324" y="178"/>
                  </a:lnTo>
                  <a:lnTo>
                    <a:pt x="322" y="176"/>
                  </a:lnTo>
                  <a:lnTo>
                    <a:pt x="320" y="172"/>
                  </a:lnTo>
                  <a:lnTo>
                    <a:pt x="316" y="172"/>
                  </a:lnTo>
                  <a:lnTo>
                    <a:pt x="24" y="172"/>
                  </a:lnTo>
                  <a:lnTo>
                    <a:pt x="24" y="172"/>
                  </a:lnTo>
                  <a:lnTo>
                    <a:pt x="20" y="172"/>
                  </a:lnTo>
                  <a:lnTo>
                    <a:pt x="18" y="176"/>
                  </a:lnTo>
                  <a:lnTo>
                    <a:pt x="16" y="178"/>
                  </a:lnTo>
                  <a:lnTo>
                    <a:pt x="14" y="182"/>
                  </a:lnTo>
                  <a:lnTo>
                    <a:pt x="14" y="182"/>
                  </a:lnTo>
                  <a:lnTo>
                    <a:pt x="16" y="186"/>
                  </a:lnTo>
                  <a:lnTo>
                    <a:pt x="18" y="190"/>
                  </a:lnTo>
                  <a:lnTo>
                    <a:pt x="20" y="192"/>
                  </a:lnTo>
                  <a:lnTo>
                    <a:pt x="24" y="192"/>
                  </a:lnTo>
                  <a:lnTo>
                    <a:pt x="42" y="192"/>
                  </a:lnTo>
                  <a:lnTo>
                    <a:pt x="42" y="266"/>
                  </a:lnTo>
                  <a:lnTo>
                    <a:pt x="24" y="266"/>
                  </a:lnTo>
                  <a:close/>
                  <a:moveTo>
                    <a:pt x="248" y="266"/>
                  </a:moveTo>
                  <a:lnTo>
                    <a:pt x="230" y="266"/>
                  </a:lnTo>
                  <a:lnTo>
                    <a:pt x="230" y="192"/>
                  </a:lnTo>
                  <a:lnTo>
                    <a:pt x="248" y="192"/>
                  </a:lnTo>
                  <a:lnTo>
                    <a:pt x="248" y="266"/>
                  </a:lnTo>
                  <a:close/>
                  <a:moveTo>
                    <a:pt x="178" y="266"/>
                  </a:moveTo>
                  <a:lnTo>
                    <a:pt x="162" y="266"/>
                  </a:lnTo>
                  <a:lnTo>
                    <a:pt x="162" y="192"/>
                  </a:lnTo>
                  <a:lnTo>
                    <a:pt x="178" y="192"/>
                  </a:lnTo>
                  <a:lnTo>
                    <a:pt x="178" y="266"/>
                  </a:lnTo>
                  <a:close/>
                  <a:moveTo>
                    <a:pt x="110" y="266"/>
                  </a:moveTo>
                  <a:lnTo>
                    <a:pt x="92" y="266"/>
                  </a:lnTo>
                  <a:lnTo>
                    <a:pt x="92" y="192"/>
                  </a:lnTo>
                  <a:lnTo>
                    <a:pt x="110" y="192"/>
                  </a:lnTo>
                  <a:lnTo>
                    <a:pt x="110" y="266"/>
                  </a:lnTo>
                  <a:close/>
                  <a:moveTo>
                    <a:pt x="340" y="322"/>
                  </a:moveTo>
                  <a:lnTo>
                    <a:pt x="340" y="322"/>
                  </a:lnTo>
                  <a:lnTo>
                    <a:pt x="338" y="328"/>
                  </a:lnTo>
                  <a:lnTo>
                    <a:pt x="334" y="334"/>
                  </a:lnTo>
                  <a:lnTo>
                    <a:pt x="330" y="336"/>
                  </a:lnTo>
                  <a:lnTo>
                    <a:pt x="324" y="338"/>
                  </a:lnTo>
                  <a:lnTo>
                    <a:pt x="16" y="338"/>
                  </a:lnTo>
                  <a:lnTo>
                    <a:pt x="16" y="338"/>
                  </a:lnTo>
                  <a:lnTo>
                    <a:pt x="10" y="336"/>
                  </a:lnTo>
                  <a:lnTo>
                    <a:pt x="6" y="334"/>
                  </a:lnTo>
                  <a:lnTo>
                    <a:pt x="2" y="32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16"/>
                  </a:lnTo>
                  <a:lnTo>
                    <a:pt x="6" y="310"/>
                  </a:lnTo>
                  <a:lnTo>
                    <a:pt x="10" y="308"/>
                  </a:lnTo>
                  <a:lnTo>
                    <a:pt x="16" y="306"/>
                  </a:lnTo>
                  <a:lnTo>
                    <a:pt x="324" y="306"/>
                  </a:lnTo>
                  <a:lnTo>
                    <a:pt x="324" y="306"/>
                  </a:lnTo>
                  <a:lnTo>
                    <a:pt x="330" y="308"/>
                  </a:lnTo>
                  <a:lnTo>
                    <a:pt x="334" y="310"/>
                  </a:lnTo>
                  <a:lnTo>
                    <a:pt x="338" y="316"/>
                  </a:lnTo>
                  <a:lnTo>
                    <a:pt x="340" y="322"/>
                  </a:lnTo>
                  <a:lnTo>
                    <a:pt x="340" y="322"/>
                  </a:lnTo>
                  <a:close/>
                  <a:moveTo>
                    <a:pt x="258" y="154"/>
                  </a:moveTo>
                  <a:lnTo>
                    <a:pt x="82" y="154"/>
                  </a:lnTo>
                  <a:lnTo>
                    <a:pt x="82" y="154"/>
                  </a:lnTo>
                  <a:lnTo>
                    <a:pt x="84" y="136"/>
                  </a:lnTo>
                  <a:lnTo>
                    <a:pt x="90" y="118"/>
                  </a:lnTo>
                  <a:lnTo>
                    <a:pt x="98" y="104"/>
                  </a:lnTo>
                  <a:lnTo>
                    <a:pt x="108" y="92"/>
                  </a:lnTo>
                  <a:lnTo>
                    <a:pt x="120" y="80"/>
                  </a:lnTo>
                  <a:lnTo>
                    <a:pt x="136" y="72"/>
                  </a:lnTo>
                  <a:lnTo>
                    <a:pt x="152" y="68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88" y="68"/>
                  </a:lnTo>
                  <a:lnTo>
                    <a:pt x="204" y="72"/>
                  </a:lnTo>
                  <a:lnTo>
                    <a:pt x="220" y="80"/>
                  </a:lnTo>
                  <a:lnTo>
                    <a:pt x="232" y="92"/>
                  </a:lnTo>
                  <a:lnTo>
                    <a:pt x="242" y="104"/>
                  </a:lnTo>
                  <a:lnTo>
                    <a:pt x="250" y="118"/>
                  </a:lnTo>
                  <a:lnTo>
                    <a:pt x="256" y="136"/>
                  </a:lnTo>
                  <a:lnTo>
                    <a:pt x="258" y="154"/>
                  </a:lnTo>
                  <a:lnTo>
                    <a:pt x="258" y="154"/>
                  </a:lnTo>
                  <a:close/>
                  <a:moveTo>
                    <a:pt x="192" y="54"/>
                  </a:moveTo>
                  <a:lnTo>
                    <a:pt x="148" y="54"/>
                  </a:lnTo>
                  <a:lnTo>
                    <a:pt x="148" y="26"/>
                  </a:lnTo>
                  <a:lnTo>
                    <a:pt x="170" y="0"/>
                  </a:lnTo>
                  <a:lnTo>
                    <a:pt x="192" y="26"/>
                  </a:lnTo>
                  <a:lnTo>
                    <a:pt x="192" y="26"/>
                  </a:lnTo>
                  <a:lnTo>
                    <a:pt x="1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3993" tIns="46997" rIns="93993" bIns="469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6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endParaRPr>
            </a:p>
          </p:txBody>
        </p:sp>
        <p:pic>
          <p:nvPicPr>
            <p:cNvPr id="339" name="Graphic 338" descr="Contract RTL">
              <a:extLst>
                <a:ext uri="{FF2B5EF4-FFF2-40B4-BE49-F238E27FC236}">
                  <a16:creationId xmlns:a16="http://schemas.microsoft.com/office/drawing/2014/main" id="{E84E402C-F8AA-4469-B39E-CEEBD7FA9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33379" y="2694211"/>
              <a:ext cx="372573" cy="389476"/>
            </a:xfrm>
            <a:prstGeom prst="rect">
              <a:avLst/>
            </a:prstGeom>
          </p:spPr>
        </p:pic>
        <p:sp>
          <p:nvSpPr>
            <p:cNvPr id="340" name="Freeform 4846">
              <a:extLst>
                <a:ext uri="{FF2B5EF4-FFF2-40B4-BE49-F238E27FC236}">
                  <a16:creationId xmlns:a16="http://schemas.microsoft.com/office/drawing/2014/main" id="{08A794C5-B25D-43DE-AAFD-3E8BA4064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13" y="5469769"/>
              <a:ext cx="330261" cy="276712"/>
            </a:xfrm>
            <a:custGeom>
              <a:avLst/>
              <a:gdLst>
                <a:gd name="T0" fmla="*/ 234 w 388"/>
                <a:gd name="T1" fmla="*/ 108 h 320"/>
                <a:gd name="T2" fmla="*/ 206 w 388"/>
                <a:gd name="T3" fmla="*/ 22 h 320"/>
                <a:gd name="T4" fmla="*/ 150 w 388"/>
                <a:gd name="T5" fmla="*/ 24 h 320"/>
                <a:gd name="T6" fmla="*/ 110 w 388"/>
                <a:gd name="T7" fmla="*/ 24 h 320"/>
                <a:gd name="T8" fmla="*/ 24 w 388"/>
                <a:gd name="T9" fmla="*/ 52 h 320"/>
                <a:gd name="T10" fmla="*/ 26 w 388"/>
                <a:gd name="T11" fmla="*/ 108 h 320"/>
                <a:gd name="T12" fmla="*/ 26 w 388"/>
                <a:gd name="T13" fmla="*/ 148 h 320"/>
                <a:gd name="T14" fmla="*/ 52 w 388"/>
                <a:gd name="T15" fmla="*/ 234 h 320"/>
                <a:gd name="T16" fmla="*/ 110 w 388"/>
                <a:gd name="T17" fmla="*/ 232 h 320"/>
                <a:gd name="T18" fmla="*/ 150 w 388"/>
                <a:gd name="T19" fmla="*/ 232 h 320"/>
                <a:gd name="T20" fmla="*/ 236 w 388"/>
                <a:gd name="T21" fmla="*/ 206 h 320"/>
                <a:gd name="T22" fmla="*/ 234 w 388"/>
                <a:gd name="T23" fmla="*/ 148 h 320"/>
                <a:gd name="T24" fmla="*/ 114 w 388"/>
                <a:gd name="T25" fmla="*/ 208 h 320"/>
                <a:gd name="T26" fmla="*/ 62 w 388"/>
                <a:gd name="T27" fmla="*/ 174 h 320"/>
                <a:gd name="T28" fmla="*/ 48 w 388"/>
                <a:gd name="T29" fmla="*/ 128 h 320"/>
                <a:gd name="T30" fmla="*/ 72 w 388"/>
                <a:gd name="T31" fmla="*/ 70 h 320"/>
                <a:gd name="T32" fmla="*/ 130 w 388"/>
                <a:gd name="T33" fmla="*/ 46 h 320"/>
                <a:gd name="T34" fmla="*/ 176 w 388"/>
                <a:gd name="T35" fmla="*/ 60 h 320"/>
                <a:gd name="T36" fmla="*/ 210 w 388"/>
                <a:gd name="T37" fmla="*/ 112 h 320"/>
                <a:gd name="T38" fmla="*/ 206 w 388"/>
                <a:gd name="T39" fmla="*/ 160 h 320"/>
                <a:gd name="T40" fmla="*/ 162 w 388"/>
                <a:gd name="T41" fmla="*/ 204 h 320"/>
                <a:gd name="T42" fmla="*/ 130 w 388"/>
                <a:gd name="T43" fmla="*/ 66 h 320"/>
                <a:gd name="T44" fmla="*/ 94 w 388"/>
                <a:gd name="T45" fmla="*/ 76 h 320"/>
                <a:gd name="T46" fmla="*/ 68 w 388"/>
                <a:gd name="T47" fmla="*/ 116 h 320"/>
                <a:gd name="T48" fmla="*/ 72 w 388"/>
                <a:gd name="T49" fmla="*/ 152 h 320"/>
                <a:gd name="T50" fmla="*/ 106 w 388"/>
                <a:gd name="T51" fmla="*/ 186 h 320"/>
                <a:gd name="T52" fmla="*/ 142 w 388"/>
                <a:gd name="T53" fmla="*/ 190 h 320"/>
                <a:gd name="T54" fmla="*/ 182 w 388"/>
                <a:gd name="T55" fmla="*/ 162 h 320"/>
                <a:gd name="T56" fmla="*/ 192 w 388"/>
                <a:gd name="T57" fmla="*/ 128 h 320"/>
                <a:gd name="T58" fmla="*/ 174 w 388"/>
                <a:gd name="T59" fmla="*/ 84 h 320"/>
                <a:gd name="T60" fmla="*/ 130 w 388"/>
                <a:gd name="T61" fmla="*/ 66 h 320"/>
                <a:gd name="T62" fmla="*/ 120 w 388"/>
                <a:gd name="T63" fmla="*/ 152 h 320"/>
                <a:gd name="T64" fmla="*/ 102 w 388"/>
                <a:gd name="T65" fmla="*/ 128 h 320"/>
                <a:gd name="T66" fmla="*/ 130 w 388"/>
                <a:gd name="T67" fmla="*/ 102 h 320"/>
                <a:gd name="T68" fmla="*/ 154 w 388"/>
                <a:gd name="T69" fmla="*/ 118 h 320"/>
                <a:gd name="T70" fmla="*/ 148 w 388"/>
                <a:gd name="T71" fmla="*/ 148 h 320"/>
                <a:gd name="T72" fmla="*/ 370 w 388"/>
                <a:gd name="T73" fmla="*/ 248 h 320"/>
                <a:gd name="T74" fmla="*/ 364 w 388"/>
                <a:gd name="T75" fmla="*/ 214 h 320"/>
                <a:gd name="T76" fmla="*/ 320 w 388"/>
                <a:gd name="T77" fmla="*/ 162 h 320"/>
                <a:gd name="T78" fmla="*/ 286 w 388"/>
                <a:gd name="T79" fmla="*/ 186 h 320"/>
                <a:gd name="T80" fmla="*/ 260 w 388"/>
                <a:gd name="T81" fmla="*/ 208 h 320"/>
                <a:gd name="T82" fmla="*/ 236 w 388"/>
                <a:gd name="T83" fmla="*/ 272 h 320"/>
                <a:gd name="T84" fmla="*/ 274 w 388"/>
                <a:gd name="T85" fmla="*/ 290 h 320"/>
                <a:gd name="T86" fmla="*/ 306 w 388"/>
                <a:gd name="T87" fmla="*/ 302 h 320"/>
                <a:gd name="T88" fmla="*/ 372 w 388"/>
                <a:gd name="T89" fmla="*/ 290 h 320"/>
                <a:gd name="T90" fmla="*/ 370 w 388"/>
                <a:gd name="T91" fmla="*/ 248 h 320"/>
                <a:gd name="T92" fmla="*/ 310 w 388"/>
                <a:gd name="T93" fmla="*/ 266 h 320"/>
                <a:gd name="T94" fmla="*/ 288 w 388"/>
                <a:gd name="T95" fmla="*/ 252 h 320"/>
                <a:gd name="T96" fmla="*/ 300 w 388"/>
                <a:gd name="T97" fmla="*/ 220 h 320"/>
                <a:gd name="T98" fmla="*/ 326 w 388"/>
                <a:gd name="T99" fmla="*/ 224 h 320"/>
                <a:gd name="T100" fmla="*/ 332 w 388"/>
                <a:gd name="T101" fmla="*/ 25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8" h="320">
                  <a:moveTo>
                    <a:pt x="258" y="148"/>
                  </a:moveTo>
                  <a:lnTo>
                    <a:pt x="258" y="108"/>
                  </a:lnTo>
                  <a:lnTo>
                    <a:pt x="234" y="108"/>
                  </a:lnTo>
                  <a:lnTo>
                    <a:pt x="234" y="108"/>
                  </a:lnTo>
                  <a:lnTo>
                    <a:pt x="226" y="88"/>
                  </a:lnTo>
                  <a:lnTo>
                    <a:pt x="216" y="70"/>
                  </a:lnTo>
                  <a:lnTo>
                    <a:pt x="236" y="52"/>
                  </a:lnTo>
                  <a:lnTo>
                    <a:pt x="206" y="2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0" y="30"/>
                  </a:lnTo>
                  <a:lnTo>
                    <a:pt x="150" y="24"/>
                  </a:lnTo>
                  <a:lnTo>
                    <a:pt x="150" y="0"/>
                  </a:lnTo>
                  <a:lnTo>
                    <a:pt x="110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0" y="30"/>
                  </a:lnTo>
                  <a:lnTo>
                    <a:pt x="70" y="40"/>
                  </a:lnTo>
                  <a:lnTo>
                    <a:pt x="52" y="22"/>
                  </a:lnTo>
                  <a:lnTo>
                    <a:pt x="24" y="5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2" y="88"/>
                  </a:lnTo>
                  <a:lnTo>
                    <a:pt x="26" y="108"/>
                  </a:lnTo>
                  <a:lnTo>
                    <a:pt x="0" y="108"/>
                  </a:lnTo>
                  <a:lnTo>
                    <a:pt x="0" y="148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32" y="168"/>
                  </a:lnTo>
                  <a:lnTo>
                    <a:pt x="42" y="188"/>
                  </a:lnTo>
                  <a:lnTo>
                    <a:pt x="24" y="206"/>
                  </a:lnTo>
                  <a:lnTo>
                    <a:pt x="52" y="234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90" y="226"/>
                  </a:lnTo>
                  <a:lnTo>
                    <a:pt x="110" y="232"/>
                  </a:lnTo>
                  <a:lnTo>
                    <a:pt x="110" y="258"/>
                  </a:lnTo>
                  <a:lnTo>
                    <a:pt x="150" y="258"/>
                  </a:lnTo>
                  <a:lnTo>
                    <a:pt x="150" y="232"/>
                  </a:lnTo>
                  <a:lnTo>
                    <a:pt x="150" y="232"/>
                  </a:lnTo>
                  <a:lnTo>
                    <a:pt x="170" y="226"/>
                  </a:lnTo>
                  <a:lnTo>
                    <a:pt x="188" y="216"/>
                  </a:lnTo>
                  <a:lnTo>
                    <a:pt x="206" y="234"/>
                  </a:lnTo>
                  <a:lnTo>
                    <a:pt x="236" y="206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6" y="168"/>
                  </a:lnTo>
                  <a:lnTo>
                    <a:pt x="234" y="148"/>
                  </a:lnTo>
                  <a:lnTo>
                    <a:pt x="258" y="148"/>
                  </a:lnTo>
                  <a:close/>
                  <a:moveTo>
                    <a:pt x="130" y="210"/>
                  </a:moveTo>
                  <a:lnTo>
                    <a:pt x="130" y="210"/>
                  </a:lnTo>
                  <a:lnTo>
                    <a:pt x="114" y="208"/>
                  </a:lnTo>
                  <a:lnTo>
                    <a:pt x="98" y="204"/>
                  </a:lnTo>
                  <a:lnTo>
                    <a:pt x="84" y="196"/>
                  </a:lnTo>
                  <a:lnTo>
                    <a:pt x="72" y="186"/>
                  </a:lnTo>
                  <a:lnTo>
                    <a:pt x="62" y="174"/>
                  </a:lnTo>
                  <a:lnTo>
                    <a:pt x="54" y="160"/>
                  </a:lnTo>
                  <a:lnTo>
                    <a:pt x="50" y="144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50" y="112"/>
                  </a:lnTo>
                  <a:lnTo>
                    <a:pt x="54" y="96"/>
                  </a:lnTo>
                  <a:lnTo>
                    <a:pt x="62" y="82"/>
                  </a:lnTo>
                  <a:lnTo>
                    <a:pt x="72" y="70"/>
                  </a:lnTo>
                  <a:lnTo>
                    <a:pt x="84" y="60"/>
                  </a:lnTo>
                  <a:lnTo>
                    <a:pt x="98" y="52"/>
                  </a:lnTo>
                  <a:lnTo>
                    <a:pt x="114" y="48"/>
                  </a:lnTo>
                  <a:lnTo>
                    <a:pt x="130" y="46"/>
                  </a:lnTo>
                  <a:lnTo>
                    <a:pt x="130" y="46"/>
                  </a:lnTo>
                  <a:lnTo>
                    <a:pt x="146" y="48"/>
                  </a:lnTo>
                  <a:lnTo>
                    <a:pt x="162" y="52"/>
                  </a:lnTo>
                  <a:lnTo>
                    <a:pt x="176" y="60"/>
                  </a:lnTo>
                  <a:lnTo>
                    <a:pt x="188" y="70"/>
                  </a:lnTo>
                  <a:lnTo>
                    <a:pt x="198" y="82"/>
                  </a:lnTo>
                  <a:lnTo>
                    <a:pt x="206" y="96"/>
                  </a:lnTo>
                  <a:lnTo>
                    <a:pt x="210" y="112"/>
                  </a:lnTo>
                  <a:lnTo>
                    <a:pt x="212" y="128"/>
                  </a:lnTo>
                  <a:lnTo>
                    <a:pt x="212" y="128"/>
                  </a:lnTo>
                  <a:lnTo>
                    <a:pt x="210" y="144"/>
                  </a:lnTo>
                  <a:lnTo>
                    <a:pt x="206" y="160"/>
                  </a:lnTo>
                  <a:lnTo>
                    <a:pt x="198" y="174"/>
                  </a:lnTo>
                  <a:lnTo>
                    <a:pt x="188" y="186"/>
                  </a:lnTo>
                  <a:lnTo>
                    <a:pt x="176" y="196"/>
                  </a:lnTo>
                  <a:lnTo>
                    <a:pt x="162" y="204"/>
                  </a:lnTo>
                  <a:lnTo>
                    <a:pt x="146" y="208"/>
                  </a:lnTo>
                  <a:lnTo>
                    <a:pt x="130" y="210"/>
                  </a:lnTo>
                  <a:lnTo>
                    <a:pt x="130" y="210"/>
                  </a:lnTo>
                  <a:close/>
                  <a:moveTo>
                    <a:pt x="130" y="66"/>
                  </a:moveTo>
                  <a:lnTo>
                    <a:pt x="130" y="66"/>
                  </a:lnTo>
                  <a:lnTo>
                    <a:pt x="118" y="68"/>
                  </a:lnTo>
                  <a:lnTo>
                    <a:pt x="106" y="70"/>
                  </a:lnTo>
                  <a:lnTo>
                    <a:pt x="94" y="76"/>
                  </a:lnTo>
                  <a:lnTo>
                    <a:pt x="86" y="84"/>
                  </a:lnTo>
                  <a:lnTo>
                    <a:pt x="78" y="94"/>
                  </a:lnTo>
                  <a:lnTo>
                    <a:pt x="72" y="104"/>
                  </a:lnTo>
                  <a:lnTo>
                    <a:pt x="68" y="116"/>
                  </a:lnTo>
                  <a:lnTo>
                    <a:pt x="68" y="128"/>
                  </a:lnTo>
                  <a:lnTo>
                    <a:pt x="68" y="128"/>
                  </a:lnTo>
                  <a:lnTo>
                    <a:pt x="68" y="140"/>
                  </a:lnTo>
                  <a:lnTo>
                    <a:pt x="72" y="152"/>
                  </a:lnTo>
                  <a:lnTo>
                    <a:pt x="78" y="162"/>
                  </a:lnTo>
                  <a:lnTo>
                    <a:pt x="86" y="172"/>
                  </a:lnTo>
                  <a:lnTo>
                    <a:pt x="94" y="180"/>
                  </a:lnTo>
                  <a:lnTo>
                    <a:pt x="106" y="186"/>
                  </a:lnTo>
                  <a:lnTo>
                    <a:pt x="118" y="190"/>
                  </a:lnTo>
                  <a:lnTo>
                    <a:pt x="130" y="190"/>
                  </a:lnTo>
                  <a:lnTo>
                    <a:pt x="130" y="190"/>
                  </a:lnTo>
                  <a:lnTo>
                    <a:pt x="142" y="190"/>
                  </a:lnTo>
                  <a:lnTo>
                    <a:pt x="154" y="186"/>
                  </a:lnTo>
                  <a:lnTo>
                    <a:pt x="164" y="180"/>
                  </a:lnTo>
                  <a:lnTo>
                    <a:pt x="174" y="172"/>
                  </a:lnTo>
                  <a:lnTo>
                    <a:pt x="182" y="162"/>
                  </a:lnTo>
                  <a:lnTo>
                    <a:pt x="188" y="152"/>
                  </a:lnTo>
                  <a:lnTo>
                    <a:pt x="190" y="140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0" y="116"/>
                  </a:lnTo>
                  <a:lnTo>
                    <a:pt x="188" y="104"/>
                  </a:lnTo>
                  <a:lnTo>
                    <a:pt x="182" y="94"/>
                  </a:lnTo>
                  <a:lnTo>
                    <a:pt x="174" y="84"/>
                  </a:lnTo>
                  <a:lnTo>
                    <a:pt x="164" y="76"/>
                  </a:lnTo>
                  <a:lnTo>
                    <a:pt x="154" y="70"/>
                  </a:lnTo>
                  <a:lnTo>
                    <a:pt x="142" y="68"/>
                  </a:lnTo>
                  <a:lnTo>
                    <a:pt x="130" y="66"/>
                  </a:lnTo>
                  <a:lnTo>
                    <a:pt x="130" y="66"/>
                  </a:lnTo>
                  <a:close/>
                  <a:moveTo>
                    <a:pt x="130" y="156"/>
                  </a:moveTo>
                  <a:lnTo>
                    <a:pt x="130" y="156"/>
                  </a:lnTo>
                  <a:lnTo>
                    <a:pt x="120" y="152"/>
                  </a:lnTo>
                  <a:lnTo>
                    <a:pt x="110" y="148"/>
                  </a:lnTo>
                  <a:lnTo>
                    <a:pt x="104" y="13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104" y="118"/>
                  </a:lnTo>
                  <a:lnTo>
                    <a:pt x="110" y="110"/>
                  </a:lnTo>
                  <a:lnTo>
                    <a:pt x="120" y="104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40" y="104"/>
                  </a:lnTo>
                  <a:lnTo>
                    <a:pt x="148" y="110"/>
                  </a:lnTo>
                  <a:lnTo>
                    <a:pt x="154" y="118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54" y="138"/>
                  </a:lnTo>
                  <a:lnTo>
                    <a:pt x="148" y="148"/>
                  </a:lnTo>
                  <a:lnTo>
                    <a:pt x="140" y="152"/>
                  </a:lnTo>
                  <a:lnTo>
                    <a:pt x="130" y="156"/>
                  </a:lnTo>
                  <a:lnTo>
                    <a:pt x="130" y="156"/>
                  </a:lnTo>
                  <a:close/>
                  <a:moveTo>
                    <a:pt x="370" y="248"/>
                  </a:moveTo>
                  <a:lnTo>
                    <a:pt x="388" y="244"/>
                  </a:lnTo>
                  <a:lnTo>
                    <a:pt x="382" y="212"/>
                  </a:lnTo>
                  <a:lnTo>
                    <a:pt x="364" y="214"/>
                  </a:lnTo>
                  <a:lnTo>
                    <a:pt x="364" y="214"/>
                  </a:lnTo>
                  <a:lnTo>
                    <a:pt x="356" y="202"/>
                  </a:lnTo>
                  <a:lnTo>
                    <a:pt x="346" y="192"/>
                  </a:lnTo>
                  <a:lnTo>
                    <a:pt x="352" y="174"/>
                  </a:lnTo>
                  <a:lnTo>
                    <a:pt x="320" y="162"/>
                  </a:lnTo>
                  <a:lnTo>
                    <a:pt x="314" y="180"/>
                  </a:lnTo>
                  <a:lnTo>
                    <a:pt x="314" y="180"/>
                  </a:lnTo>
                  <a:lnTo>
                    <a:pt x="300" y="182"/>
                  </a:lnTo>
                  <a:lnTo>
                    <a:pt x="286" y="186"/>
                  </a:lnTo>
                  <a:lnTo>
                    <a:pt x="272" y="172"/>
                  </a:lnTo>
                  <a:lnTo>
                    <a:pt x="246" y="194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52" y="220"/>
                  </a:lnTo>
                  <a:lnTo>
                    <a:pt x="250" y="234"/>
                  </a:lnTo>
                  <a:lnTo>
                    <a:pt x="230" y="238"/>
                  </a:lnTo>
                  <a:lnTo>
                    <a:pt x="236" y="272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64" y="280"/>
                  </a:lnTo>
                  <a:lnTo>
                    <a:pt x="274" y="290"/>
                  </a:lnTo>
                  <a:lnTo>
                    <a:pt x="268" y="308"/>
                  </a:lnTo>
                  <a:lnTo>
                    <a:pt x="300" y="320"/>
                  </a:lnTo>
                  <a:lnTo>
                    <a:pt x="306" y="302"/>
                  </a:lnTo>
                  <a:lnTo>
                    <a:pt x="306" y="302"/>
                  </a:lnTo>
                  <a:lnTo>
                    <a:pt x="320" y="302"/>
                  </a:lnTo>
                  <a:lnTo>
                    <a:pt x="334" y="298"/>
                  </a:lnTo>
                  <a:lnTo>
                    <a:pt x="346" y="312"/>
                  </a:lnTo>
                  <a:lnTo>
                    <a:pt x="372" y="290"/>
                  </a:lnTo>
                  <a:lnTo>
                    <a:pt x="360" y="276"/>
                  </a:lnTo>
                  <a:lnTo>
                    <a:pt x="360" y="276"/>
                  </a:lnTo>
                  <a:lnTo>
                    <a:pt x="366" y="262"/>
                  </a:lnTo>
                  <a:lnTo>
                    <a:pt x="370" y="248"/>
                  </a:lnTo>
                  <a:lnTo>
                    <a:pt x="370" y="248"/>
                  </a:lnTo>
                  <a:close/>
                  <a:moveTo>
                    <a:pt x="320" y="264"/>
                  </a:moveTo>
                  <a:lnTo>
                    <a:pt x="320" y="264"/>
                  </a:lnTo>
                  <a:lnTo>
                    <a:pt x="310" y="266"/>
                  </a:lnTo>
                  <a:lnTo>
                    <a:pt x="302" y="264"/>
                  </a:lnTo>
                  <a:lnTo>
                    <a:pt x="294" y="260"/>
                  </a:lnTo>
                  <a:lnTo>
                    <a:pt x="288" y="252"/>
                  </a:lnTo>
                  <a:lnTo>
                    <a:pt x="288" y="252"/>
                  </a:lnTo>
                  <a:lnTo>
                    <a:pt x="286" y="242"/>
                  </a:lnTo>
                  <a:lnTo>
                    <a:pt x="288" y="234"/>
                  </a:lnTo>
                  <a:lnTo>
                    <a:pt x="292" y="226"/>
                  </a:lnTo>
                  <a:lnTo>
                    <a:pt x="300" y="220"/>
                  </a:lnTo>
                  <a:lnTo>
                    <a:pt x="300" y="220"/>
                  </a:lnTo>
                  <a:lnTo>
                    <a:pt x="308" y="218"/>
                  </a:lnTo>
                  <a:lnTo>
                    <a:pt x="318" y="220"/>
                  </a:lnTo>
                  <a:lnTo>
                    <a:pt x="326" y="224"/>
                  </a:lnTo>
                  <a:lnTo>
                    <a:pt x="332" y="232"/>
                  </a:lnTo>
                  <a:lnTo>
                    <a:pt x="332" y="232"/>
                  </a:lnTo>
                  <a:lnTo>
                    <a:pt x="334" y="240"/>
                  </a:lnTo>
                  <a:lnTo>
                    <a:pt x="332" y="250"/>
                  </a:lnTo>
                  <a:lnTo>
                    <a:pt x="328" y="258"/>
                  </a:lnTo>
                  <a:lnTo>
                    <a:pt x="320" y="264"/>
                  </a:lnTo>
                  <a:lnTo>
                    <a:pt x="320" y="2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/>
            </a:p>
          </p:txBody>
        </p:sp>
        <p:sp>
          <p:nvSpPr>
            <p:cNvPr id="341" name="Text Box 55">
              <a:extLst>
                <a:ext uri="{FF2B5EF4-FFF2-40B4-BE49-F238E27FC236}">
                  <a16:creationId xmlns:a16="http://schemas.microsoft.com/office/drawing/2014/main" id="{533F2C68-7867-478B-B770-F731894C4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7533" y="5878874"/>
              <a:ext cx="1152017" cy="35786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61200" tIns="61200" rIns="61200" bIns="6120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103629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  <a:cs typeface="Arial" panose="020B0604020202020204" pitchFamily="34" charset="0"/>
                </a:rPr>
                <a:t>Permission for Lift - PWD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986C9C1-C9A7-47DE-B6E9-B72315713197}"/>
              </a:ext>
            </a:extLst>
          </p:cNvPr>
          <p:cNvGrpSpPr/>
          <p:nvPr/>
        </p:nvGrpSpPr>
        <p:grpSpPr>
          <a:xfrm>
            <a:off x="-65571" y="1862466"/>
            <a:ext cx="6353933" cy="4139334"/>
            <a:chOff x="55194" y="1862465"/>
            <a:chExt cx="6353933" cy="4139334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8C80760-1CA7-4FF5-806F-E8297D734DFD}"/>
                </a:ext>
              </a:extLst>
            </p:cNvPr>
            <p:cNvGrpSpPr/>
            <p:nvPr/>
          </p:nvGrpSpPr>
          <p:grpSpPr>
            <a:xfrm>
              <a:off x="55194" y="1862465"/>
              <a:ext cx="6353933" cy="4139334"/>
              <a:chOff x="55194" y="1862465"/>
              <a:chExt cx="6353933" cy="4139334"/>
            </a:xfrm>
          </p:grpSpPr>
          <p:sp>
            <p:nvSpPr>
              <p:cNvPr id="182" name="Text Box 55">
                <a:extLst>
                  <a:ext uri="{FF2B5EF4-FFF2-40B4-BE49-F238E27FC236}">
                    <a16:creationId xmlns:a16="http://schemas.microsoft.com/office/drawing/2014/main" id="{9E35C14F-034F-4E4C-87FD-EDB3B8797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94" y="3967887"/>
                <a:ext cx="1523421" cy="62100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Plinth Completion Certificate </a:t>
                </a: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D4AADCD5-F7CC-44DC-B53F-BE1D977D885C}"/>
                  </a:ext>
                </a:extLst>
              </p:cNvPr>
              <p:cNvGrpSpPr/>
              <p:nvPr/>
            </p:nvGrpSpPr>
            <p:grpSpPr>
              <a:xfrm>
                <a:off x="89989" y="1862465"/>
                <a:ext cx="6319138" cy="4139334"/>
                <a:chOff x="89989" y="1862465"/>
                <a:chExt cx="6319138" cy="4139334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9D1F036-2F24-4191-A4F8-9F57F6BE1D76}"/>
                    </a:ext>
                  </a:extLst>
                </p:cNvPr>
                <p:cNvGrpSpPr/>
                <p:nvPr/>
              </p:nvGrpSpPr>
              <p:grpSpPr>
                <a:xfrm>
                  <a:off x="89989" y="1862465"/>
                  <a:ext cx="6319138" cy="4139334"/>
                  <a:chOff x="1495616" y="2368719"/>
                  <a:chExt cx="7293052" cy="4645689"/>
                </a:xfrm>
              </p:grpSpPr>
              <p:sp>
                <p:nvSpPr>
                  <p:cNvPr id="65" name="Freeform 103">
                    <a:extLst>
                      <a:ext uri="{FF2B5EF4-FFF2-40B4-BE49-F238E27FC236}">
                        <a16:creationId xmlns:a16="http://schemas.microsoft.com/office/drawing/2014/main" id="{14D42DEB-E65F-459B-95F1-8D3C2CF6C7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6500" y="3041271"/>
                    <a:ext cx="978368" cy="1651970"/>
                  </a:xfrm>
                  <a:custGeom>
                    <a:avLst/>
                    <a:gdLst/>
                    <a:ahLst/>
                    <a:cxnLst>
                      <a:cxn ang="0">
                        <a:pos x="700" y="188"/>
                      </a:cxn>
                      <a:cxn ang="0">
                        <a:pos x="0" y="0"/>
                      </a:cxn>
                      <a:cxn ang="0">
                        <a:pos x="0" y="1400"/>
                      </a:cxn>
                      <a:cxn ang="0">
                        <a:pos x="700" y="188"/>
                      </a:cxn>
                    </a:cxnLst>
                    <a:rect l="0" t="0" r="r" b="b"/>
                    <a:pathLst>
                      <a:path w="700" h="1400">
                        <a:moveTo>
                          <a:pt x="700" y="188"/>
                        </a:moveTo>
                        <a:cubicBezTo>
                          <a:pt x="488" y="65"/>
                          <a:pt x="246" y="0"/>
                          <a:pt x="0" y="0"/>
                        </a:cubicBezTo>
                        <a:lnTo>
                          <a:pt x="0" y="1400"/>
                        </a:lnTo>
                        <a:lnTo>
                          <a:pt x="700" y="18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66" name="Freeform 104">
                    <a:extLst>
                      <a:ext uri="{FF2B5EF4-FFF2-40B4-BE49-F238E27FC236}">
                        <a16:creationId xmlns:a16="http://schemas.microsoft.com/office/drawing/2014/main" id="{31D1E749-9D21-49B7-9C32-9360D357E9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6500" y="3261534"/>
                    <a:ext cx="1699073" cy="1431708"/>
                  </a:xfrm>
                  <a:custGeom>
                    <a:avLst/>
                    <a:gdLst/>
                    <a:ahLst/>
                    <a:cxnLst>
                      <a:cxn ang="0">
                        <a:pos x="1213" y="512"/>
                      </a:cxn>
                      <a:cxn ang="0">
                        <a:pos x="700" y="0"/>
                      </a:cxn>
                      <a:cxn ang="0">
                        <a:pos x="0" y="1212"/>
                      </a:cxn>
                      <a:cxn ang="0">
                        <a:pos x="1213" y="512"/>
                      </a:cxn>
                    </a:cxnLst>
                    <a:rect l="0" t="0" r="r" b="b"/>
                    <a:pathLst>
                      <a:path w="1213" h="1212">
                        <a:moveTo>
                          <a:pt x="1213" y="512"/>
                        </a:moveTo>
                        <a:cubicBezTo>
                          <a:pt x="1090" y="300"/>
                          <a:pt x="913" y="123"/>
                          <a:pt x="700" y="0"/>
                        </a:cubicBezTo>
                        <a:lnTo>
                          <a:pt x="0" y="1212"/>
                        </a:lnTo>
                        <a:lnTo>
                          <a:pt x="1213" y="51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67" name="Freeform 105">
                    <a:extLst>
                      <a:ext uri="{FF2B5EF4-FFF2-40B4-BE49-F238E27FC236}">
                        <a16:creationId xmlns:a16="http://schemas.microsoft.com/office/drawing/2014/main" id="{08DA4153-1BBE-484C-B578-CD41E2CA2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6500" y="3865683"/>
                    <a:ext cx="1960469" cy="827558"/>
                  </a:xfrm>
                  <a:custGeom>
                    <a:avLst/>
                    <a:gdLst/>
                    <a:ahLst/>
                    <a:cxnLst>
                      <a:cxn ang="0">
                        <a:pos x="1400" y="700"/>
                      </a:cxn>
                      <a:cxn ang="0">
                        <a:pos x="1213" y="0"/>
                      </a:cxn>
                      <a:cxn ang="0">
                        <a:pos x="0" y="700"/>
                      </a:cxn>
                      <a:cxn ang="0">
                        <a:pos x="1400" y="700"/>
                      </a:cxn>
                    </a:cxnLst>
                    <a:rect l="0" t="0" r="r" b="b"/>
                    <a:pathLst>
                      <a:path w="1400" h="700">
                        <a:moveTo>
                          <a:pt x="1400" y="700"/>
                        </a:moveTo>
                        <a:cubicBezTo>
                          <a:pt x="1400" y="455"/>
                          <a:pt x="1336" y="213"/>
                          <a:pt x="1213" y="0"/>
                        </a:cubicBezTo>
                        <a:lnTo>
                          <a:pt x="0" y="700"/>
                        </a:lnTo>
                        <a:lnTo>
                          <a:pt x="1400" y="7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68" name="Freeform 106">
                    <a:extLst>
                      <a:ext uri="{FF2B5EF4-FFF2-40B4-BE49-F238E27FC236}">
                        <a16:creationId xmlns:a16="http://schemas.microsoft.com/office/drawing/2014/main" id="{0D1815AF-9409-428B-9468-BFB9E53600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6500" y="4693241"/>
                    <a:ext cx="1960469" cy="824412"/>
                  </a:xfrm>
                  <a:custGeom>
                    <a:avLst/>
                    <a:gdLst/>
                    <a:ahLst/>
                    <a:cxnLst>
                      <a:cxn ang="0">
                        <a:pos x="1213" y="700"/>
                      </a:cxn>
                      <a:cxn ang="0">
                        <a:pos x="1400" y="0"/>
                      </a:cxn>
                      <a:cxn ang="0">
                        <a:pos x="0" y="0"/>
                      </a:cxn>
                      <a:cxn ang="0">
                        <a:pos x="1213" y="700"/>
                      </a:cxn>
                    </a:cxnLst>
                    <a:rect l="0" t="0" r="r" b="b"/>
                    <a:pathLst>
                      <a:path w="1400" h="700">
                        <a:moveTo>
                          <a:pt x="1213" y="700"/>
                        </a:moveTo>
                        <a:cubicBezTo>
                          <a:pt x="1336" y="488"/>
                          <a:pt x="1400" y="246"/>
                          <a:pt x="1400" y="0"/>
                        </a:cubicBezTo>
                        <a:lnTo>
                          <a:pt x="0" y="0"/>
                        </a:lnTo>
                        <a:lnTo>
                          <a:pt x="1213" y="7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69" name="Freeform 107">
                    <a:extLst>
                      <a:ext uri="{FF2B5EF4-FFF2-40B4-BE49-F238E27FC236}">
                        <a16:creationId xmlns:a16="http://schemas.microsoft.com/office/drawing/2014/main" id="{7616D113-7D27-4052-BEA0-F874C8AB44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6500" y="4693241"/>
                    <a:ext cx="1699073" cy="1431708"/>
                  </a:xfrm>
                  <a:custGeom>
                    <a:avLst/>
                    <a:gdLst/>
                    <a:ahLst/>
                    <a:cxnLst>
                      <a:cxn ang="0">
                        <a:pos x="700" y="1213"/>
                      </a:cxn>
                      <a:cxn ang="0">
                        <a:pos x="1213" y="700"/>
                      </a:cxn>
                      <a:cxn ang="0">
                        <a:pos x="0" y="0"/>
                      </a:cxn>
                      <a:cxn ang="0">
                        <a:pos x="700" y="1213"/>
                      </a:cxn>
                    </a:cxnLst>
                    <a:rect l="0" t="0" r="r" b="b"/>
                    <a:pathLst>
                      <a:path w="1213" h="1213">
                        <a:moveTo>
                          <a:pt x="700" y="1213"/>
                        </a:moveTo>
                        <a:cubicBezTo>
                          <a:pt x="913" y="1090"/>
                          <a:pt x="1090" y="913"/>
                          <a:pt x="1213" y="700"/>
                        </a:cubicBezTo>
                        <a:lnTo>
                          <a:pt x="0" y="0"/>
                        </a:lnTo>
                        <a:lnTo>
                          <a:pt x="700" y="121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0" name="Freeform 108">
                    <a:extLst>
                      <a:ext uri="{FF2B5EF4-FFF2-40B4-BE49-F238E27FC236}">
                        <a16:creationId xmlns:a16="http://schemas.microsoft.com/office/drawing/2014/main" id="{0A6AF434-F3B6-4794-8A92-53E7F71A54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6500" y="4693241"/>
                    <a:ext cx="978368" cy="1651970"/>
                  </a:xfrm>
                  <a:custGeom>
                    <a:avLst/>
                    <a:gdLst/>
                    <a:ahLst/>
                    <a:cxnLst>
                      <a:cxn ang="0">
                        <a:pos x="0" y="1400"/>
                      </a:cxn>
                      <a:cxn ang="0">
                        <a:pos x="700" y="1213"/>
                      </a:cxn>
                      <a:cxn ang="0">
                        <a:pos x="0" y="0"/>
                      </a:cxn>
                      <a:cxn ang="0">
                        <a:pos x="0" y="1400"/>
                      </a:cxn>
                    </a:cxnLst>
                    <a:rect l="0" t="0" r="r" b="b"/>
                    <a:pathLst>
                      <a:path w="700" h="1400">
                        <a:moveTo>
                          <a:pt x="0" y="1400"/>
                        </a:moveTo>
                        <a:cubicBezTo>
                          <a:pt x="246" y="1400"/>
                          <a:pt x="488" y="1336"/>
                          <a:pt x="700" y="1213"/>
                        </a:cubicBezTo>
                        <a:lnTo>
                          <a:pt x="0" y="0"/>
                        </a:lnTo>
                        <a:lnTo>
                          <a:pt x="0" y="14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1" name="Freeform 109">
                    <a:extLst>
                      <a:ext uri="{FF2B5EF4-FFF2-40B4-BE49-F238E27FC236}">
                        <a16:creationId xmlns:a16="http://schemas.microsoft.com/office/drawing/2014/main" id="{8FE4D56A-77C3-4424-9D49-C8B2B249B8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4399" y="4693241"/>
                    <a:ext cx="982101" cy="1651970"/>
                  </a:xfrm>
                  <a:custGeom>
                    <a:avLst/>
                    <a:gdLst/>
                    <a:ahLst/>
                    <a:cxnLst>
                      <a:cxn ang="0">
                        <a:pos x="0" y="1213"/>
                      </a:cxn>
                      <a:cxn ang="0">
                        <a:pos x="700" y="1400"/>
                      </a:cxn>
                      <a:cxn ang="0">
                        <a:pos x="700" y="0"/>
                      </a:cxn>
                      <a:cxn ang="0">
                        <a:pos x="0" y="1213"/>
                      </a:cxn>
                    </a:cxnLst>
                    <a:rect l="0" t="0" r="r" b="b"/>
                    <a:pathLst>
                      <a:path w="700" h="1400">
                        <a:moveTo>
                          <a:pt x="0" y="1213"/>
                        </a:moveTo>
                        <a:cubicBezTo>
                          <a:pt x="213" y="1336"/>
                          <a:pt x="455" y="1400"/>
                          <a:pt x="700" y="1400"/>
                        </a:cubicBezTo>
                        <a:lnTo>
                          <a:pt x="700" y="0"/>
                        </a:lnTo>
                        <a:lnTo>
                          <a:pt x="0" y="121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2" name="Freeform 110">
                    <a:extLst>
                      <a:ext uri="{FF2B5EF4-FFF2-40B4-BE49-F238E27FC236}">
                        <a16:creationId xmlns:a16="http://schemas.microsoft.com/office/drawing/2014/main" id="{ED40E550-AFBC-482D-AB91-D1FE43B4FF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7427" y="4693241"/>
                    <a:ext cx="1699073" cy="1431708"/>
                  </a:xfrm>
                  <a:custGeom>
                    <a:avLst/>
                    <a:gdLst/>
                    <a:ahLst/>
                    <a:cxnLst>
                      <a:cxn ang="0">
                        <a:pos x="0" y="700"/>
                      </a:cxn>
                      <a:cxn ang="0">
                        <a:pos x="512" y="1213"/>
                      </a:cxn>
                      <a:cxn ang="0">
                        <a:pos x="1212" y="0"/>
                      </a:cxn>
                      <a:cxn ang="0">
                        <a:pos x="0" y="700"/>
                      </a:cxn>
                    </a:cxnLst>
                    <a:rect l="0" t="0" r="r" b="b"/>
                    <a:pathLst>
                      <a:path w="1212" h="1213">
                        <a:moveTo>
                          <a:pt x="0" y="700"/>
                        </a:moveTo>
                        <a:cubicBezTo>
                          <a:pt x="123" y="913"/>
                          <a:pt x="300" y="1090"/>
                          <a:pt x="512" y="1213"/>
                        </a:cubicBezTo>
                        <a:lnTo>
                          <a:pt x="1212" y="0"/>
                        </a:lnTo>
                        <a:lnTo>
                          <a:pt x="0" y="7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3" name="Freeform 111">
                    <a:extLst>
                      <a:ext uri="{FF2B5EF4-FFF2-40B4-BE49-F238E27FC236}">
                        <a16:creationId xmlns:a16="http://schemas.microsoft.com/office/drawing/2014/main" id="{04BED96F-7B2D-4578-9A5F-E8B5254425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6031" y="4693241"/>
                    <a:ext cx="1960469" cy="8244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8" y="700"/>
                      </a:cxn>
                      <a:cxn ang="0">
                        <a:pos x="140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400" h="700">
                        <a:moveTo>
                          <a:pt x="0" y="0"/>
                        </a:moveTo>
                        <a:cubicBezTo>
                          <a:pt x="0" y="246"/>
                          <a:pt x="65" y="488"/>
                          <a:pt x="188" y="700"/>
                        </a:cubicBezTo>
                        <a:lnTo>
                          <a:pt x="14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4" name="Freeform 112">
                    <a:extLst>
                      <a:ext uri="{FF2B5EF4-FFF2-40B4-BE49-F238E27FC236}">
                        <a16:creationId xmlns:a16="http://schemas.microsoft.com/office/drawing/2014/main" id="{4C02B3EB-F0A1-4D31-AC0C-9F34495637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6031" y="3865683"/>
                    <a:ext cx="1960469" cy="827558"/>
                  </a:xfrm>
                  <a:custGeom>
                    <a:avLst/>
                    <a:gdLst/>
                    <a:ahLst/>
                    <a:cxnLst>
                      <a:cxn ang="0">
                        <a:pos x="188" y="0"/>
                      </a:cxn>
                      <a:cxn ang="0">
                        <a:pos x="0" y="700"/>
                      </a:cxn>
                      <a:cxn ang="0">
                        <a:pos x="1400" y="700"/>
                      </a:cxn>
                      <a:cxn ang="0">
                        <a:pos x="188" y="0"/>
                      </a:cxn>
                    </a:cxnLst>
                    <a:rect l="0" t="0" r="r" b="b"/>
                    <a:pathLst>
                      <a:path w="1400" h="700">
                        <a:moveTo>
                          <a:pt x="188" y="0"/>
                        </a:moveTo>
                        <a:cubicBezTo>
                          <a:pt x="65" y="213"/>
                          <a:pt x="0" y="455"/>
                          <a:pt x="0" y="700"/>
                        </a:cubicBezTo>
                        <a:lnTo>
                          <a:pt x="1400" y="700"/>
                        </a:lnTo>
                        <a:lnTo>
                          <a:pt x="18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5" name="Freeform 113">
                    <a:extLst>
                      <a:ext uri="{FF2B5EF4-FFF2-40B4-BE49-F238E27FC236}">
                        <a16:creationId xmlns:a16="http://schemas.microsoft.com/office/drawing/2014/main" id="{FD8D45A3-B595-4FA7-8B80-8A04C9B628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7427" y="3261534"/>
                    <a:ext cx="1699073" cy="1431708"/>
                  </a:xfrm>
                  <a:custGeom>
                    <a:avLst/>
                    <a:gdLst/>
                    <a:ahLst/>
                    <a:cxnLst>
                      <a:cxn ang="0">
                        <a:pos x="512" y="0"/>
                      </a:cxn>
                      <a:cxn ang="0">
                        <a:pos x="0" y="512"/>
                      </a:cxn>
                      <a:cxn ang="0">
                        <a:pos x="1212" y="1212"/>
                      </a:cxn>
                      <a:cxn ang="0">
                        <a:pos x="512" y="0"/>
                      </a:cxn>
                    </a:cxnLst>
                    <a:rect l="0" t="0" r="r" b="b"/>
                    <a:pathLst>
                      <a:path w="1212" h="1212">
                        <a:moveTo>
                          <a:pt x="512" y="0"/>
                        </a:moveTo>
                        <a:cubicBezTo>
                          <a:pt x="300" y="123"/>
                          <a:pt x="123" y="300"/>
                          <a:pt x="0" y="512"/>
                        </a:cubicBezTo>
                        <a:lnTo>
                          <a:pt x="1212" y="1212"/>
                        </a:lnTo>
                        <a:lnTo>
                          <a:pt x="51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6" name="Text Box 55">
                    <a:extLst>
                      <a:ext uri="{FF2B5EF4-FFF2-40B4-BE49-F238E27FC236}">
                        <a16:creationId xmlns:a16="http://schemas.microsoft.com/office/drawing/2014/main" id="{554FD17B-2C0A-4C0C-B8AF-130A8A2B525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16600" y="3600954"/>
                    <a:ext cx="1388068" cy="330877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/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Structural Plan Approval</a:t>
                    </a:r>
                  </a:p>
                </p:txBody>
              </p:sp>
              <p:sp>
                <p:nvSpPr>
                  <p:cNvPr id="77" name="Freeform 114">
                    <a:extLst>
                      <a:ext uri="{FF2B5EF4-FFF2-40B4-BE49-F238E27FC236}">
                        <a16:creationId xmlns:a16="http://schemas.microsoft.com/office/drawing/2014/main" id="{6C474E7D-B349-49A8-8055-BE71186FF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4399" y="3041271"/>
                    <a:ext cx="982101" cy="1651970"/>
                  </a:xfrm>
                  <a:custGeom>
                    <a:avLst/>
                    <a:gdLst/>
                    <a:ahLst/>
                    <a:cxnLst>
                      <a:cxn ang="0">
                        <a:pos x="700" y="0"/>
                      </a:cxn>
                      <a:cxn ang="0">
                        <a:pos x="0" y="188"/>
                      </a:cxn>
                      <a:cxn ang="0">
                        <a:pos x="700" y="1400"/>
                      </a:cxn>
                      <a:cxn ang="0">
                        <a:pos x="700" y="0"/>
                      </a:cxn>
                    </a:cxnLst>
                    <a:rect l="0" t="0" r="r" b="b"/>
                    <a:pathLst>
                      <a:path w="700" h="1400">
                        <a:moveTo>
                          <a:pt x="700" y="0"/>
                        </a:moveTo>
                        <a:cubicBezTo>
                          <a:pt x="455" y="0"/>
                          <a:pt x="213" y="65"/>
                          <a:pt x="0" y="188"/>
                        </a:cubicBezTo>
                        <a:lnTo>
                          <a:pt x="700" y="1400"/>
                        </a:lnTo>
                        <a:lnTo>
                          <a:pt x="70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103632" tIns="51816" rIns="103632" bIns="5181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8" name="Oval 34">
                    <a:extLst>
                      <a:ext uri="{FF2B5EF4-FFF2-40B4-BE49-F238E27FC236}">
                        <a16:creationId xmlns:a16="http://schemas.microsoft.com/office/drawing/2014/main" id="{1147D3F5-16F1-4AB4-80DC-7535688D9F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3557" y="3630270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25617707-FBB1-4ADB-9449-C5D1975B15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2240" y="3008665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951D9A6-B66F-4B87-8D70-585E47C877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78547" y="4441804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A346A747-8434-45D8-973D-FCE5DAD9E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3557" y="5284655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DE22A25-FE0E-4DA0-99A0-36C8F785D2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2240" y="5897389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D4E9FE51-8B2F-4DB8-A6EB-2113558C25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20873" y="2806483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23CE6E67-B5E9-4BD1-B5FC-2A93C440F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20873" y="6093465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0A9F1D8E-0750-4A11-9CDE-C1B37EE1033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344790" y="3982308"/>
                    <a:ext cx="1680041" cy="14156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15463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6" name="Text Box 56">
                    <a:extLst>
                      <a:ext uri="{FF2B5EF4-FFF2-40B4-BE49-F238E27FC236}">
                        <a16:creationId xmlns:a16="http://schemas.microsoft.com/office/drawing/2014/main" id="{D330932F-B8A1-4E65-80E6-BE5B1A8D84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6443" y="4545583"/>
                    <a:ext cx="1412306" cy="299559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/>
                  <a:p>
                    <a:pPr marL="0" marR="0" lvl="0" indent="0" algn="ctr" defTabSz="1036290" eaLnBrk="1" fontAlgn="auto" latinLnBrk="0" hangingPunct="1">
                      <a:lnSpc>
                        <a:spcPct val="11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</a:rPr>
                      <a:t>[…]</a:t>
                    </a:r>
                    <a:endParaRPr kumimoji="0" lang="en-GB" sz="10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AAC2777F-5353-4760-96B4-E0C0F207F9FF}"/>
                      </a:ext>
                    </a:extLst>
                  </p:cNvPr>
                  <p:cNvSpPr/>
                  <p:nvPr/>
                </p:nvSpPr>
                <p:spPr>
                  <a:xfrm>
                    <a:off x="4398793" y="4031440"/>
                    <a:ext cx="1600261" cy="1334354"/>
                  </a:xfrm>
                  <a:prstGeom prst="ellipse">
                    <a:avLst/>
                  </a:prstGeom>
                  <a:solidFill>
                    <a:srgbClr val="821A1A"/>
                  </a:solidFill>
                  <a:ln>
                    <a:noFill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eorgi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EBA47D23-DFC4-4C73-AF57-F1FD7432FF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1116" y="3644030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BDF0ADC-7A45-4B62-BDDB-80F5AB38B4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8195" y="3022423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C77A058-4778-42DF-BC4C-D81E5CC3EB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6264" y="4496446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D4571312-5817-428A-A045-06E3FA43D1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1116" y="5298414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5EE7278A-1509-4D54-ADF9-702F820997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8195" y="5911149"/>
                    <a:ext cx="893344" cy="4379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square" lIns="61200" tIns="61200" rIns="61200" bIns="61200" anchor="ctr">
                    <a:spAutoFit/>
                  </a:bodyPr>
                  <a:lstStyle/>
                  <a:p>
                    <a:pPr marL="0" marR="0" lvl="0" indent="0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95" name="Text Box 55">
                    <a:extLst>
                      <a:ext uri="{FF2B5EF4-FFF2-40B4-BE49-F238E27FC236}">
                        <a16:creationId xmlns:a16="http://schemas.microsoft.com/office/drawing/2014/main" id="{9097AC78-AFB0-4BC3-B1AE-C221AE70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20488" y="5685717"/>
                    <a:ext cx="1619517" cy="160409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Electrical Department NOC </a:t>
                    </a:r>
                  </a:p>
                </p:txBody>
              </p:sp>
              <p:sp>
                <p:nvSpPr>
                  <p:cNvPr id="97" name="Text Box 55">
                    <a:extLst>
                      <a:ext uri="{FF2B5EF4-FFF2-40B4-BE49-F238E27FC236}">
                        <a16:creationId xmlns:a16="http://schemas.microsoft.com/office/drawing/2014/main" id="{BDABA1E5-F800-4349-8AEC-79C66EEA24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00600" y="4482043"/>
                    <a:ext cx="1388068" cy="330877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Fire NOC</a:t>
                    </a:r>
                  </a:p>
                </p:txBody>
              </p:sp>
              <p:sp>
                <p:nvSpPr>
                  <p:cNvPr id="100" name="Text Box 55">
                    <a:extLst>
                      <a:ext uri="{FF2B5EF4-FFF2-40B4-BE49-F238E27FC236}">
                        <a16:creationId xmlns:a16="http://schemas.microsoft.com/office/drawing/2014/main" id="{73A78B25-13A8-4390-B18D-D1D611521A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7596" y="2368719"/>
                    <a:ext cx="1388068" cy="330878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GB" sz="1000" dirty="0">
                        <a:latin typeface="Georgia"/>
                      </a:rPr>
                      <a:t>Building Layout Approval</a:t>
                    </a: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102" name="Text Box 55">
                    <a:extLst>
                      <a:ext uri="{FF2B5EF4-FFF2-40B4-BE49-F238E27FC236}">
                        <a16:creationId xmlns:a16="http://schemas.microsoft.com/office/drawing/2014/main" id="{3D914D3F-9710-42B2-9EEA-A37BC5FA4E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52086" y="6417296"/>
                    <a:ext cx="1619515" cy="330877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</a:rPr>
                      <a:t>Traffic Department</a:t>
                    </a:r>
                    <a:r>
                      <a:rPr lang="en-GB" sz="1000" dirty="0">
                        <a:latin typeface="Georgia"/>
                      </a:rPr>
                      <a:t>t NOC </a:t>
                    </a: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104" name="Text Box 55">
                    <a:extLst>
                      <a:ext uri="{FF2B5EF4-FFF2-40B4-BE49-F238E27FC236}">
                        <a16:creationId xmlns:a16="http://schemas.microsoft.com/office/drawing/2014/main" id="{9EB7BBCD-5BF3-4D51-AA40-EBFD15F625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5616" y="5800378"/>
                    <a:ext cx="1989980" cy="433474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Commencement Certificate</a:t>
                    </a:r>
                  </a:p>
                </p:txBody>
              </p:sp>
              <p:pic>
                <p:nvPicPr>
                  <p:cNvPr id="105" name="Graphic 104" descr="Contract RTL">
                    <a:extLst>
                      <a:ext uri="{FF2B5EF4-FFF2-40B4-BE49-F238E27FC236}">
                        <a16:creationId xmlns:a16="http://schemas.microsoft.com/office/drawing/2014/main" id="{273A7326-91F8-472B-ACAB-108FB64DD2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9279" y="5263628"/>
                    <a:ext cx="522566" cy="440336"/>
                  </a:xfrm>
                  <a:prstGeom prst="rect">
                    <a:avLst/>
                  </a:prstGeom>
                </p:spPr>
              </p:pic>
              <p:sp>
                <p:nvSpPr>
                  <p:cNvPr id="106" name="Text Box 55">
                    <a:extLst>
                      <a:ext uri="{FF2B5EF4-FFF2-40B4-BE49-F238E27FC236}">
                        <a16:creationId xmlns:a16="http://schemas.microsoft.com/office/drawing/2014/main" id="{0EF25B23-931F-4482-B861-CC204FDB7C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7172" y="3627076"/>
                    <a:ext cx="1388069" cy="330877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Occupancy Certificate</a:t>
                    </a:r>
                  </a:p>
                </p:txBody>
              </p:sp>
              <p:sp>
                <p:nvSpPr>
                  <p:cNvPr id="108" name="Text Box 55">
                    <a:extLst>
                      <a:ext uri="{FF2B5EF4-FFF2-40B4-BE49-F238E27FC236}">
                        <a16:creationId xmlns:a16="http://schemas.microsoft.com/office/drawing/2014/main" id="{BF500877-37C9-4264-957B-341D695B48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9525" y="2808621"/>
                    <a:ext cx="1553377" cy="344634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Building Completion Certificate</a:t>
                    </a:r>
                  </a:p>
                </p:txBody>
              </p:sp>
              <p:sp>
                <p:nvSpPr>
                  <p:cNvPr id="110" name="Text Box 55">
                    <a:extLst>
                      <a:ext uri="{FF2B5EF4-FFF2-40B4-BE49-F238E27FC236}">
                        <a16:creationId xmlns:a16="http://schemas.microsoft.com/office/drawing/2014/main" id="{BBD9D692-4D2E-4697-B602-9DAD505753D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3058" y="6642703"/>
                    <a:ext cx="1699073" cy="371705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GB" sz="1000" dirty="0">
                        <a:latin typeface="Georgia"/>
                      </a:rPr>
                      <a:t>Tree Authority NOC </a:t>
                    </a:r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eorgia"/>
                    </a:endParaRPr>
                  </a:p>
                </p:txBody>
              </p:sp>
              <p:sp>
                <p:nvSpPr>
                  <p:cNvPr id="113" name="Text Box 55">
                    <a:extLst>
                      <a:ext uri="{FF2B5EF4-FFF2-40B4-BE49-F238E27FC236}">
                        <a16:creationId xmlns:a16="http://schemas.microsoft.com/office/drawing/2014/main" id="{DC0AB4D8-7E84-4A27-A635-F054D91C9A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99562" y="2529455"/>
                    <a:ext cx="1850090" cy="53324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61200" tIns="61200" rIns="61200" bIns="61200" anchor="ctr"/>
                  <a:lstStyle>
                    <a:defPPr>
                      <a:defRPr lang="en-US"/>
                    </a:defPPr>
                    <a:lvl1pPr marR="0" lvl="0" indent="0" algn="ctr" fontAlgn="auto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ker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ctr" defTabSz="103629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/>
                        <a:cs typeface="Arial" panose="020B0604020202020204" pitchFamily="34" charset="0"/>
                      </a:rPr>
                      <a:t>Intimation of Disapproval (Building Permit)</a:t>
                    </a:r>
                  </a:p>
                </p:txBody>
              </p:sp>
            </p:grpSp>
            <p:sp>
              <p:nvSpPr>
                <p:cNvPr id="185" name="Arrow: Curved Down 184">
                  <a:extLst>
                    <a:ext uri="{FF2B5EF4-FFF2-40B4-BE49-F238E27FC236}">
                      <a16:creationId xmlns:a16="http://schemas.microsoft.com/office/drawing/2014/main" id="{93DC4424-A3E7-4F01-8161-4FB6A8FBD4B0}"/>
                    </a:ext>
                  </a:extLst>
                </p:cNvPr>
                <p:cNvSpPr/>
                <p:nvPr/>
              </p:nvSpPr>
              <p:spPr>
                <a:xfrm>
                  <a:off x="2125897" y="2818912"/>
                  <a:ext cx="2520010" cy="1085686"/>
                </a:xfrm>
                <a:prstGeom prst="curvedDownArrow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Arrow: Curved Down 185">
                  <a:extLst>
                    <a:ext uri="{FF2B5EF4-FFF2-40B4-BE49-F238E27FC236}">
                      <a16:creationId xmlns:a16="http://schemas.microsoft.com/office/drawing/2014/main" id="{CF59F3CE-0C7D-4354-B269-7182AF976B8D}"/>
                    </a:ext>
                  </a:extLst>
                </p:cNvPr>
                <p:cNvSpPr/>
                <p:nvPr/>
              </p:nvSpPr>
              <p:spPr>
                <a:xfrm rot="10800000">
                  <a:off x="1955468" y="3994733"/>
                  <a:ext cx="2545927" cy="1050933"/>
                </a:xfrm>
                <a:prstGeom prst="curvedDownArrow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2" name="Freeform 4848">
                <a:extLst>
                  <a:ext uri="{FF2B5EF4-FFF2-40B4-BE49-F238E27FC236}">
                    <a16:creationId xmlns:a16="http://schemas.microsoft.com/office/drawing/2014/main" id="{CC962E0F-3BA9-4D88-AC3C-664E2DDBE0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840" y="3764287"/>
                <a:ext cx="375210" cy="322700"/>
              </a:xfrm>
              <a:custGeom>
                <a:avLst/>
                <a:gdLst>
                  <a:gd name="T0" fmla="*/ 198 w 354"/>
                  <a:gd name="T1" fmla="*/ 12 h 314"/>
                  <a:gd name="T2" fmla="*/ 194 w 354"/>
                  <a:gd name="T3" fmla="*/ 8 h 314"/>
                  <a:gd name="T4" fmla="*/ 184 w 354"/>
                  <a:gd name="T5" fmla="*/ 0 h 314"/>
                  <a:gd name="T6" fmla="*/ 178 w 354"/>
                  <a:gd name="T7" fmla="*/ 0 h 314"/>
                  <a:gd name="T8" fmla="*/ 166 w 354"/>
                  <a:gd name="T9" fmla="*/ 4 h 314"/>
                  <a:gd name="T10" fmla="*/ 158 w 354"/>
                  <a:gd name="T11" fmla="*/ 12 h 314"/>
                  <a:gd name="T12" fmla="*/ 4 w 354"/>
                  <a:gd name="T13" fmla="*/ 278 h 314"/>
                  <a:gd name="T14" fmla="*/ 0 w 354"/>
                  <a:gd name="T15" fmla="*/ 290 h 314"/>
                  <a:gd name="T16" fmla="*/ 4 w 354"/>
                  <a:gd name="T17" fmla="*/ 302 h 314"/>
                  <a:gd name="T18" fmla="*/ 8 w 354"/>
                  <a:gd name="T19" fmla="*/ 306 h 314"/>
                  <a:gd name="T20" fmla="*/ 18 w 354"/>
                  <a:gd name="T21" fmla="*/ 312 h 314"/>
                  <a:gd name="T22" fmla="*/ 330 w 354"/>
                  <a:gd name="T23" fmla="*/ 314 h 314"/>
                  <a:gd name="T24" fmla="*/ 338 w 354"/>
                  <a:gd name="T25" fmla="*/ 312 h 314"/>
                  <a:gd name="T26" fmla="*/ 348 w 354"/>
                  <a:gd name="T27" fmla="*/ 306 h 314"/>
                  <a:gd name="T28" fmla="*/ 352 w 354"/>
                  <a:gd name="T29" fmla="*/ 302 h 314"/>
                  <a:gd name="T30" fmla="*/ 354 w 354"/>
                  <a:gd name="T31" fmla="*/ 290 h 314"/>
                  <a:gd name="T32" fmla="*/ 352 w 354"/>
                  <a:gd name="T33" fmla="*/ 278 h 314"/>
                  <a:gd name="T34" fmla="*/ 42 w 354"/>
                  <a:gd name="T35" fmla="*/ 280 h 314"/>
                  <a:gd name="T36" fmla="*/ 314 w 354"/>
                  <a:gd name="T37" fmla="*/ 280 h 314"/>
                  <a:gd name="T38" fmla="*/ 160 w 354"/>
                  <a:gd name="T39" fmla="*/ 142 h 314"/>
                  <a:gd name="T40" fmla="*/ 158 w 354"/>
                  <a:gd name="T41" fmla="*/ 132 h 314"/>
                  <a:gd name="T42" fmla="*/ 160 w 354"/>
                  <a:gd name="T43" fmla="*/ 126 h 314"/>
                  <a:gd name="T44" fmla="*/ 164 w 354"/>
                  <a:gd name="T45" fmla="*/ 122 h 314"/>
                  <a:gd name="T46" fmla="*/ 178 w 354"/>
                  <a:gd name="T47" fmla="*/ 118 h 314"/>
                  <a:gd name="T48" fmla="*/ 186 w 354"/>
                  <a:gd name="T49" fmla="*/ 118 h 314"/>
                  <a:gd name="T50" fmla="*/ 192 w 354"/>
                  <a:gd name="T51" fmla="*/ 122 h 314"/>
                  <a:gd name="T52" fmla="*/ 198 w 354"/>
                  <a:gd name="T53" fmla="*/ 132 h 314"/>
                  <a:gd name="T54" fmla="*/ 196 w 354"/>
                  <a:gd name="T55" fmla="*/ 142 h 314"/>
                  <a:gd name="T56" fmla="*/ 172 w 354"/>
                  <a:gd name="T57" fmla="*/ 206 h 314"/>
                  <a:gd name="T58" fmla="*/ 178 w 354"/>
                  <a:gd name="T59" fmla="*/ 218 h 314"/>
                  <a:gd name="T60" fmla="*/ 186 w 354"/>
                  <a:gd name="T61" fmla="*/ 220 h 314"/>
                  <a:gd name="T62" fmla="*/ 190 w 354"/>
                  <a:gd name="T63" fmla="*/ 224 h 314"/>
                  <a:gd name="T64" fmla="*/ 194 w 354"/>
                  <a:gd name="T65" fmla="*/ 230 h 314"/>
                  <a:gd name="T66" fmla="*/ 196 w 354"/>
                  <a:gd name="T67" fmla="*/ 238 h 314"/>
                  <a:gd name="T68" fmla="*/ 194 w 354"/>
                  <a:gd name="T69" fmla="*/ 244 h 314"/>
                  <a:gd name="T70" fmla="*/ 190 w 354"/>
                  <a:gd name="T71" fmla="*/ 250 h 314"/>
                  <a:gd name="T72" fmla="*/ 186 w 354"/>
                  <a:gd name="T73" fmla="*/ 254 h 314"/>
                  <a:gd name="T74" fmla="*/ 178 w 354"/>
                  <a:gd name="T75" fmla="*/ 256 h 314"/>
                  <a:gd name="T76" fmla="*/ 170 w 354"/>
                  <a:gd name="T77" fmla="*/ 254 h 314"/>
                  <a:gd name="T78" fmla="*/ 166 w 354"/>
                  <a:gd name="T79" fmla="*/ 250 h 314"/>
                  <a:gd name="T80" fmla="*/ 162 w 354"/>
                  <a:gd name="T81" fmla="*/ 244 h 314"/>
                  <a:gd name="T82" fmla="*/ 160 w 354"/>
                  <a:gd name="T83" fmla="*/ 238 h 314"/>
                  <a:gd name="T84" fmla="*/ 162 w 354"/>
                  <a:gd name="T85" fmla="*/ 230 h 314"/>
                  <a:gd name="T86" fmla="*/ 166 w 354"/>
                  <a:gd name="T87" fmla="*/ 224 h 314"/>
                  <a:gd name="T88" fmla="*/ 178 w 354"/>
                  <a:gd name="T89" fmla="*/ 218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54" h="314">
                    <a:moveTo>
                      <a:pt x="352" y="278"/>
                    </a:moveTo>
                    <a:lnTo>
                      <a:pt x="198" y="12"/>
                    </a:lnTo>
                    <a:lnTo>
                      <a:pt x="198" y="12"/>
                    </a:lnTo>
                    <a:lnTo>
                      <a:pt x="194" y="8"/>
                    </a:lnTo>
                    <a:lnTo>
                      <a:pt x="190" y="4"/>
                    </a:lnTo>
                    <a:lnTo>
                      <a:pt x="184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72" y="0"/>
                    </a:lnTo>
                    <a:lnTo>
                      <a:pt x="166" y="4"/>
                    </a:lnTo>
                    <a:lnTo>
                      <a:pt x="162" y="8"/>
                    </a:lnTo>
                    <a:lnTo>
                      <a:pt x="158" y="12"/>
                    </a:lnTo>
                    <a:lnTo>
                      <a:pt x="4" y="278"/>
                    </a:lnTo>
                    <a:lnTo>
                      <a:pt x="4" y="278"/>
                    </a:lnTo>
                    <a:lnTo>
                      <a:pt x="2" y="282"/>
                    </a:lnTo>
                    <a:lnTo>
                      <a:pt x="0" y="290"/>
                    </a:lnTo>
                    <a:lnTo>
                      <a:pt x="2" y="296"/>
                    </a:lnTo>
                    <a:lnTo>
                      <a:pt x="4" y="302"/>
                    </a:lnTo>
                    <a:lnTo>
                      <a:pt x="4" y="302"/>
                    </a:lnTo>
                    <a:lnTo>
                      <a:pt x="8" y="306"/>
                    </a:lnTo>
                    <a:lnTo>
                      <a:pt x="12" y="310"/>
                    </a:lnTo>
                    <a:lnTo>
                      <a:pt x="18" y="312"/>
                    </a:lnTo>
                    <a:lnTo>
                      <a:pt x="26" y="314"/>
                    </a:lnTo>
                    <a:lnTo>
                      <a:pt x="330" y="314"/>
                    </a:lnTo>
                    <a:lnTo>
                      <a:pt x="330" y="314"/>
                    </a:lnTo>
                    <a:lnTo>
                      <a:pt x="338" y="312"/>
                    </a:lnTo>
                    <a:lnTo>
                      <a:pt x="342" y="310"/>
                    </a:lnTo>
                    <a:lnTo>
                      <a:pt x="348" y="306"/>
                    </a:lnTo>
                    <a:lnTo>
                      <a:pt x="352" y="302"/>
                    </a:lnTo>
                    <a:lnTo>
                      <a:pt x="352" y="302"/>
                    </a:lnTo>
                    <a:lnTo>
                      <a:pt x="354" y="296"/>
                    </a:lnTo>
                    <a:lnTo>
                      <a:pt x="354" y="290"/>
                    </a:lnTo>
                    <a:lnTo>
                      <a:pt x="354" y="282"/>
                    </a:lnTo>
                    <a:lnTo>
                      <a:pt x="352" y="278"/>
                    </a:lnTo>
                    <a:lnTo>
                      <a:pt x="352" y="278"/>
                    </a:lnTo>
                    <a:close/>
                    <a:moveTo>
                      <a:pt x="42" y="280"/>
                    </a:moveTo>
                    <a:lnTo>
                      <a:pt x="178" y="44"/>
                    </a:lnTo>
                    <a:lnTo>
                      <a:pt x="314" y="280"/>
                    </a:lnTo>
                    <a:lnTo>
                      <a:pt x="42" y="280"/>
                    </a:lnTo>
                    <a:close/>
                    <a:moveTo>
                      <a:pt x="160" y="142"/>
                    </a:moveTo>
                    <a:lnTo>
                      <a:pt x="160" y="142"/>
                    </a:lnTo>
                    <a:lnTo>
                      <a:pt x="158" y="132"/>
                    </a:lnTo>
                    <a:lnTo>
                      <a:pt x="158" y="132"/>
                    </a:lnTo>
                    <a:lnTo>
                      <a:pt x="160" y="126"/>
                    </a:lnTo>
                    <a:lnTo>
                      <a:pt x="164" y="122"/>
                    </a:lnTo>
                    <a:lnTo>
                      <a:pt x="164" y="122"/>
                    </a:lnTo>
                    <a:lnTo>
                      <a:pt x="170" y="118"/>
                    </a:lnTo>
                    <a:lnTo>
                      <a:pt x="178" y="118"/>
                    </a:lnTo>
                    <a:lnTo>
                      <a:pt x="178" y="118"/>
                    </a:lnTo>
                    <a:lnTo>
                      <a:pt x="186" y="118"/>
                    </a:lnTo>
                    <a:lnTo>
                      <a:pt x="192" y="122"/>
                    </a:lnTo>
                    <a:lnTo>
                      <a:pt x="192" y="122"/>
                    </a:lnTo>
                    <a:lnTo>
                      <a:pt x="196" y="126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6" y="142"/>
                    </a:lnTo>
                    <a:lnTo>
                      <a:pt x="184" y="206"/>
                    </a:lnTo>
                    <a:lnTo>
                      <a:pt x="172" y="206"/>
                    </a:lnTo>
                    <a:lnTo>
                      <a:pt x="160" y="142"/>
                    </a:lnTo>
                    <a:close/>
                    <a:moveTo>
                      <a:pt x="178" y="218"/>
                    </a:moveTo>
                    <a:lnTo>
                      <a:pt x="178" y="218"/>
                    </a:lnTo>
                    <a:lnTo>
                      <a:pt x="186" y="220"/>
                    </a:lnTo>
                    <a:lnTo>
                      <a:pt x="186" y="220"/>
                    </a:lnTo>
                    <a:lnTo>
                      <a:pt x="190" y="224"/>
                    </a:lnTo>
                    <a:lnTo>
                      <a:pt x="190" y="224"/>
                    </a:lnTo>
                    <a:lnTo>
                      <a:pt x="194" y="230"/>
                    </a:lnTo>
                    <a:lnTo>
                      <a:pt x="194" y="230"/>
                    </a:lnTo>
                    <a:lnTo>
                      <a:pt x="196" y="238"/>
                    </a:lnTo>
                    <a:lnTo>
                      <a:pt x="196" y="238"/>
                    </a:lnTo>
                    <a:lnTo>
                      <a:pt x="194" y="244"/>
                    </a:lnTo>
                    <a:lnTo>
                      <a:pt x="194" y="244"/>
                    </a:lnTo>
                    <a:lnTo>
                      <a:pt x="190" y="250"/>
                    </a:lnTo>
                    <a:lnTo>
                      <a:pt x="190" y="250"/>
                    </a:lnTo>
                    <a:lnTo>
                      <a:pt x="186" y="254"/>
                    </a:lnTo>
                    <a:lnTo>
                      <a:pt x="186" y="254"/>
                    </a:lnTo>
                    <a:lnTo>
                      <a:pt x="178" y="256"/>
                    </a:lnTo>
                    <a:lnTo>
                      <a:pt x="178" y="256"/>
                    </a:lnTo>
                    <a:lnTo>
                      <a:pt x="170" y="254"/>
                    </a:lnTo>
                    <a:lnTo>
                      <a:pt x="170" y="254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62" y="244"/>
                    </a:lnTo>
                    <a:lnTo>
                      <a:pt x="162" y="244"/>
                    </a:lnTo>
                    <a:lnTo>
                      <a:pt x="160" y="238"/>
                    </a:lnTo>
                    <a:lnTo>
                      <a:pt x="160" y="238"/>
                    </a:lnTo>
                    <a:lnTo>
                      <a:pt x="162" y="230"/>
                    </a:lnTo>
                    <a:lnTo>
                      <a:pt x="166" y="224"/>
                    </a:lnTo>
                    <a:lnTo>
                      <a:pt x="166" y="224"/>
                    </a:lnTo>
                    <a:lnTo>
                      <a:pt x="170" y="220"/>
                    </a:lnTo>
                    <a:lnTo>
                      <a:pt x="178" y="218"/>
                    </a:lnTo>
                    <a:lnTo>
                      <a:pt x="178" y="2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3993" tIns="46997" rIns="93993" bIns="4699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pic>
            <p:nvPicPr>
              <p:cNvPr id="195" name="Graphic 194" descr="Contract RTL">
                <a:extLst>
                  <a:ext uri="{FF2B5EF4-FFF2-40B4-BE49-F238E27FC236}">
                    <a16:creationId xmlns:a16="http://schemas.microsoft.com/office/drawing/2014/main" id="{827F44AF-0F7F-4D95-A1E8-770FFDCF2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060" y="2491521"/>
                <a:ext cx="367202" cy="318185"/>
              </a:xfrm>
              <a:prstGeom prst="rect">
                <a:avLst/>
              </a:prstGeom>
            </p:spPr>
          </p:pic>
          <p:pic>
            <p:nvPicPr>
              <p:cNvPr id="197" name="Graphic 196" descr="Contract RTL">
                <a:extLst>
                  <a:ext uri="{FF2B5EF4-FFF2-40B4-BE49-F238E27FC236}">
                    <a16:creationId xmlns:a16="http://schemas.microsoft.com/office/drawing/2014/main" id="{A8C667B1-62FC-4616-ACAA-11C1001EC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47798" y="5045666"/>
                <a:ext cx="351374" cy="304470"/>
              </a:xfrm>
              <a:prstGeom prst="rect">
                <a:avLst/>
              </a:prstGeom>
            </p:spPr>
          </p:pic>
          <p:pic>
            <p:nvPicPr>
              <p:cNvPr id="318" name="Graphic 317" descr="Gavel">
                <a:extLst>
                  <a:ext uri="{FF2B5EF4-FFF2-40B4-BE49-F238E27FC236}">
                    <a16:creationId xmlns:a16="http://schemas.microsoft.com/office/drawing/2014/main" id="{452E7F45-134E-4A1E-8B3E-DC979810D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10177" y="3686982"/>
                <a:ext cx="373176" cy="390106"/>
              </a:xfrm>
              <a:prstGeom prst="rect">
                <a:avLst/>
              </a:prstGeom>
            </p:spPr>
          </p:pic>
          <p:pic>
            <p:nvPicPr>
              <p:cNvPr id="319" name="Graphic 318" descr="Garbage">
                <a:extLst>
                  <a:ext uri="{FF2B5EF4-FFF2-40B4-BE49-F238E27FC236}">
                    <a16:creationId xmlns:a16="http://schemas.microsoft.com/office/drawing/2014/main" id="{C16B1FD6-9273-4DA1-B08E-C257A6132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041661" y="2303641"/>
                <a:ext cx="469707" cy="284349"/>
              </a:xfrm>
              <a:prstGeom prst="rect">
                <a:avLst/>
              </a:prstGeom>
            </p:spPr>
          </p:pic>
          <p:sp>
            <p:nvSpPr>
              <p:cNvPr id="320" name="Freeform 4838">
                <a:extLst>
                  <a:ext uri="{FF2B5EF4-FFF2-40B4-BE49-F238E27FC236}">
                    <a16:creationId xmlns:a16="http://schemas.microsoft.com/office/drawing/2014/main" id="{D92DE2A4-6312-42EF-B889-76CB837A54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4350" y="2980031"/>
                <a:ext cx="329854" cy="363928"/>
              </a:xfrm>
              <a:custGeom>
                <a:avLst/>
                <a:gdLst>
                  <a:gd name="T0" fmla="*/ 24 w 340"/>
                  <a:gd name="T1" fmla="*/ 266 h 338"/>
                  <a:gd name="T2" fmla="*/ 18 w 340"/>
                  <a:gd name="T3" fmla="*/ 270 h 338"/>
                  <a:gd name="T4" fmla="*/ 14 w 340"/>
                  <a:gd name="T5" fmla="*/ 276 h 338"/>
                  <a:gd name="T6" fmla="*/ 16 w 340"/>
                  <a:gd name="T7" fmla="*/ 280 h 338"/>
                  <a:gd name="T8" fmla="*/ 20 w 340"/>
                  <a:gd name="T9" fmla="*/ 286 h 338"/>
                  <a:gd name="T10" fmla="*/ 316 w 340"/>
                  <a:gd name="T11" fmla="*/ 286 h 338"/>
                  <a:gd name="T12" fmla="*/ 320 w 340"/>
                  <a:gd name="T13" fmla="*/ 286 h 338"/>
                  <a:gd name="T14" fmla="*/ 324 w 340"/>
                  <a:gd name="T15" fmla="*/ 280 h 338"/>
                  <a:gd name="T16" fmla="*/ 326 w 340"/>
                  <a:gd name="T17" fmla="*/ 276 h 338"/>
                  <a:gd name="T18" fmla="*/ 322 w 340"/>
                  <a:gd name="T19" fmla="*/ 270 h 338"/>
                  <a:gd name="T20" fmla="*/ 316 w 340"/>
                  <a:gd name="T21" fmla="*/ 266 h 338"/>
                  <a:gd name="T22" fmla="*/ 298 w 340"/>
                  <a:gd name="T23" fmla="*/ 192 h 338"/>
                  <a:gd name="T24" fmla="*/ 316 w 340"/>
                  <a:gd name="T25" fmla="*/ 192 h 338"/>
                  <a:gd name="T26" fmla="*/ 322 w 340"/>
                  <a:gd name="T27" fmla="*/ 190 h 338"/>
                  <a:gd name="T28" fmla="*/ 326 w 340"/>
                  <a:gd name="T29" fmla="*/ 182 h 338"/>
                  <a:gd name="T30" fmla="*/ 324 w 340"/>
                  <a:gd name="T31" fmla="*/ 178 h 338"/>
                  <a:gd name="T32" fmla="*/ 320 w 340"/>
                  <a:gd name="T33" fmla="*/ 172 h 338"/>
                  <a:gd name="T34" fmla="*/ 24 w 340"/>
                  <a:gd name="T35" fmla="*/ 172 h 338"/>
                  <a:gd name="T36" fmla="*/ 20 w 340"/>
                  <a:gd name="T37" fmla="*/ 172 h 338"/>
                  <a:gd name="T38" fmla="*/ 16 w 340"/>
                  <a:gd name="T39" fmla="*/ 178 h 338"/>
                  <a:gd name="T40" fmla="*/ 14 w 340"/>
                  <a:gd name="T41" fmla="*/ 182 h 338"/>
                  <a:gd name="T42" fmla="*/ 18 w 340"/>
                  <a:gd name="T43" fmla="*/ 190 h 338"/>
                  <a:gd name="T44" fmla="*/ 24 w 340"/>
                  <a:gd name="T45" fmla="*/ 192 h 338"/>
                  <a:gd name="T46" fmla="*/ 42 w 340"/>
                  <a:gd name="T47" fmla="*/ 266 h 338"/>
                  <a:gd name="T48" fmla="*/ 248 w 340"/>
                  <a:gd name="T49" fmla="*/ 266 h 338"/>
                  <a:gd name="T50" fmla="*/ 230 w 340"/>
                  <a:gd name="T51" fmla="*/ 192 h 338"/>
                  <a:gd name="T52" fmla="*/ 248 w 340"/>
                  <a:gd name="T53" fmla="*/ 266 h 338"/>
                  <a:gd name="T54" fmla="*/ 162 w 340"/>
                  <a:gd name="T55" fmla="*/ 266 h 338"/>
                  <a:gd name="T56" fmla="*/ 178 w 340"/>
                  <a:gd name="T57" fmla="*/ 192 h 338"/>
                  <a:gd name="T58" fmla="*/ 110 w 340"/>
                  <a:gd name="T59" fmla="*/ 266 h 338"/>
                  <a:gd name="T60" fmla="*/ 92 w 340"/>
                  <a:gd name="T61" fmla="*/ 192 h 338"/>
                  <a:gd name="T62" fmla="*/ 110 w 340"/>
                  <a:gd name="T63" fmla="*/ 266 h 338"/>
                  <a:gd name="T64" fmla="*/ 340 w 340"/>
                  <a:gd name="T65" fmla="*/ 322 h 338"/>
                  <a:gd name="T66" fmla="*/ 334 w 340"/>
                  <a:gd name="T67" fmla="*/ 334 h 338"/>
                  <a:gd name="T68" fmla="*/ 324 w 340"/>
                  <a:gd name="T69" fmla="*/ 338 h 338"/>
                  <a:gd name="T70" fmla="*/ 16 w 340"/>
                  <a:gd name="T71" fmla="*/ 338 h 338"/>
                  <a:gd name="T72" fmla="*/ 6 w 340"/>
                  <a:gd name="T73" fmla="*/ 334 h 338"/>
                  <a:gd name="T74" fmla="*/ 0 w 340"/>
                  <a:gd name="T75" fmla="*/ 322 h 338"/>
                  <a:gd name="T76" fmla="*/ 2 w 340"/>
                  <a:gd name="T77" fmla="*/ 316 h 338"/>
                  <a:gd name="T78" fmla="*/ 10 w 340"/>
                  <a:gd name="T79" fmla="*/ 308 h 338"/>
                  <a:gd name="T80" fmla="*/ 324 w 340"/>
                  <a:gd name="T81" fmla="*/ 306 h 338"/>
                  <a:gd name="T82" fmla="*/ 330 w 340"/>
                  <a:gd name="T83" fmla="*/ 308 h 338"/>
                  <a:gd name="T84" fmla="*/ 338 w 340"/>
                  <a:gd name="T85" fmla="*/ 316 h 338"/>
                  <a:gd name="T86" fmla="*/ 340 w 340"/>
                  <a:gd name="T87" fmla="*/ 322 h 338"/>
                  <a:gd name="T88" fmla="*/ 82 w 340"/>
                  <a:gd name="T89" fmla="*/ 154 h 338"/>
                  <a:gd name="T90" fmla="*/ 84 w 340"/>
                  <a:gd name="T91" fmla="*/ 136 h 338"/>
                  <a:gd name="T92" fmla="*/ 98 w 340"/>
                  <a:gd name="T93" fmla="*/ 104 h 338"/>
                  <a:gd name="T94" fmla="*/ 120 w 340"/>
                  <a:gd name="T95" fmla="*/ 80 h 338"/>
                  <a:gd name="T96" fmla="*/ 152 w 340"/>
                  <a:gd name="T97" fmla="*/ 68 h 338"/>
                  <a:gd name="T98" fmla="*/ 170 w 340"/>
                  <a:gd name="T99" fmla="*/ 66 h 338"/>
                  <a:gd name="T100" fmla="*/ 204 w 340"/>
                  <a:gd name="T101" fmla="*/ 72 h 338"/>
                  <a:gd name="T102" fmla="*/ 232 w 340"/>
                  <a:gd name="T103" fmla="*/ 92 h 338"/>
                  <a:gd name="T104" fmla="*/ 250 w 340"/>
                  <a:gd name="T105" fmla="*/ 118 h 338"/>
                  <a:gd name="T106" fmla="*/ 258 w 340"/>
                  <a:gd name="T107" fmla="*/ 154 h 338"/>
                  <a:gd name="T108" fmla="*/ 192 w 340"/>
                  <a:gd name="T109" fmla="*/ 54 h 338"/>
                  <a:gd name="T110" fmla="*/ 148 w 340"/>
                  <a:gd name="T111" fmla="*/ 26 h 338"/>
                  <a:gd name="T112" fmla="*/ 192 w 340"/>
                  <a:gd name="T113" fmla="*/ 26 h 338"/>
                  <a:gd name="T114" fmla="*/ 192 w 340"/>
                  <a:gd name="T115" fmla="*/ 5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0" h="338">
                    <a:moveTo>
                      <a:pt x="24" y="266"/>
                    </a:moveTo>
                    <a:lnTo>
                      <a:pt x="24" y="266"/>
                    </a:lnTo>
                    <a:lnTo>
                      <a:pt x="20" y="268"/>
                    </a:lnTo>
                    <a:lnTo>
                      <a:pt x="18" y="270"/>
                    </a:lnTo>
                    <a:lnTo>
                      <a:pt x="16" y="272"/>
                    </a:lnTo>
                    <a:lnTo>
                      <a:pt x="14" y="276"/>
                    </a:lnTo>
                    <a:lnTo>
                      <a:pt x="14" y="276"/>
                    </a:lnTo>
                    <a:lnTo>
                      <a:pt x="16" y="280"/>
                    </a:lnTo>
                    <a:lnTo>
                      <a:pt x="18" y="284"/>
                    </a:lnTo>
                    <a:lnTo>
                      <a:pt x="20" y="286"/>
                    </a:lnTo>
                    <a:lnTo>
                      <a:pt x="24" y="286"/>
                    </a:lnTo>
                    <a:lnTo>
                      <a:pt x="316" y="286"/>
                    </a:lnTo>
                    <a:lnTo>
                      <a:pt x="316" y="286"/>
                    </a:lnTo>
                    <a:lnTo>
                      <a:pt x="320" y="286"/>
                    </a:lnTo>
                    <a:lnTo>
                      <a:pt x="322" y="284"/>
                    </a:lnTo>
                    <a:lnTo>
                      <a:pt x="324" y="280"/>
                    </a:lnTo>
                    <a:lnTo>
                      <a:pt x="326" y="276"/>
                    </a:lnTo>
                    <a:lnTo>
                      <a:pt x="326" y="276"/>
                    </a:lnTo>
                    <a:lnTo>
                      <a:pt x="324" y="272"/>
                    </a:lnTo>
                    <a:lnTo>
                      <a:pt x="322" y="270"/>
                    </a:lnTo>
                    <a:lnTo>
                      <a:pt x="320" y="268"/>
                    </a:lnTo>
                    <a:lnTo>
                      <a:pt x="316" y="266"/>
                    </a:lnTo>
                    <a:lnTo>
                      <a:pt x="298" y="266"/>
                    </a:lnTo>
                    <a:lnTo>
                      <a:pt x="298" y="192"/>
                    </a:lnTo>
                    <a:lnTo>
                      <a:pt x="316" y="192"/>
                    </a:lnTo>
                    <a:lnTo>
                      <a:pt x="316" y="192"/>
                    </a:lnTo>
                    <a:lnTo>
                      <a:pt x="320" y="192"/>
                    </a:lnTo>
                    <a:lnTo>
                      <a:pt x="322" y="190"/>
                    </a:lnTo>
                    <a:lnTo>
                      <a:pt x="324" y="186"/>
                    </a:lnTo>
                    <a:lnTo>
                      <a:pt x="326" y="182"/>
                    </a:lnTo>
                    <a:lnTo>
                      <a:pt x="326" y="182"/>
                    </a:lnTo>
                    <a:lnTo>
                      <a:pt x="324" y="178"/>
                    </a:lnTo>
                    <a:lnTo>
                      <a:pt x="322" y="176"/>
                    </a:lnTo>
                    <a:lnTo>
                      <a:pt x="320" y="172"/>
                    </a:lnTo>
                    <a:lnTo>
                      <a:pt x="316" y="172"/>
                    </a:lnTo>
                    <a:lnTo>
                      <a:pt x="24" y="172"/>
                    </a:lnTo>
                    <a:lnTo>
                      <a:pt x="24" y="172"/>
                    </a:lnTo>
                    <a:lnTo>
                      <a:pt x="20" y="172"/>
                    </a:lnTo>
                    <a:lnTo>
                      <a:pt x="18" y="176"/>
                    </a:lnTo>
                    <a:lnTo>
                      <a:pt x="16" y="178"/>
                    </a:lnTo>
                    <a:lnTo>
                      <a:pt x="14" y="182"/>
                    </a:lnTo>
                    <a:lnTo>
                      <a:pt x="14" y="182"/>
                    </a:lnTo>
                    <a:lnTo>
                      <a:pt x="16" y="186"/>
                    </a:lnTo>
                    <a:lnTo>
                      <a:pt x="18" y="190"/>
                    </a:lnTo>
                    <a:lnTo>
                      <a:pt x="20" y="192"/>
                    </a:lnTo>
                    <a:lnTo>
                      <a:pt x="24" y="192"/>
                    </a:lnTo>
                    <a:lnTo>
                      <a:pt x="42" y="192"/>
                    </a:lnTo>
                    <a:lnTo>
                      <a:pt x="42" y="266"/>
                    </a:lnTo>
                    <a:lnTo>
                      <a:pt x="24" y="266"/>
                    </a:lnTo>
                    <a:close/>
                    <a:moveTo>
                      <a:pt x="248" y="266"/>
                    </a:moveTo>
                    <a:lnTo>
                      <a:pt x="230" y="266"/>
                    </a:lnTo>
                    <a:lnTo>
                      <a:pt x="230" y="192"/>
                    </a:lnTo>
                    <a:lnTo>
                      <a:pt x="248" y="192"/>
                    </a:lnTo>
                    <a:lnTo>
                      <a:pt x="248" y="266"/>
                    </a:lnTo>
                    <a:close/>
                    <a:moveTo>
                      <a:pt x="178" y="266"/>
                    </a:moveTo>
                    <a:lnTo>
                      <a:pt x="162" y="266"/>
                    </a:lnTo>
                    <a:lnTo>
                      <a:pt x="162" y="192"/>
                    </a:lnTo>
                    <a:lnTo>
                      <a:pt x="178" y="192"/>
                    </a:lnTo>
                    <a:lnTo>
                      <a:pt x="178" y="266"/>
                    </a:lnTo>
                    <a:close/>
                    <a:moveTo>
                      <a:pt x="110" y="266"/>
                    </a:moveTo>
                    <a:lnTo>
                      <a:pt x="92" y="266"/>
                    </a:lnTo>
                    <a:lnTo>
                      <a:pt x="92" y="192"/>
                    </a:lnTo>
                    <a:lnTo>
                      <a:pt x="110" y="192"/>
                    </a:lnTo>
                    <a:lnTo>
                      <a:pt x="110" y="266"/>
                    </a:lnTo>
                    <a:close/>
                    <a:moveTo>
                      <a:pt x="340" y="322"/>
                    </a:moveTo>
                    <a:lnTo>
                      <a:pt x="340" y="322"/>
                    </a:lnTo>
                    <a:lnTo>
                      <a:pt x="338" y="328"/>
                    </a:lnTo>
                    <a:lnTo>
                      <a:pt x="334" y="334"/>
                    </a:lnTo>
                    <a:lnTo>
                      <a:pt x="330" y="336"/>
                    </a:lnTo>
                    <a:lnTo>
                      <a:pt x="324" y="338"/>
                    </a:lnTo>
                    <a:lnTo>
                      <a:pt x="16" y="338"/>
                    </a:lnTo>
                    <a:lnTo>
                      <a:pt x="16" y="338"/>
                    </a:lnTo>
                    <a:lnTo>
                      <a:pt x="10" y="336"/>
                    </a:lnTo>
                    <a:lnTo>
                      <a:pt x="6" y="334"/>
                    </a:lnTo>
                    <a:lnTo>
                      <a:pt x="2" y="328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2" y="316"/>
                    </a:lnTo>
                    <a:lnTo>
                      <a:pt x="6" y="310"/>
                    </a:lnTo>
                    <a:lnTo>
                      <a:pt x="10" y="308"/>
                    </a:lnTo>
                    <a:lnTo>
                      <a:pt x="16" y="306"/>
                    </a:lnTo>
                    <a:lnTo>
                      <a:pt x="324" y="306"/>
                    </a:lnTo>
                    <a:lnTo>
                      <a:pt x="324" y="306"/>
                    </a:lnTo>
                    <a:lnTo>
                      <a:pt x="330" y="308"/>
                    </a:lnTo>
                    <a:lnTo>
                      <a:pt x="334" y="310"/>
                    </a:lnTo>
                    <a:lnTo>
                      <a:pt x="338" y="316"/>
                    </a:lnTo>
                    <a:lnTo>
                      <a:pt x="340" y="322"/>
                    </a:lnTo>
                    <a:lnTo>
                      <a:pt x="340" y="322"/>
                    </a:lnTo>
                    <a:close/>
                    <a:moveTo>
                      <a:pt x="258" y="154"/>
                    </a:moveTo>
                    <a:lnTo>
                      <a:pt x="82" y="154"/>
                    </a:lnTo>
                    <a:lnTo>
                      <a:pt x="82" y="154"/>
                    </a:lnTo>
                    <a:lnTo>
                      <a:pt x="84" y="136"/>
                    </a:lnTo>
                    <a:lnTo>
                      <a:pt x="90" y="118"/>
                    </a:lnTo>
                    <a:lnTo>
                      <a:pt x="98" y="104"/>
                    </a:lnTo>
                    <a:lnTo>
                      <a:pt x="108" y="92"/>
                    </a:lnTo>
                    <a:lnTo>
                      <a:pt x="120" y="80"/>
                    </a:lnTo>
                    <a:lnTo>
                      <a:pt x="136" y="72"/>
                    </a:lnTo>
                    <a:lnTo>
                      <a:pt x="152" y="68"/>
                    </a:lnTo>
                    <a:lnTo>
                      <a:pt x="170" y="66"/>
                    </a:lnTo>
                    <a:lnTo>
                      <a:pt x="170" y="66"/>
                    </a:lnTo>
                    <a:lnTo>
                      <a:pt x="188" y="68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2" y="92"/>
                    </a:lnTo>
                    <a:lnTo>
                      <a:pt x="242" y="104"/>
                    </a:lnTo>
                    <a:lnTo>
                      <a:pt x="250" y="118"/>
                    </a:lnTo>
                    <a:lnTo>
                      <a:pt x="256" y="136"/>
                    </a:lnTo>
                    <a:lnTo>
                      <a:pt x="258" y="154"/>
                    </a:lnTo>
                    <a:lnTo>
                      <a:pt x="258" y="154"/>
                    </a:lnTo>
                    <a:close/>
                    <a:moveTo>
                      <a:pt x="192" y="54"/>
                    </a:moveTo>
                    <a:lnTo>
                      <a:pt x="148" y="54"/>
                    </a:lnTo>
                    <a:lnTo>
                      <a:pt x="148" y="26"/>
                    </a:lnTo>
                    <a:lnTo>
                      <a:pt x="170" y="0"/>
                    </a:lnTo>
                    <a:lnTo>
                      <a:pt x="192" y="26"/>
                    </a:lnTo>
                    <a:lnTo>
                      <a:pt x="192" y="26"/>
                    </a:lnTo>
                    <a:lnTo>
                      <a:pt x="19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3993" tIns="46997" rIns="93993" bIns="4699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62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321" name="Freeform 4920">
                <a:extLst>
                  <a:ext uri="{FF2B5EF4-FFF2-40B4-BE49-F238E27FC236}">
                    <a16:creationId xmlns:a16="http://schemas.microsoft.com/office/drawing/2014/main" id="{D25FB91F-70C0-45A3-B3AA-EEACBAE207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1775" y="3034041"/>
                <a:ext cx="381413" cy="317988"/>
              </a:xfrm>
              <a:custGeom>
                <a:avLst/>
                <a:gdLst>
                  <a:gd name="T0" fmla="*/ 196 w 380"/>
                  <a:gd name="T1" fmla="*/ 2 h 310"/>
                  <a:gd name="T2" fmla="*/ 118 w 380"/>
                  <a:gd name="T3" fmla="*/ 46 h 310"/>
                  <a:gd name="T4" fmla="*/ 116 w 380"/>
                  <a:gd name="T5" fmla="*/ 6 h 310"/>
                  <a:gd name="T6" fmla="*/ 108 w 380"/>
                  <a:gd name="T7" fmla="*/ 0 h 310"/>
                  <a:gd name="T8" fmla="*/ 64 w 380"/>
                  <a:gd name="T9" fmla="*/ 0 h 310"/>
                  <a:gd name="T10" fmla="*/ 58 w 380"/>
                  <a:gd name="T11" fmla="*/ 10 h 310"/>
                  <a:gd name="T12" fmla="*/ 4 w 380"/>
                  <a:gd name="T13" fmla="*/ 120 h 310"/>
                  <a:gd name="T14" fmla="*/ 0 w 380"/>
                  <a:gd name="T15" fmla="*/ 132 h 310"/>
                  <a:gd name="T16" fmla="*/ 56 w 380"/>
                  <a:gd name="T17" fmla="*/ 138 h 310"/>
                  <a:gd name="T18" fmla="*/ 58 w 380"/>
                  <a:gd name="T19" fmla="*/ 300 h 310"/>
                  <a:gd name="T20" fmla="*/ 72 w 380"/>
                  <a:gd name="T21" fmla="*/ 310 h 310"/>
                  <a:gd name="T22" fmla="*/ 120 w 380"/>
                  <a:gd name="T23" fmla="*/ 306 h 310"/>
                  <a:gd name="T24" fmla="*/ 102 w 380"/>
                  <a:gd name="T25" fmla="*/ 252 h 310"/>
                  <a:gd name="T26" fmla="*/ 96 w 380"/>
                  <a:gd name="T27" fmla="*/ 250 h 310"/>
                  <a:gd name="T28" fmla="*/ 92 w 380"/>
                  <a:gd name="T29" fmla="*/ 182 h 310"/>
                  <a:gd name="T30" fmla="*/ 96 w 380"/>
                  <a:gd name="T31" fmla="*/ 176 h 310"/>
                  <a:gd name="T32" fmla="*/ 162 w 380"/>
                  <a:gd name="T33" fmla="*/ 172 h 310"/>
                  <a:gd name="T34" fmla="*/ 170 w 380"/>
                  <a:gd name="T35" fmla="*/ 176 h 310"/>
                  <a:gd name="T36" fmla="*/ 172 w 380"/>
                  <a:gd name="T37" fmla="*/ 242 h 310"/>
                  <a:gd name="T38" fmla="*/ 170 w 380"/>
                  <a:gd name="T39" fmla="*/ 250 h 310"/>
                  <a:gd name="T40" fmla="*/ 146 w 380"/>
                  <a:gd name="T41" fmla="*/ 252 h 310"/>
                  <a:gd name="T42" fmla="*/ 144 w 380"/>
                  <a:gd name="T43" fmla="*/ 306 h 310"/>
                  <a:gd name="T44" fmla="*/ 232 w 380"/>
                  <a:gd name="T45" fmla="*/ 310 h 310"/>
                  <a:gd name="T46" fmla="*/ 226 w 380"/>
                  <a:gd name="T47" fmla="*/ 252 h 310"/>
                  <a:gd name="T48" fmla="*/ 198 w 380"/>
                  <a:gd name="T49" fmla="*/ 250 h 310"/>
                  <a:gd name="T50" fmla="*/ 192 w 380"/>
                  <a:gd name="T51" fmla="*/ 244 h 310"/>
                  <a:gd name="T52" fmla="*/ 212 w 380"/>
                  <a:gd name="T53" fmla="*/ 180 h 310"/>
                  <a:gd name="T54" fmla="*/ 256 w 380"/>
                  <a:gd name="T55" fmla="*/ 172 h 310"/>
                  <a:gd name="T56" fmla="*/ 266 w 380"/>
                  <a:gd name="T57" fmla="*/ 180 h 310"/>
                  <a:gd name="T58" fmla="*/ 288 w 380"/>
                  <a:gd name="T59" fmla="*/ 242 h 310"/>
                  <a:gd name="T60" fmla="*/ 284 w 380"/>
                  <a:gd name="T61" fmla="*/ 250 h 310"/>
                  <a:gd name="T62" fmla="*/ 278 w 380"/>
                  <a:gd name="T63" fmla="*/ 252 h 310"/>
                  <a:gd name="T64" fmla="*/ 254 w 380"/>
                  <a:gd name="T65" fmla="*/ 298 h 310"/>
                  <a:gd name="T66" fmla="*/ 246 w 380"/>
                  <a:gd name="T67" fmla="*/ 310 h 310"/>
                  <a:gd name="T68" fmla="*/ 314 w 380"/>
                  <a:gd name="T69" fmla="*/ 310 h 310"/>
                  <a:gd name="T70" fmla="*/ 324 w 380"/>
                  <a:gd name="T71" fmla="*/ 294 h 310"/>
                  <a:gd name="T72" fmla="*/ 370 w 380"/>
                  <a:gd name="T73" fmla="*/ 138 h 310"/>
                  <a:gd name="T74" fmla="*/ 374 w 380"/>
                  <a:gd name="T75" fmla="*/ 138 h 310"/>
                  <a:gd name="T76" fmla="*/ 380 w 380"/>
                  <a:gd name="T77" fmla="*/ 128 h 310"/>
                  <a:gd name="T78" fmla="*/ 376 w 380"/>
                  <a:gd name="T79" fmla="*/ 120 h 310"/>
                  <a:gd name="T80" fmla="*/ 132 w 380"/>
                  <a:gd name="T81" fmla="*/ 162 h 310"/>
                  <a:gd name="T82" fmla="*/ 110 w 380"/>
                  <a:gd name="T83" fmla="*/ 146 h 310"/>
                  <a:gd name="T84" fmla="*/ 110 w 380"/>
                  <a:gd name="T85" fmla="*/ 128 h 310"/>
                  <a:gd name="T86" fmla="*/ 132 w 380"/>
                  <a:gd name="T87" fmla="*/ 114 h 310"/>
                  <a:gd name="T88" fmla="*/ 150 w 380"/>
                  <a:gd name="T89" fmla="*/ 120 h 310"/>
                  <a:gd name="T90" fmla="*/ 156 w 380"/>
                  <a:gd name="T91" fmla="*/ 138 h 310"/>
                  <a:gd name="T92" fmla="*/ 142 w 380"/>
                  <a:gd name="T93" fmla="*/ 160 h 310"/>
                  <a:gd name="T94" fmla="*/ 240 w 380"/>
                  <a:gd name="T95" fmla="*/ 162 h 310"/>
                  <a:gd name="T96" fmla="*/ 222 w 380"/>
                  <a:gd name="T97" fmla="*/ 154 h 310"/>
                  <a:gd name="T98" fmla="*/ 216 w 380"/>
                  <a:gd name="T99" fmla="*/ 138 h 310"/>
                  <a:gd name="T100" fmla="*/ 230 w 380"/>
                  <a:gd name="T101" fmla="*/ 116 h 310"/>
                  <a:gd name="T102" fmla="*/ 248 w 380"/>
                  <a:gd name="T103" fmla="*/ 116 h 310"/>
                  <a:gd name="T104" fmla="*/ 264 w 380"/>
                  <a:gd name="T105" fmla="*/ 138 h 310"/>
                  <a:gd name="T106" fmla="*/ 256 w 380"/>
                  <a:gd name="T107" fmla="*/ 154 h 310"/>
                  <a:gd name="T108" fmla="*/ 240 w 380"/>
                  <a:gd name="T109" fmla="*/ 16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0" h="310">
                    <a:moveTo>
                      <a:pt x="376" y="120"/>
                    </a:moveTo>
                    <a:lnTo>
                      <a:pt x="196" y="2"/>
                    </a:lnTo>
                    <a:lnTo>
                      <a:pt x="196" y="2"/>
                    </a:lnTo>
                    <a:lnTo>
                      <a:pt x="190" y="0"/>
                    </a:lnTo>
                    <a:lnTo>
                      <a:pt x="184" y="2"/>
                    </a:lnTo>
                    <a:lnTo>
                      <a:pt x="118" y="46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6" y="6"/>
                    </a:lnTo>
                    <a:lnTo>
                      <a:pt x="114" y="4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4" y="0"/>
                    </a:lnTo>
                    <a:lnTo>
                      <a:pt x="60" y="4"/>
                    </a:lnTo>
                    <a:lnTo>
                      <a:pt x="58" y="6"/>
                    </a:lnTo>
                    <a:lnTo>
                      <a:pt x="58" y="10"/>
                    </a:lnTo>
                    <a:lnTo>
                      <a:pt x="58" y="86"/>
                    </a:lnTo>
                    <a:lnTo>
                      <a:pt x="4" y="120"/>
                    </a:lnTo>
                    <a:lnTo>
                      <a:pt x="4" y="120"/>
                    </a:lnTo>
                    <a:lnTo>
                      <a:pt x="0" y="12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4" y="136"/>
                    </a:lnTo>
                    <a:lnTo>
                      <a:pt x="10" y="138"/>
                    </a:lnTo>
                    <a:lnTo>
                      <a:pt x="56" y="138"/>
                    </a:lnTo>
                    <a:lnTo>
                      <a:pt x="56" y="294"/>
                    </a:lnTo>
                    <a:lnTo>
                      <a:pt x="56" y="294"/>
                    </a:lnTo>
                    <a:lnTo>
                      <a:pt x="58" y="300"/>
                    </a:lnTo>
                    <a:lnTo>
                      <a:pt x="62" y="306"/>
                    </a:lnTo>
                    <a:lnTo>
                      <a:pt x="66" y="310"/>
                    </a:lnTo>
                    <a:lnTo>
                      <a:pt x="72" y="310"/>
                    </a:lnTo>
                    <a:lnTo>
                      <a:pt x="126" y="310"/>
                    </a:lnTo>
                    <a:lnTo>
                      <a:pt x="126" y="310"/>
                    </a:lnTo>
                    <a:lnTo>
                      <a:pt x="120" y="306"/>
                    </a:lnTo>
                    <a:lnTo>
                      <a:pt x="118" y="298"/>
                    </a:lnTo>
                    <a:lnTo>
                      <a:pt x="118" y="252"/>
                    </a:lnTo>
                    <a:lnTo>
                      <a:pt x="102" y="252"/>
                    </a:lnTo>
                    <a:lnTo>
                      <a:pt x="102" y="252"/>
                    </a:lnTo>
                    <a:lnTo>
                      <a:pt x="98" y="252"/>
                    </a:lnTo>
                    <a:lnTo>
                      <a:pt x="96" y="250"/>
                    </a:lnTo>
                    <a:lnTo>
                      <a:pt x="94" y="246"/>
                    </a:lnTo>
                    <a:lnTo>
                      <a:pt x="92" y="242"/>
                    </a:lnTo>
                    <a:lnTo>
                      <a:pt x="92" y="182"/>
                    </a:lnTo>
                    <a:lnTo>
                      <a:pt x="92" y="182"/>
                    </a:lnTo>
                    <a:lnTo>
                      <a:pt x="94" y="178"/>
                    </a:lnTo>
                    <a:lnTo>
                      <a:pt x="96" y="176"/>
                    </a:lnTo>
                    <a:lnTo>
                      <a:pt x="98" y="174"/>
                    </a:lnTo>
                    <a:lnTo>
                      <a:pt x="102" y="172"/>
                    </a:lnTo>
                    <a:lnTo>
                      <a:pt x="162" y="172"/>
                    </a:lnTo>
                    <a:lnTo>
                      <a:pt x="162" y="172"/>
                    </a:lnTo>
                    <a:lnTo>
                      <a:pt x="166" y="174"/>
                    </a:lnTo>
                    <a:lnTo>
                      <a:pt x="170" y="176"/>
                    </a:lnTo>
                    <a:lnTo>
                      <a:pt x="172" y="178"/>
                    </a:lnTo>
                    <a:lnTo>
                      <a:pt x="172" y="182"/>
                    </a:lnTo>
                    <a:lnTo>
                      <a:pt x="172" y="242"/>
                    </a:lnTo>
                    <a:lnTo>
                      <a:pt x="172" y="242"/>
                    </a:lnTo>
                    <a:lnTo>
                      <a:pt x="172" y="246"/>
                    </a:lnTo>
                    <a:lnTo>
                      <a:pt x="170" y="250"/>
                    </a:lnTo>
                    <a:lnTo>
                      <a:pt x="166" y="252"/>
                    </a:lnTo>
                    <a:lnTo>
                      <a:pt x="162" y="252"/>
                    </a:lnTo>
                    <a:lnTo>
                      <a:pt x="146" y="252"/>
                    </a:lnTo>
                    <a:lnTo>
                      <a:pt x="146" y="298"/>
                    </a:lnTo>
                    <a:lnTo>
                      <a:pt x="146" y="298"/>
                    </a:lnTo>
                    <a:lnTo>
                      <a:pt x="144" y="306"/>
                    </a:lnTo>
                    <a:lnTo>
                      <a:pt x="140" y="310"/>
                    </a:lnTo>
                    <a:lnTo>
                      <a:pt x="232" y="310"/>
                    </a:lnTo>
                    <a:lnTo>
                      <a:pt x="232" y="310"/>
                    </a:lnTo>
                    <a:lnTo>
                      <a:pt x="228" y="306"/>
                    </a:lnTo>
                    <a:lnTo>
                      <a:pt x="226" y="298"/>
                    </a:lnTo>
                    <a:lnTo>
                      <a:pt x="226" y="252"/>
                    </a:lnTo>
                    <a:lnTo>
                      <a:pt x="202" y="252"/>
                    </a:lnTo>
                    <a:lnTo>
                      <a:pt x="202" y="252"/>
                    </a:lnTo>
                    <a:lnTo>
                      <a:pt x="198" y="250"/>
                    </a:lnTo>
                    <a:lnTo>
                      <a:pt x="194" y="248"/>
                    </a:lnTo>
                    <a:lnTo>
                      <a:pt x="194" y="248"/>
                    </a:lnTo>
                    <a:lnTo>
                      <a:pt x="192" y="244"/>
                    </a:lnTo>
                    <a:lnTo>
                      <a:pt x="192" y="238"/>
                    </a:lnTo>
                    <a:lnTo>
                      <a:pt x="212" y="180"/>
                    </a:lnTo>
                    <a:lnTo>
                      <a:pt x="212" y="180"/>
                    </a:lnTo>
                    <a:lnTo>
                      <a:pt x="216" y="174"/>
                    </a:lnTo>
                    <a:lnTo>
                      <a:pt x="222" y="172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74"/>
                    </a:lnTo>
                    <a:lnTo>
                      <a:pt x="266" y="180"/>
                    </a:lnTo>
                    <a:lnTo>
                      <a:pt x="286" y="238"/>
                    </a:lnTo>
                    <a:lnTo>
                      <a:pt x="286" y="238"/>
                    </a:lnTo>
                    <a:lnTo>
                      <a:pt x="288" y="242"/>
                    </a:lnTo>
                    <a:lnTo>
                      <a:pt x="288" y="242"/>
                    </a:lnTo>
                    <a:lnTo>
                      <a:pt x="286" y="246"/>
                    </a:lnTo>
                    <a:lnTo>
                      <a:pt x="284" y="250"/>
                    </a:lnTo>
                    <a:lnTo>
                      <a:pt x="282" y="252"/>
                    </a:lnTo>
                    <a:lnTo>
                      <a:pt x="278" y="252"/>
                    </a:lnTo>
                    <a:lnTo>
                      <a:pt x="278" y="252"/>
                    </a:lnTo>
                    <a:lnTo>
                      <a:pt x="278" y="252"/>
                    </a:lnTo>
                    <a:lnTo>
                      <a:pt x="254" y="252"/>
                    </a:lnTo>
                    <a:lnTo>
                      <a:pt x="254" y="298"/>
                    </a:lnTo>
                    <a:lnTo>
                      <a:pt x="254" y="298"/>
                    </a:lnTo>
                    <a:lnTo>
                      <a:pt x="252" y="306"/>
                    </a:lnTo>
                    <a:lnTo>
                      <a:pt x="246" y="310"/>
                    </a:lnTo>
                    <a:lnTo>
                      <a:pt x="308" y="310"/>
                    </a:lnTo>
                    <a:lnTo>
                      <a:pt x="308" y="310"/>
                    </a:lnTo>
                    <a:lnTo>
                      <a:pt x="314" y="310"/>
                    </a:lnTo>
                    <a:lnTo>
                      <a:pt x="318" y="306"/>
                    </a:lnTo>
                    <a:lnTo>
                      <a:pt x="322" y="300"/>
                    </a:lnTo>
                    <a:lnTo>
                      <a:pt x="324" y="294"/>
                    </a:lnTo>
                    <a:lnTo>
                      <a:pt x="324" y="138"/>
                    </a:lnTo>
                    <a:lnTo>
                      <a:pt x="370" y="138"/>
                    </a:lnTo>
                    <a:lnTo>
                      <a:pt x="370" y="138"/>
                    </a:lnTo>
                    <a:lnTo>
                      <a:pt x="370" y="138"/>
                    </a:lnTo>
                    <a:lnTo>
                      <a:pt x="370" y="138"/>
                    </a:lnTo>
                    <a:lnTo>
                      <a:pt x="374" y="138"/>
                    </a:lnTo>
                    <a:lnTo>
                      <a:pt x="378" y="136"/>
                    </a:lnTo>
                    <a:lnTo>
                      <a:pt x="380" y="132"/>
                    </a:lnTo>
                    <a:lnTo>
                      <a:pt x="380" y="128"/>
                    </a:lnTo>
                    <a:lnTo>
                      <a:pt x="380" y="128"/>
                    </a:lnTo>
                    <a:lnTo>
                      <a:pt x="380" y="122"/>
                    </a:lnTo>
                    <a:lnTo>
                      <a:pt x="376" y="120"/>
                    </a:lnTo>
                    <a:lnTo>
                      <a:pt x="376" y="120"/>
                    </a:lnTo>
                    <a:close/>
                    <a:moveTo>
                      <a:pt x="132" y="162"/>
                    </a:moveTo>
                    <a:lnTo>
                      <a:pt x="132" y="162"/>
                    </a:lnTo>
                    <a:lnTo>
                      <a:pt x="124" y="160"/>
                    </a:lnTo>
                    <a:lnTo>
                      <a:pt x="116" y="154"/>
                    </a:lnTo>
                    <a:lnTo>
                      <a:pt x="110" y="146"/>
                    </a:lnTo>
                    <a:lnTo>
                      <a:pt x="108" y="138"/>
                    </a:lnTo>
                    <a:lnTo>
                      <a:pt x="108" y="138"/>
                    </a:lnTo>
                    <a:lnTo>
                      <a:pt x="110" y="128"/>
                    </a:lnTo>
                    <a:lnTo>
                      <a:pt x="116" y="120"/>
                    </a:lnTo>
                    <a:lnTo>
                      <a:pt x="124" y="116"/>
                    </a:lnTo>
                    <a:lnTo>
                      <a:pt x="132" y="114"/>
                    </a:lnTo>
                    <a:lnTo>
                      <a:pt x="132" y="114"/>
                    </a:lnTo>
                    <a:lnTo>
                      <a:pt x="142" y="116"/>
                    </a:lnTo>
                    <a:lnTo>
                      <a:pt x="150" y="120"/>
                    </a:lnTo>
                    <a:lnTo>
                      <a:pt x="154" y="128"/>
                    </a:lnTo>
                    <a:lnTo>
                      <a:pt x="156" y="138"/>
                    </a:lnTo>
                    <a:lnTo>
                      <a:pt x="156" y="138"/>
                    </a:lnTo>
                    <a:lnTo>
                      <a:pt x="154" y="146"/>
                    </a:lnTo>
                    <a:lnTo>
                      <a:pt x="150" y="154"/>
                    </a:lnTo>
                    <a:lnTo>
                      <a:pt x="142" y="160"/>
                    </a:lnTo>
                    <a:lnTo>
                      <a:pt x="132" y="162"/>
                    </a:lnTo>
                    <a:lnTo>
                      <a:pt x="132" y="162"/>
                    </a:lnTo>
                    <a:close/>
                    <a:moveTo>
                      <a:pt x="240" y="162"/>
                    </a:moveTo>
                    <a:lnTo>
                      <a:pt x="240" y="162"/>
                    </a:lnTo>
                    <a:lnTo>
                      <a:pt x="230" y="160"/>
                    </a:lnTo>
                    <a:lnTo>
                      <a:pt x="222" y="154"/>
                    </a:lnTo>
                    <a:lnTo>
                      <a:pt x="218" y="146"/>
                    </a:lnTo>
                    <a:lnTo>
                      <a:pt x="216" y="138"/>
                    </a:lnTo>
                    <a:lnTo>
                      <a:pt x="216" y="138"/>
                    </a:lnTo>
                    <a:lnTo>
                      <a:pt x="218" y="128"/>
                    </a:lnTo>
                    <a:lnTo>
                      <a:pt x="222" y="120"/>
                    </a:lnTo>
                    <a:lnTo>
                      <a:pt x="230" y="116"/>
                    </a:lnTo>
                    <a:lnTo>
                      <a:pt x="240" y="114"/>
                    </a:lnTo>
                    <a:lnTo>
                      <a:pt x="240" y="114"/>
                    </a:lnTo>
                    <a:lnTo>
                      <a:pt x="248" y="116"/>
                    </a:lnTo>
                    <a:lnTo>
                      <a:pt x="256" y="120"/>
                    </a:lnTo>
                    <a:lnTo>
                      <a:pt x="262" y="128"/>
                    </a:lnTo>
                    <a:lnTo>
                      <a:pt x="264" y="138"/>
                    </a:lnTo>
                    <a:lnTo>
                      <a:pt x="264" y="138"/>
                    </a:lnTo>
                    <a:lnTo>
                      <a:pt x="262" y="146"/>
                    </a:lnTo>
                    <a:lnTo>
                      <a:pt x="256" y="154"/>
                    </a:lnTo>
                    <a:lnTo>
                      <a:pt x="248" y="160"/>
                    </a:lnTo>
                    <a:lnTo>
                      <a:pt x="240" y="162"/>
                    </a:lnTo>
                    <a:lnTo>
                      <a:pt x="240" y="1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pic>
            <p:nvPicPr>
              <p:cNvPr id="322" name="Graphic 321" descr="Handshake">
                <a:extLst>
                  <a:ext uri="{FF2B5EF4-FFF2-40B4-BE49-F238E27FC236}">
                    <a16:creationId xmlns:a16="http://schemas.microsoft.com/office/drawing/2014/main" id="{109FD15C-C9A6-4FB1-AEF9-A3B72CCF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30451" y="2323607"/>
                <a:ext cx="614163" cy="642027"/>
              </a:xfrm>
              <a:prstGeom prst="rect">
                <a:avLst/>
              </a:prstGeom>
            </p:spPr>
          </p:pic>
          <p:sp>
            <p:nvSpPr>
              <p:cNvPr id="328" name="Freeform 5015">
                <a:extLst>
                  <a:ext uri="{FF2B5EF4-FFF2-40B4-BE49-F238E27FC236}">
                    <a16:creationId xmlns:a16="http://schemas.microsoft.com/office/drawing/2014/main" id="{97A49528-7CFD-4915-9F55-6A959C916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7066" y="5064575"/>
                <a:ext cx="320319" cy="375285"/>
              </a:xfrm>
              <a:custGeom>
                <a:avLst/>
                <a:gdLst>
                  <a:gd name="T0" fmla="*/ 70 w 256"/>
                  <a:gd name="T1" fmla="*/ 340 h 362"/>
                  <a:gd name="T2" fmla="*/ 56 w 256"/>
                  <a:gd name="T3" fmla="*/ 360 h 362"/>
                  <a:gd name="T4" fmla="*/ 40 w 256"/>
                  <a:gd name="T5" fmla="*/ 360 h 362"/>
                  <a:gd name="T6" fmla="*/ 26 w 256"/>
                  <a:gd name="T7" fmla="*/ 340 h 362"/>
                  <a:gd name="T8" fmla="*/ 186 w 256"/>
                  <a:gd name="T9" fmla="*/ 316 h 362"/>
                  <a:gd name="T10" fmla="*/ 188 w 256"/>
                  <a:gd name="T11" fmla="*/ 350 h 362"/>
                  <a:gd name="T12" fmla="*/ 208 w 256"/>
                  <a:gd name="T13" fmla="*/ 362 h 362"/>
                  <a:gd name="T14" fmla="*/ 224 w 256"/>
                  <a:gd name="T15" fmla="*/ 356 h 362"/>
                  <a:gd name="T16" fmla="*/ 230 w 256"/>
                  <a:gd name="T17" fmla="*/ 316 h 362"/>
                  <a:gd name="T18" fmla="*/ 256 w 256"/>
                  <a:gd name="T19" fmla="*/ 288 h 362"/>
                  <a:gd name="T20" fmla="*/ 252 w 256"/>
                  <a:gd name="T21" fmla="*/ 298 h 362"/>
                  <a:gd name="T22" fmla="*/ 16 w 256"/>
                  <a:gd name="T23" fmla="*/ 304 h 362"/>
                  <a:gd name="T24" fmla="*/ 4 w 256"/>
                  <a:gd name="T25" fmla="*/ 298 h 362"/>
                  <a:gd name="T26" fmla="*/ 0 w 256"/>
                  <a:gd name="T27" fmla="*/ 68 h 362"/>
                  <a:gd name="T28" fmla="*/ 0 w 256"/>
                  <a:gd name="T29" fmla="*/ 66 h 362"/>
                  <a:gd name="T30" fmla="*/ 0 w 256"/>
                  <a:gd name="T31" fmla="*/ 62 h 362"/>
                  <a:gd name="T32" fmla="*/ 0 w 256"/>
                  <a:gd name="T33" fmla="*/ 62 h 362"/>
                  <a:gd name="T34" fmla="*/ 22 w 256"/>
                  <a:gd name="T35" fmla="*/ 10 h 362"/>
                  <a:gd name="T36" fmla="*/ 28 w 256"/>
                  <a:gd name="T37" fmla="*/ 2 h 362"/>
                  <a:gd name="T38" fmla="*/ 220 w 256"/>
                  <a:gd name="T39" fmla="*/ 0 h 362"/>
                  <a:gd name="T40" fmla="*/ 228 w 256"/>
                  <a:gd name="T41" fmla="*/ 2 h 362"/>
                  <a:gd name="T42" fmla="*/ 256 w 256"/>
                  <a:gd name="T43" fmla="*/ 62 h 362"/>
                  <a:gd name="T44" fmla="*/ 256 w 256"/>
                  <a:gd name="T45" fmla="*/ 62 h 362"/>
                  <a:gd name="T46" fmla="*/ 256 w 256"/>
                  <a:gd name="T47" fmla="*/ 62 h 362"/>
                  <a:gd name="T48" fmla="*/ 256 w 256"/>
                  <a:gd name="T49" fmla="*/ 66 h 362"/>
                  <a:gd name="T50" fmla="*/ 256 w 256"/>
                  <a:gd name="T51" fmla="*/ 68 h 362"/>
                  <a:gd name="T52" fmla="*/ 62 w 256"/>
                  <a:gd name="T53" fmla="*/ 250 h 362"/>
                  <a:gd name="T54" fmla="*/ 52 w 256"/>
                  <a:gd name="T55" fmla="*/ 240 h 362"/>
                  <a:gd name="T56" fmla="*/ 32 w 256"/>
                  <a:gd name="T57" fmla="*/ 244 h 362"/>
                  <a:gd name="T58" fmla="*/ 26 w 256"/>
                  <a:gd name="T59" fmla="*/ 258 h 362"/>
                  <a:gd name="T60" fmla="*/ 32 w 256"/>
                  <a:gd name="T61" fmla="*/ 270 h 362"/>
                  <a:gd name="T62" fmla="*/ 44 w 256"/>
                  <a:gd name="T63" fmla="*/ 276 h 362"/>
                  <a:gd name="T64" fmla="*/ 58 w 256"/>
                  <a:gd name="T65" fmla="*/ 270 h 362"/>
                  <a:gd name="T66" fmla="*/ 62 w 256"/>
                  <a:gd name="T67" fmla="*/ 258 h 362"/>
                  <a:gd name="T68" fmla="*/ 128 w 256"/>
                  <a:gd name="T69" fmla="*/ 228 h 362"/>
                  <a:gd name="T70" fmla="*/ 186 w 256"/>
                  <a:gd name="T71" fmla="*/ 222 h 362"/>
                  <a:gd name="T72" fmla="*/ 228 w 256"/>
                  <a:gd name="T73" fmla="*/ 204 h 362"/>
                  <a:gd name="T74" fmla="*/ 228 w 256"/>
                  <a:gd name="T75" fmla="*/ 72 h 362"/>
                  <a:gd name="T76" fmla="*/ 212 w 256"/>
                  <a:gd name="T77" fmla="*/ 30 h 362"/>
                  <a:gd name="T78" fmla="*/ 52 w 256"/>
                  <a:gd name="T79" fmla="*/ 22 h 362"/>
                  <a:gd name="T80" fmla="*/ 44 w 256"/>
                  <a:gd name="T81" fmla="*/ 30 h 362"/>
                  <a:gd name="T82" fmla="*/ 28 w 256"/>
                  <a:gd name="T83" fmla="*/ 72 h 362"/>
                  <a:gd name="T84" fmla="*/ 28 w 256"/>
                  <a:gd name="T85" fmla="*/ 204 h 362"/>
                  <a:gd name="T86" fmla="*/ 70 w 256"/>
                  <a:gd name="T87" fmla="*/ 222 h 362"/>
                  <a:gd name="T88" fmla="*/ 128 w 256"/>
                  <a:gd name="T89" fmla="*/ 228 h 362"/>
                  <a:gd name="T90" fmla="*/ 230 w 256"/>
                  <a:gd name="T91" fmla="*/ 258 h 362"/>
                  <a:gd name="T92" fmla="*/ 224 w 256"/>
                  <a:gd name="T93" fmla="*/ 244 h 362"/>
                  <a:gd name="T94" fmla="*/ 204 w 256"/>
                  <a:gd name="T95" fmla="*/ 240 h 362"/>
                  <a:gd name="T96" fmla="*/ 194 w 256"/>
                  <a:gd name="T97" fmla="*/ 250 h 362"/>
                  <a:gd name="T98" fmla="*/ 194 w 256"/>
                  <a:gd name="T99" fmla="*/ 264 h 362"/>
                  <a:gd name="T100" fmla="*/ 204 w 256"/>
                  <a:gd name="T101" fmla="*/ 274 h 362"/>
                  <a:gd name="T102" fmla="*/ 218 w 256"/>
                  <a:gd name="T103" fmla="*/ 274 h 362"/>
                  <a:gd name="T104" fmla="*/ 228 w 256"/>
                  <a:gd name="T105" fmla="*/ 264 h 362"/>
                  <a:gd name="T106" fmla="*/ 200 w 256"/>
                  <a:gd name="T107" fmla="*/ 54 h 362"/>
                  <a:gd name="T108" fmla="*/ 196 w 256"/>
                  <a:gd name="T109" fmla="*/ 44 h 362"/>
                  <a:gd name="T110" fmla="*/ 70 w 256"/>
                  <a:gd name="T111" fmla="*/ 40 h 362"/>
                  <a:gd name="T112" fmla="*/ 60 w 256"/>
                  <a:gd name="T113" fmla="*/ 44 h 362"/>
                  <a:gd name="T114" fmla="*/ 56 w 256"/>
                  <a:gd name="T115" fmla="*/ 54 h 362"/>
                  <a:gd name="T116" fmla="*/ 64 w 256"/>
                  <a:gd name="T117" fmla="*/ 68 h 362"/>
                  <a:gd name="T118" fmla="*/ 186 w 256"/>
                  <a:gd name="T119" fmla="*/ 68 h 362"/>
                  <a:gd name="T120" fmla="*/ 198 w 256"/>
                  <a:gd name="T121" fmla="*/ 6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6" h="362">
                    <a:moveTo>
                      <a:pt x="70" y="316"/>
                    </a:moveTo>
                    <a:lnTo>
                      <a:pt x="70" y="340"/>
                    </a:lnTo>
                    <a:lnTo>
                      <a:pt x="70" y="340"/>
                    </a:lnTo>
                    <a:lnTo>
                      <a:pt x="68" y="350"/>
                    </a:lnTo>
                    <a:lnTo>
                      <a:pt x="64" y="356"/>
                    </a:lnTo>
                    <a:lnTo>
                      <a:pt x="56" y="360"/>
                    </a:lnTo>
                    <a:lnTo>
                      <a:pt x="48" y="362"/>
                    </a:lnTo>
                    <a:lnTo>
                      <a:pt x="48" y="362"/>
                    </a:lnTo>
                    <a:lnTo>
                      <a:pt x="40" y="360"/>
                    </a:lnTo>
                    <a:lnTo>
                      <a:pt x="32" y="356"/>
                    </a:lnTo>
                    <a:lnTo>
                      <a:pt x="28" y="350"/>
                    </a:lnTo>
                    <a:lnTo>
                      <a:pt x="26" y="340"/>
                    </a:lnTo>
                    <a:lnTo>
                      <a:pt x="26" y="316"/>
                    </a:lnTo>
                    <a:lnTo>
                      <a:pt x="70" y="316"/>
                    </a:lnTo>
                    <a:close/>
                    <a:moveTo>
                      <a:pt x="186" y="316"/>
                    </a:moveTo>
                    <a:lnTo>
                      <a:pt x="186" y="340"/>
                    </a:lnTo>
                    <a:lnTo>
                      <a:pt x="186" y="340"/>
                    </a:lnTo>
                    <a:lnTo>
                      <a:pt x="188" y="350"/>
                    </a:lnTo>
                    <a:lnTo>
                      <a:pt x="192" y="356"/>
                    </a:lnTo>
                    <a:lnTo>
                      <a:pt x="200" y="360"/>
                    </a:lnTo>
                    <a:lnTo>
                      <a:pt x="208" y="362"/>
                    </a:lnTo>
                    <a:lnTo>
                      <a:pt x="208" y="362"/>
                    </a:lnTo>
                    <a:lnTo>
                      <a:pt x="216" y="360"/>
                    </a:lnTo>
                    <a:lnTo>
                      <a:pt x="224" y="356"/>
                    </a:lnTo>
                    <a:lnTo>
                      <a:pt x="228" y="350"/>
                    </a:lnTo>
                    <a:lnTo>
                      <a:pt x="230" y="340"/>
                    </a:lnTo>
                    <a:lnTo>
                      <a:pt x="230" y="316"/>
                    </a:lnTo>
                    <a:lnTo>
                      <a:pt x="186" y="316"/>
                    </a:lnTo>
                    <a:close/>
                    <a:moveTo>
                      <a:pt x="256" y="68"/>
                    </a:moveTo>
                    <a:lnTo>
                      <a:pt x="256" y="288"/>
                    </a:lnTo>
                    <a:lnTo>
                      <a:pt x="256" y="288"/>
                    </a:lnTo>
                    <a:lnTo>
                      <a:pt x="256" y="294"/>
                    </a:lnTo>
                    <a:lnTo>
                      <a:pt x="252" y="298"/>
                    </a:lnTo>
                    <a:lnTo>
                      <a:pt x="246" y="302"/>
                    </a:lnTo>
                    <a:lnTo>
                      <a:pt x="240" y="304"/>
                    </a:lnTo>
                    <a:lnTo>
                      <a:pt x="16" y="304"/>
                    </a:lnTo>
                    <a:lnTo>
                      <a:pt x="16" y="304"/>
                    </a:lnTo>
                    <a:lnTo>
                      <a:pt x="10" y="302"/>
                    </a:lnTo>
                    <a:lnTo>
                      <a:pt x="4" y="298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4" y="6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4" y="0"/>
                    </a:lnTo>
                    <a:lnTo>
                      <a:pt x="228" y="2"/>
                    </a:lnTo>
                    <a:lnTo>
                      <a:pt x="232" y="6"/>
                    </a:lnTo>
                    <a:lnTo>
                      <a:pt x="234" y="10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6" y="66"/>
                    </a:lnTo>
                    <a:lnTo>
                      <a:pt x="256" y="66"/>
                    </a:lnTo>
                    <a:lnTo>
                      <a:pt x="256" y="66"/>
                    </a:lnTo>
                    <a:lnTo>
                      <a:pt x="256" y="66"/>
                    </a:lnTo>
                    <a:lnTo>
                      <a:pt x="256" y="68"/>
                    </a:lnTo>
                    <a:lnTo>
                      <a:pt x="256" y="68"/>
                    </a:lnTo>
                    <a:close/>
                    <a:moveTo>
                      <a:pt x="62" y="258"/>
                    </a:moveTo>
                    <a:lnTo>
                      <a:pt x="62" y="258"/>
                    </a:lnTo>
                    <a:lnTo>
                      <a:pt x="62" y="250"/>
                    </a:lnTo>
                    <a:lnTo>
                      <a:pt x="58" y="244"/>
                    </a:lnTo>
                    <a:lnTo>
                      <a:pt x="58" y="244"/>
                    </a:lnTo>
                    <a:lnTo>
                      <a:pt x="52" y="240"/>
                    </a:lnTo>
                    <a:lnTo>
                      <a:pt x="44" y="240"/>
                    </a:lnTo>
                    <a:lnTo>
                      <a:pt x="38" y="240"/>
                    </a:lnTo>
                    <a:lnTo>
                      <a:pt x="32" y="244"/>
                    </a:lnTo>
                    <a:lnTo>
                      <a:pt x="32" y="244"/>
                    </a:lnTo>
                    <a:lnTo>
                      <a:pt x="28" y="250"/>
                    </a:lnTo>
                    <a:lnTo>
                      <a:pt x="26" y="258"/>
                    </a:lnTo>
                    <a:lnTo>
                      <a:pt x="26" y="258"/>
                    </a:lnTo>
                    <a:lnTo>
                      <a:pt x="28" y="264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8" y="274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52" y="274"/>
                    </a:lnTo>
                    <a:lnTo>
                      <a:pt x="58" y="270"/>
                    </a:lnTo>
                    <a:lnTo>
                      <a:pt x="58" y="270"/>
                    </a:lnTo>
                    <a:lnTo>
                      <a:pt x="62" y="264"/>
                    </a:lnTo>
                    <a:lnTo>
                      <a:pt x="62" y="258"/>
                    </a:lnTo>
                    <a:lnTo>
                      <a:pt x="62" y="258"/>
                    </a:lnTo>
                    <a:close/>
                    <a:moveTo>
                      <a:pt x="128" y="228"/>
                    </a:moveTo>
                    <a:lnTo>
                      <a:pt x="128" y="228"/>
                    </a:lnTo>
                    <a:lnTo>
                      <a:pt x="148" y="228"/>
                    </a:lnTo>
                    <a:lnTo>
                      <a:pt x="168" y="226"/>
                    </a:lnTo>
                    <a:lnTo>
                      <a:pt x="186" y="222"/>
                    </a:lnTo>
                    <a:lnTo>
                      <a:pt x="200" y="216"/>
                    </a:lnTo>
                    <a:lnTo>
                      <a:pt x="220" y="208"/>
                    </a:lnTo>
                    <a:lnTo>
                      <a:pt x="228" y="204"/>
                    </a:lnTo>
                    <a:lnTo>
                      <a:pt x="228" y="72"/>
                    </a:lnTo>
                    <a:lnTo>
                      <a:pt x="228" y="72"/>
                    </a:lnTo>
                    <a:lnTo>
                      <a:pt x="228" y="72"/>
                    </a:lnTo>
                    <a:lnTo>
                      <a:pt x="228" y="7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0" y="24"/>
                    </a:lnTo>
                    <a:lnTo>
                      <a:pt x="204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46" y="24"/>
                    </a:lnTo>
                    <a:lnTo>
                      <a:pt x="44" y="3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28" y="204"/>
                    </a:lnTo>
                    <a:lnTo>
                      <a:pt x="28" y="204"/>
                    </a:lnTo>
                    <a:lnTo>
                      <a:pt x="36" y="208"/>
                    </a:lnTo>
                    <a:lnTo>
                      <a:pt x="56" y="216"/>
                    </a:lnTo>
                    <a:lnTo>
                      <a:pt x="70" y="222"/>
                    </a:lnTo>
                    <a:lnTo>
                      <a:pt x="88" y="226"/>
                    </a:lnTo>
                    <a:lnTo>
                      <a:pt x="108" y="228"/>
                    </a:lnTo>
                    <a:lnTo>
                      <a:pt x="128" y="228"/>
                    </a:lnTo>
                    <a:lnTo>
                      <a:pt x="128" y="228"/>
                    </a:lnTo>
                    <a:close/>
                    <a:moveTo>
                      <a:pt x="230" y="258"/>
                    </a:moveTo>
                    <a:lnTo>
                      <a:pt x="230" y="258"/>
                    </a:lnTo>
                    <a:lnTo>
                      <a:pt x="228" y="250"/>
                    </a:lnTo>
                    <a:lnTo>
                      <a:pt x="224" y="244"/>
                    </a:lnTo>
                    <a:lnTo>
                      <a:pt x="224" y="244"/>
                    </a:lnTo>
                    <a:lnTo>
                      <a:pt x="218" y="240"/>
                    </a:lnTo>
                    <a:lnTo>
                      <a:pt x="212" y="240"/>
                    </a:lnTo>
                    <a:lnTo>
                      <a:pt x="204" y="240"/>
                    </a:lnTo>
                    <a:lnTo>
                      <a:pt x="198" y="244"/>
                    </a:lnTo>
                    <a:lnTo>
                      <a:pt x="198" y="244"/>
                    </a:lnTo>
                    <a:lnTo>
                      <a:pt x="194" y="250"/>
                    </a:lnTo>
                    <a:lnTo>
                      <a:pt x="194" y="258"/>
                    </a:lnTo>
                    <a:lnTo>
                      <a:pt x="194" y="258"/>
                    </a:lnTo>
                    <a:lnTo>
                      <a:pt x="194" y="264"/>
                    </a:lnTo>
                    <a:lnTo>
                      <a:pt x="198" y="270"/>
                    </a:lnTo>
                    <a:lnTo>
                      <a:pt x="198" y="270"/>
                    </a:lnTo>
                    <a:lnTo>
                      <a:pt x="204" y="274"/>
                    </a:lnTo>
                    <a:lnTo>
                      <a:pt x="212" y="276"/>
                    </a:lnTo>
                    <a:lnTo>
                      <a:pt x="212" y="276"/>
                    </a:lnTo>
                    <a:lnTo>
                      <a:pt x="218" y="274"/>
                    </a:lnTo>
                    <a:lnTo>
                      <a:pt x="224" y="270"/>
                    </a:lnTo>
                    <a:lnTo>
                      <a:pt x="224" y="270"/>
                    </a:lnTo>
                    <a:lnTo>
                      <a:pt x="228" y="264"/>
                    </a:lnTo>
                    <a:lnTo>
                      <a:pt x="230" y="258"/>
                    </a:lnTo>
                    <a:lnTo>
                      <a:pt x="230" y="258"/>
                    </a:lnTo>
                    <a:close/>
                    <a:moveTo>
                      <a:pt x="200" y="54"/>
                    </a:moveTo>
                    <a:lnTo>
                      <a:pt x="200" y="54"/>
                    </a:lnTo>
                    <a:lnTo>
                      <a:pt x="198" y="48"/>
                    </a:lnTo>
                    <a:lnTo>
                      <a:pt x="196" y="44"/>
                    </a:lnTo>
                    <a:lnTo>
                      <a:pt x="192" y="42"/>
                    </a:lnTo>
                    <a:lnTo>
                      <a:pt x="186" y="40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64" y="42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58" y="60"/>
                    </a:lnTo>
                    <a:lnTo>
                      <a:pt x="60" y="64"/>
                    </a:lnTo>
                    <a:lnTo>
                      <a:pt x="64" y="68"/>
                    </a:lnTo>
                    <a:lnTo>
                      <a:pt x="70" y="68"/>
                    </a:lnTo>
                    <a:lnTo>
                      <a:pt x="186" y="68"/>
                    </a:lnTo>
                    <a:lnTo>
                      <a:pt x="186" y="68"/>
                    </a:lnTo>
                    <a:lnTo>
                      <a:pt x="192" y="68"/>
                    </a:lnTo>
                    <a:lnTo>
                      <a:pt x="196" y="64"/>
                    </a:lnTo>
                    <a:lnTo>
                      <a:pt x="198" y="60"/>
                    </a:lnTo>
                    <a:lnTo>
                      <a:pt x="200" y="54"/>
                    </a:lnTo>
                    <a:lnTo>
                      <a:pt x="200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 dirty="0"/>
              </a:p>
            </p:txBody>
          </p:sp>
          <p:sp>
            <p:nvSpPr>
              <p:cNvPr id="334" name="Text Box 55">
                <a:extLst>
                  <a:ext uri="{FF2B5EF4-FFF2-40B4-BE49-F238E27FC236}">
                    <a16:creationId xmlns:a16="http://schemas.microsoft.com/office/drawing/2014/main" id="{F3598B3D-A192-4DB2-8703-CBFCF2A11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965" y="5544482"/>
                <a:ext cx="1472179" cy="33119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61200" tIns="61200" rIns="61200" bIns="6120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103629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/>
                    <a:cs typeface="Arial" panose="020B0604020202020204" pitchFamily="34" charset="0"/>
                  </a:rPr>
                  <a:t>Storm Water and Drain Department NOC</a:t>
                </a:r>
              </a:p>
            </p:txBody>
          </p:sp>
        </p:grpSp>
        <p:sp>
          <p:nvSpPr>
            <p:cNvPr id="410" name="Freeform 4848">
              <a:extLst>
                <a:ext uri="{FF2B5EF4-FFF2-40B4-BE49-F238E27FC236}">
                  <a16:creationId xmlns:a16="http://schemas.microsoft.com/office/drawing/2014/main" id="{4F805F19-2E1E-490A-96F2-AACD04CBD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8166" y="4482170"/>
              <a:ext cx="375210" cy="322700"/>
            </a:xfrm>
            <a:custGeom>
              <a:avLst/>
              <a:gdLst>
                <a:gd name="T0" fmla="*/ 198 w 354"/>
                <a:gd name="T1" fmla="*/ 12 h 314"/>
                <a:gd name="T2" fmla="*/ 194 w 354"/>
                <a:gd name="T3" fmla="*/ 8 h 314"/>
                <a:gd name="T4" fmla="*/ 184 w 354"/>
                <a:gd name="T5" fmla="*/ 0 h 314"/>
                <a:gd name="T6" fmla="*/ 178 w 354"/>
                <a:gd name="T7" fmla="*/ 0 h 314"/>
                <a:gd name="T8" fmla="*/ 166 w 354"/>
                <a:gd name="T9" fmla="*/ 4 h 314"/>
                <a:gd name="T10" fmla="*/ 158 w 354"/>
                <a:gd name="T11" fmla="*/ 12 h 314"/>
                <a:gd name="T12" fmla="*/ 4 w 354"/>
                <a:gd name="T13" fmla="*/ 278 h 314"/>
                <a:gd name="T14" fmla="*/ 0 w 354"/>
                <a:gd name="T15" fmla="*/ 290 h 314"/>
                <a:gd name="T16" fmla="*/ 4 w 354"/>
                <a:gd name="T17" fmla="*/ 302 h 314"/>
                <a:gd name="T18" fmla="*/ 8 w 354"/>
                <a:gd name="T19" fmla="*/ 306 h 314"/>
                <a:gd name="T20" fmla="*/ 18 w 354"/>
                <a:gd name="T21" fmla="*/ 312 h 314"/>
                <a:gd name="T22" fmla="*/ 330 w 354"/>
                <a:gd name="T23" fmla="*/ 314 h 314"/>
                <a:gd name="T24" fmla="*/ 338 w 354"/>
                <a:gd name="T25" fmla="*/ 312 h 314"/>
                <a:gd name="T26" fmla="*/ 348 w 354"/>
                <a:gd name="T27" fmla="*/ 306 h 314"/>
                <a:gd name="T28" fmla="*/ 352 w 354"/>
                <a:gd name="T29" fmla="*/ 302 h 314"/>
                <a:gd name="T30" fmla="*/ 354 w 354"/>
                <a:gd name="T31" fmla="*/ 290 h 314"/>
                <a:gd name="T32" fmla="*/ 352 w 354"/>
                <a:gd name="T33" fmla="*/ 278 h 314"/>
                <a:gd name="T34" fmla="*/ 42 w 354"/>
                <a:gd name="T35" fmla="*/ 280 h 314"/>
                <a:gd name="T36" fmla="*/ 314 w 354"/>
                <a:gd name="T37" fmla="*/ 280 h 314"/>
                <a:gd name="T38" fmla="*/ 160 w 354"/>
                <a:gd name="T39" fmla="*/ 142 h 314"/>
                <a:gd name="T40" fmla="*/ 158 w 354"/>
                <a:gd name="T41" fmla="*/ 132 h 314"/>
                <a:gd name="T42" fmla="*/ 160 w 354"/>
                <a:gd name="T43" fmla="*/ 126 h 314"/>
                <a:gd name="T44" fmla="*/ 164 w 354"/>
                <a:gd name="T45" fmla="*/ 122 h 314"/>
                <a:gd name="T46" fmla="*/ 178 w 354"/>
                <a:gd name="T47" fmla="*/ 118 h 314"/>
                <a:gd name="T48" fmla="*/ 186 w 354"/>
                <a:gd name="T49" fmla="*/ 118 h 314"/>
                <a:gd name="T50" fmla="*/ 192 w 354"/>
                <a:gd name="T51" fmla="*/ 122 h 314"/>
                <a:gd name="T52" fmla="*/ 198 w 354"/>
                <a:gd name="T53" fmla="*/ 132 h 314"/>
                <a:gd name="T54" fmla="*/ 196 w 354"/>
                <a:gd name="T55" fmla="*/ 142 h 314"/>
                <a:gd name="T56" fmla="*/ 172 w 354"/>
                <a:gd name="T57" fmla="*/ 206 h 314"/>
                <a:gd name="T58" fmla="*/ 178 w 354"/>
                <a:gd name="T59" fmla="*/ 218 h 314"/>
                <a:gd name="T60" fmla="*/ 186 w 354"/>
                <a:gd name="T61" fmla="*/ 220 h 314"/>
                <a:gd name="T62" fmla="*/ 190 w 354"/>
                <a:gd name="T63" fmla="*/ 224 h 314"/>
                <a:gd name="T64" fmla="*/ 194 w 354"/>
                <a:gd name="T65" fmla="*/ 230 h 314"/>
                <a:gd name="T66" fmla="*/ 196 w 354"/>
                <a:gd name="T67" fmla="*/ 238 h 314"/>
                <a:gd name="T68" fmla="*/ 194 w 354"/>
                <a:gd name="T69" fmla="*/ 244 h 314"/>
                <a:gd name="T70" fmla="*/ 190 w 354"/>
                <a:gd name="T71" fmla="*/ 250 h 314"/>
                <a:gd name="T72" fmla="*/ 186 w 354"/>
                <a:gd name="T73" fmla="*/ 254 h 314"/>
                <a:gd name="T74" fmla="*/ 178 w 354"/>
                <a:gd name="T75" fmla="*/ 256 h 314"/>
                <a:gd name="T76" fmla="*/ 170 w 354"/>
                <a:gd name="T77" fmla="*/ 254 h 314"/>
                <a:gd name="T78" fmla="*/ 166 w 354"/>
                <a:gd name="T79" fmla="*/ 250 h 314"/>
                <a:gd name="T80" fmla="*/ 162 w 354"/>
                <a:gd name="T81" fmla="*/ 244 h 314"/>
                <a:gd name="T82" fmla="*/ 160 w 354"/>
                <a:gd name="T83" fmla="*/ 238 h 314"/>
                <a:gd name="T84" fmla="*/ 162 w 354"/>
                <a:gd name="T85" fmla="*/ 230 h 314"/>
                <a:gd name="T86" fmla="*/ 166 w 354"/>
                <a:gd name="T87" fmla="*/ 224 h 314"/>
                <a:gd name="T88" fmla="*/ 178 w 354"/>
                <a:gd name="T89" fmla="*/ 21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4" h="314">
                  <a:moveTo>
                    <a:pt x="352" y="278"/>
                  </a:moveTo>
                  <a:lnTo>
                    <a:pt x="198" y="12"/>
                  </a:lnTo>
                  <a:lnTo>
                    <a:pt x="198" y="12"/>
                  </a:lnTo>
                  <a:lnTo>
                    <a:pt x="194" y="8"/>
                  </a:lnTo>
                  <a:lnTo>
                    <a:pt x="190" y="4"/>
                  </a:lnTo>
                  <a:lnTo>
                    <a:pt x="184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2" y="0"/>
                  </a:lnTo>
                  <a:lnTo>
                    <a:pt x="166" y="4"/>
                  </a:lnTo>
                  <a:lnTo>
                    <a:pt x="162" y="8"/>
                  </a:lnTo>
                  <a:lnTo>
                    <a:pt x="158" y="12"/>
                  </a:lnTo>
                  <a:lnTo>
                    <a:pt x="4" y="278"/>
                  </a:lnTo>
                  <a:lnTo>
                    <a:pt x="4" y="278"/>
                  </a:lnTo>
                  <a:lnTo>
                    <a:pt x="2" y="282"/>
                  </a:lnTo>
                  <a:lnTo>
                    <a:pt x="0" y="290"/>
                  </a:lnTo>
                  <a:lnTo>
                    <a:pt x="2" y="296"/>
                  </a:lnTo>
                  <a:lnTo>
                    <a:pt x="4" y="302"/>
                  </a:lnTo>
                  <a:lnTo>
                    <a:pt x="4" y="302"/>
                  </a:lnTo>
                  <a:lnTo>
                    <a:pt x="8" y="306"/>
                  </a:lnTo>
                  <a:lnTo>
                    <a:pt x="12" y="310"/>
                  </a:lnTo>
                  <a:lnTo>
                    <a:pt x="18" y="312"/>
                  </a:lnTo>
                  <a:lnTo>
                    <a:pt x="26" y="314"/>
                  </a:lnTo>
                  <a:lnTo>
                    <a:pt x="330" y="314"/>
                  </a:lnTo>
                  <a:lnTo>
                    <a:pt x="330" y="314"/>
                  </a:lnTo>
                  <a:lnTo>
                    <a:pt x="338" y="312"/>
                  </a:lnTo>
                  <a:lnTo>
                    <a:pt x="342" y="310"/>
                  </a:lnTo>
                  <a:lnTo>
                    <a:pt x="348" y="306"/>
                  </a:lnTo>
                  <a:lnTo>
                    <a:pt x="352" y="302"/>
                  </a:lnTo>
                  <a:lnTo>
                    <a:pt x="352" y="302"/>
                  </a:lnTo>
                  <a:lnTo>
                    <a:pt x="354" y="296"/>
                  </a:lnTo>
                  <a:lnTo>
                    <a:pt x="354" y="290"/>
                  </a:lnTo>
                  <a:lnTo>
                    <a:pt x="354" y="282"/>
                  </a:lnTo>
                  <a:lnTo>
                    <a:pt x="352" y="278"/>
                  </a:lnTo>
                  <a:lnTo>
                    <a:pt x="352" y="278"/>
                  </a:lnTo>
                  <a:close/>
                  <a:moveTo>
                    <a:pt x="42" y="280"/>
                  </a:moveTo>
                  <a:lnTo>
                    <a:pt x="178" y="44"/>
                  </a:lnTo>
                  <a:lnTo>
                    <a:pt x="314" y="280"/>
                  </a:lnTo>
                  <a:lnTo>
                    <a:pt x="42" y="280"/>
                  </a:lnTo>
                  <a:close/>
                  <a:moveTo>
                    <a:pt x="160" y="142"/>
                  </a:moveTo>
                  <a:lnTo>
                    <a:pt x="160" y="142"/>
                  </a:lnTo>
                  <a:lnTo>
                    <a:pt x="158" y="132"/>
                  </a:lnTo>
                  <a:lnTo>
                    <a:pt x="158" y="132"/>
                  </a:lnTo>
                  <a:lnTo>
                    <a:pt x="160" y="126"/>
                  </a:lnTo>
                  <a:lnTo>
                    <a:pt x="164" y="122"/>
                  </a:lnTo>
                  <a:lnTo>
                    <a:pt x="164" y="122"/>
                  </a:lnTo>
                  <a:lnTo>
                    <a:pt x="170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86" y="118"/>
                  </a:lnTo>
                  <a:lnTo>
                    <a:pt x="192" y="122"/>
                  </a:lnTo>
                  <a:lnTo>
                    <a:pt x="192" y="122"/>
                  </a:lnTo>
                  <a:lnTo>
                    <a:pt x="196" y="126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6" y="142"/>
                  </a:lnTo>
                  <a:lnTo>
                    <a:pt x="184" y="206"/>
                  </a:lnTo>
                  <a:lnTo>
                    <a:pt x="172" y="206"/>
                  </a:lnTo>
                  <a:lnTo>
                    <a:pt x="160" y="142"/>
                  </a:lnTo>
                  <a:close/>
                  <a:moveTo>
                    <a:pt x="178" y="218"/>
                  </a:moveTo>
                  <a:lnTo>
                    <a:pt x="178" y="218"/>
                  </a:lnTo>
                  <a:lnTo>
                    <a:pt x="186" y="220"/>
                  </a:lnTo>
                  <a:lnTo>
                    <a:pt x="186" y="220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6" y="238"/>
                  </a:lnTo>
                  <a:lnTo>
                    <a:pt x="196" y="238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0" y="250"/>
                  </a:lnTo>
                  <a:lnTo>
                    <a:pt x="190" y="250"/>
                  </a:lnTo>
                  <a:lnTo>
                    <a:pt x="186" y="254"/>
                  </a:lnTo>
                  <a:lnTo>
                    <a:pt x="186" y="254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66" y="250"/>
                  </a:lnTo>
                  <a:lnTo>
                    <a:pt x="166" y="250"/>
                  </a:lnTo>
                  <a:lnTo>
                    <a:pt x="162" y="244"/>
                  </a:lnTo>
                  <a:lnTo>
                    <a:pt x="162" y="244"/>
                  </a:lnTo>
                  <a:lnTo>
                    <a:pt x="160" y="238"/>
                  </a:lnTo>
                  <a:lnTo>
                    <a:pt x="160" y="238"/>
                  </a:lnTo>
                  <a:lnTo>
                    <a:pt x="162" y="230"/>
                  </a:lnTo>
                  <a:lnTo>
                    <a:pt x="166" y="224"/>
                  </a:lnTo>
                  <a:lnTo>
                    <a:pt x="166" y="224"/>
                  </a:lnTo>
                  <a:lnTo>
                    <a:pt x="170" y="220"/>
                  </a:lnTo>
                  <a:lnTo>
                    <a:pt x="178" y="218"/>
                  </a:lnTo>
                  <a:lnTo>
                    <a:pt x="178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3993" tIns="46997" rIns="93993" bIns="469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6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</a:endParaRPr>
            </a:p>
          </p:txBody>
        </p:sp>
      </p:grpSp>
      <p:pic>
        <p:nvPicPr>
          <p:cNvPr id="413" name="Graphic 412" descr="Contract RTL">
            <a:extLst>
              <a:ext uri="{FF2B5EF4-FFF2-40B4-BE49-F238E27FC236}">
                <a16:creationId xmlns:a16="http://schemas.microsoft.com/office/drawing/2014/main" id="{41FCC403-88BA-48FC-9AFF-153E4A9949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0330" y="3090315"/>
            <a:ext cx="423710" cy="407691"/>
          </a:xfrm>
          <a:prstGeom prst="rect">
            <a:avLst/>
          </a:prstGeom>
        </p:spPr>
      </p:pic>
      <p:sp>
        <p:nvSpPr>
          <p:cNvPr id="414" name="Text Box 55">
            <a:extLst>
              <a:ext uri="{FF2B5EF4-FFF2-40B4-BE49-F238E27FC236}">
                <a16:creationId xmlns:a16="http://schemas.microsoft.com/office/drawing/2014/main" id="{BBCCA242-80C8-4238-B5D4-D3D1C719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96" y="1476898"/>
            <a:ext cx="1202705" cy="2948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61200" tIns="61200" rIns="61200" bIns="6120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3629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/>
                <a:cs typeface="Arial" panose="020B0604020202020204" pitchFamily="34" charset="0"/>
              </a:rPr>
              <a:t>PMC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/>
              <a:cs typeface="Arial" panose="020B0604020202020204" pitchFamily="34" charset="0"/>
            </a:endParaRPr>
          </a:p>
        </p:txBody>
      </p:sp>
      <p:sp>
        <p:nvSpPr>
          <p:cNvPr id="415" name="Text Box 55">
            <a:extLst>
              <a:ext uri="{FF2B5EF4-FFF2-40B4-BE49-F238E27FC236}">
                <a16:creationId xmlns:a16="http://schemas.microsoft.com/office/drawing/2014/main" id="{401743CF-2433-4EC6-85AA-DF29A17E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860" y="1436624"/>
            <a:ext cx="2188062" cy="2948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61200" tIns="61200" rIns="61200" bIns="6120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3629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Georgia"/>
                <a:cs typeface="Arial" panose="020B0604020202020204" pitchFamily="34" charset="0"/>
              </a:rPr>
              <a:t>Other Departments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0AE3B1FD-480B-49D3-8937-9BADE7FC9DCE}"/>
              </a:ext>
            </a:extLst>
          </p:cNvPr>
          <p:cNvSpPr/>
          <p:nvPr/>
        </p:nvSpPr>
        <p:spPr>
          <a:xfrm>
            <a:off x="4812611" y="6432038"/>
            <a:ext cx="60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Source: : PwC Analysis of the Approval Ecosystem. </a:t>
            </a:r>
            <a:endParaRPr kumimoji="0" lang="en-GB" sz="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19" name="Freeform 4923">
            <a:extLst>
              <a:ext uri="{FF2B5EF4-FFF2-40B4-BE49-F238E27FC236}">
                <a16:creationId xmlns:a16="http://schemas.microsoft.com/office/drawing/2014/main" id="{554B2650-22E2-4CEE-A8CC-0C8B20B30D38}"/>
              </a:ext>
            </a:extLst>
          </p:cNvPr>
          <p:cNvSpPr>
            <a:spLocks noEditPoints="1"/>
          </p:cNvSpPr>
          <p:nvPr/>
        </p:nvSpPr>
        <p:spPr bwMode="auto">
          <a:xfrm>
            <a:off x="2751333" y="3558358"/>
            <a:ext cx="802013" cy="707545"/>
          </a:xfrm>
          <a:custGeom>
            <a:avLst/>
            <a:gdLst>
              <a:gd name="T0" fmla="*/ 310 w 360"/>
              <a:gd name="T1" fmla="*/ 80 h 330"/>
              <a:gd name="T2" fmla="*/ 310 w 360"/>
              <a:gd name="T3" fmla="*/ 36 h 330"/>
              <a:gd name="T4" fmla="*/ 310 w 360"/>
              <a:gd name="T5" fmla="*/ 34 h 330"/>
              <a:gd name="T6" fmla="*/ 310 w 360"/>
              <a:gd name="T7" fmla="*/ 32 h 330"/>
              <a:gd name="T8" fmla="*/ 310 w 360"/>
              <a:gd name="T9" fmla="*/ 32 h 330"/>
              <a:gd name="T10" fmla="*/ 310 w 360"/>
              <a:gd name="T11" fmla="*/ 32 h 330"/>
              <a:gd name="T12" fmla="*/ 308 w 360"/>
              <a:gd name="T13" fmla="*/ 30 h 330"/>
              <a:gd name="T14" fmla="*/ 308 w 360"/>
              <a:gd name="T15" fmla="*/ 30 h 330"/>
              <a:gd name="T16" fmla="*/ 308 w 360"/>
              <a:gd name="T17" fmla="*/ 28 h 330"/>
              <a:gd name="T18" fmla="*/ 306 w 360"/>
              <a:gd name="T19" fmla="*/ 28 h 330"/>
              <a:gd name="T20" fmla="*/ 274 w 360"/>
              <a:gd name="T21" fmla="*/ 12 h 330"/>
              <a:gd name="T22" fmla="*/ 272 w 360"/>
              <a:gd name="T23" fmla="*/ 12 h 330"/>
              <a:gd name="T24" fmla="*/ 254 w 360"/>
              <a:gd name="T25" fmla="*/ 20 h 330"/>
              <a:gd name="T26" fmla="*/ 238 w 360"/>
              <a:gd name="T27" fmla="*/ 2 h 330"/>
              <a:gd name="T28" fmla="*/ 226 w 360"/>
              <a:gd name="T29" fmla="*/ 0 h 330"/>
              <a:gd name="T30" fmla="*/ 110 w 360"/>
              <a:gd name="T31" fmla="*/ 58 h 330"/>
              <a:gd name="T32" fmla="*/ 110 w 360"/>
              <a:gd name="T33" fmla="*/ 60 h 330"/>
              <a:gd name="T34" fmla="*/ 108 w 360"/>
              <a:gd name="T35" fmla="*/ 60 h 330"/>
              <a:gd name="T36" fmla="*/ 108 w 360"/>
              <a:gd name="T37" fmla="*/ 60 h 330"/>
              <a:gd name="T38" fmla="*/ 2 w 360"/>
              <a:gd name="T39" fmla="*/ 158 h 330"/>
              <a:gd name="T40" fmla="*/ 0 w 360"/>
              <a:gd name="T41" fmla="*/ 170 h 330"/>
              <a:gd name="T42" fmla="*/ 4 w 360"/>
              <a:gd name="T43" fmla="*/ 174 h 330"/>
              <a:gd name="T44" fmla="*/ 10 w 360"/>
              <a:gd name="T45" fmla="*/ 176 h 330"/>
              <a:gd name="T46" fmla="*/ 40 w 360"/>
              <a:gd name="T47" fmla="*/ 172 h 330"/>
              <a:gd name="T48" fmla="*/ 40 w 360"/>
              <a:gd name="T49" fmla="*/ 304 h 330"/>
              <a:gd name="T50" fmla="*/ 44 w 360"/>
              <a:gd name="T51" fmla="*/ 312 h 330"/>
              <a:gd name="T52" fmla="*/ 50 w 360"/>
              <a:gd name="T53" fmla="*/ 314 h 330"/>
              <a:gd name="T54" fmla="*/ 220 w 360"/>
              <a:gd name="T55" fmla="*/ 330 h 330"/>
              <a:gd name="T56" fmla="*/ 220 w 360"/>
              <a:gd name="T57" fmla="*/ 330 h 330"/>
              <a:gd name="T58" fmla="*/ 224 w 360"/>
              <a:gd name="T59" fmla="*/ 330 h 330"/>
              <a:gd name="T60" fmla="*/ 224 w 360"/>
              <a:gd name="T61" fmla="*/ 330 h 330"/>
              <a:gd name="T62" fmla="*/ 322 w 360"/>
              <a:gd name="T63" fmla="*/ 282 h 330"/>
              <a:gd name="T64" fmla="*/ 326 w 360"/>
              <a:gd name="T65" fmla="*/ 278 h 330"/>
              <a:gd name="T66" fmla="*/ 326 w 360"/>
              <a:gd name="T67" fmla="*/ 160 h 330"/>
              <a:gd name="T68" fmla="*/ 356 w 360"/>
              <a:gd name="T69" fmla="*/ 146 h 330"/>
              <a:gd name="T70" fmla="*/ 360 w 360"/>
              <a:gd name="T71" fmla="*/ 138 h 330"/>
              <a:gd name="T72" fmla="*/ 360 w 360"/>
              <a:gd name="T73" fmla="*/ 134 h 330"/>
              <a:gd name="T74" fmla="*/ 358 w 360"/>
              <a:gd name="T75" fmla="*/ 130 h 330"/>
              <a:gd name="T76" fmla="*/ 150 w 360"/>
              <a:gd name="T77" fmla="*/ 304 h 330"/>
              <a:gd name="T78" fmla="*/ 150 w 360"/>
              <a:gd name="T79" fmla="*/ 208 h 330"/>
              <a:gd name="T80" fmla="*/ 144 w 360"/>
              <a:gd name="T81" fmla="*/ 192 h 330"/>
              <a:gd name="T82" fmla="*/ 128 w 360"/>
              <a:gd name="T83" fmla="*/ 184 h 330"/>
              <a:gd name="T84" fmla="*/ 120 w 360"/>
              <a:gd name="T85" fmla="*/ 184 h 330"/>
              <a:gd name="T86" fmla="*/ 108 w 360"/>
              <a:gd name="T87" fmla="*/ 196 h 330"/>
              <a:gd name="T88" fmla="*/ 106 w 360"/>
              <a:gd name="T89" fmla="*/ 300 h 330"/>
              <a:gd name="T90" fmla="*/ 60 w 360"/>
              <a:gd name="T91" fmla="*/ 138 h 330"/>
              <a:gd name="T92" fmla="*/ 210 w 360"/>
              <a:gd name="T93" fmla="*/ 182 h 330"/>
              <a:gd name="T94" fmla="*/ 272 w 360"/>
              <a:gd name="T95" fmla="*/ 28 h 330"/>
              <a:gd name="T96" fmla="*/ 264 w 360"/>
              <a:gd name="T97" fmla="*/ 46 h 330"/>
              <a:gd name="T98" fmla="*/ 272 w 360"/>
              <a:gd name="T99" fmla="*/ 28 h 330"/>
              <a:gd name="T100" fmla="*/ 294 w 360"/>
              <a:gd name="T101" fmla="*/ 124 h 330"/>
              <a:gd name="T102" fmla="*/ 272 w 360"/>
              <a:gd name="T103" fmla="*/ 60 h 330"/>
              <a:gd name="T104" fmla="*/ 240 w 360"/>
              <a:gd name="T105" fmla="*/ 52 h 330"/>
              <a:gd name="T106" fmla="*/ 256 w 360"/>
              <a:gd name="T107" fmla="*/ 136 h 330"/>
              <a:gd name="T108" fmla="*/ 240 w 360"/>
              <a:gd name="T109" fmla="*/ 52 h 330"/>
              <a:gd name="T110" fmla="*/ 230 w 360"/>
              <a:gd name="T111" fmla="*/ 304 h 330"/>
              <a:gd name="T112" fmla="*/ 230 w 360"/>
              <a:gd name="T113" fmla="*/ 204 h 330"/>
              <a:gd name="T114" fmla="*/ 236 w 360"/>
              <a:gd name="T115" fmla="*/ 206 h 330"/>
              <a:gd name="T116" fmla="*/ 306 w 360"/>
              <a:gd name="T117" fmla="*/ 17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0" h="330">
                <a:moveTo>
                  <a:pt x="358" y="130"/>
                </a:moveTo>
                <a:lnTo>
                  <a:pt x="310" y="80"/>
                </a:lnTo>
                <a:lnTo>
                  <a:pt x="310" y="36"/>
                </a:lnTo>
                <a:lnTo>
                  <a:pt x="310" y="36"/>
                </a:lnTo>
                <a:lnTo>
                  <a:pt x="310" y="34"/>
                </a:lnTo>
                <a:lnTo>
                  <a:pt x="310" y="34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28"/>
                </a:lnTo>
                <a:lnTo>
                  <a:pt x="308" y="28"/>
                </a:lnTo>
                <a:lnTo>
                  <a:pt x="306" y="28"/>
                </a:lnTo>
                <a:lnTo>
                  <a:pt x="306" y="28"/>
                </a:lnTo>
                <a:lnTo>
                  <a:pt x="306" y="28"/>
                </a:lnTo>
                <a:lnTo>
                  <a:pt x="274" y="12"/>
                </a:lnTo>
                <a:lnTo>
                  <a:pt x="274" y="12"/>
                </a:lnTo>
                <a:lnTo>
                  <a:pt x="272" y="12"/>
                </a:lnTo>
                <a:lnTo>
                  <a:pt x="268" y="12"/>
                </a:lnTo>
                <a:lnTo>
                  <a:pt x="254" y="20"/>
                </a:lnTo>
                <a:lnTo>
                  <a:pt x="238" y="2"/>
                </a:lnTo>
                <a:lnTo>
                  <a:pt x="238" y="2"/>
                </a:lnTo>
                <a:lnTo>
                  <a:pt x="232" y="0"/>
                </a:lnTo>
                <a:lnTo>
                  <a:pt x="226" y="0"/>
                </a:lnTo>
                <a:lnTo>
                  <a:pt x="114" y="58"/>
                </a:lnTo>
                <a:lnTo>
                  <a:pt x="110" y="58"/>
                </a:lnTo>
                <a:lnTo>
                  <a:pt x="110" y="58"/>
                </a:lnTo>
                <a:lnTo>
                  <a:pt x="110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0" y="170"/>
                </a:lnTo>
                <a:lnTo>
                  <a:pt x="0" y="170"/>
                </a:lnTo>
                <a:lnTo>
                  <a:pt x="4" y="174"/>
                </a:lnTo>
                <a:lnTo>
                  <a:pt x="10" y="176"/>
                </a:lnTo>
                <a:lnTo>
                  <a:pt x="10" y="176"/>
                </a:lnTo>
                <a:lnTo>
                  <a:pt x="10" y="176"/>
                </a:lnTo>
                <a:lnTo>
                  <a:pt x="40" y="172"/>
                </a:lnTo>
                <a:lnTo>
                  <a:pt x="40" y="304"/>
                </a:lnTo>
                <a:lnTo>
                  <a:pt x="40" y="304"/>
                </a:lnTo>
                <a:lnTo>
                  <a:pt x="42" y="308"/>
                </a:lnTo>
                <a:lnTo>
                  <a:pt x="44" y="312"/>
                </a:lnTo>
                <a:lnTo>
                  <a:pt x="46" y="314"/>
                </a:lnTo>
                <a:lnTo>
                  <a:pt x="50" y="314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322" y="282"/>
                </a:lnTo>
                <a:lnTo>
                  <a:pt x="322" y="282"/>
                </a:lnTo>
                <a:lnTo>
                  <a:pt x="326" y="278"/>
                </a:lnTo>
                <a:lnTo>
                  <a:pt x="326" y="272"/>
                </a:lnTo>
                <a:lnTo>
                  <a:pt x="326" y="160"/>
                </a:lnTo>
                <a:lnTo>
                  <a:pt x="356" y="146"/>
                </a:lnTo>
                <a:lnTo>
                  <a:pt x="356" y="146"/>
                </a:lnTo>
                <a:lnTo>
                  <a:pt x="358" y="142"/>
                </a:lnTo>
                <a:lnTo>
                  <a:pt x="360" y="138"/>
                </a:lnTo>
                <a:lnTo>
                  <a:pt x="360" y="138"/>
                </a:lnTo>
                <a:lnTo>
                  <a:pt x="360" y="134"/>
                </a:lnTo>
                <a:lnTo>
                  <a:pt x="358" y="130"/>
                </a:lnTo>
                <a:lnTo>
                  <a:pt x="358" y="130"/>
                </a:lnTo>
                <a:close/>
                <a:moveTo>
                  <a:pt x="210" y="310"/>
                </a:moveTo>
                <a:lnTo>
                  <a:pt x="150" y="304"/>
                </a:lnTo>
                <a:lnTo>
                  <a:pt x="150" y="208"/>
                </a:lnTo>
                <a:lnTo>
                  <a:pt x="150" y="208"/>
                </a:lnTo>
                <a:lnTo>
                  <a:pt x="148" y="200"/>
                </a:lnTo>
                <a:lnTo>
                  <a:pt x="144" y="192"/>
                </a:lnTo>
                <a:lnTo>
                  <a:pt x="136" y="186"/>
                </a:lnTo>
                <a:lnTo>
                  <a:pt x="128" y="184"/>
                </a:lnTo>
                <a:lnTo>
                  <a:pt x="128" y="184"/>
                </a:lnTo>
                <a:lnTo>
                  <a:pt x="120" y="184"/>
                </a:lnTo>
                <a:lnTo>
                  <a:pt x="112" y="188"/>
                </a:lnTo>
                <a:lnTo>
                  <a:pt x="108" y="196"/>
                </a:lnTo>
                <a:lnTo>
                  <a:pt x="106" y="204"/>
                </a:lnTo>
                <a:lnTo>
                  <a:pt x="106" y="300"/>
                </a:lnTo>
                <a:lnTo>
                  <a:pt x="60" y="296"/>
                </a:lnTo>
                <a:lnTo>
                  <a:pt x="60" y="138"/>
                </a:lnTo>
                <a:lnTo>
                  <a:pt x="118" y="86"/>
                </a:lnTo>
                <a:lnTo>
                  <a:pt x="210" y="182"/>
                </a:lnTo>
                <a:lnTo>
                  <a:pt x="210" y="310"/>
                </a:lnTo>
                <a:close/>
                <a:moveTo>
                  <a:pt x="272" y="28"/>
                </a:moveTo>
                <a:lnTo>
                  <a:pt x="286" y="36"/>
                </a:lnTo>
                <a:lnTo>
                  <a:pt x="264" y="46"/>
                </a:lnTo>
                <a:lnTo>
                  <a:pt x="250" y="40"/>
                </a:lnTo>
                <a:lnTo>
                  <a:pt x="272" y="28"/>
                </a:lnTo>
                <a:close/>
                <a:moveTo>
                  <a:pt x="294" y="48"/>
                </a:moveTo>
                <a:lnTo>
                  <a:pt x="294" y="124"/>
                </a:lnTo>
                <a:lnTo>
                  <a:pt x="272" y="136"/>
                </a:lnTo>
                <a:lnTo>
                  <a:pt x="272" y="60"/>
                </a:lnTo>
                <a:lnTo>
                  <a:pt x="294" y="48"/>
                </a:lnTo>
                <a:close/>
                <a:moveTo>
                  <a:pt x="240" y="52"/>
                </a:moveTo>
                <a:lnTo>
                  <a:pt x="256" y="60"/>
                </a:lnTo>
                <a:lnTo>
                  <a:pt x="256" y="136"/>
                </a:lnTo>
                <a:lnTo>
                  <a:pt x="240" y="128"/>
                </a:lnTo>
                <a:lnTo>
                  <a:pt x="240" y="52"/>
                </a:lnTo>
                <a:close/>
                <a:moveTo>
                  <a:pt x="306" y="266"/>
                </a:moveTo>
                <a:lnTo>
                  <a:pt x="230" y="304"/>
                </a:lnTo>
                <a:lnTo>
                  <a:pt x="230" y="204"/>
                </a:lnTo>
                <a:lnTo>
                  <a:pt x="230" y="204"/>
                </a:lnTo>
                <a:lnTo>
                  <a:pt x="236" y="206"/>
                </a:lnTo>
                <a:lnTo>
                  <a:pt x="236" y="206"/>
                </a:lnTo>
                <a:lnTo>
                  <a:pt x="240" y="204"/>
                </a:lnTo>
                <a:lnTo>
                  <a:pt x="306" y="170"/>
                </a:lnTo>
                <a:lnTo>
                  <a:pt x="306" y="2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000" dirty="0"/>
          </a:p>
        </p:txBody>
      </p:sp>
      <p:sp>
        <p:nvSpPr>
          <p:cNvPr id="420" name="Freeform 4923">
            <a:extLst>
              <a:ext uri="{FF2B5EF4-FFF2-40B4-BE49-F238E27FC236}">
                <a16:creationId xmlns:a16="http://schemas.microsoft.com/office/drawing/2014/main" id="{603239AE-8114-498A-AB1D-DB3FB1B10F36}"/>
              </a:ext>
            </a:extLst>
          </p:cNvPr>
          <p:cNvSpPr>
            <a:spLocks noEditPoints="1"/>
          </p:cNvSpPr>
          <p:nvPr/>
        </p:nvSpPr>
        <p:spPr bwMode="auto">
          <a:xfrm>
            <a:off x="8474256" y="3711579"/>
            <a:ext cx="802013" cy="707545"/>
          </a:xfrm>
          <a:custGeom>
            <a:avLst/>
            <a:gdLst>
              <a:gd name="T0" fmla="*/ 310 w 360"/>
              <a:gd name="T1" fmla="*/ 80 h 330"/>
              <a:gd name="T2" fmla="*/ 310 w 360"/>
              <a:gd name="T3" fmla="*/ 36 h 330"/>
              <a:gd name="T4" fmla="*/ 310 w 360"/>
              <a:gd name="T5" fmla="*/ 34 h 330"/>
              <a:gd name="T6" fmla="*/ 310 w 360"/>
              <a:gd name="T7" fmla="*/ 32 h 330"/>
              <a:gd name="T8" fmla="*/ 310 w 360"/>
              <a:gd name="T9" fmla="*/ 32 h 330"/>
              <a:gd name="T10" fmla="*/ 310 w 360"/>
              <a:gd name="T11" fmla="*/ 32 h 330"/>
              <a:gd name="T12" fmla="*/ 308 w 360"/>
              <a:gd name="T13" fmla="*/ 30 h 330"/>
              <a:gd name="T14" fmla="*/ 308 w 360"/>
              <a:gd name="T15" fmla="*/ 30 h 330"/>
              <a:gd name="T16" fmla="*/ 308 w 360"/>
              <a:gd name="T17" fmla="*/ 28 h 330"/>
              <a:gd name="T18" fmla="*/ 306 w 360"/>
              <a:gd name="T19" fmla="*/ 28 h 330"/>
              <a:gd name="T20" fmla="*/ 274 w 360"/>
              <a:gd name="T21" fmla="*/ 12 h 330"/>
              <a:gd name="T22" fmla="*/ 272 w 360"/>
              <a:gd name="T23" fmla="*/ 12 h 330"/>
              <a:gd name="T24" fmla="*/ 254 w 360"/>
              <a:gd name="T25" fmla="*/ 20 h 330"/>
              <a:gd name="T26" fmla="*/ 238 w 360"/>
              <a:gd name="T27" fmla="*/ 2 h 330"/>
              <a:gd name="T28" fmla="*/ 226 w 360"/>
              <a:gd name="T29" fmla="*/ 0 h 330"/>
              <a:gd name="T30" fmla="*/ 110 w 360"/>
              <a:gd name="T31" fmla="*/ 58 h 330"/>
              <a:gd name="T32" fmla="*/ 110 w 360"/>
              <a:gd name="T33" fmla="*/ 60 h 330"/>
              <a:gd name="T34" fmla="*/ 108 w 360"/>
              <a:gd name="T35" fmla="*/ 60 h 330"/>
              <a:gd name="T36" fmla="*/ 108 w 360"/>
              <a:gd name="T37" fmla="*/ 60 h 330"/>
              <a:gd name="T38" fmla="*/ 2 w 360"/>
              <a:gd name="T39" fmla="*/ 158 h 330"/>
              <a:gd name="T40" fmla="*/ 0 w 360"/>
              <a:gd name="T41" fmla="*/ 170 h 330"/>
              <a:gd name="T42" fmla="*/ 4 w 360"/>
              <a:gd name="T43" fmla="*/ 174 h 330"/>
              <a:gd name="T44" fmla="*/ 10 w 360"/>
              <a:gd name="T45" fmla="*/ 176 h 330"/>
              <a:gd name="T46" fmla="*/ 40 w 360"/>
              <a:gd name="T47" fmla="*/ 172 h 330"/>
              <a:gd name="T48" fmla="*/ 40 w 360"/>
              <a:gd name="T49" fmla="*/ 304 h 330"/>
              <a:gd name="T50" fmla="*/ 44 w 360"/>
              <a:gd name="T51" fmla="*/ 312 h 330"/>
              <a:gd name="T52" fmla="*/ 50 w 360"/>
              <a:gd name="T53" fmla="*/ 314 h 330"/>
              <a:gd name="T54" fmla="*/ 220 w 360"/>
              <a:gd name="T55" fmla="*/ 330 h 330"/>
              <a:gd name="T56" fmla="*/ 220 w 360"/>
              <a:gd name="T57" fmla="*/ 330 h 330"/>
              <a:gd name="T58" fmla="*/ 224 w 360"/>
              <a:gd name="T59" fmla="*/ 330 h 330"/>
              <a:gd name="T60" fmla="*/ 224 w 360"/>
              <a:gd name="T61" fmla="*/ 330 h 330"/>
              <a:gd name="T62" fmla="*/ 322 w 360"/>
              <a:gd name="T63" fmla="*/ 282 h 330"/>
              <a:gd name="T64" fmla="*/ 326 w 360"/>
              <a:gd name="T65" fmla="*/ 278 h 330"/>
              <a:gd name="T66" fmla="*/ 326 w 360"/>
              <a:gd name="T67" fmla="*/ 160 h 330"/>
              <a:gd name="T68" fmla="*/ 356 w 360"/>
              <a:gd name="T69" fmla="*/ 146 h 330"/>
              <a:gd name="T70" fmla="*/ 360 w 360"/>
              <a:gd name="T71" fmla="*/ 138 h 330"/>
              <a:gd name="T72" fmla="*/ 360 w 360"/>
              <a:gd name="T73" fmla="*/ 134 h 330"/>
              <a:gd name="T74" fmla="*/ 358 w 360"/>
              <a:gd name="T75" fmla="*/ 130 h 330"/>
              <a:gd name="T76" fmla="*/ 150 w 360"/>
              <a:gd name="T77" fmla="*/ 304 h 330"/>
              <a:gd name="T78" fmla="*/ 150 w 360"/>
              <a:gd name="T79" fmla="*/ 208 h 330"/>
              <a:gd name="T80" fmla="*/ 144 w 360"/>
              <a:gd name="T81" fmla="*/ 192 h 330"/>
              <a:gd name="T82" fmla="*/ 128 w 360"/>
              <a:gd name="T83" fmla="*/ 184 h 330"/>
              <a:gd name="T84" fmla="*/ 120 w 360"/>
              <a:gd name="T85" fmla="*/ 184 h 330"/>
              <a:gd name="T86" fmla="*/ 108 w 360"/>
              <a:gd name="T87" fmla="*/ 196 h 330"/>
              <a:gd name="T88" fmla="*/ 106 w 360"/>
              <a:gd name="T89" fmla="*/ 300 h 330"/>
              <a:gd name="T90" fmla="*/ 60 w 360"/>
              <a:gd name="T91" fmla="*/ 138 h 330"/>
              <a:gd name="T92" fmla="*/ 210 w 360"/>
              <a:gd name="T93" fmla="*/ 182 h 330"/>
              <a:gd name="T94" fmla="*/ 272 w 360"/>
              <a:gd name="T95" fmla="*/ 28 h 330"/>
              <a:gd name="T96" fmla="*/ 264 w 360"/>
              <a:gd name="T97" fmla="*/ 46 h 330"/>
              <a:gd name="T98" fmla="*/ 272 w 360"/>
              <a:gd name="T99" fmla="*/ 28 h 330"/>
              <a:gd name="T100" fmla="*/ 294 w 360"/>
              <a:gd name="T101" fmla="*/ 124 h 330"/>
              <a:gd name="T102" fmla="*/ 272 w 360"/>
              <a:gd name="T103" fmla="*/ 60 h 330"/>
              <a:gd name="T104" fmla="*/ 240 w 360"/>
              <a:gd name="T105" fmla="*/ 52 h 330"/>
              <a:gd name="T106" fmla="*/ 256 w 360"/>
              <a:gd name="T107" fmla="*/ 136 h 330"/>
              <a:gd name="T108" fmla="*/ 240 w 360"/>
              <a:gd name="T109" fmla="*/ 52 h 330"/>
              <a:gd name="T110" fmla="*/ 230 w 360"/>
              <a:gd name="T111" fmla="*/ 304 h 330"/>
              <a:gd name="T112" fmla="*/ 230 w 360"/>
              <a:gd name="T113" fmla="*/ 204 h 330"/>
              <a:gd name="T114" fmla="*/ 236 w 360"/>
              <a:gd name="T115" fmla="*/ 206 h 330"/>
              <a:gd name="T116" fmla="*/ 306 w 360"/>
              <a:gd name="T117" fmla="*/ 17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0" h="330">
                <a:moveTo>
                  <a:pt x="358" y="130"/>
                </a:moveTo>
                <a:lnTo>
                  <a:pt x="310" y="80"/>
                </a:lnTo>
                <a:lnTo>
                  <a:pt x="310" y="36"/>
                </a:lnTo>
                <a:lnTo>
                  <a:pt x="310" y="36"/>
                </a:lnTo>
                <a:lnTo>
                  <a:pt x="310" y="34"/>
                </a:lnTo>
                <a:lnTo>
                  <a:pt x="310" y="34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10" y="32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30"/>
                </a:lnTo>
                <a:lnTo>
                  <a:pt x="308" y="28"/>
                </a:lnTo>
                <a:lnTo>
                  <a:pt x="308" y="28"/>
                </a:lnTo>
                <a:lnTo>
                  <a:pt x="306" y="28"/>
                </a:lnTo>
                <a:lnTo>
                  <a:pt x="306" y="28"/>
                </a:lnTo>
                <a:lnTo>
                  <a:pt x="306" y="28"/>
                </a:lnTo>
                <a:lnTo>
                  <a:pt x="274" y="12"/>
                </a:lnTo>
                <a:lnTo>
                  <a:pt x="274" y="12"/>
                </a:lnTo>
                <a:lnTo>
                  <a:pt x="272" y="12"/>
                </a:lnTo>
                <a:lnTo>
                  <a:pt x="268" y="12"/>
                </a:lnTo>
                <a:lnTo>
                  <a:pt x="254" y="20"/>
                </a:lnTo>
                <a:lnTo>
                  <a:pt x="238" y="2"/>
                </a:lnTo>
                <a:lnTo>
                  <a:pt x="238" y="2"/>
                </a:lnTo>
                <a:lnTo>
                  <a:pt x="232" y="0"/>
                </a:lnTo>
                <a:lnTo>
                  <a:pt x="226" y="0"/>
                </a:lnTo>
                <a:lnTo>
                  <a:pt x="114" y="58"/>
                </a:lnTo>
                <a:lnTo>
                  <a:pt x="110" y="58"/>
                </a:lnTo>
                <a:lnTo>
                  <a:pt x="110" y="58"/>
                </a:lnTo>
                <a:lnTo>
                  <a:pt x="110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0" y="170"/>
                </a:lnTo>
                <a:lnTo>
                  <a:pt x="0" y="170"/>
                </a:lnTo>
                <a:lnTo>
                  <a:pt x="4" y="174"/>
                </a:lnTo>
                <a:lnTo>
                  <a:pt x="10" y="176"/>
                </a:lnTo>
                <a:lnTo>
                  <a:pt x="10" y="176"/>
                </a:lnTo>
                <a:lnTo>
                  <a:pt x="10" y="176"/>
                </a:lnTo>
                <a:lnTo>
                  <a:pt x="40" y="172"/>
                </a:lnTo>
                <a:lnTo>
                  <a:pt x="40" y="304"/>
                </a:lnTo>
                <a:lnTo>
                  <a:pt x="40" y="304"/>
                </a:lnTo>
                <a:lnTo>
                  <a:pt x="42" y="308"/>
                </a:lnTo>
                <a:lnTo>
                  <a:pt x="44" y="312"/>
                </a:lnTo>
                <a:lnTo>
                  <a:pt x="46" y="314"/>
                </a:lnTo>
                <a:lnTo>
                  <a:pt x="50" y="314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0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224" y="330"/>
                </a:lnTo>
                <a:lnTo>
                  <a:pt x="322" y="282"/>
                </a:lnTo>
                <a:lnTo>
                  <a:pt x="322" y="282"/>
                </a:lnTo>
                <a:lnTo>
                  <a:pt x="326" y="278"/>
                </a:lnTo>
                <a:lnTo>
                  <a:pt x="326" y="272"/>
                </a:lnTo>
                <a:lnTo>
                  <a:pt x="326" y="160"/>
                </a:lnTo>
                <a:lnTo>
                  <a:pt x="356" y="146"/>
                </a:lnTo>
                <a:lnTo>
                  <a:pt x="356" y="146"/>
                </a:lnTo>
                <a:lnTo>
                  <a:pt x="358" y="142"/>
                </a:lnTo>
                <a:lnTo>
                  <a:pt x="360" y="138"/>
                </a:lnTo>
                <a:lnTo>
                  <a:pt x="360" y="138"/>
                </a:lnTo>
                <a:lnTo>
                  <a:pt x="360" y="134"/>
                </a:lnTo>
                <a:lnTo>
                  <a:pt x="358" y="130"/>
                </a:lnTo>
                <a:lnTo>
                  <a:pt x="358" y="130"/>
                </a:lnTo>
                <a:close/>
                <a:moveTo>
                  <a:pt x="210" y="310"/>
                </a:moveTo>
                <a:lnTo>
                  <a:pt x="150" y="304"/>
                </a:lnTo>
                <a:lnTo>
                  <a:pt x="150" y="208"/>
                </a:lnTo>
                <a:lnTo>
                  <a:pt x="150" y="208"/>
                </a:lnTo>
                <a:lnTo>
                  <a:pt x="148" y="200"/>
                </a:lnTo>
                <a:lnTo>
                  <a:pt x="144" y="192"/>
                </a:lnTo>
                <a:lnTo>
                  <a:pt x="136" y="186"/>
                </a:lnTo>
                <a:lnTo>
                  <a:pt x="128" y="184"/>
                </a:lnTo>
                <a:lnTo>
                  <a:pt x="128" y="184"/>
                </a:lnTo>
                <a:lnTo>
                  <a:pt x="120" y="184"/>
                </a:lnTo>
                <a:lnTo>
                  <a:pt x="112" y="188"/>
                </a:lnTo>
                <a:lnTo>
                  <a:pt x="108" y="196"/>
                </a:lnTo>
                <a:lnTo>
                  <a:pt x="106" y="204"/>
                </a:lnTo>
                <a:lnTo>
                  <a:pt x="106" y="300"/>
                </a:lnTo>
                <a:lnTo>
                  <a:pt x="60" y="296"/>
                </a:lnTo>
                <a:lnTo>
                  <a:pt x="60" y="138"/>
                </a:lnTo>
                <a:lnTo>
                  <a:pt x="118" y="86"/>
                </a:lnTo>
                <a:lnTo>
                  <a:pt x="210" y="182"/>
                </a:lnTo>
                <a:lnTo>
                  <a:pt x="210" y="310"/>
                </a:lnTo>
                <a:close/>
                <a:moveTo>
                  <a:pt x="272" y="28"/>
                </a:moveTo>
                <a:lnTo>
                  <a:pt x="286" y="36"/>
                </a:lnTo>
                <a:lnTo>
                  <a:pt x="264" y="46"/>
                </a:lnTo>
                <a:lnTo>
                  <a:pt x="250" y="40"/>
                </a:lnTo>
                <a:lnTo>
                  <a:pt x="272" y="28"/>
                </a:lnTo>
                <a:close/>
                <a:moveTo>
                  <a:pt x="294" y="48"/>
                </a:moveTo>
                <a:lnTo>
                  <a:pt x="294" y="124"/>
                </a:lnTo>
                <a:lnTo>
                  <a:pt x="272" y="136"/>
                </a:lnTo>
                <a:lnTo>
                  <a:pt x="272" y="60"/>
                </a:lnTo>
                <a:lnTo>
                  <a:pt x="294" y="48"/>
                </a:lnTo>
                <a:close/>
                <a:moveTo>
                  <a:pt x="240" y="52"/>
                </a:moveTo>
                <a:lnTo>
                  <a:pt x="256" y="60"/>
                </a:lnTo>
                <a:lnTo>
                  <a:pt x="256" y="136"/>
                </a:lnTo>
                <a:lnTo>
                  <a:pt x="240" y="128"/>
                </a:lnTo>
                <a:lnTo>
                  <a:pt x="240" y="52"/>
                </a:lnTo>
                <a:close/>
                <a:moveTo>
                  <a:pt x="306" y="266"/>
                </a:moveTo>
                <a:lnTo>
                  <a:pt x="230" y="304"/>
                </a:lnTo>
                <a:lnTo>
                  <a:pt x="230" y="204"/>
                </a:lnTo>
                <a:lnTo>
                  <a:pt x="230" y="204"/>
                </a:lnTo>
                <a:lnTo>
                  <a:pt x="236" y="206"/>
                </a:lnTo>
                <a:lnTo>
                  <a:pt x="236" y="206"/>
                </a:lnTo>
                <a:lnTo>
                  <a:pt x="240" y="204"/>
                </a:lnTo>
                <a:lnTo>
                  <a:pt x="306" y="170"/>
                </a:lnTo>
                <a:lnTo>
                  <a:pt x="306" y="2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000" dirty="0"/>
          </a:p>
        </p:txBody>
      </p:sp>
      <p:sp>
        <p:nvSpPr>
          <p:cNvPr id="421" name="Freeform 4935">
            <a:extLst>
              <a:ext uri="{FF2B5EF4-FFF2-40B4-BE49-F238E27FC236}">
                <a16:creationId xmlns:a16="http://schemas.microsoft.com/office/drawing/2014/main" id="{8C43832A-C41E-48F8-8FD0-7F5C87F6900F}"/>
              </a:ext>
            </a:extLst>
          </p:cNvPr>
          <p:cNvSpPr>
            <a:spLocks noEditPoints="1"/>
          </p:cNvSpPr>
          <p:nvPr/>
        </p:nvSpPr>
        <p:spPr bwMode="auto">
          <a:xfrm>
            <a:off x="2984881" y="5200353"/>
            <a:ext cx="351137" cy="357022"/>
          </a:xfrm>
          <a:custGeom>
            <a:avLst/>
            <a:gdLst>
              <a:gd name="T0" fmla="*/ 358 w 358"/>
              <a:gd name="T1" fmla="*/ 236 h 364"/>
              <a:gd name="T2" fmla="*/ 282 w 358"/>
              <a:gd name="T3" fmla="*/ 236 h 364"/>
              <a:gd name="T4" fmla="*/ 282 w 358"/>
              <a:gd name="T5" fmla="*/ 294 h 364"/>
              <a:gd name="T6" fmla="*/ 282 w 358"/>
              <a:gd name="T7" fmla="*/ 294 h 364"/>
              <a:gd name="T8" fmla="*/ 280 w 358"/>
              <a:gd name="T9" fmla="*/ 298 h 364"/>
              <a:gd name="T10" fmla="*/ 278 w 358"/>
              <a:gd name="T11" fmla="*/ 302 h 364"/>
              <a:gd name="T12" fmla="*/ 276 w 358"/>
              <a:gd name="T13" fmla="*/ 304 h 364"/>
              <a:gd name="T14" fmla="*/ 272 w 358"/>
              <a:gd name="T15" fmla="*/ 304 h 364"/>
              <a:gd name="T16" fmla="*/ 272 w 358"/>
              <a:gd name="T17" fmla="*/ 304 h 364"/>
              <a:gd name="T18" fmla="*/ 268 w 358"/>
              <a:gd name="T19" fmla="*/ 304 h 364"/>
              <a:gd name="T20" fmla="*/ 264 w 358"/>
              <a:gd name="T21" fmla="*/ 302 h 364"/>
              <a:gd name="T22" fmla="*/ 262 w 358"/>
              <a:gd name="T23" fmla="*/ 298 h 364"/>
              <a:gd name="T24" fmla="*/ 262 w 358"/>
              <a:gd name="T25" fmla="*/ 294 h 364"/>
              <a:gd name="T26" fmla="*/ 262 w 358"/>
              <a:gd name="T27" fmla="*/ 236 h 364"/>
              <a:gd name="T28" fmla="*/ 226 w 358"/>
              <a:gd name="T29" fmla="*/ 236 h 364"/>
              <a:gd name="T30" fmla="*/ 206 w 358"/>
              <a:gd name="T31" fmla="*/ 210 h 364"/>
              <a:gd name="T32" fmla="*/ 248 w 358"/>
              <a:gd name="T33" fmla="*/ 154 h 364"/>
              <a:gd name="T34" fmla="*/ 214 w 358"/>
              <a:gd name="T35" fmla="*/ 154 h 364"/>
              <a:gd name="T36" fmla="*/ 256 w 358"/>
              <a:gd name="T37" fmla="*/ 100 h 364"/>
              <a:gd name="T38" fmla="*/ 236 w 358"/>
              <a:gd name="T39" fmla="*/ 100 h 364"/>
              <a:gd name="T40" fmla="*/ 272 w 358"/>
              <a:gd name="T41" fmla="*/ 52 h 364"/>
              <a:gd name="T42" fmla="*/ 308 w 358"/>
              <a:gd name="T43" fmla="*/ 100 h 364"/>
              <a:gd name="T44" fmla="*/ 286 w 358"/>
              <a:gd name="T45" fmla="*/ 100 h 364"/>
              <a:gd name="T46" fmla="*/ 328 w 358"/>
              <a:gd name="T47" fmla="*/ 154 h 364"/>
              <a:gd name="T48" fmla="*/ 294 w 358"/>
              <a:gd name="T49" fmla="*/ 154 h 364"/>
              <a:gd name="T50" fmla="*/ 358 w 358"/>
              <a:gd name="T51" fmla="*/ 236 h 364"/>
              <a:gd name="T52" fmla="*/ 238 w 358"/>
              <a:gd name="T53" fmla="*/ 278 h 364"/>
              <a:gd name="T54" fmla="*/ 166 w 358"/>
              <a:gd name="T55" fmla="*/ 184 h 364"/>
              <a:gd name="T56" fmla="*/ 204 w 358"/>
              <a:gd name="T57" fmla="*/ 184 h 364"/>
              <a:gd name="T58" fmla="*/ 142 w 358"/>
              <a:gd name="T59" fmla="*/ 102 h 364"/>
              <a:gd name="T60" fmla="*/ 176 w 358"/>
              <a:gd name="T61" fmla="*/ 102 h 364"/>
              <a:gd name="T62" fmla="*/ 134 w 358"/>
              <a:gd name="T63" fmla="*/ 48 h 364"/>
              <a:gd name="T64" fmla="*/ 154 w 358"/>
              <a:gd name="T65" fmla="*/ 48 h 364"/>
              <a:gd name="T66" fmla="*/ 118 w 358"/>
              <a:gd name="T67" fmla="*/ 0 h 364"/>
              <a:gd name="T68" fmla="*/ 84 w 358"/>
              <a:gd name="T69" fmla="*/ 48 h 364"/>
              <a:gd name="T70" fmla="*/ 104 w 358"/>
              <a:gd name="T71" fmla="*/ 48 h 364"/>
              <a:gd name="T72" fmla="*/ 62 w 358"/>
              <a:gd name="T73" fmla="*/ 102 h 364"/>
              <a:gd name="T74" fmla="*/ 96 w 358"/>
              <a:gd name="T75" fmla="*/ 102 h 364"/>
              <a:gd name="T76" fmla="*/ 34 w 358"/>
              <a:gd name="T77" fmla="*/ 184 h 364"/>
              <a:gd name="T78" fmla="*/ 72 w 358"/>
              <a:gd name="T79" fmla="*/ 184 h 364"/>
              <a:gd name="T80" fmla="*/ 0 w 358"/>
              <a:gd name="T81" fmla="*/ 278 h 364"/>
              <a:gd name="T82" fmla="*/ 102 w 358"/>
              <a:gd name="T83" fmla="*/ 278 h 364"/>
              <a:gd name="T84" fmla="*/ 102 w 358"/>
              <a:gd name="T85" fmla="*/ 348 h 364"/>
              <a:gd name="T86" fmla="*/ 102 w 358"/>
              <a:gd name="T87" fmla="*/ 348 h 364"/>
              <a:gd name="T88" fmla="*/ 104 w 358"/>
              <a:gd name="T89" fmla="*/ 354 h 364"/>
              <a:gd name="T90" fmla="*/ 108 w 358"/>
              <a:gd name="T91" fmla="*/ 360 h 364"/>
              <a:gd name="T92" fmla="*/ 112 w 358"/>
              <a:gd name="T93" fmla="*/ 364 h 364"/>
              <a:gd name="T94" fmla="*/ 118 w 358"/>
              <a:gd name="T95" fmla="*/ 364 h 364"/>
              <a:gd name="T96" fmla="*/ 118 w 358"/>
              <a:gd name="T97" fmla="*/ 364 h 364"/>
              <a:gd name="T98" fmla="*/ 124 w 358"/>
              <a:gd name="T99" fmla="*/ 364 h 364"/>
              <a:gd name="T100" fmla="*/ 130 w 358"/>
              <a:gd name="T101" fmla="*/ 360 h 364"/>
              <a:gd name="T102" fmla="*/ 134 w 358"/>
              <a:gd name="T103" fmla="*/ 354 h 364"/>
              <a:gd name="T104" fmla="*/ 134 w 358"/>
              <a:gd name="T105" fmla="*/ 348 h 364"/>
              <a:gd name="T106" fmla="*/ 134 w 358"/>
              <a:gd name="T107" fmla="*/ 278 h 364"/>
              <a:gd name="T108" fmla="*/ 238 w 358"/>
              <a:gd name="T109" fmla="*/ 278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8" h="364">
                <a:moveTo>
                  <a:pt x="358" y="236"/>
                </a:moveTo>
                <a:lnTo>
                  <a:pt x="282" y="236"/>
                </a:lnTo>
                <a:lnTo>
                  <a:pt x="282" y="294"/>
                </a:lnTo>
                <a:lnTo>
                  <a:pt x="282" y="294"/>
                </a:lnTo>
                <a:lnTo>
                  <a:pt x="280" y="298"/>
                </a:lnTo>
                <a:lnTo>
                  <a:pt x="278" y="302"/>
                </a:lnTo>
                <a:lnTo>
                  <a:pt x="276" y="304"/>
                </a:lnTo>
                <a:lnTo>
                  <a:pt x="272" y="304"/>
                </a:lnTo>
                <a:lnTo>
                  <a:pt x="272" y="304"/>
                </a:lnTo>
                <a:lnTo>
                  <a:pt x="268" y="304"/>
                </a:lnTo>
                <a:lnTo>
                  <a:pt x="264" y="302"/>
                </a:lnTo>
                <a:lnTo>
                  <a:pt x="262" y="298"/>
                </a:lnTo>
                <a:lnTo>
                  <a:pt x="262" y="294"/>
                </a:lnTo>
                <a:lnTo>
                  <a:pt x="262" y="236"/>
                </a:lnTo>
                <a:lnTo>
                  <a:pt x="226" y="236"/>
                </a:lnTo>
                <a:lnTo>
                  <a:pt x="206" y="210"/>
                </a:lnTo>
                <a:lnTo>
                  <a:pt x="248" y="154"/>
                </a:lnTo>
                <a:lnTo>
                  <a:pt x="214" y="154"/>
                </a:lnTo>
                <a:lnTo>
                  <a:pt x="256" y="100"/>
                </a:lnTo>
                <a:lnTo>
                  <a:pt x="236" y="100"/>
                </a:lnTo>
                <a:lnTo>
                  <a:pt x="272" y="52"/>
                </a:lnTo>
                <a:lnTo>
                  <a:pt x="308" y="100"/>
                </a:lnTo>
                <a:lnTo>
                  <a:pt x="286" y="100"/>
                </a:lnTo>
                <a:lnTo>
                  <a:pt x="328" y="154"/>
                </a:lnTo>
                <a:lnTo>
                  <a:pt x="294" y="154"/>
                </a:lnTo>
                <a:lnTo>
                  <a:pt x="358" y="236"/>
                </a:lnTo>
                <a:close/>
                <a:moveTo>
                  <a:pt x="238" y="278"/>
                </a:moveTo>
                <a:lnTo>
                  <a:pt x="166" y="184"/>
                </a:lnTo>
                <a:lnTo>
                  <a:pt x="204" y="184"/>
                </a:lnTo>
                <a:lnTo>
                  <a:pt x="142" y="102"/>
                </a:lnTo>
                <a:lnTo>
                  <a:pt x="176" y="102"/>
                </a:lnTo>
                <a:lnTo>
                  <a:pt x="134" y="48"/>
                </a:lnTo>
                <a:lnTo>
                  <a:pt x="154" y="48"/>
                </a:lnTo>
                <a:lnTo>
                  <a:pt x="118" y="0"/>
                </a:lnTo>
                <a:lnTo>
                  <a:pt x="84" y="48"/>
                </a:lnTo>
                <a:lnTo>
                  <a:pt x="104" y="48"/>
                </a:lnTo>
                <a:lnTo>
                  <a:pt x="62" y="102"/>
                </a:lnTo>
                <a:lnTo>
                  <a:pt x="96" y="102"/>
                </a:lnTo>
                <a:lnTo>
                  <a:pt x="34" y="184"/>
                </a:lnTo>
                <a:lnTo>
                  <a:pt x="72" y="184"/>
                </a:lnTo>
                <a:lnTo>
                  <a:pt x="0" y="278"/>
                </a:lnTo>
                <a:lnTo>
                  <a:pt x="102" y="278"/>
                </a:lnTo>
                <a:lnTo>
                  <a:pt x="102" y="348"/>
                </a:lnTo>
                <a:lnTo>
                  <a:pt x="102" y="348"/>
                </a:lnTo>
                <a:lnTo>
                  <a:pt x="104" y="354"/>
                </a:lnTo>
                <a:lnTo>
                  <a:pt x="108" y="360"/>
                </a:lnTo>
                <a:lnTo>
                  <a:pt x="112" y="364"/>
                </a:lnTo>
                <a:lnTo>
                  <a:pt x="118" y="364"/>
                </a:lnTo>
                <a:lnTo>
                  <a:pt x="118" y="364"/>
                </a:lnTo>
                <a:lnTo>
                  <a:pt x="124" y="364"/>
                </a:lnTo>
                <a:lnTo>
                  <a:pt x="130" y="360"/>
                </a:lnTo>
                <a:lnTo>
                  <a:pt x="134" y="354"/>
                </a:lnTo>
                <a:lnTo>
                  <a:pt x="134" y="348"/>
                </a:lnTo>
                <a:lnTo>
                  <a:pt x="134" y="278"/>
                </a:lnTo>
                <a:lnTo>
                  <a:pt x="238" y="2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4903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A5D39C-23E9-4746-A57F-A4E5016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 of Building Approvals on Blockchain : A high level user journey…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526CD-1703-451E-B69A-8011578B1254}"/>
              </a:ext>
            </a:extLst>
          </p:cNvPr>
          <p:cNvGrpSpPr/>
          <p:nvPr/>
        </p:nvGrpSpPr>
        <p:grpSpPr>
          <a:xfrm>
            <a:off x="296021" y="2006554"/>
            <a:ext cx="11243485" cy="3248780"/>
            <a:chOff x="420913" y="2298654"/>
            <a:chExt cx="11243485" cy="3146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1D899A-126B-4C34-92EB-CA3FE036A113}"/>
                </a:ext>
              </a:extLst>
            </p:cNvPr>
            <p:cNvGrpSpPr/>
            <p:nvPr/>
          </p:nvGrpSpPr>
          <p:grpSpPr>
            <a:xfrm>
              <a:off x="420913" y="2298654"/>
              <a:ext cx="11243485" cy="3146352"/>
              <a:chOff x="420913" y="2298654"/>
              <a:chExt cx="11243485" cy="314635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E54AE73-3528-4E6F-AFB0-0C2E047DE7C6}"/>
                  </a:ext>
                </a:extLst>
              </p:cNvPr>
              <p:cNvSpPr/>
              <p:nvPr/>
            </p:nvSpPr>
            <p:spPr>
              <a:xfrm>
                <a:off x="6195986" y="4691123"/>
                <a:ext cx="1513283" cy="72697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endParaRPr lang="en-US" sz="1000" dirty="0">
                  <a:latin typeface="+mj-lt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0ECC243-7627-43C7-B72E-C831054DE6D4}"/>
                  </a:ext>
                </a:extLst>
              </p:cNvPr>
              <p:cNvSpPr/>
              <p:nvPr/>
            </p:nvSpPr>
            <p:spPr>
              <a:xfrm>
                <a:off x="529997" y="4685254"/>
                <a:ext cx="1463469" cy="72697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28CBCB1-E395-4CA4-AA71-C16C80158E22}"/>
                  </a:ext>
                </a:extLst>
              </p:cNvPr>
              <p:cNvGrpSpPr/>
              <p:nvPr/>
            </p:nvGrpSpPr>
            <p:grpSpPr>
              <a:xfrm>
                <a:off x="2452556" y="4718030"/>
                <a:ext cx="1625123" cy="726976"/>
                <a:chOff x="2335695" y="5043841"/>
                <a:chExt cx="1752525" cy="99508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11B0E69-7CA0-436C-A95E-62283DBFA24D}"/>
                    </a:ext>
                  </a:extLst>
                </p:cNvPr>
                <p:cNvSpPr/>
                <p:nvPr/>
              </p:nvSpPr>
              <p:spPr>
                <a:xfrm>
                  <a:off x="2335695" y="5043841"/>
                  <a:ext cx="1620329" cy="995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EF8A8DB6-0E94-4334-9B88-38EF01EBCB79}"/>
                    </a:ext>
                  </a:extLst>
                </p:cNvPr>
                <p:cNvSpPr/>
                <p:nvPr/>
              </p:nvSpPr>
              <p:spPr>
                <a:xfrm>
                  <a:off x="2532918" y="5185296"/>
                  <a:ext cx="1555302" cy="3964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endParaRPr lang="en-US" sz="12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5AE709D-94CC-41B7-A798-91ED13B625B2}"/>
                  </a:ext>
                </a:extLst>
              </p:cNvPr>
              <p:cNvGrpSpPr/>
              <p:nvPr/>
            </p:nvGrpSpPr>
            <p:grpSpPr>
              <a:xfrm>
                <a:off x="9921501" y="2546609"/>
                <a:ext cx="1555390" cy="726976"/>
                <a:chOff x="10300227" y="2086605"/>
                <a:chExt cx="1677325" cy="99508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4C5D663-B121-477B-B1FE-36EA5C608C13}"/>
                    </a:ext>
                  </a:extLst>
                </p:cNvPr>
                <p:cNvSpPr/>
                <p:nvPr/>
              </p:nvSpPr>
              <p:spPr>
                <a:xfrm>
                  <a:off x="10300227" y="2086605"/>
                  <a:ext cx="1586492" cy="995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47BBD7A-7DDB-408F-B3C3-C635891E301A}"/>
                    </a:ext>
                  </a:extLst>
                </p:cNvPr>
                <p:cNvSpPr/>
                <p:nvPr/>
              </p:nvSpPr>
              <p:spPr>
                <a:xfrm>
                  <a:off x="10300227" y="2498188"/>
                  <a:ext cx="1677325" cy="2885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rgbClr val="000000"/>
                      </a:solidFill>
                      <a:latin typeface="+mj-lt"/>
                    </a:rPr>
                    <a:t>PMC NoC from traffic, tree and sewerage 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81A0A65-F470-4508-91B9-40A629159800}"/>
                  </a:ext>
                </a:extLst>
              </p:cNvPr>
              <p:cNvGrpSpPr/>
              <p:nvPr/>
            </p:nvGrpSpPr>
            <p:grpSpPr>
              <a:xfrm>
                <a:off x="8059925" y="2555172"/>
                <a:ext cx="1583259" cy="726976"/>
                <a:chOff x="8367664" y="2098326"/>
                <a:chExt cx="1707379" cy="9950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E41024A-5AC9-4113-8851-F61E6853DD7E}"/>
                    </a:ext>
                  </a:extLst>
                </p:cNvPr>
                <p:cNvSpPr/>
                <p:nvPr/>
              </p:nvSpPr>
              <p:spPr>
                <a:xfrm>
                  <a:off x="8367664" y="2098326"/>
                  <a:ext cx="1570815" cy="9950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3A67D5AD-54FF-4181-9385-A0016D48D316}"/>
                    </a:ext>
                  </a:extLst>
                </p:cNvPr>
                <p:cNvSpPr/>
                <p:nvPr/>
              </p:nvSpPr>
              <p:spPr>
                <a:xfrm>
                  <a:off x="8640668" y="2160981"/>
                  <a:ext cx="1434375" cy="3844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endParaRPr lang="en-US" sz="12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429F48D-0703-4B52-A6EF-0BB51A5B473C}"/>
                    </a:ext>
                  </a:extLst>
                </p:cNvPr>
                <p:cNvSpPr/>
                <p:nvPr/>
              </p:nvSpPr>
              <p:spPr>
                <a:xfrm>
                  <a:off x="8465981" y="2462874"/>
                  <a:ext cx="1434375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bg1"/>
                      </a:solidFill>
                      <a:latin typeface="+mj-lt"/>
                    </a:rPr>
                    <a:t>Environment NOC and Clearances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DF4D64-369C-465F-B7E0-4AE785C3226E}"/>
                  </a:ext>
                </a:extLst>
              </p:cNvPr>
              <p:cNvSpPr/>
              <p:nvPr/>
            </p:nvSpPr>
            <p:spPr>
              <a:xfrm>
                <a:off x="8017350" y="4687978"/>
                <a:ext cx="1510518" cy="7269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endParaRPr lang="en-US" sz="1200" dirty="0">
                  <a:latin typeface="+mj-lt"/>
                </a:endParaRPr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0B52AF94-A2E1-4133-8E73-02EB10CFE210}"/>
                  </a:ext>
                </a:extLst>
              </p:cNvPr>
              <p:cNvSpPr/>
              <p:nvPr/>
            </p:nvSpPr>
            <p:spPr>
              <a:xfrm>
                <a:off x="527602" y="3305046"/>
                <a:ext cx="270602" cy="364347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81587B0-74A7-4CF6-9531-BFD0C3E03743}"/>
                  </a:ext>
                </a:extLst>
              </p:cNvPr>
              <p:cNvGrpSpPr/>
              <p:nvPr/>
            </p:nvGrpSpPr>
            <p:grpSpPr>
              <a:xfrm>
                <a:off x="540912" y="2609579"/>
                <a:ext cx="1730996" cy="695468"/>
                <a:chOff x="259197" y="2172798"/>
                <a:chExt cx="1866698" cy="9519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D82A19A-2F8F-437B-A567-7B1CA8AEA148}"/>
                    </a:ext>
                  </a:extLst>
                </p:cNvPr>
                <p:cNvSpPr/>
                <p:nvPr/>
              </p:nvSpPr>
              <p:spPr>
                <a:xfrm>
                  <a:off x="259197" y="2172798"/>
                  <a:ext cx="1685405" cy="95195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ADB869D-D74E-4DF1-9E3A-BEA1B2ABE292}"/>
                    </a:ext>
                  </a:extLst>
                </p:cNvPr>
                <p:cNvSpPr/>
                <p:nvPr/>
              </p:nvSpPr>
              <p:spPr>
                <a:xfrm>
                  <a:off x="265289" y="2432551"/>
                  <a:ext cx="1860606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bg1"/>
                      </a:solidFill>
                      <a:latin typeface="+mj-lt"/>
                    </a:rPr>
                    <a:t>Upload Details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0E8C20-93BF-4242-BB4C-38E1E6F42A66}"/>
                  </a:ext>
                </a:extLst>
              </p:cNvPr>
              <p:cNvSpPr txBox="1"/>
              <p:nvPr/>
            </p:nvSpPr>
            <p:spPr>
              <a:xfrm>
                <a:off x="775768" y="3418340"/>
                <a:ext cx="1330101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50" b="1" i="1" dirty="0">
                    <a:latin typeface="+mj-lt"/>
                    <a:cs typeface="Arial" pitchFamily="34" charset="0"/>
                  </a:rPr>
                  <a:t>Project Details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21F279B-E2BC-49D8-A73B-81F9CD24FDA0}"/>
                  </a:ext>
                </a:extLst>
              </p:cNvPr>
              <p:cNvSpPr/>
              <p:nvPr/>
            </p:nvSpPr>
            <p:spPr>
              <a:xfrm>
                <a:off x="473972" y="2374459"/>
                <a:ext cx="1676543" cy="28097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Registration 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69582D44-1882-4122-A033-B8AF04577D6E}"/>
                  </a:ext>
                </a:extLst>
              </p:cNvPr>
              <p:cNvSpPr/>
              <p:nvPr/>
            </p:nvSpPr>
            <p:spPr>
              <a:xfrm>
                <a:off x="2394772" y="3324502"/>
                <a:ext cx="270602" cy="364347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DC1DC3-5A53-4DB1-9CF6-B278D9344220}"/>
                  </a:ext>
                </a:extLst>
              </p:cNvPr>
              <p:cNvSpPr txBox="1"/>
              <p:nvPr/>
            </p:nvSpPr>
            <p:spPr>
              <a:xfrm>
                <a:off x="2654147" y="3327815"/>
                <a:ext cx="13301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Layout </a:t>
                </a:r>
              </a:p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 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8EBA3E-85E9-41B1-BE4D-D6C8306165E3}"/>
                  </a:ext>
                </a:extLst>
              </p:cNvPr>
              <p:cNvGrpSpPr/>
              <p:nvPr/>
            </p:nvGrpSpPr>
            <p:grpSpPr>
              <a:xfrm>
                <a:off x="2416430" y="2620530"/>
                <a:ext cx="1502489" cy="695467"/>
                <a:chOff x="2251764" y="2172798"/>
                <a:chExt cx="1620276" cy="95195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2D85CFE9-2019-45FB-A811-120E5FA19263}"/>
                    </a:ext>
                  </a:extLst>
                </p:cNvPr>
                <p:cNvSpPr/>
                <p:nvPr/>
              </p:nvSpPr>
              <p:spPr>
                <a:xfrm>
                  <a:off x="2251764" y="2172798"/>
                  <a:ext cx="1620276" cy="9519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B57A697-B263-4B44-870C-E63F44C00B20}"/>
                    </a:ext>
                  </a:extLst>
                </p:cNvPr>
                <p:cNvSpPr/>
                <p:nvPr/>
              </p:nvSpPr>
              <p:spPr>
                <a:xfrm>
                  <a:off x="2352458" y="2432316"/>
                  <a:ext cx="1434375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tx1"/>
                      </a:solidFill>
                      <a:latin typeface="+mj-lt"/>
                    </a:rPr>
                    <a:t>Layout Approval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0B492E-B942-44D9-A452-7D8DE967DC96}"/>
                  </a:ext>
                </a:extLst>
              </p:cNvPr>
              <p:cNvSpPr txBox="1"/>
              <p:nvPr/>
            </p:nvSpPr>
            <p:spPr>
              <a:xfrm>
                <a:off x="4545043" y="3397309"/>
                <a:ext cx="133010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Ownership Details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9301E6C-1E77-4391-B05D-02B692D98432}"/>
                  </a:ext>
                </a:extLst>
              </p:cNvPr>
              <p:cNvGrpSpPr/>
              <p:nvPr/>
            </p:nvGrpSpPr>
            <p:grpSpPr>
              <a:xfrm>
                <a:off x="4244858" y="2575791"/>
                <a:ext cx="1665407" cy="726976"/>
                <a:chOff x="4223533" y="2126550"/>
                <a:chExt cx="1795967" cy="995080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EAD9EFA-41F4-46FF-9380-38F95161C616}"/>
                    </a:ext>
                  </a:extLst>
                </p:cNvPr>
                <p:cNvSpPr/>
                <p:nvPr/>
              </p:nvSpPr>
              <p:spPr>
                <a:xfrm>
                  <a:off x="4285932" y="2126550"/>
                  <a:ext cx="1620276" cy="9950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C5C8C25-0AFF-4DCD-8BA6-5DD96BDC3F12}"/>
                    </a:ext>
                  </a:extLst>
                </p:cNvPr>
                <p:cNvSpPr/>
                <p:nvPr/>
              </p:nvSpPr>
              <p:spPr>
                <a:xfrm>
                  <a:off x="4223533" y="2325282"/>
                  <a:ext cx="1795967" cy="6479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chemeClr val="bg1"/>
                      </a:solidFill>
                      <a:latin typeface="+mj-lt"/>
                    </a:rPr>
                    <a:t>Non-Agricultural Status and Ownerships Details 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EE8BDB-0E40-4800-A338-54FE29DC1514}"/>
                  </a:ext>
                </a:extLst>
              </p:cNvPr>
              <p:cNvSpPr/>
              <p:nvPr/>
            </p:nvSpPr>
            <p:spPr>
              <a:xfrm>
                <a:off x="6181337" y="2565773"/>
                <a:ext cx="1491415" cy="7269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+mj-lt"/>
                </a:endParaRPr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D1262765-18A5-412F-8BBD-53C83CA9B182}"/>
                  </a:ext>
                </a:extLst>
              </p:cNvPr>
              <p:cNvSpPr/>
              <p:nvPr/>
            </p:nvSpPr>
            <p:spPr>
              <a:xfrm>
                <a:off x="6168026" y="3279113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A40250-E87A-4A24-8F79-3B99765E89CC}"/>
                  </a:ext>
                </a:extLst>
              </p:cNvPr>
              <p:cNvSpPr/>
              <p:nvPr/>
            </p:nvSpPr>
            <p:spPr>
              <a:xfrm>
                <a:off x="6163423" y="2806928"/>
                <a:ext cx="1436036" cy="291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chemeClr val="bg1"/>
                    </a:solidFill>
                    <a:latin typeface="+mj-lt"/>
                  </a:rPr>
                  <a:t>NoC from AAI for Height of Building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5813B-3086-458B-AF5F-686562446008}"/>
                  </a:ext>
                </a:extLst>
              </p:cNvPr>
              <p:cNvSpPr txBox="1"/>
              <p:nvPr/>
            </p:nvSpPr>
            <p:spPr>
              <a:xfrm>
                <a:off x="6472661" y="3340445"/>
                <a:ext cx="13426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Drawings and Details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1736E36-8509-4F70-88FF-F1065AC01DEB}"/>
                  </a:ext>
                </a:extLst>
              </p:cNvPr>
              <p:cNvSpPr/>
              <p:nvPr/>
            </p:nvSpPr>
            <p:spPr>
              <a:xfrm>
                <a:off x="6100054" y="2330653"/>
                <a:ext cx="1649183" cy="30229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Airports Authority </a:t>
                </a: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67A38EAB-FD55-47B0-B083-B79C591D464F}"/>
                  </a:ext>
                </a:extLst>
              </p:cNvPr>
              <p:cNvSpPr/>
              <p:nvPr/>
            </p:nvSpPr>
            <p:spPr>
              <a:xfrm>
                <a:off x="8045626" y="3269413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FAA3F3-9436-4951-ADAF-2420164CFC64}"/>
                  </a:ext>
                </a:extLst>
              </p:cNvPr>
              <p:cNvSpPr txBox="1"/>
              <p:nvPr/>
            </p:nvSpPr>
            <p:spPr>
              <a:xfrm>
                <a:off x="8365880" y="3321896"/>
                <a:ext cx="135980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Environmental Details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45AF53E-BCEA-4814-9631-E14210C98233}"/>
                  </a:ext>
                </a:extLst>
              </p:cNvPr>
              <p:cNvSpPr/>
              <p:nvPr/>
            </p:nvSpPr>
            <p:spPr>
              <a:xfrm>
                <a:off x="7991555" y="2298654"/>
                <a:ext cx="1649183" cy="28097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MoEF (Central/State) </a:t>
                </a:r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85BFE753-05B7-4FD6-B2B6-D6DAE65F18DF}"/>
                  </a:ext>
                </a:extLst>
              </p:cNvPr>
              <p:cNvSpPr/>
              <p:nvPr/>
            </p:nvSpPr>
            <p:spPr>
              <a:xfrm>
                <a:off x="10109988" y="3280800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F9BE52-01C5-4384-BF0F-C779F02B4C6D}"/>
                  </a:ext>
                </a:extLst>
              </p:cNvPr>
              <p:cNvSpPr txBox="1"/>
              <p:nvPr/>
            </p:nvSpPr>
            <p:spPr>
              <a:xfrm>
                <a:off x="10196250" y="3318582"/>
                <a:ext cx="1468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Drawings and Affidavits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FF0E044-6A0B-4AF1-A1B0-F28E43B0FD6A}"/>
                  </a:ext>
                </a:extLst>
              </p:cNvPr>
              <p:cNvSpPr/>
              <p:nvPr/>
            </p:nvSpPr>
            <p:spPr>
              <a:xfrm>
                <a:off x="9850331" y="2311490"/>
                <a:ext cx="1596107" cy="28096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r>
                  <a:rPr lang="en-US" sz="1200" b="1" dirty="0">
                    <a:solidFill>
                      <a:schemeClr val="tx1"/>
                    </a:solidFill>
                    <a:latin typeface="+mj-lt"/>
                  </a:rPr>
                  <a:t>PMC</a:t>
                </a:r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F4D0E5B-CBDF-4893-8984-028DADF93CCF}"/>
                  </a:ext>
                </a:extLst>
              </p:cNvPr>
              <p:cNvSpPr/>
              <p:nvPr/>
            </p:nvSpPr>
            <p:spPr>
              <a:xfrm>
                <a:off x="8130015" y="4048695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99359912-4321-4B48-B39C-71EC6370768B}"/>
                  </a:ext>
                </a:extLst>
              </p:cNvPr>
              <p:cNvSpPr/>
              <p:nvPr/>
            </p:nvSpPr>
            <p:spPr>
              <a:xfrm rot="10800000">
                <a:off x="8404678" y="4054259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D46785-E650-4BA8-92CD-5F9DF3355058}"/>
                  </a:ext>
                </a:extLst>
              </p:cNvPr>
              <p:cNvSpPr txBox="1"/>
              <p:nvPr/>
            </p:nvSpPr>
            <p:spPr>
              <a:xfrm>
                <a:off x="4780637" y="4092286"/>
                <a:ext cx="115090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Completion Certificate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0EBA1B2-3331-478E-9230-DDAFEF81630B}"/>
                  </a:ext>
                </a:extLst>
              </p:cNvPr>
              <p:cNvSpPr/>
              <p:nvPr/>
            </p:nvSpPr>
            <p:spPr>
              <a:xfrm>
                <a:off x="8288921" y="4820858"/>
                <a:ext cx="1346407" cy="2808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endParaRPr lang="en-US" sz="1200" i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B28F2B8-A61C-4B1C-9A8F-F9C6A81094B9}"/>
                  </a:ext>
                </a:extLst>
              </p:cNvPr>
              <p:cNvSpPr/>
              <p:nvPr/>
            </p:nvSpPr>
            <p:spPr>
              <a:xfrm>
                <a:off x="7936067" y="4430956"/>
                <a:ext cx="1649183" cy="3575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Utilities Dept. </a:t>
                </a:r>
              </a:p>
            </p:txBody>
          </p:sp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3CB86445-5463-4C02-BAE0-89D33E29EA7C}"/>
                  </a:ext>
                </a:extLst>
              </p:cNvPr>
              <p:cNvSpPr/>
              <p:nvPr/>
            </p:nvSpPr>
            <p:spPr>
              <a:xfrm>
                <a:off x="9907096" y="4057758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5" name="Arrow: Down 54">
                <a:extLst>
                  <a:ext uri="{FF2B5EF4-FFF2-40B4-BE49-F238E27FC236}">
                    <a16:creationId xmlns:a16="http://schemas.microsoft.com/office/drawing/2014/main" id="{2AEEC821-4EBB-4B6B-A440-FD11056C2DE4}"/>
                  </a:ext>
                </a:extLst>
              </p:cNvPr>
              <p:cNvSpPr/>
              <p:nvPr/>
            </p:nvSpPr>
            <p:spPr>
              <a:xfrm rot="10800000">
                <a:off x="10209560" y="4041420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9ACB6F-741A-4C30-80BA-53CCC0857F45}"/>
                  </a:ext>
                </a:extLst>
              </p:cNvPr>
              <p:cNvSpPr txBox="1"/>
              <p:nvPr/>
            </p:nvSpPr>
            <p:spPr>
              <a:xfrm>
                <a:off x="6806450" y="4100290"/>
                <a:ext cx="105072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Structural Design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6908E30-2A52-4978-95AD-8E83737B45D2}"/>
                  </a:ext>
                </a:extLst>
              </p:cNvPr>
              <p:cNvGrpSpPr/>
              <p:nvPr/>
            </p:nvGrpSpPr>
            <p:grpSpPr>
              <a:xfrm>
                <a:off x="6184119" y="4675139"/>
                <a:ext cx="5190334" cy="726976"/>
                <a:chOff x="6314824" y="5000121"/>
                <a:chExt cx="5597230" cy="99508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CFF19D4-7AF8-4A65-9EE5-1E7ADEB6CE7D}"/>
                    </a:ext>
                  </a:extLst>
                </p:cNvPr>
                <p:cNvSpPr/>
                <p:nvPr/>
              </p:nvSpPr>
              <p:spPr>
                <a:xfrm>
                  <a:off x="10283118" y="5000121"/>
                  <a:ext cx="1628936" cy="9950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BF3E0B49-7FB8-4F0A-8E74-80F905DF81D7}"/>
                    </a:ext>
                  </a:extLst>
                </p:cNvPr>
                <p:cNvSpPr/>
                <p:nvPr/>
              </p:nvSpPr>
              <p:spPr>
                <a:xfrm>
                  <a:off x="6314824" y="5305367"/>
                  <a:ext cx="1730420" cy="3845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rgbClr val="000000"/>
                      </a:solidFill>
                      <a:latin typeface="+mj-lt"/>
                    </a:rPr>
                    <a:t>Commencement Certificate</a:t>
                  </a:r>
                </a:p>
              </p:txBody>
            </p:sp>
          </p:grp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ADD58B02-124B-494F-B179-DE4F67BC8BC9}"/>
                  </a:ext>
                </a:extLst>
              </p:cNvPr>
              <p:cNvSpPr/>
              <p:nvPr/>
            </p:nvSpPr>
            <p:spPr>
              <a:xfrm>
                <a:off x="6253049" y="4073742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FD9F6343-CE38-4382-8471-4D199CC41769}"/>
                  </a:ext>
                </a:extLst>
              </p:cNvPr>
              <p:cNvSpPr/>
              <p:nvPr/>
            </p:nvSpPr>
            <p:spPr>
              <a:xfrm rot="10800000">
                <a:off x="6555513" y="4057404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D25E19-8DBB-4640-AC90-5CFB51E8130D}"/>
                  </a:ext>
                </a:extLst>
              </p:cNvPr>
              <p:cNvSpPr txBox="1"/>
              <p:nvPr/>
            </p:nvSpPr>
            <p:spPr>
              <a:xfrm>
                <a:off x="2805675" y="4093078"/>
                <a:ext cx="10173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Status of Building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999CE2D-533C-45BE-9335-5B4D0969F82A}"/>
                  </a:ext>
                </a:extLst>
              </p:cNvPr>
              <p:cNvSpPr/>
              <p:nvPr/>
            </p:nvSpPr>
            <p:spPr>
              <a:xfrm>
                <a:off x="2636859" y="4932329"/>
                <a:ext cx="1330101" cy="2583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rgbClr val="000000"/>
                    </a:solidFill>
                    <a:latin typeface="+mj-lt"/>
                  </a:rPr>
                  <a:t>Inspection and Monitoring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5DB14B3-D0FB-4F81-BA2D-134FD9F26B36}"/>
                  </a:ext>
                </a:extLst>
              </p:cNvPr>
              <p:cNvSpPr/>
              <p:nvPr/>
            </p:nvSpPr>
            <p:spPr>
              <a:xfrm>
                <a:off x="6128603" y="4456002"/>
                <a:ext cx="1649183" cy="28096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PMC</a:t>
                </a:r>
              </a:p>
            </p:txBody>
          </p:sp>
          <p:sp>
            <p:nvSpPr>
              <p:cNvPr id="70" name="Arrow: Down 69">
                <a:extLst>
                  <a:ext uri="{FF2B5EF4-FFF2-40B4-BE49-F238E27FC236}">
                    <a16:creationId xmlns:a16="http://schemas.microsoft.com/office/drawing/2014/main" id="{6277CE74-B8F1-42CF-98DE-A3CDAE31C8B8}"/>
                  </a:ext>
                </a:extLst>
              </p:cNvPr>
              <p:cNvSpPr/>
              <p:nvPr/>
            </p:nvSpPr>
            <p:spPr>
              <a:xfrm>
                <a:off x="4337879" y="4065338"/>
                <a:ext cx="264683" cy="344871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1" name="Arrow: Down 70">
                <a:extLst>
                  <a:ext uri="{FF2B5EF4-FFF2-40B4-BE49-F238E27FC236}">
                    <a16:creationId xmlns:a16="http://schemas.microsoft.com/office/drawing/2014/main" id="{EFF35E0A-ADEC-40A3-88EC-F3E0546070B0}"/>
                  </a:ext>
                </a:extLst>
              </p:cNvPr>
              <p:cNvSpPr/>
              <p:nvPr/>
            </p:nvSpPr>
            <p:spPr>
              <a:xfrm rot="10800000">
                <a:off x="4668144" y="4048999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A76D79-D498-40C4-A8EF-95B077C869FF}"/>
                  </a:ext>
                </a:extLst>
              </p:cNvPr>
              <p:cNvSpPr txBox="1"/>
              <p:nvPr/>
            </p:nvSpPr>
            <p:spPr>
              <a:xfrm>
                <a:off x="910664" y="4100290"/>
                <a:ext cx="12065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Completion Details 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FD4A825-6E3F-4C3A-A5DF-04EAF7C69EA2}"/>
                  </a:ext>
                </a:extLst>
              </p:cNvPr>
              <p:cNvGrpSpPr/>
              <p:nvPr/>
            </p:nvGrpSpPr>
            <p:grpSpPr>
              <a:xfrm>
                <a:off x="582708" y="4693670"/>
                <a:ext cx="5250300" cy="726976"/>
                <a:chOff x="319259" y="5010496"/>
                <a:chExt cx="5661899" cy="9950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1C3F49E-0B7B-4BA0-995C-898E2169DED9}"/>
                    </a:ext>
                  </a:extLst>
                </p:cNvPr>
                <p:cNvSpPr/>
                <p:nvPr/>
              </p:nvSpPr>
              <p:spPr>
                <a:xfrm>
                  <a:off x="4351817" y="5010496"/>
                  <a:ext cx="1629341" cy="995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prstDash val="sysDash"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AA626D0-BB9F-4999-B4D1-C3F6C9BC1D76}"/>
                    </a:ext>
                  </a:extLst>
                </p:cNvPr>
                <p:cNvSpPr/>
                <p:nvPr/>
              </p:nvSpPr>
              <p:spPr>
                <a:xfrm>
                  <a:off x="319259" y="5305887"/>
                  <a:ext cx="1527753" cy="353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3632" tIns="51816" rIns="103632" bIns="51816" rtlCol="0" anchor="ctr">
                  <a:noAutofit/>
                </a:bodyPr>
                <a:lstStyle/>
                <a:p>
                  <a:pPr algn="ctr" defTabSz="1154633"/>
                  <a:r>
                    <a:rPr lang="en-US" sz="1000" i="1" dirty="0">
                      <a:solidFill>
                        <a:srgbClr val="000000"/>
                      </a:solidFill>
                      <a:latin typeface="+mj-lt"/>
                    </a:rPr>
                    <a:t>Completion and Occupancy</a:t>
                  </a:r>
                </a:p>
              </p:txBody>
            </p:sp>
          </p:grpSp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B581BC1A-563E-4622-A3B4-D6301EE72DF5}"/>
                  </a:ext>
                </a:extLst>
              </p:cNvPr>
              <p:cNvSpPr/>
              <p:nvPr/>
            </p:nvSpPr>
            <p:spPr>
              <a:xfrm>
                <a:off x="2437455" y="4077492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6" name="Arrow: Down 75">
                <a:extLst>
                  <a:ext uri="{FF2B5EF4-FFF2-40B4-BE49-F238E27FC236}">
                    <a16:creationId xmlns:a16="http://schemas.microsoft.com/office/drawing/2014/main" id="{E17064D2-EE4E-41D7-BC75-9211002D74BA}"/>
                  </a:ext>
                </a:extLst>
              </p:cNvPr>
              <p:cNvSpPr/>
              <p:nvPr/>
            </p:nvSpPr>
            <p:spPr>
              <a:xfrm rot="10800000">
                <a:off x="2710291" y="4051673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F27B8A6-9F2D-4518-ACB2-8CB29880D810}"/>
                  </a:ext>
                </a:extLst>
              </p:cNvPr>
              <p:cNvSpPr/>
              <p:nvPr/>
            </p:nvSpPr>
            <p:spPr>
              <a:xfrm>
                <a:off x="2382192" y="4471960"/>
                <a:ext cx="1649183" cy="338463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tx1"/>
                    </a:solidFill>
                    <a:latin typeface="+mj-lt"/>
                  </a:rPr>
                  <a:t>PMC</a:t>
                </a:r>
              </a:p>
            </p:txBody>
          </p:sp>
          <p:sp>
            <p:nvSpPr>
              <p:cNvPr id="84" name="Arrow: Down 83">
                <a:extLst>
                  <a:ext uri="{FF2B5EF4-FFF2-40B4-BE49-F238E27FC236}">
                    <a16:creationId xmlns:a16="http://schemas.microsoft.com/office/drawing/2014/main" id="{65E841A2-63A7-4005-BAB7-057E0A3565FF}"/>
                  </a:ext>
                </a:extLst>
              </p:cNvPr>
              <p:cNvSpPr/>
              <p:nvPr/>
            </p:nvSpPr>
            <p:spPr>
              <a:xfrm>
                <a:off x="531459" y="4067873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5" name="Arrow: Down 84">
                <a:extLst>
                  <a:ext uri="{FF2B5EF4-FFF2-40B4-BE49-F238E27FC236}">
                    <a16:creationId xmlns:a16="http://schemas.microsoft.com/office/drawing/2014/main" id="{DE455932-D5F9-489E-9F97-A1D5F9EB8809}"/>
                  </a:ext>
                </a:extLst>
              </p:cNvPr>
              <p:cNvSpPr/>
              <p:nvPr/>
            </p:nvSpPr>
            <p:spPr>
              <a:xfrm rot="10800000">
                <a:off x="847823" y="4051535"/>
                <a:ext cx="236883" cy="390280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629705E-A7C5-4C2B-9779-F77BE10AA02E}"/>
                  </a:ext>
                </a:extLst>
              </p:cNvPr>
              <p:cNvSpPr/>
              <p:nvPr/>
            </p:nvSpPr>
            <p:spPr>
              <a:xfrm>
                <a:off x="420913" y="4450134"/>
                <a:ext cx="1649183" cy="280970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tx1"/>
                    </a:solidFill>
                    <a:latin typeface="+mj-lt"/>
                  </a:rPr>
                  <a:t>PMC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45C286E-862A-439B-AD85-07E68F962D0A}"/>
                  </a:ext>
                </a:extLst>
              </p:cNvPr>
              <p:cNvSpPr/>
              <p:nvPr/>
            </p:nvSpPr>
            <p:spPr>
              <a:xfrm>
                <a:off x="4221437" y="2340672"/>
                <a:ext cx="1649183" cy="28097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Revenue Dept.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75F862F-5044-4DD1-97B5-C88C1CA5723C}"/>
                  </a:ext>
                </a:extLst>
              </p:cNvPr>
              <p:cNvSpPr/>
              <p:nvPr/>
            </p:nvSpPr>
            <p:spPr>
              <a:xfrm>
                <a:off x="9782650" y="4440019"/>
                <a:ext cx="1649183" cy="28097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Mines &amp; Minerals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4213AECA-A86D-4557-9296-899A89EC14C4}"/>
                  </a:ext>
                </a:extLst>
              </p:cNvPr>
              <p:cNvSpPr/>
              <p:nvPr/>
            </p:nvSpPr>
            <p:spPr>
              <a:xfrm>
                <a:off x="457342" y="3701522"/>
                <a:ext cx="10847608" cy="350833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54633"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+mj-lt"/>
                  </a:rPr>
                  <a:t>Blockchain Ledger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6BB75D10-85C8-4398-A743-29DCBD09AF5F}"/>
                  </a:ext>
                </a:extLst>
              </p:cNvPr>
              <p:cNvSpPr/>
              <p:nvPr/>
            </p:nvSpPr>
            <p:spPr>
              <a:xfrm>
                <a:off x="4241234" y="4410209"/>
                <a:ext cx="1649183" cy="31835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PMC </a:t>
                </a:r>
              </a:p>
            </p:txBody>
          </p:sp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5373F2C1-4D7F-4B02-8941-0F22CC617C6A}"/>
                  </a:ext>
                </a:extLst>
              </p:cNvPr>
              <p:cNvSpPr/>
              <p:nvPr/>
            </p:nvSpPr>
            <p:spPr>
              <a:xfrm rot="10800000">
                <a:off x="9895817" y="3271311"/>
                <a:ext cx="236883" cy="390280"/>
              </a:xfrm>
              <a:prstGeom prst="downArrow">
                <a:avLst/>
              </a:pr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Arrow: Down 142">
                <a:extLst>
                  <a:ext uri="{FF2B5EF4-FFF2-40B4-BE49-F238E27FC236}">
                    <a16:creationId xmlns:a16="http://schemas.microsoft.com/office/drawing/2014/main" id="{B6C9737B-B690-43BF-89AE-4552EB751541}"/>
                  </a:ext>
                </a:extLst>
              </p:cNvPr>
              <p:cNvSpPr/>
              <p:nvPr/>
            </p:nvSpPr>
            <p:spPr>
              <a:xfrm rot="10800000">
                <a:off x="2662491" y="3284199"/>
                <a:ext cx="236883" cy="390280"/>
              </a:xfrm>
              <a:prstGeom prst="downArrow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4" name="Arrow: Down 143">
                <a:extLst>
                  <a:ext uri="{FF2B5EF4-FFF2-40B4-BE49-F238E27FC236}">
                    <a16:creationId xmlns:a16="http://schemas.microsoft.com/office/drawing/2014/main" id="{FA234761-3CFD-459B-AFCD-B7086278420E}"/>
                  </a:ext>
                </a:extLst>
              </p:cNvPr>
              <p:cNvSpPr/>
              <p:nvPr/>
            </p:nvSpPr>
            <p:spPr>
              <a:xfrm rot="10800000">
                <a:off x="6378301" y="3269412"/>
                <a:ext cx="236883" cy="390280"/>
              </a:xfrm>
              <a:prstGeom prst="downArrow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5" name="Arrow: Down 144">
                <a:extLst>
                  <a:ext uri="{FF2B5EF4-FFF2-40B4-BE49-F238E27FC236}">
                    <a16:creationId xmlns:a16="http://schemas.microsoft.com/office/drawing/2014/main" id="{5E7D43A8-F848-40CC-9588-5736E2969379}"/>
                  </a:ext>
                </a:extLst>
              </p:cNvPr>
              <p:cNvSpPr/>
              <p:nvPr/>
            </p:nvSpPr>
            <p:spPr>
              <a:xfrm rot="10800000">
                <a:off x="8255593" y="3265063"/>
                <a:ext cx="236883" cy="390280"/>
              </a:xfrm>
              <a:prstGeom prst="downArrow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8" name="Arrow: Down 147">
                <a:extLst>
                  <a:ext uri="{FF2B5EF4-FFF2-40B4-BE49-F238E27FC236}">
                    <a16:creationId xmlns:a16="http://schemas.microsoft.com/office/drawing/2014/main" id="{2378D203-C738-4B95-826E-6894BF5A4938}"/>
                  </a:ext>
                </a:extLst>
              </p:cNvPr>
              <p:cNvSpPr/>
              <p:nvPr/>
            </p:nvSpPr>
            <p:spPr>
              <a:xfrm>
                <a:off x="4313482" y="3330095"/>
                <a:ext cx="270602" cy="364347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>
                  <a:defRPr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365A34-6327-46CE-818C-60340698788E}"/>
                  </a:ext>
                </a:extLst>
              </p:cNvPr>
              <p:cNvSpPr/>
              <p:nvPr/>
            </p:nvSpPr>
            <p:spPr>
              <a:xfrm>
                <a:off x="4414183" y="4932329"/>
                <a:ext cx="1330101" cy="2583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rgbClr val="000000"/>
                    </a:solidFill>
                    <a:latin typeface="+mj-lt"/>
                  </a:rPr>
                  <a:t>Plinth CC 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6C10E00-F0DC-40C7-8FE9-59C5FE28D42C}"/>
                  </a:ext>
                </a:extLst>
              </p:cNvPr>
              <p:cNvSpPr txBox="1"/>
              <p:nvPr/>
            </p:nvSpPr>
            <p:spPr>
              <a:xfrm>
                <a:off x="8488464" y="4083434"/>
                <a:ext cx="13147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Drawings and Details 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19F8A73-DF12-4283-84B9-8453AFE6D76E}"/>
                  </a:ext>
                </a:extLst>
              </p:cNvPr>
              <p:cNvSpPr/>
              <p:nvPr/>
            </p:nvSpPr>
            <p:spPr>
              <a:xfrm>
                <a:off x="7923586" y="4894793"/>
                <a:ext cx="1698046" cy="319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rgbClr val="000000"/>
                    </a:solidFill>
                    <a:latin typeface="+mj-lt"/>
                  </a:rPr>
                  <a:t>NoC from Utilities  for Internal Infrastructure 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7B0E9C-BE78-4A0E-A46D-117EDA374A90}"/>
                  </a:ext>
                </a:extLst>
              </p:cNvPr>
              <p:cNvSpPr/>
              <p:nvPr/>
            </p:nvSpPr>
            <p:spPr>
              <a:xfrm>
                <a:off x="9839033" y="4851122"/>
                <a:ext cx="1649182" cy="3125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3632" tIns="51816" rIns="103632" bIns="51816" rtlCol="0" anchor="ctr">
                <a:noAutofit/>
              </a:bodyPr>
              <a:lstStyle/>
              <a:p>
                <a:pPr algn="ctr" defTabSz="1154633"/>
                <a:r>
                  <a:rPr lang="en-US" sz="1000" i="1" dirty="0">
                    <a:solidFill>
                      <a:srgbClr val="000000"/>
                    </a:solidFill>
                    <a:latin typeface="+mj-lt"/>
                  </a:rPr>
                  <a:t>NoC for Excavation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4CD79AE-7572-4A6E-BA3C-25DD5365B152}"/>
                  </a:ext>
                </a:extLst>
              </p:cNvPr>
              <p:cNvSpPr txBox="1"/>
              <p:nvPr/>
            </p:nvSpPr>
            <p:spPr>
              <a:xfrm>
                <a:off x="10234752" y="4086092"/>
                <a:ext cx="14111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154633">
                  <a:defRPr/>
                </a:pPr>
                <a:r>
                  <a:rPr lang="en-US" sz="1000" b="1" i="1" dirty="0">
                    <a:latin typeface="+mj-lt"/>
                    <a:cs typeface="Arial" pitchFamily="34" charset="0"/>
                  </a:rPr>
                  <a:t>Drawings and Details </a:t>
                </a:r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70D447A5-4451-44EF-A4DF-7C40124B3112}"/>
                </a:ext>
              </a:extLst>
            </p:cNvPr>
            <p:cNvSpPr/>
            <p:nvPr/>
          </p:nvSpPr>
          <p:spPr>
            <a:xfrm>
              <a:off x="2343081" y="2374459"/>
              <a:ext cx="1649183" cy="338463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03632" tIns="51816" rIns="103632" bIns="51816" rtlCol="0" anchor="ctr">
              <a:noAutofit/>
            </a:bodyPr>
            <a:lstStyle/>
            <a:p>
              <a:pPr algn="ctr" defTabSz="1154633"/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PMC</a:t>
              </a:r>
            </a:p>
          </p:txBody>
        </p:sp>
      </p:grpSp>
      <p:sp>
        <p:nvSpPr>
          <p:cNvPr id="166" name="Title 2">
            <a:extLst>
              <a:ext uri="{FF2B5EF4-FFF2-40B4-BE49-F238E27FC236}">
                <a16:creationId xmlns:a16="http://schemas.microsoft.com/office/drawing/2014/main" id="{FD72A08C-2AB0-4423-B720-DDAA8041045B}"/>
              </a:ext>
            </a:extLst>
          </p:cNvPr>
          <p:cNvSpPr txBox="1">
            <a:spLocks/>
          </p:cNvSpPr>
          <p:nvPr/>
        </p:nvSpPr>
        <p:spPr>
          <a:xfrm>
            <a:off x="10221979" y="5255334"/>
            <a:ext cx="1649182" cy="7901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11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											</a:t>
            </a:r>
          </a:p>
        </p:txBody>
      </p:sp>
      <p:graphicFrame>
        <p:nvGraphicFramePr>
          <p:cNvPr id="21" name="Table 23">
            <a:extLst>
              <a:ext uri="{FF2B5EF4-FFF2-40B4-BE49-F238E27FC236}">
                <a16:creationId xmlns:a16="http://schemas.microsoft.com/office/drawing/2014/main" id="{BD7F1F5E-93C7-4BC5-8536-3FA16652E4A6}"/>
              </a:ext>
            </a:extLst>
          </p:cNvPr>
          <p:cNvGraphicFramePr>
            <a:graphicFrameLocks noGrp="1"/>
          </p:cNvGraphicFramePr>
          <p:nvPr/>
        </p:nvGraphicFramePr>
        <p:xfrm>
          <a:off x="9890324" y="5257125"/>
          <a:ext cx="164918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36">
                  <a:extLst>
                    <a:ext uri="{9D8B030D-6E8A-4147-A177-3AD203B41FA5}">
                      <a16:colId xmlns:a16="http://schemas.microsoft.com/office/drawing/2014/main" val="339406097"/>
                    </a:ext>
                  </a:extLst>
                </a:gridCol>
                <a:gridCol w="1440046">
                  <a:extLst>
                    <a:ext uri="{9D8B030D-6E8A-4147-A177-3AD203B41FA5}">
                      <a16:colId xmlns:a16="http://schemas.microsoft.com/office/drawing/2014/main" val="4121063438"/>
                    </a:ext>
                  </a:extLst>
                </a:gridCol>
              </a:tblGrid>
              <a:tr h="173091">
                <a:tc gridSpan="2"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solidFill>
                            <a:schemeClr val="tx1"/>
                          </a:solidFill>
                          <a:latin typeface="+mj-lt"/>
                        </a:rPr>
                        <a:t>Legend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262"/>
                  </a:ext>
                </a:extLst>
              </a:tr>
              <a:tr h="17309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j-lt"/>
                        </a:rPr>
                        <a:t>Citizen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4764"/>
                  </a:ext>
                </a:extLst>
              </a:tr>
              <a:tr h="17309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j-lt"/>
                        </a:rPr>
                        <a:t>PMC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355433"/>
                  </a:ext>
                </a:extLst>
              </a:tr>
              <a:tr h="17309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j-lt"/>
                        </a:rPr>
                        <a:t>Other Departments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0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96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87,1,Slide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TOCSTYLE" val="Section TOC"/>
  <p:tag name="SMARTSLIDETYPE" val="Divider"/>
  <p:tag name="INCLUDEINHORIZONTALTOC" val="NO"/>
  <p:tag name="SMART DIVIDER TITLE" val="Executive Summary"/>
  <p:tag name="SMARTDIVIDERLEVEL" val="-1"/>
  <p:tag name="INCLUDEINPRIMARYTOC" val="YES"/>
  <p:tag name="INCLUDEINSECTIONTOC" val="YES"/>
  <p:tag name="UNLOCK SHAPES" val="YES"/>
  <p:tag name="SMARTDIVIDERTEXT" val="Section"/>
  <p:tag name="SMARTDIVIDERNUMBER" val="-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heme/theme1.xml><?xml version="1.0" encoding="utf-8"?>
<a:theme xmlns:a="http://schemas.openxmlformats.org/drawingml/2006/main" name="Office Theme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PwC">
  <a:themeElements>
    <a:clrScheme name="Custom 45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GM Workshop Template.pptx" id="{688523BF-FCAD-4244-A1DB-54DB49FB92FE}" vid="{C2AA4D4F-3ECB-43AE-A9D1-2CE54CC568F4}"/>
    </a:ext>
  </a:extLst>
</a:theme>
</file>

<file path=ppt/theme/theme3.xml><?xml version="1.0" encoding="utf-8"?>
<a:theme xmlns:a="http://schemas.openxmlformats.org/drawingml/2006/main" name="Autofacts (widescreen)">
  <a:themeElements>
    <a:clrScheme name="Smart Report">
      <a:dk1>
        <a:srgbClr val="000000"/>
      </a:dk1>
      <a:lt1>
        <a:srgbClr val="FFFFFF"/>
      </a:lt1>
      <a:dk2>
        <a:srgbClr val="821A1A"/>
      </a:dk2>
      <a:lt2>
        <a:srgbClr val="FFFFFF"/>
      </a:lt2>
      <a:accent1>
        <a:srgbClr val="821A1A"/>
      </a:accent1>
      <a:accent2>
        <a:srgbClr val="D62E1C"/>
      </a:accent2>
      <a:accent3>
        <a:srgbClr val="FFCF48"/>
      </a:accent3>
      <a:accent4>
        <a:srgbClr val="E36A00"/>
      </a:accent4>
      <a:accent5>
        <a:srgbClr val="ABA591"/>
      </a:accent5>
      <a:accent6>
        <a:srgbClr val="877E62"/>
      </a:accent6>
      <a:hlink>
        <a:srgbClr val="821A1A"/>
      </a:hlink>
      <a:folHlink>
        <a:srgbClr val="821A1A"/>
      </a:folHlink>
    </a:clrScheme>
    <a:fontScheme name="Custom 6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7 Widescreen Template (16x9).potx" id="{679B62CA-2C24-4693-BF25-6F900D305794}" vid="{A8372841-39A3-4967-8027-60E4A9AE1C11}"/>
    </a:ext>
  </a:extLst>
</a:theme>
</file>

<file path=ppt/theme/theme4.xml><?xml version="1.0" encoding="utf-8"?>
<a:theme xmlns:a="http://schemas.openxmlformats.org/drawingml/2006/main" name="1_Autofacts (widescreen)">
  <a:themeElements>
    <a:clrScheme name="Smart Report">
      <a:dk1>
        <a:srgbClr val="000000"/>
      </a:dk1>
      <a:lt1>
        <a:srgbClr val="FFFFFF"/>
      </a:lt1>
      <a:dk2>
        <a:srgbClr val="821A1A"/>
      </a:dk2>
      <a:lt2>
        <a:srgbClr val="FFFFFF"/>
      </a:lt2>
      <a:accent1>
        <a:srgbClr val="821A1A"/>
      </a:accent1>
      <a:accent2>
        <a:srgbClr val="D62E1C"/>
      </a:accent2>
      <a:accent3>
        <a:srgbClr val="FFCF48"/>
      </a:accent3>
      <a:accent4>
        <a:srgbClr val="E36A00"/>
      </a:accent4>
      <a:accent5>
        <a:srgbClr val="ABA591"/>
      </a:accent5>
      <a:accent6>
        <a:srgbClr val="877E62"/>
      </a:accent6>
      <a:hlink>
        <a:srgbClr val="821A1A"/>
      </a:hlink>
      <a:folHlink>
        <a:srgbClr val="821A1A"/>
      </a:folHlink>
    </a:clrScheme>
    <a:fontScheme name="Custom 6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7 Widescreen Template (16x9).potx" id="{679B62CA-2C24-4693-BF25-6F900D305794}" vid="{A8372841-39A3-4967-8027-60E4A9AE1C1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16221</TotalTime>
  <Words>1209</Words>
  <Application>Microsoft Office PowerPoint</Application>
  <PresentationFormat>Widescreen</PresentationFormat>
  <Paragraphs>285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Wingdings</vt:lpstr>
      <vt:lpstr>Office Theme</vt:lpstr>
      <vt:lpstr>4_PwC</vt:lpstr>
      <vt:lpstr>Autofacts (widescreen)</vt:lpstr>
      <vt:lpstr>1_Autofacts (widescreen)</vt:lpstr>
      <vt:lpstr>think-cell Slide</vt:lpstr>
      <vt:lpstr>TCLayout.ActiveDocument.1</vt:lpstr>
      <vt:lpstr>PowerPoint Presentation</vt:lpstr>
      <vt:lpstr>Building Lifecycle involves approvals, permits, registration etc. from several actors and institutions which leads to several challenges…</vt:lpstr>
      <vt:lpstr>Through Blockchain technology, we propose to integrate disparate systems and create a single source of truth for building approval, licenses, property tax and registration records..</vt:lpstr>
      <vt:lpstr>We have devised a high level user journey in blockchain based integrated building approval, licenses, property registration and tax system…</vt:lpstr>
      <vt:lpstr>Through Blockchain platform, tamper proof and reliable records can be securely maintained and lead to varied benefits…</vt:lpstr>
      <vt:lpstr>PowerPoint Presentation</vt:lpstr>
      <vt:lpstr>Appendix – User Journey Illustrations</vt:lpstr>
      <vt:lpstr>Illustration of Building Approval on Blockchain : An overview of approvals and permits required in Building Lifecycle*….</vt:lpstr>
      <vt:lpstr>Illustration of Building Approvals on Blockchain : A high level user journey…</vt:lpstr>
      <vt:lpstr>Illustration of Property Registration : High level User Journey…</vt:lpstr>
      <vt:lpstr>Illustration of Property Tax : High level User Journey…</vt:lpstr>
      <vt:lpstr>Illustration of Loan Processing : High level User Journey…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Singh;Christy K Sunny</dc:creator>
  <cp:lastModifiedBy>Nakulan Narayanan</cp:lastModifiedBy>
  <cp:revision>301</cp:revision>
  <dcterms:created xsi:type="dcterms:W3CDTF">2019-05-04T07:42:24Z</dcterms:created>
  <dcterms:modified xsi:type="dcterms:W3CDTF">2020-02-19T17:13:09Z</dcterms:modified>
</cp:coreProperties>
</file>