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8" d="100"/>
          <a:sy n="98" d="100"/>
        </p:scale>
        <p:origin x="5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995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3.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3.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3.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2.sv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3.sv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5018FB"/>
        </a:solidFill>
        <a:effectLst/>
      </p:bgPr>
    </p:bg>
    <p:spTree>
      <p:nvGrpSpPr>
        <p:cNvPr id="1" name=""/>
        <p:cNvGrpSpPr/>
        <p:nvPr/>
      </p:nvGrpSpPr>
      <p:grpSpPr>
        <a:xfrm>
          <a:off x="0" y="0"/>
          <a:ext cx="0" cy="0"/>
          <a:chOff x="0" y="0"/>
          <a:chExt cx="0" cy="0"/>
        </a:xfrm>
      </p:grpSpPr>
      <p:pic>
        <p:nvPicPr>
          <p:cNvPr id="3" name="Image 0" descr="https://images.unsplash.com/photo-1584266463340-53b684c6ee9c?crop=entropy&amp;cs=tinysrgb&amp;fit=max&amp;fm=jpg&amp;ixid=M3wyMTIyMnwwfDF8c2VhcmNofDZ8fGNsaW1hdGV8ZW58MHx8fHwxNjk3Nzg3OTcwfDA&amp;ixlib=rb-4.0.3&amp;q=80&amp;w=1080"/>
          <p:cNvPicPr>
            <a:picLocks noChangeAspect="1"/>
          </p:cNvPicPr>
          <p:nvPr/>
        </p:nvPicPr>
        <p:blipFill>
          <a:blip r:embed="rId3">
            <a:blur rad="150"/>
          </a:blip>
          <a:srcRect t="28906" b="28906"/>
          <a:stretch/>
        </p:blipFill>
        <p:spPr>
          <a:xfrm>
            <a:off x="0" y="0"/>
            <a:ext cx="9144000" cy="5143500"/>
          </a:xfrm>
          <a:prstGeom prst="rect">
            <a:avLst/>
          </a:prstGeom>
          <a:effectLst>
            <a:blur rad="190500"/>
          </a:effectLst>
        </p:spPr>
      </p:pic>
      <p:sp>
        <p:nvSpPr>
          <p:cNvPr id="4" name="Text 0"/>
          <p:cNvSpPr/>
          <p:nvPr/>
        </p:nvSpPr>
        <p:spPr>
          <a:xfrm>
            <a:off x="2444626" y="2875420"/>
            <a:ext cx="4419671" cy="780214"/>
          </a:xfrm>
          <a:prstGeom prst="rect">
            <a:avLst/>
          </a:prstGeom>
          <a:noFill/>
          <a:ln/>
          <a:effectLst>
            <a:outerShdw blurRad="3175" dist="12700" dir="2700000" algn="bl" rotWithShape="0">
              <a:srgbClr val="000000">
                <a:alpha val="20000"/>
              </a:srgbClr>
            </a:outerShdw>
          </a:effectLst>
        </p:spPr>
        <p:txBody>
          <a:bodyPr wrap="none" lIns="0" tIns="0" rIns="0" bIns="0" rtlCol="0" anchor="t">
            <a:spAutoFit/>
          </a:bodyPr>
          <a:lstStyle/>
          <a:p>
            <a:pPr algn="l">
              <a:lnSpc>
                <a:spcPts val="6750"/>
              </a:lnSpc>
            </a:pPr>
            <a:r>
              <a:rPr lang="en-US" sz="4500" b="1" u="heavy" kern="0" spc="-24" dirty="0">
                <a:solidFill>
                  <a:srgbClr val="FFFFFF"/>
                </a:solidFill>
                <a:latin typeface="Arial Rounded MT Bold" panose="020F0704030504030204" pitchFamily="34" charset="0"/>
                <a:ea typeface="Alegreya" pitchFamily="34" charset="-122"/>
                <a:cs typeface="Alegreya" pitchFamily="34" charset="-120"/>
              </a:rPr>
              <a:t>Climate Change</a:t>
            </a:r>
            <a:endParaRPr lang="en-US" sz="6750" dirty="0">
              <a:latin typeface="Arial Rounded MT Bold" panose="020F0704030504030204" pitchFamily="34" charset="0"/>
            </a:endParaRPr>
          </a:p>
        </p:txBody>
      </p:sp>
      <p:sp>
        <p:nvSpPr>
          <p:cNvPr id="5" name="Text 1"/>
          <p:cNvSpPr/>
          <p:nvPr/>
        </p:nvSpPr>
        <p:spPr>
          <a:xfrm>
            <a:off x="1100347" y="1328317"/>
            <a:ext cx="7315200" cy="1238250"/>
          </a:xfrm>
          <a:prstGeom prst="rect">
            <a:avLst/>
          </a:prstGeom>
          <a:noFill/>
          <a:ln/>
          <a:effectLst>
            <a:outerShdw blurRad="3175" dist="12700" dir="2700000" algn="bl" rotWithShape="0">
              <a:srgbClr val="000000">
                <a:alpha val="20000"/>
              </a:srgbClr>
            </a:outerShdw>
          </a:effectLst>
        </p:spPr>
        <p:txBody>
          <a:bodyPr wrap="square" lIns="0" tIns="0" rIns="0" bIns="0" rtlCol="0" anchor="t"/>
          <a:lstStyle/>
          <a:p>
            <a:pPr algn="l">
              <a:lnSpc>
                <a:spcPts val="9750"/>
              </a:lnSpc>
            </a:pPr>
            <a:r>
              <a:rPr lang="en-US" sz="9600" b="1" u="heavy" kern="0" spc="-24" dirty="0">
                <a:solidFill>
                  <a:srgbClr val="519760"/>
                </a:solidFill>
                <a:latin typeface="Eras Bold ITC" panose="020B0907030504020204" pitchFamily="34" charset="0"/>
                <a:ea typeface="Courgette" pitchFamily="34" charset="-122"/>
                <a:cs typeface="Courgette" pitchFamily="34" charset="-120"/>
              </a:rPr>
              <a:t>IC Hack 2.0</a:t>
            </a:r>
            <a:endParaRPr lang="en-US" sz="9600" dirty="0">
              <a:latin typeface="Eras Bold ITC" panose="020B0907030504020204" pitchFamily="34" charset="0"/>
            </a:endParaRPr>
          </a:p>
        </p:txBody>
      </p:sp>
      <p:pic>
        <p:nvPicPr>
          <p:cNvPr id="6" name="Image 1" descr="https://external-media.api.pitch.com/provider/icons8/fluent/bay-leaf.svg"/>
          <p:cNvPicPr>
            <a:picLocks noChangeAspect="1"/>
          </p:cNvPicPr>
          <p:nvPr/>
        </p:nvPicPr>
        <p:blipFill>
          <a:blip r:embed="rId4">
            <a:extLst>
              <a:ext uri="{96DAC541-7B7A-43D3-8B79-37D633B846F1}">
                <asvg:svgBlip xmlns:asvg="http://schemas.microsoft.com/office/drawing/2016/SVG/main" xmlns="" r:embed="rId5"/>
              </a:ext>
            </a:extLst>
          </a:blip>
          <a:srcRect/>
          <a:stretch/>
        </p:blipFill>
        <p:spPr>
          <a:xfrm>
            <a:off x="7077343" y="3069347"/>
            <a:ext cx="586287" cy="586287"/>
          </a:xfrm>
          <a:prstGeom prst="rect">
            <a:avLst/>
          </a:prstGeom>
        </p:spPr>
      </p:pic>
      <p:pic>
        <p:nvPicPr>
          <p:cNvPr id="7" name="Image 2" descr="https://external-media.api.pitch.com/provider/icons8/fluent/climate-care.svg"/>
          <p:cNvPicPr>
            <a:picLocks noChangeAspect="1"/>
          </p:cNvPicPr>
          <p:nvPr/>
        </p:nvPicPr>
        <p:blipFill>
          <a:blip r:embed="rId6">
            <a:extLst>
              <a:ext uri="{96DAC541-7B7A-43D3-8B79-37D633B846F1}">
                <asvg:svgBlip xmlns:asvg="http://schemas.microsoft.com/office/drawing/2016/SVG/main" xmlns="" r:embed="rId7"/>
              </a:ext>
            </a:extLst>
          </a:blip>
          <a:srcRect/>
          <a:stretch/>
        </p:blipFill>
        <p:spPr>
          <a:xfrm>
            <a:off x="1600333" y="3038558"/>
            <a:ext cx="631248" cy="63124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111111"/>
        </a:solidFill>
        <a:effectLst/>
      </p:bgPr>
    </p:bg>
    <p:spTree>
      <p:nvGrpSpPr>
        <p:cNvPr id="1" name=""/>
        <p:cNvGrpSpPr/>
        <p:nvPr/>
      </p:nvGrpSpPr>
      <p:grpSpPr>
        <a:xfrm>
          <a:off x="0" y="0"/>
          <a:ext cx="0" cy="0"/>
          <a:chOff x="0" y="0"/>
          <a:chExt cx="0" cy="0"/>
        </a:xfrm>
      </p:grpSpPr>
      <p:sp>
        <p:nvSpPr>
          <p:cNvPr id="3" name="Text 0"/>
          <p:cNvSpPr/>
          <p:nvPr/>
        </p:nvSpPr>
        <p:spPr>
          <a:xfrm>
            <a:off x="2562425" y="2031889"/>
            <a:ext cx="4572000" cy="857250"/>
          </a:xfrm>
          <a:prstGeom prst="rect">
            <a:avLst/>
          </a:prstGeom>
          <a:noFill/>
          <a:ln/>
        </p:spPr>
        <p:txBody>
          <a:bodyPr wrap="none" lIns="0" tIns="0" rIns="0" bIns="0" rtlCol="0" anchor="t">
            <a:spAutoFit/>
          </a:bodyPr>
          <a:lstStyle/>
          <a:p>
            <a:pPr algn="l">
              <a:lnSpc>
                <a:spcPts val="6750"/>
              </a:lnSpc>
            </a:pPr>
            <a:r>
              <a:rPr lang="en-US" sz="6800" b="1" kern="0" spc="-24" dirty="0">
                <a:solidFill>
                  <a:srgbClr val="5018FB"/>
                </a:solidFill>
                <a:latin typeface="Space Grotesk" pitchFamily="34" charset="0"/>
                <a:ea typeface="Space Grotesk" pitchFamily="34" charset="-122"/>
                <a:cs typeface="Space Grotesk" pitchFamily="34" charset="-120"/>
              </a:rPr>
              <a:t>Thank </a:t>
            </a:r>
            <a:r>
              <a:rPr lang="en-US" sz="6800" b="1" kern="0" spc="-24" dirty="0">
                <a:solidFill>
                  <a:srgbClr val="FFFFFF"/>
                </a:solidFill>
                <a:latin typeface="Space Grotesk" pitchFamily="34" charset="0"/>
                <a:ea typeface="Space Grotesk" pitchFamily="34" charset="-122"/>
                <a:cs typeface="Space Grotesk" pitchFamily="34" charset="-120"/>
              </a:rPr>
              <a:t>You</a:t>
            </a:r>
            <a:endParaRPr lang="en-US" sz="6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3" name="Shape 0"/>
          <p:cNvSpPr/>
          <p:nvPr/>
        </p:nvSpPr>
        <p:spPr>
          <a:xfrm>
            <a:off x="476250" y="475579"/>
            <a:ext cx="8191500" cy="0"/>
          </a:xfrm>
          <a:prstGeom prst="line">
            <a:avLst/>
          </a:prstGeom>
          <a:solidFill>
            <a:srgbClr val="5018FB"/>
          </a:solidFill>
          <a:ln w="5292">
            <a:solidFill>
              <a:srgbClr val="111111"/>
            </a:solidFill>
            <a:prstDash val="solid"/>
            <a:headEnd type="none"/>
            <a:tailEnd type="none"/>
          </a:ln>
        </p:spPr>
      </p:sp>
      <p:sp>
        <p:nvSpPr>
          <p:cNvPr id="4" name="Shape 1"/>
          <p:cNvSpPr/>
          <p:nvPr/>
        </p:nvSpPr>
        <p:spPr>
          <a:xfrm>
            <a:off x="476250" y="4587866"/>
            <a:ext cx="8191500" cy="0"/>
          </a:xfrm>
          <a:prstGeom prst="line">
            <a:avLst/>
          </a:prstGeom>
          <a:solidFill>
            <a:srgbClr val="5018FB"/>
          </a:solidFill>
          <a:ln w="5292">
            <a:solidFill>
              <a:srgbClr val="111111"/>
            </a:solidFill>
            <a:prstDash val="solid"/>
            <a:headEnd type="none"/>
            <a:tailEnd type="none"/>
          </a:ln>
        </p:spPr>
      </p:sp>
      <p:pic>
        <p:nvPicPr>
          <p:cNvPr id="5" name="Image 0" descr="https://pitch-assets-ccb95893-de3f-4266-973c-20049231b248.s3.eu-west-1.amazonaws.com/f96b6c08-3186-4d7d-8959-3e18375a6f11?pitch-bytes=169809&amp;pitch-content-type=image%2Fjpeg"/>
          <p:cNvPicPr>
            <a:picLocks noChangeAspect="1"/>
          </p:cNvPicPr>
          <p:nvPr/>
        </p:nvPicPr>
        <p:blipFill>
          <a:blip r:embed="rId3"/>
          <a:srcRect l="1711" r="1711"/>
          <a:stretch/>
        </p:blipFill>
        <p:spPr>
          <a:xfrm>
            <a:off x="4088954" y="1276208"/>
            <a:ext cx="4606151" cy="2384688"/>
          </a:xfrm>
          <a:prstGeom prst="rect">
            <a:avLst/>
          </a:prstGeom>
          <a:effectLst>
            <a:outerShdw blurRad="406400" dist="50800" dir="5400000" algn="bl" rotWithShape="0">
              <a:srgbClr val="000000">
                <a:alpha val="84000"/>
              </a:srgbClr>
            </a:outerShdw>
          </a:effectLst>
        </p:spPr>
      </p:pic>
      <p:pic>
        <p:nvPicPr>
          <p:cNvPr id="6" name="Image 1" descr="https://external-media.api.pitch.com/provider/icons8/fluent/waste-sorting.svg"/>
          <p:cNvPicPr>
            <a:picLocks noChangeAspect="1"/>
          </p:cNvPicPr>
          <p:nvPr/>
        </p:nvPicPr>
        <p:blipFill>
          <a:blip r:embed="rId4">
            <a:extLst>
              <a:ext uri="{96DAC541-7B7A-43D3-8B79-37D633B846F1}">
                <asvg:svgBlip xmlns:asvg="http://schemas.microsoft.com/office/drawing/2016/SVG/main" xmlns="" r:embed="rId5"/>
              </a:ext>
            </a:extLst>
          </a:blip>
          <a:srcRect/>
          <a:stretch/>
        </p:blipFill>
        <p:spPr>
          <a:xfrm>
            <a:off x="3146773" y="998736"/>
            <a:ext cx="383964" cy="383964"/>
          </a:xfrm>
          <a:prstGeom prst="rect">
            <a:avLst/>
          </a:prstGeom>
        </p:spPr>
      </p:pic>
      <p:sp>
        <p:nvSpPr>
          <p:cNvPr id="7" name="Text 2"/>
          <p:cNvSpPr/>
          <p:nvPr/>
        </p:nvSpPr>
        <p:spPr>
          <a:xfrm>
            <a:off x="273776" y="1038364"/>
            <a:ext cx="2743200" cy="365745"/>
          </a:xfrm>
          <a:prstGeom prst="rect">
            <a:avLst/>
          </a:prstGeom>
          <a:noFill/>
          <a:ln/>
        </p:spPr>
        <p:txBody>
          <a:bodyPr wrap="none" lIns="0" tIns="0" rIns="0" bIns="0" rtlCol="0" anchor="t">
            <a:spAutoFit/>
          </a:bodyPr>
          <a:lstStyle/>
          <a:p>
            <a:pPr algn="l">
              <a:lnSpc>
                <a:spcPts val="2880"/>
              </a:lnSpc>
            </a:pPr>
            <a:r>
              <a:rPr lang="en-US" sz="2400" b="1" u="heavy" kern="0" spc="-24" dirty="0">
                <a:solidFill>
                  <a:srgbClr val="111111"/>
                </a:solidFill>
                <a:latin typeface="Space Grotesk" pitchFamily="34" charset="0"/>
                <a:ea typeface="Space Grotesk" pitchFamily="34" charset="-122"/>
                <a:cs typeface="Space Grotesk" pitchFamily="34" charset="-120"/>
              </a:rPr>
              <a:t>Problem Statement</a:t>
            </a:r>
            <a:endParaRPr lang="en-US" sz="2400" dirty="0"/>
          </a:p>
        </p:txBody>
      </p:sp>
      <p:sp>
        <p:nvSpPr>
          <p:cNvPr id="8" name="Text 3"/>
          <p:cNvSpPr/>
          <p:nvPr/>
        </p:nvSpPr>
        <p:spPr>
          <a:xfrm>
            <a:off x="273776" y="1927265"/>
            <a:ext cx="3685381" cy="1371600"/>
          </a:xfrm>
          <a:prstGeom prst="rect">
            <a:avLst/>
          </a:prstGeom>
          <a:noFill/>
          <a:ln/>
        </p:spPr>
        <p:txBody>
          <a:bodyPr wrap="square" lIns="0" tIns="0" rIns="0" bIns="0" rtlCol="0" anchor="t"/>
          <a:lstStyle/>
          <a:p>
            <a:pPr algn="l">
              <a:lnSpc>
                <a:spcPts val="1800"/>
              </a:lnSpc>
            </a:pPr>
            <a:r>
              <a:rPr lang="en-US" sz="1200" b="1" dirty="0">
                <a:solidFill>
                  <a:srgbClr val="111111"/>
                </a:solidFill>
                <a:latin typeface="Space Grotesk" pitchFamily="34" charset="0"/>
                <a:ea typeface="Space Grotesk" pitchFamily="34" charset="-122"/>
                <a:cs typeface="Space Grotesk" pitchFamily="34" charset="-120"/>
              </a:rPr>
              <a:t>The Goal is to re-imagine and redefine global mobility, addressing not only safety concerns but also the broader environmental impact. We are encouraged to think beyond conventional boundaries and contribute ideas that can revolutionize the way we move and connect.</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3971059" y="1553374"/>
            <a:ext cx="5065937" cy="2667000"/>
          </a:xfrm>
          <a:prstGeom prst="rect">
            <a:avLst/>
          </a:prstGeom>
          <a:noFill/>
          <a:ln/>
        </p:spPr>
        <p:txBody>
          <a:bodyPr wrap="square" lIns="0" tIns="0" rIns="0" bIns="0" rtlCol="0" anchor="ctr"/>
          <a:lstStyle/>
          <a:p>
            <a:pPr marL="190500" indent="-190500" algn="l">
              <a:lnSpc>
                <a:spcPts val="2025"/>
              </a:lnSpc>
              <a:buSzPct val="100000"/>
              <a:buChar char="•"/>
            </a:pPr>
            <a:r>
              <a:rPr lang="en-US" sz="1400" b="1" dirty="0">
                <a:solidFill>
                  <a:srgbClr val="111111"/>
                </a:solidFill>
                <a:latin typeface="Alegreya" pitchFamily="34" charset="0"/>
                <a:ea typeface="Alegreya" pitchFamily="34" charset="-122"/>
                <a:cs typeface="Alegreya" pitchFamily="34" charset="-120"/>
              </a:rPr>
              <a:t>What if we could turn waste into a solution for climate change?</a:t>
            </a:r>
            <a:endParaRPr lang="en-US" sz="1350" dirty="0"/>
          </a:p>
          <a:p>
            <a:pPr marL="190500" indent="-190500" algn="l">
              <a:lnSpc>
                <a:spcPts val="2025"/>
              </a:lnSpc>
              <a:buSzPct val="100000"/>
              <a:buChar char="•"/>
            </a:pPr>
            <a:r>
              <a:rPr lang="en-US" sz="1400" b="1" dirty="0">
                <a:solidFill>
                  <a:srgbClr val="111111"/>
                </a:solidFill>
                <a:latin typeface="Alegreya" pitchFamily="34" charset="0"/>
                <a:ea typeface="Alegreya" pitchFamily="34" charset="-122"/>
                <a:cs typeface="Alegreya" pitchFamily="34" charset="-120"/>
              </a:rPr>
              <a:t>Can our trash become the treasure that saves our planet?</a:t>
            </a:r>
            <a:endParaRPr lang="en-US" sz="1350" dirty="0"/>
          </a:p>
          <a:p>
            <a:pPr marL="190500" indent="-190500" algn="l">
              <a:lnSpc>
                <a:spcPts val="2025"/>
              </a:lnSpc>
              <a:buSzPct val="100000"/>
              <a:buChar char="•"/>
            </a:pPr>
            <a:r>
              <a:rPr lang="en-US" sz="1400" b="1" u="heavy" dirty="0">
                <a:solidFill>
                  <a:srgbClr val="539D28"/>
                </a:solidFill>
                <a:latin typeface="Alegreya" pitchFamily="34" charset="0"/>
                <a:ea typeface="Alegreya" pitchFamily="34" charset="-122"/>
                <a:cs typeface="Alegreya" pitchFamily="34" charset="-120"/>
              </a:rPr>
              <a:t>Greenhouse gases (GHGs)</a:t>
            </a:r>
            <a:r>
              <a:rPr lang="en-US" sz="1400" b="1" dirty="0">
                <a:solidFill>
                  <a:srgbClr val="111111"/>
                </a:solidFill>
                <a:latin typeface="Alegreya" pitchFamily="34" charset="0"/>
                <a:ea typeface="Alegreya" pitchFamily="34" charset="-122"/>
                <a:cs typeface="Alegreya" pitchFamily="34" charset="-120"/>
              </a:rPr>
              <a:t> have a significant impact on the environment, ecosystems, and human societies.</a:t>
            </a:r>
            <a:endParaRPr lang="en-US" sz="1350" dirty="0"/>
          </a:p>
          <a:p>
            <a:pPr marL="190500" indent="-190500" algn="l">
              <a:lnSpc>
                <a:spcPts val="2025"/>
              </a:lnSpc>
              <a:buSzPct val="100000"/>
              <a:buChar char="•"/>
            </a:pPr>
            <a:r>
              <a:rPr lang="en-US" sz="1400" b="1" dirty="0">
                <a:solidFill>
                  <a:srgbClr val="111111"/>
                </a:solidFill>
                <a:latin typeface="Alegreya" pitchFamily="34" charset="0"/>
                <a:ea typeface="Alegreya" pitchFamily="34" charset="-122"/>
                <a:cs typeface="Alegreya" pitchFamily="34" charset="-120"/>
              </a:rPr>
              <a:t>The clock is ticking, and the need for action has never been more pressing.</a:t>
            </a:r>
            <a:endParaRPr lang="en-US" sz="1350" dirty="0"/>
          </a:p>
          <a:p>
            <a:pPr marL="190500" indent="-190500" algn="l">
              <a:lnSpc>
                <a:spcPts val="2025"/>
              </a:lnSpc>
              <a:buSzPct val="100000"/>
              <a:buChar char="•"/>
            </a:pPr>
            <a:r>
              <a:rPr lang="en-US" sz="1400" b="1" dirty="0">
                <a:solidFill>
                  <a:srgbClr val="111111"/>
                </a:solidFill>
                <a:latin typeface="Alegreya" pitchFamily="34" charset="0"/>
                <a:ea typeface="Alegreya" pitchFamily="34" charset="-122"/>
                <a:cs typeface="Alegreya" pitchFamily="34" charset="-120"/>
              </a:rPr>
              <a:t>To combat climate change, we must rethink waste management from the ground up.</a:t>
            </a:r>
            <a:endParaRPr lang="en-US" sz="1350" dirty="0"/>
          </a:p>
          <a:p>
            <a:pPr marL="190500" indent="-190500" algn="l">
              <a:lnSpc>
                <a:spcPts val="2025"/>
              </a:lnSpc>
              <a:buSzPct val="100000"/>
              <a:buChar char="•"/>
            </a:pPr>
            <a:r>
              <a:rPr lang="en-US" sz="1400" b="1" dirty="0">
                <a:solidFill>
                  <a:srgbClr val="111111"/>
                </a:solidFill>
                <a:latin typeface="Alegreya" pitchFamily="34" charset="0"/>
                <a:ea typeface="Alegreya" pitchFamily="34" charset="-122"/>
                <a:cs typeface="Alegreya" pitchFamily="34" charset="-120"/>
              </a:rPr>
              <a:t>We need groundbreaking strategies to tackle the intertwined issues of climate change and waste</a:t>
            </a:r>
            <a:endParaRPr lang="en-US" sz="1350" dirty="0"/>
          </a:p>
        </p:txBody>
      </p:sp>
      <p:sp>
        <p:nvSpPr>
          <p:cNvPr id="4" name="Shape 1"/>
          <p:cNvSpPr/>
          <p:nvPr/>
        </p:nvSpPr>
        <p:spPr>
          <a:xfrm>
            <a:off x="476250" y="407651"/>
            <a:ext cx="8191500" cy="0"/>
          </a:xfrm>
          <a:prstGeom prst="line">
            <a:avLst/>
          </a:prstGeom>
          <a:solidFill>
            <a:srgbClr val="5018FB"/>
          </a:solidFill>
          <a:ln w="5292">
            <a:solidFill>
              <a:srgbClr val="111111"/>
            </a:solidFill>
            <a:prstDash val="solid"/>
            <a:headEnd type="none"/>
            <a:tailEnd type="none"/>
          </a:ln>
        </p:spPr>
      </p:sp>
      <p:sp>
        <p:nvSpPr>
          <p:cNvPr id="5" name="Shape 2"/>
          <p:cNvSpPr/>
          <p:nvPr/>
        </p:nvSpPr>
        <p:spPr>
          <a:xfrm>
            <a:off x="476250" y="4763170"/>
            <a:ext cx="8191500" cy="0"/>
          </a:xfrm>
          <a:prstGeom prst="line">
            <a:avLst/>
          </a:prstGeom>
          <a:solidFill>
            <a:srgbClr val="5018FB"/>
          </a:solidFill>
          <a:ln w="5292">
            <a:solidFill>
              <a:srgbClr val="111111"/>
            </a:solidFill>
            <a:prstDash val="solid"/>
            <a:headEnd type="none"/>
            <a:tailEnd type="none"/>
          </a:ln>
        </p:spPr>
      </p:sp>
      <p:pic>
        <p:nvPicPr>
          <p:cNvPr id="6" name="Image 0" descr="https://pitch-assets-ccb95893-de3f-4266-973c-20049231b248.s3.eu-west-1.amazonaws.com/fc9a3719-d621-48f7-af33-aa069717ec00?pitch-bytes=25014&amp;pitch-content-type=image%2Fjpeg"/>
          <p:cNvPicPr>
            <a:picLocks noChangeAspect="1"/>
          </p:cNvPicPr>
          <p:nvPr/>
        </p:nvPicPr>
        <p:blipFill>
          <a:blip r:embed="rId3"/>
          <a:srcRect/>
          <a:stretch/>
        </p:blipFill>
        <p:spPr>
          <a:xfrm>
            <a:off x="719770" y="1574522"/>
            <a:ext cx="2619408" cy="2619408"/>
          </a:xfrm>
          <a:prstGeom prst="rect">
            <a:avLst/>
          </a:prstGeom>
          <a:effectLst>
            <a:outerShdw blurRad="152400" dist="50800" dir="3780000" algn="bl" rotWithShape="0">
              <a:srgbClr val="000000">
                <a:alpha val="100000"/>
              </a:srgbClr>
            </a:outerShdw>
          </a:effectLst>
        </p:spPr>
      </p:pic>
      <p:sp>
        <p:nvSpPr>
          <p:cNvPr id="7" name="Text 3"/>
          <p:cNvSpPr/>
          <p:nvPr/>
        </p:nvSpPr>
        <p:spPr>
          <a:xfrm>
            <a:off x="723718" y="737022"/>
            <a:ext cx="2743200" cy="365745"/>
          </a:xfrm>
          <a:prstGeom prst="rect">
            <a:avLst/>
          </a:prstGeom>
          <a:noFill/>
          <a:ln/>
        </p:spPr>
        <p:txBody>
          <a:bodyPr wrap="none" lIns="0" tIns="0" rIns="0" bIns="0" rtlCol="0" anchor="t">
            <a:spAutoFit/>
          </a:bodyPr>
          <a:lstStyle/>
          <a:p>
            <a:pPr algn="l">
              <a:lnSpc>
                <a:spcPts val="2880"/>
              </a:lnSpc>
            </a:pPr>
            <a:r>
              <a:rPr lang="en-US" sz="2400" b="1" u="heavy" kern="0" spc="-24" dirty="0">
                <a:solidFill>
                  <a:srgbClr val="111111"/>
                </a:solidFill>
                <a:latin typeface="Space Grotesk" pitchFamily="34" charset="0"/>
                <a:ea typeface="Space Grotesk" pitchFamily="34" charset="-122"/>
                <a:cs typeface="Space Grotesk" pitchFamily="34" charset="-120"/>
              </a:rPr>
              <a:t>IDEA OVERVIEW</a:t>
            </a:r>
            <a:endParaRPr lang="en-US" sz="2400" dirty="0"/>
          </a:p>
        </p:txBody>
      </p:sp>
      <p:pic>
        <p:nvPicPr>
          <p:cNvPr id="8" name="Image 1" descr="https://external-media.api.pitch.com/provider/icons8/fluent/green-earth.svg"/>
          <p:cNvPicPr>
            <a:picLocks noChangeAspect="1"/>
          </p:cNvPicPr>
          <p:nvPr/>
        </p:nvPicPr>
        <p:blipFill>
          <a:blip r:embed="rId4">
            <a:extLst>
              <a:ext uri="{96DAC541-7B7A-43D3-8B79-37D633B846F1}">
                <asvg:svgBlip xmlns:asvg="http://schemas.microsoft.com/office/drawing/2016/SVG/main" xmlns="" r:embed="rId5"/>
              </a:ext>
            </a:extLst>
          </a:blip>
          <a:srcRect/>
          <a:stretch/>
        </p:blipFill>
        <p:spPr>
          <a:xfrm>
            <a:off x="3209743" y="588085"/>
            <a:ext cx="514350" cy="5143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76536" y="993690"/>
            <a:ext cx="3657600" cy="365745"/>
          </a:xfrm>
          <a:prstGeom prst="rect">
            <a:avLst/>
          </a:prstGeom>
          <a:noFill/>
          <a:ln/>
        </p:spPr>
        <p:txBody>
          <a:bodyPr wrap="square" lIns="0" tIns="0" rIns="0" bIns="0" rtlCol="0" anchor="ctr"/>
          <a:lstStyle/>
          <a:p>
            <a:pPr algn="l">
              <a:lnSpc>
                <a:spcPts val="2880"/>
              </a:lnSpc>
            </a:pPr>
            <a:r>
              <a:rPr lang="en-US" sz="2400" b="1" u="heavy" kern="0" spc="-24" dirty="0">
                <a:solidFill>
                  <a:srgbClr val="111111"/>
                </a:solidFill>
                <a:latin typeface="Space Grotesk" pitchFamily="34" charset="0"/>
                <a:ea typeface="Space Grotesk" pitchFamily="34" charset="-122"/>
                <a:cs typeface="Space Grotesk" pitchFamily="34" charset="-120"/>
              </a:rPr>
              <a:t>Impact</a:t>
            </a:r>
            <a:endParaRPr lang="en-US" sz="2400" dirty="0"/>
          </a:p>
        </p:txBody>
      </p:sp>
      <p:sp>
        <p:nvSpPr>
          <p:cNvPr id="4" name="Text 1"/>
          <p:cNvSpPr/>
          <p:nvPr/>
        </p:nvSpPr>
        <p:spPr>
          <a:xfrm>
            <a:off x="4171174" y="1587119"/>
            <a:ext cx="4836639" cy="2514600"/>
          </a:xfrm>
          <a:prstGeom prst="rect">
            <a:avLst/>
          </a:prstGeom>
          <a:noFill/>
          <a:ln/>
        </p:spPr>
        <p:txBody>
          <a:bodyPr wrap="square" lIns="0" tIns="0" rIns="0" bIns="0" rtlCol="0" anchor="ctr"/>
          <a:lstStyle/>
          <a:p>
            <a:pPr marL="190500" indent="-190500" algn="l">
              <a:lnSpc>
                <a:spcPts val="1800"/>
              </a:lnSpc>
              <a:buSzPct val="100000"/>
              <a:buChar char="•"/>
            </a:pPr>
            <a:r>
              <a:rPr lang="en-US" sz="1200" b="1" dirty="0">
                <a:solidFill>
                  <a:srgbClr val="111111"/>
                </a:solidFill>
                <a:latin typeface="Rany" pitchFamily="34" charset="0"/>
                <a:ea typeface="Rany" pitchFamily="34" charset="-122"/>
                <a:cs typeface="Rany" pitchFamily="34" charset="-120"/>
              </a:rPr>
              <a:t>Climate change has far-reaching and profound impacts on our environment.</a:t>
            </a:r>
            <a:endParaRPr lang="en-US" sz="1125" b="1" dirty="0"/>
          </a:p>
          <a:p>
            <a:pPr marL="190500" indent="-190500" algn="l">
              <a:lnSpc>
                <a:spcPts val="1800"/>
              </a:lnSpc>
              <a:buSzPct val="100000"/>
              <a:buChar char="•"/>
            </a:pPr>
            <a:r>
              <a:rPr lang="en-US" sz="1200" b="1" dirty="0">
                <a:solidFill>
                  <a:srgbClr val="111111"/>
                </a:solidFill>
                <a:latin typeface="Rany" pitchFamily="34" charset="0"/>
                <a:ea typeface="Rany" pitchFamily="34" charset="-122"/>
                <a:cs typeface="Rany" pitchFamily="34" charset="-120"/>
              </a:rPr>
              <a:t>It affects ecosystems, weather patterns, and natural resources.</a:t>
            </a:r>
            <a:endParaRPr lang="en-US" sz="1125" b="1" dirty="0"/>
          </a:p>
          <a:p>
            <a:pPr marL="190500" indent="-190500" algn="l">
              <a:lnSpc>
                <a:spcPts val="1800"/>
              </a:lnSpc>
              <a:buSzPct val="100000"/>
              <a:buChar char="•"/>
            </a:pPr>
            <a:r>
              <a:rPr lang="en-US" sz="1200" b="1" dirty="0">
                <a:solidFill>
                  <a:srgbClr val="111111"/>
                </a:solidFill>
                <a:latin typeface="Rany" pitchFamily="34" charset="0"/>
                <a:ea typeface="Rany" pitchFamily="34" charset="-122"/>
                <a:cs typeface="Rany" pitchFamily="34" charset="-120"/>
              </a:rPr>
              <a:t>Increasing frequency and intensity of extreme weather events (e.g., </a:t>
            </a:r>
            <a:r>
              <a:rPr lang="en-US" sz="1200" b="1" dirty="0">
                <a:solidFill>
                  <a:srgbClr val="539D28"/>
                </a:solidFill>
                <a:latin typeface="Rany" pitchFamily="34" charset="0"/>
                <a:ea typeface="Rany" pitchFamily="34" charset="-122"/>
                <a:cs typeface="Rany" pitchFamily="34" charset="-120"/>
              </a:rPr>
              <a:t>hurricanes, wildfires</a:t>
            </a:r>
            <a:r>
              <a:rPr lang="en-US" sz="1200" b="1" dirty="0">
                <a:solidFill>
                  <a:srgbClr val="111111"/>
                </a:solidFill>
                <a:latin typeface="Rany" pitchFamily="34" charset="0"/>
                <a:ea typeface="Rany" pitchFamily="34" charset="-122"/>
                <a:cs typeface="Rany" pitchFamily="34" charset="-120"/>
              </a:rPr>
              <a:t>).</a:t>
            </a:r>
            <a:endParaRPr lang="en-US" sz="1125" b="1" dirty="0"/>
          </a:p>
          <a:p>
            <a:pPr marL="190500" indent="-190500" algn="l">
              <a:lnSpc>
                <a:spcPts val="1800"/>
              </a:lnSpc>
              <a:buSzPct val="100000"/>
              <a:buChar char="•"/>
            </a:pPr>
            <a:r>
              <a:rPr lang="en-US" sz="1200" b="1" dirty="0">
                <a:solidFill>
                  <a:srgbClr val="539D28"/>
                </a:solidFill>
                <a:latin typeface="Rany" pitchFamily="34" charset="0"/>
                <a:ea typeface="Rany" pitchFamily="34" charset="-122"/>
                <a:cs typeface="Rany" pitchFamily="34" charset="-120"/>
              </a:rPr>
              <a:t>Rising sea levels</a:t>
            </a:r>
            <a:r>
              <a:rPr lang="en-US" sz="1200" b="1" dirty="0">
                <a:solidFill>
                  <a:srgbClr val="111111"/>
                </a:solidFill>
                <a:latin typeface="Rany" pitchFamily="34" charset="0"/>
                <a:ea typeface="Rany" pitchFamily="34" charset="-122"/>
                <a:cs typeface="Rany" pitchFamily="34" charset="-120"/>
              </a:rPr>
              <a:t>, leading to coastal flooding and erosion.</a:t>
            </a:r>
            <a:endParaRPr lang="en-US" sz="1125" b="1" dirty="0"/>
          </a:p>
          <a:p>
            <a:pPr marL="190500" indent="-190500" algn="l">
              <a:lnSpc>
                <a:spcPts val="1800"/>
              </a:lnSpc>
              <a:buSzPct val="100000"/>
              <a:buChar char="•"/>
            </a:pPr>
            <a:r>
              <a:rPr lang="en-US" sz="1200" b="1" dirty="0">
                <a:solidFill>
                  <a:srgbClr val="111111"/>
                </a:solidFill>
                <a:latin typeface="Rany" pitchFamily="34" charset="0"/>
                <a:ea typeface="Rany" pitchFamily="34" charset="-122"/>
                <a:cs typeface="Rany" pitchFamily="34" charset="-120"/>
              </a:rPr>
              <a:t>A steady global temperature increase, disrupting ecosystems and weather stability.</a:t>
            </a:r>
            <a:endParaRPr lang="en-US" sz="1125" b="1" dirty="0"/>
          </a:p>
          <a:p>
            <a:pPr marL="190500" indent="-190500" algn="l">
              <a:lnSpc>
                <a:spcPts val="1800"/>
              </a:lnSpc>
              <a:buSzPct val="100000"/>
              <a:buChar char="•"/>
            </a:pPr>
            <a:r>
              <a:rPr lang="en-US" sz="1200" b="1" dirty="0">
                <a:solidFill>
                  <a:srgbClr val="111111"/>
                </a:solidFill>
                <a:latin typeface="Rany" pitchFamily="34" charset="0"/>
                <a:ea typeface="Rany" pitchFamily="34" charset="-122"/>
                <a:cs typeface="Rany" pitchFamily="34" charset="-120"/>
              </a:rPr>
              <a:t>The case study shown in the figure shows the Climate change impact at </a:t>
            </a:r>
            <a:r>
              <a:rPr lang="en-US" sz="1200" b="1" dirty="0">
                <a:solidFill>
                  <a:srgbClr val="539D28"/>
                </a:solidFill>
                <a:latin typeface="Rany" pitchFamily="34" charset="0"/>
                <a:ea typeface="Rany" pitchFamily="34" charset="-122"/>
                <a:cs typeface="Rany" pitchFamily="34" charset="-120"/>
              </a:rPr>
              <a:t>waste-energy facility</a:t>
            </a:r>
            <a:r>
              <a:rPr lang="en-US" sz="1200" b="1" dirty="0">
                <a:solidFill>
                  <a:srgbClr val="111111"/>
                </a:solidFill>
                <a:latin typeface="Rany" pitchFamily="34" charset="0"/>
                <a:ea typeface="Rany" pitchFamily="34" charset="-122"/>
                <a:cs typeface="Rany" pitchFamily="34" charset="-120"/>
              </a:rPr>
              <a:t>.</a:t>
            </a:r>
            <a:endParaRPr lang="en-US" sz="1125" b="1" dirty="0"/>
          </a:p>
        </p:txBody>
      </p:sp>
      <p:sp>
        <p:nvSpPr>
          <p:cNvPr id="5" name="Shape 2"/>
          <p:cNvSpPr/>
          <p:nvPr/>
        </p:nvSpPr>
        <p:spPr>
          <a:xfrm>
            <a:off x="476250" y="382178"/>
            <a:ext cx="8191500" cy="0"/>
          </a:xfrm>
          <a:prstGeom prst="line">
            <a:avLst/>
          </a:prstGeom>
          <a:solidFill>
            <a:srgbClr val="5018FB"/>
          </a:solidFill>
          <a:ln w="5292">
            <a:solidFill>
              <a:srgbClr val="111111"/>
            </a:solidFill>
            <a:prstDash val="solid"/>
            <a:headEnd type="none"/>
            <a:tailEnd type="none"/>
          </a:ln>
        </p:spPr>
      </p:sp>
      <p:sp>
        <p:nvSpPr>
          <p:cNvPr id="6" name="Shape 3"/>
          <p:cNvSpPr/>
          <p:nvPr/>
        </p:nvSpPr>
        <p:spPr>
          <a:xfrm>
            <a:off x="476250" y="4839589"/>
            <a:ext cx="8191500" cy="0"/>
          </a:xfrm>
          <a:prstGeom prst="line">
            <a:avLst/>
          </a:prstGeom>
          <a:solidFill>
            <a:srgbClr val="5018FB"/>
          </a:solidFill>
          <a:ln w="5292">
            <a:solidFill>
              <a:srgbClr val="111111"/>
            </a:solidFill>
            <a:prstDash val="solid"/>
            <a:headEnd type="none"/>
            <a:tailEnd type="none"/>
          </a:ln>
        </p:spPr>
      </p:sp>
      <p:pic>
        <p:nvPicPr>
          <p:cNvPr id="7" name="Image 0" descr="https://pitch-assets-ccb95893-de3f-4266-973c-20049231b248.s3.eu-west-1.amazonaws.com/35c622ef-17a9-42fe-97ab-df720cdf3e89?pitch-bytes=89808&amp;pitch-content-type=image%2Fjpeg"/>
          <p:cNvPicPr>
            <a:picLocks noChangeAspect="1"/>
          </p:cNvPicPr>
          <p:nvPr/>
        </p:nvPicPr>
        <p:blipFill>
          <a:blip r:embed="rId3"/>
          <a:srcRect/>
          <a:stretch/>
        </p:blipFill>
        <p:spPr>
          <a:xfrm>
            <a:off x="189434" y="1912012"/>
            <a:ext cx="3817499" cy="1870574"/>
          </a:xfrm>
          <a:prstGeom prst="rect">
            <a:avLst/>
          </a:prstGeom>
          <a:effectLst>
            <a:outerShdw blurRad="152400" dist="50800" dir="3780000" algn="bl" rotWithShape="0">
              <a:srgbClr val="000000">
                <a:alpha val="96000"/>
              </a:srgbClr>
            </a:outerShdw>
          </a:effectLst>
        </p:spPr>
      </p:pic>
      <p:pic>
        <p:nvPicPr>
          <p:cNvPr id="8" name="Image 1" descr="https://external-media.api.pitch.com/provider/icons8/fluent/greenhouse-effect.svg"/>
          <p:cNvPicPr>
            <a:picLocks noChangeAspect="1"/>
          </p:cNvPicPr>
          <p:nvPr/>
        </p:nvPicPr>
        <p:blipFill>
          <a:blip r:embed="rId4">
            <a:extLst>
              <a:ext uri="{96DAC541-7B7A-43D3-8B79-37D633B846F1}">
                <asvg:svgBlip xmlns:asvg="http://schemas.microsoft.com/office/drawing/2016/SVG/main" xmlns="" r:embed="rId5"/>
              </a:ext>
            </a:extLst>
          </a:blip>
          <a:srcRect/>
          <a:stretch/>
        </p:blipFill>
        <p:spPr>
          <a:xfrm>
            <a:off x="1672190" y="842055"/>
            <a:ext cx="514350" cy="5143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76536" y="729911"/>
            <a:ext cx="3657600" cy="365745"/>
          </a:xfrm>
          <a:prstGeom prst="rect">
            <a:avLst/>
          </a:prstGeom>
          <a:noFill/>
          <a:ln/>
        </p:spPr>
        <p:txBody>
          <a:bodyPr wrap="square" lIns="0" tIns="0" rIns="0" bIns="0" rtlCol="0" anchor="ctr"/>
          <a:lstStyle/>
          <a:p>
            <a:pPr algn="l">
              <a:lnSpc>
                <a:spcPts val="2880"/>
              </a:lnSpc>
            </a:pPr>
            <a:r>
              <a:rPr lang="en-US" sz="2400" b="1" u="heavy" kern="0" spc="-24" dirty="0">
                <a:solidFill>
                  <a:srgbClr val="111111"/>
                </a:solidFill>
                <a:latin typeface="Space Grotesk" pitchFamily="34" charset="0"/>
                <a:ea typeface="Space Grotesk" pitchFamily="34" charset="-122"/>
                <a:cs typeface="Space Grotesk" pitchFamily="34" charset="-120"/>
              </a:rPr>
              <a:t>Tech Driven Management</a:t>
            </a:r>
            <a:endParaRPr lang="en-US" sz="2400" dirty="0"/>
          </a:p>
        </p:txBody>
      </p:sp>
      <p:sp>
        <p:nvSpPr>
          <p:cNvPr id="4" name="Shape 1"/>
          <p:cNvSpPr/>
          <p:nvPr/>
        </p:nvSpPr>
        <p:spPr>
          <a:xfrm>
            <a:off x="476250" y="390669"/>
            <a:ext cx="8191500" cy="0"/>
          </a:xfrm>
          <a:prstGeom prst="line">
            <a:avLst/>
          </a:prstGeom>
          <a:solidFill>
            <a:srgbClr val="5018FB"/>
          </a:solidFill>
          <a:ln w="5292">
            <a:solidFill>
              <a:srgbClr val="111111"/>
            </a:solidFill>
            <a:prstDash val="solid"/>
            <a:headEnd type="none"/>
            <a:tailEnd type="none"/>
          </a:ln>
        </p:spPr>
      </p:sp>
      <p:sp>
        <p:nvSpPr>
          <p:cNvPr id="5" name="Shape 2"/>
          <p:cNvSpPr/>
          <p:nvPr/>
        </p:nvSpPr>
        <p:spPr>
          <a:xfrm>
            <a:off x="476250" y="4788643"/>
            <a:ext cx="8191500" cy="0"/>
          </a:xfrm>
          <a:prstGeom prst="line">
            <a:avLst/>
          </a:prstGeom>
          <a:solidFill>
            <a:srgbClr val="5018FB"/>
          </a:solidFill>
          <a:ln w="5292">
            <a:solidFill>
              <a:srgbClr val="111111"/>
            </a:solidFill>
            <a:prstDash val="solid"/>
            <a:headEnd type="none"/>
            <a:tailEnd type="none"/>
          </a:ln>
        </p:spPr>
      </p:sp>
      <p:pic>
        <p:nvPicPr>
          <p:cNvPr id="6" name="Image 0" descr="https://external-media.api.pitch.com/provider/icons8/fluent/processor.svg"/>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4099014" y="660023"/>
            <a:ext cx="514350" cy="514350"/>
          </a:xfrm>
          <a:prstGeom prst="rect">
            <a:avLst/>
          </a:prstGeom>
        </p:spPr>
      </p:pic>
      <p:pic>
        <p:nvPicPr>
          <p:cNvPr id="7" name="Image 1" descr="https://pitch-assets-ccb95893-de3f-4266-973c-20049231b248.s3.eu-west-1.amazonaws.com/0d6ba1ca-361a-48cc-8550-4409152342e5?pitch-bytes=158096&amp;pitch-content-type=image%2Fpng"/>
          <p:cNvPicPr>
            <a:picLocks noChangeAspect="1"/>
          </p:cNvPicPr>
          <p:nvPr/>
        </p:nvPicPr>
        <p:blipFill>
          <a:blip r:embed="rId5"/>
          <a:srcRect t="22024" b="22024"/>
          <a:stretch/>
        </p:blipFill>
        <p:spPr>
          <a:xfrm>
            <a:off x="476983" y="1354215"/>
            <a:ext cx="1394560" cy="780288"/>
          </a:xfrm>
          <a:prstGeom prst="rect">
            <a:avLst/>
          </a:prstGeom>
        </p:spPr>
      </p:pic>
      <p:sp>
        <p:nvSpPr>
          <p:cNvPr id="8" name="Text 3"/>
          <p:cNvSpPr/>
          <p:nvPr/>
        </p:nvSpPr>
        <p:spPr>
          <a:xfrm>
            <a:off x="1968944" y="1636235"/>
            <a:ext cx="914400" cy="214312"/>
          </a:xfrm>
          <a:prstGeom prst="rect">
            <a:avLst/>
          </a:prstGeom>
          <a:noFill/>
          <a:ln/>
        </p:spPr>
        <p:txBody>
          <a:bodyPr wrap="none" lIns="0" tIns="0" rIns="0" bIns="0" rtlCol="0" anchor="t">
            <a:spAutoFit/>
          </a:bodyPr>
          <a:lstStyle/>
          <a:p>
            <a:pPr algn="l">
              <a:lnSpc>
                <a:spcPts val="1688"/>
              </a:lnSpc>
            </a:pPr>
            <a:r>
              <a:rPr lang="en-US" sz="1100" b="1" dirty="0">
                <a:solidFill>
                  <a:srgbClr val="111111"/>
                </a:solidFill>
                <a:latin typeface="Space Grotesk" pitchFamily="34" charset="0"/>
                <a:ea typeface="Space Grotesk" pitchFamily="34" charset="-122"/>
                <a:cs typeface="Space Grotesk" pitchFamily="34" charset="-120"/>
              </a:rPr>
              <a:t>HC-SR04 </a:t>
            </a:r>
            <a:endParaRPr lang="en-US" sz="1125" dirty="0"/>
          </a:p>
        </p:txBody>
      </p:sp>
      <p:sp>
        <p:nvSpPr>
          <p:cNvPr id="9" name="Text 4"/>
          <p:cNvSpPr/>
          <p:nvPr/>
        </p:nvSpPr>
        <p:spPr>
          <a:xfrm>
            <a:off x="3826910" y="1776838"/>
            <a:ext cx="5141992" cy="2143125"/>
          </a:xfrm>
          <a:prstGeom prst="rect">
            <a:avLst/>
          </a:prstGeom>
          <a:noFill/>
          <a:ln/>
        </p:spPr>
        <p:txBody>
          <a:bodyPr wrap="square" lIns="0" tIns="0" rIns="0" bIns="0" rtlCol="0" anchor="ctr"/>
          <a:lstStyle/>
          <a:p>
            <a:pPr marL="190500" indent="-190500" algn="l">
              <a:lnSpc>
                <a:spcPts val="1688"/>
              </a:lnSpc>
              <a:buSzPct val="100000"/>
              <a:buChar char="•"/>
            </a:pPr>
            <a:r>
              <a:rPr lang="en-US" sz="1100" b="1" dirty="0" smtClean="0">
                <a:solidFill>
                  <a:srgbClr val="111111"/>
                </a:solidFill>
                <a:latin typeface="Rany" pitchFamily="34" charset="0"/>
                <a:ea typeface="Rany" pitchFamily="34" charset="-122"/>
                <a:cs typeface="Rany" pitchFamily="34" charset="-120"/>
              </a:rPr>
              <a:t>Use </a:t>
            </a:r>
            <a:r>
              <a:rPr lang="en-US" sz="1100" b="1" dirty="0">
                <a:solidFill>
                  <a:srgbClr val="111111"/>
                </a:solidFill>
                <a:latin typeface="Rany" pitchFamily="34" charset="0"/>
                <a:ea typeface="Rany" pitchFamily="34" charset="-122"/>
                <a:cs typeface="Rany" pitchFamily="34" charset="-120"/>
              </a:rPr>
              <a:t>of </a:t>
            </a:r>
            <a:r>
              <a:rPr lang="en-US" sz="1100" b="1" dirty="0">
                <a:solidFill>
                  <a:srgbClr val="539D28"/>
                </a:solidFill>
                <a:latin typeface="Rany" pitchFamily="34" charset="0"/>
                <a:ea typeface="Rany" pitchFamily="34" charset="-122"/>
                <a:cs typeface="Rany" pitchFamily="34" charset="-120"/>
              </a:rPr>
              <a:t>HC-SR04 Arduino Ultrasonic Sensor</a:t>
            </a:r>
            <a:r>
              <a:rPr lang="en-US" sz="1100" b="1" dirty="0">
                <a:solidFill>
                  <a:srgbClr val="111111"/>
                </a:solidFill>
                <a:latin typeface="Rany" pitchFamily="34" charset="0"/>
                <a:ea typeface="Rany" pitchFamily="34" charset="-122"/>
                <a:cs typeface="Rany" pitchFamily="34" charset="-120"/>
              </a:rPr>
              <a:t> and micro sensors.</a:t>
            </a:r>
            <a:endParaRPr lang="en-US" sz="1125" dirty="0"/>
          </a:p>
          <a:p>
            <a:pPr marL="190500" indent="-190500" algn="l">
              <a:lnSpc>
                <a:spcPts val="1688"/>
              </a:lnSpc>
              <a:buSzPct val="100000"/>
              <a:buChar char="•"/>
            </a:pPr>
            <a:r>
              <a:rPr lang="en-US" sz="1100" b="1" dirty="0">
                <a:solidFill>
                  <a:srgbClr val="111111"/>
                </a:solidFill>
                <a:latin typeface="Rany" pitchFamily="34" charset="0"/>
                <a:ea typeface="Rany" pitchFamily="34" charset="-122"/>
                <a:cs typeface="Rany" pitchFamily="34" charset="-120"/>
              </a:rPr>
              <a:t>Auto transmit signals to the authorities when the bins are nearly full.</a:t>
            </a:r>
            <a:endParaRPr lang="en-US" sz="1125" dirty="0"/>
          </a:p>
          <a:p>
            <a:pPr marL="190500" indent="-190500" algn="l">
              <a:lnSpc>
                <a:spcPts val="1688"/>
              </a:lnSpc>
              <a:buSzPct val="100000"/>
              <a:buChar char="•"/>
            </a:pPr>
            <a:r>
              <a:rPr lang="en-US" sz="1100" b="1" dirty="0">
                <a:solidFill>
                  <a:srgbClr val="111111"/>
                </a:solidFill>
                <a:latin typeface="Rany" pitchFamily="34" charset="0"/>
                <a:ea typeface="Rany" pitchFamily="34" charset="-122"/>
                <a:cs typeface="Rany" pitchFamily="34" charset="-120"/>
              </a:rPr>
              <a:t>Minimize environmental harm, by preventing unnecessary pickups.</a:t>
            </a:r>
            <a:endParaRPr lang="en-US" sz="1125" dirty="0"/>
          </a:p>
          <a:p>
            <a:pPr marL="190500" indent="-190500" algn="l">
              <a:lnSpc>
                <a:spcPts val="1688"/>
              </a:lnSpc>
              <a:buSzPct val="100000"/>
              <a:buChar char="•"/>
            </a:pPr>
            <a:r>
              <a:rPr lang="en-US" sz="1100" b="1" dirty="0">
                <a:solidFill>
                  <a:srgbClr val="111111"/>
                </a:solidFill>
                <a:latin typeface="Rany" pitchFamily="34" charset="0"/>
                <a:ea typeface="Rany" pitchFamily="34" charset="-122"/>
                <a:cs typeface="Rany" pitchFamily="34" charset="-120"/>
              </a:rPr>
              <a:t>Prevent the False Triggering of the sensors using advance sensor quality, </a:t>
            </a:r>
            <a:r>
              <a:rPr lang="en-US" sz="1100" b="1" dirty="0">
                <a:solidFill>
                  <a:srgbClr val="539D28"/>
                </a:solidFill>
                <a:latin typeface="Rany" pitchFamily="34" charset="0"/>
                <a:ea typeface="Rany" pitchFamily="34" charset="-122"/>
                <a:cs typeface="Rany" pitchFamily="34" charset="-120"/>
              </a:rPr>
              <a:t>dual sensor redundancy</a:t>
            </a:r>
            <a:r>
              <a:rPr lang="en-US" sz="1100" b="1" dirty="0">
                <a:solidFill>
                  <a:srgbClr val="111111"/>
                </a:solidFill>
                <a:latin typeface="Rany" pitchFamily="34" charset="0"/>
                <a:ea typeface="Rany" pitchFamily="34" charset="-122"/>
                <a:cs typeface="Rany" pitchFamily="34" charset="-120"/>
              </a:rPr>
              <a:t> and consider weather conditions impact.</a:t>
            </a:r>
            <a:endParaRPr lang="en-US" sz="1125" dirty="0"/>
          </a:p>
          <a:p>
            <a:pPr marL="190500" indent="-190500" algn="l">
              <a:lnSpc>
                <a:spcPts val="1688"/>
              </a:lnSpc>
              <a:buSzPct val="100000"/>
              <a:buChar char="•"/>
            </a:pPr>
            <a:r>
              <a:rPr lang="en-US" sz="1100" b="1" dirty="0">
                <a:solidFill>
                  <a:srgbClr val="539D28"/>
                </a:solidFill>
                <a:latin typeface="Rany" pitchFamily="34" charset="0"/>
                <a:ea typeface="Rany" pitchFamily="34" charset="-122"/>
                <a:cs typeface="Rany" pitchFamily="34" charset="-120"/>
              </a:rPr>
              <a:t>Reliable internet connectivity</a:t>
            </a:r>
            <a:r>
              <a:rPr lang="en-US" sz="1100" b="1" dirty="0">
                <a:solidFill>
                  <a:srgbClr val="111111"/>
                </a:solidFill>
                <a:latin typeface="Rany" pitchFamily="34" charset="0"/>
                <a:ea typeface="Rany" pitchFamily="34" charset="-122"/>
                <a:cs typeface="Rany" pitchFamily="34" charset="-120"/>
              </a:rPr>
              <a:t> for real time signal transfer</a:t>
            </a:r>
            <a:r>
              <a:rPr lang="en-US" sz="1100" b="1" dirty="0" smtClean="0">
                <a:solidFill>
                  <a:srgbClr val="111111"/>
                </a:solidFill>
                <a:latin typeface="Rany" pitchFamily="34" charset="0"/>
                <a:ea typeface="Rany" pitchFamily="34" charset="-122"/>
                <a:cs typeface="Rany" pitchFamily="34" charset="-120"/>
              </a:rPr>
              <a:t>.</a:t>
            </a:r>
          </a:p>
          <a:p>
            <a:pPr marL="190500" indent="-190500">
              <a:lnSpc>
                <a:spcPts val="1688"/>
              </a:lnSpc>
              <a:buSzPct val="100000"/>
              <a:buFontTx/>
              <a:buChar char="•"/>
            </a:pPr>
            <a:r>
              <a:rPr lang="en-US" sz="1200" b="1" dirty="0">
                <a:solidFill>
                  <a:srgbClr val="111111"/>
                </a:solidFill>
                <a:latin typeface="Rany" pitchFamily="34" charset="0"/>
                <a:ea typeface="Rany" pitchFamily="34" charset="-122"/>
                <a:cs typeface="Rany" pitchFamily="34" charset="-120"/>
              </a:rPr>
              <a:t>Use of IOT sensors to monitor the levels of waste in real time.</a:t>
            </a:r>
            <a:endParaRPr lang="en-US" sz="1400" dirty="0"/>
          </a:p>
          <a:p>
            <a:pPr algn="l">
              <a:lnSpc>
                <a:spcPts val="1688"/>
              </a:lnSpc>
              <a:buSzPct val="100000"/>
            </a:pPr>
            <a:endParaRPr lang="en-US" sz="1125" dirty="0"/>
          </a:p>
        </p:txBody>
      </p:sp>
      <p:pic>
        <p:nvPicPr>
          <p:cNvPr id="10" name="Image 2" descr="https://pitch-assets-ccb95893-de3f-4266-973c-20049231b248.s3.eu-west-1.amazonaws.com/3788ac3e-b4ed-4d17-b16f-cb230537684c?pitch-bytes=71158&amp;pitch-content-type=image%2Fjpeg"/>
          <p:cNvPicPr>
            <a:picLocks noChangeAspect="1"/>
          </p:cNvPicPr>
          <p:nvPr/>
        </p:nvPicPr>
        <p:blipFill>
          <a:blip r:embed="rId6"/>
          <a:srcRect/>
          <a:stretch/>
        </p:blipFill>
        <p:spPr>
          <a:xfrm>
            <a:off x="475784" y="2208468"/>
            <a:ext cx="973548" cy="730161"/>
          </a:xfrm>
          <a:prstGeom prst="rect">
            <a:avLst/>
          </a:prstGeom>
        </p:spPr>
      </p:pic>
      <p:sp>
        <p:nvSpPr>
          <p:cNvPr id="11" name="Text 5"/>
          <p:cNvSpPr/>
          <p:nvPr/>
        </p:nvSpPr>
        <p:spPr>
          <a:xfrm>
            <a:off x="1609259" y="2463511"/>
            <a:ext cx="1828800" cy="214312"/>
          </a:xfrm>
          <a:prstGeom prst="rect">
            <a:avLst/>
          </a:prstGeom>
          <a:noFill/>
          <a:ln/>
        </p:spPr>
        <p:txBody>
          <a:bodyPr wrap="none" lIns="0" tIns="0" rIns="0" bIns="0" rtlCol="0" anchor="t">
            <a:spAutoFit/>
          </a:bodyPr>
          <a:lstStyle/>
          <a:p>
            <a:pPr algn="l">
              <a:lnSpc>
                <a:spcPts val="1688"/>
              </a:lnSpc>
            </a:pPr>
            <a:r>
              <a:rPr lang="en-US" sz="1100" b="1" dirty="0">
                <a:solidFill>
                  <a:srgbClr val="111111"/>
                </a:solidFill>
                <a:latin typeface="Space Grotesk" pitchFamily="34" charset="0"/>
                <a:ea typeface="Space Grotesk" pitchFamily="34" charset="-122"/>
                <a:cs typeface="Space Grotesk" pitchFamily="34" charset="-120"/>
              </a:rPr>
              <a:t>Moisture Sensor</a:t>
            </a:r>
            <a:endParaRPr lang="en-US" sz="1125" dirty="0"/>
          </a:p>
        </p:txBody>
      </p:sp>
      <p:pic>
        <p:nvPicPr>
          <p:cNvPr id="12" name="Image 3" descr="https://pitch-assets-ccb95893-de3f-4266-973c-20049231b248.s3.eu-west-1.amazonaws.com/899ae838-9990-4f42-b5ad-5b5c121f36a1?pitch-bytes=39889&amp;pitch-content-type=image%2Fjpeg"/>
          <p:cNvPicPr>
            <a:picLocks noChangeAspect="1"/>
          </p:cNvPicPr>
          <p:nvPr/>
        </p:nvPicPr>
        <p:blipFill>
          <a:blip r:embed="rId7"/>
          <a:srcRect t="18467" b="18467"/>
          <a:stretch/>
        </p:blipFill>
        <p:spPr>
          <a:xfrm>
            <a:off x="378069" y="2936831"/>
            <a:ext cx="1170176" cy="737972"/>
          </a:xfrm>
          <a:prstGeom prst="rect">
            <a:avLst/>
          </a:prstGeom>
        </p:spPr>
      </p:pic>
      <p:sp>
        <p:nvSpPr>
          <p:cNvPr id="13" name="Text 6"/>
          <p:cNvSpPr/>
          <p:nvPr/>
        </p:nvSpPr>
        <p:spPr>
          <a:xfrm>
            <a:off x="1690188" y="3200866"/>
            <a:ext cx="914400" cy="214312"/>
          </a:xfrm>
          <a:prstGeom prst="rect">
            <a:avLst/>
          </a:prstGeom>
          <a:noFill/>
          <a:ln/>
        </p:spPr>
        <p:txBody>
          <a:bodyPr wrap="none" lIns="0" tIns="0" rIns="0" bIns="0" rtlCol="0" anchor="t">
            <a:spAutoFit/>
          </a:bodyPr>
          <a:lstStyle/>
          <a:p>
            <a:pPr algn="l">
              <a:lnSpc>
                <a:spcPts val="1688"/>
              </a:lnSpc>
            </a:pPr>
            <a:r>
              <a:rPr lang="en-US" sz="1100" b="1" dirty="0">
                <a:solidFill>
                  <a:srgbClr val="111111"/>
                </a:solidFill>
                <a:latin typeface="Space Grotesk" pitchFamily="34" charset="0"/>
                <a:ea typeface="Space Grotesk" pitchFamily="34" charset="-122"/>
                <a:cs typeface="Space Grotesk" pitchFamily="34" charset="-120"/>
              </a:rPr>
              <a:t>IR Sensor</a:t>
            </a:r>
            <a:endParaRPr lang="en-US" sz="1125" dirty="0"/>
          </a:p>
        </p:txBody>
      </p:sp>
      <p:pic>
        <p:nvPicPr>
          <p:cNvPr id="14" name="Image 4" descr="https://pitch-assets-ccb95893-de3f-4266-973c-20049231b248.s3.eu-west-1.amazonaws.com/383499c9-8e9e-4eeb-aa5a-29254cc00410?pitch-bytes=31789&amp;pitch-content-type=image%2Fjpeg"/>
          <p:cNvPicPr>
            <a:picLocks noChangeAspect="1"/>
          </p:cNvPicPr>
          <p:nvPr/>
        </p:nvPicPr>
        <p:blipFill>
          <a:blip r:embed="rId8"/>
          <a:srcRect t="13489" b="13489"/>
          <a:stretch/>
        </p:blipFill>
        <p:spPr>
          <a:xfrm>
            <a:off x="479432" y="3764107"/>
            <a:ext cx="1316786" cy="723077"/>
          </a:xfrm>
          <a:prstGeom prst="rect">
            <a:avLst/>
          </a:prstGeom>
        </p:spPr>
      </p:pic>
      <p:sp>
        <p:nvSpPr>
          <p:cNvPr id="15" name="Text 7"/>
          <p:cNvSpPr/>
          <p:nvPr/>
        </p:nvSpPr>
        <p:spPr>
          <a:xfrm>
            <a:off x="1968944" y="4019150"/>
            <a:ext cx="914400" cy="214312"/>
          </a:xfrm>
          <a:prstGeom prst="rect">
            <a:avLst/>
          </a:prstGeom>
          <a:noFill/>
          <a:ln/>
        </p:spPr>
        <p:txBody>
          <a:bodyPr wrap="none" lIns="0" tIns="0" rIns="0" bIns="0" rtlCol="0" anchor="t">
            <a:spAutoFit/>
          </a:bodyPr>
          <a:lstStyle/>
          <a:p>
            <a:pPr algn="l">
              <a:lnSpc>
                <a:spcPts val="1688"/>
              </a:lnSpc>
            </a:pPr>
            <a:r>
              <a:rPr lang="en-US" sz="1100" b="1" dirty="0">
                <a:solidFill>
                  <a:srgbClr val="111111"/>
                </a:solidFill>
                <a:latin typeface="Space Grotesk" pitchFamily="34" charset="0"/>
                <a:ea typeface="Space Grotesk" pitchFamily="34" charset="-122"/>
                <a:cs typeface="Space Grotesk" pitchFamily="34" charset="-120"/>
              </a:rPr>
              <a:t>LCD Display</a:t>
            </a:r>
            <a:endParaRPr lang="en-US" sz="11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pic>
        <p:nvPicPr>
          <p:cNvPr id="3" name="Image 0" descr="https://pitch-assets-ccb95893-de3f-4266-973c-20049231b248.s3.eu-west-1.amazonaws.com/245cad59-f62d-402c-a06c-e8901a8d7556?pitch-bytes=148364&amp;pitch-content-type=image%2Fpng"/>
          <p:cNvPicPr>
            <a:picLocks noChangeAspect="1"/>
          </p:cNvPicPr>
          <p:nvPr/>
        </p:nvPicPr>
        <p:blipFill>
          <a:blip r:embed="rId3"/>
          <a:srcRect/>
          <a:stretch/>
        </p:blipFill>
        <p:spPr>
          <a:xfrm>
            <a:off x="118658" y="877632"/>
            <a:ext cx="4453342" cy="3866929"/>
          </a:xfrm>
          <a:prstGeom prst="rect">
            <a:avLst/>
          </a:prstGeom>
        </p:spPr>
      </p:pic>
      <p:pic>
        <p:nvPicPr>
          <p:cNvPr id="4" name="Image 1" descr="https://pitch-assets-ccb95893-de3f-4266-973c-20049231b248.s3.eu-west-1.amazonaws.com/dac4a2d8-89f8-49f2-adfe-31cf0d64a4c1?pitch-bytes=90710&amp;pitch-content-type=image%2Fpng"/>
          <p:cNvPicPr>
            <a:picLocks noChangeAspect="1"/>
          </p:cNvPicPr>
          <p:nvPr/>
        </p:nvPicPr>
        <p:blipFill>
          <a:blip r:embed="rId4"/>
          <a:srcRect/>
          <a:stretch/>
        </p:blipFill>
        <p:spPr>
          <a:xfrm>
            <a:off x="4445380" y="697790"/>
            <a:ext cx="4318180" cy="4219290"/>
          </a:xfrm>
          <a:prstGeom prst="rect">
            <a:avLst/>
          </a:prstGeom>
        </p:spPr>
      </p:pic>
      <p:sp>
        <p:nvSpPr>
          <p:cNvPr id="5" name="Text 0"/>
          <p:cNvSpPr/>
          <p:nvPr/>
        </p:nvSpPr>
        <p:spPr>
          <a:xfrm>
            <a:off x="1941968" y="170517"/>
            <a:ext cx="5486400" cy="365745"/>
          </a:xfrm>
          <a:prstGeom prst="rect">
            <a:avLst/>
          </a:prstGeom>
          <a:noFill/>
          <a:ln/>
        </p:spPr>
        <p:txBody>
          <a:bodyPr wrap="none" lIns="0" tIns="0" rIns="0" bIns="0" rtlCol="0" anchor="t">
            <a:spAutoFit/>
          </a:bodyPr>
          <a:lstStyle/>
          <a:p>
            <a:pPr algn="l">
              <a:lnSpc>
                <a:spcPts val="2880"/>
              </a:lnSpc>
            </a:pPr>
            <a:r>
              <a:rPr lang="en-US" sz="2400" b="1" u="heavy" kern="0" spc="-24" dirty="0">
                <a:solidFill>
                  <a:srgbClr val="111111"/>
                </a:solidFill>
                <a:latin typeface="Space Grotesk" pitchFamily="34" charset="0"/>
                <a:ea typeface="Space Grotesk" pitchFamily="34" charset="-122"/>
                <a:cs typeface="Space Grotesk" pitchFamily="34" charset="-120"/>
              </a:rPr>
              <a:t>Working Flowchart/Technical Overview</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76536" y="913262"/>
            <a:ext cx="4572000" cy="365745"/>
          </a:xfrm>
          <a:prstGeom prst="rect">
            <a:avLst/>
          </a:prstGeom>
          <a:noFill/>
          <a:ln/>
        </p:spPr>
        <p:txBody>
          <a:bodyPr wrap="square" lIns="0" tIns="0" rIns="0" bIns="0" rtlCol="0" anchor="ctr"/>
          <a:lstStyle/>
          <a:p>
            <a:pPr algn="l">
              <a:lnSpc>
                <a:spcPts val="2880"/>
              </a:lnSpc>
            </a:pPr>
            <a:r>
              <a:rPr lang="en-US" sz="2400" b="1" u="heavy" kern="0" spc="-24" dirty="0">
                <a:solidFill>
                  <a:srgbClr val="111111"/>
                </a:solidFill>
                <a:latin typeface="Space Grotesk" pitchFamily="34" charset="0"/>
                <a:ea typeface="Space Grotesk" pitchFamily="34" charset="-122"/>
                <a:cs typeface="Space Grotesk" pitchFamily="34" charset="-120"/>
              </a:rPr>
              <a:t>Scaling Sustainable Solutions</a:t>
            </a:r>
            <a:endParaRPr lang="en-US" sz="2400" dirty="0"/>
          </a:p>
        </p:txBody>
      </p:sp>
      <p:sp>
        <p:nvSpPr>
          <p:cNvPr id="4" name="Shape 1"/>
          <p:cNvSpPr/>
          <p:nvPr/>
        </p:nvSpPr>
        <p:spPr>
          <a:xfrm>
            <a:off x="476250" y="365196"/>
            <a:ext cx="8191500" cy="0"/>
          </a:xfrm>
          <a:prstGeom prst="line">
            <a:avLst/>
          </a:prstGeom>
          <a:solidFill>
            <a:srgbClr val="5018FB"/>
          </a:solidFill>
          <a:ln w="5292">
            <a:solidFill>
              <a:srgbClr val="111111"/>
            </a:solidFill>
            <a:prstDash val="solid"/>
            <a:headEnd type="none"/>
            <a:tailEnd type="none"/>
          </a:ln>
        </p:spPr>
      </p:sp>
      <p:sp>
        <p:nvSpPr>
          <p:cNvPr id="5" name="Shape 2"/>
          <p:cNvSpPr/>
          <p:nvPr/>
        </p:nvSpPr>
        <p:spPr>
          <a:xfrm>
            <a:off x="476250" y="4815353"/>
            <a:ext cx="8191500" cy="0"/>
          </a:xfrm>
          <a:prstGeom prst="line">
            <a:avLst/>
          </a:prstGeom>
          <a:solidFill>
            <a:srgbClr val="5018FB"/>
          </a:solidFill>
          <a:ln w="5292">
            <a:solidFill>
              <a:srgbClr val="111111"/>
            </a:solidFill>
            <a:prstDash val="solid"/>
            <a:headEnd type="none"/>
            <a:tailEnd type="none"/>
          </a:ln>
        </p:spPr>
      </p:sp>
      <p:sp>
        <p:nvSpPr>
          <p:cNvPr id="6" name="Text 3"/>
          <p:cNvSpPr/>
          <p:nvPr/>
        </p:nvSpPr>
        <p:spPr>
          <a:xfrm>
            <a:off x="3957868" y="1742091"/>
            <a:ext cx="5108311" cy="2357438"/>
          </a:xfrm>
          <a:prstGeom prst="rect">
            <a:avLst/>
          </a:prstGeom>
          <a:noFill/>
          <a:ln/>
        </p:spPr>
        <p:txBody>
          <a:bodyPr wrap="square" lIns="0" tIns="0" rIns="0" bIns="0" rtlCol="0" anchor="ctr"/>
          <a:lstStyle/>
          <a:p>
            <a:pPr marL="190500" indent="-190500" algn="l">
              <a:lnSpc>
                <a:spcPts val="1688"/>
              </a:lnSpc>
              <a:buSzPct val="100000"/>
              <a:buChar char="•"/>
            </a:pPr>
            <a:r>
              <a:rPr lang="en-US" sz="1100" b="1" dirty="0">
                <a:solidFill>
                  <a:srgbClr val="539D28"/>
                </a:solidFill>
                <a:latin typeface="Rany" pitchFamily="34" charset="0"/>
                <a:ea typeface="Rany" pitchFamily="34" charset="-122"/>
                <a:cs typeface="Rany" pitchFamily="34" charset="-120"/>
              </a:rPr>
              <a:t>Scalability</a:t>
            </a:r>
            <a:r>
              <a:rPr lang="en-US" sz="1100" b="1" dirty="0">
                <a:solidFill>
                  <a:srgbClr val="111111"/>
                </a:solidFill>
                <a:latin typeface="Rany" pitchFamily="34" charset="0"/>
                <a:ea typeface="Rany" pitchFamily="34" charset="-122"/>
                <a:cs typeface="Rany" pitchFamily="34" charset="-120"/>
              </a:rPr>
              <a:t> is essential in waste management solutions for their effectiveness.</a:t>
            </a:r>
            <a:endParaRPr lang="en-US" sz="1125" dirty="0"/>
          </a:p>
          <a:p>
            <a:pPr marL="190500" indent="-190500" algn="l">
              <a:lnSpc>
                <a:spcPts val="1688"/>
              </a:lnSpc>
              <a:buSzPct val="100000"/>
              <a:buChar char="•"/>
            </a:pPr>
            <a:r>
              <a:rPr lang="en-US" sz="1100" b="1" dirty="0">
                <a:solidFill>
                  <a:srgbClr val="111111"/>
                </a:solidFill>
                <a:latin typeface="Rany" pitchFamily="34" charset="0"/>
                <a:ea typeface="Rany" pitchFamily="34" charset="-122"/>
                <a:cs typeface="Rany" pitchFamily="34" charset="-120"/>
              </a:rPr>
              <a:t>Expand recycling initiatives city-wide for broader reach.</a:t>
            </a:r>
            <a:endParaRPr lang="en-US" sz="1125" dirty="0"/>
          </a:p>
          <a:p>
            <a:pPr marL="190500" indent="-190500" algn="l">
              <a:lnSpc>
                <a:spcPts val="1688"/>
              </a:lnSpc>
              <a:buSzPct val="100000"/>
              <a:buChar char="•"/>
            </a:pPr>
            <a:r>
              <a:rPr lang="en-US" sz="1100" b="1" dirty="0">
                <a:solidFill>
                  <a:srgbClr val="111111"/>
                </a:solidFill>
                <a:latin typeface="Rany" pitchFamily="34" charset="0"/>
                <a:ea typeface="Rany" pitchFamily="34" charset="-122"/>
                <a:cs typeface="Rany" pitchFamily="34" charset="-120"/>
              </a:rPr>
              <a:t>Large composting facilities offer substantial agricultural benefits.</a:t>
            </a:r>
            <a:endParaRPr lang="en-US" sz="1125" dirty="0"/>
          </a:p>
          <a:p>
            <a:pPr marL="190500" indent="-190500" algn="l">
              <a:lnSpc>
                <a:spcPts val="1688"/>
              </a:lnSpc>
              <a:buSzPct val="100000"/>
              <a:buChar char="•"/>
            </a:pPr>
            <a:r>
              <a:rPr lang="en-US" sz="1100" b="1" dirty="0">
                <a:solidFill>
                  <a:srgbClr val="539D28"/>
                </a:solidFill>
                <a:latin typeface="Rany" pitchFamily="34" charset="0"/>
                <a:ea typeface="Rany" pitchFamily="34" charset="-122"/>
                <a:cs typeface="Rany" pitchFamily="34" charset="-120"/>
              </a:rPr>
              <a:t>Growth charts</a:t>
            </a:r>
            <a:r>
              <a:rPr lang="en-US" sz="1100" b="1" dirty="0">
                <a:solidFill>
                  <a:srgbClr val="111111"/>
                </a:solidFill>
                <a:latin typeface="Rany" pitchFamily="34" charset="0"/>
                <a:ea typeface="Rany" pitchFamily="34" charset="-122"/>
                <a:cs typeface="Rany" pitchFamily="34" charset="-120"/>
              </a:rPr>
              <a:t> and visuals to depict scalability's potential.</a:t>
            </a:r>
            <a:endParaRPr lang="en-US" sz="1125" dirty="0"/>
          </a:p>
          <a:p>
            <a:pPr marL="190500" indent="-190500" algn="l">
              <a:lnSpc>
                <a:spcPts val="1688"/>
              </a:lnSpc>
              <a:buSzPct val="100000"/>
              <a:buChar char="•"/>
            </a:pPr>
            <a:r>
              <a:rPr lang="en-US" sz="1100" b="1" dirty="0">
                <a:solidFill>
                  <a:srgbClr val="111111"/>
                </a:solidFill>
                <a:latin typeface="Rany" pitchFamily="34" charset="0"/>
                <a:ea typeface="Rany" pitchFamily="34" charset="-122"/>
                <a:cs typeface="Rany" pitchFamily="34" charset="-120"/>
              </a:rPr>
              <a:t>Scalable projects often demonstrate economic viability and create jobs.</a:t>
            </a:r>
            <a:endParaRPr lang="en-US" sz="1125" dirty="0"/>
          </a:p>
          <a:p>
            <a:pPr marL="190500" indent="-190500" algn="l">
              <a:lnSpc>
                <a:spcPts val="1688"/>
              </a:lnSpc>
              <a:buSzPct val="100000"/>
              <a:buChar char="•"/>
            </a:pPr>
            <a:r>
              <a:rPr lang="en-US" sz="1100" b="1" dirty="0">
                <a:solidFill>
                  <a:srgbClr val="111111"/>
                </a:solidFill>
                <a:latin typeface="Rany" pitchFamily="34" charset="0"/>
                <a:ea typeface="Rany" pitchFamily="34" charset="-122"/>
                <a:cs typeface="Rany" pitchFamily="34" charset="-120"/>
              </a:rPr>
              <a:t>Scalability helps </a:t>
            </a:r>
            <a:r>
              <a:rPr lang="en-US" sz="1100" b="1" dirty="0">
                <a:solidFill>
                  <a:srgbClr val="539D28"/>
                </a:solidFill>
                <a:latin typeface="Rany" pitchFamily="34" charset="0"/>
                <a:ea typeface="Rany" pitchFamily="34" charset="-122"/>
                <a:cs typeface="Rany" pitchFamily="34" charset="-120"/>
              </a:rPr>
              <a:t>reduce greenhouse gas emissions</a:t>
            </a:r>
            <a:r>
              <a:rPr lang="en-US" sz="1100" b="1" dirty="0">
                <a:solidFill>
                  <a:srgbClr val="111111"/>
                </a:solidFill>
                <a:latin typeface="Rany" pitchFamily="34" charset="0"/>
                <a:ea typeface="Rany" pitchFamily="34" charset="-122"/>
                <a:cs typeface="Rany" pitchFamily="34" charset="-120"/>
              </a:rPr>
              <a:t> and conserves resources.</a:t>
            </a:r>
            <a:endParaRPr lang="en-US" sz="1125" dirty="0"/>
          </a:p>
          <a:p>
            <a:pPr marL="190500" indent="-190500" algn="l">
              <a:lnSpc>
                <a:spcPts val="1688"/>
              </a:lnSpc>
              <a:buSzPct val="100000"/>
              <a:buChar char="•"/>
            </a:pPr>
            <a:r>
              <a:rPr lang="en-US" sz="1100" b="1" dirty="0">
                <a:solidFill>
                  <a:srgbClr val="111111"/>
                </a:solidFill>
                <a:latin typeface="Rany" pitchFamily="34" charset="0"/>
                <a:ea typeface="Rany" pitchFamily="34" charset="-122"/>
                <a:cs typeface="Rany" pitchFamily="34" charset="-120"/>
              </a:rPr>
              <a:t>Scalable solutions can be adapted worldwide to address waste challenges.</a:t>
            </a:r>
            <a:endParaRPr lang="en-US" sz="1125" dirty="0"/>
          </a:p>
        </p:txBody>
      </p:sp>
      <p:pic>
        <p:nvPicPr>
          <p:cNvPr id="7" name="Image 0" descr="https://pitch-assets-ccb95893-de3f-4266-973c-20049231b248.s3.eu-west-1.amazonaws.com/98ef7f22-00b6-4588-b207-7d5686584e98?pitch-bytes=115744&amp;pitch-content-type=image%2Fjpeg"/>
          <p:cNvPicPr>
            <a:picLocks noChangeAspect="1"/>
          </p:cNvPicPr>
          <p:nvPr/>
        </p:nvPicPr>
        <p:blipFill>
          <a:blip r:embed="rId3"/>
          <a:srcRect/>
          <a:stretch/>
        </p:blipFill>
        <p:spPr>
          <a:xfrm>
            <a:off x="338715" y="1627143"/>
            <a:ext cx="3495525" cy="2583649"/>
          </a:xfrm>
          <a:prstGeom prst="rect">
            <a:avLst/>
          </a:prstGeom>
          <a:effectLst>
            <a:outerShdw blurRad="406400" dist="50800" dir="5400000" algn="bl" rotWithShape="0">
              <a:srgbClr val="000000">
                <a:alpha val="80000"/>
              </a:srgbClr>
            </a:outerShdw>
          </a:effectLst>
        </p:spPr>
      </p:pic>
      <p:pic>
        <p:nvPicPr>
          <p:cNvPr id="8" name="Image 1" descr="https://external-media.api.pitch.com/provider/icons8/fluent/idea-sharing.svg"/>
          <p:cNvPicPr>
            <a:picLocks noChangeAspect="1"/>
          </p:cNvPicPr>
          <p:nvPr/>
        </p:nvPicPr>
        <p:blipFill>
          <a:blip r:embed="rId4">
            <a:extLst>
              <a:ext uri="{96DAC541-7B7A-43D3-8B79-37D633B846F1}">
                <asvg:svgBlip xmlns:asvg="http://schemas.microsoft.com/office/drawing/2016/SVG/main" xmlns="" r:embed="rId5"/>
              </a:ext>
            </a:extLst>
          </a:blip>
          <a:srcRect/>
          <a:stretch/>
        </p:blipFill>
        <p:spPr>
          <a:xfrm>
            <a:off x="4764432" y="839865"/>
            <a:ext cx="514350" cy="5143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76250" y="386329"/>
            <a:ext cx="5486400" cy="365745"/>
          </a:xfrm>
          <a:prstGeom prst="rect">
            <a:avLst/>
          </a:prstGeom>
          <a:noFill/>
          <a:ln/>
        </p:spPr>
        <p:txBody>
          <a:bodyPr wrap="none" lIns="0" tIns="0" rIns="0" bIns="0" rtlCol="0" anchor="t">
            <a:spAutoFit/>
          </a:bodyPr>
          <a:lstStyle/>
          <a:p>
            <a:pPr algn="l">
              <a:lnSpc>
                <a:spcPts val="2880"/>
              </a:lnSpc>
            </a:pPr>
            <a:r>
              <a:rPr lang="en-US" sz="2400" b="1" u="heavy" kern="0" spc="-24" dirty="0">
                <a:solidFill>
                  <a:srgbClr val="111111"/>
                </a:solidFill>
                <a:latin typeface="Space Grotesk" pitchFamily="34" charset="0"/>
                <a:ea typeface="Space Grotesk" pitchFamily="34" charset="-122"/>
                <a:cs typeface="Space Grotesk" pitchFamily="34" charset="-120"/>
              </a:rPr>
              <a:t>Market Prospect / Business Model</a:t>
            </a:r>
            <a:endParaRPr lang="en-US" sz="2400" dirty="0"/>
          </a:p>
        </p:txBody>
      </p:sp>
      <p:sp>
        <p:nvSpPr>
          <p:cNvPr id="4" name="Text 1"/>
          <p:cNvSpPr/>
          <p:nvPr/>
        </p:nvSpPr>
        <p:spPr>
          <a:xfrm>
            <a:off x="3083969" y="1591274"/>
            <a:ext cx="5865478" cy="2357437"/>
          </a:xfrm>
          <a:prstGeom prst="rect">
            <a:avLst/>
          </a:prstGeom>
          <a:noFill/>
          <a:ln/>
        </p:spPr>
        <p:txBody>
          <a:bodyPr wrap="square" lIns="0" tIns="0" rIns="0" bIns="0" rtlCol="0" anchor="t"/>
          <a:lstStyle/>
          <a:p>
            <a:pPr marL="190500" indent="-190500" algn="l">
              <a:lnSpc>
                <a:spcPts val="1688"/>
              </a:lnSpc>
              <a:buSzPct val="100000"/>
              <a:buChar char="•"/>
            </a:pPr>
            <a:r>
              <a:rPr lang="en-US" sz="1100" b="1" dirty="0">
                <a:solidFill>
                  <a:srgbClr val="111111"/>
                </a:solidFill>
                <a:latin typeface="Space Grotesk" pitchFamily="34" charset="0"/>
                <a:ea typeface="Space Grotesk" pitchFamily="34" charset="-122"/>
                <a:cs typeface="Space Grotesk" pitchFamily="34" charset="-120"/>
              </a:rPr>
              <a:t>Collaborate with local businesses, recycling centers, and waste processing facilities to create mutually beneficial partnerships. This can reduce operational costs and expand your service offerings.</a:t>
            </a:r>
            <a:endParaRPr lang="en-US" sz="1125" dirty="0"/>
          </a:p>
          <a:p>
            <a:pPr marL="190500" indent="-190500" algn="l">
              <a:lnSpc>
                <a:spcPts val="1688"/>
              </a:lnSpc>
              <a:buSzPct val="100000"/>
              <a:buChar char="•"/>
            </a:pPr>
            <a:r>
              <a:rPr lang="en-US" sz="1100" b="1" dirty="0">
                <a:solidFill>
                  <a:srgbClr val="111111"/>
                </a:solidFill>
                <a:latin typeface="Space Grotesk" pitchFamily="34" charset="0"/>
                <a:ea typeface="Space Grotesk" pitchFamily="34" charset="-122"/>
                <a:cs typeface="Space Grotesk" pitchFamily="34" charset="-120"/>
              </a:rPr>
              <a:t>Implement sustainable practices in your waste management process, such as </a:t>
            </a:r>
            <a:r>
              <a:rPr lang="en-US" sz="1100" b="1" dirty="0">
                <a:solidFill>
                  <a:srgbClr val="539D28"/>
                </a:solidFill>
                <a:latin typeface="Space Grotesk" pitchFamily="34" charset="0"/>
                <a:ea typeface="Space Grotesk" pitchFamily="34" charset="-122"/>
                <a:cs typeface="Space Grotesk" pitchFamily="34" charset="-120"/>
              </a:rPr>
              <a:t>recycling and composting</a:t>
            </a:r>
            <a:r>
              <a:rPr lang="en-US" sz="1100" b="1" dirty="0">
                <a:solidFill>
                  <a:srgbClr val="111111"/>
                </a:solidFill>
                <a:latin typeface="Space Grotesk" pitchFamily="34" charset="0"/>
                <a:ea typeface="Space Grotesk" pitchFamily="34" charset="-122"/>
                <a:cs typeface="Space Grotesk" pitchFamily="34" charset="-120"/>
              </a:rPr>
              <a:t>. This can attract environmentally-conscious customers and government contracts.</a:t>
            </a:r>
            <a:endParaRPr lang="en-US" sz="1125" dirty="0"/>
          </a:p>
          <a:p>
            <a:pPr marL="190500" indent="-190500" algn="l">
              <a:lnSpc>
                <a:spcPts val="1688"/>
              </a:lnSpc>
              <a:buSzPct val="100000"/>
              <a:buChar char="•"/>
            </a:pPr>
            <a:r>
              <a:rPr lang="en-US" sz="1100" b="1" dirty="0">
                <a:solidFill>
                  <a:srgbClr val="111111"/>
                </a:solidFill>
                <a:latin typeface="Space Grotesk" pitchFamily="34" charset="0"/>
                <a:ea typeface="Space Grotesk" pitchFamily="34" charset="-122"/>
                <a:cs typeface="Space Grotesk" pitchFamily="34" charset="-120"/>
              </a:rPr>
              <a:t>This model involves collecting waste materials, processing them into new, useful products, and selling these products. </a:t>
            </a:r>
            <a:endParaRPr lang="en-US" sz="1125" dirty="0"/>
          </a:p>
          <a:p>
            <a:pPr marL="190500" indent="-190500" algn="l">
              <a:lnSpc>
                <a:spcPts val="1688"/>
              </a:lnSpc>
              <a:buSzPct val="100000"/>
              <a:buChar char="•"/>
            </a:pPr>
            <a:r>
              <a:rPr lang="en-US" sz="1100" b="1" dirty="0">
                <a:solidFill>
                  <a:srgbClr val="111111"/>
                </a:solidFill>
                <a:latin typeface="Space Grotesk" pitchFamily="34" charset="0"/>
                <a:ea typeface="Space Grotesk" pitchFamily="34" charset="-122"/>
                <a:cs typeface="Space Grotesk" pitchFamily="34" charset="-120"/>
              </a:rPr>
              <a:t>This model involves collecting organic waste, like food scraps and lawn clippings, and turning it into </a:t>
            </a:r>
            <a:r>
              <a:rPr lang="en-US" sz="1100" b="1" dirty="0">
                <a:solidFill>
                  <a:srgbClr val="539D28"/>
                </a:solidFill>
                <a:latin typeface="Space Grotesk" pitchFamily="34" charset="0"/>
                <a:ea typeface="Space Grotesk" pitchFamily="34" charset="-122"/>
                <a:cs typeface="Space Grotesk" pitchFamily="34" charset="-120"/>
              </a:rPr>
              <a:t>nutrient-rich compost</a:t>
            </a:r>
            <a:r>
              <a:rPr lang="en-US" sz="1100" b="1" dirty="0">
                <a:solidFill>
                  <a:srgbClr val="111111"/>
                </a:solidFill>
                <a:latin typeface="Space Grotesk" pitchFamily="34" charset="0"/>
                <a:ea typeface="Space Grotesk" pitchFamily="34" charset="-122"/>
                <a:cs typeface="Space Grotesk" pitchFamily="34" charset="-120"/>
              </a:rPr>
              <a:t>. It can help sequester carbon in soil, reducing </a:t>
            </a:r>
            <a:r>
              <a:rPr lang="en-US" sz="1100" b="1" dirty="0">
                <a:solidFill>
                  <a:srgbClr val="539D28"/>
                </a:solidFill>
                <a:latin typeface="Space Grotesk" pitchFamily="34" charset="0"/>
                <a:ea typeface="Space Grotesk" pitchFamily="34" charset="-122"/>
                <a:cs typeface="Space Grotesk" pitchFamily="34" charset="-120"/>
              </a:rPr>
              <a:t>greenhouse gas emissions</a:t>
            </a:r>
            <a:r>
              <a:rPr lang="en-US" sz="1100" b="1" dirty="0">
                <a:solidFill>
                  <a:srgbClr val="111111"/>
                </a:solidFill>
                <a:latin typeface="Space Grotesk" pitchFamily="34" charset="0"/>
                <a:ea typeface="Space Grotesk" pitchFamily="34" charset="-122"/>
                <a:cs typeface="Space Grotesk" pitchFamily="34" charset="-120"/>
              </a:rPr>
              <a:t>.</a:t>
            </a:r>
            <a:endParaRPr lang="en-US" sz="1125" dirty="0"/>
          </a:p>
        </p:txBody>
      </p:sp>
      <p:pic>
        <p:nvPicPr>
          <p:cNvPr id="5" name="Image 0" descr="https://pitch-assets-ccb95893-de3f-4266-973c-20049231b248.s3.eu-west-1.amazonaws.com/3bd31359-d6a7-4ecc-9c7a-c4ce4a592354?pitch-bytes=89661&amp;pitch-content-type=image%2Fpng"/>
          <p:cNvPicPr>
            <a:picLocks noChangeAspect="1"/>
          </p:cNvPicPr>
          <p:nvPr/>
        </p:nvPicPr>
        <p:blipFill>
          <a:blip r:embed="rId3"/>
          <a:srcRect/>
          <a:stretch/>
        </p:blipFill>
        <p:spPr>
          <a:xfrm>
            <a:off x="301482" y="1593088"/>
            <a:ext cx="2700809" cy="254506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76250" y="476250"/>
            <a:ext cx="4572000" cy="365745"/>
          </a:xfrm>
          <a:prstGeom prst="rect">
            <a:avLst/>
          </a:prstGeom>
          <a:noFill/>
          <a:ln/>
        </p:spPr>
        <p:txBody>
          <a:bodyPr wrap="none" lIns="0" tIns="0" rIns="0" bIns="0" rtlCol="0" anchor="t">
            <a:spAutoFit/>
          </a:bodyPr>
          <a:lstStyle/>
          <a:p>
            <a:pPr algn="l">
              <a:lnSpc>
                <a:spcPts val="2880"/>
              </a:lnSpc>
            </a:pPr>
            <a:r>
              <a:rPr lang="en-US" sz="2400" b="1" u="heavy" kern="0" spc="-24" dirty="0">
                <a:solidFill>
                  <a:srgbClr val="111111"/>
                </a:solidFill>
                <a:latin typeface="Space Grotesk" pitchFamily="34" charset="0"/>
                <a:ea typeface="Space Grotesk" pitchFamily="34" charset="-122"/>
                <a:cs typeface="Space Grotesk" pitchFamily="34" charset="-120"/>
              </a:rPr>
              <a:t>Execution / Business Strategy </a:t>
            </a:r>
            <a:endParaRPr lang="en-US" sz="2400" dirty="0"/>
          </a:p>
        </p:txBody>
      </p:sp>
      <p:sp>
        <p:nvSpPr>
          <p:cNvPr id="4" name="Text 1"/>
          <p:cNvSpPr/>
          <p:nvPr/>
        </p:nvSpPr>
        <p:spPr>
          <a:xfrm>
            <a:off x="4207985" y="1468927"/>
            <a:ext cx="4572000" cy="2786062"/>
          </a:xfrm>
          <a:prstGeom prst="rect">
            <a:avLst/>
          </a:prstGeom>
          <a:noFill/>
          <a:ln/>
        </p:spPr>
        <p:txBody>
          <a:bodyPr wrap="square" lIns="0" tIns="0" rIns="0" bIns="0" rtlCol="0" anchor="t"/>
          <a:lstStyle/>
          <a:p>
            <a:pPr marL="190500" indent="-190500" algn="l">
              <a:lnSpc>
                <a:spcPts val="1688"/>
              </a:lnSpc>
              <a:buSzPct val="100000"/>
              <a:buChar char="•"/>
            </a:pPr>
            <a:r>
              <a:rPr lang="en-US" sz="1100" b="1" u="heavy" dirty="0">
                <a:solidFill>
                  <a:srgbClr val="539D28"/>
                </a:solidFill>
                <a:latin typeface="Space Grotesk" pitchFamily="34" charset="0"/>
                <a:ea typeface="Space Grotesk" pitchFamily="34" charset="-122"/>
                <a:cs typeface="Space Grotesk" pitchFamily="34" charset="-120"/>
              </a:rPr>
              <a:t>Marketing and Promotion</a:t>
            </a:r>
            <a:r>
              <a:rPr lang="en-US" sz="1100" b="1" dirty="0">
                <a:solidFill>
                  <a:srgbClr val="111111"/>
                </a:solidFill>
                <a:latin typeface="Space Grotesk" pitchFamily="34" charset="0"/>
                <a:ea typeface="Space Grotesk" pitchFamily="34" charset="-122"/>
                <a:cs typeface="Space Grotesk" pitchFamily="34" charset="-120"/>
              </a:rPr>
              <a:t>: Develop a marketing strategy to raise awareness of your services and reach potential customers.</a:t>
            </a:r>
            <a:endParaRPr lang="en-US" sz="1125" dirty="0"/>
          </a:p>
          <a:p>
            <a:pPr marL="190500" indent="-190500" algn="l">
              <a:lnSpc>
                <a:spcPts val="1688"/>
              </a:lnSpc>
              <a:buSzPct val="100000"/>
              <a:buChar char="•"/>
            </a:pPr>
            <a:r>
              <a:rPr lang="en-US" sz="1100" b="1" u="heavy" dirty="0">
                <a:solidFill>
                  <a:srgbClr val="539D28"/>
                </a:solidFill>
                <a:latin typeface="Space Grotesk" pitchFamily="34" charset="0"/>
                <a:ea typeface="Space Grotesk" pitchFamily="34" charset="-122"/>
                <a:cs typeface="Space Grotesk" pitchFamily="34" charset="-120"/>
              </a:rPr>
              <a:t>Partnerships</a:t>
            </a:r>
            <a:r>
              <a:rPr lang="en-US" sz="1100" b="1" dirty="0">
                <a:solidFill>
                  <a:srgbClr val="111111"/>
                </a:solidFill>
                <a:latin typeface="Space Grotesk" pitchFamily="34" charset="0"/>
                <a:ea typeface="Space Grotesk" pitchFamily="34" charset="-122"/>
                <a:cs typeface="Space Grotesk" pitchFamily="34" charset="-120"/>
              </a:rPr>
              <a:t>: Collaborate with local authorities, recycling facilities, and environmental organizations to strengthen your waste management network.</a:t>
            </a:r>
            <a:endParaRPr lang="en-US" sz="1125" dirty="0"/>
          </a:p>
          <a:p>
            <a:pPr marL="190500" indent="-190500" algn="l">
              <a:lnSpc>
                <a:spcPts val="1688"/>
              </a:lnSpc>
              <a:buSzPct val="100000"/>
              <a:buChar char="•"/>
            </a:pPr>
            <a:r>
              <a:rPr lang="en-US" sz="1100" b="1" u="heavy" dirty="0">
                <a:solidFill>
                  <a:srgbClr val="539D28"/>
                </a:solidFill>
                <a:latin typeface="Space Grotesk" pitchFamily="34" charset="0"/>
                <a:ea typeface="Space Grotesk" pitchFamily="34" charset="-122"/>
                <a:cs typeface="Space Grotesk" pitchFamily="34" charset="-120"/>
              </a:rPr>
              <a:t>Smart Bin Sales</a:t>
            </a:r>
            <a:r>
              <a:rPr lang="en-US" sz="1100" b="1" dirty="0">
                <a:solidFill>
                  <a:srgbClr val="111111"/>
                </a:solidFill>
                <a:latin typeface="Space Grotesk" pitchFamily="34" charset="0"/>
                <a:ea typeface="Space Grotesk" pitchFamily="34" charset="-122"/>
                <a:cs typeface="Space Grotesk" pitchFamily="34" charset="-120"/>
              </a:rPr>
              <a:t>: Manufacture and sell smart waste collection bins and containers to municipalities, waste management companies, and businesses looking to upgrade their existing waste infrastructure.</a:t>
            </a:r>
            <a:endParaRPr lang="en-US" sz="1125" dirty="0"/>
          </a:p>
          <a:p>
            <a:pPr marL="190500" indent="-190500" algn="l">
              <a:lnSpc>
                <a:spcPts val="1688"/>
              </a:lnSpc>
              <a:buSzPct val="100000"/>
              <a:buChar char="•"/>
            </a:pPr>
            <a:r>
              <a:rPr lang="en-US" sz="1100" b="1" u="heavy" dirty="0">
                <a:solidFill>
                  <a:srgbClr val="539D28"/>
                </a:solidFill>
                <a:latin typeface="Space Grotesk" pitchFamily="34" charset="0"/>
                <a:ea typeface="Space Grotesk" pitchFamily="34" charset="-122"/>
                <a:cs typeface="Space Grotesk" pitchFamily="34" charset="-120"/>
              </a:rPr>
              <a:t>Advertisement and Partnerships</a:t>
            </a:r>
            <a:r>
              <a:rPr lang="en-US" sz="1100" b="1" dirty="0">
                <a:solidFill>
                  <a:srgbClr val="111111"/>
                </a:solidFill>
                <a:latin typeface="Space Grotesk" pitchFamily="34" charset="0"/>
                <a:ea typeface="Space Grotesk" pitchFamily="34" charset="-122"/>
                <a:cs typeface="Space Grotesk" pitchFamily="34" charset="-120"/>
              </a:rPr>
              <a:t>: Partner with local businesses and advertisers to place advertisements on waste collection bins or in the waste management app. Generate revenue through advertising fees.</a:t>
            </a:r>
            <a:endParaRPr lang="en-US" sz="1125" dirty="0"/>
          </a:p>
        </p:txBody>
      </p:sp>
      <p:pic>
        <p:nvPicPr>
          <p:cNvPr id="5" name="Image 0" descr="https://pitch-assets-ccb95893-de3f-4266-973c-20049231b248.s3.eu-west-1.amazonaws.com/51a65024-b7b2-4eaf-ba04-f88db00c3f74?pitch-bytes=59455&amp;pitch-content-type=image%2Fpng"/>
          <p:cNvPicPr>
            <a:picLocks noChangeAspect="1"/>
          </p:cNvPicPr>
          <p:nvPr/>
        </p:nvPicPr>
        <p:blipFill>
          <a:blip r:embed="rId3"/>
          <a:srcRect/>
          <a:stretch/>
        </p:blipFill>
        <p:spPr>
          <a:xfrm>
            <a:off x="899613" y="1570026"/>
            <a:ext cx="2578944" cy="257894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461</Words>
  <Application>Microsoft Office PowerPoint</Application>
  <PresentationFormat>On-screen Show (16:9)</PresentationFormat>
  <Paragraphs>59</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Space Grotesk</vt:lpstr>
      <vt:lpstr>DM Mono</vt:lpstr>
      <vt:lpstr>Courgette</vt:lpstr>
      <vt:lpstr>Abril Fatface</vt:lpstr>
      <vt:lpstr>Rany</vt:lpstr>
      <vt:lpstr>Alegreya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India Hackathon 2023</dc:title>
  <dc:subject>PptxGenJS Presentation</dc:subject>
  <dc:creator>Pitch Software GmbH</dc:creator>
  <cp:lastModifiedBy>Windows User</cp:lastModifiedBy>
  <cp:revision>2</cp:revision>
  <dcterms:created xsi:type="dcterms:W3CDTF">2023-10-22T06:54:53Z</dcterms:created>
  <dcterms:modified xsi:type="dcterms:W3CDTF">2023-10-22T07:00:04Z</dcterms:modified>
</cp:coreProperties>
</file>