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12192000"/>
  <p:notesSz cx="12192000" cy="6858000"/>
  <p:embeddedFontLst>
    <p:embeddedFont>
      <p:font typeface="Robo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57DA56C-E3BD-4700-AE95-5F196744E946}">
  <a:tblStyle styleId="{157DA56C-E3BD-4700-AE95-5F196744E94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oboto-regular.fntdata"/><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Roboto-italic.fntdata"/><Relationship Id="rId21" Type="http://schemas.openxmlformats.org/officeDocument/2006/relationships/slide" Target="slides/slide15.xml"/><Relationship Id="rId43" Type="http://schemas.openxmlformats.org/officeDocument/2006/relationships/font" Target="fonts/Roboto-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75c135193_0_3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b75c135193_0_36: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75c135193_0_4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b75c135193_0_45: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c02761825_1_0: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c02761825_1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3091f4fc8_1_0: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3091f4fc8_1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088a2212e_1_14: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088a2212e_1_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088a2212e_1_17: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088a2212e_1_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088a2212e_1_36: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088a2212e_1_3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b088a2212e_1_39: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b088a2212e_1_3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088a2212e_1_42: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088a2212e_1_4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9ae290d7e7_2_0: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51" name="Google Shape;51;g9ae290d7e7_2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088a2212e_1_45: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088a2212e_1_4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088a2212e_1_48: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088a2212e_1_4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088a2212e_1_51: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b088a2212e_1_5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088a2212e_1_54: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b088a2212e_1_5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088a2212e_1_57: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088a2212e_1_5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088a2212e_1_60: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088a2212e_1_6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088a2212e_1_63: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088a2212e_1_6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9b7042cb68_1_18: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9b7042cb68_1_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53d2f3a97d_0_0: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3d2f3a97d_0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95cc9f88e9_1_84: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95cc9f88e9_1_8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9b71c929d1_3_37: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9b71c929d1_3_3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b082117713_1_22: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b082117713_1_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b082117713_1_35: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b082117713_1_3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b082117713_1_40: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b082117713_1_4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b082117713_1_45: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b082117713_1_4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53d1602b2_0_6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953d1602b2_0_66: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b71c929d1_3_18: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94" name="Google Shape;94;g9b71c929d1_3_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75c135193_0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b75c135193_0_0: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75c135193_0_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b75c135193_0_9: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75c135193_0_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b75c135193_0_18: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75c135193_0_2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b75c135193_0_27: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solidFill>
          <a:schemeClr val="lt1"/>
        </a:solidFill>
      </p:bgPr>
    </p:bg>
    <p:spTree>
      <p:nvGrpSpPr>
        <p:cNvPr id="11" name="Shape 11"/>
        <p:cNvGrpSpPr/>
        <p:nvPr/>
      </p:nvGrpSpPr>
      <p:grpSpPr>
        <a:xfrm>
          <a:off x="0" y="0"/>
          <a:ext cx="0" cy="0"/>
          <a:chOff x="0" y="0"/>
          <a:chExt cx="0" cy="0"/>
        </a:xfrm>
      </p:grpSpPr>
      <p:sp>
        <p:nvSpPr>
          <p:cNvPr id="12" name="Google Shape;12;p2"/>
          <p:cNvSpPr/>
          <p:nvPr/>
        </p:nvSpPr>
        <p:spPr>
          <a:xfrm>
            <a:off x="321563" y="320040"/>
            <a:ext cx="11549380" cy="6217920"/>
          </a:xfrm>
          <a:custGeom>
            <a:rect b="b" l="l" r="r" t="t"/>
            <a:pathLst>
              <a:path extrusionOk="0" h="6217920" w="11549380">
                <a:moveTo>
                  <a:pt x="11548871" y="0"/>
                </a:moveTo>
                <a:lnTo>
                  <a:pt x="0" y="0"/>
                </a:lnTo>
                <a:lnTo>
                  <a:pt x="0" y="6217920"/>
                </a:lnTo>
                <a:lnTo>
                  <a:pt x="11548871" y="6217920"/>
                </a:lnTo>
                <a:lnTo>
                  <a:pt x="11548871" y="0"/>
                </a:lnTo>
                <a:close/>
              </a:path>
            </a:pathLst>
          </a:custGeom>
          <a:solidFill>
            <a:srgbClr val="000000">
              <a:alpha val="745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2"/>
          <p:cNvSpPr txBox="1"/>
          <p:nvPr>
            <p:ph idx="11" type="ftr"/>
          </p:nvPr>
        </p:nvSpPr>
        <p:spPr>
          <a:xfrm>
            <a:off x="4145280" y="6377940"/>
            <a:ext cx="3901500" cy="3429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 name="Google Shape;14;p2"/>
          <p:cNvSpPr txBox="1"/>
          <p:nvPr>
            <p:ph idx="10" type="dt"/>
          </p:nvPr>
        </p:nvSpPr>
        <p:spPr>
          <a:xfrm>
            <a:off x="609600" y="6377940"/>
            <a:ext cx="2804100" cy="3429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 name="Google Shape;15;p2"/>
          <p:cNvSpPr txBox="1"/>
          <p:nvPr>
            <p:ph idx="12" type="sldNum"/>
          </p:nvPr>
        </p:nvSpPr>
        <p:spPr>
          <a:xfrm>
            <a:off x="8778240" y="6377940"/>
            <a:ext cx="2804100" cy="3429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1" y="0"/>
            <a:ext cx="4654550" cy="6858000"/>
          </a:xfrm>
          <a:custGeom>
            <a:rect b="b" l="l" r="r" t="t"/>
            <a:pathLst>
              <a:path extrusionOk="0" h="6858000" w="4654550">
                <a:moveTo>
                  <a:pt x="4654297" y="0"/>
                </a:moveTo>
                <a:lnTo>
                  <a:pt x="0" y="0"/>
                </a:lnTo>
                <a:lnTo>
                  <a:pt x="0" y="6858000"/>
                </a:lnTo>
                <a:lnTo>
                  <a:pt x="4654297" y="6858000"/>
                </a:lnTo>
                <a:lnTo>
                  <a:pt x="465429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3"/>
          <p:cNvSpPr txBox="1"/>
          <p:nvPr>
            <p:ph type="title"/>
          </p:nvPr>
        </p:nvSpPr>
        <p:spPr>
          <a:xfrm>
            <a:off x="1316901" y="725931"/>
            <a:ext cx="9558300" cy="702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22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 name="Google Shape;19;p3"/>
          <p:cNvSpPr txBox="1"/>
          <p:nvPr>
            <p:ph idx="1" type="body"/>
          </p:nvPr>
        </p:nvSpPr>
        <p:spPr>
          <a:xfrm>
            <a:off x="609600" y="1577340"/>
            <a:ext cx="5303400" cy="45264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0" name="Google Shape;20;p3"/>
          <p:cNvSpPr txBox="1"/>
          <p:nvPr>
            <p:ph idx="2" type="body"/>
          </p:nvPr>
        </p:nvSpPr>
        <p:spPr>
          <a:xfrm>
            <a:off x="6278880" y="1577340"/>
            <a:ext cx="5303400" cy="45264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1" name="Google Shape;21;p3"/>
          <p:cNvSpPr txBox="1"/>
          <p:nvPr>
            <p:ph idx="11" type="ftr"/>
          </p:nvPr>
        </p:nvSpPr>
        <p:spPr>
          <a:xfrm>
            <a:off x="4145280" y="6377940"/>
            <a:ext cx="3901500" cy="3429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 name="Google Shape;22;p3"/>
          <p:cNvSpPr txBox="1"/>
          <p:nvPr>
            <p:ph idx="10" type="dt"/>
          </p:nvPr>
        </p:nvSpPr>
        <p:spPr>
          <a:xfrm>
            <a:off x="609600" y="6377940"/>
            <a:ext cx="2804100" cy="3429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 name="Google Shape;23;p3"/>
          <p:cNvSpPr txBox="1"/>
          <p:nvPr>
            <p:ph idx="12" type="sldNum"/>
          </p:nvPr>
        </p:nvSpPr>
        <p:spPr>
          <a:xfrm>
            <a:off x="8778240" y="6377940"/>
            <a:ext cx="2804100" cy="3429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4" name="Shape 24"/>
        <p:cNvGrpSpPr/>
        <p:nvPr/>
      </p:nvGrpSpPr>
      <p:grpSpPr>
        <a:xfrm>
          <a:off x="0" y="0"/>
          <a:ext cx="0" cy="0"/>
          <a:chOff x="0" y="0"/>
          <a:chExt cx="0" cy="0"/>
        </a:xfrm>
      </p:grpSpPr>
      <p:sp>
        <p:nvSpPr>
          <p:cNvPr id="25" name="Google Shape;25;p4"/>
          <p:cNvSpPr txBox="1"/>
          <p:nvPr>
            <p:ph type="title"/>
          </p:nvPr>
        </p:nvSpPr>
        <p:spPr>
          <a:xfrm>
            <a:off x="1316901" y="725931"/>
            <a:ext cx="9558300" cy="702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22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 name="Google Shape;26;p4"/>
          <p:cNvSpPr txBox="1"/>
          <p:nvPr>
            <p:ph idx="1" type="body"/>
          </p:nvPr>
        </p:nvSpPr>
        <p:spPr>
          <a:xfrm>
            <a:off x="609600" y="1577340"/>
            <a:ext cx="10972800" cy="45264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7" name="Google Shape;27;p4"/>
          <p:cNvSpPr txBox="1"/>
          <p:nvPr>
            <p:ph idx="11" type="ftr"/>
          </p:nvPr>
        </p:nvSpPr>
        <p:spPr>
          <a:xfrm>
            <a:off x="4145280" y="6377940"/>
            <a:ext cx="3901500" cy="3429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4"/>
          <p:cNvSpPr txBox="1"/>
          <p:nvPr>
            <p:ph idx="10" type="dt"/>
          </p:nvPr>
        </p:nvSpPr>
        <p:spPr>
          <a:xfrm>
            <a:off x="609600" y="6377940"/>
            <a:ext cx="2804100" cy="3429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4"/>
          <p:cNvSpPr txBox="1"/>
          <p:nvPr>
            <p:ph idx="12" type="sldNum"/>
          </p:nvPr>
        </p:nvSpPr>
        <p:spPr>
          <a:xfrm>
            <a:off x="8778240" y="6377940"/>
            <a:ext cx="2804100" cy="3429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0" name="Shape 30"/>
        <p:cNvGrpSpPr/>
        <p:nvPr/>
      </p:nvGrpSpPr>
      <p:grpSpPr>
        <a:xfrm>
          <a:off x="0" y="0"/>
          <a:ext cx="0" cy="0"/>
          <a:chOff x="0" y="0"/>
          <a:chExt cx="0" cy="0"/>
        </a:xfrm>
      </p:grpSpPr>
      <p:sp>
        <p:nvSpPr>
          <p:cNvPr id="31" name="Google Shape;31;p5"/>
          <p:cNvSpPr txBox="1"/>
          <p:nvPr>
            <p:ph type="ctrTitle"/>
          </p:nvPr>
        </p:nvSpPr>
        <p:spPr>
          <a:xfrm>
            <a:off x="914400" y="2125980"/>
            <a:ext cx="10363200" cy="1440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 name="Google Shape;32;p5"/>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 name="Google Shape;33;p5"/>
          <p:cNvSpPr txBox="1"/>
          <p:nvPr>
            <p:ph idx="11" type="ftr"/>
          </p:nvPr>
        </p:nvSpPr>
        <p:spPr>
          <a:xfrm>
            <a:off x="4145280" y="6377940"/>
            <a:ext cx="3901500" cy="3429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5"/>
          <p:cNvSpPr txBox="1"/>
          <p:nvPr>
            <p:ph idx="10" type="dt"/>
          </p:nvPr>
        </p:nvSpPr>
        <p:spPr>
          <a:xfrm>
            <a:off x="609600" y="6377940"/>
            <a:ext cx="2804100" cy="3429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5"/>
          <p:cNvSpPr txBox="1"/>
          <p:nvPr>
            <p:ph idx="12" type="sldNum"/>
          </p:nvPr>
        </p:nvSpPr>
        <p:spPr>
          <a:xfrm>
            <a:off x="8778240" y="6377940"/>
            <a:ext cx="2804100" cy="3429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6" name="Shape 36"/>
        <p:cNvGrpSpPr/>
        <p:nvPr/>
      </p:nvGrpSpPr>
      <p:grpSpPr>
        <a:xfrm>
          <a:off x="0" y="0"/>
          <a:ext cx="0" cy="0"/>
          <a:chOff x="0" y="0"/>
          <a:chExt cx="0" cy="0"/>
        </a:xfrm>
      </p:grpSpPr>
      <p:sp>
        <p:nvSpPr>
          <p:cNvPr id="37" name="Google Shape;37;p6"/>
          <p:cNvSpPr txBox="1"/>
          <p:nvPr>
            <p:ph type="title"/>
          </p:nvPr>
        </p:nvSpPr>
        <p:spPr>
          <a:xfrm>
            <a:off x="1316901" y="725931"/>
            <a:ext cx="9558300" cy="702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22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 name="Google Shape;38;p6"/>
          <p:cNvSpPr txBox="1"/>
          <p:nvPr>
            <p:ph idx="11" type="ftr"/>
          </p:nvPr>
        </p:nvSpPr>
        <p:spPr>
          <a:xfrm>
            <a:off x="4145280" y="6377940"/>
            <a:ext cx="3901500" cy="3429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6"/>
          <p:cNvSpPr txBox="1"/>
          <p:nvPr>
            <p:ph idx="10" type="dt"/>
          </p:nvPr>
        </p:nvSpPr>
        <p:spPr>
          <a:xfrm>
            <a:off x="609600" y="6377940"/>
            <a:ext cx="2804100" cy="3429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6"/>
          <p:cNvSpPr txBox="1"/>
          <p:nvPr>
            <p:ph idx="12" type="sldNum"/>
          </p:nvPr>
        </p:nvSpPr>
        <p:spPr>
          <a:xfrm>
            <a:off x="8778240" y="6377940"/>
            <a:ext cx="2804100" cy="3429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316901" y="725931"/>
            <a:ext cx="9558300" cy="7023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2200" u="none" cap="none" strike="noStrike">
                <a:solidFill>
                  <a:schemeClr val="dk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p:nvPr>
            <p:ph idx="1" type="body"/>
          </p:nvPr>
        </p:nvSpPr>
        <p:spPr>
          <a:xfrm>
            <a:off x="609600" y="1577340"/>
            <a:ext cx="10972800" cy="45264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4145280" y="6377940"/>
            <a:ext cx="3901500" cy="3429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609600" y="6377940"/>
            <a:ext cx="2804100" cy="3429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778240" y="6377940"/>
            <a:ext cx="2804100" cy="3429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13.png"/><Relationship Id="rId7"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4" name="Shape 44"/>
        <p:cNvGrpSpPr/>
        <p:nvPr/>
      </p:nvGrpSpPr>
      <p:grpSpPr>
        <a:xfrm>
          <a:off x="0" y="0"/>
          <a:ext cx="0" cy="0"/>
          <a:chOff x="0" y="0"/>
          <a:chExt cx="0" cy="0"/>
        </a:xfrm>
      </p:grpSpPr>
      <p:sp>
        <p:nvSpPr>
          <p:cNvPr id="45" name="Google Shape;45;p7"/>
          <p:cNvSpPr txBox="1"/>
          <p:nvPr/>
        </p:nvSpPr>
        <p:spPr>
          <a:xfrm>
            <a:off x="1291700" y="1540350"/>
            <a:ext cx="9939600" cy="1847400"/>
          </a:xfrm>
          <a:prstGeom prst="rect">
            <a:avLst/>
          </a:prstGeom>
          <a:noFill/>
          <a:ln>
            <a:noFill/>
          </a:ln>
        </p:spPr>
        <p:txBody>
          <a:bodyPr anchorCtr="0" anchor="ctr" bIns="0" lIns="0" spcFirstLastPara="1" rIns="0" wrap="square" tIns="81275">
            <a:noAutofit/>
          </a:bodyPr>
          <a:lstStyle/>
          <a:p>
            <a:pPr indent="0" lvl="0" marL="0" marR="5080" rtl="0" algn="l">
              <a:lnSpc>
                <a:spcPct val="89700"/>
              </a:lnSpc>
              <a:spcBef>
                <a:spcPts val="0"/>
              </a:spcBef>
              <a:spcAft>
                <a:spcPts val="0"/>
              </a:spcAft>
              <a:buNone/>
            </a:pPr>
            <a:r>
              <a:rPr lang="en-US" sz="2400">
                <a:solidFill>
                  <a:srgbClr val="FFFFFF"/>
                </a:solidFill>
              </a:rPr>
              <a:t>FILTERING ADS BASED ON USER BROWSING DATA AND VISITING PLATFORMS USING DATA ANALYTICS AND MACHINE LEARNING</a:t>
            </a:r>
            <a:endParaRPr sz="2400">
              <a:solidFill>
                <a:srgbClr val="FFFFFF"/>
              </a:solidFill>
            </a:endParaRPr>
          </a:p>
        </p:txBody>
      </p:sp>
      <p:sp>
        <p:nvSpPr>
          <p:cNvPr id="46" name="Google Shape;46;p7"/>
          <p:cNvSpPr txBox="1"/>
          <p:nvPr/>
        </p:nvSpPr>
        <p:spPr>
          <a:xfrm>
            <a:off x="2987150" y="3080700"/>
            <a:ext cx="6548700" cy="3777300"/>
          </a:xfrm>
          <a:prstGeom prst="rect">
            <a:avLst/>
          </a:prstGeom>
          <a:noFill/>
          <a:ln>
            <a:noFill/>
          </a:ln>
        </p:spPr>
        <p:txBody>
          <a:bodyPr anchorCtr="0" anchor="ctr" bIns="0" lIns="0" spcFirstLastPara="1" rIns="0" wrap="square" tIns="113025">
            <a:noAutofit/>
          </a:bodyPr>
          <a:lstStyle/>
          <a:p>
            <a:pPr indent="0" lvl="0" marL="0" marR="0" rtl="0" algn="l">
              <a:lnSpc>
                <a:spcPct val="100000"/>
              </a:lnSpc>
              <a:spcBef>
                <a:spcPts val="795"/>
              </a:spcBef>
              <a:spcAft>
                <a:spcPts val="0"/>
              </a:spcAft>
              <a:buNone/>
            </a:pPr>
            <a:r>
              <a:rPr lang="en-US" sz="2100">
                <a:solidFill>
                  <a:srgbClr val="FFFFFF"/>
                </a:solidFill>
              </a:rPr>
              <a:t>Team Members:    Aakash Sharma</a:t>
            </a:r>
            <a:endParaRPr sz="2100">
              <a:solidFill>
                <a:srgbClr val="FFFFFF"/>
              </a:solidFill>
            </a:endParaRPr>
          </a:p>
          <a:p>
            <a:pPr indent="0" lvl="0" marL="457200" marR="0" rtl="0" algn="l">
              <a:lnSpc>
                <a:spcPct val="100000"/>
              </a:lnSpc>
              <a:spcBef>
                <a:spcPts val="795"/>
              </a:spcBef>
              <a:spcAft>
                <a:spcPts val="0"/>
              </a:spcAft>
              <a:buNone/>
            </a:pPr>
            <a:r>
              <a:rPr lang="en-US" sz="2100">
                <a:solidFill>
                  <a:srgbClr val="FFFFFF"/>
                </a:solidFill>
              </a:rPr>
              <a:t>			     (RA1711003010039)</a:t>
            </a:r>
            <a:endParaRPr sz="2100">
              <a:solidFill>
                <a:srgbClr val="FFFFFF"/>
              </a:solidFill>
            </a:endParaRPr>
          </a:p>
          <a:p>
            <a:pPr indent="0" lvl="0" marL="457200" marR="0" rtl="0" algn="l">
              <a:lnSpc>
                <a:spcPct val="100000"/>
              </a:lnSpc>
              <a:spcBef>
                <a:spcPts val="795"/>
              </a:spcBef>
              <a:spcAft>
                <a:spcPts val="0"/>
              </a:spcAft>
              <a:buNone/>
            </a:pPr>
            <a:r>
              <a:rPr lang="en-US" sz="2100">
                <a:solidFill>
                  <a:srgbClr val="FFFFFF"/>
                </a:solidFill>
              </a:rPr>
              <a:t>			     Kriti</a:t>
            </a:r>
            <a:endParaRPr sz="2100">
              <a:solidFill>
                <a:srgbClr val="FFFFFF"/>
              </a:solidFill>
            </a:endParaRPr>
          </a:p>
          <a:p>
            <a:pPr indent="0" lvl="0" marL="457200" marR="0" rtl="0" algn="l">
              <a:lnSpc>
                <a:spcPct val="100000"/>
              </a:lnSpc>
              <a:spcBef>
                <a:spcPts val="795"/>
              </a:spcBef>
              <a:spcAft>
                <a:spcPts val="0"/>
              </a:spcAft>
              <a:buNone/>
            </a:pPr>
            <a:r>
              <a:rPr lang="en-US" sz="2100">
                <a:solidFill>
                  <a:srgbClr val="FFFFFF"/>
                </a:solidFill>
              </a:rPr>
              <a:t>			     (RA1711003011474)</a:t>
            </a:r>
            <a:endParaRPr sz="2100">
              <a:solidFill>
                <a:srgbClr val="FFFFFF"/>
              </a:solidFill>
            </a:endParaRPr>
          </a:p>
          <a:p>
            <a:pPr indent="0" lvl="0" marL="457200" marR="0" rtl="0" algn="l">
              <a:lnSpc>
                <a:spcPct val="100000"/>
              </a:lnSpc>
              <a:spcBef>
                <a:spcPts val="795"/>
              </a:spcBef>
              <a:spcAft>
                <a:spcPts val="0"/>
              </a:spcAft>
              <a:buNone/>
            </a:pPr>
            <a:r>
              <a:t/>
            </a:r>
            <a:endParaRPr sz="2100">
              <a:solidFill>
                <a:srgbClr val="FFFFFF"/>
              </a:solidFill>
            </a:endParaRPr>
          </a:p>
          <a:p>
            <a:pPr indent="0" lvl="0" marL="0" rtl="0" algn="l">
              <a:spcBef>
                <a:spcPts val="0"/>
              </a:spcBef>
              <a:spcAft>
                <a:spcPts val="0"/>
              </a:spcAft>
              <a:buClr>
                <a:schemeClr val="dk1"/>
              </a:buClr>
              <a:buSzPts val="1100"/>
              <a:buFont typeface="Arial"/>
              <a:buNone/>
            </a:pPr>
            <a:r>
              <a:rPr lang="en-US" sz="2100">
                <a:solidFill>
                  <a:schemeClr val="lt1"/>
                </a:solidFill>
              </a:rPr>
              <a:t>Team Guide:         Mr. Prakash U M (102238)</a:t>
            </a:r>
            <a:endParaRPr sz="2100">
              <a:solidFill>
                <a:srgbClr val="FFFFFF"/>
              </a:solidFill>
            </a:endParaRPr>
          </a:p>
        </p:txBody>
      </p:sp>
      <p:sp>
        <p:nvSpPr>
          <p:cNvPr id="47" name="Google Shape;47;p7"/>
          <p:cNvSpPr txBox="1"/>
          <p:nvPr/>
        </p:nvSpPr>
        <p:spPr>
          <a:xfrm>
            <a:off x="4263525" y="280925"/>
            <a:ext cx="7651200" cy="142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2000">
                <a:solidFill>
                  <a:srgbClr val="FFFFFF"/>
                </a:solidFill>
                <a:latin typeface="Calibri"/>
                <a:ea typeface="Calibri"/>
                <a:cs typeface="Calibri"/>
                <a:sym typeface="Calibri"/>
              </a:rPr>
              <a:t>SRM Institute of Science and Technology</a:t>
            </a:r>
            <a:endParaRPr b="1" sz="2000">
              <a:solidFill>
                <a:srgbClr val="FFFFFF"/>
              </a:solidFill>
              <a:latin typeface="Calibri"/>
              <a:ea typeface="Calibri"/>
              <a:cs typeface="Calibri"/>
              <a:sym typeface="Calibri"/>
            </a:endParaRPr>
          </a:p>
          <a:p>
            <a:pPr indent="0" lvl="0" marL="0" rtl="0" algn="r">
              <a:spcBef>
                <a:spcPts val="0"/>
              </a:spcBef>
              <a:spcAft>
                <a:spcPts val="0"/>
              </a:spcAft>
              <a:buNone/>
            </a:pPr>
            <a:r>
              <a:rPr b="1" lang="en-US" sz="2000">
                <a:solidFill>
                  <a:srgbClr val="FFFFFF"/>
                </a:solidFill>
                <a:latin typeface="Calibri"/>
                <a:ea typeface="Calibri"/>
                <a:cs typeface="Calibri"/>
                <a:sym typeface="Calibri"/>
              </a:rPr>
              <a:t>Faculty of Engineering and Technology</a:t>
            </a:r>
            <a:endParaRPr b="1" sz="2000">
              <a:solidFill>
                <a:srgbClr val="FFFFFF"/>
              </a:solidFill>
              <a:latin typeface="Calibri"/>
              <a:ea typeface="Calibri"/>
              <a:cs typeface="Calibri"/>
              <a:sym typeface="Calibri"/>
            </a:endParaRPr>
          </a:p>
          <a:p>
            <a:pPr indent="0" lvl="0" marL="0" rtl="0" algn="r">
              <a:spcBef>
                <a:spcPts val="0"/>
              </a:spcBef>
              <a:spcAft>
                <a:spcPts val="0"/>
              </a:spcAft>
              <a:buNone/>
            </a:pPr>
            <a:r>
              <a:rPr b="1" lang="en-US" sz="2000">
                <a:solidFill>
                  <a:srgbClr val="FFFFFF"/>
                </a:solidFill>
                <a:latin typeface="Calibri"/>
                <a:ea typeface="Calibri"/>
                <a:cs typeface="Calibri"/>
                <a:sym typeface="Calibri"/>
              </a:rPr>
              <a:t>Department of Computer Science and Engineering</a:t>
            </a:r>
            <a:endParaRPr b="1" sz="2000">
              <a:solidFill>
                <a:srgbClr val="FFFFFF"/>
              </a:solidFill>
              <a:latin typeface="Calibri"/>
              <a:ea typeface="Calibri"/>
              <a:cs typeface="Calibri"/>
              <a:sym typeface="Calibri"/>
            </a:endParaRPr>
          </a:p>
          <a:p>
            <a:pPr indent="0" lvl="0" marL="0" rtl="0" algn="r">
              <a:spcBef>
                <a:spcPts val="0"/>
              </a:spcBef>
              <a:spcAft>
                <a:spcPts val="0"/>
              </a:spcAft>
              <a:buNone/>
            </a:pPr>
            <a:r>
              <a:rPr b="1" lang="en-US" sz="2000">
                <a:solidFill>
                  <a:srgbClr val="FFFFFF"/>
                </a:solidFill>
                <a:latin typeface="Calibri"/>
                <a:ea typeface="Calibri"/>
                <a:cs typeface="Calibri"/>
                <a:sym typeface="Calibri"/>
              </a:rPr>
              <a:t>15CS49 L Major Project</a:t>
            </a:r>
            <a:endParaRPr b="1" sz="2000">
              <a:solidFill>
                <a:srgbClr val="FFFFFF"/>
              </a:solidFill>
              <a:latin typeface="Calibri"/>
              <a:ea typeface="Calibri"/>
              <a:cs typeface="Calibri"/>
              <a:sym typeface="Calibri"/>
            </a:endParaRPr>
          </a:p>
        </p:txBody>
      </p:sp>
      <p:pic>
        <p:nvPicPr>
          <p:cNvPr id="48" name="Google Shape;48;p7"/>
          <p:cNvPicPr preferRelativeResize="0"/>
          <p:nvPr/>
        </p:nvPicPr>
        <p:blipFill>
          <a:blip r:embed="rId3">
            <a:alphaModFix/>
          </a:blip>
          <a:stretch>
            <a:fillRect/>
          </a:stretch>
        </p:blipFill>
        <p:spPr>
          <a:xfrm>
            <a:off x="1291688" y="205650"/>
            <a:ext cx="2752725" cy="1571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6"/>
          <p:cNvSpPr txBox="1"/>
          <p:nvPr/>
        </p:nvSpPr>
        <p:spPr>
          <a:xfrm>
            <a:off x="449375" y="2076800"/>
            <a:ext cx="3958200" cy="1416300"/>
          </a:xfrm>
          <a:prstGeom prst="rect">
            <a:avLst/>
          </a:prstGeom>
          <a:noFill/>
          <a:ln>
            <a:noFill/>
          </a:ln>
        </p:spPr>
        <p:txBody>
          <a:bodyPr anchorCtr="0" anchor="t" bIns="0" lIns="0" spcFirstLastPara="1" rIns="0" wrap="square" tIns="93975">
            <a:noAutofit/>
          </a:bodyPr>
          <a:lstStyle/>
          <a:p>
            <a:pPr indent="0" lvl="0" marL="12700" marR="5080" rtl="0" algn="ctr">
              <a:lnSpc>
                <a:spcPct val="106818"/>
              </a:lnSpc>
              <a:spcBef>
                <a:spcPts val="0"/>
              </a:spcBef>
              <a:spcAft>
                <a:spcPts val="0"/>
              </a:spcAft>
              <a:buNone/>
            </a:pPr>
            <a:r>
              <a:rPr lang="en-US" sz="4400">
                <a:solidFill>
                  <a:srgbClr val="FFFFFF"/>
                </a:solidFill>
              </a:rPr>
              <a:t>Proposed </a:t>
            </a:r>
            <a:r>
              <a:rPr lang="en-US" sz="4400">
                <a:solidFill>
                  <a:srgbClr val="FFFFFF"/>
                </a:solidFill>
              </a:rPr>
              <a:t>System</a:t>
            </a:r>
            <a:endParaRPr sz="4400">
              <a:solidFill>
                <a:schemeClr val="dk1"/>
              </a:solidFill>
            </a:endParaRPr>
          </a:p>
          <a:p>
            <a:pPr indent="0" lvl="0" marL="12700" marR="5080" rtl="0" algn="l">
              <a:lnSpc>
                <a:spcPct val="106818"/>
              </a:lnSpc>
              <a:spcBef>
                <a:spcPts val="0"/>
              </a:spcBef>
              <a:spcAft>
                <a:spcPts val="0"/>
              </a:spcAft>
              <a:buNone/>
            </a:pPr>
            <a:r>
              <a:t/>
            </a:r>
            <a:endParaRPr sz="4400">
              <a:solidFill>
                <a:schemeClr val="dk1"/>
              </a:solidFill>
            </a:endParaRPr>
          </a:p>
        </p:txBody>
      </p:sp>
      <p:sp>
        <p:nvSpPr>
          <p:cNvPr id="142" name="Google Shape;142;p16"/>
          <p:cNvSpPr txBox="1"/>
          <p:nvPr>
            <p:ph type="title"/>
          </p:nvPr>
        </p:nvSpPr>
        <p:spPr>
          <a:xfrm>
            <a:off x="6349350" y="358662"/>
            <a:ext cx="4916700" cy="871200"/>
          </a:xfrm>
          <a:prstGeom prst="rect">
            <a:avLst/>
          </a:prstGeom>
          <a:noFill/>
          <a:ln>
            <a:noFill/>
          </a:ln>
        </p:spPr>
        <p:txBody>
          <a:bodyPr anchorCtr="0" anchor="t" bIns="0" lIns="0" spcFirstLastPara="1" rIns="0" wrap="square" tIns="35550">
            <a:noAutofit/>
          </a:bodyPr>
          <a:lstStyle/>
          <a:p>
            <a:pPr indent="0" lvl="0" marL="12700" marR="5080" rtl="0" algn="l">
              <a:lnSpc>
                <a:spcPct val="111764"/>
              </a:lnSpc>
              <a:spcBef>
                <a:spcPts val="0"/>
              </a:spcBef>
              <a:spcAft>
                <a:spcPts val="0"/>
              </a:spcAft>
              <a:buNone/>
            </a:pPr>
            <a:r>
              <a:rPr lang="en-US" sz="1700">
                <a:solidFill>
                  <a:srgbClr val="FFFFFF"/>
                </a:solidFill>
              </a:rPr>
              <a:t>Digital advertising is data-driven strategy for target audience. But the user experience can be displeasurable at times.</a:t>
            </a:r>
            <a:endParaRPr sz="1700"/>
          </a:p>
        </p:txBody>
      </p:sp>
      <p:sp>
        <p:nvSpPr>
          <p:cNvPr id="143" name="Google Shape;143;p16"/>
          <p:cNvSpPr txBox="1"/>
          <p:nvPr/>
        </p:nvSpPr>
        <p:spPr>
          <a:xfrm>
            <a:off x="6355650" y="1640000"/>
            <a:ext cx="4904100" cy="696300"/>
          </a:xfrm>
          <a:prstGeom prst="rect">
            <a:avLst/>
          </a:prstGeom>
          <a:noFill/>
          <a:ln>
            <a:noFill/>
          </a:ln>
        </p:spPr>
        <p:txBody>
          <a:bodyPr anchorCtr="0" anchor="t" bIns="0" lIns="0" spcFirstLastPara="1" rIns="0" wrap="square" tIns="36825">
            <a:noAutofit/>
          </a:bodyPr>
          <a:lstStyle/>
          <a:p>
            <a:pPr indent="0" lvl="0" marL="12700" marR="5080" rtl="0" algn="l">
              <a:lnSpc>
                <a:spcPct val="90600"/>
              </a:lnSpc>
              <a:spcBef>
                <a:spcPts val="0"/>
              </a:spcBef>
              <a:spcAft>
                <a:spcPts val="0"/>
              </a:spcAft>
              <a:buNone/>
            </a:pPr>
            <a:r>
              <a:rPr lang="en-US" sz="1700">
                <a:solidFill>
                  <a:srgbClr val="FFFFFF"/>
                </a:solidFill>
                <a:latin typeface="Trebuchet MS"/>
                <a:ea typeface="Trebuchet MS"/>
                <a:cs typeface="Trebuchet MS"/>
                <a:sym typeface="Trebuchet MS"/>
              </a:rPr>
              <a:t>Search engines store users browsing data on the cloud. This data is then used to target ads to the users.</a:t>
            </a:r>
            <a:endParaRPr sz="1700">
              <a:solidFill>
                <a:schemeClr val="dk1"/>
              </a:solidFill>
              <a:latin typeface="Trebuchet MS"/>
              <a:ea typeface="Trebuchet MS"/>
              <a:cs typeface="Trebuchet MS"/>
              <a:sym typeface="Trebuchet MS"/>
            </a:endParaRPr>
          </a:p>
        </p:txBody>
      </p:sp>
      <p:sp>
        <p:nvSpPr>
          <p:cNvPr id="144" name="Google Shape;144;p16"/>
          <p:cNvSpPr txBox="1"/>
          <p:nvPr/>
        </p:nvSpPr>
        <p:spPr>
          <a:xfrm>
            <a:off x="6355650" y="4062825"/>
            <a:ext cx="4904100" cy="941700"/>
          </a:xfrm>
          <a:prstGeom prst="rect">
            <a:avLst/>
          </a:prstGeom>
          <a:noFill/>
          <a:ln>
            <a:noFill/>
          </a:ln>
        </p:spPr>
        <p:txBody>
          <a:bodyPr anchorCtr="0" anchor="ctr" bIns="0" lIns="0" spcFirstLastPara="1" rIns="0" wrap="square" tIns="35550">
            <a:noAutofit/>
          </a:bodyPr>
          <a:lstStyle/>
          <a:p>
            <a:pPr indent="0" lvl="0" marL="12700" marR="5080" rtl="0" algn="l">
              <a:lnSpc>
                <a:spcPct val="111764"/>
              </a:lnSpc>
              <a:spcBef>
                <a:spcPts val="0"/>
              </a:spcBef>
              <a:spcAft>
                <a:spcPts val="0"/>
              </a:spcAft>
              <a:buNone/>
            </a:pPr>
            <a:r>
              <a:rPr lang="en-US" sz="1700">
                <a:solidFill>
                  <a:srgbClr val="FFFFFF"/>
                </a:solidFill>
                <a:latin typeface="Trebuchet MS"/>
                <a:ea typeface="Trebuchet MS"/>
                <a:cs typeface="Trebuchet MS"/>
                <a:sym typeface="Trebuchet MS"/>
              </a:rPr>
              <a:t>We aim to improve this approach by filtering relevancy based on the users history as well as the current browsing relevancy.</a:t>
            </a:r>
            <a:endParaRPr sz="1700">
              <a:solidFill>
                <a:schemeClr val="dk1"/>
              </a:solidFill>
              <a:latin typeface="Trebuchet MS"/>
              <a:ea typeface="Trebuchet MS"/>
              <a:cs typeface="Trebuchet MS"/>
              <a:sym typeface="Trebuchet MS"/>
            </a:endParaRPr>
          </a:p>
        </p:txBody>
      </p:sp>
      <p:sp>
        <p:nvSpPr>
          <p:cNvPr id="145" name="Google Shape;145;p16"/>
          <p:cNvSpPr txBox="1"/>
          <p:nvPr/>
        </p:nvSpPr>
        <p:spPr>
          <a:xfrm>
            <a:off x="6355650" y="5427384"/>
            <a:ext cx="4904100" cy="800400"/>
          </a:xfrm>
          <a:prstGeom prst="rect">
            <a:avLst/>
          </a:prstGeom>
          <a:noFill/>
          <a:ln>
            <a:noFill/>
          </a:ln>
        </p:spPr>
        <p:txBody>
          <a:bodyPr anchorCtr="0" anchor="t" bIns="0" lIns="0" spcFirstLastPara="1" rIns="0" wrap="square" tIns="35550">
            <a:noAutofit/>
          </a:bodyPr>
          <a:lstStyle/>
          <a:p>
            <a:pPr indent="0" lvl="0" marL="12700" marR="5080" rtl="0" algn="l">
              <a:lnSpc>
                <a:spcPct val="111764"/>
              </a:lnSpc>
              <a:spcBef>
                <a:spcPts val="0"/>
              </a:spcBef>
              <a:spcAft>
                <a:spcPts val="0"/>
              </a:spcAft>
              <a:buNone/>
            </a:pPr>
            <a:r>
              <a:rPr lang="en-US" sz="1700">
                <a:solidFill>
                  <a:srgbClr val="FFFFFF"/>
                </a:solidFill>
                <a:latin typeface="Trebuchet MS"/>
                <a:ea typeface="Trebuchet MS"/>
                <a:cs typeface="Trebuchet MS"/>
                <a:sym typeface="Trebuchet MS"/>
              </a:rPr>
              <a:t>This will not only make good user experience, but also provide good targeted audience to the advertising company</a:t>
            </a:r>
            <a:endParaRPr sz="1700">
              <a:solidFill>
                <a:schemeClr val="dk1"/>
              </a:solidFill>
              <a:latin typeface="Trebuchet MS"/>
              <a:ea typeface="Trebuchet MS"/>
              <a:cs typeface="Trebuchet MS"/>
              <a:sym typeface="Trebuchet MS"/>
            </a:endParaRPr>
          </a:p>
        </p:txBody>
      </p:sp>
      <p:sp>
        <p:nvSpPr>
          <p:cNvPr id="146" name="Google Shape;146;p16"/>
          <p:cNvSpPr txBox="1"/>
          <p:nvPr/>
        </p:nvSpPr>
        <p:spPr>
          <a:xfrm>
            <a:off x="5114925" y="300050"/>
            <a:ext cx="6572100" cy="6286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US" sz="2400"/>
              <a:t>The project proposes a system that is a combination of contextual and behavioural advertisement strategies.</a:t>
            </a:r>
            <a:endParaRPr sz="2400"/>
          </a:p>
          <a:p>
            <a:pPr indent="0" lvl="0" marL="0" rtl="0" algn="l">
              <a:lnSpc>
                <a:spcPct val="115000"/>
              </a:lnSpc>
              <a:spcBef>
                <a:spcPts val="1200"/>
              </a:spcBef>
              <a:spcAft>
                <a:spcPts val="0"/>
              </a:spcAft>
              <a:buNone/>
            </a:pPr>
            <a:r>
              <a:rPr lang="en-US" sz="2400"/>
              <a:t>The model that is being used today by most popular search engines like Google Adsense is contextual advertising which aims to generate ads based on page or keyword relevancy. There is a dire need to incorporate behavioural targeting in order to exploit the available user data. </a:t>
            </a:r>
            <a:endParaRPr sz="2400"/>
          </a:p>
          <a:p>
            <a:pPr indent="0" lvl="0" marL="0" rtl="0" algn="l">
              <a:lnSpc>
                <a:spcPct val="115000"/>
              </a:lnSpc>
              <a:spcBef>
                <a:spcPts val="1200"/>
              </a:spcBef>
              <a:spcAft>
                <a:spcPts val="1200"/>
              </a:spcAft>
              <a:buNone/>
            </a:pPr>
            <a:r>
              <a:rPr lang="en-US" sz="2400"/>
              <a:t>Mining this gold called data we aim to enhance user experience and help companies boost their revenue by meeting their target pool.</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000000"/>
        </a:solidFill>
      </p:bgPr>
    </p:bg>
    <p:spTree>
      <p:nvGrpSpPr>
        <p:cNvPr id="150" name="Shape 150"/>
        <p:cNvGrpSpPr/>
        <p:nvPr/>
      </p:nvGrpSpPr>
      <p:grpSpPr>
        <a:xfrm>
          <a:off x="0" y="0"/>
          <a:ext cx="0" cy="0"/>
          <a:chOff x="0" y="0"/>
          <a:chExt cx="0" cy="0"/>
        </a:xfrm>
      </p:grpSpPr>
      <p:sp>
        <p:nvSpPr>
          <p:cNvPr id="151" name="Google Shape;151;p17"/>
          <p:cNvSpPr txBox="1"/>
          <p:nvPr/>
        </p:nvSpPr>
        <p:spPr>
          <a:xfrm>
            <a:off x="661000" y="2528375"/>
            <a:ext cx="3685200" cy="1134900"/>
          </a:xfrm>
          <a:prstGeom prst="rect">
            <a:avLst/>
          </a:prstGeom>
          <a:solidFill>
            <a:schemeClr val="dk1"/>
          </a:solid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4400">
                <a:solidFill>
                  <a:srgbClr val="FFFFFF"/>
                </a:solidFill>
                <a:highlight>
                  <a:srgbClr val="000000"/>
                </a:highlight>
              </a:rPr>
              <a:t>Software Requirements</a:t>
            </a:r>
            <a:endParaRPr sz="4400">
              <a:solidFill>
                <a:srgbClr val="FFFFFF"/>
              </a:solidFill>
              <a:highlight>
                <a:srgbClr val="000000"/>
              </a:highlight>
            </a:endParaRPr>
          </a:p>
        </p:txBody>
      </p:sp>
      <p:grpSp>
        <p:nvGrpSpPr>
          <p:cNvPr id="152" name="Google Shape;152;p17"/>
          <p:cNvGrpSpPr/>
          <p:nvPr/>
        </p:nvGrpSpPr>
        <p:grpSpPr>
          <a:xfrm>
            <a:off x="5186167" y="461562"/>
            <a:ext cx="6513830" cy="1238250"/>
            <a:chOff x="5194300" y="473367"/>
            <a:chExt cx="6513830" cy="1238250"/>
          </a:xfrm>
        </p:grpSpPr>
        <p:sp>
          <p:nvSpPr>
            <p:cNvPr id="153" name="Google Shape;153;p17"/>
            <p:cNvSpPr/>
            <p:nvPr/>
          </p:nvSpPr>
          <p:spPr>
            <a:xfrm>
              <a:off x="5194300" y="473367"/>
              <a:ext cx="6513830" cy="1238250"/>
            </a:xfrm>
            <a:custGeom>
              <a:rect b="b" l="l" r="r" t="t"/>
              <a:pathLst>
                <a:path extrusionOk="0" h="1238250" w="6513830">
                  <a:moveTo>
                    <a:pt x="6389801" y="0"/>
                  </a:moveTo>
                  <a:lnTo>
                    <a:pt x="123799" y="0"/>
                  </a:lnTo>
                  <a:lnTo>
                    <a:pt x="75614" y="9728"/>
                  </a:lnTo>
                  <a:lnTo>
                    <a:pt x="36263" y="36258"/>
                  </a:lnTo>
                  <a:lnTo>
                    <a:pt x="9729" y="75609"/>
                  </a:lnTo>
                  <a:lnTo>
                    <a:pt x="0" y="123799"/>
                  </a:lnTo>
                  <a:lnTo>
                    <a:pt x="0" y="1114209"/>
                  </a:lnTo>
                  <a:lnTo>
                    <a:pt x="9729" y="1162393"/>
                  </a:lnTo>
                  <a:lnTo>
                    <a:pt x="36263" y="1201745"/>
                  </a:lnTo>
                  <a:lnTo>
                    <a:pt x="75614" y="1228278"/>
                  </a:lnTo>
                  <a:lnTo>
                    <a:pt x="123799" y="1238008"/>
                  </a:lnTo>
                  <a:lnTo>
                    <a:pt x="6389801" y="1238008"/>
                  </a:lnTo>
                  <a:lnTo>
                    <a:pt x="6437991" y="1228280"/>
                  </a:lnTo>
                  <a:lnTo>
                    <a:pt x="6477342" y="1201750"/>
                  </a:lnTo>
                  <a:lnTo>
                    <a:pt x="6503873" y="1162399"/>
                  </a:lnTo>
                  <a:lnTo>
                    <a:pt x="6513601" y="1114209"/>
                  </a:lnTo>
                  <a:lnTo>
                    <a:pt x="6513614" y="123799"/>
                  </a:lnTo>
                  <a:lnTo>
                    <a:pt x="6503883" y="75609"/>
                  </a:lnTo>
                  <a:lnTo>
                    <a:pt x="6477349" y="36258"/>
                  </a:lnTo>
                  <a:lnTo>
                    <a:pt x="6437993" y="9728"/>
                  </a:lnTo>
                  <a:lnTo>
                    <a:pt x="6389801"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17"/>
            <p:cNvSpPr/>
            <p:nvPr/>
          </p:nvSpPr>
          <p:spPr>
            <a:xfrm>
              <a:off x="5568695" y="749807"/>
              <a:ext cx="682751" cy="685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5" name="Google Shape;155;p17"/>
          <p:cNvSpPr txBox="1"/>
          <p:nvPr>
            <p:ph type="title"/>
          </p:nvPr>
        </p:nvSpPr>
        <p:spPr>
          <a:xfrm>
            <a:off x="6742525" y="585800"/>
            <a:ext cx="4585200" cy="1014300"/>
          </a:xfrm>
          <a:prstGeom prst="rect">
            <a:avLst/>
          </a:prstGeom>
          <a:noFill/>
          <a:ln>
            <a:noFill/>
          </a:ln>
        </p:spPr>
        <p:txBody>
          <a:bodyPr anchorCtr="0" anchor="t" bIns="0" lIns="0" spcFirstLastPara="1" rIns="0" wrap="square" tIns="6350">
            <a:noAutofit/>
          </a:bodyPr>
          <a:lstStyle/>
          <a:p>
            <a:pPr indent="0" lvl="0" marL="0" marR="5080" rtl="0" algn="l">
              <a:lnSpc>
                <a:spcPct val="101800"/>
              </a:lnSpc>
              <a:spcBef>
                <a:spcPts val="0"/>
              </a:spcBef>
              <a:spcAft>
                <a:spcPts val="0"/>
              </a:spcAft>
              <a:buNone/>
            </a:pPr>
            <a:r>
              <a:rPr lang="en-US">
                <a:latin typeface="Arial"/>
                <a:ea typeface="Arial"/>
                <a:cs typeface="Arial"/>
                <a:sym typeface="Arial"/>
              </a:rPr>
              <a:t>Web Dashboard, Chrome Extension,</a:t>
            </a:r>
            <a:endParaRPr>
              <a:latin typeface="Arial"/>
              <a:ea typeface="Arial"/>
              <a:cs typeface="Arial"/>
              <a:sym typeface="Arial"/>
            </a:endParaRPr>
          </a:p>
          <a:p>
            <a:pPr indent="0" lvl="0" marL="0" marR="5080" rtl="0" algn="l">
              <a:lnSpc>
                <a:spcPct val="101800"/>
              </a:lnSpc>
              <a:spcBef>
                <a:spcPts val="0"/>
              </a:spcBef>
              <a:spcAft>
                <a:spcPts val="0"/>
              </a:spcAft>
              <a:buNone/>
            </a:pPr>
            <a:r>
              <a:rPr lang="en-US">
                <a:latin typeface="Arial"/>
                <a:ea typeface="Arial"/>
                <a:cs typeface="Arial"/>
                <a:sym typeface="Arial"/>
              </a:rPr>
              <a:t>ReactJs, JSX, HTML, S(CSS), Redux, TypeScript</a:t>
            </a:r>
            <a:endParaRPr>
              <a:latin typeface="Arial"/>
              <a:ea typeface="Arial"/>
              <a:cs typeface="Arial"/>
              <a:sym typeface="Arial"/>
            </a:endParaRPr>
          </a:p>
        </p:txBody>
      </p:sp>
      <p:grpSp>
        <p:nvGrpSpPr>
          <p:cNvPr id="156" name="Google Shape;156;p17"/>
          <p:cNvGrpSpPr/>
          <p:nvPr/>
        </p:nvGrpSpPr>
        <p:grpSpPr>
          <a:xfrm>
            <a:off x="5194300" y="2020874"/>
            <a:ext cx="6513830" cy="1238250"/>
            <a:chOff x="5194300" y="2020874"/>
            <a:chExt cx="6513830" cy="1238250"/>
          </a:xfrm>
        </p:grpSpPr>
        <p:sp>
          <p:nvSpPr>
            <p:cNvPr id="157" name="Google Shape;157;p17"/>
            <p:cNvSpPr/>
            <p:nvPr/>
          </p:nvSpPr>
          <p:spPr>
            <a:xfrm>
              <a:off x="5194300" y="2020874"/>
              <a:ext cx="6513830" cy="1238250"/>
            </a:xfrm>
            <a:custGeom>
              <a:rect b="b" l="l" r="r" t="t"/>
              <a:pathLst>
                <a:path extrusionOk="0" h="1238250" w="6513830">
                  <a:moveTo>
                    <a:pt x="6389801" y="0"/>
                  </a:moveTo>
                  <a:lnTo>
                    <a:pt x="123799" y="0"/>
                  </a:lnTo>
                  <a:lnTo>
                    <a:pt x="75614" y="9730"/>
                  </a:lnTo>
                  <a:lnTo>
                    <a:pt x="36263" y="36264"/>
                  </a:lnTo>
                  <a:lnTo>
                    <a:pt x="9729" y="75620"/>
                  </a:lnTo>
                  <a:lnTo>
                    <a:pt x="0" y="123812"/>
                  </a:lnTo>
                  <a:lnTo>
                    <a:pt x="0" y="1114209"/>
                  </a:lnTo>
                  <a:lnTo>
                    <a:pt x="9729" y="1162399"/>
                  </a:lnTo>
                  <a:lnTo>
                    <a:pt x="36263" y="1201750"/>
                  </a:lnTo>
                  <a:lnTo>
                    <a:pt x="75614" y="1228280"/>
                  </a:lnTo>
                  <a:lnTo>
                    <a:pt x="123799" y="1238008"/>
                  </a:lnTo>
                  <a:lnTo>
                    <a:pt x="6389801" y="1238021"/>
                  </a:lnTo>
                  <a:lnTo>
                    <a:pt x="6437991" y="1228291"/>
                  </a:lnTo>
                  <a:lnTo>
                    <a:pt x="6477342" y="1201756"/>
                  </a:lnTo>
                  <a:lnTo>
                    <a:pt x="6503873" y="1162401"/>
                  </a:lnTo>
                  <a:lnTo>
                    <a:pt x="6513601" y="1114209"/>
                  </a:lnTo>
                  <a:lnTo>
                    <a:pt x="6513614" y="123812"/>
                  </a:lnTo>
                  <a:lnTo>
                    <a:pt x="6503883" y="75620"/>
                  </a:lnTo>
                  <a:lnTo>
                    <a:pt x="6477349" y="36264"/>
                  </a:lnTo>
                  <a:lnTo>
                    <a:pt x="6437993" y="9730"/>
                  </a:lnTo>
                  <a:lnTo>
                    <a:pt x="6389801"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7"/>
            <p:cNvSpPr/>
            <p:nvPr/>
          </p:nvSpPr>
          <p:spPr>
            <a:xfrm>
              <a:off x="5568695" y="2298191"/>
              <a:ext cx="682751" cy="68275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9" name="Google Shape;159;p17"/>
          <p:cNvSpPr txBox="1"/>
          <p:nvPr/>
        </p:nvSpPr>
        <p:spPr>
          <a:xfrm>
            <a:off x="6742525" y="2136510"/>
            <a:ext cx="4491900" cy="7269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200">
                <a:solidFill>
                  <a:schemeClr val="dk1"/>
                </a:solidFill>
              </a:rPr>
              <a:t>Backend – Node.js, Express, Redis, MongoDB, Google APIs, Cloud Storage</a:t>
            </a:r>
            <a:endParaRPr sz="2200">
              <a:solidFill>
                <a:schemeClr val="dk1"/>
              </a:solidFill>
            </a:endParaRPr>
          </a:p>
        </p:txBody>
      </p:sp>
      <p:grpSp>
        <p:nvGrpSpPr>
          <p:cNvPr id="160" name="Google Shape;160;p17"/>
          <p:cNvGrpSpPr/>
          <p:nvPr/>
        </p:nvGrpSpPr>
        <p:grpSpPr>
          <a:xfrm>
            <a:off x="5194300" y="3568382"/>
            <a:ext cx="6513830" cy="1238250"/>
            <a:chOff x="5194300" y="3568382"/>
            <a:chExt cx="6513830" cy="1238250"/>
          </a:xfrm>
        </p:grpSpPr>
        <p:sp>
          <p:nvSpPr>
            <p:cNvPr id="161" name="Google Shape;161;p17"/>
            <p:cNvSpPr/>
            <p:nvPr/>
          </p:nvSpPr>
          <p:spPr>
            <a:xfrm>
              <a:off x="5194300" y="3568382"/>
              <a:ext cx="6513830" cy="1238250"/>
            </a:xfrm>
            <a:custGeom>
              <a:rect b="b" l="l" r="r" t="t"/>
              <a:pathLst>
                <a:path extrusionOk="0" h="1238250" w="6513830">
                  <a:moveTo>
                    <a:pt x="6389801" y="0"/>
                  </a:moveTo>
                  <a:lnTo>
                    <a:pt x="123799" y="0"/>
                  </a:lnTo>
                  <a:lnTo>
                    <a:pt x="75614" y="9730"/>
                  </a:lnTo>
                  <a:lnTo>
                    <a:pt x="36263" y="36264"/>
                  </a:lnTo>
                  <a:lnTo>
                    <a:pt x="9729" y="75620"/>
                  </a:lnTo>
                  <a:lnTo>
                    <a:pt x="0" y="123812"/>
                  </a:lnTo>
                  <a:lnTo>
                    <a:pt x="0" y="1114209"/>
                  </a:lnTo>
                  <a:lnTo>
                    <a:pt x="9729" y="1162399"/>
                  </a:lnTo>
                  <a:lnTo>
                    <a:pt x="36263" y="1201750"/>
                  </a:lnTo>
                  <a:lnTo>
                    <a:pt x="75614" y="1228280"/>
                  </a:lnTo>
                  <a:lnTo>
                    <a:pt x="123799" y="1238008"/>
                  </a:lnTo>
                  <a:lnTo>
                    <a:pt x="6389801" y="1238021"/>
                  </a:lnTo>
                  <a:lnTo>
                    <a:pt x="6437991" y="1228291"/>
                  </a:lnTo>
                  <a:lnTo>
                    <a:pt x="6477342" y="1201758"/>
                  </a:lnTo>
                  <a:lnTo>
                    <a:pt x="6503873" y="1162406"/>
                  </a:lnTo>
                  <a:lnTo>
                    <a:pt x="6513601" y="1114221"/>
                  </a:lnTo>
                  <a:lnTo>
                    <a:pt x="6513614" y="123812"/>
                  </a:lnTo>
                  <a:lnTo>
                    <a:pt x="6503883" y="75620"/>
                  </a:lnTo>
                  <a:lnTo>
                    <a:pt x="6477349" y="36264"/>
                  </a:lnTo>
                  <a:lnTo>
                    <a:pt x="6437993" y="9730"/>
                  </a:lnTo>
                  <a:lnTo>
                    <a:pt x="6389801"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17"/>
            <p:cNvSpPr/>
            <p:nvPr/>
          </p:nvSpPr>
          <p:spPr>
            <a:xfrm>
              <a:off x="5568695" y="3846576"/>
              <a:ext cx="682800" cy="6828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3" name="Google Shape;163;p17"/>
          <p:cNvSpPr txBox="1"/>
          <p:nvPr/>
        </p:nvSpPr>
        <p:spPr>
          <a:xfrm>
            <a:off x="6742525" y="3772130"/>
            <a:ext cx="4491900" cy="7998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200">
                <a:solidFill>
                  <a:schemeClr val="dk1"/>
                </a:solidFill>
              </a:rPr>
              <a:t>Tensorflow, Kaggle, Google collab,</a:t>
            </a:r>
            <a:endParaRPr sz="2200">
              <a:solidFill>
                <a:schemeClr val="dk1"/>
              </a:solidFill>
            </a:endParaRPr>
          </a:p>
          <a:p>
            <a:pPr indent="0" lvl="0" marL="12700" marR="0" rtl="0" algn="l">
              <a:lnSpc>
                <a:spcPct val="100000"/>
              </a:lnSpc>
              <a:spcBef>
                <a:spcPts val="0"/>
              </a:spcBef>
              <a:spcAft>
                <a:spcPts val="0"/>
              </a:spcAft>
              <a:buNone/>
            </a:pPr>
            <a:r>
              <a:rPr lang="en-US" sz="2200">
                <a:solidFill>
                  <a:schemeClr val="dk1"/>
                </a:solidFill>
              </a:rPr>
              <a:t>D3Js, Power Bi</a:t>
            </a:r>
            <a:endParaRPr sz="2200">
              <a:solidFill>
                <a:schemeClr val="dk1"/>
              </a:solidFill>
            </a:endParaRPr>
          </a:p>
        </p:txBody>
      </p:sp>
      <p:grpSp>
        <p:nvGrpSpPr>
          <p:cNvPr id="164" name="Google Shape;164;p17"/>
          <p:cNvGrpSpPr/>
          <p:nvPr/>
        </p:nvGrpSpPr>
        <p:grpSpPr>
          <a:xfrm>
            <a:off x="5194300" y="5115902"/>
            <a:ext cx="6513830" cy="1238250"/>
            <a:chOff x="5194300" y="5115902"/>
            <a:chExt cx="6513830" cy="1238250"/>
          </a:xfrm>
        </p:grpSpPr>
        <p:sp>
          <p:nvSpPr>
            <p:cNvPr id="165" name="Google Shape;165;p17"/>
            <p:cNvSpPr/>
            <p:nvPr/>
          </p:nvSpPr>
          <p:spPr>
            <a:xfrm>
              <a:off x="5194300" y="5115902"/>
              <a:ext cx="6513830" cy="1238250"/>
            </a:xfrm>
            <a:custGeom>
              <a:rect b="b" l="l" r="r" t="t"/>
              <a:pathLst>
                <a:path extrusionOk="0" h="1238250" w="6513830">
                  <a:moveTo>
                    <a:pt x="6389801" y="0"/>
                  </a:moveTo>
                  <a:lnTo>
                    <a:pt x="123799" y="0"/>
                  </a:lnTo>
                  <a:lnTo>
                    <a:pt x="75614" y="9728"/>
                  </a:lnTo>
                  <a:lnTo>
                    <a:pt x="36263" y="36258"/>
                  </a:lnTo>
                  <a:lnTo>
                    <a:pt x="9729" y="75609"/>
                  </a:lnTo>
                  <a:lnTo>
                    <a:pt x="0" y="123799"/>
                  </a:lnTo>
                  <a:lnTo>
                    <a:pt x="0" y="1114198"/>
                  </a:lnTo>
                  <a:lnTo>
                    <a:pt x="9729" y="1162388"/>
                  </a:lnTo>
                  <a:lnTo>
                    <a:pt x="36263" y="1201740"/>
                  </a:lnTo>
                  <a:lnTo>
                    <a:pt x="75614" y="1228273"/>
                  </a:lnTo>
                  <a:lnTo>
                    <a:pt x="123799" y="1238002"/>
                  </a:lnTo>
                  <a:lnTo>
                    <a:pt x="6389801" y="1238009"/>
                  </a:lnTo>
                  <a:lnTo>
                    <a:pt x="6437991" y="1228280"/>
                  </a:lnTo>
                  <a:lnTo>
                    <a:pt x="6477342" y="1201748"/>
                  </a:lnTo>
                  <a:lnTo>
                    <a:pt x="6503873" y="1162395"/>
                  </a:lnTo>
                  <a:lnTo>
                    <a:pt x="6513601" y="1114205"/>
                  </a:lnTo>
                  <a:lnTo>
                    <a:pt x="6513614" y="123799"/>
                  </a:lnTo>
                  <a:lnTo>
                    <a:pt x="6503883" y="75609"/>
                  </a:lnTo>
                  <a:lnTo>
                    <a:pt x="6477349" y="36258"/>
                  </a:lnTo>
                  <a:lnTo>
                    <a:pt x="6437993" y="9728"/>
                  </a:lnTo>
                  <a:lnTo>
                    <a:pt x="6389801"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17"/>
            <p:cNvSpPr/>
            <p:nvPr/>
          </p:nvSpPr>
          <p:spPr>
            <a:xfrm>
              <a:off x="5568695" y="5391911"/>
              <a:ext cx="682751" cy="6858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7" name="Google Shape;167;p17"/>
          <p:cNvSpPr txBox="1"/>
          <p:nvPr/>
        </p:nvSpPr>
        <p:spPr>
          <a:xfrm>
            <a:off x="6742525" y="5368025"/>
            <a:ext cx="4585200" cy="705600"/>
          </a:xfrm>
          <a:prstGeom prst="rect">
            <a:avLst/>
          </a:prstGeom>
          <a:noFill/>
          <a:ln>
            <a:noFill/>
          </a:ln>
        </p:spPr>
        <p:txBody>
          <a:bodyPr anchorCtr="0" anchor="t" bIns="0" lIns="0" spcFirstLastPara="1" rIns="0" wrap="square" tIns="3175">
            <a:noAutofit/>
          </a:bodyPr>
          <a:lstStyle/>
          <a:p>
            <a:pPr indent="0" lvl="0" marL="12700" marR="5080" rtl="0" algn="l">
              <a:lnSpc>
                <a:spcPct val="102699"/>
              </a:lnSpc>
              <a:spcBef>
                <a:spcPts val="0"/>
              </a:spcBef>
              <a:spcAft>
                <a:spcPts val="0"/>
              </a:spcAft>
              <a:buNone/>
            </a:pPr>
            <a:r>
              <a:rPr lang="en-US" sz="2200">
                <a:solidFill>
                  <a:schemeClr val="dk1"/>
                </a:solidFill>
              </a:rPr>
              <a:t>Application - Cloud Hosting</a:t>
            </a:r>
            <a:endParaRPr sz="2200">
              <a:solidFill>
                <a:schemeClr val="dk1"/>
              </a:solidFill>
            </a:endParaRPr>
          </a:p>
          <a:p>
            <a:pPr indent="0" lvl="0" marL="12700" marR="5080" rtl="0" algn="l">
              <a:lnSpc>
                <a:spcPct val="102699"/>
              </a:lnSpc>
              <a:spcBef>
                <a:spcPts val="0"/>
              </a:spcBef>
              <a:spcAft>
                <a:spcPts val="0"/>
              </a:spcAft>
              <a:buNone/>
            </a:pPr>
            <a:r>
              <a:rPr lang="en-US" sz="2200">
                <a:solidFill>
                  <a:schemeClr val="dk1"/>
                </a:solidFill>
              </a:rPr>
              <a:t>Server - Private Cloud / Hybrid Cloud</a:t>
            </a:r>
            <a:endParaRPr sz="2200">
              <a:solidFill>
                <a:schemeClr val="dk1"/>
              </a:solidFill>
            </a:endParaRPr>
          </a:p>
        </p:txBody>
      </p:sp>
      <p:sp>
        <p:nvSpPr>
          <p:cNvPr id="168" name="Google Shape;168;p17"/>
          <p:cNvSpPr/>
          <p:nvPr/>
        </p:nvSpPr>
        <p:spPr>
          <a:xfrm>
            <a:off x="337275" y="6242279"/>
            <a:ext cx="4297680" cy="0"/>
          </a:xfrm>
          <a:custGeom>
            <a:rect b="b" l="l" r="r" t="t"/>
            <a:pathLst>
              <a:path extrusionOk="0" h="120000" w="4297680">
                <a:moveTo>
                  <a:pt x="0" y="0"/>
                </a:moveTo>
                <a:lnTo>
                  <a:pt x="4297682" y="0"/>
                </a:lnTo>
              </a:path>
            </a:pathLst>
          </a:custGeom>
          <a:noFill/>
          <a:ln cap="flat" cmpd="sng" w="254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000000"/>
        </a:solidFill>
      </p:bgPr>
    </p:bg>
    <p:spTree>
      <p:nvGrpSpPr>
        <p:cNvPr id="172" name="Shape 172"/>
        <p:cNvGrpSpPr/>
        <p:nvPr/>
      </p:nvGrpSpPr>
      <p:grpSpPr>
        <a:xfrm>
          <a:off x="0" y="0"/>
          <a:ext cx="0" cy="0"/>
          <a:chOff x="0" y="0"/>
          <a:chExt cx="0" cy="0"/>
        </a:xfrm>
      </p:grpSpPr>
      <p:sp>
        <p:nvSpPr>
          <p:cNvPr id="173" name="Google Shape;173;p18"/>
          <p:cNvSpPr txBox="1"/>
          <p:nvPr/>
        </p:nvSpPr>
        <p:spPr>
          <a:xfrm>
            <a:off x="661000" y="2528375"/>
            <a:ext cx="3685200" cy="1134900"/>
          </a:xfrm>
          <a:prstGeom prst="rect">
            <a:avLst/>
          </a:prstGeom>
          <a:solidFill>
            <a:schemeClr val="dk1"/>
          </a:solid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4400">
                <a:solidFill>
                  <a:srgbClr val="FFFFFF"/>
                </a:solidFill>
                <a:highlight>
                  <a:srgbClr val="000000"/>
                </a:highlight>
              </a:rPr>
              <a:t>Hardware </a:t>
            </a:r>
            <a:r>
              <a:rPr lang="en-US" sz="4400">
                <a:solidFill>
                  <a:srgbClr val="FFFFFF"/>
                </a:solidFill>
                <a:highlight>
                  <a:srgbClr val="000000"/>
                </a:highlight>
              </a:rPr>
              <a:t>Requirements</a:t>
            </a:r>
            <a:endParaRPr sz="4400">
              <a:solidFill>
                <a:srgbClr val="FFFFFF"/>
              </a:solidFill>
              <a:highlight>
                <a:srgbClr val="000000"/>
              </a:highlight>
            </a:endParaRPr>
          </a:p>
        </p:txBody>
      </p:sp>
      <p:grpSp>
        <p:nvGrpSpPr>
          <p:cNvPr id="174" name="Google Shape;174;p18"/>
          <p:cNvGrpSpPr/>
          <p:nvPr/>
        </p:nvGrpSpPr>
        <p:grpSpPr>
          <a:xfrm>
            <a:off x="5413867" y="2476712"/>
            <a:ext cx="6513830" cy="1238250"/>
            <a:chOff x="5194300" y="473367"/>
            <a:chExt cx="6513830" cy="1238250"/>
          </a:xfrm>
        </p:grpSpPr>
        <p:sp>
          <p:nvSpPr>
            <p:cNvPr id="175" name="Google Shape;175;p18"/>
            <p:cNvSpPr/>
            <p:nvPr/>
          </p:nvSpPr>
          <p:spPr>
            <a:xfrm>
              <a:off x="5194300" y="473367"/>
              <a:ext cx="6513830" cy="1238250"/>
            </a:xfrm>
            <a:custGeom>
              <a:rect b="b" l="l" r="r" t="t"/>
              <a:pathLst>
                <a:path extrusionOk="0" h="1238250" w="6513830">
                  <a:moveTo>
                    <a:pt x="6389801" y="0"/>
                  </a:moveTo>
                  <a:lnTo>
                    <a:pt x="123799" y="0"/>
                  </a:lnTo>
                  <a:lnTo>
                    <a:pt x="75614" y="9728"/>
                  </a:lnTo>
                  <a:lnTo>
                    <a:pt x="36263" y="36258"/>
                  </a:lnTo>
                  <a:lnTo>
                    <a:pt x="9729" y="75609"/>
                  </a:lnTo>
                  <a:lnTo>
                    <a:pt x="0" y="123799"/>
                  </a:lnTo>
                  <a:lnTo>
                    <a:pt x="0" y="1114209"/>
                  </a:lnTo>
                  <a:lnTo>
                    <a:pt x="9729" y="1162393"/>
                  </a:lnTo>
                  <a:lnTo>
                    <a:pt x="36263" y="1201745"/>
                  </a:lnTo>
                  <a:lnTo>
                    <a:pt x="75614" y="1228278"/>
                  </a:lnTo>
                  <a:lnTo>
                    <a:pt x="123799" y="1238008"/>
                  </a:lnTo>
                  <a:lnTo>
                    <a:pt x="6389801" y="1238008"/>
                  </a:lnTo>
                  <a:lnTo>
                    <a:pt x="6437991" y="1228280"/>
                  </a:lnTo>
                  <a:lnTo>
                    <a:pt x="6477342" y="1201750"/>
                  </a:lnTo>
                  <a:lnTo>
                    <a:pt x="6503873" y="1162399"/>
                  </a:lnTo>
                  <a:lnTo>
                    <a:pt x="6513601" y="1114209"/>
                  </a:lnTo>
                  <a:lnTo>
                    <a:pt x="6513614" y="123799"/>
                  </a:lnTo>
                  <a:lnTo>
                    <a:pt x="6503883" y="75609"/>
                  </a:lnTo>
                  <a:lnTo>
                    <a:pt x="6477349" y="36258"/>
                  </a:lnTo>
                  <a:lnTo>
                    <a:pt x="6437993" y="9728"/>
                  </a:lnTo>
                  <a:lnTo>
                    <a:pt x="6389801"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18"/>
            <p:cNvSpPr/>
            <p:nvPr/>
          </p:nvSpPr>
          <p:spPr>
            <a:xfrm>
              <a:off x="5568695" y="749807"/>
              <a:ext cx="682800" cy="685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7" name="Google Shape;177;p18"/>
          <p:cNvSpPr txBox="1"/>
          <p:nvPr>
            <p:ph type="title"/>
          </p:nvPr>
        </p:nvSpPr>
        <p:spPr>
          <a:xfrm>
            <a:off x="6742525" y="585800"/>
            <a:ext cx="4585200" cy="1014300"/>
          </a:xfrm>
          <a:prstGeom prst="rect">
            <a:avLst/>
          </a:prstGeom>
          <a:noFill/>
          <a:ln>
            <a:noFill/>
          </a:ln>
        </p:spPr>
        <p:txBody>
          <a:bodyPr anchorCtr="0" anchor="t" bIns="0" lIns="0" spcFirstLastPara="1" rIns="0" wrap="square" tIns="6350">
            <a:noAutofit/>
          </a:bodyPr>
          <a:lstStyle/>
          <a:p>
            <a:pPr indent="0" lvl="0" marL="0" marR="5080" rtl="0" algn="l">
              <a:lnSpc>
                <a:spcPct val="101800"/>
              </a:lnSpc>
              <a:spcBef>
                <a:spcPts val="0"/>
              </a:spcBef>
              <a:spcAft>
                <a:spcPts val="0"/>
              </a:spcAft>
              <a:buNone/>
            </a:pPr>
            <a:r>
              <a:rPr lang="en-US">
                <a:latin typeface="Arial"/>
                <a:ea typeface="Arial"/>
                <a:cs typeface="Arial"/>
                <a:sym typeface="Arial"/>
              </a:rPr>
              <a:t>Web Dashboard, Chrome Extension,</a:t>
            </a:r>
            <a:endParaRPr>
              <a:latin typeface="Arial"/>
              <a:ea typeface="Arial"/>
              <a:cs typeface="Arial"/>
              <a:sym typeface="Arial"/>
            </a:endParaRPr>
          </a:p>
          <a:p>
            <a:pPr indent="0" lvl="0" marL="0" marR="5080" rtl="0" algn="l">
              <a:lnSpc>
                <a:spcPct val="101800"/>
              </a:lnSpc>
              <a:spcBef>
                <a:spcPts val="0"/>
              </a:spcBef>
              <a:spcAft>
                <a:spcPts val="0"/>
              </a:spcAft>
              <a:buNone/>
            </a:pPr>
            <a:r>
              <a:rPr lang="en-US">
                <a:latin typeface="Arial"/>
                <a:ea typeface="Arial"/>
                <a:cs typeface="Arial"/>
                <a:sym typeface="Arial"/>
              </a:rPr>
              <a:t>ReactJs, JSX, HTML, S(CSS), Redux, TypeScript</a:t>
            </a:r>
            <a:endParaRPr>
              <a:latin typeface="Arial"/>
              <a:ea typeface="Arial"/>
              <a:cs typeface="Arial"/>
              <a:sym typeface="Arial"/>
            </a:endParaRPr>
          </a:p>
        </p:txBody>
      </p:sp>
      <p:sp>
        <p:nvSpPr>
          <p:cNvPr id="178" name="Google Shape;178;p18"/>
          <p:cNvSpPr txBox="1"/>
          <p:nvPr/>
        </p:nvSpPr>
        <p:spPr>
          <a:xfrm>
            <a:off x="6742525" y="2732385"/>
            <a:ext cx="4491900" cy="726900"/>
          </a:xfrm>
          <a:prstGeom prst="rect">
            <a:avLst/>
          </a:prstGeom>
          <a:noFill/>
          <a:ln>
            <a:noFill/>
          </a:ln>
        </p:spPr>
        <p:txBody>
          <a:bodyPr anchorCtr="0" anchor="ctr" bIns="0" lIns="0" spcFirstLastPara="1" rIns="0" wrap="square" tIns="12700">
            <a:noAutofit/>
          </a:bodyPr>
          <a:lstStyle/>
          <a:p>
            <a:pPr indent="0" lvl="0" marL="12700" marR="0" rtl="0" algn="l">
              <a:lnSpc>
                <a:spcPct val="100000"/>
              </a:lnSpc>
              <a:spcBef>
                <a:spcPts val="0"/>
              </a:spcBef>
              <a:spcAft>
                <a:spcPts val="0"/>
              </a:spcAft>
              <a:buNone/>
            </a:pPr>
            <a:r>
              <a:rPr lang="en-US" sz="2200">
                <a:solidFill>
                  <a:schemeClr val="dk1"/>
                </a:solidFill>
              </a:rPr>
              <a:t>Devices to browse on the internet.</a:t>
            </a:r>
            <a:endParaRPr sz="2200">
              <a:solidFill>
                <a:schemeClr val="dk1"/>
              </a:solidFill>
            </a:endParaRPr>
          </a:p>
        </p:txBody>
      </p:sp>
      <p:sp>
        <p:nvSpPr>
          <p:cNvPr id="179" name="Google Shape;179;p18"/>
          <p:cNvSpPr txBox="1"/>
          <p:nvPr/>
        </p:nvSpPr>
        <p:spPr>
          <a:xfrm>
            <a:off x="6742525" y="3772130"/>
            <a:ext cx="4491900" cy="7998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200">
                <a:solidFill>
                  <a:schemeClr val="dk1"/>
                </a:solidFill>
              </a:rPr>
              <a:t>Tensorflow, Kaggle, Google collab,</a:t>
            </a:r>
            <a:endParaRPr sz="2200">
              <a:solidFill>
                <a:schemeClr val="dk1"/>
              </a:solidFill>
            </a:endParaRPr>
          </a:p>
          <a:p>
            <a:pPr indent="0" lvl="0" marL="12700" marR="0" rtl="0" algn="l">
              <a:lnSpc>
                <a:spcPct val="100000"/>
              </a:lnSpc>
              <a:spcBef>
                <a:spcPts val="0"/>
              </a:spcBef>
              <a:spcAft>
                <a:spcPts val="0"/>
              </a:spcAft>
              <a:buNone/>
            </a:pPr>
            <a:r>
              <a:rPr lang="en-US" sz="2200">
                <a:solidFill>
                  <a:schemeClr val="dk1"/>
                </a:solidFill>
              </a:rPr>
              <a:t>D3Js, Power Bi</a:t>
            </a:r>
            <a:endParaRPr sz="2200">
              <a:solidFill>
                <a:schemeClr val="dk1"/>
              </a:solidFill>
            </a:endParaRPr>
          </a:p>
        </p:txBody>
      </p:sp>
      <p:sp>
        <p:nvSpPr>
          <p:cNvPr id="180" name="Google Shape;180;p18"/>
          <p:cNvSpPr txBox="1"/>
          <p:nvPr/>
        </p:nvSpPr>
        <p:spPr>
          <a:xfrm>
            <a:off x="6742525" y="5368025"/>
            <a:ext cx="4585200" cy="705600"/>
          </a:xfrm>
          <a:prstGeom prst="rect">
            <a:avLst/>
          </a:prstGeom>
          <a:noFill/>
          <a:ln>
            <a:noFill/>
          </a:ln>
        </p:spPr>
        <p:txBody>
          <a:bodyPr anchorCtr="0" anchor="t" bIns="0" lIns="0" spcFirstLastPara="1" rIns="0" wrap="square" tIns="3175">
            <a:noAutofit/>
          </a:bodyPr>
          <a:lstStyle/>
          <a:p>
            <a:pPr indent="0" lvl="0" marL="12700" marR="5080" rtl="0" algn="l">
              <a:lnSpc>
                <a:spcPct val="102699"/>
              </a:lnSpc>
              <a:spcBef>
                <a:spcPts val="0"/>
              </a:spcBef>
              <a:spcAft>
                <a:spcPts val="0"/>
              </a:spcAft>
              <a:buNone/>
            </a:pPr>
            <a:r>
              <a:rPr lang="en-US" sz="2200">
                <a:solidFill>
                  <a:schemeClr val="dk1"/>
                </a:solidFill>
              </a:rPr>
              <a:t>Application - Cloud Hosting</a:t>
            </a:r>
            <a:endParaRPr sz="2200">
              <a:solidFill>
                <a:schemeClr val="dk1"/>
              </a:solidFill>
            </a:endParaRPr>
          </a:p>
          <a:p>
            <a:pPr indent="0" lvl="0" marL="12700" marR="5080" rtl="0" algn="l">
              <a:lnSpc>
                <a:spcPct val="102699"/>
              </a:lnSpc>
              <a:spcBef>
                <a:spcPts val="0"/>
              </a:spcBef>
              <a:spcAft>
                <a:spcPts val="0"/>
              </a:spcAft>
              <a:buNone/>
            </a:pPr>
            <a:r>
              <a:rPr lang="en-US" sz="2200">
                <a:solidFill>
                  <a:schemeClr val="dk1"/>
                </a:solidFill>
              </a:rPr>
              <a:t>Server - Private Cloud / Hybrid Cloud</a:t>
            </a:r>
            <a:endParaRPr sz="2200">
              <a:solidFill>
                <a:schemeClr val="dk1"/>
              </a:solidFill>
            </a:endParaRPr>
          </a:p>
        </p:txBody>
      </p:sp>
      <p:sp>
        <p:nvSpPr>
          <p:cNvPr id="181" name="Google Shape;181;p18"/>
          <p:cNvSpPr/>
          <p:nvPr/>
        </p:nvSpPr>
        <p:spPr>
          <a:xfrm>
            <a:off x="337275" y="6242279"/>
            <a:ext cx="4297680" cy="0"/>
          </a:xfrm>
          <a:custGeom>
            <a:rect b="b" l="l" r="r" t="t"/>
            <a:pathLst>
              <a:path extrusionOk="0" h="120000" w="4297680">
                <a:moveTo>
                  <a:pt x="0" y="0"/>
                </a:moveTo>
                <a:lnTo>
                  <a:pt x="4297682" y="0"/>
                </a:lnTo>
              </a:path>
            </a:pathLst>
          </a:custGeom>
          <a:noFill/>
          <a:ln cap="flat" cmpd="sng" w="254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85" name="Shape 185"/>
        <p:cNvGrpSpPr/>
        <p:nvPr/>
      </p:nvGrpSpPr>
      <p:grpSpPr>
        <a:xfrm>
          <a:off x="0" y="0"/>
          <a:ext cx="0" cy="0"/>
          <a:chOff x="0" y="0"/>
          <a:chExt cx="0" cy="0"/>
        </a:xfrm>
      </p:grpSpPr>
      <p:sp>
        <p:nvSpPr>
          <p:cNvPr id="186" name="Google Shape;186;p19"/>
          <p:cNvSpPr txBox="1"/>
          <p:nvPr>
            <p:ph type="ctrTitle"/>
          </p:nvPr>
        </p:nvSpPr>
        <p:spPr>
          <a:xfrm>
            <a:off x="1139250" y="2708855"/>
            <a:ext cx="10363200" cy="14403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US" sz="6400">
                <a:solidFill>
                  <a:srgbClr val="FFFFFF"/>
                </a:solidFill>
                <a:latin typeface="Arial"/>
                <a:ea typeface="Arial"/>
                <a:cs typeface="Arial"/>
                <a:sym typeface="Arial"/>
              </a:rPr>
              <a:t>Literature</a:t>
            </a:r>
            <a:r>
              <a:rPr lang="en-US" sz="6400">
                <a:solidFill>
                  <a:srgbClr val="FFFFFF"/>
                </a:solidFill>
                <a:latin typeface="Arial"/>
                <a:ea typeface="Arial"/>
                <a:cs typeface="Arial"/>
                <a:sym typeface="Arial"/>
              </a:rPr>
              <a:t> Survey</a:t>
            </a:r>
            <a:endParaRPr sz="6400">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0" name="Shape 190"/>
        <p:cNvGrpSpPr/>
        <p:nvPr/>
      </p:nvGrpSpPr>
      <p:grpSpPr>
        <a:xfrm>
          <a:off x="0" y="0"/>
          <a:ext cx="0" cy="0"/>
          <a:chOff x="0" y="0"/>
          <a:chExt cx="0" cy="0"/>
        </a:xfrm>
      </p:grpSpPr>
      <p:sp>
        <p:nvSpPr>
          <p:cNvPr id="191" name="Google Shape;191;p20"/>
          <p:cNvSpPr txBox="1"/>
          <p:nvPr>
            <p:ph type="title"/>
          </p:nvPr>
        </p:nvSpPr>
        <p:spPr>
          <a:xfrm>
            <a:off x="1316850" y="511077"/>
            <a:ext cx="9558300" cy="430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US" sz="2800">
                <a:solidFill>
                  <a:srgbClr val="FFFFFF"/>
                </a:solidFill>
              </a:rPr>
              <a:t>Literature</a:t>
            </a:r>
            <a:r>
              <a:rPr lang="en-US" sz="2800">
                <a:solidFill>
                  <a:srgbClr val="FFFFFF"/>
                </a:solidFill>
              </a:rPr>
              <a:t> Survey</a:t>
            </a:r>
            <a:endParaRPr sz="2800">
              <a:solidFill>
                <a:srgbClr val="FFFFFF"/>
              </a:solidFill>
            </a:endParaRPr>
          </a:p>
        </p:txBody>
      </p:sp>
      <p:graphicFrame>
        <p:nvGraphicFramePr>
          <p:cNvPr id="192" name="Google Shape;192;p20"/>
          <p:cNvGraphicFramePr/>
          <p:nvPr/>
        </p:nvGraphicFramePr>
        <p:xfrm>
          <a:off x="688075" y="1072775"/>
          <a:ext cx="3000000" cy="3000000"/>
        </p:xfrm>
        <a:graphic>
          <a:graphicData uri="http://schemas.openxmlformats.org/drawingml/2006/table">
            <a:tbl>
              <a:tblPr>
                <a:noFill/>
                <a:tableStyleId>{157DA56C-E3BD-4700-AE95-5F196744E946}</a:tableStyleId>
              </a:tblPr>
              <a:tblGrid>
                <a:gridCol w="900625"/>
                <a:gridCol w="2801000"/>
                <a:gridCol w="3395975"/>
                <a:gridCol w="3776000"/>
              </a:tblGrid>
              <a:tr h="383600">
                <a:tc>
                  <a:txBody>
                    <a:bodyPr/>
                    <a:lstStyle/>
                    <a:p>
                      <a:pPr indent="0" lvl="0" marL="0" rtl="0" algn="l">
                        <a:spcBef>
                          <a:spcPts val="0"/>
                        </a:spcBef>
                        <a:spcAft>
                          <a:spcPts val="0"/>
                        </a:spcAft>
                        <a:buNone/>
                      </a:pPr>
                      <a:r>
                        <a:rPr lang="en-US" sz="1600">
                          <a:solidFill>
                            <a:srgbClr val="FFFFFF"/>
                          </a:solidFill>
                        </a:rPr>
                        <a:t>S.No</a:t>
                      </a:r>
                      <a:endParaRPr sz="1600">
                        <a:solidFill>
                          <a:srgbClr val="FFFFFF"/>
                        </a:solidFill>
                      </a:endParaRPr>
                    </a:p>
                  </a:txBody>
                  <a:tcPr marT="91425" marB="91425" marR="91425" marL="91425"/>
                </a:tc>
                <a:tc>
                  <a:txBody>
                    <a:bodyPr/>
                    <a:lstStyle/>
                    <a:p>
                      <a:pPr indent="0" lvl="0" marL="0" rtl="0" algn="l">
                        <a:spcBef>
                          <a:spcPts val="0"/>
                        </a:spcBef>
                        <a:spcAft>
                          <a:spcPts val="0"/>
                        </a:spcAft>
                        <a:buNone/>
                      </a:pPr>
                      <a:r>
                        <a:rPr lang="en-US" sz="1600">
                          <a:solidFill>
                            <a:srgbClr val="FFFFFF"/>
                          </a:solidFill>
                        </a:rPr>
                        <a:t>Objective</a:t>
                      </a:r>
                      <a:endParaRPr sz="1600">
                        <a:solidFill>
                          <a:srgbClr val="FFFFFF"/>
                        </a:solidFill>
                      </a:endParaRPr>
                    </a:p>
                  </a:txBody>
                  <a:tcPr marT="91425" marB="91425" marR="91425" marL="91425"/>
                </a:tc>
                <a:tc>
                  <a:txBody>
                    <a:bodyPr/>
                    <a:lstStyle/>
                    <a:p>
                      <a:pPr indent="0" lvl="0" marL="0" rtl="0" algn="l">
                        <a:spcBef>
                          <a:spcPts val="0"/>
                        </a:spcBef>
                        <a:spcAft>
                          <a:spcPts val="0"/>
                        </a:spcAft>
                        <a:buNone/>
                      </a:pPr>
                      <a:r>
                        <a:rPr lang="en-US" sz="1600">
                          <a:solidFill>
                            <a:srgbClr val="FFFFFF"/>
                          </a:solidFill>
                        </a:rPr>
                        <a:t>Remarks</a:t>
                      </a:r>
                      <a:endParaRPr sz="1600">
                        <a:solidFill>
                          <a:srgbClr val="FFFFFF"/>
                        </a:solidFill>
                      </a:endParaRPr>
                    </a:p>
                  </a:txBody>
                  <a:tcPr marT="91425" marB="91425" marR="91425" marL="91425"/>
                </a:tc>
                <a:tc>
                  <a:txBody>
                    <a:bodyPr/>
                    <a:lstStyle/>
                    <a:p>
                      <a:pPr indent="0" lvl="0" marL="0" rtl="0" algn="l">
                        <a:spcBef>
                          <a:spcPts val="0"/>
                        </a:spcBef>
                        <a:spcAft>
                          <a:spcPts val="0"/>
                        </a:spcAft>
                        <a:buNone/>
                      </a:pPr>
                      <a:r>
                        <a:rPr lang="en-US" sz="1600">
                          <a:solidFill>
                            <a:srgbClr val="FFFFFF"/>
                          </a:solidFill>
                        </a:rPr>
                        <a:t>Limitations</a:t>
                      </a:r>
                      <a:endParaRPr sz="1600">
                        <a:solidFill>
                          <a:srgbClr val="FFFFFF"/>
                        </a:solidFill>
                      </a:endParaRPr>
                    </a:p>
                  </a:txBody>
                  <a:tcPr marT="91425" marB="91425" marR="91425" marL="91425"/>
                </a:tc>
              </a:tr>
              <a:tr h="4551000">
                <a:tc>
                  <a:txBody>
                    <a:bodyPr/>
                    <a:lstStyle/>
                    <a:p>
                      <a:pPr indent="0" lvl="0" marL="0" rtl="0" algn="l">
                        <a:spcBef>
                          <a:spcPts val="0"/>
                        </a:spcBef>
                        <a:spcAft>
                          <a:spcPts val="0"/>
                        </a:spcAft>
                        <a:buNone/>
                      </a:pPr>
                      <a:r>
                        <a:rPr lang="en-US" sz="1600">
                          <a:solidFill>
                            <a:srgbClr val="FFFFFF"/>
                          </a:solidFill>
                        </a:rPr>
                        <a:t>1.</a:t>
                      </a:r>
                      <a:endParaRPr sz="1600">
                        <a:solidFill>
                          <a:srgbClr val="FFFFFF"/>
                        </a:solidFill>
                      </a:endParaRPr>
                    </a:p>
                  </a:txBody>
                  <a:tcPr marT="91425" marB="91425" marR="91425" marL="91425"/>
                </a:tc>
                <a:tc>
                  <a:txBody>
                    <a:bodyPr/>
                    <a:lstStyle/>
                    <a:p>
                      <a:pPr indent="0" lvl="0" marL="0" rtl="0" algn="l">
                        <a:spcBef>
                          <a:spcPts val="0"/>
                        </a:spcBef>
                        <a:spcAft>
                          <a:spcPts val="0"/>
                        </a:spcAft>
                        <a:buNone/>
                      </a:pPr>
                      <a:r>
                        <a:rPr lang="en-US" sz="1600">
                          <a:solidFill>
                            <a:srgbClr val="FFFFFF"/>
                          </a:solidFill>
                        </a:rPr>
                        <a:t>Contextual Internet Multimedia Advertising</a:t>
                      </a:r>
                      <a:endParaRPr sz="1600">
                        <a:solidFill>
                          <a:srgbClr val="FFFFFF"/>
                        </a:solidFill>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Paper suggests a second generation of multimedia advertisement using contextual advertisement over behavioural one.</a:t>
                      </a:r>
                      <a:endParaRPr sz="16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 </a:t>
                      </a:r>
                      <a:endParaRPr sz="1600">
                        <a:solidFill>
                          <a:srgbClr val="FFFFFF"/>
                        </a:solidFill>
                      </a:endParaRPr>
                    </a:p>
                    <a:p>
                      <a:pPr indent="0" lvl="0" marL="0" rtl="0" algn="l">
                        <a:lnSpc>
                          <a:spcPct val="115000"/>
                        </a:lnSpc>
                        <a:spcBef>
                          <a:spcPts val="1200"/>
                        </a:spcBef>
                        <a:spcAft>
                          <a:spcPts val="1200"/>
                        </a:spcAft>
                        <a:buNone/>
                      </a:pPr>
                      <a:r>
                        <a:rPr lang="en-US" sz="1600">
                          <a:solidFill>
                            <a:srgbClr val="FFFFFF"/>
                          </a:solidFill>
                        </a:rPr>
                        <a:t>This is done by showing the most relevant advertisement (both globally and locally (depending on the text and image surrounding)) at an appropriate position.</a:t>
                      </a:r>
                      <a:endParaRPr sz="1600">
                        <a:solidFill>
                          <a:srgbClr val="FFFFFF"/>
                        </a:solidFill>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The advertisements following contextual models should have videos/images categorized according to their content rather than pre-provided labels that have limited success rate.</a:t>
                      </a:r>
                      <a:endParaRPr sz="16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 </a:t>
                      </a:r>
                      <a:endParaRPr sz="1600">
                        <a:solidFill>
                          <a:srgbClr val="FFFFFF"/>
                        </a:solidFill>
                      </a:endParaRPr>
                    </a:p>
                    <a:p>
                      <a:pPr indent="0" lvl="0" marL="0" rtl="0" algn="l">
                        <a:spcBef>
                          <a:spcPts val="1200"/>
                        </a:spcBef>
                        <a:spcAft>
                          <a:spcPts val="0"/>
                        </a:spcAft>
                        <a:buNone/>
                      </a:pPr>
                      <a:r>
                        <a:rPr lang="en-US" sz="1600">
                          <a:solidFill>
                            <a:srgbClr val="FFFFFF"/>
                          </a:solidFill>
                        </a:rPr>
                        <a:t>Relevancy of advertisement needs improvement. There is scope of applying psychological elements or studies conducted on user behaviour to make ads more relevant and increase revenue.</a:t>
                      </a:r>
                      <a:endParaRPr sz="1600">
                        <a:solidFill>
                          <a:srgbClr val="FFFFFF"/>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6" name="Shape 196"/>
        <p:cNvGrpSpPr/>
        <p:nvPr/>
      </p:nvGrpSpPr>
      <p:grpSpPr>
        <a:xfrm>
          <a:off x="0" y="0"/>
          <a:ext cx="0" cy="0"/>
          <a:chOff x="0" y="0"/>
          <a:chExt cx="0" cy="0"/>
        </a:xfrm>
      </p:grpSpPr>
      <p:graphicFrame>
        <p:nvGraphicFramePr>
          <p:cNvPr id="197" name="Google Shape;197;p21"/>
          <p:cNvGraphicFramePr/>
          <p:nvPr/>
        </p:nvGraphicFramePr>
        <p:xfrm>
          <a:off x="952500" y="147800"/>
          <a:ext cx="3000000" cy="3000000"/>
        </p:xfrm>
        <a:graphic>
          <a:graphicData uri="http://schemas.openxmlformats.org/drawingml/2006/table">
            <a:tbl>
              <a:tblPr>
                <a:noFill/>
                <a:tableStyleId>{157DA56C-E3BD-4700-AE95-5F196744E946}</a:tableStyleId>
              </a:tblPr>
              <a:tblGrid>
                <a:gridCol w="1334425"/>
                <a:gridCol w="2937375"/>
                <a:gridCol w="3383550"/>
                <a:gridCol w="2970450"/>
              </a:tblGrid>
              <a:tr h="3047125">
                <a:tc>
                  <a:txBody>
                    <a:bodyPr/>
                    <a:lstStyle/>
                    <a:p>
                      <a:pPr indent="0" lvl="0" marL="0" rtl="0" algn="l">
                        <a:spcBef>
                          <a:spcPts val="0"/>
                        </a:spcBef>
                        <a:spcAft>
                          <a:spcPts val="0"/>
                        </a:spcAft>
                        <a:buNone/>
                      </a:pPr>
                      <a:r>
                        <a:t/>
                      </a:r>
                      <a:endParaRPr sz="1600">
                        <a:solidFill>
                          <a:srgbClr val="FFFFFF"/>
                        </a:solidFill>
                      </a:endParaRPr>
                    </a:p>
                  </a:txBody>
                  <a:tcPr marT="91425" marB="91425" marR="91425" marL="91425"/>
                </a:tc>
                <a:tc>
                  <a:txBody>
                    <a:bodyPr/>
                    <a:lstStyle/>
                    <a:p>
                      <a:pPr indent="0" lvl="0" marL="0" rtl="0" algn="l">
                        <a:spcBef>
                          <a:spcPts val="0"/>
                        </a:spcBef>
                        <a:spcAft>
                          <a:spcPts val="0"/>
                        </a:spcAft>
                        <a:buNone/>
                      </a:pPr>
                      <a:r>
                        <a:t/>
                      </a:r>
                      <a:endParaRPr sz="1600">
                        <a:solidFill>
                          <a:srgbClr val="FFFFFF"/>
                        </a:solidFill>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Used computer vision and multimedia retrieval techniques.</a:t>
                      </a:r>
                      <a:endParaRPr sz="16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Active tagging to be used to categorize images and videos for more success in terms of relevancy of ads.</a:t>
                      </a:r>
                      <a:endParaRPr sz="1600">
                        <a:solidFill>
                          <a:srgbClr val="FFFFFF"/>
                        </a:solidFill>
                      </a:endParaRPr>
                    </a:p>
                    <a:p>
                      <a:pPr indent="0" lvl="0" marL="0" rtl="0" algn="l">
                        <a:lnSpc>
                          <a:spcPct val="115000"/>
                        </a:lnSpc>
                        <a:spcBef>
                          <a:spcPts val="1200"/>
                        </a:spcBef>
                        <a:spcAft>
                          <a:spcPts val="1200"/>
                        </a:spcAft>
                        <a:buNone/>
                      </a:pPr>
                      <a:r>
                        <a:rPr lang="en-US" sz="1600">
                          <a:solidFill>
                            <a:srgbClr val="FFFFFF"/>
                          </a:solidFill>
                        </a:rPr>
                        <a:t>Should use a behavioural model to position the ads.</a:t>
                      </a:r>
                      <a:endParaRPr sz="1600">
                        <a:solidFill>
                          <a:srgbClr val="FFFFFF"/>
                        </a:solidFill>
                      </a:endParaRPr>
                    </a:p>
                  </a:txBody>
                  <a:tcPr marT="91425" marB="91425" marR="91425" marL="91425"/>
                </a:tc>
                <a:tc>
                  <a:txBody>
                    <a:bodyPr/>
                    <a:lstStyle/>
                    <a:p>
                      <a:pPr indent="0" lvl="0" marL="0" rtl="0" algn="l">
                        <a:spcBef>
                          <a:spcPts val="0"/>
                        </a:spcBef>
                        <a:spcAft>
                          <a:spcPts val="0"/>
                        </a:spcAft>
                        <a:buNone/>
                      </a:pPr>
                      <a:r>
                        <a:t/>
                      </a:r>
                      <a:endParaRPr sz="1600">
                        <a:solidFill>
                          <a:srgbClr val="FFFFFF"/>
                        </a:solidFill>
                      </a:endParaRPr>
                    </a:p>
                  </a:txBody>
                  <a:tcPr marT="91425" marB="91425" marR="91425" marL="91425"/>
                </a:tc>
              </a:tr>
              <a:tr h="314450">
                <a:tc>
                  <a:txBody>
                    <a:bodyPr/>
                    <a:lstStyle/>
                    <a:p>
                      <a:pPr indent="0" lvl="0" marL="0" rtl="0" algn="l">
                        <a:spcBef>
                          <a:spcPts val="0"/>
                        </a:spcBef>
                        <a:spcAft>
                          <a:spcPts val="0"/>
                        </a:spcAft>
                        <a:buNone/>
                      </a:pPr>
                      <a:r>
                        <a:rPr lang="en-US" sz="1600">
                          <a:solidFill>
                            <a:srgbClr val="FFFFFF"/>
                          </a:solidFill>
                        </a:rPr>
                        <a:t>2</a:t>
                      </a:r>
                      <a:endParaRPr sz="1600">
                        <a:solidFill>
                          <a:srgbClr val="FFFFFF"/>
                        </a:solidFill>
                      </a:endParaRPr>
                    </a:p>
                  </a:txBody>
                  <a:tcPr marT="91425" marB="91425" marR="91425" marL="91425"/>
                </a:tc>
                <a:tc>
                  <a:txBody>
                    <a:bodyPr/>
                    <a:lstStyle/>
                    <a:p>
                      <a:pPr indent="0" lvl="0" marL="0" rtl="0" algn="l">
                        <a:spcBef>
                          <a:spcPts val="0"/>
                        </a:spcBef>
                        <a:spcAft>
                          <a:spcPts val="0"/>
                        </a:spcAft>
                        <a:buNone/>
                      </a:pPr>
                      <a:r>
                        <a:rPr lang="en-US" sz="1600">
                          <a:solidFill>
                            <a:srgbClr val="FFFFFF"/>
                          </a:solidFill>
                        </a:rPr>
                        <a:t>Tree-Based Real-Time Advertisement Recommendation System in Online Broadcasting</a:t>
                      </a:r>
                      <a:endParaRPr sz="1600">
                        <a:solidFill>
                          <a:srgbClr val="FFFFFF"/>
                        </a:solidFill>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The paper uses a tree model to categorise and filter ads based on the tree skeleton that is proposed.</a:t>
                      </a:r>
                      <a:endParaRPr sz="1600">
                        <a:solidFill>
                          <a:srgbClr val="FFFFFF"/>
                        </a:solidFill>
                      </a:endParaRPr>
                    </a:p>
                    <a:p>
                      <a:pPr indent="0" lvl="0" marL="0" rtl="0" algn="l">
                        <a:spcBef>
                          <a:spcPts val="1200"/>
                        </a:spcBef>
                        <a:spcAft>
                          <a:spcPts val="0"/>
                        </a:spcAft>
                        <a:buNone/>
                      </a:pPr>
                      <a:r>
                        <a:rPr lang="en-US" sz="1600">
                          <a:solidFill>
                            <a:srgbClr val="FFFFFF"/>
                          </a:solidFill>
                        </a:rPr>
                        <a:t>The paper proposes to store user’s information and traverse through trees to find the right category of ads.</a:t>
                      </a:r>
                      <a:endParaRPr sz="1600">
                        <a:solidFill>
                          <a:srgbClr val="FFFFFF"/>
                        </a:solidFill>
                      </a:endParaRPr>
                    </a:p>
                  </a:txBody>
                  <a:tcPr marT="91425" marB="91425" marR="91425" marL="91425"/>
                </a:tc>
                <a:tc>
                  <a:txBody>
                    <a:bodyPr/>
                    <a:lstStyle/>
                    <a:p>
                      <a:pPr indent="0" lvl="0" marL="0" rtl="0" algn="l">
                        <a:lnSpc>
                          <a:spcPct val="115000"/>
                        </a:lnSpc>
                        <a:spcBef>
                          <a:spcPts val="1200"/>
                        </a:spcBef>
                        <a:spcAft>
                          <a:spcPts val="0"/>
                        </a:spcAft>
                        <a:buNone/>
                      </a:pPr>
                      <a:r>
                        <a:rPr lang="en-US" sz="1600">
                          <a:solidFill>
                            <a:srgbClr val="FFFFFF"/>
                          </a:solidFill>
                        </a:rPr>
                        <a:t>The predefined tree model makes it unable to introduce new categories of ads and thus it is not apt to handle the emerging categories of new ads and digital marketing.</a:t>
                      </a:r>
                      <a:endParaRPr sz="16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Problem of getting unnecessary ads is still not resolved.</a:t>
                      </a:r>
                      <a:endParaRPr sz="1600">
                        <a:solidFill>
                          <a:srgbClr val="FFFFFF"/>
                        </a:solidFill>
                      </a:endParaRPr>
                    </a:p>
                    <a:p>
                      <a:pPr indent="0" lvl="0" marL="0" rtl="0" algn="l">
                        <a:spcBef>
                          <a:spcPts val="1200"/>
                        </a:spcBef>
                        <a:spcAft>
                          <a:spcPts val="0"/>
                        </a:spcAft>
                        <a:buNone/>
                      </a:pPr>
                      <a:r>
                        <a:t/>
                      </a:r>
                      <a:endParaRPr sz="1600">
                        <a:solidFill>
                          <a:srgbClr val="FFFFFF"/>
                        </a:solidFill>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01" name="Shape 201"/>
        <p:cNvGrpSpPr/>
        <p:nvPr/>
      </p:nvGrpSpPr>
      <p:grpSpPr>
        <a:xfrm>
          <a:off x="0" y="0"/>
          <a:ext cx="0" cy="0"/>
          <a:chOff x="0" y="0"/>
          <a:chExt cx="0" cy="0"/>
        </a:xfrm>
      </p:grpSpPr>
      <p:graphicFrame>
        <p:nvGraphicFramePr>
          <p:cNvPr id="202" name="Google Shape;202;p22"/>
          <p:cNvGraphicFramePr/>
          <p:nvPr/>
        </p:nvGraphicFramePr>
        <p:xfrm>
          <a:off x="894700" y="318150"/>
          <a:ext cx="3000000" cy="3000000"/>
        </p:xfrm>
        <a:graphic>
          <a:graphicData uri="http://schemas.openxmlformats.org/drawingml/2006/table">
            <a:tbl>
              <a:tblPr>
                <a:noFill/>
                <a:tableStyleId>{157DA56C-E3BD-4700-AE95-5F196744E946}</a:tableStyleId>
              </a:tblPr>
              <a:tblGrid>
                <a:gridCol w="853100"/>
                <a:gridCol w="3051025"/>
                <a:gridCol w="3249275"/>
                <a:gridCol w="3265800"/>
              </a:tblGrid>
              <a:tr h="5635875">
                <a:tc>
                  <a:txBody>
                    <a:bodyPr/>
                    <a:lstStyle/>
                    <a:p>
                      <a:pPr indent="0" lvl="0" marL="0" rtl="0" algn="l">
                        <a:spcBef>
                          <a:spcPts val="0"/>
                        </a:spcBef>
                        <a:spcAft>
                          <a:spcPts val="0"/>
                        </a:spcAft>
                        <a:buNone/>
                      </a:pPr>
                      <a:r>
                        <a:rPr lang="en-US" sz="1600">
                          <a:solidFill>
                            <a:srgbClr val="FFFFFF"/>
                          </a:solidFill>
                        </a:rPr>
                        <a:t>3</a:t>
                      </a:r>
                      <a:endParaRPr sz="1600">
                        <a:solidFill>
                          <a:srgbClr val="FFFFFF"/>
                        </a:solidFill>
                      </a:endParaRPr>
                    </a:p>
                  </a:txBody>
                  <a:tcPr marT="91425" marB="91425" marR="91425" marL="91425"/>
                </a:tc>
                <a:tc>
                  <a:txBody>
                    <a:bodyPr/>
                    <a:lstStyle/>
                    <a:p>
                      <a:pPr indent="0" lvl="0" marL="0" rtl="0" algn="l">
                        <a:spcBef>
                          <a:spcPts val="0"/>
                        </a:spcBef>
                        <a:spcAft>
                          <a:spcPts val="0"/>
                        </a:spcAft>
                        <a:buNone/>
                      </a:pPr>
                      <a:r>
                        <a:rPr lang="en-US" sz="1600">
                          <a:solidFill>
                            <a:srgbClr val="FFFFFF"/>
                          </a:solidFill>
                        </a:rPr>
                        <a:t>A collaborative filtering approach to ad recommendation using the query-ad click graph.</a:t>
                      </a:r>
                      <a:endParaRPr sz="1600">
                        <a:solidFill>
                          <a:srgbClr val="FFFFFF"/>
                        </a:solidFill>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Paper uses click-through data and ranks the relevancy of ads based on the click-graph formed using some collaborative technique.</a:t>
                      </a:r>
                      <a:endParaRPr sz="16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Model implemented is compared to the three baselines that are supposed to be nearly ideal for what today’s search engines employ.</a:t>
                      </a:r>
                      <a:endParaRPr sz="16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The model gives better results on an average than currently employed baselines.</a:t>
                      </a:r>
                      <a:endParaRPr sz="16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Problem describes using a bipartite graph.</a:t>
                      </a:r>
                      <a:endParaRPr sz="1600">
                        <a:solidFill>
                          <a:srgbClr val="FFFFFF"/>
                        </a:solidFill>
                      </a:endParaRPr>
                    </a:p>
                    <a:p>
                      <a:pPr indent="0" lvl="0" marL="0" rtl="0" algn="l">
                        <a:lnSpc>
                          <a:spcPct val="115000"/>
                        </a:lnSpc>
                        <a:spcBef>
                          <a:spcPts val="1200"/>
                        </a:spcBef>
                        <a:spcAft>
                          <a:spcPts val="1200"/>
                        </a:spcAft>
                        <a:buNone/>
                      </a:pPr>
                      <a:r>
                        <a:rPr lang="en-US" sz="1600">
                          <a:solidFill>
                            <a:srgbClr val="FFFFFF"/>
                          </a:solidFill>
                        </a:rPr>
                        <a:t>Proposed Query-ad-click-graph.</a:t>
                      </a:r>
                      <a:endParaRPr sz="1600">
                        <a:solidFill>
                          <a:srgbClr val="FFFFFF"/>
                        </a:solidFill>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Click-data is not an ideal model as the data that is received has higher potential to be a noisy or incorrect data due to the fact that the clicks might have been accidental or incorrect.</a:t>
                      </a:r>
                      <a:endParaRPr sz="1600">
                        <a:solidFill>
                          <a:srgbClr val="FFFFFF"/>
                        </a:solidFill>
                      </a:endParaRPr>
                    </a:p>
                    <a:p>
                      <a:pPr indent="0" lvl="0" marL="0" rtl="0" algn="l">
                        <a:lnSpc>
                          <a:spcPct val="115000"/>
                        </a:lnSpc>
                        <a:spcBef>
                          <a:spcPts val="1200"/>
                        </a:spcBef>
                        <a:spcAft>
                          <a:spcPts val="1200"/>
                        </a:spcAft>
                        <a:buNone/>
                      </a:pPr>
                      <a:r>
                        <a:rPr lang="en-US" sz="1600">
                          <a:solidFill>
                            <a:srgbClr val="FFFFFF"/>
                          </a:solidFill>
                        </a:rPr>
                        <a:t>If the rate of position-bias is proved to be more, then the accuracy of the model will reduce even though they have implemented a normalised CTR based on position of the click.</a:t>
                      </a:r>
                      <a:endParaRPr sz="1600">
                        <a:solidFill>
                          <a:srgbClr val="FFFFFF"/>
                        </a:solidFill>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06" name="Shape 206"/>
        <p:cNvGrpSpPr/>
        <p:nvPr/>
      </p:nvGrpSpPr>
      <p:grpSpPr>
        <a:xfrm>
          <a:off x="0" y="0"/>
          <a:ext cx="0" cy="0"/>
          <a:chOff x="0" y="0"/>
          <a:chExt cx="0" cy="0"/>
        </a:xfrm>
      </p:grpSpPr>
      <p:graphicFrame>
        <p:nvGraphicFramePr>
          <p:cNvPr id="207" name="Google Shape;207;p23"/>
          <p:cNvGraphicFramePr/>
          <p:nvPr/>
        </p:nvGraphicFramePr>
        <p:xfrm>
          <a:off x="803775" y="379125"/>
          <a:ext cx="3000000" cy="3000000"/>
        </p:xfrm>
        <a:graphic>
          <a:graphicData uri="http://schemas.openxmlformats.org/drawingml/2006/table">
            <a:tbl>
              <a:tblPr>
                <a:noFill/>
                <a:tableStyleId>{157DA56C-E3BD-4700-AE95-5F196744E946}</a:tableStyleId>
              </a:tblPr>
              <a:tblGrid>
                <a:gridCol w="809725"/>
                <a:gridCol w="2611025"/>
                <a:gridCol w="3685150"/>
                <a:gridCol w="3602500"/>
              </a:tblGrid>
              <a:tr h="381000">
                <a:tc>
                  <a:txBody>
                    <a:bodyPr/>
                    <a:lstStyle/>
                    <a:p>
                      <a:pPr indent="0" lvl="0" marL="0" rtl="0" algn="l">
                        <a:spcBef>
                          <a:spcPts val="0"/>
                        </a:spcBef>
                        <a:spcAft>
                          <a:spcPts val="0"/>
                        </a:spcAft>
                        <a:buNone/>
                      </a:pPr>
                      <a:r>
                        <a:rPr lang="en-US" sz="1600">
                          <a:solidFill>
                            <a:srgbClr val="FFFFFF"/>
                          </a:solidFill>
                        </a:rPr>
                        <a:t>4</a:t>
                      </a:r>
                      <a:endParaRPr sz="1600">
                        <a:solidFill>
                          <a:srgbClr val="FFFFFF"/>
                        </a:solidFill>
                      </a:endParaRPr>
                    </a:p>
                  </a:txBody>
                  <a:tcPr marT="91425" marB="91425" marR="91425" marL="91425"/>
                </a:tc>
                <a:tc>
                  <a:txBody>
                    <a:bodyPr/>
                    <a:lstStyle/>
                    <a:p>
                      <a:pPr indent="0" lvl="0" marL="0" rtl="0" algn="l">
                        <a:spcBef>
                          <a:spcPts val="0"/>
                        </a:spcBef>
                        <a:spcAft>
                          <a:spcPts val="0"/>
                        </a:spcAft>
                        <a:buNone/>
                      </a:pPr>
                      <a:r>
                        <a:rPr lang="en-US" sz="1600">
                          <a:solidFill>
                            <a:srgbClr val="FFFFFF"/>
                          </a:solidFill>
                        </a:rPr>
                        <a:t>Text Recognition using Image Processing</a:t>
                      </a:r>
                      <a:endParaRPr sz="1600">
                        <a:solidFill>
                          <a:srgbClr val="FFFFFF"/>
                        </a:solidFill>
                      </a:endParaRPr>
                    </a:p>
                  </a:txBody>
                  <a:tcPr marT="91425" marB="91425" marR="91425" marL="91425"/>
                </a:tc>
                <a:tc>
                  <a:txBody>
                    <a:bodyPr/>
                    <a:lstStyle/>
                    <a:p>
                      <a:pPr indent="0" lvl="0" marL="0" rtl="0" algn="l">
                        <a:spcBef>
                          <a:spcPts val="0"/>
                        </a:spcBef>
                        <a:spcAft>
                          <a:spcPts val="0"/>
                        </a:spcAft>
                        <a:buNone/>
                      </a:pPr>
                      <a:r>
                        <a:rPr lang="en-US" sz="1600">
                          <a:solidFill>
                            <a:srgbClr val="FFFFFF"/>
                          </a:solidFill>
                        </a:rPr>
                        <a:t>The method converts the image to grayscale and pre-process it with noise removal and skew correction, and finally extract the text from the image after segmentation of lines (if present) from the text.</a:t>
                      </a:r>
                      <a:endParaRPr sz="1600">
                        <a:solidFill>
                          <a:srgbClr val="FFFFFF"/>
                        </a:solidFill>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Cannot work with banners and other illustration/images based ads where the pixel density is very high and saturation is difficult.</a:t>
                      </a:r>
                      <a:endParaRPr sz="1600">
                        <a:solidFill>
                          <a:srgbClr val="FFFFFF"/>
                        </a:solidFill>
                      </a:endParaRPr>
                    </a:p>
                    <a:p>
                      <a:pPr indent="0" lvl="0" marL="0" rtl="0" algn="l">
                        <a:lnSpc>
                          <a:spcPct val="115000"/>
                        </a:lnSpc>
                        <a:spcBef>
                          <a:spcPts val="1200"/>
                        </a:spcBef>
                        <a:spcAft>
                          <a:spcPts val="1200"/>
                        </a:spcAft>
                        <a:buNone/>
                      </a:pPr>
                      <a:r>
                        <a:rPr lang="en-US" sz="1600">
                          <a:solidFill>
                            <a:srgbClr val="FFFFFF"/>
                          </a:solidFill>
                        </a:rPr>
                        <a:t>It's only able to extract text from the image, so another algorithm to classify that ad (based on text will be required).</a:t>
                      </a:r>
                      <a:endParaRPr sz="1600">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US" sz="1600">
                          <a:solidFill>
                            <a:srgbClr val="FFFFFF"/>
                          </a:solidFill>
                        </a:rPr>
                        <a:t>5</a:t>
                      </a:r>
                      <a:endParaRPr sz="1600">
                        <a:solidFill>
                          <a:srgbClr val="FFFFFF"/>
                        </a:solidFill>
                      </a:endParaRPr>
                    </a:p>
                  </a:txBody>
                  <a:tcPr marT="91425" marB="91425" marR="91425" marL="91425"/>
                </a:tc>
                <a:tc>
                  <a:txBody>
                    <a:bodyPr/>
                    <a:lstStyle/>
                    <a:p>
                      <a:pPr indent="0" lvl="0" marL="0" rtl="0" algn="l">
                        <a:spcBef>
                          <a:spcPts val="0"/>
                        </a:spcBef>
                        <a:spcAft>
                          <a:spcPts val="0"/>
                        </a:spcAft>
                        <a:buNone/>
                      </a:pPr>
                      <a:r>
                        <a:rPr lang="en-US" sz="1600">
                          <a:solidFill>
                            <a:srgbClr val="FFFFFF"/>
                          </a:solidFill>
                        </a:rPr>
                        <a:t>A client side buffer management algorithm to improve QoE</a:t>
                      </a:r>
                      <a:endParaRPr sz="1600">
                        <a:solidFill>
                          <a:srgbClr val="FFFFFF"/>
                        </a:solidFill>
                      </a:endParaRPr>
                    </a:p>
                  </a:txBody>
                  <a:tcPr marT="91425" marB="91425" marR="91425" marL="91425"/>
                </a:tc>
                <a:tc>
                  <a:txBody>
                    <a:bodyPr/>
                    <a:lstStyle/>
                    <a:p>
                      <a:pPr indent="0" lvl="0" marL="0" rtl="0" algn="l">
                        <a:lnSpc>
                          <a:spcPct val="115000"/>
                        </a:lnSpc>
                        <a:spcBef>
                          <a:spcPts val="1200"/>
                        </a:spcBef>
                        <a:spcAft>
                          <a:spcPts val="0"/>
                        </a:spcAft>
                        <a:buNone/>
                      </a:pPr>
                      <a:r>
                        <a:rPr lang="en-US" sz="1600">
                          <a:solidFill>
                            <a:srgbClr val="FFFFFF"/>
                          </a:solidFill>
                        </a:rPr>
                        <a:t>The paper proposes different algorithms called rate algorithms to enhance user experience by increasing video quality by managing resources of the network and resolving playback buffers.</a:t>
                      </a:r>
                      <a:endParaRPr sz="16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Evaluation is done by implementing the model in the DASH-IF player.</a:t>
                      </a:r>
                      <a:endParaRPr sz="1600">
                        <a:solidFill>
                          <a:srgbClr val="FFFFFF"/>
                        </a:solidFill>
                      </a:endParaRPr>
                    </a:p>
                    <a:p>
                      <a:pPr indent="0" lvl="0" marL="0" rtl="0" algn="l">
                        <a:lnSpc>
                          <a:spcPct val="115000"/>
                        </a:lnSpc>
                        <a:spcBef>
                          <a:spcPts val="1200"/>
                        </a:spcBef>
                        <a:spcAft>
                          <a:spcPts val="1200"/>
                        </a:spcAft>
                        <a:buNone/>
                      </a:pPr>
                      <a:r>
                        <a:rPr lang="en-US" sz="1600">
                          <a:solidFill>
                            <a:srgbClr val="FFFFFF"/>
                          </a:solidFill>
                        </a:rPr>
                        <a:t>Model yields better results than currently employed models by DASH-IF.</a:t>
                      </a:r>
                      <a:endParaRPr sz="1600">
                        <a:solidFill>
                          <a:srgbClr val="FFFFFF"/>
                        </a:solidFill>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The parameters are predefined and might not work for delay or segment longer than 4sec.</a:t>
                      </a:r>
                      <a:endParaRPr sz="1600">
                        <a:solidFill>
                          <a:srgbClr val="FFFFFF"/>
                        </a:solidFill>
                      </a:endParaRPr>
                    </a:p>
                    <a:p>
                      <a:pPr indent="0" lvl="0" marL="0" rtl="0" algn="l">
                        <a:lnSpc>
                          <a:spcPct val="115000"/>
                        </a:lnSpc>
                        <a:spcBef>
                          <a:spcPts val="1200"/>
                        </a:spcBef>
                        <a:spcAft>
                          <a:spcPts val="1200"/>
                        </a:spcAft>
                        <a:buNone/>
                      </a:pPr>
                      <a:r>
                        <a:rPr lang="en-US" sz="1600">
                          <a:solidFill>
                            <a:srgbClr val="FFFFFF"/>
                          </a:solidFill>
                        </a:rPr>
                        <a:t>There are not enough comparisons done with various lengths of segments &gt;4. Thus though the model may seem to work better than current models for parameters less than or equal to the selected parameters, the model might fail for larger parameters. </a:t>
                      </a:r>
                      <a:endParaRPr sz="1600">
                        <a:solidFill>
                          <a:srgbClr val="FFFFFF"/>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11" name="Shape 211"/>
        <p:cNvGrpSpPr/>
        <p:nvPr/>
      </p:nvGrpSpPr>
      <p:grpSpPr>
        <a:xfrm>
          <a:off x="0" y="0"/>
          <a:ext cx="0" cy="0"/>
          <a:chOff x="0" y="0"/>
          <a:chExt cx="0" cy="0"/>
        </a:xfrm>
      </p:grpSpPr>
      <p:graphicFrame>
        <p:nvGraphicFramePr>
          <p:cNvPr id="212" name="Google Shape;212;p24"/>
          <p:cNvGraphicFramePr/>
          <p:nvPr/>
        </p:nvGraphicFramePr>
        <p:xfrm>
          <a:off x="952500" y="428750"/>
          <a:ext cx="3000000" cy="3000000"/>
        </p:xfrm>
        <a:graphic>
          <a:graphicData uri="http://schemas.openxmlformats.org/drawingml/2006/table">
            <a:tbl>
              <a:tblPr>
                <a:noFill/>
                <a:tableStyleId>{157DA56C-E3BD-4700-AE95-5F196744E946}</a:tableStyleId>
              </a:tblPr>
              <a:tblGrid>
                <a:gridCol w="787000"/>
                <a:gridCol w="2406525"/>
                <a:gridCol w="3364950"/>
                <a:gridCol w="3728525"/>
              </a:tblGrid>
              <a:tr h="1608175">
                <a:tc>
                  <a:txBody>
                    <a:bodyPr/>
                    <a:lstStyle/>
                    <a:p>
                      <a:pPr indent="0" lvl="0" marL="0" rtl="0" algn="l">
                        <a:spcBef>
                          <a:spcPts val="0"/>
                        </a:spcBef>
                        <a:spcAft>
                          <a:spcPts val="0"/>
                        </a:spcAft>
                        <a:buNone/>
                      </a:pPr>
                      <a:r>
                        <a:t/>
                      </a:r>
                      <a:endParaRPr sz="1600">
                        <a:solidFill>
                          <a:srgbClr val="FFFFFF"/>
                        </a:solidFill>
                      </a:endParaRPr>
                    </a:p>
                  </a:txBody>
                  <a:tcPr marT="91425" marB="91425" marR="91425" marL="91425"/>
                </a:tc>
                <a:tc>
                  <a:txBody>
                    <a:bodyPr/>
                    <a:lstStyle/>
                    <a:p>
                      <a:pPr indent="0" lvl="0" marL="0" rtl="0" algn="l">
                        <a:spcBef>
                          <a:spcPts val="0"/>
                        </a:spcBef>
                        <a:spcAft>
                          <a:spcPts val="0"/>
                        </a:spcAft>
                        <a:buNone/>
                      </a:pPr>
                      <a:r>
                        <a:t/>
                      </a:r>
                      <a:endParaRPr sz="1600">
                        <a:solidFill>
                          <a:srgbClr val="FFFFFF"/>
                        </a:solidFill>
                      </a:endParaRPr>
                    </a:p>
                  </a:txBody>
                  <a:tcPr marT="91425" marB="91425" marR="91425" marL="91425"/>
                </a:tc>
                <a:tc>
                  <a:txBody>
                    <a:bodyPr/>
                    <a:lstStyle/>
                    <a:p>
                      <a:pPr indent="0" lvl="0" marL="0" rtl="0" algn="l">
                        <a:spcBef>
                          <a:spcPts val="0"/>
                        </a:spcBef>
                        <a:spcAft>
                          <a:spcPts val="0"/>
                        </a:spcAft>
                        <a:buNone/>
                      </a:pPr>
                      <a:r>
                        <a:t/>
                      </a:r>
                      <a:endParaRPr sz="1600">
                        <a:solidFill>
                          <a:srgbClr val="FFFFFF"/>
                        </a:solidFill>
                      </a:endParaRPr>
                    </a:p>
                  </a:txBody>
                  <a:tcPr marT="91425" marB="91425" marR="91425" marL="91425"/>
                </a:tc>
                <a:tc>
                  <a:txBody>
                    <a:bodyPr/>
                    <a:lstStyle/>
                    <a:p>
                      <a:pPr indent="0" lvl="0" marL="0" rtl="0" algn="l">
                        <a:spcBef>
                          <a:spcPts val="0"/>
                        </a:spcBef>
                        <a:spcAft>
                          <a:spcPts val="0"/>
                        </a:spcAft>
                        <a:buNone/>
                      </a:pPr>
                      <a:r>
                        <a:rPr lang="en-US" sz="1600">
                          <a:solidFill>
                            <a:srgbClr val="FFFFFF"/>
                          </a:solidFill>
                        </a:rPr>
                        <a:t>The choice of encoding services (like VBR) chosen by the streaming services might fail the model.</a:t>
                      </a:r>
                      <a:endParaRPr sz="1600">
                        <a:solidFill>
                          <a:srgbClr val="FFFFFF"/>
                        </a:solidFill>
                      </a:endParaRPr>
                    </a:p>
                  </a:txBody>
                  <a:tcPr marT="91425" marB="91425" marR="91425" marL="91425"/>
                </a:tc>
              </a:tr>
              <a:tr h="3860975">
                <a:tc>
                  <a:txBody>
                    <a:bodyPr/>
                    <a:lstStyle/>
                    <a:p>
                      <a:pPr indent="0" lvl="0" marL="0" rtl="0" algn="l">
                        <a:spcBef>
                          <a:spcPts val="0"/>
                        </a:spcBef>
                        <a:spcAft>
                          <a:spcPts val="0"/>
                        </a:spcAft>
                        <a:buNone/>
                      </a:pPr>
                      <a:r>
                        <a:rPr lang="en-US" sz="1600">
                          <a:solidFill>
                            <a:srgbClr val="FFFFFF"/>
                          </a:solidFill>
                        </a:rPr>
                        <a:t>6</a:t>
                      </a:r>
                      <a:endParaRPr sz="1600">
                        <a:solidFill>
                          <a:srgbClr val="FFFFFF"/>
                        </a:solidFill>
                      </a:endParaRPr>
                    </a:p>
                  </a:txBody>
                  <a:tcPr marT="91425" marB="91425" marR="91425" marL="91425"/>
                </a:tc>
                <a:tc>
                  <a:txBody>
                    <a:bodyPr/>
                    <a:lstStyle/>
                    <a:p>
                      <a:pPr indent="0" lvl="0" marL="0" rtl="0" algn="l">
                        <a:spcBef>
                          <a:spcPts val="0"/>
                        </a:spcBef>
                        <a:spcAft>
                          <a:spcPts val="0"/>
                        </a:spcAft>
                        <a:buNone/>
                      </a:pPr>
                      <a:r>
                        <a:rPr lang="en-US" sz="1600">
                          <a:solidFill>
                            <a:srgbClr val="FFFFFF"/>
                          </a:solidFill>
                        </a:rPr>
                        <a:t>MetaFlow: A Scalable Metadata Lookup Service for Distributed File Systems in Data Centres</a:t>
                      </a:r>
                      <a:endParaRPr sz="1600">
                        <a:solidFill>
                          <a:srgbClr val="FFFFFF"/>
                        </a:solidFill>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The paper uses a metadata lookup service to distribute lookup workload and increase continuous and large file operations in the file system.</a:t>
                      </a:r>
                      <a:endParaRPr sz="1600">
                        <a:solidFill>
                          <a:srgbClr val="FFFFFF"/>
                        </a:solidFill>
                      </a:endParaRPr>
                    </a:p>
                    <a:p>
                      <a:pPr indent="0" lvl="0" marL="0" rtl="0" algn="l">
                        <a:spcBef>
                          <a:spcPts val="1200"/>
                        </a:spcBef>
                        <a:spcAft>
                          <a:spcPts val="0"/>
                        </a:spcAft>
                        <a:buNone/>
                      </a:pPr>
                      <a:r>
                        <a:rPr lang="en-US" sz="1600">
                          <a:solidFill>
                            <a:srgbClr val="FFFFFF"/>
                          </a:solidFill>
                        </a:rPr>
                        <a:t>It forwards the metadata requests by using the switches to leverage the usual B-tree architecture.</a:t>
                      </a:r>
                      <a:endParaRPr sz="1600">
                        <a:solidFill>
                          <a:srgbClr val="FFFFFF"/>
                        </a:solidFill>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Works for large data storage in data centres.</a:t>
                      </a:r>
                      <a:endParaRPr sz="1600">
                        <a:solidFill>
                          <a:srgbClr val="FFFFFF"/>
                        </a:solidFill>
                      </a:endParaRPr>
                    </a:p>
                    <a:p>
                      <a:pPr indent="0" lvl="0" marL="0" rtl="0" algn="l">
                        <a:spcBef>
                          <a:spcPts val="1200"/>
                        </a:spcBef>
                        <a:spcAft>
                          <a:spcPts val="0"/>
                        </a:spcAft>
                        <a:buNone/>
                      </a:pPr>
                      <a:r>
                        <a:rPr lang="en-US" sz="1600">
                          <a:solidFill>
                            <a:srgbClr val="FFFFFF"/>
                          </a:solidFill>
                        </a:rPr>
                        <a:t>It will increase the response time if the operations are less, which makes the ads loading slow.</a:t>
                      </a:r>
                      <a:endParaRPr sz="1600">
                        <a:solidFill>
                          <a:srgbClr val="FFFFFF"/>
                        </a:solidFill>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16" name="Shape 216"/>
        <p:cNvGrpSpPr/>
        <p:nvPr/>
      </p:nvGrpSpPr>
      <p:grpSpPr>
        <a:xfrm>
          <a:off x="0" y="0"/>
          <a:ext cx="0" cy="0"/>
          <a:chOff x="0" y="0"/>
          <a:chExt cx="0" cy="0"/>
        </a:xfrm>
      </p:grpSpPr>
      <p:graphicFrame>
        <p:nvGraphicFramePr>
          <p:cNvPr id="217" name="Google Shape;217;p25"/>
          <p:cNvGraphicFramePr/>
          <p:nvPr/>
        </p:nvGraphicFramePr>
        <p:xfrm>
          <a:off x="721150" y="470050"/>
          <a:ext cx="3000000" cy="3000000"/>
        </p:xfrm>
        <a:graphic>
          <a:graphicData uri="http://schemas.openxmlformats.org/drawingml/2006/table">
            <a:tbl>
              <a:tblPr>
                <a:noFill/>
                <a:tableStyleId>{157DA56C-E3BD-4700-AE95-5F196744E946}</a:tableStyleId>
              </a:tblPr>
              <a:tblGrid>
                <a:gridCol w="830375"/>
                <a:gridCol w="2912600"/>
                <a:gridCol w="3325725"/>
                <a:gridCol w="3722300"/>
              </a:tblGrid>
              <a:tr h="5580425">
                <a:tc>
                  <a:txBody>
                    <a:bodyPr/>
                    <a:lstStyle/>
                    <a:p>
                      <a:pPr indent="0" lvl="0" marL="0" rtl="0" algn="l">
                        <a:spcBef>
                          <a:spcPts val="0"/>
                        </a:spcBef>
                        <a:spcAft>
                          <a:spcPts val="0"/>
                        </a:spcAft>
                        <a:buNone/>
                      </a:pPr>
                      <a:r>
                        <a:rPr lang="en-US" sz="1600">
                          <a:solidFill>
                            <a:srgbClr val="FFFFFF"/>
                          </a:solidFill>
                        </a:rPr>
                        <a:t>7</a:t>
                      </a:r>
                      <a:endParaRPr sz="1600">
                        <a:solidFill>
                          <a:srgbClr val="FFFFFF"/>
                        </a:solidFill>
                      </a:endParaRPr>
                    </a:p>
                  </a:txBody>
                  <a:tcPr marT="91425" marB="91425" marR="91425" marL="91425"/>
                </a:tc>
                <a:tc>
                  <a:txBody>
                    <a:bodyPr/>
                    <a:lstStyle/>
                    <a:p>
                      <a:pPr indent="0" lvl="0" marL="0" rtl="0" algn="l">
                        <a:spcBef>
                          <a:spcPts val="0"/>
                        </a:spcBef>
                        <a:spcAft>
                          <a:spcPts val="0"/>
                        </a:spcAft>
                        <a:buNone/>
                      </a:pPr>
                      <a:r>
                        <a:rPr lang="en-US" sz="1600">
                          <a:solidFill>
                            <a:srgbClr val="FFFFFF"/>
                          </a:solidFill>
                        </a:rPr>
                        <a:t>Factors Affecting Online Advertising Recall: A Study of Students</a:t>
                      </a:r>
                      <a:endParaRPr sz="1600">
                        <a:solidFill>
                          <a:srgbClr val="FFFFFF"/>
                        </a:solidFill>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The paper studies the impact of different factors on the effectiveness of an advertisement. </a:t>
                      </a:r>
                      <a:endParaRPr sz="1600">
                        <a:solidFill>
                          <a:srgbClr val="FFFFFF"/>
                        </a:solidFill>
                      </a:endParaRPr>
                    </a:p>
                    <a:p>
                      <a:pPr indent="0" lvl="0" marL="0" rtl="0" algn="l">
                        <a:spcBef>
                          <a:spcPts val="1200"/>
                        </a:spcBef>
                        <a:spcAft>
                          <a:spcPts val="0"/>
                        </a:spcAft>
                        <a:buNone/>
                      </a:pPr>
                      <a:r>
                        <a:rPr lang="en-US" sz="1600">
                          <a:solidFill>
                            <a:srgbClr val="FFFFFF"/>
                          </a:solidFill>
                        </a:rPr>
                        <a:t>The paper particularly is concerned with the relation between page exposure duration and its effect on advertisement.</a:t>
                      </a:r>
                      <a:endParaRPr sz="1600">
                        <a:solidFill>
                          <a:srgbClr val="FFFFFF"/>
                        </a:solidFill>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The paper seems to be more effective on advertisements that are based on memory response rather than instantaneous response.</a:t>
                      </a:r>
                      <a:endParaRPr sz="1600">
                        <a:solidFill>
                          <a:srgbClr val="FFFFFF"/>
                        </a:solidFill>
                      </a:endParaRPr>
                    </a:p>
                    <a:p>
                      <a:pPr indent="0" lvl="0" marL="0" rtl="0" algn="l">
                        <a:spcBef>
                          <a:spcPts val="1200"/>
                        </a:spcBef>
                        <a:spcAft>
                          <a:spcPts val="0"/>
                        </a:spcAft>
                        <a:buNone/>
                      </a:pPr>
                      <a:r>
                        <a:rPr lang="en-US" sz="1600">
                          <a:solidFill>
                            <a:srgbClr val="FFFFFF"/>
                          </a:solidFill>
                        </a:rPr>
                        <a:t>For most of the cases, click-through advertisements will prove to be more useful.</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rPr lang="en-US" sz="1600">
                          <a:solidFill>
                            <a:srgbClr val="FFFFFF"/>
                          </a:solidFill>
                        </a:rPr>
                        <a:t>The ad recall depends on a threshold value that they have concluded. This value is highly dependent on the fact whether the user is on the site skimming for information or is there on the site for a longer duration. Thus, categorizing and labelling such sites </a:t>
                      </a:r>
                      <a:r>
                        <a:rPr lang="en-US" sz="1600">
                          <a:solidFill>
                            <a:srgbClr val="FFFFFF"/>
                          </a:solidFill>
                        </a:rPr>
                        <a:t>should be done manually and by machine learning classification as well.</a:t>
                      </a:r>
                      <a:endParaRPr sz="1600">
                        <a:solidFill>
                          <a:srgbClr val="FFFFFF"/>
                        </a:solidFill>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8"/>
          <p:cNvSpPr txBox="1"/>
          <p:nvPr>
            <p:ph idx="1" type="body"/>
          </p:nvPr>
        </p:nvSpPr>
        <p:spPr>
          <a:xfrm>
            <a:off x="609600" y="2158200"/>
            <a:ext cx="3100500" cy="1664400"/>
          </a:xfrm>
          <a:prstGeom prst="rect">
            <a:avLst/>
          </a:prstGeom>
        </p:spPr>
        <p:txBody>
          <a:bodyPr anchorCtr="0" anchor="t" bIns="0" lIns="0" spcFirstLastPara="1" rIns="0" wrap="square" tIns="0">
            <a:noAutofit/>
          </a:bodyPr>
          <a:lstStyle/>
          <a:p>
            <a:pPr indent="0" lvl="0" marL="0" rtl="0" algn="ctr">
              <a:spcBef>
                <a:spcPts val="0"/>
              </a:spcBef>
              <a:spcAft>
                <a:spcPts val="0"/>
              </a:spcAft>
              <a:buClr>
                <a:schemeClr val="dk1"/>
              </a:buClr>
              <a:buSzPts val="4400"/>
              <a:buFont typeface="Calibri"/>
              <a:buNone/>
            </a:pPr>
            <a:r>
              <a:rPr lang="en-US" sz="4700">
                <a:solidFill>
                  <a:srgbClr val="FFFFFF"/>
                </a:solidFill>
              </a:rPr>
              <a:t>Table of Contents</a:t>
            </a:r>
            <a:endParaRPr sz="2100">
              <a:solidFill>
                <a:srgbClr val="FFFFFF"/>
              </a:solidFill>
            </a:endParaRPr>
          </a:p>
        </p:txBody>
      </p:sp>
      <p:sp>
        <p:nvSpPr>
          <p:cNvPr id="54" name="Google Shape;54;p8"/>
          <p:cNvSpPr txBox="1"/>
          <p:nvPr>
            <p:ph idx="2" type="body"/>
          </p:nvPr>
        </p:nvSpPr>
        <p:spPr>
          <a:xfrm>
            <a:off x="5304500" y="725925"/>
            <a:ext cx="5303400" cy="5738700"/>
          </a:xfrm>
          <a:prstGeom prst="rect">
            <a:avLst/>
          </a:prstGeom>
        </p:spPr>
        <p:txBody>
          <a:bodyPr anchorCtr="0" anchor="t" bIns="0" lIns="0" spcFirstLastPara="1" rIns="0" wrap="square" tIns="0">
            <a:noAutofit/>
          </a:bodyPr>
          <a:lstStyle/>
          <a:p>
            <a:pPr indent="0" lvl="0" marL="0" rtl="0" algn="l">
              <a:lnSpc>
                <a:spcPct val="80000"/>
              </a:lnSpc>
              <a:spcBef>
                <a:spcPts val="0"/>
              </a:spcBef>
              <a:spcAft>
                <a:spcPts val="0"/>
              </a:spcAft>
              <a:buClr>
                <a:schemeClr val="dk1"/>
              </a:buClr>
              <a:buSzPts val="2000"/>
              <a:buFont typeface="Arial"/>
              <a:buNone/>
            </a:pPr>
            <a:r>
              <a:rPr lang="en-US"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a:p>
            <a:pPr indent="-368300" lvl="0" marL="342900" rtl="0" algn="l">
              <a:lnSpc>
                <a:spcPct val="80000"/>
              </a:lnSpc>
              <a:spcBef>
                <a:spcPts val="400"/>
              </a:spcBef>
              <a:spcAft>
                <a:spcPts val="0"/>
              </a:spcAft>
              <a:buClr>
                <a:schemeClr val="dk1"/>
              </a:buClr>
              <a:buSzPts val="2400"/>
              <a:buChar char="•"/>
            </a:pPr>
            <a:r>
              <a:rPr lang="en-US" sz="2400">
                <a:solidFill>
                  <a:schemeClr val="dk1"/>
                </a:solidFill>
                <a:latin typeface="Arial"/>
                <a:ea typeface="Arial"/>
                <a:cs typeface="Arial"/>
                <a:sym typeface="Arial"/>
              </a:rPr>
              <a:t>Abstract</a:t>
            </a:r>
            <a:endParaRPr sz="3600">
              <a:solidFill>
                <a:schemeClr val="dk1"/>
              </a:solidFill>
              <a:latin typeface="Arial"/>
              <a:ea typeface="Arial"/>
              <a:cs typeface="Arial"/>
              <a:sym typeface="Arial"/>
            </a:endParaRPr>
          </a:p>
          <a:p>
            <a:pPr indent="-368300" lvl="0" marL="342900" rtl="0" algn="l">
              <a:lnSpc>
                <a:spcPct val="80000"/>
              </a:lnSpc>
              <a:spcBef>
                <a:spcPts val="400"/>
              </a:spcBef>
              <a:spcAft>
                <a:spcPts val="0"/>
              </a:spcAft>
              <a:buClr>
                <a:schemeClr val="dk1"/>
              </a:buClr>
              <a:buSzPts val="2400"/>
              <a:buChar char="•"/>
            </a:pPr>
            <a:r>
              <a:rPr lang="en-US" sz="2400">
                <a:solidFill>
                  <a:schemeClr val="dk1"/>
                </a:solidFill>
                <a:latin typeface="Arial"/>
                <a:ea typeface="Arial"/>
                <a:cs typeface="Arial"/>
                <a:sym typeface="Arial"/>
              </a:rPr>
              <a:t>Introduction</a:t>
            </a:r>
            <a:endParaRPr sz="2400">
              <a:solidFill>
                <a:schemeClr val="dk1"/>
              </a:solidFill>
              <a:latin typeface="Arial"/>
              <a:ea typeface="Arial"/>
              <a:cs typeface="Arial"/>
              <a:sym typeface="Arial"/>
            </a:endParaRPr>
          </a:p>
          <a:p>
            <a:pPr indent="-368300" lvl="0" marL="342900" rtl="0" algn="l">
              <a:lnSpc>
                <a:spcPct val="80000"/>
              </a:lnSpc>
              <a:spcBef>
                <a:spcPts val="400"/>
              </a:spcBef>
              <a:spcAft>
                <a:spcPts val="0"/>
              </a:spcAft>
              <a:buClr>
                <a:schemeClr val="dk1"/>
              </a:buClr>
              <a:buSzPts val="2400"/>
              <a:buFont typeface="Arial"/>
              <a:buChar char="•"/>
            </a:pPr>
            <a:r>
              <a:rPr lang="en-US" sz="2400">
                <a:solidFill>
                  <a:schemeClr val="dk1"/>
                </a:solidFill>
                <a:latin typeface="Arial"/>
                <a:ea typeface="Arial"/>
                <a:cs typeface="Arial"/>
                <a:sym typeface="Arial"/>
              </a:rPr>
              <a:t>Innovation idea of the Project</a:t>
            </a:r>
            <a:endParaRPr sz="2400">
              <a:solidFill>
                <a:schemeClr val="dk1"/>
              </a:solidFill>
              <a:latin typeface="Arial"/>
              <a:ea typeface="Arial"/>
              <a:cs typeface="Arial"/>
              <a:sym typeface="Arial"/>
            </a:endParaRPr>
          </a:p>
          <a:p>
            <a:pPr indent="-368300" lvl="0" marL="342900" rtl="0" algn="l">
              <a:lnSpc>
                <a:spcPct val="80000"/>
              </a:lnSpc>
              <a:spcBef>
                <a:spcPts val="400"/>
              </a:spcBef>
              <a:spcAft>
                <a:spcPts val="0"/>
              </a:spcAft>
              <a:buClr>
                <a:schemeClr val="dk1"/>
              </a:buClr>
              <a:buSzPts val="2400"/>
              <a:buFont typeface="Arial"/>
              <a:buChar char="•"/>
            </a:pPr>
            <a:r>
              <a:rPr lang="en-US" sz="2400">
                <a:solidFill>
                  <a:schemeClr val="dk1"/>
                </a:solidFill>
                <a:latin typeface="Arial"/>
                <a:ea typeface="Arial"/>
                <a:cs typeface="Arial"/>
                <a:sym typeface="Arial"/>
              </a:rPr>
              <a:t>Purpose of the project</a:t>
            </a:r>
            <a:endParaRPr sz="2400">
              <a:solidFill>
                <a:schemeClr val="dk1"/>
              </a:solidFill>
              <a:latin typeface="Arial"/>
              <a:ea typeface="Arial"/>
              <a:cs typeface="Arial"/>
              <a:sym typeface="Arial"/>
            </a:endParaRPr>
          </a:p>
          <a:p>
            <a:pPr indent="-368300" lvl="0" marL="342900" rtl="0" algn="l">
              <a:lnSpc>
                <a:spcPct val="80000"/>
              </a:lnSpc>
              <a:spcBef>
                <a:spcPts val="400"/>
              </a:spcBef>
              <a:spcAft>
                <a:spcPts val="0"/>
              </a:spcAft>
              <a:buClr>
                <a:schemeClr val="dk1"/>
              </a:buClr>
              <a:buSzPts val="2400"/>
              <a:buFont typeface="Arial"/>
              <a:buChar char="•"/>
            </a:pPr>
            <a:r>
              <a:rPr lang="en-US" sz="2400">
                <a:solidFill>
                  <a:schemeClr val="dk1"/>
                </a:solidFill>
                <a:latin typeface="Arial"/>
                <a:ea typeface="Arial"/>
                <a:cs typeface="Arial"/>
                <a:sym typeface="Arial"/>
              </a:rPr>
              <a:t>Scope of the project</a:t>
            </a:r>
            <a:endParaRPr sz="2400">
              <a:solidFill>
                <a:schemeClr val="dk1"/>
              </a:solidFill>
              <a:latin typeface="Arial"/>
              <a:ea typeface="Arial"/>
              <a:cs typeface="Arial"/>
              <a:sym typeface="Arial"/>
            </a:endParaRPr>
          </a:p>
          <a:p>
            <a:pPr indent="-368300" lvl="0" marL="342900" rtl="0" algn="l">
              <a:lnSpc>
                <a:spcPct val="80000"/>
              </a:lnSpc>
              <a:spcBef>
                <a:spcPts val="400"/>
              </a:spcBef>
              <a:spcAft>
                <a:spcPts val="0"/>
              </a:spcAft>
              <a:buClr>
                <a:schemeClr val="dk1"/>
              </a:buClr>
              <a:buSzPts val="2400"/>
              <a:buFont typeface="Arial"/>
              <a:buChar char="•"/>
            </a:pPr>
            <a:r>
              <a:rPr lang="en-US" sz="2400">
                <a:solidFill>
                  <a:schemeClr val="dk1"/>
                </a:solidFill>
                <a:latin typeface="Arial"/>
                <a:ea typeface="Arial"/>
                <a:cs typeface="Arial"/>
                <a:sym typeface="Arial"/>
              </a:rPr>
              <a:t>Present System</a:t>
            </a:r>
            <a:endParaRPr sz="2400">
              <a:solidFill>
                <a:schemeClr val="dk1"/>
              </a:solidFill>
              <a:latin typeface="Arial"/>
              <a:ea typeface="Arial"/>
              <a:cs typeface="Arial"/>
              <a:sym typeface="Arial"/>
            </a:endParaRPr>
          </a:p>
          <a:p>
            <a:pPr indent="-368300" lvl="0" marL="342900" rtl="0" algn="l">
              <a:lnSpc>
                <a:spcPct val="80000"/>
              </a:lnSpc>
              <a:spcBef>
                <a:spcPts val="400"/>
              </a:spcBef>
              <a:spcAft>
                <a:spcPts val="0"/>
              </a:spcAft>
              <a:buClr>
                <a:schemeClr val="dk1"/>
              </a:buClr>
              <a:buSzPts val="2400"/>
              <a:buFont typeface="Arial"/>
              <a:buChar char="•"/>
            </a:pPr>
            <a:r>
              <a:rPr lang="en-US" sz="2400">
                <a:solidFill>
                  <a:schemeClr val="dk1"/>
                </a:solidFill>
                <a:latin typeface="Arial"/>
                <a:ea typeface="Arial"/>
                <a:cs typeface="Arial"/>
                <a:sym typeface="Arial"/>
              </a:rPr>
              <a:t>Proposed System</a:t>
            </a:r>
            <a:endParaRPr sz="2400">
              <a:solidFill>
                <a:schemeClr val="dk1"/>
              </a:solidFill>
              <a:latin typeface="Arial"/>
              <a:ea typeface="Arial"/>
              <a:cs typeface="Arial"/>
              <a:sym typeface="Arial"/>
            </a:endParaRPr>
          </a:p>
          <a:p>
            <a:pPr indent="-368300" lvl="0" marL="342900" rtl="0" algn="l">
              <a:lnSpc>
                <a:spcPct val="80000"/>
              </a:lnSpc>
              <a:spcBef>
                <a:spcPts val="400"/>
              </a:spcBef>
              <a:spcAft>
                <a:spcPts val="0"/>
              </a:spcAft>
              <a:buClr>
                <a:schemeClr val="dk1"/>
              </a:buClr>
              <a:buSzPts val="2400"/>
              <a:buFont typeface="Arial"/>
              <a:buChar char="•"/>
            </a:pPr>
            <a:r>
              <a:rPr lang="en-US" sz="2400">
                <a:solidFill>
                  <a:schemeClr val="dk1"/>
                </a:solidFill>
                <a:latin typeface="Arial"/>
                <a:ea typeface="Arial"/>
                <a:cs typeface="Arial"/>
                <a:sym typeface="Arial"/>
              </a:rPr>
              <a:t>Hardware and Software Requirements</a:t>
            </a:r>
            <a:endParaRPr sz="2400">
              <a:solidFill>
                <a:schemeClr val="dk1"/>
              </a:solidFill>
              <a:latin typeface="Arial"/>
              <a:ea typeface="Arial"/>
              <a:cs typeface="Arial"/>
              <a:sym typeface="Arial"/>
            </a:endParaRPr>
          </a:p>
          <a:p>
            <a:pPr indent="-368300" lvl="0" marL="342900" rtl="0" algn="l">
              <a:lnSpc>
                <a:spcPct val="80000"/>
              </a:lnSpc>
              <a:spcBef>
                <a:spcPts val="400"/>
              </a:spcBef>
              <a:spcAft>
                <a:spcPts val="0"/>
              </a:spcAft>
              <a:buClr>
                <a:schemeClr val="dk1"/>
              </a:buClr>
              <a:buSzPts val="2400"/>
              <a:buChar char="•"/>
            </a:pPr>
            <a:r>
              <a:rPr lang="en-US" sz="2400">
                <a:solidFill>
                  <a:schemeClr val="dk1"/>
                </a:solidFill>
                <a:latin typeface="Arial"/>
                <a:ea typeface="Arial"/>
                <a:cs typeface="Arial"/>
                <a:sym typeface="Arial"/>
              </a:rPr>
              <a:t>Literature Survey</a:t>
            </a:r>
            <a:endParaRPr sz="3600">
              <a:solidFill>
                <a:schemeClr val="dk1"/>
              </a:solidFill>
              <a:latin typeface="Arial"/>
              <a:ea typeface="Arial"/>
              <a:cs typeface="Arial"/>
              <a:sym typeface="Arial"/>
            </a:endParaRPr>
          </a:p>
          <a:p>
            <a:pPr indent="-381000" lvl="0" marL="342900" rtl="0" algn="l">
              <a:lnSpc>
                <a:spcPct val="80000"/>
              </a:lnSpc>
              <a:spcBef>
                <a:spcPts val="400"/>
              </a:spcBef>
              <a:spcAft>
                <a:spcPts val="0"/>
              </a:spcAft>
              <a:buClr>
                <a:schemeClr val="dk1"/>
              </a:buClr>
              <a:buSzPts val="2400"/>
              <a:buChar char="•"/>
            </a:pPr>
            <a:r>
              <a:rPr lang="en-US" sz="2400">
                <a:solidFill>
                  <a:schemeClr val="dk1"/>
                </a:solidFill>
                <a:latin typeface="Arial"/>
                <a:ea typeface="Arial"/>
                <a:cs typeface="Arial"/>
                <a:sym typeface="Arial"/>
              </a:rPr>
              <a:t>Architecture diagram</a:t>
            </a:r>
            <a:endParaRPr sz="3600">
              <a:solidFill>
                <a:schemeClr val="dk1"/>
              </a:solidFill>
              <a:latin typeface="Arial"/>
              <a:ea typeface="Arial"/>
              <a:cs typeface="Arial"/>
              <a:sym typeface="Arial"/>
            </a:endParaRPr>
          </a:p>
          <a:p>
            <a:pPr indent="-368300" lvl="0" marL="342900" rtl="0" algn="l">
              <a:lnSpc>
                <a:spcPct val="80000"/>
              </a:lnSpc>
              <a:spcBef>
                <a:spcPts val="400"/>
              </a:spcBef>
              <a:spcAft>
                <a:spcPts val="0"/>
              </a:spcAft>
              <a:buClr>
                <a:schemeClr val="dk1"/>
              </a:buClr>
              <a:buSzPts val="2400"/>
              <a:buChar char="•"/>
            </a:pPr>
            <a:r>
              <a:rPr lang="en-US" sz="2400">
                <a:solidFill>
                  <a:schemeClr val="dk1"/>
                </a:solidFill>
                <a:latin typeface="Arial"/>
                <a:ea typeface="Arial"/>
                <a:cs typeface="Arial"/>
                <a:sym typeface="Arial"/>
              </a:rPr>
              <a:t>Use Case</a:t>
            </a:r>
            <a:endParaRPr sz="3600">
              <a:solidFill>
                <a:schemeClr val="dk1"/>
              </a:solidFill>
              <a:latin typeface="Arial"/>
              <a:ea typeface="Arial"/>
              <a:cs typeface="Arial"/>
              <a:sym typeface="Arial"/>
            </a:endParaRPr>
          </a:p>
          <a:p>
            <a:pPr indent="-368300" lvl="0" marL="342900" rtl="0" algn="l">
              <a:lnSpc>
                <a:spcPct val="80000"/>
              </a:lnSpc>
              <a:spcBef>
                <a:spcPts val="400"/>
              </a:spcBef>
              <a:spcAft>
                <a:spcPts val="0"/>
              </a:spcAft>
              <a:buClr>
                <a:schemeClr val="dk1"/>
              </a:buClr>
              <a:buSzPts val="2400"/>
              <a:buChar char="•"/>
            </a:pPr>
            <a:r>
              <a:rPr lang="en-US" sz="2400">
                <a:solidFill>
                  <a:schemeClr val="dk1"/>
                </a:solidFill>
                <a:latin typeface="Arial"/>
                <a:ea typeface="Arial"/>
                <a:cs typeface="Arial"/>
                <a:sym typeface="Arial"/>
              </a:rPr>
              <a:t>Tech Stack</a:t>
            </a:r>
            <a:endParaRPr sz="3600">
              <a:solidFill>
                <a:schemeClr val="dk1"/>
              </a:solidFill>
              <a:latin typeface="Arial"/>
              <a:ea typeface="Arial"/>
              <a:cs typeface="Arial"/>
              <a:sym typeface="Arial"/>
            </a:endParaRPr>
          </a:p>
          <a:p>
            <a:pPr indent="-368300" lvl="0" marL="342900" rtl="0" algn="l">
              <a:lnSpc>
                <a:spcPct val="80000"/>
              </a:lnSpc>
              <a:spcBef>
                <a:spcPts val="400"/>
              </a:spcBef>
              <a:spcAft>
                <a:spcPts val="0"/>
              </a:spcAft>
              <a:buClr>
                <a:schemeClr val="dk1"/>
              </a:buClr>
              <a:buSzPts val="2400"/>
              <a:buChar char="•"/>
            </a:pPr>
            <a:r>
              <a:rPr lang="en-US" sz="2400">
                <a:solidFill>
                  <a:schemeClr val="dk1"/>
                </a:solidFill>
                <a:latin typeface="Arial"/>
                <a:ea typeface="Arial"/>
                <a:cs typeface="Arial"/>
                <a:sym typeface="Arial"/>
              </a:rPr>
              <a:t>References</a:t>
            </a:r>
            <a:endParaRPr sz="2400">
              <a:solidFill>
                <a:schemeClr val="dk1"/>
              </a:solidFill>
              <a:latin typeface="Arial"/>
              <a:ea typeface="Arial"/>
              <a:cs typeface="Arial"/>
              <a:sym typeface="Arial"/>
            </a:endParaRPr>
          </a:p>
          <a:p>
            <a:pPr indent="0" lvl="0" marL="0" rtl="0" algn="l">
              <a:spcBef>
                <a:spcPts val="0"/>
              </a:spcBef>
              <a:spcAft>
                <a:spcPts val="0"/>
              </a:spcAft>
              <a:buNone/>
            </a:pPr>
            <a:r>
              <a:t/>
            </a:r>
            <a:endParaRPr sz="2200">
              <a:latin typeface="Arial"/>
              <a:ea typeface="Arial"/>
              <a:cs typeface="Arial"/>
              <a:sym typeface="Arial"/>
            </a:endParaRPr>
          </a:p>
        </p:txBody>
      </p:sp>
      <p:sp>
        <p:nvSpPr>
          <p:cNvPr id="55" name="Google Shape;55;p8"/>
          <p:cNvSpPr/>
          <p:nvPr/>
        </p:nvSpPr>
        <p:spPr>
          <a:xfrm>
            <a:off x="187375" y="6473879"/>
            <a:ext cx="4297680" cy="0"/>
          </a:xfrm>
          <a:custGeom>
            <a:rect b="b" l="l" r="r" t="t"/>
            <a:pathLst>
              <a:path extrusionOk="0" h="120000" w="4297680">
                <a:moveTo>
                  <a:pt x="0" y="0"/>
                </a:moveTo>
                <a:lnTo>
                  <a:pt x="4297682" y="0"/>
                </a:lnTo>
              </a:path>
            </a:pathLst>
          </a:custGeom>
          <a:noFill/>
          <a:ln cap="flat" cmpd="sng" w="254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21" name="Shape 221"/>
        <p:cNvGrpSpPr/>
        <p:nvPr/>
      </p:nvGrpSpPr>
      <p:grpSpPr>
        <a:xfrm>
          <a:off x="0" y="0"/>
          <a:ext cx="0" cy="0"/>
          <a:chOff x="0" y="0"/>
          <a:chExt cx="0" cy="0"/>
        </a:xfrm>
      </p:grpSpPr>
      <p:graphicFrame>
        <p:nvGraphicFramePr>
          <p:cNvPr id="222" name="Google Shape;222;p26"/>
          <p:cNvGraphicFramePr/>
          <p:nvPr/>
        </p:nvGraphicFramePr>
        <p:xfrm>
          <a:off x="849200" y="334700"/>
          <a:ext cx="3000000" cy="3000000"/>
        </p:xfrm>
        <a:graphic>
          <a:graphicData uri="http://schemas.openxmlformats.org/drawingml/2006/table">
            <a:tbl>
              <a:tblPr>
                <a:noFill/>
                <a:tableStyleId>{157DA56C-E3BD-4700-AE95-5F196744E946}</a:tableStyleId>
              </a:tblPr>
              <a:tblGrid>
                <a:gridCol w="739525"/>
                <a:gridCol w="2078075"/>
                <a:gridCol w="3912375"/>
                <a:gridCol w="3961925"/>
              </a:tblGrid>
              <a:tr h="5026425">
                <a:tc>
                  <a:txBody>
                    <a:bodyPr/>
                    <a:lstStyle/>
                    <a:p>
                      <a:pPr indent="0" lvl="0" marL="0" rtl="0" algn="l">
                        <a:spcBef>
                          <a:spcPts val="0"/>
                        </a:spcBef>
                        <a:spcAft>
                          <a:spcPts val="0"/>
                        </a:spcAft>
                        <a:buNone/>
                      </a:pPr>
                      <a:r>
                        <a:rPr lang="en-US" sz="1600">
                          <a:solidFill>
                            <a:srgbClr val="FFFFFF"/>
                          </a:solidFill>
                        </a:rPr>
                        <a:t>8</a:t>
                      </a:r>
                      <a:endParaRPr sz="1600">
                        <a:solidFill>
                          <a:srgbClr val="FFFFFF"/>
                        </a:solidFill>
                      </a:endParaRPr>
                    </a:p>
                  </a:txBody>
                  <a:tcPr marT="91425" marB="91425" marR="91425" marL="91425"/>
                </a:tc>
                <a:tc>
                  <a:txBody>
                    <a:bodyPr/>
                    <a:lstStyle/>
                    <a:p>
                      <a:pPr indent="0" lvl="0" marL="0" rtl="0" algn="l">
                        <a:spcBef>
                          <a:spcPts val="0"/>
                        </a:spcBef>
                        <a:spcAft>
                          <a:spcPts val="0"/>
                        </a:spcAft>
                        <a:buNone/>
                      </a:pPr>
                      <a:r>
                        <a:rPr lang="en-US" sz="1600">
                          <a:solidFill>
                            <a:srgbClr val="FFFFFF"/>
                          </a:solidFill>
                        </a:rPr>
                        <a:t>Understanding Online Interruption-Based Advertising: Impacts of Exposure Timing, Advertising Intent, and Brand Image</a:t>
                      </a:r>
                      <a:endParaRPr sz="1600">
                        <a:solidFill>
                          <a:srgbClr val="FFFFFF"/>
                        </a:solidFill>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The paper focuses on advertisements based on interruptions. Three parameters are primarily explored are the time taken by the ad to load, the content of the ad and the brand of ad.</a:t>
                      </a:r>
                      <a:endParaRPr sz="16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Authors use persuasive technology, particularly Fogg’s principle.</a:t>
                      </a:r>
                      <a:endParaRPr sz="16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Only a pop-up method of advertisement was used in the experiment.</a:t>
                      </a:r>
                      <a:endParaRPr sz="1600">
                        <a:solidFill>
                          <a:srgbClr val="FFFFFF"/>
                        </a:solidFill>
                      </a:endParaRPr>
                    </a:p>
                    <a:p>
                      <a:pPr indent="0" lvl="0" marL="0" rtl="0" algn="l">
                        <a:spcBef>
                          <a:spcPts val="1200"/>
                        </a:spcBef>
                        <a:spcAft>
                          <a:spcPts val="0"/>
                        </a:spcAft>
                        <a:buNone/>
                      </a:pPr>
                      <a:r>
                        <a:rPr lang="en-US" sz="1600">
                          <a:solidFill>
                            <a:srgbClr val="FFFFFF"/>
                          </a:solidFill>
                        </a:rPr>
                        <a:t>ANOVA used for testing of the formed Hypotheses.</a:t>
                      </a:r>
                      <a:endParaRPr sz="1600">
                        <a:solidFill>
                          <a:srgbClr val="FFFFFF"/>
                        </a:solidFill>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Only one product (airplane ticket) was under study.</a:t>
                      </a:r>
                      <a:endParaRPr sz="16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Paper deals with only one type of website- online retail store. Therefore the results may differ for other categories.</a:t>
                      </a:r>
                      <a:endParaRPr sz="1600">
                        <a:solidFill>
                          <a:srgbClr val="FFFFFF"/>
                        </a:solidFill>
                      </a:endParaRPr>
                    </a:p>
                    <a:p>
                      <a:pPr indent="0" lvl="0" marL="0" rtl="0" algn="l">
                        <a:lnSpc>
                          <a:spcPct val="115000"/>
                        </a:lnSpc>
                        <a:spcBef>
                          <a:spcPts val="1200"/>
                        </a:spcBef>
                        <a:spcAft>
                          <a:spcPts val="0"/>
                        </a:spcAft>
                        <a:buNone/>
                      </a:pPr>
                      <a:r>
                        <a:rPr lang="en-US" sz="1600">
                          <a:solidFill>
                            <a:srgbClr val="FFFFFF"/>
                          </a:solidFill>
                        </a:rPr>
                        <a:t>Only one type of interrupting advertisement was used, that is, pop-up form. This can mislead the results for other forms not under study.</a:t>
                      </a:r>
                      <a:endParaRPr sz="1600">
                        <a:solidFill>
                          <a:srgbClr val="FFFFFF"/>
                        </a:solidFill>
                      </a:endParaRPr>
                    </a:p>
                    <a:p>
                      <a:pPr indent="0" lvl="0" marL="0" rtl="0" algn="l">
                        <a:lnSpc>
                          <a:spcPct val="115000"/>
                        </a:lnSpc>
                        <a:spcBef>
                          <a:spcPts val="1200"/>
                        </a:spcBef>
                        <a:spcAft>
                          <a:spcPts val="0"/>
                        </a:spcAft>
                        <a:buNone/>
                      </a:pPr>
                      <a:r>
                        <a:rPr lang="en-US" sz="1600">
                          <a:solidFill>
                            <a:srgbClr val="FFFFFF"/>
                          </a:solidFill>
                        </a:rPr>
                        <a:t>The study so conducted deals only with one website, thus the image of the website becomes a key factor in distorting the results that are so obtained by the study.</a:t>
                      </a:r>
                      <a:endParaRPr sz="1600">
                        <a:solidFill>
                          <a:srgbClr val="FFFFFF"/>
                        </a:solidFill>
                      </a:endParaRPr>
                    </a:p>
                    <a:p>
                      <a:pPr indent="0" lvl="0" marL="0" rtl="0" algn="l">
                        <a:lnSpc>
                          <a:spcPct val="115000"/>
                        </a:lnSpc>
                        <a:spcBef>
                          <a:spcPts val="1200"/>
                        </a:spcBef>
                        <a:spcAft>
                          <a:spcPts val="1200"/>
                        </a:spcAft>
                        <a:buNone/>
                      </a:pPr>
                      <a:r>
                        <a:rPr lang="en-US" sz="1600">
                          <a:solidFill>
                            <a:srgbClr val="FFFFFF"/>
                          </a:solidFill>
                        </a:rPr>
                        <a:t>The study was done on a small group of 180 people from the same environment, thus the actual result will definitely vary for a larger group.</a:t>
                      </a:r>
                      <a:endParaRPr sz="1600">
                        <a:solidFill>
                          <a:srgbClr val="FFFFFF"/>
                        </a:solidFill>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26" name="Shape 226"/>
        <p:cNvGrpSpPr/>
        <p:nvPr/>
      </p:nvGrpSpPr>
      <p:grpSpPr>
        <a:xfrm>
          <a:off x="0" y="0"/>
          <a:ext cx="0" cy="0"/>
          <a:chOff x="0" y="0"/>
          <a:chExt cx="0" cy="0"/>
        </a:xfrm>
      </p:grpSpPr>
      <p:graphicFrame>
        <p:nvGraphicFramePr>
          <p:cNvPr id="227" name="Google Shape;227;p27"/>
          <p:cNvGraphicFramePr/>
          <p:nvPr/>
        </p:nvGraphicFramePr>
        <p:xfrm>
          <a:off x="622000" y="230425"/>
          <a:ext cx="3000000" cy="3000000"/>
        </p:xfrm>
        <a:graphic>
          <a:graphicData uri="http://schemas.openxmlformats.org/drawingml/2006/table">
            <a:tbl>
              <a:tblPr>
                <a:noFill/>
                <a:tableStyleId>{157DA56C-E3BD-4700-AE95-5F196744E946}</a:tableStyleId>
              </a:tblPr>
              <a:tblGrid>
                <a:gridCol w="755525"/>
                <a:gridCol w="2538050"/>
                <a:gridCol w="3911850"/>
                <a:gridCol w="3825200"/>
              </a:tblGrid>
              <a:tr h="1977025">
                <a:tc>
                  <a:txBody>
                    <a:bodyPr/>
                    <a:lstStyle/>
                    <a:p>
                      <a:pPr indent="0" lvl="0" marL="0" rtl="0" algn="l">
                        <a:spcBef>
                          <a:spcPts val="0"/>
                        </a:spcBef>
                        <a:spcAft>
                          <a:spcPts val="0"/>
                        </a:spcAft>
                        <a:buNone/>
                      </a:pPr>
                      <a:r>
                        <a:t/>
                      </a:r>
                      <a:endParaRPr sz="1600">
                        <a:solidFill>
                          <a:srgbClr val="FFFFFF"/>
                        </a:solidFill>
                      </a:endParaRPr>
                    </a:p>
                  </a:txBody>
                  <a:tcPr marT="91425" marB="91425" marR="91425" marL="91425"/>
                </a:tc>
                <a:tc>
                  <a:txBody>
                    <a:bodyPr/>
                    <a:lstStyle/>
                    <a:p>
                      <a:pPr indent="0" lvl="0" marL="0" rtl="0" algn="l">
                        <a:spcBef>
                          <a:spcPts val="0"/>
                        </a:spcBef>
                        <a:spcAft>
                          <a:spcPts val="0"/>
                        </a:spcAft>
                        <a:buNone/>
                      </a:pPr>
                      <a:r>
                        <a:t/>
                      </a:r>
                      <a:endParaRPr sz="1600">
                        <a:solidFill>
                          <a:srgbClr val="FFFFFF"/>
                        </a:solidFill>
                      </a:endParaRPr>
                    </a:p>
                  </a:txBody>
                  <a:tcPr marT="91425" marB="91425" marR="91425" marL="91425"/>
                </a:tc>
                <a:tc>
                  <a:txBody>
                    <a:bodyPr/>
                    <a:lstStyle/>
                    <a:p>
                      <a:pPr indent="0" lvl="0" marL="0" rtl="0" algn="l">
                        <a:spcBef>
                          <a:spcPts val="0"/>
                        </a:spcBef>
                        <a:spcAft>
                          <a:spcPts val="0"/>
                        </a:spcAft>
                        <a:buNone/>
                      </a:pPr>
                      <a:r>
                        <a:t/>
                      </a:r>
                      <a:endParaRPr sz="1600">
                        <a:solidFill>
                          <a:srgbClr val="FFFFFF"/>
                        </a:solidFill>
                      </a:endParaRPr>
                    </a:p>
                  </a:txBody>
                  <a:tcPr marT="91425" marB="91425" marR="91425" marL="91425"/>
                </a:tc>
                <a:tc>
                  <a:txBody>
                    <a:bodyPr/>
                    <a:lstStyle/>
                    <a:p>
                      <a:pPr indent="0" lvl="0" marL="0" rtl="0" algn="l">
                        <a:spcBef>
                          <a:spcPts val="0"/>
                        </a:spcBef>
                        <a:spcAft>
                          <a:spcPts val="0"/>
                        </a:spcAft>
                        <a:buNone/>
                      </a:pPr>
                      <a:r>
                        <a:rPr lang="en-US" sz="1600">
                          <a:solidFill>
                            <a:srgbClr val="FFFFFF"/>
                          </a:solidFill>
                        </a:rPr>
                        <a:t>A small reward was given to the participants which could be an indication of a reward based system. Thus, in the real world, the user may or may not participate in surveys regarding advertisements if there is no reward for their actions.</a:t>
                      </a:r>
                      <a:endParaRPr sz="1600">
                        <a:solidFill>
                          <a:srgbClr val="FFFFFF"/>
                        </a:solidFill>
                      </a:endParaRPr>
                    </a:p>
                  </a:txBody>
                  <a:tcPr marT="91425" marB="91425" marR="91425" marL="91425"/>
                </a:tc>
              </a:tr>
              <a:tr h="4550150">
                <a:tc>
                  <a:txBody>
                    <a:bodyPr/>
                    <a:lstStyle/>
                    <a:p>
                      <a:pPr indent="0" lvl="0" marL="0" rtl="0" algn="l">
                        <a:spcBef>
                          <a:spcPts val="0"/>
                        </a:spcBef>
                        <a:spcAft>
                          <a:spcPts val="0"/>
                        </a:spcAft>
                        <a:buNone/>
                      </a:pPr>
                      <a:r>
                        <a:rPr lang="en-US" sz="1600">
                          <a:solidFill>
                            <a:srgbClr val="FFFFFF"/>
                          </a:solidFill>
                        </a:rPr>
                        <a:t>9</a:t>
                      </a:r>
                      <a:endParaRPr sz="1600">
                        <a:solidFill>
                          <a:srgbClr val="FFFFFF"/>
                        </a:solidFill>
                      </a:endParaRPr>
                    </a:p>
                  </a:txBody>
                  <a:tcPr marT="91425" marB="91425" marR="91425" marL="91425"/>
                </a:tc>
                <a:tc>
                  <a:txBody>
                    <a:bodyPr/>
                    <a:lstStyle/>
                    <a:p>
                      <a:pPr indent="0" lvl="0" marL="0" rtl="0" algn="l">
                        <a:spcBef>
                          <a:spcPts val="0"/>
                        </a:spcBef>
                        <a:spcAft>
                          <a:spcPts val="0"/>
                        </a:spcAft>
                        <a:buNone/>
                      </a:pPr>
                      <a:r>
                        <a:rPr lang="en-US" sz="1600">
                          <a:solidFill>
                            <a:srgbClr val="FFFFFF"/>
                          </a:solidFill>
                        </a:rPr>
                        <a:t>A Survey on Web Tracking: Mechanisms, Implications, and Defences</a:t>
                      </a:r>
                      <a:endParaRPr sz="1600">
                        <a:solidFill>
                          <a:srgbClr val="FFFFFF"/>
                        </a:solidFill>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The paper deals with tracking methods and their implications on privacy of the user.</a:t>
                      </a:r>
                      <a:endParaRPr sz="16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The authors state the underlying threats like those of discrimination and exploitation behind the smokescreen of collecting data for targeted advertisement. </a:t>
                      </a:r>
                      <a:endParaRPr sz="1600">
                        <a:solidFill>
                          <a:srgbClr val="FFFFFF"/>
                        </a:solidFill>
                      </a:endParaRPr>
                    </a:p>
                    <a:p>
                      <a:pPr indent="0" lvl="0" marL="0" rtl="0" algn="l">
                        <a:lnSpc>
                          <a:spcPct val="115000"/>
                        </a:lnSpc>
                        <a:spcBef>
                          <a:spcPts val="1200"/>
                        </a:spcBef>
                        <a:spcAft>
                          <a:spcPts val="1200"/>
                        </a:spcAft>
                        <a:buNone/>
                      </a:pPr>
                      <a:r>
                        <a:rPr lang="en-US" sz="1600">
                          <a:solidFill>
                            <a:srgbClr val="FFFFFF"/>
                          </a:solidFill>
                        </a:rPr>
                        <a:t>The author elaborates on the use of newer technologies like JavaScript, Flash and Java to initiate undesirable transfer/ stealing of data without information of the user. </a:t>
                      </a:r>
                      <a:endParaRPr sz="1600">
                        <a:solidFill>
                          <a:srgbClr val="FFFFFF"/>
                        </a:solidFill>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The paper reference materials with no scientific backing to draw conclusions about tracking and handling data.</a:t>
                      </a:r>
                      <a:endParaRPr sz="1600">
                        <a:solidFill>
                          <a:srgbClr val="FFFFFF"/>
                        </a:solidFill>
                      </a:endParaRPr>
                    </a:p>
                    <a:p>
                      <a:pPr indent="0" lvl="0" marL="0" rtl="0" algn="l">
                        <a:lnSpc>
                          <a:spcPct val="115000"/>
                        </a:lnSpc>
                        <a:spcBef>
                          <a:spcPts val="1200"/>
                        </a:spcBef>
                        <a:spcAft>
                          <a:spcPts val="0"/>
                        </a:spcAft>
                        <a:buNone/>
                      </a:pPr>
                      <a:r>
                        <a:rPr lang="en-US" sz="1600">
                          <a:solidFill>
                            <a:srgbClr val="FFFFFF"/>
                          </a:solidFill>
                        </a:rPr>
                        <a:t>The paper suggests the use of different mechanisms and tools to avoid being tracked. One of them is to install an extension that blocks the execution of script which may lead to failure of many websites.</a:t>
                      </a:r>
                      <a:endParaRPr sz="1600">
                        <a:solidFill>
                          <a:srgbClr val="FFFFFF"/>
                        </a:solidFill>
                      </a:endParaRPr>
                    </a:p>
                    <a:p>
                      <a:pPr indent="0" lvl="0" marL="0" rtl="0" algn="l">
                        <a:lnSpc>
                          <a:spcPct val="115000"/>
                        </a:lnSpc>
                        <a:spcBef>
                          <a:spcPts val="1200"/>
                        </a:spcBef>
                        <a:spcAft>
                          <a:spcPts val="1200"/>
                        </a:spcAft>
                        <a:buNone/>
                      </a:pPr>
                      <a:r>
                        <a:rPr lang="en-US" sz="1600">
                          <a:solidFill>
                            <a:srgbClr val="FFFFFF"/>
                          </a:solidFill>
                        </a:rPr>
                        <a:t>The paper also suggests use of VPNs to hide the IP address of the user. Using VPNs may lead to slower services over the internet. </a:t>
                      </a:r>
                      <a:endParaRPr sz="1600">
                        <a:solidFill>
                          <a:srgbClr val="FFFFFF"/>
                        </a:solidFill>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31" name="Shape 231"/>
        <p:cNvGrpSpPr/>
        <p:nvPr/>
      </p:nvGrpSpPr>
      <p:grpSpPr>
        <a:xfrm>
          <a:off x="0" y="0"/>
          <a:ext cx="0" cy="0"/>
          <a:chOff x="0" y="0"/>
          <a:chExt cx="0" cy="0"/>
        </a:xfrm>
      </p:grpSpPr>
      <p:graphicFrame>
        <p:nvGraphicFramePr>
          <p:cNvPr id="232" name="Google Shape;232;p28"/>
          <p:cNvGraphicFramePr/>
          <p:nvPr/>
        </p:nvGraphicFramePr>
        <p:xfrm>
          <a:off x="754200" y="147800"/>
          <a:ext cx="3000000" cy="3000000"/>
        </p:xfrm>
        <a:graphic>
          <a:graphicData uri="http://schemas.openxmlformats.org/drawingml/2006/table">
            <a:tbl>
              <a:tblPr>
                <a:noFill/>
                <a:tableStyleId>{157DA56C-E3BD-4700-AE95-5F196744E946}</a:tableStyleId>
              </a:tblPr>
              <a:tblGrid>
                <a:gridCol w="858925"/>
                <a:gridCol w="2074475"/>
                <a:gridCol w="3776125"/>
                <a:gridCol w="3792300"/>
              </a:tblGrid>
              <a:tr h="61976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sz="1600">
                        <a:solidFill>
                          <a:srgbClr val="FFFFFF"/>
                        </a:solidFill>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The paper wishes to benefit the user as well as companies that rely on advertisements solely for their income. The author wishes the rules and regulations around the unwanted transfer of data to be more developed and accepted by all the bodies involved in the field of advertisement.</a:t>
                      </a:r>
                      <a:endParaRPr sz="16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Stealing data using cookies, explicit sign-in(form), DOM structure, HTTP cookies, HTTP combined with cookies, cookies being passed to others, Flash cookies , Cache, Fingerprinting, Metadata, Super cookies.</a:t>
                      </a:r>
                      <a:endParaRPr sz="16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Only Firefox prohibits third-party trackers from accessing user data by default.</a:t>
                      </a:r>
                      <a:endParaRPr sz="1600">
                        <a:solidFill>
                          <a:srgbClr val="FFFFFF"/>
                        </a:solidFill>
                      </a:endParaRPr>
                    </a:p>
                    <a:p>
                      <a:pPr indent="0" lvl="0" marL="0" rtl="0" algn="l">
                        <a:spcBef>
                          <a:spcPts val="1200"/>
                        </a:spcBef>
                        <a:spcAft>
                          <a:spcPts val="0"/>
                        </a:spcAft>
                        <a:buNone/>
                      </a:pPr>
                      <a:r>
                        <a:rPr lang="en-US" sz="1600">
                          <a:solidFill>
                            <a:srgbClr val="FFFFFF"/>
                          </a:solidFill>
                        </a:rPr>
                        <a:t>Implications like discrimination of prices, identity theft, and financial situation evaluation were also listed and discussed in depth.</a:t>
                      </a:r>
                      <a:endParaRPr sz="1600">
                        <a:solidFill>
                          <a:srgbClr val="FFFFFF"/>
                        </a:solidFill>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The data from VPNs might again be easily accessible to third-party trackers. Also use of this type of method might be illegal in many countries.</a:t>
                      </a:r>
                      <a:endParaRPr sz="16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Opt-out cookies are hardly implemented or are hardly actually used by sites.</a:t>
                      </a:r>
                      <a:endParaRPr sz="16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Do Not Track requests are not implemented by all the browsers.</a:t>
                      </a:r>
                      <a:endParaRPr sz="1600">
                        <a:solidFill>
                          <a:srgbClr val="FFFFFF"/>
                        </a:solidFill>
                      </a:endParaRPr>
                    </a:p>
                    <a:p>
                      <a:pPr indent="0" lvl="0" marL="0" rtl="0" algn="l">
                        <a:spcBef>
                          <a:spcPts val="1200"/>
                        </a:spcBef>
                        <a:spcAft>
                          <a:spcPts val="0"/>
                        </a:spcAft>
                        <a:buNone/>
                      </a:pPr>
                      <a:r>
                        <a:rPr lang="en-US" sz="1600">
                          <a:solidFill>
                            <a:srgbClr val="FFFFFF"/>
                          </a:solidFill>
                        </a:rPr>
                        <a:t>Author also suggests Tor browser whose working gets affected due to limited bandwidth and causes jitters and delays.</a:t>
                      </a:r>
                      <a:endParaRPr sz="1600">
                        <a:solidFill>
                          <a:srgbClr val="FFFFFF"/>
                        </a:solidFill>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36" name="Shape 236"/>
        <p:cNvGrpSpPr/>
        <p:nvPr/>
      </p:nvGrpSpPr>
      <p:grpSpPr>
        <a:xfrm>
          <a:off x="0" y="0"/>
          <a:ext cx="0" cy="0"/>
          <a:chOff x="0" y="0"/>
          <a:chExt cx="0" cy="0"/>
        </a:xfrm>
      </p:grpSpPr>
      <p:graphicFrame>
        <p:nvGraphicFramePr>
          <p:cNvPr id="237" name="Google Shape;237;p29"/>
          <p:cNvGraphicFramePr/>
          <p:nvPr/>
        </p:nvGraphicFramePr>
        <p:xfrm>
          <a:off x="729425" y="395700"/>
          <a:ext cx="3000000" cy="3000000"/>
        </p:xfrm>
        <a:graphic>
          <a:graphicData uri="http://schemas.openxmlformats.org/drawingml/2006/table">
            <a:tbl>
              <a:tblPr>
                <a:noFill/>
                <a:tableStyleId>{157DA56C-E3BD-4700-AE95-5F196744E946}</a:tableStyleId>
              </a:tblPr>
              <a:tblGrid>
                <a:gridCol w="715150"/>
                <a:gridCol w="2235775"/>
                <a:gridCol w="3741200"/>
                <a:gridCol w="3751850"/>
              </a:tblGrid>
              <a:tr h="5893600">
                <a:tc>
                  <a:txBody>
                    <a:bodyPr/>
                    <a:lstStyle/>
                    <a:p>
                      <a:pPr indent="0" lvl="0" marL="0" rtl="0" algn="l">
                        <a:spcBef>
                          <a:spcPts val="0"/>
                        </a:spcBef>
                        <a:spcAft>
                          <a:spcPts val="0"/>
                        </a:spcAft>
                        <a:buNone/>
                      </a:pPr>
                      <a:r>
                        <a:rPr lang="en-US" sz="1600">
                          <a:solidFill>
                            <a:srgbClr val="FFFFFF"/>
                          </a:solidFill>
                        </a:rPr>
                        <a:t>10</a:t>
                      </a:r>
                      <a:endParaRPr sz="1600">
                        <a:solidFill>
                          <a:srgbClr val="FFFFFF"/>
                        </a:solidFill>
                      </a:endParaRPr>
                    </a:p>
                  </a:txBody>
                  <a:tcPr marT="91425" marB="91425" marR="91425" marL="91425"/>
                </a:tc>
                <a:tc>
                  <a:txBody>
                    <a:bodyPr/>
                    <a:lstStyle/>
                    <a:p>
                      <a:pPr indent="0" lvl="0" marL="0" rtl="0" algn="l">
                        <a:spcBef>
                          <a:spcPts val="0"/>
                        </a:spcBef>
                        <a:spcAft>
                          <a:spcPts val="0"/>
                        </a:spcAft>
                        <a:buNone/>
                      </a:pPr>
                      <a:r>
                        <a:rPr lang="en-US" sz="1600">
                          <a:solidFill>
                            <a:srgbClr val="FFFFFF"/>
                          </a:solidFill>
                        </a:rPr>
                        <a:t>A Clickthrough Rate Prediction Algorithm Based on Users’ Behaviours</a:t>
                      </a:r>
                      <a:endParaRPr sz="1600">
                        <a:solidFill>
                          <a:srgbClr val="FFFFFF"/>
                        </a:solidFill>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The paper explains the different features of advertisement click log file. Some of the features make it difficult to draw conclusions on the rate and predict it.</a:t>
                      </a:r>
                      <a:endParaRPr sz="16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The features from click log file are extracted and are converted to numerical data to increase their relevancy and boost potential use. The conversion thus enables the authors to reduce redundancy and scarcity of usable data.</a:t>
                      </a:r>
                      <a:endParaRPr sz="16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The K-means model is used for classification of bigger samples.</a:t>
                      </a:r>
                      <a:endParaRPr sz="1600">
                        <a:solidFill>
                          <a:srgbClr val="FFFFFF"/>
                        </a:solidFill>
                      </a:endParaRPr>
                    </a:p>
                    <a:p>
                      <a:pPr indent="0" lvl="0" marL="0" rtl="0" algn="l">
                        <a:lnSpc>
                          <a:spcPct val="115000"/>
                        </a:lnSpc>
                        <a:spcBef>
                          <a:spcPts val="1200"/>
                        </a:spcBef>
                        <a:spcAft>
                          <a:spcPts val="1200"/>
                        </a:spcAft>
                        <a:buClr>
                          <a:schemeClr val="dk1"/>
                        </a:buClr>
                        <a:buSzPts val="1100"/>
                        <a:buFont typeface="Arial"/>
                        <a:buNone/>
                      </a:pPr>
                      <a:r>
                        <a:rPr lang="en-US" sz="1600">
                          <a:solidFill>
                            <a:srgbClr val="FFFFFF"/>
                          </a:solidFill>
                        </a:rPr>
                        <a:t>Heuristic methods are used to draw out usable features from the classified parameters. </a:t>
                      </a:r>
                      <a:endParaRPr sz="1600">
                        <a:solidFill>
                          <a:srgbClr val="FFFFFF"/>
                        </a:solidFill>
                      </a:endParaRPr>
                    </a:p>
                  </a:txBody>
                  <a:tcPr marT="91425" marB="91425" marR="91425" marL="91425"/>
                </a:tc>
                <a:tc>
                  <a:txBody>
                    <a:bodyPr/>
                    <a:lstStyle/>
                    <a:p>
                      <a:pPr indent="0" lvl="0" marL="0" rtl="0" algn="l">
                        <a:lnSpc>
                          <a:spcPct val="115000"/>
                        </a:lnSpc>
                        <a:spcBef>
                          <a:spcPts val="1200"/>
                        </a:spcBef>
                        <a:spcAft>
                          <a:spcPts val="0"/>
                        </a:spcAft>
                        <a:buNone/>
                      </a:pPr>
                      <a:r>
                        <a:rPr lang="en-US" sz="1600">
                          <a:solidFill>
                            <a:srgbClr val="FFFFFF"/>
                          </a:solidFill>
                        </a:rPr>
                        <a:t>The data under study is taken only by a particular browser. This may affect the model so developed and suggested and may lead to lower accuracy of the same when exposed to datasets from different browsers.</a:t>
                      </a:r>
                      <a:endParaRPr sz="16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The use of GBDT model makes the model slower for large amounts of data. This is because of the fact that the trees in this model are built sequentially and not all at once which delays the procedure.</a:t>
                      </a:r>
                      <a:endParaRPr sz="1600">
                        <a:solidFill>
                          <a:srgbClr val="FFFFFF"/>
                        </a:solidFill>
                      </a:endParaRPr>
                    </a:p>
                    <a:p>
                      <a:pPr indent="0" lvl="0" marL="0" rtl="0" algn="l">
                        <a:spcBef>
                          <a:spcPts val="1200"/>
                        </a:spcBef>
                        <a:spcAft>
                          <a:spcPts val="0"/>
                        </a:spcAft>
                        <a:buNone/>
                      </a:pPr>
                      <a:r>
                        <a:rPr lang="en-US" sz="1600">
                          <a:solidFill>
                            <a:srgbClr val="FFFFFF"/>
                          </a:solidFill>
                        </a:rPr>
                        <a:t>In the paper, the RMSE under different features extracted from logistic regression are closer to the original features than the preferred GBDT model.</a:t>
                      </a:r>
                      <a:endParaRPr sz="1600">
                        <a:solidFill>
                          <a:srgbClr val="FFFFFF"/>
                        </a:solidFill>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41" name="Shape 241"/>
        <p:cNvGrpSpPr/>
        <p:nvPr/>
      </p:nvGrpSpPr>
      <p:grpSpPr>
        <a:xfrm>
          <a:off x="0" y="0"/>
          <a:ext cx="0" cy="0"/>
          <a:chOff x="0" y="0"/>
          <a:chExt cx="0" cy="0"/>
        </a:xfrm>
      </p:grpSpPr>
      <p:graphicFrame>
        <p:nvGraphicFramePr>
          <p:cNvPr id="242" name="Google Shape;242;p30"/>
          <p:cNvGraphicFramePr/>
          <p:nvPr/>
        </p:nvGraphicFramePr>
        <p:xfrm>
          <a:off x="952500" y="426350"/>
          <a:ext cx="3000000" cy="3000000"/>
        </p:xfrm>
        <a:graphic>
          <a:graphicData uri="http://schemas.openxmlformats.org/drawingml/2006/table">
            <a:tbl>
              <a:tblPr>
                <a:noFill/>
                <a:tableStyleId>{157DA56C-E3BD-4700-AE95-5F196744E946}</a:tableStyleId>
              </a:tblPr>
              <a:tblGrid>
                <a:gridCol w="747750"/>
                <a:gridCol w="2003725"/>
                <a:gridCol w="3672725"/>
                <a:gridCol w="3838000"/>
              </a:tblGrid>
              <a:tr h="27290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Gradient Boosting Decision Tree model is used for making the already extracted features easier to present.</a:t>
                      </a:r>
                      <a:endParaRPr sz="16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 Logistic Regression is used for data with higher dimensions.</a:t>
                      </a:r>
                      <a:endParaRPr sz="1600">
                        <a:solidFill>
                          <a:srgbClr val="FFFFFF"/>
                        </a:solidFill>
                      </a:endParaRPr>
                    </a:p>
                    <a:p>
                      <a:pPr indent="0" lvl="0" marL="0" rtl="0" algn="l">
                        <a:lnSpc>
                          <a:spcPct val="115000"/>
                        </a:lnSpc>
                        <a:spcBef>
                          <a:spcPts val="1200"/>
                        </a:spcBef>
                        <a:spcAft>
                          <a:spcPts val="1200"/>
                        </a:spcAft>
                        <a:buNone/>
                      </a:pPr>
                      <a:r>
                        <a:rPr lang="en-US" sz="1600">
                          <a:solidFill>
                            <a:srgbClr val="FFFFFF"/>
                          </a:solidFill>
                        </a:rPr>
                        <a:t> Tencent SOSO data is used.</a:t>
                      </a:r>
                      <a:endParaRPr sz="1600">
                        <a:solidFill>
                          <a:srgbClr val="FFFFFF"/>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211475">
                <a:tc>
                  <a:txBody>
                    <a:bodyPr/>
                    <a:lstStyle/>
                    <a:p>
                      <a:pPr indent="0" lvl="0" marL="0" rtl="0" algn="l">
                        <a:spcBef>
                          <a:spcPts val="0"/>
                        </a:spcBef>
                        <a:spcAft>
                          <a:spcPts val="0"/>
                        </a:spcAft>
                        <a:buNone/>
                      </a:pPr>
                      <a:r>
                        <a:rPr lang="en-US" sz="1600">
                          <a:solidFill>
                            <a:srgbClr val="FFFFFF"/>
                          </a:solidFill>
                        </a:rPr>
                        <a:t>11</a:t>
                      </a:r>
                      <a:endParaRPr sz="1600">
                        <a:solidFill>
                          <a:srgbClr val="FFFFFF"/>
                        </a:solidFill>
                      </a:endParaRPr>
                    </a:p>
                  </a:txBody>
                  <a:tcPr marT="91425" marB="91425" marR="91425" marL="91425"/>
                </a:tc>
                <a:tc>
                  <a:txBody>
                    <a:bodyPr/>
                    <a:lstStyle/>
                    <a:p>
                      <a:pPr indent="0" lvl="0" marL="0" rtl="0" algn="l">
                        <a:spcBef>
                          <a:spcPts val="0"/>
                        </a:spcBef>
                        <a:spcAft>
                          <a:spcPts val="0"/>
                        </a:spcAft>
                        <a:buNone/>
                      </a:pPr>
                      <a:r>
                        <a:rPr lang="en-US" sz="1600">
                          <a:solidFill>
                            <a:srgbClr val="FFFFFF"/>
                          </a:solidFill>
                        </a:rPr>
                        <a:t>Opinion Mining, Sentiment Analysis and Emotion Understanding in Advertising: A Bibliometric Analysis</a:t>
                      </a:r>
                      <a:endParaRPr sz="1600">
                        <a:solidFill>
                          <a:srgbClr val="FFFFFF"/>
                        </a:solidFill>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Web of Science database was used as the primary source of information.</a:t>
                      </a:r>
                      <a:endParaRPr sz="16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VOS viewer was used for various tasks including network clustering and NLP techniques.</a:t>
                      </a:r>
                      <a:endParaRPr sz="1600">
                        <a:solidFill>
                          <a:srgbClr val="FFFFFF"/>
                        </a:solidFill>
                      </a:endParaRPr>
                    </a:p>
                    <a:p>
                      <a:pPr indent="0" lvl="0" marL="0" rtl="0" algn="l">
                        <a:lnSpc>
                          <a:spcPct val="115000"/>
                        </a:lnSpc>
                        <a:spcBef>
                          <a:spcPts val="1200"/>
                        </a:spcBef>
                        <a:spcAft>
                          <a:spcPts val="1200"/>
                        </a:spcAft>
                        <a:buNone/>
                      </a:pPr>
                      <a:r>
                        <a:rPr lang="en-US" sz="1600">
                          <a:solidFill>
                            <a:srgbClr val="FFFFFF"/>
                          </a:solidFill>
                        </a:rPr>
                        <a:t>ScIMAT was utilised in this paper to majorly study the evolution of the themes that predicts the user behaviour.</a:t>
                      </a:r>
                      <a:endParaRPr sz="1600">
                        <a:solidFill>
                          <a:srgbClr val="FFFFFF"/>
                        </a:solidFill>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The recent developments in the field of science which deduce the use of intelligence/emotions in advertisements are not considered for this paper.</a:t>
                      </a:r>
                      <a:endParaRPr sz="16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 </a:t>
                      </a:r>
                      <a:endParaRPr sz="1600">
                        <a:solidFill>
                          <a:srgbClr val="FFFFFF"/>
                        </a:solidFill>
                      </a:endParaRPr>
                    </a:p>
                    <a:p>
                      <a:pPr indent="0" lvl="0" marL="0" rtl="0" algn="l">
                        <a:spcBef>
                          <a:spcPts val="1200"/>
                        </a:spcBef>
                        <a:spcAft>
                          <a:spcPts val="0"/>
                        </a:spcAft>
                        <a:buNone/>
                      </a:pPr>
                      <a:r>
                        <a:rPr lang="en-US" sz="1600">
                          <a:solidFill>
                            <a:srgbClr val="FFFFFF"/>
                          </a:solidFill>
                        </a:rPr>
                        <a:t>Technologies, trends or patterns that are associated with user demands are not in the scope of this paper.</a:t>
                      </a:r>
                      <a:endParaRPr sz="1600">
                        <a:solidFill>
                          <a:srgbClr val="FFFFFF"/>
                        </a:solidFill>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46" name="Shape 246"/>
        <p:cNvGrpSpPr/>
        <p:nvPr/>
      </p:nvGrpSpPr>
      <p:grpSpPr>
        <a:xfrm>
          <a:off x="0" y="0"/>
          <a:ext cx="0" cy="0"/>
          <a:chOff x="0" y="0"/>
          <a:chExt cx="0" cy="0"/>
        </a:xfrm>
      </p:grpSpPr>
      <p:graphicFrame>
        <p:nvGraphicFramePr>
          <p:cNvPr id="247" name="Google Shape;247;p31"/>
          <p:cNvGraphicFramePr/>
          <p:nvPr/>
        </p:nvGraphicFramePr>
        <p:xfrm>
          <a:off x="820300" y="294425"/>
          <a:ext cx="3000000" cy="3000000"/>
        </p:xfrm>
        <a:graphic>
          <a:graphicData uri="http://schemas.openxmlformats.org/drawingml/2006/table">
            <a:tbl>
              <a:tblPr>
                <a:noFill/>
                <a:tableStyleId>{157DA56C-E3BD-4700-AE95-5F196744E946}</a:tableStyleId>
              </a:tblPr>
              <a:tblGrid>
                <a:gridCol w="1185675"/>
                <a:gridCol w="2590375"/>
                <a:gridCol w="3069600"/>
                <a:gridCol w="3780150"/>
              </a:tblGrid>
              <a:tr h="871800">
                <a:tc>
                  <a:txBody>
                    <a:bodyPr/>
                    <a:lstStyle/>
                    <a:p>
                      <a:pPr indent="0" lvl="0" marL="0" rtl="0" algn="l">
                        <a:spcBef>
                          <a:spcPts val="0"/>
                        </a:spcBef>
                        <a:spcAft>
                          <a:spcPts val="0"/>
                        </a:spcAft>
                        <a:buNone/>
                      </a:pPr>
                      <a:r>
                        <a:t/>
                      </a:r>
                      <a:endParaRPr sz="1600">
                        <a:solidFill>
                          <a:srgbClr val="FFFFFF"/>
                        </a:solidFill>
                      </a:endParaRPr>
                    </a:p>
                  </a:txBody>
                  <a:tcPr marT="91425" marB="91425" marR="91425" marL="91425"/>
                </a:tc>
                <a:tc>
                  <a:txBody>
                    <a:bodyPr/>
                    <a:lstStyle/>
                    <a:p>
                      <a:pPr indent="0" lvl="0" marL="0" rtl="0" algn="l">
                        <a:spcBef>
                          <a:spcPts val="0"/>
                        </a:spcBef>
                        <a:spcAft>
                          <a:spcPts val="0"/>
                        </a:spcAft>
                        <a:buNone/>
                      </a:pPr>
                      <a:r>
                        <a:t/>
                      </a:r>
                      <a:endParaRPr sz="1600">
                        <a:solidFill>
                          <a:srgbClr val="FFFFFF"/>
                        </a:solidFill>
                      </a:endParaRPr>
                    </a:p>
                  </a:txBody>
                  <a:tcPr marT="91425" marB="91425" marR="91425" marL="91425"/>
                </a:tc>
                <a:tc>
                  <a:txBody>
                    <a:bodyPr/>
                    <a:lstStyle/>
                    <a:p>
                      <a:pPr indent="0" lvl="0" marL="0" rtl="0" algn="l">
                        <a:spcBef>
                          <a:spcPts val="0"/>
                        </a:spcBef>
                        <a:spcAft>
                          <a:spcPts val="0"/>
                        </a:spcAft>
                        <a:buNone/>
                      </a:pPr>
                      <a:r>
                        <a:rPr lang="en-US" sz="1600">
                          <a:solidFill>
                            <a:srgbClr val="FFFFFF"/>
                          </a:solidFill>
                        </a:rPr>
                        <a:t>Classification clusters prove to sustain both the sub categories of periods.</a:t>
                      </a:r>
                      <a:endParaRPr sz="1600">
                        <a:solidFill>
                          <a:srgbClr val="FFFFFF"/>
                        </a:solidFill>
                      </a:endParaRPr>
                    </a:p>
                  </a:txBody>
                  <a:tcPr marT="91425" marB="91425" marR="91425" marL="91425"/>
                </a:tc>
                <a:tc>
                  <a:txBody>
                    <a:bodyPr/>
                    <a:lstStyle/>
                    <a:p>
                      <a:pPr indent="0" lvl="0" marL="0" rtl="0" algn="l">
                        <a:spcBef>
                          <a:spcPts val="0"/>
                        </a:spcBef>
                        <a:spcAft>
                          <a:spcPts val="0"/>
                        </a:spcAft>
                        <a:buNone/>
                      </a:pPr>
                      <a:r>
                        <a:t/>
                      </a:r>
                      <a:endParaRPr sz="1600">
                        <a:solidFill>
                          <a:srgbClr val="FFFFFF"/>
                        </a:solidFill>
                      </a:endParaRPr>
                    </a:p>
                  </a:txBody>
                  <a:tcPr marT="91425" marB="91425" marR="91425" marL="91425"/>
                </a:tc>
              </a:tr>
              <a:tr h="3530675">
                <a:tc>
                  <a:txBody>
                    <a:bodyPr/>
                    <a:lstStyle/>
                    <a:p>
                      <a:pPr indent="0" lvl="0" marL="0" rtl="0" algn="l">
                        <a:spcBef>
                          <a:spcPts val="0"/>
                        </a:spcBef>
                        <a:spcAft>
                          <a:spcPts val="0"/>
                        </a:spcAft>
                        <a:buNone/>
                      </a:pPr>
                      <a:r>
                        <a:rPr lang="en-US" sz="1600">
                          <a:solidFill>
                            <a:srgbClr val="FFFFFF"/>
                          </a:solidFill>
                        </a:rPr>
                        <a:t>12</a:t>
                      </a:r>
                      <a:endParaRPr sz="1600">
                        <a:solidFill>
                          <a:srgbClr val="FFFFFF"/>
                        </a:solidFill>
                      </a:endParaRPr>
                    </a:p>
                  </a:txBody>
                  <a:tcPr marT="91425" marB="91425" marR="91425" marL="91425"/>
                </a:tc>
                <a:tc>
                  <a:txBody>
                    <a:bodyPr/>
                    <a:lstStyle/>
                    <a:p>
                      <a:pPr indent="0" lvl="0" marL="0" rtl="0" algn="l">
                        <a:spcBef>
                          <a:spcPts val="0"/>
                        </a:spcBef>
                        <a:spcAft>
                          <a:spcPts val="0"/>
                        </a:spcAft>
                        <a:buNone/>
                      </a:pPr>
                      <a:r>
                        <a:rPr lang="en-US" sz="1600">
                          <a:solidFill>
                            <a:srgbClr val="FFFFFF"/>
                          </a:solidFill>
                        </a:rPr>
                        <a:t>Advertising Strategies for Mobile Platforms With “Apps”12</a:t>
                      </a:r>
                      <a:endParaRPr sz="1600">
                        <a:solidFill>
                          <a:srgbClr val="FFFFFF"/>
                        </a:solidFill>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The methods analysis the use case of current flow of agents involved in advertisement through the app, its advantages and limitations.</a:t>
                      </a:r>
                      <a:endParaRPr sz="1600">
                        <a:solidFill>
                          <a:srgbClr val="FFFFFF"/>
                        </a:solidFill>
                      </a:endParaRPr>
                    </a:p>
                    <a:p>
                      <a:pPr indent="0" lvl="0" marL="0" rtl="0" algn="l">
                        <a:spcBef>
                          <a:spcPts val="1200"/>
                        </a:spcBef>
                        <a:spcAft>
                          <a:spcPts val="0"/>
                        </a:spcAft>
                        <a:buNone/>
                      </a:pPr>
                      <a:r>
                        <a:rPr lang="en-US" sz="1600">
                          <a:solidFill>
                            <a:srgbClr val="FFFFFF"/>
                          </a:solidFill>
                        </a:rPr>
                        <a:t>It also proposes a new method to involve the advertising agency directly to put forward the advertisement.</a:t>
                      </a:r>
                      <a:endParaRPr sz="1600">
                        <a:solidFill>
                          <a:srgbClr val="FFFFFF"/>
                        </a:solidFill>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Security issues are reflected with the new proposed method. No organisation would want the advertising agencies to be involved with their application directly.</a:t>
                      </a:r>
                      <a:endParaRPr sz="1600">
                        <a:solidFill>
                          <a:srgbClr val="FFFFFF"/>
                        </a:solidFill>
                      </a:endParaRPr>
                    </a:p>
                    <a:p>
                      <a:pPr indent="0" lvl="0" marL="0" rtl="0" algn="l">
                        <a:lnSpc>
                          <a:spcPct val="115000"/>
                        </a:lnSpc>
                        <a:spcBef>
                          <a:spcPts val="1200"/>
                        </a:spcBef>
                        <a:spcAft>
                          <a:spcPts val="1200"/>
                        </a:spcAft>
                        <a:buNone/>
                      </a:pPr>
                      <a:r>
                        <a:rPr lang="en-US" sz="1600">
                          <a:solidFill>
                            <a:srgbClr val="FFFFFF"/>
                          </a:solidFill>
                        </a:rPr>
                        <a:t>The proposed strategy only focuses the problem from the business side view and to make maximum profit, but nothing has been touched upon improving the user experience.</a:t>
                      </a:r>
                      <a:endParaRPr sz="1600">
                        <a:solidFill>
                          <a:srgbClr val="FFFFFF"/>
                        </a:solidFill>
                      </a:endParaRPr>
                    </a:p>
                  </a:txBody>
                  <a:tcPr marT="91425" marB="91425" marR="91425" marL="91425"/>
                </a:tc>
              </a:tr>
            </a:tbl>
          </a:graphicData>
        </a:graphic>
      </p:graphicFrame>
      <p:graphicFrame>
        <p:nvGraphicFramePr>
          <p:cNvPr id="248" name="Google Shape;248;p31"/>
          <p:cNvGraphicFramePr/>
          <p:nvPr/>
        </p:nvGraphicFramePr>
        <p:xfrm>
          <a:off x="820300" y="4750900"/>
          <a:ext cx="3000000" cy="3000000"/>
        </p:xfrm>
        <a:graphic>
          <a:graphicData uri="http://schemas.openxmlformats.org/drawingml/2006/table">
            <a:tbl>
              <a:tblPr>
                <a:noFill/>
                <a:tableStyleId>{157DA56C-E3BD-4700-AE95-5F196744E946}</a:tableStyleId>
              </a:tblPr>
              <a:tblGrid>
                <a:gridCol w="1185675"/>
                <a:gridCol w="2590375"/>
                <a:gridCol w="3069600"/>
                <a:gridCol w="3780150"/>
              </a:tblGrid>
              <a:tr h="599675">
                <a:tc>
                  <a:txBody>
                    <a:bodyPr/>
                    <a:lstStyle/>
                    <a:p>
                      <a:pPr indent="0" lvl="0" marL="0" rtl="0" algn="l">
                        <a:spcBef>
                          <a:spcPts val="0"/>
                        </a:spcBef>
                        <a:spcAft>
                          <a:spcPts val="0"/>
                        </a:spcAft>
                        <a:buNone/>
                      </a:pPr>
                      <a:r>
                        <a:rPr lang="en-US" sz="1600">
                          <a:solidFill>
                            <a:srgbClr val="FFFFFF"/>
                          </a:solidFill>
                        </a:rPr>
                        <a:t>13</a:t>
                      </a:r>
                      <a:endParaRPr sz="1600">
                        <a:solidFill>
                          <a:srgbClr val="FFFFFF"/>
                        </a:solidFill>
                      </a:endParaRPr>
                    </a:p>
                  </a:txBody>
                  <a:tcPr marT="91425" marB="91425" marR="91425" marL="91425"/>
                </a:tc>
                <a:tc>
                  <a:txBody>
                    <a:bodyPr/>
                    <a:lstStyle/>
                    <a:p>
                      <a:pPr indent="0" lvl="0" marL="0" rtl="0" algn="l">
                        <a:spcBef>
                          <a:spcPts val="0"/>
                        </a:spcBef>
                        <a:spcAft>
                          <a:spcPts val="0"/>
                        </a:spcAft>
                        <a:buNone/>
                      </a:pPr>
                      <a:r>
                        <a:rPr lang="en-US" sz="1600">
                          <a:solidFill>
                            <a:srgbClr val="FFFFFF"/>
                          </a:solidFill>
                        </a:rPr>
                        <a:t>In-Depth Survey of Digital Advertising Technologies</a:t>
                      </a:r>
                      <a:endParaRPr sz="1600">
                        <a:solidFill>
                          <a:srgbClr val="FFFFFF"/>
                        </a:solidFill>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Different factors like cost of ads, revenue generated from ads and privacy concerns are discussed in this paper.</a:t>
                      </a:r>
                      <a:endParaRPr sz="1600">
                        <a:solidFill>
                          <a:srgbClr val="FFFFFF"/>
                        </a:solidFill>
                      </a:endParaRPr>
                    </a:p>
                    <a:p>
                      <a:pPr indent="0" lvl="0" marL="0" rtl="0" algn="l">
                        <a:spcBef>
                          <a:spcPts val="1200"/>
                        </a:spcBef>
                        <a:spcAft>
                          <a:spcPts val="0"/>
                        </a:spcAft>
                        <a:buNone/>
                      </a:pPr>
                      <a:r>
                        <a:t/>
                      </a:r>
                      <a:endParaRPr sz="1600">
                        <a:solidFill>
                          <a:srgbClr val="FFFFFF"/>
                        </a:solidFill>
                      </a:endParaRPr>
                    </a:p>
                  </a:txBody>
                  <a:tcPr marT="91425" marB="91425" marR="91425" marL="91425"/>
                </a:tc>
                <a:tc>
                  <a:txBody>
                    <a:bodyPr/>
                    <a:lstStyle/>
                    <a:p>
                      <a:pPr indent="0" lvl="0" marL="0" rtl="0" algn="l">
                        <a:spcBef>
                          <a:spcPts val="0"/>
                        </a:spcBef>
                        <a:spcAft>
                          <a:spcPts val="0"/>
                        </a:spcAft>
                        <a:buNone/>
                      </a:pPr>
                      <a:r>
                        <a:rPr lang="en-US" sz="1600">
                          <a:solidFill>
                            <a:srgbClr val="FFFFFF"/>
                          </a:solidFill>
                        </a:rPr>
                        <a:t>Authors suggest to increase the importance and attention given to libraries and permissions on devices like mobile as their security concerns are higher.</a:t>
                      </a:r>
                      <a:endParaRPr sz="1600">
                        <a:solidFill>
                          <a:srgbClr val="FFFFFF"/>
                        </a:solidFill>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52" name="Shape 252"/>
        <p:cNvGrpSpPr/>
        <p:nvPr/>
      </p:nvGrpSpPr>
      <p:grpSpPr>
        <a:xfrm>
          <a:off x="0" y="0"/>
          <a:ext cx="0" cy="0"/>
          <a:chOff x="0" y="0"/>
          <a:chExt cx="0" cy="0"/>
        </a:xfrm>
      </p:grpSpPr>
      <p:graphicFrame>
        <p:nvGraphicFramePr>
          <p:cNvPr id="253" name="Google Shape;253;p32"/>
          <p:cNvGraphicFramePr/>
          <p:nvPr/>
        </p:nvGraphicFramePr>
        <p:xfrm>
          <a:off x="952500" y="474375"/>
          <a:ext cx="3000000" cy="3000000"/>
        </p:xfrm>
        <a:graphic>
          <a:graphicData uri="http://schemas.openxmlformats.org/drawingml/2006/table">
            <a:tbl>
              <a:tblPr>
                <a:noFill/>
                <a:tableStyleId>{157DA56C-E3BD-4700-AE95-5F196744E946}</a:tableStyleId>
              </a:tblPr>
              <a:tblGrid>
                <a:gridCol w="919200"/>
                <a:gridCol w="2522200"/>
                <a:gridCol w="3166675"/>
                <a:gridCol w="3678925"/>
              </a:tblGrid>
              <a:tr h="381000">
                <a:tc>
                  <a:txBody>
                    <a:bodyPr/>
                    <a:lstStyle/>
                    <a:p>
                      <a:pPr indent="0" lvl="0" marL="0" rtl="0" algn="l">
                        <a:spcBef>
                          <a:spcPts val="0"/>
                        </a:spcBef>
                        <a:spcAft>
                          <a:spcPts val="0"/>
                        </a:spcAft>
                        <a:buNone/>
                      </a:pPr>
                      <a:r>
                        <a:t/>
                      </a:r>
                      <a:endParaRPr sz="1600">
                        <a:solidFill>
                          <a:srgbClr val="FFFFFF"/>
                        </a:solidFill>
                      </a:endParaRPr>
                    </a:p>
                  </a:txBody>
                  <a:tcPr marT="91425" marB="91425" marR="91425" marL="91425"/>
                </a:tc>
                <a:tc>
                  <a:txBody>
                    <a:bodyPr/>
                    <a:lstStyle/>
                    <a:p>
                      <a:pPr indent="0" lvl="0" marL="0" rtl="0" algn="l">
                        <a:spcBef>
                          <a:spcPts val="0"/>
                        </a:spcBef>
                        <a:spcAft>
                          <a:spcPts val="0"/>
                        </a:spcAft>
                        <a:buNone/>
                      </a:pPr>
                      <a:r>
                        <a:t/>
                      </a:r>
                      <a:endParaRPr sz="1600">
                        <a:solidFill>
                          <a:srgbClr val="FFFFFF"/>
                        </a:solidFill>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The effect of Social networking on advertisement is studied at length.</a:t>
                      </a:r>
                      <a:endParaRPr sz="16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 </a:t>
                      </a:r>
                      <a:endParaRPr sz="1600">
                        <a:solidFill>
                          <a:srgbClr val="FFFFFF"/>
                        </a:solidFill>
                      </a:endParaRPr>
                    </a:p>
                    <a:p>
                      <a:pPr indent="0" lvl="0" marL="0" rtl="0" algn="l">
                        <a:spcBef>
                          <a:spcPts val="1200"/>
                        </a:spcBef>
                        <a:spcAft>
                          <a:spcPts val="0"/>
                        </a:spcAft>
                        <a:buNone/>
                      </a:pPr>
                      <a:r>
                        <a:rPr lang="en-US" sz="1600">
                          <a:solidFill>
                            <a:srgbClr val="FFFFFF"/>
                          </a:solidFill>
                        </a:rPr>
                        <a:t>Primary focus is on in-app advertisement and online ads.</a:t>
                      </a:r>
                      <a:endParaRPr sz="1600">
                        <a:solidFill>
                          <a:srgbClr val="FFFFFF"/>
                        </a:solidFill>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But a model should be implemented to handle these tasks and better inform the user as the user may fail to recognise the errors while giving permissions.</a:t>
                      </a:r>
                      <a:endParaRPr sz="16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 </a:t>
                      </a:r>
                      <a:endParaRPr sz="16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There is a dire need for applications providing software’s, especially like Google Play, to update their permission policies and introduce opt-out permissions according to the needs of the users.</a:t>
                      </a:r>
                      <a:endParaRPr sz="16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n-US" sz="1600">
                          <a:solidFill>
                            <a:srgbClr val="FFFFFF"/>
                          </a:solidFill>
                        </a:rPr>
                        <a:t> </a:t>
                      </a:r>
                      <a:endParaRPr sz="1600">
                        <a:solidFill>
                          <a:srgbClr val="FFFFFF"/>
                        </a:solidFill>
                      </a:endParaRPr>
                    </a:p>
                    <a:p>
                      <a:pPr indent="0" lvl="0" marL="0" rtl="0" algn="l">
                        <a:spcBef>
                          <a:spcPts val="1200"/>
                        </a:spcBef>
                        <a:spcAft>
                          <a:spcPts val="0"/>
                        </a:spcAft>
                        <a:buNone/>
                      </a:pPr>
                      <a:r>
                        <a:rPr lang="en-US" sz="1600">
                          <a:solidFill>
                            <a:srgbClr val="FFFFFF"/>
                          </a:solidFill>
                        </a:rPr>
                        <a:t>Ecosystems for mobiles are limited to iOS and Android.</a:t>
                      </a:r>
                      <a:endParaRPr sz="1600">
                        <a:solidFill>
                          <a:srgbClr val="FFFFFF"/>
                        </a:solidFill>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7" name="Shape 257"/>
        <p:cNvGrpSpPr/>
        <p:nvPr/>
      </p:nvGrpSpPr>
      <p:grpSpPr>
        <a:xfrm>
          <a:off x="0" y="0"/>
          <a:ext cx="0" cy="0"/>
          <a:chOff x="0" y="0"/>
          <a:chExt cx="0" cy="0"/>
        </a:xfrm>
      </p:grpSpPr>
      <p:sp>
        <p:nvSpPr>
          <p:cNvPr id="258" name="Google Shape;258;p33"/>
          <p:cNvSpPr txBox="1"/>
          <p:nvPr>
            <p:ph type="ctrTitle"/>
          </p:nvPr>
        </p:nvSpPr>
        <p:spPr>
          <a:xfrm>
            <a:off x="0" y="0"/>
            <a:ext cx="12192000" cy="1371600"/>
          </a:xfrm>
          <a:prstGeom prst="rect">
            <a:avLst/>
          </a:prstGeom>
          <a:solidFill>
            <a:srgbClr val="000000"/>
          </a:solidFill>
        </p:spPr>
        <p:txBody>
          <a:bodyPr anchorCtr="0" anchor="ctr" bIns="0" lIns="0" spcFirstLastPara="1" rIns="0" wrap="square" tIns="0">
            <a:noAutofit/>
          </a:bodyPr>
          <a:lstStyle/>
          <a:p>
            <a:pPr indent="0" lvl="0" marL="0" rtl="0" algn="ctr">
              <a:spcBef>
                <a:spcPts val="0"/>
              </a:spcBef>
              <a:spcAft>
                <a:spcPts val="0"/>
              </a:spcAft>
              <a:buNone/>
            </a:pPr>
            <a:r>
              <a:rPr lang="en-US" sz="6400">
                <a:solidFill>
                  <a:srgbClr val="FFFFFF"/>
                </a:solidFill>
                <a:latin typeface="Arial"/>
                <a:ea typeface="Arial"/>
                <a:cs typeface="Arial"/>
                <a:sym typeface="Arial"/>
              </a:rPr>
              <a:t>Architecture</a:t>
            </a:r>
            <a:r>
              <a:rPr lang="en-US" sz="6400">
                <a:solidFill>
                  <a:srgbClr val="FFFFFF"/>
                </a:solidFill>
                <a:latin typeface="Arial"/>
                <a:ea typeface="Arial"/>
                <a:cs typeface="Arial"/>
                <a:sym typeface="Arial"/>
              </a:rPr>
              <a:t> Diagram</a:t>
            </a:r>
            <a:endParaRPr sz="6400">
              <a:solidFill>
                <a:srgbClr val="FFFFFF"/>
              </a:solidFill>
              <a:latin typeface="Arial"/>
              <a:ea typeface="Arial"/>
              <a:cs typeface="Arial"/>
              <a:sym typeface="Arial"/>
            </a:endParaRPr>
          </a:p>
        </p:txBody>
      </p:sp>
      <p:pic>
        <p:nvPicPr>
          <p:cNvPr id="259" name="Google Shape;259;p33"/>
          <p:cNvPicPr preferRelativeResize="0"/>
          <p:nvPr/>
        </p:nvPicPr>
        <p:blipFill>
          <a:blip r:embed="rId3">
            <a:alphaModFix/>
          </a:blip>
          <a:stretch>
            <a:fillRect/>
          </a:stretch>
        </p:blipFill>
        <p:spPr>
          <a:xfrm>
            <a:off x="842475" y="1768200"/>
            <a:ext cx="10626949" cy="4705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3" name="Shape 263"/>
        <p:cNvGrpSpPr/>
        <p:nvPr/>
      </p:nvGrpSpPr>
      <p:grpSpPr>
        <a:xfrm>
          <a:off x="0" y="0"/>
          <a:ext cx="0" cy="0"/>
          <a:chOff x="0" y="0"/>
          <a:chExt cx="0" cy="0"/>
        </a:xfrm>
      </p:grpSpPr>
      <p:sp>
        <p:nvSpPr>
          <p:cNvPr id="264" name="Google Shape;264;p34"/>
          <p:cNvSpPr txBox="1"/>
          <p:nvPr>
            <p:ph type="ctrTitle"/>
          </p:nvPr>
        </p:nvSpPr>
        <p:spPr>
          <a:xfrm>
            <a:off x="0" y="0"/>
            <a:ext cx="12192000" cy="1371600"/>
          </a:xfrm>
          <a:prstGeom prst="rect">
            <a:avLst/>
          </a:prstGeom>
          <a:solidFill>
            <a:srgbClr val="000000"/>
          </a:solidFill>
        </p:spPr>
        <p:txBody>
          <a:bodyPr anchorCtr="0" anchor="ctr" bIns="0" lIns="0" spcFirstLastPara="1" rIns="0" wrap="square" tIns="0">
            <a:noAutofit/>
          </a:bodyPr>
          <a:lstStyle/>
          <a:p>
            <a:pPr indent="0" lvl="0" marL="0" rtl="0" algn="ctr">
              <a:spcBef>
                <a:spcPts val="0"/>
              </a:spcBef>
              <a:spcAft>
                <a:spcPts val="0"/>
              </a:spcAft>
              <a:buNone/>
            </a:pPr>
            <a:r>
              <a:rPr lang="en-US" sz="6400">
                <a:solidFill>
                  <a:srgbClr val="FFFFFF"/>
                </a:solidFill>
                <a:latin typeface="Arial"/>
                <a:ea typeface="Arial"/>
                <a:cs typeface="Arial"/>
                <a:sym typeface="Arial"/>
              </a:rPr>
              <a:t>Use Case</a:t>
            </a:r>
            <a:r>
              <a:rPr lang="en-US" sz="6400">
                <a:solidFill>
                  <a:srgbClr val="FFFFFF"/>
                </a:solidFill>
                <a:latin typeface="Arial"/>
                <a:ea typeface="Arial"/>
                <a:cs typeface="Arial"/>
                <a:sym typeface="Arial"/>
              </a:rPr>
              <a:t> Diagram</a:t>
            </a:r>
            <a:endParaRPr sz="6400">
              <a:solidFill>
                <a:srgbClr val="FFFFFF"/>
              </a:solidFill>
              <a:latin typeface="Arial"/>
              <a:ea typeface="Arial"/>
              <a:cs typeface="Arial"/>
              <a:sym typeface="Arial"/>
            </a:endParaRPr>
          </a:p>
        </p:txBody>
      </p:sp>
      <p:pic>
        <p:nvPicPr>
          <p:cNvPr id="265" name="Google Shape;265;p34"/>
          <p:cNvPicPr preferRelativeResize="0"/>
          <p:nvPr/>
        </p:nvPicPr>
        <p:blipFill>
          <a:blip r:embed="rId3">
            <a:alphaModFix/>
          </a:blip>
          <a:stretch>
            <a:fillRect/>
          </a:stretch>
        </p:blipFill>
        <p:spPr>
          <a:xfrm>
            <a:off x="0" y="1371600"/>
            <a:ext cx="12191998" cy="54863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5"/>
          <p:cNvSpPr txBox="1"/>
          <p:nvPr>
            <p:ph type="title"/>
          </p:nvPr>
        </p:nvSpPr>
        <p:spPr>
          <a:xfrm>
            <a:off x="1316851" y="875050"/>
            <a:ext cx="2543100" cy="702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1" name="Google Shape;271;p35"/>
          <p:cNvSpPr txBox="1"/>
          <p:nvPr>
            <p:ph idx="1" type="body"/>
          </p:nvPr>
        </p:nvSpPr>
        <p:spPr>
          <a:xfrm>
            <a:off x="833888" y="2739100"/>
            <a:ext cx="2969400" cy="1120800"/>
          </a:xfrm>
          <a:prstGeom prst="rect">
            <a:avLst/>
          </a:prstGeom>
        </p:spPr>
        <p:txBody>
          <a:bodyPr anchorCtr="0" anchor="t" bIns="0" lIns="0" spcFirstLastPara="1" rIns="0" wrap="square" tIns="0">
            <a:noAutofit/>
          </a:bodyPr>
          <a:lstStyle/>
          <a:p>
            <a:pPr indent="0" lvl="0" marL="12700" rtl="0" algn="ctr">
              <a:spcBef>
                <a:spcPts val="0"/>
              </a:spcBef>
              <a:spcAft>
                <a:spcPts val="0"/>
              </a:spcAft>
              <a:buClr>
                <a:schemeClr val="dk1"/>
              </a:buClr>
              <a:buFont typeface="Arial"/>
              <a:buNone/>
            </a:pPr>
            <a:r>
              <a:rPr lang="en-US" sz="4400">
                <a:solidFill>
                  <a:srgbClr val="FFFFFF"/>
                </a:solidFill>
                <a:latin typeface="Arial"/>
                <a:ea typeface="Arial"/>
                <a:cs typeface="Arial"/>
                <a:sym typeface="Arial"/>
              </a:rPr>
              <a:t>Use Case</a:t>
            </a:r>
            <a:endParaRPr sz="4400">
              <a:solidFill>
                <a:srgbClr val="FFFFFF"/>
              </a:solidFill>
              <a:latin typeface="Arial"/>
              <a:ea typeface="Arial"/>
              <a:cs typeface="Arial"/>
              <a:sym typeface="Arial"/>
            </a:endParaRPr>
          </a:p>
          <a:p>
            <a:pPr indent="0" lvl="0" marL="0" rtl="0" algn="l">
              <a:spcBef>
                <a:spcPts val="0"/>
              </a:spcBef>
              <a:spcAft>
                <a:spcPts val="0"/>
              </a:spcAft>
              <a:buNone/>
            </a:pPr>
            <a:r>
              <a:t/>
            </a:r>
            <a:endParaRPr>
              <a:solidFill>
                <a:srgbClr val="FFFFFF"/>
              </a:solidFill>
            </a:endParaRPr>
          </a:p>
        </p:txBody>
      </p:sp>
      <p:sp>
        <p:nvSpPr>
          <p:cNvPr id="272" name="Google Shape;272;p35"/>
          <p:cNvSpPr/>
          <p:nvPr/>
        </p:nvSpPr>
        <p:spPr>
          <a:xfrm>
            <a:off x="169738" y="6255954"/>
            <a:ext cx="4297680" cy="0"/>
          </a:xfrm>
          <a:custGeom>
            <a:rect b="b" l="l" r="r" t="t"/>
            <a:pathLst>
              <a:path extrusionOk="0" h="120000" w="4297680">
                <a:moveTo>
                  <a:pt x="0" y="0"/>
                </a:moveTo>
                <a:lnTo>
                  <a:pt x="4297682" y="0"/>
                </a:lnTo>
              </a:path>
            </a:pathLst>
          </a:custGeom>
          <a:noFill/>
          <a:ln cap="flat" cmpd="sng" w="254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73" name="Google Shape;273;p35"/>
          <p:cNvGrpSpPr/>
          <p:nvPr/>
        </p:nvGrpSpPr>
        <p:grpSpPr>
          <a:xfrm>
            <a:off x="5078814" y="172030"/>
            <a:ext cx="1098550" cy="1098550"/>
            <a:chOff x="7713789" y="2527655"/>
            <a:chExt cx="1098550" cy="1098550"/>
          </a:xfrm>
        </p:grpSpPr>
        <p:sp>
          <p:nvSpPr>
            <p:cNvPr id="274" name="Google Shape;274;p35"/>
            <p:cNvSpPr/>
            <p:nvPr/>
          </p:nvSpPr>
          <p:spPr>
            <a:xfrm>
              <a:off x="7713789" y="2527655"/>
              <a:ext cx="1098550" cy="1098550"/>
            </a:xfrm>
            <a:custGeom>
              <a:rect b="b" l="l" r="r" t="t"/>
              <a:pathLst>
                <a:path extrusionOk="0" h="1098550" w="1098550">
                  <a:moveTo>
                    <a:pt x="548995" y="0"/>
                  </a:moveTo>
                  <a:lnTo>
                    <a:pt x="501626" y="2015"/>
                  </a:lnTo>
                  <a:lnTo>
                    <a:pt x="455376" y="7950"/>
                  </a:lnTo>
                  <a:lnTo>
                    <a:pt x="410409" y="17642"/>
                  </a:lnTo>
                  <a:lnTo>
                    <a:pt x="366891" y="30924"/>
                  </a:lnTo>
                  <a:lnTo>
                    <a:pt x="324986" y="47632"/>
                  </a:lnTo>
                  <a:lnTo>
                    <a:pt x="284859" y="67601"/>
                  </a:lnTo>
                  <a:lnTo>
                    <a:pt x="246676" y="90667"/>
                  </a:lnTo>
                  <a:lnTo>
                    <a:pt x="210599" y="116665"/>
                  </a:lnTo>
                  <a:lnTo>
                    <a:pt x="176796" y="145429"/>
                  </a:lnTo>
                  <a:lnTo>
                    <a:pt x="145429" y="176796"/>
                  </a:lnTo>
                  <a:lnTo>
                    <a:pt x="116665" y="210599"/>
                  </a:lnTo>
                  <a:lnTo>
                    <a:pt x="90667" y="246676"/>
                  </a:lnTo>
                  <a:lnTo>
                    <a:pt x="67601" y="284859"/>
                  </a:lnTo>
                  <a:lnTo>
                    <a:pt x="47632" y="324986"/>
                  </a:lnTo>
                  <a:lnTo>
                    <a:pt x="30924" y="366891"/>
                  </a:lnTo>
                  <a:lnTo>
                    <a:pt x="17642" y="410409"/>
                  </a:lnTo>
                  <a:lnTo>
                    <a:pt x="7950" y="455376"/>
                  </a:lnTo>
                  <a:lnTo>
                    <a:pt x="2015" y="501626"/>
                  </a:lnTo>
                  <a:lnTo>
                    <a:pt x="0" y="548995"/>
                  </a:lnTo>
                  <a:lnTo>
                    <a:pt x="2015" y="596364"/>
                  </a:lnTo>
                  <a:lnTo>
                    <a:pt x="7950" y="642615"/>
                  </a:lnTo>
                  <a:lnTo>
                    <a:pt x="17642" y="687581"/>
                  </a:lnTo>
                  <a:lnTo>
                    <a:pt x="30924" y="731099"/>
                  </a:lnTo>
                  <a:lnTo>
                    <a:pt x="47632" y="773004"/>
                  </a:lnTo>
                  <a:lnTo>
                    <a:pt x="67601" y="813131"/>
                  </a:lnTo>
                  <a:lnTo>
                    <a:pt x="90667" y="851315"/>
                  </a:lnTo>
                  <a:lnTo>
                    <a:pt x="116665" y="887391"/>
                  </a:lnTo>
                  <a:lnTo>
                    <a:pt x="145429" y="921195"/>
                  </a:lnTo>
                  <a:lnTo>
                    <a:pt x="176796" y="952561"/>
                  </a:lnTo>
                  <a:lnTo>
                    <a:pt x="210599" y="981326"/>
                  </a:lnTo>
                  <a:lnTo>
                    <a:pt x="246676" y="1007323"/>
                  </a:lnTo>
                  <a:lnTo>
                    <a:pt x="284859" y="1030389"/>
                  </a:lnTo>
                  <a:lnTo>
                    <a:pt x="324986" y="1050358"/>
                  </a:lnTo>
                  <a:lnTo>
                    <a:pt x="366891" y="1067067"/>
                  </a:lnTo>
                  <a:lnTo>
                    <a:pt x="410409" y="1080349"/>
                  </a:lnTo>
                  <a:lnTo>
                    <a:pt x="455376" y="1090040"/>
                  </a:lnTo>
                  <a:lnTo>
                    <a:pt x="501626" y="1095976"/>
                  </a:lnTo>
                  <a:lnTo>
                    <a:pt x="548995" y="1097991"/>
                  </a:lnTo>
                  <a:lnTo>
                    <a:pt x="596364" y="1095976"/>
                  </a:lnTo>
                  <a:lnTo>
                    <a:pt x="642615" y="1090040"/>
                  </a:lnTo>
                  <a:lnTo>
                    <a:pt x="687581" y="1080349"/>
                  </a:lnTo>
                  <a:lnTo>
                    <a:pt x="731099" y="1067067"/>
                  </a:lnTo>
                  <a:lnTo>
                    <a:pt x="773004" y="1050358"/>
                  </a:lnTo>
                  <a:lnTo>
                    <a:pt x="813131" y="1030389"/>
                  </a:lnTo>
                  <a:lnTo>
                    <a:pt x="851315" y="1007323"/>
                  </a:lnTo>
                  <a:lnTo>
                    <a:pt x="887391" y="981326"/>
                  </a:lnTo>
                  <a:lnTo>
                    <a:pt x="921195" y="952561"/>
                  </a:lnTo>
                  <a:lnTo>
                    <a:pt x="952561" y="921195"/>
                  </a:lnTo>
                  <a:lnTo>
                    <a:pt x="981326" y="887391"/>
                  </a:lnTo>
                  <a:lnTo>
                    <a:pt x="1007323" y="851315"/>
                  </a:lnTo>
                  <a:lnTo>
                    <a:pt x="1030389" y="813131"/>
                  </a:lnTo>
                  <a:lnTo>
                    <a:pt x="1050358" y="773004"/>
                  </a:lnTo>
                  <a:lnTo>
                    <a:pt x="1067067" y="731099"/>
                  </a:lnTo>
                  <a:lnTo>
                    <a:pt x="1080349" y="687581"/>
                  </a:lnTo>
                  <a:lnTo>
                    <a:pt x="1090040" y="642615"/>
                  </a:lnTo>
                  <a:lnTo>
                    <a:pt x="1095976" y="596364"/>
                  </a:lnTo>
                  <a:lnTo>
                    <a:pt x="1097991" y="548995"/>
                  </a:lnTo>
                  <a:lnTo>
                    <a:pt x="1095976" y="501626"/>
                  </a:lnTo>
                  <a:lnTo>
                    <a:pt x="1090040" y="455376"/>
                  </a:lnTo>
                  <a:lnTo>
                    <a:pt x="1080349" y="410409"/>
                  </a:lnTo>
                  <a:lnTo>
                    <a:pt x="1067067" y="366891"/>
                  </a:lnTo>
                  <a:lnTo>
                    <a:pt x="1050358" y="324986"/>
                  </a:lnTo>
                  <a:lnTo>
                    <a:pt x="1030389" y="284859"/>
                  </a:lnTo>
                  <a:lnTo>
                    <a:pt x="1007323" y="246676"/>
                  </a:lnTo>
                  <a:lnTo>
                    <a:pt x="981326" y="210599"/>
                  </a:lnTo>
                  <a:lnTo>
                    <a:pt x="952561" y="176796"/>
                  </a:lnTo>
                  <a:lnTo>
                    <a:pt x="921195" y="145429"/>
                  </a:lnTo>
                  <a:lnTo>
                    <a:pt x="887391" y="116665"/>
                  </a:lnTo>
                  <a:lnTo>
                    <a:pt x="851315" y="90667"/>
                  </a:lnTo>
                  <a:lnTo>
                    <a:pt x="813131" y="67601"/>
                  </a:lnTo>
                  <a:lnTo>
                    <a:pt x="773004" y="47632"/>
                  </a:lnTo>
                  <a:lnTo>
                    <a:pt x="731099" y="30924"/>
                  </a:lnTo>
                  <a:lnTo>
                    <a:pt x="687581" y="17642"/>
                  </a:lnTo>
                  <a:lnTo>
                    <a:pt x="642615" y="7950"/>
                  </a:lnTo>
                  <a:lnTo>
                    <a:pt x="596364" y="2015"/>
                  </a:lnTo>
                  <a:lnTo>
                    <a:pt x="548995" y="0"/>
                  </a:lnTo>
                  <a:close/>
                </a:path>
              </a:pathLst>
            </a:custGeom>
            <a:solidFill>
              <a:srgbClr val="5B9BD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35"/>
            <p:cNvSpPr/>
            <p:nvPr/>
          </p:nvSpPr>
          <p:spPr>
            <a:xfrm>
              <a:off x="7946136" y="2761488"/>
              <a:ext cx="633900" cy="630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6" name="Google Shape;276;p35"/>
          <p:cNvSpPr txBox="1"/>
          <p:nvPr/>
        </p:nvSpPr>
        <p:spPr>
          <a:xfrm>
            <a:off x="6427025" y="332500"/>
            <a:ext cx="4965600" cy="777600"/>
          </a:xfrm>
          <a:prstGeom prst="rect">
            <a:avLst/>
          </a:prstGeom>
          <a:noFill/>
          <a:ln>
            <a:noFill/>
          </a:ln>
        </p:spPr>
        <p:txBody>
          <a:bodyPr anchorCtr="0" anchor="t" bIns="91425" lIns="91425" spcFirstLastPara="1" rIns="91425" wrap="square" tIns="91425">
            <a:noAutofit/>
          </a:bodyPr>
          <a:lstStyle/>
          <a:p>
            <a:pPr indent="0" lvl="0" marL="12700" marR="5080" rtl="0" algn="l">
              <a:lnSpc>
                <a:spcPct val="91100"/>
              </a:lnSpc>
              <a:spcBef>
                <a:spcPts val="0"/>
              </a:spcBef>
              <a:spcAft>
                <a:spcPts val="0"/>
              </a:spcAft>
              <a:buNone/>
            </a:pPr>
            <a:r>
              <a:rPr b="1" lang="en-US" sz="1700">
                <a:solidFill>
                  <a:schemeClr val="dk1"/>
                </a:solidFill>
              </a:rPr>
              <a:t>ENCOURAGES USER FRIENDLY BEHAVIOUR </a:t>
            </a:r>
            <a:endParaRPr b="1" sz="1700">
              <a:solidFill>
                <a:schemeClr val="dk1"/>
              </a:solidFill>
            </a:endParaRPr>
          </a:p>
          <a:p>
            <a:pPr indent="0" lvl="0" marL="12700" marR="117110" rtl="0" algn="l">
              <a:lnSpc>
                <a:spcPct val="91100"/>
              </a:lnSpc>
              <a:spcBef>
                <a:spcPts val="0"/>
              </a:spcBef>
              <a:spcAft>
                <a:spcPts val="0"/>
              </a:spcAft>
              <a:buClr>
                <a:schemeClr val="dk1"/>
              </a:buClr>
              <a:buFont typeface="Arial"/>
              <a:buNone/>
            </a:pPr>
            <a:r>
              <a:rPr b="1" lang="en-US" sz="1700">
                <a:solidFill>
                  <a:schemeClr val="dk1"/>
                </a:solidFill>
              </a:rPr>
              <a:t>WHILE BROWSING</a:t>
            </a:r>
            <a:endParaRPr b="1" sz="1700">
              <a:solidFill>
                <a:schemeClr val="dk1"/>
              </a:solidFill>
            </a:endParaRPr>
          </a:p>
          <a:p>
            <a:pPr indent="0" lvl="0" marL="0" rtl="0" algn="l">
              <a:spcBef>
                <a:spcPts val="0"/>
              </a:spcBef>
              <a:spcAft>
                <a:spcPts val="0"/>
              </a:spcAft>
              <a:buNone/>
            </a:pPr>
            <a:r>
              <a:t/>
            </a:r>
            <a:endParaRPr>
              <a:latin typeface="Calibri"/>
              <a:ea typeface="Calibri"/>
              <a:cs typeface="Calibri"/>
              <a:sym typeface="Calibri"/>
            </a:endParaRPr>
          </a:p>
        </p:txBody>
      </p:sp>
      <p:grpSp>
        <p:nvGrpSpPr>
          <p:cNvPr id="277" name="Google Shape;277;p35"/>
          <p:cNvGrpSpPr/>
          <p:nvPr/>
        </p:nvGrpSpPr>
        <p:grpSpPr>
          <a:xfrm>
            <a:off x="5078837" y="1446180"/>
            <a:ext cx="1098550" cy="1098550"/>
            <a:chOff x="3483787" y="2527655"/>
            <a:chExt cx="1098550" cy="1098550"/>
          </a:xfrm>
        </p:grpSpPr>
        <p:sp>
          <p:nvSpPr>
            <p:cNvPr id="278" name="Google Shape;278;p35"/>
            <p:cNvSpPr/>
            <p:nvPr/>
          </p:nvSpPr>
          <p:spPr>
            <a:xfrm>
              <a:off x="3483787" y="2527655"/>
              <a:ext cx="1098550" cy="1098550"/>
            </a:xfrm>
            <a:custGeom>
              <a:rect b="b" l="l" r="r" t="t"/>
              <a:pathLst>
                <a:path extrusionOk="0" h="1098550" w="1098550">
                  <a:moveTo>
                    <a:pt x="548995" y="0"/>
                  </a:moveTo>
                  <a:lnTo>
                    <a:pt x="501626" y="2015"/>
                  </a:lnTo>
                  <a:lnTo>
                    <a:pt x="455376" y="7950"/>
                  </a:lnTo>
                  <a:lnTo>
                    <a:pt x="410409" y="17642"/>
                  </a:lnTo>
                  <a:lnTo>
                    <a:pt x="366891" y="30924"/>
                  </a:lnTo>
                  <a:lnTo>
                    <a:pt x="324986" y="47632"/>
                  </a:lnTo>
                  <a:lnTo>
                    <a:pt x="284859" y="67601"/>
                  </a:lnTo>
                  <a:lnTo>
                    <a:pt x="246676" y="90667"/>
                  </a:lnTo>
                  <a:lnTo>
                    <a:pt x="210599" y="116665"/>
                  </a:lnTo>
                  <a:lnTo>
                    <a:pt x="176796" y="145429"/>
                  </a:lnTo>
                  <a:lnTo>
                    <a:pt x="145429" y="176796"/>
                  </a:lnTo>
                  <a:lnTo>
                    <a:pt x="116665" y="210599"/>
                  </a:lnTo>
                  <a:lnTo>
                    <a:pt x="90667" y="246676"/>
                  </a:lnTo>
                  <a:lnTo>
                    <a:pt x="67601" y="284859"/>
                  </a:lnTo>
                  <a:lnTo>
                    <a:pt x="47632" y="324986"/>
                  </a:lnTo>
                  <a:lnTo>
                    <a:pt x="30924" y="366891"/>
                  </a:lnTo>
                  <a:lnTo>
                    <a:pt x="17642" y="410409"/>
                  </a:lnTo>
                  <a:lnTo>
                    <a:pt x="7950" y="455376"/>
                  </a:lnTo>
                  <a:lnTo>
                    <a:pt x="2015" y="501626"/>
                  </a:lnTo>
                  <a:lnTo>
                    <a:pt x="0" y="548995"/>
                  </a:lnTo>
                  <a:lnTo>
                    <a:pt x="2015" y="596364"/>
                  </a:lnTo>
                  <a:lnTo>
                    <a:pt x="7950" y="642615"/>
                  </a:lnTo>
                  <a:lnTo>
                    <a:pt x="17642" y="687581"/>
                  </a:lnTo>
                  <a:lnTo>
                    <a:pt x="30924" y="731099"/>
                  </a:lnTo>
                  <a:lnTo>
                    <a:pt x="47632" y="773004"/>
                  </a:lnTo>
                  <a:lnTo>
                    <a:pt x="67601" y="813131"/>
                  </a:lnTo>
                  <a:lnTo>
                    <a:pt x="90667" y="851315"/>
                  </a:lnTo>
                  <a:lnTo>
                    <a:pt x="116665" y="887391"/>
                  </a:lnTo>
                  <a:lnTo>
                    <a:pt x="145429" y="921195"/>
                  </a:lnTo>
                  <a:lnTo>
                    <a:pt x="176796" y="952561"/>
                  </a:lnTo>
                  <a:lnTo>
                    <a:pt x="210599" y="981326"/>
                  </a:lnTo>
                  <a:lnTo>
                    <a:pt x="246676" y="1007323"/>
                  </a:lnTo>
                  <a:lnTo>
                    <a:pt x="284859" y="1030389"/>
                  </a:lnTo>
                  <a:lnTo>
                    <a:pt x="324986" y="1050358"/>
                  </a:lnTo>
                  <a:lnTo>
                    <a:pt x="366891" y="1067067"/>
                  </a:lnTo>
                  <a:lnTo>
                    <a:pt x="410409" y="1080349"/>
                  </a:lnTo>
                  <a:lnTo>
                    <a:pt x="455376" y="1090040"/>
                  </a:lnTo>
                  <a:lnTo>
                    <a:pt x="501626" y="1095976"/>
                  </a:lnTo>
                  <a:lnTo>
                    <a:pt x="548995" y="1097991"/>
                  </a:lnTo>
                  <a:lnTo>
                    <a:pt x="596364" y="1095976"/>
                  </a:lnTo>
                  <a:lnTo>
                    <a:pt x="642615" y="1090040"/>
                  </a:lnTo>
                  <a:lnTo>
                    <a:pt x="687581" y="1080349"/>
                  </a:lnTo>
                  <a:lnTo>
                    <a:pt x="731099" y="1067067"/>
                  </a:lnTo>
                  <a:lnTo>
                    <a:pt x="773004" y="1050358"/>
                  </a:lnTo>
                  <a:lnTo>
                    <a:pt x="813131" y="1030389"/>
                  </a:lnTo>
                  <a:lnTo>
                    <a:pt x="851315" y="1007323"/>
                  </a:lnTo>
                  <a:lnTo>
                    <a:pt x="887391" y="981326"/>
                  </a:lnTo>
                  <a:lnTo>
                    <a:pt x="921195" y="952561"/>
                  </a:lnTo>
                  <a:lnTo>
                    <a:pt x="952561" y="921195"/>
                  </a:lnTo>
                  <a:lnTo>
                    <a:pt x="981326" y="887391"/>
                  </a:lnTo>
                  <a:lnTo>
                    <a:pt x="1007323" y="851315"/>
                  </a:lnTo>
                  <a:lnTo>
                    <a:pt x="1030389" y="813131"/>
                  </a:lnTo>
                  <a:lnTo>
                    <a:pt x="1050358" y="773004"/>
                  </a:lnTo>
                  <a:lnTo>
                    <a:pt x="1067067" y="731099"/>
                  </a:lnTo>
                  <a:lnTo>
                    <a:pt x="1080349" y="687581"/>
                  </a:lnTo>
                  <a:lnTo>
                    <a:pt x="1090040" y="642615"/>
                  </a:lnTo>
                  <a:lnTo>
                    <a:pt x="1095976" y="596364"/>
                  </a:lnTo>
                  <a:lnTo>
                    <a:pt x="1097991" y="548995"/>
                  </a:lnTo>
                  <a:lnTo>
                    <a:pt x="1095976" y="501626"/>
                  </a:lnTo>
                  <a:lnTo>
                    <a:pt x="1090040" y="455376"/>
                  </a:lnTo>
                  <a:lnTo>
                    <a:pt x="1080349" y="410409"/>
                  </a:lnTo>
                  <a:lnTo>
                    <a:pt x="1067067" y="366891"/>
                  </a:lnTo>
                  <a:lnTo>
                    <a:pt x="1050358" y="324986"/>
                  </a:lnTo>
                  <a:lnTo>
                    <a:pt x="1030389" y="284859"/>
                  </a:lnTo>
                  <a:lnTo>
                    <a:pt x="1007323" y="246676"/>
                  </a:lnTo>
                  <a:lnTo>
                    <a:pt x="981326" y="210599"/>
                  </a:lnTo>
                  <a:lnTo>
                    <a:pt x="952561" y="176796"/>
                  </a:lnTo>
                  <a:lnTo>
                    <a:pt x="921195" y="145429"/>
                  </a:lnTo>
                  <a:lnTo>
                    <a:pt x="887391" y="116665"/>
                  </a:lnTo>
                  <a:lnTo>
                    <a:pt x="851315" y="90667"/>
                  </a:lnTo>
                  <a:lnTo>
                    <a:pt x="813131" y="67601"/>
                  </a:lnTo>
                  <a:lnTo>
                    <a:pt x="773004" y="47632"/>
                  </a:lnTo>
                  <a:lnTo>
                    <a:pt x="731099" y="30924"/>
                  </a:lnTo>
                  <a:lnTo>
                    <a:pt x="687581" y="17642"/>
                  </a:lnTo>
                  <a:lnTo>
                    <a:pt x="642615" y="7950"/>
                  </a:lnTo>
                  <a:lnTo>
                    <a:pt x="596364" y="2015"/>
                  </a:lnTo>
                  <a:lnTo>
                    <a:pt x="548995" y="0"/>
                  </a:lnTo>
                  <a:close/>
                </a:path>
              </a:pathLst>
            </a:custGeom>
            <a:solidFill>
              <a:srgbClr val="A5A5A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35"/>
            <p:cNvSpPr/>
            <p:nvPr/>
          </p:nvSpPr>
          <p:spPr>
            <a:xfrm>
              <a:off x="3715511" y="2761488"/>
              <a:ext cx="633900" cy="6309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0" name="Google Shape;280;p35"/>
          <p:cNvSpPr txBox="1"/>
          <p:nvPr/>
        </p:nvSpPr>
        <p:spPr>
          <a:xfrm>
            <a:off x="6452100" y="1837875"/>
            <a:ext cx="4771800" cy="577500"/>
          </a:xfrm>
          <a:prstGeom prst="rect">
            <a:avLst/>
          </a:prstGeom>
          <a:noFill/>
          <a:ln>
            <a:noFill/>
          </a:ln>
        </p:spPr>
        <p:txBody>
          <a:bodyPr anchorCtr="0" anchor="t" bIns="91425" lIns="91425" spcFirstLastPara="1" rIns="91425" wrap="square" tIns="91425">
            <a:noAutofit/>
          </a:bodyPr>
          <a:lstStyle/>
          <a:p>
            <a:pPr indent="-45085" lvl="0" marL="57150" marR="5080" rtl="0" algn="l">
              <a:lnSpc>
                <a:spcPct val="112222"/>
              </a:lnSpc>
              <a:spcBef>
                <a:spcPts val="0"/>
              </a:spcBef>
              <a:spcAft>
                <a:spcPts val="0"/>
              </a:spcAft>
              <a:buNone/>
            </a:pPr>
            <a:r>
              <a:rPr b="1" lang="en-US" sz="1700">
                <a:solidFill>
                  <a:schemeClr val="dk1"/>
                </a:solidFill>
              </a:rPr>
              <a:t>SAVES TIME AND CLUTTER FREE</a:t>
            </a:r>
            <a:endParaRPr b="1" sz="1700">
              <a:solidFill>
                <a:schemeClr val="dk1"/>
              </a:solidFill>
            </a:endParaRPr>
          </a:p>
        </p:txBody>
      </p:sp>
      <p:grpSp>
        <p:nvGrpSpPr>
          <p:cNvPr id="281" name="Google Shape;281;p35"/>
          <p:cNvGrpSpPr/>
          <p:nvPr/>
        </p:nvGrpSpPr>
        <p:grpSpPr>
          <a:xfrm>
            <a:off x="5078832" y="2720330"/>
            <a:ext cx="1098550" cy="1098550"/>
            <a:chOff x="5598782" y="2527655"/>
            <a:chExt cx="1098550" cy="1098550"/>
          </a:xfrm>
        </p:grpSpPr>
        <p:sp>
          <p:nvSpPr>
            <p:cNvPr id="282" name="Google Shape;282;p35"/>
            <p:cNvSpPr/>
            <p:nvPr/>
          </p:nvSpPr>
          <p:spPr>
            <a:xfrm>
              <a:off x="5598782" y="2527655"/>
              <a:ext cx="1098550" cy="1098550"/>
            </a:xfrm>
            <a:custGeom>
              <a:rect b="b" l="l" r="r" t="t"/>
              <a:pathLst>
                <a:path extrusionOk="0" h="1098550" w="1098550">
                  <a:moveTo>
                    <a:pt x="549008" y="0"/>
                  </a:moveTo>
                  <a:lnTo>
                    <a:pt x="501637" y="2015"/>
                  </a:lnTo>
                  <a:lnTo>
                    <a:pt x="455385" y="7950"/>
                  </a:lnTo>
                  <a:lnTo>
                    <a:pt x="410417" y="17642"/>
                  </a:lnTo>
                  <a:lnTo>
                    <a:pt x="366897" y="30924"/>
                  </a:lnTo>
                  <a:lnTo>
                    <a:pt x="324991" y="47632"/>
                  </a:lnTo>
                  <a:lnTo>
                    <a:pt x="284863" y="67601"/>
                  </a:lnTo>
                  <a:lnTo>
                    <a:pt x="246679" y="90667"/>
                  </a:lnTo>
                  <a:lnTo>
                    <a:pt x="210602" y="116665"/>
                  </a:lnTo>
                  <a:lnTo>
                    <a:pt x="176797" y="145429"/>
                  </a:lnTo>
                  <a:lnTo>
                    <a:pt x="145430" y="176796"/>
                  </a:lnTo>
                  <a:lnTo>
                    <a:pt x="116666" y="210599"/>
                  </a:lnTo>
                  <a:lnTo>
                    <a:pt x="90668" y="246676"/>
                  </a:lnTo>
                  <a:lnTo>
                    <a:pt x="67602" y="284859"/>
                  </a:lnTo>
                  <a:lnTo>
                    <a:pt x="47632" y="324986"/>
                  </a:lnTo>
                  <a:lnTo>
                    <a:pt x="30924" y="366891"/>
                  </a:lnTo>
                  <a:lnTo>
                    <a:pt x="17642" y="410409"/>
                  </a:lnTo>
                  <a:lnTo>
                    <a:pt x="7950" y="455376"/>
                  </a:lnTo>
                  <a:lnTo>
                    <a:pt x="2015" y="501626"/>
                  </a:lnTo>
                  <a:lnTo>
                    <a:pt x="0" y="548995"/>
                  </a:lnTo>
                  <a:lnTo>
                    <a:pt x="2015" y="596364"/>
                  </a:lnTo>
                  <a:lnTo>
                    <a:pt x="7950" y="642615"/>
                  </a:lnTo>
                  <a:lnTo>
                    <a:pt x="17642" y="687581"/>
                  </a:lnTo>
                  <a:lnTo>
                    <a:pt x="30924" y="731099"/>
                  </a:lnTo>
                  <a:lnTo>
                    <a:pt x="47632" y="773004"/>
                  </a:lnTo>
                  <a:lnTo>
                    <a:pt x="67602" y="813131"/>
                  </a:lnTo>
                  <a:lnTo>
                    <a:pt x="90668" y="851315"/>
                  </a:lnTo>
                  <a:lnTo>
                    <a:pt x="116666" y="887391"/>
                  </a:lnTo>
                  <a:lnTo>
                    <a:pt x="145430" y="921195"/>
                  </a:lnTo>
                  <a:lnTo>
                    <a:pt x="176797" y="952561"/>
                  </a:lnTo>
                  <a:lnTo>
                    <a:pt x="210602" y="981326"/>
                  </a:lnTo>
                  <a:lnTo>
                    <a:pt x="246679" y="1007323"/>
                  </a:lnTo>
                  <a:lnTo>
                    <a:pt x="284863" y="1030389"/>
                  </a:lnTo>
                  <a:lnTo>
                    <a:pt x="324991" y="1050358"/>
                  </a:lnTo>
                  <a:lnTo>
                    <a:pt x="366897" y="1067067"/>
                  </a:lnTo>
                  <a:lnTo>
                    <a:pt x="410417" y="1080349"/>
                  </a:lnTo>
                  <a:lnTo>
                    <a:pt x="455385" y="1090040"/>
                  </a:lnTo>
                  <a:lnTo>
                    <a:pt x="501637" y="1095976"/>
                  </a:lnTo>
                  <a:lnTo>
                    <a:pt x="549008" y="1097991"/>
                  </a:lnTo>
                  <a:lnTo>
                    <a:pt x="596377" y="1095976"/>
                  </a:lnTo>
                  <a:lnTo>
                    <a:pt x="642627" y="1090040"/>
                  </a:lnTo>
                  <a:lnTo>
                    <a:pt x="687594" y="1080349"/>
                  </a:lnTo>
                  <a:lnTo>
                    <a:pt x="731112" y="1067067"/>
                  </a:lnTo>
                  <a:lnTo>
                    <a:pt x="773017" y="1050358"/>
                  </a:lnTo>
                  <a:lnTo>
                    <a:pt x="813143" y="1030389"/>
                  </a:lnTo>
                  <a:lnTo>
                    <a:pt x="851327" y="1007323"/>
                  </a:lnTo>
                  <a:lnTo>
                    <a:pt x="887404" y="981326"/>
                  </a:lnTo>
                  <a:lnTo>
                    <a:pt x="921207" y="952561"/>
                  </a:lnTo>
                  <a:lnTo>
                    <a:pt x="952574" y="921195"/>
                  </a:lnTo>
                  <a:lnTo>
                    <a:pt x="981338" y="887391"/>
                  </a:lnTo>
                  <a:lnTo>
                    <a:pt x="1007336" y="851315"/>
                  </a:lnTo>
                  <a:lnTo>
                    <a:pt x="1030402" y="813131"/>
                  </a:lnTo>
                  <a:lnTo>
                    <a:pt x="1050371" y="773004"/>
                  </a:lnTo>
                  <a:lnTo>
                    <a:pt x="1067079" y="731099"/>
                  </a:lnTo>
                  <a:lnTo>
                    <a:pt x="1080361" y="687581"/>
                  </a:lnTo>
                  <a:lnTo>
                    <a:pt x="1090053" y="642615"/>
                  </a:lnTo>
                  <a:lnTo>
                    <a:pt x="1095988" y="596364"/>
                  </a:lnTo>
                  <a:lnTo>
                    <a:pt x="1098003" y="548995"/>
                  </a:lnTo>
                  <a:lnTo>
                    <a:pt x="1095988" y="501626"/>
                  </a:lnTo>
                  <a:lnTo>
                    <a:pt x="1090053" y="455376"/>
                  </a:lnTo>
                  <a:lnTo>
                    <a:pt x="1080361" y="410409"/>
                  </a:lnTo>
                  <a:lnTo>
                    <a:pt x="1067079" y="366891"/>
                  </a:lnTo>
                  <a:lnTo>
                    <a:pt x="1050371" y="324986"/>
                  </a:lnTo>
                  <a:lnTo>
                    <a:pt x="1030402" y="284859"/>
                  </a:lnTo>
                  <a:lnTo>
                    <a:pt x="1007336" y="246676"/>
                  </a:lnTo>
                  <a:lnTo>
                    <a:pt x="981338" y="210599"/>
                  </a:lnTo>
                  <a:lnTo>
                    <a:pt x="952574" y="176796"/>
                  </a:lnTo>
                  <a:lnTo>
                    <a:pt x="921207" y="145429"/>
                  </a:lnTo>
                  <a:lnTo>
                    <a:pt x="887404" y="116665"/>
                  </a:lnTo>
                  <a:lnTo>
                    <a:pt x="851327" y="90667"/>
                  </a:lnTo>
                  <a:lnTo>
                    <a:pt x="813143" y="67601"/>
                  </a:lnTo>
                  <a:lnTo>
                    <a:pt x="773017" y="47632"/>
                  </a:lnTo>
                  <a:lnTo>
                    <a:pt x="731112" y="30924"/>
                  </a:lnTo>
                  <a:lnTo>
                    <a:pt x="687594" y="17642"/>
                  </a:lnTo>
                  <a:lnTo>
                    <a:pt x="642627" y="7950"/>
                  </a:lnTo>
                  <a:lnTo>
                    <a:pt x="596377" y="2015"/>
                  </a:lnTo>
                  <a:lnTo>
                    <a:pt x="549008"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p35"/>
            <p:cNvSpPr/>
            <p:nvPr/>
          </p:nvSpPr>
          <p:spPr>
            <a:xfrm>
              <a:off x="5830823" y="2761488"/>
              <a:ext cx="633900" cy="6309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84" name="Google Shape;284;p35"/>
          <p:cNvGrpSpPr/>
          <p:nvPr/>
        </p:nvGrpSpPr>
        <p:grpSpPr>
          <a:xfrm>
            <a:off x="5078830" y="3994480"/>
            <a:ext cx="1098550" cy="1098550"/>
            <a:chOff x="1368780" y="2527655"/>
            <a:chExt cx="1098550" cy="1098550"/>
          </a:xfrm>
        </p:grpSpPr>
        <p:sp>
          <p:nvSpPr>
            <p:cNvPr id="285" name="Google Shape;285;p35"/>
            <p:cNvSpPr/>
            <p:nvPr/>
          </p:nvSpPr>
          <p:spPr>
            <a:xfrm>
              <a:off x="1368780" y="2527655"/>
              <a:ext cx="1098550" cy="1098550"/>
            </a:xfrm>
            <a:custGeom>
              <a:rect b="b" l="l" r="r" t="t"/>
              <a:pathLst>
                <a:path extrusionOk="0" h="1098550" w="1098550">
                  <a:moveTo>
                    <a:pt x="549008" y="0"/>
                  </a:moveTo>
                  <a:lnTo>
                    <a:pt x="501637" y="2015"/>
                  </a:lnTo>
                  <a:lnTo>
                    <a:pt x="455385" y="7950"/>
                  </a:lnTo>
                  <a:lnTo>
                    <a:pt x="410417" y="17642"/>
                  </a:lnTo>
                  <a:lnTo>
                    <a:pt x="366897" y="30924"/>
                  </a:lnTo>
                  <a:lnTo>
                    <a:pt x="324991" y="47632"/>
                  </a:lnTo>
                  <a:lnTo>
                    <a:pt x="284863" y="67601"/>
                  </a:lnTo>
                  <a:lnTo>
                    <a:pt x="246679" y="90667"/>
                  </a:lnTo>
                  <a:lnTo>
                    <a:pt x="210602" y="116665"/>
                  </a:lnTo>
                  <a:lnTo>
                    <a:pt x="176797" y="145429"/>
                  </a:lnTo>
                  <a:lnTo>
                    <a:pt x="145430" y="176796"/>
                  </a:lnTo>
                  <a:lnTo>
                    <a:pt x="116666" y="210599"/>
                  </a:lnTo>
                  <a:lnTo>
                    <a:pt x="90668" y="246676"/>
                  </a:lnTo>
                  <a:lnTo>
                    <a:pt x="67602" y="284859"/>
                  </a:lnTo>
                  <a:lnTo>
                    <a:pt x="47632" y="324986"/>
                  </a:lnTo>
                  <a:lnTo>
                    <a:pt x="30924" y="366891"/>
                  </a:lnTo>
                  <a:lnTo>
                    <a:pt x="17642" y="410409"/>
                  </a:lnTo>
                  <a:lnTo>
                    <a:pt x="7950" y="455376"/>
                  </a:lnTo>
                  <a:lnTo>
                    <a:pt x="2015" y="501626"/>
                  </a:lnTo>
                  <a:lnTo>
                    <a:pt x="0" y="548995"/>
                  </a:lnTo>
                  <a:lnTo>
                    <a:pt x="2015" y="596364"/>
                  </a:lnTo>
                  <a:lnTo>
                    <a:pt x="7950" y="642615"/>
                  </a:lnTo>
                  <a:lnTo>
                    <a:pt x="17642" y="687581"/>
                  </a:lnTo>
                  <a:lnTo>
                    <a:pt x="30924" y="731099"/>
                  </a:lnTo>
                  <a:lnTo>
                    <a:pt x="47632" y="773004"/>
                  </a:lnTo>
                  <a:lnTo>
                    <a:pt x="67602" y="813131"/>
                  </a:lnTo>
                  <a:lnTo>
                    <a:pt x="90668" y="851315"/>
                  </a:lnTo>
                  <a:lnTo>
                    <a:pt x="116666" y="887391"/>
                  </a:lnTo>
                  <a:lnTo>
                    <a:pt x="145430" y="921195"/>
                  </a:lnTo>
                  <a:lnTo>
                    <a:pt x="176797" y="952561"/>
                  </a:lnTo>
                  <a:lnTo>
                    <a:pt x="210602" y="981326"/>
                  </a:lnTo>
                  <a:lnTo>
                    <a:pt x="246679" y="1007323"/>
                  </a:lnTo>
                  <a:lnTo>
                    <a:pt x="284863" y="1030389"/>
                  </a:lnTo>
                  <a:lnTo>
                    <a:pt x="324991" y="1050358"/>
                  </a:lnTo>
                  <a:lnTo>
                    <a:pt x="366897" y="1067067"/>
                  </a:lnTo>
                  <a:lnTo>
                    <a:pt x="410417" y="1080349"/>
                  </a:lnTo>
                  <a:lnTo>
                    <a:pt x="455385" y="1090040"/>
                  </a:lnTo>
                  <a:lnTo>
                    <a:pt x="501637" y="1095976"/>
                  </a:lnTo>
                  <a:lnTo>
                    <a:pt x="549008" y="1097991"/>
                  </a:lnTo>
                  <a:lnTo>
                    <a:pt x="596377" y="1095976"/>
                  </a:lnTo>
                  <a:lnTo>
                    <a:pt x="642627" y="1090040"/>
                  </a:lnTo>
                  <a:lnTo>
                    <a:pt x="687594" y="1080349"/>
                  </a:lnTo>
                  <a:lnTo>
                    <a:pt x="731112" y="1067067"/>
                  </a:lnTo>
                  <a:lnTo>
                    <a:pt x="773017" y="1050358"/>
                  </a:lnTo>
                  <a:lnTo>
                    <a:pt x="813143" y="1030389"/>
                  </a:lnTo>
                  <a:lnTo>
                    <a:pt x="851327" y="1007323"/>
                  </a:lnTo>
                  <a:lnTo>
                    <a:pt x="887404" y="981326"/>
                  </a:lnTo>
                  <a:lnTo>
                    <a:pt x="921207" y="952561"/>
                  </a:lnTo>
                  <a:lnTo>
                    <a:pt x="952574" y="921195"/>
                  </a:lnTo>
                  <a:lnTo>
                    <a:pt x="981338" y="887391"/>
                  </a:lnTo>
                  <a:lnTo>
                    <a:pt x="1007336" y="851315"/>
                  </a:lnTo>
                  <a:lnTo>
                    <a:pt x="1030402" y="813131"/>
                  </a:lnTo>
                  <a:lnTo>
                    <a:pt x="1050371" y="773004"/>
                  </a:lnTo>
                  <a:lnTo>
                    <a:pt x="1067079" y="731099"/>
                  </a:lnTo>
                  <a:lnTo>
                    <a:pt x="1080361" y="687581"/>
                  </a:lnTo>
                  <a:lnTo>
                    <a:pt x="1090053" y="642615"/>
                  </a:lnTo>
                  <a:lnTo>
                    <a:pt x="1095988" y="596364"/>
                  </a:lnTo>
                  <a:lnTo>
                    <a:pt x="1098003" y="548995"/>
                  </a:lnTo>
                  <a:lnTo>
                    <a:pt x="1095988" y="501626"/>
                  </a:lnTo>
                  <a:lnTo>
                    <a:pt x="1090053" y="455376"/>
                  </a:lnTo>
                  <a:lnTo>
                    <a:pt x="1080361" y="410409"/>
                  </a:lnTo>
                  <a:lnTo>
                    <a:pt x="1067079" y="366891"/>
                  </a:lnTo>
                  <a:lnTo>
                    <a:pt x="1050371" y="324986"/>
                  </a:lnTo>
                  <a:lnTo>
                    <a:pt x="1030402" y="284859"/>
                  </a:lnTo>
                  <a:lnTo>
                    <a:pt x="1007336" y="246676"/>
                  </a:lnTo>
                  <a:lnTo>
                    <a:pt x="981338" y="210599"/>
                  </a:lnTo>
                  <a:lnTo>
                    <a:pt x="952574" y="176796"/>
                  </a:lnTo>
                  <a:lnTo>
                    <a:pt x="921207" y="145429"/>
                  </a:lnTo>
                  <a:lnTo>
                    <a:pt x="887404" y="116665"/>
                  </a:lnTo>
                  <a:lnTo>
                    <a:pt x="851327" y="90667"/>
                  </a:lnTo>
                  <a:lnTo>
                    <a:pt x="813143" y="67601"/>
                  </a:lnTo>
                  <a:lnTo>
                    <a:pt x="773017" y="47632"/>
                  </a:lnTo>
                  <a:lnTo>
                    <a:pt x="731112" y="30924"/>
                  </a:lnTo>
                  <a:lnTo>
                    <a:pt x="687594" y="17642"/>
                  </a:lnTo>
                  <a:lnTo>
                    <a:pt x="642627" y="7950"/>
                  </a:lnTo>
                  <a:lnTo>
                    <a:pt x="596377" y="2015"/>
                  </a:lnTo>
                  <a:lnTo>
                    <a:pt x="549008" y="0"/>
                  </a:lnTo>
                  <a:close/>
                </a:path>
              </a:pathLst>
            </a:custGeom>
            <a:solidFill>
              <a:srgbClr val="ED7D3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35"/>
            <p:cNvSpPr/>
            <p:nvPr/>
          </p:nvSpPr>
          <p:spPr>
            <a:xfrm>
              <a:off x="1600200" y="2761488"/>
              <a:ext cx="633900" cy="6309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87" name="Google Shape;287;p35"/>
          <p:cNvGrpSpPr/>
          <p:nvPr/>
        </p:nvGrpSpPr>
        <p:grpSpPr>
          <a:xfrm>
            <a:off x="5078833" y="5268630"/>
            <a:ext cx="1098550" cy="1098550"/>
            <a:chOff x="9828783" y="2527655"/>
            <a:chExt cx="1098550" cy="1098550"/>
          </a:xfrm>
        </p:grpSpPr>
        <p:sp>
          <p:nvSpPr>
            <p:cNvPr id="288" name="Google Shape;288;p35"/>
            <p:cNvSpPr/>
            <p:nvPr/>
          </p:nvSpPr>
          <p:spPr>
            <a:xfrm>
              <a:off x="9828783" y="2527655"/>
              <a:ext cx="1098550" cy="1098550"/>
            </a:xfrm>
            <a:custGeom>
              <a:rect b="b" l="l" r="r" t="t"/>
              <a:pathLst>
                <a:path extrusionOk="0" h="1098550" w="1098550">
                  <a:moveTo>
                    <a:pt x="549008" y="0"/>
                  </a:moveTo>
                  <a:lnTo>
                    <a:pt x="501637" y="2015"/>
                  </a:lnTo>
                  <a:lnTo>
                    <a:pt x="455385" y="7950"/>
                  </a:lnTo>
                  <a:lnTo>
                    <a:pt x="410417" y="17642"/>
                  </a:lnTo>
                  <a:lnTo>
                    <a:pt x="366897" y="30924"/>
                  </a:lnTo>
                  <a:lnTo>
                    <a:pt x="324991" y="47632"/>
                  </a:lnTo>
                  <a:lnTo>
                    <a:pt x="284863" y="67601"/>
                  </a:lnTo>
                  <a:lnTo>
                    <a:pt x="246679" y="90667"/>
                  </a:lnTo>
                  <a:lnTo>
                    <a:pt x="210602" y="116665"/>
                  </a:lnTo>
                  <a:lnTo>
                    <a:pt x="176797" y="145429"/>
                  </a:lnTo>
                  <a:lnTo>
                    <a:pt x="145430" y="176796"/>
                  </a:lnTo>
                  <a:lnTo>
                    <a:pt x="116666" y="210599"/>
                  </a:lnTo>
                  <a:lnTo>
                    <a:pt x="90668" y="246676"/>
                  </a:lnTo>
                  <a:lnTo>
                    <a:pt x="67602" y="284859"/>
                  </a:lnTo>
                  <a:lnTo>
                    <a:pt x="47632" y="324986"/>
                  </a:lnTo>
                  <a:lnTo>
                    <a:pt x="30924" y="366891"/>
                  </a:lnTo>
                  <a:lnTo>
                    <a:pt x="17642" y="410409"/>
                  </a:lnTo>
                  <a:lnTo>
                    <a:pt x="7950" y="455376"/>
                  </a:lnTo>
                  <a:lnTo>
                    <a:pt x="2015" y="501626"/>
                  </a:lnTo>
                  <a:lnTo>
                    <a:pt x="0" y="548995"/>
                  </a:lnTo>
                  <a:lnTo>
                    <a:pt x="2015" y="596364"/>
                  </a:lnTo>
                  <a:lnTo>
                    <a:pt x="7950" y="642615"/>
                  </a:lnTo>
                  <a:lnTo>
                    <a:pt x="17642" y="687581"/>
                  </a:lnTo>
                  <a:lnTo>
                    <a:pt x="30924" y="731099"/>
                  </a:lnTo>
                  <a:lnTo>
                    <a:pt x="47632" y="773004"/>
                  </a:lnTo>
                  <a:lnTo>
                    <a:pt x="67602" y="813131"/>
                  </a:lnTo>
                  <a:lnTo>
                    <a:pt x="90668" y="851315"/>
                  </a:lnTo>
                  <a:lnTo>
                    <a:pt x="116666" y="887391"/>
                  </a:lnTo>
                  <a:lnTo>
                    <a:pt x="145430" y="921195"/>
                  </a:lnTo>
                  <a:lnTo>
                    <a:pt x="176797" y="952561"/>
                  </a:lnTo>
                  <a:lnTo>
                    <a:pt x="210602" y="981326"/>
                  </a:lnTo>
                  <a:lnTo>
                    <a:pt x="246679" y="1007323"/>
                  </a:lnTo>
                  <a:lnTo>
                    <a:pt x="284863" y="1030389"/>
                  </a:lnTo>
                  <a:lnTo>
                    <a:pt x="324991" y="1050358"/>
                  </a:lnTo>
                  <a:lnTo>
                    <a:pt x="366897" y="1067067"/>
                  </a:lnTo>
                  <a:lnTo>
                    <a:pt x="410417" y="1080349"/>
                  </a:lnTo>
                  <a:lnTo>
                    <a:pt x="455385" y="1090040"/>
                  </a:lnTo>
                  <a:lnTo>
                    <a:pt x="501637" y="1095976"/>
                  </a:lnTo>
                  <a:lnTo>
                    <a:pt x="549008" y="1097991"/>
                  </a:lnTo>
                  <a:lnTo>
                    <a:pt x="596377" y="1095976"/>
                  </a:lnTo>
                  <a:lnTo>
                    <a:pt x="642627" y="1090040"/>
                  </a:lnTo>
                  <a:lnTo>
                    <a:pt x="687594" y="1080349"/>
                  </a:lnTo>
                  <a:lnTo>
                    <a:pt x="731112" y="1067067"/>
                  </a:lnTo>
                  <a:lnTo>
                    <a:pt x="773017" y="1050358"/>
                  </a:lnTo>
                  <a:lnTo>
                    <a:pt x="813143" y="1030389"/>
                  </a:lnTo>
                  <a:lnTo>
                    <a:pt x="851327" y="1007323"/>
                  </a:lnTo>
                  <a:lnTo>
                    <a:pt x="887404" y="981326"/>
                  </a:lnTo>
                  <a:lnTo>
                    <a:pt x="921207" y="952561"/>
                  </a:lnTo>
                  <a:lnTo>
                    <a:pt x="952574" y="921195"/>
                  </a:lnTo>
                  <a:lnTo>
                    <a:pt x="981338" y="887391"/>
                  </a:lnTo>
                  <a:lnTo>
                    <a:pt x="1007336" y="851315"/>
                  </a:lnTo>
                  <a:lnTo>
                    <a:pt x="1030402" y="813131"/>
                  </a:lnTo>
                  <a:lnTo>
                    <a:pt x="1050371" y="773004"/>
                  </a:lnTo>
                  <a:lnTo>
                    <a:pt x="1067079" y="731099"/>
                  </a:lnTo>
                  <a:lnTo>
                    <a:pt x="1080361" y="687581"/>
                  </a:lnTo>
                  <a:lnTo>
                    <a:pt x="1090053" y="642615"/>
                  </a:lnTo>
                  <a:lnTo>
                    <a:pt x="1095988" y="596364"/>
                  </a:lnTo>
                  <a:lnTo>
                    <a:pt x="1098003" y="548995"/>
                  </a:lnTo>
                  <a:lnTo>
                    <a:pt x="1095988" y="501626"/>
                  </a:lnTo>
                  <a:lnTo>
                    <a:pt x="1090053" y="455376"/>
                  </a:lnTo>
                  <a:lnTo>
                    <a:pt x="1080361" y="410409"/>
                  </a:lnTo>
                  <a:lnTo>
                    <a:pt x="1067079" y="366891"/>
                  </a:lnTo>
                  <a:lnTo>
                    <a:pt x="1050371" y="324986"/>
                  </a:lnTo>
                  <a:lnTo>
                    <a:pt x="1030402" y="284859"/>
                  </a:lnTo>
                  <a:lnTo>
                    <a:pt x="1007336" y="246676"/>
                  </a:lnTo>
                  <a:lnTo>
                    <a:pt x="981338" y="210599"/>
                  </a:lnTo>
                  <a:lnTo>
                    <a:pt x="952574" y="176796"/>
                  </a:lnTo>
                  <a:lnTo>
                    <a:pt x="921207" y="145429"/>
                  </a:lnTo>
                  <a:lnTo>
                    <a:pt x="887404" y="116665"/>
                  </a:lnTo>
                  <a:lnTo>
                    <a:pt x="851327" y="90667"/>
                  </a:lnTo>
                  <a:lnTo>
                    <a:pt x="813143" y="67601"/>
                  </a:lnTo>
                  <a:lnTo>
                    <a:pt x="773017" y="47632"/>
                  </a:lnTo>
                  <a:lnTo>
                    <a:pt x="731112" y="30924"/>
                  </a:lnTo>
                  <a:lnTo>
                    <a:pt x="687594" y="17642"/>
                  </a:lnTo>
                  <a:lnTo>
                    <a:pt x="642627" y="7950"/>
                  </a:lnTo>
                  <a:lnTo>
                    <a:pt x="596377" y="2015"/>
                  </a:lnTo>
                  <a:lnTo>
                    <a:pt x="549008" y="0"/>
                  </a:lnTo>
                  <a:close/>
                </a:path>
              </a:pathLst>
            </a:custGeom>
            <a:solidFill>
              <a:srgbClr val="70AD4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35"/>
            <p:cNvSpPr/>
            <p:nvPr/>
          </p:nvSpPr>
          <p:spPr>
            <a:xfrm>
              <a:off x="10061447" y="2761488"/>
              <a:ext cx="633900" cy="6309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0" name="Google Shape;290;p35"/>
          <p:cNvSpPr txBox="1"/>
          <p:nvPr/>
        </p:nvSpPr>
        <p:spPr>
          <a:xfrm>
            <a:off x="6452100" y="2865338"/>
            <a:ext cx="4965600" cy="577500"/>
          </a:xfrm>
          <a:prstGeom prst="rect">
            <a:avLst/>
          </a:prstGeom>
          <a:noFill/>
          <a:ln>
            <a:noFill/>
          </a:ln>
        </p:spPr>
        <p:txBody>
          <a:bodyPr anchorCtr="0" anchor="t" bIns="91425" lIns="91425" spcFirstLastPara="1" rIns="91425" wrap="square" tIns="91425">
            <a:noAutofit/>
          </a:bodyPr>
          <a:lstStyle/>
          <a:p>
            <a:pPr indent="0" lvl="0" marL="0" rtl="0" algn="l">
              <a:lnSpc>
                <a:spcPct val="110500"/>
              </a:lnSpc>
              <a:spcBef>
                <a:spcPts val="0"/>
              </a:spcBef>
              <a:spcAft>
                <a:spcPts val="0"/>
              </a:spcAft>
              <a:buNone/>
            </a:pPr>
            <a:r>
              <a:rPr b="1" lang="en-US" sz="1700">
                <a:solidFill>
                  <a:schemeClr val="dk1"/>
                </a:solidFill>
              </a:rPr>
              <a:t>EASY TO USE FOR ADVERTISING COMPANIES</a:t>
            </a:r>
            <a:endParaRPr b="1" sz="1700">
              <a:solidFill>
                <a:schemeClr val="dk1"/>
              </a:solidFill>
            </a:endParaRPr>
          </a:p>
        </p:txBody>
      </p:sp>
      <p:sp>
        <p:nvSpPr>
          <p:cNvPr id="291" name="Google Shape;291;p35"/>
          <p:cNvSpPr txBox="1"/>
          <p:nvPr/>
        </p:nvSpPr>
        <p:spPr>
          <a:xfrm>
            <a:off x="6452100" y="4192600"/>
            <a:ext cx="4771800" cy="702300"/>
          </a:xfrm>
          <a:prstGeom prst="rect">
            <a:avLst/>
          </a:prstGeom>
          <a:noFill/>
          <a:ln>
            <a:noFill/>
          </a:ln>
        </p:spPr>
        <p:txBody>
          <a:bodyPr anchorCtr="0" anchor="t" bIns="91425" lIns="91425" spcFirstLastPara="1" rIns="91425" wrap="square" tIns="91425">
            <a:noAutofit/>
          </a:bodyPr>
          <a:lstStyle/>
          <a:p>
            <a:pPr indent="0" lvl="0" marL="12700" marR="5080" rtl="0" algn="l">
              <a:lnSpc>
                <a:spcPct val="91400"/>
              </a:lnSpc>
              <a:spcBef>
                <a:spcPts val="0"/>
              </a:spcBef>
              <a:spcAft>
                <a:spcPts val="0"/>
              </a:spcAft>
              <a:buNone/>
            </a:pPr>
            <a:r>
              <a:rPr b="1" lang="en-US" sz="1700">
                <a:solidFill>
                  <a:schemeClr val="dk1"/>
                </a:solidFill>
              </a:rPr>
              <a:t>SAVES A LOT OF MONEY DUE TO CUSTOM</a:t>
            </a:r>
            <a:endParaRPr b="1" sz="1700">
              <a:solidFill>
                <a:schemeClr val="dk1"/>
              </a:solidFill>
            </a:endParaRPr>
          </a:p>
          <a:p>
            <a:pPr indent="0" lvl="0" marL="12700" marR="5080" rtl="0" algn="l">
              <a:lnSpc>
                <a:spcPct val="91400"/>
              </a:lnSpc>
              <a:spcBef>
                <a:spcPts val="0"/>
              </a:spcBef>
              <a:spcAft>
                <a:spcPts val="0"/>
              </a:spcAft>
              <a:buNone/>
            </a:pPr>
            <a:r>
              <a:rPr b="1" lang="en-US" sz="1700">
                <a:solidFill>
                  <a:schemeClr val="dk1"/>
                </a:solidFill>
              </a:rPr>
              <a:t>SELECTION FOR ADS</a:t>
            </a:r>
            <a:endParaRPr b="1" sz="1700">
              <a:solidFill>
                <a:schemeClr val="dk1"/>
              </a:solidFill>
            </a:endParaRPr>
          </a:p>
        </p:txBody>
      </p:sp>
      <p:sp>
        <p:nvSpPr>
          <p:cNvPr id="292" name="Google Shape;292;p35"/>
          <p:cNvSpPr txBox="1"/>
          <p:nvPr/>
        </p:nvSpPr>
        <p:spPr>
          <a:xfrm>
            <a:off x="6452100" y="5444175"/>
            <a:ext cx="4965600" cy="777600"/>
          </a:xfrm>
          <a:prstGeom prst="rect">
            <a:avLst/>
          </a:prstGeom>
          <a:noFill/>
          <a:ln>
            <a:noFill/>
          </a:ln>
        </p:spPr>
        <p:txBody>
          <a:bodyPr anchorCtr="0" anchor="t" bIns="91425" lIns="91425" spcFirstLastPara="1" rIns="91425" wrap="square" tIns="91425">
            <a:noAutofit/>
          </a:bodyPr>
          <a:lstStyle/>
          <a:p>
            <a:pPr indent="0" lvl="0" marL="12700" marR="5080" rtl="0" algn="l">
              <a:lnSpc>
                <a:spcPct val="91800"/>
              </a:lnSpc>
              <a:spcBef>
                <a:spcPts val="0"/>
              </a:spcBef>
              <a:spcAft>
                <a:spcPts val="0"/>
              </a:spcAft>
              <a:buNone/>
            </a:pPr>
            <a:r>
              <a:rPr b="1" lang="en-US" sz="1700">
                <a:solidFill>
                  <a:schemeClr val="dk1"/>
                </a:solidFill>
              </a:rPr>
              <a:t>ATTRACT GOOD AND INTERESTED TARGET AUDIENCE WHICH GENERATES HIGH PROBABILITY</a:t>
            </a:r>
            <a:endParaRPr b="1" sz="1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9"/>
          <p:cNvSpPr txBox="1"/>
          <p:nvPr/>
        </p:nvSpPr>
        <p:spPr>
          <a:xfrm>
            <a:off x="433150" y="2336300"/>
            <a:ext cx="3958200" cy="1416300"/>
          </a:xfrm>
          <a:prstGeom prst="rect">
            <a:avLst/>
          </a:prstGeom>
          <a:noFill/>
          <a:ln>
            <a:noFill/>
          </a:ln>
        </p:spPr>
        <p:txBody>
          <a:bodyPr anchorCtr="0" anchor="t" bIns="0" lIns="0" spcFirstLastPara="1" rIns="0" wrap="square" tIns="93975">
            <a:noAutofit/>
          </a:bodyPr>
          <a:lstStyle/>
          <a:p>
            <a:pPr indent="0" lvl="0" marL="12700" marR="5080" rtl="0" algn="ctr">
              <a:lnSpc>
                <a:spcPct val="106818"/>
              </a:lnSpc>
              <a:spcBef>
                <a:spcPts val="0"/>
              </a:spcBef>
              <a:spcAft>
                <a:spcPts val="0"/>
              </a:spcAft>
              <a:buNone/>
            </a:pPr>
            <a:r>
              <a:rPr lang="en-US" sz="4400">
                <a:solidFill>
                  <a:srgbClr val="FFFFFF"/>
                </a:solidFill>
              </a:rPr>
              <a:t>Abstract</a:t>
            </a:r>
            <a:endParaRPr sz="4400">
              <a:solidFill>
                <a:schemeClr val="dk1"/>
              </a:solidFill>
            </a:endParaRPr>
          </a:p>
        </p:txBody>
      </p:sp>
      <p:sp>
        <p:nvSpPr>
          <p:cNvPr id="61" name="Google Shape;61;p9"/>
          <p:cNvSpPr/>
          <p:nvPr/>
        </p:nvSpPr>
        <p:spPr>
          <a:xfrm>
            <a:off x="169738" y="6255954"/>
            <a:ext cx="4297680" cy="0"/>
          </a:xfrm>
          <a:custGeom>
            <a:rect b="b" l="l" r="r" t="t"/>
            <a:pathLst>
              <a:path extrusionOk="0" h="120000" w="4297680">
                <a:moveTo>
                  <a:pt x="0" y="0"/>
                </a:moveTo>
                <a:lnTo>
                  <a:pt x="4297682" y="0"/>
                </a:lnTo>
              </a:path>
            </a:pathLst>
          </a:custGeom>
          <a:noFill/>
          <a:ln cap="flat" cmpd="sng" w="254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62" name="Google Shape;62;p9"/>
          <p:cNvGrpSpPr/>
          <p:nvPr/>
        </p:nvGrpSpPr>
        <p:grpSpPr>
          <a:xfrm>
            <a:off x="5181600" y="266375"/>
            <a:ext cx="6248400" cy="1097275"/>
            <a:chOff x="5181600" y="572744"/>
            <a:chExt cx="6248400" cy="941705"/>
          </a:xfrm>
        </p:grpSpPr>
        <p:sp>
          <p:nvSpPr>
            <p:cNvPr id="63" name="Google Shape;63;p9"/>
            <p:cNvSpPr/>
            <p:nvPr/>
          </p:nvSpPr>
          <p:spPr>
            <a:xfrm>
              <a:off x="5181600" y="572744"/>
              <a:ext cx="6248400" cy="941705"/>
            </a:xfrm>
            <a:custGeom>
              <a:rect b="b" l="l" r="r" t="t"/>
              <a:pathLst>
                <a:path extrusionOk="0" h="941705" w="6248400">
                  <a:moveTo>
                    <a:pt x="6154280" y="0"/>
                  </a:moveTo>
                  <a:lnTo>
                    <a:pt x="94119" y="0"/>
                  </a:lnTo>
                  <a:lnTo>
                    <a:pt x="57483" y="7396"/>
                  </a:lnTo>
                  <a:lnTo>
                    <a:pt x="27566" y="27566"/>
                  </a:lnTo>
                  <a:lnTo>
                    <a:pt x="7396" y="57483"/>
                  </a:lnTo>
                  <a:lnTo>
                    <a:pt x="0" y="94119"/>
                  </a:lnTo>
                  <a:lnTo>
                    <a:pt x="0" y="847115"/>
                  </a:lnTo>
                  <a:lnTo>
                    <a:pt x="7396" y="883751"/>
                  </a:lnTo>
                  <a:lnTo>
                    <a:pt x="27566" y="913668"/>
                  </a:lnTo>
                  <a:lnTo>
                    <a:pt x="57483" y="933838"/>
                  </a:lnTo>
                  <a:lnTo>
                    <a:pt x="94119" y="941235"/>
                  </a:lnTo>
                  <a:lnTo>
                    <a:pt x="6154280" y="941235"/>
                  </a:lnTo>
                  <a:lnTo>
                    <a:pt x="6190916" y="933838"/>
                  </a:lnTo>
                  <a:lnTo>
                    <a:pt x="6220833" y="913668"/>
                  </a:lnTo>
                  <a:lnTo>
                    <a:pt x="6241003" y="883751"/>
                  </a:lnTo>
                  <a:lnTo>
                    <a:pt x="6248400" y="847115"/>
                  </a:lnTo>
                  <a:lnTo>
                    <a:pt x="6248400" y="94119"/>
                  </a:lnTo>
                  <a:lnTo>
                    <a:pt x="6241003" y="57483"/>
                  </a:lnTo>
                  <a:lnTo>
                    <a:pt x="6220833" y="27566"/>
                  </a:lnTo>
                  <a:lnTo>
                    <a:pt x="6190916" y="7396"/>
                  </a:lnTo>
                  <a:lnTo>
                    <a:pt x="6154280" y="0"/>
                  </a:lnTo>
                  <a:close/>
                </a:path>
              </a:pathLst>
            </a:custGeom>
            <a:solidFill>
              <a:srgbClr val="ED7D3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9"/>
            <p:cNvSpPr/>
            <p:nvPr/>
          </p:nvSpPr>
          <p:spPr>
            <a:xfrm>
              <a:off x="5465063" y="783336"/>
              <a:ext cx="521208" cy="52120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5" name="Google Shape;65;p9"/>
          <p:cNvSpPr txBox="1"/>
          <p:nvPr>
            <p:ph type="title"/>
          </p:nvPr>
        </p:nvSpPr>
        <p:spPr>
          <a:xfrm>
            <a:off x="6349350" y="358662"/>
            <a:ext cx="4916700" cy="871200"/>
          </a:xfrm>
          <a:prstGeom prst="rect">
            <a:avLst/>
          </a:prstGeom>
          <a:noFill/>
          <a:ln>
            <a:noFill/>
          </a:ln>
        </p:spPr>
        <p:txBody>
          <a:bodyPr anchorCtr="0" anchor="t" bIns="0" lIns="0" spcFirstLastPara="1" rIns="0" wrap="square" tIns="35550">
            <a:noAutofit/>
          </a:bodyPr>
          <a:lstStyle/>
          <a:p>
            <a:pPr indent="0" lvl="0" marL="12700" marR="5080" rtl="0" algn="l">
              <a:lnSpc>
                <a:spcPct val="111764"/>
              </a:lnSpc>
              <a:spcBef>
                <a:spcPts val="0"/>
              </a:spcBef>
              <a:spcAft>
                <a:spcPts val="0"/>
              </a:spcAft>
              <a:buNone/>
            </a:pPr>
            <a:r>
              <a:rPr lang="en-US" sz="1700">
                <a:solidFill>
                  <a:srgbClr val="FFFFFF"/>
                </a:solidFill>
                <a:latin typeface="Arial"/>
                <a:ea typeface="Arial"/>
                <a:cs typeface="Arial"/>
                <a:sym typeface="Arial"/>
              </a:rPr>
              <a:t>Digital advertising is data-driven strategy for target audience. But the user experience can become displeasurable due to irrelevant ads.</a:t>
            </a:r>
            <a:endParaRPr sz="1700">
              <a:latin typeface="Arial"/>
              <a:ea typeface="Arial"/>
              <a:cs typeface="Arial"/>
              <a:sym typeface="Arial"/>
            </a:endParaRPr>
          </a:p>
        </p:txBody>
      </p:sp>
      <p:grpSp>
        <p:nvGrpSpPr>
          <p:cNvPr id="66" name="Google Shape;66;p9"/>
          <p:cNvGrpSpPr/>
          <p:nvPr/>
        </p:nvGrpSpPr>
        <p:grpSpPr>
          <a:xfrm>
            <a:off x="5181600" y="1526535"/>
            <a:ext cx="6248400" cy="941705"/>
            <a:chOff x="5181600" y="1749285"/>
            <a:chExt cx="6248400" cy="941705"/>
          </a:xfrm>
        </p:grpSpPr>
        <p:sp>
          <p:nvSpPr>
            <p:cNvPr id="67" name="Google Shape;67;p9"/>
            <p:cNvSpPr/>
            <p:nvPr/>
          </p:nvSpPr>
          <p:spPr>
            <a:xfrm>
              <a:off x="5181600" y="1749285"/>
              <a:ext cx="6248400" cy="941705"/>
            </a:xfrm>
            <a:custGeom>
              <a:rect b="b" l="l" r="r" t="t"/>
              <a:pathLst>
                <a:path extrusionOk="0" h="941705" w="6248400">
                  <a:moveTo>
                    <a:pt x="6154280" y="0"/>
                  </a:moveTo>
                  <a:lnTo>
                    <a:pt x="94119" y="0"/>
                  </a:lnTo>
                  <a:lnTo>
                    <a:pt x="57483" y="7398"/>
                  </a:lnTo>
                  <a:lnTo>
                    <a:pt x="27566" y="27573"/>
                  </a:lnTo>
                  <a:lnTo>
                    <a:pt x="7396" y="57494"/>
                  </a:lnTo>
                  <a:lnTo>
                    <a:pt x="0" y="94132"/>
                  </a:lnTo>
                  <a:lnTo>
                    <a:pt x="0" y="847115"/>
                  </a:lnTo>
                  <a:lnTo>
                    <a:pt x="7396" y="883751"/>
                  </a:lnTo>
                  <a:lnTo>
                    <a:pt x="27566" y="913668"/>
                  </a:lnTo>
                  <a:lnTo>
                    <a:pt x="57483" y="933838"/>
                  </a:lnTo>
                  <a:lnTo>
                    <a:pt x="94119" y="941235"/>
                  </a:lnTo>
                  <a:lnTo>
                    <a:pt x="6154280" y="941235"/>
                  </a:lnTo>
                  <a:lnTo>
                    <a:pt x="6190916" y="933838"/>
                  </a:lnTo>
                  <a:lnTo>
                    <a:pt x="6220833" y="913668"/>
                  </a:lnTo>
                  <a:lnTo>
                    <a:pt x="6241003" y="883751"/>
                  </a:lnTo>
                  <a:lnTo>
                    <a:pt x="6248400" y="847115"/>
                  </a:lnTo>
                  <a:lnTo>
                    <a:pt x="6248400" y="94132"/>
                  </a:lnTo>
                  <a:lnTo>
                    <a:pt x="6241003" y="57494"/>
                  </a:lnTo>
                  <a:lnTo>
                    <a:pt x="6220833" y="27573"/>
                  </a:lnTo>
                  <a:lnTo>
                    <a:pt x="6190916" y="7398"/>
                  </a:lnTo>
                  <a:lnTo>
                    <a:pt x="6154280" y="0"/>
                  </a:lnTo>
                  <a:close/>
                </a:path>
              </a:pathLst>
            </a:custGeom>
            <a:solidFill>
              <a:srgbClr val="A5A5A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9"/>
            <p:cNvSpPr/>
            <p:nvPr/>
          </p:nvSpPr>
          <p:spPr>
            <a:xfrm>
              <a:off x="5465063" y="1959863"/>
              <a:ext cx="521208" cy="52120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9" name="Google Shape;69;p9"/>
          <p:cNvGrpSpPr/>
          <p:nvPr/>
        </p:nvGrpSpPr>
        <p:grpSpPr>
          <a:xfrm>
            <a:off x="5181600" y="2612621"/>
            <a:ext cx="6248400" cy="1175813"/>
            <a:chOff x="5181600" y="2925838"/>
            <a:chExt cx="6248400" cy="941705"/>
          </a:xfrm>
        </p:grpSpPr>
        <p:sp>
          <p:nvSpPr>
            <p:cNvPr id="70" name="Google Shape;70;p9"/>
            <p:cNvSpPr/>
            <p:nvPr/>
          </p:nvSpPr>
          <p:spPr>
            <a:xfrm>
              <a:off x="5181600" y="2925838"/>
              <a:ext cx="6248400" cy="941705"/>
            </a:xfrm>
            <a:custGeom>
              <a:rect b="b" l="l" r="r" t="t"/>
              <a:pathLst>
                <a:path extrusionOk="0" h="941704" w="6248400">
                  <a:moveTo>
                    <a:pt x="6154280" y="0"/>
                  </a:moveTo>
                  <a:lnTo>
                    <a:pt x="94119" y="0"/>
                  </a:lnTo>
                  <a:lnTo>
                    <a:pt x="57483" y="7396"/>
                  </a:lnTo>
                  <a:lnTo>
                    <a:pt x="27566" y="27566"/>
                  </a:lnTo>
                  <a:lnTo>
                    <a:pt x="7396" y="57483"/>
                  </a:lnTo>
                  <a:lnTo>
                    <a:pt x="0" y="94119"/>
                  </a:lnTo>
                  <a:lnTo>
                    <a:pt x="0" y="847115"/>
                  </a:lnTo>
                  <a:lnTo>
                    <a:pt x="7396" y="883751"/>
                  </a:lnTo>
                  <a:lnTo>
                    <a:pt x="27566" y="913668"/>
                  </a:lnTo>
                  <a:lnTo>
                    <a:pt x="57483" y="933838"/>
                  </a:lnTo>
                  <a:lnTo>
                    <a:pt x="94119" y="941235"/>
                  </a:lnTo>
                  <a:lnTo>
                    <a:pt x="6154280" y="941235"/>
                  </a:lnTo>
                  <a:lnTo>
                    <a:pt x="6190916" y="933838"/>
                  </a:lnTo>
                  <a:lnTo>
                    <a:pt x="6220833" y="913668"/>
                  </a:lnTo>
                  <a:lnTo>
                    <a:pt x="6241003" y="883751"/>
                  </a:lnTo>
                  <a:lnTo>
                    <a:pt x="6248400" y="847115"/>
                  </a:lnTo>
                  <a:lnTo>
                    <a:pt x="6248400" y="94119"/>
                  </a:lnTo>
                  <a:lnTo>
                    <a:pt x="6241003" y="57483"/>
                  </a:lnTo>
                  <a:lnTo>
                    <a:pt x="6220833" y="27566"/>
                  </a:lnTo>
                  <a:lnTo>
                    <a:pt x="6190916" y="7396"/>
                  </a:lnTo>
                  <a:lnTo>
                    <a:pt x="6154280"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9"/>
            <p:cNvSpPr/>
            <p:nvPr/>
          </p:nvSpPr>
          <p:spPr>
            <a:xfrm>
              <a:off x="5465063" y="3136391"/>
              <a:ext cx="521208" cy="52120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2" name="Google Shape;72;p9"/>
          <p:cNvSpPr txBox="1"/>
          <p:nvPr/>
        </p:nvSpPr>
        <p:spPr>
          <a:xfrm>
            <a:off x="6355650" y="1640000"/>
            <a:ext cx="4904100" cy="696300"/>
          </a:xfrm>
          <a:prstGeom prst="rect">
            <a:avLst/>
          </a:prstGeom>
          <a:noFill/>
          <a:ln>
            <a:noFill/>
          </a:ln>
        </p:spPr>
        <p:txBody>
          <a:bodyPr anchorCtr="0" anchor="t" bIns="0" lIns="0" spcFirstLastPara="1" rIns="0" wrap="square" tIns="36825">
            <a:noAutofit/>
          </a:bodyPr>
          <a:lstStyle/>
          <a:p>
            <a:pPr indent="0" lvl="0" marL="12700" marR="5080" rtl="0" algn="l">
              <a:lnSpc>
                <a:spcPct val="90600"/>
              </a:lnSpc>
              <a:spcBef>
                <a:spcPts val="0"/>
              </a:spcBef>
              <a:spcAft>
                <a:spcPts val="0"/>
              </a:spcAft>
              <a:buNone/>
            </a:pPr>
            <a:r>
              <a:rPr lang="en-US" sz="1700">
                <a:solidFill>
                  <a:srgbClr val="FFFFFF"/>
                </a:solidFill>
              </a:rPr>
              <a:t>Search engines store users’ browsing data on the cloud. This data is then used to display ads to the users.</a:t>
            </a:r>
            <a:endParaRPr sz="1700">
              <a:solidFill>
                <a:schemeClr val="dk1"/>
              </a:solidFill>
            </a:endParaRPr>
          </a:p>
        </p:txBody>
      </p:sp>
      <p:grpSp>
        <p:nvGrpSpPr>
          <p:cNvPr id="73" name="Google Shape;73;p9"/>
          <p:cNvGrpSpPr/>
          <p:nvPr/>
        </p:nvGrpSpPr>
        <p:grpSpPr>
          <a:xfrm>
            <a:off x="5181600" y="3985040"/>
            <a:ext cx="6248400" cy="1097275"/>
            <a:chOff x="5181600" y="4102379"/>
            <a:chExt cx="6248400" cy="941705"/>
          </a:xfrm>
        </p:grpSpPr>
        <p:sp>
          <p:nvSpPr>
            <p:cNvPr id="74" name="Google Shape;74;p9"/>
            <p:cNvSpPr/>
            <p:nvPr/>
          </p:nvSpPr>
          <p:spPr>
            <a:xfrm>
              <a:off x="5181600" y="4102379"/>
              <a:ext cx="6248400" cy="941705"/>
            </a:xfrm>
            <a:custGeom>
              <a:rect b="b" l="l" r="r" t="t"/>
              <a:pathLst>
                <a:path extrusionOk="0" h="941704" w="6248400">
                  <a:moveTo>
                    <a:pt x="6154280" y="0"/>
                  </a:moveTo>
                  <a:lnTo>
                    <a:pt x="94119" y="0"/>
                  </a:lnTo>
                  <a:lnTo>
                    <a:pt x="57483" y="7398"/>
                  </a:lnTo>
                  <a:lnTo>
                    <a:pt x="27566" y="27573"/>
                  </a:lnTo>
                  <a:lnTo>
                    <a:pt x="7396" y="57494"/>
                  </a:lnTo>
                  <a:lnTo>
                    <a:pt x="0" y="94132"/>
                  </a:lnTo>
                  <a:lnTo>
                    <a:pt x="0" y="847115"/>
                  </a:lnTo>
                  <a:lnTo>
                    <a:pt x="7396" y="883751"/>
                  </a:lnTo>
                  <a:lnTo>
                    <a:pt x="27566" y="913668"/>
                  </a:lnTo>
                  <a:lnTo>
                    <a:pt x="57483" y="933838"/>
                  </a:lnTo>
                  <a:lnTo>
                    <a:pt x="94119" y="941235"/>
                  </a:lnTo>
                  <a:lnTo>
                    <a:pt x="6154280" y="941235"/>
                  </a:lnTo>
                  <a:lnTo>
                    <a:pt x="6190916" y="933838"/>
                  </a:lnTo>
                  <a:lnTo>
                    <a:pt x="6220833" y="913668"/>
                  </a:lnTo>
                  <a:lnTo>
                    <a:pt x="6241003" y="883751"/>
                  </a:lnTo>
                  <a:lnTo>
                    <a:pt x="6248400" y="847115"/>
                  </a:lnTo>
                  <a:lnTo>
                    <a:pt x="6248400" y="94132"/>
                  </a:lnTo>
                  <a:lnTo>
                    <a:pt x="6241003" y="57494"/>
                  </a:lnTo>
                  <a:lnTo>
                    <a:pt x="6220833" y="27573"/>
                  </a:lnTo>
                  <a:lnTo>
                    <a:pt x="6190916" y="7398"/>
                  </a:lnTo>
                  <a:lnTo>
                    <a:pt x="6154280" y="0"/>
                  </a:lnTo>
                  <a:close/>
                </a:path>
              </a:pathLst>
            </a:custGeom>
            <a:solidFill>
              <a:srgbClr val="5B9BD5"/>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9"/>
            <p:cNvSpPr/>
            <p:nvPr/>
          </p:nvSpPr>
          <p:spPr>
            <a:xfrm>
              <a:off x="5465063" y="4312920"/>
              <a:ext cx="521208" cy="521207"/>
            </a:xfrm>
            <a:prstGeom prst="rect">
              <a:avLst/>
            </a:prstGeom>
            <a:blipFill rotWithShape="1">
              <a:blip r:embed="rId6">
                <a:alphaModFix/>
              </a:blip>
              <a:stretch>
                <a:fillRect b="0" l="0" r="0" t="0"/>
              </a:stretch>
            </a:blip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6" name="Google Shape;76;p9"/>
          <p:cNvSpPr txBox="1"/>
          <p:nvPr/>
        </p:nvSpPr>
        <p:spPr>
          <a:xfrm>
            <a:off x="6355650" y="4062825"/>
            <a:ext cx="4904100" cy="941700"/>
          </a:xfrm>
          <a:prstGeom prst="rect">
            <a:avLst/>
          </a:prstGeom>
          <a:noFill/>
          <a:ln>
            <a:noFill/>
          </a:ln>
        </p:spPr>
        <p:txBody>
          <a:bodyPr anchorCtr="0" anchor="ctr" bIns="0" lIns="0" spcFirstLastPara="1" rIns="0" wrap="square" tIns="35550">
            <a:noAutofit/>
          </a:bodyPr>
          <a:lstStyle/>
          <a:p>
            <a:pPr indent="0" lvl="0" marL="12700" marR="5080" rtl="0" algn="l">
              <a:lnSpc>
                <a:spcPct val="111764"/>
              </a:lnSpc>
              <a:spcBef>
                <a:spcPts val="0"/>
              </a:spcBef>
              <a:spcAft>
                <a:spcPts val="0"/>
              </a:spcAft>
              <a:buNone/>
            </a:pPr>
            <a:r>
              <a:rPr lang="en-US" sz="1700">
                <a:solidFill>
                  <a:srgbClr val="FFFFFF"/>
                </a:solidFill>
              </a:rPr>
              <a:t>We aim to alter this approach, to enhance user experience by filtering ads based on the users history and relevancy of the current site.</a:t>
            </a:r>
            <a:endParaRPr sz="1700">
              <a:solidFill>
                <a:schemeClr val="dk1"/>
              </a:solidFill>
            </a:endParaRPr>
          </a:p>
        </p:txBody>
      </p:sp>
      <p:grpSp>
        <p:nvGrpSpPr>
          <p:cNvPr id="77" name="Google Shape;77;p9"/>
          <p:cNvGrpSpPr/>
          <p:nvPr/>
        </p:nvGrpSpPr>
        <p:grpSpPr>
          <a:xfrm>
            <a:off x="5181600" y="5278947"/>
            <a:ext cx="6248400" cy="1097275"/>
            <a:chOff x="5181600" y="5278932"/>
            <a:chExt cx="6248400" cy="941705"/>
          </a:xfrm>
        </p:grpSpPr>
        <p:sp>
          <p:nvSpPr>
            <p:cNvPr id="78" name="Google Shape;78;p9"/>
            <p:cNvSpPr/>
            <p:nvPr/>
          </p:nvSpPr>
          <p:spPr>
            <a:xfrm>
              <a:off x="5181600" y="5278932"/>
              <a:ext cx="6248400" cy="941705"/>
            </a:xfrm>
            <a:custGeom>
              <a:rect b="b" l="l" r="r" t="t"/>
              <a:pathLst>
                <a:path extrusionOk="0" h="941704" w="6248400">
                  <a:moveTo>
                    <a:pt x="6154280" y="0"/>
                  </a:moveTo>
                  <a:lnTo>
                    <a:pt x="94119" y="0"/>
                  </a:lnTo>
                  <a:lnTo>
                    <a:pt x="57483" y="7396"/>
                  </a:lnTo>
                  <a:lnTo>
                    <a:pt x="27566" y="27566"/>
                  </a:lnTo>
                  <a:lnTo>
                    <a:pt x="7396" y="57483"/>
                  </a:lnTo>
                  <a:lnTo>
                    <a:pt x="0" y="94119"/>
                  </a:lnTo>
                  <a:lnTo>
                    <a:pt x="0" y="847112"/>
                  </a:lnTo>
                  <a:lnTo>
                    <a:pt x="7396" y="883749"/>
                  </a:lnTo>
                  <a:lnTo>
                    <a:pt x="27566" y="913667"/>
                  </a:lnTo>
                  <a:lnTo>
                    <a:pt x="57483" y="933838"/>
                  </a:lnTo>
                  <a:lnTo>
                    <a:pt x="94119" y="941235"/>
                  </a:lnTo>
                  <a:lnTo>
                    <a:pt x="6154280" y="941235"/>
                  </a:lnTo>
                  <a:lnTo>
                    <a:pt x="6190916" y="933838"/>
                  </a:lnTo>
                  <a:lnTo>
                    <a:pt x="6220833" y="913667"/>
                  </a:lnTo>
                  <a:lnTo>
                    <a:pt x="6241003" y="883749"/>
                  </a:lnTo>
                  <a:lnTo>
                    <a:pt x="6248400" y="847112"/>
                  </a:lnTo>
                  <a:lnTo>
                    <a:pt x="6248400" y="94119"/>
                  </a:lnTo>
                  <a:lnTo>
                    <a:pt x="6241003" y="57483"/>
                  </a:lnTo>
                  <a:lnTo>
                    <a:pt x="6220833" y="27566"/>
                  </a:lnTo>
                  <a:lnTo>
                    <a:pt x="6190916" y="7396"/>
                  </a:lnTo>
                  <a:lnTo>
                    <a:pt x="6154280" y="0"/>
                  </a:lnTo>
                  <a:close/>
                </a:path>
              </a:pathLst>
            </a:custGeom>
            <a:solidFill>
              <a:srgbClr val="70AD4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9"/>
            <p:cNvSpPr/>
            <p:nvPr/>
          </p:nvSpPr>
          <p:spPr>
            <a:xfrm>
              <a:off x="5465063" y="5489448"/>
              <a:ext cx="521208" cy="521207"/>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0" name="Google Shape;80;p9"/>
          <p:cNvSpPr txBox="1"/>
          <p:nvPr/>
        </p:nvSpPr>
        <p:spPr>
          <a:xfrm>
            <a:off x="6355650" y="5431250"/>
            <a:ext cx="4904100" cy="941700"/>
          </a:xfrm>
          <a:prstGeom prst="rect">
            <a:avLst/>
          </a:prstGeom>
          <a:noFill/>
          <a:ln>
            <a:noFill/>
          </a:ln>
        </p:spPr>
        <p:txBody>
          <a:bodyPr anchorCtr="0" anchor="t" bIns="0" lIns="0" spcFirstLastPara="1" rIns="0" wrap="square" tIns="35550">
            <a:noAutofit/>
          </a:bodyPr>
          <a:lstStyle/>
          <a:p>
            <a:pPr indent="0" lvl="0" marL="12700" marR="5080" rtl="0" algn="l">
              <a:lnSpc>
                <a:spcPct val="111764"/>
              </a:lnSpc>
              <a:spcBef>
                <a:spcPts val="0"/>
              </a:spcBef>
              <a:spcAft>
                <a:spcPts val="0"/>
              </a:spcAft>
              <a:buNone/>
            </a:pPr>
            <a:r>
              <a:rPr lang="en-US" sz="1700">
                <a:solidFill>
                  <a:srgbClr val="FFFFFF"/>
                </a:solidFill>
              </a:rPr>
              <a:t>This will not only create a good user experience, but will also provide the advertising companies with the target </a:t>
            </a:r>
            <a:r>
              <a:rPr lang="en-US" sz="1700">
                <a:solidFill>
                  <a:srgbClr val="FFFFFF"/>
                </a:solidFill>
              </a:rPr>
              <a:t>audience.</a:t>
            </a:r>
            <a:endParaRPr sz="1700">
              <a:solidFill>
                <a:schemeClr val="dk1"/>
              </a:solidFill>
            </a:endParaRPr>
          </a:p>
        </p:txBody>
      </p:sp>
      <p:sp>
        <p:nvSpPr>
          <p:cNvPr id="81" name="Google Shape;81;p9"/>
          <p:cNvSpPr txBox="1"/>
          <p:nvPr/>
        </p:nvSpPr>
        <p:spPr>
          <a:xfrm>
            <a:off x="6355650" y="2764925"/>
            <a:ext cx="4904100" cy="87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700">
                <a:solidFill>
                  <a:srgbClr val="FFFFFF"/>
                </a:solidFill>
              </a:rPr>
              <a:t> A particular website sets a number of ads to be displayed to the user which might or might not be relevant to the portal.</a:t>
            </a:r>
            <a:endParaRPr sz="17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6" name="Shape 296"/>
        <p:cNvGrpSpPr/>
        <p:nvPr/>
      </p:nvGrpSpPr>
      <p:grpSpPr>
        <a:xfrm>
          <a:off x="0" y="0"/>
          <a:ext cx="0" cy="0"/>
          <a:chOff x="0" y="0"/>
          <a:chExt cx="0" cy="0"/>
        </a:xfrm>
      </p:grpSpPr>
      <p:sp>
        <p:nvSpPr>
          <p:cNvPr id="297" name="Google Shape;297;p36"/>
          <p:cNvSpPr txBox="1"/>
          <p:nvPr>
            <p:ph type="title"/>
          </p:nvPr>
        </p:nvSpPr>
        <p:spPr>
          <a:xfrm>
            <a:off x="916954" y="611125"/>
            <a:ext cx="4366500" cy="7206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4400">
                <a:latin typeface="Roboto"/>
                <a:ea typeface="Roboto"/>
                <a:cs typeface="Roboto"/>
                <a:sym typeface="Roboto"/>
              </a:rPr>
              <a:t>References</a:t>
            </a:r>
            <a:endParaRPr sz="4400">
              <a:latin typeface="Roboto"/>
              <a:ea typeface="Roboto"/>
              <a:cs typeface="Roboto"/>
              <a:sym typeface="Roboto"/>
            </a:endParaRPr>
          </a:p>
        </p:txBody>
      </p:sp>
      <p:grpSp>
        <p:nvGrpSpPr>
          <p:cNvPr id="298" name="Google Shape;298;p36"/>
          <p:cNvGrpSpPr/>
          <p:nvPr/>
        </p:nvGrpSpPr>
        <p:grpSpPr>
          <a:xfrm>
            <a:off x="916962" y="1640338"/>
            <a:ext cx="10275567" cy="1238263"/>
            <a:chOff x="916962" y="1640338"/>
            <a:chExt cx="10275567" cy="1238263"/>
          </a:xfrm>
        </p:grpSpPr>
        <p:grpSp>
          <p:nvGrpSpPr>
            <p:cNvPr id="299" name="Google Shape;299;p36"/>
            <p:cNvGrpSpPr/>
            <p:nvPr/>
          </p:nvGrpSpPr>
          <p:grpSpPr>
            <a:xfrm>
              <a:off x="916962" y="1640338"/>
              <a:ext cx="10275567" cy="1238250"/>
              <a:chOff x="916962" y="1640338"/>
              <a:chExt cx="10275567" cy="1238250"/>
            </a:xfrm>
          </p:grpSpPr>
          <p:sp>
            <p:nvSpPr>
              <p:cNvPr id="300" name="Google Shape;300;p36"/>
              <p:cNvSpPr/>
              <p:nvPr/>
            </p:nvSpPr>
            <p:spPr>
              <a:xfrm>
                <a:off x="916962" y="1640338"/>
                <a:ext cx="10275567" cy="1238250"/>
              </a:xfrm>
              <a:custGeom>
                <a:rect b="b" l="l" r="r" t="t"/>
                <a:pathLst>
                  <a:path extrusionOk="0" h="1238250" w="6513830">
                    <a:moveTo>
                      <a:pt x="6389801" y="0"/>
                    </a:moveTo>
                    <a:lnTo>
                      <a:pt x="123799" y="0"/>
                    </a:lnTo>
                    <a:lnTo>
                      <a:pt x="75614" y="9728"/>
                    </a:lnTo>
                    <a:lnTo>
                      <a:pt x="36263" y="36258"/>
                    </a:lnTo>
                    <a:lnTo>
                      <a:pt x="9729" y="75609"/>
                    </a:lnTo>
                    <a:lnTo>
                      <a:pt x="0" y="123799"/>
                    </a:lnTo>
                    <a:lnTo>
                      <a:pt x="0" y="1114209"/>
                    </a:lnTo>
                    <a:lnTo>
                      <a:pt x="9729" y="1162393"/>
                    </a:lnTo>
                    <a:lnTo>
                      <a:pt x="36263" y="1201745"/>
                    </a:lnTo>
                    <a:lnTo>
                      <a:pt x="75614" y="1228278"/>
                    </a:lnTo>
                    <a:lnTo>
                      <a:pt x="123799" y="1238008"/>
                    </a:lnTo>
                    <a:lnTo>
                      <a:pt x="6389801" y="1238008"/>
                    </a:lnTo>
                    <a:lnTo>
                      <a:pt x="6437991" y="1228280"/>
                    </a:lnTo>
                    <a:lnTo>
                      <a:pt x="6477342" y="1201750"/>
                    </a:lnTo>
                    <a:lnTo>
                      <a:pt x="6503873" y="1162399"/>
                    </a:lnTo>
                    <a:lnTo>
                      <a:pt x="6513601" y="1114209"/>
                    </a:lnTo>
                    <a:lnTo>
                      <a:pt x="6513614" y="123799"/>
                    </a:lnTo>
                    <a:lnTo>
                      <a:pt x="6503883" y="75609"/>
                    </a:lnTo>
                    <a:lnTo>
                      <a:pt x="6477349" y="36258"/>
                    </a:lnTo>
                    <a:lnTo>
                      <a:pt x="6437993" y="9728"/>
                    </a:lnTo>
                    <a:lnTo>
                      <a:pt x="638980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Google Shape;301;p36"/>
              <p:cNvSpPr/>
              <p:nvPr/>
            </p:nvSpPr>
            <p:spPr>
              <a:xfrm>
                <a:off x="1240300" y="1833925"/>
                <a:ext cx="768900" cy="851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2" name="Google Shape;302;p36"/>
            <p:cNvSpPr txBox="1"/>
            <p:nvPr/>
          </p:nvSpPr>
          <p:spPr>
            <a:xfrm>
              <a:off x="2197875" y="1792000"/>
              <a:ext cx="8595600" cy="10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FFF"/>
                  </a:solidFill>
                </a:rPr>
                <a:t>1.	Anastasakos, T., Hillard, D., Kshetramade, S. and Raghavan, H., 2009, November. A collaborative filtering approach to ad recommendation using the query-ad click graph. In Proceedings of the 18th ACM conference on Information and knowledge management (pp. 1927-1930).</a:t>
              </a:r>
              <a:endParaRPr>
                <a:solidFill>
                  <a:srgbClr val="FFFFFF"/>
                </a:solidFill>
                <a:highlight>
                  <a:srgbClr val="000000"/>
                </a:highlight>
              </a:endParaRPr>
            </a:p>
          </p:txBody>
        </p:sp>
      </p:grpSp>
      <p:grpSp>
        <p:nvGrpSpPr>
          <p:cNvPr id="303" name="Google Shape;303;p36"/>
          <p:cNvGrpSpPr/>
          <p:nvPr/>
        </p:nvGrpSpPr>
        <p:grpSpPr>
          <a:xfrm>
            <a:off x="916962" y="3106163"/>
            <a:ext cx="10275567" cy="1238250"/>
            <a:chOff x="916962" y="1640338"/>
            <a:chExt cx="10275567" cy="1238250"/>
          </a:xfrm>
        </p:grpSpPr>
        <p:grpSp>
          <p:nvGrpSpPr>
            <p:cNvPr id="304" name="Google Shape;304;p36"/>
            <p:cNvGrpSpPr/>
            <p:nvPr/>
          </p:nvGrpSpPr>
          <p:grpSpPr>
            <a:xfrm>
              <a:off x="916962" y="1640338"/>
              <a:ext cx="10275567" cy="1238250"/>
              <a:chOff x="916962" y="1640338"/>
              <a:chExt cx="10275567" cy="1238250"/>
            </a:xfrm>
          </p:grpSpPr>
          <p:sp>
            <p:nvSpPr>
              <p:cNvPr id="305" name="Google Shape;305;p36"/>
              <p:cNvSpPr/>
              <p:nvPr/>
            </p:nvSpPr>
            <p:spPr>
              <a:xfrm>
                <a:off x="916962" y="1640338"/>
                <a:ext cx="10275567" cy="1238250"/>
              </a:xfrm>
              <a:custGeom>
                <a:rect b="b" l="l" r="r" t="t"/>
                <a:pathLst>
                  <a:path extrusionOk="0" h="1238250" w="6513830">
                    <a:moveTo>
                      <a:pt x="6389801" y="0"/>
                    </a:moveTo>
                    <a:lnTo>
                      <a:pt x="123799" y="0"/>
                    </a:lnTo>
                    <a:lnTo>
                      <a:pt x="75614" y="9728"/>
                    </a:lnTo>
                    <a:lnTo>
                      <a:pt x="36263" y="36258"/>
                    </a:lnTo>
                    <a:lnTo>
                      <a:pt x="9729" y="75609"/>
                    </a:lnTo>
                    <a:lnTo>
                      <a:pt x="0" y="123799"/>
                    </a:lnTo>
                    <a:lnTo>
                      <a:pt x="0" y="1114209"/>
                    </a:lnTo>
                    <a:lnTo>
                      <a:pt x="9729" y="1162393"/>
                    </a:lnTo>
                    <a:lnTo>
                      <a:pt x="36263" y="1201745"/>
                    </a:lnTo>
                    <a:lnTo>
                      <a:pt x="75614" y="1228278"/>
                    </a:lnTo>
                    <a:lnTo>
                      <a:pt x="123799" y="1238008"/>
                    </a:lnTo>
                    <a:lnTo>
                      <a:pt x="6389801" y="1238008"/>
                    </a:lnTo>
                    <a:lnTo>
                      <a:pt x="6437991" y="1228280"/>
                    </a:lnTo>
                    <a:lnTo>
                      <a:pt x="6477342" y="1201750"/>
                    </a:lnTo>
                    <a:lnTo>
                      <a:pt x="6503873" y="1162399"/>
                    </a:lnTo>
                    <a:lnTo>
                      <a:pt x="6513601" y="1114209"/>
                    </a:lnTo>
                    <a:lnTo>
                      <a:pt x="6513614" y="123799"/>
                    </a:lnTo>
                    <a:lnTo>
                      <a:pt x="6503883" y="75609"/>
                    </a:lnTo>
                    <a:lnTo>
                      <a:pt x="6477349" y="36258"/>
                    </a:lnTo>
                    <a:lnTo>
                      <a:pt x="6437993" y="9728"/>
                    </a:lnTo>
                    <a:lnTo>
                      <a:pt x="638980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 name="Google Shape;306;p36"/>
              <p:cNvSpPr/>
              <p:nvPr/>
            </p:nvSpPr>
            <p:spPr>
              <a:xfrm>
                <a:off x="1240300" y="1833925"/>
                <a:ext cx="768900" cy="851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7" name="Google Shape;307;p36"/>
            <p:cNvSpPr txBox="1"/>
            <p:nvPr/>
          </p:nvSpPr>
          <p:spPr>
            <a:xfrm>
              <a:off x="2232275" y="1832563"/>
              <a:ext cx="8324100" cy="8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rgbClr val="FFFFFF"/>
                  </a:solidFill>
                </a:rPr>
                <a:t>2.	Kang, S., Jeong, C. and Chung, K., 2020. Tree-Based Real-Time Advertisement Recommendation System in Online Broadcasting. IEEE Access, 8, pp.192693-192702.</a:t>
              </a:r>
              <a:endParaRPr b="1">
                <a:solidFill>
                  <a:srgbClr val="FFFFFF"/>
                </a:solidFill>
                <a:highlight>
                  <a:srgbClr val="000000"/>
                </a:highlight>
              </a:endParaRPr>
            </a:p>
          </p:txBody>
        </p:sp>
      </p:grpSp>
      <p:grpSp>
        <p:nvGrpSpPr>
          <p:cNvPr id="308" name="Google Shape;308;p36"/>
          <p:cNvGrpSpPr/>
          <p:nvPr/>
        </p:nvGrpSpPr>
        <p:grpSpPr>
          <a:xfrm>
            <a:off x="916962" y="4571988"/>
            <a:ext cx="10275567" cy="1238250"/>
            <a:chOff x="916962" y="1640338"/>
            <a:chExt cx="10275567" cy="1238250"/>
          </a:xfrm>
        </p:grpSpPr>
        <p:grpSp>
          <p:nvGrpSpPr>
            <p:cNvPr id="309" name="Google Shape;309;p36"/>
            <p:cNvGrpSpPr/>
            <p:nvPr/>
          </p:nvGrpSpPr>
          <p:grpSpPr>
            <a:xfrm>
              <a:off x="916962" y="1640338"/>
              <a:ext cx="10275567" cy="1238250"/>
              <a:chOff x="916962" y="1640338"/>
              <a:chExt cx="10275567" cy="1238250"/>
            </a:xfrm>
          </p:grpSpPr>
          <p:sp>
            <p:nvSpPr>
              <p:cNvPr id="310" name="Google Shape;310;p36"/>
              <p:cNvSpPr/>
              <p:nvPr/>
            </p:nvSpPr>
            <p:spPr>
              <a:xfrm>
                <a:off x="916962" y="1640338"/>
                <a:ext cx="10275567" cy="1238250"/>
              </a:xfrm>
              <a:custGeom>
                <a:rect b="b" l="l" r="r" t="t"/>
                <a:pathLst>
                  <a:path extrusionOk="0" h="1238250" w="6513830">
                    <a:moveTo>
                      <a:pt x="6389801" y="0"/>
                    </a:moveTo>
                    <a:lnTo>
                      <a:pt x="123799" y="0"/>
                    </a:lnTo>
                    <a:lnTo>
                      <a:pt x="75614" y="9728"/>
                    </a:lnTo>
                    <a:lnTo>
                      <a:pt x="36263" y="36258"/>
                    </a:lnTo>
                    <a:lnTo>
                      <a:pt x="9729" y="75609"/>
                    </a:lnTo>
                    <a:lnTo>
                      <a:pt x="0" y="123799"/>
                    </a:lnTo>
                    <a:lnTo>
                      <a:pt x="0" y="1114209"/>
                    </a:lnTo>
                    <a:lnTo>
                      <a:pt x="9729" y="1162393"/>
                    </a:lnTo>
                    <a:lnTo>
                      <a:pt x="36263" y="1201745"/>
                    </a:lnTo>
                    <a:lnTo>
                      <a:pt x="75614" y="1228278"/>
                    </a:lnTo>
                    <a:lnTo>
                      <a:pt x="123799" y="1238008"/>
                    </a:lnTo>
                    <a:lnTo>
                      <a:pt x="6389801" y="1238008"/>
                    </a:lnTo>
                    <a:lnTo>
                      <a:pt x="6437991" y="1228280"/>
                    </a:lnTo>
                    <a:lnTo>
                      <a:pt x="6477342" y="1201750"/>
                    </a:lnTo>
                    <a:lnTo>
                      <a:pt x="6503873" y="1162399"/>
                    </a:lnTo>
                    <a:lnTo>
                      <a:pt x="6513601" y="1114209"/>
                    </a:lnTo>
                    <a:lnTo>
                      <a:pt x="6513614" y="123799"/>
                    </a:lnTo>
                    <a:lnTo>
                      <a:pt x="6503883" y="75609"/>
                    </a:lnTo>
                    <a:lnTo>
                      <a:pt x="6477349" y="36258"/>
                    </a:lnTo>
                    <a:lnTo>
                      <a:pt x="6437993" y="9728"/>
                    </a:lnTo>
                    <a:lnTo>
                      <a:pt x="638980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 name="Google Shape;311;p36"/>
              <p:cNvSpPr/>
              <p:nvPr/>
            </p:nvSpPr>
            <p:spPr>
              <a:xfrm>
                <a:off x="1240300" y="1833925"/>
                <a:ext cx="768900" cy="851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2" name="Google Shape;312;p36"/>
            <p:cNvSpPr txBox="1"/>
            <p:nvPr/>
          </p:nvSpPr>
          <p:spPr>
            <a:xfrm>
              <a:off x="2281850" y="1832563"/>
              <a:ext cx="8324100" cy="8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FFF"/>
                  </a:solidFill>
                </a:rPr>
                <a:t>3.	Tao Mei; Xian-Sheng Hua (2010). Contextual Internet Multimedia Advertising. , 98(8), 1416–1433.</a:t>
              </a:r>
              <a:endParaRPr>
                <a:solidFill>
                  <a:srgbClr val="FFFFFF"/>
                </a:solidFil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grpSp>
        <p:nvGrpSpPr>
          <p:cNvPr id="317" name="Google Shape;317;p37"/>
          <p:cNvGrpSpPr/>
          <p:nvPr/>
        </p:nvGrpSpPr>
        <p:grpSpPr>
          <a:xfrm>
            <a:off x="1088112" y="2941513"/>
            <a:ext cx="10275567" cy="1238250"/>
            <a:chOff x="1088112" y="595663"/>
            <a:chExt cx="10275567" cy="1238250"/>
          </a:xfrm>
        </p:grpSpPr>
        <p:sp>
          <p:nvSpPr>
            <p:cNvPr id="318" name="Google Shape;318;p37"/>
            <p:cNvSpPr/>
            <p:nvPr/>
          </p:nvSpPr>
          <p:spPr>
            <a:xfrm>
              <a:off x="1088112" y="595663"/>
              <a:ext cx="10275567" cy="1238250"/>
            </a:xfrm>
            <a:custGeom>
              <a:rect b="b" l="l" r="r" t="t"/>
              <a:pathLst>
                <a:path extrusionOk="0" h="1238250" w="6513830">
                  <a:moveTo>
                    <a:pt x="6389801" y="0"/>
                  </a:moveTo>
                  <a:lnTo>
                    <a:pt x="123799" y="0"/>
                  </a:lnTo>
                  <a:lnTo>
                    <a:pt x="75614" y="9728"/>
                  </a:lnTo>
                  <a:lnTo>
                    <a:pt x="36263" y="36258"/>
                  </a:lnTo>
                  <a:lnTo>
                    <a:pt x="9729" y="75609"/>
                  </a:lnTo>
                  <a:lnTo>
                    <a:pt x="0" y="123799"/>
                  </a:lnTo>
                  <a:lnTo>
                    <a:pt x="0" y="1114209"/>
                  </a:lnTo>
                  <a:lnTo>
                    <a:pt x="9729" y="1162393"/>
                  </a:lnTo>
                  <a:lnTo>
                    <a:pt x="36263" y="1201745"/>
                  </a:lnTo>
                  <a:lnTo>
                    <a:pt x="75614" y="1228278"/>
                  </a:lnTo>
                  <a:lnTo>
                    <a:pt x="123799" y="1238008"/>
                  </a:lnTo>
                  <a:lnTo>
                    <a:pt x="6389801" y="1238008"/>
                  </a:lnTo>
                  <a:lnTo>
                    <a:pt x="6437991" y="1228280"/>
                  </a:lnTo>
                  <a:lnTo>
                    <a:pt x="6477342" y="1201750"/>
                  </a:lnTo>
                  <a:lnTo>
                    <a:pt x="6503873" y="1162399"/>
                  </a:lnTo>
                  <a:lnTo>
                    <a:pt x="6513601" y="1114209"/>
                  </a:lnTo>
                  <a:lnTo>
                    <a:pt x="6513614" y="123799"/>
                  </a:lnTo>
                  <a:lnTo>
                    <a:pt x="6503883" y="75609"/>
                  </a:lnTo>
                  <a:lnTo>
                    <a:pt x="6477349" y="36258"/>
                  </a:lnTo>
                  <a:lnTo>
                    <a:pt x="6437993" y="9728"/>
                  </a:lnTo>
                  <a:lnTo>
                    <a:pt x="638980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9" name="Google Shape;319;p37"/>
            <p:cNvSpPr/>
            <p:nvPr/>
          </p:nvSpPr>
          <p:spPr>
            <a:xfrm>
              <a:off x="1408925" y="789250"/>
              <a:ext cx="768900" cy="851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20" name="Google Shape;320;p37"/>
          <p:cNvGrpSpPr/>
          <p:nvPr/>
        </p:nvGrpSpPr>
        <p:grpSpPr>
          <a:xfrm>
            <a:off x="1088112" y="1407813"/>
            <a:ext cx="10275567" cy="1238250"/>
            <a:chOff x="916962" y="1640338"/>
            <a:chExt cx="10275567" cy="1238250"/>
          </a:xfrm>
        </p:grpSpPr>
        <p:grpSp>
          <p:nvGrpSpPr>
            <p:cNvPr id="321" name="Google Shape;321;p37"/>
            <p:cNvGrpSpPr/>
            <p:nvPr/>
          </p:nvGrpSpPr>
          <p:grpSpPr>
            <a:xfrm>
              <a:off x="916962" y="1640338"/>
              <a:ext cx="10275567" cy="1238250"/>
              <a:chOff x="916962" y="1640338"/>
              <a:chExt cx="10275567" cy="1238250"/>
            </a:xfrm>
          </p:grpSpPr>
          <p:sp>
            <p:nvSpPr>
              <p:cNvPr id="322" name="Google Shape;322;p37"/>
              <p:cNvSpPr/>
              <p:nvPr/>
            </p:nvSpPr>
            <p:spPr>
              <a:xfrm>
                <a:off x="916962" y="1640338"/>
                <a:ext cx="10275567" cy="1238250"/>
              </a:xfrm>
              <a:custGeom>
                <a:rect b="b" l="l" r="r" t="t"/>
                <a:pathLst>
                  <a:path extrusionOk="0" h="1238250" w="6513830">
                    <a:moveTo>
                      <a:pt x="6389801" y="0"/>
                    </a:moveTo>
                    <a:lnTo>
                      <a:pt x="123799" y="0"/>
                    </a:lnTo>
                    <a:lnTo>
                      <a:pt x="75614" y="9728"/>
                    </a:lnTo>
                    <a:lnTo>
                      <a:pt x="36263" y="36258"/>
                    </a:lnTo>
                    <a:lnTo>
                      <a:pt x="9729" y="75609"/>
                    </a:lnTo>
                    <a:lnTo>
                      <a:pt x="0" y="123799"/>
                    </a:lnTo>
                    <a:lnTo>
                      <a:pt x="0" y="1114209"/>
                    </a:lnTo>
                    <a:lnTo>
                      <a:pt x="9729" y="1162393"/>
                    </a:lnTo>
                    <a:lnTo>
                      <a:pt x="36263" y="1201745"/>
                    </a:lnTo>
                    <a:lnTo>
                      <a:pt x="75614" y="1228278"/>
                    </a:lnTo>
                    <a:lnTo>
                      <a:pt x="123799" y="1238008"/>
                    </a:lnTo>
                    <a:lnTo>
                      <a:pt x="6389801" y="1238008"/>
                    </a:lnTo>
                    <a:lnTo>
                      <a:pt x="6437991" y="1228280"/>
                    </a:lnTo>
                    <a:lnTo>
                      <a:pt x="6477342" y="1201750"/>
                    </a:lnTo>
                    <a:lnTo>
                      <a:pt x="6503873" y="1162399"/>
                    </a:lnTo>
                    <a:lnTo>
                      <a:pt x="6513601" y="1114209"/>
                    </a:lnTo>
                    <a:lnTo>
                      <a:pt x="6513614" y="123799"/>
                    </a:lnTo>
                    <a:lnTo>
                      <a:pt x="6503883" y="75609"/>
                    </a:lnTo>
                    <a:lnTo>
                      <a:pt x="6477349" y="36258"/>
                    </a:lnTo>
                    <a:lnTo>
                      <a:pt x="6437993" y="9728"/>
                    </a:lnTo>
                    <a:lnTo>
                      <a:pt x="638980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 name="Google Shape;323;p37"/>
              <p:cNvSpPr/>
              <p:nvPr/>
            </p:nvSpPr>
            <p:spPr>
              <a:xfrm>
                <a:off x="1240300" y="1833925"/>
                <a:ext cx="768900" cy="851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24" name="Google Shape;324;p37"/>
            <p:cNvSpPr txBox="1"/>
            <p:nvPr/>
          </p:nvSpPr>
          <p:spPr>
            <a:xfrm>
              <a:off x="2562775" y="1832563"/>
              <a:ext cx="8324100" cy="8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FFF"/>
                  </a:solidFill>
                </a:rPr>
                <a:t>4.	Mizan, C.M., Chakraborty, T. and Karmakar, S., 2017. Text Recognition using Image Processing. International Journal of Advanced Research in Computer Science, 8(5).</a:t>
              </a:r>
              <a:endParaRPr>
                <a:solidFill>
                  <a:srgbClr val="FFFFFF"/>
                </a:solidFill>
              </a:endParaRPr>
            </a:p>
          </p:txBody>
        </p:sp>
      </p:grpSp>
      <p:sp>
        <p:nvSpPr>
          <p:cNvPr id="325" name="Google Shape;325;p37"/>
          <p:cNvSpPr txBox="1"/>
          <p:nvPr/>
        </p:nvSpPr>
        <p:spPr>
          <a:xfrm>
            <a:off x="2657725" y="3133738"/>
            <a:ext cx="8324100" cy="8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FFFFFF"/>
                </a:solidFill>
              </a:rPr>
              <a:t>5.	Rahman, W.U., Yun, D. and Chung, K., 2016. A client side buffer management algorithm to improve QoE. IEEE Transactions on Consumer Electronics, 62(4), pp.371-379.</a:t>
            </a:r>
            <a:endParaRPr b="1">
              <a:solidFill>
                <a:srgbClr val="FFFFFF"/>
              </a:solidFill>
            </a:endParaRPr>
          </a:p>
        </p:txBody>
      </p:sp>
      <p:sp>
        <p:nvSpPr>
          <p:cNvPr id="326" name="Google Shape;326;p37"/>
          <p:cNvSpPr/>
          <p:nvPr/>
        </p:nvSpPr>
        <p:spPr>
          <a:xfrm>
            <a:off x="1088100" y="4571988"/>
            <a:ext cx="10275567" cy="1238250"/>
          </a:xfrm>
          <a:custGeom>
            <a:rect b="b" l="l" r="r" t="t"/>
            <a:pathLst>
              <a:path extrusionOk="0" h="1238250" w="6513830">
                <a:moveTo>
                  <a:pt x="6389801" y="0"/>
                </a:moveTo>
                <a:lnTo>
                  <a:pt x="123799" y="0"/>
                </a:lnTo>
                <a:lnTo>
                  <a:pt x="75614" y="9728"/>
                </a:lnTo>
                <a:lnTo>
                  <a:pt x="36263" y="36258"/>
                </a:lnTo>
                <a:lnTo>
                  <a:pt x="9729" y="75609"/>
                </a:lnTo>
                <a:lnTo>
                  <a:pt x="0" y="123799"/>
                </a:lnTo>
                <a:lnTo>
                  <a:pt x="0" y="1114209"/>
                </a:lnTo>
                <a:lnTo>
                  <a:pt x="9729" y="1162393"/>
                </a:lnTo>
                <a:lnTo>
                  <a:pt x="36263" y="1201745"/>
                </a:lnTo>
                <a:lnTo>
                  <a:pt x="75614" y="1228278"/>
                </a:lnTo>
                <a:lnTo>
                  <a:pt x="123799" y="1238008"/>
                </a:lnTo>
                <a:lnTo>
                  <a:pt x="6389801" y="1238008"/>
                </a:lnTo>
                <a:lnTo>
                  <a:pt x="6437991" y="1228280"/>
                </a:lnTo>
                <a:lnTo>
                  <a:pt x="6477342" y="1201750"/>
                </a:lnTo>
                <a:lnTo>
                  <a:pt x="6503873" y="1162399"/>
                </a:lnTo>
                <a:lnTo>
                  <a:pt x="6513601" y="1114209"/>
                </a:lnTo>
                <a:lnTo>
                  <a:pt x="6513614" y="123799"/>
                </a:lnTo>
                <a:lnTo>
                  <a:pt x="6503883" y="75609"/>
                </a:lnTo>
                <a:lnTo>
                  <a:pt x="6477349" y="36258"/>
                </a:lnTo>
                <a:lnTo>
                  <a:pt x="6437993" y="9728"/>
                </a:lnTo>
                <a:lnTo>
                  <a:pt x="638980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Font typeface="Arial"/>
              <a:buNone/>
            </a:pPr>
            <a:r>
              <a:t/>
            </a:r>
            <a:endParaRPr sz="1800">
              <a:solidFill>
                <a:schemeClr val="dk1"/>
              </a:solidFill>
              <a:latin typeface="Calibri"/>
              <a:ea typeface="Calibri"/>
              <a:cs typeface="Calibri"/>
              <a:sym typeface="Calibri"/>
            </a:endParaRPr>
          </a:p>
        </p:txBody>
      </p:sp>
      <p:sp>
        <p:nvSpPr>
          <p:cNvPr id="327" name="Google Shape;327;p37"/>
          <p:cNvSpPr/>
          <p:nvPr/>
        </p:nvSpPr>
        <p:spPr>
          <a:xfrm>
            <a:off x="1528250" y="4765575"/>
            <a:ext cx="768900" cy="851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 name="Google Shape;328;p37"/>
          <p:cNvSpPr txBox="1"/>
          <p:nvPr/>
        </p:nvSpPr>
        <p:spPr>
          <a:xfrm>
            <a:off x="2657725" y="4764213"/>
            <a:ext cx="8324100" cy="8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FFFFFF"/>
                </a:solidFill>
              </a:rPr>
              <a:t>6.	Sun, P., Wen, Y., Ta, D.N.B. and Xie, H., 2016. Metaflow: a scalable metadata lookup service for distributed file systems in data centers. IEEE Transactions on Big Data, 4(2), pp.203-216.</a:t>
            </a:r>
            <a:endParaRPr b="1">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8"/>
          <p:cNvSpPr/>
          <p:nvPr/>
        </p:nvSpPr>
        <p:spPr>
          <a:xfrm>
            <a:off x="1088112" y="1027713"/>
            <a:ext cx="10275567" cy="1238250"/>
          </a:xfrm>
          <a:custGeom>
            <a:rect b="b" l="l" r="r" t="t"/>
            <a:pathLst>
              <a:path extrusionOk="0" h="1238250" w="6513830">
                <a:moveTo>
                  <a:pt x="6389801" y="0"/>
                </a:moveTo>
                <a:lnTo>
                  <a:pt x="123799" y="0"/>
                </a:lnTo>
                <a:lnTo>
                  <a:pt x="75614" y="9728"/>
                </a:lnTo>
                <a:lnTo>
                  <a:pt x="36263" y="36258"/>
                </a:lnTo>
                <a:lnTo>
                  <a:pt x="9729" y="75609"/>
                </a:lnTo>
                <a:lnTo>
                  <a:pt x="0" y="123799"/>
                </a:lnTo>
                <a:lnTo>
                  <a:pt x="0" y="1114209"/>
                </a:lnTo>
                <a:lnTo>
                  <a:pt x="9729" y="1162393"/>
                </a:lnTo>
                <a:lnTo>
                  <a:pt x="36263" y="1201745"/>
                </a:lnTo>
                <a:lnTo>
                  <a:pt x="75614" y="1228278"/>
                </a:lnTo>
                <a:lnTo>
                  <a:pt x="123799" y="1238008"/>
                </a:lnTo>
                <a:lnTo>
                  <a:pt x="6389801" y="1238008"/>
                </a:lnTo>
                <a:lnTo>
                  <a:pt x="6437991" y="1228280"/>
                </a:lnTo>
                <a:lnTo>
                  <a:pt x="6477342" y="1201750"/>
                </a:lnTo>
                <a:lnTo>
                  <a:pt x="6503873" y="1162399"/>
                </a:lnTo>
                <a:lnTo>
                  <a:pt x="6513601" y="1114209"/>
                </a:lnTo>
                <a:lnTo>
                  <a:pt x="6513614" y="123799"/>
                </a:lnTo>
                <a:lnTo>
                  <a:pt x="6503883" y="75609"/>
                </a:lnTo>
                <a:lnTo>
                  <a:pt x="6477349" y="36258"/>
                </a:lnTo>
                <a:lnTo>
                  <a:pt x="6437993" y="9728"/>
                </a:lnTo>
                <a:lnTo>
                  <a:pt x="638980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 name="Google Shape;334;p38"/>
          <p:cNvSpPr/>
          <p:nvPr/>
        </p:nvSpPr>
        <p:spPr>
          <a:xfrm>
            <a:off x="1088112" y="2700438"/>
            <a:ext cx="10275567" cy="1238250"/>
          </a:xfrm>
          <a:custGeom>
            <a:rect b="b" l="l" r="r" t="t"/>
            <a:pathLst>
              <a:path extrusionOk="0" h="1238250" w="6513830">
                <a:moveTo>
                  <a:pt x="6389801" y="0"/>
                </a:moveTo>
                <a:lnTo>
                  <a:pt x="123799" y="0"/>
                </a:lnTo>
                <a:lnTo>
                  <a:pt x="75614" y="9728"/>
                </a:lnTo>
                <a:lnTo>
                  <a:pt x="36263" y="36258"/>
                </a:lnTo>
                <a:lnTo>
                  <a:pt x="9729" y="75609"/>
                </a:lnTo>
                <a:lnTo>
                  <a:pt x="0" y="123799"/>
                </a:lnTo>
                <a:lnTo>
                  <a:pt x="0" y="1114209"/>
                </a:lnTo>
                <a:lnTo>
                  <a:pt x="9729" y="1162393"/>
                </a:lnTo>
                <a:lnTo>
                  <a:pt x="36263" y="1201745"/>
                </a:lnTo>
                <a:lnTo>
                  <a:pt x="75614" y="1228278"/>
                </a:lnTo>
                <a:lnTo>
                  <a:pt x="123799" y="1238008"/>
                </a:lnTo>
                <a:lnTo>
                  <a:pt x="6389801" y="1238008"/>
                </a:lnTo>
                <a:lnTo>
                  <a:pt x="6437991" y="1228280"/>
                </a:lnTo>
                <a:lnTo>
                  <a:pt x="6477342" y="1201750"/>
                </a:lnTo>
                <a:lnTo>
                  <a:pt x="6503873" y="1162399"/>
                </a:lnTo>
                <a:lnTo>
                  <a:pt x="6513601" y="1114209"/>
                </a:lnTo>
                <a:lnTo>
                  <a:pt x="6513614" y="123799"/>
                </a:lnTo>
                <a:lnTo>
                  <a:pt x="6503883" y="75609"/>
                </a:lnTo>
                <a:lnTo>
                  <a:pt x="6477349" y="36258"/>
                </a:lnTo>
                <a:lnTo>
                  <a:pt x="6437993" y="9728"/>
                </a:lnTo>
                <a:lnTo>
                  <a:pt x="638980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 name="Google Shape;335;p38"/>
          <p:cNvSpPr/>
          <p:nvPr/>
        </p:nvSpPr>
        <p:spPr>
          <a:xfrm>
            <a:off x="1088112" y="4373163"/>
            <a:ext cx="10275567" cy="1238250"/>
          </a:xfrm>
          <a:custGeom>
            <a:rect b="b" l="l" r="r" t="t"/>
            <a:pathLst>
              <a:path extrusionOk="0" h="1238250" w="6513830">
                <a:moveTo>
                  <a:pt x="6389801" y="0"/>
                </a:moveTo>
                <a:lnTo>
                  <a:pt x="123799" y="0"/>
                </a:lnTo>
                <a:lnTo>
                  <a:pt x="75614" y="9728"/>
                </a:lnTo>
                <a:lnTo>
                  <a:pt x="36263" y="36258"/>
                </a:lnTo>
                <a:lnTo>
                  <a:pt x="9729" y="75609"/>
                </a:lnTo>
                <a:lnTo>
                  <a:pt x="0" y="123799"/>
                </a:lnTo>
                <a:lnTo>
                  <a:pt x="0" y="1114209"/>
                </a:lnTo>
                <a:lnTo>
                  <a:pt x="9729" y="1162393"/>
                </a:lnTo>
                <a:lnTo>
                  <a:pt x="36263" y="1201745"/>
                </a:lnTo>
                <a:lnTo>
                  <a:pt x="75614" y="1228278"/>
                </a:lnTo>
                <a:lnTo>
                  <a:pt x="123799" y="1238008"/>
                </a:lnTo>
                <a:lnTo>
                  <a:pt x="6389801" y="1238008"/>
                </a:lnTo>
                <a:lnTo>
                  <a:pt x="6437991" y="1228280"/>
                </a:lnTo>
                <a:lnTo>
                  <a:pt x="6477342" y="1201750"/>
                </a:lnTo>
                <a:lnTo>
                  <a:pt x="6503873" y="1162399"/>
                </a:lnTo>
                <a:lnTo>
                  <a:pt x="6513601" y="1114209"/>
                </a:lnTo>
                <a:lnTo>
                  <a:pt x="6513614" y="123799"/>
                </a:lnTo>
                <a:lnTo>
                  <a:pt x="6503883" y="75609"/>
                </a:lnTo>
                <a:lnTo>
                  <a:pt x="6477349" y="36258"/>
                </a:lnTo>
                <a:lnTo>
                  <a:pt x="6437993" y="9728"/>
                </a:lnTo>
                <a:lnTo>
                  <a:pt x="638980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 name="Google Shape;336;p38"/>
          <p:cNvSpPr/>
          <p:nvPr/>
        </p:nvSpPr>
        <p:spPr>
          <a:xfrm>
            <a:off x="1408925" y="2894025"/>
            <a:ext cx="768900" cy="851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7" name="Google Shape;337;p38"/>
          <p:cNvSpPr/>
          <p:nvPr/>
        </p:nvSpPr>
        <p:spPr>
          <a:xfrm>
            <a:off x="1408925" y="4566750"/>
            <a:ext cx="768900" cy="851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 name="Google Shape;338;p38"/>
          <p:cNvSpPr/>
          <p:nvPr/>
        </p:nvSpPr>
        <p:spPr>
          <a:xfrm>
            <a:off x="1408925" y="1221300"/>
            <a:ext cx="768900" cy="851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38"/>
          <p:cNvSpPr txBox="1"/>
          <p:nvPr/>
        </p:nvSpPr>
        <p:spPr>
          <a:xfrm>
            <a:off x="2516350" y="2892663"/>
            <a:ext cx="8324100" cy="8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FFFFFF"/>
                </a:solidFill>
              </a:rPr>
              <a:t>8.	Danaher, P.J. and Mullarkey, G.W., 2003. Factors affecting online advertising recall: A study of students. Journal of advertising research, 43(3), pp.252-267.</a:t>
            </a:r>
            <a:endParaRPr b="1">
              <a:solidFill>
                <a:srgbClr val="FFFFFF"/>
              </a:solidFill>
            </a:endParaRPr>
          </a:p>
        </p:txBody>
      </p:sp>
      <p:sp>
        <p:nvSpPr>
          <p:cNvPr id="340" name="Google Shape;340;p38"/>
          <p:cNvSpPr txBox="1"/>
          <p:nvPr/>
        </p:nvSpPr>
        <p:spPr>
          <a:xfrm>
            <a:off x="2516350" y="4565388"/>
            <a:ext cx="8324100" cy="8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FFFFFF"/>
                </a:solidFill>
              </a:rPr>
              <a:t>9.	Chan, J.C., Jiang, Z. and Tan, B.C., 2009. Understanding online interruption-based advertising: Impacts of exposure timing, advertising intent, and brand image. IEEE Transactions on Engineering Management, 57(3), pp.365-379.</a:t>
            </a:r>
            <a:endParaRPr b="1">
              <a:solidFill>
                <a:srgbClr val="FFFFFF"/>
              </a:solidFill>
            </a:endParaRPr>
          </a:p>
        </p:txBody>
      </p:sp>
      <p:sp>
        <p:nvSpPr>
          <p:cNvPr id="341" name="Google Shape;341;p38"/>
          <p:cNvSpPr txBox="1"/>
          <p:nvPr/>
        </p:nvSpPr>
        <p:spPr>
          <a:xfrm>
            <a:off x="2516350" y="1219938"/>
            <a:ext cx="8324100" cy="8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FFFFFF"/>
                </a:solidFill>
              </a:rPr>
              <a:t>7.	Chen, G., Cox, J.H., Uluagac, A.S. and Copeland, J.A., 2016. In-depth survey of digital advertising technologies. IEEE Communications Surveys &amp; Tutorials, 18(3), pp.2124-2148.</a:t>
            </a:r>
            <a:endParaRPr b="1">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9"/>
          <p:cNvSpPr/>
          <p:nvPr/>
        </p:nvSpPr>
        <p:spPr>
          <a:xfrm>
            <a:off x="1088112" y="1027713"/>
            <a:ext cx="10275567" cy="1238250"/>
          </a:xfrm>
          <a:custGeom>
            <a:rect b="b" l="l" r="r" t="t"/>
            <a:pathLst>
              <a:path extrusionOk="0" h="1238250" w="6513830">
                <a:moveTo>
                  <a:pt x="6389801" y="0"/>
                </a:moveTo>
                <a:lnTo>
                  <a:pt x="123799" y="0"/>
                </a:lnTo>
                <a:lnTo>
                  <a:pt x="75614" y="9728"/>
                </a:lnTo>
                <a:lnTo>
                  <a:pt x="36263" y="36258"/>
                </a:lnTo>
                <a:lnTo>
                  <a:pt x="9729" y="75609"/>
                </a:lnTo>
                <a:lnTo>
                  <a:pt x="0" y="123799"/>
                </a:lnTo>
                <a:lnTo>
                  <a:pt x="0" y="1114209"/>
                </a:lnTo>
                <a:lnTo>
                  <a:pt x="9729" y="1162393"/>
                </a:lnTo>
                <a:lnTo>
                  <a:pt x="36263" y="1201745"/>
                </a:lnTo>
                <a:lnTo>
                  <a:pt x="75614" y="1228278"/>
                </a:lnTo>
                <a:lnTo>
                  <a:pt x="123799" y="1238008"/>
                </a:lnTo>
                <a:lnTo>
                  <a:pt x="6389801" y="1238008"/>
                </a:lnTo>
                <a:lnTo>
                  <a:pt x="6437991" y="1228280"/>
                </a:lnTo>
                <a:lnTo>
                  <a:pt x="6477342" y="1201750"/>
                </a:lnTo>
                <a:lnTo>
                  <a:pt x="6503873" y="1162399"/>
                </a:lnTo>
                <a:lnTo>
                  <a:pt x="6513601" y="1114209"/>
                </a:lnTo>
                <a:lnTo>
                  <a:pt x="6513614" y="123799"/>
                </a:lnTo>
                <a:lnTo>
                  <a:pt x="6503883" y="75609"/>
                </a:lnTo>
                <a:lnTo>
                  <a:pt x="6477349" y="36258"/>
                </a:lnTo>
                <a:lnTo>
                  <a:pt x="6437993" y="9728"/>
                </a:lnTo>
                <a:lnTo>
                  <a:pt x="638980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 name="Google Shape;347;p39"/>
          <p:cNvSpPr/>
          <p:nvPr/>
        </p:nvSpPr>
        <p:spPr>
          <a:xfrm>
            <a:off x="1408925" y="1221300"/>
            <a:ext cx="768900" cy="851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39"/>
          <p:cNvSpPr/>
          <p:nvPr/>
        </p:nvSpPr>
        <p:spPr>
          <a:xfrm>
            <a:off x="1088112" y="2799850"/>
            <a:ext cx="10275567" cy="1238250"/>
          </a:xfrm>
          <a:custGeom>
            <a:rect b="b" l="l" r="r" t="t"/>
            <a:pathLst>
              <a:path extrusionOk="0" h="1238250" w="6513830">
                <a:moveTo>
                  <a:pt x="6389801" y="0"/>
                </a:moveTo>
                <a:lnTo>
                  <a:pt x="123799" y="0"/>
                </a:lnTo>
                <a:lnTo>
                  <a:pt x="75614" y="9728"/>
                </a:lnTo>
                <a:lnTo>
                  <a:pt x="36263" y="36258"/>
                </a:lnTo>
                <a:lnTo>
                  <a:pt x="9729" y="75609"/>
                </a:lnTo>
                <a:lnTo>
                  <a:pt x="0" y="123799"/>
                </a:lnTo>
                <a:lnTo>
                  <a:pt x="0" y="1114209"/>
                </a:lnTo>
                <a:lnTo>
                  <a:pt x="9729" y="1162393"/>
                </a:lnTo>
                <a:lnTo>
                  <a:pt x="36263" y="1201745"/>
                </a:lnTo>
                <a:lnTo>
                  <a:pt x="75614" y="1228278"/>
                </a:lnTo>
                <a:lnTo>
                  <a:pt x="123799" y="1238008"/>
                </a:lnTo>
                <a:lnTo>
                  <a:pt x="6389801" y="1238008"/>
                </a:lnTo>
                <a:lnTo>
                  <a:pt x="6437991" y="1228280"/>
                </a:lnTo>
                <a:lnTo>
                  <a:pt x="6477342" y="1201750"/>
                </a:lnTo>
                <a:lnTo>
                  <a:pt x="6503873" y="1162399"/>
                </a:lnTo>
                <a:lnTo>
                  <a:pt x="6513601" y="1114209"/>
                </a:lnTo>
                <a:lnTo>
                  <a:pt x="6513614" y="123799"/>
                </a:lnTo>
                <a:lnTo>
                  <a:pt x="6503883" y="75609"/>
                </a:lnTo>
                <a:lnTo>
                  <a:pt x="6477349" y="36258"/>
                </a:lnTo>
                <a:lnTo>
                  <a:pt x="6437993" y="9728"/>
                </a:lnTo>
                <a:lnTo>
                  <a:pt x="638980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 name="Google Shape;349;p39"/>
          <p:cNvSpPr/>
          <p:nvPr/>
        </p:nvSpPr>
        <p:spPr>
          <a:xfrm>
            <a:off x="1408925" y="2993438"/>
            <a:ext cx="768900" cy="851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 name="Google Shape;350;p39"/>
          <p:cNvSpPr/>
          <p:nvPr/>
        </p:nvSpPr>
        <p:spPr>
          <a:xfrm>
            <a:off x="1088112" y="4571988"/>
            <a:ext cx="10275567" cy="1238250"/>
          </a:xfrm>
          <a:custGeom>
            <a:rect b="b" l="l" r="r" t="t"/>
            <a:pathLst>
              <a:path extrusionOk="0" h="1238250" w="6513830">
                <a:moveTo>
                  <a:pt x="6389801" y="0"/>
                </a:moveTo>
                <a:lnTo>
                  <a:pt x="123799" y="0"/>
                </a:lnTo>
                <a:lnTo>
                  <a:pt x="75614" y="9728"/>
                </a:lnTo>
                <a:lnTo>
                  <a:pt x="36263" y="36258"/>
                </a:lnTo>
                <a:lnTo>
                  <a:pt x="9729" y="75609"/>
                </a:lnTo>
                <a:lnTo>
                  <a:pt x="0" y="123799"/>
                </a:lnTo>
                <a:lnTo>
                  <a:pt x="0" y="1114209"/>
                </a:lnTo>
                <a:lnTo>
                  <a:pt x="9729" y="1162393"/>
                </a:lnTo>
                <a:lnTo>
                  <a:pt x="36263" y="1201745"/>
                </a:lnTo>
                <a:lnTo>
                  <a:pt x="75614" y="1228278"/>
                </a:lnTo>
                <a:lnTo>
                  <a:pt x="123799" y="1238008"/>
                </a:lnTo>
                <a:lnTo>
                  <a:pt x="6389801" y="1238008"/>
                </a:lnTo>
                <a:lnTo>
                  <a:pt x="6437991" y="1228280"/>
                </a:lnTo>
                <a:lnTo>
                  <a:pt x="6477342" y="1201750"/>
                </a:lnTo>
                <a:lnTo>
                  <a:pt x="6503873" y="1162399"/>
                </a:lnTo>
                <a:lnTo>
                  <a:pt x="6513601" y="1114209"/>
                </a:lnTo>
                <a:lnTo>
                  <a:pt x="6513614" y="123799"/>
                </a:lnTo>
                <a:lnTo>
                  <a:pt x="6503883" y="75609"/>
                </a:lnTo>
                <a:lnTo>
                  <a:pt x="6477349" y="36258"/>
                </a:lnTo>
                <a:lnTo>
                  <a:pt x="6437993" y="9728"/>
                </a:lnTo>
                <a:lnTo>
                  <a:pt x="638980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 name="Google Shape;351;p39"/>
          <p:cNvSpPr/>
          <p:nvPr/>
        </p:nvSpPr>
        <p:spPr>
          <a:xfrm>
            <a:off x="1408925" y="4765575"/>
            <a:ext cx="768900" cy="851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 name="Google Shape;352;p39"/>
          <p:cNvSpPr txBox="1"/>
          <p:nvPr/>
        </p:nvSpPr>
        <p:spPr>
          <a:xfrm>
            <a:off x="2499800" y="2992075"/>
            <a:ext cx="8324100" cy="8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FFFFFF"/>
                </a:solidFill>
              </a:rPr>
              <a:t>11</a:t>
            </a:r>
            <a:r>
              <a:rPr b="1" lang="en-US">
                <a:solidFill>
                  <a:srgbClr val="FFFFFF"/>
                </a:solidFill>
              </a:rPr>
              <a:t>.	Rahman, W.U., Yun, D. and Chung, K., 2016. A client side buffer management algorithm to improve QoE. IEEE Transactions on Consumer Electronics, 62(4), pp.371-379.</a:t>
            </a:r>
            <a:endParaRPr b="1">
              <a:solidFill>
                <a:srgbClr val="FFFFFF"/>
              </a:solidFill>
            </a:endParaRPr>
          </a:p>
        </p:txBody>
      </p:sp>
      <p:sp>
        <p:nvSpPr>
          <p:cNvPr id="353" name="Google Shape;353;p39"/>
          <p:cNvSpPr txBox="1"/>
          <p:nvPr/>
        </p:nvSpPr>
        <p:spPr>
          <a:xfrm>
            <a:off x="2499800" y="4764200"/>
            <a:ext cx="8324100" cy="8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FFFFFF"/>
                </a:solidFill>
              </a:rPr>
              <a:t>12</a:t>
            </a:r>
            <a:r>
              <a:rPr b="1" lang="en-US">
                <a:solidFill>
                  <a:srgbClr val="FFFFFF"/>
                </a:solidFill>
              </a:rPr>
              <a:t>.	Rahman, W.U., Yun, D. and Chung, K., 2016. A client side buffer management algorithm to improve QoE. IEEE Transactions on Consumer Electronics, 62(4), pp.371-379.</a:t>
            </a:r>
            <a:endParaRPr b="1">
              <a:solidFill>
                <a:srgbClr val="FFFFFF"/>
              </a:solidFill>
            </a:endParaRPr>
          </a:p>
        </p:txBody>
      </p:sp>
      <p:sp>
        <p:nvSpPr>
          <p:cNvPr id="354" name="Google Shape;354;p39"/>
          <p:cNvSpPr txBox="1"/>
          <p:nvPr/>
        </p:nvSpPr>
        <p:spPr>
          <a:xfrm>
            <a:off x="2499800" y="1219938"/>
            <a:ext cx="8324100" cy="8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FFFFFF"/>
                </a:solidFill>
              </a:rPr>
              <a:t>10</a:t>
            </a:r>
            <a:r>
              <a:rPr b="1" lang="en-US">
                <a:solidFill>
                  <a:srgbClr val="FFFFFF"/>
                </a:solidFill>
              </a:rPr>
              <a:t>.	Rahman, W.U., Yun, D. and Chung, K., 2016. A client side buffer management algorithm to improve QoE. IEEE Transactions on Consumer Electronics, 62(4), pp.371-379.</a:t>
            </a:r>
            <a:endParaRPr b="1">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0"/>
          <p:cNvSpPr/>
          <p:nvPr/>
        </p:nvSpPr>
        <p:spPr>
          <a:xfrm>
            <a:off x="1088112" y="1027713"/>
            <a:ext cx="10275567" cy="1238250"/>
          </a:xfrm>
          <a:custGeom>
            <a:rect b="b" l="l" r="r" t="t"/>
            <a:pathLst>
              <a:path extrusionOk="0" h="1238250" w="6513830">
                <a:moveTo>
                  <a:pt x="6389801" y="0"/>
                </a:moveTo>
                <a:lnTo>
                  <a:pt x="123799" y="0"/>
                </a:lnTo>
                <a:lnTo>
                  <a:pt x="75614" y="9728"/>
                </a:lnTo>
                <a:lnTo>
                  <a:pt x="36263" y="36258"/>
                </a:lnTo>
                <a:lnTo>
                  <a:pt x="9729" y="75609"/>
                </a:lnTo>
                <a:lnTo>
                  <a:pt x="0" y="123799"/>
                </a:lnTo>
                <a:lnTo>
                  <a:pt x="0" y="1114209"/>
                </a:lnTo>
                <a:lnTo>
                  <a:pt x="9729" y="1162393"/>
                </a:lnTo>
                <a:lnTo>
                  <a:pt x="36263" y="1201745"/>
                </a:lnTo>
                <a:lnTo>
                  <a:pt x="75614" y="1228278"/>
                </a:lnTo>
                <a:lnTo>
                  <a:pt x="123799" y="1238008"/>
                </a:lnTo>
                <a:lnTo>
                  <a:pt x="6389801" y="1238008"/>
                </a:lnTo>
                <a:lnTo>
                  <a:pt x="6437991" y="1228280"/>
                </a:lnTo>
                <a:lnTo>
                  <a:pt x="6477342" y="1201750"/>
                </a:lnTo>
                <a:lnTo>
                  <a:pt x="6503873" y="1162399"/>
                </a:lnTo>
                <a:lnTo>
                  <a:pt x="6513601" y="1114209"/>
                </a:lnTo>
                <a:lnTo>
                  <a:pt x="6513614" y="123799"/>
                </a:lnTo>
                <a:lnTo>
                  <a:pt x="6503883" y="75609"/>
                </a:lnTo>
                <a:lnTo>
                  <a:pt x="6477349" y="36258"/>
                </a:lnTo>
                <a:lnTo>
                  <a:pt x="6437993" y="9728"/>
                </a:lnTo>
                <a:lnTo>
                  <a:pt x="638980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 name="Google Shape;360;p40"/>
          <p:cNvSpPr/>
          <p:nvPr/>
        </p:nvSpPr>
        <p:spPr>
          <a:xfrm>
            <a:off x="1408925" y="1221300"/>
            <a:ext cx="768900" cy="851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 name="Google Shape;361;p40"/>
          <p:cNvSpPr/>
          <p:nvPr/>
        </p:nvSpPr>
        <p:spPr>
          <a:xfrm>
            <a:off x="1088112" y="2725238"/>
            <a:ext cx="10275567" cy="1238250"/>
          </a:xfrm>
          <a:custGeom>
            <a:rect b="b" l="l" r="r" t="t"/>
            <a:pathLst>
              <a:path extrusionOk="0" h="1238250" w="6513830">
                <a:moveTo>
                  <a:pt x="6389801" y="0"/>
                </a:moveTo>
                <a:lnTo>
                  <a:pt x="123799" y="0"/>
                </a:lnTo>
                <a:lnTo>
                  <a:pt x="75614" y="9728"/>
                </a:lnTo>
                <a:lnTo>
                  <a:pt x="36263" y="36258"/>
                </a:lnTo>
                <a:lnTo>
                  <a:pt x="9729" y="75609"/>
                </a:lnTo>
                <a:lnTo>
                  <a:pt x="0" y="123799"/>
                </a:lnTo>
                <a:lnTo>
                  <a:pt x="0" y="1114209"/>
                </a:lnTo>
                <a:lnTo>
                  <a:pt x="9729" y="1162393"/>
                </a:lnTo>
                <a:lnTo>
                  <a:pt x="36263" y="1201745"/>
                </a:lnTo>
                <a:lnTo>
                  <a:pt x="75614" y="1228278"/>
                </a:lnTo>
                <a:lnTo>
                  <a:pt x="123799" y="1238008"/>
                </a:lnTo>
                <a:lnTo>
                  <a:pt x="6389801" y="1238008"/>
                </a:lnTo>
                <a:lnTo>
                  <a:pt x="6437991" y="1228280"/>
                </a:lnTo>
                <a:lnTo>
                  <a:pt x="6477342" y="1201750"/>
                </a:lnTo>
                <a:lnTo>
                  <a:pt x="6503873" y="1162399"/>
                </a:lnTo>
                <a:lnTo>
                  <a:pt x="6513601" y="1114209"/>
                </a:lnTo>
                <a:lnTo>
                  <a:pt x="6513614" y="123799"/>
                </a:lnTo>
                <a:lnTo>
                  <a:pt x="6503883" y="75609"/>
                </a:lnTo>
                <a:lnTo>
                  <a:pt x="6477349" y="36258"/>
                </a:lnTo>
                <a:lnTo>
                  <a:pt x="6437993" y="9728"/>
                </a:lnTo>
                <a:lnTo>
                  <a:pt x="638980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40"/>
          <p:cNvSpPr/>
          <p:nvPr/>
        </p:nvSpPr>
        <p:spPr>
          <a:xfrm>
            <a:off x="1408925" y="2993438"/>
            <a:ext cx="768900" cy="851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 name="Google Shape;363;p40"/>
          <p:cNvSpPr/>
          <p:nvPr/>
        </p:nvSpPr>
        <p:spPr>
          <a:xfrm>
            <a:off x="1088112" y="4422738"/>
            <a:ext cx="10275567" cy="1238250"/>
          </a:xfrm>
          <a:custGeom>
            <a:rect b="b" l="l" r="r" t="t"/>
            <a:pathLst>
              <a:path extrusionOk="0" h="1238250" w="6513830">
                <a:moveTo>
                  <a:pt x="6389801" y="0"/>
                </a:moveTo>
                <a:lnTo>
                  <a:pt x="123799" y="0"/>
                </a:lnTo>
                <a:lnTo>
                  <a:pt x="75614" y="9728"/>
                </a:lnTo>
                <a:lnTo>
                  <a:pt x="36263" y="36258"/>
                </a:lnTo>
                <a:lnTo>
                  <a:pt x="9729" y="75609"/>
                </a:lnTo>
                <a:lnTo>
                  <a:pt x="0" y="123799"/>
                </a:lnTo>
                <a:lnTo>
                  <a:pt x="0" y="1114209"/>
                </a:lnTo>
                <a:lnTo>
                  <a:pt x="9729" y="1162393"/>
                </a:lnTo>
                <a:lnTo>
                  <a:pt x="36263" y="1201745"/>
                </a:lnTo>
                <a:lnTo>
                  <a:pt x="75614" y="1228278"/>
                </a:lnTo>
                <a:lnTo>
                  <a:pt x="123799" y="1238008"/>
                </a:lnTo>
                <a:lnTo>
                  <a:pt x="6389801" y="1238008"/>
                </a:lnTo>
                <a:lnTo>
                  <a:pt x="6437991" y="1228280"/>
                </a:lnTo>
                <a:lnTo>
                  <a:pt x="6477342" y="1201750"/>
                </a:lnTo>
                <a:lnTo>
                  <a:pt x="6503873" y="1162399"/>
                </a:lnTo>
                <a:lnTo>
                  <a:pt x="6513601" y="1114209"/>
                </a:lnTo>
                <a:lnTo>
                  <a:pt x="6513614" y="123799"/>
                </a:lnTo>
                <a:lnTo>
                  <a:pt x="6503883" y="75609"/>
                </a:lnTo>
                <a:lnTo>
                  <a:pt x="6477349" y="36258"/>
                </a:lnTo>
                <a:lnTo>
                  <a:pt x="6437993" y="9728"/>
                </a:lnTo>
                <a:lnTo>
                  <a:pt x="638980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 name="Google Shape;364;p40"/>
          <p:cNvSpPr/>
          <p:nvPr/>
        </p:nvSpPr>
        <p:spPr>
          <a:xfrm>
            <a:off x="1408925" y="4572000"/>
            <a:ext cx="768900" cy="851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 name="Google Shape;365;p40"/>
          <p:cNvSpPr txBox="1"/>
          <p:nvPr/>
        </p:nvSpPr>
        <p:spPr>
          <a:xfrm>
            <a:off x="2657725" y="3002088"/>
            <a:ext cx="8324100" cy="8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FFFFFF"/>
                </a:solidFill>
              </a:rPr>
              <a:t>14.	Xiong, X., Xie, C., Zhao, R., Li, Y., Ju, S. and Jin, M., 2019. A Clickthrough Rate Prediction Algorithm Based on Users’ Behaviors. IEEE Access, 7, pp.174782-174792</a:t>
            </a:r>
            <a:endParaRPr b="1">
              <a:solidFill>
                <a:srgbClr val="FFFFFF"/>
              </a:solidFill>
            </a:endParaRPr>
          </a:p>
        </p:txBody>
      </p:sp>
      <p:sp>
        <p:nvSpPr>
          <p:cNvPr id="366" name="Google Shape;366;p40"/>
          <p:cNvSpPr txBox="1"/>
          <p:nvPr/>
        </p:nvSpPr>
        <p:spPr>
          <a:xfrm>
            <a:off x="2657725" y="4570638"/>
            <a:ext cx="8324100" cy="8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FFFFFF"/>
                </a:solidFill>
              </a:rPr>
              <a:t>15.	Sánchez-Núñez, P., Cobo, M.J., De Las Heras-Pedrosa, C., Peláez, J.I. and Herrera-Viedma, E., 2020. Opinion Mining, Sentiment Analysis and Emotion Understanding in Advertising: A Bibliometric Analysis. IEEE Access, 8, pp.134563-134576.</a:t>
            </a:r>
            <a:endParaRPr b="1">
              <a:solidFill>
                <a:srgbClr val="FFFFFF"/>
              </a:solidFill>
            </a:endParaRPr>
          </a:p>
        </p:txBody>
      </p:sp>
      <p:sp>
        <p:nvSpPr>
          <p:cNvPr id="367" name="Google Shape;367;p40"/>
          <p:cNvSpPr txBox="1"/>
          <p:nvPr/>
        </p:nvSpPr>
        <p:spPr>
          <a:xfrm>
            <a:off x="2657725" y="1219938"/>
            <a:ext cx="8324100" cy="8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FFFFFF"/>
                </a:solidFill>
              </a:rPr>
              <a:t>13.	Bujlow, T., Carela-Español, V., Sole-Pareta, J. and Barlet-Ros, P., 2017. A survey on web tracking: Mechanisms, implications, and defenses. Proceedings of the IEEE, 105(8), pp.1476-1510.</a:t>
            </a:r>
            <a:endParaRPr b="1">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1"/>
          <p:cNvSpPr/>
          <p:nvPr/>
        </p:nvSpPr>
        <p:spPr>
          <a:xfrm>
            <a:off x="1088112" y="1027713"/>
            <a:ext cx="10275567" cy="1238250"/>
          </a:xfrm>
          <a:custGeom>
            <a:rect b="b" l="l" r="r" t="t"/>
            <a:pathLst>
              <a:path extrusionOk="0" h="1238250" w="6513830">
                <a:moveTo>
                  <a:pt x="6389801" y="0"/>
                </a:moveTo>
                <a:lnTo>
                  <a:pt x="123799" y="0"/>
                </a:lnTo>
                <a:lnTo>
                  <a:pt x="75614" y="9728"/>
                </a:lnTo>
                <a:lnTo>
                  <a:pt x="36263" y="36258"/>
                </a:lnTo>
                <a:lnTo>
                  <a:pt x="9729" y="75609"/>
                </a:lnTo>
                <a:lnTo>
                  <a:pt x="0" y="123799"/>
                </a:lnTo>
                <a:lnTo>
                  <a:pt x="0" y="1114209"/>
                </a:lnTo>
                <a:lnTo>
                  <a:pt x="9729" y="1162393"/>
                </a:lnTo>
                <a:lnTo>
                  <a:pt x="36263" y="1201745"/>
                </a:lnTo>
                <a:lnTo>
                  <a:pt x="75614" y="1228278"/>
                </a:lnTo>
                <a:lnTo>
                  <a:pt x="123799" y="1238008"/>
                </a:lnTo>
                <a:lnTo>
                  <a:pt x="6389801" y="1238008"/>
                </a:lnTo>
                <a:lnTo>
                  <a:pt x="6437991" y="1228280"/>
                </a:lnTo>
                <a:lnTo>
                  <a:pt x="6477342" y="1201750"/>
                </a:lnTo>
                <a:lnTo>
                  <a:pt x="6503873" y="1162399"/>
                </a:lnTo>
                <a:lnTo>
                  <a:pt x="6513601" y="1114209"/>
                </a:lnTo>
                <a:lnTo>
                  <a:pt x="6513614" y="123799"/>
                </a:lnTo>
                <a:lnTo>
                  <a:pt x="6503883" y="75609"/>
                </a:lnTo>
                <a:lnTo>
                  <a:pt x="6477349" y="36258"/>
                </a:lnTo>
                <a:lnTo>
                  <a:pt x="6437993" y="9728"/>
                </a:lnTo>
                <a:lnTo>
                  <a:pt x="638980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 name="Google Shape;373;p41"/>
          <p:cNvSpPr/>
          <p:nvPr/>
        </p:nvSpPr>
        <p:spPr>
          <a:xfrm>
            <a:off x="1408925" y="1221300"/>
            <a:ext cx="768900" cy="851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 name="Google Shape;374;p41"/>
          <p:cNvSpPr txBox="1"/>
          <p:nvPr/>
        </p:nvSpPr>
        <p:spPr>
          <a:xfrm>
            <a:off x="2409850" y="1219938"/>
            <a:ext cx="8324100" cy="8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FFFFFF"/>
                </a:solidFill>
              </a:rPr>
              <a:t>16.	Wang, R., Gou, Q., Choi, T.M. and Liang, L., 2016. Advertising strategies for mobile platforms with “Apps”. IEEE Transactions on Systems, Man, and Cybernetics: Systems, 48(5), pp.767-778.</a:t>
            </a:r>
            <a:endParaRPr b="1">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0"/>
          <p:cNvSpPr txBox="1"/>
          <p:nvPr/>
        </p:nvSpPr>
        <p:spPr>
          <a:xfrm>
            <a:off x="449375" y="2076800"/>
            <a:ext cx="3958200" cy="1416300"/>
          </a:xfrm>
          <a:prstGeom prst="rect">
            <a:avLst/>
          </a:prstGeom>
          <a:noFill/>
          <a:ln>
            <a:noFill/>
          </a:ln>
        </p:spPr>
        <p:txBody>
          <a:bodyPr anchorCtr="0" anchor="t" bIns="0" lIns="0" spcFirstLastPara="1" rIns="0" wrap="square" tIns="93975">
            <a:noAutofit/>
          </a:bodyPr>
          <a:lstStyle/>
          <a:p>
            <a:pPr indent="0" lvl="0" marL="12700" marR="5080" rtl="0" algn="ctr">
              <a:lnSpc>
                <a:spcPct val="106818"/>
              </a:lnSpc>
              <a:spcBef>
                <a:spcPts val="0"/>
              </a:spcBef>
              <a:spcAft>
                <a:spcPts val="0"/>
              </a:spcAft>
              <a:buNone/>
            </a:pPr>
            <a:r>
              <a:rPr lang="en-US" sz="4400">
                <a:solidFill>
                  <a:srgbClr val="FFFFFF"/>
                </a:solidFill>
              </a:rPr>
              <a:t>Introduction</a:t>
            </a:r>
            <a:endParaRPr sz="4400">
              <a:solidFill>
                <a:schemeClr val="dk1"/>
              </a:solidFill>
            </a:endParaRPr>
          </a:p>
          <a:p>
            <a:pPr indent="0" lvl="0" marL="12700" marR="5080" rtl="0" algn="l">
              <a:lnSpc>
                <a:spcPct val="106818"/>
              </a:lnSpc>
              <a:spcBef>
                <a:spcPts val="0"/>
              </a:spcBef>
              <a:spcAft>
                <a:spcPts val="0"/>
              </a:spcAft>
              <a:buNone/>
            </a:pPr>
            <a:r>
              <a:t/>
            </a:r>
            <a:endParaRPr sz="4400">
              <a:solidFill>
                <a:schemeClr val="dk1"/>
              </a:solidFill>
            </a:endParaRPr>
          </a:p>
        </p:txBody>
      </p:sp>
      <p:sp>
        <p:nvSpPr>
          <p:cNvPr id="87" name="Google Shape;87;p10"/>
          <p:cNvSpPr txBox="1"/>
          <p:nvPr>
            <p:ph type="title"/>
          </p:nvPr>
        </p:nvSpPr>
        <p:spPr>
          <a:xfrm>
            <a:off x="6349350" y="358662"/>
            <a:ext cx="4916700" cy="871200"/>
          </a:xfrm>
          <a:prstGeom prst="rect">
            <a:avLst/>
          </a:prstGeom>
          <a:noFill/>
          <a:ln>
            <a:noFill/>
          </a:ln>
        </p:spPr>
        <p:txBody>
          <a:bodyPr anchorCtr="0" anchor="t" bIns="0" lIns="0" spcFirstLastPara="1" rIns="0" wrap="square" tIns="35550">
            <a:noAutofit/>
          </a:bodyPr>
          <a:lstStyle/>
          <a:p>
            <a:pPr indent="0" lvl="0" marL="12700" marR="5080" rtl="0" algn="l">
              <a:lnSpc>
                <a:spcPct val="111764"/>
              </a:lnSpc>
              <a:spcBef>
                <a:spcPts val="0"/>
              </a:spcBef>
              <a:spcAft>
                <a:spcPts val="0"/>
              </a:spcAft>
              <a:buNone/>
            </a:pPr>
            <a:r>
              <a:rPr lang="en-US" sz="1700">
                <a:solidFill>
                  <a:srgbClr val="FFFFFF"/>
                </a:solidFill>
              </a:rPr>
              <a:t>Digital advertising is data-driven strategy for target audience. But the user experience can be displeasurable at times.</a:t>
            </a:r>
            <a:endParaRPr sz="1700"/>
          </a:p>
        </p:txBody>
      </p:sp>
      <p:sp>
        <p:nvSpPr>
          <p:cNvPr id="88" name="Google Shape;88;p10"/>
          <p:cNvSpPr txBox="1"/>
          <p:nvPr/>
        </p:nvSpPr>
        <p:spPr>
          <a:xfrm>
            <a:off x="6355650" y="1640000"/>
            <a:ext cx="4904100" cy="696300"/>
          </a:xfrm>
          <a:prstGeom prst="rect">
            <a:avLst/>
          </a:prstGeom>
          <a:noFill/>
          <a:ln>
            <a:noFill/>
          </a:ln>
        </p:spPr>
        <p:txBody>
          <a:bodyPr anchorCtr="0" anchor="t" bIns="0" lIns="0" spcFirstLastPara="1" rIns="0" wrap="square" tIns="36825">
            <a:noAutofit/>
          </a:bodyPr>
          <a:lstStyle/>
          <a:p>
            <a:pPr indent="0" lvl="0" marL="12700" marR="5080" rtl="0" algn="l">
              <a:lnSpc>
                <a:spcPct val="90600"/>
              </a:lnSpc>
              <a:spcBef>
                <a:spcPts val="0"/>
              </a:spcBef>
              <a:spcAft>
                <a:spcPts val="0"/>
              </a:spcAft>
              <a:buNone/>
            </a:pPr>
            <a:r>
              <a:rPr lang="en-US" sz="1700">
                <a:solidFill>
                  <a:srgbClr val="FFFFFF"/>
                </a:solidFill>
                <a:latin typeface="Trebuchet MS"/>
                <a:ea typeface="Trebuchet MS"/>
                <a:cs typeface="Trebuchet MS"/>
                <a:sym typeface="Trebuchet MS"/>
              </a:rPr>
              <a:t>Search engines store users browsing data on the cloud. This data is then used to target ads to the users.</a:t>
            </a:r>
            <a:endParaRPr sz="1700">
              <a:solidFill>
                <a:schemeClr val="dk1"/>
              </a:solidFill>
              <a:latin typeface="Trebuchet MS"/>
              <a:ea typeface="Trebuchet MS"/>
              <a:cs typeface="Trebuchet MS"/>
              <a:sym typeface="Trebuchet MS"/>
            </a:endParaRPr>
          </a:p>
        </p:txBody>
      </p:sp>
      <p:sp>
        <p:nvSpPr>
          <p:cNvPr id="89" name="Google Shape;89;p10"/>
          <p:cNvSpPr txBox="1"/>
          <p:nvPr/>
        </p:nvSpPr>
        <p:spPr>
          <a:xfrm>
            <a:off x="6355650" y="4062825"/>
            <a:ext cx="4904100" cy="941700"/>
          </a:xfrm>
          <a:prstGeom prst="rect">
            <a:avLst/>
          </a:prstGeom>
          <a:noFill/>
          <a:ln>
            <a:noFill/>
          </a:ln>
        </p:spPr>
        <p:txBody>
          <a:bodyPr anchorCtr="0" anchor="ctr" bIns="0" lIns="0" spcFirstLastPara="1" rIns="0" wrap="square" tIns="35550">
            <a:noAutofit/>
          </a:bodyPr>
          <a:lstStyle/>
          <a:p>
            <a:pPr indent="0" lvl="0" marL="12700" marR="5080" rtl="0" algn="l">
              <a:lnSpc>
                <a:spcPct val="111764"/>
              </a:lnSpc>
              <a:spcBef>
                <a:spcPts val="0"/>
              </a:spcBef>
              <a:spcAft>
                <a:spcPts val="0"/>
              </a:spcAft>
              <a:buNone/>
            </a:pPr>
            <a:r>
              <a:rPr lang="en-US" sz="1700">
                <a:solidFill>
                  <a:srgbClr val="FFFFFF"/>
                </a:solidFill>
                <a:latin typeface="Trebuchet MS"/>
                <a:ea typeface="Trebuchet MS"/>
                <a:cs typeface="Trebuchet MS"/>
                <a:sym typeface="Trebuchet MS"/>
              </a:rPr>
              <a:t>We aim to improve this approach by filtering relevancy based on the users history as well as the current browsing relevancy.</a:t>
            </a:r>
            <a:endParaRPr sz="1700">
              <a:solidFill>
                <a:schemeClr val="dk1"/>
              </a:solidFill>
              <a:latin typeface="Trebuchet MS"/>
              <a:ea typeface="Trebuchet MS"/>
              <a:cs typeface="Trebuchet MS"/>
              <a:sym typeface="Trebuchet MS"/>
            </a:endParaRPr>
          </a:p>
        </p:txBody>
      </p:sp>
      <p:sp>
        <p:nvSpPr>
          <p:cNvPr id="90" name="Google Shape;90;p10"/>
          <p:cNvSpPr txBox="1"/>
          <p:nvPr/>
        </p:nvSpPr>
        <p:spPr>
          <a:xfrm>
            <a:off x="6355650" y="5427384"/>
            <a:ext cx="4904100" cy="800400"/>
          </a:xfrm>
          <a:prstGeom prst="rect">
            <a:avLst/>
          </a:prstGeom>
          <a:noFill/>
          <a:ln>
            <a:noFill/>
          </a:ln>
        </p:spPr>
        <p:txBody>
          <a:bodyPr anchorCtr="0" anchor="t" bIns="0" lIns="0" spcFirstLastPara="1" rIns="0" wrap="square" tIns="35550">
            <a:noAutofit/>
          </a:bodyPr>
          <a:lstStyle/>
          <a:p>
            <a:pPr indent="0" lvl="0" marL="12700" marR="5080" rtl="0" algn="l">
              <a:lnSpc>
                <a:spcPct val="111764"/>
              </a:lnSpc>
              <a:spcBef>
                <a:spcPts val="0"/>
              </a:spcBef>
              <a:spcAft>
                <a:spcPts val="0"/>
              </a:spcAft>
              <a:buNone/>
            </a:pPr>
            <a:r>
              <a:rPr lang="en-US" sz="1700">
                <a:solidFill>
                  <a:srgbClr val="FFFFFF"/>
                </a:solidFill>
                <a:latin typeface="Trebuchet MS"/>
                <a:ea typeface="Trebuchet MS"/>
                <a:cs typeface="Trebuchet MS"/>
                <a:sym typeface="Trebuchet MS"/>
              </a:rPr>
              <a:t>This will not only make good user experience, but also provide good targeted audience to the advertising company</a:t>
            </a:r>
            <a:endParaRPr sz="1700">
              <a:solidFill>
                <a:schemeClr val="dk1"/>
              </a:solidFill>
              <a:latin typeface="Trebuchet MS"/>
              <a:ea typeface="Trebuchet MS"/>
              <a:cs typeface="Trebuchet MS"/>
              <a:sym typeface="Trebuchet MS"/>
            </a:endParaRPr>
          </a:p>
        </p:txBody>
      </p:sp>
      <p:sp>
        <p:nvSpPr>
          <p:cNvPr id="91" name="Google Shape;91;p10"/>
          <p:cNvSpPr txBox="1"/>
          <p:nvPr/>
        </p:nvSpPr>
        <p:spPr>
          <a:xfrm>
            <a:off x="5114925" y="300050"/>
            <a:ext cx="6572100" cy="62865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1200"/>
              </a:spcBef>
              <a:spcAft>
                <a:spcPts val="0"/>
              </a:spcAft>
              <a:buClr>
                <a:schemeClr val="dk1"/>
              </a:buClr>
              <a:buSzPts val="2400"/>
              <a:buChar char="●"/>
            </a:pPr>
            <a:r>
              <a:rPr lang="en-US" sz="2400">
                <a:solidFill>
                  <a:schemeClr val="dk1"/>
                </a:solidFill>
              </a:rPr>
              <a:t>The past decade has seen a huge growth in online advertising. Advertisers are very interested in precisely targeted ads, they want to spend the smallest amount of many and get the maximum targeted users i.e. the users which are most likely to buy their product. This is resolved by targeted advertising.</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US" sz="2400">
                <a:solidFill>
                  <a:schemeClr val="dk1"/>
                </a:solidFill>
              </a:rPr>
              <a:t>Digital advertising is data-driven strategy for target audience. But the user experience can become unpleasable due to irrelevant ads. Search engines store users’ browsing data on the cloud. This data is then used to display ads to the users.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1"/>
          <p:cNvSpPr txBox="1"/>
          <p:nvPr>
            <p:ph idx="2" type="body"/>
          </p:nvPr>
        </p:nvSpPr>
        <p:spPr>
          <a:xfrm>
            <a:off x="5077925" y="187375"/>
            <a:ext cx="6839100" cy="6277200"/>
          </a:xfrm>
          <a:prstGeom prst="rect">
            <a:avLst/>
          </a:prstGeom>
        </p:spPr>
        <p:txBody>
          <a:bodyPr anchorCtr="0" anchor="t" bIns="0" lIns="0" spcFirstLastPara="1" rIns="0" wrap="square" tIns="0">
            <a:noAutofit/>
          </a:bodyPr>
          <a:lstStyle/>
          <a:p>
            <a:pPr indent="-381000" lvl="0" marL="457200" rtl="0" algn="l">
              <a:lnSpc>
                <a:spcPct val="115000"/>
              </a:lnSpc>
              <a:spcBef>
                <a:spcPts val="1200"/>
              </a:spcBef>
              <a:spcAft>
                <a:spcPts val="0"/>
              </a:spcAft>
              <a:buClr>
                <a:schemeClr val="dk1"/>
              </a:buClr>
              <a:buSzPts val="2400"/>
              <a:buFont typeface="Arial"/>
              <a:buChar char="●"/>
            </a:pPr>
            <a:r>
              <a:rPr lang="en-US" sz="2400">
                <a:solidFill>
                  <a:schemeClr val="dk1"/>
                </a:solidFill>
                <a:latin typeface="Arial"/>
                <a:ea typeface="Arial"/>
                <a:cs typeface="Arial"/>
                <a:sym typeface="Arial"/>
              </a:rPr>
              <a:t>A particular website sets a number of ads to be displayed to the user which might or might not be relevant to the portal. We aim to alter this approach, to enhance user experience by filtering ads based on the user’s history and relevancy of the current site. This will not only create a good user experience, but will also provide the advertising companies with the target audience.</a:t>
            </a:r>
            <a:endParaRPr sz="2400">
              <a:solidFill>
                <a:schemeClr val="dk1"/>
              </a:solidFill>
              <a:latin typeface="Arial"/>
              <a:ea typeface="Arial"/>
              <a:cs typeface="Arial"/>
              <a:sym typeface="Arial"/>
            </a:endParaRPr>
          </a:p>
          <a:p>
            <a:pPr indent="-381000" lvl="0" marL="457200" rtl="0" algn="l">
              <a:lnSpc>
                <a:spcPct val="115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The aim of this report is to implement other methods to achieve the targeted users to the advertising companies without disturbing the user experience on a particular portal or website.</a:t>
            </a:r>
            <a:endParaRPr sz="1900">
              <a:solidFill>
                <a:schemeClr val="dk1"/>
              </a:solidFill>
              <a:latin typeface="Arial"/>
              <a:ea typeface="Arial"/>
              <a:cs typeface="Arial"/>
              <a:sym typeface="Arial"/>
            </a:endParaRPr>
          </a:p>
          <a:p>
            <a:pPr indent="0" lvl="0" marL="0" rtl="0" algn="l">
              <a:spcBef>
                <a:spcPts val="1200"/>
              </a:spcBef>
              <a:spcAft>
                <a:spcPts val="0"/>
              </a:spcAft>
              <a:buNone/>
            </a:pPr>
            <a:r>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2"/>
          <p:cNvSpPr txBox="1"/>
          <p:nvPr/>
        </p:nvSpPr>
        <p:spPr>
          <a:xfrm>
            <a:off x="449375" y="2076800"/>
            <a:ext cx="3958200" cy="1416300"/>
          </a:xfrm>
          <a:prstGeom prst="rect">
            <a:avLst/>
          </a:prstGeom>
          <a:noFill/>
          <a:ln>
            <a:noFill/>
          </a:ln>
        </p:spPr>
        <p:txBody>
          <a:bodyPr anchorCtr="0" anchor="t" bIns="0" lIns="0" spcFirstLastPara="1" rIns="0" wrap="square" tIns="93975">
            <a:noAutofit/>
          </a:bodyPr>
          <a:lstStyle/>
          <a:p>
            <a:pPr indent="0" lvl="0" marL="12700" marR="5080" rtl="0" algn="ctr">
              <a:lnSpc>
                <a:spcPct val="106818"/>
              </a:lnSpc>
              <a:spcBef>
                <a:spcPts val="0"/>
              </a:spcBef>
              <a:spcAft>
                <a:spcPts val="0"/>
              </a:spcAft>
              <a:buNone/>
            </a:pPr>
            <a:r>
              <a:rPr lang="en-US" sz="4400">
                <a:solidFill>
                  <a:srgbClr val="FFFFFF"/>
                </a:solidFill>
              </a:rPr>
              <a:t>Innovation Idea of the Project</a:t>
            </a:r>
            <a:endParaRPr sz="4400">
              <a:solidFill>
                <a:schemeClr val="dk1"/>
              </a:solidFill>
            </a:endParaRPr>
          </a:p>
          <a:p>
            <a:pPr indent="0" lvl="0" marL="12700" marR="5080" rtl="0" algn="l">
              <a:lnSpc>
                <a:spcPct val="106818"/>
              </a:lnSpc>
              <a:spcBef>
                <a:spcPts val="0"/>
              </a:spcBef>
              <a:spcAft>
                <a:spcPts val="0"/>
              </a:spcAft>
              <a:buNone/>
            </a:pPr>
            <a:r>
              <a:t/>
            </a:r>
            <a:endParaRPr sz="4400">
              <a:solidFill>
                <a:schemeClr val="dk1"/>
              </a:solidFill>
            </a:endParaRPr>
          </a:p>
        </p:txBody>
      </p:sp>
      <p:sp>
        <p:nvSpPr>
          <p:cNvPr id="102" name="Google Shape;102;p12"/>
          <p:cNvSpPr txBox="1"/>
          <p:nvPr>
            <p:ph type="title"/>
          </p:nvPr>
        </p:nvSpPr>
        <p:spPr>
          <a:xfrm>
            <a:off x="6349350" y="358662"/>
            <a:ext cx="4916700" cy="871200"/>
          </a:xfrm>
          <a:prstGeom prst="rect">
            <a:avLst/>
          </a:prstGeom>
          <a:noFill/>
          <a:ln>
            <a:noFill/>
          </a:ln>
        </p:spPr>
        <p:txBody>
          <a:bodyPr anchorCtr="0" anchor="t" bIns="0" lIns="0" spcFirstLastPara="1" rIns="0" wrap="square" tIns="35550">
            <a:noAutofit/>
          </a:bodyPr>
          <a:lstStyle/>
          <a:p>
            <a:pPr indent="0" lvl="0" marL="12700" marR="5080" rtl="0" algn="l">
              <a:lnSpc>
                <a:spcPct val="111764"/>
              </a:lnSpc>
              <a:spcBef>
                <a:spcPts val="0"/>
              </a:spcBef>
              <a:spcAft>
                <a:spcPts val="0"/>
              </a:spcAft>
              <a:buNone/>
            </a:pPr>
            <a:r>
              <a:rPr lang="en-US" sz="1700">
                <a:solidFill>
                  <a:srgbClr val="FFFFFF"/>
                </a:solidFill>
              </a:rPr>
              <a:t>Digital advertising is data-driven strategy for target audience. But the user experience can be displeasurable at times.</a:t>
            </a:r>
            <a:endParaRPr sz="1700"/>
          </a:p>
        </p:txBody>
      </p:sp>
      <p:sp>
        <p:nvSpPr>
          <p:cNvPr id="103" name="Google Shape;103;p12"/>
          <p:cNvSpPr txBox="1"/>
          <p:nvPr/>
        </p:nvSpPr>
        <p:spPr>
          <a:xfrm>
            <a:off x="6355650" y="1640000"/>
            <a:ext cx="4904100" cy="696300"/>
          </a:xfrm>
          <a:prstGeom prst="rect">
            <a:avLst/>
          </a:prstGeom>
          <a:noFill/>
          <a:ln>
            <a:noFill/>
          </a:ln>
        </p:spPr>
        <p:txBody>
          <a:bodyPr anchorCtr="0" anchor="t" bIns="0" lIns="0" spcFirstLastPara="1" rIns="0" wrap="square" tIns="36825">
            <a:noAutofit/>
          </a:bodyPr>
          <a:lstStyle/>
          <a:p>
            <a:pPr indent="0" lvl="0" marL="12700" marR="5080" rtl="0" algn="l">
              <a:lnSpc>
                <a:spcPct val="90600"/>
              </a:lnSpc>
              <a:spcBef>
                <a:spcPts val="0"/>
              </a:spcBef>
              <a:spcAft>
                <a:spcPts val="0"/>
              </a:spcAft>
              <a:buNone/>
            </a:pPr>
            <a:r>
              <a:rPr lang="en-US" sz="1700">
                <a:solidFill>
                  <a:srgbClr val="FFFFFF"/>
                </a:solidFill>
                <a:latin typeface="Trebuchet MS"/>
                <a:ea typeface="Trebuchet MS"/>
                <a:cs typeface="Trebuchet MS"/>
                <a:sym typeface="Trebuchet MS"/>
              </a:rPr>
              <a:t>Search engines store users browsing data on the cloud. This data is then used to target ads to the users.</a:t>
            </a:r>
            <a:endParaRPr sz="1700">
              <a:solidFill>
                <a:schemeClr val="dk1"/>
              </a:solidFill>
              <a:latin typeface="Trebuchet MS"/>
              <a:ea typeface="Trebuchet MS"/>
              <a:cs typeface="Trebuchet MS"/>
              <a:sym typeface="Trebuchet MS"/>
            </a:endParaRPr>
          </a:p>
        </p:txBody>
      </p:sp>
      <p:sp>
        <p:nvSpPr>
          <p:cNvPr id="104" name="Google Shape;104;p12"/>
          <p:cNvSpPr txBox="1"/>
          <p:nvPr/>
        </p:nvSpPr>
        <p:spPr>
          <a:xfrm>
            <a:off x="6355650" y="4062825"/>
            <a:ext cx="4904100" cy="941700"/>
          </a:xfrm>
          <a:prstGeom prst="rect">
            <a:avLst/>
          </a:prstGeom>
          <a:noFill/>
          <a:ln>
            <a:noFill/>
          </a:ln>
        </p:spPr>
        <p:txBody>
          <a:bodyPr anchorCtr="0" anchor="ctr" bIns="0" lIns="0" spcFirstLastPara="1" rIns="0" wrap="square" tIns="35550">
            <a:noAutofit/>
          </a:bodyPr>
          <a:lstStyle/>
          <a:p>
            <a:pPr indent="0" lvl="0" marL="12700" marR="5080" rtl="0" algn="l">
              <a:lnSpc>
                <a:spcPct val="111764"/>
              </a:lnSpc>
              <a:spcBef>
                <a:spcPts val="0"/>
              </a:spcBef>
              <a:spcAft>
                <a:spcPts val="0"/>
              </a:spcAft>
              <a:buNone/>
            </a:pPr>
            <a:r>
              <a:rPr lang="en-US" sz="1700">
                <a:solidFill>
                  <a:srgbClr val="FFFFFF"/>
                </a:solidFill>
                <a:latin typeface="Trebuchet MS"/>
                <a:ea typeface="Trebuchet MS"/>
                <a:cs typeface="Trebuchet MS"/>
                <a:sym typeface="Trebuchet MS"/>
              </a:rPr>
              <a:t>We aim to improve this approach by filtering relevancy based on the users history as well as the current browsing relevancy.</a:t>
            </a:r>
            <a:endParaRPr sz="1700">
              <a:solidFill>
                <a:schemeClr val="dk1"/>
              </a:solidFill>
              <a:latin typeface="Trebuchet MS"/>
              <a:ea typeface="Trebuchet MS"/>
              <a:cs typeface="Trebuchet MS"/>
              <a:sym typeface="Trebuchet MS"/>
            </a:endParaRPr>
          </a:p>
        </p:txBody>
      </p:sp>
      <p:sp>
        <p:nvSpPr>
          <p:cNvPr id="105" name="Google Shape;105;p12"/>
          <p:cNvSpPr txBox="1"/>
          <p:nvPr/>
        </p:nvSpPr>
        <p:spPr>
          <a:xfrm>
            <a:off x="6355650" y="5427384"/>
            <a:ext cx="4904100" cy="800400"/>
          </a:xfrm>
          <a:prstGeom prst="rect">
            <a:avLst/>
          </a:prstGeom>
          <a:noFill/>
          <a:ln>
            <a:noFill/>
          </a:ln>
        </p:spPr>
        <p:txBody>
          <a:bodyPr anchorCtr="0" anchor="t" bIns="0" lIns="0" spcFirstLastPara="1" rIns="0" wrap="square" tIns="35550">
            <a:noAutofit/>
          </a:bodyPr>
          <a:lstStyle/>
          <a:p>
            <a:pPr indent="0" lvl="0" marL="12700" marR="5080" rtl="0" algn="l">
              <a:lnSpc>
                <a:spcPct val="111764"/>
              </a:lnSpc>
              <a:spcBef>
                <a:spcPts val="0"/>
              </a:spcBef>
              <a:spcAft>
                <a:spcPts val="0"/>
              </a:spcAft>
              <a:buNone/>
            </a:pPr>
            <a:r>
              <a:rPr lang="en-US" sz="1700">
                <a:solidFill>
                  <a:srgbClr val="FFFFFF"/>
                </a:solidFill>
                <a:latin typeface="Trebuchet MS"/>
                <a:ea typeface="Trebuchet MS"/>
                <a:cs typeface="Trebuchet MS"/>
                <a:sym typeface="Trebuchet MS"/>
              </a:rPr>
              <a:t>This will not only make good user experience, but also provide good targeted audience to the advertising company</a:t>
            </a:r>
            <a:endParaRPr sz="1700">
              <a:solidFill>
                <a:schemeClr val="dk1"/>
              </a:solidFill>
              <a:latin typeface="Trebuchet MS"/>
              <a:ea typeface="Trebuchet MS"/>
              <a:cs typeface="Trebuchet MS"/>
              <a:sym typeface="Trebuchet MS"/>
            </a:endParaRPr>
          </a:p>
        </p:txBody>
      </p:sp>
      <p:sp>
        <p:nvSpPr>
          <p:cNvPr id="106" name="Google Shape;106;p12"/>
          <p:cNvSpPr txBox="1"/>
          <p:nvPr/>
        </p:nvSpPr>
        <p:spPr>
          <a:xfrm>
            <a:off x="5114925" y="300050"/>
            <a:ext cx="6572100" cy="6286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US" sz="2400"/>
              <a:t>The Project uses a ML algorithm to display ads to the user based on the user browsing history as well as website relevancy. It also tries to predict the free space in DOM where the ads can be placed such that there is no </a:t>
            </a:r>
            <a:r>
              <a:rPr lang="en-US" sz="2400"/>
              <a:t>hindrance</a:t>
            </a:r>
            <a:r>
              <a:rPr lang="en-US" sz="2400"/>
              <a:t> to the original website content and user experience is not disturbed.</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3"/>
          <p:cNvSpPr txBox="1"/>
          <p:nvPr/>
        </p:nvSpPr>
        <p:spPr>
          <a:xfrm>
            <a:off x="449375" y="2076800"/>
            <a:ext cx="3958200" cy="1416300"/>
          </a:xfrm>
          <a:prstGeom prst="rect">
            <a:avLst/>
          </a:prstGeom>
          <a:noFill/>
          <a:ln>
            <a:noFill/>
          </a:ln>
        </p:spPr>
        <p:txBody>
          <a:bodyPr anchorCtr="0" anchor="t" bIns="0" lIns="0" spcFirstLastPara="1" rIns="0" wrap="square" tIns="93975">
            <a:noAutofit/>
          </a:bodyPr>
          <a:lstStyle/>
          <a:p>
            <a:pPr indent="0" lvl="0" marL="12700" marR="5080" rtl="0" algn="ctr">
              <a:lnSpc>
                <a:spcPct val="106818"/>
              </a:lnSpc>
              <a:spcBef>
                <a:spcPts val="0"/>
              </a:spcBef>
              <a:spcAft>
                <a:spcPts val="0"/>
              </a:spcAft>
              <a:buNone/>
            </a:pPr>
            <a:r>
              <a:rPr lang="en-US" sz="4400">
                <a:solidFill>
                  <a:srgbClr val="FFFFFF"/>
                </a:solidFill>
              </a:rPr>
              <a:t>Purpose</a:t>
            </a:r>
            <a:r>
              <a:rPr lang="en-US" sz="4400">
                <a:solidFill>
                  <a:srgbClr val="FFFFFF"/>
                </a:solidFill>
              </a:rPr>
              <a:t> of the Project</a:t>
            </a:r>
            <a:endParaRPr sz="4400">
              <a:solidFill>
                <a:schemeClr val="dk1"/>
              </a:solidFill>
            </a:endParaRPr>
          </a:p>
          <a:p>
            <a:pPr indent="0" lvl="0" marL="12700" marR="5080" rtl="0" algn="l">
              <a:lnSpc>
                <a:spcPct val="106818"/>
              </a:lnSpc>
              <a:spcBef>
                <a:spcPts val="0"/>
              </a:spcBef>
              <a:spcAft>
                <a:spcPts val="0"/>
              </a:spcAft>
              <a:buNone/>
            </a:pPr>
            <a:r>
              <a:t/>
            </a:r>
            <a:endParaRPr sz="4400">
              <a:solidFill>
                <a:schemeClr val="dk1"/>
              </a:solidFill>
            </a:endParaRPr>
          </a:p>
        </p:txBody>
      </p:sp>
      <p:sp>
        <p:nvSpPr>
          <p:cNvPr id="112" name="Google Shape;112;p13"/>
          <p:cNvSpPr txBox="1"/>
          <p:nvPr>
            <p:ph type="title"/>
          </p:nvPr>
        </p:nvSpPr>
        <p:spPr>
          <a:xfrm>
            <a:off x="6349350" y="358662"/>
            <a:ext cx="4916700" cy="871200"/>
          </a:xfrm>
          <a:prstGeom prst="rect">
            <a:avLst/>
          </a:prstGeom>
          <a:noFill/>
          <a:ln>
            <a:noFill/>
          </a:ln>
        </p:spPr>
        <p:txBody>
          <a:bodyPr anchorCtr="0" anchor="t" bIns="0" lIns="0" spcFirstLastPara="1" rIns="0" wrap="square" tIns="35550">
            <a:noAutofit/>
          </a:bodyPr>
          <a:lstStyle/>
          <a:p>
            <a:pPr indent="0" lvl="0" marL="12700" marR="5080" rtl="0" algn="l">
              <a:lnSpc>
                <a:spcPct val="111764"/>
              </a:lnSpc>
              <a:spcBef>
                <a:spcPts val="0"/>
              </a:spcBef>
              <a:spcAft>
                <a:spcPts val="0"/>
              </a:spcAft>
              <a:buNone/>
            </a:pPr>
            <a:r>
              <a:rPr lang="en-US" sz="1700">
                <a:solidFill>
                  <a:srgbClr val="FFFFFF"/>
                </a:solidFill>
              </a:rPr>
              <a:t>Digital advertising is data-driven strategy for target audience. But the user experience can be displeasurable at times.</a:t>
            </a:r>
            <a:endParaRPr sz="1700"/>
          </a:p>
        </p:txBody>
      </p:sp>
      <p:sp>
        <p:nvSpPr>
          <p:cNvPr id="113" name="Google Shape;113;p13"/>
          <p:cNvSpPr txBox="1"/>
          <p:nvPr/>
        </p:nvSpPr>
        <p:spPr>
          <a:xfrm>
            <a:off x="6355650" y="1640000"/>
            <a:ext cx="4904100" cy="696300"/>
          </a:xfrm>
          <a:prstGeom prst="rect">
            <a:avLst/>
          </a:prstGeom>
          <a:noFill/>
          <a:ln>
            <a:noFill/>
          </a:ln>
        </p:spPr>
        <p:txBody>
          <a:bodyPr anchorCtr="0" anchor="t" bIns="0" lIns="0" spcFirstLastPara="1" rIns="0" wrap="square" tIns="36825">
            <a:noAutofit/>
          </a:bodyPr>
          <a:lstStyle/>
          <a:p>
            <a:pPr indent="0" lvl="0" marL="12700" marR="5080" rtl="0" algn="l">
              <a:lnSpc>
                <a:spcPct val="90600"/>
              </a:lnSpc>
              <a:spcBef>
                <a:spcPts val="0"/>
              </a:spcBef>
              <a:spcAft>
                <a:spcPts val="0"/>
              </a:spcAft>
              <a:buNone/>
            </a:pPr>
            <a:r>
              <a:rPr lang="en-US" sz="1700">
                <a:solidFill>
                  <a:srgbClr val="FFFFFF"/>
                </a:solidFill>
                <a:latin typeface="Trebuchet MS"/>
                <a:ea typeface="Trebuchet MS"/>
                <a:cs typeface="Trebuchet MS"/>
                <a:sym typeface="Trebuchet MS"/>
              </a:rPr>
              <a:t>Search engines store users browsing data on the cloud. This data is then used to target ads to the users.</a:t>
            </a:r>
            <a:endParaRPr sz="1700">
              <a:solidFill>
                <a:schemeClr val="dk1"/>
              </a:solidFill>
              <a:latin typeface="Trebuchet MS"/>
              <a:ea typeface="Trebuchet MS"/>
              <a:cs typeface="Trebuchet MS"/>
              <a:sym typeface="Trebuchet MS"/>
            </a:endParaRPr>
          </a:p>
        </p:txBody>
      </p:sp>
      <p:sp>
        <p:nvSpPr>
          <p:cNvPr id="114" name="Google Shape;114;p13"/>
          <p:cNvSpPr txBox="1"/>
          <p:nvPr/>
        </p:nvSpPr>
        <p:spPr>
          <a:xfrm>
            <a:off x="6355650" y="4062825"/>
            <a:ext cx="4904100" cy="941700"/>
          </a:xfrm>
          <a:prstGeom prst="rect">
            <a:avLst/>
          </a:prstGeom>
          <a:noFill/>
          <a:ln>
            <a:noFill/>
          </a:ln>
        </p:spPr>
        <p:txBody>
          <a:bodyPr anchorCtr="0" anchor="ctr" bIns="0" lIns="0" spcFirstLastPara="1" rIns="0" wrap="square" tIns="35550">
            <a:noAutofit/>
          </a:bodyPr>
          <a:lstStyle/>
          <a:p>
            <a:pPr indent="0" lvl="0" marL="12700" marR="5080" rtl="0" algn="l">
              <a:lnSpc>
                <a:spcPct val="111764"/>
              </a:lnSpc>
              <a:spcBef>
                <a:spcPts val="0"/>
              </a:spcBef>
              <a:spcAft>
                <a:spcPts val="0"/>
              </a:spcAft>
              <a:buNone/>
            </a:pPr>
            <a:r>
              <a:rPr lang="en-US" sz="1700">
                <a:solidFill>
                  <a:srgbClr val="FFFFFF"/>
                </a:solidFill>
                <a:latin typeface="Trebuchet MS"/>
                <a:ea typeface="Trebuchet MS"/>
                <a:cs typeface="Trebuchet MS"/>
                <a:sym typeface="Trebuchet MS"/>
              </a:rPr>
              <a:t>We aim to improve this approach by filtering relevancy based on the users history as well as the current browsing relevancy.</a:t>
            </a:r>
            <a:endParaRPr sz="1700">
              <a:solidFill>
                <a:schemeClr val="dk1"/>
              </a:solidFill>
              <a:latin typeface="Trebuchet MS"/>
              <a:ea typeface="Trebuchet MS"/>
              <a:cs typeface="Trebuchet MS"/>
              <a:sym typeface="Trebuchet MS"/>
            </a:endParaRPr>
          </a:p>
        </p:txBody>
      </p:sp>
      <p:sp>
        <p:nvSpPr>
          <p:cNvPr id="115" name="Google Shape;115;p13"/>
          <p:cNvSpPr txBox="1"/>
          <p:nvPr/>
        </p:nvSpPr>
        <p:spPr>
          <a:xfrm>
            <a:off x="6355650" y="5427384"/>
            <a:ext cx="4904100" cy="800400"/>
          </a:xfrm>
          <a:prstGeom prst="rect">
            <a:avLst/>
          </a:prstGeom>
          <a:noFill/>
          <a:ln>
            <a:noFill/>
          </a:ln>
        </p:spPr>
        <p:txBody>
          <a:bodyPr anchorCtr="0" anchor="t" bIns="0" lIns="0" spcFirstLastPara="1" rIns="0" wrap="square" tIns="35550">
            <a:noAutofit/>
          </a:bodyPr>
          <a:lstStyle/>
          <a:p>
            <a:pPr indent="0" lvl="0" marL="12700" marR="5080" rtl="0" algn="l">
              <a:lnSpc>
                <a:spcPct val="111764"/>
              </a:lnSpc>
              <a:spcBef>
                <a:spcPts val="0"/>
              </a:spcBef>
              <a:spcAft>
                <a:spcPts val="0"/>
              </a:spcAft>
              <a:buNone/>
            </a:pPr>
            <a:r>
              <a:rPr lang="en-US" sz="1700">
                <a:solidFill>
                  <a:srgbClr val="FFFFFF"/>
                </a:solidFill>
                <a:latin typeface="Trebuchet MS"/>
                <a:ea typeface="Trebuchet MS"/>
                <a:cs typeface="Trebuchet MS"/>
                <a:sym typeface="Trebuchet MS"/>
              </a:rPr>
              <a:t>This will not only make good user experience, but also provide good targeted audience to the advertising company</a:t>
            </a:r>
            <a:endParaRPr sz="1700">
              <a:solidFill>
                <a:schemeClr val="dk1"/>
              </a:solidFill>
              <a:latin typeface="Trebuchet MS"/>
              <a:ea typeface="Trebuchet MS"/>
              <a:cs typeface="Trebuchet MS"/>
              <a:sym typeface="Trebuchet MS"/>
            </a:endParaRPr>
          </a:p>
        </p:txBody>
      </p:sp>
      <p:sp>
        <p:nvSpPr>
          <p:cNvPr id="116" name="Google Shape;116;p13"/>
          <p:cNvSpPr txBox="1"/>
          <p:nvPr/>
        </p:nvSpPr>
        <p:spPr>
          <a:xfrm>
            <a:off x="5114925" y="300050"/>
            <a:ext cx="6572100" cy="6286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US" sz="2400"/>
              <a:t>To better the current user experience by filtering ads based on browsing history and website relevancy.</a:t>
            </a:r>
            <a:endParaRPr sz="2400"/>
          </a:p>
          <a:p>
            <a:pPr indent="0" lvl="0" marL="0" rtl="0" algn="l">
              <a:lnSpc>
                <a:spcPct val="115000"/>
              </a:lnSpc>
              <a:spcBef>
                <a:spcPts val="1200"/>
              </a:spcBef>
              <a:spcAft>
                <a:spcPts val="0"/>
              </a:spcAft>
              <a:buNone/>
            </a:pPr>
            <a:r>
              <a:t/>
            </a:r>
            <a:endParaRPr sz="2400"/>
          </a:p>
          <a:p>
            <a:pPr indent="0" lvl="0" marL="0" rtl="0" algn="l">
              <a:lnSpc>
                <a:spcPct val="115000"/>
              </a:lnSpc>
              <a:spcBef>
                <a:spcPts val="1200"/>
              </a:spcBef>
              <a:spcAft>
                <a:spcPts val="1200"/>
              </a:spcAft>
              <a:buNone/>
            </a:pPr>
            <a:r>
              <a:rPr lang="en-US" sz="2400"/>
              <a:t>To predict the fine space for placing ads such that user experience is enhanced.</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4"/>
          <p:cNvSpPr txBox="1"/>
          <p:nvPr/>
        </p:nvSpPr>
        <p:spPr>
          <a:xfrm>
            <a:off x="449375" y="2076800"/>
            <a:ext cx="3958200" cy="1416300"/>
          </a:xfrm>
          <a:prstGeom prst="rect">
            <a:avLst/>
          </a:prstGeom>
          <a:noFill/>
          <a:ln>
            <a:noFill/>
          </a:ln>
        </p:spPr>
        <p:txBody>
          <a:bodyPr anchorCtr="0" anchor="t" bIns="0" lIns="0" spcFirstLastPara="1" rIns="0" wrap="square" tIns="93975">
            <a:noAutofit/>
          </a:bodyPr>
          <a:lstStyle/>
          <a:p>
            <a:pPr indent="0" lvl="0" marL="12700" marR="5080" rtl="0" algn="ctr">
              <a:lnSpc>
                <a:spcPct val="106818"/>
              </a:lnSpc>
              <a:spcBef>
                <a:spcPts val="0"/>
              </a:spcBef>
              <a:spcAft>
                <a:spcPts val="0"/>
              </a:spcAft>
              <a:buNone/>
            </a:pPr>
            <a:r>
              <a:rPr lang="en-US" sz="4400">
                <a:solidFill>
                  <a:srgbClr val="FFFFFF"/>
                </a:solidFill>
              </a:rPr>
              <a:t>Scope </a:t>
            </a:r>
            <a:r>
              <a:rPr lang="en-US" sz="4400">
                <a:solidFill>
                  <a:srgbClr val="FFFFFF"/>
                </a:solidFill>
              </a:rPr>
              <a:t>of the Project</a:t>
            </a:r>
            <a:endParaRPr sz="4400">
              <a:solidFill>
                <a:schemeClr val="dk1"/>
              </a:solidFill>
            </a:endParaRPr>
          </a:p>
          <a:p>
            <a:pPr indent="0" lvl="0" marL="12700" marR="5080" rtl="0" algn="l">
              <a:lnSpc>
                <a:spcPct val="106818"/>
              </a:lnSpc>
              <a:spcBef>
                <a:spcPts val="0"/>
              </a:spcBef>
              <a:spcAft>
                <a:spcPts val="0"/>
              </a:spcAft>
              <a:buNone/>
            </a:pPr>
            <a:r>
              <a:t/>
            </a:r>
            <a:endParaRPr sz="4400">
              <a:solidFill>
                <a:schemeClr val="dk1"/>
              </a:solidFill>
            </a:endParaRPr>
          </a:p>
        </p:txBody>
      </p:sp>
      <p:sp>
        <p:nvSpPr>
          <p:cNvPr id="122" name="Google Shape;122;p14"/>
          <p:cNvSpPr txBox="1"/>
          <p:nvPr>
            <p:ph type="title"/>
          </p:nvPr>
        </p:nvSpPr>
        <p:spPr>
          <a:xfrm>
            <a:off x="6349350" y="358662"/>
            <a:ext cx="4916700" cy="871200"/>
          </a:xfrm>
          <a:prstGeom prst="rect">
            <a:avLst/>
          </a:prstGeom>
          <a:noFill/>
          <a:ln>
            <a:noFill/>
          </a:ln>
        </p:spPr>
        <p:txBody>
          <a:bodyPr anchorCtr="0" anchor="t" bIns="0" lIns="0" spcFirstLastPara="1" rIns="0" wrap="square" tIns="35550">
            <a:noAutofit/>
          </a:bodyPr>
          <a:lstStyle/>
          <a:p>
            <a:pPr indent="0" lvl="0" marL="12700" marR="5080" rtl="0" algn="l">
              <a:lnSpc>
                <a:spcPct val="111764"/>
              </a:lnSpc>
              <a:spcBef>
                <a:spcPts val="0"/>
              </a:spcBef>
              <a:spcAft>
                <a:spcPts val="0"/>
              </a:spcAft>
              <a:buNone/>
            </a:pPr>
            <a:r>
              <a:rPr lang="en-US" sz="1700">
                <a:solidFill>
                  <a:srgbClr val="FFFFFF"/>
                </a:solidFill>
              </a:rPr>
              <a:t>Digital advertising is data-driven strategy for target audience. But the user experience can be displeasurable at times.</a:t>
            </a:r>
            <a:endParaRPr sz="1700"/>
          </a:p>
        </p:txBody>
      </p:sp>
      <p:sp>
        <p:nvSpPr>
          <p:cNvPr id="123" name="Google Shape;123;p14"/>
          <p:cNvSpPr txBox="1"/>
          <p:nvPr/>
        </p:nvSpPr>
        <p:spPr>
          <a:xfrm>
            <a:off x="6355650" y="1640000"/>
            <a:ext cx="4904100" cy="696300"/>
          </a:xfrm>
          <a:prstGeom prst="rect">
            <a:avLst/>
          </a:prstGeom>
          <a:noFill/>
          <a:ln>
            <a:noFill/>
          </a:ln>
        </p:spPr>
        <p:txBody>
          <a:bodyPr anchorCtr="0" anchor="t" bIns="0" lIns="0" spcFirstLastPara="1" rIns="0" wrap="square" tIns="36825">
            <a:noAutofit/>
          </a:bodyPr>
          <a:lstStyle/>
          <a:p>
            <a:pPr indent="0" lvl="0" marL="12700" marR="5080" rtl="0" algn="l">
              <a:lnSpc>
                <a:spcPct val="90600"/>
              </a:lnSpc>
              <a:spcBef>
                <a:spcPts val="0"/>
              </a:spcBef>
              <a:spcAft>
                <a:spcPts val="0"/>
              </a:spcAft>
              <a:buNone/>
            </a:pPr>
            <a:r>
              <a:rPr lang="en-US" sz="1700">
                <a:solidFill>
                  <a:srgbClr val="FFFFFF"/>
                </a:solidFill>
                <a:latin typeface="Trebuchet MS"/>
                <a:ea typeface="Trebuchet MS"/>
                <a:cs typeface="Trebuchet MS"/>
                <a:sym typeface="Trebuchet MS"/>
              </a:rPr>
              <a:t>Search engines store users browsing data on the cloud. This data is then used to target ads to the users.</a:t>
            </a:r>
            <a:endParaRPr sz="1700">
              <a:solidFill>
                <a:schemeClr val="dk1"/>
              </a:solidFill>
              <a:latin typeface="Trebuchet MS"/>
              <a:ea typeface="Trebuchet MS"/>
              <a:cs typeface="Trebuchet MS"/>
              <a:sym typeface="Trebuchet MS"/>
            </a:endParaRPr>
          </a:p>
        </p:txBody>
      </p:sp>
      <p:sp>
        <p:nvSpPr>
          <p:cNvPr id="124" name="Google Shape;124;p14"/>
          <p:cNvSpPr txBox="1"/>
          <p:nvPr/>
        </p:nvSpPr>
        <p:spPr>
          <a:xfrm>
            <a:off x="6355650" y="4062825"/>
            <a:ext cx="4904100" cy="941700"/>
          </a:xfrm>
          <a:prstGeom prst="rect">
            <a:avLst/>
          </a:prstGeom>
          <a:noFill/>
          <a:ln>
            <a:noFill/>
          </a:ln>
        </p:spPr>
        <p:txBody>
          <a:bodyPr anchorCtr="0" anchor="ctr" bIns="0" lIns="0" spcFirstLastPara="1" rIns="0" wrap="square" tIns="35550">
            <a:noAutofit/>
          </a:bodyPr>
          <a:lstStyle/>
          <a:p>
            <a:pPr indent="0" lvl="0" marL="12700" marR="5080" rtl="0" algn="l">
              <a:lnSpc>
                <a:spcPct val="111764"/>
              </a:lnSpc>
              <a:spcBef>
                <a:spcPts val="0"/>
              </a:spcBef>
              <a:spcAft>
                <a:spcPts val="0"/>
              </a:spcAft>
              <a:buNone/>
            </a:pPr>
            <a:r>
              <a:rPr lang="en-US" sz="1700">
                <a:solidFill>
                  <a:srgbClr val="FFFFFF"/>
                </a:solidFill>
                <a:latin typeface="Trebuchet MS"/>
                <a:ea typeface="Trebuchet MS"/>
                <a:cs typeface="Trebuchet MS"/>
                <a:sym typeface="Trebuchet MS"/>
              </a:rPr>
              <a:t>We aim to improve this approach by filtering relevancy based on the users history as well as the current browsing relevancy.</a:t>
            </a:r>
            <a:endParaRPr sz="1700">
              <a:solidFill>
                <a:schemeClr val="dk1"/>
              </a:solidFill>
              <a:latin typeface="Trebuchet MS"/>
              <a:ea typeface="Trebuchet MS"/>
              <a:cs typeface="Trebuchet MS"/>
              <a:sym typeface="Trebuchet MS"/>
            </a:endParaRPr>
          </a:p>
        </p:txBody>
      </p:sp>
      <p:sp>
        <p:nvSpPr>
          <p:cNvPr id="125" name="Google Shape;125;p14"/>
          <p:cNvSpPr txBox="1"/>
          <p:nvPr/>
        </p:nvSpPr>
        <p:spPr>
          <a:xfrm>
            <a:off x="6355650" y="5427384"/>
            <a:ext cx="4904100" cy="800400"/>
          </a:xfrm>
          <a:prstGeom prst="rect">
            <a:avLst/>
          </a:prstGeom>
          <a:noFill/>
          <a:ln>
            <a:noFill/>
          </a:ln>
        </p:spPr>
        <p:txBody>
          <a:bodyPr anchorCtr="0" anchor="t" bIns="0" lIns="0" spcFirstLastPara="1" rIns="0" wrap="square" tIns="35550">
            <a:noAutofit/>
          </a:bodyPr>
          <a:lstStyle/>
          <a:p>
            <a:pPr indent="0" lvl="0" marL="12700" marR="5080" rtl="0" algn="l">
              <a:lnSpc>
                <a:spcPct val="111764"/>
              </a:lnSpc>
              <a:spcBef>
                <a:spcPts val="0"/>
              </a:spcBef>
              <a:spcAft>
                <a:spcPts val="0"/>
              </a:spcAft>
              <a:buNone/>
            </a:pPr>
            <a:r>
              <a:rPr lang="en-US" sz="1700">
                <a:solidFill>
                  <a:srgbClr val="FFFFFF"/>
                </a:solidFill>
                <a:latin typeface="Trebuchet MS"/>
                <a:ea typeface="Trebuchet MS"/>
                <a:cs typeface="Trebuchet MS"/>
                <a:sym typeface="Trebuchet MS"/>
              </a:rPr>
              <a:t>This will not only make good user experience, but also provide good targeted audience to the advertising company</a:t>
            </a:r>
            <a:endParaRPr sz="1700">
              <a:solidFill>
                <a:schemeClr val="dk1"/>
              </a:solidFill>
              <a:latin typeface="Trebuchet MS"/>
              <a:ea typeface="Trebuchet MS"/>
              <a:cs typeface="Trebuchet MS"/>
              <a:sym typeface="Trebuchet MS"/>
            </a:endParaRPr>
          </a:p>
        </p:txBody>
      </p:sp>
      <p:sp>
        <p:nvSpPr>
          <p:cNvPr id="126" name="Google Shape;126;p14"/>
          <p:cNvSpPr txBox="1"/>
          <p:nvPr/>
        </p:nvSpPr>
        <p:spPr>
          <a:xfrm>
            <a:off x="5114925" y="300050"/>
            <a:ext cx="6572100" cy="6286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US" sz="2400"/>
              <a:t>The project displays the ideal behaviour of browsers and search engines.</a:t>
            </a:r>
            <a:endParaRPr sz="2400"/>
          </a:p>
          <a:p>
            <a:pPr indent="0" lvl="0" marL="0" rtl="0" algn="l">
              <a:lnSpc>
                <a:spcPct val="115000"/>
              </a:lnSpc>
              <a:spcBef>
                <a:spcPts val="1200"/>
              </a:spcBef>
              <a:spcAft>
                <a:spcPts val="0"/>
              </a:spcAft>
              <a:buNone/>
            </a:pPr>
            <a:r>
              <a:rPr lang="en-US" sz="2400"/>
              <a:t>The project tries to make the user’s browsing experience much better that what is it today.</a:t>
            </a:r>
            <a:endParaRPr sz="2400"/>
          </a:p>
          <a:p>
            <a:pPr indent="0" lvl="0" marL="0" rtl="0" algn="l">
              <a:lnSpc>
                <a:spcPct val="115000"/>
              </a:lnSpc>
              <a:spcBef>
                <a:spcPts val="1200"/>
              </a:spcBef>
              <a:spcAft>
                <a:spcPts val="0"/>
              </a:spcAft>
              <a:buNone/>
            </a:pPr>
            <a:r>
              <a:rPr lang="en-US" sz="2400"/>
              <a:t>Google handles 3.8 million searches every minute. So, one can imagine the number of ads flowing on the internet, which needs to be properly served to the right users.</a:t>
            </a:r>
            <a:endParaRPr sz="2400"/>
          </a:p>
          <a:p>
            <a:pPr indent="0" lvl="0" marL="0" rtl="0" algn="l">
              <a:lnSpc>
                <a:spcPct val="115000"/>
              </a:lnSpc>
              <a:spcBef>
                <a:spcPts val="1200"/>
              </a:spcBef>
              <a:spcAft>
                <a:spcPts val="0"/>
              </a:spcAft>
              <a:buNone/>
            </a:pPr>
            <a:r>
              <a:rPr lang="en-US" sz="2400"/>
              <a:t>The proposed idea is cheap and more beneficial to all the potential users (advertising companies)</a:t>
            </a:r>
            <a:endParaRPr sz="2400"/>
          </a:p>
          <a:p>
            <a:pPr indent="0" lvl="0" marL="0" rtl="0" algn="l">
              <a:lnSpc>
                <a:spcPct val="115000"/>
              </a:lnSpc>
              <a:spcBef>
                <a:spcPts val="1200"/>
              </a:spcBef>
              <a:spcAft>
                <a:spcPts val="1200"/>
              </a:spcAft>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5"/>
          <p:cNvSpPr txBox="1"/>
          <p:nvPr/>
        </p:nvSpPr>
        <p:spPr>
          <a:xfrm>
            <a:off x="449375" y="2076800"/>
            <a:ext cx="3958200" cy="1416300"/>
          </a:xfrm>
          <a:prstGeom prst="rect">
            <a:avLst/>
          </a:prstGeom>
          <a:noFill/>
          <a:ln>
            <a:noFill/>
          </a:ln>
        </p:spPr>
        <p:txBody>
          <a:bodyPr anchorCtr="0" anchor="t" bIns="0" lIns="0" spcFirstLastPara="1" rIns="0" wrap="square" tIns="93975">
            <a:noAutofit/>
          </a:bodyPr>
          <a:lstStyle/>
          <a:p>
            <a:pPr indent="0" lvl="0" marL="12700" marR="5080" rtl="0" algn="ctr">
              <a:lnSpc>
                <a:spcPct val="106818"/>
              </a:lnSpc>
              <a:spcBef>
                <a:spcPts val="0"/>
              </a:spcBef>
              <a:spcAft>
                <a:spcPts val="0"/>
              </a:spcAft>
              <a:buNone/>
            </a:pPr>
            <a:r>
              <a:rPr lang="en-US" sz="4400">
                <a:solidFill>
                  <a:srgbClr val="FFFFFF"/>
                </a:solidFill>
              </a:rPr>
              <a:t>Present System</a:t>
            </a:r>
            <a:endParaRPr sz="4400">
              <a:solidFill>
                <a:schemeClr val="dk1"/>
              </a:solidFill>
            </a:endParaRPr>
          </a:p>
          <a:p>
            <a:pPr indent="0" lvl="0" marL="12700" marR="5080" rtl="0" algn="l">
              <a:lnSpc>
                <a:spcPct val="106818"/>
              </a:lnSpc>
              <a:spcBef>
                <a:spcPts val="0"/>
              </a:spcBef>
              <a:spcAft>
                <a:spcPts val="0"/>
              </a:spcAft>
              <a:buNone/>
            </a:pPr>
            <a:r>
              <a:t/>
            </a:r>
            <a:endParaRPr sz="4400">
              <a:solidFill>
                <a:schemeClr val="dk1"/>
              </a:solidFill>
            </a:endParaRPr>
          </a:p>
        </p:txBody>
      </p:sp>
      <p:sp>
        <p:nvSpPr>
          <p:cNvPr id="132" name="Google Shape;132;p15"/>
          <p:cNvSpPr txBox="1"/>
          <p:nvPr>
            <p:ph type="title"/>
          </p:nvPr>
        </p:nvSpPr>
        <p:spPr>
          <a:xfrm>
            <a:off x="6349350" y="358662"/>
            <a:ext cx="4916700" cy="871200"/>
          </a:xfrm>
          <a:prstGeom prst="rect">
            <a:avLst/>
          </a:prstGeom>
          <a:noFill/>
          <a:ln>
            <a:noFill/>
          </a:ln>
        </p:spPr>
        <p:txBody>
          <a:bodyPr anchorCtr="0" anchor="t" bIns="0" lIns="0" spcFirstLastPara="1" rIns="0" wrap="square" tIns="35550">
            <a:noAutofit/>
          </a:bodyPr>
          <a:lstStyle/>
          <a:p>
            <a:pPr indent="0" lvl="0" marL="12700" marR="5080" rtl="0" algn="l">
              <a:lnSpc>
                <a:spcPct val="111764"/>
              </a:lnSpc>
              <a:spcBef>
                <a:spcPts val="0"/>
              </a:spcBef>
              <a:spcAft>
                <a:spcPts val="0"/>
              </a:spcAft>
              <a:buNone/>
            </a:pPr>
            <a:r>
              <a:rPr lang="en-US" sz="1700">
                <a:solidFill>
                  <a:srgbClr val="FFFFFF"/>
                </a:solidFill>
              </a:rPr>
              <a:t>Digital advertising is data-driven strategy for target audience. But the user experience can be displeasurable at times.</a:t>
            </a:r>
            <a:endParaRPr sz="1700"/>
          </a:p>
        </p:txBody>
      </p:sp>
      <p:sp>
        <p:nvSpPr>
          <p:cNvPr id="133" name="Google Shape;133;p15"/>
          <p:cNvSpPr txBox="1"/>
          <p:nvPr/>
        </p:nvSpPr>
        <p:spPr>
          <a:xfrm>
            <a:off x="6355650" y="1640000"/>
            <a:ext cx="4904100" cy="696300"/>
          </a:xfrm>
          <a:prstGeom prst="rect">
            <a:avLst/>
          </a:prstGeom>
          <a:noFill/>
          <a:ln>
            <a:noFill/>
          </a:ln>
        </p:spPr>
        <p:txBody>
          <a:bodyPr anchorCtr="0" anchor="t" bIns="0" lIns="0" spcFirstLastPara="1" rIns="0" wrap="square" tIns="36825">
            <a:noAutofit/>
          </a:bodyPr>
          <a:lstStyle/>
          <a:p>
            <a:pPr indent="0" lvl="0" marL="12700" marR="5080" rtl="0" algn="l">
              <a:lnSpc>
                <a:spcPct val="90600"/>
              </a:lnSpc>
              <a:spcBef>
                <a:spcPts val="0"/>
              </a:spcBef>
              <a:spcAft>
                <a:spcPts val="0"/>
              </a:spcAft>
              <a:buNone/>
            </a:pPr>
            <a:r>
              <a:rPr lang="en-US" sz="1700">
                <a:solidFill>
                  <a:srgbClr val="FFFFFF"/>
                </a:solidFill>
                <a:latin typeface="Trebuchet MS"/>
                <a:ea typeface="Trebuchet MS"/>
                <a:cs typeface="Trebuchet MS"/>
                <a:sym typeface="Trebuchet MS"/>
              </a:rPr>
              <a:t>Search engines store users browsing data on the cloud. This data is then used to target ads to the users.</a:t>
            </a:r>
            <a:endParaRPr sz="1700">
              <a:solidFill>
                <a:schemeClr val="dk1"/>
              </a:solidFill>
              <a:latin typeface="Trebuchet MS"/>
              <a:ea typeface="Trebuchet MS"/>
              <a:cs typeface="Trebuchet MS"/>
              <a:sym typeface="Trebuchet MS"/>
            </a:endParaRPr>
          </a:p>
        </p:txBody>
      </p:sp>
      <p:sp>
        <p:nvSpPr>
          <p:cNvPr id="134" name="Google Shape;134;p15"/>
          <p:cNvSpPr txBox="1"/>
          <p:nvPr/>
        </p:nvSpPr>
        <p:spPr>
          <a:xfrm>
            <a:off x="6355650" y="4062825"/>
            <a:ext cx="4904100" cy="941700"/>
          </a:xfrm>
          <a:prstGeom prst="rect">
            <a:avLst/>
          </a:prstGeom>
          <a:noFill/>
          <a:ln>
            <a:noFill/>
          </a:ln>
        </p:spPr>
        <p:txBody>
          <a:bodyPr anchorCtr="0" anchor="ctr" bIns="0" lIns="0" spcFirstLastPara="1" rIns="0" wrap="square" tIns="35550">
            <a:noAutofit/>
          </a:bodyPr>
          <a:lstStyle/>
          <a:p>
            <a:pPr indent="0" lvl="0" marL="12700" marR="5080" rtl="0" algn="l">
              <a:lnSpc>
                <a:spcPct val="111764"/>
              </a:lnSpc>
              <a:spcBef>
                <a:spcPts val="0"/>
              </a:spcBef>
              <a:spcAft>
                <a:spcPts val="0"/>
              </a:spcAft>
              <a:buNone/>
            </a:pPr>
            <a:r>
              <a:rPr lang="en-US" sz="1700">
                <a:solidFill>
                  <a:srgbClr val="FFFFFF"/>
                </a:solidFill>
                <a:latin typeface="Trebuchet MS"/>
                <a:ea typeface="Trebuchet MS"/>
                <a:cs typeface="Trebuchet MS"/>
                <a:sym typeface="Trebuchet MS"/>
              </a:rPr>
              <a:t>We aim to improve this approach by filtering relevancy based on the users history as well as the current browsing relevancy.</a:t>
            </a:r>
            <a:endParaRPr sz="1700">
              <a:solidFill>
                <a:schemeClr val="dk1"/>
              </a:solidFill>
              <a:latin typeface="Trebuchet MS"/>
              <a:ea typeface="Trebuchet MS"/>
              <a:cs typeface="Trebuchet MS"/>
              <a:sym typeface="Trebuchet MS"/>
            </a:endParaRPr>
          </a:p>
        </p:txBody>
      </p:sp>
      <p:sp>
        <p:nvSpPr>
          <p:cNvPr id="135" name="Google Shape;135;p15"/>
          <p:cNvSpPr txBox="1"/>
          <p:nvPr/>
        </p:nvSpPr>
        <p:spPr>
          <a:xfrm>
            <a:off x="6355650" y="5427384"/>
            <a:ext cx="4904100" cy="800400"/>
          </a:xfrm>
          <a:prstGeom prst="rect">
            <a:avLst/>
          </a:prstGeom>
          <a:noFill/>
          <a:ln>
            <a:noFill/>
          </a:ln>
        </p:spPr>
        <p:txBody>
          <a:bodyPr anchorCtr="0" anchor="t" bIns="0" lIns="0" spcFirstLastPara="1" rIns="0" wrap="square" tIns="35550">
            <a:noAutofit/>
          </a:bodyPr>
          <a:lstStyle/>
          <a:p>
            <a:pPr indent="0" lvl="0" marL="12700" marR="5080" rtl="0" algn="l">
              <a:lnSpc>
                <a:spcPct val="111764"/>
              </a:lnSpc>
              <a:spcBef>
                <a:spcPts val="0"/>
              </a:spcBef>
              <a:spcAft>
                <a:spcPts val="0"/>
              </a:spcAft>
              <a:buNone/>
            </a:pPr>
            <a:r>
              <a:rPr lang="en-US" sz="1700">
                <a:solidFill>
                  <a:srgbClr val="FFFFFF"/>
                </a:solidFill>
                <a:latin typeface="Trebuchet MS"/>
                <a:ea typeface="Trebuchet MS"/>
                <a:cs typeface="Trebuchet MS"/>
                <a:sym typeface="Trebuchet MS"/>
              </a:rPr>
              <a:t>This will not only make good user experience, but also provide good targeted audience to the advertising company</a:t>
            </a:r>
            <a:endParaRPr sz="1700">
              <a:solidFill>
                <a:schemeClr val="dk1"/>
              </a:solidFill>
              <a:latin typeface="Trebuchet MS"/>
              <a:ea typeface="Trebuchet MS"/>
              <a:cs typeface="Trebuchet MS"/>
              <a:sym typeface="Trebuchet MS"/>
            </a:endParaRPr>
          </a:p>
        </p:txBody>
      </p:sp>
      <p:sp>
        <p:nvSpPr>
          <p:cNvPr id="136" name="Google Shape;136;p15"/>
          <p:cNvSpPr txBox="1"/>
          <p:nvPr/>
        </p:nvSpPr>
        <p:spPr>
          <a:xfrm>
            <a:off x="5114925" y="300050"/>
            <a:ext cx="6572100" cy="6286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US" sz="2400"/>
              <a:t>Today, everyone uses browsers for anything they need. And ads are displayed to them, based on their browsing history.</a:t>
            </a:r>
            <a:endParaRPr sz="2400"/>
          </a:p>
          <a:p>
            <a:pPr indent="0" lvl="0" marL="0" rtl="0" algn="l">
              <a:lnSpc>
                <a:spcPct val="115000"/>
              </a:lnSpc>
              <a:spcBef>
                <a:spcPts val="1200"/>
              </a:spcBef>
              <a:spcAft>
                <a:spcPts val="0"/>
              </a:spcAft>
              <a:buNone/>
            </a:pPr>
            <a:r>
              <a:rPr lang="en-US" sz="2400"/>
              <a:t>This history is stored in the user’s device itself which is then parsed by the browser to display the ad, as the user visits some particular website.</a:t>
            </a:r>
            <a:endParaRPr sz="2400"/>
          </a:p>
          <a:p>
            <a:pPr indent="0" lvl="0" marL="0" rtl="0" algn="l">
              <a:lnSpc>
                <a:spcPct val="115000"/>
              </a:lnSpc>
              <a:spcBef>
                <a:spcPts val="1200"/>
              </a:spcBef>
              <a:spcAft>
                <a:spcPts val="0"/>
              </a:spcAft>
              <a:buNone/>
            </a:pPr>
            <a:r>
              <a:rPr lang="en-US" sz="2400"/>
              <a:t>Now, this ad can be </a:t>
            </a:r>
            <a:r>
              <a:rPr lang="en-US" sz="2400"/>
              <a:t>targeted</a:t>
            </a:r>
            <a:r>
              <a:rPr lang="en-US" sz="2400"/>
              <a:t> anywhere and on any website, irrespective of </a:t>
            </a:r>
            <a:r>
              <a:rPr lang="en-US" sz="2400"/>
              <a:t>its</a:t>
            </a:r>
            <a:r>
              <a:rPr lang="en-US" sz="2400"/>
              <a:t> relevance, which gives a bad user experience.</a:t>
            </a:r>
            <a:endParaRPr sz="2400"/>
          </a:p>
          <a:p>
            <a:pPr indent="0" lvl="0" marL="0" rtl="0" algn="l">
              <a:lnSpc>
                <a:spcPct val="115000"/>
              </a:lnSpc>
              <a:spcBef>
                <a:spcPts val="1200"/>
              </a:spcBef>
              <a:spcAft>
                <a:spcPts val="120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