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258" r:id="rId4"/>
    <p:sldId id="260" r:id="rId5"/>
    <p:sldId id="261" r:id="rId6"/>
    <p:sldId id="276" r:id="rId7"/>
    <p:sldId id="277" r:id="rId8"/>
    <p:sldId id="262" r:id="rId9"/>
    <p:sldId id="266" r:id="rId10"/>
    <p:sldId id="263" r:id="rId11"/>
    <p:sldId id="264" r:id="rId12"/>
    <p:sldId id="278" r:id="rId13"/>
    <p:sldId id="279" r:id="rId14"/>
    <p:sldId id="267" r:id="rId15"/>
    <p:sldId id="280" r:id="rId16"/>
    <p:sldId id="268" r:id="rId17"/>
    <p:sldId id="269" r:id="rId18"/>
    <p:sldId id="281" r:id="rId19"/>
    <p:sldId id="270" r:id="rId20"/>
    <p:sldId id="271"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0146E-3B4F-42B9-9631-51DE2384DCC1}"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6B63F-8286-4D2E-988D-AF09D4866DCB}" type="slidenum">
              <a:rPr lang="en-US" smtClean="0"/>
              <a:t>‹#›</a:t>
            </a:fld>
            <a:endParaRPr lang="en-US"/>
          </a:p>
        </p:txBody>
      </p:sp>
    </p:spTree>
    <p:extLst>
      <p:ext uri="{BB962C8B-B14F-4D97-AF65-F5344CB8AC3E}">
        <p14:creationId xmlns:p14="http://schemas.microsoft.com/office/powerpoint/2010/main" val="58167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1764B0-CBD7-042A-51BE-C01EA9D6E85F}"/>
              </a:ext>
            </a:extLst>
          </p:cNvPr>
          <p:cNvSpPr>
            <a:spLocks noGrp="1"/>
          </p:cNvSpPr>
          <p:nvPr>
            <p:ph type="dt" sz="half" idx="10"/>
          </p:nvPr>
        </p:nvSpPr>
        <p:spPr/>
        <p:txBody>
          <a:bodyPr/>
          <a:lstStyle>
            <a:lvl1pPr>
              <a:defRPr/>
            </a:lvl1pPr>
          </a:lstStyle>
          <a:p>
            <a:pPr>
              <a:defRPr/>
            </a:pPr>
            <a:fld id="{1E29A4DC-2798-4D3A-870F-B648230F3FE3}" type="datetimeFigureOut">
              <a:rPr lang="en-US"/>
              <a:pPr>
                <a:defRPr/>
              </a:pPr>
              <a:t>1/7/2024</a:t>
            </a:fld>
            <a:endParaRPr lang="en-US"/>
          </a:p>
        </p:txBody>
      </p:sp>
      <p:sp>
        <p:nvSpPr>
          <p:cNvPr id="5" name="Footer Placeholder 4">
            <a:extLst>
              <a:ext uri="{FF2B5EF4-FFF2-40B4-BE49-F238E27FC236}">
                <a16:creationId xmlns:a16="http://schemas.microsoft.com/office/drawing/2014/main" id="{2B1A820D-7B08-4D84-4045-425F41FA373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1E7C0C6-2060-E781-B573-ACC0C6CDA8D2}"/>
              </a:ext>
            </a:extLst>
          </p:cNvPr>
          <p:cNvSpPr>
            <a:spLocks noGrp="1"/>
          </p:cNvSpPr>
          <p:nvPr>
            <p:ph type="sldNum" sz="quarter" idx="12"/>
          </p:nvPr>
        </p:nvSpPr>
        <p:spPr/>
        <p:txBody>
          <a:bodyPr/>
          <a:lstStyle>
            <a:lvl1pPr>
              <a:defRPr/>
            </a:lvl1pPr>
          </a:lstStyle>
          <a:p>
            <a:fld id="{A318EA09-BCE5-4B95-8A4B-5ECE8980DBDA}" type="slidenum">
              <a:rPr lang="en-US" altLang="en-US"/>
              <a:pPr/>
              <a:t>‹#›</a:t>
            </a:fld>
            <a:endParaRPr lang="en-US" altLang="en-US"/>
          </a:p>
        </p:txBody>
      </p:sp>
    </p:spTree>
    <p:extLst>
      <p:ext uri="{BB962C8B-B14F-4D97-AF65-F5344CB8AC3E}">
        <p14:creationId xmlns:p14="http://schemas.microsoft.com/office/powerpoint/2010/main" val="17762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F0697-F870-772D-1563-F9AB24E35724}"/>
              </a:ext>
            </a:extLst>
          </p:cNvPr>
          <p:cNvSpPr>
            <a:spLocks noGrp="1"/>
          </p:cNvSpPr>
          <p:nvPr>
            <p:ph type="dt" sz="half" idx="10"/>
          </p:nvPr>
        </p:nvSpPr>
        <p:spPr/>
        <p:txBody>
          <a:bodyPr/>
          <a:lstStyle>
            <a:lvl1pPr>
              <a:defRPr/>
            </a:lvl1pPr>
          </a:lstStyle>
          <a:p>
            <a:pPr>
              <a:defRPr/>
            </a:pPr>
            <a:fld id="{900F1EA1-0944-450A-A40E-56AB0387F99D}" type="datetimeFigureOut">
              <a:rPr lang="en-US"/>
              <a:pPr>
                <a:defRPr/>
              </a:pPr>
              <a:t>1/7/2024</a:t>
            </a:fld>
            <a:endParaRPr lang="en-US"/>
          </a:p>
        </p:txBody>
      </p:sp>
      <p:sp>
        <p:nvSpPr>
          <p:cNvPr id="5" name="Footer Placeholder 4">
            <a:extLst>
              <a:ext uri="{FF2B5EF4-FFF2-40B4-BE49-F238E27FC236}">
                <a16:creationId xmlns:a16="http://schemas.microsoft.com/office/drawing/2014/main" id="{14DE0A88-69F4-63B7-0812-E0F15010D5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815F5CC-AB3F-2154-30CC-08878A5D8420}"/>
              </a:ext>
            </a:extLst>
          </p:cNvPr>
          <p:cNvSpPr>
            <a:spLocks noGrp="1"/>
          </p:cNvSpPr>
          <p:nvPr>
            <p:ph type="sldNum" sz="quarter" idx="12"/>
          </p:nvPr>
        </p:nvSpPr>
        <p:spPr/>
        <p:txBody>
          <a:bodyPr/>
          <a:lstStyle>
            <a:lvl1pPr>
              <a:defRPr/>
            </a:lvl1pPr>
          </a:lstStyle>
          <a:p>
            <a:fld id="{0863AF38-4D20-4825-805E-35293F6FE050}" type="slidenum">
              <a:rPr lang="en-US" altLang="en-US"/>
              <a:pPr/>
              <a:t>‹#›</a:t>
            </a:fld>
            <a:endParaRPr lang="en-US" altLang="en-US"/>
          </a:p>
        </p:txBody>
      </p:sp>
    </p:spTree>
    <p:extLst>
      <p:ext uri="{BB962C8B-B14F-4D97-AF65-F5344CB8AC3E}">
        <p14:creationId xmlns:p14="http://schemas.microsoft.com/office/powerpoint/2010/main" val="286924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1FA5F-772E-5EA4-AEED-B3CD3ACE05D8}"/>
              </a:ext>
            </a:extLst>
          </p:cNvPr>
          <p:cNvSpPr>
            <a:spLocks noGrp="1"/>
          </p:cNvSpPr>
          <p:nvPr>
            <p:ph type="dt" sz="half" idx="10"/>
          </p:nvPr>
        </p:nvSpPr>
        <p:spPr/>
        <p:txBody>
          <a:bodyPr/>
          <a:lstStyle>
            <a:lvl1pPr>
              <a:defRPr/>
            </a:lvl1pPr>
          </a:lstStyle>
          <a:p>
            <a:pPr>
              <a:defRPr/>
            </a:pPr>
            <a:fld id="{5BAD4F73-34F2-4F7E-817E-33FDFB1FDE5B}" type="datetimeFigureOut">
              <a:rPr lang="en-US"/>
              <a:pPr>
                <a:defRPr/>
              </a:pPr>
              <a:t>1/7/2024</a:t>
            </a:fld>
            <a:endParaRPr lang="en-US"/>
          </a:p>
        </p:txBody>
      </p:sp>
      <p:sp>
        <p:nvSpPr>
          <p:cNvPr id="5" name="Footer Placeholder 4">
            <a:extLst>
              <a:ext uri="{FF2B5EF4-FFF2-40B4-BE49-F238E27FC236}">
                <a16:creationId xmlns:a16="http://schemas.microsoft.com/office/drawing/2014/main" id="{A5F93B43-40EA-53BE-426C-49C3056E2D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3C59A6-DE59-9423-2E45-32F3266E18B8}"/>
              </a:ext>
            </a:extLst>
          </p:cNvPr>
          <p:cNvSpPr>
            <a:spLocks noGrp="1"/>
          </p:cNvSpPr>
          <p:nvPr>
            <p:ph type="sldNum" sz="quarter" idx="12"/>
          </p:nvPr>
        </p:nvSpPr>
        <p:spPr/>
        <p:txBody>
          <a:bodyPr/>
          <a:lstStyle>
            <a:lvl1pPr>
              <a:defRPr/>
            </a:lvl1pPr>
          </a:lstStyle>
          <a:p>
            <a:fld id="{3FFF406B-C0C0-4E7F-97CB-C93E34516A92}" type="slidenum">
              <a:rPr lang="en-US" altLang="en-US"/>
              <a:pPr/>
              <a:t>‹#›</a:t>
            </a:fld>
            <a:endParaRPr lang="en-US" altLang="en-US"/>
          </a:p>
        </p:txBody>
      </p:sp>
    </p:spTree>
    <p:extLst>
      <p:ext uri="{BB962C8B-B14F-4D97-AF65-F5344CB8AC3E}">
        <p14:creationId xmlns:p14="http://schemas.microsoft.com/office/powerpoint/2010/main" val="149909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26C19-B132-FBA8-0B6B-530CF2230901}"/>
              </a:ext>
            </a:extLst>
          </p:cNvPr>
          <p:cNvSpPr>
            <a:spLocks noGrp="1"/>
          </p:cNvSpPr>
          <p:nvPr>
            <p:ph type="dt" sz="half" idx="10"/>
          </p:nvPr>
        </p:nvSpPr>
        <p:spPr/>
        <p:txBody>
          <a:bodyPr/>
          <a:lstStyle>
            <a:lvl1pPr>
              <a:defRPr/>
            </a:lvl1pPr>
          </a:lstStyle>
          <a:p>
            <a:pPr>
              <a:defRPr/>
            </a:pPr>
            <a:fld id="{C3B4393F-EFA6-4FA9-97F9-A8C90EEBCAEF}" type="datetimeFigureOut">
              <a:rPr lang="en-US"/>
              <a:pPr>
                <a:defRPr/>
              </a:pPr>
              <a:t>1/7/2024</a:t>
            </a:fld>
            <a:endParaRPr lang="en-US"/>
          </a:p>
        </p:txBody>
      </p:sp>
      <p:sp>
        <p:nvSpPr>
          <p:cNvPr id="5" name="Footer Placeholder 4">
            <a:extLst>
              <a:ext uri="{FF2B5EF4-FFF2-40B4-BE49-F238E27FC236}">
                <a16:creationId xmlns:a16="http://schemas.microsoft.com/office/drawing/2014/main" id="{2612D253-8434-2A5D-212C-33DFBE4C41E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7347C4-B663-CA87-9D61-D39D49898216}"/>
              </a:ext>
            </a:extLst>
          </p:cNvPr>
          <p:cNvSpPr>
            <a:spLocks noGrp="1"/>
          </p:cNvSpPr>
          <p:nvPr>
            <p:ph type="sldNum" sz="quarter" idx="12"/>
          </p:nvPr>
        </p:nvSpPr>
        <p:spPr/>
        <p:txBody>
          <a:bodyPr/>
          <a:lstStyle>
            <a:lvl1pPr>
              <a:defRPr/>
            </a:lvl1pPr>
          </a:lstStyle>
          <a:p>
            <a:fld id="{F3E2FA49-94D6-4339-9D3B-4B561EA2733F}" type="slidenum">
              <a:rPr lang="en-US" altLang="en-US"/>
              <a:pPr/>
              <a:t>‹#›</a:t>
            </a:fld>
            <a:endParaRPr lang="en-US" altLang="en-US"/>
          </a:p>
        </p:txBody>
      </p:sp>
    </p:spTree>
    <p:extLst>
      <p:ext uri="{BB962C8B-B14F-4D97-AF65-F5344CB8AC3E}">
        <p14:creationId xmlns:p14="http://schemas.microsoft.com/office/powerpoint/2010/main" val="331876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748642-341C-D971-2759-8E49979950E6}"/>
              </a:ext>
            </a:extLst>
          </p:cNvPr>
          <p:cNvSpPr>
            <a:spLocks noGrp="1"/>
          </p:cNvSpPr>
          <p:nvPr>
            <p:ph type="dt" sz="half" idx="10"/>
          </p:nvPr>
        </p:nvSpPr>
        <p:spPr/>
        <p:txBody>
          <a:bodyPr/>
          <a:lstStyle>
            <a:lvl1pPr>
              <a:defRPr/>
            </a:lvl1pPr>
          </a:lstStyle>
          <a:p>
            <a:pPr>
              <a:defRPr/>
            </a:pPr>
            <a:fld id="{015E41F3-7DDA-4EAB-9516-F3E3FB503491}" type="datetimeFigureOut">
              <a:rPr lang="en-US"/>
              <a:pPr>
                <a:defRPr/>
              </a:pPr>
              <a:t>1/7/2024</a:t>
            </a:fld>
            <a:endParaRPr lang="en-US"/>
          </a:p>
        </p:txBody>
      </p:sp>
      <p:sp>
        <p:nvSpPr>
          <p:cNvPr id="5" name="Footer Placeholder 4">
            <a:extLst>
              <a:ext uri="{FF2B5EF4-FFF2-40B4-BE49-F238E27FC236}">
                <a16:creationId xmlns:a16="http://schemas.microsoft.com/office/drawing/2014/main" id="{383AC95A-AB56-DC7F-A7DC-718F0DC4053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9ED3F3-506D-1A6B-6AE9-03988402A69E}"/>
              </a:ext>
            </a:extLst>
          </p:cNvPr>
          <p:cNvSpPr>
            <a:spLocks noGrp="1"/>
          </p:cNvSpPr>
          <p:nvPr>
            <p:ph type="sldNum" sz="quarter" idx="12"/>
          </p:nvPr>
        </p:nvSpPr>
        <p:spPr/>
        <p:txBody>
          <a:bodyPr/>
          <a:lstStyle>
            <a:lvl1pPr>
              <a:defRPr/>
            </a:lvl1pPr>
          </a:lstStyle>
          <a:p>
            <a:fld id="{7826AC65-A8AD-4B90-8C26-FE9F2A337C0B}" type="slidenum">
              <a:rPr lang="en-US" altLang="en-US"/>
              <a:pPr/>
              <a:t>‹#›</a:t>
            </a:fld>
            <a:endParaRPr lang="en-US" altLang="en-US"/>
          </a:p>
        </p:txBody>
      </p:sp>
    </p:spTree>
    <p:extLst>
      <p:ext uri="{BB962C8B-B14F-4D97-AF65-F5344CB8AC3E}">
        <p14:creationId xmlns:p14="http://schemas.microsoft.com/office/powerpoint/2010/main" val="344947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B8D2D9A-8F2C-80B7-46F2-711A84A55CBA}"/>
              </a:ext>
            </a:extLst>
          </p:cNvPr>
          <p:cNvSpPr>
            <a:spLocks noGrp="1"/>
          </p:cNvSpPr>
          <p:nvPr>
            <p:ph type="dt" sz="half" idx="10"/>
          </p:nvPr>
        </p:nvSpPr>
        <p:spPr/>
        <p:txBody>
          <a:bodyPr/>
          <a:lstStyle>
            <a:lvl1pPr>
              <a:defRPr/>
            </a:lvl1pPr>
          </a:lstStyle>
          <a:p>
            <a:pPr>
              <a:defRPr/>
            </a:pPr>
            <a:fld id="{23650591-CB97-4140-B4FA-9E24D86C4DB3}" type="datetimeFigureOut">
              <a:rPr lang="en-US"/>
              <a:pPr>
                <a:defRPr/>
              </a:pPr>
              <a:t>1/7/2024</a:t>
            </a:fld>
            <a:endParaRPr lang="en-US"/>
          </a:p>
        </p:txBody>
      </p:sp>
      <p:sp>
        <p:nvSpPr>
          <p:cNvPr id="6" name="Footer Placeholder 4">
            <a:extLst>
              <a:ext uri="{FF2B5EF4-FFF2-40B4-BE49-F238E27FC236}">
                <a16:creationId xmlns:a16="http://schemas.microsoft.com/office/drawing/2014/main" id="{56AC6552-85B5-B305-6B20-45E354E3EC5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A69731-A404-167B-A3E0-9E57267AEC6E}"/>
              </a:ext>
            </a:extLst>
          </p:cNvPr>
          <p:cNvSpPr>
            <a:spLocks noGrp="1"/>
          </p:cNvSpPr>
          <p:nvPr>
            <p:ph type="sldNum" sz="quarter" idx="12"/>
          </p:nvPr>
        </p:nvSpPr>
        <p:spPr/>
        <p:txBody>
          <a:bodyPr/>
          <a:lstStyle>
            <a:lvl1pPr>
              <a:defRPr/>
            </a:lvl1pPr>
          </a:lstStyle>
          <a:p>
            <a:fld id="{A451BDEA-9478-447D-9696-DE5E0DDD178F}" type="slidenum">
              <a:rPr lang="en-US" altLang="en-US"/>
              <a:pPr/>
              <a:t>‹#›</a:t>
            </a:fld>
            <a:endParaRPr lang="en-US" altLang="en-US"/>
          </a:p>
        </p:txBody>
      </p:sp>
    </p:spTree>
    <p:extLst>
      <p:ext uri="{BB962C8B-B14F-4D97-AF65-F5344CB8AC3E}">
        <p14:creationId xmlns:p14="http://schemas.microsoft.com/office/powerpoint/2010/main" val="421642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38519FD-3DB0-C1DB-DD00-4B202DCA3464}"/>
              </a:ext>
            </a:extLst>
          </p:cNvPr>
          <p:cNvSpPr>
            <a:spLocks noGrp="1"/>
          </p:cNvSpPr>
          <p:nvPr>
            <p:ph type="dt" sz="half" idx="10"/>
          </p:nvPr>
        </p:nvSpPr>
        <p:spPr/>
        <p:txBody>
          <a:bodyPr/>
          <a:lstStyle>
            <a:lvl1pPr>
              <a:defRPr/>
            </a:lvl1pPr>
          </a:lstStyle>
          <a:p>
            <a:pPr>
              <a:defRPr/>
            </a:pPr>
            <a:fld id="{39B46821-A00D-4859-9960-5536B4C8FD23}" type="datetimeFigureOut">
              <a:rPr lang="en-US"/>
              <a:pPr>
                <a:defRPr/>
              </a:pPr>
              <a:t>1/7/2024</a:t>
            </a:fld>
            <a:endParaRPr lang="en-US"/>
          </a:p>
        </p:txBody>
      </p:sp>
      <p:sp>
        <p:nvSpPr>
          <p:cNvPr id="8" name="Footer Placeholder 4">
            <a:extLst>
              <a:ext uri="{FF2B5EF4-FFF2-40B4-BE49-F238E27FC236}">
                <a16:creationId xmlns:a16="http://schemas.microsoft.com/office/drawing/2014/main" id="{439CEFDF-147D-6824-CC61-F5AB5018BB3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B72F2DC-FB11-A859-ACE9-D85BEF06FDAF}"/>
              </a:ext>
            </a:extLst>
          </p:cNvPr>
          <p:cNvSpPr>
            <a:spLocks noGrp="1"/>
          </p:cNvSpPr>
          <p:nvPr>
            <p:ph type="sldNum" sz="quarter" idx="12"/>
          </p:nvPr>
        </p:nvSpPr>
        <p:spPr/>
        <p:txBody>
          <a:bodyPr/>
          <a:lstStyle>
            <a:lvl1pPr>
              <a:defRPr/>
            </a:lvl1pPr>
          </a:lstStyle>
          <a:p>
            <a:fld id="{C0EDC846-80D1-4669-8D7E-8942B272A6F5}" type="slidenum">
              <a:rPr lang="en-US" altLang="en-US"/>
              <a:pPr/>
              <a:t>‹#›</a:t>
            </a:fld>
            <a:endParaRPr lang="en-US" altLang="en-US"/>
          </a:p>
        </p:txBody>
      </p:sp>
    </p:spTree>
    <p:extLst>
      <p:ext uri="{BB962C8B-B14F-4D97-AF65-F5344CB8AC3E}">
        <p14:creationId xmlns:p14="http://schemas.microsoft.com/office/powerpoint/2010/main" val="62990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A4C3078-A84B-FEAD-711F-4A3ED6B51D8C}"/>
              </a:ext>
            </a:extLst>
          </p:cNvPr>
          <p:cNvSpPr>
            <a:spLocks noGrp="1"/>
          </p:cNvSpPr>
          <p:nvPr>
            <p:ph type="dt" sz="half" idx="10"/>
          </p:nvPr>
        </p:nvSpPr>
        <p:spPr/>
        <p:txBody>
          <a:bodyPr/>
          <a:lstStyle>
            <a:lvl1pPr>
              <a:defRPr/>
            </a:lvl1pPr>
          </a:lstStyle>
          <a:p>
            <a:pPr>
              <a:defRPr/>
            </a:pPr>
            <a:fld id="{8AA0FE89-B48F-49FA-A140-E6117DC4B6A6}" type="datetimeFigureOut">
              <a:rPr lang="en-US"/>
              <a:pPr>
                <a:defRPr/>
              </a:pPr>
              <a:t>1/7/2024</a:t>
            </a:fld>
            <a:endParaRPr lang="en-US"/>
          </a:p>
        </p:txBody>
      </p:sp>
      <p:sp>
        <p:nvSpPr>
          <p:cNvPr id="4" name="Footer Placeholder 4">
            <a:extLst>
              <a:ext uri="{FF2B5EF4-FFF2-40B4-BE49-F238E27FC236}">
                <a16:creationId xmlns:a16="http://schemas.microsoft.com/office/drawing/2014/main" id="{B91DE237-20F0-E648-A7C6-4C85DF074CF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0948CF4-22C7-1FA6-72AD-DED687E8100D}"/>
              </a:ext>
            </a:extLst>
          </p:cNvPr>
          <p:cNvSpPr>
            <a:spLocks noGrp="1"/>
          </p:cNvSpPr>
          <p:nvPr>
            <p:ph type="sldNum" sz="quarter" idx="12"/>
          </p:nvPr>
        </p:nvSpPr>
        <p:spPr/>
        <p:txBody>
          <a:bodyPr/>
          <a:lstStyle>
            <a:lvl1pPr>
              <a:defRPr/>
            </a:lvl1pPr>
          </a:lstStyle>
          <a:p>
            <a:fld id="{EE3D338C-319B-4BD1-B6A9-FC70030C2111}" type="slidenum">
              <a:rPr lang="en-US" altLang="en-US"/>
              <a:pPr/>
              <a:t>‹#›</a:t>
            </a:fld>
            <a:endParaRPr lang="en-US" altLang="en-US"/>
          </a:p>
        </p:txBody>
      </p:sp>
    </p:spTree>
    <p:extLst>
      <p:ext uri="{BB962C8B-B14F-4D97-AF65-F5344CB8AC3E}">
        <p14:creationId xmlns:p14="http://schemas.microsoft.com/office/powerpoint/2010/main" val="191593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2FB93CC-8865-5B3E-9993-298D7445E0C0}"/>
              </a:ext>
            </a:extLst>
          </p:cNvPr>
          <p:cNvSpPr>
            <a:spLocks noGrp="1"/>
          </p:cNvSpPr>
          <p:nvPr>
            <p:ph type="dt" sz="half" idx="10"/>
          </p:nvPr>
        </p:nvSpPr>
        <p:spPr/>
        <p:txBody>
          <a:bodyPr/>
          <a:lstStyle>
            <a:lvl1pPr>
              <a:defRPr/>
            </a:lvl1pPr>
          </a:lstStyle>
          <a:p>
            <a:pPr>
              <a:defRPr/>
            </a:pPr>
            <a:fld id="{A3BCE9C4-AE88-4421-ABED-6F6F5F6080BF}" type="datetimeFigureOut">
              <a:rPr lang="en-US"/>
              <a:pPr>
                <a:defRPr/>
              </a:pPr>
              <a:t>1/7/2024</a:t>
            </a:fld>
            <a:endParaRPr lang="en-US"/>
          </a:p>
        </p:txBody>
      </p:sp>
      <p:sp>
        <p:nvSpPr>
          <p:cNvPr id="3" name="Footer Placeholder 4">
            <a:extLst>
              <a:ext uri="{FF2B5EF4-FFF2-40B4-BE49-F238E27FC236}">
                <a16:creationId xmlns:a16="http://schemas.microsoft.com/office/drawing/2014/main" id="{6D07C556-E9E1-35F0-14DE-16721ED6188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BF029E5-D17C-B96E-6826-DA996C637BA4}"/>
              </a:ext>
            </a:extLst>
          </p:cNvPr>
          <p:cNvSpPr>
            <a:spLocks noGrp="1"/>
          </p:cNvSpPr>
          <p:nvPr>
            <p:ph type="sldNum" sz="quarter" idx="12"/>
          </p:nvPr>
        </p:nvSpPr>
        <p:spPr/>
        <p:txBody>
          <a:bodyPr/>
          <a:lstStyle>
            <a:lvl1pPr>
              <a:defRPr/>
            </a:lvl1pPr>
          </a:lstStyle>
          <a:p>
            <a:fld id="{66B5A202-C0FC-4C77-89DD-4E7677E00F5B}" type="slidenum">
              <a:rPr lang="en-US" altLang="en-US"/>
              <a:pPr/>
              <a:t>‹#›</a:t>
            </a:fld>
            <a:endParaRPr lang="en-US" altLang="en-US"/>
          </a:p>
        </p:txBody>
      </p:sp>
    </p:spTree>
    <p:extLst>
      <p:ext uri="{BB962C8B-B14F-4D97-AF65-F5344CB8AC3E}">
        <p14:creationId xmlns:p14="http://schemas.microsoft.com/office/powerpoint/2010/main" val="75101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45C9633-8B54-EC43-D75A-2299DD59BC2A}"/>
              </a:ext>
            </a:extLst>
          </p:cNvPr>
          <p:cNvSpPr>
            <a:spLocks noGrp="1"/>
          </p:cNvSpPr>
          <p:nvPr>
            <p:ph type="dt" sz="half" idx="10"/>
          </p:nvPr>
        </p:nvSpPr>
        <p:spPr/>
        <p:txBody>
          <a:bodyPr/>
          <a:lstStyle>
            <a:lvl1pPr>
              <a:defRPr/>
            </a:lvl1pPr>
          </a:lstStyle>
          <a:p>
            <a:pPr>
              <a:defRPr/>
            </a:pPr>
            <a:fld id="{845A97AA-D124-4AD0-8063-52899DDC5691}" type="datetimeFigureOut">
              <a:rPr lang="en-US"/>
              <a:pPr>
                <a:defRPr/>
              </a:pPr>
              <a:t>1/7/2024</a:t>
            </a:fld>
            <a:endParaRPr lang="en-US"/>
          </a:p>
        </p:txBody>
      </p:sp>
      <p:sp>
        <p:nvSpPr>
          <p:cNvPr id="6" name="Footer Placeholder 4">
            <a:extLst>
              <a:ext uri="{FF2B5EF4-FFF2-40B4-BE49-F238E27FC236}">
                <a16:creationId xmlns:a16="http://schemas.microsoft.com/office/drawing/2014/main" id="{2709F88D-B631-7DB4-D1AC-BD21F7A913E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8C84E80-3898-FB18-22AC-8BF9BC0C9CFA}"/>
              </a:ext>
            </a:extLst>
          </p:cNvPr>
          <p:cNvSpPr>
            <a:spLocks noGrp="1"/>
          </p:cNvSpPr>
          <p:nvPr>
            <p:ph type="sldNum" sz="quarter" idx="12"/>
          </p:nvPr>
        </p:nvSpPr>
        <p:spPr/>
        <p:txBody>
          <a:bodyPr/>
          <a:lstStyle>
            <a:lvl1pPr>
              <a:defRPr/>
            </a:lvl1pPr>
          </a:lstStyle>
          <a:p>
            <a:fld id="{2AA8FDFA-4869-4BC9-9995-D93AAA7D3567}" type="slidenum">
              <a:rPr lang="en-US" altLang="en-US"/>
              <a:pPr/>
              <a:t>‹#›</a:t>
            </a:fld>
            <a:endParaRPr lang="en-US" altLang="en-US"/>
          </a:p>
        </p:txBody>
      </p:sp>
    </p:spTree>
    <p:extLst>
      <p:ext uri="{BB962C8B-B14F-4D97-AF65-F5344CB8AC3E}">
        <p14:creationId xmlns:p14="http://schemas.microsoft.com/office/powerpoint/2010/main" val="364749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5ABBDBA0-881A-771C-6F58-84758BC75D51}"/>
              </a:ext>
            </a:extLst>
          </p:cNvPr>
          <p:cNvSpPr>
            <a:spLocks noGrp="1"/>
          </p:cNvSpPr>
          <p:nvPr>
            <p:ph type="dt" sz="half" idx="10"/>
          </p:nvPr>
        </p:nvSpPr>
        <p:spPr/>
        <p:txBody>
          <a:bodyPr/>
          <a:lstStyle>
            <a:lvl1pPr>
              <a:defRPr/>
            </a:lvl1pPr>
          </a:lstStyle>
          <a:p>
            <a:pPr>
              <a:defRPr/>
            </a:pPr>
            <a:fld id="{6DD8220F-1049-4897-A5E6-1E8ADB9777C6}" type="datetimeFigureOut">
              <a:rPr lang="en-US"/>
              <a:pPr>
                <a:defRPr/>
              </a:pPr>
              <a:t>1/7/2024</a:t>
            </a:fld>
            <a:endParaRPr lang="en-US"/>
          </a:p>
        </p:txBody>
      </p:sp>
      <p:sp>
        <p:nvSpPr>
          <p:cNvPr id="6" name="Footer Placeholder 4">
            <a:extLst>
              <a:ext uri="{FF2B5EF4-FFF2-40B4-BE49-F238E27FC236}">
                <a16:creationId xmlns:a16="http://schemas.microsoft.com/office/drawing/2014/main" id="{1A403879-3AFB-F0CA-7107-3E9F2278827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2A0BFA2-F176-058F-40CA-4D520BAD9729}"/>
              </a:ext>
            </a:extLst>
          </p:cNvPr>
          <p:cNvSpPr>
            <a:spLocks noGrp="1"/>
          </p:cNvSpPr>
          <p:nvPr>
            <p:ph type="sldNum" sz="quarter" idx="12"/>
          </p:nvPr>
        </p:nvSpPr>
        <p:spPr/>
        <p:txBody>
          <a:bodyPr/>
          <a:lstStyle>
            <a:lvl1pPr>
              <a:defRPr/>
            </a:lvl1pPr>
          </a:lstStyle>
          <a:p>
            <a:fld id="{52015C24-E358-4EEF-B036-3AD8553B8282}" type="slidenum">
              <a:rPr lang="en-US" altLang="en-US"/>
              <a:pPr/>
              <a:t>‹#›</a:t>
            </a:fld>
            <a:endParaRPr lang="en-US" altLang="en-US"/>
          </a:p>
        </p:txBody>
      </p:sp>
    </p:spTree>
    <p:extLst>
      <p:ext uri="{BB962C8B-B14F-4D97-AF65-F5344CB8AC3E}">
        <p14:creationId xmlns:p14="http://schemas.microsoft.com/office/powerpoint/2010/main" val="18449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250425B-2E37-87C7-2164-975C4129507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8FE75B9-7032-BB57-0D7C-01700BAF02F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330DEF4-701B-C855-633B-5964B9E209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567A4F30-66A1-4867-B0B5-E6491E8B898E}" type="datetimeFigureOut">
              <a:rPr lang="en-US"/>
              <a:pPr>
                <a:defRPr/>
              </a:pPr>
              <a:t>1/7/2024</a:t>
            </a:fld>
            <a:endParaRPr lang="en-US"/>
          </a:p>
        </p:txBody>
      </p:sp>
      <p:sp>
        <p:nvSpPr>
          <p:cNvPr id="5" name="Footer Placeholder 4">
            <a:extLst>
              <a:ext uri="{FF2B5EF4-FFF2-40B4-BE49-F238E27FC236}">
                <a16:creationId xmlns:a16="http://schemas.microsoft.com/office/drawing/2014/main" id="{48111564-EB9A-A933-1691-13F58CB478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E69E1CD-7B3D-41CD-2C90-0E0842D2F2F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6F83CFCE-6D0E-449B-8803-269DFFD38D9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1706.10059" TargetMode="External"/><Relationship Id="rId2" Type="http://schemas.openxmlformats.org/officeDocument/2006/relationships/hyperlink" Target="https://www.sciencedirect.com/science/article/pii/S0957417420302803" TargetMode="External"/><Relationship Id="rId1" Type="http://schemas.openxmlformats.org/officeDocument/2006/relationships/slideLayout" Target="../slideLayouts/slideLayout7.xml"/><Relationship Id="rId5" Type="http://schemas.openxmlformats.org/officeDocument/2006/relationships/hyperlink" Target="https://www.tensorflow.org/agents/overview" TargetMode="External"/><Relationship Id="rId4" Type="http://schemas.openxmlformats.org/officeDocument/2006/relationships/hyperlink" Target="https://en.wikipedia.org/wiki/Modern_portfolio_theor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45EC0E-EB39-B5BB-DCE9-A494B046B886}"/>
              </a:ext>
            </a:extLst>
          </p:cNvPr>
          <p:cNvSpPr/>
          <p:nvPr/>
        </p:nvSpPr>
        <p:spPr>
          <a:xfrm>
            <a:off x="0" y="0"/>
            <a:ext cx="12192000" cy="6891338"/>
          </a:xfrm>
          <a:prstGeom prst="rect">
            <a:avLst/>
          </a:prstGeom>
          <a:gradFill flip="none" rotWithShape="1">
            <a:gsLst>
              <a:gs pos="0">
                <a:srgbClr val="1A0A05">
                  <a:alpha val="90000"/>
                </a:srgbClr>
              </a:gs>
              <a:gs pos="100000">
                <a:srgbClr val="870000">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44546A">
                  <a:lumMod val="60000"/>
                  <a:lumOff val="40000"/>
                </a:srgbClr>
              </a:solidFill>
            </a:endParaRPr>
          </a:p>
        </p:txBody>
      </p:sp>
      <p:sp>
        <p:nvSpPr>
          <p:cNvPr id="8" name="Rectangle 7">
            <a:extLst>
              <a:ext uri="{FF2B5EF4-FFF2-40B4-BE49-F238E27FC236}">
                <a16:creationId xmlns:a16="http://schemas.microsoft.com/office/drawing/2014/main" id="{C4B5D6A8-4794-233E-DF85-6B1453E1A0B2}"/>
              </a:ext>
            </a:extLst>
          </p:cNvPr>
          <p:cNvSpPr/>
          <p:nvPr/>
        </p:nvSpPr>
        <p:spPr>
          <a:xfrm>
            <a:off x="3334043" y="2090711"/>
            <a:ext cx="5120640" cy="62306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a:extLst>
              <a:ext uri="{FF2B5EF4-FFF2-40B4-BE49-F238E27FC236}">
                <a16:creationId xmlns:a16="http://schemas.microsoft.com/office/drawing/2014/main" id="{C82FFAEC-A0D3-CEE9-0649-5D0E4B50DBCD}"/>
              </a:ext>
            </a:extLst>
          </p:cNvPr>
          <p:cNvSpPr/>
          <p:nvPr/>
        </p:nvSpPr>
        <p:spPr>
          <a:xfrm>
            <a:off x="828384" y="4144224"/>
            <a:ext cx="6852624" cy="2450414"/>
          </a:xfrm>
          <a:prstGeom prst="rect">
            <a:avLst/>
          </a:prstGeom>
          <a:noFill/>
        </p:spPr>
        <p:txBody>
          <a:bodyPr wrap="square">
            <a:spAutoFit/>
          </a:bodyPr>
          <a:lstStyle/>
          <a:p>
            <a:pPr eaLnBrk="1" fontAlgn="auto" hangingPunct="1">
              <a:lnSpc>
                <a:spcPct val="150000"/>
              </a:lnSpc>
              <a:spcBef>
                <a:spcPts val="0"/>
              </a:spcBef>
              <a:spcAft>
                <a:spcPts val="0"/>
              </a:spcAft>
              <a:defRPr/>
            </a:pPr>
            <a:r>
              <a:rPr lang="en-US" sz="1400" b="1" spc="300" dirty="0">
                <a:ln w="0"/>
                <a:solidFill>
                  <a:prstClr val="white"/>
                </a:solidFill>
                <a:effectLst>
                  <a:outerShdw blurRad="38100" dist="38100" dir="2700000" algn="tl">
                    <a:srgbClr val="000000">
                      <a:alpha val="43137"/>
                    </a:srgbClr>
                  </a:outerShdw>
                </a:effectLst>
                <a:latin typeface="Lato" panose="020F0502020204030203" pitchFamily="34" charset="0"/>
              </a:rPr>
              <a:t>Name : Rahul Singh</a:t>
            </a:r>
          </a:p>
          <a:p>
            <a:pPr eaLnBrk="1" fontAlgn="auto" hangingPunct="1">
              <a:lnSpc>
                <a:spcPct val="150000"/>
              </a:lnSpc>
              <a:spcBef>
                <a:spcPts val="0"/>
              </a:spcBef>
              <a:spcAft>
                <a:spcPts val="0"/>
              </a:spcAft>
              <a:defRPr/>
            </a:pPr>
            <a:r>
              <a:rPr lang="en-US" sz="1400" b="1" spc="300" dirty="0">
                <a:ln w="0"/>
                <a:solidFill>
                  <a:prstClr val="white"/>
                </a:solidFill>
                <a:effectLst>
                  <a:outerShdw blurRad="38100" dist="38100" dir="2700000" algn="tl">
                    <a:srgbClr val="000000">
                      <a:alpha val="43137"/>
                    </a:srgbClr>
                  </a:outerShdw>
                </a:effectLst>
                <a:latin typeface="Lato" panose="020F0502020204030203" pitchFamily="34" charset="0"/>
              </a:rPr>
              <a:t>Roll No: M22AI606</a:t>
            </a:r>
          </a:p>
          <a:p>
            <a:pPr eaLnBrk="1" fontAlgn="auto" hangingPunct="1">
              <a:lnSpc>
                <a:spcPct val="150000"/>
              </a:lnSpc>
              <a:spcBef>
                <a:spcPts val="0"/>
              </a:spcBef>
              <a:spcAft>
                <a:spcPts val="0"/>
              </a:spcAft>
              <a:defRPr/>
            </a:pPr>
            <a:r>
              <a:rPr lang="en-US" sz="1400" b="1" spc="300" dirty="0">
                <a:ln w="0"/>
                <a:solidFill>
                  <a:prstClr val="white"/>
                </a:solidFill>
                <a:effectLst>
                  <a:outerShdw blurRad="38100" dist="38100" dir="2700000" algn="tl">
                    <a:srgbClr val="000000">
                      <a:alpha val="43137"/>
                    </a:srgbClr>
                  </a:outerShdw>
                </a:effectLst>
                <a:latin typeface="Lato" panose="020F0502020204030203" pitchFamily="34" charset="0"/>
              </a:rPr>
              <a:t>Supervisor: Dr. V.V.M.S </a:t>
            </a:r>
            <a:r>
              <a:rPr lang="en-US" sz="1400" b="1" spc="300" dirty="0" err="1">
                <a:ln w="0"/>
                <a:solidFill>
                  <a:prstClr val="white"/>
                </a:solidFill>
                <a:effectLst>
                  <a:outerShdw blurRad="38100" dist="38100" dir="2700000" algn="tl">
                    <a:srgbClr val="000000">
                      <a:alpha val="43137"/>
                    </a:srgbClr>
                  </a:outerShdw>
                </a:effectLst>
                <a:latin typeface="Lato" panose="020F0502020204030203" pitchFamily="34" charset="0"/>
              </a:rPr>
              <a:t>Chandramouli</a:t>
            </a:r>
            <a:endParaRPr lang="en-US" sz="1400" b="1" spc="300" dirty="0">
              <a:ln w="0"/>
              <a:solidFill>
                <a:prstClr val="white"/>
              </a:solidFill>
              <a:effectLst>
                <a:outerShdw blurRad="38100" dist="38100" dir="2700000" algn="tl">
                  <a:srgbClr val="000000">
                    <a:alpha val="43137"/>
                  </a:srgbClr>
                </a:outerShdw>
              </a:effectLst>
              <a:latin typeface="Lato" panose="020F0502020204030203" pitchFamily="34" charset="0"/>
            </a:endParaRPr>
          </a:p>
          <a:p>
            <a:pPr eaLnBrk="1" fontAlgn="auto" hangingPunct="1">
              <a:lnSpc>
                <a:spcPct val="150000"/>
              </a:lnSpc>
              <a:spcBef>
                <a:spcPts val="0"/>
              </a:spcBef>
              <a:spcAft>
                <a:spcPts val="0"/>
              </a:spcAft>
              <a:defRPr/>
            </a:pPr>
            <a:r>
              <a:rPr lang="en-US" sz="1400" b="1" spc="300" dirty="0">
                <a:ln w="0"/>
                <a:solidFill>
                  <a:prstClr val="white"/>
                </a:solidFill>
                <a:effectLst>
                  <a:outerShdw blurRad="38100" dist="38100" dir="2700000" algn="tl">
                    <a:srgbClr val="000000">
                      <a:alpha val="43137"/>
                    </a:srgbClr>
                  </a:outerShdw>
                </a:effectLst>
                <a:latin typeface="Lato" panose="020F0502020204030203" pitchFamily="34" charset="0"/>
              </a:rPr>
              <a:t>Branch: </a:t>
            </a:r>
            <a:r>
              <a:rPr lang="en-US" sz="1400" b="1" spc="300" dirty="0" err="1">
                <a:ln w="0"/>
                <a:solidFill>
                  <a:prstClr val="white"/>
                </a:solidFill>
                <a:effectLst>
                  <a:outerShdw blurRad="38100" dist="38100" dir="2700000" algn="tl">
                    <a:srgbClr val="000000">
                      <a:alpha val="43137"/>
                    </a:srgbClr>
                  </a:outerShdw>
                </a:effectLst>
                <a:latin typeface="Lato" panose="020F0502020204030203" pitchFamily="34" charset="0"/>
              </a:rPr>
              <a:t>Mtech</a:t>
            </a:r>
            <a:r>
              <a:rPr lang="en-US" sz="1400" b="1" spc="300" dirty="0">
                <a:ln w="0"/>
                <a:solidFill>
                  <a:prstClr val="white"/>
                </a:solidFill>
                <a:effectLst>
                  <a:outerShdw blurRad="38100" dist="38100" dir="2700000" algn="tl">
                    <a:srgbClr val="000000">
                      <a:alpha val="43137"/>
                    </a:srgbClr>
                  </a:outerShdw>
                </a:effectLst>
                <a:latin typeface="Lato" panose="020F0502020204030203" pitchFamily="34" charset="0"/>
              </a:rPr>
              <a:t>  (Data and Computational Science)</a:t>
            </a:r>
          </a:p>
          <a:p>
            <a:pPr eaLnBrk="1" fontAlgn="auto" hangingPunct="1">
              <a:lnSpc>
                <a:spcPct val="150000"/>
              </a:lnSpc>
              <a:spcBef>
                <a:spcPts val="0"/>
              </a:spcBef>
              <a:spcAft>
                <a:spcPts val="0"/>
              </a:spcAft>
              <a:defRPr/>
            </a:pPr>
            <a:r>
              <a:rPr lang="en-US" sz="1400" b="1" spc="300" dirty="0">
                <a:ln w="0"/>
                <a:solidFill>
                  <a:prstClr val="white"/>
                </a:solidFill>
                <a:effectLst>
                  <a:outerShdw blurRad="38100" dist="38100" dir="2700000" algn="tl">
                    <a:srgbClr val="000000">
                      <a:alpha val="43137"/>
                    </a:srgbClr>
                  </a:outerShdw>
                </a:effectLst>
                <a:latin typeface="Lato" panose="020F0502020204030203" pitchFamily="34" charset="0"/>
              </a:rPr>
              <a:t> </a:t>
            </a:r>
          </a:p>
          <a:p>
            <a:pPr eaLnBrk="1" fontAlgn="auto" hangingPunct="1">
              <a:lnSpc>
                <a:spcPct val="150000"/>
              </a:lnSpc>
              <a:spcBef>
                <a:spcPts val="0"/>
              </a:spcBef>
              <a:spcAft>
                <a:spcPts val="0"/>
              </a:spcAft>
              <a:defRPr/>
            </a:pPr>
            <a:r>
              <a:rPr lang="it-IT" sz="2000" b="1" i="0" spc="3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IIT Jodhpur</a:t>
            </a:r>
          </a:p>
          <a:p>
            <a:pPr eaLnBrk="1" fontAlgn="auto" hangingPunct="1">
              <a:lnSpc>
                <a:spcPct val="150000"/>
              </a:lnSpc>
              <a:spcBef>
                <a:spcPts val="0"/>
              </a:spcBef>
              <a:spcAft>
                <a:spcPts val="0"/>
              </a:spcAft>
              <a:defRPr/>
            </a:pPr>
            <a:endParaRPr lang="en-US" sz="1400" spc="300" dirty="0">
              <a:ln w="0"/>
              <a:solidFill>
                <a:prstClr val="white"/>
              </a:solidFill>
              <a:effectLst>
                <a:outerShdw blurRad="38100" dist="38100" dir="2700000" algn="tl">
                  <a:srgbClr val="000000">
                    <a:alpha val="43137"/>
                  </a:srgbClr>
                </a:outerShdw>
              </a:effectLst>
              <a:latin typeface="Lato" panose="020F0502020204030203" pitchFamily="34" charset="0"/>
            </a:endParaRPr>
          </a:p>
        </p:txBody>
      </p:sp>
      <p:sp>
        <p:nvSpPr>
          <p:cNvPr id="10" name="Rectangle 9">
            <a:extLst>
              <a:ext uri="{FF2B5EF4-FFF2-40B4-BE49-F238E27FC236}">
                <a16:creationId xmlns:a16="http://schemas.microsoft.com/office/drawing/2014/main" id="{92709822-7EAA-5460-9A12-5ABCC94F17E7}"/>
              </a:ext>
            </a:extLst>
          </p:cNvPr>
          <p:cNvSpPr/>
          <p:nvPr/>
        </p:nvSpPr>
        <p:spPr>
          <a:xfrm>
            <a:off x="761595" y="3846286"/>
            <a:ext cx="6919413" cy="269852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a:extLst>
              <a:ext uri="{FF2B5EF4-FFF2-40B4-BE49-F238E27FC236}">
                <a16:creationId xmlns:a16="http://schemas.microsoft.com/office/drawing/2014/main" id="{CD5C4425-4332-5F06-BA98-7AAE6B07B1C3}"/>
              </a:ext>
            </a:extLst>
          </p:cNvPr>
          <p:cNvSpPr/>
          <p:nvPr/>
        </p:nvSpPr>
        <p:spPr>
          <a:xfrm>
            <a:off x="0" y="399649"/>
            <a:ext cx="12192000" cy="1015663"/>
          </a:xfrm>
          <a:prstGeom prst="rect">
            <a:avLst/>
          </a:prstGeom>
          <a:noFill/>
        </p:spPr>
        <p:txBody>
          <a:bodyPr wrap="square">
            <a:spAutoFit/>
          </a:bodyPr>
          <a:lstStyle/>
          <a:p>
            <a:pPr algn="ctr" eaLnBrk="1" fontAlgn="auto" hangingPunct="1">
              <a:spcBef>
                <a:spcPts val="0"/>
              </a:spcBef>
              <a:spcAft>
                <a:spcPts val="0"/>
              </a:spcAft>
              <a:defRPr/>
            </a:pPr>
            <a:r>
              <a:rPr lang="en-US" sz="3000" b="1" spc="300" dirty="0">
                <a:ln w="0"/>
                <a:solidFill>
                  <a:prstClr val="white"/>
                </a:solidFill>
                <a:effectLst>
                  <a:outerShdw blurRad="38100" dist="38100" dir="2700000" algn="tl">
                    <a:srgbClr val="000000">
                      <a:alpha val="43137"/>
                    </a:srgbClr>
                  </a:outerShdw>
                </a:effectLst>
                <a:latin typeface="Lato" panose="020F0502020204030203" pitchFamily="34" charset="0"/>
              </a:rPr>
              <a:t>Portfolio Optimization using </a:t>
            </a:r>
          </a:p>
          <a:p>
            <a:pPr algn="ctr" eaLnBrk="1" fontAlgn="auto" hangingPunct="1">
              <a:spcBef>
                <a:spcPts val="0"/>
              </a:spcBef>
              <a:spcAft>
                <a:spcPts val="0"/>
              </a:spcAft>
              <a:defRPr/>
            </a:pPr>
            <a:r>
              <a:rPr lang="en-US" sz="3000" b="1" spc="300" dirty="0">
                <a:ln w="0"/>
                <a:solidFill>
                  <a:prstClr val="white"/>
                </a:solidFill>
                <a:effectLst>
                  <a:outerShdw blurRad="38100" dist="38100" dir="2700000" algn="tl">
                    <a:srgbClr val="000000">
                      <a:alpha val="43137"/>
                    </a:srgbClr>
                  </a:outerShdw>
                </a:effectLst>
                <a:latin typeface="Lato" panose="020F0502020204030203" pitchFamily="34" charset="0"/>
              </a:rPr>
              <a:t>Reinforcement Learning</a:t>
            </a:r>
            <a:endParaRPr lang="en-US" sz="3000" b="1" spc="400" dirty="0">
              <a:ln w="0"/>
              <a:solidFill>
                <a:prstClr val="white"/>
              </a:solidFill>
              <a:effectLst>
                <a:outerShdw blurRad="38100" dist="38100" dir="2700000" algn="tl">
                  <a:srgbClr val="000000">
                    <a:alpha val="43137"/>
                  </a:srgb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AA9958F0-7DE7-E012-1548-1EF0F2704B34}"/>
              </a:ext>
            </a:extLst>
          </p:cNvPr>
          <p:cNvSpPr txBox="1"/>
          <p:nvPr/>
        </p:nvSpPr>
        <p:spPr>
          <a:xfrm>
            <a:off x="1007614" y="2134921"/>
            <a:ext cx="10176771" cy="492443"/>
          </a:xfrm>
          <a:prstGeom prst="rect">
            <a:avLst/>
          </a:prstGeom>
          <a:noFill/>
        </p:spPr>
        <p:txBody>
          <a:bodyPr wrap="square" rtlCol="0">
            <a:spAutoFit/>
          </a:bodyPr>
          <a:lstStyle/>
          <a:p>
            <a:pPr algn="ctr"/>
            <a:r>
              <a:rPr lang="en-US" sz="2600" b="1"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Project Presentation Brief</a:t>
            </a:r>
          </a:p>
        </p:txBody>
      </p:sp>
      <p:pic>
        <p:nvPicPr>
          <p:cNvPr id="3086" name="Picture 14" descr="IITJ-Indian Institute of Technology Jodhpur">
            <a:extLst>
              <a:ext uri="{FF2B5EF4-FFF2-40B4-BE49-F238E27FC236}">
                <a16:creationId xmlns:a16="http://schemas.microsoft.com/office/drawing/2014/main" id="{6C769AAA-135B-DDB8-EA02-1EEFECA57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428" y="3729603"/>
            <a:ext cx="2658382" cy="2931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FCCC2F-7006-C113-2927-9055AC16E407}"/>
              </a:ext>
            </a:extLst>
          </p:cNvPr>
          <p:cNvSpPr/>
          <p:nvPr/>
        </p:nvSpPr>
        <p:spPr>
          <a:xfrm>
            <a:off x="0" y="0"/>
            <a:ext cx="12192000" cy="6858000"/>
          </a:xfrm>
          <a:prstGeom prst="rect">
            <a:avLst/>
          </a:prstGeom>
          <a:gradFill flip="none" rotWithShape="1">
            <a:gsLst>
              <a:gs pos="0">
                <a:srgbClr val="1BFFBC">
                  <a:alpha val="90000"/>
                </a:srgbClr>
              </a:gs>
              <a:gs pos="100000">
                <a:srgbClr val="A2FFAA">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4FC95720-0BBA-BF99-B2B2-90BAD10D2244}"/>
              </a:ext>
            </a:extLst>
          </p:cNvPr>
          <p:cNvSpPr/>
          <p:nvPr/>
        </p:nvSpPr>
        <p:spPr>
          <a:xfrm>
            <a:off x="6371770" y="279400"/>
            <a:ext cx="5776689" cy="646974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07665C9E-68F5-5FE6-F65F-AE3BFB4B566C}"/>
              </a:ext>
            </a:extLst>
          </p:cNvPr>
          <p:cNvSpPr/>
          <p:nvPr/>
        </p:nvSpPr>
        <p:spPr>
          <a:xfrm>
            <a:off x="43541" y="0"/>
            <a:ext cx="6052459" cy="7304372"/>
          </a:xfrm>
          <a:prstGeom prst="rect">
            <a:avLst/>
          </a:prstGeom>
          <a:noFill/>
        </p:spPr>
        <p:txBody>
          <a:bodyPr wrap="square">
            <a:spAutoFit/>
          </a:bodyPr>
          <a:lstStyle/>
          <a:p>
            <a:pPr marL="342900" indent="-342900" algn="l">
              <a:buFont typeface="Wingdings" panose="05000000000000000000" pitchFamily="2" charset="2"/>
              <a:buChar char="à"/>
            </a:pPr>
            <a:r>
              <a:rPr lang="en-US" sz="220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Steps 1 through 3 repeats until the episode is completed. The sum of the rewards obtained at the end of each step is the total reward. </a:t>
            </a:r>
          </a:p>
          <a:p>
            <a:pPr marL="342900" indent="-342900" algn="l">
              <a:buFont typeface="Wingdings" panose="05000000000000000000" pitchFamily="2" charset="2"/>
              <a:buChar char="à"/>
            </a:pPr>
            <a:r>
              <a:rPr lang="en-US" sz="220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The objective is to maximize the total reward at the end of the episode. Size of an episode is set to 500 time steps. This is randomly sliced from a dataset of 650,000+ time steps. </a:t>
            </a:r>
          </a:p>
          <a:p>
            <a:pPr marL="342900" indent="-342900" algn="l">
              <a:buFont typeface="Wingdings" panose="05000000000000000000" pitchFamily="2" charset="2"/>
              <a:buChar char="à"/>
            </a:pPr>
            <a:r>
              <a:rPr lang="en-US" sz="220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Every time the environment is initialized, a different section of the full dataset is selected. This would prevent agent from memorizing environment. </a:t>
            </a:r>
          </a:p>
          <a:p>
            <a:pPr marL="342900" indent="-342900" algn="l">
              <a:buFont typeface="Wingdings" panose="05000000000000000000" pitchFamily="2" charset="2"/>
              <a:buChar char="à"/>
            </a:pPr>
            <a:r>
              <a:rPr lang="en-US" sz="220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Every run of the environment would be different. Further, training and evaluation of the agents are done on different environments. </a:t>
            </a:r>
          </a:p>
          <a:p>
            <a:pPr marL="342900" indent="-342900" algn="l">
              <a:buFont typeface="Wingdings" panose="05000000000000000000" pitchFamily="2" charset="2"/>
              <a:buChar char="à"/>
            </a:pPr>
            <a:r>
              <a:rPr lang="en-US" sz="220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So the agent learns a policy from one slice of the data. The policy is then evaluated on a different slice of the dataset.</a:t>
            </a:r>
          </a:p>
          <a:p>
            <a:pPr eaLnBrk="1" fontAlgn="auto" hangingPunct="1">
              <a:lnSpc>
                <a:spcPct val="150000"/>
              </a:lnSpc>
              <a:spcBef>
                <a:spcPts val="0"/>
              </a:spcBef>
              <a:spcAft>
                <a:spcPts val="0"/>
              </a:spcAft>
              <a:defRPr/>
            </a:pPr>
            <a:endParaRPr lang="en-US" sz="2200" spc="300" dirty="0">
              <a:ln w="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pic>
        <p:nvPicPr>
          <p:cNvPr id="9228" name="Picture 12">
            <a:extLst>
              <a:ext uri="{FF2B5EF4-FFF2-40B4-BE49-F238E27FC236}">
                <a16:creationId xmlns:a16="http://schemas.microsoft.com/office/drawing/2014/main" id="{89B78E77-29EE-DA16-873B-5D2B2970A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944" y="508000"/>
            <a:ext cx="5486399" cy="59508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29F27B-4283-9E54-3F3C-E2F2832DF720}"/>
              </a:ext>
            </a:extLst>
          </p:cNvPr>
          <p:cNvSpPr txBox="1"/>
          <p:nvPr/>
        </p:nvSpPr>
        <p:spPr>
          <a:xfrm>
            <a:off x="6545943" y="6062898"/>
            <a:ext cx="5486399" cy="646331"/>
          </a:xfrm>
          <a:prstGeom prst="rect">
            <a:avLst/>
          </a:prstGeom>
          <a:noFill/>
        </p:spPr>
        <p:txBody>
          <a:bodyPr wrap="square" rtlCol="0">
            <a:spAutoFit/>
          </a:bodyPr>
          <a:lstStyle/>
          <a:p>
            <a:pPr algn="ctr"/>
            <a:r>
              <a:rPr lang="en-US" b="0" i="0"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Each initialization of environment picks a different random slice of the dataset</a:t>
            </a:r>
            <a:endParaRPr lang="en-US"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38A515-933F-BDD5-EAF5-91CA4D008AA0}"/>
              </a:ext>
            </a:extLst>
          </p:cNvPr>
          <p:cNvSpPr/>
          <p:nvPr/>
        </p:nvSpPr>
        <p:spPr>
          <a:xfrm>
            <a:off x="0" y="0"/>
            <a:ext cx="12192000" cy="6858000"/>
          </a:xfrm>
          <a:prstGeom prst="rect">
            <a:avLst/>
          </a:prstGeom>
          <a:gradFill flip="none" rotWithShape="1">
            <a:gsLst>
              <a:gs pos="0">
                <a:srgbClr val="D34537">
                  <a:alpha val="90000"/>
                </a:srgbClr>
              </a:gs>
              <a:gs pos="100000">
                <a:srgbClr val="070202">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10250" name="Picture 10" descr="What can TensorFlow really do? Some business applications - Oursky Posts">
            <a:extLst>
              <a:ext uri="{FF2B5EF4-FFF2-40B4-BE49-F238E27FC236}">
                <a16:creationId xmlns:a16="http://schemas.microsoft.com/office/drawing/2014/main" id="{27C4DFED-0DAB-A838-5A07-151CC4E13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382" y="278903"/>
            <a:ext cx="1306285" cy="80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DC5C877-D5B1-C8D0-2839-F4E7C18B910A}"/>
              </a:ext>
            </a:extLst>
          </p:cNvPr>
          <p:cNvSpPr/>
          <p:nvPr/>
        </p:nvSpPr>
        <p:spPr>
          <a:xfrm>
            <a:off x="1654465" y="187326"/>
            <a:ext cx="10096423" cy="95930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3D2D5E44-EE7E-6E7C-9BA2-7DB0E24F7F31}"/>
              </a:ext>
            </a:extLst>
          </p:cNvPr>
          <p:cNvSpPr/>
          <p:nvPr/>
        </p:nvSpPr>
        <p:spPr>
          <a:xfrm>
            <a:off x="256381" y="187326"/>
            <a:ext cx="1162050" cy="95930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247" name="Rectangle 7">
            <a:extLst>
              <a:ext uri="{FF2B5EF4-FFF2-40B4-BE49-F238E27FC236}">
                <a16:creationId xmlns:a16="http://schemas.microsoft.com/office/drawing/2014/main" id="{A3063459-33E3-9387-0A76-A2B4F4BF0979}"/>
              </a:ext>
            </a:extLst>
          </p:cNvPr>
          <p:cNvSpPr>
            <a:spLocks noChangeArrowheads="1"/>
          </p:cNvSpPr>
          <p:nvPr/>
        </p:nvSpPr>
        <p:spPr bwMode="auto">
          <a:xfrm>
            <a:off x="256381" y="305481"/>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effectLst>
                  <a:outerShdw blurRad="38100" dist="38100" dir="2700000" algn="tl">
                    <a:srgbClr val="000000">
                      <a:alpha val="43137"/>
                    </a:srgbClr>
                  </a:outerShdw>
                </a:effectLst>
                <a:latin typeface="Lato Black" panose="020F0502020204030203" pitchFamily="34" charset="0"/>
              </a:rPr>
              <a:t>06</a:t>
            </a:r>
          </a:p>
        </p:txBody>
      </p:sp>
      <p:sp>
        <p:nvSpPr>
          <p:cNvPr id="8" name="TextBox 7">
            <a:extLst>
              <a:ext uri="{FF2B5EF4-FFF2-40B4-BE49-F238E27FC236}">
                <a16:creationId xmlns:a16="http://schemas.microsoft.com/office/drawing/2014/main" id="{0FC04F90-E69F-8FDF-DBF6-D6483D259B40}"/>
              </a:ext>
            </a:extLst>
          </p:cNvPr>
          <p:cNvSpPr txBox="1"/>
          <p:nvPr/>
        </p:nvSpPr>
        <p:spPr>
          <a:xfrm>
            <a:off x="256382" y="1333955"/>
            <a:ext cx="11494506" cy="5847755"/>
          </a:xfrm>
          <a:prstGeom prst="rect">
            <a:avLst/>
          </a:prstGeom>
          <a:noFill/>
        </p:spPr>
        <p:txBody>
          <a:bodyPr wrap="square" rtlCol="0">
            <a:spAutoFit/>
          </a:bodyPr>
          <a:lstStyle/>
          <a:p>
            <a:r>
              <a:rPr lang="en-US" sz="2600" b="1"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TensorFlow's </a:t>
            </a:r>
            <a:r>
              <a:rPr lang="en-US" sz="2600" b="1" u="sng"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tf</a:t>
            </a:r>
            <a:r>
              <a:rPr lang="en-US" sz="2600" b="1"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-agents Framework:</a:t>
            </a:r>
          </a:p>
          <a:p>
            <a:endParaRPr lang="en-US" b="1" u="sng" dirty="0">
              <a:effectLst>
                <a:outerShdw blurRad="38100" dist="38100" dir="2700000" algn="tl">
                  <a:srgbClr val="000000">
                    <a:alpha val="43137"/>
                  </a:srgbClr>
                </a:outerShdw>
              </a:effectLst>
            </a:endParaRPr>
          </a:p>
          <a:p>
            <a:r>
              <a:rPr lang="en-US" sz="2400" b="1"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Overview:</a:t>
            </a:r>
          </a:p>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TensorFlow's </a:t>
            </a:r>
            <a:r>
              <a:rPr lang="en-US" sz="2400"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tf</a:t>
            </a:r>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-agents is a comprehensive framework for building Reinforcement Learning (RL) models.</a:t>
            </a:r>
          </a:p>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Specifically designed for researchers and practitioners to implement and experiment with RL algorithms efficiently.</a:t>
            </a:r>
          </a:p>
          <a:p>
            <a:endPar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r>
              <a:rPr lang="en-US" sz="2400" b="1"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Key Components:</a:t>
            </a:r>
          </a:p>
          <a:p>
            <a:r>
              <a:rPr lang="en-US" sz="2400" b="1"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1. Actor-Critic Model:</a:t>
            </a:r>
          </a:p>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 Central to the </a:t>
            </a:r>
            <a:r>
              <a:rPr lang="en-US" sz="2400"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tf</a:t>
            </a:r>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-agents framework is the Actor-Critic architecture, a popular RL approach combining policy (Actor) and value estimation (Critic).</a:t>
            </a:r>
          </a:p>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 The Actor defines the policy, determining the agent's actions, while the Critic evaluates these actions' values.</a:t>
            </a:r>
          </a:p>
          <a:p>
            <a:endPar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endParaRPr lang="en-US" dirty="0"/>
          </a:p>
        </p:txBody>
      </p:sp>
      <p:sp>
        <p:nvSpPr>
          <p:cNvPr id="10" name="TextBox 9">
            <a:extLst>
              <a:ext uri="{FF2B5EF4-FFF2-40B4-BE49-F238E27FC236}">
                <a16:creationId xmlns:a16="http://schemas.microsoft.com/office/drawing/2014/main" id="{DEAB7DD1-E779-30F9-2A2B-AD770506ACD1}"/>
              </a:ext>
            </a:extLst>
          </p:cNvPr>
          <p:cNvSpPr txBox="1"/>
          <p:nvPr/>
        </p:nvSpPr>
        <p:spPr>
          <a:xfrm>
            <a:off x="1418431" y="404491"/>
            <a:ext cx="10076076" cy="553998"/>
          </a:xfrm>
          <a:prstGeom prst="rect">
            <a:avLst/>
          </a:prstGeom>
          <a:noFill/>
        </p:spPr>
        <p:txBody>
          <a:bodyPr wrap="square" rtlCol="0">
            <a:spAutoFit/>
          </a:bodyPr>
          <a:lstStyle/>
          <a:p>
            <a:pPr algn="ctr"/>
            <a:r>
              <a:rPr lang="en-US" sz="300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Models and Framework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38A515-933F-BDD5-EAF5-91CA4D008AA0}"/>
              </a:ext>
            </a:extLst>
          </p:cNvPr>
          <p:cNvSpPr/>
          <p:nvPr/>
        </p:nvSpPr>
        <p:spPr>
          <a:xfrm>
            <a:off x="0" y="0"/>
            <a:ext cx="12192000" cy="6858000"/>
          </a:xfrm>
          <a:prstGeom prst="rect">
            <a:avLst/>
          </a:prstGeom>
          <a:gradFill flip="none" rotWithShape="1">
            <a:gsLst>
              <a:gs pos="0">
                <a:srgbClr val="D34537">
                  <a:alpha val="90000"/>
                </a:srgbClr>
              </a:gs>
              <a:gs pos="100000">
                <a:srgbClr val="070202">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3D2D5E44-EE7E-6E7C-9BA2-7DB0E24F7F31}"/>
              </a:ext>
            </a:extLst>
          </p:cNvPr>
          <p:cNvSpPr/>
          <p:nvPr/>
        </p:nvSpPr>
        <p:spPr>
          <a:xfrm>
            <a:off x="256381" y="187326"/>
            <a:ext cx="1162050" cy="95930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247" name="Rectangle 7">
            <a:extLst>
              <a:ext uri="{FF2B5EF4-FFF2-40B4-BE49-F238E27FC236}">
                <a16:creationId xmlns:a16="http://schemas.microsoft.com/office/drawing/2014/main" id="{A3063459-33E3-9387-0A76-A2B4F4BF0979}"/>
              </a:ext>
            </a:extLst>
          </p:cNvPr>
          <p:cNvSpPr>
            <a:spLocks noChangeArrowheads="1"/>
          </p:cNvSpPr>
          <p:nvPr/>
        </p:nvSpPr>
        <p:spPr bwMode="auto">
          <a:xfrm>
            <a:off x="256381" y="305481"/>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effectLst>
                  <a:outerShdw blurRad="38100" dist="38100" dir="2700000" algn="tl">
                    <a:srgbClr val="000000">
                      <a:alpha val="43137"/>
                    </a:srgbClr>
                  </a:outerShdw>
                </a:effectLst>
                <a:latin typeface="Lato Black" panose="020F0502020204030203" pitchFamily="34" charset="0"/>
              </a:rPr>
              <a:t>06</a:t>
            </a:r>
          </a:p>
        </p:txBody>
      </p:sp>
      <p:sp>
        <p:nvSpPr>
          <p:cNvPr id="8" name="TextBox 7">
            <a:extLst>
              <a:ext uri="{FF2B5EF4-FFF2-40B4-BE49-F238E27FC236}">
                <a16:creationId xmlns:a16="http://schemas.microsoft.com/office/drawing/2014/main" id="{0FC04F90-E69F-8FDF-DBF6-D6483D259B40}"/>
              </a:ext>
            </a:extLst>
          </p:cNvPr>
          <p:cNvSpPr txBox="1"/>
          <p:nvPr/>
        </p:nvSpPr>
        <p:spPr>
          <a:xfrm>
            <a:off x="256381" y="1264784"/>
            <a:ext cx="6362133" cy="6186309"/>
          </a:xfrm>
          <a:prstGeom prst="rect">
            <a:avLst/>
          </a:prstGeom>
          <a:noFill/>
        </p:spPr>
        <p:txBody>
          <a:bodyPr wrap="square" rtlCol="0">
            <a:spAutoFit/>
          </a:bodyPr>
          <a:lstStyle/>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2. Environment Interaction:</a:t>
            </a: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 The framework facilitates seamless interaction between the RL agent and the environment.</a:t>
            </a: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 Agents observe the environment, take actions, and receive feedback in the form of rewards.</a:t>
            </a:r>
          </a:p>
          <a:p>
            <a:endPar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3. Training Capabilities:</a:t>
            </a: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 Supports the training of RL agents through various algorithms, including DDPG (Deep Deterministic Policy Gradient), used in your project.</a:t>
            </a:r>
          </a:p>
          <a:p>
            <a:endParaRPr lang="en-US" sz="2200" dirty="0">
              <a:effectLst>
                <a:outerShdw blurRad="38100" dist="38100" dir="2700000" algn="tl">
                  <a:srgbClr val="000000">
                    <a:alpha val="43137"/>
                  </a:srgbClr>
                </a:outerShdw>
              </a:effectLst>
            </a:endParaRP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4. Flexibility and Customization:</a:t>
            </a: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 Allows users to define custom environments, enabling the adaptation of RL models to diverse applications.</a:t>
            </a:r>
          </a:p>
          <a:p>
            <a:endParaRPr lang="en-US" sz="2200"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endParaRPr lang="en-US" sz="2200"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pic>
        <p:nvPicPr>
          <p:cNvPr id="35842" name="Picture 2" descr="The Actor-Critic Architecture | Download Scientific Diagram">
            <a:extLst>
              <a:ext uri="{FF2B5EF4-FFF2-40B4-BE49-F238E27FC236}">
                <a16:creationId xmlns:a16="http://schemas.microsoft.com/office/drawing/2014/main" id="{8CC782B9-7009-F3D3-D9A7-BE610E3FF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514" y="1869354"/>
            <a:ext cx="5457371" cy="391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75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38A515-933F-BDD5-EAF5-91CA4D008AA0}"/>
              </a:ext>
            </a:extLst>
          </p:cNvPr>
          <p:cNvSpPr/>
          <p:nvPr/>
        </p:nvSpPr>
        <p:spPr>
          <a:xfrm>
            <a:off x="0" y="0"/>
            <a:ext cx="12192000" cy="6858000"/>
          </a:xfrm>
          <a:prstGeom prst="rect">
            <a:avLst/>
          </a:prstGeom>
          <a:gradFill flip="none" rotWithShape="1">
            <a:gsLst>
              <a:gs pos="0">
                <a:srgbClr val="D34537">
                  <a:alpha val="90000"/>
                </a:srgbClr>
              </a:gs>
              <a:gs pos="100000">
                <a:srgbClr val="070202">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3D2D5E44-EE7E-6E7C-9BA2-7DB0E24F7F31}"/>
              </a:ext>
            </a:extLst>
          </p:cNvPr>
          <p:cNvSpPr/>
          <p:nvPr/>
        </p:nvSpPr>
        <p:spPr>
          <a:xfrm>
            <a:off x="256381" y="187326"/>
            <a:ext cx="1162050" cy="95930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247" name="Rectangle 7">
            <a:extLst>
              <a:ext uri="{FF2B5EF4-FFF2-40B4-BE49-F238E27FC236}">
                <a16:creationId xmlns:a16="http://schemas.microsoft.com/office/drawing/2014/main" id="{A3063459-33E3-9387-0A76-A2B4F4BF0979}"/>
              </a:ext>
            </a:extLst>
          </p:cNvPr>
          <p:cNvSpPr>
            <a:spLocks noChangeArrowheads="1"/>
          </p:cNvSpPr>
          <p:nvPr/>
        </p:nvSpPr>
        <p:spPr bwMode="auto">
          <a:xfrm>
            <a:off x="256381" y="305481"/>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effectLst>
                  <a:outerShdw blurRad="38100" dist="38100" dir="2700000" algn="tl">
                    <a:srgbClr val="000000">
                      <a:alpha val="43137"/>
                    </a:srgbClr>
                  </a:outerShdw>
                </a:effectLst>
                <a:latin typeface="Lato Black" panose="020F0502020204030203" pitchFamily="34" charset="0"/>
              </a:rPr>
              <a:t>06</a:t>
            </a:r>
          </a:p>
        </p:txBody>
      </p:sp>
      <p:sp>
        <p:nvSpPr>
          <p:cNvPr id="8" name="TextBox 7">
            <a:extLst>
              <a:ext uri="{FF2B5EF4-FFF2-40B4-BE49-F238E27FC236}">
                <a16:creationId xmlns:a16="http://schemas.microsoft.com/office/drawing/2014/main" id="{0FC04F90-E69F-8FDF-DBF6-D6483D259B40}"/>
              </a:ext>
            </a:extLst>
          </p:cNvPr>
          <p:cNvSpPr txBox="1"/>
          <p:nvPr/>
        </p:nvSpPr>
        <p:spPr>
          <a:xfrm>
            <a:off x="256382" y="1413015"/>
            <a:ext cx="5601080" cy="3416320"/>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Implementation in Project:</a:t>
            </a:r>
          </a:p>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In project, the </a:t>
            </a:r>
            <a:r>
              <a:rPr lang="en-US" sz="2400"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tf</a:t>
            </a:r>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-agents framework is employed to develop and train the RL agent based on the Actor-Critic model.</a:t>
            </a:r>
          </a:p>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The chosen algorithm, DDPG (Deep Deterministic Policy Gradient), utilizes the capabilities of </a:t>
            </a:r>
            <a:r>
              <a:rPr lang="en-US" sz="2400"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tf</a:t>
            </a:r>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-agents for efficient training and interaction with the trading environment.</a:t>
            </a:r>
          </a:p>
        </p:txBody>
      </p:sp>
      <p:pic>
        <p:nvPicPr>
          <p:cNvPr id="36866" name="Picture 2" descr="Creating Continuous Action Bot using Deep Reinforcement Learning">
            <a:extLst>
              <a:ext uri="{FF2B5EF4-FFF2-40B4-BE49-F238E27FC236}">
                <a16:creationId xmlns:a16="http://schemas.microsoft.com/office/drawing/2014/main" id="{8CC64089-F83F-8165-0739-97EC9B5AD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462" y="187326"/>
            <a:ext cx="6078156" cy="40853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23EC0B-11CF-37C1-2229-EC16C53458FC}"/>
              </a:ext>
            </a:extLst>
          </p:cNvPr>
          <p:cNvSpPr txBox="1"/>
          <p:nvPr/>
        </p:nvSpPr>
        <p:spPr>
          <a:xfrm>
            <a:off x="256381" y="4829335"/>
            <a:ext cx="11529219" cy="2308324"/>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Advantages:</a:t>
            </a:r>
          </a:p>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TensorFlow's </a:t>
            </a:r>
            <a:r>
              <a:rPr lang="en-US" sz="2400"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tf</a:t>
            </a:r>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-agents offers a scalable and modular platform, making it conducive for RL experimentation in portfolio optimization.</a:t>
            </a:r>
          </a:p>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Its versatility allows for the incorporation of different RL algorithms, facilitating the exploration of various approaches for optimal portfolio allocation.</a:t>
            </a:r>
          </a:p>
          <a:p>
            <a:endParaRPr lang="en-US" sz="2400" dirty="0"/>
          </a:p>
        </p:txBody>
      </p:sp>
    </p:spTree>
    <p:extLst>
      <p:ext uri="{BB962C8B-B14F-4D97-AF65-F5344CB8AC3E}">
        <p14:creationId xmlns:p14="http://schemas.microsoft.com/office/powerpoint/2010/main" val="554023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0AF1C-AC2C-F5AD-B555-A4787009AD3B}"/>
              </a:ext>
            </a:extLst>
          </p:cNvPr>
          <p:cNvSpPr/>
          <p:nvPr/>
        </p:nvSpPr>
        <p:spPr>
          <a:xfrm>
            <a:off x="0" y="0"/>
            <a:ext cx="12192000" cy="6858000"/>
          </a:xfrm>
          <a:prstGeom prst="rect">
            <a:avLst/>
          </a:prstGeom>
          <a:gradFill flip="none" rotWithShape="1">
            <a:gsLst>
              <a:gs pos="0">
                <a:srgbClr val="7D950A">
                  <a:alpha val="90000"/>
                </a:srgbClr>
              </a:gs>
              <a:gs pos="100000">
                <a:srgbClr val="A9CC01">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3EE620C9-A7AD-3B4B-104B-206A9CFD9E12}"/>
              </a:ext>
            </a:extLst>
          </p:cNvPr>
          <p:cNvSpPr/>
          <p:nvPr/>
        </p:nvSpPr>
        <p:spPr>
          <a:xfrm>
            <a:off x="1674813" y="165555"/>
            <a:ext cx="9980157"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C40F9B15-ACA9-01F3-7556-16A904A5498C}"/>
              </a:ext>
            </a:extLst>
          </p:cNvPr>
          <p:cNvSpPr/>
          <p:nvPr/>
        </p:nvSpPr>
        <p:spPr>
          <a:xfrm>
            <a:off x="256382" y="161926"/>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319" name="Rectangle 7">
            <a:extLst>
              <a:ext uri="{FF2B5EF4-FFF2-40B4-BE49-F238E27FC236}">
                <a16:creationId xmlns:a16="http://schemas.microsoft.com/office/drawing/2014/main" id="{F390A09E-2C6A-527C-0BD8-07FC177037B5}"/>
              </a:ext>
            </a:extLst>
          </p:cNvPr>
          <p:cNvSpPr>
            <a:spLocks noChangeArrowheads="1"/>
          </p:cNvSpPr>
          <p:nvPr/>
        </p:nvSpPr>
        <p:spPr bwMode="auto">
          <a:xfrm>
            <a:off x="256382" y="389731"/>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effectLst>
                  <a:outerShdw blurRad="38100" dist="38100" dir="2700000" algn="tl">
                    <a:srgbClr val="000000">
                      <a:alpha val="43137"/>
                    </a:srgbClr>
                  </a:outerShdw>
                </a:effectLst>
                <a:latin typeface="Lato Black" panose="020F0502020204030203" pitchFamily="34" charset="0"/>
              </a:rPr>
              <a:t>07</a:t>
            </a:r>
          </a:p>
        </p:txBody>
      </p:sp>
      <p:sp>
        <p:nvSpPr>
          <p:cNvPr id="9" name="Rectangle 8">
            <a:extLst>
              <a:ext uri="{FF2B5EF4-FFF2-40B4-BE49-F238E27FC236}">
                <a16:creationId xmlns:a16="http://schemas.microsoft.com/office/drawing/2014/main" id="{28DA7290-22AE-352C-8186-98FC3869320C}"/>
              </a:ext>
            </a:extLst>
          </p:cNvPr>
          <p:cNvSpPr/>
          <p:nvPr/>
        </p:nvSpPr>
        <p:spPr>
          <a:xfrm>
            <a:off x="3562854" y="1390650"/>
            <a:ext cx="184730" cy="923330"/>
          </a:xfrm>
          <a:prstGeom prst="rect">
            <a:avLst/>
          </a:prstGeom>
          <a:noFill/>
        </p:spPr>
        <p:txBody>
          <a:bodyPr wrap="none">
            <a:spAutoFit/>
          </a:bodyPr>
          <a:lstStyle/>
          <a:p>
            <a:pPr algn="ctr" eaLnBrk="1" fontAlgn="auto" hangingPunct="1">
              <a:spcBef>
                <a:spcPts val="0"/>
              </a:spcBef>
              <a:spcAft>
                <a:spcPts val="0"/>
              </a:spcAft>
              <a:defRPr/>
            </a:pPr>
            <a:endParaRPr lang="en-US" sz="5400" b="1" spc="400" dirty="0">
              <a:ln w="0"/>
              <a:solidFill>
                <a:prstClr val="white"/>
              </a:solidFill>
              <a:latin typeface="Lato Black" panose="020F0A02020204030203" pitchFamily="34" charset="0"/>
            </a:endParaRPr>
          </a:p>
        </p:txBody>
      </p:sp>
      <p:sp>
        <p:nvSpPr>
          <p:cNvPr id="3" name="TextBox 2">
            <a:extLst>
              <a:ext uri="{FF2B5EF4-FFF2-40B4-BE49-F238E27FC236}">
                <a16:creationId xmlns:a16="http://schemas.microsoft.com/office/drawing/2014/main" id="{738BD323-14F0-6965-BA1C-8D1B0A0AE588}"/>
              </a:ext>
            </a:extLst>
          </p:cNvPr>
          <p:cNvSpPr txBox="1"/>
          <p:nvPr/>
        </p:nvSpPr>
        <p:spPr>
          <a:xfrm>
            <a:off x="1418432" y="459372"/>
            <a:ext cx="9980157" cy="1015663"/>
          </a:xfrm>
          <a:prstGeom prst="rect">
            <a:avLst/>
          </a:prstGeom>
          <a:noFill/>
        </p:spPr>
        <p:txBody>
          <a:bodyPr wrap="square" rtlCol="0">
            <a:spAutoFit/>
          </a:bodyPr>
          <a:lstStyle/>
          <a:p>
            <a:pPr algn="ctr"/>
            <a:r>
              <a:rPr lang="en-US" sz="3000" b="1" i="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Results:</a:t>
            </a:r>
          </a:p>
          <a:p>
            <a:pPr algn="ctr"/>
            <a:endParaRPr lang="en-US" sz="300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endParaRPr>
          </a:p>
        </p:txBody>
      </p:sp>
      <p:sp>
        <p:nvSpPr>
          <p:cNvPr id="8" name="TextBox 7">
            <a:extLst>
              <a:ext uri="{FF2B5EF4-FFF2-40B4-BE49-F238E27FC236}">
                <a16:creationId xmlns:a16="http://schemas.microsoft.com/office/drawing/2014/main" id="{E85A9C00-5BA6-3C5E-EB65-02EDB7A04749}"/>
              </a:ext>
            </a:extLst>
          </p:cNvPr>
          <p:cNvSpPr txBox="1"/>
          <p:nvPr/>
        </p:nvSpPr>
        <p:spPr>
          <a:xfrm>
            <a:off x="256382" y="1852315"/>
            <a:ext cx="11398588" cy="1846659"/>
          </a:xfrm>
          <a:prstGeom prst="rect">
            <a:avLst/>
          </a:prstGeom>
          <a:noFill/>
        </p:spPr>
        <p:txBody>
          <a:bodyPr wrap="square" rtlCol="0">
            <a:spAutoFit/>
          </a:bodyPr>
          <a:lstStyle/>
          <a:p>
            <a:pPr algn="l"/>
            <a:r>
              <a:rPr lang="en-US" sz="2400" b="1"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Reinforcement Learning:</a:t>
            </a:r>
          </a:p>
          <a:p>
            <a:pPr algn="l"/>
            <a:endParaRPr lang="en-US" sz="2400" b="1" i="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algn="l"/>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Here using an off-the-shelf untuned lazy implementation of Actor Critic model. We would be using </a:t>
            </a:r>
            <a:r>
              <a:rPr lang="en-US" sz="2400" b="0" i="0"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tf</a:t>
            </a:r>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-agents framework published by </a:t>
            </a:r>
            <a:r>
              <a:rPr lang="en-US" sz="2400" b="0" i="0"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tensorflow</a:t>
            </a:r>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for this.</a:t>
            </a:r>
          </a:p>
          <a:p>
            <a:endParaRPr lang="en-US" dirty="0"/>
          </a:p>
        </p:txBody>
      </p:sp>
      <p:pic>
        <p:nvPicPr>
          <p:cNvPr id="13324" name="Picture 12">
            <a:extLst>
              <a:ext uri="{FF2B5EF4-FFF2-40B4-BE49-F238E27FC236}">
                <a16:creationId xmlns:a16="http://schemas.microsoft.com/office/drawing/2014/main" id="{1DFBB99C-6024-5DF6-0B95-2258B7155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82" y="3606642"/>
            <a:ext cx="11398588" cy="2503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6260A8A-4364-0ED5-97C4-35EE958AFB17}"/>
              </a:ext>
            </a:extLst>
          </p:cNvPr>
          <p:cNvSpPr txBox="1"/>
          <p:nvPr/>
        </p:nvSpPr>
        <p:spPr>
          <a:xfrm>
            <a:off x="256382" y="6230780"/>
            <a:ext cx="11398588" cy="461665"/>
          </a:xfrm>
          <a:prstGeom prst="rect">
            <a:avLst/>
          </a:prstGeom>
          <a:noFill/>
        </p:spPr>
        <p:txBody>
          <a:bodyPr wrap="square" rtlCol="0">
            <a:spAutoFit/>
          </a:bodyPr>
          <a:lstStyle/>
          <a:p>
            <a:pPr algn="ctr"/>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Training Actor-Critic model over 2000 iterations</a:t>
            </a:r>
            <a:endPar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40AF1C-AC2C-F5AD-B555-A4787009AD3B}"/>
              </a:ext>
            </a:extLst>
          </p:cNvPr>
          <p:cNvSpPr/>
          <p:nvPr/>
        </p:nvSpPr>
        <p:spPr>
          <a:xfrm>
            <a:off x="0" y="0"/>
            <a:ext cx="12192000" cy="6858000"/>
          </a:xfrm>
          <a:prstGeom prst="rect">
            <a:avLst/>
          </a:prstGeom>
          <a:gradFill flip="none" rotWithShape="1">
            <a:gsLst>
              <a:gs pos="0">
                <a:srgbClr val="7D950A">
                  <a:alpha val="90000"/>
                </a:srgbClr>
              </a:gs>
              <a:gs pos="100000">
                <a:srgbClr val="A9CC01">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3EE620C9-A7AD-3B4B-104B-206A9CFD9E12}"/>
              </a:ext>
            </a:extLst>
          </p:cNvPr>
          <p:cNvSpPr/>
          <p:nvPr/>
        </p:nvSpPr>
        <p:spPr>
          <a:xfrm>
            <a:off x="1674813" y="165555"/>
            <a:ext cx="9980157"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C40F9B15-ACA9-01F3-7556-16A904A5498C}"/>
              </a:ext>
            </a:extLst>
          </p:cNvPr>
          <p:cNvSpPr/>
          <p:nvPr/>
        </p:nvSpPr>
        <p:spPr>
          <a:xfrm>
            <a:off x="256382" y="161926"/>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319" name="Rectangle 7">
            <a:extLst>
              <a:ext uri="{FF2B5EF4-FFF2-40B4-BE49-F238E27FC236}">
                <a16:creationId xmlns:a16="http://schemas.microsoft.com/office/drawing/2014/main" id="{F390A09E-2C6A-527C-0BD8-07FC177037B5}"/>
              </a:ext>
            </a:extLst>
          </p:cNvPr>
          <p:cNvSpPr>
            <a:spLocks noChangeArrowheads="1"/>
          </p:cNvSpPr>
          <p:nvPr/>
        </p:nvSpPr>
        <p:spPr bwMode="auto">
          <a:xfrm>
            <a:off x="256382" y="389731"/>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effectLst>
                  <a:outerShdw blurRad="38100" dist="38100" dir="2700000" algn="tl">
                    <a:srgbClr val="000000">
                      <a:alpha val="43137"/>
                    </a:srgbClr>
                  </a:outerShdw>
                </a:effectLst>
                <a:latin typeface="Lato Black" panose="020F0502020204030203" pitchFamily="34" charset="0"/>
              </a:rPr>
              <a:t>07</a:t>
            </a:r>
          </a:p>
        </p:txBody>
      </p:sp>
      <p:sp>
        <p:nvSpPr>
          <p:cNvPr id="9" name="Rectangle 8">
            <a:extLst>
              <a:ext uri="{FF2B5EF4-FFF2-40B4-BE49-F238E27FC236}">
                <a16:creationId xmlns:a16="http://schemas.microsoft.com/office/drawing/2014/main" id="{28DA7290-22AE-352C-8186-98FC3869320C}"/>
              </a:ext>
            </a:extLst>
          </p:cNvPr>
          <p:cNvSpPr/>
          <p:nvPr/>
        </p:nvSpPr>
        <p:spPr>
          <a:xfrm>
            <a:off x="3562854" y="1390650"/>
            <a:ext cx="184730" cy="923330"/>
          </a:xfrm>
          <a:prstGeom prst="rect">
            <a:avLst/>
          </a:prstGeom>
          <a:noFill/>
        </p:spPr>
        <p:txBody>
          <a:bodyPr wrap="none">
            <a:spAutoFit/>
          </a:bodyPr>
          <a:lstStyle/>
          <a:p>
            <a:pPr algn="ctr" eaLnBrk="1" fontAlgn="auto" hangingPunct="1">
              <a:spcBef>
                <a:spcPts val="0"/>
              </a:spcBef>
              <a:spcAft>
                <a:spcPts val="0"/>
              </a:spcAft>
              <a:defRPr/>
            </a:pPr>
            <a:endParaRPr lang="en-US" sz="5400" b="1" spc="400" dirty="0">
              <a:ln w="0"/>
              <a:solidFill>
                <a:prstClr val="white"/>
              </a:solidFill>
              <a:latin typeface="Lato Black" panose="020F0A02020204030203" pitchFamily="34" charset="0"/>
            </a:endParaRPr>
          </a:p>
        </p:txBody>
      </p:sp>
      <p:sp>
        <p:nvSpPr>
          <p:cNvPr id="3" name="TextBox 2">
            <a:extLst>
              <a:ext uri="{FF2B5EF4-FFF2-40B4-BE49-F238E27FC236}">
                <a16:creationId xmlns:a16="http://schemas.microsoft.com/office/drawing/2014/main" id="{738BD323-14F0-6965-BA1C-8D1B0A0AE588}"/>
              </a:ext>
            </a:extLst>
          </p:cNvPr>
          <p:cNvSpPr txBox="1"/>
          <p:nvPr/>
        </p:nvSpPr>
        <p:spPr>
          <a:xfrm>
            <a:off x="1538507" y="479084"/>
            <a:ext cx="9980157" cy="1015663"/>
          </a:xfrm>
          <a:prstGeom prst="rect">
            <a:avLst/>
          </a:prstGeom>
          <a:noFill/>
        </p:spPr>
        <p:txBody>
          <a:bodyPr wrap="square" rtlCol="0">
            <a:spAutoFit/>
          </a:bodyPr>
          <a:lstStyle/>
          <a:p>
            <a:pPr algn="ctr"/>
            <a:r>
              <a:rPr lang="en-US" sz="3000" b="1" i="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Results:</a:t>
            </a:r>
          </a:p>
          <a:p>
            <a:pPr algn="ctr"/>
            <a:endParaRPr lang="en-US" sz="300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endParaRPr>
          </a:p>
        </p:txBody>
      </p:sp>
      <p:sp>
        <p:nvSpPr>
          <p:cNvPr id="8" name="TextBox 7">
            <a:extLst>
              <a:ext uri="{FF2B5EF4-FFF2-40B4-BE49-F238E27FC236}">
                <a16:creationId xmlns:a16="http://schemas.microsoft.com/office/drawing/2014/main" id="{E85A9C00-5BA6-3C5E-EB65-02EDB7A04749}"/>
              </a:ext>
            </a:extLst>
          </p:cNvPr>
          <p:cNvSpPr txBox="1"/>
          <p:nvPr/>
        </p:nvSpPr>
        <p:spPr>
          <a:xfrm>
            <a:off x="256382" y="2375438"/>
            <a:ext cx="3306472" cy="3323987"/>
          </a:xfrm>
          <a:prstGeom prst="rect">
            <a:avLst/>
          </a:prstGeom>
          <a:noFill/>
        </p:spPr>
        <p:txBody>
          <a:bodyPr wrap="square" rtlCol="0">
            <a:spAutoFit/>
          </a:bodyPr>
          <a:lstStyle/>
          <a:p>
            <a:pPr algn="l"/>
            <a:r>
              <a:rPr lang="en-US" sz="2400" b="1"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Model evaluation:</a:t>
            </a:r>
          </a:p>
          <a:p>
            <a:pPr algn="l"/>
            <a:endPar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Evaluating over 100 runs of the environment,</a:t>
            </a:r>
          </a:p>
          <a:p>
            <a:pPr algn="l"/>
            <a:endPar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Average returns : +20%</a:t>
            </a:r>
          </a:p>
          <a:p>
            <a:endParaRPr lang="en-US" dirty="0"/>
          </a:p>
        </p:txBody>
      </p:sp>
      <p:pic>
        <p:nvPicPr>
          <p:cNvPr id="6" name="Picture 5">
            <a:extLst>
              <a:ext uri="{FF2B5EF4-FFF2-40B4-BE49-F238E27FC236}">
                <a16:creationId xmlns:a16="http://schemas.microsoft.com/office/drawing/2014/main" id="{2F8CC532-F7DF-0DE6-33A1-4AC88BC3E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399" y="1429216"/>
            <a:ext cx="6662057" cy="5363253"/>
          </a:xfrm>
          <a:prstGeom prst="rect">
            <a:avLst/>
          </a:prstGeom>
        </p:spPr>
      </p:pic>
    </p:spTree>
    <p:extLst>
      <p:ext uri="{BB962C8B-B14F-4D97-AF65-F5344CB8AC3E}">
        <p14:creationId xmlns:p14="http://schemas.microsoft.com/office/powerpoint/2010/main" val="78158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F96457-1ADD-248F-9609-FF45621BFF67}"/>
              </a:ext>
            </a:extLst>
          </p:cNvPr>
          <p:cNvSpPr/>
          <p:nvPr/>
        </p:nvSpPr>
        <p:spPr>
          <a:xfrm>
            <a:off x="-31750" y="0"/>
            <a:ext cx="12223750" cy="6858000"/>
          </a:xfrm>
          <a:prstGeom prst="rect">
            <a:avLst/>
          </a:prstGeom>
          <a:gradFill flip="none" rotWithShape="1">
            <a:gsLst>
              <a:gs pos="0">
                <a:srgbClr val="BD3B80">
                  <a:alpha val="90000"/>
                </a:srgbClr>
              </a:gs>
              <a:gs pos="100000">
                <a:srgbClr val="F7C9E2">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5" name="Rectangle 4">
            <a:extLst>
              <a:ext uri="{FF2B5EF4-FFF2-40B4-BE49-F238E27FC236}">
                <a16:creationId xmlns:a16="http://schemas.microsoft.com/office/drawing/2014/main" id="{90AC176D-E3E8-84AB-7D2B-FB21FE963B1F}"/>
              </a:ext>
            </a:extLst>
          </p:cNvPr>
          <p:cNvSpPr/>
          <p:nvPr/>
        </p:nvSpPr>
        <p:spPr>
          <a:xfrm>
            <a:off x="1552574" y="139815"/>
            <a:ext cx="10262055"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31F6D60F-5D59-4F8C-C08F-5C4DD9C9FC41}"/>
              </a:ext>
            </a:extLst>
          </p:cNvPr>
          <p:cNvSpPr/>
          <p:nvPr/>
        </p:nvSpPr>
        <p:spPr>
          <a:xfrm>
            <a:off x="179387" y="1531256"/>
            <a:ext cx="11635242" cy="4266681"/>
          </a:xfrm>
          <a:prstGeom prst="rect">
            <a:avLst/>
          </a:prstGeom>
          <a:noFill/>
        </p:spPr>
        <p:txBody>
          <a:bodyPr wrap="square">
            <a:spAutoFit/>
          </a:bodyPr>
          <a:lstStyle/>
          <a:p>
            <a:pPr algn="l">
              <a:buFont typeface="+mj-lt"/>
              <a:buAutoNum type="arabicPeriod"/>
            </a:pPr>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We see that both algorithms allocate significant amount on Stock 3 — It’s because the value of stock 3 is very low and stable. So a small gain in value can result in large return(%) without risking volatility.</a:t>
            </a:r>
          </a:p>
          <a:p>
            <a:pPr algn="l">
              <a:buFont typeface="+mj-lt"/>
              <a:buAutoNum type="arabicPeriod"/>
            </a:pPr>
            <a:endPar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We see that during times increased volatility or when all stocks are going down, the RL decides to hedge the losses by selling the stocks and increasing the cash in hand — very smart strategy when we haven’t enabled a short-sell option.</a:t>
            </a:r>
          </a:p>
          <a:p>
            <a:pPr algn="l">
              <a:buFont typeface="+mj-lt"/>
              <a:buAutoNum type="arabicPeriod"/>
            </a:pPr>
            <a:endPar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In general, the RL strategy seems to be to identify bursts of small surges in price and capitalize on that immediately.</a:t>
            </a:r>
          </a:p>
          <a:p>
            <a:pPr eaLnBrk="1" fontAlgn="auto" hangingPunct="1">
              <a:lnSpc>
                <a:spcPct val="150000"/>
              </a:lnSpc>
              <a:spcBef>
                <a:spcPts val="0"/>
              </a:spcBef>
              <a:spcAft>
                <a:spcPts val="0"/>
              </a:spcAft>
              <a:defRPr/>
            </a:pPr>
            <a:endParaRPr lang="en-US" sz="2400" b="1" spc="300" dirty="0">
              <a:ln w="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E2172C07-50A6-D8B2-1755-B852C47491F2}"/>
              </a:ext>
            </a:extLst>
          </p:cNvPr>
          <p:cNvSpPr/>
          <p:nvPr/>
        </p:nvSpPr>
        <p:spPr>
          <a:xfrm>
            <a:off x="179387" y="139814"/>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4343" name="Rectangle 7">
            <a:extLst>
              <a:ext uri="{FF2B5EF4-FFF2-40B4-BE49-F238E27FC236}">
                <a16:creationId xmlns:a16="http://schemas.microsoft.com/office/drawing/2014/main" id="{F623A7A3-0EAF-3B30-1A3F-01CBF1E56B12}"/>
              </a:ext>
            </a:extLst>
          </p:cNvPr>
          <p:cNvSpPr>
            <a:spLocks noChangeArrowheads="1"/>
          </p:cNvSpPr>
          <p:nvPr/>
        </p:nvSpPr>
        <p:spPr bwMode="auto">
          <a:xfrm>
            <a:off x="179387" y="367619"/>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latin typeface="Lato Black" panose="020F0502020204030203" pitchFamily="34" charset="0"/>
              </a:rPr>
              <a:t>08</a:t>
            </a:r>
          </a:p>
        </p:txBody>
      </p:sp>
      <p:sp>
        <p:nvSpPr>
          <p:cNvPr id="9" name="Rectangle 8">
            <a:extLst>
              <a:ext uri="{FF2B5EF4-FFF2-40B4-BE49-F238E27FC236}">
                <a16:creationId xmlns:a16="http://schemas.microsoft.com/office/drawing/2014/main" id="{F387EF54-B010-44AB-778A-F22AF1E91C08}"/>
              </a:ext>
            </a:extLst>
          </p:cNvPr>
          <p:cNvSpPr/>
          <p:nvPr/>
        </p:nvSpPr>
        <p:spPr>
          <a:xfrm>
            <a:off x="4794201" y="444632"/>
            <a:ext cx="2603598" cy="553998"/>
          </a:xfrm>
          <a:prstGeom prst="rect">
            <a:avLst/>
          </a:prstGeom>
          <a:noFill/>
        </p:spPr>
        <p:txBody>
          <a:bodyPr wrap="none">
            <a:spAutoFit/>
          </a:bodyPr>
          <a:lstStyle/>
          <a:p>
            <a:pPr algn="ctr" eaLnBrk="1" fontAlgn="auto" hangingPunct="1">
              <a:spcBef>
                <a:spcPts val="0"/>
              </a:spcBef>
              <a:spcAft>
                <a:spcPts val="0"/>
              </a:spcAft>
              <a:defRPr/>
            </a:pPr>
            <a:r>
              <a:rPr lang="en-US" sz="3000" b="1" spc="400" dirty="0">
                <a:ln w="0"/>
                <a:solidFill>
                  <a:prstClr val="white"/>
                </a:solidFill>
                <a:effectLst>
                  <a:outerShdw blurRad="38100" dist="38100" dir="2700000" algn="tl">
                    <a:srgbClr val="000000">
                      <a:alpha val="43137"/>
                    </a:srgbClr>
                  </a:outerShdw>
                </a:effectLst>
                <a:latin typeface="Lato Black" panose="020F0A02020204030203" pitchFamily="34" charset="0"/>
              </a:rPr>
              <a:t>Conclusion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690C6E-A8A2-61BB-A7B1-32837A3F5E85}"/>
              </a:ext>
            </a:extLst>
          </p:cNvPr>
          <p:cNvSpPr/>
          <p:nvPr/>
        </p:nvSpPr>
        <p:spPr>
          <a:xfrm>
            <a:off x="-31750" y="0"/>
            <a:ext cx="12223750" cy="6858000"/>
          </a:xfrm>
          <a:prstGeom prst="rect">
            <a:avLst/>
          </a:prstGeom>
          <a:gradFill flip="none" rotWithShape="1">
            <a:gsLst>
              <a:gs pos="0">
                <a:srgbClr val="4E3166">
                  <a:alpha val="90000"/>
                </a:srgbClr>
              </a:gs>
              <a:gs pos="100000">
                <a:srgbClr val="010101">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4" name="Rectangle 3">
            <a:extLst>
              <a:ext uri="{FF2B5EF4-FFF2-40B4-BE49-F238E27FC236}">
                <a16:creationId xmlns:a16="http://schemas.microsoft.com/office/drawing/2014/main" id="{2C3F9E5E-3A48-5A79-9A2C-8AC6B4EAD903}"/>
              </a:ext>
            </a:extLst>
          </p:cNvPr>
          <p:cNvSpPr/>
          <p:nvPr/>
        </p:nvSpPr>
        <p:spPr>
          <a:xfrm>
            <a:off x="4890381" y="440540"/>
            <a:ext cx="2411238" cy="553998"/>
          </a:xfrm>
          <a:prstGeom prst="rect">
            <a:avLst/>
          </a:prstGeom>
          <a:noFill/>
        </p:spPr>
        <p:txBody>
          <a:bodyPr wrap="none">
            <a:spAutoFit/>
          </a:bodyPr>
          <a:lstStyle/>
          <a:p>
            <a:pPr algn="ctr" eaLnBrk="1" fontAlgn="auto" hangingPunct="1">
              <a:spcBef>
                <a:spcPts val="0"/>
              </a:spcBef>
              <a:spcAft>
                <a:spcPts val="0"/>
              </a:spcAft>
              <a:defRPr/>
            </a:pPr>
            <a:r>
              <a:rPr lang="en-US" sz="3000" b="1" dirty="0">
                <a:ln w="0"/>
                <a:solidFill>
                  <a:prstClr val="white"/>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Future Work</a:t>
            </a:r>
          </a:p>
        </p:txBody>
      </p:sp>
      <p:sp>
        <p:nvSpPr>
          <p:cNvPr id="5" name="Rectangle 4">
            <a:extLst>
              <a:ext uri="{FF2B5EF4-FFF2-40B4-BE49-F238E27FC236}">
                <a16:creationId xmlns:a16="http://schemas.microsoft.com/office/drawing/2014/main" id="{AD069375-C7ED-DB4D-FCA1-059625A190A8}"/>
              </a:ext>
            </a:extLst>
          </p:cNvPr>
          <p:cNvSpPr/>
          <p:nvPr/>
        </p:nvSpPr>
        <p:spPr>
          <a:xfrm>
            <a:off x="1674812" y="174853"/>
            <a:ext cx="10023701" cy="108537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25124099-9731-2D16-8D2A-3E4CC5429D4F}"/>
              </a:ext>
            </a:extLst>
          </p:cNvPr>
          <p:cNvSpPr/>
          <p:nvPr/>
        </p:nvSpPr>
        <p:spPr>
          <a:xfrm>
            <a:off x="138566" y="1783421"/>
            <a:ext cx="11559947" cy="4266681"/>
          </a:xfrm>
          <a:prstGeom prst="rect">
            <a:avLst/>
          </a:prstGeom>
          <a:noFill/>
        </p:spPr>
        <p:txBody>
          <a:bodyPr wrap="square">
            <a:spAutoFit/>
          </a:bodyPr>
          <a:lstStyle/>
          <a:p>
            <a:pPr eaLnBrk="1" fontAlgn="auto" hangingPunct="1">
              <a:spcBef>
                <a:spcPts val="0"/>
              </a:spcBef>
              <a:spcAft>
                <a:spcPts val="0"/>
              </a:spcAft>
              <a:defRPr/>
            </a:pPr>
            <a:r>
              <a:rPr lang="en-US" sz="2400" b="1"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Lack of interpretability makes it difficult for investors to invest capital in a portfolio managed only by RL agents. Therefore, a good mix RL agents and human expert knowledge input could make it easier for the interpretability of the model actions and states.</a:t>
            </a:r>
          </a:p>
          <a:p>
            <a:pPr algn="l"/>
            <a:endParaRPr lang="en-US" sz="2400" b="1" spc="300" dirty="0">
              <a:ln w="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r>
              <a:rPr lang="en-US" sz="2400" b="1" i="0" dirty="0">
                <a:solidFill>
                  <a:schemeClr val="bg1"/>
                </a:solidFill>
                <a:effectLst>
                  <a:outerShdw blurRad="38100" dist="38100" dir="2700000" algn="tl">
                    <a:srgbClr val="000000">
                      <a:alpha val="43137"/>
                    </a:srgbClr>
                  </a:outerShdw>
                </a:effectLst>
                <a:latin typeface="Söhne"/>
              </a:rPr>
              <a:t>Enhanced RL Algorithms:</a:t>
            </a:r>
          </a:p>
          <a:p>
            <a:pPr algn="l">
              <a:buFont typeface="Arial" panose="020B0604020202020204" pitchFamily="34" charset="0"/>
              <a:buChar char="•"/>
            </a:pPr>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Explore advanced RL algorithms and architectures to improve the performance of portfolio optimization.</a:t>
            </a:r>
          </a:p>
          <a:p>
            <a:pPr algn="l">
              <a:buFont typeface="Arial" panose="020B0604020202020204" pitchFamily="34" charset="0"/>
              <a:buChar char="•"/>
            </a:pPr>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Consider state-of-the-art algorithms such as Proximal Policy Optimization (PPO) or Trust Region Policy Optimization (TRPO).</a:t>
            </a:r>
          </a:p>
          <a:p>
            <a:pPr eaLnBrk="1" fontAlgn="auto" hangingPunct="1">
              <a:lnSpc>
                <a:spcPct val="150000"/>
              </a:lnSpc>
              <a:spcBef>
                <a:spcPts val="0"/>
              </a:spcBef>
              <a:spcAft>
                <a:spcPts val="0"/>
              </a:spcAft>
              <a:defRPr/>
            </a:pPr>
            <a:endParaRPr lang="en-US" sz="2400" b="1" spc="300" dirty="0">
              <a:ln w="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0D31E75B-86DB-F130-9E27-946422BB4C45}"/>
              </a:ext>
            </a:extLst>
          </p:cNvPr>
          <p:cNvSpPr/>
          <p:nvPr/>
        </p:nvSpPr>
        <p:spPr>
          <a:xfrm>
            <a:off x="138566" y="174853"/>
            <a:ext cx="1162050" cy="100692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367" name="Rectangle 7">
            <a:extLst>
              <a:ext uri="{FF2B5EF4-FFF2-40B4-BE49-F238E27FC236}">
                <a16:creationId xmlns:a16="http://schemas.microsoft.com/office/drawing/2014/main" id="{CFABE081-8F1D-9C1F-AF84-8285C3D78B83}"/>
              </a:ext>
            </a:extLst>
          </p:cNvPr>
          <p:cNvSpPr>
            <a:spLocks noChangeArrowheads="1"/>
          </p:cNvSpPr>
          <p:nvPr/>
        </p:nvSpPr>
        <p:spPr bwMode="auto">
          <a:xfrm>
            <a:off x="138566" y="324303"/>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latin typeface="Lato Black" panose="020F0502020204030203" pitchFamily="34" charset="0"/>
              </a:rPr>
              <a:t>09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690C6E-A8A2-61BB-A7B1-32837A3F5E85}"/>
              </a:ext>
            </a:extLst>
          </p:cNvPr>
          <p:cNvSpPr/>
          <p:nvPr/>
        </p:nvSpPr>
        <p:spPr>
          <a:xfrm>
            <a:off x="-31750" y="0"/>
            <a:ext cx="12223750" cy="6858000"/>
          </a:xfrm>
          <a:prstGeom prst="rect">
            <a:avLst/>
          </a:prstGeom>
          <a:gradFill flip="none" rotWithShape="1">
            <a:gsLst>
              <a:gs pos="0">
                <a:srgbClr val="4E3166">
                  <a:alpha val="90000"/>
                </a:srgbClr>
              </a:gs>
              <a:gs pos="100000">
                <a:srgbClr val="010101">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4" name="Rectangle 3">
            <a:extLst>
              <a:ext uri="{FF2B5EF4-FFF2-40B4-BE49-F238E27FC236}">
                <a16:creationId xmlns:a16="http://schemas.microsoft.com/office/drawing/2014/main" id="{2C3F9E5E-3A48-5A79-9A2C-8AC6B4EAD903}"/>
              </a:ext>
            </a:extLst>
          </p:cNvPr>
          <p:cNvSpPr/>
          <p:nvPr/>
        </p:nvSpPr>
        <p:spPr>
          <a:xfrm>
            <a:off x="4890381" y="440540"/>
            <a:ext cx="2411238" cy="553998"/>
          </a:xfrm>
          <a:prstGeom prst="rect">
            <a:avLst/>
          </a:prstGeom>
          <a:noFill/>
        </p:spPr>
        <p:txBody>
          <a:bodyPr wrap="none">
            <a:spAutoFit/>
          </a:bodyPr>
          <a:lstStyle/>
          <a:p>
            <a:pPr algn="ctr" eaLnBrk="1" fontAlgn="auto" hangingPunct="1">
              <a:spcBef>
                <a:spcPts val="0"/>
              </a:spcBef>
              <a:spcAft>
                <a:spcPts val="0"/>
              </a:spcAft>
              <a:defRPr/>
            </a:pPr>
            <a:r>
              <a:rPr lang="en-US" sz="3000" b="1" dirty="0">
                <a:ln w="0"/>
                <a:solidFill>
                  <a:prstClr val="white"/>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Future Work</a:t>
            </a:r>
          </a:p>
        </p:txBody>
      </p:sp>
      <p:sp>
        <p:nvSpPr>
          <p:cNvPr id="5" name="Rectangle 4">
            <a:extLst>
              <a:ext uri="{FF2B5EF4-FFF2-40B4-BE49-F238E27FC236}">
                <a16:creationId xmlns:a16="http://schemas.microsoft.com/office/drawing/2014/main" id="{AD069375-C7ED-DB4D-FCA1-059625A190A8}"/>
              </a:ext>
            </a:extLst>
          </p:cNvPr>
          <p:cNvSpPr/>
          <p:nvPr/>
        </p:nvSpPr>
        <p:spPr>
          <a:xfrm>
            <a:off x="1674812" y="174853"/>
            <a:ext cx="10023701" cy="1085373"/>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25124099-9731-2D16-8D2A-3E4CC5429D4F}"/>
              </a:ext>
            </a:extLst>
          </p:cNvPr>
          <p:cNvSpPr/>
          <p:nvPr/>
        </p:nvSpPr>
        <p:spPr>
          <a:xfrm>
            <a:off x="138565" y="1784534"/>
            <a:ext cx="11559947" cy="4820679"/>
          </a:xfrm>
          <a:prstGeom prst="rect">
            <a:avLst/>
          </a:prstGeom>
          <a:noFill/>
        </p:spPr>
        <p:txBody>
          <a:bodyPr wrap="square">
            <a:spAutoFit/>
          </a:bodyPr>
          <a:lstStyle/>
          <a:p>
            <a:pPr algn="l"/>
            <a:r>
              <a:rPr lang="en-US" sz="2400" b="1"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Extended Evaluation Metrics:</a:t>
            </a:r>
          </a:p>
          <a:p>
            <a:pPr algn="l">
              <a:buFont typeface="Arial" panose="020B0604020202020204" pitchFamily="34" charset="0"/>
              <a:buChar char="•"/>
            </a:pPr>
            <a:r>
              <a:rPr lang="en-US" sz="240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Introduce additional evaluation metrics beyond average returns, such as downside risk measures, maximum drawdown, and risk-adjusted performance.</a:t>
            </a:r>
          </a:p>
          <a:p>
            <a:pPr algn="l">
              <a:buFont typeface="Arial" panose="020B0604020202020204" pitchFamily="34" charset="0"/>
              <a:buChar char="•"/>
            </a:pPr>
            <a:r>
              <a:rPr lang="en-US" sz="240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Provide a comprehensive assessment of the model's effectiveness under various performance indicators.</a:t>
            </a:r>
          </a:p>
          <a:p>
            <a:pPr eaLnBrk="1" fontAlgn="auto" hangingPunct="1">
              <a:lnSpc>
                <a:spcPct val="150000"/>
              </a:lnSpc>
              <a:spcBef>
                <a:spcPts val="0"/>
              </a:spcBef>
              <a:spcAft>
                <a:spcPts val="0"/>
              </a:spcAft>
              <a:defRPr/>
            </a:pPr>
            <a:endParaRPr lang="en-US" sz="2400" b="1" spc="300" dirty="0">
              <a:ln w="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r>
              <a:rPr lang="en-US" sz="2400" b="1"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Parallelization and Scalability:</a:t>
            </a:r>
          </a:p>
          <a:p>
            <a:pPr algn="l">
              <a:buFont typeface="Arial" panose="020B0604020202020204" pitchFamily="34" charset="0"/>
              <a:buChar char="•"/>
            </a:pPr>
            <a:r>
              <a:rPr lang="en-US" sz="240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Investigate techniques for parallelizing training processes to accelerate model development.</a:t>
            </a:r>
          </a:p>
          <a:p>
            <a:pPr algn="l">
              <a:buFont typeface="Arial" panose="020B0604020202020204" pitchFamily="34" charset="0"/>
              <a:buChar char="•"/>
            </a:pPr>
            <a:r>
              <a:rPr lang="en-US" sz="240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Assess the scalability of the RL model to handle larger datasets and more complex market scenarios.</a:t>
            </a:r>
          </a:p>
          <a:p>
            <a:pPr eaLnBrk="1" fontAlgn="auto" hangingPunct="1">
              <a:lnSpc>
                <a:spcPct val="150000"/>
              </a:lnSpc>
              <a:spcBef>
                <a:spcPts val="0"/>
              </a:spcBef>
              <a:spcAft>
                <a:spcPts val="0"/>
              </a:spcAft>
              <a:defRPr/>
            </a:pPr>
            <a:endParaRPr lang="en-US" sz="2400" b="1" spc="300" dirty="0">
              <a:ln w="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0D31E75B-86DB-F130-9E27-946422BB4C45}"/>
              </a:ext>
            </a:extLst>
          </p:cNvPr>
          <p:cNvSpPr/>
          <p:nvPr/>
        </p:nvSpPr>
        <p:spPr>
          <a:xfrm>
            <a:off x="138566" y="174853"/>
            <a:ext cx="1162050" cy="100692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367" name="Rectangle 7">
            <a:extLst>
              <a:ext uri="{FF2B5EF4-FFF2-40B4-BE49-F238E27FC236}">
                <a16:creationId xmlns:a16="http://schemas.microsoft.com/office/drawing/2014/main" id="{CFABE081-8F1D-9C1F-AF84-8285C3D78B83}"/>
              </a:ext>
            </a:extLst>
          </p:cNvPr>
          <p:cNvSpPr>
            <a:spLocks noChangeArrowheads="1"/>
          </p:cNvSpPr>
          <p:nvPr/>
        </p:nvSpPr>
        <p:spPr bwMode="auto">
          <a:xfrm>
            <a:off x="138566" y="324303"/>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latin typeface="Lato Black" panose="020F0502020204030203" pitchFamily="34" charset="0"/>
              </a:rPr>
              <a:t>09</a:t>
            </a:r>
          </a:p>
        </p:txBody>
      </p:sp>
    </p:spTree>
    <p:extLst>
      <p:ext uri="{BB962C8B-B14F-4D97-AF65-F5344CB8AC3E}">
        <p14:creationId xmlns:p14="http://schemas.microsoft.com/office/powerpoint/2010/main" val="177302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6B753E-B9A5-9225-A88A-A916CFB531AE}"/>
              </a:ext>
            </a:extLst>
          </p:cNvPr>
          <p:cNvSpPr/>
          <p:nvPr/>
        </p:nvSpPr>
        <p:spPr>
          <a:xfrm>
            <a:off x="-31750" y="0"/>
            <a:ext cx="12223750" cy="6858000"/>
          </a:xfrm>
          <a:prstGeom prst="rect">
            <a:avLst/>
          </a:prstGeom>
          <a:gradFill flip="none" rotWithShape="1">
            <a:gsLst>
              <a:gs pos="0">
                <a:srgbClr val="414E6D">
                  <a:alpha val="90000"/>
                </a:srgbClr>
              </a:gs>
              <a:gs pos="100000">
                <a:srgbClr val="5D6985">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22F51AE8-6625-2AA0-0D22-633587C6C86F}"/>
              </a:ext>
            </a:extLst>
          </p:cNvPr>
          <p:cNvSpPr/>
          <p:nvPr/>
        </p:nvSpPr>
        <p:spPr>
          <a:xfrm>
            <a:off x="1609272" y="188460"/>
            <a:ext cx="9835016"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0CBCCBF0-4C00-28BB-EC4F-E512E76D07C8}"/>
              </a:ext>
            </a:extLst>
          </p:cNvPr>
          <p:cNvSpPr/>
          <p:nvPr/>
        </p:nvSpPr>
        <p:spPr>
          <a:xfrm>
            <a:off x="240507" y="187326"/>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6391" name="Rectangle 7">
            <a:extLst>
              <a:ext uri="{FF2B5EF4-FFF2-40B4-BE49-F238E27FC236}">
                <a16:creationId xmlns:a16="http://schemas.microsoft.com/office/drawing/2014/main" id="{2BA205DA-A19F-42D4-0B2B-AD835D529364}"/>
              </a:ext>
            </a:extLst>
          </p:cNvPr>
          <p:cNvSpPr>
            <a:spLocks noChangeArrowheads="1"/>
          </p:cNvSpPr>
          <p:nvPr/>
        </p:nvSpPr>
        <p:spPr bwMode="auto">
          <a:xfrm>
            <a:off x="240507" y="415131"/>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effectLst>
                  <a:outerShdw blurRad="38100" dist="38100" dir="2700000" algn="tl">
                    <a:srgbClr val="000000">
                      <a:alpha val="43137"/>
                    </a:srgbClr>
                  </a:outerShdw>
                </a:effectLst>
                <a:latin typeface="Lato Black" panose="020F0502020204030203" pitchFamily="34" charset="0"/>
              </a:rPr>
              <a:t>10</a:t>
            </a:r>
          </a:p>
        </p:txBody>
      </p:sp>
      <p:sp>
        <p:nvSpPr>
          <p:cNvPr id="9" name="Rectangle 8">
            <a:extLst>
              <a:ext uri="{FF2B5EF4-FFF2-40B4-BE49-F238E27FC236}">
                <a16:creationId xmlns:a16="http://schemas.microsoft.com/office/drawing/2014/main" id="{FFD83C18-32A8-333B-25D6-BF307139D8E1}"/>
              </a:ext>
            </a:extLst>
          </p:cNvPr>
          <p:cNvSpPr/>
          <p:nvPr/>
        </p:nvSpPr>
        <p:spPr>
          <a:xfrm>
            <a:off x="1265578" y="486968"/>
            <a:ext cx="9660843" cy="553998"/>
          </a:xfrm>
          <a:prstGeom prst="rect">
            <a:avLst/>
          </a:prstGeom>
          <a:noFill/>
        </p:spPr>
        <p:txBody>
          <a:bodyPr wrap="square">
            <a:spAutoFit/>
          </a:bodyPr>
          <a:lstStyle/>
          <a:p>
            <a:pPr algn="ctr" eaLnBrk="1" fontAlgn="auto" hangingPunct="1">
              <a:spcBef>
                <a:spcPts val="0"/>
              </a:spcBef>
              <a:spcAft>
                <a:spcPts val="0"/>
              </a:spcAft>
              <a:defRPr/>
            </a:pPr>
            <a:r>
              <a:rPr lang="en-US" sz="3000" b="1" spc="400" dirty="0">
                <a:ln w="0"/>
                <a:solidFill>
                  <a:prstClr val="white"/>
                </a:solidFill>
                <a:effectLst>
                  <a:outerShdw blurRad="38100" dist="38100" dir="2700000" algn="tl">
                    <a:srgbClr val="000000">
                      <a:alpha val="43137"/>
                    </a:srgbClr>
                  </a:outerShdw>
                </a:effectLst>
                <a:latin typeface="Lato Black" panose="020F0A02020204030203" pitchFamily="34" charset="0"/>
              </a:rPr>
              <a:t>References</a:t>
            </a:r>
          </a:p>
        </p:txBody>
      </p:sp>
      <p:sp>
        <p:nvSpPr>
          <p:cNvPr id="3" name="TextBox 2">
            <a:extLst>
              <a:ext uri="{FF2B5EF4-FFF2-40B4-BE49-F238E27FC236}">
                <a16:creationId xmlns:a16="http://schemas.microsoft.com/office/drawing/2014/main" id="{258A5743-8F3F-F7C0-BEEA-3614A1D3BF98}"/>
              </a:ext>
            </a:extLst>
          </p:cNvPr>
          <p:cNvSpPr txBox="1"/>
          <p:nvPr/>
        </p:nvSpPr>
        <p:spPr>
          <a:xfrm>
            <a:off x="240507" y="1421664"/>
            <a:ext cx="11203781" cy="6124754"/>
          </a:xfrm>
          <a:prstGeom prst="rect">
            <a:avLst/>
          </a:prstGeom>
          <a:noFill/>
        </p:spPr>
        <p:txBody>
          <a:bodyPr wrap="square" rtlCol="0">
            <a:spAutoFit/>
          </a:bodyPr>
          <a:lstStyle/>
          <a:p>
            <a:pPr algn="l">
              <a:buFont typeface="+mj-lt"/>
              <a:buAutoNum type="arabicPeriod"/>
            </a:pPr>
            <a:r>
              <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hlinkClick r:id="rId2">
                  <a:extLst>
                    <a:ext uri="{A12FA001-AC4F-418D-AE19-62706E023703}">
                      <ahyp:hlinkClr xmlns:ahyp="http://schemas.microsoft.com/office/drawing/2018/hyperlinkcolor" val="tx"/>
                    </a:ext>
                  </a:extLst>
                </a:hlinkClick>
              </a:rPr>
              <a:t>https://www.sciencedirect.com/science/article/pii/S0957417420302803</a:t>
            </a:r>
            <a:endPar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endPar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r>
              <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https://arxiv.org/abs/1706.10059</a:t>
            </a:r>
            <a:endPar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endPar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r>
              <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hlinkClick r:id="rId4">
                  <a:extLst>
                    <a:ext uri="{A12FA001-AC4F-418D-AE19-62706E023703}">
                      <ahyp:hlinkClr xmlns:ahyp="http://schemas.microsoft.com/office/drawing/2018/hyperlinkcolor" val="tx"/>
                    </a:ext>
                  </a:extLst>
                </a:hlinkClick>
              </a:rPr>
              <a:t>https://en.wikipedia.org/wiki/Modern_portfolio_theory</a:t>
            </a:r>
            <a:endParaRPr lang="en-US" sz="200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endPar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hlinkClick r:id="rId5">
                <a:extLst>
                  <a:ext uri="{A12FA001-AC4F-418D-AE19-62706E023703}">
                    <ahyp:hlinkClr xmlns:ahyp="http://schemas.microsoft.com/office/drawing/2018/hyperlinkcolor" val="tx"/>
                  </a:ext>
                </a:extLst>
              </a:hlinkClick>
            </a:endParaRPr>
          </a:p>
          <a:p>
            <a:pPr algn="l">
              <a:buFont typeface="+mj-lt"/>
              <a:buAutoNum type="arabicPeriod"/>
            </a:pPr>
            <a:r>
              <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hlinkClick r:id="rId5">
                  <a:extLst>
                    <a:ext uri="{A12FA001-AC4F-418D-AE19-62706E023703}">
                      <ahyp:hlinkClr xmlns:ahyp="http://schemas.microsoft.com/office/drawing/2018/hyperlinkcolor" val="tx"/>
                    </a:ext>
                  </a:extLst>
                </a:hlinkClick>
              </a:rPr>
              <a:t>https://www.tensorflow.org/agents/overview</a:t>
            </a:r>
            <a:endPar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endParaRPr lang="en-US" sz="200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Author: B. Lau., Title of Paper: Using </a:t>
            </a:r>
            <a:r>
              <a:rPr lang="en-US" sz="2000" dirty="0" err="1">
                <a:solidFill>
                  <a:schemeClr val="bg1"/>
                </a:solidFill>
                <a:latin typeface="Lato" panose="020F0502020204030203" pitchFamily="34" charset="0"/>
                <a:ea typeface="Lato" panose="020F0502020204030203" pitchFamily="34" charset="0"/>
                <a:cs typeface="Lato" panose="020F0502020204030203" pitchFamily="34" charset="0"/>
              </a:rPr>
              <a:t>Keras</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and Deep Deterministic Policy Gradient to play TORCS, Year: Oct 2106. Accessed: 2016-12-14, Volume No: 1.</a:t>
            </a:r>
            <a:endParaRPr lang="en-US" sz="200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endPar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Author: Betancourt, C. and Chen, W.-H., Title of paper: Deep reinforcement learning for portfolio management of markets with a dynamic number of assets. Journal Name: Expert Systems with Applications, Year: 2021, Volume: 164:114002.</a:t>
            </a:r>
          </a:p>
          <a:p>
            <a:pPr algn="l">
              <a:buFont typeface="+mj-lt"/>
              <a:buAutoNum type="arabicPeriod"/>
            </a:pPr>
            <a:endParaRPr lang="en-US" sz="20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buFont typeface="+mj-lt"/>
              <a:buAutoNum type="arabicPeriod"/>
            </a:pPr>
            <a:r>
              <a:rPr lang="it-IT" sz="200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https://www.investopedia.com/terms/ p/portfolio-investment.asp </a:t>
            </a:r>
          </a:p>
          <a:p>
            <a:pPr algn="l">
              <a:buFont typeface="+mj-lt"/>
              <a:buAutoNum type="arabicPeriod"/>
            </a:pPr>
            <a:endParaRPr lang="it-IT" sz="24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endParaRPr lang="en-US" sz="2400" i="0" u="sng"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endPar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E6086F-7B99-A1E4-06C6-CC6B2B562405}"/>
              </a:ext>
            </a:extLst>
          </p:cNvPr>
          <p:cNvSpPr/>
          <p:nvPr/>
        </p:nvSpPr>
        <p:spPr>
          <a:xfrm>
            <a:off x="0" y="0"/>
            <a:ext cx="12192000" cy="6858000"/>
          </a:xfrm>
          <a:prstGeom prst="rect">
            <a:avLst/>
          </a:prstGeom>
          <a:gradFill flip="none" rotWithShape="1">
            <a:gsLst>
              <a:gs pos="0">
                <a:srgbClr val="F36A6B">
                  <a:alpha val="90000"/>
                </a:srgbClr>
              </a:gs>
              <a:gs pos="100000">
                <a:srgbClr val="5C6270">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2E298C45-BF70-B830-7F1B-D61A04957E7D}"/>
              </a:ext>
            </a:extLst>
          </p:cNvPr>
          <p:cNvSpPr/>
          <p:nvPr/>
        </p:nvSpPr>
        <p:spPr>
          <a:xfrm>
            <a:off x="2079625" y="116854"/>
            <a:ext cx="9599611"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a:extLst>
              <a:ext uri="{FF2B5EF4-FFF2-40B4-BE49-F238E27FC236}">
                <a16:creationId xmlns:a16="http://schemas.microsoft.com/office/drawing/2014/main" id="{20E0BD05-DC9A-D78A-D4E8-E51C59628C57}"/>
              </a:ext>
            </a:extLst>
          </p:cNvPr>
          <p:cNvSpPr/>
          <p:nvPr/>
        </p:nvSpPr>
        <p:spPr>
          <a:xfrm>
            <a:off x="188120" y="116853"/>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127" name="Rectangle 8">
            <a:extLst>
              <a:ext uri="{FF2B5EF4-FFF2-40B4-BE49-F238E27FC236}">
                <a16:creationId xmlns:a16="http://schemas.microsoft.com/office/drawing/2014/main" id="{062B775C-CB21-9E10-D687-58F8DD6DD70A}"/>
              </a:ext>
            </a:extLst>
          </p:cNvPr>
          <p:cNvSpPr>
            <a:spLocks noChangeArrowheads="1"/>
          </p:cNvSpPr>
          <p:nvPr/>
        </p:nvSpPr>
        <p:spPr bwMode="auto">
          <a:xfrm>
            <a:off x="188120" y="306148"/>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effectLst>
                  <a:outerShdw blurRad="38100" dist="38100" dir="2700000" algn="tl">
                    <a:srgbClr val="000000">
                      <a:alpha val="43137"/>
                    </a:srgbClr>
                  </a:outerShdw>
                </a:effectLst>
                <a:latin typeface="Lato Black" panose="020F0502020204030203" pitchFamily="34" charset="0"/>
              </a:rPr>
              <a:t>01</a:t>
            </a:r>
          </a:p>
        </p:txBody>
      </p:sp>
      <p:sp>
        <p:nvSpPr>
          <p:cNvPr id="2" name="TextBox 1">
            <a:extLst>
              <a:ext uri="{FF2B5EF4-FFF2-40B4-BE49-F238E27FC236}">
                <a16:creationId xmlns:a16="http://schemas.microsoft.com/office/drawing/2014/main" id="{60948D33-B741-C2BE-680F-EEAADEC250D6}"/>
              </a:ext>
            </a:extLst>
          </p:cNvPr>
          <p:cNvSpPr txBox="1"/>
          <p:nvPr/>
        </p:nvSpPr>
        <p:spPr>
          <a:xfrm>
            <a:off x="111239" y="1598885"/>
            <a:ext cx="11567998" cy="1569660"/>
          </a:xfrm>
          <a:prstGeom prst="rect">
            <a:avLst/>
          </a:prstGeom>
          <a:noFill/>
        </p:spPr>
        <p:txBody>
          <a:bodyPr wrap="square" rtlCol="0">
            <a:spAutoFit/>
          </a:bodyPr>
          <a:lstStyle/>
          <a:p>
            <a:r>
              <a:rPr lang="en-US" sz="2400" b="0" i="0" dirty="0">
                <a:solidFill>
                  <a:schemeClr val="bg1"/>
                </a:solidFill>
                <a:latin typeface="Lato" panose="020F0502020204030203" pitchFamily="34" charset="0"/>
                <a:ea typeface="Lato" panose="020F0502020204030203" pitchFamily="34" charset="0"/>
                <a:cs typeface="Lato" panose="020F0502020204030203" pitchFamily="34" charset="0"/>
              </a:rPr>
              <a:t>Reinforcement Learning (RL) is a subfield of artificial intelligence (AI) that focuses on training agents to make sequential decisions by interacting with an environment. Unlike supervised learning, where a model is provided with labeled data, RL agents learn through trial and error, receiving feedback in the form of rewards or penalties.</a:t>
            </a: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6821DA89-832C-7AAA-96C6-EA2819B1B4BB}"/>
              </a:ext>
            </a:extLst>
          </p:cNvPr>
          <p:cNvSpPr txBox="1"/>
          <p:nvPr/>
        </p:nvSpPr>
        <p:spPr>
          <a:xfrm>
            <a:off x="2135845" y="460175"/>
            <a:ext cx="9270480" cy="553998"/>
          </a:xfrm>
          <a:prstGeom prst="rect">
            <a:avLst/>
          </a:prstGeom>
          <a:noFill/>
        </p:spPr>
        <p:txBody>
          <a:bodyPr wrap="square" rtlCol="0">
            <a:spAutoFit/>
          </a:bodyPr>
          <a:lstStyle/>
          <a:p>
            <a:pPr algn="ctr"/>
            <a:r>
              <a:rPr lang="en-US" sz="3000" b="1"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Introduction and application</a:t>
            </a:r>
          </a:p>
        </p:txBody>
      </p:sp>
      <p:sp>
        <p:nvSpPr>
          <p:cNvPr id="9" name="TextBox 8">
            <a:extLst>
              <a:ext uri="{FF2B5EF4-FFF2-40B4-BE49-F238E27FC236}">
                <a16:creationId xmlns:a16="http://schemas.microsoft.com/office/drawing/2014/main" id="{C10FE4F5-C2BC-E5F5-17E2-EDFD49340E3E}"/>
              </a:ext>
            </a:extLst>
          </p:cNvPr>
          <p:cNvSpPr txBox="1"/>
          <p:nvPr/>
        </p:nvSpPr>
        <p:spPr>
          <a:xfrm>
            <a:off x="111239" y="3200401"/>
            <a:ext cx="7682932" cy="3724096"/>
          </a:xfrm>
          <a:prstGeom prst="rect">
            <a:avLst/>
          </a:prstGeom>
          <a:noFill/>
        </p:spPr>
        <p:txBody>
          <a:bodyPr wrap="square" rtlCol="0">
            <a:spAutoFit/>
          </a:bodyPr>
          <a:lstStyle/>
          <a:p>
            <a:pPr algn="l"/>
            <a:r>
              <a:rPr lang="en-US" sz="2600" b="1" i="0" dirty="0">
                <a:solidFill>
                  <a:schemeClr val="bg1"/>
                </a:solidFill>
                <a:effectLst/>
                <a:latin typeface="Lato Black" panose="020F0502020204030203" pitchFamily="34" charset="0"/>
                <a:ea typeface="Lato Black" panose="020F0502020204030203" pitchFamily="34" charset="0"/>
                <a:cs typeface="Lato Black" panose="020F0502020204030203" pitchFamily="34" charset="0"/>
              </a:rPr>
              <a:t>Key Components of RL:</a:t>
            </a:r>
            <a:endParaRPr lang="en-US" sz="2600" b="0" i="0" dirty="0">
              <a:solidFill>
                <a:schemeClr val="bg1"/>
              </a:solidFill>
              <a:effectLst/>
              <a:latin typeface="Lato Black" panose="020F0502020204030203" pitchFamily="34" charset="0"/>
              <a:ea typeface="Lato Black" panose="020F0502020204030203" pitchFamily="34" charset="0"/>
              <a:cs typeface="Lato Black" panose="020F0502020204030203" pitchFamily="34" charset="0"/>
            </a:endParaRPr>
          </a:p>
          <a:p>
            <a:pPr algn="l">
              <a:buFont typeface="+mj-lt"/>
              <a:buAutoNum type="arabicPeriod"/>
            </a:pPr>
            <a:r>
              <a:rPr lang="en-US" sz="2400" b="1" i="0" dirty="0">
                <a:solidFill>
                  <a:schemeClr val="bg1"/>
                </a:solidFill>
                <a:effectLst/>
                <a:latin typeface="Lato" panose="020F0502020204030203" pitchFamily="34" charset="0"/>
                <a:ea typeface="Lato" panose="020F0502020204030203" pitchFamily="34" charset="0"/>
                <a:cs typeface="Lato" panose="020F0502020204030203" pitchFamily="34" charset="0"/>
              </a:rPr>
              <a:t>Agent:</a:t>
            </a:r>
            <a:r>
              <a:rPr lang="en-US" sz="24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learner or decision-maker that interacts with the environment.</a:t>
            </a:r>
          </a:p>
          <a:p>
            <a:pPr algn="l">
              <a:buFont typeface="+mj-lt"/>
              <a:buAutoNum type="arabicPeriod"/>
            </a:pPr>
            <a:r>
              <a:rPr lang="en-US" sz="2400" b="1" i="0" dirty="0">
                <a:solidFill>
                  <a:schemeClr val="bg1"/>
                </a:solidFill>
                <a:effectLst/>
                <a:latin typeface="Lato" panose="020F0502020204030203" pitchFamily="34" charset="0"/>
                <a:ea typeface="Lato" panose="020F0502020204030203" pitchFamily="34" charset="0"/>
                <a:cs typeface="Lato" panose="020F0502020204030203" pitchFamily="34" charset="0"/>
              </a:rPr>
              <a:t>Environment:</a:t>
            </a:r>
            <a:r>
              <a:rPr lang="en-US" sz="24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external system with which the agent interacts.</a:t>
            </a:r>
          </a:p>
          <a:p>
            <a:pPr algn="l">
              <a:buFont typeface="+mj-lt"/>
              <a:buAutoNum type="arabicPeriod"/>
            </a:pPr>
            <a:r>
              <a:rPr lang="en-US" sz="2400" b="1" i="0" dirty="0">
                <a:solidFill>
                  <a:schemeClr val="bg1"/>
                </a:solidFill>
                <a:effectLst/>
                <a:latin typeface="Lato" panose="020F0502020204030203" pitchFamily="34" charset="0"/>
                <a:ea typeface="Lato" panose="020F0502020204030203" pitchFamily="34" charset="0"/>
                <a:cs typeface="Lato" panose="020F0502020204030203" pitchFamily="34" charset="0"/>
              </a:rPr>
              <a:t>Actions:</a:t>
            </a:r>
            <a:r>
              <a:rPr lang="en-US" sz="2400" b="0" i="0" dirty="0">
                <a:solidFill>
                  <a:schemeClr val="bg1"/>
                </a:solidFill>
                <a:effectLst/>
                <a:latin typeface="Lato" panose="020F0502020204030203" pitchFamily="34" charset="0"/>
                <a:ea typeface="Lato" panose="020F0502020204030203" pitchFamily="34" charset="0"/>
                <a:cs typeface="Lato" panose="020F0502020204030203" pitchFamily="34" charset="0"/>
              </a:rPr>
              <a:t> The decisions or moves made by the agent within the environment.</a:t>
            </a:r>
          </a:p>
          <a:p>
            <a:pPr algn="l">
              <a:buFont typeface="+mj-lt"/>
              <a:buAutoNum type="arabicPeriod"/>
            </a:pPr>
            <a:r>
              <a:rPr lang="en-US" sz="2400" b="1" i="0" dirty="0">
                <a:solidFill>
                  <a:schemeClr val="bg1"/>
                </a:solidFill>
                <a:effectLst/>
                <a:latin typeface="Lato" panose="020F0502020204030203" pitchFamily="34" charset="0"/>
                <a:ea typeface="Lato" panose="020F0502020204030203" pitchFamily="34" charset="0"/>
                <a:cs typeface="Lato" panose="020F0502020204030203" pitchFamily="34" charset="0"/>
              </a:rPr>
              <a:t>Rewards:</a:t>
            </a:r>
            <a:r>
              <a:rPr lang="en-US" sz="2400" b="0" i="0" dirty="0">
                <a:solidFill>
                  <a:schemeClr val="bg1"/>
                </a:solidFill>
                <a:effectLst/>
                <a:latin typeface="Lato" panose="020F0502020204030203" pitchFamily="34" charset="0"/>
                <a:ea typeface="Lato" panose="020F0502020204030203" pitchFamily="34" charset="0"/>
                <a:cs typeface="Lato" panose="020F0502020204030203" pitchFamily="34" charset="0"/>
              </a:rPr>
              <a:t> Numeric feedback indicating the desirability of the agent's actions.</a:t>
            </a:r>
          </a:p>
          <a:p>
            <a:endParaRPr lang="en-US" dirty="0"/>
          </a:p>
        </p:txBody>
      </p:sp>
      <p:pic>
        <p:nvPicPr>
          <p:cNvPr id="11" name="Picture 18" descr="Portfolio Optimization:&#10;">
            <a:extLst>
              <a:ext uri="{FF2B5EF4-FFF2-40B4-BE49-F238E27FC236}">
                <a16:creationId xmlns:a16="http://schemas.microsoft.com/office/drawing/2014/main" id="{51677113-7EA3-1ADD-D62C-3B207A5C9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085" y="4062882"/>
            <a:ext cx="4431732" cy="2678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42A829-3DDD-B1FB-664B-6F135CF2D2CF}"/>
              </a:ext>
            </a:extLst>
          </p:cNvPr>
          <p:cNvSpPr/>
          <p:nvPr/>
        </p:nvSpPr>
        <p:spPr>
          <a:xfrm>
            <a:off x="-31750" y="0"/>
            <a:ext cx="12223750" cy="6858000"/>
          </a:xfrm>
          <a:prstGeom prst="rect">
            <a:avLst/>
          </a:prstGeom>
          <a:gradFill flip="none" rotWithShape="1">
            <a:gsLst>
              <a:gs pos="0">
                <a:srgbClr val="FCB3BD">
                  <a:alpha val="90000"/>
                </a:srgbClr>
              </a:gs>
              <a:gs pos="100000">
                <a:srgbClr val="CCFBBF">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78DDFAD9-80A3-0E3D-DD5B-81B27AC2661E}"/>
              </a:ext>
            </a:extLst>
          </p:cNvPr>
          <p:cNvSpPr/>
          <p:nvPr/>
        </p:nvSpPr>
        <p:spPr>
          <a:xfrm>
            <a:off x="1162049" y="0"/>
            <a:ext cx="10042979" cy="661057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89C3EC52-288F-7AEA-BAFB-8460DB385680}"/>
              </a:ext>
            </a:extLst>
          </p:cNvPr>
          <p:cNvSpPr/>
          <p:nvPr/>
        </p:nvSpPr>
        <p:spPr>
          <a:xfrm>
            <a:off x="-15875" y="-6918"/>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7415" name="Rectangle 7">
            <a:extLst>
              <a:ext uri="{FF2B5EF4-FFF2-40B4-BE49-F238E27FC236}">
                <a16:creationId xmlns:a16="http://schemas.microsoft.com/office/drawing/2014/main" id="{32CDFC26-70C7-19CC-162C-2EFDA5136DEF}"/>
              </a:ext>
            </a:extLst>
          </p:cNvPr>
          <p:cNvSpPr>
            <a:spLocks noChangeArrowheads="1"/>
          </p:cNvSpPr>
          <p:nvPr/>
        </p:nvSpPr>
        <p:spPr bwMode="auto">
          <a:xfrm>
            <a:off x="0" y="247423"/>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effectLst>
                  <a:outerShdw blurRad="38100" dist="38100" dir="2700000" algn="tl">
                    <a:srgbClr val="000000">
                      <a:alpha val="43137"/>
                    </a:srgbClr>
                  </a:outerShdw>
                </a:effectLst>
                <a:latin typeface="Lato Black" panose="020F0502020204030203" pitchFamily="34" charset="0"/>
              </a:rPr>
              <a:t>11</a:t>
            </a:r>
          </a:p>
        </p:txBody>
      </p:sp>
      <p:sp>
        <p:nvSpPr>
          <p:cNvPr id="9" name="Rectangle 8">
            <a:extLst>
              <a:ext uri="{FF2B5EF4-FFF2-40B4-BE49-F238E27FC236}">
                <a16:creationId xmlns:a16="http://schemas.microsoft.com/office/drawing/2014/main" id="{7CBC5204-EE73-64C1-B31F-D025A0E13B76}"/>
              </a:ext>
            </a:extLst>
          </p:cNvPr>
          <p:cNvSpPr/>
          <p:nvPr/>
        </p:nvSpPr>
        <p:spPr>
          <a:xfrm>
            <a:off x="3307768" y="1732195"/>
            <a:ext cx="4613764" cy="1077218"/>
          </a:xfrm>
          <a:prstGeom prst="rect">
            <a:avLst/>
          </a:prstGeom>
          <a:noFill/>
        </p:spPr>
        <p:txBody>
          <a:bodyPr wrap="none">
            <a:spAutoFit/>
          </a:bodyPr>
          <a:lstStyle/>
          <a:p>
            <a:pPr algn="ctr" eaLnBrk="1" fontAlgn="auto" hangingPunct="1">
              <a:spcBef>
                <a:spcPts val="0"/>
              </a:spcBef>
              <a:spcAft>
                <a:spcPts val="0"/>
              </a:spcAft>
              <a:defRPr/>
            </a:pPr>
            <a:r>
              <a:rPr lang="en-US" sz="6400" b="1" spc="400" dirty="0">
                <a:ln w="0"/>
                <a:solidFill>
                  <a:prstClr val="white"/>
                </a:solidFill>
                <a:effectLst>
                  <a:outerShdw blurRad="38100" dist="38100" dir="2700000" algn="tl">
                    <a:srgbClr val="000000">
                      <a:alpha val="43137"/>
                    </a:srgbClr>
                  </a:outerShdw>
                </a:effectLst>
                <a:latin typeface="Lato Black" panose="020F0A02020204030203" pitchFamily="34" charset="0"/>
              </a:rPr>
              <a:t>Thank You</a:t>
            </a:r>
          </a:p>
        </p:txBody>
      </p:sp>
      <p:pic>
        <p:nvPicPr>
          <p:cNvPr id="17422" name="Picture 14" descr="Thank You For Listening Clipart - Powerpoint Presentation Animation Thank  You - Free Transparent PNG Download - PNGkey">
            <a:extLst>
              <a:ext uri="{FF2B5EF4-FFF2-40B4-BE49-F238E27FC236}">
                <a16:creationId xmlns:a16="http://schemas.microsoft.com/office/drawing/2014/main" id="{2E7D933B-5B72-A67C-ADE6-7CD0F8DF8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299" y="247422"/>
            <a:ext cx="9772651" cy="6240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DF2FF9-CAE8-AB23-EB21-38E53466D63A}"/>
              </a:ext>
            </a:extLst>
          </p:cNvPr>
          <p:cNvSpPr/>
          <p:nvPr/>
        </p:nvSpPr>
        <p:spPr>
          <a:xfrm>
            <a:off x="0" y="0"/>
            <a:ext cx="12192000" cy="6858000"/>
          </a:xfrm>
          <a:prstGeom prst="rect">
            <a:avLst/>
          </a:prstGeom>
          <a:gradFill flip="none" rotWithShape="1">
            <a:gsLst>
              <a:gs pos="0">
                <a:srgbClr val="E7ECEE">
                  <a:alpha val="90000"/>
                </a:srgbClr>
              </a:gs>
              <a:gs pos="100000">
                <a:srgbClr val="93A2AE">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a:extLst>
              <a:ext uri="{FF2B5EF4-FFF2-40B4-BE49-F238E27FC236}">
                <a16:creationId xmlns:a16="http://schemas.microsoft.com/office/drawing/2014/main" id="{2ED83D8A-D860-2ADE-A4E3-0D4C01F28E1D}"/>
              </a:ext>
            </a:extLst>
          </p:cNvPr>
          <p:cNvSpPr/>
          <p:nvPr/>
        </p:nvSpPr>
        <p:spPr>
          <a:xfrm>
            <a:off x="0" y="278296"/>
            <a:ext cx="6525459" cy="2740687"/>
          </a:xfrm>
          <a:prstGeom prst="rect">
            <a:avLst/>
          </a:prstGeom>
          <a:noFill/>
        </p:spPr>
        <p:txBody>
          <a:bodyPr wrap="square">
            <a:spAutoFit/>
          </a:bodyPr>
          <a:lstStyle/>
          <a:p>
            <a:pPr algn="l"/>
            <a:r>
              <a:rPr lang="en-US" sz="2000" b="1" i="0" dirty="0">
                <a:latin typeface="Lato" panose="020F0502020204030203" pitchFamily="34" charset="0"/>
                <a:ea typeface="Lato" panose="020F0502020204030203" pitchFamily="34" charset="0"/>
                <a:cs typeface="Lato" panose="020F0502020204030203" pitchFamily="34" charset="0"/>
              </a:rPr>
              <a:t>How RL Works:</a:t>
            </a:r>
          </a:p>
          <a:p>
            <a:pPr algn="l"/>
            <a:endParaRPr lang="en-US" sz="1850" b="0" i="0" dirty="0">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pPr algn="l">
              <a:buFont typeface="Arial" panose="020B0604020202020204" pitchFamily="34" charset="0"/>
              <a:buChar char="•"/>
            </a:pPr>
            <a:r>
              <a:rPr lang="en-US" sz="1850" b="0" i="0" dirty="0">
                <a:latin typeface="Lato" panose="020F0502020204030203" pitchFamily="34" charset="0"/>
                <a:ea typeface="Lato" panose="020F0502020204030203" pitchFamily="34" charset="0"/>
                <a:cs typeface="Lato" panose="020F0502020204030203" pitchFamily="34" charset="0"/>
              </a:rPr>
              <a:t>The agent takes actions in the environment, leading to a change in the environment's state.</a:t>
            </a:r>
          </a:p>
          <a:p>
            <a:pPr algn="l">
              <a:buFont typeface="Arial" panose="020B0604020202020204" pitchFamily="34" charset="0"/>
              <a:buChar char="•"/>
            </a:pPr>
            <a:r>
              <a:rPr lang="en-US" sz="1850" b="0" i="0" dirty="0">
                <a:latin typeface="Lato" panose="020F0502020204030203" pitchFamily="34" charset="0"/>
                <a:ea typeface="Lato" panose="020F0502020204030203" pitchFamily="34" charset="0"/>
                <a:cs typeface="Lato" panose="020F0502020204030203" pitchFamily="34" charset="0"/>
              </a:rPr>
              <a:t>The environment provides feedback to the agent in the form of rewards or penalties.</a:t>
            </a:r>
          </a:p>
          <a:p>
            <a:pPr algn="l">
              <a:buFont typeface="Arial" panose="020B0604020202020204" pitchFamily="34" charset="0"/>
              <a:buChar char="•"/>
            </a:pPr>
            <a:r>
              <a:rPr lang="en-US" sz="1850" b="0" i="0" dirty="0">
                <a:latin typeface="Lato" panose="020F0502020204030203" pitchFamily="34" charset="0"/>
                <a:ea typeface="Lato" panose="020F0502020204030203" pitchFamily="34" charset="0"/>
                <a:cs typeface="Lato" panose="020F0502020204030203" pitchFamily="34" charset="0"/>
              </a:rPr>
              <a:t>The agent learns to optimize its actions over time to maximize cumulative rewards.</a:t>
            </a:r>
          </a:p>
          <a:p>
            <a:pPr eaLnBrk="1" fontAlgn="auto" hangingPunct="1">
              <a:lnSpc>
                <a:spcPct val="150000"/>
              </a:lnSpc>
              <a:spcBef>
                <a:spcPts val="0"/>
              </a:spcBef>
              <a:spcAft>
                <a:spcPts val="0"/>
              </a:spcAft>
              <a:defRPr/>
            </a:pPr>
            <a:endParaRPr lang="en-US" sz="1850" b="1" spc="300" dirty="0">
              <a:ln w="0"/>
              <a:solidFill>
                <a:prstClr val="white"/>
              </a:solidFill>
              <a:effectLst>
                <a:outerShdw blurRad="38100" dist="38100" dir="2700000" algn="tl">
                  <a:srgbClr val="000000">
                    <a:alpha val="43137"/>
                  </a:srgbClr>
                </a:outerShdw>
              </a:effectLst>
              <a:latin typeface="Lato" panose="020F0502020204030203" pitchFamily="34" charset="0"/>
            </a:endParaRPr>
          </a:p>
        </p:txBody>
      </p:sp>
      <p:sp>
        <p:nvSpPr>
          <p:cNvPr id="2" name="TextBox 1">
            <a:extLst>
              <a:ext uri="{FF2B5EF4-FFF2-40B4-BE49-F238E27FC236}">
                <a16:creationId xmlns:a16="http://schemas.microsoft.com/office/drawing/2014/main" id="{5EFD2953-3041-55E4-6006-BB7AE5093865}"/>
              </a:ext>
            </a:extLst>
          </p:cNvPr>
          <p:cNvSpPr txBox="1"/>
          <p:nvPr/>
        </p:nvSpPr>
        <p:spPr>
          <a:xfrm>
            <a:off x="-1" y="2700190"/>
            <a:ext cx="6569004" cy="4362733"/>
          </a:xfrm>
          <a:prstGeom prst="rect">
            <a:avLst/>
          </a:prstGeom>
          <a:noFill/>
        </p:spPr>
        <p:txBody>
          <a:bodyPr wrap="square" rtlCol="0">
            <a:spAutoFit/>
          </a:bodyPr>
          <a:lstStyle/>
          <a:p>
            <a:pPr algn="l"/>
            <a:r>
              <a:rPr lang="en-US" sz="2000" b="1" i="0" dirty="0">
                <a:latin typeface="Lato" panose="020F0502020204030203" pitchFamily="34" charset="0"/>
                <a:ea typeface="Lato" panose="020F0502020204030203" pitchFamily="34" charset="0"/>
                <a:cs typeface="Lato" panose="020F0502020204030203" pitchFamily="34" charset="0"/>
              </a:rPr>
              <a:t>Applications of RL:</a:t>
            </a:r>
          </a:p>
          <a:p>
            <a:pPr algn="l"/>
            <a:endParaRPr lang="en-US" sz="1850" b="0" i="0" dirty="0">
              <a:effectLst/>
              <a:latin typeface="Lato" panose="020F0502020204030203" pitchFamily="34" charset="0"/>
              <a:ea typeface="Lato" panose="020F0502020204030203" pitchFamily="34" charset="0"/>
              <a:cs typeface="Lato" panose="020F0502020204030203" pitchFamily="34" charset="0"/>
            </a:endParaRPr>
          </a:p>
          <a:p>
            <a:pPr algn="l">
              <a:buFont typeface="+mj-lt"/>
              <a:buAutoNum type="arabicPeriod"/>
            </a:pPr>
            <a:r>
              <a:rPr lang="en-US" sz="1850" b="1" i="0" dirty="0">
                <a:effectLst/>
                <a:latin typeface="Lato" panose="020F0502020204030203" pitchFamily="34" charset="0"/>
                <a:ea typeface="Lato" panose="020F0502020204030203" pitchFamily="34" charset="0"/>
                <a:cs typeface="Lato" panose="020F0502020204030203" pitchFamily="34" charset="0"/>
              </a:rPr>
              <a:t>Game Playing:</a:t>
            </a:r>
            <a:r>
              <a:rPr lang="en-US" sz="1850" b="0" i="0" dirty="0">
                <a:effectLst/>
                <a:latin typeface="Lato" panose="020F0502020204030203" pitchFamily="34" charset="0"/>
                <a:ea typeface="Lato" panose="020F0502020204030203" pitchFamily="34" charset="0"/>
                <a:cs typeface="Lato" panose="020F0502020204030203" pitchFamily="34" charset="0"/>
              </a:rPr>
              <a:t> RL has achieved remarkable success in mastering complex games such as Chess, Go, and video games.</a:t>
            </a:r>
          </a:p>
          <a:p>
            <a:pPr algn="l">
              <a:buFont typeface="+mj-lt"/>
              <a:buAutoNum type="arabicPeriod"/>
            </a:pPr>
            <a:r>
              <a:rPr lang="en-US" sz="1850" b="1" i="0" dirty="0">
                <a:effectLst/>
                <a:latin typeface="Lato" panose="020F0502020204030203" pitchFamily="34" charset="0"/>
                <a:ea typeface="Lato" panose="020F0502020204030203" pitchFamily="34" charset="0"/>
                <a:cs typeface="Lato" panose="020F0502020204030203" pitchFamily="34" charset="0"/>
              </a:rPr>
              <a:t>Robotics:</a:t>
            </a:r>
            <a:r>
              <a:rPr lang="en-US" sz="1850" b="0" i="0" dirty="0">
                <a:effectLst/>
                <a:latin typeface="Lato" panose="020F0502020204030203" pitchFamily="34" charset="0"/>
                <a:ea typeface="Lato" panose="020F0502020204030203" pitchFamily="34" charset="0"/>
                <a:cs typeface="Lato" panose="020F0502020204030203" pitchFamily="34" charset="0"/>
              </a:rPr>
              <a:t> RL is employed to train robots to perform tasks in the real world, adapting to dynamic environments.</a:t>
            </a:r>
          </a:p>
          <a:p>
            <a:pPr algn="l">
              <a:buFont typeface="+mj-lt"/>
              <a:buAutoNum type="arabicPeriod"/>
            </a:pPr>
            <a:r>
              <a:rPr lang="en-US" sz="1850" b="1" i="0" dirty="0">
                <a:effectLst/>
                <a:latin typeface="Lato" panose="020F0502020204030203" pitchFamily="34" charset="0"/>
                <a:ea typeface="Lato" panose="020F0502020204030203" pitchFamily="34" charset="0"/>
                <a:cs typeface="Lato" panose="020F0502020204030203" pitchFamily="34" charset="0"/>
              </a:rPr>
              <a:t>Autonomous Vehicles:</a:t>
            </a:r>
            <a:r>
              <a:rPr lang="en-US" sz="1850" b="0" i="0" dirty="0">
                <a:effectLst/>
                <a:latin typeface="Lato" panose="020F0502020204030203" pitchFamily="34" charset="0"/>
                <a:ea typeface="Lato" panose="020F0502020204030203" pitchFamily="34" charset="0"/>
                <a:cs typeface="Lato" panose="020F0502020204030203" pitchFamily="34" charset="0"/>
              </a:rPr>
              <a:t> RL is used for decision-making in self-driving cars, optimizing navigation strategies.</a:t>
            </a:r>
          </a:p>
          <a:p>
            <a:pPr algn="l">
              <a:buFont typeface="+mj-lt"/>
              <a:buAutoNum type="arabicPeriod"/>
            </a:pPr>
            <a:r>
              <a:rPr lang="en-US" sz="1850" b="1" i="0" dirty="0">
                <a:effectLst/>
                <a:latin typeface="Lato" panose="020F0502020204030203" pitchFamily="34" charset="0"/>
                <a:ea typeface="Lato" panose="020F0502020204030203" pitchFamily="34" charset="0"/>
                <a:cs typeface="Lato" panose="020F0502020204030203" pitchFamily="34" charset="0"/>
              </a:rPr>
              <a:t>Finance:</a:t>
            </a:r>
            <a:r>
              <a:rPr lang="en-US" sz="1850" b="0" i="0" dirty="0">
                <a:effectLst/>
                <a:latin typeface="Lato" panose="020F0502020204030203" pitchFamily="34" charset="0"/>
                <a:ea typeface="Lato" panose="020F0502020204030203" pitchFamily="34" charset="0"/>
                <a:cs typeface="Lato" panose="020F0502020204030203" pitchFamily="34" charset="0"/>
              </a:rPr>
              <a:t> In portfolio optimization, RL is applied to dynamically allocate resources in stock trading to maximize returns.</a:t>
            </a:r>
          </a:p>
          <a:p>
            <a:pPr algn="l">
              <a:buFont typeface="+mj-lt"/>
              <a:buAutoNum type="arabicPeriod"/>
            </a:pPr>
            <a:r>
              <a:rPr lang="en-US" sz="1850" b="1" i="0" dirty="0">
                <a:effectLst/>
                <a:latin typeface="Lato" panose="020F0502020204030203" pitchFamily="34" charset="0"/>
                <a:ea typeface="Lato" panose="020F0502020204030203" pitchFamily="34" charset="0"/>
                <a:cs typeface="Lato" panose="020F0502020204030203" pitchFamily="34" charset="0"/>
              </a:rPr>
              <a:t>Healthcare:</a:t>
            </a:r>
            <a:r>
              <a:rPr lang="en-US" sz="1850" b="0" i="0" dirty="0">
                <a:effectLst/>
                <a:latin typeface="Lato" panose="020F0502020204030203" pitchFamily="34" charset="0"/>
                <a:ea typeface="Lato" panose="020F0502020204030203" pitchFamily="34" charset="0"/>
                <a:cs typeface="Lato" panose="020F0502020204030203" pitchFamily="34" charset="0"/>
              </a:rPr>
              <a:t> RL is used in personalized treatment planning and drug discovery.</a:t>
            </a:r>
          </a:p>
          <a:p>
            <a:endParaRPr lang="en-US" sz="1850" dirty="0">
              <a:latin typeface="Lato" panose="020F0502020204030203" pitchFamily="34" charset="0"/>
              <a:ea typeface="Lato" panose="020F0502020204030203" pitchFamily="34" charset="0"/>
              <a:cs typeface="Lato" panose="020F0502020204030203" pitchFamily="34" charset="0"/>
            </a:endParaRPr>
          </a:p>
        </p:txBody>
      </p:sp>
      <p:pic>
        <p:nvPicPr>
          <p:cNvPr id="4106" name="Picture 10" descr="Applications of Reinforcement Learning in Mobile Games: A Neuroscience  Approach | by Oleksiy Kuryliak | Product Coalition">
            <a:extLst>
              <a:ext uri="{FF2B5EF4-FFF2-40B4-BE49-F238E27FC236}">
                <a16:creationId xmlns:a16="http://schemas.microsoft.com/office/drawing/2014/main" id="{476920A8-EF8E-F862-B953-4444CC08E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174" y="3129042"/>
            <a:ext cx="5622997" cy="360121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Reinforcement Learning in Games and Entertainment | by Cinnamon AI | Medium">
            <a:extLst>
              <a:ext uri="{FF2B5EF4-FFF2-40B4-BE49-F238E27FC236}">
                <a16:creationId xmlns:a16="http://schemas.microsoft.com/office/drawing/2014/main" id="{C10ED9B2-8B35-5C94-DDF1-2F691BE22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174" y="127740"/>
            <a:ext cx="5622997" cy="2873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293C4-1E3C-955D-A150-18DC89C6B36B}"/>
              </a:ext>
            </a:extLst>
          </p:cNvPr>
          <p:cNvSpPr/>
          <p:nvPr/>
        </p:nvSpPr>
        <p:spPr>
          <a:xfrm>
            <a:off x="0" y="0"/>
            <a:ext cx="12192000" cy="6858000"/>
          </a:xfrm>
          <a:prstGeom prst="rect">
            <a:avLst/>
          </a:prstGeom>
          <a:gradFill flip="none" rotWithShape="1">
            <a:gsLst>
              <a:gs pos="0">
                <a:srgbClr val="7048AB">
                  <a:alpha val="90000"/>
                </a:srgbClr>
              </a:gs>
              <a:gs pos="100000">
                <a:srgbClr val="9A50BA">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45D3A62A-177C-F779-BD0A-64C1B3775936}"/>
              </a:ext>
            </a:extLst>
          </p:cNvPr>
          <p:cNvSpPr/>
          <p:nvPr/>
        </p:nvSpPr>
        <p:spPr>
          <a:xfrm>
            <a:off x="1674813" y="187326"/>
            <a:ext cx="10173145"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76FDA62B-276D-38EE-4511-2C2E5DA261A0}"/>
              </a:ext>
            </a:extLst>
          </p:cNvPr>
          <p:cNvSpPr/>
          <p:nvPr/>
        </p:nvSpPr>
        <p:spPr>
          <a:xfrm>
            <a:off x="344042" y="187326"/>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151" name="Rectangle 7">
            <a:extLst>
              <a:ext uri="{FF2B5EF4-FFF2-40B4-BE49-F238E27FC236}">
                <a16:creationId xmlns:a16="http://schemas.microsoft.com/office/drawing/2014/main" id="{A769F967-07DC-31D2-A23D-137901A15054}"/>
              </a:ext>
            </a:extLst>
          </p:cNvPr>
          <p:cNvSpPr>
            <a:spLocks noChangeArrowheads="1"/>
          </p:cNvSpPr>
          <p:nvPr/>
        </p:nvSpPr>
        <p:spPr bwMode="auto">
          <a:xfrm>
            <a:off x="293296" y="415131"/>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latin typeface="Lato Black" panose="020F0502020204030203" pitchFamily="34" charset="0"/>
              </a:rPr>
              <a:t>02</a:t>
            </a:r>
          </a:p>
        </p:txBody>
      </p:sp>
      <p:sp>
        <p:nvSpPr>
          <p:cNvPr id="3" name="TextBox 2">
            <a:extLst>
              <a:ext uri="{FF2B5EF4-FFF2-40B4-BE49-F238E27FC236}">
                <a16:creationId xmlns:a16="http://schemas.microsoft.com/office/drawing/2014/main" id="{EB9B9096-7075-ED72-0CA1-E2740A81DB0B}"/>
              </a:ext>
            </a:extLst>
          </p:cNvPr>
          <p:cNvSpPr txBox="1"/>
          <p:nvPr/>
        </p:nvSpPr>
        <p:spPr>
          <a:xfrm>
            <a:off x="1674813" y="492144"/>
            <a:ext cx="9766852" cy="553998"/>
          </a:xfrm>
          <a:prstGeom prst="rect">
            <a:avLst/>
          </a:prstGeom>
          <a:noFill/>
        </p:spPr>
        <p:txBody>
          <a:bodyPr wrap="square" rtlCol="0">
            <a:spAutoFit/>
          </a:bodyPr>
          <a:lstStyle/>
          <a:p>
            <a:pPr algn="ctr"/>
            <a:r>
              <a:rPr lang="en-US" sz="3000" b="1"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Motivation</a:t>
            </a:r>
          </a:p>
        </p:txBody>
      </p:sp>
      <p:sp>
        <p:nvSpPr>
          <p:cNvPr id="8" name="TextBox 7">
            <a:extLst>
              <a:ext uri="{FF2B5EF4-FFF2-40B4-BE49-F238E27FC236}">
                <a16:creationId xmlns:a16="http://schemas.microsoft.com/office/drawing/2014/main" id="{03CF7B4B-3EC4-E67B-825F-92C77867E66E}"/>
              </a:ext>
            </a:extLst>
          </p:cNvPr>
          <p:cNvSpPr txBox="1"/>
          <p:nvPr/>
        </p:nvSpPr>
        <p:spPr>
          <a:xfrm>
            <a:off x="344042" y="1431896"/>
            <a:ext cx="11503916" cy="2308324"/>
          </a:xfrm>
          <a:prstGeom prst="rect">
            <a:avLst/>
          </a:prstGeom>
          <a:noFill/>
        </p:spPr>
        <p:txBody>
          <a:bodyPr wrap="square" rtlCol="0">
            <a:spAutoFit/>
          </a:bodyPr>
          <a:lstStyle/>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An attempt to experiment RL framework in portfolio management problems is motivated by the successful implementations and advances made in the RL field. These implementations range from various domains such as video games (</a:t>
            </a:r>
            <a:r>
              <a:rPr lang="en-US" sz="2400"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Mnih</a:t>
            </a:r>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et al., 2018), board gaming (Silver et al., 2021), and protein folding (Callaway, 2020). However, the number of research about RL in the financial domain is growing a lot lately, though.</a:t>
            </a:r>
          </a:p>
        </p:txBody>
      </p:sp>
      <p:pic>
        <p:nvPicPr>
          <p:cNvPr id="6154" name="Picture 10" descr="Reinforcement Learning | Reinforcement Learning Platform">
            <a:extLst>
              <a:ext uri="{FF2B5EF4-FFF2-40B4-BE49-F238E27FC236}">
                <a16:creationId xmlns:a16="http://schemas.microsoft.com/office/drawing/2014/main" id="{9732F9A2-F9CC-79E4-5148-49118A902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42" y="3817258"/>
            <a:ext cx="4402129" cy="2868484"/>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Discrete and continuous action representation for practical reinforcement  learning in Video Games">
            <a:extLst>
              <a:ext uri="{FF2B5EF4-FFF2-40B4-BE49-F238E27FC236}">
                <a16:creationId xmlns:a16="http://schemas.microsoft.com/office/drawing/2014/main" id="{B3FF2C6D-A0C1-019D-9225-4B1CC6F19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213" y="3832324"/>
            <a:ext cx="6332637" cy="28534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1C688-7539-4C0B-34CE-CD57A02725B2}"/>
              </a:ext>
            </a:extLst>
          </p:cNvPr>
          <p:cNvSpPr/>
          <p:nvPr/>
        </p:nvSpPr>
        <p:spPr>
          <a:xfrm>
            <a:off x="0" y="0"/>
            <a:ext cx="12192000" cy="6858000"/>
          </a:xfrm>
          <a:prstGeom prst="rect">
            <a:avLst/>
          </a:prstGeom>
          <a:gradFill flip="none" rotWithShape="1">
            <a:gsLst>
              <a:gs pos="0">
                <a:srgbClr val="0B105D">
                  <a:alpha val="90000"/>
                </a:srgbClr>
              </a:gs>
              <a:gs pos="100000">
                <a:srgbClr val="72030B">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4179428A-6B0F-E070-6908-33006728D3F6}"/>
              </a:ext>
            </a:extLst>
          </p:cNvPr>
          <p:cNvSpPr/>
          <p:nvPr/>
        </p:nvSpPr>
        <p:spPr>
          <a:xfrm>
            <a:off x="1674815" y="227013"/>
            <a:ext cx="9727494"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134DC50E-D557-D397-A338-31C0E6989D9F}"/>
              </a:ext>
            </a:extLst>
          </p:cNvPr>
          <p:cNvSpPr/>
          <p:nvPr/>
        </p:nvSpPr>
        <p:spPr>
          <a:xfrm>
            <a:off x="256382" y="1471115"/>
            <a:ext cx="11145927" cy="2235356"/>
          </a:xfrm>
          <a:prstGeom prst="rect">
            <a:avLst/>
          </a:prstGeom>
          <a:noFill/>
        </p:spPr>
        <p:txBody>
          <a:bodyPr wrap="square">
            <a:spAutoFit/>
          </a:bodyPr>
          <a:lstStyle/>
          <a:p>
            <a:pPr eaLnBrk="1" fontAlgn="auto" hangingPunct="1">
              <a:lnSpc>
                <a:spcPct val="150000"/>
              </a:lnSpc>
              <a:spcBef>
                <a:spcPts val="0"/>
              </a:spcBef>
              <a:spcAft>
                <a:spcPts val="0"/>
              </a:spcAft>
              <a:defRPr/>
            </a:pP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Portfolio construction is one of the most known financial problems. As a result, investment managers, economists, and academics have been spending decades trying to find the best tool and methods to build a portfolio computationally efficient.</a:t>
            </a:r>
            <a:endParaRPr lang="en-US" sz="2400" b="1" spc="300" dirty="0">
              <a:ln w="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5BBBB9D4-0F92-7BBD-1836-DEC5939D35DB}"/>
              </a:ext>
            </a:extLst>
          </p:cNvPr>
          <p:cNvSpPr/>
          <p:nvPr/>
        </p:nvSpPr>
        <p:spPr>
          <a:xfrm>
            <a:off x="256382" y="187326"/>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175" name="Rectangle 7">
            <a:extLst>
              <a:ext uri="{FF2B5EF4-FFF2-40B4-BE49-F238E27FC236}">
                <a16:creationId xmlns:a16="http://schemas.microsoft.com/office/drawing/2014/main" id="{D70577A7-7B89-2E03-D61C-4AEBC7A02B52}"/>
              </a:ext>
            </a:extLst>
          </p:cNvPr>
          <p:cNvSpPr>
            <a:spLocks noChangeArrowheads="1"/>
          </p:cNvSpPr>
          <p:nvPr/>
        </p:nvSpPr>
        <p:spPr bwMode="auto">
          <a:xfrm>
            <a:off x="256382" y="415131"/>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latin typeface="Lato Black" panose="020F0502020204030203" pitchFamily="34" charset="0"/>
              </a:rPr>
              <a:t>03</a:t>
            </a:r>
          </a:p>
        </p:txBody>
      </p:sp>
      <p:sp>
        <p:nvSpPr>
          <p:cNvPr id="9" name="Rectangle 8">
            <a:extLst>
              <a:ext uri="{FF2B5EF4-FFF2-40B4-BE49-F238E27FC236}">
                <a16:creationId xmlns:a16="http://schemas.microsoft.com/office/drawing/2014/main" id="{E695FF7B-5FF9-B1AA-C5AB-5138701C60DD}"/>
              </a:ext>
            </a:extLst>
          </p:cNvPr>
          <p:cNvSpPr/>
          <p:nvPr/>
        </p:nvSpPr>
        <p:spPr>
          <a:xfrm>
            <a:off x="4340825" y="531832"/>
            <a:ext cx="3264035" cy="553998"/>
          </a:xfrm>
          <a:prstGeom prst="rect">
            <a:avLst/>
          </a:prstGeom>
          <a:noFill/>
        </p:spPr>
        <p:txBody>
          <a:bodyPr wrap="none">
            <a:spAutoFit/>
          </a:bodyPr>
          <a:lstStyle/>
          <a:p>
            <a:pPr algn="ctr" eaLnBrk="1" fontAlgn="auto" hangingPunct="1">
              <a:spcBef>
                <a:spcPts val="0"/>
              </a:spcBef>
              <a:spcAft>
                <a:spcPts val="0"/>
              </a:spcAft>
              <a:defRPr/>
            </a:pPr>
            <a:r>
              <a:rPr lang="en-US" sz="300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Literature Review</a:t>
            </a:r>
            <a:endParaRPr lang="en-US" sz="3000" b="1" spc="400" dirty="0">
              <a:ln w="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Box 2">
            <a:extLst>
              <a:ext uri="{FF2B5EF4-FFF2-40B4-BE49-F238E27FC236}">
                <a16:creationId xmlns:a16="http://schemas.microsoft.com/office/drawing/2014/main" id="{B3F40FED-3B26-6223-1187-45EC7E3AC2DF}"/>
              </a:ext>
            </a:extLst>
          </p:cNvPr>
          <p:cNvSpPr txBox="1"/>
          <p:nvPr/>
        </p:nvSpPr>
        <p:spPr>
          <a:xfrm>
            <a:off x="256382" y="3816627"/>
            <a:ext cx="11145927" cy="2708434"/>
          </a:xfrm>
          <a:prstGeom prst="rect">
            <a:avLst/>
          </a:prstGeom>
          <a:noFill/>
        </p:spPr>
        <p:txBody>
          <a:bodyPr wrap="square" rtlCol="0">
            <a:spAutoFit/>
          </a:bodyPr>
          <a:lstStyle/>
          <a:p>
            <a:pPr marL="342900" indent="-342900">
              <a:buFont typeface="Wingdings" panose="05000000000000000000" pitchFamily="2" charset="2"/>
              <a:buChar char="è"/>
            </a:pPr>
            <a:r>
              <a:rPr lang="en-US" sz="2600" b="1"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Quadratic Programming:</a:t>
            </a:r>
          </a:p>
          <a:p>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Quadratic optimization methods, like the Critical Line Algorithm (CLA) by Markowitz, are tailored for portfolio optimization. CLA, an open-source implementation by Bailey and López de Prado (2013), guarantees an exact solution within a determined number of iterations. However, it may become unreliable with slightly deviating predicted returns.</a:t>
            </a:r>
          </a:p>
          <a:p>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CEADD8-56C1-547B-709E-24B12C655F4A}"/>
              </a:ext>
            </a:extLst>
          </p:cNvPr>
          <p:cNvSpPr/>
          <p:nvPr/>
        </p:nvSpPr>
        <p:spPr>
          <a:xfrm>
            <a:off x="0" y="0"/>
            <a:ext cx="12192000" cy="6858000"/>
          </a:xfrm>
          <a:prstGeom prst="rect">
            <a:avLst/>
          </a:prstGeom>
          <a:gradFill flip="none" rotWithShape="1">
            <a:gsLst>
              <a:gs pos="0">
                <a:srgbClr val="571F4C">
                  <a:alpha val="90000"/>
                </a:srgbClr>
              </a:gs>
              <a:gs pos="100000">
                <a:srgbClr val="EABC79">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4" name="Rectangle 3">
            <a:extLst>
              <a:ext uri="{FF2B5EF4-FFF2-40B4-BE49-F238E27FC236}">
                <a16:creationId xmlns:a16="http://schemas.microsoft.com/office/drawing/2014/main" id="{42EAB290-BC2F-00EA-032C-31A2937868CF}"/>
              </a:ext>
            </a:extLst>
          </p:cNvPr>
          <p:cNvSpPr/>
          <p:nvPr/>
        </p:nvSpPr>
        <p:spPr>
          <a:xfrm>
            <a:off x="0" y="86916"/>
            <a:ext cx="11493305" cy="6863417"/>
          </a:xfrm>
          <a:prstGeom prst="rect">
            <a:avLst/>
          </a:prstGeom>
          <a:noFill/>
        </p:spPr>
        <p:txBody>
          <a:bodyPr wrap="square">
            <a:spAutoFit/>
          </a:bodyPr>
          <a:lstStyle/>
          <a:p>
            <a:r>
              <a:rPr lang="en-US" sz="2200" b="1"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-&gt;Machine Learning:</a:t>
            </a: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Machine Learning (ML) models, such as Support-vector Machines (SVM), have been used for predicting asset prices. In a study by Kim (2003), SVM was employed to predict asset price direction, showcasing its potential as an alternative to other ML methods. Model-based solutions, like SVM and Support-vector Regression (SVR), require additional steps for trading.</a:t>
            </a:r>
          </a:p>
          <a:p>
            <a:endParaRPr lang="en-US" sz="22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sz="2200" b="1"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-&gt;Reinforcement Learning:</a:t>
            </a: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Reinforcement Learning (RL) is gaining traction in the financial industry due to its ability to find optimal actions for maximizing rewards. Martinez and Pereira (2020) implemented a daily trading system using the DDPG agent for portfolio optimization on the B3 stock exchange, showcasing alpha generation over three years. </a:t>
            </a:r>
          </a:p>
          <a:p>
            <a:endPar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Another DRL solution by da Silva (2021) considered news sentiment and demonstrating readiness for implementation on commercial platforms and integration with brokerage services for automated trading. </a:t>
            </a:r>
          </a:p>
          <a:p>
            <a:endPar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a:p>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These studies spanned from December 31, 2012, to January 31, 2019, for training, and </a:t>
            </a:r>
            <a:r>
              <a:rPr lang="en-US" sz="2200" dirty="0" err="1">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backtesting</a:t>
            </a:r>
            <a:r>
              <a:rPr lang="en-US" sz="22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 occurred between February 1, 2019, and February 1, 2020.</a:t>
            </a:r>
          </a:p>
          <a:p>
            <a:pPr algn="ctr" eaLnBrk="1" fontAlgn="auto" hangingPunct="1">
              <a:spcBef>
                <a:spcPts val="0"/>
              </a:spcBef>
              <a:spcAft>
                <a:spcPts val="0"/>
              </a:spcAft>
              <a:defRPr/>
            </a:pPr>
            <a:endParaRPr lang="en-US" sz="2200" b="1" spc="600" dirty="0">
              <a:ln w="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Rectangle 8">
            <a:extLst>
              <a:ext uri="{FF2B5EF4-FFF2-40B4-BE49-F238E27FC236}">
                <a16:creationId xmlns:a16="http://schemas.microsoft.com/office/drawing/2014/main" id="{7E18C3E7-55AF-EB0A-656D-C6535D10382A}"/>
              </a:ext>
            </a:extLst>
          </p:cNvPr>
          <p:cNvSpPr/>
          <p:nvPr/>
        </p:nvSpPr>
        <p:spPr>
          <a:xfrm>
            <a:off x="3562854" y="1390650"/>
            <a:ext cx="184730" cy="923330"/>
          </a:xfrm>
          <a:prstGeom prst="rect">
            <a:avLst/>
          </a:prstGeom>
          <a:noFill/>
        </p:spPr>
        <p:txBody>
          <a:bodyPr wrap="none">
            <a:spAutoFit/>
          </a:bodyPr>
          <a:lstStyle/>
          <a:p>
            <a:pPr algn="ctr" eaLnBrk="1" fontAlgn="auto" hangingPunct="1">
              <a:spcBef>
                <a:spcPts val="0"/>
              </a:spcBef>
              <a:spcAft>
                <a:spcPts val="0"/>
              </a:spcAft>
              <a:defRPr/>
            </a:pPr>
            <a:endParaRPr lang="en-US" sz="5400" b="1" spc="400" dirty="0">
              <a:ln w="0"/>
              <a:solidFill>
                <a:prstClr val="white"/>
              </a:solidFill>
              <a:latin typeface="Lato Black" panose="020F0A02020204030203" pitchFamily="34" charset="0"/>
            </a:endParaRPr>
          </a:p>
        </p:txBody>
      </p:sp>
    </p:spTree>
    <p:extLst>
      <p:ext uri="{BB962C8B-B14F-4D97-AF65-F5344CB8AC3E}">
        <p14:creationId xmlns:p14="http://schemas.microsoft.com/office/powerpoint/2010/main" val="85813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CEADD8-56C1-547B-709E-24B12C655F4A}"/>
              </a:ext>
            </a:extLst>
          </p:cNvPr>
          <p:cNvSpPr/>
          <p:nvPr/>
        </p:nvSpPr>
        <p:spPr>
          <a:xfrm>
            <a:off x="0" y="0"/>
            <a:ext cx="12192000" cy="6858000"/>
          </a:xfrm>
          <a:prstGeom prst="rect">
            <a:avLst/>
          </a:prstGeom>
          <a:gradFill flip="none" rotWithShape="1">
            <a:gsLst>
              <a:gs pos="0">
                <a:srgbClr val="571F4C">
                  <a:alpha val="90000"/>
                </a:srgbClr>
              </a:gs>
              <a:gs pos="100000">
                <a:srgbClr val="EABC79">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76A8CCB0-DF31-097A-F954-0D3315EFDB8F}"/>
              </a:ext>
            </a:extLst>
          </p:cNvPr>
          <p:cNvSpPr/>
          <p:nvPr/>
        </p:nvSpPr>
        <p:spPr>
          <a:xfrm>
            <a:off x="1624012" y="220456"/>
            <a:ext cx="10311605"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2958D3AF-FA87-BDD7-D206-167D453F46B9}"/>
              </a:ext>
            </a:extLst>
          </p:cNvPr>
          <p:cNvSpPr/>
          <p:nvPr/>
        </p:nvSpPr>
        <p:spPr>
          <a:xfrm>
            <a:off x="256382" y="184013"/>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271" name="Rectangle 7">
            <a:extLst>
              <a:ext uri="{FF2B5EF4-FFF2-40B4-BE49-F238E27FC236}">
                <a16:creationId xmlns:a16="http://schemas.microsoft.com/office/drawing/2014/main" id="{F38E2E32-FEE9-7356-625E-C1AA2BA776B2}"/>
              </a:ext>
            </a:extLst>
          </p:cNvPr>
          <p:cNvSpPr>
            <a:spLocks noChangeArrowheads="1"/>
          </p:cNvSpPr>
          <p:nvPr/>
        </p:nvSpPr>
        <p:spPr bwMode="auto">
          <a:xfrm>
            <a:off x="256382" y="411818"/>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latin typeface="Lato Black" panose="020F0502020204030203" pitchFamily="34" charset="0"/>
              </a:rPr>
              <a:t>04</a:t>
            </a:r>
          </a:p>
        </p:txBody>
      </p:sp>
      <p:sp>
        <p:nvSpPr>
          <p:cNvPr id="9" name="Rectangle 8">
            <a:extLst>
              <a:ext uri="{FF2B5EF4-FFF2-40B4-BE49-F238E27FC236}">
                <a16:creationId xmlns:a16="http://schemas.microsoft.com/office/drawing/2014/main" id="{7E18C3E7-55AF-EB0A-656D-C6535D10382A}"/>
              </a:ext>
            </a:extLst>
          </p:cNvPr>
          <p:cNvSpPr/>
          <p:nvPr/>
        </p:nvSpPr>
        <p:spPr>
          <a:xfrm>
            <a:off x="940197" y="529654"/>
            <a:ext cx="10311604" cy="1015663"/>
          </a:xfrm>
          <a:prstGeom prst="rect">
            <a:avLst/>
          </a:prstGeom>
          <a:noFill/>
        </p:spPr>
        <p:txBody>
          <a:bodyPr wrap="square">
            <a:spAutoFit/>
          </a:bodyPr>
          <a:lstStyle/>
          <a:p>
            <a:pPr algn="ctr" eaLnBrk="1" fontAlgn="auto" hangingPunct="1">
              <a:spcBef>
                <a:spcPts val="0"/>
              </a:spcBef>
              <a:spcAft>
                <a:spcPts val="0"/>
              </a:spcAft>
              <a:defRPr/>
            </a:pPr>
            <a:r>
              <a:rPr lang="en-US" sz="3000" b="1" i="0" dirty="0">
                <a:solidFill>
                  <a:schemeClr val="bg1"/>
                </a:solidFill>
                <a:effectLst>
                  <a:outerShdw blurRad="38100" dist="38100" dir="2700000" algn="tl">
                    <a:srgbClr val="000000">
                      <a:alpha val="43137"/>
                    </a:srgbClr>
                  </a:outerShdw>
                </a:effectLst>
                <a:latin typeface="sohne"/>
              </a:rPr>
              <a:t>Problem Statement</a:t>
            </a:r>
          </a:p>
          <a:p>
            <a:pPr algn="ctr" eaLnBrk="1" fontAlgn="auto" hangingPunct="1">
              <a:spcBef>
                <a:spcPts val="0"/>
              </a:spcBef>
              <a:spcAft>
                <a:spcPts val="0"/>
              </a:spcAft>
              <a:defRPr/>
            </a:pPr>
            <a:endParaRPr lang="en-US" sz="3000" b="1" spc="400" dirty="0">
              <a:ln w="0"/>
              <a:solidFill>
                <a:schemeClr val="bg1"/>
              </a:solidFill>
              <a:effectLst>
                <a:outerShdw blurRad="38100" dist="38100" dir="2700000" algn="tl">
                  <a:srgbClr val="000000">
                    <a:alpha val="43137"/>
                  </a:srgb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BCAE7702-70C3-D3F3-E983-9ACDDEE78E88}"/>
              </a:ext>
            </a:extLst>
          </p:cNvPr>
          <p:cNvSpPr txBox="1"/>
          <p:nvPr/>
        </p:nvSpPr>
        <p:spPr>
          <a:xfrm>
            <a:off x="256382" y="1683026"/>
            <a:ext cx="11679235" cy="830997"/>
          </a:xfrm>
          <a:prstGeom prst="rect">
            <a:avLst/>
          </a:prstGeom>
          <a:noFill/>
        </p:spPr>
        <p:txBody>
          <a:bodyPr wrap="square" rtlCol="0">
            <a:spAutoFit/>
          </a:bodyPr>
          <a:lstStyle/>
          <a:p>
            <a:r>
              <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&gt;&gt;</a:t>
            </a:r>
            <a:r>
              <a:rPr lang="en-US" sz="2400" b="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Given histories of 3 different stocks, how would we allocate a fixed amount of money between these stocks every day so that maximize the likelihood of returns.</a:t>
            </a:r>
            <a:endPar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2F257381-31BC-74CB-2467-989BFB1557D4}"/>
              </a:ext>
            </a:extLst>
          </p:cNvPr>
          <p:cNvSpPr txBox="1"/>
          <p:nvPr/>
        </p:nvSpPr>
        <p:spPr>
          <a:xfrm>
            <a:off x="256382" y="2886075"/>
            <a:ext cx="11679235" cy="4154984"/>
          </a:xfrm>
          <a:prstGeom prst="rect">
            <a:avLst/>
          </a:prstGeom>
          <a:noFill/>
        </p:spPr>
        <p:txBody>
          <a:bodyPr wrap="square" rtlCol="0">
            <a:spAutoFit/>
          </a:bodyPr>
          <a:lstStyle/>
          <a:p>
            <a:r>
              <a:rPr lang="en-US" sz="2400" b="0" i="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&gt;&gt;The objective is to develop of policy (strategy) for building a portfolio. The portfolio is essentially an allocation of available resources across various stocks. The policy then needs to restructure the portfolio over time as new information becomes available.</a:t>
            </a:r>
          </a:p>
          <a:p>
            <a:pPr algn="l"/>
            <a:r>
              <a:rPr lang="en-US" sz="2400" b="0" i="0" dirty="0">
                <a:solidFill>
                  <a:schemeClr val="bg1"/>
                </a:solidFill>
                <a:latin typeface="Lato" panose="020F0502020204030203" pitchFamily="34" charset="0"/>
                <a:ea typeface="Lato" panose="020F0502020204030203" pitchFamily="34" charset="0"/>
                <a:cs typeface="Lato" panose="020F0502020204030203" pitchFamily="34" charset="0"/>
              </a:rPr>
              <a:t>&gt;&gt;Here the policy should be able to pick the optimal portfolio (allocation).</a:t>
            </a:r>
          </a:p>
          <a:p>
            <a:pPr algn="l"/>
            <a:r>
              <a:rPr lang="en-US" sz="2400" b="0" i="0" dirty="0">
                <a:solidFill>
                  <a:schemeClr val="bg1"/>
                </a:solidFill>
                <a:latin typeface="Lato" panose="020F0502020204030203" pitchFamily="34" charset="0"/>
                <a:ea typeface="Lato" panose="020F0502020204030203" pitchFamily="34" charset="0"/>
                <a:cs typeface="Lato" panose="020F0502020204030203" pitchFamily="34" charset="0"/>
              </a:rPr>
              <a:t>Our solution is to develop a reinforcement learning model — an agent that allocates stocks at every time step by observing the indicators for each stock. </a:t>
            </a:r>
          </a:p>
          <a:p>
            <a:pPr algn="l"/>
            <a:endParaRPr lang="en-US" sz="2400" b="0" i="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l"/>
            <a:r>
              <a:rPr lang="en-US" sz="2400" b="0" i="0" dirty="0">
                <a:solidFill>
                  <a:schemeClr val="bg1"/>
                </a:solidFill>
                <a:latin typeface="Lato" panose="020F0502020204030203" pitchFamily="34" charset="0"/>
                <a:ea typeface="Lato" panose="020F0502020204030203" pitchFamily="34" charset="0"/>
                <a:cs typeface="Lato" panose="020F0502020204030203" pitchFamily="34" charset="0"/>
              </a:rPr>
              <a:t>We then compare this RL policy with Markowitz’ efficient frontier approach — which along with “gut feel” is perhaps the approach employed by most asset managers.</a:t>
            </a:r>
          </a:p>
          <a:p>
            <a:endParaRPr lang="en-US" sz="24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4421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8EF864-404A-6637-CCC6-B61F74B41DE3}"/>
              </a:ext>
            </a:extLst>
          </p:cNvPr>
          <p:cNvSpPr/>
          <p:nvPr/>
        </p:nvSpPr>
        <p:spPr>
          <a:xfrm>
            <a:off x="0" y="0"/>
            <a:ext cx="12192000" cy="6858000"/>
          </a:xfrm>
          <a:prstGeom prst="rect">
            <a:avLst/>
          </a:prstGeom>
          <a:gradFill flip="none" rotWithShape="1">
            <a:gsLst>
              <a:gs pos="0">
                <a:srgbClr val="17FFF5">
                  <a:alpha val="90000"/>
                </a:srgbClr>
              </a:gs>
              <a:gs pos="100000">
                <a:srgbClr val="A8FFB0">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3" name="Picture 12">
            <a:extLst>
              <a:ext uri="{FF2B5EF4-FFF2-40B4-BE49-F238E27FC236}">
                <a16:creationId xmlns:a16="http://schemas.microsoft.com/office/drawing/2014/main" id="{478EE66B-8302-381E-D316-51EF9A30D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14" y="319314"/>
            <a:ext cx="9840686" cy="63332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42B8C21-B583-F0B6-2E07-B1475B9B5A1C}"/>
              </a:ext>
            </a:extLst>
          </p:cNvPr>
          <p:cNvSpPr/>
          <p:nvPr/>
        </p:nvSpPr>
        <p:spPr>
          <a:xfrm>
            <a:off x="642730" y="102704"/>
            <a:ext cx="10906539" cy="665259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B37C59-D7CF-00F8-51B8-F60EE0D01D6C}"/>
              </a:ext>
            </a:extLst>
          </p:cNvPr>
          <p:cNvSpPr/>
          <p:nvPr/>
        </p:nvSpPr>
        <p:spPr>
          <a:xfrm>
            <a:off x="0" y="0"/>
            <a:ext cx="12192000" cy="6858000"/>
          </a:xfrm>
          <a:prstGeom prst="rect">
            <a:avLst/>
          </a:prstGeom>
          <a:gradFill flip="none" rotWithShape="1">
            <a:gsLst>
              <a:gs pos="0">
                <a:srgbClr val="F9CB26">
                  <a:alpha val="90000"/>
                </a:srgbClr>
              </a:gs>
              <a:gs pos="100000">
                <a:srgbClr val="FF584D">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a:extLst>
              <a:ext uri="{FF2B5EF4-FFF2-40B4-BE49-F238E27FC236}">
                <a16:creationId xmlns:a16="http://schemas.microsoft.com/office/drawing/2014/main" id="{4CC6B5F8-3232-311F-2DB5-C8A14C9B4921}"/>
              </a:ext>
            </a:extLst>
          </p:cNvPr>
          <p:cNvSpPr/>
          <p:nvPr/>
        </p:nvSpPr>
        <p:spPr>
          <a:xfrm>
            <a:off x="1552575" y="161926"/>
            <a:ext cx="9893073"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9D81F197-5074-208C-9F27-6EC560A5B78D}"/>
              </a:ext>
            </a:extLst>
          </p:cNvPr>
          <p:cNvSpPr/>
          <p:nvPr/>
        </p:nvSpPr>
        <p:spPr>
          <a:xfrm>
            <a:off x="196624" y="161926"/>
            <a:ext cx="1162050" cy="116363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295" name="Rectangle 7">
            <a:extLst>
              <a:ext uri="{FF2B5EF4-FFF2-40B4-BE49-F238E27FC236}">
                <a16:creationId xmlns:a16="http://schemas.microsoft.com/office/drawing/2014/main" id="{A99A999B-3D3C-1D6E-DD7D-22DB46F3969F}"/>
              </a:ext>
            </a:extLst>
          </p:cNvPr>
          <p:cNvSpPr>
            <a:spLocks noChangeArrowheads="1"/>
          </p:cNvSpPr>
          <p:nvPr/>
        </p:nvSpPr>
        <p:spPr bwMode="auto">
          <a:xfrm>
            <a:off x="196624" y="389731"/>
            <a:ext cx="1162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b="1" dirty="0">
                <a:solidFill>
                  <a:srgbClr val="FFFFFF"/>
                </a:solidFill>
                <a:effectLst>
                  <a:outerShdw blurRad="38100" dist="38100" dir="2700000" algn="tl">
                    <a:srgbClr val="000000">
                      <a:alpha val="43137"/>
                    </a:srgbClr>
                  </a:outerShdw>
                </a:effectLst>
                <a:latin typeface="Lato Black" panose="020F0502020204030203" pitchFamily="34" charset="0"/>
              </a:rPr>
              <a:t>05</a:t>
            </a:r>
          </a:p>
        </p:txBody>
      </p:sp>
      <p:sp>
        <p:nvSpPr>
          <p:cNvPr id="3" name="TextBox 2">
            <a:extLst>
              <a:ext uri="{FF2B5EF4-FFF2-40B4-BE49-F238E27FC236}">
                <a16:creationId xmlns:a16="http://schemas.microsoft.com/office/drawing/2014/main" id="{E268CF18-4616-8772-4B8A-F6BB3707CB8E}"/>
              </a:ext>
            </a:extLst>
          </p:cNvPr>
          <p:cNvSpPr txBox="1"/>
          <p:nvPr/>
        </p:nvSpPr>
        <p:spPr>
          <a:xfrm>
            <a:off x="1358674" y="466744"/>
            <a:ext cx="9579429" cy="553998"/>
          </a:xfrm>
          <a:prstGeom prst="rect">
            <a:avLst/>
          </a:prstGeom>
          <a:noFill/>
        </p:spPr>
        <p:txBody>
          <a:bodyPr wrap="square" rtlCol="0">
            <a:spAutoFit/>
          </a:bodyPr>
          <a:lstStyle/>
          <a:p>
            <a:pPr algn="ctr"/>
            <a:r>
              <a:rPr lang="en-US" sz="3000" b="1"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Experiment Set Up</a:t>
            </a:r>
          </a:p>
        </p:txBody>
      </p:sp>
      <p:sp>
        <p:nvSpPr>
          <p:cNvPr id="8" name="TextBox 7">
            <a:extLst>
              <a:ext uri="{FF2B5EF4-FFF2-40B4-BE49-F238E27FC236}">
                <a16:creationId xmlns:a16="http://schemas.microsoft.com/office/drawing/2014/main" id="{3B3E7F0A-5E91-E24B-894D-FB84DFE5934D}"/>
              </a:ext>
            </a:extLst>
          </p:cNvPr>
          <p:cNvSpPr txBox="1"/>
          <p:nvPr/>
        </p:nvSpPr>
        <p:spPr>
          <a:xfrm>
            <a:off x="196624" y="1698171"/>
            <a:ext cx="11249024" cy="4801314"/>
          </a:xfrm>
          <a:prstGeom prst="rect">
            <a:avLst/>
          </a:prstGeom>
          <a:noFill/>
        </p:spPr>
        <p:txBody>
          <a:bodyPr wrap="square" rtlCol="0">
            <a:spAutoFit/>
          </a:bodyPr>
          <a:lstStyle/>
          <a:p>
            <a:pPr algn="l"/>
            <a:r>
              <a:rPr lang="en-US" sz="2400" b="0" i="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A custom environment to simulate the actual trading process. The agent can interact with the environment in the following manner:</a:t>
            </a:r>
          </a:p>
          <a:p>
            <a:pPr algn="l"/>
            <a:endParaRPr lang="en-US" sz="2400" b="0" i="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endParaRPr>
          </a:p>
          <a:p>
            <a:pPr algn="l">
              <a:buFont typeface="+mj-lt"/>
              <a:buAutoNum type="arabicPeriod"/>
            </a:pPr>
            <a:r>
              <a:rPr lang="en-US" sz="2400" b="0" i="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The environment provides observations of its current state — indicators for the 3 stocks</a:t>
            </a:r>
          </a:p>
          <a:p>
            <a:pPr algn="l">
              <a:buFont typeface="+mj-lt"/>
              <a:buAutoNum type="arabicPeriod"/>
            </a:pPr>
            <a:endParaRPr lang="en-US" sz="2400" b="0" i="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endParaRPr>
          </a:p>
          <a:p>
            <a:pPr algn="l">
              <a:buFont typeface="+mj-lt"/>
              <a:buAutoNum type="arabicPeriod"/>
            </a:pPr>
            <a:r>
              <a:rPr lang="en-US" sz="2400" b="0" i="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The agent passes an action to the environment. The action is the proposed portfolio allocation — e.g. 10% of total value in cash, 30% in stock 1, 30% in stock 2 and 30% in stock 3</a:t>
            </a:r>
          </a:p>
          <a:p>
            <a:pPr algn="l">
              <a:buFont typeface="+mj-lt"/>
              <a:buAutoNum type="arabicPeriod"/>
            </a:pPr>
            <a:endParaRPr lang="en-US" sz="2400" b="0" i="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endParaRPr>
          </a:p>
          <a:p>
            <a:pPr algn="l">
              <a:buFont typeface="+mj-lt"/>
              <a:buAutoNum type="arabicPeriod"/>
            </a:pPr>
            <a:r>
              <a:rPr lang="en-US" sz="2400" b="0" i="0" dirty="0">
                <a:solidFill>
                  <a:schemeClr val="bg1"/>
                </a:solidFill>
                <a:effectLst>
                  <a:outerShdw blurRad="38100" dist="38100" dir="2700000" algn="tl">
                    <a:srgbClr val="000000">
                      <a:alpha val="43137"/>
                    </a:srgbClr>
                  </a:outerShdw>
                </a:effectLst>
                <a:latin typeface="Lato Black" panose="020F0502020204030203" pitchFamily="34" charset="0"/>
                <a:ea typeface="Lato Black" panose="020F0502020204030203" pitchFamily="34" charset="0"/>
                <a:cs typeface="Lato Black" panose="020F0502020204030203" pitchFamily="34" charset="0"/>
              </a:rPr>
              <a:t>The environment changes state by one time step and returns the new state, and the reward(change in value) associated with the previous portfolio</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1871</Words>
  <Application>Microsoft Office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Lato</vt:lpstr>
      <vt:lpstr>Lato Black</vt:lpstr>
      <vt:lpstr>sohne</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Meysam Khoram Pour</dc:creator>
  <cp:lastModifiedBy>RAHUL SINGH</cp:lastModifiedBy>
  <cp:revision>35</cp:revision>
  <dcterms:created xsi:type="dcterms:W3CDTF">2017-04-11T03:28:39Z</dcterms:created>
  <dcterms:modified xsi:type="dcterms:W3CDTF">2024-01-07T13:41:11Z</dcterms:modified>
</cp:coreProperties>
</file>