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84" r:id="rId2"/>
    <p:sldId id="258" r:id="rId3"/>
    <p:sldId id="283" r:id="rId4"/>
    <p:sldId id="260" r:id="rId5"/>
    <p:sldId id="261" r:id="rId6"/>
    <p:sldId id="263" r:id="rId7"/>
    <p:sldId id="265" r:id="rId8"/>
    <p:sldId id="276" r:id="rId9"/>
    <p:sldId id="269" r:id="rId10"/>
    <p:sldId id="267" r:id="rId11"/>
    <p:sldId id="274" r:id="rId12"/>
    <p:sldId id="271" r:id="rId13"/>
    <p:sldId id="275" r:id="rId14"/>
    <p:sldId id="280" r:id="rId15"/>
    <p:sldId id="282" r:id="rId16"/>
    <p:sldId id="281" r:id="rId17"/>
    <p:sldId id="279" r:id="rId18"/>
    <p:sldId id="278" r:id="rId19"/>
    <p:sldId id="26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99"/>
    <a:srgbClr val="CC0066"/>
    <a:srgbClr val="EE5C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50" autoAdjust="0"/>
    <p:restoredTop sz="94660"/>
  </p:normalViewPr>
  <p:slideViewPr>
    <p:cSldViewPr snapToGrid="0">
      <p:cViewPr varScale="1">
        <p:scale>
          <a:sx n="70" d="100"/>
          <a:sy n="70" d="100"/>
        </p:scale>
        <p:origin x="69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D55DCA-044C-41EA-A41C-18F4619C66A8}" type="doc">
      <dgm:prSet loTypeId="urn:microsoft.com/office/officeart/2008/layout/LinedList" loCatId="list" qsTypeId="urn:microsoft.com/office/officeart/2005/8/quickstyle/simple4" qsCatId="simple" csTypeId="urn:microsoft.com/office/officeart/2005/8/colors/accent6_2" csCatId="accent6" phldr="1"/>
      <dgm:spPr/>
      <dgm:t>
        <a:bodyPr/>
        <a:lstStyle/>
        <a:p>
          <a:endParaRPr lang="en-US"/>
        </a:p>
      </dgm:t>
    </dgm:pt>
    <dgm:pt modelId="{5CECBE01-E7AF-49CF-9724-0BB61D23B992}">
      <dgm:prSet custT="1"/>
      <dgm:spPr/>
      <dgm:t>
        <a:bodyPr/>
        <a:lstStyle/>
        <a:p>
          <a:pPr algn="just"/>
          <a:r>
            <a:rPr lang="en-IN" sz="2100" dirty="0"/>
            <a:t>For Research directors and the laboratory technicians the work life balance is poor. </a:t>
          </a:r>
        </a:p>
        <a:p>
          <a:pPr algn="just"/>
          <a:r>
            <a:rPr lang="en-IN" sz="2100" dirty="0"/>
            <a:t>For the Sales representatives , managers Manufacturing Directors and the Sales executives the work life balance is fair.</a:t>
          </a:r>
        </a:p>
        <a:p>
          <a:pPr algn="just"/>
          <a:r>
            <a:rPr lang="en-IN" sz="2100" dirty="0"/>
            <a:t>For Research Scientists , Healthcare representatives und Developers the work life balance is good.</a:t>
          </a:r>
        </a:p>
        <a:p>
          <a:pPr algn="just"/>
          <a:r>
            <a:rPr lang="en-IN" sz="2100" dirty="0"/>
            <a:t>For human resources the work life balance is excellent.</a:t>
          </a:r>
        </a:p>
        <a:p>
          <a:pPr algn="just"/>
          <a:r>
            <a:rPr lang="en-IN" sz="2100" dirty="0"/>
            <a:t> </a:t>
          </a:r>
          <a:endParaRPr lang="en-US" sz="2100" dirty="0"/>
        </a:p>
      </dgm:t>
    </dgm:pt>
    <dgm:pt modelId="{44DBA7DD-1478-4DB7-871A-9A2F156E0C38}" type="parTrans" cxnId="{5A906EDC-9F4B-4DBF-90B4-048CDF436562}">
      <dgm:prSet/>
      <dgm:spPr/>
      <dgm:t>
        <a:bodyPr/>
        <a:lstStyle/>
        <a:p>
          <a:endParaRPr lang="en-US"/>
        </a:p>
      </dgm:t>
    </dgm:pt>
    <dgm:pt modelId="{8DBFCB4E-1D4B-4DB1-B8CA-DABAB939EADF}" type="sibTrans" cxnId="{5A906EDC-9F4B-4DBF-90B4-048CDF436562}">
      <dgm:prSet/>
      <dgm:spPr/>
      <dgm:t>
        <a:bodyPr/>
        <a:lstStyle/>
        <a:p>
          <a:endParaRPr lang="en-US"/>
        </a:p>
      </dgm:t>
    </dgm:pt>
    <dgm:pt modelId="{99B5583B-F4B8-44AC-9FCA-104D64097E48}" type="pres">
      <dgm:prSet presAssocID="{6DD55DCA-044C-41EA-A41C-18F4619C66A8}" presName="vert0" presStyleCnt="0">
        <dgm:presLayoutVars>
          <dgm:dir/>
          <dgm:animOne val="branch"/>
          <dgm:animLvl val="lvl"/>
        </dgm:presLayoutVars>
      </dgm:prSet>
      <dgm:spPr/>
    </dgm:pt>
    <dgm:pt modelId="{11476AFE-C265-4FF4-94F8-3A36205A9C35}" type="pres">
      <dgm:prSet presAssocID="{5CECBE01-E7AF-49CF-9724-0BB61D23B992}" presName="thickLine" presStyleLbl="alignNode1" presStyleIdx="0" presStyleCnt="1"/>
      <dgm:spPr/>
    </dgm:pt>
    <dgm:pt modelId="{DDA48160-4D05-476B-8CDF-241A82EE1756}" type="pres">
      <dgm:prSet presAssocID="{5CECBE01-E7AF-49CF-9724-0BB61D23B992}" presName="horz1" presStyleCnt="0"/>
      <dgm:spPr/>
    </dgm:pt>
    <dgm:pt modelId="{13303CD0-E464-460E-BC9E-42971C485531}" type="pres">
      <dgm:prSet presAssocID="{5CECBE01-E7AF-49CF-9724-0BB61D23B992}" presName="tx1" presStyleLbl="revTx" presStyleIdx="0" presStyleCnt="1" custScaleY="100098" custLinFactNeighborX="2315" custLinFactNeighborY="-718"/>
      <dgm:spPr/>
    </dgm:pt>
    <dgm:pt modelId="{8111F093-0715-46DF-A734-0E87FF213459}" type="pres">
      <dgm:prSet presAssocID="{5CECBE01-E7AF-49CF-9724-0BB61D23B992}" presName="vert1" presStyleCnt="0"/>
      <dgm:spPr/>
    </dgm:pt>
  </dgm:ptLst>
  <dgm:cxnLst>
    <dgm:cxn modelId="{C758EE7D-69F5-4ACC-94B9-22607DFB446F}" type="presOf" srcId="{6DD55DCA-044C-41EA-A41C-18F4619C66A8}" destId="{99B5583B-F4B8-44AC-9FCA-104D64097E48}" srcOrd="0" destOrd="0" presId="urn:microsoft.com/office/officeart/2008/layout/LinedList"/>
    <dgm:cxn modelId="{5A906EDC-9F4B-4DBF-90B4-048CDF436562}" srcId="{6DD55DCA-044C-41EA-A41C-18F4619C66A8}" destId="{5CECBE01-E7AF-49CF-9724-0BB61D23B992}" srcOrd="0" destOrd="0" parTransId="{44DBA7DD-1478-4DB7-871A-9A2F156E0C38}" sibTransId="{8DBFCB4E-1D4B-4DB1-B8CA-DABAB939EADF}"/>
    <dgm:cxn modelId="{F8166DF9-D318-45A5-82FE-9D76E9B1DECD}" type="presOf" srcId="{5CECBE01-E7AF-49CF-9724-0BB61D23B992}" destId="{13303CD0-E464-460E-BC9E-42971C485531}" srcOrd="0" destOrd="0" presId="urn:microsoft.com/office/officeart/2008/layout/LinedList"/>
    <dgm:cxn modelId="{62657491-DD7F-4E9A-AECA-3FA13BDA0E50}" type="presParOf" srcId="{99B5583B-F4B8-44AC-9FCA-104D64097E48}" destId="{11476AFE-C265-4FF4-94F8-3A36205A9C35}" srcOrd="0" destOrd="0" presId="urn:microsoft.com/office/officeart/2008/layout/LinedList"/>
    <dgm:cxn modelId="{17DE258A-30E9-411B-B3B8-8608AF5093E6}" type="presParOf" srcId="{99B5583B-F4B8-44AC-9FCA-104D64097E48}" destId="{DDA48160-4D05-476B-8CDF-241A82EE1756}" srcOrd="1" destOrd="0" presId="urn:microsoft.com/office/officeart/2008/layout/LinedList"/>
    <dgm:cxn modelId="{5D8323D7-4549-4006-A408-8D658726B85F}" type="presParOf" srcId="{DDA48160-4D05-476B-8CDF-241A82EE1756}" destId="{13303CD0-E464-460E-BC9E-42971C485531}" srcOrd="0" destOrd="0" presId="urn:microsoft.com/office/officeart/2008/layout/LinedList"/>
    <dgm:cxn modelId="{C66236A8-932C-41F0-B240-74A8B9D07AE6}" type="presParOf" srcId="{DDA48160-4D05-476B-8CDF-241A82EE1756}" destId="{8111F093-0715-46DF-A734-0E87FF21345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476AFE-C265-4FF4-94F8-3A36205A9C35}">
      <dsp:nvSpPr>
        <dsp:cNvPr id="0" name=""/>
        <dsp:cNvSpPr/>
      </dsp:nvSpPr>
      <dsp:spPr>
        <a:xfrm>
          <a:off x="0" y="2212"/>
          <a:ext cx="4716739" cy="0"/>
        </a:xfrm>
        <a:prstGeom prst="line">
          <a:avLst/>
        </a:prstGeom>
        <a:gradFill rotWithShape="0">
          <a:gsLst>
            <a:gs pos="0">
              <a:schemeClr val="accent6">
                <a:hueOff val="0"/>
                <a:satOff val="0"/>
                <a:lumOff val="0"/>
                <a:alphaOff val="0"/>
                <a:tint val="98000"/>
                <a:lumMod val="114000"/>
              </a:schemeClr>
            </a:gs>
            <a:gs pos="100000">
              <a:schemeClr val="accent6">
                <a:hueOff val="0"/>
                <a:satOff val="0"/>
                <a:lumOff val="0"/>
                <a:alphaOff val="0"/>
                <a:shade val="90000"/>
                <a:lumMod val="84000"/>
              </a:schemeClr>
            </a:gs>
          </a:gsLst>
          <a:lin ang="5400000" scaled="0"/>
        </a:gradFill>
        <a:ln w="9525" cap="rnd" cmpd="sng" algn="ctr">
          <a:solidFill>
            <a:schemeClr val="accent6">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13303CD0-E464-460E-BC9E-42971C485531}">
      <dsp:nvSpPr>
        <dsp:cNvPr id="0" name=""/>
        <dsp:cNvSpPr/>
      </dsp:nvSpPr>
      <dsp:spPr>
        <a:xfrm>
          <a:off x="4606" y="0"/>
          <a:ext cx="4712132" cy="45344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just" defTabSz="933450">
            <a:lnSpc>
              <a:spcPct val="90000"/>
            </a:lnSpc>
            <a:spcBef>
              <a:spcPct val="0"/>
            </a:spcBef>
            <a:spcAft>
              <a:spcPct val="35000"/>
            </a:spcAft>
            <a:buNone/>
          </a:pPr>
          <a:r>
            <a:rPr lang="en-IN" sz="2100" kern="1200" dirty="0"/>
            <a:t>For Research directors and the laboratory technicians the work life balance is poor. </a:t>
          </a:r>
        </a:p>
        <a:p>
          <a:pPr marL="0" lvl="0" indent="0" algn="just" defTabSz="933450">
            <a:lnSpc>
              <a:spcPct val="90000"/>
            </a:lnSpc>
            <a:spcBef>
              <a:spcPct val="0"/>
            </a:spcBef>
            <a:spcAft>
              <a:spcPct val="35000"/>
            </a:spcAft>
            <a:buNone/>
          </a:pPr>
          <a:r>
            <a:rPr lang="en-IN" sz="2100" kern="1200" dirty="0"/>
            <a:t>For the Sales representatives , managers Manufacturing Directors and the Sales executives the work life balance is fair.</a:t>
          </a:r>
        </a:p>
        <a:p>
          <a:pPr marL="0" lvl="0" indent="0" algn="just" defTabSz="933450">
            <a:lnSpc>
              <a:spcPct val="90000"/>
            </a:lnSpc>
            <a:spcBef>
              <a:spcPct val="0"/>
            </a:spcBef>
            <a:spcAft>
              <a:spcPct val="35000"/>
            </a:spcAft>
            <a:buNone/>
          </a:pPr>
          <a:r>
            <a:rPr lang="en-IN" sz="2100" kern="1200" dirty="0"/>
            <a:t>For Research Scientists , Healthcare representatives und Developers the work life balance is good.</a:t>
          </a:r>
        </a:p>
        <a:p>
          <a:pPr marL="0" lvl="0" indent="0" algn="just" defTabSz="933450">
            <a:lnSpc>
              <a:spcPct val="90000"/>
            </a:lnSpc>
            <a:spcBef>
              <a:spcPct val="0"/>
            </a:spcBef>
            <a:spcAft>
              <a:spcPct val="35000"/>
            </a:spcAft>
            <a:buNone/>
          </a:pPr>
          <a:r>
            <a:rPr lang="en-IN" sz="2100" kern="1200" dirty="0"/>
            <a:t>For human resources the work life balance is excellent.</a:t>
          </a:r>
        </a:p>
        <a:p>
          <a:pPr marL="0" lvl="0" indent="0" algn="just" defTabSz="933450">
            <a:lnSpc>
              <a:spcPct val="90000"/>
            </a:lnSpc>
            <a:spcBef>
              <a:spcPct val="0"/>
            </a:spcBef>
            <a:spcAft>
              <a:spcPct val="35000"/>
            </a:spcAft>
            <a:buNone/>
          </a:pPr>
          <a:r>
            <a:rPr lang="en-IN" sz="2100" kern="1200" dirty="0"/>
            <a:t> </a:t>
          </a:r>
          <a:endParaRPr lang="en-US" sz="2100" kern="1200" dirty="0"/>
        </a:p>
      </dsp:txBody>
      <dsp:txXfrm>
        <a:off x="4606" y="0"/>
        <a:ext cx="4712132" cy="4534409"/>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D0D92BC-42A9-434B-8530-ADBF4485E407}" type="datetimeFigureOut">
              <a:rPr lang="en-US" smtClean="0"/>
              <a:t>08/05/2023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873805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0D92BC-42A9-434B-8530-ADBF4485E407}" type="datetimeFigureOut">
              <a:rPr lang="en-US" smtClean="0"/>
              <a:pPr/>
              <a:t>08/05/2023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0289F9E-9962-4B7B-BA18-A15907CCC6BF}" type="slidenum">
              <a:rPr lang="en-US" smtClean="0"/>
              <a:pPr/>
              <a:t>‹#›</a:t>
            </a:fld>
            <a:endParaRPr lang="en-US" dirty="0"/>
          </a:p>
        </p:txBody>
      </p:sp>
    </p:spTree>
    <p:extLst>
      <p:ext uri="{BB962C8B-B14F-4D97-AF65-F5344CB8AC3E}">
        <p14:creationId xmlns:p14="http://schemas.microsoft.com/office/powerpoint/2010/main" val="1756726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D0D92BC-42A9-434B-8530-ADBF4485E407}" type="datetimeFigureOut">
              <a:rPr lang="en-US" smtClean="0"/>
              <a:pPr/>
              <a:t>08/05/2023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0289F9E-9962-4B7B-BA18-A15907CCC6BF}" type="slidenum">
              <a:rPr lang="en-US" smtClean="0"/>
              <a:pPr/>
              <a:t>‹#›</a:t>
            </a:fld>
            <a:endParaRPr lang="en-US" dirty="0"/>
          </a:p>
        </p:txBody>
      </p:sp>
    </p:spTree>
    <p:extLst>
      <p:ext uri="{BB962C8B-B14F-4D97-AF65-F5344CB8AC3E}">
        <p14:creationId xmlns:p14="http://schemas.microsoft.com/office/powerpoint/2010/main" val="9441282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D0D92BC-42A9-434B-8530-ADBF4485E407}" type="datetimeFigureOut">
              <a:rPr lang="en-US" smtClean="0"/>
              <a:pPr/>
              <a:t>08/05/2023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0289F9E-9962-4B7B-BA18-A15907CCC6BF}"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6576094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0D92BC-42A9-434B-8530-ADBF4485E407}" type="datetimeFigureOut">
              <a:rPr lang="en-US" smtClean="0"/>
              <a:pPr/>
              <a:t>08/05/2023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0289F9E-9962-4B7B-BA18-A15907CCC6BF}" type="slidenum">
              <a:rPr lang="en-US" smtClean="0"/>
              <a:pPr/>
              <a:t>‹#›</a:t>
            </a:fld>
            <a:endParaRPr lang="en-US" dirty="0"/>
          </a:p>
        </p:txBody>
      </p:sp>
    </p:spTree>
    <p:extLst>
      <p:ext uri="{BB962C8B-B14F-4D97-AF65-F5344CB8AC3E}">
        <p14:creationId xmlns:p14="http://schemas.microsoft.com/office/powerpoint/2010/main" val="198385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D0D92BC-42A9-434B-8530-ADBF4485E407}" type="datetimeFigureOut">
              <a:rPr lang="en-US" smtClean="0"/>
              <a:pPr/>
              <a:t>08/05/2023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0289F9E-9962-4B7B-BA18-A15907CCC6BF}" type="slidenum">
              <a:rPr lang="en-US" smtClean="0"/>
              <a:pPr/>
              <a:t>‹#›</a:t>
            </a:fld>
            <a:endParaRPr lang="en-US" dirty="0"/>
          </a:p>
        </p:txBody>
      </p:sp>
    </p:spTree>
    <p:extLst>
      <p:ext uri="{BB962C8B-B14F-4D97-AF65-F5344CB8AC3E}">
        <p14:creationId xmlns:p14="http://schemas.microsoft.com/office/powerpoint/2010/main" val="19001652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D0D92BC-42A9-434B-8530-ADBF4485E407}" type="datetimeFigureOut">
              <a:rPr lang="en-US" smtClean="0"/>
              <a:pPr/>
              <a:t>08/05/2023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0289F9E-9962-4B7B-BA18-A15907CCC6BF}" type="slidenum">
              <a:rPr lang="en-US" smtClean="0"/>
              <a:pPr/>
              <a:t>‹#›</a:t>
            </a:fld>
            <a:endParaRPr lang="en-US" dirty="0"/>
          </a:p>
        </p:txBody>
      </p:sp>
    </p:spTree>
    <p:extLst>
      <p:ext uri="{BB962C8B-B14F-4D97-AF65-F5344CB8AC3E}">
        <p14:creationId xmlns:p14="http://schemas.microsoft.com/office/powerpoint/2010/main" val="11448662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0D92BC-42A9-434B-8530-ADBF4485E407}" type="datetimeFigureOut">
              <a:rPr lang="en-US" smtClean="0"/>
              <a:t>08/05/2023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41432027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0D92BC-42A9-434B-8530-ADBF4485E407}" type="datetimeFigureOut">
              <a:rPr lang="en-US" smtClean="0"/>
              <a:t>08/05/2023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10454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D0D92BC-42A9-434B-8530-ADBF4485E407}" type="datetimeFigureOut">
              <a:rPr lang="en-US" smtClean="0"/>
              <a:t>08/05/2023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270389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0D92BC-42A9-434B-8530-ADBF4485E407}" type="datetimeFigureOut">
              <a:rPr lang="en-US" smtClean="0"/>
              <a:t>08/05/2023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319649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0D92BC-42A9-434B-8530-ADBF4485E407}" type="datetimeFigureOut">
              <a:rPr lang="en-US" smtClean="0"/>
              <a:t>08/05/2023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783002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0D92BC-42A9-434B-8530-ADBF4485E407}" type="datetimeFigureOut">
              <a:rPr lang="en-US" smtClean="0"/>
              <a:t>08/05/2023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784877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D0D92BC-42A9-434B-8530-ADBF4485E407}" type="datetimeFigureOut">
              <a:rPr lang="en-US" smtClean="0"/>
              <a:t>08/05/2023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605287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D0D92BC-42A9-434B-8530-ADBF4485E407}" type="datetimeFigureOut">
              <a:rPr lang="en-US" smtClean="0"/>
              <a:t>08/05/2023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021010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D0D92BC-42A9-434B-8530-ADBF4485E407}" type="datetimeFigureOut">
              <a:rPr lang="en-US" smtClean="0"/>
              <a:t>08/05/2023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470191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0D92BC-42A9-434B-8530-ADBF4485E407}" type="datetimeFigureOut">
              <a:rPr lang="en-US" smtClean="0"/>
              <a:t>08/05/2023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227765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D0D92BC-42A9-434B-8530-ADBF4485E407}" type="datetimeFigureOut">
              <a:rPr lang="en-US" smtClean="0"/>
              <a:pPr/>
              <a:t>08/05/2023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0289F9E-9962-4B7B-BA18-A15907CCC6BF}" type="slidenum">
              <a:rPr lang="en-US" smtClean="0"/>
              <a:pPr/>
              <a:t>‹#›</a:t>
            </a:fld>
            <a:endParaRPr lang="en-US" dirty="0"/>
          </a:p>
        </p:txBody>
      </p:sp>
    </p:spTree>
    <p:extLst>
      <p:ext uri="{BB962C8B-B14F-4D97-AF65-F5344CB8AC3E}">
        <p14:creationId xmlns:p14="http://schemas.microsoft.com/office/powerpoint/2010/main" val="3252203897"/>
      </p:ext>
    </p:extLst>
  </p:cSld>
  <p:clrMap bg1="dk1" tx1="lt1" bg2="dk2" tx2="lt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 id="2147483765" r:id="rId14"/>
    <p:sldLayoutId id="2147483766" r:id="rId15"/>
    <p:sldLayoutId id="2147483767" r:id="rId16"/>
    <p:sldLayoutId id="2147483768"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diagramLayout" Target="../diagrams/layout1.xml"/><Relationship Id="rId7" Type="http://schemas.openxmlformats.org/officeDocument/2006/relationships/image" Target="../media/image26.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36.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8.jpg"/><Relationship Id="rId1" Type="http://schemas.openxmlformats.org/officeDocument/2006/relationships/slideLayout" Target="../slideLayouts/slideLayout2.xml"/><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9.xml"/><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D2344266-4CF4-D34C-BED8-3CF2F2186E7F}"/>
              </a:ext>
            </a:extLst>
          </p:cNvPr>
          <p:cNvSpPr txBox="1"/>
          <p:nvPr/>
        </p:nvSpPr>
        <p:spPr>
          <a:xfrm>
            <a:off x="7956645" y="5353952"/>
            <a:ext cx="3254659" cy="954107"/>
          </a:xfrm>
          <a:prstGeom prst="rect">
            <a:avLst/>
          </a:prstGeom>
          <a:noFill/>
        </p:spPr>
        <p:txBody>
          <a:bodyPr wrap="square" rtlCol="0">
            <a:spAutoFit/>
          </a:bodyPr>
          <a:lstStyle/>
          <a:p>
            <a:pPr algn="ctr"/>
            <a:r>
              <a:rPr lang="en-IN" sz="2800">
                <a:solidFill>
                  <a:schemeClr val="bg1"/>
                </a:solidFill>
                <a:latin typeface="Amasis MT Pro Medium" panose="02040604050005020304" pitchFamily="18" charset="0"/>
              </a:rPr>
              <a:t>EMPLOYEE RETENTION</a:t>
            </a:r>
            <a:endParaRPr lang="en-IN" sz="2800" dirty="0">
              <a:solidFill>
                <a:schemeClr val="bg1"/>
              </a:solidFill>
              <a:latin typeface="Amasis MT Pro Medium" panose="02040604050005020304" pitchFamily="18" charset="0"/>
            </a:endParaRPr>
          </a:p>
        </p:txBody>
      </p:sp>
      <p:pic>
        <p:nvPicPr>
          <p:cNvPr id="23" name="Picture 22" descr="A person touching a screen with words">
            <a:extLst>
              <a:ext uri="{FF2B5EF4-FFF2-40B4-BE49-F238E27FC236}">
                <a16:creationId xmlns:a16="http://schemas.microsoft.com/office/drawing/2014/main" id="{7D81DBDA-1806-B8FB-B8D3-F3495E02EC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7090012"/>
          </a:xfrm>
          <a:prstGeom prst="rect">
            <a:avLst/>
          </a:prstGeom>
          <a:effectLst>
            <a:glow rad="228600">
              <a:schemeClr val="accent5">
                <a:satMod val="175000"/>
                <a:alpha val="40000"/>
              </a:schemeClr>
            </a:glow>
          </a:effectLst>
        </p:spPr>
      </p:pic>
      <p:sp>
        <p:nvSpPr>
          <p:cNvPr id="27" name="TextBox 26">
            <a:extLst>
              <a:ext uri="{FF2B5EF4-FFF2-40B4-BE49-F238E27FC236}">
                <a16:creationId xmlns:a16="http://schemas.microsoft.com/office/drawing/2014/main" id="{EBF28571-3620-8F53-DBC2-91C0390720BD}"/>
              </a:ext>
            </a:extLst>
          </p:cNvPr>
          <p:cNvSpPr txBox="1"/>
          <p:nvPr/>
        </p:nvSpPr>
        <p:spPr>
          <a:xfrm>
            <a:off x="-808465" y="5000009"/>
            <a:ext cx="6680247" cy="707886"/>
          </a:xfrm>
          <a:prstGeom prst="rect">
            <a:avLst/>
          </a:prstGeom>
          <a:noFill/>
        </p:spPr>
        <p:txBody>
          <a:bodyPr wrap="square">
            <a:spAutoFit/>
          </a:bodyPr>
          <a:lstStyle/>
          <a:p>
            <a:r>
              <a:rPr lang="en-IN" sz="28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j-lt"/>
              </a:rPr>
              <a:t>            </a:t>
            </a:r>
            <a:r>
              <a:rPr lang="en-IN" sz="40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Bodoni MT Black" panose="02070A03080606020203" pitchFamily="18" charset="0"/>
              </a:rPr>
              <a:t>Employee Retention</a:t>
            </a:r>
            <a:endParaRPr lang="en-IN" sz="28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Bodoni MT Black" panose="02070A03080606020203" pitchFamily="18" charset="0"/>
            </a:endParaRPr>
          </a:p>
        </p:txBody>
      </p:sp>
      <p:sp>
        <p:nvSpPr>
          <p:cNvPr id="28" name="Rectangle 27">
            <a:extLst>
              <a:ext uri="{FF2B5EF4-FFF2-40B4-BE49-F238E27FC236}">
                <a16:creationId xmlns:a16="http://schemas.microsoft.com/office/drawing/2014/main" id="{B539A288-5017-8DBE-4124-568693280416}"/>
              </a:ext>
            </a:extLst>
          </p:cNvPr>
          <p:cNvSpPr/>
          <p:nvPr/>
        </p:nvSpPr>
        <p:spPr>
          <a:xfrm>
            <a:off x="8014482" y="4053385"/>
            <a:ext cx="1569492" cy="51861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IN" sz="16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Black" panose="020B0A04020102020204" pitchFamily="34" charset="0"/>
              </a:rPr>
              <a:t>ANALYTICS</a:t>
            </a:r>
            <a:endParaRPr lang="en-IN" sz="1600" b="1" dirty="0">
              <a:ln>
                <a:solidFill>
                  <a:schemeClr val="bg1"/>
                </a:solidFill>
              </a:ln>
              <a:latin typeface="Arial Black" panose="020B0A04020102020204" pitchFamily="34" charset="0"/>
            </a:endParaRPr>
          </a:p>
        </p:txBody>
      </p:sp>
    </p:spTree>
    <p:extLst>
      <p:ext uri="{BB962C8B-B14F-4D97-AF65-F5344CB8AC3E}">
        <p14:creationId xmlns:p14="http://schemas.microsoft.com/office/powerpoint/2010/main" val="31734295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33607-E21E-0005-94EA-CEB95D4A0F7A}"/>
              </a:ext>
            </a:extLst>
          </p:cNvPr>
          <p:cNvSpPr>
            <a:spLocks noGrp="1"/>
          </p:cNvSpPr>
          <p:nvPr>
            <p:ph type="title"/>
          </p:nvPr>
        </p:nvSpPr>
        <p:spPr>
          <a:xfrm>
            <a:off x="44199" y="1419369"/>
            <a:ext cx="4486858" cy="2251880"/>
          </a:xfrm>
          <a:noFill/>
        </p:spPr>
        <p:txBody>
          <a:bodyPr vert="horz" lIns="91440" tIns="45720" rIns="91440" bIns="45720" rtlCol="0" anchor="ctr">
            <a:normAutofit/>
          </a:bodyPr>
          <a:lstStyle/>
          <a:p>
            <a:pPr algn="ctr"/>
            <a:r>
              <a:rPr lang="en-US" sz="2800" b="1" kern="1200" dirty="0">
                <a:solidFill>
                  <a:schemeClr val="accent2"/>
                </a:solidFill>
                <a:latin typeface="Bodoni MT Black" panose="02070A03080606020203" pitchFamily="18" charset="0"/>
              </a:rPr>
              <a:t>KPI 5 </a:t>
            </a:r>
            <a:br>
              <a:rPr lang="en-US" sz="2400" b="1" kern="1200" dirty="0">
                <a:solidFill>
                  <a:schemeClr val="accent2"/>
                </a:solidFill>
                <a:latin typeface="Bodoni MT Black" panose="02070A03080606020203" pitchFamily="18" charset="0"/>
              </a:rPr>
            </a:br>
            <a:r>
              <a:rPr lang="en-US" sz="2400" b="1" kern="1200" dirty="0">
                <a:solidFill>
                  <a:schemeClr val="accent2"/>
                </a:solidFill>
                <a:latin typeface="Bodoni MT Black" panose="02070A03080606020203" pitchFamily="18" charset="0"/>
              </a:rPr>
              <a:t>Job Role </a:t>
            </a:r>
            <a:br>
              <a:rPr lang="en-US" sz="2400" b="1" kern="1200" dirty="0">
                <a:solidFill>
                  <a:schemeClr val="accent2"/>
                </a:solidFill>
                <a:latin typeface="Bodoni MT Black" panose="02070A03080606020203" pitchFamily="18" charset="0"/>
              </a:rPr>
            </a:br>
            <a:r>
              <a:rPr lang="en-US" sz="2400" b="1" kern="1200" dirty="0">
                <a:solidFill>
                  <a:schemeClr val="accent2"/>
                </a:solidFill>
                <a:latin typeface="Bodoni MT Black" panose="02070A03080606020203" pitchFamily="18" charset="0"/>
              </a:rPr>
              <a:t>Vs </a:t>
            </a:r>
            <a:br>
              <a:rPr lang="en-US" sz="2400" b="1" kern="1200" dirty="0">
                <a:solidFill>
                  <a:schemeClr val="accent2"/>
                </a:solidFill>
                <a:latin typeface="Bodoni MT Black" panose="02070A03080606020203" pitchFamily="18" charset="0"/>
              </a:rPr>
            </a:br>
            <a:r>
              <a:rPr lang="en-US" sz="2400" b="1" kern="1200" dirty="0">
                <a:solidFill>
                  <a:schemeClr val="accent2"/>
                </a:solidFill>
                <a:latin typeface="Bodoni MT Black" panose="02070A03080606020203" pitchFamily="18" charset="0"/>
              </a:rPr>
              <a:t>Work Life Balance for Total Employees</a:t>
            </a:r>
          </a:p>
        </p:txBody>
      </p:sp>
      <p:pic>
        <p:nvPicPr>
          <p:cNvPr id="6" name="Picture 5" descr="Table&#10;&#10;Description automatically generated">
            <a:extLst>
              <a:ext uri="{FF2B5EF4-FFF2-40B4-BE49-F238E27FC236}">
                <a16:creationId xmlns:a16="http://schemas.microsoft.com/office/drawing/2014/main" id="{415D5B1D-3926-6CC4-804F-174D876141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1057" y="1419369"/>
            <a:ext cx="6960358" cy="4737784"/>
          </a:xfrm>
          <a:prstGeom prst="rect">
            <a:avLst/>
          </a:prstGeom>
        </p:spPr>
      </p:pic>
    </p:spTree>
    <p:extLst>
      <p:ext uri="{BB962C8B-B14F-4D97-AF65-F5344CB8AC3E}">
        <p14:creationId xmlns:p14="http://schemas.microsoft.com/office/powerpoint/2010/main" val="348124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0CEBA-1EC4-F8B0-7918-35D0E921F04F}"/>
              </a:ext>
            </a:extLst>
          </p:cNvPr>
          <p:cNvSpPr>
            <a:spLocks noGrp="1"/>
          </p:cNvSpPr>
          <p:nvPr>
            <p:ph type="title"/>
          </p:nvPr>
        </p:nvSpPr>
        <p:spPr>
          <a:xfrm>
            <a:off x="6402920" y="862567"/>
            <a:ext cx="5456984" cy="1348369"/>
          </a:xfrm>
        </p:spPr>
        <p:txBody>
          <a:bodyPr>
            <a:normAutofit/>
          </a:bodyPr>
          <a:lstStyle/>
          <a:p>
            <a:pPr algn="ctr"/>
            <a:r>
              <a:rPr lang="en-IN" sz="5400" b="1" dirty="0">
                <a:latin typeface="Amasis MT Pro Medium" panose="02040604050005020304" pitchFamily="18" charset="0"/>
              </a:rPr>
              <a:t> </a:t>
            </a:r>
            <a:r>
              <a:rPr lang="en-IN" sz="2000" b="1" dirty="0">
                <a:solidFill>
                  <a:schemeClr val="tx1"/>
                </a:solidFill>
                <a:latin typeface="Amasis MT Pro Medium" panose="02040604050005020304" pitchFamily="18" charset="0"/>
              </a:rPr>
              <a:t>KPI 5 </a:t>
            </a:r>
            <a:r>
              <a:rPr lang="en-US" sz="2000" b="1" kern="1200" dirty="0">
                <a:solidFill>
                  <a:schemeClr val="accent2"/>
                </a:solidFill>
                <a:latin typeface="Bodoni MT Black" panose="02070A03080606020203" pitchFamily="18" charset="0"/>
              </a:rPr>
              <a:t>Work Life Balance for                Total Employees</a:t>
            </a:r>
            <a:endParaRPr lang="en-IN" sz="5400" b="1" dirty="0">
              <a:solidFill>
                <a:schemeClr val="accent2"/>
              </a:solidFill>
              <a:latin typeface="Amasis MT Pro Medium" panose="02040604050005020304" pitchFamily="18" charset="0"/>
            </a:endParaRPr>
          </a:p>
        </p:txBody>
      </p:sp>
      <p:graphicFrame>
        <p:nvGraphicFramePr>
          <p:cNvPr id="21" name="Content Placeholder 2">
            <a:extLst>
              <a:ext uri="{FF2B5EF4-FFF2-40B4-BE49-F238E27FC236}">
                <a16:creationId xmlns:a16="http://schemas.microsoft.com/office/drawing/2014/main" id="{48103B9E-3968-EA72-4346-9CA316F1654A}"/>
              </a:ext>
            </a:extLst>
          </p:cNvPr>
          <p:cNvGraphicFramePr>
            <a:graphicFrameLocks noGrp="1"/>
          </p:cNvGraphicFramePr>
          <p:nvPr>
            <p:ph idx="1"/>
            <p:extLst>
              <p:ext uri="{D42A27DB-BD31-4B8C-83A1-F6EECF244321}">
                <p14:modId xmlns:p14="http://schemas.microsoft.com/office/powerpoint/2010/main" val="1250357030"/>
              </p:ext>
            </p:extLst>
          </p:nvPr>
        </p:nvGraphicFramePr>
        <p:xfrm>
          <a:off x="6549405" y="2551842"/>
          <a:ext cx="4716739" cy="45388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descr="Graphical user interface, text, application, chat or text message&#10;&#10;Description automatically generated">
            <a:extLst>
              <a:ext uri="{FF2B5EF4-FFF2-40B4-BE49-F238E27FC236}">
                <a16:creationId xmlns:a16="http://schemas.microsoft.com/office/drawing/2014/main" id="{44A17D86-7437-AF36-DF38-2C5FEE631DD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2096" y="459502"/>
            <a:ext cx="5601482" cy="2410161"/>
          </a:xfrm>
          <a:prstGeom prst="rect">
            <a:avLst/>
          </a:prstGeom>
        </p:spPr>
      </p:pic>
      <p:pic>
        <p:nvPicPr>
          <p:cNvPr id="8" name="Picture 7" descr="Table&#10;&#10;Description automatically generated with low confidence">
            <a:extLst>
              <a:ext uri="{FF2B5EF4-FFF2-40B4-BE49-F238E27FC236}">
                <a16:creationId xmlns:a16="http://schemas.microsoft.com/office/drawing/2014/main" id="{1FCE9118-3FB9-BD4B-A360-0F1815E8200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2096" y="3411362"/>
            <a:ext cx="5649113" cy="2819794"/>
          </a:xfrm>
          <a:prstGeom prst="rect">
            <a:avLst/>
          </a:prstGeom>
        </p:spPr>
      </p:pic>
    </p:spTree>
    <p:extLst>
      <p:ext uri="{BB962C8B-B14F-4D97-AF65-F5344CB8AC3E}">
        <p14:creationId xmlns:p14="http://schemas.microsoft.com/office/powerpoint/2010/main" val="350192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33607-E21E-0005-94EA-CEB95D4A0F7A}"/>
              </a:ext>
            </a:extLst>
          </p:cNvPr>
          <p:cNvSpPr>
            <a:spLocks noGrp="1"/>
          </p:cNvSpPr>
          <p:nvPr>
            <p:ph type="title"/>
          </p:nvPr>
        </p:nvSpPr>
        <p:spPr>
          <a:xfrm>
            <a:off x="396690" y="575194"/>
            <a:ext cx="3204839" cy="3669260"/>
          </a:xfrm>
          <a:noFill/>
        </p:spPr>
        <p:txBody>
          <a:bodyPr vert="horz" lIns="91440" tIns="45720" rIns="91440" bIns="45720" rtlCol="0" anchor="ctr">
            <a:noAutofit/>
          </a:bodyPr>
          <a:lstStyle/>
          <a:p>
            <a:pPr algn="ctr"/>
            <a:r>
              <a:rPr lang="en-US" sz="2400" b="1" kern="1200" dirty="0">
                <a:solidFill>
                  <a:schemeClr val="accent2"/>
                </a:solidFill>
                <a:latin typeface="Amasis MT Pro Medium" panose="02040604050005020304" pitchFamily="18" charset="0"/>
              </a:rPr>
              <a:t>KPI 5 </a:t>
            </a:r>
            <a:br>
              <a:rPr lang="en-US" sz="2000" b="1" kern="1200" dirty="0">
                <a:solidFill>
                  <a:schemeClr val="accent2"/>
                </a:solidFill>
                <a:latin typeface="Amasis MT Pro Medium" panose="02040604050005020304" pitchFamily="18" charset="0"/>
              </a:rPr>
            </a:br>
            <a:r>
              <a:rPr lang="en-US" sz="2000" b="1" kern="1200" dirty="0">
                <a:solidFill>
                  <a:schemeClr val="accent2"/>
                </a:solidFill>
                <a:latin typeface="Amasis MT Pro Medium" panose="02040604050005020304" pitchFamily="18" charset="0"/>
              </a:rPr>
              <a:t>Job Role </a:t>
            </a:r>
            <a:br>
              <a:rPr lang="en-US" sz="2000" b="1" kern="1200" dirty="0">
                <a:solidFill>
                  <a:schemeClr val="accent2"/>
                </a:solidFill>
                <a:latin typeface="Amasis MT Pro Medium" panose="02040604050005020304" pitchFamily="18" charset="0"/>
              </a:rPr>
            </a:br>
            <a:r>
              <a:rPr lang="en-US" sz="2000" b="1" kern="1200" dirty="0">
                <a:solidFill>
                  <a:schemeClr val="accent2"/>
                </a:solidFill>
                <a:latin typeface="Amasis MT Pro Medium" panose="02040604050005020304" pitchFamily="18" charset="0"/>
              </a:rPr>
              <a:t>Vs </a:t>
            </a:r>
            <a:br>
              <a:rPr lang="en-US" sz="2000" b="1" kern="1200" dirty="0">
                <a:solidFill>
                  <a:schemeClr val="accent2"/>
                </a:solidFill>
                <a:latin typeface="Amasis MT Pro Medium" panose="02040604050005020304" pitchFamily="18" charset="0"/>
              </a:rPr>
            </a:br>
            <a:r>
              <a:rPr lang="en-US" sz="2000" b="1" kern="1200" dirty="0">
                <a:solidFill>
                  <a:schemeClr val="accent2"/>
                </a:solidFill>
                <a:latin typeface="Amasis MT Pro Medium" panose="02040604050005020304" pitchFamily="18" charset="0"/>
              </a:rPr>
              <a:t>Work Life Balance for attrition Employees</a:t>
            </a:r>
          </a:p>
        </p:txBody>
      </p:sp>
      <p:pic>
        <p:nvPicPr>
          <p:cNvPr id="4" name="Picture 3">
            <a:extLst>
              <a:ext uri="{FF2B5EF4-FFF2-40B4-BE49-F238E27FC236}">
                <a16:creationId xmlns:a16="http://schemas.microsoft.com/office/drawing/2014/main" id="{A52DCA64-C053-9FF0-4606-F7410DB623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6418" y="1205979"/>
            <a:ext cx="7261471" cy="5515543"/>
          </a:xfrm>
          <a:prstGeom prst="rect">
            <a:avLst/>
          </a:prstGeom>
        </p:spPr>
      </p:pic>
    </p:spTree>
    <p:extLst>
      <p:ext uri="{BB962C8B-B14F-4D97-AF65-F5344CB8AC3E}">
        <p14:creationId xmlns:p14="http://schemas.microsoft.com/office/powerpoint/2010/main" val="31691908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0CEBA-1EC4-F8B0-7918-35D0E921F04F}"/>
              </a:ext>
            </a:extLst>
          </p:cNvPr>
          <p:cNvSpPr>
            <a:spLocks noGrp="1"/>
          </p:cNvSpPr>
          <p:nvPr>
            <p:ph type="title"/>
          </p:nvPr>
        </p:nvSpPr>
        <p:spPr>
          <a:xfrm>
            <a:off x="6040707" y="1242540"/>
            <a:ext cx="5397237" cy="886512"/>
          </a:xfrm>
        </p:spPr>
        <p:txBody>
          <a:bodyPr>
            <a:noAutofit/>
          </a:bodyPr>
          <a:lstStyle/>
          <a:p>
            <a:pPr algn="ctr"/>
            <a:r>
              <a:rPr lang="en-IN" sz="2400" b="1" dirty="0">
                <a:latin typeface="Amasis MT Pro Medium" panose="02040604050005020304" pitchFamily="18" charset="0"/>
              </a:rPr>
              <a:t>KPI 5</a:t>
            </a:r>
            <a:r>
              <a:rPr lang="en-US" sz="2400" b="1" kern="1200" dirty="0">
                <a:solidFill>
                  <a:schemeClr val="accent2"/>
                </a:solidFill>
                <a:latin typeface="Amasis MT Pro Medium" panose="02040604050005020304" pitchFamily="18" charset="0"/>
              </a:rPr>
              <a:t> Work Life Balance for attrition Employees</a:t>
            </a:r>
            <a:r>
              <a:rPr lang="en-IN" sz="2400" b="1" dirty="0">
                <a:latin typeface="Amasis MT Pro Medium" panose="02040604050005020304" pitchFamily="18" charset="0"/>
              </a:rPr>
              <a:t> </a:t>
            </a:r>
          </a:p>
        </p:txBody>
      </p:sp>
      <p:pic>
        <p:nvPicPr>
          <p:cNvPr id="5" name="Picture 4" descr="Graphical user interface, text, application&#10;&#10;Description automatically generated">
            <a:extLst>
              <a:ext uri="{FF2B5EF4-FFF2-40B4-BE49-F238E27FC236}">
                <a16:creationId xmlns:a16="http://schemas.microsoft.com/office/drawing/2014/main" id="{62E0F7C3-71A4-D8BC-2CA2-4856A62E06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950" y="706812"/>
            <a:ext cx="4892103" cy="2277850"/>
          </a:xfrm>
          <a:custGeom>
            <a:avLst/>
            <a:gdLst/>
            <a:ahLst/>
            <a:cxnLst/>
            <a:rect l="l" t="t" r="r" b="b"/>
            <a:pathLst>
              <a:path w="4555700" h="2733294">
                <a:moveTo>
                  <a:pt x="82217" y="0"/>
                </a:moveTo>
                <a:lnTo>
                  <a:pt x="4473483" y="0"/>
                </a:lnTo>
                <a:cubicBezTo>
                  <a:pt x="4518890" y="0"/>
                  <a:pt x="4555700" y="36810"/>
                  <a:pt x="4555700" y="82217"/>
                </a:cubicBezTo>
                <a:lnTo>
                  <a:pt x="4555700" y="2651077"/>
                </a:lnTo>
                <a:cubicBezTo>
                  <a:pt x="4555700" y="2696484"/>
                  <a:pt x="4518890" y="2733294"/>
                  <a:pt x="4473483" y="2733294"/>
                </a:cubicBezTo>
                <a:lnTo>
                  <a:pt x="82217" y="2733294"/>
                </a:lnTo>
                <a:cubicBezTo>
                  <a:pt x="36810" y="2733294"/>
                  <a:pt x="0" y="2696484"/>
                  <a:pt x="0" y="2651077"/>
                </a:cubicBezTo>
                <a:lnTo>
                  <a:pt x="0" y="82217"/>
                </a:lnTo>
                <a:cubicBezTo>
                  <a:pt x="0" y="36810"/>
                  <a:pt x="36810" y="0"/>
                  <a:pt x="82217" y="0"/>
                </a:cubicBezTo>
                <a:close/>
              </a:path>
            </a:pathLst>
          </a:custGeom>
        </p:spPr>
      </p:pic>
      <p:pic>
        <p:nvPicPr>
          <p:cNvPr id="7" name="Picture 6" descr="Graphical user interface&#10;&#10;Description automatically generated with medium confidence">
            <a:extLst>
              <a:ext uri="{FF2B5EF4-FFF2-40B4-BE49-F238E27FC236}">
                <a16:creationId xmlns:a16="http://schemas.microsoft.com/office/drawing/2014/main" id="{3F8EF95E-279E-0041-BCB6-D2419E56EC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950" y="3358753"/>
            <a:ext cx="4892103" cy="2672847"/>
          </a:xfrm>
          <a:custGeom>
            <a:avLst/>
            <a:gdLst/>
            <a:ahLst/>
            <a:cxnLst/>
            <a:rect l="l" t="t" r="r" b="b"/>
            <a:pathLst>
              <a:path w="4438338" h="2323972">
                <a:moveTo>
                  <a:pt x="69905" y="0"/>
                </a:moveTo>
                <a:lnTo>
                  <a:pt x="4368433" y="0"/>
                </a:lnTo>
                <a:cubicBezTo>
                  <a:pt x="4407040" y="0"/>
                  <a:pt x="4438338" y="31298"/>
                  <a:pt x="4438338" y="69905"/>
                </a:cubicBezTo>
                <a:lnTo>
                  <a:pt x="4438338" y="2254067"/>
                </a:lnTo>
                <a:cubicBezTo>
                  <a:pt x="4438338" y="2292674"/>
                  <a:pt x="4407040" y="2323972"/>
                  <a:pt x="4368433" y="2323972"/>
                </a:cubicBezTo>
                <a:lnTo>
                  <a:pt x="69905" y="2323972"/>
                </a:lnTo>
                <a:cubicBezTo>
                  <a:pt x="31298" y="2323972"/>
                  <a:pt x="0" y="2292674"/>
                  <a:pt x="0" y="2254067"/>
                </a:cubicBezTo>
                <a:lnTo>
                  <a:pt x="0" y="69905"/>
                </a:lnTo>
                <a:cubicBezTo>
                  <a:pt x="0" y="31298"/>
                  <a:pt x="31298" y="0"/>
                  <a:pt x="69905" y="0"/>
                </a:cubicBezTo>
                <a:close/>
              </a:path>
            </a:pathLst>
          </a:custGeom>
        </p:spPr>
      </p:pic>
      <p:sp>
        <p:nvSpPr>
          <p:cNvPr id="4" name="TextBox 3">
            <a:extLst>
              <a:ext uri="{FF2B5EF4-FFF2-40B4-BE49-F238E27FC236}">
                <a16:creationId xmlns:a16="http://schemas.microsoft.com/office/drawing/2014/main" id="{82F4634C-58F6-A7DF-DA9B-8806611D9704}"/>
              </a:ext>
            </a:extLst>
          </p:cNvPr>
          <p:cNvSpPr txBox="1"/>
          <p:nvPr/>
        </p:nvSpPr>
        <p:spPr>
          <a:xfrm>
            <a:off x="5885597" y="2757564"/>
            <a:ext cx="6093724" cy="2308324"/>
          </a:xfrm>
          <a:prstGeom prst="rect">
            <a:avLst/>
          </a:prstGeom>
          <a:noFill/>
        </p:spPr>
        <p:txBody>
          <a:bodyPr wrap="square">
            <a:spAutoFit/>
          </a:bodyPr>
          <a:lstStyle/>
          <a:p>
            <a:pPr lvl="0" algn="just"/>
            <a:r>
              <a:rPr lang="en-IN" sz="1800" dirty="0"/>
              <a:t>For Research directors the work life balance is poor. </a:t>
            </a:r>
          </a:p>
          <a:p>
            <a:pPr lvl="0" algn="just"/>
            <a:r>
              <a:rPr lang="en-IN" sz="1800" dirty="0"/>
              <a:t>For the Sales representatives , Manufacturing Directors , managers and Sales executives the work life balance is fair.</a:t>
            </a:r>
          </a:p>
          <a:p>
            <a:pPr lvl="0" algn="just"/>
            <a:r>
              <a:rPr lang="en-IN" sz="1800" dirty="0"/>
              <a:t>For Research Scientists , Healthcare representatives und Developers the work life balance is good.</a:t>
            </a:r>
          </a:p>
          <a:p>
            <a:pPr lvl="0" algn="just"/>
            <a:r>
              <a:rPr lang="en-IN" sz="1800" dirty="0"/>
              <a:t>For Human resources , laboratory technicians the work life balance is excellent.</a:t>
            </a:r>
          </a:p>
        </p:txBody>
      </p:sp>
    </p:spTree>
    <p:extLst>
      <p:ext uri="{BB962C8B-B14F-4D97-AF65-F5344CB8AC3E}">
        <p14:creationId xmlns:p14="http://schemas.microsoft.com/office/powerpoint/2010/main" val="23955098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33607-E21E-0005-94EA-CEB95D4A0F7A}"/>
              </a:ext>
            </a:extLst>
          </p:cNvPr>
          <p:cNvSpPr>
            <a:spLocks noGrp="1"/>
          </p:cNvSpPr>
          <p:nvPr>
            <p:ph type="title"/>
          </p:nvPr>
        </p:nvSpPr>
        <p:spPr>
          <a:xfrm>
            <a:off x="9304274" y="1484439"/>
            <a:ext cx="2469624" cy="3679572"/>
          </a:xfrm>
        </p:spPr>
        <p:txBody>
          <a:bodyPr vert="horz" lIns="91440" tIns="45720" rIns="91440" bIns="45720" rtlCol="0" anchor="ctr">
            <a:noAutofit/>
          </a:bodyPr>
          <a:lstStyle/>
          <a:p>
            <a:pPr algn="ctr"/>
            <a:r>
              <a:rPr lang="en-US" sz="2400" b="1" kern="1200" dirty="0">
                <a:solidFill>
                  <a:schemeClr val="accent2"/>
                </a:solidFill>
                <a:latin typeface="Amasis MT Pro Medium" panose="02040604050005020304" pitchFamily="18" charset="0"/>
              </a:rPr>
              <a:t>KPI 6 </a:t>
            </a:r>
            <a:br>
              <a:rPr lang="en-US" sz="2400" b="1" kern="1200" dirty="0">
                <a:solidFill>
                  <a:schemeClr val="accent2"/>
                </a:solidFill>
                <a:latin typeface="Amasis MT Pro Medium" panose="02040604050005020304" pitchFamily="18" charset="0"/>
              </a:rPr>
            </a:br>
            <a:r>
              <a:rPr lang="en-US" sz="2400" b="1" kern="1200" dirty="0">
                <a:solidFill>
                  <a:schemeClr val="accent2"/>
                </a:solidFill>
                <a:latin typeface="Amasis MT Pro Medium" panose="02040604050005020304" pitchFamily="18" charset="0"/>
              </a:rPr>
              <a:t>Attrition Rate </a:t>
            </a:r>
            <a:br>
              <a:rPr lang="en-US" sz="2400" b="1" kern="1200" dirty="0">
                <a:solidFill>
                  <a:schemeClr val="accent2"/>
                </a:solidFill>
                <a:latin typeface="Amasis MT Pro Medium" panose="02040604050005020304" pitchFamily="18" charset="0"/>
              </a:rPr>
            </a:br>
            <a:r>
              <a:rPr lang="en-US" sz="2400" b="1" kern="1200" dirty="0">
                <a:solidFill>
                  <a:schemeClr val="accent2"/>
                </a:solidFill>
                <a:latin typeface="Amasis MT Pro Medium" panose="02040604050005020304" pitchFamily="18" charset="0"/>
              </a:rPr>
              <a:t>Vs </a:t>
            </a:r>
            <a:br>
              <a:rPr lang="en-US" sz="2400" b="1" kern="1200" dirty="0">
                <a:solidFill>
                  <a:schemeClr val="accent2"/>
                </a:solidFill>
                <a:latin typeface="Amasis MT Pro Medium" panose="02040604050005020304" pitchFamily="18" charset="0"/>
              </a:rPr>
            </a:br>
            <a:r>
              <a:rPr lang="en-US" sz="2400" b="1" kern="1200" dirty="0">
                <a:solidFill>
                  <a:schemeClr val="accent2"/>
                </a:solidFill>
                <a:latin typeface="Amasis MT Pro Medium" panose="02040604050005020304" pitchFamily="18" charset="0"/>
              </a:rPr>
              <a:t>Years Since Last Promotion</a:t>
            </a:r>
          </a:p>
        </p:txBody>
      </p:sp>
      <p:pic>
        <p:nvPicPr>
          <p:cNvPr id="4" name="Picture 3" descr="A colorful pie chart with numbers and text&#10;&#10;Description automatically generated">
            <a:extLst>
              <a:ext uri="{FF2B5EF4-FFF2-40B4-BE49-F238E27FC236}">
                <a16:creationId xmlns:a16="http://schemas.microsoft.com/office/drawing/2014/main" id="{01EB2F4B-E45F-3AF8-515B-AFEEC0F76C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7287" y="1134055"/>
            <a:ext cx="7414118" cy="3794784"/>
          </a:xfrm>
          <a:prstGeom prst="rect">
            <a:avLst/>
          </a:prstGeom>
        </p:spPr>
      </p:pic>
    </p:spTree>
    <p:extLst>
      <p:ext uri="{BB962C8B-B14F-4D97-AF65-F5344CB8AC3E}">
        <p14:creationId xmlns:p14="http://schemas.microsoft.com/office/powerpoint/2010/main" val="2578773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able&#10;&#10;Description automatically generated">
            <a:extLst>
              <a:ext uri="{FF2B5EF4-FFF2-40B4-BE49-F238E27FC236}">
                <a16:creationId xmlns:a16="http://schemas.microsoft.com/office/drawing/2014/main" id="{84B08929-B843-D808-E6A7-FDA8091766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593" y="144967"/>
            <a:ext cx="5139941" cy="5765180"/>
          </a:xfrm>
          <a:prstGeom prst="rect">
            <a:avLst/>
          </a:prstGeom>
        </p:spPr>
      </p:pic>
      <p:pic>
        <p:nvPicPr>
          <p:cNvPr id="5" name="Picture 4">
            <a:extLst>
              <a:ext uri="{FF2B5EF4-FFF2-40B4-BE49-F238E27FC236}">
                <a16:creationId xmlns:a16="http://schemas.microsoft.com/office/drawing/2014/main" id="{EBB2763E-3534-3C14-DE16-18FDFB403E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0663" y="1666241"/>
            <a:ext cx="6767744" cy="3302493"/>
          </a:xfrm>
          <a:prstGeom prst="rect">
            <a:avLst/>
          </a:prstGeom>
        </p:spPr>
      </p:pic>
    </p:spTree>
    <p:extLst>
      <p:ext uri="{BB962C8B-B14F-4D97-AF65-F5344CB8AC3E}">
        <p14:creationId xmlns:p14="http://schemas.microsoft.com/office/powerpoint/2010/main" val="4660849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0CEBA-1EC4-F8B0-7918-35D0E921F04F}"/>
              </a:ext>
            </a:extLst>
          </p:cNvPr>
          <p:cNvSpPr>
            <a:spLocks noGrp="1"/>
          </p:cNvSpPr>
          <p:nvPr>
            <p:ph type="title"/>
          </p:nvPr>
        </p:nvSpPr>
        <p:spPr>
          <a:xfrm>
            <a:off x="855594" y="148158"/>
            <a:ext cx="5393360" cy="1325563"/>
          </a:xfrm>
        </p:spPr>
        <p:txBody>
          <a:bodyPr>
            <a:normAutofit/>
          </a:bodyPr>
          <a:lstStyle/>
          <a:p>
            <a:r>
              <a:rPr lang="en-IN" b="1" dirty="0">
                <a:latin typeface="Amasis MT Pro Medium" panose="02040604050005020304" pitchFamily="18" charset="0"/>
              </a:rPr>
              <a:t>Insights from KPI 6:</a:t>
            </a:r>
          </a:p>
        </p:txBody>
      </p:sp>
      <p:sp>
        <p:nvSpPr>
          <p:cNvPr id="7" name="Content Placeholder 6">
            <a:extLst>
              <a:ext uri="{FF2B5EF4-FFF2-40B4-BE49-F238E27FC236}">
                <a16:creationId xmlns:a16="http://schemas.microsoft.com/office/drawing/2014/main" id="{31D13D80-C670-2CF1-52E7-4A2682FA1D81}"/>
              </a:ext>
            </a:extLst>
          </p:cNvPr>
          <p:cNvSpPr>
            <a:spLocks noGrp="1"/>
          </p:cNvSpPr>
          <p:nvPr>
            <p:ph idx="1"/>
          </p:nvPr>
        </p:nvSpPr>
        <p:spPr>
          <a:xfrm>
            <a:off x="390617" y="1248290"/>
            <a:ext cx="6288485" cy="5461552"/>
          </a:xfrm>
        </p:spPr>
        <p:txBody>
          <a:bodyPr>
            <a:noAutofit/>
          </a:bodyPr>
          <a:lstStyle/>
          <a:p>
            <a:pPr marL="0" indent="0">
              <a:buNone/>
            </a:pPr>
            <a:r>
              <a:rPr lang="en-IN" sz="1700" dirty="0"/>
              <a:t>From the analysis and Visualisation </a:t>
            </a:r>
          </a:p>
          <a:p>
            <a:r>
              <a:rPr lang="en-IN" sz="1700" dirty="0"/>
              <a:t>For 0-5 years since Last year Promotion interval Research &amp; Development and Hardware departments has highest and lowest attrition rate respectively.</a:t>
            </a:r>
          </a:p>
          <a:p>
            <a:r>
              <a:rPr lang="en-IN" sz="1700" dirty="0"/>
              <a:t>For 6-10 years since last year promotion interval Human resources and software departments has highest and lowest attrition rate respectively.</a:t>
            </a:r>
          </a:p>
          <a:p>
            <a:r>
              <a:rPr lang="en-IN" sz="1700" dirty="0"/>
              <a:t>For 11-15 years since last promotion interval support and sales departments has highest and lowest attrition rate respectively.</a:t>
            </a:r>
          </a:p>
          <a:p>
            <a:r>
              <a:rPr lang="en-IN" sz="1700" dirty="0"/>
              <a:t>For 16-20 years since last promotion interval software &amp; hardware departments has highest and lowest attrition respectively.</a:t>
            </a:r>
          </a:p>
          <a:p>
            <a:r>
              <a:rPr lang="en-IN" sz="1700" dirty="0"/>
              <a:t>For 21-25 years since last promotion interval software and support departments has highest and lowest attrition respectively.</a:t>
            </a:r>
          </a:p>
          <a:p>
            <a:r>
              <a:rPr lang="en-IN" sz="1700" dirty="0"/>
              <a:t>For 26-30 years since last promotion interval support and Human resources departments has highest and lowest attrition respectively.</a:t>
            </a:r>
          </a:p>
          <a:p>
            <a:r>
              <a:rPr lang="en-IN" sz="1700" dirty="0"/>
              <a:t>For above 30 years since last promotion interval software and Human resources departments has highest and lowest attrition respectively.</a:t>
            </a:r>
          </a:p>
        </p:txBody>
      </p:sp>
      <p:pic>
        <p:nvPicPr>
          <p:cNvPr id="55" name="Picture 54">
            <a:extLst>
              <a:ext uri="{FF2B5EF4-FFF2-40B4-BE49-F238E27FC236}">
                <a16:creationId xmlns:a16="http://schemas.microsoft.com/office/drawing/2014/main" id="{585B0EC2-E593-E135-3636-D81DCA453B3F}"/>
              </a:ext>
            </a:extLst>
          </p:cNvPr>
          <p:cNvPicPr>
            <a:picLocks noChangeAspect="1"/>
          </p:cNvPicPr>
          <p:nvPr/>
        </p:nvPicPr>
        <p:blipFill rotWithShape="1">
          <a:blip r:embed="rId2"/>
          <a:srcRect l="12880" r="21620"/>
          <a:stretch/>
        </p:blipFill>
        <p:spPr>
          <a:xfrm>
            <a:off x="7506315" y="1248290"/>
            <a:ext cx="4128603" cy="4128603"/>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Tree>
    <p:extLst>
      <p:ext uri="{BB962C8B-B14F-4D97-AF65-F5344CB8AC3E}">
        <p14:creationId xmlns:p14="http://schemas.microsoft.com/office/powerpoint/2010/main" val="41304456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screenshot of a graph&#10;&#10;Description automatically generated">
            <a:extLst>
              <a:ext uri="{FF2B5EF4-FFF2-40B4-BE49-F238E27FC236}">
                <a16:creationId xmlns:a16="http://schemas.microsoft.com/office/drawing/2014/main" id="{D212C366-D823-58EC-B511-1EF38DB0CA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361" y="1147779"/>
            <a:ext cx="12292361" cy="5710221"/>
          </a:xfrm>
          <a:prstGeom prst="rect">
            <a:avLst/>
          </a:prstGeom>
        </p:spPr>
      </p:pic>
    </p:spTree>
    <p:extLst>
      <p:ext uri="{BB962C8B-B14F-4D97-AF65-F5344CB8AC3E}">
        <p14:creationId xmlns:p14="http://schemas.microsoft.com/office/powerpoint/2010/main" val="8229147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D669A-E737-591B-678D-D472FEAFB5DA}"/>
              </a:ext>
            </a:extLst>
          </p:cNvPr>
          <p:cNvSpPr>
            <a:spLocks noGrp="1"/>
          </p:cNvSpPr>
          <p:nvPr>
            <p:ph type="title"/>
          </p:nvPr>
        </p:nvSpPr>
        <p:spPr>
          <a:xfrm>
            <a:off x="643465" y="105087"/>
            <a:ext cx="10898485" cy="1096088"/>
          </a:xfrm>
        </p:spPr>
        <p:txBody>
          <a:bodyPr/>
          <a:lstStyle/>
          <a:p>
            <a:pPr algn="ctr" defTabSz="941832"/>
            <a:r>
              <a:rPr lang="en-IN" sz="6180" kern="1200" dirty="0">
                <a:solidFill>
                  <a:schemeClr val="tx1"/>
                </a:solidFill>
                <a:latin typeface="Amasis MT Pro Medium" panose="02040604050005020304" pitchFamily="18" charset="0"/>
                <a:ea typeface="+mj-ea"/>
                <a:cs typeface="+mj-cs"/>
              </a:rPr>
              <a:t>Conclusion :</a:t>
            </a:r>
            <a:endParaRPr lang="en-IN" dirty="0">
              <a:latin typeface="Amasis MT Pro Medium" panose="02040604050005020304" pitchFamily="18" charset="0"/>
            </a:endParaRPr>
          </a:p>
        </p:txBody>
      </p:sp>
      <p:sp>
        <p:nvSpPr>
          <p:cNvPr id="4" name="TextBox 3">
            <a:extLst>
              <a:ext uri="{FF2B5EF4-FFF2-40B4-BE49-F238E27FC236}">
                <a16:creationId xmlns:a16="http://schemas.microsoft.com/office/drawing/2014/main" id="{6E586280-3A96-EC3F-5C0B-440C241A488A}"/>
              </a:ext>
            </a:extLst>
          </p:cNvPr>
          <p:cNvSpPr txBox="1"/>
          <p:nvPr/>
        </p:nvSpPr>
        <p:spPr>
          <a:xfrm>
            <a:off x="2762713" y="1201175"/>
            <a:ext cx="5885055" cy="830997"/>
          </a:xfrm>
          <a:prstGeom prst="rect">
            <a:avLst/>
          </a:prstGeom>
          <a:noFill/>
        </p:spPr>
        <p:txBody>
          <a:bodyPr wrap="square">
            <a:spAutoFit/>
          </a:bodyPr>
          <a:lstStyle/>
          <a:p>
            <a:pPr lvl="0" algn="ctr">
              <a:lnSpc>
                <a:spcPct val="100000"/>
              </a:lnSpc>
            </a:pPr>
            <a:r>
              <a:rPr lang="en-US" sz="1600" b="0" i="0" dirty="0"/>
              <a:t>Conduct stay interviews:</a:t>
            </a:r>
          </a:p>
          <a:p>
            <a:pPr lvl="0" algn="ctr">
              <a:lnSpc>
                <a:spcPct val="100000"/>
              </a:lnSpc>
            </a:pPr>
            <a:r>
              <a:rPr lang="en-US" sz="1600" b="0" i="0" dirty="0"/>
              <a:t> Instead of exit interviews, conduct stay interviews with employees to gather feedback about the job</a:t>
            </a:r>
            <a:r>
              <a:rPr lang="en-US" sz="1600" b="0" i="0" dirty="0">
                <a:solidFill>
                  <a:schemeClr val="accent2"/>
                </a:solidFill>
              </a:rPr>
              <a:t>.</a:t>
            </a:r>
            <a:endParaRPr lang="en-US" sz="1600" dirty="0">
              <a:solidFill>
                <a:schemeClr val="accent2"/>
              </a:solidFill>
            </a:endParaRPr>
          </a:p>
        </p:txBody>
      </p:sp>
      <p:sp>
        <p:nvSpPr>
          <p:cNvPr id="6" name="TextBox 5">
            <a:extLst>
              <a:ext uri="{FF2B5EF4-FFF2-40B4-BE49-F238E27FC236}">
                <a16:creationId xmlns:a16="http://schemas.microsoft.com/office/drawing/2014/main" id="{62A69589-65EC-87ED-9669-D2E90F15CEE7}"/>
              </a:ext>
            </a:extLst>
          </p:cNvPr>
          <p:cNvSpPr txBox="1"/>
          <p:nvPr/>
        </p:nvSpPr>
        <p:spPr>
          <a:xfrm>
            <a:off x="2553628" y="2124505"/>
            <a:ext cx="6094140" cy="1015663"/>
          </a:xfrm>
          <a:prstGeom prst="rect">
            <a:avLst/>
          </a:prstGeom>
          <a:noFill/>
        </p:spPr>
        <p:txBody>
          <a:bodyPr wrap="square">
            <a:spAutoFit/>
          </a:bodyPr>
          <a:lstStyle/>
          <a:p>
            <a:pPr lvl="0" algn="ctr">
              <a:lnSpc>
                <a:spcPct val="100000"/>
              </a:lnSpc>
            </a:pPr>
            <a:r>
              <a:rPr lang="en-US" sz="1400" b="0" i="0" dirty="0">
                <a:solidFill>
                  <a:srgbClr val="FFC000"/>
                </a:solidFill>
              </a:rPr>
              <a:t>Improve employee engagement: </a:t>
            </a:r>
          </a:p>
          <a:p>
            <a:pPr lvl="0" algn="ctr">
              <a:lnSpc>
                <a:spcPct val="100000"/>
              </a:lnSpc>
            </a:pPr>
            <a:r>
              <a:rPr lang="en-US" sz="1400" b="0" i="0" dirty="0">
                <a:solidFill>
                  <a:srgbClr val="FFC000"/>
                </a:solidFill>
              </a:rPr>
              <a:t> Implement initiatives to improve employee engagement, such as regular feedback, recognition and rewards programs, and opportunities for career growth</a:t>
            </a:r>
            <a:r>
              <a:rPr lang="en-US" sz="1800" dirty="0"/>
              <a:t>.</a:t>
            </a:r>
          </a:p>
        </p:txBody>
      </p:sp>
      <p:sp>
        <p:nvSpPr>
          <p:cNvPr id="9" name="TextBox 8">
            <a:extLst>
              <a:ext uri="{FF2B5EF4-FFF2-40B4-BE49-F238E27FC236}">
                <a16:creationId xmlns:a16="http://schemas.microsoft.com/office/drawing/2014/main" id="{F304B466-92BE-A1FA-B576-0F540E32E0F0}"/>
              </a:ext>
            </a:extLst>
          </p:cNvPr>
          <p:cNvSpPr txBox="1"/>
          <p:nvPr/>
        </p:nvSpPr>
        <p:spPr>
          <a:xfrm>
            <a:off x="2553628" y="3109390"/>
            <a:ext cx="6094140" cy="954107"/>
          </a:xfrm>
          <a:prstGeom prst="rect">
            <a:avLst/>
          </a:prstGeom>
          <a:noFill/>
        </p:spPr>
        <p:txBody>
          <a:bodyPr wrap="square">
            <a:spAutoFit/>
          </a:bodyPr>
          <a:lstStyle/>
          <a:p>
            <a:pPr lvl="0" algn="ctr">
              <a:lnSpc>
                <a:spcPct val="100000"/>
              </a:lnSpc>
            </a:pPr>
            <a:r>
              <a:rPr lang="en-US" sz="1400" b="0" i="0" dirty="0">
                <a:solidFill>
                  <a:schemeClr val="accent1">
                    <a:lumMod val="60000"/>
                    <a:lumOff val="40000"/>
                  </a:schemeClr>
                </a:solidFill>
              </a:rPr>
              <a:t>Address workload issues:</a:t>
            </a:r>
          </a:p>
          <a:p>
            <a:pPr lvl="0" algn="ctr">
              <a:lnSpc>
                <a:spcPct val="100000"/>
              </a:lnSpc>
            </a:pPr>
            <a:r>
              <a:rPr lang="en-US" sz="1400" b="0" i="0" dirty="0">
                <a:solidFill>
                  <a:schemeClr val="accent1">
                    <a:lumMod val="60000"/>
                    <a:lumOff val="40000"/>
                  </a:schemeClr>
                </a:solidFill>
              </a:rPr>
              <a:t> Ensure employees have manageable workloads by regularly monitoring and adjusting workloads to prevent burnout and overwhelm.</a:t>
            </a:r>
            <a:endParaRPr lang="en-US" sz="1400" dirty="0">
              <a:solidFill>
                <a:schemeClr val="accent1">
                  <a:lumMod val="60000"/>
                  <a:lumOff val="40000"/>
                </a:schemeClr>
              </a:solidFill>
            </a:endParaRPr>
          </a:p>
        </p:txBody>
      </p:sp>
      <p:sp>
        <p:nvSpPr>
          <p:cNvPr id="11" name="TextBox 10">
            <a:extLst>
              <a:ext uri="{FF2B5EF4-FFF2-40B4-BE49-F238E27FC236}">
                <a16:creationId xmlns:a16="http://schemas.microsoft.com/office/drawing/2014/main" id="{6C0D949C-4772-DE68-417C-BC7F59F83407}"/>
              </a:ext>
            </a:extLst>
          </p:cNvPr>
          <p:cNvSpPr txBox="1"/>
          <p:nvPr/>
        </p:nvSpPr>
        <p:spPr>
          <a:xfrm>
            <a:off x="2868651" y="3933277"/>
            <a:ext cx="6094140" cy="954107"/>
          </a:xfrm>
          <a:prstGeom prst="rect">
            <a:avLst/>
          </a:prstGeom>
          <a:noFill/>
        </p:spPr>
        <p:txBody>
          <a:bodyPr wrap="square">
            <a:spAutoFit/>
          </a:bodyPr>
          <a:lstStyle/>
          <a:p>
            <a:r>
              <a:rPr lang="en-US" sz="1400" b="0" i="0" dirty="0">
                <a:solidFill>
                  <a:srgbClr val="92D050"/>
                </a:solidFill>
              </a:rPr>
              <a:t>                      Create a positive work environment: </a:t>
            </a:r>
          </a:p>
          <a:p>
            <a:r>
              <a:rPr lang="en-US" sz="1400" b="0" i="0" dirty="0">
                <a:solidFill>
                  <a:srgbClr val="92D050"/>
                </a:solidFill>
              </a:rPr>
              <a:t>Foster a positive work environment by promoting a culture of respect, inclusivity, and teamwork. Encourage open communication and collaboration among employees</a:t>
            </a:r>
            <a:endParaRPr lang="en-IN" sz="1400" dirty="0">
              <a:solidFill>
                <a:srgbClr val="92D050"/>
              </a:solidFill>
            </a:endParaRPr>
          </a:p>
        </p:txBody>
      </p:sp>
      <p:sp>
        <p:nvSpPr>
          <p:cNvPr id="15" name="TextBox 14">
            <a:extLst>
              <a:ext uri="{FF2B5EF4-FFF2-40B4-BE49-F238E27FC236}">
                <a16:creationId xmlns:a16="http://schemas.microsoft.com/office/drawing/2014/main" id="{7E3835BF-559E-A525-E739-FFE45B9CD35F}"/>
              </a:ext>
            </a:extLst>
          </p:cNvPr>
          <p:cNvSpPr txBox="1"/>
          <p:nvPr/>
        </p:nvSpPr>
        <p:spPr>
          <a:xfrm>
            <a:off x="2868651" y="5012251"/>
            <a:ext cx="6094140" cy="954107"/>
          </a:xfrm>
          <a:prstGeom prst="rect">
            <a:avLst/>
          </a:prstGeom>
          <a:noFill/>
        </p:spPr>
        <p:txBody>
          <a:bodyPr wrap="square">
            <a:spAutoFit/>
          </a:bodyPr>
          <a:lstStyle/>
          <a:p>
            <a:pPr lvl="0"/>
            <a:r>
              <a:rPr lang="en-US" sz="1400" b="0" i="0" dirty="0">
                <a:solidFill>
                  <a:schemeClr val="accent2"/>
                </a:solidFill>
              </a:rPr>
              <a:t>                    Address pay and compensation issues: </a:t>
            </a:r>
          </a:p>
          <a:p>
            <a:pPr lvl="0"/>
            <a:r>
              <a:rPr lang="en-US" sz="1400" b="0" i="0" dirty="0">
                <a:solidFill>
                  <a:schemeClr val="accent2"/>
                </a:solidFill>
              </a:rPr>
              <a:t>Ensure that employees receive fair pay and compensation for their work and t</a:t>
            </a:r>
            <a:r>
              <a:rPr lang="en-US" sz="1400" dirty="0">
                <a:solidFill>
                  <a:schemeClr val="accent2"/>
                </a:solidFill>
              </a:rPr>
              <a:t>o find out what motivates an employee to continue to work in an organization</a:t>
            </a:r>
            <a:endParaRPr lang="en-IN" sz="1400" dirty="0">
              <a:solidFill>
                <a:schemeClr val="accent2"/>
              </a:solidFill>
            </a:endParaRPr>
          </a:p>
        </p:txBody>
      </p:sp>
    </p:spTree>
    <p:extLst>
      <p:ext uri="{BB962C8B-B14F-4D97-AF65-F5344CB8AC3E}">
        <p14:creationId xmlns:p14="http://schemas.microsoft.com/office/powerpoint/2010/main" val="22385066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14" descr="A black background with letters and text">
            <a:extLst>
              <a:ext uri="{FF2B5EF4-FFF2-40B4-BE49-F238E27FC236}">
                <a16:creationId xmlns:a16="http://schemas.microsoft.com/office/drawing/2014/main" id="{3928FC4C-FF8B-D953-7875-563575BF31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279" y="1298770"/>
            <a:ext cx="11054021" cy="4733539"/>
          </a:xfrm>
          <a:prstGeom prst="rect">
            <a:avLst/>
          </a:prstGeom>
        </p:spPr>
      </p:pic>
      <p:pic>
        <p:nvPicPr>
          <p:cNvPr id="17" name="Picture 16" descr="A glowing ball with a face on it&#10;&#10;Description automatically generated">
            <a:extLst>
              <a:ext uri="{FF2B5EF4-FFF2-40B4-BE49-F238E27FC236}">
                <a16:creationId xmlns:a16="http://schemas.microsoft.com/office/drawing/2014/main" id="{5747A2DF-2A7E-16A0-859A-786C104229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47710" y="4279709"/>
            <a:ext cx="3825590" cy="1752600"/>
          </a:xfrm>
          <a:prstGeom prst="rect">
            <a:avLst/>
          </a:prstGeom>
        </p:spPr>
      </p:pic>
    </p:spTree>
    <p:extLst>
      <p:ext uri="{BB962C8B-B14F-4D97-AF65-F5344CB8AC3E}">
        <p14:creationId xmlns:p14="http://schemas.microsoft.com/office/powerpoint/2010/main" val="204839366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17309-89ED-8D5F-C49E-80F04F197BBC}"/>
              </a:ext>
            </a:extLst>
          </p:cNvPr>
          <p:cNvSpPr>
            <a:spLocks noGrp="1"/>
          </p:cNvSpPr>
          <p:nvPr>
            <p:ph type="title"/>
          </p:nvPr>
        </p:nvSpPr>
        <p:spPr>
          <a:xfrm>
            <a:off x="588215" y="300249"/>
            <a:ext cx="5867176" cy="6032311"/>
          </a:xfrm>
        </p:spPr>
        <p:txBody>
          <a:bodyPr vert="horz" lIns="91440" tIns="45720" rIns="91440" bIns="45720" rtlCol="0" anchor="b">
            <a:normAutofit fontScale="90000"/>
          </a:bodyPr>
          <a:lstStyle/>
          <a:p>
            <a:pPr algn="ctr"/>
            <a:r>
              <a:rPr lang="en-US" sz="2400" b="1" dirty="0">
                <a:solidFill>
                  <a:srgbClr val="FF0000"/>
                </a:solidFill>
                <a:latin typeface="Bodoni MT Black" panose="02070A03080606020203" pitchFamily="18" charset="0"/>
              </a:rPr>
              <a:t>Mentor : </a:t>
            </a:r>
            <a:r>
              <a:rPr lang="en-US" sz="2400" b="1" dirty="0">
                <a:solidFill>
                  <a:schemeClr val="tx1"/>
                </a:solidFill>
                <a:latin typeface="Bodoni MT Black" panose="02070A03080606020203" pitchFamily="18" charset="0"/>
              </a:rPr>
              <a:t>Sivakumar </a:t>
            </a:r>
            <a:r>
              <a:rPr lang="en-US" sz="2400" b="1" dirty="0" err="1">
                <a:solidFill>
                  <a:schemeClr val="tx1"/>
                </a:solidFill>
                <a:latin typeface="Bodoni MT Black" panose="02070A03080606020203" pitchFamily="18" charset="0"/>
              </a:rPr>
              <a:t>Rajasekaran</a:t>
            </a:r>
            <a:br>
              <a:rPr lang="en-US" sz="2400" b="1" dirty="0">
                <a:solidFill>
                  <a:schemeClr val="bg2">
                    <a:lumMod val="10000"/>
                  </a:schemeClr>
                </a:solidFill>
                <a:latin typeface="Bodoni MT Black" panose="02070A03080606020203" pitchFamily="18" charset="0"/>
              </a:rPr>
            </a:br>
            <a:br>
              <a:rPr lang="en-US" sz="2800" b="1" dirty="0">
                <a:latin typeface="Arial" panose="020B0604020202020204" pitchFamily="34" charset="0"/>
                <a:cs typeface="Arial" panose="020B0604020202020204" pitchFamily="34" charset="0"/>
              </a:rPr>
            </a:br>
            <a:r>
              <a:rPr lang="en-US" sz="2200" b="1" dirty="0">
                <a:solidFill>
                  <a:srgbClr val="FF0000"/>
                </a:solidFill>
                <a:latin typeface="Arial" panose="020B0604020202020204" pitchFamily="34" charset="0"/>
                <a:cs typeface="Arial" panose="020B0604020202020204" pitchFamily="34" charset="0"/>
              </a:rPr>
              <a:t>Team Members :</a:t>
            </a:r>
            <a:br>
              <a:rPr lang="en-US" sz="2100" b="1" dirty="0"/>
            </a:br>
            <a:br>
              <a:rPr lang="en-US" sz="2100" b="1" dirty="0">
                <a:latin typeface="Amasis MT Pro Medium" panose="02040604050005020304" pitchFamily="18" charset="0"/>
              </a:rPr>
            </a:br>
            <a:r>
              <a:rPr lang="en-US" sz="2400" b="1" dirty="0">
                <a:latin typeface="Amasis MT Pro Medium" panose="02040604050005020304" pitchFamily="18" charset="0"/>
              </a:rPr>
              <a:t>Anamika </a:t>
            </a:r>
            <a:r>
              <a:rPr lang="en-US" sz="2400" b="1" dirty="0" err="1">
                <a:latin typeface="Amasis MT Pro Medium" panose="02040604050005020304" pitchFamily="18" charset="0"/>
              </a:rPr>
              <a:t>Birari</a:t>
            </a:r>
            <a:r>
              <a:rPr lang="en-US" sz="2400" b="1" dirty="0">
                <a:latin typeface="Amasis MT Pro Medium" panose="02040604050005020304" pitchFamily="18" charset="0"/>
              </a:rPr>
              <a:t> </a:t>
            </a:r>
            <a:br>
              <a:rPr lang="en-US" sz="2400" b="1" dirty="0">
                <a:latin typeface="Amasis MT Pro Medium" panose="02040604050005020304" pitchFamily="18" charset="0"/>
              </a:rPr>
            </a:br>
            <a:br>
              <a:rPr lang="en-US" sz="2400" b="1" dirty="0">
                <a:latin typeface="Amasis MT Pro Medium" panose="02040604050005020304" pitchFamily="18" charset="0"/>
              </a:rPr>
            </a:br>
            <a:r>
              <a:rPr lang="en-US" sz="2400" b="1" dirty="0">
                <a:latin typeface="Amasis MT Pro Medium" panose="02040604050005020304" pitchFamily="18" charset="0"/>
              </a:rPr>
              <a:t>Avantika </a:t>
            </a:r>
            <a:r>
              <a:rPr lang="en-US" sz="2400" b="1" dirty="0">
                <a:latin typeface="Arial" panose="020B0604020202020204" pitchFamily="34" charset="0"/>
                <a:cs typeface="Arial" panose="020B0604020202020204" pitchFamily="34" charset="0"/>
              </a:rPr>
              <a:t>Patil</a:t>
            </a:r>
            <a:br>
              <a:rPr lang="en-US" sz="2400" b="1" dirty="0">
                <a:latin typeface="Arial" panose="020B0604020202020204" pitchFamily="34" charset="0"/>
                <a:cs typeface="Arial" panose="020B0604020202020204" pitchFamily="34" charset="0"/>
              </a:rPr>
            </a:br>
            <a:br>
              <a:rPr lang="en-US" sz="2400" b="1" dirty="0">
                <a:latin typeface="Amasis MT Pro Medium" panose="02040604050005020304" pitchFamily="18" charset="0"/>
              </a:rPr>
            </a:br>
            <a:r>
              <a:rPr lang="en-US" sz="2400" b="1" dirty="0">
                <a:latin typeface="Amasis MT Pro Medium" panose="02040604050005020304" pitchFamily="18" charset="0"/>
              </a:rPr>
              <a:t>Prasanna</a:t>
            </a:r>
            <a:r>
              <a:rPr lang="en-US" sz="2400" b="1" dirty="0">
                <a:latin typeface="Arial" panose="020B0604020202020204" pitchFamily="34" charset="0"/>
                <a:cs typeface="Arial" panose="020B0604020202020204" pitchFamily="34" charset="0"/>
              </a:rPr>
              <a:t> Kapali</a:t>
            </a:r>
            <a:br>
              <a:rPr lang="en-US" sz="2400" b="1" dirty="0">
                <a:latin typeface="Amasis MT Pro Medium" panose="02040604050005020304" pitchFamily="18" charset="0"/>
              </a:rPr>
            </a:br>
            <a:br>
              <a:rPr lang="en-US" sz="2400" b="1" dirty="0">
                <a:latin typeface="Amasis MT Pro Medium" panose="02040604050005020304" pitchFamily="18" charset="0"/>
              </a:rPr>
            </a:br>
            <a:r>
              <a:rPr lang="en-US" sz="2400" b="1" dirty="0">
                <a:latin typeface="Amasis MT Pro Medium" panose="02040604050005020304" pitchFamily="18" charset="0"/>
              </a:rPr>
              <a:t>Raj Shekhar</a:t>
            </a:r>
            <a:br>
              <a:rPr lang="en-US" sz="2400" b="1" dirty="0">
                <a:latin typeface="Amasis MT Pro Medium" panose="02040604050005020304" pitchFamily="18" charset="0"/>
              </a:rPr>
            </a:br>
            <a:br>
              <a:rPr lang="en-US" sz="2400" b="1" dirty="0">
                <a:latin typeface="Amasis MT Pro Medium" panose="02040604050005020304" pitchFamily="18" charset="0"/>
              </a:rPr>
            </a:br>
            <a:r>
              <a:rPr lang="en-US" sz="2400" b="1" dirty="0">
                <a:latin typeface="Amasis MT Pro Medium" panose="02040604050005020304" pitchFamily="18" charset="0"/>
              </a:rPr>
              <a:t>Rahul Sinha</a:t>
            </a:r>
            <a:br>
              <a:rPr lang="en-US" sz="2400" b="1" dirty="0">
                <a:latin typeface="Amasis MT Pro Medium" panose="02040604050005020304" pitchFamily="18" charset="0"/>
              </a:rPr>
            </a:br>
            <a:br>
              <a:rPr lang="en-US" sz="2400" b="1" dirty="0">
                <a:latin typeface="Amasis MT Pro Medium" panose="02040604050005020304" pitchFamily="18" charset="0"/>
              </a:rPr>
            </a:br>
            <a:r>
              <a:rPr lang="en-US" sz="2400" b="1" dirty="0">
                <a:latin typeface="Amasis MT Pro Medium" panose="02040604050005020304" pitchFamily="18" charset="0"/>
              </a:rPr>
              <a:t>Ganesh </a:t>
            </a:r>
            <a:r>
              <a:rPr lang="en-US" sz="2400" b="1" dirty="0" err="1">
                <a:latin typeface="Amasis MT Pro Medium" panose="02040604050005020304" pitchFamily="18" charset="0"/>
              </a:rPr>
              <a:t>Kumbhar</a:t>
            </a:r>
            <a:br>
              <a:rPr lang="en-US" sz="2400" b="1" dirty="0">
                <a:latin typeface="Amasis MT Pro Medium" panose="02040604050005020304" pitchFamily="18" charset="0"/>
              </a:rPr>
            </a:br>
            <a:br>
              <a:rPr lang="en-US" sz="2400" b="1" dirty="0">
                <a:latin typeface="Amasis MT Pro Medium" panose="02040604050005020304" pitchFamily="18" charset="0"/>
              </a:rPr>
            </a:br>
            <a:r>
              <a:rPr lang="en-US" sz="2400" b="1" dirty="0">
                <a:latin typeface="Amasis MT Pro Medium" panose="02040604050005020304" pitchFamily="18" charset="0"/>
              </a:rPr>
              <a:t>Shruti Rajendra</a:t>
            </a:r>
            <a:endParaRPr lang="en-US" sz="1600" b="1" dirty="0">
              <a:latin typeface="Amasis MT Pro Medium" panose="02040604050005020304" pitchFamily="18" charset="0"/>
            </a:endParaRPr>
          </a:p>
        </p:txBody>
      </p:sp>
      <p:pic>
        <p:nvPicPr>
          <p:cNvPr id="5" name="Picture 4" descr="A group of people running&#10;&#10;Description automatically generated with low confidence">
            <a:extLst>
              <a:ext uri="{FF2B5EF4-FFF2-40B4-BE49-F238E27FC236}">
                <a16:creationId xmlns:a16="http://schemas.microsoft.com/office/drawing/2014/main" id="{3534F91D-2514-AE67-3E3B-5403BB484CC0}"/>
              </a:ext>
            </a:extLst>
          </p:cNvPr>
          <p:cNvPicPr>
            <a:picLocks noChangeAspect="1"/>
          </p:cNvPicPr>
          <p:nvPr/>
        </p:nvPicPr>
        <p:blipFill rotWithShape="1">
          <a:blip r:embed="rId2">
            <a:extLst>
              <a:ext uri="{28A0092B-C50C-407E-A947-70E740481C1C}">
                <a14:useLocalDpi xmlns:a14="http://schemas.microsoft.com/office/drawing/2010/main" val="0"/>
              </a:ext>
            </a:extLst>
          </a:blip>
          <a:srcRect l="26325" r="21726" b="2"/>
          <a:stretch/>
        </p:blipFill>
        <p:spPr>
          <a:xfrm>
            <a:off x="6229215" y="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539102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One glowing light bulb among other light bulbs">
            <a:extLst>
              <a:ext uri="{FF2B5EF4-FFF2-40B4-BE49-F238E27FC236}">
                <a16:creationId xmlns:a16="http://schemas.microsoft.com/office/drawing/2014/main" id="{3A1163BA-D811-EE47-BC5D-944F998C7B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1732"/>
            <a:ext cx="12192000" cy="6919731"/>
          </a:xfrm>
          <a:prstGeom prst="rect">
            <a:avLst/>
          </a:prstGeom>
          <a:ln>
            <a:solidFill>
              <a:srgbClr val="FF0000"/>
            </a:solidFill>
          </a:ln>
          <a:effectLst>
            <a:glow rad="139700">
              <a:schemeClr val="accent5">
                <a:satMod val="175000"/>
                <a:alpha val="40000"/>
              </a:schemeClr>
            </a:glow>
          </a:effectLst>
        </p:spPr>
      </p:pic>
      <p:sp>
        <p:nvSpPr>
          <p:cNvPr id="8" name="Title 1">
            <a:extLst>
              <a:ext uri="{FF2B5EF4-FFF2-40B4-BE49-F238E27FC236}">
                <a16:creationId xmlns:a16="http://schemas.microsoft.com/office/drawing/2014/main" id="{9D5819C6-0F37-09B0-80D1-E94051AC54AD}"/>
              </a:ext>
            </a:extLst>
          </p:cNvPr>
          <p:cNvSpPr>
            <a:spLocks noGrp="1"/>
          </p:cNvSpPr>
          <p:nvPr>
            <p:ph type="title"/>
          </p:nvPr>
        </p:nvSpPr>
        <p:spPr>
          <a:xfrm>
            <a:off x="7222531" y="138222"/>
            <a:ext cx="3695677" cy="1202100"/>
          </a:xfrm>
        </p:spPr>
        <p:txBody>
          <a:bodyPr>
            <a:normAutofit/>
          </a:bodyPr>
          <a:lstStyle/>
          <a:p>
            <a:pPr algn="ctr"/>
            <a:r>
              <a:rPr lang="en-IN" sz="4000" b="1" dirty="0">
                <a:solidFill>
                  <a:srgbClr val="FFFFFF"/>
                </a:solidFill>
                <a:latin typeface="Algerian" panose="04020705040A02060702" pitchFamily="82" charset="0"/>
              </a:rPr>
              <a:t>AGENDA </a:t>
            </a:r>
          </a:p>
        </p:txBody>
      </p:sp>
      <p:sp>
        <p:nvSpPr>
          <p:cNvPr id="9" name="Rectangle 8" descr="Document">
            <a:extLst>
              <a:ext uri="{FF2B5EF4-FFF2-40B4-BE49-F238E27FC236}">
                <a16:creationId xmlns:a16="http://schemas.microsoft.com/office/drawing/2014/main" id="{0D55F0E1-A46A-966E-B66C-17B1F505F58F}"/>
              </a:ext>
            </a:extLst>
          </p:cNvPr>
          <p:cNvSpPr/>
          <p:nvPr/>
        </p:nvSpPr>
        <p:spPr>
          <a:xfrm>
            <a:off x="5689984" y="1759454"/>
            <a:ext cx="812032" cy="686915"/>
          </a:xfrm>
          <a:prstGeom prst="rect">
            <a:avLst/>
          </a:prstGeom>
          <a: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p:spPr>
        <p:style>
          <a:lnRef idx="2">
            <a:schemeClr val="lt1">
              <a:alpha val="0"/>
              <a:hueOff val="0"/>
              <a:satOff val="0"/>
              <a:lumOff val="0"/>
              <a:alphaOff val="0"/>
            </a:schemeClr>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12" name="TextBox 11">
            <a:extLst>
              <a:ext uri="{FF2B5EF4-FFF2-40B4-BE49-F238E27FC236}">
                <a16:creationId xmlns:a16="http://schemas.microsoft.com/office/drawing/2014/main" id="{AD3E4551-5CF4-6E52-6602-70E6D43BD008}"/>
              </a:ext>
            </a:extLst>
          </p:cNvPr>
          <p:cNvSpPr txBox="1"/>
          <p:nvPr/>
        </p:nvSpPr>
        <p:spPr>
          <a:xfrm>
            <a:off x="5213442" y="2628260"/>
            <a:ext cx="2115404" cy="923330"/>
          </a:xfrm>
          <a:prstGeom prst="rect">
            <a:avLst/>
          </a:prstGeom>
          <a:noFill/>
        </p:spPr>
        <p:txBody>
          <a:bodyPr wrap="square">
            <a:spAutoFit/>
          </a:bodyPr>
          <a:lstStyle/>
          <a:p>
            <a:pPr lvl="0" algn="ctr">
              <a:lnSpc>
                <a:spcPct val="100000"/>
              </a:lnSpc>
              <a:defRPr cap="all"/>
            </a:pPr>
            <a:r>
              <a:rPr lang="en-IN" dirty="0">
                <a:solidFill>
                  <a:schemeClr val="tx1">
                    <a:lumMod val="85000"/>
                  </a:schemeClr>
                </a:solidFill>
                <a:latin typeface="Amasis MT Pro Medium" panose="02040604050005020304" pitchFamily="18" charset="0"/>
              </a:rPr>
              <a:t>Introduction </a:t>
            </a:r>
          </a:p>
          <a:p>
            <a:pPr lvl="0" algn="ctr">
              <a:lnSpc>
                <a:spcPct val="100000"/>
              </a:lnSpc>
              <a:defRPr cap="all"/>
            </a:pPr>
            <a:r>
              <a:rPr lang="en-IN" dirty="0">
                <a:solidFill>
                  <a:schemeClr val="tx1">
                    <a:lumMod val="85000"/>
                  </a:schemeClr>
                </a:solidFill>
                <a:latin typeface="Amasis MT Pro Medium" panose="02040604050005020304" pitchFamily="18" charset="0"/>
              </a:rPr>
              <a:t> Problem Statement</a:t>
            </a:r>
            <a:endParaRPr lang="en-US" dirty="0">
              <a:solidFill>
                <a:schemeClr val="tx1">
                  <a:lumMod val="85000"/>
                </a:schemeClr>
              </a:solidFill>
              <a:latin typeface="Amasis MT Pro Medium" panose="02040604050005020304" pitchFamily="18" charset="0"/>
            </a:endParaRPr>
          </a:p>
        </p:txBody>
      </p:sp>
      <p:sp>
        <p:nvSpPr>
          <p:cNvPr id="13" name="Rectangle 12" descr="Bullseye">
            <a:extLst>
              <a:ext uri="{FF2B5EF4-FFF2-40B4-BE49-F238E27FC236}">
                <a16:creationId xmlns:a16="http://schemas.microsoft.com/office/drawing/2014/main" id="{2025668B-1EC1-DB68-6296-90846EE1C37F}"/>
              </a:ext>
            </a:extLst>
          </p:cNvPr>
          <p:cNvSpPr/>
          <p:nvPr/>
        </p:nvSpPr>
        <p:spPr>
          <a:xfrm>
            <a:off x="8617433" y="1759454"/>
            <a:ext cx="686915" cy="686915"/>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solidFill>
              <a:schemeClr val="bg1">
                <a:lumMod val="95000"/>
                <a:alpha val="0"/>
              </a:schemeClr>
            </a:solidFill>
          </a:ln>
        </p:spPr>
        <p:style>
          <a:lnRef idx="2">
            <a:schemeClr val="lt1">
              <a:alpha val="0"/>
              <a:hueOff val="0"/>
              <a:satOff val="0"/>
              <a:lumOff val="0"/>
              <a:alphaOff val="0"/>
            </a:schemeClr>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n-IN" dirty="0"/>
          </a:p>
        </p:txBody>
      </p:sp>
      <p:sp>
        <p:nvSpPr>
          <p:cNvPr id="15" name="TextBox 14">
            <a:extLst>
              <a:ext uri="{FF2B5EF4-FFF2-40B4-BE49-F238E27FC236}">
                <a16:creationId xmlns:a16="http://schemas.microsoft.com/office/drawing/2014/main" id="{2155C8FE-D1EA-756D-745D-E91C96B43DE9}"/>
              </a:ext>
            </a:extLst>
          </p:cNvPr>
          <p:cNvSpPr txBox="1"/>
          <p:nvPr/>
        </p:nvSpPr>
        <p:spPr>
          <a:xfrm>
            <a:off x="7806519" y="2742375"/>
            <a:ext cx="2308745" cy="646331"/>
          </a:xfrm>
          <a:prstGeom prst="rect">
            <a:avLst/>
          </a:prstGeom>
          <a:noFill/>
        </p:spPr>
        <p:txBody>
          <a:bodyPr wrap="square">
            <a:spAutoFit/>
          </a:bodyPr>
          <a:lstStyle/>
          <a:p>
            <a:pPr lvl="0" algn="ctr">
              <a:lnSpc>
                <a:spcPct val="100000"/>
              </a:lnSpc>
              <a:defRPr cap="all"/>
            </a:pPr>
            <a:r>
              <a:rPr lang="en-IN" sz="1800" dirty="0">
                <a:solidFill>
                  <a:schemeClr val="tx1">
                    <a:lumMod val="85000"/>
                  </a:schemeClr>
                </a:solidFill>
                <a:latin typeface="Amasis MT Pro Medium" panose="02040604050005020304" pitchFamily="18" charset="0"/>
              </a:rPr>
              <a:t>Business Objective</a:t>
            </a:r>
            <a:endParaRPr lang="en-US" sz="1800" dirty="0">
              <a:solidFill>
                <a:schemeClr val="tx1">
                  <a:lumMod val="85000"/>
                </a:schemeClr>
              </a:solidFill>
              <a:latin typeface="Amasis MT Pro Medium" panose="02040604050005020304" pitchFamily="18" charset="0"/>
            </a:endParaRPr>
          </a:p>
        </p:txBody>
      </p:sp>
      <p:pic>
        <p:nvPicPr>
          <p:cNvPr id="20" name="Graphic 19" descr="Bar graph with upward trend with solid fill">
            <a:extLst>
              <a:ext uri="{FF2B5EF4-FFF2-40B4-BE49-F238E27FC236}">
                <a16:creationId xmlns:a16="http://schemas.microsoft.com/office/drawing/2014/main" id="{B81AC386-AA8E-8B5A-345E-AC5F33F8AA9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98420" y="1759454"/>
            <a:ext cx="812032" cy="798993"/>
          </a:xfrm>
          <a:prstGeom prst="rect">
            <a:avLst/>
          </a:prstGeom>
        </p:spPr>
      </p:pic>
      <p:sp>
        <p:nvSpPr>
          <p:cNvPr id="22" name="TextBox 21">
            <a:extLst>
              <a:ext uri="{FF2B5EF4-FFF2-40B4-BE49-F238E27FC236}">
                <a16:creationId xmlns:a16="http://schemas.microsoft.com/office/drawing/2014/main" id="{6CC02984-B1D4-DE7F-E705-214D0EFDCDCC}"/>
              </a:ext>
            </a:extLst>
          </p:cNvPr>
          <p:cNvSpPr txBox="1"/>
          <p:nvPr/>
        </p:nvSpPr>
        <p:spPr>
          <a:xfrm>
            <a:off x="10570195" y="2742375"/>
            <a:ext cx="1068483" cy="369332"/>
          </a:xfrm>
          <a:prstGeom prst="rect">
            <a:avLst/>
          </a:prstGeom>
          <a:noFill/>
        </p:spPr>
        <p:txBody>
          <a:bodyPr wrap="square">
            <a:spAutoFit/>
          </a:bodyPr>
          <a:lstStyle/>
          <a:p>
            <a:pPr lvl="0" algn="ctr">
              <a:lnSpc>
                <a:spcPct val="100000"/>
              </a:lnSpc>
              <a:defRPr cap="all"/>
            </a:pPr>
            <a:r>
              <a:rPr lang="en-IN" dirty="0">
                <a:solidFill>
                  <a:schemeClr val="tx1">
                    <a:lumMod val="85000"/>
                  </a:schemeClr>
                </a:solidFill>
                <a:latin typeface="Amasis MT Pro Medium" panose="02040604050005020304" pitchFamily="18" charset="0"/>
              </a:rPr>
              <a:t>KPIs</a:t>
            </a:r>
            <a:endParaRPr lang="en-US" dirty="0">
              <a:solidFill>
                <a:schemeClr val="tx1">
                  <a:lumMod val="85000"/>
                </a:schemeClr>
              </a:solidFill>
              <a:latin typeface="Amasis MT Pro Medium" panose="02040604050005020304" pitchFamily="18" charset="0"/>
            </a:endParaRPr>
          </a:p>
        </p:txBody>
      </p:sp>
      <p:pic>
        <p:nvPicPr>
          <p:cNvPr id="24" name="Graphic 23" descr="Gauge with solid fill">
            <a:extLst>
              <a:ext uri="{FF2B5EF4-FFF2-40B4-BE49-F238E27FC236}">
                <a16:creationId xmlns:a16="http://schemas.microsoft.com/office/drawing/2014/main" id="{568EF0B1-01AB-D86B-F885-2CA25183309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892119" y="3603260"/>
            <a:ext cx="914400" cy="914400"/>
          </a:xfrm>
          <a:prstGeom prst="rect">
            <a:avLst/>
          </a:prstGeom>
        </p:spPr>
      </p:pic>
      <p:sp>
        <p:nvSpPr>
          <p:cNvPr id="26" name="TextBox 25">
            <a:extLst>
              <a:ext uri="{FF2B5EF4-FFF2-40B4-BE49-F238E27FC236}">
                <a16:creationId xmlns:a16="http://schemas.microsoft.com/office/drawing/2014/main" id="{A7069917-D145-912D-827A-EB553E41A28C}"/>
              </a:ext>
            </a:extLst>
          </p:cNvPr>
          <p:cNvSpPr txBox="1"/>
          <p:nvPr/>
        </p:nvSpPr>
        <p:spPr>
          <a:xfrm>
            <a:off x="6523628" y="4525914"/>
            <a:ext cx="1610435" cy="369332"/>
          </a:xfrm>
          <a:prstGeom prst="rect">
            <a:avLst/>
          </a:prstGeom>
          <a:noFill/>
        </p:spPr>
        <p:txBody>
          <a:bodyPr wrap="square">
            <a:spAutoFit/>
          </a:bodyPr>
          <a:lstStyle/>
          <a:p>
            <a:pPr lvl="0">
              <a:lnSpc>
                <a:spcPct val="100000"/>
              </a:lnSpc>
              <a:defRPr cap="all"/>
            </a:pPr>
            <a:r>
              <a:rPr lang="en-IN" dirty="0">
                <a:solidFill>
                  <a:schemeClr val="tx1">
                    <a:lumMod val="85000"/>
                  </a:schemeClr>
                </a:solidFill>
                <a:latin typeface="Amasis MT Pro Medium" panose="02040604050005020304" pitchFamily="18" charset="0"/>
              </a:rPr>
              <a:t>Dashboard</a:t>
            </a:r>
            <a:endParaRPr lang="en-US" dirty="0">
              <a:solidFill>
                <a:schemeClr val="tx1">
                  <a:lumMod val="85000"/>
                </a:schemeClr>
              </a:solidFill>
              <a:latin typeface="Amasis MT Pro Medium" panose="02040604050005020304" pitchFamily="18" charset="0"/>
            </a:endParaRPr>
          </a:p>
        </p:txBody>
      </p:sp>
      <p:pic>
        <p:nvPicPr>
          <p:cNvPr id="29" name="Graphic 28" descr="Books with solid fill">
            <a:extLst>
              <a:ext uri="{FF2B5EF4-FFF2-40B4-BE49-F238E27FC236}">
                <a16:creationId xmlns:a16="http://schemas.microsoft.com/office/drawing/2014/main" id="{D84EA70A-4F39-849D-301F-045DC6946F3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619971" y="3684712"/>
            <a:ext cx="758576" cy="774088"/>
          </a:xfrm>
          <a:prstGeom prst="rect">
            <a:avLst/>
          </a:prstGeom>
        </p:spPr>
      </p:pic>
      <p:sp>
        <p:nvSpPr>
          <p:cNvPr id="31" name="TextBox 30">
            <a:extLst>
              <a:ext uri="{FF2B5EF4-FFF2-40B4-BE49-F238E27FC236}">
                <a16:creationId xmlns:a16="http://schemas.microsoft.com/office/drawing/2014/main" id="{825407A9-415A-B99F-5D11-8C94B32287BD}"/>
              </a:ext>
            </a:extLst>
          </p:cNvPr>
          <p:cNvSpPr txBox="1"/>
          <p:nvPr/>
        </p:nvSpPr>
        <p:spPr>
          <a:xfrm>
            <a:off x="8997852" y="4569354"/>
            <a:ext cx="2308746" cy="369332"/>
          </a:xfrm>
          <a:prstGeom prst="rect">
            <a:avLst/>
          </a:prstGeom>
          <a:noFill/>
        </p:spPr>
        <p:txBody>
          <a:bodyPr wrap="square">
            <a:spAutoFit/>
          </a:bodyPr>
          <a:lstStyle/>
          <a:p>
            <a:pPr lvl="0" algn="ctr">
              <a:lnSpc>
                <a:spcPct val="100000"/>
              </a:lnSpc>
              <a:defRPr cap="all"/>
            </a:pPr>
            <a:r>
              <a:rPr lang="en-IN" dirty="0">
                <a:solidFill>
                  <a:schemeClr val="tx1">
                    <a:lumMod val="85000"/>
                  </a:schemeClr>
                </a:solidFill>
                <a:latin typeface="Amasis MT Pro Medium" panose="02040604050005020304" pitchFamily="18" charset="0"/>
              </a:rPr>
              <a:t>Conclusion</a:t>
            </a:r>
            <a:endParaRPr lang="en-US" dirty="0">
              <a:solidFill>
                <a:schemeClr val="tx1">
                  <a:lumMod val="85000"/>
                </a:schemeClr>
              </a:solidFill>
              <a:latin typeface="Amasis MT Pro Medium" panose="02040604050005020304" pitchFamily="18" charset="0"/>
            </a:endParaRPr>
          </a:p>
        </p:txBody>
      </p:sp>
    </p:spTree>
    <p:extLst>
      <p:ext uri="{BB962C8B-B14F-4D97-AF65-F5344CB8AC3E}">
        <p14:creationId xmlns:p14="http://schemas.microsoft.com/office/powerpoint/2010/main" val="1685162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B6D49-5DB0-F289-380A-0C8DD0D64D7A}"/>
              </a:ext>
            </a:extLst>
          </p:cNvPr>
          <p:cNvSpPr>
            <a:spLocks noGrp="1"/>
          </p:cNvSpPr>
          <p:nvPr>
            <p:ph type="title"/>
          </p:nvPr>
        </p:nvSpPr>
        <p:spPr>
          <a:xfrm>
            <a:off x="306088" y="210644"/>
            <a:ext cx="10648626" cy="2559851"/>
          </a:xfrm>
        </p:spPr>
        <p:txBody>
          <a:bodyPr>
            <a:normAutofit fontScale="90000"/>
          </a:bodyPr>
          <a:lstStyle/>
          <a:p>
            <a:pPr algn="ctr"/>
            <a:r>
              <a:rPr lang="en-IN" sz="3600" b="1" dirty="0">
                <a:solidFill>
                  <a:schemeClr val="accent2"/>
                </a:solidFill>
                <a:latin typeface="Amasis MT Pro Medium" panose="02040604050005020304" pitchFamily="18" charset="0"/>
              </a:rPr>
              <a:t>Introduction:</a:t>
            </a:r>
            <a:br>
              <a:rPr lang="en-IN" sz="3200" b="1" dirty="0">
                <a:solidFill>
                  <a:srgbClr val="FF0000"/>
                </a:solidFill>
              </a:rPr>
            </a:br>
            <a:br>
              <a:rPr lang="en-IN" sz="2200" dirty="0">
                <a:solidFill>
                  <a:schemeClr val="tx1"/>
                </a:solidFill>
                <a:latin typeface="+mn-lt"/>
              </a:rPr>
            </a:br>
            <a:r>
              <a:rPr lang="en-US" sz="2200" b="0" i="0" dirty="0">
                <a:solidFill>
                  <a:schemeClr val="tx1"/>
                </a:solidFill>
                <a:effectLst/>
                <a:latin typeface="+mn-lt"/>
              </a:rPr>
              <a:t>HR analytics involves the collection and analysis of HR-related data, including employee data, performance metrics, and other relevant data points. By using advanced analytical tools and techniques, HR analytics provides valuable insights into HR processes and trends, enabling organizations to make more informed decisions about their employees and improve overall performance.</a:t>
            </a:r>
            <a:endParaRPr lang="en-IN" sz="2200" dirty="0">
              <a:solidFill>
                <a:schemeClr val="tx1"/>
              </a:solidFill>
              <a:latin typeface="+mn-lt"/>
            </a:endParaRPr>
          </a:p>
        </p:txBody>
      </p:sp>
      <p:sp>
        <p:nvSpPr>
          <p:cNvPr id="3" name="Content Placeholder 2">
            <a:extLst>
              <a:ext uri="{FF2B5EF4-FFF2-40B4-BE49-F238E27FC236}">
                <a16:creationId xmlns:a16="http://schemas.microsoft.com/office/drawing/2014/main" id="{3095C176-DB70-BD65-A39E-7A8EA13B625E}"/>
              </a:ext>
            </a:extLst>
          </p:cNvPr>
          <p:cNvSpPr>
            <a:spLocks noGrp="1"/>
          </p:cNvSpPr>
          <p:nvPr>
            <p:ph idx="1"/>
          </p:nvPr>
        </p:nvSpPr>
        <p:spPr>
          <a:xfrm>
            <a:off x="2463759" y="2770495"/>
            <a:ext cx="6906491" cy="3275915"/>
          </a:xfrm>
        </p:spPr>
        <p:txBody>
          <a:bodyPr anchor="ctr">
            <a:normAutofit/>
          </a:bodyPr>
          <a:lstStyle/>
          <a:p>
            <a:pPr marL="0" indent="0" algn="ctr">
              <a:buNone/>
            </a:pPr>
            <a:r>
              <a:rPr lang="en-IN" dirty="0"/>
              <a:t>  </a:t>
            </a:r>
            <a:r>
              <a:rPr lang="en-IN" sz="3600" dirty="0">
                <a:solidFill>
                  <a:schemeClr val="accent2"/>
                </a:solidFill>
                <a:latin typeface="Amasis MT Pro Medium" panose="02040604050005020304" pitchFamily="18" charset="0"/>
              </a:rPr>
              <a:t>Problem Statement:</a:t>
            </a:r>
          </a:p>
          <a:p>
            <a:pPr algn="ctr">
              <a:buFont typeface="Wingdings" panose="05000000000000000000" pitchFamily="2" charset="2"/>
              <a:buChar char="Ø"/>
            </a:pPr>
            <a:r>
              <a:rPr lang="en-IN" dirty="0"/>
              <a:t>Average attrition rate for all Departments</a:t>
            </a:r>
          </a:p>
          <a:p>
            <a:pPr algn="ctr">
              <a:buFont typeface="Wingdings" panose="05000000000000000000" pitchFamily="2" charset="2"/>
              <a:buChar char="Ø"/>
            </a:pPr>
            <a:r>
              <a:rPr lang="en-IN" dirty="0"/>
              <a:t>Average hourly rate of Male Research Scientist </a:t>
            </a:r>
          </a:p>
          <a:p>
            <a:pPr algn="ctr">
              <a:buFont typeface="Wingdings" panose="05000000000000000000" pitchFamily="2" charset="2"/>
              <a:buChar char="Ø"/>
            </a:pPr>
            <a:r>
              <a:rPr lang="en-IN" dirty="0"/>
              <a:t>Attrition rate Vs Monthly Income stats </a:t>
            </a:r>
          </a:p>
          <a:p>
            <a:pPr algn="ctr">
              <a:buFont typeface="Wingdings" panose="05000000000000000000" pitchFamily="2" charset="2"/>
              <a:buChar char="Ø"/>
            </a:pPr>
            <a:r>
              <a:rPr lang="en-IN" dirty="0"/>
              <a:t>Average working years for each Department</a:t>
            </a:r>
          </a:p>
          <a:p>
            <a:pPr algn="ctr">
              <a:buFont typeface="Wingdings" panose="05000000000000000000" pitchFamily="2" charset="2"/>
              <a:buChar char="Ø"/>
            </a:pPr>
            <a:r>
              <a:rPr lang="en-IN" dirty="0"/>
              <a:t>Job role Vs Work life balance</a:t>
            </a:r>
          </a:p>
          <a:p>
            <a:pPr algn="ctr">
              <a:buFont typeface="Wingdings" panose="05000000000000000000" pitchFamily="2" charset="2"/>
              <a:buChar char="Ø"/>
            </a:pPr>
            <a:r>
              <a:rPr lang="en-IN" dirty="0"/>
              <a:t>Attrition rate Vs Years Since last promotion </a:t>
            </a:r>
            <a:r>
              <a:rPr lang="en-IN" dirty="0">
                <a:latin typeface="+mj-lt"/>
              </a:rPr>
              <a:t>relation</a:t>
            </a:r>
          </a:p>
          <a:p>
            <a:pPr algn="ctr">
              <a:buFont typeface="Wingdings" panose="05000000000000000000" pitchFamily="2" charset="2"/>
              <a:buChar char="Ø"/>
            </a:pPr>
            <a:endParaRPr lang="en-IN" dirty="0"/>
          </a:p>
        </p:txBody>
      </p:sp>
    </p:spTree>
    <p:extLst>
      <p:ext uri="{BB962C8B-B14F-4D97-AF65-F5344CB8AC3E}">
        <p14:creationId xmlns:p14="http://schemas.microsoft.com/office/powerpoint/2010/main" val="456344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0419B-CB6F-4EBC-1721-EC380D5602FF}"/>
              </a:ext>
            </a:extLst>
          </p:cNvPr>
          <p:cNvSpPr>
            <a:spLocks noGrp="1"/>
          </p:cNvSpPr>
          <p:nvPr>
            <p:ph type="title"/>
          </p:nvPr>
        </p:nvSpPr>
        <p:spPr>
          <a:xfrm>
            <a:off x="3158319" y="175692"/>
            <a:ext cx="5558489" cy="1325563"/>
          </a:xfrm>
        </p:spPr>
        <p:txBody>
          <a:bodyPr>
            <a:normAutofit/>
          </a:bodyPr>
          <a:lstStyle/>
          <a:p>
            <a:r>
              <a:rPr lang="en-IN" b="1" dirty="0">
                <a:solidFill>
                  <a:schemeClr val="accent2"/>
                </a:solidFill>
                <a:latin typeface="Amasis MT Pro Medium" panose="02040604050005020304" pitchFamily="18" charset="0"/>
              </a:rPr>
              <a:t>  Business Objective:</a:t>
            </a:r>
          </a:p>
        </p:txBody>
      </p:sp>
      <p:sp>
        <p:nvSpPr>
          <p:cNvPr id="3" name="Content Placeholder 2">
            <a:extLst>
              <a:ext uri="{FF2B5EF4-FFF2-40B4-BE49-F238E27FC236}">
                <a16:creationId xmlns:a16="http://schemas.microsoft.com/office/drawing/2014/main" id="{8D6B8C4F-7D2D-8B14-282C-38161EFEAD52}"/>
              </a:ext>
            </a:extLst>
          </p:cNvPr>
          <p:cNvSpPr>
            <a:spLocks noGrp="1"/>
          </p:cNvSpPr>
          <p:nvPr>
            <p:ph idx="1"/>
          </p:nvPr>
        </p:nvSpPr>
        <p:spPr>
          <a:xfrm>
            <a:off x="1179394" y="1197591"/>
            <a:ext cx="9206552" cy="4462818"/>
          </a:xfrm>
        </p:spPr>
        <p:txBody>
          <a:bodyPr>
            <a:noAutofit/>
          </a:bodyPr>
          <a:lstStyle/>
          <a:p>
            <a:pPr marL="0" indent="0" algn="just">
              <a:buNone/>
            </a:pPr>
            <a:r>
              <a:rPr lang="en-US" sz="2000" b="0" i="0" dirty="0">
                <a:effectLst/>
              </a:rPr>
              <a:t>The aim of this project is to analyze employee retention and attrition rates with the organization and provide insights to the HR team for developing effective retention strategies. Through data analysis and visualizations, we will identify factors that contribute to :</a:t>
            </a:r>
          </a:p>
          <a:p>
            <a:pPr algn="just">
              <a:buFont typeface="Wingdings" panose="05000000000000000000" pitchFamily="2" charset="2"/>
              <a:buChar char="ü"/>
            </a:pPr>
            <a:r>
              <a:rPr lang="en-US" sz="2000" dirty="0"/>
              <a:t>E</a:t>
            </a:r>
            <a:r>
              <a:rPr lang="en-US" sz="2000" b="0" i="0" dirty="0">
                <a:effectLst/>
              </a:rPr>
              <a:t>mployee turnover and attrition.</a:t>
            </a:r>
          </a:p>
          <a:p>
            <a:pPr algn="just">
              <a:buFont typeface="Wingdings" panose="05000000000000000000" pitchFamily="2" charset="2"/>
              <a:buChar char="ü"/>
            </a:pPr>
            <a:r>
              <a:rPr lang="en-US" sz="2000" dirty="0"/>
              <a:t>E</a:t>
            </a:r>
            <a:r>
              <a:rPr lang="en-US" sz="2000" b="0" i="0" dirty="0">
                <a:effectLst/>
              </a:rPr>
              <a:t>valuate the effectiveness of existing retention strategies. </a:t>
            </a:r>
          </a:p>
          <a:p>
            <a:pPr algn="just">
              <a:buFont typeface="Wingdings" panose="05000000000000000000" pitchFamily="2" charset="2"/>
              <a:buChar char="ü"/>
            </a:pPr>
            <a:r>
              <a:rPr lang="en-US" sz="2000" b="0" i="0" dirty="0">
                <a:effectLst/>
              </a:rPr>
              <a:t>To verify the satisfaction level of employee in the organization.</a:t>
            </a:r>
          </a:p>
          <a:p>
            <a:pPr algn="just">
              <a:buFont typeface="Wingdings" panose="05000000000000000000" pitchFamily="2" charset="2"/>
              <a:buChar char="ü"/>
            </a:pPr>
            <a:r>
              <a:rPr lang="en-US" sz="2000" dirty="0"/>
              <a:t>P</a:t>
            </a:r>
            <a:r>
              <a:rPr lang="en-US" sz="2000" b="0" i="0" dirty="0">
                <a:effectLst/>
              </a:rPr>
              <a:t>rovide recommendations to improve employee retention.</a:t>
            </a:r>
          </a:p>
        </p:txBody>
      </p:sp>
    </p:spTree>
    <p:extLst>
      <p:ext uri="{BB962C8B-B14F-4D97-AF65-F5344CB8AC3E}">
        <p14:creationId xmlns:p14="http://schemas.microsoft.com/office/powerpoint/2010/main" val="2623642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1CDEC-73FF-560A-628E-92EFF5B012BA}"/>
              </a:ext>
            </a:extLst>
          </p:cNvPr>
          <p:cNvSpPr>
            <a:spLocks noGrp="1"/>
          </p:cNvSpPr>
          <p:nvPr>
            <p:ph type="title"/>
          </p:nvPr>
        </p:nvSpPr>
        <p:spPr>
          <a:xfrm>
            <a:off x="0" y="191068"/>
            <a:ext cx="6526900" cy="1391326"/>
          </a:xfrm>
          <a:prstGeom prst="ellipse">
            <a:avLst/>
          </a:prstGeom>
        </p:spPr>
        <p:txBody>
          <a:bodyPr vert="horz" lIns="91440" tIns="45720" rIns="91440" bIns="45720" rtlCol="0" anchor="ctr">
            <a:noAutofit/>
          </a:bodyPr>
          <a:lstStyle/>
          <a:p>
            <a:pPr algn="ctr"/>
            <a:r>
              <a:rPr lang="en-US" sz="2400" b="1" kern="1200" dirty="0">
                <a:solidFill>
                  <a:schemeClr val="accent2"/>
                </a:solidFill>
                <a:latin typeface="Aharoni" panose="02010803020104030203" pitchFamily="2" charset="-79"/>
                <a:cs typeface="Aharoni" panose="02010803020104030203" pitchFamily="2" charset="-79"/>
              </a:rPr>
              <a:t>KPI </a:t>
            </a:r>
            <a:r>
              <a:rPr lang="en-US" sz="3200" b="1" kern="1200" dirty="0">
                <a:solidFill>
                  <a:schemeClr val="accent2"/>
                </a:solidFill>
                <a:latin typeface="Aharoni" panose="02010803020104030203" pitchFamily="2" charset="-79"/>
                <a:cs typeface="Aharoni" panose="02010803020104030203" pitchFamily="2" charset="-79"/>
              </a:rPr>
              <a:t>1</a:t>
            </a:r>
            <a:br>
              <a:rPr lang="en-US" sz="2400" b="1" kern="1200" dirty="0">
                <a:solidFill>
                  <a:schemeClr val="accent2"/>
                </a:solidFill>
                <a:latin typeface="Aharoni" panose="02010803020104030203" pitchFamily="2" charset="-79"/>
                <a:cs typeface="Aharoni" panose="02010803020104030203" pitchFamily="2" charset="-79"/>
              </a:rPr>
            </a:br>
            <a:r>
              <a:rPr lang="en-US" sz="2400" b="1" kern="1200" dirty="0">
                <a:solidFill>
                  <a:schemeClr val="accent2"/>
                </a:solidFill>
                <a:latin typeface="Aharoni" panose="02010803020104030203" pitchFamily="2" charset="-79"/>
                <a:cs typeface="Aharoni" panose="02010803020104030203" pitchFamily="2" charset="-79"/>
              </a:rPr>
              <a:t>Average Attrition rate for all Departments</a:t>
            </a:r>
          </a:p>
        </p:txBody>
      </p:sp>
      <p:sp>
        <p:nvSpPr>
          <p:cNvPr id="13" name="TextBox 12">
            <a:extLst>
              <a:ext uri="{FF2B5EF4-FFF2-40B4-BE49-F238E27FC236}">
                <a16:creationId xmlns:a16="http://schemas.microsoft.com/office/drawing/2014/main" id="{1D048925-DD9D-208A-6FD2-BD0E8801E1B8}"/>
              </a:ext>
            </a:extLst>
          </p:cNvPr>
          <p:cNvSpPr txBox="1"/>
          <p:nvPr/>
        </p:nvSpPr>
        <p:spPr>
          <a:xfrm>
            <a:off x="838513" y="1755942"/>
            <a:ext cx="3184165" cy="2554545"/>
          </a:xfrm>
          <a:prstGeom prst="rect">
            <a:avLst/>
          </a:prstGeom>
          <a:noFill/>
        </p:spPr>
        <p:txBody>
          <a:bodyPr wrap="square">
            <a:spAutoFit/>
          </a:bodyPr>
          <a:lstStyle/>
          <a:p>
            <a:pPr algn="ctr"/>
            <a:r>
              <a:rPr lang="en-IN" sz="2000" dirty="0"/>
              <a:t>This KPI is to find out the</a:t>
            </a:r>
          </a:p>
          <a:p>
            <a:pPr algn="ctr"/>
            <a:r>
              <a:rPr lang="en-IN" sz="2000" dirty="0"/>
              <a:t>relationship between each</a:t>
            </a:r>
          </a:p>
          <a:p>
            <a:pPr algn="ctr"/>
            <a:r>
              <a:rPr lang="en-IN" sz="2000" dirty="0"/>
              <a:t>department and its attrition rate and here attrition rate is highest for Research &amp; Development Department whereas lowest is for Hardware Department.</a:t>
            </a:r>
          </a:p>
        </p:txBody>
      </p:sp>
      <p:pic>
        <p:nvPicPr>
          <p:cNvPr id="4" name="Picture 3" descr="A graph of green squares&#10;&#10;Description automatically generated">
            <a:extLst>
              <a:ext uri="{FF2B5EF4-FFF2-40B4-BE49-F238E27FC236}">
                <a16:creationId xmlns:a16="http://schemas.microsoft.com/office/drawing/2014/main" id="{BE2248BB-3F58-01F2-B390-5E05442B5F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8973" y="1755942"/>
            <a:ext cx="7640702" cy="3703162"/>
          </a:xfrm>
          <a:prstGeom prst="rect">
            <a:avLst/>
          </a:prstGeom>
        </p:spPr>
      </p:pic>
    </p:spTree>
    <p:extLst>
      <p:ext uri="{BB962C8B-B14F-4D97-AF65-F5344CB8AC3E}">
        <p14:creationId xmlns:p14="http://schemas.microsoft.com/office/powerpoint/2010/main" val="3674682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1CDEC-73FF-560A-628E-92EFF5B012BA}"/>
              </a:ext>
            </a:extLst>
          </p:cNvPr>
          <p:cNvSpPr>
            <a:spLocks noGrp="1"/>
          </p:cNvSpPr>
          <p:nvPr>
            <p:ph type="title"/>
          </p:nvPr>
        </p:nvSpPr>
        <p:spPr>
          <a:xfrm>
            <a:off x="200651" y="139720"/>
            <a:ext cx="2904810" cy="3449641"/>
          </a:xfrm>
          <a:prstGeom prst="ellipse">
            <a:avLst/>
          </a:prstGeom>
          <a:solidFill>
            <a:srgbClr val="262626"/>
          </a:solidFill>
          <a:ln w="174625" cmpd="thinThick">
            <a:solidFill>
              <a:srgbClr val="262626"/>
            </a:solidFill>
          </a:ln>
        </p:spPr>
        <p:txBody>
          <a:bodyPr vert="horz" lIns="91440" tIns="45720" rIns="91440" bIns="45720" rtlCol="0" anchor="ctr">
            <a:noAutofit/>
          </a:bodyPr>
          <a:lstStyle/>
          <a:p>
            <a:pPr algn="ctr"/>
            <a:r>
              <a:rPr lang="en-US" sz="2800" b="1" kern="1200" dirty="0">
                <a:solidFill>
                  <a:schemeClr val="accent2"/>
                </a:solidFill>
                <a:latin typeface="Amasis MT Pro Medium" panose="02040604050005020304" pitchFamily="18" charset="0"/>
              </a:rPr>
              <a:t>KPI 2</a:t>
            </a:r>
            <a:br>
              <a:rPr lang="en-US" sz="2800" b="1" kern="1200" dirty="0">
                <a:solidFill>
                  <a:schemeClr val="accent2"/>
                </a:solidFill>
                <a:latin typeface="Amasis MT Pro Medium" panose="02040604050005020304" pitchFamily="18" charset="0"/>
              </a:rPr>
            </a:br>
            <a:r>
              <a:rPr lang="en-US" sz="2800" b="1" kern="1200" dirty="0">
                <a:solidFill>
                  <a:schemeClr val="accent2"/>
                </a:solidFill>
                <a:latin typeface="Amasis MT Pro Medium" panose="02040604050005020304" pitchFamily="18" charset="0"/>
              </a:rPr>
              <a:t>Average Hourly rate of Male Research Scientist</a:t>
            </a:r>
          </a:p>
        </p:txBody>
      </p:sp>
      <p:pic>
        <p:nvPicPr>
          <p:cNvPr id="3" name="Picture 2" descr="Chart&#10;&#10;Description automatically generated">
            <a:extLst>
              <a:ext uri="{FF2B5EF4-FFF2-40B4-BE49-F238E27FC236}">
                <a16:creationId xmlns:a16="http://schemas.microsoft.com/office/drawing/2014/main" id="{9A810619-4E60-AA55-329C-D7FA96B466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7005" y="1201003"/>
            <a:ext cx="6804880" cy="3859269"/>
          </a:xfrm>
          <a:prstGeom prst="rect">
            <a:avLst/>
          </a:prstGeom>
          <a:solidFill>
            <a:schemeClr val="tx2"/>
          </a:solidFill>
        </p:spPr>
      </p:pic>
      <p:sp>
        <p:nvSpPr>
          <p:cNvPr id="5" name="TextBox 4">
            <a:extLst>
              <a:ext uri="{FF2B5EF4-FFF2-40B4-BE49-F238E27FC236}">
                <a16:creationId xmlns:a16="http://schemas.microsoft.com/office/drawing/2014/main" id="{5C566E6A-9535-B465-898D-938185F05DD0}"/>
              </a:ext>
            </a:extLst>
          </p:cNvPr>
          <p:cNvSpPr txBox="1"/>
          <p:nvPr/>
        </p:nvSpPr>
        <p:spPr>
          <a:xfrm>
            <a:off x="4579835" y="5237693"/>
            <a:ext cx="6094520" cy="1200329"/>
          </a:xfrm>
          <a:prstGeom prst="rect">
            <a:avLst/>
          </a:prstGeom>
          <a:noFill/>
        </p:spPr>
        <p:txBody>
          <a:bodyPr wrap="square">
            <a:spAutoFit/>
          </a:bodyPr>
          <a:lstStyle/>
          <a:p>
            <a:pPr algn="ctr"/>
            <a:r>
              <a:rPr lang="en-IN" sz="2400" dirty="0"/>
              <a:t>This KPI is to find out the average hourly rate of male research scientists which is 114.45.</a:t>
            </a:r>
          </a:p>
        </p:txBody>
      </p:sp>
    </p:spTree>
    <p:extLst>
      <p:ext uri="{BB962C8B-B14F-4D97-AF65-F5344CB8AC3E}">
        <p14:creationId xmlns:p14="http://schemas.microsoft.com/office/powerpoint/2010/main" val="951577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BD8A1-7F41-0C43-9ADB-31A061D78301}"/>
              </a:ext>
            </a:extLst>
          </p:cNvPr>
          <p:cNvSpPr>
            <a:spLocks noGrp="1"/>
          </p:cNvSpPr>
          <p:nvPr>
            <p:ph type="title"/>
          </p:nvPr>
        </p:nvSpPr>
        <p:spPr>
          <a:xfrm>
            <a:off x="2317556" y="0"/>
            <a:ext cx="6949273" cy="1559327"/>
          </a:xfrm>
        </p:spPr>
        <p:txBody>
          <a:bodyPr vert="horz" lIns="91440" tIns="45720" rIns="91440" bIns="45720" rtlCol="0" anchor="b">
            <a:normAutofit/>
          </a:bodyPr>
          <a:lstStyle/>
          <a:p>
            <a:pPr algn="ctr"/>
            <a:r>
              <a:rPr lang="en-US" sz="2400" b="1" kern="1200" dirty="0">
                <a:solidFill>
                  <a:schemeClr val="accent2"/>
                </a:solidFill>
                <a:latin typeface="Amasis MT Pro Medium" panose="02040604050005020304" pitchFamily="18" charset="0"/>
              </a:rPr>
              <a:t>KPI 3 </a:t>
            </a:r>
            <a:br>
              <a:rPr lang="en-US" sz="2400" b="1" kern="1200" dirty="0">
                <a:solidFill>
                  <a:schemeClr val="accent2"/>
                </a:solidFill>
                <a:latin typeface="Amasis MT Pro Medium" panose="02040604050005020304" pitchFamily="18" charset="0"/>
              </a:rPr>
            </a:br>
            <a:r>
              <a:rPr lang="en-US" sz="2400" b="1" kern="1200" dirty="0">
                <a:solidFill>
                  <a:schemeClr val="accent2"/>
                </a:solidFill>
                <a:latin typeface="Amasis MT Pro Medium" panose="02040604050005020304" pitchFamily="18" charset="0"/>
              </a:rPr>
              <a:t>Attrition Rate</a:t>
            </a:r>
            <a:br>
              <a:rPr lang="en-US" sz="2400" b="1" kern="1200" dirty="0">
                <a:solidFill>
                  <a:schemeClr val="accent2"/>
                </a:solidFill>
                <a:latin typeface="Amasis MT Pro Medium" panose="02040604050005020304" pitchFamily="18" charset="0"/>
              </a:rPr>
            </a:br>
            <a:r>
              <a:rPr lang="en-US" sz="2400" b="1" kern="1200" dirty="0">
                <a:solidFill>
                  <a:schemeClr val="accent2"/>
                </a:solidFill>
                <a:latin typeface="Amasis MT Pro Medium" panose="02040604050005020304" pitchFamily="18" charset="0"/>
              </a:rPr>
              <a:t>Vs</a:t>
            </a:r>
            <a:br>
              <a:rPr lang="en-US" sz="2400" b="1" kern="1200" dirty="0">
                <a:solidFill>
                  <a:schemeClr val="accent2"/>
                </a:solidFill>
                <a:latin typeface="Amasis MT Pro Medium" panose="02040604050005020304" pitchFamily="18" charset="0"/>
              </a:rPr>
            </a:br>
            <a:r>
              <a:rPr lang="en-US" sz="2400" b="1" kern="1200" dirty="0">
                <a:solidFill>
                  <a:schemeClr val="accent2"/>
                </a:solidFill>
                <a:latin typeface="Amasis MT Pro Medium" panose="02040604050005020304" pitchFamily="18" charset="0"/>
              </a:rPr>
              <a:t>Monthly Income Stats</a:t>
            </a:r>
          </a:p>
        </p:txBody>
      </p:sp>
      <p:sp>
        <p:nvSpPr>
          <p:cNvPr id="6" name="TextBox 5">
            <a:extLst>
              <a:ext uri="{FF2B5EF4-FFF2-40B4-BE49-F238E27FC236}">
                <a16:creationId xmlns:a16="http://schemas.microsoft.com/office/drawing/2014/main" id="{DEA596C7-1FB7-C546-7185-9D13108C0E2F}"/>
              </a:ext>
            </a:extLst>
          </p:cNvPr>
          <p:cNvSpPr txBox="1"/>
          <p:nvPr/>
        </p:nvSpPr>
        <p:spPr>
          <a:xfrm>
            <a:off x="2276" y="2413337"/>
            <a:ext cx="4446894" cy="2862322"/>
          </a:xfrm>
          <a:prstGeom prst="rect">
            <a:avLst/>
          </a:prstGeom>
          <a:noFill/>
        </p:spPr>
        <p:txBody>
          <a:bodyPr wrap="square">
            <a:spAutoFit/>
          </a:bodyPr>
          <a:lstStyle/>
          <a:p>
            <a:pPr lvl="0" algn="just"/>
            <a:r>
              <a:rPr lang="en-US" sz="1800" b="0" i="0" dirty="0"/>
              <a:t>Based on our analysis and visualization, it is evident that the Hardware Department has the lowest attrition rate of 49.44%, with an average monthly income of Rs. 26,091.20. On the other hand, the Research and Development Department has the highest attrition rate of 51.21%, with an average monthly income of Rs. 26,007.08</a:t>
            </a:r>
            <a:endParaRPr lang="en-US" sz="1800" dirty="0"/>
          </a:p>
        </p:txBody>
      </p:sp>
      <p:pic>
        <p:nvPicPr>
          <p:cNvPr id="10" name="Picture 9" descr="A graph of a graph with blue and white text&#10;&#10;Description automatically generated with medium confidence">
            <a:extLst>
              <a:ext uri="{FF2B5EF4-FFF2-40B4-BE49-F238E27FC236}">
                <a16:creationId xmlns:a16="http://schemas.microsoft.com/office/drawing/2014/main" id="{32052C5A-7565-F060-42B2-26B06EA7B2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7353" y="2413337"/>
            <a:ext cx="6846360" cy="2972215"/>
          </a:xfrm>
          <a:prstGeom prst="rect">
            <a:avLst/>
          </a:prstGeom>
        </p:spPr>
      </p:pic>
    </p:spTree>
    <p:extLst>
      <p:ext uri="{BB962C8B-B14F-4D97-AF65-F5344CB8AC3E}">
        <p14:creationId xmlns:p14="http://schemas.microsoft.com/office/powerpoint/2010/main" val="712022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33607-E21E-0005-94EA-CEB95D4A0F7A}"/>
              </a:ext>
            </a:extLst>
          </p:cNvPr>
          <p:cNvSpPr>
            <a:spLocks noGrp="1"/>
          </p:cNvSpPr>
          <p:nvPr>
            <p:ph type="title"/>
          </p:nvPr>
        </p:nvSpPr>
        <p:spPr>
          <a:xfrm>
            <a:off x="1146412" y="-154948"/>
            <a:ext cx="5458588" cy="832513"/>
          </a:xfrm>
        </p:spPr>
        <p:txBody>
          <a:bodyPr vert="horz" lIns="91440" tIns="45720" rIns="91440" bIns="45720" rtlCol="0" anchor="b">
            <a:noAutofit/>
          </a:bodyPr>
          <a:lstStyle/>
          <a:p>
            <a:pPr algn="ctr"/>
            <a:r>
              <a:rPr lang="en-US" sz="2800" b="1" kern="1200" dirty="0">
                <a:solidFill>
                  <a:schemeClr val="accent2"/>
                </a:solidFill>
                <a:latin typeface="Amasis MT Pro Medium" panose="02040604050005020304" pitchFamily="18" charset="0"/>
              </a:rPr>
              <a:t>KPI 4</a:t>
            </a:r>
            <a:br>
              <a:rPr lang="en-US" sz="2400" b="1" kern="1200" dirty="0">
                <a:solidFill>
                  <a:schemeClr val="accent2"/>
                </a:solidFill>
                <a:latin typeface="Amasis MT Pro Medium" panose="02040604050005020304" pitchFamily="18" charset="0"/>
              </a:rPr>
            </a:br>
            <a:r>
              <a:rPr lang="en-US" sz="1800" b="1" kern="1200" dirty="0">
                <a:solidFill>
                  <a:schemeClr val="accent2"/>
                </a:solidFill>
                <a:latin typeface="Amasis MT Pro Medium" panose="02040604050005020304" pitchFamily="18" charset="0"/>
              </a:rPr>
              <a:t>Average Working Years for each Department</a:t>
            </a:r>
            <a:endParaRPr lang="en-US" sz="2400" b="1" kern="1200" dirty="0">
              <a:solidFill>
                <a:schemeClr val="accent2"/>
              </a:solidFill>
              <a:latin typeface="Amasis MT Pro Medium" panose="02040604050005020304" pitchFamily="18" charset="0"/>
            </a:endParaRPr>
          </a:p>
        </p:txBody>
      </p:sp>
      <p:pic>
        <p:nvPicPr>
          <p:cNvPr id="11" name="Picture 10" descr="Chart&#10;&#10;Description automatically generated">
            <a:extLst>
              <a:ext uri="{FF2B5EF4-FFF2-40B4-BE49-F238E27FC236}">
                <a16:creationId xmlns:a16="http://schemas.microsoft.com/office/drawing/2014/main" id="{6414425A-7D2F-7125-DF35-3686911D51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71137" y="1176255"/>
            <a:ext cx="4583047" cy="3179927"/>
          </a:xfrm>
          <a:prstGeom prst="rect">
            <a:avLst/>
          </a:prstGeom>
        </p:spPr>
      </p:pic>
      <p:pic>
        <p:nvPicPr>
          <p:cNvPr id="3" name="Picture 2" descr="Graphical user interface, text, application, Word&#10;&#10;Description automatically generated">
            <a:extLst>
              <a:ext uri="{FF2B5EF4-FFF2-40B4-BE49-F238E27FC236}">
                <a16:creationId xmlns:a16="http://schemas.microsoft.com/office/drawing/2014/main" id="{DD41A266-6889-FAD0-7412-3157DDCC42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18465"/>
            <a:ext cx="5458587" cy="1076475"/>
          </a:xfrm>
          <a:prstGeom prst="rect">
            <a:avLst/>
          </a:prstGeom>
        </p:spPr>
      </p:pic>
      <p:pic>
        <p:nvPicPr>
          <p:cNvPr id="4" name="Picture 3" descr="Graphical user interface, text, application&#10;&#10;Description automatically generated">
            <a:extLst>
              <a:ext uri="{FF2B5EF4-FFF2-40B4-BE49-F238E27FC236}">
                <a16:creationId xmlns:a16="http://schemas.microsoft.com/office/drawing/2014/main" id="{894447AE-D847-41BE-A6AC-7E43D6219E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835840"/>
            <a:ext cx="3210373" cy="1790950"/>
          </a:xfrm>
          <a:prstGeom prst="rect">
            <a:avLst/>
          </a:prstGeom>
        </p:spPr>
      </p:pic>
      <p:sp>
        <p:nvSpPr>
          <p:cNvPr id="7" name="TextBox 6">
            <a:extLst>
              <a:ext uri="{FF2B5EF4-FFF2-40B4-BE49-F238E27FC236}">
                <a16:creationId xmlns:a16="http://schemas.microsoft.com/office/drawing/2014/main" id="{18641CCB-0A77-879B-6DB0-208CC04B2F06}"/>
              </a:ext>
            </a:extLst>
          </p:cNvPr>
          <p:cNvSpPr txBox="1"/>
          <p:nvPr/>
        </p:nvSpPr>
        <p:spPr>
          <a:xfrm>
            <a:off x="137816" y="3756017"/>
            <a:ext cx="6093724" cy="1200329"/>
          </a:xfrm>
          <a:prstGeom prst="rect">
            <a:avLst/>
          </a:prstGeom>
          <a:noFill/>
        </p:spPr>
        <p:txBody>
          <a:bodyPr wrap="square">
            <a:spAutoFit/>
          </a:bodyPr>
          <a:lstStyle/>
          <a:p>
            <a:pPr lvl="0" algn="just"/>
            <a:r>
              <a:rPr lang="en-IN" sz="1800" dirty="0"/>
              <a:t>From this we can see the average working years in software department is high as compared to the rest of the departments and lowest is for Research &amp; Development Department.</a:t>
            </a:r>
            <a:endParaRPr lang="en-US" sz="1800" dirty="0"/>
          </a:p>
        </p:txBody>
      </p:sp>
      <p:sp>
        <p:nvSpPr>
          <p:cNvPr id="9" name="TextBox 8">
            <a:extLst>
              <a:ext uri="{FF2B5EF4-FFF2-40B4-BE49-F238E27FC236}">
                <a16:creationId xmlns:a16="http://schemas.microsoft.com/office/drawing/2014/main" id="{9646195D-FE51-F7CD-BE67-3BE2BECE355E}"/>
              </a:ext>
            </a:extLst>
          </p:cNvPr>
          <p:cNvSpPr txBox="1"/>
          <p:nvPr/>
        </p:nvSpPr>
        <p:spPr>
          <a:xfrm>
            <a:off x="163511" y="5126202"/>
            <a:ext cx="6093724" cy="923330"/>
          </a:xfrm>
          <a:prstGeom prst="rect">
            <a:avLst/>
          </a:prstGeom>
          <a:noFill/>
        </p:spPr>
        <p:txBody>
          <a:bodyPr wrap="square">
            <a:spAutoFit/>
          </a:bodyPr>
          <a:lstStyle/>
          <a:p>
            <a:pPr lvl="0" algn="just"/>
            <a:r>
              <a:rPr lang="en-IN" sz="1800" dirty="0"/>
              <a:t>From the analysis we can conclude that average working years is approximately 20 for all the departments.</a:t>
            </a:r>
            <a:endParaRPr lang="en-US" sz="1800" dirty="0"/>
          </a:p>
        </p:txBody>
      </p:sp>
    </p:spTree>
    <p:extLst>
      <p:ext uri="{BB962C8B-B14F-4D97-AF65-F5344CB8AC3E}">
        <p14:creationId xmlns:p14="http://schemas.microsoft.com/office/powerpoint/2010/main" val="11218236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4259</TotalTime>
  <Words>892</Words>
  <Application>Microsoft Office PowerPoint</Application>
  <PresentationFormat>Widescreen</PresentationFormat>
  <Paragraphs>70</Paragraphs>
  <Slides>19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Aharoni</vt:lpstr>
      <vt:lpstr>Algerian</vt:lpstr>
      <vt:lpstr>Amasis MT Pro Medium</vt:lpstr>
      <vt:lpstr>Arial</vt:lpstr>
      <vt:lpstr>Arial Black</vt:lpstr>
      <vt:lpstr>Bodoni MT Black</vt:lpstr>
      <vt:lpstr>Century Gothic</vt:lpstr>
      <vt:lpstr>Wingdings</vt:lpstr>
      <vt:lpstr>Wingdings 3</vt:lpstr>
      <vt:lpstr>Ion</vt:lpstr>
      <vt:lpstr>PowerPoint Presentation</vt:lpstr>
      <vt:lpstr>Mentor : Sivakumar Rajasekaran  Team Members :  Anamika Birari   Avantika Patil  Prasanna Kapali  Raj Shekhar  Rahul Sinha  Ganesh Kumbhar  Shruti Rajendra</vt:lpstr>
      <vt:lpstr>AGENDA </vt:lpstr>
      <vt:lpstr>Introduction:  HR analytics involves the collection and analysis of HR-related data, including employee data, performance metrics, and other relevant data points. By using advanced analytical tools and techniques, HR analytics provides valuable insights into HR processes and trends, enabling organizations to make more informed decisions about their employees and improve overall performance.</vt:lpstr>
      <vt:lpstr>  Business Objective:</vt:lpstr>
      <vt:lpstr>KPI 1 Average Attrition rate for all Departments</vt:lpstr>
      <vt:lpstr>KPI 2 Average Hourly rate of Male Research Scientist</vt:lpstr>
      <vt:lpstr>KPI 3  Attrition Rate Vs Monthly Income Stats</vt:lpstr>
      <vt:lpstr>KPI 4 Average Working Years for each Department</vt:lpstr>
      <vt:lpstr>KPI 5  Job Role  Vs  Work Life Balance for Total Employees</vt:lpstr>
      <vt:lpstr> KPI 5 Work Life Balance for                Total Employees</vt:lpstr>
      <vt:lpstr>KPI 5  Job Role  Vs  Work Life Balance for attrition Employees</vt:lpstr>
      <vt:lpstr>KPI 5 Work Life Balance for attrition Employees </vt:lpstr>
      <vt:lpstr>KPI 6  Attrition Rate  Vs  Years Since Last Promotion</vt:lpstr>
      <vt:lpstr>PowerPoint Presentation</vt:lpstr>
      <vt:lpstr>Insights from KPI 6:</vt:lpstr>
      <vt:lpstr>PowerPoint Presentation</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Vikhil Thuremella</dc:creator>
  <cp:lastModifiedBy>Rahul sinha</cp:lastModifiedBy>
  <cp:revision>48</cp:revision>
  <dcterms:created xsi:type="dcterms:W3CDTF">2023-04-01T09:25:26Z</dcterms:created>
  <dcterms:modified xsi:type="dcterms:W3CDTF">2023-08-05T12:14:26Z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2023-07-31T10:11:31Z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ce698fc9-826e-4857-a2e0-89e0b9f05c0c</vt:lpwstr>
  </property>
  <property fmtid="{D5CDD505-2E9C-101B-9397-08002B2CF9AE}" pid="7" name="MSIP_Label_defa4170-0d19-0005-0004-bc88714345d2_ActionId">
    <vt:lpwstr>fa254281-e70a-446d-abbd-80fff86bc2db</vt:lpwstr>
  </property>
  <property fmtid="{D5CDD505-2E9C-101B-9397-08002B2CF9AE}" pid="8" name="MSIP_Label_defa4170-0d19-0005-0004-bc88714345d2_ContentBits">
    <vt:lpwstr>0</vt:lpwstr>
  </property>
</Properties>
</file>