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19"/>
  </p:notesMasterIdLst>
  <p:handoutMasterIdLst>
    <p:handoutMasterId r:id="rId20"/>
  </p:handoutMasterIdLst>
  <p:sldIdLst>
    <p:sldId id="261" r:id="rId2"/>
    <p:sldId id="262" r:id="rId3"/>
    <p:sldId id="263" r:id="rId4"/>
    <p:sldId id="264" r:id="rId5"/>
    <p:sldId id="279" r:id="rId6"/>
    <p:sldId id="280" r:id="rId7"/>
    <p:sldId id="265" r:id="rId8"/>
    <p:sldId id="267" r:id="rId9"/>
    <p:sldId id="277" r:id="rId10"/>
    <p:sldId id="281" r:id="rId11"/>
    <p:sldId id="278" r:id="rId12"/>
    <p:sldId id="282" r:id="rId13"/>
    <p:sldId id="283" r:id="rId14"/>
    <p:sldId id="266" r:id="rId15"/>
    <p:sldId id="276" r:id="rId16"/>
    <p:sldId id="275" r:id="rId17"/>
    <p:sldId id="272" r:id="rId1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1D07F6-CB2B-4307-A9B5-29C949415721}">
          <p14:sldIdLst>
            <p14:sldId id="261"/>
            <p14:sldId id="262"/>
            <p14:sldId id="263"/>
            <p14:sldId id="264"/>
            <p14:sldId id="279"/>
            <p14:sldId id="280"/>
          </p14:sldIdLst>
        </p14:section>
        <p14:section name="Untitled Section" id="{B74D21C6-A194-4E7B-90A5-5AE37FB98D6A}">
          <p14:sldIdLst>
            <p14:sldId id="265"/>
            <p14:sldId id="267"/>
            <p14:sldId id="277"/>
            <p14:sldId id="281"/>
            <p14:sldId id="278"/>
            <p14:sldId id="282"/>
            <p14:sldId id="283"/>
            <p14:sldId id="266"/>
            <p14:sldId id="276"/>
            <p14:sldId id="275"/>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46" d="100"/>
          <a:sy n="46" d="100"/>
        </p:scale>
        <p:origin x="62" y="883"/>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endra Mundru" userId="a7e489396e708c88" providerId="LiveId" clId="{1D007950-EC07-4048-A0EC-A9705B109CC0}"/>
    <pc:docChg chg="modSld">
      <pc:chgData name="Upendra Mundru" userId="a7e489396e708c88" providerId="LiveId" clId="{1D007950-EC07-4048-A0EC-A9705B109CC0}" dt="2023-11-03T03:55:40.707" v="8" actId="20577"/>
      <pc:docMkLst>
        <pc:docMk/>
      </pc:docMkLst>
      <pc:sldChg chg="modSp mod">
        <pc:chgData name="Upendra Mundru" userId="a7e489396e708c88" providerId="LiveId" clId="{1D007950-EC07-4048-A0EC-A9705B109CC0}" dt="2023-11-03T03:55:40.707" v="8" actId="20577"/>
        <pc:sldMkLst>
          <pc:docMk/>
          <pc:sldMk cId="3684662290" sldId="262"/>
        </pc:sldMkLst>
        <pc:spChg chg="mod">
          <ac:chgData name="Upendra Mundru" userId="a7e489396e708c88" providerId="LiveId" clId="{1D007950-EC07-4048-A0EC-A9705B109CC0}" dt="2023-11-03T03:55:40.707" v="8" actId="20577"/>
          <ac:spMkLst>
            <pc:docMk/>
            <pc:sldMk cId="3684662290" sldId="262"/>
            <ac:spMk id="1925" creationId="{628B81D8-858B-FED1-2608-5B29C5D7DA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A3248A-FCBA-4538-91BB-8EA1C8C575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DCFD71-1B38-4263-B845-13ED0170C9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D02A6-1DEC-41EB-81A1-F35E40B39432}" type="datetime1">
              <a:rPr lang="en-GB" smtClean="0"/>
              <a:t>25/11/2023</a:t>
            </a:fld>
            <a:endParaRPr lang="en-GB" dirty="0"/>
          </a:p>
        </p:txBody>
      </p:sp>
      <p:sp>
        <p:nvSpPr>
          <p:cNvPr id="4" name="Footer Placeholder 3">
            <a:extLst>
              <a:ext uri="{FF2B5EF4-FFF2-40B4-BE49-F238E27FC236}">
                <a16:creationId xmlns:a16="http://schemas.microsoft.com/office/drawing/2014/main" id="{5944538B-F3ED-44C7-B9D3-4566ABB978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D54B66-A131-4DAC-BEFE-11AFA7521B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F95C10-1B97-4631-BBA9-B116D8CE397C}" type="slidenum">
              <a:rPr lang="en-GB" smtClean="0"/>
              <a:t>‹#›</a:t>
            </a:fld>
            <a:endParaRPr lang="en-GB"/>
          </a:p>
        </p:txBody>
      </p:sp>
    </p:spTree>
    <p:extLst>
      <p:ext uri="{BB962C8B-B14F-4D97-AF65-F5344CB8AC3E}">
        <p14:creationId xmlns:p14="http://schemas.microsoft.com/office/powerpoint/2010/main" val="1724392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7704-6EDB-46AC-8852-2827E769FDB2}" type="datetime1">
              <a:rPr lang="en-GB" smtClean="0"/>
              <a:pPr/>
              <a:t>25/11/2023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DB08D-32FE-4C56-95DB-2741485080A6}" type="slidenum">
              <a:rPr lang="en-GB" noProof="0" smtClean="0"/>
              <a:t>‹#›</a:t>
            </a:fld>
            <a:endParaRPr lang="en-GB" noProof="0"/>
          </a:p>
        </p:txBody>
      </p:sp>
    </p:spTree>
    <p:extLst>
      <p:ext uri="{BB962C8B-B14F-4D97-AF65-F5344CB8AC3E}">
        <p14:creationId xmlns:p14="http://schemas.microsoft.com/office/powerpoint/2010/main" val="1330303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357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202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807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2940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865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9525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5188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861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15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186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957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4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8719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696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4840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868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210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196872064"/>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eteonsoftware.com/index.php/2010/05/29/management-vs-leadershi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mamun93/animal-image-classifications#metho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jayce-o.blogspot.com/2013/09/50-top-examples-of-thank-you-card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imamun93/animal-image-classifications#purpo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black stick figure pointing at a yellow arrow&#10;&#10;Description automatically generated">
            <a:extLst>
              <a:ext uri="{FF2B5EF4-FFF2-40B4-BE49-F238E27FC236}">
                <a16:creationId xmlns:a16="http://schemas.microsoft.com/office/drawing/2014/main" id="{75EE415B-9127-AEB5-4ABA-4AB11AE1852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175705" y="2150512"/>
            <a:ext cx="8852179" cy="4734640"/>
          </a:xfrm>
        </p:spPr>
      </p:pic>
      <p:sp>
        <p:nvSpPr>
          <p:cNvPr id="4" name="Diamond 3">
            <a:extLst>
              <a:ext uri="{FF2B5EF4-FFF2-40B4-BE49-F238E27FC236}">
                <a16:creationId xmlns:a16="http://schemas.microsoft.com/office/drawing/2014/main" id="{2047F287-2989-9048-AC7D-5402EC47059C}"/>
              </a:ext>
            </a:extLst>
          </p:cNvPr>
          <p:cNvSpPr/>
          <p:nvPr/>
        </p:nvSpPr>
        <p:spPr>
          <a:xfrm>
            <a:off x="287261" y="2074333"/>
            <a:ext cx="2630713" cy="2237617"/>
          </a:xfrm>
          <a:prstGeom prst="diamond">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4B9E765-FFD8-B0A0-55BA-87F4BC8AF1A5}"/>
              </a:ext>
            </a:extLst>
          </p:cNvPr>
          <p:cNvSpPr txBox="1"/>
          <p:nvPr/>
        </p:nvSpPr>
        <p:spPr>
          <a:xfrm>
            <a:off x="458854" y="2872506"/>
            <a:ext cx="283391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a:t>
            </a:r>
            <a:r>
              <a:rPr lang="en-GB" sz="2000" b="1" dirty="0">
                <a:ea typeface="+mn-lt"/>
                <a:cs typeface="+mn-lt"/>
              </a:rPr>
              <a:t>Deep Learning</a:t>
            </a:r>
            <a:br>
              <a:rPr lang="en-GB" sz="4400" b="1" dirty="0">
                <a:ea typeface="+mn-lt"/>
                <a:cs typeface="+mn-lt"/>
              </a:rPr>
            </a:br>
            <a:endParaRPr lang="en-GB" sz="4400" b="1" dirty="0">
              <a:ea typeface="+mn-lt"/>
              <a:cs typeface="+mn-lt"/>
            </a:endParaRPr>
          </a:p>
        </p:txBody>
      </p:sp>
      <p:sp>
        <p:nvSpPr>
          <p:cNvPr id="11" name="TextBox 10">
            <a:extLst>
              <a:ext uri="{FF2B5EF4-FFF2-40B4-BE49-F238E27FC236}">
                <a16:creationId xmlns:a16="http://schemas.microsoft.com/office/drawing/2014/main" id="{0DB6991A-B26D-6AFB-F22C-EA26D6A529FA}"/>
              </a:ext>
            </a:extLst>
          </p:cNvPr>
          <p:cNvSpPr txBox="1"/>
          <p:nvPr/>
        </p:nvSpPr>
        <p:spPr>
          <a:xfrm>
            <a:off x="872369" y="2533952"/>
            <a:ext cx="146110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DSCI-6011-03</a:t>
            </a:r>
          </a:p>
        </p:txBody>
      </p:sp>
      <p:sp>
        <p:nvSpPr>
          <p:cNvPr id="3" name="TextBox 2">
            <a:extLst>
              <a:ext uri="{FF2B5EF4-FFF2-40B4-BE49-F238E27FC236}">
                <a16:creationId xmlns:a16="http://schemas.microsoft.com/office/drawing/2014/main" id="{9CCF218A-7510-618D-F3FA-1B1D71FDEA4C}"/>
              </a:ext>
            </a:extLst>
          </p:cNvPr>
          <p:cNvSpPr txBox="1"/>
          <p:nvPr/>
        </p:nvSpPr>
        <p:spPr>
          <a:xfrm>
            <a:off x="2411507" y="776068"/>
            <a:ext cx="6272574" cy="646331"/>
          </a:xfrm>
          <a:prstGeom prst="rect">
            <a:avLst/>
          </a:prstGeom>
          <a:noFill/>
        </p:spPr>
        <p:txBody>
          <a:bodyPr wrap="square" rtlCol="0">
            <a:spAutoFit/>
          </a:bodyPr>
          <a:lstStyle/>
          <a:p>
            <a:r>
              <a:rPr lang="en-IN" sz="3600" b="1" dirty="0">
                <a:solidFill>
                  <a:schemeClr val="bg1"/>
                </a:solidFill>
                <a:latin typeface="Arial Black" panose="020B0A04020102020204" pitchFamily="34" charset="0"/>
              </a:rPr>
              <a:t>Proposal Presentation</a:t>
            </a:r>
            <a:r>
              <a:rPr lang="en-IN" dirty="0"/>
              <a:t> </a:t>
            </a:r>
            <a:endParaRPr lang="en-US" dirty="0"/>
          </a:p>
        </p:txBody>
      </p:sp>
    </p:spTree>
    <p:extLst>
      <p:ext uri="{BB962C8B-B14F-4D97-AF65-F5344CB8AC3E}">
        <p14:creationId xmlns:p14="http://schemas.microsoft.com/office/powerpoint/2010/main" val="1007912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3"/>
            <a:ext cx="8946541" cy="4067584"/>
          </a:xfrm>
        </p:spPr>
        <p:txBody>
          <a:bodyPr vert="horz" lIns="91440" tIns="45720" rIns="91440" bIns="45720" rtlCol="0" anchor="t">
            <a:normAutofit lnSpcReduction="10000"/>
          </a:bodyPr>
          <a:lstStyle/>
          <a:p>
            <a:pPr algn="l"/>
            <a:r>
              <a:rPr lang="en-US" sz="1800" b="1" i="0" u="none" strike="noStrike" dirty="0">
                <a:effectLst/>
                <a:latin typeface="Arial Black" panose="020B0A04020102020204" pitchFamily="34" charset="0"/>
                <a:hlinkClick r:id="rId2">
                  <a:extLst>
                    <a:ext uri="{A12FA001-AC4F-418D-AE19-62706E023703}">
                      <ahyp:hlinkClr xmlns:ahyp="http://schemas.microsoft.com/office/drawing/2018/hyperlinkcolor" val="tx"/>
                    </a:ext>
                  </a:extLst>
                </a:hlinkClick>
              </a:rPr>
              <a:t>Method:</a:t>
            </a:r>
            <a:endParaRPr lang="en-US" sz="1800" b="1" i="0" dirty="0">
              <a:effectLst/>
              <a:latin typeface="Arial Black" panose="020B0A04020102020204" pitchFamily="34" charset="0"/>
            </a:endParaRPr>
          </a:p>
          <a:p>
            <a:pPr marL="0" indent="0" algn="l">
              <a:buClr>
                <a:schemeClr val="tx1"/>
              </a:buClr>
              <a:buNone/>
            </a:pPr>
            <a:r>
              <a:rPr lang="en-US" sz="1600" b="0" i="0" dirty="0">
                <a:solidFill>
                  <a:srgbClr val="1F2328"/>
                </a:solidFill>
                <a:effectLst/>
                <a:latin typeface="-apple-system"/>
              </a:rPr>
              <a:t>Neural Machine Translation (NMT) involves various methods and techniques to enable accurate and effective translation between languages. Here are key methods used in NMT:</a:t>
            </a:r>
          </a:p>
          <a:p>
            <a:pPr algn="l">
              <a:buClr>
                <a:schemeClr val="tx1"/>
              </a:buClr>
              <a:buFont typeface="+mj-lt"/>
              <a:buAutoNum type="arabicPeriod"/>
            </a:pPr>
            <a:r>
              <a:rPr lang="en-US" sz="1600" b="0" i="0" dirty="0">
                <a:solidFill>
                  <a:srgbClr val="1F2328"/>
                </a:solidFill>
                <a:effectLst/>
                <a:latin typeface="-apple-system"/>
              </a:rPr>
              <a:t>Recurrent Neural Networks (RNNs)</a:t>
            </a:r>
          </a:p>
          <a:p>
            <a:pPr algn="l">
              <a:buClr>
                <a:schemeClr val="tx1"/>
              </a:buClr>
              <a:buFont typeface="+mj-lt"/>
              <a:buAutoNum type="arabicPeriod"/>
            </a:pPr>
            <a:r>
              <a:rPr lang="en-US" sz="1600" b="0" i="0" dirty="0">
                <a:solidFill>
                  <a:srgbClr val="1F2328"/>
                </a:solidFill>
                <a:effectLst/>
                <a:latin typeface="-apple-system"/>
              </a:rPr>
              <a:t>Long Short-Term Memory (LSTM) Networks</a:t>
            </a:r>
          </a:p>
          <a:p>
            <a:pPr algn="l">
              <a:buClr>
                <a:schemeClr val="tx1"/>
              </a:buClr>
              <a:buFont typeface="+mj-lt"/>
              <a:buAutoNum type="arabicPeriod"/>
            </a:pPr>
            <a:r>
              <a:rPr lang="en-US" sz="1600" b="0" i="0" dirty="0">
                <a:solidFill>
                  <a:srgbClr val="1F2328"/>
                </a:solidFill>
                <a:effectLst/>
                <a:latin typeface="-apple-system"/>
              </a:rPr>
              <a:t>Gated Recurrent Units (GRUs)</a:t>
            </a:r>
            <a:endParaRPr lang="en-US" sz="1600" dirty="0">
              <a:solidFill>
                <a:srgbClr val="1F2328"/>
              </a:solidFill>
              <a:latin typeface="-apple-system"/>
            </a:endParaRPr>
          </a:p>
          <a:p>
            <a:pPr algn="l">
              <a:buClr>
                <a:schemeClr val="tx1"/>
              </a:buClr>
              <a:buFont typeface="+mj-lt"/>
              <a:buAutoNum type="arabicPeriod"/>
            </a:pPr>
            <a:r>
              <a:rPr lang="en-US" sz="1600" b="0" i="0" dirty="0">
                <a:solidFill>
                  <a:srgbClr val="1F2328"/>
                </a:solidFill>
                <a:effectLst/>
                <a:latin typeface="-apple-system"/>
              </a:rPr>
              <a:t>Transformer Architecture</a:t>
            </a:r>
          </a:p>
          <a:p>
            <a:pPr algn="l">
              <a:buClr>
                <a:schemeClr val="tx1"/>
              </a:buClr>
              <a:buFont typeface="+mj-lt"/>
              <a:buAutoNum type="arabicPeriod"/>
            </a:pPr>
            <a:r>
              <a:rPr lang="en-US" sz="1600" b="0" i="0" dirty="0">
                <a:solidFill>
                  <a:srgbClr val="1F2328"/>
                </a:solidFill>
                <a:effectLst/>
                <a:latin typeface="-apple-system"/>
              </a:rPr>
              <a:t>Attention Mechanisms:</a:t>
            </a:r>
            <a:endParaRPr lang="en-US" sz="1600" dirty="0">
              <a:solidFill>
                <a:srgbClr val="1F2328"/>
              </a:solidFill>
              <a:latin typeface="-apple-system"/>
            </a:endParaRPr>
          </a:p>
          <a:p>
            <a:pPr algn="l">
              <a:buClr>
                <a:schemeClr val="tx1"/>
              </a:buClr>
              <a:buFont typeface="+mj-lt"/>
              <a:buAutoNum type="arabicPeriod"/>
            </a:pPr>
            <a:r>
              <a:rPr lang="en-US" sz="1600" b="0" i="0" dirty="0">
                <a:solidFill>
                  <a:srgbClr val="1F2328"/>
                </a:solidFill>
                <a:effectLst/>
                <a:latin typeface="-apple-system"/>
              </a:rPr>
              <a:t>Multimodal Translation</a:t>
            </a:r>
          </a:p>
          <a:p>
            <a:pPr algn="l">
              <a:buClr>
                <a:schemeClr val="tx1"/>
              </a:buClr>
              <a:buFont typeface="+mj-lt"/>
              <a:buAutoNum type="arabicPeriod"/>
            </a:pPr>
            <a:r>
              <a:rPr lang="en-US" sz="1600" b="0" i="0" dirty="0">
                <a:solidFill>
                  <a:srgbClr val="1F2328"/>
                </a:solidFill>
                <a:effectLst/>
                <a:latin typeface="-apple-system"/>
              </a:rPr>
              <a:t>Data Augmentation</a:t>
            </a:r>
          </a:p>
          <a:p>
            <a:pPr marL="0" indent="0" algn="l">
              <a:buClr>
                <a:schemeClr val="tx1"/>
              </a:buClr>
              <a:buNone/>
            </a:pPr>
            <a:r>
              <a:rPr lang="en-US" sz="1600" b="0" i="0" dirty="0">
                <a:solidFill>
                  <a:srgbClr val="1F2328"/>
                </a:solidFill>
                <a:effectLst/>
                <a:latin typeface="-apple-system"/>
              </a:rPr>
              <a:t>These methods are often combined or adapted to address specific challenges and tasks, showcasing the dynamic nature of research and development in the field of Neural Machine Translation.</a:t>
            </a:r>
          </a:p>
          <a:p>
            <a:pPr algn="l"/>
            <a:endParaRPr lang="en-US" sz="1600" b="0" i="0" dirty="0">
              <a:solidFill>
                <a:srgbClr val="1F2328"/>
              </a:solidFill>
              <a:effectLst/>
              <a:latin typeface="Arial" panose="020B0604020202020204" pitchFamily="34" charset="0"/>
              <a:cs typeface="Arial" panose="020B0604020202020204" pitchFamily="34" charset="0"/>
            </a:endParaRPr>
          </a:p>
          <a:p>
            <a:pPr marL="0" indent="0">
              <a:buNone/>
            </a:pPr>
            <a:endParaRPr lang="en-GB"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1659610" y="1252360"/>
            <a:ext cx="9950823" cy="584775"/>
          </a:xfrm>
          <a:prstGeom prst="rect">
            <a:avLst/>
          </a:prstGeom>
          <a:noFill/>
        </p:spPr>
        <p:txBody>
          <a:bodyPr wrap="square" rtlCol="0">
            <a:spAutoFit/>
          </a:bodyPr>
          <a:lstStyle/>
          <a:p>
            <a:r>
              <a:rPr lang="en-IN" sz="3200" b="1" dirty="0">
                <a:solidFill>
                  <a:schemeClr val="bg1"/>
                </a:solidFill>
                <a:latin typeface="Arial" panose="020B0604020202020204" pitchFamily="34" charset="0"/>
                <a:cs typeface="Arial" panose="020B0604020202020204" pitchFamily="34" charset="0"/>
              </a:rPr>
              <a:t>Review of the state of the art and relevant works:</a:t>
            </a: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8426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3"/>
            <a:ext cx="8946541" cy="4067584"/>
          </a:xfrm>
        </p:spPr>
        <p:txBody>
          <a:bodyPr vert="horz" lIns="91440" tIns="45720" rIns="91440" bIns="45720" rtlCol="0" anchor="t">
            <a:normAutofit/>
          </a:bodyPr>
          <a:lstStyle/>
          <a:p>
            <a:pPr marL="0" indent="0">
              <a:buNone/>
            </a:pPr>
            <a:r>
              <a:rPr lang="en-US" sz="1600" dirty="0"/>
              <a:t>To build an neural machine translation , the author mainly establishes a CNN, which belongs to the field of machine learning and deep learning. </a:t>
            </a:r>
            <a:r>
              <a:rPr lang="en-US" sz="1600" dirty="0" err="1"/>
              <a:t>Pytorch</a:t>
            </a:r>
            <a:r>
              <a:rPr lang="en-US" sz="1600" dirty="0"/>
              <a:t> is the programming language. </a:t>
            </a:r>
          </a:p>
          <a:p>
            <a:pPr>
              <a:buClr>
                <a:schemeClr val="tx1"/>
              </a:buClr>
            </a:pPr>
            <a:r>
              <a:rPr lang="en-US" sz="1600" dirty="0">
                <a:ea typeface="+mj-lt"/>
                <a:cs typeface="+mj-lt"/>
              </a:rPr>
              <a:t>Data Collection </a:t>
            </a:r>
          </a:p>
          <a:p>
            <a:pPr>
              <a:buClr>
                <a:schemeClr val="tx1"/>
              </a:buClr>
            </a:pPr>
            <a:r>
              <a:rPr lang="en-US" sz="1600" dirty="0">
                <a:ea typeface="+mj-lt"/>
                <a:cs typeface="+mj-lt"/>
              </a:rPr>
              <a:t>Data Preprocessing</a:t>
            </a:r>
          </a:p>
          <a:p>
            <a:pPr>
              <a:buClr>
                <a:schemeClr val="tx1"/>
              </a:buClr>
            </a:pPr>
            <a:r>
              <a:rPr lang="en-US" sz="1600" dirty="0">
                <a:ea typeface="+mj-lt"/>
                <a:cs typeface="+mj-lt"/>
              </a:rPr>
              <a:t>Model Architecture Design</a:t>
            </a:r>
          </a:p>
          <a:p>
            <a:pPr>
              <a:buClr>
                <a:schemeClr val="tx1"/>
              </a:buClr>
            </a:pPr>
            <a:r>
              <a:rPr lang="en-US" sz="1600" dirty="0">
                <a:ea typeface="+mj-lt"/>
                <a:cs typeface="+mj-lt"/>
              </a:rPr>
              <a:t>Data Splitting</a:t>
            </a:r>
          </a:p>
          <a:p>
            <a:pPr>
              <a:buClr>
                <a:schemeClr val="tx1"/>
              </a:buClr>
            </a:pPr>
            <a:r>
              <a:rPr lang="en-US" sz="1600" dirty="0">
                <a:ea typeface="+mj-lt"/>
                <a:cs typeface="+mj-lt"/>
              </a:rPr>
              <a:t>Model </a:t>
            </a:r>
            <a:r>
              <a:rPr lang="en-US" sz="1600" dirty="0" err="1">
                <a:ea typeface="+mj-lt"/>
                <a:cs typeface="+mj-lt"/>
              </a:rPr>
              <a:t>Traning</a:t>
            </a:r>
            <a:endParaRPr lang="en-US" sz="1600" dirty="0">
              <a:ea typeface="+mj-lt"/>
              <a:cs typeface="+mj-lt"/>
            </a:endParaRPr>
          </a:p>
          <a:p>
            <a:pPr>
              <a:buClr>
                <a:schemeClr val="tx1"/>
              </a:buClr>
            </a:pPr>
            <a:r>
              <a:rPr lang="en-US" sz="1600" dirty="0">
                <a:ea typeface="+mj-lt"/>
                <a:cs typeface="+mj-lt"/>
              </a:rPr>
              <a:t>Model Evaluation</a:t>
            </a:r>
          </a:p>
          <a:p>
            <a:pPr>
              <a:buClr>
                <a:schemeClr val="tx1"/>
              </a:buClr>
            </a:pPr>
            <a:r>
              <a:rPr lang="en-US" sz="1600" dirty="0">
                <a:ea typeface="+mj-lt"/>
                <a:cs typeface="+mj-lt"/>
              </a:rPr>
              <a:t>Deployment</a:t>
            </a:r>
            <a:endParaRPr lang="en-GB"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505146" y="623294"/>
            <a:ext cx="9950823" cy="861774"/>
          </a:xfrm>
          <a:prstGeom prst="rect">
            <a:avLst/>
          </a:prstGeom>
          <a:noFill/>
        </p:spPr>
        <p:txBody>
          <a:bodyPr wrap="square" rtlCol="0">
            <a:spAutoFit/>
          </a:bodyPr>
          <a:lstStyle/>
          <a:p>
            <a:r>
              <a:rPr lang="en-IN" sz="3200" b="1" dirty="0">
                <a:solidFill>
                  <a:schemeClr val="bg1"/>
                </a:solidFill>
                <a:latin typeface="Arial" panose="020B0604020202020204" pitchFamily="34" charset="0"/>
                <a:cs typeface="Arial" panose="020B0604020202020204" pitchFamily="34" charset="0"/>
              </a:rPr>
              <a:t>Approach</a:t>
            </a:r>
          </a:p>
          <a:p>
            <a:endParaRPr lang="en-US" b="1" dirty="0">
              <a:solidFill>
                <a:schemeClr val="bg1"/>
              </a:solidFill>
              <a:cs typeface="Arial" panose="020B0604020202020204" pitchFamily="34" charset="0"/>
            </a:endParaRPr>
          </a:p>
        </p:txBody>
      </p:sp>
    </p:spTree>
    <p:extLst>
      <p:ext uri="{BB962C8B-B14F-4D97-AF65-F5344CB8AC3E}">
        <p14:creationId xmlns:p14="http://schemas.microsoft.com/office/powerpoint/2010/main" val="15828755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3"/>
            <a:ext cx="8946541" cy="4067584"/>
          </a:xfrm>
        </p:spPr>
        <p:txBody>
          <a:bodyPr vert="horz" lIns="91440" tIns="45720" rIns="91440" bIns="45720" rtlCol="0" anchor="t">
            <a:normAutofit/>
          </a:bodyPr>
          <a:lstStyle/>
          <a:p>
            <a:pPr>
              <a:buClr>
                <a:schemeClr val="tx1"/>
              </a:buClr>
            </a:pPr>
            <a:r>
              <a:rPr lang="en-US" sz="1800" dirty="0"/>
              <a:t>An encoder decoder model is being implemented from scratch written in TensorFlow.</a:t>
            </a:r>
          </a:p>
          <a:p>
            <a:pPr>
              <a:buClr>
                <a:schemeClr val="tx1"/>
              </a:buClr>
            </a:pPr>
            <a:r>
              <a:rPr lang="en-US" sz="1800" dirty="0"/>
              <a:t>LSTM layer size – 512</a:t>
            </a:r>
          </a:p>
          <a:p>
            <a:pPr>
              <a:buClr>
                <a:schemeClr val="tx1"/>
              </a:buClr>
            </a:pPr>
            <a:r>
              <a:rPr lang="en-US" sz="1800" dirty="0"/>
              <a:t>Self Trained word embedding size – 128</a:t>
            </a:r>
          </a:p>
          <a:p>
            <a:pPr>
              <a:buClr>
                <a:schemeClr val="tx1"/>
              </a:buClr>
            </a:pPr>
            <a:r>
              <a:rPr lang="en-US" sz="1800" dirty="0"/>
              <a:t>Batch Size - 1024</a:t>
            </a:r>
          </a:p>
        </p:txBody>
      </p:sp>
      <p:sp>
        <p:nvSpPr>
          <p:cNvPr id="4" name="TextBox 3">
            <a:extLst>
              <a:ext uri="{FF2B5EF4-FFF2-40B4-BE49-F238E27FC236}">
                <a16:creationId xmlns:a16="http://schemas.microsoft.com/office/drawing/2014/main" id="{17F79437-9031-F010-FE6E-3F2951A83243}"/>
              </a:ext>
            </a:extLst>
          </p:cNvPr>
          <p:cNvSpPr txBox="1"/>
          <p:nvPr/>
        </p:nvSpPr>
        <p:spPr>
          <a:xfrm>
            <a:off x="505146" y="623294"/>
            <a:ext cx="9950823" cy="861774"/>
          </a:xfrm>
          <a:prstGeom prst="rect">
            <a:avLst/>
          </a:prstGeom>
          <a:noFill/>
        </p:spPr>
        <p:txBody>
          <a:bodyPr wrap="square" rtlCol="0">
            <a:spAutoFit/>
          </a:bodyPr>
          <a:lstStyle/>
          <a:p>
            <a:r>
              <a:rPr lang="en-IN" sz="3200" b="1" dirty="0">
                <a:solidFill>
                  <a:schemeClr val="bg1"/>
                </a:solidFill>
                <a:latin typeface="Arial" panose="020B0604020202020204" pitchFamily="34" charset="0"/>
                <a:cs typeface="Arial" panose="020B0604020202020204" pitchFamily="34" charset="0"/>
              </a:rPr>
              <a:t>Model Building:</a:t>
            </a:r>
          </a:p>
          <a:p>
            <a:endParaRPr lang="en-US" b="1"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11505508-B285-D027-268E-67868DBC253D}"/>
              </a:ext>
            </a:extLst>
          </p:cNvPr>
          <p:cNvPicPr>
            <a:picLocks noChangeAspect="1"/>
          </p:cNvPicPr>
          <p:nvPr/>
        </p:nvPicPr>
        <p:blipFill>
          <a:blip r:embed="rId2"/>
          <a:stretch>
            <a:fillRect/>
          </a:stretch>
        </p:blipFill>
        <p:spPr>
          <a:xfrm>
            <a:off x="5536071" y="3345770"/>
            <a:ext cx="4919898" cy="2920237"/>
          </a:xfrm>
          <a:prstGeom prst="rect">
            <a:avLst/>
          </a:prstGeom>
        </p:spPr>
      </p:pic>
    </p:spTree>
    <p:extLst>
      <p:ext uri="{BB962C8B-B14F-4D97-AF65-F5344CB8AC3E}">
        <p14:creationId xmlns:p14="http://schemas.microsoft.com/office/powerpoint/2010/main" val="26411104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30619" y="2364757"/>
            <a:ext cx="7503825" cy="2257199"/>
          </a:xfrm>
        </p:spPr>
        <p:txBody>
          <a:bodyPr vert="horz" lIns="91440" tIns="45720" rIns="91440" bIns="45720" rtlCol="0" anchor="t">
            <a:normAutofit/>
          </a:bodyPr>
          <a:lstStyle/>
          <a:p>
            <a:pPr>
              <a:buClr>
                <a:schemeClr val="tx1"/>
              </a:buClr>
            </a:pPr>
            <a:r>
              <a:rPr lang="en-US" sz="1800" dirty="0"/>
              <a:t>The model has been trained for 92 epochs, after that it started overfitting.</a:t>
            </a:r>
          </a:p>
          <a:p>
            <a:pPr>
              <a:buClr>
                <a:schemeClr val="tx1"/>
              </a:buClr>
            </a:pPr>
            <a:r>
              <a:rPr lang="en-US" sz="1800" dirty="0"/>
              <a:t>Optimal Log Loss – 0.0154</a:t>
            </a:r>
          </a:p>
          <a:p>
            <a:pPr>
              <a:buClr>
                <a:schemeClr val="tx1"/>
              </a:buClr>
            </a:pPr>
            <a:r>
              <a:rPr lang="en-US" sz="1800" dirty="0"/>
              <a:t>Optimal BLEU Score – 68%</a:t>
            </a:r>
          </a:p>
          <a:p>
            <a:pPr marL="0" indent="0">
              <a:buNone/>
            </a:pPr>
            <a:endParaRPr lang="en-GB"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505146" y="623294"/>
            <a:ext cx="9950823" cy="1107996"/>
          </a:xfrm>
          <a:prstGeom prst="rect">
            <a:avLst/>
          </a:prstGeom>
          <a:noFill/>
        </p:spPr>
        <p:txBody>
          <a:bodyPr wrap="square" rtlCol="0">
            <a:spAutoFit/>
          </a:bodyPr>
          <a:lstStyle/>
          <a:p>
            <a:r>
              <a:rPr lang="en-US" sz="4800" dirty="0">
                <a:solidFill>
                  <a:schemeClr val="bg1"/>
                </a:solidFill>
              </a:rPr>
              <a:t>MODEL VALIDATION</a:t>
            </a:r>
            <a:endParaRPr lang="en-IN" sz="3200"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CC22970D-B34B-48B6-9499-5A4045970CCE}"/>
              </a:ext>
            </a:extLst>
          </p:cNvPr>
          <p:cNvPicPr>
            <a:picLocks noChangeAspect="1"/>
          </p:cNvPicPr>
          <p:nvPr/>
        </p:nvPicPr>
        <p:blipFill>
          <a:blip r:embed="rId2"/>
          <a:stretch>
            <a:fillRect/>
          </a:stretch>
        </p:blipFill>
        <p:spPr>
          <a:xfrm>
            <a:off x="5832050" y="3422753"/>
            <a:ext cx="5675868" cy="3450635"/>
          </a:xfrm>
          <a:prstGeom prst="rect">
            <a:avLst/>
          </a:prstGeom>
        </p:spPr>
      </p:pic>
    </p:spTree>
    <p:extLst>
      <p:ext uri="{BB962C8B-B14F-4D97-AF65-F5344CB8AC3E}">
        <p14:creationId xmlns:p14="http://schemas.microsoft.com/office/powerpoint/2010/main" val="24894341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8" name="Picture 27" descr="Light bulb on yellow background with sketched light beams and cord">
            <a:extLst>
              <a:ext uri="{FF2B5EF4-FFF2-40B4-BE49-F238E27FC236}">
                <a16:creationId xmlns:a16="http://schemas.microsoft.com/office/drawing/2014/main" id="{B2B55D65-8E31-4C6A-A795-E22E866EF0E7}"/>
              </a:ext>
            </a:extLst>
          </p:cNvPr>
          <p:cNvPicPr>
            <a:picLocks noChangeAspect="1"/>
          </p:cNvPicPr>
          <p:nvPr/>
        </p:nvPicPr>
        <p:blipFill rotWithShape="1">
          <a:blip r:embed="rId3"/>
          <a:srcRect l="43826" r="1502" b="3"/>
          <a:stretch/>
        </p:blipFill>
        <p:spPr>
          <a:xfrm>
            <a:off x="-2" y="10"/>
            <a:ext cx="6094407" cy="6857990"/>
          </a:xfrm>
          <a:prstGeom prst="rect">
            <a:avLst/>
          </a:prstGeom>
        </p:spPr>
      </p:pic>
      <p:sp>
        <p:nvSpPr>
          <p:cNvPr id="29" name="Content Placeholder 2">
            <a:extLst>
              <a:ext uri="{FF2B5EF4-FFF2-40B4-BE49-F238E27FC236}">
                <a16:creationId xmlns:a16="http://schemas.microsoft.com/office/drawing/2014/main" id="{FCB14BD6-333E-D11E-3CFC-84E3980E7EA1}"/>
              </a:ext>
            </a:extLst>
          </p:cNvPr>
          <p:cNvSpPr>
            <a:spLocks noGrp="1"/>
          </p:cNvSpPr>
          <p:nvPr>
            <p:ph idx="1"/>
          </p:nvPr>
        </p:nvSpPr>
        <p:spPr>
          <a:xfrm>
            <a:off x="6230471" y="484095"/>
            <a:ext cx="5477851" cy="6131858"/>
          </a:xfrm>
        </p:spPr>
        <p:txBody>
          <a:bodyPr vert="horz" lIns="91440" tIns="45720" rIns="91440" bIns="45720" rtlCol="0" anchor="t">
            <a:normAutofit/>
          </a:bodyPr>
          <a:lstStyle/>
          <a:p>
            <a:pPr>
              <a:lnSpc>
                <a:spcPct val="90000"/>
              </a:lnSpc>
            </a:pPr>
            <a:r>
              <a:rPr lang="en-GB" sz="1800" dirty="0">
                <a:latin typeface="Arial Black" panose="020B0A04020102020204" pitchFamily="34" charset="0"/>
                <a:ea typeface="+mj-lt"/>
                <a:cs typeface="+mj-lt"/>
              </a:rPr>
              <a:t>Deliverables:</a:t>
            </a:r>
          </a:p>
          <a:p>
            <a:pPr>
              <a:lnSpc>
                <a:spcPct val="90000"/>
              </a:lnSpc>
            </a:pPr>
            <a:r>
              <a:rPr lang="en-GB" sz="1800" b="1" dirty="0">
                <a:solidFill>
                  <a:schemeClr val="accent2"/>
                </a:solidFill>
                <a:latin typeface="Arial" panose="020B0604020202020204" pitchFamily="34" charset="0"/>
                <a:ea typeface="+mj-lt"/>
                <a:cs typeface="Arial" panose="020B0604020202020204" pitchFamily="34" charset="0"/>
              </a:rPr>
              <a:t>CNN Model </a:t>
            </a:r>
            <a:r>
              <a:rPr lang="en-GB" sz="1800" b="1" dirty="0" err="1">
                <a:solidFill>
                  <a:schemeClr val="accent2"/>
                </a:solidFill>
                <a:latin typeface="Arial" panose="020B0604020202020204" pitchFamily="34" charset="0"/>
                <a:ea typeface="+mj-lt"/>
                <a:cs typeface="Arial" panose="020B0604020202020204" pitchFamily="34" charset="0"/>
              </a:rPr>
              <a:t>Bulding</a:t>
            </a:r>
            <a:r>
              <a:rPr lang="en-GB" sz="1800" b="1" dirty="0">
                <a:solidFill>
                  <a:schemeClr val="accent2"/>
                </a:solidFill>
                <a:latin typeface="Arial" panose="020B0604020202020204" pitchFamily="34" charset="0"/>
                <a:ea typeface="+mj-lt"/>
                <a:cs typeface="Arial" panose="020B0604020202020204" pitchFamily="34" charset="0"/>
              </a:rPr>
              <a:t>:</a:t>
            </a:r>
          </a:p>
          <a:p>
            <a:pPr>
              <a:lnSpc>
                <a:spcPct val="90000"/>
              </a:lnSpc>
            </a:pPr>
            <a:r>
              <a:rPr lang="en-US" sz="1600" dirty="0"/>
              <a:t>The </a:t>
            </a:r>
            <a:r>
              <a:rPr lang="en-US" sz="1600" dirty="0" err="1"/>
              <a:t>torch.nn</a:t>
            </a:r>
            <a:r>
              <a:rPr lang="en-US" sz="1600" dirty="0"/>
              <a:t> package is used to build a CNN model with two convolution layers and two fully connected layers, setting parameters and weights. The model has 3 input image channels, 6 output channels, . Also, the </a:t>
            </a:r>
            <a:r>
              <a:rPr lang="en-US" sz="1600" dirty="0" err="1"/>
              <a:t>relu</a:t>
            </a:r>
            <a:r>
              <a:rPr lang="en-US" sz="1600" dirty="0"/>
              <a:t> is regarded as a non-linear </a:t>
            </a:r>
            <a:r>
              <a:rPr lang="en-US" sz="1600" dirty="0" err="1"/>
              <a:t>activaion</a:t>
            </a:r>
            <a:r>
              <a:rPr lang="en-US" sz="1600" dirty="0"/>
              <a:t> function to obtain the final model. The model of two fully connected layers is recorded as CNN.</a:t>
            </a:r>
          </a:p>
          <a:p>
            <a:pPr>
              <a:lnSpc>
                <a:spcPct val="90000"/>
              </a:lnSpc>
            </a:pPr>
            <a:r>
              <a:rPr lang="en-US" sz="1600" b="1" dirty="0">
                <a:solidFill>
                  <a:schemeClr val="accent2"/>
                </a:solidFill>
              </a:rPr>
              <a:t>Loss function and optimizer:  </a:t>
            </a:r>
            <a:r>
              <a:rPr lang="en-US" sz="1600" dirty="0"/>
              <a:t>The application of the loss function is also important in the process of evaluating and optimizing the neural network. </a:t>
            </a:r>
          </a:p>
          <a:p>
            <a:pPr>
              <a:lnSpc>
                <a:spcPct val="90000"/>
              </a:lnSpc>
            </a:pPr>
            <a:r>
              <a:rPr lang="en-US" sz="1600" b="1" dirty="0">
                <a:solidFill>
                  <a:schemeClr val="accent2"/>
                </a:solidFill>
              </a:rPr>
              <a:t>Train the CNN : </a:t>
            </a:r>
            <a:r>
              <a:rPr lang="en-US" sz="1600" dirty="0"/>
              <a:t>The test set is trained by applying the above established model and function into the training set for training, and cycling the dataset 10 times to finally get each loss,</a:t>
            </a:r>
            <a:endParaRPr lang="en-GB" sz="1800" dirty="0">
              <a:latin typeface="Arial Black" panose="020B0A04020102020204" pitchFamily="34" charset="0"/>
              <a:ea typeface="+mj-lt"/>
              <a:cs typeface="+mj-lt"/>
            </a:endParaRPr>
          </a:p>
        </p:txBody>
      </p:sp>
    </p:spTree>
    <p:extLst>
      <p:ext uri="{BB962C8B-B14F-4D97-AF65-F5344CB8AC3E}">
        <p14:creationId xmlns:p14="http://schemas.microsoft.com/office/powerpoint/2010/main" val="380935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3"/>
            <a:ext cx="8946541" cy="4067584"/>
          </a:xfrm>
        </p:spPr>
        <p:txBody>
          <a:bodyPr vert="horz" lIns="91440" tIns="45720" rIns="91440" bIns="45720" rtlCol="0" anchor="t">
            <a:normAutofit/>
          </a:bodyPr>
          <a:lstStyle/>
          <a:p>
            <a:pPr marL="0" indent="0">
              <a:buNone/>
            </a:pPr>
            <a:r>
              <a:rPr lang="en-US" sz="1800" dirty="0">
                <a:ea typeface="+mj-lt"/>
                <a:cs typeface="+mj-lt"/>
              </a:rPr>
              <a:t>Evaluating the success of your project is essential to determine whether the objectives have been achieved. </a:t>
            </a:r>
          </a:p>
          <a:p>
            <a:pPr>
              <a:buClr>
                <a:schemeClr val="tx1"/>
              </a:buClr>
            </a:pPr>
            <a:r>
              <a:rPr lang="en-US" sz="1800" dirty="0">
                <a:ea typeface="+mj-lt"/>
                <a:cs typeface="+mj-lt"/>
              </a:rPr>
              <a:t>To check whether the project has met its goals, we will employ the following evaluation methodology and relevant metrics:</a:t>
            </a:r>
          </a:p>
          <a:p>
            <a:pPr marL="0" indent="0">
              <a:buNone/>
            </a:pPr>
            <a:endParaRPr lang="en-US" sz="1800" dirty="0">
              <a:ea typeface="+mj-lt"/>
              <a:cs typeface="+mj-lt"/>
            </a:endParaRPr>
          </a:p>
          <a:p>
            <a:pPr>
              <a:buClr>
                <a:schemeClr val="tx1"/>
              </a:buClr>
            </a:pPr>
            <a:r>
              <a:rPr lang="en-US" sz="1800" dirty="0">
                <a:ea typeface="+mj-lt"/>
                <a:cs typeface="+mj-lt"/>
              </a:rPr>
              <a:t>Regularly monitor the models performance and consider retraining it with new data to adapt to changes in the dataset over time.</a:t>
            </a:r>
          </a:p>
          <a:p>
            <a:pPr>
              <a:buClr>
                <a:schemeClr val="tx1"/>
              </a:buClr>
            </a:pPr>
            <a:r>
              <a:rPr lang="en-US" sz="1800" dirty="0">
                <a:latin typeface="Arial" panose="020B0604020202020204" pitchFamily="34" charset="0"/>
                <a:ea typeface="+mj-lt"/>
                <a:cs typeface="Arial" panose="020B0604020202020204" pitchFamily="34" charset="0"/>
              </a:rPr>
              <a:t>While the dataset is effectively solved, it can be used as the basis for learning and practicing how to develop, evaluate and use convolutional deep learning neural networks for </a:t>
            </a:r>
            <a:r>
              <a:rPr lang="en-US" sz="1600" dirty="0">
                <a:latin typeface="Arial" panose="020B0604020202020204" pitchFamily="34" charset="0"/>
                <a:cs typeface="Arial" panose="020B0604020202020204" pitchFamily="34" charset="0"/>
              </a:rPr>
              <a:t>NEURAL MACHINE TRANSLATION</a:t>
            </a:r>
            <a:r>
              <a:rPr lang="en-US" sz="1600" dirty="0">
                <a:latin typeface="Arial" panose="020B0604020202020204" pitchFamily="34" charset="0"/>
                <a:ea typeface="+mj-lt"/>
                <a:cs typeface="Arial" panose="020B0604020202020204" pitchFamily="34" charset="0"/>
              </a:rPr>
              <a:t>.</a:t>
            </a:r>
          </a:p>
          <a:p>
            <a:br>
              <a:rPr lang="en-US" sz="1600" dirty="0"/>
            </a:br>
            <a:endParaRPr lang="en-US"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343781" y="518979"/>
            <a:ext cx="9950823" cy="584775"/>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Evaluation methodology</a:t>
            </a:r>
          </a:p>
        </p:txBody>
      </p:sp>
    </p:spTree>
    <p:extLst>
      <p:ext uri="{BB962C8B-B14F-4D97-AF65-F5344CB8AC3E}">
        <p14:creationId xmlns:p14="http://schemas.microsoft.com/office/powerpoint/2010/main" val="17507387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9973B6-C84C-DC41-A37C-A7FD9CC58F97}"/>
              </a:ext>
            </a:extLst>
          </p:cNvPr>
          <p:cNvSpPr>
            <a:spLocks noGrp="1"/>
          </p:cNvSpPr>
          <p:nvPr>
            <p:ph type="title"/>
          </p:nvPr>
        </p:nvSpPr>
        <p:spPr>
          <a:xfrm>
            <a:off x="653143" y="1645920"/>
            <a:ext cx="3522879" cy="4470821"/>
          </a:xfrm>
        </p:spPr>
        <p:txBody>
          <a:bodyPr>
            <a:normAutofit/>
          </a:bodyPr>
          <a:lstStyle/>
          <a:p>
            <a:pPr algn="r"/>
            <a:r>
              <a:rPr lang="en-GB" dirty="0">
                <a:solidFill>
                  <a:srgbClr val="FFFFFF"/>
                </a:solidFill>
              </a:rPr>
              <a:t>Conclusion:</a:t>
            </a:r>
          </a:p>
        </p:txBody>
      </p:sp>
      <p:sp>
        <p:nvSpPr>
          <p:cNvPr id="3" name="Content Placeholder 2">
            <a:extLst>
              <a:ext uri="{FF2B5EF4-FFF2-40B4-BE49-F238E27FC236}">
                <a16:creationId xmlns:a16="http://schemas.microsoft.com/office/drawing/2014/main" id="{B45B17C5-35A5-84A1-4C79-18B040A25E05}"/>
              </a:ext>
            </a:extLst>
          </p:cNvPr>
          <p:cNvSpPr>
            <a:spLocks noGrp="1"/>
          </p:cNvSpPr>
          <p:nvPr>
            <p:ph idx="1"/>
          </p:nvPr>
        </p:nvSpPr>
        <p:spPr>
          <a:xfrm>
            <a:off x="5204109" y="1320950"/>
            <a:ext cx="5975532" cy="4795791"/>
          </a:xfrm>
        </p:spPr>
        <p:txBody>
          <a:bodyPr vert="horz" lIns="91440" tIns="45720" rIns="91440" bIns="45720" rtlCol="0" anchor="t">
            <a:normAutofit/>
          </a:bodyPr>
          <a:lstStyle/>
          <a:p>
            <a:pPr marL="0" indent="0">
              <a:buNone/>
            </a:pPr>
            <a:r>
              <a:rPr lang="en-GB" sz="2400" b="1" dirty="0"/>
              <a:t>In Summary</a:t>
            </a:r>
            <a:r>
              <a:rPr lang="en-GB" b="1" dirty="0"/>
              <a:t>, </a:t>
            </a:r>
            <a:r>
              <a:rPr lang="en-US" dirty="0"/>
              <a:t>Model translation is good for short sentences, but can be better in case of sentences having more than 15 words.</a:t>
            </a:r>
          </a:p>
          <a:p>
            <a:pPr>
              <a:buClr>
                <a:schemeClr val="tx1"/>
              </a:buClr>
            </a:pPr>
            <a:r>
              <a:rPr lang="en-US" dirty="0"/>
              <a:t>Model validation scores can be improved by trying out –</a:t>
            </a:r>
          </a:p>
          <a:p>
            <a:pPr lvl="1">
              <a:buClr>
                <a:schemeClr val="tx1"/>
              </a:buClr>
            </a:pPr>
            <a:r>
              <a:rPr lang="en-US" dirty="0"/>
              <a:t>Attention based deep learning models</a:t>
            </a:r>
          </a:p>
          <a:p>
            <a:pPr lvl="1">
              <a:buClr>
                <a:schemeClr val="tx1"/>
              </a:buClr>
            </a:pPr>
            <a:r>
              <a:rPr lang="en-US" dirty="0"/>
              <a:t>Neural Transformers for longer sentences.</a:t>
            </a:r>
          </a:p>
          <a:p>
            <a:endParaRPr lang="en-US" dirty="0">
              <a:solidFill>
                <a:srgbClr val="1F2328"/>
              </a:solidFill>
              <a:latin typeface="-apple-system"/>
              <a:cs typeface="Arial" panose="020B0604020202020204" pitchFamily="34" charset="0"/>
            </a:endParaRPr>
          </a:p>
          <a:p>
            <a:pPr>
              <a:buClr>
                <a:schemeClr val="tx1"/>
              </a:buClr>
            </a:pPr>
            <a:r>
              <a:rPr lang="en-US" dirty="0">
                <a:solidFill>
                  <a:srgbClr val="1F2328"/>
                </a:solidFill>
                <a:latin typeface="-apple-system"/>
                <a:cs typeface="Arial" panose="020B0604020202020204" pitchFamily="34" charset="0"/>
              </a:rPr>
              <a:t>This Project showcase the power of deep learning and image processing in solving real-world problems by accurately classifying animals based on images and contributing to wildlife conversation.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3192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Content Placeholder 3" descr="A white envelope with a thank you note&#10;&#10;Description automatically generated">
            <a:extLst>
              <a:ext uri="{FF2B5EF4-FFF2-40B4-BE49-F238E27FC236}">
                <a16:creationId xmlns:a16="http://schemas.microsoft.com/office/drawing/2014/main" id="{E6960DF0-CE96-8E91-1DE5-1B34935099F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6174" r="33617"/>
          <a:stretch/>
        </p:blipFill>
        <p:spPr>
          <a:xfrm>
            <a:off x="-2" y="10"/>
            <a:ext cx="6094407" cy="6857990"/>
          </a:xfrm>
          <a:prstGeom prst="rect">
            <a:avLst/>
          </a:prstGeom>
        </p:spPr>
      </p:pic>
      <p:sp>
        <p:nvSpPr>
          <p:cNvPr id="18" name="Content Placeholder 17">
            <a:extLst>
              <a:ext uri="{FF2B5EF4-FFF2-40B4-BE49-F238E27FC236}">
                <a16:creationId xmlns:a16="http://schemas.microsoft.com/office/drawing/2014/main" id="{3D61F1EA-9BC1-707A-EA9F-EB41F664B3EC}"/>
              </a:ext>
            </a:extLst>
          </p:cNvPr>
          <p:cNvSpPr>
            <a:spLocks noGrp="1"/>
          </p:cNvSpPr>
          <p:nvPr>
            <p:ph idx="1"/>
          </p:nvPr>
        </p:nvSpPr>
        <p:spPr>
          <a:xfrm>
            <a:off x="5856843" y="2640107"/>
            <a:ext cx="6008361" cy="2319616"/>
          </a:xfrm>
        </p:spPr>
        <p:txBody>
          <a:bodyPr vert="horz" lIns="91440" tIns="45720" rIns="91440" bIns="45720" rtlCol="0" anchor="t">
            <a:normAutofit/>
          </a:bodyPr>
          <a:lstStyle/>
          <a:p>
            <a:r>
              <a:rPr lang="en-GB" sz="3800" b="1" i="1" dirty="0">
                <a:solidFill>
                  <a:srgbClr val="EBEBEB"/>
                </a:solidFill>
                <a:latin typeface="Aptos"/>
                <a:ea typeface="+mj-lt"/>
                <a:cs typeface="+mj-lt"/>
              </a:rPr>
              <a:t>Professor for giving this golden opportunity</a:t>
            </a:r>
            <a:endParaRPr lang="en-US" sz="3800" b="1" i="1" dirty="0">
              <a:solidFill>
                <a:srgbClr val="EBEBEB"/>
              </a:solidFill>
              <a:latin typeface="Aptos"/>
              <a:ea typeface="+mj-lt"/>
              <a:cs typeface="+mj-lt"/>
            </a:endParaRPr>
          </a:p>
          <a:p>
            <a:pPr>
              <a:buClr>
                <a:srgbClr val="8AD0D6"/>
              </a:buClr>
            </a:pPr>
            <a:endParaRPr lang="en-US" dirty="0"/>
          </a:p>
        </p:txBody>
      </p:sp>
      <p:sp>
        <p:nvSpPr>
          <p:cNvPr id="5" name="TextBox 4">
            <a:extLst>
              <a:ext uri="{FF2B5EF4-FFF2-40B4-BE49-F238E27FC236}">
                <a16:creationId xmlns:a16="http://schemas.microsoft.com/office/drawing/2014/main" id="{B4F9DCA6-EEFE-BD66-640F-7D1A850E9843}"/>
              </a:ext>
            </a:extLst>
          </p:cNvPr>
          <p:cNvSpPr txBox="1"/>
          <p:nvPr/>
        </p:nvSpPr>
        <p:spPr>
          <a:xfrm>
            <a:off x="1698096" y="3081186"/>
            <a:ext cx="4165298" cy="220739"/>
          </a:xfrm>
          <a:prstGeom prst="rect">
            <a:avLst/>
          </a:prstGeom>
        </p:spPr>
        <p:txBody>
          <a:bodyPr lIns="91440" tIns="45720" rIns="91440" bIns="45720" anchor="t">
            <a:normAutofit fontScale="55000" lnSpcReduction="20000"/>
          </a:bodyPr>
          <a:lstStyle/>
          <a:p>
            <a:endParaRPr lang="en-US" dirty="0"/>
          </a:p>
        </p:txBody>
      </p:sp>
    </p:spTree>
    <p:extLst>
      <p:ext uri="{BB962C8B-B14F-4D97-AF65-F5344CB8AC3E}">
        <p14:creationId xmlns:p14="http://schemas.microsoft.com/office/powerpoint/2010/main" val="305707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a:xfrm>
            <a:off x="3361044" y="1026265"/>
            <a:ext cx="6008380" cy="650626"/>
          </a:xfrm>
        </p:spPr>
        <p:txBody>
          <a:bodyPr anchor="ctr">
            <a:noAutofit/>
          </a:bodyPr>
          <a:lstStyle/>
          <a:p>
            <a:r>
              <a:rPr lang="en-GB" sz="4400" b="1" dirty="0">
                <a:solidFill>
                  <a:srgbClr val="FFFFFF"/>
                </a:solidFill>
              </a:rPr>
              <a:t>TEAM MEMBERS:</a:t>
            </a:r>
          </a:p>
        </p:txBody>
      </p:sp>
      <p:pic>
        <p:nvPicPr>
          <p:cNvPr id="4" name="Content Placeholder 3" descr="Group with solid fill">
            <a:extLst>
              <a:ext uri="{FF2B5EF4-FFF2-40B4-BE49-F238E27FC236}">
                <a16:creationId xmlns:a16="http://schemas.microsoft.com/office/drawing/2014/main" id="{A24C5272-44AF-7C7A-D878-E600A6E20A5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186372" y="2406131"/>
            <a:ext cx="4044279" cy="2165949"/>
          </a:xfrm>
        </p:spPr>
      </p:pic>
      <p:sp>
        <p:nvSpPr>
          <p:cNvPr id="1911" name="TextBox 1910">
            <a:extLst>
              <a:ext uri="{FF2B5EF4-FFF2-40B4-BE49-F238E27FC236}">
                <a16:creationId xmlns:a16="http://schemas.microsoft.com/office/drawing/2014/main" id="{FBFA71F6-287C-446A-43CE-7FDAA6E02CEA}"/>
              </a:ext>
            </a:extLst>
          </p:cNvPr>
          <p:cNvSpPr txBox="1"/>
          <p:nvPr/>
        </p:nvSpPr>
        <p:spPr>
          <a:xfrm>
            <a:off x="5397499" y="1595058"/>
            <a:ext cx="294277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sz="1100" dirty="0">
              <a:solidFill>
                <a:srgbClr val="444444"/>
              </a:solidFill>
              <a:latin typeface="Calibri"/>
              <a:cs typeface="Calibri"/>
            </a:endParaRPr>
          </a:p>
        </p:txBody>
      </p:sp>
      <p:sp>
        <p:nvSpPr>
          <p:cNvPr id="1912" name="Teardrop 1911">
            <a:extLst>
              <a:ext uri="{FF2B5EF4-FFF2-40B4-BE49-F238E27FC236}">
                <a16:creationId xmlns:a16="http://schemas.microsoft.com/office/drawing/2014/main" id="{4220AF3E-0E27-125C-2990-736BD47033C7}"/>
              </a:ext>
            </a:extLst>
          </p:cNvPr>
          <p:cNvSpPr/>
          <p:nvPr/>
        </p:nvSpPr>
        <p:spPr>
          <a:xfrm rot="1592805">
            <a:off x="3150757" y="2739983"/>
            <a:ext cx="3709743" cy="2137687"/>
          </a:xfrm>
          <a:prstGeom prst="teardrop">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solidFill>
            </a:endParaRPr>
          </a:p>
        </p:txBody>
      </p:sp>
      <p:sp>
        <p:nvSpPr>
          <p:cNvPr id="1925" name="TextBox 1924">
            <a:extLst>
              <a:ext uri="{FF2B5EF4-FFF2-40B4-BE49-F238E27FC236}">
                <a16:creationId xmlns:a16="http://schemas.microsoft.com/office/drawing/2014/main" id="{628B81D8-858B-FED1-2608-5B29C5D7DA0E}"/>
              </a:ext>
            </a:extLst>
          </p:cNvPr>
          <p:cNvSpPr txBox="1"/>
          <p:nvPr/>
        </p:nvSpPr>
        <p:spPr>
          <a:xfrm>
            <a:off x="3457056" y="2890391"/>
            <a:ext cx="37293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i="1" dirty="0">
              <a:solidFill>
                <a:srgbClr val="444444"/>
              </a:solidFill>
              <a:latin typeface="Arial"/>
              <a:cs typeface="Calibri"/>
            </a:endParaRPr>
          </a:p>
          <a:p>
            <a:pPr marL="285750" indent="-285750">
              <a:buFont typeface="Arial,Sans-Serif"/>
              <a:buChar char="•"/>
            </a:pPr>
            <a:r>
              <a:rPr lang="en-GB" sz="1600" b="1" i="1" dirty="0">
                <a:solidFill>
                  <a:srgbClr val="444444"/>
                </a:solidFill>
                <a:latin typeface="Arial"/>
                <a:cs typeface="Calibri"/>
              </a:rPr>
              <a:t>Mustak Ahamed </a:t>
            </a:r>
            <a:r>
              <a:rPr lang="en-GB" sz="1600" b="1" i="1" dirty="0" err="1">
                <a:solidFill>
                  <a:srgbClr val="444444"/>
                </a:solidFill>
                <a:latin typeface="Arial"/>
                <a:cs typeface="Calibri"/>
              </a:rPr>
              <a:t>Yadiki</a:t>
            </a:r>
            <a:endParaRPr lang="en-GB" sz="1600" b="1" i="1" dirty="0">
              <a:solidFill>
                <a:srgbClr val="444444"/>
              </a:solidFill>
              <a:latin typeface="Arial"/>
              <a:cs typeface="Calibri"/>
            </a:endParaRPr>
          </a:p>
          <a:p>
            <a:pPr marL="285750" indent="-285750">
              <a:buFont typeface="Arial,Sans-Serif"/>
              <a:buChar char="•"/>
            </a:pPr>
            <a:r>
              <a:rPr lang="en-US" sz="1600" b="1" i="1" dirty="0" err="1">
                <a:solidFill>
                  <a:srgbClr val="444444"/>
                </a:solidFill>
                <a:latin typeface="Arial"/>
                <a:cs typeface="Calibri"/>
              </a:rPr>
              <a:t>Poojitha</a:t>
            </a:r>
            <a:r>
              <a:rPr lang="en-US" sz="1600" b="1" i="1" dirty="0">
                <a:solidFill>
                  <a:srgbClr val="444444"/>
                </a:solidFill>
                <a:latin typeface="Arial"/>
                <a:cs typeface="Calibri"/>
              </a:rPr>
              <a:t> </a:t>
            </a:r>
            <a:r>
              <a:rPr lang="en-US" sz="1600" b="1" i="1">
                <a:solidFill>
                  <a:srgbClr val="444444"/>
                </a:solidFill>
                <a:latin typeface="Arial"/>
                <a:cs typeface="Calibri"/>
              </a:rPr>
              <a:t>Mandapati</a:t>
            </a:r>
            <a:endParaRPr lang="en-US" sz="1600" b="1" i="1" dirty="0">
              <a:solidFill>
                <a:srgbClr val="444444"/>
              </a:solidFill>
              <a:latin typeface="Arial"/>
              <a:cs typeface="Calibri"/>
            </a:endParaRPr>
          </a:p>
          <a:p>
            <a:pPr marL="285750" indent="-285750">
              <a:buFont typeface="Arial,Sans-Serif"/>
              <a:buChar char="•"/>
            </a:pPr>
            <a:r>
              <a:rPr lang="en-US" sz="1600" b="1" i="1" dirty="0" err="1">
                <a:solidFill>
                  <a:srgbClr val="444444"/>
                </a:solidFill>
                <a:latin typeface="Arial"/>
                <a:cs typeface="Calibri"/>
              </a:rPr>
              <a:t>Rahulsai</a:t>
            </a:r>
            <a:r>
              <a:rPr lang="en-US" sz="1600" b="1" i="1" dirty="0">
                <a:solidFill>
                  <a:srgbClr val="444444"/>
                </a:solidFill>
                <a:latin typeface="Arial"/>
                <a:cs typeface="Calibri"/>
              </a:rPr>
              <a:t> </a:t>
            </a:r>
            <a:r>
              <a:rPr lang="en-US" sz="1600" b="1" i="1" dirty="0" err="1">
                <a:solidFill>
                  <a:srgbClr val="444444"/>
                </a:solidFill>
                <a:latin typeface="Arial"/>
                <a:cs typeface="Calibri"/>
              </a:rPr>
              <a:t>Somepalli</a:t>
            </a:r>
            <a:endParaRPr lang="en-GB" sz="1600" b="1" i="1" dirty="0">
              <a:solidFill>
                <a:srgbClr val="444444"/>
              </a:solidFill>
              <a:latin typeface="Arial"/>
              <a:cs typeface="Calibri"/>
            </a:endParaRPr>
          </a:p>
        </p:txBody>
      </p:sp>
    </p:spTree>
    <p:extLst>
      <p:ext uri="{BB962C8B-B14F-4D97-AF65-F5344CB8AC3E}">
        <p14:creationId xmlns:p14="http://schemas.microsoft.com/office/powerpoint/2010/main" val="368466229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a:xfrm>
            <a:off x="52052" y="2869132"/>
            <a:ext cx="7523393" cy="1785995"/>
          </a:xfrm>
        </p:spPr>
        <p:txBody>
          <a:bodyPr>
            <a:normAutofit fontScale="90000"/>
          </a:bodyPr>
          <a:lstStyle/>
          <a:p>
            <a:pPr>
              <a:lnSpc>
                <a:spcPct val="90000"/>
              </a:lnSpc>
            </a:pPr>
            <a:r>
              <a:rPr lang="en-GB" sz="3600" b="1" dirty="0">
                <a:solidFill>
                  <a:schemeClr val="accent2"/>
                </a:solidFill>
                <a:latin typeface="Arial" panose="020B0604020202020204" pitchFamily="34" charset="0"/>
                <a:ea typeface="+mj-lt"/>
                <a:cs typeface="Arial" panose="020B0604020202020204" pitchFamily="34" charset="0"/>
              </a:rPr>
              <a:t>‌PROJECT TOPIC:</a:t>
            </a:r>
            <a:r>
              <a:rPr lang="en-US" sz="3200" b="1" dirty="0"/>
              <a:t>NEURAL MACHINE TRANSLATION</a:t>
            </a:r>
            <a:br>
              <a:rPr lang="en-GB" sz="3200" b="1" dirty="0">
                <a:solidFill>
                  <a:schemeClr val="tx1"/>
                </a:solidFill>
                <a:latin typeface="Arial" panose="020B0604020202020204" pitchFamily="34" charset="0"/>
                <a:ea typeface="+mj-lt"/>
                <a:cs typeface="Arial" panose="020B0604020202020204" pitchFamily="34" charset="0"/>
              </a:rPr>
            </a:br>
            <a:br>
              <a:rPr lang="en-GB" sz="3200" b="1" dirty="0">
                <a:solidFill>
                  <a:schemeClr val="tx1"/>
                </a:solidFill>
                <a:latin typeface="Arial" panose="020B0604020202020204" pitchFamily="34" charset="0"/>
                <a:ea typeface="+mj-lt"/>
                <a:cs typeface="Arial" panose="020B0604020202020204" pitchFamily="34" charset="0"/>
              </a:rPr>
            </a:br>
            <a:br>
              <a:rPr lang="en-GB" sz="3200" b="1" dirty="0">
                <a:solidFill>
                  <a:schemeClr val="tx1"/>
                </a:solidFill>
                <a:latin typeface="Arial" panose="020B0604020202020204" pitchFamily="34" charset="0"/>
                <a:ea typeface="+mj-lt"/>
                <a:cs typeface="Arial" panose="020B0604020202020204" pitchFamily="34" charset="0"/>
              </a:rPr>
            </a:br>
            <a:br>
              <a:rPr lang="en-GB" sz="3600" b="1" dirty="0">
                <a:ea typeface="+mj-lt"/>
                <a:cs typeface="+mj-lt"/>
              </a:rPr>
            </a:br>
            <a:endParaRPr lang="en-GB" sz="3600" b="1" dirty="0">
              <a:solidFill>
                <a:srgbClr val="EBEBEB"/>
              </a:solidFill>
              <a:ea typeface="+mj-lt"/>
              <a:cs typeface="+mj-lt"/>
            </a:endParaRPr>
          </a:p>
        </p:txBody>
      </p:sp>
      <p:sp>
        <p:nvSpPr>
          <p:cNvPr id="40"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1" name="Picture 40" descr="Abstract blurred background of department store">
            <a:extLst>
              <a:ext uri="{FF2B5EF4-FFF2-40B4-BE49-F238E27FC236}">
                <a16:creationId xmlns:a16="http://schemas.microsoft.com/office/drawing/2014/main" id="{DBFC04AB-7A1E-8576-FD98-5C8BF39FDF76}"/>
              </a:ext>
            </a:extLst>
          </p:cNvPr>
          <p:cNvPicPr>
            <a:picLocks noChangeAspect="1"/>
          </p:cNvPicPr>
          <p:nvPr/>
        </p:nvPicPr>
        <p:blipFill rotWithShape="1">
          <a:blip r:embed="rId3"/>
          <a:srcRect l="20146" r="31617"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697467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a:xfrm>
            <a:off x="623701" y="986118"/>
            <a:ext cx="8947522" cy="1400530"/>
          </a:xfrm>
        </p:spPr>
        <p:txBody>
          <a:bodyPr anchor="ctr">
            <a:normAutofit/>
          </a:bodyPr>
          <a:lstStyle/>
          <a:p>
            <a:r>
              <a:rPr lang="en-GB" sz="3200" b="1" dirty="0">
                <a:solidFill>
                  <a:schemeClr val="bg1"/>
                </a:solidFill>
                <a:ea typeface="+mj-lt"/>
                <a:cs typeface="+mj-lt"/>
              </a:rPr>
              <a:t>Statement of Project Objectives:</a:t>
            </a:r>
            <a:br>
              <a:rPr lang="en-GB" sz="1800" b="1" dirty="0">
                <a:solidFill>
                  <a:srgbClr val="374151"/>
                </a:solidFill>
                <a:ea typeface="+mj-lt"/>
                <a:cs typeface="+mj-lt"/>
              </a:rPr>
            </a:br>
            <a:endParaRPr lang="en-GB" sz="1800" b="1" dirty="0">
              <a:solidFill>
                <a:srgbClr val="374151"/>
              </a:solidFill>
              <a:ea typeface="+mj-lt"/>
              <a:cs typeface="+mj-lt"/>
            </a:endParaRPr>
          </a:p>
        </p:txBody>
      </p:sp>
      <p:sp>
        <p:nvSpPr>
          <p:cNvPr id="5" name="Content Placeholder 4">
            <a:extLst>
              <a:ext uri="{FF2B5EF4-FFF2-40B4-BE49-F238E27FC236}">
                <a16:creationId xmlns:a16="http://schemas.microsoft.com/office/drawing/2014/main" id="{DCAD22BA-CCAF-23D3-D444-55D46715EC5C}"/>
              </a:ext>
            </a:extLst>
          </p:cNvPr>
          <p:cNvSpPr>
            <a:spLocks noGrp="1"/>
          </p:cNvSpPr>
          <p:nvPr>
            <p:ph idx="1"/>
          </p:nvPr>
        </p:nvSpPr>
        <p:spPr>
          <a:xfrm>
            <a:off x="908346" y="2327888"/>
            <a:ext cx="8946541" cy="3881882"/>
          </a:xfrm>
        </p:spPr>
        <p:txBody>
          <a:bodyPr>
            <a:normAutofit/>
          </a:bodyPr>
          <a:lstStyle/>
          <a:p>
            <a:pPr>
              <a:buClr>
                <a:schemeClr val="tx1"/>
              </a:buClr>
            </a:pPr>
            <a:r>
              <a:rPr lang="en-US" dirty="0"/>
              <a:t>To build a Neural Machine Translation Model which can handle Complex Machine Translations using Deep Learning Models.</a:t>
            </a:r>
          </a:p>
          <a:p>
            <a:pPr>
              <a:buClr>
                <a:schemeClr val="tx1"/>
              </a:buClr>
            </a:pPr>
            <a:r>
              <a:rPr lang="en-US" dirty="0"/>
              <a:t>Model to be used – Encoder Decoder Recurrent Neural Model</a:t>
            </a:r>
          </a:p>
          <a:p>
            <a:pPr>
              <a:buClr>
                <a:schemeClr val="tx1"/>
              </a:buClr>
            </a:pPr>
            <a:r>
              <a:rPr lang="en-US" dirty="0"/>
              <a:t>Source Language – French </a:t>
            </a:r>
          </a:p>
          <a:p>
            <a:pPr>
              <a:buClr>
                <a:schemeClr val="tx1"/>
              </a:buClr>
            </a:pPr>
            <a:r>
              <a:rPr lang="en-US" dirty="0"/>
              <a:t>Output Language – English</a:t>
            </a:r>
          </a:p>
          <a:p>
            <a:pPr>
              <a:buClr>
                <a:schemeClr val="tx1"/>
              </a:buClr>
            </a:pPr>
            <a:r>
              <a:rPr lang="en-US" dirty="0"/>
              <a:t>Model Validation Metrics – BLEU Score</a:t>
            </a:r>
          </a:p>
          <a:p>
            <a:pPr>
              <a:buClr>
                <a:schemeClr val="tx1"/>
              </a:buClr>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5621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a:xfrm>
            <a:off x="623701" y="986118"/>
            <a:ext cx="8947522" cy="1400530"/>
          </a:xfrm>
        </p:spPr>
        <p:txBody>
          <a:bodyPr anchor="ctr">
            <a:normAutofit/>
          </a:bodyPr>
          <a:lstStyle/>
          <a:p>
            <a:r>
              <a:rPr lang="en-GB" sz="3200" b="1" dirty="0">
                <a:solidFill>
                  <a:schemeClr val="bg1"/>
                </a:solidFill>
                <a:ea typeface="+mj-lt"/>
                <a:cs typeface="+mj-lt"/>
              </a:rPr>
              <a:t>About Data:</a:t>
            </a:r>
            <a:br>
              <a:rPr lang="en-GB" sz="1800" b="1" dirty="0">
                <a:solidFill>
                  <a:srgbClr val="374151"/>
                </a:solidFill>
                <a:ea typeface="+mj-lt"/>
                <a:cs typeface="+mj-lt"/>
              </a:rPr>
            </a:br>
            <a:endParaRPr lang="en-GB" sz="1800" b="1" dirty="0">
              <a:solidFill>
                <a:srgbClr val="374151"/>
              </a:solidFill>
              <a:ea typeface="+mj-lt"/>
              <a:cs typeface="+mj-lt"/>
            </a:endParaRPr>
          </a:p>
        </p:txBody>
      </p:sp>
      <p:pic>
        <p:nvPicPr>
          <p:cNvPr id="3" name="Content Placeholder 2">
            <a:extLst>
              <a:ext uri="{FF2B5EF4-FFF2-40B4-BE49-F238E27FC236}">
                <a16:creationId xmlns:a16="http://schemas.microsoft.com/office/drawing/2014/main" id="{3E18FE21-9483-65A6-3321-2BF4D1B6B1B1}"/>
              </a:ext>
            </a:extLst>
          </p:cNvPr>
          <p:cNvPicPr>
            <a:picLocks noGrp="1" noChangeAspect="1"/>
          </p:cNvPicPr>
          <p:nvPr>
            <p:ph idx="1"/>
          </p:nvPr>
        </p:nvPicPr>
        <p:blipFill>
          <a:blip r:embed="rId2"/>
          <a:stretch>
            <a:fillRect/>
          </a:stretch>
        </p:blipFill>
        <p:spPr>
          <a:xfrm>
            <a:off x="2014335" y="3700887"/>
            <a:ext cx="7556888" cy="1143059"/>
          </a:xfrm>
          <a:prstGeom prst="rect">
            <a:avLst/>
          </a:prstGeom>
        </p:spPr>
      </p:pic>
      <p:sp>
        <p:nvSpPr>
          <p:cNvPr id="6" name="TextBox 5">
            <a:extLst>
              <a:ext uri="{FF2B5EF4-FFF2-40B4-BE49-F238E27FC236}">
                <a16:creationId xmlns:a16="http://schemas.microsoft.com/office/drawing/2014/main" id="{7BBF7FFA-0ACC-8DD7-2B31-28793EA3E493}"/>
              </a:ext>
            </a:extLst>
          </p:cNvPr>
          <p:cNvSpPr txBox="1"/>
          <p:nvPr/>
        </p:nvSpPr>
        <p:spPr>
          <a:xfrm>
            <a:off x="1536192" y="3105834"/>
            <a:ext cx="6444025" cy="646331"/>
          </a:xfrm>
          <a:prstGeom prst="rect">
            <a:avLst/>
          </a:prstGeom>
          <a:noFill/>
        </p:spPr>
        <p:txBody>
          <a:bodyPr wrap="square">
            <a:spAutoFit/>
          </a:bodyPr>
          <a:lstStyle/>
          <a:p>
            <a:r>
              <a:rPr lang="en-US" dirty="0"/>
              <a:t>Number of sentence present – </a:t>
            </a:r>
            <a:r>
              <a:rPr lang="en-IN" b="1" dirty="0"/>
              <a:t>190206</a:t>
            </a:r>
          </a:p>
          <a:p>
            <a:r>
              <a:rPr lang="en-US" dirty="0"/>
              <a:t>Example:</a:t>
            </a:r>
          </a:p>
        </p:txBody>
      </p:sp>
    </p:spTree>
    <p:extLst>
      <p:ext uri="{BB962C8B-B14F-4D97-AF65-F5344CB8AC3E}">
        <p14:creationId xmlns:p14="http://schemas.microsoft.com/office/powerpoint/2010/main" val="736844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a:xfrm>
            <a:off x="623701" y="986118"/>
            <a:ext cx="8947522" cy="1400530"/>
          </a:xfrm>
        </p:spPr>
        <p:txBody>
          <a:bodyPr anchor="ctr">
            <a:normAutofit/>
          </a:bodyPr>
          <a:lstStyle/>
          <a:p>
            <a:r>
              <a:rPr lang="en-GB" sz="3200" b="1" dirty="0">
                <a:solidFill>
                  <a:schemeClr val="bg1"/>
                </a:solidFill>
                <a:ea typeface="+mj-lt"/>
                <a:cs typeface="+mj-lt"/>
              </a:rPr>
              <a:t>About Data(CNTD).</a:t>
            </a:r>
            <a:br>
              <a:rPr lang="en-GB" sz="1800" b="1" dirty="0">
                <a:solidFill>
                  <a:srgbClr val="374151"/>
                </a:solidFill>
                <a:ea typeface="+mj-lt"/>
                <a:cs typeface="+mj-lt"/>
              </a:rPr>
            </a:br>
            <a:endParaRPr lang="en-GB" sz="1800" b="1" dirty="0">
              <a:solidFill>
                <a:srgbClr val="374151"/>
              </a:solidFill>
              <a:ea typeface="+mj-lt"/>
              <a:cs typeface="+mj-lt"/>
            </a:endParaRPr>
          </a:p>
        </p:txBody>
      </p:sp>
      <p:sp>
        <p:nvSpPr>
          <p:cNvPr id="6" name="TextBox 5">
            <a:extLst>
              <a:ext uri="{FF2B5EF4-FFF2-40B4-BE49-F238E27FC236}">
                <a16:creationId xmlns:a16="http://schemas.microsoft.com/office/drawing/2014/main" id="{7BBF7FFA-0ACC-8DD7-2B31-28793EA3E493}"/>
              </a:ext>
            </a:extLst>
          </p:cNvPr>
          <p:cNvSpPr txBox="1"/>
          <p:nvPr/>
        </p:nvSpPr>
        <p:spPr>
          <a:xfrm>
            <a:off x="921050" y="2460581"/>
            <a:ext cx="6444025" cy="2031325"/>
          </a:xfrm>
          <a:prstGeom prst="rect">
            <a:avLst/>
          </a:prstGeom>
          <a:noFill/>
        </p:spPr>
        <p:txBody>
          <a:bodyPr wrap="square">
            <a:spAutoFit/>
          </a:bodyPr>
          <a:lstStyle/>
          <a:p>
            <a:pPr marL="285750" indent="-285750">
              <a:buFont typeface="Arial" panose="020B0604020202020204" pitchFamily="34" charset="0"/>
              <a:buChar char="•"/>
            </a:pPr>
            <a:r>
              <a:rPr lang="en-US" dirty="0"/>
              <a:t>The sentence length varies between 2 words to 60 words.</a:t>
            </a:r>
          </a:p>
          <a:p>
            <a:pPr marL="285750" indent="-285750">
              <a:buFont typeface="Arial" panose="020B0604020202020204" pitchFamily="34" charset="0"/>
              <a:buChar char="•"/>
            </a:pPr>
            <a:r>
              <a:rPr lang="en-US" dirty="0"/>
              <a:t>From percentile analysis I found out 99.9 percentile number of sentence has only max 22 words.</a:t>
            </a:r>
          </a:p>
          <a:p>
            <a:pPr marL="285750" indent="-285750">
              <a:buFont typeface="Arial" panose="020B0604020202020204" pitchFamily="34" charset="0"/>
              <a:buChar char="•"/>
            </a:pPr>
            <a:r>
              <a:rPr lang="en-US" dirty="0"/>
              <a:t>Selected Max Length - 22</a:t>
            </a:r>
          </a:p>
          <a:p>
            <a:endParaRPr lang="en-US" dirty="0"/>
          </a:p>
          <a:p>
            <a:endParaRPr lang="en-US" dirty="0"/>
          </a:p>
        </p:txBody>
      </p:sp>
      <p:pic>
        <p:nvPicPr>
          <p:cNvPr id="7" name="Content Placeholder 6">
            <a:extLst>
              <a:ext uri="{FF2B5EF4-FFF2-40B4-BE49-F238E27FC236}">
                <a16:creationId xmlns:a16="http://schemas.microsoft.com/office/drawing/2014/main" id="{01379060-7C49-0249-9394-C1ACE65716C1}"/>
              </a:ext>
            </a:extLst>
          </p:cNvPr>
          <p:cNvPicPr>
            <a:picLocks noGrp="1" noChangeAspect="1"/>
          </p:cNvPicPr>
          <p:nvPr>
            <p:ph idx="1"/>
          </p:nvPr>
        </p:nvPicPr>
        <p:blipFill>
          <a:blip r:embed="rId2"/>
          <a:stretch>
            <a:fillRect/>
          </a:stretch>
        </p:blipFill>
        <p:spPr>
          <a:xfrm>
            <a:off x="5027349" y="3746392"/>
            <a:ext cx="6596444" cy="2639797"/>
          </a:xfrm>
          <a:prstGeom prst="rect">
            <a:avLst/>
          </a:prstGeom>
        </p:spPr>
      </p:pic>
    </p:spTree>
    <p:extLst>
      <p:ext uri="{BB962C8B-B14F-4D97-AF65-F5344CB8AC3E}">
        <p14:creationId xmlns:p14="http://schemas.microsoft.com/office/powerpoint/2010/main" val="1222827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5B8F-C9B5-2DFA-C9DC-BCDD6886DF23}"/>
              </a:ext>
            </a:extLst>
          </p:cNvPr>
          <p:cNvSpPr>
            <a:spLocks noGrp="1"/>
          </p:cNvSpPr>
          <p:nvPr>
            <p:ph type="title"/>
          </p:nvPr>
        </p:nvSpPr>
        <p:spPr/>
        <p:txBody>
          <a:bodyPr vert="horz" lIns="91440" tIns="45720" rIns="91440" bIns="45720" rtlCol="0" anchor="b">
            <a:normAutofit fontScale="90000"/>
          </a:bodyPr>
          <a:lstStyle/>
          <a:p>
            <a:pPr>
              <a:lnSpc>
                <a:spcPct val="90000"/>
              </a:lnSpc>
            </a:pPr>
            <a:r>
              <a:rPr lang="en-US" sz="3600" b="1" dirty="0">
                <a:solidFill>
                  <a:schemeClr val="accent2"/>
                </a:solidFill>
                <a:latin typeface="Arial Black" panose="020B0A04020102020204" pitchFamily="34" charset="0"/>
              </a:rPr>
              <a:t>STATEMENT OF VALUE: </a:t>
            </a:r>
            <a:r>
              <a:rPr lang="en-US" sz="3000" dirty="0"/>
              <a:t>Why is this project worth doing?</a:t>
            </a:r>
            <a:br>
              <a:rPr lang="en-US" sz="3000" dirty="0"/>
            </a:br>
            <a:endParaRPr lang="en-US" sz="3000" dirty="0">
              <a:solidFill>
                <a:srgbClr val="EBEBEB"/>
              </a:solidFill>
            </a:endParaRPr>
          </a:p>
        </p:txBody>
      </p:sp>
      <p:sp>
        <p:nvSpPr>
          <p:cNvPr id="5" name="Content Placeholder 4">
            <a:extLst>
              <a:ext uri="{FF2B5EF4-FFF2-40B4-BE49-F238E27FC236}">
                <a16:creationId xmlns:a16="http://schemas.microsoft.com/office/drawing/2014/main" id="{393BB5FA-2243-EA5E-74F4-19C9E2A4DFBD}"/>
              </a:ext>
            </a:extLst>
          </p:cNvPr>
          <p:cNvSpPr>
            <a:spLocks noGrp="1"/>
          </p:cNvSpPr>
          <p:nvPr>
            <p:ph idx="1"/>
          </p:nvPr>
        </p:nvSpPr>
        <p:spPr>
          <a:xfrm>
            <a:off x="296488" y="2060805"/>
            <a:ext cx="8946541" cy="2943948"/>
          </a:xfrm>
        </p:spPr>
        <p:txBody>
          <a:bodyPr>
            <a:normAutofit fontScale="92500" lnSpcReduction="20000"/>
          </a:bodyPr>
          <a:lstStyle/>
          <a:p>
            <a:r>
              <a:rPr lang="en-US" sz="2400" i="0" dirty="0">
                <a:effectLst/>
                <a:latin typeface="Google Sans"/>
              </a:rPr>
              <a:t>Neural Machine Translation(NMT) revolutionizes language by leveraging advanced neural network architectures to deliver </a:t>
            </a:r>
            <a:r>
              <a:rPr lang="en-US" sz="2400" i="0" dirty="0" err="1">
                <a:effectLst/>
                <a:latin typeface="Google Sans"/>
              </a:rPr>
              <a:t>unparalled</a:t>
            </a:r>
            <a:r>
              <a:rPr lang="en-US" sz="2400" i="0" dirty="0">
                <a:effectLst/>
                <a:latin typeface="Google Sans"/>
              </a:rPr>
              <a:t> accuracy and fluency.</a:t>
            </a:r>
          </a:p>
          <a:p>
            <a:r>
              <a:rPr lang="en-US" sz="2400" i="0" dirty="0">
                <a:effectLst/>
                <a:latin typeface="Google Sans"/>
              </a:rPr>
              <a:t>By Understanding context, nuances, and idiomatic expressions, NMT systems Provide translations that ar</a:t>
            </a:r>
            <a:r>
              <a:rPr lang="en-US" sz="2400" dirty="0">
                <a:latin typeface="Google Sans"/>
              </a:rPr>
              <a:t>e not just linguistically precise but also contextually relevant.</a:t>
            </a:r>
            <a:endParaRPr lang="en-US" sz="2400" i="0" dirty="0">
              <a:effectLst/>
              <a:latin typeface="Google Sans"/>
            </a:endParaRPr>
          </a:p>
          <a:p>
            <a:r>
              <a:rPr lang="en-US" sz="2400" i="0" dirty="0">
                <a:effectLst/>
                <a:latin typeface="Google Sans"/>
              </a:rPr>
              <a:t>The categories are defined by scientist Carolus Linnaeus, who developed a system to </a:t>
            </a:r>
            <a:r>
              <a:rPr lang="en-US" sz="2400" dirty="0">
                <a:latin typeface="Google Sans"/>
              </a:rPr>
              <a:t>define Neural Machine translation </a:t>
            </a:r>
            <a:r>
              <a:rPr lang="en-US" sz="2400" i="0" dirty="0">
                <a:effectLst/>
                <a:latin typeface="Google Sans"/>
              </a:rPr>
              <a:t>according to their common traits.</a:t>
            </a:r>
          </a:p>
          <a:p>
            <a:endParaRPr lang="en-US" dirty="0"/>
          </a:p>
        </p:txBody>
      </p:sp>
      <p:sp>
        <p:nvSpPr>
          <p:cNvPr id="4" name="Title 1">
            <a:extLst>
              <a:ext uri="{FF2B5EF4-FFF2-40B4-BE49-F238E27FC236}">
                <a16:creationId xmlns:a16="http://schemas.microsoft.com/office/drawing/2014/main" id="{2D9B9327-4316-D5CC-3D9C-989705750219}"/>
              </a:ext>
            </a:extLst>
          </p:cNvPr>
          <p:cNvSpPr txBox="1">
            <a:spLocks/>
          </p:cNvSpPr>
          <p:nvPr/>
        </p:nvSpPr>
        <p:spPr>
          <a:xfrm>
            <a:off x="547337" y="1807758"/>
            <a:ext cx="10384327" cy="4288242"/>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br>
              <a:rPr lang="en-US" sz="3000" dirty="0"/>
            </a:br>
            <a:endParaRPr lang="en-US" sz="3000" dirty="0">
              <a:solidFill>
                <a:srgbClr val="EBEBEB"/>
              </a:solidFill>
            </a:endParaRPr>
          </a:p>
        </p:txBody>
      </p:sp>
    </p:spTree>
    <p:extLst>
      <p:ext uri="{BB962C8B-B14F-4D97-AF65-F5344CB8AC3E}">
        <p14:creationId xmlns:p14="http://schemas.microsoft.com/office/powerpoint/2010/main" val="413121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2"/>
            <a:ext cx="10210801" cy="4435133"/>
          </a:xfrm>
        </p:spPr>
        <p:txBody>
          <a:bodyPr vert="horz" lIns="91440" tIns="45720" rIns="91440" bIns="45720" rtlCol="0" anchor="t">
            <a:normAutofit lnSpcReduction="10000"/>
          </a:bodyPr>
          <a:lstStyle/>
          <a:p>
            <a:pPr algn="l"/>
            <a:r>
              <a:rPr lang="en-US" sz="1600" b="1" i="0" u="none" strike="noStrike" dirty="0">
                <a:effectLst/>
                <a:latin typeface="Arial Black" panose="020B0A04020102020204" pitchFamily="34" charset="0"/>
                <a:hlinkClick r:id="rId2">
                  <a:extLst>
                    <a:ext uri="{A12FA001-AC4F-418D-AE19-62706E023703}">
                      <ahyp:hlinkClr xmlns:ahyp="http://schemas.microsoft.com/office/drawing/2018/hyperlinkcolor" val="tx"/>
                    </a:ext>
                  </a:extLst>
                </a:hlinkClick>
              </a:rPr>
              <a:t>Purpose:</a:t>
            </a:r>
            <a:endParaRPr lang="en-US" sz="1600" b="1" u="none" strike="noStrike" dirty="0">
              <a:latin typeface="Arial Black" panose="020B0A04020102020204" pitchFamily="34" charset="0"/>
            </a:endParaRPr>
          </a:p>
          <a:p>
            <a:pPr algn="l"/>
            <a:r>
              <a:rPr lang="en-US" sz="1600" b="0" i="0" dirty="0">
                <a:solidFill>
                  <a:srgbClr val="1F2328"/>
                </a:solidFill>
                <a:effectLst/>
                <a:latin typeface="Arial" panose="020B0604020202020204" pitchFamily="34" charset="0"/>
                <a:cs typeface="Arial" panose="020B0604020202020204" pitchFamily="34" charset="0"/>
              </a:rPr>
              <a:t>The purpose of Neural Machine Translation (NMT) is to use deep learning models, to automatically and accurately translate text from one language to another. Here are key purposes and goals of NMT:</a:t>
            </a: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Improved Translation Quality:</a:t>
            </a: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End-to-End Learning:</a:t>
            </a:r>
            <a:endParaRPr lang="en-US" sz="1600" dirty="0">
              <a:solidFill>
                <a:srgbClr val="1F2328"/>
              </a:solidFill>
              <a:latin typeface="Arial" panose="020B0604020202020204" pitchFamily="34" charset="0"/>
              <a:cs typeface="Arial" panose="020B0604020202020204" pitchFamily="34" charset="0"/>
            </a:endParaRP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Handling Long-Range Dependencies:</a:t>
            </a: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Scalability and Generalization:</a:t>
            </a:r>
            <a:endParaRPr lang="en-US" sz="1600" dirty="0">
              <a:solidFill>
                <a:srgbClr val="1F2328"/>
              </a:solidFill>
              <a:latin typeface="Arial" panose="020B0604020202020204" pitchFamily="34" charset="0"/>
              <a:cs typeface="Arial" panose="020B0604020202020204" pitchFamily="34" charset="0"/>
            </a:endParaRP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Multilingual Translation:</a:t>
            </a:r>
          </a:p>
          <a:p>
            <a:pPr algn="l">
              <a:buClr>
                <a:schemeClr val="tx1"/>
              </a:buClr>
              <a:buFont typeface="+mj-lt"/>
              <a:buAutoNum type="arabicPeriod"/>
            </a:pPr>
            <a:r>
              <a:rPr lang="en-US" sz="1600" i="0" dirty="0">
                <a:solidFill>
                  <a:srgbClr val="1F2328"/>
                </a:solidFill>
                <a:effectLst/>
                <a:latin typeface="Arial" panose="020B0604020202020204" pitchFamily="34" charset="0"/>
                <a:cs typeface="Arial" panose="020B0604020202020204" pitchFamily="34" charset="0"/>
              </a:rPr>
              <a:t>Multimodal Translation:</a:t>
            </a:r>
          </a:p>
          <a:p>
            <a:pPr marL="0" indent="0" algn="l">
              <a:buClr>
                <a:schemeClr val="tx1"/>
              </a:buClr>
              <a:buNone/>
            </a:pPr>
            <a:r>
              <a:rPr lang="en-US" sz="1600" i="0" dirty="0">
                <a:solidFill>
                  <a:srgbClr val="1F2328"/>
                </a:solidFill>
                <a:effectLst/>
                <a:latin typeface="Arial" panose="020B0604020202020204" pitchFamily="34" charset="0"/>
                <a:cs typeface="Arial" panose="020B0604020202020204" pitchFamily="34" charset="0"/>
              </a:rPr>
              <a:t>NMT serves as a focal point for research and innovation in the field of machine translation and natural language processing. Ongoing advancements contribute to the development of more efficient and accurate translation models. Overall, the purpose of Neural Machine Translation is to provide an intelligent and automated solution for translating text across languages, addressing the complexities of natural language and enabling effective communication on a global scale.</a:t>
            </a:r>
          </a:p>
          <a:p>
            <a:pPr algn="l">
              <a:buClr>
                <a:schemeClr val="tx1"/>
              </a:buClr>
              <a:buFont typeface="+mj-lt"/>
              <a:buAutoNum type="arabicPeriod"/>
            </a:pPr>
            <a:endParaRPr lang="en-US" sz="1600" dirty="0">
              <a:solidFill>
                <a:srgbClr val="1F2328"/>
              </a:solidFill>
              <a:latin typeface="Arial" panose="020B0604020202020204" pitchFamily="34" charset="0"/>
              <a:cs typeface="Arial" panose="020B0604020202020204" pitchFamily="34" charset="0"/>
            </a:endParaRPr>
          </a:p>
          <a:p>
            <a:pPr algn="l"/>
            <a:endParaRPr lang="en-US" sz="1600" b="1" i="0" dirty="0">
              <a:solidFill>
                <a:srgbClr val="1F2328"/>
              </a:solidFill>
              <a:effectLst/>
              <a:latin typeface="Arial Black" panose="020B0A04020102020204" pitchFamily="34" charset="0"/>
              <a:cs typeface="Arial" panose="020B0604020202020204" pitchFamily="34" charset="0"/>
            </a:endParaRPr>
          </a:p>
          <a:p>
            <a:pPr algn="l"/>
            <a:endParaRPr lang="en-US" sz="1600" b="0" i="0" dirty="0">
              <a:solidFill>
                <a:srgbClr val="1F2328"/>
              </a:solidFill>
              <a:effectLst/>
              <a:latin typeface="Arial" panose="020B0604020202020204" pitchFamily="34" charset="0"/>
              <a:cs typeface="Arial" panose="020B0604020202020204" pitchFamily="34" charset="0"/>
            </a:endParaRPr>
          </a:p>
          <a:p>
            <a:pPr marL="0" indent="0">
              <a:buNone/>
            </a:pPr>
            <a:endParaRPr lang="en-GB"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1659610" y="1252360"/>
            <a:ext cx="9950823" cy="584775"/>
          </a:xfrm>
          <a:prstGeom prst="rect">
            <a:avLst/>
          </a:prstGeom>
          <a:noFill/>
        </p:spPr>
        <p:txBody>
          <a:bodyPr wrap="square" rtlCol="0">
            <a:spAutoFit/>
          </a:bodyPr>
          <a:lstStyle/>
          <a:p>
            <a:r>
              <a:rPr lang="en-IN" sz="3200" b="1" dirty="0">
                <a:solidFill>
                  <a:schemeClr val="bg1"/>
                </a:solidFill>
                <a:latin typeface="Arial" panose="020B0604020202020204" pitchFamily="34" charset="0"/>
                <a:cs typeface="Arial" panose="020B0604020202020204" pitchFamily="34" charset="0"/>
              </a:rPr>
              <a:t>Review of the state of the art and relevant works:</a:t>
            </a: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2142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CB14BD6-333E-D11E-3CFC-84E3980E7EA1}"/>
              </a:ext>
            </a:extLst>
          </p:cNvPr>
          <p:cNvSpPr>
            <a:spLocks noGrp="1"/>
          </p:cNvSpPr>
          <p:nvPr>
            <p:ph idx="1"/>
          </p:nvPr>
        </p:nvSpPr>
        <p:spPr>
          <a:xfrm>
            <a:off x="227011" y="2198423"/>
            <a:ext cx="8946541" cy="4067584"/>
          </a:xfrm>
        </p:spPr>
        <p:txBody>
          <a:bodyPr vert="horz" lIns="91440" tIns="45720" rIns="91440" bIns="45720" rtlCol="0" anchor="t">
            <a:normAutofit/>
          </a:bodyPr>
          <a:lstStyle/>
          <a:p>
            <a:pPr marL="0" indent="0">
              <a:buNone/>
            </a:pPr>
            <a:endParaRPr lang="en-US" sz="1800" dirty="0">
              <a:ea typeface="+mj-lt"/>
              <a:cs typeface="+mj-lt"/>
            </a:endParaRPr>
          </a:p>
        </p:txBody>
      </p:sp>
      <p:sp>
        <p:nvSpPr>
          <p:cNvPr id="4" name="TextBox 3">
            <a:extLst>
              <a:ext uri="{FF2B5EF4-FFF2-40B4-BE49-F238E27FC236}">
                <a16:creationId xmlns:a16="http://schemas.microsoft.com/office/drawing/2014/main" id="{17F79437-9031-F010-FE6E-3F2951A83243}"/>
              </a:ext>
            </a:extLst>
          </p:cNvPr>
          <p:cNvSpPr txBox="1"/>
          <p:nvPr/>
        </p:nvSpPr>
        <p:spPr>
          <a:xfrm>
            <a:off x="645458" y="806824"/>
            <a:ext cx="10244215" cy="646331"/>
          </a:xfrm>
          <a:prstGeom prst="rect">
            <a:avLst/>
          </a:prstGeom>
          <a:noFill/>
        </p:spPr>
        <p:txBody>
          <a:bodyPr wrap="square" rtlCol="0">
            <a:spAutoFit/>
          </a:bodyPr>
          <a:lstStyle/>
          <a:p>
            <a:r>
              <a:rPr lang="en-US" sz="3600" dirty="0">
                <a:solidFill>
                  <a:schemeClr val="bg1"/>
                </a:solidFill>
              </a:rPr>
              <a:t>OVERVIEW OF ENCODER DECODER MODEL</a:t>
            </a:r>
            <a:endParaRPr lang="en-US" sz="3600" b="1" dirty="0">
              <a:solidFill>
                <a:schemeClr val="bg1"/>
              </a:solidFill>
              <a:latin typeface="Arial" panose="020B0604020202020204" pitchFamily="34" charset="0"/>
              <a:cs typeface="Arial" panose="020B0604020202020204" pitchFamily="34" charset="0"/>
            </a:endParaRPr>
          </a:p>
        </p:txBody>
      </p:sp>
      <p:pic>
        <p:nvPicPr>
          <p:cNvPr id="2" name="Content Placeholder 3" descr="A picture containing text, electronics&#10;&#10;Description automatically generated">
            <a:extLst>
              <a:ext uri="{FF2B5EF4-FFF2-40B4-BE49-F238E27FC236}">
                <a16:creationId xmlns:a16="http://schemas.microsoft.com/office/drawing/2014/main" id="{21253E2E-4EFD-2B4D-1247-7545DB16B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406" y="2220423"/>
            <a:ext cx="5019696" cy="4045584"/>
          </a:xfrm>
          <a:prstGeom prst="rect">
            <a:avLst/>
          </a:prstGeom>
        </p:spPr>
      </p:pic>
      <p:pic>
        <p:nvPicPr>
          <p:cNvPr id="5" name="Picture 4" descr="Diagram, schematic&#10;&#10;Description automatically generated">
            <a:extLst>
              <a:ext uri="{FF2B5EF4-FFF2-40B4-BE49-F238E27FC236}">
                <a16:creationId xmlns:a16="http://schemas.microsoft.com/office/drawing/2014/main" id="{9ED3C1EB-1882-5439-3A07-E602390B7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02" y="2220423"/>
            <a:ext cx="5731510" cy="4045585"/>
          </a:xfrm>
          <a:prstGeom prst="rect">
            <a:avLst/>
          </a:prstGeom>
        </p:spPr>
      </p:pic>
    </p:spTree>
    <p:extLst>
      <p:ext uri="{BB962C8B-B14F-4D97-AF65-F5344CB8AC3E}">
        <p14:creationId xmlns:p14="http://schemas.microsoft.com/office/powerpoint/2010/main" val="140654243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1522</TotalTime>
  <Words>878</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Aptos</vt:lpstr>
      <vt:lpstr>Arial</vt:lpstr>
      <vt:lpstr>Arial Black</vt:lpstr>
      <vt:lpstr>Arial,Sans-Serif</vt:lpstr>
      <vt:lpstr>Calibri</vt:lpstr>
      <vt:lpstr>Century Gothic</vt:lpstr>
      <vt:lpstr>Google Sans</vt:lpstr>
      <vt:lpstr>Wingdings 3</vt:lpstr>
      <vt:lpstr>Ion</vt:lpstr>
      <vt:lpstr>PowerPoint Presentation</vt:lpstr>
      <vt:lpstr>TEAM MEMBERS:</vt:lpstr>
      <vt:lpstr>‌PROJECT TOPIC:NEURAL MACHINE TRANSLATION    </vt:lpstr>
      <vt:lpstr>Statement of Project Objectives: </vt:lpstr>
      <vt:lpstr>About Data: </vt:lpstr>
      <vt:lpstr>About Data(CNTD). </vt:lpstr>
      <vt:lpstr>STATEMENT OF VALUE: Why is this project worth doing?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Upendra Mundru</dc:creator>
  <cp:lastModifiedBy>Upendra Mundru</cp:lastModifiedBy>
  <cp:revision>529</cp:revision>
  <dcterms:created xsi:type="dcterms:W3CDTF">2023-10-24T21:29:39Z</dcterms:created>
  <dcterms:modified xsi:type="dcterms:W3CDTF">2023-11-25T05:45:30Z</dcterms:modified>
</cp:coreProperties>
</file>