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7" r:id="rId3"/>
    <p:sldId id="27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F0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4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542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976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7/16/2021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3186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1670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444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0624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8465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4312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7/16/2021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5531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7/16/2021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259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7/16/2021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904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7445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7/16/2021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71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7/16/2021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5883296"/>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g"/><Relationship Id="rId9"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home.earthlink.net/~blindworld/NEWS/6-06-14-02.html" TargetMode="External"/><Relationship Id="rId2" Type="http://schemas.openxmlformats.org/officeDocument/2006/relationships/hyperlink" Target="http://www.who.int/mediacentre/factsheets/fs282/en/" TargetMode="External"/><Relationship Id="rId1" Type="http://schemas.openxmlformats.org/officeDocument/2006/relationships/slideLayout" Target="../slideLayouts/slideLayout2.xml"/><Relationship Id="rId5" Type="http://schemas.openxmlformats.org/officeDocument/2006/relationships/hyperlink" Target="http://www.nationaljournals.com/" TargetMode="External"/><Relationship Id="rId4" Type="http://schemas.openxmlformats.org/officeDocument/2006/relationships/hyperlink" Target="https://www.instructables.com/id/THIRD-EYE-FOR-BLINDS-an-Innovative-Wearable-Techn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14FF35-1B71-44A0-A351-9750747E47F4}"/>
              </a:ext>
            </a:extLst>
          </p:cNvPr>
          <p:cNvPicPr>
            <a:picLocks noChangeAspect="1"/>
          </p:cNvPicPr>
          <p:nvPr/>
        </p:nvPicPr>
        <p:blipFill>
          <a:blip r:embed="rId2"/>
          <a:stretch>
            <a:fillRect/>
          </a:stretch>
        </p:blipFill>
        <p:spPr>
          <a:xfrm>
            <a:off x="152399" y="167366"/>
            <a:ext cx="11821868" cy="1032783"/>
          </a:xfrm>
          <a:prstGeom prst="rect">
            <a:avLst/>
          </a:prstGeom>
        </p:spPr>
      </p:pic>
      <p:sp>
        <p:nvSpPr>
          <p:cNvPr id="5" name="Title 3">
            <a:extLst>
              <a:ext uri="{FF2B5EF4-FFF2-40B4-BE49-F238E27FC236}">
                <a16:creationId xmlns:a16="http://schemas.microsoft.com/office/drawing/2014/main" id="{369D4308-4A57-453F-90CD-BE3EF2E2893C}"/>
              </a:ext>
            </a:extLst>
          </p:cNvPr>
          <p:cNvSpPr txBox="1">
            <a:spLocks/>
          </p:cNvSpPr>
          <p:nvPr/>
        </p:nvSpPr>
        <p:spPr>
          <a:xfrm>
            <a:off x="0" y="2927211"/>
            <a:ext cx="11144251" cy="1333500"/>
          </a:xfrm>
          <a:prstGeom prst="rect">
            <a:avLst/>
          </a:prstGeom>
          <a:effectLst/>
        </p:spPr>
        <p:txBody>
          <a:bodyPr vert="horz" lIns="91440" tIns="45720" rIns="91440" bIns="45720" rtlCol="0" anchor="b">
            <a:normAutofit fontScale="92500" lnSpcReduction="10000"/>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20000"/>
              </a:lnSpc>
            </a:pPr>
            <a:r>
              <a:rPr kumimoji="1" lang="en-US" altLang="ja-JP" sz="4000" dirty="0">
                <a:solidFill>
                  <a:srgbClr val="0070C0"/>
                </a:solidFill>
              </a:rPr>
              <a:t>"Third Eye for the Blind using Arduino UNO </a:t>
            </a:r>
          </a:p>
          <a:p>
            <a:pPr>
              <a:lnSpc>
                <a:spcPct val="120000"/>
              </a:lnSpc>
            </a:pPr>
            <a:r>
              <a:rPr kumimoji="1" lang="en-US" altLang="ja-JP" sz="4000" dirty="0">
                <a:solidFill>
                  <a:srgbClr val="0070C0"/>
                </a:solidFill>
              </a:rPr>
              <a:t>(A Wearable Device)"</a:t>
            </a:r>
          </a:p>
        </p:txBody>
      </p:sp>
      <p:sp>
        <p:nvSpPr>
          <p:cNvPr id="6" name="TextBox 5">
            <a:extLst>
              <a:ext uri="{FF2B5EF4-FFF2-40B4-BE49-F238E27FC236}">
                <a16:creationId xmlns:a16="http://schemas.microsoft.com/office/drawing/2014/main" id="{62C7D614-E770-45FC-86CD-C0956A20A5D5}"/>
              </a:ext>
            </a:extLst>
          </p:cNvPr>
          <p:cNvSpPr txBox="1"/>
          <p:nvPr/>
        </p:nvSpPr>
        <p:spPr>
          <a:xfrm>
            <a:off x="0" y="2105561"/>
            <a:ext cx="7029450" cy="707886"/>
          </a:xfrm>
          <a:prstGeom prst="rect">
            <a:avLst/>
          </a:prstGeom>
          <a:noFill/>
        </p:spPr>
        <p:txBody>
          <a:bodyPr wrap="square" rtlCol="0">
            <a:spAutoFit/>
          </a:bodyPr>
          <a:lstStyle/>
          <a:p>
            <a:r>
              <a:rPr lang="en-US" sz="4000" b="1" dirty="0">
                <a:solidFill>
                  <a:schemeClr val="bg1"/>
                </a:solidFill>
              </a:rPr>
              <a:t>EC351: Summer Internship I</a:t>
            </a:r>
          </a:p>
        </p:txBody>
      </p:sp>
      <p:sp>
        <p:nvSpPr>
          <p:cNvPr id="7" name="TextBox 6">
            <a:extLst>
              <a:ext uri="{FF2B5EF4-FFF2-40B4-BE49-F238E27FC236}">
                <a16:creationId xmlns:a16="http://schemas.microsoft.com/office/drawing/2014/main" id="{30CEF1C5-6BEC-43AA-BE85-3608D66763AC}"/>
              </a:ext>
            </a:extLst>
          </p:cNvPr>
          <p:cNvSpPr txBox="1"/>
          <p:nvPr/>
        </p:nvSpPr>
        <p:spPr>
          <a:xfrm>
            <a:off x="56423" y="5367195"/>
            <a:ext cx="6039577" cy="1323439"/>
          </a:xfrm>
          <a:prstGeom prst="rect">
            <a:avLst/>
          </a:prstGeom>
          <a:noFill/>
        </p:spPr>
        <p:txBody>
          <a:bodyPr wrap="square" rtlCol="0">
            <a:spAutoFit/>
          </a:bodyPr>
          <a:lstStyle/>
          <a:p>
            <a:r>
              <a:rPr lang="en-IN" sz="2000" b="1" dirty="0">
                <a:solidFill>
                  <a:schemeClr val="bg1"/>
                </a:solidFill>
                <a:latin typeface="+mj-lt"/>
              </a:rPr>
              <a:t>Prepared by :</a:t>
            </a:r>
          </a:p>
          <a:p>
            <a:r>
              <a:rPr lang="en-IN" sz="2000" b="1" dirty="0">
                <a:solidFill>
                  <a:schemeClr val="bg1"/>
                </a:solidFill>
                <a:latin typeface="+mj-lt"/>
              </a:rPr>
              <a:t>Rahul Suhagiya (</a:t>
            </a:r>
            <a:r>
              <a:rPr lang="en-IN" sz="2000" b="1" dirty="0">
                <a:solidFill>
                  <a:schemeClr val="bg1"/>
                </a:solidFill>
              </a:rPr>
              <a:t>17EC091)</a:t>
            </a:r>
          </a:p>
          <a:p>
            <a:endParaRPr lang="en-IN" sz="2000" b="1" dirty="0">
              <a:solidFill>
                <a:schemeClr val="bg1"/>
              </a:solidFill>
              <a:latin typeface="+mj-lt"/>
            </a:endParaRPr>
          </a:p>
          <a:p>
            <a:r>
              <a:rPr lang="en-IN" sz="2000" b="1" dirty="0">
                <a:solidFill>
                  <a:schemeClr val="bg1"/>
                </a:solidFill>
                <a:latin typeface="+mj-lt"/>
              </a:rPr>
              <a:t>Electronics and Communication Engineering </a:t>
            </a:r>
          </a:p>
        </p:txBody>
      </p:sp>
      <p:sp>
        <p:nvSpPr>
          <p:cNvPr id="8" name="TextBox 7">
            <a:extLst>
              <a:ext uri="{FF2B5EF4-FFF2-40B4-BE49-F238E27FC236}">
                <a16:creationId xmlns:a16="http://schemas.microsoft.com/office/drawing/2014/main" id="{745A4F0C-6C8F-4714-BB2E-78A376612A3C}"/>
              </a:ext>
            </a:extLst>
          </p:cNvPr>
          <p:cNvSpPr txBox="1"/>
          <p:nvPr/>
        </p:nvSpPr>
        <p:spPr>
          <a:xfrm>
            <a:off x="9992137" y="5367195"/>
            <a:ext cx="3773759" cy="2000548"/>
          </a:xfrm>
          <a:prstGeom prst="rect">
            <a:avLst/>
          </a:prstGeom>
          <a:noFill/>
        </p:spPr>
        <p:txBody>
          <a:bodyPr wrap="square" rtlCol="0">
            <a:spAutoFit/>
          </a:bodyPr>
          <a:lstStyle/>
          <a:p>
            <a:r>
              <a:rPr lang="en-IN" sz="2000" b="1" dirty="0">
                <a:solidFill>
                  <a:schemeClr val="bg1"/>
                </a:solidFill>
                <a:latin typeface="+mj-lt"/>
              </a:rPr>
              <a:t>Guided by : </a:t>
            </a:r>
          </a:p>
          <a:p>
            <a:r>
              <a:rPr lang="en-IN" sz="2000" b="1" dirty="0">
                <a:solidFill>
                  <a:schemeClr val="bg1"/>
                </a:solidFill>
                <a:latin typeface="+mj-lt"/>
              </a:rPr>
              <a:t>Dr. Sagar Patel</a:t>
            </a:r>
          </a:p>
          <a:p>
            <a:r>
              <a:rPr lang="en-IN" sz="2000" b="1" dirty="0">
                <a:solidFill>
                  <a:schemeClr val="bg1"/>
                </a:solidFill>
                <a:latin typeface="+mj-lt"/>
              </a:rPr>
              <a:t>(Assistant  Prof.)</a:t>
            </a:r>
          </a:p>
          <a:p>
            <a:r>
              <a:rPr lang="en-IN" sz="2000" b="1" dirty="0">
                <a:solidFill>
                  <a:schemeClr val="bg1"/>
                </a:solidFill>
                <a:latin typeface="+mj-lt"/>
              </a:rPr>
              <a:t>EC Department</a:t>
            </a:r>
          </a:p>
          <a:p>
            <a:endParaRPr lang="en-IN" sz="2000" b="1" dirty="0">
              <a:solidFill>
                <a:schemeClr val="accent2">
                  <a:lumMod val="50000"/>
                </a:schemeClr>
              </a:solidFill>
              <a:latin typeface="Californian FB" panose="0207040306080B030204" pitchFamily="18" charset="0"/>
            </a:endParaRPr>
          </a:p>
          <a:p>
            <a:endParaRPr lang="en-IN" sz="2400" dirty="0">
              <a:solidFill>
                <a:schemeClr val="accent2">
                  <a:lumMod val="50000"/>
                </a:schemeClr>
              </a:solidFill>
            </a:endParaRPr>
          </a:p>
        </p:txBody>
      </p:sp>
    </p:spTree>
    <p:extLst>
      <p:ext uri="{BB962C8B-B14F-4D97-AF65-F5344CB8AC3E}">
        <p14:creationId xmlns:p14="http://schemas.microsoft.com/office/powerpoint/2010/main" val="2067333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idx="4294967295"/>
          </p:nvPr>
        </p:nvSpPr>
        <p:spPr>
          <a:xfrm>
            <a:off x="809625" y="101394"/>
            <a:ext cx="10572750" cy="969963"/>
          </a:xfrm>
          <a:effectLst/>
        </p:spPr>
        <p:txBody>
          <a:bodyPr/>
          <a:lstStyle/>
          <a:p>
            <a:r>
              <a:rPr lang="en-US" dirty="0">
                <a:solidFill>
                  <a:srgbClr val="0070C0"/>
                </a:solidFill>
              </a:rPr>
              <a:t>Block Diagram:</a:t>
            </a:r>
          </a:p>
        </p:txBody>
      </p:sp>
      <p:pic>
        <p:nvPicPr>
          <p:cNvPr id="3" name="Picture 2">
            <a:extLst>
              <a:ext uri="{FF2B5EF4-FFF2-40B4-BE49-F238E27FC236}">
                <a16:creationId xmlns:a16="http://schemas.microsoft.com/office/drawing/2014/main" id="{89B16D33-7601-46E5-8C05-E59005419D20}"/>
              </a:ext>
            </a:extLst>
          </p:cNvPr>
          <p:cNvPicPr>
            <a:picLocks noChangeAspect="1"/>
          </p:cNvPicPr>
          <p:nvPr/>
        </p:nvPicPr>
        <p:blipFill>
          <a:blip r:embed="rId2"/>
          <a:stretch>
            <a:fillRect/>
          </a:stretch>
        </p:blipFill>
        <p:spPr>
          <a:xfrm>
            <a:off x="655630" y="1259839"/>
            <a:ext cx="10880740" cy="5110482"/>
          </a:xfrm>
          <a:prstGeom prst="rect">
            <a:avLst/>
          </a:prstGeom>
        </p:spPr>
      </p:pic>
    </p:spTree>
    <p:extLst>
      <p:ext uri="{BB962C8B-B14F-4D97-AF65-F5344CB8AC3E}">
        <p14:creationId xmlns:p14="http://schemas.microsoft.com/office/powerpoint/2010/main" val="3305137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idx="4294967295"/>
          </p:nvPr>
        </p:nvSpPr>
        <p:spPr>
          <a:xfrm>
            <a:off x="809625" y="101394"/>
            <a:ext cx="10572750" cy="969963"/>
          </a:xfrm>
          <a:effectLst/>
        </p:spPr>
        <p:txBody>
          <a:bodyPr/>
          <a:lstStyle/>
          <a:p>
            <a:r>
              <a:rPr lang="en-US" dirty="0">
                <a:solidFill>
                  <a:srgbClr val="0070C0"/>
                </a:solidFill>
              </a:rPr>
              <a:t>Flow Chart:</a:t>
            </a:r>
          </a:p>
        </p:txBody>
      </p:sp>
      <p:pic>
        <p:nvPicPr>
          <p:cNvPr id="4" name="Picture 3" descr="C:\Users\SHYAM KHAMBHOLJA\Desktop\internship\flowCHART.png">
            <a:extLst>
              <a:ext uri="{FF2B5EF4-FFF2-40B4-BE49-F238E27FC236}">
                <a16:creationId xmlns:a16="http://schemas.microsoft.com/office/drawing/2014/main" id="{6CBE7E81-F7B3-4EDD-AF8D-936DA085F5A3}"/>
              </a:ext>
            </a:extLst>
          </p:cNvPr>
          <p:cNvPicPr/>
          <p:nvPr/>
        </p:nvPicPr>
        <p:blipFill rotWithShape="1">
          <a:blip r:embed="rId2" cstate="print">
            <a:extLst>
              <a:ext uri="{28A0092B-C50C-407E-A947-70E740481C1C}">
                <a14:useLocalDpi xmlns:a14="http://schemas.microsoft.com/office/drawing/2010/main" val="0"/>
              </a:ext>
            </a:extLst>
          </a:blip>
          <a:srcRect b="45640"/>
          <a:stretch/>
        </p:blipFill>
        <p:spPr bwMode="auto">
          <a:xfrm>
            <a:off x="1513840" y="1209040"/>
            <a:ext cx="4734560" cy="4841240"/>
          </a:xfrm>
          <a:prstGeom prst="rect">
            <a:avLst/>
          </a:prstGeom>
          <a:noFill/>
          <a:ln>
            <a:noFill/>
          </a:ln>
        </p:spPr>
      </p:pic>
      <p:pic>
        <p:nvPicPr>
          <p:cNvPr id="5" name="Picture 4">
            <a:extLst>
              <a:ext uri="{FF2B5EF4-FFF2-40B4-BE49-F238E27FC236}">
                <a16:creationId xmlns:a16="http://schemas.microsoft.com/office/drawing/2014/main" id="{5375D9C1-2E05-4E21-B4D4-E845491E3EAF}"/>
              </a:ext>
            </a:extLst>
          </p:cNvPr>
          <p:cNvPicPr>
            <a:picLocks noChangeAspect="1"/>
          </p:cNvPicPr>
          <p:nvPr/>
        </p:nvPicPr>
        <p:blipFill rotWithShape="1">
          <a:blip r:embed="rId3"/>
          <a:srcRect t="54048"/>
          <a:stretch/>
        </p:blipFill>
        <p:spPr>
          <a:xfrm>
            <a:off x="6868160" y="1822970"/>
            <a:ext cx="4671854" cy="4309700"/>
          </a:xfrm>
          <a:prstGeom prst="rect">
            <a:avLst/>
          </a:prstGeom>
        </p:spPr>
      </p:pic>
    </p:spTree>
    <p:extLst>
      <p:ext uri="{BB962C8B-B14F-4D97-AF65-F5344CB8AC3E}">
        <p14:creationId xmlns:p14="http://schemas.microsoft.com/office/powerpoint/2010/main" val="1573320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idx="4294967295"/>
          </p:nvPr>
        </p:nvSpPr>
        <p:spPr>
          <a:xfrm>
            <a:off x="809625" y="101394"/>
            <a:ext cx="10572750" cy="969963"/>
          </a:xfrm>
          <a:effectLst/>
        </p:spPr>
        <p:txBody>
          <a:bodyPr/>
          <a:lstStyle/>
          <a:p>
            <a:r>
              <a:rPr lang="en-US" dirty="0">
                <a:solidFill>
                  <a:srgbClr val="0070C0"/>
                </a:solidFill>
              </a:rPr>
              <a:t>Circuit Diagram:</a:t>
            </a:r>
          </a:p>
        </p:txBody>
      </p:sp>
      <p:pic>
        <p:nvPicPr>
          <p:cNvPr id="6" name="Picture 5">
            <a:extLst>
              <a:ext uri="{FF2B5EF4-FFF2-40B4-BE49-F238E27FC236}">
                <a16:creationId xmlns:a16="http://schemas.microsoft.com/office/drawing/2014/main" id="{56E31296-8158-4E2F-A78E-0B2224B35E2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80399" y="1071357"/>
            <a:ext cx="9687098" cy="5608320"/>
          </a:xfrm>
          <a:prstGeom prst="rect">
            <a:avLst/>
          </a:prstGeom>
          <a:noFill/>
          <a:ln>
            <a:noFill/>
          </a:ln>
        </p:spPr>
      </p:pic>
    </p:spTree>
    <p:extLst>
      <p:ext uri="{BB962C8B-B14F-4D97-AF65-F5344CB8AC3E}">
        <p14:creationId xmlns:p14="http://schemas.microsoft.com/office/powerpoint/2010/main" val="4181158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p:nvPr>
        </p:nvSpPr>
        <p:spPr>
          <a:effectLst/>
        </p:spPr>
        <p:txBody>
          <a:bodyPr/>
          <a:lstStyle/>
          <a:p>
            <a:r>
              <a:rPr lang="en-US" dirty="0">
                <a:solidFill>
                  <a:srgbClr val="0070C0"/>
                </a:solidFill>
              </a:rPr>
              <a:t>Components:</a:t>
            </a:r>
          </a:p>
        </p:txBody>
      </p:sp>
      <p:sp>
        <p:nvSpPr>
          <p:cNvPr id="9" name="Rectangle 8">
            <a:extLst>
              <a:ext uri="{FF2B5EF4-FFF2-40B4-BE49-F238E27FC236}">
                <a16:creationId xmlns:a16="http://schemas.microsoft.com/office/drawing/2014/main" id="{47716DB9-99D3-4125-8428-793FE7E9D0A6}"/>
              </a:ext>
            </a:extLst>
          </p:cNvPr>
          <p:cNvSpPr/>
          <p:nvPr/>
        </p:nvSpPr>
        <p:spPr>
          <a:xfrm>
            <a:off x="325120" y="2066280"/>
            <a:ext cx="7762240" cy="3170099"/>
          </a:xfrm>
          <a:prstGeom prst="rect">
            <a:avLst/>
          </a:prstGeom>
        </p:spPr>
        <p:txBody>
          <a:bodyPr wrap="square">
            <a:spAutoFit/>
          </a:bodyPr>
          <a:lstStyle/>
          <a:p>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7 x ATMega328 ICs</a:t>
            </a:r>
          </a:p>
          <a:p>
            <a:pPr marL="342900" indent="-342900">
              <a:buFont typeface="Arial" panose="020B0604020202020204" pitchFamily="34" charset="0"/>
              <a:buChar char="•"/>
            </a:pPr>
            <a:r>
              <a:rPr lang="en-US" sz="2000" dirty="0">
                <a:solidFill>
                  <a:schemeClr val="bg1"/>
                </a:solidFill>
              </a:rPr>
              <a:t>7 x Ultrasonic sensor</a:t>
            </a:r>
          </a:p>
          <a:p>
            <a:pPr marL="342900" indent="-342900">
              <a:buFont typeface="Arial" panose="020B0604020202020204" pitchFamily="34" charset="0"/>
              <a:buChar char="•"/>
            </a:pPr>
            <a:r>
              <a:rPr lang="en-US" sz="2000" dirty="0">
                <a:solidFill>
                  <a:schemeClr val="bg1"/>
                </a:solidFill>
              </a:rPr>
              <a:t>7 x GPB boards</a:t>
            </a:r>
          </a:p>
          <a:p>
            <a:pPr marL="342900" indent="-342900">
              <a:buFont typeface="Arial" panose="020B0604020202020204" pitchFamily="34" charset="0"/>
              <a:buChar char="•"/>
            </a:pPr>
            <a:r>
              <a:rPr lang="en-US" sz="2000" dirty="0">
                <a:solidFill>
                  <a:schemeClr val="bg1"/>
                </a:solidFill>
              </a:rPr>
              <a:t>7 x Vibrating motor</a:t>
            </a:r>
          </a:p>
          <a:p>
            <a:pPr marL="342900" indent="-342900">
              <a:buFont typeface="Arial" panose="020B0604020202020204" pitchFamily="34" charset="0"/>
              <a:buChar char="•"/>
            </a:pPr>
            <a:r>
              <a:rPr lang="en-US" sz="2000" dirty="0">
                <a:solidFill>
                  <a:schemeClr val="bg1"/>
                </a:solidFill>
              </a:rPr>
              <a:t>7 x Buzzers</a:t>
            </a:r>
          </a:p>
          <a:p>
            <a:pPr marL="342900" indent="-342900">
              <a:buFont typeface="Arial" panose="020B0604020202020204" pitchFamily="34" charset="0"/>
              <a:buChar char="•"/>
            </a:pPr>
            <a:r>
              <a:rPr lang="en-US" sz="2000" dirty="0">
                <a:solidFill>
                  <a:schemeClr val="bg1"/>
                </a:solidFill>
              </a:rPr>
              <a:t>7 x LEDs</a:t>
            </a:r>
          </a:p>
          <a:p>
            <a:pPr marL="342900" indent="-342900">
              <a:buFont typeface="Arial" panose="020B0604020202020204" pitchFamily="34" charset="0"/>
              <a:buChar char="•"/>
            </a:pPr>
            <a:r>
              <a:rPr lang="en-US" sz="2000" dirty="0">
                <a:solidFill>
                  <a:schemeClr val="bg1"/>
                </a:solidFill>
              </a:rPr>
              <a:t>7 x Switches</a:t>
            </a:r>
          </a:p>
          <a:p>
            <a:pPr marL="342900" indent="-342900">
              <a:buFont typeface="Arial" panose="020B0604020202020204" pitchFamily="34" charset="0"/>
              <a:buChar char="•"/>
            </a:pPr>
            <a:r>
              <a:rPr lang="en-US" sz="2000" dirty="0">
                <a:solidFill>
                  <a:schemeClr val="bg1"/>
                </a:solidFill>
              </a:rPr>
              <a:t>7 x 7805 Regulator ICs</a:t>
            </a:r>
          </a:p>
          <a:p>
            <a:r>
              <a:rPr lang="en-US" sz="2000" dirty="0">
                <a:solidFill>
                  <a:schemeClr val="bg1"/>
                </a:solidFill>
              </a:rPr>
              <a:t>Some elastics and stickers (to make it as a band for wearing)</a:t>
            </a:r>
          </a:p>
        </p:txBody>
      </p:sp>
      <p:pic>
        <p:nvPicPr>
          <p:cNvPr id="11" name="Picture 10">
            <a:extLst>
              <a:ext uri="{FF2B5EF4-FFF2-40B4-BE49-F238E27FC236}">
                <a16:creationId xmlns:a16="http://schemas.microsoft.com/office/drawing/2014/main" id="{83F007A7-F33C-4ED7-938E-2DF7BC0C6A43}"/>
              </a:ext>
            </a:extLst>
          </p:cNvPr>
          <p:cNvPicPr>
            <a:picLocks noChangeAspect="1"/>
          </p:cNvPicPr>
          <p:nvPr/>
        </p:nvPicPr>
        <p:blipFill>
          <a:blip r:embed="rId2"/>
          <a:stretch>
            <a:fillRect/>
          </a:stretch>
        </p:blipFill>
        <p:spPr>
          <a:xfrm>
            <a:off x="5521960" y="2207260"/>
            <a:ext cx="1770894" cy="970450"/>
          </a:xfrm>
          <a:prstGeom prst="rect">
            <a:avLst/>
          </a:prstGeom>
        </p:spPr>
      </p:pic>
      <p:pic>
        <p:nvPicPr>
          <p:cNvPr id="12" name="Picture 11" descr="C:\Users\SHYAM KHAMBHOLJA\Desktop\internship\cylindrical-vibration-motor-vibrating-motor-vibrator-NFP-P0615-PCB-through-hole-type.jpg">
            <a:extLst>
              <a:ext uri="{FF2B5EF4-FFF2-40B4-BE49-F238E27FC236}">
                <a16:creationId xmlns:a16="http://schemas.microsoft.com/office/drawing/2014/main" id="{A827EF1D-06BC-49EB-BE3D-D6F83D8BAA9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2854" y="2207260"/>
            <a:ext cx="1770894" cy="970450"/>
          </a:xfrm>
          <a:prstGeom prst="rect">
            <a:avLst/>
          </a:prstGeom>
          <a:noFill/>
          <a:ln>
            <a:noFill/>
          </a:ln>
        </p:spPr>
      </p:pic>
      <p:pic>
        <p:nvPicPr>
          <p:cNvPr id="14" name="Picture 13">
            <a:extLst>
              <a:ext uri="{FF2B5EF4-FFF2-40B4-BE49-F238E27FC236}">
                <a16:creationId xmlns:a16="http://schemas.microsoft.com/office/drawing/2014/main" id="{84D22602-D3FC-4715-BD32-F54135473EC5}"/>
              </a:ext>
            </a:extLst>
          </p:cNvPr>
          <p:cNvPicPr>
            <a:picLocks noChangeAspect="1"/>
          </p:cNvPicPr>
          <p:nvPr/>
        </p:nvPicPr>
        <p:blipFill>
          <a:blip r:embed="rId4"/>
          <a:stretch>
            <a:fillRect/>
          </a:stretch>
        </p:blipFill>
        <p:spPr>
          <a:xfrm>
            <a:off x="9063748" y="2207260"/>
            <a:ext cx="1770894" cy="1770894"/>
          </a:xfrm>
          <a:prstGeom prst="rect">
            <a:avLst/>
          </a:prstGeom>
        </p:spPr>
      </p:pic>
      <p:pic>
        <p:nvPicPr>
          <p:cNvPr id="15" name="Picture 14" descr="C:\Users\SHYAM KHAMBHOLJA\Desktop\internship\piezo-buzzer-01-800x800.jpg">
            <a:extLst>
              <a:ext uri="{FF2B5EF4-FFF2-40B4-BE49-F238E27FC236}">
                <a16:creationId xmlns:a16="http://schemas.microsoft.com/office/drawing/2014/main" id="{2400E8BC-16DD-4EBF-99C0-8BE9B0AA3A8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2855" y="3137154"/>
            <a:ext cx="1770894" cy="1630621"/>
          </a:xfrm>
          <a:prstGeom prst="rect">
            <a:avLst/>
          </a:prstGeom>
          <a:noFill/>
          <a:ln>
            <a:noFill/>
          </a:ln>
        </p:spPr>
      </p:pic>
      <p:pic>
        <p:nvPicPr>
          <p:cNvPr id="16" name="Picture 15">
            <a:extLst>
              <a:ext uri="{FF2B5EF4-FFF2-40B4-BE49-F238E27FC236}">
                <a16:creationId xmlns:a16="http://schemas.microsoft.com/office/drawing/2014/main" id="{42B585C2-129D-49B8-BAA8-4862FC8D913C}"/>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93899" y="3173174"/>
            <a:ext cx="1798955" cy="956310"/>
          </a:xfrm>
          <a:prstGeom prst="rect">
            <a:avLst/>
          </a:prstGeom>
          <a:noFill/>
          <a:ln>
            <a:noFill/>
          </a:ln>
        </p:spPr>
      </p:pic>
      <p:pic>
        <p:nvPicPr>
          <p:cNvPr id="17" name="Picture 16" descr="C:\Users\SHYAM KHAMBHOLJA\Desktop\internship\Lm7805-pinout-diagram-300x238.png">
            <a:extLst>
              <a:ext uri="{FF2B5EF4-FFF2-40B4-BE49-F238E27FC236}">
                <a16:creationId xmlns:a16="http://schemas.microsoft.com/office/drawing/2014/main" id="{02256D85-F30D-4CBD-95EB-D8CE681E19CA}"/>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9063748" y="3854264"/>
            <a:ext cx="2904732" cy="2180776"/>
          </a:xfrm>
          <a:prstGeom prst="rect">
            <a:avLst/>
          </a:prstGeom>
          <a:noFill/>
          <a:ln>
            <a:noFill/>
          </a:ln>
        </p:spPr>
      </p:pic>
      <p:pic>
        <p:nvPicPr>
          <p:cNvPr id="18" name="Picture 17" descr="C:\Users\SHYAM KHAMBHOLJA\Desktop\internship\28960-atmega328-dscn1136.jpg">
            <a:extLst>
              <a:ext uri="{FF2B5EF4-FFF2-40B4-BE49-F238E27FC236}">
                <a16:creationId xmlns:a16="http://schemas.microsoft.com/office/drawing/2014/main" id="{D68081CC-4E1B-46F3-99A6-42700A37EED0}"/>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99399" y="5236378"/>
            <a:ext cx="2364348" cy="1408490"/>
          </a:xfrm>
          <a:prstGeom prst="rect">
            <a:avLst/>
          </a:prstGeom>
          <a:noFill/>
          <a:ln>
            <a:noFill/>
          </a:ln>
        </p:spPr>
      </p:pic>
      <p:pic>
        <p:nvPicPr>
          <p:cNvPr id="20" name="Picture 19">
            <a:extLst>
              <a:ext uri="{FF2B5EF4-FFF2-40B4-BE49-F238E27FC236}">
                <a16:creationId xmlns:a16="http://schemas.microsoft.com/office/drawing/2014/main" id="{5DB0B674-40DE-4B0A-8320-13F65DB2CD60}"/>
              </a:ext>
            </a:extLst>
          </p:cNvPr>
          <p:cNvPicPr>
            <a:picLocks noChangeAspect="1"/>
          </p:cNvPicPr>
          <p:nvPr/>
        </p:nvPicPr>
        <p:blipFill>
          <a:blip r:embed="rId9"/>
          <a:stretch>
            <a:fillRect/>
          </a:stretch>
        </p:blipFill>
        <p:spPr>
          <a:xfrm>
            <a:off x="10834642" y="2712720"/>
            <a:ext cx="1123914" cy="1123914"/>
          </a:xfrm>
          <a:prstGeom prst="rect">
            <a:avLst/>
          </a:prstGeom>
        </p:spPr>
      </p:pic>
    </p:spTree>
    <p:extLst>
      <p:ext uri="{BB962C8B-B14F-4D97-AF65-F5344CB8AC3E}">
        <p14:creationId xmlns:p14="http://schemas.microsoft.com/office/powerpoint/2010/main" val="3108940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idx="4294967295"/>
          </p:nvPr>
        </p:nvSpPr>
        <p:spPr>
          <a:xfrm>
            <a:off x="0" y="0"/>
            <a:ext cx="10572750" cy="969963"/>
          </a:xfrm>
          <a:effectLst/>
        </p:spPr>
        <p:txBody>
          <a:bodyPr/>
          <a:lstStyle/>
          <a:p>
            <a:r>
              <a:rPr lang="en-US" dirty="0">
                <a:solidFill>
                  <a:srgbClr val="0070C0"/>
                </a:solidFill>
              </a:rPr>
              <a:t>Hardware Implementation:</a:t>
            </a:r>
          </a:p>
        </p:txBody>
      </p:sp>
      <p:grpSp>
        <p:nvGrpSpPr>
          <p:cNvPr id="21" name="Group 20">
            <a:extLst>
              <a:ext uri="{FF2B5EF4-FFF2-40B4-BE49-F238E27FC236}">
                <a16:creationId xmlns:a16="http://schemas.microsoft.com/office/drawing/2014/main" id="{F4D0AF26-337F-4B12-8070-B853DA5085E5}"/>
              </a:ext>
            </a:extLst>
          </p:cNvPr>
          <p:cNvGrpSpPr/>
          <p:nvPr/>
        </p:nvGrpSpPr>
        <p:grpSpPr>
          <a:xfrm>
            <a:off x="3708401" y="969963"/>
            <a:ext cx="5913120" cy="5694997"/>
            <a:chOff x="0" y="0"/>
            <a:chExt cx="5936615" cy="5643158"/>
          </a:xfrm>
        </p:grpSpPr>
        <p:pic>
          <p:nvPicPr>
            <p:cNvPr id="22" name="Picture 21">
              <a:extLst>
                <a:ext uri="{FF2B5EF4-FFF2-40B4-BE49-F238E27FC236}">
                  <a16:creationId xmlns:a16="http://schemas.microsoft.com/office/drawing/2014/main" id="{DCE5A517-2725-4FD1-B73A-72A4859BDB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936615" cy="2722245"/>
            </a:xfrm>
            <a:prstGeom prst="rect">
              <a:avLst/>
            </a:prstGeom>
            <a:noFill/>
            <a:ln>
              <a:noFill/>
            </a:ln>
          </p:spPr>
        </p:pic>
        <p:pic>
          <p:nvPicPr>
            <p:cNvPr id="23" name="Picture 22">
              <a:extLst>
                <a:ext uri="{FF2B5EF4-FFF2-40B4-BE49-F238E27FC236}">
                  <a16:creationId xmlns:a16="http://schemas.microsoft.com/office/drawing/2014/main" id="{A49572CD-612E-4282-A75E-7C3C71548D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603058" y="1346748"/>
              <a:ext cx="2701925" cy="5890895"/>
            </a:xfrm>
            <a:prstGeom prst="rect">
              <a:avLst/>
            </a:prstGeom>
            <a:noFill/>
            <a:ln>
              <a:noFill/>
            </a:ln>
          </p:spPr>
        </p:pic>
      </p:grpSp>
    </p:spTree>
    <p:extLst>
      <p:ext uri="{BB962C8B-B14F-4D97-AF65-F5344CB8AC3E}">
        <p14:creationId xmlns:p14="http://schemas.microsoft.com/office/powerpoint/2010/main" val="1136018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idx="4294967295"/>
          </p:nvPr>
        </p:nvSpPr>
        <p:spPr>
          <a:xfrm>
            <a:off x="809625" y="101394"/>
            <a:ext cx="10572750" cy="969963"/>
          </a:xfrm>
          <a:effectLst/>
        </p:spPr>
        <p:txBody>
          <a:bodyPr/>
          <a:lstStyle/>
          <a:p>
            <a:r>
              <a:rPr lang="en-US" dirty="0">
                <a:solidFill>
                  <a:srgbClr val="0070C0"/>
                </a:solidFill>
              </a:rPr>
              <a:t>Powering the modules:</a:t>
            </a:r>
          </a:p>
        </p:txBody>
      </p:sp>
      <p:sp>
        <p:nvSpPr>
          <p:cNvPr id="5" name="Rectangle 4">
            <a:extLst>
              <a:ext uri="{FF2B5EF4-FFF2-40B4-BE49-F238E27FC236}">
                <a16:creationId xmlns:a16="http://schemas.microsoft.com/office/drawing/2014/main" id="{9E759D51-B592-417D-8C17-F360BE37AC3D}"/>
              </a:ext>
            </a:extLst>
          </p:cNvPr>
          <p:cNvSpPr/>
          <p:nvPr/>
        </p:nvSpPr>
        <p:spPr>
          <a:xfrm>
            <a:off x="809625" y="1256715"/>
            <a:ext cx="7223760" cy="400110"/>
          </a:xfrm>
          <a:prstGeom prst="rect">
            <a:avLst/>
          </a:prstGeom>
        </p:spPr>
        <p:txBody>
          <a:bodyPr wrap="square">
            <a:spAutoFit/>
          </a:bodyPr>
          <a:lstStyle/>
          <a:p>
            <a:r>
              <a:rPr lang="en-US" sz="2000" dirty="0">
                <a:solidFill>
                  <a:schemeClr val="bg1"/>
                </a:solidFill>
              </a:rPr>
              <a:t>•For all the modules we are using a small 9V batteries.</a:t>
            </a:r>
          </a:p>
        </p:txBody>
      </p:sp>
      <p:pic>
        <p:nvPicPr>
          <p:cNvPr id="6" name="Picture 5">
            <a:extLst>
              <a:ext uri="{FF2B5EF4-FFF2-40B4-BE49-F238E27FC236}">
                <a16:creationId xmlns:a16="http://schemas.microsoft.com/office/drawing/2014/main" id="{C3ABB1E8-47A9-4C0A-BF75-61DA7AF436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291672" y="-285408"/>
            <a:ext cx="4314779" cy="8569962"/>
          </a:xfrm>
          <a:prstGeom prst="rect">
            <a:avLst/>
          </a:prstGeom>
          <a:noFill/>
          <a:ln>
            <a:noFill/>
          </a:ln>
        </p:spPr>
      </p:pic>
    </p:spTree>
    <p:extLst>
      <p:ext uri="{BB962C8B-B14F-4D97-AF65-F5344CB8AC3E}">
        <p14:creationId xmlns:p14="http://schemas.microsoft.com/office/powerpoint/2010/main" val="2201908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p:nvPr>
        </p:nvSpPr>
        <p:spPr>
          <a:effectLst/>
        </p:spPr>
        <p:txBody>
          <a:bodyPr/>
          <a:lstStyle/>
          <a:p>
            <a:r>
              <a:rPr lang="en-US" dirty="0">
                <a:solidFill>
                  <a:srgbClr val="0070C0"/>
                </a:solidFill>
              </a:rPr>
              <a:t>Applications:</a:t>
            </a:r>
          </a:p>
        </p:txBody>
      </p:sp>
      <p:sp>
        <p:nvSpPr>
          <p:cNvPr id="3" name="Content Placeholder 2">
            <a:extLst>
              <a:ext uri="{FF2B5EF4-FFF2-40B4-BE49-F238E27FC236}">
                <a16:creationId xmlns:a16="http://schemas.microsoft.com/office/drawing/2014/main" id="{C73A99E6-605C-4E77-B3E8-4D869C15DD36}"/>
              </a:ext>
            </a:extLst>
          </p:cNvPr>
          <p:cNvSpPr>
            <a:spLocks noGrp="1"/>
          </p:cNvSpPr>
          <p:nvPr>
            <p:ph idx="1"/>
          </p:nvPr>
        </p:nvSpPr>
        <p:spPr>
          <a:xfrm>
            <a:off x="810000" y="1111037"/>
            <a:ext cx="10554574" cy="5432003"/>
          </a:xfrm>
          <a:effectLst/>
        </p:spPr>
        <p:txBody>
          <a:bodyPr>
            <a:normAutofit/>
          </a:bodyPr>
          <a:lstStyle/>
          <a:p>
            <a:pPr marL="0" indent="0" algn="just">
              <a:buNone/>
            </a:pPr>
            <a:endParaRPr lang="en-US" sz="2000" dirty="0">
              <a:solidFill>
                <a:schemeClr val="bg1"/>
              </a:solidFill>
            </a:endParaRPr>
          </a:p>
          <a:p>
            <a:r>
              <a:rPr lang="en-US" sz="2000" dirty="0">
                <a:solidFill>
                  <a:schemeClr val="bg1"/>
                </a:solidFill>
              </a:rPr>
              <a:t>This device will help the blind to navigate without holding a stick. Simply wear it as a band or cloth and it can function very accurately and they only need a very little training to use it.</a:t>
            </a:r>
          </a:p>
          <a:p>
            <a:r>
              <a:rPr lang="en-US" sz="2000" dirty="0">
                <a:solidFill>
                  <a:schemeClr val="bg1"/>
                </a:solidFill>
              </a:rPr>
              <a:t>The product developed is light in weight, compact hence does not cause fatigue to the user. So, this helps the blind person to be self-dependent till particular extent.</a:t>
            </a:r>
          </a:p>
          <a:p>
            <a:r>
              <a:rPr lang="en-US" sz="2000" dirty="0">
                <a:solidFill>
                  <a:schemeClr val="bg1"/>
                </a:solidFill>
              </a:rPr>
              <a:t>As this system consists of vibrating motor, it can also be applicable for deaf persons.</a:t>
            </a:r>
          </a:p>
          <a:p>
            <a:pPr marL="0" indent="0" algn="just">
              <a:buNone/>
            </a:pPr>
            <a:endParaRPr lang="en-US" sz="2000" dirty="0">
              <a:solidFill>
                <a:schemeClr val="bg1"/>
              </a:solidFill>
            </a:endParaRPr>
          </a:p>
        </p:txBody>
      </p:sp>
    </p:spTree>
    <p:extLst>
      <p:ext uri="{BB962C8B-B14F-4D97-AF65-F5344CB8AC3E}">
        <p14:creationId xmlns:p14="http://schemas.microsoft.com/office/powerpoint/2010/main" val="1798356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p:nvPr>
        </p:nvSpPr>
        <p:spPr>
          <a:effectLst/>
        </p:spPr>
        <p:txBody>
          <a:bodyPr/>
          <a:lstStyle/>
          <a:p>
            <a:r>
              <a:rPr lang="en-US" dirty="0">
                <a:solidFill>
                  <a:srgbClr val="0070C0"/>
                </a:solidFill>
              </a:rPr>
              <a:t>Limitations:</a:t>
            </a:r>
          </a:p>
        </p:txBody>
      </p:sp>
      <p:sp>
        <p:nvSpPr>
          <p:cNvPr id="3" name="Content Placeholder 2">
            <a:extLst>
              <a:ext uri="{FF2B5EF4-FFF2-40B4-BE49-F238E27FC236}">
                <a16:creationId xmlns:a16="http://schemas.microsoft.com/office/drawing/2014/main" id="{C73A99E6-605C-4E77-B3E8-4D869C15DD36}"/>
              </a:ext>
            </a:extLst>
          </p:cNvPr>
          <p:cNvSpPr>
            <a:spLocks noGrp="1"/>
          </p:cNvSpPr>
          <p:nvPr>
            <p:ph idx="1"/>
          </p:nvPr>
        </p:nvSpPr>
        <p:spPr>
          <a:xfrm>
            <a:off x="827424" y="978809"/>
            <a:ext cx="10554574" cy="5432003"/>
          </a:xfrm>
          <a:effectLst/>
        </p:spPr>
        <p:txBody>
          <a:bodyPr>
            <a:normAutofit/>
          </a:bodyPr>
          <a:lstStyle/>
          <a:p>
            <a:pPr marL="0" indent="0" algn="just">
              <a:buNone/>
            </a:pPr>
            <a:endParaRPr lang="en-US" sz="2000" dirty="0">
              <a:solidFill>
                <a:schemeClr val="bg1"/>
              </a:solidFill>
            </a:endParaRPr>
          </a:p>
          <a:p>
            <a:r>
              <a:rPr lang="en-US" sz="2000" dirty="0">
                <a:solidFill>
                  <a:schemeClr val="bg1"/>
                </a:solidFill>
              </a:rPr>
              <a:t>It doesn’t show the exact distance of obstacle.</a:t>
            </a:r>
          </a:p>
          <a:p>
            <a:r>
              <a:rPr lang="en-US" sz="2000" dirty="0">
                <a:solidFill>
                  <a:schemeClr val="bg1"/>
                </a:solidFill>
              </a:rPr>
              <a:t>The battery can be drained after certain interval.</a:t>
            </a:r>
          </a:p>
          <a:p>
            <a:r>
              <a:rPr lang="en-US" sz="2000" dirty="0">
                <a:solidFill>
                  <a:schemeClr val="bg1"/>
                </a:solidFill>
              </a:rPr>
              <a:t>It is low accurate in some cases.</a:t>
            </a:r>
          </a:p>
          <a:p>
            <a:r>
              <a:rPr lang="en-US" sz="2000" dirty="0">
                <a:solidFill>
                  <a:schemeClr val="bg1"/>
                </a:solidFill>
              </a:rPr>
              <a:t>The system is only applicable for house/small areas which are familiar too.</a:t>
            </a:r>
          </a:p>
          <a:p>
            <a:r>
              <a:rPr lang="en-US" sz="2000" dirty="0">
                <a:solidFill>
                  <a:schemeClr val="bg1"/>
                </a:solidFill>
              </a:rPr>
              <a:t>The system is non- water-resistance.</a:t>
            </a:r>
          </a:p>
          <a:p>
            <a:r>
              <a:rPr lang="en-US" sz="2000" dirty="0">
                <a:solidFill>
                  <a:schemeClr val="bg1"/>
                </a:solidFill>
              </a:rPr>
              <a:t>The cost of ultrasonic sensor is high comparing to the microcontroller.</a:t>
            </a:r>
          </a:p>
          <a:p>
            <a:pPr marL="0" indent="0" algn="just">
              <a:buNone/>
            </a:pPr>
            <a:endParaRPr lang="en-US" sz="2000" dirty="0">
              <a:solidFill>
                <a:schemeClr val="bg1"/>
              </a:solidFill>
            </a:endParaRPr>
          </a:p>
        </p:txBody>
      </p:sp>
    </p:spTree>
    <p:extLst>
      <p:ext uri="{BB962C8B-B14F-4D97-AF65-F5344CB8AC3E}">
        <p14:creationId xmlns:p14="http://schemas.microsoft.com/office/powerpoint/2010/main" val="2152338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p:nvPr>
        </p:nvSpPr>
        <p:spPr>
          <a:effectLst/>
        </p:spPr>
        <p:txBody>
          <a:bodyPr/>
          <a:lstStyle/>
          <a:p>
            <a:r>
              <a:rPr lang="en-US" dirty="0">
                <a:solidFill>
                  <a:srgbClr val="0070C0"/>
                </a:solidFill>
              </a:rPr>
              <a:t>Future Enhancement:</a:t>
            </a:r>
          </a:p>
        </p:txBody>
      </p:sp>
      <p:sp>
        <p:nvSpPr>
          <p:cNvPr id="3" name="Content Placeholder 2">
            <a:extLst>
              <a:ext uri="{FF2B5EF4-FFF2-40B4-BE49-F238E27FC236}">
                <a16:creationId xmlns:a16="http://schemas.microsoft.com/office/drawing/2014/main" id="{C73A99E6-605C-4E77-B3E8-4D869C15DD36}"/>
              </a:ext>
            </a:extLst>
          </p:cNvPr>
          <p:cNvSpPr>
            <a:spLocks noGrp="1"/>
          </p:cNvSpPr>
          <p:nvPr>
            <p:ph idx="1"/>
          </p:nvPr>
        </p:nvSpPr>
        <p:spPr>
          <a:xfrm>
            <a:off x="827424" y="1263437"/>
            <a:ext cx="10554574" cy="5432003"/>
          </a:xfrm>
          <a:effectLst/>
        </p:spPr>
        <p:txBody>
          <a:bodyPr>
            <a:normAutofit/>
          </a:bodyPr>
          <a:lstStyle/>
          <a:p>
            <a:pPr marL="0" indent="0" algn="just">
              <a:buNone/>
            </a:pPr>
            <a:endParaRPr lang="en-US" sz="2000" dirty="0">
              <a:solidFill>
                <a:schemeClr val="bg1"/>
              </a:solidFill>
            </a:endParaRPr>
          </a:p>
          <a:p>
            <a:r>
              <a:rPr lang="en-US" sz="2000" dirty="0">
                <a:solidFill>
                  <a:schemeClr val="bg1"/>
                </a:solidFill>
              </a:rPr>
              <a:t>The entire project can be made in the form of jacket &amp; gloves, so that the device doesn't need to be wear one by one. </a:t>
            </a:r>
          </a:p>
          <a:p>
            <a:r>
              <a:rPr lang="en-US" sz="2000" dirty="0">
                <a:solidFill>
                  <a:schemeClr val="bg1"/>
                </a:solidFill>
              </a:rPr>
              <a:t>By specifically suing the specialized boards that are designed, using them instead of this microcontroller and also by using high quality ultrasonic sensors makes and gives faster response which make the device capable of working in crowded places and thus this will be implemented in the future enhancement of this device. </a:t>
            </a:r>
          </a:p>
          <a:p>
            <a:r>
              <a:rPr lang="en-US" sz="2000" dirty="0">
                <a:solidFill>
                  <a:schemeClr val="bg1"/>
                </a:solidFill>
              </a:rPr>
              <a:t>It can be still compact. </a:t>
            </a:r>
          </a:p>
          <a:p>
            <a:r>
              <a:rPr lang="en-US" sz="2000" dirty="0">
                <a:solidFill>
                  <a:schemeClr val="bg1"/>
                </a:solidFill>
              </a:rPr>
              <a:t>With the use of GPS one can monitor the location of victims.</a:t>
            </a:r>
          </a:p>
          <a:p>
            <a:pPr marL="0" indent="0" algn="just">
              <a:buNone/>
            </a:pPr>
            <a:endParaRPr lang="en-US" sz="2000" dirty="0">
              <a:solidFill>
                <a:schemeClr val="bg1"/>
              </a:solidFill>
            </a:endParaRPr>
          </a:p>
        </p:txBody>
      </p:sp>
    </p:spTree>
    <p:extLst>
      <p:ext uri="{BB962C8B-B14F-4D97-AF65-F5344CB8AC3E}">
        <p14:creationId xmlns:p14="http://schemas.microsoft.com/office/powerpoint/2010/main" val="2366551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p:nvPr>
        </p:nvSpPr>
        <p:spPr>
          <a:effectLst/>
        </p:spPr>
        <p:txBody>
          <a:bodyPr/>
          <a:lstStyle/>
          <a:p>
            <a:r>
              <a:rPr lang="en-US" dirty="0">
                <a:solidFill>
                  <a:srgbClr val="0070C0"/>
                </a:solidFill>
              </a:rPr>
              <a:t>Conclusion:</a:t>
            </a:r>
          </a:p>
        </p:txBody>
      </p:sp>
      <p:sp>
        <p:nvSpPr>
          <p:cNvPr id="3" name="Content Placeholder 2">
            <a:extLst>
              <a:ext uri="{FF2B5EF4-FFF2-40B4-BE49-F238E27FC236}">
                <a16:creationId xmlns:a16="http://schemas.microsoft.com/office/drawing/2014/main" id="{C73A99E6-605C-4E77-B3E8-4D869C15DD36}"/>
              </a:ext>
            </a:extLst>
          </p:cNvPr>
          <p:cNvSpPr>
            <a:spLocks noGrp="1"/>
          </p:cNvSpPr>
          <p:nvPr>
            <p:ph idx="1"/>
          </p:nvPr>
        </p:nvSpPr>
        <p:spPr>
          <a:xfrm>
            <a:off x="810000" y="826557"/>
            <a:ext cx="10554574" cy="5432003"/>
          </a:xfrm>
          <a:effectLst/>
        </p:spPr>
        <p:txBody>
          <a:bodyPr>
            <a:normAutofit/>
          </a:bodyPr>
          <a:lstStyle/>
          <a:p>
            <a:pPr marL="0" indent="0" algn="just">
              <a:buNone/>
            </a:pPr>
            <a:endParaRPr lang="en-US" sz="2000" dirty="0">
              <a:solidFill>
                <a:schemeClr val="bg1"/>
              </a:solidFill>
            </a:endParaRPr>
          </a:p>
          <a:p>
            <a:r>
              <a:rPr lang="en-US" sz="2000" dirty="0">
                <a:solidFill>
                  <a:schemeClr val="bg1"/>
                </a:solidFill>
              </a:rPr>
              <a:t>Thus, this project proposed the design and architecture of a new concept of Arduino based Virtual Eye for the blind people. A simple, cheap, efficient, easy to carry, configurable, easy to handle electronic guidance system with many more amazing properties and advantages is proposed to provide constructive assistant and support for the blind and visually impaired persons. The system will be efficient and unique in its capability in specifying the source and distance of the objects that may encounter the blind. It is able to scan and detect the obstacles in the areas like left, right, and in front of the blind person regardless of its height or depth. With the proposed architecture, if constructed with at most accuracy, the blind will be able to move from one place to another without others help.</a:t>
            </a:r>
          </a:p>
        </p:txBody>
      </p:sp>
    </p:spTree>
    <p:extLst>
      <p:ext uri="{BB962C8B-B14F-4D97-AF65-F5344CB8AC3E}">
        <p14:creationId xmlns:p14="http://schemas.microsoft.com/office/powerpoint/2010/main" val="2027366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p:nvPr>
        </p:nvSpPr>
        <p:spPr>
          <a:effectLst/>
        </p:spPr>
        <p:txBody>
          <a:bodyPr/>
          <a:lstStyle/>
          <a:p>
            <a:r>
              <a:rPr lang="en-US" dirty="0">
                <a:solidFill>
                  <a:srgbClr val="0070C0"/>
                </a:solidFill>
              </a:rPr>
              <a:t>Abstract:</a:t>
            </a:r>
          </a:p>
        </p:txBody>
      </p:sp>
      <p:sp>
        <p:nvSpPr>
          <p:cNvPr id="3" name="Content Placeholder 2">
            <a:extLst>
              <a:ext uri="{FF2B5EF4-FFF2-40B4-BE49-F238E27FC236}">
                <a16:creationId xmlns:a16="http://schemas.microsoft.com/office/drawing/2014/main" id="{C73A99E6-605C-4E77-B3E8-4D869C15DD36}"/>
              </a:ext>
            </a:extLst>
          </p:cNvPr>
          <p:cNvSpPr>
            <a:spLocks noGrp="1"/>
          </p:cNvSpPr>
          <p:nvPr>
            <p:ph idx="1"/>
          </p:nvPr>
        </p:nvSpPr>
        <p:spPr>
          <a:xfrm>
            <a:off x="810000" y="1822237"/>
            <a:ext cx="10554574" cy="3636511"/>
          </a:xfrm>
          <a:effectLst/>
        </p:spPr>
        <p:txBody>
          <a:bodyPr>
            <a:normAutofit/>
          </a:bodyPr>
          <a:lstStyle/>
          <a:p>
            <a:pPr marL="0" indent="0" algn="just">
              <a:buNone/>
            </a:pPr>
            <a:r>
              <a:rPr lang="en-US" sz="2000" dirty="0">
                <a:solidFill>
                  <a:schemeClr val="bg1"/>
                </a:solidFill>
              </a:rPr>
              <a:t>Third eye for the blind is an innovation with the help of the multidiscipline subjects like computer science, electronics engineering and health science which helps the blind people to navigate with speed and confidence by detecting the nearby obstacles using the help of ultrasonic waves and notify them with a buzzer sound or vibration. When the sensor detects any object, it will notify the user by beep or vibration. Thus, this is an automated device. Thus, this device will be of a great use for the blinds and help them travel different places.</a:t>
            </a:r>
          </a:p>
        </p:txBody>
      </p:sp>
    </p:spTree>
    <p:extLst>
      <p:ext uri="{BB962C8B-B14F-4D97-AF65-F5344CB8AC3E}">
        <p14:creationId xmlns:p14="http://schemas.microsoft.com/office/powerpoint/2010/main" val="2170450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p:nvPr>
        </p:nvSpPr>
        <p:spPr>
          <a:effectLst/>
        </p:spPr>
        <p:txBody>
          <a:bodyPr/>
          <a:lstStyle/>
          <a:p>
            <a:r>
              <a:rPr lang="en-US" dirty="0">
                <a:solidFill>
                  <a:srgbClr val="0070C0"/>
                </a:solidFill>
              </a:rPr>
              <a:t>References:</a:t>
            </a:r>
          </a:p>
        </p:txBody>
      </p:sp>
      <p:sp>
        <p:nvSpPr>
          <p:cNvPr id="3" name="Content Placeholder 2">
            <a:extLst>
              <a:ext uri="{FF2B5EF4-FFF2-40B4-BE49-F238E27FC236}">
                <a16:creationId xmlns:a16="http://schemas.microsoft.com/office/drawing/2014/main" id="{C73A99E6-605C-4E77-B3E8-4D869C15DD36}"/>
              </a:ext>
            </a:extLst>
          </p:cNvPr>
          <p:cNvSpPr>
            <a:spLocks noGrp="1"/>
          </p:cNvSpPr>
          <p:nvPr>
            <p:ph idx="1"/>
          </p:nvPr>
        </p:nvSpPr>
        <p:spPr>
          <a:xfrm>
            <a:off x="992784" y="1417638"/>
            <a:ext cx="10389214" cy="4934163"/>
          </a:xfrm>
          <a:effectLst/>
        </p:spPr>
        <p:txBody>
          <a:bodyPr>
            <a:normAutofit/>
          </a:bodyPr>
          <a:lstStyle/>
          <a:p>
            <a:pPr marL="0" indent="0" algn="just">
              <a:buNone/>
            </a:pPr>
            <a:endParaRPr lang="en-US" sz="2000" dirty="0">
              <a:solidFill>
                <a:schemeClr val="bg1"/>
              </a:solidFill>
            </a:endParaRPr>
          </a:p>
          <a:p>
            <a:pPr marL="0" lvl="0" indent="0">
              <a:spcBef>
                <a:spcPts val="1200"/>
              </a:spcBef>
              <a:spcAft>
                <a:spcPts val="0"/>
              </a:spcAft>
              <a:buSzPts val="1400"/>
              <a:buNone/>
            </a:pPr>
            <a:r>
              <a:rPr lang="en-US" sz="2000" dirty="0">
                <a:solidFill>
                  <a:schemeClr val="bg1"/>
                </a:solidFill>
                <a:latin typeface="Times New Roman" panose="02020603050405020304" pitchFamily="18" charset="0"/>
                <a:ea typeface="Calibri" panose="020F0502020204030204" pitchFamily="34" charset="0"/>
                <a:cs typeface="Arial" panose="020B0604020202020204" pitchFamily="34" charset="0"/>
              </a:rPr>
              <a:t>World Health Organization (2009) Visual impairment and blindness - Fact SheetN°282. Available online at: </a:t>
            </a:r>
            <a:r>
              <a:rPr lang="en-US" sz="2000" u="sng" dirty="0">
                <a:solidFill>
                  <a:srgbClr val="0000FF"/>
                </a:solidFill>
                <a:latin typeface="Times New Roman" panose="02020603050405020304" pitchFamily="18"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http://www.who.int/mediacentre/factsheets/fs282/en/</a:t>
            </a:r>
            <a:r>
              <a:rPr lang="en-US" sz="2000" dirty="0">
                <a:latin typeface="Times New Roman" panose="02020603050405020304" pitchFamily="18" charset="0"/>
                <a:ea typeface="Calibri" panose="020F0502020204030204" pitchFamily="34" charset="0"/>
                <a:cs typeface="Arial" panose="020B0604020202020204" pitchFamily="34" charset="0"/>
              </a:rPr>
              <a:t> </a:t>
            </a:r>
          </a:p>
          <a:p>
            <a:pPr lvl="0">
              <a:spcBef>
                <a:spcPts val="1200"/>
              </a:spcBef>
              <a:spcAft>
                <a:spcPts val="0"/>
              </a:spcAft>
              <a:buSzPts val="1400"/>
              <a:buFont typeface="+mj-lt"/>
              <a:buAutoNum type="arabicPeriod"/>
            </a:pPr>
            <a:endParaRPr lang="en-US" sz="1200" dirty="0">
              <a:latin typeface="Calibri" panose="020F0502020204030204" pitchFamily="34" charset="0"/>
              <a:ea typeface="Calibri" panose="020F0502020204030204" pitchFamily="34" charset="0"/>
              <a:cs typeface="Arial" panose="020B0604020202020204" pitchFamily="34" charset="0"/>
            </a:endParaRPr>
          </a:p>
          <a:p>
            <a:pPr marL="0" lvl="0" indent="0" algn="just">
              <a:spcBef>
                <a:spcPts val="0"/>
              </a:spcBef>
              <a:spcAft>
                <a:spcPts val="0"/>
              </a:spcAft>
              <a:buSzPts val="1400"/>
              <a:buNone/>
            </a:pPr>
            <a:r>
              <a:rPr lang="en-US" sz="2000" dirty="0">
                <a:solidFill>
                  <a:schemeClr val="bg1"/>
                </a:solidFill>
                <a:latin typeface="Times New Roman" panose="02020603050405020304" pitchFamily="18" charset="0"/>
                <a:ea typeface="Calibri" panose="020F0502020204030204" pitchFamily="34" charset="0"/>
                <a:cs typeface="Arial" panose="020B0604020202020204" pitchFamily="34" charset="0"/>
              </a:rPr>
              <a:t>Blind World Magazine (2006) Breaking the chains of paternalism. Available online at: </a:t>
            </a:r>
            <a:r>
              <a:rPr lang="en-US" sz="2000" u="sng" dirty="0">
                <a:solidFill>
                  <a:srgbClr val="0000FF"/>
                </a:solidFill>
                <a:latin typeface="Times New Roman" panose="02020603050405020304" pitchFamily="18"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http://home.earthlink.net/~blindworld/NEWS/6-06-14-02.html</a:t>
            </a:r>
            <a:endParaRPr lang="en-US" sz="2000" u="sng" dirty="0">
              <a:solidFill>
                <a:srgbClr val="0000FF"/>
              </a:solidFill>
              <a:latin typeface="Times New Roman" panose="02020603050405020304" pitchFamily="18" charset="0"/>
              <a:ea typeface="Calibri" panose="020F0502020204030204" pitchFamily="34" charset="0"/>
              <a:cs typeface="Arial" panose="020B0604020202020204" pitchFamily="34" charset="0"/>
            </a:endParaRPr>
          </a:p>
          <a:p>
            <a:pPr marL="114300" marR="0" indent="0" algn="just">
              <a:spcBef>
                <a:spcPts val="0"/>
              </a:spcBef>
              <a:spcAft>
                <a:spcPts val="0"/>
              </a:spcAft>
              <a:buNone/>
            </a:pPr>
            <a:r>
              <a:rPr lang="en-US" sz="1200" dirty="0">
                <a:latin typeface="Calibri" panose="020F0502020204030204" pitchFamily="34" charset="0"/>
                <a:ea typeface="Calibri" panose="020F0502020204030204" pitchFamily="34" charset="0"/>
                <a:cs typeface="Arial" panose="020B0604020202020204" pitchFamily="34" charset="0"/>
              </a:rPr>
              <a:t>   </a:t>
            </a:r>
          </a:p>
          <a:p>
            <a:pPr marL="0" lvl="0" indent="0">
              <a:spcBef>
                <a:spcPts val="0"/>
              </a:spcBef>
              <a:spcAft>
                <a:spcPts val="0"/>
              </a:spcAft>
              <a:buSzPts val="1400"/>
              <a:buNone/>
            </a:pPr>
            <a:r>
              <a:rPr lang="en-US" sz="2000" dirty="0">
                <a:solidFill>
                  <a:schemeClr val="bg1"/>
                </a:solidFill>
                <a:latin typeface="Times New Roman" panose="02020603050405020304" pitchFamily="18" charset="0"/>
                <a:ea typeface="Calibri" panose="020F0502020204030204" pitchFamily="34" charset="0"/>
                <a:cs typeface="Arial" panose="020B0604020202020204" pitchFamily="34" charset="0"/>
              </a:rPr>
              <a:t>Instructables Circuits: </a:t>
            </a:r>
            <a:r>
              <a:rPr lang="en-US" sz="2000" u="sng" dirty="0">
                <a:solidFill>
                  <a:srgbClr val="0000FF"/>
                </a:solidFill>
                <a:latin typeface="Times New Roman" panose="02020603050405020304" pitchFamily="18"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https://www.instructables.com/id/THIRD-EYE-FOR-BLINDS-an-Innovative-Wearable-Techno/</a:t>
            </a:r>
            <a:endParaRPr lang="en-US" sz="2000" u="sng" dirty="0">
              <a:solidFill>
                <a:srgbClr val="0000FF"/>
              </a:solidFill>
              <a:latin typeface="Times New Roman" panose="02020603050405020304" pitchFamily="18" charset="0"/>
              <a:ea typeface="Calibri" panose="020F0502020204030204" pitchFamily="34" charset="0"/>
              <a:cs typeface="Arial" panose="020B0604020202020204" pitchFamily="34" charset="0"/>
            </a:endParaRPr>
          </a:p>
          <a:p>
            <a:pPr lvl="0">
              <a:spcBef>
                <a:spcPts val="0"/>
              </a:spcBef>
              <a:spcAft>
                <a:spcPts val="0"/>
              </a:spcAft>
              <a:buSzPts val="1400"/>
              <a:buFont typeface="+mj-lt"/>
              <a:buAutoNum type="arabicPeriod"/>
            </a:pP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spcBef>
                <a:spcPts val="0"/>
              </a:spcBef>
              <a:spcAft>
                <a:spcPts val="0"/>
              </a:spcAft>
              <a:buSzPts val="1400"/>
              <a:buNone/>
            </a:pPr>
            <a:r>
              <a:rPr lang="en-US" sz="2000" dirty="0">
                <a:solidFill>
                  <a:schemeClr val="bg1"/>
                </a:solidFill>
                <a:latin typeface="Times New Roman" panose="02020603050405020304" pitchFamily="18" charset="0"/>
                <a:ea typeface="Calibri" panose="020F0502020204030204" pitchFamily="34" charset="0"/>
                <a:cs typeface="Arial" panose="020B0604020202020204" pitchFamily="34" charset="0"/>
              </a:rPr>
              <a:t>National Journal of Multidisciplinary Research and Development </a:t>
            </a:r>
            <a:endParaRPr lang="en-US" sz="12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0" indent="0">
              <a:spcBef>
                <a:spcPts val="0"/>
              </a:spcBef>
              <a:spcAft>
                <a:spcPts val="0"/>
              </a:spcAft>
              <a:buSzPts val="1400"/>
              <a:buNone/>
            </a:pPr>
            <a:r>
              <a:rPr lang="en-US" sz="2000" dirty="0">
                <a:solidFill>
                  <a:schemeClr val="bg1"/>
                </a:solidFill>
                <a:latin typeface="Times New Roman" panose="02020603050405020304" pitchFamily="18" charset="0"/>
                <a:ea typeface="Calibri" panose="020F0502020204030204" pitchFamily="34" charset="0"/>
                <a:cs typeface="Arial" panose="020B0604020202020204" pitchFamily="34" charset="0"/>
              </a:rPr>
              <a:t>ISSN: 2455-9040 </a:t>
            </a:r>
            <a:r>
              <a:rPr lang="en-US" sz="2000" u="sng" dirty="0">
                <a:solidFill>
                  <a:srgbClr val="0000FF"/>
                </a:solidFill>
                <a:latin typeface="Times New Roman" panose="02020603050405020304" pitchFamily="18"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www.nationaljournals.com</a:t>
            </a:r>
            <a:endParaRPr lang="en-US" sz="2000" u="sng" dirty="0">
              <a:solidFill>
                <a:srgbClr val="0000FF"/>
              </a:solidFill>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86225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idx="4294967295"/>
          </p:nvPr>
        </p:nvSpPr>
        <p:spPr>
          <a:xfrm>
            <a:off x="568960" y="1097915"/>
            <a:ext cx="10572750" cy="969963"/>
          </a:xfrm>
          <a:effectLst/>
        </p:spPr>
        <p:txBody>
          <a:bodyPr/>
          <a:lstStyle/>
          <a:p>
            <a:r>
              <a:rPr lang="en-US" dirty="0">
                <a:solidFill>
                  <a:srgbClr val="0070C0"/>
                </a:solidFill>
              </a:rPr>
              <a:t>Thank You…</a:t>
            </a:r>
          </a:p>
        </p:txBody>
      </p:sp>
    </p:spTree>
    <p:extLst>
      <p:ext uri="{BB962C8B-B14F-4D97-AF65-F5344CB8AC3E}">
        <p14:creationId xmlns:p14="http://schemas.microsoft.com/office/powerpoint/2010/main" val="294024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idx="4294967295"/>
          </p:nvPr>
        </p:nvSpPr>
        <p:spPr>
          <a:xfrm>
            <a:off x="447675" y="66675"/>
            <a:ext cx="10572750" cy="969963"/>
          </a:xfrm>
          <a:effectLst/>
        </p:spPr>
        <p:txBody>
          <a:bodyPr/>
          <a:lstStyle/>
          <a:p>
            <a:r>
              <a:rPr lang="en-US" dirty="0">
                <a:solidFill>
                  <a:srgbClr val="0070C0"/>
                </a:solidFill>
              </a:rPr>
              <a:t>Assistive Devices:</a:t>
            </a:r>
          </a:p>
        </p:txBody>
      </p:sp>
      <p:pic>
        <p:nvPicPr>
          <p:cNvPr id="6" name="Picture 5">
            <a:extLst>
              <a:ext uri="{FF2B5EF4-FFF2-40B4-BE49-F238E27FC236}">
                <a16:creationId xmlns:a16="http://schemas.microsoft.com/office/drawing/2014/main" id="{A88A918D-A60C-4A1A-9B64-989049CEBF82}"/>
              </a:ext>
            </a:extLst>
          </p:cNvPr>
          <p:cNvPicPr>
            <a:picLocks noChangeAspect="1"/>
          </p:cNvPicPr>
          <p:nvPr/>
        </p:nvPicPr>
        <p:blipFill rotWithShape="1">
          <a:blip r:embed="rId2"/>
          <a:srcRect b="6723"/>
          <a:stretch/>
        </p:blipFill>
        <p:spPr>
          <a:xfrm>
            <a:off x="1759262" y="1270436"/>
            <a:ext cx="8673475" cy="5042920"/>
          </a:xfrm>
          <a:prstGeom prst="rect">
            <a:avLst/>
          </a:prstGeom>
        </p:spPr>
      </p:pic>
    </p:spTree>
    <p:extLst>
      <p:ext uri="{BB962C8B-B14F-4D97-AF65-F5344CB8AC3E}">
        <p14:creationId xmlns:p14="http://schemas.microsoft.com/office/powerpoint/2010/main" val="198523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p:nvPr>
        </p:nvSpPr>
        <p:spPr>
          <a:effectLst/>
        </p:spPr>
        <p:txBody>
          <a:bodyPr/>
          <a:lstStyle/>
          <a:p>
            <a:r>
              <a:rPr lang="en-US" dirty="0">
                <a:solidFill>
                  <a:srgbClr val="0070C0"/>
                </a:solidFill>
              </a:rPr>
              <a:t>Assistive Devices:</a:t>
            </a:r>
          </a:p>
        </p:txBody>
      </p:sp>
      <p:sp>
        <p:nvSpPr>
          <p:cNvPr id="3" name="Content Placeholder 2">
            <a:extLst>
              <a:ext uri="{FF2B5EF4-FFF2-40B4-BE49-F238E27FC236}">
                <a16:creationId xmlns:a16="http://schemas.microsoft.com/office/drawing/2014/main" id="{C73A99E6-605C-4E77-B3E8-4D869C15DD36}"/>
              </a:ext>
            </a:extLst>
          </p:cNvPr>
          <p:cNvSpPr>
            <a:spLocks noGrp="1"/>
          </p:cNvSpPr>
          <p:nvPr>
            <p:ph idx="1"/>
          </p:nvPr>
        </p:nvSpPr>
        <p:spPr>
          <a:xfrm>
            <a:off x="728720" y="2482637"/>
            <a:ext cx="10554574" cy="3636511"/>
          </a:xfrm>
          <a:effectLst/>
        </p:spPr>
        <p:txBody>
          <a:bodyPr>
            <a:normAutofit lnSpcReduction="10000"/>
          </a:bodyPr>
          <a:lstStyle/>
          <a:p>
            <a:pPr algn="just"/>
            <a:r>
              <a:rPr lang="en-US" sz="2000" dirty="0">
                <a:solidFill>
                  <a:schemeClr val="bg1"/>
                </a:solidFill>
              </a:rPr>
              <a:t>Wearable devices are distinctive from portable devices by allowing hands-free interaction, or at least minimizing the use of hands when using the device. </a:t>
            </a:r>
          </a:p>
          <a:p>
            <a:pPr algn="just"/>
            <a:r>
              <a:rPr lang="en-US" sz="2000" dirty="0">
                <a:solidFill>
                  <a:schemeClr val="bg1"/>
                </a:solidFill>
              </a:rPr>
              <a:t>This is achieved by devices that are actually worn on the body such as head-mounted devices, wristbands, vests, belts, shoes, etc. Portable devices are usually compact, lightweight, they can be easily carried (but not worn) by the user and require constant hand interaction. For example, </a:t>
            </a:r>
            <a:r>
              <a:rPr lang="fr-FR" sz="2000" dirty="0">
                <a:solidFill>
                  <a:schemeClr val="bg1"/>
                </a:solidFill>
              </a:rPr>
              <a:t>tactile displays, electronic canes, mobile phones, laptop computers, etc.</a:t>
            </a:r>
          </a:p>
          <a:p>
            <a:pPr algn="just"/>
            <a:r>
              <a:rPr lang="en-US" sz="2000" dirty="0">
                <a:solidFill>
                  <a:schemeClr val="bg1"/>
                </a:solidFill>
              </a:rPr>
              <a:t>The area of wearable devices is currently a “hot” research topic in assisting people with disabilities such as the blind. As this area is still very much young and experimental, there are not many mature commercial products with a wide user base. </a:t>
            </a:r>
          </a:p>
          <a:p>
            <a:pPr marL="0" indent="0" algn="just">
              <a:buNone/>
            </a:pPr>
            <a:endParaRPr lang="en-US" sz="2000" dirty="0">
              <a:solidFill>
                <a:schemeClr val="bg1"/>
              </a:solidFill>
            </a:endParaRPr>
          </a:p>
        </p:txBody>
      </p:sp>
    </p:spTree>
    <p:extLst>
      <p:ext uri="{BB962C8B-B14F-4D97-AF65-F5344CB8AC3E}">
        <p14:creationId xmlns:p14="http://schemas.microsoft.com/office/powerpoint/2010/main" val="295454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idx="4294967295"/>
          </p:nvPr>
        </p:nvSpPr>
        <p:spPr>
          <a:xfrm>
            <a:off x="809625" y="101394"/>
            <a:ext cx="10572750" cy="969963"/>
          </a:xfrm>
          <a:effectLst/>
        </p:spPr>
        <p:txBody>
          <a:bodyPr/>
          <a:lstStyle/>
          <a:p>
            <a:r>
              <a:rPr lang="en-US" dirty="0">
                <a:solidFill>
                  <a:srgbClr val="0070C0"/>
                </a:solidFill>
              </a:rPr>
              <a:t>Existing Assistive Devices:</a:t>
            </a:r>
          </a:p>
        </p:txBody>
      </p:sp>
      <p:sp>
        <p:nvSpPr>
          <p:cNvPr id="7" name="Rectangle 2">
            <a:extLst>
              <a:ext uri="{FF2B5EF4-FFF2-40B4-BE49-F238E27FC236}">
                <a16:creationId xmlns:a16="http://schemas.microsoft.com/office/drawing/2014/main" id="{8824B078-7965-433A-863B-69568942A1E9}"/>
              </a:ext>
            </a:extLst>
          </p:cNvPr>
          <p:cNvSpPr>
            <a:spLocks noChangeArrowheads="1"/>
          </p:cNvSpPr>
          <p:nvPr/>
        </p:nvSpPr>
        <p:spPr bwMode="auto">
          <a:xfrm>
            <a:off x="809625" y="1071357"/>
            <a:ext cx="226568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SonicGuide</a:t>
            </a:r>
            <a:r>
              <a:rPr kumimoji="0" lang="en-US" altLang="en-US" sz="1600" b="1"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0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972431C3-66F7-425B-97D2-716D2C775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402" y="1805099"/>
            <a:ext cx="9757195" cy="315857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094A28EB-3B19-4B7A-9DFD-B9E122188EA1}"/>
              </a:ext>
            </a:extLst>
          </p:cNvPr>
          <p:cNvSpPr>
            <a:spLocks noChangeArrowheads="1"/>
          </p:cNvSpPr>
          <p:nvPr/>
        </p:nvSpPr>
        <p:spPr bwMode="auto">
          <a:xfrm>
            <a:off x="1747519" y="5190099"/>
            <a:ext cx="86969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Fig. (a) The SonicGuide (1974) and (b) its latest version, the KASPA system (2002).</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369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idx="4294967295"/>
          </p:nvPr>
        </p:nvSpPr>
        <p:spPr>
          <a:xfrm>
            <a:off x="809625" y="101394"/>
            <a:ext cx="10572750" cy="969963"/>
          </a:xfrm>
          <a:effectLst/>
        </p:spPr>
        <p:txBody>
          <a:bodyPr/>
          <a:lstStyle/>
          <a:p>
            <a:r>
              <a:rPr lang="en-US" dirty="0">
                <a:solidFill>
                  <a:srgbClr val="0070C0"/>
                </a:solidFill>
              </a:rPr>
              <a:t>Existing Assistive Devices:</a:t>
            </a:r>
          </a:p>
        </p:txBody>
      </p:sp>
      <p:sp>
        <p:nvSpPr>
          <p:cNvPr id="7" name="Rectangle 2">
            <a:extLst>
              <a:ext uri="{FF2B5EF4-FFF2-40B4-BE49-F238E27FC236}">
                <a16:creationId xmlns:a16="http://schemas.microsoft.com/office/drawing/2014/main" id="{8824B078-7965-433A-863B-69568942A1E9}"/>
              </a:ext>
            </a:extLst>
          </p:cNvPr>
          <p:cNvSpPr>
            <a:spLocks noChangeArrowheads="1"/>
          </p:cNvSpPr>
          <p:nvPr/>
        </p:nvSpPr>
        <p:spPr bwMode="auto">
          <a:xfrm>
            <a:off x="809625" y="1152908"/>
            <a:ext cx="22656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The vOICe:</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3" name="Picture 2">
            <a:extLst>
              <a:ext uri="{FF2B5EF4-FFF2-40B4-BE49-F238E27FC236}">
                <a16:creationId xmlns:a16="http://schemas.microsoft.com/office/drawing/2014/main" id="{C1395981-2AA2-4C5B-9B2A-5C07EC084A69}"/>
              </a:ext>
            </a:extLst>
          </p:cNvPr>
          <p:cNvPicPr>
            <a:picLocks noChangeAspect="1"/>
          </p:cNvPicPr>
          <p:nvPr/>
        </p:nvPicPr>
        <p:blipFill>
          <a:blip r:embed="rId2"/>
          <a:stretch>
            <a:fillRect/>
          </a:stretch>
        </p:blipFill>
        <p:spPr>
          <a:xfrm>
            <a:off x="1498644" y="1757680"/>
            <a:ext cx="9194712" cy="3342640"/>
          </a:xfrm>
          <a:prstGeom prst="rect">
            <a:avLst/>
          </a:prstGeom>
        </p:spPr>
      </p:pic>
    </p:spTree>
    <p:extLst>
      <p:ext uri="{BB962C8B-B14F-4D97-AF65-F5344CB8AC3E}">
        <p14:creationId xmlns:p14="http://schemas.microsoft.com/office/powerpoint/2010/main" val="1827088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idx="4294967295"/>
          </p:nvPr>
        </p:nvSpPr>
        <p:spPr>
          <a:xfrm>
            <a:off x="809625" y="101394"/>
            <a:ext cx="10572750" cy="969963"/>
          </a:xfrm>
          <a:effectLst/>
        </p:spPr>
        <p:txBody>
          <a:bodyPr/>
          <a:lstStyle/>
          <a:p>
            <a:r>
              <a:rPr lang="en-US" dirty="0">
                <a:solidFill>
                  <a:srgbClr val="0070C0"/>
                </a:solidFill>
              </a:rPr>
              <a:t>Existing Assistive Devices:</a:t>
            </a:r>
          </a:p>
        </p:txBody>
      </p:sp>
      <p:sp>
        <p:nvSpPr>
          <p:cNvPr id="7" name="Rectangle 2">
            <a:extLst>
              <a:ext uri="{FF2B5EF4-FFF2-40B4-BE49-F238E27FC236}">
                <a16:creationId xmlns:a16="http://schemas.microsoft.com/office/drawing/2014/main" id="{8824B078-7965-433A-863B-69568942A1E9}"/>
              </a:ext>
            </a:extLst>
          </p:cNvPr>
          <p:cNvSpPr>
            <a:spLocks noChangeArrowheads="1"/>
          </p:cNvSpPr>
          <p:nvPr/>
        </p:nvSpPr>
        <p:spPr bwMode="auto">
          <a:xfrm>
            <a:off x="809625" y="1168669"/>
            <a:ext cx="31648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Other solutions:</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4" name="Picture 3">
            <a:extLst>
              <a:ext uri="{FF2B5EF4-FFF2-40B4-BE49-F238E27FC236}">
                <a16:creationId xmlns:a16="http://schemas.microsoft.com/office/drawing/2014/main" id="{20AB11AD-67C7-4D37-A0F0-89A460EA8E92}"/>
              </a:ext>
            </a:extLst>
          </p:cNvPr>
          <p:cNvPicPr>
            <a:picLocks noChangeAspect="1"/>
          </p:cNvPicPr>
          <p:nvPr/>
        </p:nvPicPr>
        <p:blipFill>
          <a:blip r:embed="rId2"/>
          <a:stretch>
            <a:fillRect/>
          </a:stretch>
        </p:blipFill>
        <p:spPr>
          <a:xfrm>
            <a:off x="2994980" y="1789201"/>
            <a:ext cx="6202039" cy="4804639"/>
          </a:xfrm>
          <a:prstGeom prst="rect">
            <a:avLst/>
          </a:prstGeom>
        </p:spPr>
      </p:pic>
    </p:spTree>
    <p:extLst>
      <p:ext uri="{BB962C8B-B14F-4D97-AF65-F5344CB8AC3E}">
        <p14:creationId xmlns:p14="http://schemas.microsoft.com/office/powerpoint/2010/main" val="992852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p:nvPr>
        </p:nvSpPr>
        <p:spPr>
          <a:effectLst/>
        </p:spPr>
        <p:txBody>
          <a:bodyPr/>
          <a:lstStyle/>
          <a:p>
            <a:r>
              <a:rPr lang="en-US" dirty="0">
                <a:solidFill>
                  <a:srgbClr val="0070C0"/>
                </a:solidFill>
              </a:rPr>
              <a:t>Problems with existing systems:</a:t>
            </a:r>
          </a:p>
        </p:txBody>
      </p:sp>
      <p:sp>
        <p:nvSpPr>
          <p:cNvPr id="3" name="Content Placeholder 2">
            <a:extLst>
              <a:ext uri="{FF2B5EF4-FFF2-40B4-BE49-F238E27FC236}">
                <a16:creationId xmlns:a16="http://schemas.microsoft.com/office/drawing/2014/main" id="{C73A99E6-605C-4E77-B3E8-4D869C15DD36}"/>
              </a:ext>
            </a:extLst>
          </p:cNvPr>
          <p:cNvSpPr>
            <a:spLocks noGrp="1"/>
          </p:cNvSpPr>
          <p:nvPr>
            <p:ph idx="1"/>
          </p:nvPr>
        </p:nvSpPr>
        <p:spPr>
          <a:xfrm>
            <a:off x="810000" y="1883197"/>
            <a:ext cx="10554574" cy="3636511"/>
          </a:xfrm>
          <a:effectLst/>
        </p:spPr>
        <p:txBody>
          <a:bodyPr>
            <a:normAutofit/>
          </a:bodyPr>
          <a:lstStyle/>
          <a:p>
            <a:pPr marL="0" indent="0" algn="just">
              <a:buNone/>
            </a:pPr>
            <a:endParaRPr lang="en-US" sz="2000" dirty="0">
              <a:solidFill>
                <a:schemeClr val="bg1"/>
              </a:solidFill>
            </a:endParaRPr>
          </a:p>
          <a:p>
            <a:r>
              <a:rPr lang="en-US" sz="2000" dirty="0">
                <a:solidFill>
                  <a:schemeClr val="bg1"/>
                </a:solidFill>
              </a:rPr>
              <a:t>White cane - May easily crack/break, The stick may get stuck at pavement cracks of different objects.</a:t>
            </a:r>
          </a:p>
          <a:p>
            <a:r>
              <a:rPr lang="en-US" sz="2000" dirty="0">
                <a:solidFill>
                  <a:schemeClr val="bg1"/>
                </a:solidFill>
              </a:rPr>
              <a:t>Pet dog - Huge cost. (~$42,000 / 280000Rs )</a:t>
            </a:r>
          </a:p>
          <a:p>
            <a:r>
              <a:rPr lang="en-US" sz="2000" dirty="0">
                <a:solidFill>
                  <a:schemeClr val="bg1"/>
                </a:solidFill>
              </a:rPr>
              <a:t>Common Disadvantages (Including the smart devices) Cannot be carried easily, </a:t>
            </a:r>
          </a:p>
          <a:p>
            <a:pPr marL="0" indent="0">
              <a:buNone/>
            </a:pPr>
            <a:r>
              <a:rPr lang="en-US" sz="2000" dirty="0">
                <a:solidFill>
                  <a:schemeClr val="bg1"/>
                </a:solidFill>
              </a:rPr>
              <a:t>needs a lot of training to use…</a:t>
            </a:r>
          </a:p>
          <a:p>
            <a:pPr marL="0" indent="0" algn="just">
              <a:buNone/>
            </a:pPr>
            <a:endParaRPr lang="en-US" sz="2000" dirty="0">
              <a:solidFill>
                <a:schemeClr val="bg1"/>
              </a:solidFill>
            </a:endParaRPr>
          </a:p>
        </p:txBody>
      </p:sp>
    </p:spTree>
    <p:extLst>
      <p:ext uri="{BB962C8B-B14F-4D97-AF65-F5344CB8AC3E}">
        <p14:creationId xmlns:p14="http://schemas.microsoft.com/office/powerpoint/2010/main" val="225187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4567-C91E-43AF-B472-3E075EFCE2AB}"/>
              </a:ext>
            </a:extLst>
          </p:cNvPr>
          <p:cNvSpPr>
            <a:spLocks noGrp="1"/>
          </p:cNvSpPr>
          <p:nvPr>
            <p:ph type="title"/>
          </p:nvPr>
        </p:nvSpPr>
        <p:spPr>
          <a:effectLst/>
        </p:spPr>
        <p:txBody>
          <a:bodyPr/>
          <a:lstStyle/>
          <a:p>
            <a:r>
              <a:rPr lang="en-US" dirty="0">
                <a:solidFill>
                  <a:srgbClr val="0070C0"/>
                </a:solidFill>
              </a:rPr>
              <a:t>Why this Project?</a:t>
            </a:r>
          </a:p>
        </p:txBody>
      </p:sp>
      <p:sp>
        <p:nvSpPr>
          <p:cNvPr id="3" name="Content Placeholder 2">
            <a:extLst>
              <a:ext uri="{FF2B5EF4-FFF2-40B4-BE49-F238E27FC236}">
                <a16:creationId xmlns:a16="http://schemas.microsoft.com/office/drawing/2014/main" id="{C73A99E6-605C-4E77-B3E8-4D869C15DD36}"/>
              </a:ext>
            </a:extLst>
          </p:cNvPr>
          <p:cNvSpPr>
            <a:spLocks noGrp="1"/>
          </p:cNvSpPr>
          <p:nvPr>
            <p:ph idx="1"/>
          </p:nvPr>
        </p:nvSpPr>
        <p:spPr>
          <a:xfrm>
            <a:off x="810000" y="1791757"/>
            <a:ext cx="10554574" cy="5432003"/>
          </a:xfrm>
          <a:effectLst/>
        </p:spPr>
        <p:txBody>
          <a:bodyPr>
            <a:normAutofit/>
          </a:bodyPr>
          <a:lstStyle/>
          <a:p>
            <a:pPr marL="0" indent="0" algn="just">
              <a:buNone/>
            </a:pPr>
            <a:endParaRPr lang="en-US" sz="2000" dirty="0">
              <a:solidFill>
                <a:schemeClr val="bg1"/>
              </a:solidFill>
            </a:endParaRPr>
          </a:p>
          <a:p>
            <a:r>
              <a:rPr lang="en-US" sz="2000" dirty="0">
                <a:solidFill>
                  <a:schemeClr val="bg1"/>
                </a:solidFill>
              </a:rPr>
              <a:t>This devices are equipped with seven ultrasonic sensors, consisting seven modules which are connected to the different parts of the body. Among them, two for both the shoulders, another two for both the knees, another two for both the palms,  and one for the head. It’s the choice of the visually impaired people, they can either use one band or put it anywhere on their body wherever they are comfortable. </a:t>
            </a:r>
          </a:p>
          <a:p>
            <a:r>
              <a:rPr lang="en-US" sz="2000" dirty="0">
                <a:solidFill>
                  <a:schemeClr val="bg1"/>
                </a:solidFill>
              </a:rPr>
              <a:t>The intensity of vibrations and the rate of beeping increases with decrease in distance and this is a fully automated device. </a:t>
            </a:r>
          </a:p>
          <a:p>
            <a:r>
              <a:rPr lang="en-US" sz="2000" dirty="0">
                <a:solidFill>
                  <a:schemeClr val="bg1"/>
                </a:solidFill>
              </a:rPr>
              <a:t>This device will help the blind to navigate without holding a stick which is a bit annoying for them. </a:t>
            </a:r>
          </a:p>
          <a:p>
            <a:r>
              <a:rPr lang="en-US" sz="2000" dirty="0">
                <a:solidFill>
                  <a:schemeClr val="bg1"/>
                </a:solidFill>
              </a:rPr>
              <a:t>They can wear the device as a band or like a cloth and it can function very accurately and they only need a very little training to use it as it is quite simple, efficient and easy to operate and wear.</a:t>
            </a:r>
          </a:p>
          <a:p>
            <a:pPr marL="0" indent="0" algn="just">
              <a:buNone/>
            </a:pPr>
            <a:endParaRPr lang="en-US" sz="2000" dirty="0">
              <a:solidFill>
                <a:schemeClr val="bg1"/>
              </a:solidFill>
            </a:endParaRPr>
          </a:p>
        </p:txBody>
      </p:sp>
    </p:spTree>
    <p:extLst>
      <p:ext uri="{BB962C8B-B14F-4D97-AF65-F5344CB8AC3E}">
        <p14:creationId xmlns:p14="http://schemas.microsoft.com/office/powerpoint/2010/main" val="1405884192"/>
      </p:ext>
    </p:extLst>
  </p:cSld>
  <p:clrMapOvr>
    <a:masterClrMapping/>
  </p:clrMapOvr>
</p:sld>
</file>

<file path=ppt/theme/theme1.xml><?xml version="1.0" encoding="utf-8"?>
<a:theme xmlns:a="http://schemas.openxmlformats.org/drawingml/2006/main" name="Quotabl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TM03457503[[fn=Quotable]]</Template>
  <TotalTime>140</TotalTime>
  <Words>1149</Words>
  <Application>Microsoft Office PowerPoint</Application>
  <PresentationFormat>Widescreen</PresentationFormat>
  <Paragraphs>87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Californian FB</vt:lpstr>
      <vt:lpstr>Century Gothic</vt:lpstr>
      <vt:lpstr>Times New Roman</vt:lpstr>
      <vt:lpstr>Wingdings 2</vt:lpstr>
      <vt:lpstr>Quotable</vt:lpstr>
      <vt:lpstr>PowerPoint Presentation</vt:lpstr>
      <vt:lpstr>Abstract:</vt:lpstr>
      <vt:lpstr>Assistive Devices:</vt:lpstr>
      <vt:lpstr>Assistive Devices:</vt:lpstr>
      <vt:lpstr>Existing Assistive Devices:</vt:lpstr>
      <vt:lpstr>Existing Assistive Devices:</vt:lpstr>
      <vt:lpstr>Existing Assistive Devices:</vt:lpstr>
      <vt:lpstr>Problems with existing systems:</vt:lpstr>
      <vt:lpstr>Why this Project?</vt:lpstr>
      <vt:lpstr>Block Diagram:</vt:lpstr>
      <vt:lpstr>Flow Chart:</vt:lpstr>
      <vt:lpstr>Circuit Diagram:</vt:lpstr>
      <vt:lpstr>Components:</vt:lpstr>
      <vt:lpstr>Hardware Implementation:</vt:lpstr>
      <vt:lpstr>Powering the modules:</vt:lpstr>
      <vt:lpstr>Applications:</vt:lpstr>
      <vt:lpstr>Limitations:</vt:lpstr>
      <vt:lpstr>Future Enhancement: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Shyam Khambholja</dc:creator>
  <cp:lastModifiedBy>RAHUL SUHAGIYA</cp:lastModifiedBy>
  <cp:revision>15</cp:revision>
  <dcterms:created xsi:type="dcterms:W3CDTF">2019-07-12T16:39:20Z</dcterms:created>
  <dcterms:modified xsi:type="dcterms:W3CDTF">2021-07-16T05:18:08Z</dcterms:modified>
</cp:coreProperties>
</file>