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9" r:id="rId3"/>
    <p:sldId id="257" r:id="rId4"/>
    <p:sldId id="258" r:id="rId5"/>
    <p:sldId id="260" r:id="rId6"/>
    <p:sldId id="261" r:id="rId7"/>
    <p:sldId id="262" r:id="rId8"/>
    <p:sldId id="272" r:id="rId9"/>
    <p:sldId id="263" r:id="rId10"/>
    <p:sldId id="264" r:id="rId11"/>
    <p:sldId id="265"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1/16/2024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3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1/16/2024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2846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1/16/2024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1710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1/16/2024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6127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1/16/2024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5790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1/16/2024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8885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1/16/2024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42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1/16/2024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910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1/16/2024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1042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1/16/2024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273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1/16/2024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9564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1/16/2024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4002218624"/>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06F54D-04EF-4345-A564-7A7B57B6C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862173A-E7D6-FD26-F0FE-936BAF75E639}"/>
              </a:ext>
            </a:extLst>
          </p:cNvPr>
          <p:cNvPicPr>
            <a:picLocks noChangeAspect="1"/>
          </p:cNvPicPr>
          <p:nvPr/>
        </p:nvPicPr>
        <p:blipFill rotWithShape="1">
          <a:blip r:embed="rId2"/>
          <a:srcRect t="13199" b="3158"/>
          <a:stretch/>
        </p:blipFill>
        <p:spPr>
          <a:xfrm>
            <a:off x="20" y="10"/>
            <a:ext cx="12191980" cy="6857990"/>
          </a:xfrm>
          <a:prstGeom prst="rect">
            <a:avLst/>
          </a:prstGeom>
        </p:spPr>
      </p:pic>
      <p:sp useBgFill="1">
        <p:nvSpPr>
          <p:cNvPr id="16" name="Rectangle 15">
            <a:extLst>
              <a:ext uri="{FF2B5EF4-FFF2-40B4-BE49-F238E27FC236}">
                <a16:creationId xmlns:a16="http://schemas.microsoft.com/office/drawing/2014/main" id="{4A63FA5D-402E-473D-AF05-018BE28B2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3"/>
            <a:ext cx="10667999" cy="53339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39653-C825-608D-2DB6-7CD46C6E85CF}"/>
              </a:ext>
            </a:extLst>
          </p:cNvPr>
          <p:cNvSpPr>
            <a:spLocks noGrp="1"/>
          </p:cNvSpPr>
          <p:nvPr>
            <p:ph type="ctrTitle"/>
          </p:nvPr>
        </p:nvSpPr>
        <p:spPr>
          <a:xfrm>
            <a:off x="1523999" y="1524000"/>
            <a:ext cx="5075853" cy="2581369"/>
          </a:xfrm>
        </p:spPr>
        <p:txBody>
          <a:bodyPr anchor="t">
            <a:normAutofit/>
          </a:bodyPr>
          <a:lstStyle/>
          <a:p>
            <a:r>
              <a:rPr lang="en-IN" b="1" kern="100">
                <a:effectLst/>
                <a:latin typeface="Aptos Display" panose="020B0004020202020204" pitchFamily="34" charset="0"/>
                <a:ea typeface="Times New Roman" panose="02020603050405020304" pitchFamily="18" charset="0"/>
                <a:cs typeface="Times New Roman" panose="02020603050405020304" pitchFamily="18" charset="0"/>
              </a:rPr>
              <a:t>New and Old book Purchase System (Web Application)</a:t>
            </a:r>
            <a:br>
              <a:rPr lang="en-IN" b="1" kern="100">
                <a:effectLst/>
                <a:latin typeface="Aptos Display" panose="020B000402020202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0F1B022C-8ABB-40C8-F9EB-44CF5871D760}"/>
              </a:ext>
            </a:extLst>
          </p:cNvPr>
          <p:cNvSpPr>
            <a:spLocks noGrp="1"/>
          </p:cNvSpPr>
          <p:nvPr>
            <p:ph type="subTitle" idx="1"/>
          </p:nvPr>
        </p:nvSpPr>
        <p:spPr>
          <a:xfrm>
            <a:off x="1524000" y="4867369"/>
            <a:ext cx="4572000" cy="789300"/>
          </a:xfrm>
        </p:spPr>
        <p:txBody>
          <a:bodyPr>
            <a:normAutofit/>
          </a:bodyPr>
          <a:lstStyle/>
          <a:p>
            <a:r>
              <a:rPr lang="en-IN"/>
              <a:t>Detailed Project Report</a:t>
            </a:r>
            <a:endParaRPr lang="en-IN" dirty="0"/>
          </a:p>
        </p:txBody>
      </p:sp>
      <p:cxnSp>
        <p:nvCxnSpPr>
          <p:cNvPr id="13" name="Straight Connector 12">
            <a:extLst>
              <a:ext uri="{FF2B5EF4-FFF2-40B4-BE49-F238E27FC236}">
                <a16:creationId xmlns:a16="http://schemas.microsoft.com/office/drawing/2014/main" id="{B20D3D82-8B25-4DD9-9924-4CEAD450CD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1206" y="4572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6" descr="Logo&#10;&#10;Description automatically generated">
            <a:extLst>
              <a:ext uri="{FF2B5EF4-FFF2-40B4-BE49-F238E27FC236}">
                <a16:creationId xmlns:a16="http://schemas.microsoft.com/office/drawing/2014/main" id="{B0E68267-4030-C0C7-22AA-7747F0189866}"/>
              </a:ext>
            </a:extLst>
          </p:cNvPr>
          <p:cNvPicPr>
            <a:picLocks noChangeAspect="1"/>
          </p:cNvPicPr>
          <p:nvPr/>
        </p:nvPicPr>
        <p:blipFill>
          <a:blip r:embed="rId3"/>
          <a:stretch>
            <a:fillRect/>
          </a:stretch>
        </p:blipFill>
        <p:spPr>
          <a:xfrm>
            <a:off x="9258121" y="4981034"/>
            <a:ext cx="1981201" cy="561970"/>
          </a:xfrm>
          <a:prstGeom prst="rect">
            <a:avLst/>
          </a:prstGeom>
        </p:spPr>
      </p:pic>
    </p:spTree>
    <p:extLst>
      <p:ext uri="{BB962C8B-B14F-4D97-AF65-F5344CB8AC3E}">
        <p14:creationId xmlns:p14="http://schemas.microsoft.com/office/powerpoint/2010/main" val="29092242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3803057-5D4B-DAB0-2596-4F319A2C343F}"/>
              </a:ext>
            </a:extLst>
          </p:cNvPr>
          <p:cNvSpPr>
            <a:spLocks noGrp="1"/>
          </p:cNvSpPr>
          <p:nvPr>
            <p:ph type="title"/>
          </p:nvPr>
        </p:nvSpPr>
        <p:spPr>
          <a:xfrm>
            <a:off x="1429566" y="1045445"/>
            <a:ext cx="9238434" cy="857559"/>
          </a:xfrm>
        </p:spPr>
        <p:txBody>
          <a:bodyPr>
            <a:normAutofit/>
          </a:bodyPr>
          <a:lstStyle/>
          <a:p>
            <a:r>
              <a:rPr lang="en-IN" dirty="0"/>
              <a:t>Q &amp; A</a:t>
            </a:r>
          </a:p>
        </p:txBody>
      </p:sp>
      <p:cxnSp>
        <p:nvCxnSpPr>
          <p:cNvPr id="17" name="Straight Connector 16">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A9B696C5-5D11-5488-00F5-75E968D72AD5}"/>
              </a:ext>
            </a:extLst>
          </p:cNvPr>
          <p:cNvSpPr>
            <a:spLocks noGrp="1"/>
          </p:cNvSpPr>
          <p:nvPr>
            <p:ph idx="1"/>
          </p:nvPr>
        </p:nvSpPr>
        <p:spPr>
          <a:xfrm>
            <a:off x="1429566" y="2729554"/>
            <a:ext cx="8476434" cy="3359621"/>
          </a:xfrm>
        </p:spPr>
        <p:txBody>
          <a:bodyPr>
            <a:normAutofit/>
          </a:bodyPr>
          <a:lstStyle/>
          <a:p>
            <a:r>
              <a:rPr lang="en-GB" b="1" i="0" dirty="0">
                <a:effectLst/>
                <a:latin typeface="Söhne"/>
              </a:rPr>
              <a:t>Q: How can I get started on Book Store?</a:t>
            </a:r>
            <a:r>
              <a:rPr lang="en-GB" b="0" i="0" dirty="0">
                <a:solidFill>
                  <a:srgbClr val="374151"/>
                </a:solidFill>
                <a:effectLst/>
                <a:latin typeface="Söhne"/>
              </a:rPr>
              <a:t> A: To begin using Book Store, you can create a personalized account on the platform. Once registered, you can explore the extensive book </a:t>
            </a:r>
            <a:r>
              <a:rPr lang="en-GB" b="0" i="0" dirty="0" err="1">
                <a:solidFill>
                  <a:srgbClr val="374151"/>
                </a:solidFill>
                <a:effectLst/>
                <a:latin typeface="Söhne"/>
              </a:rPr>
              <a:t>catalog</a:t>
            </a:r>
            <a:r>
              <a:rPr lang="en-GB" b="0" i="0" dirty="0">
                <a:solidFill>
                  <a:srgbClr val="374151"/>
                </a:solidFill>
                <a:effectLst/>
                <a:latin typeface="Söhne"/>
              </a:rPr>
              <a:t>, make purchases, sell your completed books, track orders, and engage in reader discussions.</a:t>
            </a:r>
            <a:endParaRPr lang="en-IN" dirty="0"/>
          </a:p>
        </p:txBody>
      </p:sp>
    </p:spTree>
    <p:extLst>
      <p:ext uri="{BB962C8B-B14F-4D97-AF65-F5344CB8AC3E}">
        <p14:creationId xmlns:p14="http://schemas.microsoft.com/office/powerpoint/2010/main" val="385261095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0D763C-8EE9-541D-B8A0-2377CA8C259A}"/>
              </a:ext>
            </a:extLst>
          </p:cNvPr>
          <p:cNvSpPr>
            <a:spLocks noGrp="1"/>
          </p:cNvSpPr>
          <p:nvPr>
            <p:ph type="title"/>
          </p:nvPr>
        </p:nvSpPr>
        <p:spPr>
          <a:xfrm>
            <a:off x="1429566" y="1045445"/>
            <a:ext cx="9238434" cy="857559"/>
          </a:xfrm>
        </p:spPr>
        <p:txBody>
          <a:bodyPr>
            <a:normAutofit/>
          </a:bodyPr>
          <a:lstStyle/>
          <a:p>
            <a:r>
              <a:rPr lang="en-IN" dirty="0"/>
              <a:t>Q &amp; A</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159320-501E-CDD1-BF84-2BE33A28D9C8}"/>
              </a:ext>
            </a:extLst>
          </p:cNvPr>
          <p:cNvSpPr>
            <a:spLocks noGrp="1"/>
          </p:cNvSpPr>
          <p:nvPr>
            <p:ph idx="1"/>
          </p:nvPr>
        </p:nvSpPr>
        <p:spPr>
          <a:xfrm>
            <a:off x="1429566" y="2729554"/>
            <a:ext cx="8476434" cy="3359621"/>
          </a:xfrm>
        </p:spPr>
        <p:txBody>
          <a:bodyPr>
            <a:normAutofit/>
          </a:bodyPr>
          <a:lstStyle/>
          <a:p>
            <a:r>
              <a:rPr lang="en-GB" b="1" i="0" dirty="0">
                <a:effectLst/>
                <a:latin typeface="Söhne"/>
              </a:rPr>
              <a:t>Q: Can I sell my used books on Book Store?</a:t>
            </a:r>
            <a:r>
              <a:rPr lang="en-GB" b="0" i="0" dirty="0">
                <a:solidFill>
                  <a:srgbClr val="374151"/>
                </a:solidFill>
                <a:effectLst/>
                <a:latin typeface="Söhne"/>
              </a:rPr>
              <a:t> </a:t>
            </a:r>
          </a:p>
          <a:p>
            <a:pPr marL="0" indent="0">
              <a:buNone/>
            </a:pPr>
            <a:r>
              <a:rPr lang="en-GB" dirty="0">
                <a:solidFill>
                  <a:srgbClr val="374151"/>
                </a:solidFill>
                <a:latin typeface="Söhne"/>
              </a:rPr>
              <a:t>	</a:t>
            </a:r>
            <a:r>
              <a:rPr lang="en-GB" b="0" i="0" dirty="0">
                <a:solidFill>
                  <a:srgbClr val="374151"/>
                </a:solidFill>
                <a:effectLst/>
                <a:latin typeface="Söhne"/>
              </a:rPr>
              <a:t>A: Absolutely! Book Store allows users to easily upload and sell their pre-loved 	books. This feature not only provides users with an opportunity to pass on 	books they've completed but also helps build a sustainable community of book 	enthusiasts.</a:t>
            </a:r>
            <a:endParaRPr lang="en-IN" dirty="0"/>
          </a:p>
        </p:txBody>
      </p:sp>
    </p:spTree>
    <p:extLst>
      <p:ext uri="{BB962C8B-B14F-4D97-AF65-F5344CB8AC3E}">
        <p14:creationId xmlns:p14="http://schemas.microsoft.com/office/powerpoint/2010/main" val="78735335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394A6-4277-4BBD-41F5-12433FD9EACD}"/>
              </a:ext>
            </a:extLst>
          </p:cNvPr>
          <p:cNvSpPr>
            <a:spLocks noGrp="1"/>
          </p:cNvSpPr>
          <p:nvPr>
            <p:ph type="title"/>
          </p:nvPr>
        </p:nvSpPr>
        <p:spPr>
          <a:xfrm>
            <a:off x="1429566" y="1045445"/>
            <a:ext cx="9238434" cy="857559"/>
          </a:xfrm>
        </p:spPr>
        <p:txBody>
          <a:bodyPr>
            <a:normAutofit/>
          </a:bodyPr>
          <a:lstStyle/>
          <a:p>
            <a:r>
              <a:rPr lang="en-IN" dirty="0"/>
              <a:t>Q &amp; A</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71CDB2-6345-5782-C628-F8AB79541D73}"/>
              </a:ext>
            </a:extLst>
          </p:cNvPr>
          <p:cNvSpPr>
            <a:spLocks noGrp="1"/>
          </p:cNvSpPr>
          <p:nvPr>
            <p:ph idx="1"/>
          </p:nvPr>
        </p:nvSpPr>
        <p:spPr>
          <a:xfrm>
            <a:off x="1429566" y="2729554"/>
            <a:ext cx="8476434" cy="3359621"/>
          </a:xfrm>
        </p:spPr>
        <p:txBody>
          <a:bodyPr>
            <a:normAutofit/>
          </a:bodyPr>
          <a:lstStyle/>
          <a:p>
            <a:r>
              <a:rPr lang="en-GB" b="1" i="0" dirty="0">
                <a:effectLst/>
                <a:latin typeface="Söhne"/>
              </a:rPr>
              <a:t>Q: How does the order tracking feature work on Book Store?</a:t>
            </a:r>
            <a:r>
              <a:rPr lang="en-GB" b="0" i="0" dirty="0">
                <a:solidFill>
                  <a:srgbClr val="374151"/>
                </a:solidFill>
                <a:effectLst/>
                <a:latin typeface="Söhne"/>
              </a:rPr>
              <a:t> </a:t>
            </a:r>
          </a:p>
          <a:p>
            <a:pPr marL="0" indent="0">
              <a:buNone/>
            </a:pPr>
            <a:r>
              <a:rPr lang="en-GB" dirty="0">
                <a:solidFill>
                  <a:srgbClr val="374151"/>
                </a:solidFill>
                <a:latin typeface="Söhne"/>
              </a:rPr>
              <a:t>	</a:t>
            </a:r>
            <a:r>
              <a:rPr lang="en-GB" b="0" i="0" dirty="0">
                <a:solidFill>
                  <a:srgbClr val="374151"/>
                </a:solidFill>
                <a:effectLst/>
                <a:latin typeface="Söhne"/>
              </a:rPr>
              <a:t>A: Book Store's order tracking feature allows users to monitor the status of 	their book orders in real-time. From the moment of purchase to delivery, users 	can stay informed about the progress of their orders through an intuitive 	tracking system.</a:t>
            </a:r>
            <a:endParaRPr lang="en-IN" dirty="0"/>
          </a:p>
        </p:txBody>
      </p:sp>
    </p:spTree>
    <p:extLst>
      <p:ext uri="{BB962C8B-B14F-4D97-AF65-F5344CB8AC3E}">
        <p14:creationId xmlns:p14="http://schemas.microsoft.com/office/powerpoint/2010/main" val="27626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0D10A-74A8-452A-12AB-DF3E48596499}"/>
              </a:ext>
            </a:extLst>
          </p:cNvPr>
          <p:cNvSpPr>
            <a:spLocks noGrp="1"/>
          </p:cNvSpPr>
          <p:nvPr>
            <p:ph type="title"/>
          </p:nvPr>
        </p:nvSpPr>
        <p:spPr>
          <a:xfrm>
            <a:off x="1429566" y="1045445"/>
            <a:ext cx="9238434" cy="857559"/>
          </a:xfrm>
        </p:spPr>
        <p:txBody>
          <a:bodyPr>
            <a:normAutofit/>
          </a:bodyPr>
          <a:lstStyle/>
          <a:p>
            <a:r>
              <a:rPr lang="en-IN" dirty="0"/>
              <a:t>Q &amp; A</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E0A479-3718-1D69-2363-7A97E5462FB0}"/>
              </a:ext>
            </a:extLst>
          </p:cNvPr>
          <p:cNvSpPr>
            <a:spLocks noGrp="1"/>
          </p:cNvSpPr>
          <p:nvPr>
            <p:ph idx="1"/>
          </p:nvPr>
        </p:nvSpPr>
        <p:spPr>
          <a:xfrm>
            <a:off x="1429566" y="2729554"/>
            <a:ext cx="8476434" cy="3359621"/>
          </a:xfrm>
        </p:spPr>
        <p:txBody>
          <a:bodyPr>
            <a:normAutofit/>
          </a:bodyPr>
          <a:lstStyle/>
          <a:p>
            <a:r>
              <a:rPr lang="en-GB" b="1" i="0" dirty="0">
                <a:effectLst/>
                <a:latin typeface="Söhne"/>
              </a:rPr>
              <a:t>Q: Is the payment process secure on Book Store?</a:t>
            </a:r>
            <a:r>
              <a:rPr lang="en-GB" b="0" i="0" dirty="0">
                <a:solidFill>
                  <a:srgbClr val="374151"/>
                </a:solidFill>
                <a:effectLst/>
                <a:latin typeface="Söhne"/>
              </a:rPr>
              <a:t> </a:t>
            </a:r>
          </a:p>
          <a:p>
            <a:pPr marL="0" indent="0">
              <a:buNone/>
            </a:pPr>
            <a:r>
              <a:rPr lang="en-GB" dirty="0">
                <a:solidFill>
                  <a:srgbClr val="374151"/>
                </a:solidFill>
                <a:latin typeface="Söhne"/>
              </a:rPr>
              <a:t>	</a:t>
            </a:r>
            <a:r>
              <a:rPr lang="en-GB" b="0" i="0" dirty="0">
                <a:solidFill>
                  <a:srgbClr val="374151"/>
                </a:solidFill>
                <a:effectLst/>
                <a:latin typeface="Söhne"/>
              </a:rPr>
              <a:t>A: Yes, Book Store ensures a secure payment process through the trusted 	Stripe payment gateway. Users can make transactions with confidence, 	knowing that their financial information is handled with the utmost security 	and reliability.</a:t>
            </a:r>
            <a:endParaRPr lang="en-IN" dirty="0"/>
          </a:p>
        </p:txBody>
      </p:sp>
    </p:spTree>
    <p:extLst>
      <p:ext uri="{BB962C8B-B14F-4D97-AF65-F5344CB8AC3E}">
        <p14:creationId xmlns:p14="http://schemas.microsoft.com/office/powerpoint/2010/main" val="26032450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A0F10-018B-FF8B-4D58-50EE3824CD40}"/>
              </a:ext>
            </a:extLst>
          </p:cNvPr>
          <p:cNvSpPr>
            <a:spLocks noGrp="1"/>
          </p:cNvSpPr>
          <p:nvPr>
            <p:ph type="title"/>
          </p:nvPr>
        </p:nvSpPr>
        <p:spPr>
          <a:xfrm>
            <a:off x="1429566" y="1045445"/>
            <a:ext cx="9238434" cy="857559"/>
          </a:xfrm>
        </p:spPr>
        <p:txBody>
          <a:bodyPr>
            <a:normAutofit/>
          </a:bodyPr>
          <a:lstStyle/>
          <a:p>
            <a:r>
              <a:rPr lang="en-IN" dirty="0"/>
              <a:t>Q &amp; A</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D5DC20-A21C-D3E0-4A8A-DA131C5266BD}"/>
              </a:ext>
            </a:extLst>
          </p:cNvPr>
          <p:cNvSpPr>
            <a:spLocks noGrp="1"/>
          </p:cNvSpPr>
          <p:nvPr>
            <p:ph idx="1"/>
          </p:nvPr>
        </p:nvSpPr>
        <p:spPr>
          <a:xfrm>
            <a:off x="1429566" y="2729554"/>
            <a:ext cx="8476434" cy="3359621"/>
          </a:xfrm>
        </p:spPr>
        <p:txBody>
          <a:bodyPr>
            <a:normAutofit/>
          </a:bodyPr>
          <a:lstStyle/>
          <a:p>
            <a:r>
              <a:rPr lang="en-GB" b="1" i="0" dirty="0">
                <a:effectLst/>
                <a:latin typeface="Söhne"/>
              </a:rPr>
              <a:t>Q: What database technology does Book Store use?</a:t>
            </a:r>
            <a:r>
              <a:rPr lang="en-GB" b="0" i="0" dirty="0">
                <a:solidFill>
                  <a:srgbClr val="374151"/>
                </a:solidFill>
                <a:effectLst/>
                <a:latin typeface="Söhne"/>
              </a:rPr>
              <a:t> </a:t>
            </a:r>
          </a:p>
          <a:p>
            <a:pPr marL="0" indent="0">
              <a:buNone/>
            </a:pPr>
            <a:r>
              <a:rPr lang="en-GB" dirty="0">
                <a:solidFill>
                  <a:srgbClr val="374151"/>
                </a:solidFill>
                <a:latin typeface="Söhne"/>
              </a:rPr>
              <a:t>	</a:t>
            </a:r>
            <a:r>
              <a:rPr lang="en-GB" b="0" i="0" dirty="0">
                <a:solidFill>
                  <a:srgbClr val="374151"/>
                </a:solidFill>
                <a:effectLst/>
                <a:latin typeface="Söhne"/>
              </a:rPr>
              <a:t>A: Book Store utilizes PostgreSQL, a robust and open-source relational database 	management system. This ensures secure and efficient data storage, 	contributing to the reliability and performance of the Book Store web 	application.</a:t>
            </a:r>
            <a:endParaRPr lang="en-IN" dirty="0"/>
          </a:p>
        </p:txBody>
      </p:sp>
    </p:spTree>
    <p:extLst>
      <p:ext uri="{BB962C8B-B14F-4D97-AF65-F5344CB8AC3E}">
        <p14:creationId xmlns:p14="http://schemas.microsoft.com/office/powerpoint/2010/main" val="256774092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DB7282-DAAC-276A-0151-E23326B85567}"/>
              </a:ext>
            </a:extLst>
          </p:cNvPr>
          <p:cNvSpPr>
            <a:spLocks noGrp="1"/>
          </p:cNvSpPr>
          <p:nvPr>
            <p:ph type="title"/>
          </p:nvPr>
        </p:nvSpPr>
        <p:spPr>
          <a:xfrm>
            <a:off x="1429566" y="1045445"/>
            <a:ext cx="9238434" cy="857559"/>
          </a:xfrm>
        </p:spPr>
        <p:txBody>
          <a:bodyPr>
            <a:normAutofit/>
          </a:bodyPr>
          <a:lstStyle/>
          <a:p>
            <a:r>
              <a:rPr lang="en-IN" dirty="0"/>
              <a:t>Q &amp; A</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2C43CA-FA13-4819-B03F-4616C9DBD45D}"/>
              </a:ext>
            </a:extLst>
          </p:cNvPr>
          <p:cNvSpPr>
            <a:spLocks noGrp="1"/>
          </p:cNvSpPr>
          <p:nvPr>
            <p:ph idx="1"/>
          </p:nvPr>
        </p:nvSpPr>
        <p:spPr>
          <a:xfrm>
            <a:off x="1429566" y="2729554"/>
            <a:ext cx="8476434" cy="3359621"/>
          </a:xfrm>
        </p:spPr>
        <p:txBody>
          <a:bodyPr>
            <a:normAutofit/>
          </a:bodyPr>
          <a:lstStyle/>
          <a:p>
            <a:r>
              <a:rPr lang="en-GB" b="1" i="0" dirty="0">
                <a:effectLst/>
                <a:latin typeface="Söhne"/>
              </a:rPr>
              <a:t>Q: Can I provide feedback for the books I've read on Book Store?</a:t>
            </a:r>
            <a:r>
              <a:rPr lang="en-GB" b="0" i="0" dirty="0">
                <a:solidFill>
                  <a:srgbClr val="374151"/>
                </a:solidFill>
                <a:effectLst/>
                <a:latin typeface="Söhne"/>
              </a:rPr>
              <a:t> </a:t>
            </a:r>
          </a:p>
          <a:p>
            <a:pPr marL="0" indent="0">
              <a:buNone/>
            </a:pPr>
            <a:r>
              <a:rPr lang="en-GB" dirty="0">
                <a:solidFill>
                  <a:srgbClr val="374151"/>
                </a:solidFill>
                <a:latin typeface="Söhne"/>
              </a:rPr>
              <a:t>	</a:t>
            </a:r>
            <a:r>
              <a:rPr lang="en-GB" b="0" i="0" dirty="0">
                <a:solidFill>
                  <a:srgbClr val="374151"/>
                </a:solidFill>
                <a:effectLst/>
                <a:latin typeface="Söhne"/>
              </a:rPr>
              <a:t>A: Certainly! Book Store encourages users to share their thoughts and 	experiences by providing feedback and ratings for each book. This not only 	helps fellow readers but also contributes to building a vibrant and informed 	community.</a:t>
            </a:r>
            <a:endParaRPr lang="en-IN" dirty="0"/>
          </a:p>
        </p:txBody>
      </p:sp>
    </p:spTree>
    <p:extLst>
      <p:ext uri="{BB962C8B-B14F-4D97-AF65-F5344CB8AC3E}">
        <p14:creationId xmlns:p14="http://schemas.microsoft.com/office/powerpoint/2010/main" val="236623278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EE7F6-D0DA-FBF4-53A2-813CD56B9081}"/>
              </a:ext>
            </a:extLst>
          </p:cNvPr>
          <p:cNvSpPr>
            <a:spLocks noGrp="1"/>
          </p:cNvSpPr>
          <p:nvPr>
            <p:ph type="title"/>
          </p:nvPr>
        </p:nvSpPr>
        <p:spPr>
          <a:xfrm>
            <a:off x="1429566" y="1045445"/>
            <a:ext cx="9238434" cy="857559"/>
          </a:xfrm>
        </p:spPr>
        <p:txBody>
          <a:bodyPr>
            <a:normAutofit/>
          </a:bodyPr>
          <a:lstStyle/>
          <a:p>
            <a:r>
              <a:rPr lang="en-IN" dirty="0"/>
              <a:t>Q &amp; A</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7E7189-B7AA-4B30-DD88-A08267430FBE}"/>
              </a:ext>
            </a:extLst>
          </p:cNvPr>
          <p:cNvSpPr>
            <a:spLocks noGrp="1"/>
          </p:cNvSpPr>
          <p:nvPr>
            <p:ph idx="1"/>
          </p:nvPr>
        </p:nvSpPr>
        <p:spPr>
          <a:xfrm>
            <a:off x="1429566" y="2729554"/>
            <a:ext cx="8476434" cy="3359621"/>
          </a:xfrm>
        </p:spPr>
        <p:txBody>
          <a:bodyPr>
            <a:normAutofit/>
          </a:bodyPr>
          <a:lstStyle/>
          <a:p>
            <a:r>
              <a:rPr lang="en-GB" b="1" i="0" dirty="0">
                <a:effectLst/>
                <a:latin typeface="Söhne"/>
              </a:rPr>
              <a:t>Q: Are there any historical tracking features on Book Store?</a:t>
            </a:r>
            <a:r>
              <a:rPr lang="en-GB" b="0" i="0" dirty="0">
                <a:solidFill>
                  <a:srgbClr val="374151"/>
                </a:solidFill>
                <a:effectLst/>
                <a:latin typeface="Söhne"/>
              </a:rPr>
              <a:t> </a:t>
            </a:r>
            <a:endParaRPr lang="en-GB" dirty="0">
              <a:solidFill>
                <a:srgbClr val="374151"/>
              </a:solidFill>
              <a:latin typeface="Söhne"/>
            </a:endParaRPr>
          </a:p>
          <a:p>
            <a:pPr marL="0" indent="0">
              <a:buNone/>
            </a:pPr>
            <a:r>
              <a:rPr lang="en-GB" b="0" i="0" dirty="0">
                <a:solidFill>
                  <a:srgbClr val="374151"/>
                </a:solidFill>
                <a:effectLst/>
                <a:latin typeface="Söhne"/>
              </a:rPr>
              <a:t>	A: Yes, Book Store keeps a comprehensive history of your interactions on the 	platform. Users can access details of past transactions, sales, and discussions, 	providing a holistic view of their engagement with the application.</a:t>
            </a:r>
            <a:endParaRPr lang="en-IN" dirty="0"/>
          </a:p>
        </p:txBody>
      </p:sp>
    </p:spTree>
    <p:extLst>
      <p:ext uri="{BB962C8B-B14F-4D97-AF65-F5344CB8AC3E}">
        <p14:creationId xmlns:p14="http://schemas.microsoft.com/office/powerpoint/2010/main" val="408578079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BD1C8-75D6-3416-1248-C8CA6EBC1B3E}"/>
              </a:ext>
            </a:extLst>
          </p:cNvPr>
          <p:cNvSpPr>
            <a:spLocks noGrp="1"/>
          </p:cNvSpPr>
          <p:nvPr>
            <p:ph type="title"/>
          </p:nvPr>
        </p:nvSpPr>
        <p:spPr>
          <a:xfrm>
            <a:off x="1429566" y="1045445"/>
            <a:ext cx="9238434" cy="857559"/>
          </a:xfrm>
        </p:spPr>
        <p:txBody>
          <a:bodyPr>
            <a:normAutofit/>
          </a:bodyPr>
          <a:lstStyle/>
          <a:p>
            <a:r>
              <a:rPr lang="en-IN" dirty="0"/>
              <a:t>Q &amp; A</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20ABF3-22D9-D549-B6A4-303F9E4FDD80}"/>
              </a:ext>
            </a:extLst>
          </p:cNvPr>
          <p:cNvSpPr>
            <a:spLocks noGrp="1"/>
          </p:cNvSpPr>
          <p:nvPr>
            <p:ph idx="1"/>
          </p:nvPr>
        </p:nvSpPr>
        <p:spPr>
          <a:xfrm>
            <a:off x="1429566" y="2729554"/>
            <a:ext cx="8476434" cy="3359621"/>
          </a:xfrm>
        </p:spPr>
        <p:txBody>
          <a:bodyPr>
            <a:normAutofit/>
          </a:bodyPr>
          <a:lstStyle/>
          <a:p>
            <a:pPr algn="l"/>
            <a:r>
              <a:rPr lang="en-GB" b="1" i="0" dirty="0">
                <a:solidFill>
                  <a:srgbClr val="374151"/>
                </a:solidFill>
                <a:effectLst/>
                <a:latin typeface="Söhne"/>
              </a:rPr>
              <a:t>Q: How can I engage with other readers on Book Store?</a:t>
            </a:r>
            <a:r>
              <a:rPr lang="en-GB" b="0" i="0" dirty="0">
                <a:solidFill>
                  <a:srgbClr val="374151"/>
                </a:solidFill>
                <a:effectLst/>
                <a:latin typeface="Söhne"/>
              </a:rPr>
              <a:t> </a:t>
            </a:r>
          </a:p>
          <a:p>
            <a:pPr marL="0" indent="0" algn="l">
              <a:buNone/>
            </a:pPr>
            <a:r>
              <a:rPr lang="en-GB" dirty="0">
                <a:solidFill>
                  <a:srgbClr val="374151"/>
                </a:solidFill>
                <a:latin typeface="Söhne"/>
              </a:rPr>
              <a:t>	</a:t>
            </a:r>
            <a:r>
              <a:rPr lang="en-GB" b="0" i="0" dirty="0">
                <a:solidFill>
                  <a:srgbClr val="374151"/>
                </a:solidFill>
                <a:effectLst/>
                <a:latin typeface="Söhne"/>
              </a:rPr>
              <a:t>A: Book Store facilitates reader discussions on various topics, ranging from 	book recommendations to broader literary conversations. Users can actively 	participate, share insights, and connect with like-minded readers within the 	community.</a:t>
            </a:r>
          </a:p>
          <a:p>
            <a:pPr marL="0" indent="0" algn="l">
              <a:buNone/>
            </a:pPr>
            <a:r>
              <a:rPr lang="en-GB" b="0" i="0" dirty="0">
                <a:solidFill>
                  <a:srgbClr val="374151"/>
                </a:solidFill>
                <a:effectLst/>
                <a:latin typeface="Söhne"/>
              </a:rPr>
              <a:t>	Feel free to customize these questions and answers based on any additional 	features or specifics of your web app.</a:t>
            </a:r>
          </a:p>
          <a:p>
            <a:endParaRPr lang="en-IN" dirty="0"/>
          </a:p>
        </p:txBody>
      </p:sp>
    </p:spTree>
    <p:extLst>
      <p:ext uri="{BB962C8B-B14F-4D97-AF65-F5344CB8AC3E}">
        <p14:creationId xmlns:p14="http://schemas.microsoft.com/office/powerpoint/2010/main" val="302621195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71DEE-B949-1B92-923E-C6B532FFF861}"/>
              </a:ext>
            </a:extLst>
          </p:cNvPr>
          <p:cNvSpPr>
            <a:spLocks noGrp="1"/>
          </p:cNvSpPr>
          <p:nvPr>
            <p:ph type="title"/>
          </p:nvPr>
        </p:nvSpPr>
        <p:spPr>
          <a:xfrm>
            <a:off x="1429566" y="1045445"/>
            <a:ext cx="9238434" cy="857559"/>
          </a:xfrm>
        </p:spPr>
        <p:txBody>
          <a:bodyPr>
            <a:normAutofit/>
          </a:bodyPr>
          <a:lstStyle/>
          <a:p>
            <a:r>
              <a:rPr lang="en-IN" dirty="0"/>
              <a:t>conclusion</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A2555F-C235-6E74-0615-CA9227CB2BDB}"/>
              </a:ext>
            </a:extLst>
          </p:cNvPr>
          <p:cNvSpPr>
            <a:spLocks noGrp="1"/>
          </p:cNvSpPr>
          <p:nvPr>
            <p:ph idx="1"/>
          </p:nvPr>
        </p:nvSpPr>
        <p:spPr>
          <a:xfrm>
            <a:off x="1429566" y="2729554"/>
            <a:ext cx="8476434" cy="3359621"/>
          </a:xfrm>
        </p:spPr>
        <p:txBody>
          <a:bodyPr>
            <a:normAutofit fontScale="92500" lnSpcReduction="20000"/>
          </a:bodyPr>
          <a:lstStyle/>
          <a:p>
            <a:pPr algn="l"/>
            <a:r>
              <a:rPr lang="en-GB" b="0" i="0" dirty="0">
                <a:solidFill>
                  <a:srgbClr val="374151"/>
                </a:solidFill>
                <a:effectLst/>
                <a:latin typeface="Söhne"/>
              </a:rPr>
              <a:t>Book Store has successfully addressed the challenges outlined in our problem statement, delivering a user-friendly platform for buying and selling books. With streamlined processes, secure transactions via Stripe, and efficient data management with PostgreSQL, Book Store provides a seamless experience.</a:t>
            </a:r>
          </a:p>
          <a:p>
            <a:pPr algn="l"/>
            <a:r>
              <a:rPr lang="en-GB" b="0" i="0" dirty="0">
                <a:solidFill>
                  <a:srgbClr val="374151"/>
                </a:solidFill>
                <a:effectLst/>
                <a:latin typeface="Söhne"/>
              </a:rPr>
              <a:t>The innovative feature allowing users to sell purchased books within a specified timeframe adds a dynamic edge to the community. Historical tracking, feedback options, and reader discussions contribute to the overall vibrant user experience.</a:t>
            </a:r>
          </a:p>
          <a:p>
            <a:pPr algn="l"/>
            <a:r>
              <a:rPr lang="en-GB" b="0" i="0" dirty="0">
                <a:solidFill>
                  <a:srgbClr val="374151"/>
                </a:solidFill>
                <a:effectLst/>
                <a:latin typeface="Söhne"/>
              </a:rPr>
              <a:t>Book Store remains committed to providing a hassle-free and enjoyable platform for book enthusiasts. As we continue to grow and evolve, we look forward to maintaining our position as a preferred destination for online book interactions. </a:t>
            </a:r>
            <a:r>
              <a:rPr lang="en-GB" b="0" i="0">
                <a:solidFill>
                  <a:srgbClr val="374151"/>
                </a:solidFill>
                <a:effectLst/>
                <a:latin typeface="Söhne"/>
              </a:rPr>
              <a:t>Happy reading!</a:t>
            </a:r>
          </a:p>
          <a:p>
            <a:endParaRPr lang="en-IN"/>
          </a:p>
        </p:txBody>
      </p:sp>
    </p:spTree>
    <p:extLst>
      <p:ext uri="{BB962C8B-B14F-4D97-AF65-F5344CB8AC3E}">
        <p14:creationId xmlns:p14="http://schemas.microsoft.com/office/powerpoint/2010/main" val="10572702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34059-474D-391C-6F53-C5887DF019F4}"/>
              </a:ext>
            </a:extLst>
          </p:cNvPr>
          <p:cNvSpPr>
            <a:spLocks noGrp="1"/>
          </p:cNvSpPr>
          <p:nvPr>
            <p:ph type="title"/>
          </p:nvPr>
        </p:nvSpPr>
        <p:spPr>
          <a:xfrm>
            <a:off x="1429566" y="1045445"/>
            <a:ext cx="9238434" cy="857559"/>
          </a:xfrm>
        </p:spPr>
        <p:txBody>
          <a:bodyPr>
            <a:normAutofit/>
          </a:bodyPr>
          <a:lstStyle/>
          <a:p>
            <a:r>
              <a:rPr lang="en-IN" dirty="0"/>
              <a:t>Project Details</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D89DEF91-688E-F887-1F42-8D65621479E0}"/>
              </a:ext>
            </a:extLst>
          </p:cNvPr>
          <p:cNvGraphicFramePr>
            <a:graphicFrameLocks noGrp="1"/>
          </p:cNvGraphicFramePr>
          <p:nvPr>
            <p:ph idx="1"/>
            <p:extLst>
              <p:ext uri="{D42A27DB-BD31-4B8C-83A1-F6EECF244321}">
                <p14:modId xmlns:p14="http://schemas.microsoft.com/office/powerpoint/2010/main" val="1911358786"/>
              </p:ext>
            </p:extLst>
          </p:nvPr>
        </p:nvGraphicFramePr>
        <p:xfrm>
          <a:off x="1430338" y="2286000"/>
          <a:ext cx="9599612" cy="2123440"/>
        </p:xfrm>
        <a:graphic>
          <a:graphicData uri="http://schemas.openxmlformats.org/drawingml/2006/table">
            <a:tbl>
              <a:tblPr firstRow="1" bandRow="1">
                <a:tableStyleId>{073A0DAA-6AF3-43AB-8588-CEC1D06C72B9}</a:tableStyleId>
              </a:tblPr>
              <a:tblGrid>
                <a:gridCol w="4799806">
                  <a:extLst>
                    <a:ext uri="{9D8B030D-6E8A-4147-A177-3AD203B41FA5}">
                      <a16:colId xmlns:a16="http://schemas.microsoft.com/office/drawing/2014/main" val="1646217692"/>
                    </a:ext>
                  </a:extLst>
                </a:gridCol>
                <a:gridCol w="4799806">
                  <a:extLst>
                    <a:ext uri="{9D8B030D-6E8A-4147-A177-3AD203B41FA5}">
                      <a16:colId xmlns:a16="http://schemas.microsoft.com/office/drawing/2014/main" val="1626611681"/>
                    </a:ext>
                  </a:extLst>
                </a:gridCol>
              </a:tblGrid>
              <a:tr h="370840">
                <a:tc>
                  <a:txBody>
                    <a:bodyPr/>
                    <a:lstStyle/>
                    <a:p>
                      <a:r>
                        <a:rPr lang="en-IN" dirty="0"/>
                        <a:t>Project Title</a:t>
                      </a:r>
                    </a:p>
                  </a:txBody>
                  <a:tcPr/>
                </a:tc>
                <a:tc>
                  <a:txBody>
                    <a:bodyPr/>
                    <a:lstStyle/>
                    <a:p>
                      <a:r>
                        <a:rPr lang="en-GB" dirty="0"/>
                        <a:t>New and Old book Purchase System (Web Application)</a:t>
                      </a:r>
                      <a:endParaRPr lang="en-IN" dirty="0"/>
                    </a:p>
                  </a:txBody>
                  <a:tcPr/>
                </a:tc>
                <a:extLst>
                  <a:ext uri="{0D108BD9-81ED-4DB2-BD59-A6C34878D82A}">
                    <a16:rowId xmlns:a16="http://schemas.microsoft.com/office/drawing/2014/main" val="165790772"/>
                  </a:ext>
                </a:extLst>
              </a:tr>
              <a:tr h="370840">
                <a:tc>
                  <a:txBody>
                    <a:bodyPr/>
                    <a:lstStyle/>
                    <a:p>
                      <a:r>
                        <a:rPr lang="en-IN" dirty="0"/>
                        <a:t>Technologies</a:t>
                      </a:r>
                    </a:p>
                  </a:txBody>
                  <a:tcPr/>
                </a:tc>
                <a:tc>
                  <a:txBody>
                    <a:bodyPr/>
                    <a:lstStyle/>
                    <a:p>
                      <a:r>
                        <a:rPr lang="en-IN" dirty="0"/>
                        <a:t>Django</a:t>
                      </a:r>
                    </a:p>
                  </a:txBody>
                  <a:tcPr/>
                </a:tc>
                <a:extLst>
                  <a:ext uri="{0D108BD9-81ED-4DB2-BD59-A6C34878D82A}">
                    <a16:rowId xmlns:a16="http://schemas.microsoft.com/office/drawing/2014/main" val="3926345136"/>
                  </a:ext>
                </a:extLst>
              </a:tr>
              <a:tr h="370840">
                <a:tc>
                  <a:txBody>
                    <a:bodyPr/>
                    <a:lstStyle/>
                    <a:p>
                      <a:r>
                        <a:rPr lang="en-IN" dirty="0"/>
                        <a:t>Domain </a:t>
                      </a:r>
                    </a:p>
                  </a:txBody>
                  <a:tcPr/>
                </a:tc>
                <a:tc>
                  <a:txBody>
                    <a:bodyPr/>
                    <a:lstStyle/>
                    <a:p>
                      <a:r>
                        <a:rPr lang="en-IN" dirty="0"/>
                        <a:t>Ecommerce</a:t>
                      </a:r>
                    </a:p>
                  </a:txBody>
                  <a:tcPr/>
                </a:tc>
                <a:extLst>
                  <a:ext uri="{0D108BD9-81ED-4DB2-BD59-A6C34878D82A}">
                    <a16:rowId xmlns:a16="http://schemas.microsoft.com/office/drawing/2014/main" val="1225727745"/>
                  </a:ext>
                </a:extLst>
              </a:tr>
              <a:tr h="370840">
                <a:tc>
                  <a:txBody>
                    <a:bodyPr/>
                    <a:lstStyle/>
                    <a:p>
                      <a:r>
                        <a:rPr lang="en-IN" dirty="0"/>
                        <a:t>Database </a:t>
                      </a:r>
                    </a:p>
                  </a:txBody>
                  <a:tcPr/>
                </a:tc>
                <a:tc>
                  <a:txBody>
                    <a:bodyPr/>
                    <a:lstStyle/>
                    <a:p>
                      <a:r>
                        <a:rPr lang="en-IN" dirty="0"/>
                        <a:t>PostgreSQL</a:t>
                      </a:r>
                    </a:p>
                  </a:txBody>
                  <a:tcPr/>
                </a:tc>
                <a:extLst>
                  <a:ext uri="{0D108BD9-81ED-4DB2-BD59-A6C34878D82A}">
                    <a16:rowId xmlns:a16="http://schemas.microsoft.com/office/drawing/2014/main" val="2825136408"/>
                  </a:ext>
                </a:extLst>
              </a:tr>
              <a:tr h="370840">
                <a:tc>
                  <a:txBody>
                    <a:bodyPr/>
                    <a:lstStyle/>
                    <a:p>
                      <a:r>
                        <a:rPr lang="en-IN" dirty="0"/>
                        <a:t>Front End</a:t>
                      </a:r>
                    </a:p>
                  </a:txBody>
                  <a:tcPr/>
                </a:tc>
                <a:tc>
                  <a:txBody>
                    <a:bodyPr/>
                    <a:lstStyle/>
                    <a:p>
                      <a:r>
                        <a:rPr lang="en-IN" dirty="0"/>
                        <a:t>HTML , CSS, JavaScript, Bootstrap, Ajax</a:t>
                      </a:r>
                    </a:p>
                  </a:txBody>
                  <a:tcPr/>
                </a:tc>
                <a:extLst>
                  <a:ext uri="{0D108BD9-81ED-4DB2-BD59-A6C34878D82A}">
                    <a16:rowId xmlns:a16="http://schemas.microsoft.com/office/drawing/2014/main" val="440289655"/>
                  </a:ext>
                </a:extLst>
              </a:tr>
            </a:tbl>
          </a:graphicData>
        </a:graphic>
      </p:graphicFrame>
    </p:spTree>
    <p:extLst>
      <p:ext uri="{BB962C8B-B14F-4D97-AF65-F5344CB8AC3E}">
        <p14:creationId xmlns:p14="http://schemas.microsoft.com/office/powerpoint/2010/main" val="308286390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D5019-7F4D-B93E-287D-F5D818033452}"/>
              </a:ext>
            </a:extLst>
          </p:cNvPr>
          <p:cNvSpPr>
            <a:spLocks noGrp="1"/>
          </p:cNvSpPr>
          <p:nvPr>
            <p:ph type="title"/>
          </p:nvPr>
        </p:nvSpPr>
        <p:spPr>
          <a:xfrm>
            <a:off x="1429566" y="1045445"/>
            <a:ext cx="9238434" cy="857559"/>
          </a:xfrm>
        </p:spPr>
        <p:txBody>
          <a:bodyPr>
            <a:normAutofit/>
          </a:bodyPr>
          <a:lstStyle/>
          <a:p>
            <a:r>
              <a:rPr lang="en-IN" dirty="0"/>
              <a:t>Objective </a:t>
            </a:r>
          </a:p>
        </p:txBody>
      </p:sp>
      <p:cxnSp>
        <p:nvCxnSpPr>
          <p:cNvPr id="17" name="Straight Connector 16">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138EC2-7965-321B-1E3A-CDB6F488E46B}"/>
              </a:ext>
            </a:extLst>
          </p:cNvPr>
          <p:cNvSpPr>
            <a:spLocks noGrp="1"/>
          </p:cNvSpPr>
          <p:nvPr>
            <p:ph idx="1"/>
          </p:nvPr>
        </p:nvSpPr>
        <p:spPr>
          <a:xfrm>
            <a:off x="1429566" y="2729554"/>
            <a:ext cx="8476434" cy="3359621"/>
          </a:xfrm>
        </p:spPr>
        <p:txBody>
          <a:bodyPr>
            <a:normAutofit/>
          </a:bodyPr>
          <a:lstStyle/>
          <a:p>
            <a:r>
              <a:rPr lang="en-GB" b="0" i="0" dirty="0">
                <a:effectLst/>
                <a:latin typeface="Söhne"/>
              </a:rPr>
              <a:t>Develop a comprehensive web application that facilitates the buying and selling of both new and used books, providing users with a seamless experience for book discovery, purchase, selling, order tracking, payment processing, historical activity tracking, feedback submission, and community engagement.</a:t>
            </a:r>
          </a:p>
          <a:p>
            <a:pPr marL="0" indent="0">
              <a:buNone/>
            </a:pPr>
            <a:br>
              <a:rPr lang="en-GB" dirty="0"/>
            </a:br>
            <a:endParaRPr lang="en-IN" dirty="0"/>
          </a:p>
        </p:txBody>
      </p:sp>
    </p:spTree>
    <p:extLst>
      <p:ext uri="{BB962C8B-B14F-4D97-AF65-F5344CB8AC3E}">
        <p14:creationId xmlns:p14="http://schemas.microsoft.com/office/powerpoint/2010/main" val="46027489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5F0B5-3594-27C5-3DA5-54B54E35CA98}"/>
              </a:ext>
            </a:extLst>
          </p:cNvPr>
          <p:cNvSpPr>
            <a:spLocks noGrp="1"/>
          </p:cNvSpPr>
          <p:nvPr>
            <p:ph type="title"/>
          </p:nvPr>
        </p:nvSpPr>
        <p:spPr>
          <a:xfrm>
            <a:off x="1429566" y="1045445"/>
            <a:ext cx="9238434" cy="857559"/>
          </a:xfrm>
        </p:spPr>
        <p:txBody>
          <a:bodyPr>
            <a:normAutofit/>
          </a:bodyPr>
          <a:lstStyle/>
          <a:p>
            <a:r>
              <a:rPr lang="en-IN" dirty="0"/>
              <a:t>Architecture </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diagram of a computer&#10;&#10;Description automatically generated">
            <a:extLst>
              <a:ext uri="{FF2B5EF4-FFF2-40B4-BE49-F238E27FC236}">
                <a16:creationId xmlns:a16="http://schemas.microsoft.com/office/drawing/2014/main" id="{F6A94727-64AF-1B58-00C5-1BEB130771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114" y="2728913"/>
            <a:ext cx="7728110" cy="3360737"/>
          </a:xfrm>
        </p:spPr>
      </p:pic>
    </p:spTree>
    <p:extLst>
      <p:ext uri="{BB962C8B-B14F-4D97-AF65-F5344CB8AC3E}">
        <p14:creationId xmlns:p14="http://schemas.microsoft.com/office/powerpoint/2010/main" val="323333308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56B41-D124-77F9-E896-F3906CEA118C}"/>
              </a:ext>
            </a:extLst>
          </p:cNvPr>
          <p:cNvSpPr>
            <a:spLocks noGrp="1"/>
          </p:cNvSpPr>
          <p:nvPr>
            <p:ph type="title"/>
          </p:nvPr>
        </p:nvSpPr>
        <p:spPr>
          <a:xfrm>
            <a:off x="1429566" y="1045445"/>
            <a:ext cx="9238434" cy="857559"/>
          </a:xfrm>
        </p:spPr>
        <p:txBody>
          <a:bodyPr>
            <a:normAutofit fontScale="90000"/>
          </a:bodyPr>
          <a:lstStyle/>
          <a:p>
            <a:r>
              <a:rPr lang="en-IN" dirty="0"/>
              <a:t>Application and web server architecture</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diagram of a software company&#10;&#10;Description automatically generated">
            <a:extLst>
              <a:ext uri="{FF2B5EF4-FFF2-40B4-BE49-F238E27FC236}">
                <a16:creationId xmlns:a16="http://schemas.microsoft.com/office/drawing/2014/main" id="{8DDC8240-C9E2-BF34-4F4F-DCC8E35AA7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566" y="2728913"/>
            <a:ext cx="8971733" cy="3643311"/>
          </a:xfrm>
        </p:spPr>
      </p:pic>
    </p:spTree>
    <p:extLst>
      <p:ext uri="{BB962C8B-B14F-4D97-AF65-F5344CB8AC3E}">
        <p14:creationId xmlns:p14="http://schemas.microsoft.com/office/powerpoint/2010/main" val="3589048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BC1C6-4DE2-E5C3-953F-30C69354BF81}"/>
              </a:ext>
            </a:extLst>
          </p:cNvPr>
          <p:cNvSpPr>
            <a:spLocks noGrp="1"/>
          </p:cNvSpPr>
          <p:nvPr>
            <p:ph type="title"/>
          </p:nvPr>
        </p:nvSpPr>
        <p:spPr>
          <a:xfrm>
            <a:off x="1429566" y="1045445"/>
            <a:ext cx="9238434" cy="857559"/>
          </a:xfrm>
        </p:spPr>
        <p:txBody>
          <a:bodyPr>
            <a:normAutofit/>
          </a:bodyPr>
          <a:lstStyle/>
          <a:p>
            <a:r>
              <a:rPr lang="en-IN" dirty="0"/>
              <a:t>Database</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19D1E0-8959-62D8-9AD3-08274B919638}"/>
              </a:ext>
            </a:extLst>
          </p:cNvPr>
          <p:cNvSpPr>
            <a:spLocks noGrp="1"/>
          </p:cNvSpPr>
          <p:nvPr>
            <p:ph idx="1"/>
          </p:nvPr>
        </p:nvSpPr>
        <p:spPr>
          <a:xfrm>
            <a:off x="1429566" y="2729554"/>
            <a:ext cx="8476434" cy="3359621"/>
          </a:xfrm>
        </p:spPr>
        <p:txBody>
          <a:bodyPr>
            <a:normAutofit/>
          </a:bodyPr>
          <a:lstStyle/>
          <a:p>
            <a:r>
              <a:rPr lang="en-GB" b="0" i="0" dirty="0">
                <a:solidFill>
                  <a:srgbClr val="374151"/>
                </a:solidFill>
                <a:effectLst/>
                <a:latin typeface="Söhne"/>
              </a:rPr>
              <a:t>Dive into a seamless digital experience with our web app, where the dynamic prowess of PostgreSQL meets the unparalleled reliability of our locally deployed server. Empowering you with speed, security, and scalability, we've harnessed the best in database technology to redefine your online interactions. Explore the future of efficiency – try our web app now!</a:t>
            </a:r>
            <a:endParaRPr lang="en-IN" dirty="0"/>
          </a:p>
        </p:txBody>
      </p:sp>
    </p:spTree>
    <p:extLst>
      <p:ext uri="{BB962C8B-B14F-4D97-AF65-F5344CB8AC3E}">
        <p14:creationId xmlns:p14="http://schemas.microsoft.com/office/powerpoint/2010/main" val="413484605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770B1-4086-4E4B-EB3D-7108B3D96FC1}"/>
              </a:ext>
            </a:extLst>
          </p:cNvPr>
          <p:cNvSpPr>
            <a:spLocks noGrp="1"/>
          </p:cNvSpPr>
          <p:nvPr>
            <p:ph type="title"/>
          </p:nvPr>
        </p:nvSpPr>
        <p:spPr>
          <a:xfrm>
            <a:off x="1429566" y="1045445"/>
            <a:ext cx="9238434" cy="857559"/>
          </a:xfrm>
        </p:spPr>
        <p:txBody>
          <a:bodyPr>
            <a:normAutofit/>
          </a:bodyPr>
          <a:lstStyle/>
          <a:p>
            <a:r>
              <a:rPr lang="en-IN" dirty="0"/>
              <a:t>User Interface workflow</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diagram of a flowchart&#10;&#10;Description automatically generated">
            <a:extLst>
              <a:ext uri="{FF2B5EF4-FFF2-40B4-BE49-F238E27FC236}">
                <a16:creationId xmlns:a16="http://schemas.microsoft.com/office/drawing/2014/main" id="{BCEB1091-BB9A-DA23-DC51-2FBC21509C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5879" y="2728913"/>
            <a:ext cx="6412374" cy="3360737"/>
          </a:xfrm>
        </p:spPr>
      </p:pic>
    </p:spTree>
    <p:extLst>
      <p:ext uri="{BB962C8B-B14F-4D97-AF65-F5344CB8AC3E}">
        <p14:creationId xmlns:p14="http://schemas.microsoft.com/office/powerpoint/2010/main" val="4986904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21E04-B379-D675-A974-237A6E4AD62F}"/>
              </a:ext>
            </a:extLst>
          </p:cNvPr>
          <p:cNvSpPr>
            <a:spLocks noGrp="1"/>
          </p:cNvSpPr>
          <p:nvPr>
            <p:ph type="title"/>
          </p:nvPr>
        </p:nvSpPr>
        <p:spPr>
          <a:xfrm>
            <a:off x="1429566" y="1045445"/>
            <a:ext cx="9238434" cy="857559"/>
          </a:xfrm>
        </p:spPr>
        <p:txBody>
          <a:bodyPr>
            <a:normAutofit/>
          </a:bodyPr>
          <a:lstStyle/>
          <a:p>
            <a:r>
              <a:rPr lang="en-IN" dirty="0"/>
              <a:t>Deployment </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BF8D42-06AB-4E14-FD9B-8B560486B670}"/>
              </a:ext>
            </a:extLst>
          </p:cNvPr>
          <p:cNvSpPr>
            <a:spLocks noGrp="1"/>
          </p:cNvSpPr>
          <p:nvPr>
            <p:ph idx="1"/>
          </p:nvPr>
        </p:nvSpPr>
        <p:spPr>
          <a:xfrm>
            <a:off x="1429566" y="2729554"/>
            <a:ext cx="8476434" cy="3359621"/>
          </a:xfrm>
        </p:spPr>
        <p:txBody>
          <a:bodyPr>
            <a:normAutofit/>
          </a:bodyPr>
          <a:lstStyle/>
          <a:p>
            <a:r>
              <a:rPr lang="en-GB" b="0" i="0" dirty="0">
                <a:solidFill>
                  <a:srgbClr val="374151"/>
                </a:solidFill>
                <a:effectLst/>
                <a:latin typeface="Söhne"/>
              </a:rPr>
              <a:t>Book Store is now live, utilizing the robust combination of Nginx and </a:t>
            </a:r>
            <a:r>
              <a:rPr lang="en-GB" b="0" i="0" dirty="0" err="1">
                <a:solidFill>
                  <a:srgbClr val="374151"/>
                </a:solidFill>
                <a:effectLst/>
                <a:latin typeface="Söhne"/>
              </a:rPr>
              <a:t>Gunicorn</a:t>
            </a:r>
            <a:r>
              <a:rPr lang="en-GB" b="0" i="0" dirty="0">
                <a:solidFill>
                  <a:srgbClr val="374151"/>
                </a:solidFill>
                <a:effectLst/>
                <a:latin typeface="Söhne"/>
              </a:rPr>
              <a:t>. Nginx ensures swift and smooth browsing, making book discovery a breeze. </a:t>
            </a:r>
            <a:r>
              <a:rPr lang="en-GB" b="0" i="0" dirty="0" err="1">
                <a:solidFill>
                  <a:srgbClr val="374151"/>
                </a:solidFill>
                <a:effectLst/>
                <a:latin typeface="Söhne"/>
              </a:rPr>
              <a:t>Gunicorn</a:t>
            </a:r>
            <a:r>
              <a:rPr lang="en-GB" b="0" i="0" dirty="0">
                <a:solidFill>
                  <a:srgbClr val="374151"/>
                </a:solidFill>
                <a:effectLst/>
                <a:latin typeface="Söhne"/>
              </a:rPr>
              <a:t> handles the application's dynamic features, guaranteeing secure and efficient transactions. Dive into Book Store for a seamless literary experience, where speed meets reliability.</a:t>
            </a:r>
            <a:endParaRPr lang="en-IN" dirty="0"/>
          </a:p>
        </p:txBody>
      </p:sp>
    </p:spTree>
    <p:extLst>
      <p:ext uri="{BB962C8B-B14F-4D97-AF65-F5344CB8AC3E}">
        <p14:creationId xmlns:p14="http://schemas.microsoft.com/office/powerpoint/2010/main" val="175850767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BCD62-4BD4-68FF-3D9E-16FF55EE8837}"/>
              </a:ext>
            </a:extLst>
          </p:cNvPr>
          <p:cNvSpPr>
            <a:spLocks noGrp="1"/>
          </p:cNvSpPr>
          <p:nvPr>
            <p:ph type="title"/>
          </p:nvPr>
        </p:nvSpPr>
        <p:spPr>
          <a:xfrm>
            <a:off x="1429566" y="1045445"/>
            <a:ext cx="9238434" cy="857559"/>
          </a:xfrm>
        </p:spPr>
        <p:txBody>
          <a:bodyPr>
            <a:normAutofit/>
          </a:bodyPr>
          <a:lstStyle/>
          <a:p>
            <a:r>
              <a:rPr lang="en-IN" dirty="0"/>
              <a:t>Q &amp; A</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71721D-6870-90F8-7D5C-B0F6E9C1B9D6}"/>
              </a:ext>
            </a:extLst>
          </p:cNvPr>
          <p:cNvSpPr>
            <a:spLocks noGrp="1"/>
          </p:cNvSpPr>
          <p:nvPr>
            <p:ph idx="1"/>
          </p:nvPr>
        </p:nvSpPr>
        <p:spPr>
          <a:xfrm>
            <a:off x="1429566" y="2729554"/>
            <a:ext cx="8476434" cy="3359621"/>
          </a:xfrm>
        </p:spPr>
        <p:txBody>
          <a:bodyPr>
            <a:normAutofit/>
          </a:bodyPr>
          <a:lstStyle/>
          <a:p>
            <a:r>
              <a:rPr lang="en-GB" b="1" i="0" dirty="0">
                <a:effectLst/>
                <a:latin typeface="Söhne"/>
              </a:rPr>
              <a:t>Q: What is the primary purpose of Book Store?</a:t>
            </a:r>
            <a:r>
              <a:rPr lang="en-GB" b="0" i="0" dirty="0">
                <a:solidFill>
                  <a:srgbClr val="374151"/>
                </a:solidFill>
                <a:effectLst/>
                <a:latin typeface="Söhne"/>
              </a:rPr>
              <a:t> </a:t>
            </a:r>
          </a:p>
          <a:p>
            <a:pPr marL="0" indent="0">
              <a:buNone/>
            </a:pPr>
            <a:r>
              <a:rPr lang="en-GB" dirty="0">
                <a:solidFill>
                  <a:srgbClr val="374151"/>
                </a:solidFill>
                <a:latin typeface="Söhne"/>
              </a:rPr>
              <a:t>	</a:t>
            </a:r>
            <a:r>
              <a:rPr lang="en-GB" b="0" i="0" dirty="0">
                <a:solidFill>
                  <a:srgbClr val="374151"/>
                </a:solidFill>
                <a:effectLst/>
                <a:latin typeface="Söhne"/>
              </a:rPr>
              <a:t>A: Book Store is a web application designed to provide users with a platform 	for buying and selling books, fostering a community of readers. It offers a 	seamless experience for discovering, purchasing, and selling both new and pre-	loved books. </a:t>
            </a:r>
            <a:endParaRPr lang="en-IN" dirty="0"/>
          </a:p>
        </p:txBody>
      </p:sp>
    </p:spTree>
    <p:extLst>
      <p:ext uri="{BB962C8B-B14F-4D97-AF65-F5344CB8AC3E}">
        <p14:creationId xmlns:p14="http://schemas.microsoft.com/office/powerpoint/2010/main" val="250347369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LightSeedRightStep">
      <a:dk1>
        <a:srgbClr val="000000"/>
      </a:dk1>
      <a:lt1>
        <a:srgbClr val="FFFFFF"/>
      </a:lt1>
      <a:dk2>
        <a:srgbClr val="213A21"/>
      </a:dk2>
      <a:lt2>
        <a:srgbClr val="E2E6E8"/>
      </a:lt2>
      <a:accent1>
        <a:srgbClr val="BE9A86"/>
      </a:accent1>
      <a:accent2>
        <a:srgbClr val="ADA176"/>
      </a:accent2>
      <a:accent3>
        <a:srgbClr val="A0A77F"/>
      </a:accent3>
      <a:accent4>
        <a:srgbClr val="8AAB75"/>
      </a:accent4>
      <a:accent5>
        <a:srgbClr val="81AD82"/>
      </a:accent5>
      <a:accent6>
        <a:srgbClr val="77AE8F"/>
      </a:accent6>
      <a:hlink>
        <a:srgbClr val="5A879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1206</TotalTime>
  <Words>913</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 Display</vt:lpstr>
      <vt:lpstr>Arial</vt:lpstr>
      <vt:lpstr>Söhne</vt:lpstr>
      <vt:lpstr>Trade Gothic Next Cond</vt:lpstr>
      <vt:lpstr>Trade Gothic Next Light</vt:lpstr>
      <vt:lpstr>PortalVTI</vt:lpstr>
      <vt:lpstr>New and Old book Purchase System (Web Application) </vt:lpstr>
      <vt:lpstr>Project Details</vt:lpstr>
      <vt:lpstr>Objective </vt:lpstr>
      <vt:lpstr>Architecture </vt:lpstr>
      <vt:lpstr>Application and web server architecture</vt:lpstr>
      <vt:lpstr>Database</vt:lpstr>
      <vt:lpstr>User Interface workflow</vt:lpstr>
      <vt:lpstr>Deployment </vt:lpstr>
      <vt:lpstr>Q &amp; A</vt:lpstr>
      <vt:lpstr>Q &amp; A</vt:lpstr>
      <vt:lpstr>Q &amp; A</vt:lpstr>
      <vt:lpstr>Q &amp; A</vt:lpstr>
      <vt:lpstr>Q &amp; A</vt:lpstr>
      <vt:lpstr>Q &amp; A</vt:lpstr>
      <vt:lpstr>Q &amp; A</vt:lpstr>
      <vt:lpstr>Q &amp; A</vt:lpstr>
      <vt:lpstr>Q &amp; 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and Old book Purchase System (Web Application) </dc:title>
  <dc:creator>Rohan Suregaonkar</dc:creator>
  <cp:lastModifiedBy>Rahul Suregaonkar</cp:lastModifiedBy>
  <cp:revision>2</cp:revision>
  <dcterms:created xsi:type="dcterms:W3CDTF">2024-01-15T08:40:36Z</dcterms:created>
  <dcterms:modified xsi:type="dcterms:W3CDTF">2024-01-16T16:00:54Z</dcterms:modified>
</cp:coreProperties>
</file>