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97" r:id="rId3"/>
    <p:sldId id="296" r:id="rId4"/>
    <p:sldId id="258" r:id="rId5"/>
    <p:sldId id="257" r:id="rId6"/>
    <p:sldId id="259" r:id="rId7"/>
    <p:sldId id="260" r:id="rId8"/>
    <p:sldId id="261" r:id="rId9"/>
    <p:sldId id="262" r:id="rId10"/>
    <p:sldId id="263" r:id="rId11"/>
    <p:sldId id="264" r:id="rId12"/>
    <p:sldId id="265" r:id="rId13"/>
    <p:sldId id="266" r:id="rId14"/>
    <p:sldId id="267" r:id="rId15"/>
    <p:sldId id="273"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7" r:id="rId31"/>
    <p:sldId id="284" r:id="rId32"/>
    <p:sldId id="285" r:id="rId33"/>
    <p:sldId id="293" r:id="rId34"/>
    <p:sldId id="288" r:id="rId35"/>
    <p:sldId id="289" r:id="rId36"/>
    <p:sldId id="290" r:id="rId37"/>
    <p:sldId id="291" r:id="rId38"/>
    <p:sldId id="292" r:id="rId39"/>
    <p:sldId id="286" r:id="rId40"/>
    <p:sldId id="294"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65" d="100"/>
          <a:sy n="65" d="100"/>
        </p:scale>
        <p:origin x="7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04-Apr-21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707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7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573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946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1184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362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355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727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8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078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47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86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228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454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583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27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873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04-Apr-21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185902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50B0B-4CA5-438D-B038-610E5C3D1A55}"/>
              </a:ext>
            </a:extLst>
          </p:cNvPr>
          <p:cNvSpPr>
            <a:spLocks noGrp="1"/>
          </p:cNvSpPr>
          <p:nvPr>
            <p:ph type="ctrTitle"/>
          </p:nvPr>
        </p:nvSpPr>
        <p:spPr/>
        <p:txBody>
          <a:bodyPr/>
          <a:lstStyle/>
          <a:p>
            <a:r>
              <a:rPr lang="en-US" dirty="0"/>
              <a:t>CREDIT EDA CASE STUDY</a:t>
            </a:r>
          </a:p>
        </p:txBody>
      </p:sp>
      <p:sp>
        <p:nvSpPr>
          <p:cNvPr id="3" name="Subtitle 2">
            <a:extLst>
              <a:ext uri="{FF2B5EF4-FFF2-40B4-BE49-F238E27FC236}">
                <a16:creationId xmlns:a16="http://schemas.microsoft.com/office/drawing/2014/main" xmlns="" id="{A8F37A42-D90D-42E9-9DC7-BEFEC045D156}"/>
              </a:ext>
            </a:extLst>
          </p:cNvPr>
          <p:cNvSpPr>
            <a:spLocks noGrp="1"/>
          </p:cNvSpPr>
          <p:nvPr>
            <p:ph type="subTitle" idx="1"/>
          </p:nvPr>
        </p:nvSpPr>
        <p:spPr>
          <a:xfrm>
            <a:off x="7093974" y="4675240"/>
            <a:ext cx="3819832" cy="582560"/>
          </a:xfrm>
        </p:spPr>
        <p:txBody>
          <a:bodyPr>
            <a:noAutofit/>
          </a:bodyPr>
          <a:lstStyle/>
          <a:p>
            <a:r>
              <a:rPr lang="en-US" sz="1800" dirty="0"/>
              <a:t>By </a:t>
            </a:r>
            <a:r>
              <a:rPr lang="en-US" sz="1800" dirty="0" smtClean="0"/>
              <a:t>Manish Kumar &amp; Rahul TAPKIR</a:t>
            </a:r>
            <a:endParaRPr lang="en-US" sz="1800" dirty="0"/>
          </a:p>
        </p:txBody>
      </p:sp>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1FA830AC-92AC-4F5C-BD22-44435AAC62F9}"/>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Distribution of Income range</a:t>
            </a:r>
          </a:p>
        </p:txBody>
      </p:sp>
      <p:sp>
        <p:nvSpPr>
          <p:cNvPr id="10" name="Content Placeholder 9">
            <a:extLst>
              <a:ext uri="{FF2B5EF4-FFF2-40B4-BE49-F238E27FC236}">
                <a16:creationId xmlns:a16="http://schemas.microsoft.com/office/drawing/2014/main" xmlns="" id="{CDBDB644-4803-465A-A9F6-6843DC61CFFC}"/>
              </a:ext>
            </a:extLst>
          </p:cNvPr>
          <p:cNvSpPr>
            <a:spLocks noGrp="1"/>
          </p:cNvSpPr>
          <p:nvPr>
            <p:ph idx="1"/>
          </p:nvPr>
        </p:nvSpPr>
        <p:spPr>
          <a:xfrm>
            <a:off x="844620" y="2249487"/>
            <a:ext cx="2862444" cy="3957302"/>
          </a:xfrm>
        </p:spPr>
        <p:txBody>
          <a:bodyPr>
            <a:normAutofit/>
          </a:bodyPr>
          <a:lstStyle/>
          <a:p>
            <a:pPr marL="0" indent="0">
              <a:buNone/>
            </a:pPr>
            <a:r>
              <a:rPr lang="en-US" sz="1400" dirty="0"/>
              <a:t>Points to be concluded from the graph on the right side.</a:t>
            </a:r>
          </a:p>
          <a:p>
            <a:r>
              <a:rPr lang="en-US" sz="1400" dirty="0"/>
              <a:t>Male counts are higher than female.</a:t>
            </a:r>
          </a:p>
          <a:p>
            <a:r>
              <a:rPr lang="en-US" sz="1400" dirty="0"/>
              <a:t>Income range from 100000 to 200000 is having more number of credits.</a:t>
            </a:r>
          </a:p>
          <a:p>
            <a:r>
              <a:rPr lang="en-US" sz="1400" dirty="0"/>
              <a:t>This graph show that males are more than female in having credits for that range.</a:t>
            </a:r>
          </a:p>
          <a:p>
            <a:r>
              <a:rPr lang="en-US" sz="1400" dirty="0"/>
              <a:t>Very less count for income range 400000 and above.</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92CBABD9-31DC-4234-AB3F-68EE7B227530}"/>
              </a:ext>
            </a:extLst>
          </p:cNvPr>
          <p:cNvPicPr>
            <a:picLocks noChangeAspect="1"/>
          </p:cNvPicPr>
          <p:nvPr/>
        </p:nvPicPr>
        <p:blipFill>
          <a:blip r:embed="rId3"/>
          <a:stretch>
            <a:fillRect/>
          </a:stretch>
        </p:blipFill>
        <p:spPr>
          <a:xfrm>
            <a:off x="4361715" y="2097089"/>
            <a:ext cx="7553619" cy="2662650"/>
          </a:xfrm>
          <a:prstGeom prst="rect">
            <a:avLst/>
          </a:prstGeom>
        </p:spPr>
      </p:pic>
    </p:spTree>
    <p:extLst>
      <p:ext uri="{BB962C8B-B14F-4D97-AF65-F5344CB8AC3E}">
        <p14:creationId xmlns:p14="http://schemas.microsoft.com/office/powerpoint/2010/main" val="5185649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EDB01C94-CF5F-41C8-AE3C-DDFDD657B5C2}"/>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Distribution of income type</a:t>
            </a:r>
          </a:p>
        </p:txBody>
      </p:sp>
      <p:sp>
        <p:nvSpPr>
          <p:cNvPr id="10" name="Content Placeholder 9">
            <a:extLst>
              <a:ext uri="{FF2B5EF4-FFF2-40B4-BE49-F238E27FC236}">
                <a16:creationId xmlns:a16="http://schemas.microsoft.com/office/drawing/2014/main" xmlns="" id="{1AD2C5D1-B83B-48D2-9053-4E286508AEF0}"/>
              </a:ext>
            </a:extLst>
          </p:cNvPr>
          <p:cNvSpPr>
            <a:spLocks noGrp="1"/>
          </p:cNvSpPr>
          <p:nvPr>
            <p:ph idx="1"/>
          </p:nvPr>
        </p:nvSpPr>
        <p:spPr>
          <a:xfrm>
            <a:off x="844620" y="2249487"/>
            <a:ext cx="2862444" cy="3957302"/>
          </a:xfrm>
        </p:spPr>
        <p:txBody>
          <a:bodyPr>
            <a:normAutofit fontScale="92500" lnSpcReduction="10000"/>
          </a:bodyPr>
          <a:lstStyle/>
          <a:p>
            <a:pPr marL="0" indent="0">
              <a:buNone/>
            </a:pPr>
            <a:r>
              <a:rPr lang="en-US" sz="1400" dirty="0"/>
              <a:t>Points to be concluded from the graph on the right side.</a:t>
            </a:r>
          </a:p>
          <a:p>
            <a:r>
              <a:rPr lang="en-US" sz="1400" dirty="0"/>
              <a:t>For income type ‘working’, ’commercial associate’, and ‘State Servant’ the number of credits are higher than other i.e. ‘Maternity leave.</a:t>
            </a:r>
          </a:p>
          <a:p>
            <a:r>
              <a:rPr lang="en-US" sz="1400" dirty="0"/>
              <a:t>For this Females are having more number of credits than male.</a:t>
            </a:r>
          </a:p>
          <a:p>
            <a:r>
              <a:rPr lang="en-US" sz="1400" dirty="0"/>
              <a:t>Less number of credits for income type  ‘Maternity leave’.</a:t>
            </a:r>
          </a:p>
          <a:p>
            <a:r>
              <a:rPr lang="en-US" sz="1400" dirty="0"/>
              <a:t>For type 1: There is no income type for ‘student’ , ’pensioner’ and ‘Businessman’ which means they don’t do any late payments.</a:t>
            </a:r>
          </a:p>
          <a:p>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98FF033E-A695-4F85-8F44-C7961C68583A}"/>
              </a:ext>
            </a:extLst>
          </p:cNvPr>
          <p:cNvPicPr>
            <a:picLocks noChangeAspect="1"/>
          </p:cNvPicPr>
          <p:nvPr/>
        </p:nvPicPr>
        <p:blipFill>
          <a:blip r:embed="rId3"/>
          <a:stretch>
            <a:fillRect/>
          </a:stretch>
        </p:blipFill>
        <p:spPr>
          <a:xfrm>
            <a:off x="4215114" y="988556"/>
            <a:ext cx="7820500" cy="5572105"/>
          </a:xfrm>
          <a:prstGeom prst="rect">
            <a:avLst/>
          </a:prstGeom>
        </p:spPr>
      </p:pic>
    </p:spTree>
    <p:extLst>
      <p:ext uri="{BB962C8B-B14F-4D97-AF65-F5344CB8AC3E}">
        <p14:creationId xmlns:p14="http://schemas.microsoft.com/office/powerpoint/2010/main" val="36081536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AB2A5BC-A91D-4A8E-A041-D5E943237595}"/>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Distribution for contract type</a:t>
            </a:r>
          </a:p>
        </p:txBody>
      </p:sp>
      <p:sp>
        <p:nvSpPr>
          <p:cNvPr id="14" name="Content Placeholder 13">
            <a:extLst>
              <a:ext uri="{FF2B5EF4-FFF2-40B4-BE49-F238E27FC236}">
                <a16:creationId xmlns:a16="http://schemas.microsoft.com/office/drawing/2014/main" xmlns="" id="{3D70C05A-2A77-48EB-B9F7-E8CF40041F76}"/>
              </a:ext>
            </a:extLst>
          </p:cNvPr>
          <p:cNvSpPr>
            <a:spLocks noGrp="1"/>
          </p:cNvSpPr>
          <p:nvPr>
            <p:ph idx="1"/>
          </p:nvPr>
        </p:nvSpPr>
        <p:spPr>
          <a:xfrm>
            <a:off x="844620" y="2249487"/>
            <a:ext cx="2862444" cy="3957302"/>
          </a:xfrm>
        </p:spPr>
        <p:txBody>
          <a:bodyPr>
            <a:normAutofit/>
          </a:bodyPr>
          <a:lstStyle/>
          <a:p>
            <a:pPr marL="0" indent="0">
              <a:buNone/>
            </a:pPr>
            <a:r>
              <a:rPr lang="en-US" sz="1400" dirty="0"/>
              <a:t>Points to be concluded from the graph on the right.</a:t>
            </a:r>
          </a:p>
          <a:p>
            <a:r>
              <a:rPr lang="en-US" sz="1400" dirty="0"/>
              <a:t>For contract type ‘cash loans’ is having higher number of credits than ‘Revolving loans’ contract type.</a:t>
            </a:r>
          </a:p>
          <a:p>
            <a:r>
              <a:rPr lang="en-US" sz="1400" dirty="0"/>
              <a:t>For this also Female is leading for applying credits.</a:t>
            </a:r>
          </a:p>
          <a:p>
            <a:r>
              <a:rPr lang="en-US" sz="1400" dirty="0"/>
              <a:t>For type 1 : there is only Female Revolving loans.</a:t>
            </a:r>
          </a:p>
          <a:p>
            <a:endParaRPr lang="en-US" sz="1400" dirty="0"/>
          </a:p>
        </p:txBody>
      </p:sp>
      <p:grpSp>
        <p:nvGrpSpPr>
          <p:cNvPr id="25" name="Group 24">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 name="Content Placeholder 8">
            <a:extLst>
              <a:ext uri="{FF2B5EF4-FFF2-40B4-BE49-F238E27FC236}">
                <a16:creationId xmlns:a16="http://schemas.microsoft.com/office/drawing/2014/main" xmlns="" id="{4D640C0D-57B4-488D-80C7-88C2A2F38E7B}"/>
              </a:ext>
            </a:extLst>
          </p:cNvPr>
          <p:cNvPicPr>
            <a:picLocks noChangeAspect="1"/>
          </p:cNvPicPr>
          <p:nvPr/>
        </p:nvPicPr>
        <p:blipFill>
          <a:blip r:embed="rId3"/>
          <a:stretch>
            <a:fillRect/>
          </a:stretch>
        </p:blipFill>
        <p:spPr>
          <a:xfrm>
            <a:off x="4711778" y="791791"/>
            <a:ext cx="6844045" cy="5269913"/>
          </a:xfrm>
          <a:prstGeom prst="rect">
            <a:avLst/>
          </a:prstGeom>
        </p:spPr>
      </p:pic>
    </p:spTree>
    <p:extLst>
      <p:ext uri="{BB962C8B-B14F-4D97-AF65-F5344CB8AC3E}">
        <p14:creationId xmlns:p14="http://schemas.microsoft.com/office/powerpoint/2010/main" val="312273286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30EAB47-7ABC-4E75-BD73-A453100BF030}"/>
              </a:ext>
            </a:extLst>
          </p:cNvPr>
          <p:cNvSpPr>
            <a:spLocks noGrp="1"/>
          </p:cNvSpPr>
          <p:nvPr>
            <p:ph type="title"/>
          </p:nvPr>
        </p:nvSpPr>
        <p:spPr>
          <a:xfrm>
            <a:off x="855266" y="618518"/>
            <a:ext cx="2851417" cy="1478570"/>
          </a:xfrm>
        </p:spPr>
        <p:txBody>
          <a:bodyPr>
            <a:normAutofit/>
          </a:bodyPr>
          <a:lstStyle/>
          <a:p>
            <a:r>
              <a:rPr lang="en-US" sz="2700">
                <a:solidFill>
                  <a:srgbClr val="FFFFFF"/>
                </a:solidFill>
              </a:rPr>
              <a:t>Distribution of organization type</a:t>
            </a:r>
          </a:p>
        </p:txBody>
      </p:sp>
      <p:sp>
        <p:nvSpPr>
          <p:cNvPr id="10" name="Content Placeholder 9">
            <a:extLst>
              <a:ext uri="{FF2B5EF4-FFF2-40B4-BE49-F238E27FC236}">
                <a16:creationId xmlns:a16="http://schemas.microsoft.com/office/drawing/2014/main" xmlns="" id="{E4180493-893A-4AC3-B243-52AA39ED58EB}"/>
              </a:ext>
            </a:extLst>
          </p:cNvPr>
          <p:cNvSpPr>
            <a:spLocks noGrp="1"/>
          </p:cNvSpPr>
          <p:nvPr>
            <p:ph idx="1"/>
          </p:nvPr>
        </p:nvSpPr>
        <p:spPr>
          <a:xfrm>
            <a:off x="844620" y="2249487"/>
            <a:ext cx="2862444" cy="3957302"/>
          </a:xfrm>
        </p:spPr>
        <p:txBody>
          <a:bodyPr>
            <a:normAutofit/>
          </a:bodyPr>
          <a:lstStyle/>
          <a:p>
            <a:pPr marL="0" indent="0">
              <a:buNone/>
            </a:pPr>
            <a:r>
              <a:rPr lang="en-US" sz="1400" dirty="0"/>
              <a:t>Points to be concluded from the graph on the right.</a:t>
            </a:r>
          </a:p>
          <a:p>
            <a:r>
              <a:rPr lang="en-US" sz="1400" dirty="0"/>
              <a:t>Clients which have applied for credits are from most of the organization type ‘Business entity Type 3’ , ‘Self employed’ , ‘Other’ , ‘Medicine’ and ‘Government’.</a:t>
            </a:r>
          </a:p>
          <a:p>
            <a:r>
              <a:rPr lang="en-US" sz="1400" dirty="0"/>
              <a:t>Less clients are from Industry type 8,type 6, type 10, religion and  trade type 5, type 4.</a:t>
            </a:r>
          </a:p>
          <a:p>
            <a:r>
              <a:rPr lang="en-US" sz="1400" dirty="0"/>
              <a:t>Same as type 0 in distribution of organization type.</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4745F02D-9883-4ED2-80FE-1340C4FD6E91}"/>
              </a:ext>
            </a:extLst>
          </p:cNvPr>
          <p:cNvPicPr>
            <a:picLocks noChangeAspect="1"/>
          </p:cNvPicPr>
          <p:nvPr/>
        </p:nvPicPr>
        <p:blipFill>
          <a:blip r:embed="rId3"/>
          <a:stretch>
            <a:fillRect/>
          </a:stretch>
        </p:blipFill>
        <p:spPr>
          <a:xfrm>
            <a:off x="5923549" y="166347"/>
            <a:ext cx="5015537" cy="6677365"/>
          </a:xfrm>
          <a:prstGeom prst="rect">
            <a:avLst/>
          </a:prstGeom>
        </p:spPr>
      </p:pic>
    </p:spTree>
    <p:extLst>
      <p:ext uri="{BB962C8B-B14F-4D97-AF65-F5344CB8AC3E}">
        <p14:creationId xmlns:p14="http://schemas.microsoft.com/office/powerpoint/2010/main" val="52155983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71DCF-E466-49E0-BFE1-DF19B0292DA3}"/>
              </a:ext>
            </a:extLst>
          </p:cNvPr>
          <p:cNvSpPr>
            <a:spLocks noGrp="1"/>
          </p:cNvSpPr>
          <p:nvPr>
            <p:ph type="title"/>
          </p:nvPr>
        </p:nvSpPr>
        <p:spPr>
          <a:xfrm>
            <a:off x="1143001" y="2109693"/>
            <a:ext cx="9905998" cy="1478570"/>
          </a:xfrm>
        </p:spPr>
        <p:txBody>
          <a:bodyPr/>
          <a:lstStyle/>
          <a:p>
            <a:r>
              <a:rPr lang="en-US" dirty="0"/>
              <a:t>Correlation of target 0</a:t>
            </a:r>
          </a:p>
        </p:txBody>
      </p:sp>
    </p:spTree>
    <p:extLst>
      <p:ext uri="{BB962C8B-B14F-4D97-AF65-F5344CB8AC3E}">
        <p14:creationId xmlns:p14="http://schemas.microsoft.com/office/powerpoint/2010/main" val="263305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E3C419D-C10D-43AA-B1AA-24B88C3B9C8F}"/>
              </a:ext>
            </a:extLst>
          </p:cNvPr>
          <p:cNvPicPr>
            <a:picLocks noGrp="1" noChangeAspect="1"/>
          </p:cNvPicPr>
          <p:nvPr>
            <p:ph idx="1"/>
          </p:nvPr>
        </p:nvPicPr>
        <p:blipFill>
          <a:blip r:embed="rId2"/>
          <a:stretch>
            <a:fillRect/>
          </a:stretch>
        </p:blipFill>
        <p:spPr>
          <a:xfrm>
            <a:off x="2039815" y="0"/>
            <a:ext cx="8440616" cy="6857999"/>
          </a:xfrm>
        </p:spPr>
      </p:pic>
    </p:spTree>
    <p:extLst>
      <p:ext uri="{BB962C8B-B14F-4D97-AF65-F5344CB8AC3E}">
        <p14:creationId xmlns:p14="http://schemas.microsoft.com/office/powerpoint/2010/main" val="237673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83500-B733-42AD-B264-E82B7644A292}"/>
              </a:ext>
            </a:extLst>
          </p:cNvPr>
          <p:cNvSpPr>
            <a:spLocks noGrp="1"/>
          </p:cNvSpPr>
          <p:nvPr>
            <p:ph type="title"/>
          </p:nvPr>
        </p:nvSpPr>
        <p:spPr/>
        <p:txBody>
          <a:bodyPr/>
          <a:lstStyle/>
          <a:p>
            <a:r>
              <a:rPr lang="en-US" dirty="0"/>
              <a:t>Correlation For target 0</a:t>
            </a:r>
          </a:p>
        </p:txBody>
      </p:sp>
      <p:sp>
        <p:nvSpPr>
          <p:cNvPr id="3" name="Content Placeholder 2">
            <a:extLst>
              <a:ext uri="{FF2B5EF4-FFF2-40B4-BE49-F238E27FC236}">
                <a16:creationId xmlns:a16="http://schemas.microsoft.com/office/drawing/2014/main" xmlns="" id="{6E298197-A6D4-4C30-BC5E-90510F40403E}"/>
              </a:ext>
            </a:extLst>
          </p:cNvPr>
          <p:cNvSpPr>
            <a:spLocks noGrp="1"/>
          </p:cNvSpPr>
          <p:nvPr>
            <p:ph idx="1"/>
          </p:nvPr>
        </p:nvSpPr>
        <p:spPr/>
        <p:txBody>
          <a:bodyPr>
            <a:normAutofit fontScale="70000" lnSpcReduction="20000"/>
          </a:bodyPr>
          <a:lstStyle/>
          <a:p>
            <a:pPr marL="0" indent="0">
              <a:buNone/>
            </a:pPr>
            <a:r>
              <a:rPr lang="en-US" dirty="0">
                <a:solidFill>
                  <a:schemeClr val="bg1"/>
                </a:solidFill>
              </a:rPr>
              <a:t>Points to be concluded from the graph presented before.</a:t>
            </a:r>
          </a:p>
          <a:p>
            <a:r>
              <a:rPr lang="en-US" dirty="0">
                <a:solidFill>
                  <a:schemeClr val="bg1"/>
                </a:solidFill>
              </a:rPr>
              <a:t>Credit amount is inversely proportional to the date of birth, which means Credit amount is higher for low age and vice-versa.</a:t>
            </a:r>
          </a:p>
          <a:p>
            <a:r>
              <a:rPr lang="en-US" dirty="0">
                <a:solidFill>
                  <a:schemeClr val="bg1"/>
                </a:solidFill>
              </a:rPr>
              <a:t>Credit amount is inversely proportional to the number of children client have, means Credit amount is higher for less children count client have and vice-versa.</a:t>
            </a:r>
          </a:p>
          <a:p>
            <a:r>
              <a:rPr lang="en-US" dirty="0">
                <a:solidFill>
                  <a:schemeClr val="bg1"/>
                </a:solidFill>
              </a:rPr>
              <a:t>Income amount is inversely proportional to the number of children client have, means more income for less children client have and vice-versa.</a:t>
            </a:r>
          </a:p>
          <a:p>
            <a:r>
              <a:rPr lang="en-US" dirty="0">
                <a:solidFill>
                  <a:schemeClr val="bg1"/>
                </a:solidFill>
              </a:rPr>
              <a:t>less children client have in densely populated area.</a:t>
            </a:r>
          </a:p>
          <a:p>
            <a:r>
              <a:rPr lang="en-US" dirty="0">
                <a:solidFill>
                  <a:schemeClr val="bg1"/>
                </a:solidFill>
              </a:rPr>
              <a:t>Credit amount is higher to densely populated area.</a:t>
            </a:r>
          </a:p>
          <a:p>
            <a:r>
              <a:rPr lang="en-US" dirty="0">
                <a:solidFill>
                  <a:schemeClr val="bg1"/>
                </a:solidFill>
              </a:rPr>
              <a:t>The income is also higher in densely populated area.</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2189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xmlns="" id="{175237DC-B1E5-463C-978D-45B625F310F9}"/>
              </a:ext>
            </a:extLst>
          </p:cNvPr>
          <p:cNvPicPr>
            <a:picLocks noGrp="1" noChangeAspect="1"/>
          </p:cNvPicPr>
          <p:nvPr>
            <p:ph idx="1"/>
          </p:nvPr>
        </p:nvPicPr>
        <p:blipFill>
          <a:blip r:embed="rId2"/>
          <a:stretch>
            <a:fillRect/>
          </a:stretch>
        </p:blipFill>
        <p:spPr>
          <a:xfrm>
            <a:off x="1798320" y="0"/>
            <a:ext cx="8595360" cy="6857999"/>
          </a:xfrm>
        </p:spPr>
      </p:pic>
    </p:spTree>
    <p:extLst>
      <p:ext uri="{BB962C8B-B14F-4D97-AF65-F5344CB8AC3E}">
        <p14:creationId xmlns:p14="http://schemas.microsoft.com/office/powerpoint/2010/main" val="133331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D6574-4BE8-42B5-BE18-E0D262EF6BD2}"/>
              </a:ext>
            </a:extLst>
          </p:cNvPr>
          <p:cNvSpPr>
            <a:spLocks noGrp="1"/>
          </p:cNvSpPr>
          <p:nvPr>
            <p:ph type="title"/>
          </p:nvPr>
        </p:nvSpPr>
        <p:spPr/>
        <p:txBody>
          <a:bodyPr/>
          <a:lstStyle/>
          <a:p>
            <a:r>
              <a:rPr lang="en-US" dirty="0"/>
              <a:t>Correlation for </a:t>
            </a:r>
            <a:r>
              <a:rPr lang="en-US" dirty="0" smtClean="0"/>
              <a:t>target </a:t>
            </a:r>
            <a:r>
              <a:rPr lang="en-US" dirty="0"/>
              <a:t>1</a:t>
            </a:r>
          </a:p>
        </p:txBody>
      </p:sp>
      <p:sp>
        <p:nvSpPr>
          <p:cNvPr id="3" name="Content Placeholder 2">
            <a:extLst>
              <a:ext uri="{FF2B5EF4-FFF2-40B4-BE49-F238E27FC236}">
                <a16:creationId xmlns:a16="http://schemas.microsoft.com/office/drawing/2014/main" xmlns="" id="{A1B902FE-BE07-4752-ACFC-CD045480AE09}"/>
              </a:ext>
            </a:extLst>
          </p:cNvPr>
          <p:cNvSpPr>
            <a:spLocks noGrp="1"/>
          </p:cNvSpPr>
          <p:nvPr>
            <p:ph idx="1"/>
          </p:nvPr>
        </p:nvSpPr>
        <p:spPr/>
        <p:txBody>
          <a:bodyPr>
            <a:normAutofit/>
          </a:bodyPr>
          <a:lstStyle/>
          <a:p>
            <a:pPr marL="0" indent="0">
              <a:buNone/>
            </a:pPr>
            <a:r>
              <a:rPr lang="en-US" sz="1700" dirty="0">
                <a:solidFill>
                  <a:schemeClr val="bg1"/>
                </a:solidFill>
              </a:rPr>
              <a:t>This heat map for Target 1 is also having quite a same observation just like Target 0. But for few points are different. They are listed below.</a:t>
            </a:r>
          </a:p>
          <a:p>
            <a:pPr lvl="1"/>
            <a:r>
              <a:rPr lang="en-US" dirty="0">
                <a:solidFill>
                  <a:schemeClr val="bg1"/>
                </a:solidFill>
              </a:rPr>
              <a:t>The client's permanent address does not match contact address are having less children and vice-versa</a:t>
            </a:r>
          </a:p>
          <a:p>
            <a:pPr lvl="1"/>
            <a:r>
              <a:rPr lang="en-US" dirty="0">
                <a:solidFill>
                  <a:schemeClr val="bg1"/>
                </a:solidFill>
              </a:rPr>
              <a:t>The client's permanent address does not match work address are having less children and vice-versa</a:t>
            </a:r>
          </a:p>
          <a:p>
            <a:pPr marL="0" indent="0">
              <a:buNone/>
            </a:pPr>
            <a:endParaRPr lang="en-US" sz="1700" dirty="0">
              <a:solidFill>
                <a:schemeClr val="bg1"/>
              </a:solidFill>
            </a:endParaRPr>
          </a:p>
        </p:txBody>
      </p:sp>
    </p:spTree>
    <p:extLst>
      <p:ext uri="{BB962C8B-B14F-4D97-AF65-F5344CB8AC3E}">
        <p14:creationId xmlns:p14="http://schemas.microsoft.com/office/powerpoint/2010/main" val="133042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33694-9FD2-42A7-89D6-4B818D6C4DB4}"/>
              </a:ext>
            </a:extLst>
          </p:cNvPr>
          <p:cNvSpPr>
            <a:spLocks noGrp="1"/>
          </p:cNvSpPr>
          <p:nvPr>
            <p:ph type="title"/>
          </p:nvPr>
        </p:nvSpPr>
        <p:spPr>
          <a:xfrm>
            <a:off x="1143001" y="2328048"/>
            <a:ext cx="9905998" cy="1478570"/>
          </a:xfrm>
        </p:spPr>
        <p:txBody>
          <a:bodyPr>
            <a:normAutofit/>
          </a:bodyPr>
          <a:lstStyle/>
          <a:p>
            <a:r>
              <a:rPr lang="en-US" sz="3200" dirty="0"/>
              <a:t>Categorical Univariate analysis for variables target 0</a:t>
            </a:r>
          </a:p>
        </p:txBody>
      </p:sp>
    </p:spTree>
    <p:extLst>
      <p:ext uri="{BB962C8B-B14F-4D97-AF65-F5344CB8AC3E}">
        <p14:creationId xmlns:p14="http://schemas.microsoft.com/office/powerpoint/2010/main" val="274817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b="1" dirty="0"/>
              <a:t>Business </a:t>
            </a:r>
            <a:r>
              <a:rPr lang="en-US" b="1" dirty="0" smtClean="0"/>
              <a:t>Objectives</a:t>
            </a:r>
          </a:p>
          <a:p>
            <a:r>
              <a:rPr lang="en-US" b="1" dirty="0" smtClean="0"/>
              <a:t>Observations From Data Analysis</a:t>
            </a:r>
          </a:p>
          <a:p>
            <a:r>
              <a:rPr lang="en-US" b="1" dirty="0" smtClean="0"/>
              <a:t>Conclusion/Findings</a:t>
            </a:r>
            <a:endParaRPr lang="en-US" dirty="0"/>
          </a:p>
        </p:txBody>
      </p:sp>
    </p:spTree>
    <p:extLst>
      <p:ext uri="{BB962C8B-B14F-4D97-AF65-F5344CB8AC3E}">
        <p14:creationId xmlns:p14="http://schemas.microsoft.com/office/powerpoint/2010/main" val="304293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68259-7028-434C-B5F1-997C94EA689B}"/>
              </a:ext>
            </a:extLst>
          </p:cNvPr>
          <p:cNvSpPr>
            <a:spLocks noGrp="1"/>
          </p:cNvSpPr>
          <p:nvPr>
            <p:ph type="title"/>
          </p:nvPr>
        </p:nvSpPr>
        <p:spPr/>
        <p:txBody>
          <a:bodyPr>
            <a:normAutofit/>
          </a:bodyPr>
          <a:lstStyle/>
          <a:p>
            <a:pPr algn="ctr"/>
            <a:r>
              <a:rPr lang="en-US" dirty="0"/>
              <a:t>Boxplot for income amount</a:t>
            </a:r>
          </a:p>
        </p:txBody>
      </p:sp>
      <p:sp>
        <p:nvSpPr>
          <p:cNvPr id="10" name="Content Placeholder 9">
            <a:extLst>
              <a:ext uri="{FF2B5EF4-FFF2-40B4-BE49-F238E27FC236}">
                <a16:creationId xmlns:a16="http://schemas.microsoft.com/office/drawing/2014/main" xmlns="" id="{3441679F-0C4D-44F3-936C-59F8A31D03B1}"/>
              </a:ext>
            </a:extLst>
          </p:cNvPr>
          <p:cNvSpPr>
            <a:spLocks noGrp="1"/>
          </p:cNvSpPr>
          <p:nvPr>
            <p:ph idx="1"/>
          </p:nvPr>
        </p:nvSpPr>
        <p:spPr>
          <a:xfrm>
            <a:off x="1141412" y="2249487"/>
            <a:ext cx="4844521" cy="3541714"/>
          </a:xfrm>
        </p:spPr>
        <p:txBody>
          <a:bodyPr anchor="ctr">
            <a:normAutofit/>
          </a:bodyPr>
          <a:lstStyle/>
          <a:p>
            <a:pPr marL="0" indent="0">
              <a:buNone/>
            </a:pPr>
            <a:r>
              <a:rPr lang="en-US" dirty="0">
                <a:solidFill>
                  <a:schemeClr val="bg1"/>
                </a:solidFill>
              </a:rPr>
              <a:t>Few points can be concluded from the graph.</a:t>
            </a:r>
          </a:p>
          <a:p>
            <a:r>
              <a:rPr lang="en-US" dirty="0">
                <a:solidFill>
                  <a:schemeClr val="bg1"/>
                </a:solidFill>
              </a:rPr>
              <a:t>Some outliers are noticed in income amount.</a:t>
            </a:r>
          </a:p>
          <a:p>
            <a:r>
              <a:rPr lang="en-US" dirty="0">
                <a:solidFill>
                  <a:schemeClr val="bg1"/>
                </a:solidFill>
              </a:rPr>
              <a:t>The third quartiles is very slim for income amount.</a:t>
            </a:r>
          </a:p>
        </p:txBody>
      </p:sp>
      <p:pic>
        <p:nvPicPr>
          <p:cNvPr id="8" name="Content Placeholder 4">
            <a:extLst>
              <a:ext uri="{FF2B5EF4-FFF2-40B4-BE49-F238E27FC236}">
                <a16:creationId xmlns:a16="http://schemas.microsoft.com/office/drawing/2014/main" xmlns="" id="{446CE785-2C01-46B4-9EA9-00D3A49885C2}"/>
              </a:ext>
            </a:extLst>
          </p:cNvPr>
          <p:cNvPicPr>
            <a:picLocks noChangeAspect="1"/>
          </p:cNvPicPr>
          <p:nvPr/>
        </p:nvPicPr>
        <p:blipFill rotWithShape="1">
          <a:blip r:embed="rId3"/>
          <a:srcRect r="3" b="3716"/>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4556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D6311091-DB69-403B-8DD6-633D5B39DAA6}"/>
              </a:ext>
            </a:extLst>
          </p:cNvPr>
          <p:cNvSpPr>
            <a:spLocks noGrp="1"/>
          </p:cNvSpPr>
          <p:nvPr>
            <p:ph type="title"/>
          </p:nvPr>
        </p:nvSpPr>
        <p:spPr>
          <a:xfrm>
            <a:off x="1141413" y="618518"/>
            <a:ext cx="4459286" cy="1478570"/>
          </a:xfrm>
        </p:spPr>
        <p:txBody>
          <a:bodyPr>
            <a:normAutofit/>
          </a:bodyPr>
          <a:lstStyle/>
          <a:p>
            <a:r>
              <a:rPr lang="en-US" sz="3200" dirty="0"/>
              <a:t>Boxplot for credit amount</a:t>
            </a:r>
          </a:p>
        </p:txBody>
      </p:sp>
      <p:sp>
        <p:nvSpPr>
          <p:cNvPr id="10" name="Content Placeholder 9">
            <a:extLst>
              <a:ext uri="{FF2B5EF4-FFF2-40B4-BE49-F238E27FC236}">
                <a16:creationId xmlns:a16="http://schemas.microsoft.com/office/drawing/2014/main" xmlns="" id="{E49F2278-1BA4-44CB-B34A-E06CDAED9D88}"/>
              </a:ext>
            </a:extLst>
          </p:cNvPr>
          <p:cNvSpPr>
            <a:spLocks noGrp="1"/>
          </p:cNvSpPr>
          <p:nvPr>
            <p:ph idx="1"/>
          </p:nvPr>
        </p:nvSpPr>
        <p:spPr>
          <a:xfrm>
            <a:off x="1141412" y="2249487"/>
            <a:ext cx="4459287" cy="3965046"/>
          </a:xfrm>
        </p:spPr>
        <p:txBody>
          <a:bodyPr>
            <a:normAutofit/>
          </a:bodyPr>
          <a:lstStyle/>
          <a:p>
            <a:pPr marL="0" indent="0">
              <a:buNone/>
            </a:pPr>
            <a:r>
              <a:rPr lang="en-US" sz="2000" dirty="0">
                <a:solidFill>
                  <a:schemeClr val="bg1"/>
                </a:solidFill>
              </a:rPr>
              <a:t>Few points can be concluded from the graph.</a:t>
            </a:r>
          </a:p>
          <a:p>
            <a:r>
              <a:rPr lang="en-US" sz="2000" dirty="0">
                <a:solidFill>
                  <a:schemeClr val="bg1"/>
                </a:solidFill>
              </a:rPr>
              <a:t>Some outliers are noticed in credit amount.</a:t>
            </a:r>
          </a:p>
          <a:p>
            <a:r>
              <a:rPr lang="en-US" sz="2000" dirty="0">
                <a:solidFill>
                  <a:schemeClr val="bg1"/>
                </a:solidFill>
              </a:rPr>
              <a:t>The first quartile is bigger than third quartile for credit amount which means most of the credits of clients are present in the first quartile.</a:t>
            </a:r>
          </a:p>
          <a:p>
            <a:pPr marL="0" indent="0">
              <a:buNone/>
            </a:pPr>
            <a:endParaRPr lang="en-US" sz="2000" dirty="0">
              <a:solidFill>
                <a:schemeClr val="bg1"/>
              </a:solidFill>
            </a:endParaRPr>
          </a:p>
        </p:txBody>
      </p:sp>
      <p:pic>
        <p:nvPicPr>
          <p:cNvPr id="8" name="Content Placeholder 4">
            <a:extLst>
              <a:ext uri="{FF2B5EF4-FFF2-40B4-BE49-F238E27FC236}">
                <a16:creationId xmlns:a16="http://schemas.microsoft.com/office/drawing/2014/main" xmlns="" id="{6970C747-6378-40B7-A660-2CCF328B9206}"/>
              </a:ext>
            </a:extLst>
          </p:cNvPr>
          <p:cNvPicPr>
            <a:picLocks noChangeAspect="1"/>
          </p:cNvPicPr>
          <p:nvPr/>
        </p:nvPicPr>
        <p:blipFill>
          <a:blip r:embed="rId4"/>
          <a:stretch>
            <a:fillRect/>
          </a:stretch>
        </p:blipFill>
        <p:spPr>
          <a:xfrm>
            <a:off x="6096000" y="1561391"/>
            <a:ext cx="5456279" cy="37102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82849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67D3D9FC-489E-4FB9-AF6E-E4A57F72DD6B}"/>
              </a:ext>
            </a:extLst>
          </p:cNvPr>
          <p:cNvSpPr>
            <a:spLocks noGrp="1"/>
          </p:cNvSpPr>
          <p:nvPr>
            <p:ph type="title"/>
          </p:nvPr>
        </p:nvSpPr>
        <p:spPr>
          <a:xfrm>
            <a:off x="1141413" y="618518"/>
            <a:ext cx="4459286" cy="1478570"/>
          </a:xfrm>
        </p:spPr>
        <p:txBody>
          <a:bodyPr>
            <a:normAutofit/>
          </a:bodyPr>
          <a:lstStyle/>
          <a:p>
            <a:r>
              <a:rPr lang="en-US" sz="3200" dirty="0"/>
              <a:t>Boxplot for annuity amount</a:t>
            </a:r>
          </a:p>
        </p:txBody>
      </p:sp>
      <p:sp>
        <p:nvSpPr>
          <p:cNvPr id="10" name="Content Placeholder 9">
            <a:extLst>
              <a:ext uri="{FF2B5EF4-FFF2-40B4-BE49-F238E27FC236}">
                <a16:creationId xmlns:a16="http://schemas.microsoft.com/office/drawing/2014/main" xmlns="" id="{2CB06A9D-4C57-4429-B12E-86D434D371FD}"/>
              </a:ext>
            </a:extLst>
          </p:cNvPr>
          <p:cNvSpPr>
            <a:spLocks noGrp="1"/>
          </p:cNvSpPr>
          <p:nvPr>
            <p:ph idx="1"/>
          </p:nvPr>
        </p:nvSpPr>
        <p:spPr>
          <a:xfrm>
            <a:off x="1141412" y="2249487"/>
            <a:ext cx="4459287" cy="3965046"/>
          </a:xfrm>
        </p:spPr>
        <p:txBody>
          <a:bodyPr>
            <a:normAutofit/>
          </a:bodyPr>
          <a:lstStyle/>
          <a:p>
            <a:pPr marL="0" indent="0">
              <a:buNone/>
            </a:pPr>
            <a:r>
              <a:rPr lang="en-US" sz="2000" dirty="0">
                <a:solidFill>
                  <a:schemeClr val="bg1"/>
                </a:solidFill>
              </a:rPr>
              <a:t>Few points can be concluded from the graph.</a:t>
            </a:r>
          </a:p>
          <a:p>
            <a:r>
              <a:rPr lang="en-US" sz="2000" dirty="0">
                <a:solidFill>
                  <a:schemeClr val="bg1"/>
                </a:solidFill>
              </a:rPr>
              <a:t>Some outliers are noticed in annuity amount.</a:t>
            </a:r>
          </a:p>
          <a:p>
            <a:r>
              <a:rPr lang="en-US" sz="2000" dirty="0">
                <a:solidFill>
                  <a:schemeClr val="bg1"/>
                </a:solidFill>
              </a:rPr>
              <a:t>The first quartile is bigger than third quartile for annuity amount which means most of the annuity clients are from first quartile.</a:t>
            </a:r>
          </a:p>
          <a:p>
            <a:pPr marL="0" indent="0">
              <a:buNone/>
            </a:pPr>
            <a:endParaRPr lang="en-US" sz="2000" dirty="0">
              <a:solidFill>
                <a:schemeClr val="bg1"/>
              </a:solidFill>
            </a:endParaRPr>
          </a:p>
          <a:p>
            <a:pPr marL="0" indent="0">
              <a:buNone/>
            </a:pPr>
            <a:endParaRPr lang="en-US" sz="2000" dirty="0">
              <a:solidFill>
                <a:schemeClr val="bg1"/>
              </a:solidFill>
            </a:endParaRPr>
          </a:p>
        </p:txBody>
      </p:sp>
      <p:pic>
        <p:nvPicPr>
          <p:cNvPr id="8" name="Content Placeholder 4">
            <a:extLst>
              <a:ext uri="{FF2B5EF4-FFF2-40B4-BE49-F238E27FC236}">
                <a16:creationId xmlns:a16="http://schemas.microsoft.com/office/drawing/2014/main" xmlns="" id="{23EBB2F1-8D59-47CB-8347-4A99A00F55F8}"/>
              </a:ext>
            </a:extLst>
          </p:cNvPr>
          <p:cNvPicPr>
            <a:picLocks noChangeAspect="1"/>
          </p:cNvPicPr>
          <p:nvPr/>
        </p:nvPicPr>
        <p:blipFill>
          <a:blip r:embed="rId4"/>
          <a:stretch>
            <a:fillRect/>
          </a:stretch>
        </p:blipFill>
        <p:spPr>
          <a:xfrm>
            <a:off x="6096000" y="1561391"/>
            <a:ext cx="5456279" cy="37102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155674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75476A-7A99-448A-99D3-DCC77346F8EF}"/>
              </a:ext>
            </a:extLst>
          </p:cNvPr>
          <p:cNvSpPr>
            <a:spLocks noGrp="1"/>
          </p:cNvSpPr>
          <p:nvPr>
            <p:ph type="title"/>
          </p:nvPr>
        </p:nvSpPr>
        <p:spPr>
          <a:xfrm>
            <a:off x="1143001" y="2151897"/>
            <a:ext cx="9905998" cy="1478570"/>
          </a:xfrm>
        </p:spPr>
        <p:txBody>
          <a:bodyPr/>
          <a:lstStyle/>
          <a:p>
            <a:r>
              <a:rPr lang="en-US" dirty="0"/>
              <a:t>Categorical Univariate analysis for variables target 1</a:t>
            </a:r>
          </a:p>
        </p:txBody>
      </p:sp>
    </p:spTree>
    <p:extLst>
      <p:ext uri="{BB962C8B-B14F-4D97-AF65-F5344CB8AC3E}">
        <p14:creationId xmlns:p14="http://schemas.microsoft.com/office/powerpoint/2010/main" val="2629960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071AE43C-F754-4E83-9866-2359B4EF720C}"/>
              </a:ext>
            </a:extLst>
          </p:cNvPr>
          <p:cNvSpPr>
            <a:spLocks noGrp="1"/>
          </p:cNvSpPr>
          <p:nvPr>
            <p:ph type="title"/>
          </p:nvPr>
        </p:nvSpPr>
        <p:spPr>
          <a:xfrm>
            <a:off x="1141413" y="618518"/>
            <a:ext cx="4459286" cy="1478570"/>
          </a:xfrm>
        </p:spPr>
        <p:txBody>
          <a:bodyPr>
            <a:normAutofit/>
          </a:bodyPr>
          <a:lstStyle/>
          <a:p>
            <a:r>
              <a:rPr lang="en-US" sz="3200"/>
              <a:t>Boxplot for income amount</a:t>
            </a:r>
          </a:p>
        </p:txBody>
      </p:sp>
      <p:sp>
        <p:nvSpPr>
          <p:cNvPr id="10" name="Content Placeholder 9">
            <a:extLst>
              <a:ext uri="{FF2B5EF4-FFF2-40B4-BE49-F238E27FC236}">
                <a16:creationId xmlns:a16="http://schemas.microsoft.com/office/drawing/2014/main" xmlns="" id="{EA8034E0-0AC8-439E-8010-7C76A8360DB9}"/>
              </a:ext>
            </a:extLst>
          </p:cNvPr>
          <p:cNvSpPr>
            <a:spLocks noGrp="1"/>
          </p:cNvSpPr>
          <p:nvPr>
            <p:ph idx="1"/>
          </p:nvPr>
        </p:nvSpPr>
        <p:spPr>
          <a:xfrm>
            <a:off x="1141412" y="2249487"/>
            <a:ext cx="4459287" cy="3965046"/>
          </a:xfrm>
        </p:spPr>
        <p:txBody>
          <a:bodyPr>
            <a:normAutofit/>
          </a:bodyPr>
          <a:lstStyle/>
          <a:p>
            <a:pPr marL="0" indent="0">
              <a:buNone/>
            </a:pPr>
            <a:r>
              <a:rPr lang="en-US" sz="2000" dirty="0">
                <a:solidFill>
                  <a:schemeClr val="bg1"/>
                </a:solidFill>
              </a:rPr>
              <a:t>Few points can be concluded from the graph.</a:t>
            </a:r>
          </a:p>
          <a:p>
            <a:r>
              <a:rPr lang="en-US" sz="2000" dirty="0">
                <a:solidFill>
                  <a:schemeClr val="bg1"/>
                </a:solidFill>
              </a:rPr>
              <a:t>Some outliers are noticed in income amount.</a:t>
            </a:r>
          </a:p>
          <a:p>
            <a:r>
              <a:rPr lang="en-US" sz="2000" dirty="0">
                <a:solidFill>
                  <a:schemeClr val="bg1"/>
                </a:solidFill>
              </a:rPr>
              <a:t>The third quartiles is very slim for income amount.</a:t>
            </a:r>
          </a:p>
          <a:p>
            <a:r>
              <a:rPr lang="en-US" sz="2000" dirty="0">
                <a:solidFill>
                  <a:schemeClr val="bg1"/>
                </a:solidFill>
              </a:rPr>
              <a:t>Most of the clients of income are present in first quartile.</a:t>
            </a:r>
          </a:p>
          <a:p>
            <a:endParaRPr lang="en-US" sz="2000" dirty="0">
              <a:solidFill>
                <a:schemeClr val="bg1"/>
              </a:solidFill>
            </a:endParaRPr>
          </a:p>
        </p:txBody>
      </p:sp>
      <p:pic>
        <p:nvPicPr>
          <p:cNvPr id="8" name="Content Placeholder 4">
            <a:extLst>
              <a:ext uri="{FF2B5EF4-FFF2-40B4-BE49-F238E27FC236}">
                <a16:creationId xmlns:a16="http://schemas.microsoft.com/office/drawing/2014/main" xmlns="" id="{027F3FA2-1315-4442-8C5B-AC0EBCABFA92}"/>
              </a:ext>
            </a:extLst>
          </p:cNvPr>
          <p:cNvPicPr>
            <a:picLocks noChangeAspect="1"/>
          </p:cNvPicPr>
          <p:nvPr/>
        </p:nvPicPr>
        <p:blipFill>
          <a:blip r:embed="rId4"/>
          <a:stretch>
            <a:fillRect/>
          </a:stretch>
        </p:blipFill>
        <p:spPr>
          <a:xfrm>
            <a:off x="6096000" y="1561391"/>
            <a:ext cx="5456279" cy="37102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599040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1D808647-524B-4269-880B-1D6F97E1CAC3}"/>
              </a:ext>
            </a:extLst>
          </p:cNvPr>
          <p:cNvSpPr>
            <a:spLocks noGrp="1"/>
          </p:cNvSpPr>
          <p:nvPr>
            <p:ph type="title"/>
          </p:nvPr>
        </p:nvSpPr>
        <p:spPr>
          <a:xfrm>
            <a:off x="1141413" y="618518"/>
            <a:ext cx="4459286" cy="1478570"/>
          </a:xfrm>
        </p:spPr>
        <p:txBody>
          <a:bodyPr>
            <a:normAutofit/>
          </a:bodyPr>
          <a:lstStyle/>
          <a:p>
            <a:r>
              <a:rPr lang="en-US" sz="3200"/>
              <a:t>Boxplot for credit amount</a:t>
            </a:r>
          </a:p>
        </p:txBody>
      </p:sp>
      <p:sp>
        <p:nvSpPr>
          <p:cNvPr id="10" name="Content Placeholder 9">
            <a:extLst>
              <a:ext uri="{FF2B5EF4-FFF2-40B4-BE49-F238E27FC236}">
                <a16:creationId xmlns:a16="http://schemas.microsoft.com/office/drawing/2014/main" xmlns="" id="{BB80ED28-E04A-48EA-8C98-AA4FA24DC25B}"/>
              </a:ext>
            </a:extLst>
          </p:cNvPr>
          <p:cNvSpPr>
            <a:spLocks noGrp="1"/>
          </p:cNvSpPr>
          <p:nvPr>
            <p:ph idx="1"/>
          </p:nvPr>
        </p:nvSpPr>
        <p:spPr>
          <a:xfrm>
            <a:off x="1141412" y="2249487"/>
            <a:ext cx="4459287" cy="3965046"/>
          </a:xfrm>
        </p:spPr>
        <p:txBody>
          <a:bodyPr>
            <a:normAutofit/>
          </a:bodyPr>
          <a:lstStyle/>
          <a:p>
            <a:pPr marL="0" indent="0">
              <a:buNone/>
            </a:pPr>
            <a:r>
              <a:rPr lang="en-US" sz="2000" dirty="0">
                <a:solidFill>
                  <a:schemeClr val="bg1"/>
                </a:solidFill>
              </a:rPr>
              <a:t>Few points can be concluded from the graph.</a:t>
            </a:r>
          </a:p>
          <a:p>
            <a:r>
              <a:rPr lang="en-US" sz="2000" dirty="0">
                <a:solidFill>
                  <a:schemeClr val="bg1"/>
                </a:solidFill>
              </a:rPr>
              <a:t>Some outliers are noticed in credit amount.</a:t>
            </a:r>
          </a:p>
          <a:p>
            <a:r>
              <a:rPr lang="en-US" sz="2000" dirty="0">
                <a:solidFill>
                  <a:schemeClr val="bg1"/>
                </a:solidFill>
              </a:rPr>
              <a:t>The first quartile is bigger than third quartile for credit amount which means most of the credits of clients are present in the first quartile.</a:t>
            </a:r>
          </a:p>
          <a:p>
            <a:pPr marL="0" indent="0">
              <a:buNone/>
            </a:pPr>
            <a:endParaRPr lang="en-US" sz="2000" dirty="0">
              <a:solidFill>
                <a:schemeClr val="bg1"/>
              </a:solidFill>
            </a:endParaRPr>
          </a:p>
          <a:p>
            <a:endParaRPr lang="en-US" sz="2000" dirty="0">
              <a:solidFill>
                <a:schemeClr val="bg1"/>
              </a:solidFill>
            </a:endParaRPr>
          </a:p>
        </p:txBody>
      </p:sp>
      <p:pic>
        <p:nvPicPr>
          <p:cNvPr id="8" name="Content Placeholder 4">
            <a:extLst>
              <a:ext uri="{FF2B5EF4-FFF2-40B4-BE49-F238E27FC236}">
                <a16:creationId xmlns:a16="http://schemas.microsoft.com/office/drawing/2014/main" xmlns="" id="{9B832AD5-CCDA-472B-866B-F1607D14CCAC}"/>
              </a:ext>
            </a:extLst>
          </p:cNvPr>
          <p:cNvPicPr>
            <a:picLocks noChangeAspect="1"/>
          </p:cNvPicPr>
          <p:nvPr/>
        </p:nvPicPr>
        <p:blipFill>
          <a:blip r:embed="rId4"/>
          <a:stretch>
            <a:fillRect/>
          </a:stretch>
        </p:blipFill>
        <p:spPr>
          <a:xfrm>
            <a:off x="6096000" y="1561391"/>
            <a:ext cx="5456279" cy="37102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68085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1DC754CF-5216-4272-9FB0-DBB3C715187E}"/>
              </a:ext>
            </a:extLst>
          </p:cNvPr>
          <p:cNvSpPr>
            <a:spLocks noGrp="1"/>
          </p:cNvSpPr>
          <p:nvPr>
            <p:ph type="title"/>
          </p:nvPr>
        </p:nvSpPr>
        <p:spPr>
          <a:xfrm>
            <a:off x="1141413" y="618518"/>
            <a:ext cx="4459286" cy="1478570"/>
          </a:xfrm>
        </p:spPr>
        <p:txBody>
          <a:bodyPr>
            <a:normAutofit/>
          </a:bodyPr>
          <a:lstStyle/>
          <a:p>
            <a:r>
              <a:rPr lang="en-US" sz="3200"/>
              <a:t>Boxplot for annuity amount</a:t>
            </a:r>
          </a:p>
        </p:txBody>
      </p:sp>
      <p:sp>
        <p:nvSpPr>
          <p:cNvPr id="10" name="Content Placeholder 9">
            <a:extLst>
              <a:ext uri="{FF2B5EF4-FFF2-40B4-BE49-F238E27FC236}">
                <a16:creationId xmlns:a16="http://schemas.microsoft.com/office/drawing/2014/main" xmlns="" id="{8F005CD7-0BD8-47C2-83B8-B92A50DAD923}"/>
              </a:ext>
            </a:extLst>
          </p:cNvPr>
          <p:cNvSpPr>
            <a:spLocks noGrp="1"/>
          </p:cNvSpPr>
          <p:nvPr>
            <p:ph idx="1"/>
          </p:nvPr>
        </p:nvSpPr>
        <p:spPr>
          <a:xfrm>
            <a:off x="1141412" y="2249487"/>
            <a:ext cx="4459287" cy="3965046"/>
          </a:xfrm>
        </p:spPr>
        <p:txBody>
          <a:bodyPr>
            <a:normAutofit/>
          </a:bodyPr>
          <a:lstStyle/>
          <a:p>
            <a:pPr marL="0" indent="0">
              <a:buNone/>
            </a:pPr>
            <a:r>
              <a:rPr lang="en-US" sz="2000" dirty="0">
                <a:solidFill>
                  <a:schemeClr val="bg1"/>
                </a:solidFill>
              </a:rPr>
              <a:t>Few points can be concluded from the graph.</a:t>
            </a:r>
          </a:p>
          <a:p>
            <a:r>
              <a:rPr lang="en-US" sz="2000" dirty="0">
                <a:solidFill>
                  <a:schemeClr val="bg1"/>
                </a:solidFill>
              </a:rPr>
              <a:t>Some outliers are noticed in annuity amount.</a:t>
            </a:r>
          </a:p>
          <a:p>
            <a:r>
              <a:rPr lang="en-US" sz="2000" dirty="0">
                <a:solidFill>
                  <a:schemeClr val="bg1"/>
                </a:solidFill>
              </a:rPr>
              <a:t>The first quartile is bigger than third quartile for annuity amount which means most of the annuity clients are from first quartile.</a:t>
            </a:r>
          </a:p>
          <a:p>
            <a:pPr marL="0" indent="0">
              <a:buNone/>
            </a:pPr>
            <a:endParaRPr lang="en-US" sz="2000" dirty="0">
              <a:solidFill>
                <a:schemeClr val="bg1"/>
              </a:solidFill>
            </a:endParaRPr>
          </a:p>
          <a:p>
            <a:pPr marL="0" indent="0">
              <a:buNone/>
            </a:pPr>
            <a:endParaRPr lang="en-US" sz="2000" dirty="0">
              <a:solidFill>
                <a:schemeClr val="bg1"/>
              </a:solidFill>
            </a:endParaRPr>
          </a:p>
          <a:p>
            <a:endParaRPr lang="en-US" sz="2000" dirty="0">
              <a:solidFill>
                <a:schemeClr val="bg1"/>
              </a:solidFill>
            </a:endParaRPr>
          </a:p>
        </p:txBody>
      </p:sp>
      <p:pic>
        <p:nvPicPr>
          <p:cNvPr id="8" name="Content Placeholder 4">
            <a:extLst>
              <a:ext uri="{FF2B5EF4-FFF2-40B4-BE49-F238E27FC236}">
                <a16:creationId xmlns:a16="http://schemas.microsoft.com/office/drawing/2014/main" xmlns="" id="{9CCC388E-D867-47C7-9690-BFCCA97267CA}"/>
              </a:ext>
            </a:extLst>
          </p:cNvPr>
          <p:cNvPicPr>
            <a:picLocks noChangeAspect="1"/>
          </p:cNvPicPr>
          <p:nvPr/>
        </p:nvPicPr>
        <p:blipFill>
          <a:blip r:embed="rId4"/>
          <a:stretch>
            <a:fillRect/>
          </a:stretch>
        </p:blipFill>
        <p:spPr>
          <a:xfrm>
            <a:off x="6096000" y="1561391"/>
            <a:ext cx="5456279" cy="37102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57683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2EE4F-75F1-4A36-A07E-5AF1ECCBF6B9}"/>
              </a:ext>
            </a:extLst>
          </p:cNvPr>
          <p:cNvSpPr>
            <a:spLocks noGrp="1"/>
          </p:cNvSpPr>
          <p:nvPr>
            <p:ph type="title"/>
          </p:nvPr>
        </p:nvSpPr>
        <p:spPr>
          <a:xfrm>
            <a:off x="1143001" y="2151896"/>
            <a:ext cx="9905998" cy="1478570"/>
          </a:xfrm>
        </p:spPr>
        <p:txBody>
          <a:bodyPr/>
          <a:lstStyle/>
          <a:p>
            <a:r>
              <a:rPr lang="en-US" dirty="0"/>
              <a:t>Bivariate analysis for </a:t>
            </a:r>
            <a:r>
              <a:rPr lang="en-US" dirty="0" err="1" smtClean="0"/>
              <a:t>tArget</a:t>
            </a:r>
            <a:r>
              <a:rPr lang="en-US" dirty="0" smtClean="0"/>
              <a:t> </a:t>
            </a:r>
            <a:r>
              <a:rPr lang="en-US" dirty="0"/>
              <a:t>0</a:t>
            </a:r>
          </a:p>
        </p:txBody>
      </p:sp>
    </p:spTree>
    <p:extLst>
      <p:ext uri="{BB962C8B-B14F-4D97-AF65-F5344CB8AC3E}">
        <p14:creationId xmlns:p14="http://schemas.microsoft.com/office/powerpoint/2010/main" val="138599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C52769DB-BB03-4258-B5A1-C6CDEACFECEE}"/>
              </a:ext>
            </a:extLst>
          </p:cNvPr>
          <p:cNvSpPr>
            <a:spLocks noGrp="1"/>
          </p:cNvSpPr>
          <p:nvPr>
            <p:ph type="title"/>
          </p:nvPr>
        </p:nvSpPr>
        <p:spPr>
          <a:xfrm>
            <a:off x="855266" y="618518"/>
            <a:ext cx="2851417" cy="1478570"/>
          </a:xfrm>
        </p:spPr>
        <p:txBody>
          <a:bodyPr>
            <a:normAutofit/>
          </a:bodyPr>
          <a:lstStyle/>
          <a:p>
            <a:r>
              <a:rPr lang="en-US" sz="2400" dirty="0">
                <a:solidFill>
                  <a:srgbClr val="FFFFFF"/>
                </a:solidFill>
              </a:rPr>
              <a:t>Credit amount vs Education Status</a:t>
            </a:r>
          </a:p>
        </p:txBody>
      </p:sp>
      <p:sp>
        <p:nvSpPr>
          <p:cNvPr id="10" name="Content Placeholder 9">
            <a:extLst>
              <a:ext uri="{FF2B5EF4-FFF2-40B4-BE49-F238E27FC236}">
                <a16:creationId xmlns:a16="http://schemas.microsoft.com/office/drawing/2014/main" xmlns="" id="{3D92B83E-960F-412E-9181-7F5CDF3E6EE9}"/>
              </a:ext>
            </a:extLst>
          </p:cNvPr>
          <p:cNvSpPr>
            <a:spLocks noGrp="1"/>
          </p:cNvSpPr>
          <p:nvPr>
            <p:ph idx="1"/>
          </p:nvPr>
        </p:nvSpPr>
        <p:spPr>
          <a:xfrm>
            <a:off x="844620" y="2249487"/>
            <a:ext cx="2862444" cy="3957302"/>
          </a:xfrm>
        </p:spPr>
        <p:txBody>
          <a:bodyPr>
            <a:normAutofit lnSpcReduction="10000"/>
          </a:bodyPr>
          <a:lstStyle/>
          <a:p>
            <a:pPr marL="0" indent="0">
              <a:buNone/>
            </a:pPr>
            <a:r>
              <a:rPr lang="en-US" sz="1400" dirty="0"/>
              <a:t>Few points can be concluded from the graph.</a:t>
            </a:r>
          </a:p>
          <a:p>
            <a:r>
              <a:rPr lang="en-US" sz="1400" dirty="0"/>
              <a:t>Family status of 'civil marriage', 'marriage' and 'separated' of Academic degree education are having higher number of credits than others.</a:t>
            </a:r>
          </a:p>
          <a:p>
            <a:r>
              <a:rPr lang="en-US" sz="1400" dirty="0"/>
              <a:t>Higher education of family status of 'marriage', 'single' and 'civil marriage' are having more outliers.</a:t>
            </a:r>
          </a:p>
          <a:p>
            <a:r>
              <a:rPr lang="en-US" sz="1400" dirty="0"/>
              <a:t>Civil marriage for Academic degree is having most of the credits in the third quartile.</a:t>
            </a:r>
          </a:p>
          <a:p>
            <a:endParaRPr lang="en-US" sz="10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22B2D1AA-24E4-450B-85BB-60F32398685D}"/>
              </a:ext>
            </a:extLst>
          </p:cNvPr>
          <p:cNvPicPr>
            <a:picLocks noChangeAspect="1"/>
          </p:cNvPicPr>
          <p:nvPr/>
        </p:nvPicPr>
        <p:blipFill>
          <a:blip r:embed="rId3"/>
          <a:stretch>
            <a:fillRect/>
          </a:stretch>
        </p:blipFill>
        <p:spPr>
          <a:xfrm>
            <a:off x="4333780" y="159026"/>
            <a:ext cx="7534370" cy="6409597"/>
          </a:xfrm>
          <a:prstGeom prst="rect">
            <a:avLst/>
          </a:prstGeom>
        </p:spPr>
      </p:pic>
    </p:spTree>
    <p:extLst>
      <p:ext uri="{BB962C8B-B14F-4D97-AF65-F5344CB8AC3E}">
        <p14:creationId xmlns:p14="http://schemas.microsoft.com/office/powerpoint/2010/main" val="124118032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1DF6B39F-160E-4A71-BE56-D69DF93E1230}"/>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Income amount vs Education Status</a:t>
            </a:r>
          </a:p>
        </p:txBody>
      </p:sp>
      <p:sp>
        <p:nvSpPr>
          <p:cNvPr id="10" name="Content Placeholder 9">
            <a:extLst>
              <a:ext uri="{FF2B5EF4-FFF2-40B4-BE49-F238E27FC236}">
                <a16:creationId xmlns:a16="http://schemas.microsoft.com/office/drawing/2014/main" xmlns="" id="{0D6D14CA-6225-4471-AEF1-C4AD859F4DD3}"/>
              </a:ext>
            </a:extLst>
          </p:cNvPr>
          <p:cNvSpPr>
            <a:spLocks noGrp="1"/>
          </p:cNvSpPr>
          <p:nvPr>
            <p:ph idx="1"/>
          </p:nvPr>
        </p:nvSpPr>
        <p:spPr>
          <a:xfrm>
            <a:off x="844620" y="2249487"/>
            <a:ext cx="2862444" cy="3957302"/>
          </a:xfrm>
        </p:spPr>
        <p:txBody>
          <a:bodyPr>
            <a:normAutofit lnSpcReduction="10000"/>
          </a:bodyPr>
          <a:lstStyle/>
          <a:p>
            <a:pPr marL="0" indent="0">
              <a:buNone/>
            </a:pPr>
            <a:r>
              <a:rPr lang="en-US" sz="1400" dirty="0"/>
              <a:t>Few points can be concluded from the graph.</a:t>
            </a:r>
          </a:p>
          <a:p>
            <a:r>
              <a:rPr lang="en-US" sz="1400" dirty="0"/>
              <a:t>For Education type 'Higher education' the income amount mean is mostly equal with family status. It does contain many outliers.</a:t>
            </a:r>
          </a:p>
          <a:p>
            <a:r>
              <a:rPr lang="en-US" sz="1400" dirty="0"/>
              <a:t>Less outlier are having for Academic degree but they are having the income amount is little higher that Higher education.</a:t>
            </a:r>
          </a:p>
          <a:p>
            <a:r>
              <a:rPr lang="en-US" sz="1400" dirty="0"/>
              <a:t>Lower secondary of civil marriage family status are have less income amount than others.</a:t>
            </a:r>
            <a:endParaRPr lang="en-US" sz="1400" dirty="0">
              <a:solidFill>
                <a:srgbClr val="FFFFFF"/>
              </a:solidFill>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201D02F4-A417-4390-A77F-EA78BE72AC9F}"/>
              </a:ext>
            </a:extLst>
          </p:cNvPr>
          <p:cNvPicPr>
            <a:picLocks noChangeAspect="1"/>
          </p:cNvPicPr>
          <p:nvPr/>
        </p:nvPicPr>
        <p:blipFill>
          <a:blip r:embed="rId3"/>
          <a:stretch>
            <a:fillRect/>
          </a:stretch>
        </p:blipFill>
        <p:spPr>
          <a:xfrm>
            <a:off x="4399283" y="114883"/>
            <a:ext cx="7554592" cy="6674800"/>
          </a:xfrm>
          <a:prstGeom prst="rect">
            <a:avLst/>
          </a:prstGeom>
        </p:spPr>
      </p:pic>
    </p:spTree>
    <p:extLst>
      <p:ext uri="{BB962C8B-B14F-4D97-AF65-F5344CB8AC3E}">
        <p14:creationId xmlns:p14="http://schemas.microsoft.com/office/powerpoint/2010/main" val="23149123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Objectives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US" dirty="0"/>
          </a:p>
        </p:txBody>
      </p:sp>
    </p:spTree>
    <p:extLst>
      <p:ext uri="{BB962C8B-B14F-4D97-AF65-F5344CB8AC3E}">
        <p14:creationId xmlns:p14="http://schemas.microsoft.com/office/powerpoint/2010/main" val="3801617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B5489-1E88-465D-A57A-1F45CC07D326}"/>
              </a:ext>
            </a:extLst>
          </p:cNvPr>
          <p:cNvSpPr>
            <a:spLocks noGrp="1"/>
          </p:cNvSpPr>
          <p:nvPr>
            <p:ph type="title"/>
          </p:nvPr>
        </p:nvSpPr>
        <p:spPr>
          <a:xfrm>
            <a:off x="1253954" y="2194100"/>
            <a:ext cx="9905998" cy="1478570"/>
          </a:xfrm>
        </p:spPr>
        <p:txBody>
          <a:bodyPr/>
          <a:lstStyle/>
          <a:p>
            <a:r>
              <a:rPr lang="en-US" dirty="0">
                <a:solidFill>
                  <a:srgbClr val="FFFFFF"/>
                </a:solidFill>
              </a:rPr>
              <a:t>Bivariate analysis for </a:t>
            </a:r>
            <a:r>
              <a:rPr lang="en-US" dirty="0" smtClean="0">
                <a:solidFill>
                  <a:srgbClr val="FFFFFF"/>
                </a:solidFill>
              </a:rPr>
              <a:t>target </a:t>
            </a:r>
            <a:r>
              <a:rPr lang="en-US" dirty="0">
                <a:solidFill>
                  <a:srgbClr val="FFFFFF"/>
                </a:solidFill>
              </a:rPr>
              <a:t>1</a:t>
            </a:r>
            <a:endParaRPr lang="en-US" dirty="0"/>
          </a:p>
        </p:txBody>
      </p:sp>
    </p:spTree>
    <p:extLst>
      <p:ext uri="{BB962C8B-B14F-4D97-AF65-F5344CB8AC3E}">
        <p14:creationId xmlns:p14="http://schemas.microsoft.com/office/powerpoint/2010/main" val="133527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6921A33C-21E7-40D7-954D-6D846717D277}"/>
              </a:ext>
            </a:extLst>
          </p:cNvPr>
          <p:cNvSpPr>
            <a:spLocks noGrp="1"/>
          </p:cNvSpPr>
          <p:nvPr>
            <p:ph type="title"/>
          </p:nvPr>
        </p:nvSpPr>
        <p:spPr>
          <a:xfrm>
            <a:off x="855266" y="618518"/>
            <a:ext cx="2851417" cy="1478570"/>
          </a:xfrm>
        </p:spPr>
        <p:txBody>
          <a:bodyPr>
            <a:normAutofit/>
          </a:bodyPr>
          <a:lstStyle/>
          <a:p>
            <a:r>
              <a:rPr lang="en-US" sz="2400" dirty="0">
                <a:solidFill>
                  <a:srgbClr val="FFFFFF"/>
                </a:solidFill>
              </a:rPr>
              <a:t>Credit amount vs Education Status</a:t>
            </a:r>
          </a:p>
        </p:txBody>
      </p:sp>
      <p:sp>
        <p:nvSpPr>
          <p:cNvPr id="10" name="Content Placeholder 9">
            <a:extLst>
              <a:ext uri="{FF2B5EF4-FFF2-40B4-BE49-F238E27FC236}">
                <a16:creationId xmlns:a16="http://schemas.microsoft.com/office/drawing/2014/main" xmlns="" id="{FB6733D4-292E-4B81-A461-5F701513B670}"/>
              </a:ext>
            </a:extLst>
          </p:cNvPr>
          <p:cNvSpPr>
            <a:spLocks noGrp="1"/>
          </p:cNvSpPr>
          <p:nvPr>
            <p:ph idx="1"/>
          </p:nvPr>
        </p:nvSpPr>
        <p:spPr>
          <a:xfrm>
            <a:off x="844620" y="2249487"/>
            <a:ext cx="2862444" cy="3957302"/>
          </a:xfrm>
        </p:spPr>
        <p:txBody>
          <a:bodyPr>
            <a:normAutofit lnSpcReduction="10000"/>
          </a:bodyPr>
          <a:lstStyle/>
          <a:p>
            <a:pPr marL="0" indent="0">
              <a:buNone/>
            </a:pPr>
            <a:r>
              <a:rPr lang="en-US" sz="1400" dirty="0"/>
              <a:t>Few points can be concluded from the graph.</a:t>
            </a:r>
          </a:p>
          <a:p>
            <a:r>
              <a:rPr lang="en-US" sz="1400" dirty="0"/>
              <a:t>Quite similar from Target 0, we can say that Family status of 'civil marriage', 'marriage' and 'separated' of Academic degree education are having higher number of credits than others.</a:t>
            </a:r>
          </a:p>
          <a:p>
            <a:r>
              <a:rPr lang="en-US" sz="1400" dirty="0"/>
              <a:t>Most of the outliers are from Education type 'Higher education' and 'Secondary’.</a:t>
            </a:r>
          </a:p>
          <a:p>
            <a:r>
              <a:rPr lang="en-US" sz="1400" dirty="0"/>
              <a:t>Civil marriage for Academic degree is having most of the credits in the third quartile.</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24D42E35-D8B3-436D-B802-76E3560448DF}"/>
              </a:ext>
            </a:extLst>
          </p:cNvPr>
          <p:cNvPicPr>
            <a:picLocks noChangeAspect="1"/>
          </p:cNvPicPr>
          <p:nvPr/>
        </p:nvPicPr>
        <p:blipFill>
          <a:blip r:embed="rId3"/>
          <a:stretch>
            <a:fillRect/>
          </a:stretch>
        </p:blipFill>
        <p:spPr>
          <a:xfrm>
            <a:off x="4427839" y="72852"/>
            <a:ext cx="7440311" cy="6733481"/>
          </a:xfrm>
          <a:prstGeom prst="rect">
            <a:avLst/>
          </a:prstGeom>
        </p:spPr>
      </p:pic>
    </p:spTree>
    <p:extLst>
      <p:ext uri="{BB962C8B-B14F-4D97-AF65-F5344CB8AC3E}">
        <p14:creationId xmlns:p14="http://schemas.microsoft.com/office/powerpoint/2010/main" val="344869545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381B01B3-D4E8-4DC3-B61B-2B6F9F3EDF8B}"/>
              </a:ext>
            </a:extLst>
          </p:cNvPr>
          <p:cNvSpPr>
            <a:spLocks noGrp="1"/>
          </p:cNvSpPr>
          <p:nvPr>
            <p:ph type="title"/>
          </p:nvPr>
        </p:nvSpPr>
        <p:spPr>
          <a:xfrm>
            <a:off x="855266" y="618518"/>
            <a:ext cx="2851417" cy="1478570"/>
          </a:xfrm>
        </p:spPr>
        <p:txBody>
          <a:bodyPr>
            <a:normAutofit/>
          </a:bodyPr>
          <a:lstStyle/>
          <a:p>
            <a:r>
              <a:rPr lang="en-US" sz="2700">
                <a:solidFill>
                  <a:srgbClr val="FFFFFF"/>
                </a:solidFill>
              </a:rPr>
              <a:t>Income amount vs Education Status</a:t>
            </a:r>
          </a:p>
        </p:txBody>
      </p:sp>
      <p:sp>
        <p:nvSpPr>
          <p:cNvPr id="10" name="Content Placeholder 9">
            <a:extLst>
              <a:ext uri="{FF2B5EF4-FFF2-40B4-BE49-F238E27FC236}">
                <a16:creationId xmlns:a16="http://schemas.microsoft.com/office/drawing/2014/main" xmlns="" id="{4EE110B2-7FC7-4E07-8CB2-3B636593F1C0}"/>
              </a:ext>
            </a:extLst>
          </p:cNvPr>
          <p:cNvSpPr>
            <a:spLocks noGrp="1"/>
          </p:cNvSpPr>
          <p:nvPr>
            <p:ph idx="1"/>
          </p:nvPr>
        </p:nvSpPr>
        <p:spPr>
          <a:xfrm>
            <a:off x="844620" y="2404232"/>
            <a:ext cx="2862444" cy="3957302"/>
          </a:xfrm>
        </p:spPr>
        <p:txBody>
          <a:bodyPr>
            <a:normAutofit/>
          </a:bodyPr>
          <a:lstStyle/>
          <a:p>
            <a:pPr marL="0" indent="0">
              <a:buNone/>
            </a:pPr>
            <a:r>
              <a:rPr lang="en-US" sz="1400" dirty="0"/>
              <a:t>Few points can be concluded from the graph.</a:t>
            </a:r>
          </a:p>
          <a:p>
            <a:r>
              <a:rPr lang="en-US" sz="1400" dirty="0"/>
              <a:t>Have some similarity with Target0, From above boxplot for Education type 'Higher education' the income amount is mostly equal with family status.</a:t>
            </a:r>
          </a:p>
          <a:p>
            <a:r>
              <a:rPr lang="en-US" sz="1400" dirty="0"/>
              <a:t>Less outlier are having for Academic degree but there income amount is little higher that Higher education.</a:t>
            </a:r>
          </a:p>
          <a:p>
            <a:r>
              <a:rPr lang="en-US" sz="1400" dirty="0"/>
              <a:t>Lower secondary are have less income amount than others.</a:t>
            </a:r>
          </a:p>
          <a:p>
            <a:endParaRPr lang="en-US" sz="1500" dirty="0">
              <a:solidFill>
                <a:srgbClr val="FFFFFF"/>
              </a:solidFill>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149C8CF8-AA52-4D02-B531-E4E3688D6D04}"/>
              </a:ext>
            </a:extLst>
          </p:cNvPr>
          <p:cNvPicPr>
            <a:picLocks noChangeAspect="1"/>
          </p:cNvPicPr>
          <p:nvPr/>
        </p:nvPicPr>
        <p:blipFill>
          <a:blip r:embed="rId3"/>
          <a:stretch>
            <a:fillRect/>
          </a:stretch>
        </p:blipFill>
        <p:spPr>
          <a:xfrm>
            <a:off x="4408790" y="192195"/>
            <a:ext cx="7526036" cy="6651518"/>
          </a:xfrm>
          <a:prstGeom prst="rect">
            <a:avLst/>
          </a:prstGeom>
        </p:spPr>
      </p:pic>
    </p:spTree>
    <p:extLst>
      <p:ext uri="{BB962C8B-B14F-4D97-AF65-F5344CB8AC3E}">
        <p14:creationId xmlns:p14="http://schemas.microsoft.com/office/powerpoint/2010/main" val="4133827505"/>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10F37-F749-4D6A-9F64-72D62DA2D5BD}"/>
              </a:ext>
            </a:extLst>
          </p:cNvPr>
          <p:cNvSpPr>
            <a:spLocks noGrp="1"/>
          </p:cNvSpPr>
          <p:nvPr>
            <p:ph type="title"/>
          </p:nvPr>
        </p:nvSpPr>
        <p:spPr>
          <a:xfrm>
            <a:off x="1143001" y="2222235"/>
            <a:ext cx="9905998" cy="1478570"/>
          </a:xfrm>
        </p:spPr>
        <p:txBody>
          <a:bodyPr>
            <a:normAutofit/>
          </a:bodyPr>
          <a:lstStyle/>
          <a:p>
            <a:r>
              <a:rPr lang="en-US" sz="3200" dirty="0">
                <a:solidFill>
                  <a:srgbClr val="FFFFFF"/>
                </a:solidFill>
              </a:rPr>
              <a:t>Univariate analysis after merging previous data</a:t>
            </a:r>
            <a:endParaRPr lang="en-US" sz="3200" dirty="0"/>
          </a:p>
        </p:txBody>
      </p:sp>
    </p:spTree>
    <p:extLst>
      <p:ext uri="{BB962C8B-B14F-4D97-AF65-F5344CB8AC3E}">
        <p14:creationId xmlns:p14="http://schemas.microsoft.com/office/powerpoint/2010/main" val="1355436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E58A16CB-CF4F-4108-82CE-D0C1747FA1BE}"/>
              </a:ext>
            </a:extLst>
          </p:cNvPr>
          <p:cNvSpPr>
            <a:spLocks noGrp="1"/>
          </p:cNvSpPr>
          <p:nvPr>
            <p:ph type="title"/>
          </p:nvPr>
        </p:nvSpPr>
        <p:spPr>
          <a:xfrm>
            <a:off x="855266" y="618518"/>
            <a:ext cx="2851417" cy="1478570"/>
          </a:xfrm>
        </p:spPr>
        <p:txBody>
          <a:bodyPr>
            <a:normAutofit fontScale="90000"/>
          </a:bodyPr>
          <a:lstStyle/>
          <a:p>
            <a:r>
              <a:rPr lang="en-US" sz="2800" dirty="0">
                <a:solidFill>
                  <a:srgbClr val="FFFFFF"/>
                </a:solidFill>
              </a:rPr>
              <a:t>Distribution of contract status with purposes</a:t>
            </a:r>
          </a:p>
        </p:txBody>
      </p:sp>
      <p:sp>
        <p:nvSpPr>
          <p:cNvPr id="10" name="Content Placeholder 9">
            <a:extLst>
              <a:ext uri="{FF2B5EF4-FFF2-40B4-BE49-F238E27FC236}">
                <a16:creationId xmlns:a16="http://schemas.microsoft.com/office/drawing/2014/main" xmlns="" id="{7C49527A-C63A-4D07-8550-1ECCC8D67A90}"/>
              </a:ext>
            </a:extLst>
          </p:cNvPr>
          <p:cNvSpPr>
            <a:spLocks noGrp="1"/>
          </p:cNvSpPr>
          <p:nvPr>
            <p:ph idx="1"/>
          </p:nvPr>
        </p:nvSpPr>
        <p:spPr>
          <a:xfrm>
            <a:off x="844620" y="2249487"/>
            <a:ext cx="2862444" cy="3957302"/>
          </a:xfrm>
        </p:spPr>
        <p:txBody>
          <a:bodyPr>
            <a:normAutofit/>
          </a:bodyPr>
          <a:lstStyle/>
          <a:p>
            <a:pPr marL="0" indent="0">
              <a:buNone/>
            </a:pPr>
            <a:r>
              <a:rPr lang="en-US" sz="1400" dirty="0"/>
              <a:t>Few points can be concluded from the graph.</a:t>
            </a:r>
          </a:p>
          <a:p>
            <a:r>
              <a:rPr lang="en-US" sz="1400" dirty="0"/>
              <a:t>Most rejection of loans came from purpose 'repairs'.</a:t>
            </a:r>
          </a:p>
          <a:p>
            <a:r>
              <a:rPr lang="en-US" sz="1400" dirty="0"/>
              <a:t>For education purposes we have equal number of approves and rejection</a:t>
            </a:r>
          </a:p>
          <a:p>
            <a:r>
              <a:rPr lang="en-US" sz="1400" dirty="0"/>
              <a:t>Paying other loans and buying a new car is having significant higher rejection than approves.</a:t>
            </a:r>
          </a:p>
          <a:p>
            <a:pPr marL="0" indent="0">
              <a:buNone/>
            </a:pPr>
            <a:endParaRPr lang="en-US" sz="1400" dirty="0">
              <a:solidFill>
                <a:srgbClr val="FFFFFF"/>
              </a:solidFill>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672A101D-4385-46CC-9B87-ED9BDBE3068D}"/>
              </a:ext>
            </a:extLst>
          </p:cNvPr>
          <p:cNvPicPr>
            <a:picLocks noChangeAspect="1"/>
          </p:cNvPicPr>
          <p:nvPr/>
        </p:nvPicPr>
        <p:blipFill>
          <a:blip r:embed="rId3"/>
          <a:stretch>
            <a:fillRect/>
          </a:stretch>
        </p:blipFill>
        <p:spPr>
          <a:xfrm>
            <a:off x="5275385" y="154745"/>
            <a:ext cx="5852989" cy="6688968"/>
          </a:xfrm>
          <a:prstGeom prst="rect">
            <a:avLst/>
          </a:prstGeom>
        </p:spPr>
      </p:pic>
    </p:spTree>
    <p:extLst>
      <p:ext uri="{BB962C8B-B14F-4D97-AF65-F5344CB8AC3E}">
        <p14:creationId xmlns:p14="http://schemas.microsoft.com/office/powerpoint/2010/main" val="254323397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37487B72-0F8F-4421-BAD5-B345BFADA66B}"/>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Distribution of purposes with target</a:t>
            </a:r>
          </a:p>
        </p:txBody>
      </p:sp>
      <p:sp>
        <p:nvSpPr>
          <p:cNvPr id="10" name="Content Placeholder 9">
            <a:extLst>
              <a:ext uri="{FF2B5EF4-FFF2-40B4-BE49-F238E27FC236}">
                <a16:creationId xmlns:a16="http://schemas.microsoft.com/office/drawing/2014/main" xmlns="" id="{8D67FFF8-07C4-470E-9BB8-53EDC11B6C5A}"/>
              </a:ext>
            </a:extLst>
          </p:cNvPr>
          <p:cNvSpPr>
            <a:spLocks noGrp="1"/>
          </p:cNvSpPr>
          <p:nvPr>
            <p:ph idx="1"/>
          </p:nvPr>
        </p:nvSpPr>
        <p:spPr>
          <a:xfrm>
            <a:off x="844620" y="2249487"/>
            <a:ext cx="2862444" cy="3957302"/>
          </a:xfrm>
        </p:spPr>
        <p:txBody>
          <a:bodyPr>
            <a:normAutofit fontScale="92500" lnSpcReduction="10000"/>
          </a:bodyPr>
          <a:lstStyle/>
          <a:p>
            <a:pPr marL="0" indent="0">
              <a:buNone/>
            </a:pPr>
            <a:r>
              <a:rPr lang="en-US" sz="1400" dirty="0"/>
              <a:t>Few points can be concluded from the graph.</a:t>
            </a:r>
          </a:p>
          <a:p>
            <a:r>
              <a:rPr lang="en-US" sz="1500" dirty="0"/>
              <a:t>Loan purposes with 'Repairs' are facing more difficulties in payment on time.</a:t>
            </a:r>
          </a:p>
          <a:p>
            <a:r>
              <a:rPr lang="en-US" sz="1500" dirty="0"/>
              <a:t>There are few places where loan payment is significant higher than facing difficulties. They are 'Buying a garage', 'Business development', 'Buying land’, 'Buying a new car' and 'Education' Hence we can focus on these purposes for which the client is having for minimal payment difficulties.</a:t>
            </a:r>
          </a:p>
          <a:p>
            <a:endParaRPr lang="en-US" sz="1400" dirty="0">
              <a:solidFill>
                <a:srgbClr val="FFFFFF"/>
              </a:solidFill>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AC27D7AF-7D5A-4CEF-B876-3590BDB58902}"/>
              </a:ext>
            </a:extLst>
          </p:cNvPr>
          <p:cNvPicPr>
            <a:picLocks noChangeAspect="1"/>
          </p:cNvPicPr>
          <p:nvPr/>
        </p:nvPicPr>
        <p:blipFill>
          <a:blip r:embed="rId3"/>
          <a:stretch>
            <a:fillRect/>
          </a:stretch>
        </p:blipFill>
        <p:spPr>
          <a:xfrm>
            <a:off x="4906145" y="140677"/>
            <a:ext cx="6038520" cy="6644788"/>
          </a:xfrm>
          <a:prstGeom prst="rect">
            <a:avLst/>
          </a:prstGeom>
        </p:spPr>
      </p:pic>
    </p:spTree>
    <p:extLst>
      <p:ext uri="{BB962C8B-B14F-4D97-AF65-F5344CB8AC3E}">
        <p14:creationId xmlns:p14="http://schemas.microsoft.com/office/powerpoint/2010/main" val="415476490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C63F6-E679-461B-8D7F-44CEE7367A23}"/>
              </a:ext>
            </a:extLst>
          </p:cNvPr>
          <p:cNvSpPr>
            <a:spLocks noGrp="1"/>
          </p:cNvSpPr>
          <p:nvPr>
            <p:ph type="title"/>
          </p:nvPr>
        </p:nvSpPr>
        <p:spPr>
          <a:xfrm>
            <a:off x="1269609" y="2159401"/>
            <a:ext cx="9905998" cy="1478570"/>
          </a:xfrm>
        </p:spPr>
        <p:txBody>
          <a:bodyPr/>
          <a:lstStyle/>
          <a:p>
            <a:r>
              <a:rPr lang="en-US" dirty="0"/>
              <a:t>Performing bivariate analysis</a:t>
            </a:r>
          </a:p>
        </p:txBody>
      </p:sp>
    </p:spTree>
    <p:extLst>
      <p:ext uri="{BB962C8B-B14F-4D97-AF65-F5344CB8AC3E}">
        <p14:creationId xmlns:p14="http://schemas.microsoft.com/office/powerpoint/2010/main" val="3535240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encil and paper&#10;&#10;Description automatically generated">
            <a:extLst>
              <a:ext uri="{FF2B5EF4-FFF2-40B4-BE49-F238E27FC236}">
                <a16:creationId xmlns:a16="http://schemas.microsoft.com/office/drawing/2014/main" xmlns="" id="{29979483-3D2B-4824-AD26-DCF5FDD0A6A4}"/>
              </a:ext>
            </a:extLst>
          </p:cNvPr>
          <p:cNvPicPr>
            <a:picLocks noGrp="1" noChangeAspect="1"/>
          </p:cNvPicPr>
          <p:nvPr>
            <p:ph idx="1"/>
          </p:nvPr>
        </p:nvPicPr>
        <p:blipFill>
          <a:blip r:embed="rId2"/>
          <a:stretch>
            <a:fillRect/>
          </a:stretch>
        </p:blipFill>
        <p:spPr>
          <a:xfrm>
            <a:off x="1012874" y="175244"/>
            <a:ext cx="10339754" cy="6549113"/>
          </a:xfrm>
        </p:spPr>
      </p:pic>
    </p:spTree>
    <p:extLst>
      <p:ext uri="{BB962C8B-B14F-4D97-AF65-F5344CB8AC3E}">
        <p14:creationId xmlns:p14="http://schemas.microsoft.com/office/powerpoint/2010/main" val="4122918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865A7-ED90-4184-9961-307A38AC4484}"/>
              </a:ext>
            </a:extLst>
          </p:cNvPr>
          <p:cNvSpPr>
            <a:spLocks noGrp="1"/>
          </p:cNvSpPr>
          <p:nvPr>
            <p:ph type="title"/>
          </p:nvPr>
        </p:nvSpPr>
        <p:spPr/>
        <p:txBody>
          <a:bodyPr/>
          <a:lstStyle/>
          <a:p>
            <a:r>
              <a:rPr lang="en-US" dirty="0" smtClean="0"/>
              <a:t>Prev. </a:t>
            </a:r>
            <a:r>
              <a:rPr lang="en-US" dirty="0"/>
              <a:t>Credit amount vs Loan Purpose</a:t>
            </a:r>
          </a:p>
        </p:txBody>
      </p:sp>
      <p:sp>
        <p:nvSpPr>
          <p:cNvPr id="3" name="Content Placeholder 2">
            <a:extLst>
              <a:ext uri="{FF2B5EF4-FFF2-40B4-BE49-F238E27FC236}">
                <a16:creationId xmlns:a16="http://schemas.microsoft.com/office/drawing/2014/main" xmlns="" id="{1A70641B-C7F9-4D90-AEB8-B83EFD0BD392}"/>
              </a:ext>
            </a:extLst>
          </p:cNvPr>
          <p:cNvSpPr>
            <a:spLocks noGrp="1"/>
          </p:cNvSpPr>
          <p:nvPr>
            <p:ph idx="1"/>
          </p:nvPr>
        </p:nvSpPr>
        <p:spPr/>
        <p:txBody>
          <a:bodyPr/>
          <a:lstStyle/>
          <a:p>
            <a:pPr marL="0" indent="0">
              <a:buNone/>
            </a:pPr>
            <a:r>
              <a:rPr lang="en-US" dirty="0">
                <a:solidFill>
                  <a:schemeClr val="bg1"/>
                </a:solidFill>
              </a:rPr>
              <a:t>From the previous graph we can conclude the below points:</a:t>
            </a:r>
          </a:p>
          <a:p>
            <a:r>
              <a:rPr lang="en-US" dirty="0">
                <a:solidFill>
                  <a:schemeClr val="bg1"/>
                </a:solidFill>
              </a:rPr>
              <a:t>The credit amount of Loan purposes like 'Buying a home’, ’Buying a land’, 'Buying a new car' and ‘Building a house' is higher.</a:t>
            </a:r>
          </a:p>
          <a:p>
            <a:r>
              <a:rPr lang="en-US" dirty="0">
                <a:solidFill>
                  <a:schemeClr val="bg1"/>
                </a:solidFill>
              </a:rPr>
              <a:t>Income type of state servants have a significant amount of credit applied</a:t>
            </a:r>
          </a:p>
          <a:p>
            <a:r>
              <a:rPr lang="en-US" dirty="0">
                <a:solidFill>
                  <a:schemeClr val="bg1"/>
                </a:solidFill>
              </a:rPr>
              <a:t>Money for third person or a Hobby is having less credits applied for.</a:t>
            </a:r>
          </a:p>
          <a:p>
            <a:pPr marL="0" indent="0">
              <a:buNone/>
            </a:pPr>
            <a:endParaRPr lang="en-US" dirty="0">
              <a:solidFill>
                <a:schemeClr val="bg1"/>
              </a:solidFill>
            </a:endParaRPr>
          </a:p>
        </p:txBody>
      </p:sp>
    </p:spTree>
    <p:extLst>
      <p:ext uri="{BB962C8B-B14F-4D97-AF65-F5344CB8AC3E}">
        <p14:creationId xmlns:p14="http://schemas.microsoft.com/office/powerpoint/2010/main" val="2298260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A4FF5A82-9063-4DF6-8D4F-75828390D495}"/>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Prev Credit amount vs Housing type</a:t>
            </a:r>
          </a:p>
        </p:txBody>
      </p:sp>
      <p:sp>
        <p:nvSpPr>
          <p:cNvPr id="10" name="Content Placeholder 9">
            <a:extLst>
              <a:ext uri="{FF2B5EF4-FFF2-40B4-BE49-F238E27FC236}">
                <a16:creationId xmlns:a16="http://schemas.microsoft.com/office/drawing/2014/main" xmlns="" id="{239D083E-2C3A-4B8C-9544-B7E8BE532176}"/>
              </a:ext>
            </a:extLst>
          </p:cNvPr>
          <p:cNvSpPr>
            <a:spLocks noGrp="1"/>
          </p:cNvSpPr>
          <p:nvPr>
            <p:ph idx="1"/>
          </p:nvPr>
        </p:nvSpPr>
        <p:spPr>
          <a:xfrm>
            <a:off x="844620" y="2249487"/>
            <a:ext cx="2862444" cy="3957302"/>
          </a:xfrm>
        </p:spPr>
        <p:txBody>
          <a:bodyPr>
            <a:normAutofit fontScale="92500" lnSpcReduction="10000"/>
          </a:bodyPr>
          <a:lstStyle/>
          <a:p>
            <a:pPr marL="0" indent="0">
              <a:buNone/>
            </a:pPr>
            <a:r>
              <a:rPr lang="en-US" sz="1400" dirty="0"/>
              <a:t>Few points can be concluded from the graph.</a:t>
            </a:r>
          </a:p>
          <a:p>
            <a:r>
              <a:rPr lang="en-US" sz="1400" dirty="0"/>
              <a:t>Here for Housing type, office apartment is having higher credit of target 0 and co-op apartment is having higher credit of target 1.</a:t>
            </a:r>
          </a:p>
          <a:p>
            <a:r>
              <a:rPr lang="en-US" sz="1400" dirty="0"/>
              <a:t>So, we can conclude that bank should avoid giving loans to the housing type of co-op apartment as they are having difficulties in payment.</a:t>
            </a:r>
          </a:p>
          <a:p>
            <a:r>
              <a:rPr lang="en-US" sz="1500" dirty="0"/>
              <a:t>Bank can focus mostly on housing type with parents or House\apartment or municipal apartment for successful payments.</a:t>
            </a:r>
            <a:endParaRPr lang="en-US" sz="1500" dirty="0">
              <a:solidFill>
                <a:srgbClr val="FFFFFF"/>
              </a:solidFill>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890F9657-33A7-40B0-847D-9913C14D1C5F}"/>
              </a:ext>
            </a:extLst>
          </p:cNvPr>
          <p:cNvPicPr>
            <a:picLocks noChangeAspect="1"/>
          </p:cNvPicPr>
          <p:nvPr/>
        </p:nvPicPr>
        <p:blipFill>
          <a:blip r:embed="rId3"/>
          <a:stretch>
            <a:fillRect/>
          </a:stretch>
        </p:blipFill>
        <p:spPr>
          <a:xfrm>
            <a:off x="4550494" y="225083"/>
            <a:ext cx="7170606" cy="6399766"/>
          </a:xfrm>
          <a:prstGeom prst="rect">
            <a:avLst/>
          </a:prstGeom>
        </p:spPr>
      </p:pic>
    </p:spTree>
    <p:extLst>
      <p:ext uri="{BB962C8B-B14F-4D97-AF65-F5344CB8AC3E}">
        <p14:creationId xmlns:p14="http://schemas.microsoft.com/office/powerpoint/2010/main" val="9522011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602E3D-2B62-4094-BD69-B280B3EBFC14}"/>
              </a:ext>
            </a:extLst>
          </p:cNvPr>
          <p:cNvSpPr>
            <a:spLocks noGrp="1"/>
          </p:cNvSpPr>
          <p:nvPr>
            <p:ph type="ctrTitle"/>
          </p:nvPr>
        </p:nvSpPr>
        <p:spPr>
          <a:xfrm>
            <a:off x="1876423" y="-145998"/>
            <a:ext cx="8791575" cy="2387600"/>
          </a:xfrm>
        </p:spPr>
        <p:txBody>
          <a:bodyPr>
            <a:normAutofit/>
          </a:bodyPr>
          <a:lstStyle/>
          <a:p>
            <a:r>
              <a:rPr lang="en-US" sz="3200" dirty="0" smtClean="0">
                <a:solidFill>
                  <a:srgbClr val="FFFFFF"/>
                </a:solidFill>
              </a:rPr>
              <a:t>Observations FROM DATA ANALYSIS</a:t>
            </a:r>
            <a:endParaRPr lang="en-US" sz="3200" dirty="0"/>
          </a:p>
        </p:txBody>
      </p:sp>
      <p:sp>
        <p:nvSpPr>
          <p:cNvPr id="3" name="Content Placeholder 2"/>
          <p:cNvSpPr>
            <a:spLocks noGrp="1"/>
          </p:cNvSpPr>
          <p:nvPr>
            <p:ph type="subTitle" idx="1"/>
          </p:nvPr>
        </p:nvSpPr>
        <p:spPr>
          <a:xfrm>
            <a:off x="1876423" y="3056348"/>
            <a:ext cx="8791575" cy="1655762"/>
          </a:xfrm>
        </p:spPr>
        <p:txBody>
          <a:bodyPr>
            <a:normAutofit/>
          </a:bodyPr>
          <a:lstStyle/>
          <a:p>
            <a:pPr marL="0" indent="0">
              <a:buNone/>
            </a:pPr>
            <a:r>
              <a:rPr lang="en-US" sz="2800" dirty="0" smtClean="0">
                <a:solidFill>
                  <a:srgbClr val="FFFFFF"/>
                </a:solidFill>
              </a:rPr>
              <a:t>Categorical </a:t>
            </a:r>
            <a:r>
              <a:rPr lang="en-US" sz="2800" dirty="0" err="1">
                <a:solidFill>
                  <a:srgbClr val="FFFFFF"/>
                </a:solidFill>
              </a:rPr>
              <a:t>Univariate</a:t>
            </a:r>
            <a:r>
              <a:rPr lang="en-US" sz="2800" dirty="0">
                <a:solidFill>
                  <a:srgbClr val="FFFFFF"/>
                </a:solidFill>
              </a:rPr>
              <a:t> analysis for target </a:t>
            </a:r>
            <a:r>
              <a:rPr lang="en-US" sz="2800" dirty="0" smtClean="0">
                <a:solidFill>
                  <a:srgbClr val="FFFFFF"/>
                </a:solidFill>
              </a:rPr>
              <a:t>0 </a:t>
            </a:r>
          </a:p>
        </p:txBody>
      </p:sp>
    </p:spTree>
    <p:extLst>
      <p:ext uri="{BB962C8B-B14F-4D97-AF65-F5344CB8AC3E}">
        <p14:creationId xmlns:p14="http://schemas.microsoft.com/office/powerpoint/2010/main" val="11120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9567A-0E95-4D5B-A9C1-A3B7EC8029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78D44870-856F-45BD-929C-B3E8F493B72E}"/>
              </a:ext>
            </a:extLst>
          </p:cNvPr>
          <p:cNvSpPr>
            <a:spLocks noGrp="1"/>
          </p:cNvSpPr>
          <p:nvPr>
            <p:ph idx="1"/>
          </p:nvPr>
        </p:nvSpPr>
        <p:spPr/>
        <p:txBody>
          <a:bodyPr>
            <a:normAutofit fontScale="85000" lnSpcReduction="10000"/>
          </a:bodyPr>
          <a:lstStyle/>
          <a:p>
            <a:r>
              <a:rPr lang="en-US" dirty="0" smtClean="0">
                <a:solidFill>
                  <a:schemeClr val="bg1"/>
                </a:solidFill>
              </a:rPr>
              <a:t>Banks should focus more on contract type ‘Student’ ,’pensioner’ and ‘Businessman’ with housing ‘type other than ‘Co-op apartment’ for successful payments.</a:t>
            </a:r>
          </a:p>
          <a:p>
            <a:r>
              <a:rPr lang="en-US" dirty="0" smtClean="0">
                <a:solidFill>
                  <a:schemeClr val="bg1"/>
                </a:solidFill>
              </a:rPr>
              <a:t>Banks should focus less on income type ‘Working’ as they are having most number of unsuccessful payments.</a:t>
            </a:r>
          </a:p>
          <a:p>
            <a:r>
              <a:rPr lang="en-US" dirty="0" smtClean="0">
                <a:solidFill>
                  <a:schemeClr val="bg1"/>
                </a:solidFill>
              </a:rPr>
              <a:t>Also with loan purpose ‘Repair’ is having higher number of unsuccessful payments on time.</a:t>
            </a:r>
          </a:p>
          <a:p>
            <a:r>
              <a:rPr lang="en-US" dirty="0">
                <a:solidFill>
                  <a:schemeClr val="bg1"/>
                </a:solidFill>
              </a:rPr>
              <a:t>Get as much as clients from housing type ‘With parents’ as they are having least number of unsuccessful payments. </a:t>
            </a:r>
            <a:endParaRPr lang="en-US" dirty="0" smtClean="0">
              <a:solidFill>
                <a:schemeClr val="bg1"/>
              </a:solidFill>
            </a:endParaRPr>
          </a:p>
          <a:p>
            <a:r>
              <a:rPr lang="en-US" dirty="0" smtClean="0">
                <a:solidFill>
                  <a:schemeClr val="bg1"/>
                </a:solidFill>
              </a:rPr>
              <a:t>Most </a:t>
            </a:r>
            <a:r>
              <a:rPr lang="en-US" dirty="0">
                <a:solidFill>
                  <a:schemeClr val="bg1"/>
                </a:solidFill>
              </a:rPr>
              <a:t>defaulters are in the low income range.</a:t>
            </a: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815384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BA3A0-D256-4A69-BCFA-C19010C37A45}"/>
              </a:ext>
            </a:extLst>
          </p:cNvPr>
          <p:cNvSpPr>
            <a:spLocks noGrp="1"/>
          </p:cNvSpPr>
          <p:nvPr>
            <p:ph type="title"/>
          </p:nvPr>
        </p:nvSpPr>
        <p:spPr>
          <a:xfrm>
            <a:off x="1751013" y="2142518"/>
            <a:ext cx="9905998" cy="1478570"/>
          </a:xfrm>
        </p:spPr>
        <p:txBody>
          <a:bodyPr/>
          <a:lstStyle/>
          <a:p>
            <a:r>
              <a:rPr lang="en-US" dirty="0"/>
              <a:t>Thank you</a:t>
            </a:r>
          </a:p>
        </p:txBody>
      </p:sp>
    </p:spTree>
    <p:extLst>
      <p:ext uri="{BB962C8B-B14F-4D97-AF65-F5344CB8AC3E}">
        <p14:creationId xmlns:p14="http://schemas.microsoft.com/office/powerpoint/2010/main" val="212038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6" y="618518"/>
            <a:ext cx="2851417" cy="1478570"/>
          </a:xfrm>
        </p:spPr>
        <p:txBody>
          <a:bodyPr>
            <a:normAutofit/>
          </a:bodyPr>
          <a:lstStyle/>
          <a:p>
            <a:r>
              <a:rPr lang="en-US" sz="2800" dirty="0">
                <a:solidFill>
                  <a:srgbClr val="FFFFFF"/>
                </a:solidFill>
              </a:rPr>
              <a:t>Distribution of Income range</a:t>
            </a: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0" y="2249487"/>
            <a:ext cx="2862444" cy="3957302"/>
          </a:xfrm>
        </p:spPr>
        <p:txBody>
          <a:bodyPr>
            <a:normAutofit/>
          </a:bodyPr>
          <a:lstStyle/>
          <a:p>
            <a:pPr marL="0" indent="0">
              <a:buNone/>
            </a:pPr>
            <a:r>
              <a:rPr lang="en-US" sz="1400" dirty="0"/>
              <a:t>Points to be concluded from the graph on the right side.</a:t>
            </a:r>
          </a:p>
          <a:p>
            <a:r>
              <a:rPr lang="en-US" sz="1400" dirty="0"/>
              <a:t>Female counts are higher than male.</a:t>
            </a:r>
          </a:p>
          <a:p>
            <a:r>
              <a:rPr lang="en-US" sz="1400" dirty="0"/>
              <a:t>Income range from 100000 to 200000 is having more number of credits.</a:t>
            </a:r>
          </a:p>
          <a:p>
            <a:r>
              <a:rPr lang="en-US" sz="1400" dirty="0"/>
              <a:t>This graph show that females are more than male in having credits for that range.</a:t>
            </a:r>
          </a:p>
          <a:p>
            <a:r>
              <a:rPr lang="en-US" sz="1400" dirty="0"/>
              <a:t>Very less count for income range 400000 and above.</a:t>
            </a:r>
          </a:p>
          <a:p>
            <a:endParaRPr lang="en-US" sz="1400" dirty="0"/>
          </a:p>
          <a:p>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D87C59F2-55EA-4AA2-AE35-22A737976ECD}"/>
              </a:ext>
            </a:extLst>
          </p:cNvPr>
          <p:cNvPicPr>
            <a:picLocks noChangeAspect="1"/>
          </p:cNvPicPr>
          <p:nvPr/>
        </p:nvPicPr>
        <p:blipFill>
          <a:blip r:embed="rId3"/>
          <a:stretch>
            <a:fillRect/>
          </a:stretch>
        </p:blipFill>
        <p:spPr>
          <a:xfrm>
            <a:off x="4047199" y="1990727"/>
            <a:ext cx="8160423" cy="2876548"/>
          </a:xfrm>
          <a:prstGeom prst="rect">
            <a:avLst/>
          </a:prstGeom>
        </p:spPr>
      </p:pic>
    </p:spTree>
    <p:extLst>
      <p:ext uri="{BB962C8B-B14F-4D97-AF65-F5344CB8AC3E}">
        <p14:creationId xmlns:p14="http://schemas.microsoft.com/office/powerpoint/2010/main" val="15863089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2A7FD6AA-8CFB-49C2-AC32-CA36F462A0F7}"/>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Distribution of income type</a:t>
            </a:r>
          </a:p>
        </p:txBody>
      </p:sp>
      <p:sp>
        <p:nvSpPr>
          <p:cNvPr id="10" name="Content Placeholder 9">
            <a:extLst>
              <a:ext uri="{FF2B5EF4-FFF2-40B4-BE49-F238E27FC236}">
                <a16:creationId xmlns:a16="http://schemas.microsoft.com/office/drawing/2014/main" xmlns="" id="{6FCA6989-5863-4AA3-BD9E-A065351707B5}"/>
              </a:ext>
            </a:extLst>
          </p:cNvPr>
          <p:cNvSpPr>
            <a:spLocks noGrp="1"/>
          </p:cNvSpPr>
          <p:nvPr>
            <p:ph idx="1"/>
          </p:nvPr>
        </p:nvSpPr>
        <p:spPr>
          <a:xfrm>
            <a:off x="844620" y="2249487"/>
            <a:ext cx="2862444" cy="3957302"/>
          </a:xfrm>
        </p:spPr>
        <p:txBody>
          <a:bodyPr>
            <a:normAutofit/>
          </a:bodyPr>
          <a:lstStyle/>
          <a:p>
            <a:pPr marL="0" indent="0">
              <a:buNone/>
            </a:pPr>
            <a:r>
              <a:rPr lang="en-US" sz="1400" dirty="0"/>
              <a:t>Points to be concluded from the graph on the right.</a:t>
            </a:r>
          </a:p>
          <a:p>
            <a:r>
              <a:rPr lang="en-US" sz="1400" dirty="0"/>
              <a:t>For income type ‘working’, ’commercial associate’, and ‘State Servant’ the number of credits are higher than others.</a:t>
            </a:r>
          </a:p>
          <a:p>
            <a:r>
              <a:rPr lang="en-US" sz="1400" dirty="0"/>
              <a:t>For this Females are having more number of credits than male.</a:t>
            </a:r>
          </a:p>
          <a:p>
            <a:r>
              <a:rPr lang="en-US" sz="1400" dirty="0"/>
              <a:t>Less number of credits for income type ‘student’ ,’pensioner’, ‘Businessman’ and ‘Maternity leave’.</a:t>
            </a:r>
          </a:p>
          <a:p>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9F203FC2-B65F-429E-B206-8B1224396C08}"/>
              </a:ext>
            </a:extLst>
          </p:cNvPr>
          <p:cNvPicPr>
            <a:picLocks noChangeAspect="1"/>
          </p:cNvPicPr>
          <p:nvPr/>
        </p:nvPicPr>
        <p:blipFill>
          <a:blip r:embed="rId3"/>
          <a:stretch>
            <a:fillRect/>
          </a:stretch>
        </p:blipFill>
        <p:spPr>
          <a:xfrm>
            <a:off x="4254190" y="1364979"/>
            <a:ext cx="7790172" cy="4693577"/>
          </a:xfrm>
          <a:prstGeom prst="rect">
            <a:avLst/>
          </a:prstGeom>
        </p:spPr>
      </p:pic>
    </p:spTree>
    <p:extLst>
      <p:ext uri="{BB962C8B-B14F-4D97-AF65-F5344CB8AC3E}">
        <p14:creationId xmlns:p14="http://schemas.microsoft.com/office/powerpoint/2010/main" val="26132139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10F14387-6336-4124-A412-393D94C3967A}"/>
              </a:ext>
            </a:extLst>
          </p:cNvPr>
          <p:cNvSpPr>
            <a:spLocks noGrp="1"/>
          </p:cNvSpPr>
          <p:nvPr>
            <p:ph type="title"/>
          </p:nvPr>
        </p:nvSpPr>
        <p:spPr>
          <a:xfrm>
            <a:off x="855266" y="618518"/>
            <a:ext cx="2851417" cy="1478570"/>
          </a:xfrm>
        </p:spPr>
        <p:txBody>
          <a:bodyPr>
            <a:normAutofit/>
          </a:bodyPr>
          <a:lstStyle/>
          <a:p>
            <a:r>
              <a:rPr lang="en-US" sz="3000" dirty="0">
                <a:solidFill>
                  <a:srgbClr val="FFFFFF"/>
                </a:solidFill>
              </a:rPr>
              <a:t>Distribution for contract type</a:t>
            </a:r>
          </a:p>
        </p:txBody>
      </p:sp>
      <p:sp>
        <p:nvSpPr>
          <p:cNvPr id="10" name="Content Placeholder 9">
            <a:extLst>
              <a:ext uri="{FF2B5EF4-FFF2-40B4-BE49-F238E27FC236}">
                <a16:creationId xmlns:a16="http://schemas.microsoft.com/office/drawing/2014/main" xmlns="" id="{C4BAD658-3892-45A4-B920-FEF685AA93E0}"/>
              </a:ext>
            </a:extLst>
          </p:cNvPr>
          <p:cNvSpPr>
            <a:spLocks noGrp="1"/>
          </p:cNvSpPr>
          <p:nvPr>
            <p:ph idx="1"/>
          </p:nvPr>
        </p:nvSpPr>
        <p:spPr>
          <a:xfrm>
            <a:off x="844620" y="2249487"/>
            <a:ext cx="2862444" cy="3957302"/>
          </a:xfrm>
        </p:spPr>
        <p:txBody>
          <a:bodyPr>
            <a:normAutofit/>
          </a:bodyPr>
          <a:lstStyle/>
          <a:p>
            <a:pPr marL="0" indent="0">
              <a:buNone/>
            </a:pPr>
            <a:r>
              <a:rPr lang="en-US" sz="1400" dirty="0"/>
              <a:t>Points to be concluded from the graph on the right.</a:t>
            </a:r>
          </a:p>
          <a:p>
            <a:r>
              <a:rPr lang="en-US" sz="1400" dirty="0"/>
              <a:t>For contract type ‘cash loans’ is having higher number of credits than ‘Revolving loans’ contract type.</a:t>
            </a:r>
          </a:p>
          <a:p>
            <a:r>
              <a:rPr lang="en-US" sz="1400" dirty="0"/>
              <a:t>For this also Female is leading for applying credits.</a:t>
            </a:r>
          </a:p>
          <a:p>
            <a:pPr marL="0" indent="0">
              <a:buNone/>
            </a:pPr>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F60CF3E1-D834-4D21-A567-B80F5E7BD9A4}"/>
              </a:ext>
            </a:extLst>
          </p:cNvPr>
          <p:cNvPicPr>
            <a:picLocks noChangeAspect="1"/>
          </p:cNvPicPr>
          <p:nvPr/>
        </p:nvPicPr>
        <p:blipFill>
          <a:blip r:embed="rId3"/>
          <a:stretch>
            <a:fillRect/>
          </a:stretch>
        </p:blipFill>
        <p:spPr>
          <a:xfrm>
            <a:off x="4293746" y="791790"/>
            <a:ext cx="7661229" cy="5899145"/>
          </a:xfrm>
          <a:prstGeom prst="rect">
            <a:avLst/>
          </a:prstGeom>
        </p:spPr>
      </p:pic>
    </p:spTree>
    <p:extLst>
      <p:ext uri="{BB962C8B-B14F-4D97-AF65-F5344CB8AC3E}">
        <p14:creationId xmlns:p14="http://schemas.microsoft.com/office/powerpoint/2010/main" val="28151013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FF37FA7A-A3EE-4461-8B12-CCB2710357B7}"/>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Distribution of organization type</a:t>
            </a:r>
          </a:p>
        </p:txBody>
      </p:sp>
      <p:sp>
        <p:nvSpPr>
          <p:cNvPr id="10" name="Content Placeholder 9">
            <a:extLst>
              <a:ext uri="{FF2B5EF4-FFF2-40B4-BE49-F238E27FC236}">
                <a16:creationId xmlns:a16="http://schemas.microsoft.com/office/drawing/2014/main" xmlns="" id="{22E3D7FA-D791-423D-9633-A31FC3338047}"/>
              </a:ext>
            </a:extLst>
          </p:cNvPr>
          <p:cNvSpPr>
            <a:spLocks noGrp="1"/>
          </p:cNvSpPr>
          <p:nvPr>
            <p:ph idx="1"/>
          </p:nvPr>
        </p:nvSpPr>
        <p:spPr>
          <a:xfrm>
            <a:off x="844620" y="2249487"/>
            <a:ext cx="2862444" cy="3957302"/>
          </a:xfrm>
        </p:spPr>
        <p:txBody>
          <a:bodyPr>
            <a:normAutofit/>
          </a:bodyPr>
          <a:lstStyle/>
          <a:p>
            <a:pPr marL="0" indent="0">
              <a:buNone/>
            </a:pPr>
            <a:r>
              <a:rPr lang="en-US" sz="1400" dirty="0"/>
              <a:t>Points to be concluded from the graph on the right.</a:t>
            </a:r>
          </a:p>
          <a:p>
            <a:r>
              <a:rPr lang="en-US" sz="1400" dirty="0"/>
              <a:t>Clients which have applied for credits are from most of the organization type ‘Business entity Type 3’ , ‘Self employed’ , ‘Other’ , ‘Medicine’ and ‘Government’.</a:t>
            </a:r>
          </a:p>
          <a:p>
            <a:r>
              <a:rPr lang="en-US" sz="1400" dirty="0"/>
              <a:t>Less clients are from Industry type 8,type 6, type 10, religion and  trade type 5, type 4.</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xmlns="" id="{5DEA684B-50A5-4D56-B4AA-78F5A0C0EFFB}"/>
              </a:ext>
            </a:extLst>
          </p:cNvPr>
          <p:cNvPicPr>
            <a:picLocks noChangeAspect="1"/>
          </p:cNvPicPr>
          <p:nvPr/>
        </p:nvPicPr>
        <p:blipFill>
          <a:blip r:embed="rId3"/>
          <a:stretch>
            <a:fillRect/>
          </a:stretch>
        </p:blipFill>
        <p:spPr>
          <a:xfrm>
            <a:off x="5843012" y="86178"/>
            <a:ext cx="4876570" cy="6685639"/>
          </a:xfrm>
          <a:prstGeom prst="rect">
            <a:avLst/>
          </a:prstGeom>
        </p:spPr>
      </p:pic>
    </p:spTree>
    <p:extLst>
      <p:ext uri="{BB962C8B-B14F-4D97-AF65-F5344CB8AC3E}">
        <p14:creationId xmlns:p14="http://schemas.microsoft.com/office/powerpoint/2010/main" val="160647435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872D8-D5AC-42D7-8976-31488DE9A3DD}"/>
              </a:ext>
            </a:extLst>
          </p:cNvPr>
          <p:cNvSpPr>
            <a:spLocks noGrp="1"/>
          </p:cNvSpPr>
          <p:nvPr>
            <p:ph type="title"/>
          </p:nvPr>
        </p:nvSpPr>
        <p:spPr>
          <a:xfrm>
            <a:off x="1141413" y="2102761"/>
            <a:ext cx="9905998" cy="1478570"/>
          </a:xfrm>
        </p:spPr>
        <p:txBody>
          <a:bodyPr>
            <a:normAutofit/>
          </a:bodyPr>
          <a:lstStyle/>
          <a:p>
            <a:r>
              <a:rPr lang="en-US" sz="3200" dirty="0">
                <a:solidFill>
                  <a:srgbClr val="FFFFFF"/>
                </a:solidFill>
              </a:rPr>
              <a:t>Categorical Univariate analysis for target 1</a:t>
            </a:r>
            <a:endParaRPr lang="en-US" sz="3200" dirty="0"/>
          </a:p>
        </p:txBody>
      </p:sp>
    </p:spTree>
    <p:extLst>
      <p:ext uri="{BB962C8B-B14F-4D97-AF65-F5344CB8AC3E}">
        <p14:creationId xmlns:p14="http://schemas.microsoft.com/office/powerpoint/2010/main" val="2731380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151</TotalTime>
  <Words>1817</Words>
  <Application>Microsoft Office PowerPoint</Application>
  <PresentationFormat>Widescreen</PresentationFormat>
  <Paragraphs>143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Trebuchet MS</vt:lpstr>
      <vt:lpstr>Tw Cen MT</vt:lpstr>
      <vt:lpstr>Circuit</vt:lpstr>
      <vt:lpstr>CREDIT EDA CASE STUDY</vt:lpstr>
      <vt:lpstr>Content</vt:lpstr>
      <vt:lpstr>Business Objectives </vt:lpstr>
      <vt:lpstr>Observations FROM DATA ANALYSIS</vt:lpstr>
      <vt:lpstr>Distribution of Income range</vt:lpstr>
      <vt:lpstr>Distribution of income type</vt:lpstr>
      <vt:lpstr>Distribution for contract type</vt:lpstr>
      <vt:lpstr>Distribution of organization type</vt:lpstr>
      <vt:lpstr>Categorical Univariate analysis for target 1</vt:lpstr>
      <vt:lpstr>Distribution of Income range</vt:lpstr>
      <vt:lpstr>Distribution of income type</vt:lpstr>
      <vt:lpstr>Distribution for contract type</vt:lpstr>
      <vt:lpstr>Distribution of organization type</vt:lpstr>
      <vt:lpstr>Correlation of target 0</vt:lpstr>
      <vt:lpstr>PowerPoint Presentation</vt:lpstr>
      <vt:lpstr>Correlation For target 0</vt:lpstr>
      <vt:lpstr>PowerPoint Presentation</vt:lpstr>
      <vt:lpstr>Correlation for target 1</vt:lpstr>
      <vt:lpstr>Categorical Univariate analysis for variables target 0</vt:lpstr>
      <vt:lpstr>Boxplot for income amount</vt:lpstr>
      <vt:lpstr>Boxplot for credit amount</vt:lpstr>
      <vt:lpstr>Boxplot for annuity amount</vt:lpstr>
      <vt:lpstr>Categorical Univariate analysis for variables target 1</vt:lpstr>
      <vt:lpstr>Boxplot for income amount</vt:lpstr>
      <vt:lpstr>Boxplot for credit amount</vt:lpstr>
      <vt:lpstr>Boxplot for annuity amount</vt:lpstr>
      <vt:lpstr>Bivariate analysis for tArget 0</vt:lpstr>
      <vt:lpstr>Credit amount vs Education Status</vt:lpstr>
      <vt:lpstr>Income amount vs Education Status</vt:lpstr>
      <vt:lpstr>Bivariate analysis for target 1</vt:lpstr>
      <vt:lpstr>Credit amount vs Education Status</vt:lpstr>
      <vt:lpstr>Income amount vs Education Status</vt:lpstr>
      <vt:lpstr>Univariate analysis after merging previous data</vt:lpstr>
      <vt:lpstr>Distribution of contract status with purposes</vt:lpstr>
      <vt:lpstr>Distribution of purposes with target</vt:lpstr>
      <vt:lpstr>Performing bivariate analysis</vt:lpstr>
      <vt:lpstr>PowerPoint Presentation</vt:lpstr>
      <vt:lpstr>Prev. Credit amount vs Loan Purpose</vt:lpstr>
      <vt:lpstr>Prev Credit amount vs Housing type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Samrat Sinha</dc:creator>
  <cp:lastModifiedBy>MANLAP02</cp:lastModifiedBy>
  <cp:revision>16</cp:revision>
  <dcterms:created xsi:type="dcterms:W3CDTF">2019-06-16T18:29:35Z</dcterms:created>
  <dcterms:modified xsi:type="dcterms:W3CDTF">2021-04-04T15:00:30Z</dcterms:modified>
</cp:coreProperties>
</file>