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01FD-70E1-07E2-4E82-A1C1B0FD5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20640-C4AE-4C4B-918A-ADB009218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7FA6-DE08-068F-26F1-D3C3EBA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ECF4D-BC90-FCCB-086C-FFC2C13F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3A6B-D1F5-F07C-7641-00704DFE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0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9D35-E929-C39D-1C00-87BD4A53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24B70-5047-D494-61F1-949CCB067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4F98-2D7B-EA97-4337-3146A8F6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352FD-5F35-F983-1596-2496752E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5921-277E-9C72-3913-41DD4222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074CD-1FAC-BD83-E1D8-1F3844E8E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32853-07B5-66C2-7473-709953784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EA380-4326-53B1-7221-F7B14581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48BA-24C5-EAD5-1885-AEF1AFF8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4F2A-CB71-EDCE-947E-BCB406D5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2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F8EE-C410-A898-1381-56AD95DE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0D80-45A4-72F8-9CB7-0FCD039D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2960-379E-F8CA-2A48-DF51A38E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C3BF9-279C-0936-B94E-0B082202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C6BD-CE44-41B0-B95B-B0DCE247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B576-D474-06C1-5BAA-30D8E137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C70F-4DDB-9925-1AC6-09D2D0C0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A7515-06DF-D92E-656F-41F71715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CD57-280A-D064-31AC-2AE5165F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8F58-AEAE-F303-728F-7F32F0D8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0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DDF9-E136-AD81-3377-25409824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99EF-EE03-CAC7-8030-2B219808A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EC69-8DD4-F5A3-DE62-AD183709D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6D4A-C65B-3784-8655-A55C90C6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7B28-0CB0-4054-33DA-9F2647FA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3766-5D3A-A3E7-8781-632B6214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5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8BD0-1F79-52CA-4779-8851FE63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DDDA2-FD24-6104-2C31-CCC5C32B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79B24-EF4A-FDFF-7F6A-04388A09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56BD2-9543-3C30-2D71-F84253A4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ADFC4-3762-DC77-0832-B360DCC2E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C7AF8-D5CA-7175-83E2-C0669567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C3952-061D-9D6D-424E-D9889A8D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6045F-11D1-BEAD-57EC-671E3DD9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907F-95BE-EBD7-AD7D-5583A587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10B84-6DEC-7679-D720-85A0315D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388DF-3EF3-C9F7-BAE3-CC80BD73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6C1B2-027A-C1BB-D8A3-6B497F7D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6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10C4-2087-10BD-A471-5280EFF5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A2385-943F-2F9E-65D2-CE97375C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8D654-7249-15CC-1717-B0188784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3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7746-2277-955C-C3CF-DB8183BD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CD5F-3C7E-93BB-A7FA-D59836B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329BC-9686-734A-2D2F-23DA68EB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5FF0C-857F-B7A8-8C38-7991BAD6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D2074-9977-0563-DE2D-C23BC13B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A9C47-BB59-46D5-2732-84516423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E31C-C418-6767-EF2E-58B8371E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488F6-B2F6-E65C-0E88-2780C5A14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96714-1B11-7526-4BC5-68C0C0DE4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5ED20-CD7B-8241-57BB-3E748AB4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5A0F5-F13A-ED8E-5511-7AAA489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D0DE-4ACD-D422-70BB-D766F33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6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D9F07-BE03-0007-7254-5161461F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5B8F-5070-2C47-0807-DF0FB33E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8927-B962-D3CB-EDAC-2B03ECE08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F70A-FFDB-4D17-A36B-028EB046756F}" type="datetimeFigureOut">
              <a:rPr lang="en-IN" smtClean="0"/>
              <a:t>20-06-2023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E06C-2BD0-CF2D-5FA5-62FBD11B0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9E40-860B-AD4B-8949-5523EC246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E1F6-B15B-48BB-8D1A-A51B3719A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4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DB267-70F3-C5B4-31B7-C6FA813F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153" y="-9861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E68C4C-71FA-C3CC-54A0-EB10D7FA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622" y="1488141"/>
            <a:ext cx="9538449" cy="2537012"/>
          </a:xfrm>
        </p:spPr>
        <p:txBody>
          <a:bodyPr>
            <a:normAutofit/>
          </a:bodyPr>
          <a:lstStyle/>
          <a:p>
            <a:r>
              <a:rPr lang="en-US" sz="72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COUPON ACCEPTANCE PREDICTION PROJECT</a:t>
            </a:r>
            <a:endParaRPr lang="en-IN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14B50A-6223-A856-386C-A1CB564CF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083" y="4894730"/>
            <a:ext cx="4150658" cy="66338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Khushal Gogia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21/06/2023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6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157" y="-479137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65" y="-572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+mn-lt"/>
              </a:rPr>
              <a:t>NO</a:t>
            </a:r>
            <a:r>
              <a:rPr lang="en-US" sz="8000" b="1" dirty="0">
                <a:solidFill>
                  <a:schemeClr val="bg1"/>
                </a:solidFill>
                <a:latin typeface="+mn-lt"/>
              </a:rPr>
              <a:t> Outliers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0E5DC2-E889-6CBE-6F25-4354A4BF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0260">
            <a:off x="734066" y="1446294"/>
            <a:ext cx="2107066" cy="17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C93E463-1D19-9E84-AEF4-49A79F74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9356">
            <a:off x="9371945" y="3974528"/>
            <a:ext cx="2351693" cy="19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B271D1-2FBA-88B8-B5B6-B6DA32B5F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920">
            <a:off x="6210476" y="4106959"/>
            <a:ext cx="2246220" cy="189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1A37930-3B5D-2E82-5086-1CE55FE4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627">
            <a:off x="3339419" y="3974528"/>
            <a:ext cx="2233211" cy="189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3E6586-5325-D5E6-D53A-79818ADB8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2" y="3749898"/>
            <a:ext cx="2233211" cy="189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C8B3812-A2F6-BF6D-50C5-48C86A3E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0219">
            <a:off x="3332937" y="1446295"/>
            <a:ext cx="2107066" cy="17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E7BC118-2C41-5C8B-A09F-2500A6F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8671">
            <a:off x="9197842" y="1217611"/>
            <a:ext cx="2443249" cy="20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6A12C34-78B8-66DE-51E2-876A1821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9798">
            <a:off x="6288904" y="1395188"/>
            <a:ext cx="2233976" cy="189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79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640" y="-463859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</a:rPr>
              <a:t>Feature Scaling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505B-B681-6130-1870-F992D7EE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1395188"/>
            <a:ext cx="11183471" cy="22949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Feature scaling has become the </a:t>
            </a:r>
            <a:r>
              <a:rPr lang="en-US" sz="3200" dirty="0">
                <a:solidFill>
                  <a:srgbClr val="FFFF00"/>
                </a:solidFill>
              </a:rPr>
              <a:t>necessity</a:t>
            </a:r>
            <a:r>
              <a:rPr lang="en-US" sz="3200" dirty="0">
                <a:solidFill>
                  <a:schemeClr val="bg1"/>
                </a:solidFill>
              </a:rPr>
              <a:t> as there are different </a:t>
            </a:r>
            <a:r>
              <a:rPr lang="en-US" sz="3200" dirty="0">
                <a:solidFill>
                  <a:srgbClr val="FFC000"/>
                </a:solidFill>
              </a:rPr>
              <a:t>range of data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and </a:t>
            </a:r>
            <a:r>
              <a:rPr lang="en-US" sz="3200" dirty="0">
                <a:solidFill>
                  <a:srgbClr val="FFC000"/>
                </a:solidFill>
              </a:rPr>
              <a:t>Scaling</a:t>
            </a:r>
            <a:r>
              <a:rPr lang="en-US" sz="3200" dirty="0">
                <a:solidFill>
                  <a:schemeClr val="bg1"/>
                </a:solidFill>
              </a:rPr>
              <a:t> the data will help in the </a:t>
            </a:r>
            <a:r>
              <a:rPr lang="en-US" sz="3200" dirty="0">
                <a:solidFill>
                  <a:srgbClr val="FFFF00"/>
                </a:solidFill>
              </a:rPr>
              <a:t>process of model building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DD66A-43FC-27A4-3F03-DE176B64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1" y="3667157"/>
            <a:ext cx="10385612" cy="2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4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640" y="-625223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23" y="2604853"/>
            <a:ext cx="1034975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</a:rPr>
              <a:t>Exploratory Data Analysis</a:t>
            </a:r>
            <a:br>
              <a:rPr lang="en-US" sz="8000" b="1" dirty="0">
                <a:solidFill>
                  <a:schemeClr val="bg1"/>
                </a:solidFill>
                <a:latin typeface="+mn-lt"/>
              </a:rPr>
            </a:br>
            <a:r>
              <a:rPr lang="en-US" sz="8000" b="1" dirty="0">
                <a:solidFill>
                  <a:schemeClr val="bg1"/>
                </a:solidFill>
                <a:latin typeface="+mn-lt"/>
              </a:rPr>
              <a:t>(EDA)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5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640" y="-463859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424233D-F49A-5122-A2BB-0B56B14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637EE7-C54E-49B9-76AE-B12A38BE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3CA47-4135-1FB0-B475-53625636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84" y="365125"/>
            <a:ext cx="12174071" cy="60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7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640" y="-463859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KEY POINTS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505B-B681-6130-1870-F992D7EE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1395187"/>
            <a:ext cx="11183471" cy="49876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Coupon having 1 day validity seems to work more</a:t>
            </a:r>
          </a:p>
          <a:p>
            <a:r>
              <a:rPr lang="en-US" sz="3200" dirty="0">
                <a:solidFill>
                  <a:schemeClr val="bg1"/>
                </a:solidFill>
              </a:rPr>
              <a:t>Customers having age segment 21 or less than 21 could be our target audience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People generally accept the coupon in sunny weather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Mostly people with no acquaintances are accepting the coupon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Lesser the distance from restaurant, better the acceptance rate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Coupon acceptance rate is directly proportional to Restaurant, and inversely proportional to </a:t>
            </a:r>
            <a:r>
              <a:rPr lang="en-US" sz="3200" dirty="0" err="1">
                <a:solidFill>
                  <a:schemeClr val="bg1"/>
                </a:solidFill>
              </a:rPr>
              <a:t>Coffehouse</a:t>
            </a:r>
            <a:r>
              <a:rPr lang="en-US" sz="3200" dirty="0">
                <a:solidFill>
                  <a:schemeClr val="bg1"/>
                </a:solidFill>
              </a:rPr>
              <a:t> and bars</a:t>
            </a:r>
          </a:p>
        </p:txBody>
      </p:sp>
    </p:spTree>
    <p:extLst>
      <p:ext uri="{BB962C8B-B14F-4D97-AF65-F5344CB8AC3E}">
        <p14:creationId xmlns:p14="http://schemas.microsoft.com/office/powerpoint/2010/main" val="421608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640" y="-463859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Model training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505B-B681-6130-1870-F992D7EE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341" y="1395187"/>
            <a:ext cx="6548718" cy="49876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 trained the model using 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Logistic Regression, Decision Tree, Random Forest, Bagging Classifier, SVM,KNN and Voting Classifier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However, </a:t>
            </a:r>
            <a:r>
              <a:rPr lang="en-US" sz="3200" dirty="0">
                <a:solidFill>
                  <a:srgbClr val="FFFF00"/>
                </a:solidFill>
              </a:rPr>
              <a:t>Random Forest and Bagging Classifier </a:t>
            </a:r>
            <a:r>
              <a:rPr lang="en-US" sz="3200" dirty="0">
                <a:solidFill>
                  <a:schemeClr val="bg1"/>
                </a:solidFill>
              </a:rPr>
              <a:t>seems to more accurate models (as shown in the figure)</a:t>
            </a:r>
          </a:p>
          <a:p>
            <a:r>
              <a:rPr lang="en-US" sz="3200" dirty="0">
                <a:solidFill>
                  <a:schemeClr val="bg1"/>
                </a:solidFill>
              </a:rPr>
              <a:t>But There is definitely </a:t>
            </a:r>
            <a:r>
              <a:rPr lang="en-US" sz="3200" dirty="0">
                <a:solidFill>
                  <a:srgbClr val="FFFF00"/>
                </a:solidFill>
              </a:rPr>
              <a:t>OVERFITTING</a:t>
            </a:r>
            <a:r>
              <a:rPr lang="en-US" sz="3200" dirty="0">
                <a:solidFill>
                  <a:schemeClr val="bg1"/>
                </a:solidFill>
              </a:rPr>
              <a:t> problem for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034CC-1F46-E64E-4F6D-9EB4E66DB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7"/>
          <a:stretch/>
        </p:blipFill>
        <p:spPr>
          <a:xfrm>
            <a:off x="726141" y="1878105"/>
            <a:ext cx="3890684" cy="31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6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932" y="-750164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5658" y="0"/>
            <a:ext cx="12374731" cy="111110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Performance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505B-B681-6130-1870-F992D7EE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77" y="1162976"/>
            <a:ext cx="11301274" cy="1384915"/>
          </a:xfrm>
        </p:spPr>
        <p:txBody>
          <a:bodyPr>
            <a:normAutofit fontScale="85000" lnSpcReduction="20000"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I ran </a:t>
            </a:r>
            <a:r>
              <a:rPr lang="en-US" sz="4200" dirty="0" err="1">
                <a:solidFill>
                  <a:schemeClr val="bg1"/>
                </a:solidFill>
              </a:rPr>
              <a:t>GridSearchCV</a:t>
            </a:r>
            <a:r>
              <a:rPr lang="en-US" sz="4200" dirty="0">
                <a:solidFill>
                  <a:schemeClr val="bg1"/>
                </a:solidFill>
              </a:rPr>
              <a:t>() on Random Forest model for </a:t>
            </a:r>
            <a:r>
              <a:rPr lang="en-US" sz="4200" dirty="0" err="1">
                <a:solidFill>
                  <a:schemeClr val="bg1"/>
                </a:solidFill>
              </a:rPr>
              <a:t>hypertuning</a:t>
            </a:r>
            <a:r>
              <a:rPr lang="en-US" sz="4200" dirty="0">
                <a:solidFill>
                  <a:schemeClr val="bg1"/>
                </a:solidFill>
              </a:rPr>
              <a:t> and the reliability of the model</a:t>
            </a:r>
          </a:p>
          <a:p>
            <a:r>
              <a:rPr lang="en-US" sz="4200" dirty="0">
                <a:solidFill>
                  <a:schemeClr val="bg1"/>
                </a:solidFill>
              </a:rPr>
              <a:t>Here are the results : </a:t>
            </a:r>
          </a:p>
          <a:p>
            <a:endParaRPr lang="en-US" sz="4000" dirty="0">
              <a:solidFill>
                <a:srgbClr val="FFFF00"/>
              </a:solidFill>
            </a:endParaRPr>
          </a:p>
          <a:p>
            <a:endParaRPr lang="en-US" sz="4000" dirty="0">
              <a:solidFill>
                <a:srgbClr val="FFFF00"/>
              </a:solidFill>
            </a:endParaRPr>
          </a:p>
          <a:p>
            <a:endParaRPr lang="en-IN" sz="40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DD0-9EF7-AC39-2854-EF877CB9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2" y="2900643"/>
            <a:ext cx="11163708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6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932" y="-750164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5658" y="0"/>
            <a:ext cx="12374731" cy="111110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FINAL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7C8EA-DB81-5811-69C2-67F03442A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76" y="1111105"/>
            <a:ext cx="8417661" cy="2317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FBBAA-BB73-17E2-58F6-FF583D6F1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876" y="3827929"/>
            <a:ext cx="8417661" cy="25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0023" y="-671524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5658" y="0"/>
            <a:ext cx="12374731" cy="111110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505B-B681-6130-1870-F992D7EE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77" y="1162976"/>
            <a:ext cx="11301274" cy="1384915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FFFF00"/>
              </a:solidFill>
            </a:endParaRPr>
          </a:p>
          <a:p>
            <a:endParaRPr lang="en-US" sz="4000" dirty="0">
              <a:solidFill>
                <a:srgbClr val="FFFF00"/>
              </a:solidFill>
            </a:endParaRPr>
          </a:p>
          <a:p>
            <a:endParaRPr lang="en-IN" sz="4000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0A075-2354-E2F7-6FAC-DA301C6D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34698">
            <a:off x="899762" y="2029458"/>
            <a:ext cx="3829050" cy="2505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48898C-6BE1-6590-0F23-8A34407C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814" y="1627085"/>
            <a:ext cx="5223704" cy="430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2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299" y="-634754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5658" y="0"/>
            <a:ext cx="12374731" cy="111110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 Insights and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505B-B681-6130-1870-F992D7EE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77" y="1162976"/>
            <a:ext cx="11317528" cy="5166803"/>
          </a:xfrm>
        </p:spPr>
        <p:txBody>
          <a:bodyPr>
            <a:normAutofit fontScale="85000" lnSpcReduction="10000"/>
          </a:bodyPr>
          <a:lstStyle/>
          <a:p>
            <a:r>
              <a:rPr lang="en-US" sz="32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öhne"/>
              </a:rPr>
              <a:t>Prioritize coupon promotions for restaurants closer to the target customers' locations</a:t>
            </a:r>
          </a:p>
          <a:p>
            <a:r>
              <a:rPr lang="en-US" sz="28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öhne"/>
              </a:rPr>
              <a:t>Implement loyalty programs to reward frequent customers and encourage continued engagement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Söhne"/>
            </a:endParaRPr>
          </a:p>
          <a:p>
            <a:r>
              <a:rPr lang="en-US" sz="28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öhne"/>
              </a:rPr>
              <a:t>Customize coupon campaigns for single individuals and consider their preferences.</a:t>
            </a:r>
          </a:p>
          <a:p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öhne"/>
              </a:rPr>
              <a:t>Develop coupon offers and promotions that cater to customers with lower educational backgrounds.</a:t>
            </a:r>
          </a:p>
          <a:p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öhne"/>
              </a:rPr>
              <a:t>Customize messaging and incentives to appeal to male customers.</a:t>
            </a:r>
          </a:p>
          <a:p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öhne"/>
              </a:rPr>
              <a:t>Align coupon promotions with favorable weather conditions to increase acceptance rates.</a:t>
            </a:r>
          </a:p>
          <a:p>
            <a:endParaRPr lang="en-US" sz="28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öhne"/>
              </a:rPr>
              <a:t>By incorporating these insights and following the recommendations, we can optimize our coupon acceptance prediction model and improve the effectiveness of your coupon campaigns.</a:t>
            </a:r>
            <a:endParaRPr lang="en-US" sz="28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DB267-70F3-C5B4-31B7-C6FA813F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E68C4C-71FA-C3CC-54A0-EB10D7FA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3" y="406727"/>
            <a:ext cx="9144000" cy="139429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INTRODUCTION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D9ADB-0BA0-2441-A0DD-0557EDC4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363367"/>
            <a:ext cx="10596284" cy="408790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In Today's competitive market, businesses are constantly seeking innovative ways to attract and retain customers.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Coupons play a crucial role in incentivizing purchases and driving Customer </a:t>
            </a:r>
            <a:r>
              <a:rPr lang="en-US" sz="2800" dirty="0">
                <a:solidFill>
                  <a:schemeClr val="bg1"/>
                </a:solidFill>
                <a:latin typeface="Söhne"/>
              </a:rPr>
              <a:t>L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oyalty. </a:t>
            </a: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However, distributing coupons without considering individual customer preferences and behavior can result in low redemption rates and wasted resources.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5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DB267-70F3-C5B4-31B7-C6FA813F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E68C4C-71FA-C3CC-54A0-EB10D7FA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3" y="406727"/>
            <a:ext cx="9144000" cy="139429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SIGNIFICANCE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D9ADB-0BA0-2441-A0DD-0557EDC4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6" y="2070848"/>
            <a:ext cx="10506637" cy="409687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Resource Optimization: Instead of distributing coupons randomly or uniformly, they can focus on customers who are more likely to accept the coupons, resulting in higher redemption rates and cost savings.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Improved Marketing ROI: By delivering offers that resonate with customers and are more likely to be accepted, businesses can increase sales, customer loyalty, and overall marketing effectiveness.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Enhanced Customer Satisfaction: Customers are more likely to engage with offers that align with their interests and needs, leading to a positive perception of the brand and increased customer loyalty.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DB267-70F3-C5B4-31B7-C6FA813F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E68C4C-71FA-C3CC-54A0-EB10D7FA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3" y="406727"/>
            <a:ext cx="9144000" cy="139429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OBJECTIVE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D9ADB-0BA0-2441-A0DD-0557EDC4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363367"/>
            <a:ext cx="10596284" cy="408790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bg1"/>
                </a:solidFill>
                <a:effectLst/>
                <a:latin typeface="Söhne"/>
              </a:rPr>
              <a:t>The goal of this project is to develop a predictive model that can accurately forecast whether a customer will accept a coupon or not.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By leveraging advanced machine learning techniques and analyzing various customer attributes and purchase history, we aim to provide personalized coupon recommendations that maximize acceptance rates and drive sales.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6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DB267-70F3-C5B4-31B7-C6FA813F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E68C4C-71FA-C3CC-54A0-EB10D7FA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29" y="295835"/>
            <a:ext cx="10354235" cy="11734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FEATURES AND TARGET VARIABLE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D9ADB-0BA0-2441-A0DD-0557EDC4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1223" y="1550894"/>
            <a:ext cx="5674659" cy="490037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Target variable for this project is "Acceptance," which indicates whether a customer accepted a given coupon or not. This variable serves as our outcome of interest and forms the basis for training and evaluating our predictive models.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Features in this project helps the model to identify and predict whether the customer accept the coupon or not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These features include temperature, weather, gender, coupons expiration, age etc.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Söhne"/>
              </a:rPr>
              <a:t>We are also provided user’s occupation and income</a:t>
            </a: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624946-A480-C06B-D894-E7E7C9F1F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24" r="8088"/>
          <a:stretch/>
        </p:blipFill>
        <p:spPr>
          <a:xfrm>
            <a:off x="484094" y="1890008"/>
            <a:ext cx="4831976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DB267-70F3-C5B4-31B7-C6FA813F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E68C4C-71FA-C3CC-54A0-EB10D7FA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29" y="188702"/>
            <a:ext cx="10354235" cy="11734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DATA PRE-PROCESSING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D9ADB-0BA0-2441-A0DD-0557EDC4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1035" y="1550894"/>
            <a:ext cx="7404847" cy="490037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NULL values: There are so many null values in the dataset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For example, 94% of the car column is null values, so we had to remove that column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Whereas other columns with null values are objects, we dealt those column by replacing null values with the mode(most frequent element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0C7F6-42C1-C1F0-932B-88466009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9" y="3428989"/>
            <a:ext cx="21" cy="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A49620-A962-7F5C-2951-E64D9E701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54"/>
          <a:stretch/>
        </p:blipFill>
        <p:spPr>
          <a:xfrm>
            <a:off x="421351" y="1640541"/>
            <a:ext cx="3048010" cy="4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DB267-70F3-C5B4-31B7-C6FA813F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7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E68C4C-71FA-C3CC-54A0-EB10D7FA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29" y="188702"/>
            <a:ext cx="10354235" cy="11734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DUPLICATE VALUES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D9ADB-0BA0-2441-A0DD-0557EDC4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46" y="3693481"/>
            <a:ext cx="10883153" cy="262657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However, there were 291 duplicate values in the dataset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As you can see in the image, we remove those duplicate columns as it will affect our model building afterwards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0C7F6-42C1-C1F0-932B-88466009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9" y="3428989"/>
            <a:ext cx="21" cy="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18165-4AD8-49CE-FADD-864488CFC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1754760"/>
            <a:ext cx="2680448" cy="911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574983-2CCA-C222-A653-19250C4C8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756" y="1567029"/>
            <a:ext cx="4229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4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640" y="-463859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</a:rPr>
              <a:t>ENCODING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505B-B681-6130-1870-F992D7EE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88" y="4125678"/>
            <a:ext cx="12019583" cy="2409591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So, this dataset required us to deal with different column differently,</a:t>
            </a:r>
          </a:p>
          <a:p>
            <a:r>
              <a:rPr lang="en-US" sz="3400" dirty="0">
                <a:solidFill>
                  <a:schemeClr val="bg1"/>
                </a:solidFill>
              </a:rPr>
              <a:t>That’s why I used 3 different types of encoding techniques for different columns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F7F4AF-00AE-651E-88D5-5BDA2B879A10}"/>
              </a:ext>
            </a:extLst>
          </p:cNvPr>
          <p:cNvGraphicFramePr>
            <a:graphicFrameLocks noGrp="1"/>
          </p:cNvGraphicFramePr>
          <p:nvPr/>
        </p:nvGraphicFramePr>
        <p:xfrm>
          <a:off x="1407458" y="1395188"/>
          <a:ext cx="8552330" cy="214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165">
                  <a:extLst>
                    <a:ext uri="{9D8B030D-6E8A-4147-A177-3AD203B41FA5}">
                      <a16:colId xmlns:a16="http://schemas.microsoft.com/office/drawing/2014/main" val="679422654"/>
                    </a:ext>
                  </a:extLst>
                </a:gridCol>
                <a:gridCol w="4276165">
                  <a:extLst>
                    <a:ext uri="{9D8B030D-6E8A-4147-A177-3AD203B41FA5}">
                      <a16:colId xmlns:a16="http://schemas.microsoft.com/office/drawing/2014/main" val="1517870143"/>
                    </a:ext>
                  </a:extLst>
                </a:gridCol>
              </a:tblGrid>
              <a:tr h="58601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Encoder</a:t>
                      </a:r>
                      <a:endParaRPr lang="en-IN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Features</a:t>
                      </a:r>
                      <a:endParaRPr lang="en-IN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766133"/>
                  </a:ext>
                </a:extLst>
              </a:tr>
              <a:tr h="4594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One – Hot Encoder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Destination , coupon, occupation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72855"/>
                  </a:ext>
                </a:extLst>
              </a:tr>
              <a:tr h="4594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Label Encoding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expiration, gender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15556"/>
                  </a:ext>
                </a:extLst>
              </a:tr>
              <a:tr h="45947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Ordinal Encoder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age, Bar, Coffeehouse,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CarryAway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 RestaurantLessThan20, Restaurant20To50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9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4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02A117-ABF9-4120-90BF-3B0E5E2B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640" y="-463859"/>
            <a:ext cx="13405280" cy="7785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3192C-6FDB-AB4A-82DF-33FA0ED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</a:rPr>
              <a:t>Multi-Collinearity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505B-B681-6130-1870-F992D7EE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259" y="1586754"/>
            <a:ext cx="7431741" cy="489472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 had used </a:t>
            </a:r>
            <a:r>
              <a:rPr lang="en-US" sz="3600" dirty="0">
                <a:solidFill>
                  <a:srgbClr val="FFC000"/>
                </a:solidFill>
              </a:rPr>
              <a:t>variance inflation factor </a:t>
            </a:r>
            <a:r>
              <a:rPr lang="en-US" sz="3600" dirty="0">
                <a:solidFill>
                  <a:schemeClr val="bg1"/>
                </a:solidFill>
              </a:rPr>
              <a:t>method to check multi-collinearity</a:t>
            </a:r>
          </a:p>
          <a:p>
            <a:r>
              <a:rPr lang="en-US" sz="3600" dirty="0">
                <a:solidFill>
                  <a:schemeClr val="bg1"/>
                </a:solidFill>
              </a:rPr>
              <a:t>As shown in the image, data has </a:t>
            </a:r>
            <a:r>
              <a:rPr lang="en-US" sz="3600" dirty="0">
                <a:solidFill>
                  <a:srgbClr val="FFFF00"/>
                </a:solidFill>
              </a:rPr>
              <a:t>multi-collinearity problem </a:t>
            </a:r>
            <a:r>
              <a:rPr lang="en-US" sz="3600" dirty="0">
                <a:solidFill>
                  <a:schemeClr val="bg1"/>
                </a:solidFill>
              </a:rPr>
              <a:t>as many variables having VIF more than 5</a:t>
            </a:r>
          </a:p>
          <a:p>
            <a:r>
              <a:rPr lang="en-US" sz="3600" dirty="0">
                <a:solidFill>
                  <a:schemeClr val="bg1"/>
                </a:solidFill>
              </a:rPr>
              <a:t>So accordingly,  I had </a:t>
            </a:r>
            <a:r>
              <a:rPr lang="en-US" sz="3600" dirty="0">
                <a:solidFill>
                  <a:srgbClr val="FF0000"/>
                </a:solidFill>
              </a:rPr>
              <a:t>removed several</a:t>
            </a:r>
            <a:r>
              <a:rPr lang="en-US" sz="3600" dirty="0">
                <a:solidFill>
                  <a:schemeClr val="bg1"/>
                </a:solidFill>
              </a:rPr>
              <a:t> highly co-related </a:t>
            </a:r>
            <a:r>
              <a:rPr lang="en-US" sz="3600" dirty="0">
                <a:solidFill>
                  <a:srgbClr val="FF0000"/>
                </a:solidFill>
              </a:rPr>
              <a:t>columns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483E8-C6B8-6B3C-DD77-BB209228C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58" r="8477"/>
          <a:stretch/>
        </p:blipFill>
        <p:spPr>
          <a:xfrm>
            <a:off x="838200" y="1586754"/>
            <a:ext cx="2998694" cy="45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774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Söhne</vt:lpstr>
      <vt:lpstr>Wingdings</vt:lpstr>
      <vt:lpstr>Office Theme</vt:lpstr>
      <vt:lpstr>COUPON ACCEPTANCE PREDICTION PROJECT</vt:lpstr>
      <vt:lpstr>INTRODUCTION</vt:lpstr>
      <vt:lpstr>SIGNIFICANCE</vt:lpstr>
      <vt:lpstr>OBJECTIVE</vt:lpstr>
      <vt:lpstr>FEATURES AND TARGET VARIABLE</vt:lpstr>
      <vt:lpstr>DATA PRE-PROCESSING</vt:lpstr>
      <vt:lpstr>DUPLICATE VALUES</vt:lpstr>
      <vt:lpstr>ENCODING</vt:lpstr>
      <vt:lpstr>Multi-Collinearity</vt:lpstr>
      <vt:lpstr>NO Outliers</vt:lpstr>
      <vt:lpstr>Feature Scaling</vt:lpstr>
      <vt:lpstr>Exploratory Data Analysis (EDA)</vt:lpstr>
      <vt:lpstr>PowerPoint Presentation</vt:lpstr>
      <vt:lpstr>KEY POINTS</vt:lpstr>
      <vt:lpstr>Model training</vt:lpstr>
      <vt:lpstr>Performance Estimates</vt:lpstr>
      <vt:lpstr>FINAL MODEL</vt:lpstr>
      <vt:lpstr>Model Evaluation</vt:lpstr>
      <vt:lpstr> Insights and 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ACCEPTANCE PREDICTION PROJECT</dc:title>
  <dc:creator>Khushal gogia</dc:creator>
  <cp:lastModifiedBy>Khushal gogia</cp:lastModifiedBy>
  <cp:revision>11</cp:revision>
  <dcterms:created xsi:type="dcterms:W3CDTF">2023-06-17T15:18:54Z</dcterms:created>
  <dcterms:modified xsi:type="dcterms:W3CDTF">2023-06-20T18:09:42Z</dcterms:modified>
</cp:coreProperties>
</file>