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0" r:id="rId2"/>
  </p:sldMasterIdLst>
  <p:notesMasterIdLst>
    <p:notesMasterId r:id="rId19"/>
  </p:notesMasterIdLst>
  <p:sldIdLst>
    <p:sldId id="259"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page" id="{2710E4BC-ACBB-B040-8D0C-F09E3A474A05}">
          <p14:sldIdLst>
            <p14:sldId id="259"/>
          </p14:sldIdLst>
        </p14:section>
        <p14:section name="Interior pages" id="{CABFACCB-F159-104A-AFF6-A58A3ADBBA13}">
          <p14:sldIdLst>
            <p14:sldId id="258"/>
            <p14:sldId id="260"/>
            <p14:sldId id="261"/>
            <p14:sldId id="262"/>
            <p14:sldId id="263"/>
            <p14:sldId id="264"/>
            <p14:sldId id="265"/>
            <p14:sldId id="266"/>
            <p14:sldId id="267"/>
            <p14:sldId id="268"/>
            <p14:sldId id="269"/>
            <p14:sldId id="270"/>
            <p14:sldId id="271"/>
            <p14:sldId id="272"/>
            <p14:sldId id="27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CB9"/>
    <a:srgbClr val="0082CA"/>
    <a:srgbClr val="004B8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83" autoAdjust="0"/>
    <p:restoredTop sz="94521" autoAdjust="0"/>
  </p:normalViewPr>
  <p:slideViewPr>
    <p:cSldViewPr snapToGrid="0" snapToObjects="1">
      <p:cViewPr varScale="1">
        <p:scale>
          <a:sx n="150" d="100"/>
          <a:sy n="150" d="100"/>
        </p:scale>
        <p:origin x="2322"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113" d="100"/>
          <a:sy n="113" d="100"/>
        </p:scale>
        <p:origin x="4040"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0C5DC0-CB3A-4405-9ADC-BB12D151C27C}"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1013D4E6-12DC-4050-A420-10BD97D08A6C}">
      <dgm:prSet/>
      <dgm:spPr/>
      <dgm:t>
        <a:bodyPr/>
        <a:lstStyle/>
        <a:p>
          <a:r>
            <a:rPr lang="en-US"/>
            <a:t>Tiny Federated Learning is a combination of TinyML and Federated Learning approach.</a:t>
          </a:r>
        </a:p>
      </dgm:t>
    </dgm:pt>
    <dgm:pt modelId="{7C8258E2-E654-4AE7-AB0C-26C44D8255CD}" type="parTrans" cxnId="{BCEE7068-EE33-42FA-B715-17C0E72463E1}">
      <dgm:prSet/>
      <dgm:spPr/>
      <dgm:t>
        <a:bodyPr/>
        <a:lstStyle/>
        <a:p>
          <a:endParaRPr lang="en-US"/>
        </a:p>
      </dgm:t>
    </dgm:pt>
    <dgm:pt modelId="{5903ED08-96B4-4F7A-8887-096115056D7E}" type="sibTrans" cxnId="{BCEE7068-EE33-42FA-B715-17C0E72463E1}">
      <dgm:prSet/>
      <dgm:spPr/>
      <dgm:t>
        <a:bodyPr/>
        <a:lstStyle/>
        <a:p>
          <a:endParaRPr lang="en-US"/>
        </a:p>
      </dgm:t>
    </dgm:pt>
    <dgm:pt modelId="{5A00D840-9AA2-438F-A546-100AAF90A1D2}">
      <dgm:prSet/>
      <dgm:spPr/>
      <dgm:t>
        <a:bodyPr/>
        <a:lstStyle/>
        <a:p>
          <a:r>
            <a:rPr lang="en-US" dirty="0"/>
            <a:t>Tiny Federated learning trains a shared Machine learning model in an embedded device like microcontrollers.</a:t>
          </a:r>
        </a:p>
      </dgm:t>
    </dgm:pt>
    <dgm:pt modelId="{D9B5FF6D-27D1-4E3D-899F-75465FA599FC}" type="parTrans" cxnId="{C60FEB06-EF48-4A37-B6E1-026B4CB358DA}">
      <dgm:prSet/>
      <dgm:spPr/>
      <dgm:t>
        <a:bodyPr/>
        <a:lstStyle/>
        <a:p>
          <a:endParaRPr lang="en-US"/>
        </a:p>
      </dgm:t>
    </dgm:pt>
    <dgm:pt modelId="{9F8A2EB7-BD7F-44D0-A6C2-288BBE80D3D1}" type="sibTrans" cxnId="{C60FEB06-EF48-4A37-B6E1-026B4CB358DA}">
      <dgm:prSet/>
      <dgm:spPr/>
      <dgm:t>
        <a:bodyPr/>
        <a:lstStyle/>
        <a:p>
          <a:endParaRPr lang="en-US"/>
        </a:p>
      </dgm:t>
    </dgm:pt>
    <dgm:pt modelId="{6216DC4A-4DBB-40E2-8985-5DA22AFCCAA5}" type="pres">
      <dgm:prSet presAssocID="{AA0C5DC0-CB3A-4405-9ADC-BB12D151C27C}" presName="root" presStyleCnt="0">
        <dgm:presLayoutVars>
          <dgm:dir/>
          <dgm:resizeHandles val="exact"/>
        </dgm:presLayoutVars>
      </dgm:prSet>
      <dgm:spPr/>
    </dgm:pt>
    <dgm:pt modelId="{B76717F8-13A2-4839-B751-E2AC99979AB7}" type="pres">
      <dgm:prSet presAssocID="{1013D4E6-12DC-4050-A420-10BD97D08A6C}" presName="compNode" presStyleCnt="0"/>
      <dgm:spPr/>
    </dgm:pt>
    <dgm:pt modelId="{12286577-56DF-437F-BA30-13C25CBA917D}" type="pres">
      <dgm:prSet presAssocID="{1013D4E6-12DC-4050-A420-10BD97D08A6C}" presName="bgRect" presStyleLbl="bgShp" presStyleIdx="0" presStyleCnt="2"/>
      <dgm:spPr/>
    </dgm:pt>
    <dgm:pt modelId="{C9621EE6-E02B-4FFF-A87B-B90FD1B2428E}" type="pres">
      <dgm:prSet presAssocID="{1013D4E6-12DC-4050-A420-10BD97D08A6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1BAB23E1-D633-41B2-B19D-26344118AC82}" type="pres">
      <dgm:prSet presAssocID="{1013D4E6-12DC-4050-A420-10BD97D08A6C}" presName="spaceRect" presStyleCnt="0"/>
      <dgm:spPr/>
    </dgm:pt>
    <dgm:pt modelId="{5924B16D-5227-47D2-A533-8C0246EF1B12}" type="pres">
      <dgm:prSet presAssocID="{1013D4E6-12DC-4050-A420-10BD97D08A6C}" presName="parTx" presStyleLbl="revTx" presStyleIdx="0" presStyleCnt="2">
        <dgm:presLayoutVars>
          <dgm:chMax val="0"/>
          <dgm:chPref val="0"/>
        </dgm:presLayoutVars>
      </dgm:prSet>
      <dgm:spPr/>
    </dgm:pt>
    <dgm:pt modelId="{1D1E9B0F-97D6-4DC8-ADC0-3374E8DD5E70}" type="pres">
      <dgm:prSet presAssocID="{5903ED08-96B4-4F7A-8887-096115056D7E}" presName="sibTrans" presStyleCnt="0"/>
      <dgm:spPr/>
    </dgm:pt>
    <dgm:pt modelId="{82745A9B-980B-4422-A94A-8AB41A2A9FE3}" type="pres">
      <dgm:prSet presAssocID="{5A00D840-9AA2-438F-A546-100AAF90A1D2}" presName="compNode" presStyleCnt="0"/>
      <dgm:spPr/>
    </dgm:pt>
    <dgm:pt modelId="{3AABB98B-7945-477C-BCFE-82C255875B81}" type="pres">
      <dgm:prSet presAssocID="{5A00D840-9AA2-438F-A546-100AAF90A1D2}" presName="bgRect" presStyleLbl="bgShp" presStyleIdx="1" presStyleCnt="2"/>
      <dgm:spPr/>
    </dgm:pt>
    <dgm:pt modelId="{1AB9A2D2-AE80-4D60-B832-57E1EF8CE56D}" type="pres">
      <dgm:prSet presAssocID="{5A00D840-9AA2-438F-A546-100AAF90A1D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3D535A1D-899F-4487-B137-9AE740EFFC40}" type="pres">
      <dgm:prSet presAssocID="{5A00D840-9AA2-438F-A546-100AAF90A1D2}" presName="spaceRect" presStyleCnt="0"/>
      <dgm:spPr/>
    </dgm:pt>
    <dgm:pt modelId="{8757B14B-19AD-4DF4-97C1-4A67E9E6E416}" type="pres">
      <dgm:prSet presAssocID="{5A00D840-9AA2-438F-A546-100AAF90A1D2}" presName="parTx" presStyleLbl="revTx" presStyleIdx="1" presStyleCnt="2">
        <dgm:presLayoutVars>
          <dgm:chMax val="0"/>
          <dgm:chPref val="0"/>
        </dgm:presLayoutVars>
      </dgm:prSet>
      <dgm:spPr/>
    </dgm:pt>
  </dgm:ptLst>
  <dgm:cxnLst>
    <dgm:cxn modelId="{C60FEB06-EF48-4A37-B6E1-026B4CB358DA}" srcId="{AA0C5DC0-CB3A-4405-9ADC-BB12D151C27C}" destId="{5A00D840-9AA2-438F-A546-100AAF90A1D2}" srcOrd="1" destOrd="0" parTransId="{D9B5FF6D-27D1-4E3D-899F-75465FA599FC}" sibTransId="{9F8A2EB7-BD7F-44D0-A6C2-288BBE80D3D1}"/>
    <dgm:cxn modelId="{306EBC35-FBD2-4D42-A97E-6396954E3997}" type="presOf" srcId="{5A00D840-9AA2-438F-A546-100AAF90A1D2}" destId="{8757B14B-19AD-4DF4-97C1-4A67E9E6E416}" srcOrd="0" destOrd="0" presId="urn:microsoft.com/office/officeart/2018/2/layout/IconVerticalSolidList"/>
    <dgm:cxn modelId="{B68DE73B-1138-4016-ADFA-1A98E2E48610}" type="presOf" srcId="{1013D4E6-12DC-4050-A420-10BD97D08A6C}" destId="{5924B16D-5227-47D2-A533-8C0246EF1B12}" srcOrd="0" destOrd="0" presId="urn:microsoft.com/office/officeart/2018/2/layout/IconVerticalSolidList"/>
    <dgm:cxn modelId="{BCEE7068-EE33-42FA-B715-17C0E72463E1}" srcId="{AA0C5DC0-CB3A-4405-9ADC-BB12D151C27C}" destId="{1013D4E6-12DC-4050-A420-10BD97D08A6C}" srcOrd="0" destOrd="0" parTransId="{7C8258E2-E654-4AE7-AB0C-26C44D8255CD}" sibTransId="{5903ED08-96B4-4F7A-8887-096115056D7E}"/>
    <dgm:cxn modelId="{BA05B4B8-BAF0-4D7E-A5BF-F68869E3563C}" type="presOf" srcId="{AA0C5DC0-CB3A-4405-9ADC-BB12D151C27C}" destId="{6216DC4A-4DBB-40E2-8985-5DA22AFCCAA5}" srcOrd="0" destOrd="0" presId="urn:microsoft.com/office/officeart/2018/2/layout/IconVerticalSolidList"/>
    <dgm:cxn modelId="{6515D8C4-7B45-47F9-905B-9426146E7D04}" type="presParOf" srcId="{6216DC4A-4DBB-40E2-8985-5DA22AFCCAA5}" destId="{B76717F8-13A2-4839-B751-E2AC99979AB7}" srcOrd="0" destOrd="0" presId="urn:microsoft.com/office/officeart/2018/2/layout/IconVerticalSolidList"/>
    <dgm:cxn modelId="{E7D93E78-5AC4-4720-8C89-B33BB1DF8735}" type="presParOf" srcId="{B76717F8-13A2-4839-B751-E2AC99979AB7}" destId="{12286577-56DF-437F-BA30-13C25CBA917D}" srcOrd="0" destOrd="0" presId="urn:microsoft.com/office/officeart/2018/2/layout/IconVerticalSolidList"/>
    <dgm:cxn modelId="{1051164F-2E4C-4001-A7BF-12FB3BC01BC2}" type="presParOf" srcId="{B76717F8-13A2-4839-B751-E2AC99979AB7}" destId="{C9621EE6-E02B-4FFF-A87B-B90FD1B2428E}" srcOrd="1" destOrd="0" presId="urn:microsoft.com/office/officeart/2018/2/layout/IconVerticalSolidList"/>
    <dgm:cxn modelId="{2996E30A-23C0-45B8-869F-2415C798A4A3}" type="presParOf" srcId="{B76717F8-13A2-4839-B751-E2AC99979AB7}" destId="{1BAB23E1-D633-41B2-B19D-26344118AC82}" srcOrd="2" destOrd="0" presId="urn:microsoft.com/office/officeart/2018/2/layout/IconVerticalSolidList"/>
    <dgm:cxn modelId="{F797A676-1C19-43FE-9A5A-9D8DDCAA7349}" type="presParOf" srcId="{B76717F8-13A2-4839-B751-E2AC99979AB7}" destId="{5924B16D-5227-47D2-A533-8C0246EF1B12}" srcOrd="3" destOrd="0" presId="urn:microsoft.com/office/officeart/2018/2/layout/IconVerticalSolidList"/>
    <dgm:cxn modelId="{143A664A-21C5-4109-80E7-0E83FFAEB539}" type="presParOf" srcId="{6216DC4A-4DBB-40E2-8985-5DA22AFCCAA5}" destId="{1D1E9B0F-97D6-4DC8-ADC0-3374E8DD5E70}" srcOrd="1" destOrd="0" presId="urn:microsoft.com/office/officeart/2018/2/layout/IconVerticalSolidList"/>
    <dgm:cxn modelId="{FF0259D7-D16E-4DA9-9C01-A5FF511AE58D}" type="presParOf" srcId="{6216DC4A-4DBB-40E2-8985-5DA22AFCCAA5}" destId="{82745A9B-980B-4422-A94A-8AB41A2A9FE3}" srcOrd="2" destOrd="0" presId="urn:microsoft.com/office/officeart/2018/2/layout/IconVerticalSolidList"/>
    <dgm:cxn modelId="{BBF2EE73-5EBA-4F44-95DF-13D25F58D961}" type="presParOf" srcId="{82745A9B-980B-4422-A94A-8AB41A2A9FE3}" destId="{3AABB98B-7945-477C-BCFE-82C255875B81}" srcOrd="0" destOrd="0" presId="urn:microsoft.com/office/officeart/2018/2/layout/IconVerticalSolidList"/>
    <dgm:cxn modelId="{7E3B9A9F-73FD-4136-A774-152E582CF897}" type="presParOf" srcId="{82745A9B-980B-4422-A94A-8AB41A2A9FE3}" destId="{1AB9A2D2-AE80-4D60-B832-57E1EF8CE56D}" srcOrd="1" destOrd="0" presId="urn:microsoft.com/office/officeart/2018/2/layout/IconVerticalSolidList"/>
    <dgm:cxn modelId="{B6DF83DE-3CED-4A8A-9F8F-ADCDB95F5B6D}" type="presParOf" srcId="{82745A9B-980B-4422-A94A-8AB41A2A9FE3}" destId="{3D535A1D-899F-4487-B137-9AE740EFFC40}" srcOrd="2" destOrd="0" presId="urn:microsoft.com/office/officeart/2018/2/layout/IconVerticalSolidList"/>
    <dgm:cxn modelId="{2C4F1325-7145-402E-892C-4760BAD54FBB}" type="presParOf" srcId="{82745A9B-980B-4422-A94A-8AB41A2A9FE3}" destId="{8757B14B-19AD-4DF4-97C1-4A67E9E6E41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08B99F-F2A4-4C34-A7E3-8C2222D05476}" type="doc">
      <dgm:prSet loTypeId="urn:microsoft.com/office/officeart/2005/8/layout/chart3" loCatId="cycle" qsTypeId="urn:microsoft.com/office/officeart/2005/8/quickstyle/simple4" qsCatId="simple" csTypeId="urn:microsoft.com/office/officeart/2005/8/colors/accent2_2" csCatId="accent2"/>
      <dgm:spPr/>
      <dgm:t>
        <a:bodyPr/>
        <a:lstStyle/>
        <a:p>
          <a:endParaRPr lang="en-US"/>
        </a:p>
      </dgm:t>
    </dgm:pt>
    <dgm:pt modelId="{093EFD29-3C56-4C28-B0AE-ECD6E73609A0}">
      <dgm:prSet/>
      <dgm:spPr/>
      <dgm:t>
        <a:bodyPr/>
        <a:lstStyle/>
        <a:p>
          <a:r>
            <a:rPr lang="en-US"/>
            <a:t>Quantization</a:t>
          </a:r>
        </a:p>
      </dgm:t>
    </dgm:pt>
    <dgm:pt modelId="{765B64D5-88E2-4B9F-8A14-297A40980ECF}" type="parTrans" cxnId="{770C10C3-93CD-463A-BF4D-D8CAC8B66C43}">
      <dgm:prSet/>
      <dgm:spPr/>
      <dgm:t>
        <a:bodyPr/>
        <a:lstStyle/>
        <a:p>
          <a:endParaRPr lang="en-US"/>
        </a:p>
      </dgm:t>
    </dgm:pt>
    <dgm:pt modelId="{09965B40-8AA7-414E-9630-497D2E5E816C}" type="sibTrans" cxnId="{770C10C3-93CD-463A-BF4D-D8CAC8B66C43}">
      <dgm:prSet/>
      <dgm:spPr/>
      <dgm:t>
        <a:bodyPr/>
        <a:lstStyle/>
        <a:p>
          <a:endParaRPr lang="en-US"/>
        </a:p>
      </dgm:t>
    </dgm:pt>
    <dgm:pt modelId="{8EF84566-4506-43DA-9890-61E177F80E1A}">
      <dgm:prSet/>
      <dgm:spPr/>
      <dgm:t>
        <a:bodyPr/>
        <a:lstStyle/>
        <a:p>
          <a:r>
            <a:rPr lang="en-US"/>
            <a:t>Compression</a:t>
          </a:r>
        </a:p>
      </dgm:t>
    </dgm:pt>
    <dgm:pt modelId="{A3EC9D8A-A579-41B4-BBBE-CD334D927C31}" type="parTrans" cxnId="{DCD17636-7928-47A0-970A-2C1A537EAC11}">
      <dgm:prSet/>
      <dgm:spPr/>
      <dgm:t>
        <a:bodyPr/>
        <a:lstStyle/>
        <a:p>
          <a:endParaRPr lang="en-US"/>
        </a:p>
      </dgm:t>
    </dgm:pt>
    <dgm:pt modelId="{D3954417-FC96-4B79-A903-5DEAEED6E3F8}" type="sibTrans" cxnId="{DCD17636-7928-47A0-970A-2C1A537EAC11}">
      <dgm:prSet/>
      <dgm:spPr/>
      <dgm:t>
        <a:bodyPr/>
        <a:lstStyle/>
        <a:p>
          <a:endParaRPr lang="en-US"/>
        </a:p>
      </dgm:t>
    </dgm:pt>
    <dgm:pt modelId="{BE5A1459-721A-4BD1-97D0-79726E7FBDF2}">
      <dgm:prSet/>
      <dgm:spPr/>
      <dgm:t>
        <a:bodyPr/>
        <a:lstStyle/>
        <a:p>
          <a:r>
            <a:rPr lang="en-US"/>
            <a:t>Sparsification </a:t>
          </a:r>
        </a:p>
      </dgm:t>
    </dgm:pt>
    <dgm:pt modelId="{AB4C2B1B-80FA-4AB9-8497-1910E1F49F1D}" type="parTrans" cxnId="{8C801B69-71BE-4671-8B6E-2E697BF8E775}">
      <dgm:prSet/>
      <dgm:spPr/>
      <dgm:t>
        <a:bodyPr/>
        <a:lstStyle/>
        <a:p>
          <a:endParaRPr lang="en-US"/>
        </a:p>
      </dgm:t>
    </dgm:pt>
    <dgm:pt modelId="{60A83D92-EA24-4FA7-A6D8-D8A5FD4D4773}" type="sibTrans" cxnId="{8C801B69-71BE-4671-8B6E-2E697BF8E775}">
      <dgm:prSet/>
      <dgm:spPr/>
      <dgm:t>
        <a:bodyPr/>
        <a:lstStyle/>
        <a:p>
          <a:endParaRPr lang="en-US"/>
        </a:p>
      </dgm:t>
    </dgm:pt>
    <dgm:pt modelId="{865AF4D7-24FE-406A-973B-A9136F5793CB}" type="pres">
      <dgm:prSet presAssocID="{2308B99F-F2A4-4C34-A7E3-8C2222D05476}" presName="compositeShape" presStyleCnt="0">
        <dgm:presLayoutVars>
          <dgm:chMax val="7"/>
          <dgm:dir/>
          <dgm:resizeHandles val="exact"/>
        </dgm:presLayoutVars>
      </dgm:prSet>
      <dgm:spPr/>
    </dgm:pt>
    <dgm:pt modelId="{EFE9CEB1-DB2F-4FAD-ABF0-6356805705CC}" type="pres">
      <dgm:prSet presAssocID="{2308B99F-F2A4-4C34-A7E3-8C2222D05476}" presName="wedge1" presStyleLbl="node1" presStyleIdx="0" presStyleCnt="3"/>
      <dgm:spPr/>
    </dgm:pt>
    <dgm:pt modelId="{022706C3-821B-4B8C-A912-B20591F4429A}" type="pres">
      <dgm:prSet presAssocID="{2308B99F-F2A4-4C34-A7E3-8C2222D05476}" presName="wedge1Tx" presStyleLbl="node1" presStyleIdx="0" presStyleCnt="3">
        <dgm:presLayoutVars>
          <dgm:chMax val="0"/>
          <dgm:chPref val="0"/>
          <dgm:bulletEnabled val="1"/>
        </dgm:presLayoutVars>
      </dgm:prSet>
      <dgm:spPr/>
    </dgm:pt>
    <dgm:pt modelId="{843810A8-CF6B-42E3-AF4E-B0FE1938B269}" type="pres">
      <dgm:prSet presAssocID="{2308B99F-F2A4-4C34-A7E3-8C2222D05476}" presName="wedge2" presStyleLbl="node1" presStyleIdx="1" presStyleCnt="3"/>
      <dgm:spPr/>
    </dgm:pt>
    <dgm:pt modelId="{4413773D-A45D-4B2A-9143-6DFD45564572}" type="pres">
      <dgm:prSet presAssocID="{2308B99F-F2A4-4C34-A7E3-8C2222D05476}" presName="wedge2Tx" presStyleLbl="node1" presStyleIdx="1" presStyleCnt="3">
        <dgm:presLayoutVars>
          <dgm:chMax val="0"/>
          <dgm:chPref val="0"/>
          <dgm:bulletEnabled val="1"/>
        </dgm:presLayoutVars>
      </dgm:prSet>
      <dgm:spPr/>
    </dgm:pt>
    <dgm:pt modelId="{C7C69ADC-458F-4531-B813-948253872116}" type="pres">
      <dgm:prSet presAssocID="{2308B99F-F2A4-4C34-A7E3-8C2222D05476}" presName="wedge3" presStyleLbl="node1" presStyleIdx="2" presStyleCnt="3"/>
      <dgm:spPr/>
    </dgm:pt>
    <dgm:pt modelId="{8B667C04-6B59-4C0E-9172-6AF82E3EAECE}" type="pres">
      <dgm:prSet presAssocID="{2308B99F-F2A4-4C34-A7E3-8C2222D05476}" presName="wedge3Tx" presStyleLbl="node1" presStyleIdx="2" presStyleCnt="3">
        <dgm:presLayoutVars>
          <dgm:chMax val="0"/>
          <dgm:chPref val="0"/>
          <dgm:bulletEnabled val="1"/>
        </dgm:presLayoutVars>
      </dgm:prSet>
      <dgm:spPr/>
    </dgm:pt>
  </dgm:ptLst>
  <dgm:cxnLst>
    <dgm:cxn modelId="{37E63804-2255-4F7A-8F34-A54016F5D705}" type="presOf" srcId="{8EF84566-4506-43DA-9890-61E177F80E1A}" destId="{843810A8-CF6B-42E3-AF4E-B0FE1938B269}" srcOrd="0" destOrd="0" presId="urn:microsoft.com/office/officeart/2005/8/layout/chart3"/>
    <dgm:cxn modelId="{8BBF6B1A-8ADD-494C-B7E7-FE8FEABE3736}" type="presOf" srcId="{8EF84566-4506-43DA-9890-61E177F80E1A}" destId="{4413773D-A45D-4B2A-9143-6DFD45564572}" srcOrd="1" destOrd="0" presId="urn:microsoft.com/office/officeart/2005/8/layout/chart3"/>
    <dgm:cxn modelId="{DCD17636-7928-47A0-970A-2C1A537EAC11}" srcId="{2308B99F-F2A4-4C34-A7E3-8C2222D05476}" destId="{8EF84566-4506-43DA-9890-61E177F80E1A}" srcOrd="1" destOrd="0" parTransId="{A3EC9D8A-A579-41B4-BBBE-CD334D927C31}" sibTransId="{D3954417-FC96-4B79-A903-5DEAEED6E3F8}"/>
    <dgm:cxn modelId="{8C801B69-71BE-4671-8B6E-2E697BF8E775}" srcId="{2308B99F-F2A4-4C34-A7E3-8C2222D05476}" destId="{BE5A1459-721A-4BD1-97D0-79726E7FBDF2}" srcOrd="2" destOrd="0" parTransId="{AB4C2B1B-80FA-4AB9-8497-1910E1F49F1D}" sibTransId="{60A83D92-EA24-4FA7-A6D8-D8A5FD4D4773}"/>
    <dgm:cxn modelId="{348A4A76-8A49-4231-A359-463B4B8FEDDE}" type="presOf" srcId="{BE5A1459-721A-4BD1-97D0-79726E7FBDF2}" destId="{C7C69ADC-458F-4531-B813-948253872116}" srcOrd="0" destOrd="0" presId="urn:microsoft.com/office/officeart/2005/8/layout/chart3"/>
    <dgm:cxn modelId="{ECA64F77-B611-4570-847C-3BAC6C86F1F0}" type="presOf" srcId="{093EFD29-3C56-4C28-B0AE-ECD6E73609A0}" destId="{EFE9CEB1-DB2F-4FAD-ABF0-6356805705CC}" srcOrd="0" destOrd="0" presId="urn:microsoft.com/office/officeart/2005/8/layout/chart3"/>
    <dgm:cxn modelId="{D5503582-D8B6-473C-8551-13D24CC119D6}" type="presOf" srcId="{BE5A1459-721A-4BD1-97D0-79726E7FBDF2}" destId="{8B667C04-6B59-4C0E-9172-6AF82E3EAECE}" srcOrd="1" destOrd="0" presId="urn:microsoft.com/office/officeart/2005/8/layout/chart3"/>
    <dgm:cxn modelId="{E5310695-F08E-478C-B628-17A13829FB4E}" type="presOf" srcId="{093EFD29-3C56-4C28-B0AE-ECD6E73609A0}" destId="{022706C3-821B-4B8C-A912-B20591F4429A}" srcOrd="1" destOrd="0" presId="urn:microsoft.com/office/officeart/2005/8/layout/chart3"/>
    <dgm:cxn modelId="{770C10C3-93CD-463A-BF4D-D8CAC8B66C43}" srcId="{2308B99F-F2A4-4C34-A7E3-8C2222D05476}" destId="{093EFD29-3C56-4C28-B0AE-ECD6E73609A0}" srcOrd="0" destOrd="0" parTransId="{765B64D5-88E2-4B9F-8A14-297A40980ECF}" sibTransId="{09965B40-8AA7-414E-9630-497D2E5E816C}"/>
    <dgm:cxn modelId="{CB2989D7-72DF-4E97-8B8D-EEB3927D6C58}" type="presOf" srcId="{2308B99F-F2A4-4C34-A7E3-8C2222D05476}" destId="{865AF4D7-24FE-406A-973B-A9136F5793CB}" srcOrd="0" destOrd="0" presId="urn:microsoft.com/office/officeart/2005/8/layout/chart3"/>
    <dgm:cxn modelId="{1D28CAD8-9F66-49DE-8770-9F3632F48FDB}" type="presParOf" srcId="{865AF4D7-24FE-406A-973B-A9136F5793CB}" destId="{EFE9CEB1-DB2F-4FAD-ABF0-6356805705CC}" srcOrd="0" destOrd="0" presId="urn:microsoft.com/office/officeart/2005/8/layout/chart3"/>
    <dgm:cxn modelId="{CA7DBA0C-FDBD-470F-8B43-E8EFECDA70FC}" type="presParOf" srcId="{865AF4D7-24FE-406A-973B-A9136F5793CB}" destId="{022706C3-821B-4B8C-A912-B20591F4429A}" srcOrd="1" destOrd="0" presId="urn:microsoft.com/office/officeart/2005/8/layout/chart3"/>
    <dgm:cxn modelId="{3EFDE0BD-C791-442A-8EA2-D05FAF9FFDFD}" type="presParOf" srcId="{865AF4D7-24FE-406A-973B-A9136F5793CB}" destId="{843810A8-CF6B-42E3-AF4E-B0FE1938B269}" srcOrd="2" destOrd="0" presId="urn:microsoft.com/office/officeart/2005/8/layout/chart3"/>
    <dgm:cxn modelId="{3CCE97B0-510F-4559-A212-807A26DCA207}" type="presParOf" srcId="{865AF4D7-24FE-406A-973B-A9136F5793CB}" destId="{4413773D-A45D-4B2A-9143-6DFD45564572}" srcOrd="3" destOrd="0" presId="urn:microsoft.com/office/officeart/2005/8/layout/chart3"/>
    <dgm:cxn modelId="{82EB8308-5811-4EBA-A7EC-F4527295110B}" type="presParOf" srcId="{865AF4D7-24FE-406A-973B-A9136F5793CB}" destId="{C7C69ADC-458F-4531-B813-948253872116}" srcOrd="4" destOrd="0" presId="urn:microsoft.com/office/officeart/2005/8/layout/chart3"/>
    <dgm:cxn modelId="{4D542C73-C765-4F78-8A02-B152172D6129}" type="presParOf" srcId="{865AF4D7-24FE-406A-973B-A9136F5793CB}" destId="{8B667C04-6B59-4C0E-9172-6AF82E3EAECE}"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6EB0D7-DDC6-4B3B-AFDE-3FE298903FB0}"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FD5D84A5-6FB0-47DC-8B5E-B16BB451D99C}">
      <dgm:prSet/>
      <dgm:spPr/>
      <dgm:t>
        <a:bodyPr/>
        <a:lstStyle/>
        <a:p>
          <a:pPr>
            <a:defRPr cap="all"/>
          </a:pPr>
          <a:r>
            <a:rPr lang="en-US"/>
            <a:t>Research on bandwidth in Federated learning.</a:t>
          </a:r>
        </a:p>
      </dgm:t>
    </dgm:pt>
    <dgm:pt modelId="{E1ED49A0-AFD7-4F5B-9B9C-28E49FAEA7BE}" type="parTrans" cxnId="{6E6DA867-D898-4263-B063-B9E75DAD6C30}">
      <dgm:prSet/>
      <dgm:spPr/>
      <dgm:t>
        <a:bodyPr/>
        <a:lstStyle/>
        <a:p>
          <a:endParaRPr lang="en-US"/>
        </a:p>
      </dgm:t>
    </dgm:pt>
    <dgm:pt modelId="{3D4B5377-41A2-48F7-81A7-2E72D1CAB552}" type="sibTrans" cxnId="{6E6DA867-D898-4263-B063-B9E75DAD6C30}">
      <dgm:prSet/>
      <dgm:spPr/>
      <dgm:t>
        <a:bodyPr/>
        <a:lstStyle/>
        <a:p>
          <a:endParaRPr lang="en-US"/>
        </a:p>
      </dgm:t>
    </dgm:pt>
    <dgm:pt modelId="{A76B01C2-88DE-4A19-A023-09C270F9D0C4}">
      <dgm:prSet/>
      <dgm:spPr/>
      <dgm:t>
        <a:bodyPr/>
        <a:lstStyle/>
        <a:p>
          <a:pPr>
            <a:defRPr cap="all"/>
          </a:pPr>
          <a:r>
            <a:rPr lang="en-US"/>
            <a:t>Implementation on Real Edge devices.</a:t>
          </a:r>
        </a:p>
      </dgm:t>
    </dgm:pt>
    <dgm:pt modelId="{917E26CC-3099-406E-B799-1E4A81346137}" type="parTrans" cxnId="{CE7E677E-5819-4013-9329-70423134AD8D}">
      <dgm:prSet/>
      <dgm:spPr/>
      <dgm:t>
        <a:bodyPr/>
        <a:lstStyle/>
        <a:p>
          <a:endParaRPr lang="en-US"/>
        </a:p>
      </dgm:t>
    </dgm:pt>
    <dgm:pt modelId="{389E26CB-3FE6-4EAD-BC74-A40D19E77BB9}" type="sibTrans" cxnId="{CE7E677E-5819-4013-9329-70423134AD8D}">
      <dgm:prSet/>
      <dgm:spPr/>
      <dgm:t>
        <a:bodyPr/>
        <a:lstStyle/>
        <a:p>
          <a:endParaRPr lang="en-US"/>
        </a:p>
      </dgm:t>
    </dgm:pt>
    <dgm:pt modelId="{1C81F07D-3698-4F5D-BD2B-BD6889422D1B}" type="pres">
      <dgm:prSet presAssocID="{546EB0D7-DDC6-4B3B-AFDE-3FE298903FB0}" presName="root" presStyleCnt="0">
        <dgm:presLayoutVars>
          <dgm:dir/>
          <dgm:resizeHandles val="exact"/>
        </dgm:presLayoutVars>
      </dgm:prSet>
      <dgm:spPr/>
    </dgm:pt>
    <dgm:pt modelId="{3DF88AEB-9F2D-4906-BE8B-3065AFE4D007}" type="pres">
      <dgm:prSet presAssocID="{FD5D84A5-6FB0-47DC-8B5E-B16BB451D99C}" presName="compNode" presStyleCnt="0"/>
      <dgm:spPr/>
    </dgm:pt>
    <dgm:pt modelId="{55B519BA-4BEA-44C7-A005-F1518F6C4DDF}" type="pres">
      <dgm:prSet presAssocID="{FD5D84A5-6FB0-47DC-8B5E-B16BB451D99C}" presName="iconBgRect" presStyleLbl="bgShp" presStyleIdx="0" presStyleCnt="2"/>
      <dgm:spPr/>
    </dgm:pt>
    <dgm:pt modelId="{35CBD040-D045-4DA2-8237-2E696DC35FEA}" type="pres">
      <dgm:prSet presAssocID="{FD5D84A5-6FB0-47DC-8B5E-B16BB451D99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5A059C50-9D73-4289-A160-C0EB15EDC4C4}" type="pres">
      <dgm:prSet presAssocID="{FD5D84A5-6FB0-47DC-8B5E-B16BB451D99C}" presName="spaceRect" presStyleCnt="0"/>
      <dgm:spPr/>
    </dgm:pt>
    <dgm:pt modelId="{DBCEB601-59E1-495C-99BB-6FE5423CF8E1}" type="pres">
      <dgm:prSet presAssocID="{FD5D84A5-6FB0-47DC-8B5E-B16BB451D99C}" presName="textRect" presStyleLbl="revTx" presStyleIdx="0" presStyleCnt="2">
        <dgm:presLayoutVars>
          <dgm:chMax val="1"/>
          <dgm:chPref val="1"/>
        </dgm:presLayoutVars>
      </dgm:prSet>
      <dgm:spPr/>
    </dgm:pt>
    <dgm:pt modelId="{BB3AB1CD-B568-43DC-A44F-D8178BB2F2D6}" type="pres">
      <dgm:prSet presAssocID="{3D4B5377-41A2-48F7-81A7-2E72D1CAB552}" presName="sibTrans" presStyleCnt="0"/>
      <dgm:spPr/>
    </dgm:pt>
    <dgm:pt modelId="{70CA7CE3-54B0-4CD8-835C-62A8937392A4}" type="pres">
      <dgm:prSet presAssocID="{A76B01C2-88DE-4A19-A023-09C270F9D0C4}" presName="compNode" presStyleCnt="0"/>
      <dgm:spPr/>
    </dgm:pt>
    <dgm:pt modelId="{CEC4D81A-F2C7-4379-8B3A-D5B88F5FEEA4}" type="pres">
      <dgm:prSet presAssocID="{A76B01C2-88DE-4A19-A023-09C270F9D0C4}" presName="iconBgRect" presStyleLbl="bgShp" presStyleIdx="1" presStyleCnt="2"/>
      <dgm:spPr/>
    </dgm:pt>
    <dgm:pt modelId="{B1158AD3-9D9D-4E3E-997E-EDFE6EA51E8D}" type="pres">
      <dgm:prSet presAssocID="{A76B01C2-88DE-4A19-A023-09C270F9D0C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reless router"/>
        </a:ext>
      </dgm:extLst>
    </dgm:pt>
    <dgm:pt modelId="{FC0E5E7A-7E8D-4EEA-A7C2-27B32DC0A253}" type="pres">
      <dgm:prSet presAssocID="{A76B01C2-88DE-4A19-A023-09C270F9D0C4}" presName="spaceRect" presStyleCnt="0"/>
      <dgm:spPr/>
    </dgm:pt>
    <dgm:pt modelId="{00C9CD7D-8E84-4601-8303-7AD0ABC42D7B}" type="pres">
      <dgm:prSet presAssocID="{A76B01C2-88DE-4A19-A023-09C270F9D0C4}" presName="textRect" presStyleLbl="revTx" presStyleIdx="1" presStyleCnt="2">
        <dgm:presLayoutVars>
          <dgm:chMax val="1"/>
          <dgm:chPref val="1"/>
        </dgm:presLayoutVars>
      </dgm:prSet>
      <dgm:spPr/>
    </dgm:pt>
  </dgm:ptLst>
  <dgm:cxnLst>
    <dgm:cxn modelId="{CDA02938-1255-497F-899B-36CC958612EB}" type="presOf" srcId="{A76B01C2-88DE-4A19-A023-09C270F9D0C4}" destId="{00C9CD7D-8E84-4601-8303-7AD0ABC42D7B}" srcOrd="0" destOrd="0" presId="urn:microsoft.com/office/officeart/2018/5/layout/IconCircleLabelList"/>
    <dgm:cxn modelId="{6E6DA867-D898-4263-B063-B9E75DAD6C30}" srcId="{546EB0D7-DDC6-4B3B-AFDE-3FE298903FB0}" destId="{FD5D84A5-6FB0-47DC-8B5E-B16BB451D99C}" srcOrd="0" destOrd="0" parTransId="{E1ED49A0-AFD7-4F5B-9B9C-28E49FAEA7BE}" sibTransId="{3D4B5377-41A2-48F7-81A7-2E72D1CAB552}"/>
    <dgm:cxn modelId="{CE7E677E-5819-4013-9329-70423134AD8D}" srcId="{546EB0D7-DDC6-4B3B-AFDE-3FE298903FB0}" destId="{A76B01C2-88DE-4A19-A023-09C270F9D0C4}" srcOrd="1" destOrd="0" parTransId="{917E26CC-3099-406E-B799-1E4A81346137}" sibTransId="{389E26CB-3FE6-4EAD-BC74-A40D19E77BB9}"/>
    <dgm:cxn modelId="{222FBFC4-A096-4D71-8644-7B20A3901FB5}" type="presOf" srcId="{546EB0D7-DDC6-4B3B-AFDE-3FE298903FB0}" destId="{1C81F07D-3698-4F5D-BD2B-BD6889422D1B}" srcOrd="0" destOrd="0" presId="urn:microsoft.com/office/officeart/2018/5/layout/IconCircleLabelList"/>
    <dgm:cxn modelId="{F71DD8D4-57BD-4BEF-A477-CB6A97E5CE62}" type="presOf" srcId="{FD5D84A5-6FB0-47DC-8B5E-B16BB451D99C}" destId="{DBCEB601-59E1-495C-99BB-6FE5423CF8E1}" srcOrd="0" destOrd="0" presId="urn:microsoft.com/office/officeart/2018/5/layout/IconCircleLabelList"/>
    <dgm:cxn modelId="{1D3CBEFB-6185-4F4F-9A62-9C7D17F0CC06}" type="presParOf" srcId="{1C81F07D-3698-4F5D-BD2B-BD6889422D1B}" destId="{3DF88AEB-9F2D-4906-BE8B-3065AFE4D007}" srcOrd="0" destOrd="0" presId="urn:microsoft.com/office/officeart/2018/5/layout/IconCircleLabelList"/>
    <dgm:cxn modelId="{00C1C5CB-8AF3-4420-BE95-DB9E3F9F8189}" type="presParOf" srcId="{3DF88AEB-9F2D-4906-BE8B-3065AFE4D007}" destId="{55B519BA-4BEA-44C7-A005-F1518F6C4DDF}" srcOrd="0" destOrd="0" presId="urn:microsoft.com/office/officeart/2018/5/layout/IconCircleLabelList"/>
    <dgm:cxn modelId="{1A352162-D5A3-4698-8994-8AE2C0D1FB59}" type="presParOf" srcId="{3DF88AEB-9F2D-4906-BE8B-3065AFE4D007}" destId="{35CBD040-D045-4DA2-8237-2E696DC35FEA}" srcOrd="1" destOrd="0" presId="urn:microsoft.com/office/officeart/2018/5/layout/IconCircleLabelList"/>
    <dgm:cxn modelId="{ADBF46D9-8201-4693-9307-CAB59C93F749}" type="presParOf" srcId="{3DF88AEB-9F2D-4906-BE8B-3065AFE4D007}" destId="{5A059C50-9D73-4289-A160-C0EB15EDC4C4}" srcOrd="2" destOrd="0" presId="urn:microsoft.com/office/officeart/2018/5/layout/IconCircleLabelList"/>
    <dgm:cxn modelId="{46E2C18E-990C-4438-AE39-4D9C93FB9B01}" type="presParOf" srcId="{3DF88AEB-9F2D-4906-BE8B-3065AFE4D007}" destId="{DBCEB601-59E1-495C-99BB-6FE5423CF8E1}" srcOrd="3" destOrd="0" presId="urn:microsoft.com/office/officeart/2018/5/layout/IconCircleLabelList"/>
    <dgm:cxn modelId="{042E48DE-80E0-4F75-94FE-BE4D684A9FB7}" type="presParOf" srcId="{1C81F07D-3698-4F5D-BD2B-BD6889422D1B}" destId="{BB3AB1CD-B568-43DC-A44F-D8178BB2F2D6}" srcOrd="1" destOrd="0" presId="urn:microsoft.com/office/officeart/2018/5/layout/IconCircleLabelList"/>
    <dgm:cxn modelId="{633A0569-0173-45E1-B63B-C7C455F4D058}" type="presParOf" srcId="{1C81F07D-3698-4F5D-BD2B-BD6889422D1B}" destId="{70CA7CE3-54B0-4CD8-835C-62A8937392A4}" srcOrd="2" destOrd="0" presId="urn:microsoft.com/office/officeart/2018/5/layout/IconCircleLabelList"/>
    <dgm:cxn modelId="{748005EE-CD0D-42F9-A629-98412E2EADCC}" type="presParOf" srcId="{70CA7CE3-54B0-4CD8-835C-62A8937392A4}" destId="{CEC4D81A-F2C7-4379-8B3A-D5B88F5FEEA4}" srcOrd="0" destOrd="0" presId="urn:microsoft.com/office/officeart/2018/5/layout/IconCircleLabelList"/>
    <dgm:cxn modelId="{8D545E0B-FDD8-4021-9350-6EB0759FBF9F}" type="presParOf" srcId="{70CA7CE3-54B0-4CD8-835C-62A8937392A4}" destId="{B1158AD3-9D9D-4E3E-997E-EDFE6EA51E8D}" srcOrd="1" destOrd="0" presId="urn:microsoft.com/office/officeart/2018/5/layout/IconCircleLabelList"/>
    <dgm:cxn modelId="{7D1D7F25-6B90-44F0-B9AA-8587528387C6}" type="presParOf" srcId="{70CA7CE3-54B0-4CD8-835C-62A8937392A4}" destId="{FC0E5E7A-7E8D-4EEA-A7C2-27B32DC0A253}" srcOrd="2" destOrd="0" presId="urn:microsoft.com/office/officeart/2018/5/layout/IconCircleLabelList"/>
    <dgm:cxn modelId="{7FA1757D-B63B-4099-91CD-64949C21E666}" type="presParOf" srcId="{70CA7CE3-54B0-4CD8-835C-62A8937392A4}" destId="{00C9CD7D-8E84-4601-8303-7AD0ABC42D7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286577-56DF-437F-BA30-13C25CBA917D}">
      <dsp:nvSpPr>
        <dsp:cNvPr id="0" name=""/>
        <dsp:cNvSpPr/>
      </dsp:nvSpPr>
      <dsp:spPr>
        <a:xfrm>
          <a:off x="0" y="735468"/>
          <a:ext cx="7941733" cy="135778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621EE6-E02B-4FFF-A87B-B90FD1B2428E}">
      <dsp:nvSpPr>
        <dsp:cNvPr id="0" name=""/>
        <dsp:cNvSpPr/>
      </dsp:nvSpPr>
      <dsp:spPr>
        <a:xfrm>
          <a:off x="410731" y="1040971"/>
          <a:ext cx="746783" cy="7467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24B16D-5227-47D2-A533-8C0246EF1B12}">
      <dsp:nvSpPr>
        <dsp:cNvPr id="0" name=""/>
        <dsp:cNvSpPr/>
      </dsp:nvSpPr>
      <dsp:spPr>
        <a:xfrm>
          <a:off x="1568246" y="735468"/>
          <a:ext cx="6373486" cy="1357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699" tIns="143699" rIns="143699" bIns="143699" numCol="1" spcCol="1270" anchor="ctr" anchorCtr="0">
          <a:noAutofit/>
        </a:bodyPr>
        <a:lstStyle/>
        <a:p>
          <a:pPr marL="0" lvl="0" indent="0" algn="l" defTabSz="1111250">
            <a:lnSpc>
              <a:spcPct val="90000"/>
            </a:lnSpc>
            <a:spcBef>
              <a:spcPct val="0"/>
            </a:spcBef>
            <a:spcAft>
              <a:spcPct val="35000"/>
            </a:spcAft>
            <a:buNone/>
          </a:pPr>
          <a:r>
            <a:rPr lang="en-US" sz="2500" kern="1200"/>
            <a:t>Tiny Federated Learning is a combination of TinyML and Federated Learning approach.</a:t>
          </a:r>
        </a:p>
      </dsp:txBody>
      <dsp:txXfrm>
        <a:off x="1568246" y="735468"/>
        <a:ext cx="6373486" cy="1357788"/>
      </dsp:txXfrm>
    </dsp:sp>
    <dsp:sp modelId="{3AABB98B-7945-477C-BCFE-82C255875B81}">
      <dsp:nvSpPr>
        <dsp:cNvPr id="0" name=""/>
        <dsp:cNvSpPr/>
      </dsp:nvSpPr>
      <dsp:spPr>
        <a:xfrm>
          <a:off x="0" y="2432705"/>
          <a:ext cx="7941733" cy="135778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B9A2D2-AE80-4D60-B832-57E1EF8CE56D}">
      <dsp:nvSpPr>
        <dsp:cNvPr id="0" name=""/>
        <dsp:cNvSpPr/>
      </dsp:nvSpPr>
      <dsp:spPr>
        <a:xfrm>
          <a:off x="410731" y="2738207"/>
          <a:ext cx="746783" cy="7467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757B14B-19AD-4DF4-97C1-4A67E9E6E416}">
      <dsp:nvSpPr>
        <dsp:cNvPr id="0" name=""/>
        <dsp:cNvSpPr/>
      </dsp:nvSpPr>
      <dsp:spPr>
        <a:xfrm>
          <a:off x="1568246" y="2432705"/>
          <a:ext cx="6373486" cy="1357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699" tIns="143699" rIns="143699" bIns="143699" numCol="1" spcCol="1270" anchor="ctr" anchorCtr="0">
          <a:noAutofit/>
        </a:bodyPr>
        <a:lstStyle/>
        <a:p>
          <a:pPr marL="0" lvl="0" indent="0" algn="l" defTabSz="1111250">
            <a:lnSpc>
              <a:spcPct val="90000"/>
            </a:lnSpc>
            <a:spcBef>
              <a:spcPct val="0"/>
            </a:spcBef>
            <a:spcAft>
              <a:spcPct val="35000"/>
            </a:spcAft>
            <a:buNone/>
          </a:pPr>
          <a:r>
            <a:rPr lang="en-US" sz="2500" kern="1200" dirty="0"/>
            <a:t>Tiny Federated learning trains a shared Machine learning model in an embedded device like microcontrollers.</a:t>
          </a:r>
        </a:p>
      </dsp:txBody>
      <dsp:txXfrm>
        <a:off x="1568246" y="2432705"/>
        <a:ext cx="6373486" cy="13577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E9CEB1-DB2F-4FAD-ABF0-6356805705CC}">
      <dsp:nvSpPr>
        <dsp:cNvPr id="0" name=""/>
        <dsp:cNvSpPr/>
      </dsp:nvSpPr>
      <dsp:spPr>
        <a:xfrm>
          <a:off x="410523" y="516287"/>
          <a:ext cx="3392424" cy="3392424"/>
        </a:xfrm>
        <a:prstGeom prst="pie">
          <a:avLst>
            <a:gd name="adj1" fmla="val 16200000"/>
            <a:gd name="adj2" fmla="val 1800000"/>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Quantization</a:t>
          </a:r>
        </a:p>
      </dsp:txBody>
      <dsp:txXfrm>
        <a:off x="2254952" y="1142270"/>
        <a:ext cx="1151001" cy="1130808"/>
      </dsp:txXfrm>
    </dsp:sp>
    <dsp:sp modelId="{843810A8-CF6B-42E3-AF4E-B0FE1938B269}">
      <dsp:nvSpPr>
        <dsp:cNvPr id="0" name=""/>
        <dsp:cNvSpPr/>
      </dsp:nvSpPr>
      <dsp:spPr>
        <a:xfrm>
          <a:off x="235652" y="617252"/>
          <a:ext cx="3392424" cy="3392424"/>
        </a:xfrm>
        <a:prstGeom prst="pie">
          <a:avLst>
            <a:gd name="adj1" fmla="val 1800000"/>
            <a:gd name="adj2" fmla="val 9000000"/>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Compression</a:t>
          </a:r>
        </a:p>
      </dsp:txBody>
      <dsp:txXfrm>
        <a:off x="1164530" y="2757710"/>
        <a:ext cx="1534668" cy="1050036"/>
      </dsp:txXfrm>
    </dsp:sp>
    <dsp:sp modelId="{C7C69ADC-458F-4531-B813-948253872116}">
      <dsp:nvSpPr>
        <dsp:cNvPr id="0" name=""/>
        <dsp:cNvSpPr/>
      </dsp:nvSpPr>
      <dsp:spPr>
        <a:xfrm>
          <a:off x="235652" y="617252"/>
          <a:ext cx="3392424" cy="3392424"/>
        </a:xfrm>
        <a:prstGeom prst="pie">
          <a:avLst>
            <a:gd name="adj1" fmla="val 9000000"/>
            <a:gd name="adj2" fmla="val 16200000"/>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Sparsification </a:t>
          </a:r>
        </a:p>
      </dsp:txBody>
      <dsp:txXfrm>
        <a:off x="599126" y="1283621"/>
        <a:ext cx="1151001" cy="11308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B519BA-4BEA-44C7-A005-F1518F6C4DDF}">
      <dsp:nvSpPr>
        <dsp:cNvPr id="0" name=""/>
        <dsp:cNvSpPr/>
      </dsp:nvSpPr>
      <dsp:spPr>
        <a:xfrm>
          <a:off x="757866" y="462981"/>
          <a:ext cx="2196000" cy="2196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CBD040-D045-4DA2-8237-2E696DC35FEA}">
      <dsp:nvSpPr>
        <dsp:cNvPr id="0" name=""/>
        <dsp:cNvSpPr/>
      </dsp:nvSpPr>
      <dsp:spPr>
        <a:xfrm>
          <a:off x="1225866" y="930981"/>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CEB601-59E1-495C-99BB-6FE5423CF8E1}">
      <dsp:nvSpPr>
        <dsp:cNvPr id="0" name=""/>
        <dsp:cNvSpPr/>
      </dsp:nvSpPr>
      <dsp:spPr>
        <a:xfrm>
          <a:off x="55866" y="3342981"/>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cap="all"/>
          </a:pPr>
          <a:r>
            <a:rPr lang="en-US" sz="2300" kern="1200"/>
            <a:t>Research on bandwidth in Federated learning.</a:t>
          </a:r>
        </a:p>
      </dsp:txBody>
      <dsp:txXfrm>
        <a:off x="55866" y="3342981"/>
        <a:ext cx="3600000" cy="720000"/>
      </dsp:txXfrm>
    </dsp:sp>
    <dsp:sp modelId="{CEC4D81A-F2C7-4379-8B3A-D5B88F5FEEA4}">
      <dsp:nvSpPr>
        <dsp:cNvPr id="0" name=""/>
        <dsp:cNvSpPr/>
      </dsp:nvSpPr>
      <dsp:spPr>
        <a:xfrm>
          <a:off x="4987866" y="462981"/>
          <a:ext cx="2196000" cy="2196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158AD3-9D9D-4E3E-997E-EDFE6EA51E8D}">
      <dsp:nvSpPr>
        <dsp:cNvPr id="0" name=""/>
        <dsp:cNvSpPr/>
      </dsp:nvSpPr>
      <dsp:spPr>
        <a:xfrm>
          <a:off x="5455866" y="930981"/>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0C9CD7D-8E84-4601-8303-7AD0ABC42D7B}">
      <dsp:nvSpPr>
        <dsp:cNvPr id="0" name=""/>
        <dsp:cNvSpPr/>
      </dsp:nvSpPr>
      <dsp:spPr>
        <a:xfrm>
          <a:off x="4285866" y="3342981"/>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cap="all"/>
          </a:pPr>
          <a:r>
            <a:rPr lang="en-US" sz="2300" kern="1200"/>
            <a:t>Implementation on Real Edge devices.</a:t>
          </a:r>
        </a:p>
      </dsp:txBody>
      <dsp:txXfrm>
        <a:off x="4285866" y="3342981"/>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085B98-265F-BA46-903E-642DDD0AFACD}" type="datetimeFigureOut">
              <a:rPr lang="en-US" smtClean="0"/>
              <a:t>4/15/2023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4019B9-BD7E-684C-83B7-0336C8BAFE85}" type="slidenum">
              <a:rPr lang="en-US" smtClean="0"/>
              <a:t>‹#›</a:t>
            </a:fld>
            <a:endParaRPr lang="en-US"/>
          </a:p>
        </p:txBody>
      </p:sp>
    </p:spTree>
    <p:extLst>
      <p:ext uri="{BB962C8B-B14F-4D97-AF65-F5344CB8AC3E}">
        <p14:creationId xmlns:p14="http://schemas.microsoft.com/office/powerpoint/2010/main" val="3018086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2BF6552-DDEC-0C47-81D4-276F5FF203B6}"/>
              </a:ext>
            </a:extLst>
          </p:cNvPr>
          <p:cNvSpPr>
            <a:spLocks noGrp="1"/>
          </p:cNvSpPr>
          <p:nvPr>
            <p:ph type="ctrTitle" hasCustomPrompt="1"/>
          </p:nvPr>
        </p:nvSpPr>
        <p:spPr>
          <a:xfrm>
            <a:off x="5019575" y="1491915"/>
            <a:ext cx="3797166" cy="2993457"/>
          </a:xfrm>
        </p:spPr>
        <p:txBody>
          <a:bodyPr>
            <a:normAutofit/>
          </a:bodyPr>
          <a:lstStyle>
            <a:lvl1pPr algn="l">
              <a:defRPr sz="4000" baseline="0">
                <a:solidFill>
                  <a:srgbClr val="002F87"/>
                </a:solidFill>
              </a:defRPr>
            </a:lvl1pPr>
          </a:lstStyle>
          <a:p>
            <a:r>
              <a:rPr lang="en-US" dirty="0"/>
              <a:t>Presentation title goes here</a:t>
            </a:r>
          </a:p>
        </p:txBody>
      </p:sp>
      <p:sp>
        <p:nvSpPr>
          <p:cNvPr id="5" name="Picture Placeholder 4">
            <a:extLst>
              <a:ext uri="{FF2B5EF4-FFF2-40B4-BE49-F238E27FC236}">
                <a16:creationId xmlns:a16="http://schemas.microsoft.com/office/drawing/2014/main" id="{72A62166-73D5-9343-93D6-2A422977CFA6}"/>
              </a:ext>
            </a:extLst>
          </p:cNvPr>
          <p:cNvSpPr>
            <a:spLocks noGrp="1"/>
          </p:cNvSpPr>
          <p:nvPr>
            <p:ph type="pic" sz="quarter" idx="10" hasCustomPrompt="1"/>
          </p:nvPr>
        </p:nvSpPr>
        <p:spPr>
          <a:xfrm>
            <a:off x="685800" y="685800"/>
            <a:ext cx="3776472" cy="5486400"/>
          </a:xfr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a:lvl1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lang="en-US" dirty="0"/>
              <a:t>Add your own photo here</a:t>
            </a:r>
          </a:p>
          <a:p>
            <a:endParaRPr lang="en-US" dirty="0"/>
          </a:p>
        </p:txBody>
      </p:sp>
    </p:spTree>
    <p:extLst>
      <p:ext uri="{BB962C8B-B14F-4D97-AF65-F5344CB8AC3E}">
        <p14:creationId xmlns:p14="http://schemas.microsoft.com/office/powerpoint/2010/main" val="3082606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23900" y="6356350"/>
            <a:ext cx="2133600" cy="365125"/>
          </a:xfrm>
        </p:spPr>
        <p:txBody>
          <a:bodyPr/>
          <a:lstStyle/>
          <a:p>
            <a:fld id="{7B176B53-B989-9A4F-9FD4-67855968DBAA}"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F1126A-BD49-E241-8663-2BF9FF756D36}" type="slidenum">
              <a:rPr lang="en-US" smtClean="0"/>
              <a:t>‹#›</a:t>
            </a:fld>
            <a:endParaRPr lang="en-US"/>
          </a:p>
        </p:txBody>
      </p:sp>
    </p:spTree>
    <p:extLst>
      <p:ext uri="{BB962C8B-B14F-4D97-AF65-F5344CB8AC3E}">
        <p14:creationId xmlns:p14="http://schemas.microsoft.com/office/powerpoint/2010/main" val="180275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23568" y="274638"/>
            <a:ext cx="7963231" cy="1143000"/>
          </a:xfrm>
        </p:spPr>
        <p:txBody>
          <a:bodyPr/>
          <a:lstStyle>
            <a:lvl1pPr>
              <a:defRPr baseline="0">
                <a:solidFill>
                  <a:srgbClr val="004B8D"/>
                </a:solidFill>
              </a:defRPr>
            </a:lvl1pPr>
          </a:lstStyle>
          <a:p>
            <a:r>
              <a:rPr lang="en-US" dirty="0"/>
              <a:t>Click to edit Master title style</a:t>
            </a:r>
          </a:p>
        </p:txBody>
      </p:sp>
      <p:sp>
        <p:nvSpPr>
          <p:cNvPr id="3" name="Vertical Text Placeholder 2"/>
          <p:cNvSpPr>
            <a:spLocks noGrp="1"/>
          </p:cNvSpPr>
          <p:nvPr>
            <p:ph type="body" orient="vert" idx="1"/>
          </p:nvPr>
        </p:nvSpPr>
        <p:spPr>
          <a:xfrm>
            <a:off x="723568" y="1600200"/>
            <a:ext cx="7963232" cy="45259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23568" y="6356349"/>
            <a:ext cx="2133600" cy="365125"/>
          </a:xfrm>
        </p:spPr>
        <p:txBody>
          <a:bodyPr/>
          <a:lstStyle/>
          <a:p>
            <a:fld id="{7B176B53-B989-9A4F-9FD4-67855968DBAA}"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1126A-BD49-E241-8663-2BF9FF756D36}" type="slidenum">
              <a:rPr lang="en-US" smtClean="0"/>
              <a:t>‹#›</a:t>
            </a:fld>
            <a:endParaRPr lang="en-US"/>
          </a:p>
        </p:txBody>
      </p:sp>
    </p:spTree>
    <p:extLst>
      <p:ext uri="{BB962C8B-B14F-4D97-AF65-F5344CB8AC3E}">
        <p14:creationId xmlns:p14="http://schemas.microsoft.com/office/powerpoint/2010/main" val="930799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12250" y="274638"/>
            <a:ext cx="58647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12250" y="6356350"/>
            <a:ext cx="2133600" cy="365125"/>
          </a:xfrm>
        </p:spPr>
        <p:txBody>
          <a:bodyPr/>
          <a:lstStyle/>
          <a:p>
            <a:fld id="{7B176B53-B989-9A4F-9FD4-67855968DBAA}"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1126A-BD49-E241-8663-2BF9FF756D36}" type="slidenum">
              <a:rPr lang="en-US" smtClean="0"/>
              <a:t>‹#›</a:t>
            </a:fld>
            <a:endParaRPr lang="en-US"/>
          </a:p>
        </p:txBody>
      </p:sp>
    </p:spTree>
    <p:extLst>
      <p:ext uri="{BB962C8B-B14F-4D97-AF65-F5344CB8AC3E}">
        <p14:creationId xmlns:p14="http://schemas.microsoft.com/office/powerpoint/2010/main" val="1411590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5067" y="237067"/>
            <a:ext cx="7713133" cy="1026483"/>
          </a:xfrm>
        </p:spPr>
        <p:txBody>
          <a:bodyPr anchor="t"/>
          <a:lstStyle>
            <a:lvl1pPr algn="l">
              <a:defRPr baseline="0">
                <a:solidFill>
                  <a:srgbClr val="004B8D"/>
                </a:solidFill>
              </a:defRPr>
            </a:lvl1pPr>
          </a:lstStyle>
          <a:p>
            <a:r>
              <a:rPr lang="en-US" dirty="0"/>
              <a:t>Click to edit Master title style</a:t>
            </a:r>
          </a:p>
        </p:txBody>
      </p:sp>
      <p:sp>
        <p:nvSpPr>
          <p:cNvPr id="3" name="Subtitle 2"/>
          <p:cNvSpPr>
            <a:spLocks noGrp="1"/>
          </p:cNvSpPr>
          <p:nvPr>
            <p:ph type="subTitle" idx="1"/>
          </p:nvPr>
        </p:nvSpPr>
        <p:spPr>
          <a:xfrm>
            <a:off x="745067" y="1357723"/>
            <a:ext cx="7713133" cy="4619744"/>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45067" y="6371166"/>
            <a:ext cx="2133600" cy="365125"/>
          </a:xfrm>
        </p:spPr>
        <p:txBody>
          <a:bodyPr/>
          <a:lstStyle/>
          <a:p>
            <a:fld id="{7B176B53-B989-9A4F-9FD4-67855968DBAA}" type="datetimeFigureOut">
              <a:rPr lang="en-US" smtClean="0"/>
              <a:t>4/15/2023</a:t>
            </a:fld>
            <a:endParaRPr lang="en-US"/>
          </a:p>
        </p:txBody>
      </p:sp>
      <p:sp>
        <p:nvSpPr>
          <p:cNvPr id="5" name="Footer Placeholder 4"/>
          <p:cNvSpPr>
            <a:spLocks noGrp="1"/>
          </p:cNvSpPr>
          <p:nvPr>
            <p:ph type="ftr" sz="quarter" idx="11"/>
          </p:nvPr>
        </p:nvSpPr>
        <p:spPr>
          <a:xfrm>
            <a:off x="3268133" y="6375400"/>
            <a:ext cx="2895600" cy="365125"/>
          </a:xfrm>
        </p:spPr>
        <p:txBody>
          <a:bodyPr/>
          <a:lstStyle/>
          <a:p>
            <a:endParaRPr lang="en-US"/>
          </a:p>
        </p:txBody>
      </p:sp>
      <p:sp>
        <p:nvSpPr>
          <p:cNvPr id="6" name="Slide Number Placeholder 5"/>
          <p:cNvSpPr>
            <a:spLocks noGrp="1"/>
          </p:cNvSpPr>
          <p:nvPr>
            <p:ph type="sldNum" sz="quarter" idx="12"/>
          </p:nvPr>
        </p:nvSpPr>
        <p:spPr/>
        <p:txBody>
          <a:bodyPr/>
          <a:lstStyle/>
          <a:p>
            <a:fld id="{62F1126A-BD49-E241-8663-2BF9FF756D36}" type="slidenum">
              <a:rPr lang="en-US" smtClean="0"/>
              <a:t>‹#›</a:t>
            </a:fld>
            <a:endParaRPr lang="en-US"/>
          </a:p>
        </p:txBody>
      </p:sp>
    </p:spTree>
    <p:extLst>
      <p:ext uri="{BB962C8B-B14F-4D97-AF65-F5344CB8AC3E}">
        <p14:creationId xmlns:p14="http://schemas.microsoft.com/office/powerpoint/2010/main" val="484860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45067" y="274638"/>
            <a:ext cx="7941733" cy="1143000"/>
          </a:xfrm>
        </p:spPr>
        <p:txBody>
          <a:bodyPr/>
          <a:lstStyle>
            <a:lvl1pPr>
              <a:defRPr baseline="0">
                <a:solidFill>
                  <a:srgbClr val="004B8D"/>
                </a:solidFill>
              </a:defRPr>
            </a:lvl1pPr>
          </a:lstStyle>
          <a:p>
            <a:r>
              <a:rPr lang="en-US" dirty="0"/>
              <a:t>Click to edit Master title style</a:t>
            </a:r>
          </a:p>
        </p:txBody>
      </p:sp>
      <p:sp>
        <p:nvSpPr>
          <p:cNvPr id="3" name="Content Placeholder 2"/>
          <p:cNvSpPr>
            <a:spLocks noGrp="1"/>
          </p:cNvSpPr>
          <p:nvPr>
            <p:ph idx="1"/>
          </p:nvPr>
        </p:nvSpPr>
        <p:spPr>
          <a:xfrm>
            <a:off x="745067" y="1600200"/>
            <a:ext cx="7941733" cy="45259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45067" y="6356350"/>
            <a:ext cx="2133600" cy="365125"/>
          </a:xfrm>
        </p:spPr>
        <p:txBody>
          <a:bodyPr/>
          <a:lstStyle/>
          <a:p>
            <a:fld id="{7B176B53-B989-9A4F-9FD4-67855968DBAA}" type="datetimeFigureOut">
              <a:rPr lang="en-US" smtClean="0"/>
              <a:t>4/15/2023</a:t>
            </a:fld>
            <a:endParaRPr lang="en-US"/>
          </a:p>
        </p:txBody>
      </p:sp>
      <p:sp>
        <p:nvSpPr>
          <p:cNvPr id="5" name="Footer Placeholder 4"/>
          <p:cNvSpPr>
            <a:spLocks noGrp="1"/>
          </p:cNvSpPr>
          <p:nvPr>
            <p:ph type="ftr" sz="quarter" idx="11"/>
          </p:nvPr>
        </p:nvSpPr>
        <p:spPr>
          <a:xfrm>
            <a:off x="3263900" y="6356350"/>
            <a:ext cx="2895600" cy="365125"/>
          </a:xfrm>
        </p:spPr>
        <p:txBody>
          <a:bodyPr/>
          <a:lstStyle/>
          <a:p>
            <a:endParaRPr lang="en-US"/>
          </a:p>
        </p:txBody>
      </p:sp>
      <p:sp>
        <p:nvSpPr>
          <p:cNvPr id="6" name="Slide Number Placeholder 5"/>
          <p:cNvSpPr>
            <a:spLocks noGrp="1"/>
          </p:cNvSpPr>
          <p:nvPr>
            <p:ph type="sldNum" sz="quarter" idx="12"/>
          </p:nvPr>
        </p:nvSpPr>
        <p:spPr/>
        <p:txBody>
          <a:bodyPr/>
          <a:lstStyle/>
          <a:p>
            <a:fld id="{62F1126A-BD49-E241-8663-2BF9FF756D36}" type="slidenum">
              <a:rPr lang="en-US" smtClean="0"/>
              <a:t>‹#›</a:t>
            </a:fld>
            <a:endParaRPr lang="en-US"/>
          </a:p>
        </p:txBody>
      </p:sp>
    </p:spTree>
    <p:extLst>
      <p:ext uri="{BB962C8B-B14F-4D97-AF65-F5344CB8AC3E}">
        <p14:creationId xmlns:p14="http://schemas.microsoft.com/office/powerpoint/2010/main" val="1618399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baseline="0">
                <a:solidFill>
                  <a:srgbClr val="004B8D"/>
                </a:solidFill>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23900" y="6356350"/>
            <a:ext cx="2133600" cy="365125"/>
          </a:xfrm>
        </p:spPr>
        <p:txBody>
          <a:bodyPr/>
          <a:lstStyle/>
          <a:p>
            <a:fld id="{7B176B53-B989-9A4F-9FD4-67855968DBAA}"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1126A-BD49-E241-8663-2BF9FF756D36}" type="slidenum">
              <a:rPr lang="en-US" smtClean="0"/>
              <a:t>‹#›</a:t>
            </a:fld>
            <a:endParaRPr lang="en-US"/>
          </a:p>
        </p:txBody>
      </p:sp>
    </p:spTree>
    <p:extLst>
      <p:ext uri="{BB962C8B-B14F-4D97-AF65-F5344CB8AC3E}">
        <p14:creationId xmlns:p14="http://schemas.microsoft.com/office/powerpoint/2010/main" val="3149646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23900" y="274638"/>
            <a:ext cx="7962900" cy="1143000"/>
          </a:xfrm>
        </p:spPr>
        <p:txBody>
          <a:bodyPr/>
          <a:lstStyle>
            <a:lvl1pPr>
              <a:defRPr>
                <a:solidFill>
                  <a:srgbClr val="004B8D"/>
                </a:solidFill>
              </a:defRPr>
            </a:lvl1pPr>
          </a:lstStyle>
          <a:p>
            <a:r>
              <a:rPr lang="en-US" dirty="0"/>
              <a:t>Click to edit Master title style</a:t>
            </a:r>
          </a:p>
        </p:txBody>
      </p:sp>
      <p:sp>
        <p:nvSpPr>
          <p:cNvPr id="3" name="Content Placeholder 2"/>
          <p:cNvSpPr>
            <a:spLocks noGrp="1"/>
          </p:cNvSpPr>
          <p:nvPr>
            <p:ph sz="half" idx="1"/>
          </p:nvPr>
        </p:nvSpPr>
        <p:spPr>
          <a:xfrm>
            <a:off x="723900" y="1600200"/>
            <a:ext cx="37719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723900" y="6356350"/>
            <a:ext cx="2133600" cy="365125"/>
          </a:xfrm>
        </p:spPr>
        <p:txBody>
          <a:bodyPr/>
          <a:lstStyle/>
          <a:p>
            <a:fld id="{7B176B53-B989-9A4F-9FD4-67855968DBAA}"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F1126A-BD49-E241-8663-2BF9FF756D36}" type="slidenum">
              <a:rPr lang="en-US" smtClean="0"/>
              <a:t>‹#›</a:t>
            </a:fld>
            <a:endParaRPr lang="en-US"/>
          </a:p>
        </p:txBody>
      </p:sp>
    </p:spTree>
    <p:extLst>
      <p:ext uri="{BB962C8B-B14F-4D97-AF65-F5344CB8AC3E}">
        <p14:creationId xmlns:p14="http://schemas.microsoft.com/office/powerpoint/2010/main" val="3219634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3900" y="274638"/>
            <a:ext cx="7962900" cy="1143000"/>
          </a:xfrm>
        </p:spPr>
        <p:txBody>
          <a:bodyPr/>
          <a:lstStyle>
            <a:lvl1pPr>
              <a:defRPr>
                <a:solidFill>
                  <a:srgbClr val="004B8D"/>
                </a:solidFill>
              </a:defRPr>
            </a:lvl1pPr>
          </a:lstStyle>
          <a:p>
            <a:r>
              <a:rPr lang="en-US" dirty="0"/>
              <a:t>Click to edit Master title style</a:t>
            </a:r>
          </a:p>
        </p:txBody>
      </p:sp>
      <p:sp>
        <p:nvSpPr>
          <p:cNvPr id="3" name="Text Placeholder 2"/>
          <p:cNvSpPr>
            <a:spLocks noGrp="1"/>
          </p:cNvSpPr>
          <p:nvPr>
            <p:ph type="body" idx="1"/>
          </p:nvPr>
        </p:nvSpPr>
        <p:spPr>
          <a:xfrm>
            <a:off x="723900" y="1535113"/>
            <a:ext cx="37734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23900" y="2174875"/>
            <a:ext cx="37734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723900" y="6356350"/>
            <a:ext cx="2133600" cy="365125"/>
          </a:xfrm>
        </p:spPr>
        <p:txBody>
          <a:bodyPr/>
          <a:lstStyle/>
          <a:p>
            <a:fld id="{7B176B53-B989-9A4F-9FD4-67855968DBAA}" type="datetimeFigureOut">
              <a:rPr lang="en-US" smtClean="0"/>
              <a:t>4/15/2023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F1126A-BD49-E241-8663-2BF9FF756D36}" type="slidenum">
              <a:rPr lang="en-US" smtClean="0"/>
              <a:t>‹#›</a:t>
            </a:fld>
            <a:endParaRPr lang="en-US"/>
          </a:p>
        </p:txBody>
      </p:sp>
    </p:spTree>
    <p:extLst>
      <p:ext uri="{BB962C8B-B14F-4D97-AF65-F5344CB8AC3E}">
        <p14:creationId xmlns:p14="http://schemas.microsoft.com/office/powerpoint/2010/main" val="1442706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23900" y="274638"/>
            <a:ext cx="7962900" cy="1143000"/>
          </a:xfrm>
        </p:spPr>
        <p:txBody>
          <a:bodyPr/>
          <a:lstStyle>
            <a:lvl1pPr>
              <a:defRPr>
                <a:solidFill>
                  <a:srgbClr val="004B8D"/>
                </a:solidFill>
              </a:defRPr>
            </a:lvl1pPr>
          </a:lstStyle>
          <a:p>
            <a:r>
              <a:rPr lang="en-US" dirty="0"/>
              <a:t>Click to edit Master title style</a:t>
            </a:r>
          </a:p>
        </p:txBody>
      </p:sp>
      <p:sp>
        <p:nvSpPr>
          <p:cNvPr id="3" name="Date Placeholder 2"/>
          <p:cNvSpPr>
            <a:spLocks noGrp="1"/>
          </p:cNvSpPr>
          <p:nvPr>
            <p:ph type="dt" sz="half" idx="10"/>
          </p:nvPr>
        </p:nvSpPr>
        <p:spPr>
          <a:xfrm>
            <a:off x="723900" y="6359608"/>
            <a:ext cx="2133600" cy="365125"/>
          </a:xfrm>
        </p:spPr>
        <p:txBody>
          <a:bodyPr/>
          <a:lstStyle/>
          <a:p>
            <a:fld id="{7B176B53-B989-9A4F-9FD4-67855968DBAA}" type="datetimeFigureOut">
              <a:rPr lang="en-US" smtClean="0"/>
              <a:t>4/15/2023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F1126A-BD49-E241-8663-2BF9FF756D36}" type="slidenum">
              <a:rPr lang="en-US" smtClean="0"/>
              <a:t>‹#›</a:t>
            </a:fld>
            <a:endParaRPr lang="en-US"/>
          </a:p>
        </p:txBody>
      </p:sp>
    </p:spTree>
    <p:extLst>
      <p:ext uri="{BB962C8B-B14F-4D97-AF65-F5344CB8AC3E}">
        <p14:creationId xmlns:p14="http://schemas.microsoft.com/office/powerpoint/2010/main" val="3451902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23900" y="6356350"/>
            <a:ext cx="2133600" cy="365125"/>
          </a:xfrm>
        </p:spPr>
        <p:txBody>
          <a:bodyPr/>
          <a:lstStyle/>
          <a:p>
            <a:fld id="{7B176B53-B989-9A4F-9FD4-67855968DBAA}" type="datetimeFigureOut">
              <a:rPr lang="en-US" smtClean="0"/>
              <a:t>4/15/2023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F1126A-BD49-E241-8663-2BF9FF756D36}" type="slidenum">
              <a:rPr lang="en-US" smtClean="0"/>
              <a:t>‹#›</a:t>
            </a:fld>
            <a:endParaRPr lang="en-US"/>
          </a:p>
        </p:txBody>
      </p:sp>
    </p:spTree>
    <p:extLst>
      <p:ext uri="{BB962C8B-B14F-4D97-AF65-F5344CB8AC3E}">
        <p14:creationId xmlns:p14="http://schemas.microsoft.com/office/powerpoint/2010/main" val="3797810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3900" y="273050"/>
            <a:ext cx="2741613" cy="1162050"/>
          </a:xfrm>
        </p:spPr>
        <p:txBody>
          <a:bodyPr anchor="b"/>
          <a:lstStyle>
            <a:lvl1pPr algn="l">
              <a:defRPr sz="2000" b="1">
                <a:solidFill>
                  <a:srgbClr val="004B8D"/>
                </a:solidFill>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solidFill>
                  <a:srgbClr val="004B8D"/>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23900" y="1435100"/>
            <a:ext cx="274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23900" y="6356350"/>
            <a:ext cx="2133600" cy="365125"/>
          </a:xfrm>
        </p:spPr>
        <p:txBody>
          <a:bodyPr/>
          <a:lstStyle/>
          <a:p>
            <a:fld id="{7B176B53-B989-9A4F-9FD4-67855968DBAA}"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F1126A-BD49-E241-8663-2BF9FF756D36}" type="slidenum">
              <a:rPr lang="en-US" smtClean="0"/>
              <a:t>‹#›</a:t>
            </a:fld>
            <a:endParaRPr lang="en-US"/>
          </a:p>
        </p:txBody>
      </p:sp>
    </p:spTree>
    <p:extLst>
      <p:ext uri="{BB962C8B-B14F-4D97-AF65-F5344CB8AC3E}">
        <p14:creationId xmlns:p14="http://schemas.microsoft.com/office/powerpoint/2010/main" val="22456046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2.jp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EC3401-8769-5E4B-8E62-CB1677B83333}" type="datetimeFigureOut">
              <a:rPr lang="en-US" smtClean="0"/>
              <a:t>4/15/2023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7FCA4C-30BC-B34B-9FA4-05B7C14B6FBC}" type="slidenum">
              <a:rPr lang="en-US" smtClean="0"/>
              <a:t>‹#›</a:t>
            </a:fld>
            <a:endParaRPr lang="en-US"/>
          </a:p>
        </p:txBody>
      </p:sp>
      <p:pic>
        <p:nvPicPr>
          <p:cNvPr id="9" name="Picture 8">
            <a:extLst>
              <a:ext uri="{FF2B5EF4-FFF2-40B4-BE49-F238E27FC236}">
                <a16:creationId xmlns:a16="http://schemas.microsoft.com/office/drawing/2014/main" id="{2E7CC191-8212-5E46-B497-0FE6AE7DDD67}"/>
              </a:ext>
            </a:extLst>
          </p:cNvPr>
          <p:cNvPicPr>
            <a:picLocks noChangeAspect="1"/>
          </p:cNvPicPr>
          <p:nvPr userDrawn="1"/>
        </p:nvPicPr>
        <p:blipFill>
          <a:blip r:embed="rId3"/>
          <a:stretch>
            <a:fillRect/>
          </a:stretch>
        </p:blipFill>
        <p:spPr>
          <a:xfrm>
            <a:off x="0" y="3048"/>
            <a:ext cx="9144000" cy="6851904"/>
          </a:xfrm>
          <a:prstGeom prst="rect">
            <a:avLst/>
          </a:prstGeom>
        </p:spPr>
      </p:pic>
    </p:spTree>
    <p:extLst>
      <p:ext uri="{BB962C8B-B14F-4D97-AF65-F5344CB8AC3E}">
        <p14:creationId xmlns:p14="http://schemas.microsoft.com/office/powerpoint/2010/main" val="817815885"/>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176B53-B989-9A4F-9FD4-67855968DBAA}" type="datetimeFigureOut">
              <a:rPr lang="en-US" smtClean="0"/>
              <a:t>4/15/2023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F1126A-BD49-E241-8663-2BF9FF756D36}" type="slidenum">
              <a:rPr lang="en-US" smtClean="0"/>
              <a:t>‹#›</a:t>
            </a:fld>
            <a:endParaRPr lang="en-US"/>
          </a:p>
        </p:txBody>
      </p:sp>
      <p:pic>
        <p:nvPicPr>
          <p:cNvPr id="9" name="Picture 8">
            <a:extLst>
              <a:ext uri="{FF2B5EF4-FFF2-40B4-BE49-F238E27FC236}">
                <a16:creationId xmlns:a16="http://schemas.microsoft.com/office/drawing/2014/main" id="{E2FEE026-3669-CB45-9676-67BADC3462E6}"/>
              </a:ext>
            </a:extLst>
          </p:cNvPr>
          <p:cNvPicPr>
            <a:picLocks noChangeAspect="1"/>
          </p:cNvPicPr>
          <p:nvPr userDrawn="1"/>
        </p:nvPicPr>
        <p:blipFill>
          <a:blip r:embed="rId13"/>
          <a:stretch>
            <a:fillRect/>
          </a:stretch>
        </p:blipFill>
        <p:spPr>
          <a:xfrm>
            <a:off x="0" y="3048"/>
            <a:ext cx="9144000" cy="6851904"/>
          </a:xfrm>
          <a:prstGeom prst="rect">
            <a:avLst/>
          </a:prstGeom>
        </p:spPr>
      </p:pic>
    </p:spTree>
    <p:extLst>
      <p:ext uri="{BB962C8B-B14F-4D97-AF65-F5344CB8AC3E}">
        <p14:creationId xmlns:p14="http://schemas.microsoft.com/office/powerpoint/2010/main" val="239069598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FA77E90-C14C-3345-992B-CAA6C5BDA4C7}"/>
              </a:ext>
            </a:extLst>
          </p:cNvPr>
          <p:cNvSpPr>
            <a:spLocks noGrp="1"/>
          </p:cNvSpPr>
          <p:nvPr>
            <p:ph type="ctrTitle" hasCustomPrompt="1"/>
          </p:nvPr>
        </p:nvSpPr>
        <p:spPr>
          <a:xfrm>
            <a:off x="5019575" y="1491915"/>
            <a:ext cx="3797166" cy="2993457"/>
          </a:xfrm>
        </p:spPr>
        <p:txBody>
          <a:bodyPr>
            <a:normAutofit fontScale="90000"/>
          </a:bodyPr>
          <a:lstStyle>
            <a:lvl1pPr algn="l">
              <a:defRPr sz="4000" baseline="0">
                <a:solidFill>
                  <a:srgbClr val="002F87"/>
                </a:solidFill>
              </a:defRPr>
            </a:lvl1pPr>
          </a:lstStyle>
          <a:p>
            <a:pPr algn="ctr"/>
            <a:r>
              <a:rPr lang="en-US" b="1" i="0" dirty="0">
                <a:solidFill>
                  <a:srgbClr val="222222"/>
                </a:solidFill>
                <a:effectLst/>
                <a:latin typeface="Work Sans" pitchFamily="2" charset="0"/>
              </a:rPr>
              <a:t>Communication Optimization in Tiny Federated Learning</a:t>
            </a:r>
            <a:endParaRPr lang="en-US" b="1" dirty="0"/>
          </a:p>
        </p:txBody>
      </p:sp>
      <p:pic>
        <p:nvPicPr>
          <p:cNvPr id="5" name="Picture Placeholder 4">
            <a:extLst>
              <a:ext uri="{FF2B5EF4-FFF2-40B4-BE49-F238E27FC236}">
                <a16:creationId xmlns:a16="http://schemas.microsoft.com/office/drawing/2014/main" id="{FA9A177F-7EB2-2B8D-006C-32E8B9EBEEBC}"/>
              </a:ext>
            </a:extLst>
          </p:cNvPr>
          <p:cNvPicPr>
            <a:picLocks noGrp="1" noChangeAspect="1"/>
          </p:cNvPicPr>
          <p:nvPr>
            <p:ph type="pic" sz="quarter" idx="10"/>
          </p:nvPr>
        </p:nvPicPr>
        <p:blipFill rotWithShape="1">
          <a:blip r:embed="rId2"/>
          <a:srcRect l="3860" r="3860"/>
          <a:stretch/>
        </p:blipFill>
        <p:spPr>
          <a:xfrm>
            <a:off x="685799" y="685800"/>
            <a:ext cx="3797165" cy="4664091"/>
          </a:xfrm>
        </p:spPr>
      </p:pic>
      <p:sp>
        <p:nvSpPr>
          <p:cNvPr id="2" name="TextBox 1">
            <a:extLst>
              <a:ext uri="{FF2B5EF4-FFF2-40B4-BE49-F238E27FC236}">
                <a16:creationId xmlns:a16="http://schemas.microsoft.com/office/drawing/2014/main" id="{7F43EE23-BF4E-F312-AB3A-1934EC2F3092}"/>
              </a:ext>
            </a:extLst>
          </p:cNvPr>
          <p:cNvSpPr txBox="1"/>
          <p:nvPr/>
        </p:nvSpPr>
        <p:spPr>
          <a:xfrm>
            <a:off x="6918158" y="4471305"/>
            <a:ext cx="1950214" cy="369332"/>
          </a:xfrm>
          <a:prstGeom prst="rect">
            <a:avLst/>
          </a:prstGeom>
          <a:noFill/>
        </p:spPr>
        <p:txBody>
          <a:bodyPr wrap="none" rtlCol="0">
            <a:spAutoFit/>
          </a:bodyPr>
          <a:lstStyle/>
          <a:p>
            <a:r>
              <a:rPr lang="en-US" u="sng" dirty="0"/>
              <a:t>Rahul Theresaraj</a:t>
            </a:r>
          </a:p>
        </p:txBody>
      </p:sp>
    </p:spTree>
    <p:extLst>
      <p:ext uri="{BB962C8B-B14F-4D97-AF65-F5344CB8AC3E}">
        <p14:creationId xmlns:p14="http://schemas.microsoft.com/office/powerpoint/2010/main" val="448740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F2D8A-04C7-8602-1EC7-15A5C3806BF2}"/>
              </a:ext>
            </a:extLst>
          </p:cNvPr>
          <p:cNvSpPr>
            <a:spLocks noGrp="1"/>
          </p:cNvSpPr>
          <p:nvPr>
            <p:ph type="title"/>
          </p:nvPr>
        </p:nvSpPr>
        <p:spPr>
          <a:xfrm>
            <a:off x="723900" y="274638"/>
            <a:ext cx="7962900" cy="1143000"/>
          </a:xfrm>
        </p:spPr>
        <p:txBody>
          <a:bodyPr anchor="ctr">
            <a:normAutofit/>
          </a:bodyPr>
          <a:lstStyle/>
          <a:p>
            <a:pPr>
              <a:lnSpc>
                <a:spcPct val="90000"/>
              </a:lnSpc>
            </a:pPr>
            <a:r>
              <a:rPr lang="en-US" sz="3700" dirty="0"/>
              <a:t>Techniques for Communication Optimization</a:t>
            </a:r>
          </a:p>
        </p:txBody>
      </p:sp>
      <p:graphicFrame>
        <p:nvGraphicFramePr>
          <p:cNvPr id="16" name="Content Placeholder 3">
            <a:extLst>
              <a:ext uri="{FF2B5EF4-FFF2-40B4-BE49-F238E27FC236}">
                <a16:creationId xmlns:a16="http://schemas.microsoft.com/office/drawing/2014/main" id="{860021A4-DF2A-89EB-13BA-8B9214E1F08A}"/>
              </a:ext>
            </a:extLst>
          </p:cNvPr>
          <p:cNvGraphicFramePr>
            <a:graphicFrameLocks noGrp="1"/>
          </p:cNvGraphicFramePr>
          <p:nvPr>
            <p:ph sz="half" idx="2"/>
            <p:extLst>
              <p:ext uri="{D42A27DB-BD31-4B8C-83A1-F6EECF244321}">
                <p14:modId xmlns:p14="http://schemas.microsoft.com/office/powerpoint/2010/main" val="1252580271"/>
              </p:ext>
            </p:extLst>
          </p:nvPr>
        </p:nvGraphicFramePr>
        <p:xfrm>
          <a:off x="2552700" y="1600200"/>
          <a:ext cx="4038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676418B2-D261-362B-25A6-C5124A629E21}"/>
              </a:ext>
            </a:extLst>
          </p:cNvPr>
          <p:cNvSpPr txBox="1"/>
          <p:nvPr/>
        </p:nvSpPr>
        <p:spPr>
          <a:xfrm>
            <a:off x="8431602" y="6237644"/>
            <a:ext cx="255198" cy="246221"/>
          </a:xfrm>
          <a:prstGeom prst="rect">
            <a:avLst/>
          </a:prstGeom>
          <a:noFill/>
        </p:spPr>
        <p:txBody>
          <a:bodyPr wrap="none" rtlCol="0">
            <a:spAutoFit/>
          </a:bodyPr>
          <a:lstStyle/>
          <a:p>
            <a:r>
              <a:rPr lang="en-US" sz="1000" dirty="0"/>
              <a:t>9</a:t>
            </a:r>
          </a:p>
        </p:txBody>
      </p:sp>
    </p:spTree>
    <p:extLst>
      <p:ext uri="{BB962C8B-B14F-4D97-AF65-F5344CB8AC3E}">
        <p14:creationId xmlns:p14="http://schemas.microsoft.com/office/powerpoint/2010/main" val="1111700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0ADF4-68D9-82E1-C135-98375F439E6E}"/>
              </a:ext>
            </a:extLst>
          </p:cNvPr>
          <p:cNvSpPr>
            <a:spLocks noGrp="1"/>
          </p:cNvSpPr>
          <p:nvPr>
            <p:ph type="title"/>
          </p:nvPr>
        </p:nvSpPr>
        <p:spPr/>
        <p:txBody>
          <a:bodyPr/>
          <a:lstStyle/>
          <a:p>
            <a:r>
              <a:rPr lang="en-US" dirty="0"/>
              <a:t>Diagram of a Project</a:t>
            </a:r>
          </a:p>
        </p:txBody>
      </p:sp>
      <p:pic>
        <p:nvPicPr>
          <p:cNvPr id="4" name="Content Placeholder 4" descr="Diagram">
            <a:extLst>
              <a:ext uri="{FF2B5EF4-FFF2-40B4-BE49-F238E27FC236}">
                <a16:creationId xmlns:a16="http://schemas.microsoft.com/office/drawing/2014/main" id="{38076920-5980-0A30-49CD-83244F1FEC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3331" y="1686719"/>
            <a:ext cx="6924675" cy="4352925"/>
          </a:xfrm>
          <a:noFill/>
        </p:spPr>
      </p:pic>
      <p:sp>
        <p:nvSpPr>
          <p:cNvPr id="3" name="TextBox 2">
            <a:extLst>
              <a:ext uri="{FF2B5EF4-FFF2-40B4-BE49-F238E27FC236}">
                <a16:creationId xmlns:a16="http://schemas.microsoft.com/office/drawing/2014/main" id="{8B4044E1-072A-D465-4EC7-B9C449AC9E1D}"/>
              </a:ext>
            </a:extLst>
          </p:cNvPr>
          <p:cNvSpPr txBox="1"/>
          <p:nvPr/>
        </p:nvSpPr>
        <p:spPr>
          <a:xfrm>
            <a:off x="8431602" y="6237644"/>
            <a:ext cx="325730" cy="246221"/>
          </a:xfrm>
          <a:prstGeom prst="rect">
            <a:avLst/>
          </a:prstGeom>
          <a:noFill/>
        </p:spPr>
        <p:txBody>
          <a:bodyPr wrap="none" rtlCol="0">
            <a:spAutoFit/>
          </a:bodyPr>
          <a:lstStyle/>
          <a:p>
            <a:r>
              <a:rPr lang="en-US" sz="1000" dirty="0"/>
              <a:t>10</a:t>
            </a:r>
          </a:p>
        </p:txBody>
      </p:sp>
    </p:spTree>
    <p:extLst>
      <p:ext uri="{BB962C8B-B14F-4D97-AF65-F5344CB8AC3E}">
        <p14:creationId xmlns:p14="http://schemas.microsoft.com/office/powerpoint/2010/main" val="3932618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A2068-20D3-856B-202C-2183029A7B95}"/>
              </a:ext>
            </a:extLst>
          </p:cNvPr>
          <p:cNvSpPr>
            <a:spLocks noGrp="1"/>
          </p:cNvSpPr>
          <p:nvPr>
            <p:ph type="title"/>
          </p:nvPr>
        </p:nvSpPr>
        <p:spPr>
          <a:xfrm>
            <a:off x="723900" y="274638"/>
            <a:ext cx="7962900" cy="1143000"/>
          </a:xfrm>
        </p:spPr>
        <p:txBody>
          <a:bodyPr anchor="ctr">
            <a:normAutofit/>
          </a:bodyPr>
          <a:lstStyle/>
          <a:p>
            <a:r>
              <a:rPr lang="en-US" dirty="0"/>
              <a:t>Diagram – Pruning a Model</a:t>
            </a:r>
          </a:p>
        </p:txBody>
      </p:sp>
      <p:pic>
        <p:nvPicPr>
          <p:cNvPr id="4" name="Content Placeholder 13" descr="Diagram&#10;&#10;Description automatically generated">
            <a:extLst>
              <a:ext uri="{FF2B5EF4-FFF2-40B4-BE49-F238E27FC236}">
                <a16:creationId xmlns:a16="http://schemas.microsoft.com/office/drawing/2014/main" id="{2F58CB2C-4FD9-2481-146A-918ECD4BAFD7}"/>
              </a:ext>
            </a:extLst>
          </p:cNvPr>
          <p:cNvPicPr>
            <a:picLocks noGrp="1" noChangeAspect="1"/>
          </p:cNvPicPr>
          <p:nvPr>
            <p:ph sz="half" idx="2"/>
          </p:nvPr>
        </p:nvPicPr>
        <p:blipFill>
          <a:blip r:embed="rId2"/>
          <a:stretch>
            <a:fillRect/>
          </a:stretch>
        </p:blipFill>
        <p:spPr>
          <a:xfrm>
            <a:off x="2686050" y="3964401"/>
            <a:ext cx="4038600" cy="2190940"/>
          </a:xfrm>
          <a:prstGeom prst="rect">
            <a:avLst/>
          </a:prstGeom>
          <a:noFill/>
        </p:spPr>
      </p:pic>
      <p:pic>
        <p:nvPicPr>
          <p:cNvPr id="10" name="Picture 9" descr="A picture containing scissors, tool&#10;&#10;Description automatically generated">
            <a:extLst>
              <a:ext uri="{FF2B5EF4-FFF2-40B4-BE49-F238E27FC236}">
                <a16:creationId xmlns:a16="http://schemas.microsoft.com/office/drawing/2014/main" id="{6D1F692E-F973-6CF5-9461-0BE842FF3C7E}"/>
              </a:ext>
            </a:extLst>
          </p:cNvPr>
          <p:cNvPicPr>
            <a:picLocks noChangeAspect="1"/>
          </p:cNvPicPr>
          <p:nvPr/>
        </p:nvPicPr>
        <p:blipFill>
          <a:blip r:embed="rId3"/>
          <a:stretch>
            <a:fillRect/>
          </a:stretch>
        </p:blipFill>
        <p:spPr>
          <a:xfrm>
            <a:off x="2889538" y="1595549"/>
            <a:ext cx="3835112" cy="2190941"/>
          </a:xfrm>
          <a:prstGeom prst="rect">
            <a:avLst/>
          </a:prstGeom>
        </p:spPr>
      </p:pic>
      <p:sp>
        <p:nvSpPr>
          <p:cNvPr id="3" name="TextBox 2">
            <a:extLst>
              <a:ext uri="{FF2B5EF4-FFF2-40B4-BE49-F238E27FC236}">
                <a16:creationId xmlns:a16="http://schemas.microsoft.com/office/drawing/2014/main" id="{A5F8B796-1101-8702-0A11-D93750ACBBA8}"/>
              </a:ext>
            </a:extLst>
          </p:cNvPr>
          <p:cNvSpPr txBox="1"/>
          <p:nvPr/>
        </p:nvSpPr>
        <p:spPr>
          <a:xfrm>
            <a:off x="8431602" y="6237644"/>
            <a:ext cx="325730" cy="246221"/>
          </a:xfrm>
          <a:prstGeom prst="rect">
            <a:avLst/>
          </a:prstGeom>
          <a:noFill/>
        </p:spPr>
        <p:txBody>
          <a:bodyPr wrap="none" rtlCol="0">
            <a:spAutoFit/>
          </a:bodyPr>
          <a:lstStyle/>
          <a:p>
            <a:r>
              <a:rPr lang="en-US" sz="1000" dirty="0"/>
              <a:t>11</a:t>
            </a:r>
          </a:p>
        </p:txBody>
      </p:sp>
    </p:spTree>
    <p:extLst>
      <p:ext uri="{BB962C8B-B14F-4D97-AF65-F5344CB8AC3E}">
        <p14:creationId xmlns:p14="http://schemas.microsoft.com/office/powerpoint/2010/main" val="2807552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976BA09-E2F5-304D-36AB-A46CDC7AD533}"/>
              </a:ext>
            </a:extLst>
          </p:cNvPr>
          <p:cNvSpPr>
            <a:spLocks noGrp="1"/>
          </p:cNvSpPr>
          <p:nvPr>
            <p:ph type="title"/>
          </p:nvPr>
        </p:nvSpPr>
        <p:spPr>
          <a:xfrm>
            <a:off x="745067" y="274638"/>
            <a:ext cx="7941733" cy="1143000"/>
          </a:xfrm>
        </p:spPr>
        <p:txBody>
          <a:bodyPr/>
          <a:lstStyle/>
          <a:p>
            <a:r>
              <a:rPr lang="en-US" dirty="0"/>
              <a:t>Diagram – Pruned FL diagram</a:t>
            </a:r>
          </a:p>
        </p:txBody>
      </p:sp>
      <p:pic>
        <p:nvPicPr>
          <p:cNvPr id="5" name="Content Placeholder 7" descr="Diagram&#10;&#10;Description automatically generated">
            <a:extLst>
              <a:ext uri="{FF2B5EF4-FFF2-40B4-BE49-F238E27FC236}">
                <a16:creationId xmlns:a16="http://schemas.microsoft.com/office/drawing/2014/main" id="{A66B16FB-931D-A7F2-6D24-50D410CC8262}"/>
              </a:ext>
            </a:extLst>
          </p:cNvPr>
          <p:cNvPicPr>
            <a:picLocks noGrp="1" noChangeAspect="1"/>
          </p:cNvPicPr>
          <p:nvPr>
            <p:ph idx="1"/>
          </p:nvPr>
        </p:nvPicPr>
        <p:blipFill>
          <a:blip r:embed="rId2"/>
          <a:stretch>
            <a:fillRect/>
          </a:stretch>
        </p:blipFill>
        <p:spPr>
          <a:xfrm>
            <a:off x="745067" y="2215272"/>
            <a:ext cx="7941733" cy="3295819"/>
          </a:xfrm>
          <a:noFill/>
        </p:spPr>
      </p:pic>
      <p:sp>
        <p:nvSpPr>
          <p:cNvPr id="2" name="TextBox 1">
            <a:extLst>
              <a:ext uri="{FF2B5EF4-FFF2-40B4-BE49-F238E27FC236}">
                <a16:creationId xmlns:a16="http://schemas.microsoft.com/office/drawing/2014/main" id="{EB0A1938-FEE1-38B3-DA8D-7651B4D268E3}"/>
              </a:ext>
            </a:extLst>
          </p:cNvPr>
          <p:cNvSpPr txBox="1"/>
          <p:nvPr/>
        </p:nvSpPr>
        <p:spPr>
          <a:xfrm>
            <a:off x="3315887" y="5504032"/>
            <a:ext cx="2512226" cy="261610"/>
          </a:xfrm>
          <a:prstGeom prst="rect">
            <a:avLst/>
          </a:prstGeom>
          <a:noFill/>
        </p:spPr>
        <p:txBody>
          <a:bodyPr wrap="none" rtlCol="0">
            <a:spAutoFit/>
          </a:bodyPr>
          <a:lstStyle/>
          <a:p>
            <a:r>
              <a:rPr lang="en-US" sz="1100" dirty="0"/>
              <a:t>https://arxiv.org/pdf/1909.12326.pdf</a:t>
            </a:r>
          </a:p>
        </p:txBody>
      </p:sp>
      <p:sp>
        <p:nvSpPr>
          <p:cNvPr id="3" name="TextBox 2">
            <a:extLst>
              <a:ext uri="{FF2B5EF4-FFF2-40B4-BE49-F238E27FC236}">
                <a16:creationId xmlns:a16="http://schemas.microsoft.com/office/drawing/2014/main" id="{F174CDE0-603F-5C36-8F94-333F07B3EA71}"/>
              </a:ext>
            </a:extLst>
          </p:cNvPr>
          <p:cNvSpPr txBox="1"/>
          <p:nvPr/>
        </p:nvSpPr>
        <p:spPr>
          <a:xfrm>
            <a:off x="8431602" y="6237644"/>
            <a:ext cx="325730" cy="246221"/>
          </a:xfrm>
          <a:prstGeom prst="rect">
            <a:avLst/>
          </a:prstGeom>
          <a:noFill/>
        </p:spPr>
        <p:txBody>
          <a:bodyPr wrap="none" rtlCol="0">
            <a:spAutoFit/>
          </a:bodyPr>
          <a:lstStyle/>
          <a:p>
            <a:r>
              <a:rPr lang="en-US" sz="1000" dirty="0"/>
              <a:t>12</a:t>
            </a:r>
          </a:p>
        </p:txBody>
      </p:sp>
    </p:spTree>
    <p:extLst>
      <p:ext uri="{BB962C8B-B14F-4D97-AF65-F5344CB8AC3E}">
        <p14:creationId xmlns:p14="http://schemas.microsoft.com/office/powerpoint/2010/main" val="1854662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72603-CC7B-C2CF-58FF-1AFEBDDFF128}"/>
              </a:ext>
            </a:extLst>
          </p:cNvPr>
          <p:cNvSpPr>
            <a:spLocks noGrp="1"/>
          </p:cNvSpPr>
          <p:nvPr>
            <p:ph type="title"/>
          </p:nvPr>
        </p:nvSpPr>
        <p:spPr>
          <a:xfrm>
            <a:off x="723900" y="274638"/>
            <a:ext cx="7962900" cy="1143000"/>
          </a:xfrm>
        </p:spPr>
        <p:txBody>
          <a:bodyPr anchor="ctr">
            <a:normAutofit/>
          </a:bodyPr>
          <a:lstStyle/>
          <a:p>
            <a:pPr>
              <a:lnSpc>
                <a:spcPct val="90000"/>
              </a:lnSpc>
            </a:pPr>
            <a:r>
              <a:rPr lang="en-US" sz="3700" dirty="0"/>
              <a:t>Applications &amp; Advantages of Communication Optimization in TFL</a:t>
            </a:r>
          </a:p>
        </p:txBody>
      </p:sp>
      <p:sp>
        <p:nvSpPr>
          <p:cNvPr id="10" name="Text Placeholder 2">
            <a:extLst>
              <a:ext uri="{FF2B5EF4-FFF2-40B4-BE49-F238E27FC236}">
                <a16:creationId xmlns:a16="http://schemas.microsoft.com/office/drawing/2014/main" id="{0B5F5F9C-1C94-4552-5FD2-EB31537FA8FF}"/>
              </a:ext>
            </a:extLst>
          </p:cNvPr>
          <p:cNvSpPr>
            <a:spLocks noGrp="1"/>
          </p:cNvSpPr>
          <p:nvPr>
            <p:ph type="body" idx="1"/>
          </p:nvPr>
        </p:nvSpPr>
        <p:spPr>
          <a:xfrm>
            <a:off x="723900" y="1535113"/>
            <a:ext cx="3773488" cy="639762"/>
          </a:xfrm>
        </p:spPr>
        <p:txBody>
          <a:bodyPr/>
          <a:lstStyle/>
          <a:p>
            <a:r>
              <a:rPr lang="en-US" dirty="0"/>
              <a:t>Applications</a:t>
            </a:r>
          </a:p>
        </p:txBody>
      </p:sp>
      <p:sp>
        <p:nvSpPr>
          <p:cNvPr id="12" name="Text Placeholder 4">
            <a:extLst>
              <a:ext uri="{FF2B5EF4-FFF2-40B4-BE49-F238E27FC236}">
                <a16:creationId xmlns:a16="http://schemas.microsoft.com/office/drawing/2014/main" id="{A28AA500-B6BF-6DE9-F8BA-1DB468BCB6A8}"/>
              </a:ext>
            </a:extLst>
          </p:cNvPr>
          <p:cNvSpPr>
            <a:spLocks noGrp="1"/>
          </p:cNvSpPr>
          <p:nvPr>
            <p:ph type="body" sz="quarter" idx="3"/>
          </p:nvPr>
        </p:nvSpPr>
        <p:spPr>
          <a:xfrm>
            <a:off x="4645025" y="1535113"/>
            <a:ext cx="4041775" cy="639762"/>
          </a:xfrm>
        </p:spPr>
        <p:txBody>
          <a:bodyPr/>
          <a:lstStyle/>
          <a:p>
            <a:r>
              <a:rPr lang="en-US" dirty="0"/>
              <a:t>Advantages</a:t>
            </a:r>
          </a:p>
        </p:txBody>
      </p:sp>
      <p:sp>
        <p:nvSpPr>
          <p:cNvPr id="14" name="Content Placeholder 5">
            <a:extLst>
              <a:ext uri="{FF2B5EF4-FFF2-40B4-BE49-F238E27FC236}">
                <a16:creationId xmlns:a16="http://schemas.microsoft.com/office/drawing/2014/main" id="{E25651B7-0682-306B-8D0A-0DC00FB46A3F}"/>
              </a:ext>
            </a:extLst>
          </p:cNvPr>
          <p:cNvSpPr>
            <a:spLocks noGrp="1"/>
          </p:cNvSpPr>
          <p:nvPr>
            <p:ph sz="quarter" idx="4"/>
          </p:nvPr>
        </p:nvSpPr>
        <p:spPr>
          <a:xfrm>
            <a:off x="4645025" y="2174875"/>
            <a:ext cx="4041775" cy="3951288"/>
          </a:xfrm>
        </p:spPr>
        <p:txBody>
          <a:bodyPr>
            <a:normAutofit/>
          </a:bodyPr>
          <a:lstStyle/>
          <a:p>
            <a:pPr lvl="0"/>
            <a:r>
              <a:rPr lang="en-US" dirty="0"/>
              <a:t>Secure and efficient model training on decentralized data source</a:t>
            </a:r>
          </a:p>
          <a:p>
            <a:pPr lvl="0"/>
            <a:r>
              <a:rPr lang="en-US" dirty="0"/>
              <a:t>Preserving privacy </a:t>
            </a:r>
          </a:p>
          <a:p>
            <a:pPr lvl="0"/>
            <a:r>
              <a:rPr lang="en-US" dirty="0"/>
              <a:t>Risk of data breaches </a:t>
            </a:r>
          </a:p>
          <a:p>
            <a:pPr lvl="0"/>
            <a:r>
              <a:rPr lang="en-US" dirty="0"/>
              <a:t>Cyber attacks.</a:t>
            </a:r>
          </a:p>
          <a:p>
            <a:endParaRPr lang="en-US" dirty="0"/>
          </a:p>
        </p:txBody>
      </p:sp>
      <p:sp>
        <p:nvSpPr>
          <p:cNvPr id="4" name="Content Placeholder 3">
            <a:extLst>
              <a:ext uri="{FF2B5EF4-FFF2-40B4-BE49-F238E27FC236}">
                <a16:creationId xmlns:a16="http://schemas.microsoft.com/office/drawing/2014/main" id="{0F6ACC77-F5DD-1ABA-F422-1CDC1CF46248}"/>
              </a:ext>
            </a:extLst>
          </p:cNvPr>
          <p:cNvSpPr>
            <a:spLocks noGrp="1"/>
          </p:cNvSpPr>
          <p:nvPr>
            <p:ph sz="half" idx="2"/>
          </p:nvPr>
        </p:nvSpPr>
        <p:spPr/>
        <p:txBody>
          <a:bodyPr/>
          <a:lstStyle/>
          <a:p>
            <a:r>
              <a:rPr lang="en-US" dirty="0"/>
              <a:t>Personalized healthcare </a:t>
            </a:r>
          </a:p>
          <a:p>
            <a:r>
              <a:rPr lang="en-US" dirty="0"/>
              <a:t>Smart cities</a:t>
            </a:r>
          </a:p>
          <a:p>
            <a:r>
              <a:rPr lang="en-US" dirty="0"/>
              <a:t>Autonomous vehicles</a:t>
            </a:r>
          </a:p>
          <a:p>
            <a:endParaRPr lang="en-US" dirty="0"/>
          </a:p>
          <a:p>
            <a:endParaRPr lang="en-US" dirty="0"/>
          </a:p>
        </p:txBody>
      </p:sp>
      <p:sp>
        <p:nvSpPr>
          <p:cNvPr id="3" name="TextBox 2">
            <a:extLst>
              <a:ext uri="{FF2B5EF4-FFF2-40B4-BE49-F238E27FC236}">
                <a16:creationId xmlns:a16="http://schemas.microsoft.com/office/drawing/2014/main" id="{5F3EC4AF-EE4A-C8C3-A524-F810680FEA51}"/>
              </a:ext>
            </a:extLst>
          </p:cNvPr>
          <p:cNvSpPr txBox="1"/>
          <p:nvPr/>
        </p:nvSpPr>
        <p:spPr>
          <a:xfrm>
            <a:off x="8431602" y="6237644"/>
            <a:ext cx="325730" cy="246221"/>
          </a:xfrm>
          <a:prstGeom prst="rect">
            <a:avLst/>
          </a:prstGeom>
          <a:noFill/>
        </p:spPr>
        <p:txBody>
          <a:bodyPr wrap="none" rtlCol="0">
            <a:spAutoFit/>
          </a:bodyPr>
          <a:lstStyle/>
          <a:p>
            <a:r>
              <a:rPr lang="en-US" sz="1000" dirty="0"/>
              <a:t>13</a:t>
            </a:r>
          </a:p>
        </p:txBody>
      </p:sp>
    </p:spTree>
    <p:extLst>
      <p:ext uri="{BB962C8B-B14F-4D97-AF65-F5344CB8AC3E}">
        <p14:creationId xmlns:p14="http://schemas.microsoft.com/office/powerpoint/2010/main" val="152741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5F129-617C-F743-5350-3C8922FCA824}"/>
              </a:ext>
            </a:extLst>
          </p:cNvPr>
          <p:cNvSpPr>
            <a:spLocks noGrp="1"/>
          </p:cNvSpPr>
          <p:nvPr>
            <p:ph type="title"/>
          </p:nvPr>
        </p:nvSpPr>
        <p:spPr>
          <a:xfrm>
            <a:off x="745067" y="274638"/>
            <a:ext cx="7941733" cy="1143000"/>
          </a:xfrm>
        </p:spPr>
        <p:txBody>
          <a:bodyPr anchor="ctr">
            <a:normAutofit/>
          </a:bodyPr>
          <a:lstStyle/>
          <a:p>
            <a:r>
              <a:rPr lang="en-US" spc="-40"/>
              <a:t>Next Steps</a:t>
            </a:r>
            <a:endParaRPr lang="en-US" dirty="0"/>
          </a:p>
        </p:txBody>
      </p:sp>
      <p:graphicFrame>
        <p:nvGraphicFramePr>
          <p:cNvPr id="5" name="Content Placeholder 2">
            <a:extLst>
              <a:ext uri="{FF2B5EF4-FFF2-40B4-BE49-F238E27FC236}">
                <a16:creationId xmlns:a16="http://schemas.microsoft.com/office/drawing/2014/main" id="{EAE274DD-D889-0968-40A0-E3DD93B92978}"/>
              </a:ext>
            </a:extLst>
          </p:cNvPr>
          <p:cNvGraphicFramePr>
            <a:graphicFrameLocks noGrp="1"/>
          </p:cNvGraphicFramePr>
          <p:nvPr>
            <p:ph idx="1"/>
            <p:extLst>
              <p:ext uri="{D42A27DB-BD31-4B8C-83A1-F6EECF244321}">
                <p14:modId xmlns:p14="http://schemas.microsoft.com/office/powerpoint/2010/main" val="2096073884"/>
              </p:ext>
            </p:extLst>
          </p:nvPr>
        </p:nvGraphicFramePr>
        <p:xfrm>
          <a:off x="745067" y="1600200"/>
          <a:ext cx="7941733"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281D320-1843-26B4-76D4-1D4D53F5F7C4}"/>
              </a:ext>
            </a:extLst>
          </p:cNvPr>
          <p:cNvSpPr txBox="1"/>
          <p:nvPr/>
        </p:nvSpPr>
        <p:spPr>
          <a:xfrm>
            <a:off x="8431602" y="6237644"/>
            <a:ext cx="325730" cy="246221"/>
          </a:xfrm>
          <a:prstGeom prst="rect">
            <a:avLst/>
          </a:prstGeom>
          <a:noFill/>
        </p:spPr>
        <p:txBody>
          <a:bodyPr wrap="none" rtlCol="0">
            <a:spAutoFit/>
          </a:bodyPr>
          <a:lstStyle/>
          <a:p>
            <a:r>
              <a:rPr lang="en-US" sz="1000" dirty="0"/>
              <a:t>14</a:t>
            </a:r>
          </a:p>
        </p:txBody>
      </p:sp>
    </p:spTree>
    <p:extLst>
      <p:ext uri="{BB962C8B-B14F-4D97-AF65-F5344CB8AC3E}">
        <p14:creationId xmlns:p14="http://schemas.microsoft.com/office/powerpoint/2010/main" val="899274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6A678-6CDA-0E8B-17B1-80864959A904}"/>
              </a:ext>
            </a:extLst>
          </p:cNvPr>
          <p:cNvSpPr>
            <a:spLocks noGrp="1"/>
          </p:cNvSpPr>
          <p:nvPr>
            <p:ph type="title" idx="4294967295"/>
          </p:nvPr>
        </p:nvSpPr>
        <p:spPr>
          <a:xfrm>
            <a:off x="795338" y="736456"/>
            <a:ext cx="7942262" cy="1143000"/>
          </a:xfrm>
        </p:spPr>
        <p:txBody>
          <a:bodyPr/>
          <a:lstStyle/>
          <a:p>
            <a:r>
              <a:rPr lang="en-US"/>
              <a:t>THANK YOU!</a:t>
            </a:r>
            <a:endParaRPr lang="en-US" dirty="0"/>
          </a:p>
        </p:txBody>
      </p:sp>
      <p:pic>
        <p:nvPicPr>
          <p:cNvPr id="5" name="Content Placeholder 4" descr="Text&#10;&#10;Description automatically generated">
            <a:extLst>
              <a:ext uri="{FF2B5EF4-FFF2-40B4-BE49-F238E27FC236}">
                <a16:creationId xmlns:a16="http://schemas.microsoft.com/office/drawing/2014/main" id="{C38CA408-35AE-2C00-71EB-F21BE2A836FA}"/>
              </a:ext>
            </a:extLst>
          </p:cNvPr>
          <p:cNvPicPr>
            <a:picLocks noGrp="1" noChangeAspect="1"/>
          </p:cNvPicPr>
          <p:nvPr>
            <p:ph idx="4294967295"/>
          </p:nvPr>
        </p:nvPicPr>
        <p:blipFill>
          <a:blip r:embed="rId2"/>
          <a:stretch>
            <a:fillRect/>
          </a:stretch>
        </p:blipFill>
        <p:spPr>
          <a:xfrm>
            <a:off x="2537618" y="1694729"/>
            <a:ext cx="4666745" cy="4078287"/>
          </a:xfrm>
        </p:spPr>
      </p:pic>
      <p:sp>
        <p:nvSpPr>
          <p:cNvPr id="3" name="TextBox 2">
            <a:extLst>
              <a:ext uri="{FF2B5EF4-FFF2-40B4-BE49-F238E27FC236}">
                <a16:creationId xmlns:a16="http://schemas.microsoft.com/office/drawing/2014/main" id="{CC94C3D7-9E00-96CB-3FC5-F77687215F37}"/>
              </a:ext>
            </a:extLst>
          </p:cNvPr>
          <p:cNvSpPr txBox="1"/>
          <p:nvPr/>
        </p:nvSpPr>
        <p:spPr>
          <a:xfrm>
            <a:off x="8431602" y="6237644"/>
            <a:ext cx="325730" cy="246221"/>
          </a:xfrm>
          <a:prstGeom prst="rect">
            <a:avLst/>
          </a:prstGeom>
          <a:noFill/>
        </p:spPr>
        <p:txBody>
          <a:bodyPr wrap="none" rtlCol="0">
            <a:spAutoFit/>
          </a:bodyPr>
          <a:lstStyle/>
          <a:p>
            <a:r>
              <a:rPr lang="en-US" sz="1000" dirty="0"/>
              <a:t>15</a:t>
            </a:r>
          </a:p>
        </p:txBody>
      </p:sp>
    </p:spTree>
    <p:extLst>
      <p:ext uri="{BB962C8B-B14F-4D97-AF65-F5344CB8AC3E}">
        <p14:creationId xmlns:p14="http://schemas.microsoft.com/office/powerpoint/2010/main" val="431682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Agenda</a:t>
            </a:r>
          </a:p>
        </p:txBody>
      </p:sp>
      <p:sp>
        <p:nvSpPr>
          <p:cNvPr id="7" name="Content Placeholder 6"/>
          <p:cNvSpPr>
            <a:spLocks noGrp="1"/>
          </p:cNvSpPr>
          <p:nvPr>
            <p:ph idx="1"/>
          </p:nvPr>
        </p:nvSpPr>
        <p:spPr>
          <a:xfrm>
            <a:off x="745067" y="1600201"/>
            <a:ext cx="7941733" cy="3162300"/>
          </a:xfrm>
        </p:spPr>
        <p:txBody>
          <a:bodyPr>
            <a:normAutofit/>
          </a:bodyPr>
          <a:lstStyle/>
          <a:p>
            <a:r>
              <a:rPr lang="en-US" sz="1800" dirty="0"/>
              <a:t>Introduction</a:t>
            </a:r>
          </a:p>
          <a:p>
            <a:r>
              <a:rPr lang="en-US" sz="1800" dirty="0"/>
              <a:t>Federated Learning</a:t>
            </a:r>
          </a:p>
          <a:p>
            <a:r>
              <a:rPr lang="en-US" sz="1800" dirty="0"/>
              <a:t>Tiny Federated Learning</a:t>
            </a:r>
          </a:p>
          <a:p>
            <a:r>
              <a:rPr lang="en-US" sz="1800" dirty="0"/>
              <a:t>State of Art</a:t>
            </a:r>
          </a:p>
          <a:p>
            <a:r>
              <a:rPr lang="en-US" sz="1800" dirty="0"/>
              <a:t>Challenges of Federated Learning</a:t>
            </a:r>
          </a:p>
          <a:p>
            <a:r>
              <a:rPr lang="en-US" sz="1800" dirty="0"/>
              <a:t>Techniques for Communication Optimization</a:t>
            </a:r>
          </a:p>
          <a:p>
            <a:r>
              <a:rPr lang="en-US" sz="1800" dirty="0"/>
              <a:t>Diagrams</a:t>
            </a:r>
          </a:p>
          <a:p>
            <a:r>
              <a:rPr lang="en-US" sz="1800" dirty="0"/>
              <a:t>Applications of Communication Optimization in TFL</a:t>
            </a:r>
          </a:p>
          <a:p>
            <a:r>
              <a:rPr lang="en-US" sz="1800" dirty="0"/>
              <a:t>Next steps</a:t>
            </a:r>
          </a:p>
          <a:p>
            <a:pPr marL="0" indent="0">
              <a:buNone/>
            </a:pPr>
            <a:endParaRPr lang="en-US" sz="1800" dirty="0"/>
          </a:p>
          <a:p>
            <a:endParaRPr lang="en-US" sz="1800" dirty="0"/>
          </a:p>
          <a:p>
            <a:endParaRPr lang="en-US" sz="1800" dirty="0"/>
          </a:p>
        </p:txBody>
      </p:sp>
      <p:sp>
        <p:nvSpPr>
          <p:cNvPr id="2" name="TextBox 1">
            <a:extLst>
              <a:ext uri="{FF2B5EF4-FFF2-40B4-BE49-F238E27FC236}">
                <a16:creationId xmlns:a16="http://schemas.microsoft.com/office/drawing/2014/main" id="{B0A6885E-05A5-7B56-1A4D-89E75EB85F1D}"/>
              </a:ext>
            </a:extLst>
          </p:cNvPr>
          <p:cNvSpPr txBox="1"/>
          <p:nvPr/>
        </p:nvSpPr>
        <p:spPr>
          <a:xfrm>
            <a:off x="8431602" y="6237644"/>
            <a:ext cx="255198" cy="246221"/>
          </a:xfrm>
          <a:prstGeom prst="rect">
            <a:avLst/>
          </a:prstGeom>
          <a:noFill/>
        </p:spPr>
        <p:txBody>
          <a:bodyPr wrap="none" rtlCol="0">
            <a:spAutoFit/>
          </a:bodyPr>
          <a:lstStyle/>
          <a:p>
            <a:r>
              <a:rPr lang="en-US" sz="1000" dirty="0"/>
              <a:t>1</a:t>
            </a:r>
          </a:p>
        </p:txBody>
      </p:sp>
    </p:spTree>
    <p:extLst>
      <p:ext uri="{BB962C8B-B14F-4D97-AF65-F5344CB8AC3E}">
        <p14:creationId xmlns:p14="http://schemas.microsoft.com/office/powerpoint/2010/main" val="1718048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B53F6C8-D22F-4F4A-69B3-2F94F2658FA9}"/>
              </a:ext>
            </a:extLst>
          </p:cNvPr>
          <p:cNvSpPr>
            <a:spLocks noGrp="1"/>
          </p:cNvSpPr>
          <p:nvPr>
            <p:ph type="title"/>
          </p:nvPr>
        </p:nvSpPr>
        <p:spPr>
          <a:xfrm>
            <a:off x="745067" y="274638"/>
            <a:ext cx="7941733" cy="1143000"/>
          </a:xfrm>
        </p:spPr>
        <p:txBody>
          <a:bodyPr/>
          <a:lstStyle/>
          <a:p>
            <a:r>
              <a:rPr lang="en-US" dirty="0"/>
              <a:t>Introduction</a:t>
            </a:r>
          </a:p>
        </p:txBody>
      </p:sp>
      <p:graphicFrame>
        <p:nvGraphicFramePr>
          <p:cNvPr id="24" name="Content Placeholder 2">
            <a:extLst>
              <a:ext uri="{FF2B5EF4-FFF2-40B4-BE49-F238E27FC236}">
                <a16:creationId xmlns:a16="http://schemas.microsoft.com/office/drawing/2014/main" id="{2079EF9C-6821-F42D-5CE9-8A1F9A8C5406}"/>
              </a:ext>
            </a:extLst>
          </p:cNvPr>
          <p:cNvGraphicFramePr>
            <a:graphicFrameLocks noGrp="1"/>
          </p:cNvGraphicFramePr>
          <p:nvPr>
            <p:ph idx="1"/>
            <p:extLst>
              <p:ext uri="{D42A27DB-BD31-4B8C-83A1-F6EECF244321}">
                <p14:modId xmlns:p14="http://schemas.microsoft.com/office/powerpoint/2010/main" val="2464171470"/>
              </p:ext>
            </p:extLst>
          </p:nvPr>
        </p:nvGraphicFramePr>
        <p:xfrm>
          <a:off x="745067" y="1600200"/>
          <a:ext cx="7941733"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3B92F611-2700-A3ED-E98A-B32AED80ACA0}"/>
              </a:ext>
            </a:extLst>
          </p:cNvPr>
          <p:cNvSpPr txBox="1"/>
          <p:nvPr/>
        </p:nvSpPr>
        <p:spPr>
          <a:xfrm>
            <a:off x="8431602" y="6237644"/>
            <a:ext cx="255198" cy="246221"/>
          </a:xfrm>
          <a:prstGeom prst="rect">
            <a:avLst/>
          </a:prstGeom>
          <a:noFill/>
        </p:spPr>
        <p:txBody>
          <a:bodyPr wrap="none" rtlCol="0">
            <a:spAutoFit/>
          </a:bodyPr>
          <a:lstStyle/>
          <a:p>
            <a:r>
              <a:rPr lang="en-US" sz="1000" dirty="0"/>
              <a:t>2</a:t>
            </a:r>
          </a:p>
        </p:txBody>
      </p:sp>
    </p:spTree>
    <p:extLst>
      <p:ext uri="{BB962C8B-B14F-4D97-AF65-F5344CB8AC3E}">
        <p14:creationId xmlns:p14="http://schemas.microsoft.com/office/powerpoint/2010/main" val="1166522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6A9E2E8B-8AB4-DC56-C4D4-1B235E4F2F51}"/>
              </a:ext>
            </a:extLst>
          </p:cNvPr>
          <p:cNvSpPr>
            <a:spLocks noGrp="1"/>
          </p:cNvSpPr>
          <p:nvPr>
            <p:ph type="title"/>
          </p:nvPr>
        </p:nvSpPr>
        <p:spPr>
          <a:xfrm>
            <a:off x="1704976" y="4745400"/>
            <a:ext cx="5486400" cy="357188"/>
          </a:xfrm>
        </p:spPr>
        <p:txBody>
          <a:bodyPr>
            <a:normAutofit fontScale="90000"/>
          </a:bodyPr>
          <a:lstStyle/>
          <a:p>
            <a:r>
              <a:rPr lang="en-US" dirty="0"/>
              <a:t>Federated Learning</a:t>
            </a:r>
          </a:p>
        </p:txBody>
      </p:sp>
      <p:pic>
        <p:nvPicPr>
          <p:cNvPr id="4" name="Picture 4" descr="Federated learning - Wikipedia">
            <a:extLst>
              <a:ext uri="{FF2B5EF4-FFF2-40B4-BE49-F238E27FC236}">
                <a16:creationId xmlns:a16="http://schemas.microsoft.com/office/drawing/2014/main" id="{EBE08BE7-C933-BCC6-15F5-CCED320D45CD}"/>
              </a:ext>
            </a:extLst>
          </p:cNvPr>
          <p:cNvPicPr>
            <a:picLocks noGrp="1" noChangeAspect="1" noChangeArrowheads="1"/>
          </p:cNvPicPr>
          <p:nvPr>
            <p:ph type="pic" idx="1"/>
          </p:nvPr>
        </p:nvPicPr>
        <p:blipFill>
          <a:blip r:embed="rId2" cstate="print">
            <a:extLst>
              <a:ext uri="{28A0092B-C50C-407E-A947-70E740481C1C}">
                <a14:useLocalDpi xmlns:a14="http://schemas.microsoft.com/office/drawing/2010/main" val="0"/>
              </a:ext>
            </a:extLst>
          </a:blip>
          <a:stretch/>
        </p:blipFill>
        <p:spPr bwMode="auto">
          <a:xfrm>
            <a:off x="1792288" y="756794"/>
            <a:ext cx="5486400" cy="3826761"/>
          </a:xfrm>
          <a:prstGeom prst="rect">
            <a:avLst/>
          </a:prstGeom>
          <a:noFill/>
        </p:spPr>
      </p:pic>
      <p:sp>
        <p:nvSpPr>
          <p:cNvPr id="12" name="Content Placeholder 3">
            <a:extLst>
              <a:ext uri="{FF2B5EF4-FFF2-40B4-BE49-F238E27FC236}">
                <a16:creationId xmlns:a16="http://schemas.microsoft.com/office/drawing/2014/main" id="{8D6EECA9-6F03-B01B-E3FA-4B863264D9AE}"/>
              </a:ext>
            </a:extLst>
          </p:cNvPr>
          <p:cNvSpPr>
            <a:spLocks noGrp="1"/>
          </p:cNvSpPr>
          <p:nvPr>
            <p:ph type="body" sz="half" idx="2"/>
          </p:nvPr>
        </p:nvSpPr>
        <p:spPr>
          <a:xfrm>
            <a:off x="1792288" y="5164138"/>
            <a:ext cx="5486400" cy="550862"/>
          </a:xfrm>
        </p:spPr>
        <p:txBody>
          <a:bodyPr>
            <a:normAutofit/>
          </a:bodyPr>
          <a:lstStyle/>
          <a:p>
            <a:r>
              <a:rPr lang="en-US" dirty="0"/>
              <a:t>It is a method of Machine learning that enables an algorithm model to be trained across multiple edge devices.</a:t>
            </a:r>
          </a:p>
          <a:p>
            <a:endParaRPr lang="en-US" dirty="0"/>
          </a:p>
        </p:txBody>
      </p:sp>
      <p:sp>
        <p:nvSpPr>
          <p:cNvPr id="2" name="TextBox 1">
            <a:extLst>
              <a:ext uri="{FF2B5EF4-FFF2-40B4-BE49-F238E27FC236}">
                <a16:creationId xmlns:a16="http://schemas.microsoft.com/office/drawing/2014/main" id="{B19294A3-B8EB-30C4-B6F8-EACD082878FB}"/>
              </a:ext>
            </a:extLst>
          </p:cNvPr>
          <p:cNvSpPr txBox="1"/>
          <p:nvPr/>
        </p:nvSpPr>
        <p:spPr>
          <a:xfrm>
            <a:off x="1162051" y="4486479"/>
            <a:ext cx="6572250" cy="246221"/>
          </a:xfrm>
          <a:prstGeom prst="rect">
            <a:avLst/>
          </a:prstGeom>
          <a:noFill/>
        </p:spPr>
        <p:txBody>
          <a:bodyPr wrap="square" rtlCol="0">
            <a:spAutoFit/>
          </a:bodyPr>
          <a:lstStyle/>
          <a:p>
            <a:pPr algn="ctr"/>
            <a:r>
              <a:rPr lang="en-US" sz="1000" dirty="0"/>
              <a:t>https://en.wikipedia.org/wiki/File:Centralized_federated_learning_protocol.png</a:t>
            </a:r>
          </a:p>
        </p:txBody>
      </p:sp>
      <p:sp>
        <p:nvSpPr>
          <p:cNvPr id="3" name="TextBox 2">
            <a:extLst>
              <a:ext uri="{FF2B5EF4-FFF2-40B4-BE49-F238E27FC236}">
                <a16:creationId xmlns:a16="http://schemas.microsoft.com/office/drawing/2014/main" id="{2009B204-F385-AE59-6151-ABEB17C10904}"/>
              </a:ext>
            </a:extLst>
          </p:cNvPr>
          <p:cNvSpPr txBox="1"/>
          <p:nvPr/>
        </p:nvSpPr>
        <p:spPr>
          <a:xfrm>
            <a:off x="8431602" y="6237644"/>
            <a:ext cx="255198" cy="246221"/>
          </a:xfrm>
          <a:prstGeom prst="rect">
            <a:avLst/>
          </a:prstGeom>
          <a:noFill/>
        </p:spPr>
        <p:txBody>
          <a:bodyPr wrap="none" rtlCol="0">
            <a:spAutoFit/>
          </a:bodyPr>
          <a:lstStyle/>
          <a:p>
            <a:r>
              <a:rPr lang="en-US" sz="1000" dirty="0"/>
              <a:t>3</a:t>
            </a:r>
          </a:p>
        </p:txBody>
      </p:sp>
    </p:spTree>
    <p:extLst>
      <p:ext uri="{BB962C8B-B14F-4D97-AF65-F5344CB8AC3E}">
        <p14:creationId xmlns:p14="http://schemas.microsoft.com/office/powerpoint/2010/main" val="688235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83ED099-ED8D-77E1-DAD2-3C99262BF3A8}"/>
              </a:ext>
            </a:extLst>
          </p:cNvPr>
          <p:cNvSpPr>
            <a:spLocks noGrp="1"/>
          </p:cNvSpPr>
          <p:nvPr>
            <p:ph type="title"/>
          </p:nvPr>
        </p:nvSpPr>
        <p:spPr>
          <a:xfrm>
            <a:off x="1719153" y="4517231"/>
            <a:ext cx="5486400" cy="566738"/>
          </a:xfrm>
        </p:spPr>
        <p:txBody>
          <a:bodyPr/>
          <a:lstStyle/>
          <a:p>
            <a:r>
              <a:rPr lang="en-US" dirty="0"/>
              <a:t>Tiny Federated Learning</a:t>
            </a:r>
          </a:p>
        </p:txBody>
      </p:sp>
      <p:pic>
        <p:nvPicPr>
          <p:cNvPr id="5" name="Content Placeholder 8" descr="A picture containing graphical user interface&#10;&#10;Description automatically generated">
            <a:extLst>
              <a:ext uri="{FF2B5EF4-FFF2-40B4-BE49-F238E27FC236}">
                <a16:creationId xmlns:a16="http://schemas.microsoft.com/office/drawing/2014/main" id="{62A6B60E-7248-2601-045D-D18360E773BC}"/>
              </a:ext>
            </a:extLst>
          </p:cNvPr>
          <p:cNvPicPr>
            <a:picLocks noChangeAspect="1"/>
          </p:cNvPicPr>
          <p:nvPr/>
        </p:nvPicPr>
        <p:blipFill rotWithShape="1">
          <a:blip r:embed="rId2"/>
          <a:srcRect b="4306"/>
          <a:stretch/>
        </p:blipFill>
        <p:spPr>
          <a:xfrm>
            <a:off x="1792288" y="1298572"/>
            <a:ext cx="5486400" cy="2743205"/>
          </a:xfrm>
          <a:prstGeom prst="rect">
            <a:avLst/>
          </a:prstGeom>
          <a:noFill/>
        </p:spPr>
      </p:pic>
      <p:sp>
        <p:nvSpPr>
          <p:cNvPr id="12" name="Text Placeholder 3">
            <a:extLst>
              <a:ext uri="{FF2B5EF4-FFF2-40B4-BE49-F238E27FC236}">
                <a16:creationId xmlns:a16="http://schemas.microsoft.com/office/drawing/2014/main" id="{2D579D6A-D393-229B-6C32-F7793EBBB312}"/>
              </a:ext>
            </a:extLst>
          </p:cNvPr>
          <p:cNvSpPr>
            <a:spLocks noGrp="1"/>
          </p:cNvSpPr>
          <p:nvPr>
            <p:ph type="body" sz="half" idx="2"/>
          </p:nvPr>
        </p:nvSpPr>
        <p:spPr>
          <a:xfrm>
            <a:off x="1792288" y="5210012"/>
            <a:ext cx="5486400" cy="566738"/>
          </a:xfrm>
        </p:spPr>
        <p:txBody>
          <a:bodyPr>
            <a:normAutofit fontScale="85000" lnSpcReduction="20000"/>
          </a:bodyPr>
          <a:lstStyle/>
          <a:p>
            <a:r>
              <a:rPr lang="en-US" sz="1400" dirty="0"/>
              <a:t>It is an approach that aims to train </a:t>
            </a:r>
            <a:r>
              <a:rPr lang="en-US" dirty="0"/>
              <a:t>models on decentralized data sources on a tiny edge devices while preserving privacy and security by using low computational cost.</a:t>
            </a:r>
          </a:p>
        </p:txBody>
      </p:sp>
      <p:sp>
        <p:nvSpPr>
          <p:cNvPr id="2" name="TextBox 1">
            <a:extLst>
              <a:ext uri="{FF2B5EF4-FFF2-40B4-BE49-F238E27FC236}">
                <a16:creationId xmlns:a16="http://schemas.microsoft.com/office/drawing/2014/main" id="{C99C5204-A4A1-F5A2-C990-C2ABDD8A6CAA}"/>
              </a:ext>
            </a:extLst>
          </p:cNvPr>
          <p:cNvSpPr txBox="1"/>
          <p:nvPr/>
        </p:nvSpPr>
        <p:spPr>
          <a:xfrm>
            <a:off x="1719153" y="4124816"/>
            <a:ext cx="5559535" cy="261610"/>
          </a:xfrm>
          <a:prstGeom prst="rect">
            <a:avLst/>
          </a:prstGeom>
          <a:noFill/>
        </p:spPr>
        <p:txBody>
          <a:bodyPr wrap="none" rtlCol="0">
            <a:spAutoFit/>
          </a:bodyPr>
          <a:lstStyle/>
          <a:p>
            <a:r>
              <a:rPr lang="en-US" sz="1100" dirty="0"/>
              <a:t>https://www.mn.uio.no/ifi/studier/masteroppgaver/nd/image-20211024110426-1.png</a:t>
            </a:r>
          </a:p>
        </p:txBody>
      </p:sp>
      <p:sp>
        <p:nvSpPr>
          <p:cNvPr id="3" name="TextBox 2">
            <a:extLst>
              <a:ext uri="{FF2B5EF4-FFF2-40B4-BE49-F238E27FC236}">
                <a16:creationId xmlns:a16="http://schemas.microsoft.com/office/drawing/2014/main" id="{8831A449-FFD5-F33B-932D-B8AD109B9FBC}"/>
              </a:ext>
            </a:extLst>
          </p:cNvPr>
          <p:cNvSpPr txBox="1"/>
          <p:nvPr/>
        </p:nvSpPr>
        <p:spPr>
          <a:xfrm>
            <a:off x="8431602" y="6237644"/>
            <a:ext cx="255198" cy="246221"/>
          </a:xfrm>
          <a:prstGeom prst="rect">
            <a:avLst/>
          </a:prstGeom>
          <a:noFill/>
        </p:spPr>
        <p:txBody>
          <a:bodyPr wrap="none" rtlCol="0">
            <a:spAutoFit/>
          </a:bodyPr>
          <a:lstStyle/>
          <a:p>
            <a:r>
              <a:rPr lang="en-US" sz="1000" dirty="0"/>
              <a:t>4</a:t>
            </a:r>
          </a:p>
        </p:txBody>
      </p:sp>
    </p:spTree>
    <p:extLst>
      <p:ext uri="{BB962C8B-B14F-4D97-AF65-F5344CB8AC3E}">
        <p14:creationId xmlns:p14="http://schemas.microsoft.com/office/powerpoint/2010/main" val="3642830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3F680EDA-ED41-1297-9E77-725580EDE434}"/>
              </a:ext>
            </a:extLst>
          </p:cNvPr>
          <p:cNvSpPr>
            <a:spLocks noGrp="1"/>
          </p:cNvSpPr>
          <p:nvPr>
            <p:ph type="title"/>
          </p:nvPr>
        </p:nvSpPr>
        <p:spPr>
          <a:xfrm>
            <a:off x="745067" y="274638"/>
            <a:ext cx="7941733" cy="1143000"/>
          </a:xfrm>
        </p:spPr>
        <p:txBody>
          <a:bodyPr/>
          <a:lstStyle/>
          <a:p>
            <a:r>
              <a:rPr lang="en-US" dirty="0"/>
              <a:t>State of Art</a:t>
            </a:r>
          </a:p>
        </p:txBody>
      </p:sp>
      <p:pic>
        <p:nvPicPr>
          <p:cNvPr id="5" name="Picture Placeholder 9" descr="Diagram&#10;&#10;Description automatically generated">
            <a:extLst>
              <a:ext uri="{FF2B5EF4-FFF2-40B4-BE49-F238E27FC236}">
                <a16:creationId xmlns:a16="http://schemas.microsoft.com/office/drawing/2014/main" id="{B4DB62EF-4A6E-DB46-5873-BB927F74D216}"/>
              </a:ext>
            </a:extLst>
          </p:cNvPr>
          <p:cNvPicPr>
            <a:picLocks noChangeAspect="1"/>
          </p:cNvPicPr>
          <p:nvPr/>
        </p:nvPicPr>
        <p:blipFill rotWithShape="1">
          <a:blip r:embed="rId2"/>
          <a:srcRect l="1" r="-41"/>
          <a:stretch/>
        </p:blipFill>
        <p:spPr>
          <a:xfrm>
            <a:off x="601132" y="1319130"/>
            <a:ext cx="7941733" cy="2877727"/>
          </a:xfrm>
          <a:prstGeom prst="rect">
            <a:avLst/>
          </a:prstGeom>
          <a:noFill/>
        </p:spPr>
      </p:pic>
      <p:sp>
        <p:nvSpPr>
          <p:cNvPr id="6" name="TextBox 5">
            <a:extLst>
              <a:ext uri="{FF2B5EF4-FFF2-40B4-BE49-F238E27FC236}">
                <a16:creationId xmlns:a16="http://schemas.microsoft.com/office/drawing/2014/main" id="{3897FD7D-2BB1-72EB-DDC8-69A1C5574C33}"/>
              </a:ext>
            </a:extLst>
          </p:cNvPr>
          <p:cNvSpPr txBox="1"/>
          <p:nvPr/>
        </p:nvSpPr>
        <p:spPr>
          <a:xfrm>
            <a:off x="745067" y="4594909"/>
            <a:ext cx="7010400" cy="584775"/>
          </a:xfrm>
          <a:prstGeom prst="rect">
            <a:avLst/>
          </a:prstGeom>
          <a:noFill/>
        </p:spPr>
        <p:txBody>
          <a:bodyPr wrap="square" rtlCol="0">
            <a:spAutoFit/>
          </a:bodyPr>
          <a:lstStyle/>
          <a:p>
            <a:pPr lvl="0" algn="ctr">
              <a:lnSpc>
                <a:spcPct val="100000"/>
              </a:lnSpc>
            </a:pPr>
            <a:r>
              <a:rPr lang="en-US" sz="1600" b="1" u="sng" baseline="0" dirty="0"/>
              <a:t>Federated Learning Versus Classical Machine Learning: A Convergence Comparison.</a:t>
            </a:r>
            <a:endParaRPr lang="en-US" sz="1600" dirty="0"/>
          </a:p>
        </p:txBody>
      </p:sp>
      <p:sp>
        <p:nvSpPr>
          <p:cNvPr id="7" name="TextBox 6">
            <a:extLst>
              <a:ext uri="{FF2B5EF4-FFF2-40B4-BE49-F238E27FC236}">
                <a16:creationId xmlns:a16="http://schemas.microsoft.com/office/drawing/2014/main" id="{E1A32FD0-D9ED-C5F9-397F-D925D6A3EC83}"/>
              </a:ext>
            </a:extLst>
          </p:cNvPr>
          <p:cNvSpPr txBox="1"/>
          <p:nvPr/>
        </p:nvSpPr>
        <p:spPr>
          <a:xfrm>
            <a:off x="745067" y="5215704"/>
            <a:ext cx="7797799" cy="646331"/>
          </a:xfrm>
          <a:prstGeom prst="rect">
            <a:avLst/>
          </a:prstGeom>
          <a:noFill/>
        </p:spPr>
        <p:txBody>
          <a:bodyPr wrap="square" rtlCol="0">
            <a:spAutoFit/>
          </a:bodyPr>
          <a:lstStyle/>
          <a:p>
            <a:r>
              <a:rPr lang="en-US" baseline="0" dirty="0"/>
              <a:t>A Comparison of federated learning with Centralized and distributed machine learning approaches.</a:t>
            </a:r>
            <a:endParaRPr lang="en-US" dirty="0"/>
          </a:p>
        </p:txBody>
      </p:sp>
      <p:sp>
        <p:nvSpPr>
          <p:cNvPr id="2" name="TextBox 1">
            <a:extLst>
              <a:ext uri="{FF2B5EF4-FFF2-40B4-BE49-F238E27FC236}">
                <a16:creationId xmlns:a16="http://schemas.microsoft.com/office/drawing/2014/main" id="{25A99BD3-6DF4-5520-5180-02E25F2F4EF8}"/>
              </a:ext>
            </a:extLst>
          </p:cNvPr>
          <p:cNvSpPr txBox="1"/>
          <p:nvPr/>
        </p:nvSpPr>
        <p:spPr>
          <a:xfrm>
            <a:off x="1219200" y="4272290"/>
            <a:ext cx="7087197" cy="261610"/>
          </a:xfrm>
          <a:prstGeom prst="rect">
            <a:avLst/>
          </a:prstGeom>
          <a:noFill/>
        </p:spPr>
        <p:txBody>
          <a:bodyPr wrap="none" rtlCol="0">
            <a:spAutoFit/>
          </a:bodyPr>
          <a:lstStyle/>
          <a:p>
            <a:r>
              <a:rPr lang="en-US" sz="1100" dirty="0"/>
              <a:t>https://d3i71xaburhd42.cloudfront.net/f825746074f90e5f2226d7a91ce9fa6224d6644b/250px/5-Figure1-1.png</a:t>
            </a:r>
          </a:p>
        </p:txBody>
      </p:sp>
      <p:sp>
        <p:nvSpPr>
          <p:cNvPr id="3" name="TextBox 2">
            <a:extLst>
              <a:ext uri="{FF2B5EF4-FFF2-40B4-BE49-F238E27FC236}">
                <a16:creationId xmlns:a16="http://schemas.microsoft.com/office/drawing/2014/main" id="{A75EE58C-24BA-555F-7304-08145F19A5D7}"/>
              </a:ext>
            </a:extLst>
          </p:cNvPr>
          <p:cNvSpPr txBox="1"/>
          <p:nvPr/>
        </p:nvSpPr>
        <p:spPr>
          <a:xfrm>
            <a:off x="8431602" y="6237644"/>
            <a:ext cx="255198" cy="246221"/>
          </a:xfrm>
          <a:prstGeom prst="rect">
            <a:avLst/>
          </a:prstGeom>
          <a:noFill/>
        </p:spPr>
        <p:txBody>
          <a:bodyPr wrap="none" rtlCol="0">
            <a:spAutoFit/>
          </a:bodyPr>
          <a:lstStyle/>
          <a:p>
            <a:r>
              <a:rPr lang="en-US" sz="1000" dirty="0"/>
              <a:t>5</a:t>
            </a:r>
          </a:p>
        </p:txBody>
      </p:sp>
    </p:spTree>
    <p:extLst>
      <p:ext uri="{BB962C8B-B14F-4D97-AF65-F5344CB8AC3E}">
        <p14:creationId xmlns:p14="http://schemas.microsoft.com/office/powerpoint/2010/main" val="3528287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E7260F3-3E27-8E5A-1D30-A519B2114723}"/>
              </a:ext>
            </a:extLst>
          </p:cNvPr>
          <p:cNvSpPr>
            <a:spLocks noGrp="1"/>
          </p:cNvSpPr>
          <p:nvPr>
            <p:ph type="title"/>
          </p:nvPr>
        </p:nvSpPr>
        <p:spPr>
          <a:xfrm>
            <a:off x="723900" y="274638"/>
            <a:ext cx="7962900" cy="676707"/>
          </a:xfrm>
        </p:spPr>
        <p:txBody>
          <a:bodyPr>
            <a:normAutofit fontScale="90000"/>
          </a:bodyPr>
          <a:lstStyle/>
          <a:p>
            <a:r>
              <a:rPr lang="en-US" dirty="0"/>
              <a:t>State of Art</a:t>
            </a:r>
          </a:p>
        </p:txBody>
      </p:sp>
      <p:sp>
        <p:nvSpPr>
          <p:cNvPr id="17" name="Content Placeholder 2">
            <a:extLst>
              <a:ext uri="{FF2B5EF4-FFF2-40B4-BE49-F238E27FC236}">
                <a16:creationId xmlns:a16="http://schemas.microsoft.com/office/drawing/2014/main" id="{9B19C8EE-5660-CE90-03D8-8DA7CB68D9AF}"/>
              </a:ext>
            </a:extLst>
          </p:cNvPr>
          <p:cNvSpPr>
            <a:spLocks noGrp="1"/>
          </p:cNvSpPr>
          <p:nvPr>
            <p:ph sz="half" idx="1"/>
          </p:nvPr>
        </p:nvSpPr>
        <p:spPr>
          <a:xfrm>
            <a:off x="1536700" y="4578350"/>
            <a:ext cx="5689600" cy="1371600"/>
          </a:xfrm>
        </p:spPr>
        <p:txBody>
          <a:bodyPr anchor="ctr"/>
          <a:lstStyle/>
          <a:p>
            <a:r>
              <a:rPr lang="en-US" sz="1800" dirty="0"/>
              <a:t>Here, The authors implement federated learning on microcontrollers and deploy transfer learning on a resource constrained microcontroller.</a:t>
            </a:r>
          </a:p>
        </p:txBody>
      </p:sp>
      <p:sp>
        <p:nvSpPr>
          <p:cNvPr id="5" name="TextBox 4">
            <a:extLst>
              <a:ext uri="{FF2B5EF4-FFF2-40B4-BE49-F238E27FC236}">
                <a16:creationId xmlns:a16="http://schemas.microsoft.com/office/drawing/2014/main" id="{20954945-0073-81E7-2545-789EA13EB1CC}"/>
              </a:ext>
            </a:extLst>
          </p:cNvPr>
          <p:cNvSpPr txBox="1"/>
          <p:nvPr/>
        </p:nvSpPr>
        <p:spPr>
          <a:xfrm>
            <a:off x="1360397" y="4393684"/>
            <a:ext cx="6246903" cy="369332"/>
          </a:xfrm>
          <a:prstGeom prst="rect">
            <a:avLst/>
          </a:prstGeom>
          <a:noFill/>
        </p:spPr>
        <p:txBody>
          <a:bodyPr wrap="none" rtlCol="0">
            <a:spAutoFit/>
          </a:bodyPr>
          <a:lstStyle/>
          <a:p>
            <a:pPr indent="-228600"/>
            <a:r>
              <a:rPr lang="en-US" b="1" u="sng" dirty="0"/>
              <a:t>TINYFEDTL: Federated Transfer learning on Tiny Devices.</a:t>
            </a:r>
          </a:p>
        </p:txBody>
      </p:sp>
      <p:pic>
        <p:nvPicPr>
          <p:cNvPr id="3" name="Picture 2" descr="Chart&#10;&#10;Description automatically generated">
            <a:extLst>
              <a:ext uri="{FF2B5EF4-FFF2-40B4-BE49-F238E27FC236}">
                <a16:creationId xmlns:a16="http://schemas.microsoft.com/office/drawing/2014/main" id="{D4C893F2-ABF6-9A9D-ACDF-67C40B4F791C}"/>
              </a:ext>
            </a:extLst>
          </p:cNvPr>
          <p:cNvPicPr>
            <a:picLocks noChangeAspect="1"/>
          </p:cNvPicPr>
          <p:nvPr/>
        </p:nvPicPr>
        <p:blipFill>
          <a:blip r:embed="rId2"/>
          <a:stretch>
            <a:fillRect/>
          </a:stretch>
        </p:blipFill>
        <p:spPr>
          <a:xfrm>
            <a:off x="4483848" y="1509462"/>
            <a:ext cx="3575579" cy="2324768"/>
          </a:xfrm>
          <a:prstGeom prst="rect">
            <a:avLst/>
          </a:prstGeom>
        </p:spPr>
      </p:pic>
      <p:pic>
        <p:nvPicPr>
          <p:cNvPr id="7" name="Picture 6" descr="Chart, line chart&#10;&#10;Description automatically generated">
            <a:extLst>
              <a:ext uri="{FF2B5EF4-FFF2-40B4-BE49-F238E27FC236}">
                <a16:creationId xmlns:a16="http://schemas.microsoft.com/office/drawing/2014/main" id="{1908C9C5-66D5-732C-29FD-D2C71DC62D04}"/>
              </a:ext>
            </a:extLst>
          </p:cNvPr>
          <p:cNvPicPr>
            <a:picLocks noChangeAspect="1"/>
          </p:cNvPicPr>
          <p:nvPr/>
        </p:nvPicPr>
        <p:blipFill>
          <a:blip r:embed="rId3"/>
          <a:stretch>
            <a:fillRect/>
          </a:stretch>
        </p:blipFill>
        <p:spPr>
          <a:xfrm>
            <a:off x="723900" y="1509462"/>
            <a:ext cx="3575579" cy="2324768"/>
          </a:xfrm>
          <a:prstGeom prst="rect">
            <a:avLst/>
          </a:prstGeom>
        </p:spPr>
      </p:pic>
      <p:sp>
        <p:nvSpPr>
          <p:cNvPr id="8" name="TextBox 7">
            <a:extLst>
              <a:ext uri="{FF2B5EF4-FFF2-40B4-BE49-F238E27FC236}">
                <a16:creationId xmlns:a16="http://schemas.microsoft.com/office/drawing/2014/main" id="{E12FCBB4-EE43-64F7-6D0B-3D03B0F95F01}"/>
              </a:ext>
            </a:extLst>
          </p:cNvPr>
          <p:cNvSpPr txBox="1"/>
          <p:nvPr/>
        </p:nvSpPr>
        <p:spPr>
          <a:xfrm>
            <a:off x="1392763" y="3788064"/>
            <a:ext cx="6358473" cy="230832"/>
          </a:xfrm>
          <a:prstGeom prst="rect">
            <a:avLst/>
          </a:prstGeom>
          <a:noFill/>
        </p:spPr>
        <p:txBody>
          <a:bodyPr wrap="square" rtlCol="0">
            <a:spAutoFit/>
          </a:bodyPr>
          <a:lstStyle/>
          <a:p>
            <a:r>
              <a:rPr lang="en-US" sz="900" dirty="0"/>
              <a:t>https://d3i71xaburhd42.cloudfront.net/9673109a479098d314e60b819b3cd1d47aef6503/250px/3-Figure1-1.png</a:t>
            </a:r>
          </a:p>
        </p:txBody>
      </p:sp>
      <p:sp>
        <p:nvSpPr>
          <p:cNvPr id="2" name="TextBox 1">
            <a:extLst>
              <a:ext uri="{FF2B5EF4-FFF2-40B4-BE49-F238E27FC236}">
                <a16:creationId xmlns:a16="http://schemas.microsoft.com/office/drawing/2014/main" id="{E9FB4D01-8938-DFA9-7C75-348DDCE07D12}"/>
              </a:ext>
            </a:extLst>
          </p:cNvPr>
          <p:cNvSpPr txBox="1"/>
          <p:nvPr/>
        </p:nvSpPr>
        <p:spPr>
          <a:xfrm>
            <a:off x="8431602" y="6237644"/>
            <a:ext cx="255198" cy="246221"/>
          </a:xfrm>
          <a:prstGeom prst="rect">
            <a:avLst/>
          </a:prstGeom>
          <a:noFill/>
        </p:spPr>
        <p:txBody>
          <a:bodyPr wrap="none" rtlCol="0">
            <a:spAutoFit/>
          </a:bodyPr>
          <a:lstStyle/>
          <a:p>
            <a:r>
              <a:rPr lang="en-US" sz="1000" dirty="0"/>
              <a:t>6</a:t>
            </a:r>
          </a:p>
        </p:txBody>
      </p:sp>
    </p:spTree>
    <p:extLst>
      <p:ext uri="{BB962C8B-B14F-4D97-AF65-F5344CB8AC3E}">
        <p14:creationId xmlns:p14="http://schemas.microsoft.com/office/powerpoint/2010/main" val="3158548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4DED4-1E8E-712C-D705-5806B163D97D}"/>
              </a:ext>
            </a:extLst>
          </p:cNvPr>
          <p:cNvSpPr>
            <a:spLocks noGrp="1"/>
          </p:cNvSpPr>
          <p:nvPr>
            <p:ph type="title"/>
          </p:nvPr>
        </p:nvSpPr>
        <p:spPr>
          <a:xfrm>
            <a:off x="745067" y="274637"/>
            <a:ext cx="7941733" cy="759835"/>
          </a:xfrm>
        </p:spPr>
        <p:txBody>
          <a:bodyPr anchor="ctr">
            <a:normAutofit fontScale="90000"/>
          </a:bodyPr>
          <a:lstStyle/>
          <a:p>
            <a:r>
              <a:rPr lang="en-US" dirty="0"/>
              <a:t>State of Art</a:t>
            </a:r>
          </a:p>
        </p:txBody>
      </p:sp>
      <p:pic>
        <p:nvPicPr>
          <p:cNvPr id="5" name="Picture 2" descr="Diagram&#10;&#10;Description automatically generated">
            <a:extLst>
              <a:ext uri="{FF2B5EF4-FFF2-40B4-BE49-F238E27FC236}">
                <a16:creationId xmlns:a16="http://schemas.microsoft.com/office/drawing/2014/main" id="{D9381BE4-26BC-DDA3-BD02-57D71556B1F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977"/>
          <a:stretch/>
        </p:blipFill>
        <p:spPr bwMode="auto">
          <a:xfrm>
            <a:off x="1450878" y="1231207"/>
            <a:ext cx="6530109" cy="2980574"/>
          </a:xfrm>
          <a:prstGeom prst="rect">
            <a:avLst/>
          </a:prstGeom>
          <a:solidFill>
            <a:srgbClr val="FFFFFF"/>
          </a:solidFill>
        </p:spPr>
      </p:pic>
      <p:sp>
        <p:nvSpPr>
          <p:cNvPr id="7" name="TextBox 6">
            <a:extLst>
              <a:ext uri="{FF2B5EF4-FFF2-40B4-BE49-F238E27FC236}">
                <a16:creationId xmlns:a16="http://schemas.microsoft.com/office/drawing/2014/main" id="{C7F21DED-0968-9B61-41FA-B55022A51AFC}"/>
              </a:ext>
            </a:extLst>
          </p:cNvPr>
          <p:cNvSpPr txBox="1"/>
          <p:nvPr/>
        </p:nvSpPr>
        <p:spPr>
          <a:xfrm>
            <a:off x="1385454" y="4700596"/>
            <a:ext cx="6908800" cy="338554"/>
          </a:xfrm>
          <a:prstGeom prst="rect">
            <a:avLst/>
          </a:prstGeom>
          <a:noFill/>
        </p:spPr>
        <p:txBody>
          <a:bodyPr wrap="square" rtlCol="0">
            <a:spAutoFit/>
          </a:bodyPr>
          <a:lstStyle/>
          <a:p>
            <a:pPr indent="-228600" algn="ctr"/>
            <a:r>
              <a:rPr lang="en-US" sz="1600" b="1" u="sng" dirty="0">
                <a:effectLst/>
              </a:rPr>
              <a:t>Model Pruning Enables Efficient Federated Learning on Edge Devices</a:t>
            </a:r>
          </a:p>
        </p:txBody>
      </p:sp>
      <p:sp>
        <p:nvSpPr>
          <p:cNvPr id="8" name="TextBox 7">
            <a:extLst>
              <a:ext uri="{FF2B5EF4-FFF2-40B4-BE49-F238E27FC236}">
                <a16:creationId xmlns:a16="http://schemas.microsoft.com/office/drawing/2014/main" id="{1D1FD4CD-3967-18E0-B446-FF990A86BB47}"/>
              </a:ext>
            </a:extLst>
          </p:cNvPr>
          <p:cNvSpPr txBox="1"/>
          <p:nvPr/>
        </p:nvSpPr>
        <p:spPr>
          <a:xfrm>
            <a:off x="1625600" y="5095133"/>
            <a:ext cx="6761018" cy="738664"/>
          </a:xfrm>
          <a:prstGeom prst="rect">
            <a:avLst/>
          </a:prstGeom>
          <a:noFill/>
        </p:spPr>
        <p:txBody>
          <a:bodyPr wrap="square" rtlCol="0">
            <a:spAutoFit/>
          </a:bodyPr>
          <a:lstStyle/>
          <a:p>
            <a:pPr marL="0" indent="0">
              <a:buNone/>
            </a:pPr>
            <a:r>
              <a:rPr lang="en-US" sz="1400" dirty="0">
                <a:effectLst/>
                <a:ea typeface="Calibri" panose="020F0502020204030204" pitchFamily="34" charset="0"/>
                <a:cs typeface="Times New Roman" panose="02020603050405020304" pitchFamily="18" charset="0"/>
              </a:rPr>
              <a:t>The authors propose a novel approach called as Prune FL with adaptive and distributed parameter pruning, which adapts the model size during Federated Learning to reduce the communication.</a:t>
            </a:r>
            <a:endParaRPr lang="en-US" sz="1400" dirty="0"/>
          </a:p>
        </p:txBody>
      </p:sp>
      <p:sp>
        <p:nvSpPr>
          <p:cNvPr id="3" name="TextBox 2">
            <a:extLst>
              <a:ext uri="{FF2B5EF4-FFF2-40B4-BE49-F238E27FC236}">
                <a16:creationId xmlns:a16="http://schemas.microsoft.com/office/drawing/2014/main" id="{2E07E823-8D7C-7E75-E51B-E5DD859C4206}"/>
              </a:ext>
            </a:extLst>
          </p:cNvPr>
          <p:cNvSpPr txBox="1"/>
          <p:nvPr/>
        </p:nvSpPr>
        <p:spPr>
          <a:xfrm>
            <a:off x="1689100" y="4408516"/>
            <a:ext cx="6404317" cy="246221"/>
          </a:xfrm>
          <a:prstGeom prst="rect">
            <a:avLst/>
          </a:prstGeom>
          <a:noFill/>
        </p:spPr>
        <p:txBody>
          <a:bodyPr wrap="none" rtlCol="0">
            <a:spAutoFit/>
          </a:bodyPr>
          <a:lstStyle/>
          <a:p>
            <a:r>
              <a:rPr lang="en-US" sz="1000" dirty="0"/>
              <a:t>https://d3i71xaburhd42.cloudfront.net/c16c10a7f4524e44f3beea4a3516361df3d1d4e7/250px/3-Figure1-1.png</a:t>
            </a:r>
          </a:p>
        </p:txBody>
      </p:sp>
      <p:sp>
        <p:nvSpPr>
          <p:cNvPr id="4" name="TextBox 3">
            <a:extLst>
              <a:ext uri="{FF2B5EF4-FFF2-40B4-BE49-F238E27FC236}">
                <a16:creationId xmlns:a16="http://schemas.microsoft.com/office/drawing/2014/main" id="{B5D806EA-5687-CC0F-3F88-27ADE44323F8}"/>
              </a:ext>
            </a:extLst>
          </p:cNvPr>
          <p:cNvSpPr txBox="1"/>
          <p:nvPr/>
        </p:nvSpPr>
        <p:spPr>
          <a:xfrm>
            <a:off x="8431602" y="6237644"/>
            <a:ext cx="255198" cy="246221"/>
          </a:xfrm>
          <a:prstGeom prst="rect">
            <a:avLst/>
          </a:prstGeom>
          <a:noFill/>
        </p:spPr>
        <p:txBody>
          <a:bodyPr wrap="none" rtlCol="0">
            <a:spAutoFit/>
          </a:bodyPr>
          <a:lstStyle/>
          <a:p>
            <a:r>
              <a:rPr lang="en-US" sz="1000" dirty="0"/>
              <a:t>7</a:t>
            </a:r>
          </a:p>
        </p:txBody>
      </p:sp>
    </p:spTree>
    <p:extLst>
      <p:ext uri="{BB962C8B-B14F-4D97-AF65-F5344CB8AC3E}">
        <p14:creationId xmlns:p14="http://schemas.microsoft.com/office/powerpoint/2010/main" val="1050806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5F621-7E20-56A4-3BF3-84462E1DE634}"/>
              </a:ext>
            </a:extLst>
          </p:cNvPr>
          <p:cNvSpPr>
            <a:spLocks noGrp="1"/>
          </p:cNvSpPr>
          <p:nvPr>
            <p:ph type="title"/>
          </p:nvPr>
        </p:nvSpPr>
        <p:spPr>
          <a:xfrm>
            <a:off x="723900" y="274638"/>
            <a:ext cx="7962900" cy="1143000"/>
          </a:xfrm>
        </p:spPr>
        <p:txBody>
          <a:bodyPr anchor="ctr">
            <a:normAutofit/>
          </a:bodyPr>
          <a:lstStyle/>
          <a:p>
            <a:r>
              <a:rPr lang="en-US" sz="4100"/>
              <a:t>Challenges of Federated Learning</a:t>
            </a:r>
          </a:p>
        </p:txBody>
      </p:sp>
      <p:pic>
        <p:nvPicPr>
          <p:cNvPr id="5" name="Content Placeholder 4" descr="Diagram&#10;&#10;Description automatically generated with low confidence">
            <a:extLst>
              <a:ext uri="{FF2B5EF4-FFF2-40B4-BE49-F238E27FC236}">
                <a16:creationId xmlns:a16="http://schemas.microsoft.com/office/drawing/2014/main" id="{6C80CDC5-8D59-2DE1-8DCF-719A309EEBAC}"/>
              </a:ext>
            </a:extLst>
          </p:cNvPr>
          <p:cNvPicPr>
            <a:picLocks noGrp="1" noChangeAspect="1"/>
          </p:cNvPicPr>
          <p:nvPr>
            <p:ph sz="half" idx="1"/>
          </p:nvPr>
        </p:nvPicPr>
        <p:blipFill>
          <a:blip r:embed="rId2"/>
          <a:stretch/>
        </p:blipFill>
        <p:spPr>
          <a:xfrm>
            <a:off x="1607127" y="1877963"/>
            <a:ext cx="5828145" cy="1899710"/>
          </a:xfrm>
          <a:noFill/>
        </p:spPr>
      </p:pic>
      <p:sp>
        <p:nvSpPr>
          <p:cNvPr id="3" name="Content Placeholder 2">
            <a:extLst>
              <a:ext uri="{FF2B5EF4-FFF2-40B4-BE49-F238E27FC236}">
                <a16:creationId xmlns:a16="http://schemas.microsoft.com/office/drawing/2014/main" id="{78507972-09AE-3941-7E29-01C2FC7D587F}"/>
              </a:ext>
            </a:extLst>
          </p:cNvPr>
          <p:cNvSpPr>
            <a:spLocks noGrp="1"/>
          </p:cNvSpPr>
          <p:nvPr>
            <p:ph sz="half" idx="2"/>
          </p:nvPr>
        </p:nvSpPr>
        <p:spPr>
          <a:xfrm>
            <a:off x="2068944" y="4137891"/>
            <a:ext cx="5264729" cy="1551709"/>
          </a:xfrm>
        </p:spPr>
        <p:txBody>
          <a:bodyPr>
            <a:normAutofit fontScale="70000" lnSpcReduction="20000"/>
          </a:bodyPr>
          <a:lstStyle/>
          <a:p>
            <a:r>
              <a:rPr lang="en-US" sz="2600" dirty="0"/>
              <a:t>One of the main challenges in communication optimization for TFL is the limited bandwidth and high latency of wireless communication channels, which can result in slow convergence and poor model accuracy</a:t>
            </a:r>
          </a:p>
          <a:p>
            <a:pPr marL="0" indent="0">
              <a:buNone/>
            </a:pPr>
            <a:endParaRPr lang="en-US" sz="2600" dirty="0"/>
          </a:p>
        </p:txBody>
      </p:sp>
      <p:sp>
        <p:nvSpPr>
          <p:cNvPr id="4" name="TextBox 3">
            <a:extLst>
              <a:ext uri="{FF2B5EF4-FFF2-40B4-BE49-F238E27FC236}">
                <a16:creationId xmlns:a16="http://schemas.microsoft.com/office/drawing/2014/main" id="{F9454397-D787-C89D-37B7-55D66D6D3C35}"/>
              </a:ext>
            </a:extLst>
          </p:cNvPr>
          <p:cNvSpPr txBox="1"/>
          <p:nvPr/>
        </p:nvSpPr>
        <p:spPr>
          <a:xfrm>
            <a:off x="8431602" y="6237644"/>
            <a:ext cx="255198" cy="246221"/>
          </a:xfrm>
          <a:prstGeom prst="rect">
            <a:avLst/>
          </a:prstGeom>
          <a:noFill/>
        </p:spPr>
        <p:txBody>
          <a:bodyPr wrap="none" rtlCol="0">
            <a:spAutoFit/>
          </a:bodyPr>
          <a:lstStyle/>
          <a:p>
            <a:r>
              <a:rPr lang="en-US" sz="1000" dirty="0"/>
              <a:t>8</a:t>
            </a:r>
          </a:p>
        </p:txBody>
      </p:sp>
    </p:spTree>
    <p:extLst>
      <p:ext uri="{BB962C8B-B14F-4D97-AF65-F5344CB8AC3E}">
        <p14:creationId xmlns:p14="http://schemas.microsoft.com/office/powerpoint/2010/main" val="1122856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327</TotalTime>
  <Words>437</Words>
  <Application>Microsoft Office PowerPoint</Application>
  <PresentationFormat>On-screen Show (4:3)</PresentationFormat>
  <Paragraphs>73</Paragraphs>
  <Slides>16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Arial Black</vt:lpstr>
      <vt:lpstr>Calibri</vt:lpstr>
      <vt:lpstr>Cambria</vt:lpstr>
      <vt:lpstr>Work Sans</vt:lpstr>
      <vt:lpstr>Office Theme</vt:lpstr>
      <vt:lpstr>Custom Design</vt:lpstr>
      <vt:lpstr>Communication Optimization in Tiny Federated Learning</vt:lpstr>
      <vt:lpstr>Agenda</vt:lpstr>
      <vt:lpstr>Introduction</vt:lpstr>
      <vt:lpstr>Federated Learning</vt:lpstr>
      <vt:lpstr>Tiny Federated Learning</vt:lpstr>
      <vt:lpstr>State of Art</vt:lpstr>
      <vt:lpstr>State of Art</vt:lpstr>
      <vt:lpstr>State of Art</vt:lpstr>
      <vt:lpstr>Challenges of Federated Learning</vt:lpstr>
      <vt:lpstr>Techniques for Communication Optimization</vt:lpstr>
      <vt:lpstr>Diagram of a Project</vt:lpstr>
      <vt:lpstr>Diagram – Pruning a Model</vt:lpstr>
      <vt:lpstr>Diagram – Pruned FL diagram</vt:lpstr>
      <vt:lpstr>Applications &amp; Advantages of Communication Optimization in TFL</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Gina Gray</dc:creator>
  <cp:lastModifiedBy>Rahul Theresaraj</cp:lastModifiedBy>
  <cp:revision>18</cp:revision>
  <dcterms:created xsi:type="dcterms:W3CDTF">2015-05-11T21:13:17Z</dcterms:created>
  <dcterms:modified xsi:type="dcterms:W3CDTF">2023-04-16T01:45:07Z</dcterms:modified>
</cp:coreProperties>
</file>