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77" r:id="rId4"/>
    <p:sldId id="278" r:id="rId5"/>
    <p:sldId id="279" r:id="rId6"/>
    <p:sldId id="311" r:id="rId7"/>
    <p:sldId id="298" r:id="rId8"/>
    <p:sldId id="300" r:id="rId9"/>
    <p:sldId id="280" r:id="rId10"/>
    <p:sldId id="299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84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581040" y="5141880"/>
            <a:ext cx="11028960" cy="12582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Rectangle 1"/>
          <p:cNvSpPr/>
          <p:nvPr/>
        </p:nvSpPr>
        <p:spPr>
          <a:xfrm>
            <a:off x="109080" y="5551920"/>
            <a:ext cx="1015200" cy="380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0" y="806400"/>
            <a:ext cx="452880" cy="362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135067" y="3575908"/>
            <a:ext cx="10344628" cy="81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600" b="1" u="sng" spc="-1" dirty="0"/>
              <a:t>Simulation of End To End Data Transmission </a:t>
            </a:r>
            <a:br>
              <a:rPr lang="en-GB" sz="2600" b="1" u="sng" spc="-1" dirty="0"/>
            </a:br>
            <a:r>
              <a:rPr lang="en-GB" sz="2600" b="1" u="sng" spc="-1" dirty="0"/>
              <a:t>Over Communication Channel</a:t>
            </a: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040662" y="5155735"/>
            <a:ext cx="3439033" cy="122644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1800" cap="all" spc="-1" dirty="0">
                <a:solidFill>
                  <a:srgbClr val="E32D91"/>
                </a:solidFill>
                <a:latin typeface="Garamond"/>
              </a:rPr>
              <a:t>Presented by</a:t>
            </a:r>
            <a:endParaRPr lang="en-IN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32D91"/>
              </a:buClr>
              <a:buSzPct val="92000"/>
              <a:buFont typeface="Wingdings 2" charset="2"/>
              <a:buAutoNum type="arabicPeriod"/>
              <a:tabLst>
                <a:tab pos="0" algn="l"/>
              </a:tabLst>
            </a:pPr>
            <a:r>
              <a:rPr lang="en-US" sz="1800" b="0" strike="noStrike" cap="all" spc="-1" dirty="0">
                <a:solidFill>
                  <a:srgbClr val="F2F2F2"/>
                </a:solidFill>
                <a:latin typeface="Garamond"/>
              </a:rPr>
              <a:t>Rahul </a:t>
            </a:r>
            <a:r>
              <a:rPr lang="en-US" sz="1800" b="0" strike="noStrike" cap="all" spc="-1" dirty="0" err="1">
                <a:solidFill>
                  <a:srgbClr val="F2F2F2"/>
                </a:solidFill>
                <a:latin typeface="Garamond"/>
              </a:rPr>
              <a:t>tyagi</a:t>
            </a:r>
            <a:endParaRPr lang="en-IN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32D91"/>
              </a:buClr>
              <a:buSzPct val="92000"/>
              <a:buFont typeface="Wingdings 2" charset="2"/>
              <a:buAutoNum type="arabicPeriod"/>
              <a:tabLst>
                <a:tab pos="0" algn="l"/>
              </a:tabLst>
            </a:pPr>
            <a:r>
              <a:rPr lang="en-US" sz="1800" b="0" strike="noStrike" cap="all" spc="-1" dirty="0">
                <a:solidFill>
                  <a:srgbClr val="F2F2F2"/>
                </a:solidFill>
                <a:latin typeface="Garamond"/>
              </a:rPr>
              <a:t>Abhinav SHARMA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285" name="Picture 3" descr="C:\Users\ANSAR_~1\AppData\Local\Temp\ksohtml2848\wps1.jpg"/>
          <p:cNvPicPr/>
          <p:nvPr/>
        </p:nvPicPr>
        <p:blipFill>
          <a:blip r:embed="rId2"/>
          <a:stretch/>
        </p:blipFill>
        <p:spPr>
          <a:xfrm>
            <a:off x="4990860" y="1386837"/>
            <a:ext cx="1780560" cy="1848960"/>
          </a:xfrm>
          <a:prstGeom prst="rect">
            <a:avLst/>
          </a:prstGeom>
          <a:ln w="0">
            <a:noFill/>
          </a:ln>
        </p:spPr>
      </p:pic>
      <p:sp>
        <p:nvSpPr>
          <p:cNvPr id="286" name="TextBox 5"/>
          <p:cNvSpPr/>
          <p:nvPr/>
        </p:nvSpPr>
        <p:spPr>
          <a:xfrm>
            <a:off x="1288799" y="340340"/>
            <a:ext cx="9529255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u="sng" strike="noStrike" spc="-1" dirty="0">
                <a:latin typeface="+mj-lt"/>
              </a:rPr>
              <a:t>Simulation </a:t>
            </a:r>
            <a:r>
              <a:rPr lang="en-IN" sz="3200" b="1" u="sng" strike="noStrike" spc="-1" dirty="0">
                <a:latin typeface="+mj-lt"/>
              </a:rPr>
              <a:t>Theory for Communication: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Modulation and Channel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D429-373B-6839-92B0-DF6182473D15}"/>
              </a:ext>
            </a:extLst>
          </p:cNvPr>
          <p:cNvSpPr txBox="1"/>
          <p:nvPr/>
        </p:nvSpPr>
        <p:spPr>
          <a:xfrm>
            <a:off x="387626" y="1865142"/>
            <a:ext cx="570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BPSK and BASK modulation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AWGN channel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64318-94C3-44EA-845F-7055004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01" y="2939810"/>
            <a:ext cx="9024193" cy="3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Channel Decoding: Viterbi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5740-AB19-45B3-B08E-4477ECCF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55" y="1495424"/>
            <a:ext cx="9087090" cy="451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271F-7E7F-4B0C-8A39-49130C1F79E9}"/>
              </a:ext>
            </a:extLst>
          </p:cNvPr>
          <p:cNvSpPr txBox="1"/>
          <p:nvPr/>
        </p:nvSpPr>
        <p:spPr>
          <a:xfrm>
            <a:off x="4965895" y="6052296"/>
            <a:ext cx="41359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Fig. 3. Viterbi Trellis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Channel Decoding: Viterbi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271F-7E7F-4B0C-8A39-49130C1F79E9}"/>
              </a:ext>
            </a:extLst>
          </p:cNvPr>
          <p:cNvSpPr txBox="1"/>
          <p:nvPr/>
        </p:nvSpPr>
        <p:spPr>
          <a:xfrm>
            <a:off x="4656406" y="5921819"/>
            <a:ext cx="41359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Fig. 3. Viterbi </a:t>
            </a:r>
            <a:r>
              <a:rPr lang="en-GB" dirty="0" err="1"/>
              <a:t>Backtrace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FD39C-6860-44F0-8A50-D0DF16B9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66862"/>
            <a:ext cx="7724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168760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MATLAB Code: Viterbi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73AD-034F-4868-978B-C6581EDD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35" y="984738"/>
            <a:ext cx="9035714" cy="57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745533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MATLAB Code: Viterbi Algorithm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59A49-DFFC-40DB-A668-3FB69A25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17" y="1826235"/>
            <a:ext cx="7994748" cy="36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5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745533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MATLAB Code :Huffman Decoding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6C83A-3634-495E-B50C-629FEC49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33" y="2123268"/>
            <a:ext cx="9818781" cy="32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4" y="745533"/>
            <a:ext cx="881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MATLAB Code : Huffman Decoding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6C83A-3634-495E-B50C-629FEC49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33" y="2123268"/>
            <a:ext cx="9818781" cy="32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writing and Error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D429-373B-6839-92B0-DF6182473D15}"/>
              </a:ext>
            </a:extLst>
          </p:cNvPr>
          <p:cNvSpPr txBox="1"/>
          <p:nvPr/>
        </p:nvSpPr>
        <p:spPr>
          <a:xfrm>
            <a:off x="667923" y="1766668"/>
            <a:ext cx="5708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 is written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 calculated between transmitted and received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F93A3-A41A-4C6F-85A5-21BA7598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10" y="3066757"/>
            <a:ext cx="7596554" cy="37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4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D429-373B-6839-92B0-DF6182473D15}"/>
              </a:ext>
            </a:extLst>
          </p:cNvPr>
          <p:cNvSpPr txBox="1"/>
          <p:nvPr/>
        </p:nvSpPr>
        <p:spPr>
          <a:xfrm>
            <a:off x="794099" y="1851074"/>
            <a:ext cx="9699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and interfacing of different components of communication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 to end simulation of data transmission for enhancing understanding of complete 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39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A2F3D-5F43-1A2A-C1FB-6CE8796DD069}"/>
              </a:ext>
            </a:extLst>
          </p:cNvPr>
          <p:cNvSpPr txBox="1"/>
          <p:nvPr/>
        </p:nvSpPr>
        <p:spPr>
          <a:xfrm>
            <a:off x="880012" y="2989201"/>
            <a:ext cx="1002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57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15D54-79BB-DBD5-2D05-35712E4F672A}"/>
              </a:ext>
            </a:extLst>
          </p:cNvPr>
          <p:cNvSpPr txBox="1"/>
          <p:nvPr/>
        </p:nvSpPr>
        <p:spPr>
          <a:xfrm>
            <a:off x="3740426" y="544642"/>
            <a:ext cx="4711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5410A-AE86-610F-C5F9-2EF7429D231A}"/>
              </a:ext>
            </a:extLst>
          </p:cNvPr>
          <p:cNvSpPr txBox="1"/>
          <p:nvPr/>
        </p:nvSpPr>
        <p:spPr>
          <a:xfrm>
            <a:off x="675861" y="1789043"/>
            <a:ext cx="84780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 input data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coding using Huffman algorithm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coding using convolutional codes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Modulation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Demodulation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decoding using Viterbi algorithm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 using Huffman 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91B93-EC9D-3906-3149-4CDD7D710410}"/>
              </a:ext>
            </a:extLst>
          </p:cNvPr>
          <p:cNvSpPr txBox="1"/>
          <p:nvPr/>
        </p:nvSpPr>
        <p:spPr>
          <a:xfrm>
            <a:off x="3686584" y="728107"/>
            <a:ext cx="4711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E287E-D48A-4871-A704-836C6EF5921E}"/>
              </a:ext>
            </a:extLst>
          </p:cNvPr>
          <p:cNvSpPr txBox="1"/>
          <p:nvPr/>
        </p:nvSpPr>
        <p:spPr>
          <a:xfrm>
            <a:off x="3503874" y="6024417"/>
            <a:ext cx="51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1. Schematic of Communication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4509-7ADD-44CD-B2A8-71F23BBF32DC}"/>
              </a:ext>
            </a:extLst>
          </p:cNvPr>
          <p:cNvSpPr txBox="1"/>
          <p:nvPr/>
        </p:nvSpPr>
        <p:spPr>
          <a:xfrm>
            <a:off x="1309807" y="4863429"/>
            <a:ext cx="18820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Output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8DB2C-D4ED-4735-9922-2DA7ECD11BA8}"/>
              </a:ext>
            </a:extLst>
          </p:cNvPr>
          <p:cNvSpPr txBox="1"/>
          <p:nvPr/>
        </p:nvSpPr>
        <p:spPr>
          <a:xfrm>
            <a:off x="1094043" y="2095156"/>
            <a:ext cx="1647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Input Data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6F347-6E50-4CFB-A12E-C55B1A8E593F}"/>
              </a:ext>
            </a:extLst>
          </p:cNvPr>
          <p:cNvSpPr/>
          <p:nvPr/>
        </p:nvSpPr>
        <p:spPr>
          <a:xfrm>
            <a:off x="7507452" y="3316456"/>
            <a:ext cx="1491176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AWGN Channel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D100D-8526-4F50-89C4-808BC6F9BF12}"/>
              </a:ext>
            </a:extLst>
          </p:cNvPr>
          <p:cNvSpPr/>
          <p:nvPr/>
        </p:nvSpPr>
        <p:spPr>
          <a:xfrm>
            <a:off x="3048681" y="1925879"/>
            <a:ext cx="122555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Source   Coding	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1B388-FFE1-4262-B808-7C2A26198DC2}"/>
              </a:ext>
            </a:extLst>
          </p:cNvPr>
          <p:cNvSpPr/>
          <p:nvPr/>
        </p:nvSpPr>
        <p:spPr>
          <a:xfrm>
            <a:off x="5092505" y="1902246"/>
            <a:ext cx="1491176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Modulation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33A7C-C150-4C02-9C69-64EC8AD6ADB3}"/>
              </a:ext>
            </a:extLst>
          </p:cNvPr>
          <p:cNvSpPr/>
          <p:nvPr/>
        </p:nvSpPr>
        <p:spPr>
          <a:xfrm>
            <a:off x="7498083" y="1902246"/>
            <a:ext cx="1491176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Coding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A7F09-B0BB-4164-B218-7F10397D0388}"/>
              </a:ext>
            </a:extLst>
          </p:cNvPr>
          <p:cNvSpPr/>
          <p:nvPr/>
        </p:nvSpPr>
        <p:spPr>
          <a:xfrm>
            <a:off x="7605928" y="4714060"/>
            <a:ext cx="1491176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decoding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983D-9127-438D-BA22-11858850CB86}"/>
              </a:ext>
            </a:extLst>
          </p:cNvPr>
          <p:cNvSpPr/>
          <p:nvPr/>
        </p:nvSpPr>
        <p:spPr>
          <a:xfrm>
            <a:off x="5092505" y="4706931"/>
            <a:ext cx="1695241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Demodulation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BCAA3-6C5D-4210-8368-D594274D9231}"/>
              </a:ext>
            </a:extLst>
          </p:cNvPr>
          <p:cNvSpPr/>
          <p:nvPr/>
        </p:nvSpPr>
        <p:spPr>
          <a:xfrm>
            <a:off x="3048681" y="4710564"/>
            <a:ext cx="1491176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Source Decoding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C03010-90A1-4FEE-AA37-9EFD635D0DD3}"/>
              </a:ext>
            </a:extLst>
          </p:cNvPr>
          <p:cNvCxnSpPr>
            <a:endCxn id="13" idx="1"/>
          </p:cNvCxnSpPr>
          <p:nvPr/>
        </p:nvCxnSpPr>
        <p:spPr>
          <a:xfrm flipV="1">
            <a:off x="2250831" y="2279822"/>
            <a:ext cx="797850" cy="132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7F7881-FF04-462D-A68B-7955C6F9762D}"/>
              </a:ext>
            </a:extLst>
          </p:cNvPr>
          <p:cNvCxnSpPr/>
          <p:nvPr/>
        </p:nvCxnSpPr>
        <p:spPr>
          <a:xfrm flipV="1">
            <a:off x="4274234" y="2249583"/>
            <a:ext cx="797850" cy="132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A048B5-EF3E-4E46-AC3F-EAB0FB2ED7E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618104" y="2256189"/>
            <a:ext cx="879979" cy="66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F61126-2B3A-4A1B-964A-E4B4B4AF601F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4539857" y="5060874"/>
            <a:ext cx="552648" cy="36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280486-C2B0-4B1F-9BAC-7ACCB8321ED5}"/>
              </a:ext>
            </a:extLst>
          </p:cNvPr>
          <p:cNvCxnSpPr>
            <a:stCxn id="16" idx="1"/>
          </p:cNvCxnSpPr>
          <p:nvPr/>
        </p:nvCxnSpPr>
        <p:spPr>
          <a:xfrm flipH="1">
            <a:off x="6787746" y="5068003"/>
            <a:ext cx="8181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546EA-507A-4DA3-AD9D-043FA16092ED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8243671" y="2610132"/>
            <a:ext cx="9369" cy="7063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82432D-A5AC-4F68-8ABE-772D8751D795}"/>
              </a:ext>
            </a:extLst>
          </p:cNvPr>
          <p:cNvCxnSpPr/>
          <p:nvPr/>
        </p:nvCxnSpPr>
        <p:spPr>
          <a:xfrm>
            <a:off x="8253040" y="4015801"/>
            <a:ext cx="9369" cy="7063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4FA23F-F196-4D2D-8622-D51DC85E2FFD}"/>
              </a:ext>
            </a:extLst>
          </p:cNvPr>
          <p:cNvCxnSpPr/>
          <p:nvPr/>
        </p:nvCxnSpPr>
        <p:spPr>
          <a:xfrm flipH="1">
            <a:off x="2230499" y="5048095"/>
            <a:ext cx="8181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0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95310-8F58-1FF7-2053-ED9ED0E07436}"/>
              </a:ext>
            </a:extLst>
          </p:cNvPr>
          <p:cNvSpPr txBox="1"/>
          <p:nvPr/>
        </p:nvSpPr>
        <p:spPr>
          <a:xfrm>
            <a:off x="1697935" y="736054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Processing </a:t>
            </a:r>
            <a:r>
              <a:rPr lang="en-US" sz="3200"/>
              <a:t>of Input Data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7FAC2-BD8F-FBEC-4AF1-234361AA158F}"/>
              </a:ext>
            </a:extLst>
          </p:cNvPr>
          <p:cNvSpPr txBox="1"/>
          <p:nvPr/>
        </p:nvSpPr>
        <p:spPr>
          <a:xfrm>
            <a:off x="387626" y="2088662"/>
            <a:ext cx="978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DF2368-FA43-A21E-84DC-B1C6E5AF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985" y="4890840"/>
            <a:ext cx="3763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25087-DCD5-4E28-BDBE-01739619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6" y="3549403"/>
            <a:ext cx="7120034" cy="287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08D2D-9B58-4065-BB05-BC696186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75" y="1519312"/>
            <a:ext cx="5077339" cy="14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95310-8F58-1FF7-2053-ED9ED0E07436}"/>
              </a:ext>
            </a:extLst>
          </p:cNvPr>
          <p:cNvSpPr txBox="1"/>
          <p:nvPr/>
        </p:nvSpPr>
        <p:spPr>
          <a:xfrm>
            <a:off x="1697935" y="736054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Source Coding: Huffman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7FAC2-BD8F-FBEC-4AF1-234361AA158F}"/>
              </a:ext>
            </a:extLst>
          </p:cNvPr>
          <p:cNvSpPr txBox="1"/>
          <p:nvPr/>
        </p:nvSpPr>
        <p:spPr>
          <a:xfrm>
            <a:off x="387626" y="2088662"/>
            <a:ext cx="978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Lossless Data Compression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Assigns variable-length binary codes to input characters based on their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Shorter codes are assigned to frequently occurring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Entropy Encoding algorithm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DF2368-FA43-A21E-84DC-B1C6E5AF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985" y="4890840"/>
            <a:ext cx="3763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4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725557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Huffman Coding: MATLAB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E6AD-E909-4B7E-93DF-6332DFF4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55" y="1310332"/>
            <a:ext cx="7653264" cy="54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145006" y="711489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Stream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3E921-A746-4878-8E0C-479ED887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00" y="2307102"/>
            <a:ext cx="7615743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13015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Channel Coding: Convolutional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D429-373B-6839-92B0-DF6182473D15}"/>
              </a:ext>
            </a:extLst>
          </p:cNvPr>
          <p:cNvSpPr txBox="1"/>
          <p:nvPr/>
        </p:nvSpPr>
        <p:spPr>
          <a:xfrm>
            <a:off x="387626" y="1865142"/>
            <a:ext cx="5708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an error-correcting technique used to enhance the reliability of data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uses </a:t>
            </a:r>
            <a:r>
              <a:rPr lang="en-GB" b="1" dirty="0"/>
              <a:t>dynamic coding </a:t>
            </a:r>
            <a:r>
              <a:rPr lang="en-GB" dirty="0"/>
              <a:t>to operate on a continuous stream of data using </a:t>
            </a:r>
            <a:r>
              <a:rPr lang="en-GB" dirty="0" err="1"/>
              <a:t>boolean</a:t>
            </a:r>
            <a:r>
              <a:rPr lang="en-GB" dirty="0"/>
              <a:t> operations to generate parity symbols</a:t>
            </a:r>
          </a:p>
        </p:txBody>
      </p:sp>
      <p:pic>
        <p:nvPicPr>
          <p:cNvPr id="1028" name="Picture 4" descr="Convolutional Code - Block Diagram, Example, State Diagram Representation,  Trellis Diagram for Convolutional Coding - Electronics Desk">
            <a:extLst>
              <a:ext uri="{FF2B5EF4-FFF2-40B4-BE49-F238E27FC236}">
                <a16:creationId xmlns:a16="http://schemas.microsoft.com/office/drawing/2014/main" id="{672DEC09-1964-4AA7-82ED-8D0FB2B8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9591"/>
            <a:ext cx="5524500" cy="35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3F1B7-16DA-45B7-8721-AC9B52F63CEC}"/>
              </a:ext>
            </a:extLst>
          </p:cNvPr>
          <p:cNvSpPr txBox="1"/>
          <p:nvPr/>
        </p:nvSpPr>
        <p:spPr>
          <a:xfrm>
            <a:off x="6865034" y="4825218"/>
            <a:ext cx="41359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Fig. 2. Convolutional Encoder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4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E38B-E87A-C08C-D4BC-B29A50CB8537}"/>
              </a:ext>
            </a:extLst>
          </p:cNvPr>
          <p:cNvSpPr txBox="1"/>
          <p:nvPr/>
        </p:nvSpPr>
        <p:spPr>
          <a:xfrm>
            <a:off x="1697935" y="640424"/>
            <a:ext cx="879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Convolutional Coding: MATLAB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1049C-E6E8-4073-954C-E4EB2F00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35" y="1958120"/>
            <a:ext cx="6457217" cy="2023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4022E-8716-469E-BEDB-B8BCEB86A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33" y="4309911"/>
            <a:ext cx="8796129" cy="2023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3F43F-4F01-48CE-A673-9E4AD7ABC0C1}"/>
              </a:ext>
            </a:extLst>
          </p:cNvPr>
          <p:cNvSpPr txBox="1"/>
          <p:nvPr/>
        </p:nvSpPr>
        <p:spPr>
          <a:xfrm>
            <a:off x="112541" y="5006312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Reshape Function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F2FBB-209B-476B-8CAB-26F95F30C4AB}"/>
              </a:ext>
            </a:extLst>
          </p:cNvPr>
          <p:cNvCxnSpPr/>
          <p:nvPr/>
        </p:nvCxnSpPr>
        <p:spPr>
          <a:xfrm flipH="1">
            <a:off x="2799471" y="5190978"/>
            <a:ext cx="2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ECDA3-34E9-4717-8DF5-ABF2CE782855}"/>
              </a:ext>
            </a:extLst>
          </p:cNvPr>
          <p:cNvCxnSpPr/>
          <p:nvPr/>
        </p:nvCxnSpPr>
        <p:spPr>
          <a:xfrm>
            <a:off x="2208628" y="5190978"/>
            <a:ext cx="59084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1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2069</TotalTime>
  <Words>265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DejaVu Sans</vt:lpstr>
      <vt:lpstr>Garamond</vt:lpstr>
      <vt:lpstr>Symbol</vt:lpstr>
      <vt:lpstr>Wingdings</vt:lpstr>
      <vt:lpstr>Wingdings 2</vt:lpstr>
      <vt:lpstr>Office Theme</vt:lpstr>
      <vt:lpstr>Office Theme</vt:lpstr>
      <vt:lpstr>Simulation of End To End Data Transmission  Over Communication 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Thermoforming &amp; Hydroforming Processes</dc:title>
  <dc:subject/>
  <dc:creator>DELL</dc:creator>
  <dc:description/>
  <cp:lastModifiedBy>ABHINAV SHARMA 234102016</cp:lastModifiedBy>
  <cp:revision>77</cp:revision>
  <dcterms:created xsi:type="dcterms:W3CDTF">2023-10-28T18:29:47Z</dcterms:created>
  <dcterms:modified xsi:type="dcterms:W3CDTF">2023-12-01T10:01:51Z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HiddenSlides">
    <vt:i4>1</vt:i4>
  </property>
  <property fmtid="{D5CDD505-2E9C-101B-9397-08002B2CF9AE}" pid="4" name="PresentationFormat">
    <vt:lpwstr>Widescreen</vt:lpwstr>
  </property>
  <property fmtid="{D5CDD505-2E9C-101B-9397-08002B2CF9AE}" pid="5" name="Slides">
    <vt:i4>20</vt:i4>
  </property>
</Properties>
</file>