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71" r:id="rId9"/>
    <p:sldId id="272" r:id="rId10"/>
    <p:sldId id="273" r:id="rId11"/>
    <p:sldId id="274" r:id="rId12"/>
    <p:sldId id="263" r:id="rId13"/>
    <p:sldId id="264" r:id="rId14"/>
    <p:sldId id="265" r:id="rId15"/>
    <p:sldId id="266" r:id="rId16"/>
    <p:sldId id="275"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8159CC-26D2-4662-88C5-735A6A5BCE1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96340-8B97-4652-BCC8-1D14EBD8CC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03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159CC-26D2-4662-88C5-735A6A5BCE1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308202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159CC-26D2-4662-88C5-735A6A5BCE1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277084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159CC-26D2-4662-88C5-735A6A5BCE1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290310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59CC-26D2-4662-88C5-735A6A5BCE14}"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96340-8B97-4652-BCC8-1D14EBD8CC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5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159CC-26D2-4662-88C5-735A6A5BCE1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192291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159CC-26D2-4662-88C5-735A6A5BCE14}"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9956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159CC-26D2-4662-88C5-735A6A5BCE14}"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16607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8159CC-26D2-4662-88C5-735A6A5BCE14}" type="datetimeFigureOut">
              <a:rPr lang="en-US" smtClean="0"/>
              <a:t>5/15/2024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175574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8159CC-26D2-4662-88C5-735A6A5BCE14}" type="datetimeFigureOut">
              <a:rPr lang="en-US" smtClean="0"/>
              <a:t>5/15/2024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696340-8B97-4652-BCC8-1D14EBD8CCA9}" type="slidenum">
              <a:rPr lang="en-US" smtClean="0"/>
              <a:t>‹#›</a:t>
            </a:fld>
            <a:endParaRPr lang="en-US"/>
          </a:p>
        </p:txBody>
      </p:sp>
    </p:spTree>
    <p:extLst>
      <p:ext uri="{BB962C8B-B14F-4D97-AF65-F5344CB8AC3E}">
        <p14:creationId xmlns:p14="http://schemas.microsoft.com/office/powerpoint/2010/main" val="168198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8159CC-26D2-4662-88C5-735A6A5BCE14}"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96340-8B97-4652-BCC8-1D14EBD8CCA9}" type="slidenum">
              <a:rPr lang="en-US" smtClean="0"/>
              <a:t>‹#›</a:t>
            </a:fld>
            <a:endParaRPr lang="en-US"/>
          </a:p>
        </p:txBody>
      </p:sp>
    </p:spTree>
    <p:extLst>
      <p:ext uri="{BB962C8B-B14F-4D97-AF65-F5344CB8AC3E}">
        <p14:creationId xmlns:p14="http://schemas.microsoft.com/office/powerpoint/2010/main" val="31709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8159CC-26D2-4662-88C5-735A6A5BCE14}" type="datetimeFigureOut">
              <a:rPr lang="en-US" smtClean="0"/>
              <a:t>5/15/2024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696340-8B97-4652-BCC8-1D14EBD8CC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9563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3D67-B595-9077-AB13-22E93A89520F}"/>
              </a:ext>
            </a:extLst>
          </p:cNvPr>
          <p:cNvSpPr>
            <a:spLocks noGrp="1"/>
          </p:cNvSpPr>
          <p:nvPr>
            <p:ph type="ctrTitle"/>
          </p:nvPr>
        </p:nvSpPr>
        <p:spPr/>
        <p:txBody>
          <a:bodyPr>
            <a:noAutofit/>
          </a:bodyPr>
          <a:lstStyle/>
          <a:p>
            <a:pPr marL="0" marR="0">
              <a:lnSpc>
                <a:spcPct val="150000"/>
              </a:lnSpc>
              <a:spcBef>
                <a:spcPts val="0"/>
              </a:spcBef>
              <a:spcAft>
                <a:spcPts val="800"/>
              </a:spcAft>
            </a:pPr>
            <a:r>
              <a:rPr lang="en-US" sz="6000" kern="100" dirty="0">
                <a:effectLst/>
                <a:latin typeface="+mn-lt"/>
                <a:ea typeface="Calibri" panose="020F0502020204030204" pitchFamily="34" charset="0"/>
                <a:cs typeface="Times New Roman" panose="02020603050405020304" pitchFamily="18" charset="0"/>
              </a:rPr>
              <a:t>ChatGPT Proactive Protection Against Malicious</a:t>
            </a:r>
            <a:br>
              <a:rPr lang="en-US" sz="6000" kern="100" dirty="0">
                <a:effectLst/>
                <a:latin typeface="+mn-lt"/>
                <a:ea typeface="Calibri" panose="020F0502020204030204" pitchFamily="34" charset="0"/>
                <a:cs typeface="Times New Roman" panose="02020603050405020304" pitchFamily="18" charset="0"/>
              </a:rPr>
            </a:br>
            <a:r>
              <a:rPr lang="en-US" sz="6000" dirty="0">
                <a:effectLst/>
                <a:latin typeface="+mn-lt"/>
                <a:ea typeface="Calibri" panose="020F0502020204030204" pitchFamily="34" charset="0"/>
              </a:rPr>
              <a:t>Engagements</a:t>
            </a:r>
            <a:endParaRPr lang="en-US" sz="6000" dirty="0">
              <a:latin typeface="+mn-lt"/>
            </a:endParaRPr>
          </a:p>
        </p:txBody>
      </p:sp>
      <p:sp>
        <p:nvSpPr>
          <p:cNvPr id="3" name="Subtitle 2">
            <a:extLst>
              <a:ext uri="{FF2B5EF4-FFF2-40B4-BE49-F238E27FC236}">
                <a16:creationId xmlns:a16="http://schemas.microsoft.com/office/drawing/2014/main" id="{542061FE-4E8A-6457-F0F8-F20FE7AB3A85}"/>
              </a:ext>
            </a:extLst>
          </p:cNvPr>
          <p:cNvSpPr>
            <a:spLocks noGrp="1"/>
          </p:cNvSpPr>
          <p:nvPr>
            <p:ph type="subTitle" idx="1"/>
          </p:nvPr>
        </p:nvSpPr>
        <p:spPr/>
        <p:txBody>
          <a:bodyPr/>
          <a:lstStyle/>
          <a:p>
            <a:r>
              <a:rPr lang="en-US" dirty="0"/>
              <a:t>Rahul Vattigunta</a:t>
            </a:r>
          </a:p>
          <a:p>
            <a:r>
              <a:rPr lang="en-US" dirty="0"/>
              <a:t>Master’s project presentation</a:t>
            </a:r>
          </a:p>
        </p:txBody>
      </p:sp>
    </p:spTree>
    <p:extLst>
      <p:ext uri="{BB962C8B-B14F-4D97-AF65-F5344CB8AC3E}">
        <p14:creationId xmlns:p14="http://schemas.microsoft.com/office/powerpoint/2010/main" val="124716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32C4-A459-5797-E3E3-00063A84EF39}"/>
              </a:ext>
            </a:extLst>
          </p:cNvPr>
          <p:cNvSpPr>
            <a:spLocks noGrp="1"/>
          </p:cNvSpPr>
          <p:nvPr>
            <p:ph type="title"/>
          </p:nvPr>
        </p:nvSpPr>
        <p:spPr/>
        <p:txBody>
          <a:bodyPr/>
          <a:lstStyle/>
          <a:p>
            <a:r>
              <a:rPr lang="en-US" dirty="0"/>
              <a:t>Case Study 2:</a:t>
            </a:r>
          </a:p>
        </p:txBody>
      </p:sp>
      <p:sp>
        <p:nvSpPr>
          <p:cNvPr id="3" name="Content Placeholder 2">
            <a:extLst>
              <a:ext uri="{FF2B5EF4-FFF2-40B4-BE49-F238E27FC236}">
                <a16:creationId xmlns:a16="http://schemas.microsoft.com/office/drawing/2014/main" id="{21B8E6BA-F929-2357-FCED-61BBCEEAE304}"/>
              </a:ext>
            </a:extLst>
          </p:cNvPr>
          <p:cNvSpPr>
            <a:spLocks noGrp="1"/>
          </p:cNvSpPr>
          <p:nvPr>
            <p:ph idx="1"/>
          </p:nvPr>
        </p:nvSpPr>
        <p:spPr/>
        <p:txBody>
          <a:bodyPr/>
          <a:lstStyle/>
          <a:p>
            <a:pPr marL="0" indent="0" algn="l">
              <a:buNone/>
            </a:pPr>
            <a:r>
              <a:rPr lang="en-US" i="0" dirty="0">
                <a:solidFill>
                  <a:srgbClr val="0D0D0D"/>
                </a:solidFill>
                <a:effectLst/>
                <a:highlight>
                  <a:srgbClr val="FFFFFF"/>
                </a:highlight>
                <a:latin typeface="Söhne"/>
              </a:rPr>
              <a:t>Step 3: </a:t>
            </a:r>
            <a:r>
              <a:rPr lang="en-US" b="1" i="0" dirty="0">
                <a:solidFill>
                  <a:srgbClr val="0D0D0D"/>
                </a:solidFill>
                <a:effectLst/>
                <a:highlight>
                  <a:srgbClr val="FFFFFF"/>
                </a:highlight>
                <a:latin typeface="Söhne"/>
              </a:rPr>
              <a:t>Deployment and Monitoring:</a:t>
            </a:r>
            <a:r>
              <a:rPr lang="en-US" b="0" i="0" dirty="0">
                <a:solidFill>
                  <a:srgbClr val="0D0D0D"/>
                </a:solidFill>
                <a:effectLst/>
                <a:highlight>
                  <a:srgbClr val="FFFFFF"/>
                </a:highlight>
                <a:latin typeface="Söhne"/>
              </a:rPr>
              <a:t> Following successful pilot testing, the system was deployed across all customer support channels. Real-time monitoring was set up to track the system's performance and identify any areas for improvement.</a:t>
            </a:r>
          </a:p>
          <a:p>
            <a:pPr marL="0" indent="0" algn="l">
              <a:buNone/>
            </a:pPr>
            <a:endParaRPr lang="en-US" b="0" i="0" dirty="0">
              <a:solidFill>
                <a:srgbClr val="0D0D0D"/>
              </a:solidFill>
              <a:effectLst/>
              <a:highlight>
                <a:srgbClr val="FFFFFF"/>
              </a:highlight>
              <a:latin typeface="Söhne"/>
            </a:endParaRPr>
          </a:p>
          <a:p>
            <a:pPr marL="0" indent="0" algn="l">
              <a:buNone/>
            </a:pPr>
            <a:r>
              <a:rPr lang="en-US" i="0" dirty="0">
                <a:solidFill>
                  <a:srgbClr val="0D0D0D"/>
                </a:solidFill>
                <a:effectLst/>
                <a:highlight>
                  <a:srgbClr val="FFFFFF"/>
                </a:highlight>
                <a:latin typeface="Söhne"/>
              </a:rPr>
              <a:t>Step 4: </a:t>
            </a:r>
            <a:r>
              <a:rPr lang="en-US" b="1" i="0" dirty="0">
                <a:solidFill>
                  <a:srgbClr val="0D0D0D"/>
                </a:solidFill>
                <a:effectLst/>
                <a:highlight>
                  <a:srgbClr val="FFFFFF"/>
                </a:highlight>
                <a:latin typeface="Söhne"/>
              </a:rPr>
              <a:t>Action Protocols:</a:t>
            </a:r>
            <a:r>
              <a:rPr lang="en-US" b="0" i="0" dirty="0">
                <a:solidFill>
                  <a:srgbClr val="0D0D0D"/>
                </a:solidFill>
                <a:effectLst/>
                <a:highlight>
                  <a:srgbClr val="FFFFFF"/>
                </a:highlight>
                <a:latin typeface="Söhne"/>
              </a:rPr>
              <a:t> When harmful content was detected, the system automatically flagged the interaction. Depending on the severity, actions ranged from alerting a supervisor to temporarily suspending the chat until a human could intervene.</a:t>
            </a:r>
          </a:p>
          <a:p>
            <a:endParaRPr lang="en-US" dirty="0"/>
          </a:p>
        </p:txBody>
      </p:sp>
    </p:spTree>
    <p:extLst>
      <p:ext uri="{BB962C8B-B14F-4D97-AF65-F5344CB8AC3E}">
        <p14:creationId xmlns:p14="http://schemas.microsoft.com/office/powerpoint/2010/main" val="55559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A7C8-1283-5D6D-D8F9-E64ADB6B3DE8}"/>
              </a:ext>
            </a:extLst>
          </p:cNvPr>
          <p:cNvSpPr>
            <a:spLocks noGrp="1"/>
          </p:cNvSpPr>
          <p:nvPr>
            <p:ph type="title"/>
          </p:nvPr>
        </p:nvSpPr>
        <p:spPr/>
        <p:txBody>
          <a:bodyPr/>
          <a:lstStyle/>
          <a:p>
            <a:r>
              <a:rPr lang="en-US" dirty="0"/>
              <a:t>Case Study 2: Results</a:t>
            </a:r>
          </a:p>
        </p:txBody>
      </p:sp>
      <p:sp>
        <p:nvSpPr>
          <p:cNvPr id="3" name="Content Placeholder 2">
            <a:extLst>
              <a:ext uri="{FF2B5EF4-FFF2-40B4-BE49-F238E27FC236}">
                <a16:creationId xmlns:a16="http://schemas.microsoft.com/office/drawing/2014/main" id="{14917F67-7F43-9DB9-3037-6F9CDAA22C2E}"/>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rPr>
              <a:t>Improved Agent Experience:</a:t>
            </a:r>
            <a:r>
              <a:rPr lang="en-US" b="0" i="0" dirty="0">
                <a:solidFill>
                  <a:srgbClr val="0D0D0D"/>
                </a:solidFill>
                <a:effectLst/>
                <a:highlight>
                  <a:srgbClr val="FFFFFF"/>
                </a:highlight>
              </a:rPr>
              <a:t> Reports of abusive language towards support agents decreased by over 50%, leading to higher job satisfaction and reduced agent turnover.</a:t>
            </a:r>
          </a:p>
          <a:p>
            <a:pPr marL="0" indent="0" algn="l">
              <a:buNone/>
            </a:pPr>
            <a:endParaRPr lang="en-US" b="0" i="0" dirty="0">
              <a:solidFill>
                <a:srgbClr val="0D0D0D"/>
              </a:solidFill>
              <a:effectLst/>
              <a:highlight>
                <a:srgbClr val="FFFFFF"/>
              </a:highlight>
            </a:endParaRPr>
          </a:p>
          <a:p>
            <a:pPr marL="0" indent="0" algn="l">
              <a:buNone/>
            </a:pPr>
            <a:r>
              <a:rPr lang="en-US" b="1" i="0" dirty="0">
                <a:solidFill>
                  <a:srgbClr val="0D0D0D"/>
                </a:solidFill>
                <a:effectLst/>
                <a:highlight>
                  <a:srgbClr val="FFFFFF"/>
                </a:highlight>
              </a:rPr>
              <a:t>Customer Trust and Safety:</a:t>
            </a:r>
            <a:r>
              <a:rPr lang="en-US" b="0" i="0" dirty="0">
                <a:solidFill>
                  <a:srgbClr val="0D0D0D"/>
                </a:solidFill>
                <a:effectLst/>
                <a:highlight>
                  <a:srgbClr val="FFFFFF"/>
                </a:highlight>
              </a:rPr>
              <a:t> Instances of customers reporting phishing or scam attempts dropped by 70%, enhancing the overall trust in the company's support services.</a:t>
            </a:r>
          </a:p>
          <a:p>
            <a:pPr marL="0" indent="0" algn="l">
              <a:buNone/>
            </a:pPr>
            <a:endParaRPr lang="en-US" b="0" i="0" dirty="0">
              <a:solidFill>
                <a:srgbClr val="0D0D0D"/>
              </a:solidFill>
              <a:effectLst/>
              <a:highlight>
                <a:srgbClr val="FFFFFF"/>
              </a:highlight>
            </a:endParaRPr>
          </a:p>
          <a:p>
            <a:pPr marL="0" indent="0" algn="l">
              <a:buNone/>
            </a:pPr>
            <a:r>
              <a:rPr lang="en-US" b="1" i="0" dirty="0">
                <a:solidFill>
                  <a:srgbClr val="0D0D0D"/>
                </a:solidFill>
                <a:effectLst/>
                <a:highlight>
                  <a:srgbClr val="FFFFFF"/>
                </a:highlight>
              </a:rPr>
              <a:t>Operational Efficiency:</a:t>
            </a:r>
            <a:r>
              <a:rPr lang="en-US" b="0" i="0" dirty="0">
                <a:solidFill>
                  <a:srgbClr val="0D0D0D"/>
                </a:solidFill>
                <a:effectLst/>
                <a:highlight>
                  <a:srgbClr val="FFFFFF"/>
                </a:highlight>
              </a:rPr>
              <a:t> The automation of initial harmful interaction detection allowed agents to focus on resolving genuine customer issues, improving response times and overall </a:t>
            </a:r>
            <a:r>
              <a:rPr lang="en-US" b="0" i="0" dirty="0" err="1">
                <a:solidFill>
                  <a:srgbClr val="0D0D0D"/>
                </a:solidFill>
                <a:effectLst/>
                <a:highlight>
                  <a:srgbClr val="FFFFFF"/>
                </a:highlight>
              </a:rPr>
              <a:t>efficienc</a:t>
            </a:r>
            <a:endParaRPr lang="en-US" b="0" i="0" dirty="0">
              <a:solidFill>
                <a:srgbClr val="0D0D0D"/>
              </a:solidFill>
              <a:effectLst/>
              <a:highlight>
                <a:srgbClr val="FFFFFF"/>
              </a:highlight>
            </a:endParaRPr>
          </a:p>
          <a:p>
            <a:endParaRPr lang="en-US" dirty="0"/>
          </a:p>
        </p:txBody>
      </p:sp>
    </p:spTree>
    <p:extLst>
      <p:ext uri="{BB962C8B-B14F-4D97-AF65-F5344CB8AC3E}">
        <p14:creationId xmlns:p14="http://schemas.microsoft.com/office/powerpoint/2010/main" val="78269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A45F-43CB-0E04-BB1A-DEBD11636966}"/>
              </a:ext>
            </a:extLst>
          </p:cNvPr>
          <p:cNvSpPr>
            <a:spLocks noGrp="1"/>
          </p:cNvSpPr>
          <p:nvPr>
            <p:ph type="title"/>
          </p:nvPr>
        </p:nvSpPr>
        <p:spPr/>
        <p:txBody>
          <a:bodyPr/>
          <a:lstStyle/>
          <a:p>
            <a:r>
              <a:rPr lang="en-US" dirty="0"/>
              <a:t>Implementation (Prompt)</a:t>
            </a:r>
          </a:p>
        </p:txBody>
      </p:sp>
      <p:sp>
        <p:nvSpPr>
          <p:cNvPr id="3" name="Content Placeholder 2">
            <a:extLst>
              <a:ext uri="{FF2B5EF4-FFF2-40B4-BE49-F238E27FC236}">
                <a16:creationId xmlns:a16="http://schemas.microsoft.com/office/drawing/2014/main" id="{CB6EA54D-A05E-EADB-23A1-DE0E4E787E99}"/>
              </a:ext>
            </a:extLst>
          </p:cNvPr>
          <p:cNvSpPr>
            <a:spLocks noGrp="1"/>
          </p:cNvSpPr>
          <p:nvPr>
            <p:ph idx="1"/>
          </p:nvPr>
        </p:nvSpPr>
        <p:spPr/>
        <p:txBody>
          <a:bodyPr/>
          <a:lstStyle/>
          <a:p>
            <a:r>
              <a:rPr lang="en-US" b="1" i="0" dirty="0">
                <a:solidFill>
                  <a:srgbClr val="0D0D0D"/>
                </a:solidFill>
                <a:effectLst/>
                <a:highlight>
                  <a:srgbClr val="FFFFFF"/>
                </a:highlight>
                <a:latin typeface="Söhne"/>
              </a:rPr>
              <a:t>Content Filtering:</a:t>
            </a:r>
            <a:r>
              <a:rPr lang="en-US" b="0" i="0" dirty="0">
                <a:solidFill>
                  <a:srgbClr val="0D0D0D"/>
                </a:solidFill>
                <a:effectLst/>
                <a:highlight>
                  <a:srgbClr val="FFFFFF"/>
                </a:highlight>
                <a:latin typeface="Söhne"/>
              </a:rPr>
              <a:t> The model has built-in content filters that detect and prevent responses to sensitive or inappropriate prompts. This includes topics related to violence, hate speech, adult content, and illegal activities.</a:t>
            </a:r>
          </a:p>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Prompt Sanitization:</a:t>
            </a:r>
            <a:r>
              <a:rPr lang="en-US" b="0" i="0" dirty="0">
                <a:solidFill>
                  <a:srgbClr val="0D0D0D"/>
                </a:solidFill>
                <a:effectLst/>
                <a:highlight>
                  <a:srgbClr val="FFFFFF"/>
                </a:highlight>
                <a:latin typeface="Söhne"/>
              </a:rPr>
              <a:t> Before processing, prompts may be sanitized to remove harmful content or intent. This helps ensure that the model does not inadvertently propagate or amplify undesirable content</a:t>
            </a:r>
          </a:p>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Contextual Awareness:</a:t>
            </a:r>
            <a:r>
              <a:rPr lang="en-US" b="0" i="0" dirty="0">
                <a:solidFill>
                  <a:srgbClr val="0D0D0D"/>
                </a:solidFill>
                <a:effectLst/>
                <a:highlight>
                  <a:srgbClr val="FFFFFF"/>
                </a:highlight>
                <a:latin typeface="Söhne"/>
              </a:rPr>
              <a:t> The model is trained to recognize contexts where sensitive information or potentially harmful content could be involved. It adjusts its responses accordingly to minimize risks</a:t>
            </a:r>
            <a:endParaRPr lang="en-US" dirty="0"/>
          </a:p>
        </p:txBody>
      </p:sp>
    </p:spTree>
    <p:extLst>
      <p:ext uri="{BB962C8B-B14F-4D97-AF65-F5344CB8AC3E}">
        <p14:creationId xmlns:p14="http://schemas.microsoft.com/office/powerpoint/2010/main" val="22745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A01E-91E5-81C0-9C32-403228490CE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F084F92C-583D-40E9-12B2-82E8947356CB}"/>
              </a:ext>
            </a:extLst>
          </p:cNvPr>
          <p:cNvSpPr>
            <a:spLocks noGrp="1"/>
          </p:cNvSpPr>
          <p:nvPr>
            <p:ph idx="1"/>
          </p:nvPr>
        </p:nvSpPr>
        <p:spPr/>
        <p:txBody>
          <a:bodyPr/>
          <a:lstStyle/>
          <a:p>
            <a:pPr marL="0" indent="0">
              <a:buNone/>
            </a:pPr>
            <a:r>
              <a:rPr lang="en-US" b="1" dirty="0">
                <a:solidFill>
                  <a:schemeClr val="tx1"/>
                </a:solidFill>
              </a:rPr>
              <a:t>Flask : </a:t>
            </a:r>
            <a:r>
              <a:rPr lang="en-US" dirty="0">
                <a:solidFill>
                  <a:schemeClr val="tx1"/>
                </a:solidFill>
              </a:rPr>
              <a:t>It </a:t>
            </a:r>
            <a:r>
              <a:rPr lang="en-US" b="0" i="0" dirty="0">
                <a:solidFill>
                  <a:schemeClr val="tx1"/>
                </a:solidFill>
                <a:effectLst/>
                <a:highlight>
                  <a:srgbClr val="FFFFFF"/>
                </a:highlight>
                <a:latin typeface="Söhne"/>
              </a:rPr>
              <a:t>is a lightweight web application framework written in Python. It's designed to make it easy to develop simple web applications with minimal setup.</a:t>
            </a:r>
          </a:p>
          <a:p>
            <a:pPr marL="0" indent="0">
              <a:buNone/>
            </a:pPr>
            <a:r>
              <a:rPr lang="en-US" dirty="0">
                <a:solidFill>
                  <a:schemeClr val="tx1"/>
                </a:solidFill>
                <a:highlight>
                  <a:srgbClr val="FFFFFF"/>
                </a:highlight>
                <a:latin typeface="Söhne"/>
              </a:rPr>
              <a:t>Python Programming Language.</a:t>
            </a:r>
          </a:p>
          <a:p>
            <a:pPr marL="0" indent="0">
              <a:buNone/>
            </a:pPr>
            <a:br>
              <a:rPr lang="en-US" dirty="0">
                <a:solidFill>
                  <a:schemeClr val="tx1"/>
                </a:solidFill>
                <a:highlight>
                  <a:srgbClr val="FFFFFF"/>
                </a:highlight>
                <a:latin typeface="Söhne"/>
              </a:rPr>
            </a:br>
            <a:r>
              <a:rPr lang="en-US" b="1" dirty="0">
                <a:solidFill>
                  <a:schemeClr val="tx1"/>
                </a:solidFill>
                <a:highlight>
                  <a:srgbClr val="FFFFFF"/>
                </a:highlight>
                <a:latin typeface="Söhne"/>
              </a:rPr>
              <a:t>BERT : </a:t>
            </a:r>
            <a:r>
              <a:rPr lang="en-US" b="0" i="0" dirty="0">
                <a:solidFill>
                  <a:schemeClr val="tx1"/>
                </a:solidFill>
                <a:effectLst/>
                <a:highlight>
                  <a:srgbClr val="FFFFFF"/>
                </a:highlight>
                <a:latin typeface="Söhne"/>
              </a:rPr>
              <a:t>BERT is designed to pre-train deep bidirectional representations by jointly conditioning on both left and right context in all layers</a:t>
            </a:r>
          </a:p>
          <a:p>
            <a:pPr marL="0" indent="0">
              <a:buNone/>
            </a:pPr>
            <a:endParaRPr lang="en-US" dirty="0">
              <a:solidFill>
                <a:schemeClr val="tx1"/>
              </a:solidFill>
              <a:highlight>
                <a:srgbClr val="FFFFFF"/>
              </a:highlight>
              <a:latin typeface="Söhne"/>
            </a:endParaRPr>
          </a:p>
          <a:p>
            <a:pPr marL="0" indent="0">
              <a:buNone/>
            </a:pPr>
            <a:r>
              <a:rPr lang="en-US" b="1" dirty="0">
                <a:solidFill>
                  <a:schemeClr val="tx1"/>
                </a:solidFill>
                <a:highlight>
                  <a:srgbClr val="FFFFFF"/>
                </a:highlight>
                <a:latin typeface="Söhne"/>
              </a:rPr>
              <a:t>GERT: </a:t>
            </a:r>
            <a:r>
              <a:rPr lang="en-US" b="0" i="0" dirty="0">
                <a:solidFill>
                  <a:schemeClr val="tx1"/>
                </a:solidFill>
                <a:effectLst/>
                <a:highlight>
                  <a:srgbClr val="FFFFFF"/>
                </a:highlight>
                <a:latin typeface="Söhne"/>
              </a:rPr>
              <a:t>GERT might refer to specific adaptations or applications of the transformer model, similar to how BERT has been adapted for various languages and domains.</a:t>
            </a:r>
            <a:endParaRPr lang="en-US" dirty="0">
              <a:solidFill>
                <a:schemeClr val="tx1"/>
              </a:solidFill>
              <a:highlight>
                <a:srgbClr val="FFFFFF"/>
              </a:highlight>
              <a:latin typeface="Söhne"/>
            </a:endParaRPr>
          </a:p>
        </p:txBody>
      </p:sp>
    </p:spTree>
    <p:extLst>
      <p:ext uri="{BB962C8B-B14F-4D97-AF65-F5344CB8AC3E}">
        <p14:creationId xmlns:p14="http://schemas.microsoft.com/office/powerpoint/2010/main" val="9849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89AD-5B92-54E5-F6D7-0700CC78BE9B}"/>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DB75647-17BA-0653-04AD-DDC5EA47E20B}"/>
              </a:ext>
            </a:extLst>
          </p:cNvPr>
          <p:cNvSpPr>
            <a:spLocks noGrp="1"/>
          </p:cNvSpPr>
          <p:nvPr>
            <p:ph idx="1"/>
          </p:nvPr>
        </p:nvSpPr>
        <p:spPr/>
        <p:txBody>
          <a:bodyPr/>
          <a:lstStyle/>
          <a:p>
            <a:r>
              <a:rPr lang="en-US" b="1" dirty="0" err="1">
                <a:solidFill>
                  <a:schemeClr val="tx1"/>
                </a:solidFill>
              </a:rPr>
              <a:t>Py</a:t>
            </a:r>
            <a:r>
              <a:rPr lang="en-US" b="1" dirty="0">
                <a:solidFill>
                  <a:schemeClr val="tx1"/>
                </a:solidFill>
              </a:rPr>
              <a:t>-Docx: </a:t>
            </a:r>
            <a:r>
              <a:rPr lang="en-US" dirty="0">
                <a:solidFill>
                  <a:schemeClr val="tx1"/>
                </a:solidFill>
              </a:rPr>
              <a:t>This is used as a backup if the code finds issue with connecting to the keys. The document contains of all the words that’s been banned from usage across most of the platforms.</a:t>
            </a:r>
          </a:p>
          <a:p>
            <a:endParaRPr lang="en-US" dirty="0">
              <a:solidFill>
                <a:schemeClr val="tx1"/>
              </a:solidFill>
            </a:endParaRPr>
          </a:p>
          <a:p>
            <a:r>
              <a:rPr lang="en-US" b="1" dirty="0" err="1">
                <a:solidFill>
                  <a:schemeClr val="tx1"/>
                </a:solidFill>
              </a:rPr>
              <a:t>Load_toxic_phrase</a:t>
            </a:r>
            <a:r>
              <a:rPr lang="en-US" b="1" dirty="0">
                <a:solidFill>
                  <a:schemeClr val="tx1"/>
                </a:solidFill>
              </a:rPr>
              <a:t>: </a:t>
            </a:r>
            <a:r>
              <a:rPr lang="en-US" kern="0" dirty="0">
                <a:solidFill>
                  <a:schemeClr val="tx1"/>
                </a:solidFill>
                <a:effectLst/>
                <a:ea typeface="Times New Roman" panose="02020603050405020304" pitchFamily="18" charset="0"/>
              </a:rPr>
              <a:t>This function is crucial for initializing the application with the criteria to detect toxicity.</a:t>
            </a:r>
          </a:p>
          <a:p>
            <a:endParaRPr lang="en-US" kern="0" dirty="0">
              <a:solidFill>
                <a:schemeClr val="tx1"/>
              </a:solidFill>
              <a:ea typeface="Times New Roman" panose="02020603050405020304" pitchFamily="18" charset="0"/>
            </a:endParaRPr>
          </a:p>
          <a:p>
            <a:r>
              <a:rPr lang="en-US" b="1" kern="0" dirty="0">
                <a:solidFill>
                  <a:schemeClr val="tx1"/>
                </a:solidFill>
                <a:effectLst/>
                <a:ea typeface="Times New Roman" panose="02020603050405020304" pitchFamily="18" charset="0"/>
              </a:rPr>
              <a:t>HTML Form: </a:t>
            </a:r>
            <a:r>
              <a:rPr lang="en-US" kern="0" dirty="0">
                <a:solidFill>
                  <a:schemeClr val="tx1"/>
                </a:solidFill>
                <a:effectLst/>
                <a:ea typeface="Times New Roman" panose="02020603050405020304" pitchFamily="18" charset="0"/>
              </a:rPr>
              <a:t>The web interface includes two main input fields—one for specifying the path of the API KEY and word document to load new toxic phrases and another for entering text to check its toxicity. The design uses Bootstrap for a clean, modern look and responsiveness.</a:t>
            </a:r>
          </a:p>
          <a:p>
            <a:endParaRPr lang="en-US" dirty="0"/>
          </a:p>
        </p:txBody>
      </p:sp>
    </p:spTree>
    <p:extLst>
      <p:ext uri="{BB962C8B-B14F-4D97-AF65-F5344CB8AC3E}">
        <p14:creationId xmlns:p14="http://schemas.microsoft.com/office/powerpoint/2010/main" val="237572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9817-4A1F-6164-FA2F-3FA731DBDFD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8E30C6F-4D53-6F1C-8950-497D54F8E6FB}"/>
              </a:ext>
            </a:extLst>
          </p:cNvPr>
          <p:cNvSpPr>
            <a:spLocks noGrp="1"/>
          </p:cNvSpPr>
          <p:nvPr>
            <p:ph idx="1"/>
          </p:nvPr>
        </p:nvSpPr>
        <p:spPr/>
        <p:txBody>
          <a:bodyPr>
            <a:normAutofit/>
          </a:bodyPr>
          <a:lstStyle/>
          <a:p>
            <a:r>
              <a:rPr lang="en-US" b="1" kern="0" dirty="0">
                <a:solidFill>
                  <a:schemeClr val="tx1"/>
                </a:solidFill>
                <a:effectLst/>
                <a:ea typeface="Times New Roman" panose="02020603050405020304" pitchFamily="18" charset="0"/>
              </a:rPr>
              <a:t>Main Route (/ Endpoint) Purpose</a:t>
            </a:r>
            <a:r>
              <a:rPr lang="en-US" kern="0" dirty="0">
                <a:solidFill>
                  <a:schemeClr val="tx1"/>
                </a:solidFill>
                <a:effectLst/>
                <a:ea typeface="Times New Roman" panose="02020603050405020304" pitchFamily="18" charset="0"/>
              </a:rPr>
              <a:t>: To facilitate both the uploading of new toxic phrases and the checking of text toxicity based on user actions. This dual functionality is central to the application's interactive nature.</a:t>
            </a:r>
          </a:p>
          <a:p>
            <a:endParaRPr lang="en-US" kern="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29322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3AD8-478C-6D7F-31E2-26BCEFCD57A8}"/>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BD5D3F04-55D7-DB1B-2864-DEC4539A52B8}"/>
              </a:ext>
            </a:extLst>
          </p:cNvPr>
          <p:cNvSpPr>
            <a:spLocks noGrp="1"/>
          </p:cNvSpPr>
          <p:nvPr>
            <p:ph idx="1"/>
          </p:nvPr>
        </p:nvSpPr>
        <p:spPr/>
        <p:txBody>
          <a:bodyPr/>
          <a:lstStyle/>
          <a:p>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time complexity of processing a request is dominated by </a:t>
            </a:r>
            <a:r>
              <a:rPr lang="en-US" b="0" i="0" dirty="0">
                <a:solidFill>
                  <a:srgbClr val="0D0D0D"/>
                </a:solidFill>
                <a:effectLst/>
                <a:highlight>
                  <a:srgbClr val="FFFFFF"/>
                </a:highlight>
                <a:latin typeface="KaTeX_Main"/>
              </a:rPr>
              <a:t>𝑂(𝑛×𝑚)</a:t>
            </a:r>
            <a:r>
              <a:rPr lang="en-US" b="0" i="1" dirty="0">
                <a:solidFill>
                  <a:srgbClr val="0D0D0D"/>
                </a:solidFill>
                <a:effectLst/>
                <a:highlight>
                  <a:srgbClr val="FFFFFF"/>
                </a:highlight>
                <a:latin typeface="KaTeX_Math"/>
              </a:rPr>
              <a:t> </a:t>
            </a:r>
            <a:r>
              <a:rPr lang="en-US" b="0" i="0" dirty="0">
                <a:solidFill>
                  <a:srgbClr val="0D0D0D"/>
                </a:solidFill>
                <a:effectLst/>
                <a:highlight>
                  <a:srgbClr val="FFFFFF"/>
                </a:highlight>
                <a:latin typeface="Söhne"/>
              </a:rPr>
              <a:t>due to the toxic phrase check.</a:t>
            </a:r>
          </a:p>
          <a:p>
            <a:endParaRPr lang="en-US" dirty="0"/>
          </a:p>
        </p:txBody>
      </p:sp>
    </p:spTree>
    <p:extLst>
      <p:ext uri="{BB962C8B-B14F-4D97-AF65-F5344CB8AC3E}">
        <p14:creationId xmlns:p14="http://schemas.microsoft.com/office/powerpoint/2010/main" val="64952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3E05-7794-6875-6CA2-D802911A4F0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1BB911C-FBE9-2A83-C435-8295DC2338CA}"/>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Multilingual Support: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Expand the system to include support for multiple languages using pre-trained multilingual models.</a:t>
            </a:r>
          </a:p>
          <a:p>
            <a:pPr marL="742950" lvl="1" indent="-285750" algn="l">
              <a:buFont typeface="+mj-lt"/>
              <a:buAutoNum type="arabicPeriod"/>
            </a:pPr>
            <a:r>
              <a:rPr lang="en-US" b="0" i="0" dirty="0">
                <a:solidFill>
                  <a:srgbClr val="0D0D0D"/>
                </a:solidFill>
                <a:effectLst/>
                <a:highlight>
                  <a:srgbClr val="FFFFFF"/>
                </a:highlight>
                <a:latin typeface="Söhne"/>
              </a:rPr>
              <a:t>Enhance accessibility and usability for a global user base.</a:t>
            </a:r>
          </a:p>
          <a:p>
            <a:pPr algn="l">
              <a:buFont typeface="+mj-lt"/>
              <a:buAutoNum type="arabicPeriod"/>
            </a:pPr>
            <a:r>
              <a:rPr lang="en-US" b="1" i="0" dirty="0">
                <a:solidFill>
                  <a:srgbClr val="0D0D0D"/>
                </a:solidFill>
                <a:effectLst/>
                <a:highlight>
                  <a:srgbClr val="FFFFFF"/>
                </a:highlight>
                <a:latin typeface="Söhne"/>
              </a:rPr>
              <a:t>Dynamic Phrase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a dynamic user interface for real-time updating of the phrase list without manual reloads.</a:t>
            </a:r>
          </a:p>
          <a:p>
            <a:pPr marL="742950" lvl="1" indent="-285750" algn="l">
              <a:buFont typeface="+mj-lt"/>
              <a:buAutoNum type="arabicPeriod"/>
            </a:pPr>
            <a:r>
              <a:rPr lang="en-US" b="0" i="0" dirty="0">
                <a:solidFill>
                  <a:srgbClr val="0D0D0D"/>
                </a:solidFill>
                <a:effectLst/>
                <a:highlight>
                  <a:srgbClr val="FFFFFF"/>
                </a:highlight>
                <a:latin typeface="Söhne"/>
              </a:rPr>
              <a:t>Develop algorithms for automated learning from user interactions to adapt and update harmful phrases.</a:t>
            </a:r>
          </a:p>
          <a:p>
            <a:pPr algn="l">
              <a:buFont typeface="+mj-lt"/>
              <a:buAutoNum type="arabicPeriod"/>
            </a:pP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Optimize for handling larger datasets and maintaining performance through techniques like caching and efficient search algorithms.</a:t>
            </a:r>
          </a:p>
          <a:p>
            <a:pPr marL="742950" lvl="1" indent="-285750" algn="l">
              <a:buFont typeface="+mj-lt"/>
              <a:buAutoNum type="arabicPeriod"/>
            </a:pPr>
            <a:r>
              <a:rPr lang="en-US" b="0" i="0" dirty="0">
                <a:solidFill>
                  <a:srgbClr val="0D0D0D"/>
                </a:solidFill>
                <a:effectLst/>
                <a:highlight>
                  <a:srgbClr val="FFFFFF"/>
                </a:highlight>
                <a:latin typeface="Söhne"/>
              </a:rPr>
              <a:t>Consider distributed processing or microservices architecture for high-load environments.</a:t>
            </a:r>
          </a:p>
          <a:p>
            <a:endParaRPr lang="en-US" dirty="0"/>
          </a:p>
        </p:txBody>
      </p:sp>
    </p:spTree>
    <p:extLst>
      <p:ext uri="{BB962C8B-B14F-4D97-AF65-F5344CB8AC3E}">
        <p14:creationId xmlns:p14="http://schemas.microsoft.com/office/powerpoint/2010/main" val="279268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870D-25A3-EB75-ABEE-3B99A56B89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C18FE45-53C1-E274-D9C7-D562ED436BD3}"/>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rPr>
              <a:t>Robust Error Handling and Case Sensitivity Management:</a:t>
            </a:r>
            <a:r>
              <a:rPr lang="en-US" b="0" i="0" dirty="0">
                <a:solidFill>
                  <a:srgbClr val="0D0D0D"/>
                </a:solidFill>
                <a:effectLst/>
                <a:highlight>
                  <a:srgbClr val="FFFFFF"/>
                </a:highlight>
              </a:rPr>
              <a:t> The system effectively handles file path validation and case sensitivity issues, ensuring accuracy and user-friendliness even with varied inputs.</a:t>
            </a:r>
          </a:p>
          <a:p>
            <a:pPr marL="0" indent="0" algn="l">
              <a:buNone/>
            </a:pPr>
            <a:r>
              <a:rPr lang="en-US" b="1" i="0" dirty="0">
                <a:solidFill>
                  <a:srgbClr val="0D0D0D"/>
                </a:solidFill>
                <a:effectLst/>
                <a:highlight>
                  <a:srgbClr val="FFFFFF"/>
                </a:highlight>
              </a:rPr>
              <a:t>Enhanced User Experience:</a:t>
            </a:r>
            <a:r>
              <a:rPr lang="en-US" b="0" i="0" dirty="0">
                <a:solidFill>
                  <a:srgbClr val="0D0D0D"/>
                </a:solidFill>
                <a:effectLst/>
                <a:highlight>
                  <a:srgbClr val="FFFFFF"/>
                </a:highlight>
              </a:rPr>
              <a:t> Through Bootstrap's responsive design and clear feedback mechanisms, the application provides a smooth and intuitive interface for users.</a:t>
            </a:r>
          </a:p>
          <a:p>
            <a:pPr marL="0" indent="0" algn="l">
              <a:buNone/>
            </a:pPr>
            <a:r>
              <a:rPr lang="en-US" b="1" i="0" dirty="0">
                <a:solidFill>
                  <a:srgbClr val="0D0D0D"/>
                </a:solidFill>
                <a:effectLst/>
                <a:highlight>
                  <a:srgbClr val="FFFFFF"/>
                </a:highlight>
              </a:rPr>
              <a:t>Future Expansion Potential:</a:t>
            </a:r>
            <a:r>
              <a:rPr lang="en-US" b="0" i="0" dirty="0">
                <a:solidFill>
                  <a:srgbClr val="0D0D0D"/>
                </a:solidFill>
                <a:effectLst/>
                <a:highlight>
                  <a:srgbClr val="FFFFFF"/>
                </a:highlight>
              </a:rPr>
              <a:t> With possibilities for integrating advanced NLP for better context understanding, supporting multiple languages, and scaling up through API development, the system is well-positioned for broader application and further enhancements.</a:t>
            </a:r>
          </a:p>
          <a:p>
            <a:endParaRPr lang="en-US" dirty="0"/>
          </a:p>
        </p:txBody>
      </p:sp>
    </p:spTree>
    <p:extLst>
      <p:ext uri="{BB962C8B-B14F-4D97-AF65-F5344CB8AC3E}">
        <p14:creationId xmlns:p14="http://schemas.microsoft.com/office/powerpoint/2010/main" val="363402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37C3-AB1D-2F03-415A-F92A407A48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9D2D6F-53FF-4180-F88F-DFE80D6C1C18}"/>
              </a:ext>
            </a:extLst>
          </p:cNvPr>
          <p:cNvSpPr>
            <a:spLocks noGrp="1"/>
          </p:cNvSpPr>
          <p:nvPr>
            <p:ph idx="1"/>
          </p:nvPr>
        </p:nvSpPr>
        <p:spPr/>
        <p:txBody>
          <a:bodyPr/>
          <a:lstStyle/>
          <a:p>
            <a:r>
              <a:rPr lang="en-US" b="1" dirty="0">
                <a:solidFill>
                  <a:schemeClr val="tx1"/>
                </a:solidFill>
              </a:rPr>
              <a:t>Generative AI: </a:t>
            </a:r>
            <a:r>
              <a:rPr lang="en-US" b="0" i="0" dirty="0">
                <a:solidFill>
                  <a:schemeClr val="tx1"/>
                </a:solidFill>
                <a:effectLst/>
              </a:rPr>
              <a:t>Generative AI refers to deep-learning models that can generate high-quality text, images, and other content based on the data they were trained on.</a:t>
            </a:r>
          </a:p>
          <a:p>
            <a:endParaRPr lang="en-US" dirty="0">
              <a:solidFill>
                <a:schemeClr val="tx1"/>
              </a:solidFill>
            </a:endParaRPr>
          </a:p>
          <a:p>
            <a:r>
              <a:rPr lang="en-US" b="1" dirty="0">
                <a:solidFill>
                  <a:schemeClr val="tx1"/>
                </a:solidFill>
              </a:rPr>
              <a:t>ChatGPT: </a:t>
            </a:r>
            <a:r>
              <a:rPr lang="en-US" b="0" i="0" dirty="0">
                <a:solidFill>
                  <a:schemeClr val="tx1"/>
                </a:solidFill>
                <a:effectLst/>
                <a:highlight>
                  <a:srgbClr val="FFFFFF"/>
                </a:highlight>
              </a:rPr>
              <a:t>ChatGPT is an AI language model developed by OpenAI. It's part of the GPT (Generative Pre-trained Transformer) family. It can engage in conversations, answer questions, provide explanations, and assist with a variety of tasks across different domains</a:t>
            </a:r>
          </a:p>
          <a:p>
            <a:endParaRPr lang="en-US" dirty="0">
              <a:solidFill>
                <a:schemeClr val="tx1"/>
              </a:solidFill>
              <a:highlight>
                <a:srgbClr val="FFFFFF"/>
              </a:highlight>
            </a:endParaRPr>
          </a:p>
          <a:p>
            <a:r>
              <a:rPr lang="en-US" b="1" dirty="0">
                <a:solidFill>
                  <a:schemeClr val="tx1"/>
                </a:solidFill>
                <a:highlight>
                  <a:srgbClr val="FFFFFF"/>
                </a:highlight>
              </a:rPr>
              <a:t>Natural Language Processing: </a:t>
            </a:r>
            <a:r>
              <a:rPr lang="en-US" dirty="0">
                <a:solidFill>
                  <a:schemeClr val="tx1"/>
                </a:solidFill>
                <a:highlight>
                  <a:srgbClr val="FFFFFF"/>
                </a:highlight>
              </a:rPr>
              <a:t>Natural language processing (NLP) is the ability of a computer program to understand written and spoken human language. NLP enables computers to comprehend, generate, and manipulate human language</a:t>
            </a:r>
            <a:endParaRPr lang="en-US" dirty="0">
              <a:solidFill>
                <a:schemeClr val="tx1"/>
              </a:solidFill>
            </a:endParaRPr>
          </a:p>
        </p:txBody>
      </p:sp>
    </p:spTree>
    <p:extLst>
      <p:ext uri="{BB962C8B-B14F-4D97-AF65-F5344CB8AC3E}">
        <p14:creationId xmlns:p14="http://schemas.microsoft.com/office/powerpoint/2010/main" val="382011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DE49-BEB0-D8BA-F80C-0DC0C1B7A77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9898012-07FC-25F5-7275-F0772486F499}"/>
              </a:ext>
            </a:extLst>
          </p:cNvPr>
          <p:cNvSpPr>
            <a:spLocks noGrp="1"/>
          </p:cNvSpPr>
          <p:nvPr>
            <p:ph idx="1"/>
          </p:nvPr>
        </p:nvSpPr>
        <p:spPr/>
        <p:txBody>
          <a:bodyPr/>
          <a:lstStyle/>
          <a:p>
            <a:pPr marL="457200" lvl="1" indent="0" algn="l">
              <a:buNone/>
            </a:pPr>
            <a:r>
              <a:rPr lang="en-US" sz="2000" b="1" i="0" dirty="0">
                <a:solidFill>
                  <a:srgbClr val="0D0D0D"/>
                </a:solidFill>
                <a:effectLst/>
                <a:highlight>
                  <a:srgbClr val="FFFFFF"/>
                </a:highlight>
              </a:rPr>
              <a:t>Rising Challenges:</a:t>
            </a:r>
            <a:r>
              <a:rPr lang="en-US" sz="2000" b="0" i="0" dirty="0">
                <a:solidFill>
                  <a:srgbClr val="0D0D0D"/>
                </a:solidFill>
                <a:effectLst/>
                <a:highlight>
                  <a:srgbClr val="FFFFFF"/>
                </a:highlight>
              </a:rPr>
              <a:t> Increasing frequency of harmful online interactions is a major concern for digital platforms.</a:t>
            </a:r>
          </a:p>
          <a:p>
            <a:pPr marL="457200" lvl="1" indent="0" algn="l">
              <a:buNone/>
            </a:pPr>
            <a:endParaRPr lang="en-US" sz="2000" b="0" i="0" dirty="0">
              <a:solidFill>
                <a:srgbClr val="0D0D0D"/>
              </a:solidFill>
              <a:effectLst/>
              <a:highlight>
                <a:srgbClr val="FFFFFF"/>
              </a:highlight>
            </a:endParaRPr>
          </a:p>
          <a:p>
            <a:pPr marL="457200" lvl="1" indent="0" algn="l">
              <a:buNone/>
            </a:pPr>
            <a:r>
              <a:rPr lang="en-US" sz="2000" b="1" i="0" dirty="0">
                <a:solidFill>
                  <a:srgbClr val="0D0D0D"/>
                </a:solidFill>
                <a:effectLst/>
                <a:highlight>
                  <a:srgbClr val="FFFFFF"/>
                </a:highlight>
              </a:rPr>
              <a:t>Need for Real-Time Solutions:</a:t>
            </a:r>
            <a:r>
              <a:rPr lang="en-US" sz="2000" b="0" i="0" dirty="0">
                <a:solidFill>
                  <a:srgbClr val="0D0D0D"/>
                </a:solidFill>
                <a:effectLst/>
                <a:highlight>
                  <a:srgbClr val="FFFFFF"/>
                </a:highlight>
              </a:rPr>
              <a:t> Quick identification and resolution are essential to maintain a positive user environment and prevent the escalation of negative behavior.</a:t>
            </a:r>
          </a:p>
          <a:p>
            <a:pPr marL="457200" lvl="1" indent="0" algn="l">
              <a:buNone/>
            </a:pPr>
            <a:endParaRPr lang="en-US" sz="2000" b="0" i="0" dirty="0">
              <a:solidFill>
                <a:srgbClr val="0D0D0D"/>
              </a:solidFill>
              <a:effectLst/>
              <a:highlight>
                <a:srgbClr val="FFFFFF"/>
              </a:highlight>
            </a:endParaRPr>
          </a:p>
          <a:p>
            <a:pPr marL="457200" lvl="1" indent="0" algn="l">
              <a:buNone/>
            </a:pPr>
            <a:r>
              <a:rPr lang="en-US" sz="2000" b="1" i="0" dirty="0">
                <a:solidFill>
                  <a:srgbClr val="0D0D0D"/>
                </a:solidFill>
                <a:effectLst/>
                <a:highlight>
                  <a:srgbClr val="FFFFFF"/>
                </a:highlight>
              </a:rPr>
              <a:t>Proactive Approach Benefits:</a:t>
            </a:r>
            <a:r>
              <a:rPr lang="en-US" sz="2000" b="0" i="0" dirty="0">
                <a:solidFill>
                  <a:srgbClr val="0D0D0D"/>
                </a:solidFill>
                <a:effectLst/>
                <a:highlight>
                  <a:srgbClr val="FFFFFF"/>
                </a:highlight>
              </a:rPr>
              <a:t> Early detection and intervention can significantly reduce the negative impact on users and communities.</a:t>
            </a:r>
          </a:p>
          <a:p>
            <a:endParaRPr lang="en-US" dirty="0"/>
          </a:p>
          <a:p>
            <a:endParaRPr lang="en-US" dirty="0"/>
          </a:p>
        </p:txBody>
      </p:sp>
    </p:spTree>
    <p:extLst>
      <p:ext uri="{BB962C8B-B14F-4D97-AF65-F5344CB8AC3E}">
        <p14:creationId xmlns:p14="http://schemas.microsoft.com/office/powerpoint/2010/main" val="22013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9ADD-C7FB-8D6E-706A-FCEFDE791C5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BA22FDD-CCA8-FD85-C93F-465B1CDC074C}"/>
              </a:ext>
            </a:extLst>
          </p:cNvPr>
          <p:cNvSpPr>
            <a:spLocks noGrp="1"/>
          </p:cNvSpPr>
          <p:nvPr>
            <p:ph idx="1"/>
          </p:nvPr>
        </p:nvSpPr>
        <p:spPr/>
        <p:txBody>
          <a:bodyPr/>
          <a:lstStyle/>
          <a:p>
            <a:pPr marL="0" indent="0">
              <a:buNone/>
            </a:pPr>
            <a:r>
              <a:rPr lang="en-US" dirty="0">
                <a:solidFill>
                  <a:schemeClr val="tx1"/>
                </a:solidFill>
              </a:rPr>
              <a:t>ChatGPT works by attempting to understand your prompt and then spitting out strings of words that it predicts will best answer your question, based on the data it was trained on.</a:t>
            </a:r>
          </a:p>
          <a:p>
            <a:pPr marL="0" indent="0">
              <a:buNone/>
            </a:pPr>
            <a:endParaRPr lang="en-US" dirty="0"/>
          </a:p>
        </p:txBody>
      </p:sp>
      <p:pic>
        <p:nvPicPr>
          <p:cNvPr id="5" name="Picture 4">
            <a:extLst>
              <a:ext uri="{FF2B5EF4-FFF2-40B4-BE49-F238E27FC236}">
                <a16:creationId xmlns:a16="http://schemas.microsoft.com/office/drawing/2014/main" id="{D7FCD930-1860-8972-6F36-A6866472C961}"/>
              </a:ext>
            </a:extLst>
          </p:cNvPr>
          <p:cNvPicPr>
            <a:picLocks noChangeAspect="1"/>
          </p:cNvPicPr>
          <p:nvPr/>
        </p:nvPicPr>
        <p:blipFill>
          <a:blip r:embed="rId2"/>
          <a:stretch>
            <a:fillRect/>
          </a:stretch>
        </p:blipFill>
        <p:spPr>
          <a:xfrm>
            <a:off x="2661788" y="2602831"/>
            <a:ext cx="6366710" cy="3660858"/>
          </a:xfrm>
          <a:prstGeom prst="rect">
            <a:avLst/>
          </a:prstGeom>
        </p:spPr>
      </p:pic>
    </p:spTree>
    <p:extLst>
      <p:ext uri="{BB962C8B-B14F-4D97-AF65-F5344CB8AC3E}">
        <p14:creationId xmlns:p14="http://schemas.microsoft.com/office/powerpoint/2010/main" val="23133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8544-3994-00A0-2669-371DDC5DD3B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389DDB6-739A-776A-22F5-62C4C039D17C}"/>
              </a:ext>
            </a:extLst>
          </p:cNvPr>
          <p:cNvSpPr>
            <a:spLocks noGrp="1"/>
          </p:cNvSpPr>
          <p:nvPr>
            <p:ph idx="1"/>
          </p:nvPr>
        </p:nvSpPr>
        <p:spPr>
          <a:xfrm>
            <a:off x="1097280" y="1845734"/>
            <a:ext cx="4649002" cy="4023360"/>
          </a:xfrm>
        </p:spPr>
        <p:txBody>
          <a:bodyPr>
            <a:normAutofit lnSpcReduction="10000"/>
          </a:bodyPr>
          <a:lstStyle/>
          <a:p>
            <a:r>
              <a:rPr lang="en-US" b="1" dirty="0"/>
              <a:t>Transformer: </a:t>
            </a:r>
            <a:r>
              <a:rPr lang="en-US" dirty="0"/>
              <a:t>T</a:t>
            </a:r>
            <a:r>
              <a:rPr lang="en-US" b="0" i="0" dirty="0">
                <a:solidFill>
                  <a:srgbClr val="0D0D0D"/>
                </a:solidFill>
                <a:effectLst/>
                <a:highlight>
                  <a:srgbClr val="FFFFFF"/>
                </a:highlight>
                <a:latin typeface="Söhne"/>
              </a:rPr>
              <a:t>he transformer model is known for its use of self-attention mechanisms, which allow it to weigh the importance of different words in a sentence, regardless of their position.</a:t>
            </a:r>
          </a:p>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Tokenization: </a:t>
            </a:r>
            <a:r>
              <a:rPr lang="en-US" b="0" i="0" dirty="0">
                <a:solidFill>
                  <a:srgbClr val="353740"/>
                </a:solidFill>
                <a:effectLst/>
                <a:highlight>
                  <a:srgbClr val="FFFFFF"/>
                </a:highlight>
                <a:latin typeface="Söhne"/>
              </a:rPr>
              <a:t>OpenAI's large language models process text using </a:t>
            </a:r>
            <a:r>
              <a:rPr lang="en-US" i="0" dirty="0">
                <a:solidFill>
                  <a:srgbClr val="353740"/>
                </a:solidFill>
                <a:effectLst/>
                <a:highlight>
                  <a:srgbClr val="FFFFFF"/>
                </a:highlight>
                <a:latin typeface="Söhne"/>
              </a:rPr>
              <a:t>tokens</a:t>
            </a:r>
            <a:r>
              <a:rPr lang="en-US" b="0" i="0" dirty="0">
                <a:solidFill>
                  <a:srgbClr val="353740"/>
                </a:solidFill>
                <a:effectLst/>
                <a:highlight>
                  <a:srgbClr val="FFFFFF"/>
                </a:highlight>
                <a:latin typeface="Söhne"/>
              </a:rPr>
              <a:t>, which are common sequences of characters found in a set of text. The models learn to understand the statistical relationships between these tokens, and excel at producing the next token in a sequence of tokens.</a:t>
            </a:r>
          </a:p>
          <a:p>
            <a:endParaRPr lang="en-US" dirty="0">
              <a:solidFill>
                <a:srgbClr val="353740"/>
              </a:solidFill>
              <a:highlight>
                <a:srgbClr val="FFFFFF"/>
              </a:highlight>
              <a:latin typeface="Söhne"/>
            </a:endParaRPr>
          </a:p>
          <a:p>
            <a:endParaRPr lang="en-US" b="0" i="0" dirty="0">
              <a:solidFill>
                <a:srgbClr val="0D0D0D"/>
              </a:solidFill>
              <a:effectLst/>
              <a:highlight>
                <a:srgbClr val="FFFFFF"/>
              </a:highlight>
              <a:latin typeface="Söhne"/>
            </a:endParaRPr>
          </a:p>
          <a:p>
            <a:endParaRPr lang="en-US" dirty="0">
              <a:solidFill>
                <a:srgbClr val="0D0D0D"/>
              </a:solidFill>
              <a:highlight>
                <a:srgbClr val="FFFFFF"/>
              </a:highlight>
              <a:latin typeface="Söhne"/>
            </a:endParaRPr>
          </a:p>
          <a:p>
            <a:endParaRPr lang="en-US" dirty="0"/>
          </a:p>
        </p:txBody>
      </p:sp>
      <p:pic>
        <p:nvPicPr>
          <p:cNvPr id="5" name="Picture 4">
            <a:extLst>
              <a:ext uri="{FF2B5EF4-FFF2-40B4-BE49-F238E27FC236}">
                <a16:creationId xmlns:a16="http://schemas.microsoft.com/office/drawing/2014/main" id="{818F6D85-7F30-06B5-003F-B0B6236F0C63}"/>
              </a:ext>
            </a:extLst>
          </p:cNvPr>
          <p:cNvPicPr>
            <a:picLocks noChangeAspect="1"/>
          </p:cNvPicPr>
          <p:nvPr/>
        </p:nvPicPr>
        <p:blipFill>
          <a:blip r:embed="rId2"/>
          <a:stretch>
            <a:fillRect/>
          </a:stretch>
        </p:blipFill>
        <p:spPr>
          <a:xfrm>
            <a:off x="6126480" y="2095670"/>
            <a:ext cx="4976863" cy="3024971"/>
          </a:xfrm>
          <a:prstGeom prst="rect">
            <a:avLst/>
          </a:prstGeom>
        </p:spPr>
      </p:pic>
    </p:spTree>
    <p:extLst>
      <p:ext uri="{BB962C8B-B14F-4D97-AF65-F5344CB8AC3E}">
        <p14:creationId xmlns:p14="http://schemas.microsoft.com/office/powerpoint/2010/main" val="358121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AF60-01E8-1D65-B899-04B9E05B98F5}"/>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44E6EA49-C846-F708-091C-6492ADBFD3C9}"/>
              </a:ext>
            </a:extLst>
          </p:cNvPr>
          <p:cNvSpPr>
            <a:spLocks noGrp="1"/>
          </p:cNvSpPr>
          <p:nvPr>
            <p:ph idx="1"/>
          </p:nvPr>
        </p:nvSpPr>
        <p:spPr/>
        <p:txBody>
          <a:bodyPr>
            <a:normAutofit fontScale="92500"/>
          </a:bodyPr>
          <a:lstStyle/>
          <a:p>
            <a:r>
              <a:rPr lang="en-US" dirty="0">
                <a:solidFill>
                  <a:schemeClr val="tx1"/>
                </a:solidFill>
              </a:rPr>
              <a:t>For gaming platform</a:t>
            </a:r>
            <a:r>
              <a:rPr lang="en-US" dirty="0"/>
              <a:t>:</a:t>
            </a:r>
          </a:p>
          <a:p>
            <a:r>
              <a:rPr lang="en-US" b="0" i="0" dirty="0">
                <a:solidFill>
                  <a:srgbClr val="0D0D0D"/>
                </a:solidFill>
                <a:effectLst/>
                <a:highlight>
                  <a:srgbClr val="FFFFFF"/>
                </a:highlight>
                <a:latin typeface="Söhne"/>
              </a:rPr>
              <a:t>To deploy a chat interface detection system that uses ChatGPT technology to identify and mitigate harmful interactions in real-time, thereby enhancing the gaming environment and safeguarding the community</a:t>
            </a:r>
          </a:p>
          <a:p>
            <a:endParaRPr lang="en-US" b="0" i="0" dirty="0">
              <a:solidFill>
                <a:srgbClr val="0D0D0D"/>
              </a:solidFill>
              <a:effectLst/>
              <a:highlight>
                <a:srgbClr val="FFFFFF"/>
              </a:highlight>
              <a:latin typeface="Söhne"/>
            </a:endParaRPr>
          </a:p>
          <a:p>
            <a:r>
              <a:rPr lang="en-US" dirty="0">
                <a:solidFill>
                  <a:srgbClr val="0D0D0D"/>
                </a:solidFill>
                <a:highlight>
                  <a:srgbClr val="FFFFFF"/>
                </a:highlight>
                <a:latin typeface="Söhne"/>
              </a:rPr>
              <a:t>Step 1: </a:t>
            </a:r>
            <a:r>
              <a:rPr lang="en-US" b="1" i="0" dirty="0">
                <a:solidFill>
                  <a:srgbClr val="0D0D0D"/>
                </a:solidFill>
                <a:effectLst/>
                <a:highlight>
                  <a:srgbClr val="FFFFFF"/>
                </a:highlight>
                <a:latin typeface="Söhne"/>
              </a:rPr>
              <a:t>Data Collection and Preparation:</a:t>
            </a:r>
            <a:r>
              <a:rPr lang="en-US" b="0" i="0" dirty="0">
                <a:solidFill>
                  <a:srgbClr val="0D0D0D"/>
                </a:solidFill>
                <a:effectLst/>
                <a:highlight>
                  <a:srgbClr val="FFFFFF"/>
                </a:highlight>
                <a:latin typeface="Söhne"/>
              </a:rPr>
              <a:t> The team collected thousands </a:t>
            </a:r>
          </a:p>
          <a:p>
            <a:r>
              <a:rPr lang="en-US" b="0" i="0" dirty="0">
                <a:solidFill>
                  <a:srgbClr val="0D0D0D"/>
                </a:solidFill>
                <a:effectLst/>
                <a:highlight>
                  <a:srgbClr val="FFFFFF"/>
                </a:highlight>
                <a:latin typeface="Söhne"/>
              </a:rPr>
              <a:t>of chat logs from the platform, which were manually tagged by</a:t>
            </a:r>
          </a:p>
          <a:p>
            <a:r>
              <a:rPr lang="en-US" b="0" i="0" dirty="0">
                <a:solidFill>
                  <a:srgbClr val="0D0D0D"/>
                </a:solidFill>
                <a:effectLst/>
                <a:highlight>
                  <a:srgbClr val="FFFFFF"/>
                </a:highlight>
                <a:latin typeface="Söhne"/>
              </a:rPr>
              <a:t> moderators to distinguish between harmful and harmless interactions.</a:t>
            </a:r>
          </a:p>
          <a:p>
            <a:endParaRPr lang="en-US" b="0" i="0" dirty="0">
              <a:solidFill>
                <a:srgbClr val="0D0D0D"/>
              </a:solidFill>
              <a:effectLst/>
              <a:highlight>
                <a:srgbClr val="FFFFFF"/>
              </a:highlight>
              <a:latin typeface="Söhne"/>
            </a:endParaRPr>
          </a:p>
          <a:p>
            <a:r>
              <a:rPr lang="en-US" dirty="0"/>
              <a:t>                                                                                                                                           Fig of the Chat in gaming</a:t>
            </a:r>
          </a:p>
        </p:txBody>
      </p:sp>
      <p:pic>
        <p:nvPicPr>
          <p:cNvPr id="5" name="Picture 4" descr="A screenshot of a video game&#10;&#10;Description automatically generated">
            <a:extLst>
              <a:ext uri="{FF2B5EF4-FFF2-40B4-BE49-F238E27FC236}">
                <a16:creationId xmlns:a16="http://schemas.microsoft.com/office/drawing/2014/main" id="{3BD2C226-5C23-69C9-62B4-C9FB53310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781" y="3749040"/>
            <a:ext cx="2639899" cy="1631442"/>
          </a:xfrm>
          <a:prstGeom prst="rect">
            <a:avLst/>
          </a:prstGeom>
        </p:spPr>
      </p:pic>
    </p:spTree>
    <p:extLst>
      <p:ext uri="{BB962C8B-B14F-4D97-AF65-F5344CB8AC3E}">
        <p14:creationId xmlns:p14="http://schemas.microsoft.com/office/powerpoint/2010/main" val="154108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99DE-0D9D-482B-FBCA-C9542F13FF22}"/>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7DBF050B-FE9E-8076-BC5B-085BE6130EC0}"/>
              </a:ext>
            </a:extLst>
          </p:cNvPr>
          <p:cNvSpPr>
            <a:spLocks noGrp="1"/>
          </p:cNvSpPr>
          <p:nvPr>
            <p:ph idx="1"/>
          </p:nvPr>
        </p:nvSpPr>
        <p:spPr/>
        <p:txBody>
          <a:bodyPr>
            <a:normAutofit fontScale="92500" lnSpcReduction="20000"/>
          </a:bodyPr>
          <a:lstStyle/>
          <a:p>
            <a:r>
              <a:rPr lang="en-US" dirty="0">
                <a:solidFill>
                  <a:schemeClr val="tx1"/>
                </a:solidFill>
              </a:rPr>
              <a:t>Step 2: </a:t>
            </a:r>
            <a:r>
              <a:rPr lang="en-US" b="1" i="0" dirty="0">
                <a:solidFill>
                  <a:schemeClr val="tx1"/>
                </a:solidFill>
                <a:effectLst/>
                <a:highlight>
                  <a:srgbClr val="FFFFFF"/>
                </a:highlight>
                <a:latin typeface="Söhne"/>
              </a:rPr>
              <a:t>Model Training:</a:t>
            </a:r>
            <a:r>
              <a:rPr lang="en-US" b="0" i="0" dirty="0">
                <a:solidFill>
                  <a:schemeClr val="tx1"/>
                </a:solidFill>
                <a:effectLst/>
                <a:highlight>
                  <a:srgbClr val="FFFFFF"/>
                </a:highlight>
                <a:latin typeface="Söhne"/>
              </a:rPr>
              <a:t> A transformer-based NLP model was trained on this dataset, focusing on identifying patterns of harassment, threats, and phishing attempts. The model was optimized for high recall to ensure that most harmful interactions were caught.</a:t>
            </a:r>
          </a:p>
          <a:p>
            <a:endParaRPr lang="en-US" dirty="0">
              <a:solidFill>
                <a:schemeClr val="tx1"/>
              </a:solidFill>
            </a:endParaRPr>
          </a:p>
          <a:p>
            <a:r>
              <a:rPr lang="en-US" dirty="0">
                <a:solidFill>
                  <a:schemeClr val="tx1"/>
                </a:solidFill>
              </a:rPr>
              <a:t>Step 3: </a:t>
            </a:r>
            <a:r>
              <a:rPr lang="en-US" b="1" i="0" dirty="0">
                <a:solidFill>
                  <a:schemeClr val="tx1"/>
                </a:solidFill>
                <a:effectLst/>
                <a:highlight>
                  <a:srgbClr val="FFFFFF"/>
                </a:highlight>
                <a:latin typeface="Söhne"/>
              </a:rPr>
              <a:t>Integration and Testing:</a:t>
            </a:r>
            <a:r>
              <a:rPr lang="en-US" b="0" i="0" dirty="0">
                <a:solidFill>
                  <a:schemeClr val="tx1"/>
                </a:solidFill>
                <a:effectLst/>
                <a:highlight>
                  <a:srgbClr val="FFFFFF"/>
                </a:highlight>
                <a:latin typeface="Söhne"/>
              </a:rPr>
              <a:t> The model was integrated into the gaming platform's chat system. Initial tests were conducted in a controlled environment to fine-tune the model's sensitivity and reduce false positives.</a:t>
            </a:r>
          </a:p>
          <a:p>
            <a:endParaRPr lang="en-US" dirty="0">
              <a:solidFill>
                <a:schemeClr val="tx1"/>
              </a:solidFill>
            </a:endParaRPr>
          </a:p>
          <a:p>
            <a:r>
              <a:rPr lang="en-US" dirty="0">
                <a:solidFill>
                  <a:schemeClr val="tx1"/>
                </a:solidFill>
              </a:rPr>
              <a:t>Step 4: </a:t>
            </a:r>
            <a:r>
              <a:rPr lang="en-US" b="1" i="0" dirty="0">
                <a:solidFill>
                  <a:schemeClr val="tx1"/>
                </a:solidFill>
                <a:effectLst/>
                <a:highlight>
                  <a:srgbClr val="FFFFFF"/>
                </a:highlight>
                <a:latin typeface="Söhne"/>
              </a:rPr>
              <a:t>Real-Time Deployment:</a:t>
            </a:r>
            <a:r>
              <a:rPr lang="en-US" b="0" i="0" dirty="0">
                <a:solidFill>
                  <a:schemeClr val="tx1"/>
                </a:solidFill>
                <a:effectLst/>
                <a:highlight>
                  <a:srgbClr val="FFFFFF"/>
                </a:highlight>
                <a:latin typeface="Söhne"/>
              </a:rPr>
              <a:t> The system was rolled out across all game lobbies. It analyzed conversations in real-time, flagging suspicious chats and alerting human moderators.</a:t>
            </a:r>
          </a:p>
          <a:p>
            <a:endParaRPr lang="en-US" dirty="0">
              <a:solidFill>
                <a:schemeClr val="tx1"/>
              </a:solidFill>
            </a:endParaRPr>
          </a:p>
          <a:p>
            <a:r>
              <a:rPr lang="en-US" dirty="0">
                <a:solidFill>
                  <a:schemeClr val="tx1"/>
                </a:solidFill>
              </a:rPr>
              <a:t>Step 5: </a:t>
            </a:r>
            <a:r>
              <a:rPr lang="en-US" b="1" i="0" dirty="0">
                <a:solidFill>
                  <a:schemeClr val="tx1"/>
                </a:solidFill>
                <a:effectLst/>
                <a:highlight>
                  <a:srgbClr val="FFFFFF"/>
                </a:highlight>
                <a:latin typeface="Söhne"/>
              </a:rPr>
              <a:t>Moderator Interaction:</a:t>
            </a:r>
            <a:r>
              <a:rPr lang="en-US" b="0" i="0" dirty="0">
                <a:solidFill>
                  <a:schemeClr val="tx1"/>
                </a:solidFill>
                <a:effectLst/>
                <a:highlight>
                  <a:srgbClr val="FFFFFF"/>
                </a:highlight>
                <a:latin typeface="Söhne"/>
              </a:rPr>
              <a:t> Moderators reviewed the flagged chats and took appropriate actions, including warnings, temporary bans, or permanent bans based on the severity.</a:t>
            </a:r>
          </a:p>
          <a:p>
            <a:endParaRPr lang="en-US" dirty="0"/>
          </a:p>
        </p:txBody>
      </p:sp>
    </p:spTree>
    <p:extLst>
      <p:ext uri="{BB962C8B-B14F-4D97-AF65-F5344CB8AC3E}">
        <p14:creationId xmlns:p14="http://schemas.microsoft.com/office/powerpoint/2010/main" val="125741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EB5D-8655-FDC5-D799-DB342832811E}"/>
              </a:ext>
            </a:extLst>
          </p:cNvPr>
          <p:cNvSpPr>
            <a:spLocks noGrp="1"/>
          </p:cNvSpPr>
          <p:nvPr>
            <p:ph type="title"/>
          </p:nvPr>
        </p:nvSpPr>
        <p:spPr/>
        <p:txBody>
          <a:bodyPr/>
          <a:lstStyle/>
          <a:p>
            <a:r>
              <a:rPr lang="en-US" dirty="0"/>
              <a:t>Case Study Results</a:t>
            </a:r>
          </a:p>
        </p:txBody>
      </p:sp>
      <p:sp>
        <p:nvSpPr>
          <p:cNvPr id="3" name="Content Placeholder 2">
            <a:extLst>
              <a:ext uri="{FF2B5EF4-FFF2-40B4-BE49-F238E27FC236}">
                <a16:creationId xmlns:a16="http://schemas.microsoft.com/office/drawing/2014/main" id="{7E9103E1-1E06-4C0A-A07F-8942179FF103}"/>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Reduction in Negative Interactions:</a:t>
            </a:r>
            <a:r>
              <a:rPr lang="en-US" b="0" i="0" dirty="0">
                <a:solidFill>
                  <a:srgbClr val="0D0D0D"/>
                </a:solidFill>
                <a:effectLst/>
                <a:highlight>
                  <a:srgbClr val="FFFFFF"/>
                </a:highlight>
                <a:latin typeface="Söhne"/>
              </a:rPr>
              <a:t> Within the first three months, the platform observed a 40% reduction in reported cases of harassment.</a:t>
            </a:r>
          </a:p>
          <a:p>
            <a:pPr marL="0" indent="0" algn="l">
              <a:buNone/>
            </a:pP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Improved User Satisfaction:</a:t>
            </a:r>
            <a:r>
              <a:rPr lang="en-US" b="0" i="0" dirty="0">
                <a:solidFill>
                  <a:srgbClr val="0D0D0D"/>
                </a:solidFill>
                <a:effectLst/>
                <a:highlight>
                  <a:srgbClr val="FFFFFF"/>
                </a:highlight>
                <a:latin typeface="Söhne"/>
              </a:rPr>
              <a:t> Player surveys indicated a noticeable improvement in the chat environment, with 85% of respondents feeling safer.</a:t>
            </a:r>
          </a:p>
          <a:p>
            <a:pPr marL="0" indent="0" algn="l">
              <a:buNone/>
            </a:pP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Efficient Moderation:</a:t>
            </a:r>
            <a:r>
              <a:rPr lang="en-US" b="0" i="0" dirty="0">
                <a:solidFill>
                  <a:srgbClr val="0D0D0D"/>
                </a:solidFill>
                <a:effectLst/>
                <a:highlight>
                  <a:srgbClr val="FFFFFF"/>
                </a:highlight>
                <a:latin typeface="Söhne"/>
              </a:rPr>
              <a:t> The system reduced the workload on human moderators by 60%, allowing them to focus on complex cases and community engagement.</a:t>
            </a:r>
          </a:p>
          <a:p>
            <a:endParaRPr lang="en-US" dirty="0"/>
          </a:p>
        </p:txBody>
      </p:sp>
    </p:spTree>
    <p:extLst>
      <p:ext uri="{BB962C8B-B14F-4D97-AF65-F5344CB8AC3E}">
        <p14:creationId xmlns:p14="http://schemas.microsoft.com/office/powerpoint/2010/main" val="423000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7CFC-6103-743A-D156-1052229E3071}"/>
              </a:ext>
            </a:extLst>
          </p:cNvPr>
          <p:cNvSpPr>
            <a:spLocks noGrp="1"/>
          </p:cNvSpPr>
          <p:nvPr>
            <p:ph type="title"/>
          </p:nvPr>
        </p:nvSpPr>
        <p:spPr/>
        <p:txBody>
          <a:bodyPr/>
          <a:lstStyle/>
          <a:p>
            <a:r>
              <a:rPr lang="en-US" dirty="0"/>
              <a:t>Case Study 2:</a:t>
            </a:r>
          </a:p>
        </p:txBody>
      </p:sp>
      <p:sp>
        <p:nvSpPr>
          <p:cNvPr id="3" name="Content Placeholder 2">
            <a:extLst>
              <a:ext uri="{FF2B5EF4-FFF2-40B4-BE49-F238E27FC236}">
                <a16:creationId xmlns:a16="http://schemas.microsoft.com/office/drawing/2014/main" id="{9AB655C7-3F3D-0773-5F64-6BF475C25C39}"/>
              </a:ext>
            </a:extLst>
          </p:cNvPr>
          <p:cNvSpPr>
            <a:spLocks noGrp="1"/>
          </p:cNvSpPr>
          <p:nvPr>
            <p:ph idx="1"/>
          </p:nvPr>
        </p:nvSpPr>
        <p:spPr/>
        <p:txBody>
          <a:bodyPr/>
          <a:lstStyle/>
          <a:p>
            <a:r>
              <a:rPr lang="en-US" dirty="0">
                <a:solidFill>
                  <a:srgbClr val="0D0D0D"/>
                </a:solidFill>
                <a:highlight>
                  <a:srgbClr val="FFFFFF"/>
                </a:highlight>
                <a:latin typeface="Söhne"/>
              </a:rPr>
              <a:t>For E-Commerce Chat System:</a:t>
            </a:r>
          </a:p>
          <a:p>
            <a:pPr marL="0" indent="0" algn="l">
              <a:buNone/>
            </a:pPr>
            <a:r>
              <a:rPr lang="en-US" i="0" dirty="0">
                <a:solidFill>
                  <a:srgbClr val="0D0D0D"/>
                </a:solidFill>
                <a:effectLst/>
                <a:highlight>
                  <a:srgbClr val="FFFFFF"/>
                </a:highlight>
                <a:latin typeface="Söhne"/>
              </a:rPr>
              <a:t>Step 1:</a:t>
            </a:r>
            <a:r>
              <a:rPr lang="en-US" b="1" i="0" dirty="0">
                <a:solidFill>
                  <a:srgbClr val="0D0D0D"/>
                </a:solidFill>
                <a:effectLst/>
                <a:highlight>
                  <a:srgbClr val="FFFFFF"/>
                </a:highlight>
                <a:latin typeface="Söhne"/>
              </a:rPr>
              <a:t> Data Collection and Model Training:</a:t>
            </a:r>
            <a:r>
              <a:rPr lang="en-US" b="0" i="0" dirty="0">
                <a:solidFill>
                  <a:srgbClr val="0D0D0D"/>
                </a:solidFill>
                <a:effectLst/>
                <a:highlight>
                  <a:srgbClr val="FFFFFF"/>
                </a:highlight>
                <a:latin typeface="Söhne"/>
              </a:rPr>
              <a:t> The team compiled a comprehensive dataset of customer support interactions, labeling them based on the presence of abusive language, scams, and phishing attempts. A transformer-based NLP model was then trained to detect these harmful patterns.</a:t>
            </a:r>
          </a:p>
          <a:p>
            <a:pPr marL="0" indent="0" algn="l">
              <a:buNone/>
            </a:pPr>
            <a:r>
              <a:rPr lang="en-US" i="0" dirty="0">
                <a:solidFill>
                  <a:srgbClr val="0D0D0D"/>
                </a:solidFill>
                <a:effectLst/>
                <a:highlight>
                  <a:srgbClr val="FFFFFF"/>
                </a:highlight>
                <a:latin typeface="Söhne"/>
              </a:rPr>
              <a:t>Step 2: </a:t>
            </a:r>
            <a:r>
              <a:rPr lang="en-US" b="1" i="0" dirty="0">
                <a:solidFill>
                  <a:srgbClr val="0D0D0D"/>
                </a:solidFill>
                <a:effectLst/>
                <a:highlight>
                  <a:srgbClr val="FFFFFF"/>
                </a:highlight>
                <a:latin typeface="Söhne"/>
              </a:rPr>
              <a:t>System Integration and Pilot Testing:</a:t>
            </a:r>
            <a:r>
              <a:rPr lang="en-US" b="0" i="0" dirty="0">
                <a:solidFill>
                  <a:srgbClr val="0D0D0D"/>
                </a:solidFill>
                <a:effectLst/>
                <a:highlight>
                  <a:srgbClr val="FFFFFF"/>
                </a:highlight>
                <a:latin typeface="Söhne"/>
              </a:rPr>
              <a:t> The detection system was integrated into the existing customer support chat interface. A pilot phase was initiated to test the system's performance and adjust its sensitivity to minimize disruptions in genuine customer interactions.</a:t>
            </a:r>
          </a:p>
          <a:p>
            <a:endParaRPr lang="en-US" dirty="0"/>
          </a:p>
        </p:txBody>
      </p:sp>
    </p:spTree>
    <p:extLst>
      <p:ext uri="{BB962C8B-B14F-4D97-AF65-F5344CB8AC3E}">
        <p14:creationId xmlns:p14="http://schemas.microsoft.com/office/powerpoint/2010/main" val="39831091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87</TotalTime>
  <Words>1414</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KaTeX_Main</vt:lpstr>
      <vt:lpstr>KaTeX_Math</vt:lpstr>
      <vt:lpstr>Söhne</vt:lpstr>
      <vt:lpstr>Times New Roman</vt:lpstr>
      <vt:lpstr>Retrospect</vt:lpstr>
      <vt:lpstr>ChatGPT Proactive Protection Against Malicious Engagements</vt:lpstr>
      <vt:lpstr>Introduction</vt:lpstr>
      <vt:lpstr>Motivation</vt:lpstr>
      <vt:lpstr>Methodology</vt:lpstr>
      <vt:lpstr>Methodology</vt:lpstr>
      <vt:lpstr>Case Study</vt:lpstr>
      <vt:lpstr>Case Study</vt:lpstr>
      <vt:lpstr>Case Study Results</vt:lpstr>
      <vt:lpstr>Case Study 2:</vt:lpstr>
      <vt:lpstr>Case Study 2:</vt:lpstr>
      <vt:lpstr>Case Study 2: Results</vt:lpstr>
      <vt:lpstr>Implementation (Prompt)</vt:lpstr>
      <vt:lpstr>Implementation</vt:lpstr>
      <vt:lpstr>Implementation</vt:lpstr>
      <vt:lpstr>Implementation</vt:lpstr>
      <vt:lpstr>Time Complexity</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Proactive Protection Against Malicious Engagements</dc:title>
  <dc:creator>Rahul Vattigunta</dc:creator>
  <cp:lastModifiedBy>Rahul Vattigunta</cp:lastModifiedBy>
  <cp:revision>15</cp:revision>
  <dcterms:created xsi:type="dcterms:W3CDTF">2024-05-15T16:41:29Z</dcterms:created>
  <dcterms:modified xsi:type="dcterms:W3CDTF">2024-05-16T00:43:20Z</dcterms:modified>
</cp:coreProperties>
</file>