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6" r:id="rId2"/>
    <p:sldId id="273" r:id="rId3"/>
    <p:sldId id="268" r:id="rId4"/>
    <p:sldId id="267" r:id="rId5"/>
    <p:sldId id="269" r:id="rId6"/>
    <p:sldId id="270" r:id="rId7"/>
    <p:sldId id="271" r:id="rId8"/>
    <p:sldId id="291" r:id="rId9"/>
    <p:sldId id="272" r:id="rId10"/>
    <p:sldId id="275" r:id="rId11"/>
    <p:sldId id="276" r:id="rId12"/>
    <p:sldId id="277" r:id="rId13"/>
    <p:sldId id="284" r:id="rId14"/>
    <p:sldId id="289" r:id="rId15"/>
    <p:sldId id="290" r:id="rId16"/>
    <p:sldId id="285" r:id="rId17"/>
    <p:sldId id="288" r:id="rId18"/>
    <p:sldId id="283" r:id="rId19"/>
    <p:sldId id="280" r:id="rId20"/>
    <p:sldId id="281" r:id="rId21"/>
    <p:sldId id="282" r:id="rId22"/>
    <p:sldId id="278" r:id="rId23"/>
    <p:sldId id="294" r:id="rId24"/>
    <p:sldId id="295" r:id="rId25"/>
    <p:sldId id="293" r:id="rId26"/>
    <p:sldId id="292"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8" d="100"/>
          <a:sy n="88"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85F3E-0655-4DC7-8F11-58925F5CB496}" type="datetimeFigureOut">
              <a:rPr lang="en-IN" smtClean="0"/>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961E0-F11C-4069-8AB2-7FB53F85A295}" type="slidenum">
              <a:rPr lang="en-IN" smtClean="0"/>
              <a:t>‹#›</a:t>
            </a:fld>
            <a:endParaRPr lang="en-IN"/>
          </a:p>
        </p:txBody>
      </p:sp>
    </p:spTree>
    <p:extLst>
      <p:ext uri="{BB962C8B-B14F-4D97-AF65-F5344CB8AC3E}">
        <p14:creationId xmlns:p14="http://schemas.microsoft.com/office/powerpoint/2010/main" val="152754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21592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69396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406630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367392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EC802-0837-4964-BF4F-C057A8D4568D}"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51949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AEC802-0837-4964-BF4F-C057A8D4568D}"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73146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AEC802-0837-4964-BF4F-C057A8D4568D}" type="datetimeFigureOut">
              <a:rPr lang="en-IN" smtClean="0"/>
              <a:t>02-07-2022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195012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AEC802-0837-4964-BF4F-C057A8D4568D}" type="datetimeFigureOut">
              <a:rPr lang="en-IN" smtClean="0"/>
              <a:t>02-07-2022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420414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EC802-0837-4964-BF4F-C057A8D4568D}" type="datetimeFigureOut">
              <a:rPr lang="en-IN" smtClean="0"/>
              <a:t>02-07-2022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310228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EC802-0837-4964-BF4F-C057A8D4568D}"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46412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EC802-0837-4964-BF4F-C057A8D4568D}"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128730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EC802-0837-4964-BF4F-C057A8D4568D}" type="datetimeFigureOut">
              <a:rPr lang="en-IN" smtClean="0"/>
              <a:t>02-07-2022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4248C-C9C9-4AFB-8278-EC2210DB63D5}" type="slidenum">
              <a:rPr lang="en-IN" smtClean="0"/>
              <a:t>‹#›</a:t>
            </a:fld>
            <a:endParaRPr lang="en-IN"/>
          </a:p>
        </p:txBody>
      </p:sp>
    </p:spTree>
    <p:extLst>
      <p:ext uri="{BB962C8B-B14F-4D97-AF65-F5344CB8AC3E}">
        <p14:creationId xmlns:p14="http://schemas.microsoft.com/office/powerpoint/2010/main" val="96624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Black" panose="020B0A04020102020204" pitchFamily="34" charset="0"/>
              </a:rPr>
              <a:t>Email </a:t>
            </a:r>
            <a:r>
              <a:rPr lang="en-US" sz="2400" b="1" dirty="0" smtClean="0">
                <a:solidFill>
                  <a:schemeClr val="bg1"/>
                </a:solidFill>
                <a:latin typeface="Arial Black" panose="020B0A04020102020204" pitchFamily="34" charset="0"/>
              </a:rPr>
              <a:t>Management System</a:t>
            </a:r>
          </a:p>
          <a:p>
            <a:endParaRPr lang="en-US" sz="2400" b="1" dirty="0" smtClean="0">
              <a:solidFill>
                <a:schemeClr val="bg1"/>
              </a:solidFill>
              <a:latin typeface="Arial Black" panose="020B0A04020102020204" pitchFamily="34" charset="0"/>
            </a:endParaRPr>
          </a:p>
          <a:p>
            <a:r>
              <a:rPr lang="en-US" sz="2400" b="1" dirty="0">
                <a:solidFill>
                  <a:schemeClr val="bg1"/>
                </a:solidFill>
                <a:latin typeface="Arial Black" panose="020B0A04020102020204" pitchFamily="34" charset="0"/>
              </a:rPr>
              <a:t>	</a:t>
            </a:r>
            <a:r>
              <a:rPr lang="en-US" sz="2400" b="1" dirty="0" smtClean="0">
                <a:solidFill>
                  <a:schemeClr val="bg1"/>
                </a:solidFill>
                <a:latin typeface="Arial Black" panose="020B0A04020102020204" pitchFamily="34" charset="0"/>
              </a:rPr>
              <a:t>    Presented by</a:t>
            </a:r>
          </a:p>
          <a:p>
            <a:r>
              <a:rPr lang="en-US" sz="2400" b="1" dirty="0" smtClean="0">
                <a:solidFill>
                  <a:schemeClr val="bg1"/>
                </a:solidFill>
                <a:latin typeface="Arial Black" panose="020B0A04020102020204" pitchFamily="34" charset="0"/>
              </a:rPr>
              <a:t>		Rahul.S</a:t>
            </a:r>
            <a:endParaRPr lang="uk-UA" sz="2400" b="1" dirty="0">
              <a:solidFill>
                <a:schemeClr val="bg1"/>
              </a:solidFill>
              <a:latin typeface="Arial Black" panose="020B0A04020102020204" pitchFamily="34" charset="0"/>
            </a:endParaRPr>
          </a:p>
        </p:txBody>
      </p:sp>
      <p:sp>
        <p:nvSpPr>
          <p:cNvPr id="4" name="부제목 7"/>
          <p:cNvSpPr txBox="1">
            <a:spLocks/>
          </p:cNvSpPr>
          <p:nvPr/>
        </p:nvSpPr>
        <p:spPr>
          <a:xfrm>
            <a:off x="939724" y="4427746"/>
            <a:ext cx="4006745" cy="1637087"/>
          </a:xfrm>
          <a:prstGeom prst="rect">
            <a:avLst/>
          </a:prstGeo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954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4932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99098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48872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98647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48421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98196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ko-KR" sz="2400" b="1" dirty="0" smtClean="0">
                <a:solidFill>
                  <a:schemeClr val="bg1"/>
                </a:solidFill>
              </a:rPr>
              <a:t>	 </a:t>
            </a:r>
          </a:p>
          <a:p>
            <a:endParaRPr lang="en-US" altLang="ko-KR" sz="2400" b="1" dirty="0" smtClean="0">
              <a:solidFill>
                <a:schemeClr val="bg1"/>
              </a:solidFill>
              <a:latin typeface="Arial" panose="020B0604020202020204" pitchFamily="34" charset="0"/>
              <a:cs typeface="Arial" panose="020B0604020202020204" pitchFamily="34" charset="0"/>
            </a:endParaRPr>
          </a:p>
          <a:p>
            <a:r>
              <a:rPr lang="en-US" altLang="ko-KR" sz="2400" b="1" dirty="0">
                <a:solidFill>
                  <a:schemeClr val="bg1"/>
                </a:solidFill>
                <a:latin typeface="Arial" panose="020B0604020202020204" pitchFamily="34" charset="0"/>
                <a:cs typeface="Arial" panose="020B0604020202020204" pitchFamily="34" charset="0"/>
              </a:rPr>
              <a:t> </a:t>
            </a:r>
            <a:r>
              <a:rPr lang="en-US" altLang="ko-KR" sz="2400" b="1" dirty="0" smtClean="0">
                <a:solidFill>
                  <a:schemeClr val="bg1"/>
                </a:solidFill>
                <a:latin typeface="Arial" panose="020B0604020202020204" pitchFamily="34" charset="0"/>
                <a:cs typeface="Arial" panose="020B0604020202020204" pitchFamily="34" charset="0"/>
              </a:rPr>
              <a:t>     Under the guidance of</a:t>
            </a:r>
          </a:p>
          <a:p>
            <a:r>
              <a:rPr lang="en-US" altLang="ko-KR" sz="2400" b="1" dirty="0" smtClean="0">
                <a:solidFill>
                  <a:schemeClr val="bg1"/>
                </a:solidFill>
                <a:latin typeface="Arial" panose="020B0604020202020204" pitchFamily="34" charset="0"/>
                <a:cs typeface="Arial" panose="020B0604020202020204" pitchFamily="34" charset="0"/>
              </a:rPr>
              <a:t>	   Mrs.Pavithra</a:t>
            </a:r>
            <a:r>
              <a:rPr lang="en-US" altLang="ko-KR" sz="2400" b="1" dirty="0" smtClean="0">
                <a:solidFill>
                  <a:schemeClr val="bg1"/>
                </a:solidFill>
              </a:rPr>
              <a:t>		</a:t>
            </a:r>
            <a:endParaRPr lang="en-US" altLang="ko-KR" sz="2400" b="1" dirty="0">
              <a:solidFill>
                <a:schemeClr val="bg1"/>
              </a:solidFill>
            </a:endParaRPr>
          </a:p>
        </p:txBody>
      </p:sp>
    </p:spTree>
    <p:extLst>
      <p:ext uri="{BB962C8B-B14F-4D97-AF65-F5344CB8AC3E}">
        <p14:creationId xmlns:p14="http://schemas.microsoft.com/office/powerpoint/2010/main" val="3818319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289560" y="112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sz="3600" b="1" dirty="0" smtClean="0">
                <a:solidFill>
                  <a:schemeClr val="bg1"/>
                </a:solidFill>
                <a:latin typeface="Arial" panose="020B0604020202020204" pitchFamily="34" charset="0"/>
                <a:cs typeface="Arial" panose="020B0604020202020204" pitchFamily="34" charset="0"/>
              </a:rPr>
              <a:t>Effective usage</a:t>
            </a:r>
            <a:endParaRPr lang="en-IN" sz="3600" b="1"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0" y="1438139"/>
            <a:ext cx="12192000"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Provides guidance on drafting messages</a:t>
            </a:r>
          </a:p>
          <a:p>
            <a:r>
              <a:rPr lang="en-US" sz="2800" dirty="0" smtClean="0">
                <a:latin typeface="Arial" panose="020B0604020202020204" pitchFamily="34" charset="0"/>
                <a:cs typeface="Arial" panose="020B0604020202020204" pitchFamily="34" charset="0"/>
              </a:rPr>
              <a:t>	Wording </a:t>
            </a:r>
            <a:r>
              <a:rPr lang="en-US" sz="2800" dirty="0">
                <a:latin typeface="Arial" panose="020B0604020202020204" pitchFamily="34" charset="0"/>
                <a:cs typeface="Arial" panose="020B0604020202020204" pitchFamily="34" charset="0"/>
              </a:rPr>
              <a:t>and punctuation</a:t>
            </a:r>
          </a:p>
          <a:p>
            <a:r>
              <a:rPr lang="en-US" sz="2800" dirty="0" smtClean="0">
                <a:latin typeface="Arial" panose="020B0604020202020204" pitchFamily="34" charset="0"/>
                <a:cs typeface="Arial" panose="020B0604020202020204" pitchFamily="34" charset="0"/>
              </a:rPr>
              <a:t>	Spell </a:t>
            </a:r>
            <a:r>
              <a:rPr lang="en-US" sz="2800" dirty="0">
                <a:latin typeface="Arial" panose="020B0604020202020204" pitchFamily="34" charset="0"/>
                <a:cs typeface="Arial" panose="020B0604020202020204" pitchFamily="34" charset="0"/>
              </a:rPr>
              <a:t>and </a:t>
            </a:r>
            <a:r>
              <a:rPr lang="en-US" sz="2800" dirty="0" err="1">
                <a:latin typeface="Arial" panose="020B0604020202020204" pitchFamily="34" charset="0"/>
                <a:cs typeface="Arial" panose="020B0604020202020204" pitchFamily="34" charset="0"/>
              </a:rPr>
              <a:t>grammer</a:t>
            </a:r>
            <a:r>
              <a:rPr lang="en-US" sz="2800" dirty="0">
                <a:latin typeface="Arial" panose="020B0604020202020204" pitchFamily="34" charset="0"/>
                <a:cs typeface="Arial" panose="020B0604020202020204" pitchFamily="34" charset="0"/>
              </a:rPr>
              <a:t> check </a:t>
            </a:r>
          </a:p>
          <a:p>
            <a:r>
              <a:rPr lang="en-US" sz="2800" dirty="0" smtClean="0">
                <a:latin typeface="Arial" panose="020B0604020202020204" pitchFamily="34" charset="0"/>
                <a:cs typeface="Arial" panose="020B0604020202020204" pitchFamily="34" charset="0"/>
              </a:rPr>
              <a:t>	Effective </a:t>
            </a:r>
            <a:r>
              <a:rPr lang="en-US" sz="2800" dirty="0">
                <a:latin typeface="Arial" panose="020B0604020202020204" pitchFamily="34" charset="0"/>
                <a:cs typeface="Arial" panose="020B0604020202020204" pitchFamily="34" charset="0"/>
              </a:rPr>
              <a:t>subject lines</a:t>
            </a:r>
          </a:p>
          <a:p>
            <a:r>
              <a:rPr lang="en-US" sz="2800" dirty="0" smtClean="0">
                <a:latin typeface="Arial" panose="020B0604020202020204" pitchFamily="34" charset="0"/>
                <a:cs typeface="Arial" panose="020B0604020202020204" pitchFamily="34" charset="0"/>
              </a:rPr>
              <a:t>	Provides </a:t>
            </a:r>
            <a:r>
              <a:rPr lang="en-US" sz="2800" dirty="0">
                <a:latin typeface="Arial" panose="020B0604020202020204" pitchFamily="34" charset="0"/>
                <a:cs typeface="Arial" panose="020B0604020202020204" pitchFamily="34" charset="0"/>
              </a:rPr>
              <a:t>guidance on small etiquette</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May also provide guidance on addresses</a:t>
            </a:r>
          </a:p>
        </p:txBody>
      </p:sp>
    </p:spTree>
    <p:extLst>
      <p:ext uri="{BB962C8B-B14F-4D97-AF65-F5344CB8AC3E}">
        <p14:creationId xmlns:p14="http://schemas.microsoft.com/office/powerpoint/2010/main" val="1387264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320040" y="116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b="1" dirty="0" smtClean="0">
                <a:solidFill>
                  <a:schemeClr val="bg1"/>
                </a:solidFill>
                <a:latin typeface="Arial" panose="020B0604020202020204" pitchFamily="34" charset="0"/>
                <a:cs typeface="Arial" panose="020B0604020202020204" pitchFamily="34" charset="0"/>
              </a:rPr>
              <a:t>Email policy statements</a:t>
            </a:r>
            <a:endParaRPr lang="en-IN" b="1"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0" y="1442494"/>
            <a:ext cx="12192000"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Every organization’s email policy will be </a:t>
            </a:r>
            <a:r>
              <a:rPr lang="en-US" sz="2800" dirty="0" smtClean="0">
                <a:latin typeface="Arial" panose="020B0604020202020204" pitchFamily="34" charset="0"/>
                <a:cs typeface="Arial" panose="020B0604020202020204" pitchFamily="34" charset="0"/>
              </a:rPr>
              <a:t>different</a:t>
            </a:r>
          </a:p>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1.Private vs public sector</a:t>
            </a:r>
          </a:p>
          <a:p>
            <a:r>
              <a:rPr lang="en-US" sz="2800" dirty="0">
                <a:latin typeface="Arial" panose="020B0604020202020204" pitchFamily="34" charset="0"/>
                <a:cs typeface="Arial" panose="020B0604020202020204" pitchFamily="34" charset="0"/>
              </a:rPr>
              <a:t>	2.Regulatory requirements , both horizontal and </a:t>
            </a:r>
            <a:r>
              <a:rPr lang="en-US" sz="2800" dirty="0" smtClean="0">
                <a:latin typeface="Arial" panose="020B0604020202020204" pitchFamily="34" charset="0"/>
                <a:cs typeface="Arial" panose="020B0604020202020204" pitchFamily="34" charset="0"/>
              </a:rPr>
              <a:t>vertical</a:t>
            </a:r>
          </a:p>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There are some common areas that should be addressed.</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772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480457"/>
            <a:ext cx="12192000" cy="3970318"/>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Attachment limitations</a:t>
            </a:r>
          </a:p>
          <a:p>
            <a:pPr marL="514350" indent="-514350">
              <a:buFont typeface="+mj-lt"/>
              <a:buAutoNum type="arabicPeriod"/>
            </a:pPr>
            <a:r>
              <a:rPr lang="en-US" sz="2800" dirty="0" err="1">
                <a:latin typeface="Arial" panose="020B0604020202020204" pitchFamily="34" charset="0"/>
                <a:cs typeface="Arial" panose="020B0604020202020204" pitchFamily="34" charset="0"/>
              </a:rPr>
              <a:t>Wheather</a:t>
            </a:r>
            <a:r>
              <a:rPr lang="en-US" sz="2800" dirty="0">
                <a:latin typeface="Arial" panose="020B0604020202020204" pitchFamily="34" charset="0"/>
                <a:cs typeface="Arial" panose="020B0604020202020204" pitchFamily="34" charset="0"/>
              </a:rPr>
              <a:t> they can sent at all</a:t>
            </a:r>
          </a:p>
          <a:p>
            <a:pPr marL="514350" indent="-514350">
              <a:buFont typeface="+mj-lt"/>
              <a:buAutoNum type="arabicPeriod"/>
            </a:pPr>
            <a:r>
              <a:rPr lang="en-US" sz="2800" dirty="0">
                <a:latin typeface="Arial" panose="020B0604020202020204" pitchFamily="34" charset="0"/>
                <a:cs typeface="Arial" panose="020B0604020202020204" pitchFamily="34" charset="0"/>
              </a:rPr>
              <a:t>Size limitations</a:t>
            </a:r>
          </a:p>
          <a:p>
            <a:pPr marL="514350" indent="-514350">
              <a:buFont typeface="+mj-lt"/>
              <a:buAutoNum type="arabicPeriod"/>
            </a:pPr>
            <a:r>
              <a:rPr lang="en-US" sz="2800" dirty="0">
                <a:latin typeface="Arial" panose="020B0604020202020204" pitchFamily="34" charset="0"/>
                <a:cs typeface="Arial" panose="020B0604020202020204" pitchFamily="34" charset="0"/>
              </a:rPr>
              <a:t>Format or content type limitations</a:t>
            </a:r>
          </a:p>
          <a:p>
            <a:pPr marL="514350" indent="-514350">
              <a:buFont typeface="+mj-lt"/>
              <a:buAutoNum type="arabicPeriod"/>
            </a:pPr>
            <a:r>
              <a:rPr lang="en-US" sz="2800" dirty="0">
                <a:latin typeface="Arial" panose="020B0604020202020204" pitchFamily="34" charset="0"/>
                <a:cs typeface="Arial" panose="020B0604020202020204" pitchFamily="34" charset="0"/>
              </a:rPr>
              <a:t>Non-business-related </a:t>
            </a:r>
            <a:r>
              <a:rPr lang="en-US" sz="2800" dirty="0" smtClean="0">
                <a:latin typeface="Arial" panose="020B0604020202020204" pitchFamily="34" charset="0"/>
                <a:cs typeface="Arial" panose="020B0604020202020204" pitchFamily="34" charset="0"/>
              </a:rPr>
              <a:t>attachments</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Attachment </a:t>
            </a:r>
            <a:r>
              <a:rPr lang="en-US" sz="2800" dirty="0">
                <a:latin typeface="Arial" panose="020B0604020202020204" pitchFamily="34" charset="0"/>
                <a:cs typeface="Arial" panose="020B0604020202020204" pitchFamily="34" charset="0"/>
              </a:rPr>
              <a:t>vs links</a:t>
            </a:r>
          </a:p>
          <a:p>
            <a:r>
              <a:rPr lang="en-US" sz="2800" dirty="0" smtClean="0">
                <a:latin typeface="Arial" panose="020B0604020202020204" pitchFamily="34" charset="0"/>
                <a:cs typeface="Arial" panose="020B0604020202020204" pitchFamily="34" charset="0"/>
              </a:rPr>
              <a:t>	Content </a:t>
            </a:r>
            <a:r>
              <a:rPr lang="en-US" sz="2800" dirty="0">
                <a:latin typeface="Arial" panose="020B0604020202020204" pitchFamily="34" charset="0"/>
                <a:cs typeface="Arial" panose="020B0604020202020204" pitchFamily="34" charset="0"/>
              </a:rPr>
              <a:t>filtering</a:t>
            </a:r>
          </a:p>
          <a:p>
            <a:r>
              <a:rPr lang="en-US" sz="2800" dirty="0" smtClean="0">
                <a:latin typeface="Arial" panose="020B0604020202020204" pitchFamily="34" charset="0"/>
                <a:cs typeface="Arial" panose="020B0604020202020204" pitchFamily="34" charset="0"/>
              </a:rPr>
              <a:t>	Encryption </a:t>
            </a:r>
            <a:r>
              <a:rPr lang="en-US" sz="2800" dirty="0">
                <a:latin typeface="Arial" panose="020B0604020202020204" pitchFamily="34" charset="0"/>
                <a:cs typeface="Arial" panose="020B0604020202020204" pitchFamily="34" charset="0"/>
              </a:rPr>
              <a:t>and DRM</a:t>
            </a:r>
            <a:endParaRPr lang="en-IN" sz="2800" dirty="0">
              <a:latin typeface="Arial" panose="020B0604020202020204" pitchFamily="34" charset="0"/>
              <a:cs typeface="Arial" panose="020B0604020202020204" pitchFamily="34" charset="0"/>
            </a:endParaRPr>
          </a:p>
        </p:txBody>
      </p:sp>
      <p:sp>
        <p:nvSpPr>
          <p:cNvPr id="6" name="Rectangle 5"/>
          <p:cNvSpPr/>
          <p:nvPr/>
        </p:nvSpPr>
        <p:spPr>
          <a:xfrm>
            <a:off x="3989256" y="378579"/>
            <a:ext cx="1854995"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Security</a:t>
            </a:r>
            <a:r>
              <a:rPr lang="en-US" dirty="0"/>
              <a:t> </a:t>
            </a:r>
            <a:endParaRPr lang="en-IN" dirty="0"/>
          </a:p>
        </p:txBody>
      </p:sp>
    </p:spTree>
    <p:extLst>
      <p:ext uri="{BB962C8B-B14F-4D97-AF65-F5344CB8AC3E}">
        <p14:creationId xmlns:p14="http://schemas.microsoft.com/office/powerpoint/2010/main" val="26062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OVERVIEW OF TECHNOLOGIES USED</a:t>
            </a:r>
          </a:p>
        </p:txBody>
      </p:sp>
    </p:spTree>
    <p:extLst>
      <p:ext uri="{BB962C8B-B14F-4D97-AF65-F5344CB8AC3E}">
        <p14:creationId xmlns:p14="http://schemas.microsoft.com/office/powerpoint/2010/main" val="1983933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1443841"/>
            <a:ext cx="12192000" cy="5016758"/>
          </a:xfrm>
          <a:prstGeom prst="rect">
            <a:avLst/>
          </a:prstGeom>
        </p:spPr>
        <p:txBody>
          <a:bodyPr wrap="square">
            <a:spAutoFit/>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simple programming language. Java makes writing, compiling, and debugging programming easy. It helps to create reusable code and modular programs. </a:t>
            </a:r>
          </a:p>
          <a:p>
            <a:r>
              <a:rPr lang="en-US" sz="2000" dirty="0">
                <a:latin typeface="Arial" panose="020B0604020202020204" pitchFamily="34" charset="0"/>
                <a:cs typeface="Arial" panose="020B0604020202020204" pitchFamily="34" charset="0"/>
              </a:rPr>
              <a:t>Java is a class-based, object-oriented programming language and is designed to have as few implementation dependencies as possible.</a:t>
            </a:r>
          </a:p>
          <a:p>
            <a:r>
              <a:rPr lang="en-US" sz="2000" dirty="0">
                <a:latin typeface="Arial" panose="020B0604020202020204" pitchFamily="34" charset="0"/>
                <a:cs typeface="Arial" panose="020B0604020202020204" pitchFamily="34" charset="0"/>
              </a:rPr>
              <a:t> A general-purpose programming language made for developers to write once run anywhere that is compiled Java code can run on all platforms that support Java. </a:t>
            </a:r>
          </a:p>
          <a:p>
            <a:r>
              <a:rPr lang="en-US" sz="2000" dirty="0">
                <a:latin typeface="Arial" panose="020B0604020202020204" pitchFamily="34" charset="0"/>
                <a:cs typeface="Arial" panose="020B0604020202020204" pitchFamily="34" charset="0"/>
              </a:rPr>
              <a:t>Java applications are compiled to byte code that can run on any Java Virtual Machine. The syntax of Java is similar to c/</a:t>
            </a:r>
            <a:r>
              <a:rPr lang="en-US" sz="2000" dirty="0" err="1">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 principles for creating java were simple, robust, secured, high performance, portable, multi-threaded, interpreted, dynamic, etc.</a:t>
            </a:r>
          </a:p>
          <a:p>
            <a:r>
              <a:rPr lang="en-US" sz="2000" dirty="0">
                <a:latin typeface="Arial" panose="020B0604020202020204" pitchFamily="34" charset="0"/>
                <a:cs typeface="Arial" panose="020B0604020202020204" pitchFamily="34" charset="0"/>
              </a:rPr>
              <a:t>In 1995 Java was developed by James Gosling, who is known as the Father of Java. Currently, Java is used in mobile devices, internet programming, games, e-business, etc.</a:t>
            </a:r>
          </a:p>
          <a:p>
            <a:r>
              <a:rPr lang="en-US" sz="2000"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open-source distribution terms.</a:t>
            </a:r>
            <a:endParaRPr lang="en-IN" sz="2000" dirty="0">
              <a:latin typeface="Arial" panose="020B0604020202020204" pitchFamily="34" charset="0"/>
              <a:cs typeface="Arial" panose="020B0604020202020204" pitchFamily="34" charset="0"/>
            </a:endParaRPr>
          </a:p>
        </p:txBody>
      </p:sp>
      <p:sp>
        <p:nvSpPr>
          <p:cNvPr id="5" name="Rectangle 4"/>
          <p:cNvSpPr/>
          <p:nvPr/>
        </p:nvSpPr>
        <p:spPr>
          <a:xfrm>
            <a:off x="2143760" y="525195"/>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JAVA</a:t>
            </a:r>
            <a:endParaRPr lang="en-US" sz="2800" b="1" dirty="0">
              <a:solidFill>
                <a:schemeClr val="bg1"/>
              </a:solidFill>
              <a:latin typeface="Arial Black" panose="020B0A04020102020204" pitchFamily="34" charset="0"/>
            </a:endParaRPr>
          </a:p>
        </p:txBody>
      </p:sp>
      <p:sp>
        <p:nvSpPr>
          <p:cNvPr id="6" name="Rectangle 5"/>
          <p:cNvSpPr/>
          <p:nvPr/>
        </p:nvSpPr>
        <p:spPr>
          <a:xfrm>
            <a:off x="2143760" y="523220"/>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JAVA</a:t>
            </a:r>
            <a:endParaRPr lang="en-US" sz="2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461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143760" y="523220"/>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ECLIPSE</a:t>
            </a:r>
            <a:endParaRPr lang="en-US" sz="2800" b="1" dirty="0">
              <a:solidFill>
                <a:schemeClr val="bg1"/>
              </a:solidFill>
              <a:latin typeface="Arial Black" panose="020B0A04020102020204" pitchFamily="34" charset="0"/>
            </a:endParaRPr>
          </a:p>
        </p:txBody>
      </p:sp>
      <p:sp>
        <p:nvSpPr>
          <p:cNvPr id="4" name="Rectangle 3"/>
          <p:cNvSpPr/>
          <p:nvPr/>
        </p:nvSpPr>
        <p:spPr>
          <a:xfrm>
            <a:off x="0" y="1486605"/>
            <a:ext cx="12192000"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Eclipse is an integrated development environment (IDE) that takes care of compiling and running Java programs in addition to providing other useful features such as version control and debugging. </a:t>
            </a:r>
          </a:p>
          <a:p>
            <a:r>
              <a:rPr lang="en-US" sz="2400" dirty="0">
                <a:latin typeface="Arial" panose="020B0604020202020204" pitchFamily="34" charset="0"/>
                <a:cs typeface="Arial" panose="020B0604020202020204" pitchFamily="34" charset="0"/>
              </a:rPr>
              <a:t>Thus, it is a popular tool for programmers to write and test their code. </a:t>
            </a:r>
          </a:p>
          <a:p>
            <a:r>
              <a:rPr lang="en-US" sz="240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r>
              <a:rPr lang="en-US" sz="240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r>
              <a:rPr lang="en-US" sz="240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p>
          <a:p>
            <a:r>
              <a:rPr lang="en-US" sz="2400" dirty="0">
                <a:latin typeface="Arial" panose="020B0604020202020204" pitchFamily="34" charset="0"/>
                <a:cs typeface="Arial" panose="020B0604020202020204" pitchFamily="34" charset="0"/>
              </a:rPr>
              <a:t>Resources are items in the workspace, i.e. projects, folders, files and other dependent resources. These are all objects that will be or have been created with Eclipse. They are stored as normal files within the Eclipse workspace. A project holds several folders with files.</a:t>
            </a:r>
          </a:p>
        </p:txBody>
      </p:sp>
    </p:spTree>
    <p:extLst>
      <p:ext uri="{BB962C8B-B14F-4D97-AF65-F5344CB8AC3E}">
        <p14:creationId xmlns:p14="http://schemas.microsoft.com/office/powerpoint/2010/main" val="404163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IMPLEMENTATION</a:t>
            </a:r>
          </a:p>
        </p:txBody>
      </p:sp>
    </p:spTree>
    <p:extLst>
      <p:ext uri="{BB962C8B-B14F-4D97-AF65-F5344CB8AC3E}">
        <p14:creationId xmlns:p14="http://schemas.microsoft.com/office/powerpoint/2010/main" val="3041812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525121"/>
            <a:ext cx="12192000" cy="4154984"/>
          </a:xfrm>
          <a:prstGeom prst="rect">
            <a:avLst/>
          </a:prstGeom>
        </p:spPr>
        <p:txBody>
          <a:bodyPr wrap="square">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Integration</a:t>
            </a:r>
          </a:p>
          <a:p>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Integration is all about combining the individual parts of the system and making the system into a single unit. </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Testing</a:t>
            </a:r>
          </a:p>
          <a:p>
            <a:r>
              <a:rPr lang="en-US" sz="2400" b="1" dirty="0">
                <a:latin typeface="Arial" panose="020B0604020202020204" pitchFamily="34" charset="0"/>
                <a:cs typeface="Arial" panose="020B0604020202020204" pitchFamily="34" charset="0"/>
              </a:rPr>
              <a:t>         1. Compilation Test: </a:t>
            </a:r>
            <a:r>
              <a:rPr lang="en-US" sz="2400" dirty="0">
                <a:latin typeface="Arial" panose="020B0604020202020204" pitchFamily="34" charset="0"/>
                <a:cs typeface="Arial" panose="020B0604020202020204" pitchFamily="34" charset="0"/>
              </a:rPr>
              <a:t> Stress testing is done early on, because it gives us time to fix some of the unexpected stability problems that only occur when components are exposed to very high transaction volumes.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2. Execution Test: </a:t>
            </a:r>
            <a:r>
              <a:rPr lang="en-US" sz="2400" dirty="0">
                <a:latin typeface="Arial" panose="020B0604020202020204" pitchFamily="34" charset="0"/>
                <a:cs typeface="Arial" panose="020B0604020202020204" pitchFamily="34" charset="0"/>
              </a:rPr>
              <a:t>The program is successfully loaded and executed with no execution errors. The complete performance of the project “Library Management System” is good.</a:t>
            </a:r>
          </a:p>
        </p:txBody>
      </p:sp>
      <p:sp>
        <p:nvSpPr>
          <p:cNvPr id="6" name="Rectangle 5"/>
          <p:cNvSpPr/>
          <p:nvPr/>
        </p:nvSpPr>
        <p:spPr>
          <a:xfrm>
            <a:off x="2143760" y="525195"/>
            <a:ext cx="6471920" cy="523220"/>
          </a:xfrm>
          <a:prstGeom prst="rect">
            <a:avLst/>
          </a:prstGeom>
        </p:spPr>
        <p:txBody>
          <a:bodyPr wrap="square">
            <a:spAutoFit/>
          </a:bodyPr>
          <a:lstStyle/>
          <a:p>
            <a:r>
              <a:rPr lang="en-US" sz="2800" b="1" dirty="0">
                <a:solidFill>
                  <a:schemeClr val="bg1"/>
                </a:solidFill>
                <a:latin typeface="Arial Black" panose="020B0A04020102020204" pitchFamily="34" charset="0"/>
              </a:rPr>
              <a:t>INTEGRATION </a:t>
            </a:r>
            <a:r>
              <a:rPr lang="en-US" sz="2800" b="1" dirty="0" smtClean="0">
                <a:solidFill>
                  <a:schemeClr val="bg1"/>
                </a:solidFill>
                <a:latin typeface="Arial Black" panose="020B0A04020102020204" pitchFamily="34" charset="0"/>
              </a:rPr>
              <a:t>AND TESTING</a:t>
            </a:r>
            <a:endParaRPr lang="en-US" sz="2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94933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OUTPUT SCREENS</a:t>
            </a:r>
          </a:p>
        </p:txBody>
      </p:sp>
    </p:spTree>
    <p:extLst>
      <p:ext uri="{BB962C8B-B14F-4D97-AF65-F5344CB8AC3E}">
        <p14:creationId xmlns:p14="http://schemas.microsoft.com/office/powerpoint/2010/main" val="2921472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030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840966" y="435320"/>
            <a:ext cx="3724096" cy="646331"/>
          </a:xfrm>
          <a:prstGeom prst="rect">
            <a:avLst/>
          </a:prstGeom>
        </p:spPr>
        <p:txBody>
          <a:bodyPr wrap="none">
            <a:spAutoFit/>
          </a:bodyPr>
          <a:lstStyle/>
          <a:p>
            <a:r>
              <a:rPr lang="en-US" sz="3600" b="1" dirty="0" smtClean="0">
                <a:solidFill>
                  <a:schemeClr val="bg1"/>
                </a:solidFill>
                <a:latin typeface="Arial" panose="020B0604020202020204" pitchFamily="34" charset="0"/>
                <a:cs typeface="Arial" panose="020B0604020202020204" pitchFamily="34" charset="0"/>
              </a:rPr>
              <a:t>INTRODUCTION</a:t>
            </a:r>
            <a:endParaRPr lang="en-IN" sz="36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0" y="1516971"/>
            <a:ext cx="12192000" cy="4524315"/>
          </a:xfrm>
          <a:prstGeom prst="rect">
            <a:avLst/>
          </a:prstGeom>
        </p:spPr>
        <p:txBody>
          <a:bodyPr wrap="square">
            <a:spAutoFit/>
          </a:bodyPr>
          <a:lstStyle/>
          <a:p>
            <a:r>
              <a:rPr lang="en-IN" sz="2400" dirty="0"/>
              <a:t>Do you ever feel like the only person who doesn't use email? You don't have to feel left out. If you're just getting started, you'll see that with a little bit of practice, email is easy to understand and use</a:t>
            </a:r>
            <a:r>
              <a:rPr lang="en-IN" sz="2400" dirty="0" smtClean="0"/>
              <a:t>.</a:t>
            </a:r>
          </a:p>
          <a:p>
            <a:endParaRPr lang="en-IN" sz="2400" dirty="0" smtClean="0"/>
          </a:p>
          <a:p>
            <a:r>
              <a:rPr lang="en-US" sz="2400" dirty="0"/>
              <a:t>W</a:t>
            </a:r>
            <a:r>
              <a:rPr lang="en-US" sz="2400" dirty="0" smtClean="0"/>
              <a:t>hat </a:t>
            </a:r>
            <a:r>
              <a:rPr lang="en-US" sz="2400" dirty="0"/>
              <a:t>email is, how it compares to traditional mail, and how email addresses are written. We'll also discuss various types of email providers and the features and tools they include with an email </a:t>
            </a:r>
            <a:r>
              <a:rPr lang="en-US" sz="2400" dirty="0" smtClean="0"/>
              <a:t>account.</a:t>
            </a:r>
          </a:p>
          <a:p>
            <a:endParaRPr lang="en-US" sz="2400" dirty="0" smtClean="0"/>
          </a:p>
          <a:p>
            <a:r>
              <a:rPr lang="en-US" sz="2400" dirty="0"/>
              <a:t>One of the main objectives of an email marketing campaign is to inform your readers</a:t>
            </a:r>
            <a:r>
              <a:rPr lang="en-US" sz="2400" dirty="0" smtClean="0"/>
              <a:t>.</a:t>
            </a:r>
            <a:br>
              <a:rPr lang="en-US" sz="2400" dirty="0" smtClean="0"/>
            </a:br>
            <a:endParaRPr lang="en-US" sz="2400" dirty="0" smtClean="0"/>
          </a:p>
          <a:p>
            <a:r>
              <a:rPr lang="en-US" sz="2400" dirty="0"/>
              <a:t>Another objective of email marketing is to attract users to </a:t>
            </a:r>
            <a:r>
              <a:rPr lang="en-US" sz="2400" dirty="0" smtClean="0"/>
              <a:t>the company.</a:t>
            </a:r>
          </a:p>
          <a:p>
            <a:endParaRPr lang="en-IN" sz="2400" dirty="0"/>
          </a:p>
        </p:txBody>
      </p:sp>
    </p:spTree>
    <p:extLst>
      <p:ext uri="{BB962C8B-B14F-4D97-AF65-F5344CB8AC3E}">
        <p14:creationId xmlns:p14="http://schemas.microsoft.com/office/powerpoint/2010/main" val="3270998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9575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05160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2247835" y="286638"/>
            <a:ext cx="5758543" cy="1003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sz="4000" b="1" dirty="0" smtClean="0">
                <a:solidFill>
                  <a:schemeClr val="bg1"/>
                </a:solidFill>
                <a:latin typeface="Arial" panose="020B0604020202020204" pitchFamily="34" charset="0"/>
                <a:cs typeface="Arial" panose="020B0604020202020204" pitchFamily="34" charset="0"/>
              </a:rPr>
              <a:t>Conclusion</a:t>
            </a:r>
            <a:endParaRPr lang="en-IN" sz="4000" b="1" dirty="0">
              <a:solidFill>
                <a:schemeClr val="bg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0" y="1493520"/>
            <a:ext cx="12192000" cy="5364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smtClean="0"/>
              <a:t>Because of CMS environment this web service is purely client oriented.</a:t>
            </a:r>
          </a:p>
          <a:p>
            <a:pPr marL="0" indent="0" algn="ctr">
              <a:buNone/>
            </a:pPr>
            <a:endParaRPr lang="en-US" dirty="0" smtClean="0"/>
          </a:p>
          <a:p>
            <a:pPr algn="ctr"/>
            <a:r>
              <a:rPr lang="en-US" dirty="0" smtClean="0"/>
              <a:t>As a learner , it is a good experience for work in real company environment.</a:t>
            </a:r>
          </a:p>
          <a:p>
            <a:pPr algn="ctr"/>
            <a:endParaRPr lang="en-US" dirty="0" smtClean="0"/>
          </a:p>
          <a:p>
            <a:pPr algn="ctr"/>
            <a:r>
              <a:rPr lang="en-US" dirty="0" smtClean="0"/>
              <a:t>With the  concept of layering, we can reduce the complexity of the project.</a:t>
            </a:r>
          </a:p>
          <a:p>
            <a:pPr algn="ctr"/>
            <a:endParaRPr lang="en-US" dirty="0" smtClean="0"/>
          </a:p>
          <a:p>
            <a:pPr algn="ctr"/>
            <a:r>
              <a:rPr lang="en-US" dirty="0" smtClean="0"/>
              <a:t>Data abstraction and data reusability essence the power of project.</a:t>
            </a:r>
            <a:endParaRPr lang="en-IN" dirty="0" smtClean="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1475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2"/>
          <p:cNvSpPr txBox="1">
            <a:spLocks noChangeArrowheads="1"/>
          </p:cNvSpPr>
          <p:nvPr/>
        </p:nvSpPr>
        <p:spPr>
          <a:xfrm>
            <a:off x="1030741" y="2709909"/>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FUTURE SCOPE</a:t>
            </a:r>
          </a:p>
        </p:txBody>
      </p:sp>
    </p:spTree>
    <p:extLst>
      <p:ext uri="{BB962C8B-B14F-4D97-AF65-F5344CB8AC3E}">
        <p14:creationId xmlns:p14="http://schemas.microsoft.com/office/powerpoint/2010/main" val="271840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1500613"/>
            <a:ext cx="12192000" cy="5016758"/>
          </a:xfrm>
          <a:prstGeom prst="rect">
            <a:avLst/>
          </a:prstGeom>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By 2023, there will be an estimated 4.3 billion global email users, according to Statista</a:t>
            </a:r>
            <a:r>
              <a:rPr lang="en-IN" sz="2000" dirty="0" smtClean="0">
                <a:latin typeface="Arial" panose="020B0604020202020204" pitchFamily="34" charset="0"/>
                <a:cs typeface="Arial" panose="020B0604020202020204" pitchFamily="34" charset="0"/>
              </a:rPr>
              <a:t>.</a:t>
            </a:r>
          </a:p>
          <a:p>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Since </a:t>
            </a:r>
            <a:r>
              <a:rPr lang="en-IN" sz="2000" dirty="0">
                <a:latin typeface="Arial" panose="020B0604020202020204" pitchFamily="34" charset="0"/>
                <a:cs typeface="Arial" panose="020B0604020202020204" pitchFamily="34" charset="0"/>
              </a:rPr>
              <a:t>most users tend to look at promotional emails in the same light as spam, future email marketing campaigns should aim to be more personalized</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Email </a:t>
            </a:r>
            <a:r>
              <a:rPr lang="en-IN" sz="2000" dirty="0">
                <a:latin typeface="Arial" panose="020B0604020202020204" pitchFamily="34" charset="0"/>
                <a:cs typeface="Arial" panose="020B0604020202020204" pitchFamily="34" charset="0"/>
              </a:rPr>
              <a:t>marketing methods that make the message work more like a website and that are easily accessible on mobile devices will be important</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article is for small business owners and marketers looking to prepare for the future of email </a:t>
            </a:r>
            <a:r>
              <a:rPr lang="en-IN" sz="2000" dirty="0" smtClean="0">
                <a:latin typeface="Arial" panose="020B0604020202020204" pitchFamily="34" charset="0"/>
                <a:cs typeface="Arial" panose="020B0604020202020204" pitchFamily="34" charset="0"/>
              </a:rPr>
              <a:t>marketing.</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hard to imagine a world without email. More than 4 billion people are expected to have at least one email address by 2023, making email one of the most common forms of communication on the planet</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With such a large user base, it makes sense that marketing teams try to capitalize on that base by sending their messages directly to their intended audience’s inboxes.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30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2"/>
          <p:cNvSpPr txBox="1">
            <a:spLocks noChangeArrowheads="1"/>
          </p:cNvSpPr>
          <p:nvPr/>
        </p:nvSpPr>
        <p:spPr>
          <a:xfrm>
            <a:off x="1030741" y="2709909"/>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REFERENCES</a:t>
            </a:r>
          </a:p>
        </p:txBody>
      </p:sp>
    </p:spTree>
    <p:extLst>
      <p:ext uri="{BB962C8B-B14F-4D97-AF65-F5344CB8AC3E}">
        <p14:creationId xmlns:p14="http://schemas.microsoft.com/office/powerpoint/2010/main" val="164193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506584"/>
            <a:ext cx="9144000" cy="2246769"/>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a:t>
            </a:r>
            <a:r>
              <a:rPr lang="en-IN" sz="2800" dirty="0" smtClean="0">
                <a:latin typeface="Arial" panose="020B0604020202020204" pitchFamily="34" charset="0"/>
                <a:cs typeface="Arial" panose="020B0604020202020204" pitchFamily="34" charset="0"/>
              </a:rPr>
              <a:t>www.javapoint.com/how-to-use-eclipse-for java</a:t>
            </a:r>
          </a:p>
          <a:p>
            <a:pPr marL="457200" indent="-457200">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a:t>
            </a:r>
            <a:r>
              <a:rPr lang="en-IN" sz="2800" dirty="0" smtClean="0">
                <a:latin typeface="Arial" panose="020B0604020202020204" pitchFamily="34" charset="0"/>
                <a:cs typeface="Arial" panose="020B0604020202020204" pitchFamily="34" charset="0"/>
              </a:rPr>
              <a:t>www.javapoint.com/file-operations-in-java</a:t>
            </a:r>
          </a:p>
          <a:p>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https://www.w3schools.com/java/java inheritance.asp</a:t>
            </a:r>
          </a:p>
        </p:txBody>
      </p:sp>
    </p:spTree>
    <p:extLst>
      <p:ext uri="{BB962C8B-B14F-4D97-AF65-F5344CB8AC3E}">
        <p14:creationId xmlns:p14="http://schemas.microsoft.com/office/powerpoint/2010/main" val="337549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a:t>
            </a:r>
            <a:r>
              <a:rPr lang="en-US" sz="3600" b="1" dirty="0" smtClean="0">
                <a:solidFill>
                  <a:schemeClr val="bg1"/>
                </a:solidFill>
                <a:latin typeface="Arial Black" panose="020B0A04020102020204" pitchFamily="34" charset="0"/>
              </a:rPr>
              <a:t>THANK YOU </a:t>
            </a:r>
            <a:endParaRPr lang="uk-UA" sz="36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863790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1489166"/>
            <a:ext cx="12192000" cy="2246769"/>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As the de facts standard for business communication , removing emails from the server and saving them to a repository is not enough. </a:t>
            </a:r>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Email </a:t>
            </a:r>
            <a:r>
              <a:rPr lang="en-US" sz="2800" dirty="0">
                <a:latin typeface="Arial" panose="020B0604020202020204" pitchFamily="34" charset="0"/>
                <a:cs typeface="Arial" panose="020B0604020202020204" pitchFamily="34" charset="0"/>
              </a:rPr>
              <a:t>must be </a:t>
            </a:r>
            <a:r>
              <a:rPr lang="en-US" sz="2800" dirty="0" err="1">
                <a:latin typeface="Arial" panose="020B0604020202020204" pitchFamily="34" charset="0"/>
                <a:cs typeface="Arial" panose="020B0604020202020204" pitchFamily="34" charset="0"/>
              </a:rPr>
              <a:t>clarified,stored,and</a:t>
            </a:r>
            <a:r>
              <a:rPr lang="en-US" sz="2800" dirty="0">
                <a:latin typeface="Arial" panose="020B0604020202020204" pitchFamily="34" charset="0"/>
                <a:cs typeface="Arial" panose="020B0604020202020204" pitchFamily="34" charset="0"/>
              </a:rPr>
              <a:t> destroyed </a:t>
            </a:r>
            <a:r>
              <a:rPr lang="en-US" sz="2800" dirty="0" err="1">
                <a:latin typeface="Arial" panose="020B0604020202020204" pitchFamily="34" charset="0"/>
                <a:cs typeface="Arial" panose="020B0604020202020204" pitchFamily="34" charset="0"/>
              </a:rPr>
              <a:t>constistent</a:t>
            </a:r>
            <a:r>
              <a:rPr lang="en-US" sz="2800" dirty="0">
                <a:latin typeface="Arial" panose="020B0604020202020204" pitchFamily="34" charset="0"/>
                <a:cs typeface="Arial" panose="020B0604020202020204" pitchFamily="34" charset="0"/>
              </a:rPr>
              <a:t> with business standards-just as with any other document or record.</a:t>
            </a:r>
            <a:endParaRPr lang="en-IN" sz="2800" dirty="0">
              <a:latin typeface="Arial" panose="020B0604020202020204" pitchFamily="34" charset="0"/>
              <a:cs typeface="Arial" panose="020B0604020202020204" pitchFamily="34" charset="0"/>
            </a:endParaRPr>
          </a:p>
        </p:txBody>
      </p:sp>
      <p:sp>
        <p:nvSpPr>
          <p:cNvPr id="7" name="Rectangle 6"/>
          <p:cNvSpPr/>
          <p:nvPr/>
        </p:nvSpPr>
        <p:spPr>
          <a:xfrm>
            <a:off x="2222658" y="461445"/>
            <a:ext cx="5095113" cy="461665"/>
          </a:xfrm>
          <a:prstGeom prst="rect">
            <a:avLst/>
          </a:prstGeom>
        </p:spPr>
        <p:txBody>
          <a:bodyPr wrap="none">
            <a:spAutoFit/>
          </a:bodyPr>
          <a:lstStyle/>
          <a:p>
            <a:r>
              <a:rPr lang="en-US" sz="2400" b="1" dirty="0">
                <a:solidFill>
                  <a:schemeClr val="bg1"/>
                </a:solidFill>
                <a:latin typeface="Arial" panose="020B0604020202020204" pitchFamily="34" charset="0"/>
                <a:cs typeface="Arial" panose="020B0604020202020204" pitchFamily="34" charset="0"/>
              </a:rPr>
              <a:t>WHAT IS EMAIL </a:t>
            </a:r>
            <a:r>
              <a:rPr lang="en-US" sz="2400" b="1" dirty="0" smtClean="0">
                <a:solidFill>
                  <a:schemeClr val="bg1"/>
                </a:solidFill>
                <a:latin typeface="Arial" panose="020B0604020202020204" pitchFamily="34" charset="0"/>
                <a:cs typeface="Arial" panose="020B0604020202020204" pitchFamily="34" charset="0"/>
              </a:rPr>
              <a:t>MANAGEMENT ?</a:t>
            </a:r>
            <a:endParaRPr lang="en-IN" sz="2400" dirty="0">
              <a:solidFill>
                <a:schemeClr val="bg1"/>
              </a:solidFill>
            </a:endParaRPr>
          </a:p>
        </p:txBody>
      </p:sp>
    </p:spTree>
    <p:extLst>
      <p:ext uri="{BB962C8B-B14F-4D97-AF65-F5344CB8AC3E}">
        <p14:creationId xmlns:p14="http://schemas.microsoft.com/office/powerpoint/2010/main" val="106387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1018902" y="517843"/>
            <a:ext cx="7678783" cy="531858"/>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	</a:t>
            </a:r>
            <a:r>
              <a:rPr lang="en-US" sz="2800" b="1" dirty="0" smtClean="0">
                <a:solidFill>
                  <a:schemeClr val="bg1"/>
                </a:solidFill>
                <a:latin typeface="Arial" panose="020B0604020202020204" pitchFamily="34" charset="0"/>
                <a:cs typeface="Arial" panose="020B0604020202020204" pitchFamily="34" charset="0"/>
              </a:rPr>
              <a:t>WHY ARE WE SENDING EMAIL SO MUCH ?</a:t>
            </a:r>
            <a:endParaRPr lang="en-IN" sz="2800" b="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13211" y="1567543"/>
            <a:ext cx="12078789" cy="3046988"/>
          </a:xfrm>
          <a:prstGeom prst="rect">
            <a:avLst/>
          </a:prstGeom>
        </p:spPr>
        <p:txBody>
          <a:bodyPr wrap="square">
            <a:spAutoFit/>
          </a:bodyPr>
          <a:lstStyle/>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easy</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nearly instantaneous</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asynchronous</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convenient</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platform neutral</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There is a written record of communication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91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873412" y="466300"/>
            <a:ext cx="4996881" cy="523220"/>
          </a:xfrm>
          <a:prstGeom prst="rect">
            <a:avLst/>
          </a:prstGeom>
        </p:spPr>
        <p:txBody>
          <a:bodyPr wrap="none">
            <a:spAutoFit/>
          </a:bodyPr>
          <a:lstStyle/>
          <a:p>
            <a:r>
              <a:rPr lang="en-US" sz="2800" b="1" dirty="0">
                <a:solidFill>
                  <a:schemeClr val="bg1"/>
                </a:solidFill>
                <a:latin typeface="Arial" panose="020B0604020202020204" pitchFamily="34" charset="0"/>
                <a:cs typeface="Arial" panose="020B0604020202020204" pitchFamily="34" charset="0"/>
              </a:rPr>
              <a:t>Why is email management ?</a:t>
            </a:r>
            <a:endParaRPr lang="en-IN" sz="2800" dirty="0">
              <a:solidFill>
                <a:schemeClr val="bg1"/>
              </a:solidFill>
            </a:endParaRPr>
          </a:p>
        </p:txBody>
      </p:sp>
      <p:sp>
        <p:nvSpPr>
          <p:cNvPr id="4" name="Rectangle 3"/>
          <p:cNvSpPr/>
          <p:nvPr/>
        </p:nvSpPr>
        <p:spPr>
          <a:xfrm>
            <a:off x="0" y="1455820"/>
            <a:ext cx="12192000" cy="3108543"/>
          </a:xfrm>
          <a:prstGeom prst="rect">
            <a:avLst/>
          </a:prstGeom>
        </p:spPr>
        <p:txBody>
          <a:bodyPr wrap="square">
            <a:spAutoFit/>
          </a:bodyPr>
          <a:lstStyle/>
          <a:p>
            <a:pPr marL="342900" indent="-3429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Email is different  from other information types</a:t>
            </a:r>
            <a:endParaRPr lang="en-IN"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1.Volume</a:t>
            </a:r>
          </a:p>
          <a:p>
            <a:r>
              <a:rPr lang="en-US" sz="2800" dirty="0">
                <a:latin typeface="Arial" panose="020B0604020202020204" pitchFamily="34" charset="0"/>
                <a:cs typeface="Arial" panose="020B0604020202020204" pitchFamily="34" charset="0"/>
              </a:rPr>
              <a:t>	2.Informality</a:t>
            </a:r>
          </a:p>
          <a:p>
            <a:r>
              <a:rPr lang="en-US" sz="2800" dirty="0">
                <a:latin typeface="Arial" panose="020B0604020202020204" pitchFamily="34" charset="0"/>
                <a:cs typeface="Arial" panose="020B0604020202020204" pitchFamily="34" charset="0"/>
              </a:rPr>
              <a:t>	3.Ease of creation and forwarding</a:t>
            </a:r>
          </a:p>
          <a:p>
            <a:r>
              <a:rPr lang="en-US" sz="2800" dirty="0">
                <a:latin typeface="Arial" panose="020B0604020202020204" pitchFamily="34" charset="0"/>
                <a:cs typeface="Arial" panose="020B0604020202020204" pitchFamily="34" charset="0"/>
              </a:rPr>
              <a:t> 	4.Attachments</a:t>
            </a:r>
          </a:p>
          <a:p>
            <a:r>
              <a:rPr lang="en-US" sz="2800" dirty="0">
                <a:latin typeface="Arial" panose="020B0604020202020204" pitchFamily="34" charset="0"/>
                <a:cs typeface="Arial" panose="020B0604020202020204" pitchFamily="34" charset="0"/>
              </a:rPr>
              <a:t>	5.Metadata</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Email requires different tactics</a:t>
            </a:r>
          </a:p>
        </p:txBody>
      </p:sp>
    </p:spTree>
    <p:extLst>
      <p:ext uri="{BB962C8B-B14F-4D97-AF65-F5344CB8AC3E}">
        <p14:creationId xmlns:p14="http://schemas.microsoft.com/office/powerpoint/2010/main" val="348327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661540" y="379214"/>
            <a:ext cx="4517583" cy="523220"/>
          </a:xfrm>
          <a:prstGeom prst="rect">
            <a:avLst/>
          </a:prstGeom>
        </p:spPr>
        <p:txBody>
          <a:bodyPr wrap="none">
            <a:spAutoFit/>
          </a:bodyPr>
          <a:lstStyle/>
          <a:p>
            <a:r>
              <a:rPr lang="en-US" sz="2800" b="1" dirty="0">
                <a:solidFill>
                  <a:schemeClr val="bg1"/>
                </a:solidFill>
                <a:latin typeface="Arial" panose="020B0604020202020204" pitchFamily="34" charset="0"/>
                <a:cs typeface="Arial" panose="020B0604020202020204" pitchFamily="34" charset="0"/>
              </a:rPr>
              <a:t>Email management is not</a:t>
            </a:r>
            <a:endParaRPr lang="en-IN" sz="2800" dirty="0">
              <a:solidFill>
                <a:schemeClr val="bg1"/>
              </a:solidFill>
            </a:endParaRPr>
          </a:p>
        </p:txBody>
      </p:sp>
      <p:sp>
        <p:nvSpPr>
          <p:cNvPr id="4" name="Rectangle 3"/>
          <p:cNvSpPr/>
          <p:nvPr/>
        </p:nvSpPr>
        <p:spPr>
          <a:xfrm>
            <a:off x="0" y="1541417"/>
            <a:ext cx="12192000" cy="4154984"/>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Saving all messages </a:t>
            </a:r>
            <a:r>
              <a:rPr lang="en-US" sz="2400" dirty="0" smtClean="0">
                <a:latin typeface="Arial" panose="020B0604020202020204" pitchFamily="34" charset="0"/>
                <a:cs typeface="Arial" panose="020B0604020202020204" pitchFamily="34" charset="0"/>
              </a:rPr>
              <a:t>forever</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Saving all email messages in the messaging </a:t>
            </a:r>
            <a:r>
              <a:rPr lang="en-US" sz="2400" dirty="0" smtClean="0">
                <a:latin typeface="Arial" panose="020B0604020202020204" pitchFamily="34" charset="0"/>
                <a:cs typeface="Arial" panose="020B0604020202020204" pitchFamily="34" charset="0"/>
              </a:rPr>
              <a:t>application</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Setting arbitrary time limits for all </a:t>
            </a:r>
            <a:r>
              <a:rPr lang="en-US" sz="2400" dirty="0" smtClean="0">
                <a:latin typeface="Arial" panose="020B0604020202020204" pitchFamily="34" charset="0"/>
                <a:cs typeface="Arial" panose="020B0604020202020204" pitchFamily="34" charset="0"/>
              </a:rPr>
              <a:t>messages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Setting arbitrary mail box sizes for all </a:t>
            </a:r>
            <a:r>
              <a:rPr lang="en-US" sz="2400" dirty="0" smtClean="0">
                <a:latin typeface="Arial" panose="020B0604020202020204" pitchFamily="34" charset="0"/>
                <a:cs typeface="Arial" panose="020B0604020202020204" pitchFamily="34" charset="0"/>
              </a:rPr>
              <a:t>users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Declaring “email” as a record </a:t>
            </a:r>
            <a:r>
              <a:rPr lang="en-US" sz="2400" dirty="0" smtClean="0">
                <a:latin typeface="Arial" panose="020B0604020202020204" pitchFamily="34" charset="0"/>
                <a:cs typeface="Arial" panose="020B0604020202020204" pitchFamily="34" charset="0"/>
              </a:rPr>
              <a:t>series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Doing nothing</a:t>
            </a:r>
          </a:p>
        </p:txBody>
      </p:sp>
    </p:spTree>
    <p:extLst>
      <p:ext uri="{BB962C8B-B14F-4D97-AF65-F5344CB8AC3E}">
        <p14:creationId xmlns:p14="http://schemas.microsoft.com/office/powerpoint/2010/main" val="4129154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454924" y="396631"/>
            <a:ext cx="5580374"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Requirements Specification</a:t>
            </a:r>
            <a:endParaRPr lang="en-IN" sz="3200" dirty="0">
              <a:solidFill>
                <a:schemeClr val="bg1"/>
              </a:solidFill>
            </a:endParaRPr>
          </a:p>
        </p:txBody>
      </p:sp>
      <p:sp>
        <p:nvSpPr>
          <p:cNvPr id="4" name="Rectangle 3"/>
          <p:cNvSpPr/>
          <p:nvPr/>
        </p:nvSpPr>
        <p:spPr>
          <a:xfrm>
            <a:off x="0" y="1524001"/>
            <a:ext cx="12192000" cy="3539430"/>
          </a:xfrm>
          <a:prstGeom prst="rect">
            <a:avLst/>
          </a:prstGeom>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Software Requirements</a:t>
            </a:r>
          </a:p>
          <a:p>
            <a:r>
              <a:rPr lang="en-US" sz="2800" dirty="0">
                <a:latin typeface="Arial" panose="020B0604020202020204" pitchFamily="34" charset="0"/>
                <a:cs typeface="Arial" panose="020B0604020202020204" pitchFamily="34" charset="0"/>
              </a:rPr>
              <a:t>		 Core </a:t>
            </a:r>
            <a:r>
              <a:rPr lang="en-US" sz="2800" dirty="0" smtClean="0">
                <a:latin typeface="Arial" panose="020B0604020202020204" pitchFamily="34" charset="0"/>
                <a:cs typeface="Arial" panose="020B0604020202020204" pitchFamily="34" charset="0"/>
              </a:rPr>
              <a:t>Java</a:t>
            </a:r>
          </a:p>
          <a:p>
            <a:r>
              <a:rPr lang="en-US" sz="2800" dirty="0" smtClean="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 OS 1.1, 1.5, 1.6, 2.0</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Eclipse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Hardware Requirements</a:t>
            </a:r>
          </a:p>
          <a:p>
            <a:r>
              <a:rPr lang="en-US" sz="2800" dirty="0">
                <a:latin typeface="Arial" panose="020B0604020202020204" pitchFamily="34" charset="0"/>
                <a:cs typeface="Arial" panose="020B0604020202020204" pitchFamily="34" charset="0"/>
              </a:rPr>
              <a:t>		Processor		: Pentium IV  1Ghz</a:t>
            </a:r>
          </a:p>
          <a:p>
            <a:r>
              <a:rPr lang="en-US" sz="2800" dirty="0">
                <a:latin typeface="Arial" panose="020B0604020202020204" pitchFamily="34" charset="0"/>
                <a:cs typeface="Arial" panose="020B0604020202020204" pitchFamily="34" charset="0"/>
              </a:rPr>
              <a:t>		Hard disk		: 80GB</a:t>
            </a:r>
          </a:p>
          <a:p>
            <a:r>
              <a:rPr lang="en-US" sz="2800" dirty="0">
                <a:latin typeface="Arial" panose="020B0604020202020204" pitchFamily="34" charset="0"/>
                <a:cs typeface="Arial" panose="020B0604020202020204" pitchFamily="34" charset="0"/>
              </a:rPr>
              <a:t>		RAM			: 1GB</a:t>
            </a:r>
          </a:p>
        </p:txBody>
      </p:sp>
    </p:spTree>
    <p:extLst>
      <p:ext uri="{BB962C8B-B14F-4D97-AF65-F5344CB8AC3E}">
        <p14:creationId xmlns:p14="http://schemas.microsoft.com/office/powerpoint/2010/main" val="3297933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Rectangle 2"/>
          <p:cNvSpPr txBox="1">
            <a:spLocks noChangeArrowheads="1"/>
          </p:cNvSpPr>
          <p:nvPr/>
        </p:nvSpPr>
        <p:spPr>
          <a:xfrm>
            <a:off x="1145404" y="26866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DESIGN</a:t>
            </a:r>
          </a:p>
        </p:txBody>
      </p:sp>
    </p:spTree>
    <p:extLst>
      <p:ext uri="{BB962C8B-B14F-4D97-AF65-F5344CB8AC3E}">
        <p14:creationId xmlns:p14="http://schemas.microsoft.com/office/powerpoint/2010/main" val="450597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3147064" y="326902"/>
            <a:ext cx="3918179" cy="646331"/>
          </a:xfrm>
          <a:prstGeom prst="rect">
            <a:avLst/>
          </a:prstGeom>
        </p:spPr>
        <p:txBody>
          <a:bodyPr wrap="square">
            <a:spAutoFit/>
          </a:bodyPr>
          <a:lstStyle/>
          <a:p>
            <a:r>
              <a:rPr lang="en-US" sz="3600" b="1" dirty="0" smtClean="0">
                <a:solidFill>
                  <a:schemeClr val="bg1"/>
                </a:solidFill>
              </a:rPr>
              <a:t>USECASE</a:t>
            </a:r>
            <a:r>
              <a:rPr lang="en-US" sz="3600" dirty="0" smtClean="0">
                <a:solidFill>
                  <a:schemeClr val="bg1"/>
                </a:solidFill>
              </a:rPr>
              <a:t> </a:t>
            </a:r>
            <a:r>
              <a:rPr lang="en-US" sz="3600" b="1" dirty="0" smtClean="0">
                <a:solidFill>
                  <a:schemeClr val="bg1"/>
                </a:solidFill>
              </a:rPr>
              <a:t>DIAGRAM</a:t>
            </a:r>
          </a:p>
        </p:txBody>
      </p:sp>
      <p:pic>
        <p:nvPicPr>
          <p:cNvPr id="100" name="Picture 99"/>
          <p:cNvPicPr>
            <a:picLocks noChangeAspect="1"/>
          </p:cNvPicPr>
          <p:nvPr/>
        </p:nvPicPr>
        <p:blipFill>
          <a:blip r:embed="rId3"/>
          <a:stretch>
            <a:fillRect/>
          </a:stretch>
        </p:blipFill>
        <p:spPr>
          <a:xfrm>
            <a:off x="8616" y="1456889"/>
            <a:ext cx="12174767" cy="5401111"/>
          </a:xfrm>
          <a:prstGeom prst="rect">
            <a:avLst/>
          </a:prstGeom>
        </p:spPr>
      </p:pic>
    </p:spTree>
    <p:extLst>
      <p:ext uri="{BB962C8B-B14F-4D97-AF65-F5344CB8AC3E}">
        <p14:creationId xmlns:p14="http://schemas.microsoft.com/office/powerpoint/2010/main" val="133009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970</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맑은 고딕</vt:lpstr>
      <vt:lpstr>Arial</vt:lpstr>
      <vt:lpstr>Arial Black</vt:lpstr>
      <vt:lpstr>Calibri</vt:lpstr>
      <vt:lpstr>Calibri Light</vt:lpstr>
      <vt:lpstr>굴림체</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Mangement System</dc:title>
  <dc:creator>Microsoft account</dc:creator>
  <cp:lastModifiedBy>Microsoft account</cp:lastModifiedBy>
  <cp:revision>59</cp:revision>
  <dcterms:created xsi:type="dcterms:W3CDTF">2022-04-12T04:32:09Z</dcterms:created>
  <dcterms:modified xsi:type="dcterms:W3CDTF">2022-07-02T17:38:11Z</dcterms:modified>
</cp:coreProperties>
</file>