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66" r:id="rId2"/>
    <p:sldId id="273" r:id="rId3"/>
    <p:sldId id="268" r:id="rId4"/>
    <p:sldId id="267" r:id="rId5"/>
    <p:sldId id="269" r:id="rId6"/>
    <p:sldId id="270" r:id="rId7"/>
    <p:sldId id="271" r:id="rId8"/>
    <p:sldId id="291" r:id="rId9"/>
    <p:sldId id="272" r:id="rId10"/>
    <p:sldId id="299" r:id="rId11"/>
    <p:sldId id="300" r:id="rId12"/>
    <p:sldId id="275" r:id="rId13"/>
    <p:sldId id="276" r:id="rId14"/>
    <p:sldId id="277" r:id="rId15"/>
    <p:sldId id="284" r:id="rId16"/>
    <p:sldId id="289" r:id="rId17"/>
    <p:sldId id="290" r:id="rId18"/>
    <p:sldId id="285" r:id="rId19"/>
    <p:sldId id="288" r:id="rId20"/>
    <p:sldId id="283" r:id="rId21"/>
    <p:sldId id="278" r:id="rId22"/>
    <p:sldId id="294" r:id="rId23"/>
    <p:sldId id="296" r:id="rId24"/>
    <p:sldId id="297" r:id="rId25"/>
    <p:sldId id="298" r:id="rId26"/>
    <p:sldId id="295" r:id="rId27"/>
    <p:sldId id="293" r:id="rId28"/>
    <p:sldId id="292" r:id="rId29"/>
    <p:sldId id="27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29" autoAdjust="0"/>
    <p:restoredTop sz="94660"/>
  </p:normalViewPr>
  <p:slideViewPr>
    <p:cSldViewPr snapToGrid="0">
      <p:cViewPr varScale="1">
        <p:scale>
          <a:sx n="88" d="100"/>
          <a:sy n="88" d="100"/>
        </p:scale>
        <p:origin x="67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285F3E-0655-4DC7-8F11-58925F5CB496}" type="datetimeFigureOut">
              <a:rPr lang="en-IN" smtClean="0"/>
              <a:t>04-07-2022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C961E0-F11C-4069-8AB2-7FB53F85A295}" type="slidenum">
              <a:rPr lang="en-IN" smtClean="0"/>
              <a:t>‹#›</a:t>
            </a:fld>
            <a:endParaRPr lang="en-IN"/>
          </a:p>
        </p:txBody>
      </p:sp>
    </p:spTree>
    <p:extLst>
      <p:ext uri="{BB962C8B-B14F-4D97-AF65-F5344CB8AC3E}">
        <p14:creationId xmlns:p14="http://schemas.microsoft.com/office/powerpoint/2010/main" val="1527545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5AEC802-0837-4964-BF4F-C057A8D4568D}" type="datetimeFigureOut">
              <a:rPr lang="en-IN" smtClean="0"/>
              <a:t>04-07-2022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54248C-C9C9-4AFB-8278-EC2210DB63D5}" type="slidenum">
              <a:rPr lang="en-IN" smtClean="0"/>
              <a:t>‹#›</a:t>
            </a:fld>
            <a:endParaRPr lang="en-IN"/>
          </a:p>
        </p:txBody>
      </p:sp>
    </p:spTree>
    <p:extLst>
      <p:ext uri="{BB962C8B-B14F-4D97-AF65-F5344CB8AC3E}">
        <p14:creationId xmlns:p14="http://schemas.microsoft.com/office/powerpoint/2010/main" val="2215921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5AEC802-0837-4964-BF4F-C057A8D4568D}" type="datetimeFigureOut">
              <a:rPr lang="en-IN" smtClean="0"/>
              <a:t>04-07-2022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54248C-C9C9-4AFB-8278-EC2210DB63D5}" type="slidenum">
              <a:rPr lang="en-IN" smtClean="0"/>
              <a:t>‹#›</a:t>
            </a:fld>
            <a:endParaRPr lang="en-IN"/>
          </a:p>
        </p:txBody>
      </p:sp>
    </p:spTree>
    <p:extLst>
      <p:ext uri="{BB962C8B-B14F-4D97-AF65-F5344CB8AC3E}">
        <p14:creationId xmlns:p14="http://schemas.microsoft.com/office/powerpoint/2010/main" val="2693969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5AEC802-0837-4964-BF4F-C057A8D4568D}" type="datetimeFigureOut">
              <a:rPr lang="en-IN" smtClean="0"/>
              <a:t>04-07-2022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54248C-C9C9-4AFB-8278-EC2210DB63D5}" type="slidenum">
              <a:rPr lang="en-IN" smtClean="0"/>
              <a:t>‹#›</a:t>
            </a:fld>
            <a:endParaRPr lang="en-IN"/>
          </a:p>
        </p:txBody>
      </p:sp>
    </p:spTree>
    <p:extLst>
      <p:ext uri="{BB962C8B-B14F-4D97-AF65-F5344CB8AC3E}">
        <p14:creationId xmlns:p14="http://schemas.microsoft.com/office/powerpoint/2010/main" val="4066308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5AEC802-0837-4964-BF4F-C057A8D4568D}" type="datetimeFigureOut">
              <a:rPr lang="en-IN" smtClean="0"/>
              <a:t>04-07-2022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54248C-C9C9-4AFB-8278-EC2210DB63D5}" type="slidenum">
              <a:rPr lang="en-IN" smtClean="0"/>
              <a:t>‹#›</a:t>
            </a:fld>
            <a:endParaRPr lang="en-IN"/>
          </a:p>
        </p:txBody>
      </p:sp>
    </p:spTree>
    <p:extLst>
      <p:ext uri="{BB962C8B-B14F-4D97-AF65-F5344CB8AC3E}">
        <p14:creationId xmlns:p14="http://schemas.microsoft.com/office/powerpoint/2010/main" val="3673927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AEC802-0837-4964-BF4F-C057A8D4568D}" type="datetimeFigureOut">
              <a:rPr lang="en-IN" smtClean="0"/>
              <a:t>04-07-2022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54248C-C9C9-4AFB-8278-EC2210DB63D5}" type="slidenum">
              <a:rPr lang="en-IN" smtClean="0"/>
              <a:t>‹#›</a:t>
            </a:fld>
            <a:endParaRPr lang="en-IN"/>
          </a:p>
        </p:txBody>
      </p:sp>
    </p:spTree>
    <p:extLst>
      <p:ext uri="{BB962C8B-B14F-4D97-AF65-F5344CB8AC3E}">
        <p14:creationId xmlns:p14="http://schemas.microsoft.com/office/powerpoint/2010/main" val="2519497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5AEC802-0837-4964-BF4F-C057A8D4568D}" type="datetimeFigureOut">
              <a:rPr lang="en-IN" smtClean="0"/>
              <a:t>04-07-2022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54248C-C9C9-4AFB-8278-EC2210DB63D5}" type="slidenum">
              <a:rPr lang="en-IN" smtClean="0"/>
              <a:t>‹#›</a:t>
            </a:fld>
            <a:endParaRPr lang="en-IN"/>
          </a:p>
        </p:txBody>
      </p:sp>
    </p:spTree>
    <p:extLst>
      <p:ext uri="{BB962C8B-B14F-4D97-AF65-F5344CB8AC3E}">
        <p14:creationId xmlns:p14="http://schemas.microsoft.com/office/powerpoint/2010/main" val="731462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5AEC802-0837-4964-BF4F-C057A8D4568D}" type="datetimeFigureOut">
              <a:rPr lang="en-IN" smtClean="0"/>
              <a:t>04-07-2022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54248C-C9C9-4AFB-8278-EC2210DB63D5}" type="slidenum">
              <a:rPr lang="en-IN" smtClean="0"/>
              <a:t>‹#›</a:t>
            </a:fld>
            <a:endParaRPr lang="en-IN"/>
          </a:p>
        </p:txBody>
      </p:sp>
    </p:spTree>
    <p:extLst>
      <p:ext uri="{BB962C8B-B14F-4D97-AF65-F5344CB8AC3E}">
        <p14:creationId xmlns:p14="http://schemas.microsoft.com/office/powerpoint/2010/main" val="1950124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5AEC802-0837-4964-BF4F-C057A8D4568D}" type="datetimeFigureOut">
              <a:rPr lang="en-IN" smtClean="0"/>
              <a:t>04-07-2022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54248C-C9C9-4AFB-8278-EC2210DB63D5}" type="slidenum">
              <a:rPr lang="en-IN" smtClean="0"/>
              <a:t>‹#›</a:t>
            </a:fld>
            <a:endParaRPr lang="en-IN"/>
          </a:p>
        </p:txBody>
      </p:sp>
    </p:spTree>
    <p:extLst>
      <p:ext uri="{BB962C8B-B14F-4D97-AF65-F5344CB8AC3E}">
        <p14:creationId xmlns:p14="http://schemas.microsoft.com/office/powerpoint/2010/main" val="4204148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AEC802-0837-4964-BF4F-C057A8D4568D}" type="datetimeFigureOut">
              <a:rPr lang="en-IN" smtClean="0"/>
              <a:t>04-07-2022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54248C-C9C9-4AFB-8278-EC2210DB63D5}" type="slidenum">
              <a:rPr lang="en-IN" smtClean="0"/>
              <a:t>‹#›</a:t>
            </a:fld>
            <a:endParaRPr lang="en-IN"/>
          </a:p>
        </p:txBody>
      </p:sp>
    </p:spTree>
    <p:extLst>
      <p:ext uri="{BB962C8B-B14F-4D97-AF65-F5344CB8AC3E}">
        <p14:creationId xmlns:p14="http://schemas.microsoft.com/office/powerpoint/2010/main" val="3102285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AEC802-0837-4964-BF4F-C057A8D4568D}" type="datetimeFigureOut">
              <a:rPr lang="en-IN" smtClean="0"/>
              <a:t>04-07-2022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54248C-C9C9-4AFB-8278-EC2210DB63D5}" type="slidenum">
              <a:rPr lang="en-IN" smtClean="0"/>
              <a:t>‹#›</a:t>
            </a:fld>
            <a:endParaRPr lang="en-IN"/>
          </a:p>
        </p:txBody>
      </p:sp>
    </p:spTree>
    <p:extLst>
      <p:ext uri="{BB962C8B-B14F-4D97-AF65-F5344CB8AC3E}">
        <p14:creationId xmlns:p14="http://schemas.microsoft.com/office/powerpoint/2010/main" val="2464120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AEC802-0837-4964-BF4F-C057A8D4568D}" type="datetimeFigureOut">
              <a:rPr lang="en-IN" smtClean="0"/>
              <a:t>04-07-2022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54248C-C9C9-4AFB-8278-EC2210DB63D5}" type="slidenum">
              <a:rPr lang="en-IN" smtClean="0"/>
              <a:t>‹#›</a:t>
            </a:fld>
            <a:endParaRPr lang="en-IN"/>
          </a:p>
        </p:txBody>
      </p:sp>
    </p:spTree>
    <p:extLst>
      <p:ext uri="{BB962C8B-B14F-4D97-AF65-F5344CB8AC3E}">
        <p14:creationId xmlns:p14="http://schemas.microsoft.com/office/powerpoint/2010/main" val="1287307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AEC802-0837-4964-BF4F-C057A8D4568D}" type="datetimeFigureOut">
              <a:rPr lang="en-IN" smtClean="0"/>
              <a:t>04-07-2022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54248C-C9C9-4AFB-8278-EC2210DB63D5}" type="slidenum">
              <a:rPr lang="en-IN" smtClean="0"/>
              <a:t>‹#›</a:t>
            </a:fld>
            <a:endParaRPr lang="en-IN"/>
          </a:p>
        </p:txBody>
      </p:sp>
    </p:spTree>
    <p:extLst>
      <p:ext uri="{BB962C8B-B14F-4D97-AF65-F5344CB8AC3E}">
        <p14:creationId xmlns:p14="http://schemas.microsoft.com/office/powerpoint/2010/main" val="966242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12192000" cy="6858000"/>
          </a:xfrm>
          <a:prstGeom prst="rect">
            <a:avLst/>
          </a:prstGeom>
        </p:spPr>
      </p:pic>
      <p:sp>
        <p:nvSpPr>
          <p:cNvPr id="6" name="Rectangle 2"/>
          <p:cNvSpPr txBox="1">
            <a:spLocks noChangeArrowheads="1"/>
          </p:cNvSpPr>
          <p:nvPr/>
        </p:nvSpPr>
        <p:spPr>
          <a:xfrm>
            <a:off x="708524" y="2788286"/>
            <a:ext cx="5465853" cy="2027554"/>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chemeClr val="bg1"/>
                </a:solidFill>
                <a:latin typeface="Arial Black" panose="020B0A04020102020204" pitchFamily="34" charset="0"/>
              </a:rPr>
              <a:t>Email </a:t>
            </a:r>
            <a:r>
              <a:rPr lang="en-US" sz="2400" b="1" dirty="0" smtClean="0">
                <a:solidFill>
                  <a:schemeClr val="bg1"/>
                </a:solidFill>
                <a:latin typeface="Arial Black" panose="020B0A04020102020204" pitchFamily="34" charset="0"/>
              </a:rPr>
              <a:t>Management System</a:t>
            </a:r>
          </a:p>
          <a:p>
            <a:endParaRPr lang="en-US" sz="2400" b="1" dirty="0" smtClean="0">
              <a:solidFill>
                <a:schemeClr val="bg1"/>
              </a:solidFill>
              <a:latin typeface="Arial Black" panose="020B0A04020102020204" pitchFamily="34" charset="0"/>
            </a:endParaRPr>
          </a:p>
          <a:p>
            <a:r>
              <a:rPr lang="en-US" sz="2400" b="1" dirty="0">
                <a:solidFill>
                  <a:schemeClr val="bg1"/>
                </a:solidFill>
                <a:latin typeface="Arial Black" panose="020B0A04020102020204" pitchFamily="34" charset="0"/>
              </a:rPr>
              <a:t>	</a:t>
            </a:r>
            <a:r>
              <a:rPr lang="en-US" sz="2400" b="1" dirty="0" smtClean="0">
                <a:solidFill>
                  <a:schemeClr val="bg1"/>
                </a:solidFill>
                <a:latin typeface="Arial Black" panose="020B0A04020102020204" pitchFamily="34" charset="0"/>
              </a:rPr>
              <a:t>    Presented by</a:t>
            </a:r>
          </a:p>
          <a:p>
            <a:r>
              <a:rPr lang="en-US" sz="2400" b="1" dirty="0" smtClean="0">
                <a:solidFill>
                  <a:schemeClr val="bg1"/>
                </a:solidFill>
                <a:latin typeface="Arial Black" panose="020B0A04020102020204" pitchFamily="34" charset="0"/>
              </a:rPr>
              <a:t>		Rahul.S</a:t>
            </a:r>
            <a:endParaRPr lang="uk-UA" sz="2400" b="1" dirty="0">
              <a:solidFill>
                <a:schemeClr val="bg1"/>
              </a:solidFill>
              <a:latin typeface="Arial Black" panose="020B0A04020102020204" pitchFamily="34" charset="0"/>
            </a:endParaRPr>
          </a:p>
        </p:txBody>
      </p:sp>
      <p:sp>
        <p:nvSpPr>
          <p:cNvPr id="4" name="부제목 7"/>
          <p:cNvSpPr txBox="1">
            <a:spLocks/>
          </p:cNvSpPr>
          <p:nvPr/>
        </p:nvSpPr>
        <p:spPr>
          <a:xfrm>
            <a:off x="939724" y="4427746"/>
            <a:ext cx="4006745" cy="1637087"/>
          </a:xfrm>
          <a:prstGeom prst="rect">
            <a:avLst/>
          </a:prstGeom>
          <a:noFill/>
          <a:ln w="9525">
            <a:noFill/>
            <a:miter lim="800000"/>
            <a:headEnd/>
            <a:tailEnd/>
          </a:ln>
        </p:spPr>
        <p:txBody>
          <a:bodyPr vert="horz" wrap="square" lIns="99569" tIns="49785" rIns="99569" bIns="49785" numCol="1" rtlCol="0" anchor="t" anchorCtr="0" compatLnSpc="1">
            <a:prstTxWarp prst="textNoShape">
              <a:avLst/>
            </a:prstTxWarp>
            <a:noAutofit/>
          </a:bodyPr>
          <a:lstStyle>
            <a:lvl1pPr marL="0" indent="0" algn="l" defTabSz="995491" rtl="0" eaLnBrk="1" fontAlgn="base" latinLnBrk="1" hangingPunct="1">
              <a:lnSpc>
                <a:spcPct val="100000"/>
              </a:lnSpc>
              <a:spcBef>
                <a:spcPct val="0"/>
              </a:spcBef>
              <a:spcAft>
                <a:spcPct val="0"/>
              </a:spcAft>
              <a:buClr>
                <a:schemeClr val="hlink"/>
              </a:buClr>
              <a:buFont typeface="굴림체" pitchFamily="49" charset="-127"/>
              <a:buNone/>
              <a:defRPr lang="ko-KR" altLang="en-US" sz="1200" kern="1200" baseline="0" dirty="0">
                <a:solidFill>
                  <a:srgbClr val="8B685D"/>
                </a:solidFill>
                <a:effectLst/>
                <a:latin typeface="+mj-lt"/>
                <a:ea typeface="맑은 고딕" pitchFamily="50" charset="-127"/>
                <a:cs typeface="+mj-cs"/>
              </a:defRPr>
            </a:lvl1pPr>
            <a:lvl2pPr marL="497745" indent="0" algn="ctr" defTabSz="914400" rtl="0" eaLnBrk="1" latinLnBrk="0" hangingPunct="1">
              <a:lnSpc>
                <a:spcPct val="90000"/>
              </a:lnSpc>
              <a:spcBef>
                <a:spcPts val="500"/>
              </a:spcBef>
              <a:buFont typeface="Arial" panose="020B0604020202020204" pitchFamily="34" charset="0"/>
              <a:buNone/>
              <a:defRPr sz="2400" kern="1200">
                <a:solidFill>
                  <a:schemeClr val="tx1">
                    <a:tint val="75000"/>
                  </a:schemeClr>
                </a:solidFill>
                <a:latin typeface="+mn-lt"/>
                <a:ea typeface="+mn-ea"/>
                <a:cs typeface="+mn-cs"/>
              </a:defRPr>
            </a:lvl2pPr>
            <a:lvl3pPr marL="995491" indent="0" algn="ctr"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3pPr>
            <a:lvl4pPr marL="1493236"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4pPr>
            <a:lvl5pPr marL="1990982"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5pPr>
            <a:lvl6pPr marL="2488727"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986473"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484219"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981964"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r>
              <a:rPr lang="en-US" altLang="ko-KR" sz="2400" b="1" dirty="0" smtClean="0">
                <a:solidFill>
                  <a:schemeClr val="bg1"/>
                </a:solidFill>
              </a:rPr>
              <a:t>	 </a:t>
            </a:r>
          </a:p>
          <a:p>
            <a:endParaRPr lang="en-US" altLang="ko-KR" sz="2400" b="1" dirty="0" smtClean="0">
              <a:solidFill>
                <a:schemeClr val="bg1"/>
              </a:solidFill>
              <a:latin typeface="Arial" panose="020B0604020202020204" pitchFamily="34" charset="0"/>
              <a:cs typeface="Arial" panose="020B0604020202020204" pitchFamily="34" charset="0"/>
            </a:endParaRPr>
          </a:p>
          <a:p>
            <a:r>
              <a:rPr lang="en-US" altLang="ko-KR" sz="2400" b="1" dirty="0">
                <a:solidFill>
                  <a:schemeClr val="bg1"/>
                </a:solidFill>
                <a:latin typeface="Arial" panose="020B0604020202020204" pitchFamily="34" charset="0"/>
                <a:cs typeface="Arial" panose="020B0604020202020204" pitchFamily="34" charset="0"/>
              </a:rPr>
              <a:t> </a:t>
            </a:r>
            <a:r>
              <a:rPr lang="en-US" altLang="ko-KR" sz="2400" b="1" dirty="0" smtClean="0">
                <a:solidFill>
                  <a:schemeClr val="bg1"/>
                </a:solidFill>
                <a:latin typeface="Arial" panose="020B0604020202020204" pitchFamily="34" charset="0"/>
                <a:cs typeface="Arial" panose="020B0604020202020204" pitchFamily="34" charset="0"/>
              </a:rPr>
              <a:t>     Under the guidance of</a:t>
            </a:r>
          </a:p>
          <a:p>
            <a:r>
              <a:rPr lang="en-US" altLang="ko-KR" sz="2400" b="1" dirty="0" smtClean="0">
                <a:solidFill>
                  <a:schemeClr val="bg1"/>
                </a:solidFill>
                <a:latin typeface="Arial" panose="020B0604020202020204" pitchFamily="34" charset="0"/>
                <a:cs typeface="Arial" panose="020B0604020202020204" pitchFamily="34" charset="0"/>
              </a:rPr>
              <a:t>	   Mrs.Pavithra</a:t>
            </a:r>
            <a:r>
              <a:rPr lang="en-US" altLang="ko-KR" sz="2400" b="1" dirty="0" smtClean="0">
                <a:solidFill>
                  <a:schemeClr val="bg1"/>
                </a:solidFill>
              </a:rPr>
              <a:t>		</a:t>
            </a:r>
            <a:endParaRPr lang="en-US" altLang="ko-KR" sz="2400" b="1" dirty="0">
              <a:solidFill>
                <a:schemeClr val="bg1"/>
              </a:solidFill>
            </a:endParaRPr>
          </a:p>
        </p:txBody>
      </p:sp>
    </p:spTree>
    <p:extLst>
      <p:ext uri="{BB962C8B-B14F-4D97-AF65-F5344CB8AC3E}">
        <p14:creationId xmlns:p14="http://schemas.microsoft.com/office/powerpoint/2010/main" val="38183197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
        <p:nvSpPr>
          <p:cNvPr id="3" name="Rectangle 2"/>
          <p:cNvSpPr txBox="1">
            <a:spLocks noChangeArrowheads="1"/>
          </p:cNvSpPr>
          <p:nvPr/>
        </p:nvSpPr>
        <p:spPr>
          <a:xfrm>
            <a:off x="1145404" y="2686686"/>
            <a:ext cx="5465853" cy="2027554"/>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chemeClr val="bg1"/>
                </a:solidFill>
                <a:latin typeface="Arial Black" panose="020B0A04020102020204" pitchFamily="34" charset="0"/>
              </a:rPr>
              <a:t>	</a:t>
            </a:r>
            <a:r>
              <a:rPr lang="en-US" sz="2400" b="1" dirty="0" smtClean="0">
                <a:solidFill>
                  <a:schemeClr val="bg1"/>
                </a:solidFill>
                <a:latin typeface="Arial Black" panose="020B0A04020102020204" pitchFamily="34" charset="0"/>
              </a:rPr>
              <a:t>MODULES</a:t>
            </a:r>
            <a:endParaRPr lang="en-US" sz="2400" b="1" dirty="0" smtClean="0">
              <a:solidFill>
                <a:schemeClr val="bg1"/>
              </a:solidFill>
              <a:latin typeface="Arial Black" panose="020B0A04020102020204" pitchFamily="34" charset="0"/>
            </a:endParaRPr>
          </a:p>
        </p:txBody>
      </p:sp>
    </p:spTree>
    <p:extLst>
      <p:ext uri="{BB962C8B-B14F-4D97-AF65-F5344CB8AC3E}">
        <p14:creationId xmlns:p14="http://schemas.microsoft.com/office/powerpoint/2010/main" val="3954739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p:cNvSpPr/>
          <p:nvPr/>
        </p:nvSpPr>
        <p:spPr>
          <a:xfrm>
            <a:off x="0" y="1500614"/>
            <a:ext cx="9231086" cy="923330"/>
          </a:xfrm>
          <a:prstGeom prst="rect">
            <a:avLst/>
          </a:prstGeom>
        </p:spPr>
        <p:txBody>
          <a:bodyPr wrap="square">
            <a:spAutoFit/>
          </a:bodyPr>
          <a:lstStyle/>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EMAIL CLASS</a:t>
            </a:r>
          </a:p>
          <a:p>
            <a:pPr marL="285750" indent="-285750">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EMAIL MAIN CLASS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65850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txBox="1">
            <a:spLocks/>
          </p:cNvSpPr>
          <p:nvPr/>
        </p:nvSpPr>
        <p:spPr>
          <a:xfrm>
            <a:off x="289560" y="1125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latin typeface="Arial" panose="020B0604020202020204" pitchFamily="34" charset="0"/>
                <a:cs typeface="Arial" panose="020B0604020202020204" pitchFamily="34" charset="0"/>
              </a:rPr>
              <a:t>			</a:t>
            </a:r>
            <a:r>
              <a:rPr lang="en-US" sz="3600" b="1" dirty="0" smtClean="0">
                <a:solidFill>
                  <a:schemeClr val="bg1"/>
                </a:solidFill>
                <a:latin typeface="Arial" panose="020B0604020202020204" pitchFamily="34" charset="0"/>
                <a:cs typeface="Arial" panose="020B0604020202020204" pitchFamily="34" charset="0"/>
              </a:rPr>
              <a:t>Effective usage</a:t>
            </a:r>
            <a:endParaRPr lang="en-IN" sz="3600" b="1"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0" y="1438139"/>
            <a:ext cx="12192000" cy="2677656"/>
          </a:xfrm>
          <a:prstGeom prst="rect">
            <a:avLst/>
          </a:prstGeom>
        </p:spPr>
        <p:txBody>
          <a:bodyPr wrap="square">
            <a:spAutoFit/>
          </a:bodyPr>
          <a:lstStyle/>
          <a:p>
            <a:pPr marL="285750" indent="-285750">
              <a:buFont typeface="Arial" panose="020B0604020202020204" pitchFamily="34" charset="0"/>
              <a:buChar char="•"/>
            </a:pPr>
            <a:r>
              <a:rPr lang="en-US" sz="2800" dirty="0">
                <a:latin typeface="Arial" panose="020B0604020202020204" pitchFamily="34" charset="0"/>
                <a:cs typeface="Arial" panose="020B0604020202020204" pitchFamily="34" charset="0"/>
              </a:rPr>
              <a:t>Provides guidance on drafting messages</a:t>
            </a:r>
          </a:p>
          <a:p>
            <a:r>
              <a:rPr lang="en-US" sz="2800" dirty="0" smtClean="0">
                <a:latin typeface="Arial" panose="020B0604020202020204" pitchFamily="34" charset="0"/>
                <a:cs typeface="Arial" panose="020B0604020202020204" pitchFamily="34" charset="0"/>
              </a:rPr>
              <a:t>	Wording </a:t>
            </a:r>
            <a:r>
              <a:rPr lang="en-US" sz="2800" dirty="0">
                <a:latin typeface="Arial" panose="020B0604020202020204" pitchFamily="34" charset="0"/>
                <a:cs typeface="Arial" panose="020B0604020202020204" pitchFamily="34" charset="0"/>
              </a:rPr>
              <a:t>and punctuation</a:t>
            </a:r>
          </a:p>
          <a:p>
            <a:r>
              <a:rPr lang="en-US" sz="2800" dirty="0" smtClean="0">
                <a:latin typeface="Arial" panose="020B0604020202020204" pitchFamily="34" charset="0"/>
                <a:cs typeface="Arial" panose="020B0604020202020204" pitchFamily="34" charset="0"/>
              </a:rPr>
              <a:t>	Spell </a:t>
            </a:r>
            <a:r>
              <a:rPr lang="en-US" sz="2800" dirty="0">
                <a:latin typeface="Arial" panose="020B0604020202020204" pitchFamily="34" charset="0"/>
                <a:cs typeface="Arial" panose="020B0604020202020204" pitchFamily="34" charset="0"/>
              </a:rPr>
              <a:t>and </a:t>
            </a:r>
            <a:r>
              <a:rPr lang="en-US" sz="2800" dirty="0" err="1">
                <a:latin typeface="Arial" panose="020B0604020202020204" pitchFamily="34" charset="0"/>
                <a:cs typeface="Arial" panose="020B0604020202020204" pitchFamily="34" charset="0"/>
              </a:rPr>
              <a:t>grammer</a:t>
            </a:r>
            <a:r>
              <a:rPr lang="en-US" sz="2800" dirty="0">
                <a:latin typeface="Arial" panose="020B0604020202020204" pitchFamily="34" charset="0"/>
                <a:cs typeface="Arial" panose="020B0604020202020204" pitchFamily="34" charset="0"/>
              </a:rPr>
              <a:t> check </a:t>
            </a:r>
          </a:p>
          <a:p>
            <a:r>
              <a:rPr lang="en-US" sz="2800" dirty="0" smtClean="0">
                <a:latin typeface="Arial" panose="020B0604020202020204" pitchFamily="34" charset="0"/>
                <a:cs typeface="Arial" panose="020B0604020202020204" pitchFamily="34" charset="0"/>
              </a:rPr>
              <a:t>	Effective </a:t>
            </a:r>
            <a:r>
              <a:rPr lang="en-US" sz="2800" dirty="0">
                <a:latin typeface="Arial" panose="020B0604020202020204" pitchFamily="34" charset="0"/>
                <a:cs typeface="Arial" panose="020B0604020202020204" pitchFamily="34" charset="0"/>
              </a:rPr>
              <a:t>subject lines</a:t>
            </a:r>
          </a:p>
          <a:p>
            <a:r>
              <a:rPr lang="en-US" sz="2800" dirty="0" smtClean="0">
                <a:latin typeface="Arial" panose="020B0604020202020204" pitchFamily="34" charset="0"/>
                <a:cs typeface="Arial" panose="020B0604020202020204" pitchFamily="34" charset="0"/>
              </a:rPr>
              <a:t>	Provides </a:t>
            </a:r>
            <a:r>
              <a:rPr lang="en-US" sz="2800" dirty="0">
                <a:latin typeface="Arial" panose="020B0604020202020204" pitchFamily="34" charset="0"/>
                <a:cs typeface="Arial" panose="020B0604020202020204" pitchFamily="34" charset="0"/>
              </a:rPr>
              <a:t>guidance on small etiquette</a:t>
            </a:r>
          </a:p>
          <a:p>
            <a:pPr marL="285750" indent="-285750">
              <a:buFont typeface="Arial" panose="020B0604020202020204" pitchFamily="34" charset="0"/>
              <a:buChar char="•"/>
            </a:pPr>
            <a:r>
              <a:rPr lang="en-US" sz="2800" dirty="0">
                <a:latin typeface="Arial" panose="020B0604020202020204" pitchFamily="34" charset="0"/>
                <a:cs typeface="Arial" panose="020B0604020202020204" pitchFamily="34" charset="0"/>
              </a:rPr>
              <a:t>May also provide guidance on addresses</a:t>
            </a:r>
          </a:p>
        </p:txBody>
      </p:sp>
    </p:spTree>
    <p:extLst>
      <p:ext uri="{BB962C8B-B14F-4D97-AF65-F5344CB8AC3E}">
        <p14:creationId xmlns:p14="http://schemas.microsoft.com/office/powerpoint/2010/main" val="13872646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txBox="1">
            <a:spLocks/>
          </p:cNvSpPr>
          <p:nvPr/>
        </p:nvSpPr>
        <p:spPr>
          <a:xfrm>
            <a:off x="320040" y="1169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latin typeface="Arial" panose="020B0604020202020204" pitchFamily="34" charset="0"/>
                <a:cs typeface="Arial" panose="020B0604020202020204" pitchFamily="34" charset="0"/>
              </a:rPr>
              <a:t>		</a:t>
            </a:r>
            <a:r>
              <a:rPr lang="en-US" b="1" dirty="0" smtClean="0">
                <a:solidFill>
                  <a:schemeClr val="bg1"/>
                </a:solidFill>
                <a:latin typeface="Arial" panose="020B0604020202020204" pitchFamily="34" charset="0"/>
                <a:cs typeface="Arial" panose="020B0604020202020204" pitchFamily="34" charset="0"/>
              </a:rPr>
              <a:t>Email policy statements</a:t>
            </a:r>
            <a:endParaRPr lang="en-IN" b="1"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0" y="1442494"/>
            <a:ext cx="12192000" cy="2677656"/>
          </a:xfrm>
          <a:prstGeom prst="rect">
            <a:avLst/>
          </a:prstGeom>
        </p:spPr>
        <p:txBody>
          <a:bodyPr wrap="square">
            <a:spAutoFit/>
          </a:bodyPr>
          <a:lstStyle/>
          <a:p>
            <a:pPr marL="285750" indent="-285750">
              <a:buFont typeface="Arial" panose="020B0604020202020204" pitchFamily="34" charset="0"/>
              <a:buChar char="•"/>
            </a:pPr>
            <a:r>
              <a:rPr lang="en-US" sz="2800" dirty="0">
                <a:latin typeface="Arial" panose="020B0604020202020204" pitchFamily="34" charset="0"/>
                <a:cs typeface="Arial" panose="020B0604020202020204" pitchFamily="34" charset="0"/>
              </a:rPr>
              <a:t>Every organization’s email policy will be </a:t>
            </a:r>
            <a:r>
              <a:rPr lang="en-US" sz="2800" dirty="0" smtClean="0">
                <a:latin typeface="Arial" panose="020B0604020202020204" pitchFamily="34" charset="0"/>
                <a:cs typeface="Arial" panose="020B0604020202020204" pitchFamily="34" charset="0"/>
              </a:rPr>
              <a:t>different</a:t>
            </a:r>
          </a:p>
          <a:p>
            <a:pPr marL="285750" indent="-28575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1.Private vs public sector</a:t>
            </a:r>
          </a:p>
          <a:p>
            <a:r>
              <a:rPr lang="en-US" sz="2800" dirty="0">
                <a:latin typeface="Arial" panose="020B0604020202020204" pitchFamily="34" charset="0"/>
                <a:cs typeface="Arial" panose="020B0604020202020204" pitchFamily="34" charset="0"/>
              </a:rPr>
              <a:t>	2.Regulatory requirements , both horizontal and </a:t>
            </a:r>
            <a:r>
              <a:rPr lang="en-US" sz="2800" dirty="0" smtClean="0">
                <a:latin typeface="Arial" panose="020B0604020202020204" pitchFamily="34" charset="0"/>
                <a:cs typeface="Arial" panose="020B0604020202020204" pitchFamily="34" charset="0"/>
              </a:rPr>
              <a:t>vertical</a:t>
            </a:r>
          </a:p>
          <a:p>
            <a:endParaRPr lang="en-US"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800" dirty="0">
                <a:latin typeface="Arial" panose="020B0604020202020204" pitchFamily="34" charset="0"/>
                <a:cs typeface="Arial" panose="020B0604020202020204" pitchFamily="34" charset="0"/>
              </a:rPr>
              <a:t>There are some common areas that should be addressed.</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57722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1480457"/>
            <a:ext cx="12192000" cy="3970318"/>
          </a:xfrm>
          <a:prstGeom prst="rect">
            <a:avLst/>
          </a:prstGeom>
        </p:spPr>
        <p:txBody>
          <a:bodyPr wrap="square">
            <a:spAutoFit/>
          </a:bodyPr>
          <a:lstStyle/>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Attachment limitations</a:t>
            </a:r>
          </a:p>
          <a:p>
            <a:pPr marL="514350" indent="-514350">
              <a:buFont typeface="+mj-lt"/>
              <a:buAutoNum type="arabicPeriod"/>
            </a:pPr>
            <a:r>
              <a:rPr lang="en-US" sz="2800" dirty="0" err="1">
                <a:latin typeface="Arial" panose="020B0604020202020204" pitchFamily="34" charset="0"/>
                <a:cs typeface="Arial" panose="020B0604020202020204" pitchFamily="34" charset="0"/>
              </a:rPr>
              <a:t>Wheather</a:t>
            </a:r>
            <a:r>
              <a:rPr lang="en-US" sz="2800" dirty="0">
                <a:latin typeface="Arial" panose="020B0604020202020204" pitchFamily="34" charset="0"/>
                <a:cs typeface="Arial" panose="020B0604020202020204" pitchFamily="34" charset="0"/>
              </a:rPr>
              <a:t> they can sent at all</a:t>
            </a:r>
          </a:p>
          <a:p>
            <a:pPr marL="514350" indent="-514350">
              <a:buFont typeface="+mj-lt"/>
              <a:buAutoNum type="arabicPeriod"/>
            </a:pPr>
            <a:r>
              <a:rPr lang="en-US" sz="2800" dirty="0">
                <a:latin typeface="Arial" panose="020B0604020202020204" pitchFamily="34" charset="0"/>
                <a:cs typeface="Arial" panose="020B0604020202020204" pitchFamily="34" charset="0"/>
              </a:rPr>
              <a:t>Size limitations</a:t>
            </a:r>
          </a:p>
          <a:p>
            <a:pPr marL="514350" indent="-514350">
              <a:buFont typeface="+mj-lt"/>
              <a:buAutoNum type="arabicPeriod"/>
            </a:pPr>
            <a:r>
              <a:rPr lang="en-US" sz="2800" dirty="0">
                <a:latin typeface="Arial" panose="020B0604020202020204" pitchFamily="34" charset="0"/>
                <a:cs typeface="Arial" panose="020B0604020202020204" pitchFamily="34" charset="0"/>
              </a:rPr>
              <a:t>Format or content type limitations</a:t>
            </a:r>
          </a:p>
          <a:p>
            <a:pPr marL="514350" indent="-514350">
              <a:buFont typeface="+mj-lt"/>
              <a:buAutoNum type="arabicPeriod"/>
            </a:pPr>
            <a:r>
              <a:rPr lang="en-US" sz="2800" dirty="0">
                <a:latin typeface="Arial" panose="020B0604020202020204" pitchFamily="34" charset="0"/>
                <a:cs typeface="Arial" panose="020B0604020202020204" pitchFamily="34" charset="0"/>
              </a:rPr>
              <a:t>Non-business-related </a:t>
            </a:r>
            <a:r>
              <a:rPr lang="en-US" sz="2800" dirty="0" smtClean="0">
                <a:latin typeface="Arial" panose="020B0604020202020204" pitchFamily="34" charset="0"/>
                <a:cs typeface="Arial" panose="020B0604020202020204" pitchFamily="34" charset="0"/>
              </a:rPr>
              <a:t>attachments</a:t>
            </a:r>
          </a:p>
          <a:p>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smtClean="0">
                <a:latin typeface="Arial" panose="020B0604020202020204" pitchFamily="34" charset="0"/>
                <a:cs typeface="Arial" panose="020B0604020202020204" pitchFamily="34" charset="0"/>
              </a:rPr>
              <a:t>Attachment </a:t>
            </a:r>
            <a:r>
              <a:rPr lang="en-US" sz="2800" dirty="0">
                <a:latin typeface="Arial" panose="020B0604020202020204" pitchFamily="34" charset="0"/>
                <a:cs typeface="Arial" panose="020B0604020202020204" pitchFamily="34" charset="0"/>
              </a:rPr>
              <a:t>vs links</a:t>
            </a:r>
          </a:p>
          <a:p>
            <a:r>
              <a:rPr lang="en-US" sz="2800" dirty="0" smtClean="0">
                <a:latin typeface="Arial" panose="020B0604020202020204" pitchFamily="34" charset="0"/>
                <a:cs typeface="Arial" panose="020B0604020202020204" pitchFamily="34" charset="0"/>
              </a:rPr>
              <a:t>	Content </a:t>
            </a:r>
            <a:r>
              <a:rPr lang="en-US" sz="2800" dirty="0">
                <a:latin typeface="Arial" panose="020B0604020202020204" pitchFamily="34" charset="0"/>
                <a:cs typeface="Arial" panose="020B0604020202020204" pitchFamily="34" charset="0"/>
              </a:rPr>
              <a:t>filtering</a:t>
            </a:r>
          </a:p>
          <a:p>
            <a:r>
              <a:rPr lang="en-US" sz="2800" dirty="0" smtClean="0">
                <a:latin typeface="Arial" panose="020B0604020202020204" pitchFamily="34" charset="0"/>
                <a:cs typeface="Arial" panose="020B0604020202020204" pitchFamily="34" charset="0"/>
              </a:rPr>
              <a:t>	Encryption </a:t>
            </a:r>
            <a:r>
              <a:rPr lang="en-US" sz="2800" dirty="0">
                <a:latin typeface="Arial" panose="020B0604020202020204" pitchFamily="34" charset="0"/>
                <a:cs typeface="Arial" panose="020B0604020202020204" pitchFamily="34" charset="0"/>
              </a:rPr>
              <a:t>and DRM</a:t>
            </a:r>
            <a:endParaRPr lang="en-IN" sz="2800" dirty="0">
              <a:latin typeface="Arial" panose="020B0604020202020204" pitchFamily="34" charset="0"/>
              <a:cs typeface="Arial" panose="020B0604020202020204" pitchFamily="34" charset="0"/>
            </a:endParaRPr>
          </a:p>
        </p:txBody>
      </p:sp>
      <p:sp>
        <p:nvSpPr>
          <p:cNvPr id="6" name="Rectangle 5"/>
          <p:cNvSpPr/>
          <p:nvPr/>
        </p:nvSpPr>
        <p:spPr>
          <a:xfrm>
            <a:off x="3989256" y="378579"/>
            <a:ext cx="1854995" cy="584775"/>
          </a:xfrm>
          <a:prstGeom prst="rect">
            <a:avLst/>
          </a:prstGeom>
        </p:spPr>
        <p:txBody>
          <a:bodyPr wrap="none">
            <a:spAutoFit/>
          </a:bodyPr>
          <a:lstStyle/>
          <a:p>
            <a:r>
              <a:rPr lang="en-US" sz="3200" b="1" dirty="0">
                <a:solidFill>
                  <a:schemeClr val="bg1"/>
                </a:solidFill>
                <a:latin typeface="Arial" panose="020B0604020202020204" pitchFamily="34" charset="0"/>
                <a:cs typeface="Arial" panose="020B0604020202020204" pitchFamily="34" charset="0"/>
              </a:rPr>
              <a:t>Security</a:t>
            </a:r>
            <a:r>
              <a:rPr lang="en-US" dirty="0"/>
              <a:t> </a:t>
            </a:r>
            <a:endParaRPr lang="en-IN" dirty="0"/>
          </a:p>
        </p:txBody>
      </p:sp>
    </p:spTree>
    <p:extLst>
      <p:ext uri="{BB962C8B-B14F-4D97-AF65-F5344CB8AC3E}">
        <p14:creationId xmlns:p14="http://schemas.microsoft.com/office/powerpoint/2010/main" val="2606265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12192000" cy="6858000"/>
          </a:xfrm>
          <a:prstGeom prst="rect">
            <a:avLst/>
          </a:prstGeom>
        </p:spPr>
      </p:pic>
      <p:sp>
        <p:nvSpPr>
          <p:cNvPr id="6" name="Rectangle 2"/>
          <p:cNvSpPr txBox="1">
            <a:spLocks noChangeArrowheads="1"/>
          </p:cNvSpPr>
          <p:nvPr/>
        </p:nvSpPr>
        <p:spPr>
          <a:xfrm>
            <a:off x="708524" y="2788286"/>
            <a:ext cx="5465853" cy="2027554"/>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chemeClr val="bg1"/>
                </a:solidFill>
                <a:latin typeface="Arial Black" panose="020B0A04020102020204" pitchFamily="34" charset="0"/>
              </a:rPr>
              <a:t>	OVERVIEW OF TECHNOLOGIES USED</a:t>
            </a:r>
          </a:p>
        </p:txBody>
      </p:sp>
    </p:spTree>
    <p:extLst>
      <p:ext uri="{BB962C8B-B14F-4D97-AF65-F5344CB8AC3E}">
        <p14:creationId xmlns:p14="http://schemas.microsoft.com/office/powerpoint/2010/main" val="19839333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p:cNvSpPr/>
          <p:nvPr/>
        </p:nvSpPr>
        <p:spPr>
          <a:xfrm>
            <a:off x="0" y="1443841"/>
            <a:ext cx="12192000" cy="5016758"/>
          </a:xfrm>
          <a:prstGeom prst="rect">
            <a:avLst/>
          </a:prstGeom>
        </p:spPr>
        <p:txBody>
          <a:bodyPr wrap="square">
            <a:spAutoFit/>
          </a:bodyPr>
          <a:lstStyle/>
          <a:p>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It </a:t>
            </a:r>
            <a:r>
              <a:rPr lang="en-US" sz="2000" dirty="0">
                <a:latin typeface="Arial" panose="020B0604020202020204" pitchFamily="34" charset="0"/>
                <a:cs typeface="Arial" panose="020B0604020202020204" pitchFamily="34" charset="0"/>
              </a:rPr>
              <a:t>is a simple programming language. Java makes writing, compiling, and debugging programming easy. It helps to create reusable code and modular programs. </a:t>
            </a:r>
          </a:p>
          <a:p>
            <a:r>
              <a:rPr lang="en-US" sz="2000" dirty="0">
                <a:latin typeface="Arial" panose="020B0604020202020204" pitchFamily="34" charset="0"/>
                <a:cs typeface="Arial" panose="020B0604020202020204" pitchFamily="34" charset="0"/>
              </a:rPr>
              <a:t>Java is a class-based, object-oriented programming language and is designed to have as few implementation dependencies as possible.</a:t>
            </a:r>
          </a:p>
          <a:p>
            <a:r>
              <a:rPr lang="en-US" sz="2000" dirty="0">
                <a:latin typeface="Arial" panose="020B0604020202020204" pitchFamily="34" charset="0"/>
                <a:cs typeface="Arial" panose="020B0604020202020204" pitchFamily="34" charset="0"/>
              </a:rPr>
              <a:t> A general-purpose programming language made for developers to write once run anywhere that is compiled Java code can run on all platforms that support Java. </a:t>
            </a:r>
          </a:p>
          <a:p>
            <a:r>
              <a:rPr lang="en-US" sz="2000" dirty="0">
                <a:latin typeface="Arial" panose="020B0604020202020204" pitchFamily="34" charset="0"/>
                <a:cs typeface="Arial" panose="020B0604020202020204" pitchFamily="34" charset="0"/>
              </a:rPr>
              <a:t>Java applications are compiled to byte code that can run on any Java Virtual Machine. The syntax of Java is similar to c/</a:t>
            </a:r>
            <a:r>
              <a:rPr lang="en-US" sz="2000" dirty="0" err="1">
                <a:latin typeface="Arial" panose="020B0604020202020204" pitchFamily="34" charset="0"/>
                <a:cs typeface="Arial" panose="020B0604020202020204" pitchFamily="34" charset="0"/>
              </a:rPr>
              <a:t>c++</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The principles for creating java were simple, robust, secured, high performance, portable, multi-threaded, interpreted, dynamic, etc.</a:t>
            </a:r>
          </a:p>
          <a:p>
            <a:r>
              <a:rPr lang="en-US" sz="2000" dirty="0">
                <a:latin typeface="Arial" panose="020B0604020202020204" pitchFamily="34" charset="0"/>
                <a:cs typeface="Arial" panose="020B0604020202020204" pitchFamily="34" charset="0"/>
              </a:rPr>
              <a:t>In 1995 Java was developed by James Gosling, who is known as the Father of Java. Currently, Java is used in mobile devices, internet programming, games, e-business, etc.</a:t>
            </a:r>
          </a:p>
          <a:p>
            <a:r>
              <a:rPr lang="en-US" sz="2000" dirty="0">
                <a:latin typeface="Arial" panose="020B0604020202020204" pitchFamily="34" charset="0"/>
                <a:cs typeface="Arial" panose="020B0604020202020204" pitchFamily="34" charset="0"/>
              </a:rPr>
              <a:t>On November 13, 2006, Sun released much of its Java virtual machine as free, open-source software. On May 8, 2007, Sun finished the process, making all of its JVM’s core code available under open-source distribution terms.</a:t>
            </a:r>
            <a:endParaRPr lang="en-IN" sz="2000" dirty="0">
              <a:latin typeface="Arial" panose="020B0604020202020204" pitchFamily="34" charset="0"/>
              <a:cs typeface="Arial" panose="020B0604020202020204" pitchFamily="34" charset="0"/>
            </a:endParaRPr>
          </a:p>
        </p:txBody>
      </p:sp>
      <p:sp>
        <p:nvSpPr>
          <p:cNvPr id="5" name="Rectangle 4"/>
          <p:cNvSpPr/>
          <p:nvPr/>
        </p:nvSpPr>
        <p:spPr>
          <a:xfrm>
            <a:off x="2143760" y="525195"/>
            <a:ext cx="6471920" cy="523220"/>
          </a:xfrm>
          <a:prstGeom prst="rect">
            <a:avLst/>
          </a:prstGeom>
        </p:spPr>
        <p:txBody>
          <a:bodyPr wrap="square">
            <a:spAutoFit/>
          </a:bodyPr>
          <a:lstStyle/>
          <a:p>
            <a:r>
              <a:rPr lang="en-US" sz="2800" b="1" dirty="0" smtClean="0">
                <a:solidFill>
                  <a:schemeClr val="bg1"/>
                </a:solidFill>
                <a:latin typeface="Arial Black" panose="020B0A04020102020204" pitchFamily="34" charset="0"/>
              </a:rPr>
              <a:t>About JAVA</a:t>
            </a:r>
            <a:endParaRPr lang="en-US" sz="2800" b="1" dirty="0">
              <a:solidFill>
                <a:schemeClr val="bg1"/>
              </a:solidFill>
              <a:latin typeface="Arial Black" panose="020B0A04020102020204" pitchFamily="34" charset="0"/>
            </a:endParaRPr>
          </a:p>
        </p:txBody>
      </p:sp>
      <p:sp>
        <p:nvSpPr>
          <p:cNvPr id="6" name="Rectangle 5"/>
          <p:cNvSpPr/>
          <p:nvPr/>
        </p:nvSpPr>
        <p:spPr>
          <a:xfrm>
            <a:off x="2143760" y="523220"/>
            <a:ext cx="6471920" cy="523220"/>
          </a:xfrm>
          <a:prstGeom prst="rect">
            <a:avLst/>
          </a:prstGeom>
        </p:spPr>
        <p:txBody>
          <a:bodyPr wrap="square">
            <a:spAutoFit/>
          </a:bodyPr>
          <a:lstStyle/>
          <a:p>
            <a:r>
              <a:rPr lang="en-US" sz="2800" b="1" dirty="0" smtClean="0">
                <a:solidFill>
                  <a:schemeClr val="bg1"/>
                </a:solidFill>
                <a:latin typeface="Arial Black" panose="020B0A04020102020204" pitchFamily="34" charset="0"/>
              </a:rPr>
              <a:t>About JAVA</a:t>
            </a:r>
            <a:endParaRPr lang="en-US" sz="2800" b="1"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124618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p:cNvSpPr/>
          <p:nvPr/>
        </p:nvSpPr>
        <p:spPr>
          <a:xfrm>
            <a:off x="2143760" y="523220"/>
            <a:ext cx="6471920" cy="523220"/>
          </a:xfrm>
          <a:prstGeom prst="rect">
            <a:avLst/>
          </a:prstGeom>
        </p:spPr>
        <p:txBody>
          <a:bodyPr wrap="square">
            <a:spAutoFit/>
          </a:bodyPr>
          <a:lstStyle/>
          <a:p>
            <a:r>
              <a:rPr lang="en-US" sz="2800" b="1" dirty="0" smtClean="0">
                <a:solidFill>
                  <a:schemeClr val="bg1"/>
                </a:solidFill>
                <a:latin typeface="Arial Black" panose="020B0A04020102020204" pitchFamily="34" charset="0"/>
              </a:rPr>
              <a:t>About ECLIPSE</a:t>
            </a:r>
            <a:endParaRPr lang="en-US" sz="2800" b="1" dirty="0">
              <a:solidFill>
                <a:schemeClr val="bg1"/>
              </a:solidFill>
              <a:latin typeface="Arial Black" panose="020B0A04020102020204" pitchFamily="34" charset="0"/>
            </a:endParaRPr>
          </a:p>
        </p:txBody>
      </p:sp>
      <p:sp>
        <p:nvSpPr>
          <p:cNvPr id="4" name="Rectangle 3"/>
          <p:cNvSpPr/>
          <p:nvPr/>
        </p:nvSpPr>
        <p:spPr>
          <a:xfrm>
            <a:off x="0" y="1486605"/>
            <a:ext cx="12192000" cy="5262979"/>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Eclipse is an integrated development environment (IDE) that takes care of compiling and running Java programs in addition to providing other useful features such as version control and debugging. </a:t>
            </a:r>
          </a:p>
          <a:p>
            <a:r>
              <a:rPr lang="en-US" sz="2400" dirty="0">
                <a:latin typeface="Arial" panose="020B0604020202020204" pitchFamily="34" charset="0"/>
                <a:cs typeface="Arial" panose="020B0604020202020204" pitchFamily="34" charset="0"/>
              </a:rPr>
              <a:t>Thus, it is a popular tool for programmers to write and test their code. </a:t>
            </a:r>
          </a:p>
          <a:p>
            <a:r>
              <a:rPr lang="en-US" sz="2400" dirty="0">
                <a:latin typeface="Arial" panose="020B0604020202020204" pitchFamily="34" charset="0"/>
                <a:cs typeface="Arial" panose="020B0604020202020204" pitchFamily="34" charset="0"/>
              </a:rPr>
              <a:t>Eclipse IDE (integrated development environment) for Java has been the leading development environment with a market share of 65% as of today. </a:t>
            </a:r>
          </a:p>
          <a:p>
            <a:r>
              <a:rPr lang="en-US" sz="2400" dirty="0">
                <a:latin typeface="Arial" panose="020B0604020202020204" pitchFamily="34" charset="0"/>
                <a:cs typeface="Arial" panose="020B0604020202020204" pitchFamily="34" charset="0"/>
              </a:rPr>
              <a:t>It can be extended with an additional software component. Eclipse calls these software components as plugins, which can grouped into features. </a:t>
            </a:r>
          </a:p>
          <a:p>
            <a:r>
              <a:rPr lang="en-US" sz="2400" dirty="0">
                <a:latin typeface="Arial" panose="020B0604020202020204" pitchFamily="34" charset="0"/>
                <a:cs typeface="Arial" panose="020B0604020202020204" pitchFamily="34" charset="0"/>
              </a:rPr>
              <a:t>Many companies have extended Eclipse IDE on top of the Eclipse framework. It is also available as IDE for other languages.</a:t>
            </a:r>
          </a:p>
          <a:p>
            <a:r>
              <a:rPr lang="en-US" sz="2400" dirty="0">
                <a:latin typeface="Arial" panose="020B0604020202020204" pitchFamily="34" charset="0"/>
                <a:cs typeface="Arial" panose="020B0604020202020204" pitchFamily="34" charset="0"/>
              </a:rPr>
              <a:t>Resources are items in the workspace, i.e. projects, folders, files and other dependent resources. These are all objects that will be or have been created with Eclipse. They are stored as normal files within the Eclipse workspace. A project holds several folders with files.</a:t>
            </a:r>
          </a:p>
        </p:txBody>
      </p:sp>
    </p:spTree>
    <p:extLst>
      <p:ext uri="{BB962C8B-B14F-4D97-AF65-F5344CB8AC3E}">
        <p14:creationId xmlns:p14="http://schemas.microsoft.com/office/powerpoint/2010/main" val="40416308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12192000" cy="6858000"/>
          </a:xfrm>
          <a:prstGeom prst="rect">
            <a:avLst/>
          </a:prstGeom>
        </p:spPr>
      </p:pic>
      <p:sp>
        <p:nvSpPr>
          <p:cNvPr id="6" name="Rectangle 2"/>
          <p:cNvSpPr txBox="1">
            <a:spLocks noChangeArrowheads="1"/>
          </p:cNvSpPr>
          <p:nvPr/>
        </p:nvSpPr>
        <p:spPr>
          <a:xfrm>
            <a:off x="708524" y="2788286"/>
            <a:ext cx="5465853" cy="2027554"/>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chemeClr val="bg1"/>
                </a:solidFill>
                <a:latin typeface="Arial Black" panose="020B0A04020102020204" pitchFamily="34" charset="0"/>
              </a:rPr>
              <a:t>	IMPLEMENTATION</a:t>
            </a:r>
          </a:p>
        </p:txBody>
      </p:sp>
    </p:spTree>
    <p:extLst>
      <p:ext uri="{BB962C8B-B14F-4D97-AF65-F5344CB8AC3E}">
        <p14:creationId xmlns:p14="http://schemas.microsoft.com/office/powerpoint/2010/main" val="30418120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1525121"/>
            <a:ext cx="12192000" cy="4154984"/>
          </a:xfrm>
          <a:prstGeom prst="rect">
            <a:avLst/>
          </a:prstGeom>
        </p:spPr>
        <p:txBody>
          <a:bodyPr wrap="square">
            <a:spAutoFit/>
          </a:bodyPr>
          <a:lstStyle/>
          <a:p>
            <a:pPr marL="342900" indent="-342900">
              <a:buFont typeface="Arial" panose="020B0604020202020204" pitchFamily="34" charset="0"/>
              <a:buChar char="•"/>
            </a:pPr>
            <a:r>
              <a:rPr lang="en-US" sz="2400" b="1" dirty="0">
                <a:latin typeface="Arial" panose="020B0604020202020204" pitchFamily="34" charset="0"/>
                <a:cs typeface="Arial" panose="020B0604020202020204" pitchFamily="34" charset="0"/>
              </a:rPr>
              <a:t>Integration</a:t>
            </a:r>
          </a:p>
          <a:p>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Integration is all about combining the individual parts of the system and making the system into a single unit. </a:t>
            </a:r>
          </a:p>
          <a:p>
            <a:pPr marL="342900" indent="-342900">
              <a:buFont typeface="Arial" panose="020B0604020202020204" pitchFamily="34" charset="0"/>
              <a:buChar char="•"/>
            </a:pPr>
            <a:r>
              <a:rPr lang="en-US" sz="2400" b="1" dirty="0">
                <a:latin typeface="Arial" panose="020B0604020202020204" pitchFamily="34" charset="0"/>
                <a:cs typeface="Arial" panose="020B0604020202020204" pitchFamily="34" charset="0"/>
              </a:rPr>
              <a:t>Testing</a:t>
            </a:r>
          </a:p>
          <a:p>
            <a:r>
              <a:rPr lang="en-US" sz="2400" b="1" dirty="0">
                <a:latin typeface="Arial" panose="020B0604020202020204" pitchFamily="34" charset="0"/>
                <a:cs typeface="Arial" panose="020B0604020202020204" pitchFamily="34" charset="0"/>
              </a:rPr>
              <a:t>         1. Compilation Test: </a:t>
            </a:r>
            <a:r>
              <a:rPr lang="en-US" sz="2400" dirty="0">
                <a:latin typeface="Arial" panose="020B0604020202020204" pitchFamily="34" charset="0"/>
                <a:cs typeface="Arial" panose="020B0604020202020204" pitchFamily="34" charset="0"/>
              </a:rPr>
              <a:t> Stress testing is done early on, because it gives us time to fix some of the unexpected stability problems that only occur when components are exposed to very high transaction volumes.</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2. Execution Test: </a:t>
            </a:r>
            <a:r>
              <a:rPr lang="en-US" sz="2400" dirty="0">
                <a:latin typeface="Arial" panose="020B0604020202020204" pitchFamily="34" charset="0"/>
                <a:cs typeface="Arial" panose="020B0604020202020204" pitchFamily="34" charset="0"/>
              </a:rPr>
              <a:t>The program is successfully loaded and executed with no execution errors. The complete performance of the project “Library Management System” is good.</a:t>
            </a:r>
          </a:p>
        </p:txBody>
      </p:sp>
      <p:sp>
        <p:nvSpPr>
          <p:cNvPr id="6" name="Rectangle 5"/>
          <p:cNvSpPr/>
          <p:nvPr/>
        </p:nvSpPr>
        <p:spPr>
          <a:xfrm>
            <a:off x="2143760" y="525195"/>
            <a:ext cx="6471920" cy="523220"/>
          </a:xfrm>
          <a:prstGeom prst="rect">
            <a:avLst/>
          </a:prstGeom>
        </p:spPr>
        <p:txBody>
          <a:bodyPr wrap="square">
            <a:spAutoFit/>
          </a:bodyPr>
          <a:lstStyle/>
          <a:p>
            <a:r>
              <a:rPr lang="en-US" sz="2800" b="1" dirty="0">
                <a:solidFill>
                  <a:schemeClr val="bg1"/>
                </a:solidFill>
                <a:latin typeface="Arial Black" panose="020B0A04020102020204" pitchFamily="34" charset="0"/>
              </a:rPr>
              <a:t>INTEGRATION </a:t>
            </a:r>
            <a:r>
              <a:rPr lang="en-US" sz="2800" b="1" dirty="0" smtClean="0">
                <a:solidFill>
                  <a:schemeClr val="bg1"/>
                </a:solidFill>
                <a:latin typeface="Arial Black" panose="020B0A04020102020204" pitchFamily="34" charset="0"/>
              </a:rPr>
              <a:t>AND TESTING</a:t>
            </a:r>
            <a:endParaRPr lang="en-US" sz="2800" b="1"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12949331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p:cNvSpPr/>
          <p:nvPr/>
        </p:nvSpPr>
        <p:spPr>
          <a:xfrm>
            <a:off x="2840966" y="435320"/>
            <a:ext cx="3724096" cy="646331"/>
          </a:xfrm>
          <a:prstGeom prst="rect">
            <a:avLst/>
          </a:prstGeom>
        </p:spPr>
        <p:txBody>
          <a:bodyPr wrap="none">
            <a:spAutoFit/>
          </a:bodyPr>
          <a:lstStyle/>
          <a:p>
            <a:r>
              <a:rPr lang="en-US" sz="3600" b="1" dirty="0" smtClean="0">
                <a:solidFill>
                  <a:schemeClr val="bg1"/>
                </a:solidFill>
                <a:latin typeface="Arial" panose="020B0604020202020204" pitchFamily="34" charset="0"/>
                <a:cs typeface="Arial" panose="020B0604020202020204" pitchFamily="34" charset="0"/>
              </a:rPr>
              <a:t>INTRODUCTION</a:t>
            </a:r>
            <a:endParaRPr lang="en-IN" sz="3600" b="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0" y="1516971"/>
            <a:ext cx="12192000" cy="4524315"/>
          </a:xfrm>
          <a:prstGeom prst="rect">
            <a:avLst/>
          </a:prstGeom>
        </p:spPr>
        <p:txBody>
          <a:bodyPr wrap="square">
            <a:spAutoFit/>
          </a:bodyPr>
          <a:lstStyle/>
          <a:p>
            <a:r>
              <a:rPr lang="en-IN" sz="2400" dirty="0"/>
              <a:t>Do you ever feel like the only person who doesn't use email? You don't have to feel left out. If you're just getting started, you'll see that with a little bit of practice, email is easy to understand and use</a:t>
            </a:r>
            <a:r>
              <a:rPr lang="en-IN" sz="2400" dirty="0" smtClean="0"/>
              <a:t>.</a:t>
            </a:r>
          </a:p>
          <a:p>
            <a:endParaRPr lang="en-IN" sz="2400" dirty="0" smtClean="0"/>
          </a:p>
          <a:p>
            <a:r>
              <a:rPr lang="en-US" sz="2400" dirty="0"/>
              <a:t>W</a:t>
            </a:r>
            <a:r>
              <a:rPr lang="en-US" sz="2400" dirty="0" smtClean="0"/>
              <a:t>hat </a:t>
            </a:r>
            <a:r>
              <a:rPr lang="en-US" sz="2400" dirty="0"/>
              <a:t>email is, how it compares to traditional mail, and how email addresses are written. We'll also discuss various types of email providers and the features and tools they include with an email </a:t>
            </a:r>
            <a:r>
              <a:rPr lang="en-US" sz="2400" dirty="0" smtClean="0"/>
              <a:t>account.</a:t>
            </a:r>
          </a:p>
          <a:p>
            <a:endParaRPr lang="en-US" sz="2400" dirty="0" smtClean="0"/>
          </a:p>
          <a:p>
            <a:r>
              <a:rPr lang="en-US" sz="2400" dirty="0"/>
              <a:t>One of the main objectives of an email marketing campaign is to inform your readers</a:t>
            </a:r>
            <a:r>
              <a:rPr lang="en-US" sz="2400" dirty="0" smtClean="0"/>
              <a:t>.</a:t>
            </a:r>
            <a:br>
              <a:rPr lang="en-US" sz="2400" dirty="0" smtClean="0"/>
            </a:br>
            <a:endParaRPr lang="en-US" sz="2400" dirty="0" smtClean="0"/>
          </a:p>
          <a:p>
            <a:r>
              <a:rPr lang="en-US" sz="2400" dirty="0"/>
              <a:t>Another objective of email marketing is to attract users to </a:t>
            </a:r>
            <a:r>
              <a:rPr lang="en-US" sz="2400" dirty="0" smtClean="0"/>
              <a:t>the company.</a:t>
            </a:r>
          </a:p>
          <a:p>
            <a:endParaRPr lang="en-IN" sz="2400" dirty="0"/>
          </a:p>
        </p:txBody>
      </p:sp>
    </p:spTree>
    <p:extLst>
      <p:ext uri="{BB962C8B-B14F-4D97-AF65-F5344CB8AC3E}">
        <p14:creationId xmlns:p14="http://schemas.microsoft.com/office/powerpoint/2010/main" val="32709989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12192000" cy="6858000"/>
          </a:xfrm>
          <a:prstGeom prst="rect">
            <a:avLst/>
          </a:prstGeom>
        </p:spPr>
      </p:pic>
      <p:sp>
        <p:nvSpPr>
          <p:cNvPr id="6" name="Rectangle 2"/>
          <p:cNvSpPr txBox="1">
            <a:spLocks noChangeArrowheads="1"/>
          </p:cNvSpPr>
          <p:nvPr/>
        </p:nvSpPr>
        <p:spPr>
          <a:xfrm>
            <a:off x="708524" y="2788286"/>
            <a:ext cx="5465853" cy="2027554"/>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chemeClr val="bg1"/>
                </a:solidFill>
                <a:latin typeface="Arial Black" panose="020B0A04020102020204" pitchFamily="34" charset="0"/>
              </a:rPr>
              <a:t>	OUTPUT SCREENS</a:t>
            </a:r>
          </a:p>
        </p:txBody>
      </p:sp>
    </p:spTree>
    <p:extLst>
      <p:ext uri="{BB962C8B-B14F-4D97-AF65-F5344CB8AC3E}">
        <p14:creationId xmlns:p14="http://schemas.microsoft.com/office/powerpoint/2010/main" val="29214724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txBox="1">
            <a:spLocks/>
          </p:cNvSpPr>
          <p:nvPr/>
        </p:nvSpPr>
        <p:spPr>
          <a:xfrm>
            <a:off x="2247835" y="286638"/>
            <a:ext cx="5758543" cy="1003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latin typeface="Arial" panose="020B0604020202020204" pitchFamily="34" charset="0"/>
                <a:cs typeface="Arial" panose="020B0604020202020204" pitchFamily="34" charset="0"/>
              </a:rPr>
              <a:t>		</a:t>
            </a:r>
            <a:r>
              <a:rPr lang="en-US" sz="4000" b="1" dirty="0" smtClean="0">
                <a:solidFill>
                  <a:schemeClr val="bg1"/>
                </a:solidFill>
                <a:latin typeface="Arial" panose="020B0604020202020204" pitchFamily="34" charset="0"/>
                <a:cs typeface="Arial" panose="020B0604020202020204" pitchFamily="34" charset="0"/>
              </a:rPr>
              <a:t>Conclusion</a:t>
            </a:r>
            <a:endParaRPr lang="en-IN" sz="4000" b="1" dirty="0">
              <a:solidFill>
                <a:schemeClr val="bg1"/>
              </a:solidFill>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0" y="1493520"/>
            <a:ext cx="12192000" cy="53644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smtClean="0"/>
              <a:t>Because of CMS environment this web service is purely client oriented.</a:t>
            </a:r>
          </a:p>
          <a:p>
            <a:pPr marL="0" indent="0" algn="ctr">
              <a:buNone/>
            </a:pPr>
            <a:endParaRPr lang="en-US" dirty="0" smtClean="0"/>
          </a:p>
          <a:p>
            <a:pPr algn="ctr"/>
            <a:r>
              <a:rPr lang="en-US" dirty="0" smtClean="0"/>
              <a:t>As a learner , it is a good experience for work in real company environment.</a:t>
            </a:r>
          </a:p>
          <a:p>
            <a:pPr algn="ctr"/>
            <a:endParaRPr lang="en-US" dirty="0" smtClean="0"/>
          </a:p>
          <a:p>
            <a:pPr algn="ctr"/>
            <a:r>
              <a:rPr lang="en-US" dirty="0" smtClean="0"/>
              <a:t>With the  concept of layering, we can reduce the complexity of the project.</a:t>
            </a:r>
          </a:p>
          <a:p>
            <a:pPr algn="ctr"/>
            <a:endParaRPr lang="en-US" dirty="0" smtClean="0"/>
          </a:p>
          <a:p>
            <a:pPr algn="ctr"/>
            <a:r>
              <a:rPr lang="en-US" dirty="0" smtClean="0"/>
              <a:t>Data abstraction and data reusability essence the power of project.</a:t>
            </a:r>
            <a:endParaRPr lang="en-IN" dirty="0" smtClean="0"/>
          </a:p>
          <a:p>
            <a:pPr marL="0" indent="0">
              <a:buFont typeface="Arial" panose="020B0604020202020204" pitchFamily="34" charset="0"/>
              <a:buNone/>
            </a:pPr>
            <a:endParaRPr lang="en-IN" dirty="0"/>
          </a:p>
        </p:txBody>
      </p:sp>
    </p:spTree>
    <p:extLst>
      <p:ext uri="{BB962C8B-B14F-4D97-AF65-F5344CB8AC3E}">
        <p14:creationId xmlns:p14="http://schemas.microsoft.com/office/powerpoint/2010/main" val="4014756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0"/>
          </a:xfrm>
          <a:prstGeom prst="rect">
            <a:avLst/>
          </a:prstGeom>
        </p:spPr>
      </p:pic>
      <p:sp>
        <p:nvSpPr>
          <p:cNvPr id="5" name="Rectangle 2"/>
          <p:cNvSpPr txBox="1">
            <a:spLocks noChangeArrowheads="1"/>
          </p:cNvSpPr>
          <p:nvPr/>
        </p:nvSpPr>
        <p:spPr>
          <a:xfrm>
            <a:off x="1030741" y="2709909"/>
            <a:ext cx="5465853" cy="2027554"/>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chemeClr val="bg1"/>
                </a:solidFill>
                <a:latin typeface="Arial Black" panose="020B0A04020102020204" pitchFamily="34" charset="0"/>
              </a:rPr>
              <a:t>	FUTURE SCOPE</a:t>
            </a:r>
          </a:p>
        </p:txBody>
      </p:sp>
    </p:spTree>
    <p:extLst>
      <p:ext uri="{BB962C8B-B14F-4D97-AF65-F5344CB8AC3E}">
        <p14:creationId xmlns:p14="http://schemas.microsoft.com/office/powerpoint/2010/main" val="271840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Tree>
    <p:extLst>
      <p:ext uri="{BB962C8B-B14F-4D97-AF65-F5344CB8AC3E}">
        <p14:creationId xmlns:p14="http://schemas.microsoft.com/office/powerpoint/2010/main" val="1619669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13898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568728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p:cNvSpPr/>
          <p:nvPr/>
        </p:nvSpPr>
        <p:spPr>
          <a:xfrm>
            <a:off x="0" y="1500613"/>
            <a:ext cx="12192000" cy="5016758"/>
          </a:xfrm>
          <a:prstGeom prst="rect">
            <a:avLst/>
          </a:prstGeom>
        </p:spPr>
        <p:txBody>
          <a:bodyPr wrap="square">
            <a:spAutoFit/>
          </a:bodyPr>
          <a:lstStyle/>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By 2023, there will be an estimated 4.3 billion global email users, according to Statista</a:t>
            </a:r>
            <a:r>
              <a:rPr lang="en-IN" sz="2000" dirty="0" smtClean="0">
                <a:latin typeface="Arial" panose="020B0604020202020204" pitchFamily="34" charset="0"/>
                <a:cs typeface="Arial" panose="020B0604020202020204" pitchFamily="34" charset="0"/>
              </a:rPr>
              <a:t>.</a:t>
            </a:r>
          </a:p>
          <a:p>
            <a:endParaRPr lang="en-IN"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smtClean="0">
                <a:latin typeface="Arial" panose="020B0604020202020204" pitchFamily="34" charset="0"/>
                <a:cs typeface="Arial" panose="020B0604020202020204" pitchFamily="34" charset="0"/>
              </a:rPr>
              <a:t>Since </a:t>
            </a:r>
            <a:r>
              <a:rPr lang="en-IN" sz="2000" dirty="0">
                <a:latin typeface="Arial" panose="020B0604020202020204" pitchFamily="34" charset="0"/>
                <a:cs typeface="Arial" panose="020B0604020202020204" pitchFamily="34" charset="0"/>
              </a:rPr>
              <a:t>most users tend to look at promotional emails in the same light as spam, future email marketing campaigns should aim to be more personalized</a:t>
            </a:r>
            <a:r>
              <a:rPr lang="en-IN" sz="20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smtClean="0">
                <a:latin typeface="Arial" panose="020B0604020202020204" pitchFamily="34" charset="0"/>
                <a:cs typeface="Arial" panose="020B0604020202020204" pitchFamily="34" charset="0"/>
              </a:rPr>
              <a:t>Email </a:t>
            </a:r>
            <a:r>
              <a:rPr lang="en-IN" sz="2000" dirty="0">
                <a:latin typeface="Arial" panose="020B0604020202020204" pitchFamily="34" charset="0"/>
                <a:cs typeface="Arial" panose="020B0604020202020204" pitchFamily="34" charset="0"/>
              </a:rPr>
              <a:t>marketing methods that make the message work more like a website and that are easily accessible on mobile devices will be important</a:t>
            </a:r>
            <a:r>
              <a:rPr lang="en-IN" sz="20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smtClean="0">
                <a:latin typeface="Arial" panose="020B0604020202020204" pitchFamily="34" charset="0"/>
                <a:cs typeface="Arial" panose="020B0604020202020204" pitchFamily="34" charset="0"/>
              </a:rPr>
              <a:t>This </a:t>
            </a:r>
            <a:r>
              <a:rPr lang="en-IN" sz="2000" dirty="0">
                <a:latin typeface="Arial" panose="020B0604020202020204" pitchFamily="34" charset="0"/>
                <a:cs typeface="Arial" panose="020B0604020202020204" pitchFamily="34" charset="0"/>
              </a:rPr>
              <a:t>article is for small business owners and marketers looking to prepare for the future of email </a:t>
            </a:r>
            <a:r>
              <a:rPr lang="en-IN" sz="2000" dirty="0" smtClean="0">
                <a:latin typeface="Arial" panose="020B0604020202020204" pitchFamily="34" charset="0"/>
                <a:cs typeface="Arial" panose="020B0604020202020204" pitchFamily="34" charset="0"/>
              </a:rPr>
              <a:t>marketing.</a:t>
            </a:r>
          </a:p>
          <a:p>
            <a:pPr marL="342900" indent="-342900">
              <a:buFont typeface="Arial" panose="020B0604020202020204" pitchFamily="34" charset="0"/>
              <a:buChar char="•"/>
            </a:pPr>
            <a:endParaRPr lang="en-IN"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It’s hard to imagine a world without email. More than 4 billion people are expected to have at least one email address by 2023, making email one of the most common forms of communication on the planet</a:t>
            </a:r>
            <a:r>
              <a:rPr lang="en-US" sz="20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With such a large user base, it makes sense that marketing teams try to capitalize on that base by sending their messages directly to their intended audience’s inboxes.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0301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0"/>
          </a:xfrm>
          <a:prstGeom prst="rect">
            <a:avLst/>
          </a:prstGeom>
        </p:spPr>
      </p:pic>
      <p:sp>
        <p:nvSpPr>
          <p:cNvPr id="5" name="Rectangle 2"/>
          <p:cNvSpPr txBox="1">
            <a:spLocks noChangeArrowheads="1"/>
          </p:cNvSpPr>
          <p:nvPr/>
        </p:nvSpPr>
        <p:spPr>
          <a:xfrm>
            <a:off x="1030741" y="2709909"/>
            <a:ext cx="5465853" cy="2027554"/>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chemeClr val="bg1"/>
                </a:solidFill>
                <a:latin typeface="Arial Black" panose="020B0A04020102020204" pitchFamily="34" charset="0"/>
              </a:rPr>
              <a:t>	REFERENCES</a:t>
            </a:r>
          </a:p>
        </p:txBody>
      </p:sp>
    </p:spTree>
    <p:extLst>
      <p:ext uri="{BB962C8B-B14F-4D97-AF65-F5344CB8AC3E}">
        <p14:creationId xmlns:p14="http://schemas.microsoft.com/office/powerpoint/2010/main" val="16419316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1506584"/>
            <a:ext cx="9144000" cy="2246769"/>
          </a:xfrm>
          <a:prstGeom prst="rect">
            <a:avLst/>
          </a:prstGeom>
        </p:spPr>
        <p:txBody>
          <a:bodyPr wrap="square">
            <a:spAutoFit/>
          </a:bodyPr>
          <a:lstStyle/>
          <a:p>
            <a:pPr marL="457200" indent="-457200">
              <a:buFont typeface="Arial" panose="020B0604020202020204" pitchFamily="34" charset="0"/>
              <a:buChar char="•"/>
            </a:pPr>
            <a:r>
              <a:rPr lang="en-IN" sz="2800" dirty="0">
                <a:latin typeface="Arial" panose="020B0604020202020204" pitchFamily="34" charset="0"/>
                <a:cs typeface="Arial" panose="020B0604020202020204" pitchFamily="34" charset="0"/>
              </a:rPr>
              <a:t>https://</a:t>
            </a:r>
            <a:r>
              <a:rPr lang="en-IN" sz="2800" dirty="0" smtClean="0">
                <a:latin typeface="Arial" panose="020B0604020202020204" pitchFamily="34" charset="0"/>
                <a:cs typeface="Arial" panose="020B0604020202020204" pitchFamily="34" charset="0"/>
              </a:rPr>
              <a:t>www.javapoint.com/how-to-use-eclipse-for java</a:t>
            </a:r>
          </a:p>
          <a:p>
            <a:pPr marL="457200" indent="-457200">
              <a:buFont typeface="Arial" panose="020B0604020202020204" pitchFamily="34" charset="0"/>
              <a:buChar char="•"/>
            </a:pPr>
            <a:endParaRPr lang="en-IN"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IN" sz="2800" dirty="0">
                <a:latin typeface="Arial" panose="020B0604020202020204" pitchFamily="34" charset="0"/>
                <a:cs typeface="Arial" panose="020B0604020202020204" pitchFamily="34" charset="0"/>
              </a:rPr>
              <a:t>https://</a:t>
            </a:r>
            <a:r>
              <a:rPr lang="en-IN" sz="2800" dirty="0" smtClean="0">
                <a:latin typeface="Arial" panose="020B0604020202020204" pitchFamily="34" charset="0"/>
                <a:cs typeface="Arial" panose="020B0604020202020204" pitchFamily="34" charset="0"/>
              </a:rPr>
              <a:t>www.javapoint.com/file-operations-in-java</a:t>
            </a:r>
          </a:p>
          <a:p>
            <a:endParaRPr lang="en-IN"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IN" sz="2800" dirty="0">
                <a:latin typeface="Arial" panose="020B0604020202020204" pitchFamily="34" charset="0"/>
                <a:cs typeface="Arial" panose="020B0604020202020204" pitchFamily="34" charset="0"/>
              </a:rPr>
              <a:t>https://www.w3schools.com/java/java inheritance.asp</a:t>
            </a:r>
          </a:p>
        </p:txBody>
      </p:sp>
    </p:spTree>
    <p:extLst>
      <p:ext uri="{BB962C8B-B14F-4D97-AF65-F5344CB8AC3E}">
        <p14:creationId xmlns:p14="http://schemas.microsoft.com/office/powerpoint/2010/main" val="3375493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12192000" cy="6858000"/>
          </a:xfrm>
          <a:prstGeom prst="rect">
            <a:avLst/>
          </a:prstGeom>
        </p:spPr>
      </p:pic>
      <p:sp>
        <p:nvSpPr>
          <p:cNvPr id="6" name="Rectangle 2"/>
          <p:cNvSpPr txBox="1">
            <a:spLocks noChangeArrowheads="1"/>
          </p:cNvSpPr>
          <p:nvPr/>
        </p:nvSpPr>
        <p:spPr>
          <a:xfrm>
            <a:off x="708524" y="2788286"/>
            <a:ext cx="5465853" cy="2027554"/>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chemeClr val="bg1"/>
                </a:solidFill>
                <a:latin typeface="Arial Black" panose="020B0A04020102020204" pitchFamily="34" charset="0"/>
              </a:rPr>
              <a:t>	</a:t>
            </a:r>
            <a:r>
              <a:rPr lang="en-US" sz="3600" b="1" dirty="0" smtClean="0">
                <a:solidFill>
                  <a:schemeClr val="bg1"/>
                </a:solidFill>
                <a:latin typeface="Arial Black" panose="020B0A04020102020204" pitchFamily="34" charset="0"/>
              </a:rPr>
              <a:t>THANK YOU </a:t>
            </a:r>
            <a:endParaRPr lang="uk-UA" sz="3600" b="1"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38637907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p:cNvSpPr/>
          <p:nvPr/>
        </p:nvSpPr>
        <p:spPr>
          <a:xfrm>
            <a:off x="0" y="1489166"/>
            <a:ext cx="12192000" cy="2246769"/>
          </a:xfrm>
          <a:prstGeom prst="rect">
            <a:avLst/>
          </a:prstGeom>
        </p:spPr>
        <p:txBody>
          <a:bodyPr wrap="square">
            <a:spAutoFit/>
          </a:bodyPr>
          <a:lstStyle/>
          <a:p>
            <a:r>
              <a:rPr lang="en-US" sz="2800" dirty="0">
                <a:latin typeface="Arial" panose="020B0604020202020204" pitchFamily="34" charset="0"/>
                <a:cs typeface="Arial" panose="020B0604020202020204" pitchFamily="34" charset="0"/>
              </a:rPr>
              <a:t>As the de facts standard for business communication , removing emails from the server and saving them to a repository is not enough. </a:t>
            </a:r>
            <a:endParaRPr lang="en-US" sz="2800" dirty="0" smtClean="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r>
              <a:rPr lang="en-US" sz="2800" dirty="0" smtClean="0">
                <a:latin typeface="Arial" panose="020B0604020202020204" pitchFamily="34" charset="0"/>
                <a:cs typeface="Arial" panose="020B0604020202020204" pitchFamily="34" charset="0"/>
              </a:rPr>
              <a:t>Email </a:t>
            </a:r>
            <a:r>
              <a:rPr lang="en-US" sz="2800" dirty="0">
                <a:latin typeface="Arial" panose="020B0604020202020204" pitchFamily="34" charset="0"/>
                <a:cs typeface="Arial" panose="020B0604020202020204" pitchFamily="34" charset="0"/>
              </a:rPr>
              <a:t>must be </a:t>
            </a:r>
            <a:r>
              <a:rPr lang="en-US" sz="2800" dirty="0" err="1">
                <a:latin typeface="Arial" panose="020B0604020202020204" pitchFamily="34" charset="0"/>
                <a:cs typeface="Arial" panose="020B0604020202020204" pitchFamily="34" charset="0"/>
              </a:rPr>
              <a:t>clarified,stored,and</a:t>
            </a:r>
            <a:r>
              <a:rPr lang="en-US" sz="2800" dirty="0">
                <a:latin typeface="Arial" panose="020B0604020202020204" pitchFamily="34" charset="0"/>
                <a:cs typeface="Arial" panose="020B0604020202020204" pitchFamily="34" charset="0"/>
              </a:rPr>
              <a:t> destroyed </a:t>
            </a:r>
            <a:r>
              <a:rPr lang="en-US" sz="2800" dirty="0" err="1">
                <a:latin typeface="Arial" panose="020B0604020202020204" pitchFamily="34" charset="0"/>
                <a:cs typeface="Arial" panose="020B0604020202020204" pitchFamily="34" charset="0"/>
              </a:rPr>
              <a:t>constistent</a:t>
            </a:r>
            <a:r>
              <a:rPr lang="en-US" sz="2800" dirty="0">
                <a:latin typeface="Arial" panose="020B0604020202020204" pitchFamily="34" charset="0"/>
                <a:cs typeface="Arial" panose="020B0604020202020204" pitchFamily="34" charset="0"/>
              </a:rPr>
              <a:t> with business standards-just as with any other document or record.</a:t>
            </a:r>
            <a:endParaRPr lang="en-IN" sz="2800" dirty="0">
              <a:latin typeface="Arial" panose="020B0604020202020204" pitchFamily="34" charset="0"/>
              <a:cs typeface="Arial" panose="020B0604020202020204" pitchFamily="34" charset="0"/>
            </a:endParaRPr>
          </a:p>
        </p:txBody>
      </p:sp>
      <p:sp>
        <p:nvSpPr>
          <p:cNvPr id="7" name="Rectangle 6"/>
          <p:cNvSpPr/>
          <p:nvPr/>
        </p:nvSpPr>
        <p:spPr>
          <a:xfrm>
            <a:off x="2222658" y="461445"/>
            <a:ext cx="5095113" cy="461665"/>
          </a:xfrm>
          <a:prstGeom prst="rect">
            <a:avLst/>
          </a:prstGeom>
        </p:spPr>
        <p:txBody>
          <a:bodyPr wrap="none">
            <a:spAutoFit/>
          </a:bodyPr>
          <a:lstStyle/>
          <a:p>
            <a:r>
              <a:rPr lang="en-US" sz="2400" b="1" dirty="0">
                <a:solidFill>
                  <a:schemeClr val="bg1"/>
                </a:solidFill>
                <a:latin typeface="Arial" panose="020B0604020202020204" pitchFamily="34" charset="0"/>
                <a:cs typeface="Arial" panose="020B0604020202020204" pitchFamily="34" charset="0"/>
              </a:rPr>
              <a:t>WHAT IS EMAIL </a:t>
            </a:r>
            <a:r>
              <a:rPr lang="en-US" sz="2400" b="1" dirty="0" smtClean="0">
                <a:solidFill>
                  <a:schemeClr val="bg1"/>
                </a:solidFill>
                <a:latin typeface="Arial" panose="020B0604020202020204" pitchFamily="34" charset="0"/>
                <a:cs typeface="Arial" panose="020B0604020202020204" pitchFamily="34" charset="0"/>
              </a:rPr>
              <a:t>MANAGEMENT ?</a:t>
            </a:r>
            <a:endParaRPr lang="en-IN" sz="2400" dirty="0">
              <a:solidFill>
                <a:schemeClr val="bg1"/>
              </a:solidFill>
            </a:endParaRPr>
          </a:p>
        </p:txBody>
      </p:sp>
    </p:spTree>
    <p:extLst>
      <p:ext uri="{BB962C8B-B14F-4D97-AF65-F5344CB8AC3E}">
        <p14:creationId xmlns:p14="http://schemas.microsoft.com/office/powerpoint/2010/main" val="1063876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1"/>
          <p:cNvSpPr txBox="1">
            <a:spLocks/>
          </p:cNvSpPr>
          <p:nvPr/>
        </p:nvSpPr>
        <p:spPr>
          <a:xfrm>
            <a:off x="1018902" y="517843"/>
            <a:ext cx="7678783" cy="531858"/>
          </a:xfrm>
          <a:prstGeom prst="rect">
            <a:avLst/>
          </a:prstGeom>
        </p:spPr>
        <p:txBody>
          <a:bodyP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t>	</a:t>
            </a:r>
            <a:r>
              <a:rPr lang="en-US" sz="2800" b="1" dirty="0" smtClean="0">
                <a:solidFill>
                  <a:schemeClr val="bg1"/>
                </a:solidFill>
                <a:latin typeface="Arial" panose="020B0604020202020204" pitchFamily="34" charset="0"/>
                <a:cs typeface="Arial" panose="020B0604020202020204" pitchFamily="34" charset="0"/>
              </a:rPr>
              <a:t>WHY ARE WE SENDING EMAIL SO MUCH ?</a:t>
            </a:r>
            <a:endParaRPr lang="en-IN" sz="2800" b="1"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13211" y="1567543"/>
            <a:ext cx="12078789" cy="3046988"/>
          </a:xfrm>
          <a:prstGeom prst="rect">
            <a:avLst/>
          </a:prstGeom>
        </p:spPr>
        <p:txBody>
          <a:bodyPr wrap="square">
            <a:spAutoFit/>
          </a:bodyPr>
          <a:lstStyle/>
          <a:p>
            <a:pPr marL="342900" indent="-342900">
              <a:buFont typeface="Arial" panose="020B0604020202020204" pitchFamily="34" charset="0"/>
              <a:buChar char="•"/>
            </a:pPr>
            <a:r>
              <a:rPr lang="en-US" sz="3200" dirty="0" smtClean="0">
                <a:latin typeface="Arial" panose="020B0604020202020204" pitchFamily="34" charset="0"/>
                <a:cs typeface="Arial" panose="020B0604020202020204" pitchFamily="34" charset="0"/>
              </a:rPr>
              <a:t>It is easy</a:t>
            </a:r>
          </a:p>
          <a:p>
            <a:pPr marL="342900" indent="-342900">
              <a:buFont typeface="Arial" panose="020B0604020202020204" pitchFamily="34" charset="0"/>
              <a:buChar char="•"/>
            </a:pPr>
            <a:r>
              <a:rPr lang="en-US" sz="3200" dirty="0" smtClean="0">
                <a:latin typeface="Arial" panose="020B0604020202020204" pitchFamily="34" charset="0"/>
                <a:cs typeface="Arial" panose="020B0604020202020204" pitchFamily="34" charset="0"/>
              </a:rPr>
              <a:t>It is nearly instantaneous</a:t>
            </a:r>
          </a:p>
          <a:p>
            <a:pPr marL="342900" indent="-342900">
              <a:buFont typeface="Arial" panose="020B0604020202020204" pitchFamily="34" charset="0"/>
              <a:buChar char="•"/>
            </a:pPr>
            <a:r>
              <a:rPr lang="en-US" sz="3200" dirty="0" smtClean="0">
                <a:latin typeface="Arial" panose="020B0604020202020204" pitchFamily="34" charset="0"/>
                <a:cs typeface="Arial" panose="020B0604020202020204" pitchFamily="34" charset="0"/>
              </a:rPr>
              <a:t>It is asynchronous</a:t>
            </a:r>
          </a:p>
          <a:p>
            <a:pPr marL="342900" indent="-342900">
              <a:buFont typeface="Arial" panose="020B0604020202020204" pitchFamily="34" charset="0"/>
              <a:buChar char="•"/>
            </a:pPr>
            <a:r>
              <a:rPr lang="en-US" sz="3200" dirty="0" smtClean="0">
                <a:latin typeface="Arial" panose="020B0604020202020204" pitchFamily="34" charset="0"/>
                <a:cs typeface="Arial" panose="020B0604020202020204" pitchFamily="34" charset="0"/>
              </a:rPr>
              <a:t>It is convenient</a:t>
            </a:r>
          </a:p>
          <a:p>
            <a:pPr marL="342900" indent="-342900">
              <a:buFont typeface="Arial" panose="020B0604020202020204" pitchFamily="34" charset="0"/>
              <a:buChar char="•"/>
            </a:pPr>
            <a:r>
              <a:rPr lang="en-US" sz="3200" dirty="0" smtClean="0">
                <a:latin typeface="Arial" panose="020B0604020202020204" pitchFamily="34" charset="0"/>
                <a:cs typeface="Arial" panose="020B0604020202020204" pitchFamily="34" charset="0"/>
              </a:rPr>
              <a:t>It is platform neutral</a:t>
            </a:r>
          </a:p>
          <a:p>
            <a:pPr marL="342900" indent="-342900">
              <a:buFont typeface="Arial" panose="020B0604020202020204" pitchFamily="34" charset="0"/>
              <a:buChar char="•"/>
            </a:pPr>
            <a:r>
              <a:rPr lang="en-US" sz="3200" dirty="0" smtClean="0">
                <a:latin typeface="Arial" panose="020B0604020202020204" pitchFamily="34" charset="0"/>
                <a:cs typeface="Arial" panose="020B0604020202020204" pitchFamily="34" charset="0"/>
              </a:rPr>
              <a:t>There is a written record of communication</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99157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p:cNvSpPr/>
          <p:nvPr/>
        </p:nvSpPr>
        <p:spPr>
          <a:xfrm>
            <a:off x="2873412" y="466300"/>
            <a:ext cx="4996881" cy="523220"/>
          </a:xfrm>
          <a:prstGeom prst="rect">
            <a:avLst/>
          </a:prstGeom>
        </p:spPr>
        <p:txBody>
          <a:bodyPr wrap="none">
            <a:spAutoFit/>
          </a:bodyPr>
          <a:lstStyle/>
          <a:p>
            <a:r>
              <a:rPr lang="en-US" sz="2800" b="1" dirty="0">
                <a:solidFill>
                  <a:schemeClr val="bg1"/>
                </a:solidFill>
                <a:latin typeface="Arial" panose="020B0604020202020204" pitchFamily="34" charset="0"/>
                <a:cs typeface="Arial" panose="020B0604020202020204" pitchFamily="34" charset="0"/>
              </a:rPr>
              <a:t>Why is email management ?</a:t>
            </a:r>
            <a:endParaRPr lang="en-IN" sz="2800" dirty="0">
              <a:solidFill>
                <a:schemeClr val="bg1"/>
              </a:solidFill>
            </a:endParaRPr>
          </a:p>
        </p:txBody>
      </p:sp>
      <p:sp>
        <p:nvSpPr>
          <p:cNvPr id="4" name="Rectangle 3"/>
          <p:cNvSpPr/>
          <p:nvPr/>
        </p:nvSpPr>
        <p:spPr>
          <a:xfrm>
            <a:off x="0" y="1455820"/>
            <a:ext cx="12192000" cy="3108543"/>
          </a:xfrm>
          <a:prstGeom prst="rect">
            <a:avLst/>
          </a:prstGeom>
        </p:spPr>
        <p:txBody>
          <a:bodyPr wrap="square">
            <a:spAutoFit/>
          </a:bodyPr>
          <a:lstStyle/>
          <a:p>
            <a:pPr marL="342900" indent="-342900">
              <a:buFont typeface="Arial" panose="020B0604020202020204" pitchFamily="34" charset="0"/>
              <a:buChar char="•"/>
            </a:pPr>
            <a:r>
              <a:rPr lang="en-US" sz="2800" dirty="0" smtClean="0">
                <a:latin typeface="Arial" panose="020B0604020202020204" pitchFamily="34" charset="0"/>
                <a:cs typeface="Arial" panose="020B0604020202020204" pitchFamily="34" charset="0"/>
              </a:rPr>
              <a:t>Email is different  from other information types</a:t>
            </a:r>
            <a:endParaRPr lang="en-IN" sz="2800" dirty="0" smtClean="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1.Volume</a:t>
            </a:r>
          </a:p>
          <a:p>
            <a:r>
              <a:rPr lang="en-US" sz="2800" dirty="0">
                <a:latin typeface="Arial" panose="020B0604020202020204" pitchFamily="34" charset="0"/>
                <a:cs typeface="Arial" panose="020B0604020202020204" pitchFamily="34" charset="0"/>
              </a:rPr>
              <a:t>	2.Informality</a:t>
            </a:r>
          </a:p>
          <a:p>
            <a:r>
              <a:rPr lang="en-US" sz="2800" dirty="0">
                <a:latin typeface="Arial" panose="020B0604020202020204" pitchFamily="34" charset="0"/>
                <a:cs typeface="Arial" panose="020B0604020202020204" pitchFamily="34" charset="0"/>
              </a:rPr>
              <a:t>	3.Ease of creation and forwarding</a:t>
            </a:r>
          </a:p>
          <a:p>
            <a:r>
              <a:rPr lang="en-US" sz="2800" dirty="0">
                <a:latin typeface="Arial" panose="020B0604020202020204" pitchFamily="34" charset="0"/>
                <a:cs typeface="Arial" panose="020B0604020202020204" pitchFamily="34" charset="0"/>
              </a:rPr>
              <a:t> 	4.Attachments</a:t>
            </a:r>
          </a:p>
          <a:p>
            <a:r>
              <a:rPr lang="en-US" sz="2800" dirty="0">
                <a:latin typeface="Arial" panose="020B0604020202020204" pitchFamily="34" charset="0"/>
                <a:cs typeface="Arial" panose="020B0604020202020204" pitchFamily="34" charset="0"/>
              </a:rPr>
              <a:t>	5.Metadata</a:t>
            </a:r>
          </a:p>
          <a:p>
            <a:pPr marL="285750" indent="-285750">
              <a:buFont typeface="Arial" panose="020B0604020202020204" pitchFamily="34" charset="0"/>
              <a:buChar char="•"/>
            </a:pPr>
            <a:r>
              <a:rPr lang="en-US" sz="2800" dirty="0">
                <a:latin typeface="Arial" panose="020B0604020202020204" pitchFamily="34" charset="0"/>
                <a:cs typeface="Arial" panose="020B0604020202020204" pitchFamily="34" charset="0"/>
              </a:rPr>
              <a:t>Email requires different tactics</a:t>
            </a:r>
          </a:p>
        </p:txBody>
      </p:sp>
    </p:spTree>
    <p:extLst>
      <p:ext uri="{BB962C8B-B14F-4D97-AF65-F5344CB8AC3E}">
        <p14:creationId xmlns:p14="http://schemas.microsoft.com/office/powerpoint/2010/main" val="34832719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p:cNvSpPr/>
          <p:nvPr/>
        </p:nvSpPr>
        <p:spPr>
          <a:xfrm>
            <a:off x="2661540" y="379214"/>
            <a:ext cx="4517583" cy="523220"/>
          </a:xfrm>
          <a:prstGeom prst="rect">
            <a:avLst/>
          </a:prstGeom>
        </p:spPr>
        <p:txBody>
          <a:bodyPr wrap="none">
            <a:spAutoFit/>
          </a:bodyPr>
          <a:lstStyle/>
          <a:p>
            <a:r>
              <a:rPr lang="en-US" sz="2800" b="1" dirty="0">
                <a:solidFill>
                  <a:schemeClr val="bg1"/>
                </a:solidFill>
                <a:latin typeface="Arial" panose="020B0604020202020204" pitchFamily="34" charset="0"/>
                <a:cs typeface="Arial" panose="020B0604020202020204" pitchFamily="34" charset="0"/>
              </a:rPr>
              <a:t>Email management is not</a:t>
            </a:r>
            <a:endParaRPr lang="en-IN" sz="2800" dirty="0">
              <a:solidFill>
                <a:schemeClr val="bg1"/>
              </a:solidFill>
            </a:endParaRPr>
          </a:p>
        </p:txBody>
      </p:sp>
      <p:sp>
        <p:nvSpPr>
          <p:cNvPr id="4" name="Rectangle 3"/>
          <p:cNvSpPr/>
          <p:nvPr/>
        </p:nvSpPr>
        <p:spPr>
          <a:xfrm>
            <a:off x="0" y="1541417"/>
            <a:ext cx="12192000" cy="4154984"/>
          </a:xfrm>
          <a:prstGeom prst="rect">
            <a:avLst/>
          </a:prstGeom>
        </p:spPr>
        <p:txBody>
          <a:bodyPr wrap="square">
            <a:spAutoFit/>
          </a:bodyPr>
          <a:lstStyle/>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Saving all messages </a:t>
            </a:r>
            <a:r>
              <a:rPr lang="en-US" sz="2400" dirty="0" smtClean="0">
                <a:latin typeface="Arial" panose="020B0604020202020204" pitchFamily="34" charset="0"/>
                <a:cs typeface="Arial" panose="020B0604020202020204" pitchFamily="34" charset="0"/>
              </a:rPr>
              <a:t>forever</a:t>
            </a:r>
          </a:p>
          <a:p>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Saving all email messages in the messaging </a:t>
            </a:r>
            <a:r>
              <a:rPr lang="en-US" sz="2400" dirty="0" smtClean="0">
                <a:latin typeface="Arial" panose="020B0604020202020204" pitchFamily="34" charset="0"/>
                <a:cs typeface="Arial" panose="020B0604020202020204" pitchFamily="34" charset="0"/>
              </a:rPr>
              <a:t>application</a:t>
            </a:r>
          </a:p>
          <a:p>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Setting arbitrary time limits for all </a:t>
            </a:r>
            <a:r>
              <a:rPr lang="en-US" sz="2400" dirty="0" smtClean="0">
                <a:latin typeface="Arial" panose="020B0604020202020204" pitchFamily="34" charset="0"/>
                <a:cs typeface="Arial" panose="020B0604020202020204" pitchFamily="34" charset="0"/>
              </a:rPr>
              <a:t>messages</a:t>
            </a:r>
          </a:p>
          <a:p>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Setting arbitrary mail box sizes for all </a:t>
            </a:r>
            <a:r>
              <a:rPr lang="en-US" sz="2400" dirty="0" smtClean="0">
                <a:latin typeface="Arial" panose="020B0604020202020204" pitchFamily="34" charset="0"/>
                <a:cs typeface="Arial" panose="020B0604020202020204" pitchFamily="34" charset="0"/>
              </a:rPr>
              <a:t>users</a:t>
            </a:r>
          </a:p>
          <a:p>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Declaring “email” as a record </a:t>
            </a:r>
            <a:r>
              <a:rPr lang="en-US" sz="2400" dirty="0" smtClean="0">
                <a:latin typeface="Arial" panose="020B0604020202020204" pitchFamily="34" charset="0"/>
                <a:cs typeface="Arial" panose="020B0604020202020204" pitchFamily="34" charset="0"/>
              </a:rPr>
              <a:t>series</a:t>
            </a:r>
          </a:p>
          <a:p>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Doing nothing</a:t>
            </a:r>
          </a:p>
        </p:txBody>
      </p:sp>
    </p:spTree>
    <p:extLst>
      <p:ext uri="{BB962C8B-B14F-4D97-AF65-F5344CB8AC3E}">
        <p14:creationId xmlns:p14="http://schemas.microsoft.com/office/powerpoint/2010/main" val="41291544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p:cNvSpPr/>
          <p:nvPr/>
        </p:nvSpPr>
        <p:spPr>
          <a:xfrm>
            <a:off x="2454924" y="396631"/>
            <a:ext cx="5580374" cy="584775"/>
          </a:xfrm>
          <a:prstGeom prst="rect">
            <a:avLst/>
          </a:prstGeom>
        </p:spPr>
        <p:txBody>
          <a:bodyPr wrap="none">
            <a:spAutoFit/>
          </a:bodyPr>
          <a:lstStyle/>
          <a:p>
            <a:r>
              <a:rPr lang="en-US" sz="3200" b="1" dirty="0">
                <a:solidFill>
                  <a:schemeClr val="bg1"/>
                </a:solidFill>
                <a:latin typeface="Arial" panose="020B0604020202020204" pitchFamily="34" charset="0"/>
                <a:cs typeface="Arial" panose="020B0604020202020204" pitchFamily="34" charset="0"/>
              </a:rPr>
              <a:t>Requirements Specification</a:t>
            </a:r>
            <a:endParaRPr lang="en-IN" sz="3200" dirty="0">
              <a:solidFill>
                <a:schemeClr val="bg1"/>
              </a:solidFill>
            </a:endParaRPr>
          </a:p>
        </p:txBody>
      </p:sp>
      <p:sp>
        <p:nvSpPr>
          <p:cNvPr id="4" name="Rectangle 3"/>
          <p:cNvSpPr/>
          <p:nvPr/>
        </p:nvSpPr>
        <p:spPr>
          <a:xfrm>
            <a:off x="0" y="1524001"/>
            <a:ext cx="12192000" cy="3539430"/>
          </a:xfrm>
          <a:prstGeom prst="rect">
            <a:avLst/>
          </a:prstGeom>
        </p:spPr>
        <p:txBody>
          <a:bodyPr wrap="square">
            <a:spAutoFit/>
          </a:bodyPr>
          <a:lstStyle/>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Software Requirements</a:t>
            </a:r>
          </a:p>
          <a:p>
            <a:r>
              <a:rPr lang="en-US" sz="2800" dirty="0">
                <a:latin typeface="Arial" panose="020B0604020202020204" pitchFamily="34" charset="0"/>
                <a:cs typeface="Arial" panose="020B0604020202020204" pitchFamily="34" charset="0"/>
              </a:rPr>
              <a:t>		 Core </a:t>
            </a:r>
            <a:r>
              <a:rPr lang="en-US" sz="2800" dirty="0" smtClean="0">
                <a:latin typeface="Arial" panose="020B0604020202020204" pitchFamily="34" charset="0"/>
                <a:cs typeface="Arial" panose="020B0604020202020204" pitchFamily="34" charset="0"/>
              </a:rPr>
              <a:t>Java</a:t>
            </a:r>
          </a:p>
          <a:p>
            <a:r>
              <a:rPr lang="en-US" sz="2800" dirty="0" smtClean="0">
                <a:latin typeface="Arial" panose="020B0604020202020204" pitchFamily="34" charset="0"/>
                <a:cs typeface="Arial" panose="020B0604020202020204" pitchFamily="34" charset="0"/>
              </a:rPr>
              <a:t>		</a:t>
            </a:r>
            <a:r>
              <a:rPr lang="en-IN" sz="2800" dirty="0">
                <a:latin typeface="Arial" panose="020B0604020202020204" pitchFamily="34" charset="0"/>
                <a:cs typeface="Arial" panose="020B0604020202020204" pitchFamily="34" charset="0"/>
              </a:rPr>
              <a:t> OS 1.1, 1.5, 1.6, 2.0</a:t>
            </a:r>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Eclipse 		</a:t>
            </a:r>
          </a:p>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Hardware Requirements</a:t>
            </a:r>
          </a:p>
          <a:p>
            <a:r>
              <a:rPr lang="en-US" sz="2800" dirty="0">
                <a:latin typeface="Arial" panose="020B0604020202020204" pitchFamily="34" charset="0"/>
                <a:cs typeface="Arial" panose="020B0604020202020204" pitchFamily="34" charset="0"/>
              </a:rPr>
              <a:t>		Processor		: Pentium IV  1Ghz</a:t>
            </a:r>
          </a:p>
          <a:p>
            <a:r>
              <a:rPr lang="en-US" sz="2800" dirty="0">
                <a:latin typeface="Arial" panose="020B0604020202020204" pitchFamily="34" charset="0"/>
                <a:cs typeface="Arial" panose="020B0604020202020204" pitchFamily="34" charset="0"/>
              </a:rPr>
              <a:t>		Hard disk		: 80GB</a:t>
            </a:r>
          </a:p>
          <a:p>
            <a:r>
              <a:rPr lang="en-US" sz="2800" dirty="0">
                <a:latin typeface="Arial" panose="020B0604020202020204" pitchFamily="34" charset="0"/>
                <a:cs typeface="Arial" panose="020B0604020202020204" pitchFamily="34" charset="0"/>
              </a:rPr>
              <a:t>		RAM			: 1GB</a:t>
            </a:r>
          </a:p>
        </p:txBody>
      </p:sp>
    </p:spTree>
    <p:extLst>
      <p:ext uri="{BB962C8B-B14F-4D97-AF65-F5344CB8AC3E}">
        <p14:creationId xmlns:p14="http://schemas.microsoft.com/office/powerpoint/2010/main" val="32979332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
        <p:nvSpPr>
          <p:cNvPr id="3" name="Rectangle 2"/>
          <p:cNvSpPr txBox="1">
            <a:spLocks noChangeArrowheads="1"/>
          </p:cNvSpPr>
          <p:nvPr/>
        </p:nvSpPr>
        <p:spPr>
          <a:xfrm>
            <a:off x="1145404" y="2686686"/>
            <a:ext cx="5465853" cy="2027554"/>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chemeClr val="bg1"/>
                </a:solidFill>
                <a:latin typeface="Arial Black" panose="020B0A04020102020204" pitchFamily="34" charset="0"/>
              </a:rPr>
              <a:t>	DESIGN</a:t>
            </a:r>
          </a:p>
        </p:txBody>
      </p:sp>
    </p:spTree>
    <p:extLst>
      <p:ext uri="{BB962C8B-B14F-4D97-AF65-F5344CB8AC3E}">
        <p14:creationId xmlns:p14="http://schemas.microsoft.com/office/powerpoint/2010/main" val="4505972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p:cNvSpPr/>
          <p:nvPr/>
        </p:nvSpPr>
        <p:spPr>
          <a:xfrm>
            <a:off x="3147064" y="326902"/>
            <a:ext cx="3918179" cy="646331"/>
          </a:xfrm>
          <a:prstGeom prst="rect">
            <a:avLst/>
          </a:prstGeom>
        </p:spPr>
        <p:txBody>
          <a:bodyPr wrap="square">
            <a:spAutoFit/>
          </a:bodyPr>
          <a:lstStyle/>
          <a:p>
            <a:r>
              <a:rPr lang="en-US" sz="3600" b="1" dirty="0" smtClean="0">
                <a:solidFill>
                  <a:schemeClr val="bg1"/>
                </a:solidFill>
              </a:rPr>
              <a:t>USECASE</a:t>
            </a:r>
            <a:r>
              <a:rPr lang="en-US" sz="3600" dirty="0" smtClean="0">
                <a:solidFill>
                  <a:schemeClr val="bg1"/>
                </a:solidFill>
              </a:rPr>
              <a:t> </a:t>
            </a:r>
            <a:r>
              <a:rPr lang="en-US" sz="3600" b="1" dirty="0" smtClean="0">
                <a:solidFill>
                  <a:schemeClr val="bg1"/>
                </a:solidFill>
              </a:rPr>
              <a:t>DIAGRAM</a:t>
            </a:r>
          </a:p>
        </p:txBody>
      </p:sp>
      <p:pic>
        <p:nvPicPr>
          <p:cNvPr id="100" name="Picture 99"/>
          <p:cNvPicPr>
            <a:picLocks noChangeAspect="1"/>
          </p:cNvPicPr>
          <p:nvPr/>
        </p:nvPicPr>
        <p:blipFill>
          <a:blip r:embed="rId3"/>
          <a:stretch>
            <a:fillRect/>
          </a:stretch>
        </p:blipFill>
        <p:spPr>
          <a:xfrm>
            <a:off x="8616" y="1465597"/>
            <a:ext cx="12174767" cy="5401111"/>
          </a:xfrm>
          <a:prstGeom prst="rect">
            <a:avLst/>
          </a:prstGeom>
        </p:spPr>
      </p:pic>
    </p:spTree>
    <p:extLst>
      <p:ext uri="{BB962C8B-B14F-4D97-AF65-F5344CB8AC3E}">
        <p14:creationId xmlns:p14="http://schemas.microsoft.com/office/powerpoint/2010/main" val="1330093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658</TotalTime>
  <Words>975</Words>
  <Application>Microsoft Office PowerPoint</Application>
  <PresentationFormat>Widescreen</PresentationFormat>
  <Paragraphs>139</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맑은 고딕</vt:lpstr>
      <vt:lpstr>Arial</vt:lpstr>
      <vt:lpstr>Arial Black</vt:lpstr>
      <vt:lpstr>Calibri</vt:lpstr>
      <vt:lpstr>Calibri Light</vt:lpstr>
      <vt:lpstr>굴림체</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Mangement System</dc:title>
  <dc:creator>Microsoft account</dc:creator>
  <cp:lastModifiedBy>Microsoft account</cp:lastModifiedBy>
  <cp:revision>63</cp:revision>
  <dcterms:created xsi:type="dcterms:W3CDTF">2022-04-12T04:32:09Z</dcterms:created>
  <dcterms:modified xsi:type="dcterms:W3CDTF">2022-07-04T08:07:28Z</dcterms:modified>
</cp:coreProperties>
</file>