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217A-DFEF-DA9A-A5A5-4558F6961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447B5-CB36-30C4-5CD8-044920C8F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4123C-54EC-BF93-B0F9-77CA451C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389D-6028-4D9C-80A8-625B5D1C4B0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F5AEA-3E26-467E-9FC6-59114AF8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2147D-A6FF-499A-F2FA-071E466B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BAC8-4401-43EC-9C65-696C2036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2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80FE-F40A-2CAB-F59D-6771F2E0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1F682-C8F0-E86E-8C80-701626BE8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A590-96BB-24CA-AFF4-A8AF898C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389D-6028-4D9C-80A8-625B5D1C4B0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8FC24-C32E-A6A3-F97D-D667255F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CC689-D7D2-21B5-9A01-EDA76B43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BAC8-4401-43EC-9C65-696C2036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3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D43E5-69A8-CE5C-5498-5CE379EAF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D22EC-C895-A5CB-A682-04F106AEC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B0306-5257-CA12-CA49-D5D7545B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389D-6028-4D9C-80A8-625B5D1C4B0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247D-3740-5E00-1CAA-A4AF37D1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DFDA8-C23F-AA8D-3359-74FB8C5C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BAC8-4401-43EC-9C65-696C2036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EC0F-A2C3-6FBD-FD25-FA7295D5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F032-A418-6A97-FEC4-D910DA5F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DE932-9D26-3399-09EE-76062C5F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389D-6028-4D9C-80A8-625B5D1C4B0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45553-9290-640D-946A-9702A406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C08CE-EDEA-8E8B-AF06-AD08958A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BAC8-4401-43EC-9C65-696C2036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6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D927-BF99-D5AB-FDEA-E3D6938C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77A0-7103-7C0C-3951-4D8427CF9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DFBB2-C1A0-195D-5228-CE944696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389D-6028-4D9C-80A8-625B5D1C4B0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F0F0-7458-751A-656E-BCE50B35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D049C-D7C3-214C-2ECC-A368255A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BAC8-4401-43EC-9C65-696C2036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5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2B43-74A8-D618-806D-96E28C46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0559-5A15-C5DF-006A-B8AB31F78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81C51-43D1-7F7D-0B4E-0A6316958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290E3-4F73-B8DE-3123-C992AB44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389D-6028-4D9C-80A8-625B5D1C4B0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9250-80DF-DB31-A6EC-95258B06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4C4CE-8659-D5E9-652A-816A3A6B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BAC8-4401-43EC-9C65-696C2036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4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7FA8-FFC0-8B72-99D9-A5A8CC79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54101-8D6F-8B89-8A77-08D7B2FBF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DEE94-80F7-4476-DDB2-7EA5B5EB3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4F277-0830-4186-4253-23C8FDBB5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990DB-75E1-7E2E-4B6B-B207F6F2C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6FDCF-C321-629D-0F96-A1E59577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389D-6028-4D9C-80A8-625B5D1C4B0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55849-2C94-3E2E-100F-06AA8434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140F6-65B7-75BF-D4BE-78DCEA8F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BAC8-4401-43EC-9C65-696C2036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1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AB1F-F289-94F4-ECCC-4B04455A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19760-7A5B-3E52-CF6D-4EEFD7D3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389D-6028-4D9C-80A8-625B5D1C4B0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3A60-9AFC-6428-84E4-1A80CFCD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21C04-0998-B24F-BC52-73CEB8C1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BAC8-4401-43EC-9C65-696C2036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910D2-D68C-E89E-50F6-21FBAAD9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389D-6028-4D9C-80A8-625B5D1C4B0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8DCE5-8198-F3B3-AEF5-F4127736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B004D-7E96-D78A-4551-F5679558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BAC8-4401-43EC-9C65-696C2036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5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D31D-60F1-7310-96F7-1590C811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5806-6A77-C9DA-7784-D15D34300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9AB4C-88B1-5B1D-6F0D-42E4C52C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8E205-DA1F-C8F2-6C01-C0464812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389D-6028-4D9C-80A8-625B5D1C4B0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3E118-DB2E-A565-E91E-215ED5B0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3642A-4FFA-5CE4-CBE7-20DD76D9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BAC8-4401-43EC-9C65-696C2036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7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87B2-EADA-5D0C-F769-D0D68AEC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D5B3C-9961-419A-835D-6409320E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A74ED-14BE-2F92-4A89-BA7776999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05785-8076-8247-B622-B49508DE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389D-6028-4D9C-80A8-625B5D1C4B0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535D2-4E5A-443E-C4F4-DD4C8DB7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1A1DE-10A0-A143-A9F4-A7217ABD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BAC8-4401-43EC-9C65-696C2036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7D6F1-E985-0B98-E75F-1892738D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B4867-91A8-8CB0-584D-3493B5F45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9827E-75E4-5306-376A-B94FAF2D0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0D389D-6028-4D9C-80A8-625B5D1C4B0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D8F5C-2458-0497-7DBB-A131A2844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5FA8E-1E0B-D5A1-7DBB-B275E5B65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E8BAC8-4401-43EC-9C65-696C2036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0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EDB7-36DA-28D4-A617-65273202D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Informed Search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B6735-B433-1D8F-020E-1C6DE4FAC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https://tutorialforbeginner.com/informed-search-algorithms-in-ai</a:t>
            </a:r>
          </a:p>
        </p:txBody>
      </p:sp>
    </p:spTree>
    <p:extLst>
      <p:ext uri="{BB962C8B-B14F-4D97-AF65-F5344CB8AC3E}">
        <p14:creationId xmlns:p14="http://schemas.microsoft.com/office/powerpoint/2010/main" val="383261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A50A-539C-0D0B-A357-E74B6919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17" y="78254"/>
            <a:ext cx="10515600" cy="1060263"/>
          </a:xfrm>
        </p:spPr>
        <p:txBody>
          <a:bodyPr>
            <a:normAutofit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Depth-first Search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A2BF99-25ED-B0EA-7B86-CF31AFCC86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15998"/>
            <a:ext cx="11021291" cy="49705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A recursive approach for traversing a tree or graph data structure is depth-first search.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The depth-first search is named after the fact that it begins at the root node and follows each path to its greatest depth node before going on to the next path.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DFS is implemented using a stack data structure.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The DFS algorithm works in a similar way as the BFS method.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Note: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Backtracking is a recursive algorithm strategy for identifying all possible answers.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Advantage</a:t>
            </a:r>
            <a:r>
              <a:rPr lang="en-US" altLang="en-US" sz="2000" dirty="0">
                <a:solidFill>
                  <a:srgbClr val="212529"/>
                </a:solidFill>
                <a:latin typeface="-apple-system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Because DFS only needs to store a stack of nodes on the path from the root node to the current node, it uses extremely little memory.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It takes less time to reach the goal node than the BFS method (if it traverses in the correct order).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Disadvantage: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There's a chance that many states will recur, and there's no certainty that a solution will be found.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The DFS algorithm performs deep searching and may occasionally enter an infinite cycle.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765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15F3-C916-CADF-7B4A-A39392F2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i="1" dirty="0">
                <a:solidFill>
                  <a:srgbClr val="212529"/>
                </a:solidFill>
                <a:effectLst/>
                <a:latin typeface="-apple-system"/>
              </a:rPr>
              <a:t>Right node ----&gt; root node ----&gt; left node</a:t>
            </a:r>
            <a:endParaRPr lang="en-US" dirty="0"/>
          </a:p>
        </p:txBody>
      </p:sp>
      <p:pic>
        <p:nvPicPr>
          <p:cNvPr id="3074" name="Picture 2" descr="depth first search">
            <a:extLst>
              <a:ext uri="{FF2B5EF4-FFF2-40B4-BE49-F238E27FC236}">
                <a16:creationId xmlns:a16="http://schemas.microsoft.com/office/drawing/2014/main" id="{8E0D3CE8-D24E-4778-6BDB-268C8BBCF5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383" y="1403210"/>
            <a:ext cx="6733335" cy="49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0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F57E-E327-048D-A86E-4468984C9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3" y="740895"/>
            <a:ext cx="10403542" cy="5390964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Completeness: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Within a finite state space, the DFS search algorithm is complete since it expands every node within a constrained search tree.</a:t>
            </a:r>
          </a:p>
          <a:p>
            <a:pPr algn="just"/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Time Complexity: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DFS's time complexity will be equal to the number of nodes traversed by the algorithm. It is provided by:</a:t>
            </a:r>
          </a:p>
          <a:p>
            <a:pPr algn="l"/>
            <a:r>
              <a:rPr lang="en-US" sz="2400" b="1" i="1" dirty="0">
                <a:solidFill>
                  <a:srgbClr val="212529"/>
                </a:solidFill>
                <a:effectLst/>
                <a:latin typeface="-apple-system"/>
              </a:rPr>
              <a:t>T(n)= 1+ n</a:t>
            </a:r>
            <a:r>
              <a:rPr lang="en-US" sz="2400" b="1" i="1" baseline="30000" dirty="0">
                <a:solidFill>
                  <a:srgbClr val="212529"/>
                </a:solidFill>
                <a:effectLst/>
                <a:latin typeface="-apple-system"/>
              </a:rPr>
              <a:t>2</a:t>
            </a:r>
            <a:r>
              <a:rPr lang="en-US" sz="2400" b="1" i="1" dirty="0">
                <a:solidFill>
                  <a:srgbClr val="212529"/>
                </a:solidFill>
                <a:effectLst/>
                <a:latin typeface="-apple-system"/>
              </a:rPr>
              <a:t>+ n</a:t>
            </a:r>
            <a:r>
              <a:rPr lang="en-US" sz="2400" b="1" i="1" baseline="30000" dirty="0">
                <a:solidFill>
                  <a:srgbClr val="212529"/>
                </a:solidFill>
                <a:effectLst/>
                <a:latin typeface="-apple-system"/>
              </a:rPr>
              <a:t>3</a:t>
            </a:r>
            <a:r>
              <a:rPr lang="en-US" sz="2400" b="1" i="1" dirty="0">
                <a:solidFill>
                  <a:srgbClr val="212529"/>
                </a:solidFill>
                <a:effectLst/>
                <a:latin typeface="-apple-system"/>
              </a:rPr>
              <a:t> +.........+ n</a:t>
            </a:r>
            <a:r>
              <a:rPr lang="en-US" sz="2400" b="1" i="1" baseline="30000" dirty="0">
                <a:solidFill>
                  <a:srgbClr val="212529"/>
                </a:solidFill>
                <a:effectLst/>
                <a:latin typeface="-apple-system"/>
              </a:rPr>
              <a:t>m</a:t>
            </a:r>
            <a:r>
              <a:rPr lang="en-US" sz="2400" b="1" i="1" dirty="0">
                <a:solidFill>
                  <a:srgbClr val="212529"/>
                </a:solidFill>
                <a:effectLst/>
                <a:latin typeface="-apple-system"/>
              </a:rPr>
              <a:t> = O(n</a:t>
            </a:r>
            <a:r>
              <a:rPr lang="en-US" sz="2400" b="1" i="1" baseline="30000" dirty="0">
                <a:solidFill>
                  <a:srgbClr val="212529"/>
                </a:solidFill>
                <a:effectLst/>
                <a:latin typeface="-apple-system"/>
              </a:rPr>
              <a:t>m</a:t>
            </a:r>
            <a:r>
              <a:rPr lang="en-US" sz="2400" b="1" i="1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Where m is the greatest depth of any node, which can be significantly greater than d. (Shallowest solution depth)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/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Space Complexity: Because the DFS algorithm only has to record one path from the root node, its space complexity is equal to the size of the fringe set, which is O. (bm).</a:t>
            </a:r>
          </a:p>
          <a:p>
            <a:pPr algn="just"/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Optimal: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DFS search algorithm is not optimum since it may result in a huge number of steps or a high cost to reach the goal node.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571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5A6C-9994-BCEF-010E-9D6F9134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Problem-solving agents: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D4CA-8400-126A-53A1-8D9A20034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techniques are universal problem-solving methods in Artificial Intelligence. </a:t>
            </a:r>
          </a:p>
          <a:p>
            <a:pPr algn="just"/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search strategies or algorithms were generally employed by rational agents or problem-solving agents in AI to solve a given problem and provide the best outcome. </a:t>
            </a:r>
          </a:p>
          <a:p>
            <a:pPr algn="just"/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Goal-based agents that use atomic representation are problem-solving agents. </a:t>
            </a:r>
          </a:p>
          <a:p>
            <a:pPr algn="just"/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learn a variety of problem-solving search methods in this area.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9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707C-E97B-0539-1496-DA2D9DCB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Search Algorithm Terminologies: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825A-3DB8-E89C-3A87-0E0BD6CB9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341"/>
            <a:ext cx="10515600" cy="4993622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Search: 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Searching is a method of solving a search problem in a given search space by following a set of steps. There are three basic variables that can contribute to a search problem: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Search Space: 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search space is a collection of probable solutions that a system could have.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Search State: 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It's the starting point for the agent's quest.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Goal test: 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This is a function that looks at the current state and returns whether or not the goal state has been achieved.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Search tree: 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term "search tree" refers to a tree representation of a search problem. The root node, which corresponds to the initial state, is at the top of the search tree.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Actions: 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It gives the agent a description of all the actions that are available to him.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Transition model: 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transition model can be used to represent a description of what each action does.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Path Cost: 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It is a function that gives each path a numeric cost.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Goal Node: 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It is an action sequence that connects the start node and the goal node.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Optimal Solution: 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If a solution has the lowest cost of all the solutions, it is said to be the optimal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0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F907-32C8-A115-5282-DFF5DE90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Properties of Search Algorithms: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7F92-BA8E-FAD1-B7B9-2BBD51382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four most important properties of search algorithms to compare their efficiency are as follows: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Completeness: 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If a search method guarantees to return a solution if at least one solution exists for any random input, it is said to be complete.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Optimality: 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solution obtained for an algorithm is considered to be optimal if it is guaranteed to be the best solution (lowest route cost) among all other solutions.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Time Complexity: 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It is a measurement of how long it takes an algorithm to finish a task.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Space Complexity: 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maximum storage capacity required at any time during the search, as measured by the problem's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2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8586-1639-BE1F-515A-8DC30503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Types of search algorithms: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BA7A-08EA-CFFF-5244-EEB78849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03" t="23112" r="26389" b="7852"/>
          <a:stretch/>
        </p:blipFill>
        <p:spPr>
          <a:xfrm>
            <a:off x="1935181" y="1122579"/>
            <a:ext cx="7047453" cy="53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6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F4AF-A66D-A4D6-0DA3-51096C6E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What is Uninformed Search Algorithms?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930FE-4658-DC39-A3D9-492508CC1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Uninformed search is a class of general-purpose search algorithms which operates in brute force-way. Uninformed search algorithms do not have additional information about state or search space other than how to traverse the tree, so it is also called blind search.</a:t>
            </a:r>
          </a:p>
          <a:p>
            <a:pPr algn="just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various types of uninformed search algorithms are as follows: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Breadth-first Search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Depth-first Search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Depth-limited Search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Iterative deepening depth-first search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Uniform cost search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Bidirectional Search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5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8227-8348-BAAF-0454-B90ED1BF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1. Breadth-first Search: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2F5B9-4615-3355-E0C8-7A6DE00F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2306"/>
            <a:ext cx="10905565" cy="5396753"/>
          </a:xfrm>
        </p:spPr>
        <p:txBody>
          <a:bodyPr>
            <a:normAutofit fontScale="92500"/>
          </a:bodyPr>
          <a:lstStyle/>
          <a:p>
            <a:pPr algn="just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most frequent search approach for traversing a tree or graph is breadth-first search. Breadth-first search is the name given to an algorithm that searches a tree or graph in a breadth-first manner.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FIFO queue data structure was used to implement a breadth-first search.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Advantages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: 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If a solution is available, BFS will provide it.</a:t>
            </a:r>
          </a:p>
          <a:p>
            <a:pPr algn="just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If there are multiple answers to a problem, BFS will present the simplest solution with the fewest steps.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Disadvantages: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It necessitates a large amount of memory since each level of the tree must be saved into memory before moving on to the next.</a:t>
            </a:r>
          </a:p>
          <a:p>
            <a:pPr algn="just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If the solution is located far from the root node, BFS will take a long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9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95E7-F2B8-0BD4-F766-A071E35C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2A3DAB-BB58-ED8F-298F-F3B25BD43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694" y="2156805"/>
            <a:ext cx="5565682" cy="42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6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6810-D03E-A809-041A-756E0139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243DC-C93F-EA0E-38F2-057669F43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Time Complexity: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The number of nodes traversed in BFS till the shallowest Node can be used to determine the algorithm's time complexity. Where d represents the depth of the shallowest solution and b represents a node at each state.</a:t>
            </a:r>
          </a:p>
          <a:p>
            <a:pPr algn="just"/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Space Complexity: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Space complexity of BFS algorithm is given by the Memory size of frontier which is O(b</a:t>
            </a:r>
            <a:r>
              <a:rPr lang="en-US" b="0" i="0" baseline="30000" dirty="0">
                <a:solidFill>
                  <a:srgbClr val="212529"/>
                </a:solidFill>
                <a:effectLst/>
                <a:latin typeface="-apple-system"/>
              </a:rPr>
              <a:t>d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).</a:t>
            </a:r>
          </a:p>
          <a:p>
            <a:pPr algn="just"/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Completeness: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BFS is complete, which means it will discover a solution if the shallowest target node is at a finite depth.</a:t>
            </a:r>
          </a:p>
          <a:p>
            <a:pPr algn="just"/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Optimality: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BFS is optimal if the path cost is a non-decreasing function of the node's depth.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7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1083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Times New Roman</vt:lpstr>
      <vt:lpstr>Office Theme</vt:lpstr>
      <vt:lpstr>Informed Search</vt:lpstr>
      <vt:lpstr>Problem-solving agents: </vt:lpstr>
      <vt:lpstr>Search Algorithm Terminologies: </vt:lpstr>
      <vt:lpstr>Properties of Search Algorithms: </vt:lpstr>
      <vt:lpstr>Types of search algorithms: </vt:lpstr>
      <vt:lpstr>What is Uninformed Search Algorithms? </vt:lpstr>
      <vt:lpstr>1. Breadth-first Search: </vt:lpstr>
      <vt:lpstr>PowerPoint Presentation</vt:lpstr>
      <vt:lpstr>PowerPoint Presentation</vt:lpstr>
      <vt:lpstr>Depth-first Search</vt:lpstr>
      <vt:lpstr>Right node ----&gt; root node ----&gt; left node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Bali Devi [MU - Jaipur]</dc:creator>
  <cp:lastModifiedBy>Bali Devi [MU - Jaipur]</cp:lastModifiedBy>
  <cp:revision>7</cp:revision>
  <dcterms:created xsi:type="dcterms:W3CDTF">2024-09-05T11:02:59Z</dcterms:created>
  <dcterms:modified xsi:type="dcterms:W3CDTF">2024-09-06T04:28:58Z</dcterms:modified>
</cp:coreProperties>
</file>