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5"/>
  </p:notesMasterIdLst>
  <p:sldIdLst>
    <p:sldId id="259" r:id="rId2"/>
    <p:sldId id="256" r:id="rId3"/>
    <p:sldId id="258" r:id="rId4"/>
    <p:sldId id="266" r:id="rId5"/>
    <p:sldId id="261" r:id="rId6"/>
    <p:sldId id="277" r:id="rId7"/>
    <p:sldId id="276" r:id="rId8"/>
    <p:sldId id="275" r:id="rId9"/>
    <p:sldId id="274" r:id="rId10"/>
    <p:sldId id="278" r:id="rId11"/>
    <p:sldId id="273" r:id="rId12"/>
    <p:sldId id="279" r:id="rId13"/>
    <p:sldId id="260" r:id="rId14"/>
    <p:sldId id="271" r:id="rId15"/>
    <p:sldId id="262" r:id="rId16"/>
    <p:sldId id="272" r:id="rId17"/>
    <p:sldId id="264" r:id="rId18"/>
    <p:sldId id="270" r:id="rId19"/>
    <p:sldId id="263" r:id="rId20"/>
    <p:sldId id="269" r:id="rId21"/>
    <p:sldId id="267" r:id="rId22"/>
    <p:sldId id="265" r:id="rId23"/>
    <p:sldId id="26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66FF"/>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G:\DA%20project%20Bank%20Analytics\Excel\Bank%20Analysis%20dashboar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G:\DA%20project%20Bank%20Analytics\Excel\Bank%20Analysis%20dashboar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G:\DA%20project%20Bank%20Analytics\Excel\Bank%20Analysis%20dashboar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G:\DA%20project%20Bank%20Analytics\Excel\Bank%20Analysis%20dashboar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G:\DA%20project%20Bank%20Analytics\Excel\Bank%20Analysis%20dashboard.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Analysis dashboard.xlsx]KPI 1!PivotTable1</c:name>
    <c:fmtId val="10"/>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numFmt formatCode="[$$-1009]#,##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dLbl>
          <c:idx val="0"/>
          <c:numFmt formatCode="[$$-1009]#,##0" sourceLinked="0"/>
          <c:spPr>
            <a:noFill/>
            <a:ln>
              <a:noFill/>
            </a:ln>
            <a:effectLst/>
          </c:spPr>
          <c:txPr>
            <a:bodyPr rot="0" spcFirstLastPara="1" vertOverflow="ellipsis" vert="horz" wrap="square" lIns="38100" tIns="19050" rIns="38100" bIns="19050" anchor="ctr" anchorCtr="0">
              <a:spAutoFit/>
            </a:bodyPr>
            <a:lstStyle/>
            <a:p>
              <a:pPr algn="ctr">
                <a:defRPr lang="en-US" sz="900" b="0" i="0" u="none" strike="noStrike" kern="1200" baseline="0">
                  <a:solidFill>
                    <a:schemeClr val="lt1">
                      <a:lumMod val="8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numFmt formatCode="[$$-1009]#,##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dLbl>
          <c:idx val="0"/>
          <c:numFmt formatCode="[$$-1009]#,##0" sourceLinked="0"/>
          <c:spPr>
            <a:noFill/>
            <a:ln>
              <a:noFill/>
            </a:ln>
            <a:effectLst/>
          </c:spPr>
          <c:txPr>
            <a:bodyPr rot="0" spcFirstLastPara="1" vertOverflow="ellipsis" vert="horz" wrap="square" lIns="38100" tIns="19050" rIns="38100" bIns="19050" anchor="ctr" anchorCtr="0">
              <a:spAutoFit/>
            </a:bodyPr>
            <a:lstStyle/>
            <a:p>
              <a:pPr algn="ct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numFmt formatCode="[$$-1009]#,##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dLbl>
          <c:idx val="0"/>
          <c:numFmt formatCode="[$$-1009]#,##0" sourceLinked="0"/>
          <c:spPr>
            <a:noFill/>
            <a:ln>
              <a:noFill/>
            </a:ln>
            <a:effectLst/>
          </c:spPr>
          <c:txPr>
            <a:bodyPr rot="0" spcFirstLastPara="1" vertOverflow="ellipsis" vert="horz" wrap="square" lIns="38100" tIns="19050" rIns="38100" bIns="19050" anchor="ctr" anchorCtr="0">
              <a:spAutoFit/>
            </a:bodyPr>
            <a:lstStyle/>
            <a:p>
              <a:pPr algn="ct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'KPI 1'!$B$3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invertIfNegative val="0"/>
          <c:dLbls>
            <c:dLbl>
              <c:idx val="3"/>
              <c:numFmt formatCode="[$$-1009]#,##0" sourceLinked="0"/>
              <c:spPr>
                <a:noFill/>
                <a:ln>
                  <a:noFill/>
                </a:ln>
                <a:effectLst/>
              </c:spPr>
              <c:txPr>
                <a:bodyPr rot="0" spcFirstLastPara="1" vertOverflow="ellipsis" vert="horz" wrap="square" lIns="38100" tIns="19050" rIns="38100" bIns="19050" anchor="ctr" anchorCtr="0">
                  <a:spAutoFit/>
                </a:bodyPr>
                <a:lstStyle/>
                <a:p>
                  <a:pPr algn="ct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C55A-4845-AFC8-0C4FE7A94402}"/>
                </c:ext>
              </c:extLst>
            </c:dLbl>
            <c:numFmt formatCode="[$$-1009]#,##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'KPI 1'!$A$4:$A$9</c:f>
              <c:strCache>
                <c:ptCount val="5"/>
                <c:pt idx="0">
                  <c:v>2007</c:v>
                </c:pt>
                <c:pt idx="1">
                  <c:v>2008</c:v>
                </c:pt>
                <c:pt idx="2">
                  <c:v>2009</c:v>
                </c:pt>
                <c:pt idx="3">
                  <c:v>2010</c:v>
                </c:pt>
                <c:pt idx="4">
                  <c:v>2011</c:v>
                </c:pt>
              </c:strCache>
            </c:strRef>
          </c:cat>
          <c:val>
            <c:numRef>
              <c:f>'KPI 1'!$B$4:$B$9</c:f>
              <c:numCache>
                <c:formatCode>0.00</c:formatCode>
                <c:ptCount val="5"/>
                <c:pt idx="0">
                  <c:v>2219275</c:v>
                </c:pt>
                <c:pt idx="1">
                  <c:v>14390275</c:v>
                </c:pt>
                <c:pt idx="2">
                  <c:v>46436325</c:v>
                </c:pt>
                <c:pt idx="3">
                  <c:v>122050200</c:v>
                </c:pt>
                <c:pt idx="4">
                  <c:v>260506575</c:v>
                </c:pt>
              </c:numCache>
            </c:numRef>
          </c:val>
          <c:extLst>
            <c:ext xmlns:c16="http://schemas.microsoft.com/office/drawing/2014/chart" uri="{C3380CC4-5D6E-409C-BE32-E72D297353CC}">
              <c16:uniqueId val="{00000001-C55A-4845-AFC8-0C4FE7A94402}"/>
            </c:ext>
          </c:extLst>
        </c:ser>
        <c:dLbls>
          <c:showLegendKey val="0"/>
          <c:showVal val="0"/>
          <c:showCatName val="0"/>
          <c:showSerName val="0"/>
          <c:showPercent val="0"/>
          <c:showBubbleSize val="0"/>
        </c:dLbls>
        <c:gapWidth val="100"/>
        <c:overlap val="-24"/>
        <c:axId val="222876448"/>
        <c:axId val="222892256"/>
      </c:barChart>
      <c:catAx>
        <c:axId val="22287644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22892256"/>
        <c:crosses val="autoZero"/>
        <c:auto val="1"/>
        <c:lblAlgn val="ctr"/>
        <c:lblOffset val="100"/>
        <c:noMultiLvlLbl val="0"/>
      </c:catAx>
      <c:valAx>
        <c:axId val="222892256"/>
        <c:scaling>
          <c:orientation val="minMax"/>
        </c:scaling>
        <c:delete val="0"/>
        <c:axPos val="l"/>
        <c:majorGridlines>
          <c:spPr>
            <a:ln w="9525" cap="flat" cmpd="sng" algn="ctr">
              <a:solidFill>
                <a:schemeClr val="lt1">
                  <a:lumMod val="95000"/>
                  <a:alpha val="10000"/>
                </a:schemeClr>
              </a:solidFill>
              <a:round/>
            </a:ln>
            <a:effectLst/>
          </c:spPr>
        </c:majorGridlines>
        <c:numFmt formatCode="[$$-1009]#,##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22876448"/>
        <c:crosses val="autoZero"/>
        <c:crossBetween val="between"/>
        <c:dispUnits>
          <c:builtInUnit val="millions"/>
          <c:dispUnitsLbl>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[Bank Analysis dashboard.xlsx]KPI 2!PivotTable2</c:name>
    <c:fmtId val="13"/>
  </c:pivotSource>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'KPI 2'!$B$3:$B$4</c:f>
              <c:strCache>
                <c:ptCount val="1"/>
                <c:pt idx="0">
                  <c:v>A</c:v>
                </c:pt>
              </c:strCache>
            </c:strRef>
          </c:tx>
          <c:spPr>
            <a:gradFill rotWithShape="1">
              <a:gsLst>
                <a:gs pos="0">
                  <a:schemeClr val="accent4">
                    <a:tint val="48000"/>
                    <a:satMod val="103000"/>
                    <a:lumMod val="102000"/>
                    <a:tint val="94000"/>
                  </a:schemeClr>
                </a:gs>
                <a:gs pos="50000">
                  <a:schemeClr val="accent4">
                    <a:tint val="48000"/>
                    <a:satMod val="110000"/>
                    <a:lumMod val="100000"/>
                    <a:shade val="100000"/>
                  </a:schemeClr>
                </a:gs>
                <a:gs pos="100000">
                  <a:schemeClr val="accent4">
                    <a:tint val="48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invertIfNegative val="0"/>
          <c:cat>
            <c:strRef>
              <c:f>'KPI 2'!$A$5:$A$40</c:f>
              <c:strCache>
                <c:ptCount val="35"/>
                <c:pt idx="0">
                  <c:v>A1</c:v>
                </c:pt>
                <c:pt idx="1">
                  <c:v>A2</c:v>
                </c:pt>
                <c:pt idx="2">
                  <c:v>A3</c:v>
                </c:pt>
                <c:pt idx="3">
                  <c:v>A4</c:v>
                </c:pt>
                <c:pt idx="4">
                  <c:v>A5</c:v>
                </c:pt>
                <c:pt idx="5">
                  <c:v>B1</c:v>
                </c:pt>
                <c:pt idx="6">
                  <c:v>B2</c:v>
                </c:pt>
                <c:pt idx="7">
                  <c:v>B3</c:v>
                </c:pt>
                <c:pt idx="8">
                  <c:v>B4</c:v>
                </c:pt>
                <c:pt idx="9">
                  <c:v>B5</c:v>
                </c:pt>
                <c:pt idx="10">
                  <c:v>C1</c:v>
                </c:pt>
                <c:pt idx="11">
                  <c:v>C2</c:v>
                </c:pt>
                <c:pt idx="12">
                  <c:v>C3</c:v>
                </c:pt>
                <c:pt idx="13">
                  <c:v>C4</c:v>
                </c:pt>
                <c:pt idx="14">
                  <c:v>C5</c:v>
                </c:pt>
                <c:pt idx="15">
                  <c:v>D1</c:v>
                </c:pt>
                <c:pt idx="16">
                  <c:v>D2</c:v>
                </c:pt>
                <c:pt idx="17">
                  <c:v>D3</c:v>
                </c:pt>
                <c:pt idx="18">
                  <c:v>D4</c:v>
                </c:pt>
                <c:pt idx="19">
                  <c:v>D5</c:v>
                </c:pt>
                <c:pt idx="20">
                  <c:v>E1</c:v>
                </c:pt>
                <c:pt idx="21">
                  <c:v>E2</c:v>
                </c:pt>
                <c:pt idx="22">
                  <c:v>E3</c:v>
                </c:pt>
                <c:pt idx="23">
                  <c:v>E4</c:v>
                </c:pt>
                <c:pt idx="24">
                  <c:v>E5</c:v>
                </c:pt>
                <c:pt idx="25">
                  <c:v>F1</c:v>
                </c:pt>
                <c:pt idx="26">
                  <c:v>F2</c:v>
                </c:pt>
                <c:pt idx="27">
                  <c:v>F3</c:v>
                </c:pt>
                <c:pt idx="28">
                  <c:v>F4</c:v>
                </c:pt>
                <c:pt idx="29">
                  <c:v>F5</c:v>
                </c:pt>
                <c:pt idx="30">
                  <c:v>G1</c:v>
                </c:pt>
                <c:pt idx="31">
                  <c:v>G2</c:v>
                </c:pt>
                <c:pt idx="32">
                  <c:v>G3</c:v>
                </c:pt>
                <c:pt idx="33">
                  <c:v>G4</c:v>
                </c:pt>
                <c:pt idx="34">
                  <c:v>G5</c:v>
                </c:pt>
              </c:strCache>
            </c:strRef>
          </c:cat>
          <c:val>
            <c:numRef>
              <c:f>'KPI 2'!$B$5:$B$40</c:f>
              <c:numCache>
                <c:formatCode>General</c:formatCode>
                <c:ptCount val="35"/>
                <c:pt idx="0">
                  <c:v>11365196</c:v>
                </c:pt>
                <c:pt idx="1">
                  <c:v>14004780</c:v>
                </c:pt>
                <c:pt idx="2">
                  <c:v>19543922</c:v>
                </c:pt>
                <c:pt idx="3">
                  <c:v>34557156</c:v>
                </c:pt>
                <c:pt idx="4">
                  <c:v>35303045</c:v>
                </c:pt>
              </c:numCache>
            </c:numRef>
          </c:val>
          <c:extLst>
            <c:ext xmlns:c16="http://schemas.microsoft.com/office/drawing/2014/chart" uri="{C3380CC4-5D6E-409C-BE32-E72D297353CC}">
              <c16:uniqueId val="{00000000-53C5-4143-80D6-030181D0A16B}"/>
            </c:ext>
          </c:extLst>
        </c:ser>
        <c:ser>
          <c:idx val="1"/>
          <c:order val="1"/>
          <c:tx>
            <c:strRef>
              <c:f>'KPI 2'!$C$3:$C$4</c:f>
              <c:strCache>
                <c:ptCount val="1"/>
                <c:pt idx="0">
                  <c:v>B</c:v>
                </c:pt>
              </c:strCache>
            </c:strRef>
          </c:tx>
          <c:spPr>
            <a:gradFill rotWithShape="1">
              <a:gsLst>
                <a:gs pos="0">
                  <a:schemeClr val="accent4">
                    <a:tint val="65000"/>
                    <a:satMod val="103000"/>
                    <a:lumMod val="102000"/>
                    <a:tint val="94000"/>
                  </a:schemeClr>
                </a:gs>
                <a:gs pos="50000">
                  <a:schemeClr val="accent4">
                    <a:tint val="65000"/>
                    <a:satMod val="110000"/>
                    <a:lumMod val="100000"/>
                    <a:shade val="100000"/>
                  </a:schemeClr>
                </a:gs>
                <a:gs pos="100000">
                  <a:schemeClr val="accent4">
                    <a:tint val="65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invertIfNegative val="0"/>
          <c:cat>
            <c:strRef>
              <c:f>'KPI 2'!$A$5:$A$40</c:f>
              <c:strCache>
                <c:ptCount val="35"/>
                <c:pt idx="0">
                  <c:v>A1</c:v>
                </c:pt>
                <c:pt idx="1">
                  <c:v>A2</c:v>
                </c:pt>
                <c:pt idx="2">
                  <c:v>A3</c:v>
                </c:pt>
                <c:pt idx="3">
                  <c:v>A4</c:v>
                </c:pt>
                <c:pt idx="4">
                  <c:v>A5</c:v>
                </c:pt>
                <c:pt idx="5">
                  <c:v>B1</c:v>
                </c:pt>
                <c:pt idx="6">
                  <c:v>B2</c:v>
                </c:pt>
                <c:pt idx="7">
                  <c:v>B3</c:v>
                </c:pt>
                <c:pt idx="8">
                  <c:v>B4</c:v>
                </c:pt>
                <c:pt idx="9">
                  <c:v>B5</c:v>
                </c:pt>
                <c:pt idx="10">
                  <c:v>C1</c:v>
                </c:pt>
                <c:pt idx="11">
                  <c:v>C2</c:v>
                </c:pt>
                <c:pt idx="12">
                  <c:v>C3</c:v>
                </c:pt>
                <c:pt idx="13">
                  <c:v>C4</c:v>
                </c:pt>
                <c:pt idx="14">
                  <c:v>C5</c:v>
                </c:pt>
                <c:pt idx="15">
                  <c:v>D1</c:v>
                </c:pt>
                <c:pt idx="16">
                  <c:v>D2</c:v>
                </c:pt>
                <c:pt idx="17">
                  <c:v>D3</c:v>
                </c:pt>
                <c:pt idx="18">
                  <c:v>D4</c:v>
                </c:pt>
                <c:pt idx="19">
                  <c:v>D5</c:v>
                </c:pt>
                <c:pt idx="20">
                  <c:v>E1</c:v>
                </c:pt>
                <c:pt idx="21">
                  <c:v>E2</c:v>
                </c:pt>
                <c:pt idx="22">
                  <c:v>E3</c:v>
                </c:pt>
                <c:pt idx="23">
                  <c:v>E4</c:v>
                </c:pt>
                <c:pt idx="24">
                  <c:v>E5</c:v>
                </c:pt>
                <c:pt idx="25">
                  <c:v>F1</c:v>
                </c:pt>
                <c:pt idx="26">
                  <c:v>F2</c:v>
                </c:pt>
                <c:pt idx="27">
                  <c:v>F3</c:v>
                </c:pt>
                <c:pt idx="28">
                  <c:v>F4</c:v>
                </c:pt>
                <c:pt idx="29">
                  <c:v>F5</c:v>
                </c:pt>
                <c:pt idx="30">
                  <c:v>G1</c:v>
                </c:pt>
                <c:pt idx="31">
                  <c:v>G2</c:v>
                </c:pt>
                <c:pt idx="32">
                  <c:v>G3</c:v>
                </c:pt>
                <c:pt idx="33">
                  <c:v>G4</c:v>
                </c:pt>
                <c:pt idx="34">
                  <c:v>G5</c:v>
                </c:pt>
              </c:strCache>
            </c:strRef>
          </c:cat>
          <c:val>
            <c:numRef>
              <c:f>'KPI 2'!$C$5:$C$40</c:f>
              <c:numCache>
                <c:formatCode>General</c:formatCode>
                <c:ptCount val="35"/>
                <c:pt idx="5">
                  <c:v>21842079</c:v>
                </c:pt>
                <c:pt idx="6">
                  <c:v>26478439</c:v>
                </c:pt>
                <c:pt idx="7">
                  <c:v>39723554</c:v>
                </c:pt>
                <c:pt idx="8">
                  <c:v>35405811</c:v>
                </c:pt>
                <c:pt idx="9">
                  <c:v>37858666</c:v>
                </c:pt>
              </c:numCache>
            </c:numRef>
          </c:val>
          <c:extLst>
            <c:ext xmlns:c16="http://schemas.microsoft.com/office/drawing/2014/chart" uri="{C3380CC4-5D6E-409C-BE32-E72D297353CC}">
              <c16:uniqueId val="{00000001-53C5-4143-80D6-030181D0A16B}"/>
            </c:ext>
          </c:extLst>
        </c:ser>
        <c:ser>
          <c:idx val="2"/>
          <c:order val="2"/>
          <c:tx>
            <c:strRef>
              <c:f>'KPI 2'!$D$3:$D$4</c:f>
              <c:strCache>
                <c:ptCount val="1"/>
                <c:pt idx="0">
                  <c:v>C</c:v>
                </c:pt>
              </c:strCache>
            </c:strRef>
          </c:tx>
          <c:spPr>
            <a:gradFill rotWithShape="1">
              <a:gsLst>
                <a:gs pos="0">
                  <a:schemeClr val="accent4">
                    <a:tint val="83000"/>
                    <a:satMod val="103000"/>
                    <a:lumMod val="102000"/>
                    <a:tint val="94000"/>
                  </a:schemeClr>
                </a:gs>
                <a:gs pos="50000">
                  <a:schemeClr val="accent4">
                    <a:tint val="83000"/>
                    <a:satMod val="110000"/>
                    <a:lumMod val="100000"/>
                    <a:shade val="100000"/>
                  </a:schemeClr>
                </a:gs>
                <a:gs pos="100000">
                  <a:schemeClr val="accent4">
                    <a:tint val="83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invertIfNegative val="0"/>
          <c:cat>
            <c:strRef>
              <c:f>'KPI 2'!$A$5:$A$40</c:f>
              <c:strCache>
                <c:ptCount val="35"/>
                <c:pt idx="0">
                  <c:v>A1</c:v>
                </c:pt>
                <c:pt idx="1">
                  <c:v>A2</c:v>
                </c:pt>
                <c:pt idx="2">
                  <c:v>A3</c:v>
                </c:pt>
                <c:pt idx="3">
                  <c:v>A4</c:v>
                </c:pt>
                <c:pt idx="4">
                  <c:v>A5</c:v>
                </c:pt>
                <c:pt idx="5">
                  <c:v>B1</c:v>
                </c:pt>
                <c:pt idx="6">
                  <c:v>B2</c:v>
                </c:pt>
                <c:pt idx="7">
                  <c:v>B3</c:v>
                </c:pt>
                <c:pt idx="8">
                  <c:v>B4</c:v>
                </c:pt>
                <c:pt idx="9">
                  <c:v>B5</c:v>
                </c:pt>
                <c:pt idx="10">
                  <c:v>C1</c:v>
                </c:pt>
                <c:pt idx="11">
                  <c:v>C2</c:v>
                </c:pt>
                <c:pt idx="12">
                  <c:v>C3</c:v>
                </c:pt>
                <c:pt idx="13">
                  <c:v>C4</c:v>
                </c:pt>
                <c:pt idx="14">
                  <c:v>C5</c:v>
                </c:pt>
                <c:pt idx="15">
                  <c:v>D1</c:v>
                </c:pt>
                <c:pt idx="16">
                  <c:v>D2</c:v>
                </c:pt>
                <c:pt idx="17">
                  <c:v>D3</c:v>
                </c:pt>
                <c:pt idx="18">
                  <c:v>D4</c:v>
                </c:pt>
                <c:pt idx="19">
                  <c:v>D5</c:v>
                </c:pt>
                <c:pt idx="20">
                  <c:v>E1</c:v>
                </c:pt>
                <c:pt idx="21">
                  <c:v>E2</c:v>
                </c:pt>
                <c:pt idx="22">
                  <c:v>E3</c:v>
                </c:pt>
                <c:pt idx="23">
                  <c:v>E4</c:v>
                </c:pt>
                <c:pt idx="24">
                  <c:v>E5</c:v>
                </c:pt>
                <c:pt idx="25">
                  <c:v>F1</c:v>
                </c:pt>
                <c:pt idx="26">
                  <c:v>F2</c:v>
                </c:pt>
                <c:pt idx="27">
                  <c:v>F3</c:v>
                </c:pt>
                <c:pt idx="28">
                  <c:v>F4</c:v>
                </c:pt>
                <c:pt idx="29">
                  <c:v>F5</c:v>
                </c:pt>
                <c:pt idx="30">
                  <c:v>G1</c:v>
                </c:pt>
                <c:pt idx="31">
                  <c:v>G2</c:v>
                </c:pt>
                <c:pt idx="32">
                  <c:v>G3</c:v>
                </c:pt>
                <c:pt idx="33">
                  <c:v>G4</c:v>
                </c:pt>
                <c:pt idx="34">
                  <c:v>G5</c:v>
                </c:pt>
              </c:strCache>
            </c:strRef>
          </c:cat>
          <c:val>
            <c:numRef>
              <c:f>'KPI 2'!$D$5:$D$40</c:f>
              <c:numCache>
                <c:formatCode>General</c:formatCode>
                <c:ptCount val="35"/>
                <c:pt idx="10">
                  <c:v>29384926</c:v>
                </c:pt>
                <c:pt idx="11">
                  <c:v>27321114</c:v>
                </c:pt>
                <c:pt idx="12">
                  <c:v>20531370</c:v>
                </c:pt>
                <c:pt idx="13">
                  <c:v>16867691</c:v>
                </c:pt>
                <c:pt idx="14">
                  <c:v>16015609</c:v>
                </c:pt>
              </c:numCache>
            </c:numRef>
          </c:val>
          <c:extLst>
            <c:ext xmlns:c16="http://schemas.microsoft.com/office/drawing/2014/chart" uri="{C3380CC4-5D6E-409C-BE32-E72D297353CC}">
              <c16:uniqueId val="{00000002-53C5-4143-80D6-030181D0A16B}"/>
            </c:ext>
          </c:extLst>
        </c:ser>
        <c:ser>
          <c:idx val="3"/>
          <c:order val="3"/>
          <c:tx>
            <c:strRef>
              <c:f>'KPI 2'!$E$3:$E$4</c:f>
              <c:strCache>
                <c:ptCount val="1"/>
                <c:pt idx="0">
                  <c:v>D</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invertIfNegative val="0"/>
          <c:cat>
            <c:strRef>
              <c:f>'KPI 2'!$A$5:$A$40</c:f>
              <c:strCache>
                <c:ptCount val="35"/>
                <c:pt idx="0">
                  <c:v>A1</c:v>
                </c:pt>
                <c:pt idx="1">
                  <c:v>A2</c:v>
                </c:pt>
                <c:pt idx="2">
                  <c:v>A3</c:v>
                </c:pt>
                <c:pt idx="3">
                  <c:v>A4</c:v>
                </c:pt>
                <c:pt idx="4">
                  <c:v>A5</c:v>
                </c:pt>
                <c:pt idx="5">
                  <c:v>B1</c:v>
                </c:pt>
                <c:pt idx="6">
                  <c:v>B2</c:v>
                </c:pt>
                <c:pt idx="7">
                  <c:v>B3</c:v>
                </c:pt>
                <c:pt idx="8">
                  <c:v>B4</c:v>
                </c:pt>
                <c:pt idx="9">
                  <c:v>B5</c:v>
                </c:pt>
                <c:pt idx="10">
                  <c:v>C1</c:v>
                </c:pt>
                <c:pt idx="11">
                  <c:v>C2</c:v>
                </c:pt>
                <c:pt idx="12">
                  <c:v>C3</c:v>
                </c:pt>
                <c:pt idx="13">
                  <c:v>C4</c:v>
                </c:pt>
                <c:pt idx="14">
                  <c:v>C5</c:v>
                </c:pt>
                <c:pt idx="15">
                  <c:v>D1</c:v>
                </c:pt>
                <c:pt idx="16">
                  <c:v>D2</c:v>
                </c:pt>
                <c:pt idx="17">
                  <c:v>D3</c:v>
                </c:pt>
                <c:pt idx="18">
                  <c:v>D4</c:v>
                </c:pt>
                <c:pt idx="19">
                  <c:v>D5</c:v>
                </c:pt>
                <c:pt idx="20">
                  <c:v>E1</c:v>
                </c:pt>
                <c:pt idx="21">
                  <c:v>E2</c:v>
                </c:pt>
                <c:pt idx="22">
                  <c:v>E3</c:v>
                </c:pt>
                <c:pt idx="23">
                  <c:v>E4</c:v>
                </c:pt>
                <c:pt idx="24">
                  <c:v>E5</c:v>
                </c:pt>
                <c:pt idx="25">
                  <c:v>F1</c:v>
                </c:pt>
                <c:pt idx="26">
                  <c:v>F2</c:v>
                </c:pt>
                <c:pt idx="27">
                  <c:v>F3</c:v>
                </c:pt>
                <c:pt idx="28">
                  <c:v>F4</c:v>
                </c:pt>
                <c:pt idx="29">
                  <c:v>F5</c:v>
                </c:pt>
                <c:pt idx="30">
                  <c:v>G1</c:v>
                </c:pt>
                <c:pt idx="31">
                  <c:v>G2</c:v>
                </c:pt>
                <c:pt idx="32">
                  <c:v>G3</c:v>
                </c:pt>
                <c:pt idx="33">
                  <c:v>G4</c:v>
                </c:pt>
                <c:pt idx="34">
                  <c:v>G5</c:v>
                </c:pt>
              </c:strCache>
            </c:strRef>
          </c:cat>
          <c:val>
            <c:numRef>
              <c:f>'KPI 2'!$E$5:$E$40</c:f>
              <c:numCache>
                <c:formatCode>General</c:formatCode>
                <c:ptCount val="35"/>
                <c:pt idx="15">
                  <c:v>12130255</c:v>
                </c:pt>
                <c:pt idx="16">
                  <c:v>18570972</c:v>
                </c:pt>
                <c:pt idx="17">
                  <c:v>16793781</c:v>
                </c:pt>
                <c:pt idx="18">
                  <c:v>13742947</c:v>
                </c:pt>
                <c:pt idx="19">
                  <c:v>13252474</c:v>
                </c:pt>
              </c:numCache>
            </c:numRef>
          </c:val>
          <c:extLst>
            <c:ext xmlns:c16="http://schemas.microsoft.com/office/drawing/2014/chart" uri="{C3380CC4-5D6E-409C-BE32-E72D297353CC}">
              <c16:uniqueId val="{00000003-53C5-4143-80D6-030181D0A16B}"/>
            </c:ext>
          </c:extLst>
        </c:ser>
        <c:ser>
          <c:idx val="4"/>
          <c:order val="4"/>
          <c:tx>
            <c:strRef>
              <c:f>'KPI 2'!$F$3:$F$4</c:f>
              <c:strCache>
                <c:ptCount val="1"/>
                <c:pt idx="0">
                  <c:v>E</c:v>
                </c:pt>
              </c:strCache>
            </c:strRef>
          </c:tx>
          <c:spPr>
            <a:gradFill rotWithShape="1">
              <a:gsLst>
                <a:gs pos="0">
                  <a:schemeClr val="accent4">
                    <a:shade val="82000"/>
                    <a:satMod val="103000"/>
                    <a:lumMod val="102000"/>
                    <a:tint val="94000"/>
                  </a:schemeClr>
                </a:gs>
                <a:gs pos="50000">
                  <a:schemeClr val="accent4">
                    <a:shade val="82000"/>
                    <a:satMod val="110000"/>
                    <a:lumMod val="100000"/>
                    <a:shade val="100000"/>
                  </a:schemeClr>
                </a:gs>
                <a:gs pos="100000">
                  <a:schemeClr val="accent4">
                    <a:shade val="82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invertIfNegative val="0"/>
          <c:cat>
            <c:strRef>
              <c:f>'KPI 2'!$A$5:$A$40</c:f>
              <c:strCache>
                <c:ptCount val="35"/>
                <c:pt idx="0">
                  <c:v>A1</c:v>
                </c:pt>
                <c:pt idx="1">
                  <c:v>A2</c:v>
                </c:pt>
                <c:pt idx="2">
                  <c:v>A3</c:v>
                </c:pt>
                <c:pt idx="3">
                  <c:v>A4</c:v>
                </c:pt>
                <c:pt idx="4">
                  <c:v>A5</c:v>
                </c:pt>
                <c:pt idx="5">
                  <c:v>B1</c:v>
                </c:pt>
                <c:pt idx="6">
                  <c:v>B2</c:v>
                </c:pt>
                <c:pt idx="7">
                  <c:v>B3</c:v>
                </c:pt>
                <c:pt idx="8">
                  <c:v>B4</c:v>
                </c:pt>
                <c:pt idx="9">
                  <c:v>B5</c:v>
                </c:pt>
                <c:pt idx="10">
                  <c:v>C1</c:v>
                </c:pt>
                <c:pt idx="11">
                  <c:v>C2</c:v>
                </c:pt>
                <c:pt idx="12">
                  <c:v>C3</c:v>
                </c:pt>
                <c:pt idx="13">
                  <c:v>C4</c:v>
                </c:pt>
                <c:pt idx="14">
                  <c:v>C5</c:v>
                </c:pt>
                <c:pt idx="15">
                  <c:v>D1</c:v>
                </c:pt>
                <c:pt idx="16">
                  <c:v>D2</c:v>
                </c:pt>
                <c:pt idx="17">
                  <c:v>D3</c:v>
                </c:pt>
                <c:pt idx="18">
                  <c:v>D4</c:v>
                </c:pt>
                <c:pt idx="19">
                  <c:v>D5</c:v>
                </c:pt>
                <c:pt idx="20">
                  <c:v>E1</c:v>
                </c:pt>
                <c:pt idx="21">
                  <c:v>E2</c:v>
                </c:pt>
                <c:pt idx="22">
                  <c:v>E3</c:v>
                </c:pt>
                <c:pt idx="23">
                  <c:v>E4</c:v>
                </c:pt>
                <c:pt idx="24">
                  <c:v>E5</c:v>
                </c:pt>
                <c:pt idx="25">
                  <c:v>F1</c:v>
                </c:pt>
                <c:pt idx="26">
                  <c:v>F2</c:v>
                </c:pt>
                <c:pt idx="27">
                  <c:v>F3</c:v>
                </c:pt>
                <c:pt idx="28">
                  <c:v>F4</c:v>
                </c:pt>
                <c:pt idx="29">
                  <c:v>F5</c:v>
                </c:pt>
                <c:pt idx="30">
                  <c:v>G1</c:v>
                </c:pt>
                <c:pt idx="31">
                  <c:v>G2</c:v>
                </c:pt>
                <c:pt idx="32">
                  <c:v>G3</c:v>
                </c:pt>
                <c:pt idx="33">
                  <c:v>G4</c:v>
                </c:pt>
                <c:pt idx="34">
                  <c:v>G5</c:v>
                </c:pt>
              </c:strCache>
            </c:strRef>
          </c:cat>
          <c:val>
            <c:numRef>
              <c:f>'KPI 2'!$F$5:$F$40</c:f>
              <c:numCache>
                <c:formatCode>General</c:formatCode>
                <c:ptCount val="35"/>
                <c:pt idx="20">
                  <c:v>11132588</c:v>
                </c:pt>
                <c:pt idx="21">
                  <c:v>10242033</c:v>
                </c:pt>
                <c:pt idx="22">
                  <c:v>9039059</c:v>
                </c:pt>
                <c:pt idx="23">
                  <c:v>7990991</c:v>
                </c:pt>
                <c:pt idx="24">
                  <c:v>7669868</c:v>
                </c:pt>
              </c:numCache>
            </c:numRef>
          </c:val>
          <c:extLst>
            <c:ext xmlns:c16="http://schemas.microsoft.com/office/drawing/2014/chart" uri="{C3380CC4-5D6E-409C-BE32-E72D297353CC}">
              <c16:uniqueId val="{00000004-53C5-4143-80D6-030181D0A16B}"/>
            </c:ext>
          </c:extLst>
        </c:ser>
        <c:ser>
          <c:idx val="5"/>
          <c:order val="5"/>
          <c:tx>
            <c:strRef>
              <c:f>'KPI 2'!$G$3:$G$4</c:f>
              <c:strCache>
                <c:ptCount val="1"/>
                <c:pt idx="0">
                  <c:v>F</c:v>
                </c:pt>
              </c:strCache>
            </c:strRef>
          </c:tx>
          <c:spPr>
            <a:gradFill rotWithShape="1">
              <a:gsLst>
                <a:gs pos="0">
                  <a:schemeClr val="accent4">
                    <a:shade val="65000"/>
                    <a:satMod val="103000"/>
                    <a:lumMod val="102000"/>
                    <a:tint val="94000"/>
                  </a:schemeClr>
                </a:gs>
                <a:gs pos="50000">
                  <a:schemeClr val="accent4">
                    <a:shade val="65000"/>
                    <a:satMod val="110000"/>
                    <a:lumMod val="100000"/>
                    <a:shade val="100000"/>
                  </a:schemeClr>
                </a:gs>
                <a:gs pos="100000">
                  <a:schemeClr val="accent4">
                    <a:shade val="65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invertIfNegative val="0"/>
          <c:cat>
            <c:strRef>
              <c:f>'KPI 2'!$A$5:$A$40</c:f>
              <c:strCache>
                <c:ptCount val="35"/>
                <c:pt idx="0">
                  <c:v>A1</c:v>
                </c:pt>
                <c:pt idx="1">
                  <c:v>A2</c:v>
                </c:pt>
                <c:pt idx="2">
                  <c:v>A3</c:v>
                </c:pt>
                <c:pt idx="3">
                  <c:v>A4</c:v>
                </c:pt>
                <c:pt idx="4">
                  <c:v>A5</c:v>
                </c:pt>
                <c:pt idx="5">
                  <c:v>B1</c:v>
                </c:pt>
                <c:pt idx="6">
                  <c:v>B2</c:v>
                </c:pt>
                <c:pt idx="7">
                  <c:v>B3</c:v>
                </c:pt>
                <c:pt idx="8">
                  <c:v>B4</c:v>
                </c:pt>
                <c:pt idx="9">
                  <c:v>B5</c:v>
                </c:pt>
                <c:pt idx="10">
                  <c:v>C1</c:v>
                </c:pt>
                <c:pt idx="11">
                  <c:v>C2</c:v>
                </c:pt>
                <c:pt idx="12">
                  <c:v>C3</c:v>
                </c:pt>
                <c:pt idx="13">
                  <c:v>C4</c:v>
                </c:pt>
                <c:pt idx="14">
                  <c:v>C5</c:v>
                </c:pt>
                <c:pt idx="15">
                  <c:v>D1</c:v>
                </c:pt>
                <c:pt idx="16">
                  <c:v>D2</c:v>
                </c:pt>
                <c:pt idx="17">
                  <c:v>D3</c:v>
                </c:pt>
                <c:pt idx="18">
                  <c:v>D4</c:v>
                </c:pt>
                <c:pt idx="19">
                  <c:v>D5</c:v>
                </c:pt>
                <c:pt idx="20">
                  <c:v>E1</c:v>
                </c:pt>
                <c:pt idx="21">
                  <c:v>E2</c:v>
                </c:pt>
                <c:pt idx="22">
                  <c:v>E3</c:v>
                </c:pt>
                <c:pt idx="23">
                  <c:v>E4</c:v>
                </c:pt>
                <c:pt idx="24">
                  <c:v>E5</c:v>
                </c:pt>
                <c:pt idx="25">
                  <c:v>F1</c:v>
                </c:pt>
                <c:pt idx="26">
                  <c:v>F2</c:v>
                </c:pt>
                <c:pt idx="27">
                  <c:v>F3</c:v>
                </c:pt>
                <c:pt idx="28">
                  <c:v>F4</c:v>
                </c:pt>
                <c:pt idx="29">
                  <c:v>F5</c:v>
                </c:pt>
                <c:pt idx="30">
                  <c:v>G1</c:v>
                </c:pt>
                <c:pt idx="31">
                  <c:v>G2</c:v>
                </c:pt>
                <c:pt idx="32">
                  <c:v>G3</c:v>
                </c:pt>
                <c:pt idx="33">
                  <c:v>G4</c:v>
                </c:pt>
                <c:pt idx="34">
                  <c:v>G5</c:v>
                </c:pt>
              </c:strCache>
            </c:strRef>
          </c:cat>
          <c:val>
            <c:numRef>
              <c:f>'KPI 2'!$G$5:$G$40</c:f>
              <c:numCache>
                <c:formatCode>General</c:formatCode>
                <c:ptCount val="35"/>
                <c:pt idx="25">
                  <c:v>5840746</c:v>
                </c:pt>
                <c:pt idx="26">
                  <c:v>4528248</c:v>
                </c:pt>
                <c:pt idx="27">
                  <c:v>3175435</c:v>
                </c:pt>
                <c:pt idx="28">
                  <c:v>2551064</c:v>
                </c:pt>
                <c:pt idx="29">
                  <c:v>2187323</c:v>
                </c:pt>
              </c:numCache>
            </c:numRef>
          </c:val>
          <c:extLst>
            <c:ext xmlns:c16="http://schemas.microsoft.com/office/drawing/2014/chart" uri="{C3380CC4-5D6E-409C-BE32-E72D297353CC}">
              <c16:uniqueId val="{00000005-53C5-4143-80D6-030181D0A16B}"/>
            </c:ext>
          </c:extLst>
        </c:ser>
        <c:ser>
          <c:idx val="6"/>
          <c:order val="6"/>
          <c:tx>
            <c:strRef>
              <c:f>'KPI 2'!$H$3:$H$4</c:f>
              <c:strCache>
                <c:ptCount val="1"/>
                <c:pt idx="0">
                  <c:v>G</c:v>
                </c:pt>
              </c:strCache>
            </c:strRef>
          </c:tx>
          <c:spPr>
            <a:gradFill rotWithShape="1">
              <a:gsLst>
                <a:gs pos="0">
                  <a:schemeClr val="accent4">
                    <a:shade val="47000"/>
                    <a:satMod val="103000"/>
                    <a:lumMod val="102000"/>
                    <a:tint val="94000"/>
                  </a:schemeClr>
                </a:gs>
                <a:gs pos="50000">
                  <a:schemeClr val="accent4">
                    <a:shade val="47000"/>
                    <a:satMod val="110000"/>
                    <a:lumMod val="100000"/>
                    <a:shade val="100000"/>
                  </a:schemeClr>
                </a:gs>
                <a:gs pos="100000">
                  <a:schemeClr val="accent4">
                    <a:shade val="47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invertIfNegative val="0"/>
          <c:cat>
            <c:strRef>
              <c:f>'KPI 2'!$A$5:$A$40</c:f>
              <c:strCache>
                <c:ptCount val="35"/>
                <c:pt idx="0">
                  <c:v>A1</c:v>
                </c:pt>
                <c:pt idx="1">
                  <c:v>A2</c:v>
                </c:pt>
                <c:pt idx="2">
                  <c:v>A3</c:v>
                </c:pt>
                <c:pt idx="3">
                  <c:v>A4</c:v>
                </c:pt>
                <c:pt idx="4">
                  <c:v>A5</c:v>
                </c:pt>
                <c:pt idx="5">
                  <c:v>B1</c:v>
                </c:pt>
                <c:pt idx="6">
                  <c:v>B2</c:v>
                </c:pt>
                <c:pt idx="7">
                  <c:v>B3</c:v>
                </c:pt>
                <c:pt idx="8">
                  <c:v>B4</c:v>
                </c:pt>
                <c:pt idx="9">
                  <c:v>B5</c:v>
                </c:pt>
                <c:pt idx="10">
                  <c:v>C1</c:v>
                </c:pt>
                <c:pt idx="11">
                  <c:v>C2</c:v>
                </c:pt>
                <c:pt idx="12">
                  <c:v>C3</c:v>
                </c:pt>
                <c:pt idx="13">
                  <c:v>C4</c:v>
                </c:pt>
                <c:pt idx="14">
                  <c:v>C5</c:v>
                </c:pt>
                <c:pt idx="15">
                  <c:v>D1</c:v>
                </c:pt>
                <c:pt idx="16">
                  <c:v>D2</c:v>
                </c:pt>
                <c:pt idx="17">
                  <c:v>D3</c:v>
                </c:pt>
                <c:pt idx="18">
                  <c:v>D4</c:v>
                </c:pt>
                <c:pt idx="19">
                  <c:v>D5</c:v>
                </c:pt>
                <c:pt idx="20">
                  <c:v>E1</c:v>
                </c:pt>
                <c:pt idx="21">
                  <c:v>E2</c:v>
                </c:pt>
                <c:pt idx="22">
                  <c:v>E3</c:v>
                </c:pt>
                <c:pt idx="23">
                  <c:v>E4</c:v>
                </c:pt>
                <c:pt idx="24">
                  <c:v>E5</c:v>
                </c:pt>
                <c:pt idx="25">
                  <c:v>F1</c:v>
                </c:pt>
                <c:pt idx="26">
                  <c:v>F2</c:v>
                </c:pt>
                <c:pt idx="27">
                  <c:v>F3</c:v>
                </c:pt>
                <c:pt idx="28">
                  <c:v>F4</c:v>
                </c:pt>
                <c:pt idx="29">
                  <c:v>F5</c:v>
                </c:pt>
                <c:pt idx="30">
                  <c:v>G1</c:v>
                </c:pt>
                <c:pt idx="31">
                  <c:v>G2</c:v>
                </c:pt>
                <c:pt idx="32">
                  <c:v>G3</c:v>
                </c:pt>
                <c:pt idx="33">
                  <c:v>G4</c:v>
                </c:pt>
                <c:pt idx="34">
                  <c:v>G5</c:v>
                </c:pt>
              </c:strCache>
            </c:strRef>
          </c:cat>
          <c:val>
            <c:numRef>
              <c:f>'KPI 2'!$H$5:$H$40</c:f>
              <c:numCache>
                <c:formatCode>General</c:formatCode>
                <c:ptCount val="35"/>
                <c:pt idx="30">
                  <c:v>1808763</c:v>
                </c:pt>
                <c:pt idx="31">
                  <c:v>1729627</c:v>
                </c:pt>
                <c:pt idx="32">
                  <c:v>832193</c:v>
                </c:pt>
                <c:pt idx="33">
                  <c:v>1390628</c:v>
                </c:pt>
                <c:pt idx="34">
                  <c:v>701515</c:v>
                </c:pt>
              </c:numCache>
            </c:numRef>
          </c:val>
          <c:extLst>
            <c:ext xmlns:c16="http://schemas.microsoft.com/office/drawing/2014/chart" uri="{C3380CC4-5D6E-409C-BE32-E72D297353CC}">
              <c16:uniqueId val="{00000006-53C5-4143-80D6-030181D0A16B}"/>
            </c:ext>
          </c:extLst>
        </c:ser>
        <c:dLbls>
          <c:showLegendKey val="0"/>
          <c:showVal val="0"/>
          <c:showCatName val="0"/>
          <c:showSerName val="0"/>
          <c:showPercent val="0"/>
          <c:showBubbleSize val="0"/>
        </c:dLbls>
        <c:gapWidth val="150"/>
        <c:overlap val="100"/>
        <c:axId val="2010249136"/>
        <c:axId val="2010257040"/>
      </c:barChart>
      <c:catAx>
        <c:axId val="201024913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10257040"/>
        <c:crosses val="autoZero"/>
        <c:auto val="1"/>
        <c:lblAlgn val="ctr"/>
        <c:lblOffset val="100"/>
        <c:noMultiLvlLbl val="0"/>
      </c:catAx>
      <c:valAx>
        <c:axId val="20102570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102491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solidFill>
        <a:srgbClr val="FFFF00"/>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[Bank Analysis dashboard.xlsx]KPI 3!PivotTable3</c:name>
    <c:fmtId val="15"/>
  </c:pivotSource>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5"/>
          </a:solidFill>
          <a:ln w="19050">
            <a:solidFill>
              <a:schemeClr val="lt1"/>
            </a:solid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5"/>
          </a:solidFill>
          <a:ln w="19050">
            <a:solidFill>
              <a:schemeClr val="lt1"/>
            </a:solidFill>
          </a:ln>
          <a:effectLst>
            <a:outerShdw blurRad="254000" sx="102000" sy="102000" algn="ctr" rotWithShape="0">
              <a:prstClr val="black">
                <a:alpha val="20000"/>
              </a:prstClr>
            </a:outerShdw>
          </a:effectLst>
        </c:spPr>
      </c:pivotFmt>
      <c:pivotFmt>
        <c:idx val="2"/>
        <c:spPr>
          <a:solidFill>
            <a:schemeClr val="accent5"/>
          </a:solidFill>
          <a:ln w="19050">
            <a:solidFill>
              <a:schemeClr val="lt1"/>
            </a:solidFill>
          </a:ln>
          <a:effectLst>
            <a:outerShdw blurRad="254000" sx="102000" sy="102000" algn="ctr" rotWithShape="0">
              <a:prstClr val="black">
                <a:alpha val="20000"/>
              </a:prstClr>
            </a:outerShdw>
          </a:effectLst>
        </c:spPr>
      </c:pivotFmt>
      <c:pivotFmt>
        <c:idx val="3"/>
        <c:spPr>
          <a:solidFill>
            <a:schemeClr val="accent5"/>
          </a:solidFill>
          <a:ln w="19050">
            <a:solidFill>
              <a:schemeClr val="lt1"/>
            </a:solidFill>
          </a:ln>
          <a:effectLst>
            <a:outerShdw blurRad="254000" sx="102000" sy="102000" algn="ctr" rotWithShape="0">
              <a:prstClr val="black">
                <a:alpha val="20000"/>
              </a:prstClr>
            </a:outerShdw>
          </a:effectLst>
        </c:spPr>
      </c:pivotFmt>
      <c:pivotFmt>
        <c:idx val="4"/>
        <c:spPr>
          <a:solidFill>
            <a:schemeClr val="accent5"/>
          </a:solidFill>
          <a:ln w="19050">
            <a:solidFill>
              <a:schemeClr val="lt1"/>
            </a:solid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5"/>
        <c:spPr>
          <a:solidFill>
            <a:schemeClr val="accent5"/>
          </a:solidFill>
          <a:ln w="19050">
            <a:solidFill>
              <a:schemeClr val="lt1"/>
            </a:solidFill>
          </a:ln>
          <a:effectLst>
            <a:outerShdw blurRad="254000" sx="102000" sy="102000" algn="ctr" rotWithShape="0">
              <a:prstClr val="black">
                <a:alpha val="20000"/>
              </a:prstClr>
            </a:outerShdw>
          </a:effectLst>
        </c:spPr>
      </c:pivotFmt>
      <c:pivotFmt>
        <c:idx val="6"/>
        <c:spPr>
          <a:solidFill>
            <a:schemeClr val="accent5"/>
          </a:solidFill>
          <a:ln w="19050">
            <a:solidFill>
              <a:schemeClr val="lt1"/>
            </a:solidFill>
          </a:ln>
          <a:effectLst>
            <a:outerShdw blurRad="254000" sx="102000" sy="102000" algn="ctr" rotWithShape="0">
              <a:prstClr val="black">
                <a:alpha val="20000"/>
              </a:prstClr>
            </a:outerShdw>
          </a:effectLst>
        </c:spPr>
      </c:pivotFmt>
      <c:pivotFmt>
        <c:idx val="7"/>
        <c:spPr>
          <a:solidFill>
            <a:schemeClr val="accent5"/>
          </a:solidFill>
          <a:ln w="19050">
            <a:solidFill>
              <a:schemeClr val="lt1"/>
            </a:solid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5"/>
          </a:solidFill>
          <a:ln w="19050">
            <a:solidFill>
              <a:schemeClr val="lt1"/>
            </a:solidFill>
          </a:ln>
          <a:effectLst>
            <a:outerShdw blurRad="254000" sx="102000" sy="102000" algn="ctr" rotWithShape="0">
              <a:prstClr val="black">
                <a:alpha val="20000"/>
              </a:prstClr>
            </a:outerShdw>
          </a:effectLst>
        </c:spPr>
      </c:pivotFmt>
      <c:pivotFmt>
        <c:idx val="9"/>
        <c:spPr>
          <a:solidFill>
            <a:schemeClr val="accent5"/>
          </a:solidFill>
          <a:ln w="19050">
            <a:solidFill>
              <a:schemeClr val="lt1"/>
            </a:solidFill>
          </a:ln>
          <a:effectLst>
            <a:outerShdw blurRad="254000" sx="102000" sy="102000" algn="ctr" rotWithShape="0">
              <a:prstClr val="black">
                <a:alpha val="20000"/>
              </a:prstClr>
            </a:outerShdw>
          </a:effectLst>
        </c:spPr>
      </c:pivotFmt>
    </c:pivotFmts>
    <c:plotArea>
      <c:layout/>
      <c:doughnutChart>
        <c:varyColors val="1"/>
        <c:ser>
          <c:idx val="0"/>
          <c:order val="0"/>
          <c:tx>
            <c:strRef>
              <c:f>'KPI 3'!$B$3</c:f>
              <c:strCache>
                <c:ptCount val="1"/>
                <c:pt idx="0">
                  <c:v>Total</c:v>
                </c:pt>
              </c:strCache>
            </c:strRef>
          </c:tx>
          <c:dPt>
            <c:idx val="0"/>
            <c:bubble3D val="0"/>
            <c:spPr>
              <a:solidFill>
                <a:schemeClr val="accent5">
                  <a:shade val="76000"/>
                </a:schemeClr>
              </a:solidFill>
              <a:ln w="19050">
                <a:solidFill>
                  <a:schemeClr val="lt1"/>
                </a:solidFill>
              </a:ln>
              <a:effectLst/>
            </c:spPr>
            <c:extLst>
              <c:ext xmlns:c16="http://schemas.microsoft.com/office/drawing/2014/chart" uri="{C3380CC4-5D6E-409C-BE32-E72D297353CC}">
                <c16:uniqueId val="{00000001-FC38-4B57-9EF7-2273DAFAAE97}"/>
              </c:ext>
            </c:extLst>
          </c:dPt>
          <c:dPt>
            <c:idx val="1"/>
            <c:bubble3D val="0"/>
            <c:spPr>
              <a:solidFill>
                <a:schemeClr val="accent5">
                  <a:tint val="77000"/>
                </a:schemeClr>
              </a:solidFill>
              <a:ln w="19050">
                <a:solidFill>
                  <a:schemeClr val="lt1"/>
                </a:solidFill>
              </a:ln>
              <a:effectLst/>
            </c:spPr>
            <c:extLst>
              <c:ext xmlns:c16="http://schemas.microsoft.com/office/drawing/2014/chart" uri="{C3380CC4-5D6E-409C-BE32-E72D297353CC}">
                <c16:uniqueId val="{00000003-FC38-4B57-9EF7-2273DAFAAE97}"/>
              </c:ext>
            </c:extLst>
          </c:dPt>
          <c:dPt>
            <c:idx val="2"/>
            <c:bubble3D val="0"/>
            <c:spPr>
              <a:solidFill>
                <a:schemeClr val="accent5">
                  <a:tint val="30000"/>
                </a:schemeClr>
              </a:solidFill>
              <a:ln w="19050">
                <a:solidFill>
                  <a:schemeClr val="lt1"/>
                </a:solidFill>
              </a:ln>
              <a:effectLst/>
            </c:spPr>
            <c:extLst>
              <c:ext xmlns:c16="http://schemas.microsoft.com/office/drawing/2014/chart" uri="{C3380CC4-5D6E-409C-BE32-E72D297353CC}">
                <c16:uniqueId val="{00000005-FC38-4B57-9EF7-2273DAFAAE97}"/>
              </c:ext>
            </c:extLst>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accen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'KPI 3'!$A$4:$A$6</c:f>
              <c:strCache>
                <c:ptCount val="2"/>
                <c:pt idx="0">
                  <c:v>Not Verified</c:v>
                </c:pt>
                <c:pt idx="1">
                  <c:v>Verified</c:v>
                </c:pt>
              </c:strCache>
            </c:strRef>
          </c:cat>
          <c:val>
            <c:numRef>
              <c:f>'KPI 3'!$B$4:$B$6</c:f>
              <c:numCache>
                <c:formatCode>General</c:formatCode>
                <c:ptCount val="2"/>
                <c:pt idx="0">
                  <c:v>153541418.21059802</c:v>
                </c:pt>
                <c:pt idx="1">
                  <c:v>219892307.5108375</c:v>
                </c:pt>
              </c:numCache>
            </c:numRef>
          </c:val>
          <c:extLst>
            <c:ext xmlns:c16="http://schemas.microsoft.com/office/drawing/2014/chart" uri="{C3380CC4-5D6E-409C-BE32-E72D297353CC}">
              <c16:uniqueId val="{00000006-FC38-4B57-9EF7-2273DAFAAE97}"/>
            </c:ext>
          </c:extLst>
        </c:ser>
        <c:dLbls>
          <c:showLegendKey val="0"/>
          <c:showVal val="0"/>
          <c:showCatName val="0"/>
          <c:showSerName val="0"/>
          <c:showPercent val="1"/>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FFFF00"/>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Analysis dashboard.xlsx]KPI 4!PivotTable4</c:name>
    <c:fmtId val="21"/>
  </c:pivotSource>
  <c:chart>
    <c:title>
      <c:layout>
        <c:manualLayout>
          <c:xMode val="edge"/>
          <c:yMode val="edge"/>
          <c:x val="0.30501707094133379"/>
          <c:y val="5.9164479440069993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'KPI 4'!$B$3</c:f>
              <c:strCache>
                <c:ptCount val="1"/>
                <c:pt idx="0">
                  <c:v>Total</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cat>
            <c:strRef>
              <c:f>'KPI 4'!$A$4:$A$47</c:f>
              <c:strCache>
                <c:ptCount val="43"/>
                <c:pt idx="0">
                  <c:v>MI</c:v>
                </c:pt>
                <c:pt idx="1">
                  <c:v>DC</c:v>
                </c:pt>
                <c:pt idx="2">
                  <c:v>NJ</c:v>
                </c:pt>
                <c:pt idx="3">
                  <c:v>AK</c:v>
                </c:pt>
                <c:pt idx="4">
                  <c:v>AL</c:v>
                </c:pt>
                <c:pt idx="5">
                  <c:v>AR</c:v>
                </c:pt>
                <c:pt idx="6">
                  <c:v>AZ</c:v>
                </c:pt>
                <c:pt idx="7">
                  <c:v>CA</c:v>
                </c:pt>
                <c:pt idx="8">
                  <c:v>CO</c:v>
                </c:pt>
                <c:pt idx="9">
                  <c:v>CT</c:v>
                </c:pt>
                <c:pt idx="10">
                  <c:v>DE</c:v>
                </c:pt>
                <c:pt idx="11">
                  <c:v>FL</c:v>
                </c:pt>
                <c:pt idx="12">
                  <c:v>GA</c:v>
                </c:pt>
                <c:pt idx="13">
                  <c:v>HI</c:v>
                </c:pt>
                <c:pt idx="14">
                  <c:v>IL</c:v>
                </c:pt>
                <c:pt idx="15">
                  <c:v>KS</c:v>
                </c:pt>
                <c:pt idx="16">
                  <c:v>KY</c:v>
                </c:pt>
                <c:pt idx="17">
                  <c:v>LA</c:v>
                </c:pt>
                <c:pt idx="18">
                  <c:v>MA</c:v>
                </c:pt>
                <c:pt idx="19">
                  <c:v>MD</c:v>
                </c:pt>
                <c:pt idx="20">
                  <c:v>MN</c:v>
                </c:pt>
                <c:pt idx="21">
                  <c:v>MO</c:v>
                </c:pt>
                <c:pt idx="22">
                  <c:v>MT</c:v>
                </c:pt>
                <c:pt idx="23">
                  <c:v>NC</c:v>
                </c:pt>
                <c:pt idx="24">
                  <c:v>NH</c:v>
                </c:pt>
                <c:pt idx="25">
                  <c:v>NM</c:v>
                </c:pt>
                <c:pt idx="26">
                  <c:v>NV</c:v>
                </c:pt>
                <c:pt idx="27">
                  <c:v>NY</c:v>
                </c:pt>
                <c:pt idx="28">
                  <c:v>OH</c:v>
                </c:pt>
                <c:pt idx="29">
                  <c:v>OK</c:v>
                </c:pt>
                <c:pt idx="30">
                  <c:v>OR</c:v>
                </c:pt>
                <c:pt idx="31">
                  <c:v>PA</c:v>
                </c:pt>
                <c:pt idx="32">
                  <c:v>RI</c:v>
                </c:pt>
                <c:pt idx="33">
                  <c:v>SC</c:v>
                </c:pt>
                <c:pt idx="34">
                  <c:v>SD</c:v>
                </c:pt>
                <c:pt idx="35">
                  <c:v>TX</c:v>
                </c:pt>
                <c:pt idx="36">
                  <c:v>UT</c:v>
                </c:pt>
                <c:pt idx="37">
                  <c:v>VA</c:v>
                </c:pt>
                <c:pt idx="38">
                  <c:v>VT</c:v>
                </c:pt>
                <c:pt idx="39">
                  <c:v>WA</c:v>
                </c:pt>
                <c:pt idx="40">
                  <c:v>WI</c:v>
                </c:pt>
                <c:pt idx="41">
                  <c:v>WV</c:v>
                </c:pt>
                <c:pt idx="42">
                  <c:v>WY</c:v>
                </c:pt>
              </c:strCache>
            </c:strRef>
          </c:cat>
          <c:val>
            <c:numRef>
              <c:f>'KPI 4'!$B$4:$B$47</c:f>
              <c:numCache>
                <c:formatCode>General</c:formatCode>
                <c:ptCount val="43"/>
                <c:pt idx="0">
                  <c:v>16</c:v>
                </c:pt>
                <c:pt idx="1">
                  <c:v>3</c:v>
                </c:pt>
                <c:pt idx="2">
                  <c:v>60</c:v>
                </c:pt>
                <c:pt idx="3">
                  <c:v>2</c:v>
                </c:pt>
                <c:pt idx="4">
                  <c:v>17</c:v>
                </c:pt>
                <c:pt idx="5">
                  <c:v>10</c:v>
                </c:pt>
                <c:pt idx="6">
                  <c:v>30</c:v>
                </c:pt>
                <c:pt idx="7">
                  <c:v>150</c:v>
                </c:pt>
                <c:pt idx="8">
                  <c:v>26</c:v>
                </c:pt>
                <c:pt idx="9">
                  <c:v>25</c:v>
                </c:pt>
                <c:pt idx="10">
                  <c:v>1</c:v>
                </c:pt>
                <c:pt idx="11">
                  <c:v>85</c:v>
                </c:pt>
                <c:pt idx="12">
                  <c:v>39</c:v>
                </c:pt>
                <c:pt idx="13">
                  <c:v>8</c:v>
                </c:pt>
                <c:pt idx="14">
                  <c:v>47</c:v>
                </c:pt>
                <c:pt idx="15">
                  <c:v>16</c:v>
                </c:pt>
                <c:pt idx="16">
                  <c:v>14</c:v>
                </c:pt>
                <c:pt idx="17">
                  <c:v>9</c:v>
                </c:pt>
                <c:pt idx="18">
                  <c:v>43</c:v>
                </c:pt>
                <c:pt idx="19">
                  <c:v>26</c:v>
                </c:pt>
                <c:pt idx="20">
                  <c:v>10</c:v>
                </c:pt>
                <c:pt idx="21">
                  <c:v>16</c:v>
                </c:pt>
                <c:pt idx="22">
                  <c:v>2</c:v>
                </c:pt>
                <c:pt idx="23">
                  <c:v>38</c:v>
                </c:pt>
                <c:pt idx="24">
                  <c:v>5</c:v>
                </c:pt>
                <c:pt idx="25">
                  <c:v>6</c:v>
                </c:pt>
                <c:pt idx="26">
                  <c:v>18</c:v>
                </c:pt>
                <c:pt idx="27">
                  <c:v>114</c:v>
                </c:pt>
                <c:pt idx="28">
                  <c:v>45</c:v>
                </c:pt>
                <c:pt idx="29">
                  <c:v>12</c:v>
                </c:pt>
                <c:pt idx="30">
                  <c:v>16</c:v>
                </c:pt>
                <c:pt idx="31">
                  <c:v>49</c:v>
                </c:pt>
                <c:pt idx="32">
                  <c:v>4</c:v>
                </c:pt>
                <c:pt idx="33">
                  <c:v>13</c:v>
                </c:pt>
                <c:pt idx="34">
                  <c:v>2</c:v>
                </c:pt>
                <c:pt idx="35">
                  <c:v>68</c:v>
                </c:pt>
                <c:pt idx="36">
                  <c:v>6</c:v>
                </c:pt>
                <c:pt idx="37">
                  <c:v>38</c:v>
                </c:pt>
                <c:pt idx="38">
                  <c:v>1</c:v>
                </c:pt>
                <c:pt idx="39">
                  <c:v>22</c:v>
                </c:pt>
                <c:pt idx="40">
                  <c:v>20</c:v>
                </c:pt>
                <c:pt idx="41">
                  <c:v>5</c:v>
                </c:pt>
                <c:pt idx="42">
                  <c:v>3</c:v>
                </c:pt>
              </c:numCache>
            </c:numRef>
          </c:val>
          <c:smooth val="0"/>
          <c:extLst>
            <c:ext xmlns:c16="http://schemas.microsoft.com/office/drawing/2014/chart" uri="{C3380CC4-5D6E-409C-BE32-E72D297353CC}">
              <c16:uniqueId val="{00000000-CEA5-4E37-ACB2-05E3DA970D5B}"/>
            </c:ext>
          </c:extLst>
        </c:ser>
        <c:dLbls>
          <c:showLegendKey val="0"/>
          <c:showVal val="0"/>
          <c:showCatName val="0"/>
          <c:showSerName val="0"/>
          <c:showPercent val="0"/>
          <c:showBubbleSize val="0"/>
        </c:dLbls>
        <c:marker val="1"/>
        <c:smooth val="0"/>
        <c:axId val="2063739776"/>
        <c:axId val="2063743520"/>
      </c:lineChart>
      <c:catAx>
        <c:axId val="2063739776"/>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63743520"/>
        <c:crosses val="autoZero"/>
        <c:auto val="1"/>
        <c:lblAlgn val="ctr"/>
        <c:lblOffset val="100"/>
        <c:noMultiLvlLbl val="0"/>
      </c:catAx>
      <c:valAx>
        <c:axId val="206374352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637397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solidFill>
        <a:srgbClr val="FFFF00"/>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Analysis dashboard.xlsx]KPI 5!PivotTable5</c:name>
    <c:fmtId val="125"/>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76"/>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77"/>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'KPI 5'!$B$3:$B$6</c:f>
              <c:strCache>
                <c:ptCount val="1"/>
                <c:pt idx="0">
                  <c:v>&lt;01-01-2008</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5'!$A$7</c:f>
              <c:strCache>
                <c:ptCount val="1"/>
                <c:pt idx="0">
                  <c:v>Total</c:v>
                </c:pt>
              </c:strCache>
            </c:strRef>
          </c:cat>
          <c:val>
            <c:numRef>
              <c:f>'KPI 5'!$B$7</c:f>
              <c:numCache>
                <c:formatCode>General</c:formatCode>
                <c:ptCount val="1"/>
                <c:pt idx="0">
                  <c:v>71</c:v>
                </c:pt>
              </c:numCache>
            </c:numRef>
          </c:val>
          <c:extLst>
            <c:ext xmlns:c16="http://schemas.microsoft.com/office/drawing/2014/chart" uri="{C3380CC4-5D6E-409C-BE32-E72D297353CC}">
              <c16:uniqueId val="{00000000-8ED1-4BB9-86AF-63FA8BBE796A}"/>
            </c:ext>
          </c:extLst>
        </c:ser>
        <c:ser>
          <c:idx val="1"/>
          <c:order val="1"/>
          <c:tx>
            <c:strRef>
              <c:f>'KPI 5'!$C$3:$C$6</c:f>
              <c:strCache>
                <c:ptCount val="1"/>
                <c:pt idx="0">
                  <c:v>2008</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5'!$A$7</c:f>
              <c:strCache>
                <c:ptCount val="1"/>
                <c:pt idx="0">
                  <c:v>Total</c:v>
                </c:pt>
              </c:strCache>
            </c:strRef>
          </c:cat>
          <c:val>
            <c:numRef>
              <c:f>'KPI 5'!$C$7</c:f>
              <c:numCache>
                <c:formatCode>General</c:formatCode>
                <c:ptCount val="1"/>
                <c:pt idx="0">
                  <c:v>137</c:v>
                </c:pt>
              </c:numCache>
            </c:numRef>
          </c:val>
          <c:extLst>
            <c:ext xmlns:c16="http://schemas.microsoft.com/office/drawing/2014/chart" uri="{C3380CC4-5D6E-409C-BE32-E72D297353CC}">
              <c16:uniqueId val="{00000001-8ED1-4BB9-86AF-63FA8BBE796A}"/>
            </c:ext>
          </c:extLst>
        </c:ser>
        <c:ser>
          <c:idx val="2"/>
          <c:order val="2"/>
          <c:tx>
            <c:strRef>
              <c:f>'KPI 5'!$D$3:$D$6</c:f>
              <c:strCache>
                <c:ptCount val="1"/>
                <c:pt idx="0">
                  <c:v>2009</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5'!$A$7</c:f>
              <c:strCache>
                <c:ptCount val="1"/>
                <c:pt idx="0">
                  <c:v>Total</c:v>
                </c:pt>
              </c:strCache>
            </c:strRef>
          </c:cat>
          <c:val>
            <c:numRef>
              <c:f>'KPI 5'!$D$7</c:f>
              <c:numCache>
                <c:formatCode>General</c:formatCode>
                <c:ptCount val="1"/>
                <c:pt idx="0">
                  <c:v>559</c:v>
                </c:pt>
              </c:numCache>
            </c:numRef>
          </c:val>
          <c:extLst>
            <c:ext xmlns:c16="http://schemas.microsoft.com/office/drawing/2014/chart" uri="{C3380CC4-5D6E-409C-BE32-E72D297353CC}">
              <c16:uniqueId val="{00000002-8ED1-4BB9-86AF-63FA8BBE796A}"/>
            </c:ext>
          </c:extLst>
        </c:ser>
        <c:ser>
          <c:idx val="3"/>
          <c:order val="3"/>
          <c:tx>
            <c:strRef>
              <c:f>'KPI 5'!$E$3:$E$6</c:f>
              <c:strCache>
                <c:ptCount val="1"/>
                <c:pt idx="0">
                  <c:v>2010</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5'!$A$7</c:f>
              <c:strCache>
                <c:ptCount val="1"/>
                <c:pt idx="0">
                  <c:v>Total</c:v>
                </c:pt>
              </c:strCache>
            </c:strRef>
          </c:cat>
          <c:val>
            <c:numRef>
              <c:f>'KPI 5'!$E$7</c:f>
              <c:numCache>
                <c:formatCode>General</c:formatCode>
                <c:ptCount val="1"/>
                <c:pt idx="0">
                  <c:v>1848</c:v>
                </c:pt>
              </c:numCache>
            </c:numRef>
          </c:val>
          <c:extLst>
            <c:ext xmlns:c16="http://schemas.microsoft.com/office/drawing/2014/chart" uri="{C3380CC4-5D6E-409C-BE32-E72D297353CC}">
              <c16:uniqueId val="{00000003-8ED1-4BB9-86AF-63FA8BBE796A}"/>
            </c:ext>
          </c:extLst>
        </c:ser>
        <c:ser>
          <c:idx val="4"/>
          <c:order val="4"/>
          <c:tx>
            <c:strRef>
              <c:f>'KPI 5'!$F$3:$F$6</c:f>
              <c:strCache>
                <c:ptCount val="1"/>
                <c:pt idx="0">
                  <c:v>2011</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5'!$A$7</c:f>
              <c:strCache>
                <c:ptCount val="1"/>
                <c:pt idx="0">
                  <c:v>Total</c:v>
                </c:pt>
              </c:strCache>
            </c:strRef>
          </c:cat>
          <c:val>
            <c:numRef>
              <c:f>'KPI 5'!$F$7</c:f>
              <c:numCache>
                <c:formatCode>General</c:formatCode>
                <c:ptCount val="1"/>
                <c:pt idx="0">
                  <c:v>4996</c:v>
                </c:pt>
              </c:numCache>
            </c:numRef>
          </c:val>
          <c:extLst>
            <c:ext xmlns:c16="http://schemas.microsoft.com/office/drawing/2014/chart" uri="{C3380CC4-5D6E-409C-BE32-E72D297353CC}">
              <c16:uniqueId val="{00000004-8ED1-4BB9-86AF-63FA8BBE796A}"/>
            </c:ext>
          </c:extLst>
        </c:ser>
        <c:ser>
          <c:idx val="5"/>
          <c:order val="5"/>
          <c:tx>
            <c:strRef>
              <c:f>'KPI 5'!$G$3:$G$6</c:f>
              <c:strCache>
                <c:ptCount val="1"/>
                <c:pt idx="0">
                  <c:v>2012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5'!$A$7</c:f>
              <c:strCache>
                <c:ptCount val="1"/>
                <c:pt idx="0">
                  <c:v>Total</c:v>
                </c:pt>
              </c:strCache>
            </c:strRef>
          </c:cat>
          <c:val>
            <c:numRef>
              <c:f>'KPI 5'!$G$7</c:f>
              <c:numCache>
                <c:formatCode>General</c:formatCode>
                <c:ptCount val="1"/>
                <c:pt idx="0">
                  <c:v>8904</c:v>
                </c:pt>
              </c:numCache>
            </c:numRef>
          </c:val>
          <c:extLst>
            <c:ext xmlns:c16="http://schemas.microsoft.com/office/drawing/2014/chart" uri="{C3380CC4-5D6E-409C-BE32-E72D297353CC}">
              <c16:uniqueId val="{00000005-8ED1-4BB9-86AF-63FA8BBE796A}"/>
            </c:ext>
          </c:extLst>
        </c:ser>
        <c:ser>
          <c:idx val="6"/>
          <c:order val="6"/>
          <c:tx>
            <c:strRef>
              <c:f>'KPI 5'!$H$3:$H$6</c:f>
              <c:strCache>
                <c:ptCount val="1"/>
                <c:pt idx="0">
                  <c:v>2013</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5'!$A$7</c:f>
              <c:strCache>
                <c:ptCount val="1"/>
                <c:pt idx="0">
                  <c:v>Total</c:v>
                </c:pt>
              </c:strCache>
            </c:strRef>
          </c:cat>
          <c:val>
            <c:numRef>
              <c:f>'KPI 5'!$H$7</c:f>
              <c:numCache>
                <c:formatCode>General</c:formatCode>
                <c:ptCount val="1"/>
                <c:pt idx="0">
                  <c:v>9458</c:v>
                </c:pt>
              </c:numCache>
            </c:numRef>
          </c:val>
          <c:extLst>
            <c:ext xmlns:c16="http://schemas.microsoft.com/office/drawing/2014/chart" uri="{C3380CC4-5D6E-409C-BE32-E72D297353CC}">
              <c16:uniqueId val="{00000006-8ED1-4BB9-86AF-63FA8BBE796A}"/>
            </c:ext>
          </c:extLst>
        </c:ser>
        <c:ser>
          <c:idx val="7"/>
          <c:order val="7"/>
          <c:tx>
            <c:strRef>
              <c:f>'KPI 5'!$I$3:$I$6</c:f>
              <c:strCache>
                <c:ptCount val="1"/>
                <c:pt idx="0">
                  <c:v>2014</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5'!$A$7</c:f>
              <c:strCache>
                <c:ptCount val="1"/>
                <c:pt idx="0">
                  <c:v>Total</c:v>
                </c:pt>
              </c:strCache>
            </c:strRef>
          </c:cat>
          <c:val>
            <c:numRef>
              <c:f>'KPI 5'!$I$7</c:f>
              <c:numCache>
                <c:formatCode>General</c:formatCode>
                <c:ptCount val="1"/>
                <c:pt idx="0">
                  <c:v>9269</c:v>
                </c:pt>
              </c:numCache>
            </c:numRef>
          </c:val>
          <c:extLst>
            <c:ext xmlns:c16="http://schemas.microsoft.com/office/drawing/2014/chart" uri="{C3380CC4-5D6E-409C-BE32-E72D297353CC}">
              <c16:uniqueId val="{00000007-8ED1-4BB9-86AF-63FA8BBE796A}"/>
            </c:ext>
          </c:extLst>
        </c:ser>
        <c:ser>
          <c:idx val="8"/>
          <c:order val="8"/>
          <c:tx>
            <c:strRef>
              <c:f>'KPI 5'!$J$3:$J$6</c:f>
              <c:strCache>
                <c:ptCount val="1"/>
                <c:pt idx="0">
                  <c:v>2015</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5'!$A$7</c:f>
              <c:strCache>
                <c:ptCount val="1"/>
                <c:pt idx="0">
                  <c:v>Total</c:v>
                </c:pt>
              </c:strCache>
            </c:strRef>
          </c:cat>
          <c:val>
            <c:numRef>
              <c:f>'KPI 5'!$J$7</c:f>
              <c:numCache>
                <c:formatCode>General</c:formatCode>
                <c:ptCount val="1"/>
                <c:pt idx="0">
                  <c:v>2431</c:v>
                </c:pt>
              </c:numCache>
            </c:numRef>
          </c:val>
          <c:extLst>
            <c:ext xmlns:c16="http://schemas.microsoft.com/office/drawing/2014/chart" uri="{C3380CC4-5D6E-409C-BE32-E72D297353CC}">
              <c16:uniqueId val="{00000008-8ED1-4BB9-86AF-63FA8BBE796A}"/>
            </c:ext>
          </c:extLst>
        </c:ser>
        <c:ser>
          <c:idx val="9"/>
          <c:order val="9"/>
          <c:tx>
            <c:strRef>
              <c:f>'KPI 5'!$K$3:$K$6</c:f>
              <c:strCache>
                <c:ptCount val="1"/>
                <c:pt idx="0">
                  <c:v>2016</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5'!$A$7</c:f>
              <c:strCache>
                <c:ptCount val="1"/>
                <c:pt idx="0">
                  <c:v>Total</c:v>
                </c:pt>
              </c:strCache>
            </c:strRef>
          </c:cat>
          <c:val>
            <c:numRef>
              <c:f>'KPI 5'!$K$7</c:f>
              <c:numCache>
                <c:formatCode>General</c:formatCode>
                <c:ptCount val="1"/>
                <c:pt idx="0">
                  <c:v>2044</c:v>
                </c:pt>
              </c:numCache>
            </c:numRef>
          </c:val>
          <c:extLst>
            <c:ext xmlns:c16="http://schemas.microsoft.com/office/drawing/2014/chart" uri="{C3380CC4-5D6E-409C-BE32-E72D297353CC}">
              <c16:uniqueId val="{00000009-8ED1-4BB9-86AF-63FA8BBE796A}"/>
            </c:ext>
          </c:extLst>
        </c:ser>
        <c:dLbls>
          <c:dLblPos val="outEnd"/>
          <c:showLegendKey val="0"/>
          <c:showVal val="1"/>
          <c:showCatName val="0"/>
          <c:showSerName val="0"/>
          <c:showPercent val="0"/>
          <c:showBubbleSize val="0"/>
        </c:dLbls>
        <c:gapWidth val="219"/>
        <c:overlap val="-27"/>
        <c:axId val="2063731872"/>
        <c:axId val="2063755584"/>
      </c:barChart>
      <c:catAx>
        <c:axId val="2063731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3755584"/>
        <c:crosses val="autoZero"/>
        <c:auto val="1"/>
        <c:lblAlgn val="ctr"/>
        <c:lblOffset val="100"/>
        <c:noMultiLvlLbl val="0"/>
      </c:catAx>
      <c:valAx>
        <c:axId val="206375558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37318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FFFF00"/>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4">
  <a:schemeClr val="accent4"/>
</cs:colorStyle>
</file>

<file path=ppt/charts/colors3.xml><?xml version="1.0" encoding="utf-8"?>
<cs:colorStyle xmlns:cs="http://schemas.microsoft.com/office/drawing/2012/chartStyle" xmlns:a="http://schemas.openxmlformats.org/drawingml/2006/main" meth="withinLinear" id="18">
  <a:schemeClr val="accent5"/>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image" Target="../media/image7.jpg"/><Relationship Id="rId1" Type="http://schemas.openxmlformats.org/officeDocument/2006/relationships/image" Target="../media/image6.jpg"/><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image" Target="../media/image7.jpg"/><Relationship Id="rId1" Type="http://schemas.openxmlformats.org/officeDocument/2006/relationships/image" Target="../media/image6.jpg"/><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F5D957-C56C-496D-A1AF-E1FDE1D2E61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5D749F30-05CB-4AEB-9777-BFD13FBD9B36}">
      <dgm:prSet/>
      <dgm:spPr/>
      <dgm:t>
        <a:bodyPr/>
        <a:lstStyle/>
        <a:p>
          <a:r>
            <a:rPr lang="en-IN" b="1" baseline="0" dirty="0"/>
            <a:t>Bank Loan Of Customers Project</a:t>
          </a:r>
          <a:endParaRPr lang="en-IN" dirty="0"/>
        </a:p>
      </dgm:t>
    </dgm:pt>
    <dgm:pt modelId="{21216EA0-AC42-4345-A83B-C135C9BD4205}" type="parTrans" cxnId="{4C9DA6E8-4AC7-4AFF-B3AA-3A478029F934}">
      <dgm:prSet/>
      <dgm:spPr/>
      <dgm:t>
        <a:bodyPr/>
        <a:lstStyle/>
        <a:p>
          <a:endParaRPr lang="en-IN"/>
        </a:p>
      </dgm:t>
    </dgm:pt>
    <dgm:pt modelId="{02E6A6F4-4A32-4DFE-9E99-640D4F319FE8}" type="sibTrans" cxnId="{4C9DA6E8-4AC7-4AFF-B3AA-3A478029F934}">
      <dgm:prSet/>
      <dgm:spPr/>
      <dgm:t>
        <a:bodyPr/>
        <a:lstStyle/>
        <a:p>
          <a:endParaRPr lang="en-IN"/>
        </a:p>
      </dgm:t>
    </dgm:pt>
    <dgm:pt modelId="{BFEF7563-BAE0-4809-BB1C-7D3F4B0A6428}" type="pres">
      <dgm:prSet presAssocID="{FAF5D957-C56C-496D-A1AF-E1FDE1D2E612}" presName="Name0" presStyleCnt="0">
        <dgm:presLayoutVars>
          <dgm:chMax val="7"/>
          <dgm:chPref val="7"/>
          <dgm:dir/>
        </dgm:presLayoutVars>
      </dgm:prSet>
      <dgm:spPr/>
    </dgm:pt>
    <dgm:pt modelId="{16FDBB51-574A-46B7-8833-CC9845AAD54E}" type="pres">
      <dgm:prSet presAssocID="{FAF5D957-C56C-496D-A1AF-E1FDE1D2E612}" presName="Name1" presStyleCnt="0"/>
      <dgm:spPr/>
    </dgm:pt>
    <dgm:pt modelId="{F8F9A099-F4B3-4BA2-89BB-420911FA40B4}" type="pres">
      <dgm:prSet presAssocID="{FAF5D957-C56C-496D-A1AF-E1FDE1D2E612}" presName="cycle" presStyleCnt="0"/>
      <dgm:spPr/>
    </dgm:pt>
    <dgm:pt modelId="{66EBF226-F1DB-482C-B80B-3D38E570E9A2}" type="pres">
      <dgm:prSet presAssocID="{FAF5D957-C56C-496D-A1AF-E1FDE1D2E612}" presName="srcNode" presStyleLbl="node1" presStyleIdx="0" presStyleCnt="1"/>
      <dgm:spPr/>
    </dgm:pt>
    <dgm:pt modelId="{0ECA4F9B-F1FD-4D2D-BD35-88AB1FBBCD17}" type="pres">
      <dgm:prSet presAssocID="{FAF5D957-C56C-496D-A1AF-E1FDE1D2E612}" presName="conn" presStyleLbl="parChTrans1D2" presStyleIdx="0" presStyleCnt="1"/>
      <dgm:spPr/>
    </dgm:pt>
    <dgm:pt modelId="{4D5C8819-DA2C-4AA4-87A0-6A1461D7D1D3}" type="pres">
      <dgm:prSet presAssocID="{FAF5D957-C56C-496D-A1AF-E1FDE1D2E612}" presName="extraNode" presStyleLbl="node1" presStyleIdx="0" presStyleCnt="1"/>
      <dgm:spPr/>
    </dgm:pt>
    <dgm:pt modelId="{1F22CC58-6408-4D9C-8D17-6A0A4FFCBC53}" type="pres">
      <dgm:prSet presAssocID="{FAF5D957-C56C-496D-A1AF-E1FDE1D2E612}" presName="dstNode" presStyleLbl="node1" presStyleIdx="0" presStyleCnt="1"/>
      <dgm:spPr/>
    </dgm:pt>
    <dgm:pt modelId="{9C811BDB-E31C-442A-8752-900AD8BC8E9E}" type="pres">
      <dgm:prSet presAssocID="{5D749F30-05CB-4AEB-9777-BFD13FBD9B36}" presName="text_1" presStyleLbl="node1" presStyleIdx="0" presStyleCnt="1">
        <dgm:presLayoutVars>
          <dgm:bulletEnabled val="1"/>
        </dgm:presLayoutVars>
      </dgm:prSet>
      <dgm:spPr/>
    </dgm:pt>
    <dgm:pt modelId="{52987602-1DE4-427F-ABD1-A4FA27AFF991}" type="pres">
      <dgm:prSet presAssocID="{5D749F30-05CB-4AEB-9777-BFD13FBD9B36}" presName="accent_1" presStyleCnt="0"/>
      <dgm:spPr/>
    </dgm:pt>
    <dgm:pt modelId="{2229E98C-17D4-40CE-B601-49AE90E5B6AC}" type="pres">
      <dgm:prSet presAssocID="{5D749F30-05CB-4AEB-9777-BFD13FBD9B36}" presName="accentRepeatNode" presStyleLbl="solidFgAcc1" presStyleIdx="0" presStyleCnt="1"/>
      <dgm:spPr/>
    </dgm:pt>
  </dgm:ptLst>
  <dgm:cxnLst>
    <dgm:cxn modelId="{A80AB53B-A388-4902-8D93-17CD2E964F70}" type="presOf" srcId="{02E6A6F4-4A32-4DFE-9E99-640D4F319FE8}" destId="{0ECA4F9B-F1FD-4D2D-BD35-88AB1FBBCD17}" srcOrd="0" destOrd="0" presId="urn:microsoft.com/office/officeart/2008/layout/VerticalCurvedList"/>
    <dgm:cxn modelId="{C75A0073-D5D1-4154-92DB-DFE27C1FA534}" type="presOf" srcId="{FAF5D957-C56C-496D-A1AF-E1FDE1D2E612}" destId="{BFEF7563-BAE0-4809-BB1C-7D3F4B0A6428}" srcOrd="0" destOrd="0" presId="urn:microsoft.com/office/officeart/2008/layout/VerticalCurvedList"/>
    <dgm:cxn modelId="{AEBFA075-EF19-47F3-850B-0E69FC60AA0F}" type="presOf" srcId="{5D749F30-05CB-4AEB-9777-BFD13FBD9B36}" destId="{9C811BDB-E31C-442A-8752-900AD8BC8E9E}" srcOrd="0" destOrd="0" presId="urn:microsoft.com/office/officeart/2008/layout/VerticalCurvedList"/>
    <dgm:cxn modelId="{4C9DA6E8-4AC7-4AFF-B3AA-3A478029F934}" srcId="{FAF5D957-C56C-496D-A1AF-E1FDE1D2E612}" destId="{5D749F30-05CB-4AEB-9777-BFD13FBD9B36}" srcOrd="0" destOrd="0" parTransId="{21216EA0-AC42-4345-A83B-C135C9BD4205}" sibTransId="{02E6A6F4-4A32-4DFE-9E99-640D4F319FE8}"/>
    <dgm:cxn modelId="{D95D9016-BDD1-47B7-A030-6B7C946EC080}" type="presParOf" srcId="{BFEF7563-BAE0-4809-BB1C-7D3F4B0A6428}" destId="{16FDBB51-574A-46B7-8833-CC9845AAD54E}" srcOrd="0" destOrd="0" presId="urn:microsoft.com/office/officeart/2008/layout/VerticalCurvedList"/>
    <dgm:cxn modelId="{3A663AC2-8716-430D-B6B4-4CFAA9204622}" type="presParOf" srcId="{16FDBB51-574A-46B7-8833-CC9845AAD54E}" destId="{F8F9A099-F4B3-4BA2-89BB-420911FA40B4}" srcOrd="0" destOrd="0" presId="urn:microsoft.com/office/officeart/2008/layout/VerticalCurvedList"/>
    <dgm:cxn modelId="{6594E35E-E67F-43B7-A7AE-E71B58C8B3BA}" type="presParOf" srcId="{F8F9A099-F4B3-4BA2-89BB-420911FA40B4}" destId="{66EBF226-F1DB-482C-B80B-3D38E570E9A2}" srcOrd="0" destOrd="0" presId="urn:microsoft.com/office/officeart/2008/layout/VerticalCurvedList"/>
    <dgm:cxn modelId="{7BD88E80-4593-4996-AEFF-107D8CB14B4F}" type="presParOf" srcId="{F8F9A099-F4B3-4BA2-89BB-420911FA40B4}" destId="{0ECA4F9B-F1FD-4D2D-BD35-88AB1FBBCD17}" srcOrd="1" destOrd="0" presId="urn:microsoft.com/office/officeart/2008/layout/VerticalCurvedList"/>
    <dgm:cxn modelId="{6DA24309-85EC-42F0-9039-8E1B3BAB2657}" type="presParOf" srcId="{F8F9A099-F4B3-4BA2-89BB-420911FA40B4}" destId="{4D5C8819-DA2C-4AA4-87A0-6A1461D7D1D3}" srcOrd="2" destOrd="0" presId="urn:microsoft.com/office/officeart/2008/layout/VerticalCurvedList"/>
    <dgm:cxn modelId="{36A44B65-1A33-419F-A3D9-F9615FB79614}" type="presParOf" srcId="{F8F9A099-F4B3-4BA2-89BB-420911FA40B4}" destId="{1F22CC58-6408-4D9C-8D17-6A0A4FFCBC53}" srcOrd="3" destOrd="0" presId="urn:microsoft.com/office/officeart/2008/layout/VerticalCurvedList"/>
    <dgm:cxn modelId="{D55CD82E-FA9A-44B7-A3A4-BD4BF5DB3126}" type="presParOf" srcId="{16FDBB51-574A-46B7-8833-CC9845AAD54E}" destId="{9C811BDB-E31C-442A-8752-900AD8BC8E9E}" srcOrd="1" destOrd="0" presId="urn:microsoft.com/office/officeart/2008/layout/VerticalCurvedList"/>
    <dgm:cxn modelId="{2137BC8D-1028-4E52-A802-3ACA5CF6C35E}" type="presParOf" srcId="{16FDBB51-574A-46B7-8833-CC9845AAD54E}" destId="{52987602-1DE4-427F-ABD1-A4FA27AFF991}" srcOrd="2" destOrd="0" presId="urn:microsoft.com/office/officeart/2008/layout/VerticalCurvedList"/>
    <dgm:cxn modelId="{E06B9708-3D21-49C9-818D-8B805ACA1889}" type="presParOf" srcId="{52987602-1DE4-427F-ABD1-A4FA27AFF991}" destId="{2229E98C-17D4-40CE-B601-49AE90E5B6A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1E3EA7-F1A1-4B96-9642-4DC979147182}" type="doc">
      <dgm:prSet loTypeId="urn:microsoft.com/office/officeart/2005/8/layout/bList2" loCatId="list" qsTypeId="urn:microsoft.com/office/officeart/2005/8/quickstyle/3d3" qsCatId="3D" csTypeId="urn:microsoft.com/office/officeart/2005/8/colors/accent1_2" csCatId="accent1" phldr="1"/>
      <dgm:spPr/>
      <dgm:t>
        <a:bodyPr/>
        <a:lstStyle/>
        <a:p>
          <a:endParaRPr lang="en-IN"/>
        </a:p>
      </dgm:t>
    </dgm:pt>
    <dgm:pt modelId="{086B580B-AB73-4391-AE37-67BC3A6DB704}">
      <dgm:prSet/>
      <dgm:spPr/>
      <dgm:t>
        <a:bodyPr/>
        <a:lstStyle/>
        <a:p>
          <a:r>
            <a:rPr lang="en-IN" b="1" dirty="0"/>
            <a:t>Group        Details</a:t>
          </a:r>
          <a:endParaRPr lang="en-IN" dirty="0"/>
        </a:p>
      </dgm:t>
    </dgm:pt>
    <dgm:pt modelId="{D9774218-7068-434A-B871-08171E1B1709}" type="parTrans" cxnId="{25BE4E06-AA26-4602-99CF-60EC2D7DFDC9}">
      <dgm:prSet/>
      <dgm:spPr/>
      <dgm:t>
        <a:bodyPr/>
        <a:lstStyle/>
        <a:p>
          <a:endParaRPr lang="en-IN"/>
        </a:p>
      </dgm:t>
    </dgm:pt>
    <dgm:pt modelId="{76A9D622-C15F-4F68-A70C-C98A3A1EFF4A}" type="sibTrans" cxnId="{25BE4E06-AA26-4602-99CF-60EC2D7DFDC9}">
      <dgm:prSet/>
      <dgm:spPr/>
      <dgm:t>
        <a:bodyPr/>
        <a:lstStyle/>
        <a:p>
          <a:endParaRPr lang="en-IN"/>
        </a:p>
      </dgm:t>
    </dgm:pt>
    <dgm:pt modelId="{F0D64697-534E-4775-93F3-A9E5AE4E4D72}">
      <dgm:prSet/>
      <dgm:spPr/>
      <dgm:t>
        <a:bodyPr/>
        <a:lstStyle/>
        <a:p>
          <a:r>
            <a:rPr lang="en-IN" b="1"/>
            <a:t>Project Details</a:t>
          </a:r>
          <a:endParaRPr lang="en-IN"/>
        </a:p>
      </dgm:t>
    </dgm:pt>
    <dgm:pt modelId="{64A4FF18-2334-465F-8E96-CC1ABA5CC3C6}" type="parTrans" cxnId="{A4E105B4-0FA1-422A-921F-FD0A881189FF}">
      <dgm:prSet/>
      <dgm:spPr/>
      <dgm:t>
        <a:bodyPr/>
        <a:lstStyle/>
        <a:p>
          <a:endParaRPr lang="en-IN"/>
        </a:p>
      </dgm:t>
    </dgm:pt>
    <dgm:pt modelId="{C3A1D9BA-DAF0-4BA1-AD50-63277B039901}" type="sibTrans" cxnId="{A4E105B4-0FA1-422A-921F-FD0A881189FF}">
      <dgm:prSet/>
      <dgm:spPr/>
      <dgm:t>
        <a:bodyPr/>
        <a:lstStyle/>
        <a:p>
          <a:endParaRPr lang="en-IN"/>
        </a:p>
      </dgm:t>
    </dgm:pt>
    <dgm:pt modelId="{CD45904E-FC88-4874-8547-455E0119D5D2}">
      <dgm:prSet/>
      <dgm:spPr/>
      <dgm:t>
        <a:bodyPr/>
        <a:lstStyle/>
        <a:p>
          <a:r>
            <a:rPr lang="en-IN" b="1" dirty="0"/>
            <a:t>        KPI’s</a:t>
          </a:r>
          <a:endParaRPr lang="en-IN" dirty="0"/>
        </a:p>
      </dgm:t>
    </dgm:pt>
    <dgm:pt modelId="{C2A497FE-502C-401D-B328-06B34CC978E4}" type="parTrans" cxnId="{83DDC9E5-5036-4093-B8F7-5857F35F219F}">
      <dgm:prSet/>
      <dgm:spPr/>
      <dgm:t>
        <a:bodyPr/>
        <a:lstStyle/>
        <a:p>
          <a:endParaRPr lang="en-IN"/>
        </a:p>
      </dgm:t>
    </dgm:pt>
    <dgm:pt modelId="{3B97D825-8BC8-41E4-830D-BA944544A01A}" type="sibTrans" cxnId="{83DDC9E5-5036-4093-B8F7-5857F35F219F}">
      <dgm:prSet/>
      <dgm:spPr/>
      <dgm:t>
        <a:bodyPr/>
        <a:lstStyle/>
        <a:p>
          <a:endParaRPr lang="en-IN"/>
        </a:p>
      </dgm:t>
    </dgm:pt>
    <dgm:pt modelId="{5BC86275-601B-46D5-8565-726B4275A9A2}">
      <dgm:prSet/>
      <dgm:spPr/>
      <dgm:t>
        <a:bodyPr/>
        <a:lstStyle/>
        <a:p>
          <a:pPr algn="ctr"/>
          <a:r>
            <a:rPr lang="en-IN" b="1" dirty="0"/>
            <a:t>      Excel</a:t>
          </a:r>
          <a:endParaRPr lang="en-IN" dirty="0"/>
        </a:p>
      </dgm:t>
    </dgm:pt>
    <dgm:pt modelId="{3BC99C11-ED3A-43D8-B70A-A9E7505981D7}" type="parTrans" cxnId="{58CFAF1B-BBAC-4C3D-87D8-9BC1C40E6018}">
      <dgm:prSet/>
      <dgm:spPr/>
      <dgm:t>
        <a:bodyPr/>
        <a:lstStyle/>
        <a:p>
          <a:endParaRPr lang="en-IN"/>
        </a:p>
      </dgm:t>
    </dgm:pt>
    <dgm:pt modelId="{9AAB41E3-4393-4B0A-8F1B-11AB1AEC74F2}" type="sibTrans" cxnId="{58CFAF1B-BBAC-4C3D-87D8-9BC1C40E6018}">
      <dgm:prSet/>
      <dgm:spPr/>
      <dgm:t>
        <a:bodyPr/>
        <a:lstStyle/>
        <a:p>
          <a:endParaRPr lang="en-IN"/>
        </a:p>
      </dgm:t>
    </dgm:pt>
    <dgm:pt modelId="{CEAD969B-0EDA-4B57-931F-B6A5149AACA4}">
      <dgm:prSet/>
      <dgm:spPr/>
      <dgm:t>
        <a:bodyPr/>
        <a:lstStyle/>
        <a:p>
          <a:r>
            <a:rPr lang="en-IN" b="1" dirty="0"/>
            <a:t>   My SQL</a:t>
          </a:r>
          <a:endParaRPr lang="en-IN" dirty="0"/>
        </a:p>
      </dgm:t>
    </dgm:pt>
    <dgm:pt modelId="{9544F9DF-FCF7-4C43-9FC3-73B00A42C5FB}" type="parTrans" cxnId="{37B321C2-5E2C-43A6-BF3A-EE23330BCB22}">
      <dgm:prSet/>
      <dgm:spPr/>
      <dgm:t>
        <a:bodyPr/>
        <a:lstStyle/>
        <a:p>
          <a:endParaRPr lang="en-IN"/>
        </a:p>
      </dgm:t>
    </dgm:pt>
    <dgm:pt modelId="{1DC4D48A-6087-4AF8-909F-80DB0A50C812}" type="sibTrans" cxnId="{37B321C2-5E2C-43A6-BF3A-EE23330BCB22}">
      <dgm:prSet/>
      <dgm:spPr/>
      <dgm:t>
        <a:bodyPr/>
        <a:lstStyle/>
        <a:p>
          <a:endParaRPr lang="en-IN"/>
        </a:p>
      </dgm:t>
    </dgm:pt>
    <dgm:pt modelId="{DC8E2F20-4568-4892-BFDA-FE07041D5720}">
      <dgm:prSet/>
      <dgm:spPr/>
      <dgm:t>
        <a:bodyPr/>
        <a:lstStyle/>
        <a:p>
          <a:r>
            <a:rPr lang="en-IN" b="1" dirty="0"/>
            <a:t>  Tableau</a:t>
          </a:r>
          <a:endParaRPr lang="en-IN" dirty="0"/>
        </a:p>
      </dgm:t>
    </dgm:pt>
    <dgm:pt modelId="{90887C80-33D8-41B4-A16D-28403B3AA2C7}" type="parTrans" cxnId="{1E83F2EC-25A6-4EB8-8B6E-92765B06A929}">
      <dgm:prSet/>
      <dgm:spPr/>
      <dgm:t>
        <a:bodyPr/>
        <a:lstStyle/>
        <a:p>
          <a:endParaRPr lang="en-IN"/>
        </a:p>
      </dgm:t>
    </dgm:pt>
    <dgm:pt modelId="{119BAD41-3CE1-459E-9416-65DF1C31E5EF}" type="sibTrans" cxnId="{1E83F2EC-25A6-4EB8-8B6E-92765B06A929}">
      <dgm:prSet/>
      <dgm:spPr/>
      <dgm:t>
        <a:bodyPr/>
        <a:lstStyle/>
        <a:p>
          <a:endParaRPr lang="en-IN"/>
        </a:p>
      </dgm:t>
    </dgm:pt>
    <dgm:pt modelId="{8CF07807-268C-4FF6-8D3F-14D18D536EE5}">
      <dgm:prSet/>
      <dgm:spPr/>
      <dgm:t>
        <a:bodyPr/>
        <a:lstStyle/>
        <a:p>
          <a:r>
            <a:rPr lang="en-IN" b="1" dirty="0"/>
            <a:t> Power BI</a:t>
          </a:r>
          <a:endParaRPr lang="en-IN" dirty="0"/>
        </a:p>
      </dgm:t>
    </dgm:pt>
    <dgm:pt modelId="{01261E02-4D61-4296-A677-B4B82C8B2001}" type="parTrans" cxnId="{4AFF9863-7B2B-4AD6-906F-268F10540090}">
      <dgm:prSet/>
      <dgm:spPr/>
      <dgm:t>
        <a:bodyPr/>
        <a:lstStyle/>
        <a:p>
          <a:endParaRPr lang="en-IN"/>
        </a:p>
      </dgm:t>
    </dgm:pt>
    <dgm:pt modelId="{447FB230-D0E4-4DAC-8942-8A84B782FEA3}" type="sibTrans" cxnId="{4AFF9863-7B2B-4AD6-906F-268F10540090}">
      <dgm:prSet/>
      <dgm:spPr/>
      <dgm:t>
        <a:bodyPr/>
        <a:lstStyle/>
        <a:p>
          <a:endParaRPr lang="en-IN"/>
        </a:p>
      </dgm:t>
    </dgm:pt>
    <dgm:pt modelId="{6CF88997-8689-4DBF-94E8-ECE58FF8E535}" type="pres">
      <dgm:prSet presAssocID="{E71E3EA7-F1A1-4B96-9642-4DC979147182}" presName="diagram" presStyleCnt="0">
        <dgm:presLayoutVars>
          <dgm:dir/>
          <dgm:animLvl val="lvl"/>
          <dgm:resizeHandles val="exact"/>
        </dgm:presLayoutVars>
      </dgm:prSet>
      <dgm:spPr/>
    </dgm:pt>
    <dgm:pt modelId="{01E8C724-78BD-49C5-8882-AC1812AAB752}" type="pres">
      <dgm:prSet presAssocID="{086B580B-AB73-4391-AE37-67BC3A6DB704}" presName="compNode" presStyleCnt="0"/>
      <dgm:spPr/>
    </dgm:pt>
    <dgm:pt modelId="{F006A8BF-021B-450C-B886-54475E79AD98}" type="pres">
      <dgm:prSet presAssocID="{086B580B-AB73-4391-AE37-67BC3A6DB704}" presName="childRect" presStyleLbl="bgAcc1" presStyleIdx="0" presStyleCnt="7">
        <dgm:presLayoutVars>
          <dgm:bulletEnabled val="1"/>
        </dgm:presLayoutVars>
      </dgm:prSet>
      <dgm:spPr/>
    </dgm:pt>
    <dgm:pt modelId="{35053A0B-2B2D-43B8-B21C-2DAEBE045F8A}" type="pres">
      <dgm:prSet presAssocID="{086B580B-AB73-4391-AE37-67BC3A6DB704}" presName="parentText" presStyleLbl="node1" presStyleIdx="0" presStyleCnt="0">
        <dgm:presLayoutVars>
          <dgm:chMax val="0"/>
          <dgm:bulletEnabled val="1"/>
        </dgm:presLayoutVars>
      </dgm:prSet>
      <dgm:spPr/>
    </dgm:pt>
    <dgm:pt modelId="{A4DA1279-EB73-4BDC-B954-0EDE96AF3252}" type="pres">
      <dgm:prSet presAssocID="{086B580B-AB73-4391-AE37-67BC3A6DB704}" presName="parentRect" presStyleLbl="alignNode1" presStyleIdx="0" presStyleCnt="7"/>
      <dgm:spPr/>
    </dgm:pt>
    <dgm:pt modelId="{7AA1370C-8422-4624-9756-FB73BCEB36C3}" type="pres">
      <dgm:prSet presAssocID="{086B580B-AB73-4391-AE37-67BC3A6DB704}" presName="adorn" presStyleLbl="fgAccFollowNode1" presStyleIdx="0" presStyleCnt="7" custScaleX="264438" custScaleY="190070" custLinFactX="-17190" custLinFactY="-69431" custLinFactNeighborX="-100000" custLinFactNeighborY="-100000"/>
      <dgm:spPr>
        <a:blipFill>
          <a:blip xmlns:r="http://schemas.openxmlformats.org/officeDocument/2006/relationships" r:embed="rId1">
            <a:extLst>
              <a:ext uri="{28A0092B-C50C-407E-A947-70E740481C1C}">
                <a14:useLocalDpi xmlns:a14="http://schemas.microsoft.com/office/drawing/2010/main" val="0"/>
              </a:ext>
            </a:extLst>
          </a:blip>
          <a:srcRect/>
          <a:stretch>
            <a:fillRect l="-21000" r="-21000"/>
          </a:stretch>
        </a:blipFill>
      </dgm:spPr>
    </dgm:pt>
    <dgm:pt modelId="{38EF81EC-37AD-4C62-8289-D4D75652BC2C}" type="pres">
      <dgm:prSet presAssocID="{76A9D622-C15F-4F68-A70C-C98A3A1EFF4A}" presName="sibTrans" presStyleLbl="sibTrans2D1" presStyleIdx="0" presStyleCnt="0"/>
      <dgm:spPr/>
    </dgm:pt>
    <dgm:pt modelId="{40CEE4CE-CAF9-484F-8A65-DFD09349C31D}" type="pres">
      <dgm:prSet presAssocID="{F0D64697-534E-4775-93F3-A9E5AE4E4D72}" presName="compNode" presStyleCnt="0"/>
      <dgm:spPr/>
    </dgm:pt>
    <dgm:pt modelId="{C58A9A2E-F554-47DD-8211-F10461CF7452}" type="pres">
      <dgm:prSet presAssocID="{F0D64697-534E-4775-93F3-A9E5AE4E4D72}" presName="childRect" presStyleLbl="bgAcc1" presStyleIdx="1" presStyleCnt="7">
        <dgm:presLayoutVars>
          <dgm:bulletEnabled val="1"/>
        </dgm:presLayoutVars>
      </dgm:prSet>
      <dgm:spPr/>
    </dgm:pt>
    <dgm:pt modelId="{FFE4458F-3ADD-4575-967C-73069822381E}" type="pres">
      <dgm:prSet presAssocID="{F0D64697-534E-4775-93F3-A9E5AE4E4D72}" presName="parentText" presStyleLbl="node1" presStyleIdx="0" presStyleCnt="0">
        <dgm:presLayoutVars>
          <dgm:chMax val="0"/>
          <dgm:bulletEnabled val="1"/>
        </dgm:presLayoutVars>
      </dgm:prSet>
      <dgm:spPr/>
    </dgm:pt>
    <dgm:pt modelId="{B83B6681-7FAA-4613-97FC-A7ADB25E78B6}" type="pres">
      <dgm:prSet presAssocID="{F0D64697-534E-4775-93F3-A9E5AE4E4D72}" presName="parentRect" presStyleLbl="alignNode1" presStyleIdx="1" presStyleCnt="7"/>
      <dgm:spPr/>
    </dgm:pt>
    <dgm:pt modelId="{7147FD0C-2581-457C-B7A2-7EB0F3C4FA12}" type="pres">
      <dgm:prSet presAssocID="{F0D64697-534E-4775-93F3-A9E5AE4E4D72}" presName="adorn" presStyleLbl="fgAccFollowNode1" presStyleIdx="1" presStyleCnt="7" custScaleX="271000" custScaleY="177252" custLinFactX="-17134" custLinFactY="-77904" custLinFactNeighborX="-100000" custLinFactNeighborY="-100000"/>
      <dgm:spPr>
        <a:blipFill>
          <a:blip xmlns:r="http://schemas.openxmlformats.org/officeDocument/2006/relationships" r:embed="rId2">
            <a:extLst>
              <a:ext uri="{28A0092B-C50C-407E-A947-70E740481C1C}">
                <a14:useLocalDpi xmlns:a14="http://schemas.microsoft.com/office/drawing/2010/main" val="0"/>
              </a:ext>
            </a:extLst>
          </a:blip>
          <a:srcRect/>
          <a:stretch>
            <a:fillRect l="-29000" r="-29000"/>
          </a:stretch>
        </a:blipFill>
      </dgm:spPr>
    </dgm:pt>
    <dgm:pt modelId="{4EA4B20E-749A-4D44-8386-3334D558A4C2}" type="pres">
      <dgm:prSet presAssocID="{C3A1D9BA-DAF0-4BA1-AD50-63277B039901}" presName="sibTrans" presStyleLbl="sibTrans2D1" presStyleIdx="0" presStyleCnt="0"/>
      <dgm:spPr/>
    </dgm:pt>
    <dgm:pt modelId="{01849384-23F6-4E2D-9A7B-EEA01DEE7632}" type="pres">
      <dgm:prSet presAssocID="{CD45904E-FC88-4874-8547-455E0119D5D2}" presName="compNode" presStyleCnt="0"/>
      <dgm:spPr/>
    </dgm:pt>
    <dgm:pt modelId="{3DAA564A-92F6-449D-AEB2-11F6C04284B1}" type="pres">
      <dgm:prSet presAssocID="{CD45904E-FC88-4874-8547-455E0119D5D2}" presName="childRect" presStyleLbl="bgAcc1" presStyleIdx="2" presStyleCnt="7">
        <dgm:presLayoutVars>
          <dgm:bulletEnabled val="1"/>
        </dgm:presLayoutVars>
      </dgm:prSet>
      <dgm:spPr/>
    </dgm:pt>
    <dgm:pt modelId="{F1893703-8122-487A-9A65-0E594A3EFF92}" type="pres">
      <dgm:prSet presAssocID="{CD45904E-FC88-4874-8547-455E0119D5D2}" presName="parentText" presStyleLbl="node1" presStyleIdx="0" presStyleCnt="0">
        <dgm:presLayoutVars>
          <dgm:chMax val="0"/>
          <dgm:bulletEnabled val="1"/>
        </dgm:presLayoutVars>
      </dgm:prSet>
      <dgm:spPr/>
    </dgm:pt>
    <dgm:pt modelId="{C6009D07-4EA0-4A87-B76F-E25912986CB4}" type="pres">
      <dgm:prSet presAssocID="{CD45904E-FC88-4874-8547-455E0119D5D2}" presName="parentRect" presStyleLbl="alignNode1" presStyleIdx="2" presStyleCnt="7" custLinFactNeighborY="-1552"/>
      <dgm:spPr/>
    </dgm:pt>
    <dgm:pt modelId="{EB18292E-17F2-492C-A57D-310D79AB9B0A}" type="pres">
      <dgm:prSet presAssocID="{CD45904E-FC88-4874-8547-455E0119D5D2}" presName="adorn" presStyleLbl="fgAccFollowNode1" presStyleIdx="2" presStyleCnt="7" custScaleX="253678" custScaleY="210473" custLinFactX="-17190" custLinFactY="-70843" custLinFactNeighborX="-100000" custLinFactNeighborY="-100000"/>
      <dgm:spPr>
        <a:blipFill>
          <a:blip xmlns:r="http://schemas.openxmlformats.org/officeDocument/2006/relationships" r:embed="rId3">
            <a:extLst>
              <a:ext uri="{28A0092B-C50C-407E-A947-70E740481C1C}">
                <a14:useLocalDpi xmlns:a14="http://schemas.microsoft.com/office/drawing/2010/main" val="0"/>
              </a:ext>
            </a:extLst>
          </a:blip>
          <a:srcRect/>
          <a:stretch>
            <a:fillRect l="-24000" r="-24000"/>
          </a:stretch>
        </a:blipFill>
      </dgm:spPr>
    </dgm:pt>
    <dgm:pt modelId="{D445519E-065E-489F-866A-1CAF8094644F}" type="pres">
      <dgm:prSet presAssocID="{3B97D825-8BC8-41E4-830D-BA944544A01A}" presName="sibTrans" presStyleLbl="sibTrans2D1" presStyleIdx="0" presStyleCnt="0"/>
      <dgm:spPr/>
    </dgm:pt>
    <dgm:pt modelId="{9C0E486F-75F1-401C-B23D-A895D61AAF90}" type="pres">
      <dgm:prSet presAssocID="{5BC86275-601B-46D5-8565-726B4275A9A2}" presName="compNode" presStyleCnt="0"/>
      <dgm:spPr/>
    </dgm:pt>
    <dgm:pt modelId="{8AFCAB5B-1DC7-4E7C-82C8-03A4ADA3BD1A}" type="pres">
      <dgm:prSet presAssocID="{5BC86275-601B-46D5-8565-726B4275A9A2}" presName="childRect" presStyleLbl="bgAcc1" presStyleIdx="3" presStyleCnt="7" custScaleY="98090">
        <dgm:presLayoutVars>
          <dgm:bulletEnabled val="1"/>
        </dgm:presLayoutVars>
      </dgm:prSet>
      <dgm:spPr/>
    </dgm:pt>
    <dgm:pt modelId="{E59156E1-FB47-4709-8A52-E7A632863C7A}" type="pres">
      <dgm:prSet presAssocID="{5BC86275-601B-46D5-8565-726B4275A9A2}" presName="parentText" presStyleLbl="node1" presStyleIdx="0" presStyleCnt="0">
        <dgm:presLayoutVars>
          <dgm:chMax val="0"/>
          <dgm:bulletEnabled val="1"/>
        </dgm:presLayoutVars>
      </dgm:prSet>
      <dgm:spPr/>
    </dgm:pt>
    <dgm:pt modelId="{C1480DBE-A05C-4131-982B-039435C15CC6}" type="pres">
      <dgm:prSet presAssocID="{5BC86275-601B-46D5-8565-726B4275A9A2}" presName="parentRect" presStyleLbl="alignNode1" presStyleIdx="3" presStyleCnt="7"/>
      <dgm:spPr/>
    </dgm:pt>
    <dgm:pt modelId="{4D696F18-4DAD-4C91-ABB2-FDD39C0036CF}" type="pres">
      <dgm:prSet presAssocID="{5BC86275-601B-46D5-8565-726B4275A9A2}" presName="adorn" presStyleLbl="fgAccFollowNode1" presStyleIdx="3" presStyleCnt="7" custScaleX="187469" custScaleY="198170" custLinFactX="-15778" custLinFactY="-73667" custLinFactNeighborX="-100000" custLinFactNeighborY="-100000"/>
      <dgm:spPr>
        <a:blipFill>
          <a:blip xmlns:r="http://schemas.openxmlformats.org/officeDocument/2006/relationships" r:embed="rId4">
            <a:extLst>
              <a:ext uri="{28A0092B-C50C-407E-A947-70E740481C1C}">
                <a14:useLocalDpi xmlns:a14="http://schemas.microsoft.com/office/drawing/2010/main" val="0"/>
              </a:ext>
            </a:extLst>
          </a:blip>
          <a:srcRect/>
          <a:stretch>
            <a:fillRect l="-39000" r="-39000"/>
          </a:stretch>
        </a:blipFill>
      </dgm:spPr>
    </dgm:pt>
    <dgm:pt modelId="{C3215213-DFD1-4ABE-8656-D8621417D7CC}" type="pres">
      <dgm:prSet presAssocID="{9AAB41E3-4393-4B0A-8F1B-11AB1AEC74F2}" presName="sibTrans" presStyleLbl="sibTrans2D1" presStyleIdx="0" presStyleCnt="0"/>
      <dgm:spPr/>
    </dgm:pt>
    <dgm:pt modelId="{CAEE68FC-A8DD-4ED0-8514-08AA14DD0F23}" type="pres">
      <dgm:prSet presAssocID="{CEAD969B-0EDA-4B57-931F-B6A5149AACA4}" presName="compNode" presStyleCnt="0"/>
      <dgm:spPr/>
    </dgm:pt>
    <dgm:pt modelId="{48D9B0E7-32A5-450D-B094-4B54B5AB665D}" type="pres">
      <dgm:prSet presAssocID="{CEAD969B-0EDA-4B57-931F-B6A5149AACA4}" presName="childRect" presStyleLbl="bgAcc1" presStyleIdx="4" presStyleCnt="7">
        <dgm:presLayoutVars>
          <dgm:bulletEnabled val="1"/>
        </dgm:presLayoutVars>
      </dgm:prSet>
      <dgm:spPr/>
    </dgm:pt>
    <dgm:pt modelId="{01078011-60C4-45B5-82A4-D8158CAB6736}" type="pres">
      <dgm:prSet presAssocID="{CEAD969B-0EDA-4B57-931F-B6A5149AACA4}" presName="parentText" presStyleLbl="node1" presStyleIdx="0" presStyleCnt="0">
        <dgm:presLayoutVars>
          <dgm:chMax val="0"/>
          <dgm:bulletEnabled val="1"/>
        </dgm:presLayoutVars>
      </dgm:prSet>
      <dgm:spPr/>
    </dgm:pt>
    <dgm:pt modelId="{98EF5928-6495-4086-BD4B-C2D81374A2E5}" type="pres">
      <dgm:prSet presAssocID="{CEAD969B-0EDA-4B57-931F-B6A5149AACA4}" presName="parentRect" presStyleLbl="alignNode1" presStyleIdx="4" presStyleCnt="7"/>
      <dgm:spPr/>
    </dgm:pt>
    <dgm:pt modelId="{EB8E9A03-F82E-4EAE-A1A6-5F933130484D}" type="pres">
      <dgm:prSet presAssocID="{CEAD969B-0EDA-4B57-931F-B6A5149AACA4}" presName="adorn" presStyleLbl="fgAccFollowNode1" presStyleIdx="4" presStyleCnt="7" custScaleX="208258" custScaleY="189494" custLinFactX="-18216" custLinFactY="-66997" custLinFactNeighborX="-100000" custLinFactNeighborY="-100000"/>
      <dgm:spPr>
        <a:blipFill>
          <a:blip xmlns:r="http://schemas.openxmlformats.org/officeDocument/2006/relationships" r:embed="rId5">
            <a:extLst>
              <a:ext uri="{28A0092B-C50C-407E-A947-70E740481C1C}">
                <a14:useLocalDpi xmlns:a14="http://schemas.microsoft.com/office/drawing/2010/main" val="0"/>
              </a:ext>
            </a:extLst>
          </a:blip>
          <a:srcRect/>
          <a:stretch>
            <a:fillRect t="-2000" b="-2000"/>
          </a:stretch>
        </a:blipFill>
      </dgm:spPr>
    </dgm:pt>
    <dgm:pt modelId="{70B72784-34F0-4512-92B3-6F4356659F69}" type="pres">
      <dgm:prSet presAssocID="{1DC4D48A-6087-4AF8-909F-80DB0A50C812}" presName="sibTrans" presStyleLbl="sibTrans2D1" presStyleIdx="0" presStyleCnt="0"/>
      <dgm:spPr/>
    </dgm:pt>
    <dgm:pt modelId="{D5A4721B-70B8-45FB-9A41-9F93354A3C6C}" type="pres">
      <dgm:prSet presAssocID="{DC8E2F20-4568-4892-BFDA-FE07041D5720}" presName="compNode" presStyleCnt="0"/>
      <dgm:spPr/>
    </dgm:pt>
    <dgm:pt modelId="{91F98766-7E79-473C-B3B2-626E4B131407}" type="pres">
      <dgm:prSet presAssocID="{DC8E2F20-4568-4892-BFDA-FE07041D5720}" presName="childRect" presStyleLbl="bgAcc1" presStyleIdx="5" presStyleCnt="7">
        <dgm:presLayoutVars>
          <dgm:bulletEnabled val="1"/>
        </dgm:presLayoutVars>
      </dgm:prSet>
      <dgm:spPr/>
    </dgm:pt>
    <dgm:pt modelId="{FCF3F109-FBFF-4528-8CD0-7D44C7708EBA}" type="pres">
      <dgm:prSet presAssocID="{DC8E2F20-4568-4892-BFDA-FE07041D5720}" presName="parentText" presStyleLbl="node1" presStyleIdx="0" presStyleCnt="0">
        <dgm:presLayoutVars>
          <dgm:chMax val="0"/>
          <dgm:bulletEnabled val="1"/>
        </dgm:presLayoutVars>
      </dgm:prSet>
      <dgm:spPr/>
    </dgm:pt>
    <dgm:pt modelId="{827AD000-4DE9-42F2-BD84-949D64FDDC9F}" type="pres">
      <dgm:prSet presAssocID="{DC8E2F20-4568-4892-BFDA-FE07041D5720}" presName="parentRect" presStyleLbl="alignNode1" presStyleIdx="5" presStyleCnt="7"/>
      <dgm:spPr/>
    </dgm:pt>
    <dgm:pt modelId="{4A9582CA-0518-44C9-B244-5DED5F51897F}" type="pres">
      <dgm:prSet presAssocID="{DC8E2F20-4568-4892-BFDA-FE07041D5720}" presName="adorn" presStyleLbl="fgAccFollowNode1" presStyleIdx="5" presStyleCnt="7" custScaleX="246100" custScaleY="195845" custLinFactX="-24407" custLinFactY="-72956" custLinFactNeighborX="-100000" custLinFactNeighborY="-100000"/>
      <dgm:spPr>
        <a:blipFill>
          <a:blip xmlns:r="http://schemas.openxmlformats.org/officeDocument/2006/relationships" r:embed="rId6">
            <a:extLst>
              <a:ext uri="{28A0092B-C50C-407E-A947-70E740481C1C}">
                <a14:useLocalDpi xmlns:a14="http://schemas.microsoft.com/office/drawing/2010/main" val="0"/>
              </a:ext>
            </a:extLst>
          </a:blip>
          <a:srcRect/>
          <a:stretch>
            <a:fillRect l="-7000" r="-7000"/>
          </a:stretch>
        </a:blipFill>
      </dgm:spPr>
    </dgm:pt>
    <dgm:pt modelId="{0414473C-00A2-405E-A037-0093BEBC9431}" type="pres">
      <dgm:prSet presAssocID="{119BAD41-3CE1-459E-9416-65DF1C31E5EF}" presName="sibTrans" presStyleLbl="sibTrans2D1" presStyleIdx="0" presStyleCnt="0"/>
      <dgm:spPr/>
    </dgm:pt>
    <dgm:pt modelId="{806569B5-9ED4-409C-BF00-102740BD18DB}" type="pres">
      <dgm:prSet presAssocID="{8CF07807-268C-4FF6-8D3F-14D18D536EE5}" presName="compNode" presStyleCnt="0"/>
      <dgm:spPr/>
    </dgm:pt>
    <dgm:pt modelId="{0FEAA301-B637-4393-A526-4907F88839A0}" type="pres">
      <dgm:prSet presAssocID="{8CF07807-268C-4FF6-8D3F-14D18D536EE5}" presName="childRect" presStyleLbl="bgAcc1" presStyleIdx="6" presStyleCnt="7" custLinFactNeighborX="-753" custLinFactNeighborY="-4037">
        <dgm:presLayoutVars>
          <dgm:bulletEnabled val="1"/>
        </dgm:presLayoutVars>
      </dgm:prSet>
      <dgm:spPr/>
    </dgm:pt>
    <dgm:pt modelId="{427E1057-847F-42A7-AF8F-89E664CDE39E}" type="pres">
      <dgm:prSet presAssocID="{8CF07807-268C-4FF6-8D3F-14D18D536EE5}" presName="parentText" presStyleLbl="node1" presStyleIdx="0" presStyleCnt="0">
        <dgm:presLayoutVars>
          <dgm:chMax val="0"/>
          <dgm:bulletEnabled val="1"/>
        </dgm:presLayoutVars>
      </dgm:prSet>
      <dgm:spPr/>
    </dgm:pt>
    <dgm:pt modelId="{3F88F31B-11E1-4CA4-A3C5-0624DB3BD708}" type="pres">
      <dgm:prSet presAssocID="{8CF07807-268C-4FF6-8D3F-14D18D536EE5}" presName="parentRect" presStyleLbl="alignNode1" presStyleIdx="6" presStyleCnt="7"/>
      <dgm:spPr/>
    </dgm:pt>
    <dgm:pt modelId="{2A8377B8-669D-4434-8F64-4DEF9E19BF37}" type="pres">
      <dgm:prSet presAssocID="{8CF07807-268C-4FF6-8D3F-14D18D536EE5}" presName="adorn" presStyleLbl="fgAccFollowNode1" presStyleIdx="6" presStyleCnt="7" custScaleX="261705" custScaleY="189874" custLinFactX="-15300" custLinFactY="-72108" custLinFactNeighborX="-100000" custLinFactNeighborY="-100000"/>
      <dgm:spPr>
        <a:blipFill>
          <a:blip xmlns:r="http://schemas.openxmlformats.org/officeDocument/2006/relationships" r:embed="rId7">
            <a:extLst>
              <a:ext uri="{28A0092B-C50C-407E-A947-70E740481C1C}">
                <a14:useLocalDpi xmlns:a14="http://schemas.microsoft.com/office/drawing/2010/main" val="0"/>
              </a:ext>
            </a:extLst>
          </a:blip>
          <a:srcRect/>
          <a:stretch>
            <a:fillRect l="-45000" r="-45000"/>
          </a:stretch>
        </a:blipFill>
      </dgm:spPr>
    </dgm:pt>
  </dgm:ptLst>
  <dgm:cxnLst>
    <dgm:cxn modelId="{25BE4E06-AA26-4602-99CF-60EC2D7DFDC9}" srcId="{E71E3EA7-F1A1-4B96-9642-4DC979147182}" destId="{086B580B-AB73-4391-AE37-67BC3A6DB704}" srcOrd="0" destOrd="0" parTransId="{D9774218-7068-434A-B871-08171E1B1709}" sibTransId="{76A9D622-C15F-4F68-A70C-C98A3A1EFF4A}"/>
    <dgm:cxn modelId="{B6835F0C-0D8F-4A20-90F5-6693572560AF}" type="presOf" srcId="{DC8E2F20-4568-4892-BFDA-FE07041D5720}" destId="{FCF3F109-FBFF-4528-8CD0-7D44C7708EBA}" srcOrd="0" destOrd="0" presId="urn:microsoft.com/office/officeart/2005/8/layout/bList2"/>
    <dgm:cxn modelId="{58CFAF1B-BBAC-4C3D-87D8-9BC1C40E6018}" srcId="{E71E3EA7-F1A1-4B96-9642-4DC979147182}" destId="{5BC86275-601B-46D5-8565-726B4275A9A2}" srcOrd="3" destOrd="0" parTransId="{3BC99C11-ED3A-43D8-B70A-A9E7505981D7}" sibTransId="{9AAB41E3-4393-4B0A-8F1B-11AB1AEC74F2}"/>
    <dgm:cxn modelId="{3E9BC51B-B332-4AA9-A6E5-BA7648B7073F}" type="presOf" srcId="{E71E3EA7-F1A1-4B96-9642-4DC979147182}" destId="{6CF88997-8689-4DBF-94E8-ECE58FF8E535}" srcOrd="0" destOrd="0" presId="urn:microsoft.com/office/officeart/2005/8/layout/bList2"/>
    <dgm:cxn modelId="{CF290223-13AA-4E90-BCB2-EC452CCF888A}" type="presOf" srcId="{5BC86275-601B-46D5-8565-726B4275A9A2}" destId="{E59156E1-FB47-4709-8A52-E7A632863C7A}" srcOrd="0" destOrd="0" presId="urn:microsoft.com/office/officeart/2005/8/layout/bList2"/>
    <dgm:cxn modelId="{79B6602C-50ED-4BC1-9C59-B525A0195731}" type="presOf" srcId="{CD45904E-FC88-4874-8547-455E0119D5D2}" destId="{C6009D07-4EA0-4A87-B76F-E25912986CB4}" srcOrd="1" destOrd="0" presId="urn:microsoft.com/office/officeart/2005/8/layout/bList2"/>
    <dgm:cxn modelId="{7570072E-9E5F-4991-9E4C-27BA5374DE1A}" type="presOf" srcId="{119BAD41-3CE1-459E-9416-65DF1C31E5EF}" destId="{0414473C-00A2-405E-A037-0093BEBC9431}" srcOrd="0" destOrd="0" presId="urn:microsoft.com/office/officeart/2005/8/layout/bList2"/>
    <dgm:cxn modelId="{1A817135-6A56-4B6C-8AD2-D678B7673838}" type="presOf" srcId="{CEAD969B-0EDA-4B57-931F-B6A5149AACA4}" destId="{98EF5928-6495-4086-BD4B-C2D81374A2E5}" srcOrd="1" destOrd="0" presId="urn:microsoft.com/office/officeart/2005/8/layout/bList2"/>
    <dgm:cxn modelId="{4AFF9863-7B2B-4AD6-906F-268F10540090}" srcId="{E71E3EA7-F1A1-4B96-9642-4DC979147182}" destId="{8CF07807-268C-4FF6-8D3F-14D18D536EE5}" srcOrd="6" destOrd="0" parTransId="{01261E02-4D61-4296-A677-B4B82C8B2001}" sibTransId="{447FB230-D0E4-4DAC-8942-8A84B782FEA3}"/>
    <dgm:cxn modelId="{5EF01770-D214-470C-BCD9-C755C5D4783E}" type="presOf" srcId="{76A9D622-C15F-4F68-A70C-C98A3A1EFF4A}" destId="{38EF81EC-37AD-4C62-8289-D4D75652BC2C}" srcOrd="0" destOrd="0" presId="urn:microsoft.com/office/officeart/2005/8/layout/bList2"/>
    <dgm:cxn modelId="{1A9B9272-9C3F-434D-A6AE-3B3825CFE9D8}" type="presOf" srcId="{CD45904E-FC88-4874-8547-455E0119D5D2}" destId="{F1893703-8122-487A-9A65-0E594A3EFF92}" srcOrd="0" destOrd="0" presId="urn:microsoft.com/office/officeart/2005/8/layout/bList2"/>
    <dgm:cxn modelId="{2DE55274-1D28-4EED-A98E-8365B4BD845B}" type="presOf" srcId="{5BC86275-601B-46D5-8565-726B4275A9A2}" destId="{C1480DBE-A05C-4131-982B-039435C15CC6}" srcOrd="1" destOrd="0" presId="urn:microsoft.com/office/officeart/2005/8/layout/bList2"/>
    <dgm:cxn modelId="{D5E6D375-134D-4B09-A6B7-86A7DF3A9ACF}" type="presOf" srcId="{086B580B-AB73-4391-AE37-67BC3A6DB704}" destId="{35053A0B-2B2D-43B8-B21C-2DAEBE045F8A}" srcOrd="0" destOrd="0" presId="urn:microsoft.com/office/officeart/2005/8/layout/bList2"/>
    <dgm:cxn modelId="{585C5CA7-D05B-4832-AB11-389C675E0601}" type="presOf" srcId="{9AAB41E3-4393-4B0A-8F1B-11AB1AEC74F2}" destId="{C3215213-DFD1-4ABE-8656-D8621417D7CC}" srcOrd="0" destOrd="0" presId="urn:microsoft.com/office/officeart/2005/8/layout/bList2"/>
    <dgm:cxn modelId="{2FD246A9-65E9-4902-A761-CD2FF3338D82}" type="presOf" srcId="{8CF07807-268C-4FF6-8D3F-14D18D536EE5}" destId="{427E1057-847F-42A7-AF8F-89E664CDE39E}" srcOrd="0" destOrd="0" presId="urn:microsoft.com/office/officeart/2005/8/layout/bList2"/>
    <dgm:cxn modelId="{3000CFA9-D728-44DB-9ED4-2AF6EF939F32}" type="presOf" srcId="{F0D64697-534E-4775-93F3-A9E5AE4E4D72}" destId="{FFE4458F-3ADD-4575-967C-73069822381E}" srcOrd="0" destOrd="0" presId="urn:microsoft.com/office/officeart/2005/8/layout/bList2"/>
    <dgm:cxn modelId="{0EF90FAF-5A11-40E6-BA32-164951CD1B9F}" type="presOf" srcId="{C3A1D9BA-DAF0-4BA1-AD50-63277B039901}" destId="{4EA4B20E-749A-4D44-8386-3334D558A4C2}" srcOrd="0" destOrd="0" presId="urn:microsoft.com/office/officeart/2005/8/layout/bList2"/>
    <dgm:cxn modelId="{A4E105B4-0FA1-422A-921F-FD0A881189FF}" srcId="{E71E3EA7-F1A1-4B96-9642-4DC979147182}" destId="{F0D64697-534E-4775-93F3-A9E5AE4E4D72}" srcOrd="1" destOrd="0" parTransId="{64A4FF18-2334-465F-8E96-CC1ABA5CC3C6}" sibTransId="{C3A1D9BA-DAF0-4BA1-AD50-63277B039901}"/>
    <dgm:cxn modelId="{19E9ABBC-F55A-4E39-A508-0DC18335C845}" type="presOf" srcId="{CEAD969B-0EDA-4B57-931F-B6A5149AACA4}" destId="{01078011-60C4-45B5-82A4-D8158CAB6736}" srcOrd="0" destOrd="0" presId="urn:microsoft.com/office/officeart/2005/8/layout/bList2"/>
    <dgm:cxn modelId="{9AAFE2BC-B148-443E-9192-9D6BA15506FA}" type="presOf" srcId="{8CF07807-268C-4FF6-8D3F-14D18D536EE5}" destId="{3F88F31B-11E1-4CA4-A3C5-0624DB3BD708}" srcOrd="1" destOrd="0" presId="urn:microsoft.com/office/officeart/2005/8/layout/bList2"/>
    <dgm:cxn modelId="{D51916BD-A84C-4710-A91D-2526DB075FDF}" type="presOf" srcId="{F0D64697-534E-4775-93F3-A9E5AE4E4D72}" destId="{B83B6681-7FAA-4613-97FC-A7ADB25E78B6}" srcOrd="1" destOrd="0" presId="urn:microsoft.com/office/officeart/2005/8/layout/bList2"/>
    <dgm:cxn modelId="{2CC0C4BD-114D-4FAF-A0A6-BB686563028D}" type="presOf" srcId="{3B97D825-8BC8-41E4-830D-BA944544A01A}" destId="{D445519E-065E-489F-866A-1CAF8094644F}" srcOrd="0" destOrd="0" presId="urn:microsoft.com/office/officeart/2005/8/layout/bList2"/>
    <dgm:cxn modelId="{37B321C2-5E2C-43A6-BF3A-EE23330BCB22}" srcId="{E71E3EA7-F1A1-4B96-9642-4DC979147182}" destId="{CEAD969B-0EDA-4B57-931F-B6A5149AACA4}" srcOrd="4" destOrd="0" parTransId="{9544F9DF-FCF7-4C43-9FC3-73B00A42C5FB}" sibTransId="{1DC4D48A-6087-4AF8-909F-80DB0A50C812}"/>
    <dgm:cxn modelId="{E87D66C5-4753-4984-9B16-C8ACD25D8AB7}" type="presOf" srcId="{086B580B-AB73-4391-AE37-67BC3A6DB704}" destId="{A4DA1279-EB73-4BDC-B954-0EDE96AF3252}" srcOrd="1" destOrd="0" presId="urn:microsoft.com/office/officeart/2005/8/layout/bList2"/>
    <dgm:cxn modelId="{ED2378DD-3040-416B-8623-7E4428A02188}" type="presOf" srcId="{DC8E2F20-4568-4892-BFDA-FE07041D5720}" destId="{827AD000-4DE9-42F2-BD84-949D64FDDC9F}" srcOrd="1" destOrd="0" presId="urn:microsoft.com/office/officeart/2005/8/layout/bList2"/>
    <dgm:cxn modelId="{83DDC9E5-5036-4093-B8F7-5857F35F219F}" srcId="{E71E3EA7-F1A1-4B96-9642-4DC979147182}" destId="{CD45904E-FC88-4874-8547-455E0119D5D2}" srcOrd="2" destOrd="0" parTransId="{C2A497FE-502C-401D-B328-06B34CC978E4}" sibTransId="{3B97D825-8BC8-41E4-830D-BA944544A01A}"/>
    <dgm:cxn modelId="{2D5BDCEA-4091-403D-ABD1-21B3B6AAB879}" type="presOf" srcId="{1DC4D48A-6087-4AF8-909F-80DB0A50C812}" destId="{70B72784-34F0-4512-92B3-6F4356659F69}" srcOrd="0" destOrd="0" presId="urn:microsoft.com/office/officeart/2005/8/layout/bList2"/>
    <dgm:cxn modelId="{1E83F2EC-25A6-4EB8-8B6E-92765B06A929}" srcId="{E71E3EA7-F1A1-4B96-9642-4DC979147182}" destId="{DC8E2F20-4568-4892-BFDA-FE07041D5720}" srcOrd="5" destOrd="0" parTransId="{90887C80-33D8-41B4-A16D-28403B3AA2C7}" sibTransId="{119BAD41-3CE1-459E-9416-65DF1C31E5EF}"/>
    <dgm:cxn modelId="{22E969D5-C559-4B1D-900E-014ECF906E81}" type="presParOf" srcId="{6CF88997-8689-4DBF-94E8-ECE58FF8E535}" destId="{01E8C724-78BD-49C5-8882-AC1812AAB752}" srcOrd="0" destOrd="0" presId="urn:microsoft.com/office/officeart/2005/8/layout/bList2"/>
    <dgm:cxn modelId="{AD338AD4-CC82-4C5F-92C0-4E8E21B12DA3}" type="presParOf" srcId="{01E8C724-78BD-49C5-8882-AC1812AAB752}" destId="{F006A8BF-021B-450C-B886-54475E79AD98}" srcOrd="0" destOrd="0" presId="urn:microsoft.com/office/officeart/2005/8/layout/bList2"/>
    <dgm:cxn modelId="{7B842C23-EF1D-460A-8245-F8C4980D1F9A}" type="presParOf" srcId="{01E8C724-78BD-49C5-8882-AC1812AAB752}" destId="{35053A0B-2B2D-43B8-B21C-2DAEBE045F8A}" srcOrd="1" destOrd="0" presId="urn:microsoft.com/office/officeart/2005/8/layout/bList2"/>
    <dgm:cxn modelId="{437325E8-ADA8-4FF5-980C-4290B5B34192}" type="presParOf" srcId="{01E8C724-78BD-49C5-8882-AC1812AAB752}" destId="{A4DA1279-EB73-4BDC-B954-0EDE96AF3252}" srcOrd="2" destOrd="0" presId="urn:microsoft.com/office/officeart/2005/8/layout/bList2"/>
    <dgm:cxn modelId="{2E725323-58A0-443F-AF07-ECB73914B2ED}" type="presParOf" srcId="{01E8C724-78BD-49C5-8882-AC1812AAB752}" destId="{7AA1370C-8422-4624-9756-FB73BCEB36C3}" srcOrd="3" destOrd="0" presId="urn:microsoft.com/office/officeart/2005/8/layout/bList2"/>
    <dgm:cxn modelId="{5E5B5181-EBA0-4E11-93BA-98942B079574}" type="presParOf" srcId="{6CF88997-8689-4DBF-94E8-ECE58FF8E535}" destId="{38EF81EC-37AD-4C62-8289-D4D75652BC2C}" srcOrd="1" destOrd="0" presId="urn:microsoft.com/office/officeart/2005/8/layout/bList2"/>
    <dgm:cxn modelId="{211FAB03-9A92-4916-9082-787182297A3B}" type="presParOf" srcId="{6CF88997-8689-4DBF-94E8-ECE58FF8E535}" destId="{40CEE4CE-CAF9-484F-8A65-DFD09349C31D}" srcOrd="2" destOrd="0" presId="urn:microsoft.com/office/officeart/2005/8/layout/bList2"/>
    <dgm:cxn modelId="{4C7B4DBB-F37B-4B3F-AD05-B510D9E3AC60}" type="presParOf" srcId="{40CEE4CE-CAF9-484F-8A65-DFD09349C31D}" destId="{C58A9A2E-F554-47DD-8211-F10461CF7452}" srcOrd="0" destOrd="0" presId="urn:microsoft.com/office/officeart/2005/8/layout/bList2"/>
    <dgm:cxn modelId="{CB38B717-603F-4FFF-BC19-C73D7754574C}" type="presParOf" srcId="{40CEE4CE-CAF9-484F-8A65-DFD09349C31D}" destId="{FFE4458F-3ADD-4575-967C-73069822381E}" srcOrd="1" destOrd="0" presId="urn:microsoft.com/office/officeart/2005/8/layout/bList2"/>
    <dgm:cxn modelId="{8B289345-BFAA-4E0D-B37F-CC5CFA95EDBD}" type="presParOf" srcId="{40CEE4CE-CAF9-484F-8A65-DFD09349C31D}" destId="{B83B6681-7FAA-4613-97FC-A7ADB25E78B6}" srcOrd="2" destOrd="0" presId="urn:microsoft.com/office/officeart/2005/8/layout/bList2"/>
    <dgm:cxn modelId="{D85E74A8-E620-4833-A62C-EBE258B04C71}" type="presParOf" srcId="{40CEE4CE-CAF9-484F-8A65-DFD09349C31D}" destId="{7147FD0C-2581-457C-B7A2-7EB0F3C4FA12}" srcOrd="3" destOrd="0" presId="urn:microsoft.com/office/officeart/2005/8/layout/bList2"/>
    <dgm:cxn modelId="{F5CF0717-134A-40F0-BF74-B59BB5180EAC}" type="presParOf" srcId="{6CF88997-8689-4DBF-94E8-ECE58FF8E535}" destId="{4EA4B20E-749A-4D44-8386-3334D558A4C2}" srcOrd="3" destOrd="0" presId="urn:microsoft.com/office/officeart/2005/8/layout/bList2"/>
    <dgm:cxn modelId="{8565E7AF-5FCE-403F-832A-73B15ADAC3DE}" type="presParOf" srcId="{6CF88997-8689-4DBF-94E8-ECE58FF8E535}" destId="{01849384-23F6-4E2D-9A7B-EEA01DEE7632}" srcOrd="4" destOrd="0" presId="urn:microsoft.com/office/officeart/2005/8/layout/bList2"/>
    <dgm:cxn modelId="{F31A44BD-1528-4EAC-A30F-C3A753F7076B}" type="presParOf" srcId="{01849384-23F6-4E2D-9A7B-EEA01DEE7632}" destId="{3DAA564A-92F6-449D-AEB2-11F6C04284B1}" srcOrd="0" destOrd="0" presId="urn:microsoft.com/office/officeart/2005/8/layout/bList2"/>
    <dgm:cxn modelId="{2AABC1D2-056E-4DB2-83FD-C326682325BB}" type="presParOf" srcId="{01849384-23F6-4E2D-9A7B-EEA01DEE7632}" destId="{F1893703-8122-487A-9A65-0E594A3EFF92}" srcOrd="1" destOrd="0" presId="urn:microsoft.com/office/officeart/2005/8/layout/bList2"/>
    <dgm:cxn modelId="{13B05694-EB39-407E-9E08-9A4B2D67A9C9}" type="presParOf" srcId="{01849384-23F6-4E2D-9A7B-EEA01DEE7632}" destId="{C6009D07-4EA0-4A87-B76F-E25912986CB4}" srcOrd="2" destOrd="0" presId="urn:microsoft.com/office/officeart/2005/8/layout/bList2"/>
    <dgm:cxn modelId="{6AB511BD-809E-4A7E-8CD4-7D71AEA722F1}" type="presParOf" srcId="{01849384-23F6-4E2D-9A7B-EEA01DEE7632}" destId="{EB18292E-17F2-492C-A57D-310D79AB9B0A}" srcOrd="3" destOrd="0" presId="urn:microsoft.com/office/officeart/2005/8/layout/bList2"/>
    <dgm:cxn modelId="{3DC6B651-1C6C-4AC3-9FD0-5EEDAD458353}" type="presParOf" srcId="{6CF88997-8689-4DBF-94E8-ECE58FF8E535}" destId="{D445519E-065E-489F-866A-1CAF8094644F}" srcOrd="5" destOrd="0" presId="urn:microsoft.com/office/officeart/2005/8/layout/bList2"/>
    <dgm:cxn modelId="{E2CD4C12-9459-4D19-823D-B34AE788EE46}" type="presParOf" srcId="{6CF88997-8689-4DBF-94E8-ECE58FF8E535}" destId="{9C0E486F-75F1-401C-B23D-A895D61AAF90}" srcOrd="6" destOrd="0" presId="urn:microsoft.com/office/officeart/2005/8/layout/bList2"/>
    <dgm:cxn modelId="{A175F548-471F-4C85-8B6A-A0EC175DF7A0}" type="presParOf" srcId="{9C0E486F-75F1-401C-B23D-A895D61AAF90}" destId="{8AFCAB5B-1DC7-4E7C-82C8-03A4ADA3BD1A}" srcOrd="0" destOrd="0" presId="urn:microsoft.com/office/officeart/2005/8/layout/bList2"/>
    <dgm:cxn modelId="{F3EFB030-80E2-4912-9862-027D35ADC739}" type="presParOf" srcId="{9C0E486F-75F1-401C-B23D-A895D61AAF90}" destId="{E59156E1-FB47-4709-8A52-E7A632863C7A}" srcOrd="1" destOrd="0" presId="urn:microsoft.com/office/officeart/2005/8/layout/bList2"/>
    <dgm:cxn modelId="{9127D632-F3A8-443B-8DA1-AE9968AF6E20}" type="presParOf" srcId="{9C0E486F-75F1-401C-B23D-A895D61AAF90}" destId="{C1480DBE-A05C-4131-982B-039435C15CC6}" srcOrd="2" destOrd="0" presId="urn:microsoft.com/office/officeart/2005/8/layout/bList2"/>
    <dgm:cxn modelId="{7AB32EC1-5AE0-4BB0-9D01-F7BFE5F4125A}" type="presParOf" srcId="{9C0E486F-75F1-401C-B23D-A895D61AAF90}" destId="{4D696F18-4DAD-4C91-ABB2-FDD39C0036CF}" srcOrd="3" destOrd="0" presId="urn:microsoft.com/office/officeart/2005/8/layout/bList2"/>
    <dgm:cxn modelId="{60C68260-721F-4174-9FA9-693887D8409A}" type="presParOf" srcId="{6CF88997-8689-4DBF-94E8-ECE58FF8E535}" destId="{C3215213-DFD1-4ABE-8656-D8621417D7CC}" srcOrd="7" destOrd="0" presId="urn:microsoft.com/office/officeart/2005/8/layout/bList2"/>
    <dgm:cxn modelId="{30F6410B-AF4A-4EA1-A59B-3C8C79F2255D}" type="presParOf" srcId="{6CF88997-8689-4DBF-94E8-ECE58FF8E535}" destId="{CAEE68FC-A8DD-4ED0-8514-08AA14DD0F23}" srcOrd="8" destOrd="0" presId="urn:microsoft.com/office/officeart/2005/8/layout/bList2"/>
    <dgm:cxn modelId="{9780FD66-FF4B-4E84-BF4C-BFA38DAFE696}" type="presParOf" srcId="{CAEE68FC-A8DD-4ED0-8514-08AA14DD0F23}" destId="{48D9B0E7-32A5-450D-B094-4B54B5AB665D}" srcOrd="0" destOrd="0" presId="urn:microsoft.com/office/officeart/2005/8/layout/bList2"/>
    <dgm:cxn modelId="{C9A4F2F2-E80D-4FAA-AD4B-BD83D5BA4915}" type="presParOf" srcId="{CAEE68FC-A8DD-4ED0-8514-08AA14DD0F23}" destId="{01078011-60C4-45B5-82A4-D8158CAB6736}" srcOrd="1" destOrd="0" presId="urn:microsoft.com/office/officeart/2005/8/layout/bList2"/>
    <dgm:cxn modelId="{DBEC9956-4176-4578-BAAE-72302CCDE4D5}" type="presParOf" srcId="{CAEE68FC-A8DD-4ED0-8514-08AA14DD0F23}" destId="{98EF5928-6495-4086-BD4B-C2D81374A2E5}" srcOrd="2" destOrd="0" presId="urn:microsoft.com/office/officeart/2005/8/layout/bList2"/>
    <dgm:cxn modelId="{F86DE237-AAF1-4284-9292-49F5F4F6AAB1}" type="presParOf" srcId="{CAEE68FC-A8DD-4ED0-8514-08AA14DD0F23}" destId="{EB8E9A03-F82E-4EAE-A1A6-5F933130484D}" srcOrd="3" destOrd="0" presId="urn:microsoft.com/office/officeart/2005/8/layout/bList2"/>
    <dgm:cxn modelId="{84432317-38FC-4058-8266-D5686D2F00E8}" type="presParOf" srcId="{6CF88997-8689-4DBF-94E8-ECE58FF8E535}" destId="{70B72784-34F0-4512-92B3-6F4356659F69}" srcOrd="9" destOrd="0" presId="urn:microsoft.com/office/officeart/2005/8/layout/bList2"/>
    <dgm:cxn modelId="{03C489EB-0CAD-484E-BE82-FE329FB7ADFD}" type="presParOf" srcId="{6CF88997-8689-4DBF-94E8-ECE58FF8E535}" destId="{D5A4721B-70B8-45FB-9A41-9F93354A3C6C}" srcOrd="10" destOrd="0" presId="urn:microsoft.com/office/officeart/2005/8/layout/bList2"/>
    <dgm:cxn modelId="{F1F76E0A-07E8-4935-B82F-2C108E980513}" type="presParOf" srcId="{D5A4721B-70B8-45FB-9A41-9F93354A3C6C}" destId="{91F98766-7E79-473C-B3B2-626E4B131407}" srcOrd="0" destOrd="0" presId="urn:microsoft.com/office/officeart/2005/8/layout/bList2"/>
    <dgm:cxn modelId="{33435115-E01D-4B5B-B872-AB98C58EE3DB}" type="presParOf" srcId="{D5A4721B-70B8-45FB-9A41-9F93354A3C6C}" destId="{FCF3F109-FBFF-4528-8CD0-7D44C7708EBA}" srcOrd="1" destOrd="0" presId="urn:microsoft.com/office/officeart/2005/8/layout/bList2"/>
    <dgm:cxn modelId="{6616AB62-31BB-41E1-BEF2-4B86E6498ABD}" type="presParOf" srcId="{D5A4721B-70B8-45FB-9A41-9F93354A3C6C}" destId="{827AD000-4DE9-42F2-BD84-949D64FDDC9F}" srcOrd="2" destOrd="0" presId="urn:microsoft.com/office/officeart/2005/8/layout/bList2"/>
    <dgm:cxn modelId="{60093363-D084-44E3-9565-7FF56DBC8442}" type="presParOf" srcId="{D5A4721B-70B8-45FB-9A41-9F93354A3C6C}" destId="{4A9582CA-0518-44C9-B244-5DED5F51897F}" srcOrd="3" destOrd="0" presId="urn:microsoft.com/office/officeart/2005/8/layout/bList2"/>
    <dgm:cxn modelId="{71A4D691-E4CD-47ED-857E-6FD426D552EA}" type="presParOf" srcId="{6CF88997-8689-4DBF-94E8-ECE58FF8E535}" destId="{0414473C-00A2-405E-A037-0093BEBC9431}" srcOrd="11" destOrd="0" presId="urn:microsoft.com/office/officeart/2005/8/layout/bList2"/>
    <dgm:cxn modelId="{96CBA9D6-3B10-4327-8E97-F9C62F5C815F}" type="presParOf" srcId="{6CF88997-8689-4DBF-94E8-ECE58FF8E535}" destId="{806569B5-9ED4-409C-BF00-102740BD18DB}" srcOrd="12" destOrd="0" presId="urn:microsoft.com/office/officeart/2005/8/layout/bList2"/>
    <dgm:cxn modelId="{F23F4E4E-2C37-498E-92FB-05ECF7CAB75D}" type="presParOf" srcId="{806569B5-9ED4-409C-BF00-102740BD18DB}" destId="{0FEAA301-B637-4393-A526-4907F88839A0}" srcOrd="0" destOrd="0" presId="urn:microsoft.com/office/officeart/2005/8/layout/bList2"/>
    <dgm:cxn modelId="{A279DF1C-48B8-4255-98BB-9E44FDA0E5B7}" type="presParOf" srcId="{806569B5-9ED4-409C-BF00-102740BD18DB}" destId="{427E1057-847F-42A7-AF8F-89E664CDE39E}" srcOrd="1" destOrd="0" presId="urn:microsoft.com/office/officeart/2005/8/layout/bList2"/>
    <dgm:cxn modelId="{5D082F77-BA5B-447B-BF58-4C7306A46CF1}" type="presParOf" srcId="{806569B5-9ED4-409C-BF00-102740BD18DB}" destId="{3F88F31B-11E1-4CA4-A3C5-0624DB3BD708}" srcOrd="2" destOrd="0" presId="urn:microsoft.com/office/officeart/2005/8/layout/bList2"/>
    <dgm:cxn modelId="{7F8957F3-FE05-4E1A-9481-DC8D2F23530C}" type="presParOf" srcId="{806569B5-9ED4-409C-BF00-102740BD18DB}" destId="{2A8377B8-669D-4434-8F64-4DEF9E19BF37}" srcOrd="3" destOrd="0" presId="urn:microsoft.com/office/officeart/2005/8/layout/b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F2E986-6EB3-4665-8718-918ED8F13900}" type="doc">
      <dgm:prSet loTypeId="urn:microsoft.com/office/officeart/2008/layout/VerticalCurvedList" loCatId="list" qsTypeId="urn:microsoft.com/office/officeart/2005/8/quickstyle/simple3" qsCatId="simple" csTypeId="urn:microsoft.com/office/officeart/2005/8/colors/accent5_3" csCatId="accent5"/>
      <dgm:spPr/>
      <dgm:t>
        <a:bodyPr/>
        <a:lstStyle/>
        <a:p>
          <a:endParaRPr lang="en-IN"/>
        </a:p>
      </dgm:t>
    </dgm:pt>
    <dgm:pt modelId="{0EA137F7-6B90-4004-ADE5-CDB4E8B91469}">
      <dgm:prSet/>
      <dgm:spPr/>
      <dgm:t>
        <a:bodyPr/>
        <a:lstStyle/>
        <a:p>
          <a:r>
            <a:rPr lang="en-IN" u="dotted" baseline="0" dirty="0">
              <a:uFillTx/>
            </a:rPr>
            <a:t>KPI’S</a:t>
          </a:r>
          <a:endParaRPr lang="en-IN" dirty="0"/>
        </a:p>
      </dgm:t>
    </dgm:pt>
    <dgm:pt modelId="{DDB27898-379F-46AA-BBF2-59A6444187CC}" type="parTrans" cxnId="{B2AB5A36-4A98-4C18-8166-EE1C5035162A}">
      <dgm:prSet/>
      <dgm:spPr/>
      <dgm:t>
        <a:bodyPr/>
        <a:lstStyle/>
        <a:p>
          <a:endParaRPr lang="en-IN"/>
        </a:p>
      </dgm:t>
    </dgm:pt>
    <dgm:pt modelId="{F184B084-8822-47B3-ACD0-CEBB2CF1F806}" type="sibTrans" cxnId="{B2AB5A36-4A98-4C18-8166-EE1C5035162A}">
      <dgm:prSet/>
      <dgm:spPr/>
      <dgm:t>
        <a:bodyPr/>
        <a:lstStyle/>
        <a:p>
          <a:endParaRPr lang="en-IN"/>
        </a:p>
      </dgm:t>
    </dgm:pt>
    <dgm:pt modelId="{42716F11-16F3-4438-98F1-6EEF1DDB941C}" type="pres">
      <dgm:prSet presAssocID="{B7F2E986-6EB3-4665-8718-918ED8F13900}" presName="Name0" presStyleCnt="0">
        <dgm:presLayoutVars>
          <dgm:chMax val="7"/>
          <dgm:chPref val="7"/>
          <dgm:dir/>
        </dgm:presLayoutVars>
      </dgm:prSet>
      <dgm:spPr/>
    </dgm:pt>
    <dgm:pt modelId="{E9EC9301-8993-4A07-8DD6-1F05B5876124}" type="pres">
      <dgm:prSet presAssocID="{B7F2E986-6EB3-4665-8718-918ED8F13900}" presName="Name1" presStyleCnt="0"/>
      <dgm:spPr/>
    </dgm:pt>
    <dgm:pt modelId="{85EEB56E-4234-4C2B-9183-D1E68ABF5B7B}" type="pres">
      <dgm:prSet presAssocID="{B7F2E986-6EB3-4665-8718-918ED8F13900}" presName="cycle" presStyleCnt="0"/>
      <dgm:spPr/>
    </dgm:pt>
    <dgm:pt modelId="{E9FA3B30-0B88-4A4F-95DA-F0D8F00476EB}" type="pres">
      <dgm:prSet presAssocID="{B7F2E986-6EB3-4665-8718-918ED8F13900}" presName="srcNode" presStyleLbl="node1" presStyleIdx="0" presStyleCnt="1"/>
      <dgm:spPr/>
    </dgm:pt>
    <dgm:pt modelId="{19FDA1BA-9493-4352-A9BA-7E0983414CCA}" type="pres">
      <dgm:prSet presAssocID="{B7F2E986-6EB3-4665-8718-918ED8F13900}" presName="conn" presStyleLbl="parChTrans1D2" presStyleIdx="0" presStyleCnt="1"/>
      <dgm:spPr/>
    </dgm:pt>
    <dgm:pt modelId="{4898EA7A-7CB9-4B34-8C64-245B77994769}" type="pres">
      <dgm:prSet presAssocID="{B7F2E986-6EB3-4665-8718-918ED8F13900}" presName="extraNode" presStyleLbl="node1" presStyleIdx="0" presStyleCnt="1"/>
      <dgm:spPr/>
    </dgm:pt>
    <dgm:pt modelId="{F10FC047-1CC6-430A-BC58-40A4FEE44811}" type="pres">
      <dgm:prSet presAssocID="{B7F2E986-6EB3-4665-8718-918ED8F13900}" presName="dstNode" presStyleLbl="node1" presStyleIdx="0" presStyleCnt="1"/>
      <dgm:spPr/>
    </dgm:pt>
    <dgm:pt modelId="{8232BFB8-6441-4B6C-9A28-FC51AC0D511D}" type="pres">
      <dgm:prSet presAssocID="{0EA137F7-6B90-4004-ADE5-CDB4E8B91469}" presName="text_1" presStyleLbl="node1" presStyleIdx="0" presStyleCnt="1">
        <dgm:presLayoutVars>
          <dgm:bulletEnabled val="1"/>
        </dgm:presLayoutVars>
      </dgm:prSet>
      <dgm:spPr/>
    </dgm:pt>
    <dgm:pt modelId="{9129AF5D-C063-4948-8F0E-5E4CE12970FE}" type="pres">
      <dgm:prSet presAssocID="{0EA137F7-6B90-4004-ADE5-CDB4E8B91469}" presName="accent_1" presStyleCnt="0"/>
      <dgm:spPr/>
    </dgm:pt>
    <dgm:pt modelId="{A70530A7-1C31-4150-B770-52C01AA03C4C}" type="pres">
      <dgm:prSet presAssocID="{0EA137F7-6B90-4004-ADE5-CDB4E8B91469}" presName="accentRepeatNode" presStyleLbl="solidFgAcc1" presStyleIdx="0" presStyleCnt="1"/>
      <dgm:spPr/>
    </dgm:pt>
  </dgm:ptLst>
  <dgm:cxnLst>
    <dgm:cxn modelId="{B2AB5A36-4A98-4C18-8166-EE1C5035162A}" srcId="{B7F2E986-6EB3-4665-8718-918ED8F13900}" destId="{0EA137F7-6B90-4004-ADE5-CDB4E8B91469}" srcOrd="0" destOrd="0" parTransId="{DDB27898-379F-46AA-BBF2-59A6444187CC}" sibTransId="{F184B084-8822-47B3-ACD0-CEBB2CF1F806}"/>
    <dgm:cxn modelId="{9A5BF7AB-67C7-498C-9354-9C7ABCCA60AB}" type="presOf" srcId="{F184B084-8822-47B3-ACD0-CEBB2CF1F806}" destId="{19FDA1BA-9493-4352-A9BA-7E0983414CCA}" srcOrd="0" destOrd="0" presId="urn:microsoft.com/office/officeart/2008/layout/VerticalCurvedList"/>
    <dgm:cxn modelId="{8C7504D9-C185-4AAB-A948-B0C093ACC866}" type="presOf" srcId="{B7F2E986-6EB3-4665-8718-918ED8F13900}" destId="{42716F11-16F3-4438-98F1-6EEF1DDB941C}" srcOrd="0" destOrd="0" presId="urn:microsoft.com/office/officeart/2008/layout/VerticalCurvedList"/>
    <dgm:cxn modelId="{C9C2F5E1-3544-49C1-8A77-59AC886E5618}" type="presOf" srcId="{0EA137F7-6B90-4004-ADE5-CDB4E8B91469}" destId="{8232BFB8-6441-4B6C-9A28-FC51AC0D511D}" srcOrd="0" destOrd="0" presId="urn:microsoft.com/office/officeart/2008/layout/VerticalCurvedList"/>
    <dgm:cxn modelId="{BC417737-B54F-4505-BF80-8D626E778F1A}" type="presParOf" srcId="{42716F11-16F3-4438-98F1-6EEF1DDB941C}" destId="{E9EC9301-8993-4A07-8DD6-1F05B5876124}" srcOrd="0" destOrd="0" presId="urn:microsoft.com/office/officeart/2008/layout/VerticalCurvedList"/>
    <dgm:cxn modelId="{B3260504-F821-4697-BD06-E98373EA48FB}" type="presParOf" srcId="{E9EC9301-8993-4A07-8DD6-1F05B5876124}" destId="{85EEB56E-4234-4C2B-9183-D1E68ABF5B7B}" srcOrd="0" destOrd="0" presId="urn:microsoft.com/office/officeart/2008/layout/VerticalCurvedList"/>
    <dgm:cxn modelId="{7BE3D704-92C7-4CCD-9C23-05CC500AE52A}" type="presParOf" srcId="{85EEB56E-4234-4C2B-9183-D1E68ABF5B7B}" destId="{E9FA3B30-0B88-4A4F-95DA-F0D8F00476EB}" srcOrd="0" destOrd="0" presId="urn:microsoft.com/office/officeart/2008/layout/VerticalCurvedList"/>
    <dgm:cxn modelId="{BF6C9AD2-AD05-48A3-96E2-E53A5F6FFAA9}" type="presParOf" srcId="{85EEB56E-4234-4C2B-9183-D1E68ABF5B7B}" destId="{19FDA1BA-9493-4352-A9BA-7E0983414CCA}" srcOrd="1" destOrd="0" presId="urn:microsoft.com/office/officeart/2008/layout/VerticalCurvedList"/>
    <dgm:cxn modelId="{8390A008-EDE0-4047-A2D3-5128B2270EC1}" type="presParOf" srcId="{85EEB56E-4234-4C2B-9183-D1E68ABF5B7B}" destId="{4898EA7A-7CB9-4B34-8C64-245B77994769}" srcOrd="2" destOrd="0" presId="urn:microsoft.com/office/officeart/2008/layout/VerticalCurvedList"/>
    <dgm:cxn modelId="{56831C75-8319-475C-B73B-FEA73B7BE42C}" type="presParOf" srcId="{85EEB56E-4234-4C2B-9183-D1E68ABF5B7B}" destId="{F10FC047-1CC6-430A-BC58-40A4FEE44811}" srcOrd="3" destOrd="0" presId="urn:microsoft.com/office/officeart/2008/layout/VerticalCurvedList"/>
    <dgm:cxn modelId="{BA2CDECB-78B4-41E6-9ABF-78F3F37A2277}" type="presParOf" srcId="{E9EC9301-8993-4A07-8DD6-1F05B5876124}" destId="{8232BFB8-6441-4B6C-9A28-FC51AC0D511D}" srcOrd="1" destOrd="0" presId="urn:microsoft.com/office/officeart/2008/layout/VerticalCurvedList"/>
    <dgm:cxn modelId="{A7F0F57A-2162-4947-BDC2-7F8679EC7E84}" type="presParOf" srcId="{E9EC9301-8993-4A07-8DD6-1F05B5876124}" destId="{9129AF5D-C063-4948-8F0E-5E4CE12970FE}" srcOrd="2" destOrd="0" presId="urn:microsoft.com/office/officeart/2008/layout/VerticalCurvedList"/>
    <dgm:cxn modelId="{3948CCDD-B0C4-40F9-A4B4-A3D640D9B143}" type="presParOf" srcId="{9129AF5D-C063-4948-8F0E-5E4CE12970FE}" destId="{A70530A7-1C31-4150-B770-52C01AA03C4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24E130-BED0-4ADA-B819-6EB5513DF628}" type="doc">
      <dgm:prSet loTypeId="urn:microsoft.com/office/officeart/2005/8/layout/default" loCatId="list" qsTypeId="urn:microsoft.com/office/officeart/2005/8/quickstyle/simple3" qsCatId="simple" csTypeId="urn:microsoft.com/office/officeart/2005/8/colors/colorful1" csCatId="colorful"/>
      <dgm:spPr/>
      <dgm:t>
        <a:bodyPr/>
        <a:lstStyle/>
        <a:p>
          <a:endParaRPr lang="en-IN"/>
        </a:p>
      </dgm:t>
    </dgm:pt>
    <dgm:pt modelId="{C41AB81E-6CFC-4E9A-BC9D-52E3FAC0C4FD}">
      <dgm:prSet/>
      <dgm:spPr/>
      <dgm:t>
        <a:bodyPr/>
        <a:lstStyle/>
        <a:p>
          <a:r>
            <a:rPr lang="en-IN" b="1" dirty="0"/>
            <a:t>Year wise Loan Amount Status.</a:t>
          </a:r>
          <a:endParaRPr lang="en-IN" dirty="0"/>
        </a:p>
      </dgm:t>
    </dgm:pt>
    <dgm:pt modelId="{93A07FC2-F333-4F0A-81D1-120E79DAF61F}" type="parTrans" cxnId="{61DBCE1F-2FEF-461D-A4F1-BF5AB7B72D32}">
      <dgm:prSet/>
      <dgm:spPr/>
      <dgm:t>
        <a:bodyPr/>
        <a:lstStyle/>
        <a:p>
          <a:endParaRPr lang="en-IN"/>
        </a:p>
      </dgm:t>
    </dgm:pt>
    <dgm:pt modelId="{1D7C8D39-D7FB-4654-BB23-71419773F633}" type="sibTrans" cxnId="{61DBCE1F-2FEF-461D-A4F1-BF5AB7B72D32}">
      <dgm:prSet/>
      <dgm:spPr/>
      <dgm:t>
        <a:bodyPr/>
        <a:lstStyle/>
        <a:p>
          <a:endParaRPr lang="en-IN"/>
        </a:p>
      </dgm:t>
    </dgm:pt>
    <dgm:pt modelId="{123DD05D-1606-4053-9619-A81DE79BDEBB}">
      <dgm:prSet/>
      <dgm:spPr/>
      <dgm:t>
        <a:bodyPr/>
        <a:lstStyle/>
        <a:p>
          <a:r>
            <a:rPr lang="en-IN" b="1" dirty="0"/>
            <a:t>Grade &amp; Sub Grade wise </a:t>
          </a:r>
          <a:r>
            <a:rPr lang="en-IN" b="1" dirty="0" err="1"/>
            <a:t>Revol_Bal</a:t>
          </a:r>
          <a:r>
            <a:rPr lang="en-IN" b="1" dirty="0"/>
            <a:t>.</a:t>
          </a:r>
          <a:endParaRPr lang="en-IN" dirty="0"/>
        </a:p>
      </dgm:t>
    </dgm:pt>
    <dgm:pt modelId="{D97472A8-A4BA-430B-BD6B-8EE765E17079}" type="parTrans" cxnId="{9DB5BD81-C697-482E-AA82-A5A8A90DA5BE}">
      <dgm:prSet/>
      <dgm:spPr/>
      <dgm:t>
        <a:bodyPr/>
        <a:lstStyle/>
        <a:p>
          <a:endParaRPr lang="en-IN"/>
        </a:p>
      </dgm:t>
    </dgm:pt>
    <dgm:pt modelId="{5D42CB33-C2CC-4ECD-98F2-1E6201347461}" type="sibTrans" cxnId="{9DB5BD81-C697-482E-AA82-A5A8A90DA5BE}">
      <dgm:prSet/>
      <dgm:spPr/>
      <dgm:t>
        <a:bodyPr/>
        <a:lstStyle/>
        <a:p>
          <a:endParaRPr lang="en-IN"/>
        </a:p>
      </dgm:t>
    </dgm:pt>
    <dgm:pt modelId="{F33B5533-98E3-411E-A8F7-C9CD8FD06D3C}">
      <dgm:prSet/>
      <dgm:spPr/>
      <dgm:t>
        <a:bodyPr/>
        <a:lstStyle/>
        <a:p>
          <a:r>
            <a:rPr lang="en-IN" b="1" dirty="0"/>
            <a:t>Total Payment for Verified Status Vs Total Payment for Non Verified Status.</a:t>
          </a:r>
          <a:endParaRPr lang="en-IN" dirty="0"/>
        </a:p>
      </dgm:t>
    </dgm:pt>
    <dgm:pt modelId="{A8B3CC2F-1496-4CF9-A6BF-7CE0FDF1BD1E}" type="parTrans" cxnId="{F8E340F5-C91F-46B1-ACC7-116DF2BBF5F2}">
      <dgm:prSet/>
      <dgm:spPr/>
      <dgm:t>
        <a:bodyPr/>
        <a:lstStyle/>
        <a:p>
          <a:endParaRPr lang="en-IN"/>
        </a:p>
      </dgm:t>
    </dgm:pt>
    <dgm:pt modelId="{D3DABE97-C884-4FAB-855E-97CCE997B68D}" type="sibTrans" cxnId="{F8E340F5-C91F-46B1-ACC7-116DF2BBF5F2}">
      <dgm:prSet/>
      <dgm:spPr/>
      <dgm:t>
        <a:bodyPr/>
        <a:lstStyle/>
        <a:p>
          <a:endParaRPr lang="en-IN"/>
        </a:p>
      </dgm:t>
    </dgm:pt>
    <dgm:pt modelId="{71554B6D-BF3C-4961-9A51-31AE736DB0EC}">
      <dgm:prSet/>
      <dgm:spPr/>
      <dgm:t>
        <a:bodyPr/>
        <a:lstStyle/>
        <a:p>
          <a:r>
            <a:rPr lang="en-IN" b="1"/>
            <a:t>State wise and Month wise Loan Status.</a:t>
          </a:r>
          <a:endParaRPr lang="en-IN"/>
        </a:p>
      </dgm:t>
    </dgm:pt>
    <dgm:pt modelId="{F037DA02-33EC-4408-8190-3E5E800165B1}" type="parTrans" cxnId="{5921F0C1-3AA2-4FE6-83D3-2FDAFBC988CD}">
      <dgm:prSet/>
      <dgm:spPr/>
      <dgm:t>
        <a:bodyPr/>
        <a:lstStyle/>
        <a:p>
          <a:endParaRPr lang="en-IN"/>
        </a:p>
      </dgm:t>
    </dgm:pt>
    <dgm:pt modelId="{75CC61D3-E76A-45AA-923A-EEE8AC59A00A}" type="sibTrans" cxnId="{5921F0C1-3AA2-4FE6-83D3-2FDAFBC988CD}">
      <dgm:prSet/>
      <dgm:spPr/>
      <dgm:t>
        <a:bodyPr/>
        <a:lstStyle/>
        <a:p>
          <a:endParaRPr lang="en-IN"/>
        </a:p>
      </dgm:t>
    </dgm:pt>
    <dgm:pt modelId="{3706200C-92BB-4DCB-B315-C57C872A8844}">
      <dgm:prSet/>
      <dgm:spPr/>
      <dgm:t>
        <a:bodyPr/>
        <a:lstStyle/>
        <a:p>
          <a:r>
            <a:rPr lang="en-IN" b="1"/>
            <a:t>Home Ownership Vs Last Payment Date Status.</a:t>
          </a:r>
          <a:endParaRPr lang="en-IN"/>
        </a:p>
      </dgm:t>
    </dgm:pt>
    <dgm:pt modelId="{53009E65-9B7F-4BF4-B578-2BAC0100D3E3}" type="parTrans" cxnId="{D16D60C0-A722-418C-A2AB-C8C848D08E95}">
      <dgm:prSet/>
      <dgm:spPr/>
      <dgm:t>
        <a:bodyPr/>
        <a:lstStyle/>
        <a:p>
          <a:endParaRPr lang="en-IN"/>
        </a:p>
      </dgm:t>
    </dgm:pt>
    <dgm:pt modelId="{62942EC5-993B-4951-9F23-E93A875EE3DA}" type="sibTrans" cxnId="{D16D60C0-A722-418C-A2AB-C8C848D08E95}">
      <dgm:prSet/>
      <dgm:spPr/>
      <dgm:t>
        <a:bodyPr/>
        <a:lstStyle/>
        <a:p>
          <a:endParaRPr lang="en-IN"/>
        </a:p>
      </dgm:t>
    </dgm:pt>
    <dgm:pt modelId="{39453A22-01A4-4005-A9B9-2971E14FFB19}" type="pres">
      <dgm:prSet presAssocID="{9C24E130-BED0-4ADA-B819-6EB5513DF628}" presName="diagram" presStyleCnt="0">
        <dgm:presLayoutVars>
          <dgm:dir/>
          <dgm:resizeHandles val="exact"/>
        </dgm:presLayoutVars>
      </dgm:prSet>
      <dgm:spPr/>
    </dgm:pt>
    <dgm:pt modelId="{211F3BB6-088B-4390-8C31-6CB6C827DAD1}" type="pres">
      <dgm:prSet presAssocID="{C41AB81E-6CFC-4E9A-BC9D-52E3FAC0C4FD}" presName="node" presStyleLbl="node1" presStyleIdx="0" presStyleCnt="5" custLinFactNeighborY="-740">
        <dgm:presLayoutVars>
          <dgm:bulletEnabled val="1"/>
        </dgm:presLayoutVars>
      </dgm:prSet>
      <dgm:spPr/>
    </dgm:pt>
    <dgm:pt modelId="{CB3537C8-2BE3-4E71-AB51-0091C8E1E134}" type="pres">
      <dgm:prSet presAssocID="{1D7C8D39-D7FB-4654-BB23-71419773F633}" presName="sibTrans" presStyleCnt="0"/>
      <dgm:spPr/>
    </dgm:pt>
    <dgm:pt modelId="{B7D59CA5-8A89-446D-9F50-B048FD94DF60}" type="pres">
      <dgm:prSet presAssocID="{123DD05D-1606-4053-9619-A81DE79BDEBB}" presName="node" presStyleLbl="node1" presStyleIdx="1" presStyleCnt="5">
        <dgm:presLayoutVars>
          <dgm:bulletEnabled val="1"/>
        </dgm:presLayoutVars>
      </dgm:prSet>
      <dgm:spPr/>
    </dgm:pt>
    <dgm:pt modelId="{CBE446E8-061F-45DB-B68B-74B553E68F7E}" type="pres">
      <dgm:prSet presAssocID="{5D42CB33-C2CC-4ECD-98F2-1E6201347461}" presName="sibTrans" presStyleCnt="0"/>
      <dgm:spPr/>
    </dgm:pt>
    <dgm:pt modelId="{04B5F063-27DD-4C12-877C-4EADDC54322C}" type="pres">
      <dgm:prSet presAssocID="{F33B5533-98E3-411E-A8F7-C9CD8FD06D3C}" presName="node" presStyleLbl="node1" presStyleIdx="2" presStyleCnt="5">
        <dgm:presLayoutVars>
          <dgm:bulletEnabled val="1"/>
        </dgm:presLayoutVars>
      </dgm:prSet>
      <dgm:spPr/>
    </dgm:pt>
    <dgm:pt modelId="{9C4A887B-64BA-4A44-BE76-7EA62317C6B1}" type="pres">
      <dgm:prSet presAssocID="{D3DABE97-C884-4FAB-855E-97CCE997B68D}" presName="sibTrans" presStyleCnt="0"/>
      <dgm:spPr/>
    </dgm:pt>
    <dgm:pt modelId="{9EC55887-4016-48A0-9B63-F3F54ADDBCD9}" type="pres">
      <dgm:prSet presAssocID="{71554B6D-BF3C-4961-9A51-31AE736DB0EC}" presName="node" presStyleLbl="node1" presStyleIdx="3" presStyleCnt="5">
        <dgm:presLayoutVars>
          <dgm:bulletEnabled val="1"/>
        </dgm:presLayoutVars>
      </dgm:prSet>
      <dgm:spPr/>
    </dgm:pt>
    <dgm:pt modelId="{C20C81E2-DA3D-45C5-A8E0-FE6CEBF4F5E7}" type="pres">
      <dgm:prSet presAssocID="{75CC61D3-E76A-45AA-923A-EEE8AC59A00A}" presName="sibTrans" presStyleCnt="0"/>
      <dgm:spPr/>
    </dgm:pt>
    <dgm:pt modelId="{3A9D269E-FE18-4005-BB53-9895C0CAED8D}" type="pres">
      <dgm:prSet presAssocID="{3706200C-92BB-4DCB-B315-C57C872A8844}" presName="node" presStyleLbl="node1" presStyleIdx="4" presStyleCnt="5">
        <dgm:presLayoutVars>
          <dgm:bulletEnabled val="1"/>
        </dgm:presLayoutVars>
      </dgm:prSet>
      <dgm:spPr/>
    </dgm:pt>
  </dgm:ptLst>
  <dgm:cxnLst>
    <dgm:cxn modelId="{61DBCE1F-2FEF-461D-A4F1-BF5AB7B72D32}" srcId="{9C24E130-BED0-4ADA-B819-6EB5513DF628}" destId="{C41AB81E-6CFC-4E9A-BC9D-52E3FAC0C4FD}" srcOrd="0" destOrd="0" parTransId="{93A07FC2-F333-4F0A-81D1-120E79DAF61F}" sibTransId="{1D7C8D39-D7FB-4654-BB23-71419773F633}"/>
    <dgm:cxn modelId="{FDECF965-D387-411E-B37C-E061042BBC4B}" type="presOf" srcId="{C41AB81E-6CFC-4E9A-BC9D-52E3FAC0C4FD}" destId="{211F3BB6-088B-4390-8C31-6CB6C827DAD1}" srcOrd="0" destOrd="0" presId="urn:microsoft.com/office/officeart/2005/8/layout/default"/>
    <dgm:cxn modelId="{1972CD4A-7022-4301-BE32-8398F84AF74F}" type="presOf" srcId="{9C24E130-BED0-4ADA-B819-6EB5513DF628}" destId="{39453A22-01A4-4005-A9B9-2971E14FFB19}" srcOrd="0" destOrd="0" presId="urn:microsoft.com/office/officeart/2005/8/layout/default"/>
    <dgm:cxn modelId="{AF86EB76-81EA-4B5E-81CA-8C41A8DE65A5}" type="presOf" srcId="{3706200C-92BB-4DCB-B315-C57C872A8844}" destId="{3A9D269E-FE18-4005-BB53-9895C0CAED8D}" srcOrd="0" destOrd="0" presId="urn:microsoft.com/office/officeart/2005/8/layout/default"/>
    <dgm:cxn modelId="{9DB5BD81-C697-482E-AA82-A5A8A90DA5BE}" srcId="{9C24E130-BED0-4ADA-B819-6EB5513DF628}" destId="{123DD05D-1606-4053-9619-A81DE79BDEBB}" srcOrd="1" destOrd="0" parTransId="{D97472A8-A4BA-430B-BD6B-8EE765E17079}" sibTransId="{5D42CB33-C2CC-4ECD-98F2-1E6201347461}"/>
    <dgm:cxn modelId="{A9CA0F9D-B8B1-4E25-A48A-F069CE1E6C99}" type="presOf" srcId="{F33B5533-98E3-411E-A8F7-C9CD8FD06D3C}" destId="{04B5F063-27DD-4C12-877C-4EADDC54322C}" srcOrd="0" destOrd="0" presId="urn:microsoft.com/office/officeart/2005/8/layout/default"/>
    <dgm:cxn modelId="{96D6A79E-9834-4BB8-A068-6B2934005F01}" type="presOf" srcId="{71554B6D-BF3C-4961-9A51-31AE736DB0EC}" destId="{9EC55887-4016-48A0-9B63-F3F54ADDBCD9}" srcOrd="0" destOrd="0" presId="urn:microsoft.com/office/officeart/2005/8/layout/default"/>
    <dgm:cxn modelId="{D16D60C0-A722-418C-A2AB-C8C848D08E95}" srcId="{9C24E130-BED0-4ADA-B819-6EB5513DF628}" destId="{3706200C-92BB-4DCB-B315-C57C872A8844}" srcOrd="4" destOrd="0" parTransId="{53009E65-9B7F-4BF4-B578-2BAC0100D3E3}" sibTransId="{62942EC5-993B-4951-9F23-E93A875EE3DA}"/>
    <dgm:cxn modelId="{5921F0C1-3AA2-4FE6-83D3-2FDAFBC988CD}" srcId="{9C24E130-BED0-4ADA-B819-6EB5513DF628}" destId="{71554B6D-BF3C-4961-9A51-31AE736DB0EC}" srcOrd="3" destOrd="0" parTransId="{F037DA02-33EC-4408-8190-3E5E800165B1}" sibTransId="{75CC61D3-E76A-45AA-923A-EEE8AC59A00A}"/>
    <dgm:cxn modelId="{F8E340F5-C91F-46B1-ACC7-116DF2BBF5F2}" srcId="{9C24E130-BED0-4ADA-B819-6EB5513DF628}" destId="{F33B5533-98E3-411E-A8F7-C9CD8FD06D3C}" srcOrd="2" destOrd="0" parTransId="{A8B3CC2F-1496-4CF9-A6BF-7CE0FDF1BD1E}" sibTransId="{D3DABE97-C884-4FAB-855E-97CCE997B68D}"/>
    <dgm:cxn modelId="{9F7E39FB-3B98-4508-B679-8795CF9F6440}" type="presOf" srcId="{123DD05D-1606-4053-9619-A81DE79BDEBB}" destId="{B7D59CA5-8A89-446D-9F50-B048FD94DF60}" srcOrd="0" destOrd="0" presId="urn:microsoft.com/office/officeart/2005/8/layout/default"/>
    <dgm:cxn modelId="{71DF1C53-9370-4A65-B4AB-A3FD45B70352}" type="presParOf" srcId="{39453A22-01A4-4005-A9B9-2971E14FFB19}" destId="{211F3BB6-088B-4390-8C31-6CB6C827DAD1}" srcOrd="0" destOrd="0" presId="urn:microsoft.com/office/officeart/2005/8/layout/default"/>
    <dgm:cxn modelId="{9A60CC8C-7954-4FF2-84E5-6EF85F693DC1}" type="presParOf" srcId="{39453A22-01A4-4005-A9B9-2971E14FFB19}" destId="{CB3537C8-2BE3-4E71-AB51-0091C8E1E134}" srcOrd="1" destOrd="0" presId="urn:microsoft.com/office/officeart/2005/8/layout/default"/>
    <dgm:cxn modelId="{7CCACB2A-B741-41B3-99B1-45C03F4AB479}" type="presParOf" srcId="{39453A22-01A4-4005-A9B9-2971E14FFB19}" destId="{B7D59CA5-8A89-446D-9F50-B048FD94DF60}" srcOrd="2" destOrd="0" presId="urn:microsoft.com/office/officeart/2005/8/layout/default"/>
    <dgm:cxn modelId="{B7917283-1474-4725-BE9E-7C53C69E2A80}" type="presParOf" srcId="{39453A22-01A4-4005-A9B9-2971E14FFB19}" destId="{CBE446E8-061F-45DB-B68B-74B553E68F7E}" srcOrd="3" destOrd="0" presId="urn:microsoft.com/office/officeart/2005/8/layout/default"/>
    <dgm:cxn modelId="{DB35F464-81E3-47F7-805A-6AB47EB64EAF}" type="presParOf" srcId="{39453A22-01A4-4005-A9B9-2971E14FFB19}" destId="{04B5F063-27DD-4C12-877C-4EADDC54322C}" srcOrd="4" destOrd="0" presId="urn:microsoft.com/office/officeart/2005/8/layout/default"/>
    <dgm:cxn modelId="{73892BEA-E987-4D22-8C46-F74C8CC59BFE}" type="presParOf" srcId="{39453A22-01A4-4005-A9B9-2971E14FFB19}" destId="{9C4A887B-64BA-4A44-BE76-7EA62317C6B1}" srcOrd="5" destOrd="0" presId="urn:microsoft.com/office/officeart/2005/8/layout/default"/>
    <dgm:cxn modelId="{0BC70D76-7DAD-41E6-AF72-31CA9C818850}" type="presParOf" srcId="{39453A22-01A4-4005-A9B9-2971E14FFB19}" destId="{9EC55887-4016-48A0-9B63-F3F54ADDBCD9}" srcOrd="6" destOrd="0" presId="urn:microsoft.com/office/officeart/2005/8/layout/default"/>
    <dgm:cxn modelId="{77C3AB56-F2E5-4410-B3DC-5839B46B58F3}" type="presParOf" srcId="{39453A22-01A4-4005-A9B9-2971E14FFB19}" destId="{C20C81E2-DA3D-45C5-A8E0-FE6CEBF4F5E7}" srcOrd="7" destOrd="0" presId="urn:microsoft.com/office/officeart/2005/8/layout/default"/>
    <dgm:cxn modelId="{CE5C4148-140A-410E-9BF7-2DE140430D2F}" type="presParOf" srcId="{39453A22-01A4-4005-A9B9-2971E14FFB19}" destId="{3A9D269E-FE18-4005-BB53-9895C0CAED8D}" srcOrd="8"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CA4F9B-F1FD-4D2D-BD35-88AB1FBBCD17}">
      <dsp:nvSpPr>
        <dsp:cNvPr id="0" name=""/>
        <dsp:cNvSpPr/>
      </dsp:nvSpPr>
      <dsp:spPr>
        <a:xfrm>
          <a:off x="-1559375" y="-264615"/>
          <a:ext cx="2036298" cy="2036298"/>
        </a:xfrm>
        <a:prstGeom prst="blockArc">
          <a:avLst>
            <a:gd name="adj1" fmla="val 18900000"/>
            <a:gd name="adj2" fmla="val 2700000"/>
            <a:gd name="adj3" fmla="val 1061"/>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811BDB-E31C-442A-8752-900AD8BC8E9E}">
      <dsp:nvSpPr>
        <dsp:cNvPr id="0" name=""/>
        <dsp:cNvSpPr/>
      </dsp:nvSpPr>
      <dsp:spPr>
        <a:xfrm>
          <a:off x="465022" y="381515"/>
          <a:ext cx="9829351" cy="7440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8117" tIns="96520" rIns="96520" bIns="96520" numCol="1" spcCol="1270" anchor="ctr" anchorCtr="0">
          <a:noAutofit/>
        </a:bodyPr>
        <a:lstStyle/>
        <a:p>
          <a:pPr marL="0" lvl="0" indent="0" algn="l" defTabSz="1689100">
            <a:lnSpc>
              <a:spcPct val="90000"/>
            </a:lnSpc>
            <a:spcBef>
              <a:spcPct val="0"/>
            </a:spcBef>
            <a:spcAft>
              <a:spcPct val="35000"/>
            </a:spcAft>
            <a:buNone/>
          </a:pPr>
          <a:r>
            <a:rPr lang="en-IN" sz="3800" b="1" kern="1200" baseline="0" dirty="0"/>
            <a:t>Bank Loan Of Customers Project</a:t>
          </a:r>
          <a:endParaRPr lang="en-IN" sz="3800" kern="1200" dirty="0"/>
        </a:p>
      </dsp:txBody>
      <dsp:txXfrm>
        <a:off x="465022" y="381515"/>
        <a:ext cx="9829351" cy="744035"/>
      </dsp:txXfrm>
    </dsp:sp>
    <dsp:sp modelId="{2229E98C-17D4-40CE-B601-49AE90E5B6AC}">
      <dsp:nvSpPr>
        <dsp:cNvPr id="0" name=""/>
        <dsp:cNvSpPr/>
      </dsp:nvSpPr>
      <dsp:spPr>
        <a:xfrm>
          <a:off x="0" y="288511"/>
          <a:ext cx="930044" cy="93004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06A8BF-021B-450C-B886-54475E79AD98}">
      <dsp:nvSpPr>
        <dsp:cNvPr id="0" name=""/>
        <dsp:cNvSpPr/>
      </dsp:nvSpPr>
      <dsp:spPr>
        <a:xfrm>
          <a:off x="1124233" y="204913"/>
          <a:ext cx="1867446" cy="1394009"/>
        </a:xfrm>
        <a:prstGeom prst="round2SameRect">
          <a:avLst>
            <a:gd name="adj1" fmla="val 8000"/>
            <a:gd name="adj2" fmla="val 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A4DA1279-EB73-4BDC-B954-0EDE96AF3252}">
      <dsp:nvSpPr>
        <dsp:cNvPr id="0" name=""/>
        <dsp:cNvSpPr/>
      </dsp:nvSpPr>
      <dsp:spPr>
        <a:xfrm>
          <a:off x="1124233" y="1598923"/>
          <a:ext cx="1867446" cy="599424"/>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n-IN" sz="2100" b="1" kern="1200" dirty="0"/>
            <a:t>Group        Details</a:t>
          </a:r>
          <a:endParaRPr lang="en-IN" sz="2100" kern="1200" dirty="0"/>
        </a:p>
      </dsp:txBody>
      <dsp:txXfrm>
        <a:off x="1124233" y="1598923"/>
        <a:ext cx="1315103" cy="599424"/>
      </dsp:txXfrm>
    </dsp:sp>
    <dsp:sp modelId="{7AA1370C-8422-4624-9756-FB73BCEB36C3}">
      <dsp:nvSpPr>
        <dsp:cNvPr id="0" name=""/>
        <dsp:cNvSpPr/>
      </dsp:nvSpPr>
      <dsp:spPr>
        <a:xfrm>
          <a:off x="1188814" y="292373"/>
          <a:ext cx="1728383" cy="1242309"/>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1000" r="-21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58A9A2E-F554-47DD-8211-F10461CF7452}">
      <dsp:nvSpPr>
        <dsp:cNvPr id="0" name=""/>
        <dsp:cNvSpPr/>
      </dsp:nvSpPr>
      <dsp:spPr>
        <a:xfrm>
          <a:off x="3845086" y="225858"/>
          <a:ext cx="1867446" cy="1394009"/>
        </a:xfrm>
        <a:prstGeom prst="round2SameRect">
          <a:avLst>
            <a:gd name="adj1" fmla="val 8000"/>
            <a:gd name="adj2" fmla="val 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B83B6681-7FAA-4613-97FC-A7ADB25E78B6}">
      <dsp:nvSpPr>
        <dsp:cNvPr id="0" name=""/>
        <dsp:cNvSpPr/>
      </dsp:nvSpPr>
      <dsp:spPr>
        <a:xfrm>
          <a:off x="3845086" y="1619868"/>
          <a:ext cx="1867446" cy="599424"/>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n-IN" sz="2100" b="1" kern="1200"/>
            <a:t>Project Details</a:t>
          </a:r>
          <a:endParaRPr lang="en-IN" sz="2100" kern="1200"/>
        </a:p>
      </dsp:txBody>
      <dsp:txXfrm>
        <a:off x="3845086" y="1619868"/>
        <a:ext cx="1315103" cy="599424"/>
      </dsp:txXfrm>
    </dsp:sp>
    <dsp:sp modelId="{7147FD0C-2581-457C-B7A2-7EB0F3C4FA12}">
      <dsp:nvSpPr>
        <dsp:cNvPr id="0" name=""/>
        <dsp:cNvSpPr/>
      </dsp:nvSpPr>
      <dsp:spPr>
        <a:xfrm>
          <a:off x="3888587" y="299827"/>
          <a:ext cx="1771273" cy="1158530"/>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9000" r="-29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3DAA564A-92F6-449D-AEB2-11F6C04284B1}">
      <dsp:nvSpPr>
        <dsp:cNvPr id="0" name=""/>
        <dsp:cNvSpPr/>
      </dsp:nvSpPr>
      <dsp:spPr>
        <a:xfrm>
          <a:off x="6587383" y="171575"/>
          <a:ext cx="1867446" cy="1394009"/>
        </a:xfrm>
        <a:prstGeom prst="round2SameRect">
          <a:avLst>
            <a:gd name="adj1" fmla="val 8000"/>
            <a:gd name="adj2" fmla="val 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6009D07-4EA0-4A87-B76F-E25912986CB4}">
      <dsp:nvSpPr>
        <dsp:cNvPr id="0" name=""/>
        <dsp:cNvSpPr/>
      </dsp:nvSpPr>
      <dsp:spPr>
        <a:xfrm>
          <a:off x="6587383" y="1556281"/>
          <a:ext cx="1867446" cy="599424"/>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n-IN" sz="2100" b="1" kern="1200" dirty="0"/>
            <a:t>        KPI’s</a:t>
          </a:r>
          <a:endParaRPr lang="en-IN" sz="2100" kern="1200" dirty="0"/>
        </a:p>
      </dsp:txBody>
      <dsp:txXfrm>
        <a:off x="6587383" y="1556281"/>
        <a:ext cx="1315103" cy="599424"/>
      </dsp:txXfrm>
    </dsp:sp>
    <dsp:sp modelId="{EB18292E-17F2-492C-A57D-310D79AB9B0A}">
      <dsp:nvSpPr>
        <dsp:cNvPr id="0" name=""/>
        <dsp:cNvSpPr/>
      </dsp:nvSpPr>
      <dsp:spPr>
        <a:xfrm>
          <a:off x="6687128" y="183127"/>
          <a:ext cx="1658055" cy="1375665"/>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4000" r="-24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8AFCAB5B-1DC7-4E7C-82C8-03A4ADA3BD1A}">
      <dsp:nvSpPr>
        <dsp:cNvPr id="0" name=""/>
        <dsp:cNvSpPr/>
      </dsp:nvSpPr>
      <dsp:spPr>
        <a:xfrm>
          <a:off x="8945" y="3002008"/>
          <a:ext cx="1867446" cy="1367384"/>
        </a:xfrm>
        <a:prstGeom prst="round2SameRect">
          <a:avLst>
            <a:gd name="adj1" fmla="val 8000"/>
            <a:gd name="adj2" fmla="val 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1480DBE-A05C-4131-982B-039435C15CC6}">
      <dsp:nvSpPr>
        <dsp:cNvPr id="0" name=""/>
        <dsp:cNvSpPr/>
      </dsp:nvSpPr>
      <dsp:spPr>
        <a:xfrm>
          <a:off x="8945" y="4382705"/>
          <a:ext cx="1867446" cy="599424"/>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0" rIns="26670" bIns="0" numCol="1" spcCol="1270" anchor="ctr" anchorCtr="0">
          <a:noAutofit/>
        </a:bodyPr>
        <a:lstStyle/>
        <a:p>
          <a:pPr marL="0" lvl="0" indent="0" algn="ctr" defTabSz="933450">
            <a:lnSpc>
              <a:spcPct val="90000"/>
            </a:lnSpc>
            <a:spcBef>
              <a:spcPct val="0"/>
            </a:spcBef>
            <a:spcAft>
              <a:spcPct val="35000"/>
            </a:spcAft>
            <a:buNone/>
          </a:pPr>
          <a:r>
            <a:rPr lang="en-IN" sz="2100" b="1" kern="1200" dirty="0"/>
            <a:t>      Excel</a:t>
          </a:r>
          <a:endParaRPr lang="en-IN" sz="2100" kern="1200" dirty="0"/>
        </a:p>
      </dsp:txBody>
      <dsp:txXfrm>
        <a:off x="8945" y="4382705"/>
        <a:ext cx="1315103" cy="599424"/>
      </dsp:txXfrm>
    </dsp:sp>
    <dsp:sp modelId="{4D696F18-4DAD-4C91-ABB2-FDD39C0036CF}">
      <dsp:nvSpPr>
        <dsp:cNvPr id="0" name=""/>
        <dsp:cNvSpPr/>
      </dsp:nvSpPr>
      <dsp:spPr>
        <a:xfrm>
          <a:off x="334292" y="3021997"/>
          <a:ext cx="1225309" cy="1295251"/>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39000" r="-39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48D9B0E7-32A5-450D-B094-4B54B5AB665D}">
      <dsp:nvSpPr>
        <dsp:cNvPr id="0" name=""/>
        <dsp:cNvSpPr/>
      </dsp:nvSpPr>
      <dsp:spPr>
        <a:xfrm>
          <a:off x="2478261" y="3009528"/>
          <a:ext cx="1867446" cy="1394009"/>
        </a:xfrm>
        <a:prstGeom prst="round2SameRect">
          <a:avLst>
            <a:gd name="adj1" fmla="val 8000"/>
            <a:gd name="adj2" fmla="val 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98EF5928-6495-4086-BD4B-C2D81374A2E5}">
      <dsp:nvSpPr>
        <dsp:cNvPr id="0" name=""/>
        <dsp:cNvSpPr/>
      </dsp:nvSpPr>
      <dsp:spPr>
        <a:xfrm>
          <a:off x="2478261" y="4403538"/>
          <a:ext cx="1867446" cy="599424"/>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n-IN" sz="2100" b="1" kern="1200" dirty="0"/>
            <a:t>   My SQL</a:t>
          </a:r>
          <a:endParaRPr lang="en-IN" sz="2100" kern="1200" dirty="0"/>
        </a:p>
      </dsp:txBody>
      <dsp:txXfrm>
        <a:off x="2478261" y="4403538"/>
        <a:ext cx="1315103" cy="599424"/>
      </dsp:txXfrm>
    </dsp:sp>
    <dsp:sp modelId="{EB8E9A03-F82E-4EAE-A1A6-5F933130484D}">
      <dsp:nvSpPr>
        <dsp:cNvPr id="0" name=""/>
        <dsp:cNvSpPr/>
      </dsp:nvSpPr>
      <dsp:spPr>
        <a:xfrm>
          <a:off x="2719733" y="3114779"/>
          <a:ext cx="1361187" cy="1238544"/>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2000" b="-2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91F98766-7E79-473C-B3B2-626E4B131407}">
      <dsp:nvSpPr>
        <dsp:cNvPr id="0" name=""/>
        <dsp:cNvSpPr/>
      </dsp:nvSpPr>
      <dsp:spPr>
        <a:xfrm>
          <a:off x="5015515" y="2999151"/>
          <a:ext cx="1867446" cy="1394009"/>
        </a:xfrm>
        <a:prstGeom prst="round2SameRect">
          <a:avLst>
            <a:gd name="adj1" fmla="val 8000"/>
            <a:gd name="adj2" fmla="val 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827AD000-4DE9-42F2-BD84-949D64FDDC9F}">
      <dsp:nvSpPr>
        <dsp:cNvPr id="0" name=""/>
        <dsp:cNvSpPr/>
      </dsp:nvSpPr>
      <dsp:spPr>
        <a:xfrm>
          <a:off x="5015515" y="4393160"/>
          <a:ext cx="1867446" cy="599424"/>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n-IN" sz="2100" b="1" kern="1200" dirty="0"/>
            <a:t>  Tableau</a:t>
          </a:r>
          <a:endParaRPr lang="en-IN" sz="2100" kern="1200" dirty="0"/>
        </a:p>
      </dsp:txBody>
      <dsp:txXfrm>
        <a:off x="5015515" y="4393160"/>
        <a:ext cx="1315103" cy="599424"/>
      </dsp:txXfrm>
    </dsp:sp>
    <dsp:sp modelId="{4A9582CA-0518-44C9-B244-5DED5F51897F}">
      <dsp:nvSpPr>
        <dsp:cNvPr id="0" name=""/>
        <dsp:cNvSpPr/>
      </dsp:nvSpPr>
      <dsp:spPr>
        <a:xfrm>
          <a:off x="5092854" y="3044697"/>
          <a:ext cx="1608525" cy="1280055"/>
        </a:xfrm>
        <a:prstGeom prst="ellipse">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7000" r="-7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FEAA301-B637-4393-A526-4907F88839A0}">
      <dsp:nvSpPr>
        <dsp:cNvPr id="0" name=""/>
        <dsp:cNvSpPr/>
      </dsp:nvSpPr>
      <dsp:spPr>
        <a:xfrm>
          <a:off x="7662377" y="2952631"/>
          <a:ext cx="1867446" cy="1394009"/>
        </a:xfrm>
        <a:prstGeom prst="round2SameRect">
          <a:avLst>
            <a:gd name="adj1" fmla="val 8000"/>
            <a:gd name="adj2" fmla="val 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3F88F31B-11E1-4CA4-A3C5-0624DB3BD708}">
      <dsp:nvSpPr>
        <dsp:cNvPr id="0" name=""/>
        <dsp:cNvSpPr/>
      </dsp:nvSpPr>
      <dsp:spPr>
        <a:xfrm>
          <a:off x="7676438" y="4402917"/>
          <a:ext cx="1867446" cy="599424"/>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n-IN" sz="2100" b="1" kern="1200" dirty="0"/>
            <a:t> Power BI</a:t>
          </a:r>
          <a:endParaRPr lang="en-IN" sz="2100" kern="1200" dirty="0"/>
        </a:p>
      </dsp:txBody>
      <dsp:txXfrm>
        <a:off x="7676438" y="4402917"/>
        <a:ext cx="1315103" cy="599424"/>
      </dsp:txXfrm>
    </dsp:sp>
    <dsp:sp modelId="{2A8377B8-669D-4434-8F64-4DEF9E19BF37}">
      <dsp:nvSpPr>
        <dsp:cNvPr id="0" name=""/>
        <dsp:cNvSpPr/>
      </dsp:nvSpPr>
      <dsp:spPr>
        <a:xfrm>
          <a:off x="7762304" y="3079510"/>
          <a:ext cx="1710520" cy="1241028"/>
        </a:xfrm>
        <a:prstGeom prst="ellipse">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l="-45000" r="-45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FDA1BA-9493-4352-A9BA-7E0983414CCA}">
      <dsp:nvSpPr>
        <dsp:cNvPr id="0" name=""/>
        <dsp:cNvSpPr/>
      </dsp:nvSpPr>
      <dsp:spPr>
        <a:xfrm>
          <a:off x="-1343751" y="-228625"/>
          <a:ext cx="1755070" cy="1755070"/>
        </a:xfrm>
        <a:prstGeom prst="blockArc">
          <a:avLst>
            <a:gd name="adj1" fmla="val 18900000"/>
            <a:gd name="adj2" fmla="val 2700000"/>
            <a:gd name="adj3" fmla="val 1231"/>
          </a:avLst>
        </a:prstGeom>
        <a:noFill/>
        <a:ln w="12700" cap="flat" cmpd="sng" algn="ctr">
          <a:solidFill>
            <a:schemeClr val="accent5">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32BFB8-6441-4B6C-9A28-FC51AC0D511D}">
      <dsp:nvSpPr>
        <dsp:cNvPr id="0" name=""/>
        <dsp:cNvSpPr/>
      </dsp:nvSpPr>
      <dsp:spPr>
        <a:xfrm>
          <a:off x="400261" y="328701"/>
          <a:ext cx="8134138" cy="640417"/>
        </a:xfrm>
        <a:prstGeom prst="rect">
          <a:avLst/>
        </a:prstGeom>
        <a:gradFill rotWithShape="0">
          <a:gsLst>
            <a:gs pos="0">
              <a:schemeClr val="accent5">
                <a:shade val="80000"/>
                <a:hueOff val="0"/>
                <a:satOff val="0"/>
                <a:lumOff val="0"/>
                <a:alphaOff val="0"/>
                <a:tint val="69000"/>
                <a:alpha val="100000"/>
                <a:satMod val="109000"/>
                <a:lumMod val="110000"/>
              </a:schemeClr>
            </a:gs>
            <a:gs pos="52000">
              <a:schemeClr val="accent5">
                <a:shade val="80000"/>
                <a:hueOff val="0"/>
                <a:satOff val="0"/>
                <a:lumOff val="0"/>
                <a:alphaOff val="0"/>
                <a:tint val="74000"/>
                <a:satMod val="100000"/>
                <a:lumMod val="104000"/>
              </a:schemeClr>
            </a:gs>
            <a:gs pos="100000">
              <a:schemeClr val="accent5">
                <a:shade val="80000"/>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15072" tIns="83820" rIns="83820" bIns="83820" numCol="1" spcCol="1270" anchor="ctr" anchorCtr="0">
          <a:noAutofit/>
        </a:bodyPr>
        <a:lstStyle/>
        <a:p>
          <a:pPr marL="0" lvl="0" indent="0" algn="l" defTabSz="1466850">
            <a:lnSpc>
              <a:spcPct val="90000"/>
            </a:lnSpc>
            <a:spcBef>
              <a:spcPct val="0"/>
            </a:spcBef>
            <a:spcAft>
              <a:spcPct val="35000"/>
            </a:spcAft>
            <a:buNone/>
          </a:pPr>
          <a:r>
            <a:rPr lang="en-IN" sz="3300" u="dotted" kern="1200" baseline="0" dirty="0">
              <a:uFillTx/>
            </a:rPr>
            <a:t>KPI’S</a:t>
          </a:r>
          <a:endParaRPr lang="en-IN" sz="3300" kern="1200" dirty="0"/>
        </a:p>
      </dsp:txBody>
      <dsp:txXfrm>
        <a:off x="400261" y="328701"/>
        <a:ext cx="8134138" cy="640417"/>
      </dsp:txXfrm>
    </dsp:sp>
    <dsp:sp modelId="{A70530A7-1C31-4150-B770-52C01AA03C4C}">
      <dsp:nvSpPr>
        <dsp:cNvPr id="0" name=""/>
        <dsp:cNvSpPr/>
      </dsp:nvSpPr>
      <dsp:spPr>
        <a:xfrm>
          <a:off x="0" y="248648"/>
          <a:ext cx="800522" cy="800522"/>
        </a:xfrm>
        <a:prstGeom prst="ellipse">
          <a:avLst/>
        </a:prstGeom>
        <a:gradFill rotWithShape="0">
          <a:gsLst>
            <a:gs pos="0">
              <a:schemeClr val="lt1">
                <a:hueOff val="0"/>
                <a:satOff val="0"/>
                <a:lumOff val="0"/>
                <a:alphaOff val="0"/>
                <a:tint val="69000"/>
                <a:alpha val="100000"/>
                <a:satMod val="109000"/>
                <a:lumMod val="110000"/>
              </a:schemeClr>
            </a:gs>
            <a:gs pos="52000">
              <a:schemeClr val="lt1">
                <a:hueOff val="0"/>
                <a:satOff val="0"/>
                <a:lumOff val="0"/>
                <a:alphaOff val="0"/>
                <a:tint val="74000"/>
                <a:satMod val="100000"/>
                <a:lumMod val="104000"/>
              </a:schemeClr>
            </a:gs>
            <a:gs pos="100000">
              <a:schemeClr val="lt1">
                <a:hueOff val="0"/>
                <a:satOff val="0"/>
                <a:lumOff val="0"/>
                <a:alphaOff val="0"/>
                <a:tint val="78000"/>
                <a:satMod val="100000"/>
                <a:lumMod val="100000"/>
              </a:schemeClr>
            </a:gs>
          </a:gsLst>
          <a:lin ang="5400000" scaled="0"/>
        </a:gradFill>
        <a:ln w="9525" cap="flat" cmpd="sng" algn="ctr">
          <a:solidFill>
            <a:schemeClr val="accent5">
              <a:shade val="80000"/>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1F3BB6-088B-4390-8C31-6CB6C827DAD1}">
      <dsp:nvSpPr>
        <dsp:cNvPr id="0" name=""/>
        <dsp:cNvSpPr/>
      </dsp:nvSpPr>
      <dsp:spPr>
        <a:xfrm>
          <a:off x="0" y="147487"/>
          <a:ext cx="3658320" cy="2194992"/>
        </a:xfrm>
        <a:prstGeom prst="rect">
          <a:avLst/>
        </a:prstGeom>
        <a:gradFill rotWithShape="0">
          <a:gsLst>
            <a:gs pos="0">
              <a:schemeClr val="accent2">
                <a:hueOff val="0"/>
                <a:satOff val="0"/>
                <a:lumOff val="0"/>
                <a:alphaOff val="0"/>
                <a:tint val="69000"/>
                <a:alpha val="100000"/>
                <a:satMod val="109000"/>
                <a:lumMod val="110000"/>
              </a:schemeClr>
            </a:gs>
            <a:gs pos="52000">
              <a:schemeClr val="accent2">
                <a:hueOff val="0"/>
                <a:satOff val="0"/>
                <a:lumOff val="0"/>
                <a:alphaOff val="0"/>
                <a:tint val="74000"/>
                <a:satMod val="100000"/>
                <a:lumMod val="104000"/>
              </a:schemeClr>
            </a:gs>
            <a:gs pos="100000">
              <a:schemeClr val="accent2">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b="1" kern="1200" dirty="0"/>
            <a:t>Year wise Loan Amount Status.</a:t>
          </a:r>
          <a:endParaRPr lang="en-IN" sz="2800" kern="1200" dirty="0"/>
        </a:p>
      </dsp:txBody>
      <dsp:txXfrm>
        <a:off x="0" y="147487"/>
        <a:ext cx="3658320" cy="2194992"/>
      </dsp:txXfrm>
    </dsp:sp>
    <dsp:sp modelId="{B7D59CA5-8A89-446D-9F50-B048FD94DF60}">
      <dsp:nvSpPr>
        <dsp:cNvPr id="0" name=""/>
        <dsp:cNvSpPr/>
      </dsp:nvSpPr>
      <dsp:spPr>
        <a:xfrm>
          <a:off x="4024152" y="163730"/>
          <a:ext cx="3658320" cy="2194992"/>
        </a:xfrm>
        <a:prstGeom prst="rect">
          <a:avLst/>
        </a:prstGeom>
        <a:gradFill rotWithShape="0">
          <a:gsLst>
            <a:gs pos="0">
              <a:schemeClr val="accent3">
                <a:hueOff val="0"/>
                <a:satOff val="0"/>
                <a:lumOff val="0"/>
                <a:alphaOff val="0"/>
                <a:tint val="69000"/>
                <a:alpha val="100000"/>
                <a:satMod val="109000"/>
                <a:lumMod val="110000"/>
              </a:schemeClr>
            </a:gs>
            <a:gs pos="52000">
              <a:schemeClr val="accent3">
                <a:hueOff val="0"/>
                <a:satOff val="0"/>
                <a:lumOff val="0"/>
                <a:alphaOff val="0"/>
                <a:tint val="74000"/>
                <a:satMod val="100000"/>
                <a:lumMod val="104000"/>
              </a:schemeClr>
            </a:gs>
            <a:gs pos="100000">
              <a:schemeClr val="accent3">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b="1" kern="1200" dirty="0"/>
            <a:t>Grade &amp; Sub Grade wise </a:t>
          </a:r>
          <a:r>
            <a:rPr lang="en-IN" sz="2800" b="1" kern="1200" dirty="0" err="1"/>
            <a:t>Revol_Bal</a:t>
          </a:r>
          <a:r>
            <a:rPr lang="en-IN" sz="2800" b="1" kern="1200" dirty="0"/>
            <a:t>.</a:t>
          </a:r>
          <a:endParaRPr lang="en-IN" sz="2800" kern="1200" dirty="0"/>
        </a:p>
      </dsp:txBody>
      <dsp:txXfrm>
        <a:off x="4024152" y="163730"/>
        <a:ext cx="3658320" cy="2194992"/>
      </dsp:txXfrm>
    </dsp:sp>
    <dsp:sp modelId="{04B5F063-27DD-4C12-877C-4EADDC54322C}">
      <dsp:nvSpPr>
        <dsp:cNvPr id="0" name=""/>
        <dsp:cNvSpPr/>
      </dsp:nvSpPr>
      <dsp:spPr>
        <a:xfrm>
          <a:off x="8048304" y="163730"/>
          <a:ext cx="3658320" cy="2194992"/>
        </a:xfrm>
        <a:prstGeom prst="rect">
          <a:avLst/>
        </a:prstGeom>
        <a:gradFill rotWithShape="0">
          <a:gsLst>
            <a:gs pos="0">
              <a:schemeClr val="accent4">
                <a:hueOff val="0"/>
                <a:satOff val="0"/>
                <a:lumOff val="0"/>
                <a:alphaOff val="0"/>
                <a:tint val="69000"/>
                <a:alpha val="100000"/>
                <a:satMod val="109000"/>
                <a:lumMod val="110000"/>
              </a:schemeClr>
            </a:gs>
            <a:gs pos="52000">
              <a:schemeClr val="accent4">
                <a:hueOff val="0"/>
                <a:satOff val="0"/>
                <a:lumOff val="0"/>
                <a:alphaOff val="0"/>
                <a:tint val="74000"/>
                <a:satMod val="100000"/>
                <a:lumMod val="104000"/>
              </a:schemeClr>
            </a:gs>
            <a:gs pos="100000">
              <a:schemeClr val="accent4">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b="1" kern="1200" dirty="0"/>
            <a:t>Total Payment for Verified Status Vs Total Payment for Non Verified Status.</a:t>
          </a:r>
          <a:endParaRPr lang="en-IN" sz="2800" kern="1200" dirty="0"/>
        </a:p>
      </dsp:txBody>
      <dsp:txXfrm>
        <a:off x="8048304" y="163730"/>
        <a:ext cx="3658320" cy="2194992"/>
      </dsp:txXfrm>
    </dsp:sp>
    <dsp:sp modelId="{9EC55887-4016-48A0-9B63-F3F54ADDBCD9}">
      <dsp:nvSpPr>
        <dsp:cNvPr id="0" name=""/>
        <dsp:cNvSpPr/>
      </dsp:nvSpPr>
      <dsp:spPr>
        <a:xfrm>
          <a:off x="2012076" y="2724554"/>
          <a:ext cx="3658320" cy="2194992"/>
        </a:xfrm>
        <a:prstGeom prst="rect">
          <a:avLst/>
        </a:prstGeom>
        <a:gradFill rotWithShape="0">
          <a:gsLst>
            <a:gs pos="0">
              <a:schemeClr val="accent5">
                <a:hueOff val="0"/>
                <a:satOff val="0"/>
                <a:lumOff val="0"/>
                <a:alphaOff val="0"/>
                <a:tint val="69000"/>
                <a:alpha val="100000"/>
                <a:satMod val="109000"/>
                <a:lumMod val="110000"/>
              </a:schemeClr>
            </a:gs>
            <a:gs pos="52000">
              <a:schemeClr val="accent5">
                <a:hueOff val="0"/>
                <a:satOff val="0"/>
                <a:lumOff val="0"/>
                <a:alphaOff val="0"/>
                <a:tint val="74000"/>
                <a:satMod val="100000"/>
                <a:lumMod val="104000"/>
              </a:schemeClr>
            </a:gs>
            <a:gs pos="100000">
              <a:schemeClr val="accent5">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b="1" kern="1200"/>
            <a:t>State wise and Month wise Loan Status.</a:t>
          </a:r>
          <a:endParaRPr lang="en-IN" sz="2800" kern="1200"/>
        </a:p>
      </dsp:txBody>
      <dsp:txXfrm>
        <a:off x="2012076" y="2724554"/>
        <a:ext cx="3658320" cy="2194992"/>
      </dsp:txXfrm>
    </dsp:sp>
    <dsp:sp modelId="{3A9D269E-FE18-4005-BB53-9895C0CAED8D}">
      <dsp:nvSpPr>
        <dsp:cNvPr id="0" name=""/>
        <dsp:cNvSpPr/>
      </dsp:nvSpPr>
      <dsp:spPr>
        <a:xfrm>
          <a:off x="6036228" y="2724554"/>
          <a:ext cx="3658320" cy="2194992"/>
        </a:xfrm>
        <a:prstGeom prst="rect">
          <a:avLst/>
        </a:prstGeom>
        <a:gradFill rotWithShape="0">
          <a:gsLst>
            <a:gs pos="0">
              <a:schemeClr val="accent6">
                <a:hueOff val="0"/>
                <a:satOff val="0"/>
                <a:lumOff val="0"/>
                <a:alphaOff val="0"/>
                <a:tint val="69000"/>
                <a:alpha val="100000"/>
                <a:satMod val="109000"/>
                <a:lumMod val="110000"/>
              </a:schemeClr>
            </a:gs>
            <a:gs pos="52000">
              <a:schemeClr val="accent6">
                <a:hueOff val="0"/>
                <a:satOff val="0"/>
                <a:lumOff val="0"/>
                <a:alphaOff val="0"/>
                <a:tint val="74000"/>
                <a:satMod val="100000"/>
                <a:lumMod val="104000"/>
              </a:schemeClr>
            </a:gs>
            <a:gs pos="100000">
              <a:schemeClr val="accent6">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b="1" kern="1200"/>
            <a:t>Home Ownership Vs Last Payment Date Status.</a:t>
          </a:r>
          <a:endParaRPr lang="en-IN" sz="2800" kern="1200"/>
        </a:p>
      </dsp:txBody>
      <dsp:txXfrm>
        <a:off x="6036228" y="2724554"/>
        <a:ext cx="3658320" cy="219499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3959CF-13C2-4CE8-9058-809BA4618D06}"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EC4EA-C8E8-4F12-9819-1A6F8398DBF0}" type="slidenum">
              <a:rPr lang="en-IN" smtClean="0"/>
              <a:t>‹#›</a:t>
            </a:fld>
            <a:endParaRPr lang="en-IN"/>
          </a:p>
        </p:txBody>
      </p:sp>
    </p:spTree>
    <p:extLst>
      <p:ext uri="{BB962C8B-B14F-4D97-AF65-F5344CB8AC3E}">
        <p14:creationId xmlns:p14="http://schemas.microsoft.com/office/powerpoint/2010/main" val="1029033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0EC4EA-C8E8-4F12-9819-1A6F8398DBF0}" type="slidenum">
              <a:rPr lang="en-IN" smtClean="0"/>
              <a:t>19</a:t>
            </a:fld>
            <a:endParaRPr lang="en-IN"/>
          </a:p>
        </p:txBody>
      </p:sp>
    </p:spTree>
    <p:extLst>
      <p:ext uri="{BB962C8B-B14F-4D97-AF65-F5344CB8AC3E}">
        <p14:creationId xmlns:p14="http://schemas.microsoft.com/office/powerpoint/2010/main" val="13228953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0AFE68E-8FEE-467C-B220-E3C55809E6CD}" type="datetimeFigureOut">
              <a:rPr lang="en-IN" smtClean="0"/>
              <a:t>08-04-2024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4F6C93D7-9034-4633-B62E-15579D4DD506}" type="slidenum">
              <a:rPr lang="en-IN" smtClean="0"/>
              <a:t>‹#›</a:t>
            </a:fld>
            <a:endParaRPr lang="en-IN"/>
          </a:p>
        </p:txBody>
      </p:sp>
    </p:spTree>
    <p:extLst>
      <p:ext uri="{BB962C8B-B14F-4D97-AF65-F5344CB8AC3E}">
        <p14:creationId xmlns:p14="http://schemas.microsoft.com/office/powerpoint/2010/main" val="3787553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AFE68E-8FEE-467C-B220-E3C55809E6CD}"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6C93D7-9034-4633-B62E-15579D4DD506}" type="slidenum">
              <a:rPr lang="en-IN" smtClean="0"/>
              <a:t>‹#›</a:t>
            </a:fld>
            <a:endParaRPr lang="en-IN"/>
          </a:p>
        </p:txBody>
      </p:sp>
    </p:spTree>
    <p:extLst>
      <p:ext uri="{BB962C8B-B14F-4D97-AF65-F5344CB8AC3E}">
        <p14:creationId xmlns:p14="http://schemas.microsoft.com/office/powerpoint/2010/main" val="1669690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0AFE68E-8FEE-467C-B220-E3C55809E6CD}" type="datetimeFigureOut">
              <a:rPr lang="en-IN" smtClean="0"/>
              <a:t>08-04-2024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F6C93D7-9034-4633-B62E-15579D4DD506}" type="slidenum">
              <a:rPr lang="en-IN" smtClean="0"/>
              <a:t>‹#›</a:t>
            </a:fld>
            <a:endParaRPr lang="en-IN"/>
          </a:p>
        </p:txBody>
      </p:sp>
    </p:spTree>
    <p:extLst>
      <p:ext uri="{BB962C8B-B14F-4D97-AF65-F5344CB8AC3E}">
        <p14:creationId xmlns:p14="http://schemas.microsoft.com/office/powerpoint/2010/main" val="633221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0AFE68E-8FEE-467C-B220-E3C55809E6CD}" type="datetimeFigureOut">
              <a:rPr lang="en-IN" smtClean="0"/>
              <a:t>08-04-2024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F6C93D7-9034-4633-B62E-15579D4DD506}"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30196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0AFE68E-8FEE-467C-B220-E3C55809E6CD}" type="datetimeFigureOut">
              <a:rPr lang="en-IN" smtClean="0"/>
              <a:t>08-04-2024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F6C93D7-9034-4633-B62E-15579D4DD506}" type="slidenum">
              <a:rPr lang="en-IN" smtClean="0"/>
              <a:t>‹#›</a:t>
            </a:fld>
            <a:endParaRPr lang="en-IN"/>
          </a:p>
        </p:txBody>
      </p:sp>
    </p:spTree>
    <p:extLst>
      <p:ext uri="{BB962C8B-B14F-4D97-AF65-F5344CB8AC3E}">
        <p14:creationId xmlns:p14="http://schemas.microsoft.com/office/powerpoint/2010/main" val="2699951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0AFE68E-8FEE-467C-B220-E3C55809E6CD}" type="datetimeFigureOut">
              <a:rPr lang="en-IN" smtClean="0"/>
              <a:t>08-04-2024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6C93D7-9034-4633-B62E-15579D4DD506}" type="slidenum">
              <a:rPr lang="en-IN" smtClean="0"/>
              <a:t>‹#›</a:t>
            </a:fld>
            <a:endParaRPr lang="en-IN"/>
          </a:p>
        </p:txBody>
      </p:sp>
    </p:spTree>
    <p:extLst>
      <p:ext uri="{BB962C8B-B14F-4D97-AF65-F5344CB8AC3E}">
        <p14:creationId xmlns:p14="http://schemas.microsoft.com/office/powerpoint/2010/main" val="4122919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0AFE68E-8FEE-467C-B220-E3C55809E6CD}" type="datetimeFigureOut">
              <a:rPr lang="en-IN" smtClean="0"/>
              <a:t>08-04-2024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6C93D7-9034-4633-B62E-15579D4DD506}" type="slidenum">
              <a:rPr lang="en-IN" smtClean="0"/>
              <a:t>‹#›</a:t>
            </a:fld>
            <a:endParaRPr lang="en-IN"/>
          </a:p>
        </p:txBody>
      </p:sp>
    </p:spTree>
    <p:extLst>
      <p:ext uri="{BB962C8B-B14F-4D97-AF65-F5344CB8AC3E}">
        <p14:creationId xmlns:p14="http://schemas.microsoft.com/office/powerpoint/2010/main" val="31145349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AFE68E-8FEE-467C-B220-E3C55809E6CD}"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6C93D7-9034-4633-B62E-15579D4DD506}" type="slidenum">
              <a:rPr lang="en-IN" smtClean="0"/>
              <a:t>‹#›</a:t>
            </a:fld>
            <a:endParaRPr lang="en-IN"/>
          </a:p>
        </p:txBody>
      </p:sp>
    </p:spTree>
    <p:extLst>
      <p:ext uri="{BB962C8B-B14F-4D97-AF65-F5344CB8AC3E}">
        <p14:creationId xmlns:p14="http://schemas.microsoft.com/office/powerpoint/2010/main" val="22119639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0AFE68E-8FEE-467C-B220-E3C55809E6CD}" type="datetimeFigureOut">
              <a:rPr lang="en-IN" smtClean="0"/>
              <a:t>08-04-2024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F6C93D7-9034-4633-B62E-15579D4DD506}" type="slidenum">
              <a:rPr lang="en-IN" smtClean="0"/>
              <a:t>‹#›</a:t>
            </a:fld>
            <a:endParaRPr lang="en-IN"/>
          </a:p>
        </p:txBody>
      </p:sp>
    </p:spTree>
    <p:extLst>
      <p:ext uri="{BB962C8B-B14F-4D97-AF65-F5344CB8AC3E}">
        <p14:creationId xmlns:p14="http://schemas.microsoft.com/office/powerpoint/2010/main" val="1922011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AFE68E-8FEE-467C-B220-E3C55809E6CD}"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6C93D7-9034-4633-B62E-15579D4DD506}" type="slidenum">
              <a:rPr lang="en-IN" smtClean="0"/>
              <a:t>‹#›</a:t>
            </a:fld>
            <a:endParaRPr lang="en-IN"/>
          </a:p>
        </p:txBody>
      </p:sp>
    </p:spTree>
    <p:extLst>
      <p:ext uri="{BB962C8B-B14F-4D97-AF65-F5344CB8AC3E}">
        <p14:creationId xmlns:p14="http://schemas.microsoft.com/office/powerpoint/2010/main" val="2191641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0AFE68E-8FEE-467C-B220-E3C55809E6CD}" type="datetimeFigureOut">
              <a:rPr lang="en-IN" smtClean="0"/>
              <a:t>08-04-2024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F6C93D7-9034-4633-B62E-15579D4DD506}" type="slidenum">
              <a:rPr lang="en-IN" smtClean="0"/>
              <a:t>‹#›</a:t>
            </a:fld>
            <a:endParaRPr lang="en-IN"/>
          </a:p>
        </p:txBody>
      </p:sp>
    </p:spTree>
    <p:extLst>
      <p:ext uri="{BB962C8B-B14F-4D97-AF65-F5344CB8AC3E}">
        <p14:creationId xmlns:p14="http://schemas.microsoft.com/office/powerpoint/2010/main" val="249795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AFE68E-8FEE-467C-B220-E3C55809E6CD}"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6C93D7-9034-4633-B62E-15579D4DD506}" type="slidenum">
              <a:rPr lang="en-IN" smtClean="0"/>
              <a:t>‹#›</a:t>
            </a:fld>
            <a:endParaRPr lang="en-IN"/>
          </a:p>
        </p:txBody>
      </p:sp>
    </p:spTree>
    <p:extLst>
      <p:ext uri="{BB962C8B-B14F-4D97-AF65-F5344CB8AC3E}">
        <p14:creationId xmlns:p14="http://schemas.microsoft.com/office/powerpoint/2010/main" val="4056475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AFE68E-8FEE-467C-B220-E3C55809E6CD}" type="datetimeFigureOut">
              <a:rPr lang="en-IN" smtClean="0"/>
              <a:t>08-04-2024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6C93D7-9034-4633-B62E-15579D4DD506}" type="slidenum">
              <a:rPr lang="en-IN" smtClean="0"/>
              <a:t>‹#›</a:t>
            </a:fld>
            <a:endParaRPr lang="en-IN"/>
          </a:p>
        </p:txBody>
      </p:sp>
    </p:spTree>
    <p:extLst>
      <p:ext uri="{BB962C8B-B14F-4D97-AF65-F5344CB8AC3E}">
        <p14:creationId xmlns:p14="http://schemas.microsoft.com/office/powerpoint/2010/main" val="108388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AFE68E-8FEE-467C-B220-E3C55809E6CD}" type="datetimeFigureOut">
              <a:rPr lang="en-IN" smtClean="0"/>
              <a:t>08-04-2024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6C93D7-9034-4633-B62E-15579D4DD506}" type="slidenum">
              <a:rPr lang="en-IN" smtClean="0"/>
              <a:t>‹#›</a:t>
            </a:fld>
            <a:endParaRPr lang="en-IN"/>
          </a:p>
        </p:txBody>
      </p:sp>
    </p:spTree>
    <p:extLst>
      <p:ext uri="{BB962C8B-B14F-4D97-AF65-F5344CB8AC3E}">
        <p14:creationId xmlns:p14="http://schemas.microsoft.com/office/powerpoint/2010/main" val="984087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FE68E-8FEE-467C-B220-E3C55809E6CD}" type="datetimeFigureOut">
              <a:rPr lang="en-IN" smtClean="0"/>
              <a:t>08-04-2024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6C93D7-9034-4633-B62E-15579D4DD506}" type="slidenum">
              <a:rPr lang="en-IN" smtClean="0"/>
              <a:t>‹#›</a:t>
            </a:fld>
            <a:endParaRPr lang="en-IN"/>
          </a:p>
        </p:txBody>
      </p:sp>
    </p:spTree>
    <p:extLst>
      <p:ext uri="{BB962C8B-B14F-4D97-AF65-F5344CB8AC3E}">
        <p14:creationId xmlns:p14="http://schemas.microsoft.com/office/powerpoint/2010/main" val="169707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AFE68E-8FEE-467C-B220-E3C55809E6CD}"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6C93D7-9034-4633-B62E-15579D4DD506}" type="slidenum">
              <a:rPr lang="en-IN" smtClean="0"/>
              <a:t>‹#›</a:t>
            </a:fld>
            <a:endParaRPr lang="en-IN"/>
          </a:p>
        </p:txBody>
      </p:sp>
    </p:spTree>
    <p:extLst>
      <p:ext uri="{BB962C8B-B14F-4D97-AF65-F5344CB8AC3E}">
        <p14:creationId xmlns:p14="http://schemas.microsoft.com/office/powerpoint/2010/main" val="721448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AFE68E-8FEE-467C-B220-E3C55809E6CD}"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6C93D7-9034-4633-B62E-15579D4DD506}" type="slidenum">
              <a:rPr lang="en-IN" smtClean="0"/>
              <a:t>‹#›</a:t>
            </a:fld>
            <a:endParaRPr lang="en-IN"/>
          </a:p>
        </p:txBody>
      </p:sp>
    </p:spTree>
    <p:extLst>
      <p:ext uri="{BB962C8B-B14F-4D97-AF65-F5344CB8AC3E}">
        <p14:creationId xmlns:p14="http://schemas.microsoft.com/office/powerpoint/2010/main" val="2589749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0AFE68E-8FEE-467C-B220-E3C55809E6CD}" type="datetimeFigureOut">
              <a:rPr lang="en-IN" smtClean="0"/>
              <a:t>08-04-2024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F6C93D7-9034-4633-B62E-15579D4DD506}" type="slidenum">
              <a:rPr lang="en-IN" smtClean="0"/>
              <a:t>‹#›</a:t>
            </a:fld>
            <a:endParaRPr lang="en-IN"/>
          </a:p>
        </p:txBody>
      </p:sp>
    </p:spTree>
    <p:extLst>
      <p:ext uri="{BB962C8B-B14F-4D97-AF65-F5344CB8AC3E}">
        <p14:creationId xmlns:p14="http://schemas.microsoft.com/office/powerpoint/2010/main" val="2207715619"/>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picpedia.org/chalkboard/f/financial-analysis.html" TargetMode="External"/><Relationship Id="rId3" Type="http://schemas.openxmlformats.org/officeDocument/2006/relationships/diagramLayout" Target="../diagrams/layout1.xml"/><Relationship Id="rId7" Type="http://schemas.openxmlformats.org/officeDocument/2006/relationships/image" Target="../media/image3.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5.svg"/><Relationship Id="rId4" Type="http://schemas.openxmlformats.org/officeDocument/2006/relationships/diagramQuickStyle" Target="../diagrams/quickStyle1.xm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image" Target="../media/image14.svg"/><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image" Target="../media/image1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C518317B-61B0-48DE-961E-62D842F0109C}"/>
              </a:ext>
            </a:extLst>
          </p:cNvPr>
          <p:cNvGraphicFramePr/>
          <p:nvPr>
            <p:extLst>
              <p:ext uri="{D42A27DB-BD31-4B8C-83A1-F6EECF244321}">
                <p14:modId xmlns:p14="http://schemas.microsoft.com/office/powerpoint/2010/main" val="1643261971"/>
              </p:ext>
            </p:extLst>
          </p:nvPr>
        </p:nvGraphicFramePr>
        <p:xfrm>
          <a:off x="948813" y="925323"/>
          <a:ext cx="10294374" cy="1507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D54D9022-63BA-4F64-BD64-F0F15948373D}"/>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2222090" y="2526889"/>
            <a:ext cx="7796981" cy="3879539"/>
          </a:xfrm>
          <a:prstGeom prst="rect">
            <a:avLst/>
          </a:prstGeom>
          <a:solidFill>
            <a:schemeClr val="accent6">
              <a:lumMod val="60000"/>
              <a:lumOff val="40000"/>
            </a:schemeClr>
          </a:solidFill>
          <a:ln>
            <a:solidFill>
              <a:schemeClr val="accent1">
                <a:lumMod val="75000"/>
              </a:schemeClr>
            </a:solidFill>
          </a:ln>
          <a:effectLst>
            <a:glow rad="228600">
              <a:schemeClr val="accent5">
                <a:satMod val="175000"/>
                <a:alpha val="40000"/>
              </a:schemeClr>
            </a:glow>
            <a:outerShdw blurRad="50800" dist="38100" dir="5400000" algn="t" rotWithShape="0">
              <a:prstClr val="black">
                <a:alpha val="40000"/>
              </a:prstClr>
            </a:outerShdw>
          </a:effectLst>
        </p:spPr>
      </p:pic>
      <p:pic>
        <p:nvPicPr>
          <p:cNvPr id="10" name="Graphic 9" descr="Bank with solid fill">
            <a:extLst>
              <a:ext uri="{FF2B5EF4-FFF2-40B4-BE49-F238E27FC236}">
                <a16:creationId xmlns:a16="http://schemas.microsoft.com/office/drawing/2014/main" id="{7FA5E305-AC74-492C-9A37-6DAF85DC981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06129" y="1350498"/>
            <a:ext cx="630000" cy="643359"/>
          </a:xfrm>
          <a:prstGeom prst="rect">
            <a:avLst/>
          </a:prstGeom>
        </p:spPr>
      </p:pic>
    </p:spTree>
    <p:extLst>
      <p:ext uri="{BB962C8B-B14F-4D97-AF65-F5344CB8AC3E}">
        <p14:creationId xmlns:p14="http://schemas.microsoft.com/office/powerpoint/2010/main" val="76872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E1AE-FD0E-4912-9C0A-D03A9881105C}"/>
              </a:ext>
            </a:extLst>
          </p:cNvPr>
          <p:cNvSpPr>
            <a:spLocks noGrp="1"/>
          </p:cNvSpPr>
          <p:nvPr>
            <p:ph type="title"/>
          </p:nvPr>
        </p:nvSpPr>
        <p:spPr>
          <a:xfrm>
            <a:off x="1702191" y="518075"/>
            <a:ext cx="9158067" cy="1025590"/>
          </a:xfrm>
        </p:spPr>
        <p:txBody>
          <a:bodyPr>
            <a:noAutofit/>
          </a:bodyPr>
          <a:lstStyle/>
          <a:p>
            <a:pPr algn="ctr"/>
            <a:r>
              <a:rPr lang="en-IN" sz="3200" b="1" i="0" strike="noStrike" kern="1200" spc="0" baseline="0" dirty="0">
                <a:solidFill>
                  <a:srgbClr val="00FF00"/>
                </a:solidFill>
                <a:latin typeface="Times New Roman" panose="02020603050405020304" pitchFamily="18" charset="0"/>
                <a:cs typeface="Times New Roman" panose="02020603050405020304" pitchFamily="18" charset="0"/>
              </a:rPr>
              <a:t>Total Payment Vs Verification Status </a:t>
            </a:r>
            <a:endParaRPr lang="en-IN" sz="3200" dirty="0">
              <a:solidFill>
                <a:srgbClr val="00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D5C597-9F2D-45D8-ADF4-A21034B6BE73}"/>
              </a:ext>
            </a:extLst>
          </p:cNvPr>
          <p:cNvSpPr>
            <a:spLocks noGrp="1"/>
          </p:cNvSpPr>
          <p:nvPr>
            <p:ph idx="1"/>
          </p:nvPr>
        </p:nvSpPr>
        <p:spPr>
          <a:xfrm>
            <a:off x="235974" y="1457142"/>
            <a:ext cx="11720052" cy="1728510"/>
          </a:xfrm>
        </p:spPr>
        <p:txBody>
          <a:bodyPr>
            <a:normAutofit lnSpcReduction="10000"/>
          </a:bodyPr>
          <a:lstStyle/>
          <a:p>
            <a:pPr marL="342900" indent="-3429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The borrowers having verified status shows higher payment amount  and  having source-verified status shows  lower payment amount.</a:t>
            </a:r>
          </a:p>
          <a:p>
            <a:pPr marL="342900" indent="-3429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It’s helps to identify  significant differences in repayment behavior between these two groups.</a:t>
            </a:r>
            <a:endParaRPr lang="en-IN"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5B39D332-EF73-4CA4-8108-2CEE6CA81762}"/>
              </a:ext>
            </a:extLst>
          </p:cNvPr>
          <p:cNvGraphicFramePr>
            <a:graphicFrameLocks/>
          </p:cNvGraphicFramePr>
          <p:nvPr>
            <p:extLst>
              <p:ext uri="{D42A27DB-BD31-4B8C-83A1-F6EECF244321}">
                <p14:modId xmlns:p14="http://schemas.microsoft.com/office/powerpoint/2010/main" val="827159289"/>
              </p:ext>
            </p:extLst>
          </p:nvPr>
        </p:nvGraphicFramePr>
        <p:xfrm>
          <a:off x="3876366" y="3259174"/>
          <a:ext cx="5051323" cy="329894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20812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96D38E-DC0C-4BE4-BABC-2F33BEEFDAAA}"/>
              </a:ext>
            </a:extLst>
          </p:cNvPr>
          <p:cNvSpPr>
            <a:spLocks noGrp="1"/>
          </p:cNvSpPr>
          <p:nvPr>
            <p:ph idx="1"/>
          </p:nvPr>
        </p:nvSpPr>
        <p:spPr>
          <a:xfrm>
            <a:off x="186813" y="1348987"/>
            <a:ext cx="11818373" cy="1413878"/>
          </a:xfrm>
        </p:spPr>
        <p:txBody>
          <a:bodyPr>
            <a:normAutofit/>
          </a:bodyPr>
          <a:lstStyle/>
          <a:p>
            <a:pPr marL="354965" indent="-342900" algn="just">
              <a:lnSpc>
                <a:spcPct val="100000"/>
              </a:lnSpc>
              <a:spcBef>
                <a:spcPts val="555"/>
              </a:spcBef>
              <a:buFont typeface="Wingdings" panose="05000000000000000000" pitchFamily="2" charset="2"/>
              <a:buChar char="Ø"/>
              <a:tabLst>
                <a:tab pos="241300" algn="l"/>
              </a:tabLst>
            </a:pPr>
            <a:r>
              <a:rPr lang="en-US" sz="2800" dirty="0">
                <a:latin typeface="Times New Roman" panose="02020603050405020304" pitchFamily="18" charset="0"/>
                <a:cs typeface="Times New Roman" panose="02020603050405020304" pitchFamily="18" charset="0"/>
              </a:rPr>
              <a:t>Analyze the distribution of loan statuses across different states and months.</a:t>
            </a:r>
          </a:p>
          <a:p>
            <a:pPr marL="354965" indent="-342900" algn="just">
              <a:lnSpc>
                <a:spcPct val="100000"/>
              </a:lnSpc>
              <a:spcBef>
                <a:spcPts val="555"/>
              </a:spcBef>
              <a:buFont typeface="Wingdings" panose="05000000000000000000" pitchFamily="2" charset="2"/>
              <a:buChar char="Ø"/>
              <a:tabLst>
                <a:tab pos="241300" algn="l"/>
              </a:tabLst>
            </a:pPr>
            <a:r>
              <a:rPr lang="en-US" sz="2800" dirty="0">
                <a:latin typeface="Times New Roman" panose="02020603050405020304" pitchFamily="18" charset="0"/>
                <a:cs typeface="Times New Roman" panose="02020603050405020304" pitchFamily="18" charset="0"/>
              </a:rPr>
              <a:t>Identify states or months with higher rates of loan defaults or late payments</a:t>
            </a: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2A75FEE-559C-41AD-A1BD-92479FE0C32E}"/>
              </a:ext>
            </a:extLst>
          </p:cNvPr>
          <p:cNvSpPr txBox="1"/>
          <p:nvPr/>
        </p:nvSpPr>
        <p:spPr>
          <a:xfrm>
            <a:off x="2094271" y="631411"/>
            <a:ext cx="8003458" cy="523220"/>
          </a:xfrm>
          <a:prstGeom prst="rect">
            <a:avLst/>
          </a:prstGeom>
          <a:noFill/>
        </p:spPr>
        <p:txBody>
          <a:bodyPr wrap="square">
            <a:spAutoFit/>
          </a:bodyPr>
          <a:lstStyle/>
          <a:p>
            <a:pPr algn="ctr" rtl="0">
              <a:defRPr sz="1400" b="0" i="0" u="none" strike="noStrike" kern="1200" spc="0" baseline="0">
                <a:solidFill>
                  <a:sysClr val="window" lastClr="FFFFFF"/>
                </a:solidFill>
                <a:latin typeface="+mn-lt"/>
                <a:ea typeface="+mn-ea"/>
                <a:cs typeface="+mn-cs"/>
              </a:defRPr>
            </a:pPr>
            <a:r>
              <a:rPr lang="en-US" sz="2800" b="1" u="sng" dirty="0">
                <a:solidFill>
                  <a:srgbClr val="00FF00"/>
                </a:solidFill>
                <a:latin typeface="Times New Roman" panose="02020603050405020304" pitchFamily="18" charset="0"/>
                <a:cs typeface="Times New Roman" panose="02020603050405020304" pitchFamily="18" charset="0"/>
              </a:rPr>
              <a:t>State</a:t>
            </a:r>
            <a:r>
              <a:rPr lang="en-US" sz="2800" b="1" u="sng" baseline="0" dirty="0">
                <a:solidFill>
                  <a:srgbClr val="00FF00"/>
                </a:solidFill>
                <a:latin typeface="Times New Roman" panose="02020603050405020304" pitchFamily="18" charset="0"/>
                <a:cs typeface="Times New Roman" panose="02020603050405020304" pitchFamily="18" charset="0"/>
              </a:rPr>
              <a:t> wise and Month wise Loan Statics</a:t>
            </a:r>
            <a:endParaRPr lang="en-US" sz="2800" b="1" u="sng" dirty="0">
              <a:solidFill>
                <a:srgbClr val="00FF00"/>
              </a:solidFill>
              <a:latin typeface="Times New Roman" panose="02020603050405020304" pitchFamily="18" charset="0"/>
              <a:cs typeface="Times New Roman" panose="02020603050405020304" pitchFamily="18" charset="0"/>
            </a:endParaRPr>
          </a:p>
        </p:txBody>
      </p:sp>
      <p:graphicFrame>
        <p:nvGraphicFramePr>
          <p:cNvPr id="9" name="Chart 8">
            <a:extLst>
              <a:ext uri="{FF2B5EF4-FFF2-40B4-BE49-F238E27FC236}">
                <a16:creationId xmlns:a16="http://schemas.microsoft.com/office/drawing/2014/main" id="{6DFD0B15-D1B5-47E7-9BA8-C7C7127C37AE}"/>
              </a:ext>
            </a:extLst>
          </p:cNvPr>
          <p:cNvGraphicFramePr>
            <a:graphicFrameLocks/>
          </p:cNvGraphicFramePr>
          <p:nvPr>
            <p:extLst>
              <p:ext uri="{D42A27DB-BD31-4B8C-83A1-F6EECF244321}">
                <p14:modId xmlns:p14="http://schemas.microsoft.com/office/powerpoint/2010/main" val="1461841550"/>
              </p:ext>
            </p:extLst>
          </p:nvPr>
        </p:nvGraphicFramePr>
        <p:xfrm>
          <a:off x="286732" y="2762865"/>
          <a:ext cx="11718453" cy="37460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9434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929C5-A360-4271-A419-411113EE8F2D}"/>
              </a:ext>
            </a:extLst>
          </p:cNvPr>
          <p:cNvSpPr>
            <a:spLocks noGrp="1"/>
          </p:cNvSpPr>
          <p:nvPr>
            <p:ph type="title"/>
          </p:nvPr>
        </p:nvSpPr>
        <p:spPr>
          <a:xfrm>
            <a:off x="147484" y="413173"/>
            <a:ext cx="11486497" cy="1293028"/>
          </a:xfrm>
        </p:spPr>
        <p:txBody>
          <a:bodyPr>
            <a:noAutofit/>
          </a:bodyPr>
          <a:lstStyle/>
          <a:p>
            <a:pPr algn="ctr"/>
            <a:r>
              <a:rPr lang="en-IN" sz="3200" b="1" dirty="0">
                <a:solidFill>
                  <a:srgbClr val="00FF00"/>
                </a:solidFill>
                <a:latin typeface="Times New Roman" panose="02020603050405020304" pitchFamily="18" charset="0"/>
                <a:cs typeface="Times New Roman" panose="02020603050405020304" pitchFamily="18" charset="0"/>
              </a:rPr>
              <a:t>Home ownership Vs last payment date </a:t>
            </a:r>
            <a:r>
              <a:rPr lang="en-IN" sz="3200" b="1" dirty="0" err="1">
                <a:solidFill>
                  <a:srgbClr val="00FF00"/>
                </a:solidFill>
                <a:latin typeface="Times New Roman" panose="02020603050405020304" pitchFamily="18" charset="0"/>
                <a:cs typeface="Times New Roman" panose="02020603050405020304" pitchFamily="18" charset="0"/>
              </a:rPr>
              <a:t>statUs</a:t>
            </a:r>
            <a:endParaRPr lang="en-IN" sz="3200" b="1" dirty="0">
              <a:solidFill>
                <a:srgbClr val="00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86ECB3-E76F-4585-807A-095A7850DA84}"/>
              </a:ext>
            </a:extLst>
          </p:cNvPr>
          <p:cNvSpPr>
            <a:spLocks noGrp="1"/>
          </p:cNvSpPr>
          <p:nvPr>
            <p:ph idx="1"/>
          </p:nvPr>
        </p:nvSpPr>
        <p:spPr>
          <a:xfrm>
            <a:off x="147484" y="1590103"/>
            <a:ext cx="11897031" cy="2359742"/>
          </a:xfrm>
        </p:spPr>
        <p:txBody>
          <a:bodyPr>
            <a:noAutofit/>
          </a:bodyPr>
          <a:lstStyle/>
          <a:p>
            <a:pPr marR="0" lvl="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sz="1400" b="0" i="0" u="none" strike="noStrike" kern="1200" spc="0" baseline="0">
                <a:solidFill>
                  <a:sysClr val="window" lastClr="FFFFFF"/>
                </a:solidFill>
                <a:latin typeface="+mn-lt"/>
                <a:ea typeface="+mn-ea"/>
                <a:cs typeface="+mn-cs"/>
              </a:defRPr>
            </a:pPr>
            <a:r>
              <a:rPr lang="en-IN" sz="2800" dirty="0">
                <a:latin typeface="Times New Roman" panose="02020603050405020304" pitchFamily="18" charset="0"/>
                <a:cs typeface="Times New Roman" panose="02020603050405020304" pitchFamily="18" charset="0"/>
              </a:rPr>
              <a:t>By comparing the </a:t>
            </a:r>
            <a:r>
              <a:rPr lang="en-US" sz="2800" dirty="0">
                <a:latin typeface="Times New Roman" panose="02020603050405020304" pitchFamily="18" charset="0"/>
                <a:cs typeface="Times New Roman" panose="02020603050405020304" pitchFamily="18" charset="0"/>
              </a:rPr>
              <a:t>the last payment dates for borrowers with different home ownership statuses it Identify that 18846 people are interested in rent homeownership.</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sz="1400" b="0" i="0" u="none" strike="noStrike" kern="1200" spc="0" baseline="0">
                <a:solidFill>
                  <a:sysClr val="window" lastClr="FFFFFF"/>
                </a:solidFill>
                <a:latin typeface="+mn-lt"/>
                <a:ea typeface="+mn-ea"/>
                <a:cs typeface="+mn-cs"/>
              </a:defRPr>
            </a:pPr>
            <a:r>
              <a:rPr lang="en-US" sz="2800" dirty="0">
                <a:latin typeface="Times New Roman" panose="02020603050405020304" pitchFamily="18" charset="0"/>
                <a:cs typeface="Times New Roman" panose="02020603050405020304" pitchFamily="18" charset="0"/>
              </a:rPr>
              <a:t>If homeowners consistently make more timely payments, it may indicate greater financial stability.</a:t>
            </a:r>
          </a:p>
          <a:p>
            <a:pPr marR="0" lvl="0" algn="just" defTabSz="914400" rtl="0" eaLnBrk="1" fontAlgn="auto" latinLnBrk="0" hangingPunct="1">
              <a:lnSpc>
                <a:spcPct val="100000"/>
              </a:lnSpc>
              <a:spcBef>
                <a:spcPts val="0"/>
              </a:spcBef>
              <a:spcAft>
                <a:spcPts val="0"/>
              </a:spcAft>
              <a:buClrTx/>
              <a:buSzTx/>
              <a:tabLst/>
              <a:defRPr sz="1400" b="0" i="0" u="none" strike="noStrike" kern="1200" spc="0" baseline="0">
                <a:solidFill>
                  <a:sysClr val="window" lastClr="FFFFFF"/>
                </a:solidFill>
                <a:latin typeface="+mn-lt"/>
                <a:ea typeface="+mn-ea"/>
                <a:cs typeface="+mn-cs"/>
              </a:defRPr>
            </a:pPr>
            <a:endParaRPr lang="en-US" sz="2800" dirty="0">
              <a:latin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sz="1400" b="0" i="0" u="none" strike="noStrike" kern="1200" spc="0" baseline="0">
                <a:solidFill>
                  <a:sysClr val="window" lastClr="FFFFFF"/>
                </a:solidFill>
                <a:latin typeface="+mn-lt"/>
                <a:ea typeface="+mn-ea"/>
                <a:cs typeface="+mn-cs"/>
              </a:defRPr>
            </a:pPr>
            <a:endParaRPr lang="en-IN" sz="2800"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 lastClr="FFFFFF"/>
                </a:solidFill>
                <a:latin typeface="+mn-lt"/>
                <a:ea typeface="+mn-ea"/>
                <a:cs typeface="+mn-cs"/>
              </a:defRPr>
            </a:pPr>
            <a:endParaRPr lang="en-IN" sz="2800"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 lastClr="FFFFFF"/>
                </a:solidFill>
                <a:latin typeface="+mn-lt"/>
                <a:ea typeface="+mn-ea"/>
                <a:cs typeface="+mn-cs"/>
              </a:defRPr>
            </a:pPr>
            <a:endParaRPr lang="en-IN" sz="2800"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 lastClr="FFFFFF"/>
                </a:solidFill>
                <a:latin typeface="+mn-lt"/>
                <a:ea typeface="+mn-ea"/>
                <a:cs typeface="+mn-cs"/>
              </a:defRPr>
            </a:pPr>
            <a:endParaRPr lang="en-IN" sz="2800"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 lastClr="FFFFFF"/>
                </a:solidFill>
                <a:latin typeface="+mn-lt"/>
                <a:ea typeface="+mn-ea"/>
                <a:cs typeface="+mn-cs"/>
              </a:defRPr>
            </a:pPr>
            <a:endParaRPr lang="en-IN" sz="2800"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 lastClr="FFFFFF"/>
                </a:solidFill>
                <a:latin typeface="+mn-lt"/>
                <a:ea typeface="+mn-ea"/>
                <a:cs typeface="+mn-cs"/>
              </a:defRPr>
            </a:pPr>
            <a:endParaRPr lang="en-IN"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BAAE99A0-CE79-49B3-A215-B42C30C8B4FC}"/>
              </a:ext>
            </a:extLst>
          </p:cNvPr>
          <p:cNvGraphicFramePr>
            <a:graphicFrameLocks/>
          </p:cNvGraphicFramePr>
          <p:nvPr>
            <p:extLst>
              <p:ext uri="{D42A27DB-BD31-4B8C-83A1-F6EECF244321}">
                <p14:modId xmlns:p14="http://schemas.microsoft.com/office/powerpoint/2010/main" val="1316280243"/>
              </p:ext>
            </p:extLst>
          </p:nvPr>
        </p:nvGraphicFramePr>
        <p:xfrm>
          <a:off x="2251588" y="3893574"/>
          <a:ext cx="7256206" cy="2774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19661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4C7D-969B-BBF2-AA7C-BA14C5589167}"/>
              </a:ext>
            </a:extLst>
          </p:cNvPr>
          <p:cNvSpPr>
            <a:spLocks noGrp="1"/>
          </p:cNvSpPr>
          <p:nvPr>
            <p:ph type="title"/>
          </p:nvPr>
        </p:nvSpPr>
        <p:spPr>
          <a:xfrm>
            <a:off x="1828800" y="429692"/>
            <a:ext cx="8534400" cy="1507067"/>
          </a:xfrm>
        </p:spPr>
        <p:txBody>
          <a:bodyPr/>
          <a:lstStyle/>
          <a:p>
            <a:pPr algn="ctr"/>
            <a:r>
              <a:rPr lang="en-IN" u="dotted" spc="600" dirty="0">
                <a:solidFill>
                  <a:srgbClr val="66FFFF"/>
                </a:solidFill>
                <a:effectLst>
                  <a:outerShdw blurRad="38100" dist="38100" dir="2700000" algn="tl">
                    <a:srgbClr val="000000">
                      <a:alpha val="43137"/>
                    </a:srgbClr>
                  </a:outerShdw>
                </a:effectLst>
                <a:uFill>
                  <a:solidFill>
                    <a:schemeClr val="accent1"/>
                  </a:solidFill>
                </a:uFill>
              </a:rPr>
              <a:t>Excel</a:t>
            </a:r>
            <a:br>
              <a:rPr lang="en-IN" b="1" u="sng" dirty="0"/>
            </a:br>
            <a:endParaRPr lang="en-IN" b="1" u="sng" dirty="0"/>
          </a:p>
        </p:txBody>
      </p:sp>
      <p:sp>
        <p:nvSpPr>
          <p:cNvPr id="3" name="Content Placeholder 2">
            <a:extLst>
              <a:ext uri="{FF2B5EF4-FFF2-40B4-BE49-F238E27FC236}">
                <a16:creationId xmlns:a16="http://schemas.microsoft.com/office/drawing/2014/main" id="{0EFE5B87-E966-9329-BFB3-DD22D5A49580}"/>
              </a:ext>
            </a:extLst>
          </p:cNvPr>
          <p:cNvSpPr>
            <a:spLocks noGrp="1"/>
          </p:cNvSpPr>
          <p:nvPr>
            <p:ph idx="1"/>
          </p:nvPr>
        </p:nvSpPr>
        <p:spPr>
          <a:xfrm>
            <a:off x="550606" y="1780689"/>
            <a:ext cx="11090787" cy="3615267"/>
          </a:xfrm>
        </p:spPr>
        <p:txBody>
          <a:bodyPr/>
          <a:lstStyle/>
          <a:p>
            <a:pPr marL="1200150" lvl="2" indent="-285750" algn="l">
              <a:buFont typeface="Arial" panose="020B0604020202020204" pitchFamily="34" charset="0"/>
              <a:buChar char="•"/>
            </a:pPr>
            <a:r>
              <a:rPr lang="en-IN" sz="2800" b="1" dirty="0"/>
              <a:t>Data Cleaning</a:t>
            </a:r>
          </a:p>
          <a:p>
            <a:pPr marL="1200150" lvl="2" indent="-285750" algn="l">
              <a:buFont typeface="Arial" panose="020B0604020202020204" pitchFamily="34" charset="0"/>
              <a:buChar char="•"/>
            </a:pPr>
            <a:r>
              <a:rPr lang="en-IN" sz="2800" b="1" dirty="0"/>
              <a:t>Import Data Into One Workbook.</a:t>
            </a:r>
          </a:p>
          <a:p>
            <a:pPr marL="1200150" lvl="2" indent="-285750" algn="l">
              <a:buFont typeface="Arial" panose="020B0604020202020204" pitchFamily="34" charset="0"/>
              <a:buChar char="•"/>
            </a:pPr>
            <a:r>
              <a:rPr lang="en-IN" sz="2800" b="1" dirty="0"/>
              <a:t>Merged the data by using Power Query.</a:t>
            </a:r>
          </a:p>
          <a:p>
            <a:pPr marL="1200150" lvl="2" indent="-285750" algn="l">
              <a:buFont typeface="Arial" panose="020B0604020202020204" pitchFamily="34" charset="0"/>
              <a:buChar char="•"/>
            </a:pPr>
            <a:r>
              <a:rPr lang="en-IN" sz="2800" b="1" dirty="0"/>
              <a:t>Created Pivot Table and Charts as Per KPIs</a:t>
            </a:r>
          </a:p>
          <a:p>
            <a:pPr marL="1200150" lvl="2" indent="-285750" algn="l">
              <a:buFont typeface="Arial" panose="020B0604020202020204" pitchFamily="34" charset="0"/>
              <a:buChar char="•"/>
            </a:pPr>
            <a:r>
              <a:rPr lang="en-IN" sz="2800" b="1" dirty="0"/>
              <a:t>Created Dashboard</a:t>
            </a:r>
          </a:p>
          <a:p>
            <a:endParaRPr lang="en-IN" b="1" dirty="0"/>
          </a:p>
        </p:txBody>
      </p:sp>
    </p:spTree>
    <p:extLst>
      <p:ext uri="{BB962C8B-B14F-4D97-AF65-F5344CB8AC3E}">
        <p14:creationId xmlns:p14="http://schemas.microsoft.com/office/powerpoint/2010/main" val="704928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59CFC7-4ED7-4F47-BC10-A4B053876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55754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DABB6-E58C-0426-7D29-A05536D8737A}"/>
              </a:ext>
            </a:extLst>
          </p:cNvPr>
          <p:cNvSpPr>
            <a:spLocks noGrp="1"/>
          </p:cNvSpPr>
          <p:nvPr>
            <p:ph type="title"/>
          </p:nvPr>
        </p:nvSpPr>
        <p:spPr>
          <a:xfrm>
            <a:off x="1828799" y="0"/>
            <a:ext cx="8534400" cy="1507067"/>
          </a:xfrm>
        </p:spPr>
        <p:txBody>
          <a:bodyPr/>
          <a:lstStyle/>
          <a:p>
            <a:pPr algn="ctr"/>
            <a:r>
              <a:rPr lang="en-IN" u="dotted" spc="600" dirty="0">
                <a:solidFill>
                  <a:srgbClr val="66FFFF"/>
                </a:solidFill>
                <a:effectLst>
                  <a:outerShdw blurRad="38100" dist="38100" dir="2700000" algn="tl">
                    <a:srgbClr val="000000">
                      <a:alpha val="43137"/>
                    </a:srgbClr>
                  </a:outerShdw>
                </a:effectLst>
                <a:uFill>
                  <a:solidFill>
                    <a:schemeClr val="accent1"/>
                  </a:solidFill>
                </a:uFill>
              </a:rPr>
              <a:t>My</a:t>
            </a:r>
            <a:r>
              <a:rPr lang="en-IN" b="1" u="sng" dirty="0"/>
              <a:t> </a:t>
            </a:r>
            <a:r>
              <a:rPr lang="en-IN" u="dotted" spc="600" dirty="0" err="1">
                <a:solidFill>
                  <a:srgbClr val="66FFFF"/>
                </a:solidFill>
                <a:effectLst>
                  <a:outerShdw blurRad="38100" dist="38100" dir="2700000" algn="tl">
                    <a:srgbClr val="000000">
                      <a:alpha val="43137"/>
                    </a:srgbClr>
                  </a:outerShdw>
                </a:effectLst>
                <a:uFill>
                  <a:solidFill>
                    <a:schemeClr val="accent1"/>
                  </a:solidFill>
                </a:uFill>
              </a:rPr>
              <a:t>sql</a:t>
            </a:r>
            <a:endParaRPr lang="en-IN" u="dotted" spc="600" dirty="0">
              <a:solidFill>
                <a:srgbClr val="66FFFF"/>
              </a:solidFill>
              <a:effectLst>
                <a:outerShdw blurRad="38100" dist="38100" dir="2700000" algn="tl">
                  <a:srgbClr val="000000">
                    <a:alpha val="43137"/>
                  </a:srgbClr>
                </a:outerShdw>
              </a:effectLst>
              <a:uFill>
                <a:solidFill>
                  <a:schemeClr val="accent1"/>
                </a:solidFill>
              </a:uFill>
            </a:endParaRPr>
          </a:p>
        </p:txBody>
      </p:sp>
      <p:sp>
        <p:nvSpPr>
          <p:cNvPr id="3" name="Content Placeholder 2">
            <a:extLst>
              <a:ext uri="{FF2B5EF4-FFF2-40B4-BE49-F238E27FC236}">
                <a16:creationId xmlns:a16="http://schemas.microsoft.com/office/drawing/2014/main" id="{F8C2C03E-C3A3-DB34-084A-09B05A8B7C86}"/>
              </a:ext>
            </a:extLst>
          </p:cNvPr>
          <p:cNvSpPr>
            <a:spLocks noGrp="1"/>
          </p:cNvSpPr>
          <p:nvPr>
            <p:ph idx="1"/>
          </p:nvPr>
        </p:nvSpPr>
        <p:spPr>
          <a:xfrm>
            <a:off x="137650" y="1953415"/>
            <a:ext cx="11916697" cy="3615267"/>
          </a:xfrm>
        </p:spPr>
        <p:txBody>
          <a:bodyPr>
            <a:normAutofit/>
          </a:bodyPr>
          <a:lstStyle/>
          <a:p>
            <a:r>
              <a:rPr lang="en-IN" sz="2800" b="1" dirty="0"/>
              <a:t>Cleaning of Data As per KPIs</a:t>
            </a:r>
          </a:p>
          <a:p>
            <a:r>
              <a:rPr lang="en-IN" sz="2800" b="1" dirty="0"/>
              <a:t>Created Database In My Sql</a:t>
            </a:r>
          </a:p>
          <a:p>
            <a:r>
              <a:rPr lang="en-IN" sz="2800" b="1" dirty="0"/>
              <a:t>Imported Both Finance_1 &amp; Finance_2 through Import Wizard</a:t>
            </a:r>
          </a:p>
          <a:p>
            <a:r>
              <a:rPr lang="en-IN" sz="2800" b="1" dirty="0"/>
              <a:t>Wrote required syntax as per KPIs </a:t>
            </a:r>
          </a:p>
        </p:txBody>
      </p:sp>
    </p:spTree>
    <p:extLst>
      <p:ext uri="{BB962C8B-B14F-4D97-AF65-F5344CB8AC3E}">
        <p14:creationId xmlns:p14="http://schemas.microsoft.com/office/powerpoint/2010/main" val="2379560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861FC8-721D-4C79-991E-9DE9A82CFF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Tree>
    <p:extLst>
      <p:ext uri="{BB962C8B-B14F-4D97-AF65-F5344CB8AC3E}">
        <p14:creationId xmlns:p14="http://schemas.microsoft.com/office/powerpoint/2010/main" val="33815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0C448-727E-4018-B7CB-4A7FE5034ACA}"/>
              </a:ext>
            </a:extLst>
          </p:cNvPr>
          <p:cNvSpPr>
            <a:spLocks noGrp="1"/>
          </p:cNvSpPr>
          <p:nvPr>
            <p:ph type="title"/>
          </p:nvPr>
        </p:nvSpPr>
        <p:spPr>
          <a:xfrm>
            <a:off x="1790700" y="351419"/>
            <a:ext cx="8610600" cy="1293028"/>
          </a:xfrm>
        </p:spPr>
        <p:txBody>
          <a:bodyPr/>
          <a:lstStyle/>
          <a:p>
            <a:pPr algn="ctr"/>
            <a:r>
              <a:rPr lang="en-IN" u="dotted" spc="600" dirty="0">
                <a:solidFill>
                  <a:srgbClr val="66FFFF"/>
                </a:solidFill>
                <a:effectLst>
                  <a:outerShdw blurRad="38100" dist="38100" dir="2700000" algn="tl">
                    <a:srgbClr val="000000">
                      <a:alpha val="43137"/>
                    </a:srgbClr>
                  </a:outerShdw>
                </a:effectLst>
                <a:uFill>
                  <a:solidFill>
                    <a:schemeClr val="accent1"/>
                  </a:solidFill>
                </a:uFill>
              </a:rPr>
              <a:t>POWER</a:t>
            </a:r>
            <a:r>
              <a:rPr lang="en-IN" dirty="0"/>
              <a:t> </a:t>
            </a:r>
            <a:r>
              <a:rPr lang="en-IN" u="dotted" spc="600" dirty="0">
                <a:solidFill>
                  <a:srgbClr val="66FFFF"/>
                </a:solidFill>
                <a:effectLst>
                  <a:outerShdw blurRad="38100" dist="38100" dir="2700000" algn="tl">
                    <a:srgbClr val="000000">
                      <a:alpha val="43137"/>
                    </a:srgbClr>
                  </a:outerShdw>
                </a:effectLst>
                <a:uFill>
                  <a:solidFill>
                    <a:schemeClr val="accent1"/>
                  </a:solidFill>
                </a:uFill>
              </a:rPr>
              <a:t>BI</a:t>
            </a:r>
          </a:p>
        </p:txBody>
      </p:sp>
      <p:sp>
        <p:nvSpPr>
          <p:cNvPr id="3" name="Content Placeholder 2">
            <a:extLst>
              <a:ext uri="{FF2B5EF4-FFF2-40B4-BE49-F238E27FC236}">
                <a16:creationId xmlns:a16="http://schemas.microsoft.com/office/drawing/2014/main" id="{095F6EF7-E9D1-4FC9-BE9A-6E3179AF357E}"/>
              </a:ext>
            </a:extLst>
          </p:cNvPr>
          <p:cNvSpPr>
            <a:spLocks noGrp="1"/>
          </p:cNvSpPr>
          <p:nvPr>
            <p:ph idx="1"/>
          </p:nvPr>
        </p:nvSpPr>
        <p:spPr>
          <a:xfrm>
            <a:off x="528483" y="1416937"/>
            <a:ext cx="10820400" cy="5089644"/>
          </a:xfrm>
        </p:spPr>
        <p:txBody>
          <a:bodyPr/>
          <a:lstStyle/>
          <a:p>
            <a:pPr algn="just"/>
            <a:r>
              <a:rPr lang="en-IN" b="1" dirty="0">
                <a:latin typeface="Roboto" panose="02000000000000000000" pitchFamily="2" charset="0"/>
              </a:rPr>
              <a:t>Imported</a:t>
            </a:r>
            <a:r>
              <a:rPr lang="en-IN" b="1" i="0" dirty="0">
                <a:effectLst/>
                <a:latin typeface="Roboto" panose="02000000000000000000" pitchFamily="2" charset="0"/>
              </a:rPr>
              <a:t> data in power bi. </a:t>
            </a:r>
          </a:p>
          <a:p>
            <a:pPr algn="just"/>
            <a:r>
              <a:rPr lang="en-IN" b="1" i="0" dirty="0">
                <a:effectLst/>
                <a:latin typeface="Roboto" panose="02000000000000000000" pitchFamily="2" charset="0"/>
              </a:rPr>
              <a:t> </a:t>
            </a:r>
            <a:r>
              <a:rPr lang="en-IN" b="1" dirty="0">
                <a:latin typeface="Roboto" panose="02000000000000000000" pitchFamily="2" charset="0"/>
              </a:rPr>
              <a:t>C</a:t>
            </a:r>
            <a:r>
              <a:rPr lang="en-IN" b="1" i="0" dirty="0">
                <a:effectLst/>
                <a:latin typeface="Roboto" panose="02000000000000000000" pitchFamily="2" charset="0"/>
              </a:rPr>
              <a:t>leaned the data and transform the data. </a:t>
            </a:r>
          </a:p>
          <a:p>
            <a:pPr algn="just"/>
            <a:r>
              <a:rPr lang="en-IN" b="1" i="0" dirty="0">
                <a:effectLst/>
                <a:latin typeface="Roboto" panose="02000000000000000000" pitchFamily="2" charset="0"/>
              </a:rPr>
              <a:t> Automatic relationship created between finance_1 and finance_2.</a:t>
            </a:r>
          </a:p>
          <a:p>
            <a:pPr algn="just"/>
            <a:r>
              <a:rPr lang="en-IN" b="1" dirty="0">
                <a:latin typeface="Roboto" panose="02000000000000000000" pitchFamily="2" charset="0"/>
              </a:rPr>
              <a:t>Created visuals according to the KPI’s.</a:t>
            </a:r>
          </a:p>
          <a:p>
            <a:pPr algn="just"/>
            <a:r>
              <a:rPr lang="en-IN" b="1" dirty="0">
                <a:latin typeface="Roboto" panose="02000000000000000000" pitchFamily="2" charset="0"/>
              </a:rPr>
              <a:t>Designed all visuals on single sheet for dashboard.</a:t>
            </a:r>
          </a:p>
          <a:p>
            <a:pPr algn="just"/>
            <a:endParaRPr lang="en-IN" dirty="0"/>
          </a:p>
        </p:txBody>
      </p:sp>
    </p:spTree>
    <p:extLst>
      <p:ext uri="{BB962C8B-B14F-4D97-AF65-F5344CB8AC3E}">
        <p14:creationId xmlns:p14="http://schemas.microsoft.com/office/powerpoint/2010/main" val="1112613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DD08CAF-004E-4FE4-A9DD-A8D59BCEF1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3497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4A9A7-B8E9-4D11-9771-BEB731E93137}"/>
              </a:ext>
            </a:extLst>
          </p:cNvPr>
          <p:cNvSpPr>
            <a:spLocks noGrp="1"/>
          </p:cNvSpPr>
          <p:nvPr>
            <p:ph type="title"/>
          </p:nvPr>
        </p:nvSpPr>
        <p:spPr>
          <a:xfrm>
            <a:off x="1790700" y="557895"/>
            <a:ext cx="8610600" cy="750400"/>
          </a:xfrm>
        </p:spPr>
        <p:txBody>
          <a:bodyPr/>
          <a:lstStyle/>
          <a:p>
            <a:pPr algn="ctr"/>
            <a:r>
              <a:rPr lang="en-IN" u="dotted" spc="600" dirty="0">
                <a:solidFill>
                  <a:srgbClr val="66FFFF"/>
                </a:solidFill>
                <a:effectLst>
                  <a:outerShdw blurRad="38100" dist="38100" dir="2700000" algn="tl">
                    <a:srgbClr val="000000">
                      <a:alpha val="43137"/>
                    </a:srgbClr>
                  </a:outerShdw>
                </a:effectLst>
                <a:uFill>
                  <a:solidFill>
                    <a:schemeClr val="accent1"/>
                  </a:solidFill>
                </a:uFill>
              </a:rPr>
              <a:t>Tableau</a:t>
            </a:r>
          </a:p>
        </p:txBody>
      </p:sp>
      <p:sp>
        <p:nvSpPr>
          <p:cNvPr id="3" name="Content Placeholder 2">
            <a:extLst>
              <a:ext uri="{FF2B5EF4-FFF2-40B4-BE49-F238E27FC236}">
                <a16:creationId xmlns:a16="http://schemas.microsoft.com/office/drawing/2014/main" id="{B0A26ED7-E715-4F98-9D79-F26447FFB7BF}"/>
              </a:ext>
            </a:extLst>
          </p:cNvPr>
          <p:cNvSpPr>
            <a:spLocks noGrp="1"/>
          </p:cNvSpPr>
          <p:nvPr>
            <p:ph idx="1"/>
          </p:nvPr>
        </p:nvSpPr>
        <p:spPr>
          <a:xfrm>
            <a:off x="685800" y="1856935"/>
            <a:ext cx="10820400" cy="4357052"/>
          </a:xfrm>
        </p:spPr>
        <p:txBody>
          <a:bodyPr/>
          <a:lstStyle/>
          <a:p>
            <a:pPr algn="just"/>
            <a:r>
              <a:rPr lang="en-IN" b="1" dirty="0"/>
              <a:t>We have to connect finance_1and finance_2 datasets to each other.</a:t>
            </a:r>
          </a:p>
          <a:p>
            <a:pPr algn="just"/>
            <a:r>
              <a:rPr lang="en-IN" b="1" dirty="0"/>
              <a:t>Create Union for both files.</a:t>
            </a:r>
          </a:p>
          <a:p>
            <a:pPr algn="just"/>
            <a:r>
              <a:rPr lang="en-IN" b="1" dirty="0"/>
              <a:t>Then clean and transform data.</a:t>
            </a:r>
          </a:p>
          <a:p>
            <a:pPr algn="just"/>
            <a:r>
              <a:rPr lang="en-IN" b="1" dirty="0"/>
              <a:t>Visualization Layout – 1.Choose</a:t>
            </a:r>
            <a:r>
              <a:rPr lang="en-IN" b="1" i="0" dirty="0">
                <a:solidFill>
                  <a:srgbClr val="131313"/>
                </a:solidFill>
                <a:effectLst/>
                <a:latin typeface="Roboto" panose="02000000000000000000" pitchFamily="2" charset="0"/>
              </a:rPr>
              <a:t> </a:t>
            </a:r>
            <a:r>
              <a:rPr lang="en-IN" b="1" dirty="0"/>
              <a:t>the</a:t>
            </a:r>
            <a:r>
              <a:rPr lang="en-IN" b="1" i="0" dirty="0">
                <a:solidFill>
                  <a:srgbClr val="131313"/>
                </a:solidFill>
                <a:effectLst/>
                <a:latin typeface="Roboto" panose="02000000000000000000" pitchFamily="2" charset="0"/>
              </a:rPr>
              <a:t> </a:t>
            </a:r>
            <a:r>
              <a:rPr lang="en-IN" b="1" dirty="0"/>
              <a:t>right</a:t>
            </a:r>
            <a:r>
              <a:rPr lang="en-IN" b="1" i="0" dirty="0">
                <a:solidFill>
                  <a:srgbClr val="131313"/>
                </a:solidFill>
                <a:effectLst/>
                <a:latin typeface="Roboto" panose="02000000000000000000" pitchFamily="2" charset="0"/>
              </a:rPr>
              <a:t> </a:t>
            </a:r>
            <a:r>
              <a:rPr lang="en-IN" b="1" dirty="0"/>
              <a:t>chart</a:t>
            </a:r>
            <a:r>
              <a:rPr lang="en-IN" b="1" i="0" dirty="0">
                <a:solidFill>
                  <a:srgbClr val="131313"/>
                </a:solidFill>
                <a:effectLst/>
                <a:latin typeface="Roboto" panose="02000000000000000000" pitchFamily="2" charset="0"/>
              </a:rPr>
              <a:t> </a:t>
            </a:r>
            <a:r>
              <a:rPr lang="en-IN" b="1" dirty="0"/>
              <a:t>type.</a:t>
            </a:r>
          </a:p>
          <a:p>
            <a:pPr marL="0" indent="0" algn="just">
              <a:buNone/>
            </a:pPr>
            <a:r>
              <a:rPr lang="en-IN" b="1" dirty="0"/>
              <a:t>                                         2.configure chart properties.</a:t>
            </a:r>
          </a:p>
          <a:p>
            <a:pPr marL="0" indent="0" algn="just">
              <a:buNone/>
            </a:pPr>
            <a:r>
              <a:rPr lang="en-IN" b="1" dirty="0"/>
              <a:t>                                         3.Add filters and highlights.</a:t>
            </a:r>
          </a:p>
          <a:p>
            <a:pPr algn="just"/>
            <a:r>
              <a:rPr lang="en-IN" b="1" dirty="0"/>
              <a:t>Dashboard layout- 1.Add sheets </a:t>
            </a:r>
          </a:p>
          <a:p>
            <a:pPr marL="0" indent="0" algn="just">
              <a:buNone/>
            </a:pPr>
            <a:r>
              <a:rPr lang="en-IN" b="1" dirty="0"/>
              <a:t>                                    2.Arrange Sheets</a:t>
            </a:r>
          </a:p>
          <a:p>
            <a:pPr marL="0" indent="0" algn="just">
              <a:buNone/>
            </a:pPr>
            <a:r>
              <a:rPr lang="en-IN" b="1" dirty="0"/>
              <a:t>                                    3.Format the dashboard</a:t>
            </a:r>
          </a:p>
          <a:p>
            <a:pPr marL="0" indent="0" algn="just">
              <a:buNone/>
            </a:pPr>
            <a:endParaRPr lang="en-IN" dirty="0"/>
          </a:p>
          <a:p>
            <a:pPr marL="0" indent="0" algn="just">
              <a:buNone/>
            </a:pPr>
            <a:endParaRPr lang="en-IN" dirty="0"/>
          </a:p>
        </p:txBody>
      </p:sp>
    </p:spTree>
    <p:extLst>
      <p:ext uri="{BB962C8B-B14F-4D97-AF65-F5344CB8AC3E}">
        <p14:creationId xmlns:p14="http://schemas.microsoft.com/office/powerpoint/2010/main" val="3203411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B8E5-1A31-3258-5B3C-AB088F4A8ADC}"/>
              </a:ext>
            </a:extLst>
          </p:cNvPr>
          <p:cNvSpPr>
            <a:spLocks noGrp="1"/>
          </p:cNvSpPr>
          <p:nvPr>
            <p:ph type="ctrTitle"/>
          </p:nvPr>
        </p:nvSpPr>
        <p:spPr>
          <a:xfrm>
            <a:off x="1436914" y="240620"/>
            <a:ext cx="9144000" cy="749980"/>
          </a:xfrm>
        </p:spPr>
        <p:txBody>
          <a:bodyPr>
            <a:noAutofit/>
          </a:bodyPr>
          <a:lstStyle/>
          <a:p>
            <a:pPr algn="ctr"/>
            <a:r>
              <a:rPr lang="en-IN" sz="4000" u="dotted" spc="600" dirty="0">
                <a:solidFill>
                  <a:srgbClr val="66FFFF"/>
                </a:solidFill>
                <a:effectLst>
                  <a:outerShdw blurRad="38100" dist="38100" dir="2700000" algn="tl">
                    <a:srgbClr val="000000">
                      <a:alpha val="43137"/>
                    </a:srgbClr>
                  </a:outerShdw>
                </a:effectLst>
                <a:uFill>
                  <a:solidFill>
                    <a:schemeClr val="accent1"/>
                  </a:solidFill>
                </a:uFill>
              </a:rPr>
              <a:t>Index</a:t>
            </a:r>
          </a:p>
        </p:txBody>
      </p:sp>
      <p:graphicFrame>
        <p:nvGraphicFramePr>
          <p:cNvPr id="5" name="Diagram 4">
            <a:extLst>
              <a:ext uri="{FF2B5EF4-FFF2-40B4-BE49-F238E27FC236}">
                <a16:creationId xmlns:a16="http://schemas.microsoft.com/office/drawing/2014/main" id="{C75B4899-97FA-4444-85E4-30C28AE6CB22}"/>
              </a:ext>
            </a:extLst>
          </p:cNvPr>
          <p:cNvGraphicFramePr/>
          <p:nvPr>
            <p:extLst>
              <p:ext uri="{D42A27DB-BD31-4B8C-83A1-F6EECF244321}">
                <p14:modId xmlns:p14="http://schemas.microsoft.com/office/powerpoint/2010/main" val="2345281012"/>
              </p:ext>
            </p:extLst>
          </p:nvPr>
        </p:nvGraphicFramePr>
        <p:xfrm>
          <a:off x="1356853" y="990600"/>
          <a:ext cx="10235379" cy="56267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4044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BC1637-C599-4A0A-A680-409953DB04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3670359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C43EC-DEDD-455D-AFE3-6D5EBD3C9C36}"/>
              </a:ext>
            </a:extLst>
          </p:cNvPr>
          <p:cNvSpPr>
            <a:spLocks noGrp="1"/>
          </p:cNvSpPr>
          <p:nvPr>
            <p:ph type="title"/>
          </p:nvPr>
        </p:nvSpPr>
        <p:spPr>
          <a:xfrm>
            <a:off x="1561514" y="420244"/>
            <a:ext cx="9129932" cy="1293028"/>
          </a:xfrm>
        </p:spPr>
        <p:txBody>
          <a:bodyPr/>
          <a:lstStyle/>
          <a:p>
            <a:pPr algn="ctr"/>
            <a:r>
              <a:rPr lang="en-IN" u="dotted" spc="600" dirty="0">
                <a:solidFill>
                  <a:srgbClr val="66FFFF"/>
                </a:solidFill>
                <a:effectLst>
                  <a:outerShdw blurRad="38100" dist="38100" dir="2700000" algn="tl">
                    <a:srgbClr val="000000">
                      <a:alpha val="43137"/>
                    </a:srgbClr>
                  </a:outerShdw>
                </a:effectLst>
                <a:uFill>
                  <a:solidFill>
                    <a:schemeClr val="accent1"/>
                  </a:solidFill>
                </a:uFill>
              </a:rPr>
              <a:t>Facing</a:t>
            </a:r>
            <a:r>
              <a:rPr lang="en-IN" b="0" i="0" dirty="0">
                <a:effectLst/>
                <a:latin typeface="Google Sans"/>
              </a:rPr>
              <a:t> </a:t>
            </a:r>
            <a:r>
              <a:rPr lang="en-IN" u="dotted" spc="600" dirty="0">
                <a:solidFill>
                  <a:srgbClr val="66FFFF"/>
                </a:solidFill>
                <a:effectLst>
                  <a:outerShdw blurRad="38100" dist="38100" dir="2700000" algn="tl">
                    <a:srgbClr val="000000">
                      <a:alpha val="43137"/>
                    </a:srgbClr>
                  </a:outerShdw>
                </a:effectLst>
                <a:uFill>
                  <a:solidFill>
                    <a:schemeClr val="accent1"/>
                  </a:solidFill>
                </a:uFill>
              </a:rPr>
              <a:t>difficulties</a:t>
            </a:r>
          </a:p>
        </p:txBody>
      </p:sp>
      <p:sp>
        <p:nvSpPr>
          <p:cNvPr id="3" name="Content Placeholder 2">
            <a:extLst>
              <a:ext uri="{FF2B5EF4-FFF2-40B4-BE49-F238E27FC236}">
                <a16:creationId xmlns:a16="http://schemas.microsoft.com/office/drawing/2014/main" id="{F14B961F-BC1F-42A9-8375-DC920FE9E014}"/>
              </a:ext>
            </a:extLst>
          </p:cNvPr>
          <p:cNvSpPr>
            <a:spLocks noGrp="1"/>
          </p:cNvSpPr>
          <p:nvPr>
            <p:ph idx="1"/>
          </p:nvPr>
        </p:nvSpPr>
        <p:spPr>
          <a:xfrm>
            <a:off x="786581" y="2293376"/>
            <a:ext cx="10432026" cy="4024125"/>
          </a:xfrm>
        </p:spPr>
        <p:txBody>
          <a:bodyPr>
            <a:normAutofit/>
          </a:bodyPr>
          <a:lstStyle/>
          <a:p>
            <a:pPr algn="just"/>
            <a:r>
              <a:rPr lang="en-IN" b="1" dirty="0"/>
              <a:t>During project we encounter challenges like data quality issues, such as missing or inconsistent data, which affects for accuracy of analysis.</a:t>
            </a:r>
          </a:p>
          <a:p>
            <a:pPr algn="just"/>
            <a:r>
              <a:rPr lang="en-IN" b="1" dirty="0"/>
              <a:t>We face difficulties in integrating data from different sources into a cohesive dataset for analysis.</a:t>
            </a:r>
          </a:p>
          <a:p>
            <a:pPr marL="0" indent="0" algn="just">
              <a:buNone/>
            </a:pPr>
            <a:endParaRPr lang="en-IN" sz="3200" dirty="0">
              <a:latin typeface="Arial Black" panose="020B0A04020102020204" pitchFamily="34" charset="0"/>
            </a:endParaRPr>
          </a:p>
          <a:p>
            <a:pPr algn="just"/>
            <a:endParaRPr lang="en-IN" sz="3200" dirty="0">
              <a:latin typeface="Arial Black" panose="020B0A04020102020204" pitchFamily="34" charset="0"/>
            </a:endParaRPr>
          </a:p>
        </p:txBody>
      </p:sp>
    </p:spTree>
    <p:extLst>
      <p:ext uri="{BB962C8B-B14F-4D97-AF65-F5344CB8AC3E}">
        <p14:creationId xmlns:p14="http://schemas.microsoft.com/office/powerpoint/2010/main" val="3255378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30A16-2B00-4221-8AFA-DB58F0651C5D}"/>
              </a:ext>
            </a:extLst>
          </p:cNvPr>
          <p:cNvSpPr>
            <a:spLocks noGrp="1"/>
          </p:cNvSpPr>
          <p:nvPr>
            <p:ph type="title"/>
          </p:nvPr>
        </p:nvSpPr>
        <p:spPr>
          <a:xfrm>
            <a:off x="2250831" y="371084"/>
            <a:ext cx="7365117" cy="1293028"/>
          </a:xfrm>
        </p:spPr>
        <p:txBody>
          <a:bodyPr/>
          <a:lstStyle/>
          <a:p>
            <a:pPr algn="ctr"/>
            <a:r>
              <a:rPr lang="en-IN" u="dotted" spc="600" dirty="0">
                <a:solidFill>
                  <a:srgbClr val="66FFFF"/>
                </a:solidFill>
                <a:effectLst>
                  <a:outerShdw blurRad="38100" dist="38100" dir="2700000" algn="tl">
                    <a:srgbClr val="000000">
                      <a:alpha val="43137"/>
                    </a:srgbClr>
                  </a:outerShdw>
                </a:effectLst>
                <a:uFill>
                  <a:solidFill>
                    <a:schemeClr val="accent1"/>
                  </a:solidFill>
                </a:uFill>
              </a:rPr>
              <a:t>Summary</a:t>
            </a:r>
          </a:p>
        </p:txBody>
      </p:sp>
      <p:sp>
        <p:nvSpPr>
          <p:cNvPr id="3" name="Content Placeholder 2">
            <a:extLst>
              <a:ext uri="{FF2B5EF4-FFF2-40B4-BE49-F238E27FC236}">
                <a16:creationId xmlns:a16="http://schemas.microsoft.com/office/drawing/2014/main" id="{6B8F7199-1CF0-466B-AA92-22384EC809FC}"/>
              </a:ext>
            </a:extLst>
          </p:cNvPr>
          <p:cNvSpPr>
            <a:spLocks noGrp="1"/>
          </p:cNvSpPr>
          <p:nvPr>
            <p:ph idx="1"/>
          </p:nvPr>
        </p:nvSpPr>
        <p:spPr>
          <a:xfrm>
            <a:off x="244577" y="2039815"/>
            <a:ext cx="11702845" cy="4567462"/>
          </a:xfrm>
        </p:spPr>
        <p:txBody>
          <a:bodyPr>
            <a:normAutofit/>
          </a:bodyPr>
          <a:lstStyle/>
          <a:p>
            <a:pPr algn="just"/>
            <a:r>
              <a:rPr lang="en-IN" sz="2400" dirty="0"/>
              <a:t> </a:t>
            </a:r>
            <a:r>
              <a:rPr lang="en-IN" b="1" dirty="0"/>
              <a:t>In Excel we can organize and clean our data.</a:t>
            </a:r>
          </a:p>
          <a:p>
            <a:pPr algn="just"/>
            <a:r>
              <a:rPr lang="en-IN" b="1" dirty="0"/>
              <a:t> Power BI helps to create visualizations  and to understand the data better.</a:t>
            </a:r>
          </a:p>
          <a:p>
            <a:pPr algn="just"/>
            <a:r>
              <a:rPr lang="en-IN" b="1" dirty="0"/>
              <a:t>In My SQL we can type query in database for specific information.</a:t>
            </a:r>
          </a:p>
          <a:p>
            <a:pPr algn="just"/>
            <a:r>
              <a:rPr lang="en-IN" b="1" dirty="0"/>
              <a:t>Tableau helps in  building interactive dashboards to present our findings.</a:t>
            </a:r>
          </a:p>
          <a:p>
            <a:pPr algn="just"/>
            <a:r>
              <a:rPr lang="en-IN" b="1" dirty="0"/>
              <a:t> Each tool plays a crucial role in different stages in project from data preparation to visualization.</a:t>
            </a:r>
          </a:p>
          <a:p>
            <a:pPr algn="just"/>
            <a:r>
              <a:rPr lang="en-IN" b="1" dirty="0"/>
              <a:t> It's like having a complete toolbox to unlock the insights hidden in data.</a:t>
            </a:r>
          </a:p>
        </p:txBody>
      </p:sp>
    </p:spTree>
    <p:extLst>
      <p:ext uri="{BB962C8B-B14F-4D97-AF65-F5344CB8AC3E}">
        <p14:creationId xmlns:p14="http://schemas.microsoft.com/office/powerpoint/2010/main" val="791508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26C82B1-171C-4743-A697-B1C435AD743C}"/>
              </a:ext>
            </a:extLst>
          </p:cNvPr>
          <p:cNvSpPr>
            <a:spLocks noGrp="1"/>
          </p:cNvSpPr>
          <p:nvPr>
            <p:ph type="title"/>
          </p:nvPr>
        </p:nvSpPr>
        <p:spPr>
          <a:xfrm>
            <a:off x="1231490" y="2136036"/>
            <a:ext cx="9729020" cy="2585927"/>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pPr algn="ctr"/>
            <a:r>
              <a:rPr lang="en-IN" sz="8800" b="1" dirty="0">
                <a:latin typeface="Algerian" panose="04020705040A02060702" pitchFamily="82" charset="0"/>
              </a:rPr>
              <a:t>Thank you</a:t>
            </a:r>
          </a:p>
        </p:txBody>
      </p:sp>
    </p:spTree>
    <p:extLst>
      <p:ext uri="{BB962C8B-B14F-4D97-AF65-F5344CB8AC3E}">
        <p14:creationId xmlns:p14="http://schemas.microsoft.com/office/powerpoint/2010/main" val="268056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E9063-657E-ED2D-FFD6-60F52656B6A4}"/>
              </a:ext>
            </a:extLst>
          </p:cNvPr>
          <p:cNvSpPr>
            <a:spLocks noGrp="1"/>
          </p:cNvSpPr>
          <p:nvPr>
            <p:ph type="title"/>
          </p:nvPr>
        </p:nvSpPr>
        <p:spPr>
          <a:xfrm>
            <a:off x="1828800" y="237218"/>
            <a:ext cx="8534400" cy="1507067"/>
          </a:xfrm>
        </p:spPr>
        <p:txBody>
          <a:bodyPr>
            <a:normAutofit/>
          </a:bodyPr>
          <a:lstStyle/>
          <a:p>
            <a:pPr algn="ctr"/>
            <a:r>
              <a:rPr lang="en-IN" u="dotted" spc="600" dirty="0">
                <a:solidFill>
                  <a:srgbClr val="66FFFF"/>
                </a:solidFill>
                <a:effectLst>
                  <a:outerShdw blurRad="38100" dist="38100" dir="2700000" algn="tl">
                    <a:srgbClr val="000000">
                      <a:alpha val="43137"/>
                    </a:srgbClr>
                  </a:outerShdw>
                </a:effectLst>
                <a:uFill>
                  <a:solidFill>
                    <a:schemeClr val="accent1"/>
                  </a:solidFill>
                </a:uFill>
              </a:rPr>
              <a:t>PROJECT</a:t>
            </a:r>
            <a:r>
              <a:rPr lang="en-IN" sz="4400" b="1" cap="none" dirty="0">
                <a:latin typeface="Elephant" panose="02020904090505020303" pitchFamily="18" charset="0"/>
              </a:rPr>
              <a:t> </a:t>
            </a:r>
            <a:r>
              <a:rPr lang="en-IN" sz="4400" u="dotted" cap="none" dirty="0">
                <a:solidFill>
                  <a:srgbClr val="66FFFF"/>
                </a:solidFill>
                <a:effectLst>
                  <a:outerShdw blurRad="38100" dist="38100" dir="2700000" algn="tl">
                    <a:srgbClr val="000000">
                      <a:alpha val="43137"/>
                    </a:srgbClr>
                  </a:outerShdw>
                </a:effectLst>
                <a:uFill>
                  <a:solidFill>
                    <a:schemeClr val="accent1"/>
                  </a:solidFill>
                </a:uFill>
              </a:rPr>
              <a:t>DETAILS</a:t>
            </a:r>
          </a:p>
        </p:txBody>
      </p:sp>
      <p:sp>
        <p:nvSpPr>
          <p:cNvPr id="3" name="Content Placeholder 2">
            <a:extLst>
              <a:ext uri="{FF2B5EF4-FFF2-40B4-BE49-F238E27FC236}">
                <a16:creationId xmlns:a16="http://schemas.microsoft.com/office/drawing/2014/main" id="{61999D1A-4EC7-6B2C-16C3-9B966BDB03FA}"/>
              </a:ext>
            </a:extLst>
          </p:cNvPr>
          <p:cNvSpPr>
            <a:spLocks noGrp="1"/>
          </p:cNvSpPr>
          <p:nvPr>
            <p:ph idx="1"/>
          </p:nvPr>
        </p:nvSpPr>
        <p:spPr>
          <a:xfrm>
            <a:off x="368709" y="1465515"/>
            <a:ext cx="11454581" cy="5200755"/>
          </a:xfrm>
        </p:spPr>
        <p:txBody>
          <a:bodyPr>
            <a:noAutofit/>
          </a:bodyPr>
          <a:lstStyle/>
          <a:p>
            <a:r>
              <a:rPr lang="en-IN" sz="2800" dirty="0">
                <a:latin typeface="Times New Roman" panose="02020603050405020304" pitchFamily="18" charset="0"/>
                <a:cs typeface="Times New Roman" panose="02020603050405020304" pitchFamily="18" charset="0"/>
              </a:rPr>
              <a:t>Bank Loan of Customers.</a:t>
            </a:r>
          </a:p>
          <a:p>
            <a:r>
              <a:rPr lang="en-IN" sz="2800" dirty="0">
                <a:latin typeface="Times New Roman" panose="02020603050405020304" pitchFamily="18" charset="0"/>
                <a:cs typeface="Times New Roman" panose="02020603050405020304" pitchFamily="18" charset="0"/>
              </a:rPr>
              <a:t>Domain – Finance.</a:t>
            </a:r>
          </a:p>
          <a:p>
            <a:r>
              <a:rPr lang="en-IN" sz="2800" dirty="0">
                <a:latin typeface="Times New Roman" panose="02020603050405020304" pitchFamily="18" charset="0"/>
                <a:cs typeface="Times New Roman" panose="02020603050405020304" pitchFamily="18" charset="0"/>
              </a:rPr>
              <a:t>Datasets: Finance_1.xlsx &amp; Finance_2.xlsx.</a:t>
            </a:r>
          </a:p>
          <a:p>
            <a:r>
              <a:rPr lang="en-IN" sz="2800" dirty="0">
                <a:latin typeface="Times New Roman" panose="02020603050405020304" pitchFamily="18" charset="0"/>
                <a:cs typeface="Times New Roman" panose="02020603050405020304" pitchFamily="18" charset="0"/>
              </a:rPr>
              <a:t>Project work done on Excel , My SQL , Power BI.</a:t>
            </a:r>
          </a:p>
          <a:p>
            <a:pPr marL="0" indent="0" algn="just">
              <a:buNone/>
            </a:pPr>
            <a:endParaRPr lang="en-US" sz="2800" b="1"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The project involved in  analyzing loans provided by a financial institution to customers of diverse grades and sub-grade levels. The analysis encompassed factors such as loan disbursement reasons, funded amounts, revolving balance values, customer locations in various states and geographic locations, as well as customer payment modes, and the latest payment values. </a:t>
            </a: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375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48D9B-0489-4AA4-B26B-AD06C5C633CA}"/>
              </a:ext>
            </a:extLst>
          </p:cNvPr>
          <p:cNvSpPr>
            <a:spLocks noGrp="1"/>
          </p:cNvSpPr>
          <p:nvPr>
            <p:ph type="title"/>
          </p:nvPr>
        </p:nvSpPr>
        <p:spPr>
          <a:xfrm>
            <a:off x="3581400" y="233431"/>
            <a:ext cx="4535658" cy="1293028"/>
          </a:xfrm>
        </p:spPr>
        <p:txBody>
          <a:bodyPr/>
          <a:lstStyle/>
          <a:p>
            <a:pPr algn="ctr"/>
            <a:r>
              <a:rPr lang="en-IN" u="dotted" spc="600" dirty="0">
                <a:solidFill>
                  <a:srgbClr val="66FFFF"/>
                </a:solidFill>
                <a:effectLst>
                  <a:outerShdw blurRad="38100" dist="38100" dir="2700000" algn="tl">
                    <a:srgbClr val="000000">
                      <a:alpha val="43137"/>
                    </a:srgbClr>
                  </a:outerShdw>
                </a:effectLst>
                <a:uFill>
                  <a:solidFill>
                    <a:schemeClr val="accent1"/>
                  </a:solidFill>
                </a:uFill>
              </a:rPr>
              <a:t>Objectives</a:t>
            </a:r>
          </a:p>
        </p:txBody>
      </p:sp>
      <p:sp>
        <p:nvSpPr>
          <p:cNvPr id="3" name="Content Placeholder 2">
            <a:extLst>
              <a:ext uri="{FF2B5EF4-FFF2-40B4-BE49-F238E27FC236}">
                <a16:creationId xmlns:a16="http://schemas.microsoft.com/office/drawing/2014/main" id="{F91E9F72-3FBA-4F1B-B340-5A752278BCCB}"/>
              </a:ext>
            </a:extLst>
          </p:cNvPr>
          <p:cNvSpPr>
            <a:spLocks noGrp="1"/>
          </p:cNvSpPr>
          <p:nvPr>
            <p:ph idx="1"/>
          </p:nvPr>
        </p:nvSpPr>
        <p:spPr>
          <a:xfrm>
            <a:off x="721441" y="1437969"/>
            <a:ext cx="11083413" cy="4451554"/>
          </a:xfrm>
        </p:spPr>
        <p:txBody>
          <a:bodyPr>
            <a:normAutofit/>
          </a:bodyPr>
          <a:lstStyle/>
          <a:p>
            <a:pPr algn="just"/>
            <a:r>
              <a:rPr lang="en-IN" sz="2800" dirty="0">
                <a:latin typeface="Times New Roman" panose="02020603050405020304" pitchFamily="18" charset="0"/>
                <a:cs typeface="Times New Roman" panose="02020603050405020304" pitchFamily="18" charset="0"/>
              </a:rPr>
              <a:t>The main objective of Bank Loan Customers Project is to predict loan default likelihood, analyse key factors influencing loan repayment, and create informative visualizations to present  findings effectively.</a:t>
            </a:r>
          </a:p>
          <a:p>
            <a:pPr algn="just"/>
            <a:r>
              <a:rPr lang="en-IN" sz="2800" dirty="0">
                <a:latin typeface="Times New Roman" panose="02020603050405020304" pitchFamily="18" charset="0"/>
                <a:cs typeface="Times New Roman" panose="02020603050405020304" pitchFamily="18" charset="0"/>
              </a:rPr>
              <a:t> By utilizing Excel, Power BI, My SQL, and Tableau, we can streamline data processing, generate insights, and build interactive dashboards for a comprehensive analysis. </a:t>
            </a:r>
          </a:p>
          <a:p>
            <a:pPr algn="just"/>
            <a:r>
              <a:rPr lang="en-IN" sz="2800" dirty="0">
                <a:latin typeface="Times New Roman" panose="02020603050405020304" pitchFamily="18" charset="0"/>
                <a:cs typeface="Times New Roman" panose="02020603050405020304" pitchFamily="18" charset="0"/>
              </a:rPr>
              <a:t>These objectives will guide us in leveraging the tools efficiently to achieve a thorough understanding of the loan data.</a:t>
            </a:r>
          </a:p>
        </p:txBody>
      </p:sp>
    </p:spTree>
    <p:extLst>
      <p:ext uri="{BB962C8B-B14F-4D97-AF65-F5344CB8AC3E}">
        <p14:creationId xmlns:p14="http://schemas.microsoft.com/office/powerpoint/2010/main" val="2002257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62DA2A37-5DB8-4ADD-ACC9-A96C1AE8FA34}"/>
              </a:ext>
            </a:extLst>
          </p:cNvPr>
          <p:cNvGraphicFramePr/>
          <p:nvPr>
            <p:extLst>
              <p:ext uri="{D42A27DB-BD31-4B8C-83A1-F6EECF244321}">
                <p14:modId xmlns:p14="http://schemas.microsoft.com/office/powerpoint/2010/main" val="2021321969"/>
              </p:ext>
            </p:extLst>
          </p:nvPr>
        </p:nvGraphicFramePr>
        <p:xfrm>
          <a:off x="1828800" y="206517"/>
          <a:ext cx="8534400" cy="1297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a:extLst>
              <a:ext uri="{FF2B5EF4-FFF2-40B4-BE49-F238E27FC236}">
                <a16:creationId xmlns:a16="http://schemas.microsoft.com/office/drawing/2014/main" id="{504E886B-F2DF-4F9C-85AF-1196CF743CD4}"/>
              </a:ext>
            </a:extLst>
          </p:cNvPr>
          <p:cNvGraphicFramePr>
            <a:graphicFrameLocks noGrp="1"/>
          </p:cNvGraphicFramePr>
          <p:nvPr>
            <p:ph idx="1"/>
            <p:extLst>
              <p:ext uri="{D42A27DB-BD31-4B8C-83A1-F6EECF244321}">
                <p14:modId xmlns:p14="http://schemas.microsoft.com/office/powerpoint/2010/main" val="2585121474"/>
              </p:ext>
            </p:extLst>
          </p:nvPr>
        </p:nvGraphicFramePr>
        <p:xfrm>
          <a:off x="242688" y="1356854"/>
          <a:ext cx="11706624" cy="508327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7" name="Graphic 6" descr="Checklist with solid fill">
            <a:extLst>
              <a:ext uri="{FF2B5EF4-FFF2-40B4-BE49-F238E27FC236}">
                <a16:creationId xmlns:a16="http://schemas.microsoft.com/office/drawing/2014/main" id="{B2C1FA12-76BA-4D2D-8C8C-8607EB60521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917290" y="540427"/>
            <a:ext cx="630000" cy="630000"/>
          </a:xfrm>
          <a:prstGeom prst="rect">
            <a:avLst/>
          </a:prstGeom>
        </p:spPr>
      </p:pic>
    </p:spTree>
    <p:extLst>
      <p:ext uri="{BB962C8B-B14F-4D97-AF65-F5344CB8AC3E}">
        <p14:creationId xmlns:p14="http://schemas.microsoft.com/office/powerpoint/2010/main" val="2864689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F4A7B-DDCF-44C7-A3B1-BA0F7472EE8D}"/>
              </a:ext>
            </a:extLst>
          </p:cNvPr>
          <p:cNvSpPr>
            <a:spLocks noGrp="1"/>
          </p:cNvSpPr>
          <p:nvPr>
            <p:ph type="title"/>
          </p:nvPr>
        </p:nvSpPr>
        <p:spPr>
          <a:xfrm>
            <a:off x="1927274" y="764373"/>
            <a:ext cx="7723163" cy="946440"/>
          </a:xfrm>
        </p:spPr>
        <p:txBody>
          <a:bodyPr>
            <a:normAutofit fontScale="90000"/>
          </a:bodyPr>
          <a:lstStyle/>
          <a:p>
            <a:r>
              <a:rPr lang="en-IN" sz="3600" b="1" dirty="0">
                <a:solidFill>
                  <a:srgbClr val="00FF00"/>
                </a:solidFill>
                <a:latin typeface="Times New Roman" panose="02020603050405020304" pitchFamily="18" charset="0"/>
                <a:cs typeface="Times New Roman" panose="02020603050405020304" pitchFamily="18" charset="0"/>
              </a:rPr>
              <a:t>Year wise loan amount </a:t>
            </a:r>
            <a:r>
              <a:rPr lang="en-IN" sz="3600" b="1" dirty="0" err="1">
                <a:solidFill>
                  <a:srgbClr val="00FF00"/>
                </a:solidFill>
                <a:latin typeface="Times New Roman" panose="02020603050405020304" pitchFamily="18" charset="0"/>
                <a:cs typeface="Times New Roman" panose="02020603050405020304" pitchFamily="18" charset="0"/>
              </a:rPr>
              <a:t>StatUs</a:t>
            </a:r>
            <a:br>
              <a:rPr lang="en-IN" sz="4000" b="1" u="sng" dirty="0">
                <a:solidFill>
                  <a:srgbClr val="00FF00"/>
                </a:solidFill>
                <a:latin typeface="Times New Roman" panose="02020603050405020304" pitchFamily="18" charset="0"/>
                <a:cs typeface="Times New Roman" panose="02020603050405020304" pitchFamily="18" charset="0"/>
              </a:rPr>
            </a:br>
            <a:endParaRPr lang="en-IN" dirty="0">
              <a:solidFill>
                <a:srgbClr val="00FF00"/>
              </a:solidFill>
            </a:endParaRPr>
          </a:p>
        </p:txBody>
      </p:sp>
      <p:sp>
        <p:nvSpPr>
          <p:cNvPr id="3" name="Content Placeholder 2">
            <a:extLst>
              <a:ext uri="{FF2B5EF4-FFF2-40B4-BE49-F238E27FC236}">
                <a16:creationId xmlns:a16="http://schemas.microsoft.com/office/drawing/2014/main" id="{21907B0E-4DB9-4917-826D-D99A8860B074}"/>
              </a:ext>
            </a:extLst>
          </p:cNvPr>
          <p:cNvSpPr>
            <a:spLocks noGrp="1"/>
          </p:cNvSpPr>
          <p:nvPr>
            <p:ph idx="1"/>
          </p:nvPr>
        </p:nvSpPr>
        <p:spPr>
          <a:xfrm>
            <a:off x="685800" y="1781605"/>
            <a:ext cx="10820400" cy="4024125"/>
          </a:xfrm>
        </p:spPr>
        <p:txBody>
          <a:bodyPr>
            <a:normAutofit lnSpcReduction="10000"/>
          </a:bodyPr>
          <a:lstStyle/>
          <a:p>
            <a:pPr marL="491490" indent="-457200">
              <a:lnSpc>
                <a:spcPct val="100000"/>
              </a:lnSpc>
              <a:spcBef>
                <a:spcPts val="810"/>
              </a:spcBef>
              <a:buFont typeface="Wingdings" panose="05000000000000000000" pitchFamily="2" charset="2"/>
              <a:buChar char="Ø"/>
              <a:tabLst>
                <a:tab pos="301625" algn="l"/>
              </a:tabLst>
            </a:pPr>
            <a:r>
              <a:rPr lang="en-US" sz="3200" dirty="0">
                <a:latin typeface="Times New Roman" panose="02020603050405020304" pitchFamily="18" charset="0"/>
                <a:cs typeface="Times New Roman" panose="02020603050405020304" pitchFamily="18" charset="0"/>
              </a:rPr>
              <a:t>T</a:t>
            </a:r>
            <a:r>
              <a:rPr lang="en-US" sz="3200" b="0" i="0" dirty="0">
                <a:effectLst/>
                <a:latin typeface="Times New Roman" panose="02020603050405020304" pitchFamily="18" charset="0"/>
                <a:cs typeface="Times New Roman" panose="02020603050405020304" pitchFamily="18" charset="0"/>
              </a:rPr>
              <a:t>he trend in loan amounts over the years increases as from 2007 to 2011.</a:t>
            </a:r>
          </a:p>
          <a:p>
            <a:pPr marL="491490" indent="-457200">
              <a:spcBef>
                <a:spcPts val="810"/>
              </a:spcBef>
              <a:buFont typeface="Wingdings" panose="05000000000000000000" pitchFamily="2" charset="2"/>
              <a:buChar char="Ø"/>
              <a:tabLst>
                <a:tab pos="301625" algn="l"/>
              </a:tabLst>
            </a:pPr>
            <a:r>
              <a:rPr lang="en-US" sz="3200" spc="-10" dirty="0">
                <a:latin typeface="Times New Roman" panose="02020603050405020304" pitchFamily="18" charset="0"/>
                <a:ea typeface="Calibri" panose="020F0502020204030204" pitchFamily="34" charset="0"/>
                <a:cs typeface="Times New Roman" panose="02020603050405020304" pitchFamily="18" charset="0"/>
              </a:rPr>
              <a:t>There</a:t>
            </a:r>
            <a:r>
              <a:rPr lang="en-US" sz="3200" spc="-5" dirty="0">
                <a:latin typeface="Times New Roman" panose="02020603050405020304" pitchFamily="18" charset="0"/>
                <a:ea typeface="Calibri" panose="020F0502020204030204" pitchFamily="34" charset="0"/>
                <a:cs typeface="Times New Roman" panose="02020603050405020304" pitchFamily="18" charset="0"/>
              </a:rPr>
              <a:t> is</a:t>
            </a:r>
            <a:r>
              <a:rPr lang="en-US" sz="3200" dirty="0">
                <a:latin typeface="Times New Roman" panose="02020603050405020304" pitchFamily="18" charset="0"/>
                <a:ea typeface="Calibri" panose="020F0502020204030204" pitchFamily="34" charset="0"/>
                <a:cs typeface="Times New Roman" panose="02020603050405020304" pitchFamily="18" charset="0"/>
              </a:rPr>
              <a:t> a</a:t>
            </a:r>
            <a:r>
              <a:rPr lang="en-US" sz="3200" spc="-5" dirty="0">
                <a:latin typeface="Times New Roman" panose="02020603050405020304" pitchFamily="18" charset="0"/>
                <a:ea typeface="Calibri" panose="020F0502020204030204" pitchFamily="34" charset="0"/>
                <a:cs typeface="Times New Roman" panose="02020603050405020304" pitchFamily="18" charset="0"/>
              </a:rPr>
              <a:t> </a:t>
            </a:r>
            <a:r>
              <a:rPr lang="en-US" sz="3200" spc="-10" dirty="0">
                <a:latin typeface="Times New Roman" panose="02020603050405020304" pitchFamily="18" charset="0"/>
                <a:ea typeface="Calibri" panose="020F0502020204030204" pitchFamily="34" charset="0"/>
                <a:cs typeface="Times New Roman" panose="02020603050405020304" pitchFamily="18" charset="0"/>
              </a:rPr>
              <a:t>huge</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spc="-15" dirty="0">
                <a:latin typeface="Times New Roman" panose="02020603050405020304" pitchFamily="18" charset="0"/>
                <a:ea typeface="Calibri" panose="020F0502020204030204" pitchFamily="34" charset="0"/>
                <a:cs typeface="Times New Roman" panose="02020603050405020304" pitchFamily="18" charset="0"/>
              </a:rPr>
              <a:t>loan amount</a:t>
            </a:r>
            <a:r>
              <a:rPr lang="en-US" sz="3200" spc="-5" dirty="0">
                <a:latin typeface="Times New Roman" panose="02020603050405020304" pitchFamily="18" charset="0"/>
                <a:ea typeface="Calibri" panose="020F0502020204030204" pitchFamily="34" charset="0"/>
                <a:cs typeface="Times New Roman" panose="02020603050405020304" pitchFamily="18" charset="0"/>
              </a:rPr>
              <a:t> </a:t>
            </a:r>
            <a:r>
              <a:rPr lang="en-US" sz="3200" spc="-20" dirty="0">
                <a:latin typeface="Times New Roman" panose="02020603050405020304" pitchFamily="18" charset="0"/>
                <a:ea typeface="Calibri" panose="020F0502020204030204" pitchFamily="34" charset="0"/>
                <a:cs typeface="Times New Roman" panose="02020603050405020304" pitchFamily="18" charset="0"/>
              </a:rPr>
              <a:t>for</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spc="-15" dirty="0">
                <a:latin typeface="Times New Roman" panose="02020603050405020304" pitchFamily="18" charset="0"/>
                <a:ea typeface="Calibri" panose="020F0502020204030204" pitchFamily="34" charset="0"/>
                <a:cs typeface="Times New Roman" panose="02020603050405020304" pitchFamily="18" charset="0"/>
              </a:rPr>
              <a:t>year</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2011 </a:t>
            </a:r>
            <a:r>
              <a:rPr lang="en-US" sz="3200" dirty="0">
                <a:latin typeface="Times New Roman" panose="02020603050405020304" pitchFamily="18" charset="0"/>
                <a:ea typeface="Calibri" panose="020F0502020204030204" pitchFamily="34" charset="0"/>
                <a:cs typeface="Times New Roman" panose="02020603050405020304" pitchFamily="18" charset="0"/>
              </a:rPr>
              <a:t>as </a:t>
            </a:r>
            <a:r>
              <a:rPr lang="en-US" sz="3200" spc="-15" dirty="0">
                <a:latin typeface="Times New Roman" panose="02020603050405020304" pitchFamily="18" charset="0"/>
                <a:ea typeface="Calibri" panose="020F0502020204030204" pitchFamily="34" charset="0"/>
                <a:cs typeface="Times New Roman" panose="02020603050405020304" pitchFamily="18" charset="0"/>
              </a:rPr>
              <a:t>compared</a:t>
            </a:r>
            <a:r>
              <a:rPr lang="en-US" sz="3200" spc="-5" dirty="0">
                <a:latin typeface="Times New Roman" panose="02020603050405020304" pitchFamily="18" charset="0"/>
                <a:ea typeface="Calibri" panose="020F0502020204030204" pitchFamily="34" charset="0"/>
                <a:cs typeface="Times New Roman" panose="02020603050405020304" pitchFamily="18" charset="0"/>
              </a:rPr>
              <a:t> </a:t>
            </a:r>
            <a:r>
              <a:rPr lang="en-US" sz="3200" spc="-15" dirty="0">
                <a:latin typeface="Times New Roman" panose="02020603050405020304" pitchFamily="18" charset="0"/>
                <a:ea typeface="Calibri" panose="020F0502020204030204" pitchFamily="34" charset="0"/>
                <a:cs typeface="Times New Roman" panose="02020603050405020304" pitchFamily="18" charset="0"/>
              </a:rPr>
              <a:t>to</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2007</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spc="-60" dirty="0">
                <a:latin typeface="Times New Roman" panose="02020603050405020304" pitchFamily="18" charset="0"/>
                <a:ea typeface="Calibri" panose="020F0502020204030204" pitchFamily="34" charset="0"/>
                <a:cs typeface="Times New Roman" panose="02020603050405020304" pitchFamily="18" charset="0"/>
              </a:rPr>
              <a:t>year.</a:t>
            </a:r>
            <a:endParaRPr lang="en-US" sz="3200" b="0" i="0" dirty="0">
              <a:effectLst/>
              <a:latin typeface="Times New Roman" panose="02020603050405020304" pitchFamily="18" charset="0"/>
              <a:cs typeface="Times New Roman" panose="02020603050405020304" pitchFamily="18" charset="0"/>
            </a:endParaRPr>
          </a:p>
          <a:p>
            <a:pPr marL="491490" indent="-457200">
              <a:lnSpc>
                <a:spcPct val="100000"/>
              </a:lnSpc>
              <a:spcBef>
                <a:spcPts val="810"/>
              </a:spcBef>
              <a:buFont typeface="Wingdings" panose="05000000000000000000" pitchFamily="2" charset="2"/>
              <a:buChar char="Ø"/>
              <a:tabLst>
                <a:tab pos="301625" algn="l"/>
              </a:tabLst>
            </a:pPr>
            <a:r>
              <a:rPr lang="en-US" sz="3200" spc="-15" dirty="0">
                <a:latin typeface="Times New Roman" panose="02020603050405020304" pitchFamily="18" charset="0"/>
                <a:ea typeface="Calibri" panose="020F0502020204030204" pitchFamily="34" charset="0"/>
                <a:cs typeface="Times New Roman" panose="02020603050405020304" pitchFamily="18" charset="0"/>
              </a:rPr>
              <a:t>There is a consistent increase in loan amounts, it may indicate economic growth or inflation</a:t>
            </a:r>
            <a:r>
              <a:rPr lang="en-US" sz="3200" b="0" i="0" dirty="0">
                <a:effectLst/>
                <a:latin typeface="Times New Roman" panose="02020603050405020304" pitchFamily="18" charset="0"/>
                <a:cs typeface="Times New Roman" panose="02020603050405020304" pitchFamily="18" charset="0"/>
              </a:rPr>
              <a:t>.</a:t>
            </a:r>
            <a:endParaRPr lang="en-US" sz="3200" spc="-5" dirty="0">
              <a:latin typeface="Times New Roman" panose="02020603050405020304" pitchFamily="18" charset="0"/>
              <a:ea typeface="Calibri" panose="020F0502020204030204" pitchFamily="34" charset="0"/>
              <a:cs typeface="Times New Roman" panose="02020603050405020304" pitchFamily="18" charset="0"/>
            </a:endParaRPr>
          </a:p>
          <a:p>
            <a:pPr marL="491490" indent="-457200">
              <a:lnSpc>
                <a:spcPct val="100000"/>
              </a:lnSpc>
              <a:spcBef>
                <a:spcPts val="675"/>
              </a:spcBef>
              <a:buFont typeface="Wingdings" panose="05000000000000000000" pitchFamily="2" charset="2"/>
              <a:buChar char="Ø"/>
              <a:tabLst>
                <a:tab pos="301625" algn="l"/>
              </a:tabLst>
            </a:pPr>
            <a:r>
              <a:rPr lang="en-US" sz="3200" spc="-10" dirty="0">
                <a:latin typeface="Times New Roman" panose="02020603050405020304" pitchFamily="18" charset="0"/>
                <a:ea typeface="Calibri" panose="020F0502020204030204" pitchFamily="34" charset="0"/>
                <a:cs typeface="Times New Roman" panose="02020603050405020304" pitchFamily="18" charset="0"/>
              </a:rPr>
              <a:t>There's</a:t>
            </a:r>
            <a:r>
              <a:rPr lang="en-US" sz="3200" spc="-5" dirty="0">
                <a:latin typeface="Times New Roman" panose="02020603050405020304" pitchFamily="18" charset="0"/>
                <a:ea typeface="Calibri" panose="020F0502020204030204" pitchFamily="34" charset="0"/>
                <a:cs typeface="Times New Roman" panose="02020603050405020304" pitchFamily="18" charset="0"/>
              </a:rPr>
              <a:t> is need</a:t>
            </a:r>
            <a:r>
              <a:rPr lang="en-US" sz="3200" dirty="0">
                <a:latin typeface="Times New Roman" panose="02020603050405020304" pitchFamily="18" charset="0"/>
                <a:ea typeface="Calibri" panose="020F0502020204030204" pitchFamily="34" charset="0"/>
                <a:cs typeface="Times New Roman" panose="02020603050405020304" pitchFamily="18" charset="0"/>
              </a:rPr>
              <a:t> to m</a:t>
            </a:r>
            <a:r>
              <a:rPr lang="en-US" sz="3200" b="0" i="0" dirty="0">
                <a:effectLst/>
                <a:latin typeface="Times New Roman" panose="02020603050405020304" pitchFamily="18" charset="0"/>
                <a:cs typeface="Times New Roman" panose="02020603050405020304" pitchFamily="18" charset="0"/>
              </a:rPr>
              <a:t>onitor the trend regularly to adapt lending strategies accordingly.</a:t>
            </a:r>
            <a:endParaRPr lang="en-US" sz="3200" spc="-20" dirty="0">
              <a:latin typeface="Times New Roman" panose="02020603050405020304" pitchFamily="18" charset="0"/>
              <a:ea typeface="Calibri" panose="020F0502020204030204" pitchFamily="34"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8795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46817CB-6D80-4BF7-88F6-69265B8B3893}"/>
              </a:ext>
            </a:extLst>
          </p:cNvPr>
          <p:cNvSpPr txBox="1"/>
          <p:nvPr/>
        </p:nvSpPr>
        <p:spPr>
          <a:xfrm>
            <a:off x="3048000" y="502744"/>
            <a:ext cx="6096000" cy="1200329"/>
          </a:xfrm>
          <a:prstGeom prst="rect">
            <a:avLst/>
          </a:prstGeom>
          <a:noFill/>
        </p:spPr>
        <p:txBody>
          <a:bodyPr wrap="square">
            <a:spAutoFit/>
          </a:bodyPr>
          <a:lstStyle/>
          <a:p>
            <a:r>
              <a:rPr lang="en-IN" sz="3200" b="1" u="sng" dirty="0">
                <a:solidFill>
                  <a:srgbClr val="00FF00"/>
                </a:solidFill>
                <a:latin typeface="Times New Roman" panose="02020603050405020304" pitchFamily="18" charset="0"/>
                <a:cs typeface="Times New Roman" panose="02020603050405020304" pitchFamily="18" charset="0"/>
              </a:rPr>
              <a:t>Year</a:t>
            </a:r>
            <a:r>
              <a:rPr lang="en-IN" sz="3600" b="1" u="sng" dirty="0">
                <a:solidFill>
                  <a:srgbClr val="00FF00"/>
                </a:solidFill>
                <a:latin typeface="Times New Roman" panose="02020603050405020304" pitchFamily="18" charset="0"/>
                <a:cs typeface="Times New Roman" panose="02020603050405020304" pitchFamily="18" charset="0"/>
              </a:rPr>
              <a:t> wise loan amount Status</a:t>
            </a:r>
            <a:br>
              <a:rPr lang="en-IN" sz="3600" b="1" u="sng" dirty="0">
                <a:solidFill>
                  <a:srgbClr val="00FF00"/>
                </a:solidFill>
                <a:latin typeface="Times New Roman" panose="02020603050405020304" pitchFamily="18" charset="0"/>
                <a:cs typeface="Times New Roman" panose="02020603050405020304" pitchFamily="18" charset="0"/>
              </a:rPr>
            </a:br>
            <a:endParaRPr lang="en-IN" sz="3600" dirty="0"/>
          </a:p>
        </p:txBody>
      </p:sp>
      <p:graphicFrame>
        <p:nvGraphicFramePr>
          <p:cNvPr id="4" name="Chart 3">
            <a:extLst>
              <a:ext uri="{FF2B5EF4-FFF2-40B4-BE49-F238E27FC236}">
                <a16:creationId xmlns:a16="http://schemas.microsoft.com/office/drawing/2014/main" id="{79A7F6EF-030F-44CC-A19F-FA94E59F0FD6}"/>
              </a:ext>
            </a:extLst>
          </p:cNvPr>
          <p:cNvGraphicFramePr>
            <a:graphicFrameLocks/>
          </p:cNvGraphicFramePr>
          <p:nvPr>
            <p:extLst>
              <p:ext uri="{D42A27DB-BD31-4B8C-83A1-F6EECF244321}">
                <p14:modId xmlns:p14="http://schemas.microsoft.com/office/powerpoint/2010/main" val="3610236948"/>
              </p:ext>
            </p:extLst>
          </p:nvPr>
        </p:nvGraphicFramePr>
        <p:xfrm>
          <a:off x="3048000" y="1457264"/>
          <a:ext cx="6095999" cy="51500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87202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AD34B7-B48D-4CDA-BD3E-6568F98F143D}"/>
              </a:ext>
            </a:extLst>
          </p:cNvPr>
          <p:cNvSpPr>
            <a:spLocks noGrp="1"/>
          </p:cNvSpPr>
          <p:nvPr>
            <p:ph idx="1"/>
          </p:nvPr>
        </p:nvSpPr>
        <p:spPr>
          <a:xfrm>
            <a:off x="255639" y="1331613"/>
            <a:ext cx="11749547" cy="5211538"/>
          </a:xfrm>
        </p:spPr>
        <p:txBody>
          <a:bodyPr>
            <a:normAutofit lnSpcReduction="10000"/>
          </a:bodyPr>
          <a:lstStyle/>
          <a:p>
            <a:pPr marL="354965" indent="-342900" algn="just">
              <a:spcBef>
                <a:spcPts val="715"/>
              </a:spcBef>
              <a:buFont typeface="Wingdings" panose="05000000000000000000" pitchFamily="2" charset="2"/>
              <a:buChar char="Ø"/>
              <a:tabLst>
                <a:tab pos="279400" algn="l"/>
              </a:tabLst>
            </a:pPr>
            <a:r>
              <a:rPr lang="en-US" sz="2800" spc="-30" dirty="0">
                <a:latin typeface="Times New Roman" panose="02020603050405020304" pitchFamily="18" charset="0"/>
                <a:cs typeface="Times New Roman" panose="02020603050405020304" pitchFamily="18" charset="0"/>
              </a:rPr>
              <a:t>The lowest orders with a review score of 2 using a credit card are 2,407.</a:t>
            </a:r>
          </a:p>
          <a:p>
            <a:pPr marL="354965" indent="-342900" algn="just">
              <a:spcBef>
                <a:spcPts val="715"/>
              </a:spcBef>
              <a:buFont typeface="Wingdings" panose="05000000000000000000" pitchFamily="2" charset="2"/>
              <a:buChar char="Ø"/>
              <a:tabLst>
                <a:tab pos="279400" algn="l"/>
              </a:tabLst>
            </a:pPr>
            <a:r>
              <a:rPr lang="en-US" sz="2800" spc="-30" dirty="0">
                <a:latin typeface="Times New Roman" panose="02020603050405020304" pitchFamily="18" charset="0"/>
                <a:cs typeface="Times New Roman" panose="02020603050405020304" pitchFamily="18" charset="0"/>
              </a:rPr>
              <a:t>Grade G having sub-grade G4 shows highest avg. revolving balance i.e. </a:t>
            </a:r>
            <a:r>
              <a:rPr lang="en-IN" sz="2800" b="0" i="0" u="none" strike="noStrike" dirty="0">
                <a:effectLst/>
                <a:latin typeface="Times New Roman" panose="02020603050405020304" pitchFamily="18" charset="0"/>
                <a:cs typeface="Times New Roman" panose="02020603050405020304" pitchFamily="18" charset="0"/>
              </a:rPr>
              <a:t>24833</a:t>
            </a:r>
            <a:r>
              <a:rPr lang="en-IN" sz="2800" dirty="0">
                <a:latin typeface="Times New Roman" panose="02020603050405020304" pitchFamily="18" charset="0"/>
                <a:cs typeface="Times New Roman" panose="02020603050405020304" pitchFamily="18" charset="0"/>
              </a:rPr>
              <a:t> among all grade.</a:t>
            </a:r>
          </a:p>
          <a:p>
            <a:pPr marL="354965" indent="-342900" algn="just">
              <a:spcBef>
                <a:spcPts val="715"/>
              </a:spcBef>
              <a:buFont typeface="Wingdings" panose="05000000000000000000" pitchFamily="2" charset="2"/>
              <a:buChar char="Ø"/>
              <a:tabLst>
                <a:tab pos="279400" algn="l"/>
              </a:tabLst>
            </a:pPr>
            <a:r>
              <a:rPr lang="en-US" sz="2800" spc="-30" dirty="0">
                <a:latin typeface="Times New Roman" panose="02020603050405020304" pitchFamily="18" charset="0"/>
                <a:cs typeface="Times New Roman" panose="02020603050405020304" pitchFamily="18" charset="0"/>
              </a:rPr>
              <a:t>Grade A having sub-grade A2 shows lowest avg. revolving balance i.e. </a:t>
            </a:r>
            <a:r>
              <a:rPr lang="en-IN" sz="2800" dirty="0">
                <a:latin typeface="Times New Roman" panose="02020603050405020304" pitchFamily="18" charset="0"/>
                <a:cs typeface="Times New Roman" panose="02020603050405020304" pitchFamily="18" charset="0"/>
              </a:rPr>
              <a:t>9287  among all grade.</a:t>
            </a:r>
            <a:endParaRPr lang="en-US" sz="2800" spc="-30" dirty="0">
              <a:latin typeface="Times New Roman" panose="02020603050405020304" pitchFamily="18" charset="0"/>
              <a:cs typeface="Times New Roman" panose="02020603050405020304" pitchFamily="18" charset="0"/>
            </a:endParaRPr>
          </a:p>
          <a:p>
            <a:pPr marL="354965" indent="-342900" algn="just">
              <a:spcBef>
                <a:spcPts val="715"/>
              </a:spcBef>
              <a:buFont typeface="Wingdings" panose="05000000000000000000" pitchFamily="2" charset="2"/>
              <a:buChar char="Ø"/>
              <a:tabLst>
                <a:tab pos="279400" algn="l"/>
              </a:tabLst>
            </a:pPr>
            <a:r>
              <a:rPr lang="en-US" sz="2800" spc="-30" dirty="0">
                <a:latin typeface="Times New Roman" panose="02020603050405020304" pitchFamily="18" charset="0"/>
                <a:cs typeface="Times New Roman" panose="02020603050405020304" pitchFamily="18" charset="0"/>
              </a:rPr>
              <a:t>Higher revolving balances in specific grades/sub-grades might indicate a need for adjusted interest rates or credit limits.</a:t>
            </a:r>
          </a:p>
          <a:p>
            <a:pPr marL="354965" marR="62230" indent="-342900" algn="just">
              <a:spcBef>
                <a:spcPts val="1005"/>
              </a:spcBef>
              <a:buFont typeface="Wingdings" panose="05000000000000000000" pitchFamily="2" charset="2"/>
              <a:buChar char="Ø"/>
              <a:tabLst>
                <a:tab pos="279400" algn="l"/>
              </a:tabLst>
            </a:pPr>
            <a:r>
              <a:rPr lang="en-US" sz="2800" spc="-30" dirty="0">
                <a:latin typeface="Times New Roman" panose="02020603050405020304" pitchFamily="18" charset="0"/>
                <a:cs typeface="Times New Roman" panose="02020603050405020304" pitchFamily="18" charset="0"/>
              </a:rPr>
              <a:t>We can observe that there is a huge difference between the review score 5 and review  score 4 with is almost 33.37% of review score 5.</a:t>
            </a:r>
          </a:p>
          <a:p>
            <a:pPr marL="354965" marR="5080" indent="-342900" algn="just">
              <a:spcBef>
                <a:spcPts val="1000"/>
              </a:spcBef>
              <a:buFont typeface="Wingdings" panose="05000000000000000000" pitchFamily="2" charset="2"/>
              <a:buChar char="Ø"/>
              <a:tabLst>
                <a:tab pos="279400" algn="l"/>
              </a:tabLst>
            </a:pPr>
            <a:r>
              <a:rPr lang="en-US" sz="2800" spc="-30" dirty="0">
                <a:latin typeface="Times New Roman" panose="02020603050405020304" pitchFamily="18" charset="0"/>
                <a:cs typeface="Times New Roman" panose="02020603050405020304" pitchFamily="18" charset="0"/>
              </a:rPr>
              <a:t>The reviews posted by the customer should be read carefully and a proper solution to  the mention problem should be brought to increase the review score of orders that has  a score of 1, 2 &amp; 3.</a:t>
            </a:r>
          </a:p>
          <a:p>
            <a:pPr algn="just"/>
            <a:endParaRPr lang="en-IN" sz="2800" dirty="0"/>
          </a:p>
        </p:txBody>
      </p:sp>
      <p:sp>
        <p:nvSpPr>
          <p:cNvPr id="5" name="TextBox 4">
            <a:extLst>
              <a:ext uri="{FF2B5EF4-FFF2-40B4-BE49-F238E27FC236}">
                <a16:creationId xmlns:a16="http://schemas.microsoft.com/office/drawing/2014/main" id="{14D09756-C12A-4FC1-A7AA-E2D75CB37233}"/>
              </a:ext>
            </a:extLst>
          </p:cNvPr>
          <p:cNvSpPr txBox="1"/>
          <p:nvPr/>
        </p:nvSpPr>
        <p:spPr>
          <a:xfrm>
            <a:off x="2096086" y="513424"/>
            <a:ext cx="8609428" cy="584775"/>
          </a:xfrm>
          <a:prstGeom prst="rect">
            <a:avLst/>
          </a:prstGeom>
          <a:noFill/>
        </p:spPr>
        <p:txBody>
          <a:bodyPr wrap="square">
            <a:spAutoFit/>
          </a:bodyPr>
          <a:lstStyle/>
          <a:p>
            <a:pPr lvl="0" algn="ctr"/>
            <a:r>
              <a:rPr lang="en-IN" sz="3200" b="1" cap="all" dirty="0">
                <a:solidFill>
                  <a:srgbClr val="00FF00"/>
                </a:solidFill>
                <a:latin typeface="Times New Roman" panose="02020603050405020304" pitchFamily="18" charset="0"/>
                <a:ea typeface="+mj-ea"/>
                <a:cs typeface="Times New Roman" panose="02020603050405020304" pitchFamily="18" charset="0"/>
              </a:rPr>
              <a:t>Grade &amp; Sub Grade wise </a:t>
            </a:r>
            <a:r>
              <a:rPr lang="en-IN" sz="3200" b="1" cap="all" dirty="0" err="1">
                <a:solidFill>
                  <a:srgbClr val="00FF00"/>
                </a:solidFill>
                <a:latin typeface="Times New Roman" panose="02020603050405020304" pitchFamily="18" charset="0"/>
                <a:ea typeface="+mj-ea"/>
                <a:cs typeface="Times New Roman" panose="02020603050405020304" pitchFamily="18" charset="0"/>
              </a:rPr>
              <a:t>Revol_Bal</a:t>
            </a:r>
            <a:r>
              <a:rPr lang="en-IN" sz="3200" b="1" cap="all" dirty="0">
                <a:solidFill>
                  <a:srgbClr val="00FF00"/>
                </a:solidFill>
                <a:latin typeface="Times New Roman" panose="02020603050405020304" pitchFamily="18" charset="0"/>
                <a:ea typeface="+mj-ea"/>
                <a:cs typeface="Times New Roman" panose="02020603050405020304" pitchFamily="18" charset="0"/>
              </a:rPr>
              <a:t>.</a:t>
            </a:r>
          </a:p>
        </p:txBody>
      </p:sp>
    </p:spTree>
    <p:extLst>
      <p:ext uri="{BB962C8B-B14F-4D97-AF65-F5344CB8AC3E}">
        <p14:creationId xmlns:p14="http://schemas.microsoft.com/office/powerpoint/2010/main" val="2421356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CEAAAEDE-95E1-49E7-9D8A-E464D3F46BBD}"/>
              </a:ext>
            </a:extLst>
          </p:cNvPr>
          <p:cNvGraphicFramePr>
            <a:graphicFrameLocks/>
          </p:cNvGraphicFramePr>
          <p:nvPr>
            <p:extLst>
              <p:ext uri="{D42A27DB-BD31-4B8C-83A1-F6EECF244321}">
                <p14:modId xmlns:p14="http://schemas.microsoft.com/office/powerpoint/2010/main" val="4243495377"/>
              </p:ext>
            </p:extLst>
          </p:nvPr>
        </p:nvGraphicFramePr>
        <p:xfrm>
          <a:off x="2484980" y="1509927"/>
          <a:ext cx="7222039" cy="4999027"/>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1C133C10-50E3-45B8-88CE-1DEAF27D1F32}"/>
              </a:ext>
            </a:extLst>
          </p:cNvPr>
          <p:cNvSpPr txBox="1"/>
          <p:nvPr/>
        </p:nvSpPr>
        <p:spPr>
          <a:xfrm>
            <a:off x="2694037" y="809260"/>
            <a:ext cx="6803923" cy="113877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 lastClr="FFFFFF"/>
                </a:solidFill>
                <a:latin typeface="+mn-lt"/>
                <a:ea typeface="+mn-ea"/>
                <a:cs typeface="+mn-cs"/>
              </a:defRPr>
            </a:pPr>
            <a:r>
              <a:rPr lang="en-IN" sz="2800" b="1" u="sng" dirty="0">
                <a:solidFill>
                  <a:srgbClr val="00FF00"/>
                </a:solidFill>
                <a:latin typeface="Times New Roman" panose="02020603050405020304" pitchFamily="18" charset="0"/>
                <a:cs typeface="Times New Roman" panose="02020603050405020304" pitchFamily="18" charset="0"/>
              </a:rPr>
              <a:t>Grade and sub grade wise revol_bal</a:t>
            </a:r>
          </a:p>
          <a:p>
            <a:pPr algn="ctr"/>
            <a:endParaRPr lang="en-IN" sz="4000" b="1" u="sng" dirty="0">
              <a:solidFill>
                <a:srgbClr val="00FF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0698112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770</TotalTime>
  <Words>908</Words>
  <Application>Microsoft Office PowerPoint</Application>
  <PresentationFormat>Widescreen</PresentationFormat>
  <Paragraphs>98</Paragraphs>
  <Slides>23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Algerian</vt:lpstr>
      <vt:lpstr>Arial</vt:lpstr>
      <vt:lpstr>Arial Black</vt:lpstr>
      <vt:lpstr>Calibri</vt:lpstr>
      <vt:lpstr>Century Gothic</vt:lpstr>
      <vt:lpstr>Elephant</vt:lpstr>
      <vt:lpstr>Google Sans</vt:lpstr>
      <vt:lpstr>Roboto</vt:lpstr>
      <vt:lpstr>Times New Roman</vt:lpstr>
      <vt:lpstr>Wingdings</vt:lpstr>
      <vt:lpstr>Vapor Trail</vt:lpstr>
      <vt:lpstr>PowerPoint Presentation</vt:lpstr>
      <vt:lpstr>Index</vt:lpstr>
      <vt:lpstr>PROJECT DETAILS</vt:lpstr>
      <vt:lpstr>Objectives</vt:lpstr>
      <vt:lpstr>PowerPoint Presentation</vt:lpstr>
      <vt:lpstr>Year wise loan amount StatUs </vt:lpstr>
      <vt:lpstr>PowerPoint Presentation</vt:lpstr>
      <vt:lpstr>PowerPoint Presentation</vt:lpstr>
      <vt:lpstr>PowerPoint Presentation</vt:lpstr>
      <vt:lpstr>Total Payment Vs Verification Status </vt:lpstr>
      <vt:lpstr>PowerPoint Presentation</vt:lpstr>
      <vt:lpstr>Home ownership Vs last payment date statUs</vt:lpstr>
      <vt:lpstr>Excel </vt:lpstr>
      <vt:lpstr>PowerPoint Presentation</vt:lpstr>
      <vt:lpstr>My sql</vt:lpstr>
      <vt:lpstr>PowerPoint Presentation</vt:lpstr>
      <vt:lpstr>POWER BI</vt:lpstr>
      <vt:lpstr>PowerPoint Presentation</vt:lpstr>
      <vt:lpstr>Tableau</vt:lpstr>
      <vt:lpstr>PowerPoint Presentation</vt:lpstr>
      <vt:lpstr>Facing difficulties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Mukesh Konduparthi</dc:creator>
  <cp:lastModifiedBy>Rahul Yadav</cp:lastModifiedBy>
  <cp:revision>77</cp:revision>
  <dcterms:created xsi:type="dcterms:W3CDTF">2024-02-02T16:18:37Z</dcterms:created>
  <dcterms:modified xsi:type="dcterms:W3CDTF">2024-04-08T04:01:40Z</dcterms:modified>
</cp:coreProperties>
</file>