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92" r:id="rId5"/>
    <p:sldId id="276" r:id="rId6"/>
    <p:sldId id="295" r:id="rId7"/>
    <p:sldId id="299" r:id="rId8"/>
    <p:sldId id="293" r:id="rId9"/>
    <p:sldId id="301" r:id="rId10"/>
    <p:sldId id="308" r:id="rId11"/>
    <p:sldId id="300" r:id="rId12"/>
    <p:sldId id="309" r:id="rId13"/>
    <p:sldId id="277" r:id="rId14"/>
    <p:sldId id="307" r:id="rId15"/>
    <p:sldId id="28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97F7EC-7A31-4B09-91CF-6B13283D733A}">
          <p14:sldIdLst>
            <p14:sldId id="292"/>
            <p14:sldId id="276"/>
            <p14:sldId id="295"/>
          </p14:sldIdLst>
        </p14:section>
        <p14:section name="Untitled Section" id="{BDB1F870-72AD-4A28-91C7-0EFAEF1DD69C}">
          <p14:sldIdLst>
            <p14:sldId id="299"/>
            <p14:sldId id="293"/>
            <p14:sldId id="301"/>
            <p14:sldId id="308"/>
            <p14:sldId id="300"/>
            <p14:sldId id="309"/>
            <p14:sldId id="277"/>
            <p14:sldId id="307"/>
            <p14:sldId id="289"/>
          </p14:sldIdLst>
        </p14:section>
      </p14:sectionLst>
    </p:ex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118" autoAdjust="0"/>
  </p:normalViewPr>
  <p:slideViewPr>
    <p:cSldViewPr snapToGrid="0" showGuides="1">
      <p:cViewPr varScale="1">
        <p:scale>
          <a:sx n="77" d="100"/>
          <a:sy n="77" d="100"/>
        </p:scale>
        <p:origin x="902" y="101"/>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4/8/2024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4/8/2024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3</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1889056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4283856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274503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2128162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10.jpeg"/><Relationship Id="rId5" Type="http://schemas.openxmlformats.org/officeDocument/2006/relationships/hyperlink" Target="https://www.piqsels.com/en/public-domain-photo-zkeps" TargetMode="Externa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sz="5400" dirty="0">
                <a:solidFill>
                  <a:schemeClr val="tx1"/>
                </a:solidFill>
              </a:rPr>
              <a:t>SUPPLY CHAIN MANAGEMENT</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50078" y="4293382"/>
            <a:ext cx="1570612" cy="446569"/>
          </a:xfrm>
        </p:spPr>
        <p:txBody>
          <a:bodyPr/>
          <a:lstStyle/>
          <a:p>
            <a:endParaRPr lang="en-US" dirty="0"/>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23" name="Picture Placeholder 22">
            <a:extLst>
              <a:ext uri="{FF2B5EF4-FFF2-40B4-BE49-F238E27FC236}">
                <a16:creationId xmlns:a16="http://schemas.microsoft.com/office/drawing/2014/main" id="{31206478-E75B-1E67-8D69-55D0C281C7BE}"/>
              </a:ext>
            </a:extLst>
          </p:cNvPr>
          <p:cNvPicPr>
            <a:picLocks noGrp="1" noChangeAspect="1"/>
          </p:cNvPicPr>
          <p:nvPr>
            <p:ph type="pic" sz="quarter" idx="47"/>
          </p:nvPr>
        </p:nvPicPr>
        <p:blipFill>
          <a:blip r:embed="rId3"/>
          <a:srcRect l="5959" r="5959"/>
          <a:stretch>
            <a:fillRect/>
          </a:stretch>
        </p:blipFill>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2029477" y="2767074"/>
            <a:ext cx="2150638" cy="1323852"/>
          </a:xfrm>
        </p:spPr>
        <p:txBody>
          <a:bodyPr/>
          <a:lstStyle/>
          <a:p>
            <a:r>
              <a:rPr lang="en-US" sz="3200" dirty="0">
                <a:latin typeface="Calibri" panose="020F0502020204030204" pitchFamily="34" charset="0"/>
                <a:cs typeface="Calibri" panose="020F0502020204030204" pitchFamily="34" charset="0"/>
              </a:rPr>
              <a:t>KEY FINDINGS</a:t>
            </a:r>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3">
            <a:extLst>
              <a:ext uri="{28A0092B-C50C-407E-A947-70E740481C1C}">
                <a14:useLocalDpi xmlns:a14="http://schemas.microsoft.com/office/drawing/2010/main"/>
              </a:ext>
            </a:extLst>
          </a:blip>
          <a:srcRect/>
          <a:stretch/>
        </p:blipFill>
        <p:spPr>
          <a:blipFill>
            <a:blip r:embed="rId4"/>
            <a:stretch>
              <a:fillRect/>
            </a:stretch>
          </a:blipFill>
        </p:spPr>
      </p:pic>
      <p:sp>
        <p:nvSpPr>
          <p:cNvPr id="4" name="TextBox 3">
            <a:extLst>
              <a:ext uri="{FF2B5EF4-FFF2-40B4-BE49-F238E27FC236}">
                <a16:creationId xmlns:a16="http://schemas.microsoft.com/office/drawing/2014/main" id="{46A21EFF-D473-E868-F08B-23AB8D511B70}"/>
              </a:ext>
            </a:extLst>
          </p:cNvPr>
          <p:cNvSpPr txBox="1"/>
          <p:nvPr/>
        </p:nvSpPr>
        <p:spPr>
          <a:xfrm>
            <a:off x="6342927" y="902825"/>
            <a:ext cx="5440101" cy="5078313"/>
          </a:xfrm>
          <a:prstGeom prst="rect">
            <a:avLst/>
          </a:prstGeom>
        </p:spPr>
        <p:txBody>
          <a:bodyPr wrap="square" rtlCol="0">
            <a:spAutoFit/>
          </a:bodyPr>
          <a:lstStyle/>
          <a:p>
            <a:pPr marL="342900" indent="-342900" algn="ctr">
              <a:lnSpc>
                <a:spcPct val="100000"/>
              </a:lnSpc>
              <a:spcBef>
                <a:spcPts val="0"/>
              </a:spcBef>
              <a:buFont typeface="+mj-lt"/>
              <a:buAutoNum type="arabicPeriod"/>
            </a:pPr>
            <a:endParaRPr lang="en-US" sz="1800" dirty="0">
              <a:solidFill>
                <a:prstClr val="white"/>
              </a:solidFill>
              <a:latin typeface="Posterama" panose="020B0504020200020000" pitchFamily="34" charset="0"/>
              <a:ea typeface="微软雅黑"/>
              <a:cs typeface="Posterama" panose="020B0504020200020000" pitchFamily="34" charset="0"/>
            </a:endParaRPr>
          </a:p>
          <a:p>
            <a:pPr marL="342900" indent="-342900" algn="ctr">
              <a:lnSpc>
                <a:spcPct val="100000"/>
              </a:lnSpc>
              <a:spcBef>
                <a:spcPts val="0"/>
              </a:spcBef>
              <a:buFont typeface="+mj-lt"/>
              <a:buAutoNum type="arabicPeriod"/>
            </a:pPr>
            <a:endParaRPr lang="en-US" dirty="0">
              <a:solidFill>
                <a:prstClr val="white"/>
              </a:solidFill>
              <a:latin typeface="Posterama" panose="020B0504020200020000" pitchFamily="34" charset="0"/>
              <a:ea typeface="微软雅黑"/>
              <a:cs typeface="Posterama" panose="020B0504020200020000" pitchFamily="34" charset="0"/>
            </a:endParaRPr>
          </a:p>
          <a:p>
            <a:pPr marL="342900" indent="-342900" algn="ctr">
              <a:lnSpc>
                <a:spcPct val="100000"/>
              </a:lnSpc>
              <a:spcBef>
                <a:spcPts val="0"/>
              </a:spcBef>
              <a:buFont typeface="+mj-lt"/>
              <a:buAutoNum type="arabicPeriod"/>
            </a:pPr>
            <a:endParaRPr lang="en-US" sz="1800" dirty="0">
              <a:solidFill>
                <a:prstClr val="white"/>
              </a:solidFill>
              <a:latin typeface="Posterama" panose="020B0504020200020000" pitchFamily="34" charset="0"/>
              <a:ea typeface="微软雅黑"/>
              <a:cs typeface="Posterama" panose="020B0504020200020000" pitchFamily="34" charset="0"/>
            </a:endParaRPr>
          </a:p>
          <a:p>
            <a:pPr marL="342900" indent="-342900" algn="ctr">
              <a:lnSpc>
                <a:spcPct val="100000"/>
              </a:lnSpc>
              <a:spcBef>
                <a:spcPts val="0"/>
              </a:spcBef>
              <a:buFont typeface="+mj-lt"/>
              <a:buAutoNum type="arabicPeriod"/>
            </a:pPr>
            <a:endParaRPr lang="en-US" dirty="0">
              <a:solidFill>
                <a:prstClr val="white"/>
              </a:solidFill>
              <a:latin typeface="Posterama" panose="020B0504020200020000" pitchFamily="34" charset="0"/>
              <a:ea typeface="微软雅黑"/>
              <a:cs typeface="Posterama" panose="020B0504020200020000" pitchFamily="34" charset="0"/>
            </a:endParaRPr>
          </a:p>
          <a:p>
            <a:pPr marL="342900" indent="-342900" algn="ctr">
              <a:lnSpc>
                <a:spcPct val="100000"/>
              </a:lnSpc>
              <a:spcBef>
                <a:spcPts val="0"/>
              </a:spcBef>
              <a:buFont typeface="+mj-lt"/>
              <a:buAutoNum type="arabicPeriod"/>
            </a:pPr>
            <a:endParaRPr lang="en-US" sz="1800" dirty="0">
              <a:solidFill>
                <a:prstClr val="white"/>
              </a:solidFill>
              <a:latin typeface="Posterama" panose="020B0504020200020000" pitchFamily="34" charset="0"/>
              <a:ea typeface="微软雅黑"/>
              <a:cs typeface="Posterama" panose="020B0504020200020000" pitchFamily="34" charset="0"/>
            </a:endParaRPr>
          </a:p>
          <a:p>
            <a:pPr marL="342900" indent="-342900" algn="ctr">
              <a:lnSpc>
                <a:spcPct val="100000"/>
              </a:lnSpc>
              <a:spcBef>
                <a:spcPts val="0"/>
              </a:spcBef>
              <a:buFont typeface="+mj-lt"/>
              <a:buAutoNum type="arabicPeriod"/>
            </a:pPr>
            <a:endParaRPr lang="en-US" dirty="0">
              <a:solidFill>
                <a:prstClr val="white"/>
              </a:solidFill>
              <a:latin typeface="Posterama" panose="020B0504020200020000" pitchFamily="34" charset="0"/>
              <a:ea typeface="微软雅黑"/>
              <a:cs typeface="Posterama" panose="020B0504020200020000" pitchFamily="34" charset="0"/>
            </a:endParaRPr>
          </a:p>
          <a:p>
            <a:pPr marL="342900" indent="-342900" algn="ctr">
              <a:lnSpc>
                <a:spcPct val="100000"/>
              </a:lnSpc>
              <a:spcBef>
                <a:spcPts val="0"/>
              </a:spcBef>
              <a:buFont typeface="+mj-lt"/>
              <a:buAutoNum type="arabicPeriod"/>
            </a:pPr>
            <a:endParaRPr lang="en-US" sz="1800" dirty="0">
              <a:solidFill>
                <a:prstClr val="white"/>
              </a:solidFill>
              <a:latin typeface="Posterama" panose="020B0504020200020000" pitchFamily="34" charset="0"/>
              <a:ea typeface="微软雅黑"/>
              <a:cs typeface="Posterama" panose="020B0504020200020000" pitchFamily="34" charset="0"/>
            </a:endParaRPr>
          </a:p>
          <a:p>
            <a:pPr marL="342900" indent="-342900" algn="ctr">
              <a:lnSpc>
                <a:spcPct val="100000"/>
              </a:lnSpc>
              <a:spcBef>
                <a:spcPts val="0"/>
              </a:spcBef>
              <a:buFont typeface="+mj-lt"/>
              <a:buAutoNum type="arabicPeriod"/>
            </a:pPr>
            <a:endParaRPr lang="en-US" dirty="0">
              <a:solidFill>
                <a:prstClr val="white"/>
              </a:solidFill>
              <a:latin typeface="Posterama" panose="020B0504020200020000" pitchFamily="34" charset="0"/>
              <a:ea typeface="微软雅黑"/>
              <a:cs typeface="Posterama" panose="020B0504020200020000" pitchFamily="34" charset="0"/>
            </a:endParaRPr>
          </a:p>
          <a:p>
            <a:pPr marL="342900" indent="-342900" algn="ctr">
              <a:lnSpc>
                <a:spcPct val="100000"/>
              </a:lnSpc>
              <a:spcBef>
                <a:spcPts val="0"/>
              </a:spcBef>
              <a:buFont typeface="+mj-lt"/>
              <a:buAutoNum type="arabicPeriod"/>
            </a:pPr>
            <a:endParaRPr lang="en-US" sz="1800" dirty="0">
              <a:solidFill>
                <a:prstClr val="white"/>
              </a:solidFill>
              <a:latin typeface="Posterama" panose="020B0504020200020000" pitchFamily="34" charset="0"/>
              <a:ea typeface="微软雅黑"/>
              <a:cs typeface="Posterama" panose="020B0504020200020000" pitchFamily="34" charset="0"/>
            </a:endParaRPr>
          </a:p>
          <a:p>
            <a:pPr marL="342900" indent="-342900" algn="ctr">
              <a:lnSpc>
                <a:spcPct val="100000"/>
              </a:lnSpc>
              <a:spcBef>
                <a:spcPts val="0"/>
              </a:spcBef>
              <a:buFont typeface="+mj-lt"/>
              <a:buAutoNum type="arabicPeriod"/>
            </a:pPr>
            <a:endParaRPr lang="en-US" dirty="0">
              <a:solidFill>
                <a:prstClr val="white"/>
              </a:solidFill>
              <a:latin typeface="Posterama" panose="020B0504020200020000" pitchFamily="34" charset="0"/>
              <a:ea typeface="微软雅黑"/>
              <a:cs typeface="Posterama" panose="020B0504020200020000" pitchFamily="34" charset="0"/>
            </a:endParaRPr>
          </a:p>
          <a:p>
            <a:pPr marL="342900" indent="-342900" algn="ctr">
              <a:lnSpc>
                <a:spcPct val="100000"/>
              </a:lnSpc>
              <a:spcBef>
                <a:spcPts val="0"/>
              </a:spcBef>
              <a:buFont typeface="+mj-lt"/>
              <a:buAutoNum type="arabicPeriod"/>
            </a:pPr>
            <a:endParaRPr lang="en-US" sz="1800" dirty="0">
              <a:solidFill>
                <a:prstClr val="white"/>
              </a:solidFill>
              <a:latin typeface="Posterama" panose="020B0504020200020000" pitchFamily="34" charset="0"/>
              <a:ea typeface="微软雅黑"/>
              <a:cs typeface="Posterama" panose="020B0504020200020000" pitchFamily="34" charset="0"/>
            </a:endParaRPr>
          </a:p>
          <a:p>
            <a:pPr marL="342900" indent="-342900" algn="ctr">
              <a:lnSpc>
                <a:spcPct val="100000"/>
              </a:lnSpc>
              <a:spcBef>
                <a:spcPts val="0"/>
              </a:spcBef>
              <a:buFont typeface="+mj-lt"/>
              <a:buAutoNum type="arabicPeriod"/>
            </a:pPr>
            <a:endParaRPr lang="en-US" dirty="0">
              <a:solidFill>
                <a:prstClr val="white"/>
              </a:solidFill>
              <a:latin typeface="Posterama" panose="020B0504020200020000" pitchFamily="34" charset="0"/>
              <a:ea typeface="微软雅黑"/>
              <a:cs typeface="Posterama" panose="020B0504020200020000" pitchFamily="34" charset="0"/>
            </a:endParaRPr>
          </a:p>
          <a:p>
            <a:pPr marL="342900" indent="-342900" algn="ctr">
              <a:lnSpc>
                <a:spcPct val="100000"/>
              </a:lnSpc>
              <a:spcBef>
                <a:spcPts val="0"/>
              </a:spcBef>
              <a:buFont typeface="+mj-lt"/>
              <a:buAutoNum type="arabicPeriod"/>
            </a:pPr>
            <a:endParaRPr lang="en-US" sz="1800" dirty="0">
              <a:solidFill>
                <a:prstClr val="white"/>
              </a:solidFill>
              <a:latin typeface="Posterama" panose="020B0504020200020000" pitchFamily="34" charset="0"/>
              <a:ea typeface="微软雅黑"/>
              <a:cs typeface="Posterama" panose="020B0504020200020000" pitchFamily="34" charset="0"/>
            </a:endParaRPr>
          </a:p>
          <a:p>
            <a:pPr marL="342900" indent="-342900" algn="ctr">
              <a:lnSpc>
                <a:spcPct val="100000"/>
              </a:lnSpc>
              <a:spcBef>
                <a:spcPts val="0"/>
              </a:spcBef>
              <a:buFont typeface="+mj-lt"/>
              <a:buAutoNum type="arabicPeriod"/>
            </a:pPr>
            <a:endParaRPr lang="en-US" dirty="0">
              <a:solidFill>
                <a:prstClr val="white"/>
              </a:solidFill>
              <a:latin typeface="Posterama" panose="020B0504020200020000" pitchFamily="34" charset="0"/>
              <a:ea typeface="微软雅黑"/>
              <a:cs typeface="Posterama" panose="020B0504020200020000" pitchFamily="34" charset="0"/>
            </a:endParaRPr>
          </a:p>
          <a:p>
            <a:pPr marL="342900" indent="-342900" algn="ctr">
              <a:lnSpc>
                <a:spcPct val="100000"/>
              </a:lnSpc>
              <a:spcBef>
                <a:spcPts val="0"/>
              </a:spcBef>
              <a:buFont typeface="+mj-lt"/>
              <a:buAutoNum type="arabicPeriod"/>
            </a:pPr>
            <a:endParaRPr lang="en-US" sz="1800" dirty="0">
              <a:solidFill>
                <a:prstClr val="white"/>
              </a:solidFill>
              <a:latin typeface="Posterama" panose="020B0504020200020000" pitchFamily="34" charset="0"/>
              <a:ea typeface="微软雅黑"/>
              <a:cs typeface="Posterama" panose="020B0504020200020000" pitchFamily="34" charset="0"/>
            </a:endParaRPr>
          </a:p>
          <a:p>
            <a:pPr marL="342900" indent="-342900" algn="ctr">
              <a:lnSpc>
                <a:spcPct val="100000"/>
              </a:lnSpc>
              <a:spcBef>
                <a:spcPts val="0"/>
              </a:spcBef>
              <a:buFont typeface="+mj-lt"/>
              <a:buAutoNum type="arabicPeriod"/>
            </a:pPr>
            <a:endParaRPr lang="en-US" dirty="0">
              <a:solidFill>
                <a:prstClr val="white"/>
              </a:solidFill>
              <a:latin typeface="Posterama" panose="020B0504020200020000" pitchFamily="34" charset="0"/>
              <a:ea typeface="微软雅黑"/>
              <a:cs typeface="Posterama" panose="020B0504020200020000" pitchFamily="34" charset="0"/>
            </a:endParaRPr>
          </a:p>
          <a:p>
            <a:pPr marL="342900" indent="-342900" algn="ctr">
              <a:lnSpc>
                <a:spcPct val="100000"/>
              </a:lnSpc>
              <a:spcBef>
                <a:spcPts val="0"/>
              </a:spcBef>
              <a:buFont typeface="+mj-lt"/>
              <a:buAutoNum type="arabicPeriod"/>
            </a:pPr>
            <a:endParaRPr lang="en-US" sz="1800" dirty="0">
              <a:solidFill>
                <a:prstClr val="white"/>
              </a:solidFill>
              <a:latin typeface="Posterama" panose="020B0504020200020000" pitchFamily="34" charset="0"/>
              <a:ea typeface="微软雅黑"/>
              <a:cs typeface="Posterama" panose="020B0504020200020000" pitchFamily="34" charset="0"/>
            </a:endParaRPr>
          </a:p>
          <a:p>
            <a:pPr marL="342900" indent="-342900" algn="ctr">
              <a:lnSpc>
                <a:spcPct val="100000"/>
              </a:lnSpc>
              <a:spcBef>
                <a:spcPts val="0"/>
              </a:spcBef>
              <a:buFont typeface="+mj-lt"/>
              <a:buAutoNum type="arabicPeriod"/>
            </a:pPr>
            <a:endParaRPr lang="en-US" sz="1800" dirty="0">
              <a:solidFill>
                <a:prstClr val="white"/>
              </a:solidFill>
              <a:latin typeface="Posterama" panose="020B0504020200020000" pitchFamily="34" charset="0"/>
              <a:ea typeface="微软雅黑"/>
              <a:cs typeface="Posterama" panose="020B0504020200020000" pitchFamily="34" charset="0"/>
            </a:endParaRPr>
          </a:p>
        </p:txBody>
      </p:sp>
      <p:sp>
        <p:nvSpPr>
          <p:cNvPr id="12" name="TextBox 11">
            <a:extLst>
              <a:ext uri="{FF2B5EF4-FFF2-40B4-BE49-F238E27FC236}">
                <a16:creationId xmlns:a16="http://schemas.microsoft.com/office/drawing/2014/main" id="{8CB86B0E-A379-1508-4B81-28283290A9BC}"/>
              </a:ext>
            </a:extLst>
          </p:cNvPr>
          <p:cNvSpPr txBox="1"/>
          <p:nvPr/>
        </p:nvSpPr>
        <p:spPr>
          <a:xfrm>
            <a:off x="5627372" y="1730586"/>
            <a:ext cx="6094070" cy="2712281"/>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Ø"/>
            </a:pPr>
            <a:r>
              <a:rPr lang="en-IN" sz="2000" kern="100" dirty="0">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rPr>
              <a:t>Sales growth in negative</a:t>
            </a:r>
            <a:endParaRPr lang="en-US" sz="2000" kern="100" dirty="0">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Wingdings" panose="05000000000000000000" pitchFamily="2" charset="2"/>
              <a:buChar char="Ø"/>
            </a:pPr>
            <a:r>
              <a:rPr lang="en-IN" sz="2000" kern="100" dirty="0">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rPr>
              <a:t>Momentum of Supply chain is slowing down</a:t>
            </a:r>
          </a:p>
          <a:p>
            <a:pPr marL="342900" marR="0" lvl="0" indent="-342900">
              <a:lnSpc>
                <a:spcPct val="107000"/>
              </a:lnSpc>
              <a:spcBef>
                <a:spcPts val="0"/>
              </a:spcBef>
              <a:spcAft>
                <a:spcPts val="0"/>
              </a:spcAft>
              <a:buFont typeface="Wingdings" panose="05000000000000000000" pitchFamily="2" charset="2"/>
              <a:buChar char="Ø"/>
            </a:pPr>
            <a:r>
              <a:rPr lang="en-IN" sz="2000" kern="1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Sales growth is highest in the month of March</a:t>
            </a:r>
            <a:endParaRPr lang="en-US" sz="2000" kern="100" dirty="0">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Wingdings" panose="05000000000000000000" pitchFamily="2" charset="2"/>
              <a:buChar char="Ø"/>
            </a:pPr>
            <a:r>
              <a:rPr lang="en-IN" sz="2000" kern="1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M</a:t>
            </a:r>
            <a:r>
              <a:rPr lang="en-IN" sz="2000" kern="100" dirty="0">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rPr>
              <a:t>ore focus on the West and Midwest region</a:t>
            </a:r>
            <a:endParaRPr lang="en-US" sz="2000" kern="100" dirty="0">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Wingdings" panose="05000000000000000000" pitchFamily="2" charset="2"/>
              <a:buChar char="Ø"/>
            </a:pPr>
            <a:r>
              <a:rPr lang="en-IN" sz="2000" kern="100" dirty="0">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rPr>
              <a:t>Products are overstocked in the inventory </a:t>
            </a:r>
            <a:endParaRPr lang="en-US" sz="2000" kern="100" dirty="0">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Wingdings" panose="05000000000000000000" pitchFamily="2" charset="2"/>
              <a:buChar char="Ø"/>
            </a:pPr>
            <a:r>
              <a:rPr lang="en-IN" sz="2000" kern="100" dirty="0">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rPr>
              <a:t>Supply is high and demand is very low</a:t>
            </a:r>
          </a:p>
          <a:p>
            <a:pPr marL="342900" marR="0" lvl="0" indent="-342900">
              <a:lnSpc>
                <a:spcPct val="107000"/>
              </a:lnSpc>
              <a:spcBef>
                <a:spcPts val="0"/>
              </a:spcBef>
              <a:spcAft>
                <a:spcPts val="0"/>
              </a:spcAft>
              <a:buFont typeface="Wingdings" panose="05000000000000000000" pitchFamily="2" charset="2"/>
              <a:buChar char="Ø"/>
            </a:pPr>
            <a:r>
              <a:rPr lang="en-IN" sz="2000" kern="1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Highest sales in Arts &amp; Entertainment and lowest in Mobiles </a:t>
            </a:r>
            <a:endParaRPr lang="en-US" sz="2000" kern="100" dirty="0">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807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3798277" y="154214"/>
            <a:ext cx="7025667" cy="703916"/>
          </a:xfrm>
        </p:spPr>
        <p:txBody>
          <a:bodyPr/>
          <a:lstStyle/>
          <a:p>
            <a:r>
              <a:rPr lang="en-US" dirty="0">
                <a:latin typeface="Calibri" panose="020F0502020204030204" pitchFamily="34" charset="0"/>
                <a:cs typeface="Calibri" panose="020F0502020204030204" pitchFamily="34" charset="0"/>
              </a:rPr>
              <a:t>Suggestions</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2" name="Text Placeholder 1">
            <a:extLst>
              <a:ext uri="{FF2B5EF4-FFF2-40B4-BE49-F238E27FC236}">
                <a16:creationId xmlns:a16="http://schemas.microsoft.com/office/drawing/2014/main" id="{E3D17208-A1FE-817A-16CF-70F956AFD732}"/>
              </a:ext>
            </a:extLst>
          </p:cNvPr>
          <p:cNvSpPr>
            <a:spLocks noGrp="1" noChangeArrowheads="1"/>
          </p:cNvSpPr>
          <p:nvPr>
            <p:ph type="body" sz="quarter" idx="28"/>
          </p:nvPr>
        </p:nvSpPr>
        <p:spPr bwMode="auto">
          <a:xfrm>
            <a:off x="3798276" y="1086408"/>
            <a:ext cx="8285871" cy="532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effectLst/>
                <a:latin typeface="Calibri" panose="020F0502020204030204" pitchFamily="34" charset="0"/>
                <a:cs typeface="Calibri" panose="020F0502020204030204" pitchFamily="34" charset="0"/>
              </a:rPr>
              <a:t>Maximize Sales from Top Stores</a:t>
            </a: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 Develop targeted marketing and sales strategies to maximize revenue from the top-performing stores and replicate successful practices in other locations.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effectLst/>
                <a:latin typeface="Calibri" panose="020F0502020204030204" pitchFamily="34" charset="0"/>
                <a:cs typeface="Calibri" panose="020F0502020204030204" pitchFamily="34" charset="0"/>
              </a:rPr>
              <a:t>Strengthen Daily Sales Trend</a:t>
            </a: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 Stabilize and strengthen the daily sales trend by identifying and addressing factors contributing to fluctuations in sales between 30M and 40M.</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effectLst/>
                <a:latin typeface="Calibri" panose="020F0502020204030204" pitchFamily="34" charset="0"/>
                <a:cs typeface="Calibri" panose="020F0502020204030204" pitchFamily="34" charset="0"/>
              </a:rPr>
              <a:t>Enhance Regional and state-wise Sales</a:t>
            </a: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 Focus on enhancing sales performance in regions or states with lower sales percentages to achieve a more balanced revenue distribution across different geographical areas.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effectLst/>
                <a:latin typeface="Calibri" panose="020F0502020204030204" pitchFamily="34" charset="0"/>
                <a:cs typeface="Calibri" panose="020F0502020204030204" pitchFamily="34" charset="0"/>
              </a:rPr>
              <a:t>Optimize Inventory Management Practices</a:t>
            </a: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 Improve inventory management practices by reducing excess inventory, enhancing inventory turnover rates, and aligning inventory levels with demand to optimize overall inventory performance.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effectLst/>
                <a:latin typeface="Calibri" panose="020F0502020204030204" pitchFamily="34" charset="0"/>
                <a:cs typeface="Calibri" panose="020F0502020204030204" pitchFamily="34" charset="0"/>
              </a:rPr>
              <a:t>Diversify Product Sales</a:t>
            </a: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 Implement strategies to diversify product sales by focusing on product categories with lower sales percentages and increasing market share for those products.</a:t>
            </a:r>
          </a:p>
        </p:txBody>
      </p:sp>
    </p:spTree>
    <p:extLst>
      <p:ext uri="{BB962C8B-B14F-4D97-AF65-F5344CB8AC3E}">
        <p14:creationId xmlns:p14="http://schemas.microsoft.com/office/powerpoint/2010/main" val="4234410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rot="10800000" flipV="1">
            <a:off x="5584874" y="1996749"/>
            <a:ext cx="4698609" cy="1289392"/>
          </a:xfrm>
        </p:spPr>
        <p:txBody>
          <a:bodyPr/>
          <a:lstStyle/>
          <a:p>
            <a:pPr algn="ctr"/>
            <a:r>
              <a:rPr lang="en-US" sz="7200" dirty="0">
                <a:latin typeface="Calibri" panose="020F0502020204030204" pitchFamily="34" charset="0"/>
                <a:cs typeface="Calibri" panose="020F0502020204030204" pitchFamily="34" charset="0"/>
              </a:rPr>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a:blip r:embed="rId4">
            <a:extLst>
              <a:ext uri="{837473B0-CC2E-450A-ABE3-18F120FF3D39}">
                <a1611:picAttrSrcUrl xmlns:a1611="http://schemas.microsoft.com/office/drawing/2016/11/main" r:id="rId5"/>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6"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7"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051923" y="175717"/>
            <a:ext cx="4088153" cy="1019407"/>
          </a:xfrm>
        </p:spPr>
        <p:txBody>
          <a:bodyPr/>
          <a:lstStyle/>
          <a:p>
            <a:pPr algn="ctr"/>
            <a:r>
              <a:rPr lang="en-US" altLang="zh-CN" dirty="0">
                <a:latin typeface="Calibri" panose="020F0502020204030204" pitchFamily="34" charset="0"/>
                <a:cs typeface="Calibri" panose="020F0502020204030204" pitchFamily="34" charset="0"/>
              </a:rPr>
              <a:t>Introduction</a:t>
            </a:r>
            <a:endParaRPr lang="en-US" dirty="0">
              <a:latin typeface="Calibri" panose="020F0502020204030204" pitchFamily="34" charset="0"/>
              <a:cs typeface="Calibri" panose="020F0502020204030204" pitchFamily="34" charset="0"/>
            </a:endParaRP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1874128" y="1533378"/>
            <a:ext cx="8197704" cy="4459460"/>
          </a:xfrm>
        </p:spPr>
        <p:txBody>
          <a:bodyPr/>
          <a:lstStyle/>
          <a:p>
            <a:r>
              <a:rPr lang="en-US" sz="2000" dirty="0">
                <a:latin typeface="Calibri" panose="020F0502020204030204" pitchFamily="34" charset="0"/>
                <a:cs typeface="Calibri" panose="020F0502020204030204" pitchFamily="34" charset="0"/>
              </a:rPr>
              <a:t>Supply Chain Management (SCM) plays a pivotal role in today's interconnected global economy, serving as the backbone of businesses across industries. </a:t>
            </a:r>
          </a:p>
          <a:p>
            <a:r>
              <a:rPr lang="en-US" sz="2000" dirty="0">
                <a:latin typeface="Calibri" panose="020F0502020204030204" pitchFamily="34" charset="0"/>
                <a:cs typeface="Calibri" panose="020F0502020204030204" pitchFamily="34" charset="0"/>
              </a:rPr>
              <a:t>In this project, we utilized a combination of tools including Excel, Power BI, and Tableau to analyze, visualize, and optimize various aspects of the supply chain. Excel provided us with robust data manipulation capabilities and basic analytics functionalities, while Power BI and Tableau allowed us to create dynamic dashboards and interactive visualizations for deeper insights into supply chain performance. </a:t>
            </a:r>
          </a:p>
          <a:p>
            <a:r>
              <a:rPr lang="en-US" sz="2000" dirty="0">
                <a:latin typeface="Calibri" panose="020F0502020204030204" pitchFamily="34" charset="0"/>
                <a:cs typeface="Calibri" panose="020F0502020204030204" pitchFamily="34" charset="0"/>
              </a:rPr>
              <a:t>By leveraging these tools, we were able to make data-driven decisions, identify areas for improvement, and drive efficiencies throughout the supply chain, ultimately enhancing overall operational effectiveness and customer satisfaction.</a:t>
            </a:r>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10123415" y="4470009"/>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Tree>
    <p:extLst>
      <p:ext uri="{BB962C8B-B14F-4D97-AF65-F5344CB8AC3E}">
        <p14:creationId xmlns:p14="http://schemas.microsoft.com/office/powerpoint/2010/main" val="7755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D18B66F7-9E81-DD7C-2A0A-1F6FA4815C48}"/>
              </a:ext>
            </a:extLst>
          </p:cNvPr>
          <p:cNvSpPr>
            <a:spLocks noGrp="1"/>
          </p:cNvSpPr>
          <p:nvPr>
            <p:ph type="body" sz="quarter" idx="35"/>
          </p:nvPr>
        </p:nvSpPr>
        <p:spPr>
          <a:xfrm>
            <a:off x="4729432" y="689317"/>
            <a:ext cx="7033360" cy="5655212"/>
          </a:xfrm>
        </p:spPr>
        <p:txBody>
          <a:bodyPr/>
          <a:lstStyle/>
          <a:p>
            <a:pPr marL="0" indent="0">
              <a:lnSpc>
                <a:spcPct val="300000"/>
              </a:lnSpc>
              <a:spcAft>
                <a:spcPts val="0"/>
              </a:spcAft>
              <a:buNone/>
            </a:pPr>
            <a:r>
              <a:rPr lang="en-US" sz="2400" b="1" dirty="0">
                <a:solidFill>
                  <a:schemeClr val="tx1"/>
                </a:solidFill>
                <a:latin typeface="Calibri" panose="020F0502020204030204" pitchFamily="34" charset="0"/>
                <a:cs typeface="Calibri" panose="020F0502020204030204" pitchFamily="34" charset="0"/>
              </a:rPr>
              <a:t>Project flow can be defined by the following steps :</a:t>
            </a:r>
          </a:p>
          <a:p>
            <a:pPr algn="l">
              <a:lnSpc>
                <a:spcPct val="200000"/>
              </a:lnSpc>
              <a:buFont typeface="+mj-lt"/>
              <a:buAutoNum type="arabicPeriod"/>
            </a:pPr>
            <a:r>
              <a:rPr lang="en-US" sz="2000" b="1" i="0" dirty="0">
                <a:solidFill>
                  <a:srgbClr val="0070C0"/>
                </a:solidFill>
                <a:effectLst/>
                <a:latin typeface="Calibri" panose="020F0502020204030204" pitchFamily="34" charset="0"/>
                <a:cs typeface="Calibri" panose="020F0502020204030204" pitchFamily="34" charset="0"/>
              </a:rPr>
              <a:t>Data Cleaning/Merging in Excel</a:t>
            </a:r>
          </a:p>
          <a:p>
            <a:pPr algn="l">
              <a:lnSpc>
                <a:spcPct val="200000"/>
              </a:lnSpc>
              <a:buFont typeface="+mj-lt"/>
              <a:buAutoNum type="arabicPeriod"/>
            </a:pPr>
            <a:r>
              <a:rPr lang="en-US" sz="2000" b="1" i="0" dirty="0">
                <a:solidFill>
                  <a:srgbClr val="0070C0"/>
                </a:solidFill>
                <a:effectLst/>
                <a:latin typeface="Calibri" panose="020F0502020204030204" pitchFamily="34" charset="0"/>
                <a:cs typeface="Calibri" panose="020F0502020204030204" pitchFamily="34" charset="0"/>
              </a:rPr>
              <a:t>Dashboard Creation in Excel</a:t>
            </a:r>
          </a:p>
          <a:p>
            <a:pPr algn="l">
              <a:lnSpc>
                <a:spcPct val="200000"/>
              </a:lnSpc>
              <a:buFont typeface="+mj-lt"/>
              <a:buAutoNum type="arabicPeriod"/>
            </a:pPr>
            <a:r>
              <a:rPr lang="en-US" sz="2000" b="1" i="0" dirty="0">
                <a:solidFill>
                  <a:srgbClr val="0070C0"/>
                </a:solidFill>
                <a:effectLst/>
                <a:latin typeface="Calibri" panose="020F0502020204030204" pitchFamily="34" charset="0"/>
                <a:cs typeface="Calibri" panose="020F0502020204030204" pitchFamily="34" charset="0"/>
              </a:rPr>
              <a:t>Dashboard Creation in Power BI</a:t>
            </a:r>
          </a:p>
          <a:p>
            <a:pPr algn="l">
              <a:lnSpc>
                <a:spcPct val="200000"/>
              </a:lnSpc>
              <a:buFont typeface="+mj-lt"/>
              <a:buAutoNum type="arabicPeriod"/>
            </a:pPr>
            <a:r>
              <a:rPr lang="en-US" sz="2000" b="1" i="0" dirty="0">
                <a:solidFill>
                  <a:srgbClr val="0070C0"/>
                </a:solidFill>
                <a:effectLst/>
                <a:latin typeface="Calibri" panose="020F0502020204030204" pitchFamily="34" charset="0"/>
                <a:cs typeface="Calibri" panose="020F0502020204030204" pitchFamily="34" charset="0"/>
              </a:rPr>
              <a:t>Dashboard Creation in Tableau</a:t>
            </a:r>
          </a:p>
          <a:p>
            <a:pPr algn="l">
              <a:lnSpc>
                <a:spcPct val="200000"/>
              </a:lnSpc>
              <a:buFont typeface="+mj-lt"/>
              <a:buAutoNum type="arabicPeriod"/>
            </a:pPr>
            <a:r>
              <a:rPr lang="en-US" sz="2000" b="1" dirty="0">
                <a:solidFill>
                  <a:srgbClr val="0070C0"/>
                </a:solidFill>
                <a:latin typeface="Calibri" panose="020F0502020204030204" pitchFamily="34" charset="0"/>
                <a:cs typeface="Calibri" panose="020F0502020204030204" pitchFamily="34" charset="0"/>
              </a:rPr>
              <a:t>Key Insights</a:t>
            </a:r>
            <a:endParaRPr lang="en-US" sz="2000" b="1" i="0" dirty="0">
              <a:solidFill>
                <a:srgbClr val="0070C0"/>
              </a:solidFill>
              <a:effectLst/>
              <a:latin typeface="Calibri" panose="020F0502020204030204" pitchFamily="34" charset="0"/>
              <a:cs typeface="Calibri" panose="020F0502020204030204" pitchFamily="34" charset="0"/>
            </a:endParaRPr>
          </a:p>
          <a:p>
            <a:pPr marL="0" indent="0">
              <a:lnSpc>
                <a:spcPct val="110000"/>
              </a:lnSpc>
              <a:spcAft>
                <a:spcPts val="0"/>
              </a:spcAft>
              <a:buNone/>
            </a:pP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972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ECBD-A626-FDDB-B0B5-EC8EC718A5F6}"/>
              </a:ext>
            </a:extLst>
          </p:cNvPr>
          <p:cNvSpPr>
            <a:spLocks noGrp="1"/>
          </p:cNvSpPr>
          <p:nvPr>
            <p:ph type="title"/>
          </p:nvPr>
        </p:nvSpPr>
        <p:spPr>
          <a:xfrm>
            <a:off x="3609232" y="14068"/>
            <a:ext cx="4973535" cy="647114"/>
          </a:xfrm>
        </p:spPr>
        <p:txBody>
          <a:bodyPr/>
          <a:lstStyle/>
          <a:p>
            <a:pPr algn="ctr"/>
            <a:r>
              <a:rPr lang="en-US" dirty="0">
                <a:latin typeface="Calibri" panose="020F0502020204030204" pitchFamily="34" charset="0"/>
                <a:cs typeface="Calibri" panose="020F0502020204030204" pitchFamily="34" charset="0"/>
              </a:rPr>
              <a:t>Excel Dashboard</a:t>
            </a:r>
            <a:endParaRPr lang="en-IN"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47958BB9-E16F-115C-306C-58AEFBE868F0}"/>
              </a:ext>
            </a:extLst>
          </p:cNvPr>
          <p:cNvPicPr>
            <a:picLocks noChangeAspect="1"/>
          </p:cNvPicPr>
          <p:nvPr/>
        </p:nvPicPr>
        <p:blipFill>
          <a:blip r:embed="rId2"/>
          <a:stretch>
            <a:fillRect/>
          </a:stretch>
        </p:blipFill>
        <p:spPr>
          <a:xfrm>
            <a:off x="136648" y="559837"/>
            <a:ext cx="11885668" cy="6092890"/>
          </a:xfrm>
          <a:prstGeom prst="rect">
            <a:avLst/>
          </a:prstGeom>
        </p:spPr>
      </p:pic>
    </p:spTree>
    <p:extLst>
      <p:ext uri="{BB962C8B-B14F-4D97-AF65-F5344CB8AC3E}">
        <p14:creationId xmlns:p14="http://schemas.microsoft.com/office/powerpoint/2010/main" val="1648094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159437" y="527538"/>
            <a:ext cx="4750673" cy="676313"/>
          </a:xfrm>
        </p:spPr>
        <p:txBody>
          <a:bodyPr/>
          <a:lstStyle/>
          <a:p>
            <a:r>
              <a:rPr lang="en-US" dirty="0">
                <a:latin typeface="Calibri" panose="020F0502020204030204" pitchFamily="34" charset="0"/>
                <a:cs typeface="Calibri" panose="020F0502020204030204" pitchFamily="34" charset="0"/>
              </a:rPr>
              <a:t>Challenges in Excel</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10" name="Text Placeholder 9">
            <a:extLst>
              <a:ext uri="{FF2B5EF4-FFF2-40B4-BE49-F238E27FC236}">
                <a16:creationId xmlns:a16="http://schemas.microsoft.com/office/drawing/2014/main" id="{818DEA4A-5004-BBD6-6728-CA44338A6A4A}"/>
              </a:ext>
            </a:extLst>
          </p:cNvPr>
          <p:cNvSpPr>
            <a:spLocks noGrp="1"/>
          </p:cNvSpPr>
          <p:nvPr>
            <p:ph type="body" sz="quarter" idx="28"/>
          </p:nvPr>
        </p:nvSpPr>
        <p:spPr>
          <a:xfrm>
            <a:off x="4060963" y="1589650"/>
            <a:ext cx="7943850" cy="4740812"/>
          </a:xfrm>
        </p:spPr>
        <p:txBody>
          <a:bodyPr numCol="1"/>
          <a:lstStyle/>
          <a:p>
            <a:pPr marL="342900" indent="-342900" algn="just">
              <a:buFont typeface="Wingdings" panose="05000000000000000000" pitchFamily="2" charset="2"/>
              <a:buChar char="Ø"/>
            </a:pPr>
            <a:r>
              <a:rPr lang="en-US" sz="2000" b="1" dirty="0">
                <a:solidFill>
                  <a:schemeClr val="tx1"/>
                </a:solidFill>
                <a:latin typeface="Calibri" panose="020F0502020204030204" pitchFamily="34" charset="0"/>
                <a:cs typeface="Calibri" panose="020F0502020204030204" pitchFamily="34" charset="0"/>
              </a:rPr>
              <a:t>Data Cleansing and Formatting</a:t>
            </a:r>
            <a:r>
              <a:rPr lang="en-US" sz="2000" dirty="0">
                <a:solidFill>
                  <a:schemeClr val="tx1"/>
                </a:solidFill>
                <a:latin typeface="Calibri" panose="020F0502020204030204" pitchFamily="34" charset="0"/>
                <a:cs typeface="Calibri" panose="020F0502020204030204" pitchFamily="34" charset="0"/>
              </a:rPr>
              <a:t>: Dealing with inconsistent formats and errors in raw data.</a:t>
            </a:r>
          </a:p>
          <a:p>
            <a:pPr marL="342900" indent="-342900" algn="just">
              <a:buFont typeface="Wingdings" panose="05000000000000000000" pitchFamily="2" charset="2"/>
              <a:buChar char="Ø"/>
            </a:pPr>
            <a:r>
              <a:rPr lang="en-US" sz="2000" b="1" dirty="0">
                <a:solidFill>
                  <a:schemeClr val="tx1"/>
                </a:solidFill>
                <a:latin typeface="Calibri" panose="020F0502020204030204" pitchFamily="34" charset="0"/>
                <a:cs typeface="Calibri" panose="020F0502020204030204" pitchFamily="34" charset="0"/>
              </a:rPr>
              <a:t>Handling Large Datasets</a:t>
            </a:r>
            <a:r>
              <a:rPr lang="en-US" sz="2000" dirty="0">
                <a:solidFill>
                  <a:schemeClr val="tx1"/>
                </a:solidFill>
                <a:latin typeface="Calibri" panose="020F0502020204030204" pitchFamily="34" charset="0"/>
                <a:cs typeface="Calibri" panose="020F0502020204030204" pitchFamily="34" charset="0"/>
              </a:rPr>
              <a:t>: Excel's limitations in efficiently managing large amounts of data.</a:t>
            </a:r>
          </a:p>
          <a:p>
            <a:pPr marL="342900" indent="-342900" algn="just">
              <a:buFont typeface="Wingdings" panose="05000000000000000000" pitchFamily="2" charset="2"/>
              <a:buChar char="Ø"/>
            </a:pPr>
            <a:r>
              <a:rPr lang="en-US" sz="2000" b="1" dirty="0">
                <a:solidFill>
                  <a:schemeClr val="tx1"/>
                </a:solidFill>
                <a:latin typeface="Calibri" panose="020F0502020204030204" pitchFamily="34" charset="0"/>
                <a:cs typeface="Calibri" panose="020F0502020204030204" pitchFamily="34" charset="0"/>
              </a:rPr>
              <a:t>Formula Errors</a:t>
            </a:r>
            <a:r>
              <a:rPr lang="en-US" sz="2000" dirty="0">
                <a:solidFill>
                  <a:schemeClr val="tx1"/>
                </a:solidFill>
                <a:latin typeface="Calibri" panose="020F0502020204030204" pitchFamily="34" charset="0"/>
                <a:cs typeface="Calibri" panose="020F0502020204030204" pitchFamily="34" charset="0"/>
              </a:rPr>
              <a:t>: Identifying and resolving errors in formulas.</a:t>
            </a:r>
          </a:p>
          <a:p>
            <a:pPr marL="342900" indent="-342900" algn="just">
              <a:buFont typeface="Wingdings" panose="05000000000000000000" pitchFamily="2" charset="2"/>
              <a:buChar char="Ø"/>
            </a:pPr>
            <a:r>
              <a:rPr lang="en-US" sz="2000" b="1" dirty="0">
                <a:solidFill>
                  <a:schemeClr val="tx1"/>
                </a:solidFill>
                <a:latin typeface="Calibri" panose="020F0502020204030204" pitchFamily="34" charset="0"/>
                <a:cs typeface="Calibri" panose="020F0502020204030204" pitchFamily="34" charset="0"/>
              </a:rPr>
              <a:t>Version Control</a:t>
            </a:r>
            <a:r>
              <a:rPr lang="en-US" sz="2000" dirty="0">
                <a:solidFill>
                  <a:schemeClr val="tx1"/>
                </a:solidFill>
                <a:latin typeface="Calibri" panose="020F0502020204030204" pitchFamily="34" charset="0"/>
                <a:cs typeface="Calibri" panose="020F0502020204030204" pitchFamily="34" charset="0"/>
              </a:rPr>
              <a:t>: Managing versions of Excel files in collaborative projects.</a:t>
            </a:r>
          </a:p>
          <a:p>
            <a:pPr marL="342900" indent="-342900" algn="just">
              <a:buFont typeface="Wingdings" panose="05000000000000000000" pitchFamily="2" charset="2"/>
              <a:buChar char="Ø"/>
            </a:pPr>
            <a:r>
              <a:rPr lang="en-US" sz="2000" b="1" dirty="0">
                <a:solidFill>
                  <a:schemeClr val="tx1"/>
                </a:solidFill>
                <a:latin typeface="Calibri" panose="020F0502020204030204" pitchFamily="34" charset="0"/>
                <a:cs typeface="Calibri" panose="020F0502020204030204" pitchFamily="34" charset="0"/>
              </a:rPr>
              <a:t>Data Visualization</a:t>
            </a:r>
            <a:r>
              <a:rPr lang="en-US" sz="2000" dirty="0">
                <a:solidFill>
                  <a:schemeClr val="tx1"/>
                </a:solidFill>
                <a:latin typeface="Calibri" panose="020F0502020204030204" pitchFamily="34" charset="0"/>
                <a:cs typeface="Calibri" panose="020F0502020204030204" pitchFamily="34" charset="0"/>
              </a:rPr>
              <a:t>: Limited charting features for complex data visualization.</a:t>
            </a:r>
          </a:p>
          <a:p>
            <a:pPr marL="342900" indent="-342900" algn="just">
              <a:buFont typeface="Wingdings" panose="05000000000000000000" pitchFamily="2" charset="2"/>
              <a:buChar char="Ø"/>
            </a:pPr>
            <a:r>
              <a:rPr lang="en-US" sz="2000" b="1" dirty="0">
                <a:solidFill>
                  <a:schemeClr val="tx1"/>
                </a:solidFill>
                <a:latin typeface="Calibri" panose="020F0502020204030204" pitchFamily="34" charset="0"/>
                <a:cs typeface="Calibri" panose="020F0502020204030204" pitchFamily="34" charset="0"/>
              </a:rPr>
              <a:t>Complex Analysis Requirements</a:t>
            </a:r>
            <a:r>
              <a:rPr lang="en-US" sz="2000" dirty="0">
                <a:solidFill>
                  <a:schemeClr val="tx1"/>
                </a:solidFill>
                <a:latin typeface="Calibri" panose="020F0502020204030204" pitchFamily="34" charset="0"/>
                <a:cs typeface="Calibri" panose="020F0502020204030204" pitchFamily="34" charset="0"/>
              </a:rPr>
              <a:t>: Need for advanced functions or additional tools for complex analysis.</a:t>
            </a:r>
          </a:p>
          <a:p>
            <a:pPr marL="342900" indent="-342900" algn="just">
              <a:buFont typeface="Wingdings" panose="05000000000000000000" pitchFamily="2" charset="2"/>
              <a:buChar char="Ø"/>
            </a:pPr>
            <a:r>
              <a:rPr lang="en-US" sz="2000" b="1" dirty="0">
                <a:solidFill>
                  <a:schemeClr val="tx1"/>
                </a:solidFill>
                <a:latin typeface="Calibri" panose="020F0502020204030204" pitchFamily="34" charset="0"/>
                <a:cs typeface="Calibri" panose="020F0502020204030204" pitchFamily="34" charset="0"/>
              </a:rPr>
              <a:t>Data Security and Privacy</a:t>
            </a:r>
            <a:r>
              <a:rPr lang="en-US" sz="2000" dirty="0">
                <a:solidFill>
                  <a:schemeClr val="tx1"/>
                </a:solidFill>
                <a:latin typeface="Calibri" panose="020F0502020204030204" pitchFamily="34" charset="0"/>
                <a:cs typeface="Calibri" panose="020F0502020204030204" pitchFamily="34" charset="0"/>
              </a:rPr>
              <a:t>: Ensuring data security and compliance with regulations in Excel files.</a:t>
            </a:r>
            <a:endParaRPr lang="en-IN"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2148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ECBD-A626-FDDB-B0B5-EC8EC718A5F6}"/>
              </a:ext>
            </a:extLst>
          </p:cNvPr>
          <p:cNvSpPr>
            <a:spLocks noGrp="1"/>
          </p:cNvSpPr>
          <p:nvPr>
            <p:ph type="title"/>
          </p:nvPr>
        </p:nvSpPr>
        <p:spPr>
          <a:xfrm>
            <a:off x="3404380" y="0"/>
            <a:ext cx="5603631" cy="618978"/>
          </a:xfrm>
        </p:spPr>
        <p:txBody>
          <a:bodyPr/>
          <a:lstStyle/>
          <a:p>
            <a:pPr algn="ctr"/>
            <a:r>
              <a:rPr lang="en-US" dirty="0">
                <a:latin typeface="Calibri" panose="020F0502020204030204" pitchFamily="34" charset="0"/>
                <a:cs typeface="Calibri" panose="020F0502020204030204" pitchFamily="34" charset="0"/>
              </a:rPr>
              <a:t>Tableau Dashboard</a:t>
            </a:r>
            <a:endParaRPr lang="en-IN"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C1C8208E-1C16-A140-EC5E-81E5A28E6DCC}"/>
              </a:ext>
            </a:extLst>
          </p:cNvPr>
          <p:cNvPicPr>
            <a:picLocks noChangeAspect="1"/>
          </p:cNvPicPr>
          <p:nvPr/>
        </p:nvPicPr>
        <p:blipFill>
          <a:blip r:embed="rId2"/>
          <a:stretch>
            <a:fillRect/>
          </a:stretch>
        </p:blipFill>
        <p:spPr>
          <a:xfrm>
            <a:off x="626011" y="723441"/>
            <a:ext cx="10939975" cy="5919795"/>
          </a:xfrm>
          <a:prstGeom prst="rect">
            <a:avLst/>
          </a:prstGeom>
        </p:spPr>
      </p:pic>
    </p:spTree>
    <p:extLst>
      <p:ext uri="{BB962C8B-B14F-4D97-AF65-F5344CB8AC3E}">
        <p14:creationId xmlns:p14="http://schemas.microsoft.com/office/powerpoint/2010/main" val="300342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224515" y="154213"/>
            <a:ext cx="6599429" cy="829761"/>
          </a:xfrm>
        </p:spPr>
        <p:txBody>
          <a:bodyPr/>
          <a:lstStyle/>
          <a:p>
            <a:r>
              <a:rPr lang="en-US" dirty="0">
                <a:latin typeface="Calibri" panose="020F0502020204030204" pitchFamily="34" charset="0"/>
                <a:cs typeface="Calibri" panose="020F0502020204030204" pitchFamily="34" charset="0"/>
              </a:rPr>
              <a:t>Challenges in Tableau</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10" name="Text Placeholder 9">
            <a:extLst>
              <a:ext uri="{FF2B5EF4-FFF2-40B4-BE49-F238E27FC236}">
                <a16:creationId xmlns:a16="http://schemas.microsoft.com/office/drawing/2014/main" id="{818DEA4A-5004-BBD6-6728-CA44338A6A4A}"/>
              </a:ext>
            </a:extLst>
          </p:cNvPr>
          <p:cNvSpPr>
            <a:spLocks noGrp="1"/>
          </p:cNvSpPr>
          <p:nvPr>
            <p:ph type="body" sz="quarter" idx="28"/>
          </p:nvPr>
        </p:nvSpPr>
        <p:spPr>
          <a:xfrm>
            <a:off x="4060963" y="1263434"/>
            <a:ext cx="7943850" cy="5137366"/>
          </a:xfrm>
        </p:spPr>
        <p:txBody>
          <a:bodyPr numCol="1"/>
          <a:lstStyle/>
          <a:p>
            <a:pPr marL="342900" indent="-342900" algn="just">
              <a:buFont typeface="Wingdings" panose="05000000000000000000" pitchFamily="2" charset="2"/>
              <a:buChar char="Ø"/>
            </a:pPr>
            <a:r>
              <a:rPr lang="en-US" sz="2000" b="1" dirty="0">
                <a:solidFill>
                  <a:schemeClr val="tx1"/>
                </a:solidFill>
                <a:latin typeface="Calibri" panose="020F0502020204030204" pitchFamily="34" charset="0"/>
                <a:cs typeface="Calibri" panose="020F0502020204030204" pitchFamily="34" charset="0"/>
              </a:rPr>
              <a:t>Data Complexity</a:t>
            </a:r>
            <a:r>
              <a:rPr lang="en-US" sz="2000" dirty="0">
                <a:solidFill>
                  <a:schemeClr val="tx1"/>
                </a:solidFill>
                <a:latin typeface="Calibri" panose="020F0502020204030204" pitchFamily="34" charset="0"/>
                <a:cs typeface="Calibri" panose="020F0502020204030204" pitchFamily="34" charset="0"/>
              </a:rPr>
              <a:t>: loading, processing, or visualizing large volumes of data or complex data may lead to slower performance or system crashes.</a:t>
            </a:r>
          </a:p>
          <a:p>
            <a:pPr marL="342900" indent="-342900" algn="just">
              <a:buFont typeface="Wingdings" panose="05000000000000000000" pitchFamily="2" charset="2"/>
              <a:buChar char="Ø"/>
            </a:pPr>
            <a:r>
              <a:rPr lang="en-US" sz="2000" b="1" dirty="0">
                <a:solidFill>
                  <a:schemeClr val="tx1"/>
                </a:solidFill>
                <a:latin typeface="Calibri" panose="020F0502020204030204" pitchFamily="34" charset="0"/>
                <a:cs typeface="Calibri" panose="020F0502020204030204" pitchFamily="34" charset="0"/>
              </a:rPr>
              <a:t>Data Processing</a:t>
            </a:r>
            <a:r>
              <a:rPr lang="en-US" sz="2000" dirty="0">
                <a:solidFill>
                  <a:schemeClr val="tx1"/>
                </a:solidFill>
                <a:latin typeface="Calibri" panose="020F0502020204030204" pitchFamily="34" charset="0"/>
                <a:cs typeface="Calibri" panose="020F0502020204030204" pitchFamily="34" charset="0"/>
              </a:rPr>
              <a:t>: While it offers basic data cleansing, transformation, and modelling features, complex data manipulation tasks may require additional tools or preprocessing steps outside of Tableau.</a:t>
            </a:r>
          </a:p>
          <a:p>
            <a:pPr marL="342900" indent="-342900" algn="just">
              <a:buFont typeface="Wingdings" panose="05000000000000000000" pitchFamily="2" charset="2"/>
              <a:buChar char="Ø"/>
            </a:pPr>
            <a:r>
              <a:rPr lang="en-US" sz="2000" b="1" dirty="0">
                <a:solidFill>
                  <a:schemeClr val="tx1"/>
                </a:solidFill>
                <a:latin typeface="Calibri" panose="020F0502020204030204" pitchFamily="34" charset="0"/>
                <a:cs typeface="Calibri" panose="020F0502020204030204" pitchFamily="34" charset="0"/>
              </a:rPr>
              <a:t>Static and single value parameters</a:t>
            </a:r>
            <a:r>
              <a:rPr lang="en-US" sz="2000" dirty="0">
                <a:solidFill>
                  <a:schemeClr val="tx1"/>
                </a:solidFill>
                <a:latin typeface="Calibri" panose="020F0502020204030204" pitchFamily="34" charset="0"/>
                <a:cs typeface="Calibri" panose="020F0502020204030204" pitchFamily="34" charset="0"/>
              </a:rPr>
              <a:t>: whenever the data gets changed, a manual update is required since the parameters are static and only a single value can be selected while using parameters.</a:t>
            </a:r>
          </a:p>
          <a:p>
            <a:pPr marL="342900" indent="-342900" algn="just">
              <a:buFont typeface="Wingdings" panose="05000000000000000000" pitchFamily="2" charset="2"/>
              <a:buChar char="Ø"/>
            </a:pPr>
            <a:r>
              <a:rPr lang="en-US" sz="2000" b="1" dirty="0">
                <a:solidFill>
                  <a:schemeClr val="tx1"/>
                </a:solidFill>
                <a:latin typeface="Calibri" panose="020F0502020204030204" pitchFamily="34" charset="0"/>
                <a:cs typeface="Calibri" panose="020F0502020204030204" pitchFamily="34" charset="0"/>
              </a:rPr>
              <a:t>Offline Access</a:t>
            </a:r>
            <a:r>
              <a:rPr lang="en-US" sz="2000" dirty="0">
                <a:solidFill>
                  <a:schemeClr val="tx1"/>
                </a:solidFill>
                <a:latin typeface="Calibri" panose="020F0502020204030204" pitchFamily="34" charset="0"/>
                <a:cs typeface="Calibri" panose="020F0502020204030204" pitchFamily="34" charset="0"/>
              </a:rPr>
              <a:t>: It relies on live connections or extracts of data for visualization and analysis, which may limit offline access to data and dashboards.</a:t>
            </a:r>
          </a:p>
          <a:p>
            <a:pPr marL="342900" indent="-342900" algn="just">
              <a:buFont typeface="Wingdings" panose="05000000000000000000" pitchFamily="2" charset="2"/>
              <a:buChar char="Ø"/>
            </a:pPr>
            <a:r>
              <a:rPr lang="en-US" sz="2000" b="1" dirty="0">
                <a:solidFill>
                  <a:schemeClr val="tx1"/>
                </a:solidFill>
                <a:latin typeface="Calibri" panose="020F0502020204030204" pitchFamily="34" charset="0"/>
                <a:cs typeface="Calibri" panose="020F0502020204030204" pitchFamily="34" charset="0"/>
              </a:rPr>
              <a:t>Screen Resolution on Tableau Dashboards</a:t>
            </a:r>
            <a:r>
              <a:rPr lang="en-US" sz="2000" dirty="0">
                <a:solidFill>
                  <a:schemeClr val="tx1"/>
                </a:solidFill>
                <a:latin typeface="Calibri" panose="020F0502020204030204" pitchFamily="34" charset="0"/>
                <a:cs typeface="Calibri" panose="020F0502020204030204" pitchFamily="34" charset="0"/>
              </a:rPr>
              <a:t>: The layout of the dashboards gets disturbed if the tableau developer’s screen resolution is different from end user’s screen.</a:t>
            </a:r>
            <a:endParaRPr lang="en-IN"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6492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ECBD-A626-FDDB-B0B5-EC8EC718A5F6}"/>
              </a:ext>
            </a:extLst>
          </p:cNvPr>
          <p:cNvSpPr>
            <a:spLocks noGrp="1"/>
          </p:cNvSpPr>
          <p:nvPr>
            <p:ph type="title"/>
          </p:nvPr>
        </p:nvSpPr>
        <p:spPr>
          <a:xfrm>
            <a:off x="3047999" y="0"/>
            <a:ext cx="6096000" cy="576775"/>
          </a:xfrm>
        </p:spPr>
        <p:txBody>
          <a:bodyPr/>
          <a:lstStyle/>
          <a:p>
            <a:pPr algn="ctr"/>
            <a:r>
              <a:rPr lang="en-US" dirty="0">
                <a:latin typeface="Calibri" panose="020F0502020204030204" pitchFamily="34" charset="0"/>
                <a:cs typeface="Calibri" panose="020F0502020204030204" pitchFamily="34" charset="0"/>
              </a:rPr>
              <a:t>Power BI Dashboard</a:t>
            </a:r>
            <a:endParaRPr lang="en-IN"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325452DC-5976-704E-9D42-2BF767B6B351}"/>
              </a:ext>
            </a:extLst>
          </p:cNvPr>
          <p:cNvPicPr>
            <a:picLocks noChangeAspect="1"/>
          </p:cNvPicPr>
          <p:nvPr/>
        </p:nvPicPr>
        <p:blipFill>
          <a:blip r:embed="rId2"/>
          <a:stretch>
            <a:fillRect/>
          </a:stretch>
        </p:blipFill>
        <p:spPr>
          <a:xfrm>
            <a:off x="559190" y="728290"/>
            <a:ext cx="11073619" cy="5925202"/>
          </a:xfrm>
          <a:prstGeom prst="rect">
            <a:avLst/>
          </a:prstGeom>
        </p:spPr>
      </p:pic>
    </p:spTree>
    <p:extLst>
      <p:ext uri="{BB962C8B-B14F-4D97-AF65-F5344CB8AC3E}">
        <p14:creationId xmlns:p14="http://schemas.microsoft.com/office/powerpoint/2010/main" val="3955835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224515" y="154213"/>
            <a:ext cx="6599429" cy="829761"/>
          </a:xfrm>
        </p:spPr>
        <p:txBody>
          <a:bodyPr/>
          <a:lstStyle/>
          <a:p>
            <a:r>
              <a:rPr lang="en-US" dirty="0">
                <a:latin typeface="Calibri" panose="020F0502020204030204" pitchFamily="34" charset="0"/>
                <a:cs typeface="Calibri" panose="020F0502020204030204" pitchFamily="34" charset="0"/>
              </a:rPr>
              <a:t>Challenges in Power BI</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10" name="Text Placeholder 9">
            <a:extLst>
              <a:ext uri="{FF2B5EF4-FFF2-40B4-BE49-F238E27FC236}">
                <a16:creationId xmlns:a16="http://schemas.microsoft.com/office/drawing/2014/main" id="{818DEA4A-5004-BBD6-6728-CA44338A6A4A}"/>
              </a:ext>
            </a:extLst>
          </p:cNvPr>
          <p:cNvSpPr>
            <a:spLocks noGrp="1"/>
          </p:cNvSpPr>
          <p:nvPr>
            <p:ph type="body" sz="quarter" idx="28"/>
          </p:nvPr>
        </p:nvSpPr>
        <p:spPr>
          <a:xfrm>
            <a:off x="3784209" y="1263434"/>
            <a:ext cx="8220604" cy="5137366"/>
          </a:xfrm>
        </p:spPr>
        <p:txBody>
          <a:bodyPr numCol="1"/>
          <a:lstStyle/>
          <a:p>
            <a:pPr marL="342900" indent="-342900" algn="just">
              <a:buFont typeface="Wingdings" panose="05000000000000000000" pitchFamily="2" charset="2"/>
              <a:buChar char="Ø"/>
            </a:pPr>
            <a:r>
              <a:rPr lang="en-US" sz="2000" b="1" dirty="0">
                <a:solidFill>
                  <a:schemeClr val="tx1">
                    <a:lumMod val="95000"/>
                    <a:lumOff val="5000"/>
                  </a:schemeClr>
                </a:solidFill>
                <a:latin typeface="Calibri" panose="020F0502020204030204" pitchFamily="34" charset="0"/>
                <a:cs typeface="Calibri" panose="020F0502020204030204" pitchFamily="34" charset="0"/>
              </a:rPr>
              <a:t>Data Integration</a:t>
            </a:r>
            <a:r>
              <a:rPr lang="en-US" sz="2000" dirty="0">
                <a:solidFill>
                  <a:schemeClr val="tx1">
                    <a:lumMod val="95000"/>
                    <a:lumOff val="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Supply chain data often comes from diverse sources such as ERP systems, logistics platforms, and IoT devices. Integrating  and harmonizing this data for analysis can be complex, requiring expertise in data modeling and ETL processes. </a:t>
            </a:r>
          </a:p>
          <a:p>
            <a:pPr marL="342900" indent="-342900"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Effective Visualization Design:</a:t>
            </a:r>
            <a:r>
              <a:rPr lang="en-US" sz="2000" dirty="0">
                <a:latin typeface="Calibri" panose="020F0502020204030204" pitchFamily="34" charset="0"/>
                <a:cs typeface="Calibri" panose="020F0502020204030204" pitchFamily="34" charset="0"/>
              </a:rPr>
              <a:t> Designing effective visuals requires an understanding of data visualization principles, user requirements, and best practices to avoid common pitfalls like cluttered or misleading charts.</a:t>
            </a:r>
          </a:p>
          <a:p>
            <a:pPr marL="342900" indent="-342900"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Mastery of DAX (Data Analysis Expressions): </a:t>
            </a:r>
            <a:r>
              <a:rPr lang="en-US" sz="2000" dirty="0">
                <a:latin typeface="Calibri" panose="020F0502020204030204" pitchFamily="34" charset="0"/>
                <a:cs typeface="Calibri" panose="020F0502020204030204" pitchFamily="34" charset="0"/>
              </a:rPr>
              <a:t>Mastering DAX requires learning its syntax, functions, and best practices, as well as understanding how to apply it effectively to solve analytical challenges and business requirements.</a:t>
            </a:r>
            <a:endParaRPr lang="en-US" sz="2000" b="1"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Ensuring Scalability and Performance as Data Volumes Grow: </a:t>
            </a:r>
            <a:r>
              <a:rPr lang="en-US" sz="2000" dirty="0">
                <a:latin typeface="Calibri" panose="020F0502020204030204" pitchFamily="34" charset="0"/>
                <a:cs typeface="Calibri" panose="020F0502020204030204" pitchFamily="34" charset="0"/>
              </a:rPr>
              <a:t>Power BI solutions must be able to scale to accommodate growing data volumes and user demands without sacrificing performance. This involves designing scalable data models, optimizing queries, and leveraging the aggregations of handling large datasets.</a:t>
            </a:r>
          </a:p>
          <a:p>
            <a:pPr marL="342900" indent="-342900" algn="just">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0300916"/>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347B639-3997-465F-BCC3-6D15522B0179}">
  <we:reference id="wa104380526" version="1.0.33.0" store="en-US" storeType="OMEX"/>
  <we:alternateReferences>
    <we:reference id="WA104380526" version="1.0.33.0" store="WA10438052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AD9BE2-6B3D-4616-B044-300A8177DEA5}">
  <ds:schemaRefs>
    <ds:schemaRef ds:uri="16c05727-aa75-4e4a-9b5f-8a80a1165891"/>
    <ds:schemaRef ds:uri="http://purl.org/dc/elements/1.1/"/>
    <ds:schemaRef ds:uri="http://purl.org/dc/terms/"/>
    <ds:schemaRef ds:uri="71af3243-3dd4-4a8d-8c0d-dd76da1f02a5"/>
    <ds:schemaRef ds:uri="230e9df3-be65-4c73-a93b-d1236ebd677e"/>
    <ds:schemaRef ds:uri="http://schemas.microsoft.com/office/2006/documentManagement/types"/>
    <ds:schemaRef ds:uri="http://purl.org/dc/dcmitype/"/>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customXml/itemProps3.xml><?xml version="1.0" encoding="utf-8"?>
<ds:datastoreItem xmlns:ds="http://schemas.openxmlformats.org/officeDocument/2006/customXml" ds:itemID="{45515263-A3DE-4193-B6AA-5C449C94519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644</TotalTime>
  <Words>784</Words>
  <Application>Microsoft Office PowerPoint</Application>
  <PresentationFormat>Widescreen</PresentationFormat>
  <Paragraphs>73</Paragraphs>
  <Slides>12</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等线</vt:lpstr>
      <vt:lpstr>Abadi</vt:lpstr>
      <vt:lpstr>Arial</vt:lpstr>
      <vt:lpstr>Calibri</vt:lpstr>
      <vt:lpstr>Posterama</vt:lpstr>
      <vt:lpstr>Posterama Text Black</vt:lpstr>
      <vt:lpstr>Posterama Text SemiBold</vt:lpstr>
      <vt:lpstr>Wingdings</vt:lpstr>
      <vt:lpstr>Custom​​</vt:lpstr>
      <vt:lpstr>SUPPLY CHAIN MANAGEMENT</vt:lpstr>
      <vt:lpstr>Introduction</vt:lpstr>
      <vt:lpstr>PowerPoint Presentation</vt:lpstr>
      <vt:lpstr>Excel Dashboard</vt:lpstr>
      <vt:lpstr>Challenges in Excel</vt:lpstr>
      <vt:lpstr>Tableau Dashboard</vt:lpstr>
      <vt:lpstr>Challenges in Tableau</vt:lpstr>
      <vt:lpstr>Power BI Dashboard</vt:lpstr>
      <vt:lpstr>Challenges in Power BI</vt:lpstr>
      <vt:lpstr>PowerPoint Presentation</vt:lpstr>
      <vt:lpstr>Suggestions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RETENTION</dc:title>
  <dc:creator>Manish Chaudhari</dc:creator>
  <cp:lastModifiedBy>Rahul Yadav</cp:lastModifiedBy>
  <cp:revision>35</cp:revision>
  <dcterms:created xsi:type="dcterms:W3CDTF">2024-03-02T05:27:29Z</dcterms:created>
  <dcterms:modified xsi:type="dcterms:W3CDTF">2024-04-08T04:02:49Z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2024-03-02T07:18:26Z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3d376c49-f9ab-4c22-8c77-dbb000ceae2d</vt:lpwstr>
  </property>
  <property fmtid="{D5CDD505-2E9C-101B-9397-08002B2CF9AE}" pid="8" name="MSIP_Label_defa4170-0d19-0005-0004-bc88714345d2_ActionId">
    <vt:lpwstr>b21902cb-6fd2-42d5-8563-40ce8ef438dd</vt:lpwstr>
  </property>
  <property fmtid="{D5CDD505-2E9C-101B-9397-08002B2CF9AE}" pid="9" name="MSIP_Label_defa4170-0d19-0005-0004-bc88714345d2_ContentBits">
    <vt:lpwstr>0</vt:lpwstr>
  </property>
</Properties>
</file>