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7" r:id="rId6"/>
    <p:sldId id="272" r:id="rId7"/>
    <p:sldId id="271" r:id="rId8"/>
    <p:sldId id="270" r:id="rId9"/>
    <p:sldId id="260" r:id="rId10"/>
    <p:sldId id="261" r:id="rId11"/>
    <p:sldId id="273" r:id="rId12"/>
    <p:sldId id="262" r:id="rId13"/>
    <p:sldId id="265" r:id="rId14"/>
    <p:sldId id="266" r:id="rId15"/>
  </p:sldIdLst>
  <p:sldSz cx="9144000" cy="5143500" type="screen16x9"/>
  <p:notesSz cx="6858000" cy="9144000"/>
  <p:embeddedFontLst>
    <p:embeddedFont>
      <p:font typeface="Roboto" panose="02000000000000000000" pitchFamily="2"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8A77E3-A937-4747-8DDC-0B2676AFB125}" v="96" dt="2024-09-23T08:23:09.3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Yelane" userId="f273ee126a0a53ba" providerId="LiveId" clId="{808A77E3-A937-4747-8DDC-0B2676AFB125}"/>
    <pc:docChg chg="modSld">
      <pc:chgData name="Rahul Yelane" userId="f273ee126a0a53ba" providerId="LiveId" clId="{808A77E3-A937-4747-8DDC-0B2676AFB125}" dt="2024-09-23T08:23:09.322" v="93"/>
      <pc:docMkLst>
        <pc:docMk/>
      </pc:docMkLst>
      <pc:sldChg chg="modAnim">
        <pc:chgData name="Rahul Yelane" userId="f273ee126a0a53ba" providerId="LiveId" clId="{808A77E3-A937-4747-8DDC-0B2676AFB125}" dt="2024-09-23T05:26:33.305" v="67"/>
        <pc:sldMkLst>
          <pc:docMk/>
          <pc:sldMk cId="0" sldId="257"/>
        </pc:sldMkLst>
      </pc:sldChg>
      <pc:sldChg chg="modAnim">
        <pc:chgData name="Rahul Yelane" userId="f273ee126a0a53ba" providerId="LiveId" clId="{808A77E3-A937-4747-8DDC-0B2676AFB125}" dt="2024-09-23T05:25:36.002" v="62"/>
        <pc:sldMkLst>
          <pc:docMk/>
          <pc:sldMk cId="0" sldId="258"/>
        </pc:sldMkLst>
      </pc:sldChg>
      <pc:sldChg chg="modAnim">
        <pc:chgData name="Rahul Yelane" userId="f273ee126a0a53ba" providerId="LiveId" clId="{808A77E3-A937-4747-8DDC-0B2676AFB125}" dt="2024-09-23T05:25:44.681" v="63"/>
        <pc:sldMkLst>
          <pc:docMk/>
          <pc:sldMk cId="0" sldId="259"/>
        </pc:sldMkLst>
      </pc:sldChg>
      <pc:sldChg chg="modAnim">
        <pc:chgData name="Rahul Yelane" userId="f273ee126a0a53ba" providerId="LiveId" clId="{808A77E3-A937-4747-8DDC-0B2676AFB125}" dt="2024-09-23T05:27:12.366" v="73"/>
        <pc:sldMkLst>
          <pc:docMk/>
          <pc:sldMk cId="0" sldId="260"/>
        </pc:sldMkLst>
      </pc:sldChg>
      <pc:sldChg chg="modAnim">
        <pc:chgData name="Rahul Yelane" userId="f273ee126a0a53ba" providerId="LiveId" clId="{808A77E3-A937-4747-8DDC-0B2676AFB125}" dt="2024-09-23T05:27:18.090" v="74"/>
        <pc:sldMkLst>
          <pc:docMk/>
          <pc:sldMk cId="0" sldId="261"/>
        </pc:sldMkLst>
      </pc:sldChg>
      <pc:sldChg chg="modAnim">
        <pc:chgData name="Rahul Yelane" userId="f273ee126a0a53ba" providerId="LiveId" clId="{808A77E3-A937-4747-8DDC-0B2676AFB125}" dt="2024-09-23T05:27:28.363" v="76"/>
        <pc:sldMkLst>
          <pc:docMk/>
          <pc:sldMk cId="0" sldId="262"/>
        </pc:sldMkLst>
      </pc:sldChg>
      <pc:sldChg chg="modSp mod modAnim">
        <pc:chgData name="Rahul Yelane" userId="f273ee126a0a53ba" providerId="LiveId" clId="{808A77E3-A937-4747-8DDC-0B2676AFB125}" dt="2024-09-23T05:54:57.845" v="89" actId="20577"/>
        <pc:sldMkLst>
          <pc:docMk/>
          <pc:sldMk cId="750392130" sldId="265"/>
        </pc:sldMkLst>
        <pc:spChg chg="mod">
          <ac:chgData name="Rahul Yelane" userId="f273ee126a0a53ba" providerId="LiveId" clId="{808A77E3-A937-4747-8DDC-0B2676AFB125}" dt="2024-09-23T05:54:57.845" v="89" actId="20577"/>
          <ac:spMkLst>
            <pc:docMk/>
            <pc:sldMk cId="750392130" sldId="265"/>
            <ac:spMk id="392" creationId="{00000000-0000-0000-0000-000000000000}"/>
          </ac:spMkLst>
        </pc:spChg>
      </pc:sldChg>
      <pc:sldChg chg="modAnim">
        <pc:chgData name="Rahul Yelane" userId="f273ee126a0a53ba" providerId="LiveId" clId="{808A77E3-A937-4747-8DDC-0B2676AFB125}" dt="2024-09-23T05:27:37.424" v="78"/>
        <pc:sldMkLst>
          <pc:docMk/>
          <pc:sldMk cId="966557344" sldId="266"/>
        </pc:sldMkLst>
      </pc:sldChg>
      <pc:sldChg chg="modAnim">
        <pc:chgData name="Rahul Yelane" userId="f273ee126a0a53ba" providerId="LiveId" clId="{808A77E3-A937-4747-8DDC-0B2676AFB125}" dt="2024-09-23T08:23:09.322" v="93"/>
        <pc:sldMkLst>
          <pc:docMk/>
          <pc:sldMk cId="510830686" sldId="267"/>
        </pc:sldMkLst>
      </pc:sldChg>
      <pc:sldChg chg="modAnim">
        <pc:chgData name="Rahul Yelane" userId="f273ee126a0a53ba" providerId="LiveId" clId="{808A77E3-A937-4747-8DDC-0B2676AFB125}" dt="2024-09-23T05:27:03.935" v="72"/>
        <pc:sldMkLst>
          <pc:docMk/>
          <pc:sldMk cId="2672701640" sldId="270"/>
        </pc:sldMkLst>
      </pc:sldChg>
      <pc:sldChg chg="modAnim">
        <pc:chgData name="Rahul Yelane" userId="f273ee126a0a53ba" providerId="LiveId" clId="{808A77E3-A937-4747-8DDC-0B2676AFB125}" dt="2024-09-23T05:26:51.181" v="69"/>
        <pc:sldMkLst>
          <pc:docMk/>
          <pc:sldMk cId="3635392919" sldId="271"/>
        </pc:sldMkLst>
      </pc:sldChg>
      <pc:sldChg chg="modSp modAnim">
        <pc:chgData name="Rahul Yelane" userId="f273ee126a0a53ba" providerId="LiveId" clId="{808A77E3-A937-4747-8DDC-0B2676AFB125}" dt="2024-09-23T05:39:20.884" v="84" actId="20577"/>
        <pc:sldMkLst>
          <pc:docMk/>
          <pc:sldMk cId="3836053261" sldId="272"/>
        </pc:sldMkLst>
        <pc:spChg chg="mod">
          <ac:chgData name="Rahul Yelane" userId="f273ee126a0a53ba" providerId="LiveId" clId="{808A77E3-A937-4747-8DDC-0B2676AFB125}" dt="2024-09-23T05:39:20.884" v="84" actId="20577"/>
          <ac:spMkLst>
            <pc:docMk/>
            <pc:sldMk cId="3836053261" sldId="272"/>
            <ac:spMk id="362" creationId="{00000000-0000-0000-0000-000000000000}"/>
          </ac:spMkLst>
        </pc:spChg>
      </pc:sldChg>
      <pc:sldChg chg="modAnim">
        <pc:chgData name="Rahul Yelane" userId="f273ee126a0a53ba" providerId="LiveId" clId="{808A77E3-A937-4747-8DDC-0B2676AFB125}" dt="2024-09-23T05:27:23.222" v="75"/>
        <pc:sldMkLst>
          <pc:docMk/>
          <pc:sldMk cId="3455168021"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7223bd2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7223bd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aee8303e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aee8303e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aee8303e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aee8303e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783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6727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155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713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5170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06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497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30" name="Google Shape;330;p13"/>
          <p:cNvSpPr txBox="1"/>
          <p:nvPr/>
        </p:nvSpPr>
        <p:spPr>
          <a:xfrm>
            <a:off x="153150" y="1642206"/>
            <a:ext cx="8520600" cy="137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dirty="0">
                <a:solidFill>
                  <a:srgbClr val="FF6A0E"/>
                </a:solidFill>
              </a:rPr>
              <a:t>AI Job </a:t>
            </a:r>
            <a:r>
              <a:rPr lang="en-GB" sz="4000" b="1" dirty="0">
                <a:solidFill>
                  <a:srgbClr val="FF6A0E"/>
                </a:solidFill>
                <a:latin typeface="Roboto" panose="02000000000000000000" pitchFamily="2" charset="0"/>
                <a:ea typeface="Roboto" panose="02000000000000000000" pitchFamily="2" charset="0"/>
                <a:cs typeface="Roboto" panose="02000000000000000000" pitchFamily="2" charset="0"/>
              </a:rPr>
              <a:t>Market</a:t>
            </a:r>
            <a:r>
              <a:rPr lang="en-GB" sz="4000" b="1" dirty="0">
                <a:solidFill>
                  <a:srgbClr val="FF6A0E"/>
                </a:solidFill>
              </a:rPr>
              <a:t> Insights</a:t>
            </a:r>
            <a:endParaRPr sz="4000" b="1" dirty="0">
              <a:solidFill>
                <a:srgbClr val="FF6A0E"/>
              </a:solidFill>
            </a:endParaRPr>
          </a:p>
        </p:txBody>
      </p:sp>
      <p:sp>
        <p:nvSpPr>
          <p:cNvPr id="334" name="Google Shape;334;p13"/>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lnSpc>
                <a:spcPct val="100000"/>
              </a:lnSpc>
              <a:spcBef>
                <a:spcPts val="0"/>
              </a:spcBef>
              <a:spcAft>
                <a:spcPts val="0"/>
              </a:spcAft>
              <a:buClr>
                <a:srgbClr val="000000"/>
              </a:buClr>
              <a:buSzPts val="1200"/>
              <a:buFont typeface="Arial"/>
              <a:buNone/>
            </a:pPr>
            <a:r>
              <a:rPr lang="en-GB" sz="1200" b="0" i="0" u="none" strike="noStrike" cap="none" dirty="0">
                <a:solidFill>
                  <a:srgbClr val="FFFFFF"/>
                </a:solidFill>
                <a:latin typeface="Roboto"/>
                <a:ea typeface="Roboto"/>
                <a:cs typeface="Roboto"/>
                <a:sym typeface="Roboto"/>
              </a:rPr>
              <a:t>© All rights reserved by </a:t>
            </a:r>
            <a:r>
              <a:rPr lang="en-GB" sz="1200" b="0" i="0" u="none" strike="noStrike" cap="none" dirty="0" err="1">
                <a:solidFill>
                  <a:srgbClr val="FFFFFF"/>
                </a:solidFill>
                <a:latin typeface="Roboto"/>
                <a:ea typeface="Roboto"/>
                <a:cs typeface="Roboto"/>
                <a:sym typeface="Roboto"/>
              </a:rPr>
              <a:t>Fireblaze</a:t>
            </a:r>
            <a:r>
              <a:rPr lang="en-GB" sz="1200" b="0" i="0" u="none" strike="noStrike" cap="none" dirty="0">
                <a:solidFill>
                  <a:srgbClr val="FFFFFF"/>
                </a:solidFill>
                <a:latin typeface="Roboto"/>
                <a:ea typeface="Roboto"/>
                <a:cs typeface="Roboto"/>
                <a:sym typeface="Roboto"/>
              </a:rPr>
              <a:t> Technologies </a:t>
            </a:r>
            <a:r>
              <a:rPr lang="en-GB" sz="1200" b="0" i="0" u="none" strike="noStrike" cap="none" dirty="0" err="1">
                <a:solidFill>
                  <a:srgbClr val="FFFFFF"/>
                </a:solidFill>
                <a:latin typeface="Roboto"/>
                <a:ea typeface="Roboto"/>
                <a:cs typeface="Roboto"/>
                <a:sym typeface="Roboto"/>
              </a:rPr>
              <a:t>Pvt.</a:t>
            </a:r>
            <a:r>
              <a:rPr lang="en-GB" sz="1200" b="0" i="0" u="none" strike="noStrike" cap="none" dirty="0">
                <a:solidFill>
                  <a:srgbClr val="FFFFFF"/>
                </a:solidFill>
                <a:latin typeface="Roboto"/>
                <a:ea typeface="Roboto"/>
                <a:cs typeface="Roboto"/>
                <a:sym typeface="Roboto"/>
              </a:rPr>
              <a:t> Ltd.</a:t>
            </a:r>
            <a:endParaRPr sz="1200" b="0" i="0" u="none" strike="noStrike" cap="none" dirty="0">
              <a:solidFill>
                <a:srgbClr val="FFFFFF"/>
              </a:solidFill>
              <a:latin typeface="Roboto"/>
              <a:ea typeface="Roboto"/>
              <a:cs typeface="Roboto"/>
              <a:sym typeface="Roboto"/>
            </a:endParaRPr>
          </a:p>
        </p:txBody>
      </p:sp>
      <p:sp>
        <p:nvSpPr>
          <p:cNvPr id="335" name="Google Shape;335;p13"/>
          <p:cNvSpPr/>
          <p:nvPr/>
        </p:nvSpPr>
        <p:spPr>
          <a:xfrm>
            <a:off x="-1005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4D63B57-2B6C-4AEF-AA4E-F393A4E8B2DF}"/>
              </a:ext>
            </a:extLst>
          </p:cNvPr>
          <p:cNvSpPr txBox="1"/>
          <p:nvPr/>
        </p:nvSpPr>
        <p:spPr>
          <a:xfrm>
            <a:off x="6294474" y="3976577"/>
            <a:ext cx="2379276" cy="307777"/>
          </a:xfrm>
          <a:prstGeom prst="rect">
            <a:avLst/>
          </a:prstGeom>
          <a:noFill/>
        </p:spPr>
        <p:txBody>
          <a:bodyPr wrap="square" rtlCol="0">
            <a:spAutoFit/>
          </a:bodyPr>
          <a:lstStyle/>
          <a:p>
            <a:r>
              <a:rPr lang="en-US" b="1" dirty="0">
                <a:solidFill>
                  <a:srgbClr val="FF6A0E"/>
                </a:solidFill>
                <a:latin typeface="Roboto" panose="02000000000000000000" pitchFamily="2" charset="0"/>
                <a:ea typeface="Roboto" panose="02000000000000000000" pitchFamily="2" charset="0"/>
                <a:cs typeface="Roboto" panose="02000000000000000000" pitchFamily="2" charset="0"/>
              </a:rPr>
              <a:t>RAHUL YELANE</a:t>
            </a:r>
            <a:endParaRPr lang="en-IN" b="1" dirty="0">
              <a:solidFill>
                <a:srgbClr val="FF6A0E"/>
              </a:solidFill>
              <a:latin typeface="Roboto" panose="02000000000000000000" pitchFamily="2" charset="0"/>
              <a:ea typeface="Roboto" panose="02000000000000000000" pitchFamily="2" charset="0"/>
              <a:cs typeface="Roboto" panose="02000000000000000000" pitchFamily="2"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5446" y="129243"/>
            <a:ext cx="636607" cy="5507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18"/>
          <p:cNvSpPr txBox="1">
            <a:spLocks noGrp="1"/>
          </p:cNvSpPr>
          <p:nvPr>
            <p:ph type="ctrTitle"/>
          </p:nvPr>
        </p:nvSpPr>
        <p:spPr>
          <a:xfrm>
            <a:off x="0" y="27645"/>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Machine Learning Modelling</a:t>
            </a:r>
            <a:endParaRPr sz="3000" b="1" dirty="0">
              <a:solidFill>
                <a:srgbClr val="FFFFFF"/>
              </a:solidFill>
              <a:latin typeface="Roboto"/>
              <a:ea typeface="Roboto"/>
              <a:cs typeface="Roboto"/>
              <a:sym typeface="Roboto"/>
            </a:endParaRPr>
          </a:p>
        </p:txBody>
      </p:sp>
      <p:sp>
        <p:nvSpPr>
          <p:cNvPr id="382" name="Google Shape;382;p18"/>
          <p:cNvSpPr txBox="1"/>
          <p:nvPr/>
        </p:nvSpPr>
        <p:spPr>
          <a:xfrm>
            <a:off x="-10050" y="787750"/>
            <a:ext cx="9144000" cy="3995403"/>
          </a:xfrm>
          <a:prstGeom prst="rect">
            <a:avLst/>
          </a:prstGeom>
          <a:noFill/>
          <a:ln>
            <a:noFill/>
          </a:ln>
        </p:spPr>
        <p:txBody>
          <a:bodyPr spcFirstLastPara="1" wrap="square" lIns="274300" tIns="274300" rIns="274300" bIns="274300" anchor="t" anchorCtr="0">
            <a:noAutofit/>
          </a:bodyPr>
          <a:lstStyle/>
          <a:p>
            <a:r>
              <a:rPr lang="en-US" sz="1500" b="1" dirty="0">
                <a:latin typeface="Roboto" panose="02000000000000000000" pitchFamily="2" charset="0"/>
                <a:ea typeface="Roboto" panose="02000000000000000000" pitchFamily="2" charset="0"/>
                <a:cs typeface="Roboto" panose="02000000000000000000" pitchFamily="2" charset="0"/>
              </a:rPr>
              <a:t>Random Forest Classifier </a:t>
            </a:r>
            <a:r>
              <a:rPr lang="en-US" sz="1500" dirty="0">
                <a:latin typeface="Roboto" panose="02000000000000000000" pitchFamily="2" charset="0"/>
                <a:ea typeface="Roboto" panose="02000000000000000000" pitchFamily="2" charset="0"/>
                <a:cs typeface="Roboto" panose="02000000000000000000" pitchFamily="2" charset="0"/>
              </a:rPr>
              <a:t>uses ensemble methods to improve accuracy, but in this case, it did not perform optimally.</a:t>
            </a:r>
          </a:p>
          <a:p>
            <a:r>
              <a:rPr lang="en-US" sz="1500" dirty="0">
                <a:latin typeface="Roboto" panose="02000000000000000000" pitchFamily="2" charset="0"/>
                <a:ea typeface="Roboto" panose="02000000000000000000" pitchFamily="2" charset="0"/>
                <a:cs typeface="Roboto" panose="02000000000000000000" pitchFamily="2" charset="0"/>
              </a:rPr>
              <a:t>Performance score: 40%</a:t>
            </a:r>
          </a:p>
          <a:p>
            <a:endParaRPr lang="en-US" sz="1500" dirty="0">
              <a:latin typeface="Roboto" panose="02000000000000000000" pitchFamily="2" charset="0"/>
              <a:ea typeface="Roboto" panose="02000000000000000000" pitchFamily="2" charset="0"/>
              <a:cs typeface="Roboto" panose="02000000000000000000" pitchFamily="2" charset="0"/>
            </a:endParaRPr>
          </a:p>
          <a:p>
            <a:r>
              <a:rPr lang="en-US" sz="1500" b="1" dirty="0">
                <a:latin typeface="Roboto" panose="02000000000000000000" pitchFamily="2" charset="0"/>
                <a:ea typeface="Roboto" panose="02000000000000000000" pitchFamily="2" charset="0"/>
                <a:cs typeface="Roboto" panose="02000000000000000000" pitchFamily="2" charset="0"/>
              </a:rPr>
              <a:t>Gradient Boosting Classifier </a:t>
            </a:r>
            <a:r>
              <a:rPr lang="en-US" sz="1500" dirty="0">
                <a:latin typeface="Roboto" panose="02000000000000000000" pitchFamily="2" charset="0"/>
                <a:ea typeface="Roboto" panose="02000000000000000000" pitchFamily="2" charset="0"/>
                <a:cs typeface="Roboto" panose="02000000000000000000" pitchFamily="2" charset="0"/>
              </a:rPr>
              <a:t>iteratively reduces errors but achieved similar performance to other models.</a:t>
            </a:r>
          </a:p>
          <a:p>
            <a:r>
              <a:rPr lang="en-US" sz="1500" dirty="0">
                <a:latin typeface="Roboto" panose="02000000000000000000" pitchFamily="2" charset="0"/>
                <a:ea typeface="Roboto" panose="02000000000000000000" pitchFamily="2" charset="0"/>
                <a:cs typeface="Roboto" panose="02000000000000000000" pitchFamily="2" charset="0"/>
              </a:rPr>
              <a:t>Performance score: 40%</a:t>
            </a:r>
          </a:p>
          <a:p>
            <a:endParaRPr lang="en-US" sz="1500" dirty="0">
              <a:latin typeface="Roboto" panose="02000000000000000000" pitchFamily="2" charset="0"/>
              <a:ea typeface="Roboto" panose="02000000000000000000" pitchFamily="2" charset="0"/>
              <a:cs typeface="Roboto" panose="02000000000000000000" pitchFamily="2" charset="0"/>
            </a:endParaRPr>
          </a:p>
          <a:p>
            <a:r>
              <a:rPr lang="en-US" sz="1500" b="1" dirty="0">
                <a:latin typeface="Roboto" panose="02000000000000000000" pitchFamily="2" charset="0"/>
                <a:ea typeface="Roboto" panose="02000000000000000000" pitchFamily="2" charset="0"/>
                <a:cs typeface="Roboto" panose="02000000000000000000" pitchFamily="2" charset="0"/>
              </a:rPr>
              <a:t>Decision Tree Classifier </a:t>
            </a:r>
            <a:r>
              <a:rPr lang="en-US" sz="1500" dirty="0">
                <a:latin typeface="Roboto" panose="02000000000000000000" pitchFamily="2" charset="0"/>
                <a:ea typeface="Roboto" panose="02000000000000000000" pitchFamily="2" charset="0"/>
                <a:cs typeface="Roboto" panose="02000000000000000000" pitchFamily="2" charset="0"/>
              </a:rPr>
              <a:t>makes decisions based on tree-like structures but had the lowest performance among the models.</a:t>
            </a:r>
          </a:p>
          <a:p>
            <a:r>
              <a:rPr lang="en-US" sz="1500" dirty="0">
                <a:latin typeface="Roboto" panose="02000000000000000000" pitchFamily="2" charset="0"/>
                <a:ea typeface="Roboto" panose="02000000000000000000" pitchFamily="2" charset="0"/>
                <a:cs typeface="Roboto" panose="02000000000000000000" pitchFamily="2" charset="0"/>
              </a:rPr>
              <a:t>Performance score: 38%</a:t>
            </a:r>
          </a:p>
          <a:p>
            <a:pPr marL="101600" lvl="0" algn="just" rtl="0">
              <a:lnSpc>
                <a:spcPct val="150000"/>
              </a:lnSpc>
              <a:spcBef>
                <a:spcPts val="0"/>
              </a:spcBef>
              <a:spcAft>
                <a:spcPts val="0"/>
              </a:spcAft>
              <a:buSzPts val="2000"/>
            </a:pPr>
            <a:endParaRPr sz="2000" dirty="0">
              <a:solidFill>
                <a:schemeClr val="dk1"/>
              </a:solidFill>
              <a:latin typeface="Roboto"/>
              <a:ea typeface="Roboto"/>
              <a:cs typeface="Roboto"/>
              <a:sym typeface="Roboto"/>
            </a:endParaRPr>
          </a:p>
        </p:txBody>
      </p:sp>
      <p:sp>
        <p:nvSpPr>
          <p:cNvPr id="383" name="Google Shape;383;p18"/>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dirty="0">
                <a:solidFill>
                  <a:srgbClr val="FFFFFF"/>
                </a:solidFill>
                <a:latin typeface="Roboto"/>
                <a:ea typeface="Roboto"/>
                <a:cs typeface="Roboto"/>
                <a:sym typeface="Roboto"/>
              </a:rPr>
              <a:t>© All rights reserved by </a:t>
            </a:r>
            <a:r>
              <a:rPr lang="en-GB" sz="1200" dirty="0" err="1">
                <a:solidFill>
                  <a:srgbClr val="FFFFFF"/>
                </a:solidFill>
                <a:latin typeface="Roboto"/>
                <a:ea typeface="Roboto"/>
                <a:cs typeface="Roboto"/>
                <a:sym typeface="Roboto"/>
              </a:rPr>
              <a:t>Fireblaze</a:t>
            </a:r>
            <a:r>
              <a:rPr lang="en-GB" sz="1200" dirty="0">
                <a:solidFill>
                  <a:srgbClr val="FFFFFF"/>
                </a:solidFill>
                <a:latin typeface="Roboto"/>
                <a:ea typeface="Roboto"/>
                <a:cs typeface="Roboto"/>
                <a:sym typeface="Roboto"/>
              </a:rPr>
              <a:t> Technologies </a:t>
            </a:r>
            <a:r>
              <a:rPr lang="en-GB" sz="1200" dirty="0" err="1">
                <a:solidFill>
                  <a:srgbClr val="FFFFFF"/>
                </a:solidFill>
                <a:latin typeface="Roboto"/>
                <a:ea typeface="Roboto"/>
                <a:cs typeface="Roboto"/>
                <a:sym typeface="Roboto"/>
              </a:rPr>
              <a:t>Pvt.</a:t>
            </a:r>
            <a:r>
              <a:rPr lang="en-GB" sz="1200" dirty="0">
                <a:solidFill>
                  <a:srgbClr val="FFFFFF"/>
                </a:solidFill>
                <a:latin typeface="Roboto"/>
                <a:ea typeface="Roboto"/>
                <a:cs typeface="Roboto"/>
                <a:sym typeface="Roboto"/>
              </a:rPr>
              <a:t> Ltd.</a:t>
            </a:r>
            <a:endParaRPr sz="1200" dirty="0">
              <a:solidFill>
                <a:srgbClr val="FFFFFF"/>
              </a:solidFill>
              <a:latin typeface="Roboto"/>
              <a:ea typeface="Roboto"/>
              <a:cs typeface="Roboto"/>
              <a:sym typeface="Roboto"/>
            </a:endParaRPr>
          </a:p>
        </p:txBody>
      </p:sp>
      <p:sp>
        <p:nvSpPr>
          <p:cNvPr id="384" name="Google Shape;384;p18"/>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2"/>
                                        </p:tgtEl>
                                        <p:attrNameLst>
                                          <p:attrName>style.visibility</p:attrName>
                                        </p:attrNameLst>
                                      </p:cBhvr>
                                      <p:to>
                                        <p:strVal val="visible"/>
                                      </p:to>
                                    </p:set>
                                    <p:animEffect transition="in" filter="fade">
                                      <p:cBhvr>
                                        <p:cTn id="7" dur="500"/>
                                        <p:tgtEl>
                                          <p:spTgt spid="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18"/>
          <p:cNvSpPr txBox="1">
            <a:spLocks noGrp="1"/>
          </p:cNvSpPr>
          <p:nvPr>
            <p:ph type="ctrTitle"/>
          </p:nvPr>
        </p:nvSpPr>
        <p:spPr>
          <a:xfrm>
            <a:off x="0" y="27645"/>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Machine Learning Modelling</a:t>
            </a:r>
            <a:endParaRPr sz="3000" b="1" dirty="0">
              <a:solidFill>
                <a:srgbClr val="FFFFFF"/>
              </a:solidFill>
              <a:latin typeface="Roboto"/>
              <a:ea typeface="Roboto"/>
              <a:cs typeface="Roboto"/>
              <a:sym typeface="Roboto"/>
            </a:endParaRPr>
          </a:p>
        </p:txBody>
      </p:sp>
      <p:sp>
        <p:nvSpPr>
          <p:cNvPr id="382" name="Google Shape;382;p18"/>
          <p:cNvSpPr txBox="1"/>
          <p:nvPr/>
        </p:nvSpPr>
        <p:spPr>
          <a:xfrm>
            <a:off x="-10050" y="787750"/>
            <a:ext cx="9144000" cy="3995403"/>
          </a:xfrm>
          <a:prstGeom prst="rect">
            <a:avLst/>
          </a:prstGeom>
          <a:noFill/>
          <a:ln>
            <a:noFill/>
          </a:ln>
        </p:spPr>
        <p:txBody>
          <a:bodyPr spcFirstLastPara="1" wrap="square" lIns="274300" tIns="274300" rIns="274300" bIns="274300" anchor="t" anchorCtr="0">
            <a:noAutofit/>
          </a:bodyPr>
          <a:lstStyle/>
          <a:p>
            <a:r>
              <a:rPr lang="en-US" sz="1500" b="1" dirty="0">
                <a:latin typeface="Roboto" panose="02000000000000000000" pitchFamily="2" charset="0"/>
                <a:ea typeface="Roboto" panose="02000000000000000000" pitchFamily="2" charset="0"/>
                <a:cs typeface="Roboto" panose="02000000000000000000" pitchFamily="2" charset="0"/>
              </a:rPr>
              <a:t>AdaBoost Classifier </a:t>
            </a:r>
            <a:r>
              <a:rPr lang="en-US" sz="1500" dirty="0">
                <a:latin typeface="Roboto" panose="02000000000000000000" pitchFamily="2" charset="0"/>
                <a:ea typeface="Roboto" panose="02000000000000000000" pitchFamily="2" charset="0"/>
                <a:cs typeface="Roboto" panose="02000000000000000000" pitchFamily="2" charset="0"/>
              </a:rPr>
              <a:t>boosts weak learners to achieve better performance, though it remained at par with other models.</a:t>
            </a:r>
          </a:p>
          <a:p>
            <a:r>
              <a:rPr lang="en-US" sz="1500" dirty="0">
                <a:latin typeface="Roboto" panose="02000000000000000000" pitchFamily="2" charset="0"/>
                <a:ea typeface="Roboto" panose="02000000000000000000" pitchFamily="2" charset="0"/>
                <a:cs typeface="Roboto" panose="02000000000000000000" pitchFamily="2" charset="0"/>
              </a:rPr>
              <a:t>Performance score: 40%</a:t>
            </a:r>
          </a:p>
          <a:p>
            <a:endParaRPr lang="en-US" sz="1500" dirty="0">
              <a:latin typeface="Roboto" panose="02000000000000000000" pitchFamily="2" charset="0"/>
              <a:ea typeface="Roboto" panose="02000000000000000000" pitchFamily="2" charset="0"/>
              <a:cs typeface="Roboto" panose="02000000000000000000" pitchFamily="2" charset="0"/>
            </a:endParaRPr>
          </a:p>
          <a:p>
            <a:r>
              <a:rPr lang="en-US" sz="1500" b="1" dirty="0">
                <a:latin typeface="Roboto" panose="02000000000000000000" pitchFamily="2" charset="0"/>
                <a:ea typeface="Roboto" panose="02000000000000000000" pitchFamily="2" charset="0"/>
                <a:cs typeface="Roboto" panose="02000000000000000000" pitchFamily="2" charset="0"/>
              </a:rPr>
              <a:t>K-Neighbors Classifier </a:t>
            </a:r>
            <a:r>
              <a:rPr lang="en-US" sz="1500" dirty="0">
                <a:latin typeface="Roboto" panose="02000000000000000000" pitchFamily="2" charset="0"/>
                <a:ea typeface="Roboto" panose="02000000000000000000" pitchFamily="2" charset="0"/>
                <a:cs typeface="Roboto" panose="02000000000000000000" pitchFamily="2" charset="0"/>
              </a:rPr>
              <a:t>classifies based on the nearest neighbors but did not outperform other models.</a:t>
            </a:r>
          </a:p>
          <a:p>
            <a:r>
              <a:rPr lang="en-US" sz="1500" dirty="0">
                <a:latin typeface="Roboto" panose="02000000000000000000" pitchFamily="2" charset="0"/>
                <a:ea typeface="Roboto" panose="02000000000000000000" pitchFamily="2" charset="0"/>
                <a:cs typeface="Roboto" panose="02000000000000000000" pitchFamily="2" charset="0"/>
              </a:rPr>
              <a:t>Performance score: 40%</a:t>
            </a:r>
          </a:p>
          <a:p>
            <a:pPr marL="101600" lvl="0" algn="just" rtl="0">
              <a:lnSpc>
                <a:spcPct val="150000"/>
              </a:lnSpc>
              <a:spcBef>
                <a:spcPts val="0"/>
              </a:spcBef>
              <a:spcAft>
                <a:spcPts val="0"/>
              </a:spcAft>
              <a:buSzPts val="2000"/>
            </a:pPr>
            <a:endParaRPr sz="2000" dirty="0">
              <a:solidFill>
                <a:schemeClr val="dk1"/>
              </a:solidFill>
              <a:latin typeface="Roboto"/>
              <a:ea typeface="Roboto"/>
              <a:cs typeface="Roboto"/>
              <a:sym typeface="Roboto"/>
            </a:endParaRPr>
          </a:p>
        </p:txBody>
      </p:sp>
      <p:sp>
        <p:nvSpPr>
          <p:cNvPr id="383" name="Google Shape;383;p18"/>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dirty="0">
                <a:solidFill>
                  <a:srgbClr val="FFFFFF"/>
                </a:solidFill>
                <a:latin typeface="Roboto"/>
                <a:ea typeface="Roboto"/>
                <a:cs typeface="Roboto"/>
                <a:sym typeface="Roboto"/>
              </a:rPr>
              <a:t>© All rights reserved by </a:t>
            </a:r>
            <a:r>
              <a:rPr lang="en-GB" sz="1200" dirty="0" err="1">
                <a:solidFill>
                  <a:srgbClr val="FFFFFF"/>
                </a:solidFill>
                <a:latin typeface="Roboto"/>
                <a:ea typeface="Roboto"/>
                <a:cs typeface="Roboto"/>
                <a:sym typeface="Roboto"/>
              </a:rPr>
              <a:t>Fireblaze</a:t>
            </a:r>
            <a:r>
              <a:rPr lang="en-GB" sz="1200" dirty="0">
                <a:solidFill>
                  <a:srgbClr val="FFFFFF"/>
                </a:solidFill>
                <a:latin typeface="Roboto"/>
                <a:ea typeface="Roboto"/>
                <a:cs typeface="Roboto"/>
                <a:sym typeface="Roboto"/>
              </a:rPr>
              <a:t> Technologies </a:t>
            </a:r>
            <a:r>
              <a:rPr lang="en-GB" sz="1200" dirty="0" err="1">
                <a:solidFill>
                  <a:srgbClr val="FFFFFF"/>
                </a:solidFill>
                <a:latin typeface="Roboto"/>
                <a:ea typeface="Roboto"/>
                <a:cs typeface="Roboto"/>
                <a:sym typeface="Roboto"/>
              </a:rPr>
              <a:t>Pvt.</a:t>
            </a:r>
            <a:r>
              <a:rPr lang="en-GB" sz="1200" dirty="0">
                <a:solidFill>
                  <a:srgbClr val="FFFFFF"/>
                </a:solidFill>
                <a:latin typeface="Roboto"/>
                <a:ea typeface="Roboto"/>
                <a:cs typeface="Roboto"/>
                <a:sym typeface="Roboto"/>
              </a:rPr>
              <a:t> Ltd.</a:t>
            </a:r>
            <a:endParaRPr sz="1200" dirty="0">
              <a:solidFill>
                <a:srgbClr val="FFFFFF"/>
              </a:solidFill>
              <a:latin typeface="Roboto"/>
              <a:ea typeface="Roboto"/>
              <a:cs typeface="Roboto"/>
              <a:sym typeface="Roboto"/>
            </a:endParaRPr>
          </a:p>
        </p:txBody>
      </p:sp>
      <p:sp>
        <p:nvSpPr>
          <p:cNvPr id="384" name="Google Shape;384;p18"/>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516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2"/>
                                        </p:tgtEl>
                                        <p:attrNameLst>
                                          <p:attrName>style.visibility</p:attrName>
                                        </p:attrNameLst>
                                      </p:cBhvr>
                                      <p:to>
                                        <p:strVal val="visible"/>
                                      </p:to>
                                    </p:set>
                                    <p:animEffect transition="in" filter="fade">
                                      <p:cBhvr>
                                        <p:cTn id="7" dur="500"/>
                                        <p:tgtEl>
                                          <p:spTgt spid="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Optimisation</a:t>
            </a:r>
            <a:endParaRPr sz="3000" b="1" dirty="0">
              <a:solidFill>
                <a:srgbClr val="FFFFFF"/>
              </a:solidFill>
              <a:latin typeface="Roboto"/>
              <a:ea typeface="Roboto"/>
              <a:cs typeface="Roboto"/>
              <a:sym typeface="Roboto"/>
            </a:endParaRPr>
          </a:p>
        </p:txBody>
      </p:sp>
      <p:sp>
        <p:nvSpPr>
          <p:cNvPr id="392" name="Google Shape;392;p19"/>
          <p:cNvSpPr txBox="1"/>
          <p:nvPr/>
        </p:nvSpPr>
        <p:spPr>
          <a:xfrm>
            <a:off x="-62352" y="537909"/>
            <a:ext cx="3048000" cy="3742300"/>
          </a:xfrm>
          <a:prstGeom prst="rect">
            <a:avLst/>
          </a:prstGeom>
          <a:noFill/>
          <a:ln>
            <a:noFill/>
          </a:ln>
        </p:spPr>
        <p:txBody>
          <a:bodyPr spcFirstLastPara="1" wrap="square" lIns="274300" tIns="274300" rIns="274300" bIns="274300" anchor="t" anchorCtr="0">
            <a:noAutofit/>
          </a:bodyPr>
          <a:lstStyle/>
          <a:p>
            <a:r>
              <a:rPr lang="en-US" sz="1500" b="1" dirty="0">
                <a:latin typeface="Roboto" panose="02000000000000000000" pitchFamily="2" charset="0"/>
                <a:ea typeface="Roboto" panose="02000000000000000000" pitchFamily="2" charset="0"/>
                <a:cs typeface="Roboto" panose="02000000000000000000" pitchFamily="2" charset="0"/>
              </a:rPr>
              <a:t>Small Dataset Size:</a:t>
            </a:r>
            <a:endParaRPr lang="en-US" sz="15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500" dirty="0">
                <a:latin typeface="Roboto" panose="02000000000000000000" pitchFamily="2" charset="0"/>
                <a:ea typeface="Roboto" panose="02000000000000000000" pitchFamily="2" charset="0"/>
                <a:cs typeface="Roboto" panose="02000000000000000000" pitchFamily="2" charset="0"/>
              </a:rPr>
              <a:t>A </a:t>
            </a:r>
            <a:r>
              <a:rPr lang="en-US" sz="1500" b="1" dirty="0">
                <a:latin typeface="Roboto" panose="02000000000000000000" pitchFamily="2" charset="0"/>
                <a:ea typeface="Roboto" panose="02000000000000000000" pitchFamily="2" charset="0"/>
                <a:cs typeface="Roboto" panose="02000000000000000000" pitchFamily="2" charset="0"/>
              </a:rPr>
              <a:t>limited dataset</a:t>
            </a:r>
            <a:r>
              <a:rPr lang="en-US" sz="1500" dirty="0">
                <a:latin typeface="Roboto" panose="02000000000000000000" pitchFamily="2" charset="0"/>
                <a:ea typeface="Roboto" panose="02000000000000000000" pitchFamily="2" charset="0"/>
                <a:cs typeface="Roboto" panose="02000000000000000000" pitchFamily="2" charset="0"/>
              </a:rPr>
              <a:t> might not provide enough examples for the models to learn from, leading to overfitting or underfitting. (10 columns and only 500 rows)</a:t>
            </a:r>
          </a:p>
          <a:p>
            <a:endParaRPr lang="en-US" sz="1500" dirty="0">
              <a:latin typeface="Roboto" panose="02000000000000000000" pitchFamily="2" charset="0"/>
              <a:ea typeface="Roboto" panose="02000000000000000000" pitchFamily="2" charset="0"/>
              <a:cs typeface="Roboto" panose="02000000000000000000" pitchFamily="2" charset="0"/>
            </a:endParaRPr>
          </a:p>
          <a:p>
            <a:r>
              <a:rPr lang="en-US" sz="1500" b="1" dirty="0">
                <a:latin typeface="Roboto" panose="02000000000000000000" pitchFamily="2" charset="0"/>
                <a:ea typeface="Roboto" panose="02000000000000000000" pitchFamily="2" charset="0"/>
                <a:cs typeface="Roboto" panose="02000000000000000000" pitchFamily="2" charset="0"/>
              </a:rPr>
              <a:t>Low Feature Co-linearity:</a:t>
            </a:r>
            <a:endParaRPr lang="en-US" sz="15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500" b="1" dirty="0">
                <a:latin typeface="Roboto" panose="02000000000000000000" pitchFamily="2" charset="0"/>
                <a:ea typeface="Roboto" panose="02000000000000000000" pitchFamily="2" charset="0"/>
                <a:cs typeface="Roboto" panose="02000000000000000000" pitchFamily="2" charset="0"/>
              </a:rPr>
              <a:t>Low co-linearity</a:t>
            </a:r>
            <a:r>
              <a:rPr lang="en-US" sz="1500" dirty="0">
                <a:latin typeface="Roboto" panose="02000000000000000000" pitchFamily="2" charset="0"/>
                <a:ea typeface="Roboto" panose="02000000000000000000" pitchFamily="2" charset="0"/>
                <a:cs typeface="Roboto" panose="02000000000000000000" pitchFamily="2" charset="0"/>
              </a:rPr>
              <a:t> between input features may reduce the models' ability to detect strong relationships between variables, limiting their predictive power.</a:t>
            </a:r>
          </a:p>
          <a:p>
            <a:endParaRPr lang="en-US" sz="1500" dirty="0">
              <a:latin typeface="Robota"/>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dirty="0">
                <a:solidFill>
                  <a:srgbClr val="FFFFFF"/>
                </a:solidFill>
                <a:latin typeface="Roboto"/>
                <a:ea typeface="Roboto"/>
                <a:cs typeface="Roboto"/>
                <a:sym typeface="Roboto"/>
              </a:rPr>
              <a:t>© All rights reserved by </a:t>
            </a:r>
            <a:r>
              <a:rPr lang="en-GB" sz="1200" dirty="0" err="1">
                <a:solidFill>
                  <a:srgbClr val="FFFFFF"/>
                </a:solidFill>
                <a:latin typeface="Roboto"/>
                <a:ea typeface="Roboto"/>
                <a:cs typeface="Roboto"/>
                <a:sym typeface="Roboto"/>
              </a:rPr>
              <a:t>Fireblaze</a:t>
            </a:r>
            <a:r>
              <a:rPr lang="en-GB" sz="1200" dirty="0">
                <a:solidFill>
                  <a:srgbClr val="FFFFFF"/>
                </a:solidFill>
                <a:latin typeface="Roboto"/>
                <a:ea typeface="Roboto"/>
                <a:cs typeface="Roboto"/>
                <a:sym typeface="Roboto"/>
              </a:rPr>
              <a:t> Technologies </a:t>
            </a:r>
            <a:r>
              <a:rPr lang="en-GB" sz="1200" dirty="0" err="1">
                <a:solidFill>
                  <a:srgbClr val="FFFFFF"/>
                </a:solidFill>
                <a:latin typeface="Roboto"/>
                <a:ea typeface="Roboto"/>
                <a:cs typeface="Roboto"/>
                <a:sym typeface="Roboto"/>
              </a:rPr>
              <a:t>Pvt.</a:t>
            </a:r>
            <a:r>
              <a:rPr lang="en-GB" sz="1200" dirty="0">
                <a:solidFill>
                  <a:srgbClr val="FFFFFF"/>
                </a:solidFill>
                <a:latin typeface="Roboto"/>
                <a:ea typeface="Roboto"/>
                <a:cs typeface="Roboto"/>
                <a:sym typeface="Roboto"/>
              </a:rPr>
              <a:t> Ltd.</a:t>
            </a:r>
            <a:endParaRPr sz="1200" dirty="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49" name="Picture 1">
            <a:extLst>
              <a:ext uri="{FF2B5EF4-FFF2-40B4-BE49-F238E27FC236}">
                <a16:creationId xmlns:a16="http://schemas.microsoft.com/office/drawing/2014/main" id="{91C07828-540C-03AD-1531-B317BADF44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766" y="738406"/>
            <a:ext cx="6256610" cy="40135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6C0673E4-E198-2F7E-DDBC-4960E7BC383A}"/>
              </a:ext>
            </a:extLst>
          </p:cNvPr>
          <p:cNvSpPr>
            <a:spLocks noChangeArrowheads="1"/>
          </p:cNvSpPr>
          <p:nvPr/>
        </p:nvSpPr>
        <p:spPr bwMode="auto">
          <a:xfrm>
            <a:off x="326400" y="363843"/>
            <a:ext cx="29067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2"/>
                                        </p:tgtEl>
                                        <p:attrNameLst>
                                          <p:attrName>style.visibility</p:attrName>
                                        </p:attrNameLst>
                                      </p:cBhvr>
                                      <p:to>
                                        <p:strVal val="visible"/>
                                      </p:to>
                                    </p:set>
                                    <p:animEffect transition="in" filter="fade">
                                      <p:cBhvr>
                                        <p:cTn id="7" dur="500"/>
                                        <p:tgtEl>
                                          <p:spTgt spid="3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9"/>
                                        </p:tgtEl>
                                        <p:attrNameLst>
                                          <p:attrName>style.visibility</p:attrName>
                                        </p:attrNameLst>
                                      </p:cBhvr>
                                      <p:to>
                                        <p:strVal val="visible"/>
                                      </p:to>
                                    </p:set>
                                    <p:animEffect transition="in" filter="fade">
                                      <p:cBhvr>
                                        <p:cTn id="12" dur="500"/>
                                        <p:tgtEl>
                                          <p:spTgt spid="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Conclusion</a:t>
            </a:r>
            <a:endParaRPr sz="3000" b="1" dirty="0">
              <a:solidFill>
                <a:srgbClr val="FFFFFF"/>
              </a:solidFill>
              <a:latin typeface="Roboto"/>
              <a:ea typeface="Roboto"/>
              <a:cs typeface="Roboto"/>
              <a:sym typeface="Roboto"/>
            </a:endParaRPr>
          </a:p>
        </p:txBody>
      </p:sp>
      <p:sp>
        <p:nvSpPr>
          <p:cNvPr id="392" name="Google Shape;392;p19"/>
          <p:cNvSpPr txBox="1"/>
          <p:nvPr/>
        </p:nvSpPr>
        <p:spPr>
          <a:xfrm>
            <a:off x="10050" y="738406"/>
            <a:ext cx="9144000" cy="4062194"/>
          </a:xfrm>
          <a:prstGeom prst="rect">
            <a:avLst/>
          </a:prstGeom>
          <a:noFill/>
          <a:ln>
            <a:noFill/>
          </a:ln>
        </p:spPr>
        <p:txBody>
          <a:bodyPr spcFirstLastPara="1" wrap="square" lIns="274300" tIns="274300" rIns="274300" bIns="274300" anchor="t" anchorCtr="0">
            <a:noAutofit/>
          </a:bodyPr>
          <a:lstStyle/>
          <a:p>
            <a:r>
              <a:rPr lang="en-US" sz="1500" dirty="0">
                <a:latin typeface="Roboto" panose="02000000000000000000" pitchFamily="2" charset="0"/>
                <a:ea typeface="Roboto" panose="02000000000000000000" pitchFamily="2" charset="0"/>
                <a:cs typeface="Roboto" panose="02000000000000000000" pitchFamily="2" charset="0"/>
              </a:rPr>
              <a:t>The AI Job Market Insights dashboard provides valuable, data-driven insights into AI job growth, skill demand, and automation risks. Despite the evolving technological landscape, key findings suggest that </a:t>
            </a:r>
            <a:r>
              <a:rPr lang="en-US" sz="1500" u="sng" dirty="0">
                <a:latin typeface="Roboto" panose="02000000000000000000" pitchFamily="2" charset="0"/>
                <a:ea typeface="Roboto" panose="02000000000000000000" pitchFamily="2" charset="0"/>
                <a:cs typeface="Roboto" panose="02000000000000000000" pitchFamily="2" charset="0"/>
              </a:rPr>
              <a:t>cybersecurity</a:t>
            </a:r>
            <a:r>
              <a:rPr lang="en-US" sz="1500" dirty="0">
                <a:latin typeface="Roboto" panose="02000000000000000000" pitchFamily="2" charset="0"/>
                <a:ea typeface="Roboto" panose="02000000000000000000" pitchFamily="2" charset="0"/>
                <a:cs typeface="Roboto" panose="02000000000000000000" pitchFamily="2" charset="0"/>
              </a:rPr>
              <a:t> faces the </a:t>
            </a:r>
            <a:r>
              <a:rPr lang="en-US" sz="1500" u="sng" dirty="0">
                <a:latin typeface="Roboto" panose="02000000000000000000" pitchFamily="2" charset="0"/>
                <a:ea typeface="Roboto" panose="02000000000000000000" pitchFamily="2" charset="0"/>
                <a:cs typeface="Roboto" panose="02000000000000000000" pitchFamily="2" charset="0"/>
              </a:rPr>
              <a:t>highest automation risk</a:t>
            </a:r>
            <a:r>
              <a:rPr lang="en-US" sz="1500" dirty="0">
                <a:latin typeface="Roboto" panose="02000000000000000000" pitchFamily="2" charset="0"/>
                <a:ea typeface="Roboto" panose="02000000000000000000" pitchFamily="2" charset="0"/>
                <a:cs typeface="Roboto" panose="02000000000000000000" pitchFamily="2" charset="0"/>
              </a:rPr>
              <a:t>, while data scientists enjoy the lowest. </a:t>
            </a:r>
            <a:r>
              <a:rPr lang="en-US" sz="1500" u="sng" dirty="0">
                <a:latin typeface="Roboto" panose="02000000000000000000" pitchFamily="2" charset="0"/>
                <a:ea typeface="Roboto" panose="02000000000000000000" pitchFamily="2" charset="0"/>
                <a:cs typeface="Roboto" panose="02000000000000000000" pitchFamily="2" charset="0"/>
              </a:rPr>
              <a:t>AI adoption</a:t>
            </a:r>
            <a:r>
              <a:rPr lang="en-US" sz="1500" dirty="0">
                <a:latin typeface="Roboto" panose="02000000000000000000" pitchFamily="2" charset="0"/>
                <a:ea typeface="Roboto" panose="02000000000000000000" pitchFamily="2" charset="0"/>
                <a:cs typeface="Roboto" panose="02000000000000000000" pitchFamily="2" charset="0"/>
              </a:rPr>
              <a:t> trends reveal </a:t>
            </a:r>
            <a:r>
              <a:rPr lang="en-US" sz="1500" u="sng" dirty="0">
                <a:latin typeface="Roboto" panose="02000000000000000000" pitchFamily="2" charset="0"/>
                <a:ea typeface="Roboto" panose="02000000000000000000" pitchFamily="2" charset="0"/>
                <a:cs typeface="Roboto" panose="02000000000000000000" pitchFamily="2" charset="0"/>
              </a:rPr>
              <a:t>Python and marketing</a:t>
            </a:r>
            <a:r>
              <a:rPr lang="en-US" sz="1500" dirty="0">
                <a:latin typeface="Roboto" panose="02000000000000000000" pitchFamily="2" charset="0"/>
                <a:ea typeface="Roboto" panose="02000000000000000000" pitchFamily="2" charset="0"/>
                <a:cs typeface="Roboto" panose="02000000000000000000" pitchFamily="2" charset="0"/>
              </a:rPr>
              <a:t> are at the forefront of automation, though challenges remain in job growth prediction due to limitations in model performance.</a:t>
            </a:r>
          </a:p>
          <a:p>
            <a:endParaRPr lang="en-US" sz="1500" dirty="0">
              <a:latin typeface="Roboto" panose="02000000000000000000" pitchFamily="2" charset="0"/>
              <a:ea typeface="Roboto" panose="02000000000000000000" pitchFamily="2" charset="0"/>
              <a:cs typeface="Roboto" panose="02000000000000000000" pitchFamily="2" charset="0"/>
            </a:endParaRPr>
          </a:p>
          <a:p>
            <a:r>
              <a:rPr lang="en-US" sz="1500" dirty="0">
                <a:latin typeface="Roboto" panose="02000000000000000000" pitchFamily="2" charset="0"/>
                <a:ea typeface="Roboto" panose="02000000000000000000" pitchFamily="2" charset="0"/>
                <a:cs typeface="Roboto" panose="02000000000000000000" pitchFamily="2" charset="0"/>
              </a:rPr>
              <a:t>Machine learning models like </a:t>
            </a:r>
            <a:r>
              <a:rPr lang="en-US" sz="1500" u="sng" dirty="0">
                <a:latin typeface="Roboto" panose="02000000000000000000" pitchFamily="2" charset="0"/>
                <a:ea typeface="Roboto" panose="02000000000000000000" pitchFamily="2" charset="0"/>
                <a:cs typeface="Roboto" panose="02000000000000000000" pitchFamily="2" charset="0"/>
              </a:rPr>
              <a:t>Random Forest, Gradient Boosting, and AdaBoost</a:t>
            </a:r>
            <a:r>
              <a:rPr lang="en-US" sz="1500" dirty="0">
                <a:latin typeface="Roboto" panose="02000000000000000000" pitchFamily="2" charset="0"/>
                <a:ea typeface="Roboto" panose="02000000000000000000" pitchFamily="2" charset="0"/>
                <a:cs typeface="Roboto" panose="02000000000000000000" pitchFamily="2" charset="0"/>
              </a:rPr>
              <a:t> showed consistent but low performance scores (40%), which may be attributed to </a:t>
            </a:r>
            <a:r>
              <a:rPr lang="en-US" sz="1500" u="sng" dirty="0">
                <a:latin typeface="Roboto" panose="02000000000000000000" pitchFamily="2" charset="0"/>
                <a:ea typeface="Roboto" panose="02000000000000000000" pitchFamily="2" charset="0"/>
                <a:cs typeface="Roboto" panose="02000000000000000000" pitchFamily="2" charset="0"/>
              </a:rPr>
              <a:t>small dataset size</a:t>
            </a:r>
            <a:r>
              <a:rPr lang="en-US" sz="1500" dirty="0">
                <a:latin typeface="Roboto" panose="02000000000000000000" pitchFamily="2" charset="0"/>
                <a:ea typeface="Roboto" panose="02000000000000000000" pitchFamily="2" charset="0"/>
                <a:cs typeface="Roboto" panose="02000000000000000000" pitchFamily="2" charset="0"/>
              </a:rPr>
              <a:t> and </a:t>
            </a:r>
            <a:r>
              <a:rPr lang="en-US" sz="1500" u="sng" dirty="0">
                <a:latin typeface="Roboto" panose="02000000000000000000" pitchFamily="2" charset="0"/>
                <a:ea typeface="Roboto" panose="02000000000000000000" pitchFamily="2" charset="0"/>
                <a:cs typeface="Roboto" panose="02000000000000000000" pitchFamily="2" charset="0"/>
              </a:rPr>
              <a:t>low feature co-linearity</a:t>
            </a:r>
            <a:r>
              <a:rPr lang="en-US" sz="1500" dirty="0">
                <a:latin typeface="Roboto" panose="02000000000000000000" pitchFamily="2" charset="0"/>
                <a:ea typeface="Roboto" panose="02000000000000000000" pitchFamily="2" charset="0"/>
                <a:cs typeface="Roboto" panose="02000000000000000000" pitchFamily="2" charset="0"/>
              </a:rPr>
              <a:t>. Despite these challenges, the dashboard successfully offers a comprehensive view of AI job trends, supporting better decision-making for job seekers, businesses, and policymakers.</a:t>
            </a:r>
          </a:p>
          <a:p>
            <a:endParaRPr lang="en-US" sz="1500" dirty="0">
              <a:latin typeface="Roboto" panose="02000000000000000000" pitchFamily="2" charset="0"/>
              <a:ea typeface="Roboto" panose="02000000000000000000" pitchFamily="2" charset="0"/>
              <a:cs typeface="Roboto" panose="02000000000000000000" pitchFamily="2" charset="0"/>
            </a:endParaRPr>
          </a:p>
          <a:p>
            <a:r>
              <a:rPr lang="en-US" sz="1500" dirty="0">
                <a:latin typeface="Roboto" panose="02000000000000000000" pitchFamily="2" charset="0"/>
                <a:ea typeface="Roboto" panose="02000000000000000000" pitchFamily="2" charset="0"/>
                <a:cs typeface="Roboto" panose="02000000000000000000" pitchFamily="2" charset="0"/>
              </a:rPr>
              <a:t>The </a:t>
            </a:r>
            <a:r>
              <a:rPr lang="en-US" sz="1500" u="sng" dirty="0">
                <a:latin typeface="Roboto" panose="02000000000000000000" pitchFamily="2" charset="0"/>
                <a:ea typeface="Roboto" panose="02000000000000000000" pitchFamily="2" charset="0"/>
                <a:cs typeface="Roboto" panose="02000000000000000000" pitchFamily="2" charset="0"/>
              </a:rPr>
              <a:t>education industry</a:t>
            </a:r>
            <a:r>
              <a:rPr lang="en-US" sz="1500" dirty="0">
                <a:latin typeface="Roboto" panose="02000000000000000000" pitchFamily="2" charset="0"/>
                <a:ea typeface="Roboto" panose="02000000000000000000" pitchFamily="2" charset="0"/>
                <a:cs typeface="Roboto" panose="02000000000000000000" pitchFamily="2" charset="0"/>
              </a:rPr>
              <a:t> emerged as a key player, outperforming other sectors in </a:t>
            </a:r>
            <a:r>
              <a:rPr lang="en-US" sz="1500" u="sng" dirty="0">
                <a:latin typeface="Roboto" panose="02000000000000000000" pitchFamily="2" charset="0"/>
                <a:ea typeface="Roboto" panose="02000000000000000000" pitchFamily="2" charset="0"/>
                <a:cs typeface="Roboto" panose="02000000000000000000" pitchFamily="2" charset="0"/>
              </a:rPr>
              <a:t>revenue generation</a:t>
            </a:r>
            <a:r>
              <a:rPr lang="en-US" sz="1500" dirty="0">
                <a:latin typeface="Roboto" panose="02000000000000000000" pitchFamily="2" charset="0"/>
                <a:ea typeface="Roboto" panose="02000000000000000000" pitchFamily="2" charset="0"/>
                <a:cs typeface="Roboto" panose="02000000000000000000" pitchFamily="2" charset="0"/>
              </a:rPr>
              <a:t>, while </a:t>
            </a:r>
            <a:r>
              <a:rPr lang="en-US" sz="1500" u="sng" dirty="0">
                <a:latin typeface="Roboto" panose="02000000000000000000" pitchFamily="2" charset="0"/>
                <a:ea typeface="Roboto" panose="02000000000000000000" pitchFamily="2" charset="0"/>
                <a:cs typeface="Roboto" panose="02000000000000000000" pitchFamily="2" charset="0"/>
              </a:rPr>
              <a:t>technology, healthcare, and manufacturing</a:t>
            </a:r>
            <a:r>
              <a:rPr lang="en-US" sz="1500" dirty="0">
                <a:latin typeface="Roboto" panose="02000000000000000000" pitchFamily="2" charset="0"/>
                <a:ea typeface="Roboto" panose="02000000000000000000" pitchFamily="2" charset="0"/>
                <a:cs typeface="Roboto" panose="02000000000000000000" pitchFamily="2" charset="0"/>
              </a:rPr>
              <a:t> are thriving in terms of company size.</a:t>
            </a: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dirty="0">
                <a:solidFill>
                  <a:srgbClr val="FFFFFF"/>
                </a:solidFill>
                <a:latin typeface="Roboto"/>
                <a:ea typeface="Roboto"/>
                <a:cs typeface="Roboto"/>
                <a:sym typeface="Roboto"/>
              </a:rPr>
              <a:t>© All rights reserved by </a:t>
            </a:r>
            <a:r>
              <a:rPr lang="en-GB" sz="1200" dirty="0" err="1">
                <a:solidFill>
                  <a:srgbClr val="FFFFFF"/>
                </a:solidFill>
                <a:latin typeface="Roboto"/>
                <a:ea typeface="Roboto"/>
                <a:cs typeface="Roboto"/>
                <a:sym typeface="Roboto"/>
              </a:rPr>
              <a:t>Fireblaze</a:t>
            </a:r>
            <a:r>
              <a:rPr lang="en-GB" sz="1200" dirty="0">
                <a:solidFill>
                  <a:srgbClr val="FFFFFF"/>
                </a:solidFill>
                <a:latin typeface="Roboto"/>
                <a:ea typeface="Roboto"/>
                <a:cs typeface="Roboto"/>
                <a:sym typeface="Roboto"/>
              </a:rPr>
              <a:t> Technologies </a:t>
            </a:r>
            <a:r>
              <a:rPr lang="en-GB" sz="1200" dirty="0" err="1">
                <a:solidFill>
                  <a:srgbClr val="FFFFFF"/>
                </a:solidFill>
                <a:latin typeface="Roboto"/>
                <a:ea typeface="Roboto"/>
                <a:cs typeface="Roboto"/>
                <a:sym typeface="Roboto"/>
              </a:rPr>
              <a:t>Pvt.</a:t>
            </a:r>
            <a:r>
              <a:rPr lang="en-GB" sz="1200" dirty="0">
                <a:solidFill>
                  <a:srgbClr val="FFFFFF"/>
                </a:solidFill>
                <a:latin typeface="Roboto"/>
                <a:ea typeface="Roboto"/>
                <a:cs typeface="Roboto"/>
                <a:sym typeface="Roboto"/>
              </a:rPr>
              <a:t> Ltd.</a:t>
            </a:r>
            <a:endParaRPr sz="1200" dirty="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39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2"/>
                                        </p:tgtEl>
                                        <p:attrNameLst>
                                          <p:attrName>style.visibility</p:attrName>
                                        </p:attrNameLst>
                                      </p:cBhvr>
                                      <p:to>
                                        <p:strVal val="visible"/>
                                      </p:to>
                                    </p:set>
                                    <p:animEffect transition="in" filter="fade">
                                      <p:cBhvr>
                                        <p:cTn id="7" dur="500"/>
                                        <p:tgtEl>
                                          <p:spTgt spid="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Future Scope</a:t>
            </a:r>
            <a:endParaRPr sz="3000" b="1" dirty="0">
              <a:solidFill>
                <a:srgbClr val="FFFFFF"/>
              </a:solidFill>
              <a:latin typeface="Roboto"/>
              <a:ea typeface="Roboto"/>
              <a:cs typeface="Roboto"/>
              <a:sym typeface="Roboto"/>
            </a:endParaRPr>
          </a:p>
        </p:txBody>
      </p:sp>
      <p:sp>
        <p:nvSpPr>
          <p:cNvPr id="392" name="Google Shape;392;p19"/>
          <p:cNvSpPr txBox="1"/>
          <p:nvPr/>
        </p:nvSpPr>
        <p:spPr>
          <a:xfrm>
            <a:off x="-10050" y="554525"/>
            <a:ext cx="9144000" cy="4034449"/>
          </a:xfrm>
          <a:prstGeom prst="rect">
            <a:avLst/>
          </a:prstGeom>
          <a:noFill/>
          <a:ln>
            <a:noFill/>
          </a:ln>
        </p:spPr>
        <p:txBody>
          <a:bodyPr spcFirstLastPara="1" wrap="square" lIns="274300" tIns="274300" rIns="274300" bIns="274300" anchor="t" anchorCtr="0">
            <a:noAutofit/>
          </a:bodyPr>
          <a:lstStyle/>
          <a:p>
            <a:r>
              <a:rPr lang="en-US" sz="1500" b="1" dirty="0">
                <a:latin typeface="Roboto" panose="02000000000000000000" pitchFamily="2" charset="0"/>
                <a:ea typeface="Roboto" panose="02000000000000000000" pitchFamily="2" charset="0"/>
                <a:cs typeface="Roboto" panose="02000000000000000000" pitchFamily="2" charset="0"/>
              </a:rPr>
              <a:t>Improving Model Performance:</a:t>
            </a:r>
          </a:p>
          <a:p>
            <a:pPr marL="285750" indent="-285750">
              <a:buFont typeface="Arial" panose="020B0604020202020204" pitchFamily="34" charset="0"/>
              <a:buChar char="•"/>
            </a:pPr>
            <a:r>
              <a:rPr lang="en-US" sz="1500" u="sng" dirty="0">
                <a:latin typeface="Roboto" panose="02000000000000000000" pitchFamily="2" charset="0"/>
                <a:ea typeface="Roboto" panose="02000000000000000000" pitchFamily="2" charset="0"/>
                <a:cs typeface="Roboto" panose="02000000000000000000" pitchFamily="2" charset="0"/>
              </a:rPr>
              <a:t>Increase the dataset size </a:t>
            </a:r>
            <a:r>
              <a:rPr lang="en-US" sz="1500" dirty="0">
                <a:latin typeface="Roboto" panose="02000000000000000000" pitchFamily="2" charset="0"/>
                <a:ea typeface="Roboto" panose="02000000000000000000" pitchFamily="2" charset="0"/>
                <a:cs typeface="Roboto" panose="02000000000000000000" pitchFamily="2" charset="0"/>
              </a:rPr>
              <a:t>to enhance machine learning models’ ability to detect complex patterns.</a:t>
            </a:r>
          </a:p>
          <a:p>
            <a:pPr marL="285750" indent="-285750">
              <a:buFont typeface="Arial" panose="020B0604020202020204" pitchFamily="34" charset="0"/>
              <a:buChar char="•"/>
            </a:pPr>
            <a:r>
              <a:rPr lang="en-US" sz="1500" u="sng" dirty="0">
                <a:latin typeface="Roboto" panose="02000000000000000000" pitchFamily="2" charset="0"/>
                <a:ea typeface="Roboto" panose="02000000000000000000" pitchFamily="2" charset="0"/>
                <a:cs typeface="Roboto" panose="02000000000000000000" pitchFamily="2" charset="0"/>
              </a:rPr>
              <a:t>Feature engineering (EDA) </a:t>
            </a:r>
            <a:r>
              <a:rPr lang="en-US" sz="1500" dirty="0">
                <a:latin typeface="Roboto" panose="02000000000000000000" pitchFamily="2" charset="0"/>
                <a:ea typeface="Roboto" panose="02000000000000000000" pitchFamily="2" charset="0"/>
                <a:cs typeface="Roboto" panose="02000000000000000000" pitchFamily="2" charset="0"/>
              </a:rPr>
              <a:t>and </a:t>
            </a:r>
            <a:r>
              <a:rPr lang="en-US" sz="1500" u="sng" dirty="0">
                <a:latin typeface="Roboto" panose="02000000000000000000" pitchFamily="2" charset="0"/>
                <a:ea typeface="Roboto" panose="02000000000000000000" pitchFamily="2" charset="0"/>
                <a:cs typeface="Roboto" panose="02000000000000000000" pitchFamily="2" charset="0"/>
              </a:rPr>
              <a:t>collinearity analysis </a:t>
            </a:r>
            <a:r>
              <a:rPr lang="en-US" sz="1500" dirty="0">
                <a:latin typeface="Roboto" panose="02000000000000000000" pitchFamily="2" charset="0"/>
                <a:ea typeface="Roboto" panose="02000000000000000000" pitchFamily="2" charset="0"/>
                <a:cs typeface="Roboto" panose="02000000000000000000" pitchFamily="2" charset="0"/>
              </a:rPr>
              <a:t>can be further explored to improve predictive power.</a:t>
            </a:r>
          </a:p>
          <a:p>
            <a:endParaRPr lang="en-US" sz="1500" dirty="0">
              <a:latin typeface="Roboto" panose="02000000000000000000" pitchFamily="2" charset="0"/>
              <a:ea typeface="Roboto" panose="02000000000000000000" pitchFamily="2" charset="0"/>
              <a:cs typeface="Roboto" panose="02000000000000000000" pitchFamily="2" charset="0"/>
            </a:endParaRPr>
          </a:p>
          <a:p>
            <a:r>
              <a:rPr lang="en-US" sz="1500" b="1" dirty="0">
                <a:latin typeface="Roboto" panose="02000000000000000000" pitchFamily="2" charset="0"/>
                <a:ea typeface="Roboto" panose="02000000000000000000" pitchFamily="2" charset="0"/>
                <a:cs typeface="Roboto" panose="02000000000000000000" pitchFamily="2" charset="0"/>
              </a:rPr>
              <a:t>Refinement of Insights:</a:t>
            </a:r>
          </a:p>
          <a:p>
            <a:pPr marL="285750" indent="-285750">
              <a:buFont typeface="Arial" panose="020B0604020202020204" pitchFamily="34" charset="0"/>
              <a:buChar char="•"/>
            </a:pPr>
            <a:r>
              <a:rPr lang="en-US" sz="1500" dirty="0">
                <a:latin typeface="Roboto" panose="02000000000000000000" pitchFamily="2" charset="0"/>
                <a:ea typeface="Roboto" panose="02000000000000000000" pitchFamily="2" charset="0"/>
                <a:cs typeface="Roboto" panose="02000000000000000000" pitchFamily="2" charset="0"/>
              </a:rPr>
              <a:t>Expand the dataset to include more granular job roles, regions, and industries to provide deeper insights.</a:t>
            </a:r>
          </a:p>
          <a:p>
            <a:pPr marL="285750" indent="-285750">
              <a:buFont typeface="Arial" panose="020B0604020202020204" pitchFamily="34" charset="0"/>
              <a:buChar char="•"/>
            </a:pPr>
            <a:r>
              <a:rPr lang="en-US" sz="1500" dirty="0">
                <a:latin typeface="Roboto" panose="02000000000000000000" pitchFamily="2" charset="0"/>
                <a:ea typeface="Roboto" panose="02000000000000000000" pitchFamily="2" charset="0"/>
                <a:cs typeface="Roboto" panose="02000000000000000000" pitchFamily="2" charset="0"/>
              </a:rPr>
              <a:t>Incorporate real-time data for more accurate and up-to-date AI job market trends and forecasts.</a:t>
            </a:r>
          </a:p>
          <a:p>
            <a:endParaRPr lang="en-US" sz="1500" dirty="0">
              <a:latin typeface="Roboto" panose="02000000000000000000" pitchFamily="2" charset="0"/>
              <a:ea typeface="Roboto" panose="02000000000000000000" pitchFamily="2" charset="0"/>
              <a:cs typeface="Roboto" panose="02000000000000000000" pitchFamily="2" charset="0"/>
            </a:endParaRPr>
          </a:p>
          <a:p>
            <a:r>
              <a:rPr lang="en-US" sz="1500" b="1" dirty="0">
                <a:latin typeface="Roboto" panose="02000000000000000000" pitchFamily="2" charset="0"/>
                <a:ea typeface="Roboto" panose="02000000000000000000" pitchFamily="2" charset="0"/>
                <a:cs typeface="Roboto" panose="02000000000000000000" pitchFamily="2" charset="0"/>
              </a:rPr>
              <a:t>Targeting Niche Industries:</a:t>
            </a:r>
          </a:p>
          <a:p>
            <a:pPr marL="285750" indent="-285750">
              <a:buFont typeface="Arial" panose="020B0604020202020204" pitchFamily="34" charset="0"/>
              <a:buChar char="•"/>
            </a:pPr>
            <a:r>
              <a:rPr lang="en-US" sz="1500" dirty="0">
                <a:latin typeface="Roboto" panose="02000000000000000000" pitchFamily="2" charset="0"/>
                <a:ea typeface="Roboto" panose="02000000000000000000" pitchFamily="2" charset="0"/>
                <a:cs typeface="Roboto" panose="02000000000000000000" pitchFamily="2" charset="0"/>
              </a:rPr>
              <a:t>Provide more detailed analysis on </a:t>
            </a:r>
            <a:r>
              <a:rPr lang="en-US" sz="1500" u="sng" dirty="0">
                <a:latin typeface="Roboto" panose="02000000000000000000" pitchFamily="2" charset="0"/>
                <a:ea typeface="Roboto" panose="02000000000000000000" pitchFamily="2" charset="0"/>
                <a:cs typeface="Roboto" panose="02000000000000000000" pitchFamily="2" charset="0"/>
              </a:rPr>
              <a:t>small industries </a:t>
            </a:r>
            <a:r>
              <a:rPr lang="en-US" sz="1500" dirty="0">
                <a:latin typeface="Roboto" panose="02000000000000000000" pitchFamily="2" charset="0"/>
                <a:ea typeface="Roboto" panose="02000000000000000000" pitchFamily="2" charset="0"/>
                <a:cs typeface="Roboto" panose="02000000000000000000" pitchFamily="2" charset="0"/>
              </a:rPr>
              <a:t>like </a:t>
            </a:r>
            <a:r>
              <a:rPr lang="en-US" sz="1500" u="sng" dirty="0">
                <a:latin typeface="Roboto" panose="02000000000000000000" pitchFamily="2" charset="0"/>
                <a:ea typeface="Roboto" panose="02000000000000000000" pitchFamily="2" charset="0"/>
                <a:cs typeface="Roboto" panose="02000000000000000000" pitchFamily="2" charset="0"/>
              </a:rPr>
              <a:t>entertainment and telecommunications</a:t>
            </a:r>
            <a:r>
              <a:rPr lang="en-US" sz="1500" dirty="0">
                <a:latin typeface="Roboto" panose="02000000000000000000" pitchFamily="2" charset="0"/>
                <a:ea typeface="Roboto" panose="02000000000000000000" pitchFamily="2" charset="0"/>
                <a:cs typeface="Roboto" panose="02000000000000000000" pitchFamily="2" charset="0"/>
              </a:rPr>
              <a:t>, where AI adoption and automation risks are still developing.</a:t>
            </a:r>
          </a:p>
          <a:p>
            <a:endParaRPr lang="en-US" sz="1500" dirty="0">
              <a:latin typeface="Roboto" panose="02000000000000000000" pitchFamily="2" charset="0"/>
              <a:ea typeface="Roboto" panose="02000000000000000000" pitchFamily="2" charset="0"/>
              <a:cs typeface="Roboto" panose="02000000000000000000" pitchFamily="2" charset="0"/>
            </a:endParaRPr>
          </a:p>
          <a:p>
            <a:r>
              <a:rPr lang="en-US" sz="1500" b="1" dirty="0">
                <a:latin typeface="Roboto" panose="02000000000000000000" pitchFamily="2" charset="0"/>
                <a:ea typeface="Roboto" panose="02000000000000000000" pitchFamily="2" charset="0"/>
                <a:cs typeface="Roboto" panose="02000000000000000000" pitchFamily="2" charset="0"/>
              </a:rPr>
              <a:t>Addressing Automation Risks:</a:t>
            </a:r>
          </a:p>
          <a:p>
            <a:pPr marL="285750" indent="-285750">
              <a:buFont typeface="Arial" panose="020B0604020202020204" pitchFamily="34" charset="0"/>
              <a:buChar char="•"/>
            </a:pPr>
            <a:r>
              <a:rPr lang="en-US" sz="1500" dirty="0">
                <a:latin typeface="Roboto" panose="02000000000000000000" pitchFamily="2" charset="0"/>
                <a:ea typeface="Roboto" panose="02000000000000000000" pitchFamily="2" charset="0"/>
                <a:cs typeface="Roboto" panose="02000000000000000000" pitchFamily="2" charset="0"/>
              </a:rPr>
              <a:t>Develop strategies to mitigate the </a:t>
            </a:r>
            <a:r>
              <a:rPr lang="en-US" sz="1500" u="sng" dirty="0">
                <a:latin typeface="Roboto" panose="02000000000000000000" pitchFamily="2" charset="0"/>
                <a:ea typeface="Roboto" panose="02000000000000000000" pitchFamily="2" charset="0"/>
                <a:cs typeface="Roboto" panose="02000000000000000000" pitchFamily="2" charset="0"/>
              </a:rPr>
              <a:t>high automation risk </a:t>
            </a:r>
            <a:r>
              <a:rPr lang="en-US" sz="1500" dirty="0">
                <a:latin typeface="Roboto" panose="02000000000000000000" pitchFamily="2" charset="0"/>
                <a:ea typeface="Roboto" panose="02000000000000000000" pitchFamily="2" charset="0"/>
                <a:cs typeface="Roboto" panose="02000000000000000000" pitchFamily="2" charset="0"/>
              </a:rPr>
              <a:t>roles like </a:t>
            </a:r>
            <a:r>
              <a:rPr lang="en-US" sz="1500" u="sng" dirty="0">
                <a:latin typeface="Roboto" panose="02000000000000000000" pitchFamily="2" charset="0"/>
                <a:ea typeface="Roboto" panose="02000000000000000000" pitchFamily="2" charset="0"/>
                <a:cs typeface="Roboto" panose="02000000000000000000" pitchFamily="2" charset="0"/>
              </a:rPr>
              <a:t>cybersecurity</a:t>
            </a:r>
            <a:r>
              <a:rPr lang="en-US" sz="1500" dirty="0">
                <a:latin typeface="Roboto" panose="02000000000000000000" pitchFamily="2" charset="0"/>
                <a:ea typeface="Roboto" panose="02000000000000000000" pitchFamily="2" charset="0"/>
                <a:cs typeface="Roboto" panose="02000000000000000000" pitchFamily="2" charset="0"/>
              </a:rPr>
              <a:t> by focusing on human oversight and advanced skill development.</a:t>
            </a: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dirty="0">
                <a:solidFill>
                  <a:srgbClr val="FFFFFF"/>
                </a:solidFill>
                <a:latin typeface="Roboto"/>
                <a:ea typeface="Roboto"/>
                <a:cs typeface="Roboto"/>
                <a:sym typeface="Roboto"/>
              </a:rPr>
              <a:t>© All rights reserved by </a:t>
            </a:r>
            <a:r>
              <a:rPr lang="en-GB" sz="1200" dirty="0" err="1">
                <a:solidFill>
                  <a:srgbClr val="FFFFFF"/>
                </a:solidFill>
                <a:latin typeface="Roboto"/>
                <a:ea typeface="Roboto"/>
                <a:cs typeface="Roboto"/>
                <a:sym typeface="Roboto"/>
              </a:rPr>
              <a:t>Fireblaze</a:t>
            </a:r>
            <a:r>
              <a:rPr lang="en-GB" sz="1200" dirty="0">
                <a:solidFill>
                  <a:srgbClr val="FFFFFF"/>
                </a:solidFill>
                <a:latin typeface="Roboto"/>
                <a:ea typeface="Roboto"/>
                <a:cs typeface="Roboto"/>
                <a:sym typeface="Roboto"/>
              </a:rPr>
              <a:t> Technologies </a:t>
            </a:r>
            <a:r>
              <a:rPr lang="en-GB" sz="1200" dirty="0" err="1">
                <a:solidFill>
                  <a:srgbClr val="FFFFFF"/>
                </a:solidFill>
                <a:latin typeface="Roboto"/>
                <a:ea typeface="Roboto"/>
                <a:cs typeface="Roboto"/>
                <a:sym typeface="Roboto"/>
              </a:rPr>
              <a:t>Pvt.</a:t>
            </a:r>
            <a:r>
              <a:rPr lang="en-GB" sz="1200" dirty="0">
                <a:solidFill>
                  <a:srgbClr val="FFFFFF"/>
                </a:solidFill>
                <a:latin typeface="Roboto"/>
                <a:ea typeface="Roboto"/>
                <a:cs typeface="Roboto"/>
                <a:sym typeface="Roboto"/>
              </a:rPr>
              <a:t> Ltd.</a:t>
            </a:r>
            <a:endParaRPr sz="1200" dirty="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55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2"/>
                                        </p:tgtEl>
                                        <p:attrNameLst>
                                          <p:attrName>style.visibility</p:attrName>
                                        </p:attrNameLst>
                                      </p:cBhvr>
                                      <p:to>
                                        <p:strVal val="visible"/>
                                      </p:to>
                                    </p:set>
                                    <p:animEffect transition="in" filter="fade">
                                      <p:cBhvr>
                                        <p:cTn id="7" dur="500"/>
                                        <p:tgtEl>
                                          <p:spTgt spid="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14"/>
          <p:cNvSpPr txBox="1">
            <a:spLocks noGrp="1"/>
          </p:cNvSpPr>
          <p:nvPr>
            <p:ph type="ctrTitle"/>
          </p:nvPr>
        </p:nvSpPr>
        <p:spPr>
          <a:xfrm>
            <a:off x="0" y="91440"/>
            <a:ext cx="9144000" cy="71076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Problem Statement</a:t>
            </a:r>
            <a:endParaRPr sz="3000" b="1" dirty="0">
              <a:solidFill>
                <a:srgbClr val="FFFFFF"/>
              </a:solidFill>
              <a:latin typeface="Roboto"/>
              <a:ea typeface="Roboto"/>
              <a:cs typeface="Roboto"/>
              <a:sym typeface="Roboto"/>
            </a:endParaRPr>
          </a:p>
        </p:txBody>
      </p:sp>
      <p:sp>
        <p:nvSpPr>
          <p:cNvPr id="342" name="Google Shape;342;p14"/>
          <p:cNvSpPr txBox="1"/>
          <p:nvPr/>
        </p:nvSpPr>
        <p:spPr>
          <a:xfrm>
            <a:off x="20100" y="802200"/>
            <a:ext cx="9144000" cy="3998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Clr>
                <a:srgbClr val="000000"/>
              </a:buClr>
              <a:buSzPts val="2000"/>
            </a:pPr>
            <a:r>
              <a:rPr lang="en-US" sz="1500" dirty="0">
                <a:latin typeface="Roboto" panose="02000000000000000000" pitchFamily="2" charset="0"/>
                <a:ea typeface="Roboto" panose="02000000000000000000" pitchFamily="2" charset="0"/>
                <a:cs typeface="Roboto" panose="02000000000000000000" pitchFamily="2" charset="0"/>
              </a:rPr>
              <a:t>In today’s rapidly evolving technological landscape, Artificial Intelligence (AI) is reshaping industries and job markets worldwide. However, stakeholders, such as job seekers, businesses, and policymakers, often struggle to understand the specific trends in AI job growth. There is a need for accurate data-driven insights to identify which AI-related skills and roles are in demand, forecast future job growth, and make informed decisions.</a:t>
            </a:r>
            <a:endParaRPr sz="15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343" name="Google Shape;343;p14"/>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dirty="0">
                <a:solidFill>
                  <a:srgbClr val="FFFFFF"/>
                </a:solidFill>
                <a:latin typeface="Roboto"/>
                <a:ea typeface="Roboto"/>
                <a:cs typeface="Roboto"/>
                <a:sym typeface="Roboto"/>
              </a:rPr>
              <a:t>© All rights reserved by </a:t>
            </a:r>
            <a:r>
              <a:rPr lang="en-GB" sz="1200" dirty="0" err="1">
                <a:solidFill>
                  <a:srgbClr val="FFFFFF"/>
                </a:solidFill>
                <a:latin typeface="Roboto"/>
                <a:ea typeface="Roboto"/>
                <a:cs typeface="Roboto"/>
                <a:sym typeface="Roboto"/>
              </a:rPr>
              <a:t>Fireblaze</a:t>
            </a:r>
            <a:r>
              <a:rPr lang="en-GB" sz="1200" dirty="0">
                <a:solidFill>
                  <a:srgbClr val="FFFFFF"/>
                </a:solidFill>
                <a:latin typeface="Roboto"/>
                <a:ea typeface="Roboto"/>
                <a:cs typeface="Roboto"/>
                <a:sym typeface="Roboto"/>
              </a:rPr>
              <a:t> Technologies </a:t>
            </a:r>
            <a:r>
              <a:rPr lang="en-GB" sz="1200" dirty="0" err="1">
                <a:solidFill>
                  <a:srgbClr val="FFFFFF"/>
                </a:solidFill>
                <a:latin typeface="Roboto"/>
                <a:ea typeface="Roboto"/>
                <a:cs typeface="Roboto"/>
                <a:sym typeface="Roboto"/>
              </a:rPr>
              <a:t>Pvt.</a:t>
            </a:r>
            <a:r>
              <a:rPr lang="en-GB" sz="1200" dirty="0">
                <a:solidFill>
                  <a:srgbClr val="FFFFFF"/>
                </a:solidFill>
                <a:latin typeface="Roboto"/>
                <a:ea typeface="Roboto"/>
                <a:cs typeface="Roboto"/>
                <a:sym typeface="Roboto"/>
              </a:rPr>
              <a:t> Ltd.</a:t>
            </a:r>
            <a:endParaRPr sz="1200" dirty="0">
              <a:solidFill>
                <a:srgbClr val="FFFFFF"/>
              </a:solidFill>
              <a:latin typeface="Roboto"/>
              <a:ea typeface="Roboto"/>
              <a:cs typeface="Roboto"/>
              <a:sym typeface="Roboto"/>
            </a:endParaRPr>
          </a:p>
        </p:txBody>
      </p:sp>
      <p:sp>
        <p:nvSpPr>
          <p:cNvPr id="344" name="Google Shape;344;p14"/>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fade">
                                      <p:cBhvr>
                                        <p:cTn id="7"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5954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Proposed Solution</a:t>
            </a:r>
            <a:endParaRPr sz="3000" b="1" dirty="0">
              <a:solidFill>
                <a:srgbClr val="FFFFFF"/>
              </a:solidFill>
              <a:latin typeface="Roboto"/>
              <a:ea typeface="Roboto"/>
              <a:cs typeface="Roboto"/>
              <a:sym typeface="Roboto"/>
            </a:endParaRPr>
          </a:p>
        </p:txBody>
      </p:sp>
      <p:sp>
        <p:nvSpPr>
          <p:cNvPr id="352" name="Google Shape;352;p15"/>
          <p:cNvSpPr txBox="1"/>
          <p:nvPr/>
        </p:nvSpPr>
        <p:spPr>
          <a:xfrm>
            <a:off x="0" y="802200"/>
            <a:ext cx="9144000" cy="3998400"/>
          </a:xfrm>
          <a:prstGeom prst="rect">
            <a:avLst/>
          </a:prstGeom>
          <a:noFill/>
          <a:ln>
            <a:noFill/>
          </a:ln>
        </p:spPr>
        <p:txBody>
          <a:bodyPr spcFirstLastPara="1" wrap="square" lIns="274300" tIns="274300" rIns="274300" bIns="274300" anchor="t" anchorCtr="0">
            <a:noAutofit/>
          </a:bodyPr>
          <a:lstStyle/>
          <a:p>
            <a:pPr>
              <a:lnSpc>
                <a:spcPct val="150000"/>
              </a:lnSpc>
            </a:pPr>
            <a:r>
              <a:rPr lang="en-US" sz="1500" dirty="0">
                <a:latin typeface="Roboto" panose="02000000000000000000" pitchFamily="2" charset="0"/>
                <a:ea typeface="Roboto" panose="02000000000000000000" pitchFamily="2" charset="0"/>
                <a:cs typeface="Roboto" panose="02000000000000000000" pitchFamily="2" charset="0"/>
              </a:rPr>
              <a:t>To address this challenge, I developed an AI Job Market Insights dashboard. Using a combination of data cleaning in Excel, Data visualization in Power BI, and machine learning (ML) modeling, this solution offers comprehensive insights into the current AI job market. </a:t>
            </a:r>
            <a:endParaRPr sz="15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353" name="Google Shape;353;p15"/>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dirty="0">
                <a:solidFill>
                  <a:srgbClr val="FFFFFF"/>
                </a:solidFill>
                <a:latin typeface="Roboto"/>
                <a:ea typeface="Roboto"/>
                <a:cs typeface="Roboto"/>
                <a:sym typeface="Roboto"/>
              </a:rPr>
              <a:t>© All rights reserved by </a:t>
            </a:r>
            <a:r>
              <a:rPr lang="en-GB" sz="1200" dirty="0" err="1">
                <a:solidFill>
                  <a:srgbClr val="FFFFFF"/>
                </a:solidFill>
                <a:latin typeface="Roboto"/>
                <a:ea typeface="Roboto"/>
                <a:cs typeface="Roboto"/>
                <a:sym typeface="Roboto"/>
              </a:rPr>
              <a:t>Fireblaze</a:t>
            </a:r>
            <a:r>
              <a:rPr lang="en-GB" sz="1200" dirty="0">
                <a:solidFill>
                  <a:srgbClr val="FFFFFF"/>
                </a:solidFill>
                <a:latin typeface="Roboto"/>
                <a:ea typeface="Roboto"/>
                <a:cs typeface="Roboto"/>
                <a:sym typeface="Roboto"/>
              </a:rPr>
              <a:t> Technologies </a:t>
            </a:r>
            <a:r>
              <a:rPr lang="en-GB" sz="1200" dirty="0" err="1">
                <a:solidFill>
                  <a:srgbClr val="FFFFFF"/>
                </a:solidFill>
                <a:latin typeface="Roboto"/>
                <a:ea typeface="Roboto"/>
                <a:cs typeface="Roboto"/>
                <a:sym typeface="Roboto"/>
              </a:rPr>
              <a:t>Pvt.</a:t>
            </a:r>
            <a:r>
              <a:rPr lang="en-GB" sz="1200" dirty="0">
                <a:solidFill>
                  <a:srgbClr val="FFFFFF"/>
                </a:solidFill>
                <a:latin typeface="Roboto"/>
                <a:ea typeface="Roboto"/>
                <a:cs typeface="Roboto"/>
                <a:sym typeface="Roboto"/>
              </a:rPr>
              <a:t> Ltd.</a:t>
            </a:r>
            <a:endParaRPr sz="1200" dirty="0">
              <a:solidFill>
                <a:srgbClr val="FFFFFF"/>
              </a:solidFill>
              <a:latin typeface="Roboto"/>
              <a:ea typeface="Roboto"/>
              <a:cs typeface="Roboto"/>
              <a:sym typeface="Roboto"/>
            </a:endParaRPr>
          </a:p>
        </p:txBody>
      </p:sp>
      <p:sp>
        <p:nvSpPr>
          <p:cNvPr id="354" name="Google Shape;354;p15"/>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2"/>
                                        </p:tgtEl>
                                        <p:attrNameLst>
                                          <p:attrName>style.visibility</p:attrName>
                                        </p:attrNameLst>
                                      </p:cBhvr>
                                      <p:to>
                                        <p:strVal val="visible"/>
                                      </p:to>
                                    </p:set>
                                    <p:animEffect transition="in" filter="fade">
                                      <p:cBhvr>
                                        <p:cTn id="7" dur="500"/>
                                        <p:tgtEl>
                                          <p:spTgt spid="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Descriptive Analysis</a:t>
            </a:r>
            <a:endParaRPr sz="3000" b="1" dirty="0">
              <a:solidFill>
                <a:srgbClr val="FFFFFF"/>
              </a:solidFill>
              <a:latin typeface="Roboto"/>
              <a:ea typeface="Roboto"/>
              <a:cs typeface="Roboto"/>
              <a:sym typeface="Roboto"/>
            </a:endParaRPr>
          </a:p>
        </p:txBody>
      </p:sp>
      <p:sp>
        <p:nvSpPr>
          <p:cNvPr id="362" name="Google Shape;362;p16"/>
          <p:cNvSpPr txBox="1"/>
          <p:nvPr/>
        </p:nvSpPr>
        <p:spPr>
          <a:xfrm>
            <a:off x="10050" y="747774"/>
            <a:ext cx="9144000" cy="4052826"/>
          </a:xfrm>
          <a:prstGeom prst="rect">
            <a:avLst/>
          </a:prstGeom>
          <a:noFill/>
          <a:ln>
            <a:noFill/>
          </a:ln>
        </p:spPr>
        <p:txBody>
          <a:bodyPr spcFirstLastPara="1" wrap="square" lIns="274300" tIns="274300" rIns="274300" bIns="274300" anchor="t" anchorCtr="0">
            <a:noAutofit/>
          </a:bodyPr>
          <a:lstStyle/>
          <a:p>
            <a:pPr>
              <a:lnSpc>
                <a:spcPct val="150000"/>
              </a:lnSpc>
            </a:pPr>
            <a:r>
              <a:rPr lang="en-US" sz="1500" dirty="0">
                <a:latin typeface="Roboto" panose="02000000000000000000" pitchFamily="2" charset="0"/>
                <a:ea typeface="Roboto" panose="02000000000000000000" pitchFamily="2" charset="0"/>
                <a:cs typeface="Roboto" panose="02000000000000000000" pitchFamily="2" charset="0"/>
              </a:rPr>
              <a:t>Key features include:</a:t>
            </a:r>
          </a:p>
          <a:p>
            <a:pPr>
              <a:lnSpc>
                <a:spcPct val="150000"/>
              </a:lnSpc>
              <a:buFont typeface="+mj-lt"/>
              <a:buAutoNum type="arabicPeriod"/>
            </a:pPr>
            <a:r>
              <a:rPr lang="en-US" sz="1500" b="1" dirty="0">
                <a:latin typeface="Roboto" panose="02000000000000000000" pitchFamily="2" charset="0"/>
                <a:ea typeface="Roboto" panose="02000000000000000000" pitchFamily="2" charset="0"/>
                <a:cs typeface="Roboto" panose="02000000000000000000" pitchFamily="2" charset="0"/>
              </a:rPr>
              <a:t>Data Visualization:</a:t>
            </a:r>
            <a:r>
              <a:rPr lang="en-US" sz="1500" dirty="0">
                <a:latin typeface="Roboto" panose="02000000000000000000" pitchFamily="2" charset="0"/>
                <a:ea typeface="Roboto" panose="02000000000000000000" pitchFamily="2" charset="0"/>
                <a:cs typeface="Roboto" panose="02000000000000000000" pitchFamily="2" charset="0"/>
              </a:rPr>
              <a:t> An interactive dashboard in Power BI that visualizes AI job trends, in-demand skills, and geographical distribution of opportunities.</a:t>
            </a:r>
          </a:p>
          <a:p>
            <a:pPr>
              <a:lnSpc>
                <a:spcPct val="150000"/>
              </a:lnSpc>
              <a:buFont typeface="+mj-lt"/>
              <a:buAutoNum type="arabicPeriod"/>
            </a:pPr>
            <a:r>
              <a:rPr lang="en-US" sz="1500" b="1" dirty="0">
                <a:latin typeface="Roboto" panose="02000000000000000000" pitchFamily="2" charset="0"/>
                <a:ea typeface="Roboto" panose="02000000000000000000" pitchFamily="2" charset="0"/>
                <a:cs typeface="Roboto" panose="02000000000000000000" pitchFamily="2" charset="0"/>
              </a:rPr>
              <a:t>Job Growth Projection:</a:t>
            </a:r>
            <a:r>
              <a:rPr lang="en-US" sz="1500" dirty="0">
                <a:latin typeface="Roboto" panose="02000000000000000000" pitchFamily="2" charset="0"/>
                <a:ea typeface="Roboto" panose="02000000000000000000" pitchFamily="2" charset="0"/>
                <a:cs typeface="Roboto" panose="02000000000000000000" pitchFamily="2" charset="0"/>
              </a:rPr>
              <a:t> A machine learning model designed to predict job growth trends within the AI sector, helping users identify future opportunities and make strategic decisions.</a:t>
            </a:r>
          </a:p>
          <a:p>
            <a:pPr>
              <a:lnSpc>
                <a:spcPct val="150000"/>
              </a:lnSpc>
              <a:buFont typeface="+mj-lt"/>
              <a:buAutoNum type="arabicPeriod"/>
            </a:pPr>
            <a:r>
              <a:rPr lang="en-US" sz="1500" b="1" dirty="0">
                <a:latin typeface="Roboto" panose="02000000000000000000" pitchFamily="2" charset="0"/>
                <a:ea typeface="Roboto" panose="02000000000000000000" pitchFamily="2" charset="0"/>
                <a:cs typeface="Roboto" panose="02000000000000000000" pitchFamily="2" charset="0"/>
              </a:rPr>
              <a:t>Actionable Insights:</a:t>
            </a:r>
            <a:r>
              <a:rPr lang="en-US" sz="1500" dirty="0">
                <a:latin typeface="Roboto" panose="02000000000000000000" pitchFamily="2" charset="0"/>
                <a:ea typeface="Roboto" panose="02000000000000000000" pitchFamily="2" charset="0"/>
                <a:cs typeface="Roboto" panose="02000000000000000000" pitchFamily="2" charset="0"/>
              </a:rPr>
              <a:t> The dashboard highlights growth opportunities, skills in demand, and projections for emerging AI roles, empowering businesses, job seekers, and policymakers to stay ahead in the AI job market.</a:t>
            </a:r>
          </a:p>
          <a:p>
            <a:pPr marL="101600" lvl="0" algn="just" rtl="0">
              <a:lnSpc>
                <a:spcPct val="150000"/>
              </a:lnSpc>
              <a:spcBef>
                <a:spcPts val="0"/>
              </a:spcBef>
              <a:spcAft>
                <a:spcPts val="0"/>
              </a:spcAft>
              <a:buSzPts val="2000"/>
            </a:pPr>
            <a:endParaRPr sz="1500" dirty="0">
              <a:latin typeface="Roboto"/>
              <a:ea typeface="Roboto"/>
              <a:cs typeface="Roboto"/>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dirty="0">
                <a:solidFill>
                  <a:srgbClr val="FFFFFF"/>
                </a:solidFill>
                <a:latin typeface="Roboto"/>
                <a:ea typeface="Roboto"/>
                <a:cs typeface="Roboto"/>
                <a:sym typeface="Roboto"/>
              </a:rPr>
              <a:t>© All rights reserved by </a:t>
            </a:r>
            <a:r>
              <a:rPr lang="en-GB" sz="1200" dirty="0" err="1">
                <a:solidFill>
                  <a:srgbClr val="FFFFFF"/>
                </a:solidFill>
                <a:latin typeface="Roboto"/>
                <a:ea typeface="Roboto"/>
                <a:cs typeface="Roboto"/>
                <a:sym typeface="Roboto"/>
              </a:rPr>
              <a:t>Fireblaze</a:t>
            </a:r>
            <a:r>
              <a:rPr lang="en-GB" sz="1200" dirty="0">
                <a:solidFill>
                  <a:srgbClr val="FFFFFF"/>
                </a:solidFill>
                <a:latin typeface="Roboto"/>
                <a:ea typeface="Roboto"/>
                <a:cs typeface="Roboto"/>
                <a:sym typeface="Roboto"/>
              </a:rPr>
              <a:t> Technologies </a:t>
            </a:r>
            <a:r>
              <a:rPr lang="en-GB" sz="1200" dirty="0" err="1">
                <a:solidFill>
                  <a:srgbClr val="FFFFFF"/>
                </a:solidFill>
                <a:latin typeface="Roboto"/>
                <a:ea typeface="Roboto"/>
                <a:cs typeface="Roboto"/>
                <a:sym typeface="Roboto"/>
              </a:rPr>
              <a:t>Pvt.</a:t>
            </a:r>
            <a:r>
              <a:rPr lang="en-GB" sz="1200" dirty="0">
                <a:solidFill>
                  <a:srgbClr val="FFFFFF"/>
                </a:solidFill>
                <a:latin typeface="Roboto"/>
                <a:ea typeface="Roboto"/>
                <a:cs typeface="Roboto"/>
                <a:sym typeface="Roboto"/>
              </a:rPr>
              <a:t> Ltd.</a:t>
            </a:r>
            <a:endParaRPr sz="1200" dirty="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2"/>
                                        </p:tgtEl>
                                        <p:attrNameLst>
                                          <p:attrName>style.visibility</p:attrName>
                                        </p:attrNameLst>
                                      </p:cBhvr>
                                      <p:to>
                                        <p:strVal val="visible"/>
                                      </p:to>
                                    </p:set>
                                    <p:animEffect transition="in" filter="fade">
                                      <p:cBhvr>
                                        <p:cTn id="7" dur="500"/>
                                        <p:tgtEl>
                                          <p:spTgt spid="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Descriptive Analysis</a:t>
            </a:r>
            <a:endParaRPr sz="3000" b="1" dirty="0">
              <a:solidFill>
                <a:srgbClr val="FFFFFF"/>
              </a:solidFill>
              <a:latin typeface="Roboto"/>
              <a:ea typeface="Roboto"/>
              <a:cs typeface="Roboto"/>
              <a:sym typeface="Roboto"/>
            </a:endParaRPr>
          </a:p>
        </p:txBody>
      </p:sp>
      <p:sp>
        <p:nvSpPr>
          <p:cNvPr id="362" name="Google Shape;362;p16"/>
          <p:cNvSpPr txBox="1"/>
          <p:nvPr/>
        </p:nvSpPr>
        <p:spPr>
          <a:xfrm>
            <a:off x="-91825" y="680637"/>
            <a:ext cx="9451416" cy="4255263"/>
          </a:xfrm>
          <a:prstGeom prst="rect">
            <a:avLst/>
          </a:prstGeom>
          <a:noFill/>
          <a:ln>
            <a:noFill/>
          </a:ln>
        </p:spPr>
        <p:txBody>
          <a:bodyPr spcFirstLastPara="1" wrap="square" lIns="274300" tIns="274300" rIns="274300" bIns="274300" anchor="t" anchorCtr="0">
            <a:noAutofit/>
          </a:bodyPr>
          <a:lstStyle/>
          <a:p>
            <a:r>
              <a:rPr lang="en-US" sz="1500" b="1" dirty="0">
                <a:latin typeface="Roboto" panose="02000000000000000000" pitchFamily="2" charset="0"/>
                <a:ea typeface="Roboto" panose="02000000000000000000" pitchFamily="2" charset="0"/>
                <a:cs typeface="Roboto" panose="02000000000000000000" pitchFamily="2" charset="0"/>
              </a:rPr>
              <a:t>Highest Automation Risk:</a:t>
            </a:r>
          </a:p>
          <a:p>
            <a:pPr marL="285750" indent="-285750">
              <a:buFont typeface="Arial" panose="020B0604020202020204" pitchFamily="34" charset="0"/>
              <a:buChar char="•"/>
            </a:pPr>
            <a:r>
              <a:rPr lang="en-US" sz="1500" u="sng" dirty="0">
                <a:latin typeface="Roboto" panose="02000000000000000000" pitchFamily="2" charset="0"/>
                <a:ea typeface="Roboto" panose="02000000000000000000" pitchFamily="2" charset="0"/>
                <a:cs typeface="Roboto" panose="02000000000000000000" pitchFamily="2" charset="0"/>
              </a:rPr>
              <a:t>Cybersecurity analysts</a:t>
            </a:r>
            <a:r>
              <a:rPr lang="en-US" sz="1500" dirty="0">
                <a:latin typeface="Roboto" panose="02000000000000000000" pitchFamily="2" charset="0"/>
                <a:ea typeface="Roboto" panose="02000000000000000000" pitchFamily="2" charset="0"/>
                <a:cs typeface="Roboto" panose="02000000000000000000" pitchFamily="2" charset="0"/>
              </a:rPr>
              <a:t> face </a:t>
            </a:r>
          </a:p>
          <a:p>
            <a:r>
              <a:rPr lang="en-US" sz="1500" dirty="0">
                <a:latin typeface="Roboto" panose="02000000000000000000" pitchFamily="2" charset="0"/>
                <a:ea typeface="Roboto" panose="02000000000000000000" pitchFamily="2" charset="0"/>
                <a:cs typeface="Roboto" panose="02000000000000000000" pitchFamily="2" charset="0"/>
              </a:rPr>
              <a:t>the highest risk of automation.</a:t>
            </a:r>
          </a:p>
          <a:p>
            <a:endParaRPr lang="en-US" sz="1500" dirty="0">
              <a:latin typeface="Roboto" panose="02000000000000000000" pitchFamily="2" charset="0"/>
              <a:ea typeface="Roboto" panose="02000000000000000000" pitchFamily="2" charset="0"/>
              <a:cs typeface="Roboto" panose="02000000000000000000" pitchFamily="2" charset="0"/>
            </a:endParaRPr>
          </a:p>
          <a:p>
            <a:r>
              <a:rPr lang="en-US" sz="1500" b="1" dirty="0">
                <a:latin typeface="Roboto" panose="02000000000000000000" pitchFamily="2" charset="0"/>
                <a:ea typeface="Roboto" panose="02000000000000000000" pitchFamily="2" charset="0"/>
                <a:cs typeface="Roboto" panose="02000000000000000000" pitchFamily="2" charset="0"/>
              </a:rPr>
              <a:t>Medium Automation Risk:</a:t>
            </a:r>
          </a:p>
          <a:p>
            <a:pPr marL="285750" indent="-285750">
              <a:buFont typeface="Arial" panose="020B0604020202020204" pitchFamily="34" charset="0"/>
              <a:buChar char="•"/>
            </a:pPr>
            <a:r>
              <a:rPr lang="en-US" sz="1500" dirty="0">
                <a:latin typeface="Roboto" panose="02000000000000000000" pitchFamily="2" charset="0"/>
                <a:ea typeface="Roboto" panose="02000000000000000000" pitchFamily="2" charset="0"/>
                <a:cs typeface="Roboto" panose="02000000000000000000" pitchFamily="2" charset="0"/>
              </a:rPr>
              <a:t>Roles including </a:t>
            </a:r>
            <a:r>
              <a:rPr lang="en-US" sz="1500" u="sng" dirty="0">
                <a:latin typeface="Roboto" panose="02000000000000000000" pitchFamily="2" charset="0"/>
                <a:ea typeface="Roboto" panose="02000000000000000000" pitchFamily="2" charset="0"/>
                <a:cs typeface="Roboto" panose="02000000000000000000" pitchFamily="2" charset="0"/>
              </a:rPr>
              <a:t>HR Manager,</a:t>
            </a:r>
          </a:p>
          <a:p>
            <a:r>
              <a:rPr lang="en-US" sz="1500" u="sng" dirty="0">
                <a:latin typeface="Roboto" panose="02000000000000000000" pitchFamily="2" charset="0"/>
                <a:ea typeface="Roboto" panose="02000000000000000000" pitchFamily="2" charset="0"/>
                <a:cs typeface="Roboto" panose="02000000000000000000" pitchFamily="2" charset="0"/>
              </a:rPr>
              <a:t>Marketing Specialist, and </a:t>
            </a:r>
          </a:p>
          <a:p>
            <a:r>
              <a:rPr lang="en-US" sz="1500" u="sng" dirty="0">
                <a:latin typeface="Roboto" panose="02000000000000000000" pitchFamily="2" charset="0"/>
                <a:ea typeface="Roboto" panose="02000000000000000000" pitchFamily="2" charset="0"/>
                <a:cs typeface="Roboto" panose="02000000000000000000" pitchFamily="2" charset="0"/>
              </a:rPr>
              <a:t>UI/UX Designers</a:t>
            </a:r>
            <a:r>
              <a:rPr lang="en-US" sz="1500" dirty="0">
                <a:latin typeface="Roboto" panose="02000000000000000000" pitchFamily="2" charset="0"/>
                <a:ea typeface="Roboto" panose="02000000000000000000" pitchFamily="2" charset="0"/>
                <a:cs typeface="Roboto" panose="02000000000000000000" pitchFamily="2" charset="0"/>
              </a:rPr>
              <a:t> are in the </a:t>
            </a:r>
          </a:p>
          <a:p>
            <a:r>
              <a:rPr lang="en-US" sz="1500" dirty="0">
                <a:latin typeface="Roboto" panose="02000000000000000000" pitchFamily="2" charset="0"/>
                <a:ea typeface="Roboto" panose="02000000000000000000" pitchFamily="2" charset="0"/>
                <a:cs typeface="Roboto" panose="02000000000000000000" pitchFamily="2" charset="0"/>
              </a:rPr>
              <a:t>medium-risk category.</a:t>
            </a:r>
          </a:p>
          <a:p>
            <a:endParaRPr lang="en-US" sz="1500" dirty="0">
              <a:latin typeface="Roboto" panose="02000000000000000000" pitchFamily="2" charset="0"/>
              <a:ea typeface="Roboto" panose="02000000000000000000" pitchFamily="2" charset="0"/>
              <a:cs typeface="Roboto" panose="02000000000000000000" pitchFamily="2" charset="0"/>
            </a:endParaRPr>
          </a:p>
          <a:p>
            <a:r>
              <a:rPr lang="en-US" sz="1500" b="1" dirty="0">
                <a:latin typeface="Roboto" panose="02000000000000000000" pitchFamily="2" charset="0"/>
                <a:ea typeface="Roboto" panose="02000000000000000000" pitchFamily="2" charset="0"/>
                <a:cs typeface="Roboto" panose="02000000000000000000" pitchFamily="2" charset="0"/>
              </a:rPr>
              <a:t>Lowest Automation Risk:</a:t>
            </a:r>
          </a:p>
          <a:p>
            <a:pPr marL="285750" indent="-285750">
              <a:buFont typeface="Arial" panose="020B0604020202020204" pitchFamily="34" charset="0"/>
              <a:buChar char="•"/>
            </a:pPr>
            <a:r>
              <a:rPr lang="en-US" sz="1500" u="sng" dirty="0">
                <a:latin typeface="Roboto" panose="02000000000000000000" pitchFamily="2" charset="0"/>
                <a:ea typeface="Roboto" panose="02000000000000000000" pitchFamily="2" charset="0"/>
                <a:cs typeface="Roboto" panose="02000000000000000000" pitchFamily="2" charset="0"/>
              </a:rPr>
              <a:t>Data Scientist roles </a:t>
            </a:r>
            <a:r>
              <a:rPr lang="en-US" sz="1500" dirty="0">
                <a:latin typeface="Roboto" panose="02000000000000000000" pitchFamily="2" charset="0"/>
                <a:ea typeface="Roboto" panose="02000000000000000000" pitchFamily="2" charset="0"/>
                <a:cs typeface="Roboto" panose="02000000000000000000" pitchFamily="2" charset="0"/>
              </a:rPr>
              <a:t>have </a:t>
            </a:r>
          </a:p>
          <a:p>
            <a:r>
              <a:rPr lang="en-US" sz="1500" dirty="0">
                <a:latin typeface="Roboto" panose="02000000000000000000" pitchFamily="2" charset="0"/>
                <a:ea typeface="Roboto" panose="02000000000000000000" pitchFamily="2" charset="0"/>
                <a:cs typeface="Roboto" panose="02000000000000000000" pitchFamily="2" charset="0"/>
              </a:rPr>
              <a:t>the lowest risk of automation.</a:t>
            </a:r>
          </a:p>
          <a:p>
            <a:endParaRPr lang="en-US" sz="1500" dirty="0">
              <a:latin typeface="Roboto" panose="02000000000000000000" pitchFamily="2" charset="0"/>
              <a:ea typeface="Roboto" panose="02000000000000000000" pitchFamily="2" charset="0"/>
              <a:cs typeface="Roboto" panose="02000000000000000000" pitchFamily="2" charset="0"/>
            </a:endParaRPr>
          </a:p>
          <a:p>
            <a:r>
              <a:rPr lang="en-US" sz="1500" b="1" dirty="0">
                <a:latin typeface="Roboto" panose="02000000000000000000" pitchFamily="2" charset="0"/>
                <a:ea typeface="Roboto" panose="02000000000000000000" pitchFamily="2" charset="0"/>
                <a:cs typeface="Roboto" panose="02000000000000000000" pitchFamily="2" charset="0"/>
              </a:rPr>
              <a:t>Data Scientist Thriving:</a:t>
            </a:r>
          </a:p>
          <a:p>
            <a:pPr marL="285750" indent="-285750">
              <a:buFont typeface="Arial" panose="020B0604020202020204" pitchFamily="34" charset="0"/>
              <a:buChar char="•"/>
            </a:pPr>
            <a:r>
              <a:rPr lang="en-US" sz="1500" u="sng" dirty="0">
                <a:latin typeface="Roboto" panose="02000000000000000000" pitchFamily="2" charset="0"/>
                <a:ea typeface="Roboto" panose="02000000000000000000" pitchFamily="2" charset="0"/>
                <a:cs typeface="Roboto" panose="02000000000000000000" pitchFamily="2" charset="0"/>
              </a:rPr>
              <a:t>Data Scientist roles </a:t>
            </a:r>
            <a:r>
              <a:rPr lang="en-US" sz="1500" dirty="0">
                <a:latin typeface="Roboto" panose="02000000000000000000" pitchFamily="2" charset="0"/>
                <a:ea typeface="Roboto" panose="02000000000000000000" pitchFamily="2" charset="0"/>
                <a:cs typeface="Roboto" panose="02000000000000000000" pitchFamily="2" charset="0"/>
              </a:rPr>
              <a:t>are thriving across highest salaries, showcasing strong demand and adaptability.</a:t>
            </a: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dirty="0">
                <a:solidFill>
                  <a:srgbClr val="FFFFFF"/>
                </a:solidFill>
                <a:latin typeface="Roboto"/>
                <a:ea typeface="Roboto"/>
                <a:cs typeface="Roboto"/>
                <a:sym typeface="Roboto"/>
              </a:rPr>
              <a:t>© All rights reserved by </a:t>
            </a:r>
            <a:r>
              <a:rPr lang="en-GB" sz="1200" dirty="0" err="1">
                <a:solidFill>
                  <a:srgbClr val="FFFFFF"/>
                </a:solidFill>
                <a:latin typeface="Roboto"/>
                <a:ea typeface="Roboto"/>
                <a:cs typeface="Roboto"/>
                <a:sym typeface="Roboto"/>
              </a:rPr>
              <a:t>Fireblaze</a:t>
            </a:r>
            <a:r>
              <a:rPr lang="en-GB" sz="1200" dirty="0">
                <a:solidFill>
                  <a:srgbClr val="FFFFFF"/>
                </a:solidFill>
                <a:latin typeface="Roboto"/>
                <a:ea typeface="Roboto"/>
                <a:cs typeface="Roboto"/>
                <a:sym typeface="Roboto"/>
              </a:rPr>
              <a:t> Technologies </a:t>
            </a:r>
            <a:r>
              <a:rPr lang="en-GB" sz="1200" dirty="0" err="1">
                <a:solidFill>
                  <a:srgbClr val="FFFFFF"/>
                </a:solidFill>
                <a:latin typeface="Roboto"/>
                <a:ea typeface="Roboto"/>
                <a:cs typeface="Roboto"/>
                <a:sym typeface="Roboto"/>
              </a:rPr>
              <a:t>Pvt.</a:t>
            </a:r>
            <a:r>
              <a:rPr lang="en-GB" sz="1200" dirty="0">
                <a:solidFill>
                  <a:srgbClr val="FFFFFF"/>
                </a:solidFill>
                <a:latin typeface="Roboto"/>
                <a:ea typeface="Roboto"/>
                <a:cs typeface="Roboto"/>
                <a:sym typeface="Roboto"/>
              </a:rPr>
              <a:t> Ltd.</a:t>
            </a:r>
            <a:endParaRPr sz="1200" dirty="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3F4353BB-C533-B0F5-B64D-19BD6B2726A3}"/>
              </a:ext>
            </a:extLst>
          </p:cNvPr>
          <p:cNvPicPr>
            <a:picLocks noChangeAspect="1"/>
          </p:cNvPicPr>
          <p:nvPr/>
        </p:nvPicPr>
        <p:blipFill>
          <a:blip r:embed="rId3"/>
          <a:stretch>
            <a:fillRect/>
          </a:stretch>
        </p:blipFill>
        <p:spPr>
          <a:xfrm>
            <a:off x="3048000" y="766152"/>
            <a:ext cx="6029952" cy="3434141"/>
          </a:xfrm>
          <a:prstGeom prst="rect">
            <a:avLst/>
          </a:prstGeom>
        </p:spPr>
      </p:pic>
    </p:spTree>
    <p:extLst>
      <p:ext uri="{BB962C8B-B14F-4D97-AF65-F5344CB8AC3E}">
        <p14:creationId xmlns:p14="http://schemas.microsoft.com/office/powerpoint/2010/main" val="51083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2"/>
                                        </p:tgtEl>
                                        <p:attrNameLst>
                                          <p:attrName>style.visibility</p:attrName>
                                        </p:attrNameLst>
                                      </p:cBhvr>
                                      <p:to>
                                        <p:strVal val="visible"/>
                                      </p:to>
                                    </p:set>
                                    <p:animEffect transition="in" filter="fade">
                                      <p:cBhvr>
                                        <p:cTn id="12" dur="500"/>
                                        <p:tgtEl>
                                          <p:spTgt spid="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Descriptive Analysis</a:t>
            </a:r>
            <a:endParaRPr sz="3000" b="1" dirty="0">
              <a:solidFill>
                <a:srgbClr val="FFFFFF"/>
              </a:solidFill>
              <a:latin typeface="Roboto"/>
              <a:ea typeface="Roboto"/>
              <a:cs typeface="Roboto"/>
              <a:sym typeface="Roboto"/>
            </a:endParaRPr>
          </a:p>
        </p:txBody>
      </p:sp>
      <p:sp>
        <p:nvSpPr>
          <p:cNvPr id="362" name="Google Shape;362;p16"/>
          <p:cNvSpPr txBox="1"/>
          <p:nvPr/>
        </p:nvSpPr>
        <p:spPr>
          <a:xfrm>
            <a:off x="-69523" y="545337"/>
            <a:ext cx="9144000" cy="4255263"/>
          </a:xfrm>
          <a:prstGeom prst="rect">
            <a:avLst/>
          </a:prstGeom>
          <a:noFill/>
          <a:ln>
            <a:noFill/>
          </a:ln>
        </p:spPr>
        <p:txBody>
          <a:bodyPr spcFirstLastPara="1" wrap="square" lIns="274300" tIns="274300" rIns="274300" bIns="274300" anchor="t" anchorCtr="0">
            <a:noAutofit/>
          </a:bodyPr>
          <a:lstStyle/>
          <a:p>
            <a:r>
              <a:rPr lang="en-IN" b="1" dirty="0">
                <a:latin typeface="Roboto" panose="02000000000000000000" pitchFamily="2" charset="0"/>
                <a:ea typeface="Roboto" panose="02000000000000000000" pitchFamily="2" charset="0"/>
                <a:cs typeface="Roboto" panose="02000000000000000000" pitchFamily="2" charset="0"/>
              </a:rPr>
              <a:t>Highest AI Adoption Level:</a:t>
            </a:r>
          </a:p>
          <a:p>
            <a:pPr marL="285750" indent="-285750">
              <a:buFont typeface="Arial" panose="020B0604020202020204" pitchFamily="34" charset="0"/>
              <a:buChar char="•"/>
            </a:pPr>
            <a:r>
              <a:rPr lang="en-US" u="sng" dirty="0">
                <a:latin typeface="Roboto" panose="02000000000000000000" pitchFamily="2" charset="0"/>
                <a:ea typeface="Roboto" panose="02000000000000000000" pitchFamily="2" charset="0"/>
                <a:cs typeface="Roboto" panose="02000000000000000000" pitchFamily="2" charset="0"/>
              </a:rPr>
              <a:t>Python, cybersecurity,</a:t>
            </a:r>
          </a:p>
          <a:p>
            <a:r>
              <a:rPr lang="en-US" u="sng" dirty="0">
                <a:latin typeface="Roboto" panose="02000000000000000000" pitchFamily="2" charset="0"/>
                <a:ea typeface="Roboto" panose="02000000000000000000" pitchFamily="2" charset="0"/>
                <a:cs typeface="Roboto" panose="02000000000000000000" pitchFamily="2" charset="0"/>
              </a:rPr>
              <a:t>and marketing</a:t>
            </a:r>
            <a:r>
              <a:rPr lang="en-US" dirty="0">
                <a:latin typeface="Roboto" panose="02000000000000000000" pitchFamily="2" charset="0"/>
                <a:ea typeface="Roboto" panose="02000000000000000000" pitchFamily="2" charset="0"/>
                <a:cs typeface="Roboto" panose="02000000000000000000" pitchFamily="2" charset="0"/>
              </a:rPr>
              <a:t> have the </a:t>
            </a:r>
          </a:p>
          <a:p>
            <a:r>
              <a:rPr lang="en-US" dirty="0">
                <a:latin typeface="Roboto" panose="02000000000000000000" pitchFamily="2" charset="0"/>
                <a:ea typeface="Roboto" panose="02000000000000000000" pitchFamily="2" charset="0"/>
                <a:cs typeface="Roboto" panose="02000000000000000000" pitchFamily="2" charset="0"/>
              </a:rPr>
              <a:t>highest AI adoption, driven </a:t>
            </a:r>
          </a:p>
          <a:p>
            <a:r>
              <a:rPr lang="en-US" dirty="0">
                <a:latin typeface="Roboto" panose="02000000000000000000" pitchFamily="2" charset="0"/>
                <a:ea typeface="Roboto" panose="02000000000000000000" pitchFamily="2" charset="0"/>
                <a:cs typeface="Roboto" panose="02000000000000000000" pitchFamily="2" charset="0"/>
              </a:rPr>
              <a:t>by automation and innovation.</a:t>
            </a:r>
          </a:p>
          <a:p>
            <a:endParaRPr lang="en-IN" dirty="0">
              <a:latin typeface="Roboto" panose="02000000000000000000" pitchFamily="2" charset="0"/>
              <a:ea typeface="Roboto" panose="02000000000000000000" pitchFamily="2" charset="0"/>
              <a:cs typeface="Roboto" panose="02000000000000000000" pitchFamily="2" charset="0"/>
            </a:endParaRPr>
          </a:p>
          <a:p>
            <a:r>
              <a:rPr lang="en-IN" b="1" dirty="0">
                <a:latin typeface="Roboto" panose="02000000000000000000" pitchFamily="2" charset="0"/>
                <a:ea typeface="Roboto" panose="02000000000000000000" pitchFamily="2" charset="0"/>
                <a:cs typeface="Roboto" panose="02000000000000000000" pitchFamily="2" charset="0"/>
              </a:rPr>
              <a:t>Medium AI Adoption Level:</a:t>
            </a:r>
          </a:p>
          <a:p>
            <a:pPr marL="285750" indent="-285750">
              <a:buFont typeface="Arial" panose="020B0604020202020204" pitchFamily="34" charset="0"/>
              <a:buChar char="•"/>
            </a:pPr>
            <a:r>
              <a:rPr lang="en-US" u="sng" dirty="0">
                <a:latin typeface="Roboto" panose="02000000000000000000" pitchFamily="2" charset="0"/>
                <a:ea typeface="Roboto" panose="02000000000000000000" pitchFamily="2" charset="0"/>
                <a:cs typeface="Roboto" panose="02000000000000000000" pitchFamily="2" charset="0"/>
              </a:rPr>
              <a:t>Machine learning, sales,</a:t>
            </a:r>
          </a:p>
          <a:p>
            <a:r>
              <a:rPr lang="en-US" u="sng" dirty="0">
                <a:latin typeface="Roboto" panose="02000000000000000000" pitchFamily="2" charset="0"/>
                <a:ea typeface="Roboto" panose="02000000000000000000" pitchFamily="2" charset="0"/>
                <a:cs typeface="Roboto" panose="02000000000000000000" pitchFamily="2" charset="0"/>
              </a:rPr>
              <a:t>data analysis, and project </a:t>
            </a:r>
          </a:p>
          <a:p>
            <a:r>
              <a:rPr lang="en-US" u="sng" dirty="0">
                <a:latin typeface="Roboto" panose="02000000000000000000" pitchFamily="2" charset="0"/>
                <a:ea typeface="Roboto" panose="02000000000000000000" pitchFamily="2" charset="0"/>
                <a:cs typeface="Roboto" panose="02000000000000000000" pitchFamily="2" charset="0"/>
              </a:rPr>
              <a:t>management</a:t>
            </a:r>
            <a:r>
              <a:rPr lang="en-US" dirty="0">
                <a:latin typeface="Roboto" panose="02000000000000000000" pitchFamily="2" charset="0"/>
                <a:ea typeface="Roboto" panose="02000000000000000000" pitchFamily="2" charset="0"/>
                <a:cs typeface="Roboto" panose="02000000000000000000" pitchFamily="2" charset="0"/>
              </a:rPr>
              <a:t> show medium </a:t>
            </a:r>
          </a:p>
          <a:p>
            <a:r>
              <a:rPr lang="en-US" dirty="0">
                <a:latin typeface="Roboto" panose="02000000000000000000" pitchFamily="2" charset="0"/>
                <a:ea typeface="Roboto" panose="02000000000000000000" pitchFamily="2" charset="0"/>
                <a:cs typeface="Roboto" panose="02000000000000000000" pitchFamily="2" charset="0"/>
              </a:rPr>
              <a:t>AI adoption.</a:t>
            </a:r>
          </a:p>
          <a:p>
            <a:endParaRPr lang="en-IN" dirty="0">
              <a:latin typeface="Roboto" panose="02000000000000000000" pitchFamily="2" charset="0"/>
              <a:ea typeface="Roboto" panose="02000000000000000000" pitchFamily="2" charset="0"/>
              <a:cs typeface="Roboto" panose="02000000000000000000" pitchFamily="2" charset="0"/>
            </a:endParaRPr>
          </a:p>
          <a:p>
            <a:r>
              <a:rPr lang="en-IN" b="1" dirty="0">
                <a:latin typeface="Roboto" panose="02000000000000000000" pitchFamily="2" charset="0"/>
                <a:ea typeface="Roboto" panose="02000000000000000000" pitchFamily="2" charset="0"/>
                <a:cs typeface="Roboto" panose="02000000000000000000" pitchFamily="2" charset="0"/>
              </a:rPr>
              <a:t>Lowest AI Adoption Level:</a:t>
            </a:r>
            <a:endParaRPr lang="en-IN" b="1" dirty="0">
              <a:latin typeface="Roboto" panose="02000000000000000000" pitchFamily="2" charset="0"/>
              <a:ea typeface="Roboto" panose="02000000000000000000" pitchFamily="2" charset="0"/>
              <a:cs typeface="Roboto" panose="02000000000000000000" pitchFamily="2" charset="0"/>
              <a:sym typeface="Roboto"/>
            </a:endParaRPr>
          </a:p>
          <a:p>
            <a:pPr marL="285750" indent="-285750">
              <a:buFont typeface="Arial" panose="020B0604020202020204" pitchFamily="34" charset="0"/>
              <a:buChar char="•"/>
            </a:pPr>
            <a:r>
              <a:rPr lang="en-US" u="sng" dirty="0">
                <a:latin typeface="Roboto" panose="02000000000000000000" pitchFamily="2" charset="0"/>
                <a:ea typeface="Roboto" panose="02000000000000000000" pitchFamily="2" charset="0"/>
                <a:cs typeface="Roboto" panose="02000000000000000000" pitchFamily="2" charset="0"/>
              </a:rPr>
              <a:t>Project management</a:t>
            </a:r>
          </a:p>
          <a:p>
            <a:r>
              <a:rPr lang="en-US" dirty="0">
                <a:latin typeface="Roboto" panose="02000000000000000000" pitchFamily="2" charset="0"/>
                <a:ea typeface="Roboto" panose="02000000000000000000" pitchFamily="2" charset="0"/>
                <a:cs typeface="Roboto" panose="02000000000000000000" pitchFamily="2" charset="0"/>
              </a:rPr>
              <a:t>have the lowest AI adoption, despite Python's key role in AI development.</a:t>
            </a:r>
          </a:p>
          <a:p>
            <a:endParaRPr lang="en-US" dirty="0">
              <a:latin typeface="Roboto" panose="02000000000000000000" pitchFamily="2" charset="0"/>
              <a:ea typeface="Roboto" panose="02000000000000000000" pitchFamily="2" charset="0"/>
              <a:cs typeface="Roboto" panose="02000000000000000000" pitchFamily="2" charset="0"/>
            </a:endParaRPr>
          </a:p>
          <a:p>
            <a:r>
              <a:rPr lang="en-US" b="1" dirty="0">
                <a:latin typeface="Roboto" panose="02000000000000000000" pitchFamily="2" charset="0"/>
                <a:ea typeface="Roboto" panose="02000000000000000000" pitchFamily="2" charset="0"/>
                <a:cs typeface="Roboto" panose="02000000000000000000" pitchFamily="2" charset="0"/>
              </a:rPr>
              <a:t>Python Programming Thriving: </a:t>
            </a:r>
          </a:p>
          <a:p>
            <a:pPr marL="285750" indent="-285750">
              <a:buFont typeface="Arial" panose="020B0604020202020204" pitchFamily="34" charset="0"/>
              <a:buChar char="•"/>
            </a:pPr>
            <a:r>
              <a:rPr lang="en-US" u="sng" dirty="0">
                <a:latin typeface="Roboto" panose="02000000000000000000" pitchFamily="2" charset="0"/>
                <a:ea typeface="Roboto" panose="02000000000000000000" pitchFamily="2" charset="0"/>
                <a:cs typeface="Roboto" panose="02000000000000000000" pitchFamily="2" charset="0"/>
              </a:rPr>
              <a:t>Python</a:t>
            </a:r>
            <a:r>
              <a:rPr lang="en-US" dirty="0">
                <a:latin typeface="Roboto" panose="02000000000000000000" pitchFamily="2" charset="0"/>
                <a:ea typeface="Roboto" panose="02000000000000000000" pitchFamily="2" charset="0"/>
                <a:cs typeface="Roboto" panose="02000000000000000000" pitchFamily="2" charset="0"/>
              </a:rPr>
              <a:t> skill offers the highest salary across these fields.</a:t>
            </a:r>
          </a:p>
          <a:p>
            <a:endParaRPr lang="en-IN" sz="1500" b="1" dirty="0">
              <a:latin typeface="Robota"/>
              <a:ea typeface="Roboto" panose="02000000000000000000" pitchFamily="2" charset="0"/>
              <a:cs typeface="Roboto" panose="02000000000000000000" pitchFamily="2" charset="0"/>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dirty="0">
                <a:solidFill>
                  <a:srgbClr val="FFFFFF"/>
                </a:solidFill>
                <a:latin typeface="Roboto"/>
                <a:ea typeface="Roboto"/>
                <a:cs typeface="Roboto"/>
                <a:sym typeface="Roboto"/>
              </a:rPr>
              <a:t>© All rights reserved by </a:t>
            </a:r>
            <a:r>
              <a:rPr lang="en-GB" sz="1200" dirty="0" err="1">
                <a:solidFill>
                  <a:srgbClr val="FFFFFF"/>
                </a:solidFill>
                <a:latin typeface="Roboto"/>
                <a:ea typeface="Roboto"/>
                <a:cs typeface="Roboto"/>
                <a:sym typeface="Roboto"/>
              </a:rPr>
              <a:t>Fireblaze</a:t>
            </a:r>
            <a:r>
              <a:rPr lang="en-GB" sz="1200" dirty="0">
                <a:solidFill>
                  <a:srgbClr val="FFFFFF"/>
                </a:solidFill>
                <a:latin typeface="Roboto"/>
                <a:ea typeface="Roboto"/>
                <a:cs typeface="Roboto"/>
                <a:sym typeface="Roboto"/>
              </a:rPr>
              <a:t> Technologies </a:t>
            </a:r>
            <a:r>
              <a:rPr lang="en-GB" sz="1200" dirty="0" err="1">
                <a:solidFill>
                  <a:srgbClr val="FFFFFF"/>
                </a:solidFill>
                <a:latin typeface="Roboto"/>
                <a:ea typeface="Roboto"/>
                <a:cs typeface="Roboto"/>
                <a:sym typeface="Roboto"/>
              </a:rPr>
              <a:t>Pvt.</a:t>
            </a:r>
            <a:r>
              <a:rPr lang="en-GB" sz="1200" dirty="0">
                <a:solidFill>
                  <a:srgbClr val="FFFFFF"/>
                </a:solidFill>
                <a:latin typeface="Roboto"/>
                <a:ea typeface="Roboto"/>
                <a:cs typeface="Roboto"/>
                <a:sym typeface="Roboto"/>
              </a:rPr>
              <a:t> Ltd.</a:t>
            </a:r>
            <a:endParaRPr sz="1200" dirty="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B5B608B8-9392-FB86-0E78-51DFA1B3A842}"/>
              </a:ext>
            </a:extLst>
          </p:cNvPr>
          <p:cNvPicPr>
            <a:picLocks noChangeAspect="1"/>
          </p:cNvPicPr>
          <p:nvPr/>
        </p:nvPicPr>
        <p:blipFill>
          <a:blip r:embed="rId3"/>
          <a:stretch>
            <a:fillRect/>
          </a:stretch>
        </p:blipFill>
        <p:spPr>
          <a:xfrm>
            <a:off x="2646556" y="766153"/>
            <a:ext cx="6427921" cy="3002959"/>
          </a:xfrm>
          <a:prstGeom prst="rect">
            <a:avLst/>
          </a:prstGeom>
        </p:spPr>
      </p:pic>
    </p:spTree>
    <p:extLst>
      <p:ext uri="{BB962C8B-B14F-4D97-AF65-F5344CB8AC3E}">
        <p14:creationId xmlns:p14="http://schemas.microsoft.com/office/powerpoint/2010/main" val="383605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2"/>
                                        </p:tgtEl>
                                        <p:attrNameLst>
                                          <p:attrName>style.visibility</p:attrName>
                                        </p:attrNameLst>
                                      </p:cBhvr>
                                      <p:to>
                                        <p:strVal val="visible"/>
                                      </p:to>
                                    </p:set>
                                    <p:animEffect transition="in" filter="fade">
                                      <p:cBhvr>
                                        <p:cTn id="7" dur="500"/>
                                        <p:tgtEl>
                                          <p:spTgt spid="3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Descriptive Analysis</a:t>
            </a:r>
            <a:endParaRPr sz="3000" b="1" dirty="0">
              <a:solidFill>
                <a:srgbClr val="FFFFFF"/>
              </a:solidFill>
              <a:latin typeface="Roboto"/>
              <a:ea typeface="Roboto"/>
              <a:cs typeface="Roboto"/>
              <a:sym typeface="Roboto"/>
            </a:endParaRPr>
          </a:p>
        </p:txBody>
      </p:sp>
      <p:sp>
        <p:nvSpPr>
          <p:cNvPr id="362" name="Google Shape;362;p16"/>
          <p:cNvSpPr txBox="1"/>
          <p:nvPr/>
        </p:nvSpPr>
        <p:spPr>
          <a:xfrm>
            <a:off x="10050" y="747774"/>
            <a:ext cx="9144000" cy="4052826"/>
          </a:xfrm>
          <a:prstGeom prst="rect">
            <a:avLst/>
          </a:prstGeom>
          <a:noFill/>
          <a:ln>
            <a:noFill/>
          </a:ln>
        </p:spPr>
        <p:txBody>
          <a:bodyPr spcFirstLastPara="1" wrap="square" lIns="274300" tIns="274300" rIns="274300" bIns="274300" anchor="t" anchorCtr="0">
            <a:noAutofit/>
          </a:bodyPr>
          <a:lstStyle/>
          <a:p>
            <a:r>
              <a:rPr lang="en-US" sz="1500" b="1" dirty="0">
                <a:latin typeface="Roboto" panose="02000000000000000000" pitchFamily="2" charset="0"/>
                <a:ea typeface="Roboto" panose="02000000000000000000" pitchFamily="2" charset="0"/>
                <a:cs typeface="Roboto" panose="02000000000000000000" pitchFamily="2" charset="0"/>
              </a:rPr>
              <a:t>Company Size Distribution:</a:t>
            </a:r>
          </a:p>
          <a:p>
            <a:pPr marL="285750" indent="-285750">
              <a:buFont typeface="Arial" panose="020B0604020202020204" pitchFamily="34" charset="0"/>
              <a:buChar char="•"/>
            </a:pPr>
            <a:r>
              <a:rPr lang="en-US" sz="1500" dirty="0">
                <a:latin typeface="Roboto" panose="02000000000000000000" pitchFamily="2" charset="0"/>
                <a:ea typeface="Roboto" panose="02000000000000000000" pitchFamily="2" charset="0"/>
                <a:cs typeface="Roboto" panose="02000000000000000000" pitchFamily="2" charset="0"/>
              </a:rPr>
              <a:t>Almost the same distribution across </a:t>
            </a:r>
          </a:p>
          <a:p>
            <a:r>
              <a:rPr lang="en-US" sz="1500" dirty="0">
                <a:latin typeface="Roboto" panose="02000000000000000000" pitchFamily="2" charset="0"/>
                <a:ea typeface="Roboto" panose="02000000000000000000" pitchFamily="2" charset="0"/>
                <a:cs typeface="Roboto" panose="02000000000000000000" pitchFamily="2" charset="0"/>
              </a:rPr>
              <a:t>different company sizes.</a:t>
            </a:r>
          </a:p>
          <a:p>
            <a:r>
              <a:rPr lang="en-US" sz="1500" b="1" dirty="0">
                <a:latin typeface="Roboto" panose="02000000000000000000" pitchFamily="2" charset="0"/>
                <a:ea typeface="Roboto" panose="02000000000000000000" pitchFamily="2" charset="0"/>
                <a:cs typeface="Roboto" panose="02000000000000000000" pitchFamily="2" charset="0"/>
              </a:rPr>
              <a:t>Remote-Friendly Distribution:</a:t>
            </a:r>
          </a:p>
          <a:p>
            <a:pPr marL="285750" indent="-285750">
              <a:buFont typeface="Arial" panose="020B0604020202020204" pitchFamily="34" charset="0"/>
              <a:buChar char="•"/>
            </a:pPr>
            <a:r>
              <a:rPr lang="en-US" sz="1500" dirty="0">
                <a:latin typeface="Roboto" panose="02000000000000000000" pitchFamily="2" charset="0"/>
                <a:ea typeface="Roboto" panose="02000000000000000000" pitchFamily="2" charset="0"/>
                <a:cs typeface="Roboto" panose="02000000000000000000" pitchFamily="2" charset="0"/>
              </a:rPr>
              <a:t>Almost the same distribution, likely </a:t>
            </a:r>
          </a:p>
          <a:p>
            <a:r>
              <a:rPr lang="en-US" sz="1500" dirty="0">
                <a:latin typeface="Roboto" panose="02000000000000000000" pitchFamily="2" charset="0"/>
                <a:ea typeface="Roboto" panose="02000000000000000000" pitchFamily="2" charset="0"/>
                <a:cs typeface="Roboto" panose="02000000000000000000" pitchFamily="2" charset="0"/>
              </a:rPr>
              <a:t>Influenced by post-COVID work culture </a:t>
            </a:r>
          </a:p>
          <a:p>
            <a:r>
              <a:rPr lang="en-US" sz="1500" dirty="0">
                <a:latin typeface="Roboto" panose="02000000000000000000" pitchFamily="2" charset="0"/>
                <a:ea typeface="Roboto" panose="02000000000000000000" pitchFamily="2" charset="0"/>
                <a:cs typeface="Roboto" panose="02000000000000000000" pitchFamily="2" charset="0"/>
              </a:rPr>
              <a:t>changes.</a:t>
            </a:r>
          </a:p>
          <a:p>
            <a:r>
              <a:rPr lang="en-US" sz="1500" b="1" dirty="0">
                <a:latin typeface="Roboto" panose="02000000000000000000" pitchFamily="2" charset="0"/>
                <a:ea typeface="Roboto" panose="02000000000000000000" pitchFamily="2" charset="0"/>
                <a:cs typeface="Roboto" panose="02000000000000000000" pitchFamily="2" charset="0"/>
              </a:rPr>
              <a:t>AI Adoption Level:</a:t>
            </a:r>
          </a:p>
          <a:p>
            <a:pPr marL="285750" indent="-285750">
              <a:buFont typeface="Arial" panose="020B0604020202020204" pitchFamily="34" charset="0"/>
              <a:buChar char="•"/>
            </a:pPr>
            <a:r>
              <a:rPr lang="en-US" sz="1500" u="sng" dirty="0">
                <a:latin typeface="Roboto" panose="02000000000000000000" pitchFamily="2" charset="0"/>
                <a:ea typeface="Roboto" panose="02000000000000000000" pitchFamily="2" charset="0"/>
                <a:cs typeface="Roboto" panose="02000000000000000000" pitchFamily="2" charset="0"/>
              </a:rPr>
              <a:t>Medium and Low AI Adoption Levels: </a:t>
            </a:r>
          </a:p>
          <a:p>
            <a:r>
              <a:rPr lang="en-US" sz="1500" dirty="0">
                <a:latin typeface="Roboto" panose="02000000000000000000" pitchFamily="2" charset="0"/>
                <a:ea typeface="Roboto" panose="02000000000000000000" pitchFamily="2" charset="0"/>
                <a:cs typeface="Roboto" panose="02000000000000000000" pitchFamily="2" charset="0"/>
              </a:rPr>
              <a:t>Almost the same distribution.</a:t>
            </a:r>
          </a:p>
          <a:p>
            <a:pPr marL="285750" indent="-285750">
              <a:buFont typeface="Arial" panose="020B0604020202020204" pitchFamily="34" charset="0"/>
              <a:buChar char="•"/>
            </a:pPr>
            <a:r>
              <a:rPr lang="en-US" sz="1500" u="sng" dirty="0">
                <a:latin typeface="Roboto" panose="02000000000000000000" pitchFamily="2" charset="0"/>
                <a:ea typeface="Roboto" panose="02000000000000000000" pitchFamily="2" charset="0"/>
                <a:cs typeface="Roboto" panose="02000000000000000000" pitchFamily="2" charset="0"/>
              </a:rPr>
              <a:t>High AI Adoption Level: </a:t>
            </a:r>
          </a:p>
          <a:p>
            <a:r>
              <a:rPr lang="en-US" sz="1500" dirty="0">
                <a:latin typeface="Roboto" panose="02000000000000000000" pitchFamily="2" charset="0"/>
                <a:ea typeface="Roboto" panose="02000000000000000000" pitchFamily="2" charset="0"/>
                <a:cs typeface="Roboto" panose="02000000000000000000" pitchFamily="2" charset="0"/>
              </a:rPr>
              <a:t>The lowest distribution.</a:t>
            </a:r>
          </a:p>
          <a:p>
            <a:r>
              <a:rPr lang="en-US" sz="1500" b="1" dirty="0">
                <a:latin typeface="Roboto" panose="02000000000000000000" pitchFamily="2" charset="0"/>
                <a:ea typeface="Roboto" panose="02000000000000000000" pitchFamily="2" charset="0"/>
                <a:cs typeface="Roboto" panose="02000000000000000000" pitchFamily="2" charset="0"/>
              </a:rPr>
              <a:t>Job Growth Projection:</a:t>
            </a:r>
          </a:p>
          <a:p>
            <a:pPr marL="285750" indent="-285750">
              <a:buFont typeface="Arial" panose="020B0604020202020204" pitchFamily="34" charset="0"/>
              <a:buChar char="•"/>
            </a:pPr>
            <a:r>
              <a:rPr lang="en-US" sz="1500" dirty="0">
                <a:latin typeface="Roboto" panose="02000000000000000000" pitchFamily="2" charset="0"/>
                <a:ea typeface="Roboto" panose="02000000000000000000" pitchFamily="2" charset="0"/>
                <a:cs typeface="Roboto" panose="02000000000000000000" pitchFamily="2" charset="0"/>
              </a:rPr>
              <a:t>Almost the same distribution in terms </a:t>
            </a:r>
          </a:p>
          <a:p>
            <a:r>
              <a:rPr lang="en-US" sz="1500" dirty="0">
                <a:latin typeface="Roboto" panose="02000000000000000000" pitchFamily="2" charset="0"/>
                <a:ea typeface="Roboto" panose="02000000000000000000" pitchFamily="2" charset="0"/>
                <a:cs typeface="Roboto" panose="02000000000000000000" pitchFamily="2" charset="0"/>
              </a:rPr>
              <a:t>of Job growth projection across Salary.</a:t>
            </a: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dirty="0">
                <a:solidFill>
                  <a:srgbClr val="FFFFFF"/>
                </a:solidFill>
                <a:latin typeface="Roboto"/>
                <a:ea typeface="Roboto"/>
                <a:cs typeface="Roboto"/>
                <a:sym typeface="Roboto"/>
              </a:rPr>
              <a:t>© All rights reserved by </a:t>
            </a:r>
            <a:r>
              <a:rPr lang="en-GB" sz="1200" dirty="0" err="1">
                <a:solidFill>
                  <a:srgbClr val="FFFFFF"/>
                </a:solidFill>
                <a:latin typeface="Roboto"/>
                <a:ea typeface="Roboto"/>
                <a:cs typeface="Roboto"/>
                <a:sym typeface="Roboto"/>
              </a:rPr>
              <a:t>Fireblaze</a:t>
            </a:r>
            <a:r>
              <a:rPr lang="en-GB" sz="1200" dirty="0">
                <a:solidFill>
                  <a:srgbClr val="FFFFFF"/>
                </a:solidFill>
                <a:latin typeface="Roboto"/>
                <a:ea typeface="Roboto"/>
                <a:cs typeface="Roboto"/>
                <a:sym typeface="Roboto"/>
              </a:rPr>
              <a:t> Technologies </a:t>
            </a:r>
            <a:r>
              <a:rPr lang="en-GB" sz="1200" dirty="0" err="1">
                <a:solidFill>
                  <a:srgbClr val="FFFFFF"/>
                </a:solidFill>
                <a:latin typeface="Roboto"/>
                <a:ea typeface="Roboto"/>
                <a:cs typeface="Roboto"/>
                <a:sym typeface="Roboto"/>
              </a:rPr>
              <a:t>Pvt.</a:t>
            </a:r>
            <a:r>
              <a:rPr lang="en-GB" sz="1200" dirty="0">
                <a:solidFill>
                  <a:srgbClr val="FFFFFF"/>
                </a:solidFill>
                <a:latin typeface="Roboto"/>
                <a:ea typeface="Roboto"/>
                <a:cs typeface="Roboto"/>
                <a:sym typeface="Roboto"/>
              </a:rPr>
              <a:t> Ltd.</a:t>
            </a:r>
            <a:endParaRPr sz="1200" dirty="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8385500-B425-4897-5840-37521D23D6EB}"/>
              </a:ext>
            </a:extLst>
          </p:cNvPr>
          <p:cNvPicPr>
            <a:picLocks noChangeAspect="1"/>
          </p:cNvPicPr>
          <p:nvPr/>
        </p:nvPicPr>
        <p:blipFill>
          <a:blip r:embed="rId3"/>
          <a:stretch>
            <a:fillRect/>
          </a:stretch>
        </p:blipFill>
        <p:spPr>
          <a:xfrm>
            <a:off x="3836020" y="837416"/>
            <a:ext cx="5147935" cy="1903427"/>
          </a:xfrm>
          <a:prstGeom prst="rect">
            <a:avLst/>
          </a:prstGeom>
        </p:spPr>
      </p:pic>
      <p:pic>
        <p:nvPicPr>
          <p:cNvPr id="5" name="Picture 4">
            <a:extLst>
              <a:ext uri="{FF2B5EF4-FFF2-40B4-BE49-F238E27FC236}">
                <a16:creationId xmlns:a16="http://schemas.microsoft.com/office/drawing/2014/main" id="{E2AF7EAE-0BAE-B11D-E00C-4CB678B3534A}"/>
              </a:ext>
            </a:extLst>
          </p:cNvPr>
          <p:cNvPicPr>
            <a:picLocks noChangeAspect="1"/>
          </p:cNvPicPr>
          <p:nvPr/>
        </p:nvPicPr>
        <p:blipFill>
          <a:blip r:embed="rId4"/>
          <a:stretch>
            <a:fillRect/>
          </a:stretch>
        </p:blipFill>
        <p:spPr>
          <a:xfrm>
            <a:off x="3836020" y="2825617"/>
            <a:ext cx="5147935" cy="1903428"/>
          </a:xfrm>
          <a:prstGeom prst="rect">
            <a:avLst/>
          </a:prstGeom>
        </p:spPr>
      </p:pic>
    </p:spTree>
    <p:extLst>
      <p:ext uri="{BB962C8B-B14F-4D97-AF65-F5344CB8AC3E}">
        <p14:creationId xmlns:p14="http://schemas.microsoft.com/office/powerpoint/2010/main" val="363539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2"/>
                                        </p:tgtEl>
                                        <p:attrNameLst>
                                          <p:attrName>style.visibility</p:attrName>
                                        </p:attrNameLst>
                                      </p:cBhvr>
                                      <p:to>
                                        <p:strVal val="visible"/>
                                      </p:to>
                                    </p:set>
                                    <p:animEffect transition="in" filter="fade">
                                      <p:cBhvr>
                                        <p:cTn id="17" dur="500"/>
                                        <p:tgtEl>
                                          <p:spTgt spid="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Descriptive Analysis</a:t>
            </a:r>
            <a:endParaRPr sz="3000" b="1" dirty="0">
              <a:solidFill>
                <a:srgbClr val="FFFFFF"/>
              </a:solidFill>
              <a:latin typeface="Roboto"/>
              <a:ea typeface="Roboto"/>
              <a:cs typeface="Roboto"/>
              <a:sym typeface="Roboto"/>
            </a:endParaRPr>
          </a:p>
        </p:txBody>
      </p:sp>
      <p:sp>
        <p:nvSpPr>
          <p:cNvPr id="362" name="Google Shape;362;p16"/>
          <p:cNvSpPr txBox="1"/>
          <p:nvPr/>
        </p:nvSpPr>
        <p:spPr>
          <a:xfrm>
            <a:off x="-86801" y="527395"/>
            <a:ext cx="9317601" cy="4344759"/>
          </a:xfrm>
          <a:prstGeom prst="rect">
            <a:avLst/>
          </a:prstGeom>
          <a:noFill/>
          <a:ln>
            <a:noFill/>
          </a:ln>
        </p:spPr>
        <p:txBody>
          <a:bodyPr spcFirstLastPara="1" wrap="square" lIns="274300" tIns="274300" rIns="274300" bIns="274300" anchor="t" anchorCtr="0">
            <a:noAutofit/>
          </a:bodyPr>
          <a:lstStyle/>
          <a:p>
            <a:r>
              <a:rPr lang="en-US" b="1" dirty="0">
                <a:latin typeface="Roboto" panose="02000000000000000000" pitchFamily="2" charset="0"/>
                <a:ea typeface="Roboto" panose="02000000000000000000" pitchFamily="2" charset="0"/>
                <a:cs typeface="Roboto" panose="02000000000000000000" pitchFamily="2" charset="0"/>
              </a:rPr>
              <a:t>Largest Company Size:</a:t>
            </a:r>
          </a:p>
          <a:p>
            <a:pPr marL="285750" indent="-285750">
              <a:buFont typeface="Arial" panose="020B0604020202020204" pitchFamily="34" charset="0"/>
              <a:buChar char="•"/>
            </a:pPr>
            <a:r>
              <a:rPr lang="en-US" u="sng" dirty="0">
                <a:latin typeface="Roboto" panose="02000000000000000000" pitchFamily="2" charset="0"/>
                <a:ea typeface="Roboto" panose="02000000000000000000" pitchFamily="2" charset="0"/>
                <a:cs typeface="Roboto" panose="02000000000000000000" pitchFamily="2" charset="0"/>
              </a:rPr>
              <a:t>Technology, Healthcare, </a:t>
            </a:r>
          </a:p>
          <a:p>
            <a:r>
              <a:rPr lang="en-US" u="sng" dirty="0">
                <a:latin typeface="Roboto" panose="02000000000000000000" pitchFamily="2" charset="0"/>
                <a:ea typeface="Roboto" panose="02000000000000000000" pitchFamily="2" charset="0"/>
                <a:cs typeface="Roboto" panose="02000000000000000000" pitchFamily="2" charset="0"/>
              </a:rPr>
              <a:t>Manufacturing are the largest </a:t>
            </a:r>
          </a:p>
          <a:p>
            <a:r>
              <a:rPr lang="en-US" u="sng" dirty="0">
                <a:latin typeface="Roboto" panose="02000000000000000000" pitchFamily="2" charset="0"/>
                <a:ea typeface="Roboto" panose="02000000000000000000" pitchFamily="2" charset="0"/>
                <a:cs typeface="Roboto" panose="02000000000000000000" pitchFamily="2" charset="0"/>
              </a:rPr>
              <a:t>industries</a:t>
            </a:r>
            <a:r>
              <a:rPr lang="en-US" dirty="0">
                <a:latin typeface="Roboto" panose="02000000000000000000" pitchFamily="2" charset="0"/>
                <a:ea typeface="Roboto" panose="02000000000000000000" pitchFamily="2" charset="0"/>
                <a:cs typeface="Roboto" panose="02000000000000000000" pitchFamily="2" charset="0"/>
              </a:rPr>
              <a:t> by company size, </a:t>
            </a:r>
          </a:p>
          <a:p>
            <a:r>
              <a:rPr lang="en-US" dirty="0">
                <a:latin typeface="Roboto" panose="02000000000000000000" pitchFamily="2" charset="0"/>
                <a:ea typeface="Roboto" panose="02000000000000000000" pitchFamily="2" charset="0"/>
                <a:cs typeface="Roboto" panose="02000000000000000000" pitchFamily="2" charset="0"/>
              </a:rPr>
              <a:t>driven by innovation and </a:t>
            </a:r>
          </a:p>
          <a:p>
            <a:r>
              <a:rPr lang="en-US" dirty="0">
                <a:latin typeface="Roboto" panose="02000000000000000000" pitchFamily="2" charset="0"/>
                <a:ea typeface="Roboto" panose="02000000000000000000" pitchFamily="2" charset="0"/>
                <a:cs typeface="Roboto" panose="02000000000000000000" pitchFamily="2" charset="0"/>
              </a:rPr>
              <a:t>large-scale demand.</a:t>
            </a:r>
          </a:p>
          <a:p>
            <a:endParaRPr lang="en-US" dirty="0">
              <a:latin typeface="Roboto" panose="02000000000000000000" pitchFamily="2" charset="0"/>
              <a:ea typeface="Roboto" panose="02000000000000000000" pitchFamily="2" charset="0"/>
              <a:cs typeface="Roboto" panose="02000000000000000000" pitchFamily="2" charset="0"/>
            </a:endParaRPr>
          </a:p>
          <a:p>
            <a:r>
              <a:rPr lang="en-US" b="1" dirty="0">
                <a:latin typeface="Roboto" panose="02000000000000000000" pitchFamily="2" charset="0"/>
                <a:ea typeface="Roboto" panose="02000000000000000000" pitchFamily="2" charset="0"/>
                <a:cs typeface="Roboto" panose="02000000000000000000" pitchFamily="2" charset="0"/>
              </a:rPr>
              <a:t>Medium Company Size:</a:t>
            </a:r>
          </a:p>
          <a:p>
            <a:pPr marL="285750" indent="-285750">
              <a:buFont typeface="Arial" panose="020B0604020202020204" pitchFamily="34" charset="0"/>
              <a:buChar char="•"/>
            </a:pPr>
            <a:r>
              <a:rPr lang="en-US" u="sng" dirty="0">
                <a:latin typeface="Roboto" panose="02000000000000000000" pitchFamily="2" charset="0"/>
                <a:ea typeface="Roboto" panose="02000000000000000000" pitchFamily="2" charset="0"/>
                <a:cs typeface="Roboto" panose="02000000000000000000" pitchFamily="2" charset="0"/>
              </a:rPr>
              <a:t>Finance, Education, Retail </a:t>
            </a:r>
            <a:r>
              <a:rPr lang="en-US" dirty="0">
                <a:latin typeface="Roboto" panose="02000000000000000000" pitchFamily="2" charset="0"/>
                <a:ea typeface="Roboto" panose="02000000000000000000" pitchFamily="2" charset="0"/>
                <a:cs typeface="Roboto" panose="02000000000000000000" pitchFamily="2" charset="0"/>
              </a:rPr>
              <a:t>fall </a:t>
            </a:r>
          </a:p>
          <a:p>
            <a:r>
              <a:rPr lang="en-US" dirty="0">
                <a:latin typeface="Roboto" panose="02000000000000000000" pitchFamily="2" charset="0"/>
                <a:ea typeface="Roboto" panose="02000000000000000000" pitchFamily="2" charset="0"/>
                <a:cs typeface="Roboto" panose="02000000000000000000" pitchFamily="2" charset="0"/>
              </a:rPr>
              <a:t>under medium company size, </a:t>
            </a:r>
          </a:p>
          <a:p>
            <a:r>
              <a:rPr lang="en-US" dirty="0">
                <a:latin typeface="Roboto" panose="02000000000000000000" pitchFamily="2" charset="0"/>
                <a:ea typeface="Roboto" panose="02000000000000000000" pitchFamily="2" charset="0"/>
                <a:cs typeface="Roboto" panose="02000000000000000000" pitchFamily="2" charset="0"/>
              </a:rPr>
              <a:t>with steady but smaller growth </a:t>
            </a:r>
          </a:p>
          <a:p>
            <a:r>
              <a:rPr lang="en-US" dirty="0">
                <a:latin typeface="Roboto" panose="02000000000000000000" pitchFamily="2" charset="0"/>
                <a:ea typeface="Roboto" panose="02000000000000000000" pitchFamily="2" charset="0"/>
                <a:cs typeface="Roboto" panose="02000000000000000000" pitchFamily="2" charset="0"/>
              </a:rPr>
              <a:t>compared to larger industries.</a:t>
            </a:r>
          </a:p>
          <a:p>
            <a:endParaRPr lang="en-US" dirty="0">
              <a:latin typeface="Roboto" panose="02000000000000000000" pitchFamily="2" charset="0"/>
              <a:ea typeface="Roboto" panose="02000000000000000000" pitchFamily="2" charset="0"/>
              <a:cs typeface="Roboto" panose="02000000000000000000" pitchFamily="2" charset="0"/>
            </a:endParaRPr>
          </a:p>
          <a:p>
            <a:r>
              <a:rPr lang="en-US" b="1" dirty="0">
                <a:latin typeface="Roboto" panose="02000000000000000000" pitchFamily="2" charset="0"/>
                <a:ea typeface="Roboto" panose="02000000000000000000" pitchFamily="2" charset="0"/>
                <a:cs typeface="Roboto" panose="02000000000000000000" pitchFamily="2" charset="0"/>
              </a:rPr>
              <a:t>Small Company Size:</a:t>
            </a:r>
            <a:endParaRPr lang="en-US" b="1" dirty="0">
              <a:latin typeface="Roboto" panose="02000000000000000000" pitchFamily="2" charset="0"/>
              <a:ea typeface="Roboto" panose="02000000000000000000" pitchFamily="2" charset="0"/>
              <a:cs typeface="Roboto" panose="02000000000000000000" pitchFamily="2" charset="0"/>
              <a:sym typeface="Roboto"/>
            </a:endParaRPr>
          </a:p>
          <a:p>
            <a:pPr marL="285750" indent="-285750">
              <a:buFont typeface="Arial" panose="020B0604020202020204" pitchFamily="34" charset="0"/>
              <a:buChar char="•"/>
            </a:pPr>
            <a:r>
              <a:rPr lang="en-US" u="sng" dirty="0">
                <a:latin typeface="Roboto" panose="02000000000000000000" pitchFamily="2" charset="0"/>
                <a:ea typeface="Roboto" panose="02000000000000000000" pitchFamily="2" charset="0"/>
                <a:cs typeface="Roboto" panose="02000000000000000000" pitchFamily="2" charset="0"/>
              </a:rPr>
              <a:t>Entertainment, Telecommunication </a:t>
            </a:r>
            <a:r>
              <a:rPr lang="en-US" dirty="0">
                <a:latin typeface="Roboto" panose="02000000000000000000" pitchFamily="2" charset="0"/>
                <a:ea typeface="Roboto" panose="02000000000000000000" pitchFamily="2" charset="0"/>
                <a:cs typeface="Roboto" panose="02000000000000000000" pitchFamily="2" charset="0"/>
              </a:rPr>
              <a:t>are in the small company size category due to niche markets and competitive environments.</a:t>
            </a:r>
          </a:p>
          <a:p>
            <a:endParaRPr lang="en-US" b="1" dirty="0">
              <a:latin typeface="Roboto" panose="02000000000000000000" pitchFamily="2" charset="0"/>
              <a:ea typeface="Roboto" panose="02000000000000000000" pitchFamily="2" charset="0"/>
              <a:cs typeface="Roboto" panose="02000000000000000000" pitchFamily="2" charset="0"/>
            </a:endParaRPr>
          </a:p>
          <a:p>
            <a:r>
              <a:rPr lang="en-US" b="1" dirty="0">
                <a:latin typeface="Roboto" panose="02000000000000000000" pitchFamily="2" charset="0"/>
                <a:ea typeface="Roboto" panose="02000000000000000000" pitchFamily="2" charset="0"/>
                <a:cs typeface="Roboto" panose="02000000000000000000" pitchFamily="2" charset="0"/>
              </a:rPr>
              <a:t>Education industry </a:t>
            </a:r>
            <a:r>
              <a:rPr lang="en-US" dirty="0">
                <a:latin typeface="Roboto" panose="02000000000000000000" pitchFamily="2" charset="0"/>
                <a:ea typeface="Roboto" panose="02000000000000000000" pitchFamily="2" charset="0"/>
                <a:cs typeface="Roboto" panose="02000000000000000000" pitchFamily="2" charset="0"/>
              </a:rPr>
              <a:t>generates the </a:t>
            </a:r>
            <a:r>
              <a:rPr lang="en-US" u="sng" dirty="0">
                <a:latin typeface="Roboto" panose="02000000000000000000" pitchFamily="2" charset="0"/>
                <a:ea typeface="Roboto" panose="02000000000000000000" pitchFamily="2" charset="0"/>
                <a:cs typeface="Roboto" panose="02000000000000000000" pitchFamily="2" charset="0"/>
              </a:rPr>
              <a:t>highest revenue</a:t>
            </a:r>
            <a:r>
              <a:rPr lang="en-US" dirty="0">
                <a:latin typeface="Roboto" panose="02000000000000000000" pitchFamily="2" charset="0"/>
                <a:ea typeface="Roboto" panose="02000000000000000000" pitchFamily="2" charset="0"/>
                <a:cs typeface="Roboto" panose="02000000000000000000" pitchFamily="2" charset="0"/>
              </a:rPr>
              <a:t>, fueled by the growth of online learning and educational technologies.</a:t>
            </a:r>
          </a:p>
          <a:p>
            <a:endParaRPr lang="en-US" b="1" dirty="0">
              <a:latin typeface="Robota"/>
            </a:endParaRPr>
          </a:p>
          <a:p>
            <a:endParaRPr lang="en-US" b="1" dirty="0">
              <a:latin typeface="Robota"/>
            </a:endParaRPr>
          </a:p>
        </p:txBody>
      </p:sp>
      <p:sp>
        <p:nvSpPr>
          <p:cNvPr id="363" name="Google Shape;363;p16"/>
          <p:cNvSpPr txBox="1"/>
          <p:nvPr/>
        </p:nvSpPr>
        <p:spPr>
          <a:xfrm>
            <a:off x="-10050" y="4867506"/>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dirty="0">
                <a:solidFill>
                  <a:srgbClr val="FFFFFF"/>
                </a:solidFill>
                <a:latin typeface="Roboto"/>
                <a:ea typeface="Roboto"/>
                <a:cs typeface="Roboto"/>
                <a:sym typeface="Roboto"/>
              </a:rPr>
              <a:t>© All rights reserved by </a:t>
            </a:r>
            <a:r>
              <a:rPr lang="en-GB" sz="1200" dirty="0" err="1">
                <a:solidFill>
                  <a:srgbClr val="FFFFFF"/>
                </a:solidFill>
                <a:latin typeface="Roboto"/>
                <a:ea typeface="Roboto"/>
                <a:cs typeface="Roboto"/>
                <a:sym typeface="Roboto"/>
              </a:rPr>
              <a:t>Fireblaze</a:t>
            </a:r>
            <a:r>
              <a:rPr lang="en-GB" sz="1200" dirty="0">
                <a:solidFill>
                  <a:srgbClr val="FFFFFF"/>
                </a:solidFill>
                <a:latin typeface="Roboto"/>
                <a:ea typeface="Roboto"/>
                <a:cs typeface="Roboto"/>
                <a:sym typeface="Roboto"/>
              </a:rPr>
              <a:t> Technologies </a:t>
            </a:r>
            <a:r>
              <a:rPr lang="en-GB" sz="1200" dirty="0" err="1">
                <a:solidFill>
                  <a:srgbClr val="FFFFFF"/>
                </a:solidFill>
                <a:latin typeface="Roboto"/>
                <a:ea typeface="Roboto"/>
                <a:cs typeface="Roboto"/>
                <a:sym typeface="Roboto"/>
              </a:rPr>
              <a:t>Pvt.</a:t>
            </a:r>
            <a:r>
              <a:rPr lang="en-GB" sz="1200" dirty="0">
                <a:solidFill>
                  <a:srgbClr val="FFFFFF"/>
                </a:solidFill>
                <a:latin typeface="Roboto"/>
                <a:ea typeface="Roboto"/>
                <a:cs typeface="Roboto"/>
                <a:sym typeface="Roboto"/>
              </a:rPr>
              <a:t> Ltd.</a:t>
            </a:r>
            <a:endParaRPr sz="1200" dirty="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DD5ED16A-B13A-4954-1095-ECA15EABB15E}"/>
              </a:ext>
            </a:extLst>
          </p:cNvPr>
          <p:cNvPicPr>
            <a:picLocks noChangeAspect="1"/>
          </p:cNvPicPr>
          <p:nvPr/>
        </p:nvPicPr>
        <p:blipFill>
          <a:blip r:embed="rId3"/>
          <a:stretch>
            <a:fillRect/>
          </a:stretch>
        </p:blipFill>
        <p:spPr>
          <a:xfrm>
            <a:off x="2847278" y="747775"/>
            <a:ext cx="6286672" cy="3013903"/>
          </a:xfrm>
          <a:prstGeom prst="rect">
            <a:avLst/>
          </a:prstGeom>
        </p:spPr>
      </p:pic>
    </p:spTree>
    <p:extLst>
      <p:ext uri="{BB962C8B-B14F-4D97-AF65-F5344CB8AC3E}">
        <p14:creationId xmlns:p14="http://schemas.microsoft.com/office/powerpoint/2010/main" val="267270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2"/>
                                        </p:tgtEl>
                                        <p:attrNameLst>
                                          <p:attrName>style.visibility</p:attrName>
                                        </p:attrNameLst>
                                      </p:cBhvr>
                                      <p:to>
                                        <p:strVal val="visible"/>
                                      </p:to>
                                    </p:set>
                                    <p:animEffect transition="in" filter="fade">
                                      <p:cBhvr>
                                        <p:cTn id="12" dur="500"/>
                                        <p:tgtEl>
                                          <p:spTgt spid="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Effect of Data </a:t>
            </a:r>
            <a:r>
              <a:rPr lang="en-GB" sz="3000" b="1" dirty="0" err="1">
                <a:solidFill>
                  <a:srgbClr val="FFFFFF"/>
                </a:solidFill>
                <a:latin typeface="Roboto"/>
                <a:ea typeface="Roboto"/>
                <a:cs typeface="Roboto"/>
                <a:sym typeface="Roboto"/>
              </a:rPr>
              <a:t>Preprocessing</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79207"/>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r>
              <a:rPr lang="en-US" sz="1500" b="1" dirty="0">
                <a:latin typeface="Roboto" panose="02000000000000000000" pitchFamily="2" charset="0"/>
                <a:ea typeface="Roboto" panose="02000000000000000000" pitchFamily="2" charset="0"/>
                <a:cs typeface="Roboto" panose="02000000000000000000" pitchFamily="2" charset="0"/>
              </a:rPr>
              <a:t>Encoding</a:t>
            </a:r>
            <a:r>
              <a:rPr lang="en-US" sz="1500" dirty="0">
                <a:latin typeface="Roboto" panose="02000000000000000000" pitchFamily="2" charset="0"/>
                <a:ea typeface="Roboto" panose="02000000000000000000" pitchFamily="2" charset="0"/>
                <a:cs typeface="Roboto" panose="02000000000000000000" pitchFamily="2" charset="0"/>
              </a:rPr>
              <a:t>: Converting categorical data into numerical format, e.g., Label Encoding </a:t>
            </a:r>
          </a:p>
          <a:p>
            <a:pPr marL="101600" lvl="0" algn="just" rtl="0">
              <a:lnSpc>
                <a:spcPct val="150000"/>
              </a:lnSpc>
              <a:spcBef>
                <a:spcPts val="0"/>
              </a:spcBef>
              <a:spcAft>
                <a:spcPts val="0"/>
              </a:spcAft>
              <a:buSzPts val="2000"/>
            </a:pPr>
            <a:r>
              <a:rPr lang="en-US" sz="1500" b="1" dirty="0">
                <a:latin typeface="Roboto" panose="02000000000000000000" pitchFamily="2" charset="0"/>
                <a:ea typeface="Roboto" panose="02000000000000000000" pitchFamily="2" charset="0"/>
                <a:cs typeface="Roboto" panose="02000000000000000000" pitchFamily="2" charset="0"/>
              </a:rPr>
              <a:t>Outlier Detection</a:t>
            </a:r>
            <a:r>
              <a:rPr lang="en-US" sz="1500" dirty="0">
                <a:latin typeface="Roboto" panose="02000000000000000000" pitchFamily="2" charset="0"/>
                <a:ea typeface="Roboto" panose="02000000000000000000" pitchFamily="2" charset="0"/>
                <a:cs typeface="Roboto" panose="02000000000000000000" pitchFamily="2" charset="0"/>
              </a:rPr>
              <a:t>: Identifying and handling outliers to prevent skewing of results. </a:t>
            </a:r>
          </a:p>
          <a:p>
            <a:pPr marL="101600" lvl="0" algn="just" rtl="0">
              <a:lnSpc>
                <a:spcPct val="150000"/>
              </a:lnSpc>
              <a:spcBef>
                <a:spcPts val="0"/>
              </a:spcBef>
              <a:spcAft>
                <a:spcPts val="0"/>
              </a:spcAft>
              <a:buSzPts val="2000"/>
            </a:pPr>
            <a:r>
              <a:rPr lang="en-US" sz="1500" b="1" dirty="0">
                <a:latin typeface="Roboto" panose="02000000000000000000" pitchFamily="2" charset="0"/>
                <a:ea typeface="Roboto" panose="02000000000000000000" pitchFamily="2" charset="0"/>
                <a:cs typeface="Roboto" panose="02000000000000000000" pitchFamily="2" charset="0"/>
              </a:rPr>
              <a:t>Statistical Summary</a:t>
            </a:r>
            <a:r>
              <a:rPr lang="en-US" sz="1500" dirty="0">
                <a:latin typeface="Roboto" panose="02000000000000000000" pitchFamily="2" charset="0"/>
                <a:ea typeface="Roboto" panose="02000000000000000000" pitchFamily="2" charset="0"/>
                <a:cs typeface="Roboto" panose="02000000000000000000" pitchFamily="2" charset="0"/>
              </a:rPr>
              <a:t>: Review descriptive statistics to understand the central tendency, dispersion (SD, skewness, </a:t>
            </a:r>
            <a:r>
              <a:rPr lang="en-US" sz="1500" dirty="0" err="1">
                <a:latin typeface="Roboto" panose="02000000000000000000" pitchFamily="2" charset="0"/>
                <a:ea typeface="Roboto" panose="02000000000000000000" pitchFamily="2" charset="0"/>
                <a:cs typeface="Roboto" panose="02000000000000000000" pitchFamily="2" charset="0"/>
              </a:rPr>
              <a:t>etc</a:t>
            </a:r>
            <a:r>
              <a:rPr lang="en-US" sz="1500" dirty="0">
                <a:latin typeface="Roboto" panose="02000000000000000000" pitchFamily="2" charset="0"/>
                <a:ea typeface="Roboto" panose="02000000000000000000" pitchFamily="2" charset="0"/>
                <a:cs typeface="Roboto" panose="02000000000000000000" pitchFamily="2" charset="0"/>
              </a:rPr>
              <a:t>), and shape of the data distribution.</a:t>
            </a:r>
            <a:endParaRPr lang="en-US" sz="15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dirty="0">
                <a:solidFill>
                  <a:srgbClr val="FFFFFF"/>
                </a:solidFill>
                <a:latin typeface="Roboto"/>
                <a:ea typeface="Roboto"/>
                <a:cs typeface="Roboto"/>
                <a:sym typeface="Roboto"/>
              </a:rPr>
              <a:t>© All rights reserved by </a:t>
            </a:r>
            <a:r>
              <a:rPr lang="en-GB" sz="1200" dirty="0" err="1">
                <a:solidFill>
                  <a:srgbClr val="FFFFFF"/>
                </a:solidFill>
                <a:latin typeface="Roboto"/>
                <a:ea typeface="Roboto"/>
                <a:cs typeface="Roboto"/>
                <a:sym typeface="Roboto"/>
              </a:rPr>
              <a:t>Fireblaze</a:t>
            </a:r>
            <a:r>
              <a:rPr lang="en-GB" sz="1200" dirty="0">
                <a:solidFill>
                  <a:srgbClr val="FFFFFF"/>
                </a:solidFill>
                <a:latin typeface="Roboto"/>
                <a:ea typeface="Roboto"/>
                <a:cs typeface="Roboto"/>
                <a:sym typeface="Roboto"/>
              </a:rPr>
              <a:t> Technologies </a:t>
            </a:r>
            <a:r>
              <a:rPr lang="en-GB" sz="1200" dirty="0" err="1">
                <a:solidFill>
                  <a:srgbClr val="FFFFFF"/>
                </a:solidFill>
                <a:latin typeface="Roboto"/>
                <a:ea typeface="Roboto"/>
                <a:cs typeface="Roboto"/>
                <a:sym typeface="Roboto"/>
              </a:rPr>
              <a:t>Pvt.</a:t>
            </a:r>
            <a:r>
              <a:rPr lang="en-GB" sz="1200" dirty="0">
                <a:solidFill>
                  <a:srgbClr val="FFFFFF"/>
                </a:solidFill>
                <a:latin typeface="Roboto"/>
                <a:ea typeface="Roboto"/>
                <a:cs typeface="Roboto"/>
                <a:sym typeface="Roboto"/>
              </a:rPr>
              <a:t> Ltd.</a:t>
            </a:r>
            <a:endParaRPr sz="1200" dirty="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2"/>
                                        </p:tgtEl>
                                        <p:attrNameLst>
                                          <p:attrName>style.visibility</p:attrName>
                                        </p:attrNameLst>
                                      </p:cBhvr>
                                      <p:to>
                                        <p:strVal val="visible"/>
                                      </p:to>
                                    </p:set>
                                    <p:animEffect transition="in" filter="fade">
                                      <p:cBhvr>
                                        <p:cTn id="7" dur="500"/>
                                        <p:tgtEl>
                                          <p:spTgt spid="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1617</TotalTime>
  <Words>1236</Words>
  <Application>Microsoft Office PowerPoint</Application>
  <PresentationFormat>On-screen Show (16:9)</PresentationFormat>
  <Paragraphs>141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Robota</vt:lpstr>
      <vt:lpstr>Roboto</vt:lpstr>
      <vt:lpstr>Arial</vt:lpstr>
      <vt:lpstr>Simple Light</vt:lpstr>
      <vt:lpstr>PowerPoint Presentation</vt:lpstr>
      <vt:lpstr>Problem Statement</vt:lpstr>
      <vt:lpstr>Proposed Solution</vt:lpstr>
      <vt:lpstr>Descriptive Analysis</vt:lpstr>
      <vt:lpstr>Descriptive Analysis</vt:lpstr>
      <vt:lpstr>Descriptive Analysis</vt:lpstr>
      <vt:lpstr>Descriptive Analysis</vt:lpstr>
      <vt:lpstr>Descriptive Analysis</vt:lpstr>
      <vt:lpstr>Effect of Data Preprocessing</vt:lpstr>
      <vt:lpstr>Machine Learning Modelling</vt:lpstr>
      <vt:lpstr>Machine Learning Modelling</vt:lpstr>
      <vt:lpstr>Optimisation</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fireb</dc:creator>
  <cp:lastModifiedBy>Rahul Yelane</cp:lastModifiedBy>
  <cp:revision>16</cp:revision>
  <dcterms:modified xsi:type="dcterms:W3CDTF">2024-09-23T08:23:17Z</dcterms:modified>
</cp:coreProperties>
</file>