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7" r:id="rId5"/>
    <p:sldId id="269" r:id="rId6"/>
    <p:sldId id="270" r:id="rId7"/>
    <p:sldId id="271" r:id="rId8"/>
    <p:sldId id="272" r:id="rId9"/>
    <p:sldId id="273" r:id="rId10"/>
    <p:sldId id="277" r:id="rId11"/>
    <p:sldId id="278" r:id="rId12"/>
    <p:sldId id="279" r:id="rId13"/>
    <p:sldId id="280" r:id="rId14"/>
    <p:sldId id="281" r:id="rId15"/>
    <p:sldId id="274" r:id="rId16"/>
    <p:sldId id="260" r:id="rId17"/>
    <p:sldId id="282" r:id="rId18"/>
    <p:sldId id="283" r:id="rId19"/>
    <p:sldId id="284" r:id="rId20"/>
    <p:sldId id="285" r:id="rId21"/>
    <p:sldId id="286" r:id="rId22"/>
    <p:sldId id="287" r:id="rId23"/>
    <p:sldId id="288" r:id="rId24"/>
    <p:sldId id="289" r:id="rId25"/>
    <p:sldId id="275"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1523D6D-340B-4EE5-AB17-66289414BA17}" type="datetimeFigureOut">
              <a:rPr lang="en-IN" smtClean="0"/>
              <a:t>15-04-2024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311458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523D6D-340B-4EE5-AB17-66289414BA1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58731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523D6D-340B-4EE5-AB17-66289414BA1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4018205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523D6D-340B-4EE5-AB17-66289414BA1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28503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23D6D-340B-4EE5-AB17-66289414BA1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3015606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523D6D-340B-4EE5-AB17-66289414BA17}"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910970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523D6D-340B-4EE5-AB17-66289414BA17}" type="datetimeFigureOut">
              <a:rPr lang="en-IN" smtClean="0"/>
              <a:t>15-04-2024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177140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1523D6D-340B-4EE5-AB17-66289414BA1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1246267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1523D6D-340B-4EE5-AB17-66289414BA1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429082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23D6D-340B-4EE5-AB17-66289414BA1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111279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23D6D-340B-4EE5-AB17-66289414BA1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378686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523D6D-340B-4EE5-AB17-66289414BA1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379976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23D6D-340B-4EE5-AB17-66289414BA17}"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407906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523D6D-340B-4EE5-AB17-66289414BA17}"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3499071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23D6D-340B-4EE5-AB17-66289414BA17}"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117565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523D6D-340B-4EE5-AB17-66289414BA1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212234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523D6D-340B-4EE5-AB17-66289414BA1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1ECA2B-F75E-40EE-BDDC-260AD68C1914}" type="slidenum">
              <a:rPr lang="en-IN" smtClean="0"/>
              <a:t>‹#›</a:t>
            </a:fld>
            <a:endParaRPr lang="en-IN"/>
          </a:p>
        </p:txBody>
      </p:sp>
    </p:spTree>
    <p:extLst>
      <p:ext uri="{BB962C8B-B14F-4D97-AF65-F5344CB8AC3E}">
        <p14:creationId xmlns:p14="http://schemas.microsoft.com/office/powerpoint/2010/main" val="309630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1523D6D-340B-4EE5-AB17-66289414BA17}" type="datetimeFigureOut">
              <a:rPr lang="en-IN" smtClean="0"/>
              <a:t>15-04-2024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41ECA2B-F75E-40EE-BDDC-260AD68C1914}" type="slidenum">
              <a:rPr lang="en-IN" smtClean="0"/>
              <a:t>‹#›</a:t>
            </a:fld>
            <a:endParaRPr lang="en-IN"/>
          </a:p>
        </p:txBody>
      </p:sp>
    </p:spTree>
    <p:extLst>
      <p:ext uri="{BB962C8B-B14F-4D97-AF65-F5344CB8AC3E}">
        <p14:creationId xmlns:p14="http://schemas.microsoft.com/office/powerpoint/2010/main" val="3390846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CB3672-F2B5-C4B8-BC9D-21ECC39E6F0D}"/>
              </a:ext>
            </a:extLst>
          </p:cNvPr>
          <p:cNvSpPr>
            <a:spLocks noGrp="1"/>
          </p:cNvSpPr>
          <p:nvPr>
            <p:ph type="ctrTitle"/>
          </p:nvPr>
        </p:nvSpPr>
        <p:spPr>
          <a:xfrm>
            <a:off x="1568613" y="2263021"/>
            <a:ext cx="8825658" cy="2677648"/>
          </a:xfrm>
        </p:spPr>
        <p:txBody>
          <a:bodyPr/>
          <a:lstStyle/>
          <a:p>
            <a:pPr algn="ctr"/>
            <a:r>
              <a:rPr lang="en-US" sz="4000" b="1" spc="-5" dirty="0">
                <a:latin typeface="Times New Roman" panose="02020603050405020304" pitchFamily="18" charset="0"/>
                <a:cs typeface="Times New Roman" panose="02020603050405020304" pitchFamily="18" charset="0"/>
              </a:rPr>
              <a:t>STUDY ON TECHNOLOGICAL INTEGRATION IN TEACHER’S LIFE </a:t>
            </a:r>
            <a:endParaRPr lang="en-IN" sz="4000" b="1" dirty="0">
              <a:latin typeface="Times New Roman" panose="02020603050405020304" pitchFamily="18" charset="0"/>
              <a:cs typeface="Times New Roman" panose="02020603050405020304" pitchFamily="18" charset="0"/>
            </a:endParaRPr>
          </a:p>
        </p:txBody>
      </p:sp>
      <p:sp>
        <p:nvSpPr>
          <p:cNvPr id="8" name="object 3">
            <a:extLst>
              <a:ext uri="{FF2B5EF4-FFF2-40B4-BE49-F238E27FC236}">
                <a16:creationId xmlns:a16="http://schemas.microsoft.com/office/drawing/2014/main" xmlns="" id="{59DB6B03-A01D-695A-75AC-5D1C1EF29421}"/>
              </a:ext>
            </a:extLst>
          </p:cNvPr>
          <p:cNvSpPr txBox="1">
            <a:spLocks noGrp="1"/>
          </p:cNvSpPr>
          <p:nvPr>
            <p:ph type="subTitle" idx="1"/>
          </p:nvPr>
        </p:nvSpPr>
        <p:spPr>
          <a:xfrm>
            <a:off x="1471161" y="4973640"/>
            <a:ext cx="2227382" cy="1303562"/>
          </a:xfrm>
          <a:prstGeom prst="rect">
            <a:avLst/>
          </a:prstGeom>
        </p:spPr>
        <p:txBody>
          <a:bodyPr vert="horz" wrap="square" lIns="0" tIns="104775" rIns="0" bIns="0" rtlCol="0">
            <a:spAutoFit/>
          </a:bodyPr>
          <a:lstStyle/>
          <a:p>
            <a:pPr>
              <a:lnSpc>
                <a:spcPct val="100000"/>
              </a:lnSpc>
              <a:spcBef>
                <a:spcPts val="720"/>
              </a:spcBef>
            </a:pPr>
            <a:r>
              <a:rPr lang="en-IN" sz="2400" b="1" dirty="0">
                <a:latin typeface="Times New Roman" panose="02020603050405020304" pitchFamily="18" charset="0"/>
                <a:cs typeface="Times New Roman" panose="02020603050405020304" pitchFamily="18" charset="0"/>
              </a:rPr>
              <a:t>RAHUL </a:t>
            </a:r>
            <a:r>
              <a:rPr lang="en-IN" sz="2400" b="1" dirty="0" smtClean="0">
                <a:latin typeface="Times New Roman" panose="02020603050405020304" pitchFamily="18" charset="0"/>
                <a:cs typeface="Times New Roman" panose="02020603050405020304" pitchFamily="18" charset="0"/>
              </a:rPr>
              <a:t>M</a:t>
            </a:r>
            <a:endParaRPr lang="en-IN" sz="2400" b="1" dirty="0">
              <a:latin typeface="Times New Roman" panose="02020603050405020304" pitchFamily="18" charset="0"/>
              <a:cs typeface="Times New Roman" panose="02020603050405020304" pitchFamily="18" charset="0"/>
            </a:endParaRPr>
          </a:p>
          <a:p>
            <a:pPr>
              <a:lnSpc>
                <a:spcPct val="100000"/>
              </a:lnSpc>
              <a:spcBef>
                <a:spcPts val="720"/>
              </a:spcBef>
            </a:pPr>
            <a:r>
              <a:rPr lang="en-IN" sz="2400" b="1" dirty="0" smtClean="0">
                <a:latin typeface="Times New Roman" panose="02020603050405020304" pitchFamily="18" charset="0"/>
                <a:cs typeface="Times New Roman" panose="02020603050405020304" pitchFamily="18" charset="0"/>
              </a:rPr>
              <a:t>THAWBOA042	                                     </a:t>
            </a:r>
            <a:endParaRPr lang="en-IN" sz="2400" b="1" dirty="0">
              <a:latin typeface="Times New Roman" panose="02020603050405020304" pitchFamily="18" charset="0"/>
              <a:cs typeface="Times New Roman" panose="02020603050405020304" pitchFamily="18" charset="0"/>
            </a:endParaRPr>
          </a:p>
        </p:txBody>
      </p:sp>
      <p:sp>
        <p:nvSpPr>
          <p:cNvPr id="11" name="object 3">
            <a:extLst>
              <a:ext uri="{FF2B5EF4-FFF2-40B4-BE49-F238E27FC236}">
                <a16:creationId xmlns:a16="http://schemas.microsoft.com/office/drawing/2014/main" xmlns="" id="{6E59E0F7-59E3-AD3C-A82C-F55902877EB3}"/>
              </a:ext>
            </a:extLst>
          </p:cNvPr>
          <p:cNvSpPr txBox="1">
            <a:spLocks/>
          </p:cNvSpPr>
          <p:nvPr/>
        </p:nvSpPr>
        <p:spPr bwMode="gray">
          <a:xfrm>
            <a:off x="1460274" y="2175935"/>
            <a:ext cx="8824912" cy="934230"/>
          </a:xfrm>
          <a:prstGeom prst="rect">
            <a:avLst/>
          </a:prstGeom>
        </p:spPr>
        <p:txBody>
          <a:bodyPr vert="horz" wrap="square" lIns="0" tIns="104775" rIns="0" bIns="0" rtlCol="0" anchor="t">
            <a:sp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a:spcBef>
                <a:spcPts val="720"/>
              </a:spcBef>
            </a:pPr>
            <a:r>
              <a:rPr lang="en-IN" sz="2400" b="1" dirty="0">
                <a:solidFill>
                  <a:schemeClr val="accent4">
                    <a:lumMod val="40000"/>
                    <a:lumOff val="60000"/>
                  </a:schemeClr>
                </a:solidFill>
                <a:latin typeface="Times New Roman" panose="02020603050405020304" pitchFamily="18" charset="0"/>
                <a:cs typeface="Times New Roman" panose="02020603050405020304" pitchFamily="18" charset="0"/>
              </a:rPr>
              <a:t>Fourth semester </a:t>
            </a:r>
            <a:r>
              <a:rPr lang="en-IN" sz="2400" b="1" dirty="0" err="1">
                <a:solidFill>
                  <a:schemeClr val="accent4">
                    <a:lumMod val="40000"/>
                    <a:lumOff val="60000"/>
                  </a:schemeClr>
                </a:solidFill>
                <a:latin typeface="Times New Roman" panose="02020603050405020304" pitchFamily="18" charset="0"/>
                <a:cs typeface="Times New Roman" panose="02020603050405020304" pitchFamily="18" charset="0"/>
              </a:rPr>
              <a:t>b.voc</a:t>
            </a:r>
            <a:r>
              <a:rPr lang="en-IN" sz="2400" b="1" dirty="0">
                <a:solidFill>
                  <a:schemeClr val="accent4">
                    <a:lumMod val="40000"/>
                    <a:lumOff val="60000"/>
                  </a:schemeClr>
                </a:solidFill>
                <a:latin typeface="Times New Roman" panose="02020603050405020304" pitchFamily="18" charset="0"/>
                <a:cs typeface="Times New Roman" panose="02020603050405020304" pitchFamily="18" charset="0"/>
              </a:rPr>
              <a:t> data science</a:t>
            </a:r>
          </a:p>
          <a:p>
            <a:pPr algn="ctr">
              <a:spcBef>
                <a:spcPts val="720"/>
              </a:spcBef>
            </a:pPr>
            <a:r>
              <a:rPr lang="en-IN" sz="2400" b="1" dirty="0">
                <a:solidFill>
                  <a:schemeClr val="accent4">
                    <a:lumMod val="40000"/>
                    <a:lumOff val="60000"/>
                  </a:schemeClr>
                </a:solidFill>
                <a:latin typeface="Times New Roman" panose="02020603050405020304" pitchFamily="18" charset="0"/>
                <a:cs typeface="Times New Roman" panose="02020603050405020304" pitchFamily="18" charset="0"/>
              </a:rPr>
              <a:t>SDC4CS15(</a:t>
            </a:r>
            <a:r>
              <a:rPr lang="en-IN" sz="2400" b="1" dirty="0" err="1">
                <a:solidFill>
                  <a:schemeClr val="accent4">
                    <a:lumMod val="40000"/>
                    <a:lumOff val="60000"/>
                  </a:schemeClr>
                </a:solidFill>
                <a:latin typeface="Times New Roman" panose="02020603050405020304" pitchFamily="18" charset="0"/>
                <a:cs typeface="Times New Roman" panose="02020603050405020304" pitchFamily="18" charset="0"/>
              </a:rPr>
              <a:t>Pr</a:t>
            </a:r>
            <a:r>
              <a:rPr lang="en-IN" sz="2400" b="1" dirty="0">
                <a:solidFill>
                  <a:schemeClr val="accent4">
                    <a:lumMod val="40000"/>
                    <a:lumOff val="60000"/>
                  </a:schemeClr>
                </a:solidFill>
                <a:latin typeface="Times New Roman" panose="02020603050405020304" pitchFamily="18" charset="0"/>
                <a:cs typeface="Times New Roman" panose="02020603050405020304" pitchFamily="18" charset="0"/>
              </a:rPr>
              <a:t>) : </a:t>
            </a:r>
            <a:r>
              <a:rPr lang="en-US" sz="2400" b="1" dirty="0">
                <a:solidFill>
                  <a:schemeClr val="accent4">
                    <a:lumMod val="40000"/>
                    <a:lumOff val="60000"/>
                  </a:schemeClr>
                </a:solidFill>
                <a:latin typeface="Times New Roman" panose="02020603050405020304" pitchFamily="18" charset="0"/>
                <a:cs typeface="Times New Roman" panose="02020603050405020304" pitchFamily="18" charset="0"/>
              </a:rPr>
              <a:t>INDUSTRIAL VISIT AND MINI PROJECT</a:t>
            </a:r>
            <a:endParaRPr lang="en-IN" sz="2400" b="1"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
        <p:nvSpPr>
          <p:cNvPr id="12" name="object 3">
            <a:extLst>
              <a:ext uri="{FF2B5EF4-FFF2-40B4-BE49-F238E27FC236}">
                <a16:creationId xmlns:a16="http://schemas.microsoft.com/office/drawing/2014/main" xmlns="" id="{45C8E903-42B1-BDA9-0772-D4419FB4B116}"/>
              </a:ext>
            </a:extLst>
          </p:cNvPr>
          <p:cNvSpPr txBox="1">
            <a:spLocks/>
          </p:cNvSpPr>
          <p:nvPr/>
        </p:nvSpPr>
        <p:spPr bwMode="gray">
          <a:xfrm>
            <a:off x="1481528" y="1198162"/>
            <a:ext cx="8824912" cy="872675"/>
          </a:xfrm>
          <a:prstGeom prst="rect">
            <a:avLst/>
          </a:prstGeom>
        </p:spPr>
        <p:txBody>
          <a:bodyPr vert="horz" wrap="square" lIns="0" tIns="104775" rIns="0" bIns="0" rtlCol="0" anchor="t">
            <a:sp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a:spcBef>
                <a:spcPts val="720"/>
              </a:spcBef>
            </a:pPr>
            <a:r>
              <a:rPr lang="en-IN" sz="2200" b="1" dirty="0">
                <a:solidFill>
                  <a:schemeClr val="bg2"/>
                </a:solidFill>
                <a:latin typeface="Times New Roman" panose="02020603050405020304" pitchFamily="18" charset="0"/>
                <a:cs typeface="Times New Roman" panose="02020603050405020304" pitchFamily="18" charset="0"/>
              </a:rPr>
              <a:t>St. Thomas College (Autonomous), </a:t>
            </a:r>
            <a:r>
              <a:rPr lang="en-IN" sz="2200" b="1" dirty="0" err="1">
                <a:solidFill>
                  <a:schemeClr val="bg2"/>
                </a:solidFill>
                <a:latin typeface="Times New Roman" panose="02020603050405020304" pitchFamily="18" charset="0"/>
                <a:cs typeface="Times New Roman" panose="02020603050405020304" pitchFamily="18" charset="0"/>
              </a:rPr>
              <a:t>thrissur</a:t>
            </a:r>
            <a:endParaRPr lang="en-IN" sz="2200" b="1" dirty="0">
              <a:solidFill>
                <a:schemeClr val="bg2"/>
              </a:solidFill>
              <a:latin typeface="Times New Roman" panose="02020603050405020304" pitchFamily="18" charset="0"/>
              <a:cs typeface="Times New Roman" panose="02020603050405020304" pitchFamily="18" charset="0"/>
            </a:endParaRPr>
          </a:p>
          <a:p>
            <a:pPr algn="ctr">
              <a:spcBef>
                <a:spcPts val="720"/>
              </a:spcBef>
            </a:pPr>
            <a:r>
              <a:rPr lang="en-IN" sz="2200" b="1" dirty="0">
                <a:solidFill>
                  <a:schemeClr val="bg2"/>
                </a:solidFill>
                <a:latin typeface="Times New Roman" panose="02020603050405020304" pitchFamily="18" charset="0"/>
                <a:cs typeface="Times New Roman" panose="02020603050405020304" pitchFamily="18" charset="0"/>
              </a:rPr>
              <a:t>Department of data science</a:t>
            </a:r>
          </a:p>
        </p:txBody>
      </p:sp>
      <p:pic>
        <p:nvPicPr>
          <p:cNvPr id="1026" name="Picture 2">
            <a:extLst>
              <a:ext uri="{FF2B5EF4-FFF2-40B4-BE49-F238E27FC236}">
                <a16:creationId xmlns:a16="http://schemas.microsoft.com/office/drawing/2014/main" xmlns="" id="{CA72A74E-4881-B50A-B64B-6E9D215B41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5075" y="69472"/>
            <a:ext cx="1021849" cy="11638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57F808B1-EA85-2655-0F17-014F7C3C14DF}"/>
              </a:ext>
            </a:extLst>
          </p:cNvPr>
          <p:cNvSpPr txBox="1"/>
          <p:nvPr/>
        </p:nvSpPr>
        <p:spPr>
          <a:xfrm>
            <a:off x="10624459" y="466724"/>
            <a:ext cx="914400" cy="369332"/>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p:txBody>
      </p:sp>
      <p:sp>
        <p:nvSpPr>
          <p:cNvPr id="3" name="TextBox 2"/>
          <p:cNvSpPr txBox="1"/>
          <p:nvPr/>
        </p:nvSpPr>
        <p:spPr>
          <a:xfrm>
            <a:off x="8625385" y="4831307"/>
            <a:ext cx="2538484" cy="369332"/>
          </a:xfrm>
          <a:prstGeom prst="rect">
            <a:avLst/>
          </a:prstGeom>
          <a:noFill/>
        </p:spPr>
        <p:txBody>
          <a:bodyPr wrap="square" rtlCol="0">
            <a:spAutoFit/>
          </a:bodyPr>
          <a:lstStyle/>
          <a:p>
            <a:endParaRPr lang="en-IN" dirty="0"/>
          </a:p>
        </p:txBody>
      </p:sp>
      <p:sp>
        <p:nvSpPr>
          <p:cNvPr id="4" name="TextBox 3"/>
          <p:cNvSpPr txBox="1"/>
          <p:nvPr/>
        </p:nvSpPr>
        <p:spPr>
          <a:xfrm>
            <a:off x="8434316" y="4973640"/>
            <a:ext cx="2729553" cy="920765"/>
          </a:xfrm>
          <a:prstGeom prst="rect">
            <a:avLst/>
          </a:prstGeom>
          <a:noFill/>
        </p:spPr>
        <p:txBody>
          <a:bodyPr wrap="square" rtlCol="0">
            <a:spAutoFit/>
          </a:bodyPr>
          <a:lstStyle/>
          <a:p>
            <a:pPr>
              <a:lnSpc>
                <a:spcPct val="100000"/>
              </a:lnSpc>
              <a:spcBef>
                <a:spcPts val="720"/>
              </a:spcBef>
            </a:pPr>
            <a:r>
              <a:rPr lang="en-IN"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JOSE MATHEWS</a:t>
            </a:r>
            <a:endParaRPr lang="en-IN" sz="24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nSpc>
                <a:spcPct val="100000"/>
              </a:lnSpc>
              <a:spcBef>
                <a:spcPts val="720"/>
              </a:spcBef>
            </a:pPr>
            <a:r>
              <a:rPr lang="en-IN"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THAWBOA039</a:t>
            </a:r>
            <a:endParaRPr lang="en-IN" sz="2400" dirty="0">
              <a:solidFill>
                <a:schemeClr val="accent1">
                  <a:lumMod val="60000"/>
                  <a:lumOff val="40000"/>
                </a:schemeClr>
              </a:solidFill>
            </a:endParaRPr>
          </a:p>
        </p:txBody>
      </p:sp>
    </p:spTree>
    <p:extLst>
      <p:ext uri="{BB962C8B-B14F-4D97-AF65-F5344CB8AC3E}">
        <p14:creationId xmlns:p14="http://schemas.microsoft.com/office/powerpoint/2010/main" val="237509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91F00AB-C898-311D-133E-E9F1663BCB23}"/>
              </a:ext>
            </a:extLst>
          </p:cNvPr>
          <p:cNvSpPr txBox="1"/>
          <p:nvPr/>
        </p:nvSpPr>
        <p:spPr>
          <a:xfrm>
            <a:off x="10586301" y="622169"/>
            <a:ext cx="443060" cy="646331"/>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p>
          <a:p>
            <a:endParaRPr lang="en-IN" dirty="0"/>
          </a:p>
        </p:txBody>
      </p:sp>
      <p:sp>
        <p:nvSpPr>
          <p:cNvPr id="4" name="TextBox 3">
            <a:extLst>
              <a:ext uri="{FF2B5EF4-FFF2-40B4-BE49-F238E27FC236}">
                <a16:creationId xmlns:a16="http://schemas.microsoft.com/office/drawing/2014/main" xmlns="" id="{D77E6898-9B3B-5F44-3835-7950C5112A85}"/>
              </a:ext>
            </a:extLst>
          </p:cNvPr>
          <p:cNvSpPr txBox="1"/>
          <p:nvPr/>
        </p:nvSpPr>
        <p:spPr>
          <a:xfrm>
            <a:off x="94268" y="65988"/>
            <a:ext cx="10303497" cy="7171194"/>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6)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integration of technology has increased my overall workload.</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pPr marL="342900" indent="-342900">
              <a:buFont typeface="+mj-lt"/>
              <a:buAutoNum type="alphaLcParenR"/>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7)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 find it challenging to maintain a healthy work-life balance.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pPr marL="342900" indent="-342900">
              <a:buFont typeface="+mj-lt"/>
              <a:buAutoNum type="alphaLcParenR"/>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8)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I often feel stressed due to the demands of teaching with technology.</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355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F5A2B5F-A34A-221F-C253-4950FFEC4035}"/>
              </a:ext>
            </a:extLst>
          </p:cNvPr>
          <p:cNvSpPr txBox="1"/>
          <p:nvPr/>
        </p:nvSpPr>
        <p:spPr>
          <a:xfrm>
            <a:off x="10605154" y="725864"/>
            <a:ext cx="424206" cy="646331"/>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a:t>
            </a:r>
          </a:p>
          <a:p>
            <a:endParaRPr lang="en-IN" dirty="0"/>
          </a:p>
        </p:txBody>
      </p:sp>
      <p:sp>
        <p:nvSpPr>
          <p:cNvPr id="3" name="TextBox 2">
            <a:extLst>
              <a:ext uri="{FF2B5EF4-FFF2-40B4-BE49-F238E27FC236}">
                <a16:creationId xmlns:a16="http://schemas.microsoft.com/office/drawing/2014/main" xmlns="" id="{962C0066-0EAF-DDCA-A2CD-D42EDFD674FD}"/>
              </a:ext>
            </a:extLst>
          </p:cNvPr>
          <p:cNvSpPr txBox="1"/>
          <p:nvPr/>
        </p:nvSpPr>
        <p:spPr>
          <a:xfrm>
            <a:off x="75414" y="84841"/>
            <a:ext cx="10341205" cy="683264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9)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Technology helps me connect better with my students.</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10)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Integrating technology has positively impacted student engagement in my classes</a:t>
            </a:r>
            <a:r>
              <a:rPr lang="en-US" sz="1800" b="0" i="0" u="none" strike="noStrike" dirty="0">
                <a:solidFill>
                  <a:srgbClr val="000000"/>
                </a:solidFill>
                <a:effectLst/>
                <a:latin typeface="Calibri" panose="020F0502020204030204" pitchFamily="34" charset="0"/>
              </a:rPr>
              <a:t>.</a:t>
            </a:r>
            <a:r>
              <a:rPr lang="en-US" sz="2000" dirty="0"/>
              <a:t> </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11)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 have access to sufficient resources and support for integrating technology.</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8811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DCC79DC-52B7-80E8-F0CB-953728410403}"/>
              </a:ext>
            </a:extLst>
          </p:cNvPr>
          <p:cNvSpPr txBox="1"/>
          <p:nvPr/>
        </p:nvSpPr>
        <p:spPr>
          <a:xfrm>
            <a:off x="10576874" y="659876"/>
            <a:ext cx="527901" cy="646331"/>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a:t>
            </a:r>
          </a:p>
          <a:p>
            <a:endParaRPr lang="en-IN" dirty="0"/>
          </a:p>
        </p:txBody>
      </p:sp>
      <p:sp>
        <p:nvSpPr>
          <p:cNvPr id="4" name="TextBox 3">
            <a:extLst>
              <a:ext uri="{FF2B5EF4-FFF2-40B4-BE49-F238E27FC236}">
                <a16:creationId xmlns:a16="http://schemas.microsoft.com/office/drawing/2014/main" xmlns="" id="{35F2888F-340C-4FD8-1816-31638A0A8B9B}"/>
              </a:ext>
            </a:extLst>
          </p:cNvPr>
          <p:cNvSpPr txBox="1"/>
          <p:nvPr/>
        </p:nvSpPr>
        <p:spPr>
          <a:xfrm>
            <a:off x="94268" y="122548"/>
            <a:ext cx="10265790" cy="6555641"/>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12)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Technology integration has improved my job satisfaction.</a:t>
            </a:r>
          </a:p>
          <a:p>
            <a:pPr marL="342900" indent="-342900">
              <a:buFont typeface="+mj-lt"/>
              <a:buAutoNum type="alphaLcParenR"/>
            </a:pP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13)</a:t>
            </a:r>
            <a:r>
              <a:rPr lang="en-US" sz="1800" b="0" i="0" u="none" strike="noStrike" dirty="0">
                <a:solidFill>
                  <a:srgbClr val="000000"/>
                </a:solidFill>
                <a:effectLst/>
                <a:latin typeface="Calibri" panose="020F0502020204030204" pitchFamily="34"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 believe technology is essential for effective teaching in today's educational landscape.</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14)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Balancing technology use with traditional teaching methods is challenging.</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4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880E8D2-6A52-60EE-C25C-D23A04DD0844}"/>
              </a:ext>
            </a:extLst>
          </p:cNvPr>
          <p:cNvSpPr txBox="1"/>
          <p:nvPr/>
        </p:nvSpPr>
        <p:spPr>
          <a:xfrm>
            <a:off x="10624008" y="678730"/>
            <a:ext cx="424206" cy="646331"/>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a:t>
            </a:r>
          </a:p>
          <a:p>
            <a:endParaRPr lang="en-IN" dirty="0"/>
          </a:p>
        </p:txBody>
      </p:sp>
      <p:sp>
        <p:nvSpPr>
          <p:cNvPr id="4" name="TextBox 3">
            <a:extLst>
              <a:ext uri="{FF2B5EF4-FFF2-40B4-BE49-F238E27FC236}">
                <a16:creationId xmlns:a16="http://schemas.microsoft.com/office/drawing/2014/main" xmlns="" id="{3ED68AEB-D59F-2621-3B7A-AED8559CB306}"/>
              </a:ext>
            </a:extLst>
          </p:cNvPr>
          <p:cNvSpPr txBox="1"/>
          <p:nvPr/>
        </p:nvSpPr>
        <p:spPr>
          <a:xfrm>
            <a:off x="94268" y="103695"/>
            <a:ext cx="10265790" cy="6771084"/>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15)</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 receive adequate professional development opportunities related to technology use.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endParaRPr lang="en-IN" dirty="0"/>
          </a:p>
          <a:p>
            <a:r>
              <a:rPr lang="en-IN" sz="2000" dirty="0">
                <a:latin typeface="Times New Roman" panose="02020603050405020304" pitchFamily="18" charset="0"/>
                <a:cs typeface="Times New Roman" panose="02020603050405020304" pitchFamily="18" charset="0"/>
              </a:rPr>
              <a:t>16)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 am satisfied with the overall support provided by the institution for technology integration.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17)</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Technology has positively impacted collaboration among educators.</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endParaRPr lang="en-IN" dirty="0"/>
          </a:p>
          <a:p>
            <a:endParaRPr lang="en-IN" dirty="0"/>
          </a:p>
        </p:txBody>
      </p:sp>
    </p:spTree>
    <p:extLst>
      <p:ext uri="{BB962C8B-B14F-4D97-AF65-F5344CB8AC3E}">
        <p14:creationId xmlns:p14="http://schemas.microsoft.com/office/powerpoint/2010/main" val="155128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98E2B29-A414-67BA-E5A3-9BC7D18DF547}"/>
              </a:ext>
            </a:extLst>
          </p:cNvPr>
          <p:cNvSpPr txBox="1"/>
          <p:nvPr/>
        </p:nvSpPr>
        <p:spPr>
          <a:xfrm>
            <a:off x="10605155" y="659876"/>
            <a:ext cx="461913" cy="646331"/>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a:t>
            </a:r>
          </a:p>
          <a:p>
            <a:endParaRPr lang="en-IN" dirty="0"/>
          </a:p>
        </p:txBody>
      </p:sp>
      <p:sp>
        <p:nvSpPr>
          <p:cNvPr id="3" name="TextBox 2">
            <a:extLst>
              <a:ext uri="{FF2B5EF4-FFF2-40B4-BE49-F238E27FC236}">
                <a16:creationId xmlns:a16="http://schemas.microsoft.com/office/drawing/2014/main" xmlns="" id="{7C4B2152-54FD-AE4B-FFED-06929082EF43}"/>
              </a:ext>
            </a:extLst>
          </p:cNvPr>
          <p:cNvSpPr txBox="1"/>
          <p:nvPr/>
        </p:nvSpPr>
        <p:spPr>
          <a:xfrm>
            <a:off x="131975" y="113122"/>
            <a:ext cx="10228083" cy="252376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18)</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 believe a proper work-life balance is achievable with the current level of technology integration.</a:t>
            </a:r>
            <a:r>
              <a:rPr lang="en-US" sz="2000" dirty="0">
                <a:latin typeface="Times New Roman" panose="02020603050405020304" pitchFamily="18" charset="0"/>
                <a:cs typeface="Times New Roman" panose="02020603050405020304" pitchFamily="18" charset="0"/>
              </a:rPr>
              <a:t> </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endParaRPr lang="en-IN" dirty="0"/>
          </a:p>
        </p:txBody>
      </p:sp>
    </p:spTree>
    <p:extLst>
      <p:ext uri="{BB962C8B-B14F-4D97-AF65-F5344CB8AC3E}">
        <p14:creationId xmlns:p14="http://schemas.microsoft.com/office/powerpoint/2010/main" val="49986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AC2F1-423A-EE07-9D6C-49C1B97A17D8}"/>
              </a:ext>
            </a:extLst>
          </p:cNvPr>
          <p:cNvSpPr>
            <a:spLocks noGrp="1"/>
          </p:cNvSpPr>
          <p:nvPr>
            <p:ph type="title"/>
          </p:nvPr>
        </p:nvSpPr>
        <p:spPr>
          <a:xfrm>
            <a:off x="1710126" y="1804609"/>
            <a:ext cx="8825660" cy="1822514"/>
          </a:xfrm>
        </p:spPr>
        <p:txBody>
          <a:bodyPr/>
          <a:lstStyle/>
          <a:p>
            <a:pPr algn="ctr"/>
            <a:r>
              <a:rPr lang="en-IN" b="1" dirty="0"/>
              <a:t>Analysis and Data Visualization</a:t>
            </a:r>
          </a:p>
        </p:txBody>
      </p:sp>
      <p:sp>
        <p:nvSpPr>
          <p:cNvPr id="4" name="TextBox 3">
            <a:extLst>
              <a:ext uri="{FF2B5EF4-FFF2-40B4-BE49-F238E27FC236}">
                <a16:creationId xmlns:a16="http://schemas.microsoft.com/office/drawing/2014/main" xmlns="" id="{B9BC2E23-68A5-E555-7941-C5F475AD3B35}"/>
              </a:ext>
            </a:extLst>
          </p:cNvPr>
          <p:cNvSpPr txBox="1"/>
          <p:nvPr/>
        </p:nvSpPr>
        <p:spPr>
          <a:xfrm>
            <a:off x="10535786" y="631596"/>
            <a:ext cx="4841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38861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838FA-2DA5-730A-DB2D-F851A3D5A30E}"/>
              </a:ext>
            </a:extLst>
          </p:cNvPr>
          <p:cNvSpPr txBox="1">
            <a:spLocks/>
          </p:cNvSpPr>
          <p:nvPr/>
        </p:nvSpPr>
        <p:spPr>
          <a:xfrm>
            <a:off x="937239" y="280270"/>
            <a:ext cx="9360647"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b="1" u="sng" dirty="0">
                <a:solidFill>
                  <a:schemeClr val="accent6">
                    <a:lumMod val="50000"/>
                  </a:schemeClr>
                </a:solidFill>
              </a:rPr>
              <a:t>Age Group Information Of The Sample</a:t>
            </a:r>
          </a:p>
        </p:txBody>
      </p:sp>
      <p:sp>
        <p:nvSpPr>
          <p:cNvPr id="5" name="TextBox 4">
            <a:extLst>
              <a:ext uri="{FF2B5EF4-FFF2-40B4-BE49-F238E27FC236}">
                <a16:creationId xmlns:a16="http://schemas.microsoft.com/office/drawing/2014/main" xmlns="" id="{6B4871C8-F043-32EF-AD19-CB8A2B31AED2}"/>
              </a:ext>
            </a:extLst>
          </p:cNvPr>
          <p:cNvSpPr txBox="1"/>
          <p:nvPr/>
        </p:nvSpPr>
        <p:spPr>
          <a:xfrm>
            <a:off x="4567021" y="1767718"/>
            <a:ext cx="7228113" cy="4119846"/>
          </a:xfrm>
          <a:prstGeom prst="rect">
            <a:avLst/>
          </a:prstGeom>
          <a:noFill/>
        </p:spPr>
        <p:txBody>
          <a:bodyPr wrap="square">
            <a:spAutoFit/>
          </a:bodyPr>
          <a:lstStyle/>
          <a:p>
            <a:pPr marL="299085" marR="480059" indent="-287020" algn="just">
              <a:lnSpc>
                <a:spcPct val="150000"/>
              </a:lnSpc>
              <a:spcBef>
                <a:spcPts val="100"/>
              </a:spcBef>
              <a:buFont typeface="Arial MT"/>
              <a:buChar char="•"/>
              <a:tabLst>
                <a:tab pos="299085" algn="l"/>
                <a:tab pos="299720" algn="l"/>
              </a:tabLst>
            </a:pPr>
            <a:r>
              <a:rPr lang="en-US" sz="2200" dirty="0">
                <a:latin typeface="Times New Roman" panose="02020603050405020304" pitchFamily="18" charset="0"/>
                <a:cs typeface="Times New Roman" panose="02020603050405020304" pitchFamily="18" charset="0"/>
              </a:rPr>
              <a:t>The chart clearly illustrates that a significant portion of the sample comprises individuals aged above 50 years.</a:t>
            </a:r>
          </a:p>
          <a:p>
            <a:pPr marL="299085" marR="480059" indent="-287020" algn="just">
              <a:lnSpc>
                <a:spcPct val="150000"/>
              </a:lnSpc>
              <a:spcBef>
                <a:spcPts val="100"/>
              </a:spcBef>
              <a:buFont typeface="Arial MT"/>
              <a:buChar char="•"/>
              <a:tabLst>
                <a:tab pos="299085" algn="l"/>
                <a:tab pos="299720" algn="l"/>
              </a:tabLst>
            </a:pPr>
            <a:r>
              <a:rPr lang="en-US" sz="2200" dirty="0">
                <a:latin typeface="Times New Roman" panose="02020603050405020304" pitchFamily="18" charset="0"/>
                <a:cs typeface="Times New Roman" panose="02020603050405020304" pitchFamily="18" charset="0"/>
              </a:rPr>
              <a:t> Following closely behind are the age groups ranging from 41 to 50 and 30 to 40 years old.</a:t>
            </a:r>
          </a:p>
          <a:p>
            <a:pPr marL="299085" marR="480059" indent="-287020" algn="just">
              <a:lnSpc>
                <a:spcPct val="150000"/>
              </a:lnSpc>
              <a:spcBef>
                <a:spcPts val="100"/>
              </a:spcBef>
              <a:buFont typeface="Arial MT"/>
              <a:buChar char="•"/>
              <a:tabLst>
                <a:tab pos="299085" algn="l"/>
                <a:tab pos="299720" algn="l"/>
              </a:tabLst>
            </a:pPr>
            <a:r>
              <a:rPr lang="en-US" sz="2200" dirty="0">
                <a:latin typeface="Times New Roman" panose="02020603050405020304" pitchFamily="18" charset="0"/>
                <a:cs typeface="Times New Roman" panose="02020603050405020304" pitchFamily="18" charset="0"/>
              </a:rPr>
              <a:t> This distribution highlights the prominence of older age brackets within the sampled population, suggesting a notable representation of experienced educators in the study.</a:t>
            </a:r>
          </a:p>
        </p:txBody>
      </p:sp>
      <p:sp>
        <p:nvSpPr>
          <p:cNvPr id="6" name="TextBox 5">
            <a:extLst>
              <a:ext uri="{FF2B5EF4-FFF2-40B4-BE49-F238E27FC236}">
                <a16:creationId xmlns:a16="http://schemas.microsoft.com/office/drawing/2014/main" xmlns="" id="{0BBBDFFA-F89E-28F5-02B3-5F28EEC3CB57}"/>
              </a:ext>
            </a:extLst>
          </p:cNvPr>
          <p:cNvSpPr txBox="1"/>
          <p:nvPr/>
        </p:nvSpPr>
        <p:spPr>
          <a:xfrm>
            <a:off x="10602685" y="565966"/>
            <a:ext cx="500744" cy="369332"/>
          </a:xfrm>
          <a:prstGeom prst="rect">
            <a:avLst/>
          </a:prstGeom>
          <a:noFill/>
        </p:spPr>
        <p:txBody>
          <a:bodyPr wrap="square">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16</a:t>
            </a:r>
          </a:p>
        </p:txBody>
      </p:sp>
      <p:pic>
        <p:nvPicPr>
          <p:cNvPr id="7" name="Picture 6">
            <a:extLst>
              <a:ext uri="{FF2B5EF4-FFF2-40B4-BE49-F238E27FC236}">
                <a16:creationId xmlns:a16="http://schemas.microsoft.com/office/drawing/2014/main" xmlns="" id="{3177CB5B-593D-46BC-B111-F57D5B7F5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7379"/>
            <a:ext cx="4567021" cy="4769727"/>
          </a:xfrm>
          <a:prstGeom prst="rect">
            <a:avLst/>
          </a:prstGeom>
        </p:spPr>
      </p:pic>
    </p:spTree>
    <p:extLst>
      <p:ext uri="{BB962C8B-B14F-4D97-AF65-F5344CB8AC3E}">
        <p14:creationId xmlns:p14="http://schemas.microsoft.com/office/powerpoint/2010/main" val="346736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9E2AFFA-33F8-9988-FE10-13811269A486}"/>
              </a:ext>
            </a:extLst>
          </p:cNvPr>
          <p:cNvSpPr txBox="1"/>
          <p:nvPr/>
        </p:nvSpPr>
        <p:spPr>
          <a:xfrm>
            <a:off x="10595728" y="716437"/>
            <a:ext cx="556181" cy="646331"/>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17</a:t>
            </a:r>
          </a:p>
          <a:p>
            <a:endParaRPr lang="en-IN" dirty="0"/>
          </a:p>
        </p:txBody>
      </p:sp>
      <p:pic>
        <p:nvPicPr>
          <p:cNvPr id="10" name="Picture 9">
            <a:extLst>
              <a:ext uri="{FF2B5EF4-FFF2-40B4-BE49-F238E27FC236}">
                <a16:creationId xmlns:a16="http://schemas.microsoft.com/office/drawing/2014/main" xmlns="" id="{D0AF1583-9446-8654-8F73-83A6BDDB65E5}"/>
              </a:ext>
            </a:extLst>
          </p:cNvPr>
          <p:cNvPicPr>
            <a:picLocks noChangeAspect="1"/>
          </p:cNvPicPr>
          <p:nvPr/>
        </p:nvPicPr>
        <p:blipFill rotWithShape="1">
          <a:blip r:embed="rId2">
            <a:extLst>
              <a:ext uri="{28A0092B-C50C-407E-A947-70E740481C1C}">
                <a14:useLocalDpi xmlns:a14="http://schemas.microsoft.com/office/drawing/2010/main" val="0"/>
              </a:ext>
            </a:extLst>
          </a:blip>
          <a:srcRect l="14041" r="13076"/>
          <a:stretch/>
        </p:blipFill>
        <p:spPr>
          <a:xfrm>
            <a:off x="8116478" y="1205967"/>
            <a:ext cx="3978112" cy="2879294"/>
          </a:xfrm>
          <a:prstGeom prst="rect">
            <a:avLst/>
          </a:prstGeom>
        </p:spPr>
      </p:pic>
      <p:pic>
        <p:nvPicPr>
          <p:cNvPr id="12" name="Picture 11">
            <a:extLst>
              <a:ext uri="{FF2B5EF4-FFF2-40B4-BE49-F238E27FC236}">
                <a16:creationId xmlns:a16="http://schemas.microsoft.com/office/drawing/2014/main" xmlns="" id="{4B82C576-6706-3200-1BD2-FF7759A5F93A}"/>
              </a:ext>
            </a:extLst>
          </p:cNvPr>
          <p:cNvPicPr>
            <a:picLocks noChangeAspect="1"/>
          </p:cNvPicPr>
          <p:nvPr/>
        </p:nvPicPr>
        <p:blipFill rotWithShape="1">
          <a:blip r:embed="rId3">
            <a:extLst>
              <a:ext uri="{28A0092B-C50C-407E-A947-70E740481C1C}">
                <a14:useLocalDpi xmlns:a14="http://schemas.microsoft.com/office/drawing/2010/main" val="0"/>
              </a:ext>
            </a:extLst>
          </a:blip>
          <a:srcRect l="15067" r="13522"/>
          <a:stretch/>
        </p:blipFill>
        <p:spPr>
          <a:xfrm>
            <a:off x="4138366" y="1205967"/>
            <a:ext cx="3978112" cy="3036096"/>
          </a:xfrm>
          <a:prstGeom prst="rect">
            <a:avLst/>
          </a:prstGeom>
        </p:spPr>
      </p:pic>
      <p:pic>
        <p:nvPicPr>
          <p:cNvPr id="14" name="Picture 13">
            <a:extLst>
              <a:ext uri="{FF2B5EF4-FFF2-40B4-BE49-F238E27FC236}">
                <a16:creationId xmlns:a16="http://schemas.microsoft.com/office/drawing/2014/main" xmlns="" id="{24609742-41FA-A2C6-2F48-7BB0FCFC8A4E}"/>
              </a:ext>
            </a:extLst>
          </p:cNvPr>
          <p:cNvPicPr>
            <a:picLocks noChangeAspect="1"/>
          </p:cNvPicPr>
          <p:nvPr/>
        </p:nvPicPr>
        <p:blipFill rotWithShape="1">
          <a:blip r:embed="rId4">
            <a:extLst>
              <a:ext uri="{28A0092B-C50C-407E-A947-70E740481C1C}">
                <a14:useLocalDpi xmlns:a14="http://schemas.microsoft.com/office/drawing/2010/main" val="0"/>
              </a:ext>
            </a:extLst>
          </a:blip>
          <a:srcRect l="14582" r="13281"/>
          <a:stretch/>
        </p:blipFill>
        <p:spPr>
          <a:xfrm>
            <a:off x="174396" y="1205967"/>
            <a:ext cx="3756581" cy="3036096"/>
          </a:xfrm>
          <a:prstGeom prst="rect">
            <a:avLst/>
          </a:prstGeom>
        </p:spPr>
      </p:pic>
      <p:sp>
        <p:nvSpPr>
          <p:cNvPr id="15" name="TextBox 14">
            <a:extLst>
              <a:ext uri="{FF2B5EF4-FFF2-40B4-BE49-F238E27FC236}">
                <a16:creationId xmlns:a16="http://schemas.microsoft.com/office/drawing/2014/main" xmlns="" id="{B43B7131-1EB1-F13D-ABA9-76106609F12C}"/>
              </a:ext>
            </a:extLst>
          </p:cNvPr>
          <p:cNvSpPr txBox="1"/>
          <p:nvPr/>
        </p:nvSpPr>
        <p:spPr>
          <a:xfrm>
            <a:off x="0" y="75414"/>
            <a:ext cx="10011266" cy="646331"/>
          </a:xfrm>
          <a:prstGeom prst="rect">
            <a:avLst/>
          </a:prstGeom>
          <a:noFill/>
        </p:spPr>
        <p:txBody>
          <a:bodyPr wrap="square" rtlCol="0">
            <a:spAutoFit/>
          </a:bodyPr>
          <a:lstStyle/>
          <a:p>
            <a:r>
              <a:rPr lang="en-IN" sz="3600" u="sng" dirty="0">
                <a:solidFill>
                  <a:schemeClr val="accent6">
                    <a:lumMod val="50000"/>
                  </a:schemeClr>
                </a:solidFill>
                <a:latin typeface="Times New Roman" panose="02020603050405020304" pitchFamily="18" charset="0"/>
                <a:cs typeface="Times New Roman" panose="02020603050405020304" pitchFamily="18" charset="0"/>
              </a:rPr>
              <a:t>Analysis Based on the Age of the Respondents</a:t>
            </a:r>
          </a:p>
        </p:txBody>
      </p:sp>
      <p:cxnSp>
        <p:nvCxnSpPr>
          <p:cNvPr id="19" name="Straight Connector 18">
            <a:extLst>
              <a:ext uri="{FF2B5EF4-FFF2-40B4-BE49-F238E27FC236}">
                <a16:creationId xmlns:a16="http://schemas.microsoft.com/office/drawing/2014/main" xmlns="" id="{AE313E97-6630-EED5-1B12-71899510145A}"/>
              </a:ext>
            </a:extLst>
          </p:cNvPr>
          <p:cNvCxnSpPr/>
          <p:nvPr/>
        </p:nvCxnSpPr>
        <p:spPr>
          <a:xfrm>
            <a:off x="4166647" y="4085261"/>
            <a:ext cx="0" cy="2772739"/>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xmlns="" id="{C7322265-2772-D08E-F180-D79E1EBA894F}"/>
              </a:ext>
            </a:extLst>
          </p:cNvPr>
          <p:cNvCxnSpPr/>
          <p:nvPr/>
        </p:nvCxnSpPr>
        <p:spPr>
          <a:xfrm>
            <a:off x="8144759" y="4085261"/>
            <a:ext cx="0" cy="2772739"/>
          </a:xfrm>
          <a:prstGeom prst="line">
            <a:avLst/>
          </a:prstGeom>
          <a:ln w="28575"/>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xmlns="" id="{E8518959-4691-168D-9E84-1A39C292BEC4}"/>
              </a:ext>
            </a:extLst>
          </p:cNvPr>
          <p:cNvSpPr txBox="1"/>
          <p:nvPr/>
        </p:nvSpPr>
        <p:spPr>
          <a:xfrm>
            <a:off x="0" y="4176074"/>
            <a:ext cx="4110079"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this chart, it's evident that most respondents in this age group agree with the hypothesis that integrating technology into teaching affects teachers' work-life balance.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trend depicted in the image suggests that older individuals may encounter challenges in adapting to new technologies or altering established practices.</a:t>
            </a:r>
            <a:endParaRPr lang="en-IN"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xmlns="" id="{B691897E-0273-27DA-51BD-79CF916A09C9}"/>
              </a:ext>
            </a:extLst>
          </p:cNvPr>
          <p:cNvSpPr txBox="1"/>
          <p:nvPr/>
        </p:nvSpPr>
        <p:spPr>
          <a:xfrm>
            <a:off x="4105373" y="4199642"/>
            <a:ext cx="3949818"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chart, it's noticeable that about half of the respondents disagree with the hypothesis.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trend could suggest that younger age groups find it easier to use technology, potentially influencing their perceptions regarding its impact on work-life balance.</a:t>
            </a:r>
            <a:endParaRPr lang="en-IN"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xmlns="" id="{856D771A-4D7C-427D-0E89-89DD4EDD0920}"/>
              </a:ext>
            </a:extLst>
          </p:cNvPr>
          <p:cNvSpPr txBox="1"/>
          <p:nvPr/>
        </p:nvSpPr>
        <p:spPr>
          <a:xfrm>
            <a:off x="8229600" y="4085261"/>
            <a:ext cx="3930963"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chart, over three-quarters of the respondents disagree with the hypothesis, while the remainder express neutral opinions.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indicates that younger individuals, as observed in previous charts, may integrate technology more seamlessly, potentially avoiding disruptions to their work-life balance.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07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379B6C-D4B3-43F4-CF67-E28794C6174F}"/>
              </a:ext>
            </a:extLst>
          </p:cNvPr>
          <p:cNvSpPr txBox="1"/>
          <p:nvPr/>
        </p:nvSpPr>
        <p:spPr>
          <a:xfrm>
            <a:off x="10567448" y="707011"/>
            <a:ext cx="575035" cy="646331"/>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a:t>
            </a:r>
          </a:p>
          <a:p>
            <a:endParaRPr lang="en-IN" dirty="0"/>
          </a:p>
        </p:txBody>
      </p:sp>
      <p:sp>
        <p:nvSpPr>
          <p:cNvPr id="3" name="TextBox 2">
            <a:extLst>
              <a:ext uri="{FF2B5EF4-FFF2-40B4-BE49-F238E27FC236}">
                <a16:creationId xmlns:a16="http://schemas.microsoft.com/office/drawing/2014/main" xmlns="" id="{57D79482-298E-B956-D00B-C05579FEF268}"/>
              </a:ext>
            </a:extLst>
          </p:cNvPr>
          <p:cNvSpPr txBox="1"/>
          <p:nvPr/>
        </p:nvSpPr>
        <p:spPr>
          <a:xfrm>
            <a:off x="-414779" y="226243"/>
            <a:ext cx="10341204" cy="584775"/>
          </a:xfrm>
          <a:prstGeom prst="rect">
            <a:avLst/>
          </a:prstGeom>
          <a:noFill/>
        </p:spPr>
        <p:txBody>
          <a:bodyPr wrap="square" rtlCol="0">
            <a:spAutoFit/>
          </a:bodyPr>
          <a:lstStyle/>
          <a:p>
            <a:pPr algn="ctr"/>
            <a:r>
              <a:rPr lang="en-IN" sz="3200" b="1" u="sng" dirty="0">
                <a:solidFill>
                  <a:schemeClr val="accent6">
                    <a:lumMod val="50000"/>
                  </a:schemeClr>
                </a:solidFill>
                <a:latin typeface="Times New Roman" panose="02020603050405020304" pitchFamily="18" charset="0"/>
                <a:cs typeface="Times New Roman" panose="02020603050405020304" pitchFamily="18" charset="0"/>
              </a:rPr>
              <a:t>Gender Frequency Information Of The Sample</a:t>
            </a:r>
          </a:p>
        </p:txBody>
      </p:sp>
      <p:pic>
        <p:nvPicPr>
          <p:cNvPr id="5" name="Picture 4">
            <a:extLst>
              <a:ext uri="{FF2B5EF4-FFF2-40B4-BE49-F238E27FC236}">
                <a16:creationId xmlns:a16="http://schemas.microsoft.com/office/drawing/2014/main" xmlns="" id="{074B37E6-6DEC-431E-C548-C05E39F4C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1018"/>
            <a:ext cx="5062194" cy="3384221"/>
          </a:xfrm>
          <a:prstGeom prst="rect">
            <a:avLst/>
          </a:prstGeom>
        </p:spPr>
      </p:pic>
      <p:sp>
        <p:nvSpPr>
          <p:cNvPr id="6" name="TextBox 5">
            <a:extLst>
              <a:ext uri="{FF2B5EF4-FFF2-40B4-BE49-F238E27FC236}">
                <a16:creationId xmlns:a16="http://schemas.microsoft.com/office/drawing/2014/main" xmlns="" id="{3503BA8A-F546-5197-6DC8-36F4FEEFDC99}"/>
              </a:ext>
            </a:extLst>
          </p:cNvPr>
          <p:cNvSpPr txBox="1"/>
          <p:nvPr/>
        </p:nvSpPr>
        <p:spPr>
          <a:xfrm>
            <a:off x="0" y="4534295"/>
            <a:ext cx="5062194" cy="2031325"/>
          </a:xfrm>
          <a:prstGeom prst="rect">
            <a:avLst/>
          </a:prstGeom>
          <a:noFill/>
        </p:spPr>
        <p:txBody>
          <a:bodyPr wrap="square" rtlCol="0">
            <a:spAutoFit/>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chart reveals a distribution where female respondents outnumber male respondents slightly, with no participants falling into the "others" category.</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observation suggests a gender distribution skewed towards females within the sampled population.</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B005E694-A639-B2C7-7451-8512445F2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194" y="813392"/>
            <a:ext cx="5401559" cy="3381847"/>
          </a:xfrm>
          <a:prstGeom prst="rect">
            <a:avLst/>
          </a:prstGeom>
        </p:spPr>
      </p:pic>
      <p:cxnSp>
        <p:nvCxnSpPr>
          <p:cNvPr id="10" name="Straight Connector 9">
            <a:extLst>
              <a:ext uri="{FF2B5EF4-FFF2-40B4-BE49-F238E27FC236}">
                <a16:creationId xmlns:a16="http://schemas.microsoft.com/office/drawing/2014/main" xmlns="" id="{7BB49A7B-17FC-0AC9-3CEA-D9051C6D86D5}"/>
              </a:ext>
            </a:extLst>
          </p:cNvPr>
          <p:cNvCxnSpPr>
            <a:cxnSpLocks/>
          </p:cNvCxnSpPr>
          <p:nvPr/>
        </p:nvCxnSpPr>
        <p:spPr>
          <a:xfrm>
            <a:off x="5062194" y="735292"/>
            <a:ext cx="0" cy="6150989"/>
          </a:xfrm>
          <a:prstGeom prst="line">
            <a:avLst/>
          </a:prstGeom>
          <a:ln w="28575"/>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xmlns="" id="{FDD52A4E-9CAE-43CD-FAE0-49805C6467DD}"/>
              </a:ext>
            </a:extLst>
          </p:cNvPr>
          <p:cNvSpPr txBox="1"/>
          <p:nvPr/>
        </p:nvSpPr>
        <p:spPr>
          <a:xfrm>
            <a:off x="5062194" y="4195239"/>
            <a:ext cx="5401558" cy="280076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From the above bar diagram, it's noticeable that the frequency of females agreeing and disagreeing with the hypothesis is equal.</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However, upon closer examination, among those who agreed, approximately two-thirds of the females are above 50 years old. Conversely, in the case of males, while the majority are disagreeing with the hypothesis overall, among those who agreed, most are also above 50 years old.</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This observation strengthens the analysis that age indeed plays a significant role in the ability to integrate technology effectively.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312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88EA8D8-47FB-88F8-DE57-8A69D9C97A91}"/>
              </a:ext>
            </a:extLst>
          </p:cNvPr>
          <p:cNvSpPr txBox="1"/>
          <p:nvPr/>
        </p:nvSpPr>
        <p:spPr>
          <a:xfrm>
            <a:off x="10548594" y="688157"/>
            <a:ext cx="443060" cy="646331"/>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a:t>
            </a:r>
          </a:p>
          <a:p>
            <a:endParaRPr lang="en-IN" dirty="0"/>
          </a:p>
        </p:txBody>
      </p:sp>
      <p:pic>
        <p:nvPicPr>
          <p:cNvPr id="4" name="Picture 3">
            <a:extLst>
              <a:ext uri="{FF2B5EF4-FFF2-40B4-BE49-F238E27FC236}">
                <a16:creationId xmlns:a16="http://schemas.microsoft.com/office/drawing/2014/main" xmlns="" id="{3850BFEE-3132-F7F5-AC08-F678F1B4A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6693"/>
            <a:ext cx="4798243" cy="3024046"/>
          </a:xfrm>
          <a:prstGeom prst="rect">
            <a:avLst/>
          </a:prstGeom>
        </p:spPr>
      </p:pic>
      <p:sp>
        <p:nvSpPr>
          <p:cNvPr id="5" name="TextBox 4">
            <a:extLst>
              <a:ext uri="{FF2B5EF4-FFF2-40B4-BE49-F238E27FC236}">
                <a16:creationId xmlns:a16="http://schemas.microsoft.com/office/drawing/2014/main" xmlns="" id="{BED991B4-E5A8-5E6F-9E60-B3601C75F8D4}"/>
              </a:ext>
            </a:extLst>
          </p:cNvPr>
          <p:cNvSpPr txBox="1"/>
          <p:nvPr/>
        </p:nvSpPr>
        <p:spPr>
          <a:xfrm>
            <a:off x="-9427" y="4239284"/>
            <a:ext cx="4798243"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chart illustrates that within the sample, the majority of teachers work in aided schools or institutions, followed by those in government and private institutions.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distribution highlights the prevalence of teachers within the aided sector, suggesting a noteworthy presence of educators in these types of educational establishments.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3C6A2806-1434-043E-1F35-8F1D29496A7B}"/>
              </a:ext>
            </a:extLst>
          </p:cNvPr>
          <p:cNvSpPr txBox="1"/>
          <p:nvPr/>
        </p:nvSpPr>
        <p:spPr>
          <a:xfrm>
            <a:off x="362932" y="242314"/>
            <a:ext cx="10407192" cy="523220"/>
          </a:xfrm>
          <a:prstGeom prst="rect">
            <a:avLst/>
          </a:prstGeom>
          <a:noFill/>
        </p:spPr>
        <p:txBody>
          <a:bodyPr wrap="square" rtlCol="0">
            <a:spAutoFit/>
          </a:bodyPr>
          <a:lstStyle/>
          <a:p>
            <a:r>
              <a:rPr lang="en-IN" sz="2800" dirty="0">
                <a:solidFill>
                  <a:schemeClr val="accent6">
                    <a:lumMod val="50000"/>
                  </a:schemeClr>
                </a:solidFill>
                <a:latin typeface="Times New Roman" panose="02020603050405020304" pitchFamily="18" charset="0"/>
                <a:cs typeface="Times New Roman" panose="02020603050405020304" pitchFamily="18" charset="0"/>
              </a:rPr>
              <a:t>Analysis based on the Organization type that the teachers work.</a:t>
            </a:r>
          </a:p>
        </p:txBody>
      </p:sp>
      <p:pic>
        <p:nvPicPr>
          <p:cNvPr id="10" name="Picture 9">
            <a:extLst>
              <a:ext uri="{FF2B5EF4-FFF2-40B4-BE49-F238E27FC236}">
                <a16:creationId xmlns:a16="http://schemas.microsoft.com/office/drawing/2014/main" xmlns="" id="{DC47EBB1-EE21-B649-5D0D-2285AFF59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054" y="1106694"/>
            <a:ext cx="5633845" cy="3024046"/>
          </a:xfrm>
          <a:prstGeom prst="rect">
            <a:avLst/>
          </a:prstGeom>
        </p:spPr>
      </p:pic>
      <p:sp>
        <p:nvSpPr>
          <p:cNvPr id="11" name="TextBox 10">
            <a:extLst>
              <a:ext uri="{FF2B5EF4-FFF2-40B4-BE49-F238E27FC236}">
                <a16:creationId xmlns:a16="http://schemas.microsoft.com/office/drawing/2014/main" xmlns="" id="{186B3851-B788-F9B7-F710-55DC8C118E76}"/>
              </a:ext>
            </a:extLst>
          </p:cNvPr>
          <p:cNvSpPr txBox="1"/>
          <p:nvPr/>
        </p:nvSpPr>
        <p:spPr>
          <a:xfrm>
            <a:off x="4967926" y="4239284"/>
            <a:ext cx="5802198" cy="2708434"/>
          </a:xfrm>
          <a:prstGeom prst="rect">
            <a:avLst/>
          </a:prstGeom>
          <a:noFill/>
        </p:spPr>
        <p:txBody>
          <a:bodyPr wrap="square" rtlCol="0">
            <a:spAutoFit/>
          </a:bodyPr>
          <a:lstStyle/>
          <a:p>
            <a:pPr marL="285750" indent="-285750"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From this chart, it's evident that a significant portion of teachers from aided and government organizations or schools/institutions agree with the hypothesis that they are experiencing a lack of work-life balance due to technological integration.</a:t>
            </a:r>
          </a:p>
          <a:p>
            <a:pPr marL="285750" indent="-285750"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Conversely, among private teachers, the majority disagree with the statement. This disparity suggests differing perspectives on the impact of technological integration on work-life balance across different types of educational institutions.</a:t>
            </a:r>
            <a:endParaRPr lang="en-IN" sz="17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xmlns="" id="{E558CAD9-2DEA-3E52-85EB-C301F9669833}"/>
              </a:ext>
            </a:extLst>
          </p:cNvPr>
          <p:cNvCxnSpPr>
            <a:cxnSpLocks/>
          </p:cNvCxnSpPr>
          <p:nvPr/>
        </p:nvCxnSpPr>
        <p:spPr>
          <a:xfrm>
            <a:off x="4793037" y="4130739"/>
            <a:ext cx="18854" cy="2727261"/>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001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838FA-2DA5-730A-DB2D-F851A3D5A30E}"/>
              </a:ext>
            </a:extLst>
          </p:cNvPr>
          <p:cNvSpPr>
            <a:spLocks noGrp="1"/>
          </p:cNvSpPr>
          <p:nvPr>
            <p:ph type="title"/>
          </p:nvPr>
        </p:nvSpPr>
        <p:spPr/>
        <p:txBody>
          <a:bodyPr/>
          <a:lstStyle/>
          <a:p>
            <a:r>
              <a:rPr lang="en-IN" dirty="0"/>
              <a:t>Introduction</a:t>
            </a:r>
          </a:p>
        </p:txBody>
      </p:sp>
      <p:sp>
        <p:nvSpPr>
          <p:cNvPr id="4" name="TextBox 3">
            <a:extLst>
              <a:ext uri="{FF2B5EF4-FFF2-40B4-BE49-F238E27FC236}">
                <a16:creationId xmlns:a16="http://schemas.microsoft.com/office/drawing/2014/main" xmlns="" id="{D8C8D9E1-E742-1415-BF7B-904A13B73FDF}"/>
              </a:ext>
            </a:extLst>
          </p:cNvPr>
          <p:cNvSpPr txBox="1"/>
          <p:nvPr/>
        </p:nvSpPr>
        <p:spPr>
          <a:xfrm>
            <a:off x="254074" y="1832564"/>
            <a:ext cx="11386457" cy="4891788"/>
          </a:xfrm>
          <a:prstGeom prst="rect">
            <a:avLst/>
          </a:prstGeom>
          <a:noFill/>
        </p:spPr>
        <p:txBody>
          <a:bodyPr wrap="square">
            <a:spAutoFit/>
          </a:bodyPr>
          <a:lstStyle/>
          <a:p>
            <a:pPr marR="0" algn="just">
              <a:lnSpc>
                <a:spcPct val="115000"/>
              </a:lnSpc>
              <a:spcBef>
                <a:spcPts val="0"/>
              </a:spcBef>
              <a:spcAft>
                <a:spcPts val="0"/>
              </a:spcAft>
            </a:pP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gn="just">
              <a:lnSpc>
                <a:spcPct val="150000"/>
              </a:lnSpc>
              <a:spcBef>
                <a:spcPts val="0"/>
              </a:spcBef>
              <a:spcAft>
                <a:spcPts val="0"/>
              </a:spcAft>
              <a:buFont typeface="Wingdings" panose="05000000000000000000" pitchFamily="2" charset="2"/>
              <a:buChar char="Ø"/>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In today's educational landscape, technology has become a transformative force, reshaping teaching methods and affecting teachers personally and professionally. </a:t>
            </a:r>
          </a:p>
          <a:p>
            <a:pPr marL="342900" marR="0" indent="-342900" algn="just">
              <a:lnSpc>
                <a:spcPct val="150000"/>
              </a:lnSpc>
              <a:spcBef>
                <a:spcPts val="0"/>
              </a:spcBef>
              <a:spcAft>
                <a:spcPts val="0"/>
              </a:spcAft>
              <a:buFont typeface="Wingdings" panose="05000000000000000000" pitchFamily="2" charset="2"/>
              <a:buChar char="Ø"/>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This study explores the dynamic relationship between technological integration and the teacher's life, touching upon the challenges, opportunities, and ethical considerations inherent in this evolving landscape.</a:t>
            </a:r>
          </a:p>
          <a:p>
            <a:pPr marL="342900" marR="0" indent="-342900" algn="just">
              <a:lnSpc>
                <a:spcPct val="150000"/>
              </a:lnSpc>
              <a:spcBef>
                <a:spcPts val="0"/>
              </a:spcBef>
              <a:spcAft>
                <a:spcPts val="0"/>
              </a:spcAft>
              <a:buFont typeface="Wingdings" panose="05000000000000000000" pitchFamily="2" charset="2"/>
              <a:buChar char="Ø"/>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 From revolutionizing classroom dynamics to blurring work-life boundaries, the intersection of technology and education presents both promise and complexity, underscoring the pivotal role of teachers in shaping the future of learning.</a:t>
            </a: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98474F68-EA14-8313-65BD-728B908F0545}"/>
              </a:ext>
            </a:extLst>
          </p:cNvPr>
          <p:cNvSpPr txBox="1"/>
          <p:nvPr/>
        </p:nvSpPr>
        <p:spPr>
          <a:xfrm>
            <a:off x="10624459" y="466724"/>
            <a:ext cx="914400" cy="369332"/>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210694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0AE9455-02E7-4A71-4899-C26AEC94ED42}"/>
              </a:ext>
            </a:extLst>
          </p:cNvPr>
          <p:cNvSpPr txBox="1"/>
          <p:nvPr/>
        </p:nvSpPr>
        <p:spPr>
          <a:xfrm>
            <a:off x="10558021" y="754145"/>
            <a:ext cx="518474" cy="646331"/>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a:t>
            </a:r>
          </a:p>
          <a:p>
            <a:endParaRPr lang="en-IN" dirty="0"/>
          </a:p>
        </p:txBody>
      </p:sp>
      <p:pic>
        <p:nvPicPr>
          <p:cNvPr id="4" name="Picture 3">
            <a:extLst>
              <a:ext uri="{FF2B5EF4-FFF2-40B4-BE49-F238E27FC236}">
                <a16:creationId xmlns:a16="http://schemas.microsoft.com/office/drawing/2014/main" xmlns="" id="{A2FA4441-56AF-B98B-A5F7-008815DFD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55377"/>
            <a:ext cx="5429838" cy="2992608"/>
          </a:xfrm>
          <a:prstGeom prst="rect">
            <a:avLst/>
          </a:prstGeom>
        </p:spPr>
      </p:pic>
      <p:sp>
        <p:nvSpPr>
          <p:cNvPr id="5" name="TextBox 4">
            <a:extLst>
              <a:ext uri="{FF2B5EF4-FFF2-40B4-BE49-F238E27FC236}">
                <a16:creationId xmlns:a16="http://schemas.microsoft.com/office/drawing/2014/main" xmlns="" id="{3A188742-C655-8212-3771-77FFDD1E1E4E}"/>
              </a:ext>
            </a:extLst>
          </p:cNvPr>
          <p:cNvSpPr txBox="1"/>
          <p:nvPr/>
        </p:nvSpPr>
        <p:spPr>
          <a:xfrm>
            <a:off x="749431" y="216817"/>
            <a:ext cx="10067827" cy="646331"/>
          </a:xfrm>
          <a:prstGeom prst="rect">
            <a:avLst/>
          </a:prstGeom>
          <a:noFill/>
        </p:spPr>
        <p:txBody>
          <a:bodyPr wrap="square" rtlCol="0">
            <a:spAutoFit/>
          </a:bodyPr>
          <a:lstStyle/>
          <a:p>
            <a:r>
              <a:rPr lang="en-IN" sz="3600" u="sng" dirty="0">
                <a:solidFill>
                  <a:schemeClr val="accent6">
                    <a:lumMod val="50000"/>
                  </a:schemeClr>
                </a:solidFill>
                <a:latin typeface="Times New Roman" panose="02020603050405020304" pitchFamily="18" charset="0"/>
                <a:cs typeface="Times New Roman" panose="02020603050405020304" pitchFamily="18" charset="0"/>
              </a:rPr>
              <a:t>Analysis based on Salary of the Respondents</a:t>
            </a:r>
          </a:p>
        </p:txBody>
      </p:sp>
      <p:sp>
        <p:nvSpPr>
          <p:cNvPr id="6" name="TextBox 5">
            <a:extLst>
              <a:ext uri="{FF2B5EF4-FFF2-40B4-BE49-F238E27FC236}">
                <a16:creationId xmlns:a16="http://schemas.microsoft.com/office/drawing/2014/main" xmlns="" id="{9E6EF369-5C5B-2CC9-BD0C-A5F6C322E165}"/>
              </a:ext>
            </a:extLst>
          </p:cNvPr>
          <p:cNvSpPr txBox="1"/>
          <p:nvPr/>
        </p:nvSpPr>
        <p:spPr>
          <a:xfrm>
            <a:off x="0" y="4496779"/>
            <a:ext cx="5429838"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figure indicates that the majority of individuals have a salary above 70,000, followed by those earning between 50,001 to 70,000, and then by those earning below 30,000 and 30,000 to 50,000.</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distribution highlights a prevalent concentration of respondents in higher salary brackets, with fewer individuals in lower income ranges.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ABA799D2-16A0-E467-5E48-A79B95BFD006}"/>
              </a:ext>
            </a:extLst>
          </p:cNvPr>
          <p:cNvPicPr>
            <a:picLocks noChangeAspect="1"/>
          </p:cNvPicPr>
          <p:nvPr/>
        </p:nvPicPr>
        <p:blipFill rotWithShape="1">
          <a:blip r:embed="rId3">
            <a:extLst>
              <a:ext uri="{28A0092B-C50C-407E-A947-70E740481C1C}">
                <a14:useLocalDpi xmlns:a14="http://schemas.microsoft.com/office/drawing/2010/main" val="0"/>
              </a:ext>
            </a:extLst>
          </a:blip>
          <a:srcRect l="2216"/>
          <a:stretch/>
        </p:blipFill>
        <p:spPr>
          <a:xfrm>
            <a:off x="5429838" y="1155377"/>
            <a:ext cx="5043341" cy="2992608"/>
          </a:xfrm>
          <a:prstGeom prst="rect">
            <a:avLst/>
          </a:prstGeom>
        </p:spPr>
      </p:pic>
      <p:sp>
        <p:nvSpPr>
          <p:cNvPr id="9" name="TextBox 8">
            <a:extLst>
              <a:ext uri="{FF2B5EF4-FFF2-40B4-BE49-F238E27FC236}">
                <a16:creationId xmlns:a16="http://schemas.microsoft.com/office/drawing/2014/main" xmlns="" id="{003C9B69-5F3D-19E5-75C0-DAA7124B5A60}"/>
              </a:ext>
            </a:extLst>
          </p:cNvPr>
          <p:cNvSpPr txBox="1"/>
          <p:nvPr/>
        </p:nvSpPr>
        <p:spPr>
          <a:xfrm>
            <a:off x="5429838" y="4147984"/>
            <a:ext cx="5043341" cy="2708434"/>
          </a:xfrm>
          <a:prstGeom prst="rect">
            <a:avLst/>
          </a:prstGeom>
          <a:noFill/>
        </p:spPr>
        <p:txBody>
          <a:bodyPr wrap="square" rtlCol="0">
            <a:spAutoFit/>
          </a:bodyPr>
          <a:lstStyle/>
          <a:p>
            <a:pPr marL="285750" indent="-285750"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Analysis reveals that individuals earning salaries above 70,000, as well as those earning between 50,001 to 70,000, tend to disagree with the hypothesis, suggesting they are comfortable with the integration of technology.</a:t>
            </a:r>
          </a:p>
          <a:p>
            <a:pPr marL="285750" indent="-285750"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Conversely, among individuals earning below these thresholds, there is a greater acceptance of the hypothesis, indicating potential concerns about the impact of technology integration on their work-life balance.</a:t>
            </a:r>
            <a:endParaRPr lang="en-IN" sz="17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xmlns="" id="{AAEC06C0-5A97-EF00-0D84-A9BABF8B95A4}"/>
              </a:ext>
            </a:extLst>
          </p:cNvPr>
          <p:cNvCxnSpPr>
            <a:cxnSpLocks/>
          </p:cNvCxnSpPr>
          <p:nvPr/>
        </p:nvCxnSpPr>
        <p:spPr>
          <a:xfrm>
            <a:off x="5429838" y="4147984"/>
            <a:ext cx="0" cy="2710016"/>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1313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592AED0-5E30-E443-CAB8-15BF91DF9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5335"/>
            <a:ext cx="3923071" cy="2918764"/>
          </a:xfrm>
          <a:prstGeom prst="rect">
            <a:avLst/>
          </a:prstGeom>
        </p:spPr>
      </p:pic>
      <p:sp>
        <p:nvSpPr>
          <p:cNvPr id="4" name="TextBox 3">
            <a:extLst>
              <a:ext uri="{FF2B5EF4-FFF2-40B4-BE49-F238E27FC236}">
                <a16:creationId xmlns:a16="http://schemas.microsoft.com/office/drawing/2014/main" xmlns="" id="{D90EDCC9-5318-464B-DAFE-E8027A5E4C46}"/>
              </a:ext>
            </a:extLst>
          </p:cNvPr>
          <p:cNvSpPr txBox="1"/>
          <p:nvPr/>
        </p:nvSpPr>
        <p:spPr>
          <a:xfrm>
            <a:off x="518474" y="254524"/>
            <a:ext cx="10077254" cy="646331"/>
          </a:xfrm>
          <a:prstGeom prst="rect">
            <a:avLst/>
          </a:prstGeom>
          <a:noFill/>
        </p:spPr>
        <p:txBody>
          <a:bodyPr wrap="square" rtlCol="0">
            <a:spAutoFit/>
          </a:bodyPr>
          <a:lstStyle/>
          <a:p>
            <a:r>
              <a:rPr lang="en-IN" sz="3600" b="1" u="sng" dirty="0">
                <a:solidFill>
                  <a:schemeClr val="accent6">
                    <a:lumMod val="50000"/>
                  </a:schemeClr>
                </a:solidFill>
                <a:latin typeface="Times New Roman" panose="02020603050405020304" pitchFamily="18" charset="0"/>
                <a:cs typeface="Times New Roman" panose="02020603050405020304" pitchFamily="18" charset="0"/>
              </a:rPr>
              <a:t>Analysis based on Marital Status of Respondents</a:t>
            </a:r>
          </a:p>
        </p:txBody>
      </p:sp>
      <p:pic>
        <p:nvPicPr>
          <p:cNvPr id="10" name="Picture 9">
            <a:extLst>
              <a:ext uri="{FF2B5EF4-FFF2-40B4-BE49-F238E27FC236}">
                <a16:creationId xmlns:a16="http://schemas.microsoft.com/office/drawing/2014/main" xmlns="" id="{79494338-9225-771E-87A8-7B55B21AF1DA}"/>
              </a:ext>
            </a:extLst>
          </p:cNvPr>
          <p:cNvPicPr>
            <a:picLocks noChangeAspect="1"/>
          </p:cNvPicPr>
          <p:nvPr/>
        </p:nvPicPr>
        <p:blipFill rotWithShape="1">
          <a:blip r:embed="rId3">
            <a:extLst>
              <a:ext uri="{28A0092B-C50C-407E-A947-70E740481C1C}">
                <a14:useLocalDpi xmlns:a14="http://schemas.microsoft.com/office/drawing/2010/main" val="0"/>
              </a:ext>
            </a:extLst>
          </a:blip>
          <a:srcRect l="15549" r="17359"/>
          <a:stretch/>
        </p:blipFill>
        <p:spPr>
          <a:xfrm>
            <a:off x="3923072" y="1125335"/>
            <a:ext cx="3157979" cy="2918764"/>
          </a:xfrm>
          <a:prstGeom prst="rect">
            <a:avLst/>
          </a:prstGeom>
        </p:spPr>
      </p:pic>
      <p:pic>
        <p:nvPicPr>
          <p:cNvPr id="12" name="Picture 11">
            <a:extLst>
              <a:ext uri="{FF2B5EF4-FFF2-40B4-BE49-F238E27FC236}">
                <a16:creationId xmlns:a16="http://schemas.microsoft.com/office/drawing/2014/main" xmlns="" id="{3174BE07-DF30-5A68-3FE3-54F2E1E093D3}"/>
              </a:ext>
            </a:extLst>
          </p:cNvPr>
          <p:cNvPicPr>
            <a:picLocks noChangeAspect="1"/>
          </p:cNvPicPr>
          <p:nvPr/>
        </p:nvPicPr>
        <p:blipFill rotWithShape="1">
          <a:blip r:embed="rId4">
            <a:extLst>
              <a:ext uri="{28A0092B-C50C-407E-A947-70E740481C1C}">
                <a14:useLocalDpi xmlns:a14="http://schemas.microsoft.com/office/drawing/2010/main" val="0"/>
              </a:ext>
            </a:extLst>
          </a:blip>
          <a:srcRect l="11864" r="11113"/>
          <a:stretch/>
        </p:blipFill>
        <p:spPr>
          <a:xfrm>
            <a:off x="7081051" y="1125335"/>
            <a:ext cx="3354422" cy="2918764"/>
          </a:xfrm>
          <a:prstGeom prst="rect">
            <a:avLst/>
          </a:prstGeom>
        </p:spPr>
      </p:pic>
      <p:cxnSp>
        <p:nvCxnSpPr>
          <p:cNvPr id="13" name="Straight Connector 12">
            <a:extLst>
              <a:ext uri="{FF2B5EF4-FFF2-40B4-BE49-F238E27FC236}">
                <a16:creationId xmlns:a16="http://schemas.microsoft.com/office/drawing/2014/main" xmlns="" id="{57860DD6-523E-7B80-B6C6-9C15A4AA73E9}"/>
              </a:ext>
            </a:extLst>
          </p:cNvPr>
          <p:cNvCxnSpPr>
            <a:cxnSpLocks/>
          </p:cNvCxnSpPr>
          <p:nvPr/>
        </p:nvCxnSpPr>
        <p:spPr>
          <a:xfrm>
            <a:off x="3900571" y="4044099"/>
            <a:ext cx="0" cy="2813901"/>
          </a:xfrm>
          <a:prstGeom prst="line">
            <a:avLst/>
          </a:prstGeom>
          <a:ln w="28575"/>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xmlns="" id="{7F4712E7-A062-5154-B3F6-5E89D46BB94E}"/>
              </a:ext>
            </a:extLst>
          </p:cNvPr>
          <p:cNvSpPr txBox="1"/>
          <p:nvPr/>
        </p:nvSpPr>
        <p:spPr>
          <a:xfrm>
            <a:off x="0" y="4364610"/>
            <a:ext cx="3806300" cy="255454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chart, both the number and percentage of respondents who are married surpass those who are unmarried.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observation indicates a higher representation of married individuals within the surveyed population.</a:t>
            </a: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xmlns="" id="{903A28B5-54DB-3FFA-275A-3DAE51B16A9F}"/>
              </a:ext>
            </a:extLst>
          </p:cNvPr>
          <p:cNvSpPr txBox="1"/>
          <p:nvPr/>
        </p:nvSpPr>
        <p:spPr>
          <a:xfrm>
            <a:off x="3923071" y="4268579"/>
            <a:ext cx="6512400" cy="255454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Among married individuals, there appears to be a higher agreement with the hypothesis, possibly because they face challenges in allocating time for both work and family responsibilities.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Conversely, unmarried individuals tend to disagree with the hypothesis, suggesting they may have more flexibility in managing their work-life balance without the additional commitments of family life.</a:t>
            </a:r>
            <a:endParaRPr lang="en-IN" sz="20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xmlns="" id="{46FD120D-E450-4F69-43FA-0EAF5655F422}"/>
              </a:ext>
            </a:extLst>
          </p:cNvPr>
          <p:cNvSpPr txBox="1"/>
          <p:nvPr/>
        </p:nvSpPr>
        <p:spPr>
          <a:xfrm>
            <a:off x="10595727" y="716189"/>
            <a:ext cx="461913" cy="369332"/>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17717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D131D6B-1D52-7C1D-2B81-CE5C11D2EE3C}"/>
              </a:ext>
            </a:extLst>
          </p:cNvPr>
          <p:cNvSpPr txBox="1"/>
          <p:nvPr/>
        </p:nvSpPr>
        <p:spPr>
          <a:xfrm>
            <a:off x="10586301" y="744718"/>
            <a:ext cx="527901" cy="369332"/>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a:t>
            </a:r>
          </a:p>
        </p:txBody>
      </p:sp>
      <p:pic>
        <p:nvPicPr>
          <p:cNvPr id="6" name="Picture 5">
            <a:extLst>
              <a:ext uri="{FF2B5EF4-FFF2-40B4-BE49-F238E27FC236}">
                <a16:creationId xmlns:a16="http://schemas.microsoft.com/office/drawing/2014/main" xmlns="" id="{53F58C40-3C3A-FFBF-5B24-A46AFE33E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36569"/>
            <a:ext cx="5062194" cy="5321430"/>
          </a:xfrm>
          <a:prstGeom prst="rect">
            <a:avLst/>
          </a:prstGeom>
        </p:spPr>
      </p:pic>
      <p:sp>
        <p:nvSpPr>
          <p:cNvPr id="7" name="TextBox 6">
            <a:extLst>
              <a:ext uri="{FF2B5EF4-FFF2-40B4-BE49-F238E27FC236}">
                <a16:creationId xmlns:a16="http://schemas.microsoft.com/office/drawing/2014/main" xmlns="" id="{DE19D422-68A9-7D69-9DBA-FE4AB05388DD}"/>
              </a:ext>
            </a:extLst>
          </p:cNvPr>
          <p:cNvSpPr txBox="1"/>
          <p:nvPr/>
        </p:nvSpPr>
        <p:spPr>
          <a:xfrm>
            <a:off x="631596" y="406164"/>
            <a:ext cx="9775596" cy="707886"/>
          </a:xfrm>
          <a:prstGeom prst="rect">
            <a:avLst/>
          </a:prstGeom>
          <a:noFill/>
        </p:spPr>
        <p:txBody>
          <a:bodyPr wrap="square" rtlCol="0">
            <a:spAutoFit/>
          </a:bodyPr>
          <a:lstStyle/>
          <a:p>
            <a:r>
              <a:rPr lang="en-US" sz="4000" b="1" i="0" u="sng" dirty="0">
                <a:solidFill>
                  <a:schemeClr val="accent6">
                    <a:lumMod val="50000"/>
                  </a:schemeClr>
                </a:solidFill>
                <a:effectLst/>
                <a:highlight>
                  <a:srgbClr val="FFFFFF"/>
                </a:highlight>
                <a:latin typeface="Times New Roman" panose="02020603050405020304" pitchFamily="18" charset="0"/>
                <a:cs typeface="Times New Roman" panose="02020603050405020304" pitchFamily="18" charset="0"/>
              </a:rPr>
              <a:t>Grade Levels Handled by Teachers</a:t>
            </a:r>
            <a:endParaRPr lang="en-IN" sz="4000" b="1" u="sng"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A2547D6F-8436-E03F-C8C1-6B67E00F572F}"/>
              </a:ext>
            </a:extLst>
          </p:cNvPr>
          <p:cNvSpPr txBox="1"/>
          <p:nvPr/>
        </p:nvSpPr>
        <p:spPr>
          <a:xfrm>
            <a:off x="5396845" y="1376313"/>
            <a:ext cx="4887798" cy="603864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Here we provide an overview of the distribution of teachers across different grade levels.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Interestingly, an equal number of teachers are observed in both the upper primary and lower primary sections, indicating a balanced representation.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Following this, we find a comparable presence of teachers in high school and higher secondary levels.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distribution highlights the diversity of grade levels within the teaching population surveyed.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076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6A87B5-3189-3E06-FA89-20D8DB70E4D3}"/>
              </a:ext>
            </a:extLst>
          </p:cNvPr>
          <p:cNvSpPr txBox="1"/>
          <p:nvPr/>
        </p:nvSpPr>
        <p:spPr>
          <a:xfrm>
            <a:off x="10567447" y="697584"/>
            <a:ext cx="575035" cy="369332"/>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23</a:t>
            </a:r>
          </a:p>
        </p:txBody>
      </p:sp>
      <p:sp>
        <p:nvSpPr>
          <p:cNvPr id="3" name="TextBox 2">
            <a:extLst>
              <a:ext uri="{FF2B5EF4-FFF2-40B4-BE49-F238E27FC236}">
                <a16:creationId xmlns:a16="http://schemas.microsoft.com/office/drawing/2014/main" xmlns="" id="{17CC6241-ED8A-B078-CB9B-42054DA8C7BC}"/>
              </a:ext>
            </a:extLst>
          </p:cNvPr>
          <p:cNvSpPr txBox="1"/>
          <p:nvPr/>
        </p:nvSpPr>
        <p:spPr>
          <a:xfrm>
            <a:off x="75414" y="0"/>
            <a:ext cx="10275217" cy="1200329"/>
          </a:xfrm>
          <a:prstGeom prst="rect">
            <a:avLst/>
          </a:prstGeom>
          <a:noFill/>
        </p:spPr>
        <p:txBody>
          <a:bodyPr wrap="square" rtlCol="0">
            <a:spAutoFit/>
          </a:bodyPr>
          <a:lstStyle/>
          <a:p>
            <a:r>
              <a:rPr lang="en-IN" sz="3600" b="1" dirty="0">
                <a:solidFill>
                  <a:schemeClr val="accent6">
                    <a:lumMod val="50000"/>
                  </a:schemeClr>
                </a:solidFill>
                <a:latin typeface="Times New Roman" panose="02020603050405020304" pitchFamily="18" charset="0"/>
                <a:cs typeface="Times New Roman" panose="02020603050405020304" pitchFamily="18" charset="0"/>
              </a:rPr>
              <a:t>Analysis based on the Grade level handled by the teachers</a:t>
            </a:r>
          </a:p>
        </p:txBody>
      </p:sp>
      <p:pic>
        <p:nvPicPr>
          <p:cNvPr id="5" name="Picture 4">
            <a:extLst>
              <a:ext uri="{FF2B5EF4-FFF2-40B4-BE49-F238E27FC236}">
                <a16:creationId xmlns:a16="http://schemas.microsoft.com/office/drawing/2014/main" xmlns="" id="{FBAD31F5-798F-9700-8176-5D2126FB2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2621"/>
            <a:ext cx="5279010" cy="2702368"/>
          </a:xfrm>
          <a:prstGeom prst="rect">
            <a:avLst/>
          </a:prstGeom>
        </p:spPr>
      </p:pic>
      <p:pic>
        <p:nvPicPr>
          <p:cNvPr id="7" name="Picture 6">
            <a:extLst>
              <a:ext uri="{FF2B5EF4-FFF2-40B4-BE49-F238E27FC236}">
                <a16:creationId xmlns:a16="http://schemas.microsoft.com/office/drawing/2014/main" xmlns="" id="{81353CA3-F2DD-9A87-797B-DA5A02314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010" y="1162621"/>
            <a:ext cx="5180029" cy="2702368"/>
          </a:xfrm>
          <a:prstGeom prst="rect">
            <a:avLst/>
          </a:prstGeom>
        </p:spPr>
      </p:pic>
      <p:cxnSp>
        <p:nvCxnSpPr>
          <p:cNvPr id="9" name="Straight Connector 8">
            <a:extLst>
              <a:ext uri="{FF2B5EF4-FFF2-40B4-BE49-F238E27FC236}">
                <a16:creationId xmlns:a16="http://schemas.microsoft.com/office/drawing/2014/main" xmlns="" id="{86E696CF-AF22-69A8-863A-A87B1C877370}"/>
              </a:ext>
            </a:extLst>
          </p:cNvPr>
          <p:cNvCxnSpPr/>
          <p:nvPr/>
        </p:nvCxnSpPr>
        <p:spPr>
          <a:xfrm>
            <a:off x="5279010" y="3864989"/>
            <a:ext cx="0" cy="2993011"/>
          </a:xfrm>
          <a:prstGeom prst="line">
            <a:avLst/>
          </a:prstGeom>
          <a:ln w="190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xmlns="" id="{E6E85209-A00A-47A4-F8BA-261BD3DEEF03}"/>
              </a:ext>
            </a:extLst>
          </p:cNvPr>
          <p:cNvSpPr txBox="1"/>
          <p:nvPr/>
        </p:nvSpPr>
        <p:spPr>
          <a:xfrm>
            <a:off x="0" y="3864989"/>
            <a:ext cx="5279002" cy="2862322"/>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lower primary school teachers, the chart indicates that more than half of the respondents disagree with the hypothesis regarding work-life balance and technology integration.</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suggests a notable divergence of opinion among this group regarding the impact of technology on their professional and personal lives.</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5DDAFF8C-441C-BA45-849E-5D0E95012930}"/>
              </a:ext>
            </a:extLst>
          </p:cNvPr>
          <p:cNvSpPr txBox="1"/>
          <p:nvPr/>
        </p:nvSpPr>
        <p:spPr>
          <a:xfrm>
            <a:off x="5279002" y="3864989"/>
            <a:ext cx="5180029"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upper primary school teachers, opinions appear to be more evenly divided.</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While the numbers of respondents who disagree and those who are neutral are nearly equal, there are comparatively fewer individuals who agree with the hypothesis.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balance of perspectives suggests a varied range of experiences and perceptions regarding the relationship between technology integration and work-life balance among this group of educators.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7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CA57717-862F-7B62-589A-0067C466BD82}"/>
              </a:ext>
            </a:extLst>
          </p:cNvPr>
          <p:cNvSpPr txBox="1"/>
          <p:nvPr/>
        </p:nvSpPr>
        <p:spPr>
          <a:xfrm>
            <a:off x="10576875" y="707010"/>
            <a:ext cx="546754" cy="400110"/>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24</a:t>
            </a:r>
          </a:p>
        </p:txBody>
      </p:sp>
      <p:pic>
        <p:nvPicPr>
          <p:cNvPr id="6" name="Picture 5">
            <a:extLst>
              <a:ext uri="{FF2B5EF4-FFF2-40B4-BE49-F238E27FC236}">
                <a16:creationId xmlns:a16="http://schemas.microsoft.com/office/drawing/2014/main" xmlns="" id="{019FB493-E63D-C504-7687-923438C17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450" y="13610"/>
            <a:ext cx="5194169" cy="2786150"/>
          </a:xfrm>
          <a:prstGeom prst="rect">
            <a:avLst/>
          </a:prstGeom>
        </p:spPr>
      </p:pic>
      <p:cxnSp>
        <p:nvCxnSpPr>
          <p:cNvPr id="8" name="Straight Connector 7">
            <a:extLst>
              <a:ext uri="{FF2B5EF4-FFF2-40B4-BE49-F238E27FC236}">
                <a16:creationId xmlns:a16="http://schemas.microsoft.com/office/drawing/2014/main" xmlns="" id="{089F3966-5B1B-96A3-5272-8697E78446E0}"/>
              </a:ext>
            </a:extLst>
          </p:cNvPr>
          <p:cNvCxnSpPr/>
          <p:nvPr/>
        </p:nvCxnSpPr>
        <p:spPr>
          <a:xfrm>
            <a:off x="5222450" y="2799752"/>
            <a:ext cx="0" cy="4128949"/>
          </a:xfrm>
          <a:prstGeom prst="line">
            <a:avLst/>
          </a:prstGeom>
          <a:ln w="19050"/>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xmlns="" id="{BD38D637-3BBB-776D-354D-BB6AF9EF3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10"/>
            <a:ext cx="5222448" cy="2786142"/>
          </a:xfrm>
          <a:prstGeom prst="rect">
            <a:avLst/>
          </a:prstGeom>
        </p:spPr>
      </p:pic>
      <p:sp>
        <p:nvSpPr>
          <p:cNvPr id="12" name="TextBox 11">
            <a:extLst>
              <a:ext uri="{FF2B5EF4-FFF2-40B4-BE49-F238E27FC236}">
                <a16:creationId xmlns:a16="http://schemas.microsoft.com/office/drawing/2014/main" xmlns="" id="{11EB7F46-0B95-E7DE-CB6E-CD735816143A}"/>
              </a:ext>
            </a:extLst>
          </p:cNvPr>
          <p:cNvSpPr txBox="1"/>
          <p:nvPr/>
        </p:nvSpPr>
        <p:spPr>
          <a:xfrm>
            <a:off x="14140" y="3157970"/>
            <a:ext cx="5194168" cy="295106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 the high school level, there is a noticeable majority of individuals agreeing with the hypothesis.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trend might be attributed to the traditional teaching methods commonly employed in high schools, where technology integration may be less prevalent compared to other educational levels.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18A02A26-915F-4502-79DC-94E34DD5B388}"/>
              </a:ext>
            </a:extLst>
          </p:cNvPr>
          <p:cNvSpPr txBox="1"/>
          <p:nvPr/>
        </p:nvSpPr>
        <p:spPr>
          <a:xfrm>
            <a:off x="5208308" y="3062329"/>
            <a:ext cx="5118738" cy="378206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 the higher secondary level, we observe an equal number of individuals agreeing and disagreeing with the hypothesis.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equilibrium could be attributed to the diverse teaching approaches and technological integration practices adopted across different higher secondary institutions, leading to varying perspectives among educators regarding the impact on work-life balance.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044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F8932E-9A00-8579-75B3-74BE304F8C59}"/>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xmlns="" id="{A50CD59C-5FCC-E2B8-E83A-049DA22B8328}"/>
              </a:ext>
            </a:extLst>
          </p:cNvPr>
          <p:cNvSpPr txBox="1"/>
          <p:nvPr/>
        </p:nvSpPr>
        <p:spPr>
          <a:xfrm>
            <a:off x="10602685" y="565966"/>
            <a:ext cx="500744" cy="369332"/>
          </a:xfrm>
          <a:prstGeom prst="rect">
            <a:avLst/>
          </a:prstGeom>
          <a:noFill/>
        </p:spPr>
        <p:txBody>
          <a:bodyPr wrap="square">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a:t>
            </a:r>
          </a:p>
        </p:txBody>
      </p:sp>
      <p:sp>
        <p:nvSpPr>
          <p:cNvPr id="6" name="TextBox 5">
            <a:extLst>
              <a:ext uri="{FF2B5EF4-FFF2-40B4-BE49-F238E27FC236}">
                <a16:creationId xmlns:a16="http://schemas.microsoft.com/office/drawing/2014/main" xmlns="" id="{51268055-64F9-702C-5F00-0064A6371F01}"/>
              </a:ext>
            </a:extLst>
          </p:cNvPr>
          <p:cNvSpPr txBox="1"/>
          <p:nvPr/>
        </p:nvSpPr>
        <p:spPr>
          <a:xfrm>
            <a:off x="584462" y="2328421"/>
            <a:ext cx="11067068" cy="4539704"/>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From the study, these conclusions can be drawn:</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1) Age emerges as a significant factor, indicating that older teachers encounter more challenges in technological integration.</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2) Gender-wise, it's evident that women, particularly older women, face more challenges in technological integration compared to men.</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3) Regarding organizational type, teachers in private institutions demonstrate greater flexibility in integrating technology compared to those in aided and government institutions.</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4) Higher salary levels correlate with a greater acceptance of technological integration among teachers.</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5) Marital status impacts work-life balance, with married individuals experiencing more stress and difficulties in technological integration compared to unmarried individuals.</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6) Grade level also plays a role, with lower primary and upper primary teachers exhibiting a more balanced work-life integration even with technological integration, in contrast to high school and higher secondary teachers.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918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AC2F1-423A-EE07-9D6C-49C1B97A17D8}"/>
              </a:ext>
            </a:extLst>
          </p:cNvPr>
          <p:cNvSpPr>
            <a:spLocks noGrp="1"/>
          </p:cNvSpPr>
          <p:nvPr>
            <p:ph type="title"/>
          </p:nvPr>
        </p:nvSpPr>
        <p:spPr>
          <a:xfrm>
            <a:off x="1710126" y="2370667"/>
            <a:ext cx="8825660" cy="1822514"/>
          </a:xfrm>
        </p:spPr>
        <p:txBody>
          <a:bodyPr/>
          <a:lstStyle/>
          <a:p>
            <a:pPr algn="ctr"/>
            <a:r>
              <a:rPr lang="en-IN" b="1" dirty="0"/>
              <a:t>Thank you</a:t>
            </a:r>
          </a:p>
        </p:txBody>
      </p:sp>
      <p:sp>
        <p:nvSpPr>
          <p:cNvPr id="3" name="TextBox 2">
            <a:extLst>
              <a:ext uri="{FF2B5EF4-FFF2-40B4-BE49-F238E27FC236}">
                <a16:creationId xmlns:a16="http://schemas.microsoft.com/office/drawing/2014/main" xmlns="" id="{2195BECD-8CD9-3D8B-7512-E7DC5F6F5581}"/>
              </a:ext>
            </a:extLst>
          </p:cNvPr>
          <p:cNvSpPr txBox="1"/>
          <p:nvPr/>
        </p:nvSpPr>
        <p:spPr>
          <a:xfrm>
            <a:off x="10602685" y="565966"/>
            <a:ext cx="500744" cy="369332"/>
          </a:xfrm>
          <a:prstGeom prst="rect">
            <a:avLst/>
          </a:prstGeom>
          <a:noFill/>
        </p:spPr>
        <p:txBody>
          <a:bodyPr wrap="square">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383601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838FA-2DA5-730A-DB2D-F851A3D5A30E}"/>
              </a:ext>
            </a:extLst>
          </p:cNvPr>
          <p:cNvSpPr>
            <a:spLocks noGrp="1"/>
          </p:cNvSpPr>
          <p:nvPr>
            <p:ph type="title"/>
          </p:nvPr>
        </p:nvSpPr>
        <p:spPr/>
        <p:txBody>
          <a:bodyPr/>
          <a:lstStyle/>
          <a:p>
            <a:r>
              <a:rPr lang="en-IN" dirty="0"/>
              <a:t>Statement of the Problem</a:t>
            </a:r>
          </a:p>
        </p:txBody>
      </p:sp>
      <p:sp>
        <p:nvSpPr>
          <p:cNvPr id="4" name="TextBox 3">
            <a:extLst>
              <a:ext uri="{FF2B5EF4-FFF2-40B4-BE49-F238E27FC236}">
                <a16:creationId xmlns:a16="http://schemas.microsoft.com/office/drawing/2014/main" xmlns="" id="{A8C7C185-6016-9770-976C-25D87805A089}"/>
              </a:ext>
            </a:extLst>
          </p:cNvPr>
          <p:cNvSpPr txBox="1"/>
          <p:nvPr/>
        </p:nvSpPr>
        <p:spPr>
          <a:xfrm>
            <a:off x="478971" y="2422405"/>
            <a:ext cx="11310258" cy="4369145"/>
          </a:xfrm>
          <a:prstGeom prst="rect">
            <a:avLst/>
          </a:prstGeom>
          <a:noFill/>
        </p:spPr>
        <p:txBody>
          <a:bodyPr wrap="square">
            <a:spAutoFit/>
          </a:bodyPr>
          <a:lstStyle/>
          <a:p>
            <a:pPr marL="342900" marR="0" indent="-342900" algn="just">
              <a:lnSpc>
                <a:spcPct val="107000"/>
              </a:lnSpc>
              <a:spcBef>
                <a:spcPts val="0"/>
              </a:spcBef>
              <a:spcAft>
                <a:spcPts val="800"/>
              </a:spcAft>
              <a:buFont typeface="Wingdings" panose="05000000000000000000" pitchFamily="2" charset="2"/>
              <a:buChar char="Ø"/>
            </a:pPr>
            <a:r>
              <a:rPr lang="en-US" sz="2200" kern="100" dirty="0">
                <a:effectLst/>
                <a:latin typeface="Calibri" panose="020F0502020204030204" pitchFamily="34" charset="0"/>
                <a:ea typeface="Times New Roman" panose="02020603050405020304" pitchFamily="18" charset="0"/>
                <a:cs typeface="Times New Roman" panose="02020603050405020304" pitchFamily="18" charset="0"/>
              </a:rPr>
              <a:t>Title: </a:t>
            </a:r>
            <a:r>
              <a:rPr lang="en-US" sz="2200" kern="100" dirty="0" smtClean="0">
                <a:latin typeface="Calibri" panose="020F0502020204030204" pitchFamily="34" charset="0"/>
                <a:ea typeface="Times New Roman" panose="02020603050405020304" pitchFamily="18" charset="0"/>
                <a:cs typeface="Times New Roman" panose="02020603050405020304" pitchFamily="18" charset="0"/>
              </a:rPr>
              <a:t>Studying</a:t>
            </a:r>
            <a:r>
              <a:rPr lang="en-US" sz="2200" kern="1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2200" kern="100" dirty="0">
                <a:effectLst/>
                <a:latin typeface="Calibri" panose="020F0502020204030204" pitchFamily="34" charset="0"/>
                <a:ea typeface="Times New Roman" panose="02020603050405020304" pitchFamily="18" charset="0"/>
                <a:cs typeface="Times New Roman" panose="02020603050405020304" pitchFamily="18" charset="0"/>
              </a:rPr>
              <a:t>the Influence of Technological Integration on Teachers' Work-Life Balance: A Socio-Demographic Perspective</a:t>
            </a:r>
          </a:p>
          <a:p>
            <a:pPr marL="342900" marR="0" indent="-342900" algn="just">
              <a:lnSpc>
                <a:spcPct val="107000"/>
              </a:lnSpc>
              <a:spcBef>
                <a:spcPts val="0"/>
              </a:spcBef>
              <a:spcAft>
                <a:spcPts val="800"/>
              </a:spcAft>
              <a:buFont typeface="Wingdings" panose="05000000000000000000" pitchFamily="2" charset="2"/>
              <a:buChar char="Ø"/>
            </a:pPr>
            <a:r>
              <a:rPr lang="en-US" sz="2200" kern="100" dirty="0">
                <a:effectLst/>
                <a:latin typeface="Calibri" panose="020F0502020204030204" pitchFamily="34" charset="0"/>
                <a:ea typeface="Times New Roman" panose="02020603050405020304" pitchFamily="18" charset="0"/>
                <a:cs typeface="Times New Roman" panose="02020603050405020304" pitchFamily="18" charset="0"/>
              </a:rPr>
              <a:t>This study investigates the impact of technological integration on the work-life balance of educators, with a focus on the role of socio-demographic factors such as age, gender, salary, and marital status. </a:t>
            </a:r>
          </a:p>
          <a:p>
            <a:pPr marL="342900" marR="0" indent="-342900" algn="just">
              <a:lnSpc>
                <a:spcPct val="107000"/>
              </a:lnSpc>
              <a:spcBef>
                <a:spcPts val="0"/>
              </a:spcBef>
              <a:spcAft>
                <a:spcPts val="800"/>
              </a:spcAft>
              <a:buFont typeface="Wingdings" panose="05000000000000000000" pitchFamily="2" charset="2"/>
              <a:buChar char="Ø"/>
            </a:pPr>
            <a:r>
              <a:rPr lang="en-US" sz="2200" kern="100" dirty="0">
                <a:effectLst/>
                <a:latin typeface="Calibri" panose="020F0502020204030204" pitchFamily="34" charset="0"/>
                <a:ea typeface="Times New Roman" panose="02020603050405020304" pitchFamily="18" charset="0"/>
                <a:cs typeface="Times New Roman" panose="02020603050405020304" pitchFamily="18" charset="0"/>
              </a:rPr>
              <a:t>By scrutinizing how these variables intersect with the adoption of technology in teaching practices, the research aims to shed light on the nuanced dynamics shaping educators' professional lives. </a:t>
            </a:r>
          </a:p>
          <a:p>
            <a:pPr marL="342900" marR="0" indent="-342900" algn="just">
              <a:lnSpc>
                <a:spcPct val="107000"/>
              </a:lnSpc>
              <a:spcBef>
                <a:spcPts val="0"/>
              </a:spcBef>
              <a:spcAft>
                <a:spcPts val="800"/>
              </a:spcAft>
              <a:buFont typeface="Wingdings" panose="05000000000000000000" pitchFamily="2" charset="2"/>
              <a:buChar char="Ø"/>
            </a:pPr>
            <a:r>
              <a:rPr lang="en-US" sz="2200" kern="100" dirty="0">
                <a:effectLst/>
                <a:latin typeface="Calibri" panose="020F0502020204030204" pitchFamily="34" charset="0"/>
                <a:ea typeface="Times New Roman" panose="02020603050405020304" pitchFamily="18" charset="0"/>
                <a:cs typeface="Times New Roman" panose="02020603050405020304" pitchFamily="18" charset="0"/>
              </a:rPr>
              <a:t>Through this exploration, the study seeks to uncover insights that can inform strategies to promote a more equitable and sustainable work-life balance within the context of technological advancement in education.</a:t>
            </a:r>
            <a:endParaRPr lang="en-IN" sz="2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04BE06D1-BE9B-98C7-1974-71AF8D593D15}"/>
              </a:ext>
            </a:extLst>
          </p:cNvPr>
          <p:cNvSpPr txBox="1"/>
          <p:nvPr/>
        </p:nvSpPr>
        <p:spPr>
          <a:xfrm>
            <a:off x="10624459" y="466724"/>
            <a:ext cx="914400" cy="369332"/>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577181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F8932E-9A00-8579-75B3-74BE304F8C59}"/>
              </a:ext>
            </a:extLst>
          </p:cNvPr>
          <p:cNvSpPr>
            <a:spLocks noGrp="1"/>
          </p:cNvSpPr>
          <p:nvPr>
            <p:ph type="title"/>
          </p:nvPr>
        </p:nvSpPr>
        <p:spPr/>
        <p:txBody>
          <a:bodyPr/>
          <a:lstStyle/>
          <a:p>
            <a:r>
              <a:rPr lang="en-IN" dirty="0"/>
              <a:t>General Objectives</a:t>
            </a:r>
          </a:p>
        </p:txBody>
      </p:sp>
      <p:sp>
        <p:nvSpPr>
          <p:cNvPr id="4" name="TextBox 3">
            <a:extLst>
              <a:ext uri="{FF2B5EF4-FFF2-40B4-BE49-F238E27FC236}">
                <a16:creationId xmlns:a16="http://schemas.microsoft.com/office/drawing/2014/main" xmlns="" id="{D9FC9873-5A59-33F6-36F6-5CA494617E8C}"/>
              </a:ext>
            </a:extLst>
          </p:cNvPr>
          <p:cNvSpPr txBox="1"/>
          <p:nvPr/>
        </p:nvSpPr>
        <p:spPr>
          <a:xfrm>
            <a:off x="424543" y="2304910"/>
            <a:ext cx="11364686" cy="2455159"/>
          </a:xfrm>
          <a:prstGeom prst="rect">
            <a:avLst/>
          </a:prstGeom>
          <a:noFill/>
        </p:spPr>
        <p:txBody>
          <a:bodyPr wrap="square">
            <a:spAutoFit/>
          </a:bodyPr>
          <a:lstStyle/>
          <a:p>
            <a:pPr marL="342900" marR="0" indent="-342900" algn="just">
              <a:lnSpc>
                <a:spcPct val="107000"/>
              </a:lnSpc>
              <a:spcBef>
                <a:spcPts val="0"/>
              </a:spcBef>
              <a:spcAft>
                <a:spcPts val="800"/>
              </a:spcAft>
              <a:buFont typeface="Wingdings" panose="05000000000000000000" pitchFamily="2" charset="2"/>
              <a:buChar char="Ø"/>
            </a:pPr>
            <a:r>
              <a:rPr lang="en-US" sz="2200" kern="100" dirty="0">
                <a:effectLst/>
                <a:latin typeface="Calibri" panose="020F0502020204030204" pitchFamily="34" charset="0"/>
                <a:ea typeface="Times New Roman" panose="02020603050405020304" pitchFamily="18" charset="0"/>
                <a:cs typeface="Times New Roman" panose="02020603050405020304" pitchFamily="18" charset="0"/>
              </a:rPr>
              <a:t>The general objective of this research is to explore and comprehend the comprehensive influence of technological integration on the work-life balance of teachers.</a:t>
            </a:r>
          </a:p>
          <a:p>
            <a:pPr marL="342900" marR="0" indent="-342900" algn="just">
              <a:lnSpc>
                <a:spcPct val="107000"/>
              </a:lnSpc>
              <a:spcBef>
                <a:spcPts val="0"/>
              </a:spcBef>
              <a:spcAft>
                <a:spcPts val="800"/>
              </a:spcAft>
              <a:buFont typeface="Wingdings" panose="05000000000000000000" pitchFamily="2" charset="2"/>
              <a:buChar char="Ø"/>
            </a:pPr>
            <a:r>
              <a:rPr lang="en-US" sz="2200" kern="100" dirty="0">
                <a:effectLst/>
                <a:latin typeface="Calibri" panose="020F0502020204030204" pitchFamily="34" charset="0"/>
                <a:ea typeface="Times New Roman" panose="02020603050405020304" pitchFamily="18" charset="0"/>
                <a:cs typeface="Times New Roman" panose="02020603050405020304" pitchFamily="18" charset="0"/>
              </a:rPr>
              <a:t> This encompasses an investigation into how factors such as age, gender, salary, and marital status intersect with the integration of technology in teaching practices. </a:t>
            </a:r>
          </a:p>
          <a:p>
            <a:pPr marL="342900" marR="0" indent="-342900" algn="just">
              <a:lnSpc>
                <a:spcPct val="107000"/>
              </a:lnSpc>
              <a:spcBef>
                <a:spcPts val="0"/>
              </a:spcBef>
              <a:spcAft>
                <a:spcPts val="800"/>
              </a:spcAft>
              <a:buFont typeface="Wingdings" panose="05000000000000000000" pitchFamily="2" charset="2"/>
              <a:buChar char="Ø"/>
            </a:pPr>
            <a:r>
              <a:rPr lang="en-US" sz="2200" kern="100" dirty="0">
                <a:effectLst/>
                <a:latin typeface="Calibri" panose="020F0502020204030204" pitchFamily="34" charset="0"/>
                <a:ea typeface="Times New Roman" panose="02020603050405020304" pitchFamily="18" charset="0"/>
                <a:cs typeface="Times New Roman" panose="02020603050405020304" pitchFamily="18" charset="0"/>
              </a:rPr>
              <a:t>The research aims to uncover insights into the multifaceted dynamics shaping educators' work-life balance within the context of technological advancement in education.</a:t>
            </a:r>
            <a:endParaRPr lang="en-IN" sz="2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CBF23F94-6D85-C89B-5460-E11B7C102D67}"/>
              </a:ext>
            </a:extLst>
          </p:cNvPr>
          <p:cNvSpPr txBox="1"/>
          <p:nvPr/>
        </p:nvSpPr>
        <p:spPr>
          <a:xfrm>
            <a:off x="10624459" y="466724"/>
            <a:ext cx="914400" cy="369332"/>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099914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F8932E-9A00-8579-75B3-74BE304F8C59}"/>
              </a:ext>
            </a:extLst>
          </p:cNvPr>
          <p:cNvSpPr>
            <a:spLocks noGrp="1"/>
          </p:cNvSpPr>
          <p:nvPr>
            <p:ph type="title"/>
          </p:nvPr>
        </p:nvSpPr>
        <p:spPr/>
        <p:txBody>
          <a:bodyPr/>
          <a:lstStyle/>
          <a:p>
            <a:r>
              <a:rPr lang="en-IN" dirty="0"/>
              <a:t>Variables</a:t>
            </a:r>
          </a:p>
        </p:txBody>
      </p:sp>
      <p:sp>
        <p:nvSpPr>
          <p:cNvPr id="4" name="TextBox 3">
            <a:extLst>
              <a:ext uri="{FF2B5EF4-FFF2-40B4-BE49-F238E27FC236}">
                <a16:creationId xmlns:a16="http://schemas.microsoft.com/office/drawing/2014/main" xmlns="" id="{D9FC9873-5A59-33F6-36F6-5CA494617E8C}"/>
              </a:ext>
            </a:extLst>
          </p:cNvPr>
          <p:cNvSpPr txBox="1"/>
          <p:nvPr/>
        </p:nvSpPr>
        <p:spPr>
          <a:xfrm>
            <a:off x="424543" y="2664135"/>
            <a:ext cx="11364686" cy="2754600"/>
          </a:xfrm>
          <a:prstGeom prst="rect">
            <a:avLst/>
          </a:prstGeom>
          <a:noFill/>
        </p:spPr>
        <p:txBody>
          <a:bodyPr wrap="square">
            <a:spAutoFit/>
          </a:bodyPr>
          <a:lstStyle/>
          <a:p>
            <a:pPr marL="342900" marR="0" indent="-342900" algn="just">
              <a:lnSpc>
                <a:spcPct val="107000"/>
              </a:lnSpc>
              <a:spcBef>
                <a:spcPts val="0"/>
              </a:spcBef>
              <a:spcAft>
                <a:spcPts val="800"/>
              </a:spcAft>
              <a:buFont typeface="Wingdings" panose="05000000000000000000" pitchFamily="2" charset="2"/>
              <a:buChar char="Ø"/>
            </a:pPr>
            <a:r>
              <a:rPr lang="en-US"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Age</a:t>
            </a:r>
          </a:p>
          <a:p>
            <a:pPr marL="342900" marR="0" indent="-342900" algn="just">
              <a:lnSpc>
                <a:spcPct val="107000"/>
              </a:lnSpc>
              <a:spcBef>
                <a:spcPts val="0"/>
              </a:spcBef>
              <a:spcAft>
                <a:spcPts val="800"/>
              </a:spcAft>
              <a:buFont typeface="Wingdings" panose="05000000000000000000" pitchFamily="2" charset="2"/>
              <a:buChar char="Ø"/>
            </a:pPr>
            <a:r>
              <a:rPr lang="en-US"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Income</a:t>
            </a:r>
          </a:p>
          <a:p>
            <a:pPr marL="342900" marR="0" indent="-342900" algn="just">
              <a:lnSpc>
                <a:spcPct val="107000"/>
              </a:lnSpc>
              <a:spcBef>
                <a:spcPts val="0"/>
              </a:spcBef>
              <a:spcAft>
                <a:spcPts val="800"/>
              </a:spcAft>
              <a:buFont typeface="Wingdings" panose="05000000000000000000" pitchFamily="2" charset="2"/>
              <a:buChar char="Ø"/>
            </a:pPr>
            <a:r>
              <a:rPr lang="en-US"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Gender</a:t>
            </a:r>
          </a:p>
          <a:p>
            <a:pPr marL="342900" marR="0" indent="-342900" algn="just">
              <a:lnSpc>
                <a:spcPct val="107000"/>
              </a:lnSpc>
              <a:spcBef>
                <a:spcPts val="0"/>
              </a:spcBef>
              <a:spcAft>
                <a:spcPts val="800"/>
              </a:spcAft>
              <a:buFont typeface="Wingdings" panose="05000000000000000000" pitchFamily="2" charset="2"/>
              <a:buChar char="Ø"/>
            </a:pPr>
            <a:r>
              <a:rPr lang="en-US"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Organization type and grade level they teach</a:t>
            </a:r>
          </a:p>
          <a:p>
            <a:pPr marL="342900" marR="0" indent="-342900" algn="just">
              <a:lnSpc>
                <a:spcPct val="107000"/>
              </a:lnSpc>
              <a:spcBef>
                <a:spcPts val="0"/>
              </a:spcBef>
              <a:spcAft>
                <a:spcPts val="800"/>
              </a:spcAft>
              <a:buFont typeface="Wingdings" panose="05000000000000000000" pitchFamily="2" charset="2"/>
              <a:buChar char="Ø"/>
            </a:pPr>
            <a:r>
              <a:rPr lang="en-US"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Marital </a:t>
            </a:r>
            <a:r>
              <a:rPr lang="en-US"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tatus </a:t>
            </a:r>
          </a:p>
          <a:p>
            <a:pPr marL="342900" marR="0" indent="-342900" algn="just">
              <a:lnSpc>
                <a:spcPct val="107000"/>
              </a:lnSpc>
              <a:spcBef>
                <a:spcPts val="0"/>
              </a:spcBef>
              <a:spcAft>
                <a:spcPts val="800"/>
              </a:spcAft>
              <a:buFont typeface="Wingdings" panose="05000000000000000000" pitchFamily="2" charset="2"/>
              <a:buChar char="Ø"/>
            </a:pPr>
            <a:endParaRPr lang="en-US"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4A8681C4-D29D-601F-9FF1-B402AEAD0D82}"/>
              </a:ext>
            </a:extLst>
          </p:cNvPr>
          <p:cNvSpPr txBox="1"/>
          <p:nvPr/>
        </p:nvSpPr>
        <p:spPr>
          <a:xfrm>
            <a:off x="424543" y="2232250"/>
            <a:ext cx="6096000" cy="460895"/>
          </a:xfrm>
          <a:prstGeom prst="rect">
            <a:avLst/>
          </a:prstGeom>
          <a:noFill/>
        </p:spPr>
        <p:txBody>
          <a:bodyPr wrap="square">
            <a:spAutoFit/>
          </a:bodyPr>
          <a:lstStyle/>
          <a:p>
            <a:pPr marR="0" algn="just">
              <a:lnSpc>
                <a:spcPct val="107000"/>
              </a:lnSpc>
              <a:spcBef>
                <a:spcPts val="0"/>
              </a:spcBef>
              <a:spcAft>
                <a:spcPts val="800"/>
              </a:spcAft>
            </a:pPr>
            <a:r>
              <a:rPr lang="en-US" sz="2400" b="1" u="sng" kern="10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Independent Variable </a:t>
            </a:r>
          </a:p>
        </p:txBody>
      </p:sp>
      <p:sp>
        <p:nvSpPr>
          <p:cNvPr id="6" name="TextBox 5">
            <a:extLst>
              <a:ext uri="{FF2B5EF4-FFF2-40B4-BE49-F238E27FC236}">
                <a16:creationId xmlns:a16="http://schemas.microsoft.com/office/drawing/2014/main" xmlns="" id="{47805999-EDBF-D2AE-1221-B057D8FF1FE2}"/>
              </a:ext>
            </a:extLst>
          </p:cNvPr>
          <p:cNvSpPr txBox="1"/>
          <p:nvPr/>
        </p:nvSpPr>
        <p:spPr>
          <a:xfrm>
            <a:off x="593888" y="4279769"/>
            <a:ext cx="5937537" cy="2451953"/>
          </a:xfrm>
          <a:prstGeom prst="rect">
            <a:avLst/>
          </a:prstGeom>
          <a:noFill/>
        </p:spPr>
        <p:txBody>
          <a:bodyPr wrap="square">
            <a:spAutoFit/>
          </a:bodyPr>
          <a:lstStyle/>
          <a:p>
            <a:pPr marR="0" algn="just">
              <a:lnSpc>
                <a:spcPct val="107000"/>
              </a:lnSpc>
              <a:spcBef>
                <a:spcPts val="0"/>
              </a:spcBef>
              <a:spcAft>
                <a:spcPts val="800"/>
              </a:spcAft>
            </a:pPr>
            <a:endParaRPr lang="en-US" sz="2400" b="1" u="sng" kern="10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800"/>
              </a:spcAft>
            </a:pPr>
            <a:endParaRPr lang="en-US" sz="2400" b="1" u="sng" kern="10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800"/>
              </a:spcAft>
            </a:pPr>
            <a:r>
              <a:rPr lang="en-US" sz="2400" b="1" u="sng" kern="10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Dependent Variables</a:t>
            </a:r>
          </a:p>
          <a:p>
            <a:pPr marL="342900" marR="0" indent="-342900" algn="just">
              <a:lnSpc>
                <a:spcPct val="107000"/>
              </a:lnSpc>
              <a:spcBef>
                <a:spcPts val="0"/>
              </a:spcBef>
              <a:spcAft>
                <a:spcPts val="800"/>
              </a:spcAft>
              <a:buFont typeface="Wingdings" panose="05000000000000000000" pitchFamily="2" charset="2"/>
              <a:buChar char="Ø"/>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Impact of Technological Integration</a:t>
            </a:r>
          </a:p>
          <a:p>
            <a:pPr marR="0" algn="just">
              <a:lnSpc>
                <a:spcPct val="107000"/>
              </a:lnSpc>
              <a:spcBef>
                <a:spcPts val="0"/>
              </a:spcBef>
              <a:spcAft>
                <a:spcPts val="800"/>
              </a:spcAft>
            </a:pPr>
            <a:endParaRPr lang="en-US" sz="2400" b="1" u="sng" kern="10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4B0F726A-331C-348C-ACBF-FD00F7A6962E}"/>
              </a:ext>
            </a:extLst>
          </p:cNvPr>
          <p:cNvSpPr txBox="1"/>
          <p:nvPr/>
        </p:nvSpPr>
        <p:spPr>
          <a:xfrm>
            <a:off x="10613574" y="434067"/>
            <a:ext cx="914400" cy="369332"/>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321880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F8932E-9A00-8579-75B3-74BE304F8C59}"/>
              </a:ext>
            </a:extLst>
          </p:cNvPr>
          <p:cNvSpPr>
            <a:spLocks noGrp="1"/>
          </p:cNvSpPr>
          <p:nvPr>
            <p:ph type="title"/>
          </p:nvPr>
        </p:nvSpPr>
        <p:spPr/>
        <p:txBody>
          <a:bodyPr/>
          <a:lstStyle/>
          <a:p>
            <a:r>
              <a:rPr lang="en-IN" dirty="0"/>
              <a:t>Hypothesis</a:t>
            </a:r>
          </a:p>
        </p:txBody>
      </p:sp>
      <p:sp>
        <p:nvSpPr>
          <p:cNvPr id="4" name="TextBox 3">
            <a:extLst>
              <a:ext uri="{FF2B5EF4-FFF2-40B4-BE49-F238E27FC236}">
                <a16:creationId xmlns:a16="http://schemas.microsoft.com/office/drawing/2014/main" xmlns="" id="{D9FC9873-5A59-33F6-36F6-5CA494617E8C}"/>
              </a:ext>
            </a:extLst>
          </p:cNvPr>
          <p:cNvSpPr txBox="1"/>
          <p:nvPr/>
        </p:nvSpPr>
        <p:spPr>
          <a:xfrm>
            <a:off x="424543" y="2304910"/>
            <a:ext cx="11364686" cy="7262757"/>
          </a:xfrm>
          <a:prstGeom prst="rect">
            <a:avLst/>
          </a:prstGeom>
          <a:noFill/>
        </p:spPr>
        <p:txBody>
          <a:bodyPr wrap="square">
            <a:spAutoFit/>
          </a:bodyPr>
          <a:lstStyle/>
          <a:p>
            <a:pPr marL="342900" marR="0" indent="-342900" algn="just">
              <a:lnSpc>
                <a:spcPct val="107000"/>
              </a:lnSpc>
              <a:spcBef>
                <a:spcPts val="0"/>
              </a:spcBef>
              <a:spcAft>
                <a:spcPts val="800"/>
              </a:spcAft>
              <a:buFont typeface="Wingdings" panose="05000000000000000000" pitchFamily="2" charset="2"/>
              <a:buChar char="Ø"/>
            </a:pPr>
            <a:r>
              <a:rPr lang="en-US" sz="2000" kern="100" dirty="0">
                <a:effectLst/>
                <a:latin typeface="Calibri" panose="020F0502020204030204" pitchFamily="34" charset="0"/>
                <a:ea typeface="Times New Roman" panose="02020603050405020304" pitchFamily="18" charset="0"/>
                <a:cs typeface="Times New Roman" panose="02020603050405020304" pitchFamily="18" charset="0"/>
              </a:rPr>
              <a:t>The integration of technology into teaching practices affects the work-life balance of teachers based on age</a:t>
            </a:r>
          </a:p>
          <a:p>
            <a:pPr marL="342900" indent="-342900" algn="just">
              <a:lnSpc>
                <a:spcPct val="107000"/>
              </a:lnSpc>
              <a:spcAft>
                <a:spcPts val="800"/>
              </a:spcAft>
              <a:buFont typeface="Wingdings" panose="05000000000000000000" pitchFamily="2" charset="2"/>
              <a:buChar char="Ø"/>
            </a:pPr>
            <a:r>
              <a:rPr lang="en-US" sz="2000" kern="100" dirty="0">
                <a:effectLst/>
                <a:latin typeface="Calibri" panose="020F0502020204030204" pitchFamily="34" charset="0"/>
                <a:ea typeface="Times New Roman" panose="02020603050405020304" pitchFamily="18" charset="0"/>
                <a:cs typeface="Times New Roman" panose="02020603050405020304" pitchFamily="18" charset="0"/>
              </a:rPr>
              <a:t>The integration of technology into teaching practices affects the work-life balance of teachers based on salary</a:t>
            </a:r>
          </a:p>
          <a:p>
            <a:pPr marL="342900" indent="-342900" algn="just">
              <a:lnSpc>
                <a:spcPct val="107000"/>
              </a:lnSpc>
              <a:spcAft>
                <a:spcPts val="800"/>
              </a:spcAft>
              <a:buFont typeface="Wingdings" panose="05000000000000000000" pitchFamily="2" charset="2"/>
              <a:buChar char="Ø"/>
            </a:pPr>
            <a:r>
              <a:rPr lang="en-US" sz="2000" kern="100" dirty="0">
                <a:effectLst/>
                <a:latin typeface="Calibri" panose="020F0502020204030204" pitchFamily="34" charset="0"/>
                <a:ea typeface="Times New Roman" panose="02020603050405020304" pitchFamily="18" charset="0"/>
                <a:cs typeface="Times New Roman" panose="02020603050405020304" pitchFamily="18" charset="0"/>
              </a:rPr>
              <a:t>The integration of technology into teaching practices affects the work-life balance of teachers based on gender</a:t>
            </a:r>
          </a:p>
          <a:p>
            <a:pPr marL="342900" indent="-342900" algn="just">
              <a:lnSpc>
                <a:spcPct val="107000"/>
              </a:lnSpc>
              <a:spcAft>
                <a:spcPts val="800"/>
              </a:spcAft>
              <a:buFont typeface="Wingdings" panose="05000000000000000000" pitchFamily="2" charset="2"/>
              <a:buChar char="Ø"/>
            </a:pPr>
            <a:r>
              <a:rPr lang="en-US" sz="2000" kern="100" dirty="0">
                <a:effectLst/>
                <a:latin typeface="Calibri" panose="020F0502020204030204" pitchFamily="34" charset="0"/>
                <a:ea typeface="Times New Roman" panose="02020603050405020304" pitchFamily="18" charset="0"/>
                <a:cs typeface="Times New Roman" panose="02020603050405020304" pitchFamily="18" charset="0"/>
              </a:rPr>
              <a:t>The integration of technology into teaching practices affects the work-life balance of teachers based on Marital Status</a:t>
            </a:r>
          </a:p>
          <a:p>
            <a:pPr marL="342900" indent="-342900" algn="just">
              <a:lnSpc>
                <a:spcPct val="107000"/>
              </a:lnSpc>
              <a:spcAft>
                <a:spcPts val="800"/>
              </a:spcAft>
              <a:buFont typeface="Wingdings" panose="05000000000000000000" pitchFamily="2" charset="2"/>
              <a:buChar char="Ø"/>
            </a:pPr>
            <a:r>
              <a:rPr lang="en-US" sz="2000" kern="100" dirty="0">
                <a:effectLst/>
                <a:latin typeface="Calibri" panose="020F0502020204030204" pitchFamily="34" charset="0"/>
                <a:ea typeface="Times New Roman" panose="02020603050405020304" pitchFamily="18" charset="0"/>
                <a:cs typeface="Times New Roman" panose="02020603050405020304" pitchFamily="18" charset="0"/>
              </a:rPr>
              <a:t>The integration of technology into teaching practices affects the work-life balance of teachers based on </a:t>
            </a:r>
            <a:r>
              <a:rPr lang="en-US" sz="20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Organization type and grade level they teach</a:t>
            </a:r>
          </a:p>
          <a:p>
            <a:pPr marL="342900" indent="-342900" algn="just">
              <a:lnSpc>
                <a:spcPct val="107000"/>
              </a:lnSpc>
              <a:spcAft>
                <a:spcPts val="800"/>
              </a:spcAft>
              <a:buFont typeface="Wingdings" panose="05000000000000000000" pitchFamily="2" charset="2"/>
              <a:buChar char="Ø"/>
            </a:pP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endPar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gn="just">
              <a:lnSpc>
                <a:spcPct val="107000"/>
              </a:lnSpc>
              <a:spcBef>
                <a:spcPts val="0"/>
              </a:spcBef>
              <a:spcAft>
                <a:spcPts val="800"/>
              </a:spcAft>
              <a:buFont typeface="Wingdings" panose="05000000000000000000" pitchFamily="2" charset="2"/>
              <a:buChar char="Ø"/>
            </a:pPr>
            <a:endParaRPr lang="en-IN" sz="2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BCE56ED-DEF4-372E-6A49-5938BBFEE975}"/>
              </a:ext>
            </a:extLst>
          </p:cNvPr>
          <p:cNvSpPr txBox="1"/>
          <p:nvPr/>
        </p:nvSpPr>
        <p:spPr>
          <a:xfrm>
            <a:off x="10624459" y="466724"/>
            <a:ext cx="914400" cy="369332"/>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104658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F8932E-9A00-8579-75B3-74BE304F8C59}"/>
              </a:ext>
            </a:extLst>
          </p:cNvPr>
          <p:cNvSpPr>
            <a:spLocks noGrp="1"/>
          </p:cNvSpPr>
          <p:nvPr>
            <p:ph type="title"/>
          </p:nvPr>
        </p:nvSpPr>
        <p:spPr/>
        <p:txBody>
          <a:bodyPr/>
          <a:lstStyle/>
          <a:p>
            <a:r>
              <a:rPr lang="en-IN" dirty="0"/>
              <a:t>Population and Sample</a:t>
            </a:r>
          </a:p>
        </p:txBody>
      </p:sp>
      <p:sp>
        <p:nvSpPr>
          <p:cNvPr id="4" name="TextBox 3">
            <a:extLst>
              <a:ext uri="{FF2B5EF4-FFF2-40B4-BE49-F238E27FC236}">
                <a16:creationId xmlns:a16="http://schemas.microsoft.com/office/drawing/2014/main" xmlns="" id="{D9FC9873-5A59-33F6-36F6-5CA494617E8C}"/>
              </a:ext>
            </a:extLst>
          </p:cNvPr>
          <p:cNvSpPr txBox="1"/>
          <p:nvPr/>
        </p:nvSpPr>
        <p:spPr>
          <a:xfrm>
            <a:off x="424543" y="2304910"/>
            <a:ext cx="11364686" cy="1361014"/>
          </a:xfrm>
          <a:prstGeom prst="rect">
            <a:avLst/>
          </a:prstGeom>
          <a:noFill/>
        </p:spPr>
        <p:txBody>
          <a:bodyPr wrap="square">
            <a:spAutoFit/>
          </a:bodyPr>
          <a:lstStyle/>
          <a:p>
            <a:pPr marL="342900" marR="0" indent="-342900" algn="just">
              <a:lnSpc>
                <a:spcPct val="107000"/>
              </a:lnSpc>
              <a:spcBef>
                <a:spcPts val="0"/>
              </a:spcBef>
              <a:spcAft>
                <a:spcPts val="800"/>
              </a:spcAft>
              <a:buFont typeface="Wingdings" panose="05000000000000000000" pitchFamily="2" charset="2"/>
              <a:buChar char="Ø"/>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Population: </a:t>
            </a:r>
            <a:r>
              <a:rPr lang="en-US" sz="2400" kern="100" dirty="0">
                <a:solidFill>
                  <a:srgbClr val="0D0D0D"/>
                </a:solidFill>
                <a:highlight>
                  <a:srgbClr val="FFFFFF"/>
                </a:highlight>
                <a:latin typeface="Söhne"/>
                <a:ea typeface="Times New Roman" panose="02020603050405020304" pitchFamily="18" charset="0"/>
                <a:cs typeface="Times New Roman" panose="02020603050405020304" pitchFamily="18" charset="0"/>
              </a:rPr>
              <a:t>T</a:t>
            </a:r>
            <a:r>
              <a:rPr lang="en-US" sz="2400" b="0" i="0" dirty="0">
                <a:solidFill>
                  <a:srgbClr val="0D0D0D"/>
                </a:solidFill>
                <a:effectLst/>
                <a:highlight>
                  <a:srgbClr val="FFFFFF"/>
                </a:highlight>
                <a:latin typeface="Söhne"/>
              </a:rPr>
              <a:t>eachers working across different grade levels.</a:t>
            </a:r>
          </a:p>
          <a:p>
            <a:pPr marL="342900" marR="0" indent="-342900" algn="just">
              <a:lnSpc>
                <a:spcPct val="107000"/>
              </a:lnSpc>
              <a:spcBef>
                <a:spcPts val="0"/>
              </a:spcBef>
              <a:spcAft>
                <a:spcPts val="800"/>
              </a:spcAft>
              <a:buFont typeface="Wingdings" panose="05000000000000000000" pitchFamily="2" charset="2"/>
              <a:buChar char="Ø"/>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a:t>
            </a:r>
            <a:r>
              <a:rPr lang="en-US" sz="2400" b="0" i="0" dirty="0">
                <a:solidFill>
                  <a:srgbClr val="0D0D0D"/>
                </a:solidFill>
                <a:effectLst/>
                <a:highlight>
                  <a:srgbClr val="FFFFFF"/>
                </a:highlight>
                <a:latin typeface="Söhne"/>
              </a:rPr>
              <a:t>The sample for this study comprises 36 teachers randomly selected from various grade levels.</a:t>
            </a:r>
            <a:endPar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BCD62A4-BA28-9477-B4D2-626CB9A4EF8A}"/>
              </a:ext>
            </a:extLst>
          </p:cNvPr>
          <p:cNvSpPr txBox="1"/>
          <p:nvPr/>
        </p:nvSpPr>
        <p:spPr>
          <a:xfrm>
            <a:off x="10624459" y="466724"/>
            <a:ext cx="914400" cy="369332"/>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361854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F8932E-9A00-8579-75B3-74BE304F8C59}"/>
              </a:ext>
            </a:extLst>
          </p:cNvPr>
          <p:cNvSpPr>
            <a:spLocks noGrp="1"/>
          </p:cNvSpPr>
          <p:nvPr>
            <p:ph type="title"/>
          </p:nvPr>
        </p:nvSpPr>
        <p:spPr>
          <a:xfrm>
            <a:off x="4475096" y="973668"/>
            <a:ext cx="3417046" cy="706964"/>
          </a:xfrm>
        </p:spPr>
        <p:txBody>
          <a:bodyPr/>
          <a:lstStyle/>
          <a:p>
            <a:pPr algn="ctr"/>
            <a:r>
              <a:rPr lang="en-IN" dirty="0"/>
              <a:t>Questionnaire</a:t>
            </a:r>
          </a:p>
        </p:txBody>
      </p:sp>
      <p:sp>
        <p:nvSpPr>
          <p:cNvPr id="7" name="TextBox 6">
            <a:extLst>
              <a:ext uri="{FF2B5EF4-FFF2-40B4-BE49-F238E27FC236}">
                <a16:creationId xmlns:a16="http://schemas.microsoft.com/office/drawing/2014/main" xmlns="" id="{917D1CBB-2E1D-332D-EB7D-85A7C2DD6219}"/>
              </a:ext>
            </a:extLst>
          </p:cNvPr>
          <p:cNvSpPr txBox="1"/>
          <p:nvPr/>
        </p:nvSpPr>
        <p:spPr>
          <a:xfrm>
            <a:off x="10624459" y="466724"/>
            <a:ext cx="914400" cy="369332"/>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a:t>
            </a:r>
          </a:p>
        </p:txBody>
      </p:sp>
      <p:sp>
        <p:nvSpPr>
          <p:cNvPr id="8" name="TextBox 7">
            <a:extLst>
              <a:ext uri="{FF2B5EF4-FFF2-40B4-BE49-F238E27FC236}">
                <a16:creationId xmlns:a16="http://schemas.microsoft.com/office/drawing/2014/main" xmlns="" id="{6595F0B9-9552-6D64-C48F-7926D542526E}"/>
              </a:ext>
            </a:extLst>
          </p:cNvPr>
          <p:cNvSpPr txBox="1"/>
          <p:nvPr/>
        </p:nvSpPr>
        <p:spPr>
          <a:xfrm>
            <a:off x="424543" y="2728515"/>
            <a:ext cx="9002261" cy="1938992"/>
          </a:xfrm>
          <a:prstGeom prst="rect">
            <a:avLst/>
          </a:prstGeom>
          <a:noFill/>
        </p:spPr>
        <p:txBody>
          <a:bodyPr wrap="square" rtlCol="0">
            <a:spAutoFit/>
          </a:bodyPr>
          <a:lstStyle/>
          <a:p>
            <a:pPr marL="342900" indent="-342900">
              <a:buFont typeface="+mj-lt"/>
              <a:buAutoNum type="arabicParenR"/>
            </a:pPr>
            <a:r>
              <a:rPr lang="en-IN" sz="2000" dirty="0">
                <a:latin typeface="Times New Roman" panose="02020603050405020304" pitchFamily="18" charset="0"/>
                <a:cs typeface="Times New Roman" panose="02020603050405020304" pitchFamily="18" charset="0"/>
              </a:rPr>
              <a:t>The integration of technology positively enhances my teaching practice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p:txBody>
      </p:sp>
      <p:sp>
        <p:nvSpPr>
          <p:cNvPr id="9" name="TextBox 8">
            <a:extLst>
              <a:ext uri="{FF2B5EF4-FFF2-40B4-BE49-F238E27FC236}">
                <a16:creationId xmlns:a16="http://schemas.microsoft.com/office/drawing/2014/main" xmlns="" id="{90CC993D-5833-9DCA-A954-9BA1FC48CBF1}"/>
              </a:ext>
            </a:extLst>
          </p:cNvPr>
          <p:cNvSpPr txBox="1"/>
          <p:nvPr/>
        </p:nvSpPr>
        <p:spPr>
          <a:xfrm>
            <a:off x="358219" y="2265087"/>
            <a:ext cx="8785781" cy="646331"/>
          </a:xfrm>
          <a:prstGeom prst="rect">
            <a:avLst/>
          </a:prstGeom>
          <a:noFill/>
        </p:spPr>
        <p:txBody>
          <a:bodyPr wrap="square" rtlCol="0">
            <a:spAutoFit/>
          </a:bodyPr>
          <a:lstStyle/>
          <a:p>
            <a:r>
              <a:rPr lang="en-US" sz="1800" b="1" spc="-5" dirty="0">
                <a:solidFill>
                  <a:schemeClr val="accent6">
                    <a:lumMod val="50000"/>
                  </a:schemeClr>
                </a:solidFill>
                <a:latin typeface="Times New Roman" panose="02020603050405020304" pitchFamily="18" charset="0"/>
                <a:cs typeface="Times New Roman" panose="02020603050405020304" pitchFamily="18" charset="0"/>
              </a:rPr>
              <a:t>TECHNOLOGICAL INTEGRATION IN TEACHER’S LIFE</a:t>
            </a:r>
            <a:endParaRPr lang="en-US" sz="1800" u="sng" kern="10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xmlns="" id="{6EE4D9F7-AB9D-6D99-D071-9A3A7895E8B8}"/>
              </a:ext>
            </a:extLst>
          </p:cNvPr>
          <p:cNvSpPr txBox="1"/>
          <p:nvPr/>
        </p:nvSpPr>
        <p:spPr>
          <a:xfrm>
            <a:off x="424543" y="4769963"/>
            <a:ext cx="8851769" cy="2153282"/>
          </a:xfrm>
          <a:prstGeom prst="rect">
            <a:avLst/>
          </a:prstGeom>
          <a:noFill/>
        </p:spPr>
        <p:txBody>
          <a:bodyPr wrap="square" rtlCol="0">
            <a:spAutoFit/>
          </a:bodyPr>
          <a:lstStyle/>
          <a:p>
            <a:pPr marL="0" marR="0">
              <a:lnSpc>
                <a:spcPct val="107000"/>
              </a:lnSpc>
              <a:spcBef>
                <a:spcPts val="0"/>
              </a:spcBef>
              <a:spcAft>
                <a:spcPts val="800"/>
              </a:spcAft>
            </a:pPr>
            <a:r>
              <a:rPr lang="en-IN" sz="18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I feel adequately trained and prepared to use technology in my teaching</a:t>
            </a:r>
            <a:r>
              <a:rPr lang="en-US" sz="1600" b="0" i="0" u="none" strike="noStrike" dirty="0">
                <a:solidFill>
                  <a:srgbClr val="000000"/>
                </a:solidFill>
                <a:effectLst/>
                <a:latin typeface="Calibri" panose="020F0502020204030204" pitchFamily="34" charset="0"/>
              </a:rPr>
              <a:t>.</a:t>
            </a:r>
            <a:r>
              <a:rPr lang="en-US" sz="1800" dirty="0"/>
              <a:t> </a:t>
            </a: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lphaLcParenR"/>
            </a:pPr>
            <a:r>
              <a:rPr lang="en-IN" sz="18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18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18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18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1800" dirty="0">
                <a:latin typeface="Times New Roman" panose="02020603050405020304" pitchFamily="18" charset="0"/>
                <a:cs typeface="Times New Roman" panose="02020603050405020304" pitchFamily="18" charset="0"/>
              </a:rPr>
              <a:t>Strongly Disagree</a:t>
            </a:r>
          </a:p>
          <a:p>
            <a:endParaRPr lang="en-IN" dirty="0"/>
          </a:p>
        </p:txBody>
      </p:sp>
    </p:spTree>
    <p:extLst>
      <p:ext uri="{BB962C8B-B14F-4D97-AF65-F5344CB8AC3E}">
        <p14:creationId xmlns:p14="http://schemas.microsoft.com/office/powerpoint/2010/main" val="374605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CAAF474-2FF6-1001-DF82-77890CA753DD}"/>
              </a:ext>
            </a:extLst>
          </p:cNvPr>
          <p:cNvSpPr txBox="1"/>
          <p:nvPr/>
        </p:nvSpPr>
        <p:spPr>
          <a:xfrm>
            <a:off x="293914" y="316519"/>
            <a:ext cx="10058400" cy="2370201"/>
          </a:xfrm>
          <a:prstGeom prst="rect">
            <a:avLst/>
          </a:prstGeom>
          <a:noFill/>
        </p:spPr>
        <p:txBody>
          <a:bodyPr wrap="square">
            <a:spAutoFit/>
          </a:bodyPr>
          <a:lstStyle/>
          <a:p>
            <a:pPr marL="0" marR="0" algn="just">
              <a:lnSpc>
                <a:spcPct val="107000"/>
              </a:lnSpc>
              <a:spcBef>
                <a:spcPts val="0"/>
              </a:spcBef>
              <a:spcAft>
                <a:spcPts val="800"/>
              </a:spcAft>
            </a:pP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use of online platforms enhances the efficiency of my teaching tasks.</a:t>
            </a:r>
            <a:r>
              <a:rPr lang="en-US" sz="2000" dirty="0">
                <a:latin typeface="Times New Roman" panose="02020603050405020304" pitchFamily="18" charset="0"/>
                <a:cs typeface="Times New Roman" panose="02020603050405020304" pitchFamily="18" charset="0"/>
              </a:rPr>
              <a:t>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pPr marL="0" marR="0" algn="just">
              <a:lnSpc>
                <a:spcPct val="107000"/>
              </a:lnSpc>
              <a:spcBef>
                <a:spcPts val="0"/>
              </a:spcBef>
              <a:spcAft>
                <a:spcPts val="800"/>
              </a:spcAft>
            </a:pP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1833D20-7949-AF1B-848B-32C0BC2D2C0C}"/>
              </a:ext>
            </a:extLst>
          </p:cNvPr>
          <p:cNvSpPr txBox="1"/>
          <p:nvPr/>
        </p:nvSpPr>
        <p:spPr>
          <a:xfrm>
            <a:off x="293914" y="2443576"/>
            <a:ext cx="10058400" cy="2370201"/>
          </a:xfrm>
          <a:prstGeom prst="rect">
            <a:avLst/>
          </a:prstGeom>
          <a:noFill/>
        </p:spPr>
        <p:txBody>
          <a:bodyPr wrap="square">
            <a:spAutoFit/>
          </a:bodyPr>
          <a:lstStyle/>
          <a:p>
            <a:pPr marL="0" marR="0">
              <a:lnSpc>
                <a:spcPct val="107000"/>
              </a:lnSpc>
              <a:spcBef>
                <a:spcPts val="0"/>
              </a:spcBef>
              <a:spcAft>
                <a:spcPts val="800"/>
              </a:spcAft>
            </a:pP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Grading software positively impacts the speed and accuracy of my grading process.</a:t>
            </a:r>
            <a:r>
              <a:rPr lang="en-US" sz="2000" dirty="0">
                <a:latin typeface="Times New Roman" panose="02020603050405020304" pitchFamily="18" charset="0"/>
                <a:cs typeface="Times New Roman" panose="02020603050405020304" pitchFamily="18" charset="0"/>
              </a:rPr>
              <a:t> </a:t>
            </a: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pPr marL="0" marR="0">
              <a:lnSpc>
                <a:spcPct val="107000"/>
              </a:lnSpc>
              <a:spcBef>
                <a:spcPts val="0"/>
              </a:spcBef>
              <a:spcAft>
                <a:spcPts val="800"/>
              </a:spcAft>
            </a:pP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966758CB-56A4-EF01-63DB-E25C1B8C790F}"/>
              </a:ext>
            </a:extLst>
          </p:cNvPr>
          <p:cNvSpPr txBox="1"/>
          <p:nvPr/>
        </p:nvSpPr>
        <p:spPr>
          <a:xfrm>
            <a:off x="293914" y="4570633"/>
            <a:ext cx="10058400" cy="2370201"/>
          </a:xfrm>
          <a:prstGeom prst="rect">
            <a:avLst/>
          </a:prstGeom>
          <a:noFill/>
        </p:spPr>
        <p:txBody>
          <a:bodyPr wrap="square">
            <a:spAutoFit/>
          </a:bodyPr>
          <a:lstStyle/>
          <a:p>
            <a:pPr marL="0" marR="0">
              <a:lnSpc>
                <a:spcPct val="107000"/>
              </a:lnSpc>
              <a:spcBef>
                <a:spcPts val="0"/>
              </a:spcBef>
              <a:spcAft>
                <a:spcPts val="800"/>
              </a:spcAft>
            </a:pP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800" b="0" i="0" u="none" strike="noStrike" dirty="0">
                <a:solidFill>
                  <a:srgbClr val="000000"/>
                </a:solidFill>
                <a:effectLst/>
                <a:latin typeface="Calibri" panose="020F0502020204030204" pitchFamily="34"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Virtual classrooms contribute positively to the overall learning experience</a:t>
            </a:r>
            <a:r>
              <a:rPr lang="en-US" sz="1800" b="0" i="0" u="none" strike="noStrike" dirty="0">
                <a:solidFill>
                  <a:srgbClr val="000000"/>
                </a:solidFill>
                <a:effectLst/>
                <a:latin typeface="Calibri" panose="020F0502020204030204" pitchFamily="34" charset="0"/>
              </a:rPr>
              <a:t>.</a:t>
            </a:r>
            <a:r>
              <a:rPr lang="en-US" sz="2000" dirty="0"/>
              <a:t> </a:t>
            </a: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Neutral</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Disagree</a:t>
            </a:r>
          </a:p>
          <a:p>
            <a:pPr marL="342900" indent="-342900">
              <a:buFont typeface="+mj-lt"/>
              <a:buAutoNum type="alphaLcParenR"/>
            </a:pPr>
            <a:r>
              <a:rPr lang="en-IN" sz="2000" dirty="0">
                <a:latin typeface="Times New Roman" panose="02020603050405020304" pitchFamily="18" charset="0"/>
                <a:cs typeface="Times New Roman" panose="02020603050405020304" pitchFamily="18" charset="0"/>
              </a:rPr>
              <a:t>Strongly Disagree</a:t>
            </a:r>
          </a:p>
          <a:p>
            <a:pPr marL="0" marR="0">
              <a:lnSpc>
                <a:spcPct val="107000"/>
              </a:lnSpc>
              <a:spcBef>
                <a:spcPts val="0"/>
              </a:spcBef>
              <a:spcAft>
                <a:spcPts val="800"/>
              </a:spcAft>
            </a:pP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AA412964-19C0-ACA3-F228-EDB214936D70}"/>
              </a:ext>
            </a:extLst>
          </p:cNvPr>
          <p:cNvSpPr txBox="1"/>
          <p:nvPr/>
        </p:nvSpPr>
        <p:spPr>
          <a:xfrm>
            <a:off x="10624459" y="466724"/>
            <a:ext cx="914400" cy="369332"/>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4152468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617</TotalTime>
  <Words>2055</Words>
  <Application>Microsoft Office PowerPoint</Application>
  <PresentationFormat>Widescreen</PresentationFormat>
  <Paragraphs>256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MT</vt:lpstr>
      <vt:lpstr>Calibri</vt:lpstr>
      <vt:lpstr>Century Gothic</vt:lpstr>
      <vt:lpstr>Söhne</vt:lpstr>
      <vt:lpstr>Times New Roman</vt:lpstr>
      <vt:lpstr>Wingdings</vt:lpstr>
      <vt:lpstr>Wingdings 3</vt:lpstr>
      <vt:lpstr>Ion Boardroom</vt:lpstr>
      <vt:lpstr>STUDY ON TECHNOLOGICAL INTEGRATION IN TEACHER’S LIFE </vt:lpstr>
      <vt:lpstr>Introduction</vt:lpstr>
      <vt:lpstr>Statement of the Problem</vt:lpstr>
      <vt:lpstr>General Objectives</vt:lpstr>
      <vt:lpstr>Variables</vt:lpstr>
      <vt:lpstr>Hypothesis</vt:lpstr>
      <vt:lpstr>Population and Sample</vt:lpstr>
      <vt:lpstr>Questionnaire</vt:lpstr>
      <vt:lpstr>PowerPoint Presentation</vt:lpstr>
      <vt:lpstr>PowerPoint Presentation</vt:lpstr>
      <vt:lpstr>PowerPoint Presentation</vt:lpstr>
      <vt:lpstr>PowerPoint Presentation</vt:lpstr>
      <vt:lpstr>PowerPoint Presentation</vt:lpstr>
      <vt:lpstr>PowerPoint Presentation</vt:lpstr>
      <vt:lpstr>Analysis and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DATA VISUALIZATION USING  TABLEAU</dc:title>
  <dc:creator>REJIN VARGHESE</dc:creator>
  <cp:lastModifiedBy>Windows User</cp:lastModifiedBy>
  <cp:revision>13</cp:revision>
  <dcterms:created xsi:type="dcterms:W3CDTF">2024-04-11T05:50:33Z</dcterms:created>
  <dcterms:modified xsi:type="dcterms:W3CDTF">2024-04-15T08:24:55Z</dcterms:modified>
</cp:coreProperties>
</file>