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7" r:id="rId2"/>
    <p:sldId id="267" r:id="rId3"/>
    <p:sldId id="260" r:id="rId4"/>
    <p:sldId id="258" r:id="rId5"/>
    <p:sldId id="269" r:id="rId6"/>
    <p:sldId id="264" r:id="rId7"/>
    <p:sldId id="266" r:id="rId8"/>
    <p:sldId id="268" r:id="rId9"/>
    <p:sldId id="262" r:id="rId10"/>
    <p:sldId id="270" r:id="rId11"/>
    <p:sldId id="271" r:id="rId12"/>
    <p:sldId id="272" r:id="rId13"/>
    <p:sldId id="273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ADA62-D6D1-483C-AE33-D605B2ECAEB3}" type="datetimeFigureOut">
              <a:rPr lang="en-IN" smtClean="0"/>
              <a:t>03-03-2022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55DCE-852C-4424-B343-8D48346580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3323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43CF-9E8A-4057-B0EB-2ED572DA95D3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IT &amp; MCA, Vishwakarma Institute of Technology , Pune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A8D0-E426-42B4-945A-AA68E80FB4C2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IT &amp; MCA, Vishwakarma Institute of Technology , Pune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AC7-CB59-41B1-945C-BC7ABE0C0B54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IT &amp; MCA, Vishwakarma Institute of Technology , Pune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1D51-621A-4025-8543-237F21D42F9C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IT &amp; MCA, Vishwakarma Institute of Technology , Pune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E2F4-64CC-4761-AF44-D63FDDE03DE8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IT &amp; MCA, Vishwakarma Institute of Technology , Pune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E66E-5295-4BC7-93D8-3A6D1251D0DA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IT &amp; MCA, Vishwakarma Institute of Technology , Pune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A9D4-3C3B-42BB-8E54-FEB280D85DD7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IT &amp; MCA, Vishwakarma Institute of Technology , Pune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E9BE-2E11-4C96-AE6B-8E289C699B00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IT &amp; MCA, Vishwakarma Institute of Technology , Pune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12DE-9D0E-4CA6-9E06-553507764293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IT &amp; MCA, Vishwakarma Institute of Technology , Pune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42B1-A15A-4ADD-B9AD-93B23257841E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IT &amp; MCA, Vishwakarma Institute of Technology , Pune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8A75-A20E-4965-84AE-C97221C3178C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IT &amp; MCA, Vishwakarma Institute of Technology , Pune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EA6D-F2C2-40A5-8CFF-FF794F0AF202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IT &amp; MCA, Vishwakarma Institute of Technology , Pune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2327-848A-4154-AD40-1C0B7C9366D3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IT &amp; MCA, Vishwakarma Institute of Technology , Pune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257F-1055-4970-8F60-F53314AE4263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IT &amp; MCA, Vishwakarma Institute of Technology , Pune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90F8-C9C6-4885-9E96-20768698923B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IT &amp; MCA, Vishwakarma Institute of Technology , Pune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F485-07FE-4E45-A10B-AAE4CD0567CD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IT &amp; MCA, Vishwakarma Institute of Technology , Pune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19372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9071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-9228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1488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24372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21209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1A71E-21CF-4762-9E98-D7B8B7B865F5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2658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IT &amp; MCA, Vishwakarma Institute of Technology , Pune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78554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3A2A64-3573-4969-8B0B-AAEA260E7313}"/>
              </a:ext>
            </a:extLst>
          </p:cNvPr>
          <p:cNvSpPr txBox="1"/>
          <p:nvPr userDrawn="1"/>
        </p:nvSpPr>
        <p:spPr>
          <a:xfrm>
            <a:off x="292963" y="142043"/>
            <a:ext cx="23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FYMCA 2021-22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B6DD2C-28BB-4937-8E56-0833550F1C8A}"/>
              </a:ext>
            </a:extLst>
          </p:cNvPr>
          <p:cNvSpPr/>
          <p:nvPr/>
        </p:nvSpPr>
        <p:spPr>
          <a:xfrm>
            <a:off x="2363679" y="439288"/>
            <a:ext cx="84866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</a:rPr>
              <a:t>E- Travel Booking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8D4259-2979-4D59-BF8D-869C39D4659D}"/>
              </a:ext>
            </a:extLst>
          </p:cNvPr>
          <p:cNvSpPr/>
          <p:nvPr/>
        </p:nvSpPr>
        <p:spPr>
          <a:xfrm>
            <a:off x="2853089" y="1362618"/>
            <a:ext cx="630653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  <a:effectLst/>
              </a:rPr>
              <a:t>Using C Language..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CE5CF3-8E42-4C11-9C77-F4CE7E0A0A45}"/>
              </a:ext>
            </a:extLst>
          </p:cNvPr>
          <p:cNvSpPr/>
          <p:nvPr/>
        </p:nvSpPr>
        <p:spPr>
          <a:xfrm>
            <a:off x="3260779" y="3217964"/>
            <a:ext cx="10720071" cy="22774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IN" sz="1800" b="1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									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1200"/>
              </a:spcBef>
              <a:spcAft>
                <a:spcPts val="3600"/>
              </a:spcAft>
            </a:pPr>
            <a:endParaRPr lang="en-IN" sz="1800" b="1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cap="none" spc="0" dirty="0">
              <a:ln>
                <a:solidFill>
                  <a:srgbClr val="002060"/>
                </a:solidFill>
              </a:ln>
              <a:solidFill>
                <a:schemeClr val="accent3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230593-6CD9-4CD7-A2B6-1C71DF4FD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52" y="4153263"/>
            <a:ext cx="2390775" cy="193889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FE4E4-0436-4520-83BD-FF973762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DDAF43-8550-4DCE-8E09-09001A8AFE12}"/>
              </a:ext>
            </a:extLst>
          </p:cNvPr>
          <p:cNvSpPr/>
          <p:nvPr/>
        </p:nvSpPr>
        <p:spPr>
          <a:xfrm>
            <a:off x="7521996" y="3078596"/>
            <a:ext cx="327525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Batch -1 Group-1       </a:t>
            </a:r>
            <a:endParaRPr lang="en-IN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8E65F5-81C8-41C5-9559-AB14056DE96F}"/>
              </a:ext>
            </a:extLst>
          </p:cNvPr>
          <p:cNvSpPr/>
          <p:nvPr/>
        </p:nvSpPr>
        <p:spPr>
          <a:xfrm>
            <a:off x="2510663" y="3734064"/>
            <a:ext cx="8653930" cy="18315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lvl="8" algn="ctr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n-US" sz="2000" b="1" cap="none" spc="0" dirty="0">
                <a:ln/>
                <a:solidFill>
                  <a:schemeClr val="accent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Roll No 23 Akash Hedau,  </a:t>
            </a:r>
            <a:endParaRPr lang="en-IN" sz="2000" b="1" cap="none" spc="0" dirty="0">
              <a:ln/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8" algn="ctr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n-IN" sz="2000" b="1" dirty="0">
                <a:ln/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Roll No 8 </a:t>
            </a:r>
            <a:r>
              <a:rPr lang="en-US" sz="2000" b="1" cap="none" spc="0" dirty="0">
                <a:ln/>
                <a:solidFill>
                  <a:schemeClr val="accent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Vedang Bhange,</a:t>
            </a:r>
            <a:endParaRPr lang="en-IN" sz="2000" b="1" dirty="0">
              <a:ln/>
              <a:solidFill>
                <a:schemeClr val="accent3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8" algn="ctr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n-IN" sz="2000" b="1" dirty="0">
                <a:ln/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Roll No 7 </a:t>
            </a:r>
            <a:r>
              <a:rPr lang="en-US" sz="2000" b="1" cap="none" spc="0" dirty="0">
                <a:ln/>
                <a:solidFill>
                  <a:schemeClr val="accent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Rahul Baviskar,</a:t>
            </a:r>
            <a:endParaRPr lang="en-IN" sz="2000" b="1" cap="none" spc="0" dirty="0">
              <a:ln/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8" algn="ctr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n-US" sz="2000" b="1" dirty="0">
                <a:ln/>
                <a:solidFill>
                  <a:schemeClr val="accent3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Roll No 1 </a:t>
            </a:r>
            <a:r>
              <a:rPr lang="en-US" sz="2000" b="1" cap="none" spc="0" dirty="0">
                <a:ln/>
                <a:solidFill>
                  <a:schemeClr val="accent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Abdulrahman Ahmed,</a:t>
            </a:r>
            <a:endParaRPr lang="en-IN" sz="2000" b="1" cap="none" spc="0" dirty="0">
              <a:ln/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8" algn="ctr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n-US" sz="2000" b="1" dirty="0">
                <a:ln/>
                <a:solidFill>
                  <a:schemeClr val="accent3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Roll No 17 </a:t>
            </a:r>
            <a:r>
              <a:rPr lang="en-US" sz="2000" b="1" cap="none" spc="0" dirty="0">
                <a:ln/>
                <a:solidFill>
                  <a:schemeClr val="accent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Umesh Gaikwad;</a:t>
            </a:r>
            <a:endParaRPr lang="en-IN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B0D1FD-80F1-4968-B1B8-6440337557AB}"/>
              </a:ext>
            </a:extLst>
          </p:cNvPr>
          <p:cNvSpPr/>
          <p:nvPr/>
        </p:nvSpPr>
        <p:spPr>
          <a:xfrm>
            <a:off x="5301764" y="5565591"/>
            <a:ext cx="649466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kern="1400" cap="none" spc="0" dirty="0">
                <a:ln/>
                <a:solidFill>
                  <a:schemeClr val="accent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FYMCA, Vishwakarma Institute of Technology, Pune</a:t>
            </a:r>
            <a:endParaRPr lang="en-IN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115A94-ACB8-4791-8435-33EBB31F892B}"/>
              </a:ext>
            </a:extLst>
          </p:cNvPr>
          <p:cNvSpPr/>
          <p:nvPr/>
        </p:nvSpPr>
        <p:spPr>
          <a:xfrm>
            <a:off x="1589485" y="2595518"/>
            <a:ext cx="384058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>
                <a:ln/>
                <a:solidFill>
                  <a:schemeClr val="accent3"/>
                </a:solidFill>
                <a:effectLst/>
              </a:rPr>
              <a:t>Guide Name:</a:t>
            </a:r>
          </a:p>
          <a:p>
            <a:pPr algn="ctr"/>
            <a:r>
              <a:rPr lang="en-US" sz="2000" b="1" dirty="0">
                <a:ln/>
                <a:solidFill>
                  <a:schemeClr val="accent3"/>
                </a:solidFill>
              </a:rPr>
              <a:t>Prof. Aparna R Sawant</a:t>
            </a:r>
            <a:endParaRPr lang="en-US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3235D6F-547D-4792-8097-47A204D93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IT &amp; MCA, Vishwakarma Institute of Technology , Pune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9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803977-DBAA-4CF2-BFE3-06784E44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D126A6-C0B0-456C-A6E9-E8AB8EF5E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88" y="1233364"/>
            <a:ext cx="5253317" cy="40542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F33905-A97A-4C9A-983E-2658766CC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421" y="2255322"/>
            <a:ext cx="5360897" cy="44699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E9E373-24B4-4611-B138-3E093A696BB6}"/>
              </a:ext>
            </a:extLst>
          </p:cNvPr>
          <p:cNvSpPr/>
          <p:nvPr/>
        </p:nvSpPr>
        <p:spPr>
          <a:xfrm>
            <a:off x="1353672" y="388607"/>
            <a:ext cx="25138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</a:rPr>
              <a:t> Result:</a:t>
            </a:r>
            <a:endParaRPr lang="en-US" sz="5400" b="1" cap="none" spc="0" dirty="0">
              <a:ln>
                <a:solidFill>
                  <a:srgbClr val="002060"/>
                </a:solidFill>
              </a:ln>
              <a:solidFill>
                <a:schemeClr val="accent3"/>
              </a:solidFill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D75D0-2638-4FEE-98FB-BFD3B383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IT &amp; MCA, Vishwakarma Institute of Technology , Pune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0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F54E57-BD36-42A1-B2CC-FF132810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1203B-9083-4C05-A54B-D0C34E6D3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79" y="1110525"/>
            <a:ext cx="5295409" cy="38110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A5D384-8585-4A40-93D2-DAA7B5440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99" y="2922494"/>
            <a:ext cx="5378825" cy="3794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1EB5DEF-F8C6-4B9E-BF2F-0BCC4E088F3E}"/>
              </a:ext>
            </a:extLst>
          </p:cNvPr>
          <p:cNvSpPr/>
          <p:nvPr/>
        </p:nvSpPr>
        <p:spPr>
          <a:xfrm>
            <a:off x="1311579" y="316889"/>
            <a:ext cx="25138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</a:rPr>
              <a:t> Result:</a:t>
            </a:r>
            <a:endParaRPr lang="en-US" sz="5400" b="1" cap="none" spc="0" dirty="0">
              <a:ln>
                <a:solidFill>
                  <a:srgbClr val="002060"/>
                </a:solidFill>
              </a:ln>
              <a:solidFill>
                <a:schemeClr val="accent3"/>
              </a:solidFill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6E8AF0-F54F-4875-A83C-857B6882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IT &amp; MCA, Vishwakarma Institute of Technology , Pune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49B178-5278-43B4-BA50-BC23B07C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27401-38E3-4B38-B4CA-3FA5C2E0B44C}"/>
              </a:ext>
            </a:extLst>
          </p:cNvPr>
          <p:cNvSpPr/>
          <p:nvPr/>
        </p:nvSpPr>
        <p:spPr>
          <a:xfrm>
            <a:off x="1502579" y="436698"/>
            <a:ext cx="4134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</a:rPr>
              <a:t>Conclusion:</a:t>
            </a:r>
            <a:endParaRPr lang="en-US" sz="5400" b="1" cap="none" spc="0" dirty="0">
              <a:ln>
                <a:solidFill>
                  <a:srgbClr val="002060"/>
                </a:solidFill>
              </a:ln>
              <a:solidFill>
                <a:schemeClr val="accent3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568F98-5065-4BC2-976E-3D88FE0CC087}"/>
              </a:ext>
            </a:extLst>
          </p:cNvPr>
          <p:cNvSpPr/>
          <p:nvPr/>
        </p:nvSpPr>
        <p:spPr>
          <a:xfrm>
            <a:off x="1743710" y="1571017"/>
            <a:ext cx="1085906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endParaRPr lang="en-US" sz="4800" b="1" cap="none" spc="0" dirty="0">
              <a:ln>
                <a:solidFill>
                  <a:srgbClr val="002060"/>
                </a:solidFill>
              </a:ln>
              <a:solidFill>
                <a:schemeClr val="accent3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5142B-F44D-4571-BAD6-8995449A7A3E}"/>
              </a:ext>
            </a:extLst>
          </p:cNvPr>
          <p:cNvSpPr txBox="1"/>
          <p:nvPr/>
        </p:nvSpPr>
        <p:spPr>
          <a:xfrm>
            <a:off x="2424952" y="2067316"/>
            <a:ext cx="861956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</a:rPr>
              <a:t>Above project has been successfully created and it can help the Admin user to book ticket , to view the buses available with their current booking status and also can cancel the ticket facilitating the Reservation System through digital process.</a:t>
            </a:r>
            <a:endParaRPr lang="en-IN" sz="3200" b="1" dirty="0">
              <a:ln>
                <a:solidFill>
                  <a:srgbClr val="002060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A1BF69-102E-4F02-A179-BA008F63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IT &amp; MCA, Vishwakarma Institute of Technology , Pune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3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06468-41B7-4680-A1E5-28DB3852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C8C42A-B59C-4CE6-A064-EE4FEBDE70F2}"/>
              </a:ext>
            </a:extLst>
          </p:cNvPr>
          <p:cNvSpPr/>
          <p:nvPr/>
        </p:nvSpPr>
        <p:spPr>
          <a:xfrm>
            <a:off x="1311579" y="499451"/>
            <a:ext cx="4330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</a:rPr>
              <a:t> References:</a:t>
            </a:r>
            <a:endParaRPr lang="en-US" sz="5400" b="1" cap="none" spc="0" dirty="0">
              <a:ln>
                <a:solidFill>
                  <a:srgbClr val="002060"/>
                </a:solidFill>
              </a:ln>
              <a:solidFill>
                <a:schemeClr val="accent3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BEABF-16E0-49C0-B216-42EDDBD31A80}"/>
              </a:ext>
            </a:extLst>
          </p:cNvPr>
          <p:cNvSpPr txBox="1"/>
          <p:nvPr/>
        </p:nvSpPr>
        <p:spPr>
          <a:xfrm>
            <a:off x="2286000" y="2356827"/>
            <a:ext cx="68736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</a:rPr>
              <a:t>1) https://www.youtube.com/watch?v=KInH6diGthU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F5C76-CA90-40BB-85B6-2EAD8B6F25EC}"/>
              </a:ext>
            </a:extLst>
          </p:cNvPr>
          <p:cNvSpPr txBox="1"/>
          <p:nvPr/>
        </p:nvSpPr>
        <p:spPr>
          <a:xfrm>
            <a:off x="2286000" y="3283251"/>
            <a:ext cx="67392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</a:rPr>
              <a:t>2) American National Standards Institute (ANSI) Escape Sequence Colour Code</a:t>
            </a:r>
          </a:p>
          <a:p>
            <a:endParaRPr lang="en-IN" sz="2000" b="1" dirty="0">
              <a:ln>
                <a:solidFill>
                  <a:srgbClr val="002060"/>
                </a:solidFill>
              </a:ln>
              <a:solidFill>
                <a:schemeClr val="accent3"/>
              </a:solidFill>
            </a:endParaRPr>
          </a:p>
          <a:p>
            <a:endParaRPr lang="en-IN" sz="2000" b="1" dirty="0">
              <a:ln>
                <a:solidFill>
                  <a:srgbClr val="002060"/>
                </a:solidFill>
              </a:ln>
              <a:solidFill>
                <a:schemeClr val="accent3"/>
              </a:solidFill>
            </a:endParaRPr>
          </a:p>
          <a:p>
            <a:r>
              <a:rPr lang="en-IN" sz="2000" b="1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</a:rPr>
              <a:t>3) https://code-projects.org/bus-reservation-system-in-c-programming-with-source-code/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73043-AB94-4FD1-B324-22B95A96F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IT &amp; MCA, Vishwakarma Institute of Technology , Pune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6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7A5680-BFC0-462C-9D46-44DA002CA91B}"/>
              </a:ext>
            </a:extLst>
          </p:cNvPr>
          <p:cNvSpPr/>
          <p:nvPr/>
        </p:nvSpPr>
        <p:spPr>
          <a:xfrm>
            <a:off x="3412412" y="2662536"/>
            <a:ext cx="536717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600" b="1" cap="none" spc="0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  <a:effectLst/>
              </a:rPr>
              <a:t>Thank You..!!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F9640E-E4AD-4377-A701-FFA0BB88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E1C11-06F4-49AA-976E-F03F6AFC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IT &amp; MCA, Vishwakarma Institute of Technology , Pune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AFE342-92F4-4121-BE77-9B977EFA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AFB96E-E5C9-4C92-B3CA-A5ED231B6A13}"/>
              </a:ext>
            </a:extLst>
          </p:cNvPr>
          <p:cNvSpPr/>
          <p:nvPr/>
        </p:nvSpPr>
        <p:spPr>
          <a:xfrm>
            <a:off x="204871" y="499451"/>
            <a:ext cx="90904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  <a:effectLst/>
              </a:rPr>
              <a:t>Problem St</a:t>
            </a:r>
            <a:r>
              <a:rPr lang="en-US" sz="5400" b="1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</a:rPr>
              <a:t>atement</a:t>
            </a:r>
            <a:endParaRPr lang="en-US" sz="5400" b="1" cap="none" spc="0" dirty="0">
              <a:ln>
                <a:solidFill>
                  <a:srgbClr val="002060"/>
                </a:solidFill>
              </a:ln>
              <a:solidFill>
                <a:schemeClr val="accent3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77F5D-533E-4BC8-9B2C-7270326CB576}"/>
              </a:ext>
            </a:extLst>
          </p:cNvPr>
          <p:cNvSpPr txBox="1"/>
          <p:nvPr/>
        </p:nvSpPr>
        <p:spPr>
          <a:xfrm>
            <a:off x="1600830" y="1863090"/>
            <a:ext cx="9596761" cy="3131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800" b="1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</a:rPr>
              <a:t>To create E Travel Booking System which will provide  booking  and cancellation process using C language. It will also generate a ticket with seat and city (from and to) selection  facility . It shall also generate total amount.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800" b="1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F28EE-F9DE-4F6E-9B1C-A56622DF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/>
              <a:t>Department of IT &amp; MCA, Vishwakarma Institute of Technology , Pune</a:t>
            </a:r>
          </a:p>
        </p:txBody>
      </p:sp>
    </p:spTree>
    <p:extLst>
      <p:ext uri="{BB962C8B-B14F-4D97-AF65-F5344CB8AC3E}">
        <p14:creationId xmlns:p14="http://schemas.microsoft.com/office/powerpoint/2010/main" val="1222800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9071FD-B8B4-4333-A528-8D1402E76903}"/>
              </a:ext>
            </a:extLst>
          </p:cNvPr>
          <p:cNvSpPr/>
          <p:nvPr/>
        </p:nvSpPr>
        <p:spPr>
          <a:xfrm>
            <a:off x="1674687" y="469069"/>
            <a:ext cx="2334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  <a:effectLst/>
              </a:rPr>
              <a:t>Scope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D407FF-2115-4C59-9F58-D7FE9DE0085C}"/>
              </a:ext>
            </a:extLst>
          </p:cNvPr>
          <p:cNvSpPr/>
          <p:nvPr/>
        </p:nvSpPr>
        <p:spPr>
          <a:xfrm>
            <a:off x="1225657" y="1056310"/>
            <a:ext cx="11090631" cy="38869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lnSpc>
                <a:spcPct val="150000"/>
              </a:lnSpc>
            </a:pPr>
            <a:endParaRPr lang="en-US" sz="2800" b="1" cap="none" spc="0" dirty="0">
              <a:ln>
                <a:solidFill>
                  <a:srgbClr val="002060"/>
                </a:solidFill>
              </a:ln>
              <a:solidFill>
                <a:schemeClr val="accent3"/>
              </a:solidFill>
              <a:effectLst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</a:rPr>
              <a:t>Checking the availability status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</a:rPr>
              <a:t>Selecting the seat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</a:rPr>
              <a:t>Generating a Ticket and Amount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</a:rPr>
              <a:t>Providing  output which will be either an input to further system or to Printer to print  the ticket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C0D3BE-BF10-4EAF-8CF1-E19BA68DB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012" y="5068848"/>
            <a:ext cx="2302276" cy="162107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95BFC-F85D-4DCE-829F-F9E2B0F4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3210C-0064-4DC4-955D-C18BCB5B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IT &amp; MCA, Vishwakarma Institute of Technology , Pune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0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1EB00E-9E4D-41C5-9DF4-14AFCCFAF2DE}"/>
              </a:ext>
            </a:extLst>
          </p:cNvPr>
          <p:cNvSpPr/>
          <p:nvPr/>
        </p:nvSpPr>
        <p:spPr>
          <a:xfrm>
            <a:off x="-1068117" y="499451"/>
            <a:ext cx="90904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</a:rPr>
              <a:t>Objectives</a:t>
            </a:r>
            <a:endParaRPr lang="en-US" sz="5400" b="1" cap="none" spc="0" dirty="0">
              <a:ln>
                <a:solidFill>
                  <a:srgbClr val="002060"/>
                </a:solidFill>
              </a:ln>
              <a:solidFill>
                <a:schemeClr val="accent3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2E2141-1D32-4744-B2EE-8911F1A06B3F}"/>
              </a:ext>
            </a:extLst>
          </p:cNvPr>
          <p:cNvSpPr/>
          <p:nvPr/>
        </p:nvSpPr>
        <p:spPr>
          <a:xfrm>
            <a:off x="1455924" y="2114180"/>
            <a:ext cx="10484542" cy="39366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</a:rPr>
              <a:t>To create “E-</a:t>
            </a:r>
            <a:r>
              <a:rPr lang="en-US" sz="3200" b="1" cap="none" spc="0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  <a:effectLst/>
              </a:rPr>
              <a:t>Travel Booking System”</a:t>
            </a:r>
            <a:endParaRPr lang="en-US" sz="3200" b="1" dirty="0">
              <a:ln>
                <a:solidFill>
                  <a:srgbClr val="002060"/>
                </a:solidFill>
              </a:ln>
              <a:solidFill>
                <a:schemeClr val="accent3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</a:rPr>
              <a:t>The system that manages a</a:t>
            </a:r>
            <a:r>
              <a:rPr lang="en-US" sz="3200" b="1" cap="none" spc="0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  <a:effectLst/>
              </a:rPr>
              <a:t>ll the information of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b="1" cap="none" spc="0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  <a:effectLst/>
              </a:rPr>
              <a:t>Seats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b="1" cap="none" spc="0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  <a:effectLst/>
              </a:rPr>
              <a:t>Fare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b="1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</a:rPr>
              <a:t>Buses</a:t>
            </a:r>
            <a:endParaRPr lang="en-US" sz="3200" b="1" cap="none" spc="0" dirty="0">
              <a:ln>
                <a:solidFill>
                  <a:srgbClr val="002060"/>
                </a:solidFill>
              </a:ln>
              <a:solidFill>
                <a:schemeClr val="accent3"/>
              </a:solidFill>
              <a:effectLst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b="1" cap="none" spc="0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  <a:effectLst/>
              </a:rPr>
              <a:t>Passenger details. etc.</a:t>
            </a:r>
            <a:r>
              <a:rPr lang="en-US" sz="3200" b="1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</a:rPr>
              <a:t>	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</a:rPr>
              <a:t>E-Ticket Generation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507D98-652E-46B1-BDF7-5616F70D9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025" y="375682"/>
            <a:ext cx="2466975" cy="18478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AA633-2F30-4021-A3AC-59722E63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C25D1-6DB4-43CF-B36B-20FA10D3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IT &amp; MCA, Vishwakarma Institute of Technology , Pune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5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0287F-F233-43E9-9A4C-7DDDF6F3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98E37B-0C82-4294-80DA-E93A01C26FAA}"/>
              </a:ext>
            </a:extLst>
          </p:cNvPr>
          <p:cNvSpPr/>
          <p:nvPr/>
        </p:nvSpPr>
        <p:spPr>
          <a:xfrm>
            <a:off x="1401226" y="1325251"/>
            <a:ext cx="11090631" cy="45332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lnSpc>
                <a:spcPct val="150000"/>
              </a:lnSpc>
            </a:pPr>
            <a:endParaRPr lang="en-US" sz="2800" b="1" cap="none" spc="0" dirty="0">
              <a:ln>
                <a:solidFill>
                  <a:srgbClr val="002060"/>
                </a:solidFill>
              </a:ln>
              <a:solidFill>
                <a:schemeClr val="accent3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</a:rPr>
              <a:t>	Since, in most of the cases Booking of the buses is done manually. This increases the chance of human errors and 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</a:rPr>
              <a:t>more time is consumed for such offline bookings.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</a:rPr>
              <a:t>	So by using E-Travel Booking Service, the time required for 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</a:rPr>
              <a:t>Booking will be reduced and also there will be very less 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</a:rPr>
              <a:t>chances of errors. This makes the booking process more easy.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309CF5-E4F9-43DE-81AD-8D2B6EB57CA8}"/>
              </a:ext>
            </a:extLst>
          </p:cNvPr>
          <p:cNvSpPr/>
          <p:nvPr/>
        </p:nvSpPr>
        <p:spPr>
          <a:xfrm>
            <a:off x="1571308" y="499451"/>
            <a:ext cx="37064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  <a:effectLst/>
              </a:rPr>
              <a:t>Motivation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ADF89-954F-4B17-898E-669DB09B0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IT &amp; MCA, Vishwakarma Institute of Technology , Pune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0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90D811-8EAC-48AD-B00A-96176F24643C}"/>
              </a:ext>
            </a:extLst>
          </p:cNvPr>
          <p:cNvSpPr/>
          <p:nvPr/>
        </p:nvSpPr>
        <p:spPr>
          <a:xfrm>
            <a:off x="1660859" y="519674"/>
            <a:ext cx="3398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  <a:effectLst/>
              </a:rPr>
              <a:t>Features..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DE558E-8A59-4028-A0B0-4F08617151E4}"/>
              </a:ext>
            </a:extLst>
          </p:cNvPr>
          <p:cNvSpPr/>
          <p:nvPr/>
        </p:nvSpPr>
        <p:spPr>
          <a:xfrm>
            <a:off x="1743710" y="1571017"/>
            <a:ext cx="10859063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742950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b="1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</a:rPr>
              <a:t>Booking and Cancellation facility as per the 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</a:rPr>
              <a:t>      the customer’s choice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b="1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</a:rPr>
              <a:t> Effective Filters making it more user friendly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b="1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</a:rPr>
              <a:t> Seat of choice </a:t>
            </a:r>
          </a:p>
          <a:p>
            <a:endParaRPr lang="en-US" sz="3600" b="1" dirty="0">
              <a:ln>
                <a:solidFill>
                  <a:srgbClr val="002060"/>
                </a:solidFill>
              </a:ln>
              <a:solidFill>
                <a:schemeClr val="accent3"/>
              </a:solidFill>
            </a:endParaRPr>
          </a:p>
          <a:p>
            <a:endParaRPr lang="en-US" sz="4800" b="1" cap="none" spc="0" dirty="0">
              <a:ln>
                <a:solidFill>
                  <a:srgbClr val="002060"/>
                </a:solidFill>
              </a:ln>
              <a:solidFill>
                <a:schemeClr val="accent3"/>
              </a:solidFill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D6E5F-0654-47D9-A349-671040FE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9C33A-C26F-4D35-A306-04D9D5A1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IT &amp; MCA, Vishwakarma Institute of Technology , Pune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4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90D811-8EAC-48AD-B00A-96176F24643C}"/>
              </a:ext>
            </a:extLst>
          </p:cNvPr>
          <p:cNvSpPr/>
          <p:nvPr/>
        </p:nvSpPr>
        <p:spPr>
          <a:xfrm>
            <a:off x="1739883" y="545670"/>
            <a:ext cx="835480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5400" b="1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</a:rPr>
              <a:t>Requirements</a:t>
            </a:r>
            <a:endParaRPr lang="en-US" sz="5400" b="1" cap="none" spc="0" dirty="0">
              <a:ln>
                <a:solidFill>
                  <a:srgbClr val="002060"/>
                </a:solidFill>
              </a:ln>
              <a:solidFill>
                <a:schemeClr val="accent3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82C1F-44B4-4B56-A467-046194E16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117" y="333416"/>
            <a:ext cx="1201942" cy="120194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A273BCC-176E-4F1E-AF2B-0435A29A3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688950"/>
              </p:ext>
            </p:extLst>
          </p:nvPr>
        </p:nvGraphicFramePr>
        <p:xfrm>
          <a:off x="1526959" y="1535358"/>
          <a:ext cx="10127100" cy="531427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20224">
                  <a:extLst>
                    <a:ext uri="{9D8B030D-6E8A-4147-A177-3AD203B41FA5}">
                      <a16:colId xmlns:a16="http://schemas.microsoft.com/office/drawing/2014/main" val="1586227145"/>
                    </a:ext>
                  </a:extLst>
                </a:gridCol>
                <a:gridCol w="4906876">
                  <a:extLst>
                    <a:ext uri="{9D8B030D-6E8A-4147-A177-3AD203B41FA5}">
                      <a16:colId xmlns:a16="http://schemas.microsoft.com/office/drawing/2014/main" val="964759207"/>
                    </a:ext>
                  </a:extLst>
                </a:gridCol>
              </a:tblGrid>
              <a:tr h="2495104">
                <a:tc>
                  <a:txBody>
                    <a:bodyPr/>
                    <a:lstStyle/>
                    <a:p>
                      <a:r>
                        <a:rPr lang="en-US" b="1" dirty="0"/>
                        <a:t>Functional Requirements</a:t>
                      </a:r>
                    </a:p>
                    <a:p>
                      <a:endParaRPr lang="en-US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600" b="0" dirty="0">
                          <a:solidFill>
                            <a:schemeClr val="bg1"/>
                          </a:solidFill>
                        </a:rPr>
                        <a:t>The system should provide facility to user to check availability of seats also enable user to book the seat of their choice.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600" b="0" dirty="0">
                          <a:solidFill>
                            <a:schemeClr val="bg1"/>
                          </a:solidFill>
                        </a:rPr>
                        <a:t>To shall enable user to select city (source city to destination) .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600" b="0" dirty="0">
                          <a:solidFill>
                            <a:schemeClr val="bg1"/>
                          </a:solidFill>
                        </a:rPr>
                        <a:t>The system shall  Generate ticket based on user input.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IN" sz="1600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IN" sz="16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 Functional Requirements</a:t>
                      </a:r>
                    </a:p>
                    <a:p>
                      <a:endParaRPr lang="en-US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400" b="1" dirty="0"/>
                        <a:t>Efficiency</a:t>
                      </a:r>
                      <a:r>
                        <a:rPr lang="en-IN" sz="1400" b="0" dirty="0"/>
                        <a:t>- That ensures seamless booking facility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400" b="1" dirty="0"/>
                        <a:t>Adaptability</a:t>
                      </a:r>
                      <a:r>
                        <a:rPr lang="en-IN" sz="1400" b="0" dirty="0"/>
                        <a:t>- Which will adapt to the previous work methods ensuring soft transition to Digital booking from manual Process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400" b="1" dirty="0"/>
                        <a:t>Usability</a:t>
                      </a:r>
                      <a:r>
                        <a:rPr lang="en-IN" sz="1400" b="0" dirty="0"/>
                        <a:t>- To Provide system that is facilitating the user throughout in seat booking process</a:t>
                      </a:r>
                      <a:r>
                        <a:rPr lang="en-IN" sz="1400" dirty="0"/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400" dirty="0"/>
                        <a:t>Security- </a:t>
                      </a:r>
                      <a:r>
                        <a:rPr lang="en-IN" sz="1400" b="0" dirty="0"/>
                        <a:t> Proper Authentication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631645"/>
                  </a:ext>
                </a:extLst>
              </a:tr>
              <a:tr h="2479631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b="1" dirty="0"/>
                        <a:t> Hardware Requirements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dirty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/>
                        <a:t>Processor : </a:t>
                      </a:r>
                      <a:r>
                        <a:rPr lang="en-US" sz="1600" dirty="0"/>
                        <a:t>Std processor with speed of 1.6 GHz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dirty="0"/>
                        <a:t>RAM         : 1GB or more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dirty="0"/>
                        <a:t>Storage   : Above 100 MB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dirty="0"/>
                        <a:t>Monitor    : Any Std Color monitor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dirty="0"/>
                        <a:t>Printer(Optional) : Dot matrix /digital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Software Requirements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Operating system : </a:t>
                      </a:r>
                      <a:r>
                        <a:rPr lang="en-US" sz="1600" dirty="0"/>
                        <a:t>Windows 7 or above/Linux</a:t>
                      </a:r>
                    </a:p>
                    <a:p>
                      <a:endParaRPr lang="en-IN" sz="1800" dirty="0"/>
                    </a:p>
                    <a:p>
                      <a:r>
                        <a:rPr lang="en-IN" sz="1800" dirty="0"/>
                        <a:t>Any C Compiler user friendly to developer with recommendation enabled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9730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D4A98-CB7F-433A-AD55-E69DB622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AB998-04F0-4004-8481-CB2D77FA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IT &amp; MCA, Vishwakarma Institute of Technology , Pune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55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DB8F64-EEF3-4860-8783-BAE4DF4A616F}"/>
              </a:ext>
            </a:extLst>
          </p:cNvPr>
          <p:cNvSpPr/>
          <p:nvPr/>
        </p:nvSpPr>
        <p:spPr>
          <a:xfrm>
            <a:off x="1803221" y="464874"/>
            <a:ext cx="38154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</a:rPr>
              <a:t> Flowchart:</a:t>
            </a:r>
            <a:endParaRPr lang="en-US" sz="5400" b="1" cap="none" spc="0" dirty="0">
              <a:ln>
                <a:solidFill>
                  <a:srgbClr val="002060"/>
                </a:solidFill>
              </a:ln>
              <a:solidFill>
                <a:schemeClr val="accent3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C97AD7-FA26-4901-894F-F7A715DC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6" name="مجموعة 49">
            <a:extLst>
              <a:ext uri="{FF2B5EF4-FFF2-40B4-BE49-F238E27FC236}">
                <a16:creationId xmlns:a16="http://schemas.microsoft.com/office/drawing/2014/main" id="{0C435F3F-EE0F-4EB8-9BE0-EBD8F4817EF8}"/>
              </a:ext>
            </a:extLst>
          </p:cNvPr>
          <p:cNvGrpSpPr/>
          <p:nvPr/>
        </p:nvGrpSpPr>
        <p:grpSpPr>
          <a:xfrm>
            <a:off x="4651162" y="1066847"/>
            <a:ext cx="3103032" cy="5714747"/>
            <a:chOff x="1874906" y="-641136"/>
            <a:chExt cx="4168084" cy="6851516"/>
          </a:xfrm>
        </p:grpSpPr>
        <p:sp>
          <p:nvSpPr>
            <p:cNvPr id="27" name="متوازي أضلاع 50">
              <a:extLst>
                <a:ext uri="{FF2B5EF4-FFF2-40B4-BE49-F238E27FC236}">
                  <a16:creationId xmlns:a16="http://schemas.microsoft.com/office/drawing/2014/main" id="{D1C86C1F-D8DF-4B39-B76D-52B4169B9DAB}"/>
                </a:ext>
              </a:extLst>
            </p:cNvPr>
            <p:cNvSpPr/>
            <p:nvPr/>
          </p:nvSpPr>
          <p:spPr>
            <a:xfrm>
              <a:off x="1874906" y="359167"/>
              <a:ext cx="4168084" cy="644264"/>
            </a:xfrm>
            <a:prstGeom prst="parallelogram">
              <a:avLst/>
            </a:prstGeom>
            <a:solidFill>
              <a:srgbClr val="00669B"/>
            </a:solidFill>
            <a:ln>
              <a:solidFill>
                <a:srgbClr val="A3E0FF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b="1" dirty="0">
                  <a:solidFill>
                    <a:schemeClr val="bg1"/>
                  </a:solidFill>
                </a:rPr>
                <a:t>Login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8" name="شكل بيضاوي 51">
              <a:extLst>
                <a:ext uri="{FF2B5EF4-FFF2-40B4-BE49-F238E27FC236}">
                  <a16:creationId xmlns:a16="http://schemas.microsoft.com/office/drawing/2014/main" id="{AAB417AB-F13C-4C1A-9D8A-8AD4BEB1F34D}"/>
                </a:ext>
              </a:extLst>
            </p:cNvPr>
            <p:cNvSpPr/>
            <p:nvPr/>
          </p:nvSpPr>
          <p:spPr>
            <a:xfrm>
              <a:off x="3198598" y="-641136"/>
              <a:ext cx="1466833" cy="751963"/>
            </a:xfrm>
            <a:prstGeom prst="ellipse">
              <a:avLst/>
            </a:prstGeom>
            <a:solidFill>
              <a:srgbClr val="00669B"/>
            </a:solidFill>
            <a:ln>
              <a:solidFill>
                <a:srgbClr val="A3E0FF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dirty="0">
                  <a:solidFill>
                    <a:schemeClr val="bg1"/>
                  </a:solidFill>
                  <a:ea typeface="Calibri" panose="020F0502020204030204" pitchFamily="34" charset="0"/>
                  <a:cs typeface="+mj-cs"/>
                </a:rPr>
                <a:t>start</a:t>
              </a:r>
              <a:endParaRPr lang="en-US" sz="1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+mj-cs"/>
              </a:endParaRPr>
            </a:p>
          </p:txBody>
        </p:sp>
        <p:sp>
          <p:nvSpPr>
            <p:cNvPr id="30" name="مخطط انسيابي: قرار 52">
              <a:extLst>
                <a:ext uri="{FF2B5EF4-FFF2-40B4-BE49-F238E27FC236}">
                  <a16:creationId xmlns:a16="http://schemas.microsoft.com/office/drawing/2014/main" id="{C9508EDE-1AB0-4822-BCA4-0AFC9BED48C1}"/>
                </a:ext>
              </a:extLst>
            </p:cNvPr>
            <p:cNvSpPr/>
            <p:nvPr/>
          </p:nvSpPr>
          <p:spPr>
            <a:xfrm>
              <a:off x="2319101" y="1222951"/>
              <a:ext cx="3225827" cy="1459508"/>
            </a:xfrm>
            <a:prstGeom prst="flowChartDecision">
              <a:avLst/>
            </a:prstGeom>
            <a:solidFill>
              <a:srgbClr val="00669B"/>
            </a:solidFill>
            <a:ln>
              <a:solidFill>
                <a:srgbClr val="A3E0FF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Correct user name and password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1" name="مستطيل 53">
              <a:extLst>
                <a:ext uri="{FF2B5EF4-FFF2-40B4-BE49-F238E27FC236}">
                  <a16:creationId xmlns:a16="http://schemas.microsoft.com/office/drawing/2014/main" id="{0B923309-C9E1-4868-BD51-5B8BA1E4BDC0}"/>
                </a:ext>
              </a:extLst>
            </p:cNvPr>
            <p:cNvSpPr/>
            <p:nvPr/>
          </p:nvSpPr>
          <p:spPr>
            <a:xfrm>
              <a:off x="2171041" y="3122341"/>
              <a:ext cx="3373887" cy="852329"/>
            </a:xfrm>
            <a:prstGeom prst="rect">
              <a:avLst/>
            </a:prstGeom>
            <a:solidFill>
              <a:srgbClr val="00669B"/>
            </a:solidFill>
            <a:ln>
              <a:solidFill>
                <a:srgbClr val="A3E0FF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 dirty="0">
                  <a:solidFill>
                    <a:schemeClr val="bg1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view buses and available seats, Book Or Cancel a Ticket </a:t>
              </a:r>
              <a:endParaRPr lang="en-US" sz="1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شكل بيضاوي 54">
              <a:extLst>
                <a:ext uri="{FF2B5EF4-FFF2-40B4-BE49-F238E27FC236}">
                  <a16:creationId xmlns:a16="http://schemas.microsoft.com/office/drawing/2014/main" id="{EB7FCF9C-04E5-4ECE-9F0A-6FD13DAD4CEE}"/>
                </a:ext>
              </a:extLst>
            </p:cNvPr>
            <p:cNvSpPr/>
            <p:nvPr/>
          </p:nvSpPr>
          <p:spPr>
            <a:xfrm>
              <a:off x="3127733" y="5562094"/>
              <a:ext cx="1460500" cy="648286"/>
            </a:xfrm>
            <a:prstGeom prst="ellipse">
              <a:avLst/>
            </a:prstGeom>
            <a:solidFill>
              <a:srgbClr val="00669B"/>
            </a:solidFill>
            <a:ln>
              <a:solidFill>
                <a:srgbClr val="A3E0FF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solidFill>
                    <a:schemeClr val="bg1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END</a:t>
              </a:r>
              <a:endParaRPr lang="en-US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79F5D4-06E1-46BD-BE50-52769D10CEE6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>
            <a:off x="6182627" y="1694048"/>
            <a:ext cx="20051" cy="207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FE0F24-288D-4F9D-84FF-6131E012C894}"/>
              </a:ext>
            </a:extLst>
          </p:cNvPr>
          <p:cNvCxnSpPr>
            <a:stCxn id="27" idx="4"/>
            <a:endCxn id="30" idx="0"/>
          </p:cNvCxnSpPr>
          <p:nvPr/>
        </p:nvCxnSpPr>
        <p:spPr>
          <a:xfrm flipH="1">
            <a:off x="6182627" y="2438556"/>
            <a:ext cx="20051" cy="18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4AF131A-BDF5-4B87-88B9-ED53A6ED9871}"/>
              </a:ext>
            </a:extLst>
          </p:cNvPr>
          <p:cNvCxnSpPr>
            <a:cxnSpLocks/>
            <a:stCxn id="30" idx="3"/>
            <a:endCxn id="36" idx="6"/>
          </p:cNvCxnSpPr>
          <p:nvPr/>
        </p:nvCxnSpPr>
        <p:spPr>
          <a:xfrm flipH="1">
            <a:off x="6671165" y="3230331"/>
            <a:ext cx="712235" cy="3280900"/>
          </a:xfrm>
          <a:prstGeom prst="bentConnector3">
            <a:avLst>
              <a:gd name="adj1" fmla="val -32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6241C9D-4F50-4379-BD62-3ED8C4B82541}"/>
              </a:ext>
            </a:extLst>
          </p:cNvPr>
          <p:cNvSpPr/>
          <p:nvPr/>
        </p:nvSpPr>
        <p:spPr>
          <a:xfrm>
            <a:off x="6312172" y="3867353"/>
            <a:ext cx="52610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>
                <a:ln/>
                <a:solidFill>
                  <a:schemeClr val="accent3"/>
                </a:solidFill>
                <a:effectLst/>
              </a:rPr>
              <a:t>YES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5A94C0-1238-4788-8091-322307F3BFB9}"/>
              </a:ext>
            </a:extLst>
          </p:cNvPr>
          <p:cNvSpPr txBox="1"/>
          <p:nvPr/>
        </p:nvSpPr>
        <p:spPr>
          <a:xfrm>
            <a:off x="6743240" y="2863432"/>
            <a:ext cx="1593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cap="none" spc="0" dirty="0">
                <a:ln/>
                <a:solidFill>
                  <a:schemeClr val="accent3"/>
                </a:solidFill>
                <a:effectLst/>
              </a:rPr>
              <a:t>NO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B21F75-F9BB-4939-A162-D107979FE29B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6182627" y="3839008"/>
            <a:ext cx="0" cy="36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مستطيل 53">
            <a:extLst>
              <a:ext uri="{FF2B5EF4-FFF2-40B4-BE49-F238E27FC236}">
                <a16:creationId xmlns:a16="http://schemas.microsoft.com/office/drawing/2014/main" id="{99E34F6E-5B93-4630-A668-B3E704837C2F}"/>
              </a:ext>
            </a:extLst>
          </p:cNvPr>
          <p:cNvSpPr/>
          <p:nvPr/>
        </p:nvSpPr>
        <p:spPr>
          <a:xfrm>
            <a:off x="4871627" y="5188305"/>
            <a:ext cx="2511773" cy="710915"/>
          </a:xfrm>
          <a:prstGeom prst="rect">
            <a:avLst/>
          </a:prstGeom>
          <a:solidFill>
            <a:srgbClr val="00669B"/>
          </a:solidFill>
          <a:ln>
            <a:solidFill>
              <a:srgbClr val="A3E0FF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Booked ticket can be viewed.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5BF1BD-1E98-4A1E-9FC9-FBE76CD61CC2}"/>
              </a:ext>
            </a:extLst>
          </p:cNvPr>
          <p:cNvCxnSpPr>
            <a:cxnSpLocks/>
            <a:stCxn id="31" idx="2"/>
            <a:endCxn id="29" idx="0"/>
          </p:cNvCxnSpPr>
          <p:nvPr/>
        </p:nvCxnSpPr>
        <p:spPr>
          <a:xfrm>
            <a:off x="6127514" y="4916822"/>
            <a:ext cx="0" cy="271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1095D1-CBCE-4965-8E4E-0C5FF7FED1B9}"/>
              </a:ext>
            </a:extLst>
          </p:cNvPr>
          <p:cNvCxnSpPr>
            <a:cxnSpLocks/>
            <a:stCxn id="29" idx="2"/>
            <a:endCxn id="36" idx="0"/>
          </p:cNvCxnSpPr>
          <p:nvPr/>
        </p:nvCxnSpPr>
        <p:spPr>
          <a:xfrm flipH="1">
            <a:off x="6127513" y="5899220"/>
            <a:ext cx="1" cy="34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68EE2-1192-4740-8A9D-118F74BB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IT &amp; MCA, Vishwakarma Institute of Technology , Pune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2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DB8F64-EEF3-4860-8783-BAE4DF4A616F}"/>
              </a:ext>
            </a:extLst>
          </p:cNvPr>
          <p:cNvSpPr/>
          <p:nvPr/>
        </p:nvSpPr>
        <p:spPr>
          <a:xfrm>
            <a:off x="4006246" y="448995"/>
            <a:ext cx="35108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</a:rPr>
              <a:t>Structure :</a:t>
            </a:r>
            <a:endParaRPr lang="en-US" sz="5400" b="1" cap="none" spc="0" dirty="0">
              <a:ln>
                <a:solidFill>
                  <a:srgbClr val="002060"/>
                </a:solidFill>
              </a:ln>
              <a:solidFill>
                <a:schemeClr val="accent3"/>
              </a:solidFill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17CAB8-3165-487C-AE58-459098EE542C}"/>
              </a:ext>
            </a:extLst>
          </p:cNvPr>
          <p:cNvSpPr/>
          <p:nvPr/>
        </p:nvSpPr>
        <p:spPr>
          <a:xfrm>
            <a:off x="4884114" y="1842955"/>
            <a:ext cx="3173506" cy="555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2F53EE-D069-4C56-BCBC-4EC32A6E935D}"/>
              </a:ext>
            </a:extLst>
          </p:cNvPr>
          <p:cNvSpPr/>
          <p:nvPr/>
        </p:nvSpPr>
        <p:spPr>
          <a:xfrm>
            <a:off x="4815606" y="1907957"/>
            <a:ext cx="331052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  <a:effectLst/>
              </a:rPr>
              <a:t>Vishwakarma Travels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1356B0-FBB0-4C96-A489-1334EBEA1AAA}"/>
              </a:ext>
            </a:extLst>
          </p:cNvPr>
          <p:cNvCxnSpPr>
            <a:cxnSpLocks/>
          </p:cNvCxnSpPr>
          <p:nvPr/>
        </p:nvCxnSpPr>
        <p:spPr>
          <a:xfrm>
            <a:off x="6470386" y="2398757"/>
            <a:ext cx="0" cy="236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4258D4D-B928-4B8F-9AF3-3B75927AFEDE}"/>
              </a:ext>
            </a:extLst>
          </p:cNvPr>
          <p:cNvSpPr/>
          <p:nvPr/>
        </p:nvSpPr>
        <p:spPr>
          <a:xfrm>
            <a:off x="5967016" y="3184928"/>
            <a:ext cx="1105014" cy="340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040821-11B9-4DE3-8A77-422D84933B35}"/>
              </a:ext>
            </a:extLst>
          </p:cNvPr>
          <p:cNvSpPr/>
          <p:nvPr/>
        </p:nvSpPr>
        <p:spPr>
          <a:xfrm>
            <a:off x="5967015" y="2619699"/>
            <a:ext cx="1057961" cy="314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8DD23C-81A2-408B-8446-E5EAD324C379}"/>
              </a:ext>
            </a:extLst>
          </p:cNvPr>
          <p:cNvSpPr/>
          <p:nvPr/>
        </p:nvSpPr>
        <p:spPr>
          <a:xfrm>
            <a:off x="6011074" y="3243906"/>
            <a:ext cx="1078727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100" b="1" cap="none" spc="0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  <a:effectLst/>
              </a:rPr>
              <a:t>List Of Buses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C9F8132-2461-40BF-8AF6-0BCCFC4F4F29}"/>
              </a:ext>
            </a:extLst>
          </p:cNvPr>
          <p:cNvSpPr/>
          <p:nvPr/>
        </p:nvSpPr>
        <p:spPr>
          <a:xfrm>
            <a:off x="6196112" y="2641130"/>
            <a:ext cx="54854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100" b="1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</a:rPr>
              <a:t>Login</a:t>
            </a:r>
            <a:endParaRPr lang="en-US" sz="1100" b="1" cap="none" spc="0" dirty="0">
              <a:ln>
                <a:solidFill>
                  <a:srgbClr val="002060"/>
                </a:solidFill>
              </a:ln>
              <a:solidFill>
                <a:schemeClr val="accent3"/>
              </a:solidFill>
              <a:effectLst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334F4FA-F125-481B-87C0-E61EBF86A000}"/>
              </a:ext>
            </a:extLst>
          </p:cNvPr>
          <p:cNvSpPr/>
          <p:nvPr/>
        </p:nvSpPr>
        <p:spPr>
          <a:xfrm>
            <a:off x="5929868" y="3787704"/>
            <a:ext cx="1226416" cy="314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5D5D405-BF83-481A-A5CB-43905A9F442F}"/>
              </a:ext>
            </a:extLst>
          </p:cNvPr>
          <p:cNvSpPr/>
          <p:nvPr/>
        </p:nvSpPr>
        <p:spPr>
          <a:xfrm>
            <a:off x="5989682" y="3813743"/>
            <a:ext cx="108234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100" b="1" cap="none" spc="0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  <a:effectLst/>
              </a:rPr>
              <a:t>Seats Display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1CE4ED4-68B5-4538-AE56-CDD60023B5AD}"/>
              </a:ext>
            </a:extLst>
          </p:cNvPr>
          <p:cNvCxnSpPr>
            <a:cxnSpLocks/>
          </p:cNvCxnSpPr>
          <p:nvPr/>
        </p:nvCxnSpPr>
        <p:spPr>
          <a:xfrm>
            <a:off x="6550438" y="4109823"/>
            <a:ext cx="0" cy="339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4C07BB0-8B2A-4FC0-BA9D-A4FD8E59F69F}"/>
              </a:ext>
            </a:extLst>
          </p:cNvPr>
          <p:cNvSpPr/>
          <p:nvPr/>
        </p:nvSpPr>
        <p:spPr>
          <a:xfrm>
            <a:off x="4909849" y="4449370"/>
            <a:ext cx="3242014" cy="564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E16537F-CB89-4E99-A621-C185280A50F2}"/>
              </a:ext>
            </a:extLst>
          </p:cNvPr>
          <p:cNvSpPr/>
          <p:nvPr/>
        </p:nvSpPr>
        <p:spPr>
          <a:xfrm>
            <a:off x="5113444" y="4489050"/>
            <a:ext cx="3262432" cy="46429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IN" sz="1050" b="1" dirty="0">
                <a:ln>
                  <a:solidFill>
                    <a:srgbClr val="002060"/>
                  </a:solidFill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Taking Basic Information From </a:t>
            </a:r>
            <a:r>
              <a:rPr lang="en-IN" sz="1200" b="1" dirty="0">
                <a:ln>
                  <a:solidFill>
                    <a:srgbClr val="002060"/>
                  </a:solidFill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Passenger</a:t>
            </a:r>
            <a:r>
              <a:rPr lang="en-IN" sz="1050" b="1" dirty="0">
                <a:ln>
                  <a:solidFill>
                    <a:srgbClr val="002060"/>
                  </a:solidFill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Like Number of Seats, Name</a:t>
            </a:r>
            <a:r>
              <a:rPr lang="en-IN" sz="1050" b="1" dirty="0">
                <a:ln>
                  <a:solidFill>
                    <a:srgbClr val="002060"/>
                  </a:solidFill>
                </a:ln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sz="1050" b="1" dirty="0">
                <a:ln>
                  <a:solidFill>
                    <a:srgbClr val="002060"/>
                  </a:solidFill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etc.</a:t>
            </a:r>
            <a:endParaRPr lang="en-IN" sz="1050" dirty="0">
              <a:ln>
                <a:solidFill>
                  <a:srgbClr val="002060"/>
                </a:solidFill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5091313-D9D9-441D-B921-FDF984DDE15C}"/>
              </a:ext>
            </a:extLst>
          </p:cNvPr>
          <p:cNvCxnSpPr>
            <a:cxnSpLocks/>
          </p:cNvCxnSpPr>
          <p:nvPr/>
        </p:nvCxnSpPr>
        <p:spPr>
          <a:xfrm>
            <a:off x="6530856" y="5002666"/>
            <a:ext cx="0" cy="385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511DCE9-3645-4B0D-99B2-4E4141FF5F86}"/>
              </a:ext>
            </a:extLst>
          </p:cNvPr>
          <p:cNvSpPr/>
          <p:nvPr/>
        </p:nvSpPr>
        <p:spPr>
          <a:xfrm>
            <a:off x="4909849" y="5388156"/>
            <a:ext cx="3242014" cy="539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B952BF1-BA0F-4059-B061-7EA944A155AA}"/>
              </a:ext>
            </a:extLst>
          </p:cNvPr>
          <p:cNvSpPr/>
          <p:nvPr/>
        </p:nvSpPr>
        <p:spPr>
          <a:xfrm>
            <a:off x="4845856" y="5488863"/>
            <a:ext cx="33185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400" b="1" dirty="0">
                <a:ln>
                  <a:solidFill>
                    <a:srgbClr val="002060"/>
                  </a:solidFill>
                </a:ln>
                <a:solidFill>
                  <a:schemeClr val="accent3"/>
                </a:solidFill>
              </a:rPr>
              <a:t>Confirmation/Cancellation Of Ticket</a:t>
            </a:r>
            <a:endParaRPr lang="en-US" sz="1400" b="1" cap="none" spc="0" dirty="0">
              <a:ln>
                <a:solidFill>
                  <a:srgbClr val="002060"/>
                </a:solidFill>
              </a:ln>
              <a:solidFill>
                <a:schemeClr val="accent3"/>
              </a:solidFill>
              <a:effectLst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78BD208-A423-4161-BB44-12AC42377258}"/>
              </a:ext>
            </a:extLst>
          </p:cNvPr>
          <p:cNvCxnSpPr>
            <a:cxnSpLocks/>
          </p:cNvCxnSpPr>
          <p:nvPr/>
        </p:nvCxnSpPr>
        <p:spPr>
          <a:xfrm>
            <a:off x="6543076" y="5928235"/>
            <a:ext cx="7362" cy="285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63EBC72E-4ACB-47AA-8395-75B56309F924}"/>
              </a:ext>
            </a:extLst>
          </p:cNvPr>
          <p:cNvSpPr/>
          <p:nvPr/>
        </p:nvSpPr>
        <p:spPr>
          <a:xfrm>
            <a:off x="5573741" y="6215865"/>
            <a:ext cx="1874275" cy="539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90F7F71-4940-4C53-872E-05865F69786B}"/>
              </a:ext>
            </a:extLst>
          </p:cNvPr>
          <p:cNvSpPr/>
          <p:nvPr/>
        </p:nvSpPr>
        <p:spPr>
          <a:xfrm>
            <a:off x="5761698" y="6314318"/>
            <a:ext cx="1417376" cy="27699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200" b="1" dirty="0">
                <a:ln/>
                <a:solidFill>
                  <a:schemeClr val="accent3"/>
                </a:solidFill>
              </a:rPr>
              <a:t>Display Of Ticket</a:t>
            </a:r>
            <a:endParaRPr lang="en-US" sz="1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13C496-997C-4411-BBB2-ECF32754ECA3}"/>
              </a:ext>
            </a:extLst>
          </p:cNvPr>
          <p:cNvCxnSpPr/>
          <p:nvPr/>
        </p:nvCxnSpPr>
        <p:spPr>
          <a:xfrm>
            <a:off x="6495995" y="2929974"/>
            <a:ext cx="0" cy="254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900980-6A5C-4DF9-879D-CDB5D113403D}"/>
              </a:ext>
            </a:extLst>
          </p:cNvPr>
          <p:cNvCxnSpPr/>
          <p:nvPr/>
        </p:nvCxnSpPr>
        <p:spPr>
          <a:xfrm>
            <a:off x="6543076" y="3505516"/>
            <a:ext cx="0" cy="282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C97AD7-FA26-4901-894F-F7A715DC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79A65-C2FA-4614-A56A-5EEF317A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IT &amp; MCA, Vishwakarma Institute of Technology , Pune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6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2E5369"/>
    </a:dk2>
    <a:lt2>
      <a:srgbClr val="CFE2E7"/>
    </a:lt2>
    <a:accent1>
      <a:srgbClr val="353535"/>
    </a:accent1>
    <a:accent2>
      <a:srgbClr val="31B4E6"/>
    </a:accent2>
    <a:accent3>
      <a:srgbClr val="265991"/>
    </a:accent3>
    <a:accent4>
      <a:srgbClr val="7E40CC"/>
    </a:accent4>
    <a:accent5>
      <a:srgbClr val="B927E9"/>
    </a:accent5>
    <a:accent6>
      <a:srgbClr val="E833BF"/>
    </a:accent6>
    <a:hlink>
      <a:srgbClr val="2DA0F1"/>
    </a:hlink>
    <a:folHlink>
      <a:srgbClr val="7ED1E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757</Words>
  <Application>Microsoft Office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21</cp:revision>
  <dcterms:created xsi:type="dcterms:W3CDTF">2022-02-07T07:10:32Z</dcterms:created>
  <dcterms:modified xsi:type="dcterms:W3CDTF">2022-03-03T10:25:08Z</dcterms:modified>
</cp:coreProperties>
</file>