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3A4D21-FAEF-4F51-BFF8-80EC7C04EB6A}" type="datetimeFigureOut">
              <a:rPr lang="en-IN" smtClean="0"/>
              <a:t>24-03-2025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DAECB0-6FBE-47FC-9BF9-D22FC5FD7EF2}" type="slidenum">
              <a:rPr lang="en-IN" smtClean="0"/>
              <a:t>‹#›</a:t>
            </a:fld>
            <a:endParaRPr lang="en-IN"/>
          </a:p>
        </p:txBody>
      </p:sp>
    </p:spTree>
    <p:extLst>
      <p:ext uri="{BB962C8B-B14F-4D97-AF65-F5344CB8AC3E}">
        <p14:creationId xmlns:p14="http://schemas.microsoft.com/office/powerpoint/2010/main" val="1425463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9D42-1129-126A-107E-AA13217136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D447E66-6060-91F9-4048-1680019EAC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79812A0-D95C-8AA9-E78B-34AA8D3503F3}"/>
              </a:ext>
            </a:extLst>
          </p:cNvPr>
          <p:cNvSpPr>
            <a:spLocks noGrp="1"/>
          </p:cNvSpPr>
          <p:nvPr>
            <p:ph type="dt" sz="half" idx="10"/>
          </p:nvPr>
        </p:nvSpPr>
        <p:spPr/>
        <p:txBody>
          <a:bodyPr/>
          <a:lstStyle/>
          <a:p>
            <a:fld id="{748F1657-C2B7-42EE-AFAF-6ACC9C6555B5}" type="datetimeFigureOut">
              <a:rPr lang="en-IN" smtClean="0"/>
              <a:t>24-03-2025</a:t>
            </a:fld>
            <a:endParaRPr lang="en-IN"/>
          </a:p>
        </p:txBody>
      </p:sp>
      <p:sp>
        <p:nvSpPr>
          <p:cNvPr id="5" name="Footer Placeholder 4">
            <a:extLst>
              <a:ext uri="{FF2B5EF4-FFF2-40B4-BE49-F238E27FC236}">
                <a16:creationId xmlns:a16="http://schemas.microsoft.com/office/drawing/2014/main" id="{E6388397-6160-29AB-439A-A23EB043B9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19DD05-17B5-4FD6-9E7F-F87BCC31681B}"/>
              </a:ext>
            </a:extLst>
          </p:cNvPr>
          <p:cNvSpPr>
            <a:spLocks noGrp="1"/>
          </p:cNvSpPr>
          <p:nvPr>
            <p:ph type="sldNum" sz="quarter" idx="12"/>
          </p:nvPr>
        </p:nvSpPr>
        <p:spPr/>
        <p:txBody>
          <a:bodyPr/>
          <a:lstStyle/>
          <a:p>
            <a:fld id="{2D8645DF-63BF-4EA6-92D1-9C694C9F6A9B}" type="slidenum">
              <a:rPr lang="en-IN" smtClean="0"/>
              <a:t>‹#›</a:t>
            </a:fld>
            <a:endParaRPr lang="en-IN"/>
          </a:p>
        </p:txBody>
      </p:sp>
    </p:spTree>
    <p:extLst>
      <p:ext uri="{BB962C8B-B14F-4D97-AF65-F5344CB8AC3E}">
        <p14:creationId xmlns:p14="http://schemas.microsoft.com/office/powerpoint/2010/main" val="1859387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16AE3-6087-20F1-C3B2-22F504C3B87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5BD5FE-208A-FC77-C6D6-A9265F81B1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5628CD-BBFF-6984-49F0-3293DAEEEDCE}"/>
              </a:ext>
            </a:extLst>
          </p:cNvPr>
          <p:cNvSpPr>
            <a:spLocks noGrp="1"/>
          </p:cNvSpPr>
          <p:nvPr>
            <p:ph type="dt" sz="half" idx="10"/>
          </p:nvPr>
        </p:nvSpPr>
        <p:spPr/>
        <p:txBody>
          <a:bodyPr/>
          <a:lstStyle/>
          <a:p>
            <a:fld id="{748F1657-C2B7-42EE-AFAF-6ACC9C6555B5}" type="datetimeFigureOut">
              <a:rPr lang="en-IN" smtClean="0"/>
              <a:t>24-03-2025</a:t>
            </a:fld>
            <a:endParaRPr lang="en-IN"/>
          </a:p>
        </p:txBody>
      </p:sp>
      <p:sp>
        <p:nvSpPr>
          <p:cNvPr id="5" name="Footer Placeholder 4">
            <a:extLst>
              <a:ext uri="{FF2B5EF4-FFF2-40B4-BE49-F238E27FC236}">
                <a16:creationId xmlns:a16="http://schemas.microsoft.com/office/drawing/2014/main" id="{46D2AE26-C20A-3A17-F994-8AC9D0635A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166753-24D2-3195-E155-79ADE9DEC3D1}"/>
              </a:ext>
            </a:extLst>
          </p:cNvPr>
          <p:cNvSpPr>
            <a:spLocks noGrp="1"/>
          </p:cNvSpPr>
          <p:nvPr>
            <p:ph type="sldNum" sz="quarter" idx="12"/>
          </p:nvPr>
        </p:nvSpPr>
        <p:spPr/>
        <p:txBody>
          <a:bodyPr/>
          <a:lstStyle/>
          <a:p>
            <a:fld id="{2D8645DF-63BF-4EA6-92D1-9C694C9F6A9B}" type="slidenum">
              <a:rPr lang="en-IN" smtClean="0"/>
              <a:t>‹#›</a:t>
            </a:fld>
            <a:endParaRPr lang="en-IN"/>
          </a:p>
        </p:txBody>
      </p:sp>
    </p:spTree>
    <p:extLst>
      <p:ext uri="{BB962C8B-B14F-4D97-AF65-F5344CB8AC3E}">
        <p14:creationId xmlns:p14="http://schemas.microsoft.com/office/powerpoint/2010/main" val="2348366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D16ABA-C5C3-D8AD-3CEC-B2807A3F3D2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8DAA74-C4D2-29FD-03BC-433B09726C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B52DBB-892D-D212-D88E-CD18ADA1343B}"/>
              </a:ext>
            </a:extLst>
          </p:cNvPr>
          <p:cNvSpPr>
            <a:spLocks noGrp="1"/>
          </p:cNvSpPr>
          <p:nvPr>
            <p:ph type="dt" sz="half" idx="10"/>
          </p:nvPr>
        </p:nvSpPr>
        <p:spPr/>
        <p:txBody>
          <a:bodyPr/>
          <a:lstStyle/>
          <a:p>
            <a:fld id="{748F1657-C2B7-42EE-AFAF-6ACC9C6555B5}" type="datetimeFigureOut">
              <a:rPr lang="en-IN" smtClean="0"/>
              <a:t>24-03-2025</a:t>
            </a:fld>
            <a:endParaRPr lang="en-IN"/>
          </a:p>
        </p:txBody>
      </p:sp>
      <p:sp>
        <p:nvSpPr>
          <p:cNvPr id="5" name="Footer Placeholder 4">
            <a:extLst>
              <a:ext uri="{FF2B5EF4-FFF2-40B4-BE49-F238E27FC236}">
                <a16:creationId xmlns:a16="http://schemas.microsoft.com/office/drawing/2014/main" id="{CA84684A-3B23-6BDC-BBDB-7C295E94C4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8E6996-8DB5-8962-ECCA-4C35B1738A48}"/>
              </a:ext>
            </a:extLst>
          </p:cNvPr>
          <p:cNvSpPr>
            <a:spLocks noGrp="1"/>
          </p:cNvSpPr>
          <p:nvPr>
            <p:ph type="sldNum" sz="quarter" idx="12"/>
          </p:nvPr>
        </p:nvSpPr>
        <p:spPr/>
        <p:txBody>
          <a:bodyPr/>
          <a:lstStyle/>
          <a:p>
            <a:fld id="{2D8645DF-63BF-4EA6-92D1-9C694C9F6A9B}" type="slidenum">
              <a:rPr lang="en-IN" smtClean="0"/>
              <a:t>‹#›</a:t>
            </a:fld>
            <a:endParaRPr lang="en-IN"/>
          </a:p>
        </p:txBody>
      </p:sp>
    </p:spTree>
    <p:extLst>
      <p:ext uri="{BB962C8B-B14F-4D97-AF65-F5344CB8AC3E}">
        <p14:creationId xmlns:p14="http://schemas.microsoft.com/office/powerpoint/2010/main" val="2115061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B6A64-0DF1-6A60-A46C-BD608CB85E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0F3E10-987C-CEC5-2783-5213CF179C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C62049-8AB1-D170-CD48-F1020C998024}"/>
              </a:ext>
            </a:extLst>
          </p:cNvPr>
          <p:cNvSpPr>
            <a:spLocks noGrp="1"/>
          </p:cNvSpPr>
          <p:nvPr>
            <p:ph type="dt" sz="half" idx="10"/>
          </p:nvPr>
        </p:nvSpPr>
        <p:spPr/>
        <p:txBody>
          <a:bodyPr/>
          <a:lstStyle/>
          <a:p>
            <a:fld id="{748F1657-C2B7-42EE-AFAF-6ACC9C6555B5}" type="datetimeFigureOut">
              <a:rPr lang="en-IN" smtClean="0"/>
              <a:t>24-03-2025</a:t>
            </a:fld>
            <a:endParaRPr lang="en-IN"/>
          </a:p>
        </p:txBody>
      </p:sp>
      <p:sp>
        <p:nvSpPr>
          <p:cNvPr id="5" name="Footer Placeholder 4">
            <a:extLst>
              <a:ext uri="{FF2B5EF4-FFF2-40B4-BE49-F238E27FC236}">
                <a16:creationId xmlns:a16="http://schemas.microsoft.com/office/drawing/2014/main" id="{63F2BDA6-CE2D-0663-79D5-7A1764AA9C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DDB0AF-D696-6143-A4FF-C0D2765DE503}"/>
              </a:ext>
            </a:extLst>
          </p:cNvPr>
          <p:cNvSpPr>
            <a:spLocks noGrp="1"/>
          </p:cNvSpPr>
          <p:nvPr>
            <p:ph type="sldNum" sz="quarter" idx="12"/>
          </p:nvPr>
        </p:nvSpPr>
        <p:spPr/>
        <p:txBody>
          <a:bodyPr/>
          <a:lstStyle/>
          <a:p>
            <a:fld id="{2D8645DF-63BF-4EA6-92D1-9C694C9F6A9B}" type="slidenum">
              <a:rPr lang="en-IN" smtClean="0"/>
              <a:t>‹#›</a:t>
            </a:fld>
            <a:endParaRPr lang="en-IN"/>
          </a:p>
        </p:txBody>
      </p:sp>
    </p:spTree>
    <p:extLst>
      <p:ext uri="{BB962C8B-B14F-4D97-AF65-F5344CB8AC3E}">
        <p14:creationId xmlns:p14="http://schemas.microsoft.com/office/powerpoint/2010/main" val="1652450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C1236-8455-3A90-A7C6-C5C380DB24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F80BD1-5BE4-DC69-DB8B-AEBB81DC87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706B46-0C8A-64D0-2095-4BE1B75F5FF5}"/>
              </a:ext>
            </a:extLst>
          </p:cNvPr>
          <p:cNvSpPr>
            <a:spLocks noGrp="1"/>
          </p:cNvSpPr>
          <p:nvPr>
            <p:ph type="dt" sz="half" idx="10"/>
          </p:nvPr>
        </p:nvSpPr>
        <p:spPr/>
        <p:txBody>
          <a:bodyPr/>
          <a:lstStyle/>
          <a:p>
            <a:fld id="{748F1657-C2B7-42EE-AFAF-6ACC9C6555B5}" type="datetimeFigureOut">
              <a:rPr lang="en-IN" smtClean="0"/>
              <a:t>24-03-2025</a:t>
            </a:fld>
            <a:endParaRPr lang="en-IN"/>
          </a:p>
        </p:txBody>
      </p:sp>
      <p:sp>
        <p:nvSpPr>
          <p:cNvPr id="5" name="Footer Placeholder 4">
            <a:extLst>
              <a:ext uri="{FF2B5EF4-FFF2-40B4-BE49-F238E27FC236}">
                <a16:creationId xmlns:a16="http://schemas.microsoft.com/office/drawing/2014/main" id="{C7B31760-BCA0-BDC1-465A-1E5DC9A10D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9360F5-1329-8716-4285-365D3BA93132}"/>
              </a:ext>
            </a:extLst>
          </p:cNvPr>
          <p:cNvSpPr>
            <a:spLocks noGrp="1"/>
          </p:cNvSpPr>
          <p:nvPr>
            <p:ph type="sldNum" sz="quarter" idx="12"/>
          </p:nvPr>
        </p:nvSpPr>
        <p:spPr/>
        <p:txBody>
          <a:bodyPr/>
          <a:lstStyle/>
          <a:p>
            <a:fld id="{2D8645DF-63BF-4EA6-92D1-9C694C9F6A9B}" type="slidenum">
              <a:rPr lang="en-IN" smtClean="0"/>
              <a:t>‹#›</a:t>
            </a:fld>
            <a:endParaRPr lang="en-IN"/>
          </a:p>
        </p:txBody>
      </p:sp>
    </p:spTree>
    <p:extLst>
      <p:ext uri="{BB962C8B-B14F-4D97-AF65-F5344CB8AC3E}">
        <p14:creationId xmlns:p14="http://schemas.microsoft.com/office/powerpoint/2010/main" val="3981037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17FAF-C67D-AB61-ECBE-D94C98CA89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A2CB1C-2A44-123F-00F4-B75A446260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31AE381-3221-E2D4-EE68-09FCCFB4CE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A78A26-7B32-5086-AF7F-F374FFCC20F4}"/>
              </a:ext>
            </a:extLst>
          </p:cNvPr>
          <p:cNvSpPr>
            <a:spLocks noGrp="1"/>
          </p:cNvSpPr>
          <p:nvPr>
            <p:ph type="dt" sz="half" idx="10"/>
          </p:nvPr>
        </p:nvSpPr>
        <p:spPr/>
        <p:txBody>
          <a:bodyPr/>
          <a:lstStyle/>
          <a:p>
            <a:fld id="{748F1657-C2B7-42EE-AFAF-6ACC9C6555B5}" type="datetimeFigureOut">
              <a:rPr lang="en-IN" smtClean="0"/>
              <a:t>24-03-2025</a:t>
            </a:fld>
            <a:endParaRPr lang="en-IN"/>
          </a:p>
        </p:txBody>
      </p:sp>
      <p:sp>
        <p:nvSpPr>
          <p:cNvPr id="6" name="Footer Placeholder 5">
            <a:extLst>
              <a:ext uri="{FF2B5EF4-FFF2-40B4-BE49-F238E27FC236}">
                <a16:creationId xmlns:a16="http://schemas.microsoft.com/office/drawing/2014/main" id="{C00694F2-6778-F316-3C04-7A5306101F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83E3A2-72A9-E777-7392-8CCE1FA65CD5}"/>
              </a:ext>
            </a:extLst>
          </p:cNvPr>
          <p:cNvSpPr>
            <a:spLocks noGrp="1"/>
          </p:cNvSpPr>
          <p:nvPr>
            <p:ph type="sldNum" sz="quarter" idx="12"/>
          </p:nvPr>
        </p:nvSpPr>
        <p:spPr/>
        <p:txBody>
          <a:bodyPr/>
          <a:lstStyle/>
          <a:p>
            <a:fld id="{2D8645DF-63BF-4EA6-92D1-9C694C9F6A9B}" type="slidenum">
              <a:rPr lang="en-IN" smtClean="0"/>
              <a:t>‹#›</a:t>
            </a:fld>
            <a:endParaRPr lang="en-IN"/>
          </a:p>
        </p:txBody>
      </p:sp>
    </p:spTree>
    <p:extLst>
      <p:ext uri="{BB962C8B-B14F-4D97-AF65-F5344CB8AC3E}">
        <p14:creationId xmlns:p14="http://schemas.microsoft.com/office/powerpoint/2010/main" val="1055312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06100-ED8B-1510-989C-C8BCE5063D9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1BA160-DE02-07F2-ACEB-82418FA4E1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B0EA35-1F2A-5D2C-2A09-55FDD06CE5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767AC21-B53A-C9FC-2F0F-48E93A7A54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D8C59F-CD59-3E26-923F-E6E904522E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142FB19-C28E-DCF8-D1C0-16AB9754602E}"/>
              </a:ext>
            </a:extLst>
          </p:cNvPr>
          <p:cNvSpPr>
            <a:spLocks noGrp="1"/>
          </p:cNvSpPr>
          <p:nvPr>
            <p:ph type="dt" sz="half" idx="10"/>
          </p:nvPr>
        </p:nvSpPr>
        <p:spPr/>
        <p:txBody>
          <a:bodyPr/>
          <a:lstStyle/>
          <a:p>
            <a:fld id="{748F1657-C2B7-42EE-AFAF-6ACC9C6555B5}" type="datetimeFigureOut">
              <a:rPr lang="en-IN" smtClean="0"/>
              <a:t>24-03-2025</a:t>
            </a:fld>
            <a:endParaRPr lang="en-IN"/>
          </a:p>
        </p:txBody>
      </p:sp>
      <p:sp>
        <p:nvSpPr>
          <p:cNvPr id="8" name="Footer Placeholder 7">
            <a:extLst>
              <a:ext uri="{FF2B5EF4-FFF2-40B4-BE49-F238E27FC236}">
                <a16:creationId xmlns:a16="http://schemas.microsoft.com/office/drawing/2014/main" id="{0B06DB0F-A7FE-CF2C-06F1-4CEE74CB814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92C8B55-CC34-537A-9B67-BAF485E3EB22}"/>
              </a:ext>
            </a:extLst>
          </p:cNvPr>
          <p:cNvSpPr>
            <a:spLocks noGrp="1"/>
          </p:cNvSpPr>
          <p:nvPr>
            <p:ph type="sldNum" sz="quarter" idx="12"/>
          </p:nvPr>
        </p:nvSpPr>
        <p:spPr/>
        <p:txBody>
          <a:bodyPr/>
          <a:lstStyle/>
          <a:p>
            <a:fld id="{2D8645DF-63BF-4EA6-92D1-9C694C9F6A9B}" type="slidenum">
              <a:rPr lang="en-IN" smtClean="0"/>
              <a:t>‹#›</a:t>
            </a:fld>
            <a:endParaRPr lang="en-IN"/>
          </a:p>
        </p:txBody>
      </p:sp>
    </p:spTree>
    <p:extLst>
      <p:ext uri="{BB962C8B-B14F-4D97-AF65-F5344CB8AC3E}">
        <p14:creationId xmlns:p14="http://schemas.microsoft.com/office/powerpoint/2010/main" val="3393905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20A43-9C9E-7829-09FB-3AFF6F61F7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E6DACA7-F291-5D91-2698-3C4038AE5582}"/>
              </a:ext>
            </a:extLst>
          </p:cNvPr>
          <p:cNvSpPr>
            <a:spLocks noGrp="1"/>
          </p:cNvSpPr>
          <p:nvPr>
            <p:ph type="dt" sz="half" idx="10"/>
          </p:nvPr>
        </p:nvSpPr>
        <p:spPr/>
        <p:txBody>
          <a:bodyPr/>
          <a:lstStyle/>
          <a:p>
            <a:fld id="{748F1657-C2B7-42EE-AFAF-6ACC9C6555B5}" type="datetimeFigureOut">
              <a:rPr lang="en-IN" smtClean="0"/>
              <a:t>24-03-2025</a:t>
            </a:fld>
            <a:endParaRPr lang="en-IN"/>
          </a:p>
        </p:txBody>
      </p:sp>
      <p:sp>
        <p:nvSpPr>
          <p:cNvPr id="4" name="Footer Placeholder 3">
            <a:extLst>
              <a:ext uri="{FF2B5EF4-FFF2-40B4-BE49-F238E27FC236}">
                <a16:creationId xmlns:a16="http://schemas.microsoft.com/office/drawing/2014/main" id="{8ABD1670-760A-9B62-FEE5-3868F36F368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9789DAC-CD9C-70D9-44F0-73A99E19F34A}"/>
              </a:ext>
            </a:extLst>
          </p:cNvPr>
          <p:cNvSpPr>
            <a:spLocks noGrp="1"/>
          </p:cNvSpPr>
          <p:nvPr>
            <p:ph type="sldNum" sz="quarter" idx="12"/>
          </p:nvPr>
        </p:nvSpPr>
        <p:spPr/>
        <p:txBody>
          <a:bodyPr/>
          <a:lstStyle/>
          <a:p>
            <a:fld id="{2D8645DF-63BF-4EA6-92D1-9C694C9F6A9B}" type="slidenum">
              <a:rPr lang="en-IN" smtClean="0"/>
              <a:t>‹#›</a:t>
            </a:fld>
            <a:endParaRPr lang="en-IN"/>
          </a:p>
        </p:txBody>
      </p:sp>
    </p:spTree>
    <p:extLst>
      <p:ext uri="{BB962C8B-B14F-4D97-AF65-F5344CB8AC3E}">
        <p14:creationId xmlns:p14="http://schemas.microsoft.com/office/powerpoint/2010/main" val="2888690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6B891E-823E-0F24-4ADE-344D07468C2F}"/>
              </a:ext>
            </a:extLst>
          </p:cNvPr>
          <p:cNvSpPr>
            <a:spLocks noGrp="1"/>
          </p:cNvSpPr>
          <p:nvPr>
            <p:ph type="dt" sz="half" idx="10"/>
          </p:nvPr>
        </p:nvSpPr>
        <p:spPr/>
        <p:txBody>
          <a:bodyPr/>
          <a:lstStyle/>
          <a:p>
            <a:fld id="{748F1657-C2B7-42EE-AFAF-6ACC9C6555B5}" type="datetimeFigureOut">
              <a:rPr lang="en-IN" smtClean="0"/>
              <a:t>24-03-2025</a:t>
            </a:fld>
            <a:endParaRPr lang="en-IN"/>
          </a:p>
        </p:txBody>
      </p:sp>
      <p:sp>
        <p:nvSpPr>
          <p:cNvPr id="3" name="Footer Placeholder 2">
            <a:extLst>
              <a:ext uri="{FF2B5EF4-FFF2-40B4-BE49-F238E27FC236}">
                <a16:creationId xmlns:a16="http://schemas.microsoft.com/office/drawing/2014/main" id="{499F0DAA-D7BA-193B-1CF4-E129CAD71D5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0DB3515-7080-6392-2EDB-762CE7112DC1}"/>
              </a:ext>
            </a:extLst>
          </p:cNvPr>
          <p:cNvSpPr>
            <a:spLocks noGrp="1"/>
          </p:cNvSpPr>
          <p:nvPr>
            <p:ph type="sldNum" sz="quarter" idx="12"/>
          </p:nvPr>
        </p:nvSpPr>
        <p:spPr/>
        <p:txBody>
          <a:bodyPr/>
          <a:lstStyle/>
          <a:p>
            <a:fld id="{2D8645DF-63BF-4EA6-92D1-9C694C9F6A9B}" type="slidenum">
              <a:rPr lang="en-IN" smtClean="0"/>
              <a:t>‹#›</a:t>
            </a:fld>
            <a:endParaRPr lang="en-IN"/>
          </a:p>
        </p:txBody>
      </p:sp>
    </p:spTree>
    <p:extLst>
      <p:ext uri="{BB962C8B-B14F-4D97-AF65-F5344CB8AC3E}">
        <p14:creationId xmlns:p14="http://schemas.microsoft.com/office/powerpoint/2010/main" val="2908337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8B592-AE4B-5F94-C9F8-5EC3C7A09E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08135FC-A805-2700-D73E-2A403F0900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2F8A23-80B7-D96B-9016-BAB853C214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5F772A-0A5E-9559-F142-1E45BCB922DC}"/>
              </a:ext>
            </a:extLst>
          </p:cNvPr>
          <p:cNvSpPr>
            <a:spLocks noGrp="1"/>
          </p:cNvSpPr>
          <p:nvPr>
            <p:ph type="dt" sz="half" idx="10"/>
          </p:nvPr>
        </p:nvSpPr>
        <p:spPr/>
        <p:txBody>
          <a:bodyPr/>
          <a:lstStyle/>
          <a:p>
            <a:fld id="{748F1657-C2B7-42EE-AFAF-6ACC9C6555B5}" type="datetimeFigureOut">
              <a:rPr lang="en-IN" smtClean="0"/>
              <a:t>24-03-2025</a:t>
            </a:fld>
            <a:endParaRPr lang="en-IN"/>
          </a:p>
        </p:txBody>
      </p:sp>
      <p:sp>
        <p:nvSpPr>
          <p:cNvPr id="6" name="Footer Placeholder 5">
            <a:extLst>
              <a:ext uri="{FF2B5EF4-FFF2-40B4-BE49-F238E27FC236}">
                <a16:creationId xmlns:a16="http://schemas.microsoft.com/office/drawing/2014/main" id="{FB7E1271-E0D0-442F-E7FF-68CAF55E72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11F93D-1D34-9B32-E791-505C17A9C74B}"/>
              </a:ext>
            </a:extLst>
          </p:cNvPr>
          <p:cNvSpPr>
            <a:spLocks noGrp="1"/>
          </p:cNvSpPr>
          <p:nvPr>
            <p:ph type="sldNum" sz="quarter" idx="12"/>
          </p:nvPr>
        </p:nvSpPr>
        <p:spPr/>
        <p:txBody>
          <a:bodyPr/>
          <a:lstStyle/>
          <a:p>
            <a:fld id="{2D8645DF-63BF-4EA6-92D1-9C694C9F6A9B}" type="slidenum">
              <a:rPr lang="en-IN" smtClean="0"/>
              <a:t>‹#›</a:t>
            </a:fld>
            <a:endParaRPr lang="en-IN"/>
          </a:p>
        </p:txBody>
      </p:sp>
    </p:spTree>
    <p:extLst>
      <p:ext uri="{BB962C8B-B14F-4D97-AF65-F5344CB8AC3E}">
        <p14:creationId xmlns:p14="http://schemas.microsoft.com/office/powerpoint/2010/main" val="1870174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4E869-E8F7-BF7D-3734-D54240FD88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D225782-01C0-5741-7E67-129DE3886D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F6E1E44-0BB1-532C-7EF5-63D8B69AC0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2A2C9C-C1DE-9AD6-BD29-2279A40FEFC6}"/>
              </a:ext>
            </a:extLst>
          </p:cNvPr>
          <p:cNvSpPr>
            <a:spLocks noGrp="1"/>
          </p:cNvSpPr>
          <p:nvPr>
            <p:ph type="dt" sz="half" idx="10"/>
          </p:nvPr>
        </p:nvSpPr>
        <p:spPr/>
        <p:txBody>
          <a:bodyPr/>
          <a:lstStyle/>
          <a:p>
            <a:fld id="{748F1657-C2B7-42EE-AFAF-6ACC9C6555B5}" type="datetimeFigureOut">
              <a:rPr lang="en-IN" smtClean="0"/>
              <a:t>24-03-2025</a:t>
            </a:fld>
            <a:endParaRPr lang="en-IN"/>
          </a:p>
        </p:txBody>
      </p:sp>
      <p:sp>
        <p:nvSpPr>
          <p:cNvPr id="6" name="Footer Placeholder 5">
            <a:extLst>
              <a:ext uri="{FF2B5EF4-FFF2-40B4-BE49-F238E27FC236}">
                <a16:creationId xmlns:a16="http://schemas.microsoft.com/office/drawing/2014/main" id="{BD1D4CE2-9F35-8FC9-012F-C95BBDA368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AAAAA1-70C8-2AE4-9FED-642493303D4C}"/>
              </a:ext>
            </a:extLst>
          </p:cNvPr>
          <p:cNvSpPr>
            <a:spLocks noGrp="1"/>
          </p:cNvSpPr>
          <p:nvPr>
            <p:ph type="sldNum" sz="quarter" idx="12"/>
          </p:nvPr>
        </p:nvSpPr>
        <p:spPr/>
        <p:txBody>
          <a:bodyPr/>
          <a:lstStyle/>
          <a:p>
            <a:fld id="{2D8645DF-63BF-4EA6-92D1-9C694C9F6A9B}" type="slidenum">
              <a:rPr lang="en-IN" smtClean="0"/>
              <a:t>‹#›</a:t>
            </a:fld>
            <a:endParaRPr lang="en-IN"/>
          </a:p>
        </p:txBody>
      </p:sp>
    </p:spTree>
    <p:extLst>
      <p:ext uri="{BB962C8B-B14F-4D97-AF65-F5344CB8AC3E}">
        <p14:creationId xmlns:p14="http://schemas.microsoft.com/office/powerpoint/2010/main" val="4275849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1DAECD-2425-D266-ABBA-365A7299CE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8D9BD26-0F8C-9F87-09D9-32C381474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E39A03-63EC-7991-9808-E77919E303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8F1657-C2B7-42EE-AFAF-6ACC9C6555B5}" type="datetimeFigureOut">
              <a:rPr lang="en-IN" smtClean="0"/>
              <a:t>24-03-2025</a:t>
            </a:fld>
            <a:endParaRPr lang="en-IN"/>
          </a:p>
        </p:txBody>
      </p:sp>
      <p:sp>
        <p:nvSpPr>
          <p:cNvPr id="5" name="Footer Placeholder 4">
            <a:extLst>
              <a:ext uri="{FF2B5EF4-FFF2-40B4-BE49-F238E27FC236}">
                <a16:creationId xmlns:a16="http://schemas.microsoft.com/office/drawing/2014/main" id="{48A55B50-FC02-9EB5-C557-E994454F85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D178C21-0F16-AA07-039C-D5CF646146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8645DF-63BF-4EA6-92D1-9C694C9F6A9B}" type="slidenum">
              <a:rPr lang="en-IN" smtClean="0"/>
              <a:t>‹#›</a:t>
            </a:fld>
            <a:endParaRPr lang="en-IN"/>
          </a:p>
        </p:txBody>
      </p:sp>
    </p:spTree>
    <p:extLst>
      <p:ext uri="{BB962C8B-B14F-4D97-AF65-F5344CB8AC3E}">
        <p14:creationId xmlns:p14="http://schemas.microsoft.com/office/powerpoint/2010/main" val="1323737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2000">
              <a:schemeClr val="accent1">
                <a:lumMod val="60000"/>
                <a:lumOff val="4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075951-06BA-05C1-26AC-99A884CDE947}"/>
              </a:ext>
            </a:extLst>
          </p:cNvPr>
          <p:cNvSpPr txBox="1"/>
          <p:nvPr/>
        </p:nvSpPr>
        <p:spPr>
          <a:xfrm>
            <a:off x="1376516" y="983226"/>
            <a:ext cx="9438967" cy="1569660"/>
          </a:xfrm>
          <a:prstGeom prst="rect">
            <a:avLst/>
          </a:prstGeom>
          <a:noFill/>
        </p:spPr>
        <p:txBody>
          <a:bodyPr wrap="square" rtlCol="0">
            <a:spAutoFit/>
          </a:bodyPr>
          <a:lstStyle/>
          <a:p>
            <a:pPr algn="ctr"/>
            <a:r>
              <a:rPr lang="en-IN" sz="3200" b="1" dirty="0">
                <a:highlight>
                  <a:srgbClr val="FFFF00"/>
                </a:highlight>
              </a:rPr>
              <a:t>PROJECT  : COFFEE SHOP SALES ANALYSIS USING SQL AND POWER BI</a:t>
            </a:r>
          </a:p>
          <a:p>
            <a:pPr algn="ctr"/>
            <a:endParaRPr lang="en-IN" sz="3200" dirty="0"/>
          </a:p>
        </p:txBody>
      </p:sp>
      <p:sp>
        <p:nvSpPr>
          <p:cNvPr id="3" name="TextBox 2">
            <a:extLst>
              <a:ext uri="{FF2B5EF4-FFF2-40B4-BE49-F238E27FC236}">
                <a16:creationId xmlns:a16="http://schemas.microsoft.com/office/drawing/2014/main" id="{A474CF8D-EA9F-EDA5-E7C4-5BAFAE2696C4}"/>
              </a:ext>
            </a:extLst>
          </p:cNvPr>
          <p:cNvSpPr txBox="1"/>
          <p:nvPr/>
        </p:nvSpPr>
        <p:spPr>
          <a:xfrm>
            <a:off x="1111046" y="2922218"/>
            <a:ext cx="10215716" cy="3046988"/>
          </a:xfrm>
          <a:prstGeom prst="rect">
            <a:avLst/>
          </a:prstGeom>
          <a:noFill/>
        </p:spPr>
        <p:txBody>
          <a:bodyPr wrap="square" rtlCol="0">
            <a:spAutoFit/>
          </a:bodyPr>
          <a:lstStyle/>
          <a:p>
            <a:r>
              <a:rPr lang="en-IN" sz="2400" dirty="0"/>
              <a:t>Objective : The Project aims to analyse the sales data for different coffee shops across different locations by analysing key metrics like sales volumes, growth in sales compared to previous time periods (e.g. month-over-month growth), identify patterns in sales data, such as seasonal fluctuations, and sales across different regions and categories for data driven decision making. The project also includes an interactive Power BI dashboards to transform raw data into interactive user friendly visuals to get a better understanding of key metrics influencing the sales. </a:t>
            </a:r>
          </a:p>
        </p:txBody>
      </p:sp>
    </p:spTree>
    <p:extLst>
      <p:ext uri="{BB962C8B-B14F-4D97-AF65-F5344CB8AC3E}">
        <p14:creationId xmlns:p14="http://schemas.microsoft.com/office/powerpoint/2010/main" val="678201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2000">
              <a:schemeClr val="accent1">
                <a:lumMod val="60000"/>
                <a:lumOff val="4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6000000" scaled="0"/>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B2C521-4583-797F-1BD1-70A0FA59EB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7832" y="4621163"/>
            <a:ext cx="6253317" cy="1946786"/>
          </a:xfrm>
          <a:prstGeom prst="rect">
            <a:avLst/>
          </a:prstGeom>
        </p:spPr>
      </p:pic>
      <p:sp>
        <p:nvSpPr>
          <p:cNvPr id="6" name="TextBox 5">
            <a:extLst>
              <a:ext uri="{FF2B5EF4-FFF2-40B4-BE49-F238E27FC236}">
                <a16:creationId xmlns:a16="http://schemas.microsoft.com/office/drawing/2014/main" id="{DF262DC3-3A7C-7CA5-8966-C88F1F4A3BC4}"/>
              </a:ext>
            </a:extLst>
          </p:cNvPr>
          <p:cNvSpPr txBox="1"/>
          <p:nvPr/>
        </p:nvSpPr>
        <p:spPr>
          <a:xfrm>
            <a:off x="995514" y="94704"/>
            <a:ext cx="10530349" cy="1107996"/>
          </a:xfrm>
          <a:prstGeom prst="rect">
            <a:avLst/>
          </a:prstGeom>
          <a:noFill/>
        </p:spPr>
        <p:txBody>
          <a:bodyPr wrap="square" rtlCol="0">
            <a:spAutoFit/>
          </a:bodyPr>
          <a:lstStyle/>
          <a:p>
            <a:r>
              <a:rPr lang="en-IN" sz="2400" b="1" dirty="0">
                <a:highlight>
                  <a:srgbClr val="FFFF00"/>
                </a:highlight>
              </a:rPr>
              <a:t>8</a:t>
            </a:r>
            <a:r>
              <a:rPr lang="en-IN" dirty="0">
                <a:highlight>
                  <a:srgbClr val="FFFF00"/>
                </a:highlight>
              </a:rPr>
              <a:t>. </a:t>
            </a:r>
            <a:r>
              <a:rPr lang="en-IN" sz="2400" b="1" dirty="0">
                <a:highlight>
                  <a:srgbClr val="FFFF00"/>
                </a:highlight>
              </a:rPr>
              <a:t>Compare sales for festive and non festive seasons and their percentage share in total sales. Consider the months from November to February as festive season.</a:t>
            </a:r>
          </a:p>
          <a:p>
            <a:endParaRPr lang="en-IN" dirty="0"/>
          </a:p>
        </p:txBody>
      </p:sp>
      <p:pic>
        <p:nvPicPr>
          <p:cNvPr id="8" name="Picture 7">
            <a:extLst>
              <a:ext uri="{FF2B5EF4-FFF2-40B4-BE49-F238E27FC236}">
                <a16:creationId xmlns:a16="http://schemas.microsoft.com/office/drawing/2014/main" id="{CFDA5E6C-D07E-818A-48A5-3121E33491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0374" y="1681315"/>
            <a:ext cx="9910916" cy="2733369"/>
          </a:xfrm>
          <a:prstGeom prst="rect">
            <a:avLst/>
          </a:prstGeom>
        </p:spPr>
      </p:pic>
      <p:sp>
        <p:nvSpPr>
          <p:cNvPr id="9" name="TextBox 8">
            <a:extLst>
              <a:ext uri="{FF2B5EF4-FFF2-40B4-BE49-F238E27FC236}">
                <a16:creationId xmlns:a16="http://schemas.microsoft.com/office/drawing/2014/main" id="{5E0F5803-488D-D5E4-482E-86CF23392748}"/>
              </a:ext>
            </a:extLst>
          </p:cNvPr>
          <p:cNvSpPr txBox="1"/>
          <p:nvPr/>
        </p:nvSpPr>
        <p:spPr>
          <a:xfrm>
            <a:off x="1081548" y="1022555"/>
            <a:ext cx="2625213" cy="400110"/>
          </a:xfrm>
          <a:prstGeom prst="rect">
            <a:avLst/>
          </a:prstGeom>
          <a:noFill/>
        </p:spPr>
        <p:txBody>
          <a:bodyPr wrap="square" rtlCol="0">
            <a:spAutoFit/>
          </a:bodyPr>
          <a:lstStyle/>
          <a:p>
            <a:r>
              <a:rPr lang="en-IN" sz="2000" b="1" dirty="0">
                <a:highlight>
                  <a:srgbClr val="FFFF00"/>
                </a:highlight>
              </a:rPr>
              <a:t>QUERY AND OUTPUT</a:t>
            </a:r>
          </a:p>
        </p:txBody>
      </p:sp>
    </p:spTree>
    <p:extLst>
      <p:ext uri="{BB962C8B-B14F-4D97-AF65-F5344CB8AC3E}">
        <p14:creationId xmlns:p14="http://schemas.microsoft.com/office/powerpoint/2010/main" val="815509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2000">
              <a:schemeClr val="accent1">
                <a:lumMod val="60000"/>
                <a:lumOff val="4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6000000" scaled="0"/>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0EC9DC-F744-1320-A4C7-3F32A4CDBA0C}"/>
              </a:ext>
            </a:extLst>
          </p:cNvPr>
          <p:cNvSpPr txBox="1"/>
          <p:nvPr/>
        </p:nvSpPr>
        <p:spPr>
          <a:xfrm>
            <a:off x="737419" y="0"/>
            <a:ext cx="10481187" cy="1200329"/>
          </a:xfrm>
          <a:prstGeom prst="rect">
            <a:avLst/>
          </a:prstGeom>
          <a:noFill/>
        </p:spPr>
        <p:txBody>
          <a:bodyPr wrap="square" rtlCol="0">
            <a:spAutoFit/>
          </a:bodyPr>
          <a:lstStyle/>
          <a:p>
            <a:r>
              <a:rPr lang="en-IN" sz="2400" b="1" dirty="0">
                <a:highlight>
                  <a:srgbClr val="FFFF00"/>
                </a:highlight>
              </a:rPr>
              <a:t>9</a:t>
            </a:r>
            <a:r>
              <a:rPr lang="en-IN" dirty="0">
                <a:highlight>
                  <a:srgbClr val="FFFF00"/>
                </a:highlight>
              </a:rPr>
              <a:t>. </a:t>
            </a:r>
            <a:r>
              <a:rPr lang="en-IN" sz="2400" b="1" dirty="0">
                <a:highlight>
                  <a:srgbClr val="FFFF00"/>
                </a:highlight>
              </a:rPr>
              <a:t>Identify top 3 selling products for each quarter. Output quarter, name of top 3 selling products, their aggregate sales for that quarter and their percentage share in total sales for that quarter.</a:t>
            </a:r>
          </a:p>
        </p:txBody>
      </p:sp>
      <p:sp>
        <p:nvSpPr>
          <p:cNvPr id="7" name="TextBox 6">
            <a:extLst>
              <a:ext uri="{FF2B5EF4-FFF2-40B4-BE49-F238E27FC236}">
                <a16:creationId xmlns:a16="http://schemas.microsoft.com/office/drawing/2014/main" id="{066C14AC-64E4-CFA0-070A-35F7B591FB29}"/>
              </a:ext>
            </a:extLst>
          </p:cNvPr>
          <p:cNvSpPr txBox="1"/>
          <p:nvPr/>
        </p:nvSpPr>
        <p:spPr>
          <a:xfrm>
            <a:off x="737419" y="1200329"/>
            <a:ext cx="2487562" cy="400110"/>
          </a:xfrm>
          <a:prstGeom prst="rect">
            <a:avLst/>
          </a:prstGeom>
          <a:noFill/>
        </p:spPr>
        <p:txBody>
          <a:bodyPr wrap="square" rtlCol="0">
            <a:spAutoFit/>
          </a:bodyPr>
          <a:lstStyle/>
          <a:p>
            <a:r>
              <a:rPr lang="en-IN" sz="2000" b="1" dirty="0">
                <a:highlight>
                  <a:srgbClr val="FFFF00"/>
                </a:highlight>
              </a:rPr>
              <a:t>QUERY AND OUTPUT</a:t>
            </a:r>
          </a:p>
        </p:txBody>
      </p:sp>
      <p:pic>
        <p:nvPicPr>
          <p:cNvPr id="9" name="Picture 8">
            <a:extLst>
              <a:ext uri="{FF2B5EF4-FFF2-40B4-BE49-F238E27FC236}">
                <a16:creationId xmlns:a16="http://schemas.microsoft.com/office/drawing/2014/main" id="{30AE1FED-ABEB-4360-8179-0CEA058E95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6295" y="1931214"/>
            <a:ext cx="9763434" cy="2893728"/>
          </a:xfrm>
          <a:prstGeom prst="rect">
            <a:avLst/>
          </a:prstGeom>
        </p:spPr>
      </p:pic>
      <p:pic>
        <p:nvPicPr>
          <p:cNvPr id="11" name="Picture 10">
            <a:extLst>
              <a:ext uri="{FF2B5EF4-FFF2-40B4-BE49-F238E27FC236}">
                <a16:creationId xmlns:a16="http://schemas.microsoft.com/office/drawing/2014/main" id="{B7B41770-A666-9BD4-7ABD-C931E4D468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4980" y="5043948"/>
            <a:ext cx="5624051" cy="1522545"/>
          </a:xfrm>
          <a:prstGeom prst="rect">
            <a:avLst/>
          </a:prstGeom>
        </p:spPr>
      </p:pic>
    </p:spTree>
    <p:extLst>
      <p:ext uri="{BB962C8B-B14F-4D97-AF65-F5344CB8AC3E}">
        <p14:creationId xmlns:p14="http://schemas.microsoft.com/office/powerpoint/2010/main" val="2730970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2000">
              <a:schemeClr val="accent1">
                <a:lumMod val="60000"/>
                <a:lumOff val="4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60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924616-925E-9F1A-61CD-798D03B9FA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771" y="1622321"/>
            <a:ext cx="10670458" cy="2920181"/>
          </a:xfrm>
          <a:prstGeom prst="rect">
            <a:avLst/>
          </a:prstGeom>
        </p:spPr>
      </p:pic>
      <p:pic>
        <p:nvPicPr>
          <p:cNvPr id="5" name="Picture 4">
            <a:extLst>
              <a:ext uri="{FF2B5EF4-FFF2-40B4-BE49-F238E27FC236}">
                <a16:creationId xmlns:a16="http://schemas.microsoft.com/office/drawing/2014/main" id="{CB94F4CC-D4B3-15F3-DCA3-821F95D734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0956" y="4665407"/>
            <a:ext cx="5059542" cy="2084439"/>
          </a:xfrm>
          <a:prstGeom prst="rect">
            <a:avLst/>
          </a:prstGeom>
        </p:spPr>
      </p:pic>
      <p:sp>
        <p:nvSpPr>
          <p:cNvPr id="6" name="TextBox 5">
            <a:extLst>
              <a:ext uri="{FF2B5EF4-FFF2-40B4-BE49-F238E27FC236}">
                <a16:creationId xmlns:a16="http://schemas.microsoft.com/office/drawing/2014/main" id="{6FEE5E53-23CF-E346-F341-69A6F33A7207}"/>
              </a:ext>
            </a:extLst>
          </p:cNvPr>
          <p:cNvSpPr txBox="1"/>
          <p:nvPr/>
        </p:nvSpPr>
        <p:spPr>
          <a:xfrm>
            <a:off x="760771" y="0"/>
            <a:ext cx="10670458" cy="830997"/>
          </a:xfrm>
          <a:prstGeom prst="rect">
            <a:avLst/>
          </a:prstGeom>
          <a:noFill/>
        </p:spPr>
        <p:txBody>
          <a:bodyPr wrap="square" rtlCol="0">
            <a:spAutoFit/>
          </a:bodyPr>
          <a:lstStyle/>
          <a:p>
            <a:r>
              <a:rPr lang="en-IN" sz="2400" b="1" dirty="0">
                <a:highlight>
                  <a:srgbClr val="FFFF00"/>
                </a:highlight>
              </a:rPr>
              <a:t>10. Find product types which registered growth in sales every month without any decline.</a:t>
            </a:r>
          </a:p>
        </p:txBody>
      </p:sp>
      <p:sp>
        <p:nvSpPr>
          <p:cNvPr id="7" name="TextBox 6">
            <a:extLst>
              <a:ext uri="{FF2B5EF4-FFF2-40B4-BE49-F238E27FC236}">
                <a16:creationId xmlns:a16="http://schemas.microsoft.com/office/drawing/2014/main" id="{3E1D967A-3E5D-4C2F-D608-5395424E8E07}"/>
              </a:ext>
            </a:extLst>
          </p:cNvPr>
          <p:cNvSpPr txBox="1"/>
          <p:nvPr/>
        </p:nvSpPr>
        <p:spPr>
          <a:xfrm>
            <a:off x="914399" y="983226"/>
            <a:ext cx="2861187" cy="400110"/>
          </a:xfrm>
          <a:prstGeom prst="rect">
            <a:avLst/>
          </a:prstGeom>
          <a:noFill/>
        </p:spPr>
        <p:txBody>
          <a:bodyPr wrap="square" rtlCol="0">
            <a:spAutoFit/>
          </a:bodyPr>
          <a:lstStyle/>
          <a:p>
            <a:r>
              <a:rPr lang="en-IN" sz="2000" b="1" dirty="0">
                <a:highlight>
                  <a:srgbClr val="FFFF00"/>
                </a:highlight>
              </a:rPr>
              <a:t>QUERY AND OUTPUT</a:t>
            </a:r>
          </a:p>
        </p:txBody>
      </p:sp>
    </p:spTree>
    <p:extLst>
      <p:ext uri="{BB962C8B-B14F-4D97-AF65-F5344CB8AC3E}">
        <p14:creationId xmlns:p14="http://schemas.microsoft.com/office/powerpoint/2010/main" val="959680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2000">
              <a:schemeClr val="accent1">
                <a:lumMod val="60000"/>
                <a:lumOff val="4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60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87D15D-C338-674B-8F4F-8B0D819DFC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595" y="1673217"/>
            <a:ext cx="11002296" cy="2614863"/>
          </a:xfrm>
          <a:prstGeom prst="rect">
            <a:avLst/>
          </a:prstGeom>
        </p:spPr>
      </p:pic>
      <p:pic>
        <p:nvPicPr>
          <p:cNvPr id="5" name="Picture 4">
            <a:extLst>
              <a:ext uri="{FF2B5EF4-FFF2-40B4-BE49-F238E27FC236}">
                <a16:creationId xmlns:a16="http://schemas.microsoft.com/office/drawing/2014/main" id="{F5881CE4-C489-E2B6-85D1-2986103C4B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5317" y="4591665"/>
            <a:ext cx="5279921" cy="1740310"/>
          </a:xfrm>
          <a:prstGeom prst="rect">
            <a:avLst/>
          </a:prstGeom>
        </p:spPr>
      </p:pic>
      <p:sp>
        <p:nvSpPr>
          <p:cNvPr id="7" name="TextBox 6">
            <a:extLst>
              <a:ext uri="{FF2B5EF4-FFF2-40B4-BE49-F238E27FC236}">
                <a16:creationId xmlns:a16="http://schemas.microsoft.com/office/drawing/2014/main" id="{41245C9A-4910-C7DA-96BA-D6B585650CEB}"/>
              </a:ext>
            </a:extLst>
          </p:cNvPr>
          <p:cNvSpPr txBox="1"/>
          <p:nvPr/>
        </p:nvSpPr>
        <p:spPr>
          <a:xfrm>
            <a:off x="668594" y="78658"/>
            <a:ext cx="10697496" cy="830997"/>
          </a:xfrm>
          <a:prstGeom prst="rect">
            <a:avLst/>
          </a:prstGeom>
          <a:noFill/>
        </p:spPr>
        <p:txBody>
          <a:bodyPr wrap="square" rtlCol="0">
            <a:spAutoFit/>
          </a:bodyPr>
          <a:lstStyle/>
          <a:p>
            <a:r>
              <a:rPr lang="en-IN" sz="2400" b="1" dirty="0">
                <a:highlight>
                  <a:srgbClr val="FFFF00"/>
                </a:highlight>
              </a:rPr>
              <a:t>11</a:t>
            </a:r>
            <a:r>
              <a:rPr lang="en-IN" dirty="0">
                <a:highlight>
                  <a:srgbClr val="FFFF00"/>
                </a:highlight>
              </a:rPr>
              <a:t>. </a:t>
            </a:r>
            <a:r>
              <a:rPr lang="en-IN" sz="2400" b="1" dirty="0">
                <a:highlight>
                  <a:srgbClr val="FFFF00"/>
                </a:highlight>
              </a:rPr>
              <a:t>Compare Weekend sales with sales of working day and also calculate their percentage share in total sales</a:t>
            </a:r>
          </a:p>
        </p:txBody>
      </p:sp>
      <p:sp>
        <p:nvSpPr>
          <p:cNvPr id="8" name="TextBox 7">
            <a:extLst>
              <a:ext uri="{FF2B5EF4-FFF2-40B4-BE49-F238E27FC236}">
                <a16:creationId xmlns:a16="http://schemas.microsoft.com/office/drawing/2014/main" id="{EDD62BC4-A374-8E6B-42F0-52D213C33C65}"/>
              </a:ext>
            </a:extLst>
          </p:cNvPr>
          <p:cNvSpPr txBox="1"/>
          <p:nvPr/>
        </p:nvSpPr>
        <p:spPr>
          <a:xfrm>
            <a:off x="825910" y="1091381"/>
            <a:ext cx="3028335" cy="400110"/>
          </a:xfrm>
          <a:prstGeom prst="rect">
            <a:avLst/>
          </a:prstGeom>
          <a:noFill/>
        </p:spPr>
        <p:txBody>
          <a:bodyPr wrap="square" rtlCol="0">
            <a:spAutoFit/>
          </a:bodyPr>
          <a:lstStyle/>
          <a:p>
            <a:r>
              <a:rPr lang="en-IN" sz="2000" b="1" dirty="0">
                <a:highlight>
                  <a:srgbClr val="FFFF00"/>
                </a:highlight>
              </a:rPr>
              <a:t>QUERY AND OUTPUT</a:t>
            </a:r>
          </a:p>
        </p:txBody>
      </p:sp>
    </p:spTree>
    <p:extLst>
      <p:ext uri="{BB962C8B-B14F-4D97-AF65-F5344CB8AC3E}">
        <p14:creationId xmlns:p14="http://schemas.microsoft.com/office/powerpoint/2010/main" val="458752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2000">
              <a:schemeClr val="accent1">
                <a:lumMod val="60000"/>
                <a:lumOff val="4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60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AC9801-0B12-C8B8-D802-D3E2D3B84C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231" y="1373955"/>
            <a:ext cx="10314039" cy="2794923"/>
          </a:xfrm>
          <a:prstGeom prst="rect">
            <a:avLst/>
          </a:prstGeom>
        </p:spPr>
      </p:pic>
      <p:pic>
        <p:nvPicPr>
          <p:cNvPr id="5" name="Picture 4">
            <a:extLst>
              <a:ext uri="{FF2B5EF4-FFF2-40B4-BE49-F238E27FC236}">
                <a16:creationId xmlns:a16="http://schemas.microsoft.com/office/drawing/2014/main" id="{BF2271B1-693F-C976-97A8-E4A8DB6EA2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6322" y="4237703"/>
            <a:ext cx="6090877" cy="2541639"/>
          </a:xfrm>
          <a:prstGeom prst="rect">
            <a:avLst/>
          </a:prstGeom>
        </p:spPr>
      </p:pic>
      <p:sp>
        <p:nvSpPr>
          <p:cNvPr id="7" name="TextBox 6">
            <a:extLst>
              <a:ext uri="{FF2B5EF4-FFF2-40B4-BE49-F238E27FC236}">
                <a16:creationId xmlns:a16="http://schemas.microsoft.com/office/drawing/2014/main" id="{86B3D284-60AC-CA80-9995-92122CC395DA}"/>
              </a:ext>
            </a:extLst>
          </p:cNvPr>
          <p:cNvSpPr txBox="1"/>
          <p:nvPr/>
        </p:nvSpPr>
        <p:spPr>
          <a:xfrm>
            <a:off x="1140542" y="78658"/>
            <a:ext cx="9881419" cy="461665"/>
          </a:xfrm>
          <a:prstGeom prst="rect">
            <a:avLst/>
          </a:prstGeom>
          <a:noFill/>
        </p:spPr>
        <p:txBody>
          <a:bodyPr wrap="square" rtlCol="0">
            <a:spAutoFit/>
          </a:bodyPr>
          <a:lstStyle/>
          <a:p>
            <a:r>
              <a:rPr lang="en-IN" sz="2400" b="1" dirty="0">
                <a:highlight>
                  <a:srgbClr val="FFFF00"/>
                </a:highlight>
              </a:rPr>
              <a:t>12. Calculate quarter-on-quarter growth in sales for each store location</a:t>
            </a:r>
          </a:p>
        </p:txBody>
      </p:sp>
      <p:sp>
        <p:nvSpPr>
          <p:cNvPr id="8" name="TextBox 7">
            <a:extLst>
              <a:ext uri="{FF2B5EF4-FFF2-40B4-BE49-F238E27FC236}">
                <a16:creationId xmlns:a16="http://schemas.microsoft.com/office/drawing/2014/main" id="{848C2491-6231-53B2-2A3B-87D198217D85}"/>
              </a:ext>
            </a:extLst>
          </p:cNvPr>
          <p:cNvSpPr txBox="1"/>
          <p:nvPr/>
        </p:nvSpPr>
        <p:spPr>
          <a:xfrm>
            <a:off x="1140542" y="757084"/>
            <a:ext cx="2458064" cy="400110"/>
          </a:xfrm>
          <a:prstGeom prst="rect">
            <a:avLst/>
          </a:prstGeom>
          <a:noFill/>
        </p:spPr>
        <p:txBody>
          <a:bodyPr wrap="square" rtlCol="0">
            <a:spAutoFit/>
          </a:bodyPr>
          <a:lstStyle/>
          <a:p>
            <a:r>
              <a:rPr lang="en-IN" sz="2000" b="1" dirty="0">
                <a:highlight>
                  <a:srgbClr val="FFFF00"/>
                </a:highlight>
              </a:rPr>
              <a:t>QUERY AND OUTPUT</a:t>
            </a:r>
          </a:p>
        </p:txBody>
      </p:sp>
    </p:spTree>
    <p:extLst>
      <p:ext uri="{BB962C8B-B14F-4D97-AF65-F5344CB8AC3E}">
        <p14:creationId xmlns:p14="http://schemas.microsoft.com/office/powerpoint/2010/main" val="3216010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2000">
              <a:schemeClr val="accent1">
                <a:lumMod val="60000"/>
                <a:lumOff val="4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60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1A4A7C-0EBC-01A5-AA63-6D09AB01C1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058" y="1848465"/>
            <a:ext cx="10019070" cy="1688690"/>
          </a:xfrm>
          <a:prstGeom prst="rect">
            <a:avLst/>
          </a:prstGeom>
        </p:spPr>
      </p:pic>
      <p:pic>
        <p:nvPicPr>
          <p:cNvPr id="5" name="Picture 4">
            <a:extLst>
              <a:ext uri="{FF2B5EF4-FFF2-40B4-BE49-F238E27FC236}">
                <a16:creationId xmlns:a16="http://schemas.microsoft.com/office/drawing/2014/main" id="{9022442D-D8A0-C597-15EB-CDC93D8619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1524" y="3696929"/>
            <a:ext cx="6430295" cy="2956013"/>
          </a:xfrm>
          <a:prstGeom prst="rect">
            <a:avLst/>
          </a:prstGeom>
        </p:spPr>
      </p:pic>
      <p:sp>
        <p:nvSpPr>
          <p:cNvPr id="10" name="TextBox 9">
            <a:extLst>
              <a:ext uri="{FF2B5EF4-FFF2-40B4-BE49-F238E27FC236}">
                <a16:creationId xmlns:a16="http://schemas.microsoft.com/office/drawing/2014/main" id="{732FFD92-A439-A813-9B55-C381F55B1882}"/>
              </a:ext>
            </a:extLst>
          </p:cNvPr>
          <p:cNvSpPr txBox="1"/>
          <p:nvPr/>
        </p:nvSpPr>
        <p:spPr>
          <a:xfrm>
            <a:off x="993058" y="147484"/>
            <a:ext cx="9891252" cy="830997"/>
          </a:xfrm>
          <a:prstGeom prst="rect">
            <a:avLst/>
          </a:prstGeom>
          <a:noFill/>
        </p:spPr>
        <p:txBody>
          <a:bodyPr wrap="square" rtlCol="0">
            <a:spAutoFit/>
          </a:bodyPr>
          <a:lstStyle/>
          <a:p>
            <a:r>
              <a:rPr lang="en-IN" sz="2400" b="1" dirty="0">
                <a:highlight>
                  <a:srgbClr val="FFFF00"/>
                </a:highlight>
              </a:rPr>
              <a:t>13. Identify the Top 10 purchased products (Products with highest selling quantity)</a:t>
            </a:r>
          </a:p>
        </p:txBody>
      </p:sp>
      <p:sp>
        <p:nvSpPr>
          <p:cNvPr id="11" name="TextBox 10">
            <a:extLst>
              <a:ext uri="{FF2B5EF4-FFF2-40B4-BE49-F238E27FC236}">
                <a16:creationId xmlns:a16="http://schemas.microsoft.com/office/drawing/2014/main" id="{CFD489C3-2950-4E67-1964-CA7CAC41F0E6}"/>
              </a:ext>
            </a:extLst>
          </p:cNvPr>
          <p:cNvSpPr txBox="1"/>
          <p:nvPr/>
        </p:nvSpPr>
        <p:spPr>
          <a:xfrm>
            <a:off x="1160206" y="1150374"/>
            <a:ext cx="2703871" cy="400110"/>
          </a:xfrm>
          <a:prstGeom prst="rect">
            <a:avLst/>
          </a:prstGeom>
          <a:noFill/>
        </p:spPr>
        <p:txBody>
          <a:bodyPr wrap="square" rtlCol="0">
            <a:spAutoFit/>
          </a:bodyPr>
          <a:lstStyle/>
          <a:p>
            <a:r>
              <a:rPr lang="en-IN" sz="2000" b="1" dirty="0">
                <a:highlight>
                  <a:srgbClr val="FFFF00"/>
                </a:highlight>
              </a:rPr>
              <a:t>QUERY AND OUTPUT</a:t>
            </a:r>
          </a:p>
        </p:txBody>
      </p:sp>
    </p:spTree>
    <p:extLst>
      <p:ext uri="{BB962C8B-B14F-4D97-AF65-F5344CB8AC3E}">
        <p14:creationId xmlns:p14="http://schemas.microsoft.com/office/powerpoint/2010/main" val="1680834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2000">
              <a:schemeClr val="accent1">
                <a:lumMod val="60000"/>
                <a:lumOff val="4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60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C6F4E5-5B15-9528-1E65-1D0BBA8E01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1" y="1719838"/>
            <a:ext cx="10196051" cy="2064796"/>
          </a:xfrm>
          <a:prstGeom prst="rect">
            <a:avLst/>
          </a:prstGeom>
        </p:spPr>
      </p:pic>
      <p:pic>
        <p:nvPicPr>
          <p:cNvPr id="5" name="Picture 4">
            <a:extLst>
              <a:ext uri="{FF2B5EF4-FFF2-40B4-BE49-F238E27FC236}">
                <a16:creationId xmlns:a16="http://schemas.microsoft.com/office/drawing/2014/main" id="{9418BAC3-E9FA-32DA-4639-36CF73AA46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1290" y="3934323"/>
            <a:ext cx="4542503" cy="2594257"/>
          </a:xfrm>
          <a:prstGeom prst="rect">
            <a:avLst/>
          </a:prstGeom>
        </p:spPr>
      </p:pic>
      <p:sp>
        <p:nvSpPr>
          <p:cNvPr id="6" name="TextBox 5">
            <a:extLst>
              <a:ext uri="{FF2B5EF4-FFF2-40B4-BE49-F238E27FC236}">
                <a16:creationId xmlns:a16="http://schemas.microsoft.com/office/drawing/2014/main" id="{3F0498C5-6FCB-3D68-3005-29934681213D}"/>
              </a:ext>
            </a:extLst>
          </p:cNvPr>
          <p:cNvSpPr txBox="1"/>
          <p:nvPr/>
        </p:nvSpPr>
        <p:spPr>
          <a:xfrm>
            <a:off x="914401" y="108155"/>
            <a:ext cx="10196051" cy="830997"/>
          </a:xfrm>
          <a:prstGeom prst="rect">
            <a:avLst/>
          </a:prstGeom>
          <a:noFill/>
        </p:spPr>
        <p:txBody>
          <a:bodyPr wrap="square" rtlCol="0">
            <a:spAutoFit/>
          </a:bodyPr>
          <a:lstStyle/>
          <a:p>
            <a:r>
              <a:rPr lang="en-IN" sz="2400" b="1" dirty="0">
                <a:highlight>
                  <a:srgbClr val="FFFF00"/>
                </a:highlight>
              </a:rPr>
              <a:t>14. Calculate total sales based on each hour of the day to identify the time period registering the highest sales.</a:t>
            </a:r>
          </a:p>
        </p:txBody>
      </p:sp>
      <p:sp>
        <p:nvSpPr>
          <p:cNvPr id="7" name="TextBox 6">
            <a:extLst>
              <a:ext uri="{FF2B5EF4-FFF2-40B4-BE49-F238E27FC236}">
                <a16:creationId xmlns:a16="http://schemas.microsoft.com/office/drawing/2014/main" id="{102D6BA7-1E28-7B1B-94AD-E424451BB338}"/>
              </a:ext>
            </a:extLst>
          </p:cNvPr>
          <p:cNvSpPr txBox="1"/>
          <p:nvPr/>
        </p:nvSpPr>
        <p:spPr>
          <a:xfrm>
            <a:off x="1071716" y="1170039"/>
            <a:ext cx="2733368" cy="400110"/>
          </a:xfrm>
          <a:prstGeom prst="rect">
            <a:avLst/>
          </a:prstGeom>
          <a:noFill/>
        </p:spPr>
        <p:txBody>
          <a:bodyPr wrap="square" rtlCol="0">
            <a:spAutoFit/>
          </a:bodyPr>
          <a:lstStyle/>
          <a:p>
            <a:r>
              <a:rPr lang="en-IN" sz="2000" b="1" dirty="0">
                <a:highlight>
                  <a:srgbClr val="FFFF00"/>
                </a:highlight>
              </a:rPr>
              <a:t>QUERY AND OUTPUT</a:t>
            </a:r>
          </a:p>
        </p:txBody>
      </p:sp>
    </p:spTree>
    <p:extLst>
      <p:ext uri="{BB962C8B-B14F-4D97-AF65-F5344CB8AC3E}">
        <p14:creationId xmlns:p14="http://schemas.microsoft.com/office/powerpoint/2010/main" val="3193375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2000">
              <a:schemeClr val="accent1">
                <a:lumMod val="60000"/>
                <a:lumOff val="4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6000000" scaled="0"/>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36F4E3C-B5D7-84F4-2448-67018CFDFD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90" y="0"/>
            <a:ext cx="11162220" cy="6858000"/>
          </a:xfrm>
          <a:prstGeom prst="rect">
            <a:avLst/>
          </a:prstGeom>
        </p:spPr>
      </p:pic>
    </p:spTree>
    <p:extLst>
      <p:ext uri="{BB962C8B-B14F-4D97-AF65-F5344CB8AC3E}">
        <p14:creationId xmlns:p14="http://schemas.microsoft.com/office/powerpoint/2010/main" val="3390073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2000">
              <a:schemeClr val="accent1">
                <a:lumMod val="60000"/>
                <a:lumOff val="4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6000000" scaled="0"/>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1F88EA-F3A9-C389-8999-2529B3775BCE}"/>
              </a:ext>
            </a:extLst>
          </p:cNvPr>
          <p:cNvSpPr txBox="1"/>
          <p:nvPr/>
        </p:nvSpPr>
        <p:spPr>
          <a:xfrm>
            <a:off x="1243780" y="279975"/>
            <a:ext cx="9812593" cy="584775"/>
          </a:xfrm>
          <a:prstGeom prst="rect">
            <a:avLst/>
          </a:prstGeom>
          <a:noFill/>
        </p:spPr>
        <p:txBody>
          <a:bodyPr wrap="square" rtlCol="0">
            <a:spAutoFit/>
          </a:bodyPr>
          <a:lstStyle/>
          <a:p>
            <a:pPr algn="ctr"/>
            <a:r>
              <a:rPr lang="en-IN" sz="3200" b="1" dirty="0">
                <a:highlight>
                  <a:srgbClr val="FFFF00"/>
                </a:highlight>
              </a:rPr>
              <a:t>KEY ATTRIBUTES OF THE DATA</a:t>
            </a:r>
          </a:p>
        </p:txBody>
      </p:sp>
      <p:sp>
        <p:nvSpPr>
          <p:cNvPr id="4" name="TextBox 3">
            <a:extLst>
              <a:ext uri="{FF2B5EF4-FFF2-40B4-BE49-F238E27FC236}">
                <a16:creationId xmlns:a16="http://schemas.microsoft.com/office/drawing/2014/main" id="{C3302D8B-9638-FB28-1539-EA4C1C54B4DA}"/>
              </a:ext>
            </a:extLst>
          </p:cNvPr>
          <p:cNvSpPr txBox="1"/>
          <p:nvPr/>
        </p:nvSpPr>
        <p:spPr>
          <a:xfrm>
            <a:off x="925422" y="1646526"/>
            <a:ext cx="11142649" cy="4031873"/>
          </a:xfrm>
          <a:prstGeom prst="rect">
            <a:avLst/>
          </a:prstGeom>
          <a:noFill/>
        </p:spPr>
        <p:txBody>
          <a:bodyPr wrap="square" rtlCol="0">
            <a:spAutoFit/>
          </a:bodyPr>
          <a:lstStyle/>
          <a:p>
            <a:r>
              <a:rPr lang="en-IN" sz="2000" dirty="0"/>
              <a:t>The dataset contains 1,49,116 rows and 11 columns.</a:t>
            </a:r>
          </a:p>
          <a:p>
            <a:endParaRPr lang="en-IN" dirty="0"/>
          </a:p>
          <a:p>
            <a:r>
              <a:rPr lang="en-IN" dirty="0"/>
              <a:t>1) </a:t>
            </a:r>
            <a:r>
              <a:rPr lang="en-IN" sz="2000" dirty="0"/>
              <a:t>Transaction ID : Represents unique ID for each transaction (Primary key of the table).</a:t>
            </a:r>
          </a:p>
          <a:p>
            <a:r>
              <a:rPr lang="en-IN" sz="2000" dirty="0"/>
              <a:t>2)  Transaction date :  Indicates the date of transaction.</a:t>
            </a:r>
          </a:p>
          <a:p>
            <a:pPr marL="342900" indent="-342900">
              <a:buAutoNum type="arabicParenR" startAt="3"/>
            </a:pPr>
            <a:r>
              <a:rPr lang="en-IN" sz="2000" dirty="0"/>
              <a:t>Transaction time : Indicates time of transaction in terms of Hours and minutes.</a:t>
            </a:r>
          </a:p>
          <a:p>
            <a:pPr marL="342900" indent="-342900">
              <a:buAutoNum type="arabicParenR" startAt="3"/>
            </a:pPr>
            <a:r>
              <a:rPr lang="en-IN" sz="2000" dirty="0"/>
              <a:t>Transaction QTY : Indicates the quantity of food products purchased on each transaction ID.</a:t>
            </a:r>
          </a:p>
          <a:p>
            <a:pPr marL="342900" indent="-342900">
              <a:buAutoNum type="arabicParenR" startAt="3"/>
            </a:pPr>
            <a:r>
              <a:rPr lang="en-IN" sz="2000" dirty="0"/>
              <a:t>Store ID : Unique ID of the stores selling the products.</a:t>
            </a:r>
          </a:p>
          <a:p>
            <a:pPr marL="342900" indent="-342900">
              <a:buAutoNum type="arabicParenR" startAt="3"/>
            </a:pPr>
            <a:r>
              <a:rPr lang="en-IN" sz="2000" dirty="0"/>
              <a:t>Store location : Location where the store is located.</a:t>
            </a:r>
          </a:p>
          <a:p>
            <a:pPr marL="342900" indent="-342900">
              <a:buAutoNum type="arabicParenR" startAt="3"/>
            </a:pPr>
            <a:r>
              <a:rPr lang="en-IN" sz="2000" dirty="0"/>
              <a:t>Product ID : Unique ID for each product.</a:t>
            </a:r>
          </a:p>
          <a:p>
            <a:pPr marL="342900" indent="-342900">
              <a:buAutoNum type="arabicParenR" startAt="3"/>
            </a:pPr>
            <a:r>
              <a:rPr lang="en-IN" sz="2000" dirty="0"/>
              <a:t>Unite Price : Indicates price for each unique product</a:t>
            </a:r>
          </a:p>
          <a:p>
            <a:pPr marL="342900" indent="-342900">
              <a:buAutoNum type="arabicParenR" startAt="3"/>
            </a:pPr>
            <a:r>
              <a:rPr lang="en-IN" sz="2000" dirty="0"/>
              <a:t>Product Category : Category assigned to each unique Product.</a:t>
            </a:r>
          </a:p>
          <a:p>
            <a:pPr marL="342900" indent="-342900">
              <a:buAutoNum type="arabicParenR" startAt="3"/>
            </a:pPr>
            <a:r>
              <a:rPr lang="en-IN" sz="2000" dirty="0"/>
              <a:t>Product type : Different types of Products including tea, coffee, chocolate</a:t>
            </a:r>
          </a:p>
          <a:p>
            <a:pPr marL="342900" indent="-342900">
              <a:buAutoNum type="arabicParenR" startAt="3"/>
            </a:pPr>
            <a:r>
              <a:rPr lang="en-IN" sz="2000" dirty="0"/>
              <a:t> Product details : Indicates features of the product. </a:t>
            </a:r>
          </a:p>
        </p:txBody>
      </p:sp>
    </p:spTree>
    <p:extLst>
      <p:ext uri="{BB962C8B-B14F-4D97-AF65-F5344CB8AC3E}">
        <p14:creationId xmlns:p14="http://schemas.microsoft.com/office/powerpoint/2010/main" val="2696442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2000">
              <a:schemeClr val="accent1">
                <a:lumMod val="60000"/>
                <a:lumOff val="4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6000000" scaled="0"/>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676039-045A-A932-642B-6EAD3CA3E714}"/>
              </a:ext>
            </a:extLst>
          </p:cNvPr>
          <p:cNvSpPr txBox="1"/>
          <p:nvPr/>
        </p:nvSpPr>
        <p:spPr>
          <a:xfrm>
            <a:off x="589935" y="344129"/>
            <a:ext cx="11149781" cy="1446550"/>
          </a:xfrm>
          <a:prstGeom prst="rect">
            <a:avLst/>
          </a:prstGeom>
          <a:noFill/>
        </p:spPr>
        <p:txBody>
          <a:bodyPr wrap="square" rtlCol="0">
            <a:spAutoFit/>
          </a:bodyPr>
          <a:lstStyle/>
          <a:p>
            <a:r>
              <a:rPr lang="en-IN" dirty="0"/>
              <a:t> </a:t>
            </a:r>
            <a:r>
              <a:rPr lang="en-IN" sz="2800" dirty="0"/>
              <a:t>1. </a:t>
            </a:r>
            <a:r>
              <a:rPr lang="en-IN" sz="2800" b="1" dirty="0">
                <a:highlight>
                  <a:srgbClr val="FFFF00"/>
                </a:highlight>
              </a:rPr>
              <a:t>Data Processing </a:t>
            </a:r>
            <a:r>
              <a:rPr lang="en-IN" sz="2000" dirty="0">
                <a:highlight>
                  <a:srgbClr val="FFFF00"/>
                </a:highlight>
              </a:rPr>
              <a:t>: Columns such as transaction ID, Quantity, Store ID, product ID, and unit price contains numerical values but they were found to be in string datatype. The analysis required these columns to be transformed into number datatypes (either integer or float). The analysis also required creating a ‘Sale’ column by calculating the product of unit price and transaction quantity.</a:t>
            </a:r>
          </a:p>
        </p:txBody>
      </p:sp>
      <p:sp>
        <p:nvSpPr>
          <p:cNvPr id="4" name="TextBox 3">
            <a:extLst>
              <a:ext uri="{FF2B5EF4-FFF2-40B4-BE49-F238E27FC236}">
                <a16:creationId xmlns:a16="http://schemas.microsoft.com/office/drawing/2014/main" id="{CA278191-325F-300E-8493-54037268A450}"/>
              </a:ext>
            </a:extLst>
          </p:cNvPr>
          <p:cNvSpPr txBox="1"/>
          <p:nvPr/>
        </p:nvSpPr>
        <p:spPr>
          <a:xfrm>
            <a:off x="206476" y="1982999"/>
            <a:ext cx="2684207" cy="400110"/>
          </a:xfrm>
          <a:prstGeom prst="rect">
            <a:avLst/>
          </a:prstGeom>
          <a:noFill/>
        </p:spPr>
        <p:txBody>
          <a:bodyPr wrap="square" rtlCol="0">
            <a:spAutoFit/>
          </a:bodyPr>
          <a:lstStyle/>
          <a:p>
            <a:pPr algn="ctr"/>
            <a:r>
              <a:rPr lang="en-IN" sz="2000" b="1" dirty="0">
                <a:highlight>
                  <a:srgbClr val="FFFF00"/>
                </a:highlight>
              </a:rPr>
              <a:t>SQL QUERY</a:t>
            </a:r>
          </a:p>
        </p:txBody>
      </p:sp>
      <p:pic>
        <p:nvPicPr>
          <p:cNvPr id="6" name="Picture 5">
            <a:extLst>
              <a:ext uri="{FF2B5EF4-FFF2-40B4-BE49-F238E27FC236}">
                <a16:creationId xmlns:a16="http://schemas.microsoft.com/office/drawing/2014/main" id="{8F14F68F-F793-4807-FA78-05E1FA8359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949" y="2575430"/>
            <a:ext cx="6518788" cy="3435130"/>
          </a:xfrm>
          <a:prstGeom prst="rect">
            <a:avLst/>
          </a:prstGeom>
        </p:spPr>
      </p:pic>
      <p:pic>
        <p:nvPicPr>
          <p:cNvPr id="8" name="Picture 7">
            <a:extLst>
              <a:ext uri="{FF2B5EF4-FFF2-40B4-BE49-F238E27FC236}">
                <a16:creationId xmlns:a16="http://schemas.microsoft.com/office/drawing/2014/main" id="{59B37947-6578-3855-679D-EE4ABD312A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6877" y="2575430"/>
            <a:ext cx="4503174" cy="3435130"/>
          </a:xfrm>
          <a:prstGeom prst="rect">
            <a:avLst/>
          </a:prstGeom>
        </p:spPr>
      </p:pic>
    </p:spTree>
    <p:extLst>
      <p:ext uri="{BB962C8B-B14F-4D97-AF65-F5344CB8AC3E}">
        <p14:creationId xmlns:p14="http://schemas.microsoft.com/office/powerpoint/2010/main" val="3175761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2000">
              <a:schemeClr val="accent1">
                <a:lumMod val="60000"/>
                <a:lumOff val="4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6000000" scaled="0"/>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ABA06D-0296-B74B-9619-4B8416C4AF66}"/>
              </a:ext>
            </a:extLst>
          </p:cNvPr>
          <p:cNvSpPr txBox="1"/>
          <p:nvPr/>
        </p:nvSpPr>
        <p:spPr>
          <a:xfrm>
            <a:off x="511277" y="196645"/>
            <a:ext cx="10962968" cy="830997"/>
          </a:xfrm>
          <a:prstGeom prst="rect">
            <a:avLst/>
          </a:prstGeom>
          <a:noFill/>
        </p:spPr>
        <p:txBody>
          <a:bodyPr wrap="square" rtlCol="0">
            <a:spAutoFit/>
          </a:bodyPr>
          <a:lstStyle/>
          <a:p>
            <a:r>
              <a:rPr lang="en-IN" sz="2400" b="1" dirty="0">
                <a:highlight>
                  <a:srgbClr val="FFFF00"/>
                </a:highlight>
              </a:rPr>
              <a:t>2. Find the total volume of sales, average sales, total number of transactions, unique number of product category, unique product type, and unique number of store type .</a:t>
            </a:r>
          </a:p>
        </p:txBody>
      </p:sp>
      <p:sp>
        <p:nvSpPr>
          <p:cNvPr id="5" name="TextBox 4">
            <a:extLst>
              <a:ext uri="{FF2B5EF4-FFF2-40B4-BE49-F238E27FC236}">
                <a16:creationId xmlns:a16="http://schemas.microsoft.com/office/drawing/2014/main" id="{6B4CB9C2-415C-E233-451E-41BD35306247}"/>
              </a:ext>
            </a:extLst>
          </p:cNvPr>
          <p:cNvSpPr txBox="1"/>
          <p:nvPr/>
        </p:nvSpPr>
        <p:spPr>
          <a:xfrm>
            <a:off x="698090" y="1150374"/>
            <a:ext cx="2782529" cy="400110"/>
          </a:xfrm>
          <a:prstGeom prst="rect">
            <a:avLst/>
          </a:prstGeom>
          <a:noFill/>
        </p:spPr>
        <p:txBody>
          <a:bodyPr wrap="square" rtlCol="0">
            <a:spAutoFit/>
          </a:bodyPr>
          <a:lstStyle/>
          <a:p>
            <a:r>
              <a:rPr lang="en-IN" sz="2000" b="1" dirty="0">
                <a:highlight>
                  <a:srgbClr val="FFFF00"/>
                </a:highlight>
              </a:rPr>
              <a:t>QUERY AND OUTPUT</a:t>
            </a:r>
          </a:p>
        </p:txBody>
      </p:sp>
      <p:pic>
        <p:nvPicPr>
          <p:cNvPr id="7" name="Picture 6">
            <a:extLst>
              <a:ext uri="{FF2B5EF4-FFF2-40B4-BE49-F238E27FC236}">
                <a16:creationId xmlns:a16="http://schemas.microsoft.com/office/drawing/2014/main" id="{130FF000-1E1D-306A-4DDC-51C1F82356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7522" y="1926205"/>
            <a:ext cx="10156723" cy="2317331"/>
          </a:xfrm>
          <a:prstGeom prst="rect">
            <a:avLst/>
          </a:prstGeom>
        </p:spPr>
      </p:pic>
      <p:pic>
        <p:nvPicPr>
          <p:cNvPr id="9" name="Picture 8">
            <a:extLst>
              <a:ext uri="{FF2B5EF4-FFF2-40B4-BE49-F238E27FC236}">
                <a16:creationId xmlns:a16="http://schemas.microsoft.com/office/drawing/2014/main" id="{5BA8FCAF-B09F-1301-5619-CFD27AB5E1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0812" y="4532671"/>
            <a:ext cx="9370142" cy="1730478"/>
          </a:xfrm>
          <a:prstGeom prst="rect">
            <a:avLst/>
          </a:prstGeom>
        </p:spPr>
      </p:pic>
    </p:spTree>
    <p:extLst>
      <p:ext uri="{BB962C8B-B14F-4D97-AF65-F5344CB8AC3E}">
        <p14:creationId xmlns:p14="http://schemas.microsoft.com/office/powerpoint/2010/main" val="1426386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2000">
              <a:schemeClr val="accent1">
                <a:lumMod val="60000"/>
                <a:lumOff val="4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6000000" scaled="0"/>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823EC1-2108-4041-4E4F-7095DD28A5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232" y="1933943"/>
            <a:ext cx="10825317" cy="1548230"/>
          </a:xfrm>
          <a:prstGeom prst="rect">
            <a:avLst/>
          </a:prstGeom>
        </p:spPr>
      </p:pic>
      <p:pic>
        <p:nvPicPr>
          <p:cNvPr id="9" name="Picture 8">
            <a:extLst>
              <a:ext uri="{FF2B5EF4-FFF2-40B4-BE49-F238E27FC236}">
                <a16:creationId xmlns:a16="http://schemas.microsoft.com/office/drawing/2014/main" id="{A6FF07BF-1A26-8BD6-EF88-FCEBC65047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2233" y="3772469"/>
            <a:ext cx="3991897" cy="2951231"/>
          </a:xfrm>
          <a:prstGeom prst="rect">
            <a:avLst/>
          </a:prstGeom>
        </p:spPr>
      </p:pic>
      <p:sp>
        <p:nvSpPr>
          <p:cNvPr id="11" name="TextBox 10">
            <a:extLst>
              <a:ext uri="{FF2B5EF4-FFF2-40B4-BE49-F238E27FC236}">
                <a16:creationId xmlns:a16="http://schemas.microsoft.com/office/drawing/2014/main" id="{729E270A-B6E8-73A3-97C9-5CA0980ECC24}"/>
              </a:ext>
            </a:extLst>
          </p:cNvPr>
          <p:cNvSpPr txBox="1"/>
          <p:nvPr/>
        </p:nvSpPr>
        <p:spPr>
          <a:xfrm>
            <a:off x="865239" y="275303"/>
            <a:ext cx="10953135" cy="830997"/>
          </a:xfrm>
          <a:prstGeom prst="rect">
            <a:avLst/>
          </a:prstGeom>
          <a:noFill/>
        </p:spPr>
        <p:txBody>
          <a:bodyPr wrap="square" rtlCol="0">
            <a:spAutoFit/>
          </a:bodyPr>
          <a:lstStyle/>
          <a:p>
            <a:r>
              <a:rPr lang="en-IN" sz="2400" b="1" dirty="0">
                <a:highlight>
                  <a:srgbClr val="FFFF00"/>
                </a:highlight>
              </a:rPr>
              <a:t>3</a:t>
            </a:r>
            <a:r>
              <a:rPr lang="en-IN" b="1" dirty="0">
                <a:highlight>
                  <a:srgbClr val="FFFF00"/>
                </a:highlight>
              </a:rPr>
              <a:t>.</a:t>
            </a:r>
            <a:r>
              <a:rPr lang="en-IN" sz="2400" b="1" dirty="0">
                <a:highlight>
                  <a:srgbClr val="FFFF00"/>
                </a:highlight>
              </a:rPr>
              <a:t> Find total sales for each month in descending order (month should be in name format and round off total sales to 2 decimal points).</a:t>
            </a:r>
          </a:p>
        </p:txBody>
      </p:sp>
      <p:sp>
        <p:nvSpPr>
          <p:cNvPr id="12" name="TextBox 11">
            <a:extLst>
              <a:ext uri="{FF2B5EF4-FFF2-40B4-BE49-F238E27FC236}">
                <a16:creationId xmlns:a16="http://schemas.microsoft.com/office/drawing/2014/main" id="{0FB2ABD3-9111-1B49-8D0F-AD63E31C1438}"/>
              </a:ext>
            </a:extLst>
          </p:cNvPr>
          <p:cNvSpPr txBox="1"/>
          <p:nvPr/>
        </p:nvSpPr>
        <p:spPr>
          <a:xfrm>
            <a:off x="1012722" y="1243537"/>
            <a:ext cx="2536723" cy="400110"/>
          </a:xfrm>
          <a:prstGeom prst="rect">
            <a:avLst/>
          </a:prstGeom>
          <a:noFill/>
        </p:spPr>
        <p:txBody>
          <a:bodyPr wrap="square" rtlCol="0">
            <a:spAutoFit/>
          </a:bodyPr>
          <a:lstStyle/>
          <a:p>
            <a:r>
              <a:rPr lang="en-IN" sz="2000" b="1" dirty="0">
                <a:highlight>
                  <a:srgbClr val="FFFF00"/>
                </a:highlight>
              </a:rPr>
              <a:t>QUERY AND OUTPUT</a:t>
            </a:r>
          </a:p>
        </p:txBody>
      </p:sp>
    </p:spTree>
    <p:extLst>
      <p:ext uri="{BB962C8B-B14F-4D97-AF65-F5344CB8AC3E}">
        <p14:creationId xmlns:p14="http://schemas.microsoft.com/office/powerpoint/2010/main" val="4054558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2000">
              <a:schemeClr val="accent1">
                <a:lumMod val="60000"/>
                <a:lumOff val="4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60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76BF65-0C01-3549-C9E5-2288B666B1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373" y="1563330"/>
            <a:ext cx="9684775" cy="2467394"/>
          </a:xfrm>
          <a:prstGeom prst="rect">
            <a:avLst/>
          </a:prstGeom>
        </p:spPr>
      </p:pic>
      <p:pic>
        <p:nvPicPr>
          <p:cNvPr id="5" name="Picture 4">
            <a:extLst>
              <a:ext uri="{FF2B5EF4-FFF2-40B4-BE49-F238E27FC236}">
                <a16:creationId xmlns:a16="http://schemas.microsoft.com/office/drawing/2014/main" id="{9D22DE93-C9F6-188D-6E60-5DE97BB918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1458" y="4277282"/>
            <a:ext cx="5122606" cy="2467395"/>
          </a:xfrm>
          <a:prstGeom prst="rect">
            <a:avLst/>
          </a:prstGeom>
        </p:spPr>
      </p:pic>
      <p:sp>
        <p:nvSpPr>
          <p:cNvPr id="7" name="TextBox 6">
            <a:extLst>
              <a:ext uri="{FF2B5EF4-FFF2-40B4-BE49-F238E27FC236}">
                <a16:creationId xmlns:a16="http://schemas.microsoft.com/office/drawing/2014/main" id="{66F0BFCE-4B8F-BE8C-9708-0C18DA16F736}"/>
              </a:ext>
            </a:extLst>
          </p:cNvPr>
          <p:cNvSpPr txBox="1"/>
          <p:nvPr/>
        </p:nvSpPr>
        <p:spPr>
          <a:xfrm>
            <a:off x="1789471" y="196644"/>
            <a:ext cx="10402529" cy="461665"/>
          </a:xfrm>
          <a:prstGeom prst="rect">
            <a:avLst/>
          </a:prstGeom>
          <a:noFill/>
        </p:spPr>
        <p:txBody>
          <a:bodyPr wrap="square" rtlCol="0">
            <a:spAutoFit/>
          </a:bodyPr>
          <a:lstStyle/>
          <a:p>
            <a:r>
              <a:rPr lang="en-IN" sz="2400" b="1" dirty="0">
                <a:highlight>
                  <a:srgbClr val="FFFF00"/>
                </a:highlight>
              </a:rPr>
              <a:t>4. </a:t>
            </a:r>
            <a:r>
              <a:rPr lang="en-IN" sz="2000" dirty="0">
                <a:highlight>
                  <a:srgbClr val="FFFF00"/>
                </a:highlight>
              </a:rPr>
              <a:t>Calculate Month-over-month growth in sales based on sales of previous month.</a:t>
            </a:r>
          </a:p>
        </p:txBody>
      </p:sp>
      <p:sp>
        <p:nvSpPr>
          <p:cNvPr id="8" name="TextBox 7">
            <a:extLst>
              <a:ext uri="{FF2B5EF4-FFF2-40B4-BE49-F238E27FC236}">
                <a16:creationId xmlns:a16="http://schemas.microsoft.com/office/drawing/2014/main" id="{63F6D394-4ED2-99C6-6B7B-AEE83E041985}"/>
              </a:ext>
            </a:extLst>
          </p:cNvPr>
          <p:cNvSpPr txBox="1"/>
          <p:nvPr/>
        </p:nvSpPr>
        <p:spPr>
          <a:xfrm>
            <a:off x="1327355" y="835742"/>
            <a:ext cx="2526890" cy="400110"/>
          </a:xfrm>
          <a:prstGeom prst="rect">
            <a:avLst/>
          </a:prstGeom>
          <a:noFill/>
        </p:spPr>
        <p:txBody>
          <a:bodyPr wrap="square" rtlCol="0">
            <a:spAutoFit/>
          </a:bodyPr>
          <a:lstStyle/>
          <a:p>
            <a:r>
              <a:rPr lang="en-IN" sz="2000" b="1" dirty="0">
                <a:highlight>
                  <a:srgbClr val="FFFF00"/>
                </a:highlight>
              </a:rPr>
              <a:t>QUERY AND OUTPUT</a:t>
            </a:r>
          </a:p>
        </p:txBody>
      </p:sp>
    </p:spTree>
    <p:extLst>
      <p:ext uri="{BB962C8B-B14F-4D97-AF65-F5344CB8AC3E}">
        <p14:creationId xmlns:p14="http://schemas.microsoft.com/office/powerpoint/2010/main" val="1454510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2000">
              <a:schemeClr val="accent1">
                <a:lumMod val="60000"/>
                <a:lumOff val="4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60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60C4A5-ACF9-F269-5EB7-8C3F8C7F7C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976" y="1989108"/>
            <a:ext cx="10135546" cy="1874676"/>
          </a:xfrm>
          <a:prstGeom prst="rect">
            <a:avLst/>
          </a:prstGeom>
        </p:spPr>
      </p:pic>
      <p:pic>
        <p:nvPicPr>
          <p:cNvPr id="5" name="Picture 4">
            <a:extLst>
              <a:ext uri="{FF2B5EF4-FFF2-40B4-BE49-F238E27FC236}">
                <a16:creationId xmlns:a16="http://schemas.microsoft.com/office/drawing/2014/main" id="{732B837E-AC0A-739D-BCDC-A8008DCDB5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8942" y="4060723"/>
            <a:ext cx="4532671" cy="2691768"/>
          </a:xfrm>
          <a:prstGeom prst="rect">
            <a:avLst/>
          </a:prstGeom>
        </p:spPr>
      </p:pic>
      <p:sp>
        <p:nvSpPr>
          <p:cNvPr id="6" name="TextBox 5">
            <a:extLst>
              <a:ext uri="{FF2B5EF4-FFF2-40B4-BE49-F238E27FC236}">
                <a16:creationId xmlns:a16="http://schemas.microsoft.com/office/drawing/2014/main" id="{36CC5591-B1D0-2393-4A05-F598502C1803}"/>
              </a:ext>
            </a:extLst>
          </p:cNvPr>
          <p:cNvSpPr txBox="1"/>
          <p:nvPr/>
        </p:nvSpPr>
        <p:spPr>
          <a:xfrm>
            <a:off x="984738" y="216310"/>
            <a:ext cx="10342023" cy="1200329"/>
          </a:xfrm>
          <a:prstGeom prst="rect">
            <a:avLst/>
          </a:prstGeom>
          <a:noFill/>
        </p:spPr>
        <p:txBody>
          <a:bodyPr wrap="square" rtlCol="0">
            <a:spAutoFit/>
          </a:bodyPr>
          <a:lstStyle/>
          <a:p>
            <a:r>
              <a:rPr lang="en-IN" sz="2400" b="1" dirty="0">
                <a:highlight>
                  <a:srgbClr val="FFFF00"/>
                </a:highlight>
              </a:rPr>
              <a:t>5</a:t>
            </a:r>
            <a:r>
              <a:rPr lang="en-IN" dirty="0">
                <a:highlight>
                  <a:srgbClr val="FFFF00"/>
                </a:highlight>
              </a:rPr>
              <a:t>. </a:t>
            </a:r>
            <a:r>
              <a:rPr lang="en-IN" sz="2400" b="1" dirty="0">
                <a:highlight>
                  <a:srgbClr val="FFFF00"/>
                </a:highlight>
              </a:rPr>
              <a:t>Find the highest selling product each month. Output the Month number, name of the highest selling product for that month, and its sales. (Round off total sales to 2 decimal points)</a:t>
            </a:r>
          </a:p>
        </p:txBody>
      </p:sp>
      <p:sp>
        <p:nvSpPr>
          <p:cNvPr id="7" name="TextBox 6">
            <a:extLst>
              <a:ext uri="{FF2B5EF4-FFF2-40B4-BE49-F238E27FC236}">
                <a16:creationId xmlns:a16="http://schemas.microsoft.com/office/drawing/2014/main" id="{4B4EDBCA-DDC9-EBD9-94B9-719E4A52A10E}"/>
              </a:ext>
            </a:extLst>
          </p:cNvPr>
          <p:cNvSpPr txBox="1"/>
          <p:nvPr/>
        </p:nvSpPr>
        <p:spPr>
          <a:xfrm>
            <a:off x="984738" y="1416639"/>
            <a:ext cx="2594204" cy="400110"/>
          </a:xfrm>
          <a:prstGeom prst="rect">
            <a:avLst/>
          </a:prstGeom>
          <a:noFill/>
        </p:spPr>
        <p:txBody>
          <a:bodyPr wrap="square" rtlCol="0">
            <a:spAutoFit/>
          </a:bodyPr>
          <a:lstStyle/>
          <a:p>
            <a:r>
              <a:rPr lang="en-IN" sz="2000" b="1" dirty="0">
                <a:highlight>
                  <a:srgbClr val="FFFF00"/>
                </a:highlight>
              </a:rPr>
              <a:t>QUERY AND OUTPUT</a:t>
            </a:r>
          </a:p>
        </p:txBody>
      </p:sp>
    </p:spTree>
    <p:extLst>
      <p:ext uri="{BB962C8B-B14F-4D97-AF65-F5344CB8AC3E}">
        <p14:creationId xmlns:p14="http://schemas.microsoft.com/office/powerpoint/2010/main" val="3825330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2000">
              <a:schemeClr val="accent1">
                <a:lumMod val="60000"/>
                <a:lumOff val="4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60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3A0F9C-27A9-DBC4-AFF2-64D1143C75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481" y="1553930"/>
            <a:ext cx="10982850" cy="2656330"/>
          </a:xfrm>
          <a:prstGeom prst="rect">
            <a:avLst/>
          </a:prstGeom>
        </p:spPr>
      </p:pic>
      <p:pic>
        <p:nvPicPr>
          <p:cNvPr id="5" name="Picture 4">
            <a:extLst>
              <a:ext uri="{FF2B5EF4-FFF2-40B4-BE49-F238E27FC236}">
                <a16:creationId xmlns:a16="http://schemas.microsoft.com/office/drawing/2014/main" id="{4B0BB48E-BC98-389D-FE1E-59D349FC61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4796" y="4551902"/>
            <a:ext cx="5787851" cy="2059913"/>
          </a:xfrm>
          <a:prstGeom prst="rect">
            <a:avLst/>
          </a:prstGeom>
        </p:spPr>
      </p:pic>
      <p:sp>
        <p:nvSpPr>
          <p:cNvPr id="6" name="TextBox 5">
            <a:extLst>
              <a:ext uri="{FF2B5EF4-FFF2-40B4-BE49-F238E27FC236}">
                <a16:creationId xmlns:a16="http://schemas.microsoft.com/office/drawing/2014/main" id="{8ECE3320-4A82-03D2-C030-5AC4C96E43BC}"/>
              </a:ext>
            </a:extLst>
          </p:cNvPr>
          <p:cNvSpPr txBox="1"/>
          <p:nvPr/>
        </p:nvSpPr>
        <p:spPr>
          <a:xfrm>
            <a:off x="875071" y="216310"/>
            <a:ext cx="10697497" cy="461665"/>
          </a:xfrm>
          <a:prstGeom prst="rect">
            <a:avLst/>
          </a:prstGeom>
          <a:noFill/>
        </p:spPr>
        <p:txBody>
          <a:bodyPr wrap="square" rtlCol="0">
            <a:spAutoFit/>
          </a:bodyPr>
          <a:lstStyle/>
          <a:p>
            <a:r>
              <a:rPr lang="en-IN" sz="2400" b="1" dirty="0">
                <a:highlight>
                  <a:srgbClr val="FFFF00"/>
                </a:highlight>
              </a:rPr>
              <a:t>6. Find the highest and the lowest selling product for each store location.</a:t>
            </a:r>
          </a:p>
        </p:txBody>
      </p:sp>
      <p:sp>
        <p:nvSpPr>
          <p:cNvPr id="7" name="TextBox 6">
            <a:extLst>
              <a:ext uri="{FF2B5EF4-FFF2-40B4-BE49-F238E27FC236}">
                <a16:creationId xmlns:a16="http://schemas.microsoft.com/office/drawing/2014/main" id="{657903F3-C3EB-D855-FDF5-5F3A5D9FEE10}"/>
              </a:ext>
            </a:extLst>
          </p:cNvPr>
          <p:cNvSpPr txBox="1"/>
          <p:nvPr/>
        </p:nvSpPr>
        <p:spPr>
          <a:xfrm>
            <a:off x="875071" y="835742"/>
            <a:ext cx="2595716" cy="400110"/>
          </a:xfrm>
          <a:prstGeom prst="rect">
            <a:avLst/>
          </a:prstGeom>
          <a:noFill/>
        </p:spPr>
        <p:txBody>
          <a:bodyPr wrap="square" rtlCol="0">
            <a:spAutoFit/>
          </a:bodyPr>
          <a:lstStyle/>
          <a:p>
            <a:r>
              <a:rPr lang="en-IN" sz="2000" b="1" dirty="0">
                <a:highlight>
                  <a:srgbClr val="FFFF00"/>
                </a:highlight>
              </a:rPr>
              <a:t>QUERY AND OUTPUT</a:t>
            </a:r>
          </a:p>
        </p:txBody>
      </p:sp>
    </p:spTree>
    <p:extLst>
      <p:ext uri="{BB962C8B-B14F-4D97-AF65-F5344CB8AC3E}">
        <p14:creationId xmlns:p14="http://schemas.microsoft.com/office/powerpoint/2010/main" val="1786185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2000">
              <a:schemeClr val="accent1">
                <a:lumMod val="60000"/>
                <a:lumOff val="4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60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F78664-8AE6-DFA7-1046-D3A6DB582C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168" y="1672712"/>
            <a:ext cx="10363200" cy="2249129"/>
          </a:xfrm>
          <a:prstGeom prst="rect">
            <a:avLst/>
          </a:prstGeom>
        </p:spPr>
      </p:pic>
      <p:pic>
        <p:nvPicPr>
          <p:cNvPr id="5" name="Picture 4">
            <a:extLst>
              <a:ext uri="{FF2B5EF4-FFF2-40B4-BE49-F238E27FC236}">
                <a16:creationId xmlns:a16="http://schemas.microsoft.com/office/drawing/2014/main" id="{4DDB70AC-9368-27DC-2E5C-9881F349A5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6092" y="4060723"/>
            <a:ext cx="4316360" cy="2606959"/>
          </a:xfrm>
          <a:prstGeom prst="rect">
            <a:avLst/>
          </a:prstGeom>
        </p:spPr>
      </p:pic>
      <p:sp>
        <p:nvSpPr>
          <p:cNvPr id="7" name="TextBox 6">
            <a:extLst>
              <a:ext uri="{FF2B5EF4-FFF2-40B4-BE49-F238E27FC236}">
                <a16:creationId xmlns:a16="http://schemas.microsoft.com/office/drawing/2014/main" id="{628DEF06-2C21-090C-E05B-7ECCDF3E0564}"/>
              </a:ext>
            </a:extLst>
          </p:cNvPr>
          <p:cNvSpPr txBox="1"/>
          <p:nvPr/>
        </p:nvSpPr>
        <p:spPr>
          <a:xfrm>
            <a:off x="752168" y="127819"/>
            <a:ext cx="10363200" cy="830997"/>
          </a:xfrm>
          <a:prstGeom prst="rect">
            <a:avLst/>
          </a:prstGeom>
          <a:noFill/>
        </p:spPr>
        <p:txBody>
          <a:bodyPr wrap="square" rtlCol="0">
            <a:spAutoFit/>
          </a:bodyPr>
          <a:lstStyle/>
          <a:p>
            <a:r>
              <a:rPr lang="en-IN" sz="2400" b="1" dirty="0">
                <a:highlight>
                  <a:srgbClr val="FFFF00"/>
                </a:highlight>
              </a:rPr>
              <a:t>7. Find the product types which registered sales higher than the average sales of their respective category. Output the product name and their average sales.</a:t>
            </a:r>
          </a:p>
        </p:txBody>
      </p:sp>
      <p:sp>
        <p:nvSpPr>
          <p:cNvPr id="8" name="TextBox 7">
            <a:extLst>
              <a:ext uri="{FF2B5EF4-FFF2-40B4-BE49-F238E27FC236}">
                <a16:creationId xmlns:a16="http://schemas.microsoft.com/office/drawing/2014/main" id="{6B7E6029-6269-C8CA-D503-1775DA09B176}"/>
              </a:ext>
            </a:extLst>
          </p:cNvPr>
          <p:cNvSpPr txBox="1"/>
          <p:nvPr/>
        </p:nvSpPr>
        <p:spPr>
          <a:xfrm>
            <a:off x="752168" y="1068199"/>
            <a:ext cx="2910350" cy="400110"/>
          </a:xfrm>
          <a:prstGeom prst="rect">
            <a:avLst/>
          </a:prstGeom>
          <a:noFill/>
        </p:spPr>
        <p:txBody>
          <a:bodyPr wrap="square" rtlCol="0">
            <a:spAutoFit/>
          </a:bodyPr>
          <a:lstStyle/>
          <a:p>
            <a:r>
              <a:rPr lang="en-IN" sz="2000" b="1" dirty="0">
                <a:highlight>
                  <a:srgbClr val="FFFF00"/>
                </a:highlight>
              </a:rPr>
              <a:t>QUERY AND OUTPUT</a:t>
            </a:r>
          </a:p>
        </p:txBody>
      </p:sp>
    </p:spTree>
    <p:extLst>
      <p:ext uri="{BB962C8B-B14F-4D97-AF65-F5344CB8AC3E}">
        <p14:creationId xmlns:p14="http://schemas.microsoft.com/office/powerpoint/2010/main" val="2532273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871</TotalTime>
  <Words>674</Words>
  <Application>Microsoft Office PowerPoint</Application>
  <PresentationFormat>Widescreen</PresentationFormat>
  <Paragraphs>44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Rahul Birle</dc:creator>
  <cp:lastModifiedBy>Rahul Birle</cp:lastModifiedBy>
  <cp:revision>2</cp:revision>
  <dcterms:created xsi:type="dcterms:W3CDTF">2025-03-24T04:19:54Z</dcterms:created>
  <dcterms:modified xsi:type="dcterms:W3CDTF">2025-03-24T18:51:53Z</dcterms:modified>
</cp:coreProperties>
</file>