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9"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60FA6-8990-4CE9-B208-3C1F3DAFE7CA}"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A33EB-3071-4CED-AC5D-5487796E9C00}" type="slidenum">
              <a:rPr lang="en-IN" smtClean="0"/>
              <a:t>‹#›</a:t>
            </a:fld>
            <a:endParaRPr lang="en-IN"/>
          </a:p>
        </p:txBody>
      </p:sp>
    </p:spTree>
    <p:extLst>
      <p:ext uri="{BB962C8B-B14F-4D97-AF65-F5344CB8AC3E}">
        <p14:creationId xmlns:p14="http://schemas.microsoft.com/office/powerpoint/2010/main" val="1554763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921900-91B9-4676-9978-FD7F7EC5D6D1}" type="datetime1">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43866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686988-220E-4015-8295-0A0424CDB628}" type="datetime1">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3745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FC403D-C74F-4E4A-A414-AC6247706BB9}" type="datetime1">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893768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5DABEA-A2BD-432F-B187-EA94B3A35BB9}" type="datetime1">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9AE47-EC44-41E1-B1CD-6F6E4E411AFE}"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764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175422-A2CB-4921-949D-4DCFAEE52E56}" type="datetime1">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3433671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A617235-A72E-4CD1-A4BA-DAD6D3828E68}" type="datetime1">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3031177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9A00551-D473-45BF-930D-4DFBE7C10EA4}" type="datetime1">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3323369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E2D375-4AC0-403C-91D2-6411F498FB92}" type="datetime1">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143820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867842-613C-4DE2-9A0D-2533A1B149EA}" type="datetime1">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386465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9A10B-3E9A-4F76-9C9D-BB32DAAE613A}" type="datetime1">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79532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3C7578-F091-4B83-A719-8FB770A9539B}" type="datetime1">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391845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19D0E9-BFF7-4932-A8EA-A7C5901F5937}" type="datetime1">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171710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B41A26-1FC6-4BF8-9FE1-33F587470B70}" type="datetime1">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377166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383EAF-B967-4089-9A87-EDE8C73B547B}" type="datetime1">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332502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10C7CEF-FBCB-4599-82EB-80EC582C6FBA}" type="datetime1">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297298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E20846-064A-411F-B9F5-915CFF0427CD}" type="datetime1">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424837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2B2D33-D279-4E0A-962E-A23609195AD4}" type="datetime1">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9AE47-EC44-41E1-B1CD-6F6E4E411AFE}" type="slidenum">
              <a:rPr lang="en-IN" smtClean="0"/>
              <a:t>‹#›</a:t>
            </a:fld>
            <a:endParaRPr lang="en-IN"/>
          </a:p>
        </p:txBody>
      </p:sp>
    </p:spTree>
    <p:extLst>
      <p:ext uri="{BB962C8B-B14F-4D97-AF65-F5344CB8AC3E}">
        <p14:creationId xmlns:p14="http://schemas.microsoft.com/office/powerpoint/2010/main" val="7203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3B71F74-6FD4-4705-8F76-42E77A638A12}" type="datetime1">
              <a:rPr lang="en-IN" smtClean="0"/>
              <a:t>10-09-2024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0D9AE47-EC44-41E1-B1CD-6F6E4E411AFE}" type="slidenum">
              <a:rPr lang="en-IN" smtClean="0"/>
              <a:t>‹#›</a:t>
            </a:fld>
            <a:endParaRPr lang="en-IN"/>
          </a:p>
        </p:txBody>
      </p:sp>
    </p:spTree>
    <p:extLst>
      <p:ext uri="{BB962C8B-B14F-4D97-AF65-F5344CB8AC3E}">
        <p14:creationId xmlns:p14="http://schemas.microsoft.com/office/powerpoint/2010/main" val="1611344170"/>
      </p:ext>
    </p:extLst>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 id="2147484171" r:id="rId12"/>
    <p:sldLayoutId id="2147484172" r:id="rId13"/>
    <p:sldLayoutId id="2147484173" r:id="rId14"/>
    <p:sldLayoutId id="2147484174" r:id="rId15"/>
    <p:sldLayoutId id="2147484175" r:id="rId16"/>
    <p:sldLayoutId id="2147484176" r:id="rId17"/>
  </p:sldLayoutIdLst>
  <p:hf sldNum="0"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hyperlink" Target="Western%20Countries%20Financial%20Data.xlsx" TargetMode="External"/><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smtClean="0"/>
              <a:t>Western Countries financial data analysis</a:t>
            </a:r>
            <a:endParaRPr lang="en-IN" sz="4400" b="1" dirty="0"/>
          </a:p>
        </p:txBody>
      </p:sp>
      <p:sp>
        <p:nvSpPr>
          <p:cNvPr id="3" name="Subtitle 2"/>
          <p:cNvSpPr>
            <a:spLocks noGrp="1"/>
          </p:cNvSpPr>
          <p:nvPr>
            <p:ph type="subTitle" idx="1"/>
          </p:nvPr>
        </p:nvSpPr>
        <p:spPr/>
        <p:txBody>
          <a:bodyPr/>
          <a:lstStyle/>
          <a:p>
            <a:r>
              <a:rPr lang="en-US" dirty="0" smtClean="0"/>
              <a:t>Presented By : Rahul </a:t>
            </a:r>
            <a:r>
              <a:rPr lang="en-US" dirty="0" err="1" smtClean="0"/>
              <a:t>Buch</a:t>
            </a:r>
            <a:endParaRPr lang="en-IN" dirty="0"/>
          </a:p>
        </p:txBody>
      </p:sp>
      <p:sp>
        <p:nvSpPr>
          <p:cNvPr id="4" name="Footer Placeholder 3"/>
          <p:cNvSpPr>
            <a:spLocks noGrp="1"/>
          </p:cNvSpPr>
          <p:nvPr>
            <p:ph type="ftr" sz="quarter" idx="11"/>
          </p:nvPr>
        </p:nvSpPr>
        <p:spPr/>
        <p:txBody>
          <a:bodyPr/>
          <a:lstStyle/>
          <a:p>
            <a:r>
              <a:rPr lang="en-US" dirty="0" smtClean="0"/>
              <a:t>1</a:t>
            </a:r>
            <a:endParaRPr lang="en-IN" dirty="0"/>
          </a:p>
        </p:txBody>
      </p:sp>
    </p:spTree>
    <p:extLst>
      <p:ext uri="{BB962C8B-B14F-4D97-AF65-F5344CB8AC3E}">
        <p14:creationId xmlns:p14="http://schemas.microsoft.com/office/powerpoint/2010/main" val="2161331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47520" y="6287510"/>
            <a:ext cx="6672887" cy="365125"/>
          </a:xfrm>
        </p:spPr>
        <p:txBody>
          <a:bodyPr/>
          <a:lstStyle/>
          <a:p>
            <a:r>
              <a:rPr lang="en-US" dirty="0" smtClean="0"/>
              <a:t>10</a:t>
            </a:r>
            <a:endParaRPr lang="en-IN" dirty="0"/>
          </a:p>
        </p:txBody>
      </p:sp>
      <p:sp>
        <p:nvSpPr>
          <p:cNvPr id="4" name="Rectangle 3"/>
          <p:cNvSpPr/>
          <p:nvPr/>
        </p:nvSpPr>
        <p:spPr>
          <a:xfrm>
            <a:off x="0" y="0"/>
            <a:ext cx="12192000" cy="358832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98757" y="96982"/>
            <a:ext cx="11785425" cy="954107"/>
          </a:xfrm>
          <a:prstGeom prst="rect">
            <a:avLst/>
          </a:prstGeom>
          <a:noFill/>
        </p:spPr>
        <p:txBody>
          <a:bodyPr wrap="square" rtlCol="0">
            <a:spAutoFit/>
          </a:bodyPr>
          <a:lstStyle/>
          <a:p>
            <a:pPr algn="ctr"/>
            <a:r>
              <a:rPr lang="en-US" sz="2800" b="1" dirty="0" smtClean="0">
                <a:solidFill>
                  <a:schemeClr val="bg1"/>
                </a:solidFill>
              </a:rPr>
              <a:t>Correlation Analysis of Manufacturing Price, Sale Price, Discounts, Sales, COGS, Profit is :</a:t>
            </a:r>
            <a:endParaRPr lang="en-IN" sz="2800" b="1" dirty="0">
              <a:solidFill>
                <a:schemeClr val="bg1"/>
              </a:solidFill>
            </a:endParaRPr>
          </a:p>
        </p:txBody>
      </p:sp>
      <p:sp>
        <p:nvSpPr>
          <p:cNvPr id="6" name="TextBox 5"/>
          <p:cNvSpPr txBox="1"/>
          <p:nvPr/>
        </p:nvSpPr>
        <p:spPr>
          <a:xfrm>
            <a:off x="348760" y="1051089"/>
            <a:ext cx="11485418" cy="2308324"/>
          </a:xfrm>
          <a:prstGeom prst="rect">
            <a:avLst/>
          </a:prstGeom>
          <a:noFill/>
        </p:spPr>
        <p:txBody>
          <a:bodyPr wrap="square" rtlCol="0">
            <a:spAutoFit/>
          </a:bodyPr>
          <a:lstStyle/>
          <a:p>
            <a:r>
              <a:rPr lang="en-US" sz="1600" dirty="0" smtClean="0">
                <a:solidFill>
                  <a:schemeClr val="bg1"/>
                </a:solidFill>
              </a:rPr>
              <a:t>Strong positive correlation between Sale Price and Gross Sales (0.8083), Indicating higher price correlate with higher sales revenue.</a:t>
            </a:r>
          </a:p>
          <a:p>
            <a:endParaRPr lang="en-US" sz="1600" dirty="0">
              <a:solidFill>
                <a:schemeClr val="bg1"/>
              </a:solidFill>
            </a:endParaRPr>
          </a:p>
          <a:p>
            <a:r>
              <a:rPr lang="en-US" sz="1600" dirty="0" smtClean="0">
                <a:solidFill>
                  <a:schemeClr val="bg1"/>
                </a:solidFill>
              </a:rPr>
              <a:t>Moderate negative correlation between Discount and Gross Sales (-0.7825), implying discounts may reduce overall revenue.</a:t>
            </a:r>
          </a:p>
          <a:p>
            <a:endParaRPr lang="en-US" sz="1600" dirty="0">
              <a:solidFill>
                <a:schemeClr val="bg1"/>
              </a:solidFill>
            </a:endParaRPr>
          </a:p>
          <a:p>
            <a:r>
              <a:rPr lang="en-US" sz="1600" dirty="0" smtClean="0">
                <a:solidFill>
                  <a:schemeClr val="bg1"/>
                </a:solidFill>
              </a:rPr>
              <a:t>String positive correlation between Sales and Gross Sales (0.9982), suggesting most sales directly contribute to gross sales.</a:t>
            </a:r>
          </a:p>
          <a:p>
            <a:endParaRPr lang="en-US" sz="1600" dirty="0">
              <a:solidFill>
                <a:schemeClr val="bg1"/>
              </a:solidFill>
            </a:endParaRPr>
          </a:p>
          <a:p>
            <a:r>
              <a:rPr lang="en-US" sz="1600" dirty="0" smtClean="0">
                <a:solidFill>
                  <a:schemeClr val="bg1"/>
                </a:solidFill>
              </a:rPr>
              <a:t>Strong positive correlation between COGS and Gross Sales (0.9943), indicating higher sales are associated with higher production costs.</a:t>
            </a:r>
          </a:p>
          <a:p>
            <a:endParaRPr lang="en-US" sz="1600" dirty="0">
              <a:solidFill>
                <a:schemeClr val="bg1"/>
              </a:solidFill>
            </a:endParaRPr>
          </a:p>
          <a:p>
            <a:r>
              <a:rPr lang="en-US" sz="1600" dirty="0" smtClean="0">
                <a:solidFill>
                  <a:schemeClr val="bg1"/>
                </a:solidFill>
              </a:rPr>
              <a:t>Moderate positive correlation between Profit and Gross Sales(0.7845),indicating higher sales contribute to improved profitability.</a:t>
            </a:r>
            <a:endParaRPr lang="en-IN" sz="1600" dirty="0">
              <a:solidFill>
                <a:schemeClr val="bg1"/>
              </a:solidFill>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90971"/>
            <a:ext cx="12192000" cy="2696539"/>
          </a:xfrm>
          <a:prstGeom prst="rect">
            <a:avLst/>
          </a:prstGeom>
        </p:spPr>
      </p:pic>
    </p:spTree>
    <p:extLst>
      <p:ext uri="{BB962C8B-B14F-4D97-AF65-F5344CB8AC3E}">
        <p14:creationId xmlns:p14="http://schemas.microsoft.com/office/powerpoint/2010/main" val="4039700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IN"/>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37" y="789709"/>
            <a:ext cx="11975072" cy="590203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p:cNvSpPr txBox="1"/>
          <p:nvPr/>
        </p:nvSpPr>
        <p:spPr>
          <a:xfrm>
            <a:off x="1191491" y="96982"/>
            <a:ext cx="9573491" cy="584775"/>
          </a:xfrm>
          <a:prstGeom prst="rect">
            <a:avLst/>
          </a:prstGeom>
          <a:noFill/>
        </p:spPr>
        <p:txBody>
          <a:bodyPr wrap="square" rtlCol="0">
            <a:spAutoFit/>
          </a:bodyPr>
          <a:lstStyle/>
          <a:p>
            <a:pPr algn="ctr"/>
            <a:r>
              <a:rPr lang="en-US" sz="3200" b="1" dirty="0" smtClean="0"/>
              <a:t>EXCEL PIVOT DASHBOARD</a:t>
            </a:r>
            <a:endParaRPr lang="en-IN" sz="3200" b="1" dirty="0"/>
          </a:p>
        </p:txBody>
      </p:sp>
    </p:spTree>
    <p:extLst>
      <p:ext uri="{BB962C8B-B14F-4D97-AF65-F5344CB8AC3E}">
        <p14:creationId xmlns:p14="http://schemas.microsoft.com/office/powerpoint/2010/main" val="3652915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12</a:t>
            </a:r>
            <a:endParaRPr lang="en-IN" dirty="0"/>
          </a:p>
        </p:txBody>
      </p:sp>
      <p:sp>
        <p:nvSpPr>
          <p:cNvPr id="3" name="TextBox 2"/>
          <p:cNvSpPr txBox="1"/>
          <p:nvPr/>
        </p:nvSpPr>
        <p:spPr>
          <a:xfrm>
            <a:off x="2604655" y="138545"/>
            <a:ext cx="7633854" cy="523220"/>
          </a:xfrm>
          <a:prstGeom prst="rect">
            <a:avLst/>
          </a:prstGeom>
          <a:noFill/>
        </p:spPr>
        <p:txBody>
          <a:bodyPr wrap="square" rtlCol="0">
            <a:spAutoFit/>
          </a:bodyPr>
          <a:lstStyle/>
          <a:p>
            <a:pPr algn="ctr"/>
            <a:r>
              <a:rPr lang="en-US" sz="2800" b="1" dirty="0" smtClean="0"/>
              <a:t>SQL Analysis:</a:t>
            </a:r>
            <a:endParaRPr lang="en-IN" sz="2800" b="1" dirty="0"/>
          </a:p>
        </p:txBody>
      </p:sp>
      <p:sp>
        <p:nvSpPr>
          <p:cNvPr id="6" name="TextBox 5"/>
          <p:cNvSpPr txBox="1"/>
          <p:nvPr/>
        </p:nvSpPr>
        <p:spPr>
          <a:xfrm>
            <a:off x="471055" y="3532909"/>
            <a:ext cx="11180618" cy="2031325"/>
          </a:xfrm>
          <a:prstGeom prst="rect">
            <a:avLst/>
          </a:prstGeom>
          <a:noFill/>
        </p:spPr>
        <p:txBody>
          <a:bodyPr wrap="square" rtlCol="0">
            <a:spAutoFit/>
          </a:bodyPr>
          <a:lstStyle/>
          <a:p>
            <a:r>
              <a:rPr lang="en-US" dirty="0" smtClean="0"/>
              <a:t>Let's load our data into SQL and check the first 5 rows to make sure it imported well by running below query.</a:t>
            </a:r>
          </a:p>
          <a:p>
            <a:r>
              <a:rPr lang="en-US" dirty="0" smtClean="0"/>
              <a:t> </a:t>
            </a:r>
          </a:p>
          <a:p>
            <a:r>
              <a:rPr lang="en-US" dirty="0" smtClean="0"/>
              <a:t>Select * from western_countries_financial_data;</a:t>
            </a:r>
          </a:p>
          <a:p>
            <a:endParaRPr lang="en-US" dirty="0"/>
          </a:p>
          <a:p>
            <a:r>
              <a:rPr lang="en-US" dirty="0" smtClean="0"/>
              <a:t>In our exploratory data analysis the western countries financial data, we’ll focus on data to analysis insights. We are using SQL Workbench for our analysis. Through SQL queries we’ll answer critical questions, helping us gain a deeper understanding of the dataset. These insights will be pivotal in addressing the business problem effectively. </a:t>
            </a:r>
            <a:endParaRPr lang="en-IN"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55" y="1288832"/>
            <a:ext cx="11375847" cy="192503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67461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13</a:t>
            </a:r>
            <a:endParaRPr lang="en-IN" dirty="0"/>
          </a:p>
        </p:txBody>
      </p:sp>
      <p:sp>
        <p:nvSpPr>
          <p:cNvPr id="3" name="TextBox 2"/>
          <p:cNvSpPr txBox="1"/>
          <p:nvPr/>
        </p:nvSpPr>
        <p:spPr>
          <a:xfrm>
            <a:off x="2604655" y="138545"/>
            <a:ext cx="7633854" cy="523220"/>
          </a:xfrm>
          <a:prstGeom prst="rect">
            <a:avLst/>
          </a:prstGeom>
          <a:noFill/>
        </p:spPr>
        <p:txBody>
          <a:bodyPr wrap="square" rtlCol="0">
            <a:spAutoFit/>
          </a:bodyPr>
          <a:lstStyle/>
          <a:p>
            <a:pPr algn="ctr"/>
            <a:r>
              <a:rPr lang="en-US" sz="2800" b="1" dirty="0" smtClean="0"/>
              <a:t>SQL Analysis:</a:t>
            </a:r>
            <a:endParaRPr lang="en-IN" sz="2800" b="1" dirty="0"/>
          </a:p>
        </p:txBody>
      </p:sp>
      <p:sp>
        <p:nvSpPr>
          <p:cNvPr id="4" name="TextBox 3"/>
          <p:cNvSpPr txBox="1"/>
          <p:nvPr/>
        </p:nvSpPr>
        <p:spPr>
          <a:xfrm>
            <a:off x="913774" y="1094509"/>
            <a:ext cx="5390044" cy="1877437"/>
          </a:xfrm>
          <a:prstGeom prst="rect">
            <a:avLst/>
          </a:prstGeom>
          <a:noFill/>
        </p:spPr>
        <p:txBody>
          <a:bodyPr wrap="square" rtlCol="0">
            <a:spAutoFit/>
          </a:bodyPr>
          <a:lstStyle/>
          <a:p>
            <a:r>
              <a:rPr lang="en-US" sz="2000" b="1" dirty="0" smtClean="0"/>
              <a:t>Product Wise Sales</a:t>
            </a:r>
          </a:p>
          <a:p>
            <a:endParaRPr lang="en-US" dirty="0" smtClean="0"/>
          </a:p>
          <a:p>
            <a:r>
              <a:rPr lang="en-US" sz="1600" b="1" dirty="0" smtClean="0">
                <a:solidFill>
                  <a:srgbClr val="000099"/>
                </a:solidFill>
              </a:rPr>
              <a:t>Select</a:t>
            </a:r>
            <a:r>
              <a:rPr lang="en-US" sz="1600" b="1" dirty="0" smtClean="0"/>
              <a:t>  Product, </a:t>
            </a:r>
            <a:r>
              <a:rPr lang="en-US" sz="1600" b="1" dirty="0" smtClean="0">
                <a:solidFill>
                  <a:schemeClr val="tx1">
                    <a:lumMod val="50000"/>
                    <a:lumOff val="50000"/>
                  </a:schemeClr>
                </a:solidFill>
              </a:rPr>
              <a:t>Round</a:t>
            </a:r>
            <a:r>
              <a:rPr lang="en-US" sz="1600" b="1" dirty="0" smtClean="0"/>
              <a:t>(</a:t>
            </a:r>
            <a:r>
              <a:rPr lang="en-US" sz="1600" b="1" dirty="0" smtClean="0">
                <a:solidFill>
                  <a:schemeClr val="tx1">
                    <a:lumMod val="50000"/>
                    <a:lumOff val="50000"/>
                  </a:schemeClr>
                </a:solidFill>
              </a:rPr>
              <a:t>Sum</a:t>
            </a:r>
            <a:r>
              <a:rPr lang="en-US" sz="1600" b="1" dirty="0" smtClean="0"/>
              <a:t>(Sales),2)  </a:t>
            </a:r>
            <a:r>
              <a:rPr lang="en-US" sz="1600" b="1" dirty="0" smtClean="0">
                <a:solidFill>
                  <a:srgbClr val="000099"/>
                </a:solidFill>
              </a:rPr>
              <a:t>As</a:t>
            </a:r>
            <a:r>
              <a:rPr lang="en-US" sz="1600" b="1" dirty="0" smtClean="0"/>
              <a:t>  Total_Sales</a:t>
            </a:r>
          </a:p>
          <a:p>
            <a:r>
              <a:rPr lang="en-US" sz="1600" b="1" dirty="0">
                <a:solidFill>
                  <a:srgbClr val="000099"/>
                </a:solidFill>
              </a:rPr>
              <a:t>F</a:t>
            </a:r>
            <a:r>
              <a:rPr lang="en-US" sz="1600" b="1" dirty="0" smtClean="0">
                <a:solidFill>
                  <a:srgbClr val="000099"/>
                </a:solidFill>
              </a:rPr>
              <a:t>rom</a:t>
            </a:r>
            <a:r>
              <a:rPr lang="en-US" sz="1600" b="1" dirty="0" smtClean="0"/>
              <a:t>  western_countries_financial_data </a:t>
            </a:r>
          </a:p>
          <a:p>
            <a:r>
              <a:rPr lang="en-US" sz="1600" b="1" dirty="0">
                <a:solidFill>
                  <a:srgbClr val="000099"/>
                </a:solidFill>
              </a:rPr>
              <a:t>G</a:t>
            </a:r>
            <a:r>
              <a:rPr lang="en-US" sz="1600" b="1" dirty="0" smtClean="0">
                <a:solidFill>
                  <a:srgbClr val="000099"/>
                </a:solidFill>
              </a:rPr>
              <a:t>roup by  </a:t>
            </a:r>
            <a:r>
              <a:rPr lang="en-US" sz="1600" b="1" dirty="0" smtClean="0"/>
              <a:t>Product </a:t>
            </a:r>
          </a:p>
          <a:p>
            <a:r>
              <a:rPr lang="en-US" sz="1600" b="1" dirty="0">
                <a:solidFill>
                  <a:srgbClr val="000099"/>
                </a:solidFill>
              </a:rPr>
              <a:t>O</a:t>
            </a:r>
            <a:r>
              <a:rPr lang="en-US" sz="1600" b="1" dirty="0" smtClean="0">
                <a:solidFill>
                  <a:srgbClr val="000099"/>
                </a:solidFill>
              </a:rPr>
              <a:t>rder by  </a:t>
            </a:r>
            <a:r>
              <a:rPr lang="en-US" sz="1600" b="1" dirty="0" smtClean="0"/>
              <a:t>Total_sales </a:t>
            </a:r>
            <a:r>
              <a:rPr lang="en-US" sz="1600" b="1" dirty="0"/>
              <a:t>D</a:t>
            </a:r>
            <a:r>
              <a:rPr lang="en-US" sz="1600" b="1" dirty="0" smtClean="0"/>
              <a:t>esc;</a:t>
            </a:r>
          </a:p>
          <a:p>
            <a:endParaRPr lang="en-US" sz="14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2971946"/>
            <a:ext cx="3242590" cy="23208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TextBox 5"/>
          <p:cNvSpPr txBox="1"/>
          <p:nvPr/>
        </p:nvSpPr>
        <p:spPr>
          <a:xfrm>
            <a:off x="6179127" y="1066800"/>
            <a:ext cx="5126182" cy="1600438"/>
          </a:xfrm>
          <a:prstGeom prst="rect">
            <a:avLst/>
          </a:prstGeom>
          <a:noFill/>
        </p:spPr>
        <p:txBody>
          <a:bodyPr wrap="square" rtlCol="0">
            <a:spAutoFit/>
          </a:bodyPr>
          <a:lstStyle/>
          <a:p>
            <a:r>
              <a:rPr lang="en-US" b="1" dirty="0" smtClean="0"/>
              <a:t>Segment </a:t>
            </a:r>
            <a:r>
              <a:rPr lang="en-US" b="1" dirty="0"/>
              <a:t>Wise </a:t>
            </a:r>
            <a:r>
              <a:rPr lang="en-US" b="1" dirty="0" smtClean="0"/>
              <a:t>Profit</a:t>
            </a:r>
          </a:p>
          <a:p>
            <a:endParaRPr lang="en-US" sz="1600" b="1" dirty="0"/>
          </a:p>
          <a:p>
            <a:r>
              <a:rPr lang="en-US" sz="1600" b="1" dirty="0" smtClean="0">
                <a:solidFill>
                  <a:srgbClr val="000099"/>
                </a:solidFill>
              </a:rPr>
              <a:t>Select </a:t>
            </a:r>
            <a:r>
              <a:rPr lang="en-US" sz="1600" b="1" dirty="0" smtClean="0"/>
              <a:t> Segment, </a:t>
            </a:r>
            <a:r>
              <a:rPr lang="en-US" sz="1600" b="1" dirty="0" smtClean="0">
                <a:solidFill>
                  <a:schemeClr val="tx1">
                    <a:lumMod val="50000"/>
                    <a:lumOff val="50000"/>
                  </a:schemeClr>
                </a:solidFill>
              </a:rPr>
              <a:t>Round</a:t>
            </a:r>
            <a:r>
              <a:rPr lang="en-US" sz="1600" b="1" dirty="0" smtClean="0"/>
              <a:t>(</a:t>
            </a:r>
            <a:r>
              <a:rPr lang="en-US" sz="1600" b="1" dirty="0" smtClean="0">
                <a:solidFill>
                  <a:schemeClr val="tx1">
                    <a:lumMod val="50000"/>
                    <a:lumOff val="50000"/>
                  </a:schemeClr>
                </a:solidFill>
              </a:rPr>
              <a:t>Sum</a:t>
            </a:r>
            <a:r>
              <a:rPr lang="en-US" sz="1600" b="1" dirty="0" smtClean="0"/>
              <a:t>(Profit),2) </a:t>
            </a:r>
            <a:r>
              <a:rPr lang="en-US" sz="1600" b="1" dirty="0" smtClean="0">
                <a:solidFill>
                  <a:srgbClr val="000099"/>
                </a:solidFill>
              </a:rPr>
              <a:t> As  </a:t>
            </a:r>
            <a:r>
              <a:rPr lang="en-US" sz="1600" b="1" dirty="0" smtClean="0"/>
              <a:t>Total_Profit</a:t>
            </a:r>
          </a:p>
          <a:p>
            <a:r>
              <a:rPr lang="en-US" sz="1600" b="1" dirty="0" smtClean="0">
                <a:solidFill>
                  <a:srgbClr val="000099"/>
                </a:solidFill>
              </a:rPr>
              <a:t>From</a:t>
            </a:r>
            <a:r>
              <a:rPr lang="en-US" sz="1600" b="1" dirty="0" smtClean="0"/>
              <a:t>  western_countries_financial_data </a:t>
            </a:r>
          </a:p>
          <a:p>
            <a:r>
              <a:rPr lang="en-US" sz="1600" b="1" dirty="0">
                <a:solidFill>
                  <a:srgbClr val="000099"/>
                </a:solidFill>
              </a:rPr>
              <a:t>G</a:t>
            </a:r>
            <a:r>
              <a:rPr lang="en-US" sz="1600" b="1" dirty="0" smtClean="0">
                <a:solidFill>
                  <a:srgbClr val="000099"/>
                </a:solidFill>
              </a:rPr>
              <a:t>roup by </a:t>
            </a:r>
            <a:r>
              <a:rPr lang="en-US" sz="1600" b="1" dirty="0" smtClean="0"/>
              <a:t>Segment</a:t>
            </a:r>
          </a:p>
          <a:p>
            <a:r>
              <a:rPr lang="en-US" sz="1600" b="1" dirty="0" smtClean="0">
                <a:solidFill>
                  <a:srgbClr val="000099"/>
                </a:solidFill>
              </a:rPr>
              <a:t>Order by </a:t>
            </a:r>
            <a:r>
              <a:rPr lang="en-US" sz="1600" b="1" dirty="0" smtClean="0"/>
              <a:t>Total_Profit Desc;</a:t>
            </a:r>
            <a:endParaRPr lang="en-US" sz="1600" b="1"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818" y="2962489"/>
            <a:ext cx="3430297" cy="23208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186841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14</a:t>
            </a:r>
            <a:endParaRPr lang="en-IN" dirty="0"/>
          </a:p>
        </p:txBody>
      </p:sp>
      <p:sp>
        <p:nvSpPr>
          <p:cNvPr id="4" name="TextBox 3"/>
          <p:cNvSpPr txBox="1"/>
          <p:nvPr/>
        </p:nvSpPr>
        <p:spPr>
          <a:xfrm>
            <a:off x="2604655" y="138545"/>
            <a:ext cx="7633854" cy="523220"/>
          </a:xfrm>
          <a:prstGeom prst="rect">
            <a:avLst/>
          </a:prstGeom>
          <a:noFill/>
        </p:spPr>
        <p:txBody>
          <a:bodyPr wrap="square" rtlCol="0">
            <a:spAutoFit/>
          </a:bodyPr>
          <a:lstStyle/>
          <a:p>
            <a:pPr algn="ctr"/>
            <a:r>
              <a:rPr lang="en-US" sz="2800" b="1" dirty="0" smtClean="0"/>
              <a:t>SQL Analysis:</a:t>
            </a:r>
            <a:endParaRPr lang="en-IN" sz="2800" b="1" dirty="0"/>
          </a:p>
        </p:txBody>
      </p:sp>
      <p:sp>
        <p:nvSpPr>
          <p:cNvPr id="6" name="TextBox 5"/>
          <p:cNvSpPr txBox="1"/>
          <p:nvPr/>
        </p:nvSpPr>
        <p:spPr>
          <a:xfrm>
            <a:off x="5874327" y="1049877"/>
            <a:ext cx="5583382" cy="2230581"/>
          </a:xfrm>
          <a:prstGeom prst="rect">
            <a:avLst/>
          </a:prstGeom>
          <a:noFill/>
        </p:spPr>
        <p:txBody>
          <a:bodyPr wrap="square" rtlCol="0">
            <a:spAutoFit/>
          </a:bodyPr>
          <a:lstStyle/>
          <a:p>
            <a:endParaRPr lang="en-IN" dirty="0"/>
          </a:p>
        </p:txBody>
      </p:sp>
      <p:sp>
        <p:nvSpPr>
          <p:cNvPr id="7" name="TextBox 6"/>
          <p:cNvSpPr txBox="1"/>
          <p:nvPr/>
        </p:nvSpPr>
        <p:spPr>
          <a:xfrm>
            <a:off x="913774" y="1049877"/>
            <a:ext cx="4960553" cy="1631216"/>
          </a:xfrm>
          <a:prstGeom prst="rect">
            <a:avLst/>
          </a:prstGeom>
          <a:noFill/>
        </p:spPr>
        <p:txBody>
          <a:bodyPr wrap="square" rtlCol="0">
            <a:spAutoFit/>
          </a:bodyPr>
          <a:lstStyle/>
          <a:p>
            <a:r>
              <a:rPr lang="en-US" sz="2000" b="1" dirty="0" smtClean="0"/>
              <a:t>Yearly Sales</a:t>
            </a:r>
          </a:p>
          <a:p>
            <a:endParaRPr lang="en-US" sz="1600" b="1" dirty="0" smtClean="0"/>
          </a:p>
          <a:p>
            <a:r>
              <a:rPr lang="en-US" sz="1600" b="1" dirty="0" smtClean="0">
                <a:solidFill>
                  <a:srgbClr val="000099"/>
                </a:solidFill>
              </a:rPr>
              <a:t>Select</a:t>
            </a:r>
            <a:r>
              <a:rPr lang="en-US" sz="1600" b="1" dirty="0" smtClean="0"/>
              <a:t>  Year, </a:t>
            </a:r>
            <a:r>
              <a:rPr lang="en-US" sz="1600" b="1" dirty="0" smtClean="0">
                <a:solidFill>
                  <a:schemeClr val="tx1">
                    <a:lumMod val="50000"/>
                    <a:lumOff val="50000"/>
                  </a:schemeClr>
                </a:solidFill>
              </a:rPr>
              <a:t>Round</a:t>
            </a:r>
            <a:r>
              <a:rPr lang="en-US" sz="1600" b="1" dirty="0" smtClean="0"/>
              <a:t>(</a:t>
            </a:r>
            <a:r>
              <a:rPr lang="en-US" sz="1600" b="1" dirty="0" smtClean="0">
                <a:solidFill>
                  <a:schemeClr val="tx1">
                    <a:lumMod val="50000"/>
                    <a:lumOff val="50000"/>
                  </a:schemeClr>
                </a:solidFill>
              </a:rPr>
              <a:t>Sum</a:t>
            </a:r>
            <a:r>
              <a:rPr lang="en-US" sz="1600" b="1" dirty="0" smtClean="0"/>
              <a:t>(Sales),2)  </a:t>
            </a:r>
            <a:r>
              <a:rPr lang="en-US" sz="1600" b="1" dirty="0" smtClean="0">
                <a:solidFill>
                  <a:srgbClr val="000099"/>
                </a:solidFill>
              </a:rPr>
              <a:t>As</a:t>
            </a:r>
            <a:r>
              <a:rPr lang="en-US" sz="1600" b="1" dirty="0" smtClean="0"/>
              <a:t>  Total_Sales</a:t>
            </a:r>
          </a:p>
          <a:p>
            <a:r>
              <a:rPr lang="en-US" sz="1600" b="1" dirty="0" smtClean="0">
                <a:solidFill>
                  <a:srgbClr val="000099"/>
                </a:solidFill>
              </a:rPr>
              <a:t>From</a:t>
            </a:r>
            <a:r>
              <a:rPr lang="en-US" sz="1600" b="1" dirty="0" smtClean="0"/>
              <a:t> western_countries_financial_data</a:t>
            </a:r>
          </a:p>
          <a:p>
            <a:r>
              <a:rPr lang="en-US" sz="1600" b="1" dirty="0">
                <a:solidFill>
                  <a:srgbClr val="000099"/>
                </a:solidFill>
              </a:rPr>
              <a:t>G</a:t>
            </a:r>
            <a:r>
              <a:rPr lang="en-US" sz="1600" b="1" dirty="0" smtClean="0">
                <a:solidFill>
                  <a:srgbClr val="000099"/>
                </a:solidFill>
              </a:rPr>
              <a:t>roup by </a:t>
            </a:r>
            <a:r>
              <a:rPr lang="en-US" sz="1600" b="1" dirty="0" smtClean="0"/>
              <a:t>Year</a:t>
            </a:r>
          </a:p>
          <a:p>
            <a:r>
              <a:rPr lang="en-US" sz="1600" b="1" dirty="0" smtClean="0">
                <a:solidFill>
                  <a:srgbClr val="000099"/>
                </a:solidFill>
              </a:rPr>
              <a:t>Order by </a:t>
            </a:r>
            <a:r>
              <a:rPr lang="en-US" sz="1600" b="1" dirty="0" smtClean="0"/>
              <a:t>Total_Sales Desc;</a:t>
            </a:r>
            <a:endParaRPr lang="en-IN" sz="1600" b="1" dirty="0"/>
          </a:p>
        </p:txBody>
      </p:sp>
      <p:sp>
        <p:nvSpPr>
          <p:cNvPr id="8" name="TextBox 7"/>
          <p:cNvSpPr txBox="1"/>
          <p:nvPr/>
        </p:nvSpPr>
        <p:spPr>
          <a:xfrm>
            <a:off x="6082145" y="1049877"/>
            <a:ext cx="5167746" cy="1631216"/>
          </a:xfrm>
          <a:prstGeom prst="rect">
            <a:avLst/>
          </a:prstGeom>
          <a:noFill/>
        </p:spPr>
        <p:txBody>
          <a:bodyPr wrap="square" rtlCol="0">
            <a:spAutoFit/>
          </a:bodyPr>
          <a:lstStyle/>
          <a:p>
            <a:r>
              <a:rPr lang="en-US" sz="2000" b="1" dirty="0" smtClean="0"/>
              <a:t>Country Wise Sales</a:t>
            </a:r>
          </a:p>
          <a:p>
            <a:endParaRPr lang="en-US" sz="1600" b="1" dirty="0"/>
          </a:p>
          <a:p>
            <a:r>
              <a:rPr lang="en-US" sz="1600" b="1" dirty="0" smtClean="0">
                <a:solidFill>
                  <a:srgbClr val="000099"/>
                </a:solidFill>
              </a:rPr>
              <a:t>Select</a:t>
            </a:r>
            <a:r>
              <a:rPr lang="en-US" sz="1600" b="1" dirty="0" smtClean="0"/>
              <a:t>  Country, </a:t>
            </a:r>
            <a:r>
              <a:rPr lang="en-US" sz="1600" b="1" dirty="0" smtClean="0">
                <a:solidFill>
                  <a:schemeClr val="tx1">
                    <a:lumMod val="50000"/>
                    <a:lumOff val="50000"/>
                  </a:schemeClr>
                </a:solidFill>
              </a:rPr>
              <a:t>Round</a:t>
            </a:r>
            <a:r>
              <a:rPr lang="en-US" sz="1600" b="1" dirty="0" smtClean="0"/>
              <a:t>(</a:t>
            </a:r>
            <a:r>
              <a:rPr lang="en-US" sz="1600" b="1" dirty="0" smtClean="0">
                <a:solidFill>
                  <a:schemeClr val="tx1">
                    <a:lumMod val="50000"/>
                    <a:lumOff val="50000"/>
                  </a:schemeClr>
                </a:solidFill>
              </a:rPr>
              <a:t>Sum</a:t>
            </a:r>
            <a:r>
              <a:rPr lang="en-US" sz="1600" b="1" dirty="0" smtClean="0"/>
              <a:t>(Sales),2)  </a:t>
            </a:r>
            <a:r>
              <a:rPr lang="en-US" sz="1600" b="1" dirty="0" smtClean="0">
                <a:solidFill>
                  <a:srgbClr val="000099"/>
                </a:solidFill>
              </a:rPr>
              <a:t>As</a:t>
            </a:r>
            <a:r>
              <a:rPr lang="en-US" sz="1600" b="1" dirty="0" smtClean="0"/>
              <a:t>  Total_Sales</a:t>
            </a:r>
          </a:p>
          <a:p>
            <a:r>
              <a:rPr lang="en-US" sz="1600" b="1" dirty="0" smtClean="0">
                <a:solidFill>
                  <a:srgbClr val="000099"/>
                </a:solidFill>
              </a:rPr>
              <a:t>From</a:t>
            </a:r>
            <a:r>
              <a:rPr lang="en-US" sz="1600" b="1" dirty="0" smtClean="0"/>
              <a:t> western_countries_financial_data</a:t>
            </a:r>
          </a:p>
          <a:p>
            <a:r>
              <a:rPr lang="en-US" sz="1600" b="1" dirty="0">
                <a:solidFill>
                  <a:srgbClr val="000099"/>
                </a:solidFill>
              </a:rPr>
              <a:t>G</a:t>
            </a:r>
            <a:r>
              <a:rPr lang="en-US" sz="1600" b="1" dirty="0" smtClean="0">
                <a:solidFill>
                  <a:srgbClr val="000099"/>
                </a:solidFill>
              </a:rPr>
              <a:t>roup by </a:t>
            </a:r>
            <a:r>
              <a:rPr lang="en-US" sz="1600" b="1" dirty="0" smtClean="0"/>
              <a:t>Country</a:t>
            </a:r>
          </a:p>
          <a:p>
            <a:r>
              <a:rPr lang="en-US" sz="1600" b="1" dirty="0" smtClean="0">
                <a:solidFill>
                  <a:srgbClr val="000099"/>
                </a:solidFill>
              </a:rPr>
              <a:t>Order by </a:t>
            </a:r>
            <a:r>
              <a:rPr lang="en-US" sz="1600" b="1" dirty="0" smtClean="0"/>
              <a:t>Total_Sales Desc;</a:t>
            </a:r>
            <a:endParaRPr lang="en-IN" sz="1600" b="1"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2975615"/>
            <a:ext cx="3727499" cy="17286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145" y="2975615"/>
            <a:ext cx="4003130" cy="20925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86316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15</a:t>
            </a:r>
            <a:endParaRPr lang="en-IN" dirty="0"/>
          </a:p>
        </p:txBody>
      </p:sp>
      <p:sp>
        <p:nvSpPr>
          <p:cNvPr id="3" name="TextBox 2"/>
          <p:cNvSpPr txBox="1"/>
          <p:nvPr/>
        </p:nvSpPr>
        <p:spPr>
          <a:xfrm>
            <a:off x="2197244" y="526657"/>
            <a:ext cx="7633854" cy="523220"/>
          </a:xfrm>
          <a:prstGeom prst="rect">
            <a:avLst/>
          </a:prstGeom>
          <a:noFill/>
        </p:spPr>
        <p:txBody>
          <a:bodyPr wrap="square" rtlCol="0">
            <a:spAutoFit/>
          </a:bodyPr>
          <a:lstStyle/>
          <a:p>
            <a:pPr algn="ctr"/>
            <a:r>
              <a:rPr lang="en-US" sz="2800" b="1" dirty="0" smtClean="0"/>
              <a:t>SQL Analysis:</a:t>
            </a:r>
            <a:endParaRPr lang="en-IN" sz="2800" b="1" dirty="0"/>
          </a:p>
        </p:txBody>
      </p:sp>
      <p:sp>
        <p:nvSpPr>
          <p:cNvPr id="4" name="TextBox 3"/>
          <p:cNvSpPr txBox="1"/>
          <p:nvPr/>
        </p:nvSpPr>
        <p:spPr>
          <a:xfrm>
            <a:off x="913774" y="1049877"/>
            <a:ext cx="4960553" cy="1631216"/>
          </a:xfrm>
          <a:prstGeom prst="rect">
            <a:avLst/>
          </a:prstGeom>
          <a:noFill/>
        </p:spPr>
        <p:txBody>
          <a:bodyPr wrap="square" rtlCol="0">
            <a:spAutoFit/>
          </a:bodyPr>
          <a:lstStyle/>
          <a:p>
            <a:r>
              <a:rPr lang="en-US" sz="2000" b="1" dirty="0" smtClean="0"/>
              <a:t>Yearly Profit</a:t>
            </a:r>
          </a:p>
          <a:p>
            <a:endParaRPr lang="en-US" sz="1600" b="1" dirty="0" smtClean="0"/>
          </a:p>
          <a:p>
            <a:r>
              <a:rPr lang="en-US" sz="1600" b="1" dirty="0" smtClean="0">
                <a:solidFill>
                  <a:srgbClr val="000099"/>
                </a:solidFill>
              </a:rPr>
              <a:t>Select</a:t>
            </a:r>
            <a:r>
              <a:rPr lang="en-US" sz="1600" b="1" dirty="0" smtClean="0"/>
              <a:t>  Year , </a:t>
            </a:r>
            <a:r>
              <a:rPr lang="en-US" sz="1600" b="1" dirty="0" smtClean="0">
                <a:solidFill>
                  <a:schemeClr val="tx1">
                    <a:lumMod val="50000"/>
                    <a:lumOff val="50000"/>
                  </a:schemeClr>
                </a:solidFill>
              </a:rPr>
              <a:t>Round</a:t>
            </a:r>
            <a:r>
              <a:rPr lang="en-US" sz="1600" b="1" dirty="0" smtClean="0"/>
              <a:t>(</a:t>
            </a:r>
            <a:r>
              <a:rPr lang="en-US" sz="1600" b="1" dirty="0" smtClean="0">
                <a:solidFill>
                  <a:schemeClr val="tx1">
                    <a:lumMod val="50000"/>
                    <a:lumOff val="50000"/>
                  </a:schemeClr>
                </a:solidFill>
              </a:rPr>
              <a:t>Sum</a:t>
            </a:r>
            <a:r>
              <a:rPr lang="en-US" sz="1600" b="1" dirty="0" smtClean="0"/>
              <a:t>(Profit),2)  </a:t>
            </a:r>
            <a:r>
              <a:rPr lang="en-US" sz="1600" b="1" dirty="0" smtClean="0">
                <a:solidFill>
                  <a:srgbClr val="000099"/>
                </a:solidFill>
              </a:rPr>
              <a:t>As</a:t>
            </a:r>
            <a:r>
              <a:rPr lang="en-US" sz="1600" b="1" dirty="0" smtClean="0"/>
              <a:t>  Total_Profit</a:t>
            </a:r>
          </a:p>
          <a:p>
            <a:r>
              <a:rPr lang="en-US" sz="1600" b="1" dirty="0" smtClean="0">
                <a:solidFill>
                  <a:srgbClr val="000099"/>
                </a:solidFill>
              </a:rPr>
              <a:t>From</a:t>
            </a:r>
            <a:r>
              <a:rPr lang="en-US" sz="1600" b="1" dirty="0" smtClean="0"/>
              <a:t> western_countries_financial_data</a:t>
            </a:r>
          </a:p>
          <a:p>
            <a:r>
              <a:rPr lang="en-US" sz="1600" b="1" dirty="0">
                <a:solidFill>
                  <a:srgbClr val="000099"/>
                </a:solidFill>
              </a:rPr>
              <a:t>G</a:t>
            </a:r>
            <a:r>
              <a:rPr lang="en-US" sz="1600" b="1" dirty="0" smtClean="0">
                <a:solidFill>
                  <a:srgbClr val="000099"/>
                </a:solidFill>
              </a:rPr>
              <a:t>roup by </a:t>
            </a:r>
            <a:r>
              <a:rPr lang="en-US" sz="1600" b="1" dirty="0" smtClean="0"/>
              <a:t>Year</a:t>
            </a:r>
          </a:p>
          <a:p>
            <a:r>
              <a:rPr lang="en-US" sz="1600" b="1" dirty="0" smtClean="0">
                <a:solidFill>
                  <a:srgbClr val="000099"/>
                </a:solidFill>
              </a:rPr>
              <a:t>Order by </a:t>
            </a:r>
            <a:r>
              <a:rPr lang="en-US" sz="1600" b="1" dirty="0" smtClean="0"/>
              <a:t>Total_Profit;</a:t>
            </a:r>
          </a:p>
        </p:txBody>
      </p:sp>
      <p:sp>
        <p:nvSpPr>
          <p:cNvPr id="5" name="TextBox 4"/>
          <p:cNvSpPr txBox="1"/>
          <p:nvPr/>
        </p:nvSpPr>
        <p:spPr>
          <a:xfrm>
            <a:off x="6082145" y="1049877"/>
            <a:ext cx="5167746" cy="1877437"/>
          </a:xfrm>
          <a:prstGeom prst="rect">
            <a:avLst/>
          </a:prstGeom>
          <a:noFill/>
        </p:spPr>
        <p:txBody>
          <a:bodyPr wrap="square" rtlCol="0">
            <a:spAutoFit/>
          </a:bodyPr>
          <a:lstStyle/>
          <a:p>
            <a:r>
              <a:rPr lang="en-US" sz="2000" b="1" dirty="0" smtClean="0"/>
              <a:t>Top 2 Countries</a:t>
            </a:r>
          </a:p>
          <a:p>
            <a:endParaRPr lang="en-US" sz="1600" b="1" dirty="0" smtClean="0"/>
          </a:p>
          <a:p>
            <a:r>
              <a:rPr lang="en-US" sz="1600" b="1" dirty="0" smtClean="0">
                <a:solidFill>
                  <a:srgbClr val="000099"/>
                </a:solidFill>
              </a:rPr>
              <a:t>Select  </a:t>
            </a:r>
            <a:r>
              <a:rPr lang="en-US" sz="1600" b="1" dirty="0"/>
              <a:t>C</a:t>
            </a:r>
            <a:r>
              <a:rPr lang="en-US" sz="1600" b="1" dirty="0" smtClean="0"/>
              <a:t>ountry, </a:t>
            </a:r>
            <a:r>
              <a:rPr lang="en-US" sz="1600" b="1" dirty="0" smtClean="0">
                <a:solidFill>
                  <a:schemeClr val="tx1">
                    <a:lumMod val="50000"/>
                    <a:lumOff val="50000"/>
                  </a:schemeClr>
                </a:solidFill>
              </a:rPr>
              <a:t>Round</a:t>
            </a:r>
            <a:r>
              <a:rPr lang="en-US" sz="1600" b="1" dirty="0" smtClean="0"/>
              <a:t>(</a:t>
            </a:r>
            <a:r>
              <a:rPr lang="en-US" sz="1600" b="1" dirty="0" smtClean="0">
                <a:solidFill>
                  <a:schemeClr val="tx1">
                    <a:lumMod val="50000"/>
                    <a:lumOff val="50000"/>
                  </a:schemeClr>
                </a:solidFill>
              </a:rPr>
              <a:t>Sum</a:t>
            </a:r>
            <a:r>
              <a:rPr lang="en-US" sz="1600" b="1" dirty="0" smtClean="0"/>
              <a:t>(Sales),2) </a:t>
            </a:r>
            <a:r>
              <a:rPr lang="en-US" sz="1600" b="1" dirty="0" smtClean="0">
                <a:solidFill>
                  <a:srgbClr val="000099"/>
                </a:solidFill>
              </a:rPr>
              <a:t> As  </a:t>
            </a:r>
            <a:r>
              <a:rPr lang="en-US" sz="1600" b="1" dirty="0" smtClean="0"/>
              <a:t>Total_Sales</a:t>
            </a:r>
          </a:p>
          <a:p>
            <a:r>
              <a:rPr lang="en-US" sz="1600" b="1" dirty="0" smtClean="0">
                <a:solidFill>
                  <a:srgbClr val="000099"/>
                </a:solidFill>
              </a:rPr>
              <a:t>From</a:t>
            </a:r>
            <a:r>
              <a:rPr lang="en-US" sz="1600" b="1" dirty="0" smtClean="0"/>
              <a:t> western_countries_financial_data</a:t>
            </a:r>
          </a:p>
          <a:p>
            <a:r>
              <a:rPr lang="en-US" sz="1600" b="1" dirty="0" smtClean="0">
                <a:solidFill>
                  <a:srgbClr val="000099"/>
                </a:solidFill>
              </a:rPr>
              <a:t>Group by </a:t>
            </a:r>
            <a:r>
              <a:rPr lang="en-US" sz="1600" b="1" dirty="0" smtClean="0"/>
              <a:t>Country</a:t>
            </a:r>
          </a:p>
          <a:p>
            <a:r>
              <a:rPr lang="en-US" sz="1600" b="1" dirty="0" smtClean="0">
                <a:solidFill>
                  <a:srgbClr val="000099"/>
                </a:solidFill>
              </a:rPr>
              <a:t>Order by </a:t>
            </a:r>
            <a:r>
              <a:rPr lang="en-US" sz="1600" b="1" dirty="0" smtClean="0"/>
              <a:t>Total_Sales Desc</a:t>
            </a:r>
          </a:p>
          <a:p>
            <a:r>
              <a:rPr lang="en-US" sz="1600" b="1" dirty="0" smtClean="0">
                <a:solidFill>
                  <a:srgbClr val="000099"/>
                </a:solidFill>
              </a:rPr>
              <a:t>Limit</a:t>
            </a:r>
            <a:r>
              <a:rPr lang="en-US" sz="1600" b="1" dirty="0" smtClean="0"/>
              <a:t> 2;</a:t>
            </a:r>
            <a:endParaRPr lang="en-US" sz="1600" b="1"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3216693"/>
            <a:ext cx="2466735" cy="109632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145" y="3216693"/>
            <a:ext cx="3713019" cy="10654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21477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16</a:t>
            </a:r>
            <a:endParaRPr lang="en-IN" dirty="0"/>
          </a:p>
        </p:txBody>
      </p:sp>
      <p:sp>
        <p:nvSpPr>
          <p:cNvPr id="3" name="TextBox 2"/>
          <p:cNvSpPr txBox="1"/>
          <p:nvPr/>
        </p:nvSpPr>
        <p:spPr>
          <a:xfrm>
            <a:off x="2604655" y="138545"/>
            <a:ext cx="7633854" cy="523220"/>
          </a:xfrm>
          <a:prstGeom prst="rect">
            <a:avLst/>
          </a:prstGeom>
          <a:noFill/>
        </p:spPr>
        <p:txBody>
          <a:bodyPr wrap="square" rtlCol="0">
            <a:spAutoFit/>
          </a:bodyPr>
          <a:lstStyle/>
          <a:p>
            <a:pPr algn="ctr"/>
            <a:r>
              <a:rPr lang="en-US" sz="2800" b="1" dirty="0" smtClean="0"/>
              <a:t>SQL Analysis:</a:t>
            </a:r>
            <a:endParaRPr lang="en-IN" sz="2800" b="1" dirty="0"/>
          </a:p>
        </p:txBody>
      </p:sp>
      <p:sp>
        <p:nvSpPr>
          <p:cNvPr id="4" name="TextBox 3"/>
          <p:cNvSpPr txBox="1"/>
          <p:nvPr/>
        </p:nvSpPr>
        <p:spPr>
          <a:xfrm>
            <a:off x="913774" y="1049877"/>
            <a:ext cx="4960553" cy="1877437"/>
          </a:xfrm>
          <a:prstGeom prst="rect">
            <a:avLst/>
          </a:prstGeom>
          <a:noFill/>
        </p:spPr>
        <p:txBody>
          <a:bodyPr wrap="square" rtlCol="0">
            <a:spAutoFit/>
          </a:bodyPr>
          <a:lstStyle/>
          <a:p>
            <a:r>
              <a:rPr lang="en-US" sz="2000" b="1" dirty="0" smtClean="0"/>
              <a:t>Bottom 3 Products</a:t>
            </a:r>
          </a:p>
          <a:p>
            <a:endParaRPr lang="en-US" sz="1600" b="1" dirty="0" smtClean="0"/>
          </a:p>
          <a:p>
            <a:r>
              <a:rPr lang="en-US" sz="1600" b="1" dirty="0" smtClean="0">
                <a:solidFill>
                  <a:srgbClr val="000099"/>
                </a:solidFill>
              </a:rPr>
              <a:t>Select</a:t>
            </a:r>
            <a:r>
              <a:rPr lang="en-US" sz="1600" b="1" dirty="0" smtClean="0"/>
              <a:t>  Product , </a:t>
            </a:r>
            <a:r>
              <a:rPr lang="en-US" sz="1600" b="1" dirty="0" smtClean="0">
                <a:solidFill>
                  <a:schemeClr val="tx1">
                    <a:lumMod val="50000"/>
                    <a:lumOff val="50000"/>
                  </a:schemeClr>
                </a:solidFill>
              </a:rPr>
              <a:t>Round</a:t>
            </a:r>
            <a:r>
              <a:rPr lang="en-US" sz="1600" b="1" dirty="0" smtClean="0"/>
              <a:t>(</a:t>
            </a:r>
            <a:r>
              <a:rPr lang="en-US" sz="1600" b="1" dirty="0" smtClean="0">
                <a:solidFill>
                  <a:schemeClr val="tx1">
                    <a:lumMod val="50000"/>
                    <a:lumOff val="50000"/>
                  </a:schemeClr>
                </a:solidFill>
              </a:rPr>
              <a:t>Sum</a:t>
            </a:r>
            <a:r>
              <a:rPr lang="en-US" sz="1600" b="1" dirty="0" smtClean="0"/>
              <a:t>(Sales),2) </a:t>
            </a:r>
            <a:r>
              <a:rPr lang="en-US" sz="1600" b="1" dirty="0" smtClean="0">
                <a:solidFill>
                  <a:srgbClr val="000099"/>
                </a:solidFill>
              </a:rPr>
              <a:t>As</a:t>
            </a:r>
            <a:r>
              <a:rPr lang="en-US" sz="1600" b="1" dirty="0" smtClean="0"/>
              <a:t> Total_Sales</a:t>
            </a:r>
          </a:p>
          <a:p>
            <a:r>
              <a:rPr lang="en-US" sz="1600" b="1" dirty="0" smtClean="0">
                <a:solidFill>
                  <a:srgbClr val="000099"/>
                </a:solidFill>
              </a:rPr>
              <a:t>From</a:t>
            </a:r>
            <a:r>
              <a:rPr lang="en-US" sz="1600" b="1" dirty="0" smtClean="0"/>
              <a:t> western_countries_financial_data</a:t>
            </a:r>
          </a:p>
          <a:p>
            <a:r>
              <a:rPr lang="en-US" sz="1600" b="1" dirty="0" smtClean="0">
                <a:solidFill>
                  <a:srgbClr val="000099"/>
                </a:solidFill>
              </a:rPr>
              <a:t>Group by </a:t>
            </a:r>
            <a:r>
              <a:rPr lang="en-US" sz="1600" b="1" dirty="0" smtClean="0"/>
              <a:t>Product</a:t>
            </a:r>
          </a:p>
          <a:p>
            <a:r>
              <a:rPr lang="en-US" sz="1600" b="1" dirty="0" smtClean="0">
                <a:solidFill>
                  <a:srgbClr val="000099"/>
                </a:solidFill>
              </a:rPr>
              <a:t>Order by </a:t>
            </a:r>
            <a:r>
              <a:rPr lang="en-US" sz="1600" b="1" dirty="0" smtClean="0"/>
              <a:t>Total_Sales</a:t>
            </a:r>
          </a:p>
          <a:p>
            <a:r>
              <a:rPr lang="en-US" sz="1600" b="1" dirty="0" smtClean="0">
                <a:solidFill>
                  <a:srgbClr val="000099"/>
                </a:solidFill>
              </a:rPr>
              <a:t>Limit</a:t>
            </a:r>
            <a:r>
              <a:rPr lang="en-US" sz="1600" b="1" dirty="0" smtClean="0"/>
              <a:t> 3;</a:t>
            </a:r>
          </a:p>
        </p:txBody>
      </p:sp>
      <p:sp>
        <p:nvSpPr>
          <p:cNvPr id="5" name="TextBox 4"/>
          <p:cNvSpPr txBox="1"/>
          <p:nvPr/>
        </p:nvSpPr>
        <p:spPr>
          <a:xfrm>
            <a:off x="6082144" y="1049877"/>
            <a:ext cx="5514111" cy="1631216"/>
          </a:xfrm>
          <a:prstGeom prst="rect">
            <a:avLst/>
          </a:prstGeom>
          <a:noFill/>
        </p:spPr>
        <p:txBody>
          <a:bodyPr wrap="square" rtlCol="0">
            <a:spAutoFit/>
          </a:bodyPr>
          <a:lstStyle/>
          <a:p>
            <a:r>
              <a:rPr lang="en-US" sz="2000" b="1" dirty="0" smtClean="0"/>
              <a:t>Product Wise Discount</a:t>
            </a:r>
          </a:p>
          <a:p>
            <a:endParaRPr lang="en-US" sz="1600" b="1" dirty="0" smtClean="0"/>
          </a:p>
          <a:p>
            <a:r>
              <a:rPr lang="en-US" sz="1600" b="1" dirty="0" smtClean="0">
                <a:solidFill>
                  <a:srgbClr val="000099"/>
                </a:solidFill>
              </a:rPr>
              <a:t>Select</a:t>
            </a:r>
            <a:r>
              <a:rPr lang="en-US" sz="1600" b="1" dirty="0" smtClean="0"/>
              <a:t>  Product, </a:t>
            </a:r>
            <a:r>
              <a:rPr lang="en-US" sz="1600" b="1" dirty="0" smtClean="0">
                <a:solidFill>
                  <a:schemeClr val="tx1">
                    <a:lumMod val="50000"/>
                    <a:lumOff val="50000"/>
                  </a:schemeClr>
                </a:solidFill>
              </a:rPr>
              <a:t>Round</a:t>
            </a:r>
            <a:r>
              <a:rPr lang="en-US" sz="1600" b="1" dirty="0" smtClean="0"/>
              <a:t>(</a:t>
            </a:r>
            <a:r>
              <a:rPr lang="en-US" sz="1600" b="1" dirty="0" smtClean="0">
                <a:solidFill>
                  <a:schemeClr val="tx1">
                    <a:lumMod val="50000"/>
                    <a:lumOff val="50000"/>
                  </a:schemeClr>
                </a:solidFill>
              </a:rPr>
              <a:t>Sum</a:t>
            </a:r>
            <a:r>
              <a:rPr lang="en-US" sz="1600" b="1" dirty="0" smtClean="0"/>
              <a:t>(Discounts),2)  </a:t>
            </a:r>
            <a:r>
              <a:rPr lang="en-US" sz="1600" b="1" dirty="0" smtClean="0">
                <a:solidFill>
                  <a:srgbClr val="000099"/>
                </a:solidFill>
              </a:rPr>
              <a:t>As</a:t>
            </a:r>
            <a:r>
              <a:rPr lang="en-US" sz="1600" b="1" dirty="0" smtClean="0"/>
              <a:t>  Total_Discounts</a:t>
            </a:r>
          </a:p>
          <a:p>
            <a:r>
              <a:rPr lang="en-US" sz="1600" b="1" dirty="0" smtClean="0">
                <a:solidFill>
                  <a:srgbClr val="000099"/>
                </a:solidFill>
              </a:rPr>
              <a:t>From</a:t>
            </a:r>
            <a:r>
              <a:rPr lang="en-US" sz="1600" b="1" dirty="0" smtClean="0"/>
              <a:t> western_countries_financial_data</a:t>
            </a:r>
          </a:p>
          <a:p>
            <a:r>
              <a:rPr lang="en-US" sz="1600" b="1" dirty="0" smtClean="0">
                <a:solidFill>
                  <a:srgbClr val="000099"/>
                </a:solidFill>
              </a:rPr>
              <a:t>Group by </a:t>
            </a:r>
            <a:r>
              <a:rPr lang="en-US" sz="1600" b="1" dirty="0" smtClean="0"/>
              <a:t>Product</a:t>
            </a:r>
          </a:p>
          <a:p>
            <a:r>
              <a:rPr lang="en-US" sz="1600" b="1" dirty="0" smtClean="0">
                <a:solidFill>
                  <a:srgbClr val="000099"/>
                </a:solidFill>
              </a:rPr>
              <a:t>Order by </a:t>
            </a:r>
            <a:r>
              <a:rPr lang="en-US" sz="1600" b="1" dirty="0" smtClean="0"/>
              <a:t>Total_Discounts Desc;</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3096157"/>
            <a:ext cx="3602808" cy="17799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144" y="2927314"/>
            <a:ext cx="3011741" cy="242408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84478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27629" y="6160366"/>
            <a:ext cx="6672887" cy="365125"/>
          </a:xfrm>
        </p:spPr>
        <p:txBody>
          <a:bodyPr/>
          <a:lstStyle/>
          <a:p>
            <a:r>
              <a:rPr lang="en-US" dirty="0" smtClean="0"/>
              <a:t>17</a:t>
            </a:r>
            <a:endParaRPr lang="en-IN" dirty="0"/>
          </a:p>
        </p:txBody>
      </p:sp>
      <p:sp>
        <p:nvSpPr>
          <p:cNvPr id="3" name="TextBox 2"/>
          <p:cNvSpPr txBox="1"/>
          <p:nvPr/>
        </p:nvSpPr>
        <p:spPr>
          <a:xfrm>
            <a:off x="2604655" y="138545"/>
            <a:ext cx="7633854" cy="523220"/>
          </a:xfrm>
          <a:prstGeom prst="rect">
            <a:avLst/>
          </a:prstGeom>
          <a:noFill/>
        </p:spPr>
        <p:txBody>
          <a:bodyPr wrap="square" rtlCol="0">
            <a:spAutoFit/>
          </a:bodyPr>
          <a:lstStyle/>
          <a:p>
            <a:pPr algn="ctr"/>
            <a:r>
              <a:rPr lang="en-US" sz="2800" b="1" dirty="0" smtClean="0"/>
              <a:t>SQL Analysis:</a:t>
            </a:r>
            <a:endParaRPr lang="en-IN" sz="2800" b="1" dirty="0"/>
          </a:p>
        </p:txBody>
      </p:sp>
      <p:sp>
        <p:nvSpPr>
          <p:cNvPr id="4" name="TextBox 3"/>
          <p:cNvSpPr txBox="1"/>
          <p:nvPr/>
        </p:nvSpPr>
        <p:spPr>
          <a:xfrm>
            <a:off x="720436" y="1049877"/>
            <a:ext cx="5153891" cy="1877437"/>
          </a:xfrm>
          <a:prstGeom prst="rect">
            <a:avLst/>
          </a:prstGeom>
          <a:noFill/>
        </p:spPr>
        <p:txBody>
          <a:bodyPr wrap="square" rtlCol="0">
            <a:spAutoFit/>
          </a:bodyPr>
          <a:lstStyle/>
          <a:p>
            <a:r>
              <a:rPr lang="en-US" sz="2000" b="1" dirty="0" smtClean="0"/>
              <a:t>Segment Wise Product Sale</a:t>
            </a:r>
          </a:p>
          <a:p>
            <a:endParaRPr lang="en-US" sz="1600" b="1" dirty="0" smtClean="0"/>
          </a:p>
          <a:p>
            <a:r>
              <a:rPr lang="en-US" sz="1600" b="1" dirty="0" smtClean="0">
                <a:solidFill>
                  <a:srgbClr val="000099"/>
                </a:solidFill>
              </a:rPr>
              <a:t>Select</a:t>
            </a:r>
            <a:r>
              <a:rPr lang="en-US" sz="1600" b="1" dirty="0" smtClean="0"/>
              <a:t>  Segment, Product, Round(Sum(Sales),2) </a:t>
            </a:r>
            <a:r>
              <a:rPr lang="en-US" sz="1600" b="1" dirty="0" smtClean="0">
                <a:solidFill>
                  <a:srgbClr val="000099"/>
                </a:solidFill>
              </a:rPr>
              <a:t> AS </a:t>
            </a:r>
            <a:r>
              <a:rPr lang="en-US" sz="1600" b="1" dirty="0" smtClean="0"/>
              <a:t>Total_Sales </a:t>
            </a:r>
          </a:p>
          <a:p>
            <a:r>
              <a:rPr lang="en-US" sz="1600" b="1" dirty="0" smtClean="0">
                <a:solidFill>
                  <a:srgbClr val="000099"/>
                </a:solidFill>
              </a:rPr>
              <a:t>From</a:t>
            </a:r>
            <a:r>
              <a:rPr lang="en-US" sz="1600" b="1" dirty="0" smtClean="0"/>
              <a:t> western_countries_financial_data</a:t>
            </a:r>
          </a:p>
          <a:p>
            <a:r>
              <a:rPr lang="en-US" sz="1600" b="1" dirty="0" smtClean="0">
                <a:solidFill>
                  <a:srgbClr val="000099"/>
                </a:solidFill>
              </a:rPr>
              <a:t>Group By </a:t>
            </a:r>
            <a:r>
              <a:rPr lang="en-US" sz="1600" b="1" dirty="0" smtClean="0"/>
              <a:t>Segment, Product</a:t>
            </a:r>
          </a:p>
          <a:p>
            <a:r>
              <a:rPr lang="en-US" sz="1600" b="1" dirty="0" smtClean="0">
                <a:solidFill>
                  <a:srgbClr val="000099"/>
                </a:solidFill>
              </a:rPr>
              <a:t>Order by </a:t>
            </a:r>
            <a:r>
              <a:rPr lang="en-US" sz="1600" b="1" dirty="0" smtClean="0"/>
              <a:t>Segment,Total_Sales desc;</a:t>
            </a:r>
          </a:p>
        </p:txBody>
      </p:sp>
      <p:sp>
        <p:nvSpPr>
          <p:cNvPr id="5" name="TextBox 4"/>
          <p:cNvSpPr txBox="1"/>
          <p:nvPr/>
        </p:nvSpPr>
        <p:spPr>
          <a:xfrm>
            <a:off x="6082145" y="1049877"/>
            <a:ext cx="5084620" cy="1877437"/>
          </a:xfrm>
          <a:prstGeom prst="rect">
            <a:avLst/>
          </a:prstGeom>
          <a:noFill/>
        </p:spPr>
        <p:txBody>
          <a:bodyPr wrap="square" rtlCol="0">
            <a:spAutoFit/>
          </a:bodyPr>
          <a:lstStyle/>
          <a:p>
            <a:r>
              <a:rPr lang="en-US" sz="2000" b="1" dirty="0" smtClean="0"/>
              <a:t>Segment Wise Product Profit</a:t>
            </a:r>
            <a:endParaRPr lang="en-US" sz="1600" b="1" dirty="0" smtClean="0"/>
          </a:p>
          <a:p>
            <a:endParaRPr lang="en-US" sz="1600" b="1" dirty="0" smtClean="0">
              <a:solidFill>
                <a:srgbClr val="000099"/>
              </a:solidFill>
            </a:endParaRPr>
          </a:p>
          <a:p>
            <a:r>
              <a:rPr lang="en-US" sz="1600" b="1" dirty="0" smtClean="0">
                <a:solidFill>
                  <a:srgbClr val="000099"/>
                </a:solidFill>
              </a:rPr>
              <a:t>Selec</a:t>
            </a:r>
            <a:r>
              <a:rPr lang="en-US" sz="1600" b="1" dirty="0" smtClean="0"/>
              <a:t>t Segment, Product, Round(Sum(Profit),2)  </a:t>
            </a:r>
            <a:r>
              <a:rPr lang="en-US" sz="1600" b="1" dirty="0" smtClean="0">
                <a:solidFill>
                  <a:srgbClr val="000099"/>
                </a:solidFill>
              </a:rPr>
              <a:t>AS</a:t>
            </a:r>
            <a:r>
              <a:rPr lang="en-US" sz="1600" b="1" dirty="0" smtClean="0"/>
              <a:t>  Total_Profit</a:t>
            </a:r>
          </a:p>
          <a:p>
            <a:r>
              <a:rPr lang="en-US" sz="1600" b="1" dirty="0" smtClean="0">
                <a:solidFill>
                  <a:srgbClr val="000099"/>
                </a:solidFill>
              </a:rPr>
              <a:t>From</a:t>
            </a:r>
            <a:r>
              <a:rPr lang="en-US" sz="1600" b="1" dirty="0" smtClean="0"/>
              <a:t> western_countries_financial_data</a:t>
            </a:r>
          </a:p>
          <a:p>
            <a:r>
              <a:rPr lang="en-US" sz="1600" b="1" dirty="0" smtClean="0">
                <a:solidFill>
                  <a:srgbClr val="000099"/>
                </a:solidFill>
              </a:rPr>
              <a:t>Group By </a:t>
            </a:r>
            <a:r>
              <a:rPr lang="en-US" sz="1600" b="1" dirty="0" smtClean="0"/>
              <a:t>Segment, Product</a:t>
            </a:r>
          </a:p>
          <a:p>
            <a:r>
              <a:rPr lang="en-US" sz="1600" b="1" dirty="0" smtClean="0">
                <a:solidFill>
                  <a:srgbClr val="000099"/>
                </a:solidFill>
              </a:rPr>
              <a:t>Order by </a:t>
            </a:r>
            <a:r>
              <a:rPr lang="en-US" sz="1600" b="1" dirty="0" smtClean="0"/>
              <a:t>Segment,Total_Profit desc;</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36" y="2923951"/>
            <a:ext cx="3422073" cy="2962688"/>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145" y="2923951"/>
            <a:ext cx="3782291" cy="2991267"/>
          </a:xfrm>
          <a:prstGeom prst="rect">
            <a:avLst/>
          </a:prstGeom>
        </p:spPr>
      </p:pic>
    </p:spTree>
    <p:extLst>
      <p:ext uri="{BB962C8B-B14F-4D97-AF65-F5344CB8AC3E}">
        <p14:creationId xmlns:p14="http://schemas.microsoft.com/office/powerpoint/2010/main" val="2577350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18</a:t>
            </a:r>
            <a:endParaRPr lang="en-IN" dirty="0"/>
          </a:p>
        </p:txBody>
      </p:sp>
      <p:sp>
        <p:nvSpPr>
          <p:cNvPr id="3" name="TextBox 2"/>
          <p:cNvSpPr txBox="1"/>
          <p:nvPr/>
        </p:nvSpPr>
        <p:spPr>
          <a:xfrm>
            <a:off x="2604655" y="138545"/>
            <a:ext cx="7633854" cy="523220"/>
          </a:xfrm>
          <a:prstGeom prst="rect">
            <a:avLst/>
          </a:prstGeom>
          <a:noFill/>
        </p:spPr>
        <p:txBody>
          <a:bodyPr wrap="square" rtlCol="0">
            <a:spAutoFit/>
          </a:bodyPr>
          <a:lstStyle/>
          <a:p>
            <a:pPr algn="ctr"/>
            <a:r>
              <a:rPr lang="en-US" sz="2800" b="1" dirty="0" smtClean="0"/>
              <a:t>Power BI Dashboard Development</a:t>
            </a:r>
            <a:endParaRPr lang="en-IN" sz="2800" b="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2" y="731837"/>
            <a:ext cx="11984182" cy="60014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0250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16792" y="6492875"/>
            <a:ext cx="6672887" cy="365125"/>
          </a:xfrm>
        </p:spPr>
        <p:txBody>
          <a:bodyPr/>
          <a:lstStyle/>
          <a:p>
            <a:r>
              <a:rPr lang="en-US" dirty="0" smtClean="0"/>
              <a:t>19</a:t>
            </a:r>
            <a:endParaRPr lang="en-IN" dirty="0"/>
          </a:p>
        </p:txBody>
      </p:sp>
      <p:sp>
        <p:nvSpPr>
          <p:cNvPr id="3" name="TextBox 2"/>
          <p:cNvSpPr txBox="1"/>
          <p:nvPr/>
        </p:nvSpPr>
        <p:spPr>
          <a:xfrm>
            <a:off x="2604655" y="138545"/>
            <a:ext cx="7633854" cy="523220"/>
          </a:xfrm>
          <a:prstGeom prst="rect">
            <a:avLst/>
          </a:prstGeom>
          <a:noFill/>
        </p:spPr>
        <p:txBody>
          <a:bodyPr wrap="square" rtlCol="0">
            <a:spAutoFit/>
          </a:bodyPr>
          <a:lstStyle/>
          <a:p>
            <a:pPr algn="ctr"/>
            <a:r>
              <a:rPr lang="en-US" sz="2800" b="1" dirty="0" smtClean="0"/>
              <a:t>Power BI Dashboard Development</a:t>
            </a:r>
            <a:endParaRPr lang="en-IN" sz="2800" b="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1765"/>
            <a:ext cx="12192000" cy="6196235"/>
          </a:xfrm>
          <a:prstGeom prst="rect">
            <a:avLst/>
          </a:prstGeom>
        </p:spPr>
      </p:pic>
    </p:spTree>
    <p:extLst>
      <p:ext uri="{BB962C8B-B14F-4D97-AF65-F5344CB8AC3E}">
        <p14:creationId xmlns:p14="http://schemas.microsoft.com/office/powerpoint/2010/main" val="1542676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6691" y="692728"/>
            <a:ext cx="10737272" cy="4093428"/>
          </a:xfrm>
          <a:prstGeom prst="rect">
            <a:avLst/>
          </a:prstGeom>
          <a:noFill/>
        </p:spPr>
        <p:txBody>
          <a:bodyPr wrap="square" rtlCol="0">
            <a:spAutoFit/>
          </a:bodyPr>
          <a:lstStyle/>
          <a:p>
            <a:pPr algn="ctr"/>
            <a:r>
              <a:rPr lang="en-US" sz="3600" b="1" dirty="0" smtClean="0"/>
              <a:t>INTRODUCTION</a:t>
            </a:r>
          </a:p>
          <a:p>
            <a:pPr algn="ctr"/>
            <a:endParaRPr lang="en-US" sz="2800" b="1" dirty="0" smtClean="0"/>
          </a:p>
          <a:p>
            <a:pPr algn="ctr"/>
            <a:endParaRPr lang="en-US" sz="2800" b="1" dirty="0" smtClean="0"/>
          </a:p>
          <a:p>
            <a:r>
              <a:rPr lang="en-US" sz="2800" b="1" dirty="0" smtClean="0"/>
              <a:t>In this project, we delve into the financial data of Western countries to derive insights and recommendations for strategic business decisions.</a:t>
            </a:r>
          </a:p>
          <a:p>
            <a:pPr algn="ctr"/>
            <a:endParaRPr lang="en-US" sz="2800" b="1" dirty="0"/>
          </a:p>
          <a:p>
            <a:r>
              <a:rPr lang="en-US" sz="2800" b="1" dirty="0" smtClean="0"/>
              <a:t>We follow six key steps :</a:t>
            </a:r>
          </a:p>
          <a:p>
            <a:r>
              <a:rPr lang="en-US" sz="2800" b="1" dirty="0" smtClean="0"/>
              <a:t>Ask, Prepare, process, Analyze, Share, and Act. </a:t>
            </a:r>
          </a:p>
          <a:p>
            <a:r>
              <a:rPr lang="en-US" sz="2800" b="1" dirty="0" smtClean="0"/>
              <a:t>Let’s dive in !..</a:t>
            </a:r>
            <a:endParaRPr lang="en-IN" sz="2400" b="1" dirty="0"/>
          </a:p>
        </p:txBody>
      </p:sp>
      <p:sp>
        <p:nvSpPr>
          <p:cNvPr id="4" name="Footer Placeholder 3"/>
          <p:cNvSpPr>
            <a:spLocks noGrp="1"/>
          </p:cNvSpPr>
          <p:nvPr>
            <p:ph type="ftr" sz="quarter" idx="11"/>
          </p:nvPr>
        </p:nvSpPr>
        <p:spPr/>
        <p:txBody>
          <a:bodyPr/>
          <a:lstStyle/>
          <a:p>
            <a:r>
              <a:rPr lang="en-US" dirty="0" smtClean="0"/>
              <a:t>2</a:t>
            </a:r>
            <a:endParaRPr lang="en-IN" dirty="0"/>
          </a:p>
        </p:txBody>
      </p:sp>
    </p:spTree>
    <p:extLst>
      <p:ext uri="{BB962C8B-B14F-4D97-AF65-F5344CB8AC3E}">
        <p14:creationId xmlns:p14="http://schemas.microsoft.com/office/powerpoint/2010/main" val="2179321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7274" y="487025"/>
            <a:ext cx="10287001" cy="6093976"/>
          </a:xfrm>
          <a:prstGeom prst="rect">
            <a:avLst/>
          </a:prstGeom>
          <a:noFill/>
        </p:spPr>
        <p:txBody>
          <a:bodyPr wrap="square" rtlCol="0">
            <a:spAutoFit/>
          </a:bodyPr>
          <a:lstStyle/>
          <a:p>
            <a:r>
              <a:rPr lang="en-US" sz="2800" b="1" dirty="0" smtClean="0"/>
              <a:t>Step 5 :</a:t>
            </a:r>
          </a:p>
          <a:p>
            <a:endParaRPr lang="en-US" sz="1600" b="1" dirty="0"/>
          </a:p>
          <a:p>
            <a:pPr marL="285750" indent="-285750">
              <a:buFont typeface="Arial" panose="020B0604020202020204" pitchFamily="34" charset="0"/>
              <a:buChar char="•"/>
            </a:pPr>
            <a:r>
              <a:rPr lang="en-US" sz="1600" b="1" dirty="0" smtClean="0"/>
              <a:t>The main drivers behind our sales growth are the strong performance of products like ‘Paseo’ and ‘VTT’, particularly in Government and Small Business Segments.</a:t>
            </a:r>
          </a:p>
          <a:p>
            <a:pPr marL="285750" indent="-285750">
              <a:buFont typeface="Arial" panose="020B0604020202020204" pitchFamily="34" charset="0"/>
              <a:buChar char="•"/>
            </a:pPr>
            <a:r>
              <a:rPr lang="en-US" sz="1600" b="1" dirty="0" smtClean="0"/>
              <a:t>By focusing on high-profit-margin products like ‘Paseo’ and ‘Velo’, implementing targeted marketing campaigns, and optimizing pricing strategies, we can enhance overall profitability.</a:t>
            </a:r>
          </a:p>
          <a:p>
            <a:pPr marL="285750" indent="-285750">
              <a:buFont typeface="Arial" panose="020B0604020202020204" pitchFamily="34" charset="0"/>
              <a:buChar char="•"/>
            </a:pPr>
            <a:r>
              <a:rPr lang="en-US" sz="1600" b="1" dirty="0" smtClean="0"/>
              <a:t>We can conduct further market research to understand the underlying factors influencing profit margins in each country. Tailoring our products offerings and pricing strategies to meet the specific needs of each market can help in improve profitability.</a:t>
            </a:r>
          </a:p>
          <a:p>
            <a:pPr marL="285750" indent="-285750">
              <a:buFont typeface="Arial" panose="020B0604020202020204" pitchFamily="34" charset="0"/>
              <a:buChar char="•"/>
            </a:pPr>
            <a:r>
              <a:rPr lang="en-US" sz="1600" b="1" dirty="0" smtClean="0"/>
              <a:t>We can analyze the effectiveness of discounts by tracking their impact on sales and profitability. Implementing targeted discounts based on customer segmentation and purchasing behavior can help in maximize sales while minimizing the impact on profitability.</a:t>
            </a:r>
          </a:p>
          <a:p>
            <a:pPr marL="285750" indent="-285750">
              <a:buFont typeface="Arial" panose="020B0604020202020204" pitchFamily="34" charset="0"/>
              <a:buChar char="•"/>
            </a:pPr>
            <a:r>
              <a:rPr lang="en-US" sz="1600" b="1" dirty="0" smtClean="0"/>
              <a:t>Identifying areas of inefficiency in our supply chain and production processes can reduce COGS. Implementing cost-saving measures, negotiating better suppliers contracts, and optimizing inventory management can contribute to improved margins.</a:t>
            </a:r>
          </a:p>
          <a:p>
            <a:endParaRPr lang="en-US" sz="1400" b="1" dirty="0"/>
          </a:p>
          <a:p>
            <a:endParaRPr lang="en-US" sz="1400" b="1" dirty="0" smtClean="0"/>
          </a:p>
          <a:p>
            <a:r>
              <a:rPr lang="en-US" b="1" dirty="0" smtClean="0"/>
              <a:t>Key action items include focusing on high-performing products and customer segments, optimizing pricing and discounting strategies, conducting market research to understand regional differences, and improving operational efficiency to enhance profitability and drive overall business growth.</a:t>
            </a:r>
          </a:p>
          <a:p>
            <a:pPr marL="285750" indent="-285750">
              <a:buFont typeface="Arial" panose="020B0604020202020204" pitchFamily="34" charset="0"/>
              <a:buChar char="•"/>
            </a:pPr>
            <a:endParaRPr lang="en-US" sz="1400" b="1" dirty="0"/>
          </a:p>
          <a:p>
            <a:endParaRPr lang="en-US" sz="1400" b="1" dirty="0" smtClean="0"/>
          </a:p>
          <a:p>
            <a:endParaRPr lang="en-US" sz="2800" b="1" dirty="0" smtClean="0"/>
          </a:p>
        </p:txBody>
      </p:sp>
    </p:spTree>
    <p:extLst>
      <p:ext uri="{BB962C8B-B14F-4D97-AF65-F5344CB8AC3E}">
        <p14:creationId xmlns:p14="http://schemas.microsoft.com/office/powerpoint/2010/main" val="3760591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21</a:t>
            </a:r>
            <a:endParaRPr lang="en-IN" dirty="0"/>
          </a:p>
        </p:txBody>
      </p:sp>
      <p:sp>
        <p:nvSpPr>
          <p:cNvPr id="4" name="TextBox 3"/>
          <p:cNvSpPr txBox="1"/>
          <p:nvPr/>
        </p:nvSpPr>
        <p:spPr>
          <a:xfrm>
            <a:off x="1057274" y="487025"/>
            <a:ext cx="10287001" cy="5262979"/>
          </a:xfrm>
          <a:prstGeom prst="rect">
            <a:avLst/>
          </a:prstGeom>
          <a:noFill/>
        </p:spPr>
        <p:txBody>
          <a:bodyPr wrap="square" rtlCol="0">
            <a:spAutoFit/>
          </a:bodyPr>
          <a:lstStyle/>
          <a:p>
            <a:r>
              <a:rPr lang="en-US" sz="2800" b="1" dirty="0" smtClean="0"/>
              <a:t>Step 5 : Share</a:t>
            </a:r>
          </a:p>
          <a:p>
            <a:r>
              <a:rPr lang="en-US" sz="2800" b="1" dirty="0" smtClean="0"/>
              <a:t> </a:t>
            </a:r>
          </a:p>
          <a:p>
            <a:r>
              <a:rPr lang="en-US" sz="1600" b="1" dirty="0" smtClean="0"/>
              <a:t>In the ‘Act’ phase we’ll translate insights into action.</a:t>
            </a:r>
          </a:p>
          <a:p>
            <a:endParaRPr lang="en-US" sz="1600" b="1" dirty="0"/>
          </a:p>
          <a:p>
            <a:pPr marL="285750" indent="-285750">
              <a:buFont typeface="Arial" panose="020B0604020202020204" pitchFamily="34" charset="0"/>
              <a:buChar char="•"/>
            </a:pPr>
            <a:r>
              <a:rPr lang="en-US" sz="1600" b="1" dirty="0" smtClean="0"/>
              <a:t>Execute Strategies : Launch targeted marketing campaigns, optimize pricing and refine discounting strategies.</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smtClean="0"/>
              <a:t>Enhance Operations: Streamline processes, reduce costs, and improve efficiency throughout the supply chain.</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smtClean="0"/>
              <a:t>Allocate Resources: Assign roles, provide training, and establish clear accountability for executing the action plan.</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smtClean="0"/>
              <a:t>Foster Innovation: Encourage experimentation, invest in technology, and foster a culture of collaboration and agility.</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smtClean="0"/>
              <a:t>Monitor Progress: Establish regular checkpoints, track KPIs, and adapt strategies based on feedback and market dynamics.</a:t>
            </a:r>
          </a:p>
          <a:p>
            <a:endParaRPr lang="en-US" sz="1600" b="1" dirty="0"/>
          </a:p>
          <a:p>
            <a:pPr marL="285750" indent="-285750">
              <a:buFont typeface="Arial" panose="020B0604020202020204" pitchFamily="34" charset="0"/>
              <a:buChar char="•"/>
            </a:pPr>
            <a:endParaRPr lang="en-US" sz="1400" b="1" dirty="0"/>
          </a:p>
          <a:p>
            <a:endParaRPr lang="en-US" sz="1400" b="1" dirty="0" smtClean="0"/>
          </a:p>
          <a:p>
            <a:endParaRPr lang="en-US" sz="2800" b="1" dirty="0" smtClean="0"/>
          </a:p>
        </p:txBody>
      </p:sp>
    </p:spTree>
    <p:extLst>
      <p:ext uri="{BB962C8B-B14F-4D97-AF65-F5344CB8AC3E}">
        <p14:creationId xmlns:p14="http://schemas.microsoft.com/office/powerpoint/2010/main" val="2201069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23</a:t>
            </a:r>
            <a:endParaRPr lang="en-IN" dirty="0"/>
          </a:p>
        </p:txBody>
      </p:sp>
      <p:sp>
        <p:nvSpPr>
          <p:cNvPr id="4" name="TextBox 3"/>
          <p:cNvSpPr txBox="1"/>
          <p:nvPr/>
        </p:nvSpPr>
        <p:spPr>
          <a:xfrm>
            <a:off x="913774" y="706582"/>
            <a:ext cx="9919854" cy="3231654"/>
          </a:xfrm>
          <a:prstGeom prst="rect">
            <a:avLst/>
          </a:prstGeom>
          <a:noFill/>
        </p:spPr>
        <p:txBody>
          <a:bodyPr wrap="square" rtlCol="0">
            <a:spAutoFit/>
          </a:bodyPr>
          <a:lstStyle/>
          <a:p>
            <a:pPr algn="ctr"/>
            <a:r>
              <a:rPr lang="en-US" sz="3200" b="1" dirty="0" smtClean="0"/>
              <a:t>Conclusion</a:t>
            </a:r>
          </a:p>
          <a:p>
            <a:pPr algn="ctr"/>
            <a:endParaRPr lang="en-US" sz="3200" b="1" dirty="0"/>
          </a:p>
          <a:p>
            <a:pPr algn="ctr"/>
            <a:r>
              <a:rPr lang="en-US" sz="2000" b="1" dirty="0" smtClean="0"/>
              <a:t>Through compressive data analysis and visualization, we've uncovered valuable insights into the financial landscape of Western Countries. Our findings provide actionable recommendations for maximizing profitability and strategic growth opportunities. This project demonstrates the power of business analysis in driving informed decision-making.</a:t>
            </a:r>
          </a:p>
          <a:p>
            <a:pPr algn="ctr"/>
            <a:endParaRPr lang="en-US" sz="2000" b="1" dirty="0"/>
          </a:p>
          <a:p>
            <a:pPr algn="ctr"/>
            <a:r>
              <a:rPr lang="en-US" sz="2000" b="1" dirty="0" smtClean="0"/>
              <a:t>Feel free to customize the content further according to your specific project details and preferences. </a:t>
            </a:r>
            <a:endParaRPr lang="en-IN" sz="2000" b="1" dirty="0"/>
          </a:p>
        </p:txBody>
      </p:sp>
    </p:spTree>
    <p:extLst>
      <p:ext uri="{BB962C8B-B14F-4D97-AF65-F5344CB8AC3E}">
        <p14:creationId xmlns:p14="http://schemas.microsoft.com/office/powerpoint/2010/main" val="712392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23</a:t>
            </a:r>
            <a:endParaRPr lang="en-IN" dirty="0"/>
          </a:p>
        </p:txBody>
      </p:sp>
      <p:sp>
        <p:nvSpPr>
          <p:cNvPr id="3" name="TextBox 2"/>
          <p:cNvSpPr txBox="1"/>
          <p:nvPr/>
        </p:nvSpPr>
        <p:spPr>
          <a:xfrm>
            <a:off x="1302327" y="2410692"/>
            <a:ext cx="9199418" cy="1446550"/>
          </a:xfrm>
          <a:prstGeom prst="rect">
            <a:avLst/>
          </a:prstGeom>
          <a:noFill/>
        </p:spPr>
        <p:txBody>
          <a:bodyPr wrap="square" rtlCol="0">
            <a:spAutoFit/>
          </a:bodyPr>
          <a:lstStyle/>
          <a:p>
            <a:pPr algn="ctr"/>
            <a:r>
              <a:rPr lang="en-US" sz="8800" b="1" dirty="0" smtClean="0"/>
              <a:t>THANK YOU…</a:t>
            </a:r>
            <a:endParaRPr lang="en-IN" sz="8800" b="1" dirty="0"/>
          </a:p>
        </p:txBody>
      </p:sp>
    </p:spTree>
    <p:extLst>
      <p:ext uri="{BB962C8B-B14F-4D97-AF65-F5344CB8AC3E}">
        <p14:creationId xmlns:p14="http://schemas.microsoft.com/office/powerpoint/2010/main" val="3338051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7309" y="706582"/>
            <a:ext cx="11014364" cy="6494085"/>
          </a:xfrm>
          <a:prstGeom prst="rect">
            <a:avLst/>
          </a:prstGeom>
          <a:noFill/>
        </p:spPr>
        <p:txBody>
          <a:bodyPr wrap="square" rtlCol="0">
            <a:spAutoFit/>
          </a:bodyPr>
          <a:lstStyle/>
          <a:p>
            <a:r>
              <a:rPr lang="en-US" sz="2800" b="1" dirty="0" smtClean="0"/>
              <a:t>Step 1 : Ask</a:t>
            </a:r>
          </a:p>
          <a:p>
            <a:endParaRPr lang="en-US" dirty="0"/>
          </a:p>
          <a:p>
            <a:r>
              <a:rPr lang="en-US" dirty="0" smtClean="0"/>
              <a:t>In this step, we define the core business problem : “What are the most profitable products, countries, and segments for Western countries to target or avoid ?”</a:t>
            </a:r>
          </a:p>
          <a:p>
            <a:endParaRPr lang="en-US" dirty="0"/>
          </a:p>
          <a:p>
            <a:r>
              <a:rPr lang="en-US" sz="2000" b="1" dirty="0" smtClean="0"/>
              <a:t>Business Objectives :</a:t>
            </a:r>
          </a:p>
          <a:p>
            <a:endParaRPr lang="en-US" dirty="0"/>
          </a:p>
          <a:p>
            <a:r>
              <a:rPr lang="en-US" b="1" dirty="0" smtClean="0"/>
              <a:t>Optimize Profits : </a:t>
            </a:r>
            <a:r>
              <a:rPr lang="en-US" dirty="0" smtClean="0"/>
              <a:t>We aim to determine how we can optimize the profits.</a:t>
            </a:r>
          </a:p>
          <a:p>
            <a:endParaRPr lang="en-US" dirty="0"/>
          </a:p>
          <a:p>
            <a:r>
              <a:rPr lang="en-US" b="1" dirty="0" smtClean="0"/>
              <a:t>Identify Emerging Trends : </a:t>
            </a:r>
            <a:r>
              <a:rPr lang="en-US" dirty="0" smtClean="0"/>
              <a:t>We seek to identify emerging market trends that can give us a competitive edge. </a:t>
            </a:r>
          </a:p>
          <a:p>
            <a:endParaRPr lang="en-US" dirty="0"/>
          </a:p>
          <a:p>
            <a:r>
              <a:rPr lang="en-US" b="1" dirty="0" smtClean="0"/>
              <a:t>Recommendations : </a:t>
            </a:r>
            <a:r>
              <a:rPr lang="en-US" dirty="0" smtClean="0"/>
              <a:t>We will use these insights to formulate actionable recommendations for the organization.</a:t>
            </a:r>
          </a:p>
          <a:p>
            <a:endParaRPr lang="en-US" dirty="0"/>
          </a:p>
          <a:p>
            <a:r>
              <a:rPr lang="en-US" sz="2000" b="1" dirty="0" smtClean="0"/>
              <a:t>Deliverables : </a:t>
            </a:r>
          </a:p>
          <a:p>
            <a:endParaRPr lang="en-US" sz="2000" b="1" dirty="0" smtClean="0"/>
          </a:p>
          <a:p>
            <a:r>
              <a:rPr lang="en-US" dirty="0" smtClean="0"/>
              <a:t>A clear concise summary of business objectives. Compressive documentation of all data cleansing, manipulation, and analysis.</a:t>
            </a:r>
          </a:p>
          <a:p>
            <a:endParaRPr lang="en-US" dirty="0"/>
          </a:p>
          <a:p>
            <a:r>
              <a:rPr lang="en-US" dirty="0" smtClean="0"/>
              <a:t>Formulation of recommendations based on our analysis, designed to guide strategic decision-making</a:t>
            </a:r>
            <a:r>
              <a:rPr lang="en-US" sz="2000" dirty="0" smtClean="0"/>
              <a:t>.</a:t>
            </a:r>
          </a:p>
          <a:p>
            <a:endParaRPr lang="en-US" sz="2000" b="1" dirty="0" smtClean="0"/>
          </a:p>
          <a:p>
            <a:endParaRPr lang="en-US" dirty="0"/>
          </a:p>
          <a:p>
            <a:endParaRPr lang="en-US" dirty="0" smtClean="0"/>
          </a:p>
        </p:txBody>
      </p:sp>
      <p:sp>
        <p:nvSpPr>
          <p:cNvPr id="4" name="Footer Placeholder 3"/>
          <p:cNvSpPr>
            <a:spLocks noGrp="1"/>
          </p:cNvSpPr>
          <p:nvPr>
            <p:ph type="ftr" sz="quarter" idx="11"/>
          </p:nvPr>
        </p:nvSpPr>
        <p:spPr>
          <a:xfrm>
            <a:off x="637309" y="6354329"/>
            <a:ext cx="6672887" cy="365125"/>
          </a:xfrm>
        </p:spPr>
        <p:txBody>
          <a:bodyPr/>
          <a:lstStyle/>
          <a:p>
            <a:r>
              <a:rPr lang="en-US" dirty="0" smtClean="0"/>
              <a:t>3</a:t>
            </a:r>
            <a:endParaRPr lang="en-IN" dirty="0"/>
          </a:p>
        </p:txBody>
      </p:sp>
    </p:spTree>
    <p:extLst>
      <p:ext uri="{BB962C8B-B14F-4D97-AF65-F5344CB8AC3E}">
        <p14:creationId xmlns:p14="http://schemas.microsoft.com/office/powerpoint/2010/main" val="3391976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235" y="797282"/>
            <a:ext cx="11069782" cy="3046988"/>
          </a:xfrm>
          <a:prstGeom prst="rect">
            <a:avLst/>
          </a:prstGeom>
          <a:noFill/>
        </p:spPr>
        <p:txBody>
          <a:bodyPr wrap="square" rtlCol="0">
            <a:spAutoFit/>
          </a:bodyPr>
          <a:lstStyle/>
          <a:p>
            <a:r>
              <a:rPr lang="en-US" sz="2800" b="1" dirty="0" smtClean="0"/>
              <a:t>Step 3 : Prepare</a:t>
            </a:r>
          </a:p>
          <a:p>
            <a:endParaRPr lang="en-US" sz="2800" b="1" dirty="0" smtClean="0"/>
          </a:p>
          <a:p>
            <a:endParaRPr lang="en-US" sz="2800" b="1" dirty="0"/>
          </a:p>
          <a:p>
            <a:r>
              <a:rPr lang="en-US" b="1" dirty="0" smtClean="0"/>
              <a:t>In the “Prepare” phase our primary focus is on understanding and assessing the Western Countries Sales Data, which is provided by Skill Academy at this link: </a:t>
            </a:r>
            <a:r>
              <a:rPr lang="en-US" b="1" dirty="0" smtClean="0">
                <a:hlinkClick r:id="rId2" action="ppaction://hlinkfile"/>
              </a:rPr>
              <a:t>Western Countries Financial Data.xlsx</a:t>
            </a:r>
            <a:r>
              <a:rPr lang="en-US" b="1" dirty="0" smtClean="0"/>
              <a:t>. Here’s a concise and organized overview of data set.</a:t>
            </a:r>
          </a:p>
          <a:p>
            <a:endParaRPr lang="en-US" b="1" dirty="0"/>
          </a:p>
          <a:p>
            <a:endParaRPr lang="en-US" b="1" dirty="0" smtClean="0"/>
          </a:p>
          <a:p>
            <a:endParaRPr lang="en-IN" b="1" dirty="0"/>
          </a:p>
        </p:txBody>
      </p:sp>
      <p:sp>
        <p:nvSpPr>
          <p:cNvPr id="5" name="Rounded Rectangle 4"/>
          <p:cNvSpPr/>
          <p:nvPr/>
        </p:nvSpPr>
        <p:spPr>
          <a:xfrm>
            <a:off x="1026486" y="3228992"/>
            <a:ext cx="9461405" cy="103659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8" name="TextBox 7"/>
          <p:cNvSpPr txBox="1"/>
          <p:nvPr/>
        </p:nvSpPr>
        <p:spPr>
          <a:xfrm>
            <a:off x="2105890" y="3256463"/>
            <a:ext cx="7813964" cy="954107"/>
          </a:xfrm>
          <a:prstGeom prst="rect">
            <a:avLst/>
          </a:prstGeom>
          <a:noFill/>
        </p:spPr>
        <p:txBody>
          <a:bodyPr wrap="square" rtlCol="0">
            <a:spAutoFit/>
          </a:bodyPr>
          <a:lstStyle/>
          <a:p>
            <a:pPr algn="ctr"/>
            <a:r>
              <a:rPr lang="en-US" sz="1400" dirty="0" smtClean="0">
                <a:solidFill>
                  <a:schemeClr val="bg1"/>
                </a:solidFill>
              </a:rPr>
              <a:t>Dataset Overview: The dataset comprises of 701 rows dedicated to pure data and one row containing column headers. The recorded data span is two years, starting from 1</a:t>
            </a:r>
            <a:r>
              <a:rPr lang="en-US" sz="1400" baseline="30000" dirty="0" smtClean="0">
                <a:solidFill>
                  <a:schemeClr val="bg1"/>
                </a:solidFill>
              </a:rPr>
              <a:t>st</a:t>
            </a:r>
            <a:r>
              <a:rPr lang="en-US" sz="1400" dirty="0" smtClean="0">
                <a:solidFill>
                  <a:schemeClr val="bg1"/>
                </a:solidFill>
              </a:rPr>
              <a:t> September 2023 to 1</a:t>
            </a:r>
            <a:r>
              <a:rPr lang="en-US" sz="1400" baseline="30000" dirty="0" smtClean="0">
                <a:solidFill>
                  <a:schemeClr val="bg1"/>
                </a:solidFill>
              </a:rPr>
              <a:t>st</a:t>
            </a:r>
            <a:r>
              <a:rPr lang="en-US" sz="1400" dirty="0" smtClean="0">
                <a:solidFill>
                  <a:schemeClr val="bg1"/>
                </a:solidFill>
              </a:rPr>
              <a:t> December 2014. We’ve chosen to use this date range to represent two years of business activity. The dataset encompasses information about 5 unique countries, 5 unique segments and 6 unique products. </a:t>
            </a:r>
            <a:endParaRPr lang="en-IN" sz="1400" dirty="0">
              <a:solidFill>
                <a:schemeClr val="bg1"/>
              </a:solidFill>
            </a:endParaRPr>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308" y="3415270"/>
            <a:ext cx="737995" cy="6364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ounded Rectangle 9"/>
          <p:cNvSpPr/>
          <p:nvPr/>
        </p:nvSpPr>
        <p:spPr>
          <a:xfrm>
            <a:off x="1026487" y="4531720"/>
            <a:ext cx="9461405" cy="103659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TextBox 10"/>
          <p:cNvSpPr txBox="1"/>
          <p:nvPr/>
        </p:nvSpPr>
        <p:spPr>
          <a:xfrm>
            <a:off x="2244436" y="4680684"/>
            <a:ext cx="7536873" cy="738664"/>
          </a:xfrm>
          <a:prstGeom prst="rect">
            <a:avLst/>
          </a:prstGeom>
          <a:noFill/>
        </p:spPr>
        <p:txBody>
          <a:bodyPr wrap="square" rtlCol="0">
            <a:spAutoFit/>
          </a:bodyPr>
          <a:lstStyle/>
          <a:p>
            <a:pPr algn="ctr"/>
            <a:r>
              <a:rPr lang="en-US" sz="1400" dirty="0" smtClean="0">
                <a:solidFill>
                  <a:schemeClr val="bg1"/>
                </a:solidFill>
              </a:rPr>
              <a:t>Data Columns: The dataset consists of 16 columns each serving as unique attribute: Segment, </a:t>
            </a:r>
            <a:r>
              <a:rPr lang="en-US" sz="1400" dirty="0">
                <a:solidFill>
                  <a:schemeClr val="bg1"/>
                </a:solidFill>
              </a:rPr>
              <a:t>C</a:t>
            </a:r>
            <a:r>
              <a:rPr lang="en-US" sz="1400" dirty="0" smtClean="0">
                <a:solidFill>
                  <a:schemeClr val="bg1"/>
                </a:solidFill>
              </a:rPr>
              <a:t>ountry, Product, Discount_Band,Unit_Sold,Manufacturing_Price,Sale_Price,Gross_Sales, Discounts, Sales, </a:t>
            </a:r>
            <a:r>
              <a:rPr lang="en-US" sz="1400" dirty="0" err="1" smtClean="0">
                <a:solidFill>
                  <a:schemeClr val="bg1"/>
                </a:solidFill>
              </a:rPr>
              <a:t>COGS,Profit_Date,Month_Number,Month_Name,Year</a:t>
            </a:r>
            <a:r>
              <a:rPr lang="en-US" sz="1400" dirty="0" smtClean="0">
                <a:solidFill>
                  <a:schemeClr val="bg1"/>
                </a:solidFill>
              </a:rPr>
              <a:t>. </a:t>
            </a:r>
            <a:endParaRPr lang="en-IN" sz="1400" dirty="0">
              <a:solidFill>
                <a:schemeClr val="bg1"/>
              </a:solidFill>
            </a:endParaRPr>
          </a:p>
        </p:txBody>
      </p:sp>
      <p:pic>
        <p:nvPicPr>
          <p:cNvPr id="12" name="Picture 11"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1538" y="4680684"/>
            <a:ext cx="737995" cy="6908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Footer Placeholder 12"/>
          <p:cNvSpPr>
            <a:spLocks noGrp="1"/>
          </p:cNvSpPr>
          <p:nvPr>
            <p:ph type="ftr" sz="quarter" idx="11"/>
          </p:nvPr>
        </p:nvSpPr>
        <p:spPr/>
        <p:txBody>
          <a:bodyPr/>
          <a:lstStyle/>
          <a:p>
            <a:r>
              <a:rPr lang="en-US" dirty="0" smtClean="0"/>
              <a:t>4</a:t>
            </a:r>
            <a:endParaRPr lang="en-IN" dirty="0"/>
          </a:p>
        </p:txBody>
      </p:sp>
    </p:spTree>
    <p:extLst>
      <p:ext uri="{BB962C8B-B14F-4D97-AF65-F5344CB8AC3E}">
        <p14:creationId xmlns:p14="http://schemas.microsoft.com/office/powerpoint/2010/main" val="3881467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4291" y="706582"/>
            <a:ext cx="10834254" cy="5139869"/>
          </a:xfrm>
          <a:prstGeom prst="rect">
            <a:avLst/>
          </a:prstGeom>
          <a:noFill/>
        </p:spPr>
        <p:txBody>
          <a:bodyPr wrap="square" rtlCol="0">
            <a:spAutoFit/>
          </a:bodyPr>
          <a:lstStyle/>
          <a:p>
            <a:r>
              <a:rPr lang="en-US" sz="2800" b="1" dirty="0" smtClean="0"/>
              <a:t>Step 3 :</a:t>
            </a:r>
          </a:p>
          <a:p>
            <a:endParaRPr lang="en-US" sz="2800" b="1" dirty="0"/>
          </a:p>
          <a:p>
            <a:r>
              <a:rPr lang="en-US" sz="1600" b="1" dirty="0" smtClean="0"/>
              <a:t>In the “Process” phase we will ensure that our dataset is well-prepared and cleaned to facilitate for further analysis. We will utilize Excel for this purpose as the data is already in XLSX format.</a:t>
            </a:r>
          </a:p>
          <a:p>
            <a:endParaRPr lang="en-US" sz="1600" b="1" dirty="0"/>
          </a:p>
          <a:p>
            <a:pPr marL="285750" indent="-285750">
              <a:buFont typeface="Arial" panose="020B0604020202020204" pitchFamily="34" charset="0"/>
              <a:buChar char="•"/>
            </a:pPr>
            <a:r>
              <a:rPr lang="en-US" sz="1600" b="1" dirty="0" smtClean="0"/>
              <a:t>Data Inspection: </a:t>
            </a:r>
            <a:r>
              <a:rPr lang="en-US" sz="1600" dirty="0" smtClean="0"/>
              <a:t>We examine the dataset thoroughly in Excel.</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smtClean="0"/>
              <a:t>Missing Data Check: </a:t>
            </a:r>
            <a:r>
              <a:rPr lang="en-US" sz="1600" dirty="0" smtClean="0"/>
              <a:t>Conditional formatting helps us to identify and address missing data, which is fortunately not present in our dataset.</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smtClean="0"/>
              <a:t>Duplicate Data removal: </a:t>
            </a:r>
            <a:r>
              <a:rPr lang="en-US" sz="1600" dirty="0" smtClean="0"/>
              <a:t>We eliminate duplicate rows, ensuring our data remains concise and unique. Also there are no duplicate data presented in data</a:t>
            </a:r>
            <a:r>
              <a:rPr lang="en-US" sz="1600" b="1" dirty="0" smtClean="0"/>
              <a:t>.</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smtClean="0"/>
              <a:t>Column Formatting: </a:t>
            </a:r>
            <a:r>
              <a:rPr lang="en-US" sz="1600" dirty="0" smtClean="0"/>
              <a:t>We ensure proper column formatting across Excel, SQL, and Power BI for seamless analysis. This includes formatting numerical fields like Units Sold, Manufacturing Price, Sales Price, Gross Sales, Discounts, Sales, COGS and Profit to the appropriate number format, eliminating any potential import issues into SQL and Power BI.</a:t>
            </a:r>
          </a:p>
          <a:p>
            <a:endParaRPr lang="en-US" sz="1600" b="1" dirty="0" smtClean="0"/>
          </a:p>
          <a:p>
            <a:pPr marL="285750" indent="-285750">
              <a:buFont typeface="Arial" panose="020B0604020202020204" pitchFamily="34" charset="0"/>
              <a:buChar char="•"/>
            </a:pPr>
            <a:r>
              <a:rPr lang="en-US" sz="1600" b="1" dirty="0" smtClean="0"/>
              <a:t>Additionally, we convert the Year column from text format to a number format for consistency and clarity in data interpretation.</a:t>
            </a:r>
            <a:endParaRPr lang="en-IN" sz="1600" b="1" dirty="0"/>
          </a:p>
        </p:txBody>
      </p:sp>
      <p:sp>
        <p:nvSpPr>
          <p:cNvPr id="4" name="Footer Placeholder 3"/>
          <p:cNvSpPr>
            <a:spLocks noGrp="1"/>
          </p:cNvSpPr>
          <p:nvPr>
            <p:ph type="ftr" sz="quarter" idx="11"/>
          </p:nvPr>
        </p:nvSpPr>
        <p:spPr/>
        <p:txBody>
          <a:bodyPr/>
          <a:lstStyle/>
          <a:p>
            <a:r>
              <a:rPr lang="en-US" dirty="0" smtClean="0"/>
              <a:t>5</a:t>
            </a:r>
            <a:endParaRPr lang="en-IN" dirty="0"/>
          </a:p>
        </p:txBody>
      </p:sp>
    </p:spTree>
    <p:extLst>
      <p:ext uri="{BB962C8B-B14F-4D97-AF65-F5344CB8AC3E}">
        <p14:creationId xmlns:p14="http://schemas.microsoft.com/office/powerpoint/2010/main" val="467374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5127" y="734291"/>
            <a:ext cx="10640291" cy="3662541"/>
          </a:xfrm>
          <a:prstGeom prst="rect">
            <a:avLst/>
          </a:prstGeom>
          <a:noFill/>
        </p:spPr>
        <p:txBody>
          <a:bodyPr wrap="square" rtlCol="0">
            <a:spAutoFit/>
          </a:bodyPr>
          <a:lstStyle/>
          <a:p>
            <a:r>
              <a:rPr lang="en-US" sz="2800" b="1" dirty="0" smtClean="0"/>
              <a:t>Step 4 : Analyze</a:t>
            </a:r>
          </a:p>
          <a:p>
            <a:endParaRPr lang="en-US" sz="2800" b="1" dirty="0"/>
          </a:p>
          <a:p>
            <a:endParaRPr lang="en-US" sz="1600" b="1" dirty="0" smtClean="0"/>
          </a:p>
          <a:p>
            <a:r>
              <a:rPr lang="en-US" sz="1600" b="1" dirty="0" smtClean="0"/>
              <a:t>We approach our data analysis in structured process, leveraging Excel, SQL, and Power BI to extract insights and drive informed decision-making. Our methodology consists of:</a:t>
            </a:r>
          </a:p>
          <a:p>
            <a:endParaRPr lang="en-US" sz="1600" b="1" dirty="0" smtClean="0"/>
          </a:p>
          <a:p>
            <a:pPr marL="400050" indent="-400050">
              <a:buFont typeface="+mj-lt"/>
              <a:buAutoNum type="romanUcPeriod"/>
            </a:pPr>
            <a:r>
              <a:rPr lang="en-US" sz="1600" b="1" dirty="0" smtClean="0"/>
              <a:t>Excel Statistical Analysis: </a:t>
            </a:r>
            <a:r>
              <a:rPr lang="en-US" sz="1600" dirty="0" smtClean="0"/>
              <a:t>Extracting key components, using statistical tools, and presenting findings visually.</a:t>
            </a:r>
          </a:p>
          <a:p>
            <a:pPr marL="400050" indent="-400050">
              <a:buFont typeface="+mj-lt"/>
              <a:buAutoNum type="romanUcPeriod"/>
            </a:pPr>
            <a:endParaRPr lang="en-US" sz="1600" b="1" dirty="0"/>
          </a:p>
          <a:p>
            <a:pPr marL="400050" indent="-400050">
              <a:buFont typeface="+mj-lt"/>
              <a:buAutoNum type="romanUcPeriod"/>
            </a:pPr>
            <a:r>
              <a:rPr lang="en-US" sz="1600" b="1" dirty="0" smtClean="0"/>
              <a:t>Excel Graphical Analysis: </a:t>
            </a:r>
            <a:r>
              <a:rPr lang="en-US" sz="1600" dirty="0" smtClean="0"/>
              <a:t>Developing user-friendly dashboards highlighting insights.</a:t>
            </a:r>
          </a:p>
          <a:p>
            <a:pPr marL="400050" indent="-400050">
              <a:buFont typeface="+mj-lt"/>
              <a:buAutoNum type="romanUcPeriod"/>
            </a:pPr>
            <a:endParaRPr lang="en-US" sz="1600" b="1" dirty="0"/>
          </a:p>
          <a:p>
            <a:pPr marL="400050" indent="-400050">
              <a:buFont typeface="+mj-lt"/>
              <a:buAutoNum type="romanUcPeriod"/>
            </a:pPr>
            <a:r>
              <a:rPr lang="en-US" sz="1600" b="1" dirty="0" smtClean="0"/>
              <a:t>SQL Analysis: </a:t>
            </a:r>
            <a:r>
              <a:rPr lang="en-US" sz="1600" dirty="0" smtClean="0"/>
              <a:t>Manipulating data with SQL quires for deeper insights.</a:t>
            </a:r>
          </a:p>
          <a:p>
            <a:pPr marL="400050" indent="-400050">
              <a:buFont typeface="+mj-lt"/>
              <a:buAutoNum type="romanUcPeriod"/>
            </a:pPr>
            <a:endParaRPr lang="en-US" sz="1600" b="1" dirty="0"/>
          </a:p>
          <a:p>
            <a:pPr marL="400050" indent="-400050">
              <a:buFont typeface="+mj-lt"/>
              <a:buAutoNum type="romanUcPeriod"/>
            </a:pPr>
            <a:r>
              <a:rPr lang="en-US" sz="1600" b="1" dirty="0" smtClean="0"/>
              <a:t>Power BI Dashboard Development</a:t>
            </a:r>
            <a:r>
              <a:rPr lang="en-US" sz="1600" dirty="0" smtClean="0"/>
              <a:t>: Integrating data into Power BI, designing dynamics dashboards for reporting</a:t>
            </a:r>
            <a:r>
              <a:rPr lang="en-US" sz="1600" b="1" dirty="0" smtClean="0"/>
              <a:t>.</a:t>
            </a:r>
            <a:endParaRPr lang="en-IN" sz="1600" b="1" dirty="0"/>
          </a:p>
        </p:txBody>
      </p:sp>
      <p:sp>
        <p:nvSpPr>
          <p:cNvPr id="4" name="Footer Placeholder 3"/>
          <p:cNvSpPr>
            <a:spLocks noGrp="1"/>
          </p:cNvSpPr>
          <p:nvPr>
            <p:ph type="ftr" sz="quarter" idx="11"/>
          </p:nvPr>
        </p:nvSpPr>
        <p:spPr/>
        <p:txBody>
          <a:bodyPr/>
          <a:lstStyle/>
          <a:p>
            <a:r>
              <a:rPr lang="en-US" dirty="0" smtClean="0"/>
              <a:t>6</a:t>
            </a:r>
            <a:endParaRPr lang="en-IN" dirty="0"/>
          </a:p>
        </p:txBody>
      </p:sp>
    </p:spTree>
    <p:extLst>
      <p:ext uri="{BB962C8B-B14F-4D97-AF65-F5344CB8AC3E}">
        <p14:creationId xmlns:p14="http://schemas.microsoft.com/office/powerpoint/2010/main" val="2955563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47519" y="6437431"/>
            <a:ext cx="6672887" cy="365125"/>
          </a:xfrm>
        </p:spPr>
        <p:txBody>
          <a:bodyPr/>
          <a:lstStyle/>
          <a:p>
            <a:r>
              <a:rPr lang="en-US" dirty="0" smtClean="0"/>
              <a:t>7</a:t>
            </a:r>
            <a:endParaRPr lang="en-IN" dirty="0"/>
          </a:p>
        </p:txBody>
      </p:sp>
      <p:sp>
        <p:nvSpPr>
          <p:cNvPr id="5" name="Rectangle 4"/>
          <p:cNvSpPr/>
          <p:nvPr/>
        </p:nvSpPr>
        <p:spPr>
          <a:xfrm>
            <a:off x="0" y="-33182"/>
            <a:ext cx="12192000" cy="3020291"/>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77091" y="110836"/>
            <a:ext cx="11610109" cy="2708434"/>
          </a:xfrm>
          <a:prstGeom prst="rect">
            <a:avLst/>
          </a:prstGeom>
          <a:noFill/>
        </p:spPr>
        <p:txBody>
          <a:bodyPr wrap="square" rtlCol="0">
            <a:spAutoFit/>
          </a:bodyPr>
          <a:lstStyle/>
          <a:p>
            <a:pPr algn="ctr"/>
            <a:r>
              <a:rPr lang="en-US" sz="2800" b="1" dirty="0" smtClean="0">
                <a:solidFill>
                  <a:schemeClr val="bg1"/>
                </a:solidFill>
              </a:rPr>
              <a:t>I : Excel Statistical Analysis</a:t>
            </a:r>
          </a:p>
          <a:p>
            <a:pPr algn="ctr"/>
            <a:endParaRPr lang="en-US" sz="1400" dirty="0" smtClean="0">
              <a:solidFill>
                <a:schemeClr val="bg1"/>
              </a:solidFill>
            </a:endParaRPr>
          </a:p>
          <a:p>
            <a:pPr algn="ctr"/>
            <a:r>
              <a:rPr lang="en-US" sz="1600" dirty="0" smtClean="0">
                <a:solidFill>
                  <a:schemeClr val="bg1"/>
                </a:solidFill>
              </a:rPr>
              <a:t>Insights from segment-wise statistical sales analysis</a:t>
            </a:r>
          </a:p>
          <a:p>
            <a:pPr algn="ctr"/>
            <a:endParaRPr lang="en-US" sz="1600" dirty="0">
              <a:solidFill>
                <a:schemeClr val="bg1"/>
              </a:solidFill>
            </a:endParaRPr>
          </a:p>
          <a:p>
            <a:pPr algn="ctr"/>
            <a:r>
              <a:rPr lang="en-US" sz="1600" dirty="0" smtClean="0">
                <a:solidFill>
                  <a:schemeClr val="bg1"/>
                </a:solidFill>
              </a:rPr>
              <a:t>Government Segment Leads with $ 52,504,260 in sales</a:t>
            </a:r>
          </a:p>
          <a:p>
            <a:pPr algn="ctr"/>
            <a:r>
              <a:rPr lang="en-US" sz="1600" dirty="0" smtClean="0">
                <a:solidFill>
                  <a:schemeClr val="bg1"/>
                </a:solidFill>
              </a:rPr>
              <a:t>Small Business follows closely with $ 42,427,918</a:t>
            </a:r>
          </a:p>
          <a:p>
            <a:pPr algn="ctr"/>
            <a:r>
              <a:rPr lang="en-US" sz="1600" dirty="0" smtClean="0">
                <a:solidFill>
                  <a:schemeClr val="bg1"/>
                </a:solidFill>
              </a:rPr>
              <a:t>Enterprise Segment contributes $19,611,694</a:t>
            </a:r>
          </a:p>
          <a:p>
            <a:pPr algn="ctr"/>
            <a:endParaRPr lang="en-US" sz="1600" dirty="0">
              <a:solidFill>
                <a:schemeClr val="bg1"/>
              </a:solidFill>
            </a:endParaRPr>
          </a:p>
          <a:p>
            <a:pPr algn="ctr"/>
            <a:r>
              <a:rPr lang="en-US" sz="1600" dirty="0" smtClean="0">
                <a:solidFill>
                  <a:schemeClr val="bg1"/>
                </a:solidFill>
              </a:rPr>
              <a:t>Midmarket and Channel Partners segments show comparatively lower sales.</a:t>
            </a:r>
          </a:p>
          <a:p>
            <a:pPr algn="ctr"/>
            <a:r>
              <a:rPr lang="en-US" sz="1600" dirty="0" smtClean="0">
                <a:solidFill>
                  <a:schemeClr val="bg1"/>
                </a:solidFill>
              </a:rPr>
              <a:t>Statistical analysis highlights variability in segment performance with notable dispersion and a right-skewed distribution.</a:t>
            </a:r>
            <a:endParaRPr lang="en-IN" sz="1600" dirty="0">
              <a:solidFill>
                <a:schemeClr val="bg1"/>
              </a:solidFill>
            </a:endParaRP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19" y="3290865"/>
            <a:ext cx="4566123" cy="27758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580" y="3290864"/>
            <a:ext cx="5347855" cy="27758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708222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55338" y="6065837"/>
            <a:ext cx="6672887" cy="365125"/>
          </a:xfrm>
        </p:spPr>
        <p:txBody>
          <a:bodyPr/>
          <a:lstStyle/>
          <a:p>
            <a:r>
              <a:rPr lang="en-US" dirty="0" smtClean="0"/>
              <a:t>8</a:t>
            </a:r>
            <a:endParaRPr lang="en-IN" dirty="0"/>
          </a:p>
        </p:txBody>
      </p:sp>
      <p:sp>
        <p:nvSpPr>
          <p:cNvPr id="7" name="TextBox 6"/>
          <p:cNvSpPr txBox="1"/>
          <p:nvPr/>
        </p:nvSpPr>
        <p:spPr>
          <a:xfrm>
            <a:off x="138544" y="1233745"/>
            <a:ext cx="3100605" cy="4585871"/>
          </a:xfrm>
          <a:prstGeom prst="rect">
            <a:avLst/>
          </a:prstGeom>
          <a:noFill/>
        </p:spPr>
        <p:txBody>
          <a:bodyPr wrap="square" rtlCol="0">
            <a:spAutoFit/>
          </a:bodyPr>
          <a:lstStyle/>
          <a:p>
            <a:endParaRPr lang="en-US" sz="2000" dirty="0"/>
          </a:p>
          <a:p>
            <a:pPr marL="285750" indent="-285750">
              <a:buFont typeface="Arial" panose="020B0604020202020204" pitchFamily="34" charset="0"/>
              <a:buChar char="•"/>
            </a:pPr>
            <a:r>
              <a:rPr lang="en-US" sz="1600" dirty="0" smtClean="0"/>
              <a:t>USA leads with $25,029,830 followed closely by Canada.</a:t>
            </a:r>
          </a:p>
          <a:p>
            <a:pPr marL="285750" indent="-285750">
              <a:buFont typeface="Arial" panose="020B0604020202020204" pitchFamily="34" charset="0"/>
              <a:buChar char="•"/>
            </a:pPr>
            <a:r>
              <a:rPr lang="en-US" sz="1600" dirty="0" smtClean="0"/>
              <a:t>France and Germany also contribute significantly to total sales.</a:t>
            </a:r>
          </a:p>
          <a:p>
            <a:pPr marL="285750" indent="-285750">
              <a:buFont typeface="Arial" panose="020B0604020202020204" pitchFamily="34" charset="0"/>
              <a:buChar char="•"/>
            </a:pPr>
            <a:r>
              <a:rPr lang="en-US" sz="1600" dirty="0" smtClean="0"/>
              <a:t>Mean sales amount aligns with the France sales figure , indicating consistent performance.</a:t>
            </a:r>
          </a:p>
          <a:p>
            <a:pPr marL="285750" indent="-285750">
              <a:buFont typeface="Arial" panose="020B0604020202020204" pitchFamily="34" charset="0"/>
              <a:buChar char="•"/>
            </a:pPr>
            <a:r>
              <a:rPr lang="en-US" sz="1600" dirty="0" smtClean="0"/>
              <a:t>Standard deviation and sample variance suggest variability in sales across countries.</a:t>
            </a:r>
          </a:p>
          <a:p>
            <a:pPr marL="285750" indent="-285750">
              <a:buFont typeface="Arial" panose="020B0604020202020204" pitchFamily="34" charset="0"/>
              <a:buChar char="•"/>
            </a:pPr>
            <a:r>
              <a:rPr lang="en-US" sz="1600" dirty="0" smtClean="0"/>
              <a:t>Possible kurtosis indicates a relatively peaked distribution, while negative skewness suggests a left-skewed distribution of dales data.</a:t>
            </a:r>
            <a:endParaRPr lang="en-IN" sz="1600" dirty="0"/>
          </a:p>
        </p:txBody>
      </p:sp>
      <p:sp>
        <p:nvSpPr>
          <p:cNvPr id="8" name="TextBox 7"/>
          <p:cNvSpPr txBox="1"/>
          <p:nvPr/>
        </p:nvSpPr>
        <p:spPr>
          <a:xfrm>
            <a:off x="3225296" y="457200"/>
            <a:ext cx="6611431" cy="1231106"/>
          </a:xfrm>
          <a:prstGeom prst="rect">
            <a:avLst/>
          </a:prstGeom>
          <a:noFill/>
        </p:spPr>
        <p:txBody>
          <a:bodyPr wrap="square" rtlCol="0">
            <a:spAutoFit/>
          </a:bodyPr>
          <a:lstStyle/>
          <a:p>
            <a:pPr algn="ctr"/>
            <a:r>
              <a:rPr lang="en-US" sz="2800" b="1" dirty="0" smtClean="0"/>
              <a:t>Insights from the Country-wise statistical sales analysis:</a:t>
            </a:r>
          </a:p>
          <a:p>
            <a:endParaRPr lang="en-IN"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331" y="2548007"/>
            <a:ext cx="3452996" cy="220356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2509" y="1925782"/>
            <a:ext cx="3505199" cy="351905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690280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9</a:t>
            </a:r>
            <a:endParaRPr lang="en-IN" dirty="0"/>
          </a:p>
        </p:txBody>
      </p:sp>
      <p:sp>
        <p:nvSpPr>
          <p:cNvPr id="4" name="TextBox 3"/>
          <p:cNvSpPr txBox="1"/>
          <p:nvPr/>
        </p:nvSpPr>
        <p:spPr>
          <a:xfrm>
            <a:off x="1648691" y="290945"/>
            <a:ext cx="8963891" cy="1538883"/>
          </a:xfrm>
          <a:prstGeom prst="rect">
            <a:avLst/>
          </a:prstGeom>
          <a:noFill/>
        </p:spPr>
        <p:txBody>
          <a:bodyPr wrap="square" rtlCol="0">
            <a:spAutoFit/>
          </a:bodyPr>
          <a:lstStyle/>
          <a:p>
            <a:pPr algn="ctr"/>
            <a:r>
              <a:rPr lang="en-US" sz="2800" b="1" dirty="0" smtClean="0"/>
              <a:t>Insight from Product-wise Statistical Sale Analysis:</a:t>
            </a:r>
          </a:p>
          <a:p>
            <a:pPr algn="ctr"/>
            <a:endParaRPr lang="en-US" b="1" dirty="0" smtClean="0"/>
          </a:p>
          <a:p>
            <a:pPr algn="ctr"/>
            <a:r>
              <a:rPr lang="en-US" sz="1600" b="1" dirty="0" smtClean="0"/>
              <a:t>Paseo leads in sales with $33,011,143 VTT follows with $20,511,921 in sales, contributing significantly to the total Mean sales amount $19,787,725 indicating average performance.</a:t>
            </a:r>
          </a:p>
          <a:p>
            <a:pPr algn="ctr"/>
            <a:r>
              <a:rPr lang="en-US" sz="1600" b="1" dirty="0" smtClean="0"/>
              <a:t>Wide range between the Max and Min Sales figure suggest variability in product performance.</a:t>
            </a:r>
            <a:endParaRPr lang="en-IN" sz="1600" b="1"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605" y="3343263"/>
            <a:ext cx="104790" cy="171474"/>
          </a:xfrm>
          <a:prstGeom prst="rect">
            <a:avLst/>
          </a:prstGeom>
        </p:spPr>
      </p:pic>
      <p:sp>
        <p:nvSpPr>
          <p:cNvPr id="10" name="TextBox 9"/>
          <p:cNvSpPr txBox="1"/>
          <p:nvPr/>
        </p:nvSpPr>
        <p:spPr>
          <a:xfrm>
            <a:off x="387927" y="2622536"/>
            <a:ext cx="2521527" cy="2246769"/>
          </a:xfrm>
          <a:prstGeom prst="rect">
            <a:avLst/>
          </a:prstGeom>
          <a:noFill/>
        </p:spPr>
        <p:txBody>
          <a:bodyPr wrap="square" rtlCol="0">
            <a:spAutoFit/>
          </a:bodyPr>
          <a:lstStyle/>
          <a:p>
            <a:r>
              <a:rPr lang="en-US" sz="2000" b="1" dirty="0" smtClean="0">
                <a:solidFill>
                  <a:srgbClr val="002060"/>
                </a:solidFill>
              </a:rPr>
              <a:t>High positive kurtosis and skewness values indicate a distribution skewed towards higher sales figures, with a relatively sharp peak.</a:t>
            </a:r>
            <a:endParaRPr lang="en-IN" sz="2000" b="1" dirty="0">
              <a:solidFill>
                <a:srgbClr val="002060"/>
              </a:solidFill>
            </a:endParaRPr>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595" y="2843798"/>
            <a:ext cx="3349909" cy="256747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6661" y="2362568"/>
            <a:ext cx="3485963" cy="352070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528159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3165</TotalTime>
  <Words>1670</Words>
  <Application>Microsoft Office PowerPoint</Application>
  <PresentationFormat>Widescreen</PresentationFormat>
  <Paragraphs>221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Tw Cen MT</vt:lpstr>
      <vt:lpstr>Droplet</vt:lpstr>
      <vt:lpstr>Western Countries financial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Western Countries financial data analysis</dc:title>
  <dc:creator>DELL</dc:creator>
  <cp:lastModifiedBy>DELL</cp:lastModifiedBy>
  <cp:revision>45</cp:revision>
  <dcterms:created xsi:type="dcterms:W3CDTF">2024-09-10T13:03:33Z</dcterms:created>
  <dcterms:modified xsi:type="dcterms:W3CDTF">2024-09-12T17:48:45Z</dcterms:modified>
</cp:coreProperties>
</file>