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509" r:id="rId1"/>
    <p:sldMasterId id="214748452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7772400" cy="100584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243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Chauhan" userId="7935416f649a3304" providerId="LiveId" clId="{C76DF320-25EE-4623-960A-0C5339FC167A}"/>
    <pc:docChg chg="addMainMaster modMainMaster">
      <pc:chgData name="Rahul Chauhan" userId="7935416f649a3304" providerId="LiveId" clId="{C76DF320-25EE-4623-960A-0C5339FC167A}" dt="2022-10-31T08:25:29.042" v="1" actId="11236"/>
      <pc:docMkLst>
        <pc:docMk/>
      </pc:docMkLst>
      <pc:sldMasterChg chg="new mod addSldLayout modSldLayout">
        <pc:chgData name="Rahul Chauhan" userId="7935416f649a3304" providerId="LiveId" clId="{C76DF320-25EE-4623-960A-0C5339FC167A}" dt="2022-10-31T08:25:29.042" v="1" actId="11236"/>
        <pc:sldMasterMkLst>
          <pc:docMk/>
          <pc:sldMasterMk cId="1353952513" sldId="2147484527"/>
        </pc:sldMasterMkLst>
        <pc:sldLayoutChg chg="new replId">
          <pc:chgData name="Rahul Chauhan" userId="7935416f649a3304" providerId="LiveId" clId="{C76DF320-25EE-4623-960A-0C5339FC167A}" dt="2022-10-31T08:25:27.885" v="0" actId="6938"/>
          <pc:sldLayoutMkLst>
            <pc:docMk/>
            <pc:sldMasterMk cId="1353952513" sldId="2147484527"/>
            <pc:sldLayoutMk cId="2905747507" sldId="2147484528"/>
          </pc:sldLayoutMkLst>
        </pc:sldLayoutChg>
        <pc:sldLayoutChg chg="new replId">
          <pc:chgData name="Rahul Chauhan" userId="7935416f649a3304" providerId="LiveId" clId="{C76DF320-25EE-4623-960A-0C5339FC167A}" dt="2022-10-31T08:25:27.885" v="0" actId="6938"/>
          <pc:sldLayoutMkLst>
            <pc:docMk/>
            <pc:sldMasterMk cId="1353952513" sldId="2147484527"/>
            <pc:sldLayoutMk cId="811874116" sldId="2147484529"/>
          </pc:sldLayoutMkLst>
        </pc:sldLayoutChg>
        <pc:sldLayoutChg chg="new replId">
          <pc:chgData name="Rahul Chauhan" userId="7935416f649a3304" providerId="LiveId" clId="{C76DF320-25EE-4623-960A-0C5339FC167A}" dt="2022-10-31T08:25:27.885" v="0" actId="6938"/>
          <pc:sldLayoutMkLst>
            <pc:docMk/>
            <pc:sldMasterMk cId="1353952513" sldId="2147484527"/>
            <pc:sldLayoutMk cId="2389893715" sldId="2147484530"/>
          </pc:sldLayoutMkLst>
        </pc:sldLayoutChg>
        <pc:sldLayoutChg chg="new replId">
          <pc:chgData name="Rahul Chauhan" userId="7935416f649a3304" providerId="LiveId" clId="{C76DF320-25EE-4623-960A-0C5339FC167A}" dt="2022-10-31T08:25:27.885" v="0" actId="6938"/>
          <pc:sldLayoutMkLst>
            <pc:docMk/>
            <pc:sldMasterMk cId="1353952513" sldId="2147484527"/>
            <pc:sldLayoutMk cId="1019872290" sldId="2147484531"/>
          </pc:sldLayoutMkLst>
        </pc:sldLayoutChg>
        <pc:sldLayoutChg chg="new replId">
          <pc:chgData name="Rahul Chauhan" userId="7935416f649a3304" providerId="LiveId" clId="{C76DF320-25EE-4623-960A-0C5339FC167A}" dt="2022-10-31T08:25:27.885" v="0" actId="6938"/>
          <pc:sldLayoutMkLst>
            <pc:docMk/>
            <pc:sldMasterMk cId="1353952513" sldId="2147484527"/>
            <pc:sldLayoutMk cId="3720479446" sldId="2147484532"/>
          </pc:sldLayoutMkLst>
        </pc:sldLayoutChg>
        <pc:sldLayoutChg chg="new replId">
          <pc:chgData name="Rahul Chauhan" userId="7935416f649a3304" providerId="LiveId" clId="{C76DF320-25EE-4623-960A-0C5339FC167A}" dt="2022-10-31T08:25:27.885" v="0" actId="6938"/>
          <pc:sldLayoutMkLst>
            <pc:docMk/>
            <pc:sldMasterMk cId="1353952513" sldId="2147484527"/>
            <pc:sldLayoutMk cId="3537550823" sldId="2147484533"/>
          </pc:sldLayoutMkLst>
        </pc:sldLayoutChg>
        <pc:sldLayoutChg chg="new replId">
          <pc:chgData name="Rahul Chauhan" userId="7935416f649a3304" providerId="LiveId" clId="{C76DF320-25EE-4623-960A-0C5339FC167A}" dt="2022-10-31T08:25:27.885" v="0" actId="6938"/>
          <pc:sldLayoutMkLst>
            <pc:docMk/>
            <pc:sldMasterMk cId="1353952513" sldId="2147484527"/>
            <pc:sldLayoutMk cId="4278606207" sldId="2147484534"/>
          </pc:sldLayoutMkLst>
        </pc:sldLayoutChg>
        <pc:sldLayoutChg chg="new replId">
          <pc:chgData name="Rahul Chauhan" userId="7935416f649a3304" providerId="LiveId" clId="{C76DF320-25EE-4623-960A-0C5339FC167A}" dt="2022-10-31T08:25:27.885" v="0" actId="6938"/>
          <pc:sldLayoutMkLst>
            <pc:docMk/>
            <pc:sldMasterMk cId="1353952513" sldId="2147484527"/>
            <pc:sldLayoutMk cId="260486222" sldId="2147484535"/>
          </pc:sldLayoutMkLst>
        </pc:sldLayoutChg>
        <pc:sldLayoutChg chg="new replId">
          <pc:chgData name="Rahul Chauhan" userId="7935416f649a3304" providerId="LiveId" clId="{C76DF320-25EE-4623-960A-0C5339FC167A}" dt="2022-10-31T08:25:27.885" v="0" actId="6938"/>
          <pc:sldLayoutMkLst>
            <pc:docMk/>
            <pc:sldMasterMk cId="1353952513" sldId="2147484527"/>
            <pc:sldLayoutMk cId="986036272" sldId="2147484536"/>
          </pc:sldLayoutMkLst>
        </pc:sldLayoutChg>
        <pc:sldLayoutChg chg="new replId">
          <pc:chgData name="Rahul Chauhan" userId="7935416f649a3304" providerId="LiveId" clId="{C76DF320-25EE-4623-960A-0C5339FC167A}" dt="2022-10-31T08:25:27.885" v="0" actId="6938"/>
          <pc:sldLayoutMkLst>
            <pc:docMk/>
            <pc:sldMasterMk cId="1353952513" sldId="2147484527"/>
            <pc:sldLayoutMk cId="1145576642" sldId="2147484537"/>
          </pc:sldLayoutMkLst>
        </pc:sldLayoutChg>
        <pc:sldLayoutChg chg="new replId">
          <pc:chgData name="Rahul Chauhan" userId="7935416f649a3304" providerId="LiveId" clId="{C76DF320-25EE-4623-960A-0C5339FC167A}" dt="2022-10-31T08:25:27.885" v="0" actId="6938"/>
          <pc:sldLayoutMkLst>
            <pc:docMk/>
            <pc:sldMasterMk cId="1353952513" sldId="2147484527"/>
            <pc:sldLayoutMk cId="1724465135" sldId="2147484538"/>
          </pc:sldLayoutMkLst>
        </pc:sldLayoutChg>
        <pc:sldLayoutChg chg="new mod">
          <pc:chgData name="Rahul Chauhan" userId="7935416f649a3304" providerId="LiveId" clId="{C76DF320-25EE-4623-960A-0C5339FC167A}" dt="2022-10-31T08:25:29.042" v="1" actId="11236"/>
          <pc:sldLayoutMkLst>
            <pc:docMk/>
            <pc:sldMasterMk cId="1353952513" sldId="2147484527"/>
            <pc:sldLayoutMk cId="1875828822" sldId="214748453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270" y="1907820"/>
            <a:ext cx="5539860" cy="3680179"/>
          </a:xfrm>
        </p:spPr>
        <p:txBody>
          <a:bodyPr anchor="b">
            <a:normAutofit/>
          </a:bodyPr>
          <a:lstStyle>
            <a:lvl1pPr algn="ctr">
              <a:defRPr sz="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270" y="5699762"/>
            <a:ext cx="5539860" cy="2011679"/>
          </a:xfrm>
        </p:spPr>
        <p:txBody>
          <a:bodyPr>
            <a:normAutofit/>
          </a:bodyPr>
          <a:lstStyle>
            <a:lvl1pPr marL="0" indent="0" algn="ctr">
              <a:buNone/>
              <a:defRPr sz="1870">
                <a:solidFill>
                  <a:schemeClr val="bg1">
                    <a:lumMod val="50000"/>
                  </a:schemeClr>
                </a:solidFill>
              </a:defRPr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3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544" y="6291082"/>
            <a:ext cx="6607325" cy="1190361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5275" y="1024116"/>
            <a:ext cx="6261864" cy="471406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532" y="7492801"/>
            <a:ext cx="6607338" cy="1000959"/>
          </a:xfrm>
        </p:spPr>
        <p:txBody>
          <a:bodyPr/>
          <a:lstStyle>
            <a:lvl1pPr marL="0" indent="0" algn="ctr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1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532" y="894081"/>
            <a:ext cx="6607338" cy="5026626"/>
          </a:xfrm>
        </p:spPr>
        <p:txBody>
          <a:bodyPr anchor="ctr"/>
          <a:lstStyle>
            <a:lvl1pPr algn="ctr"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532" y="6167071"/>
            <a:ext cx="6607338" cy="2326691"/>
          </a:xfrm>
        </p:spPr>
        <p:txBody>
          <a:bodyPr anchor="ctr"/>
          <a:lstStyle>
            <a:lvl1pPr marL="0" indent="0" algn="ctr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1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60" y="1279797"/>
            <a:ext cx="5930504" cy="4003875"/>
          </a:xfrm>
        </p:spPr>
        <p:txBody>
          <a:bodyPr anchor="ctr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96912" y="5294713"/>
            <a:ext cx="5579590" cy="872356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532" y="6413436"/>
            <a:ext cx="6607338" cy="208421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6982" y="1302193"/>
            <a:ext cx="464855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72611" y="4576022"/>
            <a:ext cx="470595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8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9142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532" y="3136793"/>
            <a:ext cx="6607338" cy="3684025"/>
          </a:xfrm>
        </p:spPr>
        <p:txBody>
          <a:bodyPr anchor="b"/>
          <a:lstStyle>
            <a:lvl1pPr algn="ctr"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532" y="6838091"/>
            <a:ext cx="6607338" cy="1672945"/>
          </a:xfrm>
        </p:spPr>
        <p:txBody>
          <a:bodyPr anchor="t"/>
          <a:lstStyle>
            <a:lvl1pPr marL="0" indent="0" algn="ctr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51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82532" y="894080"/>
            <a:ext cx="6607338" cy="2354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82531" y="3471737"/>
            <a:ext cx="2103097" cy="845184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040" b="0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2531" y="4316923"/>
            <a:ext cx="2103097" cy="4176839"/>
          </a:xfrm>
        </p:spPr>
        <p:txBody>
          <a:bodyPr anchor="t">
            <a:normAutofit/>
          </a:bodyPr>
          <a:lstStyle>
            <a:lvl1pPr marL="0" indent="0" algn="ctr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38399" y="3471737"/>
            <a:ext cx="2098345" cy="845184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040" b="0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31361" y="4316923"/>
            <a:ext cx="2105886" cy="4176839"/>
          </a:xfrm>
        </p:spPr>
        <p:txBody>
          <a:bodyPr anchor="t">
            <a:normAutofit/>
          </a:bodyPr>
          <a:lstStyle>
            <a:lvl1pPr marL="0" indent="0" algn="ctr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2978" y="3471737"/>
            <a:ext cx="2106892" cy="845184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040" b="0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082978" y="4316923"/>
            <a:ext cx="2106892" cy="4176839"/>
          </a:xfrm>
        </p:spPr>
        <p:txBody>
          <a:bodyPr anchor="t">
            <a:normAutofit/>
          </a:bodyPr>
          <a:lstStyle>
            <a:lvl1pPr marL="0" indent="0" algn="ctr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73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82532" y="895799"/>
            <a:ext cx="6607338" cy="2352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82532" y="6167069"/>
            <a:ext cx="2101461" cy="845184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870" b="0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82532" y="3471736"/>
            <a:ext cx="2101461" cy="22352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82532" y="7012254"/>
            <a:ext cx="2101461" cy="1481506"/>
          </a:xfrm>
        </p:spPr>
        <p:txBody>
          <a:bodyPr anchor="t">
            <a:normAutofit/>
          </a:bodyPr>
          <a:lstStyle>
            <a:lvl1pPr marL="0" indent="0" algn="ctr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32259" y="6167069"/>
            <a:ext cx="2104915" cy="845184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870" b="0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31359" y="3471736"/>
            <a:ext cx="2105887" cy="2235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31359" y="7012253"/>
            <a:ext cx="2105887" cy="1481508"/>
          </a:xfrm>
        </p:spPr>
        <p:txBody>
          <a:bodyPr anchor="t">
            <a:normAutofit/>
          </a:bodyPr>
          <a:lstStyle>
            <a:lvl1pPr marL="0" indent="0" algn="ctr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2979" y="6167069"/>
            <a:ext cx="2104184" cy="845184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870" b="0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082978" y="3471736"/>
            <a:ext cx="2106892" cy="2235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082898" y="7012250"/>
            <a:ext cx="2106972" cy="1481511"/>
          </a:xfrm>
        </p:spPr>
        <p:txBody>
          <a:bodyPr anchor="t">
            <a:normAutofit/>
          </a:bodyPr>
          <a:lstStyle>
            <a:lvl1pPr marL="0" indent="0" algn="ctr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44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82532" y="3471738"/>
            <a:ext cx="6607338" cy="50220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28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894083"/>
            <a:ext cx="1627746" cy="759967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82532" y="894083"/>
            <a:ext cx="4882437" cy="75996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61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A73F-4A50-2BAB-7EB0-44981141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1646238"/>
            <a:ext cx="5829300" cy="35020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579D6-565C-31BC-1DB6-EF74F4762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550" y="5283200"/>
            <a:ext cx="5829300" cy="24288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B65D-EB34-D072-8DB4-C2F65458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7CA0-CE4C-4196-AF5B-FCD731A9CBC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7276C-E3A1-29C0-79E8-97D57B7A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9C3BD-28C6-7CD9-69D5-D010FCEA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53C7-3672-4476-AF2E-BF791141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47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2D7D-7371-87A6-BE6D-4C158682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F92B-9B3A-858F-3AD2-26DBE7BC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BC57F-D3FE-A1D0-28EF-3D90BE0C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7CA0-CE4C-4196-AF5B-FCD731A9CBC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039A0-6497-A7FC-BF4F-0469E2CA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D04AB-CF2A-34F7-C590-CE90FD9C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53C7-3672-4476-AF2E-BF791141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7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82530" y="3471737"/>
            <a:ext cx="6606940" cy="50220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87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327D-CD71-D76A-AA3A-083DFC0B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2508250"/>
            <a:ext cx="6704013" cy="4183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B3802-D09F-50D5-AC13-28FBC17C1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5" y="6731000"/>
            <a:ext cx="6704013" cy="22002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1FE4A-C32F-FCEB-8277-F67CFC38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7CA0-CE4C-4196-AF5B-FCD731A9CBC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F8AAD-4F53-142D-782E-4DFD665E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1E529-3D2F-3D3E-40BC-980EF031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53C7-3672-4476-AF2E-BF791141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3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8571-C7DD-E0BB-9BC3-C94135CE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B9C8-3373-7019-FAC9-BB38A5880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88" y="2678113"/>
            <a:ext cx="3275012" cy="638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C0E7B-727D-45C6-94F4-1970C147B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2400" y="2678113"/>
            <a:ext cx="3275013" cy="638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6983F-3176-BF7E-1904-B6A6BABA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7CA0-CE4C-4196-AF5B-FCD731A9CBC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B4FDD-04E4-9699-579B-784F0F18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A9412-932B-6205-7F8C-3F5214CA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53C7-3672-4476-AF2E-BF791141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72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EBD0-B5DB-52CD-73B8-4E04BAFB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534988"/>
            <a:ext cx="6704012" cy="19446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15382-E734-6F4A-8371-6DE65C9FA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988" y="2465388"/>
            <a:ext cx="3287712" cy="1208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0C2DB-7F96-CF75-A559-9A3E6E98C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988" y="3673475"/>
            <a:ext cx="3287712" cy="5405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88C93-61F9-031E-F266-6D9275DF9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35413" y="2465388"/>
            <a:ext cx="3303587" cy="1208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3E9A5-89E9-9615-E810-55D252E1D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935413" y="3673475"/>
            <a:ext cx="3303587" cy="5405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304DF-541B-F708-3AFB-ADA87E68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7CA0-CE4C-4196-AF5B-FCD731A9CBC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4A348-2485-C6BB-419B-B9E3E7F9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5A0A9-0810-A766-49DB-68EB29E9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53C7-3672-4476-AF2E-BF791141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794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63E5-BB3D-6AD4-859F-EEEE0030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E655A-F576-5328-181B-526C3658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7CA0-CE4C-4196-AF5B-FCD731A9CBC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FB6AB-3E16-DB80-9BD6-565668AB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10871-6BB6-5AEF-FAC7-F7BE14C4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53C7-3672-4476-AF2E-BF791141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508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AF463-9DCF-7348-13CB-D5C2E204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7CA0-CE4C-4196-AF5B-FCD731A9CBC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59ACD-156F-D75A-4391-81B0AF2A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9964C-86E3-039E-9DFB-0D29F312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53C7-3672-4476-AF2E-BF791141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06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CE9A-DA70-3167-E955-A8912802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669925"/>
            <a:ext cx="2506662" cy="2347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85883-22AD-32FD-73B8-FA6977B46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588" y="1447800"/>
            <a:ext cx="3935412" cy="71485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4FC6A-EAD5-14C1-8637-E2BBB4D26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988" y="3017838"/>
            <a:ext cx="2506662" cy="558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EFE0B-F805-A433-07EB-A284DD73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7CA0-CE4C-4196-AF5B-FCD731A9CBC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9EA37-D4ED-63BC-08BF-82D6C560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1C25C-A93C-966A-89BC-59D4A7C9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53C7-3672-4476-AF2E-BF791141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62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B780-BCA9-0567-4747-DE49DED5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669925"/>
            <a:ext cx="2506662" cy="2347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C4ADC-8D36-A358-E211-94E0DF4D9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03588" y="1447800"/>
            <a:ext cx="3935412" cy="71485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B80FD-54DE-6FF5-8532-1CF86F14D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988" y="3017838"/>
            <a:ext cx="2506662" cy="558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12E1C-E023-41AE-728D-09F54F89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7CA0-CE4C-4196-AF5B-FCD731A9CBC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85D5E-5DCB-62AF-E230-4FDA4096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98B59-837F-F662-CEB6-AEE44012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53C7-3672-4476-AF2E-BF791141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36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4D39-0EFF-103A-CD81-129C840F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00732-DCC4-03B6-2851-10C17B6C1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03DF7-E452-F0F2-C3B6-22891C20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7CA0-CE4C-4196-AF5B-FCD731A9CBC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191A3-D633-C346-4704-5CF94E19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26220-4168-7B54-124F-1260765A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53C7-3672-4476-AF2E-BF791141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66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A4D35-A3BB-EF08-34C0-26E8AD55E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562600" y="534988"/>
            <a:ext cx="1674813" cy="8524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CEE0D-4662-0197-D8B9-1EE037FDB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4988" y="534988"/>
            <a:ext cx="4875212" cy="8524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EF568-F495-B41F-06C8-B7658A05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7CA0-CE4C-4196-AF5B-FCD731A9CBC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99B6D-2E6A-F5F6-85A5-F166D636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764AD-ECA7-AD8F-672C-5B6915D5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53C7-3672-4476-AF2E-BF791141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651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2CE8-0F76-2246-73E8-FF1ED4C6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94E9F7-36C5-B067-CF08-12A82425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7CA0-CE4C-4196-AF5B-FCD731A9CBC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BA197-2351-7D17-5B31-4B3AF803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989C-E35F-54FF-0065-7C2E97C7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53C7-3672-4476-AF2E-BF791141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2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531" y="1215228"/>
            <a:ext cx="6599242" cy="4014001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531" y="5364273"/>
            <a:ext cx="6599242" cy="2006668"/>
          </a:xfrm>
        </p:spPr>
        <p:txBody>
          <a:bodyPr>
            <a:normAutofit/>
          </a:bodyPr>
          <a:lstStyle>
            <a:lvl1pPr marL="0" indent="0" algn="ctr">
              <a:buNone/>
              <a:defRPr sz="1700">
                <a:solidFill>
                  <a:schemeClr val="bg1">
                    <a:lumMod val="50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5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2532" y="907160"/>
            <a:ext cx="6607337" cy="23410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82531" y="3471737"/>
            <a:ext cx="3255092" cy="50220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3934777" y="3471737"/>
            <a:ext cx="3254693" cy="50220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2532" y="907160"/>
            <a:ext cx="6607337" cy="23410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784" y="3477493"/>
            <a:ext cx="3106840" cy="997325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210" b="0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82531" y="4474820"/>
            <a:ext cx="3255092" cy="40189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77720" y="3477493"/>
            <a:ext cx="3112150" cy="997325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210" b="0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3934778" y="4474820"/>
            <a:ext cx="3254693" cy="40189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5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7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531" y="894080"/>
            <a:ext cx="2509001" cy="2967436"/>
          </a:xfrm>
        </p:spPr>
        <p:txBody>
          <a:bodyPr anchor="b"/>
          <a:lstStyle>
            <a:lvl1pPr algn="ctr"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237265" y="894082"/>
            <a:ext cx="3952604" cy="7599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532" y="3861516"/>
            <a:ext cx="2509002" cy="4632244"/>
          </a:xfrm>
        </p:spPr>
        <p:txBody>
          <a:bodyPr/>
          <a:lstStyle>
            <a:lvl1pPr marL="0" indent="0" algn="ctr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3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532" y="894080"/>
            <a:ext cx="3510175" cy="2967439"/>
          </a:xfrm>
        </p:spPr>
        <p:txBody>
          <a:bodyPr anchor="b"/>
          <a:lstStyle>
            <a:lvl1pPr algn="ctr"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53630" y="894081"/>
            <a:ext cx="2554973" cy="759968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544" y="3861519"/>
            <a:ext cx="3510163" cy="4632242"/>
          </a:xfrm>
        </p:spPr>
        <p:txBody>
          <a:bodyPr/>
          <a:lstStyle>
            <a:lvl1pPr marL="0" indent="0" algn="ctr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1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7772402" cy="100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2532" y="907160"/>
            <a:ext cx="6607337" cy="2341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532" y="3471738"/>
            <a:ext cx="6607338" cy="5022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95195" y="8628805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2532" y="8628805"/>
            <a:ext cx="425396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2683" y="8628805"/>
            <a:ext cx="487187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4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0" r:id="rId1"/>
    <p:sldLayoutId id="2147484511" r:id="rId2"/>
    <p:sldLayoutId id="2147484512" r:id="rId3"/>
    <p:sldLayoutId id="2147484513" r:id="rId4"/>
    <p:sldLayoutId id="2147484514" r:id="rId5"/>
    <p:sldLayoutId id="2147484515" r:id="rId6"/>
    <p:sldLayoutId id="2147484516" r:id="rId7"/>
    <p:sldLayoutId id="2147484517" r:id="rId8"/>
    <p:sldLayoutId id="2147484518" r:id="rId9"/>
    <p:sldLayoutId id="2147484519" r:id="rId10"/>
    <p:sldLayoutId id="2147484520" r:id="rId11"/>
    <p:sldLayoutId id="2147484521" r:id="rId12"/>
    <p:sldLayoutId id="2147484522" r:id="rId13"/>
    <p:sldLayoutId id="2147484523" r:id="rId14"/>
    <p:sldLayoutId id="2147484524" r:id="rId15"/>
    <p:sldLayoutId id="2147484525" r:id="rId16"/>
    <p:sldLayoutId id="2147484526" r:id="rId17"/>
  </p:sldLayoutIdLst>
  <p:txStyles>
    <p:titleStyle>
      <a:lvl1pPr algn="ctr" defTabSz="777240" rtl="0" eaLnBrk="1" latinLnBrk="0" hangingPunct="1">
        <a:lnSpc>
          <a:spcPct val="90000"/>
        </a:lnSpc>
        <a:spcBef>
          <a:spcPct val="0"/>
        </a:spcBef>
        <a:buNone/>
        <a:defRPr sz="306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120000"/>
        </a:lnSpc>
        <a:spcBef>
          <a:spcPts val="850"/>
        </a:spcBef>
        <a:buClr>
          <a:schemeClr val="tx1"/>
        </a:buClr>
        <a:buFont typeface="Arial" panose="020B0604020202020204" pitchFamily="34" charset="0"/>
        <a:buChar char="•"/>
        <a:defRPr sz="17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120000"/>
        </a:lnSpc>
        <a:spcBef>
          <a:spcPts val="425"/>
        </a:spcBef>
        <a:buClr>
          <a:schemeClr val="tx1"/>
        </a:buClr>
        <a:buFont typeface="Arial" panose="020B0604020202020204" pitchFamily="34" charset="0"/>
        <a:buChar char="•"/>
        <a:defRPr sz="153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120000"/>
        </a:lnSpc>
        <a:spcBef>
          <a:spcPts val="425"/>
        </a:spcBef>
        <a:buClr>
          <a:schemeClr val="tx1"/>
        </a:buClr>
        <a:buFont typeface="Arial" panose="020B0604020202020204" pitchFamily="34" charset="0"/>
        <a:buChar char="•"/>
        <a:defRPr sz="13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120000"/>
        </a:lnSpc>
        <a:spcBef>
          <a:spcPts val="425"/>
        </a:spcBef>
        <a:buClr>
          <a:schemeClr val="tx1"/>
        </a:buClr>
        <a:buFont typeface="Arial" panose="020B0604020202020204" pitchFamily="34" charset="0"/>
        <a:buChar char="•"/>
        <a:defRPr sz="119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120000"/>
        </a:lnSpc>
        <a:spcBef>
          <a:spcPts val="425"/>
        </a:spcBef>
        <a:buClr>
          <a:schemeClr val="tx1"/>
        </a:buClr>
        <a:buFont typeface="Arial" panose="020B0604020202020204" pitchFamily="34" charset="0"/>
        <a:buChar char="•"/>
        <a:defRPr sz="119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120000"/>
        </a:lnSpc>
        <a:spcBef>
          <a:spcPts val="425"/>
        </a:spcBef>
        <a:buClr>
          <a:schemeClr val="tx1"/>
        </a:buClr>
        <a:buFont typeface="Arial" panose="020B0604020202020204" pitchFamily="34" charset="0"/>
        <a:buChar char="•"/>
        <a:defRPr sz="119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120000"/>
        </a:lnSpc>
        <a:spcBef>
          <a:spcPts val="425"/>
        </a:spcBef>
        <a:buClr>
          <a:schemeClr val="tx1"/>
        </a:buClr>
        <a:buFont typeface="Arial" panose="020B0604020202020204" pitchFamily="34" charset="0"/>
        <a:buChar char="•"/>
        <a:defRPr sz="119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120000"/>
        </a:lnSpc>
        <a:spcBef>
          <a:spcPts val="425"/>
        </a:spcBef>
        <a:buClr>
          <a:schemeClr val="tx1"/>
        </a:buClr>
        <a:buFont typeface="Arial" panose="020B0604020202020204" pitchFamily="34" charset="0"/>
        <a:buChar char="•"/>
        <a:defRPr sz="119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120000"/>
        </a:lnSpc>
        <a:spcBef>
          <a:spcPts val="425"/>
        </a:spcBef>
        <a:buClr>
          <a:schemeClr val="tx1"/>
        </a:buClr>
        <a:buFont typeface="Arial" panose="020B0604020202020204" pitchFamily="34" charset="0"/>
        <a:buChar char="•"/>
        <a:defRPr sz="119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2D922-CE97-7778-FC13-F4AE17964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534988"/>
            <a:ext cx="6702425" cy="1944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6B7E5-3560-AE10-9B9A-DA6ECCCBC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988" y="2678113"/>
            <a:ext cx="6702425" cy="638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BA7A5-DD99-DCA9-7E73-CC877B94B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7CA0-CE4C-4196-AF5B-FCD731A9CBC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9EFDB-6DDE-99E2-C120-593A8BF7D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0C962-A3E3-2DDE-1FB0-2C5BE8F47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53C7-3672-4476-AF2E-BF791141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5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8" r:id="rId1"/>
    <p:sldLayoutId id="2147484529" r:id="rId2"/>
    <p:sldLayoutId id="2147484530" r:id="rId3"/>
    <p:sldLayoutId id="2147484531" r:id="rId4"/>
    <p:sldLayoutId id="2147484532" r:id="rId5"/>
    <p:sldLayoutId id="2147484533" r:id="rId6"/>
    <p:sldLayoutId id="2147484534" r:id="rId7"/>
    <p:sldLayoutId id="2147484535" r:id="rId8"/>
    <p:sldLayoutId id="2147484536" r:id="rId9"/>
    <p:sldLayoutId id="2147484537" r:id="rId10"/>
    <p:sldLayoutId id="2147484538" r:id="rId11"/>
    <p:sldLayoutId id="214748453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7048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Zomato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Restaurant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Clustering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and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Sentiment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Analysis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66542" y="1633473"/>
            <a:ext cx="2641600" cy="52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lang="en-US" sz="1100">
                <a:latin typeface="Times New Roman"/>
                <a:cs typeface="Times New Roman"/>
              </a:rPr>
              <a:t>Rahul Chauhan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Data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Science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Trainees,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AlmaBetter,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Bangalore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567077"/>
            <a:ext cx="5970905" cy="4680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9800"/>
              </a:lnSpc>
              <a:spcBef>
                <a:spcPts val="100"/>
              </a:spcBef>
            </a:pPr>
            <a:r>
              <a:rPr sz="1000" b="1" spc="-5" dirty="0">
                <a:latin typeface="Calibri"/>
                <a:cs typeface="Calibri"/>
              </a:rPr>
              <a:t>Abstract:</a:t>
            </a:r>
            <a:r>
              <a:rPr sz="1000" b="1" spc="2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This paper is intended to study clustering and sentiment </a:t>
            </a:r>
            <a:r>
              <a:rPr sz="1000" dirty="0">
                <a:latin typeface="Calibri"/>
                <a:cs typeface="Calibri"/>
              </a:rPr>
              <a:t>analysis. </a:t>
            </a:r>
            <a:r>
              <a:rPr sz="1000" spc="-5" dirty="0">
                <a:latin typeface="Calibri"/>
                <a:cs typeface="Calibri"/>
              </a:rPr>
              <a:t>Therefore, </a:t>
            </a:r>
            <a:r>
              <a:rPr sz="1000" dirty="0">
                <a:latin typeface="Calibri"/>
                <a:cs typeface="Calibri"/>
              </a:rPr>
              <a:t>the </a:t>
            </a:r>
            <a:r>
              <a:rPr sz="1000" spc="-5" dirty="0">
                <a:latin typeface="Calibri"/>
                <a:cs typeface="Calibri"/>
              </a:rPr>
              <a:t>unfolding of knowledge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 texts is selected as the </a:t>
            </a:r>
            <a:r>
              <a:rPr sz="1000" spc="-10" dirty="0">
                <a:latin typeface="Calibri"/>
                <a:cs typeface="Calibri"/>
              </a:rPr>
              <a:t>proper </a:t>
            </a:r>
            <a:r>
              <a:rPr sz="1000" spc="-5" dirty="0">
                <a:latin typeface="Calibri"/>
                <a:cs typeface="Calibri"/>
              </a:rPr>
              <a:t>methodology to be followed and the steps are explained in order to reach </a:t>
            </a:r>
            <a:r>
              <a:rPr sz="1000" spc="-10" dirty="0">
                <a:latin typeface="Calibri"/>
                <a:cs typeface="Calibri"/>
              </a:rPr>
              <a:t>the </a:t>
            </a:r>
            <a:r>
              <a:rPr sz="1000" spc="-5" dirty="0">
                <a:latin typeface="Calibri"/>
                <a:cs typeface="Calibri"/>
              </a:rPr>
              <a:t> unsupervised clustering problem. After conducting an experiment with the most known methods of unsupervised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clustering problem and the assessment </a:t>
            </a:r>
            <a:r>
              <a:rPr sz="1000" dirty="0">
                <a:latin typeface="Calibri"/>
                <a:cs typeface="Calibri"/>
              </a:rPr>
              <a:t>of </a:t>
            </a:r>
            <a:r>
              <a:rPr sz="1000" spc="-5" dirty="0">
                <a:latin typeface="Calibri"/>
                <a:cs typeface="Calibri"/>
              </a:rPr>
              <a:t>the results with </a:t>
            </a:r>
            <a:r>
              <a:rPr sz="1000" dirty="0">
                <a:latin typeface="Calibri"/>
                <a:cs typeface="Calibri"/>
              </a:rPr>
              <a:t>the </a:t>
            </a:r>
            <a:r>
              <a:rPr sz="1000" spc="-5" dirty="0">
                <a:latin typeface="Calibri"/>
                <a:cs typeface="Calibri"/>
              </a:rPr>
              <a:t>Silhouette index, it could </a:t>
            </a:r>
            <a:r>
              <a:rPr sz="1000" spc="5" dirty="0">
                <a:latin typeface="Calibri"/>
                <a:cs typeface="Calibri"/>
              </a:rPr>
              <a:t>be </a:t>
            </a:r>
            <a:r>
              <a:rPr sz="1000" spc="-5" dirty="0">
                <a:latin typeface="Calibri"/>
                <a:cs typeface="Calibri"/>
              </a:rPr>
              <a:t>observed that the better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grouping was with four </a:t>
            </a:r>
            <a:r>
              <a:rPr sz="1000" dirty="0">
                <a:latin typeface="Calibri"/>
                <a:cs typeface="Calibri"/>
              </a:rPr>
              <a:t>groups. </a:t>
            </a:r>
            <a:r>
              <a:rPr sz="1000" spc="-5" dirty="0">
                <a:latin typeface="Calibri"/>
                <a:cs typeface="Calibri"/>
              </a:rPr>
              <a:t>Natural Language Processing is one part of Artificial Intelligence and Machine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Learning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to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make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understanding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of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interactions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between</a:t>
            </a:r>
            <a:r>
              <a:rPr sz="1000" dirty="0">
                <a:latin typeface="Calibri"/>
                <a:cs typeface="Calibri"/>
              </a:rPr>
              <a:t> computers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and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human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(natural)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languages.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Sentiment </a:t>
            </a:r>
            <a:r>
              <a:rPr sz="1000" dirty="0">
                <a:latin typeface="Calibri"/>
                <a:cs typeface="Calibri"/>
              </a:rPr>
              <a:t>analysis </a:t>
            </a:r>
            <a:r>
              <a:rPr sz="1000" spc="-5" dirty="0">
                <a:latin typeface="Calibri"/>
                <a:cs typeface="Calibri"/>
              </a:rPr>
              <a:t>is one part of Natural Language Processing, that often used to analyze words based on the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patterns of people in writing to find positive, negative, </a:t>
            </a:r>
            <a:r>
              <a:rPr sz="1000" spc="-10" dirty="0">
                <a:latin typeface="Calibri"/>
                <a:cs typeface="Calibri"/>
              </a:rPr>
              <a:t>or </a:t>
            </a:r>
            <a:r>
              <a:rPr sz="1000" spc="-5" dirty="0">
                <a:latin typeface="Calibri"/>
                <a:cs typeface="Calibri"/>
              </a:rPr>
              <a:t>neutral sentiments. Sentiment analysis is useful </a:t>
            </a:r>
            <a:r>
              <a:rPr sz="1000" spc="15" dirty="0">
                <a:latin typeface="Calibri"/>
                <a:cs typeface="Calibri"/>
              </a:rPr>
              <a:t>for 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knowing how users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like something or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not.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7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000" b="1" spc="-5" dirty="0">
                <a:latin typeface="Calibri"/>
                <a:cs typeface="Calibri"/>
              </a:rPr>
              <a:t>Keywords: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Clustering,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Elbow,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Silhouette,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Sentiment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Analysis,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Machine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Learning,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Natural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Language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Processing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(NLP).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000" b="1" spc="-5" dirty="0">
                <a:latin typeface="Calibri"/>
                <a:cs typeface="Calibri"/>
              </a:rPr>
              <a:t>1.	PROBLEM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STATEMENT</a:t>
            </a:r>
            <a:endParaRPr sz="1000">
              <a:latin typeface="Calibri"/>
              <a:cs typeface="Calibri"/>
            </a:endParaRPr>
          </a:p>
          <a:p>
            <a:pPr marL="12700" marR="5080" algn="just">
              <a:lnSpc>
                <a:spcPct val="109700"/>
              </a:lnSpc>
              <a:spcBef>
                <a:spcPts val="805"/>
              </a:spcBef>
            </a:pPr>
            <a:r>
              <a:rPr sz="1000" spc="-5" dirty="0">
                <a:latin typeface="Calibri"/>
                <a:cs typeface="Calibri"/>
              </a:rPr>
              <a:t>Zomato is an Indian restaurant aggregator and food delivery </a:t>
            </a:r>
            <a:r>
              <a:rPr sz="1000" dirty="0">
                <a:latin typeface="Calibri"/>
                <a:cs typeface="Calibri"/>
              </a:rPr>
              <a:t>start-up </a:t>
            </a:r>
            <a:r>
              <a:rPr sz="1000" spc="-5" dirty="0">
                <a:latin typeface="Calibri"/>
                <a:cs typeface="Calibri"/>
              </a:rPr>
              <a:t>founded by Deepender Goyal and Pankaj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Chaddah in 2008. Zomato provides information, menus and user-reviews of restaurants, and also </a:t>
            </a:r>
            <a:r>
              <a:rPr sz="1000" spc="-10" dirty="0">
                <a:latin typeface="Calibri"/>
                <a:cs typeface="Calibri"/>
              </a:rPr>
              <a:t>has </a:t>
            </a:r>
            <a:r>
              <a:rPr sz="1000" spc="-5" dirty="0">
                <a:latin typeface="Calibri"/>
                <a:cs typeface="Calibri"/>
              </a:rPr>
              <a:t>food delivery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options from partner restaurants in select cities. India is quite famous for its diverse multi cuisine available in a </a:t>
            </a:r>
            <a:r>
              <a:rPr sz="1000" dirty="0">
                <a:latin typeface="Calibri"/>
                <a:cs typeface="Calibri"/>
              </a:rPr>
              <a:t>large </a:t>
            </a:r>
            <a:r>
              <a:rPr sz="1000" spc="-2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number of restaurants and hotel resorts, which is reminiscent of unity in diversity. Restaurant business in India is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always evolving. More </a:t>
            </a:r>
            <a:r>
              <a:rPr sz="1000" dirty="0">
                <a:latin typeface="Calibri"/>
                <a:cs typeface="Calibri"/>
              </a:rPr>
              <a:t>Indians </a:t>
            </a:r>
            <a:r>
              <a:rPr sz="1000" spc="-5" dirty="0">
                <a:latin typeface="Calibri"/>
                <a:cs typeface="Calibri"/>
              </a:rPr>
              <a:t>are warming up to the </a:t>
            </a:r>
            <a:r>
              <a:rPr sz="1000" dirty="0">
                <a:latin typeface="Calibri"/>
                <a:cs typeface="Calibri"/>
              </a:rPr>
              <a:t>idea </a:t>
            </a:r>
            <a:r>
              <a:rPr sz="1000" spc="-5" dirty="0">
                <a:latin typeface="Calibri"/>
                <a:cs typeface="Calibri"/>
              </a:rPr>
              <a:t>of eating restaurant food whether by dining outside or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getting food delivered. The growing number of restaurants in every state of India has </a:t>
            </a:r>
            <a:r>
              <a:rPr sz="1000" spc="-10" dirty="0">
                <a:latin typeface="Calibri"/>
                <a:cs typeface="Calibri"/>
              </a:rPr>
              <a:t>been </a:t>
            </a:r>
            <a:r>
              <a:rPr sz="1000" spc="-5" dirty="0">
                <a:latin typeface="Calibri"/>
                <a:cs typeface="Calibri"/>
              </a:rPr>
              <a:t>a motivation to inspect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data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to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get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some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insights,</a:t>
            </a:r>
            <a:r>
              <a:rPr sz="1000" spc="-4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interesting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facts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and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figures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about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Indian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food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industry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each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city.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So,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this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project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focuses on </a:t>
            </a:r>
            <a:r>
              <a:rPr sz="1000" dirty="0">
                <a:latin typeface="Calibri"/>
                <a:cs typeface="Calibri"/>
              </a:rPr>
              <a:t>analyzing </a:t>
            </a:r>
            <a:r>
              <a:rPr sz="1000" spc="-5" dirty="0">
                <a:latin typeface="Calibri"/>
                <a:cs typeface="Calibri"/>
              </a:rPr>
              <a:t>the Zomato restaurant data for each city in India. </a:t>
            </a:r>
            <a:r>
              <a:rPr sz="1000" spc="-10" dirty="0">
                <a:latin typeface="Calibri"/>
                <a:cs typeface="Calibri"/>
              </a:rPr>
              <a:t>The </a:t>
            </a:r>
            <a:r>
              <a:rPr sz="1000" spc="-5" dirty="0">
                <a:latin typeface="Calibri"/>
                <a:cs typeface="Calibri"/>
              </a:rPr>
              <a:t>Project focuses on Customers and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Company, you have to analyze the sentiments of the reviews given by the customer in the data and made some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useful conclusion in the form of Visualizations. Also, cluster </a:t>
            </a:r>
            <a:r>
              <a:rPr sz="1000" spc="5" dirty="0">
                <a:latin typeface="Calibri"/>
                <a:cs typeface="Calibri"/>
              </a:rPr>
              <a:t>the </a:t>
            </a:r>
            <a:r>
              <a:rPr sz="1000" spc="-5" dirty="0">
                <a:latin typeface="Calibri"/>
                <a:cs typeface="Calibri"/>
              </a:rPr>
              <a:t>Zomato restaurants into different segments. </a:t>
            </a:r>
            <a:r>
              <a:rPr sz="1000" spc="-10" dirty="0">
                <a:latin typeface="Calibri"/>
                <a:cs typeface="Calibri"/>
              </a:rPr>
              <a:t>The </a:t>
            </a:r>
            <a:r>
              <a:rPr sz="1000" spc="-5" dirty="0">
                <a:latin typeface="Calibri"/>
                <a:cs typeface="Calibri"/>
              </a:rPr>
              <a:t> data is visualized as it becomes easy to analyze data at instant. </a:t>
            </a:r>
            <a:r>
              <a:rPr sz="1000" spc="-10" dirty="0">
                <a:latin typeface="Calibri"/>
                <a:cs typeface="Calibri"/>
              </a:rPr>
              <a:t>The </a:t>
            </a:r>
            <a:r>
              <a:rPr sz="1000" spc="-5" dirty="0">
                <a:latin typeface="Calibri"/>
                <a:cs typeface="Calibri"/>
              </a:rPr>
              <a:t>Analysis also solve </a:t>
            </a:r>
            <a:r>
              <a:rPr sz="1000" spc="-10" dirty="0">
                <a:latin typeface="Calibri"/>
                <a:cs typeface="Calibri"/>
              </a:rPr>
              <a:t>some </a:t>
            </a:r>
            <a:r>
              <a:rPr sz="1000" spc="-5" dirty="0">
                <a:latin typeface="Calibri"/>
                <a:cs typeface="Calibri"/>
              </a:rPr>
              <a:t>of </a:t>
            </a:r>
            <a:r>
              <a:rPr sz="1000" dirty="0">
                <a:latin typeface="Calibri"/>
                <a:cs typeface="Calibri"/>
              </a:rPr>
              <a:t>the </a:t>
            </a:r>
            <a:r>
              <a:rPr sz="1000" spc="-5" dirty="0">
                <a:latin typeface="Calibri"/>
                <a:cs typeface="Calibri"/>
              </a:rPr>
              <a:t>business cases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that can directly help the customers finding the best restaurant in their locality and </a:t>
            </a:r>
            <a:r>
              <a:rPr sz="1000" dirty="0">
                <a:latin typeface="Calibri"/>
                <a:cs typeface="Calibri"/>
              </a:rPr>
              <a:t>for </a:t>
            </a:r>
            <a:r>
              <a:rPr sz="1000" spc="-5" dirty="0">
                <a:latin typeface="Calibri"/>
                <a:cs typeface="Calibri"/>
              </a:rPr>
              <a:t>the company to grow up </a:t>
            </a:r>
            <a:r>
              <a:rPr sz="1000" spc="-10" dirty="0">
                <a:latin typeface="Calibri"/>
                <a:cs typeface="Calibri"/>
              </a:rPr>
              <a:t>and </a:t>
            </a:r>
            <a:r>
              <a:rPr sz="1000" spc="-2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work on the fields they are currently lagging in. This could </a:t>
            </a:r>
            <a:r>
              <a:rPr sz="1000" spc="-10" dirty="0">
                <a:latin typeface="Calibri"/>
                <a:cs typeface="Calibri"/>
              </a:rPr>
              <a:t>help </a:t>
            </a:r>
            <a:r>
              <a:rPr sz="1000" spc="-5" dirty="0">
                <a:latin typeface="Calibri"/>
                <a:cs typeface="Calibri"/>
              </a:rPr>
              <a:t>in clustering </a:t>
            </a:r>
            <a:r>
              <a:rPr sz="1000" spc="-10" dirty="0">
                <a:latin typeface="Calibri"/>
                <a:cs typeface="Calibri"/>
              </a:rPr>
              <a:t>the </a:t>
            </a:r>
            <a:r>
              <a:rPr sz="1000" spc="-5" dirty="0">
                <a:latin typeface="Calibri"/>
                <a:cs typeface="Calibri"/>
              </a:rPr>
              <a:t>restaurants into segments. Also, the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data has </a:t>
            </a:r>
            <a:r>
              <a:rPr sz="1000" dirty="0">
                <a:latin typeface="Calibri"/>
                <a:cs typeface="Calibri"/>
              </a:rPr>
              <a:t>valuable </a:t>
            </a:r>
            <a:r>
              <a:rPr sz="1000" spc="-5" dirty="0">
                <a:latin typeface="Calibri"/>
                <a:cs typeface="Calibri"/>
              </a:rPr>
              <a:t>information around cuisine and costing which can be used in cost </a:t>
            </a:r>
            <a:r>
              <a:rPr sz="1000" dirty="0">
                <a:latin typeface="Calibri"/>
                <a:cs typeface="Calibri"/>
              </a:rPr>
              <a:t>vs. </a:t>
            </a:r>
            <a:r>
              <a:rPr sz="1000" spc="-5" dirty="0">
                <a:latin typeface="Calibri"/>
                <a:cs typeface="Calibri"/>
              </a:rPr>
              <a:t>benefit </a:t>
            </a:r>
            <a:r>
              <a:rPr sz="1000" dirty="0">
                <a:latin typeface="Calibri"/>
                <a:cs typeface="Calibri"/>
              </a:rPr>
              <a:t>analysis </a:t>
            </a:r>
            <a:r>
              <a:rPr sz="1000" spc="5" dirty="0">
                <a:latin typeface="Calibri"/>
                <a:cs typeface="Calibri"/>
              </a:rPr>
              <a:t>Data </a:t>
            </a:r>
            <a:r>
              <a:rPr sz="1000" spc="-5" dirty="0">
                <a:latin typeface="Calibri"/>
                <a:cs typeface="Calibri"/>
              </a:rPr>
              <a:t>could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be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used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for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sentiment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analysis.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Also,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metadata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of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reviewers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can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be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used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for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identifying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critics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industry.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14400" y="8535669"/>
            <a:ext cx="5944870" cy="21590"/>
            <a:chOff x="914400" y="8535669"/>
            <a:chExt cx="5944870" cy="21590"/>
          </a:xfrm>
        </p:grpSpPr>
        <p:sp>
          <p:nvSpPr>
            <p:cNvPr id="6" name="object 6"/>
            <p:cNvSpPr/>
            <p:nvPr/>
          </p:nvSpPr>
          <p:spPr>
            <a:xfrm>
              <a:off x="914400" y="8535682"/>
              <a:ext cx="5943600" cy="20320"/>
            </a:xfrm>
            <a:custGeom>
              <a:avLst/>
              <a:gdLst/>
              <a:ahLst/>
              <a:cxnLst/>
              <a:rect l="l" t="t" r="r" b="b"/>
              <a:pathLst>
                <a:path w="5943600" h="20320">
                  <a:moveTo>
                    <a:pt x="5943600" y="0"/>
                  </a:moveTo>
                  <a:lnTo>
                    <a:pt x="0" y="0"/>
                  </a:lnTo>
                  <a:lnTo>
                    <a:pt x="0" y="20307"/>
                  </a:lnTo>
                  <a:lnTo>
                    <a:pt x="5943600" y="20307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6221" y="853719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4704" y="8537206"/>
              <a:ext cx="5944870" cy="17145"/>
            </a:xfrm>
            <a:custGeom>
              <a:avLst/>
              <a:gdLst/>
              <a:ahLst/>
              <a:cxnLst/>
              <a:rect l="l" t="t" r="r" b="b"/>
              <a:pathLst>
                <a:path w="5944870" h="17145">
                  <a:moveTo>
                    <a:pt x="3048" y="3048"/>
                  </a:moveTo>
                  <a:lnTo>
                    <a:pt x="0" y="3048"/>
                  </a:lnTo>
                  <a:lnTo>
                    <a:pt x="0" y="16751"/>
                  </a:lnTo>
                  <a:lnTo>
                    <a:pt x="3048" y="16751"/>
                  </a:lnTo>
                  <a:lnTo>
                    <a:pt x="3048" y="3048"/>
                  </a:lnTo>
                  <a:close/>
                </a:path>
                <a:path w="5944870" h="17145">
                  <a:moveTo>
                    <a:pt x="5944552" y="0"/>
                  </a:moveTo>
                  <a:lnTo>
                    <a:pt x="5941517" y="0"/>
                  </a:lnTo>
                  <a:lnTo>
                    <a:pt x="5941517" y="3035"/>
                  </a:lnTo>
                  <a:lnTo>
                    <a:pt x="5944552" y="3035"/>
                  </a:lnTo>
                  <a:lnTo>
                    <a:pt x="5944552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6221" y="8540241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3047" y="13715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4704" y="8553957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4704" y="8553970"/>
              <a:ext cx="5944870" cy="3175"/>
            </a:xfrm>
            <a:custGeom>
              <a:avLst/>
              <a:gdLst/>
              <a:ahLst/>
              <a:cxnLst/>
              <a:rect l="l" t="t" r="r" b="b"/>
              <a:pathLst>
                <a:path w="5944870" h="3175">
                  <a:moveTo>
                    <a:pt x="5941428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941428" y="3035"/>
                  </a:lnTo>
                  <a:lnTo>
                    <a:pt x="5941428" y="0"/>
                  </a:lnTo>
                  <a:close/>
                </a:path>
                <a:path w="5944870" h="3175">
                  <a:moveTo>
                    <a:pt x="5944552" y="0"/>
                  </a:moveTo>
                  <a:lnTo>
                    <a:pt x="5941517" y="0"/>
                  </a:lnTo>
                  <a:lnTo>
                    <a:pt x="5941517" y="3035"/>
                  </a:lnTo>
                  <a:lnTo>
                    <a:pt x="5944552" y="3035"/>
                  </a:lnTo>
                  <a:lnTo>
                    <a:pt x="5944552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02004" y="7608569"/>
            <a:ext cx="2159635" cy="144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Attribute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Information: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Calibri"/>
                <a:cs typeface="Calibri"/>
              </a:rPr>
              <a:t>Zomato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restaurant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names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and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metadata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Use this</a:t>
            </a:r>
            <a:r>
              <a:rPr sz="10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dataset</a:t>
            </a:r>
            <a:r>
              <a:rPr sz="10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sz="10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clustering</a:t>
            </a:r>
            <a:r>
              <a:rPr sz="10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part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Name:</a:t>
            </a:r>
            <a:r>
              <a:rPr sz="10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02020"/>
                </a:solidFill>
                <a:latin typeface="Calibri"/>
                <a:cs typeface="Calibri"/>
              </a:rPr>
              <a:t>Name</a:t>
            </a:r>
            <a:r>
              <a:rPr sz="10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sz="10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Restaurants</a:t>
            </a:r>
            <a:endParaRPr sz="10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Links:</a:t>
            </a:r>
            <a:r>
              <a:rPr sz="10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URL</a:t>
            </a:r>
            <a:r>
              <a:rPr sz="10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Links of</a:t>
            </a:r>
            <a:r>
              <a:rPr sz="10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Restaurants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2618104"/>
            <a:ext cx="5944870" cy="20320"/>
            <a:chOff x="914400" y="2618104"/>
            <a:chExt cx="5944870" cy="20320"/>
          </a:xfrm>
        </p:grpSpPr>
        <p:sp>
          <p:nvSpPr>
            <p:cNvPr id="3" name="object 3"/>
            <p:cNvSpPr/>
            <p:nvPr/>
          </p:nvSpPr>
          <p:spPr>
            <a:xfrm>
              <a:off x="914400" y="2618117"/>
              <a:ext cx="5943600" cy="19685"/>
            </a:xfrm>
            <a:custGeom>
              <a:avLst/>
              <a:gdLst/>
              <a:ahLst/>
              <a:cxnLst/>
              <a:rect l="l" t="t" r="r" b="b"/>
              <a:pathLst>
                <a:path w="5943600" h="19685">
                  <a:moveTo>
                    <a:pt x="5943600" y="0"/>
                  </a:moveTo>
                  <a:lnTo>
                    <a:pt x="0" y="0"/>
                  </a:lnTo>
                  <a:lnTo>
                    <a:pt x="0" y="19672"/>
                  </a:lnTo>
                  <a:lnTo>
                    <a:pt x="5943600" y="19672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6221" y="2618486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704" y="2618498"/>
              <a:ext cx="5944870" cy="17145"/>
            </a:xfrm>
            <a:custGeom>
              <a:avLst/>
              <a:gdLst/>
              <a:ahLst/>
              <a:cxnLst/>
              <a:rect l="l" t="t" r="r" b="b"/>
              <a:pathLst>
                <a:path w="5944870" h="17144">
                  <a:moveTo>
                    <a:pt x="3048" y="3035"/>
                  </a:moveTo>
                  <a:lnTo>
                    <a:pt x="0" y="3035"/>
                  </a:lnTo>
                  <a:lnTo>
                    <a:pt x="0" y="16751"/>
                  </a:lnTo>
                  <a:lnTo>
                    <a:pt x="3048" y="16751"/>
                  </a:lnTo>
                  <a:lnTo>
                    <a:pt x="3048" y="3035"/>
                  </a:lnTo>
                  <a:close/>
                </a:path>
                <a:path w="5944870" h="17144">
                  <a:moveTo>
                    <a:pt x="5944552" y="0"/>
                  </a:moveTo>
                  <a:lnTo>
                    <a:pt x="5941517" y="0"/>
                  </a:lnTo>
                  <a:lnTo>
                    <a:pt x="5941517" y="3035"/>
                  </a:lnTo>
                  <a:lnTo>
                    <a:pt x="5944552" y="3035"/>
                  </a:lnTo>
                  <a:lnTo>
                    <a:pt x="5944552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6221" y="2621533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69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704" y="2635249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4704" y="2635249"/>
              <a:ext cx="5944870" cy="3175"/>
            </a:xfrm>
            <a:custGeom>
              <a:avLst/>
              <a:gdLst/>
              <a:ahLst/>
              <a:cxnLst/>
              <a:rect l="l" t="t" r="r" b="b"/>
              <a:pathLst>
                <a:path w="5944870" h="3175">
                  <a:moveTo>
                    <a:pt x="5941428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5941428" y="3048"/>
                  </a:lnTo>
                  <a:lnTo>
                    <a:pt x="5941428" y="0"/>
                  </a:lnTo>
                  <a:close/>
                </a:path>
                <a:path w="5944870" h="3175">
                  <a:moveTo>
                    <a:pt x="5944552" y="0"/>
                  </a:moveTo>
                  <a:lnTo>
                    <a:pt x="5941517" y="0"/>
                  </a:lnTo>
                  <a:lnTo>
                    <a:pt x="5941517" y="3048"/>
                  </a:lnTo>
                  <a:lnTo>
                    <a:pt x="5944552" y="3048"/>
                  </a:lnTo>
                  <a:lnTo>
                    <a:pt x="5944552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02004" y="819048"/>
            <a:ext cx="5968365" cy="8236584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710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Cost:</a:t>
            </a:r>
            <a:r>
              <a:rPr sz="10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Per person</a:t>
            </a:r>
            <a:r>
              <a:rPr sz="10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estimated</a:t>
            </a:r>
            <a:r>
              <a:rPr sz="1000" dirty="0">
                <a:solidFill>
                  <a:srgbClr val="202020"/>
                </a:solidFill>
                <a:latin typeface="Calibri"/>
                <a:cs typeface="Calibri"/>
              </a:rPr>
              <a:t> Cost</a:t>
            </a:r>
            <a:r>
              <a:rPr sz="10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sz="10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dining</a:t>
            </a:r>
            <a:endParaRPr sz="10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615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Collection:</a:t>
            </a:r>
            <a:r>
              <a:rPr sz="10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Tagging </a:t>
            </a:r>
            <a:r>
              <a:rPr sz="1000" spc="5" dirty="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 Restaurants</a:t>
            </a:r>
            <a:r>
              <a:rPr sz="10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w.r.t.</a:t>
            </a:r>
            <a:r>
              <a:rPr sz="10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Zomato</a:t>
            </a:r>
            <a:r>
              <a:rPr sz="10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categories</a:t>
            </a:r>
            <a:endParaRPr sz="10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620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Cuisines: Cuisines served </a:t>
            </a:r>
            <a:r>
              <a:rPr sz="1000" dirty="0">
                <a:solidFill>
                  <a:srgbClr val="202020"/>
                </a:solidFill>
                <a:latin typeface="Calibri"/>
                <a:cs typeface="Calibri"/>
              </a:rPr>
              <a:t>by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 Restaurants</a:t>
            </a:r>
            <a:endParaRPr sz="10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625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Timings:</a:t>
            </a:r>
            <a:r>
              <a:rPr sz="10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Restaurant</a:t>
            </a:r>
            <a:r>
              <a:rPr sz="10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Timings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202020"/>
                </a:solidFill>
                <a:latin typeface="Calibri"/>
                <a:cs typeface="Calibri"/>
              </a:rPr>
              <a:t>Zomato</a:t>
            </a:r>
            <a:r>
              <a:rPr sz="1000" b="1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020"/>
                </a:solidFill>
                <a:latin typeface="Calibri"/>
                <a:cs typeface="Calibri"/>
              </a:rPr>
              <a:t>Restaurant</a:t>
            </a:r>
            <a:r>
              <a:rPr sz="1000" b="1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020"/>
                </a:solidFill>
                <a:latin typeface="Calibri"/>
                <a:cs typeface="Calibri"/>
              </a:rPr>
              <a:t>review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Merge this</a:t>
            </a:r>
            <a:r>
              <a:rPr sz="10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dataset</a:t>
            </a:r>
            <a:r>
              <a:rPr sz="10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with</a:t>
            </a:r>
            <a:r>
              <a:rPr sz="10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Names</a:t>
            </a:r>
            <a:r>
              <a:rPr sz="10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0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Metadata</a:t>
            </a:r>
            <a:r>
              <a:rPr sz="10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and then</a:t>
            </a:r>
            <a:r>
              <a:rPr sz="10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use</a:t>
            </a:r>
            <a:r>
              <a:rPr sz="10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sz="10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sentiment</a:t>
            </a:r>
            <a:r>
              <a:rPr sz="10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02020"/>
                </a:solidFill>
                <a:latin typeface="Calibri"/>
                <a:cs typeface="Calibri"/>
              </a:rPr>
              <a:t>analysis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part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Restaurant: Name of</a:t>
            </a:r>
            <a:r>
              <a:rPr sz="10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0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Restaurant</a:t>
            </a:r>
            <a:endParaRPr sz="10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Reviewer:</a:t>
            </a:r>
            <a:r>
              <a:rPr sz="10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02020"/>
                </a:solidFill>
                <a:latin typeface="Calibri"/>
                <a:cs typeface="Calibri"/>
              </a:rPr>
              <a:t>Name</a:t>
            </a:r>
            <a:r>
              <a:rPr sz="10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sz="10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0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Reviewer</a:t>
            </a:r>
            <a:endParaRPr sz="10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Review:</a:t>
            </a:r>
            <a:r>
              <a:rPr sz="10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Review</a:t>
            </a:r>
            <a:r>
              <a:rPr sz="1000" spc="-10" dirty="0">
                <a:solidFill>
                  <a:srgbClr val="202020"/>
                </a:solidFill>
                <a:latin typeface="Calibri"/>
                <a:cs typeface="Calibri"/>
              </a:rPr>
              <a:t> Text</a:t>
            </a:r>
            <a:endParaRPr sz="10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Rating:</a:t>
            </a:r>
            <a:r>
              <a:rPr sz="10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Rating</a:t>
            </a:r>
            <a:r>
              <a:rPr sz="10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Provided</a:t>
            </a:r>
            <a:r>
              <a:rPr sz="1000" dirty="0">
                <a:solidFill>
                  <a:srgbClr val="202020"/>
                </a:solidFill>
                <a:latin typeface="Calibri"/>
                <a:cs typeface="Calibri"/>
              </a:rPr>
              <a:t> by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 Reviewer</a:t>
            </a:r>
            <a:endParaRPr sz="10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Metadata: Reviewer</a:t>
            </a:r>
            <a:r>
              <a:rPr sz="10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Metadata</a:t>
            </a:r>
            <a:r>
              <a:rPr sz="1000" spc="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-</a:t>
            </a:r>
            <a:r>
              <a:rPr sz="10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No.</a:t>
            </a:r>
            <a:r>
              <a:rPr sz="10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of Reviews</a:t>
            </a:r>
            <a:r>
              <a:rPr sz="10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000" spc="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followers</a:t>
            </a:r>
            <a:endParaRPr sz="10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Time:</a:t>
            </a:r>
            <a:r>
              <a:rPr sz="10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Date</a:t>
            </a:r>
            <a:r>
              <a:rPr sz="10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0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Time</a:t>
            </a:r>
            <a:r>
              <a:rPr sz="10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5" dirty="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sz="10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Review</a:t>
            </a:r>
            <a:endParaRPr sz="10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Pictures: No.</a:t>
            </a:r>
            <a:r>
              <a:rPr sz="10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of pictures</a:t>
            </a:r>
            <a:r>
              <a:rPr sz="10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posted</a:t>
            </a:r>
            <a:r>
              <a:rPr sz="10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with</a:t>
            </a:r>
            <a:r>
              <a:rPr sz="10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review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000" b="1" spc="-5" dirty="0">
                <a:solidFill>
                  <a:srgbClr val="202020"/>
                </a:solidFill>
                <a:latin typeface="Calibri"/>
                <a:cs typeface="Calibri"/>
              </a:rPr>
              <a:t>2.	INTRODUCTION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600"/>
              </a:spcBef>
            </a:pP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Clustering</a:t>
            </a:r>
            <a:r>
              <a:rPr sz="10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02020"/>
                </a:solidFill>
                <a:latin typeface="Calibri"/>
                <a:cs typeface="Calibri"/>
              </a:rPr>
              <a:t>analysis</a:t>
            </a:r>
            <a:r>
              <a:rPr sz="10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sz="10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unsupervised</a:t>
            </a:r>
            <a:r>
              <a:rPr sz="10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machine</a:t>
            </a:r>
            <a:r>
              <a:rPr sz="10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learning</a:t>
            </a:r>
            <a:r>
              <a:rPr sz="10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technique.</a:t>
            </a:r>
            <a:r>
              <a:rPr sz="10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What</a:t>
            </a:r>
            <a:r>
              <a:rPr sz="10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sz="10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0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means</a:t>
            </a:r>
            <a:r>
              <a:rPr sz="10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sz="10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020"/>
                </a:solidFill>
                <a:latin typeface="Calibri"/>
                <a:cs typeface="Calibri"/>
              </a:rPr>
              <a:t>clustering?</a:t>
            </a:r>
            <a:r>
              <a:rPr sz="1000" spc="4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Clustering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z="1000" spc="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1000" b="1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task</a:t>
            </a:r>
            <a:r>
              <a:rPr sz="1000" b="1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1000" b="1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dividing</a:t>
            </a:r>
            <a:r>
              <a:rPr sz="1000" b="1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b="1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population</a:t>
            </a:r>
            <a:r>
              <a:rPr sz="1000" b="1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2023"/>
                </a:solidFill>
                <a:latin typeface="Calibri"/>
                <a:cs typeface="Calibri"/>
              </a:rPr>
              <a:t>or</a:t>
            </a:r>
            <a:r>
              <a:rPr sz="1000" b="1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data</a:t>
            </a:r>
            <a:r>
              <a:rPr sz="1000" b="1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points</a:t>
            </a:r>
            <a:r>
              <a:rPr sz="1000" b="1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into</a:t>
            </a:r>
            <a:r>
              <a:rPr sz="1000" b="1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a</a:t>
            </a:r>
            <a:r>
              <a:rPr sz="1000" b="1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F2023"/>
                </a:solidFill>
                <a:latin typeface="Calibri"/>
                <a:cs typeface="Calibri"/>
              </a:rPr>
              <a:t>number</a:t>
            </a:r>
            <a:r>
              <a:rPr sz="1000" b="1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1000" b="1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groups</a:t>
            </a:r>
            <a:r>
              <a:rPr sz="1000" b="1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such</a:t>
            </a:r>
            <a:r>
              <a:rPr sz="1000" b="1" spc="5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that data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points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in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same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groups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are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more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similar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to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other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data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points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in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same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group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than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those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in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other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groups.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In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simple words,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aim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to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segregate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groups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with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similar</a:t>
            </a:r>
            <a:r>
              <a:rPr sz="1000" spc="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traits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and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assign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them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into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clusters.</a:t>
            </a:r>
            <a:r>
              <a:rPr sz="1000" spc="3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To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cluster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data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points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have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used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k-means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clustering.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K-mean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clustering</a:t>
            </a:r>
            <a:r>
              <a:rPr sz="1000" spc="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uses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“centroids”,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k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different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randomly</a:t>
            </a:r>
            <a:r>
              <a:rPr sz="1000" spc="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–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initiated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points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in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data,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and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after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every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point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has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been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assigned,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centroid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moved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to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average of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all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of the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points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assigned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to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it.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After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clustering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its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important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to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finalize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number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of clusters.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To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get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perfect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number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1000" spc="3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clusters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there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are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different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techniques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available.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One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off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name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as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elbow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method.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elbow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method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runs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k-means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clustering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on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dataset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for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range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of </a:t>
            </a:r>
            <a:r>
              <a:rPr sz="1000" spc="-2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values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for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k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and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then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for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each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value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k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computes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an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average score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for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all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clusters.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By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default,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distortion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score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computed,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sum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square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distances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from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each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point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to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assigned</a:t>
            </a:r>
            <a:r>
              <a:rPr sz="1000" spc="4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center.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Second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method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silhouette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score.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Silhouette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score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used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to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evaluate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quality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clusters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created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using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clustering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algorithms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such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as K-Means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in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terms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how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well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samples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are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clustered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with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other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samples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that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are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similar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to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each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other.</a:t>
            </a:r>
            <a:r>
              <a:rPr sz="1000" spc="3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Another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method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for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 clustering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hierarchical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clustering.</a:t>
            </a:r>
            <a:r>
              <a:rPr sz="1000" spc="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In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hierarchical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clustering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there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are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two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types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technique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one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z="1000" spc="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agglomerative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clustering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(bottom-up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approach)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another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divisive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(top-down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approach).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Hierarchical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clustering,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also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known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as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 hierarchical</a:t>
            </a:r>
            <a:r>
              <a:rPr sz="1000" spc="4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cluster</a:t>
            </a:r>
            <a:r>
              <a:rPr sz="1000" spc="4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analysis,</a:t>
            </a:r>
            <a:r>
              <a:rPr sz="1000" spc="4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z="1000" spc="5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an</a:t>
            </a:r>
            <a:r>
              <a:rPr sz="1000" b="1" spc="5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algorithm</a:t>
            </a:r>
            <a:r>
              <a:rPr sz="1000" b="1" spc="4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that</a:t>
            </a:r>
            <a:r>
              <a:rPr sz="1000" b="1" spc="4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groups</a:t>
            </a:r>
            <a:r>
              <a:rPr sz="1000" b="1" spc="4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F2023"/>
                </a:solidFill>
                <a:latin typeface="Calibri"/>
                <a:cs typeface="Calibri"/>
              </a:rPr>
              <a:t>similar</a:t>
            </a:r>
            <a:r>
              <a:rPr sz="1000" b="1" spc="4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objects</a:t>
            </a:r>
            <a:r>
              <a:rPr sz="1000" b="1" spc="5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into</a:t>
            </a:r>
            <a:r>
              <a:rPr sz="1000" b="1" spc="5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groups</a:t>
            </a:r>
            <a:r>
              <a:rPr sz="1000" b="1" spc="4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called</a:t>
            </a:r>
            <a:r>
              <a:rPr sz="1000" b="1" spc="4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2023"/>
                </a:solidFill>
                <a:latin typeface="Calibri"/>
                <a:cs typeface="Calibri"/>
              </a:rPr>
              <a:t>clusters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.</a:t>
            </a:r>
            <a:r>
              <a:rPr sz="1000" spc="5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spc="4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endpoint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set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clusters,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where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each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cluster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distinct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from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each</a:t>
            </a:r>
            <a:r>
              <a:rPr sz="1000" spc="3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other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cluster,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and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objects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within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each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cluster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are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broadly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similar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to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each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other.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Sentiment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Analysis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z="1000" spc="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process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computationally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determining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whether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piece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of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writing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positive,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negative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or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neutral.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It’s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also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known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as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opinion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mining,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deriving</a:t>
            </a:r>
            <a:r>
              <a:rPr sz="1000" spc="3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opinion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or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attitude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of a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speaker.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Natural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Language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Processing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one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part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of Artificial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Intelligence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and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Machine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Learning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to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make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an 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understanding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of the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interactions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between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computers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and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human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(natural)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languages.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Sentiment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analysis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one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part</a:t>
            </a:r>
            <a:r>
              <a:rPr sz="1000" spc="3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1000" spc="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Natural</a:t>
            </a:r>
            <a:r>
              <a:rPr sz="1000" spc="3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Language</a:t>
            </a:r>
            <a:r>
              <a:rPr sz="1000" spc="3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Processing,</a:t>
            </a:r>
            <a:r>
              <a:rPr sz="1000" spc="3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that</a:t>
            </a:r>
            <a:r>
              <a:rPr sz="1000" spc="3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often</a:t>
            </a:r>
            <a:r>
              <a:rPr sz="1000" spc="3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used</a:t>
            </a:r>
            <a:r>
              <a:rPr sz="1000" spc="3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to</a:t>
            </a:r>
            <a:r>
              <a:rPr sz="1000" spc="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analyze</a:t>
            </a:r>
            <a:r>
              <a:rPr sz="1000" spc="3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words</a:t>
            </a:r>
            <a:r>
              <a:rPr sz="1000" spc="4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based</a:t>
            </a:r>
            <a:r>
              <a:rPr sz="1000" spc="3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on</a:t>
            </a:r>
            <a:r>
              <a:rPr sz="1000" spc="3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spc="3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patterns</a:t>
            </a:r>
            <a:r>
              <a:rPr sz="1000" spc="3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1000" spc="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people</a:t>
            </a:r>
            <a:r>
              <a:rPr sz="1000" spc="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in</a:t>
            </a:r>
            <a:r>
              <a:rPr sz="1000" spc="4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writing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to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find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positive,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negative,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or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neutral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sentiments.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Sentiment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analysis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useful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for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knowing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how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users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like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something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or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not.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Zomato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an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application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for</a:t>
            </a:r>
            <a:r>
              <a:rPr sz="1000" spc="3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rating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restaurants.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 rating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has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review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restaurant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which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can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be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used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for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sentiment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analysis.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Based on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this,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writers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want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to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discuss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sentiment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of the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review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to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be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predicted.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 method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used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for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preprocessing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review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to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make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all</a:t>
            </a:r>
            <a:r>
              <a:rPr sz="1000" spc="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words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lowercase,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tokenization,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remove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numbers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and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punctuation, stop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words,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and lemmatization.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Then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after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that,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we create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word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to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vector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with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term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frequency- 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inverse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document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frequency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(TF-IDF).</a:t>
            </a:r>
            <a:r>
              <a:rPr sz="1000" spc="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data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that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process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are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150,000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reviews.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After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that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make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positive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with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7381"/>
            <a:ext cx="5962650" cy="26511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80"/>
              </a:spcBef>
            </a:pP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reviews</a:t>
            </a:r>
            <a:r>
              <a:rPr sz="1000" spc="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that</a:t>
            </a:r>
            <a:r>
              <a:rPr sz="1000" spc="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have</a:t>
            </a:r>
            <a:r>
              <a:rPr sz="1000" spc="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</a:t>
            </a:r>
            <a:r>
              <a:rPr sz="1000" spc="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rating</a:t>
            </a:r>
            <a:r>
              <a:rPr sz="1000" spc="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3</a:t>
            </a:r>
            <a:r>
              <a:rPr sz="1000" spc="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and</a:t>
            </a:r>
            <a:r>
              <a:rPr sz="1000" spc="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above,</a:t>
            </a:r>
            <a:r>
              <a:rPr sz="1000" spc="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negative</a:t>
            </a:r>
            <a:r>
              <a:rPr sz="1000" spc="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with</a:t>
            </a:r>
            <a:r>
              <a:rPr sz="1000" spc="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reviews</a:t>
            </a:r>
            <a:r>
              <a:rPr sz="1000" spc="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that</a:t>
            </a:r>
            <a:r>
              <a:rPr sz="1000" spc="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have</a:t>
            </a:r>
            <a:r>
              <a:rPr sz="1000" spc="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</a:t>
            </a:r>
            <a:r>
              <a:rPr sz="1000" spc="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rating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3</a:t>
            </a:r>
            <a:r>
              <a:rPr sz="1000" spc="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and</a:t>
            </a:r>
            <a:r>
              <a:rPr sz="1000" spc="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below,</a:t>
            </a:r>
            <a:r>
              <a:rPr sz="1000" spc="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and</a:t>
            </a:r>
            <a:r>
              <a:rPr sz="1000" spc="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neutral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who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have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rating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of 3.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author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uses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Split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Test,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80%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Data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Training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and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20%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Data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Testing.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metrics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used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to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determine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logistic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regression</a:t>
            </a:r>
            <a:r>
              <a:rPr sz="1000" spc="3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are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precision,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recall,</a:t>
            </a:r>
            <a:r>
              <a:rPr sz="1000" spc="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and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accuracy.</a:t>
            </a:r>
            <a:r>
              <a:rPr sz="1000" spc="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accuracy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this</a:t>
            </a:r>
            <a:r>
              <a:rPr sz="1000" spc="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research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z="1000" spc="5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82%.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10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words </a:t>
            </a:r>
            <a:r>
              <a:rPr sz="1000" spc="-2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that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affect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results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are: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“bad”,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“good”,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“average”,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“best”, “place”,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“love”,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“order”,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“food”,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“try”,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and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“nice”.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tabLst>
                <a:tab pos="469265" algn="l"/>
              </a:tabLst>
            </a:pP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3.	EDA</a:t>
            </a:r>
            <a:endParaRPr sz="1000">
              <a:latin typeface="Calibri"/>
              <a:cs typeface="Calibri"/>
            </a:endParaRPr>
          </a:p>
          <a:p>
            <a:pPr marL="12700" marR="15240">
              <a:lnSpc>
                <a:spcPct val="102000"/>
              </a:lnSpc>
              <a:spcBef>
                <a:spcPts val="600"/>
              </a:spcBef>
            </a:pP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Exploratory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Data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Analysis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(EDA)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an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approach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to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analyzing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 datasets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to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summarize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their</a:t>
            </a:r>
            <a:r>
              <a:rPr sz="1000" spc="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main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characteristics,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often </a:t>
            </a:r>
            <a:r>
              <a:rPr sz="1000" spc="-2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with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visual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methods.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EDA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used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for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seeing what</a:t>
            </a:r>
            <a:r>
              <a:rPr sz="1000" b="1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b="1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data</a:t>
            </a:r>
            <a:r>
              <a:rPr sz="1000" b="1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can</a:t>
            </a:r>
            <a:r>
              <a:rPr sz="1000" b="1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tell</a:t>
            </a:r>
            <a:r>
              <a:rPr sz="1000" b="1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2023"/>
                </a:solidFill>
                <a:latin typeface="Calibri"/>
                <a:cs typeface="Calibri"/>
              </a:rPr>
              <a:t>us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before</a:t>
            </a:r>
            <a:r>
              <a:rPr sz="1000" b="1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the modeling</a:t>
            </a:r>
            <a:r>
              <a:rPr sz="1000" b="1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2023"/>
                </a:solidFill>
                <a:latin typeface="Calibri"/>
                <a:cs typeface="Calibri"/>
              </a:rPr>
              <a:t>task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.</a:t>
            </a:r>
            <a:r>
              <a:rPr sz="1000" spc="114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EDA is</a:t>
            </a:r>
            <a:endParaRPr sz="1000">
              <a:latin typeface="Calibri"/>
              <a:cs typeface="Calibri"/>
            </a:endParaRPr>
          </a:p>
          <a:p>
            <a:pPr marL="12700" marR="137160">
              <a:lnSpc>
                <a:spcPct val="101000"/>
              </a:lnSpc>
              <a:spcBef>
                <a:spcPts val="10"/>
              </a:spcBef>
            </a:pP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process</a:t>
            </a:r>
            <a:r>
              <a:rPr sz="1000" b="1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1000" b="1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investigating</a:t>
            </a:r>
            <a:r>
              <a:rPr sz="1000" b="1" dirty="0">
                <a:solidFill>
                  <a:srgbClr val="1F2023"/>
                </a:solidFill>
                <a:latin typeface="Calibri"/>
                <a:cs typeface="Calibri"/>
              </a:rPr>
              <a:t> the</a:t>
            </a:r>
            <a:r>
              <a:rPr sz="1000" b="1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dataset</a:t>
            </a:r>
            <a:r>
              <a:rPr sz="1000" b="1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to</a:t>
            </a:r>
            <a:r>
              <a:rPr sz="1000" b="1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discover</a:t>
            </a:r>
            <a:r>
              <a:rPr sz="1000" b="1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patterns,</a:t>
            </a:r>
            <a:r>
              <a:rPr sz="1000" b="1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and</a:t>
            </a:r>
            <a:r>
              <a:rPr sz="1000" b="1" spc="4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anomalies</a:t>
            </a:r>
            <a:r>
              <a:rPr sz="1000" b="1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(outliers)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,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and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form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hypotheses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based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on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our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understanding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dataset.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EDA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involves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generating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summary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statistics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for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numerical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data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in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dataset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and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creating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various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graphical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representations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to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understand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the data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better.</a:t>
            </a:r>
            <a:endParaRPr sz="1000">
              <a:latin typeface="Calibri"/>
              <a:cs typeface="Calibri"/>
            </a:endParaRPr>
          </a:p>
          <a:p>
            <a:pPr marL="12700" marR="220345">
              <a:lnSpc>
                <a:spcPct val="101699"/>
              </a:lnSpc>
              <a:spcBef>
                <a:spcPts val="605"/>
              </a:spcBef>
            </a:pP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Our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dataset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contains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 105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rows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and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6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columns.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There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are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6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more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columns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in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clustering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dataset</a:t>
            </a:r>
            <a:r>
              <a:rPr sz="1000" spc="4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like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name,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links, 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cost,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collection,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cuisines,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timings.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To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check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null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data,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we use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pandas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library.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will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fill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NAN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values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of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collections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with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unknown.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We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will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drop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names,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links,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timings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column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because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we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don’t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have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any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use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in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our </a:t>
            </a:r>
            <a:r>
              <a:rPr sz="1000" spc="-2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analysis.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23669" y="3601847"/>
          <a:ext cx="2212339" cy="950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487">
                <a:tc>
                  <a:txBody>
                    <a:bodyPr/>
                    <a:lstStyle/>
                    <a:p>
                      <a:pPr marL="546735" marR="255904">
                        <a:lnSpc>
                          <a:spcPts val="1140"/>
                        </a:lnSpc>
                        <a:spcBef>
                          <a:spcPts val="440"/>
                        </a:spcBef>
                      </a:pPr>
                      <a:r>
                        <a:rPr sz="1000" spc="-5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5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lumn  </a:t>
                      </a:r>
                      <a:r>
                        <a:rPr sz="1000" spc="-5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735" marR="85090">
                        <a:lnSpc>
                          <a:spcPts val="1140"/>
                        </a:lnSpc>
                        <a:spcBef>
                          <a:spcPts val="440"/>
                        </a:spcBef>
                      </a:pPr>
                      <a:r>
                        <a:rPr sz="1000" spc="-5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Null </a:t>
                      </a:r>
                      <a:r>
                        <a:rPr sz="1000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 Val</a:t>
                      </a:r>
                      <a:r>
                        <a:rPr sz="1000" spc="5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es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marL="5467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Collections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54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4623942"/>
            <a:ext cx="5904230" cy="11544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8575">
              <a:lnSpc>
                <a:spcPct val="101000"/>
              </a:lnSpc>
              <a:spcBef>
                <a:spcPts val="80"/>
              </a:spcBef>
            </a:pP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After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this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will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check</a:t>
            </a:r>
            <a:r>
              <a:rPr sz="1000" spc="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for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duplicate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data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using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duplicated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method.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It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important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part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our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data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because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many </a:t>
            </a:r>
            <a:r>
              <a:rPr sz="1000" spc="-2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times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same data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repeated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so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it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will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lead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to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wrong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direction.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It’s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better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to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drop those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data.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have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only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2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duplicate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data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in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our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dataframe.</a:t>
            </a:r>
            <a:endParaRPr sz="1000">
              <a:latin typeface="Calibri"/>
              <a:cs typeface="Calibri"/>
            </a:endParaRPr>
          </a:p>
          <a:p>
            <a:pPr marL="12700" marR="8255">
              <a:lnSpc>
                <a:spcPts val="1150"/>
              </a:lnSpc>
              <a:spcBef>
                <a:spcPts val="695"/>
              </a:spcBef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An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outlier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an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observation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that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lies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an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abnormal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distance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from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other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values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in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random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sample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from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population. </a:t>
            </a:r>
            <a:r>
              <a:rPr sz="1000" spc="-2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In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sense,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this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definition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leaves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it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up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analyst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decide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what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will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be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considered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abnormal.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Before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abnormal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observation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can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be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singled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out,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it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necessary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characterize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normal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observation.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identify</a:t>
            </a:r>
            <a:r>
              <a:rPr sz="1000" spc="6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outlier,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used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box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plot.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450073"/>
            <a:ext cx="5868035" cy="1104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643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Figure 1: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Cost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(before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imputing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outlier)</a:t>
            </a:r>
            <a:r>
              <a:rPr sz="1000" spc="48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Figure</a:t>
            </a:r>
            <a:r>
              <a:rPr sz="1000" spc="3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1.1: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Cost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(After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imputing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outlier)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</a:pP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We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applied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log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transformation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on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skewed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data.</a:t>
            </a:r>
            <a:r>
              <a:rPr sz="1000" spc="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Log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Transformation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pretty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awesome.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It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makes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our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skewed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original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data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i.e.,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High,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Low,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Open,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Close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columns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more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normal.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It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improves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linearity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between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our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dependent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and </a:t>
            </a:r>
            <a:r>
              <a:rPr sz="1000" spc="-2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independent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variables.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It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boosts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validity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our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statistical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analyses.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Now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our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all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columns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are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almost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normally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distributed.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5842253"/>
            <a:ext cx="4485640" cy="15480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588412"/>
            <a:ext cx="5610225" cy="64325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30225">
              <a:lnSpc>
                <a:spcPct val="100000"/>
              </a:lnSpc>
              <a:spcBef>
                <a:spcPts val="725"/>
              </a:spcBef>
              <a:tabLst>
                <a:tab pos="3120390" algn="l"/>
              </a:tabLst>
            </a:pP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Figure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2: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Cost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(Skewed</a:t>
            </a:r>
            <a:r>
              <a:rPr sz="1000" spc="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data)	Figure</a:t>
            </a:r>
            <a:r>
              <a:rPr sz="1000" spc="-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2.2:</a:t>
            </a:r>
            <a:r>
              <a:rPr sz="1000" spc="-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Cost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(Normalized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data)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01299"/>
              </a:lnSpc>
              <a:spcBef>
                <a:spcPts val="605"/>
              </a:spcBef>
            </a:pP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After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data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cleaning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we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performed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some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tasks</a:t>
            </a:r>
            <a:r>
              <a:rPr sz="1000" spc="3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like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five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top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cuisine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and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collections.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Bottom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five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collection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and </a:t>
            </a:r>
            <a:r>
              <a:rPr sz="1000" spc="-2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cuisine.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4769" y="4771771"/>
            <a:ext cx="1238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Figure</a:t>
            </a:r>
            <a:r>
              <a:rPr sz="1000" spc="-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3:</a:t>
            </a:r>
            <a:r>
              <a:rPr sz="1000" spc="-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Top</a:t>
            </a:r>
            <a:r>
              <a:rPr sz="1000" spc="-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5</a:t>
            </a:r>
            <a:r>
              <a:rPr sz="1000" spc="-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Cuisines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9308" y="4771771"/>
            <a:ext cx="15163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Figure</a:t>
            </a:r>
            <a:r>
              <a:rPr sz="1000" spc="-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3.1: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Bottom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5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cuisines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393561"/>
            <a:ext cx="5862955" cy="800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2440">
              <a:lnSpc>
                <a:spcPct val="100000"/>
              </a:lnSpc>
              <a:spcBef>
                <a:spcPts val="95"/>
              </a:spcBef>
              <a:tabLst>
                <a:tab pos="3565525" algn="l"/>
              </a:tabLst>
            </a:pP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Figure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4: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Top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5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collections	Figure</a:t>
            </a:r>
            <a:r>
              <a:rPr sz="1000" spc="-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4.1:</a:t>
            </a:r>
            <a:r>
              <a:rPr sz="1000" spc="3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Bottom</a:t>
            </a:r>
            <a:r>
              <a:rPr sz="1000" spc="-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5 collections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libri"/>
              <a:cs typeface="Calibri"/>
            </a:endParaRPr>
          </a:p>
          <a:p>
            <a:pPr marL="12700" marR="5080">
              <a:lnSpc>
                <a:spcPts val="1150"/>
              </a:lnSpc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Next,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we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are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trying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retrieve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words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which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are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 used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in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our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 data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set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most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of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time.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We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 can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see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in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left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image,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that </a:t>
            </a:r>
            <a:r>
              <a:rPr sz="1000" spc="-2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words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like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venu,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veggie,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unknown,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shawarma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etc.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used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in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Collection.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In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right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side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of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image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sushi,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Spanish,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south,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seafood,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salad,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pizza,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north,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Momo,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Mexican,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kebab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etc.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words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used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in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cuisines.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2974" y="8970974"/>
            <a:ext cx="1649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Figure</a:t>
            </a:r>
            <a:r>
              <a:rPr sz="1000" spc="-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5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: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Top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Collection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vocab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65724" y="8970974"/>
            <a:ext cx="16217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Figure</a:t>
            </a:r>
            <a:r>
              <a:rPr sz="1000" spc="-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5.1:</a:t>
            </a:r>
            <a:r>
              <a:rPr sz="1000" spc="-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Top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 Cuisines</a:t>
            </a:r>
            <a:r>
              <a:rPr sz="1000" spc="-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vocab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9643" y="953180"/>
            <a:ext cx="2553018" cy="160293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7087" y="971797"/>
            <a:ext cx="2383890" cy="158501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3303523"/>
            <a:ext cx="5641340" cy="140398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932701" y="5039021"/>
            <a:ext cx="5595620" cy="1278890"/>
            <a:chOff x="932701" y="5039021"/>
            <a:chExt cx="5595620" cy="127889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2701" y="5039021"/>
              <a:ext cx="2786353" cy="127856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51965" y="5061916"/>
              <a:ext cx="2776084" cy="1249862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4844" y="7387941"/>
            <a:ext cx="2915404" cy="13845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61919" y="7422191"/>
            <a:ext cx="2841942" cy="13514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5858"/>
            <a:ext cx="5955665" cy="1887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4.	Clustering</a:t>
            </a:r>
            <a:r>
              <a:rPr sz="1000" b="1" spc="-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Algorithms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libri"/>
              <a:cs typeface="Calibri"/>
            </a:endParaRPr>
          </a:p>
          <a:p>
            <a:pPr marL="12700" marR="18415">
              <a:lnSpc>
                <a:spcPts val="1150"/>
              </a:lnSpc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Silhouette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score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used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evaluate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quality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of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clusters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created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using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clustering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algorithms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such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K-Means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in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terms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of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how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well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samples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are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clustered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with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other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samples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that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are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similar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each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other.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 The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Silhouette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score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is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calculated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for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each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sample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of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different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clusters.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calculate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Silhouette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score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for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each observation/data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point,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 </a:t>
            </a:r>
            <a:r>
              <a:rPr sz="1000" spc="-2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following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distances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need to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be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found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out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for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 each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observation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belonging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all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clusters: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31750">
              <a:lnSpc>
                <a:spcPts val="1150"/>
              </a:lnSpc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Mean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distance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between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observation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and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all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other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data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points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in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same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cluster.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This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distance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can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also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be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called </a:t>
            </a:r>
            <a:r>
              <a:rPr sz="1000" spc="-2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mean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intra-cluster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distance.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mean distance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denoted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by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0160">
              <a:lnSpc>
                <a:spcPts val="1150"/>
              </a:lnSpc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Mean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distance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between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observation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and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all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other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data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points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of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000" spc="5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next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nearest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cluster.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This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distance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can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also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be </a:t>
            </a:r>
            <a:r>
              <a:rPr sz="1000" spc="-2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called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mean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nearest-cluster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distance.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mean distance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denoted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by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b.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6858" y="4488307"/>
            <a:ext cx="20466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Figure</a:t>
            </a:r>
            <a:r>
              <a:rPr sz="1000" spc="-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6: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Silhouette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score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(n_cluster=2)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4430" y="4488307"/>
            <a:ext cx="21431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Figure 6.1: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Silhouette score (n_cluster=3)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6858" y="6244209"/>
            <a:ext cx="21431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Figure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6.2: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Silhouette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score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(n_cluster=4)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9219" y="6244209"/>
            <a:ext cx="21431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Figure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6.3: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Silhouette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score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(n_cluster=5)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153" y="8056626"/>
            <a:ext cx="2144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Figure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6.4: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Silhouette score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(n_cluster=6)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82328" y="8056626"/>
            <a:ext cx="2144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Figure 6.5: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Silhouette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score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(n_cluster=7)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28126" y="2967268"/>
            <a:ext cx="5828665" cy="1343025"/>
            <a:chOff x="928126" y="2967268"/>
            <a:chExt cx="5828665" cy="134302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26" y="2967268"/>
              <a:ext cx="2887070" cy="134256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3405" y="2990129"/>
              <a:ext cx="2913244" cy="1319701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6839" y="4856379"/>
            <a:ext cx="2854814" cy="121393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71358" y="4857139"/>
            <a:ext cx="2636871" cy="120861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8126" y="6612927"/>
            <a:ext cx="2887196" cy="126446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74732" y="6656840"/>
            <a:ext cx="2693901" cy="12160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611881"/>
            <a:ext cx="5690235" cy="65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95"/>
              </a:spcBef>
              <a:tabLst>
                <a:tab pos="3193415" algn="l"/>
              </a:tabLst>
            </a:pP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Figure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6.6: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Silhouette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score</a:t>
            </a:r>
            <a:r>
              <a:rPr sz="10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(n_cluster=7)	Figure 6.7: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Silhouette score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(n_cluster=8)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alibri"/>
              <a:cs typeface="Calibri"/>
            </a:endParaRPr>
          </a:p>
          <a:p>
            <a:pPr marL="12700" marR="5080">
              <a:lnSpc>
                <a:spcPts val="1160"/>
              </a:lnSpc>
            </a:pP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We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have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also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used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Elbow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method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to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get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perfect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number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of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cluster.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we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got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4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number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of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 cluster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best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suites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our </a:t>
            </a:r>
            <a:r>
              <a:rPr sz="1000" spc="-2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dataframe.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191125"/>
            <a:ext cx="4503420" cy="500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597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Figure</a:t>
            </a:r>
            <a:r>
              <a:rPr sz="1000" spc="-2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7:</a:t>
            </a:r>
            <a:r>
              <a:rPr sz="1000" spc="-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Elbow</a:t>
            </a:r>
            <a:r>
              <a:rPr sz="1000" spc="-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curve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K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=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4,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we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draw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k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means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clustering.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Here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we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can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see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4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black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dots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as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centroid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of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clusters.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620761"/>
            <a:ext cx="5928360" cy="793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183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Figure</a:t>
            </a:r>
            <a:r>
              <a:rPr sz="1000" spc="-2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8: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 K-Mean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Cluster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150"/>
              </a:lnSpc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dendrogram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diagram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that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shows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hierarchical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relationship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between</a:t>
            </a:r>
            <a:r>
              <a:rPr sz="1000" spc="4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objects.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It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most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commonly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created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as </a:t>
            </a:r>
            <a:r>
              <a:rPr sz="1000" spc="-2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an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output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from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hierarchical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clustering.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 main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use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of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dendrogram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sz="1000" spc="5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sz="1000" b="1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work</a:t>
            </a:r>
            <a:r>
              <a:rPr sz="1000" b="1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out</a:t>
            </a:r>
            <a:r>
              <a:rPr sz="1000" b="1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the best</a:t>
            </a:r>
            <a:r>
              <a:rPr sz="1000" b="1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way</a:t>
            </a:r>
            <a:r>
              <a:rPr sz="1000" b="1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sz="1000" b="1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allocate </a:t>
            </a:r>
            <a:r>
              <a:rPr sz="1000" b="1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objects</a:t>
            </a:r>
            <a:r>
              <a:rPr sz="1000" b="1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sz="1000" b="1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clusters.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123" y="939043"/>
            <a:ext cx="2753855" cy="15845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1057" y="938502"/>
            <a:ext cx="2572988" cy="15907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7504" y="3472575"/>
            <a:ext cx="2708425" cy="1524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7264" y="5876575"/>
            <a:ext cx="2761988" cy="15663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538729"/>
            <a:ext cx="5600065" cy="647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Figure</a:t>
            </a:r>
            <a:r>
              <a:rPr sz="1000" spc="-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9:</a:t>
            </a:r>
            <a:r>
              <a:rPr sz="1000" spc="-2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Dendrogram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150"/>
              </a:lnSpc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agglomerative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clustering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000" b="1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most</a:t>
            </a:r>
            <a:r>
              <a:rPr sz="1000" b="1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common</a:t>
            </a:r>
            <a:r>
              <a:rPr sz="1000" b="1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1F2023"/>
                </a:solidFill>
                <a:latin typeface="Times New Roman"/>
                <a:cs typeface="Times New Roman"/>
              </a:rPr>
              <a:t>type</a:t>
            </a:r>
            <a:r>
              <a:rPr sz="1000" b="1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1F2023"/>
                </a:solidFill>
                <a:latin typeface="Times New Roman"/>
                <a:cs typeface="Times New Roman"/>
              </a:rPr>
              <a:t>of</a:t>
            </a:r>
            <a:r>
              <a:rPr sz="1000" b="1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hierarchical</a:t>
            </a:r>
            <a:r>
              <a:rPr sz="1000" b="1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clustering</a:t>
            </a:r>
            <a:r>
              <a:rPr sz="1000" b="1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used</a:t>
            </a:r>
            <a:r>
              <a:rPr sz="1000" b="1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sz="1000" b="1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group</a:t>
            </a:r>
            <a:r>
              <a:rPr sz="1000" b="1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objects</a:t>
            </a:r>
            <a:r>
              <a:rPr sz="1000" b="1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in </a:t>
            </a:r>
            <a:r>
              <a:rPr sz="1000" b="1" spc="-2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clusters</a:t>
            </a:r>
            <a:r>
              <a:rPr sz="1000" b="1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based </a:t>
            </a:r>
            <a:r>
              <a:rPr sz="1000" b="1" dirty="0">
                <a:solidFill>
                  <a:srgbClr val="1F2023"/>
                </a:solidFill>
                <a:latin typeface="Times New Roman"/>
                <a:cs typeface="Times New Roman"/>
              </a:rPr>
              <a:t>on</a:t>
            </a:r>
            <a:r>
              <a:rPr sz="10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 their</a:t>
            </a:r>
            <a:r>
              <a:rPr sz="1000" b="1" dirty="0">
                <a:solidFill>
                  <a:srgbClr val="1F2023"/>
                </a:solidFill>
                <a:latin typeface="Times New Roman"/>
                <a:cs typeface="Times New Roman"/>
              </a:rPr>
              <a:t> similarity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055235"/>
            <a:ext cx="5916930" cy="4027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233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Figure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10: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 Hierarchical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clustering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tabLst>
                <a:tab pos="469265" algn="l"/>
              </a:tabLst>
            </a:pP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5.	Sentiment</a:t>
            </a:r>
            <a:r>
              <a:rPr sz="1000" b="1" spc="-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Calibri"/>
                <a:cs typeface="Calibri"/>
              </a:rPr>
              <a:t>Analysis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libri"/>
              <a:cs typeface="Calibri"/>
            </a:endParaRPr>
          </a:p>
          <a:p>
            <a:pPr marL="12700" marR="5080">
              <a:lnSpc>
                <a:spcPts val="1150"/>
              </a:lnSpc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Sentiment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Analysis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process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of</a:t>
            </a:r>
            <a:r>
              <a:rPr sz="1000" spc="4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computationally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determining</a:t>
            </a:r>
            <a:r>
              <a:rPr sz="1000" spc="2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whether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piece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of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writing</a:t>
            </a:r>
            <a:r>
              <a:rPr sz="1000" spc="2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positive,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negative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or </a:t>
            </a:r>
            <a:r>
              <a:rPr sz="1000" spc="-2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neutral.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It’s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also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known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as opinion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mining,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deriving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opinion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or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attitude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of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 speaker.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18159" indent="287655">
              <a:lnSpc>
                <a:spcPts val="1150"/>
              </a:lnSpc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Natural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Language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Processing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one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part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of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Artificial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Intelligence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and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Machine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Learning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make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an </a:t>
            </a:r>
            <a:r>
              <a:rPr sz="1000" spc="-2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understanding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of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interactions between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computers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and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human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(natural)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languages.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94615" indent="255904">
              <a:lnSpc>
                <a:spcPts val="1150"/>
              </a:lnSpc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Sentiment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analysis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one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part of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Natural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Language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Processing,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that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often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used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analyze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words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based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on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 </a:t>
            </a:r>
            <a:r>
              <a:rPr sz="1000" spc="-2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patterns of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people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in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writing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sz="1000" spc="3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find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positive,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negative,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or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 neutral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sentiments.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Sentiment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analysis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useful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for 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knowing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how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users like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something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or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not.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715" indent="191770">
              <a:lnSpc>
                <a:spcPct val="95900"/>
              </a:lnSpc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Zomato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an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application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rating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restaurants.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 rating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has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review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of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restaurant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which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can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be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used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for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sentiment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analysis.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Based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on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this,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writers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want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discuss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sentiment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of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review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be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predicted.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method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used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for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preprocessing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review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make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all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words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lowercase,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tokenization,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remove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numbers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and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punctuation,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stop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words,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and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lemmatization.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Then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after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that,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we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create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word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vector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with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term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frequency-inverse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document </a:t>
            </a:r>
            <a:r>
              <a:rPr sz="1000" spc="-2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frequency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(TF-IDF).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data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that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we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process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are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10,000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reviews.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After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that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make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positive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with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reviews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that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have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 </a:t>
            </a:r>
            <a:r>
              <a:rPr sz="1000" spc="-2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rating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of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3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and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above,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negative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with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reviews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that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have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 rating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of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3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and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below, and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neutral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who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have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rating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of 3. 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use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Split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Test,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75%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Data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Training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and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25%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Data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Testing.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We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have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applied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logistic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regression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on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reviews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dataset.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getting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82%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Accuracy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on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model.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10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words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that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affect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results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are: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“bad”,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“good”,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“average”,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“best”, </a:t>
            </a:r>
            <a:r>
              <a:rPr sz="1000" spc="-2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“place”,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“love”,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“order”,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“food”,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“try”,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and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“nice”.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83845" indent="160020">
              <a:lnSpc>
                <a:spcPts val="1150"/>
              </a:lnSpc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In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sentiment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analysis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we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have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7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features.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Restaurant,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reviewer,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review,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rating,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metadata,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time,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pictures.</a:t>
            </a:r>
            <a:r>
              <a:rPr sz="1000" spc="7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We </a:t>
            </a:r>
            <a:r>
              <a:rPr sz="1000" spc="-2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calculated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percentage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of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restaurants ratings.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671" y="932727"/>
            <a:ext cx="3078450" cy="14249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6838" y="3371122"/>
            <a:ext cx="3028951" cy="14978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354451"/>
            <a:ext cx="5897245" cy="3356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Figure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11: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Restaurant rating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percentage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0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Logistic</a:t>
            </a:r>
            <a:r>
              <a:rPr sz="1000" b="1" spc="-2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Regression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F2023"/>
              </a:buClr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98500"/>
              </a:lnSpc>
            </a:pP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Logistic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regression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z="1000" spc="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statistical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analysis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method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used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to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predict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data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value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based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Calibri"/>
                <a:cs typeface="Calibri"/>
              </a:rPr>
              <a:t>on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prior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observations</a:t>
            </a:r>
            <a:r>
              <a:rPr sz="10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a </a:t>
            </a:r>
            <a:r>
              <a:rPr sz="10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data</a:t>
            </a:r>
            <a:r>
              <a:rPr sz="10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Calibri"/>
                <a:cs typeface="Calibri"/>
              </a:rPr>
              <a:t>set.</a:t>
            </a:r>
            <a:r>
              <a:rPr sz="1000" spc="19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There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are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4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types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of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logistic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regression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BINARY,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ORDINAL,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NOMINAL,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POISSON</a:t>
            </a:r>
            <a:r>
              <a:rPr sz="1000" spc="5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logistic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regression. </a:t>
            </a:r>
            <a:r>
              <a:rPr sz="1000" spc="-2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We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used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ordinal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logistic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regression.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Number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of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categories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3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or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more.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Characteristic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are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at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natural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ordering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of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levels.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Like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in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our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case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categories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our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ratings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in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3</a:t>
            </a:r>
            <a:r>
              <a:rPr sz="1000" spc="4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types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i.e.,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bad,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average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and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good.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15" dirty="0">
                <a:solidFill>
                  <a:srgbClr val="1F2023"/>
                </a:solidFill>
                <a:latin typeface="Times New Roman"/>
                <a:cs typeface="Times New Roman"/>
              </a:rPr>
              <a:t>We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used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logistic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regression </a:t>
            </a:r>
            <a:r>
              <a:rPr sz="1000" spc="-2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classify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ratings.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Accuracy:</a:t>
            </a:r>
            <a:r>
              <a:rPr sz="1000" spc="-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0.8224186420249096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Precision: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0.8929315433850494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Recall: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0.8224186420249096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0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Word</a:t>
            </a:r>
            <a:r>
              <a:rPr sz="1000" b="1" spc="-3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Cloud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00330">
              <a:lnSpc>
                <a:spcPts val="1150"/>
              </a:lnSpc>
              <a:spcBef>
                <a:spcPts val="5"/>
              </a:spcBef>
            </a:pP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Word</a:t>
            </a:r>
            <a:r>
              <a:rPr sz="100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Clouds</a:t>
            </a:r>
            <a:r>
              <a:rPr sz="1000" spc="1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are</a:t>
            </a:r>
            <a:r>
              <a:rPr sz="1000" spc="2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Arial"/>
                <a:cs typeface="Arial"/>
              </a:rPr>
              <a:t>visual</a:t>
            </a:r>
            <a:r>
              <a:rPr sz="1000" b="1" spc="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Arial"/>
                <a:cs typeface="Arial"/>
              </a:rPr>
              <a:t>displays</a:t>
            </a:r>
            <a:r>
              <a:rPr sz="1000" b="1" spc="1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Arial"/>
                <a:cs typeface="Arial"/>
              </a:rPr>
              <a:t>of</a:t>
            </a:r>
            <a:r>
              <a:rPr sz="1000" b="1" spc="1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Arial"/>
                <a:cs typeface="Arial"/>
              </a:rPr>
              <a:t>text</a:t>
            </a:r>
            <a:r>
              <a:rPr sz="1000" b="1" spc="1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Arial"/>
                <a:cs typeface="Arial"/>
              </a:rPr>
              <a:t>data</a:t>
            </a:r>
            <a:r>
              <a:rPr sz="1000" b="1" spc="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Arial"/>
                <a:cs typeface="Arial"/>
              </a:rPr>
              <a:t>–</a:t>
            </a:r>
            <a:r>
              <a:rPr sz="1000" b="1" spc="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Arial"/>
                <a:cs typeface="Arial"/>
              </a:rPr>
              <a:t>simple</a:t>
            </a:r>
            <a:r>
              <a:rPr sz="1000" b="1" spc="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Arial"/>
                <a:cs typeface="Arial"/>
              </a:rPr>
              <a:t>text</a:t>
            </a:r>
            <a:r>
              <a:rPr sz="1000" b="1" spc="1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1F2023"/>
                </a:solidFill>
                <a:latin typeface="Arial"/>
                <a:cs typeface="Arial"/>
              </a:rPr>
              <a:t>analysis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.</a:t>
            </a:r>
            <a:r>
              <a:rPr sz="1000" spc="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Word</a:t>
            </a:r>
            <a:r>
              <a:rPr sz="1000" spc="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Clouds</a:t>
            </a:r>
            <a:r>
              <a:rPr sz="1000" spc="1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display</a:t>
            </a:r>
            <a:r>
              <a:rPr sz="1000" spc="1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the</a:t>
            </a:r>
            <a:r>
              <a:rPr sz="1000" spc="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most </a:t>
            </a:r>
            <a:r>
              <a:rPr sz="100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prominent</a:t>
            </a:r>
            <a:r>
              <a:rPr sz="100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or</a:t>
            </a:r>
            <a:r>
              <a:rPr sz="1000" spc="1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frequent</a:t>
            </a:r>
            <a:r>
              <a:rPr sz="1000" spc="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1F2023"/>
                </a:solidFill>
                <a:latin typeface="Arial MT"/>
                <a:cs typeface="Arial MT"/>
              </a:rPr>
              <a:t>words</a:t>
            </a:r>
            <a:r>
              <a:rPr sz="1000" spc="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Arial MT"/>
                <a:cs typeface="Arial MT"/>
              </a:rPr>
              <a:t>in</a:t>
            </a:r>
            <a:r>
              <a:rPr sz="1000" spc="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a</a:t>
            </a:r>
            <a:r>
              <a:rPr sz="1000" spc="2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body</a:t>
            </a:r>
            <a:r>
              <a:rPr sz="1000" spc="2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of</a:t>
            </a:r>
            <a:r>
              <a:rPr sz="100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text</a:t>
            </a:r>
            <a:r>
              <a:rPr sz="1000" spc="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(such</a:t>
            </a:r>
            <a:r>
              <a:rPr sz="1000" spc="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as</a:t>
            </a:r>
            <a:r>
              <a:rPr sz="1000" spc="1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a</a:t>
            </a:r>
            <a:r>
              <a:rPr sz="100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State</a:t>
            </a:r>
            <a:r>
              <a:rPr sz="1000" spc="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of</a:t>
            </a:r>
            <a:r>
              <a:rPr sz="1000" spc="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the</a:t>
            </a:r>
            <a:r>
              <a:rPr sz="1000" spc="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Union</a:t>
            </a:r>
            <a:r>
              <a:rPr sz="100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Address).</a:t>
            </a:r>
            <a:r>
              <a:rPr sz="1000" spc="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Typically,</a:t>
            </a:r>
            <a:r>
              <a:rPr sz="1000" spc="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a</a:t>
            </a:r>
            <a:r>
              <a:rPr sz="1000" spc="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Word </a:t>
            </a:r>
            <a:r>
              <a:rPr sz="1000" spc="-26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Cloud will</a:t>
            </a:r>
            <a:r>
              <a:rPr sz="1000" spc="-10" dirty="0">
                <a:solidFill>
                  <a:srgbClr val="1F2023"/>
                </a:solidFill>
                <a:latin typeface="Arial MT"/>
                <a:cs typeface="Arial MT"/>
              </a:rPr>
              <a:t> ignore</a:t>
            </a:r>
            <a:r>
              <a:rPr sz="1000" spc="1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the</a:t>
            </a:r>
            <a:r>
              <a:rPr sz="1000" spc="1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most common</a:t>
            </a:r>
            <a:r>
              <a:rPr sz="1000" spc="-1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words</a:t>
            </a:r>
            <a:r>
              <a:rPr sz="100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Arial MT"/>
                <a:cs typeface="Arial MT"/>
              </a:rPr>
              <a:t>in</a:t>
            </a:r>
            <a:r>
              <a:rPr sz="1000" spc="1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the</a:t>
            </a:r>
            <a:r>
              <a:rPr sz="1000" spc="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language (“a”, “an”, “the”</a:t>
            </a:r>
            <a:r>
              <a:rPr sz="1000" spc="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Arial MT"/>
                <a:cs typeface="Arial MT"/>
              </a:rPr>
              <a:t>etc.).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8996" y="8521445"/>
            <a:ext cx="16617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Figure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12: </a:t>
            </a:r>
            <a:r>
              <a:rPr sz="1100" dirty="0">
                <a:latin typeface="Calibri"/>
                <a:cs typeface="Calibri"/>
              </a:rPr>
              <a:t>word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cloud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(good)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8515" y="8521445"/>
            <a:ext cx="19342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Figure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12.1: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word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cloud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(average)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297" y="979059"/>
            <a:ext cx="2992847" cy="2142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698" y="6909721"/>
            <a:ext cx="2808840" cy="142524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05942" y="6890668"/>
            <a:ext cx="2744204" cy="14524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2614929"/>
            <a:ext cx="5727065" cy="532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Figure</a:t>
            </a:r>
            <a:r>
              <a:rPr sz="1000" spc="-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12.2: Word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Cloud (bad)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0665" algn="l"/>
              </a:tabLst>
            </a:pPr>
            <a:r>
              <a:rPr sz="1000" b="1" dirty="0">
                <a:solidFill>
                  <a:srgbClr val="1F2023"/>
                </a:solidFill>
                <a:latin typeface="Times New Roman"/>
                <a:cs typeface="Times New Roman"/>
              </a:rPr>
              <a:t>6.	</a:t>
            </a:r>
            <a:r>
              <a:rPr sz="10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Conclusions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Top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5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cuisines</a:t>
            </a:r>
            <a:r>
              <a:rPr sz="1000" spc="-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are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F2023"/>
              </a:buClr>
              <a:buFont typeface="Arial MT"/>
              <a:buChar char="•"/>
            </a:pPr>
            <a:endParaRPr sz="1150">
              <a:latin typeface="Times New Roman"/>
              <a:cs typeface="Times New Roman"/>
            </a:endParaRPr>
          </a:p>
          <a:p>
            <a:pPr marL="318770" lvl="1" indent="-78740">
              <a:lnSpc>
                <a:spcPct val="100000"/>
              </a:lnSpc>
              <a:buSzPct val="90000"/>
              <a:buAutoNum type="romanLcParenR"/>
              <a:tabLst>
                <a:tab pos="319405" algn="l"/>
              </a:tabLst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North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Indian,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Chinese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ii)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North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Indian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iii)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Continental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iv)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Ice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Cream,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Desserts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v)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Fast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Food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F2023"/>
              </a:buClr>
              <a:buFont typeface="Times New Roman"/>
              <a:buAutoNum type="romanLcParenR"/>
            </a:pPr>
            <a:endParaRPr sz="115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Bottom 5 cuisines</a:t>
            </a:r>
            <a:r>
              <a:rPr sz="1000" spc="-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are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F2023"/>
              </a:buClr>
              <a:buFont typeface="Arial MT"/>
              <a:buChar char="•"/>
            </a:pPr>
            <a:endParaRPr sz="1200">
              <a:latin typeface="Times New Roman"/>
              <a:cs typeface="Times New Roman"/>
            </a:endParaRPr>
          </a:p>
          <a:p>
            <a:pPr marL="240665" marR="299085" lvl="1">
              <a:lnSpc>
                <a:spcPts val="1150"/>
              </a:lnSpc>
              <a:buSzPct val="90000"/>
              <a:buAutoNum type="romanLcParenR"/>
              <a:tabLst>
                <a:tab pos="351155" algn="l"/>
              </a:tabLst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American,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Fast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Food,</a:t>
            </a:r>
            <a:r>
              <a:rPr sz="1000" spc="3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Salad,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Burger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ii)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Continental,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Italian,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North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Indian,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Chinese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iii)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North</a:t>
            </a:r>
            <a:r>
              <a:rPr sz="1000" spc="2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Indian, </a:t>
            </a:r>
            <a:r>
              <a:rPr sz="1000" spc="-2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Italian,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Continental,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Asian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iv) Mexican,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Italian,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North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Indian,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Chinese,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Salad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v)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Momos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1F2023"/>
              </a:buClr>
              <a:buFont typeface="Times New Roman"/>
              <a:buAutoNum type="romanLcParenR"/>
            </a:pPr>
            <a:endParaRPr sz="115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Top 5 collections</a:t>
            </a:r>
            <a:r>
              <a:rPr sz="1000" spc="-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are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F2023"/>
              </a:buClr>
              <a:buFont typeface="Arial MT"/>
              <a:buChar char="•"/>
            </a:pPr>
            <a:endParaRPr sz="1200">
              <a:latin typeface="Times New Roman"/>
              <a:cs typeface="Times New Roman"/>
            </a:endParaRPr>
          </a:p>
          <a:p>
            <a:pPr marL="240665" marR="5080" lvl="1">
              <a:lnSpc>
                <a:spcPts val="1150"/>
              </a:lnSpc>
              <a:buSzPct val="90000"/>
              <a:buAutoNum type="romanLcParenR"/>
              <a:tabLst>
                <a:tab pos="351155" algn="l"/>
              </a:tabLst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Unknown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ii)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Food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Hygiene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Rated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Restaurants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in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Hyderabad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iii)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Great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Buffets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iv)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Trending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This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Week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v) </a:t>
            </a:r>
            <a:r>
              <a:rPr sz="1000" spc="-2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Hyderabad’s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Hottest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1F2023"/>
              </a:buClr>
              <a:buFont typeface="Times New Roman"/>
              <a:buAutoNum type="romanLcParenR"/>
            </a:pPr>
            <a:endParaRPr sz="115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Bottom 5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collections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are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2023"/>
              </a:buClr>
              <a:buFont typeface="Arial MT"/>
              <a:buChar char="•"/>
            </a:pPr>
            <a:endParaRPr sz="1150">
              <a:latin typeface="Times New Roman"/>
              <a:cs typeface="Times New Roman"/>
            </a:endParaRPr>
          </a:p>
          <a:p>
            <a:pPr marL="318770" lvl="1" indent="-78740">
              <a:lnSpc>
                <a:spcPts val="1175"/>
              </a:lnSpc>
              <a:buSzPct val="90000"/>
              <a:buAutoNum type="romanLcParenR"/>
              <a:tabLst>
                <a:tab pos="319405" algn="l"/>
              </a:tabLst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Sneak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Peek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Hyderabad</a:t>
            </a:r>
            <a:r>
              <a:rPr sz="10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ii)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Best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Milkshakes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iii)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Happy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Hours,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Top-Rated,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Gold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Curated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iv)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Best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Bakeries</a:t>
            </a:r>
            <a:endParaRPr sz="1000">
              <a:latin typeface="Times New Roman"/>
              <a:cs typeface="Times New Roman"/>
            </a:endParaRPr>
          </a:p>
          <a:p>
            <a:pPr marL="240665">
              <a:lnSpc>
                <a:spcPts val="1175"/>
              </a:lnSpc>
            </a:pP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v)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Great Breakfasts,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Late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Night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Restaurants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240665" indent="-228600">
              <a:lnSpc>
                <a:spcPts val="1175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In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collection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top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3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vocab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used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week,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visit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and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veggie.</a:t>
            </a:r>
            <a:endParaRPr sz="1000">
              <a:latin typeface="Times New Roman"/>
              <a:cs typeface="Times New Roman"/>
            </a:endParaRPr>
          </a:p>
          <a:p>
            <a:pPr marL="240665" indent="-228600">
              <a:lnSpc>
                <a:spcPts val="115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In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cuisines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top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3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vocab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used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wrap,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Thai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and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sushi.</a:t>
            </a:r>
            <a:endParaRPr sz="1000">
              <a:latin typeface="Times New Roman"/>
              <a:cs typeface="Times New Roman"/>
            </a:endParaRPr>
          </a:p>
          <a:p>
            <a:pPr marL="240665" indent="-228600">
              <a:lnSpc>
                <a:spcPts val="116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For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n_clusters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=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4,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we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get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highest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silhouette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score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0.4722959202437076</a:t>
            </a:r>
            <a:endParaRPr sz="1000">
              <a:latin typeface="Times New Roman"/>
              <a:cs typeface="Times New Roman"/>
            </a:endParaRPr>
          </a:p>
          <a:p>
            <a:pPr marL="240665" indent="-228600">
              <a:lnSpc>
                <a:spcPts val="116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From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elbow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method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we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get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4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number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of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clusters is best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among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all.</a:t>
            </a:r>
            <a:endParaRPr sz="1000">
              <a:latin typeface="Times New Roman"/>
              <a:cs typeface="Times New Roman"/>
            </a:endParaRPr>
          </a:p>
          <a:p>
            <a:pPr marL="240665" indent="-228600">
              <a:lnSpc>
                <a:spcPts val="115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Used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dendrogram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find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optimal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number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of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 clusters</a:t>
            </a:r>
            <a:endParaRPr sz="1000">
              <a:latin typeface="Times New Roman"/>
              <a:cs typeface="Times New Roman"/>
            </a:endParaRPr>
          </a:p>
          <a:p>
            <a:pPr marL="240665" indent="-228600">
              <a:lnSpc>
                <a:spcPts val="115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Applied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agglomerative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hierarchical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clustering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from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this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find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4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number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of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 cluster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good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fit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our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model.</a:t>
            </a:r>
            <a:endParaRPr sz="1000">
              <a:latin typeface="Times New Roman"/>
              <a:cs typeface="Times New Roman"/>
            </a:endParaRPr>
          </a:p>
          <a:p>
            <a:pPr marL="240665" marR="81280" indent="-228600">
              <a:lnSpc>
                <a:spcPts val="1160"/>
              </a:lnSpc>
              <a:spcBef>
                <a:spcPts val="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By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applying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different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clustering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algorithm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our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 dataset.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get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optimal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number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of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clusters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equal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to </a:t>
            </a:r>
            <a:r>
              <a:rPr sz="1000" spc="-2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4.</a:t>
            </a:r>
            <a:endParaRPr sz="1000">
              <a:latin typeface="Times New Roman"/>
              <a:cs typeface="Times New Roman"/>
            </a:endParaRPr>
          </a:p>
          <a:p>
            <a:pPr marL="240665" indent="-228600">
              <a:lnSpc>
                <a:spcPts val="109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we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have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categorized</a:t>
            </a:r>
            <a:r>
              <a:rPr sz="1000" spc="3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rating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in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3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types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i.e.,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good,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bad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and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average.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4500+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good,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1700+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bad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and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900+</a:t>
            </a:r>
            <a:endParaRPr sz="1000">
              <a:latin typeface="Times New Roman"/>
              <a:cs typeface="Times New Roman"/>
            </a:endParaRPr>
          </a:p>
          <a:p>
            <a:pPr marL="240665">
              <a:lnSpc>
                <a:spcPts val="1150"/>
              </a:lnSpc>
            </a:pP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average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ratings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given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by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customer.</a:t>
            </a:r>
            <a:endParaRPr sz="1000">
              <a:latin typeface="Times New Roman"/>
              <a:cs typeface="Times New Roman"/>
            </a:endParaRPr>
          </a:p>
          <a:p>
            <a:pPr marL="240665" indent="-228600">
              <a:lnSpc>
                <a:spcPts val="1175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We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have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applied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logistic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regression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on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reviews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dataset.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getting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F2023"/>
                </a:solidFill>
                <a:latin typeface="Times New Roman"/>
                <a:cs typeface="Times New Roman"/>
              </a:rPr>
              <a:t>82%</a:t>
            </a:r>
            <a:r>
              <a:rPr sz="10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Accuracy</a:t>
            </a:r>
            <a:r>
              <a:rPr sz="1000" spc="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F2023"/>
                </a:solidFill>
                <a:latin typeface="Times New Roman"/>
                <a:cs typeface="Times New Roman"/>
              </a:rPr>
              <a:t>on</a:t>
            </a:r>
            <a:r>
              <a:rPr sz="10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Times New Roman"/>
                <a:cs typeface="Times New Roman"/>
              </a:rPr>
              <a:t>model.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702" y="928147"/>
            <a:ext cx="2969615" cy="15030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26</TotalTime>
  <Words>3006</Words>
  <Application>Microsoft Office PowerPoint</Application>
  <PresentationFormat>Custom</PresentationFormat>
  <Paragraphs>152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 MT</vt:lpstr>
      <vt:lpstr>Arial</vt:lpstr>
      <vt:lpstr>Calibri</vt:lpstr>
      <vt:lpstr>Calibri Light</vt:lpstr>
      <vt:lpstr>Symbol</vt:lpstr>
      <vt:lpstr>Times New Roman</vt:lpstr>
      <vt:lpstr>Tw Cen MT</vt:lpstr>
      <vt:lpstr>Droplet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Rahul Chauhan</cp:lastModifiedBy>
  <cp:revision>2</cp:revision>
  <dcterms:created xsi:type="dcterms:W3CDTF">2022-10-21T12:23:48Z</dcterms:created>
  <dcterms:modified xsi:type="dcterms:W3CDTF">2022-10-31T08:25:38Z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2022-01-17T00:00:00Z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2022-10-21T00:00:00Z</vt:filetime>
  </property>
</Properties>
</file>