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4FBF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344" y="66039"/>
            <a:ext cx="348183" cy="3575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99693"/>
            <a:ext cx="325564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156" y="1189101"/>
            <a:ext cx="4161154" cy="1449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4FBF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276" y="1325956"/>
            <a:ext cx="41497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0" b="1">
                <a:latin typeface="Verdana"/>
                <a:cs typeface="Verdana"/>
              </a:rPr>
              <a:t>Ca</a:t>
            </a:r>
            <a:r>
              <a:rPr dirty="0" sz="3600" spc="-155" b="1">
                <a:latin typeface="Verdana"/>
                <a:cs typeface="Verdana"/>
              </a:rPr>
              <a:t>p</a:t>
            </a:r>
            <a:r>
              <a:rPr dirty="0" sz="3600" spc="-100" b="1">
                <a:latin typeface="Verdana"/>
                <a:cs typeface="Verdana"/>
              </a:rPr>
              <a:t>s</a:t>
            </a:r>
            <a:r>
              <a:rPr dirty="0" sz="3600" spc="-90" b="1">
                <a:latin typeface="Verdana"/>
                <a:cs typeface="Verdana"/>
              </a:rPr>
              <a:t>t</a:t>
            </a:r>
            <a:r>
              <a:rPr dirty="0" sz="3600" spc="-125" b="1">
                <a:latin typeface="Verdana"/>
                <a:cs typeface="Verdana"/>
              </a:rPr>
              <a:t>o</a:t>
            </a:r>
            <a:r>
              <a:rPr dirty="0" sz="3600" spc="-155" b="1">
                <a:latin typeface="Verdana"/>
                <a:cs typeface="Verdana"/>
              </a:rPr>
              <a:t>n</a:t>
            </a:r>
            <a:r>
              <a:rPr dirty="0" sz="3600" spc="-140" b="1">
                <a:latin typeface="Verdana"/>
                <a:cs typeface="Verdana"/>
              </a:rPr>
              <a:t>e</a:t>
            </a:r>
            <a:r>
              <a:rPr dirty="0" sz="3600" spc="-210" b="1">
                <a:latin typeface="Verdana"/>
                <a:cs typeface="Verdana"/>
              </a:rPr>
              <a:t> </a:t>
            </a:r>
            <a:r>
              <a:rPr dirty="0" sz="3600" spc="-150" b="1">
                <a:latin typeface="Verdana"/>
                <a:cs typeface="Verdana"/>
              </a:rPr>
              <a:t>P</a:t>
            </a:r>
            <a:r>
              <a:rPr dirty="0" sz="3600" spc="-90" b="1">
                <a:latin typeface="Verdana"/>
                <a:cs typeface="Verdana"/>
              </a:rPr>
              <a:t>r</a:t>
            </a:r>
            <a:r>
              <a:rPr dirty="0" sz="3600" spc="-145" b="1">
                <a:latin typeface="Verdana"/>
                <a:cs typeface="Verdana"/>
              </a:rPr>
              <a:t>o</a:t>
            </a:r>
            <a:r>
              <a:rPr dirty="0" sz="3600" spc="-65" b="1">
                <a:latin typeface="Verdana"/>
                <a:cs typeface="Verdana"/>
              </a:rPr>
              <a:t>j</a:t>
            </a:r>
            <a:r>
              <a:rPr dirty="0" sz="3600" spc="-145" b="1">
                <a:latin typeface="Verdana"/>
                <a:cs typeface="Verdana"/>
              </a:rPr>
              <a:t>e</a:t>
            </a:r>
            <a:r>
              <a:rPr dirty="0" sz="3600" spc="-105" b="1">
                <a:latin typeface="Verdana"/>
                <a:cs typeface="Verdana"/>
              </a:rPr>
              <a:t>c</a:t>
            </a:r>
            <a:r>
              <a:rPr dirty="0" sz="3600" spc="-100" b="1"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1893265"/>
            <a:ext cx="6818630" cy="101409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55" b="1">
                <a:solidFill>
                  <a:srgbClr val="124F5C"/>
                </a:solidFill>
                <a:latin typeface="Verdana"/>
                <a:cs typeface="Verdana"/>
              </a:rPr>
              <a:t>Airline</a:t>
            </a:r>
            <a:r>
              <a:rPr dirty="0" sz="2800" spc="31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2800" spc="-190" b="1">
                <a:solidFill>
                  <a:srgbClr val="124F5C"/>
                </a:solidFill>
                <a:latin typeface="Verdana"/>
                <a:cs typeface="Verdana"/>
              </a:rPr>
              <a:t>Passenger</a:t>
            </a:r>
            <a:r>
              <a:rPr dirty="0" sz="2800" spc="30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2800" spc="-170" b="1">
                <a:solidFill>
                  <a:srgbClr val="124F5C"/>
                </a:solidFill>
                <a:latin typeface="Verdana"/>
                <a:cs typeface="Verdana"/>
              </a:rPr>
              <a:t>Referral</a:t>
            </a:r>
            <a:r>
              <a:rPr dirty="0" sz="2800" spc="33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2800" spc="-170" b="1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2800">
              <a:latin typeface="Verdana"/>
              <a:cs typeface="Verdana"/>
            </a:endParaRPr>
          </a:p>
          <a:p>
            <a:pPr algn="ctr" marR="553720">
              <a:lnSpc>
                <a:spcPct val="100000"/>
              </a:lnSpc>
              <a:spcBef>
                <a:spcPts val="65"/>
              </a:spcBef>
            </a:pPr>
            <a:r>
              <a:rPr dirty="0" sz="1800" spc="-5" b="1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  <a:p>
            <a:pPr algn="ctr" marR="448945">
              <a:lnSpc>
                <a:spcPct val="100000"/>
              </a:lnSpc>
              <a:spcBef>
                <a:spcPts val="25"/>
              </a:spcBef>
            </a:pPr>
            <a:r>
              <a:rPr dirty="0" sz="1800" spc="-5" b="1">
                <a:solidFill>
                  <a:srgbClr val="124F5C"/>
                </a:solidFill>
                <a:latin typeface="Verdana"/>
                <a:cs typeface="Verdana"/>
              </a:rPr>
              <a:t>Rahul</a:t>
            </a:r>
            <a:r>
              <a:rPr dirty="0" sz="1800" spc="-2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124F5C"/>
                </a:solidFill>
                <a:latin typeface="Verdana"/>
                <a:cs typeface="Verdana"/>
              </a:rPr>
              <a:t>Chauhan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4007"/>
            <a:ext cx="340995" cy="3496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32257"/>
            <a:ext cx="3773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33399"/>
            <a:ext cx="4429125" cy="17487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 feature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Travel </a:t>
            </a:r>
            <a:r>
              <a:rPr dirty="0" sz="1400" spc="-10">
                <a:latin typeface="Microsoft Sans Serif"/>
                <a:cs typeface="Microsoft Sans Serif"/>
              </a:rPr>
              <a:t>Month:</a:t>
            </a:r>
            <a:endParaRPr sz="1400">
              <a:latin typeface="Microsoft Sans Serif"/>
              <a:cs typeface="Microsoft Sans Serif"/>
            </a:endParaRPr>
          </a:p>
          <a:p>
            <a:pPr marL="137795">
              <a:lnSpc>
                <a:spcPts val="1770"/>
              </a:lnSpc>
            </a:pPr>
            <a:r>
              <a:rPr dirty="0" sz="1800" spc="-465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  <a:p>
            <a:pPr marL="341630" indent="-320675">
              <a:lnSpc>
                <a:spcPts val="129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vs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mm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341630" marR="339725">
              <a:lnSpc>
                <a:spcPts val="1590"/>
              </a:lnSpc>
              <a:spcBef>
                <a:spcPts val="25"/>
              </a:spcBef>
            </a:pP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tents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travel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month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July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consideringthe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combined.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341630" marR="323850" indent="-320675">
              <a:lnSpc>
                <a:spcPct val="1100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month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cannot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preferable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trend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here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tent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travel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during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monthof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July.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96484" y="826769"/>
            <a:ext cx="4050029" cy="3587750"/>
            <a:chOff x="4896484" y="826769"/>
            <a:chExt cx="4050029" cy="3587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9979" y="826769"/>
              <a:ext cx="4005199" cy="1795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6484" y="2570289"/>
              <a:ext cx="4049649" cy="1844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32257"/>
            <a:ext cx="3773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24255"/>
            <a:ext cx="44164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feature</a:t>
            </a:r>
            <a:r>
              <a:rPr dirty="0" sz="1400" spc="-10">
                <a:latin typeface="Microsoft Sans Serif"/>
                <a:cs typeface="Microsoft Sans Serif"/>
              </a:rPr>
              <a:t> with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overall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rating: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1170813"/>
            <a:ext cx="4294505" cy="1449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ts val="2014"/>
              </a:lnSpc>
              <a:spcBef>
                <a:spcPts val="100"/>
              </a:spcBef>
            </a:pPr>
            <a:r>
              <a:rPr dirty="0" sz="1800" spc="-465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  <a:p>
            <a:pPr marL="332740" indent="-320675">
              <a:lnSpc>
                <a:spcPts val="1295"/>
              </a:lnSpc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10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vs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recommended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graph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endParaRPr sz="1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perfectly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understandable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endParaRPr sz="1200">
              <a:latin typeface="Times New Roman"/>
              <a:cs typeface="Times New Roman"/>
            </a:endParaRPr>
          </a:p>
          <a:p>
            <a:pPr marL="332740" marR="23495">
              <a:lnSpc>
                <a:spcPct val="11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 given to the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 rating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1.0and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mm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-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10.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ut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332740" marR="5080">
              <a:lnSpc>
                <a:spcPct val="110000"/>
              </a:lnSpc>
              <a:spcBef>
                <a:spcPts val="30"/>
              </a:spcBef>
            </a:pP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true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1.0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matter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concern.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2948685"/>
            <a:ext cx="4172585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marR="5080" indent="-320675">
              <a:lnSpc>
                <a:spcPct val="110100"/>
              </a:lnSpc>
              <a:spcBef>
                <a:spcPts val="95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experience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insights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regular.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10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5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iv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 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91734" y="790574"/>
            <a:ext cx="3959225" cy="3703320"/>
            <a:chOff x="4991734" y="790574"/>
            <a:chExt cx="3959225" cy="3703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734" y="790574"/>
              <a:ext cx="3866261" cy="20713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724" y="2762846"/>
              <a:ext cx="3912107" cy="1731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42543"/>
            <a:ext cx="44291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 feature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seat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comfort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ts val="2014"/>
              </a:lnSpc>
              <a:spcBef>
                <a:spcPts val="100"/>
              </a:spcBef>
            </a:pPr>
            <a:r>
              <a:rPr dirty="0" spc="-465"/>
              <a:t>●</a:t>
            </a:r>
          </a:p>
          <a:p>
            <a:pPr marL="332740" indent="-320675">
              <a:lnSpc>
                <a:spcPts val="1295"/>
              </a:lnSpc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 comfort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recommended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compared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endParaRPr sz="1200">
              <a:latin typeface="Times New Roman"/>
              <a:cs typeface="Times New Roman"/>
            </a:endParaRPr>
          </a:p>
          <a:p>
            <a:pPr marL="332740" marR="5080">
              <a:lnSpc>
                <a:spcPct val="11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same.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332740" marR="182245">
              <a:lnSpc>
                <a:spcPct val="110000"/>
              </a:lnSpc>
              <a:spcBef>
                <a:spcPts val="3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compare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its positive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 Here we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come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dirty="0" sz="1200" spc="-2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conclusion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beremoved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early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2966973"/>
            <a:ext cx="4100829" cy="1035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2740" marR="5080" indent="-320675">
              <a:lnSpc>
                <a:spcPct val="110500"/>
              </a:lnSpc>
              <a:spcBef>
                <a:spcPts val="90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comfort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increases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with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alsonegative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wecan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intersection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comfort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3.0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cansee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63465" y="728979"/>
            <a:ext cx="4087495" cy="3742054"/>
            <a:chOff x="4863465" y="728979"/>
            <a:chExt cx="4087495" cy="374205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6490" y="728979"/>
              <a:ext cx="3941698" cy="19329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465" y="2662516"/>
              <a:ext cx="4087114" cy="1808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42543"/>
            <a:ext cx="44291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 feature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seat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comfort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ts val="2014"/>
              </a:lnSpc>
              <a:spcBef>
                <a:spcPts val="100"/>
              </a:spcBef>
            </a:pPr>
            <a:r>
              <a:rPr dirty="0" spc="-465"/>
              <a:t>●</a:t>
            </a:r>
          </a:p>
          <a:p>
            <a:pPr marL="332740" indent="-320675">
              <a:lnSpc>
                <a:spcPts val="1295"/>
              </a:lnSpc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 comfort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recommended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compared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endParaRPr sz="1200">
              <a:latin typeface="Times New Roman"/>
              <a:cs typeface="Times New Roman"/>
            </a:endParaRPr>
          </a:p>
          <a:p>
            <a:pPr marL="332740" marR="5080">
              <a:lnSpc>
                <a:spcPct val="11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same.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332740" marR="182245">
              <a:lnSpc>
                <a:spcPct val="110000"/>
              </a:lnSpc>
              <a:spcBef>
                <a:spcPts val="3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compare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its positive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 Here we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come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dirty="0" sz="1200" spc="-2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conclusion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beremoved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early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2966973"/>
            <a:ext cx="4100829" cy="1035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2740" marR="5080" indent="-320675">
              <a:lnSpc>
                <a:spcPct val="110500"/>
              </a:lnSpc>
              <a:spcBef>
                <a:spcPts val="90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comfort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increases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with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alsonegative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wecan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intersection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comfort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3.0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cansee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6490" y="675004"/>
            <a:ext cx="3941698" cy="19329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3465" y="2678391"/>
            <a:ext cx="4087114" cy="1808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27302"/>
            <a:ext cx="4453255" cy="446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 feature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Cabin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Service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900"/>
              </a:lnSpc>
            </a:pPr>
            <a:r>
              <a:rPr dirty="0" sz="1400" spc="-95">
                <a:latin typeface="Microsoft Sans Serif"/>
                <a:cs typeface="Microsoft Sans Serif"/>
              </a:rPr>
              <a:t>: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baseline="3086" sz="2700" spc="-352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endParaRPr baseline="3086" sz="2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1393316"/>
            <a:ext cx="4311015" cy="635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2740" marR="5080" indent="-320675">
              <a:lnSpc>
                <a:spcPct val="110900"/>
              </a:lnSpc>
              <a:spcBef>
                <a:spcPts val="110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rating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cabin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 rating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 compare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its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counterpart.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From</a:t>
            </a:r>
            <a:r>
              <a:rPr dirty="0" sz="1200" spc="-10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thatcabin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2354071"/>
            <a:ext cx="422910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0000"/>
              </a:lnSpc>
              <a:spcBef>
                <a:spcPts val="100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 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 recommendation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same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also wecan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intersection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3.5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2345" y="742314"/>
            <a:ext cx="4264660" cy="3531235"/>
            <a:chOff x="4792345" y="742314"/>
            <a:chExt cx="4264660" cy="3531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629" y="742314"/>
              <a:ext cx="3918200" cy="1768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345" y="2416873"/>
              <a:ext cx="4264533" cy="1856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42543"/>
            <a:ext cx="42094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 feature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Food Bev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856" y="1189101"/>
            <a:ext cx="4281170" cy="104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ts val="2014"/>
              </a:lnSpc>
              <a:spcBef>
                <a:spcPts val="100"/>
              </a:spcBef>
            </a:pPr>
            <a:r>
              <a:rPr dirty="0" sz="1800" spc="-465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  <a:p>
            <a:pPr marL="320040" indent="-320675">
              <a:lnSpc>
                <a:spcPts val="1295"/>
              </a:lnSpc>
              <a:buFont typeface="Microsoft Sans Serif"/>
              <a:buChar char="●"/>
              <a:tabLst>
                <a:tab pos="320040" algn="l"/>
                <a:tab pos="320675" algn="l"/>
              </a:tabLst>
            </a:pP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op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1.0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canconclude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1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food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delivery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quality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2564129"/>
            <a:ext cx="4274820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0100"/>
              </a:lnSpc>
              <a:spcBef>
                <a:spcPts val="100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food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service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10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5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iv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 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mm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 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intersection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food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close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3.0</a:t>
            </a:r>
            <a:r>
              <a:rPr dirty="0" sz="1200" spc="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see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2345" y="687704"/>
            <a:ext cx="4264660" cy="3654425"/>
            <a:chOff x="4792345" y="687704"/>
            <a:chExt cx="4264660" cy="36544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629" y="687704"/>
              <a:ext cx="3918200" cy="1768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345" y="2485415"/>
              <a:ext cx="4264533" cy="1856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66926"/>
            <a:ext cx="4282440" cy="26060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982980">
              <a:lnSpc>
                <a:spcPct val="80900"/>
              </a:lnSpc>
              <a:spcBef>
                <a:spcPts val="409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feature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En</a:t>
            </a:r>
            <a:r>
              <a:rPr dirty="0" baseline="4629" sz="2700" spc="-165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r>
              <a:rPr dirty="0" sz="1400" spc="-110">
                <a:latin typeface="Microsoft Sans Serif"/>
                <a:cs typeface="Microsoft Sans Serif"/>
              </a:rPr>
              <a:t>tertainment:</a:t>
            </a:r>
            <a:endParaRPr sz="1400">
              <a:latin typeface="Microsoft Sans Serif"/>
              <a:cs typeface="Microsoft Sans Serif"/>
            </a:endParaRPr>
          </a:p>
          <a:p>
            <a:pPr algn="just" marL="341630" marR="81915" indent="-320675">
              <a:lnSpc>
                <a:spcPct val="110000"/>
              </a:lnSpc>
              <a:spcBef>
                <a:spcPts val="13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entertainment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 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 given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rating1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dirty="0" sz="1200" spc="-2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well.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Microsoft Sans Serif"/>
              <a:buChar char="●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Microsoft Sans Serif"/>
              <a:buChar char="●"/>
            </a:pPr>
            <a:endParaRPr sz="1100">
              <a:latin typeface="Times New Roman"/>
              <a:cs typeface="Times New Roman"/>
            </a:endParaRPr>
          </a:p>
          <a:p>
            <a:pPr marL="341630" marR="5080" indent="-320675">
              <a:lnSpc>
                <a:spcPct val="1105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too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increases with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 rating and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iv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mm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  intersection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Entertainment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between 2.5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3.0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2345" y="672464"/>
            <a:ext cx="4155440" cy="3679825"/>
            <a:chOff x="4792345" y="672464"/>
            <a:chExt cx="4155440" cy="3679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1759" y="672464"/>
              <a:ext cx="4105644" cy="1925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345" y="2504236"/>
              <a:ext cx="4084193" cy="1847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66926"/>
            <a:ext cx="4928870" cy="28067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992505">
              <a:lnSpc>
                <a:spcPct val="80900"/>
              </a:lnSpc>
              <a:spcBef>
                <a:spcPts val="409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feature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Ground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80">
                <a:latin typeface="Microsoft Sans Serif"/>
                <a:cs typeface="Microsoft Sans Serif"/>
              </a:rPr>
              <a:t>Se</a:t>
            </a:r>
            <a:r>
              <a:rPr dirty="0" baseline="4629" sz="2700" spc="-270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r>
              <a:rPr dirty="0" sz="1400" spc="-180">
                <a:latin typeface="Microsoft Sans Serif"/>
                <a:cs typeface="Microsoft Sans Serif"/>
              </a:rPr>
              <a:t>rvice:</a:t>
            </a:r>
            <a:endParaRPr sz="1400">
              <a:latin typeface="Microsoft Sans Serif"/>
              <a:cs typeface="Microsoft Sans Serif"/>
            </a:endParaRPr>
          </a:p>
          <a:p>
            <a:pPr marL="341630" marR="682625" indent="-320675">
              <a:lnSpc>
                <a:spcPct val="110000"/>
              </a:lnSpc>
              <a:spcBef>
                <a:spcPts val="139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Microsoft Sans Serif"/>
                <a:cs typeface="Microsoft Sans Serif"/>
              </a:rPr>
              <a:t>Ground Service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given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rating1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well.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Microsoft Sans Serif"/>
              <a:buChar char="●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02020"/>
              </a:buClr>
              <a:buFont typeface="Microsoft Sans Serif"/>
              <a:buChar char="●"/>
            </a:pPr>
            <a:endParaRPr sz="1100">
              <a:latin typeface="Times New Roman"/>
              <a:cs typeface="Times New Roman"/>
            </a:endParaRPr>
          </a:p>
          <a:p>
            <a:pPr marL="341630" marR="725170" indent="-320675">
              <a:lnSpc>
                <a:spcPct val="1101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Ground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Service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increases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negative recommendation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same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wecan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intersection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2.5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3.0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negativerecommendation.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5520" y="640079"/>
            <a:ext cx="4088256" cy="18903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3954" y="2620683"/>
            <a:ext cx="3906266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17017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66926"/>
            <a:ext cx="4275455" cy="26060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234950">
              <a:lnSpc>
                <a:spcPct val="80900"/>
              </a:lnSpc>
              <a:spcBef>
                <a:spcPts val="409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feature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with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Value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90">
                <a:latin typeface="Microsoft Sans Serif"/>
                <a:cs typeface="Microsoft Sans Serif"/>
              </a:rPr>
              <a:t>M</a:t>
            </a:r>
            <a:r>
              <a:rPr dirty="0" baseline="4629" sz="2700" spc="-284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r>
              <a:rPr dirty="0" sz="1400" spc="-190">
                <a:latin typeface="Microsoft Sans Serif"/>
                <a:cs typeface="Microsoft Sans Serif"/>
              </a:rPr>
              <a:t>oney:</a:t>
            </a:r>
            <a:endParaRPr sz="1400">
              <a:latin typeface="Microsoft Sans Serif"/>
              <a:cs typeface="Microsoft Sans Serif"/>
            </a:endParaRPr>
          </a:p>
          <a:p>
            <a:pPr algn="just" marL="341630" marR="7620" indent="-320675">
              <a:lnSpc>
                <a:spcPct val="110000"/>
              </a:lnSpc>
              <a:spcBef>
                <a:spcPts val="13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 ground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 also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 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given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negative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rating1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dirty="0" sz="1200" spc="-2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Microsoft Sans Serif"/>
              <a:buChar char="●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Microsoft Sans Serif"/>
              <a:buChar char="●"/>
            </a:pPr>
            <a:endParaRPr sz="1100">
              <a:latin typeface="Times New Roman"/>
              <a:cs typeface="Times New Roman"/>
            </a:endParaRPr>
          </a:p>
          <a:p>
            <a:pPr marL="341630" marR="5080" indent="-320675">
              <a:lnSpc>
                <a:spcPct val="1105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 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 recommendation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same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also wecan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intersection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close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3.0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see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similar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8059" y="931544"/>
            <a:ext cx="4152900" cy="3512185"/>
            <a:chOff x="4798059" y="931544"/>
            <a:chExt cx="4152900" cy="3512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9019" y="931544"/>
              <a:ext cx="4091431" cy="18465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059" y="2635669"/>
              <a:ext cx="4085590" cy="1807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3598"/>
            <a:ext cx="572516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NLP(Natural</a:t>
            </a:r>
            <a:r>
              <a:rPr dirty="0" spc="-50"/>
              <a:t> </a:t>
            </a:r>
            <a:r>
              <a:rPr dirty="0" spc="-5"/>
              <a:t>Language</a:t>
            </a:r>
            <a:r>
              <a:rPr dirty="0" spc="-35"/>
              <a:t> </a:t>
            </a:r>
            <a:r>
              <a:rPr dirty="0" spc="-5"/>
              <a:t>Processing):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404" y="1545716"/>
            <a:ext cx="2820670" cy="1849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5280" marR="135255" indent="-323215">
              <a:lnSpc>
                <a:spcPct val="99500"/>
              </a:lnSpc>
              <a:spcBef>
                <a:spcPts val="105"/>
              </a:spcBef>
              <a:buChar char="●"/>
              <a:tabLst>
                <a:tab pos="335280" algn="l"/>
                <a:tab pos="335915" algn="l"/>
              </a:tabLst>
            </a:pPr>
            <a:r>
              <a:rPr dirty="0" sz="1200" spc="20">
                <a:latin typeface="Microsoft Sans Serif"/>
                <a:cs typeface="Microsoft Sans Serif"/>
              </a:rPr>
              <a:t>We </a:t>
            </a:r>
            <a:r>
              <a:rPr dirty="0" sz="1200" spc="-10">
                <a:latin typeface="Microsoft Sans Serif"/>
                <a:cs typeface="Microsoft Sans Serif"/>
              </a:rPr>
              <a:t>have </a:t>
            </a:r>
            <a:r>
              <a:rPr dirty="0" sz="1200" spc="-5">
                <a:latin typeface="Microsoft Sans Serif"/>
                <a:cs typeface="Microsoft Sans Serif"/>
              </a:rPr>
              <a:t>used vander </a:t>
            </a:r>
            <a:r>
              <a:rPr dirty="0" sz="1200" spc="-10">
                <a:latin typeface="Microsoft Sans Serif"/>
                <a:cs typeface="Microsoft Sans Serif"/>
              </a:rPr>
              <a:t>sentiment </a:t>
            </a:r>
            <a:r>
              <a:rPr dirty="0" sz="1200" spc="15">
                <a:latin typeface="Microsoft Sans Serif"/>
                <a:cs typeface="Microsoft Sans Serif"/>
              </a:rPr>
              <a:t>in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NLP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so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convert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sentiments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5">
                <a:latin typeface="Microsoft Sans Serif"/>
                <a:cs typeface="Microsoft Sans Serif"/>
              </a:rPr>
              <a:t>in 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customer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review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into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score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have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our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model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prediction.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●"/>
            </a:pPr>
            <a:endParaRPr sz="1250">
              <a:latin typeface="Microsoft Sans Serif"/>
              <a:cs typeface="Microsoft Sans Serif"/>
            </a:endParaRPr>
          </a:p>
          <a:p>
            <a:pPr marL="335280" marR="5080" indent="-323215">
              <a:lnSpc>
                <a:spcPct val="99600"/>
              </a:lnSpc>
              <a:buChar char="●"/>
              <a:tabLst>
                <a:tab pos="335280" algn="l"/>
                <a:tab pos="335915" algn="l"/>
              </a:tabLst>
            </a:pPr>
            <a:r>
              <a:rPr dirty="0" sz="1200" spc="20">
                <a:latin typeface="Microsoft Sans Serif"/>
                <a:cs typeface="Microsoft Sans Serif"/>
              </a:rPr>
              <a:t>We </a:t>
            </a:r>
            <a:r>
              <a:rPr dirty="0" sz="1200" spc="-10">
                <a:latin typeface="Microsoft Sans Serif"/>
                <a:cs typeface="Microsoft Sans Serif"/>
              </a:rPr>
              <a:t>have </a:t>
            </a:r>
            <a:r>
              <a:rPr dirty="0" sz="1200" spc="-5">
                <a:latin typeface="Microsoft Sans Serif"/>
                <a:cs typeface="Microsoft Sans Serif"/>
              </a:rPr>
              <a:t>also created </a:t>
            </a:r>
            <a:r>
              <a:rPr dirty="0" sz="1200">
                <a:latin typeface="Microsoft Sans Serif"/>
                <a:cs typeface="Microsoft Sans Serif"/>
              </a:rPr>
              <a:t>new feature 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numeric review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so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store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sentiment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score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5">
                <a:latin typeface="Microsoft Sans Serif"/>
                <a:cs typeface="Microsoft Sans Serif"/>
              </a:rPr>
              <a:t>we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have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retrieved using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sentiment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analysis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from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customer 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review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feature.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9015" y="1272501"/>
            <a:ext cx="5050409" cy="3385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524" y="789254"/>
            <a:ext cx="16256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 b="1">
                <a:latin typeface="Arial"/>
                <a:cs typeface="Arial"/>
              </a:rPr>
              <a:t>O</a:t>
            </a:r>
            <a:r>
              <a:rPr dirty="0" spc="-15" b="1">
                <a:latin typeface="Arial"/>
                <a:cs typeface="Arial"/>
              </a:rPr>
              <a:t>b</a:t>
            </a:r>
            <a:r>
              <a:rPr dirty="0" spc="5" b="1">
                <a:latin typeface="Arial"/>
                <a:cs typeface="Arial"/>
              </a:rPr>
              <a:t>j</a:t>
            </a:r>
            <a:r>
              <a:rPr dirty="0" spc="5" b="1">
                <a:latin typeface="Arial"/>
                <a:cs typeface="Arial"/>
              </a:rPr>
              <a:t>ec</a:t>
            </a:r>
            <a:r>
              <a:rPr dirty="0" spc="-30" b="1">
                <a:latin typeface="Arial"/>
                <a:cs typeface="Arial"/>
              </a:rPr>
              <a:t>t</a:t>
            </a:r>
            <a:r>
              <a:rPr dirty="0" spc="5" b="1">
                <a:latin typeface="Arial"/>
                <a:cs typeface="Arial"/>
              </a:rPr>
              <a:t>i</a:t>
            </a:r>
            <a:r>
              <a:rPr dirty="0" spc="-25" b="1">
                <a:latin typeface="Arial"/>
                <a:cs typeface="Arial"/>
              </a:rPr>
              <a:t>v</a:t>
            </a:r>
            <a:r>
              <a:rPr dirty="0" spc="5" b="1">
                <a:latin typeface="Arial"/>
                <a:cs typeface="Arial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869185"/>
            <a:ext cx="3839845" cy="151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9079" marR="5080" indent="-247015">
              <a:lnSpc>
                <a:spcPct val="99600"/>
              </a:lnSpc>
              <a:spcBef>
                <a:spcPts val="95"/>
              </a:spcBef>
              <a:buClr>
                <a:srgbClr val="000000"/>
              </a:buClr>
              <a:buSzPct val="78571"/>
              <a:buChar char="•"/>
              <a:tabLst>
                <a:tab pos="259715" algn="l"/>
              </a:tabLst>
            </a:pP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The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 given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data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 includes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airline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reviews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from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2006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to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2019</a:t>
            </a:r>
            <a:r>
              <a:rPr dirty="0" sz="14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for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popular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 airlines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around the world with multiple choice and </a:t>
            </a:r>
            <a:r>
              <a:rPr dirty="0" sz="1400" spc="-37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free</a:t>
            </a:r>
            <a:r>
              <a:rPr dirty="0" sz="1400" spc="-2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text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 questions.</a:t>
            </a:r>
            <a:endParaRPr sz="1400">
              <a:latin typeface="Arial"/>
              <a:cs typeface="Arial"/>
            </a:endParaRPr>
          </a:p>
          <a:p>
            <a:pPr algn="just" marL="259079" marR="8255" indent="-2470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78571"/>
              <a:buChar char="•"/>
              <a:tabLst>
                <a:tab pos="259715" algn="l"/>
              </a:tabLst>
            </a:pP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Data is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scrapped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in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Spring 2019.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The main </a:t>
            </a:r>
            <a:r>
              <a:rPr dirty="0" sz="1400" spc="-37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objective </a:t>
            </a:r>
            <a:r>
              <a:rPr dirty="0" sz="1400" spc="5" b="1">
                <a:solidFill>
                  <a:srgbClr val="004A52"/>
                </a:solidFill>
                <a:latin typeface="Arial"/>
                <a:cs typeface="Arial"/>
              </a:rPr>
              <a:t>is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to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predict whetherpassengers </a:t>
            </a:r>
            <a:r>
              <a:rPr dirty="0" sz="1400" spc="-37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will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refer</a:t>
            </a:r>
            <a:r>
              <a:rPr dirty="0" sz="1400" spc="2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airline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A52"/>
                </a:solidFill>
                <a:latin typeface="Arial"/>
                <a:cs typeface="Arial"/>
              </a:rPr>
              <a:t>to</a:t>
            </a:r>
            <a:r>
              <a:rPr dirty="0" sz="1400" spc="-1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4A52"/>
                </a:solidFill>
                <a:latin typeface="Arial"/>
                <a:cs typeface="Arial"/>
              </a:rPr>
              <a:t>their</a:t>
            </a:r>
            <a:r>
              <a:rPr dirty="0" sz="1400" spc="1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A52"/>
                </a:solidFill>
                <a:latin typeface="Arial"/>
                <a:cs typeface="Arial"/>
              </a:rPr>
              <a:t>friends.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344" y="66928"/>
            <a:ext cx="348183" cy="357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3575" y="1316977"/>
            <a:ext cx="4268470" cy="30587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3598"/>
            <a:ext cx="24542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Model</a:t>
            </a:r>
            <a:r>
              <a:rPr dirty="0" spc="-50"/>
              <a:t> </a:t>
            </a:r>
            <a:r>
              <a:rPr dirty="0" spc="-10"/>
              <a:t>Building: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150" y="920114"/>
            <a:ext cx="8832850" cy="4018915"/>
            <a:chOff x="311150" y="920114"/>
            <a:chExt cx="8832850" cy="401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150" y="979804"/>
              <a:ext cx="3418840" cy="36626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8035" y="979804"/>
              <a:ext cx="3145790" cy="38525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209" y="920114"/>
              <a:ext cx="3145789" cy="40189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3"/>
            <a:ext cx="466153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Model</a:t>
            </a:r>
            <a:r>
              <a:rPr dirty="0" spc="-80"/>
              <a:t> </a:t>
            </a:r>
            <a:r>
              <a:rPr dirty="0" spc="50"/>
              <a:t>Building(Continued….)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7" y="0"/>
            <a:ext cx="7556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146047"/>
            <a:ext cx="2561590" cy="359474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03929" y="1151888"/>
            <a:ext cx="5558155" cy="3988435"/>
            <a:chOff x="3503929" y="1151888"/>
            <a:chExt cx="5558155" cy="39884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929" y="1151889"/>
              <a:ext cx="2826385" cy="3668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8525" y="1151888"/>
              <a:ext cx="3083559" cy="3988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3"/>
            <a:ext cx="466153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Model</a:t>
            </a:r>
            <a:r>
              <a:rPr dirty="0" spc="-80"/>
              <a:t> </a:t>
            </a:r>
            <a:r>
              <a:rPr dirty="0" spc="50"/>
              <a:t>Building(Continued….)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7" y="0"/>
            <a:ext cx="7556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425" y="1146047"/>
            <a:ext cx="3976370" cy="3730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7900" y="1146149"/>
            <a:ext cx="3565525" cy="35963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3"/>
            <a:ext cx="466153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Model</a:t>
            </a:r>
            <a:r>
              <a:rPr dirty="0" spc="-80"/>
              <a:t> </a:t>
            </a:r>
            <a:r>
              <a:rPr dirty="0" spc="50"/>
              <a:t>Building(Continued….)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7" y="0"/>
            <a:ext cx="7556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1320164"/>
            <a:ext cx="2619375" cy="14376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365760" marR="5080" indent="-353695">
              <a:lnSpc>
                <a:spcPct val="96000"/>
              </a:lnSpc>
              <a:spcBef>
                <a:spcPts val="15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1.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 Selection we 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Random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Forest andXGBoost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having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high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Model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Accuracy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 a score 0.957082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but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we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 see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recall,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precision,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f1-score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roc_auc_score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XGBoost model combined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giving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higher</a:t>
            </a:r>
            <a:r>
              <a:rPr dirty="0" sz="1200" spc="2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1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dirty="0" sz="1200" spc="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484" y="2723133"/>
            <a:ext cx="1209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250" algn="l"/>
                <a:tab pos="1018540" algn="l"/>
              </a:tabLst>
            </a:pP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	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	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380" y="2723133"/>
            <a:ext cx="906144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76200" marR="5080" indent="-64135">
              <a:lnSpc>
                <a:spcPts val="1390"/>
              </a:lnSpc>
              <a:spcBef>
                <a:spcPts val="185"/>
              </a:spcBef>
              <a:tabLst>
                <a:tab pos="466725" algn="l"/>
              </a:tabLst>
            </a:pP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	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 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	</a:t>
            </a:r>
            <a:r>
              <a:rPr dirty="0" sz="1200" spc="-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484" y="2899917"/>
            <a:ext cx="122364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  <a:tabLst>
                <a:tab pos="814069" algn="l"/>
              </a:tabLst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oo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	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 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845" y="1006767"/>
            <a:ext cx="5245100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Model</a:t>
            </a:r>
            <a:r>
              <a:rPr dirty="0" spc="-90"/>
              <a:t> </a:t>
            </a:r>
            <a:r>
              <a:rPr dirty="0" spc="-10"/>
              <a:t>Explainability: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23366"/>
            <a:ext cx="94996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CC0000"/>
                </a:solidFill>
                <a:latin typeface="Microsoft Sans Serif"/>
                <a:cs typeface="Microsoft Sans Serif"/>
              </a:rPr>
              <a:t>SHA</a:t>
            </a:r>
            <a:r>
              <a:rPr dirty="0" sz="2400" spc="10">
                <a:solidFill>
                  <a:srgbClr val="CC0000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5">
                <a:solidFill>
                  <a:srgbClr val="CC0000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108" y="1430502"/>
            <a:ext cx="5085715" cy="1508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26390" marR="5080" indent="-314325">
              <a:lnSpc>
                <a:spcPct val="110100"/>
              </a:lnSpc>
              <a:spcBef>
                <a:spcPts val="110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 Shap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JS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summary we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 features overall, value for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money,numeric_review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combined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red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color block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pushes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prediction towardright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over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base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causing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common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 marL="326390" marR="247650" indent="-314325">
              <a:lnSpc>
                <a:spcPct val="110500"/>
              </a:lnSpc>
              <a:spcBef>
                <a:spcPts val="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Shap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summary scatter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plot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scatter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plot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high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overall,value for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money,numeric_review,cabin service,ground_service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positive features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 low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airline_British_airways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increasing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it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common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all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models.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Also we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 that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overall,value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money,numeric_review,cabin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service,ground_service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95" y="3071596"/>
            <a:ext cx="2850515" cy="17066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95700" y="782573"/>
            <a:ext cx="5337175" cy="3879850"/>
            <a:chOff x="3695700" y="782573"/>
            <a:chExt cx="5337175" cy="3879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5700" y="3295129"/>
              <a:ext cx="5337175" cy="13671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835" y="782573"/>
              <a:ext cx="3216910" cy="2505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3"/>
            <a:ext cx="188341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</a:t>
            </a:r>
            <a:r>
              <a:rPr dirty="0"/>
              <a:t>oncl</a:t>
            </a:r>
            <a:r>
              <a:rPr dirty="0" spc="-20"/>
              <a:t>u</a:t>
            </a:r>
            <a:r>
              <a:rPr dirty="0" spc="10"/>
              <a:t>s</a:t>
            </a:r>
            <a:r>
              <a:rPr dirty="0" spc="-5"/>
              <a:t>io</a:t>
            </a:r>
            <a:r>
              <a:rPr dirty="0" spc="-35"/>
              <a:t>n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932" y="1122654"/>
            <a:ext cx="7513320" cy="3173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6390" marR="169545" indent="-314325">
              <a:lnSpc>
                <a:spcPct val="110400"/>
              </a:lnSpc>
              <a:spcBef>
                <a:spcPts val="10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given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both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0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which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consider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now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interpret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effectively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solo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leisure.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may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because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poor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infrastructure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received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people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may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because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price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solo.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approximate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analysis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provided.</a:t>
            </a:r>
            <a:endParaRPr sz="1100">
              <a:latin typeface="Times New Roman"/>
              <a:cs typeface="Times New Roman"/>
            </a:endParaRPr>
          </a:p>
          <a:p>
            <a:pPr marL="326390" marR="29209" indent="-314325">
              <a:lnSpc>
                <a:spcPct val="110500"/>
              </a:lnSpc>
              <a:spcBef>
                <a:spcPts val="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gives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economic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cabin.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love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travel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economic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price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way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give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economy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maybe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because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less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infrastructure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provided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them.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 have given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positive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recommendation to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Business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 may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because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 quality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 provided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them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Business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similarly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9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because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price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business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less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travelling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percentage.</a:t>
            </a:r>
            <a:endParaRPr sz="1100">
              <a:latin typeface="Times New Roman"/>
              <a:cs typeface="Times New Roman"/>
            </a:endParaRPr>
          </a:p>
          <a:p>
            <a:pPr marL="326390" marR="176530" indent="-314325">
              <a:lnSpc>
                <a:spcPts val="1460"/>
              </a:lnSpc>
              <a:spcBef>
                <a:spcPts val="5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month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vs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no.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tents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travel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month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July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considering the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combined.</a:t>
            </a:r>
            <a:endParaRPr sz="1100">
              <a:latin typeface="Times New Roman"/>
              <a:cs typeface="Times New Roman"/>
            </a:endParaRPr>
          </a:p>
          <a:p>
            <a:pPr marL="326390" marR="5080" indent="-314325">
              <a:lnSpc>
                <a:spcPts val="1440"/>
              </a:lnSpc>
              <a:spcBef>
                <a:spcPts val="2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vs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recommended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graph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perfectly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understandable</a:t>
            </a:r>
            <a:r>
              <a:rPr dirty="0" sz="11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hasbeen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1.0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10.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true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75"/>
              </a:spcBef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1.0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matter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concern.</a:t>
            </a:r>
            <a:endParaRPr sz="1100">
              <a:latin typeface="Times New Roman"/>
              <a:cs typeface="Times New Roman"/>
            </a:endParaRPr>
          </a:p>
          <a:p>
            <a:pPr marL="326390" marR="118745" indent="-314325">
              <a:lnSpc>
                <a:spcPct val="110100"/>
              </a:lnSpc>
              <a:spcBef>
                <a:spcPts val="10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comfort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recommended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compared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 the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same.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seat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class 1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have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been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compare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its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recommendation.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Here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come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conclusion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removed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asearly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possible.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3"/>
            <a:ext cx="188341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</a:t>
            </a:r>
            <a:r>
              <a:rPr dirty="0"/>
              <a:t>oncl</a:t>
            </a:r>
            <a:r>
              <a:rPr dirty="0" spc="-20"/>
              <a:t>u</a:t>
            </a:r>
            <a:r>
              <a:rPr dirty="0" spc="10"/>
              <a:t>s</a:t>
            </a:r>
            <a:r>
              <a:rPr dirty="0" spc="-5"/>
              <a:t>io</a:t>
            </a:r>
            <a:r>
              <a:rPr dirty="0" spc="-35"/>
              <a:t>n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932" y="1122654"/>
            <a:ext cx="7640320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295275" indent="-314325">
              <a:lnSpc>
                <a:spcPct val="110900"/>
              </a:lnSpc>
              <a:spcBef>
                <a:spcPts val="100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compare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itscounterpart.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cabin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good.</a:t>
            </a:r>
            <a:endParaRPr sz="1100">
              <a:latin typeface="Times New Roman"/>
              <a:cs typeface="Times New Roman"/>
            </a:endParaRPr>
          </a:p>
          <a:p>
            <a:pPr marL="326390" marR="494665" indent="-314325">
              <a:lnSpc>
                <a:spcPts val="1470"/>
              </a:lnSpc>
              <a:spcBef>
                <a:spcPts val="6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food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beverage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1.0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canconclude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food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delivery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quality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service.</a:t>
            </a:r>
            <a:endParaRPr sz="11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1which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145"/>
              </a:spcBef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 airline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1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entertainment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system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well.</a:t>
            </a:r>
            <a:endParaRPr sz="1100">
              <a:latin typeface="Times New Roman"/>
              <a:cs typeface="Times New Roman"/>
            </a:endParaRPr>
          </a:p>
          <a:p>
            <a:pPr marL="326390" marR="167640" indent="-314325">
              <a:lnSpc>
                <a:spcPct val="109100"/>
              </a:lnSpc>
              <a:spcBef>
                <a:spcPts val="2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1which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ground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service.</a:t>
            </a:r>
            <a:endParaRPr sz="1100">
              <a:latin typeface="Times New Roman"/>
              <a:cs typeface="Times New Roman"/>
            </a:endParaRPr>
          </a:p>
          <a:p>
            <a:pPr marL="326390" marR="372745" indent="-314325">
              <a:lnSpc>
                <a:spcPts val="1470"/>
              </a:lnSpc>
              <a:spcBef>
                <a:spcPts val="6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money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1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1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money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rating1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 airline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make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ﬂight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cost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effective.</a:t>
            </a:r>
            <a:endParaRPr sz="11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Selection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XGBoost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having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1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dirty="0" sz="11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1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endParaRPr sz="1100">
              <a:latin typeface="Times New Roman"/>
              <a:cs typeface="Times New Roman"/>
            </a:endParaRPr>
          </a:p>
          <a:p>
            <a:pPr marL="326390" marR="5080">
              <a:lnSpc>
                <a:spcPts val="1470"/>
              </a:lnSpc>
              <a:spcBef>
                <a:spcPts val="65"/>
              </a:spcBef>
            </a:pP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0.957082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but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also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recall,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precision,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f1-score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roc_auc_score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XGBoost</a:t>
            </a:r>
            <a:r>
              <a:rPr dirty="0" sz="1100" spc="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 combined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isgiving</a:t>
            </a:r>
            <a:r>
              <a:rPr dirty="0" sz="11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higher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Forest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chosen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XGBoost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further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prediction.</a:t>
            </a:r>
            <a:endParaRPr sz="11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JS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summary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1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overall,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100" spc="-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money,numeric_review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combined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red</a:t>
            </a:r>
            <a:r>
              <a:rPr dirty="0" sz="11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color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blockpushes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145"/>
              </a:spcBef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toward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right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over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base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causing positive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prediction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and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100" spc="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common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model.</a:t>
            </a:r>
            <a:endParaRPr sz="1100">
              <a:latin typeface="Times New Roman"/>
              <a:cs typeface="Times New Roman"/>
            </a:endParaRPr>
          </a:p>
          <a:p>
            <a:pPr marL="326390" marR="61594" indent="-314325">
              <a:lnSpc>
                <a:spcPct val="110100"/>
              </a:lnSpc>
              <a:spcBef>
                <a:spcPts val="10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summary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scatter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plot</a:t>
            </a:r>
            <a:r>
              <a:rPr dirty="0" sz="11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scatter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plot</a:t>
            </a:r>
            <a:r>
              <a:rPr dirty="0" sz="11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overall,value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money,numeric_review,cabin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service,ground_service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features and low airline_British_airways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increasing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positive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prediction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it is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common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for all </a:t>
            </a:r>
            <a:r>
              <a:rPr dirty="0" sz="1100" spc="-2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1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1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1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1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1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overall,value</a:t>
            </a:r>
            <a:r>
              <a:rPr dirty="0" sz="11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1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money,numeric_review,cabin</a:t>
            </a:r>
            <a:r>
              <a:rPr dirty="0" sz="11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service,ground_service</a:t>
            </a:r>
            <a:r>
              <a:rPr dirty="0" sz="11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1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1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1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dirty="0" sz="1100" spc="-10">
                <a:solidFill>
                  <a:srgbClr val="202020"/>
                </a:solidFill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585" y="1981911"/>
            <a:ext cx="28111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latin typeface="Arial"/>
                <a:cs typeface="Arial"/>
              </a:rPr>
              <a:t>Thank</a:t>
            </a:r>
            <a:r>
              <a:rPr dirty="0" sz="4400" spc="-90" b="1">
                <a:latin typeface="Arial"/>
                <a:cs typeface="Arial"/>
              </a:rPr>
              <a:t> </a:t>
            </a:r>
            <a:r>
              <a:rPr dirty="0" sz="4400" spc="-20" b="1"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548" y="493598"/>
            <a:ext cx="261112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Arial"/>
                <a:cs typeface="Arial"/>
              </a:rPr>
              <a:t>Data</a:t>
            </a:r>
            <a:r>
              <a:rPr dirty="0" spc="-1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Insights…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276" y="972438"/>
            <a:ext cx="3039110" cy="321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71780" marR="5080" indent="-259079">
              <a:lnSpc>
                <a:spcPct val="996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 data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set has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17 variables, </a:t>
            </a:r>
            <a:r>
              <a:rPr dirty="0" sz="1400" spc="15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which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‘recommended’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Dependent variable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and the rest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are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independent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  <a:p>
            <a:pPr algn="just" marL="271780" indent="-259079">
              <a:lnSpc>
                <a:spcPts val="1660"/>
              </a:lnSpc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5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size</a:t>
            </a:r>
            <a:r>
              <a:rPr dirty="0" sz="1400" spc="509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of   </a:t>
            </a:r>
            <a:r>
              <a:rPr dirty="0" sz="1400" spc="2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5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data</a:t>
            </a:r>
            <a:r>
              <a:rPr dirty="0" sz="1400" spc="5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15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algn="just" marL="271780">
              <a:lnSpc>
                <a:spcPts val="1670"/>
              </a:lnSpc>
              <a:spcBef>
                <a:spcPts val="25"/>
              </a:spcBef>
            </a:pP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(131895,17)</a:t>
            </a:r>
            <a:r>
              <a:rPr dirty="0" sz="1400" spc="9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i.e.,</a:t>
            </a:r>
            <a:r>
              <a:rPr dirty="0" sz="1400" spc="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114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have</a:t>
            </a:r>
            <a:r>
              <a:rPr dirty="0" sz="1400" spc="1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131895</a:t>
            </a:r>
            <a:endParaRPr sz="1400">
              <a:latin typeface="Arial"/>
              <a:cs typeface="Arial"/>
            </a:endParaRPr>
          </a:p>
          <a:p>
            <a:pPr algn="just" marL="271780">
              <a:lnSpc>
                <a:spcPts val="1670"/>
              </a:lnSpc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rows</a:t>
            </a:r>
            <a:r>
              <a:rPr dirty="0" sz="14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with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17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  <a:p>
            <a:pPr algn="just" marL="271780" marR="12065" indent="-259079">
              <a:lnSpc>
                <a:spcPct val="100000"/>
              </a:lnSpc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There are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lots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null values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and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duplicates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data set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so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we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must</a:t>
            </a:r>
            <a:r>
              <a:rPr dirty="0" sz="1400" spc="-7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have</a:t>
            </a:r>
            <a:r>
              <a:rPr dirty="0" sz="1400" spc="-6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400" spc="-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clean</a:t>
            </a:r>
            <a:r>
              <a:rPr dirty="0" sz="1400" spc="-9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</a:t>
            </a:r>
            <a:r>
              <a:rPr dirty="0" sz="1400" spc="-6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first.</a:t>
            </a:r>
            <a:endParaRPr sz="1400">
              <a:latin typeface="Arial"/>
              <a:cs typeface="Arial"/>
            </a:endParaRPr>
          </a:p>
          <a:p>
            <a:pPr algn="just" marL="271780" marR="10795" indent="-259079">
              <a:lnSpc>
                <a:spcPct val="99400"/>
              </a:lnSpc>
              <a:spcBef>
                <a:spcPts val="35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Set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mixture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categorical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and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numerical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so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have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arrange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and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encode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2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before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feeding </a:t>
            </a:r>
            <a:r>
              <a:rPr dirty="0" sz="1400" spc="-38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it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ML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0059" y="784898"/>
            <a:ext cx="3656965" cy="3795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30880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Feature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Description:-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04340"/>
            <a:ext cx="7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4FBFF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40" y="1387221"/>
            <a:ext cx="7635240" cy="26701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265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airline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str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point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trip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10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ﬂoat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au</a:t>
            </a:r>
            <a:r>
              <a:rPr dirty="0" sz="1200" spc="5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60045" marR="5080" indent="-320040">
              <a:lnSpc>
                <a:spcPts val="1590"/>
              </a:lnSpc>
              <a:spcBef>
                <a:spcPts val="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reviewdate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Date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customer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review: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customers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in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free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text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format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str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need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beconverted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DateTime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9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ai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15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20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10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65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travellertype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Type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9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traveler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(e.g.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business,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leisure)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consist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four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str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45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ﬂight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date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ﬂown: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Flight date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str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format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consist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4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5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5" b="1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 b="1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10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ﬂ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abin</a:t>
            </a:r>
            <a:r>
              <a:rPr dirty="0" sz="12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vi</a:t>
            </a:r>
            <a:r>
              <a:rPr dirty="0" sz="1200" spc="20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ﬂ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foodbev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Rated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1-5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entertainment: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Rated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1-5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ﬂoat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45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ou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nd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15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vi</a:t>
            </a:r>
            <a:r>
              <a:rPr dirty="0" sz="1200" spc="20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ﬂ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60045" indent="-323850">
              <a:lnSpc>
                <a:spcPct val="100000"/>
              </a:lnSpc>
              <a:spcBef>
                <a:spcPts val="170"/>
              </a:spcBef>
              <a:buFont typeface="Microsoft Sans Serif"/>
              <a:buChar char="●"/>
              <a:tabLst>
                <a:tab pos="360045" algn="l"/>
                <a:tab pos="360680" algn="l"/>
              </a:tabLst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va</a:t>
            </a: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dirty="0" sz="1200" spc="15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 b="1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 b="1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ﬂ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832" y="633729"/>
            <a:ext cx="8530590" cy="4389755"/>
            <a:chOff x="310832" y="633729"/>
            <a:chExt cx="8530590" cy="4389755"/>
          </a:xfrm>
        </p:grpSpPr>
        <p:sp>
          <p:nvSpPr>
            <p:cNvPr id="3" name="object 3"/>
            <p:cNvSpPr/>
            <p:nvPr/>
          </p:nvSpPr>
          <p:spPr>
            <a:xfrm>
              <a:off x="315595" y="1031874"/>
              <a:ext cx="8521065" cy="3416935"/>
            </a:xfrm>
            <a:custGeom>
              <a:avLst/>
              <a:gdLst/>
              <a:ahLst/>
              <a:cxnLst/>
              <a:rect l="l" t="t" r="r" b="b"/>
              <a:pathLst>
                <a:path w="8521065" h="3416935">
                  <a:moveTo>
                    <a:pt x="0" y="3416935"/>
                  </a:moveTo>
                  <a:lnTo>
                    <a:pt x="8521065" y="3416935"/>
                  </a:lnTo>
                  <a:lnTo>
                    <a:pt x="8521065" y="0"/>
                  </a:lnTo>
                  <a:lnTo>
                    <a:pt x="0" y="0"/>
                  </a:lnTo>
                  <a:lnTo>
                    <a:pt x="0" y="3416935"/>
                  </a:lnTo>
                  <a:close/>
                </a:path>
              </a:pathLst>
            </a:custGeom>
            <a:ln w="9525">
              <a:solidFill>
                <a:srgbClr val="F4FB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205" y="2097404"/>
              <a:ext cx="3898900" cy="27501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1779" y="633729"/>
              <a:ext cx="2527935" cy="1978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8690" y="2536188"/>
              <a:ext cx="3746500" cy="24872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37788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761" y="1222629"/>
            <a:ext cx="2505075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99600"/>
              </a:lnSpc>
              <a:spcBef>
                <a:spcPts val="95"/>
              </a:spcBef>
            </a:pP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EDA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for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Cabin,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Airlines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Company and AircraftCarrier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has been done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whichshowed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following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output.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8838"/>
            <a:ext cx="3773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12" y="1338452"/>
            <a:ext cx="4378960" cy="2217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71780" marR="5080" indent="-259079">
              <a:lnSpc>
                <a:spcPct val="996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can see there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are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4 classes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present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Traveler type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feature.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Also,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can notice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that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Solo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Leisure has the highest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value count. From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this,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can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conclude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that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most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people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who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travel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by</a:t>
            </a:r>
            <a:r>
              <a:rPr dirty="0" sz="14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airline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travel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in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solo.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Followed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30" b="1">
                <a:solidFill>
                  <a:srgbClr val="39474F"/>
                </a:solidFill>
                <a:latin typeface="Arial"/>
                <a:cs typeface="Arial"/>
              </a:rPr>
              <a:t>by </a:t>
            </a:r>
            <a:r>
              <a:rPr dirty="0" sz="1400" spc="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College then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Family. A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very small percentage 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people prefer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flying</a:t>
            </a:r>
            <a:r>
              <a:rPr dirty="0" sz="14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for</a:t>
            </a:r>
            <a:r>
              <a:rPr dirty="0" sz="1400" spc="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business.</a:t>
            </a:r>
            <a:endParaRPr sz="1400">
              <a:latin typeface="Arial"/>
              <a:cs typeface="Arial"/>
            </a:endParaRPr>
          </a:p>
          <a:p>
            <a:pPr algn="just" marL="271780" marR="12700" indent="-259079">
              <a:lnSpc>
                <a:spcPct val="99400"/>
              </a:lnSpc>
              <a:spcBef>
                <a:spcPts val="540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In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recommended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plot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can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see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that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Dependent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feature</a:t>
            </a:r>
            <a:r>
              <a:rPr dirty="0" sz="1400" spc="38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‘recommended’</a:t>
            </a:r>
            <a:r>
              <a:rPr dirty="0" sz="1400" spc="38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has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balanced data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in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its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classes</a:t>
            </a:r>
            <a:r>
              <a:rPr dirty="0" sz="14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Yes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and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No.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6239" y="701540"/>
            <a:ext cx="3310356" cy="1969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8912" y="2773915"/>
            <a:ext cx="3381347" cy="19347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8838"/>
            <a:ext cx="3773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16" y="1381124"/>
            <a:ext cx="2029460" cy="1299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Here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can see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that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people have flown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most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frequently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month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July and least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frequently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month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February.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590" y="1374304"/>
            <a:ext cx="5777426" cy="30042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32257"/>
            <a:ext cx="3773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39494"/>
            <a:ext cx="4391025" cy="2978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feature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Traveller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type:</a:t>
            </a:r>
            <a:endParaRPr sz="1400">
              <a:latin typeface="Microsoft Sans Serif"/>
              <a:cs typeface="Microsoft Sans Serif"/>
            </a:endParaRPr>
          </a:p>
          <a:p>
            <a:pPr marL="137795">
              <a:lnSpc>
                <a:spcPts val="2010"/>
              </a:lnSpc>
            </a:pPr>
            <a:r>
              <a:rPr dirty="0" sz="1800" spc="-465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  <a:p>
            <a:pPr marL="451484" marR="5080" indent="-320040">
              <a:lnSpc>
                <a:spcPct val="130400"/>
              </a:lnSpc>
              <a:spcBef>
                <a:spcPts val="235"/>
              </a:spcBef>
              <a:buFont typeface="Microsoft Sans Serif"/>
              <a:buChar char="●"/>
              <a:tabLst>
                <a:tab pos="451484" algn="l"/>
                <a:tab pos="452120" algn="l"/>
              </a:tabLst>
            </a:pP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people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negative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solo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leisure.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This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may </a:t>
            </a:r>
            <a:r>
              <a:rPr dirty="0" sz="1200" spc="-10">
                <a:latin typeface="Times New Roman"/>
                <a:cs typeface="Times New Roman"/>
              </a:rPr>
              <a:t>because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poor </a:t>
            </a:r>
            <a:r>
              <a:rPr dirty="0" sz="1200" spc="-5">
                <a:latin typeface="Times New Roman"/>
                <a:cs typeface="Times New Roman"/>
              </a:rPr>
              <a:t>infrastructure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theservice received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10">
                <a:latin typeface="Times New Roman"/>
                <a:cs typeface="Times New Roman"/>
              </a:rPr>
              <a:t>people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positive recommendation </a:t>
            </a:r>
            <a:r>
              <a:rPr dirty="0" sz="1200" spc="-15">
                <a:latin typeface="Times New Roman"/>
                <a:cs typeface="Times New Roman"/>
              </a:rPr>
              <a:t>may be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5">
                <a:latin typeface="Times New Roman"/>
                <a:cs typeface="Times New Roman"/>
              </a:rPr>
              <a:t>low </a:t>
            </a:r>
            <a:r>
              <a:rPr dirty="0" sz="1200" spc="-10">
                <a:latin typeface="Times New Roman"/>
                <a:cs typeface="Times New Roman"/>
              </a:rPr>
              <a:t>price for </a:t>
            </a:r>
            <a:r>
              <a:rPr dirty="0" sz="1200" spc="-5">
                <a:latin typeface="Times New Roman"/>
                <a:cs typeface="Times New Roman"/>
              </a:rPr>
              <a:t> solo.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Butthis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approximate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provided.</a:t>
            </a:r>
            <a:endParaRPr sz="1200">
              <a:latin typeface="Times New Roman"/>
              <a:cs typeface="Times New Roman"/>
            </a:endParaRPr>
          </a:p>
          <a:p>
            <a:pPr marL="451484" marR="55244" indent="-320040">
              <a:lnSpc>
                <a:spcPct val="110100"/>
              </a:lnSpc>
              <a:spcBef>
                <a:spcPts val="285"/>
              </a:spcBef>
              <a:buFont typeface="Microsoft Sans Serif"/>
              <a:buChar char="●"/>
              <a:tabLst>
                <a:tab pos="451484" algn="l"/>
                <a:tab pos="45212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Traveller type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 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that both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recommendationtrend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yes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increases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business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couple</a:t>
            </a:r>
            <a:r>
              <a:rPr dirty="0" sz="1200" spc="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leisure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decreases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family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again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increases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highin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solo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leisure.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Which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indicate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prefer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solo</a:t>
            </a:r>
            <a:r>
              <a:rPr dirty="0" sz="12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leisure</a:t>
            </a:r>
            <a:r>
              <a:rPr dirty="0" sz="1200" spc="6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than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any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leisures.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9525" y="185419"/>
            <a:ext cx="3903345" cy="2772410"/>
            <a:chOff x="5089525" y="185419"/>
            <a:chExt cx="3903345" cy="2772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345" y="185419"/>
              <a:ext cx="348615" cy="3581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9525" y="482599"/>
              <a:ext cx="3903345" cy="24752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1584" y="3023222"/>
            <a:ext cx="3840734" cy="1826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432257"/>
            <a:ext cx="3773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Exploratory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Data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024255"/>
            <a:ext cx="4260215" cy="34690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15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Variation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Recommendation</a:t>
            </a:r>
            <a:r>
              <a:rPr dirty="0" sz="1400" spc="-10">
                <a:latin typeface="Microsoft Sans Serif"/>
                <a:cs typeface="Microsoft Sans Serif"/>
              </a:rPr>
              <a:t> with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Cabin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Type:</a:t>
            </a:r>
            <a:endParaRPr sz="1400">
              <a:latin typeface="Microsoft Sans Serif"/>
              <a:cs typeface="Microsoft Sans Serif"/>
            </a:endParaRPr>
          </a:p>
          <a:p>
            <a:pPr marL="137795">
              <a:lnSpc>
                <a:spcPts val="1960"/>
              </a:lnSpc>
            </a:pPr>
            <a:r>
              <a:rPr dirty="0" sz="1800" spc="-465">
                <a:solidFill>
                  <a:srgbClr val="F4FB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  <a:p>
            <a:pPr marL="341630" indent="-320675">
              <a:lnSpc>
                <a:spcPts val="140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positive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endParaRPr sz="1200">
              <a:latin typeface="Times New Roman"/>
              <a:cs typeface="Times New Roman"/>
            </a:endParaRPr>
          </a:p>
          <a:p>
            <a:pPr marL="341630" marR="77470">
              <a:lnSpc>
                <a:spcPct val="110200"/>
              </a:lnSpc>
              <a:spcBef>
                <a:spcPts val="2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economic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cabin.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From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this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wecan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conclude that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love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travel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in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economic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classas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price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same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way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give</a:t>
            </a:r>
            <a:r>
              <a:rPr dirty="0" sz="1200" spc="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economy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maybe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because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less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infrastructure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service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provided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them.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higest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Business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may be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because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quality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service provided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them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in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Business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similarly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recommendation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because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 price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business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less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travelling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percentage.</a:t>
            </a:r>
            <a:endParaRPr sz="1200">
              <a:latin typeface="Times New Roman"/>
              <a:cs typeface="Times New Roman"/>
            </a:endParaRPr>
          </a:p>
          <a:p>
            <a:pPr marL="341630" indent="-320675">
              <a:lnSpc>
                <a:spcPct val="100000"/>
              </a:lnSpc>
              <a:spcBef>
                <a:spcPts val="14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Cabin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type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see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both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trend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341630" marR="5080">
              <a:lnSpc>
                <a:spcPct val="110100"/>
              </a:lnSpc>
            </a:pP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 spc="45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 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decreases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First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then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again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increases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slightly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Premium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class.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indicate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travel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economy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75" y="919480"/>
            <a:ext cx="4054475" cy="1977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5845" y="2978111"/>
            <a:ext cx="4014724" cy="1760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Ref PPT</dc:title>
  <dc:creator>Rahul Chauhan</dc:creator>
  <dcterms:created xsi:type="dcterms:W3CDTF">2022-10-08T10:03:41Z</dcterms:created>
  <dcterms:modified xsi:type="dcterms:W3CDTF">2022-10-08T10:03:41Z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2022-10-08T00:00:00Z</vt:filetime>
  </property>
</Properties>
</file>