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020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344" y="66039"/>
            <a:ext cx="348183" cy="3575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043" y="432257"/>
            <a:ext cx="398145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956" y="978890"/>
            <a:ext cx="8016087" cy="1575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020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24.jpg"/><Relationship Id="rId8" Type="http://schemas.openxmlformats.org/officeDocument/2006/relationships/image" Target="../media/image2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Relationship Id="rId5" Type="http://schemas.openxmlformats.org/officeDocument/2006/relationships/image" Target="../media/image4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Relationship Id="rId4" Type="http://schemas.openxmlformats.org/officeDocument/2006/relationships/image" Target="../media/image49.png"/><Relationship Id="rId5" Type="http://schemas.openxmlformats.org/officeDocument/2006/relationships/image" Target="../media/image5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Relationship Id="rId4" Type="http://schemas.openxmlformats.org/officeDocument/2006/relationships/image" Target="../media/image53.jpg"/><Relationship Id="rId5" Type="http://schemas.openxmlformats.org/officeDocument/2006/relationships/image" Target="../media/image5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Relationship Id="rId4" Type="http://schemas.openxmlformats.org/officeDocument/2006/relationships/image" Target="../media/image5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8.jpg"/><Relationship Id="rId4" Type="http://schemas.openxmlformats.org/officeDocument/2006/relationships/image" Target="../media/image59.jpg"/><Relationship Id="rId5" Type="http://schemas.openxmlformats.org/officeDocument/2006/relationships/image" Target="../media/image6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276" y="1325956"/>
            <a:ext cx="41497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0">
                <a:solidFill>
                  <a:srgbClr val="CC0000"/>
                </a:solidFill>
                <a:latin typeface="Verdana"/>
                <a:cs typeface="Verdana"/>
              </a:rPr>
              <a:t>Ca</a:t>
            </a:r>
            <a:r>
              <a:rPr dirty="0" sz="3600" spc="-155">
                <a:solidFill>
                  <a:srgbClr val="CC0000"/>
                </a:solidFill>
                <a:latin typeface="Verdana"/>
                <a:cs typeface="Verdana"/>
              </a:rPr>
              <a:t>p</a:t>
            </a:r>
            <a:r>
              <a:rPr dirty="0" sz="3600" spc="-10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r>
              <a:rPr dirty="0" sz="3600" spc="-9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dirty="0" sz="3600" spc="-125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dirty="0" sz="3600" spc="-155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dirty="0" sz="3600" spc="-14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dirty="0" sz="3600" spc="-21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dirty="0" sz="3600" spc="-150">
                <a:solidFill>
                  <a:srgbClr val="CC0000"/>
                </a:solidFill>
                <a:latin typeface="Verdana"/>
                <a:cs typeface="Verdana"/>
              </a:rPr>
              <a:t>P</a:t>
            </a:r>
            <a:r>
              <a:rPr dirty="0" sz="3600" spc="-9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dirty="0" sz="3600" spc="-145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dirty="0" sz="3600" spc="-65">
                <a:solidFill>
                  <a:srgbClr val="CC0000"/>
                </a:solidFill>
                <a:latin typeface="Verdana"/>
                <a:cs typeface="Verdana"/>
              </a:rPr>
              <a:t>j</a:t>
            </a:r>
            <a:r>
              <a:rPr dirty="0" sz="3600" spc="-145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dirty="0" sz="3600" spc="-105">
                <a:solidFill>
                  <a:srgbClr val="CC0000"/>
                </a:solidFill>
                <a:latin typeface="Verdana"/>
                <a:cs typeface="Verdana"/>
              </a:rPr>
              <a:t>c</a:t>
            </a:r>
            <a:r>
              <a:rPr dirty="0" sz="3600" spc="-10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886" y="2497277"/>
            <a:ext cx="6127750" cy="101409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95" b="1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r>
              <a:rPr dirty="0" sz="2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2800" spc="-95" b="1">
                <a:solidFill>
                  <a:srgbClr val="124F5C"/>
                </a:solidFill>
                <a:latin typeface="Verdana"/>
                <a:cs typeface="Verdana"/>
              </a:rPr>
              <a:t>Sharing</a:t>
            </a:r>
            <a:r>
              <a:rPr dirty="0" sz="2800" spc="-10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2800" spc="-114" b="1">
                <a:solidFill>
                  <a:srgbClr val="124F5C"/>
                </a:solidFill>
                <a:latin typeface="Verdana"/>
                <a:cs typeface="Verdana"/>
              </a:rPr>
              <a:t>Demand </a:t>
            </a:r>
            <a:r>
              <a:rPr dirty="0" sz="2800" spc="-90" b="1">
                <a:solidFill>
                  <a:srgbClr val="124F5C"/>
                </a:solidFill>
                <a:latin typeface="Verdana"/>
                <a:cs typeface="Verdana"/>
              </a:rPr>
              <a:t>Prediction</a:t>
            </a:r>
            <a:endParaRPr sz="2800">
              <a:latin typeface="Verdana"/>
              <a:cs typeface="Verdana"/>
            </a:endParaRPr>
          </a:p>
          <a:p>
            <a:pPr algn="ctr" marR="356870">
              <a:lnSpc>
                <a:spcPct val="100000"/>
              </a:lnSpc>
              <a:spcBef>
                <a:spcPts val="65"/>
              </a:spcBef>
            </a:pPr>
            <a:r>
              <a:rPr dirty="0" sz="1800" spc="-30" b="1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1800">
              <a:latin typeface="Verdana"/>
              <a:cs typeface="Verdana"/>
            </a:endParaRPr>
          </a:p>
          <a:p>
            <a:pPr algn="ctr" marR="304165">
              <a:lnSpc>
                <a:spcPct val="100000"/>
              </a:lnSpc>
              <a:spcBef>
                <a:spcPts val="25"/>
              </a:spcBef>
            </a:pPr>
            <a:r>
              <a:rPr dirty="0" sz="1800" spc="-65" b="1">
                <a:solidFill>
                  <a:srgbClr val="124F5C"/>
                </a:solidFill>
                <a:latin typeface="Verdana"/>
                <a:cs typeface="Verdana"/>
              </a:rPr>
              <a:t>Rahul</a:t>
            </a:r>
            <a:r>
              <a:rPr dirty="0" sz="1800" spc="-75" b="1">
                <a:solidFill>
                  <a:srgbClr val="124F5C"/>
                </a:solidFill>
                <a:latin typeface="Verdana"/>
                <a:cs typeface="Verdana"/>
              </a:rPr>
              <a:t> Chauhan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64007"/>
            <a:ext cx="340995" cy="3496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Exploratory</a:t>
            </a:r>
            <a:r>
              <a:rPr dirty="0" spc="-130"/>
              <a:t> </a:t>
            </a:r>
            <a:r>
              <a:rPr dirty="0"/>
              <a:t>Data</a:t>
            </a:r>
            <a:r>
              <a:rPr dirty="0" spc="-95"/>
              <a:t> </a:t>
            </a:r>
            <a:r>
              <a:rPr dirty="0" spc="-10"/>
              <a:t>Analysis:-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783462"/>
            <a:ext cx="4335780" cy="294195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326390" marR="106045" indent="-314325">
              <a:lnSpc>
                <a:spcPts val="1300"/>
              </a:lnSpc>
              <a:spcBef>
                <a:spcPts val="165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-65">
                <a:latin typeface="Tahoma"/>
                <a:cs typeface="Tahoma"/>
              </a:rPr>
              <a:t>In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Average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Bike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Rented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vs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Hour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clearly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that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6:00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PM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average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number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bike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by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people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was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1550.</a:t>
            </a:r>
            <a:endParaRPr sz="1100">
              <a:latin typeface="Tahoma"/>
              <a:cs typeface="Tahoma"/>
            </a:endParaRPr>
          </a:p>
          <a:p>
            <a:pPr marL="326390" marR="248920" indent="-302260">
              <a:lnSpc>
                <a:spcPts val="1270"/>
              </a:lnSpc>
              <a:spcBef>
                <a:spcPts val="229"/>
              </a:spcBef>
              <a:buClr>
                <a:srgbClr val="F4FBFF"/>
              </a:buClr>
              <a:buSzPct val="163636"/>
              <a:buChar char="●"/>
              <a:tabLst>
                <a:tab pos="326390" algn="l"/>
                <a:tab pos="327025" algn="l"/>
              </a:tabLst>
            </a:pPr>
            <a:r>
              <a:rPr dirty="0" sz="1100" spc="10">
                <a:latin typeface="Tahoma"/>
                <a:cs typeface="Tahoma"/>
              </a:rPr>
              <a:t>While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00.00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or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midnight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average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was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lowest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with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just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around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550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bikes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were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on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weekdays.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●"/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65">
                <a:latin typeface="Tahoma"/>
                <a:cs typeface="Tahoma"/>
              </a:rPr>
              <a:t>●</a:t>
            </a:r>
            <a:endParaRPr sz="1100">
              <a:latin typeface="Tahoma"/>
              <a:cs typeface="Tahoma"/>
            </a:endParaRPr>
          </a:p>
          <a:p>
            <a:pPr marL="326390" marR="5080" indent="-314325">
              <a:lnSpc>
                <a:spcPct val="99400"/>
              </a:lnSpc>
              <a:spcBef>
                <a:spcPts val="465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-65">
                <a:latin typeface="Tahoma"/>
                <a:cs typeface="Tahoma"/>
              </a:rPr>
              <a:t>In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Average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Bike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Rented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vs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Hour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also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that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at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5:00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105">
                <a:latin typeface="Tahoma"/>
                <a:cs typeface="Tahoma"/>
              </a:rPr>
              <a:t>PM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average </a:t>
            </a:r>
            <a:r>
              <a:rPr dirty="0" sz="1100" spc="-5">
                <a:latin typeface="Tahoma"/>
                <a:cs typeface="Tahoma"/>
              </a:rPr>
              <a:t>number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>
                <a:latin typeface="Tahoma"/>
                <a:cs typeface="Tahoma"/>
              </a:rPr>
              <a:t>bike </a:t>
            </a:r>
            <a:r>
              <a:rPr dirty="0" sz="1100" spc="-10">
                <a:latin typeface="Tahoma"/>
                <a:cs typeface="Tahoma"/>
              </a:rPr>
              <a:t>rented </a:t>
            </a:r>
            <a:r>
              <a:rPr dirty="0" sz="1100" spc="5">
                <a:latin typeface="Tahoma"/>
                <a:cs typeface="Tahoma"/>
              </a:rPr>
              <a:t>by </a:t>
            </a:r>
            <a:r>
              <a:rPr dirty="0" sz="1100" spc="-15">
                <a:latin typeface="Tahoma"/>
                <a:cs typeface="Tahoma"/>
              </a:rPr>
              <a:t>the </a:t>
            </a:r>
            <a:r>
              <a:rPr dirty="0" sz="1100" spc="10">
                <a:latin typeface="Tahoma"/>
                <a:cs typeface="Tahoma"/>
              </a:rPr>
              <a:t>people </a:t>
            </a:r>
            <a:r>
              <a:rPr dirty="0" sz="1100" spc="15">
                <a:latin typeface="Tahoma"/>
                <a:cs typeface="Tahoma"/>
              </a:rPr>
              <a:t>was </a:t>
            </a:r>
            <a:r>
              <a:rPr dirty="0" sz="1100">
                <a:latin typeface="Tahoma"/>
                <a:cs typeface="Tahoma"/>
              </a:rPr>
              <a:t>around 1150.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While </a:t>
            </a:r>
            <a:r>
              <a:rPr dirty="0" sz="1100" spc="-10">
                <a:latin typeface="Tahoma"/>
                <a:cs typeface="Tahoma"/>
              </a:rPr>
              <a:t>at </a:t>
            </a:r>
            <a:r>
              <a:rPr dirty="0" sz="1100">
                <a:latin typeface="Tahoma"/>
                <a:cs typeface="Tahoma"/>
              </a:rPr>
              <a:t>00.00 </a:t>
            </a:r>
            <a:r>
              <a:rPr dirty="0" sz="1100" spc="-5">
                <a:latin typeface="Tahoma"/>
                <a:cs typeface="Tahoma"/>
              </a:rPr>
              <a:t>or </a:t>
            </a:r>
            <a:r>
              <a:rPr dirty="0" sz="1100" spc="-20">
                <a:latin typeface="Tahoma"/>
                <a:cs typeface="Tahoma"/>
              </a:rPr>
              <a:t>at </a:t>
            </a:r>
            <a:r>
              <a:rPr dirty="0" sz="1100" spc="-15">
                <a:latin typeface="Tahoma"/>
                <a:cs typeface="Tahoma"/>
              </a:rPr>
              <a:t>midnight </a:t>
            </a:r>
            <a:r>
              <a:rPr dirty="0" sz="1100" spc="10">
                <a:latin typeface="Tahoma"/>
                <a:cs typeface="Tahoma"/>
              </a:rPr>
              <a:t>average </a:t>
            </a:r>
            <a:r>
              <a:rPr dirty="0" sz="1100">
                <a:latin typeface="Tahoma"/>
                <a:cs typeface="Tahoma"/>
              </a:rPr>
              <a:t>bike </a:t>
            </a:r>
            <a:r>
              <a:rPr dirty="0" sz="1100" spc="-10">
                <a:latin typeface="Tahoma"/>
                <a:cs typeface="Tahoma"/>
              </a:rPr>
              <a:t>rented </a:t>
            </a:r>
            <a:r>
              <a:rPr dirty="0" sz="1100" spc="20">
                <a:latin typeface="Tahoma"/>
                <a:cs typeface="Tahoma"/>
              </a:rPr>
              <a:t>was </a:t>
            </a:r>
            <a:r>
              <a:rPr dirty="0" sz="1100" spc="-5">
                <a:latin typeface="Tahoma"/>
                <a:cs typeface="Tahoma"/>
              </a:rPr>
              <a:t>lowest 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with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just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around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650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bikes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were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weekend.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1100">
              <a:latin typeface="Tahoma"/>
              <a:cs typeface="Tahoma"/>
            </a:endParaRPr>
          </a:p>
          <a:p>
            <a:pPr marL="326390" marR="44450" indent="-314325">
              <a:lnSpc>
                <a:spcPct val="99300"/>
              </a:lnSpc>
              <a:buChar char="●"/>
              <a:tabLst>
                <a:tab pos="326390" algn="l"/>
                <a:tab pos="327025" algn="l"/>
              </a:tabLst>
            </a:pPr>
            <a:r>
              <a:rPr dirty="0" sz="1100" spc="20">
                <a:latin typeface="Tahoma"/>
                <a:cs typeface="Tahoma"/>
              </a:rPr>
              <a:t>The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plot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shows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that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weekends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bike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counts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remain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 </a:t>
            </a:r>
            <a:r>
              <a:rPr dirty="0" sz="1100" spc="15">
                <a:latin typeface="Tahoma"/>
                <a:cs typeface="Tahoma"/>
              </a:rPr>
              <a:t>saddle </a:t>
            </a:r>
            <a:r>
              <a:rPr dirty="0" sz="1100" spc="-5">
                <a:latin typeface="Tahoma"/>
                <a:cs typeface="Tahoma"/>
              </a:rPr>
              <a:t>condition while </a:t>
            </a:r>
            <a:r>
              <a:rPr dirty="0" sz="1100" spc="-20">
                <a:latin typeface="Tahoma"/>
                <a:cs typeface="Tahoma"/>
              </a:rPr>
              <a:t>for </a:t>
            </a:r>
            <a:r>
              <a:rPr dirty="0" sz="1100" spc="10">
                <a:latin typeface="Tahoma"/>
                <a:cs typeface="Tahoma"/>
              </a:rPr>
              <a:t>weekdays </a:t>
            </a:r>
            <a:r>
              <a:rPr dirty="0" sz="1100" spc="-40">
                <a:latin typeface="Tahoma"/>
                <a:cs typeface="Tahoma"/>
              </a:rPr>
              <a:t>it </a:t>
            </a:r>
            <a:r>
              <a:rPr dirty="0" sz="1100" spc="15">
                <a:latin typeface="Tahoma"/>
                <a:cs typeface="Tahoma"/>
              </a:rPr>
              <a:t>shows </a:t>
            </a:r>
            <a:r>
              <a:rPr dirty="0" sz="1100" spc="35">
                <a:latin typeface="Tahoma"/>
                <a:cs typeface="Tahoma"/>
              </a:rPr>
              <a:t>a </a:t>
            </a:r>
            <a:r>
              <a:rPr dirty="0" sz="1100" spc="15">
                <a:latin typeface="Tahoma"/>
                <a:cs typeface="Tahoma"/>
              </a:rPr>
              <a:t>peak </a:t>
            </a:r>
            <a:r>
              <a:rPr dirty="0" sz="1100" spc="-20">
                <a:latin typeface="Tahoma"/>
                <a:cs typeface="Tahoma"/>
              </a:rPr>
              <a:t>at 8:00 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70">
                <a:latin typeface="Tahoma"/>
                <a:cs typeface="Tahoma"/>
              </a:rPr>
              <a:t>A</a:t>
            </a:r>
            <a:r>
              <a:rPr dirty="0" sz="1100" spc="80">
                <a:latin typeface="Tahoma"/>
                <a:cs typeface="Tahoma"/>
              </a:rPr>
              <a:t>M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an</a:t>
            </a:r>
            <a:r>
              <a:rPr dirty="0" sz="1100" spc="10">
                <a:latin typeface="Tahoma"/>
                <a:cs typeface="Tahoma"/>
              </a:rPr>
              <a:t>d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6</a:t>
            </a:r>
            <a:r>
              <a:rPr dirty="0" sz="1100" spc="-105">
                <a:latin typeface="Tahoma"/>
                <a:cs typeface="Tahoma"/>
              </a:rPr>
              <a:t>:</a:t>
            </a:r>
            <a:r>
              <a:rPr dirty="0" sz="1100" spc="15">
                <a:latin typeface="Tahoma"/>
                <a:cs typeface="Tahoma"/>
              </a:rPr>
              <a:t>0</a:t>
            </a:r>
            <a:r>
              <a:rPr dirty="0" sz="1100" spc="10">
                <a:latin typeface="Tahoma"/>
                <a:cs typeface="Tahoma"/>
              </a:rPr>
              <a:t>0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85">
                <a:latin typeface="Tahoma"/>
                <a:cs typeface="Tahoma"/>
              </a:rPr>
              <a:t>P</a:t>
            </a:r>
            <a:r>
              <a:rPr dirty="0" sz="1100" spc="114">
                <a:latin typeface="Tahoma"/>
                <a:cs typeface="Tahoma"/>
              </a:rPr>
              <a:t>M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20">
                <a:latin typeface="Tahoma"/>
                <a:cs typeface="Tahoma"/>
              </a:rPr>
              <a:t>ch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>
                <a:latin typeface="Tahoma"/>
                <a:cs typeface="Tahoma"/>
              </a:rPr>
              <a:t>y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b</a:t>
            </a:r>
            <a:r>
              <a:rPr dirty="0" sz="1100" spc="15">
                <a:latin typeface="Tahoma"/>
                <a:cs typeface="Tahoma"/>
              </a:rPr>
              <a:t>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1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35">
                <a:latin typeface="Tahoma"/>
                <a:cs typeface="Tahoma"/>
              </a:rPr>
              <a:t>s</a:t>
            </a:r>
            <a:r>
              <a:rPr dirty="0" sz="1100" spc="5">
                <a:latin typeface="Tahoma"/>
                <a:cs typeface="Tahoma"/>
              </a:rPr>
              <a:t>u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</a:t>
            </a:r>
            <a:r>
              <a:rPr dirty="0" sz="1100" spc="-10">
                <a:latin typeface="Tahoma"/>
                <a:cs typeface="Tahoma"/>
              </a:rPr>
              <a:t>f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-5">
                <a:latin typeface="Tahoma"/>
                <a:cs typeface="Tahoma"/>
              </a:rPr>
              <a:t>k</a:t>
            </a:r>
            <a:r>
              <a:rPr dirty="0" sz="1100" spc="-15">
                <a:latin typeface="Tahoma"/>
                <a:cs typeface="Tahoma"/>
              </a:rPr>
              <a:t>i</a:t>
            </a:r>
            <a:r>
              <a:rPr dirty="0" sz="1100" spc="-1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g</a:t>
            </a:r>
            <a:r>
              <a:rPr dirty="0" sz="1100" spc="-45">
                <a:latin typeface="Tahoma"/>
                <a:cs typeface="Tahoma"/>
              </a:rPr>
              <a:t>-</a:t>
            </a:r>
            <a:r>
              <a:rPr dirty="0" sz="1100" spc="25">
                <a:latin typeface="Tahoma"/>
                <a:cs typeface="Tahoma"/>
              </a:rPr>
              <a:t>c</a:t>
            </a:r>
            <a:r>
              <a:rPr dirty="0" sz="1100">
                <a:latin typeface="Tahoma"/>
                <a:cs typeface="Tahoma"/>
              </a:rPr>
              <a:t>l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60">
                <a:latin typeface="Tahoma"/>
                <a:cs typeface="Tahoma"/>
              </a:rPr>
              <a:t>ss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20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ff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30">
                <a:latin typeface="Tahoma"/>
                <a:cs typeface="Tahoma"/>
              </a:rPr>
              <a:t>c  </a:t>
            </a:r>
            <a:r>
              <a:rPr dirty="0" sz="1100" spc="-5">
                <a:latin typeface="Tahoma"/>
                <a:cs typeface="Tahoma"/>
              </a:rPr>
              <a:t>while </a:t>
            </a:r>
            <a:r>
              <a:rPr dirty="0" sz="1100" spc="-15">
                <a:latin typeface="Tahoma"/>
                <a:cs typeface="Tahoma"/>
              </a:rPr>
              <a:t>the trend </a:t>
            </a:r>
            <a:r>
              <a:rPr dirty="0" sz="1100" spc="-20">
                <a:latin typeface="Tahoma"/>
                <a:cs typeface="Tahoma"/>
              </a:rPr>
              <a:t>in </a:t>
            </a:r>
            <a:r>
              <a:rPr dirty="0" sz="1100" spc="5">
                <a:latin typeface="Tahoma"/>
                <a:cs typeface="Tahoma"/>
              </a:rPr>
              <a:t>weekend </a:t>
            </a:r>
            <a:r>
              <a:rPr dirty="0" sz="1100" spc="-20">
                <a:latin typeface="Tahoma"/>
                <a:cs typeface="Tahoma"/>
              </a:rPr>
              <a:t>pattern </a:t>
            </a:r>
            <a:r>
              <a:rPr dirty="0" sz="1100" spc="10">
                <a:latin typeface="Tahoma"/>
                <a:cs typeface="Tahoma"/>
              </a:rPr>
              <a:t>corresponds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>
                <a:latin typeface="Tahoma"/>
                <a:cs typeface="Tahoma"/>
              </a:rPr>
              <a:t>probably 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tourists who typically </a:t>
            </a:r>
            <a:r>
              <a:rPr dirty="0" sz="1100" spc="10">
                <a:latin typeface="Tahoma"/>
                <a:cs typeface="Tahoma"/>
              </a:rPr>
              <a:t>are </a:t>
            </a:r>
            <a:r>
              <a:rPr dirty="0" sz="1100" spc="20">
                <a:latin typeface="Tahoma"/>
                <a:cs typeface="Tahoma"/>
              </a:rPr>
              <a:t>casual users </a:t>
            </a:r>
            <a:r>
              <a:rPr dirty="0" sz="1100" spc="-10">
                <a:latin typeface="Tahoma"/>
                <a:cs typeface="Tahoma"/>
              </a:rPr>
              <a:t>who </a:t>
            </a:r>
            <a:r>
              <a:rPr dirty="0" sz="1100" spc="-30">
                <a:latin typeface="Tahoma"/>
                <a:cs typeface="Tahoma"/>
              </a:rPr>
              <a:t>rent/drop off </a:t>
            </a:r>
            <a:r>
              <a:rPr dirty="0" sz="1100" spc="10">
                <a:latin typeface="Tahoma"/>
                <a:cs typeface="Tahoma"/>
              </a:rPr>
              <a:t>bikes 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un</a:t>
            </a:r>
            <a:r>
              <a:rPr dirty="0" sz="1100" spc="-40">
                <a:latin typeface="Tahoma"/>
                <a:cs typeface="Tahoma"/>
              </a:rPr>
              <a:t>i</a:t>
            </a:r>
            <a:r>
              <a:rPr dirty="0" sz="1100" spc="-45">
                <a:latin typeface="Tahoma"/>
                <a:cs typeface="Tahoma"/>
              </a:rPr>
              <a:t>f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>
                <a:latin typeface="Tahoma"/>
                <a:cs typeface="Tahoma"/>
              </a:rPr>
              <a:t>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</a:t>
            </a:r>
            <a:r>
              <a:rPr dirty="0" sz="1100" spc="5">
                <a:latin typeface="Tahoma"/>
                <a:cs typeface="Tahoma"/>
              </a:rPr>
              <a:t>u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5">
                <a:latin typeface="Tahoma"/>
                <a:cs typeface="Tahoma"/>
              </a:rPr>
              <a:t>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da</a:t>
            </a:r>
            <a:r>
              <a:rPr dirty="0" sz="1100" spc="10">
                <a:latin typeface="Tahoma"/>
                <a:cs typeface="Tahoma"/>
              </a:rPr>
              <a:t>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5">
                <a:latin typeface="Tahoma"/>
                <a:cs typeface="Tahoma"/>
              </a:rPr>
              <a:t>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t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5">
                <a:latin typeface="Tahoma"/>
                <a:cs typeface="Tahoma"/>
              </a:rPr>
              <a:t>u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30">
                <a:latin typeface="Tahoma"/>
                <a:cs typeface="Tahoma"/>
              </a:rPr>
              <a:t>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c</a:t>
            </a:r>
            <a:r>
              <a:rPr dirty="0" sz="1100">
                <a:latin typeface="Tahoma"/>
                <a:cs typeface="Tahoma"/>
              </a:rPr>
              <a:t>i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15">
                <a:latin typeface="Tahoma"/>
                <a:cs typeface="Tahoma"/>
              </a:rPr>
              <a:t>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8700" y="1485264"/>
            <a:ext cx="4063365" cy="21456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975" y="983576"/>
            <a:ext cx="8521065" cy="3416935"/>
          </a:xfrm>
          <a:custGeom>
            <a:avLst/>
            <a:gdLst/>
            <a:ahLst/>
            <a:cxnLst/>
            <a:rect l="l" t="t" r="r" b="b"/>
            <a:pathLst>
              <a:path w="8521065" h="3416935">
                <a:moveTo>
                  <a:pt x="0" y="3416935"/>
                </a:moveTo>
                <a:lnTo>
                  <a:pt x="8521065" y="3416935"/>
                </a:lnTo>
                <a:lnTo>
                  <a:pt x="8521065" y="0"/>
                </a:lnTo>
                <a:lnTo>
                  <a:pt x="0" y="0"/>
                </a:lnTo>
                <a:lnTo>
                  <a:pt x="0" y="3416935"/>
                </a:lnTo>
                <a:close/>
              </a:path>
            </a:pathLst>
          </a:custGeom>
          <a:ln w="9525">
            <a:solidFill>
              <a:srgbClr val="F4F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99313"/>
            <a:ext cx="3013075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"/>
              <a:t>E</a:t>
            </a:r>
            <a:r>
              <a:rPr dirty="0" sz="2000" spc="40"/>
              <a:t>D</a:t>
            </a:r>
            <a:r>
              <a:rPr dirty="0" sz="2000" spc="-5"/>
              <a:t>A</a:t>
            </a:r>
            <a:r>
              <a:rPr dirty="0" sz="2000" spc="-145"/>
              <a:t> </a:t>
            </a:r>
            <a:r>
              <a:rPr dirty="0" sz="2000"/>
              <a:t>o</a:t>
            </a:r>
            <a:r>
              <a:rPr dirty="0" sz="2000" spc="-5"/>
              <a:t>n</a:t>
            </a:r>
            <a:r>
              <a:rPr dirty="0" sz="2000" spc="-20"/>
              <a:t> </a:t>
            </a:r>
            <a:r>
              <a:rPr dirty="0" sz="2000" spc="-5"/>
              <a:t>Nu</a:t>
            </a:r>
            <a:r>
              <a:rPr dirty="0" sz="2000" spc="-5"/>
              <a:t>m</a:t>
            </a:r>
            <a:r>
              <a:rPr dirty="0" sz="2000" spc="10"/>
              <a:t>e</a:t>
            </a:r>
            <a:r>
              <a:rPr dirty="0" sz="2000" spc="-15"/>
              <a:t>r</a:t>
            </a:r>
            <a:r>
              <a:rPr dirty="0" sz="2000" spc="-5"/>
              <a:t>i</a:t>
            </a:r>
            <a:r>
              <a:rPr dirty="0" sz="2000" spc="5"/>
              <a:t>c</a:t>
            </a:r>
            <a:r>
              <a:rPr dirty="0" sz="2000" spc="-5"/>
              <a:t>al</a:t>
            </a:r>
            <a:r>
              <a:rPr dirty="0" sz="2000" spc="-30"/>
              <a:t> </a:t>
            </a:r>
            <a:r>
              <a:rPr dirty="0" sz="2000" spc="15"/>
              <a:t>D</a:t>
            </a:r>
            <a:r>
              <a:rPr dirty="0" sz="2000" spc="-5"/>
              <a:t>ata</a:t>
            </a:r>
            <a:r>
              <a:rPr dirty="0" sz="2000"/>
              <a:t>:</a:t>
            </a:r>
            <a:r>
              <a:rPr dirty="0" sz="2000" spc="-5"/>
              <a:t>-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28091" y="999870"/>
            <a:ext cx="3627754" cy="1723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Temperature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of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Seoul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shows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an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average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range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of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0°C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to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30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°C.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regression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plot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for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temperature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versus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rented bike count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shows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that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 Rented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Bike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Count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is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linearly proportional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to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temperature although</a:t>
            </a:r>
            <a:r>
              <a:rPr dirty="0" sz="14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it</a:t>
            </a:r>
            <a:r>
              <a:rPr dirty="0" sz="1400" spc="-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will</a:t>
            </a:r>
            <a:r>
              <a:rPr dirty="0" sz="1400" spc="-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go</a:t>
            </a:r>
            <a:r>
              <a:rPr dirty="0" sz="14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to</a:t>
            </a:r>
            <a:r>
              <a:rPr dirty="0" sz="1400" spc="-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decrease </a:t>
            </a:r>
            <a:r>
              <a:rPr dirty="0" sz="1400" spc="-38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if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temperature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rises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more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than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bearable.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9427" y="3939946"/>
            <a:ext cx="167258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T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e</a:t>
            </a:r>
            <a:r>
              <a:rPr dirty="0" sz="1400" spc="20" b="1">
                <a:solidFill>
                  <a:srgbClr val="39474F"/>
                </a:solidFill>
                <a:latin typeface="Arial"/>
                <a:cs typeface="Arial"/>
              </a:rPr>
              <a:t>m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p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r</a:t>
            </a:r>
            <a:r>
              <a:rPr dirty="0" sz="1400" spc="10" b="1">
                <a:solidFill>
                  <a:srgbClr val="39474F"/>
                </a:solidFill>
                <a:latin typeface="Arial"/>
                <a:cs typeface="Arial"/>
              </a:rPr>
              <a:t>a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u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e</a:t>
            </a:r>
            <a:r>
              <a:rPr dirty="0" sz="1400" spc="-8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15" b="1">
                <a:solidFill>
                  <a:srgbClr val="39474F"/>
                </a:solidFill>
                <a:latin typeface="Arial"/>
                <a:cs typeface="Arial"/>
              </a:rPr>
              <a:t>B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as</a:t>
            </a:r>
            <a:r>
              <a:rPr dirty="0" sz="1400" spc="10" b="1">
                <a:solidFill>
                  <a:srgbClr val="39474F"/>
                </a:solidFill>
                <a:latin typeface="Arial"/>
                <a:cs typeface="Arial"/>
              </a:rPr>
              <a:t>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7034" y="619810"/>
            <a:ext cx="8418830" cy="3783965"/>
            <a:chOff x="407034" y="619810"/>
            <a:chExt cx="8418830" cy="37839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8755" y="619810"/>
              <a:ext cx="4817109" cy="32885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034" y="2710141"/>
              <a:ext cx="3253104" cy="16935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054" y="1701058"/>
            <a:ext cx="8521065" cy="3444240"/>
          </a:xfrm>
          <a:custGeom>
            <a:avLst/>
            <a:gdLst/>
            <a:ahLst/>
            <a:cxnLst/>
            <a:rect l="l" t="t" r="r" b="b"/>
            <a:pathLst>
              <a:path w="8521065" h="3444240">
                <a:moveTo>
                  <a:pt x="8521065" y="3443963"/>
                </a:moveTo>
                <a:lnTo>
                  <a:pt x="8521065" y="0"/>
                </a:lnTo>
                <a:lnTo>
                  <a:pt x="0" y="0"/>
                </a:lnTo>
                <a:lnTo>
                  <a:pt x="0" y="3443963"/>
                </a:lnTo>
              </a:path>
            </a:pathLst>
          </a:custGeom>
          <a:ln w="9525">
            <a:solidFill>
              <a:srgbClr val="F4F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91" y="789254"/>
            <a:ext cx="6610984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/>
              <a:t>Regression</a:t>
            </a:r>
            <a:r>
              <a:rPr dirty="0" sz="2000" spc="-35"/>
              <a:t> </a:t>
            </a:r>
            <a:r>
              <a:rPr dirty="0" sz="2000" spc="-5"/>
              <a:t>plots</a:t>
            </a:r>
            <a:r>
              <a:rPr dirty="0" sz="2000" spc="-45"/>
              <a:t> </a:t>
            </a:r>
            <a:r>
              <a:rPr dirty="0" sz="2000" spc="-5"/>
              <a:t>of</a:t>
            </a:r>
            <a:r>
              <a:rPr dirty="0" sz="2000" spc="-40"/>
              <a:t> </a:t>
            </a:r>
            <a:r>
              <a:rPr dirty="0" sz="2000" spc="-5"/>
              <a:t>Humidity,</a:t>
            </a:r>
            <a:r>
              <a:rPr dirty="0" sz="2000" spc="-35"/>
              <a:t> </a:t>
            </a:r>
            <a:r>
              <a:rPr dirty="0" sz="2000" spc="-5"/>
              <a:t>Wind</a:t>
            </a:r>
            <a:r>
              <a:rPr dirty="0" sz="2000" spc="-35"/>
              <a:t> </a:t>
            </a:r>
            <a:r>
              <a:rPr dirty="0" sz="2000" spc="-5"/>
              <a:t>speed</a:t>
            </a:r>
            <a:r>
              <a:rPr dirty="0" sz="2000" spc="-45"/>
              <a:t> </a:t>
            </a:r>
            <a:r>
              <a:rPr dirty="0" sz="2000" spc="-5"/>
              <a:t>&amp;</a:t>
            </a:r>
            <a:r>
              <a:rPr dirty="0" sz="2000" spc="-45"/>
              <a:t> </a:t>
            </a:r>
            <a:r>
              <a:rPr dirty="0" sz="2000" spc="-5"/>
              <a:t>Visibility:-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28091" y="1295781"/>
            <a:ext cx="8074659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Rented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</a:t>
            </a:r>
            <a:r>
              <a:rPr dirty="0" sz="1100" spc="-5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counts</a:t>
            </a:r>
            <a:r>
              <a:rPr dirty="0" sz="1100" spc="-2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are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having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negative correlation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or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number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of</a:t>
            </a:r>
            <a:r>
              <a:rPr dirty="0" sz="1100" spc="-5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</a:t>
            </a:r>
            <a:r>
              <a:rPr dirty="0" sz="1100" spc="-2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rented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is</a:t>
            </a:r>
            <a:r>
              <a:rPr dirty="0" sz="11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decreasing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with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increase</a:t>
            </a:r>
            <a:r>
              <a:rPr dirty="0" sz="11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in humidity</a:t>
            </a:r>
            <a:r>
              <a:rPr dirty="0" sz="11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while </a:t>
            </a:r>
            <a:r>
              <a:rPr dirty="0" sz="1100" spc="-29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can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see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positive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correlation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of</a:t>
            </a:r>
            <a:r>
              <a:rPr dirty="0" sz="1100" spc="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Rented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</a:t>
            </a:r>
            <a:r>
              <a:rPr dirty="0" sz="11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with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Wind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Speed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and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Visibility.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2900" y="3949090"/>
            <a:ext cx="7905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15" b="1">
                <a:latin typeface="Arial"/>
                <a:cs typeface="Arial"/>
              </a:rPr>
              <a:t>H</a:t>
            </a:r>
            <a:r>
              <a:rPr dirty="0" sz="1400" spc="-20" b="1">
                <a:latin typeface="Arial"/>
                <a:cs typeface="Arial"/>
              </a:rPr>
              <a:t>u</a:t>
            </a:r>
            <a:r>
              <a:rPr dirty="0" sz="1400" spc="-5" b="1">
                <a:latin typeface="Arial"/>
                <a:cs typeface="Arial"/>
              </a:rPr>
              <a:t>m</a:t>
            </a:r>
            <a:r>
              <a:rPr dirty="0" sz="1400" spc="10" b="1">
                <a:latin typeface="Arial"/>
                <a:cs typeface="Arial"/>
              </a:rPr>
              <a:t>i</a:t>
            </a:r>
            <a:r>
              <a:rPr dirty="0" sz="1400" spc="-20" b="1">
                <a:latin typeface="Arial"/>
                <a:cs typeface="Arial"/>
              </a:rPr>
              <a:t>d</a:t>
            </a:r>
            <a:r>
              <a:rPr dirty="0" sz="1400" spc="-5" b="1">
                <a:latin typeface="Arial"/>
                <a:cs typeface="Arial"/>
              </a:rPr>
              <a:t>i</a:t>
            </a:r>
            <a:r>
              <a:rPr dirty="0" sz="1400" spc="30" b="1">
                <a:latin typeface="Arial"/>
                <a:cs typeface="Arial"/>
              </a:rPr>
              <a:t>t</a:t>
            </a:r>
            <a:r>
              <a:rPr dirty="0" sz="1400" spc="-5" b="1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0241" y="4211218"/>
            <a:ext cx="10356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Wi</a:t>
            </a:r>
            <a:r>
              <a:rPr dirty="0" sz="1400" b="1">
                <a:latin typeface="Arial"/>
                <a:cs typeface="Arial"/>
              </a:rPr>
              <a:t>n</a:t>
            </a:r>
            <a:r>
              <a:rPr dirty="0" sz="1400" spc="-5" b="1">
                <a:latin typeface="Arial"/>
                <a:cs typeface="Arial"/>
              </a:rPr>
              <a:t>d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</a:t>
            </a:r>
            <a:r>
              <a:rPr dirty="0" sz="1400" spc="-20" b="1">
                <a:latin typeface="Arial"/>
                <a:cs typeface="Arial"/>
              </a:rPr>
              <a:t>p</a:t>
            </a:r>
            <a:r>
              <a:rPr dirty="0" sz="1400" spc="10" b="1">
                <a:latin typeface="Arial"/>
                <a:cs typeface="Arial"/>
              </a:rPr>
              <a:t>e</a:t>
            </a:r>
            <a:r>
              <a:rPr dirty="0" sz="1400" spc="-15" b="1">
                <a:latin typeface="Arial"/>
                <a:cs typeface="Arial"/>
              </a:rPr>
              <a:t>e</a:t>
            </a:r>
            <a:r>
              <a:rPr dirty="0" sz="1400" spc="-5" b="1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5042" y="4211218"/>
            <a:ext cx="7600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V</a:t>
            </a:r>
            <a:r>
              <a:rPr dirty="0" sz="1400" spc="10" b="1">
                <a:latin typeface="Arial"/>
                <a:cs typeface="Arial"/>
              </a:rPr>
              <a:t>i</a:t>
            </a:r>
            <a:r>
              <a:rPr dirty="0" sz="1400" spc="-15" b="1">
                <a:latin typeface="Arial"/>
                <a:cs typeface="Arial"/>
              </a:rPr>
              <a:t>s</a:t>
            </a:r>
            <a:r>
              <a:rPr dirty="0" sz="1400" spc="-5" b="1">
                <a:latin typeface="Arial"/>
                <a:cs typeface="Arial"/>
              </a:rPr>
              <a:t>i</a:t>
            </a:r>
            <a:r>
              <a:rPr dirty="0" sz="1400" b="1">
                <a:latin typeface="Arial"/>
                <a:cs typeface="Arial"/>
              </a:rPr>
              <a:t>b</a:t>
            </a:r>
            <a:r>
              <a:rPr dirty="0" sz="1400" spc="-5" b="1">
                <a:latin typeface="Arial"/>
                <a:cs typeface="Arial"/>
              </a:rPr>
              <a:t>i</a:t>
            </a:r>
            <a:r>
              <a:rPr dirty="0" sz="1400" spc="-15" b="1">
                <a:latin typeface="Arial"/>
                <a:cs typeface="Arial"/>
              </a:rPr>
              <a:t>l</a:t>
            </a:r>
            <a:r>
              <a:rPr dirty="0" sz="1400" spc="-5" b="1">
                <a:latin typeface="Arial"/>
                <a:cs typeface="Arial"/>
              </a:rPr>
              <a:t>i</a:t>
            </a:r>
            <a:r>
              <a:rPr dirty="0" sz="1400" spc="30" b="1">
                <a:latin typeface="Arial"/>
                <a:cs typeface="Arial"/>
              </a:rPr>
              <a:t>t</a:t>
            </a:r>
            <a:r>
              <a:rPr dirty="0" sz="1400" spc="-5" b="1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875" y="1975992"/>
            <a:ext cx="8293734" cy="2037080"/>
            <a:chOff x="269875" y="1975992"/>
            <a:chExt cx="8293734" cy="20370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875" y="1978532"/>
              <a:ext cx="2422779" cy="18637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5188" y="1975992"/>
              <a:ext cx="2487660" cy="20369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6505" y="2170482"/>
              <a:ext cx="2856730" cy="1760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387" y="1213484"/>
            <a:ext cx="8530590" cy="3632200"/>
            <a:chOff x="306387" y="1213484"/>
            <a:chExt cx="8530590" cy="3632200"/>
          </a:xfrm>
        </p:grpSpPr>
        <p:sp>
          <p:nvSpPr>
            <p:cNvPr id="3" name="object 3"/>
            <p:cNvSpPr/>
            <p:nvPr/>
          </p:nvSpPr>
          <p:spPr>
            <a:xfrm>
              <a:off x="311150" y="1423606"/>
              <a:ext cx="8521065" cy="3416935"/>
            </a:xfrm>
            <a:custGeom>
              <a:avLst/>
              <a:gdLst/>
              <a:ahLst/>
              <a:cxnLst/>
              <a:rect l="l" t="t" r="r" b="b"/>
              <a:pathLst>
                <a:path w="8521065" h="3416935">
                  <a:moveTo>
                    <a:pt x="0" y="3416935"/>
                  </a:moveTo>
                  <a:lnTo>
                    <a:pt x="8521065" y="3416935"/>
                  </a:lnTo>
                  <a:lnTo>
                    <a:pt x="8521065" y="0"/>
                  </a:lnTo>
                  <a:lnTo>
                    <a:pt x="0" y="0"/>
                  </a:lnTo>
                  <a:lnTo>
                    <a:pt x="0" y="3416935"/>
                  </a:lnTo>
                  <a:close/>
                </a:path>
              </a:pathLst>
            </a:custGeom>
            <a:ln w="9525">
              <a:solidFill>
                <a:srgbClr val="F4FB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150" y="1288414"/>
              <a:ext cx="2284095" cy="1727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5245" y="1213484"/>
              <a:ext cx="2406650" cy="1797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0315" y="1283969"/>
              <a:ext cx="2642870" cy="1727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386841"/>
            <a:ext cx="68345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/>
              <a:t>Regression</a:t>
            </a:r>
            <a:r>
              <a:rPr dirty="0" sz="1800" spc="-30"/>
              <a:t> </a:t>
            </a:r>
            <a:r>
              <a:rPr dirty="0" sz="1800" spc="-5"/>
              <a:t>plots</a:t>
            </a:r>
            <a:r>
              <a:rPr dirty="0" sz="1800" spc="-25"/>
              <a:t> </a:t>
            </a:r>
            <a:r>
              <a:rPr dirty="0" sz="1800"/>
              <a:t>of</a:t>
            </a:r>
            <a:r>
              <a:rPr dirty="0" sz="1800" spc="-65"/>
              <a:t> </a:t>
            </a:r>
            <a:r>
              <a:rPr dirty="0" sz="1800"/>
              <a:t>DPT,</a:t>
            </a:r>
            <a:r>
              <a:rPr dirty="0" sz="1800" spc="-35"/>
              <a:t> </a:t>
            </a:r>
            <a:r>
              <a:rPr dirty="0" sz="1800" spc="-5"/>
              <a:t>Solar</a:t>
            </a:r>
            <a:r>
              <a:rPr dirty="0" sz="1800" spc="-45"/>
              <a:t> </a:t>
            </a:r>
            <a:r>
              <a:rPr dirty="0" sz="1800" spc="-5"/>
              <a:t>Radiation,</a:t>
            </a:r>
            <a:r>
              <a:rPr dirty="0" sz="1800" spc="-20"/>
              <a:t> </a:t>
            </a:r>
            <a:r>
              <a:rPr dirty="0" sz="1800" spc="-5"/>
              <a:t>Snowfall</a:t>
            </a:r>
            <a:r>
              <a:rPr dirty="0" sz="1800" spc="-55"/>
              <a:t> </a:t>
            </a:r>
            <a:r>
              <a:rPr dirty="0" sz="1800" spc="-5"/>
              <a:t>&amp;</a:t>
            </a:r>
            <a:r>
              <a:rPr dirty="0" sz="1800" spc="-45"/>
              <a:t> </a:t>
            </a:r>
            <a:r>
              <a:rPr dirty="0" sz="1800" spc="-5"/>
              <a:t>Rainfall</a:t>
            </a:r>
            <a:r>
              <a:rPr dirty="0" sz="1800" spc="15"/>
              <a:t> </a:t>
            </a:r>
            <a:r>
              <a:rPr dirty="0" sz="1800" spc="-15"/>
              <a:t>:-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453948" y="3149854"/>
            <a:ext cx="4530090" cy="10299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rented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 counts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are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showing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positive correlation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with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Dew 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Point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Temperature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(DPT)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&amp;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Solar Radiation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or in other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words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rented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count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is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increasing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with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increase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in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Temperature (DPT)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&amp;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Solar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Radiation.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while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 see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negative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correlation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Snowfall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and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Rainfall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or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rented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count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decreasing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with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 the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increase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in 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Snowfall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and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Rainfall.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678" y="824229"/>
            <a:ext cx="8396605" cy="4047490"/>
            <a:chOff x="106678" y="824229"/>
            <a:chExt cx="8396605" cy="404749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8" y="824229"/>
              <a:ext cx="2485390" cy="21856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4445" y="824229"/>
              <a:ext cx="2512441" cy="21475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6815" y="852804"/>
              <a:ext cx="3451606" cy="21577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3195" y="3121113"/>
              <a:ext cx="3259581" cy="1750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59721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Correlation</a:t>
            </a:r>
            <a:r>
              <a:rPr dirty="0" spc="-120"/>
              <a:t> </a:t>
            </a:r>
            <a:r>
              <a:rPr dirty="0" spc="-15"/>
              <a:t>Analysis</a:t>
            </a:r>
            <a:r>
              <a:rPr dirty="0" spc="-55"/>
              <a:t> </a:t>
            </a:r>
            <a:r>
              <a:rPr dirty="0" spc="-5"/>
              <a:t>(Before</a:t>
            </a:r>
            <a:r>
              <a:rPr dirty="0" spc="-70"/>
              <a:t> </a:t>
            </a:r>
            <a:r>
              <a:rPr dirty="0"/>
              <a:t>Treatment):-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636" y="1164716"/>
            <a:ext cx="1710689" cy="2365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93370" marR="8890" indent="-281305">
              <a:lnSpc>
                <a:spcPct val="99100"/>
              </a:lnSpc>
              <a:spcBef>
                <a:spcPts val="114"/>
              </a:spcBef>
              <a:buClr>
                <a:srgbClr val="000000"/>
              </a:buClr>
              <a:buChar char="□"/>
              <a:tabLst>
                <a:tab pos="294005" algn="l"/>
                <a:tab pos="970280" algn="l"/>
              </a:tabLst>
            </a:pP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	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correlation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matrix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 shows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very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high</a:t>
            </a:r>
            <a:endParaRPr sz="1100">
              <a:latin typeface="Arial"/>
              <a:cs typeface="Arial"/>
            </a:endParaRPr>
          </a:p>
          <a:p>
            <a:pPr algn="just" marL="293370" marR="12700">
              <a:lnSpc>
                <a:spcPct val="100000"/>
              </a:lnSpc>
            </a:pP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multicollinearity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in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temperature</a:t>
            </a:r>
            <a:r>
              <a:rPr dirty="0" sz="1100" spc="350" b="1">
                <a:solidFill>
                  <a:srgbClr val="39474F"/>
                </a:solidFill>
                <a:latin typeface="Arial"/>
                <a:cs typeface="Arial"/>
              </a:rPr>
              <a:t>   </a:t>
            </a:r>
            <a:r>
              <a:rPr dirty="0" sz="1100" spc="35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tabLst>
                <a:tab pos="1351280" algn="l"/>
              </a:tabLst>
            </a:pP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dew	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point</a:t>
            </a:r>
            <a:endParaRPr sz="11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</a:pP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temperature.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algn="just" marL="293370" marR="5080" indent="-281305">
              <a:lnSpc>
                <a:spcPct val="99600"/>
              </a:lnSpc>
              <a:spcBef>
                <a:spcPts val="5"/>
              </a:spcBef>
              <a:buClr>
                <a:srgbClr val="000000"/>
              </a:buClr>
              <a:buChar char="□"/>
              <a:tabLst>
                <a:tab pos="294005" algn="l"/>
              </a:tabLst>
            </a:pP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So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one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of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features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must</a:t>
            </a:r>
            <a:r>
              <a:rPr dirty="0" sz="1100" spc="28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have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to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be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dropped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based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on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VIF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(Variance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Inflation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factor)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7889" y="1069949"/>
            <a:ext cx="6850379" cy="32473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3598"/>
            <a:ext cx="448945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Variance</a:t>
            </a:r>
            <a:r>
              <a:rPr dirty="0" sz="2800" spc="-114"/>
              <a:t> </a:t>
            </a:r>
            <a:r>
              <a:rPr dirty="0" sz="2800" spc="-5"/>
              <a:t>Inflation</a:t>
            </a:r>
            <a:r>
              <a:rPr dirty="0" sz="2800" spc="-114"/>
              <a:t> </a:t>
            </a:r>
            <a:r>
              <a:rPr dirty="0" sz="2800" spc="-5"/>
              <a:t>Factor</a:t>
            </a:r>
            <a:r>
              <a:rPr dirty="0" sz="2800" spc="15"/>
              <a:t> </a:t>
            </a:r>
            <a:r>
              <a:rPr dirty="0" sz="2800" spc="-10"/>
              <a:t>:-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18412" y="3955186"/>
            <a:ext cx="10229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solidFill>
                  <a:srgbClr val="124F5C"/>
                </a:solidFill>
                <a:latin typeface="Arial"/>
                <a:cs typeface="Arial"/>
              </a:rPr>
              <a:t>VIF</a:t>
            </a:r>
            <a:r>
              <a:rPr dirty="0" sz="900" spc="-3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dirty="0" sz="900" spc="-2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124F5C"/>
                </a:solidFill>
                <a:latin typeface="Arial"/>
                <a:cs typeface="Arial"/>
              </a:rPr>
              <a:t>all</a:t>
            </a:r>
            <a:r>
              <a:rPr dirty="0" sz="900" spc="-4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124F5C"/>
                </a:solidFill>
                <a:latin typeface="Arial"/>
                <a:cs typeface="Arial"/>
              </a:rPr>
              <a:t>features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6441" y="3949090"/>
            <a:ext cx="141160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solidFill>
                  <a:srgbClr val="124F5C"/>
                </a:solidFill>
                <a:latin typeface="Arial"/>
                <a:cs typeface="Arial"/>
              </a:rPr>
              <a:t>VIF</a:t>
            </a:r>
            <a:r>
              <a:rPr dirty="0" sz="900" spc="-2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dirty="0" sz="900" spc="-1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124F5C"/>
                </a:solidFill>
                <a:latin typeface="Arial"/>
                <a:cs typeface="Arial"/>
              </a:rPr>
              <a:t>all</a:t>
            </a:r>
            <a:r>
              <a:rPr dirty="0" sz="900" spc="-3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124F5C"/>
                </a:solidFill>
                <a:latin typeface="Arial"/>
                <a:cs typeface="Arial"/>
              </a:rPr>
              <a:t>features</a:t>
            </a:r>
            <a:r>
              <a:rPr dirty="0" sz="900" spc="-2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124F5C"/>
                </a:solidFill>
                <a:latin typeface="Arial"/>
                <a:cs typeface="Arial"/>
              </a:rPr>
              <a:t>except </a:t>
            </a:r>
            <a:r>
              <a:rPr dirty="0" sz="900" spc="-23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124F5C"/>
                </a:solidFill>
                <a:latin typeface="Arial"/>
                <a:cs typeface="Arial"/>
              </a:rPr>
              <a:t>Temperature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2534" y="1201293"/>
            <a:ext cx="3075305" cy="279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480" marR="15938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Here</a:t>
            </a:r>
            <a:r>
              <a:rPr dirty="0" sz="1400" spc="-3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dirty="0" sz="1400" spc="-4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dirty="0" sz="1400" spc="-3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comparison</a:t>
            </a:r>
            <a:r>
              <a:rPr dirty="0" sz="1400" spc="-15" b="1">
                <a:solidFill>
                  <a:srgbClr val="124F5C"/>
                </a:solidFill>
                <a:latin typeface="Arial"/>
                <a:cs typeface="Arial"/>
              </a:rPr>
              <a:t> of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VIFs</a:t>
            </a:r>
            <a:r>
              <a:rPr dirty="0" sz="1400" spc="-3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dirty="0" sz="1400" spc="-37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features </a:t>
            </a:r>
            <a:r>
              <a:rPr dirty="0" sz="1400" b="1">
                <a:solidFill>
                  <a:srgbClr val="124F5C"/>
                </a:solidFill>
                <a:latin typeface="Arial"/>
                <a:cs typeface="Arial"/>
              </a:rPr>
              <a:t>with and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without </a:t>
            </a:r>
            <a:r>
              <a:rPr dirty="0" sz="140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Temperature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feature:</a:t>
            </a:r>
            <a:endParaRPr sz="1400">
              <a:latin typeface="Arial"/>
              <a:cs typeface="Arial"/>
            </a:endParaRPr>
          </a:p>
          <a:p>
            <a:pPr marL="317500" marR="249554" indent="-305435">
              <a:lnSpc>
                <a:spcPct val="99600"/>
              </a:lnSpc>
              <a:spcBef>
                <a:spcPts val="10"/>
              </a:spcBef>
              <a:buClr>
                <a:srgbClr val="000000"/>
              </a:buClr>
              <a:buChar char="□"/>
              <a:tabLst>
                <a:tab pos="317500" algn="l"/>
                <a:tab pos="318135" algn="l"/>
              </a:tabLst>
            </a:pP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VIFs</a:t>
            </a:r>
            <a:r>
              <a:rPr dirty="0" sz="1400" spc="-5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dirty="0" sz="1400" spc="-7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high</a:t>
            </a:r>
            <a:r>
              <a:rPr dirty="0" sz="1400" spc="-6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dirty="0" sz="1400" spc="-6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Temperature </a:t>
            </a:r>
            <a:r>
              <a:rPr dirty="0" sz="1400" spc="-37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and Dew </a:t>
            </a:r>
            <a:r>
              <a:rPr dirty="0" sz="1400" b="1">
                <a:solidFill>
                  <a:srgbClr val="124F5C"/>
                </a:solidFill>
                <a:latin typeface="Arial"/>
                <a:cs typeface="Arial"/>
              </a:rPr>
              <a:t>Point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Temperature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when</a:t>
            </a:r>
            <a:r>
              <a:rPr dirty="0" sz="140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all</a:t>
            </a:r>
            <a:r>
              <a:rPr dirty="0" sz="1400" spc="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features</a:t>
            </a:r>
            <a:r>
              <a:rPr dirty="0" sz="1400" spc="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are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considered</a:t>
            </a:r>
            <a:endParaRPr sz="1400">
              <a:latin typeface="Arial"/>
              <a:cs typeface="Arial"/>
            </a:endParaRPr>
          </a:p>
          <a:p>
            <a:pPr marL="317500" marR="5080" indent="-305435">
              <a:lnSpc>
                <a:spcPct val="99100"/>
              </a:lnSpc>
              <a:spcBef>
                <a:spcPts val="40"/>
              </a:spcBef>
              <a:buClr>
                <a:srgbClr val="000000"/>
              </a:buClr>
              <a:buChar char="□"/>
              <a:tabLst>
                <a:tab pos="317500" algn="l"/>
                <a:tab pos="318135" algn="l"/>
              </a:tabLst>
            </a:pP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When</a:t>
            </a:r>
            <a:r>
              <a:rPr dirty="0" sz="1400" spc="-7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dirty="0" sz="1400" spc="-5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Temperature</a:t>
            </a:r>
            <a:r>
              <a:rPr dirty="0" sz="1400" spc="-4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feature</a:t>
            </a:r>
            <a:r>
              <a:rPr dirty="0" sz="1400" spc="-7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15" b="1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dirty="0" sz="1400" spc="-37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not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considered </a:t>
            </a:r>
            <a:r>
              <a:rPr dirty="0" sz="1400" spc="-15" b="1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VIFs, all VIFs </a:t>
            </a:r>
            <a:r>
              <a:rPr dirty="0" sz="140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dirty="0" sz="1400" spc="2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other</a:t>
            </a:r>
            <a:r>
              <a:rPr dirty="0" sz="140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features</a:t>
            </a:r>
            <a:r>
              <a:rPr dirty="0" sz="1400" spc="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decreases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significantly.</a:t>
            </a:r>
            <a:endParaRPr sz="1400">
              <a:latin typeface="Arial"/>
              <a:cs typeface="Arial"/>
            </a:endParaRPr>
          </a:p>
          <a:p>
            <a:pPr marL="317500" marR="226695" indent="-305435">
              <a:lnSpc>
                <a:spcPct val="100000"/>
              </a:lnSpc>
              <a:buClr>
                <a:srgbClr val="000000"/>
              </a:buClr>
              <a:buChar char="□"/>
              <a:tabLst>
                <a:tab pos="317500" algn="l"/>
                <a:tab pos="318135" algn="l"/>
              </a:tabLst>
            </a:pP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Therefore, we decided to </a:t>
            </a:r>
            <a:r>
              <a:rPr dirty="0" sz="1400" spc="-5" b="1">
                <a:solidFill>
                  <a:srgbClr val="124F5C"/>
                </a:solidFill>
                <a:latin typeface="Arial"/>
                <a:cs typeface="Arial"/>
              </a:rPr>
              <a:t>drop </a:t>
            </a:r>
            <a:r>
              <a:rPr dirty="0" sz="1400" spc="-375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24F5C"/>
                </a:solidFill>
                <a:latin typeface="Arial"/>
                <a:cs typeface="Arial"/>
              </a:rPr>
              <a:t>Temperature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1655" y="1188338"/>
            <a:ext cx="2197735" cy="2704465"/>
            <a:chOff x="541655" y="1188338"/>
            <a:chExt cx="2197735" cy="27044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25" y="1188338"/>
              <a:ext cx="2107565" cy="27044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4355" y="1677288"/>
              <a:ext cx="2172335" cy="1250950"/>
            </a:xfrm>
            <a:custGeom>
              <a:avLst/>
              <a:gdLst/>
              <a:ahLst/>
              <a:cxnLst/>
              <a:rect l="l" t="t" r="r" b="b"/>
              <a:pathLst>
                <a:path w="2172335" h="1250950">
                  <a:moveTo>
                    <a:pt x="65404" y="0"/>
                  </a:moveTo>
                  <a:lnTo>
                    <a:pt x="2172335" y="0"/>
                  </a:lnTo>
                  <a:lnTo>
                    <a:pt x="2172335" y="235585"/>
                  </a:lnTo>
                  <a:lnTo>
                    <a:pt x="65404" y="235585"/>
                  </a:lnTo>
                  <a:lnTo>
                    <a:pt x="65404" y="0"/>
                  </a:lnTo>
                  <a:close/>
                </a:path>
                <a:path w="2172335" h="1250950">
                  <a:moveTo>
                    <a:pt x="0" y="1015365"/>
                  </a:moveTo>
                  <a:lnTo>
                    <a:pt x="2172335" y="1015365"/>
                  </a:lnTo>
                  <a:lnTo>
                    <a:pt x="2172335" y="1250950"/>
                  </a:lnTo>
                  <a:lnTo>
                    <a:pt x="0" y="1250950"/>
                  </a:lnTo>
                  <a:lnTo>
                    <a:pt x="0" y="1015365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089275" y="1186179"/>
            <a:ext cx="2198370" cy="2574925"/>
            <a:chOff x="3089275" y="1186179"/>
            <a:chExt cx="2198370" cy="25749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5004" y="1186179"/>
              <a:ext cx="2070099" cy="25749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01975" y="2459354"/>
              <a:ext cx="2172970" cy="235585"/>
            </a:xfrm>
            <a:custGeom>
              <a:avLst/>
              <a:gdLst/>
              <a:ahLst/>
              <a:cxnLst/>
              <a:rect l="l" t="t" r="r" b="b"/>
              <a:pathLst>
                <a:path w="2172970" h="235585">
                  <a:moveTo>
                    <a:pt x="0" y="235585"/>
                  </a:moveTo>
                  <a:lnTo>
                    <a:pt x="2172970" y="235585"/>
                  </a:lnTo>
                  <a:lnTo>
                    <a:pt x="2172970" y="0"/>
                  </a:lnTo>
                  <a:lnTo>
                    <a:pt x="0" y="0"/>
                  </a:lnTo>
                  <a:lnTo>
                    <a:pt x="0" y="235585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58019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Correlation</a:t>
            </a:r>
            <a:r>
              <a:rPr dirty="0" spc="-120"/>
              <a:t> </a:t>
            </a:r>
            <a:r>
              <a:rPr dirty="0" spc="-15"/>
              <a:t>Analysis</a:t>
            </a:r>
            <a:r>
              <a:rPr dirty="0" spc="-55"/>
              <a:t> </a:t>
            </a:r>
            <a:r>
              <a:rPr dirty="0" spc="-10"/>
              <a:t>(After</a:t>
            </a:r>
            <a:r>
              <a:rPr dirty="0" spc="-70"/>
              <a:t> </a:t>
            </a:r>
            <a:r>
              <a:rPr dirty="0"/>
              <a:t>Treatment)</a:t>
            </a:r>
            <a:r>
              <a:rPr dirty="0" spc="-10"/>
              <a:t> </a:t>
            </a:r>
            <a:r>
              <a:rPr dirty="0" spc="5"/>
              <a:t>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252" y="1158620"/>
            <a:ext cx="7837805" cy="6673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17500" marR="5080" indent="-305435">
              <a:lnSpc>
                <a:spcPct val="101400"/>
              </a:lnSpc>
              <a:spcBef>
                <a:spcPts val="65"/>
              </a:spcBef>
              <a:buClr>
                <a:srgbClr val="000000"/>
              </a:buClr>
              <a:buChar char="□"/>
              <a:tabLst>
                <a:tab pos="317500" algn="l"/>
                <a:tab pos="318135" algn="l"/>
              </a:tabLst>
            </a:pP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Correlation</a:t>
            </a:r>
            <a:r>
              <a:rPr dirty="0" sz="1400" spc="32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plot</a:t>
            </a:r>
            <a:r>
              <a:rPr dirty="0" sz="1400" spc="3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after</a:t>
            </a:r>
            <a:r>
              <a:rPr dirty="0" sz="1400" spc="34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dropping</a:t>
            </a:r>
            <a:r>
              <a:rPr dirty="0" sz="1400" spc="30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3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temperature</a:t>
            </a:r>
            <a:r>
              <a:rPr dirty="0" sz="1400" spc="30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feature</a:t>
            </a:r>
            <a:r>
              <a:rPr dirty="0" sz="1400" spc="3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show</a:t>
            </a:r>
            <a:r>
              <a:rPr dirty="0" sz="1400" spc="3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that</a:t>
            </a:r>
            <a:r>
              <a:rPr dirty="0" sz="1400" spc="32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there</a:t>
            </a:r>
            <a:r>
              <a:rPr dirty="0" sz="1400" spc="30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are</a:t>
            </a:r>
            <a:r>
              <a:rPr dirty="0" sz="1400" spc="30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no</a:t>
            </a:r>
            <a:r>
              <a:rPr dirty="0" sz="1400" spc="3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more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highly</a:t>
            </a:r>
            <a:r>
              <a:rPr dirty="0" sz="1400" spc="-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correlated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parameters present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 in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buClr>
                <a:srgbClr val="000000"/>
              </a:buClr>
              <a:buChar char="□"/>
              <a:tabLst>
                <a:tab pos="317500" algn="l"/>
                <a:tab pos="318135" algn="l"/>
              </a:tabLst>
            </a:pP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400" spc="-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can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 conclude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that,</a:t>
            </a:r>
            <a:r>
              <a:rPr dirty="0" sz="14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there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is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no</a:t>
            </a:r>
            <a:r>
              <a:rPr dirty="0" sz="14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multicollinearity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present</a:t>
            </a:r>
            <a:r>
              <a:rPr dirty="0" sz="14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in</a:t>
            </a:r>
            <a:r>
              <a:rPr dirty="0" sz="1400" spc="-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dataset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540" y="2089772"/>
            <a:ext cx="7577708" cy="2748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" y="530174"/>
            <a:ext cx="32556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dirty="0" spc="-70"/>
              <a:t> </a:t>
            </a:r>
            <a:r>
              <a:rPr dirty="0" spc="-5"/>
              <a:t>Engineering</a:t>
            </a:r>
            <a:r>
              <a:rPr dirty="0" spc="-50"/>
              <a:t> </a:t>
            </a:r>
            <a:r>
              <a:rPr dirty="0" spc="5"/>
              <a:t>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100" y="1167764"/>
            <a:ext cx="8076565" cy="153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105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40">
                <a:latin typeface="Tahoma"/>
                <a:cs typeface="Tahoma"/>
              </a:rPr>
              <a:t>One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Hot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Encoding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categorical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feature: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Hours,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Seasons,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Months.</a:t>
            </a:r>
            <a:endParaRPr sz="110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buChar char="●"/>
              <a:tabLst>
                <a:tab pos="326390" algn="l"/>
                <a:tab pos="327025" algn="l"/>
              </a:tabLst>
            </a:pPr>
            <a:r>
              <a:rPr dirty="0" sz="1100" spc="20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date-time,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date,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day,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temperature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&amp;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season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columns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have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been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dropped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from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data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buChar char="●"/>
              <a:tabLst>
                <a:tab pos="326390" algn="l"/>
                <a:tab pos="327025" algn="l"/>
              </a:tabLst>
            </a:pPr>
            <a:r>
              <a:rPr dirty="0" sz="1100" spc="10">
                <a:latin typeface="Tahoma"/>
                <a:cs typeface="Tahoma"/>
              </a:rPr>
              <a:t>Ordinal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Encoding: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Holiday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Functioning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day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columns.</a:t>
            </a:r>
            <a:endParaRPr sz="1100">
              <a:latin typeface="Tahoma"/>
              <a:cs typeface="Tahoma"/>
            </a:endParaRPr>
          </a:p>
          <a:p>
            <a:pPr marL="326390" marR="266700" indent="-314325">
              <a:lnSpc>
                <a:spcPct val="100000"/>
              </a:lnSpc>
              <a:buChar char="●"/>
              <a:tabLst>
                <a:tab pos="326390" algn="l"/>
                <a:tab pos="327025" algn="l"/>
              </a:tabLst>
            </a:pPr>
            <a:r>
              <a:rPr dirty="0" sz="1100">
                <a:latin typeface="Tahoma"/>
                <a:cs typeface="Tahoma"/>
              </a:rPr>
              <a:t>Normalization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has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been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done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dependent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variable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deal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with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skewness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data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difference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between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rented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bike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count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plot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before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after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normalization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shown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95"/>
              </a:lnSpc>
            </a:pPr>
            <a:r>
              <a:rPr dirty="0" sz="1100" spc="-265">
                <a:latin typeface="Tahoma"/>
                <a:cs typeface="Tahoma"/>
              </a:rPr>
              <a:t>●</a:t>
            </a:r>
            <a:endParaRPr sz="1100">
              <a:latin typeface="Tahoma"/>
              <a:cs typeface="Tahoma"/>
            </a:endParaRPr>
          </a:p>
          <a:p>
            <a:pPr marL="326390" marR="5080" indent="-314325">
              <a:lnSpc>
                <a:spcPct val="100000"/>
              </a:lnSpc>
              <a:buChar char="●"/>
              <a:tabLst>
                <a:tab pos="326390" algn="l"/>
                <a:tab pos="327025" algn="l"/>
              </a:tabLst>
            </a:pPr>
            <a:r>
              <a:rPr dirty="0" sz="1100" spc="-65">
                <a:latin typeface="Tahoma"/>
                <a:cs typeface="Tahoma"/>
              </a:rPr>
              <a:t>In </a:t>
            </a:r>
            <a:r>
              <a:rPr dirty="0" sz="1100">
                <a:latin typeface="Tahoma"/>
                <a:cs typeface="Tahoma"/>
              </a:rPr>
              <a:t>density </a:t>
            </a:r>
            <a:r>
              <a:rPr dirty="0" sz="1100" spc="-15">
                <a:latin typeface="Tahoma"/>
                <a:cs typeface="Tahoma"/>
              </a:rPr>
              <a:t>plot </a:t>
            </a:r>
            <a:r>
              <a:rPr dirty="0" sz="1100" spc="-10">
                <a:latin typeface="Tahoma"/>
                <a:cs typeface="Tahoma"/>
              </a:rPr>
              <a:t>for </a:t>
            </a:r>
            <a:r>
              <a:rPr dirty="0" sz="1100" spc="10">
                <a:latin typeface="Tahoma"/>
                <a:cs typeface="Tahoma"/>
              </a:rPr>
              <a:t>Rented </a:t>
            </a:r>
            <a:r>
              <a:rPr dirty="0" sz="1100" spc="20">
                <a:latin typeface="Tahoma"/>
                <a:cs typeface="Tahoma"/>
              </a:rPr>
              <a:t>Bike </a:t>
            </a:r>
            <a:r>
              <a:rPr dirty="0" sz="1100" spc="10">
                <a:latin typeface="Tahoma"/>
                <a:cs typeface="Tahoma"/>
              </a:rPr>
              <a:t>Count </a:t>
            </a:r>
            <a:r>
              <a:rPr dirty="0" sz="1100">
                <a:latin typeface="Tahoma"/>
                <a:cs typeface="Tahoma"/>
              </a:rPr>
              <a:t>we </a:t>
            </a:r>
            <a:r>
              <a:rPr dirty="0" sz="1100" spc="20">
                <a:latin typeface="Tahoma"/>
                <a:cs typeface="Tahoma"/>
              </a:rPr>
              <a:t>can </a:t>
            </a:r>
            <a:r>
              <a:rPr dirty="0" sz="1100" spc="35">
                <a:latin typeface="Tahoma"/>
                <a:cs typeface="Tahoma"/>
              </a:rPr>
              <a:t>see </a:t>
            </a:r>
            <a:r>
              <a:rPr dirty="0" sz="1100" spc="-15">
                <a:latin typeface="Tahoma"/>
                <a:cs typeface="Tahoma"/>
              </a:rPr>
              <a:t>the </a:t>
            </a:r>
            <a:r>
              <a:rPr dirty="0" sz="1100">
                <a:latin typeface="Tahoma"/>
                <a:cs typeface="Tahoma"/>
              </a:rPr>
              <a:t>median </a:t>
            </a:r>
            <a:r>
              <a:rPr dirty="0" sz="1100" spc="10">
                <a:latin typeface="Tahoma"/>
                <a:cs typeface="Tahoma"/>
              </a:rPr>
              <a:t>and mean </a:t>
            </a:r>
            <a:r>
              <a:rPr dirty="0" sz="1100" spc="15">
                <a:latin typeface="Tahoma"/>
                <a:cs typeface="Tahoma"/>
              </a:rPr>
              <a:t>lies </a:t>
            </a:r>
            <a:r>
              <a:rPr dirty="0" sz="1100" spc="-20">
                <a:latin typeface="Tahoma"/>
                <a:cs typeface="Tahoma"/>
              </a:rPr>
              <a:t>in </a:t>
            </a:r>
            <a:r>
              <a:rPr dirty="0" sz="1100">
                <a:latin typeface="Tahoma"/>
                <a:cs typeface="Tahoma"/>
              </a:rPr>
              <a:t>range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10">
                <a:latin typeface="Tahoma"/>
                <a:cs typeface="Tahoma"/>
              </a:rPr>
              <a:t>500 </a:t>
            </a:r>
            <a:r>
              <a:rPr dirty="0" sz="1100" spc="-35">
                <a:latin typeface="Tahoma"/>
                <a:cs typeface="Tahoma"/>
              </a:rPr>
              <a:t>to </a:t>
            </a:r>
            <a:r>
              <a:rPr dirty="0" sz="1100" spc="5">
                <a:latin typeface="Tahoma"/>
                <a:cs typeface="Tahoma"/>
              </a:rPr>
              <a:t>1000 </a:t>
            </a:r>
            <a:r>
              <a:rPr dirty="0" sz="1100" spc="15">
                <a:latin typeface="Tahoma"/>
                <a:cs typeface="Tahoma"/>
              </a:rPr>
              <a:t>mean </a:t>
            </a:r>
            <a:r>
              <a:rPr dirty="0" sz="1100" spc="20">
                <a:latin typeface="Tahoma"/>
                <a:cs typeface="Tahoma"/>
              </a:rPr>
              <a:t>is </a:t>
            </a:r>
            <a:r>
              <a:rPr dirty="0" sz="1100" spc="-10">
                <a:latin typeface="Tahoma"/>
                <a:cs typeface="Tahoma"/>
              </a:rPr>
              <a:t>slightly </a:t>
            </a:r>
            <a:r>
              <a:rPr dirty="0" sz="1100" spc="-5">
                <a:latin typeface="Tahoma"/>
                <a:cs typeface="Tahoma"/>
              </a:rPr>
              <a:t>greater 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median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means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its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positively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skewed.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Similarly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can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upon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normalizing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bike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using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sqrt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see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skewness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decreases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showing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distribution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close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normal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distribution.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064" y="2771992"/>
            <a:ext cx="3556079" cy="22800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1104" y="2731608"/>
            <a:ext cx="4260972" cy="22970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52660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dirty="0" spc="-80"/>
              <a:t> </a:t>
            </a:r>
            <a:r>
              <a:rPr dirty="0" spc="-5"/>
              <a:t>Engineering(Continued…….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4645" marR="574675" indent="-311150">
              <a:lnSpc>
                <a:spcPct val="116500"/>
              </a:lnSpc>
              <a:spcBef>
                <a:spcPts val="100"/>
              </a:spcBef>
              <a:buChar char="●"/>
              <a:tabLst>
                <a:tab pos="335280" algn="l"/>
                <a:tab pos="335915" algn="l"/>
              </a:tabLst>
            </a:pPr>
            <a:r>
              <a:rPr dirty="0" spc="-65"/>
              <a:t>In</a:t>
            </a:r>
            <a:r>
              <a:rPr dirty="0" spc="-45"/>
              <a:t> </a:t>
            </a:r>
            <a:r>
              <a:rPr dirty="0"/>
              <a:t>density</a:t>
            </a:r>
            <a:r>
              <a:rPr dirty="0" spc="-45"/>
              <a:t> </a:t>
            </a:r>
            <a:r>
              <a:rPr dirty="0" spc="-20"/>
              <a:t>plot</a:t>
            </a:r>
            <a:r>
              <a:rPr dirty="0" spc="-70"/>
              <a:t> </a:t>
            </a:r>
            <a:r>
              <a:rPr dirty="0" spc="-20"/>
              <a:t>for</a:t>
            </a:r>
            <a:r>
              <a:rPr dirty="0" spc="-60"/>
              <a:t> </a:t>
            </a:r>
            <a:r>
              <a:rPr dirty="0" spc="-5" b="1">
                <a:latin typeface="Arial"/>
                <a:cs typeface="Arial"/>
              </a:rPr>
              <a:t>Temperature</a:t>
            </a:r>
            <a:r>
              <a:rPr dirty="0" b="1">
                <a:latin typeface="Arial"/>
                <a:cs typeface="Arial"/>
              </a:rPr>
              <a:t> </a:t>
            </a:r>
            <a:r>
              <a:rPr dirty="0"/>
              <a:t>we</a:t>
            </a:r>
            <a:r>
              <a:rPr dirty="0" spc="-45"/>
              <a:t> </a:t>
            </a:r>
            <a:r>
              <a:rPr dirty="0" spc="20"/>
              <a:t>can</a:t>
            </a:r>
            <a:r>
              <a:rPr dirty="0" spc="-55"/>
              <a:t> </a:t>
            </a:r>
            <a:r>
              <a:rPr dirty="0" spc="35"/>
              <a:t>see</a:t>
            </a:r>
            <a:r>
              <a:rPr dirty="0" spc="-40"/>
              <a:t> </a:t>
            </a:r>
            <a:r>
              <a:rPr dirty="0" spc="-25"/>
              <a:t>that</a:t>
            </a:r>
            <a:r>
              <a:rPr dirty="0" spc="-45"/>
              <a:t> </a:t>
            </a:r>
            <a:r>
              <a:rPr dirty="0"/>
              <a:t>median</a:t>
            </a:r>
            <a:r>
              <a:rPr dirty="0" spc="-35"/>
              <a:t> </a:t>
            </a:r>
            <a:r>
              <a:rPr dirty="0" spc="20"/>
              <a:t>is</a:t>
            </a:r>
            <a:r>
              <a:rPr dirty="0" spc="-55"/>
              <a:t> </a:t>
            </a:r>
            <a:r>
              <a:rPr dirty="0" spc="-10"/>
              <a:t>greater</a:t>
            </a:r>
            <a:r>
              <a:rPr dirty="0" spc="-55"/>
              <a:t> </a:t>
            </a:r>
            <a:r>
              <a:rPr dirty="0" spc="-10"/>
              <a:t>than</a:t>
            </a:r>
            <a:r>
              <a:rPr dirty="0" spc="-60"/>
              <a:t> </a:t>
            </a:r>
            <a:r>
              <a:rPr dirty="0" spc="10"/>
              <a:t>mean</a:t>
            </a:r>
            <a:r>
              <a:rPr dirty="0" spc="-40"/>
              <a:t> </a:t>
            </a:r>
            <a:r>
              <a:rPr dirty="0"/>
              <a:t>we</a:t>
            </a:r>
            <a:r>
              <a:rPr dirty="0" spc="-65"/>
              <a:t> </a:t>
            </a:r>
            <a:r>
              <a:rPr dirty="0" spc="20"/>
              <a:t>can</a:t>
            </a:r>
            <a:r>
              <a:rPr dirty="0" spc="-40"/>
              <a:t> </a:t>
            </a:r>
            <a:r>
              <a:rPr dirty="0" spc="35"/>
              <a:t>say</a:t>
            </a:r>
            <a:r>
              <a:rPr dirty="0" spc="-75"/>
              <a:t> </a:t>
            </a:r>
            <a:r>
              <a:rPr dirty="0" spc="-20"/>
              <a:t>to</a:t>
            </a:r>
            <a:r>
              <a:rPr dirty="0" spc="-65"/>
              <a:t> </a:t>
            </a:r>
            <a:r>
              <a:rPr dirty="0" spc="25"/>
              <a:t>some</a:t>
            </a:r>
            <a:r>
              <a:rPr dirty="0" spc="-40"/>
              <a:t> </a:t>
            </a:r>
            <a:r>
              <a:rPr dirty="0" spc="-15"/>
              <a:t>extent</a:t>
            </a:r>
            <a:r>
              <a:rPr dirty="0" spc="-40"/>
              <a:t> </a:t>
            </a:r>
            <a:r>
              <a:rPr dirty="0" spc="-25"/>
              <a:t>that</a:t>
            </a:r>
            <a:r>
              <a:rPr dirty="0" spc="-65"/>
              <a:t> </a:t>
            </a:r>
            <a:r>
              <a:rPr dirty="0" spc="-5"/>
              <a:t>this</a:t>
            </a:r>
            <a:r>
              <a:rPr dirty="0" spc="-50"/>
              <a:t> </a:t>
            </a:r>
            <a:r>
              <a:rPr dirty="0" spc="15"/>
              <a:t>is </a:t>
            </a:r>
            <a:r>
              <a:rPr dirty="0" spc="-330"/>
              <a:t> </a:t>
            </a:r>
            <a:r>
              <a:rPr dirty="0"/>
              <a:t>negatively</a:t>
            </a:r>
            <a:r>
              <a:rPr dirty="0" spc="-30"/>
              <a:t> </a:t>
            </a:r>
            <a:r>
              <a:rPr dirty="0" spc="5"/>
              <a:t>skewed.</a:t>
            </a:r>
          </a:p>
          <a:p>
            <a:pPr marL="24130">
              <a:lnSpc>
                <a:spcPct val="100000"/>
              </a:lnSpc>
              <a:spcBef>
                <a:spcPts val="215"/>
              </a:spcBef>
            </a:pPr>
            <a:r>
              <a:rPr dirty="0" spc="-265"/>
              <a:t>●</a:t>
            </a:r>
          </a:p>
          <a:p>
            <a:pPr marL="334645" marR="206375" indent="-311150">
              <a:lnSpc>
                <a:spcPts val="1540"/>
              </a:lnSpc>
              <a:spcBef>
                <a:spcPts val="35"/>
              </a:spcBef>
              <a:buChar char="●"/>
              <a:tabLst>
                <a:tab pos="335280" algn="l"/>
                <a:tab pos="335915" algn="l"/>
              </a:tabLst>
            </a:pPr>
            <a:r>
              <a:rPr dirty="0" spc="-65"/>
              <a:t>In</a:t>
            </a:r>
            <a:r>
              <a:rPr dirty="0" spc="-45"/>
              <a:t> </a:t>
            </a:r>
            <a:r>
              <a:rPr dirty="0"/>
              <a:t>density</a:t>
            </a:r>
            <a:r>
              <a:rPr dirty="0" spc="-45"/>
              <a:t> </a:t>
            </a:r>
            <a:r>
              <a:rPr dirty="0" spc="-20"/>
              <a:t>plot</a:t>
            </a:r>
            <a:r>
              <a:rPr dirty="0" spc="-70"/>
              <a:t> </a:t>
            </a:r>
            <a:r>
              <a:rPr dirty="0" spc="-20"/>
              <a:t>for</a:t>
            </a:r>
            <a:r>
              <a:rPr dirty="0" spc="-35"/>
              <a:t> </a:t>
            </a:r>
            <a:r>
              <a:rPr dirty="0" spc="-10" b="1">
                <a:latin typeface="Arial"/>
                <a:cs typeface="Arial"/>
              </a:rPr>
              <a:t>Humidity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/>
              <a:t>we</a:t>
            </a:r>
            <a:r>
              <a:rPr dirty="0" spc="-40"/>
              <a:t> </a:t>
            </a:r>
            <a:r>
              <a:rPr dirty="0" spc="25"/>
              <a:t>can</a:t>
            </a:r>
            <a:r>
              <a:rPr dirty="0" spc="-40"/>
              <a:t> </a:t>
            </a:r>
            <a:r>
              <a:rPr dirty="0" spc="45"/>
              <a:t>see</a:t>
            </a:r>
            <a:r>
              <a:rPr dirty="0" spc="-40"/>
              <a:t> </a:t>
            </a:r>
            <a:r>
              <a:rPr dirty="0" spc="-30"/>
              <a:t>that</a:t>
            </a:r>
            <a:r>
              <a:rPr dirty="0" spc="-45"/>
              <a:t> </a:t>
            </a:r>
            <a:r>
              <a:rPr dirty="0" spc="10"/>
              <a:t>mean</a:t>
            </a:r>
            <a:r>
              <a:rPr dirty="0" spc="-65"/>
              <a:t> </a:t>
            </a:r>
            <a:r>
              <a:rPr dirty="0" spc="20"/>
              <a:t>is</a:t>
            </a:r>
            <a:r>
              <a:rPr dirty="0" spc="-50"/>
              <a:t> </a:t>
            </a:r>
            <a:r>
              <a:rPr dirty="0" spc="-5"/>
              <a:t>greater</a:t>
            </a:r>
            <a:r>
              <a:rPr dirty="0" spc="-55"/>
              <a:t> </a:t>
            </a:r>
            <a:r>
              <a:rPr dirty="0" spc="-10"/>
              <a:t>than</a:t>
            </a:r>
            <a:r>
              <a:rPr dirty="0" spc="-40"/>
              <a:t> </a:t>
            </a:r>
            <a:r>
              <a:rPr dirty="0"/>
              <a:t>median</a:t>
            </a:r>
            <a:r>
              <a:rPr dirty="0" spc="-40"/>
              <a:t> </a:t>
            </a:r>
            <a:r>
              <a:rPr dirty="0" spc="-10"/>
              <a:t>we</a:t>
            </a:r>
            <a:r>
              <a:rPr dirty="0" spc="-45"/>
              <a:t> </a:t>
            </a:r>
            <a:r>
              <a:rPr dirty="0" spc="20"/>
              <a:t>can</a:t>
            </a:r>
            <a:r>
              <a:rPr dirty="0" spc="-35"/>
              <a:t> </a:t>
            </a:r>
            <a:r>
              <a:rPr dirty="0" spc="35"/>
              <a:t>say</a:t>
            </a:r>
            <a:r>
              <a:rPr dirty="0" spc="-50"/>
              <a:t> </a:t>
            </a:r>
            <a:r>
              <a:rPr dirty="0" spc="-35"/>
              <a:t>to</a:t>
            </a:r>
            <a:r>
              <a:rPr dirty="0" spc="-45"/>
              <a:t> </a:t>
            </a:r>
            <a:r>
              <a:rPr dirty="0" spc="15"/>
              <a:t>some</a:t>
            </a:r>
            <a:r>
              <a:rPr dirty="0" spc="-45"/>
              <a:t> </a:t>
            </a:r>
            <a:r>
              <a:rPr dirty="0" spc="-10"/>
              <a:t>extent</a:t>
            </a:r>
            <a:r>
              <a:rPr dirty="0" spc="-65"/>
              <a:t> </a:t>
            </a:r>
            <a:r>
              <a:rPr dirty="0" spc="-25"/>
              <a:t>that</a:t>
            </a:r>
            <a:r>
              <a:rPr dirty="0" spc="-45"/>
              <a:t> </a:t>
            </a:r>
            <a:r>
              <a:rPr dirty="0" spc="-5"/>
              <a:t>this</a:t>
            </a:r>
            <a:r>
              <a:rPr dirty="0" spc="-45"/>
              <a:t> </a:t>
            </a:r>
            <a:r>
              <a:rPr dirty="0" spc="20"/>
              <a:t>is</a:t>
            </a:r>
            <a:r>
              <a:rPr dirty="0" spc="-75"/>
              <a:t> </a:t>
            </a:r>
            <a:r>
              <a:rPr dirty="0"/>
              <a:t>positively </a:t>
            </a:r>
            <a:r>
              <a:rPr dirty="0" spc="-330"/>
              <a:t> </a:t>
            </a:r>
            <a:r>
              <a:rPr dirty="0" spc="10"/>
              <a:t>skewed.</a:t>
            </a:r>
          </a:p>
          <a:p>
            <a:pPr marL="24130">
              <a:lnSpc>
                <a:spcPct val="100000"/>
              </a:lnSpc>
              <a:spcBef>
                <a:spcPts val="105"/>
              </a:spcBef>
            </a:pPr>
            <a:r>
              <a:rPr dirty="0" spc="-265"/>
              <a:t>●</a:t>
            </a:r>
          </a:p>
          <a:p>
            <a:pPr marL="334645" marR="5080" indent="-311150">
              <a:lnSpc>
                <a:spcPts val="1540"/>
              </a:lnSpc>
              <a:spcBef>
                <a:spcPts val="60"/>
              </a:spcBef>
              <a:buChar char="●"/>
              <a:tabLst>
                <a:tab pos="335280" algn="l"/>
                <a:tab pos="335915" algn="l"/>
              </a:tabLst>
            </a:pPr>
            <a:r>
              <a:rPr dirty="0" spc="-65"/>
              <a:t>In</a:t>
            </a:r>
            <a:r>
              <a:rPr dirty="0" spc="-45"/>
              <a:t> </a:t>
            </a:r>
            <a:r>
              <a:rPr dirty="0"/>
              <a:t>density</a:t>
            </a:r>
            <a:r>
              <a:rPr dirty="0" spc="-45"/>
              <a:t> </a:t>
            </a:r>
            <a:r>
              <a:rPr dirty="0" spc="-20"/>
              <a:t>plot</a:t>
            </a:r>
            <a:r>
              <a:rPr dirty="0" spc="-70"/>
              <a:t> </a:t>
            </a:r>
            <a:r>
              <a:rPr dirty="0" spc="-10"/>
              <a:t>for</a:t>
            </a:r>
            <a:r>
              <a:rPr dirty="0" spc="-65"/>
              <a:t> </a:t>
            </a:r>
            <a:r>
              <a:rPr dirty="0" spc="-10" b="1">
                <a:latin typeface="Arial"/>
                <a:cs typeface="Arial"/>
              </a:rPr>
              <a:t>Wind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spc="5" b="1">
                <a:latin typeface="Arial"/>
                <a:cs typeface="Arial"/>
              </a:rPr>
              <a:t>Speed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/>
              <a:t>we</a:t>
            </a:r>
            <a:r>
              <a:rPr dirty="0" spc="-45"/>
              <a:t> </a:t>
            </a:r>
            <a:r>
              <a:rPr dirty="0" spc="20"/>
              <a:t>can</a:t>
            </a:r>
            <a:r>
              <a:rPr dirty="0" spc="-35"/>
              <a:t> </a:t>
            </a:r>
            <a:r>
              <a:rPr dirty="0" spc="35"/>
              <a:t>see</a:t>
            </a:r>
            <a:r>
              <a:rPr dirty="0" spc="-40"/>
              <a:t> </a:t>
            </a:r>
            <a:r>
              <a:rPr dirty="0" spc="-30"/>
              <a:t>that</a:t>
            </a:r>
            <a:r>
              <a:rPr dirty="0" spc="-45"/>
              <a:t> </a:t>
            </a:r>
            <a:r>
              <a:rPr dirty="0" spc="5"/>
              <a:t>mean</a:t>
            </a:r>
            <a:r>
              <a:rPr dirty="0" spc="-40"/>
              <a:t> </a:t>
            </a:r>
            <a:r>
              <a:rPr dirty="0" spc="20"/>
              <a:t>is</a:t>
            </a:r>
            <a:r>
              <a:rPr dirty="0" spc="-55"/>
              <a:t> </a:t>
            </a:r>
            <a:r>
              <a:rPr dirty="0" spc="-5"/>
              <a:t>greater</a:t>
            </a:r>
            <a:r>
              <a:rPr dirty="0" spc="-55"/>
              <a:t> </a:t>
            </a:r>
            <a:r>
              <a:rPr dirty="0" spc="-15"/>
              <a:t>than</a:t>
            </a:r>
            <a:r>
              <a:rPr dirty="0" spc="-40"/>
              <a:t> </a:t>
            </a:r>
            <a:r>
              <a:rPr dirty="0"/>
              <a:t>median</a:t>
            </a:r>
            <a:r>
              <a:rPr dirty="0" spc="-40"/>
              <a:t> </a:t>
            </a:r>
            <a:r>
              <a:rPr dirty="0"/>
              <a:t>we</a:t>
            </a:r>
            <a:r>
              <a:rPr dirty="0" spc="-40"/>
              <a:t> </a:t>
            </a:r>
            <a:r>
              <a:rPr dirty="0" spc="20"/>
              <a:t>can</a:t>
            </a:r>
            <a:r>
              <a:rPr dirty="0" spc="-40"/>
              <a:t> </a:t>
            </a:r>
            <a:r>
              <a:rPr dirty="0" spc="25"/>
              <a:t>say</a:t>
            </a:r>
            <a:r>
              <a:rPr dirty="0" spc="-50"/>
              <a:t> </a:t>
            </a:r>
            <a:r>
              <a:rPr dirty="0" spc="-20"/>
              <a:t>to</a:t>
            </a:r>
            <a:r>
              <a:rPr dirty="0" spc="-45"/>
              <a:t> </a:t>
            </a:r>
            <a:r>
              <a:rPr dirty="0" spc="15"/>
              <a:t>some</a:t>
            </a:r>
            <a:r>
              <a:rPr dirty="0" spc="-40"/>
              <a:t> </a:t>
            </a:r>
            <a:r>
              <a:rPr dirty="0" spc="-15"/>
              <a:t>extent</a:t>
            </a:r>
            <a:r>
              <a:rPr dirty="0" spc="-45"/>
              <a:t> </a:t>
            </a:r>
            <a:r>
              <a:rPr dirty="0" spc="-25"/>
              <a:t>that</a:t>
            </a:r>
            <a:r>
              <a:rPr dirty="0" spc="-45"/>
              <a:t> </a:t>
            </a:r>
            <a:r>
              <a:rPr dirty="0" spc="-10"/>
              <a:t>this</a:t>
            </a:r>
            <a:r>
              <a:rPr dirty="0" spc="-50"/>
              <a:t> </a:t>
            </a:r>
            <a:r>
              <a:rPr dirty="0" spc="20"/>
              <a:t>is</a:t>
            </a:r>
            <a:r>
              <a:rPr dirty="0" spc="-55"/>
              <a:t> </a:t>
            </a:r>
            <a:r>
              <a:rPr dirty="0"/>
              <a:t>positively </a:t>
            </a:r>
            <a:r>
              <a:rPr dirty="0" spc="-330"/>
              <a:t> </a:t>
            </a:r>
            <a:r>
              <a:rPr dirty="0" spc="10"/>
              <a:t>skewed.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75" y="2836176"/>
            <a:ext cx="5788025" cy="20339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3987" y="2913064"/>
            <a:ext cx="2747148" cy="182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52660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dirty="0" spc="-105"/>
              <a:t> </a:t>
            </a:r>
            <a:r>
              <a:rPr dirty="0" spc="-5"/>
              <a:t>Engineering(Continued…….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116" y="988034"/>
            <a:ext cx="7833359" cy="1188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 marR="5080" indent="-314325">
              <a:lnSpc>
                <a:spcPct val="116500"/>
              </a:lnSpc>
              <a:spcBef>
                <a:spcPts val="100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density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plot</a:t>
            </a:r>
            <a:r>
              <a:rPr dirty="0" sz="1100" spc="-7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dirty="0" sz="1100" spc="-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202020"/>
                </a:solidFill>
                <a:latin typeface="Arial"/>
                <a:cs typeface="Arial"/>
              </a:rPr>
              <a:t>Visibility</a:t>
            </a:r>
            <a:r>
              <a:rPr dirty="0" sz="110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see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median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greater</a:t>
            </a:r>
            <a:r>
              <a:rPr dirty="0" sz="1100" spc="-8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than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mean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Tahoma"/>
                <a:cs typeface="Tahoma"/>
              </a:rPr>
              <a:t>say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Tahoma"/>
                <a:cs typeface="Tahoma"/>
              </a:rPr>
              <a:t>some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extent</a:t>
            </a:r>
            <a:r>
              <a:rPr dirty="0" sz="1100" spc="-7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this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7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negatively </a:t>
            </a:r>
            <a:r>
              <a:rPr dirty="0" sz="1100" spc="-3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skewed.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265">
                <a:solidFill>
                  <a:srgbClr val="202020"/>
                </a:solidFill>
                <a:latin typeface="Tahoma"/>
                <a:cs typeface="Tahoma"/>
              </a:rPr>
              <a:t>●</a:t>
            </a:r>
            <a:endParaRPr sz="1100">
              <a:latin typeface="Tahoma"/>
              <a:cs typeface="Tahoma"/>
            </a:endParaRPr>
          </a:p>
          <a:p>
            <a:pPr marL="326390" marR="84455" indent="-314325">
              <a:lnSpc>
                <a:spcPts val="1540"/>
              </a:lnSpc>
              <a:spcBef>
                <a:spcPts val="35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density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plot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b="1">
                <a:solidFill>
                  <a:srgbClr val="202020"/>
                </a:solidFill>
                <a:latin typeface="Arial"/>
                <a:cs typeface="Arial"/>
              </a:rPr>
              <a:t>Dew</a:t>
            </a:r>
            <a:r>
              <a:rPr dirty="0" sz="1100" spc="-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Point</a:t>
            </a:r>
            <a:r>
              <a:rPr dirty="0" sz="1100" spc="-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Temperature</a:t>
            </a:r>
            <a:r>
              <a:rPr dirty="0" sz="1100" spc="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see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median</a:t>
            </a:r>
            <a:r>
              <a:rPr dirty="0" sz="1100" spc="-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7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greater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than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mean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say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some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extent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that </a:t>
            </a:r>
            <a:r>
              <a:rPr dirty="0" sz="1100" spc="-32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this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negatively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skewed.</a:t>
            </a:r>
            <a:endParaRPr sz="110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105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density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plot</a:t>
            </a:r>
            <a:r>
              <a:rPr dirty="0" sz="1100" spc="-7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dirty="0" sz="1100" spc="-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Solar</a:t>
            </a:r>
            <a:r>
              <a:rPr dirty="0" sz="11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Radiation</a:t>
            </a:r>
            <a:r>
              <a:rPr dirty="0" sz="1100" spc="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see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mean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greater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than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median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Tahoma"/>
                <a:cs typeface="Tahoma"/>
              </a:rPr>
              <a:t>say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dirty="0" sz="1100" spc="-7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this</a:t>
            </a:r>
            <a:r>
              <a:rPr dirty="0" sz="1100" spc="-7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positively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skewed.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23" y="2490075"/>
            <a:ext cx="2616579" cy="19556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8586" y="2440729"/>
            <a:ext cx="2676400" cy="19577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7497" y="2400722"/>
            <a:ext cx="2834293" cy="1957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476" y="304241"/>
            <a:ext cx="162560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O</a:t>
            </a:r>
            <a:r>
              <a:rPr dirty="0" sz="2800" spc="-15"/>
              <a:t>b</a:t>
            </a:r>
            <a:r>
              <a:rPr dirty="0" sz="2800" spc="5"/>
              <a:t>j</a:t>
            </a:r>
            <a:r>
              <a:rPr dirty="0" sz="2800" spc="5"/>
              <a:t>ec</a:t>
            </a:r>
            <a:r>
              <a:rPr dirty="0" sz="2800" spc="-30"/>
              <a:t>t</a:t>
            </a:r>
            <a:r>
              <a:rPr dirty="0" sz="2800" spc="5"/>
              <a:t>i</a:t>
            </a:r>
            <a:r>
              <a:rPr dirty="0" sz="2800" spc="-25"/>
              <a:t>v</a:t>
            </a:r>
            <a:r>
              <a:rPr dirty="0" sz="2800" spc="5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9564" y="1387220"/>
            <a:ext cx="3839845" cy="170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56540" marR="9525" indent="-24384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256540" algn="l"/>
              </a:tabLst>
            </a:pP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Rental</a:t>
            </a:r>
            <a:r>
              <a:rPr dirty="0" sz="1100" spc="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bike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system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plays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a</a:t>
            </a:r>
            <a:r>
              <a:rPr dirty="0" sz="1100" spc="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crucial</a:t>
            </a:r>
            <a:r>
              <a:rPr dirty="0" sz="1100" spc="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part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in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public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 transport</a:t>
            </a:r>
            <a:r>
              <a:rPr dirty="0" sz="1100" spc="-2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to</a:t>
            </a:r>
            <a:r>
              <a:rPr dirty="0" sz="1100" spc="-1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increase</a:t>
            </a:r>
            <a:r>
              <a:rPr dirty="0" sz="1100" spc="-3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the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mobility</a:t>
            </a:r>
            <a:r>
              <a:rPr dirty="0" sz="1100" spc="-3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of</a:t>
            </a:r>
            <a:r>
              <a:rPr dirty="0" sz="1100" spc="-2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traffic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in</a:t>
            </a:r>
            <a:r>
              <a:rPr dirty="0" sz="1100" spc="-2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any</a:t>
            </a:r>
            <a:r>
              <a:rPr dirty="0" sz="1100" spc="-3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city.</a:t>
            </a:r>
            <a:endParaRPr sz="1100">
              <a:latin typeface="Arial"/>
              <a:cs typeface="Arial"/>
            </a:endParaRPr>
          </a:p>
          <a:p>
            <a:pPr algn="just" marL="256540" marR="5080" indent="-243840">
              <a:lnSpc>
                <a:spcPct val="996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56540" algn="l"/>
              </a:tabLst>
            </a:pP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Bike-sharing gains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a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vast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range of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attention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in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recent </a:t>
            </a:r>
            <a:r>
              <a:rPr dirty="0" sz="1100" spc="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years as part of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initiatives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to boost the use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of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cycles,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improve the first mile/last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mile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link to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other modes of </a:t>
            </a:r>
            <a:r>
              <a:rPr dirty="0" sz="1100" spc="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transportation,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and</a:t>
            </a:r>
            <a:r>
              <a:rPr dirty="0" sz="1100" spc="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minimize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the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negative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effect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of </a:t>
            </a:r>
            <a:r>
              <a:rPr dirty="0" sz="1100" spc="-29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transport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activities on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the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environment.</a:t>
            </a:r>
            <a:endParaRPr sz="1100">
              <a:latin typeface="Arial"/>
              <a:cs typeface="Arial"/>
            </a:endParaRPr>
          </a:p>
          <a:p>
            <a:pPr algn="just" marL="256540" marR="8890" indent="-243840">
              <a:lnSpc>
                <a:spcPct val="100000"/>
              </a:lnSpc>
              <a:buClr>
                <a:srgbClr val="000000"/>
              </a:buClr>
              <a:buChar char="•"/>
              <a:tabLst>
                <a:tab pos="256540" algn="l"/>
              </a:tabLst>
            </a:pP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The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goal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is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 to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build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a</a:t>
            </a:r>
            <a:r>
              <a:rPr dirty="0" sz="1100" spc="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Machine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Learning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model to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predict the bike-sharing 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demand </a:t>
            </a:r>
            <a:r>
              <a:rPr dirty="0" sz="1100" spc="-10" b="1">
                <a:solidFill>
                  <a:srgbClr val="004A52"/>
                </a:solidFill>
                <a:latin typeface="Arial"/>
                <a:cs typeface="Arial"/>
              </a:rPr>
              <a:t>using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the previously </a:t>
            </a:r>
            <a:r>
              <a:rPr dirty="0" sz="1100" spc="-295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stored</a:t>
            </a:r>
            <a:r>
              <a:rPr dirty="0" sz="1100" b="1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004A52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344" y="66928"/>
            <a:ext cx="348183" cy="357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0070" y="1065758"/>
            <a:ext cx="4491989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075" y="2177922"/>
            <a:ext cx="1911984" cy="7251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28867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dirty="0" spc="-80"/>
              <a:t> </a:t>
            </a:r>
            <a:r>
              <a:rPr dirty="0" spc="-5"/>
              <a:t>Regression:-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868" y="920622"/>
            <a:ext cx="4630420" cy="8616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●"/>
              <a:tabLst>
                <a:tab pos="292735" algn="l"/>
                <a:tab pos="293370" algn="l"/>
              </a:tabLst>
            </a:pP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dirty="0" sz="11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accuracy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dirty="0" sz="11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moderate</a:t>
            </a:r>
            <a:r>
              <a:rPr dirty="0" sz="11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training</a:t>
            </a:r>
            <a:r>
              <a:rPr dirty="0" sz="11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5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dirty="0" sz="11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dirty="0" sz="1100" spc="-8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5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dirty="0" sz="1100" spc="-8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124F5C"/>
                </a:solidFill>
                <a:latin typeface="Tahoma"/>
                <a:cs typeface="Tahoma"/>
              </a:rPr>
              <a:t>test</a:t>
            </a:r>
            <a:r>
              <a:rPr dirty="0" sz="1100" spc="-7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data.</a:t>
            </a:r>
            <a:r>
              <a:rPr dirty="0" sz="1100" spc="-7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Therefore </a:t>
            </a:r>
            <a:r>
              <a:rPr dirty="0" sz="1100" spc="-32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dirty="0" sz="1100" spc="-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can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124F5C"/>
                </a:solidFill>
                <a:latin typeface="Tahoma"/>
                <a:cs typeface="Tahoma"/>
              </a:rPr>
              <a:t>conclude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124F5C"/>
                </a:solidFill>
                <a:latin typeface="Tahoma"/>
                <a:cs typeface="Tahoma"/>
              </a:rPr>
              <a:t>that</a:t>
            </a:r>
            <a:r>
              <a:rPr dirty="0" sz="1100" spc="-5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no</a:t>
            </a:r>
            <a:r>
              <a:rPr dirty="0" sz="1100" spc="-5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24F5C"/>
                </a:solidFill>
                <a:latin typeface="Tahoma"/>
                <a:cs typeface="Tahoma"/>
              </a:rPr>
              <a:t>overfitting.</a:t>
            </a:r>
            <a:endParaRPr sz="1100">
              <a:latin typeface="Tahoma"/>
              <a:cs typeface="Tahoma"/>
            </a:endParaRPr>
          </a:p>
          <a:p>
            <a:pPr marL="292735" marR="266700" indent="-280670">
              <a:lnSpc>
                <a:spcPts val="1320"/>
              </a:lnSpc>
              <a:spcBef>
                <a:spcPts val="20"/>
              </a:spcBef>
              <a:buClr>
                <a:srgbClr val="000000"/>
              </a:buClr>
              <a:buChar char="●"/>
              <a:tabLst>
                <a:tab pos="292735" algn="l"/>
                <a:tab pos="293370" algn="l"/>
              </a:tabLst>
            </a:pPr>
            <a:r>
              <a:rPr dirty="0" sz="1100" spc="35">
                <a:solidFill>
                  <a:srgbClr val="124F5C"/>
                </a:solidFill>
                <a:latin typeface="Tahoma"/>
                <a:cs typeface="Tahoma"/>
              </a:rPr>
              <a:t>Since</a:t>
            </a:r>
            <a:r>
              <a:rPr dirty="0" sz="1100" spc="-7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124F5C"/>
                </a:solidFill>
                <a:latin typeface="Tahoma"/>
                <a:cs typeface="Tahoma"/>
              </a:rPr>
              <a:t>there</a:t>
            </a:r>
            <a:r>
              <a:rPr dirty="0" sz="11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dirty="0" sz="11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no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24F5C"/>
                </a:solidFill>
                <a:latin typeface="Tahoma"/>
                <a:cs typeface="Tahoma"/>
              </a:rPr>
              <a:t>overfitting,</a:t>
            </a:r>
            <a:r>
              <a:rPr dirty="0" sz="1100" spc="-4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dirty="0" sz="1100" spc="-7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did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dirty="0" sz="1100" spc="-7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124F5C"/>
                </a:solidFill>
                <a:latin typeface="Tahoma"/>
                <a:cs typeface="Tahoma"/>
              </a:rPr>
              <a:t>go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124F5C"/>
                </a:solidFill>
                <a:latin typeface="Tahoma"/>
                <a:cs typeface="Tahoma"/>
              </a:rPr>
              <a:t>ahead</a:t>
            </a:r>
            <a:r>
              <a:rPr dirty="0" sz="1100" spc="-7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dirty="0" sz="1100" spc="-4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124F5C"/>
                </a:solidFill>
                <a:latin typeface="Tahoma"/>
                <a:cs typeface="Tahoma"/>
              </a:rPr>
              <a:t>Regularized </a:t>
            </a:r>
            <a:r>
              <a:rPr dirty="0" sz="1100" spc="-3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linear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Regression</a:t>
            </a:r>
            <a:endParaRPr sz="1100">
              <a:latin typeface="Tahoma"/>
              <a:cs typeface="Tahoma"/>
            </a:endParaRPr>
          </a:p>
          <a:p>
            <a:pPr marL="292735" indent="-280670">
              <a:lnSpc>
                <a:spcPts val="1275"/>
              </a:lnSpc>
              <a:buClr>
                <a:srgbClr val="000000"/>
              </a:buClr>
              <a:buChar char="●"/>
              <a:tabLst>
                <a:tab pos="292735" algn="l"/>
                <a:tab pos="293370" algn="l"/>
              </a:tabLst>
            </a:pPr>
            <a:r>
              <a:rPr dirty="0" sz="1100" spc="6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dirty="0" sz="1100" spc="-9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plotted</a:t>
            </a:r>
            <a:r>
              <a:rPr dirty="0" sz="1100" spc="-4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line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graph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100" spc="-5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124F5C"/>
                </a:solidFill>
                <a:latin typeface="Tahoma"/>
                <a:cs typeface="Tahoma"/>
              </a:rPr>
              <a:t>actual</a:t>
            </a:r>
            <a:r>
              <a:rPr dirty="0" sz="1100" spc="-5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124F5C"/>
                </a:solidFill>
                <a:latin typeface="Tahoma"/>
                <a:cs typeface="Tahoma"/>
              </a:rPr>
              <a:t>vs</a:t>
            </a:r>
            <a:r>
              <a:rPr dirty="0" sz="1100" spc="-8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predicted</a:t>
            </a:r>
            <a:r>
              <a:rPr dirty="0" sz="1100" spc="-4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124F5C"/>
                </a:solidFill>
                <a:latin typeface="Tahoma"/>
                <a:cs typeface="Tahoma"/>
              </a:rPr>
              <a:t>Rented</a:t>
            </a:r>
            <a:r>
              <a:rPr dirty="0" sz="1100" spc="-4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bike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124F5C"/>
                </a:solidFill>
                <a:latin typeface="Tahoma"/>
                <a:cs typeface="Tahoma"/>
              </a:rPr>
              <a:t>count.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9250" y="3132950"/>
            <a:ext cx="1991359" cy="8566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580" y="2137905"/>
            <a:ext cx="5499481" cy="21761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35941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Polynomial</a:t>
            </a:r>
            <a:r>
              <a:rPr dirty="0" spc="-60"/>
              <a:t> </a:t>
            </a:r>
            <a:r>
              <a:rPr dirty="0" spc="-5"/>
              <a:t>Regression:-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084" y="1033399"/>
            <a:ext cx="4715510" cy="15982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42900" marR="71120" indent="-304800">
              <a:lnSpc>
                <a:spcPts val="1390"/>
              </a:lnSpc>
              <a:spcBef>
                <a:spcPts val="380"/>
              </a:spcBef>
              <a:buClr>
                <a:srgbClr val="000000"/>
              </a:buClr>
              <a:buFont typeface="Lucida Sans Unicode"/>
              <a:buChar char="□"/>
              <a:tabLst>
                <a:tab pos="342265" algn="l"/>
                <a:tab pos="342900" algn="l"/>
              </a:tabLst>
            </a:pPr>
            <a:r>
              <a:rPr dirty="0" sz="1400" spc="2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dirty="0" sz="1400" spc="-1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124F5C"/>
                </a:solidFill>
                <a:latin typeface="Tahoma"/>
                <a:cs typeface="Tahoma"/>
              </a:rPr>
              <a:t>accuracy</a:t>
            </a:r>
            <a:r>
              <a:rPr dirty="0" sz="1400" spc="-5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improved</a:t>
            </a:r>
            <a:r>
              <a:rPr dirty="0" sz="1400" spc="-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dirty="0" sz="1400" spc="-2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Tahoma"/>
                <a:cs typeface="Tahoma"/>
              </a:rPr>
              <a:t>training </a:t>
            </a:r>
            <a:r>
              <a:rPr dirty="0" sz="1400" spc="5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dirty="0" sz="1400" spc="1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dirty="0" sz="1400" spc="-1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dirty="0" sz="1400" spc="-15">
                <a:solidFill>
                  <a:srgbClr val="124F5C"/>
                </a:solidFill>
                <a:latin typeface="Tahoma"/>
                <a:cs typeface="Tahoma"/>
              </a:rPr>
              <a:t> test </a:t>
            </a:r>
            <a:r>
              <a:rPr dirty="0" sz="1400" spc="-42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dirty="0" sz="14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dirty="0" sz="1400" spc="-5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Tahoma"/>
                <a:cs typeface="Tahoma"/>
              </a:rPr>
              <a:t>compared</a:t>
            </a:r>
            <a:r>
              <a:rPr dirty="0" sz="1400" spc="-5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dirty="0" sz="14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124F5C"/>
                </a:solidFill>
                <a:latin typeface="Tahoma"/>
                <a:cs typeface="Tahoma"/>
              </a:rPr>
              <a:t>Linear</a:t>
            </a:r>
            <a:r>
              <a:rPr dirty="0" sz="14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Tahoma"/>
                <a:cs typeface="Tahoma"/>
              </a:rPr>
              <a:t>Regression</a:t>
            </a:r>
            <a:r>
              <a:rPr dirty="0" sz="14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Tahoma"/>
                <a:cs typeface="Tahoma"/>
              </a:rPr>
              <a:t>model.</a:t>
            </a:r>
            <a:endParaRPr sz="1400">
              <a:latin typeface="Tahoma"/>
              <a:cs typeface="Tahoma"/>
            </a:endParaRPr>
          </a:p>
          <a:p>
            <a:pPr marL="342900" marR="43180" indent="-304800">
              <a:lnSpc>
                <a:spcPts val="1390"/>
              </a:lnSpc>
              <a:spcBef>
                <a:spcPts val="315"/>
              </a:spcBef>
              <a:buClr>
                <a:srgbClr val="000000"/>
              </a:buClr>
              <a:buFont typeface="Lucida Sans Unicode"/>
              <a:buChar char="□"/>
              <a:tabLst>
                <a:tab pos="342265" algn="l"/>
                <a:tab pos="342900" algn="l"/>
                <a:tab pos="909955" algn="l"/>
                <a:tab pos="1391285" algn="l"/>
                <a:tab pos="1958339" algn="l"/>
                <a:tab pos="2528570" algn="l"/>
                <a:tab pos="3354704" algn="l"/>
                <a:tab pos="4458970" algn="l"/>
              </a:tabLst>
            </a:pPr>
            <a:r>
              <a:rPr dirty="0" sz="1400" spc="45">
                <a:solidFill>
                  <a:srgbClr val="124F5C"/>
                </a:solidFill>
                <a:latin typeface="Tahoma"/>
                <a:cs typeface="Tahoma"/>
              </a:rPr>
              <a:t>M</a:t>
            </a:r>
            <a:r>
              <a:rPr dirty="0" sz="1400" spc="15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dirty="0" sz="1400" spc="14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	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an</a:t>
            </a:r>
            <a:r>
              <a:rPr dirty="0" sz="1400" spc="10">
                <a:solidFill>
                  <a:srgbClr val="124F5C"/>
                </a:solidFill>
                <a:latin typeface="Tahoma"/>
                <a:cs typeface="Tahoma"/>
              </a:rPr>
              <a:t>d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	</a:t>
            </a:r>
            <a:r>
              <a:rPr dirty="0" sz="1400" spc="45">
                <a:solidFill>
                  <a:srgbClr val="124F5C"/>
                </a:solidFill>
                <a:latin typeface="Tahoma"/>
                <a:cs typeface="Tahoma"/>
              </a:rPr>
              <a:t>M</a:t>
            </a:r>
            <a:r>
              <a:rPr dirty="0" sz="1400" spc="9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400" spc="14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	</a:t>
            </a:r>
            <a:r>
              <a:rPr dirty="0" sz="1400" spc="-20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dirty="0" sz="1400" spc="25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124F5C"/>
                </a:solidFill>
                <a:latin typeface="Tahoma"/>
                <a:cs typeface="Tahoma"/>
              </a:rPr>
              <a:t>ve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	</a:t>
            </a:r>
            <a:r>
              <a:rPr dirty="0" sz="1400" spc="-55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dirty="0" sz="1400" spc="25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124F5C"/>
                </a:solidFill>
                <a:latin typeface="Tahoma"/>
                <a:cs typeface="Tahoma"/>
              </a:rPr>
              <a:t>d</a:t>
            </a:r>
            <a:r>
              <a:rPr dirty="0" sz="1400" spc="-20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dirty="0" sz="1400" spc="40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dirty="0" sz="1400" spc="6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d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	</a:t>
            </a:r>
            <a:r>
              <a:rPr dirty="0" sz="1400" spc="10">
                <a:solidFill>
                  <a:srgbClr val="124F5C"/>
                </a:solidFill>
                <a:latin typeface="Tahoma"/>
                <a:cs typeface="Tahoma"/>
              </a:rPr>
              <a:t>sig</a:t>
            </a:r>
            <a:r>
              <a:rPr dirty="0" sz="1400" spc="5">
                <a:solidFill>
                  <a:srgbClr val="124F5C"/>
                </a:solidFill>
                <a:latin typeface="Tahoma"/>
                <a:cs typeface="Tahoma"/>
              </a:rPr>
              <a:t>n</a:t>
            </a:r>
            <a:r>
              <a:rPr dirty="0" sz="1400" spc="-10">
                <a:solidFill>
                  <a:srgbClr val="124F5C"/>
                </a:solidFill>
                <a:latin typeface="Tahoma"/>
                <a:cs typeface="Tahoma"/>
              </a:rPr>
              <a:t>ifi</a:t>
            </a:r>
            <a:r>
              <a:rPr dirty="0" sz="1400" spc="10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dirty="0" sz="1400" spc="25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400" spc="-20">
                <a:solidFill>
                  <a:srgbClr val="124F5C"/>
                </a:solidFill>
                <a:latin typeface="Tahoma"/>
                <a:cs typeface="Tahoma"/>
              </a:rPr>
              <a:t>n</a:t>
            </a:r>
            <a:r>
              <a:rPr dirty="0" sz="1400" spc="-55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dirty="0" sz="1400" spc="-20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dirty="0" sz="1400" spc="-5">
                <a:solidFill>
                  <a:srgbClr val="124F5C"/>
                </a:solidFill>
                <a:latin typeface="Tahoma"/>
                <a:cs typeface="Tahoma"/>
              </a:rPr>
              <a:t>y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	</a:t>
            </a:r>
            <a:r>
              <a:rPr dirty="0" sz="1400" spc="-20">
                <a:solidFill>
                  <a:srgbClr val="124F5C"/>
                </a:solidFill>
                <a:latin typeface="Tahoma"/>
                <a:cs typeface="Tahoma"/>
              </a:rPr>
              <a:t>f</a:t>
            </a:r>
            <a:r>
              <a:rPr dirty="0" sz="1400" spc="-4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dirty="0" sz="1400" spc="-40">
                <a:solidFill>
                  <a:srgbClr val="124F5C"/>
                </a:solidFill>
                <a:latin typeface="Tahoma"/>
                <a:cs typeface="Tahoma"/>
              </a:rPr>
              <a:t>r  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polynomial</a:t>
            </a:r>
            <a:r>
              <a:rPr dirty="0" sz="1400" spc="-5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Tahoma"/>
                <a:cs typeface="Tahoma"/>
              </a:rPr>
              <a:t>Regression</a:t>
            </a:r>
            <a:endParaRPr sz="1400">
              <a:latin typeface="Tahoma"/>
              <a:cs typeface="Tahoma"/>
            </a:endParaRPr>
          </a:p>
          <a:p>
            <a:pPr marL="342900" marR="83185" indent="-304800">
              <a:lnSpc>
                <a:spcPts val="1390"/>
              </a:lnSpc>
              <a:spcBef>
                <a:spcPts val="345"/>
              </a:spcBef>
              <a:buClr>
                <a:srgbClr val="000000"/>
              </a:buClr>
              <a:buFont typeface="Lucida Sans Unicode"/>
              <a:buChar char="□"/>
              <a:tabLst>
                <a:tab pos="342265" algn="l"/>
                <a:tab pos="342900" algn="l"/>
              </a:tabLst>
            </a:pPr>
            <a:r>
              <a:rPr dirty="0" sz="1400" spc="75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dirty="0" baseline="30864" sz="1350" spc="112">
                <a:solidFill>
                  <a:srgbClr val="124F5C"/>
                </a:solidFill>
                <a:latin typeface="Tahoma"/>
                <a:cs typeface="Tahoma"/>
              </a:rPr>
              <a:t>2</a:t>
            </a:r>
            <a:r>
              <a:rPr dirty="0" baseline="30864" sz="1350" spc="434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dirty="0" sz="1400" spc="1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Tahoma"/>
                <a:cs typeface="Tahoma"/>
              </a:rPr>
              <a:t>both</a:t>
            </a:r>
            <a:r>
              <a:rPr dirty="0" sz="1400" spc="1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Tahoma"/>
                <a:cs typeface="Tahoma"/>
              </a:rPr>
              <a:t>training</a:t>
            </a:r>
            <a:r>
              <a:rPr dirty="0" sz="1400" spc="1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dirty="0" sz="1400" spc="1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Tahoma"/>
                <a:cs typeface="Tahoma"/>
              </a:rPr>
              <a:t>test</a:t>
            </a:r>
            <a:r>
              <a:rPr dirty="0" sz="1400" spc="1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dirty="0" sz="1400" spc="1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dirty="0" sz="1400" spc="1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Tahoma"/>
                <a:cs typeface="Tahoma"/>
              </a:rPr>
              <a:t>higher</a:t>
            </a:r>
            <a:r>
              <a:rPr dirty="0" sz="1400" spc="1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Tahoma"/>
                <a:cs typeface="Tahoma"/>
              </a:rPr>
              <a:t>indicating </a:t>
            </a:r>
            <a:r>
              <a:rPr dirty="0" sz="1400" spc="-42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dirty="0" sz="1400" spc="-5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dirty="0" sz="1400" spc="-55">
                <a:solidFill>
                  <a:srgbClr val="124F5C"/>
                </a:solidFill>
                <a:latin typeface="Tahoma"/>
                <a:cs typeface="Tahoma"/>
              </a:rPr>
              <a:t> fit</a:t>
            </a:r>
            <a:r>
              <a:rPr dirty="0" sz="1400" spc="-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dirty="0" sz="1400" spc="-5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dirty="0" sz="1400" spc="-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Tahoma"/>
                <a:cs typeface="Tahoma"/>
              </a:rPr>
              <a:t>both</a:t>
            </a:r>
            <a:r>
              <a:rPr dirty="0" sz="1400" spc="-7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Tahoma"/>
                <a:cs typeface="Tahoma"/>
              </a:rPr>
              <a:t>datasets</a:t>
            </a:r>
            <a:endParaRPr sz="1400">
              <a:latin typeface="Tahoma"/>
              <a:cs typeface="Tahoma"/>
            </a:endParaRPr>
          </a:p>
          <a:p>
            <a:pPr marL="342900" marR="71120" indent="-304800">
              <a:lnSpc>
                <a:spcPts val="1390"/>
              </a:lnSpc>
              <a:spcBef>
                <a:spcPts val="315"/>
              </a:spcBef>
              <a:buClr>
                <a:srgbClr val="000000"/>
              </a:buClr>
              <a:buFont typeface="Lucida Sans Unicode"/>
              <a:buChar char="□"/>
              <a:tabLst>
                <a:tab pos="342265" algn="l"/>
                <a:tab pos="342900" algn="l"/>
              </a:tabLst>
            </a:pPr>
            <a:r>
              <a:rPr dirty="0" sz="1400" spc="65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dirty="0" sz="1400" spc="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24F5C"/>
                </a:solidFill>
                <a:latin typeface="Tahoma"/>
                <a:cs typeface="Tahoma"/>
              </a:rPr>
              <a:t>plotted</a:t>
            </a:r>
            <a:r>
              <a:rPr dirty="0" sz="1400" spc="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124F5C"/>
                </a:solidFill>
                <a:latin typeface="Tahoma"/>
                <a:cs typeface="Tahoma"/>
              </a:rPr>
              <a:t>a </a:t>
            </a:r>
            <a:r>
              <a:rPr dirty="0" sz="1400" spc="5">
                <a:solidFill>
                  <a:srgbClr val="124F5C"/>
                </a:solidFill>
                <a:latin typeface="Tahoma"/>
                <a:cs typeface="Tahoma"/>
              </a:rPr>
              <a:t>line</a:t>
            </a:r>
            <a:r>
              <a:rPr dirty="0" sz="1400" spc="7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Tahoma"/>
                <a:cs typeface="Tahoma"/>
              </a:rPr>
              <a:t>graph</a:t>
            </a:r>
            <a:r>
              <a:rPr dirty="0" sz="1400" spc="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400" spc="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124F5C"/>
                </a:solidFill>
                <a:latin typeface="Tahoma"/>
                <a:cs typeface="Tahoma"/>
              </a:rPr>
              <a:t>actual</a:t>
            </a:r>
            <a:r>
              <a:rPr dirty="0" sz="1400" spc="7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124F5C"/>
                </a:solidFill>
                <a:latin typeface="Tahoma"/>
                <a:cs typeface="Tahoma"/>
              </a:rPr>
              <a:t>vs</a:t>
            </a:r>
            <a:r>
              <a:rPr dirty="0" sz="1400" spc="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Tahoma"/>
                <a:cs typeface="Tahoma"/>
              </a:rPr>
              <a:t>predicted</a:t>
            </a:r>
            <a:r>
              <a:rPr dirty="0" sz="1400" spc="6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124F5C"/>
                </a:solidFill>
                <a:latin typeface="Tahoma"/>
                <a:cs typeface="Tahoma"/>
              </a:rPr>
              <a:t>Rented </a:t>
            </a:r>
            <a:r>
              <a:rPr dirty="0" sz="1400" spc="-42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124F5C"/>
                </a:solidFill>
                <a:latin typeface="Tahoma"/>
                <a:cs typeface="Tahoma"/>
              </a:rPr>
              <a:t>bike</a:t>
            </a:r>
            <a:r>
              <a:rPr dirty="0" sz="14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Tahoma"/>
                <a:cs typeface="Tahoma"/>
              </a:rPr>
              <a:t>count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8625" y="2243200"/>
            <a:ext cx="1533905" cy="782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6719" y="1294129"/>
            <a:ext cx="1638173" cy="7742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994" y="2787662"/>
            <a:ext cx="5375910" cy="19429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38049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</a:t>
            </a:r>
            <a:r>
              <a:rPr dirty="0" spc="-105"/>
              <a:t> </a:t>
            </a:r>
            <a:r>
              <a:rPr dirty="0" spc="-5"/>
              <a:t>Tree</a:t>
            </a:r>
            <a:r>
              <a:rPr dirty="0" spc="-80"/>
              <a:t> </a:t>
            </a:r>
            <a:r>
              <a:rPr dirty="0" spc="-5"/>
              <a:t>Regressor:-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00" y="1030350"/>
            <a:ext cx="4582160" cy="1417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7190" indent="-314325">
              <a:lnSpc>
                <a:spcPct val="100000"/>
              </a:lnSpc>
              <a:spcBef>
                <a:spcPts val="105"/>
              </a:spcBef>
              <a:buChar char="●"/>
              <a:tabLst>
                <a:tab pos="377190" algn="l"/>
                <a:tab pos="377825" algn="l"/>
              </a:tabLst>
            </a:pPr>
            <a:r>
              <a:rPr dirty="0" sz="1100" spc="5">
                <a:solidFill>
                  <a:srgbClr val="124F5C"/>
                </a:solidFill>
                <a:latin typeface="Tahoma"/>
                <a:cs typeface="Tahoma"/>
              </a:rPr>
              <a:t>Parameters: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124F5C"/>
                </a:solidFill>
                <a:latin typeface="Tahoma"/>
                <a:cs typeface="Tahoma"/>
              </a:rPr>
              <a:t>max</a:t>
            </a:r>
            <a:r>
              <a:rPr dirty="0" sz="1100" spc="-5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124F5C"/>
                </a:solidFill>
                <a:latin typeface="Tahoma"/>
                <a:cs typeface="Tahoma"/>
              </a:rPr>
              <a:t>depth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60">
                <a:solidFill>
                  <a:srgbClr val="124F5C"/>
                </a:solidFill>
                <a:latin typeface="Tahoma"/>
                <a:cs typeface="Tahoma"/>
              </a:rPr>
              <a:t>=</a:t>
            </a:r>
            <a:r>
              <a:rPr dirty="0" sz="1100" spc="-7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10,</a:t>
            </a:r>
            <a:r>
              <a:rPr dirty="0" sz="1100" spc="-5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max-leaf</a:t>
            </a:r>
            <a:r>
              <a:rPr dirty="0" sz="1100" spc="-2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124F5C"/>
                </a:solidFill>
                <a:latin typeface="Tahoma"/>
                <a:cs typeface="Tahoma"/>
              </a:rPr>
              <a:t>nodes</a:t>
            </a:r>
            <a:r>
              <a:rPr dirty="0" sz="1100" spc="-5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60">
                <a:solidFill>
                  <a:srgbClr val="124F5C"/>
                </a:solidFill>
                <a:latin typeface="Tahoma"/>
                <a:cs typeface="Tahoma"/>
              </a:rPr>
              <a:t>=</a:t>
            </a:r>
            <a:r>
              <a:rPr dirty="0" sz="1100" spc="-7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124F5C"/>
                </a:solidFill>
                <a:latin typeface="Tahoma"/>
                <a:cs typeface="Tahoma"/>
              </a:rPr>
              <a:t>120</a:t>
            </a:r>
            <a:endParaRPr sz="1100">
              <a:latin typeface="Tahoma"/>
              <a:cs typeface="Tahoma"/>
            </a:endParaRPr>
          </a:p>
          <a:p>
            <a:pPr marL="377190" marR="68580" indent="-314325">
              <a:lnSpc>
                <a:spcPct val="100000"/>
              </a:lnSpc>
              <a:buChar char="●"/>
              <a:tabLst>
                <a:tab pos="377190" algn="l"/>
                <a:tab pos="377825" algn="l"/>
              </a:tabLst>
            </a:pPr>
            <a:r>
              <a:rPr dirty="0" sz="1100" spc="5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dirty="0" baseline="31746" sz="1050" spc="75">
                <a:solidFill>
                  <a:srgbClr val="124F5C"/>
                </a:solidFill>
                <a:latin typeface="Tahoma"/>
                <a:cs typeface="Tahoma"/>
              </a:rPr>
              <a:t>2</a:t>
            </a:r>
            <a:r>
              <a:rPr dirty="0" baseline="31746" sz="1050" spc="202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dirty="0" sz="1100" spc="1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24F5C"/>
                </a:solidFill>
                <a:latin typeface="Tahoma"/>
                <a:cs typeface="Tahoma"/>
              </a:rPr>
              <a:t>both</a:t>
            </a:r>
            <a:r>
              <a:rPr dirty="0" sz="1100" spc="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training</a:t>
            </a:r>
            <a:r>
              <a:rPr dirty="0" sz="1100" spc="10">
                <a:solidFill>
                  <a:srgbClr val="124F5C"/>
                </a:solidFill>
                <a:latin typeface="Tahoma"/>
                <a:cs typeface="Tahoma"/>
              </a:rPr>
              <a:t> and 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test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dirty="0" sz="1100" spc="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is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moderate</a:t>
            </a:r>
            <a:r>
              <a:rPr dirty="0" sz="1100" spc="1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indicating</a:t>
            </a:r>
            <a:r>
              <a:rPr dirty="0" sz="1100" spc="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100" spc="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model </a:t>
            </a:r>
            <a:r>
              <a:rPr dirty="0" sz="1100" spc="-3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124F5C"/>
                </a:solidFill>
                <a:latin typeface="Tahoma"/>
                <a:cs typeface="Tahoma"/>
              </a:rPr>
              <a:t>fit</a:t>
            </a:r>
            <a:r>
              <a:rPr dirty="0" sz="1100" spc="-2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dirty="0" sz="1100" spc="-3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dirty="0" sz="1100" spc="-5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both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124F5C"/>
                </a:solidFill>
                <a:latin typeface="Tahoma"/>
                <a:cs typeface="Tahoma"/>
              </a:rPr>
              <a:t>datasets</a:t>
            </a:r>
            <a:endParaRPr sz="1100">
              <a:latin typeface="Tahoma"/>
              <a:cs typeface="Tahoma"/>
            </a:endParaRPr>
          </a:p>
          <a:p>
            <a:pPr marL="377190" marR="69850" indent="-314325">
              <a:lnSpc>
                <a:spcPct val="100000"/>
              </a:lnSpc>
              <a:buChar char="●"/>
              <a:tabLst>
                <a:tab pos="377190" algn="l"/>
                <a:tab pos="377825" algn="l"/>
              </a:tabLst>
            </a:pPr>
            <a:r>
              <a:rPr dirty="0" sz="1100" spc="6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dirty="0" sz="1100" spc="5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plotted</a:t>
            </a:r>
            <a:r>
              <a:rPr dirty="0" sz="1100" spc="8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100" spc="10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line</a:t>
            </a:r>
            <a:r>
              <a:rPr dirty="0" sz="1100" spc="7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graph</a:t>
            </a:r>
            <a:r>
              <a:rPr dirty="0" sz="1100" spc="8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dirty="0" sz="1100" spc="9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actual</a:t>
            </a:r>
            <a:r>
              <a:rPr dirty="0" sz="1100" spc="9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124F5C"/>
                </a:solidFill>
                <a:latin typeface="Tahoma"/>
                <a:cs typeface="Tahoma"/>
              </a:rPr>
              <a:t>vs</a:t>
            </a:r>
            <a:r>
              <a:rPr dirty="0" sz="1100" spc="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Tahoma"/>
                <a:cs typeface="Tahoma"/>
              </a:rPr>
              <a:t>predicted</a:t>
            </a:r>
            <a:r>
              <a:rPr dirty="0" sz="1100" spc="10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124F5C"/>
                </a:solidFill>
                <a:latin typeface="Tahoma"/>
                <a:cs typeface="Tahoma"/>
              </a:rPr>
              <a:t>Rented</a:t>
            </a:r>
            <a:r>
              <a:rPr dirty="0" sz="1100" spc="7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bike</a:t>
            </a:r>
            <a:r>
              <a:rPr dirty="0" sz="1100" spc="10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124F5C"/>
                </a:solidFill>
                <a:latin typeface="Tahoma"/>
                <a:cs typeface="Tahoma"/>
              </a:rPr>
              <a:t>count </a:t>
            </a:r>
            <a:r>
              <a:rPr dirty="0" sz="1100" spc="-33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4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n</a:t>
            </a:r>
            <a:r>
              <a:rPr dirty="0" sz="1100" spc="5">
                <a:solidFill>
                  <a:srgbClr val="124F5C"/>
                </a:solidFill>
                <a:latin typeface="Tahoma"/>
                <a:cs typeface="Tahoma"/>
              </a:rPr>
              <a:t>d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f</a:t>
            </a:r>
            <a:r>
              <a:rPr dirty="0" sz="1100" spc="15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100" spc="4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dirty="0" sz="1100" spc="5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dirty="0" sz="1100" spc="3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124F5C"/>
                </a:solidFill>
                <a:latin typeface="Tahoma"/>
                <a:cs typeface="Tahoma"/>
              </a:rPr>
              <a:t>i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m</a:t>
            </a:r>
            <a:r>
              <a:rPr dirty="0" sz="1100" spc="-10">
                <a:solidFill>
                  <a:srgbClr val="124F5C"/>
                </a:solidFill>
                <a:latin typeface="Tahoma"/>
                <a:cs typeface="Tahoma"/>
              </a:rPr>
              <a:t>p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dirty="0" sz="1100" spc="-4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100" spc="5">
                <a:solidFill>
                  <a:srgbClr val="124F5C"/>
                </a:solidFill>
                <a:latin typeface="Tahoma"/>
                <a:cs typeface="Tahoma"/>
              </a:rPr>
              <a:t>n</a:t>
            </a:r>
            <a:r>
              <a:rPr dirty="0" sz="1100" spc="15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dirty="0" sz="1100" spc="3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100" spc="-4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124F5C"/>
                </a:solidFill>
                <a:latin typeface="Tahoma"/>
                <a:cs typeface="Tahoma"/>
              </a:rPr>
              <a:t>p</a:t>
            </a:r>
            <a:r>
              <a:rPr dirty="0" sz="1100" spc="-20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dirty="0" sz="1100" spc="-7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f</a:t>
            </a:r>
            <a:r>
              <a:rPr dirty="0" sz="1100" spc="2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dirty="0" sz="1100" spc="-3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dirty="0" sz="1100" spc="-15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dirty="0" sz="1100" spc="3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100" spc="-2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85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dirty="0" sz="110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dirty="0" sz="1100" spc="5">
                <a:solidFill>
                  <a:srgbClr val="124F5C"/>
                </a:solidFill>
                <a:latin typeface="Tahoma"/>
                <a:cs typeface="Tahoma"/>
              </a:rPr>
              <a:t>p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124F5C"/>
                </a:solidFill>
                <a:latin typeface="Tahoma"/>
                <a:cs typeface="Tahoma"/>
              </a:rPr>
              <a:t>5</a:t>
            </a:r>
            <a:r>
              <a:rPr dirty="0" sz="1100" spc="-5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124F5C"/>
                </a:solidFill>
                <a:latin typeface="Tahoma"/>
                <a:cs typeface="Tahoma"/>
              </a:rPr>
              <a:t>f</a:t>
            </a:r>
            <a:r>
              <a:rPr dirty="0" sz="1100" spc="15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100" spc="4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dirty="0" sz="1100" spc="5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dirty="0" sz="1100" spc="-65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dirty="0" sz="1100" spc="35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dirty="0" sz="1100" spc="6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377190" indent="-314325">
              <a:lnSpc>
                <a:spcPts val="1300"/>
              </a:lnSpc>
              <a:buChar char="●"/>
              <a:tabLst>
                <a:tab pos="377190" algn="l"/>
                <a:tab pos="377825" algn="l"/>
              </a:tabLst>
            </a:pP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Here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7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see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Hour_20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showing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least</a:t>
            </a:r>
            <a:r>
              <a:rPr dirty="0" sz="1100" spc="-7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feature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importance</a:t>
            </a:r>
            <a:endParaRPr sz="1100">
              <a:latin typeface="Tahoma"/>
              <a:cs typeface="Tahoma"/>
            </a:endParaRPr>
          </a:p>
          <a:p>
            <a:pPr marL="377190" marR="384175">
              <a:lnSpc>
                <a:spcPts val="1560"/>
              </a:lnSpc>
              <a:spcBef>
                <a:spcPts val="20"/>
              </a:spcBef>
            </a:pP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while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Winter</a:t>
            </a:r>
            <a:r>
              <a:rPr dirty="0" sz="1100" spc="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202020"/>
                </a:solidFill>
                <a:latin typeface="Tahoma"/>
                <a:cs typeface="Tahoma"/>
              </a:rPr>
              <a:t>season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showing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highest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feature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importance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in </a:t>
            </a:r>
            <a:r>
              <a:rPr dirty="0" sz="1100" spc="-3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model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prediction.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2784" y="1437258"/>
            <a:ext cx="1734566" cy="631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0804" y="601344"/>
            <a:ext cx="1727453" cy="675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3590" y="2924352"/>
            <a:ext cx="4362196" cy="15932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150" y="2827832"/>
            <a:ext cx="4031107" cy="18662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40513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Random</a:t>
            </a:r>
            <a:r>
              <a:rPr dirty="0" spc="-30"/>
              <a:t> </a:t>
            </a:r>
            <a:r>
              <a:rPr dirty="0"/>
              <a:t>Forest</a:t>
            </a:r>
            <a:r>
              <a:rPr dirty="0" spc="-60"/>
              <a:t> </a:t>
            </a:r>
            <a:r>
              <a:rPr dirty="0" spc="-5"/>
              <a:t>Regressor:-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528" y="1030350"/>
            <a:ext cx="4525010" cy="153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9890" indent="-314325">
              <a:lnSpc>
                <a:spcPct val="100000"/>
              </a:lnSpc>
              <a:spcBef>
                <a:spcPts val="105"/>
              </a:spcBef>
              <a:buChar char="●"/>
              <a:tabLst>
                <a:tab pos="389890" algn="l"/>
                <a:tab pos="390525" algn="l"/>
              </a:tabLst>
            </a:pPr>
            <a:r>
              <a:rPr dirty="0" sz="1100" spc="5">
                <a:latin typeface="Tahoma"/>
                <a:cs typeface="Tahoma"/>
              </a:rPr>
              <a:t>Parameters: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n_estimators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180,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max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depth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13,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max-leaf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nodes</a:t>
            </a:r>
            <a:endParaRPr sz="1100">
              <a:latin typeface="Tahoma"/>
              <a:cs typeface="Tahoma"/>
            </a:endParaRPr>
          </a:p>
          <a:p>
            <a:pPr marL="389890">
              <a:lnSpc>
                <a:spcPct val="100000"/>
              </a:lnSpc>
            </a:pP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80</a:t>
            </a:r>
            <a:endParaRPr sz="1100">
              <a:latin typeface="Tahoma"/>
              <a:cs typeface="Tahoma"/>
            </a:endParaRPr>
          </a:p>
          <a:p>
            <a:pPr marL="389890" marR="89535" indent="-311150">
              <a:lnSpc>
                <a:spcPct val="100000"/>
              </a:lnSpc>
              <a:buChar char="●"/>
              <a:tabLst>
                <a:tab pos="389890" algn="l"/>
                <a:tab pos="390525" algn="l"/>
              </a:tabLst>
            </a:pPr>
            <a:r>
              <a:rPr dirty="0" sz="1100" spc="50">
                <a:latin typeface="Tahoma"/>
                <a:cs typeface="Tahoma"/>
              </a:rPr>
              <a:t>R</a:t>
            </a:r>
            <a:r>
              <a:rPr dirty="0" baseline="31746" sz="1050" spc="75">
                <a:latin typeface="Tahoma"/>
                <a:cs typeface="Tahoma"/>
              </a:rPr>
              <a:t>2</a:t>
            </a:r>
            <a:r>
              <a:rPr dirty="0" baseline="31746" sz="1050" spc="97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both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training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test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moderate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indicating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model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fit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well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both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datasets</a:t>
            </a:r>
            <a:endParaRPr sz="1100">
              <a:latin typeface="Tahoma"/>
              <a:cs typeface="Tahoma"/>
            </a:endParaRPr>
          </a:p>
          <a:p>
            <a:pPr marL="389890" marR="194310" indent="-311150">
              <a:lnSpc>
                <a:spcPct val="100000"/>
              </a:lnSpc>
              <a:spcBef>
                <a:spcPts val="5"/>
              </a:spcBef>
              <a:buChar char="●"/>
              <a:tabLst>
                <a:tab pos="389890" algn="l"/>
                <a:tab pos="390525" algn="l"/>
              </a:tabLst>
            </a:pPr>
            <a:r>
              <a:rPr dirty="0" sz="1100" spc="60">
                <a:latin typeface="Tahoma"/>
                <a:cs typeface="Tahoma"/>
              </a:rPr>
              <a:t>We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plotted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line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graph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actual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vs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predicted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Rented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count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importance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plot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top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5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features</a:t>
            </a:r>
            <a:endParaRPr sz="1100">
              <a:latin typeface="Tahoma"/>
              <a:cs typeface="Tahoma"/>
            </a:endParaRPr>
          </a:p>
          <a:p>
            <a:pPr marL="389890" marR="283845" indent="-311150">
              <a:lnSpc>
                <a:spcPct val="99200"/>
              </a:lnSpc>
              <a:spcBef>
                <a:spcPts val="10"/>
              </a:spcBef>
              <a:buChar char="●"/>
              <a:tabLst>
                <a:tab pos="389890" algn="l"/>
                <a:tab pos="390525" algn="l"/>
              </a:tabLst>
            </a:pPr>
            <a:r>
              <a:rPr dirty="0" sz="1100" spc="20">
                <a:latin typeface="Tahoma"/>
                <a:cs typeface="Tahoma"/>
              </a:rPr>
              <a:t>Here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Month_3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showing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least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importance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while </a:t>
            </a:r>
            <a:r>
              <a:rPr dirty="0" sz="1100">
                <a:latin typeface="Tahoma"/>
                <a:cs typeface="Tahoma"/>
              </a:rPr>
              <a:t>Winter </a:t>
            </a:r>
            <a:r>
              <a:rPr dirty="0" sz="1100" spc="30">
                <a:latin typeface="Tahoma"/>
                <a:cs typeface="Tahoma"/>
              </a:rPr>
              <a:t>season </a:t>
            </a:r>
            <a:r>
              <a:rPr dirty="0" sz="1100" spc="20">
                <a:latin typeface="Tahoma"/>
                <a:cs typeface="Tahoma"/>
              </a:rPr>
              <a:t>is </a:t>
            </a:r>
            <a:r>
              <a:rPr dirty="0" sz="1100">
                <a:latin typeface="Tahoma"/>
                <a:cs typeface="Tahoma"/>
              </a:rPr>
              <a:t>showing highest </a:t>
            </a:r>
            <a:r>
              <a:rPr dirty="0" sz="1100" spc="-10">
                <a:latin typeface="Tahoma"/>
                <a:cs typeface="Tahoma"/>
              </a:rPr>
              <a:t>feature </a:t>
            </a:r>
            <a:r>
              <a:rPr dirty="0" sz="1100" spc="-5">
                <a:latin typeface="Tahoma"/>
                <a:cs typeface="Tahoma"/>
              </a:rPr>
              <a:t>importance </a:t>
            </a:r>
            <a:r>
              <a:rPr dirty="0" sz="1100" spc="-10">
                <a:latin typeface="Tahoma"/>
                <a:cs typeface="Tahoma"/>
              </a:rPr>
              <a:t>in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model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prediction.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9870" y="709294"/>
            <a:ext cx="1717802" cy="725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0409" y="1503679"/>
            <a:ext cx="1717802" cy="7258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784" y="2959849"/>
            <a:ext cx="3622421" cy="15995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7565" y="2666479"/>
            <a:ext cx="4322952" cy="20205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67132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Gradient</a:t>
            </a:r>
            <a:r>
              <a:rPr dirty="0" spc="-70"/>
              <a:t> </a:t>
            </a:r>
            <a:r>
              <a:rPr dirty="0" spc="-5"/>
              <a:t>Boost</a:t>
            </a:r>
            <a:r>
              <a:rPr dirty="0" spc="-95"/>
              <a:t> </a:t>
            </a:r>
            <a:r>
              <a:rPr dirty="0" spc="5"/>
              <a:t>with</a:t>
            </a:r>
            <a:r>
              <a:rPr dirty="0" spc="-65"/>
              <a:t> </a:t>
            </a:r>
            <a:r>
              <a:rPr dirty="0" spc="-10"/>
              <a:t>Hyper</a:t>
            </a:r>
            <a:r>
              <a:rPr dirty="0" spc="-55"/>
              <a:t> </a:t>
            </a:r>
            <a:r>
              <a:rPr dirty="0"/>
              <a:t>Parameter</a:t>
            </a:r>
            <a:r>
              <a:rPr dirty="0" spc="-55"/>
              <a:t> </a:t>
            </a:r>
            <a:r>
              <a:rPr dirty="0" spc="-5"/>
              <a:t>Tuning:-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116" y="1033399"/>
            <a:ext cx="3950970" cy="2077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26390" marR="1071880" indent="-326390">
              <a:lnSpc>
                <a:spcPct val="99400"/>
              </a:lnSpc>
              <a:spcBef>
                <a:spcPts val="110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m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60">
                <a:latin typeface="Tahoma"/>
                <a:cs typeface="Tahoma"/>
              </a:rPr>
              <a:t>s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_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>
                <a:latin typeface="Tahoma"/>
                <a:cs typeface="Tahoma"/>
              </a:rPr>
              <a:t>st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-40">
                <a:latin typeface="Tahoma"/>
                <a:cs typeface="Tahoma"/>
              </a:rPr>
              <a:t>m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20">
                <a:latin typeface="Tahoma"/>
                <a:cs typeface="Tahoma"/>
              </a:rPr>
              <a:t>o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60">
                <a:latin typeface="Tahoma"/>
                <a:cs typeface="Tahoma"/>
              </a:rPr>
              <a:t>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114">
                <a:latin typeface="Tahoma"/>
                <a:cs typeface="Tahoma"/>
              </a:rPr>
              <a:t>[</a:t>
            </a:r>
            <a:r>
              <a:rPr dirty="0" sz="1100" spc="-5">
                <a:latin typeface="Tahoma"/>
                <a:cs typeface="Tahoma"/>
              </a:rPr>
              <a:t>5</a:t>
            </a:r>
            <a:r>
              <a:rPr dirty="0" sz="1100" spc="15">
                <a:latin typeface="Tahoma"/>
                <a:cs typeface="Tahoma"/>
              </a:rPr>
              <a:t>0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-5">
                <a:latin typeface="Tahoma"/>
                <a:cs typeface="Tahoma"/>
              </a:rPr>
              <a:t>8</a:t>
            </a:r>
            <a:r>
              <a:rPr dirty="0" sz="1100" spc="15">
                <a:latin typeface="Tahoma"/>
                <a:cs typeface="Tahoma"/>
              </a:rPr>
              <a:t>0</a:t>
            </a:r>
            <a:r>
              <a:rPr dirty="0" sz="1100" spc="-50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1</a:t>
            </a:r>
            <a:r>
              <a:rPr dirty="0" sz="1100" spc="-5">
                <a:latin typeface="Tahoma"/>
                <a:cs typeface="Tahoma"/>
              </a:rPr>
              <a:t>0</a:t>
            </a:r>
            <a:r>
              <a:rPr dirty="0" sz="1100" spc="15">
                <a:latin typeface="Tahoma"/>
                <a:cs typeface="Tahoma"/>
              </a:rPr>
              <a:t>0</a:t>
            </a:r>
            <a:r>
              <a:rPr dirty="0" sz="1100" spc="-114">
                <a:latin typeface="Tahoma"/>
                <a:cs typeface="Tahoma"/>
              </a:rPr>
              <a:t>]</a:t>
            </a:r>
            <a:r>
              <a:rPr dirty="0" sz="1100" spc="-30">
                <a:latin typeface="Tahoma"/>
                <a:cs typeface="Tahoma"/>
              </a:rPr>
              <a:t>,  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x</a:t>
            </a:r>
            <a:r>
              <a:rPr dirty="0" sz="1100" spc="15">
                <a:latin typeface="Tahoma"/>
                <a:cs typeface="Tahoma"/>
              </a:rPr>
              <a:t>_</a:t>
            </a:r>
            <a:r>
              <a:rPr dirty="0" sz="1100" spc="-10">
                <a:latin typeface="Tahoma"/>
                <a:cs typeface="Tahoma"/>
              </a:rPr>
              <a:t>d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10">
                <a:latin typeface="Tahoma"/>
                <a:cs typeface="Tahoma"/>
              </a:rPr>
              <a:t>p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h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35">
                <a:latin typeface="Tahoma"/>
                <a:cs typeface="Tahoma"/>
              </a:rPr>
              <a:t>[</a:t>
            </a:r>
            <a:r>
              <a:rPr dirty="0" sz="1100" spc="15">
                <a:latin typeface="Tahoma"/>
                <a:cs typeface="Tahoma"/>
              </a:rPr>
              <a:t>4</a:t>
            </a:r>
            <a:r>
              <a:rPr dirty="0" sz="1100" spc="-50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6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-5">
                <a:latin typeface="Tahoma"/>
                <a:cs typeface="Tahoma"/>
              </a:rPr>
              <a:t>8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-5">
                <a:latin typeface="Tahoma"/>
                <a:cs typeface="Tahoma"/>
              </a:rPr>
              <a:t>1</a:t>
            </a:r>
            <a:r>
              <a:rPr dirty="0" sz="1100" spc="15">
                <a:latin typeface="Tahoma"/>
                <a:cs typeface="Tahoma"/>
              </a:rPr>
              <a:t>0</a:t>
            </a:r>
            <a:r>
              <a:rPr dirty="0" sz="1100" spc="-114">
                <a:latin typeface="Tahoma"/>
                <a:cs typeface="Tahoma"/>
              </a:rPr>
              <a:t>]</a:t>
            </a:r>
            <a:r>
              <a:rPr dirty="0" sz="1100" spc="-30">
                <a:latin typeface="Tahoma"/>
                <a:cs typeface="Tahoma"/>
              </a:rPr>
              <a:t>,  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_</a:t>
            </a:r>
            <a:r>
              <a:rPr dirty="0" sz="1100" spc="40">
                <a:latin typeface="Tahoma"/>
                <a:cs typeface="Tahoma"/>
              </a:rPr>
              <a:t>s</a:t>
            </a:r>
            <a:r>
              <a:rPr dirty="0" sz="1100" spc="55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m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35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_</a:t>
            </a:r>
            <a:r>
              <a:rPr dirty="0" sz="1100" spc="25">
                <a:latin typeface="Tahoma"/>
                <a:cs typeface="Tahoma"/>
              </a:rPr>
              <a:t>s</a:t>
            </a:r>
            <a:r>
              <a:rPr dirty="0" sz="1100" spc="40">
                <a:latin typeface="Tahoma"/>
                <a:cs typeface="Tahoma"/>
              </a:rPr>
              <a:t>p</a:t>
            </a:r>
            <a:r>
              <a:rPr dirty="0" sz="1100" spc="-20">
                <a:latin typeface="Tahoma"/>
                <a:cs typeface="Tahoma"/>
              </a:rPr>
              <a:t>li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35">
                <a:latin typeface="Tahoma"/>
                <a:cs typeface="Tahoma"/>
              </a:rPr>
              <a:t>[</a:t>
            </a:r>
            <a:r>
              <a:rPr dirty="0" sz="1100" spc="15">
                <a:latin typeface="Tahoma"/>
                <a:cs typeface="Tahoma"/>
              </a:rPr>
              <a:t>50</a:t>
            </a:r>
            <a:r>
              <a:rPr dirty="0" sz="1100" spc="-50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8</a:t>
            </a:r>
            <a:r>
              <a:rPr dirty="0" sz="1100" spc="-5">
                <a:latin typeface="Tahoma"/>
                <a:cs typeface="Tahoma"/>
              </a:rPr>
              <a:t>0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-5">
                <a:latin typeface="Tahoma"/>
                <a:cs typeface="Tahoma"/>
              </a:rPr>
              <a:t>1</a:t>
            </a:r>
            <a:r>
              <a:rPr dirty="0" sz="1100" spc="15">
                <a:latin typeface="Tahoma"/>
                <a:cs typeface="Tahoma"/>
              </a:rPr>
              <a:t>00</a:t>
            </a:r>
            <a:r>
              <a:rPr dirty="0" sz="1100" spc="-135">
                <a:latin typeface="Tahoma"/>
                <a:cs typeface="Tahoma"/>
              </a:rPr>
              <a:t>]</a:t>
            </a:r>
            <a:r>
              <a:rPr dirty="0" sz="1100" spc="-30">
                <a:latin typeface="Tahoma"/>
                <a:cs typeface="Tahoma"/>
              </a:rPr>
              <a:t>,  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-20">
                <a:latin typeface="Tahoma"/>
                <a:cs typeface="Tahoma"/>
              </a:rPr>
              <a:t>i</a:t>
            </a:r>
            <a:r>
              <a:rPr dirty="0" sz="1100" spc="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_</a:t>
            </a:r>
            <a:r>
              <a:rPr dirty="0" sz="1100" spc="40">
                <a:latin typeface="Tahoma"/>
                <a:cs typeface="Tahoma"/>
              </a:rPr>
              <a:t>s</a:t>
            </a:r>
            <a:r>
              <a:rPr dirty="0" sz="1100" spc="55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m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35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_</a:t>
            </a:r>
            <a:r>
              <a:rPr dirty="0" sz="1100" spc="-20">
                <a:latin typeface="Tahoma"/>
                <a:cs typeface="Tahoma"/>
              </a:rPr>
              <a:t>l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14">
                <a:latin typeface="Tahoma"/>
                <a:cs typeface="Tahoma"/>
              </a:rPr>
              <a:t>[</a:t>
            </a:r>
            <a:r>
              <a:rPr dirty="0" sz="1100" spc="-5">
                <a:latin typeface="Tahoma"/>
                <a:cs typeface="Tahoma"/>
              </a:rPr>
              <a:t>4</a:t>
            </a:r>
            <a:r>
              <a:rPr dirty="0" sz="1100" spc="15">
                <a:latin typeface="Tahoma"/>
                <a:cs typeface="Tahoma"/>
              </a:rPr>
              <a:t>0</a:t>
            </a:r>
            <a:r>
              <a:rPr dirty="0" sz="1100" spc="-30">
                <a:latin typeface="Tahoma"/>
                <a:cs typeface="Tahoma"/>
              </a:rPr>
              <a:t>,</a:t>
            </a:r>
            <a:r>
              <a:rPr dirty="0" sz="1100" spc="-5">
                <a:latin typeface="Tahoma"/>
                <a:cs typeface="Tahoma"/>
              </a:rPr>
              <a:t>5</a:t>
            </a:r>
            <a:r>
              <a:rPr dirty="0" sz="1100" spc="15">
                <a:latin typeface="Tahoma"/>
                <a:cs typeface="Tahoma"/>
              </a:rPr>
              <a:t>0</a:t>
            </a:r>
            <a:r>
              <a:rPr dirty="0" sz="1100" spc="-114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326390" indent="-314325">
              <a:lnSpc>
                <a:spcPts val="1300"/>
              </a:lnSpc>
              <a:buChar char="●"/>
              <a:tabLst>
                <a:tab pos="326390" algn="l"/>
                <a:tab pos="327025" algn="l"/>
              </a:tabLst>
            </a:pPr>
            <a:r>
              <a:rPr dirty="0" sz="1100" spc="30">
                <a:latin typeface="Tahoma"/>
                <a:cs typeface="Tahoma"/>
              </a:rPr>
              <a:t>Best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parameters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according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Gridsearchcv</a:t>
            </a:r>
            <a:endParaRPr sz="1100">
              <a:latin typeface="Tahoma"/>
              <a:cs typeface="Tahoma"/>
            </a:endParaRPr>
          </a:p>
          <a:p>
            <a:pPr marL="326390" marR="802005" indent="-314325">
              <a:lnSpc>
                <a:spcPct val="100000"/>
              </a:lnSpc>
              <a:spcBef>
                <a:spcPts val="25"/>
              </a:spcBef>
              <a:buFont typeface="Tahoma"/>
              <a:buChar char="●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dirty="0" sz="1100" spc="90">
                <a:latin typeface="Tahoma"/>
                <a:cs typeface="Tahoma"/>
              </a:rPr>
              <a:t>B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>
                <a:latin typeface="Tahoma"/>
                <a:cs typeface="Tahoma"/>
              </a:rPr>
              <a:t>s</a:t>
            </a:r>
            <a:r>
              <a:rPr dirty="0" sz="1100" spc="-20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_</a:t>
            </a:r>
            <a:r>
              <a:rPr dirty="0" sz="1100" spc="-10">
                <a:latin typeface="Tahoma"/>
                <a:cs typeface="Tahoma"/>
              </a:rPr>
              <a:t>p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15">
                <a:latin typeface="Tahoma"/>
                <a:cs typeface="Tahoma"/>
              </a:rPr>
              <a:t>e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40">
                <a:latin typeface="Tahoma"/>
                <a:cs typeface="Tahoma"/>
              </a:rPr>
              <a:t>r</a:t>
            </a:r>
            <a:r>
              <a:rPr dirty="0" sz="1100" spc="60">
                <a:latin typeface="Tahoma"/>
                <a:cs typeface="Tahoma"/>
              </a:rPr>
              <a:t>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</a:t>
            </a:r>
            <a:r>
              <a:rPr dirty="0" sz="1100" spc="40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x</a:t>
            </a:r>
            <a:r>
              <a:rPr dirty="0" sz="1100" spc="15">
                <a:latin typeface="Tahoma"/>
                <a:cs typeface="Tahoma"/>
              </a:rPr>
              <a:t>_</a:t>
            </a:r>
            <a:r>
              <a:rPr dirty="0" sz="1100" spc="-10">
                <a:latin typeface="Tahoma"/>
                <a:cs typeface="Tahoma"/>
              </a:rPr>
              <a:t>d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 spc="-10">
                <a:latin typeface="Tahoma"/>
                <a:cs typeface="Tahoma"/>
              </a:rPr>
              <a:t>p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5">
                <a:latin typeface="Tahoma"/>
                <a:cs typeface="Tahoma"/>
              </a:rPr>
              <a:t>h</a:t>
            </a:r>
            <a:r>
              <a:rPr dirty="0" sz="1100" spc="-185">
                <a:latin typeface="Tahoma"/>
                <a:cs typeface="Tahoma"/>
              </a:rPr>
              <a:t>=</a:t>
            </a:r>
            <a:r>
              <a:rPr dirty="0" sz="1100" spc="15">
                <a:latin typeface="Tahoma"/>
                <a:cs typeface="Tahoma"/>
              </a:rPr>
              <a:t>1</a:t>
            </a:r>
            <a:r>
              <a:rPr dirty="0" sz="1100" spc="-5">
                <a:latin typeface="Tahoma"/>
                <a:cs typeface="Tahoma"/>
              </a:rPr>
              <a:t>0</a:t>
            </a:r>
            <a:r>
              <a:rPr dirty="0" sz="1100" spc="-30">
                <a:latin typeface="Tahoma"/>
                <a:cs typeface="Tahoma"/>
              </a:rPr>
              <a:t>,  </a:t>
            </a:r>
            <a:r>
              <a:rPr dirty="0" sz="1100" spc="-5">
                <a:latin typeface="Tahoma"/>
                <a:cs typeface="Tahoma"/>
              </a:rPr>
              <a:t>min_samples_leaf=40,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min_samples_split=50</a:t>
            </a:r>
            <a:endParaRPr sz="1100">
              <a:latin typeface="Tahoma"/>
              <a:cs typeface="Tahoma"/>
            </a:endParaRPr>
          </a:p>
          <a:p>
            <a:pPr marL="326390" marR="5080" indent="-314325">
              <a:lnSpc>
                <a:spcPts val="1320"/>
              </a:lnSpc>
              <a:spcBef>
                <a:spcPts val="20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20">
                <a:latin typeface="Tahoma"/>
                <a:cs typeface="Tahoma"/>
              </a:rPr>
              <a:t>Here </a:t>
            </a:r>
            <a:r>
              <a:rPr dirty="0" sz="1100">
                <a:latin typeface="Tahoma"/>
                <a:cs typeface="Tahoma"/>
              </a:rPr>
              <a:t>we </a:t>
            </a:r>
            <a:r>
              <a:rPr dirty="0" sz="1100" spc="20">
                <a:latin typeface="Tahoma"/>
                <a:cs typeface="Tahoma"/>
              </a:rPr>
              <a:t>can </a:t>
            </a:r>
            <a:r>
              <a:rPr dirty="0" sz="1100" spc="35">
                <a:latin typeface="Tahoma"/>
                <a:cs typeface="Tahoma"/>
              </a:rPr>
              <a:t>see </a:t>
            </a:r>
            <a:r>
              <a:rPr dirty="0" sz="1100">
                <a:latin typeface="Tahoma"/>
                <a:cs typeface="Tahoma"/>
              </a:rPr>
              <a:t>Hour_19 </a:t>
            </a:r>
            <a:r>
              <a:rPr dirty="0" sz="1100" spc="20">
                <a:latin typeface="Tahoma"/>
                <a:cs typeface="Tahoma"/>
              </a:rPr>
              <a:t>is </a:t>
            </a:r>
            <a:r>
              <a:rPr dirty="0" sz="1100">
                <a:latin typeface="Tahoma"/>
                <a:cs typeface="Tahoma"/>
              </a:rPr>
              <a:t>showing </a:t>
            </a:r>
            <a:r>
              <a:rPr dirty="0" sz="1100" spc="5">
                <a:latin typeface="Tahoma"/>
                <a:cs typeface="Tahoma"/>
              </a:rPr>
              <a:t>least </a:t>
            </a:r>
            <a:r>
              <a:rPr dirty="0" sz="1100" spc="-10">
                <a:latin typeface="Tahoma"/>
                <a:cs typeface="Tahoma"/>
              </a:rPr>
              <a:t>feature 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importance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while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Winter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season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showing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highest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importance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model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prediction.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marL="448309">
              <a:lnSpc>
                <a:spcPct val="100000"/>
              </a:lnSpc>
            </a:pPr>
            <a:r>
              <a:rPr dirty="0" sz="1400" spc="-365">
                <a:latin typeface="Tahoma"/>
                <a:cs typeface="Tahoma"/>
              </a:rPr>
              <a:t>○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80609" y="1152524"/>
            <a:ext cx="3576954" cy="732155"/>
            <a:chOff x="4880609" y="1152524"/>
            <a:chExt cx="3576954" cy="7321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0609" y="1170939"/>
              <a:ext cx="1820544" cy="7137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5284" y="1152524"/>
              <a:ext cx="1732279" cy="7315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1420" y="3019805"/>
            <a:ext cx="3793108" cy="1793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7069" y="3172205"/>
            <a:ext cx="4104513" cy="17310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8838"/>
            <a:ext cx="31521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70"/>
              <a:t> </a:t>
            </a:r>
            <a:r>
              <a:rPr dirty="0" spc="-5"/>
              <a:t>Explainability:-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0515" y="66039"/>
            <a:ext cx="8736965" cy="4869815"/>
            <a:chOff x="310515" y="66039"/>
            <a:chExt cx="8736965" cy="4869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980" y="66039"/>
              <a:ext cx="348615" cy="3581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15" y="3748405"/>
              <a:ext cx="8384540" cy="11874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7410" y="71119"/>
              <a:ext cx="3100069" cy="3765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3540" y="1286636"/>
            <a:ext cx="5266690" cy="18459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32740" marR="44450" indent="-320675">
              <a:lnSpc>
                <a:spcPct val="110400"/>
              </a:lnSpc>
              <a:spcBef>
                <a:spcPts val="114"/>
              </a:spcBef>
              <a:buFont typeface="Tahoma"/>
              <a:buChar char="●"/>
              <a:tabLst>
                <a:tab pos="332740" algn="l"/>
                <a:tab pos="333375" algn="l"/>
              </a:tabLst>
            </a:pP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JS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visualisation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explain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their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importance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each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models.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Here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blue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colorblock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pushes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prediction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toward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left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over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base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value.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see</a:t>
            </a:r>
            <a:r>
              <a:rPr dirty="0" sz="1200" spc="8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Solar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radiation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causing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prediction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while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winterwhich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high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causing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positive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dirty="0" sz="1200" spc="-9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prediction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itis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common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Decision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Tree.Random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Forest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Gradient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Boost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145"/>
              </a:spcBef>
              <a:buFont typeface="Tahoma"/>
              <a:buChar char="●"/>
              <a:tabLst>
                <a:tab pos="332740" algn="l"/>
                <a:tab pos="333375" algn="l"/>
              </a:tabLst>
            </a:pP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see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summary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Hour_18</a:t>
            </a:r>
            <a:r>
              <a:rPr dirty="0" sz="1200" spc="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increasing</a:t>
            </a:r>
            <a:endParaRPr sz="1200">
              <a:latin typeface="Times New Roman"/>
              <a:cs typeface="Times New Roman"/>
            </a:endParaRPr>
          </a:p>
          <a:p>
            <a:pPr marL="332740" marR="508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prediction.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low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Snowfall</a:t>
            </a:r>
            <a:r>
              <a:rPr dirty="0" sz="12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increasing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prediction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itis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also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common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phenomenon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all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8838"/>
            <a:ext cx="55505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85"/>
              <a:t> </a:t>
            </a:r>
            <a:r>
              <a:rPr dirty="0" spc="-5"/>
              <a:t>Explainability(Continued……….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902334"/>
            <a:ext cx="8124190" cy="12363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240"/>
              </a:spcBef>
              <a:buFont typeface="Tahoma"/>
              <a:buChar char="●"/>
              <a:tabLst>
                <a:tab pos="332105" algn="l"/>
                <a:tab pos="332740" algn="l"/>
              </a:tabLst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Here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bar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graph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explain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mean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SHAP</a:t>
            </a:r>
            <a:r>
              <a:rPr dirty="0" sz="12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in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each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models.In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Decision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Tree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starting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left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we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cansee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Winter</a:t>
            </a:r>
            <a:endParaRPr sz="1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while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Hour_21</a:t>
            </a:r>
            <a:r>
              <a:rPr dirty="0" sz="1200" spc="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Lowest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feature_value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50"/>
              </a:spcBef>
              <a:buFont typeface="Tahoma"/>
              <a:buChar char="●"/>
              <a:tabLst>
                <a:tab pos="332105" algn="l"/>
                <a:tab pos="33274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Forest Model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see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Winter</a:t>
            </a:r>
            <a:r>
              <a:rPr dirty="0" sz="12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feature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while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Hour_8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Lowest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shap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65"/>
              </a:spcBef>
              <a:buFont typeface="Tahoma"/>
              <a:buChar char="●"/>
              <a:tabLst>
                <a:tab pos="332105" algn="l"/>
                <a:tab pos="33274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bar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graph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see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Winter</a:t>
            </a:r>
            <a:r>
              <a:rPr dirty="0" sz="1200" spc="-6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highest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while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Wind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Speed</a:t>
            </a:r>
            <a:r>
              <a:rPr dirty="0" sz="12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Lowest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shap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 marL="332740" marR="170180" indent="-320040">
              <a:lnSpc>
                <a:spcPct val="110000"/>
              </a:lnSpc>
              <a:spcBef>
                <a:spcPts val="5"/>
              </a:spcBef>
              <a:buFont typeface="Tahoma"/>
              <a:buChar char="●"/>
              <a:tabLst>
                <a:tab pos="332105" algn="l"/>
                <a:tab pos="33274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2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conclude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Hour_21,Hour_8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Wind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Speed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is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not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contributing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Decision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Tree,Random</a:t>
            </a:r>
            <a:r>
              <a:rPr dirty="0" sz="12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Forest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andGradient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Boost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prediction.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344" y="66039"/>
            <a:ext cx="348183" cy="357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150" y="2587993"/>
            <a:ext cx="2019300" cy="23036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6739" y="2524556"/>
            <a:ext cx="2501265" cy="23519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4459" y="2524531"/>
            <a:ext cx="2430526" cy="23406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34721"/>
            <a:ext cx="219646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/>
              <a:t>Conclusion:-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07516" y="1085214"/>
            <a:ext cx="7402830" cy="354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Char char="•"/>
              <a:tabLst>
                <a:tab pos="292735" algn="l"/>
                <a:tab pos="293370" algn="l"/>
              </a:tabLst>
            </a:pPr>
            <a:r>
              <a:rPr dirty="0" sz="1100" spc="-65">
                <a:latin typeface="Tahoma"/>
                <a:cs typeface="Tahoma"/>
              </a:rPr>
              <a:t>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summer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season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highest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number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10">
                <a:latin typeface="Tahoma"/>
                <a:cs typeface="Tahoma"/>
              </a:rPr>
              <a:t>bikes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compared</a:t>
            </a:r>
            <a:r>
              <a:rPr dirty="0" sz="1100" spc="-35">
                <a:latin typeface="Tahoma"/>
                <a:cs typeface="Tahoma"/>
              </a:rPr>
              <a:t> to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other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seasons</a:t>
            </a:r>
            <a:endParaRPr sz="1100">
              <a:latin typeface="Tahoma"/>
              <a:cs typeface="Tahoma"/>
            </a:endParaRPr>
          </a:p>
          <a:p>
            <a:pPr marL="292735" indent="-280670">
              <a:lnSpc>
                <a:spcPct val="100000"/>
              </a:lnSpc>
              <a:spcBef>
                <a:spcPts val="25"/>
              </a:spcBef>
              <a:buChar char="•"/>
              <a:tabLst>
                <a:tab pos="292735" algn="l"/>
                <a:tab pos="293370" algn="l"/>
              </a:tabLst>
            </a:pPr>
            <a:r>
              <a:rPr dirty="0" sz="1100" spc="5">
                <a:latin typeface="Tahoma"/>
                <a:cs typeface="Tahoma"/>
              </a:rPr>
              <a:t>Higher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number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Bikes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on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weekday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compared</a:t>
            </a:r>
            <a:r>
              <a:rPr dirty="0" sz="1100" spc="-35">
                <a:latin typeface="Tahoma"/>
                <a:cs typeface="Tahoma"/>
              </a:rPr>
              <a:t> to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weekends</a:t>
            </a:r>
            <a:endParaRPr sz="1100">
              <a:latin typeface="Tahoma"/>
              <a:cs typeface="Tahoma"/>
            </a:endParaRPr>
          </a:p>
          <a:p>
            <a:pPr marL="292735" marR="205740" indent="-277495">
              <a:lnSpc>
                <a:spcPct val="100000"/>
              </a:lnSpc>
              <a:buChar char="•"/>
              <a:tabLst>
                <a:tab pos="292735" algn="l"/>
                <a:tab pos="293370" algn="l"/>
              </a:tabLst>
            </a:pPr>
            <a:r>
              <a:rPr dirty="0" sz="1100" spc="10">
                <a:latin typeface="Tahoma"/>
                <a:cs typeface="Tahoma"/>
              </a:rPr>
              <a:t>Lowest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number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bikes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were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January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after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gradually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increasing,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highest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number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bikes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were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rented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May</a:t>
            </a:r>
            <a:endParaRPr sz="1100">
              <a:latin typeface="Tahoma"/>
              <a:cs typeface="Tahoma"/>
            </a:endParaRPr>
          </a:p>
          <a:p>
            <a:pPr marL="292735" indent="-280670">
              <a:lnSpc>
                <a:spcPts val="1300"/>
              </a:lnSpc>
              <a:buChar char="•"/>
              <a:tabLst>
                <a:tab pos="292735" algn="l"/>
                <a:tab pos="293370" algn="l"/>
              </a:tabLst>
            </a:pPr>
            <a:r>
              <a:rPr dirty="0" sz="1100" spc="25">
                <a:latin typeface="Tahoma"/>
                <a:cs typeface="Tahoma"/>
              </a:rPr>
              <a:t>Bike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Rental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its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peak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6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5">
                <a:latin typeface="Tahoma"/>
                <a:cs typeface="Tahoma"/>
              </a:rPr>
              <a:t>PM</a:t>
            </a:r>
            <a:endParaRPr sz="1100">
              <a:latin typeface="Tahoma"/>
              <a:cs typeface="Tahoma"/>
            </a:endParaRPr>
          </a:p>
          <a:p>
            <a:pPr marL="292735" indent="-280670">
              <a:lnSpc>
                <a:spcPct val="100000"/>
              </a:lnSpc>
              <a:buChar char="•"/>
              <a:tabLst>
                <a:tab pos="292735" algn="l"/>
                <a:tab pos="293370" algn="l"/>
              </a:tabLst>
            </a:pPr>
            <a:r>
              <a:rPr dirty="0" sz="1100" spc="35">
                <a:latin typeface="Tahoma"/>
                <a:cs typeface="Tahoma"/>
              </a:rPr>
              <a:t>Bikes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most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on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clear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day,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i.e.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where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snowfall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or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rainfall</a:t>
            </a:r>
            <a:endParaRPr sz="1100">
              <a:latin typeface="Tahoma"/>
              <a:cs typeface="Tahoma"/>
            </a:endParaRPr>
          </a:p>
          <a:p>
            <a:pPr marL="292735" marR="47625" indent="-277495">
              <a:lnSpc>
                <a:spcPct val="100000"/>
              </a:lnSpc>
              <a:buChar char="•"/>
              <a:tabLst>
                <a:tab pos="292735" algn="l"/>
                <a:tab pos="293370" algn="l"/>
              </a:tabLst>
            </a:pPr>
            <a:r>
              <a:rPr dirty="0" sz="1100" spc="-65">
                <a:latin typeface="Tahoma"/>
                <a:cs typeface="Tahoma"/>
              </a:rPr>
              <a:t>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Hour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vs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Rented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Count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that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during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18:00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Hrs(i.e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6:00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PM)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highest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number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bike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was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as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compared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5:00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Hrs(i.e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5:00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AM).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This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means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people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tends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rent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less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bikes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early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morning.</a:t>
            </a:r>
            <a:endParaRPr sz="1100">
              <a:latin typeface="Tahoma"/>
              <a:cs typeface="Tahoma"/>
            </a:endParaRPr>
          </a:p>
          <a:p>
            <a:pPr marL="292735" marR="137795" indent="-277495">
              <a:lnSpc>
                <a:spcPct val="99400"/>
              </a:lnSpc>
              <a:spcBef>
                <a:spcPts val="10"/>
              </a:spcBef>
              <a:buChar char="•"/>
              <a:tabLst>
                <a:tab pos="292735" algn="l"/>
                <a:tab pos="293370" algn="l"/>
              </a:tabLst>
            </a:pPr>
            <a:r>
              <a:rPr dirty="0" sz="1100" spc="-65">
                <a:latin typeface="Tahoma"/>
                <a:cs typeface="Tahoma"/>
              </a:rPr>
              <a:t>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Rainfall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vs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Rented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Count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similarly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with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Snowfall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vs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Rented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Count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that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people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to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rent </a:t>
            </a:r>
            <a:r>
              <a:rPr dirty="0" sz="1100">
                <a:latin typeface="Tahoma"/>
                <a:cs typeface="Tahoma"/>
              </a:rPr>
              <a:t>highest </a:t>
            </a:r>
            <a:r>
              <a:rPr dirty="0" sz="1100" spc="-5">
                <a:latin typeface="Tahoma"/>
                <a:cs typeface="Tahoma"/>
              </a:rPr>
              <a:t>number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10">
                <a:latin typeface="Tahoma"/>
                <a:cs typeface="Tahoma"/>
              </a:rPr>
              <a:t>bikes </a:t>
            </a:r>
            <a:r>
              <a:rPr dirty="0" sz="1100" spc="-10">
                <a:latin typeface="Tahoma"/>
                <a:cs typeface="Tahoma"/>
              </a:rPr>
              <a:t>during </a:t>
            </a:r>
            <a:r>
              <a:rPr dirty="0" sz="1100" spc="-5">
                <a:latin typeface="Tahoma"/>
                <a:cs typeface="Tahoma"/>
              </a:rPr>
              <a:t>0.00mm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10">
                <a:latin typeface="Tahoma"/>
                <a:cs typeface="Tahoma"/>
              </a:rPr>
              <a:t>Rainfall </a:t>
            </a:r>
            <a:r>
              <a:rPr dirty="0" sz="1100" spc="-5">
                <a:latin typeface="Tahoma"/>
                <a:cs typeface="Tahoma"/>
              </a:rPr>
              <a:t>or </a:t>
            </a:r>
            <a:r>
              <a:rPr dirty="0" sz="1100">
                <a:latin typeface="Tahoma"/>
                <a:cs typeface="Tahoma"/>
              </a:rPr>
              <a:t>no </a:t>
            </a:r>
            <a:r>
              <a:rPr dirty="0" sz="1100" spc="-10">
                <a:latin typeface="Tahoma"/>
                <a:cs typeface="Tahoma"/>
              </a:rPr>
              <a:t>rainfall </a:t>
            </a:r>
            <a:r>
              <a:rPr dirty="0" sz="1100" spc="10">
                <a:latin typeface="Tahoma"/>
                <a:cs typeface="Tahoma"/>
              </a:rPr>
              <a:t>and </a:t>
            </a:r>
            <a:r>
              <a:rPr dirty="0" sz="1100">
                <a:latin typeface="Tahoma"/>
                <a:cs typeface="Tahoma"/>
              </a:rPr>
              <a:t>0.00cm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-5">
                <a:latin typeface="Tahoma"/>
                <a:cs typeface="Tahoma"/>
              </a:rPr>
              <a:t>snowfall or </a:t>
            </a:r>
            <a:r>
              <a:rPr dirty="0" sz="1100" spc="10">
                <a:latin typeface="Tahoma"/>
                <a:cs typeface="Tahoma"/>
              </a:rPr>
              <a:t>no </a:t>
            </a:r>
            <a:r>
              <a:rPr dirty="0" sz="1100">
                <a:latin typeface="Tahoma"/>
                <a:cs typeface="Tahoma"/>
              </a:rPr>
              <a:t>snowfall </a:t>
            </a:r>
            <a:r>
              <a:rPr dirty="0" sz="1100" spc="50">
                <a:latin typeface="Tahoma"/>
                <a:cs typeface="Tahoma"/>
              </a:rPr>
              <a:t>as 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compared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5">
                <a:latin typeface="Tahoma"/>
                <a:cs typeface="Tahoma"/>
              </a:rPr>
              <a:t>when </a:t>
            </a:r>
            <a:r>
              <a:rPr dirty="0" sz="1100" spc="-10">
                <a:latin typeface="Tahoma"/>
                <a:cs typeface="Tahoma"/>
              </a:rPr>
              <a:t>there </a:t>
            </a:r>
            <a:r>
              <a:rPr dirty="0" sz="1100" spc="20">
                <a:latin typeface="Tahoma"/>
                <a:cs typeface="Tahoma"/>
              </a:rPr>
              <a:t>is </a:t>
            </a:r>
            <a:r>
              <a:rPr dirty="0" sz="1100">
                <a:latin typeface="Tahoma"/>
                <a:cs typeface="Tahoma"/>
              </a:rPr>
              <a:t>actually </a:t>
            </a:r>
            <a:r>
              <a:rPr dirty="0" sz="1100" spc="-10">
                <a:latin typeface="Tahoma"/>
                <a:cs typeface="Tahoma"/>
              </a:rPr>
              <a:t>rainfall </a:t>
            </a:r>
            <a:r>
              <a:rPr dirty="0" sz="1100" spc="-5">
                <a:latin typeface="Tahoma"/>
                <a:cs typeface="Tahoma"/>
              </a:rPr>
              <a:t>or </a:t>
            </a:r>
            <a:r>
              <a:rPr dirty="0" sz="1100" spc="-10">
                <a:latin typeface="Tahoma"/>
                <a:cs typeface="Tahoma"/>
              </a:rPr>
              <a:t>snowfall. </a:t>
            </a:r>
            <a:r>
              <a:rPr dirty="0" sz="1100" spc="-65">
                <a:latin typeface="Tahoma"/>
                <a:cs typeface="Tahoma"/>
              </a:rPr>
              <a:t>In </a:t>
            </a:r>
            <a:r>
              <a:rPr dirty="0" sz="1100" spc="-15">
                <a:latin typeface="Tahoma"/>
                <a:cs typeface="Tahoma"/>
              </a:rPr>
              <a:t>other </a:t>
            </a:r>
            <a:r>
              <a:rPr dirty="0" sz="1100" spc="5">
                <a:latin typeface="Tahoma"/>
                <a:cs typeface="Tahoma"/>
              </a:rPr>
              <a:t>words </a:t>
            </a:r>
            <a:r>
              <a:rPr dirty="0" sz="1100" spc="10">
                <a:latin typeface="Tahoma"/>
                <a:cs typeface="Tahoma"/>
              </a:rPr>
              <a:t>people </a:t>
            </a:r>
            <a:r>
              <a:rPr dirty="0" sz="1100" spc="-20">
                <a:latin typeface="Tahoma"/>
                <a:cs typeface="Tahoma"/>
              </a:rPr>
              <a:t>rent </a:t>
            </a:r>
            <a:r>
              <a:rPr dirty="0" sz="1100" spc="35">
                <a:latin typeface="Tahoma"/>
                <a:cs typeface="Tahoma"/>
              </a:rPr>
              <a:t>less </a:t>
            </a:r>
            <a:r>
              <a:rPr dirty="0" sz="1100" spc="15">
                <a:latin typeface="Tahoma"/>
                <a:cs typeface="Tahoma"/>
              </a:rPr>
              <a:t>bikes </a:t>
            </a:r>
            <a:r>
              <a:rPr dirty="0" sz="1100" spc="-5">
                <a:latin typeface="Tahoma"/>
                <a:cs typeface="Tahoma"/>
              </a:rPr>
              <a:t>or </a:t>
            </a:r>
            <a:r>
              <a:rPr dirty="0" sz="1100" spc="10">
                <a:latin typeface="Tahoma"/>
                <a:cs typeface="Tahoma"/>
              </a:rPr>
              <a:t>no </a:t>
            </a:r>
            <a:r>
              <a:rPr dirty="0" sz="1100" spc="15">
                <a:latin typeface="Tahoma"/>
                <a:cs typeface="Tahoma"/>
              </a:rPr>
              <a:t>bikes </a:t>
            </a:r>
            <a:r>
              <a:rPr dirty="0" sz="1100" spc="-30">
                <a:latin typeface="Tahoma"/>
                <a:cs typeface="Tahoma"/>
              </a:rPr>
              <a:t>with </a:t>
            </a:r>
            <a:r>
              <a:rPr dirty="0" sz="1100" spc="-15">
                <a:latin typeface="Tahoma"/>
                <a:cs typeface="Tahoma"/>
              </a:rPr>
              <a:t>the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increase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rainfall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snowfall.</a:t>
            </a:r>
            <a:endParaRPr sz="1100">
              <a:latin typeface="Tahoma"/>
              <a:cs typeface="Tahoma"/>
            </a:endParaRPr>
          </a:p>
          <a:p>
            <a:pPr marL="292735" marR="104775" indent="-277495">
              <a:lnSpc>
                <a:spcPct val="100000"/>
              </a:lnSpc>
              <a:buChar char="•"/>
              <a:tabLst>
                <a:tab pos="292735" algn="l"/>
                <a:tab pos="293370" algn="l"/>
              </a:tabLst>
            </a:pPr>
            <a:r>
              <a:rPr dirty="0" sz="1100" spc="-65">
                <a:latin typeface="Tahoma"/>
                <a:cs typeface="Tahoma"/>
              </a:rPr>
              <a:t>In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month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vs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Rented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Bike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Count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that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people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tends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rent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more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6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or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june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month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compared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to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less </a:t>
            </a:r>
            <a:r>
              <a:rPr dirty="0" sz="1100">
                <a:latin typeface="Tahoma"/>
                <a:cs typeface="Tahoma"/>
              </a:rPr>
              <a:t>bike </a:t>
            </a:r>
            <a:r>
              <a:rPr dirty="0" sz="1100" spc="-15">
                <a:latin typeface="Tahoma"/>
                <a:cs typeface="Tahoma"/>
              </a:rPr>
              <a:t>during </a:t>
            </a:r>
            <a:r>
              <a:rPr dirty="0" sz="1100" spc="25">
                <a:latin typeface="Tahoma"/>
                <a:cs typeface="Tahoma"/>
              </a:rPr>
              <a:t>dec </a:t>
            </a:r>
            <a:r>
              <a:rPr dirty="0" sz="1100" spc="-5">
                <a:latin typeface="Tahoma"/>
                <a:cs typeface="Tahoma"/>
              </a:rPr>
              <a:t>or january.From </a:t>
            </a:r>
            <a:r>
              <a:rPr dirty="0" sz="1100" spc="-10">
                <a:latin typeface="Tahoma"/>
                <a:cs typeface="Tahoma"/>
              </a:rPr>
              <a:t>this </a:t>
            </a:r>
            <a:r>
              <a:rPr dirty="0" sz="1100">
                <a:latin typeface="Tahoma"/>
                <a:cs typeface="Tahoma"/>
              </a:rPr>
              <a:t>we </a:t>
            </a:r>
            <a:r>
              <a:rPr dirty="0" sz="1100" spc="20">
                <a:latin typeface="Tahoma"/>
                <a:cs typeface="Tahoma"/>
              </a:rPr>
              <a:t>can </a:t>
            </a:r>
            <a:r>
              <a:rPr dirty="0" sz="1100" spc="25">
                <a:latin typeface="Tahoma"/>
                <a:cs typeface="Tahoma"/>
              </a:rPr>
              <a:t>assume </a:t>
            </a:r>
            <a:r>
              <a:rPr dirty="0" sz="1100" spc="-25">
                <a:latin typeface="Tahoma"/>
                <a:cs typeface="Tahoma"/>
              </a:rPr>
              <a:t>that </a:t>
            </a:r>
            <a:r>
              <a:rPr dirty="0" sz="1100" spc="10">
                <a:latin typeface="Tahoma"/>
                <a:cs typeface="Tahoma"/>
              </a:rPr>
              <a:t>people </a:t>
            </a:r>
            <a:r>
              <a:rPr dirty="0" sz="1100">
                <a:latin typeface="Tahoma"/>
                <a:cs typeface="Tahoma"/>
              </a:rPr>
              <a:t>tends </a:t>
            </a:r>
            <a:r>
              <a:rPr dirty="0" sz="1100" spc="-35">
                <a:latin typeface="Tahoma"/>
                <a:cs typeface="Tahoma"/>
              </a:rPr>
              <a:t>to </a:t>
            </a:r>
            <a:r>
              <a:rPr dirty="0" sz="1100" spc="-20">
                <a:latin typeface="Tahoma"/>
                <a:cs typeface="Tahoma"/>
              </a:rPr>
              <a:t>rent </a:t>
            </a:r>
            <a:r>
              <a:rPr dirty="0" sz="1100" spc="-10">
                <a:latin typeface="Tahoma"/>
                <a:cs typeface="Tahoma"/>
              </a:rPr>
              <a:t>more </a:t>
            </a:r>
            <a:r>
              <a:rPr dirty="0" sz="1100" spc="15">
                <a:latin typeface="Tahoma"/>
                <a:cs typeface="Tahoma"/>
              </a:rPr>
              <a:t>bikes </a:t>
            </a:r>
            <a:r>
              <a:rPr dirty="0" sz="1100" spc="-20">
                <a:latin typeface="Tahoma"/>
                <a:cs typeface="Tahoma"/>
              </a:rPr>
              <a:t>in </a:t>
            </a:r>
            <a:r>
              <a:rPr dirty="0" sz="1100">
                <a:latin typeface="Tahoma"/>
                <a:cs typeface="Tahoma"/>
              </a:rPr>
              <a:t>summer </a:t>
            </a:r>
            <a:r>
              <a:rPr dirty="0" sz="1100" spc="50">
                <a:latin typeface="Tahoma"/>
                <a:cs typeface="Tahoma"/>
              </a:rPr>
              <a:t>as 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compared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winter.</a:t>
            </a:r>
            <a:endParaRPr sz="1100">
              <a:latin typeface="Tahoma"/>
              <a:cs typeface="Tahoma"/>
            </a:endParaRPr>
          </a:p>
          <a:p>
            <a:pPr marL="292735" marR="37465" indent="-277495">
              <a:lnSpc>
                <a:spcPct val="100000"/>
              </a:lnSpc>
              <a:buChar char="•"/>
              <a:tabLst>
                <a:tab pos="292735" algn="l"/>
                <a:tab pos="293370" algn="l"/>
              </a:tabLst>
            </a:pPr>
            <a:r>
              <a:rPr dirty="0" sz="1100" spc="-65">
                <a:latin typeface="Tahoma"/>
                <a:cs typeface="Tahoma"/>
              </a:rPr>
              <a:t>In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weekend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vs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Rented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Bike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count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that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people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tends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rent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more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bike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during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weekdays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compared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to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weekends.</a:t>
            </a:r>
            <a:endParaRPr sz="1100">
              <a:latin typeface="Tahoma"/>
              <a:cs typeface="Tahoma"/>
            </a:endParaRPr>
          </a:p>
          <a:p>
            <a:pPr marL="292735" marR="163830" indent="-277495">
              <a:lnSpc>
                <a:spcPct val="100000"/>
              </a:lnSpc>
              <a:spcBef>
                <a:spcPts val="5"/>
              </a:spcBef>
              <a:buChar char="•"/>
              <a:tabLst>
                <a:tab pos="292735" algn="l"/>
                <a:tab pos="293370" algn="l"/>
              </a:tabLst>
            </a:pPr>
            <a:r>
              <a:rPr dirty="0" sz="1100" spc="-65">
                <a:latin typeface="Tahoma"/>
                <a:cs typeface="Tahoma"/>
              </a:rPr>
              <a:t>In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Average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Rented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vs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Hour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clearly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that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6:00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PM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average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number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by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people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was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1550.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While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00.00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or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midnight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average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rented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was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lowest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with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just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around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550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bikes.</a:t>
            </a:r>
            <a:endParaRPr sz="1100">
              <a:latin typeface="Tahoma"/>
              <a:cs typeface="Tahoma"/>
            </a:endParaRPr>
          </a:p>
          <a:p>
            <a:pPr marL="292735" marR="5080" indent="-277495">
              <a:lnSpc>
                <a:spcPts val="1300"/>
              </a:lnSpc>
              <a:spcBef>
                <a:spcPts val="60"/>
              </a:spcBef>
              <a:buChar char="•"/>
              <a:tabLst>
                <a:tab pos="292735" algn="l"/>
                <a:tab pos="293370" algn="l"/>
              </a:tabLst>
            </a:pPr>
            <a:r>
              <a:rPr dirty="0" sz="1100" spc="-65">
                <a:latin typeface="Tahoma"/>
                <a:cs typeface="Tahoma"/>
              </a:rPr>
              <a:t>In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Average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Rented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vs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Month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clearly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see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that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Average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July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was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highest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around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1250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Average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Bike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Rented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during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month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February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was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Lowest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with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just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200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average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bike.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344" y="54863"/>
            <a:ext cx="348183" cy="35750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99694"/>
            <a:ext cx="18929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079119"/>
            <a:ext cx="8140700" cy="2755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9560" marR="279400" indent="-277495">
              <a:lnSpc>
                <a:spcPct val="100000"/>
              </a:lnSpc>
              <a:spcBef>
                <a:spcPts val="105"/>
              </a:spcBef>
              <a:buChar char="•"/>
              <a:tabLst>
                <a:tab pos="289560" algn="l"/>
                <a:tab pos="290195" algn="l"/>
              </a:tabLst>
            </a:pPr>
            <a:r>
              <a:rPr dirty="0" sz="1100" spc="-5">
                <a:latin typeface="Tahoma"/>
                <a:cs typeface="Tahoma"/>
              </a:rPr>
              <a:t>After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applying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linear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regression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model,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got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R2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score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0.779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training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R2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score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0.774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for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test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data,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signifies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that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model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optimally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fit </a:t>
            </a:r>
            <a:r>
              <a:rPr dirty="0" sz="1100" spc="10">
                <a:latin typeface="Tahoma"/>
                <a:cs typeface="Tahoma"/>
              </a:rPr>
              <a:t>on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both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training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test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15">
                <a:latin typeface="Tahoma"/>
                <a:cs typeface="Tahoma"/>
              </a:rPr>
              <a:t> i.e.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overfitting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seen.</a:t>
            </a:r>
            <a:endParaRPr sz="1100">
              <a:latin typeface="Tahoma"/>
              <a:cs typeface="Tahoma"/>
            </a:endParaRPr>
          </a:p>
          <a:p>
            <a:pPr marL="289560" marR="270510" indent="-277495">
              <a:lnSpc>
                <a:spcPct val="100000"/>
              </a:lnSpc>
              <a:buChar char="•"/>
              <a:tabLst>
                <a:tab pos="289560" algn="l"/>
                <a:tab pos="290195" algn="l"/>
              </a:tabLst>
            </a:pPr>
            <a:r>
              <a:rPr dirty="0" sz="1100" spc="-5">
                <a:latin typeface="Tahoma"/>
                <a:cs typeface="Tahoma"/>
              </a:rPr>
              <a:t>Therefore,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for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even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better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fit,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applied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polynomial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regression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model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with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degree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60">
                <a:latin typeface="Tahoma"/>
                <a:cs typeface="Tahoma"/>
              </a:rPr>
              <a:t>=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2,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got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R2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score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0.933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training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0.90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  <a:p>
            <a:pPr marL="289560" marR="26670" indent="-277495">
              <a:lnSpc>
                <a:spcPts val="1320"/>
              </a:lnSpc>
              <a:spcBef>
                <a:spcPts val="20"/>
              </a:spcBef>
              <a:buChar char="•"/>
              <a:tabLst>
                <a:tab pos="289560" algn="l"/>
                <a:tab pos="290195" algn="l"/>
              </a:tabLst>
            </a:pPr>
            <a:r>
              <a:rPr dirty="0" sz="1100" spc="60">
                <a:latin typeface="Tahoma"/>
                <a:cs typeface="Tahoma"/>
              </a:rPr>
              <a:t>We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also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tried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Tree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based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classifiers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our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applied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Decision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Tree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Regressor,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since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decision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tree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prone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overfit,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gave </a:t>
            </a:r>
            <a:r>
              <a:rPr dirty="0" sz="1100" spc="-5">
                <a:latin typeface="Tahoma"/>
                <a:cs typeface="Tahoma"/>
              </a:rPr>
              <a:t>certain </a:t>
            </a:r>
            <a:r>
              <a:rPr dirty="0" sz="1100">
                <a:latin typeface="Tahoma"/>
                <a:cs typeface="Tahoma"/>
              </a:rPr>
              <a:t>parameters like maximum </a:t>
            </a:r>
            <a:r>
              <a:rPr dirty="0" sz="1100" spc="-10">
                <a:latin typeface="Tahoma"/>
                <a:cs typeface="Tahoma"/>
              </a:rPr>
              <a:t>depth </a:t>
            </a:r>
            <a:r>
              <a:rPr dirty="0" sz="1100" spc="-25">
                <a:latin typeface="Tahoma"/>
                <a:cs typeface="Tahoma"/>
              </a:rPr>
              <a:t>of the </a:t>
            </a:r>
            <a:r>
              <a:rPr dirty="0" sz="1100" spc="-15">
                <a:latin typeface="Tahoma"/>
                <a:cs typeface="Tahoma"/>
              </a:rPr>
              <a:t>tree, </a:t>
            </a:r>
            <a:r>
              <a:rPr dirty="0" sz="1100" spc="-5">
                <a:latin typeface="Tahoma"/>
                <a:cs typeface="Tahoma"/>
              </a:rPr>
              <a:t>maximum leaf </a:t>
            </a:r>
            <a:r>
              <a:rPr dirty="0" sz="1100" spc="15">
                <a:latin typeface="Tahoma"/>
                <a:cs typeface="Tahoma"/>
              </a:rPr>
              <a:t>nodes </a:t>
            </a:r>
            <a:r>
              <a:rPr dirty="0" sz="1100" spc="-10">
                <a:latin typeface="Tahoma"/>
                <a:cs typeface="Tahoma"/>
              </a:rPr>
              <a:t>etc, </a:t>
            </a:r>
            <a:r>
              <a:rPr dirty="0" sz="1100" spc="-35">
                <a:latin typeface="Tahoma"/>
                <a:cs typeface="Tahoma"/>
              </a:rPr>
              <a:t>with </a:t>
            </a:r>
            <a:r>
              <a:rPr dirty="0" sz="1100" spc="-30">
                <a:latin typeface="Tahoma"/>
                <a:cs typeface="Tahoma"/>
              </a:rPr>
              <a:t>that </a:t>
            </a:r>
            <a:r>
              <a:rPr dirty="0" sz="1100">
                <a:latin typeface="Tahoma"/>
                <a:cs typeface="Tahoma"/>
              </a:rPr>
              <a:t>we we </a:t>
            </a:r>
            <a:r>
              <a:rPr dirty="0" sz="1100" spc="-20">
                <a:latin typeface="Tahoma"/>
                <a:cs typeface="Tahoma"/>
              </a:rPr>
              <a:t>got </a:t>
            </a:r>
            <a:r>
              <a:rPr dirty="0" sz="1100" spc="55">
                <a:latin typeface="Tahoma"/>
                <a:cs typeface="Tahoma"/>
              </a:rPr>
              <a:t>R2 </a:t>
            </a:r>
            <a:r>
              <a:rPr dirty="0" sz="1100" spc="15">
                <a:latin typeface="Tahoma"/>
                <a:cs typeface="Tahoma"/>
              </a:rPr>
              <a:t>score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>
                <a:latin typeface="Tahoma"/>
                <a:cs typeface="Tahoma"/>
              </a:rPr>
              <a:t>0.835 </a:t>
            </a:r>
            <a:r>
              <a:rPr dirty="0" sz="1100" spc="-10">
                <a:latin typeface="Tahoma"/>
                <a:cs typeface="Tahoma"/>
              </a:rPr>
              <a:t>for 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training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0.803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less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polynomial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regression.</a:t>
            </a:r>
            <a:endParaRPr sz="1100">
              <a:latin typeface="Tahoma"/>
              <a:cs typeface="Tahoma"/>
            </a:endParaRPr>
          </a:p>
          <a:p>
            <a:pPr marL="289560" marR="206375" indent="-277495">
              <a:lnSpc>
                <a:spcPts val="1320"/>
              </a:lnSpc>
              <a:spcBef>
                <a:spcPts val="5"/>
              </a:spcBef>
              <a:buChar char="•"/>
              <a:tabLst>
                <a:tab pos="289560" algn="l"/>
                <a:tab pos="290195" algn="l"/>
              </a:tabLst>
            </a:pPr>
            <a:r>
              <a:rPr dirty="0" sz="1100" spc="20">
                <a:latin typeface="Tahoma"/>
                <a:cs typeface="Tahoma"/>
              </a:rPr>
              <a:t>To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get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better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accuracy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tree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based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model,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applied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Random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forest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with </a:t>
            </a:r>
            <a:r>
              <a:rPr dirty="0" sz="1100" spc="-10">
                <a:latin typeface="Tahoma"/>
                <a:cs typeface="Tahoma"/>
              </a:rPr>
              <a:t>n_estimator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as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180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with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maximum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depth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as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13,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with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that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got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R2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score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0.888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training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0.875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289560" marR="240665" indent="-277495">
              <a:lnSpc>
                <a:spcPts val="1320"/>
              </a:lnSpc>
              <a:buChar char="•"/>
              <a:tabLst>
                <a:tab pos="289560" algn="l"/>
                <a:tab pos="290195" algn="l"/>
              </a:tabLst>
            </a:pPr>
            <a:r>
              <a:rPr dirty="0" sz="1100" spc="5">
                <a:latin typeface="Tahoma"/>
                <a:cs typeface="Tahoma"/>
              </a:rPr>
              <a:t>Finally,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applied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Gradient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boost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with </a:t>
            </a:r>
            <a:r>
              <a:rPr dirty="0" sz="1100">
                <a:latin typeface="Tahoma"/>
                <a:cs typeface="Tahoma"/>
              </a:rPr>
              <a:t>parameters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selected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after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grid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search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resulted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highest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R2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score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0.958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training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0.933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test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data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with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very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less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mean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squared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error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10">
                <a:latin typeface="Tahoma"/>
                <a:cs typeface="Tahoma"/>
              </a:rPr>
              <a:t>6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10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training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as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well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as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test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289560" indent="-274955">
              <a:lnSpc>
                <a:spcPts val="1230"/>
              </a:lnSpc>
              <a:buClr>
                <a:srgbClr val="000000"/>
              </a:buClr>
              <a:buSzPct val="90909"/>
              <a:buChar char="•"/>
              <a:tabLst>
                <a:tab pos="289560" algn="l"/>
                <a:tab pos="290195" algn="l"/>
              </a:tabLst>
            </a:pP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Also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see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from</a:t>
            </a:r>
            <a:r>
              <a:rPr dirty="0" sz="1100" spc="-8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95">
                <a:solidFill>
                  <a:srgbClr val="202020"/>
                </a:solidFill>
                <a:latin typeface="Tahoma"/>
                <a:cs typeface="Tahoma"/>
              </a:rPr>
              <a:t>SHAP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summary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dirty="0" sz="1100" spc="-7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high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Hour_18</a:t>
            </a:r>
            <a:r>
              <a:rPr dirty="0" sz="1100" spc="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value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increasing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prediction.</a:t>
            </a:r>
            <a:r>
              <a:rPr dirty="0" sz="1100" spc="-11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Also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see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low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202020"/>
                </a:solidFill>
                <a:latin typeface="Arial"/>
                <a:cs typeface="Arial"/>
              </a:rPr>
              <a:t>Snowfall</a:t>
            </a:r>
            <a:r>
              <a:rPr dirty="0" sz="1100" spc="-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increasing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prediction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it</a:t>
            </a:r>
            <a:r>
              <a:rPr dirty="0" sz="1100" spc="-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common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phenomenon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all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models.</a:t>
            </a:r>
            <a:endParaRPr sz="1100">
              <a:latin typeface="Tahoma"/>
              <a:cs typeface="Tahoma"/>
            </a:endParaRPr>
          </a:p>
          <a:p>
            <a:pPr marL="289560" marR="5080" indent="-277495">
              <a:lnSpc>
                <a:spcPct val="100899"/>
              </a:lnSpc>
              <a:spcBef>
                <a:spcPts val="185"/>
              </a:spcBef>
              <a:buChar char="•"/>
              <a:tabLst>
                <a:tab pos="289560" algn="l"/>
                <a:tab pos="290195" algn="l"/>
              </a:tabLst>
            </a:pPr>
            <a:r>
              <a:rPr dirty="0" sz="1100" spc="5">
                <a:latin typeface="Tahoma"/>
                <a:cs typeface="Tahoma"/>
              </a:rPr>
              <a:t>Lastly, 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In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bar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graph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from </a:t>
            </a:r>
            <a:r>
              <a:rPr dirty="0" sz="1100" spc="85">
                <a:solidFill>
                  <a:srgbClr val="202020"/>
                </a:solidFill>
                <a:latin typeface="Tahoma"/>
                <a:cs typeface="Tahoma"/>
              </a:rPr>
              <a:t>SHAP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we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see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Winter </a:t>
            </a:r>
            <a:r>
              <a:rPr dirty="0" sz="1100" spc="25">
                <a:solidFill>
                  <a:srgbClr val="202020"/>
                </a:solidFill>
                <a:latin typeface="Tahoma"/>
                <a:cs typeface="Tahoma"/>
              </a:rPr>
              <a:t>has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the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highest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feature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value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while </a:t>
            </a:r>
            <a:r>
              <a:rPr dirty="0" sz="1100" spc="-10" b="1">
                <a:solidFill>
                  <a:srgbClr val="202020"/>
                </a:solidFill>
                <a:latin typeface="Arial"/>
                <a:cs typeface="Arial"/>
              </a:rPr>
              <a:t>Wind </a:t>
            </a:r>
            <a:r>
              <a:rPr dirty="0" sz="1100" b="1">
                <a:solidFill>
                  <a:srgbClr val="202020"/>
                </a:solidFill>
                <a:latin typeface="Arial"/>
                <a:cs typeface="Arial"/>
              </a:rPr>
              <a:t>Speed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has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the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Lowest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shap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value.We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conclude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Hour_21,Hour_8</a:t>
            </a:r>
            <a:r>
              <a:rPr dirty="0" sz="1100" spc="-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dirty="0" sz="1100" spc="-9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Wind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Tahoma"/>
                <a:cs typeface="Tahoma"/>
              </a:rPr>
              <a:t>Speed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not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contributing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Decision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Tree,Random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Forest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Gradient </a:t>
            </a:r>
            <a:r>
              <a:rPr dirty="0" sz="1100" spc="-3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Boost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model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prediction.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585" y="2045919"/>
            <a:ext cx="28111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CC0000"/>
                </a:solidFill>
              </a:rPr>
              <a:t>Thank</a:t>
            </a:r>
            <a:r>
              <a:rPr dirty="0" sz="4400" spc="-90">
                <a:solidFill>
                  <a:srgbClr val="CC0000"/>
                </a:solidFill>
              </a:rPr>
              <a:t> </a:t>
            </a:r>
            <a:r>
              <a:rPr dirty="0" sz="4400" spc="-20">
                <a:solidFill>
                  <a:srgbClr val="CC0000"/>
                </a:solidFill>
              </a:rPr>
              <a:t>you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9155" y="200659"/>
            <a:ext cx="348183" cy="3575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96645"/>
            <a:ext cx="2682875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/>
              <a:t>Problem</a:t>
            </a:r>
            <a:r>
              <a:rPr dirty="0" sz="2300" spc="-105"/>
              <a:t> </a:t>
            </a:r>
            <a:r>
              <a:rPr dirty="0" sz="2300" spc="-5"/>
              <a:t>Statement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499668" y="1180566"/>
            <a:ext cx="4266565" cy="137985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12700" marR="5080">
              <a:lnSpc>
                <a:spcPct val="115199"/>
              </a:lnSpc>
              <a:spcBef>
                <a:spcPts val="115"/>
              </a:spcBef>
            </a:pP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Currently,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Rental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bikes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are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introduced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in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many urban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cities for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100" spc="2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enhancement</a:t>
            </a:r>
            <a:r>
              <a:rPr dirty="0" sz="1100" spc="2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of</a:t>
            </a:r>
            <a:r>
              <a:rPr dirty="0" sz="1100" spc="1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mobility</a:t>
            </a:r>
            <a:r>
              <a:rPr dirty="0" sz="1100" spc="19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comfort.</a:t>
            </a:r>
            <a:r>
              <a:rPr dirty="0" sz="1100" spc="2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It</a:t>
            </a:r>
            <a:r>
              <a:rPr dirty="0" sz="1100" spc="1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is</a:t>
            </a:r>
            <a:r>
              <a:rPr dirty="0" sz="1100" spc="2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important</a:t>
            </a:r>
            <a:r>
              <a:rPr dirty="0" sz="1100" spc="2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to</a:t>
            </a:r>
            <a:r>
              <a:rPr dirty="0" sz="1100" spc="2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make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 rental bike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available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and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accessible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to the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public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at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 right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time</a:t>
            </a:r>
            <a:r>
              <a:rPr dirty="0" sz="1100" spc="229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as</a:t>
            </a:r>
            <a:r>
              <a:rPr dirty="0" sz="1100" spc="204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it</a:t>
            </a:r>
            <a:r>
              <a:rPr dirty="0" sz="1100" spc="2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lessens</a:t>
            </a:r>
            <a:r>
              <a:rPr dirty="0" sz="1100" spc="2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100" spc="229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waiting</a:t>
            </a:r>
            <a:r>
              <a:rPr dirty="0" sz="1100" spc="2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time.</a:t>
            </a:r>
            <a:r>
              <a:rPr dirty="0" sz="1100" spc="229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Eventually,</a:t>
            </a:r>
            <a:r>
              <a:rPr dirty="0" sz="1100" spc="229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providing</a:t>
            </a:r>
            <a:r>
              <a:rPr dirty="0" sz="1100" spc="2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city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with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stable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 supply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of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rental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bikes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becomes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major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concern.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crucial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part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is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 prediction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of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 bike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count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required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at</a:t>
            </a:r>
            <a:r>
              <a:rPr dirty="0" sz="11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each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hour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for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stable supply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 of</a:t>
            </a:r>
            <a:r>
              <a:rPr dirty="0" sz="11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rental</a:t>
            </a:r>
            <a:r>
              <a:rPr dirty="0" sz="1100" spc="-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5209" y="1225524"/>
            <a:ext cx="4030599" cy="3068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9155" y="200659"/>
            <a:ext cx="348183" cy="3575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" y="493598"/>
            <a:ext cx="258826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Data</a:t>
            </a:r>
            <a:r>
              <a:rPr dirty="0" sz="2800" spc="-130"/>
              <a:t> </a:t>
            </a:r>
            <a:r>
              <a:rPr dirty="0" sz="2800"/>
              <a:t>Insights…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1276" y="1102537"/>
            <a:ext cx="3035935" cy="333438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400" spc="-5" b="1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algn="just" marL="271780" marR="5080" indent="-259079">
              <a:lnSpc>
                <a:spcPct val="99100"/>
              </a:lnSpc>
              <a:spcBef>
                <a:spcPts val="470"/>
              </a:spcBef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data set has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14 variables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of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which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Rented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Bike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Count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is</a:t>
            </a:r>
            <a:r>
              <a:rPr dirty="0" sz="14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a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Dependent variable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and the rest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are</a:t>
            </a:r>
            <a:r>
              <a:rPr dirty="0" sz="14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independent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  <a:p>
            <a:pPr algn="just" marL="271780" marR="10795" indent="-2590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size 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of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is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(8760,14)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i.e., we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have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8760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rows with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14 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columns</a:t>
            </a:r>
            <a:endParaRPr sz="1400">
              <a:latin typeface="Arial"/>
              <a:cs typeface="Arial"/>
            </a:endParaRPr>
          </a:p>
          <a:p>
            <a:pPr algn="just" marL="271780" marR="9525" indent="-259079">
              <a:lnSpc>
                <a:spcPct val="100000"/>
              </a:lnSpc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None</a:t>
            </a:r>
            <a:r>
              <a:rPr dirty="0" sz="14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of</a:t>
            </a:r>
            <a:r>
              <a:rPr dirty="0" sz="1400" spc="-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 have</a:t>
            </a:r>
            <a:r>
              <a:rPr dirty="0" sz="14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nullvalues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so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don’t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have</a:t>
            </a:r>
            <a:r>
              <a:rPr dirty="0" sz="1400" spc="36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toclean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 algn="just" marL="271780" marR="7620" indent="-259079">
              <a:lnSpc>
                <a:spcPct val="99700"/>
              </a:lnSpc>
              <a:spcBef>
                <a:spcPts val="10"/>
              </a:spcBef>
              <a:buClr>
                <a:srgbClr val="000000"/>
              </a:buClr>
              <a:buChar char="•"/>
              <a:tabLst>
                <a:tab pos="271780" algn="l"/>
              </a:tabLst>
            </a:pP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Set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is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a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mixture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of </a:t>
            </a:r>
            <a:r>
              <a:rPr dirty="0" sz="14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categorical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and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numerical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so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have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to</a:t>
            </a:r>
            <a:r>
              <a:rPr dirty="0" sz="14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arrange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 and </a:t>
            </a:r>
            <a:r>
              <a:rPr dirty="0" sz="1400" spc="-37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encode</a:t>
            </a:r>
            <a:r>
              <a:rPr dirty="0" sz="1400" spc="24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2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data</a:t>
            </a:r>
            <a:r>
              <a:rPr dirty="0" sz="1400" spc="24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before</a:t>
            </a:r>
            <a:r>
              <a:rPr dirty="0" sz="1400" spc="24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feeding </a:t>
            </a:r>
            <a:r>
              <a:rPr dirty="0" sz="1400" spc="-38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it</a:t>
            </a:r>
            <a:r>
              <a:rPr dirty="0" sz="14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to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9474F"/>
                </a:solidFill>
                <a:latin typeface="Arial"/>
                <a:cs typeface="Arial"/>
              </a:rPr>
              <a:t>ML</a:t>
            </a:r>
            <a:r>
              <a:rPr dirty="0" sz="14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74F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793" y="1204983"/>
            <a:ext cx="4172251" cy="3377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00" y="175894"/>
            <a:ext cx="348183" cy="3575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08838"/>
            <a:ext cx="30848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dirty="0" spc="-155"/>
              <a:t> </a:t>
            </a:r>
            <a:r>
              <a:rPr dirty="0"/>
              <a:t>Description:-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640" y="1237869"/>
            <a:ext cx="8300720" cy="2280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baseline="9259" sz="2700" spc="-7">
                <a:solidFill>
                  <a:srgbClr val="F4FBFF"/>
                </a:solidFill>
                <a:latin typeface="Tahoma"/>
                <a:cs typeface="Tahoma"/>
              </a:rPr>
              <a:t>l</a:t>
            </a:r>
            <a:r>
              <a:rPr dirty="0" sz="1100" spc="-5" b="1">
                <a:latin typeface="Arial"/>
                <a:cs typeface="Arial"/>
              </a:rPr>
              <a:t>Date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85">
                <a:latin typeface="Tahoma"/>
                <a:cs typeface="Tahoma"/>
              </a:rPr>
              <a:t>: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 b="1">
                <a:latin typeface="Arial"/>
                <a:cs typeface="Arial"/>
              </a:rPr>
              <a:t>str </a:t>
            </a:r>
            <a:r>
              <a:rPr dirty="0" sz="1100" spc="-15">
                <a:latin typeface="Tahoma"/>
                <a:cs typeface="Tahoma"/>
              </a:rPr>
              <a:t>type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needed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convert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into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Datetime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format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DD/MM/YYYY.</a:t>
            </a:r>
            <a:endParaRPr sz="1100">
              <a:latin typeface="Tahoma"/>
              <a:cs typeface="Tahoma"/>
            </a:endParaRPr>
          </a:p>
          <a:p>
            <a:pPr marL="147320">
              <a:lnSpc>
                <a:spcPct val="100000"/>
              </a:lnSpc>
              <a:spcBef>
                <a:spcPts val="1160"/>
              </a:spcBef>
            </a:pPr>
            <a:r>
              <a:rPr dirty="0" sz="1100" b="1">
                <a:latin typeface="Arial"/>
                <a:cs typeface="Arial"/>
              </a:rPr>
              <a:t>Rented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Bike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Count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85">
                <a:latin typeface="Tahoma"/>
                <a:cs typeface="Tahoma"/>
              </a:rPr>
              <a:t>: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Number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which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our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Dependent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variable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according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our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problem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statement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int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ahoma"/>
              <a:cs typeface="Tahoma"/>
            </a:endParaRPr>
          </a:p>
          <a:p>
            <a:pPr marL="147320">
              <a:lnSpc>
                <a:spcPct val="100000"/>
              </a:lnSpc>
            </a:pPr>
            <a:r>
              <a:rPr dirty="0" sz="1100" spc="-25" b="1">
                <a:latin typeface="Arial"/>
                <a:cs typeface="Arial"/>
              </a:rPr>
              <a:t>Hour</a:t>
            </a:r>
            <a:r>
              <a:rPr dirty="0" sz="1100" spc="-25">
                <a:latin typeface="Tahoma"/>
                <a:cs typeface="Tahoma"/>
              </a:rPr>
              <a:t>: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Hour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24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hour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format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tells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us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number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bike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rented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per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hour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int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ahoma"/>
              <a:cs typeface="Tahoma"/>
            </a:endParaRPr>
          </a:p>
          <a:p>
            <a:pPr marL="14732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Temperature(°C)</a:t>
            </a:r>
            <a:r>
              <a:rPr dirty="0" sz="1100" spc="-10">
                <a:latin typeface="Tahoma"/>
                <a:cs typeface="Tahoma"/>
              </a:rPr>
              <a:t>: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Temperature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celsius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scale</a:t>
            </a:r>
            <a:r>
              <a:rPr dirty="0" sz="1100" spc="10" b="1">
                <a:latin typeface="Arial"/>
                <a:cs typeface="Arial"/>
              </a:rPr>
              <a:t>(°C)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Float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2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ahoma"/>
              <a:cs typeface="Tahoma"/>
            </a:endParaRPr>
          </a:p>
          <a:p>
            <a:pPr marL="14732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Humidity(%)</a:t>
            </a:r>
            <a:r>
              <a:rPr dirty="0" sz="1100" spc="-10">
                <a:latin typeface="Tahoma"/>
                <a:cs typeface="Tahoma"/>
              </a:rPr>
              <a:t>: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Feature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humidity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air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(%)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int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ahoma"/>
              <a:cs typeface="Tahoma"/>
            </a:endParaRPr>
          </a:p>
          <a:p>
            <a:pPr marL="14732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Wind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speed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(m/s)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85">
                <a:latin typeface="Tahoma"/>
                <a:cs typeface="Tahoma"/>
              </a:rPr>
              <a:t>: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Wind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Speed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(m/s)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float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ahoma"/>
              <a:cs typeface="Tahoma"/>
            </a:endParaRPr>
          </a:p>
          <a:p>
            <a:pPr marL="14732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Visibility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(10m)</a:t>
            </a:r>
            <a:r>
              <a:rPr dirty="0" sz="1100" spc="-20">
                <a:latin typeface="Tahoma"/>
                <a:cs typeface="Tahoma"/>
              </a:rPr>
              <a:t>: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Visibility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10m,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int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800" y="175894"/>
            <a:ext cx="348183" cy="3575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08838"/>
            <a:ext cx="30848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dirty="0" spc="-155"/>
              <a:t> </a:t>
            </a:r>
            <a:r>
              <a:rPr dirty="0"/>
              <a:t>Description:-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852" y="1286637"/>
            <a:ext cx="7883525" cy="2383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Arial"/>
                <a:cs typeface="Arial"/>
              </a:rPr>
              <a:t>Dew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point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temperature(°C)</a:t>
            </a:r>
            <a:r>
              <a:rPr dirty="0" sz="1100" spc="-10">
                <a:latin typeface="Tahoma"/>
                <a:cs typeface="Tahoma"/>
              </a:rPr>
              <a:t>: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Dew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point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Temperature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 b="1">
                <a:latin typeface="Arial"/>
                <a:cs typeface="Arial"/>
              </a:rPr>
              <a:t>(°C)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which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tells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us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temperature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start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day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Float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Solar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Radiation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(MJ/m2)</a:t>
            </a:r>
            <a:r>
              <a:rPr dirty="0" sz="1100" spc="-15">
                <a:latin typeface="Tahoma"/>
                <a:cs typeface="Tahoma"/>
              </a:rPr>
              <a:t>:</a:t>
            </a:r>
            <a:r>
              <a:rPr dirty="0" sz="1100" spc="26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Solar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radiation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or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70">
                <a:latin typeface="Tahoma"/>
                <a:cs typeface="Tahoma"/>
              </a:rPr>
              <a:t>UV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radiation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Float </a:t>
            </a:r>
            <a:r>
              <a:rPr dirty="0" sz="1100" spc="-5">
                <a:latin typeface="Tahoma"/>
                <a:cs typeface="Tahoma"/>
              </a:rPr>
              <a:t>type</a:t>
            </a:r>
            <a:r>
              <a:rPr dirty="0" sz="1100" spc="-5" b="1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Rainfall(mm)</a:t>
            </a:r>
            <a:r>
              <a:rPr dirty="0" sz="1100" spc="-10">
                <a:latin typeface="Tahoma"/>
                <a:cs typeface="Tahoma"/>
              </a:rPr>
              <a:t>: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Rainfall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mm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which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indicates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mm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rainfall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which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equal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litre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water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per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metre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square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Float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15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Snowfall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(cm)</a:t>
            </a:r>
            <a:r>
              <a:rPr dirty="0" sz="1100" spc="-25">
                <a:latin typeface="Tahoma"/>
                <a:cs typeface="Tahoma"/>
              </a:rPr>
              <a:t>: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Snowfall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cm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" b="1">
                <a:latin typeface="Arial"/>
                <a:cs typeface="Arial"/>
              </a:rPr>
              <a:t>Float </a:t>
            </a:r>
            <a:r>
              <a:rPr dirty="0" sz="1100" spc="-15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15" b="1">
                <a:latin typeface="Arial"/>
                <a:cs typeface="Arial"/>
              </a:rPr>
              <a:t>Seasons</a:t>
            </a:r>
            <a:r>
              <a:rPr dirty="0" sz="1100" spc="-15">
                <a:latin typeface="Tahoma"/>
                <a:cs typeface="Tahoma"/>
              </a:rPr>
              <a:t>: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Season,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this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four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seasons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are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present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 b="1">
                <a:latin typeface="Arial"/>
                <a:cs typeface="Arial"/>
              </a:rPr>
              <a:t>str </a:t>
            </a:r>
            <a:r>
              <a:rPr dirty="0" sz="1100" spc="-15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15" b="1">
                <a:latin typeface="Arial"/>
                <a:cs typeface="Arial"/>
              </a:rPr>
              <a:t>Holiday</a:t>
            </a:r>
            <a:r>
              <a:rPr dirty="0" sz="1100" spc="-15">
                <a:latin typeface="Tahoma"/>
                <a:cs typeface="Tahoma"/>
              </a:rPr>
              <a:t>: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whether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no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holiday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or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holiday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be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retrieved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from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this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 b="1">
                <a:latin typeface="Arial"/>
                <a:cs typeface="Arial"/>
              </a:rPr>
              <a:t>str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2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Functioning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Day</a:t>
            </a:r>
            <a:r>
              <a:rPr dirty="0" sz="1100" spc="-25">
                <a:latin typeface="Tahoma"/>
                <a:cs typeface="Tahoma"/>
              </a:rPr>
              <a:t>: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Whether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day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Functioning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Day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or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not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can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be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retrieved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from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this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feature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 b="1">
                <a:latin typeface="Arial"/>
                <a:cs typeface="Arial"/>
              </a:rPr>
              <a:t>str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" y="432257"/>
            <a:ext cx="39814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Exploratory</a:t>
            </a:r>
            <a:r>
              <a:rPr dirty="0" spc="-130"/>
              <a:t> </a:t>
            </a:r>
            <a:r>
              <a:rPr dirty="0"/>
              <a:t>Data</a:t>
            </a:r>
            <a:r>
              <a:rPr dirty="0" spc="-95"/>
              <a:t> </a:t>
            </a:r>
            <a:r>
              <a:rPr dirty="0" spc="-10"/>
              <a:t>Analysis:-</a:t>
            </a:r>
          </a:p>
        </p:txBody>
      </p:sp>
      <p:sp>
        <p:nvSpPr>
          <p:cNvPr id="3" name="object 3"/>
          <p:cNvSpPr/>
          <p:nvPr/>
        </p:nvSpPr>
        <p:spPr>
          <a:xfrm>
            <a:off x="309245" y="1152499"/>
            <a:ext cx="8521065" cy="3416935"/>
          </a:xfrm>
          <a:custGeom>
            <a:avLst/>
            <a:gdLst/>
            <a:ahLst/>
            <a:cxnLst/>
            <a:rect l="l" t="t" r="r" b="b"/>
            <a:pathLst>
              <a:path w="8521065" h="3416935">
                <a:moveTo>
                  <a:pt x="0" y="3416935"/>
                </a:moveTo>
                <a:lnTo>
                  <a:pt x="8521065" y="3416935"/>
                </a:lnTo>
                <a:lnTo>
                  <a:pt x="8521065" y="0"/>
                </a:lnTo>
                <a:lnTo>
                  <a:pt x="0" y="0"/>
                </a:lnTo>
                <a:lnTo>
                  <a:pt x="0" y="3416935"/>
                </a:lnTo>
                <a:close/>
              </a:path>
            </a:pathLst>
          </a:custGeom>
          <a:ln w="9525">
            <a:solidFill>
              <a:srgbClr val="F4F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1692" y="1027302"/>
            <a:ext cx="4849495" cy="343407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90"/>
              </a:spcBef>
              <a:buChar char="●"/>
              <a:tabLst>
                <a:tab pos="350520" algn="l"/>
                <a:tab pos="351155" algn="l"/>
              </a:tabLst>
            </a:pPr>
            <a:r>
              <a:rPr dirty="0" sz="1400" spc="20">
                <a:latin typeface="Tahoma"/>
                <a:cs typeface="Tahoma"/>
              </a:rPr>
              <a:t>This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is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a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bar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graph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between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rented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bike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count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per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month.</a:t>
            </a:r>
            <a:endParaRPr sz="1400">
              <a:latin typeface="Tahoma"/>
              <a:cs typeface="Tahoma"/>
            </a:endParaRPr>
          </a:p>
          <a:p>
            <a:pPr marL="350520" marR="1117600" indent="-338455">
              <a:lnSpc>
                <a:spcPct val="100000"/>
              </a:lnSpc>
              <a:spcBef>
                <a:spcPts val="5"/>
              </a:spcBef>
              <a:buChar char="●"/>
              <a:tabLst>
                <a:tab pos="350520" algn="l"/>
                <a:tab pos="351155" algn="l"/>
              </a:tabLst>
            </a:pPr>
            <a:r>
              <a:rPr dirty="0" sz="1400" spc="5">
                <a:latin typeface="Tahoma"/>
                <a:cs typeface="Tahoma"/>
              </a:rPr>
              <a:t>Months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are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extracted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from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the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date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column </a:t>
            </a:r>
            <a:r>
              <a:rPr dirty="0" sz="1400" spc="-4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and </a:t>
            </a:r>
            <a:r>
              <a:rPr dirty="0" sz="1400" spc="-20">
                <a:latin typeface="Tahoma"/>
                <a:cs typeface="Tahoma"/>
              </a:rPr>
              <a:t>then plotted </a:t>
            </a:r>
            <a:r>
              <a:rPr dirty="0" sz="1400" spc="5">
                <a:latin typeface="Tahoma"/>
                <a:cs typeface="Tahoma"/>
              </a:rPr>
              <a:t>against </a:t>
            </a:r>
            <a:r>
              <a:rPr dirty="0" sz="1400" spc="-15">
                <a:latin typeface="Tahoma"/>
                <a:cs typeface="Tahoma"/>
              </a:rPr>
              <a:t>the rented </a:t>
            </a:r>
            <a:r>
              <a:rPr dirty="0" sz="1400" spc="10">
                <a:latin typeface="Tahoma"/>
                <a:cs typeface="Tahoma"/>
              </a:rPr>
              <a:t>bike 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count.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60"/>
              </a:lnSpc>
            </a:pPr>
            <a:r>
              <a:rPr dirty="0" sz="1400" spc="-365">
                <a:latin typeface="Tahoma"/>
                <a:cs typeface="Tahoma"/>
              </a:rPr>
              <a:t>●</a:t>
            </a:r>
            <a:endParaRPr sz="1400">
              <a:latin typeface="Tahoma"/>
              <a:cs typeface="Tahoma"/>
            </a:endParaRPr>
          </a:p>
          <a:p>
            <a:pPr marL="350520" marR="983615" indent="-338455">
              <a:lnSpc>
                <a:spcPct val="100000"/>
              </a:lnSpc>
              <a:spcBef>
                <a:spcPts val="20"/>
              </a:spcBef>
              <a:buChar char="●"/>
              <a:tabLst>
                <a:tab pos="350520" algn="l"/>
                <a:tab pos="351155" algn="l"/>
              </a:tabLst>
            </a:pPr>
            <a:r>
              <a:rPr dirty="0" sz="1400" spc="15">
                <a:latin typeface="Tahoma"/>
                <a:cs typeface="Tahoma"/>
              </a:rPr>
              <a:t>Here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we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can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see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that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in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the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highest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bike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was </a:t>
            </a:r>
            <a:r>
              <a:rPr dirty="0" sz="1400" spc="-42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rented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in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the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month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of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June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while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lowest 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bike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was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rented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in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the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month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of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January.</a:t>
            </a:r>
            <a:endParaRPr sz="1400">
              <a:latin typeface="Tahoma"/>
              <a:cs typeface="Tahoma"/>
            </a:endParaRPr>
          </a:p>
          <a:p>
            <a:pPr algn="just" marL="350520" marR="1162685" indent="-338455">
              <a:lnSpc>
                <a:spcPts val="1680"/>
              </a:lnSpc>
              <a:spcBef>
                <a:spcPts val="40"/>
              </a:spcBef>
              <a:buChar char="●"/>
              <a:tabLst>
                <a:tab pos="351155" algn="l"/>
              </a:tabLst>
            </a:pPr>
            <a:r>
              <a:rPr dirty="0" sz="1400" spc="10">
                <a:latin typeface="Tahoma"/>
                <a:cs typeface="Tahoma"/>
              </a:rPr>
              <a:t>From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this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we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can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assume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that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people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tend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to </a:t>
            </a:r>
            <a:r>
              <a:rPr dirty="0" sz="1400" spc="-30">
                <a:latin typeface="Tahoma"/>
                <a:cs typeface="Tahoma"/>
              </a:rPr>
              <a:t>rent </a:t>
            </a:r>
            <a:r>
              <a:rPr dirty="0" sz="1400" spc="-5">
                <a:latin typeface="Tahoma"/>
                <a:cs typeface="Tahoma"/>
              </a:rPr>
              <a:t>more </a:t>
            </a:r>
            <a:r>
              <a:rPr dirty="0" sz="1400" spc="20">
                <a:latin typeface="Tahoma"/>
                <a:cs typeface="Tahoma"/>
              </a:rPr>
              <a:t>bikes </a:t>
            </a:r>
            <a:r>
              <a:rPr dirty="0" sz="1400" spc="-10">
                <a:latin typeface="Tahoma"/>
                <a:cs typeface="Tahoma"/>
              </a:rPr>
              <a:t>during </a:t>
            </a:r>
            <a:r>
              <a:rPr dirty="0" sz="1400" spc="5">
                <a:latin typeface="Tahoma"/>
                <a:cs typeface="Tahoma"/>
              </a:rPr>
              <a:t>summer </a:t>
            </a:r>
            <a:r>
              <a:rPr dirty="0" sz="1400" spc="35">
                <a:latin typeface="Tahoma"/>
                <a:cs typeface="Tahoma"/>
              </a:rPr>
              <a:t>season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than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in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winter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season.</a:t>
            </a:r>
            <a:endParaRPr sz="1400">
              <a:latin typeface="Tahoma"/>
              <a:cs typeface="Tahoma"/>
            </a:endParaRPr>
          </a:p>
          <a:p>
            <a:pPr algn="just" marL="350520" marR="961390" indent="-338455">
              <a:lnSpc>
                <a:spcPts val="1680"/>
              </a:lnSpc>
              <a:buChar char="●"/>
              <a:tabLst>
                <a:tab pos="351155" algn="l"/>
              </a:tabLst>
            </a:pPr>
            <a:r>
              <a:rPr dirty="0" sz="1400" spc="-75">
                <a:latin typeface="Tahoma"/>
                <a:cs typeface="Tahoma"/>
              </a:rPr>
              <a:t>In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</a:t>
            </a:r>
            <a:r>
              <a:rPr dirty="0" sz="1400" spc="50">
                <a:latin typeface="Tahoma"/>
                <a:cs typeface="Tahoma"/>
              </a:rPr>
              <a:t>e</a:t>
            </a:r>
            <a:r>
              <a:rPr dirty="0" sz="1400" spc="-25">
                <a:latin typeface="Tahoma"/>
                <a:cs typeface="Tahoma"/>
              </a:rPr>
              <a:t>x</a:t>
            </a:r>
            <a:r>
              <a:rPr dirty="0" sz="1400" spc="-85">
                <a:latin typeface="Tahoma"/>
                <a:cs typeface="Tahoma"/>
              </a:rPr>
              <a:t>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sl</a:t>
            </a:r>
            <a:r>
              <a:rPr dirty="0" sz="1400" spc="35">
                <a:latin typeface="Tahoma"/>
                <a:cs typeface="Tahoma"/>
              </a:rPr>
              <a:t>i</a:t>
            </a:r>
            <a:r>
              <a:rPr dirty="0" sz="1400" spc="-10">
                <a:latin typeface="Tahoma"/>
                <a:cs typeface="Tahoma"/>
              </a:rPr>
              <a:t>d</a:t>
            </a:r>
            <a:r>
              <a:rPr dirty="0" sz="1400" spc="35">
                <a:latin typeface="Tahoma"/>
                <a:cs typeface="Tahoma"/>
              </a:rPr>
              <a:t>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w</a:t>
            </a:r>
            <a:r>
              <a:rPr dirty="0" sz="1400" spc="-15">
                <a:latin typeface="Tahoma"/>
                <a:cs typeface="Tahoma"/>
              </a:rPr>
              <a:t>ill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d</a:t>
            </a:r>
            <a:r>
              <a:rPr dirty="0" sz="1400" spc="5">
                <a:latin typeface="Tahoma"/>
                <a:cs typeface="Tahoma"/>
              </a:rPr>
              <a:t>ive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d</a:t>
            </a:r>
            <a:r>
              <a:rPr dirty="0" sz="1400" spc="50">
                <a:latin typeface="Tahoma"/>
                <a:cs typeface="Tahoma"/>
              </a:rPr>
              <a:t>e</a:t>
            </a:r>
            <a:r>
              <a:rPr dirty="0" sz="1400" spc="25">
                <a:latin typeface="Tahoma"/>
                <a:cs typeface="Tahoma"/>
              </a:rPr>
              <a:t>e</a:t>
            </a:r>
            <a:r>
              <a:rPr dirty="0" sz="1400">
                <a:latin typeface="Tahoma"/>
                <a:cs typeface="Tahoma"/>
              </a:rPr>
              <a:t>p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t</a:t>
            </a:r>
            <a:r>
              <a:rPr dirty="0" sz="1400" spc="10">
                <a:latin typeface="Tahoma"/>
                <a:cs typeface="Tahoma"/>
              </a:rPr>
              <a:t>o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fi</a:t>
            </a:r>
            <a:r>
              <a:rPr dirty="0" sz="1400" spc="-50">
                <a:latin typeface="Tahoma"/>
                <a:cs typeface="Tahoma"/>
              </a:rPr>
              <a:t>n</a:t>
            </a:r>
            <a:r>
              <a:rPr dirty="0" sz="1400">
                <a:latin typeface="Tahoma"/>
                <a:cs typeface="Tahoma"/>
              </a:rPr>
              <a:t>d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t</a:t>
            </a:r>
            <a:r>
              <a:rPr dirty="0" sz="1400" spc="5">
                <a:latin typeface="Tahoma"/>
                <a:cs typeface="Tahoma"/>
              </a:rPr>
              <a:t>h</a:t>
            </a:r>
            <a:r>
              <a:rPr dirty="0" sz="1400" spc="25">
                <a:latin typeface="Tahoma"/>
                <a:cs typeface="Tahoma"/>
              </a:rPr>
              <a:t>e  </a:t>
            </a:r>
            <a:r>
              <a:rPr dirty="0" sz="1400" spc="15">
                <a:latin typeface="Tahoma"/>
                <a:cs typeface="Tahoma"/>
              </a:rPr>
              <a:t>average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Bike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rented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vs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month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using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line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plot.</a:t>
            </a:r>
            <a:endParaRPr sz="1400">
              <a:latin typeface="Tahoma"/>
              <a:cs typeface="Tahoma"/>
            </a:endParaRPr>
          </a:p>
          <a:p>
            <a:pPr algn="just" marL="350520" indent="-338455">
              <a:lnSpc>
                <a:spcPts val="1600"/>
              </a:lnSpc>
              <a:buChar char="●"/>
              <a:tabLst>
                <a:tab pos="351155" algn="l"/>
              </a:tabLst>
            </a:pPr>
            <a:r>
              <a:rPr dirty="0" sz="1400" spc="40">
                <a:latin typeface="Tahoma"/>
                <a:cs typeface="Tahoma"/>
              </a:rPr>
              <a:t>Also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will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see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the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seasonal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bike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renting</a:t>
            </a:r>
            <a:endParaRPr sz="1400">
              <a:latin typeface="Tahoma"/>
              <a:cs typeface="Tahoma"/>
            </a:endParaRPr>
          </a:p>
          <a:p>
            <a:pPr algn="just" marL="350520" marR="1607185">
              <a:lnSpc>
                <a:spcPts val="1660"/>
              </a:lnSpc>
              <a:spcBef>
                <a:spcPts val="95"/>
              </a:spcBef>
            </a:pPr>
            <a:r>
              <a:rPr dirty="0" sz="1400" spc="-20">
                <a:latin typeface="Tahoma"/>
                <a:cs typeface="Tahoma"/>
              </a:rPr>
              <a:t>through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Visualisation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so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to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prove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our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assumption.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2320" y="1608378"/>
            <a:ext cx="4358005" cy="2750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" y="432257"/>
            <a:ext cx="39814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Exploratory</a:t>
            </a:r>
            <a:r>
              <a:rPr dirty="0" spc="-130"/>
              <a:t> </a:t>
            </a:r>
            <a:r>
              <a:rPr dirty="0"/>
              <a:t>Data</a:t>
            </a:r>
            <a:r>
              <a:rPr dirty="0" spc="-95"/>
              <a:t> </a:t>
            </a:r>
            <a:r>
              <a:rPr dirty="0" spc="-10"/>
              <a:t>Analysis:-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100" y="1186662"/>
            <a:ext cx="7915275" cy="5956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265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This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Line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graph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show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bike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rented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per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month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order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find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correct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data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bike</a:t>
            </a:r>
            <a:r>
              <a:rPr dirty="0" sz="1100" spc="-7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being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rented.</a:t>
            </a:r>
            <a:endParaRPr sz="1100">
              <a:latin typeface="Tahoma"/>
              <a:cs typeface="Tahoma"/>
            </a:endParaRPr>
          </a:p>
          <a:p>
            <a:pPr marL="326390" marR="5080" indent="-314325">
              <a:lnSpc>
                <a:spcPts val="1510"/>
              </a:lnSpc>
              <a:spcBef>
                <a:spcPts val="60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From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this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visualisation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in </a:t>
            </a:r>
            <a:r>
              <a:rPr dirty="0" sz="1100" spc="-10" b="1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 Bike</a:t>
            </a:r>
            <a:r>
              <a:rPr dirty="0" sz="1100" b="1">
                <a:solidFill>
                  <a:srgbClr val="202020"/>
                </a:solidFill>
                <a:latin typeface="Arial"/>
                <a:cs typeface="Arial"/>
              </a:rPr>
              <a:t> Rented</a:t>
            </a:r>
            <a:r>
              <a:rPr dirty="0" sz="11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202020"/>
                </a:solidFill>
                <a:latin typeface="Arial"/>
                <a:cs typeface="Arial"/>
              </a:rPr>
              <a:t>vs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02020"/>
                </a:solidFill>
                <a:latin typeface="Arial"/>
                <a:cs typeface="Arial"/>
              </a:rPr>
              <a:t>Month</a:t>
            </a:r>
            <a:r>
              <a:rPr dirty="0" sz="11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clearly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45">
                <a:solidFill>
                  <a:srgbClr val="202020"/>
                </a:solidFill>
                <a:latin typeface="Tahoma"/>
                <a:cs typeface="Tahoma"/>
              </a:rPr>
              <a:t>see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dirty="0" sz="1100" spc="-114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Bike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rented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July</a:t>
            </a:r>
            <a:r>
              <a:rPr dirty="0" sz="1100" spc="-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was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highest </a:t>
            </a:r>
            <a:r>
              <a:rPr dirty="0" sz="1100" spc="-3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around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b="1">
                <a:solidFill>
                  <a:srgbClr val="202020"/>
                </a:solidFill>
                <a:latin typeface="Arial"/>
                <a:cs typeface="Arial"/>
              </a:rPr>
              <a:t>1250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dirty="0" sz="1100" spc="-12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Bike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Rented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month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dirty="0" sz="1100" spc="-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February</a:t>
            </a:r>
            <a:r>
              <a:rPr dirty="0" sz="110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was</a:t>
            </a:r>
            <a:r>
              <a:rPr dirty="0" sz="1100" spc="-7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Lowest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202020"/>
                </a:solidFill>
                <a:latin typeface="Tahoma"/>
                <a:cs typeface="Tahoma"/>
              </a:rPr>
              <a:t>with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just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 b="1">
                <a:solidFill>
                  <a:srgbClr val="202020"/>
                </a:solidFill>
                <a:latin typeface="Arial"/>
                <a:cs typeface="Arial"/>
              </a:rPr>
              <a:t>200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bike.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100" y="2187041"/>
            <a:ext cx="7694930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 marR="5080" indent="-314325">
              <a:lnSpc>
                <a:spcPct val="114500"/>
              </a:lnSpc>
              <a:spcBef>
                <a:spcPts val="100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From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this</a:t>
            </a:r>
            <a:r>
              <a:rPr dirty="0" sz="11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conclude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our</a:t>
            </a:r>
            <a:r>
              <a:rPr dirty="0" sz="1100" spc="-8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assumption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what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Tahoma"/>
                <a:cs typeface="Tahoma"/>
              </a:rPr>
              <a:t>have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Tahoma"/>
                <a:cs typeface="Tahoma"/>
              </a:rPr>
              <a:t>assumed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previous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slide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dirty="0" sz="11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bike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rented</a:t>
            </a:r>
            <a:r>
              <a:rPr dirty="0" sz="11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during </a:t>
            </a:r>
            <a:r>
              <a:rPr dirty="0" sz="1100" spc="-32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summer</a:t>
            </a:r>
            <a:r>
              <a:rPr dirty="0" sz="11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Tahoma"/>
                <a:cs typeface="Tahoma"/>
              </a:rPr>
              <a:t>season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was</a:t>
            </a:r>
            <a:r>
              <a:rPr dirty="0" sz="1100" spc="-8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02020"/>
                </a:solidFill>
                <a:latin typeface="Tahoma"/>
                <a:cs typeface="Tahoma"/>
              </a:rPr>
              <a:t>highest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while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202020"/>
                </a:solidFill>
                <a:latin typeface="Tahoma"/>
                <a:cs typeface="Tahoma"/>
              </a:rPr>
              <a:t>winter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dirty="0" sz="11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Tahoma"/>
                <a:cs typeface="Tahoma"/>
              </a:rPr>
              <a:t>bike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Tahoma"/>
                <a:cs typeface="Tahoma"/>
              </a:rPr>
              <a:t>rented</a:t>
            </a:r>
            <a:r>
              <a:rPr dirty="0" sz="11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Tahoma"/>
                <a:cs typeface="Tahoma"/>
              </a:rPr>
              <a:t>was</a:t>
            </a:r>
            <a:r>
              <a:rPr dirty="0" sz="11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Tahoma"/>
                <a:cs typeface="Tahoma"/>
              </a:rPr>
              <a:t>lowest.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537" y="2798787"/>
            <a:ext cx="3394496" cy="19603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7695" y="2930817"/>
            <a:ext cx="4283710" cy="1795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" y="432257"/>
            <a:ext cx="39814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Exploratory</a:t>
            </a:r>
            <a:r>
              <a:rPr dirty="0" spc="-130"/>
              <a:t> </a:t>
            </a:r>
            <a:r>
              <a:rPr dirty="0"/>
              <a:t>Data</a:t>
            </a:r>
            <a:r>
              <a:rPr dirty="0" spc="-95"/>
              <a:t> </a:t>
            </a:r>
            <a:r>
              <a:rPr dirty="0" spc="-10"/>
              <a:t>Analysis:-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100" y="1103858"/>
            <a:ext cx="8183880" cy="1758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 marR="5080" indent="-314325">
              <a:lnSpc>
                <a:spcPct val="114700"/>
              </a:lnSpc>
              <a:spcBef>
                <a:spcPts val="100"/>
              </a:spcBef>
              <a:buClr>
                <a:srgbClr val="004A52"/>
              </a:buClr>
              <a:buChar char="●"/>
              <a:tabLst>
                <a:tab pos="326390" algn="l"/>
                <a:tab pos="327025" algn="l"/>
              </a:tabLst>
            </a:pP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Analysis of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Rented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bikes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count 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with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respect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to Functioning day, Holiday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has been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done which shows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an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almost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similar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result.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●</a:t>
            </a:r>
            <a:endParaRPr sz="1100">
              <a:latin typeface="Arial"/>
              <a:cs typeface="Arial"/>
            </a:endParaRPr>
          </a:p>
          <a:p>
            <a:pPr marL="326390" marR="49530" indent="-314325">
              <a:lnSpc>
                <a:spcPct val="114500"/>
              </a:lnSpc>
              <a:spcBef>
                <a:spcPts val="5"/>
              </a:spcBef>
              <a:buChar char="●"/>
              <a:tabLst>
                <a:tab pos="326390" algn="l"/>
                <a:tab pos="327025" algn="l"/>
              </a:tabLst>
            </a:pP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Also</a:t>
            </a:r>
            <a:r>
              <a:rPr dirty="0" sz="1100" spc="2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we</a:t>
            </a:r>
            <a:r>
              <a:rPr dirty="0" sz="11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can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see</a:t>
            </a:r>
            <a:r>
              <a:rPr dirty="0" sz="11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that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bike</a:t>
            </a:r>
            <a:r>
              <a:rPr dirty="0" sz="11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was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rented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only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on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non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Functioning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day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and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where</a:t>
            </a:r>
            <a:r>
              <a:rPr dirty="0" sz="1100" spc="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there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is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no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holiday bike</a:t>
            </a:r>
            <a:r>
              <a:rPr dirty="0" sz="11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was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rented 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highest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than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holiday. We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can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also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conclude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from</a:t>
            </a:r>
            <a:r>
              <a:rPr dirty="0" sz="1100" spc="-3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here that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people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tends</a:t>
            </a:r>
            <a:r>
              <a:rPr dirty="0" sz="1100" spc="-2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to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commute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more to</a:t>
            </a:r>
            <a:r>
              <a:rPr dirty="0" sz="1100" spc="-4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earn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 their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 livelihood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than</a:t>
            </a:r>
            <a:endParaRPr sz="110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  <a:spcBef>
                <a:spcPts val="215"/>
              </a:spcBef>
            </a:pP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on</a:t>
            </a:r>
            <a:r>
              <a:rPr dirty="0" sz="1100" spc="-3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holidays.</a:t>
            </a:r>
            <a:endParaRPr sz="1100">
              <a:latin typeface="Arial"/>
              <a:cs typeface="Arial"/>
            </a:endParaRPr>
          </a:p>
          <a:p>
            <a:pPr marL="326390" marR="163830" indent="-314325">
              <a:lnSpc>
                <a:spcPct val="114500"/>
              </a:lnSpc>
              <a:buClr>
                <a:srgbClr val="004A52"/>
              </a:buClr>
              <a:buChar char="●"/>
              <a:tabLst>
                <a:tab pos="326390" algn="l"/>
                <a:tab pos="327025" algn="l"/>
              </a:tabLst>
            </a:pP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The</a:t>
            </a:r>
            <a:r>
              <a:rPr dirty="0" sz="11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Date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column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has been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further</a:t>
            </a:r>
            <a:r>
              <a:rPr dirty="0" sz="1100" spc="1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split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into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Weekdays and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Weekend</a:t>
            </a:r>
            <a:r>
              <a:rPr dirty="0" sz="1100" spc="-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columns</a:t>
            </a:r>
            <a:r>
              <a:rPr dirty="0" sz="1100" spc="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which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shows</a:t>
            </a:r>
            <a:r>
              <a:rPr dirty="0" sz="1100" spc="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an</a:t>
            </a:r>
            <a:r>
              <a:rPr dirty="0" sz="1100" spc="1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approximate</a:t>
            </a:r>
            <a:r>
              <a:rPr dirty="0" sz="1100" spc="2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equal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average of rented bike counts on both the sub-categories. Here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we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can see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that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bike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rented </a:t>
            </a:r>
            <a:r>
              <a:rPr dirty="0" sz="1100" spc="-15" b="1">
                <a:solidFill>
                  <a:srgbClr val="39474F"/>
                </a:solidFill>
                <a:latin typeface="Arial"/>
                <a:cs typeface="Arial"/>
              </a:rPr>
              <a:t>on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weekdays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are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slightly </a:t>
            </a:r>
            <a:r>
              <a:rPr dirty="0" sz="1100" spc="-29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9474F"/>
                </a:solidFill>
                <a:latin typeface="Arial"/>
                <a:cs typeface="Arial"/>
              </a:rPr>
              <a:t>higher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9474F"/>
                </a:solidFill>
                <a:latin typeface="Arial"/>
                <a:cs typeface="Arial"/>
              </a:rPr>
              <a:t>than</a:t>
            </a:r>
            <a:r>
              <a:rPr dirty="0" sz="1100" spc="5" b="1">
                <a:solidFill>
                  <a:srgbClr val="39474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9474F"/>
                </a:solidFill>
                <a:latin typeface="Arial"/>
                <a:cs typeface="Arial"/>
              </a:rPr>
              <a:t>weekends.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1655" y="2900121"/>
            <a:ext cx="2399665" cy="2089150"/>
            <a:chOff x="541655" y="2900121"/>
            <a:chExt cx="2399665" cy="2089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655" y="2900121"/>
              <a:ext cx="2238248" cy="1749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040" y="2901391"/>
              <a:ext cx="2366899" cy="208788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020926" y="2823463"/>
            <a:ext cx="6007100" cy="2321560"/>
            <a:chOff x="3020926" y="2823463"/>
            <a:chExt cx="6007100" cy="23215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926" y="2823463"/>
              <a:ext cx="2536868" cy="20289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2454" y="2851834"/>
              <a:ext cx="2774660" cy="20739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5695" y="4763134"/>
              <a:ext cx="4102100" cy="381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 Chauhan</dc:creator>
  <dc:title>Bike Sharing PPT</dc:title>
  <dcterms:created xsi:type="dcterms:W3CDTF">2022-10-08T09:05:33Z</dcterms:created>
  <dcterms:modified xsi:type="dcterms:W3CDTF">2022-10-08T09:05:33Z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2022-10-08T00:00:00Z</vt:filetime>
  </property>
</Properties>
</file>