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81" r:id="rId12"/>
    <p:sldId id="267" r:id="rId13"/>
    <p:sldId id="268" r:id="rId14"/>
    <p:sldId id="269" r:id="rId15"/>
    <p:sldId id="275" r:id="rId16"/>
    <p:sldId id="270" r:id="rId17"/>
    <p:sldId id="271" r:id="rId18"/>
    <p:sldId id="272" r:id="rId19"/>
    <p:sldId id="273" r:id="rId20"/>
    <p:sldId id="274" r:id="rId21"/>
    <p:sldId id="276" r:id="rId22"/>
    <p:sldId id="283" r:id="rId23"/>
    <p:sldId id="277" r:id="rId24"/>
    <p:sldId id="278" r:id="rId25"/>
    <p:sldId id="279" r:id="rId26"/>
    <p:sldId id="280" r:id="rId27"/>
    <p:sldId id="284" r:id="rId28"/>
    <p:sldId id="282"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Chauhan" userId="7935416f649a3304" providerId="LiveId" clId="{3F7D91CD-5410-4B8F-A752-84906FCE8654}"/>
    <pc:docChg chg="modSld">
      <pc:chgData name="Rahul Chauhan" userId="7935416f649a3304" providerId="LiveId" clId="{3F7D91CD-5410-4B8F-A752-84906FCE8654}" dt="2022-11-01T16:53:22.433" v="1" actId="20577"/>
      <pc:docMkLst>
        <pc:docMk/>
      </pc:docMkLst>
      <pc:sldChg chg="modSp mod">
        <pc:chgData name="Rahul Chauhan" userId="7935416f649a3304" providerId="LiveId" clId="{3F7D91CD-5410-4B8F-A752-84906FCE8654}" dt="2022-11-01T16:53:14.236" v="0" actId="1076"/>
        <pc:sldMkLst>
          <pc:docMk/>
          <pc:sldMk cId="1416616863" sldId="280"/>
        </pc:sldMkLst>
        <pc:picChg chg="mod">
          <ac:chgData name="Rahul Chauhan" userId="7935416f649a3304" providerId="LiveId" clId="{3F7D91CD-5410-4B8F-A752-84906FCE8654}" dt="2022-11-01T16:53:14.236" v="0" actId="1076"/>
          <ac:picMkLst>
            <pc:docMk/>
            <pc:sldMk cId="1416616863" sldId="280"/>
            <ac:picMk id="13" creationId="{00000000-0000-0000-0000-000000000000}"/>
          </ac:picMkLst>
        </pc:picChg>
      </pc:sldChg>
      <pc:sldChg chg="modSp mod">
        <pc:chgData name="Rahul Chauhan" userId="7935416f649a3304" providerId="LiveId" clId="{3F7D91CD-5410-4B8F-A752-84906FCE8654}" dt="2022-11-01T16:53:22.433" v="1" actId="20577"/>
        <pc:sldMkLst>
          <pc:docMk/>
          <pc:sldMk cId="2296344416" sldId="285"/>
        </pc:sldMkLst>
        <pc:spChg chg="mod">
          <ac:chgData name="Rahul Chauhan" userId="7935416f649a3304" providerId="LiveId" clId="{3F7D91CD-5410-4B8F-A752-84906FCE8654}" dt="2022-11-01T16:53:22.433" v="1" actId="20577"/>
          <ac:spMkLst>
            <pc:docMk/>
            <pc:sldMk cId="2296344416" sldId="28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D4F376D-F1BF-404E-A5E8-887EA2276EE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251293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4F376D-F1BF-404E-A5E8-887EA2276EE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290560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4F376D-F1BF-404E-A5E8-887EA2276EE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218108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D4F376D-F1BF-404E-A5E8-887EA2276EE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111197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4F376D-F1BF-404E-A5E8-887EA2276EE5}" type="datetimeFigureOut">
              <a:rPr lang="en-IN" smtClean="0"/>
              <a:t>01-11-2022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187922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D4F376D-F1BF-404E-A5E8-887EA2276EE5}"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403996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4F376D-F1BF-404E-A5E8-887EA2276EE5}" type="datetimeFigureOut">
              <a:rPr lang="en-IN" smtClean="0"/>
              <a:t>01-11-2022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242222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D4F376D-F1BF-404E-A5E8-887EA2276EE5}" type="datetimeFigureOut">
              <a:rPr lang="en-IN" smtClean="0"/>
              <a:t>01-11-2022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7064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F376D-F1BF-404E-A5E8-887EA2276EE5}" type="datetimeFigureOut">
              <a:rPr lang="en-IN" smtClean="0"/>
              <a:t>01-11-2022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369807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4F376D-F1BF-404E-A5E8-887EA2276EE5}"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176457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4F376D-F1BF-404E-A5E8-887EA2276EE5}" type="datetimeFigureOut">
              <a:rPr lang="en-IN" smtClean="0"/>
              <a:t>01-11-2022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B8E47-D4D1-4CB2-A2FE-78A5DAF6600B}" type="slidenum">
              <a:rPr lang="en-IN" smtClean="0"/>
              <a:t>‹#›</a:t>
            </a:fld>
            <a:endParaRPr lang="en-IN"/>
          </a:p>
        </p:txBody>
      </p:sp>
    </p:spTree>
    <p:extLst>
      <p:ext uri="{BB962C8B-B14F-4D97-AF65-F5344CB8AC3E}">
        <p14:creationId xmlns:p14="http://schemas.microsoft.com/office/powerpoint/2010/main" val="20753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4F376D-F1BF-404E-A5E8-887EA2276EE5}" type="datetimeFigureOut">
              <a:rPr lang="en-IN" smtClean="0"/>
              <a:t>01-11-2022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B8E47-D4D1-4CB2-A2FE-78A5DAF6600B}" type="slidenum">
              <a:rPr lang="en-IN" smtClean="0"/>
              <a:t>‹#›</a:t>
            </a:fld>
            <a:endParaRPr lang="en-IN"/>
          </a:p>
        </p:txBody>
      </p:sp>
    </p:spTree>
    <p:extLst>
      <p:ext uri="{BB962C8B-B14F-4D97-AF65-F5344CB8AC3E}">
        <p14:creationId xmlns:p14="http://schemas.microsoft.com/office/powerpoint/2010/main" val="2442020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236617"/>
            <a:ext cx="9074331" cy="1428206"/>
          </a:xfrm>
        </p:spPr>
        <p:txBody>
          <a:bodyPr/>
          <a:lstStyle/>
          <a:p>
            <a:pPr algn="l"/>
            <a:r>
              <a:rPr lang="en-US" dirty="0">
                <a:solidFill>
                  <a:srgbClr val="FF0000"/>
                </a:solidFill>
                <a:latin typeface="Arial Black" panose="020B0A04020102020204" pitchFamily="34" charset="0"/>
              </a:rPr>
              <a:t>  Capstone Project-3</a:t>
            </a:r>
            <a:endParaRPr lang="en-IN" dirty="0">
              <a:solidFill>
                <a:srgbClr val="FF0000"/>
              </a:solidFill>
              <a:latin typeface="Arial Black" panose="020B0A04020102020204" pitchFamily="34" charset="0"/>
            </a:endParaRPr>
          </a:p>
        </p:txBody>
      </p:sp>
      <p:sp>
        <p:nvSpPr>
          <p:cNvPr id="3" name="Subtitle 2"/>
          <p:cNvSpPr>
            <a:spLocks noGrp="1"/>
          </p:cNvSpPr>
          <p:nvPr>
            <p:ph type="subTitle" idx="1"/>
          </p:nvPr>
        </p:nvSpPr>
        <p:spPr>
          <a:xfrm>
            <a:off x="1523999" y="3123067"/>
            <a:ext cx="9144000" cy="1655762"/>
          </a:xfrm>
        </p:spPr>
        <p:txBody>
          <a:bodyPr>
            <a:normAutofit lnSpcReduction="10000"/>
          </a:bodyPr>
          <a:lstStyle/>
          <a:p>
            <a:pPr algn="l"/>
            <a:r>
              <a:rPr lang="en-US" dirty="0"/>
              <a:t>             </a:t>
            </a:r>
            <a:r>
              <a:rPr lang="en-US" sz="3500" dirty="0">
                <a:highlight>
                  <a:srgbClr val="C0C0C0"/>
                </a:highlight>
                <a:latin typeface="Algerian" panose="04020705040A02060702" pitchFamily="82" charset="0"/>
              </a:rPr>
              <a:t>Credit Card Default Prediction</a:t>
            </a:r>
            <a:endParaRPr lang="en-IN" sz="3500" dirty="0">
              <a:highlight>
                <a:srgbClr val="C0C0C0"/>
              </a:highlight>
              <a:latin typeface="Algerian" panose="04020705040A02060702" pitchFamily="82" charset="0"/>
            </a:endParaRPr>
          </a:p>
          <a:p>
            <a:pPr algn="l"/>
            <a:r>
              <a:rPr lang="en-US" sz="3500" dirty="0">
                <a:latin typeface="Algerian" panose="04020705040A02060702" pitchFamily="82" charset="0"/>
              </a:rPr>
              <a:t>                                    </a:t>
            </a:r>
            <a:r>
              <a:rPr lang="en-US" sz="3500" dirty="0">
                <a:solidFill>
                  <a:srgbClr val="002060"/>
                </a:solidFill>
                <a:latin typeface="Algerian" panose="04020705040A02060702" pitchFamily="82" charset="0"/>
              </a:rPr>
              <a:t>By</a:t>
            </a:r>
          </a:p>
          <a:p>
            <a:pPr algn="l"/>
            <a:r>
              <a:rPr lang="en-US" sz="3500" dirty="0">
                <a:latin typeface="Algerian" panose="04020705040A02060702" pitchFamily="82" charset="0"/>
              </a:rPr>
              <a:t>                       </a:t>
            </a:r>
            <a:r>
              <a:rPr lang="en-US" sz="3500" dirty="0">
                <a:solidFill>
                  <a:srgbClr val="7030A0"/>
                </a:solidFill>
                <a:highlight>
                  <a:srgbClr val="00FFFF"/>
                </a:highlight>
                <a:latin typeface="Algerian" panose="04020705040A02060702" pitchFamily="82" charset="0"/>
              </a:rPr>
              <a:t>Rahul </a:t>
            </a:r>
            <a:r>
              <a:rPr lang="en-US" sz="3500" dirty="0" err="1">
                <a:solidFill>
                  <a:srgbClr val="7030A0"/>
                </a:solidFill>
                <a:highlight>
                  <a:srgbClr val="00FFFF"/>
                </a:highlight>
                <a:latin typeface="Algerian" panose="04020705040A02060702" pitchFamily="82" charset="0"/>
              </a:rPr>
              <a:t>chauhan</a:t>
            </a:r>
            <a:endParaRPr lang="en-IN" sz="3500" dirty="0">
              <a:solidFill>
                <a:srgbClr val="7030A0"/>
              </a:solidFill>
              <a:highlight>
                <a:srgbClr val="00FFFF"/>
              </a:highlight>
              <a:latin typeface="Algerian" panose="04020705040A02060702" pitchFamily="82" charset="0"/>
            </a:endParaRPr>
          </a:p>
        </p:txBody>
      </p:sp>
    </p:spTree>
    <p:extLst>
      <p:ext uri="{BB962C8B-B14F-4D97-AF65-F5344CB8AC3E}">
        <p14:creationId xmlns:p14="http://schemas.microsoft.com/office/powerpoint/2010/main" val="1827686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194" y="69035"/>
            <a:ext cx="10515600" cy="662486"/>
          </a:xfrm>
        </p:spPr>
        <p:txBody>
          <a:bodyPr>
            <a:normAutofit fontScale="90000"/>
          </a:bodyPr>
          <a:lstStyle/>
          <a:p>
            <a:r>
              <a:rPr lang="en-IN" dirty="0">
                <a:solidFill>
                  <a:srgbClr val="FF0000"/>
                </a:solidFill>
                <a:latin typeface="Arial Black" panose="020B0A04020102020204" pitchFamily="34" charset="0"/>
              </a:rPr>
              <a:t>EDA</a:t>
            </a:r>
          </a:p>
        </p:txBody>
      </p:sp>
      <p:sp>
        <p:nvSpPr>
          <p:cNvPr id="3" name="Content Placeholder 2"/>
          <p:cNvSpPr>
            <a:spLocks noGrp="1"/>
          </p:cNvSpPr>
          <p:nvPr>
            <p:ph idx="1"/>
          </p:nvPr>
        </p:nvSpPr>
        <p:spPr>
          <a:xfrm>
            <a:off x="460375" y="854664"/>
            <a:ext cx="10684419" cy="2863896"/>
          </a:xfrm>
        </p:spPr>
        <p:txBody>
          <a:bodyPr>
            <a:normAutofit fontScale="92500" lnSpcReduction="10000"/>
          </a:bodyPr>
          <a:lstStyle/>
          <a:p>
            <a:pPr marL="0" indent="0">
              <a:buNone/>
            </a:pPr>
            <a:r>
              <a:rPr lang="en-US" dirty="0">
                <a:solidFill>
                  <a:srgbClr val="002060"/>
                </a:solidFill>
                <a:latin typeface="Agency FB" panose="020B0503020202020204" pitchFamily="34" charset="0"/>
              </a:rPr>
              <a:t>1 = graduate school</a:t>
            </a:r>
            <a:br>
              <a:rPr lang="en-US" dirty="0">
                <a:solidFill>
                  <a:srgbClr val="002060"/>
                </a:solidFill>
                <a:latin typeface="Agency FB" panose="020B0503020202020204" pitchFamily="34" charset="0"/>
              </a:rPr>
            </a:br>
            <a:r>
              <a:rPr lang="en-US" dirty="0">
                <a:solidFill>
                  <a:srgbClr val="002060"/>
                </a:solidFill>
                <a:latin typeface="Agency FB" panose="020B0503020202020204" pitchFamily="34" charset="0"/>
              </a:rPr>
              <a:t>2 = university</a:t>
            </a:r>
            <a:br>
              <a:rPr lang="en-US" dirty="0">
                <a:solidFill>
                  <a:srgbClr val="002060"/>
                </a:solidFill>
                <a:latin typeface="Agency FB" panose="020B0503020202020204" pitchFamily="34" charset="0"/>
              </a:rPr>
            </a:br>
            <a:r>
              <a:rPr lang="en-US" dirty="0">
                <a:solidFill>
                  <a:srgbClr val="002060"/>
                </a:solidFill>
                <a:latin typeface="Agency FB" panose="020B0503020202020204" pitchFamily="34" charset="0"/>
              </a:rPr>
              <a:t>3 = high school</a:t>
            </a:r>
            <a:br>
              <a:rPr lang="en-US" dirty="0">
                <a:solidFill>
                  <a:srgbClr val="002060"/>
                </a:solidFill>
                <a:latin typeface="Agency FB" panose="020B0503020202020204" pitchFamily="34" charset="0"/>
              </a:rPr>
            </a:br>
            <a:r>
              <a:rPr lang="en-US" dirty="0">
                <a:solidFill>
                  <a:srgbClr val="002060"/>
                </a:solidFill>
                <a:latin typeface="Agency FB" panose="020B0503020202020204" pitchFamily="34" charset="0"/>
              </a:rPr>
              <a:t>0 = others</a:t>
            </a:r>
          </a:p>
          <a:p>
            <a:pPr marL="0" indent="0">
              <a:buNone/>
            </a:pPr>
            <a:r>
              <a:rPr lang="en-US" dirty="0">
                <a:solidFill>
                  <a:srgbClr val="002060"/>
                </a:solidFill>
                <a:latin typeface="Agency FB" panose="020B0503020202020204" pitchFamily="34" charset="0"/>
              </a:rPr>
              <a:t>From the graph we can conclude that </a:t>
            </a:r>
          </a:p>
          <a:p>
            <a:pPr marL="0" indent="0">
              <a:buNone/>
            </a:pPr>
            <a:r>
              <a:rPr lang="en-US" dirty="0">
                <a:solidFill>
                  <a:srgbClr val="002060"/>
                </a:solidFill>
                <a:latin typeface="Agency FB" panose="020B0503020202020204" pitchFamily="34" charset="0"/>
              </a:rPr>
              <a:t>the majority are for graduate school and </a:t>
            </a:r>
          </a:p>
          <a:p>
            <a:pPr marL="0" indent="0">
              <a:buNone/>
            </a:pPr>
            <a:r>
              <a:rPr lang="en-US" dirty="0">
                <a:solidFill>
                  <a:srgbClr val="002060"/>
                </a:solidFill>
                <a:latin typeface="Agency FB" panose="020B0503020202020204" pitchFamily="34" charset="0"/>
              </a:rPr>
              <a:t>University school.</a:t>
            </a:r>
            <a:endParaRPr lang="en-IN" dirty="0">
              <a:solidFill>
                <a:srgbClr val="002060"/>
              </a:solidFill>
              <a:latin typeface="Agency FB" panose="020B0503020202020204" pitchFamily="34" charset="0"/>
            </a:endParaRPr>
          </a:p>
        </p:txBody>
      </p:sp>
      <p:sp>
        <p:nvSpPr>
          <p:cNvPr id="4" name="AutoShape 2" descr="data:image/png;base64,iVBORw0KGgoAAAANSUhEUgAAAZEAAAEGCAYAAACkQqisAAAABHNCSVQICAgIfAhkiAAAAAlwSFlzAAALEgAACxIB0t1+/AAAADh0RVh0U29mdHdhcmUAbWF0cGxvdGxpYiB2ZXJzaW9uMy4yLjIsIGh0dHA6Ly9tYXRwbG90bGliLm9yZy+WH4yJAAAXy0lEQVR4nO3dfbRddX3n8ffHRHyqCsgdSpNoUo3OCo5VTIGRNbaVKQTrGGrVJqtKtEwzM0VHa1cVOrNKi7KWjk4Z8QEnIxHoOCCDD6QOSjOIsuwQICACAZErVEkWmqsBfMaGfueP8wscr/eGm8095+Ry36+1zrp7f3+/vfdvnwV82A9n71QVkiR18bhRD0CSNHcZIpKkzgwRSVJnhogkqTNDRJLU2cJRD2DYDjnkkFq6dOmohyFJc8r111//3aoam1yfdyGydOlStm7dOuphSNKckuSbU9U9nSVJ6swQkSR1ZohIkjozRCRJnRkikqTOBhYiSTYm2Znklkn1Nyf5WpJtSf5LX/20JONJbk9yfF99VauNJzm1r74syTWt/okkBwxqXyRJUxvkkch5wKr+QpLfAlYDv1ZVhwPva/UVwBrg8LbMh5MsSLIA+BBwArACWNv6ArwHOKuqngPcC5w8wH2RJE1hYCFSVVcBuyaV/wPw7qp6oPXZ2eqrgYuq6oGqugsYB45sn/GqurOqfgZcBKxOEuBlwCVt+fOBEwe1L5KkqQ37mshzgX/VTkN9Kcmvt/oi4O6+fttbbbr6M4D7qmr3pPqUkqxPsjXJ1omJiVnaFUnSsH+xvhA4GDga+HXg4iS/OuiNVtUGYAPAypUrfQuX5qRjPnDMqIew3/j7N//9qIegZtghsh34VPVep3htkn8CDgF2AEv6+i1uNaapfw84MMnCdjTS31+SNCTDPp31GeC3AJI8FzgA+C6wCViT5AlJlgHLgWuB64Dl7U6sA+hdfN/UQuhK4NVtveuAS4e6J5KkwR2JJLkQ+E3gkCTbgdOBjcDGdtvvz4B1LRC2JbkYuBXYDZxSVQ+29bwJuBxYAGysqm1tE+8ALkryLuArwLmD2hdJ0tQGFiJVtXaaptdN0/9M4Mwp6pcBl01Rv5Pe3VuSpBHxF+uSpM4MEUlSZ4aIJKkzQ0SS1JkhIknqzBCRJHVmiEiSOjNEJEmdGSKSpM4MEUlSZ4aIJKkzQ0SS1JkhIknqzBCRJHVmiEiSOjNEJEmdGSKSpM4GFiJJNibZ2V6FO7ntT5NUkkPafJKcnWQ8yU1Jjujruy7JHe2zrq/+4iQ3t2XOTpJB7YskaWqDPBI5D1g1uZhkCXAc8K2+8gnA8vZZD5zT+h5M793sR9F7Fe7pSQ5qy5wD/FHfcr+wLUnSYA0sRKrqKmDXFE1nAW8Hqq+2GrigerYAByY5DDge2FxVu6rqXmAzsKq1Pa2qtlRVARcAJw5qXyRJUxvqNZEkq4EdVfXVSU2LgLv75re32t7q26eoT7fd9Um2Jtk6MTHxKPZAktRvaCGS5MnAnwN/Maxt7lFVG6pqZVWtHBsbG/bmJekxa5hHIs8GlgFfTfIPwGLghiS/DOwAlvT1Xdxqe6svnqIuSRqioYVIVd1cVf+sqpZW1VJ6p6COqKpvA5uAk9pdWkcD91fVPcDlwHFJDmoX1I8DLm9t309ydLsr6yTg0mHtiySpZ5C3+F4IXA08L8n2JCfvpftlwJ3AOPA/gD8GqKpdwDuB69rnjFaj9floW+YbwOcGsR+SpOktHNSKq2rtI7Qv7Zsu4JRp+m0ENk5R3wo8/9GNUoP2rTP+xaiHsN945l/cPOohSLPOX6xLkjozRCRJnRkikqTODBFJUmeGiCSpM0NEktSZISJJ6swQkSR1ZohIkjozRCRJnRkikqTODBFJUmeGiCSpM0NEktSZISJJ6swQkSR1ZohIkjob5OtxNybZmeSWvtp7k3wtyU1JPp3kwL6205KMJ7k9yfF99VWtNp7k1L76siTXtPonkhwwqH2RJE1tkEci5wGrJtU2A8+vqhcAXwdOA0iyAlgDHN6W+XCSBUkWAB8CTgBWAGtbX4D3AGdV1XOAe4G9vcNdkjQAAwuRqroK2DWp9ndVtbvNbgEWt+nVwEVV9UBV3QWMA0e2z3hV3VlVPwMuAlYnCfAy4JK2/PnAiYPaF0nS1EZ5TeQPgc+16UXA3X1t21ttuvozgPv6AmlPfUpJ1ifZmmTrxMTELA1fkjSSEEnyn4DdwMeHsb2q2lBVK6tq5djY2DA2KUnzwsJhbzDJG4BXAMdWVbXyDmBJX7fFrcY09e8BByZZ2I5G+vtLkoZkqEciSVYBbwdeWVU/7mvaBKxJ8oQky4DlwLXAdcDydifWAfQuvm9q4XMl8Oq2/Drg0mHthySpZ5C3+F4IXA08L8n2JCcDHwSeCmxOcmOSjwBU1TbgYuBW4PPAKVX1YDvKeBNwOXAbcHHrC/AO4G1JxuldIzl3UPsiSZrawE5nVdXaKcrT/oe+qs4Ezpyifhlw2RT1O+ndvSVJGhF/sS5J6swQkSR1ZohIkjozRCRJnRkikqTODBFJUmeGiCSpM0NEktSZISJJ6swQkSR1ZohIkjozRCRJnRkikqTODBFJUmeGiCSpM0NEktSZISJJ6myQr8fdmGRnklv6agcn2Zzkjvb3oFZPkrOTjCe5KckRfcusa/3vSLKur/7iJDe3Zc5OkkHtiyRpaoM8EjkPWDWpdipwRVUtB65o8wAnAMvbZz1wDvRCBzgdOIreq3BP3xM8rc8f9S03eVuSpAEbWIhU1VXArknl1cD5bfp84MS++gXVswU4MMlhwPHA5qraVVX3ApuBVa3taVW1paoKuKBvXZKkIRn2NZFDq+qeNv1t4NA2vQi4u6/f9lbbW337FPUpJVmfZGuSrRMTE49uDyRJDxnZhfV2BFFD2taGqlpZVSvHxsaGsUlJmheGHSLfaaeiaH93tvoOYElfv8Wttrf64inqkqQhGnaIbAL23GG1Dri0r35Su0vraOD+dtrrcuC4JAe1C+rHAZe3tu8nObrdlXVS37okSUOycFArTnIh8JvAIUm207vL6t3AxUlOBr4JvLZ1vwx4OTAO/Bh4I0BV7UryTuC61u+Mqtpzsf6P6d0B9iTgc+0jSRqigYVIVa2dpunYKfoWcMo069kIbJyivhV4/qMZoyTp0fEX65KkzgwRSVJnhogkqTNDRJLU2YxCJMkVM6lJkuaXvd6dleSJwJPp3aZ7ELDnSblPYy+PGZEkzQ+PdIvvvwPeCvwKcD0Ph8j3gQ8OcFySpDlgryFSVe8H3p/kzVX1gSGNSZI0R8zox4ZV9YEkLwGW9i9TVRcMaFySpDlgRiGS5G+AZwM3Ag+28p73eEiS5qmZPvZkJbCiPZ5EkiRg5r8TuQX45UEORJI098z0SOQQ4NYk1wIP7ClW1SsHMipJ0pww0xD5y0EOQpI0N8307qwvDXogkqS5Z6Z3Z/2Ah9+HfgDweOBHVfW0QQ1MkrT/m+mRyFP3TLfX0a4Gjh7UoCRJc8M+P8W3ej4DHN91o0n+JMm2JLckuTDJE5MsS3JNkvEkn0hyQOv7hDY/3tqX9q3ntFa/PUnn8UiSupnp6axX9c0+jt7vRn7aZYNJFgH/kd7vTn6S5GJgDb13rJ9VVRcl+QhwMnBO+3tvVT0nyRrgPcDvJ1nRljuc3rO9/m+S51bVg1NsVpI0ADM9Evk3fZ/jgR/QO6XV1ULgSUkW0ntK8D3Ay4BLWvv5wIltenWbp7Uf23dK7aKqeqCq7gLGgSMfxZgkSftoptdE3jhbG6yqHUneB3wL+Anwd/SeEHxfVe1u3bbz8KPmFwF3t2V3J7kfeEarb+lbdf8yPyfJemA9wDOf+czZ2hVJmvdm+lKqxUk+nWRn+3wyyeIuG2zvJVkNLKN3GuopwKou65qpqtpQVSurauXY2NggNyVJ88pMT2d9DNhE7z/6vwL8bat18a+Bu6pqoqr+EfgUcAxwYDu9BbAY2NGmdwBLAFr704Hv9denWEaSNAQzDZGxqvpYVe1un/OArv9L/y3g6CRPbtc2jgVuBa4EXt36rAMubdOb2jyt/QvtQZCbgDXt7q1lwHLg2o5jkiR1MNMQ+V6S1yVZ0D6vo3c0sM+q6hp6F8hvAG5uY9gAvAN4W5Jxetc8zm2LnAs8o9XfBpza1rMNuJheAH0eOMU7syRpuGb67Kw/BD4AnEXvl+v/D3hD141W1enA6ZPKdzLF3VVV9VPgNdOs50zgzK7jkCQ9OjMNkTOAdVV1L0CSg4H30QsXSdI8NdPTWS/YEyAAVbULeNFghiRJmitmGiKPa7fmAg8dicz0KEaS9Bg10yD4r8DVSf53m38NXouQpHlvpr9YvyDJVnqPJgF4VVXdOrhhSZLmghmfkmqhYXBIkh6yz4+ClyRpD0NEktSZISJJ6swQkSR1ZohIkjozRCRJnRkikqTODBFJUmeGiCSpM0NEktSZISJJ6mwkIZLkwCSXJPlaktuS/MskByfZnOSO9veg1jdJzk4ynuSmJEf0rWdd639HknXTb1GSNAijOhJ5P/D5qvrnwK8Bt9F7d/oVVbUcuKLNA5wALG+f9cA58NA7TU4HjqL3Wt3T+995IkkavKGHSJKnAy8FzgWoqp9V1X3AauD81u184MQ2vRq4oHq2AAcmOQw4HthcVbvaWxc3A6uGuCuSNO+N4khkGTABfCzJV5J8NMlTgEOr6p7W59vAoW16EXB33/LbW226+i9Isj7J1iRbJyYmZnFXJGl+G0WILASOAM6pqhcBP+LhU1cAVFUBNVsbrKoNVbWyqlaOjY3N1molad4bRYhsB7ZX1TVt/hJ6ofKddpqK9ndna98BLOlbfnGrTVeXJA3J0EOkqr4N3J3kea10LL03Jm4C9txhtQ64tE1vAk5qd2kdDdzfTntdDhyX5KB2Qf24VpMkDcmMX487y94MfDzJAcCdwBvpBdrFSU4Gvgm8tvW9DHg5MA78uPWlqnYleSdwXet3RlXtGt4uSJJGEiJVdSOwcoqmY6foW8Ap06xnI7BxdkcnSZopf7EuSerMEJEkdWaISJI6M0QkSZ0ZIpKkzgwRSVJnhogkqTNDRJLUmSEiSerMEJEkdWaISJI6M0QkSZ0ZIpKkzgwRSVJnhogkqTNDRJLUmSEiSepsZCGSZEGSryT5bJtfluSaJONJPtFenUuSJ7T58da+tG8dp7X67UmOH82eSNL8NcojkbcAt/XNvwc4q6qeA9wLnNzqJwP3tvpZrR9JVgBrgMOBVcCHkywY0tglSYwoRJIsBn4H+GibD/Ay4JLW5XzgxDa9us3T2o9t/VcDF1XVA1V1FzAOHDmcPZAkweiORP4b8Hbgn9r8M4D7qmp3m98OLGrTi4C7AVr7/a3/Q/Uplvk5SdYn2Zpk68TExGzuhyTNa0MPkSSvAHZW1fXD2mZVbaiqlVW1cmxsbFiblaTHvIUj2OYxwCuTvBx4IvA04P3AgUkWtqONxcCO1n8HsATYnmQh8HTge331PfqXkSQNwdCPRKrqtKpaXFVL6V0Y/0JV/QFwJfDq1m0dcGmb3tTmae1fqKpq9TXt7q1lwHLg2iHthiSJ0RyJTOcdwEVJ3gV8BTi31c8F/ibJOLCLXvBQVduSXAzcCuwGTqmqB4c/bEmav0YaIlX1ReCLbfpOpri7qqp+CrxmmuXPBM4c3AglSXvjL9YlSZ0ZIpKkzgwRSVJnhogkqTNDRJLUmSEiSerMEJEkdWaISJI6M0QkSZ0ZIpKkzgwRSVJnhogkqTNDRJLUmSEiSerMEJEkdWaISJI6M0QkSZ0NPUSSLElyZZJbk2xL8pZWPzjJ5iR3tL8HtXqSnJ1kPMlNSY7oW9e61v+OJOum26YkaTBGcSSyG/jTqloBHA2ckmQFcCpwRVUtB65o8wAnAMvbZz1wDvRCBzgdOIrea3VP3xM8kqThGHqIVNU9VXVDm/4BcBuwCFgNnN+6nQ+c2KZXAxdUzxbgwCSHAccDm6tqV1XdC2wGVg1xVyRp3hvpNZEkS4EXAdcAh1bVPa3p28ChbXoRcHffYttbbbr6VNtZn2Rrkq0TExOzNn5Jmu9GFiJJfgn4JPDWqvp+f1tVFVCzta2q2lBVK6tq5djY2GytVpLmvZGESJLH0wuQj1fVp1r5O+00Fe3vzlbfASzpW3xxq01XlyQNySjuzgpwLnBbVf11X9MmYM8dVuuAS/vqJ7W7tI4G7m+nvS4HjktyULugflyrSZKGZOEItnkM8Hrg5iQ3ttqfA+8GLk5yMvBN4LWt7TLg5cA48GPgjQBVtSvJO4HrWr8zqmrXcHZBkgQjCJGq+jKQaZqPnaJ/AadMs66NwMbZG50kaV/4i3VJUmeGiCSpM0NEktSZISJJ6swQkSR1ZohIkjozRCRJnRkikqTODBFJUmeGiCSpM0NEktSZISJJ6swQkSR1ZohIkjozRCRJnRkikqTORvFmQ0kauS+99DdGPYT9xm9c9aXOy875I5Ekq5LcnmQ8yamjHo8kzSdzOkSSLAA+BJwArADWJlkx2lFJ0vwx109nHQmMV9WdAEkuAlYDt3Zd4Yv/7IJZGtrcd/17Txr1ECTt51JVox5DZ0leDayqqn/b5l8PHFVVb5rUbz2wvs0+D7h9qAPt5hDgu6MexGOE3+Xs8vucXXPl+3xWVY1NLs71I5EZqaoNwIZRj2NfJNlaVStHPY7HAr/L2eX3Obvm+vc5p6+JADuAJX3zi1tNkjQEcz1ErgOWJ1mW5ABgDbBpxGOSpHljTp/OqqrdSd4EXA4sADZW1bYRD2u2zKnTb/s5v8vZ5fc5u+b09zmnL6xLkkZrrp/OkiSNkCEiSerMENnP+BiX2ZNkY5KdSW4Z9VgeC5IsSXJlkluTbEvyllGPaa5K8sQk1yb5avsu/2rUY+rKayL7kfYYl68Dvw1sp3f32dqq6vwL/PksyUuBHwIXVNXzRz2euS7JYcBhVXVDkqcC1wMn+s/nvksS4ClV9cMkjwe+DLylqraMeGj7zCOR/ctDj3Gpqp8Bex7jog6q6ipg16jH8VhRVfdU1Q1t+gfAbcCi0Y5qbqqeH7bZx7fPnPw/ekNk/7IIuLtvfjv+S6r9UJKlwIuAa0Y7krkryYIkNwI7gc1VNSe/S0NE0j5J8kvAJ4G3VtX3Rz2euaqqHqyqF9J70saRSebkKVdDZP/iY1y0X2vn7z8JfLyqPjXq8TwWVNV9wJXAqlGPpQtDZP/iY1y032oXg88Fbquqvx71eOayJGNJDmzTT6J3M83XRjuqbgyR/UhV7Qb2PMblNuDix9BjXIYuyYXA1cDzkmxPcvKoxzTHHQO8HnhZkhvb5+WjHtQcdRhwZZKb6P3P4+aq+uyIx9SJt/hKkjrzSESS1JkhIknqzBCRJHVmiEiSOjNEJEmdGSLSDCSpJP+zb35hkokkn53U7zNJtkyq/WWSHe2W2FuTrO1rOy/JXa3tq0mO7Wv7YpKVffMvbONYNWn9y5N8Nsk3klzfnrT70tb2hjbOG/s+K2bvm9F8Z4hIM/Mj4Pnth2HQ+3HYzz1NoP147MXA05P86qTlz2qPuFgN/Pf2y+89/qy1vRX4yF7GsJbe0177Q+iJwP8BNlTVs6vqxcCbgf7tf6KqXtj38am7mjWGiDRzlwG/06bXAhdOan8V8Lf0nr68ZqoVVNUdwI+Bg6ZovpppHrjZfi3+GuANwG+38AD4A+DqqnroyQZVdUtVnffIuyM9eoaINHMXAWvaf8BfwC8+wXZPsFxI39FCvyRHAHdU1c4pmlcBn5lm2y8B7qqqbwBf5OEwOxy44RHG/fuTTmc96RH6SzNmiEgzVFU3AUvpBcRl/W1JDgWWA1+uqq8D/zjpqax/kmQbveA5c9Kq35vk68D/At4zzebX0gsx2t/pQurTSW5J0v9wxMmns37ySPsqzZQhIu2bTcD7+MVTWa+ld4rqriT/wMNhs8dZVXU48HvAuX2no6B3TeS5wDuAjZM32N54+XvAX7R1fwBY1d4uuA04Yk/fqvpdeqe8Du68h9I+MESkfbMR+KuqunlSfS2wqqqWVtVSehfYf+G6SLt2sRVYN8W6Pwg8Lsnxk+rHAjdV1ZK2/mfRexz779I7ejkmySv7+j+5w35JnRgi0j6oqu1VdXZ/rb3l71nAlr5+dwH3JzlqitWcAbwtyc/9+1e9p6G+C3j7pP5rgU9Pqn0SWNtOTb0C+PdJ7kxyNfCf23r2mHxN5CUz21vpkfkUX0lSZx6JSJI6M0QkSZ0ZIpKkzgwRSVJnhogkqTNDRJLUmSEiSers/wMf7xl/oVeP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845" y="1837509"/>
            <a:ext cx="6365966" cy="4402183"/>
          </a:xfrm>
          <a:prstGeom prst="rect">
            <a:avLst/>
          </a:prstGeom>
        </p:spPr>
      </p:pic>
    </p:spTree>
    <p:extLst>
      <p:ext uri="{BB962C8B-B14F-4D97-AF65-F5344CB8AC3E}">
        <p14:creationId xmlns:p14="http://schemas.microsoft.com/office/powerpoint/2010/main" val="569460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0000"/>
                </a:solidFill>
                <a:latin typeface="Arial Black" panose="020B0A04020102020204" pitchFamily="34" charset="0"/>
              </a:rPr>
              <a:t>EDA</a:t>
            </a:r>
          </a:p>
        </p:txBody>
      </p:sp>
      <p:sp>
        <p:nvSpPr>
          <p:cNvPr id="3" name="Content Placeholder 2"/>
          <p:cNvSpPr>
            <a:spLocks noGrp="1"/>
          </p:cNvSpPr>
          <p:nvPr>
            <p:ph idx="1"/>
          </p:nvPr>
        </p:nvSpPr>
        <p:spPr/>
        <p:txBody>
          <a:bodyPr/>
          <a:lstStyle/>
          <a:p>
            <a:pPr marL="0" indent="0">
              <a:buNone/>
            </a:pPr>
            <a:r>
              <a:rPr lang="en-IN" dirty="0">
                <a:solidFill>
                  <a:srgbClr val="002060"/>
                </a:solidFill>
                <a:latin typeface="Algerian" panose="04020705040A02060702" pitchFamily="82" charset="0"/>
              </a:rPr>
              <a:t>Counting of male and female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526" y="2717074"/>
            <a:ext cx="7201988" cy="3692435"/>
          </a:xfrm>
          <a:prstGeom prst="rect">
            <a:avLst/>
          </a:prstGeom>
        </p:spPr>
      </p:pic>
    </p:spTree>
    <p:extLst>
      <p:ext uri="{BB962C8B-B14F-4D97-AF65-F5344CB8AC3E}">
        <p14:creationId xmlns:p14="http://schemas.microsoft.com/office/powerpoint/2010/main" val="41257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538"/>
            <a:ext cx="10515600" cy="993412"/>
          </a:xfrm>
        </p:spPr>
        <p:txBody>
          <a:bodyPr>
            <a:normAutofit/>
          </a:bodyPr>
          <a:lstStyle/>
          <a:p>
            <a:r>
              <a:rPr lang="en-IN" dirty="0">
                <a:solidFill>
                  <a:srgbClr val="FF0000"/>
                </a:solidFill>
                <a:latin typeface="Arial Black" panose="020B0A04020102020204" pitchFamily="34" charset="0"/>
              </a:rPr>
              <a:t> EDA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888" y="1376857"/>
            <a:ext cx="11161712" cy="4978999"/>
          </a:xfrm>
        </p:spPr>
      </p:pic>
    </p:spTree>
    <p:extLst>
      <p:ext uri="{BB962C8B-B14F-4D97-AF65-F5344CB8AC3E}">
        <p14:creationId xmlns:p14="http://schemas.microsoft.com/office/powerpoint/2010/main" val="28261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9663"/>
            <a:ext cx="10230394" cy="932451"/>
          </a:xfrm>
        </p:spPr>
        <p:txBody>
          <a:bodyPr/>
          <a:lstStyle/>
          <a:p>
            <a:r>
              <a:rPr lang="en-IN" dirty="0">
                <a:solidFill>
                  <a:srgbClr val="FF0000"/>
                </a:solidFill>
                <a:latin typeface="Arial Black" panose="020B0A04020102020204" pitchFamily="34" charset="0"/>
              </a:rPr>
              <a:t>EDA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676" y="1825625"/>
            <a:ext cx="9754647" cy="4351338"/>
          </a:xfrm>
        </p:spPr>
      </p:pic>
    </p:spTree>
    <p:extLst>
      <p:ext uri="{BB962C8B-B14F-4D97-AF65-F5344CB8AC3E}">
        <p14:creationId xmlns:p14="http://schemas.microsoft.com/office/powerpoint/2010/main" val="87819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Arial Black" panose="020B0A04020102020204" pitchFamily="34" charset="0"/>
              </a:rPr>
              <a:t>  EDA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676" y="1825625"/>
            <a:ext cx="9754647" cy="4351338"/>
          </a:xfrm>
        </p:spPr>
      </p:pic>
    </p:spTree>
    <p:extLst>
      <p:ext uri="{BB962C8B-B14F-4D97-AF65-F5344CB8AC3E}">
        <p14:creationId xmlns:p14="http://schemas.microsoft.com/office/powerpoint/2010/main" val="25355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solidFill>
                  <a:srgbClr val="FF0000"/>
                </a:solidFill>
                <a:latin typeface="Arial Black" panose="020B0A04020102020204" pitchFamily="34" charset="0"/>
              </a:rPr>
              <a:t>EDA </a:t>
            </a:r>
            <a:r>
              <a:rPr lang="en-IN" sz="3000" dirty="0">
                <a:solidFill>
                  <a:srgbClr val="FF0000"/>
                </a:solidFill>
                <a:latin typeface="Arial Rounded MT Bold" panose="020F0704030504030204" pitchFamily="34" charset="0"/>
              </a:rPr>
              <a:t>(Correlation)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271" y="1274472"/>
            <a:ext cx="8971741" cy="5565703"/>
          </a:xfrm>
        </p:spPr>
      </p:pic>
    </p:spTree>
    <p:extLst>
      <p:ext uri="{BB962C8B-B14F-4D97-AF65-F5344CB8AC3E}">
        <p14:creationId xmlns:p14="http://schemas.microsoft.com/office/powerpoint/2010/main" val="1884078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53" y="391250"/>
            <a:ext cx="10515600" cy="1325563"/>
          </a:xfrm>
        </p:spPr>
        <p:txBody>
          <a:bodyPr/>
          <a:lstStyle/>
          <a:p>
            <a:r>
              <a:rPr lang="en-IN" dirty="0">
                <a:solidFill>
                  <a:srgbClr val="FF0000"/>
                </a:solidFill>
                <a:latin typeface="Arial Black" panose="020B0A04020102020204" pitchFamily="34" charset="0"/>
              </a:rPr>
              <a:t>   </a:t>
            </a:r>
            <a:r>
              <a:rPr lang="en-IN" sz="3000" dirty="0">
                <a:solidFill>
                  <a:srgbClr val="FF0000"/>
                </a:solidFill>
                <a:latin typeface="Arial Black" panose="020B0A04020102020204" pitchFamily="34" charset="0"/>
              </a:rPr>
              <a:t>Sex VS Default (</a:t>
            </a:r>
            <a:r>
              <a:rPr lang="en-IN" sz="3000" dirty="0">
                <a:solidFill>
                  <a:srgbClr val="FF0000"/>
                </a:solidFill>
                <a:latin typeface="Arial Rounded MT Bold" panose="020F0704030504030204" pitchFamily="34" charset="0"/>
              </a:rPr>
              <a:t>Relation)</a:t>
            </a:r>
            <a:endParaRPr lang="en-IN" sz="3000" dirty="0">
              <a:solidFill>
                <a:srgbClr val="FF00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41" y="1869168"/>
            <a:ext cx="9091748" cy="4351338"/>
          </a:xfrm>
        </p:spPr>
      </p:pic>
    </p:spTree>
    <p:extLst>
      <p:ext uri="{BB962C8B-B14F-4D97-AF65-F5344CB8AC3E}">
        <p14:creationId xmlns:p14="http://schemas.microsoft.com/office/powerpoint/2010/main" val="314036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latin typeface="Arial Black" panose="020B0A04020102020204" pitchFamily="34" charset="0"/>
              </a:rPr>
              <a:t> </a:t>
            </a:r>
            <a:r>
              <a:rPr lang="en-IN" sz="3000" dirty="0">
                <a:solidFill>
                  <a:srgbClr val="FF0000"/>
                </a:solidFill>
                <a:latin typeface="Arial Black" panose="020B0A04020102020204" pitchFamily="34" charset="0"/>
              </a:rPr>
              <a:t>Age VS Default </a:t>
            </a:r>
            <a:r>
              <a:rPr lang="en-IN" sz="3000" dirty="0">
                <a:solidFill>
                  <a:srgbClr val="FF0000"/>
                </a:solidFill>
                <a:latin typeface="Arial Rounded MT Bold" panose="020F0704030504030204" pitchFamily="34" charset="0"/>
              </a:rPr>
              <a:t>(Relation)</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32708" y="1782081"/>
            <a:ext cx="9126583" cy="460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324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583" y="321583"/>
            <a:ext cx="10369731" cy="967286"/>
          </a:xfrm>
        </p:spPr>
        <p:txBody>
          <a:bodyPr>
            <a:normAutofit/>
          </a:bodyPr>
          <a:lstStyle/>
          <a:p>
            <a:r>
              <a:rPr lang="en-IN" sz="3000" dirty="0">
                <a:solidFill>
                  <a:srgbClr val="FF0000"/>
                </a:solidFill>
                <a:latin typeface="Arial Black" panose="020B0A04020102020204" pitchFamily="34" charset="0"/>
              </a:rPr>
              <a:t>Education VS Default </a:t>
            </a:r>
            <a:r>
              <a:rPr lang="en-IN" sz="3000" dirty="0">
                <a:solidFill>
                  <a:srgbClr val="FF0000"/>
                </a:solidFill>
                <a:latin typeface="Arial Rounded MT Bold" panose="020F0704030504030204" pitchFamily="34" charset="0"/>
              </a:rPr>
              <a:t>(Relation)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0272" y="1825625"/>
            <a:ext cx="5851456" cy="4351338"/>
          </a:xfrm>
        </p:spPr>
      </p:pic>
    </p:spTree>
    <p:extLst>
      <p:ext uri="{BB962C8B-B14F-4D97-AF65-F5344CB8AC3E}">
        <p14:creationId xmlns:p14="http://schemas.microsoft.com/office/powerpoint/2010/main" val="154754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000" dirty="0">
                <a:solidFill>
                  <a:srgbClr val="FF0000"/>
                </a:solidFill>
                <a:latin typeface="Arial Black" panose="020B0A04020102020204" pitchFamily="34" charset="0"/>
              </a:rPr>
              <a:t>Marriage VS Default </a:t>
            </a:r>
            <a:r>
              <a:rPr lang="en-IN" dirty="0">
                <a:solidFill>
                  <a:srgbClr val="FF0000"/>
                </a:solidFill>
                <a:latin typeface="Arial Rounded MT Bold" panose="020F0704030504030204" pitchFamily="34" charset="0"/>
              </a:rPr>
              <a:t>(Relation)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3337" y="2034631"/>
            <a:ext cx="8264433" cy="4351338"/>
          </a:xfrm>
        </p:spPr>
      </p:pic>
    </p:spTree>
    <p:extLst>
      <p:ext uri="{BB962C8B-B14F-4D97-AF65-F5344CB8AC3E}">
        <p14:creationId xmlns:p14="http://schemas.microsoft.com/office/powerpoint/2010/main" val="116324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242"/>
            <a:ext cx="10160727" cy="891449"/>
          </a:xfrm>
        </p:spPr>
        <p:txBody>
          <a:bodyPr/>
          <a:lstStyle/>
          <a:p>
            <a:r>
              <a:rPr lang="en-US" dirty="0">
                <a:solidFill>
                  <a:srgbClr val="FF0000"/>
                </a:solidFill>
                <a:latin typeface="Arial Black" panose="020B0A04020102020204" pitchFamily="34" charset="0"/>
              </a:rPr>
              <a:t>Discussion Points</a:t>
            </a:r>
            <a:endParaRPr lang="en-IN"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428897" y="905691"/>
            <a:ext cx="10953206" cy="5747658"/>
          </a:xfrm>
        </p:spPr>
        <p:txBody>
          <a:bodyPr>
            <a:noAutofit/>
          </a:bodyPr>
          <a:lstStyle/>
          <a:p>
            <a:r>
              <a:rPr lang="en-US" sz="3600" dirty="0">
                <a:solidFill>
                  <a:srgbClr val="002060"/>
                </a:solidFill>
                <a:latin typeface="Agency FB" panose="020B0503020202020204" pitchFamily="34" charset="0"/>
              </a:rPr>
              <a:t>The Dilemma</a:t>
            </a:r>
            <a:endParaRPr lang="en-IN" sz="3600" dirty="0">
              <a:solidFill>
                <a:srgbClr val="002060"/>
              </a:solidFill>
              <a:latin typeface="Agency FB" panose="020B0503020202020204" pitchFamily="34" charset="0"/>
            </a:endParaRPr>
          </a:p>
          <a:p>
            <a:r>
              <a:rPr lang="en-US" sz="3600" dirty="0">
                <a:solidFill>
                  <a:srgbClr val="002060"/>
                </a:solidFill>
                <a:latin typeface="Agency FB" panose="020B0503020202020204" pitchFamily="34" charset="0"/>
              </a:rPr>
              <a:t>Data Pipeline</a:t>
            </a:r>
          </a:p>
          <a:p>
            <a:r>
              <a:rPr lang="en-US" sz="3600" dirty="0">
                <a:solidFill>
                  <a:srgbClr val="002060"/>
                </a:solidFill>
                <a:latin typeface="Agency FB" panose="020B0503020202020204" pitchFamily="34" charset="0"/>
              </a:rPr>
              <a:t>Define Independent variable</a:t>
            </a:r>
          </a:p>
          <a:p>
            <a:r>
              <a:rPr lang="en-US" sz="3600" dirty="0">
                <a:solidFill>
                  <a:srgbClr val="002060"/>
                </a:solidFill>
                <a:latin typeface="Agency FB" panose="020B0503020202020204" pitchFamily="34" charset="0"/>
              </a:rPr>
              <a:t>EDA</a:t>
            </a:r>
          </a:p>
          <a:p>
            <a:r>
              <a:rPr lang="en-US" sz="3600" dirty="0">
                <a:solidFill>
                  <a:srgbClr val="002060"/>
                </a:solidFill>
                <a:latin typeface="Agency FB" panose="020B0503020202020204" pitchFamily="34" charset="0"/>
              </a:rPr>
              <a:t>Relation with Independent</a:t>
            </a:r>
          </a:p>
          <a:p>
            <a:r>
              <a:rPr lang="en-US" sz="3600" dirty="0">
                <a:solidFill>
                  <a:srgbClr val="002060"/>
                </a:solidFill>
                <a:latin typeface="Agency FB" panose="020B0503020202020204" pitchFamily="34" charset="0"/>
              </a:rPr>
              <a:t>Preparing dataset for model</a:t>
            </a:r>
          </a:p>
          <a:p>
            <a:r>
              <a:rPr lang="en-US" sz="3600" dirty="0">
                <a:solidFill>
                  <a:srgbClr val="002060"/>
                </a:solidFill>
                <a:latin typeface="Agency FB" panose="020B0503020202020204" pitchFamily="34" charset="0"/>
              </a:rPr>
              <a:t>Apply Baseline model</a:t>
            </a:r>
          </a:p>
          <a:p>
            <a:r>
              <a:rPr lang="en-US" sz="3600" dirty="0">
                <a:solidFill>
                  <a:srgbClr val="002060"/>
                </a:solidFill>
                <a:latin typeface="Agency FB" panose="020B0503020202020204" pitchFamily="34" charset="0"/>
              </a:rPr>
              <a:t>Model validation and selection</a:t>
            </a:r>
          </a:p>
          <a:p>
            <a:r>
              <a:rPr lang="en-US" sz="3600" dirty="0">
                <a:solidFill>
                  <a:srgbClr val="002060"/>
                </a:solidFill>
                <a:latin typeface="Agency FB" panose="020B0503020202020204" pitchFamily="34" charset="0"/>
              </a:rPr>
              <a:t>Conclusion</a:t>
            </a:r>
            <a:endParaRPr lang="en-IN" sz="3600"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74409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611" y="679270"/>
            <a:ext cx="10239103" cy="888274"/>
          </a:xfrm>
        </p:spPr>
        <p:txBody>
          <a:bodyPr>
            <a:normAutofit/>
          </a:bodyPr>
          <a:lstStyle/>
          <a:p>
            <a:r>
              <a:rPr lang="en-IN" sz="3500" dirty="0">
                <a:solidFill>
                  <a:srgbClr val="FF0000"/>
                </a:solidFill>
                <a:latin typeface="Arial Black" panose="020B0A04020102020204" pitchFamily="34" charset="0"/>
              </a:rPr>
              <a:t>Preparing Data For Model</a:t>
            </a:r>
          </a:p>
        </p:txBody>
      </p:sp>
      <p:sp>
        <p:nvSpPr>
          <p:cNvPr id="3" name="Content Placeholder 2"/>
          <p:cNvSpPr>
            <a:spLocks noGrp="1"/>
          </p:cNvSpPr>
          <p:nvPr>
            <p:ph idx="1"/>
          </p:nvPr>
        </p:nvSpPr>
        <p:spPr>
          <a:xfrm>
            <a:off x="7794171" y="1854925"/>
            <a:ext cx="3559629" cy="4322037"/>
          </a:xfrm>
        </p:spPr>
        <p:txBody>
          <a:bodyPr/>
          <a:lstStyle/>
          <a:p>
            <a:pPr marL="0" indent="0">
              <a:buNone/>
            </a:pPr>
            <a:r>
              <a:rPr lang="en-IN" dirty="0"/>
              <a:t>                                                                                       </a:t>
            </a:r>
            <a:r>
              <a:rPr lang="en-IN" dirty="0">
                <a:solidFill>
                  <a:srgbClr val="002060"/>
                </a:solidFill>
                <a:latin typeface="Agency FB" panose="020B0503020202020204" pitchFamily="34" charset="0"/>
              </a:rPr>
              <a:t>Training Set</a:t>
            </a:r>
            <a:r>
              <a:rPr lang="en-IN" dirty="0"/>
              <a:t>:-</a:t>
            </a:r>
            <a:r>
              <a:rPr lang="en-IN" b="1" dirty="0">
                <a:latin typeface="Agency FB" panose="020B0503020202020204" pitchFamily="34" charset="0"/>
              </a:rPr>
              <a:t>(37382,21)</a:t>
            </a:r>
            <a:endParaRPr lang="en-IN" b="1" dirty="0"/>
          </a:p>
          <a:p>
            <a:pPr marL="0" indent="0">
              <a:buNone/>
            </a:pPr>
            <a:r>
              <a:rPr lang="en-IN" dirty="0"/>
              <a:t>                                                                                  </a:t>
            </a:r>
            <a:r>
              <a:rPr lang="en-IN" dirty="0">
                <a:solidFill>
                  <a:srgbClr val="002060"/>
                </a:solidFill>
                <a:latin typeface="Agency FB" panose="020B0503020202020204" pitchFamily="34" charset="0"/>
              </a:rPr>
              <a:t>Testing </a:t>
            </a:r>
            <a:r>
              <a:rPr lang="en-IN">
                <a:solidFill>
                  <a:srgbClr val="002060"/>
                </a:solidFill>
                <a:latin typeface="Agency FB" panose="020B0503020202020204" pitchFamily="34" charset="0"/>
              </a:rPr>
              <a:t>Set</a:t>
            </a:r>
            <a:r>
              <a:rPr lang="en-IN"/>
              <a:t>:-  </a:t>
            </a:r>
            <a:r>
              <a:rPr lang="en-IN" b="1"/>
              <a:t>(</a:t>
            </a:r>
            <a:r>
              <a:rPr lang="en-IN" b="1" dirty="0"/>
              <a:t>9346,21)</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66" y="1741715"/>
            <a:ext cx="7228114" cy="3936274"/>
          </a:xfrm>
          <a:prstGeom prst="rect">
            <a:avLst/>
          </a:prstGeom>
        </p:spPr>
      </p:pic>
    </p:spTree>
    <p:extLst>
      <p:ext uri="{BB962C8B-B14F-4D97-AF65-F5344CB8AC3E}">
        <p14:creationId xmlns:p14="http://schemas.microsoft.com/office/powerpoint/2010/main" val="304457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109" y="478338"/>
            <a:ext cx="10119359" cy="688612"/>
          </a:xfrm>
        </p:spPr>
        <p:txBody>
          <a:bodyPr>
            <a:normAutofit/>
          </a:bodyPr>
          <a:lstStyle/>
          <a:p>
            <a:r>
              <a:rPr lang="en-IN" sz="3000" dirty="0">
                <a:solidFill>
                  <a:srgbClr val="FF0000"/>
                </a:solidFill>
                <a:latin typeface="Arial Black" panose="020B0A04020102020204" pitchFamily="34" charset="0"/>
              </a:rPr>
              <a:t> Applying Baseline 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28" y="1393370"/>
            <a:ext cx="9292046" cy="4937760"/>
          </a:xfrm>
        </p:spPr>
      </p:pic>
    </p:spTree>
    <p:extLst>
      <p:ext uri="{BB962C8B-B14F-4D97-AF65-F5344CB8AC3E}">
        <p14:creationId xmlns:p14="http://schemas.microsoft.com/office/powerpoint/2010/main" val="135975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39" y="225789"/>
            <a:ext cx="10415452" cy="610233"/>
          </a:xfrm>
        </p:spPr>
        <p:txBody>
          <a:bodyPr>
            <a:normAutofit/>
          </a:bodyPr>
          <a:lstStyle/>
          <a:p>
            <a:r>
              <a:rPr lang="en-IN" sz="3000" dirty="0">
                <a:solidFill>
                  <a:srgbClr val="FF0000"/>
                </a:solidFill>
                <a:latin typeface="Arial Black" panose="020B0A04020102020204" pitchFamily="34" charset="0"/>
              </a:rPr>
              <a:t>Model Validation &amp; Selection</a:t>
            </a:r>
            <a:r>
              <a:rPr lang="en-IN" sz="3500" dirty="0">
                <a:solidFill>
                  <a:srgbClr val="FF0000"/>
                </a:solidFill>
                <a:latin typeface="Arial Black" panose="020B0A04020102020204" pitchFamily="34" charset="0"/>
              </a:rPr>
              <a:t>(</a:t>
            </a:r>
            <a:r>
              <a:rPr lang="en-IN" sz="3500" dirty="0">
                <a:solidFill>
                  <a:srgbClr val="FF0000"/>
                </a:solidFill>
                <a:latin typeface="Arial Rounded MT Bold" panose="020F0704030504030204" pitchFamily="34" charset="0"/>
              </a:rPr>
              <a:t>Confusion Matrix)</a:t>
            </a:r>
            <a:endParaRPr lang="en-IN" sz="3500" dirty="0">
              <a:solidFill>
                <a:srgbClr val="FF0000"/>
              </a:solidFill>
              <a:latin typeface="Arial Black" panose="020B0A04020102020204" pitchFamily="34" charset="0"/>
            </a:endParaRPr>
          </a:p>
        </p:txBody>
      </p:sp>
      <p:sp>
        <p:nvSpPr>
          <p:cNvPr id="7" name="Content Placeholder 6"/>
          <p:cNvSpPr>
            <a:spLocks noGrp="1"/>
          </p:cNvSpPr>
          <p:nvPr>
            <p:ph idx="1"/>
          </p:nvPr>
        </p:nvSpPr>
        <p:spPr>
          <a:xfrm>
            <a:off x="513805" y="1152299"/>
            <a:ext cx="10937967" cy="543107"/>
          </a:xfrm>
        </p:spPr>
        <p:txBody>
          <a:bodyPr/>
          <a:lstStyle/>
          <a:p>
            <a:pPr marL="0" indent="0">
              <a:buNone/>
            </a:pPr>
            <a:r>
              <a:rPr lang="en-IN" sz="3200" dirty="0">
                <a:solidFill>
                  <a:srgbClr val="002060"/>
                </a:solidFill>
                <a:latin typeface="Agency FB" panose="020B0503020202020204" pitchFamily="34" charset="0"/>
              </a:rPr>
              <a:t>Test Data                                                           Train Data</a:t>
            </a:r>
          </a:p>
        </p:txBody>
      </p:sp>
      <p:graphicFrame>
        <p:nvGraphicFramePr>
          <p:cNvPr id="8" name="Table 7"/>
          <p:cNvGraphicFramePr>
            <a:graphicFrameLocks noGrp="1"/>
          </p:cNvGraphicFramePr>
          <p:nvPr>
            <p:extLst>
              <p:ext uri="{D42A27DB-BD31-4B8C-83A1-F6EECF244321}">
                <p14:modId xmlns:p14="http://schemas.microsoft.com/office/powerpoint/2010/main" val="1549737504"/>
              </p:ext>
            </p:extLst>
          </p:nvPr>
        </p:nvGraphicFramePr>
        <p:xfrm>
          <a:off x="513805" y="1915886"/>
          <a:ext cx="4990011" cy="4406536"/>
        </p:xfrm>
        <a:graphic>
          <a:graphicData uri="http://schemas.openxmlformats.org/drawingml/2006/table">
            <a:tbl>
              <a:tblPr/>
              <a:tblGrid>
                <a:gridCol w="4990011">
                  <a:extLst>
                    <a:ext uri="{9D8B030D-6E8A-4147-A177-3AD203B41FA5}">
                      <a16:colId xmlns:a16="http://schemas.microsoft.com/office/drawing/2014/main" val="1628118343"/>
                    </a:ext>
                  </a:extLst>
                </a:gridCol>
              </a:tblGrid>
              <a:tr h="4406536">
                <a:tc>
                  <a:txBody>
                    <a:bodyPr/>
                    <a:lstStyle/>
                    <a:p>
                      <a:r>
                        <a:rPr lang="en-IN" sz="2200" dirty="0">
                          <a:solidFill>
                            <a:srgbClr val="002060"/>
                          </a:solidFill>
                          <a:latin typeface="Agency FB" panose="020B0503020202020204" pitchFamily="34" charset="0"/>
                        </a:rPr>
                        <a:t>For</a:t>
                      </a:r>
                      <a:r>
                        <a:rPr lang="en-IN" sz="2200" baseline="0" dirty="0">
                          <a:solidFill>
                            <a:srgbClr val="002060"/>
                          </a:solidFill>
                          <a:latin typeface="Agency FB" panose="020B0503020202020204" pitchFamily="34" charset="0"/>
                        </a:rPr>
                        <a:t> GB Classifier confusion matrix is:</a:t>
                      </a:r>
                    </a:p>
                    <a:p>
                      <a:r>
                        <a:rPr lang="en-IN" sz="2200" b="0" i="0" kern="1200" dirty="0">
                          <a:solidFill>
                            <a:srgbClr val="002060"/>
                          </a:solidFill>
                          <a:effectLst/>
                          <a:latin typeface="Agency FB" panose="020B0503020202020204" pitchFamily="34" charset="0"/>
                          <a:ea typeface="+mn-ea"/>
                          <a:cs typeface="+mn-cs"/>
                        </a:rPr>
                        <a:t>[[2390, 1035]</a:t>
                      </a:r>
                    </a:p>
                    <a:p>
                      <a:r>
                        <a:rPr lang="en-IN" sz="2200" b="0" i="0" kern="1200" dirty="0">
                          <a:solidFill>
                            <a:srgbClr val="002060"/>
                          </a:solidFill>
                          <a:effectLst/>
                          <a:latin typeface="Agency FB" panose="020B0503020202020204" pitchFamily="34" charset="0"/>
                          <a:ea typeface="+mn-ea"/>
                          <a:cs typeface="+mn-cs"/>
                        </a:rPr>
                        <a:t> [ 644, 2008]]</a:t>
                      </a:r>
                    </a:p>
                    <a:p>
                      <a:r>
                        <a:rPr lang="en-IN" sz="2200" dirty="0">
                          <a:solidFill>
                            <a:srgbClr val="002060"/>
                          </a:solidFill>
                          <a:latin typeface="Agency FB" panose="020B0503020202020204" pitchFamily="34" charset="0"/>
                        </a:rPr>
                        <a:t>For</a:t>
                      </a:r>
                      <a:r>
                        <a:rPr lang="en-IN" sz="2200" baseline="0" dirty="0">
                          <a:solidFill>
                            <a:srgbClr val="002060"/>
                          </a:solidFill>
                          <a:latin typeface="Agency FB" panose="020B0503020202020204" pitchFamily="34" charset="0"/>
                        </a:rPr>
                        <a:t> Random Forest confusion matrix is:</a:t>
                      </a:r>
                    </a:p>
                    <a:p>
                      <a:r>
                        <a:rPr lang="en-IN" sz="2200" b="0" i="0" kern="1200" dirty="0">
                          <a:solidFill>
                            <a:srgbClr val="002060"/>
                          </a:solidFill>
                          <a:effectLst/>
                          <a:latin typeface="Agency FB" panose="020B0503020202020204" pitchFamily="34" charset="0"/>
                          <a:ea typeface="+mn-ea"/>
                          <a:cs typeface="+mn-cs"/>
                        </a:rPr>
                        <a:t>[[2582, 581]</a:t>
                      </a:r>
                    </a:p>
                    <a:p>
                      <a:r>
                        <a:rPr lang="en-IN" sz="2200" b="0" i="0" kern="1200" dirty="0">
                          <a:solidFill>
                            <a:srgbClr val="002060"/>
                          </a:solidFill>
                          <a:effectLst/>
                          <a:latin typeface="Agency FB" panose="020B0503020202020204" pitchFamily="34" charset="0"/>
                          <a:ea typeface="+mn-ea"/>
                          <a:cs typeface="+mn-cs"/>
                        </a:rPr>
                        <a:t>[ 452, 2462]]</a:t>
                      </a:r>
                    </a:p>
                    <a:p>
                      <a:pPr marL="0" marR="0" indent="0" algn="l" defTabSz="914400" rtl="0" eaLnBrk="1" fontAlgn="auto" latinLnBrk="0" hangingPunct="1">
                        <a:lnSpc>
                          <a:spcPct val="100000"/>
                        </a:lnSpc>
                        <a:spcBef>
                          <a:spcPts val="0"/>
                        </a:spcBef>
                        <a:spcAft>
                          <a:spcPts val="0"/>
                        </a:spcAft>
                        <a:buClrTx/>
                        <a:buSzTx/>
                        <a:buFontTx/>
                        <a:buNone/>
                        <a:tabLst/>
                        <a:defRPr/>
                      </a:pPr>
                      <a:r>
                        <a:rPr lang="en-IN" sz="2200" dirty="0">
                          <a:solidFill>
                            <a:srgbClr val="002060"/>
                          </a:solidFill>
                          <a:latin typeface="Agency FB" panose="020B0503020202020204" pitchFamily="34" charset="0"/>
                        </a:rPr>
                        <a:t>For</a:t>
                      </a:r>
                      <a:r>
                        <a:rPr lang="en-IN" sz="2200" baseline="0" dirty="0">
                          <a:solidFill>
                            <a:srgbClr val="002060"/>
                          </a:solidFill>
                          <a:latin typeface="Agency FB" panose="020B0503020202020204" pitchFamily="34" charset="0"/>
                        </a:rPr>
                        <a:t> KNN confusion matrix is:</a:t>
                      </a:r>
                    </a:p>
                    <a:p>
                      <a:pPr marL="0" marR="0" indent="0" algn="l" defTabSz="914400" rtl="0" eaLnBrk="1" fontAlgn="auto" latinLnBrk="0" hangingPunct="1">
                        <a:lnSpc>
                          <a:spcPct val="100000"/>
                        </a:lnSpc>
                        <a:spcBef>
                          <a:spcPts val="0"/>
                        </a:spcBef>
                        <a:spcAft>
                          <a:spcPts val="0"/>
                        </a:spcAft>
                        <a:buClrTx/>
                        <a:buSzTx/>
                        <a:buFontTx/>
                        <a:buNone/>
                        <a:tabLst/>
                        <a:defRPr/>
                      </a:pPr>
                      <a:r>
                        <a:rPr lang="en-IN" sz="2200" b="0" i="0" kern="1200" dirty="0">
                          <a:solidFill>
                            <a:srgbClr val="002060"/>
                          </a:solidFill>
                          <a:effectLst/>
                          <a:latin typeface="Agency FB" panose="020B0503020202020204" pitchFamily="34" charset="0"/>
                          <a:ea typeface="+mn-ea"/>
                          <a:cs typeface="+mn-cs"/>
                        </a:rPr>
                        <a:t>[[1766, 465] </a:t>
                      </a:r>
                    </a:p>
                    <a:p>
                      <a:pPr marL="0" marR="0" indent="0" algn="l" defTabSz="914400" rtl="0" eaLnBrk="1" fontAlgn="auto" latinLnBrk="0" hangingPunct="1">
                        <a:lnSpc>
                          <a:spcPct val="100000"/>
                        </a:lnSpc>
                        <a:spcBef>
                          <a:spcPts val="0"/>
                        </a:spcBef>
                        <a:spcAft>
                          <a:spcPts val="0"/>
                        </a:spcAft>
                        <a:buClrTx/>
                        <a:buSzTx/>
                        <a:buFontTx/>
                        <a:buNone/>
                        <a:tabLst/>
                        <a:defRPr/>
                      </a:pPr>
                      <a:r>
                        <a:rPr lang="en-IN" sz="2200" b="0" i="0" kern="1200" dirty="0">
                          <a:solidFill>
                            <a:srgbClr val="002060"/>
                          </a:solidFill>
                          <a:effectLst/>
                          <a:latin typeface="Agency FB" panose="020B0503020202020204" pitchFamily="34" charset="0"/>
                          <a:ea typeface="+mn-ea"/>
                          <a:cs typeface="+mn-cs"/>
                        </a:rPr>
                        <a:t>[1268, 2578]]</a:t>
                      </a:r>
                    </a:p>
                    <a:p>
                      <a:pPr marL="0" marR="0" indent="0" algn="l" defTabSz="914400" rtl="0" eaLnBrk="1" fontAlgn="auto" latinLnBrk="0" hangingPunct="1">
                        <a:lnSpc>
                          <a:spcPct val="100000"/>
                        </a:lnSpc>
                        <a:spcBef>
                          <a:spcPts val="0"/>
                        </a:spcBef>
                        <a:spcAft>
                          <a:spcPts val="0"/>
                        </a:spcAft>
                        <a:buClrTx/>
                        <a:buSzTx/>
                        <a:buFontTx/>
                        <a:buNone/>
                        <a:tabLst/>
                        <a:defRPr/>
                      </a:pPr>
                      <a:r>
                        <a:rPr lang="en-IN" sz="2200" dirty="0">
                          <a:solidFill>
                            <a:srgbClr val="002060"/>
                          </a:solidFill>
                          <a:latin typeface="Agency FB" panose="020B0503020202020204" pitchFamily="34" charset="0"/>
                        </a:rPr>
                        <a:t>For</a:t>
                      </a:r>
                      <a:r>
                        <a:rPr lang="en-IN" sz="2200" baseline="0" dirty="0">
                          <a:solidFill>
                            <a:srgbClr val="002060"/>
                          </a:solidFill>
                          <a:latin typeface="Agency FB" panose="020B0503020202020204" pitchFamily="34" charset="0"/>
                        </a:rPr>
                        <a:t> Decision Tree confusion matrix is:</a:t>
                      </a:r>
                    </a:p>
                    <a:p>
                      <a:pPr marL="0" marR="0" indent="0" algn="l" defTabSz="914400" rtl="0" eaLnBrk="1" fontAlgn="auto" latinLnBrk="0" hangingPunct="1">
                        <a:lnSpc>
                          <a:spcPct val="100000"/>
                        </a:lnSpc>
                        <a:spcBef>
                          <a:spcPts val="0"/>
                        </a:spcBef>
                        <a:spcAft>
                          <a:spcPts val="0"/>
                        </a:spcAft>
                        <a:buClrTx/>
                        <a:buSzTx/>
                        <a:buFontTx/>
                        <a:buNone/>
                        <a:tabLst/>
                        <a:defRPr/>
                      </a:pPr>
                      <a:r>
                        <a:rPr lang="en-IN" sz="2200" b="0" i="0" kern="1200" dirty="0">
                          <a:solidFill>
                            <a:srgbClr val="002060"/>
                          </a:solidFill>
                          <a:effectLst/>
                          <a:latin typeface="Agency FB" panose="020B0503020202020204" pitchFamily="34" charset="0"/>
                          <a:ea typeface="+mn-ea"/>
                          <a:cs typeface="+mn-cs"/>
                        </a:rPr>
                        <a:t>[[2384, 1025]</a:t>
                      </a:r>
                    </a:p>
                    <a:p>
                      <a:pPr marL="0" marR="0" indent="0" algn="l" defTabSz="914400" rtl="0" eaLnBrk="1" fontAlgn="auto" latinLnBrk="0" hangingPunct="1">
                        <a:lnSpc>
                          <a:spcPct val="100000"/>
                        </a:lnSpc>
                        <a:spcBef>
                          <a:spcPts val="0"/>
                        </a:spcBef>
                        <a:spcAft>
                          <a:spcPts val="0"/>
                        </a:spcAft>
                        <a:buClrTx/>
                        <a:buSzTx/>
                        <a:buFontTx/>
                        <a:buNone/>
                        <a:tabLst/>
                        <a:defRPr/>
                      </a:pPr>
                      <a:r>
                        <a:rPr lang="en-IN" sz="2200" b="0" i="0" kern="1200" dirty="0">
                          <a:solidFill>
                            <a:srgbClr val="002060"/>
                          </a:solidFill>
                          <a:effectLst/>
                          <a:latin typeface="Agency FB" panose="020B0503020202020204" pitchFamily="34" charset="0"/>
                          <a:ea typeface="+mn-ea"/>
                          <a:cs typeface="+mn-cs"/>
                        </a:rPr>
                        <a:t>[650, 2018]]</a:t>
                      </a:r>
                      <a:endParaRPr lang="en-IN" sz="2200" baseline="0" dirty="0">
                        <a:solidFill>
                          <a:srgbClr val="002060"/>
                        </a:solidFill>
                        <a:latin typeface="Agency FB" panose="020B0503020202020204" pitchFamily="34" charset="0"/>
                      </a:endParaRPr>
                    </a:p>
                    <a:p>
                      <a:endParaRPr lang="en-IN" sz="1800" b="0" i="0" kern="1200" dirty="0">
                        <a:solidFill>
                          <a:schemeClr val="tx1"/>
                        </a:solidFill>
                        <a:effectLst/>
                        <a:latin typeface="+mn-lt"/>
                        <a:ea typeface="+mn-ea"/>
                        <a:cs typeface="+mn-cs"/>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25273843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289495365"/>
              </p:ext>
            </p:extLst>
          </p:nvPr>
        </p:nvGraphicFramePr>
        <p:xfrm>
          <a:off x="6548847" y="1915886"/>
          <a:ext cx="5355772" cy="4406536"/>
        </p:xfrm>
        <a:graphic>
          <a:graphicData uri="http://schemas.openxmlformats.org/drawingml/2006/table">
            <a:tbl>
              <a:tblPr/>
              <a:tblGrid>
                <a:gridCol w="5355772">
                  <a:extLst>
                    <a:ext uri="{9D8B030D-6E8A-4147-A177-3AD203B41FA5}">
                      <a16:colId xmlns:a16="http://schemas.microsoft.com/office/drawing/2014/main" val="3153814819"/>
                    </a:ext>
                  </a:extLst>
                </a:gridCol>
              </a:tblGrid>
              <a:tr h="4406536">
                <a:tc>
                  <a:txBody>
                    <a:bodyPr/>
                    <a:lstStyle/>
                    <a:p>
                      <a:r>
                        <a:rPr lang="en-IN" sz="2200" dirty="0">
                          <a:solidFill>
                            <a:srgbClr val="002060"/>
                          </a:solidFill>
                          <a:latin typeface="Agency FB" panose="020B0503020202020204" pitchFamily="34" charset="0"/>
                        </a:rPr>
                        <a:t>For</a:t>
                      </a:r>
                      <a:r>
                        <a:rPr lang="en-IN" sz="2200" baseline="0" dirty="0">
                          <a:solidFill>
                            <a:srgbClr val="002060"/>
                          </a:solidFill>
                          <a:latin typeface="Agency FB" panose="020B0503020202020204" pitchFamily="34" charset="0"/>
                        </a:rPr>
                        <a:t> GB Classifier confusion matrix is:</a:t>
                      </a:r>
                    </a:p>
                    <a:p>
                      <a:r>
                        <a:rPr lang="en-IN" sz="2200" b="0" i="0" kern="1200" dirty="0">
                          <a:solidFill>
                            <a:srgbClr val="002060"/>
                          </a:solidFill>
                          <a:effectLst/>
                          <a:latin typeface="Agency FB" panose="020B0503020202020204" pitchFamily="34" charset="0"/>
                          <a:ea typeface="+mn-ea"/>
                          <a:cs typeface="+mn-cs"/>
                        </a:rPr>
                        <a:t>[[9724, 4171],</a:t>
                      </a:r>
                    </a:p>
                    <a:p>
                      <a:r>
                        <a:rPr lang="en-IN" sz="2200" b="0" i="0" kern="1200" dirty="0">
                          <a:solidFill>
                            <a:srgbClr val="002060"/>
                          </a:solidFill>
                          <a:effectLst/>
                          <a:latin typeface="Agency FB" panose="020B0503020202020204" pitchFamily="34" charset="0"/>
                          <a:ea typeface="+mn-ea"/>
                          <a:cs typeface="+mn-cs"/>
                        </a:rPr>
                        <a:t>[ 2434, 7978]]</a:t>
                      </a:r>
                    </a:p>
                    <a:p>
                      <a:r>
                        <a:rPr lang="en-IN" sz="2200" dirty="0">
                          <a:solidFill>
                            <a:srgbClr val="002060"/>
                          </a:solidFill>
                          <a:latin typeface="Agency FB" panose="020B0503020202020204" pitchFamily="34" charset="0"/>
                        </a:rPr>
                        <a:t>For</a:t>
                      </a:r>
                      <a:r>
                        <a:rPr lang="en-IN" sz="2200" baseline="0" dirty="0">
                          <a:solidFill>
                            <a:srgbClr val="002060"/>
                          </a:solidFill>
                          <a:latin typeface="Agency FB" panose="020B0503020202020204" pitchFamily="34" charset="0"/>
                        </a:rPr>
                        <a:t> Random Forest confusion matrix is:</a:t>
                      </a:r>
                    </a:p>
                    <a:p>
                      <a:r>
                        <a:rPr lang="en-IN" sz="2200" b="0" i="0" kern="1200" dirty="0">
                          <a:solidFill>
                            <a:srgbClr val="002060"/>
                          </a:solidFill>
                          <a:effectLst/>
                          <a:latin typeface="Agency FB" panose="020B0503020202020204" pitchFamily="34" charset="0"/>
                          <a:ea typeface="+mn-ea"/>
                          <a:cs typeface="+mn-cs"/>
                        </a:rPr>
                        <a:t>[[12158, 0]</a:t>
                      </a:r>
                    </a:p>
                    <a:p>
                      <a:r>
                        <a:rPr lang="en-IN" sz="2200" b="0" i="0" kern="1200" dirty="0">
                          <a:solidFill>
                            <a:srgbClr val="002060"/>
                          </a:solidFill>
                          <a:effectLst/>
                          <a:latin typeface="Agency FB" panose="020B0503020202020204" pitchFamily="34" charset="0"/>
                          <a:ea typeface="+mn-ea"/>
                          <a:cs typeface="+mn-cs"/>
                        </a:rPr>
                        <a:t> [ 0, 12149]]</a:t>
                      </a:r>
                    </a:p>
                    <a:p>
                      <a:pPr marL="0" marR="0" indent="0" algn="l" defTabSz="914400" rtl="0" eaLnBrk="1" fontAlgn="auto" latinLnBrk="0" hangingPunct="1">
                        <a:lnSpc>
                          <a:spcPct val="100000"/>
                        </a:lnSpc>
                        <a:spcBef>
                          <a:spcPts val="0"/>
                        </a:spcBef>
                        <a:spcAft>
                          <a:spcPts val="0"/>
                        </a:spcAft>
                        <a:buClrTx/>
                        <a:buSzTx/>
                        <a:buFontTx/>
                        <a:buNone/>
                        <a:tabLst/>
                        <a:defRPr/>
                      </a:pPr>
                      <a:r>
                        <a:rPr lang="en-IN" sz="2200" dirty="0">
                          <a:solidFill>
                            <a:srgbClr val="002060"/>
                          </a:solidFill>
                          <a:latin typeface="Agency FB" panose="020B0503020202020204" pitchFamily="34" charset="0"/>
                        </a:rPr>
                        <a:t>For</a:t>
                      </a:r>
                      <a:r>
                        <a:rPr lang="en-IN" sz="2200" baseline="0" dirty="0">
                          <a:solidFill>
                            <a:srgbClr val="002060"/>
                          </a:solidFill>
                          <a:latin typeface="Agency FB" panose="020B0503020202020204" pitchFamily="34" charset="0"/>
                        </a:rPr>
                        <a:t> KNN confusion matrix is:</a:t>
                      </a:r>
                    </a:p>
                    <a:p>
                      <a:r>
                        <a:rPr lang="en-IN" sz="2200" b="0" i="0" kern="1200" dirty="0">
                          <a:solidFill>
                            <a:srgbClr val="002060"/>
                          </a:solidFill>
                          <a:effectLst/>
                          <a:latin typeface="Agency FB" panose="020B0503020202020204" pitchFamily="34" charset="0"/>
                          <a:ea typeface="+mn-ea"/>
                          <a:cs typeface="+mn-cs"/>
                        </a:rPr>
                        <a:t>[[8541, 949]</a:t>
                      </a:r>
                    </a:p>
                    <a:p>
                      <a:r>
                        <a:rPr lang="en-IN" sz="2200" b="0" i="0" kern="1200" dirty="0">
                          <a:solidFill>
                            <a:srgbClr val="002060"/>
                          </a:solidFill>
                          <a:effectLst/>
                          <a:latin typeface="Agency FB" panose="020B0503020202020204" pitchFamily="34" charset="0"/>
                          <a:ea typeface="+mn-ea"/>
                          <a:cs typeface="+mn-cs"/>
                        </a:rPr>
                        <a:t> [3617, 11200]]</a:t>
                      </a:r>
                    </a:p>
                    <a:p>
                      <a:pPr marL="0" marR="0" indent="0" algn="l" defTabSz="914400" rtl="0" eaLnBrk="1" fontAlgn="auto" latinLnBrk="0" hangingPunct="1">
                        <a:lnSpc>
                          <a:spcPct val="100000"/>
                        </a:lnSpc>
                        <a:spcBef>
                          <a:spcPts val="0"/>
                        </a:spcBef>
                        <a:spcAft>
                          <a:spcPts val="0"/>
                        </a:spcAft>
                        <a:buClrTx/>
                        <a:buSzTx/>
                        <a:buFontTx/>
                        <a:buNone/>
                        <a:tabLst/>
                        <a:defRPr/>
                      </a:pPr>
                      <a:r>
                        <a:rPr lang="en-IN" sz="2200" dirty="0">
                          <a:solidFill>
                            <a:srgbClr val="002060"/>
                          </a:solidFill>
                          <a:latin typeface="Agency FB" panose="020B0503020202020204" pitchFamily="34" charset="0"/>
                        </a:rPr>
                        <a:t>For</a:t>
                      </a:r>
                      <a:r>
                        <a:rPr lang="en-IN" sz="2200" baseline="0" dirty="0">
                          <a:solidFill>
                            <a:srgbClr val="002060"/>
                          </a:solidFill>
                          <a:latin typeface="Agency FB" panose="020B0503020202020204" pitchFamily="34" charset="0"/>
                        </a:rPr>
                        <a:t> Decision Tree confusion matrix is:</a:t>
                      </a:r>
                    </a:p>
                    <a:p>
                      <a:r>
                        <a:rPr lang="en-IN" sz="2200" b="0" i="0" kern="1200" dirty="0">
                          <a:solidFill>
                            <a:srgbClr val="002060"/>
                          </a:solidFill>
                          <a:effectLst/>
                          <a:latin typeface="Agency FB" panose="020B0503020202020204" pitchFamily="34" charset="0"/>
                          <a:ea typeface="+mn-ea"/>
                          <a:cs typeface="+mn-cs"/>
                        </a:rPr>
                        <a:t>[[9555, 4237]</a:t>
                      </a:r>
                    </a:p>
                    <a:p>
                      <a:r>
                        <a:rPr lang="en-IN" sz="2200" b="0" i="0" kern="1200" dirty="0">
                          <a:solidFill>
                            <a:srgbClr val="002060"/>
                          </a:solidFill>
                          <a:effectLst/>
                          <a:latin typeface="Agency FB" panose="020B0503020202020204" pitchFamily="34" charset="0"/>
                          <a:ea typeface="+mn-ea"/>
                          <a:cs typeface="+mn-cs"/>
                        </a:rPr>
                        <a:t> [2603, 7912]]</a:t>
                      </a:r>
                      <a:endParaRPr lang="en-IN" sz="2200" baseline="0" dirty="0">
                        <a:solidFill>
                          <a:srgbClr val="002060"/>
                        </a:solidFill>
                        <a:latin typeface="Agency FB" panose="020B0503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75294302"/>
                  </a:ext>
                </a:extLst>
              </a:tr>
            </a:tbl>
          </a:graphicData>
        </a:graphic>
      </p:graphicFrame>
    </p:spTree>
    <p:extLst>
      <p:ext uri="{BB962C8B-B14F-4D97-AF65-F5344CB8AC3E}">
        <p14:creationId xmlns:p14="http://schemas.microsoft.com/office/powerpoint/2010/main" val="2801115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208372"/>
            <a:ext cx="10239102" cy="906325"/>
          </a:xfrm>
        </p:spPr>
        <p:txBody>
          <a:bodyPr>
            <a:normAutofit/>
          </a:bodyPr>
          <a:lstStyle/>
          <a:p>
            <a:r>
              <a:rPr lang="en-IN" sz="3000" dirty="0">
                <a:solidFill>
                  <a:srgbClr val="FF0000"/>
                </a:solidFill>
                <a:latin typeface="Arial Black" panose="020B0A04020102020204" pitchFamily="34" charset="0"/>
              </a:rPr>
              <a:t> Model Validation And Selection</a:t>
            </a:r>
          </a:p>
        </p:txBody>
      </p:sp>
      <p:sp>
        <p:nvSpPr>
          <p:cNvPr id="3" name="Content Placeholder 2"/>
          <p:cNvSpPr>
            <a:spLocks noGrp="1"/>
          </p:cNvSpPr>
          <p:nvPr>
            <p:ph idx="1"/>
          </p:nvPr>
        </p:nvSpPr>
        <p:spPr>
          <a:xfrm>
            <a:off x="794657" y="1254918"/>
            <a:ext cx="7138852" cy="5337471"/>
          </a:xfrm>
        </p:spPr>
        <p:txBody>
          <a:bodyPr>
            <a:normAutofit/>
          </a:bodyPr>
          <a:lstStyle/>
          <a:p>
            <a:pPr marL="0" indent="0">
              <a:buNone/>
            </a:pPr>
            <a:r>
              <a:rPr lang="en-IN" sz="3200" b="1" dirty="0"/>
              <a:t>Observation</a:t>
            </a:r>
            <a:r>
              <a:rPr lang="en-IN" sz="3500" b="1" dirty="0"/>
              <a:t> 1: </a:t>
            </a:r>
            <a:r>
              <a:rPr lang="en-IN" sz="3000" dirty="0">
                <a:solidFill>
                  <a:srgbClr val="002060"/>
                </a:solidFill>
                <a:latin typeface="Agency FB" panose="020B0503020202020204" pitchFamily="34" charset="0"/>
              </a:rPr>
              <a:t>From the above table we get to see that GB Classifier and Decision Tree model are not perform well. So in accordance with we trained a different model as like Random Forest and KNN.</a:t>
            </a:r>
          </a:p>
          <a:p>
            <a:pPr marL="0" indent="0">
              <a:buNone/>
            </a:pPr>
            <a:endParaRPr lang="en-IN" sz="3000" dirty="0">
              <a:solidFill>
                <a:srgbClr val="002060"/>
              </a:solidFill>
              <a:latin typeface="Agency FB" panose="020B0503020202020204" pitchFamily="34" charset="0"/>
            </a:endParaRPr>
          </a:p>
          <a:p>
            <a:pPr marL="0" indent="0">
              <a:buNone/>
            </a:pPr>
            <a:r>
              <a:rPr lang="en-IN" sz="3000" b="1" dirty="0"/>
              <a:t>Observation 2: </a:t>
            </a:r>
            <a:r>
              <a:rPr lang="en-IN" sz="3000" dirty="0">
                <a:solidFill>
                  <a:srgbClr val="002060"/>
                </a:solidFill>
                <a:latin typeface="Agency FB" panose="020B0503020202020204" pitchFamily="34" charset="0"/>
              </a:rPr>
              <a:t>Then we see that both Random Forest and KNN are perform well on training and testing dataset. But after checking the F1 score we conclude the result that Random Forest are more good model as compared to KNN.</a:t>
            </a:r>
            <a:endParaRPr lang="en-IN" sz="3000" b="1" dirty="0">
              <a:solidFill>
                <a:srgbClr val="002060"/>
              </a:solidFill>
              <a:latin typeface="Agency FB" panose="020B05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4766" y="1913709"/>
            <a:ext cx="3657600" cy="3657600"/>
          </a:xfrm>
          <a:prstGeom prst="rect">
            <a:avLst/>
          </a:prstGeom>
        </p:spPr>
      </p:pic>
    </p:spTree>
    <p:extLst>
      <p:ext uri="{BB962C8B-B14F-4D97-AF65-F5344CB8AC3E}">
        <p14:creationId xmlns:p14="http://schemas.microsoft.com/office/powerpoint/2010/main" val="671398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p:spPr>
        <p:txBody>
          <a:bodyPr>
            <a:normAutofit/>
          </a:bodyPr>
          <a:lstStyle/>
          <a:p>
            <a:r>
              <a:rPr lang="en-IN" sz="3000" dirty="0">
                <a:solidFill>
                  <a:srgbClr val="FF0000"/>
                </a:solidFill>
                <a:latin typeface="Arial Black" panose="020B0A04020102020204" pitchFamily="34" charset="0"/>
              </a:rPr>
              <a:t>Final Selection of Model</a:t>
            </a:r>
            <a:endParaRPr lang="en-IN" sz="3000" dirty="0"/>
          </a:p>
        </p:txBody>
      </p:sp>
      <p:sp>
        <p:nvSpPr>
          <p:cNvPr id="3" name="Content Placeholder 2"/>
          <p:cNvSpPr>
            <a:spLocks noGrp="1"/>
          </p:cNvSpPr>
          <p:nvPr>
            <p:ph idx="1"/>
          </p:nvPr>
        </p:nvSpPr>
        <p:spPr>
          <a:xfrm>
            <a:off x="838200" y="1532709"/>
            <a:ext cx="4996543" cy="5050971"/>
          </a:xfrm>
        </p:spPr>
        <p:txBody>
          <a:bodyPr/>
          <a:lstStyle/>
          <a:p>
            <a:pPr marL="0" indent="0">
              <a:buNone/>
            </a:pPr>
            <a:r>
              <a:rPr lang="en-IN" b="1" dirty="0"/>
              <a:t>Observation 3:- </a:t>
            </a:r>
            <a:r>
              <a:rPr lang="en-IN" b="1" dirty="0">
                <a:solidFill>
                  <a:srgbClr val="002060"/>
                </a:solidFill>
                <a:latin typeface="Agency FB" panose="020B0503020202020204" pitchFamily="34" charset="0"/>
              </a:rPr>
              <a:t>Now finally we can conclude that Random Forest is a good classifier model hence we can go up with this model.</a:t>
            </a:r>
          </a:p>
          <a:p>
            <a:pPr marL="0" indent="0">
              <a:buNone/>
            </a:pPr>
            <a:r>
              <a:rPr lang="en-IN" b="1" dirty="0">
                <a:solidFill>
                  <a:srgbClr val="002060"/>
                </a:solidFill>
                <a:latin typeface="Agency FB" panose="020B0503020202020204" pitchFamily="34" charset="0"/>
              </a:rPr>
              <a:t>As when we are dealing with this evaluation metrics such as precision, recall, F1 score, etc. then here we are getting a good score in Random Forest Classification.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40137" y="1690688"/>
            <a:ext cx="5251269" cy="4126638"/>
          </a:xfrm>
          <a:prstGeom prst="rect">
            <a:avLst/>
          </a:prstGeom>
        </p:spPr>
      </p:pic>
    </p:spTree>
    <p:extLst>
      <p:ext uri="{BB962C8B-B14F-4D97-AF65-F5344CB8AC3E}">
        <p14:creationId xmlns:p14="http://schemas.microsoft.com/office/powerpoint/2010/main" val="3436333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82544"/>
            <a:ext cx="9344296" cy="653777"/>
          </a:xfrm>
        </p:spPr>
        <p:txBody>
          <a:bodyPr>
            <a:normAutofit/>
          </a:bodyPr>
          <a:lstStyle/>
          <a:p>
            <a:r>
              <a:rPr lang="en-US" sz="3000" dirty="0">
                <a:solidFill>
                  <a:srgbClr val="FF0000"/>
                </a:solidFill>
                <a:latin typeface="Arial Black" panose="020B0A04020102020204" pitchFamily="34" charset="0"/>
              </a:rPr>
              <a:t>Visualizing Results</a:t>
            </a:r>
            <a:endParaRPr lang="en-IN" sz="3000" dirty="0">
              <a:solidFill>
                <a:srgbClr val="FF0000"/>
              </a:solidFill>
              <a:latin typeface="Arial Black" panose="020B0A0402010202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9893" y="1692774"/>
            <a:ext cx="8350512" cy="4723139"/>
          </a:xfrm>
        </p:spPr>
      </p:pic>
    </p:spTree>
    <p:extLst>
      <p:ext uri="{BB962C8B-B14F-4D97-AF65-F5344CB8AC3E}">
        <p14:creationId xmlns:p14="http://schemas.microsoft.com/office/powerpoint/2010/main" val="339970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560" y="199663"/>
            <a:ext cx="10300063" cy="610235"/>
          </a:xfrm>
        </p:spPr>
        <p:txBody>
          <a:bodyPr>
            <a:noAutofit/>
          </a:bodyPr>
          <a:lstStyle/>
          <a:p>
            <a:r>
              <a:rPr lang="en-IN" sz="4000" dirty="0">
                <a:solidFill>
                  <a:srgbClr val="FF0000"/>
                </a:solidFill>
                <a:latin typeface="Arial Black" panose="020B0A04020102020204" pitchFamily="34" charset="0"/>
              </a:rPr>
              <a:t> Conclusion</a:t>
            </a:r>
          </a:p>
        </p:txBody>
      </p:sp>
      <p:sp>
        <p:nvSpPr>
          <p:cNvPr id="3" name="Content Placeholder 2"/>
          <p:cNvSpPr>
            <a:spLocks noGrp="1"/>
          </p:cNvSpPr>
          <p:nvPr>
            <p:ph idx="1"/>
          </p:nvPr>
        </p:nvSpPr>
        <p:spPr>
          <a:xfrm>
            <a:off x="670560" y="991937"/>
            <a:ext cx="7445829" cy="6048102"/>
          </a:xfrm>
        </p:spPr>
        <p:txBody>
          <a:bodyPr>
            <a:noAutofit/>
          </a:bodyPr>
          <a:lstStyle/>
          <a:p>
            <a:pPr marL="0" indent="0">
              <a:buNone/>
            </a:pPr>
            <a:r>
              <a:rPr lang="en-IN" sz="3000" dirty="0">
                <a:solidFill>
                  <a:srgbClr val="002060"/>
                </a:solidFill>
                <a:latin typeface="Agency FB" panose="020B0503020202020204" pitchFamily="34" charset="0"/>
              </a:rPr>
              <a:t>Dealing with the large data is the most crucial part to overcome with it, hence reducing complexity is the major part to handle with dataset.</a:t>
            </a:r>
          </a:p>
          <a:p>
            <a:pPr marL="0" indent="0">
              <a:buNone/>
            </a:pPr>
            <a:r>
              <a:rPr lang="en-US" sz="3000" dirty="0">
                <a:solidFill>
                  <a:srgbClr val="002060"/>
                </a:solidFill>
                <a:latin typeface="Agency FB" panose="020B0503020202020204" pitchFamily="34" charset="0"/>
              </a:rPr>
              <a:t>We train the different model like Decision Tree Classifier, Random Forest Classifier, KNN and Gradient Boosting classifier and predict the score.</a:t>
            </a:r>
          </a:p>
          <a:p>
            <a:pPr marL="0" indent="0">
              <a:buNone/>
            </a:pPr>
            <a:r>
              <a:rPr lang="en-US" sz="3000" dirty="0">
                <a:solidFill>
                  <a:srgbClr val="002060"/>
                </a:solidFill>
                <a:latin typeface="Agency FB" panose="020B0503020202020204" pitchFamily="34" charset="0"/>
              </a:rPr>
              <a:t>The Decision Tree and Gradient Boosting Classifier are not giving us the best prediction for model and on the another side, KNN and Random Forest giving the best prediction. </a:t>
            </a:r>
          </a:p>
          <a:p>
            <a:pPr marL="0" indent="0">
              <a:buNone/>
            </a:pPr>
            <a:r>
              <a:rPr lang="en-US" sz="3000" dirty="0">
                <a:solidFill>
                  <a:srgbClr val="002060"/>
                </a:solidFill>
                <a:latin typeface="Agency FB" panose="020B0503020202020204" pitchFamily="34" charset="0"/>
              </a:rPr>
              <a:t>There is almost same default score for both male and female customers.</a:t>
            </a:r>
            <a:br>
              <a:rPr lang="en-US" sz="3000" dirty="0">
                <a:solidFill>
                  <a:srgbClr val="002060"/>
                </a:solidFill>
                <a:latin typeface="Agency FB" panose="020B0503020202020204" pitchFamily="34" charset="0"/>
              </a:rPr>
            </a:br>
            <a:br>
              <a:rPr lang="en-US" sz="3000" dirty="0">
                <a:solidFill>
                  <a:srgbClr val="002060"/>
                </a:solidFill>
                <a:latin typeface="Agency FB" panose="020B0503020202020204" pitchFamily="34" charset="0"/>
              </a:rPr>
            </a:br>
            <a:endParaRPr lang="en-IN" sz="3000" dirty="0">
              <a:solidFill>
                <a:srgbClr val="002060"/>
              </a:solidFill>
              <a:latin typeface="Agency FB" panose="020B0503020202020204"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1595" y="940619"/>
            <a:ext cx="3884023" cy="5599929"/>
          </a:xfrm>
          <a:prstGeom prst="rect">
            <a:avLst/>
          </a:prstGeom>
        </p:spPr>
      </p:pic>
    </p:spTree>
    <p:extLst>
      <p:ext uri="{BB962C8B-B14F-4D97-AF65-F5344CB8AC3E}">
        <p14:creationId xmlns:p14="http://schemas.microsoft.com/office/powerpoint/2010/main" val="1416616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6"/>
            <a:ext cx="10247811" cy="645069"/>
          </a:xfrm>
        </p:spPr>
        <p:txBody>
          <a:bodyPr>
            <a:normAutofit/>
          </a:bodyPr>
          <a:lstStyle/>
          <a:p>
            <a:r>
              <a:rPr lang="en-IN" sz="4000" dirty="0">
                <a:solidFill>
                  <a:srgbClr val="FF0000"/>
                </a:solidFill>
                <a:latin typeface="Arial Black" panose="020B0A04020102020204" pitchFamily="34" charset="0"/>
              </a:rPr>
              <a:t>Conclusion</a:t>
            </a:r>
          </a:p>
        </p:txBody>
      </p:sp>
      <p:sp>
        <p:nvSpPr>
          <p:cNvPr id="3" name="Content Placeholder 2"/>
          <p:cNvSpPr>
            <a:spLocks noGrp="1"/>
          </p:cNvSpPr>
          <p:nvPr>
            <p:ph idx="1"/>
          </p:nvPr>
        </p:nvSpPr>
        <p:spPr>
          <a:xfrm>
            <a:off x="838200" y="998310"/>
            <a:ext cx="10822577" cy="5620204"/>
          </a:xfrm>
        </p:spPr>
        <p:txBody>
          <a:bodyPr>
            <a:normAutofit/>
          </a:bodyPr>
          <a:lstStyle/>
          <a:p>
            <a:pPr marL="0" indent="0">
              <a:buNone/>
            </a:pPr>
            <a:r>
              <a:rPr lang="en-US" sz="3200" dirty="0">
                <a:solidFill>
                  <a:srgbClr val="002060"/>
                </a:solidFill>
                <a:latin typeface="Agency FB" panose="020B0503020202020204" pitchFamily="34" charset="0"/>
              </a:rPr>
              <a:t>we analyze customer history of use of credit card from different months and there is less default customers who is paying their payment monthly and use as revolving card.</a:t>
            </a:r>
          </a:p>
          <a:p>
            <a:pPr marL="0" indent="0">
              <a:buNone/>
            </a:pPr>
            <a:r>
              <a:rPr lang="en-US" sz="3200" dirty="0">
                <a:solidFill>
                  <a:srgbClr val="002060"/>
                </a:solidFill>
                <a:latin typeface="Agency FB" panose="020B0503020202020204" pitchFamily="34" charset="0"/>
              </a:rPr>
              <a:t>Choosing Hyper parameter tuning is the case sensitive model so we have to take very much care of it.</a:t>
            </a:r>
          </a:p>
          <a:p>
            <a:pPr marL="0" indent="0">
              <a:buNone/>
            </a:pPr>
            <a:r>
              <a:rPr lang="en-US" sz="3200" dirty="0">
                <a:solidFill>
                  <a:srgbClr val="002060"/>
                </a:solidFill>
                <a:latin typeface="Agency FB" panose="020B0503020202020204" pitchFamily="34" charset="0"/>
              </a:rPr>
              <a:t>By visualizing relation with dependent and independent variable we covered information of default customers by Education, Age, Marriage, Sex. Each feature giving a major information about total number of defaulters in this class.</a:t>
            </a:r>
          </a:p>
          <a:p>
            <a:pPr marL="0" indent="0">
              <a:buNone/>
            </a:pPr>
            <a:r>
              <a:rPr lang="en-US" sz="3200" dirty="0">
                <a:solidFill>
                  <a:srgbClr val="002060"/>
                </a:solidFill>
                <a:latin typeface="Agency FB" panose="020B0503020202020204" pitchFamily="34" charset="0"/>
              </a:rPr>
              <a:t>In Random Forest classifier we are getting the positive outcomes so from this our conclusion is that Random Forest is the best predictive model.</a:t>
            </a:r>
          </a:p>
          <a:p>
            <a:pPr marL="0" indent="0">
              <a:buNone/>
            </a:pPr>
            <a:endParaRPr lang="en-IN" dirty="0"/>
          </a:p>
        </p:txBody>
      </p:sp>
    </p:spTree>
    <p:extLst>
      <p:ext uri="{BB962C8B-B14F-4D97-AF65-F5344CB8AC3E}">
        <p14:creationId xmlns:p14="http://schemas.microsoft.com/office/powerpoint/2010/main" val="2356139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694" y="374469"/>
            <a:ext cx="11371215" cy="514439"/>
          </a:xfrm>
        </p:spPr>
        <p:txBody>
          <a:bodyPr>
            <a:noAutofit/>
          </a:bodyPr>
          <a:lstStyle/>
          <a:p>
            <a:r>
              <a:rPr lang="en-IN" sz="4000" dirty="0">
                <a:solidFill>
                  <a:srgbClr val="FF0000"/>
                </a:solidFill>
                <a:latin typeface="Arial Black" panose="020B0A04020102020204" pitchFamily="34" charset="0"/>
              </a:rPr>
              <a:t>Challenges</a:t>
            </a:r>
          </a:p>
        </p:txBody>
      </p:sp>
      <p:sp>
        <p:nvSpPr>
          <p:cNvPr id="3" name="Content Placeholder 2"/>
          <p:cNvSpPr>
            <a:spLocks noGrp="1"/>
          </p:cNvSpPr>
          <p:nvPr>
            <p:ph idx="1"/>
          </p:nvPr>
        </p:nvSpPr>
        <p:spPr>
          <a:xfrm>
            <a:off x="402773" y="1123406"/>
            <a:ext cx="7559660" cy="5425439"/>
          </a:xfrm>
        </p:spPr>
        <p:txBody>
          <a:bodyPr>
            <a:normAutofit lnSpcReduction="10000"/>
          </a:bodyPr>
          <a:lstStyle/>
          <a:p>
            <a:pPr marL="0" indent="0">
              <a:buNone/>
            </a:pPr>
            <a:r>
              <a:rPr lang="en-IN" dirty="0">
                <a:solidFill>
                  <a:srgbClr val="002060"/>
                </a:solidFill>
                <a:latin typeface="Agency FB" panose="020B0503020202020204" pitchFamily="34" charset="0"/>
              </a:rPr>
              <a:t>The perfect model defines as the model which have a higher accuracy.</a:t>
            </a:r>
          </a:p>
          <a:p>
            <a:pPr marL="0" indent="0">
              <a:buNone/>
            </a:pPr>
            <a:r>
              <a:rPr lang="en-IN" dirty="0">
                <a:solidFill>
                  <a:srgbClr val="002060"/>
                </a:solidFill>
                <a:latin typeface="Agency FB" panose="020B0503020202020204" pitchFamily="34" charset="0"/>
              </a:rPr>
              <a:t>The total efforts are made to bring the high accuracy in the model. </a:t>
            </a:r>
            <a:r>
              <a:rPr lang="en-IN" b="1" dirty="0">
                <a:latin typeface="Agency FB" panose="020B0503020202020204" pitchFamily="34" charset="0"/>
              </a:rPr>
              <a:t>So dealing with higher accuracy is not the easiest part.</a:t>
            </a:r>
          </a:p>
          <a:p>
            <a:pPr marL="0" indent="0">
              <a:buNone/>
            </a:pPr>
            <a:r>
              <a:rPr lang="en-US" b="1" dirty="0">
                <a:latin typeface="Agency FB" panose="020B0503020202020204" pitchFamily="34" charset="0"/>
              </a:rPr>
              <a:t>The credit card default dataset has some robust data, so we have to deal with it </a:t>
            </a:r>
            <a:r>
              <a:rPr lang="en-US" dirty="0">
                <a:solidFill>
                  <a:srgbClr val="002060"/>
                </a:solidFill>
                <a:latin typeface="Agency FB" panose="020B0503020202020204" pitchFamily="34" charset="0"/>
              </a:rPr>
              <a:t>by removing outlier and filling null values in short we have to clean the data that also one of the major important part for develop a good model.</a:t>
            </a:r>
          </a:p>
          <a:p>
            <a:pPr marL="0" indent="0">
              <a:buNone/>
            </a:pPr>
            <a:r>
              <a:rPr lang="en-US" b="1" dirty="0">
                <a:latin typeface="Agency FB" panose="020B0503020202020204" pitchFamily="34" charset="0"/>
              </a:rPr>
              <a:t>Dealing with the imbalanced data is quite difficult</a:t>
            </a:r>
            <a:r>
              <a:rPr lang="en-US" dirty="0">
                <a:solidFill>
                  <a:srgbClr val="002060"/>
                </a:solidFill>
                <a:latin typeface="Agency FB" panose="020B0503020202020204" pitchFamily="34" charset="0"/>
              </a:rPr>
              <a:t>, so we just trying to balance data and make some good predictive model.</a:t>
            </a:r>
          </a:p>
          <a:p>
            <a:pPr marL="0" indent="0">
              <a:buNone/>
            </a:pPr>
            <a:r>
              <a:rPr lang="en-US" b="1" dirty="0">
                <a:latin typeface="Agency FB" panose="020B0503020202020204" pitchFamily="34" charset="0"/>
              </a:rPr>
              <a:t>Choosing the best value for hyper parameter tuning </a:t>
            </a:r>
            <a:r>
              <a:rPr lang="en-US" dirty="0">
                <a:solidFill>
                  <a:srgbClr val="002060"/>
                </a:solidFill>
                <a:latin typeface="Agency FB" panose="020B0503020202020204" pitchFamily="34" charset="0"/>
              </a:rPr>
              <a:t>is the most case sensitive part. </a:t>
            </a:r>
            <a:endParaRPr lang="en-IN" dirty="0">
              <a:solidFill>
                <a:srgbClr val="002060"/>
              </a:solidFill>
              <a:latin typeface="Agency FB" panose="020B05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059" y="1426027"/>
            <a:ext cx="4182020" cy="4373881"/>
          </a:xfrm>
          <a:prstGeom prst="rect">
            <a:avLst/>
          </a:prstGeom>
        </p:spPr>
      </p:pic>
    </p:spTree>
    <p:extLst>
      <p:ext uri="{BB962C8B-B14F-4D97-AF65-F5344CB8AC3E}">
        <p14:creationId xmlns:p14="http://schemas.microsoft.com/office/powerpoint/2010/main" val="3734129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35289"/>
            <a:ext cx="9144000" cy="1074673"/>
          </a:xfrm>
        </p:spPr>
        <p:txBody>
          <a:bodyPr/>
          <a:lstStyle/>
          <a:p>
            <a:r>
              <a:rPr lang="en-IN">
                <a:solidFill>
                  <a:srgbClr val="FF0000"/>
                </a:solidFill>
                <a:latin typeface="Arial Black" panose="020B0A04020102020204" pitchFamily="34" charset="0"/>
              </a:rPr>
              <a:t>THANKYOU!</a:t>
            </a:r>
            <a:endParaRPr lang="en-IN"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2296344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657" y="0"/>
            <a:ext cx="10169434" cy="801189"/>
          </a:xfrm>
        </p:spPr>
        <p:txBody>
          <a:bodyPr/>
          <a:lstStyle/>
          <a:p>
            <a:r>
              <a:rPr lang="en-US" dirty="0">
                <a:solidFill>
                  <a:srgbClr val="FF0000"/>
                </a:solidFill>
                <a:latin typeface="Arial Black" panose="020B0A04020102020204" pitchFamily="34" charset="0"/>
              </a:rPr>
              <a:t>The Dilemma</a:t>
            </a:r>
            <a:endParaRPr lang="en-IN"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687977" y="801189"/>
            <a:ext cx="6740434" cy="5878285"/>
          </a:xfrm>
        </p:spPr>
        <p:txBody>
          <a:bodyPr>
            <a:normAutofit fontScale="62500" lnSpcReduction="20000"/>
          </a:bodyPr>
          <a:lstStyle/>
          <a:p>
            <a:pPr marL="0" indent="0">
              <a:buNone/>
            </a:pPr>
            <a:r>
              <a:rPr lang="en-US" sz="4300" dirty="0">
                <a:solidFill>
                  <a:srgbClr val="002060"/>
                </a:solidFill>
                <a:latin typeface="Agency FB" panose="020B0503020202020204" pitchFamily="34" charset="0"/>
              </a:rPr>
              <a:t>The credit card default is one of the major issues increasing day by day, to solve this we develop a ML model .ML model help us to catch the credit card default customer and try to reduce the fraudster customer. </a:t>
            </a:r>
          </a:p>
          <a:p>
            <a:pPr marL="0" indent="0">
              <a:buNone/>
            </a:pPr>
            <a:r>
              <a:rPr lang="en-US" sz="4300" dirty="0">
                <a:solidFill>
                  <a:srgbClr val="002060"/>
                </a:solidFill>
                <a:latin typeface="Agency FB" panose="020B0503020202020204" pitchFamily="34" charset="0"/>
              </a:rPr>
              <a:t>The data show us the behavior of customer as like payment history for different months, how much the bill is come and  how much they paid.</a:t>
            </a:r>
          </a:p>
          <a:p>
            <a:pPr marL="0" indent="0">
              <a:buNone/>
            </a:pPr>
            <a:r>
              <a:rPr lang="en-US" sz="4300" dirty="0">
                <a:solidFill>
                  <a:srgbClr val="002060"/>
                </a:solidFill>
                <a:latin typeface="Agency FB" panose="020B0503020202020204" pitchFamily="34" charset="0"/>
              </a:rPr>
              <a:t>We try to catch the fraudster and the bank does not repeat the mistake.</a:t>
            </a:r>
          </a:p>
          <a:p>
            <a:pPr marL="0" indent="0">
              <a:buNone/>
            </a:pPr>
            <a:r>
              <a:rPr lang="en-US" sz="4300" dirty="0">
                <a:solidFill>
                  <a:srgbClr val="002060"/>
                </a:solidFill>
                <a:latin typeface="Agency FB" panose="020B0503020202020204" pitchFamily="34" charset="0"/>
              </a:rPr>
              <a:t>If the customer does not paying their installment month to month so it has the probability that customer will default for their transaction and loose their claim from credit card.</a:t>
            </a:r>
          </a:p>
          <a:p>
            <a:pPr marL="0" indent="0">
              <a:buNone/>
            </a:pPr>
            <a:r>
              <a:rPr lang="en-US" sz="4300" b="1" dirty="0"/>
              <a:t> </a:t>
            </a:r>
            <a:r>
              <a:rPr lang="en-US" sz="4300" dirty="0">
                <a:solidFill>
                  <a:srgbClr val="002060"/>
                </a:solidFill>
                <a:latin typeface="Agency FB" panose="020B0503020202020204" pitchFamily="34" charset="0"/>
              </a:rPr>
              <a:t>In short </a:t>
            </a:r>
            <a:r>
              <a:rPr lang="en-US" sz="4300" b="1" dirty="0">
                <a:solidFill>
                  <a:srgbClr val="002060"/>
                </a:solidFill>
                <a:latin typeface="Agency FB" panose="020B0503020202020204" pitchFamily="34" charset="0"/>
              </a:rPr>
              <a:t>Credit Card Default Prediction</a:t>
            </a:r>
            <a:r>
              <a:rPr lang="en-US" sz="4300" dirty="0">
                <a:solidFill>
                  <a:srgbClr val="002060"/>
                </a:solidFill>
                <a:latin typeface="Agency FB" panose="020B0503020202020204" pitchFamily="34" charset="0"/>
              </a:rPr>
              <a:t> is to build a model to identify whether the</a:t>
            </a:r>
            <a:r>
              <a:rPr lang="en-US" sz="4300" b="1" dirty="0">
                <a:solidFill>
                  <a:srgbClr val="002060"/>
                </a:solidFill>
                <a:latin typeface="Agency FB" panose="020B0503020202020204" pitchFamily="34" charset="0"/>
              </a:rPr>
              <a:t> credit card</a:t>
            </a:r>
            <a:r>
              <a:rPr lang="en-US" sz="4300" dirty="0">
                <a:solidFill>
                  <a:srgbClr val="002060"/>
                </a:solidFill>
                <a:latin typeface="Agency FB" panose="020B0503020202020204" pitchFamily="34" charset="0"/>
              </a:rPr>
              <a:t> applicant will default or not based on his repayment history and other important factors. In order to achieve this, we need to develop a supervised machine learning model using classification algorithms.</a:t>
            </a:r>
          </a:p>
          <a:p>
            <a:pPr marL="0" indent="0">
              <a:buNone/>
            </a:pPr>
            <a:endParaRPr lang="en-US" sz="3500" dirty="0">
              <a:solidFill>
                <a:srgbClr val="002060"/>
              </a:solidFill>
              <a:latin typeface="Agency FB" panose="020B0503020202020204" pitchFamily="34" charset="0"/>
            </a:endParaRPr>
          </a:p>
          <a:p>
            <a:pPr marL="0" indent="0">
              <a:buNone/>
            </a:pPr>
            <a:endParaRPr lang="en-IN" sz="3500" dirty="0">
              <a:solidFill>
                <a:srgbClr val="002060"/>
              </a:solidFill>
              <a:latin typeface="Agency FB" panose="020B0503020202020204" pitchFamily="34" charset="0"/>
            </a:endParaRPr>
          </a:p>
        </p:txBody>
      </p:sp>
      <p:sp>
        <p:nvSpPr>
          <p:cNvPr id="4" name="AutoShape 2" descr="C:\Users\DELL\Downloads\credit-limit-definition-960695-v1-82b65d7e2653423cb55f871b05a0ccf1.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C:\Users\DELL\Downloads\credit-limit-definition-960695-v1-82b65d7e2653423cb55f871b05a0ccf1.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C:\Users\DELL\Downloads\credit-limit-definition-960695-v1-82b65d7e2653423cb55f871b05a0ccf1.webp"/>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C:\Users\DELL\Downloads\credit-limit-definition-960695-v1-82b65d7e2653423cb55f871b05a0ccf1.web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8411" y="1003693"/>
            <a:ext cx="4763589" cy="5283231"/>
          </a:xfrm>
          <a:prstGeom prst="rect">
            <a:avLst/>
          </a:prstGeom>
        </p:spPr>
      </p:pic>
    </p:spTree>
    <p:extLst>
      <p:ext uri="{BB962C8B-B14F-4D97-AF65-F5344CB8AC3E}">
        <p14:creationId xmlns:p14="http://schemas.microsoft.com/office/powerpoint/2010/main" val="26271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45"/>
            <a:ext cx="10300063" cy="949869"/>
          </a:xfrm>
        </p:spPr>
        <p:txBody>
          <a:bodyPr/>
          <a:lstStyle/>
          <a:p>
            <a:r>
              <a:rPr lang="en-US" dirty="0">
                <a:solidFill>
                  <a:srgbClr val="FF0000"/>
                </a:solidFill>
                <a:latin typeface="Arial Black" panose="020B0A04020102020204" pitchFamily="34" charset="0"/>
              </a:rPr>
              <a:t>Data Pipeline</a:t>
            </a:r>
            <a:endParaRPr lang="en-IN"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730430" y="1259568"/>
            <a:ext cx="10886803" cy="5115106"/>
          </a:xfrm>
        </p:spPr>
        <p:txBody>
          <a:bodyPr>
            <a:noAutofit/>
          </a:bodyPr>
          <a:lstStyle/>
          <a:p>
            <a:r>
              <a:rPr lang="en-US" sz="3200" b="1" dirty="0">
                <a:cs typeface="Arial" panose="020B0604020202020204" pitchFamily="34" charset="0"/>
              </a:rPr>
              <a:t>Data processing-1 </a:t>
            </a:r>
            <a:r>
              <a:rPr lang="en-US" sz="3200" dirty="0">
                <a:solidFill>
                  <a:srgbClr val="002060"/>
                </a:solidFill>
                <a:latin typeface="Agency FB" panose="020B0503020202020204" pitchFamily="34" charset="0"/>
                <a:cs typeface="Arial" panose="020B0604020202020204" pitchFamily="34" charset="0"/>
              </a:rPr>
              <a:t>:In this Part we’ve removed unnecessary feature. since there were many column with null values which have to check.</a:t>
            </a:r>
          </a:p>
          <a:p>
            <a:r>
              <a:rPr lang="en-US" sz="3200" b="1" dirty="0">
                <a:latin typeface="Agency FB" panose="020B0503020202020204" pitchFamily="34" charset="0"/>
                <a:cs typeface="Arial" panose="020B0604020202020204" pitchFamily="34" charset="0"/>
              </a:rPr>
              <a:t>Data processing-2 </a:t>
            </a:r>
            <a:r>
              <a:rPr lang="en-US" sz="3200" dirty="0">
                <a:solidFill>
                  <a:srgbClr val="002060"/>
                </a:solidFill>
                <a:latin typeface="Agency FB" panose="020B0503020202020204" pitchFamily="34" charset="0"/>
                <a:cs typeface="Arial" panose="020B0604020202020204" pitchFamily="34" charset="0"/>
              </a:rPr>
              <a:t>:In this part , we go manually through each features selected from part 1, and changed the columns containing date and time values, which we will extract into some readable format.</a:t>
            </a:r>
          </a:p>
          <a:p>
            <a:r>
              <a:rPr lang="en-US" sz="3200" b="1" dirty="0">
                <a:latin typeface="Agency FB" panose="020B0503020202020204" pitchFamily="34" charset="0"/>
                <a:cs typeface="Arial" panose="020B0604020202020204" pitchFamily="34" charset="0"/>
              </a:rPr>
              <a:t>EDA: </a:t>
            </a:r>
            <a:r>
              <a:rPr lang="en-US" sz="3200" dirty="0">
                <a:solidFill>
                  <a:srgbClr val="002060"/>
                </a:solidFill>
                <a:latin typeface="Agency FB" panose="020B0503020202020204" pitchFamily="34" charset="0"/>
                <a:cs typeface="Arial" panose="020B0604020202020204" pitchFamily="34" charset="0"/>
              </a:rPr>
              <a:t>In this part we do some exploratory data analysis(EDA) on the features selected in part-1 and 2 to see the trend.</a:t>
            </a:r>
          </a:p>
          <a:p>
            <a:r>
              <a:rPr lang="en-US" sz="3200" b="1" dirty="0">
                <a:latin typeface="Agency FB" panose="020B0503020202020204" pitchFamily="34" charset="0"/>
                <a:cs typeface="Arial" panose="020B0604020202020204" pitchFamily="34" charset="0"/>
              </a:rPr>
              <a:t>Create model: </a:t>
            </a:r>
            <a:r>
              <a:rPr lang="en-US" sz="3200" dirty="0">
                <a:solidFill>
                  <a:srgbClr val="002060"/>
                </a:solidFill>
                <a:latin typeface="Agency FB" panose="020B0503020202020204" pitchFamily="34" charset="0"/>
                <a:cs typeface="Arial" panose="020B0604020202020204" pitchFamily="34" charset="0"/>
              </a:rPr>
              <a:t>Finally, in this last but not the last part, we creates models. Creating a model is also not an easy task. It’s also an iterative process. We show how to start with a simple model, then slowly and complexity for better performance</a:t>
            </a:r>
            <a:endParaRPr lang="en-IN" sz="3200" dirty="0">
              <a:solidFill>
                <a:srgbClr val="002060"/>
              </a:solidFill>
              <a:latin typeface="Agency FB" panose="020B0503020202020204" pitchFamily="34" charset="0"/>
              <a:cs typeface="Arial" panose="020B0604020202020204" pitchFamily="34" charset="0"/>
            </a:endParaRPr>
          </a:p>
        </p:txBody>
      </p:sp>
    </p:spTree>
    <p:extLst>
      <p:ext uri="{BB962C8B-B14F-4D97-AF65-F5344CB8AC3E}">
        <p14:creationId xmlns:p14="http://schemas.microsoft.com/office/powerpoint/2010/main" val="235619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23" y="95159"/>
            <a:ext cx="10361023" cy="766990"/>
          </a:xfrm>
        </p:spPr>
        <p:txBody>
          <a:bodyPr/>
          <a:lstStyle/>
          <a:p>
            <a:r>
              <a:rPr lang="en-US" dirty="0">
                <a:solidFill>
                  <a:srgbClr val="FF0000"/>
                </a:solidFill>
                <a:latin typeface="Arial Black" panose="020B0A04020102020204" pitchFamily="34" charset="0"/>
              </a:rPr>
              <a:t>Data Summary</a:t>
            </a:r>
            <a:endParaRPr lang="en-IN" dirty="0">
              <a:solidFill>
                <a:srgbClr val="FF0000"/>
              </a:solidFill>
              <a:latin typeface="Arial Black" panose="020B0A04020102020204" pitchFamily="34" charset="0"/>
            </a:endParaRPr>
          </a:p>
        </p:txBody>
      </p:sp>
      <p:sp>
        <p:nvSpPr>
          <p:cNvPr id="3" name="Content Placeholder 2"/>
          <p:cNvSpPr>
            <a:spLocks noGrp="1"/>
          </p:cNvSpPr>
          <p:nvPr>
            <p:ph idx="1"/>
          </p:nvPr>
        </p:nvSpPr>
        <p:spPr>
          <a:xfrm>
            <a:off x="231711" y="862149"/>
            <a:ext cx="11300926" cy="5762585"/>
          </a:xfrm>
        </p:spPr>
        <p:txBody>
          <a:bodyPr/>
          <a:lstStyle/>
          <a:p>
            <a:r>
              <a:rPr lang="en-US" b="1" dirty="0"/>
              <a:t>ID</a:t>
            </a:r>
            <a:r>
              <a:rPr lang="en-US" dirty="0"/>
              <a:t> - </a:t>
            </a:r>
            <a:r>
              <a:rPr lang="en-US" sz="3000" dirty="0">
                <a:solidFill>
                  <a:srgbClr val="002060"/>
                </a:solidFill>
                <a:latin typeface="Agency FB" panose="020B0503020202020204" pitchFamily="34" charset="0"/>
              </a:rPr>
              <a:t>The unique ID of the customer. </a:t>
            </a:r>
          </a:p>
          <a:p>
            <a:r>
              <a:rPr lang="en-US" b="1" dirty="0"/>
              <a:t>LIMIT_BAL</a:t>
            </a:r>
            <a:r>
              <a:rPr lang="en-US" dirty="0"/>
              <a:t> - </a:t>
            </a:r>
            <a:r>
              <a:rPr lang="en-US" sz="3000" dirty="0">
                <a:solidFill>
                  <a:srgbClr val="002060"/>
                </a:solidFill>
                <a:latin typeface="Agency FB" panose="020B0503020202020204" pitchFamily="34" charset="0"/>
              </a:rPr>
              <a:t>Your credit limit is the maximum amount you can borrow using a credit card or line of credit.</a:t>
            </a:r>
          </a:p>
          <a:p>
            <a:r>
              <a:rPr lang="en-US" b="1" dirty="0"/>
              <a:t>SEX</a:t>
            </a:r>
            <a:r>
              <a:rPr lang="en-US" dirty="0"/>
              <a:t> – </a:t>
            </a:r>
            <a:r>
              <a:rPr lang="en-US" sz="3000" dirty="0">
                <a:solidFill>
                  <a:srgbClr val="002060"/>
                </a:solidFill>
                <a:latin typeface="Agency FB" panose="020B0503020202020204" pitchFamily="34" charset="0"/>
              </a:rPr>
              <a:t>The sex of the customer </a:t>
            </a:r>
            <a:r>
              <a:rPr lang="en-US" sz="3000" dirty="0" err="1">
                <a:solidFill>
                  <a:srgbClr val="002060"/>
                </a:solidFill>
                <a:latin typeface="Agency FB" panose="020B0503020202020204" pitchFamily="34" charset="0"/>
              </a:rPr>
              <a:t>i.e</a:t>
            </a:r>
            <a:r>
              <a:rPr lang="en-US" sz="3000" dirty="0">
                <a:solidFill>
                  <a:srgbClr val="002060"/>
                </a:solidFill>
                <a:latin typeface="Agency FB" panose="020B0503020202020204" pitchFamily="34" charset="0"/>
              </a:rPr>
              <a:t> Male, Female and others</a:t>
            </a:r>
            <a:r>
              <a:rPr lang="en-US" sz="3000" dirty="0"/>
              <a:t>.</a:t>
            </a:r>
          </a:p>
          <a:p>
            <a:r>
              <a:rPr lang="en-US" b="1" dirty="0"/>
              <a:t>EDUCATION</a:t>
            </a:r>
            <a:r>
              <a:rPr lang="en-US" dirty="0"/>
              <a:t> </a:t>
            </a:r>
            <a:r>
              <a:rPr lang="en-US" sz="3000" dirty="0"/>
              <a:t>– </a:t>
            </a:r>
            <a:r>
              <a:rPr lang="en-US" sz="3000" dirty="0">
                <a:solidFill>
                  <a:srgbClr val="002060"/>
                </a:solidFill>
                <a:latin typeface="Agency FB" panose="020B0503020202020204" pitchFamily="34" charset="0"/>
              </a:rPr>
              <a:t>Customer classified according to education category as like graduate school, university, high school and others.</a:t>
            </a:r>
          </a:p>
          <a:p>
            <a:r>
              <a:rPr lang="en-US" b="1" dirty="0"/>
              <a:t>MARRIAGE</a:t>
            </a:r>
            <a:r>
              <a:rPr lang="en-US" dirty="0"/>
              <a:t> – </a:t>
            </a:r>
            <a:r>
              <a:rPr lang="en-US" sz="3000" dirty="0">
                <a:solidFill>
                  <a:srgbClr val="002060"/>
                </a:solidFill>
                <a:latin typeface="Agency FB" panose="020B0503020202020204" pitchFamily="34" charset="0"/>
              </a:rPr>
              <a:t>The marital status as like married, single and others.</a:t>
            </a:r>
          </a:p>
          <a:p>
            <a:r>
              <a:rPr lang="en-US" b="1" dirty="0"/>
              <a:t>AGE</a:t>
            </a:r>
            <a:r>
              <a:rPr lang="en-US" dirty="0"/>
              <a:t> – </a:t>
            </a:r>
            <a:r>
              <a:rPr lang="en-US" sz="3000" dirty="0">
                <a:solidFill>
                  <a:srgbClr val="002060"/>
                </a:solidFill>
                <a:latin typeface="Agency FB" panose="020B0503020202020204" pitchFamily="34" charset="0"/>
              </a:rPr>
              <a:t>The different ages of customer.</a:t>
            </a:r>
          </a:p>
          <a:p>
            <a:r>
              <a:rPr lang="en-US" b="1" dirty="0"/>
              <a:t>PAY_0</a:t>
            </a:r>
            <a:r>
              <a:rPr lang="en-US" dirty="0"/>
              <a:t> – </a:t>
            </a:r>
            <a:r>
              <a:rPr lang="en-US" sz="3000" dirty="0">
                <a:solidFill>
                  <a:srgbClr val="002060"/>
                </a:solidFill>
                <a:latin typeface="Agency FB" panose="020B0503020202020204" pitchFamily="34" charset="0"/>
              </a:rPr>
              <a:t>The payment status for September 2005.</a:t>
            </a:r>
          </a:p>
          <a:p>
            <a:r>
              <a:rPr lang="en-US" b="1" dirty="0"/>
              <a:t>PAY_2 - </a:t>
            </a:r>
            <a:r>
              <a:rPr lang="en-US" sz="3000" dirty="0">
                <a:solidFill>
                  <a:srgbClr val="002060"/>
                </a:solidFill>
                <a:latin typeface="Agency FB" panose="020B0503020202020204" pitchFamily="34" charset="0"/>
              </a:rPr>
              <a:t>The payment status for August 2005.</a:t>
            </a:r>
          </a:p>
          <a:p>
            <a:r>
              <a:rPr lang="en-US" b="1" dirty="0"/>
              <a:t>PAY_3 – </a:t>
            </a:r>
            <a:r>
              <a:rPr lang="en-US" sz="3000" dirty="0">
                <a:solidFill>
                  <a:srgbClr val="002060"/>
                </a:solidFill>
                <a:latin typeface="Agency FB" panose="020B0503020202020204" pitchFamily="34" charset="0"/>
              </a:rPr>
              <a:t>The payment status for July 2005.</a:t>
            </a:r>
          </a:p>
          <a:p>
            <a:endParaRPr lang="en-US" dirty="0"/>
          </a:p>
          <a:p>
            <a:endParaRPr lang="en-US" dirty="0"/>
          </a:p>
        </p:txBody>
      </p:sp>
    </p:spTree>
    <p:extLst>
      <p:ext uri="{BB962C8B-B14F-4D97-AF65-F5344CB8AC3E}">
        <p14:creationId xmlns:p14="http://schemas.microsoft.com/office/powerpoint/2010/main" val="117590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9960"/>
            <a:ext cx="10515600" cy="714738"/>
          </a:xfrm>
        </p:spPr>
        <p:txBody>
          <a:bodyPr/>
          <a:lstStyle/>
          <a:p>
            <a:r>
              <a:rPr lang="en-IN" dirty="0">
                <a:solidFill>
                  <a:srgbClr val="FF0000"/>
                </a:solidFill>
                <a:latin typeface="Arial Black" panose="020B0A04020102020204" pitchFamily="34" charset="0"/>
              </a:rPr>
              <a:t>Data Summary</a:t>
            </a:r>
          </a:p>
        </p:txBody>
      </p:sp>
      <p:sp>
        <p:nvSpPr>
          <p:cNvPr id="3" name="Content Placeholder 2"/>
          <p:cNvSpPr>
            <a:spLocks noGrp="1"/>
          </p:cNvSpPr>
          <p:nvPr>
            <p:ph idx="1"/>
          </p:nvPr>
        </p:nvSpPr>
        <p:spPr>
          <a:xfrm>
            <a:off x="568235" y="1468573"/>
            <a:ext cx="10683240" cy="5389427"/>
          </a:xfrm>
        </p:spPr>
        <p:txBody>
          <a:bodyPr>
            <a:noAutofit/>
          </a:bodyPr>
          <a:lstStyle/>
          <a:p>
            <a:r>
              <a:rPr lang="en-IN" sz="3000" b="1" dirty="0"/>
              <a:t>PAY_4</a:t>
            </a:r>
            <a:r>
              <a:rPr lang="en-IN" sz="3000" dirty="0"/>
              <a:t> – </a:t>
            </a:r>
            <a:r>
              <a:rPr lang="en-IN" sz="3000" dirty="0">
                <a:solidFill>
                  <a:srgbClr val="002060"/>
                </a:solidFill>
                <a:latin typeface="Agency FB" panose="020B0503020202020204" pitchFamily="34" charset="0"/>
              </a:rPr>
              <a:t>The payment status in June, 2005.</a:t>
            </a:r>
          </a:p>
          <a:p>
            <a:r>
              <a:rPr lang="en-IN" sz="3000" b="1" dirty="0"/>
              <a:t>PAY_5</a:t>
            </a:r>
            <a:r>
              <a:rPr lang="en-IN" sz="3000" dirty="0"/>
              <a:t> – </a:t>
            </a:r>
            <a:r>
              <a:rPr lang="en-IN" sz="3000" dirty="0">
                <a:solidFill>
                  <a:srgbClr val="002060"/>
                </a:solidFill>
                <a:latin typeface="Agency FB" panose="020B0503020202020204" pitchFamily="34" charset="0"/>
              </a:rPr>
              <a:t>The payment status in May, 2005.</a:t>
            </a:r>
          </a:p>
          <a:p>
            <a:r>
              <a:rPr lang="en-IN" sz="3000" b="1" dirty="0"/>
              <a:t>PAY_6</a:t>
            </a:r>
            <a:r>
              <a:rPr lang="en-IN" sz="3000" dirty="0"/>
              <a:t> – </a:t>
            </a:r>
            <a:r>
              <a:rPr lang="en-IN" sz="3000" dirty="0">
                <a:solidFill>
                  <a:srgbClr val="002060"/>
                </a:solidFill>
                <a:latin typeface="Agency FB" panose="020B0503020202020204" pitchFamily="34" charset="0"/>
              </a:rPr>
              <a:t>The payment status in April, 2005.</a:t>
            </a:r>
          </a:p>
          <a:p>
            <a:r>
              <a:rPr lang="en-IN" b="1" dirty="0"/>
              <a:t>BILL_AMT1</a:t>
            </a:r>
            <a:r>
              <a:rPr lang="en-IN" sz="3000" dirty="0"/>
              <a:t> – </a:t>
            </a:r>
            <a:r>
              <a:rPr lang="en-IN" sz="3000" dirty="0">
                <a:solidFill>
                  <a:srgbClr val="002060"/>
                </a:solidFill>
                <a:latin typeface="Agency FB" panose="020B0503020202020204" pitchFamily="34" charset="0"/>
              </a:rPr>
              <a:t>Amount of bill statement in September, 2005.</a:t>
            </a:r>
          </a:p>
          <a:p>
            <a:r>
              <a:rPr lang="en-IN" b="1" dirty="0"/>
              <a:t>BILL_AMT2</a:t>
            </a:r>
            <a:r>
              <a:rPr lang="en-IN" sz="3000" dirty="0"/>
              <a:t> – </a:t>
            </a:r>
            <a:r>
              <a:rPr lang="en-IN" sz="3000" dirty="0">
                <a:solidFill>
                  <a:srgbClr val="002060"/>
                </a:solidFill>
                <a:latin typeface="Agency FB" panose="020B0503020202020204" pitchFamily="34" charset="0"/>
              </a:rPr>
              <a:t>Amount of bill statement in August, 2005.</a:t>
            </a:r>
          </a:p>
          <a:p>
            <a:r>
              <a:rPr lang="en-IN" b="1" dirty="0"/>
              <a:t>BILL_AMT3</a:t>
            </a:r>
            <a:r>
              <a:rPr lang="en-IN" sz="3000" dirty="0"/>
              <a:t> – </a:t>
            </a:r>
            <a:r>
              <a:rPr lang="en-IN" sz="3000" dirty="0">
                <a:solidFill>
                  <a:srgbClr val="002060"/>
                </a:solidFill>
                <a:latin typeface="Agency FB" panose="020B0503020202020204" pitchFamily="34" charset="0"/>
              </a:rPr>
              <a:t>Amount of bill statement in July, 2005.</a:t>
            </a:r>
          </a:p>
          <a:p>
            <a:r>
              <a:rPr lang="en-IN" b="1" dirty="0"/>
              <a:t>BILL_AMT4</a:t>
            </a:r>
            <a:r>
              <a:rPr lang="en-IN" sz="3000" dirty="0"/>
              <a:t> – </a:t>
            </a:r>
            <a:r>
              <a:rPr lang="en-IN" sz="3000" dirty="0">
                <a:solidFill>
                  <a:srgbClr val="002060"/>
                </a:solidFill>
                <a:latin typeface="Agency FB" panose="020B0503020202020204" pitchFamily="34" charset="0"/>
              </a:rPr>
              <a:t>Amount of bill statement in June, 2005.</a:t>
            </a:r>
          </a:p>
          <a:p>
            <a:r>
              <a:rPr lang="en-IN" b="1" dirty="0"/>
              <a:t>BILL_AMT5</a:t>
            </a:r>
            <a:r>
              <a:rPr lang="en-IN" sz="3000" dirty="0"/>
              <a:t> – </a:t>
            </a:r>
            <a:r>
              <a:rPr lang="en-IN" sz="3000" dirty="0">
                <a:solidFill>
                  <a:srgbClr val="002060"/>
                </a:solidFill>
                <a:latin typeface="Agency FB" panose="020B0503020202020204" pitchFamily="34" charset="0"/>
              </a:rPr>
              <a:t>Amount of bill statement in May, 2005.</a:t>
            </a:r>
          </a:p>
          <a:p>
            <a:r>
              <a:rPr lang="en-IN" b="1" dirty="0"/>
              <a:t>BILL_AMT6</a:t>
            </a:r>
            <a:r>
              <a:rPr lang="en-IN" dirty="0"/>
              <a:t> – </a:t>
            </a:r>
            <a:r>
              <a:rPr lang="en-IN" sz="3000" dirty="0">
                <a:solidFill>
                  <a:srgbClr val="002060"/>
                </a:solidFill>
                <a:latin typeface="Agency FB" panose="020B0503020202020204" pitchFamily="34" charset="0"/>
              </a:rPr>
              <a:t>Amount of bill statement in April, 2005.</a:t>
            </a:r>
          </a:p>
        </p:txBody>
      </p:sp>
    </p:spTree>
    <p:extLst>
      <p:ext uri="{BB962C8B-B14F-4D97-AF65-F5344CB8AC3E}">
        <p14:creationId xmlns:p14="http://schemas.microsoft.com/office/powerpoint/2010/main" val="335551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674" y="304167"/>
            <a:ext cx="10515600" cy="784405"/>
          </a:xfrm>
        </p:spPr>
        <p:txBody>
          <a:bodyPr/>
          <a:lstStyle/>
          <a:p>
            <a:r>
              <a:rPr lang="en-IN" dirty="0">
                <a:solidFill>
                  <a:srgbClr val="FF0000"/>
                </a:solidFill>
                <a:latin typeface="Arial Black" panose="020B0A04020102020204" pitchFamily="34" charset="0"/>
              </a:rPr>
              <a:t>Data Summary</a:t>
            </a:r>
          </a:p>
        </p:txBody>
      </p:sp>
      <p:sp>
        <p:nvSpPr>
          <p:cNvPr id="3" name="Content Placeholder 2"/>
          <p:cNvSpPr>
            <a:spLocks noGrp="1"/>
          </p:cNvSpPr>
          <p:nvPr>
            <p:ph idx="1"/>
          </p:nvPr>
        </p:nvSpPr>
        <p:spPr>
          <a:xfrm>
            <a:off x="977537" y="1607911"/>
            <a:ext cx="10578737" cy="4897391"/>
          </a:xfrm>
        </p:spPr>
        <p:txBody>
          <a:bodyPr/>
          <a:lstStyle/>
          <a:p>
            <a:r>
              <a:rPr lang="en-IN" sz="3000" b="1" dirty="0"/>
              <a:t>PAY_AMT1</a:t>
            </a:r>
            <a:r>
              <a:rPr lang="en-IN" dirty="0"/>
              <a:t> – </a:t>
            </a:r>
            <a:r>
              <a:rPr lang="en-IN" sz="3000" dirty="0">
                <a:solidFill>
                  <a:srgbClr val="002060"/>
                </a:solidFill>
                <a:latin typeface="Agency FB" panose="020B0503020202020204" pitchFamily="34" charset="0"/>
              </a:rPr>
              <a:t>The total payable amount of the bill for the month of September,       2005.</a:t>
            </a:r>
          </a:p>
          <a:p>
            <a:r>
              <a:rPr lang="en-IN" sz="3000" b="1" dirty="0"/>
              <a:t>PAY_AMT2</a:t>
            </a:r>
            <a:r>
              <a:rPr lang="en-IN" dirty="0"/>
              <a:t> – </a:t>
            </a:r>
            <a:r>
              <a:rPr lang="en-IN" sz="3000" dirty="0">
                <a:solidFill>
                  <a:srgbClr val="002060"/>
                </a:solidFill>
                <a:latin typeface="Agency FB" panose="020B0503020202020204" pitchFamily="34" charset="0"/>
              </a:rPr>
              <a:t>The total payable amount for the month of August, 2005.</a:t>
            </a:r>
          </a:p>
          <a:p>
            <a:r>
              <a:rPr lang="en-IN" sz="3000" b="1" dirty="0"/>
              <a:t>PAY_AMT3</a:t>
            </a:r>
            <a:r>
              <a:rPr lang="en-IN" dirty="0"/>
              <a:t> – </a:t>
            </a:r>
            <a:r>
              <a:rPr lang="en-IN" sz="3000" dirty="0">
                <a:solidFill>
                  <a:srgbClr val="002060"/>
                </a:solidFill>
                <a:latin typeface="Agency FB" panose="020B0503020202020204" pitchFamily="34" charset="0"/>
              </a:rPr>
              <a:t>The total payable amount for the month of July, 2005.</a:t>
            </a:r>
          </a:p>
          <a:p>
            <a:r>
              <a:rPr lang="en-IN" sz="3000" b="1" dirty="0"/>
              <a:t>PAY_AMT4</a:t>
            </a:r>
            <a:r>
              <a:rPr lang="en-IN" dirty="0"/>
              <a:t> – </a:t>
            </a:r>
            <a:r>
              <a:rPr lang="en-IN" sz="3000" dirty="0">
                <a:solidFill>
                  <a:srgbClr val="002060"/>
                </a:solidFill>
                <a:latin typeface="Agency FB" panose="020B0503020202020204" pitchFamily="34" charset="0"/>
              </a:rPr>
              <a:t>The total payable for the month of June, 2005.</a:t>
            </a:r>
          </a:p>
          <a:p>
            <a:r>
              <a:rPr lang="en-IN" sz="3000" b="1" dirty="0"/>
              <a:t>PAY_AMT5</a:t>
            </a:r>
            <a:r>
              <a:rPr lang="en-IN" dirty="0"/>
              <a:t> – </a:t>
            </a:r>
            <a:r>
              <a:rPr lang="en-IN" sz="3000" dirty="0">
                <a:solidFill>
                  <a:srgbClr val="002060"/>
                </a:solidFill>
                <a:latin typeface="Agency FB" panose="020B0503020202020204" pitchFamily="34" charset="0"/>
              </a:rPr>
              <a:t>The total payable for the month of May, 2005.</a:t>
            </a:r>
          </a:p>
          <a:p>
            <a:r>
              <a:rPr lang="en-IN" sz="3000" b="1" dirty="0"/>
              <a:t>PAY_AMT6</a:t>
            </a:r>
            <a:r>
              <a:rPr lang="en-IN" dirty="0"/>
              <a:t> – </a:t>
            </a:r>
            <a:r>
              <a:rPr lang="en-IN" sz="3000" dirty="0">
                <a:solidFill>
                  <a:srgbClr val="002060"/>
                </a:solidFill>
                <a:latin typeface="Agency FB" panose="020B0503020202020204" pitchFamily="34" charset="0"/>
              </a:rPr>
              <a:t>The total payable for the month of April, 2005. </a:t>
            </a:r>
          </a:p>
          <a:p>
            <a:r>
              <a:rPr lang="en-IN" sz="3000" b="1" dirty="0">
                <a:latin typeface="Agency FB" panose="020B0503020202020204" pitchFamily="34" charset="0"/>
              </a:rPr>
              <a:t>DEFAULT</a:t>
            </a:r>
            <a:r>
              <a:rPr lang="en-IN" sz="3000" dirty="0">
                <a:solidFill>
                  <a:srgbClr val="002060"/>
                </a:solidFill>
                <a:latin typeface="Agency FB" panose="020B0503020202020204" pitchFamily="34" charset="0"/>
              </a:rPr>
              <a:t> – The binary number for the default customer, 1 – Yes and 0 – No.</a:t>
            </a:r>
          </a:p>
          <a:p>
            <a:endParaRPr lang="en-IN" sz="3000" dirty="0">
              <a:solidFill>
                <a:srgbClr val="002060"/>
              </a:solidFill>
              <a:latin typeface="Agency FB" panose="020B0503020202020204" pitchFamily="34" charset="0"/>
            </a:endParaRPr>
          </a:p>
        </p:txBody>
      </p:sp>
    </p:spTree>
    <p:extLst>
      <p:ext uri="{BB962C8B-B14F-4D97-AF65-F5344CB8AC3E}">
        <p14:creationId xmlns:p14="http://schemas.microsoft.com/office/powerpoint/2010/main" val="1564986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618" y="129995"/>
            <a:ext cx="8549639" cy="836656"/>
          </a:xfrm>
        </p:spPr>
        <p:txBody>
          <a:bodyPr/>
          <a:lstStyle/>
          <a:p>
            <a:r>
              <a:rPr lang="en-IN" dirty="0">
                <a:solidFill>
                  <a:srgbClr val="FF0000"/>
                </a:solidFill>
                <a:latin typeface="Arial Black" panose="020B0A04020102020204" pitchFamily="34" charset="0"/>
              </a:rPr>
              <a:t>Define Dependent Variable</a:t>
            </a:r>
          </a:p>
        </p:txBody>
      </p:sp>
      <p:sp>
        <p:nvSpPr>
          <p:cNvPr id="5" name="Content Placeholder 4"/>
          <p:cNvSpPr>
            <a:spLocks noGrp="1"/>
          </p:cNvSpPr>
          <p:nvPr>
            <p:ph idx="1"/>
          </p:nvPr>
        </p:nvSpPr>
        <p:spPr>
          <a:xfrm>
            <a:off x="855618" y="1059271"/>
            <a:ext cx="6006736" cy="5567952"/>
          </a:xfrm>
        </p:spPr>
        <p:txBody>
          <a:bodyPr>
            <a:normAutofit fontScale="92500" lnSpcReduction="20000"/>
          </a:bodyPr>
          <a:lstStyle/>
          <a:p>
            <a:pPr marL="0" indent="0">
              <a:buNone/>
            </a:pPr>
            <a:r>
              <a:rPr lang="en-IN" sz="2900" dirty="0">
                <a:solidFill>
                  <a:srgbClr val="002060"/>
                </a:solidFill>
                <a:latin typeface="Agency FB" panose="020B0503020202020204" pitchFamily="34" charset="0"/>
              </a:rPr>
              <a:t>The DEFAULT have the binary variable 1 and 0. </a:t>
            </a:r>
          </a:p>
          <a:p>
            <a:pPr marL="0" indent="0">
              <a:buNone/>
            </a:pPr>
            <a:r>
              <a:rPr lang="en-IN" sz="2900" dirty="0">
                <a:solidFill>
                  <a:srgbClr val="002060"/>
                </a:solidFill>
                <a:latin typeface="Agency FB" panose="020B0503020202020204" pitchFamily="34" charset="0"/>
              </a:rPr>
              <a:t>1 – The Default customer.</a:t>
            </a:r>
          </a:p>
          <a:p>
            <a:pPr marL="0" indent="0">
              <a:buNone/>
            </a:pPr>
            <a:r>
              <a:rPr lang="en-IN" sz="2900" dirty="0">
                <a:solidFill>
                  <a:srgbClr val="002060"/>
                </a:solidFill>
                <a:latin typeface="Agency FB" panose="020B0503020202020204" pitchFamily="34" charset="0"/>
              </a:rPr>
              <a:t>0 – The Non-Default customer.</a:t>
            </a:r>
          </a:p>
          <a:p>
            <a:pPr marL="0" indent="0">
              <a:buNone/>
            </a:pPr>
            <a:r>
              <a:rPr lang="en-IN" sz="2900" dirty="0">
                <a:solidFill>
                  <a:srgbClr val="002060"/>
                </a:solidFill>
                <a:latin typeface="Agency FB" panose="020B0503020202020204" pitchFamily="34" charset="0"/>
              </a:rPr>
              <a:t>The customer who delay for their monthly payment or not pay their full payment is called as </a:t>
            </a:r>
            <a:r>
              <a:rPr lang="en-IN" sz="2900" b="1" dirty="0">
                <a:solidFill>
                  <a:srgbClr val="002060"/>
                </a:solidFill>
                <a:latin typeface="Agency FB" panose="020B0503020202020204" pitchFamily="34" charset="0"/>
              </a:rPr>
              <a:t>Default customer</a:t>
            </a:r>
            <a:r>
              <a:rPr lang="en-IN" sz="2900" dirty="0">
                <a:solidFill>
                  <a:srgbClr val="002060"/>
                </a:solidFill>
                <a:latin typeface="Agency FB" panose="020B0503020202020204" pitchFamily="34" charset="0"/>
              </a:rPr>
              <a:t>.</a:t>
            </a:r>
          </a:p>
          <a:p>
            <a:pPr marL="0" indent="0">
              <a:buNone/>
            </a:pPr>
            <a:r>
              <a:rPr lang="en-IN" sz="2900" dirty="0">
                <a:solidFill>
                  <a:srgbClr val="002060"/>
                </a:solidFill>
                <a:latin typeface="Agency FB" panose="020B0503020202020204" pitchFamily="34" charset="0"/>
              </a:rPr>
              <a:t>The customer who are paying their payment monthly or pay their full bill is called as </a:t>
            </a:r>
            <a:r>
              <a:rPr lang="en-IN" sz="2900" b="1" dirty="0">
                <a:solidFill>
                  <a:srgbClr val="002060"/>
                </a:solidFill>
                <a:latin typeface="Agency FB" panose="020B0503020202020204" pitchFamily="34" charset="0"/>
              </a:rPr>
              <a:t>Non-Default customer.</a:t>
            </a:r>
          </a:p>
          <a:p>
            <a:pPr marL="0" indent="0">
              <a:buNone/>
            </a:pPr>
            <a:r>
              <a:rPr lang="en-IN" sz="2900" dirty="0">
                <a:solidFill>
                  <a:srgbClr val="002060"/>
                </a:solidFill>
                <a:latin typeface="Agency FB" panose="020B0503020202020204" pitchFamily="34" charset="0"/>
              </a:rPr>
              <a:t>Most of the customer are non default for their payment history.</a:t>
            </a:r>
          </a:p>
          <a:p>
            <a:pPr marL="0" indent="0">
              <a:buNone/>
            </a:pPr>
            <a:r>
              <a:rPr lang="en-IN" sz="2900" dirty="0">
                <a:solidFill>
                  <a:srgbClr val="002060"/>
                </a:solidFill>
                <a:latin typeface="Agency FB" panose="020B0503020202020204" pitchFamily="34" charset="0"/>
              </a:rPr>
              <a:t>There are some of the customer are default so we just identify and move out from the issued credit card.</a:t>
            </a:r>
          </a:p>
          <a:p>
            <a:pPr marL="0" indent="0">
              <a:buNone/>
            </a:pPr>
            <a:r>
              <a:rPr lang="en-IN" sz="2900" dirty="0">
                <a:solidFill>
                  <a:srgbClr val="002060"/>
                </a:solidFill>
                <a:latin typeface="Agency FB" panose="020B0503020202020204" pitchFamily="34" charset="0"/>
              </a:rPr>
              <a:t> </a:t>
            </a:r>
          </a:p>
          <a:p>
            <a:pPr marL="0" indent="0">
              <a:buNone/>
            </a:pPr>
            <a:endParaRPr lang="en-IN"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354" y="1307511"/>
            <a:ext cx="5051321" cy="4351338"/>
          </a:xfrm>
          <a:prstGeom prst="rect">
            <a:avLst/>
          </a:prstGeom>
        </p:spPr>
      </p:pic>
    </p:spTree>
    <p:extLst>
      <p:ext uri="{BB962C8B-B14F-4D97-AF65-F5344CB8AC3E}">
        <p14:creationId xmlns:p14="http://schemas.microsoft.com/office/powerpoint/2010/main" val="248381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339"/>
            <a:ext cx="10515600" cy="971776"/>
          </a:xfrm>
        </p:spPr>
        <p:txBody>
          <a:bodyPr/>
          <a:lstStyle/>
          <a:p>
            <a:r>
              <a:rPr lang="en-IN" dirty="0">
                <a:solidFill>
                  <a:srgbClr val="FF0000"/>
                </a:solidFill>
                <a:latin typeface="Arial Black" panose="020B0A04020102020204" pitchFamily="34" charset="0"/>
              </a:rPr>
              <a:t>EDA</a:t>
            </a:r>
            <a:r>
              <a:rPr lang="en-IN" dirty="0"/>
              <a:t> </a:t>
            </a:r>
          </a:p>
        </p:txBody>
      </p:sp>
      <p:sp>
        <p:nvSpPr>
          <p:cNvPr id="4" name="AutoShape 2" descr="data:image/png;base64,iVBORw0KGgoAAAANSUhEUgAAAY4AAAEGCAYAAABy53LJAAAABHNCSVQICAgIfAhkiAAAAAlwSFlzAAALEgAACxIB0t1+/AAAADh0RVh0U29mdHdhcmUAbWF0cGxvdGxpYiB2ZXJzaW9uMy4yLjIsIGh0dHA6Ly9tYXRwbG90bGliLm9yZy+WH4yJAAAgAElEQVR4nO3deZwV1Zn/8c8jRo0aBaVFBQxmBo1md4jiZOK4jBsaccFtokGjIXE0YtS4JDPBZfyNTmKMRoMhgYCJEQm4EMV9iUmMCCIqokiPsjQKtKK4ICj6/P44T6UPtxvowr59afi+X69+9a2nzj116lbd81SdqnuvuTsiIiKttUGtGyAiIh2LEoeIiJSixCEiIqUocYiISClKHCIiUsqGtW5ANXTt2tV79epV62aIiHQoTzzxxKvuXre6cutk4ujVqxeTJ0+udTNERDoUM5vdmnIaqhIRkVKUOEREpBQlDhERKUWJQ0RESlHiEBGRUpQ4RESklKolDjMbYWYLzWxaRfy7Zva8mT1rZv+bxS80s3ozm2FmB2bxgyJWb2YXVKu9IiLSOtX8HMdI4FrghiJgZvsA/YEvuPsyM9sm4rsCxwGfAbYH7jezneJp1wH7Aw3AJDMb7+7Tq9huERFZhaolDnd/xMx6VYRPAy5392VRZmHE+wOjI/6SmdUDu8e8end/EcDMRkdZJQ4RkRpp70+O7wR81cwuA5YC57r7JKA78FhWriFiAHMr4nu0VLGZDQIGAeywww5t3Oz29+dfHdos9tVv3VGDloiIrKi9L45vCGwF9AW+D4wxM2uLit19mLv3cfc+dXWr/aoVERFZQ+19xtEA3OLp92ofN7MPga7APKBnVq5HxFhFXEREaqC9zzhuA/YBiIvfGwGvAuOB48xsYzPbEegNPA5MAnqb2Y5mthHpAvr4dm6ziIhkqnbGYWY3AXsDXc2sARgCjABGxC267wED4+zjWTMbQ7rovRw43d0/iHrOAO4BOgEj3P3ZarVZRERWr5p3VR2/klknrKT8ZcBlLcQnABPasGkiIvIR6JPjIiJSihKHiIiUosQhIiKlKHGIiEgpShwiIlKKEoeIiJSixCEiIqUocYiISClKHCIiUooSh4iIlNLe34673pr2i8OaxT77H/q+RhHpeHTGISIipShxiIhIKUocIiJSihKHiIiUosQhIiKlKHGIiEgpVUscZjbCzBbGz8RWzjvHzNzMusa0mdk1ZlZvZk+b2W5Z2YFmNjP+BlarvSIi0jrVPOMYCRxUGTSznsABwJwsfDDQO/4GAUOj7Fak3yrfA9gdGGJmXarYZhERWY1q/ub4I2bWq4VZVwHnAbdnsf7ADe7uwGNm1tnMtgP2Bu5z90UAZnYfKRndVK12t7dJv/xas9iXv/3HGrRERKR12vUah5n1B+a5+1MVs7oDc7PphoitLN5S3YPMbLKZTW5sbGzDVouISK7dvnLEzDYFfkAapmpz7j4MGAbQp08fr8Yy1gb3/7pfs9i/nTqhBi0RkfVVe55x/AOwI/CUmc0CegBTzGxbYB7QMyvbI2Iri4uISI20W+Jw92fcfRt37+XuvUjDTru5+3xgPPCNuLuqL7DY3V8B7gEOMLMucVH8gIiJiEiNVPN23JuAvwE7m1mDmZ2yiuITgBeBeuBXwH8AxEXxS4FJ8XdJcaFcRERqo5p3VR2/mvm9sscOnL6SciOAEW3aOBERWWP65LiIiJSixCEiIqUocYiISClKHCIiUooSh4iIlKLEISIipShxiIhIKUocIiJSihKHiIiUosQhIiKlKHGIiEgpShwiIlKKEoeIiJTSbr8AuL548eeHN4t96ru31aAlIiLVoTMOEREpRYlDRERKUeIQEZFSqvnTsSPMbKGZTctiPzaz583saTO71cw6Z/MuNLN6M5thZgdm8YMiVm9mF1SrvSIi0jrVvDg+ErgWuCGL3Qdc6O7LzewK4ELgfDPbFTgO+AywPXC/me0Uz7kO2B9oACaZ2Xh3n17FdndId444uFnskG/eVYOWiMi6rmpnHO7+CLCoInavuy+PyceAHvG4PzDa3Ze5+0tAPbB7/NW7+4vu/h4wOsqKiEiN1PIaxzeB4pC4OzA3m9cQsZXFmzGzQWY22cwmNzY2VqG5IiICNUocZvZDYDlwY1vV6e7D3L2Pu/epq6trq2pFRKRCu38A0MxOAg4F9nN3j/A8oGdWrEfEWEW8puZdd3qzWPfTr6tBS0RE2le7nnGY2UHAecBh7r4kmzUeOM7MNjazHYHewOPAJKC3me1oZhuRLqCPb882i4jIiqp2xmFmNwF7A13NrAEYQrqLamPgPjMDeMzdv+Puz5rZGGA6aQjrdHf/IOo5A7gH6ASMcPdnq9VmERFZvaolDnc/voXw8FWUvwy4rIX4BGBCGzZtvXLLbw5qFjvy5LtXWv43ow5oFjt54L1t2iYR6dj0yXERESlF3467nrpp5IHNYsefdE8NWiIiHY3OOEREpBSdcazG/KEXN4tte9qQGrRERGTtoDMOEREpRWcc0iq//G3zayLfPlHXRETWR0oc8pFcfWPzhDL460ooIusyDVWJiEgpShwiIlKKEoeIiJSixCEiIqUocYiISClKHCIiUooSh4iIlKLPcUhVXDF6xc93nH+cPtshsq7QGYeIiJSixCEiIqVULXGY2QgzW2hm07LYVmZ2n5nNjP9dIm5mdo2Z1ZvZ02a2W/acgVF+ppkNrFZ7RUSkdap5xjESqPzd0guAB9y9N/BATAMcDPSOv0HAUEiJhvRb5XsAuwNDimQjIiK1UbXE4e6PAIsqwv2BUfF4FHB4Fr/Bk8eAzma2HXAgcJ+7L3L314H7aJ6MRESkHbX3NY5u7v5KPJ4PdIvH3YG5WbmGiK0s3oyZDTKzyWY2ubGxsW1bLSIif1ezi+Pu7oC3YX3D3L2Pu/epq6trq2pFRKRCeyeOBTEERfxfGPF5QM+sXI+IrSwuIiI10t6JYzxQ3Bk1ELg9i38j7q7qCyyOIa17gAPMrEtcFD8gYiIiUiNV++S4md0E7A10NbMG0t1RlwNjzOwUYDZwTBSfAPQD6oElwMkA7r7IzC4FJkW5S9y98oK7iIi0o6olDnc/fiWz9muhrAOnr6SeEcCINmyaiIh8BPquKlkrDB634l3WVx91d41aIiKro8Qh7epHY1ZMEJccowQh0tHou6pERKSUVp1xmNkD7r7f6mId2cLrf9Ysts13zqpBS0RE1m6rTBxmtgmwKenOqC6AxawtWMknuEVEZN22ujOObwNnAdsDT9CUON4Erq1iu0REZC21ysTh7lcDV5vZd9395+3UJhERWYu16hqHu//czP4Z6JU/x91vqFK7RERkLdXai+O/Bf4BmAp8EGEHlDhERNYzrf0cRx9g1/iEt4iIrMda+zmOacC21WyIiIh0DK094+gKTDezx4FlRdDdD6tKq0TCsbet+Enzmw/XJ81Faq21ieOiajZCREQ6jtbeVfWnajdEREQ6htbeVfUWTT/zuhHwMeAdd9+iWg0TEZG1U2vPOD5RPDYzA/oDfavVKBERWXuV/lr1uCX3NjMbAlywJgs1s+8Bp5LOYp4h/eLfdsBoYGvS15uc6O7vmdnGpM+L/BPwGnCsu89ak+XKuuPg2weuMH1X/1E1aonI+qe1Q1VHZpMbkD7XsXRNFmhm3YEzSZ8LedfMxgDHkX469ip3H21m1wOnAEPj/+vu/o9mdhxwBXDsmixbREQ+utZ+juNr2d+BwFuk4ao1tSHwcTPbkPTtu68A+wJjY/4o4PB43D+mifn7xXCZiIjUQGuvcZzcVgt093lm9hNgDvAucC9paOoNd18exRpo+tr27sDceO5yM1tMGs56ta3aJCIirdfaoaoewM+Br0Toz8Bgd28ou8D4XY/+wI7AG8AfgINW+aTW1TsIGASwww47fNTqpIPqd9s5K0xPOPzKGrVEZN3V2qGq3wDjSb/LsT3wx4itiX8DXnL3Rnd/H7iFlJA6x9AVQA9gXjyeB/QEiPlbki6Sr8Ddh7l7H3fvU1dXt4ZNExGR1Wlt4qhz99+4+/L4Gwmsae88B+hrZpvGtYr9gOnAQ8CAKDMQuD0ej49pYv6D+rJFEZHaaW3ieM3MTjCzTvF3Ai0c9beGu08kXeSeQroVdwNgGHA+cLaZ1ZOuYQyPpwwHto742azhLcAiItI2Wvs5jm+SrnFcRfrsxaPASWu6UHcfAgypCL8I7N5C2aXA0Wu6LBERaVutTRyXAAPd/XUAM9sK+AkpoYiIyHqktUNVny+SBoC7LwK+VJ0miYjI2qy1iWODuI0W+PsZR+mvKxERkY6vtZ3/lcDfzOwPMX00cFl1miQiImuz1n5y/AYzm0z6WhCAI919evWaJSIia6tWDzdFolCyEBFZz7X2GoeIiAigC9yynut36xUrTE844vwatUSk49AZh4iIlKLEISIipShxiIhIKbrGIeuFfrdetML0hCMuarGciKyezjhERKQUJQ4RESlFiUNEREpR4hARkVKUOEREpJSaJA4z62xmY83seTN7zsz2NLOtzOw+M5sZ/7tEWTOza8ys3syeNrPdatFmERFJanU77tXA3e4+wMw2AjYFfgA84O6Xm9kFpN8WPx84GOgdf3sAQ+O/SNUccsvPVpi+88izatQSkbVPu59xmNmWwF7AcAB3f8/d3wD6A6Oi2Cjg8HjcH7jBk8eAzma2XTs3W0REQi2GqnYEGoHfmNmTZvZrM9sM6Obur0SZ+UC3eNwdmJs9vyFiKzCzQWY22cwmNzY2VrH5IiLrt1okjg2B3YCh7v4l4B3SsNTfubsDXqZSdx/m7n3cvU9dXV2bNVZERFZUi8TRADS4+8SYHktKJAuKIaj4vzDmzwN6Zs/vETEREamBdk8c7j4fmGtmO0doP9IvC44HBkZsIHB7PB4PfCPuruoLLM6GtEREpJ3V6q6q7wI3xh1VLwInk5LYGDM7BZgNHBNlJwD9gHpgSZQVqYlDbvnFCtN3HvkfNWqJSO3UJHG4+1SgTwuz9muhrAOnV71RIiLSKuvd16o3Xv/rZrG675xag5aIiHRM+soREREpRYlDRERKUeIQEZFSlDhERKQUJQ4RESlFiUNEREpZ727HFWlrh4xrfov3nUfpFm9Zd+mMQ0RESlHiEBGRUpQ4RESkFCUOEREpRRfHRark0HGjmsXuOGpgCyVFOhYlDpF2dujYG5vF7hjw9Rq0RGTNaKhKRERKUeIQEZFSlDhERKSUmiUOM+tkZk+a2R0xvaOZTTSzejO7OX5WFjPbOKbrY36vWrVZRERqe8YxGHgum74CuMrd/xF4HTgl4qcAr0f8qignIiI1UpO7qsysB3AIcBlwtpkZsC/w71FkFHARMBToH48BxgLXmpnFb5GLrDMOHTumWeyOAcfUoCUiq1arM46fAecBH8b01sAb7r48phuA7vG4OzAXIOYvjvIrMLNBZjbZzCY3NjZWs+0iIuu1dk8cZnYosNDdn2jLet19mLv3cfc+dXV1bVm1iIhkajFU9RXgMDPrB2wCbAFcDXQ2sw3jrKIHMC/KzwN6Ag1mtiGwJfBa+zdbRESgBmcc7n6hu/dw917AccCD7v514CFgQBQbCNwej8fHNDH/QV3fEBGpnbXpcxznky6U15OuYQyP+HBg64ifDVxQo/aJiAg1/q4qd38YeDgevwjs3kKZpcDR7dowERFZqbXpjENERDoAJQ4RESlFX6suspb72thbm8X+OOCIGrREJNEZh4iIlKIzDpF1TP+x9zSL3T7gwBq0RNZVOuMQEZFSlDhERKQUDVWJdFCHjb2jWWz8gENr0BJZ3+iMQ0RESlHiEBGRUpQ4RESkFCUOEREpRYlDRERKUeIQEZFSdDuuyHriiHEPN4vdetTe7d4O6fh0xiEiIqUocYiISCntnjjMrKeZPWRm083sWTMbHPGtzOw+M5sZ/7tE3MzsGjOrN7OnzWy39m6ziIg0qcUZx3LgHHffFegLnG5mu5J+S/wBd+8NPEDTb4sfDPSOv0HA0PZvsoiIFNr94ri7vwK8Eo/fMrPngO5Af2DvKDaK9Fvk50f8Bnd34DEz62xm20U9IvIRHTnu0WaxW4765xq0RDqKml7jMLNewJeAiUC3LBnMB7rF4+7A3OxpDRGrrGuQmU02s8mNjY1Va7OIyPquZonDzDYHxgFnufub+bw4u/Ay9bn7MHfv4+596urq2rClIiKSq0niMLOPkZLGje5+S4QXmNl2MX87YGHE5wE9s6f3iJiIiNRAu1/jMDMDhgPPuftPs1njgYHA5fH/9ix+hpmNBvYAFuv6hkj1DRg3pVls7FG6qVFq88nxrwAnAs+Y2dSI/YCUMMaY2SnAbOCYmDcB6AfUA0uAk9u3uSIikqvFXVV/AWwls/drobwDp1e1USIi0mr65LiIiJSixCEiIqUocYiISClKHCIiUop+j0NESjlm3PPNYmOO+jSn3DKnWXz4kTu0R5OknemMQ0RESlHiEBGRUpQ4RESkFCUOEREpRRfHRaSqhtz6crPYxUdsX4OWSFvRGYeIiJSyzp5xNA79XbNY3Wkn1KAlItKSa25d0Cx25hHdWigpaxudcYiISCnr7BmHiHRMo25p/tPPA4/Ur3quTZQ4RKRDuGXsq81iRw7oWoOWiIaqRESkFJ1xiEiHdtfNzc9EDj62Kw/f2HzIa++va8irLXSYxGFmBwFXA52AX7v75TVukoh0QI+NXNgs1vekbXjqV83jX/jWNu3RpA6nQyQOM+sEXAfsDzQAk8xsvLtPr23LRGRd98J1zW8b3un0ld82PP/Hs5vFtv3+J9u0TbXWIRIHsDtQ7+4vApjZaKA/oMQhIjUx98r5zWI9z9l2peXnX9n86+i3PefTLLhqarN4t+99kQVXT2weH7wHC655pHn8zL1WutyF197RLLbNGYeutHxrmLt/pArag5kNAA5y91Nj+kRgD3c/IyszCBgUkzsDM+JxV6D5IKjiiiu+vsfXprasLfFPuvvqLwS5+1r/BwwgXdcopk8Erm3lcycrrrjiiq8Ny+xI8VX9dZTbcecBPbPpHhETEZF21lESxySgt5ntaGYbAccB42vcJhGR9VKHuDju7svN7AzgHtLtuCPc/dlWPn2Y4oorrvhassyOFF+pDnFxXERE1h4dZahKRETWEkocIiJSTtnbsNbmP9KdVw+RPhj4LDA44t8B3gEc+L8sfn3ElwJvAhdE/Grg7Yi/DfxXRf3zo64fRPynwLIo/y5wfVb+hWzeAxEfD7wVsfeAhogfCCzO6rky4l+O8u/G//+J+M7RvmXxvEsjflbU4cDzwMURvynqeBd4PSs/ElgS8cXA/4v4JsDjQCPwQVbPb2OZRV3XZ+VfjnnLgLsi/pd4nd8F3o82bRL/i+XOAf4R2BeYAkwDXgPujDp2BCYC9dH2In5GxBx4Grgj4jeSPstTWc9w4Kko+3rRxmwf+nms6x3Za/MSMDXa+kjEDbgstu9SYFrE/xxlp8a6zo/4frFeU2ObPRjxfWnaPxYRt0YCW8Xrsiy2+ZMRP5q0z3isX1H+x7G8d4E3svKXRvl3Sfv4U9m6zgJeibqmRuwiYHm2bWdm5V+jad8s1uvmrP73gCUR/yJN+8gSYHrEv0DapxbHes0A9oz1fShi72Txo4Hnoo2z4vGesb4vxLrm9Vwa2/yNqGcmsGcsu3Nse4/n7hnr+3KUX0raD4vy58VrtizWfc9Y32ei/PvxnD1jfSdF/F3SPrMncBhN+/7iqO8s0oea38q2bxEfHGWL7VvEf5299m9k8V9k2+rNqOssUt8wlXT3qWfxn2fbq9g2Z8V2+Vus2x+BLVbZ19a6s2/jxLEdsFs8/kTsHLsCXwWOAB4G9srixwFfjvJXkd64uwK9s3q+Hxtq16j/YNJF+jmkDmtX4CfAVS0s9yhSZ7dxxP8vq6eo/xrSh292jfadEfGjYqPuGjvkQRH/VuwMfYExwMCID4udtS/wpXjeLGDbaENfoB+wOanTG52V3wLYPOr5Waxb3yj3VVKieDurZyRwQpT/WBY/Gfg96Uz2Y8ATWT1F/bfE69CX9KbeJcq+BNwJzAV2As6OnfipeN6Y2F5nx/OeifiXgF6x7cbR1OH3i+WeHa9DUX6L+H82qRN6Ltt/+gCTSR1CnjgGRPnfZ/GTgRuAcyJ+b8W+eHa8jkUH/kKs69mxPefG6zSX9DU6XYFLgFOi/P+SEltX4ALgiojvEuX/CvTJlndArGdX4Iqs/BZZ/Ewiyce8ucCDwGyga5Y4FhXTWdl9SB3N9jG9TUUC6gpcCfwoYvcCCyLeD3g44pOAu4FTgW+Skm/nWN8nIn4BKTF0jvW9ldSJ9gE2ivgB8fqfGutblN8CGBXxM0nvi86x7D+Qksps0nuwc6zvZODUKFPUvw8poXwn4t2zeor6rwQujvL3AvdHvB/wp4hPAv41nncK6X30yVjf4kD1wiy+C6nTf5iUXOZH/ABgw2zfKMpvkW2HwaQ+45Mx3ZPUV82ObfHJWN9zY36nrP68nd8kDipX9rdODVW5+yvuPiUev0XqGLq7+5/d/dYotiSLj3b3SRF/hHRk0N3dZxb1kO48ez3ir5A2/nnAh6QOrDtpI86rXC5wLPBDd18W8WlFPe4+xcyMlNCmRvllpKN7SDvwoojvRNoBIO1QW5GOIvYlHVlD6ry2Tk3wJ73pe7w+Fn/u7hPc/W1Pe8cU0lG/u/ub7v52tGcz0g7lpI7tkljfoq7iboqllfUDp5E6jg8jZlG/R/1bkN6Qb0X5D0lv9I/F+jYSR63AIaSjrO2iXfuSjogOIZ0RdovX+0nSEfLHSQmOiE+I1+4QUkLaJOJvmlmPiM8sysf3oV1D6hyXs6KtsvYUTiN1Sv0i/l5WVw/SkWYX0huWWN9/iHqmxuu3dTyvWN59pAMGSF+p83Y8HgUcHu1/roX24e73ZpOPkT7rhLu/mcU3o2n7Fet1cUVsZU4jHTG/F/U2/0ZAOIZ0VkvUafF4S1InDGlf3pl05ncfcIS7v0F6H9RFfBRwWMRfJh3NvxLLfS/iE0kHNcNjfbePuJEODofH+n7g7m+Y2ZakbfX1aNv7UX5j0tns8Ir6z4y6fhnxeVk9Rf3HAL+L8p2Az0d8S2BexHci9S2QtvkG7j6btH1HRfwloJO7z3b359y9+NaLLwP/F/F73b3Y7kuAdyOeb9/PA4ujfkgHw+fFOs7K4oX9ivor2pnvhy1bVVbpyH+ko9A5rJiRHwa+VhmPefeTjvyLI9LLSEdkM0hHeFvExr465jdk8YtIR11Pk46M50Z8KumNOZG0c8+vaM9e8Zw5UX6XeDw3ys6L+KPAkVFfMQzUlXTG0yni7wCNWd2dSG/yt4mjzyw+lTQcc2MWH0k60l5O0xDZYNIR8lTSm+2KrOwMmoYnfhLx14D/JO3Yy4FhFcudHfGinn+N6Q+L1z7KPAD8EzCWdPpdrOvYiB8NvJnVPZbUwfQnzgiy+B6ko/1Hs/isaOuTwIRsXZ+K+t9lxTOOt0hJ5g9Z+ddIBwLTY/s+WLHcH5GOOot6vhrbbUEs/25SxzQ7tvOUmFcMW75B6lCmkI7El2T1vxRteg4YVBGfEs8dnsXfoGl44uyI9SclginRriJ+EU1DXq8CZ0V8KukA6p1Y9mUVy30h5g2K2C6xbd+Lvwuyel6I17Uh5m0WdT4e8SejTZuRksbjpPfD86QkncdHxno8lMVfpml46HcRPyvqGBl1/zbi18f0otimN0R8RmyXxmjbbRXLvYu0nxftOSLqeSfWaXTEHwUOj3WfCCwttkn2+o3It2/WV91OjEBUzJsDjMqmi77q9ex1zvuqt4Dzs+07i9TvvAB8P+J5O88G3lpl/1rrDr5KSWNz0pvtyIr4n0lvtsr4xfGiV8Y3j53nZmDT2PBbRnwZTcNE3Ugd4ydIR0bFtYxppDHFzWO5C4hboGP+r2KDHxnT15Ay/ebAizQN03yadCr8BPA/pDf2v5C++LGo6zOkJPHZig7yU6Q31Wcrlju0hXineCM8R0pqf6Hp9PjtojzpNN9IRzK/j7Z+NsqcE+VPIHVYef13kb4upqjnFlLH3pmUGMYB55Le+I+T3tyLSYnjZeAXUc/fEwdwKGmcdxZZ4sjivyJ15JXxTqTOYCqwPema2NAokyeOE6P8xqTOfkZW5q/x+L+A1yrqv4uUPIp6HgXGxuOhwJx4vCdpv3qcdK3s3Xjt3yCdnQJsQ+qE94rp7qSOZX9SssvjPySdYa0Qj///Teo894plfjrriKZFvBtpiGMDmoZv94r5I2K7H0ja//PlDgWGFMsl7cvfivmnkjqvvUj794ekfWxIrO+lMX856TvoIB2dX0oanlpO2vf7kM428/hQ0lBWZXwP0hDQY6RhrGlZfBbpTOJS0hDQctLQ6WWk/eBS0v74YZTfnbiGmNU/jjRMWSx3NOlgbA/SmciciBfv3SmkpLIoTxykM+1XyRJJxP9E2ge6VcR/FK99ZXyjqP8nrNhXbRTt2qWir9qYlPh+30IfM4TYn9ebxEEa9riHOIKqiC8CfloRPyU20PkrqeeS2Ok+ByyMne7d2BhzgG0ryl9K04XSu4F/K9pDGtuvi3mbxA5wcbbMxXn7yY6qszI7kY7Uvh87XNGx70k6Kj63InF0jZ2tGNccQuowN8jj2XP2Ih1tDSF1MrPi70PSEVll+b2j/LmkI8IdI26kN3+x3K7x/E1iud8nnSYX9VxJSqz/E+s3K7bXctJw3JIs/lq8/r/Lyi+P5y/J4otjen5FvLKe10lJb3n8eaxvZflF2XJfIx0kzKLpZomi/MtRrljunbGMop6FRf0Vr+UBpI7r3HhNt4v4drGt8237MKkTuyh7jU8iDedtmsez5+wQy/4vmvblWbHOi8n2xSjfK8qdS9qX98nmLQKGxOMN47XvUSw36rNsX1gW8W1JwyaQ9uXp8frUA3Oz9Z0T8W2jjcX6fjWLv5qtbx6fla3vi6Qz2FdjPYv1XUAaZcjL94ryd5Ku/czP1nceaQinaE+xvsVy38zqMVInfmf2/P6kA7HHY3pGrGf/WLcZFa/9M8BjFbGTSO+x+1voF/qThpoq+3Gcv3YAAAXpSURBVKoFpH3t731VZfmV9DGPr6qfXaeuccRY+HDSBc+fthBfQjpCLuIHkTqsm939iizeu6iHdKr6vLs/Q8rWj5COVuaSLnDPN7PtsvKLSBsPUgd9ZcTvII4uoj13kIaWhmSr8HLEnyMduc2M9uxiZp3NbANSh15cp/kr8I147jdJO+zzZlZnZp0jvgnpyPR5MzuLNM57POmIY39ghpntHvUbaUhsM9KRx+eAL7p7r1jm9KjnM1n5o0hv3OdJCa9fLHd/4g4qM6sjHbnfEW3cn/RG7GxmO5nZx0lDiPWkmwx6kMbBXwImufvXSW/Oc6MtfyXdpXOCu18Y5RtI3478oLufQErSz5KuIxxH6ghOJA3h9CCNa99PerN3cffN3X1Dd9+QlPAmRD3XZOUfBF6K+K9I1696AZeTxpZPcPcLSQcbv8uW25+USPaN8iOBBe5+gpn1MrNPmNnGpCNkj/3nLtKNEJCO2JcB08xsMzP7RLZtD4h4f9JF5cPiNS7in8/KH006YJgU6/O5aM88Ukf2NzP7VFb+2Cg/DZhAOtPAzL4Q+8hEM9sstt3zpOR4QJR/BTgo6ukX+8I0Uic218w+TRrWnEnar24FlpvZzsBA0vtrurvPj8cfj7r2i/JfjNj33H1JFv9E1L9zvO5LgSnu3pWUZA4k7SujSENilpU/gqb9fAywzMx2NrOdSKMAU6M9bwOz3b0hW+484M2oZ19S4pxuZsUvQR0fy7o+psfHeh5P6mNuZ0XdaLquWfRV55He9zdm8d5Z/XOIvsrdt4lt+xCpT8r7qqL8vNgmFO2MPuY/s3a2bHVH8B3pjzR846Txu+KWyH7AD2g6inyfdHTQj7QDOU23pr0a8Yez+GJSB9Svov73SEcF/UhHY3n5aRHfO+JLSTtkfUU9DRXtPC2rp7glsR/prpGlNF08L+5cOTjKFbfjFrfLXk7TLZvvA09EfDkr3kb7AKljeDKml5LOvi6L8p+PeU+TOr5iuRMryv93xL8S7Shu87suq+ct0tHcNNIZx+djumjLS6RhtR+T3hwzgGtpGur5FGk4pz62T3Gt4UyazjhepWkIaDkpeUyN58yIdf1rbLdppCPIu1vYj/Khqgcryhe3GHcmJbNnSPvHn7LnP0zqNPfO6jkiyj4VbSpuxx0Wr+NSUmf7w4jvRtPtmm9nr/F3Ytt+GOs4M+KzWPE2y4kRvzuLvUXT9aVPRVueiucV2/zWrPybrHjr9+vZvOFZPYtiGzybtf8Ymm61zveFwaTrOktJR8W3kW4i2Jq4BhDtvDPiR9B01Px+PO4S23R+toyXIj4u5i2J9t8NdIllf5F0B9V7pETYhTQcOjPKLyYl7C6kg7w7s/X9S1bP+FiHp7P2/wspgSyJv4ciPjjq/4A09FechW0dZT6I/1tl+0lxC+1C4J6I19O0nz9N0y3w4+J1Xx5t757th5uRzozzu+Z+S9Ow3QSazmoHk655vEDqP6zyfZH/6StHRESklHVqqEpERKpPiUNEREpR4hARkVKUOEREpBQlDhERKUWJQ6SNmdnhZubxWYUitruZPWxmM81sipndaWafi3kXmdk8M5ua/XVe+RJEaku344q0MTO7mfQ1Jg+6+xAz60b6jMK/u/ujUeZfSPfW32ZmFwFvu/tPatZokRI6xG+Oi3QUZrY56cNg+5B+12AI6TdDRhVJA8Dd/1KbFop8dBqqEmlb/UmfRn8BeM3M/on0BZRTVv00vpcNUz1U9VaKfARKHCJt63jSN6US/4+vLGBmE83sOTO7Ogtf5e5fjL992qOhImtKQ1UibcTMtiJ9wd3nzMxp+kGsUaTvnrodwN33MLMBpK9gF+lwdMYh0nYGAL9190+6ey9370n68r37gJPM7J+zspvWpIUibUBnHCJt53jSNxnnxkX8WOAKM+tO+tbTV0lfv174npmdkE0f7u6zqthWkTWm23FFRKQUDVWJiEgpShwiIlKKEoeIiJSixCEiIqUocYiISClKHCIiUooSh4iIlPL/AZ2wkfpsL5hm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Content Placeholder 8"/>
          <p:cNvSpPr>
            <a:spLocks noGrp="1"/>
          </p:cNvSpPr>
          <p:nvPr>
            <p:ph idx="1"/>
          </p:nvPr>
        </p:nvSpPr>
        <p:spPr>
          <a:xfrm>
            <a:off x="838200" y="918753"/>
            <a:ext cx="10204269" cy="1711236"/>
          </a:xfrm>
        </p:spPr>
        <p:txBody>
          <a:bodyPr/>
          <a:lstStyle/>
          <a:p>
            <a:pPr marL="0" indent="0">
              <a:buNone/>
            </a:pPr>
            <a:r>
              <a:rPr lang="en-IN" dirty="0">
                <a:solidFill>
                  <a:srgbClr val="002060"/>
                </a:solidFill>
                <a:latin typeface="Agency FB" panose="020B0503020202020204" pitchFamily="34" charset="0"/>
              </a:rPr>
              <a:t>What is the age of the customer and how many customer are from which age so we can deal with the customer separately. This helps us to avoid confusion while dealing with the different age of customer. So we can conclude from the below graph that the top five range of customer are from 29, 27, 28, 30, 26.</a:t>
            </a:r>
          </a:p>
        </p:txBody>
      </p:sp>
      <p:pic>
        <p:nvPicPr>
          <p:cNvPr id="10"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433939" y="2734490"/>
            <a:ext cx="7012790" cy="381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4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6867</TotalTime>
  <Words>1607</Words>
  <Application>Microsoft Office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Agency FB</vt:lpstr>
      <vt:lpstr>Algerian</vt:lpstr>
      <vt:lpstr>Arial</vt:lpstr>
      <vt:lpstr>Arial Black</vt:lpstr>
      <vt:lpstr>Arial Rounded MT Bold</vt:lpstr>
      <vt:lpstr>Calibri</vt:lpstr>
      <vt:lpstr>Calibri Light</vt:lpstr>
      <vt:lpstr>Office Theme</vt:lpstr>
      <vt:lpstr>  Capstone Project-3</vt:lpstr>
      <vt:lpstr>Discussion Points</vt:lpstr>
      <vt:lpstr>The Dilemma</vt:lpstr>
      <vt:lpstr>Data Pipeline</vt:lpstr>
      <vt:lpstr>Data Summary</vt:lpstr>
      <vt:lpstr>Data Summary</vt:lpstr>
      <vt:lpstr>Data Summary</vt:lpstr>
      <vt:lpstr>Define Dependent Variable</vt:lpstr>
      <vt:lpstr>EDA </vt:lpstr>
      <vt:lpstr>EDA</vt:lpstr>
      <vt:lpstr>EDA</vt:lpstr>
      <vt:lpstr> EDA</vt:lpstr>
      <vt:lpstr>EDA</vt:lpstr>
      <vt:lpstr>  EDA</vt:lpstr>
      <vt:lpstr>EDA (Correlation)</vt:lpstr>
      <vt:lpstr>   Sex VS Default (Relation)</vt:lpstr>
      <vt:lpstr> Age VS Default (Relation)</vt:lpstr>
      <vt:lpstr>Education VS Default (Relation)</vt:lpstr>
      <vt:lpstr>Marriage VS Default (Relation)</vt:lpstr>
      <vt:lpstr>Preparing Data For Model</vt:lpstr>
      <vt:lpstr> Applying Baseline Model</vt:lpstr>
      <vt:lpstr>Model Validation &amp; Selection(Confusion Matrix)</vt:lpstr>
      <vt:lpstr> Model Validation And Selection</vt:lpstr>
      <vt:lpstr>Final Selection of Model</vt:lpstr>
      <vt:lpstr>Visualizing Results</vt:lpstr>
      <vt:lpstr> Conclusion</vt:lpstr>
      <vt:lpstr>Conclusion</vt:lpstr>
      <vt:lpstr>Challenges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Project-3</dc:title>
  <dc:creator>DELL</dc:creator>
  <cp:lastModifiedBy>Rahul Chauhan</cp:lastModifiedBy>
  <cp:revision>140</cp:revision>
  <dcterms:created xsi:type="dcterms:W3CDTF">2022-03-10T16:31:07Z</dcterms:created>
  <dcterms:modified xsi:type="dcterms:W3CDTF">2022-11-01T16:53:23Z</dcterms:modified>
</cp:coreProperties>
</file>