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34" r:id="rId1"/>
    <p:sldMasterId id="2147485526" r:id="rId2"/>
  </p:sldMasterIdLst>
  <p:notesMasterIdLst>
    <p:notesMasterId r:id="rId29"/>
  </p:notesMasterIdLst>
  <p:handoutMasterIdLst>
    <p:handoutMasterId r:id="rId30"/>
  </p:handoutMasterIdLst>
  <p:sldIdLst>
    <p:sldId id="316" r:id="rId3"/>
    <p:sldId id="301" r:id="rId4"/>
    <p:sldId id="303" r:id="rId5"/>
    <p:sldId id="304" r:id="rId6"/>
    <p:sldId id="345" r:id="rId7"/>
    <p:sldId id="305" r:id="rId8"/>
    <p:sldId id="306" r:id="rId9"/>
    <p:sldId id="349" r:id="rId10"/>
    <p:sldId id="350" r:id="rId11"/>
    <p:sldId id="336" r:id="rId12"/>
    <p:sldId id="335" r:id="rId13"/>
    <p:sldId id="320" r:id="rId14"/>
    <p:sldId id="337" r:id="rId15"/>
    <p:sldId id="338" r:id="rId16"/>
    <p:sldId id="343" r:id="rId17"/>
    <p:sldId id="340" r:id="rId18"/>
    <p:sldId id="353" r:id="rId19"/>
    <p:sldId id="352" r:id="rId20"/>
    <p:sldId id="341" r:id="rId21"/>
    <p:sldId id="342" r:id="rId22"/>
    <p:sldId id="355" r:id="rId23"/>
    <p:sldId id="354" r:id="rId24"/>
    <p:sldId id="356" r:id="rId25"/>
    <p:sldId id="357" r:id="rId26"/>
    <p:sldId id="347" r:id="rId27"/>
    <p:sldId id="333" r:id="rId28"/>
  </p:sldIdLst>
  <p:sldSz cx="9144000" cy="6858000" type="screen4x3"/>
  <p:notesSz cx="6794500" cy="9906000"/>
  <p:defaultTextStyle>
    <a:defPPr>
      <a:defRPr lang="en-US"/>
    </a:defPPr>
    <a:lvl1pPr algn="l" defTabSz="457200" rtl="0" fontAlgn="base">
      <a:spcBef>
        <a:spcPct val="0"/>
      </a:spcBef>
      <a:spcAft>
        <a:spcPct val="0"/>
      </a:spcAft>
      <a:defRPr kern="1200">
        <a:solidFill>
          <a:schemeClr val="tx1"/>
        </a:solidFill>
        <a:latin typeface="Candara" pitchFamily="34" charset="0"/>
        <a:ea typeface="+mn-ea"/>
        <a:cs typeface="Arial" charset="0"/>
      </a:defRPr>
    </a:lvl1pPr>
    <a:lvl2pPr marL="457200" algn="l" defTabSz="457200" rtl="0" fontAlgn="base">
      <a:spcBef>
        <a:spcPct val="0"/>
      </a:spcBef>
      <a:spcAft>
        <a:spcPct val="0"/>
      </a:spcAft>
      <a:defRPr kern="1200">
        <a:solidFill>
          <a:schemeClr val="tx1"/>
        </a:solidFill>
        <a:latin typeface="Candara" pitchFamily="34" charset="0"/>
        <a:ea typeface="+mn-ea"/>
        <a:cs typeface="Arial" charset="0"/>
      </a:defRPr>
    </a:lvl2pPr>
    <a:lvl3pPr marL="914400" algn="l" defTabSz="457200" rtl="0" fontAlgn="base">
      <a:spcBef>
        <a:spcPct val="0"/>
      </a:spcBef>
      <a:spcAft>
        <a:spcPct val="0"/>
      </a:spcAft>
      <a:defRPr kern="1200">
        <a:solidFill>
          <a:schemeClr val="tx1"/>
        </a:solidFill>
        <a:latin typeface="Candara" pitchFamily="34" charset="0"/>
        <a:ea typeface="+mn-ea"/>
        <a:cs typeface="Arial" charset="0"/>
      </a:defRPr>
    </a:lvl3pPr>
    <a:lvl4pPr marL="1371600" algn="l" defTabSz="457200" rtl="0" fontAlgn="base">
      <a:spcBef>
        <a:spcPct val="0"/>
      </a:spcBef>
      <a:spcAft>
        <a:spcPct val="0"/>
      </a:spcAft>
      <a:defRPr kern="1200">
        <a:solidFill>
          <a:schemeClr val="tx1"/>
        </a:solidFill>
        <a:latin typeface="Candara" pitchFamily="34" charset="0"/>
        <a:ea typeface="+mn-ea"/>
        <a:cs typeface="Arial" charset="0"/>
      </a:defRPr>
    </a:lvl4pPr>
    <a:lvl5pPr marL="1828800" algn="l" defTabSz="457200" rtl="0" fontAlgn="base">
      <a:spcBef>
        <a:spcPct val="0"/>
      </a:spcBef>
      <a:spcAft>
        <a:spcPct val="0"/>
      </a:spcAft>
      <a:defRPr kern="1200">
        <a:solidFill>
          <a:schemeClr val="tx1"/>
        </a:solidFill>
        <a:latin typeface="Candara" pitchFamily="34" charset="0"/>
        <a:ea typeface="+mn-ea"/>
        <a:cs typeface="Arial" charset="0"/>
      </a:defRPr>
    </a:lvl5pPr>
    <a:lvl6pPr marL="2286000" algn="l" defTabSz="914400" rtl="0" eaLnBrk="1" latinLnBrk="0" hangingPunct="1">
      <a:defRPr kern="1200">
        <a:solidFill>
          <a:schemeClr val="tx1"/>
        </a:solidFill>
        <a:latin typeface="Candara" pitchFamily="34" charset="0"/>
        <a:ea typeface="+mn-ea"/>
        <a:cs typeface="Arial" charset="0"/>
      </a:defRPr>
    </a:lvl6pPr>
    <a:lvl7pPr marL="2743200" algn="l" defTabSz="914400" rtl="0" eaLnBrk="1" latinLnBrk="0" hangingPunct="1">
      <a:defRPr kern="1200">
        <a:solidFill>
          <a:schemeClr val="tx1"/>
        </a:solidFill>
        <a:latin typeface="Candara" pitchFamily="34" charset="0"/>
        <a:ea typeface="+mn-ea"/>
        <a:cs typeface="Arial" charset="0"/>
      </a:defRPr>
    </a:lvl7pPr>
    <a:lvl8pPr marL="3200400" algn="l" defTabSz="914400" rtl="0" eaLnBrk="1" latinLnBrk="0" hangingPunct="1">
      <a:defRPr kern="1200">
        <a:solidFill>
          <a:schemeClr val="tx1"/>
        </a:solidFill>
        <a:latin typeface="Candara" pitchFamily="34" charset="0"/>
        <a:ea typeface="+mn-ea"/>
        <a:cs typeface="Arial" charset="0"/>
      </a:defRPr>
    </a:lvl8pPr>
    <a:lvl9pPr marL="3657600" algn="l" defTabSz="914400" rtl="0" eaLnBrk="1" latinLnBrk="0" hangingPunct="1">
      <a:defRPr kern="1200">
        <a:solidFill>
          <a:schemeClr val="tx1"/>
        </a:solidFill>
        <a:latin typeface="Candar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A4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3357" autoAdjust="0"/>
  </p:normalViewPr>
  <p:slideViewPr>
    <p:cSldViewPr snapToGrid="0" snapToObjects="1">
      <p:cViewPr>
        <p:scale>
          <a:sx n="70" d="100"/>
          <a:sy n="70" d="100"/>
        </p:scale>
        <p:origin x="-13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4" d="100"/>
        <a:sy n="84" d="100"/>
      </p:scale>
      <p:origin x="0" y="-151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 Type="http://schemas.openxmlformats.org/officeDocument/2006/relationships/slide" Target="slides/slide1.xml" /><Relationship Id="rId21" Type="http://schemas.openxmlformats.org/officeDocument/2006/relationships/slide" Target="slides/slide19.xml" /><Relationship Id="rId34"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theme" Target="theme/theme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viewProps" Target="viewProps.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handoutMaster" Target="handoutMasters/handoutMaster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24" tIns="45712" rIns="91424" bIns="45712"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sz="quarter" idx="1"/>
          </p:nvPr>
        </p:nvSpPr>
        <p:spPr>
          <a:xfrm>
            <a:off x="3848100" y="0"/>
            <a:ext cx="2944813" cy="495300"/>
          </a:xfrm>
          <a:prstGeom prst="rect">
            <a:avLst/>
          </a:prstGeom>
        </p:spPr>
        <p:txBody>
          <a:bodyPr vert="horz" lIns="91424" tIns="45712" rIns="91424" bIns="45712" rtlCol="0"/>
          <a:lstStyle>
            <a:lvl1pPr algn="r" eaLnBrk="1" fontAlgn="auto" hangingPunct="1">
              <a:spcBef>
                <a:spcPts val="0"/>
              </a:spcBef>
              <a:spcAft>
                <a:spcPts val="0"/>
              </a:spcAft>
              <a:defRPr sz="1200">
                <a:latin typeface="+mn-lt"/>
                <a:cs typeface="+mn-cs"/>
              </a:defRPr>
            </a:lvl1pPr>
          </a:lstStyle>
          <a:p>
            <a:pPr>
              <a:defRPr/>
            </a:pPr>
            <a:fld id="{9827AAF9-54ED-4106-93EC-24FD00152E5F}" type="datetimeFigureOut">
              <a:rPr lang="en-GB"/>
              <a:pPr>
                <a:defRPr/>
              </a:pPr>
              <a:t>09/05/2022</a:t>
            </a:fld>
            <a:endParaRPr lang="en-GB" dirty="0"/>
          </a:p>
        </p:txBody>
      </p:sp>
      <p:sp>
        <p:nvSpPr>
          <p:cNvPr id="4" name="Footer Placeholder 3"/>
          <p:cNvSpPr>
            <a:spLocks noGrp="1"/>
          </p:cNvSpPr>
          <p:nvPr>
            <p:ph type="ftr" sz="quarter" idx="2"/>
          </p:nvPr>
        </p:nvSpPr>
        <p:spPr>
          <a:xfrm>
            <a:off x="0" y="9409113"/>
            <a:ext cx="2944813" cy="495300"/>
          </a:xfrm>
          <a:prstGeom prst="rect">
            <a:avLst/>
          </a:prstGeom>
        </p:spPr>
        <p:txBody>
          <a:bodyPr vert="horz" lIns="91424" tIns="45712" rIns="91424" bIns="45712"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5" name="Slide Number Placeholder 4"/>
          <p:cNvSpPr>
            <a:spLocks noGrp="1"/>
          </p:cNvSpPr>
          <p:nvPr>
            <p:ph type="sldNum" sz="quarter" idx="3"/>
          </p:nvPr>
        </p:nvSpPr>
        <p:spPr>
          <a:xfrm>
            <a:off x="3848100" y="9409113"/>
            <a:ext cx="2944813" cy="495300"/>
          </a:xfrm>
          <a:prstGeom prst="rect">
            <a:avLst/>
          </a:prstGeom>
        </p:spPr>
        <p:txBody>
          <a:bodyPr vert="horz" wrap="square" lIns="91424" tIns="45712" rIns="91424" bIns="45712" numCol="1" anchor="b" anchorCtr="0" compatLnSpc="1">
            <a:prstTxWarp prst="textNoShape">
              <a:avLst/>
            </a:prstTxWarp>
          </a:bodyPr>
          <a:lstStyle>
            <a:lvl1pPr algn="r" eaLnBrk="1" hangingPunct="1">
              <a:defRPr sz="1200">
                <a:latin typeface="Calibri" pitchFamily="34" charset="0"/>
                <a:cs typeface="+mn-cs"/>
              </a:defRPr>
            </a:lvl1pPr>
          </a:lstStyle>
          <a:p>
            <a:pPr>
              <a:defRPr/>
            </a:pPr>
            <a:fld id="{868D4CC1-F742-423F-926D-DEB4278BFFDC}" type="slidenum">
              <a:rPr lang="en-GB"/>
              <a:pPr>
                <a:defRPr/>
              </a:pPr>
              <a:t>‹#›</a:t>
            </a:fld>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813" cy="495300"/>
          </a:xfrm>
          <a:prstGeom prst="rect">
            <a:avLst/>
          </a:prstGeom>
        </p:spPr>
        <p:txBody>
          <a:bodyPr vert="horz" lIns="91424" tIns="45712" rIns="91424" bIns="45712"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48100" y="0"/>
            <a:ext cx="2944813" cy="495300"/>
          </a:xfrm>
          <a:prstGeom prst="rect">
            <a:avLst/>
          </a:prstGeom>
        </p:spPr>
        <p:txBody>
          <a:bodyPr vert="horz" lIns="91424" tIns="45712" rIns="91424" bIns="45712" rtlCol="0"/>
          <a:lstStyle>
            <a:lvl1pPr algn="r" eaLnBrk="1" fontAlgn="auto" hangingPunct="1">
              <a:spcBef>
                <a:spcPts val="0"/>
              </a:spcBef>
              <a:spcAft>
                <a:spcPts val="0"/>
              </a:spcAft>
              <a:defRPr sz="1200">
                <a:latin typeface="+mn-lt"/>
                <a:cs typeface="+mn-cs"/>
              </a:defRPr>
            </a:lvl1pPr>
          </a:lstStyle>
          <a:p>
            <a:pPr>
              <a:defRPr/>
            </a:pPr>
            <a:fld id="{278C53CC-33CF-4085-AB71-03A256A6E9A3}" type="datetimeFigureOut">
              <a:rPr lang="en-US"/>
              <a:pPr>
                <a:defRPr/>
              </a:pPr>
              <a:t>5/9/2022</a:t>
            </a:fld>
            <a:endParaRPr lang="en-US" dirty="0"/>
          </a:p>
        </p:txBody>
      </p:sp>
      <p:sp>
        <p:nvSpPr>
          <p:cNvPr id="4" name="Slide Image Placeholder 3"/>
          <p:cNvSpPr>
            <a:spLocks noGrp="1" noRot="1" noChangeAspect="1"/>
          </p:cNvSpPr>
          <p:nvPr>
            <p:ph type="sldImg" idx="2"/>
          </p:nvPr>
        </p:nvSpPr>
        <p:spPr>
          <a:xfrm>
            <a:off x="920750" y="742950"/>
            <a:ext cx="4953000" cy="3714750"/>
          </a:xfrm>
          <a:prstGeom prst="rect">
            <a:avLst/>
          </a:prstGeom>
          <a:noFill/>
          <a:ln w="12700">
            <a:solidFill>
              <a:prstClr val="black"/>
            </a:solidFill>
          </a:ln>
        </p:spPr>
        <p:txBody>
          <a:bodyPr vert="horz" lIns="91424" tIns="45712" rIns="91424" bIns="45712" rtlCol="0" anchor="ctr"/>
          <a:lstStyle/>
          <a:p>
            <a:pPr lvl="0"/>
            <a:endParaRPr lang="en-US" noProof="0" dirty="0"/>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24" tIns="45712" rIns="91424" bIns="45712"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9409113"/>
            <a:ext cx="2944813" cy="495300"/>
          </a:xfrm>
          <a:prstGeom prst="rect">
            <a:avLst/>
          </a:prstGeom>
        </p:spPr>
        <p:txBody>
          <a:bodyPr vert="horz" lIns="91424" tIns="45712" rIns="91424" bIns="45712"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8100" y="9409113"/>
            <a:ext cx="2944813" cy="495300"/>
          </a:xfrm>
          <a:prstGeom prst="rect">
            <a:avLst/>
          </a:prstGeom>
        </p:spPr>
        <p:txBody>
          <a:bodyPr vert="horz" wrap="square" lIns="91424" tIns="45712" rIns="91424" bIns="45712" numCol="1" anchor="b" anchorCtr="0" compatLnSpc="1">
            <a:prstTxWarp prst="textNoShape">
              <a:avLst/>
            </a:prstTxWarp>
          </a:bodyPr>
          <a:lstStyle>
            <a:lvl1pPr algn="r" eaLnBrk="1" hangingPunct="1">
              <a:defRPr sz="1200">
                <a:latin typeface="Calibri" pitchFamily="34" charset="0"/>
                <a:cs typeface="+mn-cs"/>
              </a:defRPr>
            </a:lvl1pPr>
          </a:lstStyle>
          <a:p>
            <a:pPr>
              <a:defRPr/>
            </a:pPr>
            <a:fld id="{8CCD7B24-12DE-4CAE-B2DA-255C89A52C5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Here Column Visualization is Used</a:t>
            </a:r>
            <a:r>
              <a:rPr lang="en-IN"/>
              <a:t>; Coloring for differentiating AQ standers ; Filter includes NULL values</a:t>
            </a:r>
          </a:p>
        </p:txBody>
      </p:sp>
      <p:sp>
        <p:nvSpPr>
          <p:cNvPr id="4" name="Slide Number Placeholder 3"/>
          <p:cNvSpPr>
            <a:spLocks noGrp="1"/>
          </p:cNvSpPr>
          <p:nvPr>
            <p:ph type="sldNum" sz="quarter" idx="5"/>
          </p:nvPr>
        </p:nvSpPr>
        <p:spPr/>
        <p:txBody>
          <a:bodyPr/>
          <a:lstStyle/>
          <a:p>
            <a:pPr>
              <a:defRPr/>
            </a:pPr>
            <a:fld id="{EDA6497B-E9DA-4E21-99B2-A2EF675F6F1B}" type="slidenum">
              <a:rPr lang="en-US" smtClean="0"/>
              <a:pPr>
                <a:defRPr/>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Pie chart Visualization ; filter on City only selected cities are retrieved ; Summarization on PM 2.5 </a:t>
            </a:r>
            <a:endParaRPr lang="en-IN"/>
          </a:p>
        </p:txBody>
      </p:sp>
      <p:sp>
        <p:nvSpPr>
          <p:cNvPr id="4" name="Slide Number Placeholder 3"/>
          <p:cNvSpPr>
            <a:spLocks noGrp="1"/>
          </p:cNvSpPr>
          <p:nvPr>
            <p:ph type="sldNum" sz="quarter" idx="5"/>
          </p:nvPr>
        </p:nvSpPr>
        <p:spPr/>
        <p:txBody>
          <a:bodyPr/>
          <a:lstStyle/>
          <a:p>
            <a:pPr>
              <a:defRPr/>
            </a:pPr>
            <a:fld id="{EC2E0019-7F51-4A45-B0B9-9DBBF0A2E362}" type="slidenum">
              <a:rPr lang="en-US" smtClean="0"/>
              <a:pPr>
                <a:defRPr/>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Table Visualizations, filter only include active Stations</a:t>
            </a:r>
            <a:endParaRPr lang="en-IN"/>
          </a:p>
        </p:txBody>
      </p:sp>
      <p:sp>
        <p:nvSpPr>
          <p:cNvPr id="4" name="Slide Number Placeholder 3"/>
          <p:cNvSpPr>
            <a:spLocks noGrp="1"/>
          </p:cNvSpPr>
          <p:nvPr>
            <p:ph type="sldNum" sz="quarter" idx="5"/>
          </p:nvPr>
        </p:nvSpPr>
        <p:spPr/>
        <p:txBody>
          <a:bodyPr/>
          <a:lstStyle/>
          <a:p>
            <a:pPr>
              <a:defRPr/>
            </a:pPr>
            <a:fld id="{0FB0EAFF-C174-48EE-94C1-2CFE71014D9D}" type="slidenum">
              <a:rPr lang="en-US" smtClean="0"/>
              <a:pPr>
                <a:defRPr/>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ECED6216-6346-4E23-B10F-65F0AE587C55}" type="datetimeFigureOut">
              <a:rPr lang="en-US"/>
              <a:pPr>
                <a:defRPr/>
              </a:pPr>
              <a:t>5/9/2022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ED2FA1-FBC0-40B1-A0CB-02B348FC1BA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6BF67B0E-4BBC-4409-950C-5D8E2201B716}" type="datetimeFigureOut">
              <a:rPr lang="en-US"/>
              <a:pPr>
                <a:defRPr/>
              </a:pPr>
              <a:t>5/9/2022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E5E587-8224-49F2-A530-827A276CA68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0EA5B961-1925-4EB5-BE57-7E3A91C1F7CB}" type="datetimeFigureOut">
              <a:rPr lang="en-US"/>
              <a:pPr>
                <a:defRPr/>
              </a:pPr>
              <a:t>5/9/2022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E860D7-BCBE-4CB4-BE8C-8E9A6CBB266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pPr>
              <a:defRPr/>
            </a:pPr>
            <a:fld id="{FA0695A7-2186-4EC1-8FC3-493A9EB16737}" type="datetimeFigureOut">
              <a:rPr lang="en-US" smtClean="0"/>
              <a:pPr>
                <a:defRPr/>
              </a:pPr>
              <a:t>5/9/2022</a:t>
            </a:fld>
            <a:endParaRPr lang="en-US" dirty="0"/>
          </a:p>
        </p:txBody>
      </p:sp>
      <p:sp>
        <p:nvSpPr>
          <p:cNvPr id="2" name="Footer Placeholder 1"/>
          <p:cNvSpPr>
            <a:spLocks noGrp="1"/>
          </p:cNvSpPr>
          <p:nvPr>
            <p:ph type="ftr" sz="quarter" idx="11"/>
          </p:nvPr>
        </p:nvSpPr>
        <p:spPr/>
        <p:txBody>
          <a:bodyPr/>
          <a:lstStyle/>
          <a:p>
            <a:pPr>
              <a:defRPr/>
            </a:pPr>
            <a:endParaRPr lang="en-US"/>
          </a:p>
        </p:txBody>
      </p:sp>
      <p:sp>
        <p:nvSpPr>
          <p:cNvPr id="15" name="Slide Number Placeholder 14"/>
          <p:cNvSpPr>
            <a:spLocks noGrp="1"/>
          </p:cNvSpPr>
          <p:nvPr>
            <p:ph type="sldNum" sz="quarter" idx="12"/>
          </p:nvPr>
        </p:nvSpPr>
        <p:spPr>
          <a:xfrm>
            <a:off x="8229600" y="6473952"/>
            <a:ext cx="758952" cy="246888"/>
          </a:xfrm>
        </p:spPr>
        <p:txBody>
          <a:bodyPr/>
          <a:lstStyle/>
          <a:p>
            <a:pPr>
              <a:defRPr/>
            </a:pPr>
            <a:fld id="{0BD9A9A4-44DF-41AD-9030-CEFCB59D6796}" type="slidenum">
              <a:rPr lang="en-US" smtClean="0"/>
              <a:pPr>
                <a:defRPr/>
              </a:pPr>
              <a:t>‹#›</a:t>
            </a:fld>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pPr>
              <a:defRPr/>
            </a:pPr>
            <a:fld id="{E0CABD86-3E3F-459D-AC86-09B173F30391}" type="datetimeFigureOut">
              <a:rPr lang="en-US" smtClean="0"/>
              <a:pPr>
                <a:defRPr/>
              </a:pPr>
              <a:t>5/9/2022</a:t>
            </a:fld>
            <a:endParaRPr lang="en-US" dirty="0"/>
          </a:p>
        </p:txBody>
      </p:sp>
      <p:sp>
        <p:nvSpPr>
          <p:cNvPr id="19" name="Footer Placeholder 18"/>
          <p:cNvSpPr>
            <a:spLocks noGrp="1"/>
          </p:cNvSpPr>
          <p:nvPr>
            <p:ph type="ftr" sz="quarter" idx="11"/>
          </p:nvPr>
        </p:nvSpPr>
        <p:spPr>
          <a:xfrm>
            <a:off x="3581400" y="76200"/>
            <a:ext cx="2895600" cy="288925"/>
          </a:xfrm>
        </p:spPr>
        <p:txBody>
          <a:bodyPr/>
          <a:lstStyle/>
          <a:p>
            <a:pPr>
              <a:defRPr/>
            </a:pPr>
            <a:endParaRPr lang="en-US"/>
          </a:p>
        </p:txBody>
      </p:sp>
      <p:sp>
        <p:nvSpPr>
          <p:cNvPr id="16" name="Slide Number Placeholder 15"/>
          <p:cNvSpPr>
            <a:spLocks noGrp="1"/>
          </p:cNvSpPr>
          <p:nvPr>
            <p:ph type="sldNum" sz="quarter" idx="12"/>
          </p:nvPr>
        </p:nvSpPr>
        <p:spPr>
          <a:xfrm>
            <a:off x="8229600" y="6473952"/>
            <a:ext cx="758952" cy="246888"/>
          </a:xfrm>
        </p:spPr>
        <p:txBody>
          <a:bodyPr/>
          <a:lstStyle/>
          <a:p>
            <a:pPr>
              <a:defRPr/>
            </a:pPr>
            <a:fld id="{3DE0BA14-AACB-41E9-9360-F5C9AE07102E}" type="slidenum">
              <a:rPr lang="en-US" smtClean="0"/>
              <a:pPr>
                <a:defRPr/>
              </a:pPr>
              <a:t>‹#›</a:t>
            </a:fld>
            <a:endParaRPr lang="en-US"/>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pPr>
              <a:defRPr/>
            </a:pPr>
            <a:fld id="{E0F0DBF0-D840-477E-A407-BD6A30EBBE28}" type="datetimeFigureOut">
              <a:rPr lang="en-US" smtClean="0"/>
              <a:pPr>
                <a:defRPr/>
              </a:pPr>
              <a:t>5/9/2022</a:t>
            </a:fld>
            <a:endParaRPr lang="en-US" dirty="0"/>
          </a:p>
        </p:txBody>
      </p:sp>
      <p:sp>
        <p:nvSpPr>
          <p:cNvPr id="11" name="Footer Placeholder 10"/>
          <p:cNvSpPr>
            <a:spLocks noGrp="1"/>
          </p:cNvSpPr>
          <p:nvPr>
            <p:ph type="ftr" sz="quarter" idx="11"/>
          </p:nvPr>
        </p:nvSpPr>
        <p:spPr/>
        <p:txBody>
          <a:bodyPr/>
          <a:lstStyle/>
          <a:p>
            <a:pPr>
              <a:defRPr/>
            </a:pPr>
            <a:endParaRPr lang="en-US"/>
          </a:p>
        </p:txBody>
      </p:sp>
      <p:sp>
        <p:nvSpPr>
          <p:cNvPr id="16" name="Slide Number Placeholder 15"/>
          <p:cNvSpPr>
            <a:spLocks noGrp="1"/>
          </p:cNvSpPr>
          <p:nvPr>
            <p:ph type="sldNum" sz="quarter" idx="12"/>
          </p:nvPr>
        </p:nvSpPr>
        <p:spPr/>
        <p:txBody>
          <a:bodyPr/>
          <a:lstStyle/>
          <a:p>
            <a:pPr>
              <a:defRPr/>
            </a:pPr>
            <a:fld id="{952D2A27-46B5-4377-B293-4C50840B7218}" type="slidenum">
              <a:rPr lang="en-US" smtClean="0"/>
              <a:pPr>
                <a:defRPr/>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pPr>
              <a:defRPr/>
            </a:pPr>
            <a:fld id="{5D55F6BA-E158-4380-B946-B4B02717DCDB}" type="datetimeFigureOut">
              <a:rPr lang="en-US" smtClean="0"/>
              <a:pPr>
                <a:defRPr/>
              </a:pPr>
              <a:t>5/9/2022</a:t>
            </a:fld>
            <a:endParaRPr lang="en-US" dirty="0"/>
          </a:p>
        </p:txBody>
      </p:sp>
      <p:sp>
        <p:nvSpPr>
          <p:cNvPr id="10" name="Footer Placeholder 9"/>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C514125C-A59A-401E-8A5C-2290C0201C04}" type="slidenum">
              <a:rPr lang="en-US" smtClean="0"/>
              <a:pPr>
                <a:defRPr/>
              </a:pPr>
              <a:t>‹#›</a:t>
            </a:fld>
            <a:endParaRPr lang="en-US"/>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pPr>
              <a:defRPr/>
            </a:pPr>
            <a:fld id="{8682AC15-E78C-43C0-8F62-54C5BCDB6A7B}" type="datetimeFigureOut">
              <a:rPr lang="en-US" smtClean="0"/>
              <a:pPr>
                <a:defRPr/>
              </a:pPr>
              <a:t>5/9/2022</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229600" y="6477000"/>
            <a:ext cx="762000" cy="246888"/>
          </a:xfrm>
        </p:spPr>
        <p:txBody>
          <a:bodyPr/>
          <a:lstStyle/>
          <a:p>
            <a:pPr>
              <a:defRPr/>
            </a:pPr>
            <a:fld id="{FB7197F9-A105-48D6-9381-DEE1D2D4DC52}" type="slidenum">
              <a:rPr lang="en-US" smtClean="0"/>
              <a:pPr>
                <a:defRPr/>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pPr>
              <a:defRPr/>
            </a:pPr>
            <a:fld id="{19F9DBC9-AC62-4845-B613-64FE29F67088}" type="datetimeFigureOut">
              <a:rPr lang="en-US" smtClean="0"/>
              <a:pPr>
                <a:defRPr/>
              </a:pPr>
              <a:t>5/9/2022</a:t>
            </a:fld>
            <a:endParaRPr lang="en-US" dirty="0"/>
          </a:p>
        </p:txBody>
      </p:sp>
      <p:sp>
        <p:nvSpPr>
          <p:cNvPr id="21" name="Footer Placeholder 20"/>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6648CE-BC0B-4A71-87A7-362D59A7258A}" type="slidenum">
              <a:rPr lang="en-US" smtClean="0"/>
              <a:pPr>
                <a:defRPr/>
              </a:pPr>
              <a:t>‹#›</a:t>
            </a:fld>
            <a:endParaRPr lang="en-US"/>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B21E8DA-B688-4983-A652-C1390F8DFFDA}" type="datetimeFigureOut">
              <a:rPr lang="en-US" smtClean="0"/>
              <a:pPr>
                <a:defRPr/>
              </a:pPr>
              <a:t>5/9/2022</a:t>
            </a:fld>
            <a:endParaRPr lang="en-US" dirty="0"/>
          </a:p>
        </p:txBody>
      </p:sp>
      <p:sp>
        <p:nvSpPr>
          <p:cNvPr id="24" name="Footer Placeholder 23"/>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B5D6312-E0B6-4F92-B785-F61F1DFE9C86}" type="slidenum">
              <a:rPr lang="en-US" smtClean="0"/>
              <a:pPr>
                <a:defRPr/>
              </a:pPr>
              <a:t>‹#›</a:t>
            </a:fld>
            <a:endParaRPr lang="en-US"/>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pPr>
              <a:defRPr/>
            </a:pPr>
            <a:fld id="{863D862E-9D9E-4CEC-8B60-4704D12EAD41}" type="datetimeFigureOut">
              <a:rPr lang="en-US" smtClean="0"/>
              <a:pPr>
                <a:defRPr/>
              </a:pPr>
              <a:t>5/9/2022</a:t>
            </a:fld>
            <a:endParaRPr lang="en-US" dirty="0"/>
          </a:p>
        </p:txBody>
      </p:sp>
      <p:sp>
        <p:nvSpPr>
          <p:cNvPr id="29" name="Footer Placeholder 28"/>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50459B1-8BFC-4F0C-B344-6103B651958E}" type="slidenum">
              <a:rPr lang="en-US" smtClean="0"/>
              <a:pPr>
                <a:defRPr/>
              </a:pPr>
              <a:t>‹#›</a:t>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2043109-714D-4A30-8268-D4E8D38E4882}" type="datetimeFigureOut">
              <a:rPr lang="en-US"/>
              <a:pPr>
                <a:defRPr/>
              </a:pPr>
              <a:t>5/9/2022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044B44-FAB1-45D6-B40E-CE7B01FB8D13}"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pPr>
              <a:defRPr/>
            </a:pPr>
            <a:fld id="{2C0AE058-62B5-4552-A972-7004D604897C}" type="datetimeFigureOut">
              <a:rPr lang="en-US" smtClean="0"/>
              <a:pPr>
                <a:defRPr/>
              </a:pPr>
              <a:t>5/9/2022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31" name="Slide Number Placeholder 30"/>
          <p:cNvSpPr>
            <a:spLocks noGrp="1"/>
          </p:cNvSpPr>
          <p:nvPr>
            <p:ph type="sldNum" sz="quarter" idx="12"/>
          </p:nvPr>
        </p:nvSpPr>
        <p:spPr/>
        <p:txBody>
          <a:bodyPr/>
          <a:lstStyle/>
          <a:p>
            <a:pPr>
              <a:defRPr/>
            </a:pPr>
            <a:fld id="{0014B22B-9589-4B93-8EF4-C3311B7E630A}" type="slidenum">
              <a:rPr lang="en-US" smtClean="0"/>
              <a:pPr>
                <a:defRPr/>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900A5CA-216E-462E-B797-0EDBDC08CFFE}" type="datetimeFigureOut">
              <a:rPr lang="en-US" smtClean="0"/>
              <a:pPr>
                <a:defRPr/>
              </a:pPr>
              <a:t>5/9/2022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492C683-847A-42E7-BB80-3900CF18A785}" type="slidenum">
              <a:rPr lang="en-US" smtClean="0"/>
              <a:pPr>
                <a:defRPr/>
              </a:pPr>
              <a:t>‹#›</a:t>
            </a:fld>
            <a:endParaRPr lang="en-US"/>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E1EB502-18E1-4E71-A719-CBE98F447DA7}" type="datetimeFigureOut">
              <a:rPr lang="en-US" smtClean="0"/>
              <a:pPr>
                <a:defRPr/>
              </a:pPr>
              <a:t>5/9/2022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B767D06-0A7D-4376-8CE9-6D60DFC2668E}" type="slidenum">
              <a:rPr lang="en-US" smtClean="0"/>
              <a:pPr>
                <a:defRPr/>
              </a:pPr>
              <a:t>‹#›</a:t>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4E9FD19-E2A7-4CBB-8D27-812D3C52D65B}" type="datetimeFigureOut">
              <a:rPr lang="en-US"/>
              <a:pPr>
                <a:defRPr/>
              </a:pPr>
              <a:t>5/9/2022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F826B49-F00C-46BE-BDB4-45856F420BB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11C82DBD-9B4C-4450-A40F-156A84F3E3CC}" type="datetimeFigureOut">
              <a:rPr lang="en-US"/>
              <a:pPr>
                <a:defRPr/>
              </a:pPr>
              <a:t>5/9/2022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7CF3CB1-ED96-4666-BC57-D38D4DD0178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9FF6755E-1E94-4FA1-B37A-8C2FB3DADD06}" type="datetimeFigureOut">
              <a:rPr lang="en-US"/>
              <a:pPr>
                <a:defRPr/>
              </a:pPr>
              <a:t>5/9/2022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69348746-BFEE-4DE4-90A7-E5A28ED43EE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8D71C55-A222-4F1B-A26F-2C9C368043D4}" type="datetimeFigureOut">
              <a:rPr lang="en-US"/>
              <a:pPr>
                <a:defRPr/>
              </a:pPr>
              <a:t>5/9/2022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B6DF598-9879-4654-B891-4BFF9BD480E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D1FCAD9-0236-49D0-9D39-AF4A752190D4}" type="datetimeFigureOut">
              <a:rPr lang="en-US"/>
              <a:pPr>
                <a:defRPr/>
              </a:pPr>
              <a:t>5/9/2022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D52DB1E-4FF8-4BD0-8E9A-AB0AB9AA8AA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7C309065-A5E0-4343-B819-4228047297F8}" type="datetimeFigureOut">
              <a:rPr lang="en-US"/>
              <a:pPr>
                <a:defRPr/>
              </a:pPr>
              <a:t>5/9/2022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5784EA0-4E7A-49BC-8047-80DC4E7EECF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5203769A-94DD-469D-97EA-08B0BCEE7068}" type="datetimeFigureOut">
              <a:rPr lang="en-US"/>
              <a:pPr>
                <a:defRPr/>
              </a:pPr>
              <a:t>5/9/2022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530F59B-DB09-4196-BE98-CED2B7D3758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2B8AF8CB-69A9-480B-B414-EA66BB695BA1}" type="datetimeFigureOut">
              <a:rPr lang="en-US"/>
              <a:pPr>
                <a:defRPr/>
              </a:pPr>
              <a:t>5/9/2022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cs typeface="+mn-cs"/>
              </a:defRPr>
            </a:lvl1pPr>
          </a:lstStyle>
          <a:p>
            <a:pPr>
              <a:defRPr/>
            </a:pPr>
            <a:fld id="{9C3BB0BE-324F-44CC-B822-470973D6188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5473" r:id="rId1"/>
    <p:sldLayoutId id="2147485474" r:id="rId2"/>
    <p:sldLayoutId id="2147485475" r:id="rId3"/>
    <p:sldLayoutId id="2147485476" r:id="rId4"/>
    <p:sldLayoutId id="2147485477" r:id="rId5"/>
    <p:sldLayoutId id="2147485478" r:id="rId6"/>
    <p:sldLayoutId id="2147485479" r:id="rId7"/>
    <p:sldLayoutId id="2147485480" r:id="rId8"/>
    <p:sldLayoutId id="2147485481" r:id="rId9"/>
    <p:sldLayoutId id="2147485482" r:id="rId10"/>
    <p:sldLayoutId id="2147485483"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anose="020F0502020204030204" pitchFamily="34" charset="0"/>
        </a:defRPr>
      </a:lvl2pPr>
      <a:lvl3pPr algn="ctr" defTabSz="457200" rtl="0" eaLnBrk="0" fontAlgn="base" hangingPunct="0">
        <a:spcBef>
          <a:spcPct val="0"/>
        </a:spcBef>
        <a:spcAft>
          <a:spcPct val="0"/>
        </a:spcAft>
        <a:defRPr sz="4400">
          <a:solidFill>
            <a:schemeClr val="tx1"/>
          </a:solidFill>
          <a:latin typeface="Calibri" panose="020F0502020204030204" pitchFamily="34" charset="0"/>
        </a:defRPr>
      </a:lvl3pPr>
      <a:lvl4pPr algn="ctr" defTabSz="457200" rtl="0" eaLnBrk="0" fontAlgn="base" hangingPunct="0">
        <a:spcBef>
          <a:spcPct val="0"/>
        </a:spcBef>
        <a:spcAft>
          <a:spcPct val="0"/>
        </a:spcAft>
        <a:defRPr sz="4400">
          <a:solidFill>
            <a:schemeClr val="tx1"/>
          </a:solidFill>
          <a:latin typeface="Calibri" panose="020F0502020204030204" pitchFamily="34" charset="0"/>
        </a:defRPr>
      </a:lvl4pPr>
      <a:lvl5pPr algn="ctr" defTabSz="457200" rtl="0" eaLnBrk="0" fontAlgn="base" hangingPunct="0">
        <a:spcBef>
          <a:spcPct val="0"/>
        </a:spcBef>
        <a:spcAft>
          <a:spcPct val="0"/>
        </a:spcAft>
        <a:defRPr sz="4400">
          <a:solidFill>
            <a:schemeClr val="tx1"/>
          </a:solidFill>
          <a:latin typeface="Calibri" panose="020F0502020204030204" pitchFamily="34" charset="0"/>
        </a:defRPr>
      </a:lvl5pPr>
      <a:lvl6pPr marL="457200" algn="ctr" defTabSz="457200" rtl="0" fontAlgn="base">
        <a:spcBef>
          <a:spcPct val="0"/>
        </a:spcBef>
        <a:spcAft>
          <a:spcPct val="0"/>
        </a:spcAft>
        <a:defRPr sz="4400">
          <a:solidFill>
            <a:schemeClr val="tx1"/>
          </a:solidFill>
          <a:latin typeface="Calibri" panose="020F0502020204030204" pitchFamily="34" charset="0"/>
        </a:defRPr>
      </a:lvl6pPr>
      <a:lvl7pPr marL="914400" algn="ctr" defTabSz="457200" rtl="0" fontAlgn="base">
        <a:spcBef>
          <a:spcPct val="0"/>
        </a:spcBef>
        <a:spcAft>
          <a:spcPct val="0"/>
        </a:spcAft>
        <a:defRPr sz="4400">
          <a:solidFill>
            <a:schemeClr val="tx1"/>
          </a:solidFill>
          <a:latin typeface="Calibri" panose="020F0502020204030204" pitchFamily="34" charset="0"/>
        </a:defRPr>
      </a:lvl7pPr>
      <a:lvl8pPr marL="1371600" algn="ctr" defTabSz="457200" rtl="0" fontAlgn="base">
        <a:spcBef>
          <a:spcPct val="0"/>
        </a:spcBef>
        <a:spcAft>
          <a:spcPct val="0"/>
        </a:spcAft>
        <a:defRPr sz="4400">
          <a:solidFill>
            <a:schemeClr val="tx1"/>
          </a:solidFill>
          <a:latin typeface="Calibri" panose="020F0502020204030204" pitchFamily="34" charset="0"/>
        </a:defRPr>
      </a:lvl8pPr>
      <a:lvl9pPr marL="1828800" algn="ctr" defTabSz="457200"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2B8AF8CB-69A9-480B-B414-EA66BB695BA1}" type="datetimeFigureOut">
              <a:rPr lang="en-US" smtClean="0"/>
              <a:pPr>
                <a:defRPr/>
              </a:pPr>
              <a:t>5/9/2022</a:t>
            </a:fld>
            <a:endParaRPr lang="en-US" dirty="0"/>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fld id="{9C3BB0BE-324F-44CC-B822-470973D6188F}" type="slidenum">
              <a:rPr lang="en-US" smtClean="0"/>
              <a:pPr>
                <a:defRPr/>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5527" r:id="rId1"/>
    <p:sldLayoutId id="2147485528" r:id="rId2"/>
    <p:sldLayoutId id="2147485529" r:id="rId3"/>
    <p:sldLayoutId id="2147485530" r:id="rId4"/>
    <p:sldLayoutId id="2147485531" r:id="rId5"/>
    <p:sldLayoutId id="2147485532" r:id="rId6"/>
    <p:sldLayoutId id="2147485533" r:id="rId7"/>
    <p:sldLayoutId id="2147485534" r:id="rId8"/>
    <p:sldLayoutId id="2147485535" r:id="rId9"/>
    <p:sldLayoutId id="2147485536" r:id="rId10"/>
    <p:sldLayoutId id="2147485537" r:id="rId11"/>
  </p:sldLayoutIdLst>
  <p:transition spd="slow">
    <p:fade/>
  </p:transition>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3.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1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3.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3.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3.xml" /></Relationships>
</file>

<file path=ppt/slides/_rels/slide16.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3.xml" /><Relationship Id="rId1" Type="http://schemas.openxmlformats.org/officeDocument/2006/relationships/slideLayout" Target="../slideLayouts/slideLayout1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3.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3.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2"/>
          <p:cNvSpPr>
            <a:spLocks noGrp="1"/>
          </p:cNvSpPr>
          <p:nvPr>
            <p:ph type="title"/>
          </p:nvPr>
        </p:nvSpPr>
        <p:spPr/>
        <p:txBody>
          <a:bodyPr>
            <a:normAutofit fontScale="90000"/>
          </a:bodyPr>
          <a:lstStyle/>
          <a:p>
            <a:r>
              <a:rPr lang="en-US" sz="8000" b="1" dirty="0"/>
              <a:t>Air Quality Index</a:t>
            </a:r>
          </a:p>
        </p:txBody>
      </p:sp>
      <p:sp>
        <p:nvSpPr>
          <p:cNvPr id="9218" name="Content Placeholder 1"/>
          <p:cNvSpPr>
            <a:spLocks noGrp="1"/>
          </p:cNvSpPr>
          <p:nvPr>
            <p:ph idx="1"/>
          </p:nvPr>
        </p:nvSpPr>
        <p:spPr>
          <a:xfrm>
            <a:off x="1149350" y="2484438"/>
            <a:ext cx="7408863" cy="3163887"/>
          </a:xfrm>
        </p:spPr>
        <p:txBody>
          <a:bodyPr>
            <a:normAutofit fontScale="77500" lnSpcReduction="20000"/>
          </a:bodyPr>
          <a:lstStyle/>
          <a:p>
            <a:pPr marL="0" indent="0" algn="ctr">
              <a:buFont typeface="Symbol" pitchFamily="18" charset="2"/>
              <a:buNone/>
            </a:pPr>
            <a:r>
              <a:rPr lang="en-US" sz="3600" b="1" dirty="0">
                <a:solidFill>
                  <a:srgbClr val="FF0000"/>
                </a:solidFill>
                <a:latin typeface="Gabriola" pitchFamily="82" charset="0"/>
              </a:rPr>
              <a:t>Guided By:-</a:t>
            </a:r>
          </a:p>
          <a:p>
            <a:pPr marL="0" indent="0" algn="ctr">
              <a:buFont typeface="Symbol" pitchFamily="18" charset="2"/>
              <a:buNone/>
            </a:pPr>
            <a:r>
              <a:rPr lang="en-US" sz="3600" b="1" dirty="0">
                <a:solidFill>
                  <a:srgbClr val="00B050"/>
                </a:solidFill>
                <a:latin typeface="Gabriola" pitchFamily="82" charset="0"/>
              </a:rPr>
              <a:t>Prof. </a:t>
            </a:r>
            <a:r>
              <a:rPr lang="en-US" sz="3600" b="1" dirty="0" err="1">
                <a:solidFill>
                  <a:srgbClr val="00B050"/>
                </a:solidFill>
                <a:latin typeface="Gabriola" pitchFamily="82" charset="0"/>
              </a:rPr>
              <a:t>Anmol</a:t>
            </a:r>
            <a:r>
              <a:rPr lang="en-US" sz="3600" b="1" dirty="0">
                <a:solidFill>
                  <a:srgbClr val="00B050"/>
                </a:solidFill>
                <a:latin typeface="Gabriola" pitchFamily="82" charset="0"/>
              </a:rPr>
              <a:t> </a:t>
            </a:r>
            <a:r>
              <a:rPr lang="en-US" sz="3600" b="1" dirty="0" err="1">
                <a:solidFill>
                  <a:srgbClr val="00B050"/>
                </a:solidFill>
                <a:latin typeface="Gabriola" pitchFamily="82" charset="0"/>
              </a:rPr>
              <a:t>Choudhary</a:t>
            </a:r>
            <a:endParaRPr lang="en-US" sz="3600" b="1" dirty="0">
              <a:solidFill>
                <a:srgbClr val="00B050"/>
              </a:solidFill>
              <a:latin typeface="Gabriola" pitchFamily="82" charset="0"/>
            </a:endParaRPr>
          </a:p>
          <a:p>
            <a:pPr marL="0" indent="0" algn="ctr">
              <a:buFont typeface="Symbol" pitchFamily="18" charset="2"/>
              <a:buNone/>
            </a:pPr>
            <a:r>
              <a:rPr lang="en-US" sz="3600" b="1" dirty="0">
                <a:solidFill>
                  <a:srgbClr val="FF0000"/>
                </a:solidFill>
                <a:latin typeface="Gabriola" pitchFamily="82" charset="0"/>
              </a:rPr>
              <a:t>Prepared BY:- </a:t>
            </a:r>
          </a:p>
          <a:p>
            <a:pPr marL="0" indent="0" algn="ctr">
              <a:buFont typeface="Symbol" pitchFamily="18" charset="2"/>
              <a:buNone/>
            </a:pPr>
            <a:r>
              <a:rPr lang="en-US" sz="3600" b="1" dirty="0" err="1">
                <a:solidFill>
                  <a:srgbClr val="00B050"/>
                </a:solidFill>
                <a:latin typeface="Gabriola" pitchFamily="82" charset="0"/>
              </a:rPr>
              <a:t>Rahul</a:t>
            </a:r>
            <a:r>
              <a:rPr lang="en-US" sz="3600" b="1" dirty="0">
                <a:solidFill>
                  <a:srgbClr val="00B050"/>
                </a:solidFill>
                <a:latin typeface="Gabriola" pitchFamily="82" charset="0"/>
              </a:rPr>
              <a:t> </a:t>
            </a:r>
            <a:r>
              <a:rPr lang="en-US" sz="3600" b="1" dirty="0" err="1">
                <a:solidFill>
                  <a:srgbClr val="00B050"/>
                </a:solidFill>
                <a:latin typeface="Gabriola" pitchFamily="82" charset="0"/>
              </a:rPr>
              <a:t>chouhan</a:t>
            </a:r>
            <a:endParaRPr lang="en-US" sz="3600" b="1" dirty="0">
              <a:solidFill>
                <a:srgbClr val="00B050"/>
              </a:solidFill>
              <a:latin typeface="Gabriola" pitchFamily="82" charset="0"/>
            </a:endParaRPr>
          </a:p>
          <a:p>
            <a:pPr marL="0" indent="0" algn="ctr">
              <a:buFont typeface="Symbol" pitchFamily="18" charset="2"/>
              <a:buNone/>
            </a:pPr>
            <a:r>
              <a:rPr lang="en-US" sz="3600" b="1" err="1">
                <a:solidFill>
                  <a:srgbClr val="00B050"/>
                </a:solidFill>
                <a:latin typeface="Gabriola" pitchFamily="82" charset="0"/>
              </a:rPr>
              <a:t>Divyansh</a:t>
            </a:r>
            <a:r>
              <a:rPr lang="en-US" sz="3600" b="1">
                <a:solidFill>
                  <a:srgbClr val="00B050"/>
                </a:solidFill>
                <a:latin typeface="Gabriola" pitchFamily="82" charset="0"/>
              </a:rPr>
              <a:t> Lashkari</a:t>
            </a:r>
            <a:endParaRPr lang="en-GB" sz="3600" b="1">
              <a:solidFill>
                <a:srgbClr val="00B050"/>
              </a:solidFill>
              <a:latin typeface="Gabriola" pitchFamily="82" charset="0"/>
            </a:endParaRPr>
          </a:p>
          <a:p>
            <a:pPr marL="0" indent="0" algn="ctr">
              <a:buFont typeface="Symbol" pitchFamily="18" charset="2"/>
              <a:buNone/>
            </a:pPr>
            <a:r>
              <a:rPr lang="en-GB" sz="3600" b="1">
                <a:solidFill>
                  <a:srgbClr val="00B050"/>
                </a:solidFill>
                <a:latin typeface="Gabriola" pitchFamily="82" charset="0"/>
              </a:rPr>
              <a:t>Shreyas Kshire</a:t>
            </a:r>
          </a:p>
          <a:p>
            <a:pPr marL="0" indent="0" algn="ctr">
              <a:buFont typeface="Symbol" pitchFamily="18" charset="2"/>
              <a:buNone/>
            </a:pPr>
            <a:r>
              <a:rPr lang="en-GB" sz="3600" b="1">
                <a:solidFill>
                  <a:srgbClr val="00B050"/>
                </a:solidFill>
                <a:latin typeface="Gabriola" pitchFamily="82" charset="0"/>
              </a:rPr>
              <a:t>Sanskar Gupta</a:t>
            </a:r>
            <a:endParaRPr lang="en-GB" sz="3600" b="1" dirty="0">
              <a:solidFill>
                <a:srgbClr val="00B050"/>
              </a:solidFill>
              <a:latin typeface="Gabriola" pitchFamily="82" charset="0"/>
            </a:endParaRPr>
          </a:p>
          <a:p>
            <a:pPr marL="0" indent="0" algn="ctr">
              <a:buFont typeface="Symbol" pitchFamily="18" charset="2"/>
              <a:buNone/>
            </a:pPr>
            <a:endParaRPr lang="en-US" sz="3600" b="1" dirty="0">
              <a:solidFill>
                <a:srgbClr val="00B050"/>
              </a:solidFill>
              <a:latin typeface="Gabriola" pitchFamily="8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
          <p:cNvSpPr>
            <a:spLocks noGrp="1"/>
          </p:cNvSpPr>
          <p:nvPr>
            <p:ph type="title"/>
          </p:nvPr>
        </p:nvSpPr>
        <p:spPr/>
        <p:txBody>
          <a:bodyPr/>
          <a:lstStyle/>
          <a:p>
            <a:r>
              <a:rPr lang="en-US"/>
              <a:t>Air Quality Standards </a:t>
            </a:r>
            <a:endParaRPr lang="en-IN"/>
          </a:p>
        </p:txBody>
      </p:sp>
      <p:pic>
        <p:nvPicPr>
          <p:cNvPr id="18435" name="Picture 2"/>
          <p:cNvPicPr>
            <a:picLocks noGrp="1" noChangeAspect="1" noChangeArrowheads="1"/>
          </p:cNvPicPr>
          <p:nvPr>
            <p:ph idx="1"/>
          </p:nvPr>
        </p:nvPicPr>
        <p:blipFill>
          <a:blip r:embed="rId3"/>
          <a:srcRect l="26717" t="12918" r="20670" b="10356"/>
          <a:stretch>
            <a:fillRect/>
          </a:stretch>
        </p:blipFill>
        <p:spPr>
          <a:xfrm>
            <a:off x="860425" y="1590675"/>
            <a:ext cx="7191375" cy="4945063"/>
          </a:xfrm>
          <a:noFill/>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endParaRPr lang="en-IN"/>
          </a:p>
        </p:txBody>
      </p:sp>
      <p:pic>
        <p:nvPicPr>
          <p:cNvPr id="19459" name="Picture 2"/>
          <p:cNvPicPr>
            <a:picLocks noGrp="1" noChangeAspect="1" noChangeArrowheads="1"/>
          </p:cNvPicPr>
          <p:nvPr>
            <p:ph idx="1"/>
          </p:nvPr>
        </p:nvPicPr>
        <p:blipFill>
          <a:blip r:embed="rId2"/>
          <a:srcRect/>
          <a:stretch>
            <a:fillRect/>
          </a:stretch>
        </p:blipFill>
        <p:spPr>
          <a:xfrm>
            <a:off x="0" y="0"/>
            <a:ext cx="8939213" cy="6688138"/>
          </a:xfrm>
          <a:noFill/>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lstStyle/>
          <a:p>
            <a:endParaRPr lang="en-US"/>
          </a:p>
        </p:txBody>
      </p:sp>
      <p:pic>
        <p:nvPicPr>
          <p:cNvPr id="23555" name="Picture 4"/>
          <p:cNvPicPr>
            <a:picLocks noChangeAspect="1" noChangeArrowheads="1"/>
          </p:cNvPicPr>
          <p:nvPr/>
        </p:nvPicPr>
        <p:blipFill>
          <a:blip r:embed="rId3"/>
          <a:srcRect l="25188" t="10506"/>
          <a:stretch>
            <a:fillRect/>
          </a:stretch>
        </p:blipFill>
        <p:spPr bwMode="auto">
          <a:xfrm>
            <a:off x="0" y="0"/>
            <a:ext cx="9161463" cy="6858000"/>
          </a:xfrm>
          <a:prstGeom prst="rect">
            <a:avLst/>
          </a:prstGeom>
          <a:noFill/>
          <a:ln w="9525">
            <a:noFill/>
            <a:miter lim="800000"/>
            <a:headEnd/>
            <a:tailEnd/>
          </a:ln>
        </p:spPr>
      </p:pic>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endParaRPr lang="en-IN"/>
          </a:p>
        </p:txBody>
      </p:sp>
      <p:pic>
        <p:nvPicPr>
          <p:cNvPr id="24579" name="Picture 2"/>
          <p:cNvPicPr>
            <a:picLocks noGrp="1" noChangeAspect="1" noChangeArrowheads="1"/>
          </p:cNvPicPr>
          <p:nvPr>
            <p:ph idx="1"/>
          </p:nvPr>
        </p:nvPicPr>
        <p:blipFill>
          <a:blip r:embed="rId2"/>
          <a:srcRect l="26146" t="25677" b="9442"/>
          <a:stretch>
            <a:fillRect/>
          </a:stretch>
        </p:blipFill>
        <p:spPr>
          <a:xfrm>
            <a:off x="0" y="0"/>
            <a:ext cx="9144000" cy="6551613"/>
          </a:xfrm>
          <a:noFill/>
        </p:spPr>
      </p:pic>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
          <p:cNvSpPr>
            <a:spLocks noGrp="1"/>
          </p:cNvSpPr>
          <p:nvPr>
            <p:ph type="title"/>
          </p:nvPr>
        </p:nvSpPr>
        <p:spPr/>
        <p:txBody>
          <a:bodyPr/>
          <a:lstStyle/>
          <a:p>
            <a:endParaRPr lang="en-IN"/>
          </a:p>
        </p:txBody>
      </p:sp>
      <p:pic>
        <p:nvPicPr>
          <p:cNvPr id="25603" name="Picture 2"/>
          <p:cNvPicPr>
            <a:picLocks noGrp="1" noChangeAspect="1" noChangeArrowheads="1"/>
          </p:cNvPicPr>
          <p:nvPr>
            <p:ph idx="1"/>
          </p:nvPr>
        </p:nvPicPr>
        <p:blipFill>
          <a:blip r:embed="rId2"/>
          <a:srcRect l="27682" t="9561" b="9479"/>
          <a:stretch>
            <a:fillRect/>
          </a:stretch>
        </p:blipFill>
        <p:spPr>
          <a:xfrm>
            <a:off x="0" y="0"/>
            <a:ext cx="9144000" cy="6400800"/>
          </a:xfrm>
          <a:noFill/>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p:txBody>
          <a:bodyPr>
            <a:normAutofit/>
          </a:bodyPr>
          <a:lstStyle/>
          <a:p>
            <a:r>
              <a:rPr lang="en-US" dirty="0"/>
              <a:t>Ozone Concentration on ground </a:t>
            </a:r>
            <a:endParaRPr lang="en-IN" dirty="0"/>
          </a:p>
        </p:txBody>
      </p:sp>
      <p:pic>
        <p:nvPicPr>
          <p:cNvPr id="31747" name="Picture 2"/>
          <p:cNvPicPr>
            <a:picLocks noChangeAspect="1" noChangeArrowheads="1"/>
          </p:cNvPicPr>
          <p:nvPr/>
        </p:nvPicPr>
        <p:blipFill>
          <a:blip r:embed="rId2"/>
          <a:srcRect t="15263" r="49292" b="26657"/>
          <a:stretch>
            <a:fillRect/>
          </a:stretch>
        </p:blipFill>
        <p:spPr bwMode="auto">
          <a:xfrm>
            <a:off x="968375" y="1503363"/>
            <a:ext cx="7097713" cy="4570412"/>
          </a:xfrm>
          <a:prstGeom prst="rect">
            <a:avLst/>
          </a:prstGeom>
          <a:noFill/>
          <a:ln w="9525">
            <a:noFill/>
            <a:miter lim="800000"/>
            <a:headEnd/>
            <a:tailEnd/>
          </a:ln>
        </p:spPr>
      </p:pic>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2"/>
          <p:cNvSpPr>
            <a:spLocks noGrp="1"/>
          </p:cNvSpPr>
          <p:nvPr>
            <p:ph type="title"/>
          </p:nvPr>
        </p:nvSpPr>
        <p:spPr/>
        <p:txBody>
          <a:bodyPr/>
          <a:lstStyle/>
          <a:p>
            <a:endParaRPr lang="en-IN"/>
          </a:p>
        </p:txBody>
      </p:sp>
      <p:pic>
        <p:nvPicPr>
          <p:cNvPr id="27651" name="Picture 2"/>
          <p:cNvPicPr>
            <a:picLocks noGrp="1" noChangeAspect="1" noChangeArrowheads="1"/>
          </p:cNvPicPr>
          <p:nvPr>
            <p:ph idx="1"/>
          </p:nvPr>
        </p:nvPicPr>
        <p:blipFill>
          <a:blip r:embed="rId3"/>
          <a:srcRect l="26591" t="24915" b="9442"/>
          <a:stretch>
            <a:fillRect/>
          </a:stretch>
        </p:blipFill>
        <p:spPr>
          <a:xfrm>
            <a:off x="92075" y="163513"/>
            <a:ext cx="9051925" cy="6694487"/>
          </a:xfrm>
          <a:noFill/>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Reports</a:t>
            </a:r>
            <a:endParaRPr lang="en-IN" dirty="0"/>
          </a:p>
        </p:txBody>
      </p:sp>
      <p:sp>
        <p:nvSpPr>
          <p:cNvPr id="3" name="Content Placeholder 2"/>
          <p:cNvSpPr>
            <a:spLocks noGrp="1"/>
          </p:cNvSpPr>
          <p:nvPr>
            <p:ph idx="1"/>
          </p:nvPr>
        </p:nvSpPr>
        <p:spPr/>
        <p:txBody>
          <a:bodyPr/>
          <a:lstStyle/>
          <a:p>
            <a:r>
              <a:rPr lang="en-IN" dirty="0"/>
              <a:t>Reporting is </a:t>
            </a:r>
            <a:r>
              <a:rPr lang="en-IN" b="1" dirty="0"/>
              <a:t>a web-based report authoring tool that professional report authors and developers use to build sophisticated, multiple-page, multiple-query reports against multiple databases</a:t>
            </a:r>
            <a:endParaRPr lang="en-IN" dirty="0"/>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Repost Using LIST Wizard</a:t>
            </a:r>
            <a:endParaRPr lang="en-IN" dirty="0"/>
          </a:p>
        </p:txBody>
      </p:sp>
      <p:sp>
        <p:nvSpPr>
          <p:cNvPr id="3" name="Content Placeholder 2"/>
          <p:cNvSpPr>
            <a:spLocks noGrp="1"/>
          </p:cNvSpPr>
          <p:nvPr>
            <p:ph idx="1"/>
          </p:nvPr>
        </p:nvSpPr>
        <p:spPr/>
        <p:txBody>
          <a:bodyPr/>
          <a:lstStyle/>
          <a:p>
            <a:r>
              <a:rPr lang="en-IN" dirty="0"/>
              <a:t>A list report that shows the data in rows and columns and each cell shows the data in the database or you can also add custom calculations in a list report.</a:t>
            </a:r>
          </a:p>
          <a:p>
            <a:endParaRPr lang="en-IN" dirty="0"/>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p:txBody>
          <a:bodyPr/>
          <a:lstStyle/>
          <a:p>
            <a:r>
              <a:rPr lang="en-US"/>
              <a:t>Daily Analysis of AQI </a:t>
            </a:r>
            <a:endParaRPr lang="en-IN"/>
          </a:p>
        </p:txBody>
      </p:sp>
      <p:pic>
        <p:nvPicPr>
          <p:cNvPr id="28675" name="Picture 2"/>
          <p:cNvPicPr>
            <a:picLocks noGrp="1" noChangeAspect="1" noChangeArrowheads="1"/>
          </p:cNvPicPr>
          <p:nvPr>
            <p:ph idx="1"/>
          </p:nvPr>
        </p:nvPicPr>
        <p:blipFill>
          <a:blip r:embed="rId2"/>
          <a:srcRect t="33218" r="68607" b="5092"/>
          <a:stretch>
            <a:fillRect/>
          </a:stretch>
        </p:blipFill>
        <p:spPr>
          <a:xfrm>
            <a:off x="225425" y="2039938"/>
            <a:ext cx="4046538" cy="4470400"/>
          </a:xfrm>
          <a:noFill/>
        </p:spPr>
      </p:pic>
      <p:pic>
        <p:nvPicPr>
          <p:cNvPr id="28676" name="Picture 3"/>
          <p:cNvPicPr>
            <a:picLocks noChangeAspect="1" noChangeArrowheads="1"/>
          </p:cNvPicPr>
          <p:nvPr/>
        </p:nvPicPr>
        <p:blipFill>
          <a:blip r:embed="rId3"/>
          <a:srcRect t="29803" r="56203" b="10217"/>
          <a:stretch>
            <a:fillRect/>
          </a:stretch>
        </p:blipFill>
        <p:spPr bwMode="auto">
          <a:xfrm>
            <a:off x="4271963" y="2039938"/>
            <a:ext cx="4667250" cy="4470400"/>
          </a:xfrm>
          <a:prstGeom prst="rect">
            <a:avLst/>
          </a:prstGeom>
          <a:noFill/>
          <a:ln w="9525">
            <a:noFill/>
            <a:miter lim="800000"/>
            <a:headEnd/>
            <a:tailEnd/>
          </a:ln>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2"/>
          <p:cNvSpPr>
            <a:spLocks noGrp="1"/>
          </p:cNvSpPr>
          <p:nvPr>
            <p:ph type="title"/>
          </p:nvPr>
        </p:nvSpPr>
        <p:spPr/>
        <p:txBody>
          <a:bodyPr>
            <a:normAutofit fontScale="90000"/>
          </a:bodyPr>
          <a:lstStyle/>
          <a:p>
            <a:r>
              <a:rPr lang="en-US" sz="6000" b="1" dirty="0"/>
              <a:t>Introduction</a:t>
            </a:r>
          </a:p>
        </p:txBody>
      </p:sp>
      <p:sp>
        <p:nvSpPr>
          <p:cNvPr id="10242" name="Content Placeholder 1"/>
          <p:cNvSpPr>
            <a:spLocks noGrp="1"/>
          </p:cNvSpPr>
          <p:nvPr>
            <p:ph idx="1"/>
          </p:nvPr>
        </p:nvSpPr>
        <p:spPr>
          <a:xfrm>
            <a:off x="714375" y="2217738"/>
            <a:ext cx="7815263" cy="3451225"/>
          </a:xfrm>
        </p:spPr>
        <p:txBody>
          <a:bodyPr/>
          <a:lstStyle/>
          <a:p>
            <a:pPr marL="0" indent="0">
              <a:buFont typeface="Symbol" pitchFamily="18" charset="2"/>
              <a:buNone/>
            </a:pPr>
            <a:r>
              <a:rPr lang="en-US" sz="2800" b="1"/>
              <a:t>The problem of air pollution has become a new challenge for the world. The air quality deteriorates throughout India in October and November months every year. The air quality is measured by the Air Quality Index. Let’s know what is the Air Quality Index (AQI) in India?</a:t>
            </a:r>
            <a:endParaRPr lang="en-US" sz="280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r>
              <a:rPr lang="en-US"/>
              <a:t>Hour wise Analysis of AQI </a:t>
            </a:r>
            <a:endParaRPr lang="en-IN"/>
          </a:p>
        </p:txBody>
      </p:sp>
      <p:pic>
        <p:nvPicPr>
          <p:cNvPr id="29699" name="Picture 2"/>
          <p:cNvPicPr>
            <a:picLocks noGrp="1" noChangeAspect="1" noChangeArrowheads="1"/>
          </p:cNvPicPr>
          <p:nvPr>
            <p:ph idx="1"/>
          </p:nvPr>
        </p:nvPicPr>
        <p:blipFill>
          <a:blip r:embed="rId2"/>
          <a:srcRect t="31638" r="58958" b="9442"/>
          <a:stretch>
            <a:fillRect/>
          </a:stretch>
        </p:blipFill>
        <p:spPr>
          <a:xfrm>
            <a:off x="661988" y="1590675"/>
            <a:ext cx="5951537" cy="4803775"/>
          </a:xfrm>
          <a:noFill/>
        </p:spPr>
      </p:pic>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tabs</a:t>
            </a:r>
            <a:endParaRPr lang="en-IN" dirty="0"/>
          </a:p>
        </p:txBody>
      </p:sp>
      <p:sp>
        <p:nvSpPr>
          <p:cNvPr id="3" name="Content Placeholder 2"/>
          <p:cNvSpPr>
            <a:spLocks noGrp="1"/>
          </p:cNvSpPr>
          <p:nvPr>
            <p:ph idx="1"/>
          </p:nvPr>
        </p:nvSpPr>
        <p:spPr/>
        <p:txBody>
          <a:bodyPr/>
          <a:lstStyle/>
          <a:p>
            <a:r>
              <a:rPr lang="en-IN" b="1" dirty="0"/>
              <a:t>Crosstab reports provide another perspective on the same data you see in the list report</a:t>
            </a:r>
            <a:r>
              <a:rPr lang="en-IN" dirty="0"/>
              <a:t>. It show information in a more compact form than in a grouped list. They are dimensional objects that have row edges and column edges. Each edge is composed of a set of crosstab nodes.</a:t>
            </a: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 using cross tabs</a:t>
            </a:r>
            <a:endParaRPr lang="en-IN" dirty="0"/>
          </a:p>
        </p:txBody>
      </p:sp>
      <p:pic>
        <p:nvPicPr>
          <p:cNvPr id="4" name="Content Placeholder 3"/>
          <p:cNvPicPr>
            <a:picLocks noGrp="1"/>
          </p:cNvPicPr>
          <p:nvPr>
            <p:ph idx="1"/>
          </p:nvPr>
        </p:nvPicPr>
        <p:blipFill>
          <a:blip r:embed="rId2"/>
          <a:srcRect t="26294" r="59832" b="40732"/>
          <a:stretch>
            <a:fillRect/>
          </a:stretch>
        </p:blipFill>
        <p:spPr bwMode="auto">
          <a:xfrm>
            <a:off x="850709" y="2374710"/>
            <a:ext cx="6600967" cy="3098042"/>
          </a:xfrm>
          <a:prstGeom prst="rect">
            <a:avLst/>
          </a:prstGeom>
          <a:noFill/>
          <a:ln w="9525">
            <a:noFill/>
            <a:miter lim="800000"/>
            <a:headEnd/>
            <a:tailEnd/>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Stories</a:t>
            </a:r>
            <a:endParaRPr lang="en-IN" dirty="0"/>
          </a:p>
        </p:txBody>
      </p:sp>
      <p:sp>
        <p:nvSpPr>
          <p:cNvPr id="3" name="Content Placeholder 2"/>
          <p:cNvSpPr>
            <a:spLocks noGrp="1"/>
          </p:cNvSpPr>
          <p:nvPr>
            <p:ph idx="1"/>
          </p:nvPr>
        </p:nvSpPr>
        <p:spPr/>
        <p:txBody>
          <a:bodyPr/>
          <a:lstStyle/>
          <a:p>
            <a:r>
              <a:rPr lang="en-IN" dirty="0"/>
              <a:t>A story is a type of view. A story is composed of a set of scenes that are displayed in sequence over time. Stories can be used to provide your data with a visual narrative.</a:t>
            </a:r>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t="12099" b="21260"/>
          <a:stretch>
            <a:fillRect/>
          </a:stretch>
        </p:blipFill>
        <p:spPr bwMode="auto">
          <a:xfrm>
            <a:off x="623158" y="846161"/>
            <a:ext cx="8050083" cy="4271749"/>
          </a:xfrm>
          <a:prstGeom prst="rect">
            <a:avLst/>
          </a:prstGeom>
          <a:noFill/>
          <a:ln w="9525">
            <a:noFill/>
            <a:miter lim="800000"/>
            <a:headEnd/>
            <a:tailEnd/>
          </a:ln>
          <a:effectLst/>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itle 2"/>
          <p:cNvSpPr>
            <a:spLocks noGrp="1"/>
          </p:cNvSpPr>
          <p:nvPr>
            <p:ph type="title"/>
          </p:nvPr>
        </p:nvSpPr>
        <p:spPr/>
        <p:txBody>
          <a:bodyPr/>
          <a:lstStyle/>
          <a:p>
            <a:r>
              <a:rPr lang="en-US"/>
              <a:t>Conclusion</a:t>
            </a:r>
            <a:endParaRPr lang="en-IN"/>
          </a:p>
        </p:txBody>
      </p:sp>
      <p:sp>
        <p:nvSpPr>
          <p:cNvPr id="33794" name="Content Placeholder 1"/>
          <p:cNvSpPr>
            <a:spLocks noGrp="1"/>
          </p:cNvSpPr>
          <p:nvPr>
            <p:ph idx="1"/>
          </p:nvPr>
        </p:nvSpPr>
        <p:spPr>
          <a:xfrm>
            <a:off x="1076325" y="2170113"/>
            <a:ext cx="7408863" cy="3451225"/>
          </a:xfrm>
        </p:spPr>
        <p:txBody>
          <a:bodyPr>
            <a:normAutofit fontScale="92500" lnSpcReduction="20000"/>
          </a:bodyPr>
          <a:lstStyle/>
          <a:p>
            <a:r>
              <a:rPr lang="en-IN" b="1" dirty="0"/>
              <a:t>Air Quality Index in India : Beyond Danger Level</a:t>
            </a:r>
          </a:p>
          <a:p>
            <a:r>
              <a:rPr lang="en-US" b="1" dirty="0"/>
              <a:t>AQI :- 166.46</a:t>
            </a:r>
            <a:endParaRPr lang="en-IN" b="1" dirty="0"/>
          </a:p>
          <a:p>
            <a:r>
              <a:rPr lang="en-IN" dirty="0"/>
              <a:t>If there is increased awareness about Air Quality Index India and it’s health impacts depending on the various categories can help to reduce the incidence of air pollution to the most vulnerable people. </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pPr marL="0" indent="0">
              <a:buFont typeface="Symbol" pitchFamily="18" charset="2"/>
              <a:buNone/>
            </a:pPr>
            <a:r>
              <a:rPr lang="en-US" sz="4400" b="1">
                <a:solidFill>
                  <a:srgbClr val="C00000"/>
                </a:solidFill>
              </a:rPr>
              <a:t>Thank You All</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2"/>
          <p:cNvSpPr>
            <a:spLocks noGrp="1"/>
          </p:cNvSpPr>
          <p:nvPr>
            <p:ph type="title"/>
          </p:nvPr>
        </p:nvSpPr>
        <p:spPr/>
        <p:txBody>
          <a:bodyPr/>
          <a:lstStyle/>
          <a:p>
            <a:r>
              <a:rPr lang="en-US" sz="4800" b="1"/>
              <a:t>National Air Quality Index</a:t>
            </a:r>
          </a:p>
        </p:txBody>
      </p:sp>
      <p:sp>
        <p:nvSpPr>
          <p:cNvPr id="12290" name="Content Placeholder 1"/>
          <p:cNvSpPr>
            <a:spLocks noGrp="1"/>
          </p:cNvSpPr>
          <p:nvPr>
            <p:ph idx="1"/>
          </p:nvPr>
        </p:nvSpPr>
        <p:spPr>
          <a:xfrm>
            <a:off x="284163" y="1960563"/>
            <a:ext cx="8543925" cy="4156075"/>
          </a:xfrm>
        </p:spPr>
        <p:txBody>
          <a:bodyPr/>
          <a:lstStyle/>
          <a:p>
            <a:r>
              <a:rPr lang="en-US" sz="3200" dirty="0"/>
              <a:t>India uses the National Air Quality Index (AQI), Canada uses the Air Quality Health Index, Singapore uses the Pollutant Standards Index and Malaysia uses the Air Pollution Index.</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2"/>
          <p:cNvSpPr>
            <a:spLocks noGrp="1"/>
          </p:cNvSpPr>
          <p:nvPr>
            <p:ph type="title"/>
          </p:nvPr>
        </p:nvSpPr>
        <p:spPr>
          <a:xfrm>
            <a:off x="457200" y="717550"/>
            <a:ext cx="8229600" cy="1252538"/>
          </a:xfrm>
        </p:spPr>
        <p:txBody>
          <a:bodyPr>
            <a:normAutofit/>
          </a:bodyPr>
          <a:lstStyle/>
          <a:p>
            <a:r>
              <a:rPr lang="en-US" b="1"/>
              <a:t>What is Air Quality Index</a:t>
            </a:r>
            <a:br>
              <a:rPr lang="en-US"/>
            </a:br>
            <a:endParaRPr lang="en-US"/>
          </a:p>
        </p:txBody>
      </p:sp>
      <p:sp>
        <p:nvSpPr>
          <p:cNvPr id="13314" name="Content Placeholder 1"/>
          <p:cNvSpPr>
            <a:spLocks noGrp="1"/>
          </p:cNvSpPr>
          <p:nvPr>
            <p:ph idx="1"/>
          </p:nvPr>
        </p:nvSpPr>
        <p:spPr>
          <a:xfrm>
            <a:off x="457200" y="2487613"/>
            <a:ext cx="8229600" cy="3451225"/>
          </a:xfrm>
        </p:spPr>
        <p:txBody>
          <a:bodyPr>
            <a:normAutofit lnSpcReduction="10000"/>
          </a:bodyPr>
          <a:lstStyle/>
          <a:p>
            <a:r>
              <a:rPr lang="en-US" sz="3200" dirty="0"/>
              <a:t>The National Air Quality Index (AQI) in India was launched on 17 September 2014 in New Delhi under the </a:t>
            </a:r>
            <a:r>
              <a:rPr lang="en-US" sz="3200" dirty="0" err="1"/>
              <a:t>Swachh</a:t>
            </a:r>
            <a:r>
              <a:rPr lang="en-US" sz="3200" dirty="0"/>
              <a:t> Bharat </a:t>
            </a:r>
            <a:r>
              <a:rPr lang="en-US" sz="3200" dirty="0" err="1"/>
              <a:t>Abhiyan</a:t>
            </a:r>
            <a:r>
              <a:rPr lang="en-US" sz="3200" dirty="0"/>
              <a:t> by the Environment Minister </a:t>
            </a:r>
            <a:r>
              <a:rPr lang="en-US" sz="3200" dirty="0" err="1"/>
              <a:t>Shri</a:t>
            </a:r>
            <a:r>
              <a:rPr lang="en-US" sz="3200" dirty="0"/>
              <a:t> </a:t>
            </a:r>
            <a:r>
              <a:rPr lang="en-US" sz="3200" dirty="0" err="1"/>
              <a:t>PrakashJavadekar</a:t>
            </a:r>
            <a:r>
              <a:rPr lang="en-US" sz="3200" dirty="0"/>
              <a:t>. </a:t>
            </a:r>
            <a:r>
              <a:rPr lang="en-US" sz="3200" b="1" dirty="0"/>
              <a:t>The air quality index is composed of 8 pollutants ((PM10, PM2.5, NO2, SO2, CO, O3, NH3, and </a:t>
            </a:r>
            <a:r>
              <a:rPr lang="en-US" sz="3200" b="1" dirty="0" err="1"/>
              <a:t>Pb</a:t>
            </a:r>
            <a:r>
              <a:rPr lang="en-US" sz="3200" b="1" dirty="0"/>
              <a:t>).</a:t>
            </a:r>
            <a:endParaRPr lang="en-US" sz="3200" dirty="0"/>
          </a:p>
          <a:p>
            <a:endParaRPr lang="en-US" sz="3200"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1"/>
          </p:nvPr>
        </p:nvPicPr>
        <p:blipFill>
          <a:blip r:embed="rId2"/>
          <a:stretch>
            <a:fillRect/>
          </a:stretch>
        </p:blipFill>
        <p:spPr>
          <a:xfrm>
            <a:off x="623158" y="1554163"/>
            <a:ext cx="8050083" cy="4525962"/>
          </a:xfrm>
          <a:noFill/>
        </p:spPr>
      </p:pic>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2"/>
          <p:cNvSpPr>
            <a:spLocks noGrp="1"/>
          </p:cNvSpPr>
          <p:nvPr>
            <p:ph type="title"/>
          </p:nvPr>
        </p:nvSpPr>
        <p:spPr/>
        <p:txBody>
          <a:bodyPr/>
          <a:lstStyle/>
          <a:p>
            <a:r>
              <a:rPr lang="en-US" b="1"/>
              <a:t>6 categories air quality index</a:t>
            </a:r>
            <a:endParaRPr lang="en-US"/>
          </a:p>
        </p:txBody>
      </p:sp>
      <p:sp>
        <p:nvSpPr>
          <p:cNvPr id="14338" name="Content Placeholder 1"/>
          <p:cNvSpPr>
            <a:spLocks noGrp="1"/>
          </p:cNvSpPr>
          <p:nvPr>
            <p:ph idx="1"/>
          </p:nvPr>
        </p:nvSpPr>
        <p:spPr>
          <a:xfrm>
            <a:off x="236538" y="2022475"/>
            <a:ext cx="8655050" cy="4298950"/>
          </a:xfrm>
        </p:spPr>
        <p:txBody>
          <a:bodyPr/>
          <a:lstStyle/>
          <a:p>
            <a:pPr>
              <a:defRPr/>
            </a:pPr>
            <a:r>
              <a:rPr lang="en-US" sz="2800" dirty="0"/>
              <a:t>The Air Quality Index measures the quality of air. It shows the amount and types of gases dissolved in the air. </a:t>
            </a:r>
            <a:r>
              <a:rPr lang="en-US" sz="2800" b="1" dirty="0"/>
              <a:t>There are 6 categories of the air have been created in this air quality index. </a:t>
            </a:r>
            <a:endParaRPr lang="en-US" sz="2800" dirty="0"/>
          </a:p>
          <a:p>
            <a:pPr>
              <a:defRPr/>
            </a:pPr>
            <a:r>
              <a:rPr lang="en-US" sz="2800" dirty="0"/>
              <a:t>These categories are based on air quality. These categories are; </a:t>
            </a:r>
          </a:p>
          <a:p>
            <a:pPr marL="0" indent="0">
              <a:buFont typeface="Symbol" pitchFamily="18" charset="2"/>
              <a:buNone/>
              <a:defRPr/>
            </a:pPr>
            <a:r>
              <a:rPr lang="en-US" sz="3600" b="1" dirty="0">
                <a:solidFill>
                  <a:srgbClr val="C00000"/>
                </a:solidFill>
              </a:rPr>
              <a:t>good, satisfactory, moderate, poor, very poor and severe.</a:t>
            </a:r>
            <a:r>
              <a:rPr lang="en-US" sz="2800" dirty="0"/>
              <a:t> </a:t>
            </a:r>
          </a:p>
          <a:p>
            <a:pPr>
              <a:defRPr/>
            </a:pPr>
            <a:endParaRPr lang="en-US" sz="2800" dirty="0"/>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Content Placeholder 4" descr="air_pollution_standards_cpcb.png"/>
          <p:cNvPicPr>
            <a:picLocks noGrp="1" noChangeAspect="1"/>
          </p:cNvPicPr>
          <p:nvPr>
            <p:ph idx="1"/>
          </p:nvPr>
        </p:nvPicPr>
        <p:blipFill>
          <a:blip r:embed="rId2"/>
          <a:srcRect/>
          <a:stretch>
            <a:fillRect/>
          </a:stretch>
        </p:blipFill>
        <p:spPr>
          <a:xfrm>
            <a:off x="-1588" y="0"/>
            <a:ext cx="9145588" cy="6858000"/>
          </a:xfrm>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ibM</a:t>
            </a:r>
            <a:r>
              <a:rPr lang="en-US" dirty="0"/>
              <a:t> </a:t>
            </a:r>
            <a:r>
              <a:rPr lang="en-US" dirty="0" err="1"/>
              <a:t>cOGNOS</a:t>
            </a:r>
            <a:endParaRPr lang="en-IN" dirty="0"/>
          </a:p>
        </p:txBody>
      </p:sp>
      <p:sp>
        <p:nvSpPr>
          <p:cNvPr id="3" name="Content Placeholder 2"/>
          <p:cNvSpPr>
            <a:spLocks noGrp="1"/>
          </p:cNvSpPr>
          <p:nvPr>
            <p:ph idx="1"/>
          </p:nvPr>
        </p:nvSpPr>
        <p:spPr/>
        <p:txBody>
          <a:bodyPr/>
          <a:lstStyle/>
          <a:p>
            <a:r>
              <a:rPr lang="en-IN" dirty="0"/>
              <a:t>BM </a:t>
            </a:r>
            <a:r>
              <a:rPr lang="en-IN" dirty="0" err="1"/>
              <a:t>Cognos</a:t>
            </a:r>
            <a:r>
              <a:rPr lang="en-IN" dirty="0"/>
              <a:t> Business Intelligence is a web-based integrated business intelligence suite by IBM. It provides a toolset for reporting, analytics, </a:t>
            </a:r>
            <a:r>
              <a:rPr lang="en-IN" dirty="0" err="1"/>
              <a:t>scorecarding</a:t>
            </a:r>
            <a:r>
              <a:rPr lang="en-IN" dirty="0"/>
              <a:t>, and monitoring of events and metrics. The software consists of several components designed to meet the different information requirements in a company</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Visualisation</a:t>
            </a:r>
            <a:endParaRPr lang="en-IN" dirty="0"/>
          </a:p>
        </p:txBody>
      </p:sp>
      <p:sp>
        <p:nvSpPr>
          <p:cNvPr id="3" name="Content Placeholder 2"/>
          <p:cNvSpPr>
            <a:spLocks noGrp="1"/>
          </p:cNvSpPr>
          <p:nvPr>
            <p:ph idx="1"/>
          </p:nvPr>
        </p:nvSpPr>
        <p:spPr/>
        <p:txBody>
          <a:bodyPr/>
          <a:lstStyle/>
          <a:p>
            <a:r>
              <a:rPr lang="en-IN" dirty="0"/>
              <a:t>the representation of an object, situation, or set of information as a chart or other image.</a:t>
            </a:r>
          </a:p>
          <a:p>
            <a:r>
              <a:rPr lang="en-IN" dirty="0"/>
              <a:t>Data visualization </a:t>
            </a:r>
            <a:r>
              <a:rPr lang="en-IN" b="1" dirty="0"/>
              <a:t>helps to tell stories by </a:t>
            </a:r>
            <a:r>
              <a:rPr lang="en-IN" b="1" dirty="0" err="1"/>
              <a:t>curating</a:t>
            </a:r>
            <a:r>
              <a:rPr lang="en-IN" b="1" dirty="0"/>
              <a:t> data into a form easier to understand, highlighting the trends and outliers</a:t>
            </a:r>
            <a:r>
              <a:rPr lang="en-IN" dirty="0"/>
              <a:t>. A good visualization tells a story, removing the noise from data and highlighting the useful information</a:t>
            </a:r>
          </a:p>
        </p:txBody>
      </p:sp>
    </p:spTree>
  </p:cSld>
  <p:clrMapOvr>
    <a:masterClrMapping/>
  </p:clrMapOvr>
  <p:transition spd="slow">
    <p:fade/>
  </p:transition>
</p:sld>
</file>

<file path=ppt/theme/_rels/them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rek">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Waveform.thmx</Template>
  <TotalTime>9156</TotalTime>
  <Words>492</Words>
  <Application>Microsoft Office PowerPoint</Application>
  <PresentationFormat>On-screen Show (4:3)</PresentationFormat>
  <Paragraphs>46</Paragraphs>
  <Slides>26</Slides>
  <Notes>3</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Custom Design</vt:lpstr>
      <vt:lpstr>Trek</vt:lpstr>
      <vt:lpstr>Air Quality Index</vt:lpstr>
      <vt:lpstr>Introduction</vt:lpstr>
      <vt:lpstr>National Air Quality Index</vt:lpstr>
      <vt:lpstr>What is Air Quality Index </vt:lpstr>
      <vt:lpstr>PowerPoint Presentation</vt:lpstr>
      <vt:lpstr>6 categories air quality index</vt:lpstr>
      <vt:lpstr>PowerPoint Presentation</vt:lpstr>
      <vt:lpstr>ibM cOGNOS</vt:lpstr>
      <vt:lpstr>Visualisation</vt:lpstr>
      <vt:lpstr>Air Quality Standards </vt:lpstr>
      <vt:lpstr>PowerPoint Presentation</vt:lpstr>
      <vt:lpstr>PowerPoint Presentation</vt:lpstr>
      <vt:lpstr>PowerPoint Presentation</vt:lpstr>
      <vt:lpstr>PowerPoint Presentation</vt:lpstr>
      <vt:lpstr>Ozone Concentration on ground </vt:lpstr>
      <vt:lpstr>PowerPoint Presentation</vt:lpstr>
      <vt:lpstr>Reports</vt:lpstr>
      <vt:lpstr>Repost Using LIST Wizard</vt:lpstr>
      <vt:lpstr>Daily Analysis of AQI </vt:lpstr>
      <vt:lpstr>Hour wise Analysis of AQI </vt:lpstr>
      <vt:lpstr>Cross tabs</vt:lpstr>
      <vt:lpstr>Report using cross tabs</vt:lpstr>
      <vt:lpstr>Stories</vt:lpstr>
      <vt:lpstr>PowerPoint Presentation</vt:lpstr>
      <vt:lpstr>Conclusion</vt:lpstr>
      <vt:lpstr>PowerPoint Presentation</vt:lpstr>
    </vt:vector>
  </TitlesOfParts>
  <Company>Newcastle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Jayne Watson</dc:creator>
  <cp:lastModifiedBy>RAHUL CHOUHAN</cp:lastModifiedBy>
  <cp:revision>470</cp:revision>
  <cp:lastPrinted>2012-04-29T15:50:27Z</cp:lastPrinted>
  <dcterms:created xsi:type="dcterms:W3CDTF">2012-02-15T16:31:01Z</dcterms:created>
  <dcterms:modified xsi:type="dcterms:W3CDTF">2022-05-09T08:17:20Z</dcterms:modified>
</cp:coreProperties>
</file>