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5" r:id="rId5"/>
    <p:sldId id="277" r:id="rId6"/>
    <p:sldId id="266" r:id="rId7"/>
    <p:sldId id="257" r:id="rId8"/>
    <p:sldId id="256" r:id="rId9"/>
    <p:sldId id="278" r:id="rId10"/>
    <p:sldId id="260" r:id="rId11"/>
    <p:sldId id="274" r:id="rId12"/>
    <p:sldId id="279" r:id="rId13"/>
    <p:sldId id="280" r:id="rId14"/>
    <p:sldId id="271" r:id="rId15"/>
    <p:sldId id="258" r:id="rId16"/>
    <p:sldId id="259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pul Agrahari" initials="VA" lastIdx="1" clrIdx="0">
    <p:extLst>
      <p:ext uri="{19B8F6BF-5375-455C-9EA6-DF929625EA0E}">
        <p15:presenceInfo xmlns:p15="http://schemas.microsoft.com/office/powerpoint/2012/main" userId="096d0872996b4a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BA7"/>
    <a:srgbClr val="1C0615"/>
    <a:srgbClr val="1C0616"/>
    <a:srgbClr val="D30F64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66" d="100"/>
          <a:sy n="66" d="100"/>
        </p:scale>
        <p:origin x="70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85737570047042E-2"/>
          <c:y val="5.1264734707255934E-2"/>
          <c:w val="0.95667295713243461"/>
          <c:h val="0.9389313159852951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C-473F-91FD-A876418816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0A-4A49-A520-6FB0B0F004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D8C-473F-91FD-A876418816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E0A-4A49-A520-6FB0B0F0044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0A-4A49-A520-6FB0B0F0044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E0A-4A49-A520-6FB0B0F0044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27%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D8C-473F-91FD-A876418816A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63%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E0A-4A49-A520-6FB0B0F00448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A49-A520-6FB0B0F0044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34665936351722E-2"/>
          <c:y val="3.4149066779202639E-2"/>
          <c:w val="0.93804149933362457"/>
          <c:h val="0.920645381320436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8C-473F-91FD-A876418816A2}"/>
              </c:ext>
            </c:extLst>
          </c:dPt>
          <c:dPt>
            <c:idx val="1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0A-4A49-A520-6FB0B0F00448}"/>
              </c:ext>
            </c:extLst>
          </c:dPt>
          <c:dPt>
            <c:idx val="2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8C-473F-91FD-A876418816A2}"/>
              </c:ext>
            </c:extLst>
          </c:dPt>
          <c:dPt>
            <c:idx val="3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0A-4A49-A520-6FB0B0F00448}"/>
              </c:ext>
            </c:extLst>
          </c:dPt>
          <c:dPt>
            <c:idx val="4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0A-4A49-A520-6FB0B0F00448}"/>
              </c:ext>
            </c:extLst>
          </c:dPt>
          <c:dPt>
            <c:idx val="5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E0A-4A49-A520-6FB0B0F00448}"/>
              </c:ext>
            </c:extLst>
          </c:dPt>
          <c:dLbls>
            <c:dLbl>
              <c:idx val="0"/>
              <c:layout>
                <c:manualLayout>
                  <c:x val="-7.0407387120881171E-3"/>
                  <c:y val="1.520225896085450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dirty="0">
                        <a:solidFill>
                          <a:schemeClr val="tx1"/>
                        </a:solidFill>
                      </a:rPr>
                      <a:t>&lt;</a:t>
                    </a:r>
                    <a:fld id="{FE437546-B0D3-4F84-8067-7D4288E8B42D}" type="VALUE">
                      <a:rPr lang="en-US" sz="3200" smtClean="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US" sz="240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700632225073014"/>
                      <c:h val="0.1485962349056375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D8C-473F-91FD-A876418816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A49-A520-6FB0B0F00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24.02.2022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409B2C-2CF8-47BA-B6D4-8800314F9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725" y="754225"/>
            <a:ext cx="9144000" cy="655621"/>
          </a:xfrm>
        </p:spPr>
        <p:txBody>
          <a:bodyPr>
            <a:normAutofit fontScale="90000"/>
          </a:bodyPr>
          <a:lstStyle/>
          <a:p>
            <a:r>
              <a:rPr lang="en-US" dirty="0"/>
              <a:t> NRI Institute of Science And Technology 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624FDC6-26B0-4106-B963-1054563B3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64" y="1914609"/>
            <a:ext cx="7064551" cy="1329752"/>
          </a:xfrm>
        </p:spPr>
        <p:txBody>
          <a:bodyPr>
            <a:normAutofit fontScale="25000" lnSpcReduction="20000"/>
          </a:bodyPr>
          <a:lstStyle/>
          <a:p>
            <a:endParaRPr lang="en-US" sz="2000" dirty="0"/>
          </a:p>
          <a:p>
            <a:r>
              <a:rPr lang="en-US" sz="12800" dirty="0"/>
              <a:t>Submitted to:</a:t>
            </a:r>
            <a:r>
              <a:rPr lang="en-US" sz="9600" dirty="0"/>
              <a:t>	</a:t>
            </a:r>
          </a:p>
          <a:p>
            <a:endParaRPr lang="en-US" sz="9600" dirty="0"/>
          </a:p>
          <a:p>
            <a:r>
              <a:rPr lang="en-US" sz="11200" dirty="0"/>
              <a:t>Mr. Anurag  Srivastava</a:t>
            </a:r>
          </a:p>
          <a:p>
            <a:r>
              <a:rPr lang="en-US" sz="9600" dirty="0">
                <a:solidFill>
                  <a:srgbClr val="D30F64"/>
                </a:solidFill>
              </a:rPr>
              <a:t>Head of Department,</a:t>
            </a:r>
          </a:p>
          <a:p>
            <a:r>
              <a:rPr lang="en-US" sz="9600" dirty="0">
                <a:solidFill>
                  <a:srgbClr val="D30F64"/>
                </a:solidFill>
              </a:rPr>
              <a:t>Computer Science &amp; Engineering. </a:t>
            </a:r>
          </a:p>
          <a:p>
            <a:r>
              <a:rPr lang="en-US" sz="9600" dirty="0"/>
              <a:t>	</a:t>
            </a:r>
            <a:endParaRPr lang="en-IN" sz="9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49AF6-7D82-41E8-94E6-DBA9DED7A571}"/>
              </a:ext>
            </a:extLst>
          </p:cNvPr>
          <p:cNvSpPr txBox="1"/>
          <p:nvPr/>
        </p:nvSpPr>
        <p:spPr>
          <a:xfrm>
            <a:off x="346161" y="5657671"/>
            <a:ext cx="451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Presented by: </a:t>
            </a:r>
          </a:p>
          <a:p>
            <a:r>
              <a:rPr lang="en-IN" sz="2400" b="1" dirty="0">
                <a:solidFill>
                  <a:schemeClr val="accent3">
                    <a:lumMod val="75000"/>
                  </a:schemeClr>
                </a:solidFill>
              </a:rPr>
              <a:t>Rahul Singh </a:t>
            </a:r>
          </a:p>
          <a:p>
            <a:r>
              <a:rPr lang="en-IN" sz="2400" b="1" dirty="0">
                <a:solidFill>
                  <a:schemeClr val="accent3">
                    <a:lumMod val="75000"/>
                  </a:schemeClr>
                </a:solidFill>
              </a:rPr>
              <a:t>(0115CS191079)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AFE3C-C7F5-4E0A-94D1-36B5931A5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1" y="89349"/>
            <a:ext cx="1329752" cy="13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6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380A-E71D-4267-AE69-45A79F9E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0740D-E423-4A1B-948B-1CE093E9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56" y="1318918"/>
            <a:ext cx="8145012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483267-D13E-45C6-895A-743DA269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8517" y="1226788"/>
            <a:ext cx="10017634" cy="861646"/>
          </a:xfrm>
        </p:spPr>
        <p:txBody>
          <a:bodyPr>
            <a:normAutofit fontScale="90000"/>
          </a:bodyPr>
          <a:lstStyle/>
          <a:p>
            <a:r>
              <a:rPr lang="en-IN" sz="5300" dirty="0">
                <a:solidFill>
                  <a:schemeClr val="tx2">
                    <a:lumMod val="50000"/>
                  </a:schemeClr>
                </a:solidFill>
              </a:rPr>
              <a:t>Planned System</a:t>
            </a:r>
            <a:br>
              <a:rPr lang="en-IN" dirty="0"/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C600B-8737-40AD-93A2-1469378CD07C}"/>
              </a:ext>
            </a:extLst>
          </p:cNvPr>
          <p:cNvSpPr txBox="1"/>
          <p:nvPr/>
        </p:nvSpPr>
        <p:spPr>
          <a:xfrm>
            <a:off x="3015762" y="2329358"/>
            <a:ext cx="685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A service which aids people in calculating their required taxes and on how to cut down on taxes using deductions. </a:t>
            </a:r>
          </a:p>
          <a:p>
            <a:endParaRPr lang="en-IN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Educating people about financial literacy, while providing adequate content and sources to do so</a:t>
            </a:r>
            <a:r>
              <a:rPr lang="en-IN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Deductions: 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5852" y="2501212"/>
            <a:ext cx="4954739" cy="41369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SansPro"/>
              </a:rPr>
              <a:t>A tax deduction is a deduction that lowers a person’s or an organization’s tax liability by lowering their 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SourceSansPro"/>
              </a:rPr>
              <a:t>T</a:t>
            </a:r>
            <a:r>
              <a:rPr lang="en-US" sz="2400" i="0" dirty="0">
                <a:solidFill>
                  <a:schemeClr val="accent3">
                    <a:lumMod val="75000"/>
                  </a:schemeClr>
                </a:solidFill>
                <a:effectLst/>
                <a:latin typeface="SourceSansPro"/>
              </a:rPr>
              <a:t>axable income.</a:t>
            </a:r>
          </a:p>
          <a:p>
            <a:endParaRPr lang="en-US" sz="2400" i="0" dirty="0">
              <a:solidFill>
                <a:schemeClr val="accent3">
                  <a:lumMod val="75000"/>
                </a:schemeClr>
              </a:solidFill>
              <a:effectLst/>
              <a:latin typeface="SourceSans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SansPro"/>
              </a:rPr>
              <a:t>Tax deduction refers to claims made to reduce your taxable income, arising from various investments and expenses incurred by a taxpayer.</a:t>
            </a:r>
          </a:p>
          <a:p>
            <a:endParaRPr lang="en-US" sz="2400" b="0" dirty="0">
              <a:solidFill>
                <a:srgbClr val="B12BA7"/>
              </a:solidFill>
              <a:latin typeface="SourceSansPro"/>
            </a:endParaRPr>
          </a:p>
        </p:txBody>
      </p:sp>
      <p:pic>
        <p:nvPicPr>
          <p:cNvPr id="2050" name="Picture 2" descr="Legal aspects on the deductions from income from business and profession -  iPleaders">
            <a:extLst>
              <a:ext uri="{FF2B5EF4-FFF2-40B4-BE49-F238E27FC236}">
                <a16:creationId xmlns:a16="http://schemas.microsoft.com/office/drawing/2014/main" id="{EA164D6A-6328-4306-92A7-8B1C8EF4AC9F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8" b="7308"/>
          <a:stretch>
            <a:fillRect/>
          </a:stretch>
        </p:blipFill>
        <p:spPr bwMode="auto">
          <a:xfrm>
            <a:off x="5788176" y="1082552"/>
            <a:ext cx="6421408" cy="3438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06" y="781050"/>
            <a:ext cx="10515600" cy="676275"/>
          </a:xfrm>
        </p:spPr>
        <p:txBody>
          <a:bodyPr/>
          <a:lstStyle/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36" y="1924812"/>
            <a:ext cx="5361174" cy="676275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EXISTING SYSTEM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45123" y="3068574"/>
            <a:ext cx="4631813" cy="310362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This only calculates the tax required on based of our incomes and revenues.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We don’t know how the tax is calculated and the concepts behind it.</a:t>
            </a:r>
          </a:p>
          <a:p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There are no suggestions on deductions.</a:t>
            </a:r>
          </a:p>
          <a:p>
            <a:pPr marL="0" indent="0">
              <a:buNone/>
            </a:pPr>
            <a:endParaRPr lang="ru-RU" sz="20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219091" y="1924812"/>
            <a:ext cx="5808955" cy="572203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PROPOSED SYSTEM</a:t>
            </a:r>
            <a:endParaRPr lang="ru-RU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21091" y="3068574"/>
            <a:ext cx="4973515" cy="310362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This will be focused more on gaining a financial sense rather than just calculating it.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Our system is planned to make taxation easier for our busy generation.</a:t>
            </a:r>
          </a:p>
          <a:p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It is planned to not only calculate taxes but also suggest us to pay minimum taxes in a legal way, Via Deductions.</a:t>
            </a:r>
          </a:p>
          <a:p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483267-D13E-45C6-895A-743DA269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8517" y="1226788"/>
            <a:ext cx="10017634" cy="861646"/>
          </a:xfrm>
        </p:spPr>
        <p:txBody>
          <a:bodyPr>
            <a:normAutofit/>
          </a:bodyPr>
          <a:lstStyle/>
          <a:p>
            <a:r>
              <a:rPr lang="en-IN" sz="2800" dirty="0"/>
              <a:t>Roles :-</a:t>
            </a:r>
            <a:br>
              <a:rPr lang="en-IN" dirty="0"/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C600B-8737-40AD-93A2-1469378CD07C}"/>
              </a:ext>
            </a:extLst>
          </p:cNvPr>
          <p:cNvSpPr txBox="1"/>
          <p:nvPr/>
        </p:nvSpPr>
        <p:spPr>
          <a:xfrm>
            <a:off x="3015762" y="2088434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Rahul Singh(0115CS191079), </a:t>
            </a:r>
          </a:p>
          <a:p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              -  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Lead developer , Back-End development and                               </a:t>
            </a:r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                       UI/UX design.</a:t>
            </a:r>
          </a:p>
          <a:p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              - 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Front-End development , Planning and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8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63CC-7E09-4A0D-B3D6-4E423FFF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Index: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127EEA-1088-42C7-99A7-2B4950AD7B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600" cy="495934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12BA7"/>
                </a:solidFill>
              </a:rPr>
              <a:t>Project name.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B12BA7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12BA7"/>
                </a:solidFill>
              </a:rPr>
              <a:t>Problem statement.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B12BA7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12BA7"/>
                </a:solidFill>
              </a:rPr>
              <a:t>Planned system.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B12BA7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12BA7"/>
                </a:solidFill>
              </a:rPr>
              <a:t>Existing system.</a:t>
            </a:r>
          </a:p>
          <a:p>
            <a:pPr algn="l"/>
            <a:r>
              <a:rPr lang="en-US" sz="2400" dirty="0">
                <a:solidFill>
                  <a:srgbClr val="B12BA7"/>
                </a:solidFill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12BA7"/>
                </a:solidFill>
              </a:rPr>
              <a:t>Existing systems vs Proposed system.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B12BA7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12BA7"/>
                </a:solidFill>
              </a:rPr>
              <a:t>Team members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70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02" y="1259453"/>
            <a:ext cx="5690680" cy="1517356"/>
          </a:xfrm>
        </p:spPr>
        <p:txBody>
          <a:bodyPr/>
          <a:lstStyle/>
          <a:p>
            <a:r>
              <a:rPr lang="en-IN" dirty="0"/>
              <a:t>INCOME TAX CALCULATOR</a:t>
            </a:r>
            <a:endParaRPr lang="ru-RU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FFC7889-2AA6-4F44-8C23-C4D589E7263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122" r="2122"/>
          <a:stretch>
            <a:fillRect/>
          </a:stretch>
        </p:blipFill>
        <p:spPr>
          <a:xfrm>
            <a:off x="4623745" y="8792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What is tax?</a:t>
            </a:r>
            <a:endParaRPr lang="ru-RU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8047" y="2050475"/>
            <a:ext cx="5574322" cy="406897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3">
                    <a:lumMod val="75000"/>
                  </a:schemeClr>
                </a:solidFill>
                <a:latin typeface="SourceSansPro"/>
              </a:rPr>
              <a:t>Taxes are mandatory contributions imposed on an individual or a company by any government entity.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3">
                    <a:lumMod val="75000"/>
                  </a:schemeClr>
                </a:solidFill>
                <a:latin typeface="SourceSansPro"/>
              </a:rPr>
              <a:t>These tax revenues finance the government expenditures like infrastructural development and social security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3">
                    <a:lumMod val="75000"/>
                  </a:schemeClr>
                </a:solidFill>
                <a:latin typeface="SourceSansPro"/>
              </a:rPr>
              <a:t>There are several types of taxes, like income tax, property tax, sales tax, etc. 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0AA60AF-2A12-4C85-ADE5-0A80AD5C8E6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4149" r="24149"/>
          <a:stretch>
            <a:fillRect/>
          </a:stretch>
        </p:blipFill>
        <p:spPr>
          <a:xfrm>
            <a:off x="1387145" y="0"/>
            <a:ext cx="3894833" cy="5656330"/>
          </a:xfrm>
        </p:spPr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Income Tax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0"/>
            <a:ext cx="7187644" cy="51480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SansPro"/>
              </a:rPr>
              <a:t>Income tax is a type of tax that governments impose on any income generated by businesses and individuals.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accent3">
                    <a:lumMod val="75000"/>
                  </a:schemeClr>
                </a:solidFill>
                <a:latin typeface="SourceSansPro"/>
              </a:rPr>
              <a:t>It is used to fund public services like and pay governmental obligations.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SansPro"/>
              </a:rPr>
              <a:t>Personal income tax is a type of income tax tha</a:t>
            </a:r>
            <a:r>
              <a:rPr lang="en-US" sz="2600" b="0" dirty="0">
                <a:solidFill>
                  <a:schemeClr val="accent3">
                    <a:lumMod val="75000"/>
                  </a:schemeClr>
                </a:solidFill>
                <a:latin typeface="SourceSansPro"/>
              </a:rPr>
              <a:t>t is imposed on an individual’s wages, salaries and other types of incomes.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b="0" dirty="0">
              <a:solidFill>
                <a:schemeClr val="accent3">
                  <a:lumMod val="75000"/>
                </a:schemeClr>
              </a:solidFill>
              <a:latin typeface="SourceSans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b="0" dirty="0">
              <a:solidFill>
                <a:schemeClr val="accent3">
                  <a:lumMod val="75000"/>
                </a:schemeClr>
              </a:solidFill>
              <a:latin typeface="SourceSans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SansPro"/>
              </a:rPr>
              <a:t>Business income tax apply to corporations, partnerships, small businesses and people who are self employed.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123B6-5045-4F22-8DE0-486D4727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BFB693-3013-40E6-8B63-4D87187F4E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3498" y="2410069"/>
            <a:ext cx="5875902" cy="31290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>
                <a:solidFill>
                  <a:schemeClr val="accent3">
                    <a:lumMod val="75000"/>
                  </a:schemeClr>
                </a:solidFill>
              </a:rPr>
              <a:t>A Majority of our population do not know about taxes.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>
                <a:solidFill>
                  <a:schemeClr val="accent3">
                    <a:lumMod val="75000"/>
                  </a:schemeClr>
                </a:solidFill>
              </a:rPr>
              <a:t>Either they do not know how to pay taxes or are not in the taxable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>
                <a:solidFill>
                  <a:schemeClr val="accent3">
                    <a:lumMod val="75000"/>
                  </a:schemeClr>
                </a:solidFill>
              </a:rPr>
              <a:t>And in our education system, there is no practical subject discussing  financial literacy and taxation. </a:t>
            </a:r>
          </a:p>
        </p:txBody>
      </p:sp>
      <p:pic>
        <p:nvPicPr>
          <p:cNvPr id="3074" name="Picture 2" descr="Question Mark - Debate Chamber">
            <a:extLst>
              <a:ext uri="{FF2B5EF4-FFF2-40B4-BE49-F238E27FC236}">
                <a16:creationId xmlns:a16="http://schemas.microsoft.com/office/drawing/2014/main" id="{F734DEEC-DE33-42A9-9030-0D1C54DD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562" y="530714"/>
            <a:ext cx="4813952" cy="361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4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Placeholder 20" descr="Pie chart">
            <a:extLst>
              <a:ext uri="{FF2B5EF4-FFF2-40B4-BE49-F238E27FC236}">
                <a16:creationId xmlns:a16="http://schemas.microsoft.com/office/drawing/2014/main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734984275"/>
              </p:ext>
            </p:extLst>
          </p:nvPr>
        </p:nvGraphicFramePr>
        <p:xfrm>
          <a:off x="798795" y="1087668"/>
          <a:ext cx="4509470" cy="459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EDUCATION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154469" cy="1223293"/>
          </a:xfrm>
        </p:spPr>
        <p:txBody>
          <a:bodyPr/>
          <a:lstStyle/>
          <a:p>
            <a:pPr algn="l" fontAlgn="base"/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According to financialexpress.com Only 27% Indians are financially literate.</a:t>
            </a:r>
          </a:p>
        </p:txBody>
      </p:sp>
      <p:sp>
        <p:nvSpPr>
          <p:cNvPr id="23" name="Oval 22" descr="Circle shape">
            <a:extLst>
              <a:ext uri="{FF2B5EF4-FFF2-40B4-BE49-F238E27FC236}">
                <a16:creationId xmlns:a16="http://schemas.microsoft.com/office/drawing/2014/main" id="{C3485789-E496-4110-A15B-8E4775849942}"/>
              </a:ext>
            </a:extLst>
          </p:cNvPr>
          <p:cNvSpPr/>
          <p:nvPr/>
        </p:nvSpPr>
        <p:spPr>
          <a:xfrm>
            <a:off x="5725579" y="4131804"/>
            <a:ext cx="384048" cy="384048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50F9B-A11D-40B9-B83F-DDF3E10343C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43145" y="4038960"/>
            <a:ext cx="1597889" cy="365125"/>
          </a:xfrm>
        </p:spPr>
        <p:txBody>
          <a:bodyPr/>
          <a:lstStyle/>
          <a:p>
            <a:r>
              <a:rPr lang="en-US" dirty="0"/>
              <a:t>23%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C8D5B9-69C7-4696-B552-5307926F58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1996" y="4371234"/>
            <a:ext cx="1866578" cy="552458"/>
          </a:xfrm>
        </p:spPr>
        <p:txBody>
          <a:bodyPr>
            <a:normAutofit/>
          </a:bodyPr>
          <a:lstStyle/>
          <a:p>
            <a:r>
              <a:rPr lang="en-US" sz="1600" dirty="0"/>
              <a:t>Financially Literate </a:t>
            </a:r>
            <a:endParaRPr lang="ru-RU" sz="1600" dirty="0"/>
          </a:p>
        </p:txBody>
      </p:sp>
      <p:sp>
        <p:nvSpPr>
          <p:cNvPr id="20" name="Oval 19" descr="Circle shape">
            <a:extLst>
              <a:ext uri="{FF2B5EF4-FFF2-40B4-BE49-F238E27FC236}">
                <a16:creationId xmlns:a16="http://schemas.microsoft.com/office/drawing/2014/main" id="{46B993A4-B156-41FD-9B95-16911035EAA1}"/>
              </a:ext>
            </a:extLst>
          </p:cNvPr>
          <p:cNvSpPr/>
          <p:nvPr/>
        </p:nvSpPr>
        <p:spPr>
          <a:xfrm>
            <a:off x="7696367" y="4131804"/>
            <a:ext cx="384048" cy="384048"/>
          </a:xfrm>
          <a:prstGeom prst="ellipse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800B5B-000C-40A0-984E-296FEF26F894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8102713" y="4102280"/>
            <a:ext cx="1597889" cy="2953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67%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C76F4DF-E770-433B-A99B-E75E3AD5B8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91564" y="4403112"/>
            <a:ext cx="2591090" cy="55245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Financially  </a:t>
            </a:r>
          </a:p>
          <a:p>
            <a:r>
              <a:rPr lang="en-US" sz="1600" dirty="0"/>
              <a:t>Illiterate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Placeholder 20" descr="Pie chart">
            <a:extLst>
              <a:ext uri="{FF2B5EF4-FFF2-40B4-BE49-F238E27FC236}">
                <a16:creationId xmlns:a16="http://schemas.microsoft.com/office/drawing/2014/main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879177092"/>
              </p:ext>
            </p:extLst>
          </p:nvPr>
        </p:nvGraphicFramePr>
        <p:xfrm>
          <a:off x="798795" y="1087668"/>
          <a:ext cx="4509470" cy="459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TAX PAYERS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FDBF9-B20C-4919-9CE3-90C6CDC85B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21849" cy="1223293"/>
          </a:xfrm>
        </p:spPr>
        <p:txBody>
          <a:bodyPr/>
          <a:lstStyle/>
          <a:p>
            <a:r>
              <a:rPr lang="en-US" sz="2400" b="0" dirty="0">
                <a:solidFill>
                  <a:schemeClr val="accent3">
                    <a:lumMod val="75000"/>
                  </a:schemeClr>
                </a:solidFill>
              </a:rPr>
              <a:t>According to Bloomberg, less than 10% of Indians pay their taxes, most are unaware or simply do not fall under taxable income</a:t>
            </a:r>
            <a:r>
              <a:rPr lang="en-US" sz="2400" dirty="0"/>
              <a:t>. </a:t>
            </a:r>
            <a:endParaRPr lang="ru-RU" sz="2400" dirty="0"/>
          </a:p>
        </p:txBody>
      </p:sp>
      <p:sp>
        <p:nvSpPr>
          <p:cNvPr id="19" name="Oval 18" descr="Circle shape">
            <a:extLst>
              <a:ext uri="{FF2B5EF4-FFF2-40B4-BE49-F238E27FC236}">
                <a16:creationId xmlns:a16="http://schemas.microsoft.com/office/drawing/2014/main" id="{74F8D4E4-1B47-416C-9A28-44D029B05DF3}"/>
              </a:ext>
            </a:extLst>
          </p:cNvPr>
          <p:cNvSpPr/>
          <p:nvPr/>
        </p:nvSpPr>
        <p:spPr>
          <a:xfrm>
            <a:off x="5761722" y="4127406"/>
            <a:ext cx="384048" cy="384048"/>
          </a:xfrm>
          <a:prstGeom prst="ellipse">
            <a:avLst/>
          </a:prstGeom>
          <a:solidFill>
            <a:schemeClr val="accent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0CA877-BC73-44B2-B723-8023CA00ED0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193302" y="4146329"/>
            <a:ext cx="1597889" cy="365125"/>
          </a:xfrm>
        </p:spPr>
        <p:txBody>
          <a:bodyPr/>
          <a:lstStyle/>
          <a:p>
            <a:r>
              <a:rPr lang="en-US" dirty="0"/>
              <a:t>&gt;90%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08980-C5CA-4BC3-A366-9BA1490CA4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6000" y="4722772"/>
            <a:ext cx="1597889" cy="365125"/>
          </a:xfrm>
        </p:spPr>
        <p:txBody>
          <a:bodyPr/>
          <a:lstStyle/>
          <a:p>
            <a:r>
              <a:rPr lang="en-IN" dirty="0"/>
              <a:t>Non-Tax Payers</a:t>
            </a:r>
            <a:endParaRPr lang="ru-RU" dirty="0"/>
          </a:p>
        </p:txBody>
      </p:sp>
      <p:sp>
        <p:nvSpPr>
          <p:cNvPr id="22" name="Oval 21" descr="Circle shape">
            <a:extLst>
              <a:ext uri="{FF2B5EF4-FFF2-40B4-BE49-F238E27FC236}">
                <a16:creationId xmlns:a16="http://schemas.microsoft.com/office/drawing/2014/main" id="{F25A7B72-F802-4A5B-9C15-E6092A747BDA}"/>
              </a:ext>
            </a:extLst>
          </p:cNvPr>
          <p:cNvSpPr/>
          <p:nvPr/>
        </p:nvSpPr>
        <p:spPr>
          <a:xfrm>
            <a:off x="8429895" y="4106950"/>
            <a:ext cx="384048" cy="384048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685F4B4-4174-4802-8880-EBF24FC23D34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024363" y="4159298"/>
            <a:ext cx="1597889" cy="365125"/>
          </a:xfrm>
        </p:spPr>
        <p:txBody>
          <a:bodyPr/>
          <a:lstStyle/>
          <a:p>
            <a:r>
              <a:rPr lang="en-US" dirty="0"/>
              <a:t>&lt;10%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A8CDE2-952B-4BD3-A740-DF54D4C7E8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91014" y="4722771"/>
            <a:ext cx="1597889" cy="365125"/>
          </a:xfrm>
        </p:spPr>
        <p:txBody>
          <a:bodyPr/>
          <a:lstStyle/>
          <a:p>
            <a:r>
              <a:rPr lang="en-US" dirty="0"/>
              <a:t>Tax Payers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7EDA2-3620-47DB-BD1A-9C3633AE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70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C536D-383E-45EC-8F6F-3E632133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25DC74-38C2-43BA-9C8E-F66E9E39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237" y="1249022"/>
            <a:ext cx="7366027" cy="85399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Existing System</a:t>
            </a:r>
            <a:endParaRPr lang="en-IN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D0371-BD2E-405C-BCC5-758A44D6B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" t="2845" r="2372" b="4911"/>
          <a:stretch/>
        </p:blipFill>
        <p:spPr>
          <a:xfrm>
            <a:off x="1907931" y="2980592"/>
            <a:ext cx="7416073" cy="249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937</TotalTime>
  <Words>516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SourceSansPro</vt:lpstr>
      <vt:lpstr>Office Theme</vt:lpstr>
      <vt:lpstr> NRI Institute of Science And Technology </vt:lpstr>
      <vt:lpstr>Index:</vt:lpstr>
      <vt:lpstr>INCOME TAX CALCULATOR</vt:lpstr>
      <vt:lpstr>What is tax?</vt:lpstr>
      <vt:lpstr>Income Tax</vt:lpstr>
      <vt:lpstr>Problems:</vt:lpstr>
      <vt:lpstr>EDUCATION</vt:lpstr>
      <vt:lpstr>TAX PAYERS</vt:lpstr>
      <vt:lpstr>Existing System</vt:lpstr>
      <vt:lpstr>PowerPoint Presentation</vt:lpstr>
      <vt:lpstr>Planned System </vt:lpstr>
      <vt:lpstr>Deductions: </vt:lpstr>
      <vt:lpstr>COMPARISON</vt:lpstr>
      <vt:lpstr>Roles 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on Income Tax Calculator</dc:title>
  <dc:creator>Parag Bentiya</dc:creator>
  <cp:lastModifiedBy>RAHUL</cp:lastModifiedBy>
  <cp:revision>16</cp:revision>
  <dcterms:created xsi:type="dcterms:W3CDTF">2021-09-30T16:21:25Z</dcterms:created>
  <dcterms:modified xsi:type="dcterms:W3CDTF">2022-02-24T17:38:40Z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