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9" r:id="rId3"/>
    <p:sldId id="261" r:id="rId4"/>
    <p:sldId id="263" r:id="rId5"/>
    <p:sldId id="264" r:id="rId6"/>
    <p:sldId id="265" r:id="rId7"/>
    <p:sldId id="274" r:id="rId8"/>
    <p:sldId id="284" r:id="rId9"/>
    <p:sldId id="275" r:id="rId10"/>
    <p:sldId id="277" r:id="rId11"/>
    <p:sldId id="276" r:id="rId12"/>
    <p:sldId id="266" r:id="rId13"/>
    <p:sldId id="267" r:id="rId14"/>
    <p:sldId id="268" r:id="rId15"/>
    <p:sldId id="269" r:id="rId16"/>
    <p:sldId id="271" r:id="rId17"/>
    <p:sldId id="283" r:id="rId18"/>
    <p:sldId id="273" r:id="rId19"/>
    <p:sldId id="278" r:id="rId20"/>
    <p:sldId id="279" r:id="rId21"/>
    <p:sldId id="280" r:id="rId22"/>
    <p:sldId id="281"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49" autoAdjust="0"/>
  </p:normalViewPr>
  <p:slideViewPr>
    <p:cSldViewPr snapToGrid="0">
      <p:cViewPr varScale="1">
        <p:scale>
          <a:sx n="58" d="100"/>
          <a:sy n="58" d="100"/>
        </p:scale>
        <p:origin x="8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3DDB6-97FB-4893-92D3-1C40F7F91F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ADA92A3-F905-4BCC-8D9D-94FE12EADE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4A855E-122C-43BA-A2EC-2D1B44D3B6EA}"/>
              </a:ext>
            </a:extLst>
          </p:cNvPr>
          <p:cNvSpPr>
            <a:spLocks noGrp="1"/>
          </p:cNvSpPr>
          <p:nvPr>
            <p:ph type="dt" sz="half" idx="10"/>
          </p:nvPr>
        </p:nvSpPr>
        <p:spPr/>
        <p:txBody>
          <a:bodyPr/>
          <a:lstStyle/>
          <a:p>
            <a:fld id="{B81F1C72-9971-466E-B511-2DD6CDAA6A61}" type="datetimeFigureOut">
              <a:rPr lang="en-IN" smtClean="0"/>
              <a:t>21-10-2021</a:t>
            </a:fld>
            <a:endParaRPr lang="en-IN"/>
          </a:p>
        </p:txBody>
      </p:sp>
      <p:sp>
        <p:nvSpPr>
          <p:cNvPr id="5" name="Footer Placeholder 4">
            <a:extLst>
              <a:ext uri="{FF2B5EF4-FFF2-40B4-BE49-F238E27FC236}">
                <a16:creationId xmlns:a16="http://schemas.microsoft.com/office/drawing/2014/main" id="{CFEC545E-DC84-410C-8874-1D7ECCB7DC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839010-8508-4140-B69B-601ADBB0345A}"/>
              </a:ext>
            </a:extLst>
          </p:cNvPr>
          <p:cNvSpPr>
            <a:spLocks noGrp="1"/>
          </p:cNvSpPr>
          <p:nvPr>
            <p:ph type="sldNum" sz="quarter" idx="12"/>
          </p:nvPr>
        </p:nvSpPr>
        <p:spPr/>
        <p:txBody>
          <a:bodyPr/>
          <a:lstStyle/>
          <a:p>
            <a:fld id="{10412945-5AC5-43DE-80DC-69F0947919C7}" type="slidenum">
              <a:rPr lang="en-IN" smtClean="0"/>
              <a:t>‹#›</a:t>
            </a:fld>
            <a:endParaRPr lang="en-IN"/>
          </a:p>
        </p:txBody>
      </p:sp>
    </p:spTree>
    <p:extLst>
      <p:ext uri="{BB962C8B-B14F-4D97-AF65-F5344CB8AC3E}">
        <p14:creationId xmlns:p14="http://schemas.microsoft.com/office/powerpoint/2010/main" val="1305040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59B8-D70A-4A97-8477-F963880C2D3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AE2228-4E3D-406A-A9D1-127D1F5EB3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2F68FB-5A6B-42F6-B313-9241A1825CD6}"/>
              </a:ext>
            </a:extLst>
          </p:cNvPr>
          <p:cNvSpPr>
            <a:spLocks noGrp="1"/>
          </p:cNvSpPr>
          <p:nvPr>
            <p:ph type="dt" sz="half" idx="10"/>
          </p:nvPr>
        </p:nvSpPr>
        <p:spPr/>
        <p:txBody>
          <a:bodyPr/>
          <a:lstStyle/>
          <a:p>
            <a:fld id="{B81F1C72-9971-466E-B511-2DD6CDAA6A61}" type="datetimeFigureOut">
              <a:rPr lang="en-IN" smtClean="0"/>
              <a:t>21-10-2021</a:t>
            </a:fld>
            <a:endParaRPr lang="en-IN"/>
          </a:p>
        </p:txBody>
      </p:sp>
      <p:sp>
        <p:nvSpPr>
          <p:cNvPr id="5" name="Footer Placeholder 4">
            <a:extLst>
              <a:ext uri="{FF2B5EF4-FFF2-40B4-BE49-F238E27FC236}">
                <a16:creationId xmlns:a16="http://schemas.microsoft.com/office/drawing/2014/main" id="{B12D45FB-AA8A-47B8-8B42-CFC1EE2402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0790E8-1858-4E20-8433-28B8ED7D1019}"/>
              </a:ext>
            </a:extLst>
          </p:cNvPr>
          <p:cNvSpPr>
            <a:spLocks noGrp="1"/>
          </p:cNvSpPr>
          <p:nvPr>
            <p:ph type="sldNum" sz="quarter" idx="12"/>
          </p:nvPr>
        </p:nvSpPr>
        <p:spPr/>
        <p:txBody>
          <a:bodyPr/>
          <a:lstStyle/>
          <a:p>
            <a:fld id="{10412945-5AC5-43DE-80DC-69F0947919C7}" type="slidenum">
              <a:rPr lang="en-IN" smtClean="0"/>
              <a:t>‹#›</a:t>
            </a:fld>
            <a:endParaRPr lang="en-IN"/>
          </a:p>
        </p:txBody>
      </p:sp>
    </p:spTree>
    <p:extLst>
      <p:ext uri="{BB962C8B-B14F-4D97-AF65-F5344CB8AC3E}">
        <p14:creationId xmlns:p14="http://schemas.microsoft.com/office/powerpoint/2010/main" val="3336296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1F5EE6-19AC-4B90-A0C4-3813663801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2934F6-FBD7-4774-BD33-6242A633BE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76A796-0EC0-4AE3-A3FD-25C691ACF757}"/>
              </a:ext>
            </a:extLst>
          </p:cNvPr>
          <p:cNvSpPr>
            <a:spLocks noGrp="1"/>
          </p:cNvSpPr>
          <p:nvPr>
            <p:ph type="dt" sz="half" idx="10"/>
          </p:nvPr>
        </p:nvSpPr>
        <p:spPr/>
        <p:txBody>
          <a:bodyPr/>
          <a:lstStyle/>
          <a:p>
            <a:fld id="{B81F1C72-9971-466E-B511-2DD6CDAA6A61}" type="datetimeFigureOut">
              <a:rPr lang="en-IN" smtClean="0"/>
              <a:t>21-10-2021</a:t>
            </a:fld>
            <a:endParaRPr lang="en-IN"/>
          </a:p>
        </p:txBody>
      </p:sp>
      <p:sp>
        <p:nvSpPr>
          <p:cNvPr id="5" name="Footer Placeholder 4">
            <a:extLst>
              <a:ext uri="{FF2B5EF4-FFF2-40B4-BE49-F238E27FC236}">
                <a16:creationId xmlns:a16="http://schemas.microsoft.com/office/drawing/2014/main" id="{64DF591A-A7C2-4639-BB43-78081A6E3F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33BB39-78B7-4B8F-8B83-297FE205C995}"/>
              </a:ext>
            </a:extLst>
          </p:cNvPr>
          <p:cNvSpPr>
            <a:spLocks noGrp="1"/>
          </p:cNvSpPr>
          <p:nvPr>
            <p:ph type="sldNum" sz="quarter" idx="12"/>
          </p:nvPr>
        </p:nvSpPr>
        <p:spPr/>
        <p:txBody>
          <a:bodyPr/>
          <a:lstStyle/>
          <a:p>
            <a:fld id="{10412945-5AC5-43DE-80DC-69F0947919C7}" type="slidenum">
              <a:rPr lang="en-IN" smtClean="0"/>
              <a:t>‹#›</a:t>
            </a:fld>
            <a:endParaRPr lang="en-IN"/>
          </a:p>
        </p:txBody>
      </p:sp>
    </p:spTree>
    <p:extLst>
      <p:ext uri="{BB962C8B-B14F-4D97-AF65-F5344CB8AC3E}">
        <p14:creationId xmlns:p14="http://schemas.microsoft.com/office/powerpoint/2010/main" val="2523545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B28D1-8D59-4F91-8192-193CA6F0EE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F7B3C3-163A-4527-97B7-C7A6785AF6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F4453A-BE6E-4736-970D-819CD7927F59}"/>
              </a:ext>
            </a:extLst>
          </p:cNvPr>
          <p:cNvSpPr>
            <a:spLocks noGrp="1"/>
          </p:cNvSpPr>
          <p:nvPr>
            <p:ph type="dt" sz="half" idx="10"/>
          </p:nvPr>
        </p:nvSpPr>
        <p:spPr/>
        <p:txBody>
          <a:bodyPr/>
          <a:lstStyle/>
          <a:p>
            <a:fld id="{B81F1C72-9971-466E-B511-2DD6CDAA6A61}" type="datetimeFigureOut">
              <a:rPr lang="en-IN" smtClean="0"/>
              <a:t>21-10-2021</a:t>
            </a:fld>
            <a:endParaRPr lang="en-IN"/>
          </a:p>
        </p:txBody>
      </p:sp>
      <p:sp>
        <p:nvSpPr>
          <p:cNvPr id="5" name="Footer Placeholder 4">
            <a:extLst>
              <a:ext uri="{FF2B5EF4-FFF2-40B4-BE49-F238E27FC236}">
                <a16:creationId xmlns:a16="http://schemas.microsoft.com/office/drawing/2014/main" id="{3A843634-356F-4A2F-BA6B-0F6AF6268D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ADFB42-7437-493E-8F14-4DEEAFBE0E0A}"/>
              </a:ext>
            </a:extLst>
          </p:cNvPr>
          <p:cNvSpPr>
            <a:spLocks noGrp="1"/>
          </p:cNvSpPr>
          <p:nvPr>
            <p:ph type="sldNum" sz="quarter" idx="12"/>
          </p:nvPr>
        </p:nvSpPr>
        <p:spPr/>
        <p:txBody>
          <a:bodyPr/>
          <a:lstStyle/>
          <a:p>
            <a:fld id="{10412945-5AC5-43DE-80DC-69F0947919C7}" type="slidenum">
              <a:rPr lang="en-IN" smtClean="0"/>
              <a:t>‹#›</a:t>
            </a:fld>
            <a:endParaRPr lang="en-IN"/>
          </a:p>
        </p:txBody>
      </p:sp>
    </p:spTree>
    <p:extLst>
      <p:ext uri="{BB962C8B-B14F-4D97-AF65-F5344CB8AC3E}">
        <p14:creationId xmlns:p14="http://schemas.microsoft.com/office/powerpoint/2010/main" val="2108515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CE9E7-7954-4FD2-8E17-DF7176220E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F0146C-0EBB-4F52-A871-F00F27E56E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31D337-2A49-4A37-BC9B-FE0D770D913F}"/>
              </a:ext>
            </a:extLst>
          </p:cNvPr>
          <p:cNvSpPr>
            <a:spLocks noGrp="1"/>
          </p:cNvSpPr>
          <p:nvPr>
            <p:ph type="dt" sz="half" idx="10"/>
          </p:nvPr>
        </p:nvSpPr>
        <p:spPr/>
        <p:txBody>
          <a:bodyPr/>
          <a:lstStyle/>
          <a:p>
            <a:fld id="{B81F1C72-9971-466E-B511-2DD6CDAA6A61}" type="datetimeFigureOut">
              <a:rPr lang="en-IN" smtClean="0"/>
              <a:t>21-10-2021</a:t>
            </a:fld>
            <a:endParaRPr lang="en-IN"/>
          </a:p>
        </p:txBody>
      </p:sp>
      <p:sp>
        <p:nvSpPr>
          <p:cNvPr id="5" name="Footer Placeholder 4">
            <a:extLst>
              <a:ext uri="{FF2B5EF4-FFF2-40B4-BE49-F238E27FC236}">
                <a16:creationId xmlns:a16="http://schemas.microsoft.com/office/drawing/2014/main" id="{DD8DEE31-ABE3-4112-8710-3A7EAB5EA2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E1F76D-90EC-4580-8B2E-EB9F1F18DAD2}"/>
              </a:ext>
            </a:extLst>
          </p:cNvPr>
          <p:cNvSpPr>
            <a:spLocks noGrp="1"/>
          </p:cNvSpPr>
          <p:nvPr>
            <p:ph type="sldNum" sz="quarter" idx="12"/>
          </p:nvPr>
        </p:nvSpPr>
        <p:spPr/>
        <p:txBody>
          <a:bodyPr/>
          <a:lstStyle/>
          <a:p>
            <a:fld id="{10412945-5AC5-43DE-80DC-69F0947919C7}" type="slidenum">
              <a:rPr lang="en-IN" smtClean="0"/>
              <a:t>‹#›</a:t>
            </a:fld>
            <a:endParaRPr lang="en-IN"/>
          </a:p>
        </p:txBody>
      </p:sp>
    </p:spTree>
    <p:extLst>
      <p:ext uri="{BB962C8B-B14F-4D97-AF65-F5344CB8AC3E}">
        <p14:creationId xmlns:p14="http://schemas.microsoft.com/office/powerpoint/2010/main" val="1756099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0DD3E-29BC-475B-AA0D-BB6D1E20E0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436780-B541-4B9E-8B1F-D7D715498E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11E058-E9C4-4AB5-806C-6F63796BF3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20CF057-6606-4AFA-A914-ABADB43D139B}"/>
              </a:ext>
            </a:extLst>
          </p:cNvPr>
          <p:cNvSpPr>
            <a:spLocks noGrp="1"/>
          </p:cNvSpPr>
          <p:nvPr>
            <p:ph type="dt" sz="half" idx="10"/>
          </p:nvPr>
        </p:nvSpPr>
        <p:spPr/>
        <p:txBody>
          <a:bodyPr/>
          <a:lstStyle/>
          <a:p>
            <a:fld id="{B81F1C72-9971-466E-B511-2DD6CDAA6A61}" type="datetimeFigureOut">
              <a:rPr lang="en-IN" smtClean="0"/>
              <a:t>21-10-2021</a:t>
            </a:fld>
            <a:endParaRPr lang="en-IN"/>
          </a:p>
        </p:txBody>
      </p:sp>
      <p:sp>
        <p:nvSpPr>
          <p:cNvPr id="6" name="Footer Placeholder 5">
            <a:extLst>
              <a:ext uri="{FF2B5EF4-FFF2-40B4-BE49-F238E27FC236}">
                <a16:creationId xmlns:a16="http://schemas.microsoft.com/office/drawing/2014/main" id="{5537EF57-A577-4DE2-8459-6ABAF542F6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DD569A-9DBA-4361-BFCD-EE8C239E0B87}"/>
              </a:ext>
            </a:extLst>
          </p:cNvPr>
          <p:cNvSpPr>
            <a:spLocks noGrp="1"/>
          </p:cNvSpPr>
          <p:nvPr>
            <p:ph type="sldNum" sz="quarter" idx="12"/>
          </p:nvPr>
        </p:nvSpPr>
        <p:spPr/>
        <p:txBody>
          <a:bodyPr/>
          <a:lstStyle/>
          <a:p>
            <a:fld id="{10412945-5AC5-43DE-80DC-69F0947919C7}" type="slidenum">
              <a:rPr lang="en-IN" smtClean="0"/>
              <a:t>‹#›</a:t>
            </a:fld>
            <a:endParaRPr lang="en-IN"/>
          </a:p>
        </p:txBody>
      </p:sp>
    </p:spTree>
    <p:extLst>
      <p:ext uri="{BB962C8B-B14F-4D97-AF65-F5344CB8AC3E}">
        <p14:creationId xmlns:p14="http://schemas.microsoft.com/office/powerpoint/2010/main" val="3619699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76C5A-F51D-476B-B562-0D3E3802433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340019-614C-4BBD-A570-C1D7FC41C0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7034EF-DD0F-4D65-A547-807BADCCB2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79FE85D-62A8-42C9-997B-C9CBA65AB3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46ACA4-5E22-42FA-9B1D-11B6A51392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F280F38-CD34-48B5-B55E-DA521397AE2B}"/>
              </a:ext>
            </a:extLst>
          </p:cNvPr>
          <p:cNvSpPr>
            <a:spLocks noGrp="1"/>
          </p:cNvSpPr>
          <p:nvPr>
            <p:ph type="dt" sz="half" idx="10"/>
          </p:nvPr>
        </p:nvSpPr>
        <p:spPr/>
        <p:txBody>
          <a:bodyPr/>
          <a:lstStyle/>
          <a:p>
            <a:fld id="{B81F1C72-9971-466E-B511-2DD6CDAA6A61}" type="datetimeFigureOut">
              <a:rPr lang="en-IN" smtClean="0"/>
              <a:t>21-10-2021</a:t>
            </a:fld>
            <a:endParaRPr lang="en-IN"/>
          </a:p>
        </p:txBody>
      </p:sp>
      <p:sp>
        <p:nvSpPr>
          <p:cNvPr id="8" name="Footer Placeholder 7">
            <a:extLst>
              <a:ext uri="{FF2B5EF4-FFF2-40B4-BE49-F238E27FC236}">
                <a16:creationId xmlns:a16="http://schemas.microsoft.com/office/drawing/2014/main" id="{F608D7C0-51B7-4F52-8E5A-04BF058CFF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D0C78FC-B942-4355-9A27-D3ED15E323E9}"/>
              </a:ext>
            </a:extLst>
          </p:cNvPr>
          <p:cNvSpPr>
            <a:spLocks noGrp="1"/>
          </p:cNvSpPr>
          <p:nvPr>
            <p:ph type="sldNum" sz="quarter" idx="12"/>
          </p:nvPr>
        </p:nvSpPr>
        <p:spPr/>
        <p:txBody>
          <a:bodyPr/>
          <a:lstStyle/>
          <a:p>
            <a:fld id="{10412945-5AC5-43DE-80DC-69F0947919C7}" type="slidenum">
              <a:rPr lang="en-IN" smtClean="0"/>
              <a:t>‹#›</a:t>
            </a:fld>
            <a:endParaRPr lang="en-IN"/>
          </a:p>
        </p:txBody>
      </p:sp>
    </p:spTree>
    <p:extLst>
      <p:ext uri="{BB962C8B-B14F-4D97-AF65-F5344CB8AC3E}">
        <p14:creationId xmlns:p14="http://schemas.microsoft.com/office/powerpoint/2010/main" val="9026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4DFD-690F-47A3-B312-452644FC5F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D748D66-33F0-479D-B34F-323B71B2838C}"/>
              </a:ext>
            </a:extLst>
          </p:cNvPr>
          <p:cNvSpPr>
            <a:spLocks noGrp="1"/>
          </p:cNvSpPr>
          <p:nvPr>
            <p:ph type="dt" sz="half" idx="10"/>
          </p:nvPr>
        </p:nvSpPr>
        <p:spPr/>
        <p:txBody>
          <a:bodyPr/>
          <a:lstStyle/>
          <a:p>
            <a:fld id="{B81F1C72-9971-466E-B511-2DD6CDAA6A61}" type="datetimeFigureOut">
              <a:rPr lang="en-IN" smtClean="0"/>
              <a:t>21-10-2021</a:t>
            </a:fld>
            <a:endParaRPr lang="en-IN"/>
          </a:p>
        </p:txBody>
      </p:sp>
      <p:sp>
        <p:nvSpPr>
          <p:cNvPr id="4" name="Footer Placeholder 3">
            <a:extLst>
              <a:ext uri="{FF2B5EF4-FFF2-40B4-BE49-F238E27FC236}">
                <a16:creationId xmlns:a16="http://schemas.microsoft.com/office/drawing/2014/main" id="{1618EE12-0929-4714-A92C-EE9836C5723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DB2183-CC23-4409-AB46-4A3AB266B748}"/>
              </a:ext>
            </a:extLst>
          </p:cNvPr>
          <p:cNvSpPr>
            <a:spLocks noGrp="1"/>
          </p:cNvSpPr>
          <p:nvPr>
            <p:ph type="sldNum" sz="quarter" idx="12"/>
          </p:nvPr>
        </p:nvSpPr>
        <p:spPr/>
        <p:txBody>
          <a:bodyPr/>
          <a:lstStyle/>
          <a:p>
            <a:fld id="{10412945-5AC5-43DE-80DC-69F0947919C7}" type="slidenum">
              <a:rPr lang="en-IN" smtClean="0"/>
              <a:t>‹#›</a:t>
            </a:fld>
            <a:endParaRPr lang="en-IN"/>
          </a:p>
        </p:txBody>
      </p:sp>
    </p:spTree>
    <p:extLst>
      <p:ext uri="{BB962C8B-B14F-4D97-AF65-F5344CB8AC3E}">
        <p14:creationId xmlns:p14="http://schemas.microsoft.com/office/powerpoint/2010/main" val="3108167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D495F2-B58E-4677-B42C-23F5BDF6CD71}"/>
              </a:ext>
            </a:extLst>
          </p:cNvPr>
          <p:cNvSpPr>
            <a:spLocks noGrp="1"/>
          </p:cNvSpPr>
          <p:nvPr>
            <p:ph type="dt" sz="half" idx="10"/>
          </p:nvPr>
        </p:nvSpPr>
        <p:spPr/>
        <p:txBody>
          <a:bodyPr/>
          <a:lstStyle/>
          <a:p>
            <a:fld id="{B81F1C72-9971-466E-B511-2DD6CDAA6A61}" type="datetimeFigureOut">
              <a:rPr lang="en-IN" smtClean="0"/>
              <a:t>21-10-2021</a:t>
            </a:fld>
            <a:endParaRPr lang="en-IN"/>
          </a:p>
        </p:txBody>
      </p:sp>
      <p:sp>
        <p:nvSpPr>
          <p:cNvPr id="3" name="Footer Placeholder 2">
            <a:extLst>
              <a:ext uri="{FF2B5EF4-FFF2-40B4-BE49-F238E27FC236}">
                <a16:creationId xmlns:a16="http://schemas.microsoft.com/office/drawing/2014/main" id="{B24DC808-B57D-4BF1-B102-9413F84846A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816FE55-E0AB-4484-B62B-D9854ABC06A8}"/>
              </a:ext>
            </a:extLst>
          </p:cNvPr>
          <p:cNvSpPr>
            <a:spLocks noGrp="1"/>
          </p:cNvSpPr>
          <p:nvPr>
            <p:ph type="sldNum" sz="quarter" idx="12"/>
          </p:nvPr>
        </p:nvSpPr>
        <p:spPr/>
        <p:txBody>
          <a:bodyPr/>
          <a:lstStyle/>
          <a:p>
            <a:fld id="{10412945-5AC5-43DE-80DC-69F0947919C7}" type="slidenum">
              <a:rPr lang="en-IN" smtClean="0"/>
              <a:t>‹#›</a:t>
            </a:fld>
            <a:endParaRPr lang="en-IN"/>
          </a:p>
        </p:txBody>
      </p:sp>
    </p:spTree>
    <p:extLst>
      <p:ext uri="{BB962C8B-B14F-4D97-AF65-F5344CB8AC3E}">
        <p14:creationId xmlns:p14="http://schemas.microsoft.com/office/powerpoint/2010/main" val="3345819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15871-EF28-4236-ACB5-EAE8677E44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3A6457C-521F-4C67-AEAF-42E6750559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3C71FAB-5544-4C08-8AEC-0C39D67CA5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2264B3-ED20-4ED8-9734-5858939F5B19}"/>
              </a:ext>
            </a:extLst>
          </p:cNvPr>
          <p:cNvSpPr>
            <a:spLocks noGrp="1"/>
          </p:cNvSpPr>
          <p:nvPr>
            <p:ph type="dt" sz="half" idx="10"/>
          </p:nvPr>
        </p:nvSpPr>
        <p:spPr/>
        <p:txBody>
          <a:bodyPr/>
          <a:lstStyle/>
          <a:p>
            <a:fld id="{B81F1C72-9971-466E-B511-2DD6CDAA6A61}" type="datetimeFigureOut">
              <a:rPr lang="en-IN" smtClean="0"/>
              <a:t>21-10-2021</a:t>
            </a:fld>
            <a:endParaRPr lang="en-IN"/>
          </a:p>
        </p:txBody>
      </p:sp>
      <p:sp>
        <p:nvSpPr>
          <p:cNvPr id="6" name="Footer Placeholder 5">
            <a:extLst>
              <a:ext uri="{FF2B5EF4-FFF2-40B4-BE49-F238E27FC236}">
                <a16:creationId xmlns:a16="http://schemas.microsoft.com/office/drawing/2014/main" id="{4BB438DA-779A-400A-B851-225215AC6C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1940BD-3B33-4D2E-9263-9CF1773D8AC8}"/>
              </a:ext>
            </a:extLst>
          </p:cNvPr>
          <p:cNvSpPr>
            <a:spLocks noGrp="1"/>
          </p:cNvSpPr>
          <p:nvPr>
            <p:ph type="sldNum" sz="quarter" idx="12"/>
          </p:nvPr>
        </p:nvSpPr>
        <p:spPr/>
        <p:txBody>
          <a:bodyPr/>
          <a:lstStyle/>
          <a:p>
            <a:fld id="{10412945-5AC5-43DE-80DC-69F0947919C7}" type="slidenum">
              <a:rPr lang="en-IN" smtClean="0"/>
              <a:t>‹#›</a:t>
            </a:fld>
            <a:endParaRPr lang="en-IN"/>
          </a:p>
        </p:txBody>
      </p:sp>
    </p:spTree>
    <p:extLst>
      <p:ext uri="{BB962C8B-B14F-4D97-AF65-F5344CB8AC3E}">
        <p14:creationId xmlns:p14="http://schemas.microsoft.com/office/powerpoint/2010/main" val="344566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C5DA7-0488-4983-B183-39828BDE9B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C9A1848-D6E9-4D15-B93C-5720B74718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5C6EC4E-C5F1-43EB-8A2C-0C5CF27613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E7AB7F-F136-486E-AC2A-B0077FAA8322}"/>
              </a:ext>
            </a:extLst>
          </p:cNvPr>
          <p:cNvSpPr>
            <a:spLocks noGrp="1"/>
          </p:cNvSpPr>
          <p:nvPr>
            <p:ph type="dt" sz="half" idx="10"/>
          </p:nvPr>
        </p:nvSpPr>
        <p:spPr/>
        <p:txBody>
          <a:bodyPr/>
          <a:lstStyle/>
          <a:p>
            <a:fld id="{B81F1C72-9971-466E-B511-2DD6CDAA6A61}" type="datetimeFigureOut">
              <a:rPr lang="en-IN" smtClean="0"/>
              <a:t>21-10-2021</a:t>
            </a:fld>
            <a:endParaRPr lang="en-IN"/>
          </a:p>
        </p:txBody>
      </p:sp>
      <p:sp>
        <p:nvSpPr>
          <p:cNvPr id="6" name="Footer Placeholder 5">
            <a:extLst>
              <a:ext uri="{FF2B5EF4-FFF2-40B4-BE49-F238E27FC236}">
                <a16:creationId xmlns:a16="http://schemas.microsoft.com/office/drawing/2014/main" id="{D023E6E6-53E4-4072-A290-95358657B7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FE2B50-10CF-401A-B9C3-9145821DA50F}"/>
              </a:ext>
            </a:extLst>
          </p:cNvPr>
          <p:cNvSpPr>
            <a:spLocks noGrp="1"/>
          </p:cNvSpPr>
          <p:nvPr>
            <p:ph type="sldNum" sz="quarter" idx="12"/>
          </p:nvPr>
        </p:nvSpPr>
        <p:spPr/>
        <p:txBody>
          <a:bodyPr/>
          <a:lstStyle/>
          <a:p>
            <a:fld id="{10412945-5AC5-43DE-80DC-69F0947919C7}" type="slidenum">
              <a:rPr lang="en-IN" smtClean="0"/>
              <a:t>‹#›</a:t>
            </a:fld>
            <a:endParaRPr lang="en-IN"/>
          </a:p>
        </p:txBody>
      </p:sp>
    </p:spTree>
    <p:extLst>
      <p:ext uri="{BB962C8B-B14F-4D97-AF65-F5344CB8AC3E}">
        <p14:creationId xmlns:p14="http://schemas.microsoft.com/office/powerpoint/2010/main" val="1499385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918AD5-E1D2-489A-81B5-6D09C234A8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2B83A3-C503-4D1D-9100-3B180A3B13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D3A4C3-2B17-4724-B100-13DE15EC59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1F1C72-9971-466E-B511-2DD6CDAA6A61}" type="datetimeFigureOut">
              <a:rPr lang="en-IN" smtClean="0"/>
              <a:t>21-10-2021</a:t>
            </a:fld>
            <a:endParaRPr lang="en-IN"/>
          </a:p>
        </p:txBody>
      </p:sp>
      <p:sp>
        <p:nvSpPr>
          <p:cNvPr id="5" name="Footer Placeholder 4">
            <a:extLst>
              <a:ext uri="{FF2B5EF4-FFF2-40B4-BE49-F238E27FC236}">
                <a16:creationId xmlns:a16="http://schemas.microsoft.com/office/drawing/2014/main" id="{0454A564-86B8-4934-B760-D5EF4C7CBB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8371826-EB8A-4004-8772-953280A34B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412945-5AC5-43DE-80DC-69F0947919C7}" type="slidenum">
              <a:rPr lang="en-IN" smtClean="0"/>
              <a:t>‹#›</a:t>
            </a:fld>
            <a:endParaRPr lang="en-IN"/>
          </a:p>
        </p:txBody>
      </p:sp>
    </p:spTree>
    <p:extLst>
      <p:ext uri="{BB962C8B-B14F-4D97-AF65-F5344CB8AC3E}">
        <p14:creationId xmlns:p14="http://schemas.microsoft.com/office/powerpoint/2010/main" val="1927538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501B7A-88B6-4BC4-9CA8-6783C8494E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A9529DE0-75C5-44D7-A07B-05368F099F1F}"/>
              </a:ext>
            </a:extLst>
          </p:cNvPr>
          <p:cNvSpPr/>
          <p:nvPr/>
        </p:nvSpPr>
        <p:spPr>
          <a:xfrm>
            <a:off x="0" y="0"/>
            <a:ext cx="12192000" cy="6858000"/>
          </a:xfrm>
          <a:prstGeom prst="rect">
            <a:avLst/>
          </a:prstGeom>
          <a:solidFill>
            <a:schemeClr val="accent1">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7E34447C-74AD-4F88-B01F-3108429719EE}"/>
              </a:ext>
            </a:extLst>
          </p:cNvPr>
          <p:cNvSpPr/>
          <p:nvPr/>
        </p:nvSpPr>
        <p:spPr>
          <a:xfrm>
            <a:off x="2079387" y="3429000"/>
            <a:ext cx="8033226" cy="1754326"/>
          </a:xfrm>
          <a:prstGeom prst="rect">
            <a:avLst/>
          </a:prstGeom>
          <a:noFill/>
        </p:spPr>
        <p:txBody>
          <a:bodyPr wrap="none" lIns="91440" tIns="45720" rIns="91440" bIns="45720">
            <a:spAutoFit/>
          </a:bodyPr>
          <a:lstStyle/>
          <a:p>
            <a:pPr algn="ctr"/>
            <a:r>
              <a:rPr lang="en-IN" sz="5400" b="1" cap="none" spc="0"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Global Terrorism </a:t>
            </a:r>
          </a:p>
          <a:p>
            <a:pPr algn="ctr"/>
            <a:r>
              <a:rPr lang="en-IN" sz="5400" b="1" cap="none" spc="0"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Exploratory </a:t>
            </a:r>
            <a:r>
              <a:rPr lang="en-IN" sz="5400" b="1"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D</a:t>
            </a:r>
            <a:r>
              <a:rPr lang="en-IN" sz="5400" b="1" cap="none" spc="0"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ata Analysis</a:t>
            </a:r>
            <a:endParaRPr lang="en-IN" sz="5400" b="1" cap="none" spc="0" dirty="0">
              <a:ln w="10160">
                <a:solidFill>
                  <a:schemeClr val="accent5"/>
                </a:solidFill>
                <a:prstDash val="solid"/>
              </a:ln>
              <a:solidFill>
                <a:schemeClr val="bg1"/>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57545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BDA7547-1A5E-49C8-A558-AA2FF4AE0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CF73EBEB-5B1D-4C9B-8A51-C1C44B3053F2}"/>
              </a:ext>
            </a:extLst>
          </p:cNvPr>
          <p:cNvSpPr/>
          <p:nvPr/>
        </p:nvSpPr>
        <p:spPr>
          <a:xfrm>
            <a:off x="0" y="0"/>
            <a:ext cx="12192000" cy="6858000"/>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3B4F308D-D2D9-415C-91F4-E3A226790DF5}"/>
              </a:ext>
            </a:extLst>
          </p:cNvPr>
          <p:cNvSpPr txBox="1"/>
          <p:nvPr/>
        </p:nvSpPr>
        <p:spPr>
          <a:xfrm>
            <a:off x="823726" y="24684"/>
            <a:ext cx="9883800" cy="1754326"/>
          </a:xfrm>
          <a:prstGeom prst="rect">
            <a:avLst/>
          </a:prstGeom>
          <a:noFill/>
        </p:spPr>
        <p:txBody>
          <a:bodyPr wrap="square" rtlCol="0">
            <a:spAutoFit/>
          </a:bodyPr>
          <a:lstStyle/>
          <a:p>
            <a:pPr algn="ctr"/>
            <a:r>
              <a:rPr lang="en-US" sz="5400" dirty="0">
                <a:solidFill>
                  <a:schemeClr val="accent6">
                    <a:lumMod val="60000"/>
                    <a:lumOff val="40000"/>
                  </a:schemeClr>
                </a:solidFill>
                <a:latin typeface="Times New Roman" panose="02020603050405020304" pitchFamily="18" charset="0"/>
                <a:cs typeface="Times New Roman" panose="02020603050405020304" pitchFamily="18" charset="0"/>
              </a:rPr>
              <a:t>To know the target type of terrorists</a:t>
            </a:r>
          </a:p>
        </p:txBody>
      </p:sp>
      <p:sp>
        <p:nvSpPr>
          <p:cNvPr id="2" name="Rectangle 1">
            <a:extLst>
              <a:ext uri="{FF2B5EF4-FFF2-40B4-BE49-F238E27FC236}">
                <a16:creationId xmlns:a16="http://schemas.microsoft.com/office/drawing/2014/main" id="{70185AB3-B922-4ADF-8693-6F6010B0D3CE}"/>
              </a:ext>
            </a:extLst>
          </p:cNvPr>
          <p:cNvSpPr/>
          <p:nvPr/>
        </p:nvSpPr>
        <p:spPr>
          <a:xfrm>
            <a:off x="4620127" y="1803693"/>
            <a:ext cx="7371848" cy="47414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3C22BCC9-60D7-4CA1-B3D4-8268F1E5A41E}"/>
              </a:ext>
            </a:extLst>
          </p:cNvPr>
          <p:cNvSpPr txBox="1"/>
          <p:nvPr/>
        </p:nvSpPr>
        <p:spPr>
          <a:xfrm>
            <a:off x="636454" y="1803599"/>
            <a:ext cx="3347220" cy="3662541"/>
          </a:xfrm>
          <a:prstGeom prst="rect">
            <a:avLst/>
          </a:prstGeom>
          <a:noFill/>
        </p:spPr>
        <p:txBody>
          <a:bodyPr wrap="square" rtlCol="0">
            <a:spAutoFit/>
          </a:bodyPr>
          <a:lstStyle/>
          <a:p>
            <a:pPr rtl="0">
              <a:spcBef>
                <a:spcPts val="0"/>
              </a:spcBef>
              <a:spcAft>
                <a:spcPts val="0"/>
              </a:spcAft>
            </a:pPr>
            <a:r>
              <a:rPr lang="en-US" sz="2800" b="0" i="0" u="none" strike="noStrike" dirty="0">
                <a:solidFill>
                  <a:schemeClr val="bg1"/>
                </a:solidFill>
                <a:effectLst/>
                <a:latin typeface="Times New Roman" panose="02020603050405020304" pitchFamily="18" charset="0"/>
              </a:rPr>
              <a:t>From above graph, which depicts that most of the terrorist gangs targeted the private citizens and property followed by military, police</a:t>
            </a:r>
            <a:br>
              <a:rPr lang="en-US" sz="2400" dirty="0"/>
            </a:br>
            <a:br>
              <a:rPr lang="en-US" dirty="0"/>
            </a:br>
            <a:endParaRPr lang="en-IN" dirty="0"/>
          </a:p>
        </p:txBody>
      </p:sp>
      <p:pic>
        <p:nvPicPr>
          <p:cNvPr id="4098" name="Picture 2">
            <a:extLst>
              <a:ext uri="{FF2B5EF4-FFF2-40B4-BE49-F238E27FC236}">
                <a16:creationId xmlns:a16="http://schemas.microsoft.com/office/drawing/2014/main" id="{18CB97E5-2799-4B53-ACA7-58B339C10F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0127" y="1803693"/>
            <a:ext cx="7293577" cy="4741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172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BDA7547-1A5E-49C8-A558-AA2FF4AE0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CF73EBEB-5B1D-4C9B-8A51-C1C44B3053F2}"/>
              </a:ext>
            </a:extLst>
          </p:cNvPr>
          <p:cNvSpPr/>
          <p:nvPr/>
        </p:nvSpPr>
        <p:spPr>
          <a:xfrm>
            <a:off x="0" y="0"/>
            <a:ext cx="12192000" cy="6858000"/>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3B4F308D-D2D9-415C-91F4-E3A226790DF5}"/>
              </a:ext>
            </a:extLst>
          </p:cNvPr>
          <p:cNvSpPr txBox="1"/>
          <p:nvPr/>
        </p:nvSpPr>
        <p:spPr>
          <a:xfrm>
            <a:off x="823726" y="24684"/>
            <a:ext cx="9883800" cy="1754326"/>
          </a:xfrm>
          <a:prstGeom prst="rect">
            <a:avLst/>
          </a:prstGeom>
          <a:noFill/>
        </p:spPr>
        <p:txBody>
          <a:bodyPr wrap="square" rtlCol="0">
            <a:spAutoFit/>
          </a:bodyPr>
          <a:lstStyle/>
          <a:p>
            <a:pPr algn="ctr"/>
            <a:r>
              <a:rPr lang="en-US" sz="5400" dirty="0">
                <a:solidFill>
                  <a:schemeClr val="accent6">
                    <a:lumMod val="60000"/>
                    <a:lumOff val="40000"/>
                  </a:schemeClr>
                </a:solidFill>
                <a:latin typeface="Times New Roman" panose="02020603050405020304" pitchFamily="18" charset="0"/>
                <a:cs typeface="Times New Roman" panose="02020603050405020304" pitchFamily="18" charset="0"/>
              </a:rPr>
              <a:t>Compare the Number of kills and number of wounds </a:t>
            </a:r>
          </a:p>
        </p:txBody>
      </p:sp>
      <p:sp>
        <p:nvSpPr>
          <p:cNvPr id="3" name="TextBox 2">
            <a:extLst>
              <a:ext uri="{FF2B5EF4-FFF2-40B4-BE49-F238E27FC236}">
                <a16:creationId xmlns:a16="http://schemas.microsoft.com/office/drawing/2014/main" id="{3C22BCC9-60D7-4CA1-B3D4-8268F1E5A41E}"/>
              </a:ext>
            </a:extLst>
          </p:cNvPr>
          <p:cNvSpPr txBox="1"/>
          <p:nvPr/>
        </p:nvSpPr>
        <p:spPr>
          <a:xfrm>
            <a:off x="690333" y="2383416"/>
            <a:ext cx="3267009" cy="3970318"/>
          </a:xfrm>
          <a:prstGeom prst="rect">
            <a:avLst/>
          </a:prstGeom>
          <a:noFill/>
        </p:spPr>
        <p:txBody>
          <a:bodyPr wrap="square" rtlCol="0">
            <a:spAutoFit/>
          </a:bodyPr>
          <a:lstStyle/>
          <a:p>
            <a:pPr rtl="0">
              <a:spcBef>
                <a:spcPts val="0"/>
              </a:spcBef>
              <a:spcAft>
                <a:spcPts val="0"/>
              </a:spcAft>
            </a:pPr>
            <a:r>
              <a:rPr lang="en-US" sz="2400" b="0" i="0" u="none" strike="noStrike" dirty="0">
                <a:solidFill>
                  <a:schemeClr val="bg1"/>
                </a:solidFill>
                <a:effectLst/>
                <a:latin typeface="Times New Roman" panose="02020603050405020304" pitchFamily="18" charset="0"/>
              </a:rPr>
              <a:t>The above graph shows the number of kills and number of wounds by different terrorist groups. we can also compare the lines and day that number of people wounded more than the people killed.</a:t>
            </a:r>
            <a:br>
              <a:rPr lang="en-US" sz="2400" dirty="0"/>
            </a:br>
            <a:br>
              <a:rPr lang="en-US" dirty="0"/>
            </a:br>
            <a:endParaRPr lang="en-IN" dirty="0"/>
          </a:p>
        </p:txBody>
      </p:sp>
      <p:pic>
        <p:nvPicPr>
          <p:cNvPr id="3074" name="Picture 2">
            <a:extLst>
              <a:ext uri="{FF2B5EF4-FFF2-40B4-BE49-F238E27FC236}">
                <a16:creationId xmlns:a16="http://schemas.microsoft.com/office/drawing/2014/main" id="{F9F24F53-116B-468E-BCF4-85B15BEF84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3263" y="2383416"/>
            <a:ext cx="6641431" cy="3905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863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BDA7547-1A5E-49C8-A558-AA2FF4AE0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CF73EBEB-5B1D-4C9B-8A51-C1C44B3053F2}"/>
              </a:ext>
            </a:extLst>
          </p:cNvPr>
          <p:cNvSpPr/>
          <p:nvPr/>
        </p:nvSpPr>
        <p:spPr>
          <a:xfrm>
            <a:off x="-48127" y="10026"/>
            <a:ext cx="12192000" cy="6858000"/>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3B4F308D-D2D9-415C-91F4-E3A226790DF5}"/>
              </a:ext>
            </a:extLst>
          </p:cNvPr>
          <p:cNvSpPr txBox="1"/>
          <p:nvPr/>
        </p:nvSpPr>
        <p:spPr>
          <a:xfrm>
            <a:off x="278295" y="166568"/>
            <a:ext cx="9883800" cy="1754326"/>
          </a:xfrm>
          <a:prstGeom prst="rect">
            <a:avLst/>
          </a:prstGeom>
          <a:noFill/>
        </p:spPr>
        <p:txBody>
          <a:bodyPr wrap="square" rtlCol="0">
            <a:spAutoFit/>
          </a:bodyPr>
          <a:lstStyle/>
          <a:p>
            <a:pPr algn="ctr"/>
            <a:r>
              <a:rPr lang="en-US" sz="5400" dirty="0">
                <a:solidFill>
                  <a:schemeClr val="accent6">
                    <a:lumMod val="60000"/>
                    <a:lumOff val="40000"/>
                  </a:schemeClr>
                </a:solidFill>
                <a:latin typeface="Times New Roman" panose="02020603050405020304" pitchFamily="18" charset="0"/>
                <a:cs typeface="Times New Roman" panose="02020603050405020304" pitchFamily="18" charset="0"/>
              </a:rPr>
              <a:t>Terrorist group name and number of killed</a:t>
            </a:r>
          </a:p>
        </p:txBody>
      </p:sp>
      <p:sp>
        <p:nvSpPr>
          <p:cNvPr id="7" name="Rectangle 6">
            <a:extLst>
              <a:ext uri="{FF2B5EF4-FFF2-40B4-BE49-F238E27FC236}">
                <a16:creationId xmlns:a16="http://schemas.microsoft.com/office/drawing/2014/main" id="{CC821BBC-32A5-480F-B402-F1B0A6FE6D15}"/>
              </a:ext>
            </a:extLst>
          </p:cNvPr>
          <p:cNvSpPr/>
          <p:nvPr/>
        </p:nvSpPr>
        <p:spPr>
          <a:xfrm>
            <a:off x="6258612" y="1715111"/>
            <a:ext cx="5807241" cy="4844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2" name="Picture 4">
            <a:extLst>
              <a:ext uri="{FF2B5EF4-FFF2-40B4-BE49-F238E27FC236}">
                <a16:creationId xmlns:a16="http://schemas.microsoft.com/office/drawing/2014/main" id="{B488D068-A842-4A94-B5A0-029EEC0092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6421" y="1756218"/>
            <a:ext cx="5734050" cy="4762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D2D4F3C-F377-4A50-8115-C16D581263E6}"/>
              </a:ext>
            </a:extLst>
          </p:cNvPr>
          <p:cNvSpPr txBox="1"/>
          <p:nvPr/>
        </p:nvSpPr>
        <p:spPr>
          <a:xfrm>
            <a:off x="160421" y="2326105"/>
            <a:ext cx="5935579" cy="4031873"/>
          </a:xfrm>
          <a:prstGeom prst="rect">
            <a:avLst/>
          </a:prstGeom>
          <a:noFill/>
        </p:spPr>
        <p:txBody>
          <a:bodyPr wrap="square" rtlCol="0">
            <a:spAutoFit/>
          </a:bodyPr>
          <a:lstStyle/>
          <a:p>
            <a:r>
              <a:rPr lang="en-US" sz="3200" b="0" i="0" u="none" strike="noStrike" dirty="0">
                <a:solidFill>
                  <a:schemeClr val="bg1"/>
                </a:solidFill>
                <a:effectLst/>
                <a:latin typeface="Times New Roman" panose="02020603050405020304" pitchFamily="18" charset="0"/>
              </a:rPr>
              <a:t>From the bar graph ,which shows the number of people killed by different terrorist groups, we can say that most people were killed by terrorists which is unknown followed by ISIL and least number of people killed by Hutu extremists group.</a:t>
            </a:r>
            <a:endParaRPr lang="en-IN" sz="3200" dirty="0">
              <a:solidFill>
                <a:schemeClr val="bg1"/>
              </a:solidFill>
            </a:endParaRPr>
          </a:p>
        </p:txBody>
      </p:sp>
    </p:spTree>
    <p:extLst>
      <p:ext uri="{BB962C8B-B14F-4D97-AF65-F5344CB8AC3E}">
        <p14:creationId xmlns:p14="http://schemas.microsoft.com/office/powerpoint/2010/main" val="296355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BDA7547-1A5E-49C8-A558-AA2FF4AE0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CF73EBEB-5B1D-4C9B-8A51-C1C44B3053F2}"/>
              </a:ext>
            </a:extLst>
          </p:cNvPr>
          <p:cNvSpPr/>
          <p:nvPr/>
        </p:nvSpPr>
        <p:spPr>
          <a:xfrm>
            <a:off x="0" y="0"/>
            <a:ext cx="12192000" cy="6858000"/>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3B4F308D-D2D9-415C-91F4-E3A226790DF5}"/>
              </a:ext>
            </a:extLst>
          </p:cNvPr>
          <p:cNvSpPr txBox="1"/>
          <p:nvPr/>
        </p:nvSpPr>
        <p:spPr>
          <a:xfrm>
            <a:off x="1154100" y="0"/>
            <a:ext cx="9883800" cy="1754326"/>
          </a:xfrm>
          <a:prstGeom prst="rect">
            <a:avLst/>
          </a:prstGeom>
          <a:noFill/>
        </p:spPr>
        <p:txBody>
          <a:bodyPr wrap="square" rtlCol="0">
            <a:spAutoFit/>
          </a:bodyPr>
          <a:lstStyle/>
          <a:p>
            <a:pPr algn="ctr"/>
            <a:r>
              <a:rPr lang="en-US" sz="5400" dirty="0">
                <a:solidFill>
                  <a:schemeClr val="accent6">
                    <a:lumMod val="60000"/>
                    <a:lumOff val="40000"/>
                  </a:schemeClr>
                </a:solidFill>
                <a:latin typeface="Times New Roman" panose="02020603050405020304" pitchFamily="18" charset="0"/>
                <a:cs typeface="Times New Roman" panose="02020603050405020304" pitchFamily="18" charset="0"/>
              </a:rPr>
              <a:t>Max number of kill in each country which is greater then 200</a:t>
            </a:r>
          </a:p>
        </p:txBody>
      </p:sp>
      <p:sp>
        <p:nvSpPr>
          <p:cNvPr id="7" name="Rectangle 6">
            <a:extLst>
              <a:ext uri="{FF2B5EF4-FFF2-40B4-BE49-F238E27FC236}">
                <a16:creationId xmlns:a16="http://schemas.microsoft.com/office/drawing/2014/main" id="{CB472186-0404-43B3-B2C6-E1EF52E80A26}"/>
              </a:ext>
            </a:extLst>
          </p:cNvPr>
          <p:cNvSpPr/>
          <p:nvPr/>
        </p:nvSpPr>
        <p:spPr>
          <a:xfrm>
            <a:off x="5336487" y="1890246"/>
            <a:ext cx="6718852" cy="47836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74" name="Picture 2">
            <a:extLst>
              <a:ext uri="{FF2B5EF4-FFF2-40B4-BE49-F238E27FC236}">
                <a16:creationId xmlns:a16="http://schemas.microsoft.com/office/drawing/2014/main" id="{503ACCAD-E36C-4B4F-9923-AE9327E667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791" y="1890246"/>
            <a:ext cx="6570244" cy="484471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0CC4D43-F005-4F89-ACB4-5F3636EEB70E}"/>
              </a:ext>
            </a:extLst>
          </p:cNvPr>
          <p:cNvSpPr txBox="1"/>
          <p:nvPr/>
        </p:nvSpPr>
        <p:spPr>
          <a:xfrm>
            <a:off x="617387" y="2139703"/>
            <a:ext cx="4332300" cy="2308324"/>
          </a:xfrm>
          <a:prstGeom prst="rect">
            <a:avLst/>
          </a:prstGeom>
          <a:noFill/>
        </p:spPr>
        <p:txBody>
          <a:bodyPr wrap="square" rtlCol="0">
            <a:spAutoFit/>
          </a:bodyPr>
          <a:lstStyle/>
          <a:p>
            <a:r>
              <a:rPr lang="en-US" sz="2400" b="0" i="0" u="none" strike="noStrike" dirty="0">
                <a:solidFill>
                  <a:schemeClr val="bg1"/>
                </a:solidFill>
                <a:effectLst/>
                <a:latin typeface="Times New Roman" panose="02020603050405020304" pitchFamily="18" charset="0"/>
              </a:rPr>
              <a:t>The above bar graph, which displaying the total number of people killed in different countries. We can say that most people killed in United States i.e.,1384 people were killed.</a:t>
            </a:r>
            <a:endParaRPr lang="en-IN" sz="2400" dirty="0">
              <a:solidFill>
                <a:schemeClr val="bg1"/>
              </a:solidFill>
            </a:endParaRPr>
          </a:p>
        </p:txBody>
      </p:sp>
    </p:spTree>
    <p:extLst>
      <p:ext uri="{BB962C8B-B14F-4D97-AF65-F5344CB8AC3E}">
        <p14:creationId xmlns:p14="http://schemas.microsoft.com/office/powerpoint/2010/main" val="759479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BDA7547-1A5E-49C8-A558-AA2FF4AE0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CF73EBEB-5B1D-4C9B-8A51-C1C44B3053F2}"/>
              </a:ext>
            </a:extLst>
          </p:cNvPr>
          <p:cNvSpPr/>
          <p:nvPr/>
        </p:nvSpPr>
        <p:spPr>
          <a:xfrm>
            <a:off x="0" y="0"/>
            <a:ext cx="12192000" cy="6858000"/>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3B4F308D-D2D9-415C-91F4-E3A226790DF5}"/>
              </a:ext>
            </a:extLst>
          </p:cNvPr>
          <p:cNvSpPr txBox="1"/>
          <p:nvPr/>
        </p:nvSpPr>
        <p:spPr>
          <a:xfrm>
            <a:off x="400843" y="147714"/>
            <a:ext cx="9883800" cy="923330"/>
          </a:xfrm>
          <a:prstGeom prst="rect">
            <a:avLst/>
          </a:prstGeom>
          <a:noFill/>
        </p:spPr>
        <p:txBody>
          <a:bodyPr wrap="square" rtlCol="0">
            <a:spAutoFit/>
          </a:bodyPr>
          <a:lstStyle/>
          <a:p>
            <a:pPr algn="ctr"/>
            <a:r>
              <a:rPr lang="en-IN" sz="5400" dirty="0">
                <a:solidFill>
                  <a:schemeClr val="accent6">
                    <a:lumMod val="60000"/>
                    <a:lumOff val="40000"/>
                  </a:schemeClr>
                </a:solidFill>
                <a:latin typeface="Times New Roman" panose="02020603050405020304" pitchFamily="18" charset="0"/>
                <a:cs typeface="Times New Roman" panose="02020603050405020304" pitchFamily="18" charset="0"/>
              </a:rPr>
              <a:t>AL-QAIDA</a:t>
            </a:r>
          </a:p>
        </p:txBody>
      </p:sp>
      <p:sp>
        <p:nvSpPr>
          <p:cNvPr id="2" name="TextBox 1">
            <a:extLst>
              <a:ext uri="{FF2B5EF4-FFF2-40B4-BE49-F238E27FC236}">
                <a16:creationId xmlns:a16="http://schemas.microsoft.com/office/drawing/2014/main" id="{DB09C406-C789-4BA1-ACCF-F4947931BA18}"/>
              </a:ext>
            </a:extLst>
          </p:cNvPr>
          <p:cNvSpPr txBox="1"/>
          <p:nvPr/>
        </p:nvSpPr>
        <p:spPr>
          <a:xfrm>
            <a:off x="128337" y="1283368"/>
            <a:ext cx="12063663" cy="5293757"/>
          </a:xfrm>
          <a:prstGeom prst="rect">
            <a:avLst/>
          </a:prstGeom>
          <a:noFill/>
        </p:spPr>
        <p:txBody>
          <a:bodyPr wrap="square" rtlCol="0">
            <a:spAutoFit/>
          </a:bodyPr>
          <a:lstStyle/>
          <a:p>
            <a:pPr algn="l"/>
            <a:r>
              <a:rPr lang="en-US" sz="3200" b="0" i="0" dirty="0" err="1">
                <a:solidFill>
                  <a:srgbClr val="D5D5D5"/>
                </a:solidFill>
                <a:effectLst/>
                <a:latin typeface="Roboto" panose="02000000000000000000" pitchFamily="2" charset="0"/>
              </a:rPr>
              <a:t>AL_qaida</a:t>
            </a:r>
            <a:r>
              <a:rPr lang="en-US" sz="3200" b="0" i="0" dirty="0">
                <a:solidFill>
                  <a:srgbClr val="D5D5D5"/>
                </a:solidFill>
                <a:effectLst/>
                <a:latin typeface="Roboto" panose="02000000000000000000" pitchFamily="2" charset="0"/>
              </a:rPr>
              <a:t> Most mischievous gang in early 20's and have done most number kill till date and the weapon used for killing is only two</a:t>
            </a:r>
          </a:p>
          <a:p>
            <a:pPr algn="l"/>
            <a:r>
              <a:rPr lang="en-US" sz="3200" b="0" i="0" dirty="0">
                <a:solidFill>
                  <a:srgbClr val="D5D5D5"/>
                </a:solidFill>
                <a:effectLst/>
                <a:latin typeface="Roboto" panose="02000000000000000000" pitchFamily="2" charset="0"/>
              </a:rPr>
              <a:t>Explosives and vehicle-borne explosive</a:t>
            </a:r>
          </a:p>
          <a:p>
            <a:pPr algn="l"/>
            <a:r>
              <a:rPr lang="en-US" sz="3200" b="0" i="0" dirty="0">
                <a:solidFill>
                  <a:srgbClr val="D5D5D5"/>
                </a:solidFill>
                <a:effectLst/>
                <a:latin typeface="Roboto" panose="02000000000000000000" pitchFamily="2" charset="0"/>
              </a:rPr>
              <a:t>so if we control on the illegal </a:t>
            </a:r>
            <a:r>
              <a:rPr lang="en-US" sz="3200" b="0" i="0" dirty="0" err="1">
                <a:solidFill>
                  <a:srgbClr val="D5D5D5"/>
                </a:solidFill>
                <a:effectLst/>
                <a:latin typeface="Roboto" panose="02000000000000000000" pitchFamily="2" charset="0"/>
              </a:rPr>
              <a:t>tranportation</a:t>
            </a:r>
            <a:r>
              <a:rPr lang="en-US" sz="3200" b="0" i="0" dirty="0">
                <a:solidFill>
                  <a:srgbClr val="D5D5D5"/>
                </a:solidFill>
                <a:effectLst/>
                <a:latin typeface="Roboto" panose="02000000000000000000" pitchFamily="2" charset="0"/>
              </a:rPr>
              <a:t> of weapons then we can </a:t>
            </a:r>
            <a:r>
              <a:rPr lang="en-US" sz="3200" b="0" i="0" dirty="0" err="1">
                <a:solidFill>
                  <a:srgbClr val="D5D5D5"/>
                </a:solidFill>
                <a:effectLst/>
                <a:latin typeface="Roboto" panose="02000000000000000000" pitchFamily="2" charset="0"/>
              </a:rPr>
              <a:t>reduse</a:t>
            </a:r>
            <a:endParaRPr lang="en-US" sz="3200" b="0" i="0" dirty="0">
              <a:solidFill>
                <a:srgbClr val="D5D5D5"/>
              </a:solidFill>
              <a:effectLst/>
              <a:latin typeface="Roboto" panose="02000000000000000000" pitchFamily="2" charset="0"/>
            </a:endParaRPr>
          </a:p>
          <a:p>
            <a:pPr algn="l"/>
            <a:r>
              <a:rPr lang="en-US" sz="3200" b="0" i="0" dirty="0">
                <a:solidFill>
                  <a:srgbClr val="D5D5D5"/>
                </a:solidFill>
                <a:effectLst/>
                <a:latin typeface="Roboto" panose="02000000000000000000" pitchFamily="2" charset="0"/>
              </a:rPr>
              <a:t>we can see that in only one year (2001) there were 2 attacks on the same day so we can in same country</a:t>
            </a:r>
          </a:p>
          <a:p>
            <a:pPr algn="l"/>
            <a:r>
              <a:rPr lang="en-US" sz="3200" b="0" i="0" dirty="0">
                <a:solidFill>
                  <a:srgbClr val="D5D5D5"/>
                </a:solidFill>
                <a:effectLst/>
                <a:latin typeface="Roboto" panose="02000000000000000000" pitchFamily="2" charset="0"/>
              </a:rPr>
              <a:t>so we can say that there might me some </a:t>
            </a:r>
            <a:r>
              <a:rPr lang="en-US" sz="3200" b="0" i="0" dirty="0" err="1">
                <a:solidFill>
                  <a:srgbClr val="D5D5D5"/>
                </a:solidFill>
                <a:effectLst/>
                <a:latin typeface="Roboto" panose="02000000000000000000" pitchFamily="2" charset="0"/>
              </a:rPr>
              <a:t>disput</a:t>
            </a:r>
            <a:r>
              <a:rPr lang="en-US" sz="3200" b="0" i="0" dirty="0">
                <a:solidFill>
                  <a:srgbClr val="D5D5D5"/>
                </a:solidFill>
                <a:effectLst/>
                <a:latin typeface="Roboto" panose="02000000000000000000" pitchFamily="2" charset="0"/>
              </a:rPr>
              <a:t> between USA and </a:t>
            </a:r>
            <a:r>
              <a:rPr lang="en-US" sz="3200" b="0" i="0" dirty="0" err="1">
                <a:solidFill>
                  <a:srgbClr val="D5D5D5"/>
                </a:solidFill>
                <a:effectLst/>
                <a:latin typeface="Roboto" panose="02000000000000000000" pitchFamily="2" charset="0"/>
              </a:rPr>
              <a:t>Al_Qaida</a:t>
            </a:r>
            <a:endParaRPr lang="en-US" sz="3200" b="0" i="0" dirty="0">
              <a:solidFill>
                <a:srgbClr val="D5D5D5"/>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2022851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BDA7547-1A5E-49C8-A558-AA2FF4AE0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CF73EBEB-5B1D-4C9B-8A51-C1C44B3053F2}"/>
              </a:ext>
            </a:extLst>
          </p:cNvPr>
          <p:cNvSpPr/>
          <p:nvPr/>
        </p:nvSpPr>
        <p:spPr>
          <a:xfrm>
            <a:off x="0" y="0"/>
            <a:ext cx="12192000" cy="6858000"/>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3B4F308D-D2D9-415C-91F4-E3A226790DF5}"/>
              </a:ext>
            </a:extLst>
          </p:cNvPr>
          <p:cNvSpPr txBox="1"/>
          <p:nvPr/>
        </p:nvSpPr>
        <p:spPr>
          <a:xfrm>
            <a:off x="1154100" y="185422"/>
            <a:ext cx="9883800" cy="1754326"/>
          </a:xfrm>
          <a:prstGeom prst="rect">
            <a:avLst/>
          </a:prstGeom>
          <a:noFill/>
        </p:spPr>
        <p:txBody>
          <a:bodyPr wrap="square" rtlCol="0">
            <a:spAutoFit/>
          </a:bodyPr>
          <a:lstStyle/>
          <a:p>
            <a:pPr algn="ctr"/>
            <a:r>
              <a:rPr lang="en-US" sz="5400" dirty="0">
                <a:solidFill>
                  <a:schemeClr val="accent6">
                    <a:lumMod val="60000"/>
                    <a:lumOff val="40000"/>
                  </a:schemeClr>
                </a:solidFill>
                <a:latin typeface="Times New Roman" panose="02020603050405020304" pitchFamily="18" charset="0"/>
                <a:cs typeface="Times New Roman" panose="02020603050405020304" pitchFamily="18" charset="0"/>
              </a:rPr>
              <a:t>To check which region is affected by terrorism in each year</a:t>
            </a:r>
          </a:p>
        </p:txBody>
      </p:sp>
      <p:sp>
        <p:nvSpPr>
          <p:cNvPr id="5" name="Rectangle 4">
            <a:extLst>
              <a:ext uri="{FF2B5EF4-FFF2-40B4-BE49-F238E27FC236}">
                <a16:creationId xmlns:a16="http://schemas.microsoft.com/office/drawing/2014/main" id="{BE810A4A-2BC9-4F32-84A5-F47E9A1772B9}"/>
              </a:ext>
            </a:extLst>
          </p:cNvPr>
          <p:cNvSpPr/>
          <p:nvPr/>
        </p:nvSpPr>
        <p:spPr>
          <a:xfrm>
            <a:off x="5462729" y="1939748"/>
            <a:ext cx="6570244" cy="4844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100" name="Picture 4">
            <a:extLst>
              <a:ext uri="{FF2B5EF4-FFF2-40B4-BE49-F238E27FC236}">
                <a16:creationId xmlns:a16="http://schemas.microsoft.com/office/drawing/2014/main" id="{F1A63568-6156-45F9-A384-D155E6D165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2729" y="1975169"/>
            <a:ext cx="6570244" cy="48092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E54AD56-7CF4-4ED4-AAFB-CA70230562BE}"/>
              </a:ext>
            </a:extLst>
          </p:cNvPr>
          <p:cNvSpPr txBox="1"/>
          <p:nvPr/>
        </p:nvSpPr>
        <p:spPr>
          <a:xfrm>
            <a:off x="447261" y="2125170"/>
            <a:ext cx="4432852" cy="1938992"/>
          </a:xfrm>
          <a:prstGeom prst="rect">
            <a:avLst/>
          </a:prstGeom>
          <a:noFill/>
        </p:spPr>
        <p:txBody>
          <a:bodyPr wrap="square" rtlCol="0">
            <a:spAutoFit/>
          </a:bodyPr>
          <a:lstStyle/>
          <a:p>
            <a:r>
              <a:rPr lang="en-US" sz="2400" b="0" i="0" u="none" strike="noStrike" dirty="0">
                <a:solidFill>
                  <a:schemeClr val="bg1"/>
                </a:solidFill>
                <a:effectLst/>
                <a:latin typeface="Times New Roman" panose="02020603050405020304" pitchFamily="18" charset="0"/>
              </a:rPr>
              <a:t>From the above graph, Which depicts the total number of attacks by different terrorist groups in respect to different years, we can say the most active terrorist gang.</a:t>
            </a:r>
            <a:endParaRPr lang="en-IN" sz="2400" dirty="0">
              <a:solidFill>
                <a:schemeClr val="bg1"/>
              </a:solidFill>
            </a:endParaRPr>
          </a:p>
        </p:txBody>
      </p:sp>
    </p:spTree>
    <p:extLst>
      <p:ext uri="{BB962C8B-B14F-4D97-AF65-F5344CB8AC3E}">
        <p14:creationId xmlns:p14="http://schemas.microsoft.com/office/powerpoint/2010/main" val="4132417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BDA7547-1A5E-49C8-A558-AA2FF4AE0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CF73EBEB-5B1D-4C9B-8A51-C1C44B3053F2}"/>
              </a:ext>
            </a:extLst>
          </p:cNvPr>
          <p:cNvSpPr/>
          <p:nvPr/>
        </p:nvSpPr>
        <p:spPr>
          <a:xfrm>
            <a:off x="0" y="0"/>
            <a:ext cx="12192000" cy="6858000"/>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3B4F308D-D2D9-415C-91F4-E3A226790DF5}"/>
              </a:ext>
            </a:extLst>
          </p:cNvPr>
          <p:cNvSpPr txBox="1"/>
          <p:nvPr/>
        </p:nvSpPr>
        <p:spPr>
          <a:xfrm>
            <a:off x="1154100" y="204275"/>
            <a:ext cx="9883800" cy="923330"/>
          </a:xfrm>
          <a:prstGeom prst="rect">
            <a:avLst/>
          </a:prstGeom>
          <a:noFill/>
        </p:spPr>
        <p:txBody>
          <a:bodyPr wrap="square" rtlCol="0">
            <a:spAutoFit/>
          </a:bodyPr>
          <a:lstStyle/>
          <a:p>
            <a:pPr algn="ctr"/>
            <a:r>
              <a:rPr lang="en-US" sz="5400" dirty="0">
                <a:solidFill>
                  <a:schemeClr val="accent6">
                    <a:lumMod val="60000"/>
                    <a:lumOff val="40000"/>
                  </a:schemeClr>
                </a:solidFill>
                <a:latin typeface="Times New Roman" panose="02020603050405020304" pitchFamily="18" charset="0"/>
                <a:cs typeface="Times New Roman" panose="02020603050405020304" pitchFamily="18" charset="0"/>
              </a:rPr>
              <a:t>Top 11 most attacked country </a:t>
            </a:r>
          </a:p>
        </p:txBody>
      </p:sp>
      <p:graphicFrame>
        <p:nvGraphicFramePr>
          <p:cNvPr id="4" name="Table 3">
            <a:extLst>
              <a:ext uri="{FF2B5EF4-FFF2-40B4-BE49-F238E27FC236}">
                <a16:creationId xmlns:a16="http://schemas.microsoft.com/office/drawing/2014/main" id="{5D35D90C-1FEA-4AE0-ACD9-B2DB8DB6AD6F}"/>
              </a:ext>
            </a:extLst>
          </p:cNvPr>
          <p:cNvGraphicFramePr>
            <a:graphicFrameLocks noGrp="1"/>
          </p:cNvGraphicFramePr>
          <p:nvPr>
            <p:extLst>
              <p:ext uri="{D42A27DB-BD31-4B8C-83A1-F6EECF244321}">
                <p14:modId xmlns:p14="http://schemas.microsoft.com/office/powerpoint/2010/main" val="2962810880"/>
              </p:ext>
            </p:extLst>
          </p:nvPr>
        </p:nvGraphicFramePr>
        <p:xfrm>
          <a:off x="3689685" y="1411281"/>
          <a:ext cx="5181600" cy="5163042"/>
        </p:xfrm>
        <a:graphic>
          <a:graphicData uri="http://schemas.openxmlformats.org/drawingml/2006/table">
            <a:tbl>
              <a:tblPr>
                <a:tableStyleId>{5C22544A-7EE6-4342-B048-85BDC9FD1C3A}</a:tableStyleId>
              </a:tblPr>
              <a:tblGrid>
                <a:gridCol w="2678131">
                  <a:extLst>
                    <a:ext uri="{9D8B030D-6E8A-4147-A177-3AD203B41FA5}">
                      <a16:colId xmlns:a16="http://schemas.microsoft.com/office/drawing/2014/main" val="2828768831"/>
                    </a:ext>
                  </a:extLst>
                </a:gridCol>
                <a:gridCol w="2503469">
                  <a:extLst>
                    <a:ext uri="{9D8B030D-6E8A-4147-A177-3AD203B41FA5}">
                      <a16:colId xmlns:a16="http://schemas.microsoft.com/office/drawing/2014/main" val="3885773885"/>
                    </a:ext>
                  </a:extLst>
                </a:gridCol>
              </a:tblGrid>
              <a:tr h="446262">
                <a:tc>
                  <a:txBody>
                    <a:bodyPr/>
                    <a:lstStyle/>
                    <a:p>
                      <a:pPr algn="ctr" fontAlgn="ctr"/>
                      <a:r>
                        <a:rPr lang="en-IN" sz="3200" b="1" u="none" strike="noStrike" dirty="0">
                          <a:effectLst/>
                          <a:latin typeface="Times New Roman" panose="02020603050405020304" pitchFamily="18" charset="0"/>
                          <a:cs typeface="Times New Roman" panose="02020603050405020304" pitchFamily="18" charset="0"/>
                        </a:rPr>
                        <a:t>Country</a:t>
                      </a:r>
                      <a:endParaRPr lang="en-IN" sz="3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3200" b="1" u="none" strike="noStrike" dirty="0">
                          <a:effectLst/>
                          <a:latin typeface="Times New Roman" panose="02020603050405020304" pitchFamily="18" charset="0"/>
                          <a:cs typeface="Times New Roman" panose="02020603050405020304" pitchFamily="18" charset="0"/>
                        </a:rPr>
                        <a:t>Number  of kill</a:t>
                      </a:r>
                      <a:endParaRPr lang="en-IN" sz="3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3573212808"/>
                  </a:ext>
                </a:extLst>
              </a:tr>
              <a:tr h="315009">
                <a:tc>
                  <a:txBody>
                    <a:bodyPr/>
                    <a:lstStyle/>
                    <a:p>
                      <a:pPr algn="ctr" fontAlgn="ctr"/>
                      <a:r>
                        <a:rPr lang="en-IN" sz="2400" u="none" strike="noStrike" dirty="0">
                          <a:effectLst/>
                          <a:latin typeface="Times New Roman" panose="02020603050405020304" pitchFamily="18" charset="0"/>
                          <a:cs typeface="Times New Roman" panose="02020603050405020304" pitchFamily="18" charset="0"/>
                        </a:rPr>
                        <a:t>Iraq</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2400" u="none" strike="noStrike" dirty="0">
                          <a:effectLst/>
                          <a:latin typeface="Times New Roman" panose="02020603050405020304" pitchFamily="18" charset="0"/>
                          <a:cs typeface="Times New Roman" panose="02020603050405020304" pitchFamily="18" charset="0"/>
                        </a:rPr>
                        <a:t>21510</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3329039866"/>
                  </a:ext>
                </a:extLst>
              </a:tr>
              <a:tr h="315009">
                <a:tc>
                  <a:txBody>
                    <a:bodyPr/>
                    <a:lstStyle/>
                    <a:p>
                      <a:pPr algn="ctr" fontAlgn="ctr"/>
                      <a:r>
                        <a:rPr lang="en-IN" sz="2400" u="none" strike="noStrike" dirty="0">
                          <a:effectLst/>
                          <a:latin typeface="Times New Roman" panose="02020603050405020304" pitchFamily="18" charset="0"/>
                          <a:cs typeface="Times New Roman" panose="02020603050405020304" pitchFamily="18" charset="0"/>
                        </a:rPr>
                        <a:t>Pakistan</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2400" u="none" strike="noStrike" dirty="0">
                          <a:effectLst/>
                          <a:latin typeface="Times New Roman" panose="02020603050405020304" pitchFamily="18" charset="0"/>
                          <a:cs typeface="Times New Roman" panose="02020603050405020304" pitchFamily="18" charset="0"/>
                        </a:rPr>
                        <a:t>12756</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660722136"/>
                  </a:ext>
                </a:extLst>
              </a:tr>
              <a:tr h="315009">
                <a:tc>
                  <a:txBody>
                    <a:bodyPr/>
                    <a:lstStyle/>
                    <a:p>
                      <a:pPr algn="ctr" fontAlgn="ctr"/>
                      <a:r>
                        <a:rPr lang="en-IN" sz="2400" u="none" strike="noStrike" dirty="0">
                          <a:effectLst/>
                          <a:latin typeface="Times New Roman" panose="02020603050405020304" pitchFamily="18" charset="0"/>
                          <a:cs typeface="Times New Roman" panose="02020603050405020304" pitchFamily="18" charset="0"/>
                        </a:rPr>
                        <a:t>Afghanistan</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2400" u="none" strike="noStrike" dirty="0">
                          <a:effectLst/>
                          <a:latin typeface="Times New Roman" panose="02020603050405020304" pitchFamily="18" charset="0"/>
                          <a:cs typeface="Times New Roman" panose="02020603050405020304" pitchFamily="18" charset="0"/>
                        </a:rPr>
                        <a:t>10871</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67067966"/>
                  </a:ext>
                </a:extLst>
              </a:tr>
              <a:tr h="315009">
                <a:tc>
                  <a:txBody>
                    <a:bodyPr/>
                    <a:lstStyle/>
                    <a:p>
                      <a:pPr algn="ctr" fontAlgn="ctr"/>
                      <a:r>
                        <a:rPr lang="en-IN" sz="2400" u="none" strike="noStrike" dirty="0">
                          <a:effectLst/>
                          <a:latin typeface="Times New Roman" panose="02020603050405020304" pitchFamily="18" charset="0"/>
                          <a:cs typeface="Times New Roman" panose="02020603050405020304" pitchFamily="18" charset="0"/>
                        </a:rPr>
                        <a:t>India</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2400" u="none" strike="noStrike" dirty="0">
                          <a:effectLst/>
                          <a:latin typeface="Times New Roman" panose="02020603050405020304" pitchFamily="18" charset="0"/>
                          <a:cs typeface="Times New Roman" panose="02020603050405020304" pitchFamily="18" charset="0"/>
                        </a:rPr>
                        <a:t>10491</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214499549"/>
                  </a:ext>
                </a:extLst>
              </a:tr>
              <a:tr h="315009">
                <a:tc>
                  <a:txBody>
                    <a:bodyPr/>
                    <a:lstStyle/>
                    <a:p>
                      <a:pPr algn="ctr" fontAlgn="ctr"/>
                      <a:r>
                        <a:rPr lang="en-IN" sz="2400" u="none" strike="noStrike" dirty="0">
                          <a:effectLst/>
                          <a:latin typeface="Times New Roman" panose="02020603050405020304" pitchFamily="18" charset="0"/>
                          <a:cs typeface="Times New Roman" panose="02020603050405020304" pitchFamily="18" charset="0"/>
                        </a:rPr>
                        <a:t>Colombia</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2400" u="none" strike="noStrike" dirty="0">
                          <a:effectLst/>
                          <a:latin typeface="Times New Roman" panose="02020603050405020304" pitchFamily="18" charset="0"/>
                          <a:cs typeface="Times New Roman" panose="02020603050405020304" pitchFamily="18" charset="0"/>
                        </a:rPr>
                        <a:t>6865</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823221125"/>
                  </a:ext>
                </a:extLst>
              </a:tr>
              <a:tr h="315009">
                <a:tc>
                  <a:txBody>
                    <a:bodyPr/>
                    <a:lstStyle/>
                    <a:p>
                      <a:pPr algn="ctr" fontAlgn="ctr"/>
                      <a:r>
                        <a:rPr lang="en-IN" sz="2400" u="none" strike="noStrike" dirty="0">
                          <a:effectLst/>
                          <a:latin typeface="Times New Roman" panose="02020603050405020304" pitchFamily="18" charset="0"/>
                          <a:cs typeface="Times New Roman" panose="02020603050405020304" pitchFamily="18" charset="0"/>
                        </a:rPr>
                        <a:t>Philippines</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2400" u="none" strike="noStrike" dirty="0">
                          <a:effectLst/>
                          <a:latin typeface="Times New Roman" panose="02020603050405020304" pitchFamily="18" charset="0"/>
                          <a:cs typeface="Times New Roman" panose="02020603050405020304" pitchFamily="18" charset="0"/>
                        </a:rPr>
                        <a:t>5843</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630354719"/>
                  </a:ext>
                </a:extLst>
              </a:tr>
              <a:tr h="315009">
                <a:tc>
                  <a:txBody>
                    <a:bodyPr/>
                    <a:lstStyle/>
                    <a:p>
                      <a:pPr algn="ctr" fontAlgn="ctr"/>
                      <a:r>
                        <a:rPr lang="en-IN" sz="2400" u="none" strike="noStrike" dirty="0">
                          <a:effectLst/>
                          <a:latin typeface="Times New Roman" panose="02020603050405020304" pitchFamily="18" charset="0"/>
                          <a:cs typeface="Times New Roman" panose="02020603050405020304" pitchFamily="18" charset="0"/>
                        </a:rPr>
                        <a:t>Peru</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2400" u="none" strike="noStrike" dirty="0">
                          <a:effectLst/>
                          <a:latin typeface="Times New Roman" panose="02020603050405020304" pitchFamily="18" charset="0"/>
                          <a:cs typeface="Times New Roman" panose="02020603050405020304" pitchFamily="18" charset="0"/>
                        </a:rPr>
                        <a:t>4916</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499436176"/>
                  </a:ext>
                </a:extLst>
              </a:tr>
              <a:tr h="315009">
                <a:tc>
                  <a:txBody>
                    <a:bodyPr/>
                    <a:lstStyle/>
                    <a:p>
                      <a:pPr algn="ctr" fontAlgn="ctr"/>
                      <a:r>
                        <a:rPr lang="en-IN" sz="2400" u="none" strike="noStrike">
                          <a:effectLst/>
                          <a:latin typeface="Times New Roman" panose="02020603050405020304" pitchFamily="18" charset="0"/>
                          <a:cs typeface="Times New Roman" panose="02020603050405020304" pitchFamily="18" charset="0"/>
                        </a:rPr>
                        <a:t>Turkey</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2400" u="none" strike="noStrike" dirty="0">
                          <a:effectLst/>
                          <a:latin typeface="Times New Roman" panose="02020603050405020304" pitchFamily="18" charset="0"/>
                          <a:cs typeface="Times New Roman" panose="02020603050405020304" pitchFamily="18" charset="0"/>
                        </a:rPr>
                        <a:t>3767</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3099446388"/>
                  </a:ext>
                </a:extLst>
              </a:tr>
              <a:tr h="315009">
                <a:tc>
                  <a:txBody>
                    <a:bodyPr/>
                    <a:lstStyle/>
                    <a:p>
                      <a:pPr algn="ctr" fontAlgn="ctr"/>
                      <a:r>
                        <a:rPr lang="en-IN" sz="2400" u="none" strike="noStrike">
                          <a:effectLst/>
                          <a:latin typeface="Times New Roman" panose="02020603050405020304" pitchFamily="18" charset="0"/>
                          <a:cs typeface="Times New Roman" panose="02020603050405020304" pitchFamily="18" charset="0"/>
                        </a:rPr>
                        <a:t>El Salvador</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2400" u="none" strike="noStrike" dirty="0">
                          <a:effectLst/>
                          <a:latin typeface="Times New Roman" panose="02020603050405020304" pitchFamily="18" charset="0"/>
                          <a:cs typeface="Times New Roman" panose="02020603050405020304" pitchFamily="18" charset="0"/>
                        </a:rPr>
                        <a:t>3369</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3502071096"/>
                  </a:ext>
                </a:extLst>
              </a:tr>
              <a:tr h="315009">
                <a:tc>
                  <a:txBody>
                    <a:bodyPr/>
                    <a:lstStyle/>
                    <a:p>
                      <a:pPr algn="ctr" fontAlgn="ctr"/>
                      <a:r>
                        <a:rPr lang="en-IN" sz="2400" u="none" strike="noStrike">
                          <a:effectLst/>
                          <a:latin typeface="Times New Roman" panose="02020603050405020304" pitchFamily="18" charset="0"/>
                          <a:cs typeface="Times New Roman" panose="02020603050405020304" pitchFamily="18" charset="0"/>
                        </a:rPr>
                        <a:t>Thailand</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2400" u="none" strike="noStrike" dirty="0">
                          <a:effectLst/>
                          <a:latin typeface="Times New Roman" panose="02020603050405020304" pitchFamily="18" charset="0"/>
                          <a:cs typeface="Times New Roman" panose="02020603050405020304" pitchFamily="18" charset="0"/>
                        </a:rPr>
                        <a:t>3346</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2396504654"/>
                  </a:ext>
                </a:extLst>
              </a:tr>
              <a:tr h="446262">
                <a:tc>
                  <a:txBody>
                    <a:bodyPr/>
                    <a:lstStyle/>
                    <a:p>
                      <a:pPr algn="ctr" fontAlgn="ctr"/>
                      <a:r>
                        <a:rPr lang="en-IN" sz="2400" u="none" strike="noStrike">
                          <a:effectLst/>
                          <a:latin typeface="Times New Roman" panose="02020603050405020304" pitchFamily="18" charset="0"/>
                          <a:cs typeface="Times New Roman" panose="02020603050405020304" pitchFamily="18" charset="0"/>
                        </a:rPr>
                        <a:t>United Kingdom</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2400" u="none" strike="noStrike" dirty="0">
                          <a:effectLst/>
                          <a:latin typeface="Times New Roman" panose="02020603050405020304" pitchFamily="18" charset="0"/>
                          <a:cs typeface="Times New Roman" panose="02020603050405020304" pitchFamily="18" charset="0"/>
                        </a:rPr>
                        <a:t>3212</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2528628781"/>
                  </a:ext>
                </a:extLst>
              </a:tr>
            </a:tbl>
          </a:graphicData>
        </a:graphic>
      </p:graphicFrame>
    </p:spTree>
    <p:extLst>
      <p:ext uri="{BB962C8B-B14F-4D97-AF65-F5344CB8AC3E}">
        <p14:creationId xmlns:p14="http://schemas.microsoft.com/office/powerpoint/2010/main" val="1463108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BDA7547-1A5E-49C8-A558-AA2FF4AE0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CF73EBEB-5B1D-4C9B-8A51-C1C44B3053F2}"/>
              </a:ext>
            </a:extLst>
          </p:cNvPr>
          <p:cNvSpPr/>
          <p:nvPr/>
        </p:nvSpPr>
        <p:spPr>
          <a:xfrm>
            <a:off x="0" y="-34725"/>
            <a:ext cx="12192000" cy="6858000"/>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3B4F308D-D2D9-415C-91F4-E3A226790DF5}"/>
              </a:ext>
            </a:extLst>
          </p:cNvPr>
          <p:cNvSpPr txBox="1"/>
          <p:nvPr/>
        </p:nvSpPr>
        <p:spPr>
          <a:xfrm>
            <a:off x="1154100" y="-6750"/>
            <a:ext cx="9883800" cy="923330"/>
          </a:xfrm>
          <a:prstGeom prst="rect">
            <a:avLst/>
          </a:prstGeom>
          <a:noFill/>
        </p:spPr>
        <p:txBody>
          <a:bodyPr wrap="square" rtlCol="0">
            <a:spAutoFit/>
          </a:bodyPr>
          <a:lstStyle/>
          <a:p>
            <a:pPr algn="ctr"/>
            <a:r>
              <a:rPr lang="en-US" sz="5400" dirty="0">
                <a:solidFill>
                  <a:schemeClr val="accent6">
                    <a:lumMod val="60000"/>
                    <a:lumOff val="40000"/>
                  </a:schemeClr>
                </a:solidFill>
                <a:latin typeface="Times New Roman" panose="02020603050405020304" pitchFamily="18" charset="0"/>
                <a:cs typeface="Times New Roman" panose="02020603050405020304" pitchFamily="18" charset="0"/>
              </a:rPr>
              <a:t>Correlations</a:t>
            </a:r>
          </a:p>
        </p:txBody>
      </p:sp>
      <p:sp>
        <p:nvSpPr>
          <p:cNvPr id="6" name="Rectangle 5">
            <a:extLst>
              <a:ext uri="{FF2B5EF4-FFF2-40B4-BE49-F238E27FC236}">
                <a16:creationId xmlns:a16="http://schemas.microsoft.com/office/drawing/2014/main" id="{96EE74D2-0E17-49F8-9D32-A5597AC7FB99}"/>
              </a:ext>
            </a:extLst>
          </p:cNvPr>
          <p:cNvSpPr/>
          <p:nvPr/>
        </p:nvSpPr>
        <p:spPr>
          <a:xfrm>
            <a:off x="6492242" y="1692748"/>
            <a:ext cx="5178493" cy="4013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F9E1B732-201A-46FD-94E2-899309D1BE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2242" y="1815875"/>
            <a:ext cx="5042884" cy="38899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E3B1171-0EB9-43F9-9DBB-DA562203567F}"/>
              </a:ext>
            </a:extLst>
          </p:cNvPr>
          <p:cNvSpPr txBox="1"/>
          <p:nvPr/>
        </p:nvSpPr>
        <p:spPr>
          <a:xfrm>
            <a:off x="0" y="917941"/>
            <a:ext cx="6096000" cy="5632311"/>
          </a:xfrm>
          <a:prstGeom prst="rect">
            <a:avLst/>
          </a:prstGeom>
          <a:noFill/>
        </p:spPr>
        <p:txBody>
          <a:bodyPr wrap="square" rtlCol="0">
            <a:spAutoFit/>
          </a:bodyPr>
          <a:lstStyle/>
          <a:p>
            <a:r>
              <a:rPr lang="en-US" dirty="0">
                <a:solidFill>
                  <a:schemeClr val="bg1"/>
                </a:solidFill>
              </a:rPr>
              <a:t>Figure  shows correlation matrix where darker the shade of the block, more the attributes are correlated proportionately. Here we can see that country and latitude are correlated which is expected. Values of neither of those two parameters change and hence they show a strong relation. This observation shows that most of the attacks are done by the citizen of their own country. Such a relation provides an interesting insight into how to perceive international terrorism as the proportion of international terrorism is significantly less in comparison with domestic terrorism. Attack type and weapon used in the attack also hold close ties with each other as attack type is defined based on the weapons used in that incident. Strangely ‘success’ which represents the rate of success of any attack, shows no significant connections with any other listed parameters. The block representing year and success has a darker shade which means that both these parameters are inversely related to each other. So, over time, the rate of success of any attack has reduced. This is a noteworthy observation that in an era of growing terrorism, counter-terrorist forces can restrict the success factor of attacks more than they used to. </a:t>
            </a:r>
            <a:endParaRPr lang="en-IN" dirty="0">
              <a:solidFill>
                <a:schemeClr val="bg1"/>
              </a:solidFill>
            </a:endParaRPr>
          </a:p>
        </p:txBody>
      </p:sp>
    </p:spTree>
    <p:extLst>
      <p:ext uri="{BB962C8B-B14F-4D97-AF65-F5344CB8AC3E}">
        <p14:creationId xmlns:p14="http://schemas.microsoft.com/office/powerpoint/2010/main" val="2394266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BDA7547-1A5E-49C8-A558-AA2FF4AE0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CF73EBEB-5B1D-4C9B-8A51-C1C44B3053F2}"/>
              </a:ext>
            </a:extLst>
          </p:cNvPr>
          <p:cNvSpPr/>
          <p:nvPr/>
        </p:nvSpPr>
        <p:spPr>
          <a:xfrm>
            <a:off x="0" y="0"/>
            <a:ext cx="12192000" cy="6858000"/>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203D29F6-2989-4FCA-B9E4-BBAA79463428}"/>
              </a:ext>
            </a:extLst>
          </p:cNvPr>
          <p:cNvSpPr txBox="1"/>
          <p:nvPr/>
        </p:nvSpPr>
        <p:spPr>
          <a:xfrm>
            <a:off x="1490870" y="1520785"/>
            <a:ext cx="9581322" cy="3108543"/>
          </a:xfrm>
          <a:prstGeom prst="rect">
            <a:avLst/>
          </a:prstGeom>
          <a:noFill/>
        </p:spPr>
        <p:txBody>
          <a:bodyPr wrap="square" rtlCol="0">
            <a:spAutoFit/>
          </a:bodyPr>
          <a:lstStyle/>
          <a:p>
            <a:pPr algn="l"/>
            <a:r>
              <a:rPr lang="en-US" sz="2800" b="0" i="0" dirty="0">
                <a:solidFill>
                  <a:srgbClr val="D5D5D5"/>
                </a:solidFill>
                <a:effectLst/>
                <a:latin typeface="Roboto" panose="02000000000000000000" pitchFamily="2" charset="0"/>
              </a:rPr>
              <a:t>1.Country with most attacks: Iraq</a:t>
            </a:r>
          </a:p>
          <a:p>
            <a:pPr algn="l"/>
            <a:r>
              <a:rPr lang="en-US" sz="2800" b="0" i="0" dirty="0">
                <a:solidFill>
                  <a:srgbClr val="D5D5D5"/>
                </a:solidFill>
                <a:effectLst/>
                <a:latin typeface="Roboto" panose="02000000000000000000" pitchFamily="2" charset="0"/>
              </a:rPr>
              <a:t>2.City with most attacks: Baghdad</a:t>
            </a:r>
          </a:p>
          <a:p>
            <a:pPr algn="l"/>
            <a:r>
              <a:rPr lang="en-US" sz="2800" b="0" i="0" dirty="0">
                <a:solidFill>
                  <a:srgbClr val="D5D5D5"/>
                </a:solidFill>
                <a:effectLst/>
                <a:latin typeface="Roboto" panose="02000000000000000000" pitchFamily="2" charset="0"/>
              </a:rPr>
              <a:t>3.Region with the most attacks: Middle East &amp; North Africa</a:t>
            </a:r>
          </a:p>
          <a:p>
            <a:pPr algn="l"/>
            <a:r>
              <a:rPr lang="en-US" sz="2800" b="0" i="0" dirty="0">
                <a:solidFill>
                  <a:srgbClr val="D5D5D5"/>
                </a:solidFill>
                <a:effectLst/>
                <a:latin typeface="Roboto" panose="02000000000000000000" pitchFamily="2" charset="0"/>
              </a:rPr>
              <a:t>4.Year with the most attacks: 2014</a:t>
            </a:r>
          </a:p>
          <a:p>
            <a:pPr algn="l"/>
            <a:r>
              <a:rPr lang="en-US" sz="2800" b="0" i="0" dirty="0">
                <a:solidFill>
                  <a:srgbClr val="D5D5D5"/>
                </a:solidFill>
                <a:effectLst/>
                <a:latin typeface="Roboto" panose="02000000000000000000" pitchFamily="2" charset="0"/>
              </a:rPr>
              <a:t>5.Month with the most attacks: 5</a:t>
            </a:r>
          </a:p>
          <a:p>
            <a:pPr algn="l"/>
            <a:r>
              <a:rPr lang="en-US" sz="2800" b="0" i="0" dirty="0">
                <a:solidFill>
                  <a:srgbClr val="D5D5D5"/>
                </a:solidFill>
                <a:effectLst/>
                <a:latin typeface="Roboto" panose="02000000000000000000" pitchFamily="2" charset="0"/>
              </a:rPr>
              <a:t>6.Group with the most attacks: Taliban</a:t>
            </a:r>
          </a:p>
          <a:p>
            <a:pPr algn="l"/>
            <a:r>
              <a:rPr lang="en-US" sz="2800" b="0" i="0" dirty="0">
                <a:solidFill>
                  <a:srgbClr val="D5D5D5"/>
                </a:solidFill>
                <a:effectLst/>
                <a:latin typeface="Roboto" panose="02000000000000000000" pitchFamily="2" charset="0"/>
              </a:rPr>
              <a:t>7.Most Attack Types: Bombing/Explosion</a:t>
            </a:r>
          </a:p>
        </p:txBody>
      </p:sp>
      <p:sp>
        <p:nvSpPr>
          <p:cNvPr id="5" name="TextBox 4">
            <a:extLst>
              <a:ext uri="{FF2B5EF4-FFF2-40B4-BE49-F238E27FC236}">
                <a16:creationId xmlns:a16="http://schemas.microsoft.com/office/drawing/2014/main" id="{9741CEAF-67CE-4E14-83A7-B7418DE7AC8F}"/>
              </a:ext>
            </a:extLst>
          </p:cNvPr>
          <p:cNvSpPr txBox="1"/>
          <p:nvPr/>
        </p:nvSpPr>
        <p:spPr>
          <a:xfrm>
            <a:off x="3120887" y="566530"/>
            <a:ext cx="5198165" cy="1107996"/>
          </a:xfrm>
          <a:prstGeom prst="rect">
            <a:avLst/>
          </a:prstGeom>
          <a:noFill/>
        </p:spPr>
        <p:txBody>
          <a:bodyPr wrap="square" rtlCol="0">
            <a:spAutoFit/>
          </a:bodyPr>
          <a:lstStyle/>
          <a:p>
            <a:pPr algn="ctr"/>
            <a:r>
              <a:rPr lang="en-US" sz="4800" b="1" dirty="0">
                <a:solidFill>
                  <a:srgbClr val="D5D5D5"/>
                </a:solidFill>
                <a:latin typeface="Roboto" panose="02000000000000000000" pitchFamily="2" charset="0"/>
              </a:rPr>
              <a:t>C</a:t>
            </a:r>
            <a:r>
              <a:rPr lang="en-US" sz="4800" b="1" i="0" dirty="0">
                <a:solidFill>
                  <a:srgbClr val="D5D5D5"/>
                </a:solidFill>
                <a:effectLst/>
                <a:latin typeface="Roboto" panose="02000000000000000000" pitchFamily="2" charset="0"/>
              </a:rPr>
              <a:t>onclusion</a:t>
            </a:r>
            <a:endParaRPr lang="en-US" b="1" i="0" dirty="0">
              <a:solidFill>
                <a:srgbClr val="D5D5D5"/>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3250630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BDA7547-1A5E-49C8-A558-AA2FF4AE0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CF73EBEB-5B1D-4C9B-8A51-C1C44B3053F2}"/>
              </a:ext>
            </a:extLst>
          </p:cNvPr>
          <p:cNvSpPr/>
          <p:nvPr/>
        </p:nvSpPr>
        <p:spPr>
          <a:xfrm>
            <a:off x="0" y="0"/>
            <a:ext cx="12192000" cy="6858000"/>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9741CEAF-67CE-4E14-83A7-B7418DE7AC8F}"/>
              </a:ext>
            </a:extLst>
          </p:cNvPr>
          <p:cNvSpPr txBox="1"/>
          <p:nvPr/>
        </p:nvSpPr>
        <p:spPr>
          <a:xfrm>
            <a:off x="3496917" y="199396"/>
            <a:ext cx="5198165" cy="1107996"/>
          </a:xfrm>
          <a:prstGeom prst="rect">
            <a:avLst/>
          </a:prstGeom>
          <a:noFill/>
        </p:spPr>
        <p:txBody>
          <a:bodyPr wrap="square" rtlCol="0">
            <a:spAutoFit/>
          </a:bodyPr>
          <a:lstStyle/>
          <a:p>
            <a:pPr algn="ctr"/>
            <a:r>
              <a:rPr lang="en-US" sz="4800" b="1" dirty="0">
                <a:solidFill>
                  <a:srgbClr val="D5D5D5"/>
                </a:solidFill>
                <a:latin typeface="Roboto" panose="02000000000000000000" pitchFamily="2" charset="0"/>
              </a:rPr>
              <a:t>C</a:t>
            </a:r>
            <a:r>
              <a:rPr lang="en-US" sz="4800" b="1" i="0" dirty="0">
                <a:solidFill>
                  <a:srgbClr val="D5D5D5"/>
                </a:solidFill>
                <a:effectLst/>
                <a:latin typeface="Roboto" panose="02000000000000000000" pitchFamily="2" charset="0"/>
              </a:rPr>
              <a:t>onclusion</a:t>
            </a:r>
            <a:endParaRPr lang="en-US" b="1" i="0" dirty="0">
              <a:solidFill>
                <a:srgbClr val="D5D5D5"/>
              </a:solidFill>
              <a:effectLst/>
              <a:latin typeface="Roboto" panose="02000000000000000000" pitchFamily="2" charset="0"/>
            </a:endParaRPr>
          </a:p>
          <a:p>
            <a:endParaRPr lang="en-IN" dirty="0"/>
          </a:p>
        </p:txBody>
      </p:sp>
      <p:sp>
        <p:nvSpPr>
          <p:cNvPr id="2" name="Rectangle 1">
            <a:extLst>
              <a:ext uri="{FF2B5EF4-FFF2-40B4-BE49-F238E27FC236}">
                <a16:creationId xmlns:a16="http://schemas.microsoft.com/office/drawing/2014/main" id="{4A4E3C4B-7C72-48F3-941F-9CAE727A0085}"/>
              </a:ext>
            </a:extLst>
          </p:cNvPr>
          <p:cNvSpPr>
            <a:spLocks noChangeArrowheads="1"/>
          </p:cNvSpPr>
          <p:nvPr/>
        </p:nvSpPr>
        <p:spPr bwMode="auto">
          <a:xfrm>
            <a:off x="2454965" y="998569"/>
            <a:ext cx="8458200" cy="5060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err="1">
                <a:ln>
                  <a:noFill/>
                </a:ln>
                <a:solidFill>
                  <a:srgbClr val="D5D5D5"/>
                </a:solidFill>
                <a:effectLst/>
                <a:latin typeface="Roboto" panose="02000000000000000000" pitchFamily="2" charset="0"/>
              </a:rPr>
              <a:t>gang_name</a:t>
            </a:r>
            <a:r>
              <a:rPr kumimoji="0" lang="en-US" altLang="en-US" sz="3600" b="0" i="0" u="none" strike="noStrike" cap="none" normalizeH="0" baseline="0" dirty="0">
                <a:ln>
                  <a:noFill/>
                </a:ln>
                <a:solidFill>
                  <a:srgbClr val="D5D5D5"/>
                </a:solidFill>
                <a:effectLst/>
                <a:latin typeface="Roboto" panose="02000000000000000000" pitchFamily="2" charset="0"/>
              </a:rPr>
              <a:t> VS </a:t>
            </a:r>
            <a:r>
              <a:rPr kumimoji="0" lang="en-US" altLang="en-US" sz="3600" b="0" i="0" u="none" strike="noStrike" cap="none" normalizeH="0" baseline="0" dirty="0" err="1">
                <a:ln>
                  <a:noFill/>
                </a:ln>
                <a:solidFill>
                  <a:srgbClr val="D5D5D5"/>
                </a:solidFill>
                <a:effectLst/>
                <a:latin typeface="Roboto" panose="02000000000000000000" pitchFamily="2" charset="0"/>
              </a:rPr>
              <a:t>number_of_kill</a:t>
            </a:r>
            <a:endParaRPr kumimoji="0" lang="en-US" altLang="en-US" sz="3600" b="0" i="0" u="none" strike="noStrike" cap="none" normalizeH="0" baseline="0" dirty="0">
              <a:ln>
                <a:noFill/>
              </a:ln>
              <a:solidFill>
                <a:srgbClr val="D5D5D5"/>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D4D4D4"/>
              </a:solidFill>
              <a:effectLst/>
              <a:latin typeface="Arial Unicode MS"/>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4D4D4"/>
                </a:solidFill>
                <a:effectLst/>
                <a:latin typeface="Arial Unicode MS"/>
              </a:rPr>
              <a:t> </a:t>
            </a:r>
            <a:r>
              <a:rPr kumimoji="0" lang="en-US" altLang="en-US" b="0" i="0" u="none" strike="noStrike" cap="none" normalizeH="0" baseline="0" dirty="0">
                <a:ln>
                  <a:noFill/>
                </a:ln>
                <a:solidFill>
                  <a:srgbClr val="D4D4D4"/>
                </a:solidFill>
                <a:effectLst/>
                <a:latin typeface="Arial Unicode MS"/>
              </a:rPr>
              <a:t>a) Islamic State of Iraq and the Levant (ISIL)    27174.0</a:t>
            </a:r>
            <a:br>
              <a:rPr kumimoji="0" lang="en-US" altLang="en-US" b="0" i="0" u="none" strike="noStrike" cap="none" normalizeH="0" baseline="0" dirty="0">
                <a:ln>
                  <a:noFill/>
                </a:ln>
                <a:solidFill>
                  <a:srgbClr val="D5D5D5"/>
                </a:solidFill>
                <a:effectLst/>
                <a:latin typeface="Arial Unicode MS"/>
              </a:rPr>
            </a:br>
            <a:r>
              <a:rPr kumimoji="0" lang="en-US" altLang="en-US" b="0" i="0" u="none" strike="noStrike" cap="none" normalizeH="0" baseline="0" dirty="0">
                <a:ln>
                  <a:noFill/>
                </a:ln>
                <a:solidFill>
                  <a:srgbClr val="D4D4D4"/>
                </a:solidFill>
                <a:effectLst/>
                <a:latin typeface="Arial Unicode MS"/>
              </a:rPr>
              <a:t> b)    Taliban    25785.0</a:t>
            </a:r>
            <a:br>
              <a:rPr kumimoji="0" lang="en-US" altLang="en-US" b="0" i="0" u="none" strike="noStrike" cap="none" normalizeH="0" baseline="0" dirty="0">
                <a:ln>
                  <a:noFill/>
                </a:ln>
                <a:solidFill>
                  <a:srgbClr val="D5D5D5"/>
                </a:solidFill>
                <a:effectLst/>
                <a:latin typeface="Arial Unicode MS"/>
              </a:rPr>
            </a:br>
            <a:r>
              <a:rPr kumimoji="0" lang="en-US" altLang="en-US" b="0" i="0" u="none" strike="noStrike" cap="none" normalizeH="0" baseline="0" dirty="0">
                <a:ln>
                  <a:noFill/>
                </a:ln>
                <a:solidFill>
                  <a:srgbClr val="D4D4D4"/>
                </a:solidFill>
                <a:effectLst/>
                <a:latin typeface="Arial Unicode MS"/>
              </a:rPr>
              <a:t> c)    Boko Haram    10732.0</a:t>
            </a:r>
            <a:br>
              <a:rPr kumimoji="0" lang="en-US" altLang="en-US" b="0" i="0" u="none" strike="noStrike" cap="none" normalizeH="0" baseline="0" dirty="0">
                <a:ln>
                  <a:noFill/>
                </a:ln>
                <a:solidFill>
                  <a:srgbClr val="D5D5D5"/>
                </a:solidFill>
                <a:effectLst/>
                <a:latin typeface="Arial Unicode MS"/>
              </a:rPr>
            </a:br>
            <a:r>
              <a:rPr kumimoji="0" lang="en-US" altLang="en-US" b="0" i="0" u="none" strike="noStrike" cap="none" normalizeH="0" baseline="0" dirty="0">
                <a:ln>
                  <a:noFill/>
                </a:ln>
                <a:solidFill>
                  <a:srgbClr val="D4D4D4"/>
                </a:solidFill>
                <a:effectLst/>
                <a:latin typeface="Arial Unicode MS"/>
              </a:rPr>
              <a:t> d)    Liberation Tigers of Tamil Eelam (LTTE)    9393.0</a:t>
            </a:r>
            <a:br>
              <a:rPr kumimoji="0" lang="en-US" altLang="en-US" b="0" i="0" u="none" strike="noStrike" cap="none" normalizeH="0" baseline="0" dirty="0">
                <a:ln>
                  <a:noFill/>
                </a:ln>
                <a:solidFill>
                  <a:srgbClr val="D5D5D5"/>
                </a:solidFill>
                <a:effectLst/>
                <a:latin typeface="Arial Unicode MS"/>
              </a:rPr>
            </a:br>
            <a:r>
              <a:rPr kumimoji="0" lang="en-US" altLang="en-US" b="0" i="0" u="none" strike="noStrike" cap="none" normalizeH="0" baseline="0" dirty="0">
                <a:ln>
                  <a:noFill/>
                </a:ln>
                <a:solidFill>
                  <a:srgbClr val="D4D4D4"/>
                </a:solidFill>
                <a:effectLst/>
                <a:latin typeface="Arial Unicode MS"/>
              </a:rPr>
              <a:t> e)    Shining Path (SL)    9315.0</a:t>
            </a:r>
            <a:br>
              <a:rPr kumimoji="0" lang="en-US" altLang="en-US" b="0" i="0" u="none" strike="noStrike" cap="none" normalizeH="0" baseline="0" dirty="0">
                <a:ln>
                  <a:noFill/>
                </a:ln>
                <a:solidFill>
                  <a:srgbClr val="D5D5D5"/>
                </a:solidFill>
                <a:effectLst/>
                <a:latin typeface="Arial Unicode MS"/>
              </a:rPr>
            </a:br>
            <a:r>
              <a:rPr kumimoji="0" lang="en-US" altLang="en-US" b="0" i="0" u="none" strike="noStrike" cap="none" normalizeH="0" baseline="0" dirty="0">
                <a:ln>
                  <a:noFill/>
                </a:ln>
                <a:solidFill>
                  <a:srgbClr val="D4D4D4"/>
                </a:solidFill>
                <a:effectLst/>
                <a:latin typeface="Arial Unicode MS"/>
              </a:rPr>
              <a:t> f)    Al-Shabaab    6836.0</a:t>
            </a:r>
            <a:br>
              <a:rPr kumimoji="0" lang="en-US" altLang="en-US" b="0" i="0" u="none" strike="noStrike" cap="none" normalizeH="0" baseline="0" dirty="0">
                <a:ln>
                  <a:noFill/>
                </a:ln>
                <a:solidFill>
                  <a:srgbClr val="D5D5D5"/>
                </a:solidFill>
                <a:effectLst/>
                <a:latin typeface="Arial Unicode MS"/>
              </a:rPr>
            </a:br>
            <a:r>
              <a:rPr kumimoji="0" lang="en-US" altLang="en-US" b="0" i="0" u="none" strike="noStrike" cap="none" normalizeH="0" baseline="0" dirty="0">
                <a:ln>
                  <a:noFill/>
                </a:ln>
                <a:solidFill>
                  <a:srgbClr val="D4D4D4"/>
                </a:solidFill>
                <a:effectLst/>
                <a:latin typeface="Arial Unicode MS"/>
              </a:rPr>
              <a:t> g)    Farabundo Marti National Liberation Front (FMLN)    6801.0</a:t>
            </a:r>
            <a:br>
              <a:rPr kumimoji="0" lang="en-US" altLang="en-US" b="0" i="0" u="none" strike="noStrike" cap="none" normalizeH="0" baseline="0" dirty="0">
                <a:ln>
                  <a:noFill/>
                </a:ln>
                <a:solidFill>
                  <a:srgbClr val="D5D5D5"/>
                </a:solidFill>
                <a:effectLst/>
                <a:latin typeface="Arial Unicode MS"/>
              </a:rPr>
            </a:br>
            <a:r>
              <a:rPr kumimoji="0" lang="en-US" altLang="en-US" b="0" i="0" u="none" strike="noStrike" cap="none" normalizeH="0" baseline="0" dirty="0">
                <a:ln>
                  <a:noFill/>
                </a:ln>
                <a:solidFill>
                  <a:srgbClr val="D4D4D4"/>
                </a:solidFill>
                <a:effectLst/>
                <a:latin typeface="Arial Unicode MS"/>
              </a:rPr>
              <a:t> h)    Tehrik-</a:t>
            </a:r>
            <a:r>
              <a:rPr kumimoji="0" lang="en-US" altLang="en-US" b="0" i="0" u="none" strike="noStrike" cap="none" normalizeH="0" baseline="0" dirty="0" err="1">
                <a:ln>
                  <a:noFill/>
                </a:ln>
                <a:solidFill>
                  <a:srgbClr val="D4D4D4"/>
                </a:solidFill>
                <a:effectLst/>
                <a:latin typeface="Arial Unicode MS"/>
              </a:rPr>
              <a:t>i</a:t>
            </a:r>
            <a:r>
              <a:rPr kumimoji="0" lang="en-US" altLang="en-US" b="0" i="0" u="none" strike="noStrike" cap="none" normalizeH="0" baseline="0" dirty="0">
                <a:ln>
                  <a:noFill/>
                </a:ln>
                <a:solidFill>
                  <a:srgbClr val="D4D4D4"/>
                </a:solidFill>
                <a:effectLst/>
                <a:latin typeface="Arial Unicode MS"/>
              </a:rPr>
              <a:t>-Taliban Pakistan (TTP)    5580.0</a:t>
            </a:r>
            <a:br>
              <a:rPr kumimoji="0" lang="en-US" altLang="en-US" b="0" i="0" u="none" strike="noStrike" cap="none" normalizeH="0" baseline="0" dirty="0">
                <a:ln>
                  <a:noFill/>
                </a:ln>
                <a:solidFill>
                  <a:srgbClr val="D5D5D5"/>
                </a:solidFill>
                <a:effectLst/>
                <a:latin typeface="Arial Unicode MS"/>
              </a:rPr>
            </a:br>
            <a:r>
              <a:rPr kumimoji="0" lang="en-US" altLang="en-US" b="0" i="0" u="none" strike="noStrike" cap="none" normalizeH="0" baseline="0" dirty="0">
                <a:ln>
                  <a:noFill/>
                </a:ln>
                <a:solidFill>
                  <a:srgbClr val="D4D4D4"/>
                </a:solidFill>
                <a:effectLst/>
                <a:latin typeface="Arial Unicode MS"/>
              </a:rPr>
              <a:t> </a:t>
            </a:r>
            <a:r>
              <a:rPr kumimoji="0" lang="en-US" altLang="en-US" b="0" i="0" u="none" strike="noStrike" cap="none" normalizeH="0" baseline="0" dirty="0" err="1">
                <a:ln>
                  <a:noFill/>
                </a:ln>
                <a:solidFill>
                  <a:srgbClr val="D4D4D4"/>
                </a:solidFill>
                <a:effectLst/>
                <a:latin typeface="Arial Unicode MS"/>
              </a:rPr>
              <a:t>i</a:t>
            </a:r>
            <a:r>
              <a:rPr kumimoji="0" lang="en-US" altLang="en-US" b="0" i="0" u="none" strike="noStrike" cap="none" normalizeH="0" baseline="0" dirty="0">
                <a:ln>
                  <a:noFill/>
                </a:ln>
                <a:solidFill>
                  <a:srgbClr val="D4D4D4"/>
                </a:solidFill>
                <a:effectLst/>
                <a:latin typeface="Arial Unicode MS"/>
              </a:rPr>
              <a:t>)    Revolutionary Armed Forces of Colombia (FARC)    4380.0</a:t>
            </a:r>
            <a:br>
              <a:rPr kumimoji="0" lang="en-US" altLang="en-US" b="0" i="0" u="none" strike="noStrike" cap="none" normalizeH="0" baseline="0" dirty="0">
                <a:ln>
                  <a:noFill/>
                </a:ln>
                <a:solidFill>
                  <a:srgbClr val="D5D5D5"/>
                </a:solidFill>
                <a:effectLst/>
                <a:latin typeface="Arial Unicode MS"/>
              </a:rPr>
            </a:br>
            <a:r>
              <a:rPr kumimoji="0" lang="en-US" altLang="en-US" b="0" i="0" u="none" strike="noStrike" cap="none" normalizeH="0" baseline="0" dirty="0">
                <a:ln>
                  <a:noFill/>
                </a:ln>
                <a:solidFill>
                  <a:srgbClr val="D4D4D4"/>
                </a:solidFill>
                <a:effectLst/>
                <a:latin typeface="Arial Unicode MS"/>
              </a:rPr>
              <a:t> j)    Kurdistan Workers' Party (PKK)    4093.0</a:t>
            </a:r>
            <a:br>
              <a:rPr kumimoji="0" lang="en-US" altLang="en-US" b="0" i="0" u="none" strike="noStrike" cap="none" normalizeH="0" baseline="0" dirty="0">
                <a:ln>
                  <a:noFill/>
                </a:ln>
                <a:solidFill>
                  <a:srgbClr val="D5D5D5"/>
                </a:solidFill>
                <a:effectLst/>
                <a:latin typeface="Arial Unicode MS"/>
              </a:rPr>
            </a:br>
            <a:r>
              <a:rPr kumimoji="0" lang="en-US" altLang="en-US" b="0" i="0" u="none" strike="noStrike" cap="none" normalizeH="0" baseline="0" dirty="0">
                <a:ln>
                  <a:noFill/>
                </a:ln>
                <a:solidFill>
                  <a:srgbClr val="D4D4D4"/>
                </a:solidFill>
                <a:effectLst/>
                <a:latin typeface="Arial Unicode MS"/>
              </a:rPr>
              <a:t> k)    Al-Qaida in Iraq    3984.0</a:t>
            </a:r>
            <a:br>
              <a:rPr kumimoji="0" lang="en-US" altLang="en-US" b="0" i="0" u="none" strike="noStrike" cap="none" normalizeH="0" baseline="0" dirty="0">
                <a:ln>
                  <a:noFill/>
                </a:ln>
                <a:solidFill>
                  <a:srgbClr val="D5D5D5"/>
                </a:solidFill>
                <a:effectLst/>
                <a:latin typeface="Arial Unicode MS"/>
              </a:rPr>
            </a:br>
            <a:r>
              <a:rPr kumimoji="0" lang="en-US" altLang="en-US" b="0" i="0" u="none" strike="noStrike" cap="none" normalizeH="0" baseline="0" dirty="0">
                <a:ln>
                  <a:noFill/>
                </a:ln>
                <a:solidFill>
                  <a:srgbClr val="D4D4D4"/>
                </a:solidFill>
                <a:effectLst/>
                <a:latin typeface="Arial Unicode MS"/>
              </a:rPr>
              <a:t> l)    Nicaraguan Democratic Force (FDN)    3883.0</a:t>
            </a:r>
            <a:br>
              <a:rPr kumimoji="0" lang="en-US" altLang="en-US" b="0" i="0" u="none" strike="noStrike" cap="none" normalizeH="0" baseline="0" dirty="0">
                <a:ln>
                  <a:noFill/>
                </a:ln>
                <a:solidFill>
                  <a:srgbClr val="D5D5D5"/>
                </a:solidFill>
                <a:effectLst/>
                <a:latin typeface="Arial Unicode MS"/>
              </a:rPr>
            </a:br>
            <a:r>
              <a:rPr kumimoji="0" lang="en-US" altLang="en-US" b="0" i="0" u="none" strike="noStrike" cap="none" normalizeH="0" baseline="0" dirty="0">
                <a:ln>
                  <a:noFill/>
                </a:ln>
                <a:solidFill>
                  <a:srgbClr val="D4D4D4"/>
                </a:solidFill>
                <a:effectLst/>
                <a:latin typeface="Arial Unicode MS"/>
              </a:rPr>
              <a:t> m)    Al-Qaida    3818.0</a:t>
            </a:r>
            <a:br>
              <a:rPr kumimoji="0" lang="en-US" altLang="en-US" b="0" i="0" u="none" strike="noStrike" cap="none" normalizeH="0" baseline="0" dirty="0">
                <a:ln>
                  <a:noFill/>
                </a:ln>
                <a:solidFill>
                  <a:srgbClr val="D5D5D5"/>
                </a:solidFill>
                <a:effectLst/>
                <a:latin typeface="Arial Unicode MS"/>
              </a:rPr>
            </a:br>
            <a:r>
              <a:rPr kumimoji="0" lang="en-US" altLang="en-US" b="0" i="0" u="none" strike="noStrike" cap="none" normalizeH="0" baseline="0" dirty="0">
                <a:ln>
                  <a:noFill/>
                </a:ln>
                <a:solidFill>
                  <a:srgbClr val="D4D4D4"/>
                </a:solidFill>
                <a:effectLst/>
                <a:latin typeface="Arial Unicode MS"/>
              </a:rPr>
              <a:t> n)    Hutu extremists    3203.0</a:t>
            </a:r>
            <a:r>
              <a:rPr kumimoji="0" lang="en-US" altLang="en-US" sz="16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1747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BDA7547-1A5E-49C8-A558-AA2FF4AE0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CF73EBEB-5B1D-4C9B-8A51-C1C44B3053F2}"/>
              </a:ext>
            </a:extLst>
          </p:cNvPr>
          <p:cNvSpPr/>
          <p:nvPr/>
        </p:nvSpPr>
        <p:spPr>
          <a:xfrm>
            <a:off x="0" y="0"/>
            <a:ext cx="12192000" cy="6858000"/>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3B4F308D-D2D9-415C-91F4-E3A226790DF5}"/>
              </a:ext>
            </a:extLst>
          </p:cNvPr>
          <p:cNvSpPr txBox="1"/>
          <p:nvPr/>
        </p:nvSpPr>
        <p:spPr>
          <a:xfrm>
            <a:off x="278295" y="166568"/>
            <a:ext cx="9883800" cy="6524863"/>
          </a:xfrm>
          <a:prstGeom prst="rect">
            <a:avLst/>
          </a:prstGeom>
          <a:noFill/>
        </p:spPr>
        <p:txBody>
          <a:bodyPr wrap="square" rtlCol="0">
            <a:spAutoFit/>
          </a:bodyPr>
          <a:lstStyle/>
          <a:p>
            <a:r>
              <a:rPr lang="en-US" sz="5400" dirty="0">
                <a:solidFill>
                  <a:schemeClr val="accent6">
                    <a:lumMod val="60000"/>
                    <a:lumOff val="40000"/>
                  </a:schemeClr>
                </a:solidFill>
                <a:latin typeface="Times New Roman" panose="02020603050405020304" pitchFamily="18" charset="0"/>
                <a:cs typeface="Times New Roman" panose="02020603050405020304" pitchFamily="18" charset="0"/>
              </a:rPr>
              <a:t>Point To Discuss</a:t>
            </a:r>
          </a:p>
          <a:p>
            <a:r>
              <a:rPr lang="en-US" sz="2800" dirty="0">
                <a:solidFill>
                  <a:schemeClr val="bg1"/>
                </a:solidFill>
                <a:latin typeface="Times New Roman" panose="02020603050405020304" pitchFamily="18" charset="0"/>
                <a:cs typeface="Times New Roman" panose="02020603050405020304" pitchFamily="18" charset="0"/>
              </a:rPr>
              <a:t>Data Summary</a:t>
            </a:r>
          </a:p>
          <a:p>
            <a:r>
              <a:rPr lang="en-US" sz="2800" dirty="0">
                <a:solidFill>
                  <a:schemeClr val="bg1"/>
                </a:solidFill>
                <a:latin typeface="Times New Roman" panose="02020603050405020304" pitchFamily="18" charset="0"/>
                <a:cs typeface="Times New Roman" panose="02020603050405020304" pitchFamily="18" charset="0"/>
              </a:rPr>
              <a:t>Data Cleaning </a:t>
            </a:r>
          </a:p>
          <a:p>
            <a:r>
              <a:rPr lang="en-US" sz="2800" dirty="0">
                <a:solidFill>
                  <a:schemeClr val="bg1"/>
                </a:solidFill>
                <a:latin typeface="Times New Roman" panose="02020603050405020304" pitchFamily="18" charset="0"/>
                <a:cs typeface="Times New Roman" panose="02020603050405020304" pitchFamily="18" charset="0"/>
              </a:rPr>
              <a:t>Top attacked in country, city, region, year, month, group</a:t>
            </a:r>
          </a:p>
          <a:p>
            <a:r>
              <a:rPr lang="en-US" sz="2800" dirty="0">
                <a:solidFill>
                  <a:schemeClr val="bg1"/>
                </a:solidFill>
                <a:latin typeface="Times New Roman" panose="02020603050405020304" pitchFamily="18" charset="0"/>
                <a:cs typeface="Times New Roman" panose="02020603050405020304" pitchFamily="18" charset="0"/>
              </a:rPr>
              <a:t>In world Map Top attacked country</a:t>
            </a:r>
          </a:p>
          <a:p>
            <a:r>
              <a:rPr lang="en-US" sz="2800" dirty="0">
                <a:solidFill>
                  <a:schemeClr val="bg1"/>
                </a:solidFill>
                <a:latin typeface="Times New Roman" panose="02020603050405020304" pitchFamily="18" charset="0"/>
                <a:cs typeface="Times New Roman" panose="02020603050405020304" pitchFamily="18" charset="0"/>
              </a:rPr>
              <a:t>Attacks in every year</a:t>
            </a:r>
          </a:p>
          <a:p>
            <a:r>
              <a:rPr lang="en-US" sz="2800" dirty="0">
                <a:solidFill>
                  <a:schemeClr val="bg1"/>
                </a:solidFill>
                <a:latin typeface="Times New Roman" panose="02020603050405020304" pitchFamily="18" charset="0"/>
                <a:cs typeface="Times New Roman" panose="02020603050405020304" pitchFamily="18" charset="0"/>
              </a:rPr>
              <a:t>Terrorist group name and number of killed</a:t>
            </a:r>
          </a:p>
          <a:p>
            <a:r>
              <a:rPr lang="en-US" sz="2800" b="0" i="0" dirty="0">
                <a:solidFill>
                  <a:srgbClr val="D5D5D5"/>
                </a:solidFill>
                <a:effectLst/>
                <a:latin typeface="Roboto" panose="02000000000000000000" pitchFamily="2" charset="0"/>
              </a:rPr>
              <a:t>Max number of kill in each country which is greater then 200</a:t>
            </a:r>
          </a:p>
          <a:p>
            <a:r>
              <a:rPr lang="en-IN" sz="2800" b="0" i="0" dirty="0">
                <a:solidFill>
                  <a:srgbClr val="D5D5D5"/>
                </a:solidFill>
                <a:effectLst/>
                <a:latin typeface="Roboto" panose="02000000000000000000" pitchFamily="2" charset="0"/>
              </a:rPr>
              <a:t>AL-QAIDA</a:t>
            </a:r>
          </a:p>
          <a:p>
            <a:r>
              <a:rPr lang="en-US" sz="2800" dirty="0">
                <a:solidFill>
                  <a:schemeClr val="bg1"/>
                </a:solidFill>
                <a:latin typeface="Times New Roman" panose="02020603050405020304" pitchFamily="18" charset="0"/>
                <a:cs typeface="Times New Roman" panose="02020603050405020304" pitchFamily="18" charset="0"/>
              </a:rPr>
              <a:t>T</a:t>
            </a:r>
            <a:r>
              <a:rPr lang="en-US" sz="2800" b="0" dirty="0">
                <a:solidFill>
                  <a:schemeClr val="bg1"/>
                </a:solidFill>
                <a:effectLst/>
                <a:latin typeface="Times New Roman" panose="02020603050405020304" pitchFamily="18" charset="0"/>
                <a:cs typeface="Times New Roman" panose="02020603050405020304" pitchFamily="18" charset="0"/>
              </a:rPr>
              <a:t>o check which region is affected by terrorism in each year</a:t>
            </a:r>
          </a:p>
          <a:p>
            <a:r>
              <a:rPr lang="en-US" sz="2800" b="0" i="0" dirty="0">
                <a:solidFill>
                  <a:srgbClr val="D5D5D5"/>
                </a:solidFill>
                <a:effectLst/>
                <a:latin typeface="Roboto" panose="02000000000000000000" pitchFamily="2" charset="0"/>
              </a:rPr>
              <a:t>Most active gang in recent years</a:t>
            </a:r>
            <a:endParaRPr lang="en-US" sz="2800" b="0" dirty="0">
              <a:solidFill>
                <a:schemeClr val="bg1"/>
              </a:solidFill>
              <a:effectLst/>
              <a:latin typeface="Times New Roman" panose="02020603050405020304" pitchFamily="18" charset="0"/>
              <a:cs typeface="Times New Roman" panose="02020603050405020304" pitchFamily="18" charset="0"/>
            </a:endParaRPr>
          </a:p>
          <a:p>
            <a:r>
              <a:rPr lang="en-US" sz="2800" b="0" i="0" dirty="0">
                <a:solidFill>
                  <a:srgbClr val="D5D5D5"/>
                </a:solidFill>
                <a:effectLst/>
                <a:latin typeface="Roboto" panose="02000000000000000000" pitchFamily="2" charset="0"/>
              </a:rPr>
              <a:t>Top 11 most attacked country </a:t>
            </a:r>
          </a:p>
          <a:p>
            <a:r>
              <a:rPr lang="en-US" sz="2800" dirty="0">
                <a:solidFill>
                  <a:schemeClr val="bg1"/>
                </a:solidFill>
                <a:latin typeface="Times New Roman" panose="02020603050405020304" pitchFamily="18" charset="0"/>
                <a:cs typeface="Times New Roman" panose="02020603050405020304" pitchFamily="18" charset="0"/>
              </a:rPr>
              <a:t>Gang which killed most in recent year</a:t>
            </a:r>
          </a:p>
          <a:p>
            <a:r>
              <a:rPr lang="en-US" sz="2800" dirty="0">
                <a:solidFill>
                  <a:schemeClr val="bg1"/>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003998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BDA7547-1A5E-49C8-A558-AA2FF4AE0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CF73EBEB-5B1D-4C9B-8A51-C1C44B3053F2}"/>
              </a:ext>
            </a:extLst>
          </p:cNvPr>
          <p:cNvSpPr/>
          <p:nvPr/>
        </p:nvSpPr>
        <p:spPr>
          <a:xfrm>
            <a:off x="0" y="-9940"/>
            <a:ext cx="12192000" cy="6858000"/>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9741CEAF-67CE-4E14-83A7-B7418DE7AC8F}"/>
              </a:ext>
            </a:extLst>
          </p:cNvPr>
          <p:cNvSpPr txBox="1"/>
          <p:nvPr/>
        </p:nvSpPr>
        <p:spPr>
          <a:xfrm>
            <a:off x="3120887" y="566530"/>
            <a:ext cx="5198165" cy="1107996"/>
          </a:xfrm>
          <a:prstGeom prst="rect">
            <a:avLst/>
          </a:prstGeom>
          <a:noFill/>
        </p:spPr>
        <p:txBody>
          <a:bodyPr wrap="square" rtlCol="0">
            <a:spAutoFit/>
          </a:bodyPr>
          <a:lstStyle/>
          <a:p>
            <a:pPr algn="ctr"/>
            <a:r>
              <a:rPr lang="en-US" sz="4800" b="1" dirty="0">
                <a:solidFill>
                  <a:srgbClr val="D5D5D5"/>
                </a:solidFill>
                <a:latin typeface="Roboto" panose="02000000000000000000" pitchFamily="2" charset="0"/>
              </a:rPr>
              <a:t>C</a:t>
            </a:r>
            <a:r>
              <a:rPr lang="en-US" sz="4800" b="1" i="0" dirty="0">
                <a:solidFill>
                  <a:srgbClr val="D5D5D5"/>
                </a:solidFill>
                <a:effectLst/>
                <a:latin typeface="Roboto" panose="02000000000000000000" pitchFamily="2" charset="0"/>
              </a:rPr>
              <a:t>onclusion</a:t>
            </a:r>
            <a:endParaRPr lang="en-US" b="1" i="0" dirty="0">
              <a:solidFill>
                <a:srgbClr val="D5D5D5"/>
              </a:solidFill>
              <a:effectLst/>
              <a:latin typeface="Roboto" panose="02000000000000000000" pitchFamily="2" charset="0"/>
            </a:endParaRPr>
          </a:p>
          <a:p>
            <a:endParaRPr lang="en-IN" dirty="0"/>
          </a:p>
        </p:txBody>
      </p:sp>
      <p:sp>
        <p:nvSpPr>
          <p:cNvPr id="2" name="Rectangle 1">
            <a:extLst>
              <a:ext uri="{FF2B5EF4-FFF2-40B4-BE49-F238E27FC236}">
                <a16:creationId xmlns:a16="http://schemas.microsoft.com/office/drawing/2014/main" id="{715556E4-DC65-4F2C-B6A7-FE2F85E56227}"/>
              </a:ext>
            </a:extLst>
          </p:cNvPr>
          <p:cNvSpPr>
            <a:spLocks noChangeArrowheads="1"/>
          </p:cNvSpPr>
          <p:nvPr/>
        </p:nvSpPr>
        <p:spPr bwMode="auto">
          <a:xfrm>
            <a:off x="2623931" y="1589888"/>
            <a:ext cx="6669156" cy="4306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5D5D5"/>
                </a:solidFill>
                <a:effectLst/>
                <a:latin typeface="Roboto" panose="02000000000000000000" pitchFamily="2" charset="0"/>
              </a:rPr>
              <a:t>1) Maximum human killed by Al-Qaida</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5D5D5"/>
                </a:solidFill>
                <a:effectLst/>
                <a:latin typeface="Roboto" panose="02000000000000000000" pitchFamily="2" charset="0"/>
              </a:rPr>
              <a:t>2) In last 20 year Al-Qaida is not active Gang.</a:t>
            </a:r>
            <a:endParaRPr kumimoji="0" lang="en-US" altLang="en-US" sz="11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5D5D5"/>
                </a:solidFill>
                <a:effectLst/>
                <a:latin typeface="Roboto" panose="02000000000000000000" pitchFamily="2" charset="0"/>
              </a:rPr>
              <a:t>3) country VS </a:t>
            </a:r>
            <a:r>
              <a:rPr kumimoji="0" lang="en-US" altLang="en-US" sz="2000" b="0" i="0" u="none" strike="noStrike" cap="none" normalizeH="0" baseline="0" dirty="0" err="1">
                <a:ln>
                  <a:noFill/>
                </a:ln>
                <a:solidFill>
                  <a:srgbClr val="D5D5D5"/>
                </a:solidFill>
                <a:effectLst/>
                <a:latin typeface="Roboto" panose="02000000000000000000" pitchFamily="2" charset="0"/>
              </a:rPr>
              <a:t>number_of_kill</a:t>
            </a:r>
            <a:endParaRPr kumimoji="0" lang="en-US" altLang="en-US" sz="1200" b="0" i="0" u="none" strike="noStrike" cap="none" normalizeH="0" baseline="0" dirty="0">
              <a:ln>
                <a:noFill/>
              </a:ln>
              <a:solidFill>
                <a:srgbClr val="D4D4D4"/>
              </a:solidFill>
              <a:effectLst/>
              <a:latin typeface="Arial Unicode MS"/>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D4D4D4"/>
                </a:solidFill>
                <a:effectLst/>
                <a:latin typeface="Arial Unicode MS"/>
              </a:rPr>
              <a:t>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D4D4D4"/>
                </a:solidFill>
                <a:effectLst/>
                <a:latin typeface="Arial Unicode MS"/>
              </a:rPr>
              <a:t>a)Iraq    21510</a:t>
            </a:r>
            <a:br>
              <a:rPr kumimoji="0" lang="en-US" altLang="en-US" sz="1600" b="1" i="0" u="none" strike="noStrike" cap="none" normalizeH="0" baseline="0" dirty="0">
                <a:ln>
                  <a:noFill/>
                </a:ln>
                <a:solidFill>
                  <a:srgbClr val="D5D5D5"/>
                </a:solidFill>
                <a:effectLst/>
                <a:latin typeface="Arial Unicode MS"/>
              </a:rPr>
            </a:br>
            <a:r>
              <a:rPr kumimoji="0" lang="en-US" altLang="en-US" sz="1600" b="1" i="0" u="none" strike="noStrike" cap="none" normalizeH="0" baseline="0" dirty="0">
                <a:ln>
                  <a:noFill/>
                </a:ln>
                <a:solidFill>
                  <a:srgbClr val="D4D4D4"/>
                </a:solidFill>
                <a:effectLst/>
                <a:latin typeface="Arial Unicode MS"/>
              </a:rPr>
              <a:t> b)    Pakistan    12756</a:t>
            </a:r>
            <a:br>
              <a:rPr kumimoji="0" lang="en-US" altLang="en-US" sz="1600" b="1" i="0" u="none" strike="noStrike" cap="none" normalizeH="0" baseline="0" dirty="0">
                <a:ln>
                  <a:noFill/>
                </a:ln>
                <a:solidFill>
                  <a:srgbClr val="D5D5D5"/>
                </a:solidFill>
                <a:effectLst/>
                <a:latin typeface="Arial Unicode MS"/>
              </a:rPr>
            </a:br>
            <a:r>
              <a:rPr kumimoji="0" lang="en-US" altLang="en-US" sz="1600" b="1" i="0" u="none" strike="noStrike" cap="none" normalizeH="0" baseline="0" dirty="0">
                <a:ln>
                  <a:noFill/>
                </a:ln>
                <a:solidFill>
                  <a:srgbClr val="D4D4D4"/>
                </a:solidFill>
                <a:effectLst/>
                <a:latin typeface="Arial Unicode MS"/>
              </a:rPr>
              <a:t> c)    Afghanistan    10871</a:t>
            </a:r>
            <a:br>
              <a:rPr kumimoji="0" lang="en-US" altLang="en-US" sz="1600" b="1" i="0" u="none" strike="noStrike" cap="none" normalizeH="0" baseline="0" dirty="0">
                <a:ln>
                  <a:noFill/>
                </a:ln>
                <a:solidFill>
                  <a:srgbClr val="D5D5D5"/>
                </a:solidFill>
                <a:effectLst/>
                <a:latin typeface="Arial Unicode MS"/>
              </a:rPr>
            </a:br>
            <a:r>
              <a:rPr kumimoji="0" lang="en-US" altLang="en-US" sz="1600" b="1" i="0" u="none" strike="noStrike" cap="none" normalizeH="0" baseline="0" dirty="0">
                <a:ln>
                  <a:noFill/>
                </a:ln>
                <a:solidFill>
                  <a:srgbClr val="D4D4D4"/>
                </a:solidFill>
                <a:effectLst/>
                <a:latin typeface="Arial Unicode MS"/>
              </a:rPr>
              <a:t> d)    India    10491</a:t>
            </a:r>
            <a:br>
              <a:rPr kumimoji="0" lang="en-US" altLang="en-US" sz="1600" b="1" i="0" u="none" strike="noStrike" cap="none" normalizeH="0" baseline="0" dirty="0">
                <a:ln>
                  <a:noFill/>
                </a:ln>
                <a:solidFill>
                  <a:srgbClr val="D5D5D5"/>
                </a:solidFill>
                <a:effectLst/>
                <a:latin typeface="Arial Unicode MS"/>
              </a:rPr>
            </a:br>
            <a:r>
              <a:rPr kumimoji="0" lang="en-US" altLang="en-US" sz="1600" b="1" i="0" u="none" strike="noStrike" cap="none" normalizeH="0" baseline="0" dirty="0">
                <a:ln>
                  <a:noFill/>
                </a:ln>
                <a:solidFill>
                  <a:srgbClr val="D4D4D4"/>
                </a:solidFill>
                <a:effectLst/>
                <a:latin typeface="Arial Unicode MS"/>
              </a:rPr>
              <a:t> e)    Colombia    6865</a:t>
            </a:r>
            <a:br>
              <a:rPr kumimoji="0" lang="en-US" altLang="en-US" sz="1600" b="1" i="0" u="none" strike="noStrike" cap="none" normalizeH="0" baseline="0" dirty="0">
                <a:ln>
                  <a:noFill/>
                </a:ln>
                <a:solidFill>
                  <a:srgbClr val="D5D5D5"/>
                </a:solidFill>
                <a:effectLst/>
                <a:latin typeface="Arial Unicode MS"/>
              </a:rPr>
            </a:br>
            <a:r>
              <a:rPr kumimoji="0" lang="en-US" altLang="en-US" sz="1600" b="1" i="0" u="none" strike="noStrike" cap="none" normalizeH="0" baseline="0" dirty="0">
                <a:ln>
                  <a:noFill/>
                </a:ln>
                <a:solidFill>
                  <a:srgbClr val="D4D4D4"/>
                </a:solidFill>
                <a:effectLst/>
                <a:latin typeface="Arial Unicode MS"/>
              </a:rPr>
              <a:t> f)    Philippines    5843</a:t>
            </a:r>
            <a:br>
              <a:rPr kumimoji="0" lang="en-US" altLang="en-US" sz="1600" b="1" i="0" u="none" strike="noStrike" cap="none" normalizeH="0" baseline="0" dirty="0">
                <a:ln>
                  <a:noFill/>
                </a:ln>
                <a:solidFill>
                  <a:srgbClr val="D5D5D5"/>
                </a:solidFill>
                <a:effectLst/>
                <a:latin typeface="Arial Unicode MS"/>
              </a:rPr>
            </a:br>
            <a:r>
              <a:rPr kumimoji="0" lang="en-US" altLang="en-US" sz="1600" b="1" i="0" u="none" strike="noStrike" cap="none" normalizeH="0" baseline="0" dirty="0">
                <a:ln>
                  <a:noFill/>
                </a:ln>
                <a:solidFill>
                  <a:srgbClr val="D4D4D4"/>
                </a:solidFill>
                <a:effectLst/>
                <a:latin typeface="Arial Unicode MS"/>
              </a:rPr>
              <a:t> g)    Peru    4916</a:t>
            </a:r>
            <a:br>
              <a:rPr kumimoji="0" lang="en-US" altLang="en-US" sz="1600" b="1" i="0" u="none" strike="noStrike" cap="none" normalizeH="0" baseline="0" dirty="0">
                <a:ln>
                  <a:noFill/>
                </a:ln>
                <a:solidFill>
                  <a:srgbClr val="D5D5D5"/>
                </a:solidFill>
                <a:effectLst/>
                <a:latin typeface="Arial Unicode MS"/>
              </a:rPr>
            </a:br>
            <a:r>
              <a:rPr kumimoji="0" lang="en-US" altLang="en-US" sz="1600" b="1" i="0" u="none" strike="noStrike" cap="none" normalizeH="0" baseline="0" dirty="0">
                <a:ln>
                  <a:noFill/>
                </a:ln>
                <a:solidFill>
                  <a:srgbClr val="D4D4D4"/>
                </a:solidFill>
                <a:effectLst/>
                <a:latin typeface="Arial Unicode MS"/>
              </a:rPr>
              <a:t> h)    Turkey    3767</a:t>
            </a:r>
            <a:br>
              <a:rPr kumimoji="0" lang="en-US" altLang="en-US" sz="1600" b="1" i="0" u="none" strike="noStrike" cap="none" normalizeH="0" baseline="0" dirty="0">
                <a:ln>
                  <a:noFill/>
                </a:ln>
                <a:solidFill>
                  <a:srgbClr val="D5D5D5"/>
                </a:solidFill>
                <a:effectLst/>
                <a:latin typeface="Arial Unicode MS"/>
              </a:rPr>
            </a:br>
            <a:r>
              <a:rPr kumimoji="0" lang="en-US" altLang="en-US" sz="1600" b="1" i="0" u="none" strike="noStrike" cap="none" normalizeH="0" baseline="0" dirty="0">
                <a:ln>
                  <a:noFill/>
                </a:ln>
                <a:solidFill>
                  <a:srgbClr val="D4D4D4"/>
                </a:solidFill>
                <a:effectLst/>
                <a:latin typeface="Arial Unicode MS"/>
              </a:rPr>
              <a:t> </a:t>
            </a:r>
            <a:r>
              <a:rPr kumimoji="0" lang="en-US" altLang="en-US" sz="1600" b="1" i="0" u="none" strike="noStrike" cap="none" normalizeH="0" baseline="0" dirty="0" err="1">
                <a:ln>
                  <a:noFill/>
                </a:ln>
                <a:solidFill>
                  <a:srgbClr val="D4D4D4"/>
                </a:solidFill>
                <a:effectLst/>
                <a:latin typeface="Arial Unicode MS"/>
              </a:rPr>
              <a:t>i</a:t>
            </a:r>
            <a:r>
              <a:rPr kumimoji="0" lang="en-US" altLang="en-US" sz="1600" b="1" i="0" u="none" strike="noStrike" cap="none" normalizeH="0" baseline="0" dirty="0">
                <a:ln>
                  <a:noFill/>
                </a:ln>
                <a:solidFill>
                  <a:srgbClr val="D4D4D4"/>
                </a:solidFill>
                <a:effectLst/>
                <a:latin typeface="Arial Unicode MS"/>
              </a:rPr>
              <a:t>)    El Salvador    3369</a:t>
            </a:r>
            <a:br>
              <a:rPr kumimoji="0" lang="en-US" altLang="en-US" sz="1600" b="1" i="0" u="none" strike="noStrike" cap="none" normalizeH="0" baseline="0" dirty="0">
                <a:ln>
                  <a:noFill/>
                </a:ln>
                <a:solidFill>
                  <a:srgbClr val="D5D5D5"/>
                </a:solidFill>
                <a:effectLst/>
                <a:latin typeface="Arial Unicode MS"/>
              </a:rPr>
            </a:br>
            <a:r>
              <a:rPr kumimoji="0" lang="en-US" altLang="en-US" sz="1600" b="1" i="0" u="none" strike="noStrike" cap="none" normalizeH="0" baseline="0" dirty="0">
                <a:ln>
                  <a:noFill/>
                </a:ln>
                <a:solidFill>
                  <a:srgbClr val="D4D4D4"/>
                </a:solidFill>
                <a:effectLst/>
                <a:latin typeface="Arial Unicode MS"/>
              </a:rPr>
              <a:t> j)    Thailand    3346</a:t>
            </a:r>
            <a:br>
              <a:rPr kumimoji="0" lang="en-US" altLang="en-US" sz="1600" b="1" i="0" u="none" strike="noStrike" cap="none" normalizeH="0" baseline="0" dirty="0">
                <a:ln>
                  <a:noFill/>
                </a:ln>
                <a:solidFill>
                  <a:srgbClr val="D5D5D5"/>
                </a:solidFill>
                <a:effectLst/>
                <a:latin typeface="Arial Unicode MS"/>
              </a:rPr>
            </a:br>
            <a:r>
              <a:rPr kumimoji="0" lang="en-US" altLang="en-US" sz="1600" b="1" i="0" u="none" strike="noStrike" cap="none" normalizeH="0" baseline="0" dirty="0">
                <a:ln>
                  <a:noFill/>
                </a:ln>
                <a:solidFill>
                  <a:srgbClr val="D4D4D4"/>
                </a:solidFill>
                <a:effectLst/>
                <a:latin typeface="Arial Unicode MS"/>
              </a:rPr>
              <a:t> k)    United Kingdom    3212</a:t>
            </a:r>
            <a:r>
              <a:rPr kumimoji="0" lang="en-US" altLang="en-US" sz="1400" b="1" i="0" u="none" strike="noStrike" cap="none" normalizeH="0" baseline="0" dirty="0">
                <a:ln>
                  <a:noFill/>
                </a:ln>
                <a:solidFill>
                  <a:schemeClr val="tx1"/>
                </a:solidFill>
                <a:effectLst/>
              </a:rPr>
              <a:t> </a:t>
            </a:r>
            <a:endParaRPr kumimoji="0" lang="en-US" altLang="en-US" sz="40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9289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BDA7547-1A5E-49C8-A558-AA2FF4AE0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CF73EBEB-5B1D-4C9B-8A51-C1C44B3053F2}"/>
              </a:ext>
            </a:extLst>
          </p:cNvPr>
          <p:cNvSpPr/>
          <p:nvPr/>
        </p:nvSpPr>
        <p:spPr>
          <a:xfrm>
            <a:off x="0" y="22034"/>
            <a:ext cx="12192000" cy="6858000"/>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9741CEAF-67CE-4E14-83A7-B7418DE7AC8F}"/>
              </a:ext>
            </a:extLst>
          </p:cNvPr>
          <p:cNvSpPr txBox="1"/>
          <p:nvPr/>
        </p:nvSpPr>
        <p:spPr>
          <a:xfrm>
            <a:off x="3120887" y="566530"/>
            <a:ext cx="5198165" cy="1107996"/>
          </a:xfrm>
          <a:prstGeom prst="rect">
            <a:avLst/>
          </a:prstGeom>
          <a:noFill/>
        </p:spPr>
        <p:txBody>
          <a:bodyPr wrap="square" rtlCol="0">
            <a:spAutoFit/>
          </a:bodyPr>
          <a:lstStyle/>
          <a:p>
            <a:pPr algn="ctr"/>
            <a:r>
              <a:rPr lang="en-US" sz="4800" b="1" dirty="0">
                <a:solidFill>
                  <a:srgbClr val="D5D5D5"/>
                </a:solidFill>
                <a:latin typeface="Roboto" panose="02000000000000000000" pitchFamily="2" charset="0"/>
              </a:rPr>
              <a:t>C</a:t>
            </a:r>
            <a:r>
              <a:rPr lang="en-US" sz="4800" b="1" i="0" dirty="0">
                <a:solidFill>
                  <a:srgbClr val="D5D5D5"/>
                </a:solidFill>
                <a:effectLst/>
                <a:latin typeface="Roboto" panose="02000000000000000000" pitchFamily="2" charset="0"/>
              </a:rPr>
              <a:t>onclusion</a:t>
            </a:r>
            <a:endParaRPr lang="en-US" b="1" i="0" dirty="0">
              <a:solidFill>
                <a:srgbClr val="D5D5D5"/>
              </a:solidFill>
              <a:effectLst/>
              <a:latin typeface="Roboto" panose="02000000000000000000" pitchFamily="2" charset="0"/>
            </a:endParaRPr>
          </a:p>
          <a:p>
            <a:endParaRPr lang="en-IN" dirty="0"/>
          </a:p>
        </p:txBody>
      </p:sp>
      <p:sp>
        <p:nvSpPr>
          <p:cNvPr id="2" name="Rectangle 1">
            <a:extLst>
              <a:ext uri="{FF2B5EF4-FFF2-40B4-BE49-F238E27FC236}">
                <a16:creationId xmlns:a16="http://schemas.microsoft.com/office/drawing/2014/main" id="{9A9AD9AB-376A-4C2B-8532-984292DB2009}"/>
              </a:ext>
            </a:extLst>
          </p:cNvPr>
          <p:cNvSpPr>
            <a:spLocks noChangeArrowheads="1"/>
          </p:cNvSpPr>
          <p:nvPr/>
        </p:nvSpPr>
        <p:spPr bwMode="auto">
          <a:xfrm>
            <a:off x="2261151" y="2140569"/>
            <a:ext cx="6917635" cy="2197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5D5D5"/>
                </a:solidFill>
                <a:effectLst/>
                <a:latin typeface="Roboto" panose="02000000000000000000" pitchFamily="2" charset="0"/>
              </a:rPr>
              <a:t>From Last 20 Year 3 Gang are active.</a:t>
            </a:r>
            <a:endParaRPr kumimoji="0" lang="en-US" altLang="en-US" sz="1200" b="0" i="0" u="none" strike="noStrike" cap="none" normalizeH="0" baseline="0" dirty="0">
              <a:ln>
                <a:noFill/>
              </a:ln>
              <a:solidFill>
                <a:srgbClr val="D4D4D4"/>
              </a:solidFill>
              <a:effectLst/>
              <a:latin typeface="Arial Unicode MS"/>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D4D4D4"/>
                </a:solidFill>
                <a:effectLst/>
                <a:latin typeface="Arial Unicode MS"/>
              </a:rPr>
              <a:t> </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dirty="0">
                <a:solidFill>
                  <a:srgbClr val="D4D4D4"/>
                </a:solidFill>
                <a:latin typeface="Arial Unicode MS"/>
              </a:rPr>
              <a:t>       </a:t>
            </a:r>
            <a:r>
              <a:rPr kumimoji="0" lang="en-US" altLang="en-US" b="0" i="0" u="none" strike="noStrike" cap="none" normalizeH="0" baseline="0" dirty="0">
                <a:ln>
                  <a:noFill/>
                </a:ln>
                <a:solidFill>
                  <a:srgbClr val="D4D4D4"/>
                </a:solidFill>
                <a:effectLst/>
                <a:latin typeface="Arial Unicode MS"/>
              </a:rPr>
              <a:t>a) Taliban</a:t>
            </a:r>
            <a:br>
              <a:rPr kumimoji="0" lang="en-US" altLang="en-US" b="0" i="0" u="none" strike="noStrike" cap="none" normalizeH="0" baseline="0" dirty="0">
                <a:ln>
                  <a:noFill/>
                </a:ln>
                <a:solidFill>
                  <a:srgbClr val="D5D5D5"/>
                </a:solidFill>
                <a:effectLst/>
                <a:latin typeface="Arial Unicode MS"/>
              </a:rPr>
            </a:br>
            <a:br>
              <a:rPr kumimoji="0" lang="en-US" altLang="en-US" b="0" i="0" u="none" strike="noStrike" cap="none" normalizeH="0" baseline="0" dirty="0">
                <a:ln>
                  <a:noFill/>
                </a:ln>
                <a:solidFill>
                  <a:srgbClr val="D5D5D5"/>
                </a:solidFill>
                <a:effectLst/>
                <a:latin typeface="Arial Unicode MS"/>
              </a:rPr>
            </a:br>
            <a:r>
              <a:rPr kumimoji="0" lang="en-US" altLang="en-US" b="0" i="0" u="none" strike="noStrike" cap="none" normalizeH="0" baseline="0" dirty="0">
                <a:ln>
                  <a:noFill/>
                </a:ln>
                <a:solidFill>
                  <a:srgbClr val="D4D4D4"/>
                </a:solidFill>
                <a:effectLst/>
                <a:latin typeface="Arial Unicode MS"/>
              </a:rPr>
              <a:t> b) CPI </a:t>
            </a:r>
            <a:br>
              <a:rPr kumimoji="0" lang="en-US" altLang="en-US" b="0" i="0" u="none" strike="noStrike" cap="none" normalizeH="0" baseline="0" dirty="0">
                <a:ln>
                  <a:noFill/>
                </a:ln>
                <a:solidFill>
                  <a:srgbClr val="D5D5D5"/>
                </a:solidFill>
                <a:effectLst/>
                <a:latin typeface="Arial Unicode MS"/>
              </a:rPr>
            </a:br>
            <a:br>
              <a:rPr kumimoji="0" lang="en-US" altLang="en-US" b="0" i="0" u="none" strike="noStrike" cap="none" normalizeH="0" baseline="0" dirty="0">
                <a:ln>
                  <a:noFill/>
                </a:ln>
                <a:solidFill>
                  <a:srgbClr val="D5D5D5"/>
                </a:solidFill>
                <a:effectLst/>
                <a:latin typeface="Arial Unicode MS"/>
              </a:rPr>
            </a:br>
            <a:r>
              <a:rPr kumimoji="0" lang="en-US" altLang="en-US" b="0" i="0" u="none" strike="noStrike" cap="none" normalizeH="0" baseline="0" dirty="0">
                <a:ln>
                  <a:noFill/>
                </a:ln>
                <a:solidFill>
                  <a:srgbClr val="D4D4D4"/>
                </a:solidFill>
                <a:effectLst/>
                <a:latin typeface="Arial Unicode MS"/>
              </a:rPr>
              <a:t> c) ISIL</a:t>
            </a:r>
            <a:r>
              <a:rPr kumimoji="0" lang="en-US" altLang="en-US" sz="16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8374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BDA7547-1A5E-49C8-A558-AA2FF4AE0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CF73EBEB-5B1D-4C9B-8A51-C1C44B3053F2}"/>
              </a:ext>
            </a:extLst>
          </p:cNvPr>
          <p:cNvSpPr/>
          <p:nvPr/>
        </p:nvSpPr>
        <p:spPr>
          <a:xfrm>
            <a:off x="0" y="0"/>
            <a:ext cx="12192000" cy="6858000"/>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9741CEAF-67CE-4E14-83A7-B7418DE7AC8F}"/>
              </a:ext>
            </a:extLst>
          </p:cNvPr>
          <p:cNvSpPr txBox="1"/>
          <p:nvPr/>
        </p:nvSpPr>
        <p:spPr>
          <a:xfrm>
            <a:off x="3120887" y="566530"/>
            <a:ext cx="5198165" cy="1107996"/>
          </a:xfrm>
          <a:prstGeom prst="rect">
            <a:avLst/>
          </a:prstGeom>
          <a:noFill/>
        </p:spPr>
        <p:txBody>
          <a:bodyPr wrap="square" rtlCol="0">
            <a:spAutoFit/>
          </a:bodyPr>
          <a:lstStyle/>
          <a:p>
            <a:pPr algn="ctr"/>
            <a:r>
              <a:rPr lang="en-US" sz="4800" b="1" dirty="0">
                <a:solidFill>
                  <a:srgbClr val="D5D5D5"/>
                </a:solidFill>
                <a:latin typeface="Roboto" panose="02000000000000000000" pitchFamily="2" charset="0"/>
              </a:rPr>
              <a:t>C</a:t>
            </a:r>
            <a:r>
              <a:rPr lang="en-US" sz="4800" b="1" i="0" dirty="0">
                <a:solidFill>
                  <a:srgbClr val="D5D5D5"/>
                </a:solidFill>
                <a:effectLst/>
                <a:latin typeface="Roboto" panose="02000000000000000000" pitchFamily="2" charset="0"/>
              </a:rPr>
              <a:t>onclusion</a:t>
            </a:r>
            <a:endParaRPr lang="en-US" b="1" i="0" dirty="0">
              <a:solidFill>
                <a:srgbClr val="D5D5D5"/>
              </a:solidFill>
              <a:effectLst/>
              <a:latin typeface="Roboto" panose="02000000000000000000" pitchFamily="2" charset="0"/>
            </a:endParaRPr>
          </a:p>
          <a:p>
            <a:endParaRPr lang="en-IN" dirty="0"/>
          </a:p>
        </p:txBody>
      </p:sp>
      <p:sp>
        <p:nvSpPr>
          <p:cNvPr id="3" name="Rectangle 1">
            <a:extLst>
              <a:ext uri="{FF2B5EF4-FFF2-40B4-BE49-F238E27FC236}">
                <a16:creationId xmlns:a16="http://schemas.microsoft.com/office/drawing/2014/main" id="{E0274018-09C2-47CF-BE24-ADF7C553CB11}"/>
              </a:ext>
            </a:extLst>
          </p:cNvPr>
          <p:cNvSpPr>
            <a:spLocks noChangeArrowheads="1"/>
          </p:cNvSpPr>
          <p:nvPr/>
        </p:nvSpPr>
        <p:spPr bwMode="auto">
          <a:xfrm>
            <a:off x="1321904" y="1604420"/>
            <a:ext cx="8743121" cy="4044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D5D5D5"/>
                </a:solidFill>
                <a:effectLst/>
                <a:latin typeface="Roboto" panose="02000000000000000000" pitchFamily="2" charset="0"/>
              </a:rPr>
              <a:t>13.YEAR--GANG------NUMBER OF MAXIMUM KILL</a:t>
            </a:r>
            <a:endParaRPr kumimoji="0" lang="en-US" altLang="en-US" sz="1100" b="1" i="0" u="none" strike="noStrike" cap="none" normalizeH="0" baseline="0" dirty="0">
              <a:ln>
                <a:noFill/>
              </a:ln>
              <a:solidFill>
                <a:srgbClr val="D4D4D4"/>
              </a:solidFill>
              <a:effectLst/>
              <a:latin typeface="Arial Unicode MS"/>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4D4D4"/>
                </a:solidFill>
                <a:effectLst/>
                <a:latin typeface="Arial Unicode MS"/>
              </a:rPr>
              <a:t>    a) 2004    ---Taliban---             48</a:t>
            </a:r>
            <a:endParaRPr lang="en-US" altLang="en-US" sz="1600" dirty="0">
              <a:solidFill>
                <a:srgbClr val="D5D5D5"/>
              </a:solidFill>
              <a:latin typeface="Arial Unicode MS"/>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4D4D4"/>
                </a:solidFill>
                <a:effectLst/>
                <a:latin typeface="Arial Unicode MS"/>
              </a:rPr>
              <a:t>b) 2005    ---Taliban---       102</a:t>
            </a:r>
            <a:br>
              <a:rPr kumimoji="0" lang="en-US" altLang="en-US" sz="1600" b="0" i="0" u="none" strike="noStrike" cap="none" normalizeH="0" baseline="0" dirty="0">
                <a:ln>
                  <a:noFill/>
                </a:ln>
                <a:solidFill>
                  <a:srgbClr val="D5D5D5"/>
                </a:solidFill>
                <a:effectLst/>
                <a:latin typeface="Arial Unicode MS"/>
              </a:rPr>
            </a:br>
            <a:r>
              <a:rPr kumimoji="0" lang="en-US" altLang="en-US" sz="1600" b="0" i="0" u="none" strike="noStrike" cap="none" normalizeH="0" baseline="0" dirty="0">
                <a:ln>
                  <a:noFill/>
                </a:ln>
                <a:solidFill>
                  <a:srgbClr val="D4D4D4"/>
                </a:solidFill>
                <a:effectLst/>
                <a:latin typeface="Arial Unicode MS"/>
              </a:rPr>
              <a:t>    c) 2006    ---Taliban---            168</a:t>
            </a:r>
            <a:br>
              <a:rPr kumimoji="0" lang="en-US" altLang="en-US" sz="1600" b="0" i="0" u="none" strike="noStrike" cap="none" normalizeH="0" baseline="0" dirty="0">
                <a:ln>
                  <a:noFill/>
                </a:ln>
                <a:solidFill>
                  <a:srgbClr val="D5D5D5"/>
                </a:solidFill>
                <a:effectLst/>
                <a:latin typeface="Arial Unicode MS"/>
              </a:rPr>
            </a:br>
            <a:r>
              <a:rPr kumimoji="0" lang="en-US" altLang="en-US" sz="1600" b="0" i="0" u="none" strike="noStrike" cap="none" normalizeH="0" baseline="0" dirty="0">
                <a:ln>
                  <a:noFill/>
                </a:ln>
                <a:solidFill>
                  <a:srgbClr val="D4D4D4"/>
                </a:solidFill>
                <a:effectLst/>
                <a:latin typeface="Arial Unicode MS"/>
              </a:rPr>
              <a:t>    d) 2007    ---Taliban---            216</a:t>
            </a:r>
            <a:br>
              <a:rPr kumimoji="0" lang="en-US" altLang="en-US" sz="1600" b="0" i="0" u="none" strike="noStrike" cap="none" normalizeH="0" baseline="0" dirty="0">
                <a:ln>
                  <a:noFill/>
                </a:ln>
                <a:solidFill>
                  <a:srgbClr val="D5D5D5"/>
                </a:solidFill>
                <a:effectLst/>
                <a:latin typeface="Arial Unicode MS"/>
              </a:rPr>
            </a:br>
            <a:r>
              <a:rPr kumimoji="0" lang="en-US" altLang="en-US" sz="1600" b="0" i="0" u="none" strike="noStrike" cap="none" normalizeH="0" baseline="0" dirty="0">
                <a:ln>
                  <a:noFill/>
                </a:ln>
                <a:solidFill>
                  <a:srgbClr val="D4D4D4"/>
                </a:solidFill>
                <a:effectLst/>
                <a:latin typeface="Arial Unicode MS"/>
              </a:rPr>
              <a:t>    e) 2008    ---Taliban---            136</a:t>
            </a:r>
            <a:br>
              <a:rPr kumimoji="0" lang="en-US" altLang="en-US" sz="1600" b="0" i="0" u="none" strike="noStrike" cap="none" normalizeH="0" baseline="0" dirty="0">
                <a:ln>
                  <a:noFill/>
                </a:ln>
                <a:solidFill>
                  <a:srgbClr val="D5D5D5"/>
                </a:solidFill>
                <a:effectLst/>
                <a:latin typeface="Arial Unicode MS"/>
              </a:rPr>
            </a:br>
            <a:r>
              <a:rPr kumimoji="0" lang="en-US" altLang="en-US" sz="1600" b="0" i="0" u="none" strike="noStrike" cap="none" normalizeH="0" baseline="0" dirty="0">
                <a:ln>
                  <a:noFill/>
                </a:ln>
                <a:solidFill>
                  <a:srgbClr val="D4D4D4"/>
                </a:solidFill>
                <a:effectLst/>
                <a:latin typeface="Arial Unicode MS"/>
              </a:rPr>
              <a:t>      f) 2009    ---CPI-Maoist---        367</a:t>
            </a:r>
            <a:br>
              <a:rPr kumimoji="0" lang="en-US" altLang="en-US" sz="1600" b="0" i="0" u="none" strike="noStrike" cap="none" normalizeH="0" baseline="0" dirty="0">
                <a:ln>
                  <a:noFill/>
                </a:ln>
                <a:solidFill>
                  <a:srgbClr val="D5D5D5"/>
                </a:solidFill>
                <a:effectLst/>
                <a:latin typeface="Arial Unicode MS"/>
              </a:rPr>
            </a:br>
            <a:r>
              <a:rPr kumimoji="0" lang="en-US" altLang="en-US" sz="1600" b="0" i="0" u="none" strike="noStrike" cap="none" normalizeH="0" baseline="0" dirty="0">
                <a:ln>
                  <a:noFill/>
                </a:ln>
                <a:solidFill>
                  <a:srgbClr val="D4D4D4"/>
                </a:solidFill>
                <a:effectLst/>
                <a:latin typeface="Arial Unicode MS"/>
              </a:rPr>
              <a:t>      g) 2010    ---CPI-Maoist---        485</a:t>
            </a:r>
            <a:br>
              <a:rPr kumimoji="0" lang="en-US" altLang="en-US" sz="1600" b="0" i="0" u="none" strike="noStrike" cap="none" normalizeH="0" baseline="0" dirty="0">
                <a:ln>
                  <a:noFill/>
                </a:ln>
                <a:solidFill>
                  <a:srgbClr val="D5D5D5"/>
                </a:solidFill>
                <a:effectLst/>
                <a:latin typeface="Arial Unicode MS"/>
              </a:rPr>
            </a:br>
            <a:r>
              <a:rPr kumimoji="0" lang="en-US" altLang="en-US" sz="1600" b="0" i="0" u="none" strike="noStrike" cap="none" normalizeH="0" baseline="0" dirty="0">
                <a:ln>
                  <a:noFill/>
                </a:ln>
                <a:solidFill>
                  <a:srgbClr val="D4D4D4"/>
                </a:solidFill>
                <a:effectLst/>
                <a:latin typeface="Arial Unicode MS"/>
              </a:rPr>
              <a:t>     h) 2011    ---CPI-Maoist---        346</a:t>
            </a:r>
            <a:br>
              <a:rPr kumimoji="0" lang="en-US" altLang="en-US" sz="1600" b="0" i="0" u="none" strike="noStrike" cap="none" normalizeH="0" baseline="0" dirty="0">
                <a:ln>
                  <a:noFill/>
                </a:ln>
                <a:solidFill>
                  <a:srgbClr val="D5D5D5"/>
                </a:solidFill>
                <a:effectLst/>
                <a:latin typeface="Arial Unicode MS"/>
              </a:rPr>
            </a:br>
            <a:r>
              <a:rPr kumimoji="0" lang="en-US" altLang="en-US" sz="1600" b="0" i="0" u="none" strike="noStrike" cap="none" normalizeH="0" baseline="0" dirty="0">
                <a:ln>
                  <a:noFill/>
                </a:ln>
                <a:solidFill>
                  <a:srgbClr val="D4D4D4"/>
                </a:solidFill>
                <a:effectLst/>
                <a:latin typeface="Arial Unicode MS"/>
              </a:rPr>
              <a:t> </a:t>
            </a:r>
            <a:r>
              <a:rPr kumimoji="0" lang="en-US" altLang="en-US" sz="1600" b="0" i="0" u="none" strike="noStrike" cap="none" normalizeH="0" baseline="0" dirty="0" err="1">
                <a:ln>
                  <a:noFill/>
                </a:ln>
                <a:solidFill>
                  <a:srgbClr val="D4D4D4"/>
                </a:solidFill>
                <a:effectLst/>
                <a:latin typeface="Arial Unicode MS"/>
              </a:rPr>
              <a:t>i</a:t>
            </a:r>
            <a:r>
              <a:rPr kumimoji="0" lang="en-US" altLang="en-US" sz="1600" b="0" i="0" u="none" strike="noStrike" cap="none" normalizeH="0" baseline="0" dirty="0">
                <a:ln>
                  <a:noFill/>
                </a:ln>
                <a:solidFill>
                  <a:srgbClr val="D4D4D4"/>
                </a:solidFill>
                <a:effectLst/>
                <a:latin typeface="Arial Unicode MS"/>
              </a:rPr>
              <a:t>) 2012    ---Taliban---            755</a:t>
            </a:r>
            <a:br>
              <a:rPr kumimoji="0" lang="en-US" altLang="en-US" sz="1600" b="0" i="0" u="none" strike="noStrike" cap="none" normalizeH="0" baseline="0" dirty="0">
                <a:ln>
                  <a:noFill/>
                </a:ln>
                <a:solidFill>
                  <a:srgbClr val="D5D5D5"/>
                </a:solidFill>
                <a:effectLst/>
                <a:latin typeface="Arial Unicode MS"/>
              </a:rPr>
            </a:br>
            <a:r>
              <a:rPr kumimoji="0" lang="en-US" altLang="en-US" sz="1600" b="0" i="0" u="none" strike="noStrike" cap="none" normalizeH="0" baseline="0" dirty="0">
                <a:ln>
                  <a:noFill/>
                </a:ln>
                <a:solidFill>
                  <a:srgbClr val="D4D4D4"/>
                </a:solidFill>
                <a:effectLst/>
                <a:latin typeface="Arial Unicode MS"/>
              </a:rPr>
              <a:t> j) 2013    ---Taliban---            712</a:t>
            </a:r>
            <a:endParaRPr lang="en-US" altLang="en-US" sz="1600" dirty="0">
              <a:solidFill>
                <a:srgbClr val="D5D5D5"/>
              </a:solidFill>
              <a:latin typeface="Arial Unicode MS"/>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4D4D4"/>
                </a:solidFill>
                <a:effectLst/>
                <a:latin typeface="Arial Unicode MS"/>
              </a:rPr>
              <a:t>k) 2014    ---ISIL---             1018</a:t>
            </a:r>
            <a:br>
              <a:rPr kumimoji="0" lang="en-US" altLang="en-US" sz="1600" b="0" i="0" u="none" strike="noStrike" cap="none" normalizeH="0" baseline="0" dirty="0">
                <a:ln>
                  <a:noFill/>
                </a:ln>
                <a:solidFill>
                  <a:srgbClr val="D5D5D5"/>
                </a:solidFill>
                <a:effectLst/>
                <a:latin typeface="Arial Unicode MS"/>
              </a:rPr>
            </a:br>
            <a:r>
              <a:rPr kumimoji="0" lang="en-US" altLang="en-US" sz="1600" b="0" i="0" u="none" strike="noStrike" cap="none" normalizeH="0" baseline="0" dirty="0">
                <a:ln>
                  <a:noFill/>
                </a:ln>
                <a:solidFill>
                  <a:srgbClr val="D4D4D4"/>
                </a:solidFill>
                <a:effectLst/>
                <a:latin typeface="Arial Unicode MS"/>
              </a:rPr>
              <a:t>  l) 2015    ---Taliban---           1073</a:t>
            </a:r>
            <a:br>
              <a:rPr kumimoji="0" lang="en-US" altLang="en-US" sz="1600" b="0" i="0" u="none" strike="noStrike" cap="none" normalizeH="0" baseline="0" dirty="0">
                <a:ln>
                  <a:noFill/>
                </a:ln>
                <a:solidFill>
                  <a:srgbClr val="D5D5D5"/>
                </a:solidFill>
                <a:effectLst/>
                <a:latin typeface="Arial Unicode MS"/>
              </a:rPr>
            </a:br>
            <a:r>
              <a:rPr kumimoji="0" lang="en-US" altLang="en-US" sz="1600" b="0" i="0" u="none" strike="noStrike" cap="none" normalizeH="0" baseline="0" dirty="0">
                <a:ln>
                  <a:noFill/>
                </a:ln>
                <a:solidFill>
                  <a:srgbClr val="D4D4D4"/>
                </a:solidFill>
                <a:effectLst/>
                <a:latin typeface="Arial Unicode MS"/>
              </a:rPr>
              <a:t> m) 2016    ---ISIL---             1153</a:t>
            </a:r>
            <a:br>
              <a:rPr kumimoji="0" lang="en-US" altLang="en-US" sz="1600" b="0" i="0" u="none" strike="noStrike" cap="none" normalizeH="0" baseline="0" dirty="0">
                <a:ln>
                  <a:noFill/>
                </a:ln>
                <a:solidFill>
                  <a:srgbClr val="D5D5D5"/>
                </a:solidFill>
                <a:effectLst/>
                <a:latin typeface="Arial Unicode MS"/>
              </a:rPr>
            </a:br>
            <a:r>
              <a:rPr kumimoji="0" lang="en-US" altLang="en-US" sz="1600" b="0" i="0" u="none" strike="noStrike" cap="none" normalizeH="0" baseline="0" dirty="0">
                <a:ln>
                  <a:noFill/>
                </a:ln>
                <a:solidFill>
                  <a:srgbClr val="D4D4D4"/>
                </a:solidFill>
                <a:effectLst/>
                <a:latin typeface="Arial Unicode MS"/>
              </a:rPr>
              <a:t> n) 2017    ---ISIL---             1019</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798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BDA7547-1A5E-49C8-A558-AA2FF4AE0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CF73EBEB-5B1D-4C9B-8A51-C1C44B3053F2}"/>
              </a:ext>
            </a:extLst>
          </p:cNvPr>
          <p:cNvSpPr/>
          <p:nvPr/>
        </p:nvSpPr>
        <p:spPr>
          <a:xfrm>
            <a:off x="0" y="0"/>
            <a:ext cx="12192000" cy="6858000"/>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9741CEAF-67CE-4E14-83A7-B7418DE7AC8F}"/>
              </a:ext>
            </a:extLst>
          </p:cNvPr>
          <p:cNvSpPr txBox="1"/>
          <p:nvPr/>
        </p:nvSpPr>
        <p:spPr>
          <a:xfrm>
            <a:off x="3120887" y="566530"/>
            <a:ext cx="5198165" cy="1107996"/>
          </a:xfrm>
          <a:prstGeom prst="rect">
            <a:avLst/>
          </a:prstGeom>
          <a:noFill/>
        </p:spPr>
        <p:txBody>
          <a:bodyPr wrap="square" rtlCol="0">
            <a:spAutoFit/>
          </a:bodyPr>
          <a:lstStyle/>
          <a:p>
            <a:pPr algn="ctr"/>
            <a:r>
              <a:rPr lang="en-US" sz="4800" b="1" dirty="0">
                <a:solidFill>
                  <a:srgbClr val="D5D5D5"/>
                </a:solidFill>
                <a:latin typeface="Roboto" panose="02000000000000000000" pitchFamily="2" charset="0"/>
              </a:rPr>
              <a:t>C</a:t>
            </a:r>
            <a:r>
              <a:rPr lang="en-US" sz="4800" b="1" i="0" dirty="0">
                <a:solidFill>
                  <a:srgbClr val="D5D5D5"/>
                </a:solidFill>
                <a:effectLst/>
                <a:latin typeface="Roboto" panose="02000000000000000000" pitchFamily="2" charset="0"/>
              </a:rPr>
              <a:t>onclusion</a:t>
            </a:r>
            <a:endParaRPr lang="en-US" b="1" i="0" dirty="0">
              <a:solidFill>
                <a:srgbClr val="D5D5D5"/>
              </a:solidFill>
              <a:effectLst/>
              <a:latin typeface="Roboto" panose="02000000000000000000" pitchFamily="2" charset="0"/>
            </a:endParaRPr>
          </a:p>
          <a:p>
            <a:endParaRPr lang="en-IN" dirty="0"/>
          </a:p>
        </p:txBody>
      </p:sp>
      <p:sp>
        <p:nvSpPr>
          <p:cNvPr id="7" name="TextBox 6">
            <a:extLst>
              <a:ext uri="{FF2B5EF4-FFF2-40B4-BE49-F238E27FC236}">
                <a16:creationId xmlns:a16="http://schemas.microsoft.com/office/drawing/2014/main" id="{57F1003B-9713-4659-845F-A4CF939562BD}"/>
              </a:ext>
            </a:extLst>
          </p:cNvPr>
          <p:cNvSpPr txBox="1"/>
          <p:nvPr/>
        </p:nvSpPr>
        <p:spPr>
          <a:xfrm>
            <a:off x="1152938" y="2241056"/>
            <a:ext cx="10525539" cy="2308324"/>
          </a:xfrm>
          <a:prstGeom prst="rect">
            <a:avLst/>
          </a:prstGeom>
          <a:noFill/>
        </p:spPr>
        <p:txBody>
          <a:bodyPr wrap="square">
            <a:spAutoFit/>
          </a:bodyPr>
          <a:lstStyle/>
          <a:p>
            <a:pPr algn="l"/>
            <a:r>
              <a:rPr lang="en-US" b="0" i="0" dirty="0">
                <a:solidFill>
                  <a:srgbClr val="D5D5D5"/>
                </a:solidFill>
                <a:effectLst/>
                <a:latin typeface="Roboto" panose="02000000000000000000" pitchFamily="2" charset="0"/>
              </a:rPr>
              <a:t>14.These are two most method used by all three most active gang is Bombing/Explosion, Armed Assault and Hostage Taking (Kidnapping)</a:t>
            </a:r>
          </a:p>
          <a:p>
            <a:pPr algn="l"/>
            <a:endParaRPr lang="en-US" b="0" i="0" dirty="0">
              <a:solidFill>
                <a:srgbClr val="D5D5D5"/>
              </a:solidFill>
              <a:effectLst/>
              <a:latin typeface="Roboto" panose="02000000000000000000" pitchFamily="2" charset="0"/>
            </a:endParaRPr>
          </a:p>
          <a:p>
            <a:pPr algn="l"/>
            <a:r>
              <a:rPr lang="en-US" b="0" i="0" dirty="0">
                <a:solidFill>
                  <a:srgbClr val="D5D5D5"/>
                </a:solidFill>
                <a:effectLst/>
                <a:latin typeface="Roboto" panose="02000000000000000000" pitchFamily="2" charset="0"/>
              </a:rPr>
              <a:t>15.Al_Qaida Most mischievous gang in early 20's and have done most number kill till date and the weapon used for killing is only two Explosives and vehicle-borne explosive so if we control on the illegal transportation of weapons then we can reduce we can see that in only one year (2001) there were 2 attacks on the same day so we can in same country so we can say that there might me some dispute between USA and Al-Qaida</a:t>
            </a:r>
          </a:p>
        </p:txBody>
      </p:sp>
    </p:spTree>
    <p:extLst>
      <p:ext uri="{BB962C8B-B14F-4D97-AF65-F5344CB8AC3E}">
        <p14:creationId xmlns:p14="http://schemas.microsoft.com/office/powerpoint/2010/main" val="2175768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icture containing smoke, outdoor, steam, stack&#10;&#10;Description automatically generated">
            <a:extLst>
              <a:ext uri="{FF2B5EF4-FFF2-40B4-BE49-F238E27FC236}">
                <a16:creationId xmlns:a16="http://schemas.microsoft.com/office/drawing/2014/main" id="{4F470BC8-29BC-4DED-8D5A-7AA7B9383731}"/>
              </a:ext>
            </a:extLst>
          </p:cNvPr>
          <p:cNvPicPr>
            <a:picLocks noChangeAspect="1"/>
          </p:cNvPicPr>
          <p:nvPr/>
        </p:nvPicPr>
        <p:blipFill rotWithShape="1">
          <a:blip r:embed="rId2">
            <a:extLst>
              <a:ext uri="{28A0092B-C50C-407E-A947-70E740481C1C}">
                <a14:useLocalDpi xmlns:a14="http://schemas.microsoft.com/office/drawing/2010/main" val="0"/>
              </a:ext>
            </a:extLst>
          </a:blip>
          <a:srcRect t="12126"/>
          <a:stretch/>
        </p:blipFill>
        <p:spPr>
          <a:xfrm>
            <a:off x="20" y="-47568"/>
            <a:ext cx="12191980" cy="6905567"/>
          </a:xfrm>
          <a:prstGeom prst="rect">
            <a:avLst/>
          </a:prstGeom>
        </p:spPr>
      </p:pic>
      <p:sp>
        <p:nvSpPr>
          <p:cNvPr id="11" name="Rectangle 10">
            <a:extLst>
              <a:ext uri="{FF2B5EF4-FFF2-40B4-BE49-F238E27FC236}">
                <a16:creationId xmlns:a16="http://schemas.microsoft.com/office/drawing/2014/main" id="{807C032D-A68B-4D47-A782-7F81F6346335}"/>
              </a:ext>
            </a:extLst>
          </p:cNvPr>
          <p:cNvSpPr/>
          <p:nvPr/>
        </p:nvSpPr>
        <p:spPr>
          <a:xfrm>
            <a:off x="2898591" y="48849"/>
            <a:ext cx="6694588" cy="1132997"/>
          </a:xfrm>
          <a:prstGeom prst="rect">
            <a:avLst/>
          </a:prstGeom>
          <a:solidFill>
            <a:srgbClr val="00206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Data Summary/Data Cleaning </a:t>
            </a:r>
          </a:p>
        </p:txBody>
      </p:sp>
      <p:sp>
        <p:nvSpPr>
          <p:cNvPr id="5" name="Rectangle 4">
            <a:extLst>
              <a:ext uri="{FF2B5EF4-FFF2-40B4-BE49-F238E27FC236}">
                <a16:creationId xmlns:a16="http://schemas.microsoft.com/office/drawing/2014/main" id="{BA001462-DD12-472F-87F2-B9B147AB65D7}"/>
              </a:ext>
            </a:extLst>
          </p:cNvPr>
          <p:cNvSpPr/>
          <p:nvPr/>
        </p:nvSpPr>
        <p:spPr>
          <a:xfrm>
            <a:off x="9263005" y="1450165"/>
            <a:ext cx="2414123" cy="1978835"/>
          </a:xfrm>
          <a:prstGeom prst="rect">
            <a:avLst/>
          </a:prstGeom>
          <a:solidFill>
            <a:srgbClr val="00206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accent4">
                    <a:lumMod val="20000"/>
                    <a:lumOff val="80000"/>
                  </a:schemeClr>
                </a:solidFill>
                <a:latin typeface="Times New Roman" panose="02020603050405020304" pitchFamily="18" charset="0"/>
                <a:cs typeface="Times New Roman" panose="02020603050405020304" pitchFamily="18" charset="0"/>
              </a:rPr>
              <a:t>Drop_column</a:t>
            </a:r>
            <a:endParaRPr lang="en-US" dirty="0">
              <a:solidFill>
                <a:schemeClr val="accent4">
                  <a:lumMod val="20000"/>
                  <a:lumOff val="80000"/>
                </a:schemeClr>
              </a:solidFill>
              <a:latin typeface="Times New Roman" panose="02020603050405020304" pitchFamily="18" charset="0"/>
              <a:cs typeface="Times New Roman" panose="02020603050405020304" pitchFamily="18" charset="0"/>
            </a:endParaRPr>
          </a:p>
          <a:p>
            <a:r>
              <a:rPr lang="en-US" b="0" dirty="0">
                <a:solidFill>
                  <a:schemeClr val="bg1"/>
                </a:solidFill>
                <a:effectLst/>
                <a:latin typeface="Courier New" panose="02070309020205020404" pitchFamily="49" charset="0"/>
              </a:rPr>
              <a:t>name of </a:t>
            </a:r>
            <a:r>
              <a:rPr lang="en-US" b="0" dirty="0" err="1">
                <a:solidFill>
                  <a:schemeClr val="bg1"/>
                </a:solidFill>
                <a:effectLst/>
                <a:latin typeface="Courier New" panose="02070309020205020404" pitchFamily="49" charset="0"/>
              </a:rPr>
              <a:t>coulmns</a:t>
            </a:r>
            <a:r>
              <a:rPr lang="en-US" b="0" dirty="0">
                <a:solidFill>
                  <a:schemeClr val="bg1"/>
                </a:solidFill>
                <a:effectLst/>
                <a:latin typeface="Courier New" panose="02070309020205020404" pitchFamily="49" charset="0"/>
              </a:rPr>
              <a:t> which is having more then 10% of null values</a:t>
            </a:r>
          </a:p>
          <a:p>
            <a:endParaRPr lang="en-US"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CB59163-0B9C-4CE1-A082-87A1A9635121}"/>
              </a:ext>
            </a:extLst>
          </p:cNvPr>
          <p:cNvSpPr/>
          <p:nvPr/>
        </p:nvSpPr>
        <p:spPr>
          <a:xfrm>
            <a:off x="5328899" y="1745532"/>
            <a:ext cx="2154814" cy="1388100"/>
          </a:xfrm>
          <a:prstGeom prst="rect">
            <a:avLst/>
          </a:prstGeom>
          <a:solidFill>
            <a:srgbClr val="00206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accent4">
                    <a:lumMod val="20000"/>
                    <a:lumOff val="80000"/>
                  </a:schemeClr>
                </a:solidFill>
                <a:latin typeface="Times New Roman" panose="02020603050405020304" pitchFamily="18" charset="0"/>
                <a:cs typeface="Times New Roman" panose="02020603050405020304" pitchFamily="18" charset="0"/>
              </a:rPr>
              <a:t>Null_var</a:t>
            </a:r>
            <a:endParaRPr lang="en-US" dirty="0">
              <a:solidFill>
                <a:schemeClr val="accent4">
                  <a:lumMod val="20000"/>
                  <a:lumOff val="80000"/>
                </a:schemeClr>
              </a:solidFill>
              <a:latin typeface="Times New Roman" panose="02020603050405020304" pitchFamily="18" charset="0"/>
              <a:cs typeface="Times New Roman" panose="02020603050405020304" pitchFamily="18" charset="0"/>
            </a:endParaRPr>
          </a:p>
          <a:p>
            <a:r>
              <a:rPr lang="en-US" b="0" dirty="0">
                <a:solidFill>
                  <a:schemeClr val="bg1"/>
                </a:solidFill>
                <a:effectLst/>
                <a:latin typeface="Courier New" panose="02070309020205020404" pitchFamily="49" charset="0"/>
              </a:rPr>
              <a:t>percentage of null values in each columns</a:t>
            </a:r>
          </a:p>
          <a:p>
            <a:endParaRPr lang="en-US"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1BC23343-B067-4FE2-BFF9-0B151FECF474}"/>
              </a:ext>
            </a:extLst>
          </p:cNvPr>
          <p:cNvSpPr/>
          <p:nvPr/>
        </p:nvSpPr>
        <p:spPr>
          <a:xfrm>
            <a:off x="235460" y="1450165"/>
            <a:ext cx="1930224" cy="1313556"/>
          </a:xfrm>
          <a:prstGeom prst="rect">
            <a:avLst/>
          </a:prstGeom>
          <a:solidFill>
            <a:srgbClr val="00206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4">
                    <a:lumMod val="20000"/>
                    <a:lumOff val="80000"/>
                  </a:schemeClr>
                </a:solidFill>
                <a:latin typeface="Times New Roman" panose="02020603050405020304" pitchFamily="18" charset="0"/>
                <a:cs typeface="Times New Roman" panose="02020603050405020304" pitchFamily="18" charset="0"/>
              </a:rPr>
              <a:t>Shape of data</a:t>
            </a:r>
          </a:p>
          <a:p>
            <a:r>
              <a:rPr lang="en-IN" b="0" i="0" dirty="0">
                <a:solidFill>
                  <a:schemeClr val="bg1"/>
                </a:solidFill>
                <a:effectLst/>
                <a:latin typeface="Courier New" panose="02070309020205020404" pitchFamily="49" charset="0"/>
              </a:rPr>
              <a:t>Rows-181691, columns- 135</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387A76F5-E296-42D2-9C1D-2FFAF467485A}"/>
              </a:ext>
            </a:extLst>
          </p:cNvPr>
          <p:cNvSpPr/>
          <p:nvPr/>
        </p:nvSpPr>
        <p:spPr>
          <a:xfrm>
            <a:off x="9263005" y="4277935"/>
            <a:ext cx="2388551" cy="1036287"/>
          </a:xfrm>
          <a:prstGeom prst="rect">
            <a:avLst/>
          </a:prstGeom>
          <a:solidFill>
            <a:srgbClr val="00206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4">
                    <a:lumMod val="20000"/>
                    <a:lumOff val="80000"/>
                  </a:schemeClr>
                </a:solidFill>
                <a:latin typeface="Times New Roman" panose="02020603050405020304" pitchFamily="18" charset="0"/>
                <a:cs typeface="Times New Roman" panose="02020603050405020304" pitchFamily="18" charset="0"/>
              </a:rPr>
              <a:t>Dataset</a:t>
            </a:r>
          </a:p>
          <a:p>
            <a:r>
              <a:rPr lang="en-US" dirty="0">
                <a:solidFill>
                  <a:schemeClr val="bg1"/>
                </a:solidFill>
                <a:latin typeface="Courier New" panose="02070309020205020404" pitchFamily="49" charset="0"/>
                <a:cs typeface="Courier New" panose="02070309020205020404" pitchFamily="49" charset="0"/>
              </a:rPr>
              <a:t>Fully cleaned data</a:t>
            </a:r>
          </a:p>
          <a:p>
            <a:endParaRPr lang="en-US"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5CEED769-1D55-423E-A910-F451CF6AAB28}"/>
              </a:ext>
            </a:extLst>
          </p:cNvPr>
          <p:cNvSpPr/>
          <p:nvPr/>
        </p:nvSpPr>
        <p:spPr>
          <a:xfrm>
            <a:off x="235460" y="3429000"/>
            <a:ext cx="2908794" cy="1697871"/>
          </a:xfrm>
          <a:prstGeom prst="rect">
            <a:avLst/>
          </a:prstGeom>
          <a:solidFill>
            <a:srgbClr val="00206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accent4">
                    <a:lumMod val="20000"/>
                    <a:lumOff val="80000"/>
                  </a:schemeClr>
                </a:solidFill>
                <a:latin typeface="Times New Roman" panose="02020603050405020304" pitchFamily="18" charset="0"/>
                <a:cs typeface="Times New Roman" panose="02020603050405020304" pitchFamily="18" charset="0"/>
              </a:rPr>
              <a:t>Droped_df</a:t>
            </a:r>
            <a:endParaRPr lang="en-US" dirty="0">
              <a:solidFill>
                <a:schemeClr val="accent4">
                  <a:lumMod val="20000"/>
                  <a:lumOff val="80000"/>
                </a:schemeClr>
              </a:solidFill>
              <a:latin typeface="Times New Roman" panose="02020603050405020304" pitchFamily="18" charset="0"/>
              <a:cs typeface="Times New Roman" panose="02020603050405020304" pitchFamily="18" charset="0"/>
            </a:endParaRPr>
          </a:p>
          <a:p>
            <a:r>
              <a:rPr lang="en-US" b="0" dirty="0" err="1">
                <a:solidFill>
                  <a:schemeClr val="bg1"/>
                </a:solidFill>
                <a:effectLst/>
                <a:latin typeface="Courier New" panose="02070309020205020404" pitchFamily="49" charset="0"/>
              </a:rPr>
              <a:t>droping</a:t>
            </a:r>
            <a:r>
              <a:rPr lang="en-US" b="0" dirty="0">
                <a:solidFill>
                  <a:schemeClr val="bg1"/>
                </a:solidFill>
                <a:effectLst/>
                <a:latin typeface="Courier New" panose="02070309020205020404" pitchFamily="49" charset="0"/>
              </a:rPr>
              <a:t> the </a:t>
            </a:r>
            <a:r>
              <a:rPr lang="en-US" b="0" dirty="0" err="1">
                <a:solidFill>
                  <a:schemeClr val="bg1"/>
                </a:solidFill>
                <a:effectLst/>
                <a:latin typeface="Courier New" panose="02070309020205020404" pitchFamily="49" charset="0"/>
              </a:rPr>
              <a:t>coulmns</a:t>
            </a:r>
            <a:r>
              <a:rPr lang="en-US" b="0" dirty="0">
                <a:solidFill>
                  <a:schemeClr val="bg1"/>
                </a:solidFill>
                <a:effectLst/>
                <a:latin typeface="Courier New" panose="02070309020205020404" pitchFamily="49" charset="0"/>
              </a:rPr>
              <a:t> which is having more then 10% of null values</a:t>
            </a:r>
          </a:p>
          <a:p>
            <a:endParaRPr lang="en-US"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8105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BDA7547-1A5E-49C8-A558-AA2FF4AE0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CF73EBEB-5B1D-4C9B-8A51-C1C44B3053F2}"/>
              </a:ext>
            </a:extLst>
          </p:cNvPr>
          <p:cNvSpPr/>
          <p:nvPr/>
        </p:nvSpPr>
        <p:spPr>
          <a:xfrm>
            <a:off x="0" y="0"/>
            <a:ext cx="12192000" cy="6858000"/>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3B4F308D-D2D9-415C-91F4-E3A226790DF5}"/>
              </a:ext>
            </a:extLst>
          </p:cNvPr>
          <p:cNvSpPr txBox="1"/>
          <p:nvPr/>
        </p:nvSpPr>
        <p:spPr>
          <a:xfrm>
            <a:off x="0" y="0"/>
            <a:ext cx="12191999" cy="1754326"/>
          </a:xfrm>
          <a:prstGeom prst="rect">
            <a:avLst/>
          </a:prstGeom>
          <a:noFill/>
        </p:spPr>
        <p:txBody>
          <a:bodyPr wrap="square" rtlCol="0">
            <a:spAutoFit/>
          </a:bodyPr>
          <a:lstStyle/>
          <a:p>
            <a:pPr algn="ctr"/>
            <a:r>
              <a:rPr lang="en-US" sz="5400" dirty="0">
                <a:solidFill>
                  <a:schemeClr val="accent6">
                    <a:lumMod val="60000"/>
                    <a:lumOff val="40000"/>
                  </a:schemeClr>
                </a:solidFill>
                <a:latin typeface="Times New Roman" panose="02020603050405020304" pitchFamily="18" charset="0"/>
                <a:cs typeface="Times New Roman" panose="02020603050405020304" pitchFamily="18" charset="0"/>
              </a:rPr>
              <a:t>Top attacked in country, city, region, year, month, group</a:t>
            </a:r>
          </a:p>
        </p:txBody>
      </p:sp>
      <p:sp>
        <p:nvSpPr>
          <p:cNvPr id="2" name="TextBox 1">
            <a:extLst>
              <a:ext uri="{FF2B5EF4-FFF2-40B4-BE49-F238E27FC236}">
                <a16:creationId xmlns:a16="http://schemas.microsoft.com/office/drawing/2014/main" id="{C5073769-EA8C-49DC-A55B-5812C20CD149}"/>
              </a:ext>
            </a:extLst>
          </p:cNvPr>
          <p:cNvSpPr txBox="1"/>
          <p:nvPr/>
        </p:nvSpPr>
        <p:spPr>
          <a:xfrm>
            <a:off x="417443" y="2181726"/>
            <a:ext cx="11774556" cy="3970318"/>
          </a:xfrm>
          <a:prstGeom prst="rect">
            <a:avLst/>
          </a:prstGeom>
          <a:noFill/>
        </p:spPr>
        <p:txBody>
          <a:bodyPr wrap="square" rtlCol="0">
            <a:spAutoFit/>
          </a:bodyPr>
          <a:lstStyle/>
          <a:p>
            <a:r>
              <a:rPr lang="en-US" sz="3600" b="0" i="0" dirty="0">
                <a:solidFill>
                  <a:srgbClr val="D5D5D5"/>
                </a:solidFill>
                <a:effectLst/>
                <a:latin typeface="Times New Roman" panose="02020603050405020304" pitchFamily="18" charset="0"/>
                <a:cs typeface="Times New Roman" panose="02020603050405020304" pitchFamily="18" charset="0"/>
              </a:rPr>
              <a:t>Country with most attacks: Iraq </a:t>
            </a:r>
          </a:p>
          <a:p>
            <a:r>
              <a:rPr lang="en-US" sz="3600" b="0" i="0" dirty="0">
                <a:solidFill>
                  <a:srgbClr val="D5D5D5"/>
                </a:solidFill>
                <a:effectLst/>
                <a:latin typeface="Times New Roman" panose="02020603050405020304" pitchFamily="18" charset="0"/>
                <a:cs typeface="Times New Roman" panose="02020603050405020304" pitchFamily="18" charset="0"/>
              </a:rPr>
              <a:t>City with most attacks: Baghdad </a:t>
            </a:r>
          </a:p>
          <a:p>
            <a:r>
              <a:rPr lang="en-US" sz="3600" b="0" i="0" dirty="0">
                <a:solidFill>
                  <a:srgbClr val="D5D5D5"/>
                </a:solidFill>
                <a:effectLst/>
                <a:latin typeface="Times New Roman" panose="02020603050405020304" pitchFamily="18" charset="0"/>
                <a:cs typeface="Times New Roman" panose="02020603050405020304" pitchFamily="18" charset="0"/>
              </a:rPr>
              <a:t>Region with the most attacks: Middle East &amp; North Africa </a:t>
            </a:r>
          </a:p>
          <a:p>
            <a:r>
              <a:rPr lang="en-US" sz="3600" b="0" i="0" dirty="0">
                <a:solidFill>
                  <a:srgbClr val="D5D5D5"/>
                </a:solidFill>
                <a:effectLst/>
                <a:latin typeface="Times New Roman" panose="02020603050405020304" pitchFamily="18" charset="0"/>
                <a:cs typeface="Times New Roman" panose="02020603050405020304" pitchFamily="18" charset="0"/>
              </a:rPr>
              <a:t>Year with the most attacks: 2014 </a:t>
            </a:r>
          </a:p>
          <a:p>
            <a:r>
              <a:rPr lang="en-US" sz="3600" b="0" i="0" dirty="0">
                <a:solidFill>
                  <a:srgbClr val="D5D5D5"/>
                </a:solidFill>
                <a:effectLst/>
                <a:latin typeface="Times New Roman" panose="02020603050405020304" pitchFamily="18" charset="0"/>
                <a:cs typeface="Times New Roman" panose="02020603050405020304" pitchFamily="18" charset="0"/>
              </a:rPr>
              <a:t>Month with the most attacks: 5 </a:t>
            </a:r>
          </a:p>
          <a:p>
            <a:r>
              <a:rPr lang="en-US" sz="3600" b="0" i="0" dirty="0">
                <a:solidFill>
                  <a:srgbClr val="D5D5D5"/>
                </a:solidFill>
                <a:effectLst/>
                <a:latin typeface="Times New Roman" panose="02020603050405020304" pitchFamily="18" charset="0"/>
                <a:cs typeface="Times New Roman" panose="02020603050405020304" pitchFamily="18" charset="0"/>
              </a:rPr>
              <a:t>Group with the most attacks: Taliban </a:t>
            </a:r>
          </a:p>
          <a:p>
            <a:r>
              <a:rPr lang="en-US" sz="3600" b="0" i="0" dirty="0">
                <a:solidFill>
                  <a:srgbClr val="D5D5D5"/>
                </a:solidFill>
                <a:effectLst/>
                <a:latin typeface="Times New Roman" panose="02020603050405020304" pitchFamily="18" charset="0"/>
                <a:cs typeface="Times New Roman" panose="02020603050405020304" pitchFamily="18" charset="0"/>
              </a:rPr>
              <a:t>Most Attack Types: Bombing/Explosion</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0371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BDA7547-1A5E-49C8-A558-AA2FF4AE0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CF73EBEB-5B1D-4C9B-8A51-C1C44B3053F2}"/>
              </a:ext>
            </a:extLst>
          </p:cNvPr>
          <p:cNvSpPr/>
          <p:nvPr/>
        </p:nvSpPr>
        <p:spPr>
          <a:xfrm>
            <a:off x="0" y="0"/>
            <a:ext cx="12192000" cy="6858000"/>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3B4F308D-D2D9-415C-91F4-E3A226790DF5}"/>
              </a:ext>
            </a:extLst>
          </p:cNvPr>
          <p:cNvSpPr txBox="1"/>
          <p:nvPr/>
        </p:nvSpPr>
        <p:spPr>
          <a:xfrm>
            <a:off x="721354" y="150829"/>
            <a:ext cx="9883800" cy="1754326"/>
          </a:xfrm>
          <a:prstGeom prst="rect">
            <a:avLst/>
          </a:prstGeom>
          <a:noFill/>
        </p:spPr>
        <p:txBody>
          <a:bodyPr wrap="square" rtlCol="0">
            <a:spAutoFit/>
          </a:bodyPr>
          <a:lstStyle/>
          <a:p>
            <a:pPr algn="ctr"/>
            <a:r>
              <a:rPr lang="en-US" sz="5400" dirty="0">
                <a:solidFill>
                  <a:schemeClr val="accent6">
                    <a:lumMod val="60000"/>
                    <a:lumOff val="40000"/>
                  </a:schemeClr>
                </a:solidFill>
                <a:latin typeface="Times New Roman" panose="02020603050405020304" pitchFamily="18" charset="0"/>
                <a:cs typeface="Times New Roman" panose="02020603050405020304" pitchFamily="18" charset="0"/>
              </a:rPr>
              <a:t>In world Map Top attacked country</a:t>
            </a:r>
          </a:p>
        </p:txBody>
      </p:sp>
      <p:pic>
        <p:nvPicPr>
          <p:cNvPr id="3" name="Picture 2" descr="Map&#10;&#10;Description automatically generated">
            <a:extLst>
              <a:ext uri="{FF2B5EF4-FFF2-40B4-BE49-F238E27FC236}">
                <a16:creationId xmlns:a16="http://schemas.microsoft.com/office/drawing/2014/main" id="{2CCB27A1-42CC-4E3D-B1B4-690A135F82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423" y="1340198"/>
            <a:ext cx="10605154" cy="4626781"/>
          </a:xfrm>
          <a:prstGeom prst="rect">
            <a:avLst/>
          </a:prstGeom>
        </p:spPr>
      </p:pic>
    </p:spTree>
    <p:extLst>
      <p:ext uri="{BB962C8B-B14F-4D97-AF65-F5344CB8AC3E}">
        <p14:creationId xmlns:p14="http://schemas.microsoft.com/office/powerpoint/2010/main" val="413235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BDA7547-1A5E-49C8-A558-AA2FF4AE0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CF73EBEB-5B1D-4C9B-8A51-C1C44B3053F2}"/>
              </a:ext>
            </a:extLst>
          </p:cNvPr>
          <p:cNvSpPr/>
          <p:nvPr/>
        </p:nvSpPr>
        <p:spPr>
          <a:xfrm>
            <a:off x="0" y="0"/>
            <a:ext cx="12192000" cy="6858000"/>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3B4F308D-D2D9-415C-91F4-E3A226790DF5}"/>
              </a:ext>
            </a:extLst>
          </p:cNvPr>
          <p:cNvSpPr txBox="1"/>
          <p:nvPr/>
        </p:nvSpPr>
        <p:spPr>
          <a:xfrm>
            <a:off x="278295" y="166568"/>
            <a:ext cx="9883800" cy="923330"/>
          </a:xfrm>
          <a:prstGeom prst="rect">
            <a:avLst/>
          </a:prstGeom>
          <a:noFill/>
        </p:spPr>
        <p:txBody>
          <a:bodyPr wrap="square" rtlCol="0">
            <a:spAutoFit/>
          </a:bodyPr>
          <a:lstStyle/>
          <a:p>
            <a:pPr algn="ctr"/>
            <a:r>
              <a:rPr lang="en-US" sz="5400" dirty="0">
                <a:solidFill>
                  <a:schemeClr val="accent6">
                    <a:lumMod val="60000"/>
                    <a:lumOff val="40000"/>
                  </a:schemeClr>
                </a:solidFill>
                <a:latin typeface="Times New Roman" panose="02020603050405020304" pitchFamily="18" charset="0"/>
                <a:cs typeface="Times New Roman" panose="02020603050405020304" pitchFamily="18" charset="0"/>
              </a:rPr>
              <a:t>Attacks in every year</a:t>
            </a:r>
          </a:p>
        </p:txBody>
      </p:sp>
      <p:sp>
        <p:nvSpPr>
          <p:cNvPr id="2" name="Rectangle 1">
            <a:extLst>
              <a:ext uri="{FF2B5EF4-FFF2-40B4-BE49-F238E27FC236}">
                <a16:creationId xmlns:a16="http://schemas.microsoft.com/office/drawing/2014/main" id="{70185AB3-B922-4ADF-8693-6F6010B0D3CE}"/>
              </a:ext>
            </a:extLst>
          </p:cNvPr>
          <p:cNvSpPr/>
          <p:nvPr/>
        </p:nvSpPr>
        <p:spPr>
          <a:xfrm>
            <a:off x="6184734" y="1411704"/>
            <a:ext cx="5807241" cy="4844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8" name="Picture 4">
            <a:extLst>
              <a:ext uri="{FF2B5EF4-FFF2-40B4-BE49-F238E27FC236}">
                <a16:creationId xmlns:a16="http://schemas.microsoft.com/office/drawing/2014/main" id="{96E797CF-C489-418E-9C10-988BFA3B0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4734" y="1410354"/>
            <a:ext cx="5695950" cy="48447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C22BCC9-60D7-4CA1-B3D4-8268F1E5A41E}"/>
              </a:ext>
            </a:extLst>
          </p:cNvPr>
          <p:cNvSpPr txBox="1"/>
          <p:nvPr/>
        </p:nvSpPr>
        <p:spPr>
          <a:xfrm>
            <a:off x="278294" y="1411705"/>
            <a:ext cx="5817705" cy="5447645"/>
          </a:xfrm>
          <a:prstGeom prst="rect">
            <a:avLst/>
          </a:prstGeom>
          <a:noFill/>
        </p:spPr>
        <p:txBody>
          <a:bodyPr wrap="square" rtlCol="0">
            <a:spAutoFit/>
          </a:bodyPr>
          <a:lstStyle/>
          <a:p>
            <a:pPr marL="457200" rtl="0">
              <a:spcBef>
                <a:spcPts val="0"/>
              </a:spcBef>
              <a:spcAft>
                <a:spcPts val="0"/>
              </a:spcAft>
            </a:pPr>
            <a:r>
              <a:rPr lang="en-US" sz="2400" dirty="0">
                <a:solidFill>
                  <a:schemeClr val="bg1"/>
                </a:solidFill>
                <a:latin typeface="Times New Roman" panose="02020603050405020304" pitchFamily="18" charset="0"/>
                <a:cs typeface="Times New Roman" panose="02020603050405020304" pitchFamily="18" charset="0"/>
              </a:rPr>
              <a:t>From above bar chart, we came to know about the total number of terrorist attacks with respect to different years. </a:t>
            </a:r>
          </a:p>
          <a:p>
            <a:pPr marL="457200" rtl="0">
              <a:spcBef>
                <a:spcPts val="0"/>
              </a:spcBef>
              <a:spcAft>
                <a:spcPts val="0"/>
              </a:spcAft>
            </a:pPr>
            <a:endParaRPr lang="en-US" sz="2400" dirty="0">
              <a:solidFill>
                <a:schemeClr val="bg1"/>
              </a:solidFill>
              <a:latin typeface="Times New Roman" panose="02020603050405020304" pitchFamily="18" charset="0"/>
              <a:cs typeface="Times New Roman" panose="02020603050405020304" pitchFamily="18" charset="0"/>
            </a:endParaRPr>
          </a:p>
          <a:p>
            <a:pPr marL="457200" rtl="0">
              <a:spcBef>
                <a:spcPts val="0"/>
              </a:spcBef>
              <a:spcAft>
                <a:spcPts val="0"/>
              </a:spcAft>
            </a:pPr>
            <a:r>
              <a:rPr lang="en-US" sz="2400" dirty="0">
                <a:solidFill>
                  <a:schemeClr val="bg1"/>
                </a:solidFill>
                <a:latin typeface="Times New Roman" panose="02020603050405020304" pitchFamily="18" charset="0"/>
                <a:cs typeface="Times New Roman" panose="02020603050405020304" pitchFamily="18" charset="0"/>
              </a:rPr>
              <a:t>We can conclude that most attacks were done in the year 2014.</a:t>
            </a:r>
          </a:p>
          <a:p>
            <a:pPr marL="457200" rtl="0">
              <a:spcBef>
                <a:spcPts val="0"/>
              </a:spcBef>
              <a:spcAft>
                <a:spcPts val="0"/>
              </a:spcAft>
            </a:pPr>
            <a:endParaRPr lang="en-US" sz="2400" dirty="0">
              <a:solidFill>
                <a:schemeClr val="bg1"/>
              </a:solidFill>
              <a:latin typeface="Times New Roman" panose="02020603050405020304" pitchFamily="18" charset="0"/>
              <a:cs typeface="Times New Roman" panose="02020603050405020304" pitchFamily="18" charset="0"/>
            </a:endParaRPr>
          </a:p>
          <a:p>
            <a:pPr marL="457200" rtl="0">
              <a:spcBef>
                <a:spcPts val="0"/>
              </a:spcBef>
              <a:spcAft>
                <a:spcPts val="0"/>
              </a:spcAft>
            </a:pPr>
            <a:r>
              <a:rPr lang="en-US" sz="2400" dirty="0">
                <a:solidFill>
                  <a:schemeClr val="bg1"/>
                </a:solidFill>
                <a:latin typeface="Times New Roman" panose="02020603050405020304" pitchFamily="18" charset="0"/>
                <a:cs typeface="Times New Roman" panose="02020603050405020304" pitchFamily="18" charset="0"/>
              </a:rPr>
              <a:t>We can see here that attacks slowly start to increase from 1972 until about 1993 where until 2004 we see a downward global trend in Terrorist incidents then after 2014 the terrorist activities starts increasing till 2014 then slowly decreases.</a:t>
            </a:r>
          </a:p>
          <a:p>
            <a:br>
              <a:rPr lang="en-US" dirty="0"/>
            </a:br>
            <a:endParaRPr lang="en-IN" dirty="0"/>
          </a:p>
        </p:txBody>
      </p:sp>
    </p:spTree>
    <p:extLst>
      <p:ext uri="{BB962C8B-B14F-4D97-AF65-F5344CB8AC3E}">
        <p14:creationId xmlns:p14="http://schemas.microsoft.com/office/powerpoint/2010/main" val="2773689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BDA7547-1A5E-49C8-A558-AA2FF4AE0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CF73EBEB-5B1D-4C9B-8A51-C1C44B3053F2}"/>
              </a:ext>
            </a:extLst>
          </p:cNvPr>
          <p:cNvSpPr/>
          <p:nvPr/>
        </p:nvSpPr>
        <p:spPr>
          <a:xfrm>
            <a:off x="0" y="0"/>
            <a:ext cx="12192000" cy="6858000"/>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3B4F308D-D2D9-415C-91F4-E3A226790DF5}"/>
              </a:ext>
            </a:extLst>
          </p:cNvPr>
          <p:cNvSpPr txBox="1"/>
          <p:nvPr/>
        </p:nvSpPr>
        <p:spPr>
          <a:xfrm>
            <a:off x="823726" y="24684"/>
            <a:ext cx="9883800" cy="1754326"/>
          </a:xfrm>
          <a:prstGeom prst="rect">
            <a:avLst/>
          </a:prstGeom>
          <a:noFill/>
        </p:spPr>
        <p:txBody>
          <a:bodyPr wrap="square" rtlCol="0">
            <a:spAutoFit/>
          </a:bodyPr>
          <a:lstStyle/>
          <a:p>
            <a:pPr algn="ctr"/>
            <a:r>
              <a:rPr lang="en-US" sz="5400" dirty="0">
                <a:solidFill>
                  <a:schemeClr val="accent6">
                    <a:lumMod val="60000"/>
                    <a:lumOff val="40000"/>
                  </a:schemeClr>
                </a:solidFill>
                <a:latin typeface="Times New Roman" panose="02020603050405020304" pitchFamily="18" charset="0"/>
                <a:cs typeface="Times New Roman" panose="02020603050405020304" pitchFamily="18" charset="0"/>
              </a:rPr>
              <a:t>Terrorist Activities (Number of Attacks vs Year)</a:t>
            </a:r>
          </a:p>
        </p:txBody>
      </p:sp>
      <p:sp>
        <p:nvSpPr>
          <p:cNvPr id="2" name="Rectangle 1">
            <a:extLst>
              <a:ext uri="{FF2B5EF4-FFF2-40B4-BE49-F238E27FC236}">
                <a16:creationId xmlns:a16="http://schemas.microsoft.com/office/drawing/2014/main" id="{70185AB3-B922-4ADF-8693-6F6010B0D3CE}"/>
              </a:ext>
            </a:extLst>
          </p:cNvPr>
          <p:cNvSpPr/>
          <p:nvPr/>
        </p:nvSpPr>
        <p:spPr>
          <a:xfrm>
            <a:off x="6184733" y="1858484"/>
            <a:ext cx="5807241" cy="40345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3C22BCC9-60D7-4CA1-B3D4-8268F1E5A41E}"/>
              </a:ext>
            </a:extLst>
          </p:cNvPr>
          <p:cNvSpPr txBox="1"/>
          <p:nvPr/>
        </p:nvSpPr>
        <p:spPr>
          <a:xfrm>
            <a:off x="278295" y="1779010"/>
            <a:ext cx="5817705" cy="4708981"/>
          </a:xfrm>
          <a:prstGeom prst="rect">
            <a:avLst/>
          </a:prstGeom>
          <a:noFill/>
        </p:spPr>
        <p:txBody>
          <a:bodyPr wrap="square" rtlCol="0">
            <a:spAutoFit/>
          </a:bodyPr>
          <a:lstStyle/>
          <a:p>
            <a:pPr rtl="0">
              <a:spcBef>
                <a:spcPts val="0"/>
              </a:spcBef>
              <a:spcAft>
                <a:spcPts val="0"/>
              </a:spcAft>
            </a:pPr>
            <a:r>
              <a:rPr lang="en-US" sz="2400" b="0" i="0" u="none" strike="noStrike" dirty="0">
                <a:solidFill>
                  <a:schemeClr val="bg1"/>
                </a:solidFill>
                <a:effectLst/>
                <a:latin typeface="Times New Roman" panose="02020603050405020304" pitchFamily="18" charset="0"/>
              </a:rPr>
              <a:t>The above graph is plotted using area type of graph. It showing the total number of attacks in corresponding years and region. Most attacks were made in 2014 on Australasia &amp; Oceania.</a:t>
            </a:r>
            <a:endParaRPr lang="en-US" sz="2400" b="0" dirty="0">
              <a:solidFill>
                <a:schemeClr val="bg1"/>
              </a:solidFill>
              <a:effectLst/>
            </a:endParaRPr>
          </a:p>
          <a:p>
            <a:pPr rtl="0">
              <a:spcBef>
                <a:spcPts val="0"/>
              </a:spcBef>
              <a:spcAft>
                <a:spcPts val="0"/>
              </a:spcAft>
            </a:pPr>
            <a:r>
              <a:rPr lang="en-US" sz="2400" b="0" i="0" u="none" strike="noStrike" dirty="0">
                <a:solidFill>
                  <a:schemeClr val="bg1"/>
                </a:solidFill>
                <a:effectLst/>
                <a:latin typeface="Times New Roman" panose="02020603050405020304" pitchFamily="18" charset="0"/>
              </a:rPr>
              <a:t>In the 1970s we can see that most terrorist attacks occurred in Western Europe, followed by Latin and South America in the 1980s.But then there is an overall decline in the number of attacks between the mid-1990s and 2003.</a:t>
            </a:r>
            <a:endParaRPr lang="en-US" sz="2400" b="0" dirty="0">
              <a:solidFill>
                <a:schemeClr val="bg1"/>
              </a:solidFill>
              <a:effectLst/>
            </a:endParaRPr>
          </a:p>
          <a:p>
            <a:br>
              <a:rPr lang="en-US" sz="2400" dirty="0"/>
            </a:br>
            <a:br>
              <a:rPr lang="en-US" dirty="0"/>
            </a:br>
            <a:endParaRPr lang="en-IN" dirty="0"/>
          </a:p>
        </p:txBody>
      </p:sp>
      <p:pic>
        <p:nvPicPr>
          <p:cNvPr id="1026" name="Picture 2">
            <a:extLst>
              <a:ext uri="{FF2B5EF4-FFF2-40B4-BE49-F238E27FC236}">
                <a16:creationId xmlns:a16="http://schemas.microsoft.com/office/drawing/2014/main" id="{9E75619F-B248-41F5-A2C1-C028AD5471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1329" y="1818072"/>
            <a:ext cx="5734050" cy="4035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047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BDA7547-1A5E-49C8-A558-AA2FF4AE0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CF73EBEB-5B1D-4C9B-8A51-C1C44B3053F2}"/>
              </a:ext>
            </a:extLst>
          </p:cNvPr>
          <p:cNvSpPr/>
          <p:nvPr/>
        </p:nvSpPr>
        <p:spPr>
          <a:xfrm>
            <a:off x="0" y="0"/>
            <a:ext cx="12192000" cy="6858000"/>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3B4F308D-D2D9-415C-91F4-E3A226790DF5}"/>
              </a:ext>
            </a:extLst>
          </p:cNvPr>
          <p:cNvSpPr txBox="1"/>
          <p:nvPr/>
        </p:nvSpPr>
        <p:spPr>
          <a:xfrm>
            <a:off x="1154100" y="204275"/>
            <a:ext cx="9883800" cy="923330"/>
          </a:xfrm>
          <a:prstGeom prst="rect">
            <a:avLst/>
          </a:prstGeom>
          <a:noFill/>
        </p:spPr>
        <p:txBody>
          <a:bodyPr wrap="square" rtlCol="0">
            <a:spAutoFit/>
          </a:bodyPr>
          <a:lstStyle/>
          <a:p>
            <a:pPr algn="ctr"/>
            <a:r>
              <a:rPr lang="en-US" sz="5400" dirty="0">
                <a:solidFill>
                  <a:schemeClr val="accent6">
                    <a:lumMod val="60000"/>
                    <a:lumOff val="40000"/>
                  </a:schemeClr>
                </a:solidFill>
                <a:latin typeface="Times New Roman" panose="02020603050405020304" pitchFamily="18" charset="0"/>
                <a:cs typeface="Times New Roman" panose="02020603050405020304" pitchFamily="18" charset="0"/>
              </a:rPr>
              <a:t>Word cloud</a:t>
            </a:r>
          </a:p>
        </p:txBody>
      </p:sp>
      <p:pic>
        <p:nvPicPr>
          <p:cNvPr id="2050" name="Picture 2">
            <a:extLst>
              <a:ext uri="{FF2B5EF4-FFF2-40B4-BE49-F238E27FC236}">
                <a16:creationId xmlns:a16="http://schemas.microsoft.com/office/drawing/2014/main" id="{EFD21B43-8552-4BA9-A899-5259076D14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644316"/>
            <a:ext cx="5448300" cy="4114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E0D84ED-F9A2-48BC-BD31-F3796C28BD63}"/>
              </a:ext>
            </a:extLst>
          </p:cNvPr>
          <p:cNvSpPr txBox="1"/>
          <p:nvPr/>
        </p:nvSpPr>
        <p:spPr>
          <a:xfrm>
            <a:off x="725557" y="1868557"/>
            <a:ext cx="4134678" cy="2677656"/>
          </a:xfrm>
          <a:prstGeom prst="rect">
            <a:avLst/>
          </a:prstGeom>
          <a:noFill/>
        </p:spPr>
        <p:txBody>
          <a:bodyPr wrap="square" rtlCol="0">
            <a:spAutoFit/>
          </a:bodyPr>
          <a:lstStyle/>
          <a:p>
            <a:r>
              <a:rPr lang="en-US" sz="2400" dirty="0">
                <a:solidFill>
                  <a:schemeClr val="bg1"/>
                </a:solidFill>
              </a:rPr>
              <a:t>As  we can see in this word cloud diagram that </a:t>
            </a:r>
          </a:p>
          <a:p>
            <a:r>
              <a:rPr lang="en-US" sz="2400" dirty="0">
                <a:solidFill>
                  <a:schemeClr val="bg1"/>
                </a:solidFill>
              </a:rPr>
              <a:t>Khyber Pakhtunkhwa</a:t>
            </a:r>
          </a:p>
          <a:p>
            <a:r>
              <a:rPr lang="en-US" sz="2400" dirty="0">
                <a:solidFill>
                  <a:schemeClr val="bg1"/>
                </a:solidFill>
              </a:rPr>
              <a:t>Administered Tribal</a:t>
            </a:r>
          </a:p>
          <a:p>
            <a:r>
              <a:rPr lang="en-US" sz="2400" dirty="0">
                <a:solidFill>
                  <a:schemeClr val="bg1"/>
                </a:solidFill>
              </a:rPr>
              <a:t>Baghdad </a:t>
            </a:r>
          </a:p>
          <a:p>
            <a:r>
              <a:rPr lang="en-US" sz="2400" dirty="0">
                <a:solidFill>
                  <a:schemeClr val="bg1"/>
                </a:solidFill>
              </a:rPr>
              <a:t>Northern Ireland</a:t>
            </a:r>
          </a:p>
          <a:p>
            <a:r>
              <a:rPr lang="en-US" sz="2400" dirty="0">
                <a:solidFill>
                  <a:schemeClr val="bg1"/>
                </a:solidFill>
              </a:rPr>
              <a:t>Jammu Kashmir </a:t>
            </a:r>
          </a:p>
        </p:txBody>
      </p:sp>
    </p:spTree>
    <p:extLst>
      <p:ext uri="{BB962C8B-B14F-4D97-AF65-F5344CB8AC3E}">
        <p14:creationId xmlns:p14="http://schemas.microsoft.com/office/powerpoint/2010/main" val="746100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BDA7547-1A5E-49C8-A558-AA2FF4AE0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CF73EBEB-5B1D-4C9B-8A51-C1C44B3053F2}"/>
              </a:ext>
            </a:extLst>
          </p:cNvPr>
          <p:cNvSpPr/>
          <p:nvPr/>
        </p:nvSpPr>
        <p:spPr>
          <a:xfrm>
            <a:off x="0" y="0"/>
            <a:ext cx="12192000" cy="6858000"/>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3B4F308D-D2D9-415C-91F4-E3A226790DF5}"/>
              </a:ext>
            </a:extLst>
          </p:cNvPr>
          <p:cNvSpPr txBox="1"/>
          <p:nvPr/>
        </p:nvSpPr>
        <p:spPr>
          <a:xfrm>
            <a:off x="823726" y="24684"/>
            <a:ext cx="9883800" cy="1754326"/>
          </a:xfrm>
          <a:prstGeom prst="rect">
            <a:avLst/>
          </a:prstGeom>
          <a:noFill/>
        </p:spPr>
        <p:txBody>
          <a:bodyPr wrap="square" rtlCol="0">
            <a:spAutoFit/>
          </a:bodyPr>
          <a:lstStyle/>
          <a:p>
            <a:pPr algn="ctr"/>
            <a:r>
              <a:rPr lang="en-US" sz="5400" dirty="0">
                <a:solidFill>
                  <a:schemeClr val="accent6">
                    <a:lumMod val="60000"/>
                    <a:lumOff val="40000"/>
                  </a:schemeClr>
                </a:solidFill>
                <a:latin typeface="Times New Roman" panose="02020603050405020304" pitchFamily="18" charset="0"/>
                <a:cs typeface="Times New Roman" panose="02020603050405020304" pitchFamily="18" charset="0"/>
              </a:rPr>
              <a:t>Percentage of attacks by each gangs  out of total</a:t>
            </a:r>
          </a:p>
        </p:txBody>
      </p:sp>
      <p:sp>
        <p:nvSpPr>
          <p:cNvPr id="2" name="Rectangle 1">
            <a:extLst>
              <a:ext uri="{FF2B5EF4-FFF2-40B4-BE49-F238E27FC236}">
                <a16:creationId xmlns:a16="http://schemas.microsoft.com/office/drawing/2014/main" id="{70185AB3-B922-4ADF-8693-6F6010B0D3CE}"/>
              </a:ext>
            </a:extLst>
          </p:cNvPr>
          <p:cNvSpPr/>
          <p:nvPr/>
        </p:nvSpPr>
        <p:spPr>
          <a:xfrm>
            <a:off x="4620127" y="1803693"/>
            <a:ext cx="7371848" cy="47414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3C22BCC9-60D7-4CA1-B3D4-8268F1E5A41E}"/>
              </a:ext>
            </a:extLst>
          </p:cNvPr>
          <p:cNvSpPr txBox="1"/>
          <p:nvPr/>
        </p:nvSpPr>
        <p:spPr>
          <a:xfrm>
            <a:off x="715616" y="1803693"/>
            <a:ext cx="2922105" cy="3970318"/>
          </a:xfrm>
          <a:prstGeom prst="rect">
            <a:avLst/>
          </a:prstGeom>
          <a:noFill/>
        </p:spPr>
        <p:txBody>
          <a:bodyPr wrap="square" rtlCol="0">
            <a:spAutoFit/>
          </a:bodyPr>
          <a:lstStyle/>
          <a:p>
            <a:pPr rtl="0">
              <a:spcBef>
                <a:spcPts val="0"/>
              </a:spcBef>
              <a:spcAft>
                <a:spcPts val="0"/>
              </a:spcAft>
            </a:pPr>
            <a:r>
              <a:rPr lang="en-US" sz="2400" b="0" i="0" u="none" strike="noStrike" dirty="0">
                <a:solidFill>
                  <a:schemeClr val="bg1"/>
                </a:solidFill>
                <a:effectLst/>
                <a:latin typeface="Times New Roman" panose="02020603050405020304" pitchFamily="18" charset="0"/>
              </a:rPr>
              <a:t>The above figure is plotted using a pie chart. Which shows the percentage of attacks made by different terrorist groups out of total attacks.</a:t>
            </a:r>
            <a:endParaRPr lang="en-US" sz="2400" b="0" dirty="0">
              <a:solidFill>
                <a:schemeClr val="bg1"/>
              </a:solidFill>
              <a:effectLst/>
            </a:endParaRPr>
          </a:p>
          <a:p>
            <a:br>
              <a:rPr lang="en-US" sz="2400" dirty="0"/>
            </a:br>
            <a:br>
              <a:rPr lang="en-US" dirty="0"/>
            </a:br>
            <a:endParaRPr lang="en-IN" dirty="0"/>
          </a:p>
        </p:txBody>
      </p:sp>
      <p:pic>
        <p:nvPicPr>
          <p:cNvPr id="2050" name="Picture 2">
            <a:extLst>
              <a:ext uri="{FF2B5EF4-FFF2-40B4-BE49-F238E27FC236}">
                <a16:creationId xmlns:a16="http://schemas.microsoft.com/office/drawing/2014/main" id="{6E60B5E5-0CBC-4D6E-B595-B914A48F0D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0127" y="1803693"/>
            <a:ext cx="7477450" cy="4741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156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TotalTime>
  <Words>1577</Words>
  <Application>Microsoft Office PowerPoint</Application>
  <PresentationFormat>Widescreen</PresentationFormat>
  <Paragraphs>132</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Arial Unicode MS</vt:lpstr>
      <vt:lpstr>Calibri</vt:lpstr>
      <vt:lpstr>Calibri Light</vt:lpstr>
      <vt:lpstr>Courier New</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princepriyadarshi2017@gmail.com</dc:creator>
  <cp:lastModifiedBy>deshmukhrahul1100@gmail.com</cp:lastModifiedBy>
  <cp:revision>25</cp:revision>
  <dcterms:created xsi:type="dcterms:W3CDTF">2021-10-17T17:09:27Z</dcterms:created>
  <dcterms:modified xsi:type="dcterms:W3CDTF">2021-10-21T18:18:30Z</dcterms:modified>
</cp:coreProperties>
</file>