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4"/>
  </p:notesMasterIdLst>
  <p:sldIdLst>
    <p:sldId id="256" r:id="rId2"/>
    <p:sldId id="257" r:id="rId3"/>
    <p:sldId id="258" r:id="rId4"/>
    <p:sldId id="260" r:id="rId5"/>
    <p:sldId id="291" r:id="rId6"/>
    <p:sldId id="262" r:id="rId7"/>
    <p:sldId id="263" r:id="rId8"/>
    <p:sldId id="264" r:id="rId9"/>
    <p:sldId id="265" r:id="rId10"/>
    <p:sldId id="266" r:id="rId11"/>
    <p:sldId id="267" r:id="rId12"/>
    <p:sldId id="281" r:id="rId13"/>
    <p:sldId id="282" r:id="rId14"/>
    <p:sldId id="283" r:id="rId15"/>
    <p:sldId id="284" r:id="rId16"/>
    <p:sldId id="285" r:id="rId17"/>
    <p:sldId id="286" r:id="rId18"/>
    <p:sldId id="287" r:id="rId19"/>
    <p:sldId id="288" r:id="rId20"/>
    <p:sldId id="289" r:id="rId21"/>
    <p:sldId id="290" r:id="rId22"/>
    <p:sldId id="277"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
      <p:font typeface="Montserrat Medium" panose="00000600000000000000" pitchFamily="2" charset="0"/>
      <p:regular r:id="rId33"/>
      <p:bold r:id="rId34"/>
      <p:italic r:id="rId35"/>
      <p:boldItalic r:id="rId36"/>
    </p:embeddedFont>
    <p:embeddedFont>
      <p:font typeface="Wingdings 3" panose="05040102010807070707" pitchFamily="18" charset="2"/>
      <p:regular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iHW4coa+e879tjldLsem7EGr0rN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E06792-C145-46A6-982E-7DE38F4FE940}">
  <a:tblStyle styleId="{60E06792-C145-46A6-982E-7DE38F4FE94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94401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3178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1249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8180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3305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989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6045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97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398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4672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d1acd70c1c_0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d1acd70c1c_0_6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4792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7309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376451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70700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961009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524548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148596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670527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437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6272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4193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62737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47545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928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1346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33615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535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33377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2448308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spd="slow">
    <p:push/>
  </p:transition>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edium.com/@sabber/financial-data-analysis-80ba3914912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
          <p:cNvSpPr/>
          <p:nvPr/>
        </p:nvSpPr>
        <p:spPr>
          <a:xfrm>
            <a:off x="876125" y="483375"/>
            <a:ext cx="923670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IN" sz="4800" b="1" dirty="0">
                <a:effectLst/>
                <a:latin typeface="+mj-lt"/>
                <a:ea typeface="Times New Roman" panose="02020603050405020304" pitchFamily="18" charset="0"/>
              </a:rPr>
              <a:t>Credit Card Default Prediction </a:t>
            </a:r>
            <a:endParaRPr sz="16600" b="1" i="0" u="none" strike="noStrike" cap="none" dirty="0">
              <a:solidFill>
                <a:srgbClr val="212121"/>
              </a:solidFill>
              <a:highlight>
                <a:srgbClr val="FFD966"/>
              </a:highlight>
              <a:latin typeface="+mj-lt"/>
              <a:ea typeface="Calibri"/>
              <a:cs typeface="Calibri"/>
              <a:sym typeface="Calibri"/>
            </a:endParaRPr>
          </a:p>
        </p:txBody>
      </p:sp>
      <p:sp>
        <p:nvSpPr>
          <p:cNvPr id="87" name="Google Shape;87;p1"/>
          <p:cNvSpPr/>
          <p:nvPr/>
        </p:nvSpPr>
        <p:spPr>
          <a:xfrm>
            <a:off x="7559750" y="5369442"/>
            <a:ext cx="3997842"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Calibri"/>
                <a:ea typeface="Calibri"/>
                <a:cs typeface="Calibri"/>
                <a:sym typeface="Calibri"/>
              </a:rPr>
              <a:t>- by Rahul Deshmukh</a:t>
            </a:r>
            <a:endParaRPr sz="3200" b="1"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12"/>
          <p:cNvSpPr txBox="1"/>
          <p:nvPr/>
        </p:nvSpPr>
        <p:spPr>
          <a:xfrm>
            <a:off x="202019" y="0"/>
            <a:ext cx="11206715" cy="729390"/>
          </a:xfrm>
          <a:prstGeom prst="rect">
            <a:avLst/>
          </a:prstGeom>
          <a:noFill/>
          <a:ln>
            <a:noFill/>
          </a:ln>
        </p:spPr>
        <p:txBody>
          <a:bodyPr spcFirstLastPara="1" wrap="square" lIns="91425" tIns="45700" rIns="91425" bIns="45700" anchor="t" anchorCtr="0">
            <a:spAutoFit/>
          </a:bodyPr>
          <a:lstStyle/>
          <a:p>
            <a:pPr marL="358140" marR="0" lvl="0" indent="-358140" algn="just" rtl="0">
              <a:lnSpc>
                <a:spcPct val="115000"/>
              </a:lnSpc>
              <a:spcBef>
                <a:spcPts val="0"/>
              </a:spcBef>
              <a:spcAft>
                <a:spcPts val="0"/>
              </a:spcAft>
              <a:buClr>
                <a:schemeClr val="lt1"/>
              </a:buClr>
              <a:buSzPts val="3600"/>
              <a:buFont typeface="Calibri"/>
              <a:buNone/>
            </a:pPr>
            <a:r>
              <a:rPr lang="en-IN" sz="3600" b="1" dirty="0" err="1">
                <a:effectLst/>
                <a:latin typeface="+mj-lt"/>
                <a:ea typeface="Arial" panose="020B0604020202020204" pitchFamily="34" charset="0"/>
                <a:cs typeface="Calibri Light" panose="020F0302020204030204" pitchFamily="34" charset="0"/>
              </a:rPr>
              <a:t>Analyzing</a:t>
            </a:r>
            <a:r>
              <a:rPr lang="en-IN" sz="3600" b="1" dirty="0">
                <a:effectLst/>
                <a:latin typeface="+mj-lt"/>
                <a:ea typeface="Arial" panose="020B0604020202020204" pitchFamily="34" charset="0"/>
                <a:cs typeface="Calibri Light" panose="020F0302020204030204" pitchFamily="34" charset="0"/>
              </a:rPr>
              <a:t> the history of payment</a:t>
            </a:r>
            <a:endParaRPr sz="6000" b="0" i="0" u="none" strike="noStrike" cap="none" dirty="0">
              <a:latin typeface="+mj-lt"/>
              <a:ea typeface="Calibri"/>
              <a:cs typeface="Calibri Light" panose="020F0302020204030204" pitchFamily="34" charset="0"/>
              <a:sym typeface="Calibri"/>
            </a:endParaRPr>
          </a:p>
        </p:txBody>
      </p:sp>
      <p:sp>
        <p:nvSpPr>
          <p:cNvPr id="167" name="Google Shape;167;p12"/>
          <p:cNvSpPr txBox="1"/>
          <p:nvPr/>
        </p:nvSpPr>
        <p:spPr>
          <a:xfrm>
            <a:off x="98319" y="1651815"/>
            <a:ext cx="5953890" cy="4374490"/>
          </a:xfrm>
          <a:prstGeom prst="rect">
            <a:avLst/>
          </a:prstGeom>
          <a:noFill/>
          <a:ln>
            <a:noFill/>
          </a:ln>
        </p:spPr>
        <p:txBody>
          <a:bodyPr spcFirstLastPara="1" wrap="square" lIns="91425" tIns="45700" rIns="91425" bIns="45700" anchor="t" anchorCtr="0">
            <a:spAutoFit/>
          </a:bodyPr>
          <a:lstStyle/>
          <a:p>
            <a:pPr algn="just">
              <a:lnSpc>
                <a:spcPct val="115000"/>
              </a:lnSpc>
              <a:spcBef>
                <a:spcPts val="600"/>
              </a:spcBef>
              <a:spcAft>
                <a:spcPts val="500"/>
              </a:spcAft>
            </a:pPr>
            <a:r>
              <a:rPr lang="en-IN" sz="1800" b="1" dirty="0">
                <a:effectLst/>
                <a:latin typeface="+mj-lt"/>
                <a:ea typeface="Arial" panose="020B0604020202020204" pitchFamily="34" charset="0"/>
                <a:cs typeface="Calibri Light" panose="020F0302020204030204" pitchFamily="34" charset="0"/>
              </a:rPr>
              <a:t>History of past payment. Customers’ past monthly payment records (from October 2015 to March, 2016) were tracked and used in the dataset as follows: The measurement scale for the repayment status is: -2 = Minimum due payment scheduled for 60 days -1 = Minimum due payment scheduled for 30 days 0 = pay duly; 1 = payment delay for one month; 2 = payment delay for two months; . . .; 8 = payment delay for eight months and above; This information is very crucial as it directly provides the payment status of the customer for the past 6 months. Using these variables will train the model efficiently to predict defaults. </a:t>
            </a:r>
          </a:p>
        </p:txBody>
      </p:sp>
      <p:pic>
        <p:nvPicPr>
          <p:cNvPr id="6" name="image20.png">
            <a:extLst>
              <a:ext uri="{FF2B5EF4-FFF2-40B4-BE49-F238E27FC236}">
                <a16:creationId xmlns:a16="http://schemas.microsoft.com/office/drawing/2014/main" id="{D9DD48D4-9AF4-4F7B-BEC8-4875C90B6496}"/>
              </a:ext>
            </a:extLst>
          </p:cNvPr>
          <p:cNvPicPr/>
          <p:nvPr/>
        </p:nvPicPr>
        <p:blipFill>
          <a:blip r:embed="rId3"/>
          <a:srcRect/>
          <a:stretch>
            <a:fillRect/>
          </a:stretch>
        </p:blipFill>
        <p:spPr>
          <a:xfrm>
            <a:off x="6613887" y="1904845"/>
            <a:ext cx="5479794" cy="3670044"/>
          </a:xfrm>
          <a:prstGeom prst="rect">
            <a:avLst/>
          </a:prstGeo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13"/>
          <p:cNvSpPr txBox="1"/>
          <p:nvPr/>
        </p:nvSpPr>
        <p:spPr>
          <a:xfrm>
            <a:off x="159487" y="0"/>
            <a:ext cx="11206715" cy="800179"/>
          </a:xfrm>
          <a:prstGeom prst="rect">
            <a:avLst/>
          </a:prstGeom>
          <a:noFill/>
          <a:ln>
            <a:noFill/>
          </a:ln>
        </p:spPr>
        <p:txBody>
          <a:bodyPr spcFirstLastPara="1" wrap="square" lIns="91425" tIns="45700" rIns="91425" bIns="45700" anchor="t" anchorCtr="0">
            <a:spAutoFit/>
          </a:bodyPr>
          <a:lstStyle/>
          <a:p>
            <a:pPr marL="358140" marR="0" lvl="0" indent="-358140" algn="just" rtl="0">
              <a:lnSpc>
                <a:spcPct val="115000"/>
              </a:lnSpc>
              <a:spcBef>
                <a:spcPts val="0"/>
              </a:spcBef>
              <a:spcAft>
                <a:spcPts val="0"/>
              </a:spcAft>
              <a:buClr>
                <a:schemeClr val="lt1"/>
              </a:buClr>
              <a:buSzPts val="3600"/>
              <a:buFont typeface="Calibri"/>
              <a:buNone/>
            </a:pPr>
            <a:r>
              <a:rPr lang="en-US" sz="4000" b="1" i="0" u="none" strike="noStrike" cap="none" dirty="0">
                <a:solidFill>
                  <a:schemeClr val="tx1"/>
                </a:solidFill>
                <a:latin typeface="+mj-lt"/>
                <a:ea typeface="Calibri"/>
                <a:cs typeface="Calibri Light" panose="020F0302020204030204" pitchFamily="34" charset="0"/>
                <a:sym typeface="Calibri"/>
              </a:rPr>
              <a:t>Correlation</a:t>
            </a:r>
            <a:endParaRPr sz="4000" b="0" i="0" u="none" strike="noStrike" cap="none" dirty="0">
              <a:solidFill>
                <a:schemeClr val="tx1"/>
              </a:solidFill>
              <a:latin typeface="+mj-lt"/>
              <a:ea typeface="Calibri"/>
              <a:cs typeface="Calibri Light" panose="020F0302020204030204" pitchFamily="34" charset="0"/>
              <a:sym typeface="Calibri"/>
            </a:endParaRPr>
          </a:p>
        </p:txBody>
      </p:sp>
      <p:sp>
        <p:nvSpPr>
          <p:cNvPr id="174" name="Google Shape;174;p13"/>
          <p:cNvSpPr txBox="1"/>
          <p:nvPr/>
        </p:nvSpPr>
        <p:spPr>
          <a:xfrm>
            <a:off x="464289" y="1382253"/>
            <a:ext cx="4972950" cy="3582479"/>
          </a:xfrm>
          <a:prstGeom prst="rect">
            <a:avLst/>
          </a:prstGeom>
          <a:noFill/>
          <a:ln>
            <a:noFill/>
          </a:ln>
        </p:spPr>
        <p:txBody>
          <a:bodyPr spcFirstLastPara="1" wrap="square" lIns="91425" tIns="45700" rIns="91425" bIns="45700" anchor="t" anchorCtr="0">
            <a:spAutoFit/>
          </a:bodyPr>
          <a:lstStyle/>
          <a:p>
            <a:pPr algn="just">
              <a:lnSpc>
                <a:spcPct val="135000"/>
              </a:lnSpc>
            </a:pPr>
            <a:r>
              <a:rPr lang="en-IN" sz="2400" b="1" dirty="0">
                <a:effectLst/>
                <a:latin typeface="+mj-lt"/>
                <a:ea typeface="Arial" panose="020B0604020202020204" pitchFamily="34" charset="0"/>
                <a:cs typeface="Calibri Light" panose="020F0302020204030204" pitchFamily="34" charset="0"/>
              </a:rPr>
              <a:t>The above figure is an  indication about the changes between two variables. We can plot correlation matrices to know which variable is having a high or low correlation in respect to another variable. </a:t>
            </a:r>
          </a:p>
        </p:txBody>
      </p:sp>
      <p:pic>
        <p:nvPicPr>
          <p:cNvPr id="6" name="image4.png">
            <a:extLst>
              <a:ext uri="{FF2B5EF4-FFF2-40B4-BE49-F238E27FC236}">
                <a16:creationId xmlns:a16="http://schemas.microsoft.com/office/drawing/2014/main" id="{55E410F1-2ABB-4B80-839B-E845027F8530}"/>
              </a:ext>
            </a:extLst>
          </p:cNvPr>
          <p:cNvPicPr/>
          <p:nvPr/>
        </p:nvPicPr>
        <p:blipFill>
          <a:blip r:embed="rId3"/>
          <a:srcRect/>
          <a:stretch>
            <a:fillRect/>
          </a:stretch>
        </p:blipFill>
        <p:spPr>
          <a:xfrm>
            <a:off x="5515898" y="1170039"/>
            <a:ext cx="6310978" cy="4738329"/>
          </a:xfrm>
          <a:prstGeom prst="rect">
            <a:avLst/>
          </a:prstGeo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13"/>
          <p:cNvSpPr txBox="1"/>
          <p:nvPr/>
        </p:nvSpPr>
        <p:spPr>
          <a:xfrm>
            <a:off x="159487" y="0"/>
            <a:ext cx="11206715" cy="1366488"/>
          </a:xfrm>
          <a:prstGeom prst="rect">
            <a:avLst/>
          </a:prstGeom>
          <a:noFill/>
          <a:ln>
            <a:noFill/>
          </a:ln>
        </p:spPr>
        <p:txBody>
          <a:bodyPr spcFirstLastPara="1" wrap="square" lIns="91425" tIns="45700" rIns="91425" bIns="45700" anchor="t" anchorCtr="0">
            <a:spAutoFit/>
          </a:bodyPr>
          <a:lstStyle/>
          <a:p>
            <a:pPr marL="358140" indent="-358140" algn="just">
              <a:lnSpc>
                <a:spcPct val="115000"/>
              </a:lnSpc>
              <a:buClr>
                <a:schemeClr val="lt1"/>
              </a:buClr>
              <a:buSzPts val="3600"/>
            </a:pPr>
            <a:r>
              <a:rPr lang="en-US" sz="3600" b="1" dirty="0">
                <a:effectLst/>
                <a:latin typeface="+mj-lt"/>
                <a:ea typeface="Times New Roman" panose="02020603050405020304" pitchFamily="18" charset="0"/>
                <a:cs typeface="Calibri Light" panose="020F0302020204030204" pitchFamily="34" charset="0"/>
              </a:rPr>
              <a:t>Analyzing the bill statements of the customers</a:t>
            </a:r>
            <a:endParaRPr lang="en-US" sz="4800" b="1" dirty="0">
              <a:latin typeface="+mj-lt"/>
              <a:ea typeface="Calibri"/>
              <a:cs typeface="Calibri Light" panose="020F0302020204030204" pitchFamily="34" charset="0"/>
              <a:sym typeface="Calibri"/>
            </a:endParaRPr>
          </a:p>
          <a:p>
            <a:pPr marL="358140" marR="0" lvl="0" indent="-358140" algn="just" rtl="0">
              <a:lnSpc>
                <a:spcPct val="115000"/>
              </a:lnSpc>
              <a:spcBef>
                <a:spcPts val="0"/>
              </a:spcBef>
              <a:spcAft>
                <a:spcPts val="0"/>
              </a:spcAft>
              <a:buClr>
                <a:schemeClr val="lt1"/>
              </a:buClr>
              <a:buSzPts val="3600"/>
              <a:buFont typeface="Calibri"/>
              <a:buNone/>
            </a:pPr>
            <a:endParaRPr sz="3600" b="0" i="0" u="none" strike="noStrike" cap="none" dirty="0">
              <a:latin typeface="+mj-lt"/>
              <a:ea typeface="Calibri"/>
              <a:cs typeface="Calibri Light" panose="020F0302020204030204" pitchFamily="34" charset="0"/>
              <a:sym typeface="Calibri"/>
            </a:endParaRPr>
          </a:p>
        </p:txBody>
      </p:sp>
      <p:sp>
        <p:nvSpPr>
          <p:cNvPr id="174" name="Google Shape;174;p13"/>
          <p:cNvSpPr txBox="1"/>
          <p:nvPr/>
        </p:nvSpPr>
        <p:spPr>
          <a:xfrm>
            <a:off x="159487" y="1465005"/>
            <a:ext cx="6546113" cy="4480673"/>
          </a:xfrm>
          <a:prstGeom prst="rect">
            <a:avLst/>
          </a:prstGeom>
          <a:noFill/>
          <a:ln>
            <a:noFill/>
          </a:ln>
        </p:spPr>
        <p:txBody>
          <a:bodyPr spcFirstLastPara="1" wrap="square" lIns="91425" tIns="45700" rIns="91425" bIns="45700" anchor="t" anchorCtr="0">
            <a:spAutoFit/>
          </a:bodyPr>
          <a:lstStyle/>
          <a:p>
            <a:pPr algn="just">
              <a:lnSpc>
                <a:spcPct val="115000"/>
              </a:lnSpc>
              <a:spcBef>
                <a:spcPts val="600"/>
              </a:spcBef>
              <a:spcAft>
                <a:spcPts val="500"/>
              </a:spcAft>
            </a:pPr>
            <a:r>
              <a:rPr lang="en-IN" sz="2000" b="1" dirty="0">
                <a:effectLst/>
                <a:latin typeface="+mj-lt"/>
                <a:ea typeface="Arial" panose="020B0604020202020204" pitchFamily="34" charset="0"/>
                <a:cs typeface="Calibri Light" panose="020F0302020204030204" pitchFamily="34" charset="0"/>
              </a:rPr>
              <a:t>Actual bill statements of the customers for the past 6 months would give a quantitative estimate for the amount spent by the customer using the credit card. Amount of USD paid by the customers in the past 6 months would give the repayment ability of the customer and the pattern for payment could be used to train the model efficiently. We found the '</a:t>
            </a:r>
            <a:r>
              <a:rPr lang="en-IN" sz="2000" b="1" dirty="0" err="1">
                <a:effectLst/>
                <a:latin typeface="+mj-lt"/>
                <a:ea typeface="Arial" panose="020B0604020202020204" pitchFamily="34" charset="0"/>
                <a:cs typeface="Calibri Light" panose="020F0302020204030204" pitchFamily="34" charset="0"/>
              </a:rPr>
              <a:t>Bill_AMT</a:t>
            </a:r>
            <a:r>
              <a:rPr lang="en-IN" sz="2000" b="1" dirty="0">
                <a:effectLst/>
                <a:latin typeface="+mj-lt"/>
                <a:ea typeface="Arial" panose="020B0604020202020204" pitchFamily="34" charset="0"/>
                <a:cs typeface="Calibri Light" panose="020F0302020204030204" pitchFamily="34" charset="0"/>
              </a:rPr>
              <a:t>' variables contain negative values in the case a customer overpays their bill. This could be caused by an automatic payment set if the bill for that month is not as high as the automatic payment is set for. </a:t>
            </a:r>
            <a:endParaRPr lang="en-IN" b="1" dirty="0">
              <a:effectLst/>
              <a:latin typeface="+mj-lt"/>
              <a:ea typeface="Arial" panose="020B0604020202020204" pitchFamily="34" charset="0"/>
              <a:cs typeface="Calibri Light" panose="020F0302020204030204" pitchFamily="34" charset="0"/>
            </a:endParaRPr>
          </a:p>
        </p:txBody>
      </p:sp>
      <p:pic>
        <p:nvPicPr>
          <p:cNvPr id="5" name="image13.png">
            <a:extLst>
              <a:ext uri="{FF2B5EF4-FFF2-40B4-BE49-F238E27FC236}">
                <a16:creationId xmlns:a16="http://schemas.microsoft.com/office/drawing/2014/main" id="{5C202049-3352-453C-B763-AD232ACF6B36}"/>
              </a:ext>
            </a:extLst>
          </p:cNvPr>
          <p:cNvPicPr/>
          <p:nvPr/>
        </p:nvPicPr>
        <p:blipFill>
          <a:blip r:embed="rId3"/>
          <a:srcRect/>
          <a:stretch>
            <a:fillRect/>
          </a:stretch>
        </p:blipFill>
        <p:spPr>
          <a:xfrm>
            <a:off x="7148051" y="1465005"/>
            <a:ext cx="4699819" cy="4031227"/>
          </a:xfrm>
          <a:prstGeom prst="rect">
            <a:avLst/>
          </a:prstGeom>
          <a:ln/>
        </p:spPr>
      </p:pic>
    </p:spTree>
    <p:extLst>
      <p:ext uri="{BB962C8B-B14F-4D97-AF65-F5344CB8AC3E}">
        <p14:creationId xmlns:p14="http://schemas.microsoft.com/office/powerpoint/2010/main" val="3962430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13"/>
          <p:cNvSpPr txBox="1"/>
          <p:nvPr/>
        </p:nvSpPr>
        <p:spPr>
          <a:xfrm>
            <a:off x="159487" y="0"/>
            <a:ext cx="1120671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effectLst/>
                <a:latin typeface="+mj-lt"/>
                <a:ea typeface="Times New Roman" panose="02020603050405020304" pitchFamily="18" charset="0"/>
              </a:rPr>
              <a:t>Analyzing the Sex and education variable</a:t>
            </a:r>
            <a:endParaRPr lang="en-US" sz="4800" dirty="0">
              <a:latin typeface="+mj-lt"/>
              <a:ea typeface="Calibri"/>
              <a:cs typeface="Calibri"/>
              <a:sym typeface="Calibri"/>
            </a:endParaRPr>
          </a:p>
        </p:txBody>
      </p:sp>
      <p:sp>
        <p:nvSpPr>
          <p:cNvPr id="174" name="Google Shape;174;p13"/>
          <p:cNvSpPr txBox="1"/>
          <p:nvPr/>
        </p:nvSpPr>
        <p:spPr>
          <a:xfrm>
            <a:off x="159487" y="1465005"/>
            <a:ext cx="6546113" cy="2003072"/>
          </a:xfrm>
          <a:prstGeom prst="rect">
            <a:avLst/>
          </a:prstGeom>
          <a:noFill/>
          <a:ln>
            <a:noFill/>
          </a:ln>
        </p:spPr>
        <p:txBody>
          <a:bodyPr spcFirstLastPara="1" wrap="square" lIns="91425" tIns="45700" rIns="91425" bIns="45700" anchor="t" anchorCtr="0">
            <a:spAutoFit/>
          </a:bodyPr>
          <a:lstStyle/>
          <a:p>
            <a:pPr algn="just">
              <a:lnSpc>
                <a:spcPct val="115000"/>
              </a:lnSpc>
              <a:spcBef>
                <a:spcPts val="600"/>
              </a:spcBef>
              <a:spcAft>
                <a:spcPts val="500"/>
              </a:spcAft>
            </a:pPr>
            <a:r>
              <a:rPr lang="en-US" sz="2000" b="1" dirty="0">
                <a:effectLst/>
                <a:latin typeface="+mj-lt"/>
                <a:ea typeface="Arial" panose="020B0604020202020204" pitchFamily="34" charset="0"/>
                <a:cs typeface="Calibri Light" panose="020F0302020204030204" pitchFamily="34" charset="0"/>
              </a:rPr>
              <a:t>As far as education goes there seems to be pretty equal likeliness for each class. Male's tend to have a high default rate for each, which is interesting considering this set contains almost double the amount of females</a:t>
            </a:r>
            <a:r>
              <a:rPr lang="en-IN" sz="2000" b="1" dirty="0">
                <a:latin typeface="+mj-lt"/>
                <a:ea typeface="Arial" panose="020B0604020202020204" pitchFamily="34" charset="0"/>
                <a:cs typeface="Calibri Light" panose="020F0302020204030204" pitchFamily="34" charset="0"/>
              </a:rPr>
              <a:t>.</a:t>
            </a:r>
            <a:endParaRPr lang="en-US" sz="3200" b="1" dirty="0">
              <a:latin typeface="+mj-lt"/>
              <a:ea typeface="Calibri"/>
              <a:cs typeface="Calibri Light" panose="020F0302020204030204" pitchFamily="34" charset="0"/>
              <a:sym typeface="Calibri"/>
            </a:endParaRPr>
          </a:p>
        </p:txBody>
      </p:sp>
      <p:pic>
        <p:nvPicPr>
          <p:cNvPr id="6" name="image12.png">
            <a:extLst>
              <a:ext uri="{FF2B5EF4-FFF2-40B4-BE49-F238E27FC236}">
                <a16:creationId xmlns:a16="http://schemas.microsoft.com/office/drawing/2014/main" id="{7F8DF469-D802-437F-A38F-1B64DBB4474E}"/>
              </a:ext>
            </a:extLst>
          </p:cNvPr>
          <p:cNvPicPr/>
          <p:nvPr/>
        </p:nvPicPr>
        <p:blipFill>
          <a:blip r:embed="rId3"/>
          <a:srcRect/>
          <a:stretch>
            <a:fillRect/>
          </a:stretch>
        </p:blipFill>
        <p:spPr>
          <a:xfrm>
            <a:off x="7197601" y="1524000"/>
            <a:ext cx="4365134" cy="3479543"/>
          </a:xfrm>
          <a:prstGeom prst="rect">
            <a:avLst/>
          </a:prstGeom>
          <a:ln/>
        </p:spPr>
      </p:pic>
    </p:spTree>
    <p:extLst>
      <p:ext uri="{BB962C8B-B14F-4D97-AF65-F5344CB8AC3E}">
        <p14:creationId xmlns:p14="http://schemas.microsoft.com/office/powerpoint/2010/main" val="1917582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13"/>
          <p:cNvSpPr txBox="1"/>
          <p:nvPr/>
        </p:nvSpPr>
        <p:spPr>
          <a:xfrm>
            <a:off x="159487" y="0"/>
            <a:ext cx="1120671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effectLst/>
                <a:latin typeface="+mj-lt"/>
                <a:ea typeface="Times New Roman" panose="02020603050405020304" pitchFamily="18" charset="0"/>
                <a:cs typeface="Calibri Light" panose="020F0302020204030204" pitchFamily="34" charset="0"/>
              </a:rPr>
              <a:t>Analyzing the age of the customers</a:t>
            </a:r>
            <a:endParaRPr lang="en-US" sz="4800" dirty="0">
              <a:latin typeface="+mj-lt"/>
              <a:ea typeface="Calibri"/>
              <a:cs typeface="Calibri Light" panose="020F0302020204030204" pitchFamily="34" charset="0"/>
              <a:sym typeface="Calibri"/>
            </a:endParaRPr>
          </a:p>
        </p:txBody>
      </p:sp>
      <p:pic>
        <p:nvPicPr>
          <p:cNvPr id="5" name="image10.png">
            <a:extLst>
              <a:ext uri="{FF2B5EF4-FFF2-40B4-BE49-F238E27FC236}">
                <a16:creationId xmlns:a16="http://schemas.microsoft.com/office/drawing/2014/main" id="{BDB3B2C2-480F-4B49-B9E5-68C02D1263C5}"/>
              </a:ext>
            </a:extLst>
          </p:cNvPr>
          <p:cNvPicPr/>
          <p:nvPr/>
        </p:nvPicPr>
        <p:blipFill>
          <a:blip r:embed="rId3"/>
          <a:srcRect/>
          <a:stretch>
            <a:fillRect/>
          </a:stretch>
        </p:blipFill>
        <p:spPr>
          <a:xfrm>
            <a:off x="5245662" y="1162766"/>
            <a:ext cx="3741022" cy="2956949"/>
          </a:xfrm>
          <a:prstGeom prst="rect">
            <a:avLst/>
          </a:prstGeom>
          <a:ln/>
        </p:spPr>
      </p:pic>
      <p:pic>
        <p:nvPicPr>
          <p:cNvPr id="7" name="image19.png">
            <a:extLst>
              <a:ext uri="{FF2B5EF4-FFF2-40B4-BE49-F238E27FC236}">
                <a16:creationId xmlns:a16="http://schemas.microsoft.com/office/drawing/2014/main" id="{71597D77-A848-434D-94DC-1EFD2896171A}"/>
              </a:ext>
            </a:extLst>
          </p:cNvPr>
          <p:cNvPicPr/>
          <p:nvPr/>
        </p:nvPicPr>
        <p:blipFill>
          <a:blip r:embed="rId4"/>
          <a:srcRect/>
          <a:stretch>
            <a:fillRect/>
          </a:stretch>
        </p:blipFill>
        <p:spPr>
          <a:xfrm>
            <a:off x="1002889" y="1160206"/>
            <a:ext cx="3697227" cy="3303639"/>
          </a:xfrm>
          <a:prstGeom prst="rect">
            <a:avLst/>
          </a:prstGeom>
          <a:ln/>
        </p:spPr>
      </p:pic>
      <p:sp>
        <p:nvSpPr>
          <p:cNvPr id="8" name="TextBox 7">
            <a:extLst>
              <a:ext uri="{FF2B5EF4-FFF2-40B4-BE49-F238E27FC236}">
                <a16:creationId xmlns:a16="http://schemas.microsoft.com/office/drawing/2014/main" id="{5C9E21DB-343B-4A05-9E2C-D7B73D3BE913}"/>
              </a:ext>
            </a:extLst>
          </p:cNvPr>
          <p:cNvSpPr txBox="1"/>
          <p:nvPr/>
        </p:nvSpPr>
        <p:spPr>
          <a:xfrm>
            <a:off x="521110" y="4677732"/>
            <a:ext cx="10648335" cy="1019574"/>
          </a:xfrm>
          <a:prstGeom prst="rect">
            <a:avLst/>
          </a:prstGeom>
          <a:noFill/>
        </p:spPr>
        <p:txBody>
          <a:bodyPr wrap="square">
            <a:spAutoFit/>
          </a:bodyPr>
          <a:lstStyle/>
          <a:p>
            <a:pPr algn="just">
              <a:lnSpc>
                <a:spcPct val="115000"/>
              </a:lnSpc>
              <a:spcBef>
                <a:spcPts val="600"/>
              </a:spcBef>
              <a:spcAft>
                <a:spcPts val="500"/>
              </a:spcAft>
            </a:pPr>
            <a:r>
              <a:rPr lang="en-IN" sz="1800" b="1" dirty="0">
                <a:effectLst/>
                <a:latin typeface="+mj-lt"/>
                <a:ea typeface="Arial" panose="020B0604020202020204" pitchFamily="34" charset="0"/>
                <a:cs typeface="Calibri Light" panose="020F030202020403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sz="1600" b="1" dirty="0">
              <a:effectLst/>
              <a:latin typeface="+mj-lt"/>
              <a:ea typeface="Arial" panose="020B0604020202020204" pitchFamily="34" charset="0"/>
              <a:cs typeface="Calibri Light" panose="020F0302020204030204" pitchFamily="34" charset="0"/>
            </a:endParaRPr>
          </a:p>
        </p:txBody>
      </p:sp>
    </p:spTree>
    <p:extLst>
      <p:ext uri="{BB962C8B-B14F-4D97-AF65-F5344CB8AC3E}">
        <p14:creationId xmlns:p14="http://schemas.microsoft.com/office/powerpoint/2010/main" val="2863558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13"/>
          <p:cNvSpPr txBox="1"/>
          <p:nvPr/>
        </p:nvSpPr>
        <p:spPr>
          <a:xfrm>
            <a:off x="159487" y="0"/>
            <a:ext cx="1120671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latin typeface="+mj-lt"/>
                <a:ea typeface="Montserrat"/>
                <a:cs typeface="Calibri Light" panose="020F0302020204030204" pitchFamily="34" charset="0"/>
                <a:sym typeface="Montserrat"/>
              </a:rPr>
              <a:t>Futuristic Features</a:t>
            </a:r>
            <a:endParaRPr lang="en-US" sz="3600" dirty="0">
              <a:latin typeface="+mj-lt"/>
              <a:ea typeface="Calibri"/>
              <a:cs typeface="Calibri Light" panose="020F0302020204030204" pitchFamily="34" charset="0"/>
              <a:sym typeface="Calibri"/>
            </a:endParaRPr>
          </a:p>
        </p:txBody>
      </p:sp>
      <p:pic>
        <p:nvPicPr>
          <p:cNvPr id="6" name="image15.png">
            <a:extLst>
              <a:ext uri="{FF2B5EF4-FFF2-40B4-BE49-F238E27FC236}">
                <a16:creationId xmlns:a16="http://schemas.microsoft.com/office/drawing/2014/main" id="{59BD0CC2-4086-43EF-89F6-0ACC3AFAB696}"/>
              </a:ext>
            </a:extLst>
          </p:cNvPr>
          <p:cNvPicPr/>
          <p:nvPr/>
        </p:nvPicPr>
        <p:blipFill>
          <a:blip r:embed="rId3"/>
          <a:srcRect/>
          <a:stretch>
            <a:fillRect/>
          </a:stretch>
        </p:blipFill>
        <p:spPr>
          <a:xfrm>
            <a:off x="1543664" y="1130711"/>
            <a:ext cx="8219767" cy="4955459"/>
          </a:xfrm>
          <a:prstGeom prst="rect">
            <a:avLst/>
          </a:prstGeom>
          <a:ln/>
        </p:spPr>
      </p:pic>
    </p:spTree>
    <p:extLst>
      <p:ext uri="{BB962C8B-B14F-4D97-AF65-F5344CB8AC3E}">
        <p14:creationId xmlns:p14="http://schemas.microsoft.com/office/powerpoint/2010/main" val="2245201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13"/>
          <p:cNvSpPr txBox="1"/>
          <p:nvPr/>
        </p:nvSpPr>
        <p:spPr>
          <a:xfrm>
            <a:off x="159487" y="0"/>
            <a:ext cx="1120671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tx1"/>
                </a:solidFill>
                <a:latin typeface="+mj-lt"/>
                <a:ea typeface="Calibri"/>
                <a:cs typeface="Calibri Light" panose="020F0302020204030204" pitchFamily="34" charset="0"/>
                <a:sym typeface="Calibri"/>
              </a:rPr>
              <a:t>Training the model</a:t>
            </a:r>
          </a:p>
        </p:txBody>
      </p:sp>
      <p:sp>
        <p:nvSpPr>
          <p:cNvPr id="5" name="TextBox 4">
            <a:extLst>
              <a:ext uri="{FF2B5EF4-FFF2-40B4-BE49-F238E27FC236}">
                <a16:creationId xmlns:a16="http://schemas.microsoft.com/office/drawing/2014/main" id="{623A8296-6711-4E30-844A-B55CAD6D9A71}"/>
              </a:ext>
            </a:extLst>
          </p:cNvPr>
          <p:cNvSpPr txBox="1"/>
          <p:nvPr/>
        </p:nvSpPr>
        <p:spPr>
          <a:xfrm>
            <a:off x="255639" y="1130847"/>
            <a:ext cx="10766322" cy="5342938"/>
          </a:xfrm>
          <a:prstGeom prst="rect">
            <a:avLst/>
          </a:prstGeom>
          <a:noFill/>
        </p:spPr>
        <p:txBody>
          <a:bodyPr wrap="square">
            <a:spAutoFit/>
          </a:bodyPr>
          <a:lstStyle/>
          <a:p>
            <a:pPr>
              <a:lnSpc>
                <a:spcPct val="115000"/>
              </a:lnSpc>
            </a:pPr>
            <a:r>
              <a:rPr lang="en-IN" sz="2400" b="1" dirty="0">
                <a:effectLst/>
                <a:latin typeface="+mj-lt"/>
                <a:ea typeface="Arial" panose="020B0604020202020204" pitchFamily="34" charset="0"/>
                <a:cs typeface="Calibri Light" panose="020F0302020204030204" pitchFamily="34" charset="0"/>
              </a:rPr>
              <a:t>Fitting different models</a:t>
            </a:r>
          </a:p>
          <a:p>
            <a:pPr>
              <a:lnSpc>
                <a:spcPct val="115000"/>
              </a:lnSpc>
            </a:pPr>
            <a:r>
              <a:rPr lang="en-IN" sz="2400" b="1" dirty="0">
                <a:effectLst/>
                <a:latin typeface="+mj-lt"/>
                <a:ea typeface="Arial" panose="020B0604020202020204" pitchFamily="34" charset="0"/>
                <a:cs typeface="Calibri Light" panose="020F0302020204030204" pitchFamily="34" charset="0"/>
              </a:rPr>
              <a:t>For modelling we tried various classification algorithms like:</a:t>
            </a:r>
          </a:p>
          <a:p>
            <a:pPr>
              <a:lnSpc>
                <a:spcPct val="115000"/>
              </a:lnSpc>
            </a:pPr>
            <a:r>
              <a:rPr lang="en-IN" sz="2400" b="1" dirty="0">
                <a:effectLst/>
                <a:latin typeface="+mj-lt"/>
                <a:ea typeface="Arial Unicode MS"/>
                <a:cs typeface="Calibri Light" panose="020F0302020204030204" pitchFamily="34" charset="0"/>
              </a:rPr>
              <a:t>➤</a:t>
            </a:r>
            <a:r>
              <a:rPr lang="en-IN" sz="2400" b="1" dirty="0">
                <a:effectLst/>
                <a:latin typeface="+mj-lt"/>
                <a:ea typeface="Arial" panose="020B0604020202020204" pitchFamily="34" charset="0"/>
                <a:cs typeface="Calibri Light" panose="020F0302020204030204" pitchFamily="34" charset="0"/>
              </a:rPr>
              <a:t>  Logistic Regression</a:t>
            </a:r>
          </a:p>
          <a:p>
            <a:pPr>
              <a:lnSpc>
                <a:spcPct val="115000"/>
              </a:lnSpc>
            </a:pPr>
            <a:r>
              <a:rPr lang="en-IN" sz="2400" b="1" dirty="0">
                <a:effectLst/>
                <a:latin typeface="+mj-lt"/>
                <a:ea typeface="Arial" panose="020B0604020202020204" pitchFamily="34" charset="0"/>
                <a:cs typeface="Calibri Light" panose="020F0302020204030204" pitchFamily="34" charset="0"/>
              </a:rPr>
              <a:t>     Logistic Regression using LLE</a:t>
            </a:r>
          </a:p>
          <a:p>
            <a:pPr>
              <a:lnSpc>
                <a:spcPct val="115000"/>
              </a:lnSpc>
            </a:pPr>
            <a:r>
              <a:rPr lang="en-IN" sz="2400" b="1" dirty="0">
                <a:effectLst/>
                <a:latin typeface="+mj-lt"/>
                <a:ea typeface="Roboto" panose="02000000000000000000" pitchFamily="2" charset="0"/>
                <a:cs typeface="Calibri Light" panose="020F0302020204030204" pitchFamily="34" charset="0"/>
              </a:rPr>
              <a:t> </a:t>
            </a:r>
            <a:endParaRPr lang="en-IN" sz="2400" b="1" dirty="0">
              <a:effectLst/>
              <a:latin typeface="+mj-lt"/>
              <a:ea typeface="Arial" panose="020B0604020202020204" pitchFamily="34" charset="0"/>
              <a:cs typeface="Calibri Light" panose="020F0302020204030204" pitchFamily="34" charset="0"/>
            </a:endParaRPr>
          </a:p>
          <a:p>
            <a:pPr>
              <a:lnSpc>
                <a:spcPct val="115000"/>
              </a:lnSpc>
            </a:pPr>
            <a:r>
              <a:rPr lang="en-IN" sz="2400" b="1" dirty="0">
                <a:effectLst/>
                <a:latin typeface="+mj-lt"/>
                <a:ea typeface="Arial Unicode MS"/>
                <a:cs typeface="Calibri Light" panose="020F0302020204030204" pitchFamily="34" charset="0"/>
              </a:rPr>
              <a:t>➤</a:t>
            </a:r>
            <a:r>
              <a:rPr lang="en-IN" sz="2400" b="1" dirty="0">
                <a:effectLst/>
                <a:latin typeface="+mj-lt"/>
                <a:ea typeface="Arial" panose="020B0604020202020204" pitchFamily="34" charset="0"/>
                <a:cs typeface="Calibri Light" panose="020F0302020204030204" pitchFamily="34" charset="0"/>
              </a:rPr>
              <a:t>SVC</a:t>
            </a:r>
          </a:p>
          <a:p>
            <a:pPr>
              <a:lnSpc>
                <a:spcPct val="115000"/>
              </a:lnSpc>
            </a:pPr>
            <a:r>
              <a:rPr lang="en-IN" sz="2400" b="1" dirty="0">
                <a:effectLst/>
                <a:latin typeface="+mj-lt"/>
                <a:ea typeface="Arial" panose="020B0604020202020204" pitchFamily="34" charset="0"/>
                <a:cs typeface="Calibri Light" panose="020F0302020204030204" pitchFamily="34" charset="0"/>
              </a:rPr>
              <a:t> </a:t>
            </a:r>
          </a:p>
          <a:p>
            <a:pPr algn="just">
              <a:lnSpc>
                <a:spcPct val="115000"/>
              </a:lnSpc>
            </a:pPr>
            <a:r>
              <a:rPr lang="en-IN" sz="2400" b="1" dirty="0">
                <a:effectLst/>
                <a:latin typeface="+mj-lt"/>
                <a:ea typeface="Arial Unicode MS"/>
                <a:cs typeface="Calibri Light" panose="020F0302020204030204" pitchFamily="34" charset="0"/>
              </a:rPr>
              <a:t>➤</a:t>
            </a:r>
            <a:r>
              <a:rPr lang="en-IN" sz="2400" b="1" dirty="0">
                <a:effectLst/>
                <a:latin typeface="+mj-lt"/>
                <a:ea typeface="Arial" panose="020B0604020202020204" pitchFamily="34" charset="0"/>
                <a:cs typeface="Calibri Light" panose="020F0302020204030204" pitchFamily="34" charset="0"/>
              </a:rPr>
              <a:t>SVC with LLE</a:t>
            </a:r>
          </a:p>
          <a:p>
            <a:pPr>
              <a:lnSpc>
                <a:spcPct val="115000"/>
              </a:lnSpc>
              <a:spcBef>
                <a:spcPts val="1200"/>
              </a:spcBef>
              <a:spcAft>
                <a:spcPts val="1200"/>
              </a:spcAft>
            </a:pPr>
            <a:r>
              <a:rPr lang="en-IN" sz="2400" b="1" kern="0" dirty="0">
                <a:effectLst/>
                <a:latin typeface="+mj-lt"/>
                <a:cs typeface="Calibri Light" panose="020F0302020204030204" pitchFamily="34" charset="0"/>
              </a:rPr>
              <a:t>Ensemble Learning</a:t>
            </a:r>
          </a:p>
          <a:p>
            <a:pPr>
              <a:lnSpc>
                <a:spcPct val="115000"/>
              </a:lnSpc>
              <a:spcBef>
                <a:spcPts val="1200"/>
              </a:spcBef>
              <a:spcAft>
                <a:spcPts val="1200"/>
              </a:spcAft>
            </a:pPr>
            <a:r>
              <a:rPr lang="en-IN" sz="2400" b="1" kern="0" dirty="0">
                <a:effectLst/>
                <a:latin typeface="+mj-lt"/>
                <a:ea typeface="Arial Unicode MS"/>
                <a:cs typeface="Calibri Light" panose="020F0302020204030204" pitchFamily="34" charset="0"/>
              </a:rPr>
              <a:t>➤ </a:t>
            </a:r>
            <a:r>
              <a:rPr lang="en-IN" sz="2400" b="1" kern="0" dirty="0">
                <a:effectLst/>
                <a:latin typeface="+mj-lt"/>
                <a:cs typeface="Calibri Light" panose="020F0302020204030204" pitchFamily="34" charset="0"/>
              </a:rPr>
              <a:t>Bagging Classifier</a:t>
            </a:r>
          </a:p>
          <a:p>
            <a:pPr algn="just">
              <a:lnSpc>
                <a:spcPct val="115000"/>
              </a:lnSpc>
            </a:pPr>
            <a:r>
              <a:rPr lang="en-IN" sz="2400" b="1" dirty="0">
                <a:effectLst/>
                <a:latin typeface="+mj-lt"/>
                <a:ea typeface="Arial Unicode MS"/>
                <a:cs typeface="Calibri Light" panose="020F0302020204030204" pitchFamily="34" charset="0"/>
              </a:rPr>
              <a:t>➤</a:t>
            </a:r>
            <a:r>
              <a:rPr lang="en-IN" sz="2400" b="1" dirty="0">
                <a:effectLst/>
                <a:latin typeface="+mj-lt"/>
                <a:ea typeface="Arial" panose="020B0604020202020204" pitchFamily="34" charset="0"/>
                <a:cs typeface="Calibri Light" panose="020F0302020204030204" pitchFamily="34" charset="0"/>
              </a:rPr>
              <a:t>Voting Classifier</a:t>
            </a:r>
          </a:p>
        </p:txBody>
      </p:sp>
    </p:spTree>
    <p:extLst>
      <p:ext uri="{BB962C8B-B14F-4D97-AF65-F5344CB8AC3E}">
        <p14:creationId xmlns:p14="http://schemas.microsoft.com/office/powerpoint/2010/main" val="1036641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13"/>
          <p:cNvSpPr txBox="1"/>
          <p:nvPr/>
        </p:nvSpPr>
        <p:spPr>
          <a:xfrm>
            <a:off x="159487" y="0"/>
            <a:ext cx="1120671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tx1"/>
                </a:solidFill>
                <a:latin typeface="+mj-lt"/>
                <a:cs typeface="Calibri Light" panose="020F0302020204030204" pitchFamily="34" charset="0"/>
                <a:sym typeface="Arial"/>
              </a:rPr>
              <a:t>Evaluating the model</a:t>
            </a:r>
            <a:endParaRPr lang="en-US" sz="3600" dirty="0">
              <a:solidFill>
                <a:schemeClr val="tx1"/>
              </a:solidFill>
              <a:latin typeface="+mj-lt"/>
              <a:ea typeface="Calibri"/>
              <a:cs typeface="Calibri Light" panose="020F0302020204030204" pitchFamily="34" charset="0"/>
              <a:sym typeface="Calibri"/>
            </a:endParaRPr>
          </a:p>
        </p:txBody>
      </p:sp>
      <p:sp>
        <p:nvSpPr>
          <p:cNvPr id="6" name="TextBox 5">
            <a:extLst>
              <a:ext uri="{FF2B5EF4-FFF2-40B4-BE49-F238E27FC236}">
                <a16:creationId xmlns:a16="http://schemas.microsoft.com/office/drawing/2014/main" id="{CA72C3A4-2441-497E-AE5E-49860D91C6AB}"/>
              </a:ext>
            </a:extLst>
          </p:cNvPr>
          <p:cNvSpPr txBox="1"/>
          <p:nvPr/>
        </p:nvSpPr>
        <p:spPr>
          <a:xfrm>
            <a:off x="88490" y="959273"/>
            <a:ext cx="11788877" cy="5271700"/>
          </a:xfrm>
          <a:prstGeom prst="rect">
            <a:avLst/>
          </a:prstGeom>
          <a:noFill/>
        </p:spPr>
        <p:txBody>
          <a:bodyPr wrap="square">
            <a:spAutoFit/>
          </a:bodyPr>
          <a:lstStyle/>
          <a:p>
            <a:pPr marL="0" marR="0" lvl="0" indent="0" algn="just" rtl="0">
              <a:lnSpc>
                <a:spcPct val="115000"/>
              </a:lnSpc>
              <a:spcBef>
                <a:spcPts val="0"/>
              </a:spcBef>
              <a:spcAft>
                <a:spcPts val="0"/>
              </a:spcAft>
              <a:buClr>
                <a:schemeClr val="lt1"/>
              </a:buClr>
              <a:buSzPts val="2400"/>
              <a:buFont typeface="Calibri"/>
              <a:buNone/>
            </a:pPr>
            <a:r>
              <a:rPr lang="en-US" sz="2400" b="1" dirty="0">
                <a:latin typeface="+mj-lt"/>
                <a:ea typeface="Calibri"/>
                <a:cs typeface="Calibri Light" panose="020F0302020204030204" pitchFamily="34" charset="0"/>
                <a:sym typeface="Calibri"/>
              </a:rPr>
              <a:t>After the model is built, if we see that the difference in the values of the predicted and actual data is not much, it is considered to be a good model and can be used to make future predictions.</a:t>
            </a:r>
            <a:endParaRPr lang="en-US" b="1" dirty="0">
              <a:latin typeface="+mj-lt"/>
              <a:cs typeface="Calibri Light" panose="020F0302020204030204" pitchFamily="34" charset="0"/>
            </a:endParaRPr>
          </a:p>
          <a:p>
            <a:pPr marL="0" marR="0" lvl="0" indent="0" algn="just" rtl="0">
              <a:lnSpc>
                <a:spcPct val="115000"/>
              </a:lnSpc>
              <a:spcBef>
                <a:spcPts val="0"/>
              </a:spcBef>
              <a:spcAft>
                <a:spcPts val="0"/>
              </a:spcAft>
              <a:buClr>
                <a:schemeClr val="dk1"/>
              </a:buClr>
              <a:buSzPts val="2400"/>
              <a:buFont typeface="Calibri"/>
              <a:buNone/>
            </a:pPr>
            <a:endParaRPr lang="en-US" sz="2400" b="1" dirty="0">
              <a:latin typeface="+mj-lt"/>
              <a:ea typeface="Times New Roman"/>
              <a:cs typeface="Calibri Light" panose="020F0302020204030204" pitchFamily="34" charset="0"/>
              <a:sym typeface="Times New Roman"/>
            </a:endParaRPr>
          </a:p>
          <a:p>
            <a:pPr marL="0" marR="0" lvl="0" indent="0" algn="just" rtl="0">
              <a:lnSpc>
                <a:spcPct val="100000"/>
              </a:lnSpc>
              <a:spcBef>
                <a:spcPts val="100"/>
              </a:spcBef>
              <a:spcAft>
                <a:spcPts val="0"/>
              </a:spcAft>
              <a:buClr>
                <a:schemeClr val="lt1"/>
              </a:buClr>
              <a:buSzPts val="2400"/>
              <a:buFont typeface="Calibri"/>
              <a:buNone/>
            </a:pPr>
            <a:r>
              <a:rPr lang="en-US" sz="2400" b="1" dirty="0">
                <a:latin typeface="+mj-lt"/>
                <a:ea typeface="Calibri"/>
                <a:cs typeface="Calibri Light" panose="020F0302020204030204" pitchFamily="34" charset="0"/>
                <a:sym typeface="Calibri"/>
              </a:rPr>
              <a:t>Few metric tools we can use to calculate error in the model</a:t>
            </a:r>
            <a:endParaRPr lang="en-US" b="1" dirty="0">
              <a:latin typeface="+mj-lt"/>
              <a:cs typeface="Calibri Light" panose="020F0302020204030204" pitchFamily="34" charset="0"/>
            </a:endParaRPr>
          </a:p>
          <a:p>
            <a:pPr marL="0" marR="0" lvl="0" indent="0" algn="just" rtl="0">
              <a:lnSpc>
                <a:spcPct val="100000"/>
              </a:lnSpc>
              <a:spcBef>
                <a:spcPts val="100"/>
              </a:spcBef>
              <a:spcAft>
                <a:spcPts val="0"/>
              </a:spcAft>
              <a:buClr>
                <a:schemeClr val="lt1"/>
              </a:buClr>
              <a:buSzPts val="2400"/>
              <a:buFont typeface="Times New Roman"/>
              <a:buNone/>
            </a:pPr>
            <a:r>
              <a:rPr lang="en-US" sz="1800" b="1" dirty="0">
                <a:effectLst/>
                <a:latin typeface="+mj-lt"/>
                <a:ea typeface="Arial" panose="020B0604020202020204" pitchFamily="34" charset="0"/>
                <a:cs typeface="Calibri Light" panose="020F0302020204030204" pitchFamily="34" charset="0"/>
              </a:rPr>
              <a:t>1) Confusion Matrix: It is nothing but a tabular representation of Actual vs Predicted values. This helps us to find the accuracy of the model and avoid overfitting.</a:t>
            </a:r>
          </a:p>
          <a:p>
            <a:pPr marL="0" marR="0" lvl="0" indent="0" algn="just" rtl="0">
              <a:lnSpc>
                <a:spcPct val="100000"/>
              </a:lnSpc>
              <a:spcBef>
                <a:spcPts val="100"/>
              </a:spcBef>
              <a:spcAft>
                <a:spcPts val="0"/>
              </a:spcAft>
              <a:buClr>
                <a:schemeClr val="lt1"/>
              </a:buClr>
              <a:buSzPts val="2400"/>
              <a:buFont typeface="Times New Roman"/>
              <a:buNone/>
            </a:pPr>
            <a:r>
              <a:rPr lang="en-US" sz="1800" b="1" dirty="0">
                <a:effectLst/>
                <a:latin typeface="+mj-lt"/>
                <a:ea typeface="Arial" panose="020B0604020202020204" pitchFamily="34" charset="0"/>
                <a:cs typeface="Calibri Light" panose="020F0302020204030204" pitchFamily="34" charset="0"/>
              </a:rPr>
              <a:t>2) </a:t>
            </a:r>
            <a:r>
              <a:rPr lang="en-US" sz="1800" b="1" u="sng" dirty="0">
                <a:effectLst/>
                <a:latin typeface="+mj-lt"/>
                <a:ea typeface="Arial" panose="020B0604020202020204" pitchFamily="34" charset="0"/>
                <a:cs typeface="Calibri Light" panose="020F0302020204030204" pitchFamily="34" charset="0"/>
              </a:rPr>
              <a:t>ROC Curve:</a:t>
            </a:r>
            <a:r>
              <a:rPr lang="en-US" sz="1800" b="1" dirty="0">
                <a:effectLst/>
                <a:latin typeface="+mj-lt"/>
                <a:ea typeface="Arial" panose="020B0604020202020204" pitchFamily="34" charset="0"/>
                <a:cs typeface="Calibri Light" panose="020F0302020204030204" pitchFamily="34" charset="0"/>
              </a:rPr>
              <a:t> Receiver Operating Characteristic(ROC) summarizes the model’s performance by evaluating the trade-offs between true positive rate (sensitivity) and false positive rate(1- specificity). For plotting ROC, it is advisable to assume p &gt; 0.5 since we are more concerned about success rate. 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a:t>
            </a:r>
          </a:p>
          <a:p>
            <a:pPr marL="0" marR="0" lvl="0" indent="0" algn="just" rtl="0">
              <a:lnSpc>
                <a:spcPct val="100000"/>
              </a:lnSpc>
              <a:spcBef>
                <a:spcPts val="100"/>
              </a:spcBef>
              <a:spcAft>
                <a:spcPts val="0"/>
              </a:spcAft>
              <a:buClr>
                <a:schemeClr val="lt1"/>
              </a:buClr>
              <a:buSzPts val="2400"/>
              <a:buFont typeface="Times New Roman"/>
              <a:buNone/>
            </a:pPr>
            <a:endParaRPr lang="en-US" sz="1800" b="1" dirty="0">
              <a:effectLst/>
              <a:latin typeface="+mj-lt"/>
              <a:ea typeface="Arial" panose="020B0604020202020204" pitchFamily="34" charset="0"/>
              <a:cs typeface="Calibri Light" panose="020F0302020204030204" pitchFamily="34" charset="0"/>
            </a:endParaRPr>
          </a:p>
          <a:p>
            <a:pPr marL="0" marR="0" lvl="0" indent="0" algn="just" rtl="0">
              <a:lnSpc>
                <a:spcPct val="100000"/>
              </a:lnSpc>
              <a:spcBef>
                <a:spcPts val="100"/>
              </a:spcBef>
              <a:spcAft>
                <a:spcPts val="0"/>
              </a:spcAft>
              <a:buClr>
                <a:schemeClr val="lt1"/>
              </a:buClr>
              <a:buSzPts val="2400"/>
              <a:buFont typeface="Times New Roman"/>
              <a:buNone/>
            </a:pPr>
            <a:endParaRPr lang="en-US" b="1" dirty="0">
              <a:latin typeface="+mj-lt"/>
              <a:cs typeface="Calibri Light" panose="020F0302020204030204" pitchFamily="34" charset="0"/>
            </a:endParaRPr>
          </a:p>
        </p:txBody>
      </p:sp>
    </p:spTree>
    <p:extLst>
      <p:ext uri="{BB962C8B-B14F-4D97-AF65-F5344CB8AC3E}">
        <p14:creationId xmlns:p14="http://schemas.microsoft.com/office/powerpoint/2010/main" val="136892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13"/>
          <p:cNvSpPr txBox="1"/>
          <p:nvPr/>
        </p:nvSpPr>
        <p:spPr>
          <a:xfrm>
            <a:off x="159487" y="0"/>
            <a:ext cx="1120671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latin typeface="+mj-lt"/>
                <a:ea typeface="Montserrat"/>
                <a:cs typeface="Calibri Light" panose="020F0302020204030204" pitchFamily="34" charset="0"/>
                <a:sym typeface="Montserrat"/>
              </a:rPr>
              <a:t>ML Models and Metrics</a:t>
            </a:r>
            <a:endParaRPr lang="en-US" sz="3600" b="1" dirty="0">
              <a:latin typeface="+mj-lt"/>
              <a:ea typeface="Calibri"/>
              <a:cs typeface="Calibri Light" panose="020F0302020204030204" pitchFamily="34" charset="0"/>
              <a:sym typeface="Calibri"/>
            </a:endParaRPr>
          </a:p>
        </p:txBody>
      </p:sp>
      <p:sp>
        <p:nvSpPr>
          <p:cNvPr id="5" name="TextBox 4">
            <a:extLst>
              <a:ext uri="{FF2B5EF4-FFF2-40B4-BE49-F238E27FC236}">
                <a16:creationId xmlns:a16="http://schemas.microsoft.com/office/drawing/2014/main" id="{59C9CB43-BC3C-4FB5-8DEF-7572C84A6D5B}"/>
              </a:ext>
            </a:extLst>
          </p:cNvPr>
          <p:cNvSpPr txBox="1"/>
          <p:nvPr/>
        </p:nvSpPr>
        <p:spPr>
          <a:xfrm>
            <a:off x="353963" y="1267962"/>
            <a:ext cx="8438535" cy="3108543"/>
          </a:xfrm>
          <a:prstGeom prst="rect">
            <a:avLst/>
          </a:prstGeom>
          <a:noFill/>
        </p:spPr>
        <p:txBody>
          <a:bodyPr wrap="square">
            <a:spAutoFit/>
          </a:bodyPr>
          <a:lstStyle/>
          <a:p>
            <a:r>
              <a:rPr lang="en-US" sz="2800" b="1" i="0" dirty="0">
                <a:effectLst/>
                <a:latin typeface="+mj-lt"/>
                <a:cs typeface="Calibri Light" panose="020F0302020204030204" pitchFamily="34" charset="0"/>
              </a:rPr>
              <a:t>Accuracy of Logistic Regression Model: 0.8206 </a:t>
            </a:r>
          </a:p>
          <a:p>
            <a:endParaRPr lang="en-US" sz="2800" b="1" i="0" dirty="0">
              <a:effectLst/>
              <a:latin typeface="+mj-lt"/>
              <a:cs typeface="Calibri Light" panose="020F0302020204030204" pitchFamily="34" charset="0"/>
            </a:endParaRPr>
          </a:p>
          <a:p>
            <a:r>
              <a:rPr lang="en-US" sz="2800" b="1" i="0" dirty="0">
                <a:effectLst/>
                <a:latin typeface="+mj-lt"/>
                <a:cs typeface="Calibri Light" panose="020F0302020204030204" pitchFamily="34" charset="0"/>
              </a:rPr>
              <a:t>Accuracy of SVC Model: 0.8198 </a:t>
            </a:r>
          </a:p>
          <a:p>
            <a:endParaRPr lang="en-US" sz="2800" b="1" i="0" dirty="0">
              <a:effectLst/>
              <a:latin typeface="+mj-lt"/>
              <a:cs typeface="Calibri Light" panose="020F0302020204030204" pitchFamily="34" charset="0"/>
            </a:endParaRPr>
          </a:p>
          <a:p>
            <a:r>
              <a:rPr lang="en-US" sz="2800" b="1" i="0" dirty="0">
                <a:effectLst/>
                <a:latin typeface="+mj-lt"/>
                <a:cs typeface="Calibri Light" panose="020F0302020204030204" pitchFamily="34" charset="0"/>
              </a:rPr>
              <a:t>Accuracy of Bagging Classifier: 0.8206 </a:t>
            </a:r>
          </a:p>
          <a:p>
            <a:endParaRPr lang="en-US" sz="2800" b="1" i="0" dirty="0">
              <a:effectLst/>
              <a:latin typeface="+mj-lt"/>
              <a:cs typeface="Calibri Light" panose="020F0302020204030204" pitchFamily="34" charset="0"/>
            </a:endParaRPr>
          </a:p>
          <a:p>
            <a:r>
              <a:rPr lang="en-US" sz="2800" b="1" i="0" dirty="0">
                <a:effectLst/>
                <a:latin typeface="+mj-lt"/>
                <a:cs typeface="Calibri Light" panose="020F0302020204030204" pitchFamily="34" charset="0"/>
              </a:rPr>
              <a:t>Accuracy of Voting Classifier: 0.8207</a:t>
            </a:r>
            <a:endParaRPr lang="en-IN" sz="2800" b="1" dirty="0">
              <a:latin typeface="+mj-lt"/>
              <a:cs typeface="Calibri Light" panose="020F0302020204030204" pitchFamily="34" charset="0"/>
            </a:endParaRPr>
          </a:p>
        </p:txBody>
      </p:sp>
    </p:spTree>
    <p:extLst>
      <p:ext uri="{BB962C8B-B14F-4D97-AF65-F5344CB8AC3E}">
        <p14:creationId xmlns:p14="http://schemas.microsoft.com/office/powerpoint/2010/main" val="358997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13"/>
          <p:cNvSpPr txBox="1"/>
          <p:nvPr/>
        </p:nvSpPr>
        <p:spPr>
          <a:xfrm>
            <a:off x="159487" y="0"/>
            <a:ext cx="11206715" cy="1077178"/>
          </a:xfrm>
          <a:prstGeom prst="rect">
            <a:avLst/>
          </a:prstGeom>
          <a:noFill/>
          <a:ln>
            <a:noFill/>
          </a:ln>
        </p:spPr>
        <p:txBody>
          <a:bodyPr spcFirstLastPara="1" wrap="square" lIns="91425" tIns="45700" rIns="91425" bIns="45700" anchor="t" anchorCtr="0">
            <a:spAutoFit/>
          </a:bodyPr>
          <a:lstStyle/>
          <a:p>
            <a:r>
              <a:rPr lang="en-US" sz="3600" b="1" dirty="0">
                <a:solidFill>
                  <a:schemeClr val="tx1"/>
                </a:solidFill>
                <a:latin typeface="+mj-lt"/>
                <a:ea typeface="Calibri"/>
                <a:cs typeface="Calibri Light" panose="020F0302020204030204" pitchFamily="34" charset="0"/>
                <a:sym typeface="Calibri"/>
              </a:rPr>
              <a:t>Conclusion</a:t>
            </a:r>
            <a:endParaRPr lang="en-US" sz="1600" dirty="0">
              <a:solidFill>
                <a:schemeClr val="tx1"/>
              </a:solidFill>
              <a:latin typeface="+mj-lt"/>
              <a:ea typeface="Calibri"/>
              <a:cs typeface="Calibri Light" panose="020F0302020204030204" pitchFamily="34" charset="0"/>
              <a:sym typeface="Calibri"/>
            </a:endParaRPr>
          </a:p>
          <a:p>
            <a:pPr marL="0" marR="0" lvl="0" indent="0" algn="l" rtl="0">
              <a:spcBef>
                <a:spcPts val="0"/>
              </a:spcBef>
              <a:spcAft>
                <a:spcPts val="0"/>
              </a:spcAft>
              <a:buNone/>
            </a:pPr>
            <a:endParaRPr lang="en-US" sz="2800" b="1" dirty="0">
              <a:solidFill>
                <a:schemeClr val="tx1"/>
              </a:solidFill>
              <a:latin typeface="+mj-lt"/>
              <a:ea typeface="Calibri"/>
              <a:cs typeface="Calibri"/>
              <a:sym typeface="Calibri"/>
            </a:endParaRPr>
          </a:p>
        </p:txBody>
      </p:sp>
      <p:sp>
        <p:nvSpPr>
          <p:cNvPr id="6" name="TextBox 5">
            <a:extLst>
              <a:ext uri="{FF2B5EF4-FFF2-40B4-BE49-F238E27FC236}">
                <a16:creationId xmlns:a16="http://schemas.microsoft.com/office/drawing/2014/main" id="{0F2C5BE9-F681-4373-8C12-C9974016C16A}"/>
              </a:ext>
            </a:extLst>
          </p:cNvPr>
          <p:cNvSpPr txBox="1"/>
          <p:nvPr/>
        </p:nvSpPr>
        <p:spPr>
          <a:xfrm>
            <a:off x="159488" y="774534"/>
            <a:ext cx="11511402" cy="5160708"/>
          </a:xfrm>
          <a:prstGeom prst="rect">
            <a:avLst/>
          </a:prstGeom>
          <a:noFill/>
        </p:spPr>
        <p:txBody>
          <a:bodyPr wrap="square">
            <a:spAutoFit/>
          </a:bodyPr>
          <a:lstStyle/>
          <a:p>
            <a:pPr algn="just">
              <a:lnSpc>
                <a:spcPct val="115000"/>
              </a:lnSpc>
            </a:pPr>
            <a:r>
              <a:rPr lang="en-IN" sz="1800" b="1" dirty="0">
                <a:effectLst/>
                <a:latin typeface="+mj-lt"/>
                <a:ea typeface="Arial" panose="020B0604020202020204" pitchFamily="34" charset="0"/>
                <a:cs typeface="Calibri Light" panose="020F0302020204030204" pitchFamily="34" charset="0"/>
              </a:rPr>
              <a:t>The objective of this project is to train various supervised learning algorithms to predict the client’s behaviour in paying off the credit card balance. In classification problems, an imbalanced dataset is also crucial to enhance the performance of the model, so different resampling techniques were also used to balance the dataset. We first investigated the datasets by using exploratory data analysis techniques, including data normalization. We started with the logistic regression model, then compared the results with traditional machine learning-based models. Then K-means SMOTE resampling method on Taiwan client’s credit dataset. </a:t>
            </a:r>
          </a:p>
          <a:p>
            <a:pPr algn="just">
              <a:lnSpc>
                <a:spcPct val="115000"/>
              </a:lnSpc>
              <a:spcAft>
                <a:spcPts val="2000"/>
              </a:spcAft>
            </a:pPr>
            <a:r>
              <a:rPr lang="en-IN" sz="1800" b="1" dirty="0">
                <a:effectLst/>
                <a:latin typeface="+mj-lt"/>
                <a:ea typeface="Arial" panose="020B0604020202020204" pitchFamily="34" charset="0"/>
                <a:cs typeface="Calibri Light" panose="020F0302020204030204" pitchFamily="34" charset="0"/>
              </a:rPr>
              <a:t>In the end, the proposed method has also been deployed on the web to assist the different stakeholders. Therefore, when the financial institution considers issuing the client a credit card, the institution needs to check the payment history of that person because the decision on whether to pay on duly or owe the bill on a specific month usually relates to the previous payment history. For instance, if a person owes numerous bills already, he or she is likely to delay the payment of the current month unless this person gets a windfall so that the total arrears can be paid off. Besides the payment history, it is also imperative to look at the applicants’ credit limit of their current credit cards. This is a result of a virtuous circle: people who pay on duly tend to have better credit scores, so the banks prefer to increase these people’s credit lines by taking less risk. </a:t>
            </a:r>
          </a:p>
        </p:txBody>
      </p:sp>
    </p:spTree>
    <p:extLst>
      <p:ext uri="{BB962C8B-B14F-4D97-AF65-F5344CB8AC3E}">
        <p14:creationId xmlns:p14="http://schemas.microsoft.com/office/powerpoint/2010/main" val="403138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2"/>
          <p:cNvSpPr txBox="1"/>
          <p:nvPr/>
        </p:nvSpPr>
        <p:spPr>
          <a:xfrm>
            <a:off x="202018" y="276440"/>
            <a:ext cx="11989981" cy="60477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chemeClr val="tx1"/>
                </a:solidFill>
                <a:latin typeface="+mj-lt"/>
                <a:ea typeface="Times New Roman"/>
                <a:cs typeface="Calibri Light" panose="020F0302020204030204" pitchFamily="34" charset="0"/>
                <a:sym typeface="Times New Roman"/>
              </a:rPr>
              <a:t>Points To Discussed:</a:t>
            </a:r>
            <a:endParaRPr sz="1400" b="1" i="0" u="none" strike="noStrike" cap="none" dirty="0">
              <a:solidFill>
                <a:schemeClr val="tx1"/>
              </a:solidFill>
              <a:latin typeface="+mj-lt"/>
              <a:cs typeface="Calibri Light" panose="020F0302020204030204" pitchFamily="34" charset="0"/>
              <a:sym typeface="Arial"/>
            </a:endParaRPr>
          </a:p>
          <a:p>
            <a:pPr marL="0" marR="0" lvl="0" indent="0" algn="l" rtl="0">
              <a:lnSpc>
                <a:spcPct val="100000"/>
              </a:lnSpc>
              <a:spcBef>
                <a:spcPts val="0"/>
              </a:spcBef>
              <a:spcAft>
                <a:spcPts val="0"/>
              </a:spcAft>
              <a:buClr>
                <a:srgbClr val="000000"/>
              </a:buClr>
              <a:buSzPts val="2800"/>
              <a:buFont typeface="Arial"/>
              <a:buNone/>
            </a:pPr>
            <a:endParaRPr sz="2900" b="0" i="0" u="none" strike="noStrike" cap="none" dirty="0">
              <a:solidFill>
                <a:schemeClr val="tx1"/>
              </a:solidFill>
              <a:latin typeface="+mj-lt"/>
              <a:ea typeface="Calibri"/>
              <a:cs typeface="Calibri Light" panose="020F0302020204030204" pitchFamily="34" charset="0"/>
              <a:sym typeface="Calibri"/>
            </a:endParaRPr>
          </a:p>
          <a:p>
            <a:pPr marL="0" marR="0" lvl="0" indent="0" algn="l" rtl="0">
              <a:lnSpc>
                <a:spcPct val="100000"/>
              </a:lnSpc>
              <a:spcBef>
                <a:spcPts val="0"/>
              </a:spcBef>
              <a:spcAft>
                <a:spcPts val="0"/>
              </a:spcAft>
              <a:buClr>
                <a:srgbClr val="000000"/>
              </a:buClr>
              <a:buSzPts val="2800"/>
              <a:buFont typeface="Arial"/>
              <a:buNone/>
            </a:pPr>
            <a:r>
              <a:rPr lang="en-US" sz="2900" b="0" i="0" u="none" strike="noStrike" cap="none" dirty="0">
                <a:solidFill>
                  <a:schemeClr val="tx1"/>
                </a:solidFill>
                <a:latin typeface="+mj-lt"/>
                <a:ea typeface="Calibri"/>
                <a:cs typeface="Calibri Light" panose="020F0302020204030204" pitchFamily="34" charset="0"/>
                <a:sym typeface="Calibri"/>
              </a:rPr>
              <a:t>-Data Summary</a:t>
            </a:r>
            <a:endParaRPr sz="2900" b="0" i="0" u="none" strike="noStrike" cap="none" dirty="0">
              <a:solidFill>
                <a:schemeClr val="tx1"/>
              </a:solidFill>
              <a:latin typeface="+mj-lt"/>
              <a:ea typeface="Calibri"/>
              <a:cs typeface="Calibri Light" panose="020F0302020204030204" pitchFamily="34" charset="0"/>
              <a:sym typeface="Calibri"/>
            </a:endParaRPr>
          </a:p>
          <a:p>
            <a:pPr marL="0" marR="0" lvl="0" indent="0" algn="l" rtl="0">
              <a:lnSpc>
                <a:spcPct val="100000"/>
              </a:lnSpc>
              <a:spcBef>
                <a:spcPts val="0"/>
              </a:spcBef>
              <a:spcAft>
                <a:spcPts val="0"/>
              </a:spcAft>
              <a:buClr>
                <a:srgbClr val="000000"/>
              </a:buClr>
              <a:buSzPts val="2800"/>
              <a:buFont typeface="Arial"/>
              <a:buNone/>
            </a:pPr>
            <a:r>
              <a:rPr lang="en-US" sz="2900" b="0" i="0" u="none" strike="noStrike" cap="none" dirty="0">
                <a:solidFill>
                  <a:schemeClr val="tx1"/>
                </a:solidFill>
                <a:latin typeface="+mj-lt"/>
                <a:ea typeface="Calibri"/>
                <a:cs typeface="Calibri Light" panose="020F0302020204030204" pitchFamily="34" charset="0"/>
                <a:sym typeface="Calibri"/>
              </a:rPr>
              <a:t>-Data Cleaning </a:t>
            </a:r>
            <a:endParaRPr sz="2900" b="0" i="0" u="none" strike="noStrike" cap="none" dirty="0">
              <a:solidFill>
                <a:schemeClr val="tx1"/>
              </a:solidFill>
              <a:latin typeface="+mj-lt"/>
              <a:ea typeface="Calibri"/>
              <a:cs typeface="Calibri Light" panose="020F0302020204030204" pitchFamily="34" charset="0"/>
              <a:sym typeface="Calibri"/>
            </a:endParaRPr>
          </a:p>
          <a:p>
            <a:pPr marL="0" marR="0" lvl="0" indent="0" algn="l" rtl="0">
              <a:spcBef>
                <a:spcPts val="0"/>
              </a:spcBef>
              <a:spcAft>
                <a:spcPts val="0"/>
              </a:spcAft>
              <a:buClr>
                <a:schemeClr val="lt1"/>
              </a:buClr>
              <a:buSzPts val="2900"/>
              <a:buFont typeface="Calibri"/>
              <a:buNone/>
            </a:pPr>
            <a:r>
              <a:rPr lang="en-US" sz="2900" b="0" i="0" u="none" strike="noStrike" cap="none" dirty="0">
                <a:solidFill>
                  <a:schemeClr val="tx1"/>
                </a:solidFill>
                <a:latin typeface="+mj-lt"/>
                <a:ea typeface="Calibri"/>
                <a:cs typeface="Calibri Light" panose="020F0302020204030204" pitchFamily="34" charset="0"/>
                <a:sym typeface="Calibri"/>
              </a:rPr>
              <a:t>-Defining problem statement </a:t>
            </a:r>
            <a:endParaRPr sz="2900" b="0" i="0" u="none" strike="noStrike" cap="none" dirty="0">
              <a:solidFill>
                <a:schemeClr val="tx1"/>
              </a:solidFill>
              <a:latin typeface="+mj-lt"/>
              <a:ea typeface="Calibri"/>
              <a:cs typeface="Calibri Light" panose="020F0302020204030204" pitchFamily="34" charset="0"/>
              <a:sym typeface="Calibri"/>
            </a:endParaRPr>
          </a:p>
          <a:p>
            <a:pPr marL="0" marR="0" lvl="0" indent="0" algn="l" rtl="0">
              <a:spcBef>
                <a:spcPts val="0"/>
              </a:spcBef>
              <a:spcAft>
                <a:spcPts val="0"/>
              </a:spcAft>
              <a:buClr>
                <a:schemeClr val="lt1"/>
              </a:buClr>
              <a:buSzPts val="2900"/>
              <a:buFont typeface="Calibri"/>
              <a:buNone/>
            </a:pPr>
            <a:r>
              <a:rPr lang="en-US" sz="2900" b="0" i="0" u="none" strike="noStrike" cap="none" dirty="0">
                <a:solidFill>
                  <a:schemeClr val="tx1"/>
                </a:solidFill>
                <a:latin typeface="+mj-lt"/>
                <a:ea typeface="Calibri"/>
                <a:cs typeface="Calibri Light" panose="020F0302020204030204" pitchFamily="34" charset="0"/>
                <a:sym typeface="Calibri"/>
              </a:rPr>
              <a:t>-EDA </a:t>
            </a:r>
            <a:endParaRPr sz="2900" b="0" i="0" u="none" strike="noStrike" cap="none" dirty="0">
              <a:solidFill>
                <a:schemeClr val="tx1"/>
              </a:solidFill>
              <a:latin typeface="+mj-lt"/>
              <a:ea typeface="Calibri"/>
              <a:cs typeface="Calibri Light" panose="020F0302020204030204" pitchFamily="34" charset="0"/>
              <a:sym typeface="Calibri"/>
            </a:endParaRPr>
          </a:p>
          <a:p>
            <a:pPr marL="0" marR="0" lvl="0" indent="0" algn="l" rtl="0">
              <a:spcBef>
                <a:spcPts val="0"/>
              </a:spcBef>
              <a:spcAft>
                <a:spcPts val="0"/>
              </a:spcAft>
              <a:buClr>
                <a:schemeClr val="lt1"/>
              </a:buClr>
              <a:buSzPts val="2900"/>
              <a:buFont typeface="Calibri"/>
              <a:buNone/>
            </a:pPr>
            <a:r>
              <a:rPr lang="en-US" sz="2900" b="0" i="0" u="none" strike="noStrike" cap="none" dirty="0">
                <a:solidFill>
                  <a:schemeClr val="tx1"/>
                </a:solidFill>
                <a:latin typeface="+mj-lt"/>
                <a:ea typeface="Calibri"/>
                <a:cs typeface="Calibri Light" panose="020F0302020204030204" pitchFamily="34" charset="0"/>
                <a:sym typeface="Calibri"/>
              </a:rPr>
              <a:t>-Feature Selection</a:t>
            </a:r>
          </a:p>
          <a:p>
            <a:pPr marL="0" marR="0" lvl="0" indent="0" algn="l" rtl="0">
              <a:spcBef>
                <a:spcPts val="0"/>
              </a:spcBef>
              <a:spcAft>
                <a:spcPts val="0"/>
              </a:spcAft>
              <a:buClr>
                <a:schemeClr val="lt1"/>
              </a:buClr>
              <a:buSzPts val="2900"/>
              <a:buFont typeface="Calibri"/>
              <a:buNone/>
            </a:pPr>
            <a:r>
              <a:rPr lang="en-IN" sz="2900" b="0" i="0" u="none" strike="noStrike" cap="none" dirty="0">
                <a:solidFill>
                  <a:schemeClr val="tx1"/>
                </a:solidFill>
                <a:latin typeface="+mj-lt"/>
                <a:ea typeface="Calibri"/>
                <a:cs typeface="Calibri Light" panose="020F0302020204030204" pitchFamily="34" charset="0"/>
                <a:sym typeface="Calibri"/>
              </a:rPr>
              <a:t>- Feature Engineering</a:t>
            </a:r>
          </a:p>
          <a:p>
            <a:pPr marL="0" marR="0" lvl="0" indent="0" algn="l" rtl="0">
              <a:spcBef>
                <a:spcPts val="0"/>
              </a:spcBef>
              <a:spcAft>
                <a:spcPts val="0"/>
              </a:spcAft>
              <a:buClr>
                <a:schemeClr val="lt1"/>
              </a:buClr>
              <a:buSzPts val="2900"/>
              <a:buFont typeface="Calibri"/>
              <a:buNone/>
            </a:pPr>
            <a:r>
              <a:rPr lang="en-US" sz="2900" b="0" i="0" u="none" strike="noStrike" cap="none" dirty="0">
                <a:solidFill>
                  <a:schemeClr val="tx1"/>
                </a:solidFill>
                <a:latin typeface="+mj-lt"/>
                <a:ea typeface="Calibri"/>
                <a:cs typeface="Calibri Light" panose="020F0302020204030204" pitchFamily="34" charset="0"/>
                <a:sym typeface="Calibri"/>
              </a:rPr>
              <a:t>-Preparing dataset for modeling</a:t>
            </a:r>
            <a:endParaRPr sz="2900" b="0" i="0" u="none" strike="noStrike" cap="none" dirty="0">
              <a:solidFill>
                <a:schemeClr val="tx1"/>
              </a:solidFill>
              <a:latin typeface="+mj-lt"/>
              <a:ea typeface="Calibri"/>
              <a:cs typeface="Calibri Light" panose="020F0302020204030204" pitchFamily="34" charset="0"/>
              <a:sym typeface="Calibri"/>
            </a:endParaRPr>
          </a:p>
          <a:p>
            <a:pPr marL="0" marR="0" lvl="0" indent="0" algn="l" rtl="0">
              <a:spcBef>
                <a:spcPts val="0"/>
              </a:spcBef>
              <a:spcAft>
                <a:spcPts val="0"/>
              </a:spcAft>
              <a:buClr>
                <a:schemeClr val="lt1"/>
              </a:buClr>
              <a:buSzPts val="2900"/>
              <a:buFont typeface="Calibri"/>
              <a:buNone/>
            </a:pPr>
            <a:r>
              <a:rPr lang="en-US" sz="2900" b="0" i="0" u="none" strike="noStrike" cap="none" dirty="0">
                <a:solidFill>
                  <a:schemeClr val="tx1"/>
                </a:solidFill>
                <a:latin typeface="+mj-lt"/>
                <a:ea typeface="Calibri"/>
                <a:cs typeface="Calibri Light" panose="020F0302020204030204" pitchFamily="34" charset="0"/>
                <a:sym typeface="Calibri"/>
              </a:rPr>
              <a:t>-Applying Model </a:t>
            </a:r>
            <a:endParaRPr sz="2900" b="0" i="0" u="none" strike="noStrike" cap="none" dirty="0">
              <a:solidFill>
                <a:schemeClr val="tx1"/>
              </a:solidFill>
              <a:latin typeface="+mj-lt"/>
              <a:ea typeface="Calibri"/>
              <a:cs typeface="Calibri Light" panose="020F0302020204030204" pitchFamily="34" charset="0"/>
              <a:sym typeface="Calibri"/>
            </a:endParaRPr>
          </a:p>
          <a:p>
            <a:pPr marL="0" marR="0" lvl="0" indent="0" algn="l" rtl="0">
              <a:spcBef>
                <a:spcPts val="0"/>
              </a:spcBef>
              <a:spcAft>
                <a:spcPts val="0"/>
              </a:spcAft>
              <a:buClr>
                <a:schemeClr val="lt1"/>
              </a:buClr>
              <a:buSzPts val="2900"/>
              <a:buFont typeface="Calibri"/>
              <a:buNone/>
            </a:pPr>
            <a:r>
              <a:rPr lang="en-US" sz="2900" b="0" i="0" u="none" strike="noStrike" cap="none" dirty="0">
                <a:solidFill>
                  <a:schemeClr val="tx1"/>
                </a:solidFill>
                <a:latin typeface="+mj-lt"/>
                <a:ea typeface="Calibri"/>
                <a:cs typeface="Calibri Light" panose="020F0302020204030204" pitchFamily="34" charset="0"/>
                <a:sym typeface="Calibri"/>
              </a:rPr>
              <a:t>-Model validation and selection</a:t>
            </a:r>
            <a:endParaRPr sz="2900" b="0" i="0" u="none" strike="noStrike" cap="none" dirty="0">
              <a:solidFill>
                <a:schemeClr val="tx1"/>
              </a:solidFill>
              <a:latin typeface="+mj-lt"/>
              <a:ea typeface="Calibri"/>
              <a:cs typeface="Calibri Light" panose="020F0302020204030204" pitchFamily="34" charset="0"/>
              <a:sym typeface="Calibri"/>
            </a:endParaRPr>
          </a:p>
          <a:p>
            <a:pPr marL="0" marR="0" lvl="0" indent="0" algn="l" rtl="0">
              <a:spcBef>
                <a:spcPts val="0"/>
              </a:spcBef>
              <a:spcAft>
                <a:spcPts val="0"/>
              </a:spcAft>
              <a:buClr>
                <a:schemeClr val="lt1"/>
              </a:buClr>
              <a:buSzPts val="2900"/>
              <a:buFont typeface="Calibri"/>
              <a:buNone/>
            </a:pPr>
            <a:r>
              <a:rPr lang="en-US" sz="2900" b="0" i="0" u="none" strike="noStrike" cap="none" dirty="0">
                <a:solidFill>
                  <a:schemeClr val="tx1"/>
                </a:solidFill>
                <a:latin typeface="+mj-lt"/>
                <a:ea typeface="Calibri"/>
                <a:cs typeface="Calibri Light" panose="020F0302020204030204" pitchFamily="34" charset="0"/>
                <a:sym typeface="Calibri"/>
              </a:rPr>
              <a:t>-Conclusion</a:t>
            </a:r>
            <a:endParaRPr sz="2900" b="0" i="0" u="none" strike="noStrike" cap="none" dirty="0">
              <a:solidFill>
                <a:schemeClr val="tx1"/>
              </a:solidFill>
              <a:latin typeface="+mj-lt"/>
              <a:ea typeface="Calibri"/>
              <a:cs typeface="Calibri Light" panose="020F0302020204030204" pitchFamily="34" charset="0"/>
              <a:sym typeface="Calibri"/>
            </a:endParaRPr>
          </a:p>
          <a:p>
            <a:pPr marL="0" marR="0" lvl="0" indent="0" algn="l" rtl="0">
              <a:lnSpc>
                <a:spcPct val="100000"/>
              </a:lnSpc>
              <a:spcBef>
                <a:spcPts val="0"/>
              </a:spcBef>
              <a:spcAft>
                <a:spcPts val="0"/>
              </a:spcAft>
              <a:buClr>
                <a:srgbClr val="000000"/>
              </a:buClr>
              <a:buSzPts val="2800"/>
              <a:buFont typeface="Arial"/>
              <a:buNone/>
            </a:pPr>
            <a:endParaRPr sz="1400" b="0" i="0" u="none" strike="noStrike" cap="none" dirty="0">
              <a:solidFill>
                <a:schemeClr val="tx1"/>
              </a:solidFill>
              <a:latin typeface="+mj-lt"/>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13"/>
          <p:cNvSpPr txBox="1"/>
          <p:nvPr/>
        </p:nvSpPr>
        <p:spPr>
          <a:xfrm>
            <a:off x="159487" y="0"/>
            <a:ext cx="11206715" cy="1077178"/>
          </a:xfrm>
          <a:prstGeom prst="rect">
            <a:avLst/>
          </a:prstGeom>
          <a:noFill/>
          <a:ln>
            <a:noFill/>
          </a:ln>
        </p:spPr>
        <p:txBody>
          <a:bodyPr spcFirstLastPara="1" wrap="square" lIns="91425" tIns="45700" rIns="91425" bIns="45700" anchor="t" anchorCtr="0">
            <a:spAutoFit/>
          </a:bodyPr>
          <a:lstStyle/>
          <a:p>
            <a:r>
              <a:rPr lang="en-US" sz="3600" b="1" dirty="0">
                <a:solidFill>
                  <a:schemeClr val="tx1"/>
                </a:solidFill>
                <a:latin typeface="+mj-lt"/>
                <a:ea typeface="Calibri"/>
                <a:cs typeface="Calibri Light" panose="020F0302020204030204" pitchFamily="34" charset="0"/>
                <a:sym typeface="Calibri"/>
              </a:rPr>
              <a:t>Conclusion</a:t>
            </a:r>
            <a:endParaRPr lang="en-US" sz="1600" dirty="0">
              <a:solidFill>
                <a:schemeClr val="tx1"/>
              </a:solidFill>
              <a:latin typeface="+mj-lt"/>
              <a:ea typeface="Calibri"/>
              <a:cs typeface="Calibri Light" panose="020F0302020204030204" pitchFamily="34" charset="0"/>
              <a:sym typeface="Calibri"/>
            </a:endParaRPr>
          </a:p>
          <a:p>
            <a:pPr marL="0" marR="0" lvl="0" indent="0" algn="l" rtl="0">
              <a:spcBef>
                <a:spcPts val="0"/>
              </a:spcBef>
              <a:spcAft>
                <a:spcPts val="0"/>
              </a:spcAft>
              <a:buNone/>
            </a:pPr>
            <a:endParaRPr lang="en-US" sz="2800" b="1" dirty="0">
              <a:solidFill>
                <a:schemeClr val="tx1"/>
              </a:solidFill>
              <a:latin typeface="+mj-lt"/>
              <a:ea typeface="Calibri"/>
              <a:cs typeface="Calibri"/>
              <a:sym typeface="Calibri"/>
            </a:endParaRPr>
          </a:p>
        </p:txBody>
      </p:sp>
      <p:sp>
        <p:nvSpPr>
          <p:cNvPr id="5" name="TextBox 4">
            <a:extLst>
              <a:ext uri="{FF2B5EF4-FFF2-40B4-BE49-F238E27FC236}">
                <a16:creationId xmlns:a16="http://schemas.microsoft.com/office/drawing/2014/main" id="{CE3031B3-AB3B-4AE1-A110-D8197D0EFA0B}"/>
              </a:ext>
            </a:extLst>
          </p:cNvPr>
          <p:cNvSpPr txBox="1"/>
          <p:nvPr/>
        </p:nvSpPr>
        <p:spPr>
          <a:xfrm>
            <a:off x="159487" y="548480"/>
            <a:ext cx="11873026" cy="6115457"/>
          </a:xfrm>
          <a:prstGeom prst="rect">
            <a:avLst/>
          </a:prstGeom>
          <a:noFill/>
        </p:spPr>
        <p:txBody>
          <a:bodyPr wrap="square">
            <a:spAutoFit/>
          </a:bodyPr>
          <a:lstStyle/>
          <a:p>
            <a:pPr algn="just">
              <a:lnSpc>
                <a:spcPct val="115000"/>
              </a:lnSpc>
            </a:pPr>
            <a:r>
              <a:rPr lang="en-IN" sz="1800" b="1" dirty="0">
                <a:effectLst/>
                <a:latin typeface="+mj-lt"/>
                <a:ea typeface="Arial" panose="020B0604020202020204" pitchFamily="34" charset="0"/>
                <a:cs typeface="Calibri Light" panose="020F0302020204030204" pitchFamily="34" charset="0"/>
              </a:rPr>
              <a:t>As a result, if a potential client already has a credit card with a high credit limit line, this person is unlikely to fail to pay the full amount owed in the future. Although the financial institution often collects clients’ personal information such as age, educational level, and marital status when people apply for credit cards, this information also affects the default behaviour. In other words, the financial institution should equally consider their potential clients who are men or women, obtain bachelor degrees or master degrees, single or married when deciding whether to approve their credit card/loan applications. We tried our best to make a thorough analysis, and there are still a few possible improvements that may require longer-term action. For the boosting models, only the GBDT method was trained, but various variants of boosting techniques may also be utilized in the future. The financial market changes rapidly every day, and people’s economic status and performance are affected by the market all the time. So, if more economic indicators are added to the dataset, this will lead to a more generic model. After exploring, manipulating and experimenting with different models on the credit card default data set we have obtained a maximum accuracy of 82% to determine whether a person defaults on their credit card or not. Ideally we would have been able to increase this accuracy by trying out various ways of pre-processing the data, utilizing dimensionality reduction, fine-tuning the models' hyperparameters, and applying ensemble learning. First we derived new features from the data set. Since this resulted in about 100 features we explored dimensionality reduction. Using the second form of reduction, LLE, we ran our initial classification models, Logistic Regression and Support Vector Classifier with the original training set and the reduced set. </a:t>
            </a:r>
          </a:p>
        </p:txBody>
      </p:sp>
    </p:spTree>
    <p:extLst>
      <p:ext uri="{BB962C8B-B14F-4D97-AF65-F5344CB8AC3E}">
        <p14:creationId xmlns:p14="http://schemas.microsoft.com/office/powerpoint/2010/main" val="3873551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13"/>
          <p:cNvSpPr txBox="1"/>
          <p:nvPr/>
        </p:nvSpPr>
        <p:spPr>
          <a:xfrm>
            <a:off x="159487" y="0"/>
            <a:ext cx="11206715" cy="1077178"/>
          </a:xfrm>
          <a:prstGeom prst="rect">
            <a:avLst/>
          </a:prstGeom>
          <a:noFill/>
          <a:ln>
            <a:noFill/>
          </a:ln>
        </p:spPr>
        <p:txBody>
          <a:bodyPr spcFirstLastPara="1" wrap="square" lIns="91425" tIns="45700" rIns="91425" bIns="45700" anchor="t" anchorCtr="0">
            <a:spAutoFit/>
          </a:bodyPr>
          <a:lstStyle/>
          <a:p>
            <a:r>
              <a:rPr lang="en-US" sz="3600" b="1" dirty="0">
                <a:solidFill>
                  <a:schemeClr val="tx1"/>
                </a:solidFill>
                <a:latin typeface="+mj-lt"/>
                <a:ea typeface="Calibri"/>
                <a:cs typeface="Calibri Light" panose="020F0302020204030204" pitchFamily="34" charset="0"/>
                <a:sym typeface="Calibri"/>
              </a:rPr>
              <a:t>Conclusion</a:t>
            </a:r>
            <a:endParaRPr lang="en-US" sz="1600" dirty="0">
              <a:solidFill>
                <a:schemeClr val="tx1"/>
              </a:solidFill>
              <a:latin typeface="+mj-lt"/>
              <a:ea typeface="Calibri"/>
              <a:cs typeface="Calibri Light" panose="020F0302020204030204" pitchFamily="34" charset="0"/>
              <a:sym typeface="Calibri"/>
            </a:endParaRPr>
          </a:p>
          <a:p>
            <a:pPr marL="0" marR="0" lvl="0" indent="0" algn="l" rtl="0">
              <a:spcBef>
                <a:spcPts val="0"/>
              </a:spcBef>
              <a:spcAft>
                <a:spcPts val="0"/>
              </a:spcAft>
              <a:buNone/>
            </a:pPr>
            <a:endParaRPr lang="en-US" sz="2800" b="1" dirty="0">
              <a:solidFill>
                <a:schemeClr val="tx1"/>
              </a:solidFill>
              <a:latin typeface="+mj-lt"/>
              <a:ea typeface="Calibri"/>
              <a:cs typeface="Calibri"/>
              <a:sym typeface="Calibri"/>
            </a:endParaRPr>
          </a:p>
        </p:txBody>
      </p:sp>
      <p:sp>
        <p:nvSpPr>
          <p:cNvPr id="6" name="TextBox 5">
            <a:extLst>
              <a:ext uri="{FF2B5EF4-FFF2-40B4-BE49-F238E27FC236}">
                <a16:creationId xmlns:a16="http://schemas.microsoft.com/office/drawing/2014/main" id="{FF4AE9A6-F7CD-4018-BCB7-0F37A11E1422}"/>
              </a:ext>
            </a:extLst>
          </p:cNvPr>
          <p:cNvSpPr txBox="1"/>
          <p:nvPr/>
        </p:nvSpPr>
        <p:spPr>
          <a:xfrm>
            <a:off x="0" y="847465"/>
            <a:ext cx="12032513" cy="5469639"/>
          </a:xfrm>
          <a:prstGeom prst="rect">
            <a:avLst/>
          </a:prstGeom>
          <a:noFill/>
        </p:spPr>
        <p:txBody>
          <a:bodyPr wrap="square">
            <a:spAutoFit/>
          </a:bodyPr>
          <a:lstStyle/>
          <a:p>
            <a:pPr algn="just">
              <a:lnSpc>
                <a:spcPct val="115000"/>
              </a:lnSpc>
              <a:spcBef>
                <a:spcPts val="600"/>
              </a:spcBef>
              <a:spcAft>
                <a:spcPts val="500"/>
              </a:spcAft>
            </a:pPr>
            <a:r>
              <a:rPr lang="en-IN" sz="1800" b="1" dirty="0">
                <a:effectLst/>
                <a:latin typeface="+mj-lt"/>
                <a:ea typeface="Arial" panose="020B0604020202020204" pitchFamily="34" charset="0"/>
                <a:cs typeface="Calibri Light" panose="020F0302020204030204" pitchFamily="34" charset="0"/>
              </a:rPr>
              <a:t>Seeing no improvement with the set produced in LLE we continued using our original training set.</a:t>
            </a:r>
          </a:p>
          <a:p>
            <a:pPr algn="just">
              <a:lnSpc>
                <a:spcPct val="115000"/>
              </a:lnSpc>
              <a:spcBef>
                <a:spcPts val="600"/>
              </a:spcBef>
              <a:spcAft>
                <a:spcPts val="500"/>
              </a:spcAft>
            </a:pPr>
            <a:r>
              <a:rPr lang="en-IN" sz="1800" b="1" dirty="0">
                <a:effectLst/>
                <a:latin typeface="+mj-lt"/>
                <a:ea typeface="Arial" panose="020B0604020202020204" pitchFamily="34" charset="0"/>
                <a:cs typeface="Calibri Light" panose="020F0302020204030204" pitchFamily="34" charset="0"/>
              </a:rPr>
              <a:t>Next we fine-tuned the better performing model, Logistic Regression, with GridSearchCV as another attempt to improve the model. After using GridSearchCV no significant improvements were seen.</a:t>
            </a:r>
          </a:p>
          <a:p>
            <a:pPr algn="just">
              <a:lnSpc>
                <a:spcPct val="115000"/>
              </a:lnSpc>
              <a:spcBef>
                <a:spcPts val="600"/>
              </a:spcBef>
              <a:spcAft>
                <a:spcPts val="500"/>
              </a:spcAft>
            </a:pPr>
            <a:r>
              <a:rPr lang="en-IN" sz="1800" b="1" dirty="0">
                <a:effectLst/>
                <a:latin typeface="+mj-lt"/>
                <a:ea typeface="Arial" panose="020B0604020202020204" pitchFamily="34" charset="0"/>
                <a:cs typeface="Calibri Light" panose="020F0302020204030204" pitchFamily="34" charset="0"/>
              </a:rPr>
              <a:t>This led us to trying ensemble learning to see if our overall accuracy could be improved by combining various models' predictions. Once again there did not seem to be a significant improvement in both the Bagging Classifier and Voting Classifier when compared to our Logistic Regression model.</a:t>
            </a:r>
          </a:p>
          <a:p>
            <a:pPr algn="just">
              <a:lnSpc>
                <a:spcPct val="115000"/>
              </a:lnSpc>
              <a:spcBef>
                <a:spcPts val="600"/>
              </a:spcBef>
              <a:spcAft>
                <a:spcPts val="500"/>
              </a:spcAft>
            </a:pPr>
            <a:r>
              <a:rPr lang="en-IN" sz="1800" b="1" dirty="0">
                <a:effectLst/>
                <a:latin typeface="+mj-lt"/>
                <a:ea typeface="Arial" panose="020B0604020202020204" pitchFamily="34" charset="0"/>
                <a:cs typeface="Calibri Light" panose="020F0302020204030204" pitchFamily="34" charset="0"/>
              </a:rPr>
              <a:t>In the end, looking at the accuracy scores of each model was not enough information to choose which model performed best when trying to predict whether or not a person would default on their credit card. Above one can clearly see how close all these accuracy scores fall. In fact, by just seeing the accuracy scores the Voting Classifier seems to perform the best. But if looked at performance via ROC curves the Logistic Regression model seems to perform the best and the Voting Classifier does significantly worse.</a:t>
            </a:r>
          </a:p>
          <a:p>
            <a:pPr algn="just">
              <a:lnSpc>
                <a:spcPct val="115000"/>
              </a:lnSpc>
              <a:spcBef>
                <a:spcPts val="600"/>
              </a:spcBef>
              <a:spcAft>
                <a:spcPts val="500"/>
              </a:spcAft>
            </a:pPr>
            <a:r>
              <a:rPr lang="en-IN" sz="1800" b="1" dirty="0">
                <a:effectLst/>
                <a:latin typeface="+mj-lt"/>
                <a:ea typeface="Arial" panose="020B0604020202020204" pitchFamily="34" charset="0"/>
                <a:cs typeface="Calibri Light" panose="020F0302020204030204" pitchFamily="34" charset="0"/>
              </a:rPr>
              <a:t>For future work, we think it would be interesting to develop more complex models, such as implementing a neural network and seeing if there could be a better performance of an 82% accuracy score since all our previous techniques did not seem to affect the accuracy.</a:t>
            </a:r>
          </a:p>
          <a:p>
            <a:pPr algn="just">
              <a:lnSpc>
                <a:spcPct val="115000"/>
              </a:lnSpc>
            </a:pPr>
            <a:endParaRPr lang="en-IN" sz="1800" b="1" dirty="0">
              <a:effectLst/>
              <a:latin typeface="+mj-lt"/>
              <a:ea typeface="Arial" panose="020B0604020202020204" pitchFamily="34" charset="0"/>
              <a:cs typeface="Calibri Light" panose="020F0302020204030204" pitchFamily="34" charset="0"/>
            </a:endParaRPr>
          </a:p>
        </p:txBody>
      </p:sp>
    </p:spTree>
    <p:extLst>
      <p:ext uri="{BB962C8B-B14F-4D97-AF65-F5344CB8AC3E}">
        <p14:creationId xmlns:p14="http://schemas.microsoft.com/office/powerpoint/2010/main" val="2954887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1"/>
        <p:cNvGrpSpPr/>
        <p:nvPr/>
      </p:nvGrpSpPr>
      <p:grpSpPr>
        <a:xfrm>
          <a:off x="0" y="0"/>
          <a:ext cx="0" cy="0"/>
          <a:chOff x="0" y="0"/>
          <a:chExt cx="0" cy="0"/>
        </a:xfrm>
      </p:grpSpPr>
      <p:sp>
        <p:nvSpPr>
          <p:cNvPr id="252" name="Google Shape;252;gd1acd70c1c_0_63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a:p>
            <a:pPr marL="0" lvl="0" indent="0" algn="l" rtl="0">
              <a:lnSpc>
                <a:spcPct val="90000"/>
              </a:lnSpc>
              <a:spcBef>
                <a:spcPts val="0"/>
              </a:spcBef>
              <a:spcAft>
                <a:spcPts val="0"/>
              </a:spcAft>
              <a:buClr>
                <a:schemeClr val="dk1"/>
              </a:buClr>
              <a:buSzPts val="4400"/>
              <a:buFont typeface="Calibri"/>
              <a:buNone/>
            </a:pPr>
            <a:endParaRPr/>
          </a:p>
        </p:txBody>
      </p:sp>
      <p:pic>
        <p:nvPicPr>
          <p:cNvPr id="253" name="Google Shape;253;gd1acd70c1c_0_639"/>
          <p:cNvPicPr preferRelativeResize="0"/>
          <p:nvPr/>
        </p:nvPicPr>
        <p:blipFill rotWithShape="1">
          <a:blip r:embed="rId4">
            <a:alphaModFix/>
          </a:blip>
          <a:srcRect/>
          <a:stretch/>
        </p:blipFill>
        <p:spPr>
          <a:xfrm rot="-200624">
            <a:off x="1646947" y="2451611"/>
            <a:ext cx="7918330" cy="37432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p:nvPr/>
        </p:nvSpPr>
        <p:spPr>
          <a:xfrm>
            <a:off x="278295" y="382960"/>
            <a:ext cx="10635511" cy="5024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4000" b="1" i="0" u="none" strike="noStrike" cap="none" dirty="0">
                <a:solidFill>
                  <a:schemeClr val="tx1"/>
                </a:solidFill>
                <a:latin typeface="+mj-lt"/>
                <a:ea typeface="Times New Roman"/>
                <a:cs typeface="Calibri Light" panose="020F0302020204030204" pitchFamily="34" charset="0"/>
                <a:sym typeface="Times New Roman"/>
              </a:rPr>
              <a:t>Problem Statement:</a:t>
            </a:r>
            <a:endParaRPr lang="en-US" sz="1050" b="1" i="0" u="none" strike="noStrike" cap="none" dirty="0">
              <a:solidFill>
                <a:schemeClr val="tx1"/>
              </a:solidFill>
              <a:latin typeface="+mj-lt"/>
              <a:cs typeface="Calibri Light" panose="020F0302020204030204" pitchFamily="34" charset="0"/>
              <a:sym typeface="Arial"/>
            </a:endParaRPr>
          </a:p>
          <a:p>
            <a:pPr algn="just">
              <a:lnSpc>
                <a:spcPct val="115000"/>
              </a:lnSpc>
              <a:spcBef>
                <a:spcPts val="700"/>
              </a:spcBef>
              <a:spcAft>
                <a:spcPts val="700"/>
              </a:spcAft>
            </a:pPr>
            <a:r>
              <a:rPr lang="en-IN" sz="1800" b="1" dirty="0">
                <a:solidFill>
                  <a:schemeClr val="tx1"/>
                </a:solidFill>
                <a:effectLst/>
                <a:latin typeface="+mj-lt"/>
                <a:cs typeface="Calibri Light" panose="020F0302020204030204" pitchFamily="34" charset="0"/>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have to evaluate which customers will default on their credit card payments.</a:t>
            </a:r>
          </a:p>
          <a:p>
            <a:pPr algn="just">
              <a:lnSpc>
                <a:spcPct val="115000"/>
              </a:lnSpc>
            </a:pPr>
            <a:r>
              <a:rPr lang="en-IN" sz="1800" b="1" dirty="0">
                <a:solidFill>
                  <a:schemeClr val="tx1"/>
                </a:solidFill>
                <a:effectLst/>
                <a:latin typeface="+mj-lt"/>
                <a:ea typeface="Arial" panose="020B0604020202020204" pitchFamily="34" charset="0"/>
                <a:cs typeface="Calibri Light" panose="020F0302020204030204" pitchFamily="34" charset="0"/>
              </a:rPr>
              <a:t>Financial threats are displaying a trend about the credit risk of commercial banks as the incredible improvement in the financial industry has arisen. In this way, one of the biggest threats faced by commercial banks is the risk prediction of credit clients.</a:t>
            </a:r>
          </a:p>
          <a:p>
            <a:pPr algn="just">
              <a:lnSpc>
                <a:spcPct val="115000"/>
              </a:lnSpc>
              <a:spcBef>
                <a:spcPts val="600"/>
              </a:spcBef>
              <a:spcAft>
                <a:spcPts val="500"/>
              </a:spcAft>
            </a:pPr>
            <a:r>
              <a:rPr lang="en-IN" sz="1800" b="1" dirty="0">
                <a:solidFill>
                  <a:schemeClr val="tx1"/>
                </a:solidFill>
                <a:effectLst/>
                <a:latin typeface="+mj-lt"/>
                <a:ea typeface="Arial" panose="020B0604020202020204" pitchFamily="34" charset="0"/>
                <a:cs typeface="Calibri Light" panose="020F0302020204030204" pitchFamily="34" charset="0"/>
              </a:rPr>
              <a:t>To analyse and predict the above given database, the current project is developed. This project is an attempt to identify credit card customers who are more likely to default in the coming month</a:t>
            </a:r>
          </a:p>
          <a:p>
            <a:pPr marL="0" marR="0" lvl="0" indent="0" algn="l" rtl="0">
              <a:spcBef>
                <a:spcPts val="0"/>
              </a:spcBef>
              <a:spcAft>
                <a:spcPts val="0"/>
              </a:spcAft>
              <a:buNone/>
            </a:pPr>
            <a:endParaRPr dirty="0">
              <a:solidFill>
                <a:schemeClr val="tx1"/>
              </a:solidFill>
              <a:latin typeface="+mj-lt"/>
            </a:endParaRPr>
          </a:p>
          <a:p>
            <a:pPr marL="0" marR="0" lvl="0" indent="0" algn="l" rtl="0">
              <a:lnSpc>
                <a:spcPct val="100000"/>
              </a:lnSpc>
              <a:spcBef>
                <a:spcPts val="0"/>
              </a:spcBef>
              <a:spcAft>
                <a:spcPts val="0"/>
              </a:spcAft>
              <a:buClr>
                <a:srgbClr val="000000"/>
              </a:buClr>
              <a:buSzPts val="2800"/>
              <a:buFont typeface="Arial"/>
              <a:buNone/>
            </a:pPr>
            <a:endParaRPr sz="1400" b="0" i="0" u="none" strike="noStrike" cap="none" dirty="0">
              <a:solidFill>
                <a:schemeClr val="lt1"/>
              </a:solidFill>
              <a:latin typeface="+mj-lt"/>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Google Shape;112;p7"/>
          <p:cNvSpPr txBox="1"/>
          <p:nvPr/>
        </p:nvSpPr>
        <p:spPr>
          <a:xfrm>
            <a:off x="467832" y="988828"/>
            <a:ext cx="10940901" cy="37856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200" b="1" i="0" u="none" strike="noStrike" cap="none" dirty="0">
                <a:solidFill>
                  <a:schemeClr val="tx1"/>
                </a:solidFill>
                <a:latin typeface="+mj-lt"/>
                <a:ea typeface="Calibri"/>
                <a:cs typeface="Calibri Light" panose="020F0302020204030204" pitchFamily="34" charset="0"/>
                <a:sym typeface="Calibri"/>
              </a:rPr>
              <a:t>Steps involved in supervised ML model:</a:t>
            </a:r>
            <a:endParaRPr sz="3200" b="1" i="0" u="none" strike="noStrike" cap="none" dirty="0">
              <a:solidFill>
                <a:schemeClr val="tx1"/>
              </a:solidFill>
              <a:latin typeface="+mj-lt"/>
              <a:ea typeface="Calibri"/>
              <a:cs typeface="Calibri Light" panose="020F0302020204030204" pitchFamily="34" charset="0"/>
              <a:sym typeface="Calibri"/>
            </a:endParaRPr>
          </a:p>
          <a:p>
            <a:pPr marL="0" marR="0" lvl="0" indent="0" algn="l" rtl="0">
              <a:lnSpc>
                <a:spcPct val="100000"/>
              </a:lnSpc>
              <a:spcBef>
                <a:spcPts val="0"/>
              </a:spcBef>
              <a:spcAft>
                <a:spcPts val="0"/>
              </a:spcAft>
              <a:buClr>
                <a:srgbClr val="000000"/>
              </a:buClr>
              <a:buSzPts val="2800"/>
              <a:buFont typeface="Arial"/>
              <a:buNone/>
            </a:pPr>
            <a:endParaRPr sz="2800" b="1" i="0" u="none" strike="noStrike" cap="none" dirty="0">
              <a:solidFill>
                <a:schemeClr val="tx1"/>
              </a:solidFill>
              <a:latin typeface="+mj-lt"/>
              <a:ea typeface="Calibri"/>
              <a:cs typeface="Calibri Light" panose="020F0302020204030204" pitchFamily="34" charset="0"/>
              <a:sym typeface="Calibri"/>
            </a:endParaRPr>
          </a:p>
          <a:p>
            <a:pPr marL="457200" marR="0" lvl="0" indent="-431800" algn="l" rtl="0">
              <a:spcBef>
                <a:spcPts val="0"/>
              </a:spcBef>
              <a:spcAft>
                <a:spcPts val="0"/>
              </a:spcAft>
              <a:buClr>
                <a:schemeClr val="lt1"/>
              </a:buClr>
              <a:buSzPts val="3200"/>
              <a:buFont typeface="Calibri"/>
              <a:buAutoNum type="arabicPeriod"/>
            </a:pPr>
            <a:r>
              <a:rPr lang="en-US" sz="2400" i="0" u="none" strike="noStrike" cap="none" dirty="0">
                <a:solidFill>
                  <a:schemeClr val="tx1"/>
                </a:solidFill>
                <a:latin typeface="+mj-lt"/>
                <a:ea typeface="Calibri"/>
                <a:cs typeface="Calibri Light" panose="020F0302020204030204" pitchFamily="34" charset="0"/>
                <a:sym typeface="Calibri"/>
              </a:rPr>
              <a:t>Defining the problem statement</a:t>
            </a:r>
            <a:endParaRPr sz="1200" dirty="0">
              <a:solidFill>
                <a:schemeClr val="tx1"/>
              </a:solidFill>
              <a:latin typeface="+mj-lt"/>
              <a:cs typeface="Calibri Light" panose="020F0302020204030204" pitchFamily="34" charset="0"/>
            </a:endParaRPr>
          </a:p>
          <a:p>
            <a:pPr marL="457200" marR="0" lvl="0" indent="-431800" algn="l" rtl="0">
              <a:spcBef>
                <a:spcPts val="0"/>
              </a:spcBef>
              <a:spcAft>
                <a:spcPts val="0"/>
              </a:spcAft>
              <a:buClr>
                <a:schemeClr val="lt1"/>
              </a:buClr>
              <a:buSzPts val="3200"/>
              <a:buFont typeface="Calibri"/>
              <a:buAutoNum type="arabicPeriod"/>
            </a:pPr>
            <a:r>
              <a:rPr lang="en-US" sz="2400" i="0" u="none" strike="noStrike" cap="none" dirty="0">
                <a:solidFill>
                  <a:schemeClr val="tx1"/>
                </a:solidFill>
                <a:latin typeface="+mj-lt"/>
                <a:ea typeface="Calibri"/>
                <a:cs typeface="Calibri Light" panose="020F0302020204030204" pitchFamily="34" charset="0"/>
                <a:sym typeface="Calibri"/>
              </a:rPr>
              <a:t>Pre-processing the data</a:t>
            </a:r>
            <a:endParaRPr sz="1200" dirty="0">
              <a:solidFill>
                <a:schemeClr val="tx1"/>
              </a:solidFill>
              <a:latin typeface="+mj-lt"/>
              <a:cs typeface="Calibri Light" panose="020F0302020204030204" pitchFamily="34" charset="0"/>
            </a:endParaRPr>
          </a:p>
          <a:p>
            <a:pPr marL="457200" marR="0" lvl="0" indent="-431800" algn="l" rtl="0">
              <a:spcBef>
                <a:spcPts val="0"/>
              </a:spcBef>
              <a:spcAft>
                <a:spcPts val="0"/>
              </a:spcAft>
              <a:buClr>
                <a:schemeClr val="lt1"/>
              </a:buClr>
              <a:buSzPts val="3200"/>
              <a:buFont typeface="Calibri"/>
              <a:buAutoNum type="arabicPeriod"/>
            </a:pPr>
            <a:r>
              <a:rPr lang="en-US" sz="2400" i="0" u="none" strike="noStrike" cap="none" dirty="0">
                <a:solidFill>
                  <a:schemeClr val="tx1"/>
                </a:solidFill>
                <a:latin typeface="+mj-lt"/>
                <a:ea typeface="Calibri"/>
                <a:cs typeface="Calibri Light" panose="020F0302020204030204" pitchFamily="34" charset="0"/>
                <a:sym typeface="Calibri"/>
              </a:rPr>
              <a:t>Splitting the data into train and test data</a:t>
            </a:r>
            <a:endParaRPr sz="1200" dirty="0">
              <a:solidFill>
                <a:schemeClr val="tx1"/>
              </a:solidFill>
              <a:latin typeface="+mj-lt"/>
              <a:cs typeface="Calibri Light" panose="020F0302020204030204" pitchFamily="34" charset="0"/>
            </a:endParaRPr>
          </a:p>
          <a:p>
            <a:pPr marL="457200" marR="0" lvl="0" indent="-431800" algn="l" rtl="0">
              <a:spcBef>
                <a:spcPts val="0"/>
              </a:spcBef>
              <a:spcAft>
                <a:spcPts val="0"/>
              </a:spcAft>
              <a:buClr>
                <a:schemeClr val="lt1"/>
              </a:buClr>
              <a:buSzPts val="3200"/>
              <a:buFont typeface="Calibri"/>
              <a:buAutoNum type="arabicPeriod"/>
            </a:pPr>
            <a:r>
              <a:rPr lang="en-US" sz="2400" i="0" u="none" strike="noStrike" cap="none" dirty="0">
                <a:solidFill>
                  <a:schemeClr val="tx1"/>
                </a:solidFill>
                <a:latin typeface="+mj-lt"/>
                <a:ea typeface="Calibri"/>
                <a:cs typeface="Calibri Light" panose="020F0302020204030204" pitchFamily="34" charset="0"/>
                <a:sym typeface="Calibri"/>
              </a:rPr>
              <a:t>Training the model</a:t>
            </a:r>
            <a:endParaRPr sz="1200" dirty="0">
              <a:solidFill>
                <a:schemeClr val="tx1"/>
              </a:solidFill>
              <a:latin typeface="+mj-lt"/>
              <a:cs typeface="Calibri Light" panose="020F0302020204030204" pitchFamily="34" charset="0"/>
            </a:endParaRPr>
          </a:p>
          <a:p>
            <a:pPr marL="457200" marR="0" lvl="0" indent="-431800" algn="l" rtl="0">
              <a:spcBef>
                <a:spcPts val="0"/>
              </a:spcBef>
              <a:spcAft>
                <a:spcPts val="0"/>
              </a:spcAft>
              <a:buClr>
                <a:schemeClr val="lt1"/>
              </a:buClr>
              <a:buSzPts val="3200"/>
              <a:buFont typeface="Calibri"/>
              <a:buAutoNum type="arabicPeriod"/>
            </a:pPr>
            <a:r>
              <a:rPr lang="en-US" sz="2400" i="0" u="none" strike="noStrike" cap="none" dirty="0">
                <a:solidFill>
                  <a:schemeClr val="tx1"/>
                </a:solidFill>
                <a:latin typeface="+mj-lt"/>
                <a:ea typeface="Calibri"/>
                <a:cs typeface="Calibri Light" panose="020F0302020204030204" pitchFamily="34" charset="0"/>
                <a:sym typeface="Calibri"/>
              </a:rPr>
              <a:t>Evaluating the model</a:t>
            </a:r>
            <a:endParaRPr sz="1200" dirty="0">
              <a:solidFill>
                <a:schemeClr val="tx1"/>
              </a:solidFill>
              <a:latin typeface="+mj-lt"/>
              <a:cs typeface="Calibri Light" panose="020F0302020204030204" pitchFamily="34" charset="0"/>
            </a:endParaRPr>
          </a:p>
          <a:p>
            <a:pPr marL="457200" marR="0" lvl="0" indent="-431800" algn="l" rtl="0">
              <a:spcBef>
                <a:spcPts val="0"/>
              </a:spcBef>
              <a:spcAft>
                <a:spcPts val="0"/>
              </a:spcAft>
              <a:buClr>
                <a:schemeClr val="lt1"/>
              </a:buClr>
              <a:buSzPts val="3200"/>
              <a:buFont typeface="Calibri"/>
              <a:buAutoNum type="arabicPeriod"/>
            </a:pPr>
            <a:r>
              <a:rPr lang="en-US" sz="2400" i="0" u="none" strike="noStrike" cap="none" dirty="0">
                <a:solidFill>
                  <a:schemeClr val="tx1"/>
                </a:solidFill>
                <a:latin typeface="+mj-lt"/>
                <a:ea typeface="Calibri"/>
                <a:cs typeface="Calibri Light" panose="020F0302020204030204" pitchFamily="34" charset="0"/>
                <a:sym typeface="Calibri"/>
              </a:rPr>
              <a:t>Improve the model</a:t>
            </a:r>
            <a:endParaRPr sz="1200" dirty="0">
              <a:solidFill>
                <a:schemeClr val="tx1"/>
              </a:solidFill>
              <a:latin typeface="+mj-lt"/>
              <a:cs typeface="Calibri Light" panose="020F0302020204030204" pitchFamily="34" charset="0"/>
            </a:endParaRPr>
          </a:p>
          <a:p>
            <a:pPr marL="457200" marR="0" lvl="0" indent="-431800" algn="l" rtl="0">
              <a:spcBef>
                <a:spcPts val="0"/>
              </a:spcBef>
              <a:spcAft>
                <a:spcPts val="0"/>
              </a:spcAft>
              <a:buClr>
                <a:schemeClr val="lt1"/>
              </a:buClr>
              <a:buSzPts val="3200"/>
              <a:buFont typeface="Calibri"/>
              <a:buAutoNum type="arabicPeriod"/>
            </a:pPr>
            <a:r>
              <a:rPr lang="en-US" sz="2400" i="0" u="none" strike="noStrike" cap="none" dirty="0">
                <a:solidFill>
                  <a:schemeClr val="tx1"/>
                </a:solidFill>
                <a:latin typeface="+mj-lt"/>
                <a:ea typeface="Calibri"/>
                <a:cs typeface="Calibri Light" panose="020F0302020204030204" pitchFamily="34" charset="0"/>
                <a:sym typeface="Calibri"/>
              </a:rPr>
              <a:t>Deploy the model and monitor real-time</a:t>
            </a:r>
            <a:endParaRPr sz="1200" dirty="0">
              <a:solidFill>
                <a:schemeClr val="tx1"/>
              </a:solidFill>
              <a:latin typeface="+mj-lt"/>
              <a:cs typeface="Calibri Light" panose="020F0302020204030204" pitchFamily="34" charset="0"/>
            </a:endParaRPr>
          </a:p>
          <a:p>
            <a:pPr marL="0" marR="0" lvl="0" indent="0" algn="l" rtl="0">
              <a:lnSpc>
                <a:spcPct val="100000"/>
              </a:lnSpc>
              <a:spcBef>
                <a:spcPts val="0"/>
              </a:spcBef>
              <a:spcAft>
                <a:spcPts val="0"/>
              </a:spcAft>
              <a:buClr>
                <a:srgbClr val="000000"/>
              </a:buClr>
              <a:buSzPts val="2800"/>
              <a:buFont typeface="Arial"/>
              <a:buNone/>
            </a:pPr>
            <a:endParaRPr sz="1200" b="1" i="0" u="none" strike="noStrike" cap="none" dirty="0">
              <a:solidFill>
                <a:schemeClr val="tx1"/>
              </a:solidFill>
              <a:latin typeface="+mj-lt"/>
              <a:ea typeface="Calibri"/>
              <a:cs typeface="Calibri Light" panose="020F0302020204030204" pitchFamily="34" charset="0"/>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 name="Google Shape;119;p3">
            <a:extLst>
              <a:ext uri="{FF2B5EF4-FFF2-40B4-BE49-F238E27FC236}">
                <a16:creationId xmlns:a16="http://schemas.microsoft.com/office/drawing/2014/main" id="{54C301AF-FEE5-4D10-B710-EDB9B94A1CC9}"/>
              </a:ext>
            </a:extLst>
          </p:cNvPr>
          <p:cNvSpPr/>
          <p:nvPr/>
        </p:nvSpPr>
        <p:spPr>
          <a:xfrm>
            <a:off x="409225" y="0"/>
            <a:ext cx="6699498" cy="1232647"/>
          </a:xfrm>
          <a:prstGeom prst="rect">
            <a:avLst/>
          </a:prstGeom>
          <a:solidFill>
            <a:srgbClr val="FFD9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bg1"/>
                </a:solidFill>
                <a:latin typeface="+mj-lt"/>
                <a:ea typeface="Roboto"/>
                <a:cs typeface="Calibri Light" panose="020F0302020204030204" pitchFamily="34" charset="0"/>
                <a:sym typeface="Roboto"/>
              </a:rPr>
              <a:t>Data Summary/Data Cleaning</a:t>
            </a:r>
            <a:r>
              <a:rPr lang="en-US" sz="3200" b="1" i="0" u="none" strike="noStrike" cap="none" dirty="0">
                <a:solidFill>
                  <a:schemeClr val="bg1"/>
                </a:solidFill>
                <a:latin typeface="+mj-lt"/>
                <a:ea typeface="Times New Roman"/>
                <a:cs typeface="Calibri Light" panose="020F0302020204030204" pitchFamily="34" charset="0"/>
                <a:sym typeface="Times New Roman"/>
              </a:rPr>
              <a:t> </a:t>
            </a:r>
            <a:endParaRPr sz="1400" b="1" i="0" u="none" strike="noStrike" cap="none" dirty="0">
              <a:solidFill>
                <a:schemeClr val="bg1"/>
              </a:solidFill>
              <a:latin typeface="+mj-lt"/>
              <a:cs typeface="Calibri Light" panose="020F0302020204030204" pitchFamily="34" charset="0"/>
              <a:sym typeface="Arial"/>
            </a:endParaRPr>
          </a:p>
        </p:txBody>
      </p:sp>
      <p:sp>
        <p:nvSpPr>
          <p:cNvPr id="4" name="Google Shape;123;p3">
            <a:extLst>
              <a:ext uri="{FF2B5EF4-FFF2-40B4-BE49-F238E27FC236}">
                <a16:creationId xmlns:a16="http://schemas.microsoft.com/office/drawing/2014/main" id="{16D28E4C-99C8-434D-A919-3E9A2CCF4D25}"/>
              </a:ext>
            </a:extLst>
          </p:cNvPr>
          <p:cNvSpPr txBox="1"/>
          <p:nvPr/>
        </p:nvSpPr>
        <p:spPr>
          <a:xfrm>
            <a:off x="403123" y="1384999"/>
            <a:ext cx="8187083" cy="475543"/>
          </a:xfrm>
          <a:prstGeom prst="rect">
            <a:avLst/>
          </a:prstGeom>
          <a:solidFill>
            <a:srgbClr val="FFD966"/>
          </a:solid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lt1"/>
              </a:buClr>
              <a:buSzPts val="1800"/>
              <a:buFont typeface="Montserrat Medium"/>
              <a:buChar char="●"/>
            </a:pPr>
            <a:r>
              <a:rPr lang="en-US" sz="1600" b="1" i="0" u="sng" strike="noStrike" cap="none" dirty="0">
                <a:solidFill>
                  <a:schemeClr val="dk1"/>
                </a:solidFill>
                <a:latin typeface="+mj-lt"/>
                <a:ea typeface="Montserrat Medium"/>
                <a:cs typeface="Calibri Light" panose="020F0302020204030204" pitchFamily="34" charset="0"/>
                <a:sym typeface="Montserrat Medium"/>
                <a:hlinkClick r:id="rId3">
                  <a:extLst>
                    <a:ext uri="{A12FA001-AC4F-418D-AE19-62706E023703}">
                      <ahyp:hlinkClr xmlns:ahyp="http://schemas.microsoft.com/office/drawing/2018/hyperlinkcolor" val="tx"/>
                    </a:ext>
                  </a:extLst>
                </a:hlinkClick>
              </a:rPr>
              <a:t>Data processing</a:t>
            </a:r>
            <a:r>
              <a:rPr lang="en-US" sz="1600" b="1" i="0" u="none" strike="noStrike" cap="none" dirty="0">
                <a:solidFill>
                  <a:schemeClr val="dk1"/>
                </a:solidFill>
                <a:latin typeface="+mj-lt"/>
                <a:ea typeface="Montserrat Medium"/>
                <a:cs typeface="Calibri Light" panose="020F0302020204030204" pitchFamily="34" charset="0"/>
                <a:sym typeface="Montserrat Medium"/>
              </a:rPr>
              <a:t>-In this first part we’ve removed unnecessary features</a:t>
            </a:r>
            <a:r>
              <a:rPr lang="en-US" sz="1600" b="1" i="0" u="none" strike="noStrike" cap="none" dirty="0">
                <a:solidFill>
                  <a:schemeClr val="lt1"/>
                </a:solidFill>
                <a:latin typeface="+mj-lt"/>
                <a:ea typeface="Montserrat Medium"/>
                <a:cs typeface="Montserrat Medium"/>
                <a:sym typeface="Montserrat Medium"/>
              </a:rPr>
              <a:t>. </a:t>
            </a:r>
            <a:endParaRPr sz="1800" b="1" i="0" u="none" strike="noStrike" cap="none" dirty="0">
              <a:solidFill>
                <a:schemeClr val="lt1"/>
              </a:solidFill>
              <a:latin typeface="+mj-lt"/>
              <a:ea typeface="Calibri"/>
              <a:cs typeface="Calibri"/>
              <a:sym typeface="Calibri"/>
            </a:endParaRPr>
          </a:p>
        </p:txBody>
      </p:sp>
      <p:sp>
        <p:nvSpPr>
          <p:cNvPr id="5" name="Google Shape;120;p3">
            <a:extLst>
              <a:ext uri="{FF2B5EF4-FFF2-40B4-BE49-F238E27FC236}">
                <a16:creationId xmlns:a16="http://schemas.microsoft.com/office/drawing/2014/main" id="{629DEE94-A74C-4861-8709-22940F2B491A}"/>
              </a:ext>
            </a:extLst>
          </p:cNvPr>
          <p:cNvSpPr/>
          <p:nvPr/>
        </p:nvSpPr>
        <p:spPr>
          <a:xfrm>
            <a:off x="226143" y="2094271"/>
            <a:ext cx="1931046" cy="1334729"/>
          </a:xfrm>
          <a:prstGeom prst="rect">
            <a:avLst/>
          </a:prstGeom>
          <a:solidFill>
            <a:srgbClr val="FFD966"/>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j-lt"/>
                <a:ea typeface="Roboto"/>
                <a:cs typeface="Calibri Light" panose="020F0302020204030204" pitchFamily="34" charset="0"/>
                <a:sym typeface="Roboto"/>
              </a:rPr>
              <a:t>Shape of data</a:t>
            </a:r>
            <a:endParaRPr sz="1400" b="1" i="0" u="none" strike="noStrike" cap="none" dirty="0">
              <a:solidFill>
                <a:schemeClr val="dk1"/>
              </a:solidFill>
              <a:latin typeface="+mj-lt"/>
              <a:ea typeface="Roboto"/>
              <a:cs typeface="Calibri Light" panose="020F0302020204030204" pitchFamily="34" charset="0"/>
              <a:sym typeface="Roboto"/>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j-lt"/>
                <a:ea typeface="Roboto"/>
                <a:cs typeface="Calibri Light" panose="020F0302020204030204" pitchFamily="34" charset="0"/>
                <a:sym typeface="Roboto"/>
              </a:rPr>
              <a:t>Rows-30000, columns-25</a:t>
            </a:r>
            <a:endParaRPr sz="1800" b="1" i="0" u="none" strike="noStrike" cap="none" dirty="0">
              <a:solidFill>
                <a:schemeClr val="dk1"/>
              </a:solidFill>
              <a:latin typeface="+mj-lt"/>
              <a:ea typeface="Roboto"/>
              <a:cs typeface="Calibri Light" panose="020F0302020204030204" pitchFamily="34" charset="0"/>
              <a:sym typeface="Roboto"/>
            </a:endParaRPr>
          </a:p>
        </p:txBody>
      </p:sp>
      <p:sp>
        <p:nvSpPr>
          <p:cNvPr id="6" name="Google Shape;122;p3">
            <a:extLst>
              <a:ext uri="{FF2B5EF4-FFF2-40B4-BE49-F238E27FC236}">
                <a16:creationId xmlns:a16="http://schemas.microsoft.com/office/drawing/2014/main" id="{8CD8ACDE-BC46-489B-9C4C-E3302B905B7E}"/>
              </a:ext>
            </a:extLst>
          </p:cNvPr>
          <p:cNvSpPr/>
          <p:nvPr/>
        </p:nvSpPr>
        <p:spPr>
          <a:xfrm>
            <a:off x="2437875" y="2012894"/>
            <a:ext cx="2891209" cy="1884227"/>
          </a:xfrm>
          <a:prstGeom prst="rect">
            <a:avLst/>
          </a:prstGeom>
          <a:solidFill>
            <a:srgbClr val="FFD966"/>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j-lt"/>
                <a:ea typeface="Roboto"/>
                <a:cs typeface="Calibri Light" panose="020F0302020204030204" pitchFamily="34" charset="0"/>
                <a:sym typeface="Roboto"/>
              </a:rPr>
              <a:t>Drop column</a:t>
            </a:r>
            <a:endParaRPr sz="1800" b="1" i="0" u="none" strike="noStrike" cap="none" dirty="0">
              <a:solidFill>
                <a:schemeClr val="dk1"/>
              </a:solidFill>
              <a:latin typeface="+mj-lt"/>
              <a:ea typeface="Roboto"/>
              <a:cs typeface="Calibri Light" panose="020F0302020204030204" pitchFamily="34" charset="0"/>
              <a:sym typeface="Roboto"/>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j-lt"/>
                <a:ea typeface="Roboto"/>
                <a:cs typeface="Calibri Light" panose="020F0302020204030204" pitchFamily="34" charset="0"/>
                <a:sym typeface="Roboto"/>
              </a:rPr>
              <a:t>dropping the unwanted columns or the column containing constant value</a:t>
            </a:r>
          </a:p>
          <a:p>
            <a:pPr marL="0" marR="0" lvl="0" indent="0" algn="l" rtl="0">
              <a:lnSpc>
                <a:spcPct val="100000"/>
              </a:lnSpc>
              <a:spcBef>
                <a:spcPts val="0"/>
              </a:spcBef>
              <a:spcAft>
                <a:spcPts val="0"/>
              </a:spcAft>
              <a:buClr>
                <a:srgbClr val="000000"/>
              </a:buClr>
              <a:buSzPts val="1800"/>
              <a:buFont typeface="Arial"/>
              <a:buNone/>
            </a:pPr>
            <a:r>
              <a:rPr lang="en-US" sz="1800" b="1" dirty="0">
                <a:solidFill>
                  <a:schemeClr val="dk1"/>
                </a:solidFill>
                <a:latin typeface="+mj-lt"/>
                <a:ea typeface="Roboto"/>
                <a:cs typeface="Calibri Light" panose="020F0302020204030204" pitchFamily="34" charset="0"/>
                <a:sym typeface="Roboto"/>
              </a:rPr>
              <a:t>Renaming columns</a:t>
            </a:r>
            <a:r>
              <a:rPr lang="en-US" sz="1800" b="1" i="0" u="none" strike="noStrike" cap="none" dirty="0">
                <a:solidFill>
                  <a:schemeClr val="dk1"/>
                </a:solidFill>
                <a:latin typeface="+mj-lt"/>
                <a:ea typeface="Roboto"/>
                <a:cs typeface="Calibri Light" panose="020F0302020204030204" pitchFamily="34" charset="0"/>
                <a:sym typeface="Roboto"/>
              </a:rPr>
              <a:t>.</a:t>
            </a:r>
            <a:endParaRPr sz="1400" b="1" i="0" u="none" strike="noStrike" cap="none" dirty="0">
              <a:solidFill>
                <a:schemeClr val="dk1"/>
              </a:solidFill>
              <a:latin typeface="+mj-lt"/>
              <a:ea typeface="Roboto"/>
              <a:cs typeface="Calibri Light" panose="020F0302020204030204" pitchFamily="34" charset="0"/>
              <a:sym typeface="Roboto"/>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rgbClr val="FFF2CC"/>
              </a:solidFill>
              <a:latin typeface="+mj-lt"/>
              <a:ea typeface="Times New Roman"/>
              <a:cs typeface="Times New Roman"/>
              <a:sym typeface="Times New Roman"/>
            </a:endParaRPr>
          </a:p>
        </p:txBody>
      </p:sp>
      <p:sp>
        <p:nvSpPr>
          <p:cNvPr id="7" name="Google Shape;121;p3">
            <a:extLst>
              <a:ext uri="{FF2B5EF4-FFF2-40B4-BE49-F238E27FC236}">
                <a16:creationId xmlns:a16="http://schemas.microsoft.com/office/drawing/2014/main" id="{3004690D-9E3A-4DF2-A1D3-D2C7C7D7C77D}"/>
              </a:ext>
            </a:extLst>
          </p:cNvPr>
          <p:cNvSpPr/>
          <p:nvPr/>
        </p:nvSpPr>
        <p:spPr>
          <a:xfrm>
            <a:off x="5609770" y="2247326"/>
            <a:ext cx="2379407" cy="1028617"/>
          </a:xfrm>
          <a:prstGeom prst="rect">
            <a:avLst/>
          </a:prstGeom>
          <a:solidFill>
            <a:srgbClr val="FFD966"/>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j-lt"/>
                <a:ea typeface="Roboto"/>
                <a:cs typeface="Calibri Light" panose="020F0302020204030204" pitchFamily="34" charset="0"/>
                <a:sym typeface="Roboto"/>
              </a:rPr>
              <a:t>Dataset</a:t>
            </a:r>
            <a:endParaRPr sz="1400" b="1" i="0" u="none" strike="noStrike" cap="none" dirty="0">
              <a:solidFill>
                <a:schemeClr val="dk1"/>
              </a:solidFill>
              <a:latin typeface="+mj-lt"/>
              <a:ea typeface="Roboto"/>
              <a:cs typeface="Calibri Light" panose="020F0302020204030204" pitchFamily="34" charset="0"/>
              <a:sym typeface="Roboto"/>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j-lt"/>
                <a:ea typeface="Roboto"/>
                <a:cs typeface="Calibri Light" panose="020F0302020204030204" pitchFamily="34" charset="0"/>
                <a:sym typeface="Roboto"/>
              </a:rPr>
              <a:t>Fully cleaned data</a:t>
            </a:r>
            <a:endParaRPr sz="1400" b="1" i="0" u="none" strike="noStrike" cap="none" dirty="0">
              <a:solidFill>
                <a:schemeClr val="dk1"/>
              </a:solidFill>
              <a:latin typeface="+mj-lt"/>
              <a:ea typeface="Roboto"/>
              <a:cs typeface="Calibri Light" panose="020F0302020204030204" pitchFamily="34" charset="0"/>
              <a:sym typeface="Roboto"/>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rgbClr val="FFF2CC"/>
              </a:solidFill>
              <a:latin typeface="+mj-lt"/>
              <a:ea typeface="Times New Roman"/>
              <a:cs typeface="Times New Roman"/>
              <a:sym typeface="Times New Roman"/>
            </a:endParaRPr>
          </a:p>
        </p:txBody>
      </p:sp>
    </p:spTree>
    <p:extLst>
      <p:ext uri="{BB962C8B-B14F-4D97-AF65-F5344CB8AC3E}">
        <p14:creationId xmlns:p14="http://schemas.microsoft.com/office/powerpoint/2010/main" val="3092191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8"/>
          <p:cNvSpPr txBox="1"/>
          <p:nvPr/>
        </p:nvSpPr>
        <p:spPr>
          <a:xfrm>
            <a:off x="310179" y="68237"/>
            <a:ext cx="11206715" cy="1282362"/>
          </a:xfrm>
          <a:prstGeom prst="rect">
            <a:avLst/>
          </a:prstGeom>
          <a:noFill/>
          <a:ln>
            <a:noFill/>
          </a:ln>
        </p:spPr>
        <p:txBody>
          <a:bodyPr spcFirstLastPara="1" wrap="square" lIns="91425" tIns="45700" rIns="91425" bIns="45700" anchor="t" anchorCtr="0">
            <a:spAutoFit/>
          </a:bodyPr>
          <a:lstStyle/>
          <a:p>
            <a:pPr marL="358140" marR="0" lvl="0" indent="-358140" algn="just" rtl="0">
              <a:lnSpc>
                <a:spcPct val="115000"/>
              </a:lnSpc>
              <a:spcBef>
                <a:spcPts val="0"/>
              </a:spcBef>
              <a:spcAft>
                <a:spcPts val="0"/>
              </a:spcAft>
              <a:buClr>
                <a:schemeClr val="lt1"/>
              </a:buClr>
              <a:buSzPts val="4000"/>
              <a:buFont typeface="Times New Roman"/>
              <a:buNone/>
            </a:pPr>
            <a:r>
              <a:rPr lang="en-US" sz="3200" b="1" i="0" u="none" strike="noStrike" cap="none" dirty="0">
                <a:solidFill>
                  <a:schemeClr val="tx1"/>
                </a:solidFill>
                <a:latin typeface="+mj-lt"/>
                <a:ea typeface="Times New Roman"/>
                <a:cs typeface="Calibri Light" panose="020F0302020204030204" pitchFamily="34" charset="0"/>
                <a:sym typeface="Times New Roman"/>
              </a:rPr>
              <a:t>EDA(</a:t>
            </a:r>
            <a:r>
              <a:rPr lang="en-US" sz="2400" b="1" i="0" u="none" strike="noStrike" cap="none" dirty="0">
                <a:solidFill>
                  <a:schemeClr val="tx1"/>
                </a:solidFill>
                <a:latin typeface="+mj-lt"/>
                <a:ea typeface="Times New Roman"/>
                <a:cs typeface="Calibri Light" panose="020F0302020204030204" pitchFamily="34" charset="0"/>
                <a:sym typeface="Times New Roman"/>
              </a:rPr>
              <a:t>EXPLORATORY DATA ANALYSIS):</a:t>
            </a:r>
            <a:endParaRPr sz="3200" b="1" i="0" u="none" strike="noStrike" cap="none" dirty="0">
              <a:solidFill>
                <a:schemeClr val="tx1"/>
              </a:solidFill>
              <a:latin typeface="+mj-lt"/>
              <a:ea typeface="Times New Roman"/>
              <a:cs typeface="Calibri Light" panose="020F0302020204030204" pitchFamily="34" charset="0"/>
              <a:sym typeface="Times New Roman"/>
            </a:endParaRPr>
          </a:p>
          <a:p>
            <a:pPr marL="358140" marR="0" lvl="0" indent="-358140" algn="just" rtl="0">
              <a:lnSpc>
                <a:spcPct val="115000"/>
              </a:lnSpc>
              <a:spcBef>
                <a:spcPts val="500"/>
              </a:spcBef>
              <a:spcAft>
                <a:spcPts val="500"/>
              </a:spcAft>
              <a:buClr>
                <a:schemeClr val="lt1"/>
              </a:buClr>
              <a:buSzPts val="3600"/>
              <a:buFont typeface="Times New Roman"/>
              <a:buNone/>
            </a:pPr>
            <a:r>
              <a:rPr lang="en-US" sz="2800" b="1" i="0" u="none" strike="noStrike" cap="none" dirty="0">
                <a:solidFill>
                  <a:schemeClr val="tx1"/>
                </a:solidFill>
                <a:latin typeface="+mj-lt"/>
                <a:ea typeface="Times New Roman"/>
                <a:cs typeface="Calibri Light" panose="020F0302020204030204" pitchFamily="34" charset="0"/>
                <a:sym typeface="Times New Roman"/>
              </a:rPr>
              <a:t>Analysis of different variables:</a:t>
            </a:r>
            <a:r>
              <a:rPr lang="en-US" sz="1200" b="1" i="0" u="none" strike="noStrike" cap="none" dirty="0">
                <a:solidFill>
                  <a:schemeClr val="tx1"/>
                </a:solidFill>
                <a:latin typeface="+mj-lt"/>
                <a:ea typeface="Times New Roman"/>
                <a:cs typeface="Calibri Light" panose="020F0302020204030204" pitchFamily="34" charset="0"/>
                <a:sym typeface="Times New Roman"/>
              </a:rPr>
              <a:t>. </a:t>
            </a:r>
            <a:r>
              <a:rPr lang="en-US" sz="1800" b="1" i="0" u="none" strike="noStrike" cap="none" dirty="0">
                <a:solidFill>
                  <a:schemeClr val="tx1"/>
                </a:solidFill>
                <a:latin typeface="+mj-lt"/>
                <a:ea typeface="Times New Roman"/>
                <a:cs typeface="Calibri Light" panose="020F0302020204030204" pitchFamily="34" charset="0"/>
                <a:sym typeface="Times New Roman"/>
              </a:rPr>
              <a:t> Analyzing the payment method</a:t>
            </a:r>
            <a:endParaRPr sz="2800" b="1" i="0" u="none" strike="noStrike" cap="none" dirty="0">
              <a:solidFill>
                <a:schemeClr val="tx1"/>
              </a:solidFill>
              <a:latin typeface="+mj-lt"/>
              <a:ea typeface="Calibri"/>
              <a:cs typeface="Calibri Light" panose="020F0302020204030204" pitchFamily="34" charset="0"/>
              <a:sym typeface="Calibri"/>
            </a:endParaRPr>
          </a:p>
        </p:txBody>
      </p:sp>
      <p:sp>
        <p:nvSpPr>
          <p:cNvPr id="134" name="Google Shape;134;p8"/>
          <p:cNvSpPr txBox="1"/>
          <p:nvPr/>
        </p:nvSpPr>
        <p:spPr>
          <a:xfrm>
            <a:off x="326067" y="1897811"/>
            <a:ext cx="5479309" cy="35393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dirty="0">
                <a:effectLst/>
                <a:latin typeface="+mj-lt"/>
                <a:ea typeface="Arial" panose="020B0604020202020204" pitchFamily="34" charset="0"/>
                <a:cs typeface="Calibri Light" panose="020F0302020204030204" pitchFamily="34" charset="0"/>
              </a:rPr>
              <a:t>From the above graph on x-axis 0 indicates as not a default payment and 1 indicates the default payment. From this we can say that for more customers there are no default payments for next month</a:t>
            </a:r>
            <a:endParaRPr sz="2000" dirty="0">
              <a:latin typeface="+mj-lt"/>
              <a:cs typeface="Calibri Light" panose="020F0302020204030204" pitchFamily="34" charset="0"/>
            </a:endParaRPr>
          </a:p>
        </p:txBody>
      </p:sp>
      <p:pic>
        <p:nvPicPr>
          <p:cNvPr id="3" name="Picture 2">
            <a:extLst>
              <a:ext uri="{FF2B5EF4-FFF2-40B4-BE49-F238E27FC236}">
                <a16:creationId xmlns:a16="http://schemas.microsoft.com/office/drawing/2014/main" id="{46654951-B76F-4C7C-B360-F1EA8A458B5A}"/>
              </a:ext>
            </a:extLst>
          </p:cNvPr>
          <p:cNvPicPr>
            <a:picLocks noChangeAspect="1"/>
          </p:cNvPicPr>
          <p:nvPr/>
        </p:nvPicPr>
        <p:blipFill>
          <a:blip r:embed="rId3"/>
          <a:stretch>
            <a:fillRect/>
          </a:stretch>
        </p:blipFill>
        <p:spPr>
          <a:xfrm>
            <a:off x="6386626" y="1815742"/>
            <a:ext cx="5364111" cy="3914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9"/>
          <p:cNvSpPr txBox="1"/>
          <p:nvPr/>
        </p:nvSpPr>
        <p:spPr>
          <a:xfrm>
            <a:off x="202019" y="127816"/>
            <a:ext cx="11311555" cy="658088"/>
          </a:xfrm>
          <a:prstGeom prst="rect">
            <a:avLst/>
          </a:prstGeom>
          <a:noFill/>
          <a:ln>
            <a:noFill/>
          </a:ln>
        </p:spPr>
        <p:txBody>
          <a:bodyPr spcFirstLastPara="1" wrap="square" lIns="91425" tIns="45700" rIns="91425" bIns="45700" anchor="t" anchorCtr="0">
            <a:spAutoFit/>
          </a:bodyPr>
          <a:lstStyle/>
          <a:p>
            <a:pPr>
              <a:lnSpc>
                <a:spcPct val="115000"/>
              </a:lnSpc>
              <a:spcBef>
                <a:spcPts val="600"/>
              </a:spcBef>
              <a:spcAft>
                <a:spcPts val="500"/>
              </a:spcAft>
            </a:pPr>
            <a:r>
              <a:rPr lang="en-IN" sz="2400" b="1" dirty="0">
                <a:effectLst/>
                <a:latin typeface="+mj-lt"/>
                <a:ea typeface="Roboto" panose="02000000000000000000" pitchFamily="2" charset="0"/>
                <a:cs typeface="Calibri Light" panose="020F0302020204030204" pitchFamily="34" charset="0"/>
              </a:rPr>
              <a:t>Analysing the default payment next month v/s limit balance</a:t>
            </a:r>
          </a:p>
        </p:txBody>
      </p:sp>
      <p:sp>
        <p:nvSpPr>
          <p:cNvPr id="143" name="Google Shape;143;p9"/>
          <p:cNvSpPr txBox="1"/>
          <p:nvPr/>
        </p:nvSpPr>
        <p:spPr>
          <a:xfrm>
            <a:off x="202019" y="4482626"/>
            <a:ext cx="11717079" cy="1613735"/>
          </a:xfrm>
          <a:prstGeom prst="rect">
            <a:avLst/>
          </a:prstGeom>
          <a:noFill/>
          <a:ln>
            <a:noFill/>
          </a:ln>
        </p:spPr>
        <p:txBody>
          <a:bodyPr spcFirstLastPara="1" wrap="square" lIns="91425" tIns="45700" rIns="91425" bIns="45700" anchor="t" anchorCtr="0">
            <a:spAutoFit/>
          </a:bodyPr>
          <a:lstStyle/>
          <a:p>
            <a:pPr algn="just">
              <a:lnSpc>
                <a:spcPct val="115000"/>
              </a:lnSpc>
              <a:spcBef>
                <a:spcPts val="600"/>
              </a:spcBef>
              <a:spcAft>
                <a:spcPts val="500"/>
              </a:spcAft>
            </a:pPr>
            <a:r>
              <a:rPr lang="en-IN" sz="1800" dirty="0">
                <a:effectLst/>
                <a:latin typeface="+mj-lt"/>
                <a:ea typeface="Arial" panose="020B0604020202020204" pitchFamily="34" charset="0"/>
                <a:cs typeface="Calibri Light" panose="020F0302020204030204" pitchFamily="34" charset="0"/>
              </a:rPr>
              <a:t>LIMIT_BAL Amount of the given credit (USD): it includes both the individual consumer credit and his/her family (supplementary) credit. Including this variable in the study is important as the credit line of a customer is a good indicator of the financial credit score of the customer. Using this variable will help the model predict defaults more effectively</a:t>
            </a:r>
            <a:r>
              <a:rPr lang="en-US" sz="2400" i="0" u="none" strike="noStrike" cap="none" dirty="0">
                <a:latin typeface="+mj-lt"/>
                <a:ea typeface="Calibri"/>
                <a:cs typeface="Calibri Light" panose="020F0302020204030204" pitchFamily="34" charset="0"/>
                <a:sym typeface="Calibri"/>
              </a:rPr>
              <a:t>.                                    </a:t>
            </a:r>
            <a:endParaRPr dirty="0">
              <a:latin typeface="+mj-lt"/>
              <a:cs typeface="Calibri Light" panose="020F0302020204030204" pitchFamily="34" charset="0"/>
            </a:endParaRPr>
          </a:p>
        </p:txBody>
      </p:sp>
      <p:pic>
        <p:nvPicPr>
          <p:cNvPr id="7" name="image1.png">
            <a:extLst>
              <a:ext uri="{FF2B5EF4-FFF2-40B4-BE49-F238E27FC236}">
                <a16:creationId xmlns:a16="http://schemas.microsoft.com/office/drawing/2014/main" id="{1EFD53E1-C11D-4E08-A392-59E5F675A573}"/>
              </a:ext>
            </a:extLst>
          </p:cNvPr>
          <p:cNvPicPr/>
          <p:nvPr/>
        </p:nvPicPr>
        <p:blipFill>
          <a:blip r:embed="rId3"/>
          <a:srcRect/>
          <a:stretch>
            <a:fillRect/>
          </a:stretch>
        </p:blipFill>
        <p:spPr>
          <a:xfrm>
            <a:off x="2762865" y="1098601"/>
            <a:ext cx="6843251" cy="3246377"/>
          </a:xfrm>
          <a:prstGeom prst="rect">
            <a:avLst/>
          </a:prstGeo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10"/>
          <p:cNvSpPr txBox="1"/>
          <p:nvPr/>
        </p:nvSpPr>
        <p:spPr>
          <a:xfrm>
            <a:off x="202019" y="9831"/>
            <a:ext cx="11206715" cy="658601"/>
          </a:xfrm>
          <a:prstGeom prst="rect">
            <a:avLst/>
          </a:prstGeom>
          <a:noFill/>
          <a:ln>
            <a:noFill/>
          </a:ln>
        </p:spPr>
        <p:txBody>
          <a:bodyPr spcFirstLastPara="1" wrap="square" lIns="91425" tIns="45700" rIns="91425" bIns="45700" anchor="t" anchorCtr="0">
            <a:spAutoFit/>
          </a:bodyPr>
          <a:lstStyle/>
          <a:p>
            <a:pPr marL="358140" marR="0" lvl="0" indent="-358140" algn="just" rtl="0">
              <a:lnSpc>
                <a:spcPct val="115000"/>
              </a:lnSpc>
              <a:spcBef>
                <a:spcPts val="0"/>
              </a:spcBef>
              <a:spcAft>
                <a:spcPts val="0"/>
              </a:spcAft>
              <a:buClr>
                <a:schemeClr val="lt1"/>
              </a:buClr>
              <a:buSzPts val="3600"/>
              <a:buFont typeface="Times New Roman"/>
              <a:buNone/>
            </a:pPr>
            <a:r>
              <a:rPr lang="en-IN" sz="3200" b="1" dirty="0">
                <a:effectLst/>
                <a:latin typeface="+mj-lt"/>
                <a:ea typeface="Roboto" panose="02000000000000000000" pitchFamily="2" charset="0"/>
                <a:cs typeface="Calibri Light" panose="020F0302020204030204" pitchFamily="34" charset="0"/>
              </a:rPr>
              <a:t>Analysing the customers based on their  Education </a:t>
            </a:r>
            <a:endParaRPr sz="5400" b="0" i="0" u="none" strike="noStrike" cap="none" dirty="0">
              <a:latin typeface="+mj-lt"/>
              <a:ea typeface="Calibri"/>
              <a:cs typeface="Calibri Light" panose="020F0302020204030204" pitchFamily="34" charset="0"/>
              <a:sym typeface="Calibri"/>
            </a:endParaRPr>
          </a:p>
        </p:txBody>
      </p:sp>
      <p:sp>
        <p:nvSpPr>
          <p:cNvPr id="150" name="Google Shape;150;p10"/>
          <p:cNvSpPr txBox="1"/>
          <p:nvPr/>
        </p:nvSpPr>
        <p:spPr>
          <a:xfrm>
            <a:off x="727358" y="1257022"/>
            <a:ext cx="4412510" cy="487052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lt1"/>
              </a:buClr>
              <a:buSzPts val="3200"/>
              <a:buFont typeface="Calibri"/>
              <a:buNone/>
            </a:pPr>
            <a:r>
              <a:rPr lang="en-IN" sz="1800" b="1" dirty="0">
                <a:effectLst/>
                <a:latin typeface="+mj-lt"/>
                <a:ea typeface="Arial" panose="020B0604020202020204" pitchFamily="34" charset="0"/>
                <a:cs typeface="Calibri Light" panose="020F0302020204030204" pitchFamily="34" charset="0"/>
              </a:rPr>
              <a:t>Education (1 = graduate school; 2 = university; 3 = high school; 4 = others) It might be useful to see whether the education level of the customer is in any way related to his/her probability of default. The distribution of defaults based on education level will be an interesting chart to look at. From the above we can say that most of the people are university educated followed by graduated school  More number of credit holders are university students followed by Graduates and then High school students</a:t>
            </a:r>
            <a:endParaRPr b="1" dirty="0">
              <a:latin typeface="+mj-lt"/>
              <a:cs typeface="Calibri Light" panose="020F0302020204030204" pitchFamily="34" charset="0"/>
            </a:endParaRPr>
          </a:p>
        </p:txBody>
      </p:sp>
      <p:pic>
        <p:nvPicPr>
          <p:cNvPr id="6" name="image7.png">
            <a:extLst>
              <a:ext uri="{FF2B5EF4-FFF2-40B4-BE49-F238E27FC236}">
                <a16:creationId xmlns:a16="http://schemas.microsoft.com/office/drawing/2014/main" id="{75FAA0A4-1051-4EFC-9156-6381FD7FD40F}"/>
              </a:ext>
            </a:extLst>
          </p:cNvPr>
          <p:cNvPicPr/>
          <p:nvPr/>
        </p:nvPicPr>
        <p:blipFill>
          <a:blip r:embed="rId3"/>
          <a:srcRect/>
          <a:stretch>
            <a:fillRect/>
          </a:stretch>
        </p:blipFill>
        <p:spPr>
          <a:xfrm>
            <a:off x="6508955" y="1200150"/>
            <a:ext cx="4899779" cy="3833966"/>
          </a:xfrm>
          <a:prstGeom prst="rect">
            <a:avLst/>
          </a:prstGeo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11"/>
          <p:cNvSpPr txBox="1"/>
          <p:nvPr/>
        </p:nvSpPr>
        <p:spPr>
          <a:xfrm>
            <a:off x="202019" y="0"/>
            <a:ext cx="11206715" cy="1224397"/>
          </a:xfrm>
          <a:prstGeom prst="rect">
            <a:avLst/>
          </a:prstGeom>
          <a:noFill/>
          <a:ln>
            <a:noFill/>
          </a:ln>
        </p:spPr>
        <p:txBody>
          <a:bodyPr spcFirstLastPara="1" wrap="square" lIns="91425" tIns="45700" rIns="91425" bIns="45700" anchor="t" anchorCtr="0">
            <a:spAutoFit/>
          </a:bodyPr>
          <a:lstStyle/>
          <a:p>
            <a:pPr>
              <a:lnSpc>
                <a:spcPct val="115000"/>
              </a:lnSpc>
              <a:spcBef>
                <a:spcPts val="600"/>
              </a:spcBef>
              <a:spcAft>
                <a:spcPts val="500"/>
              </a:spcAft>
            </a:pPr>
            <a:r>
              <a:rPr lang="en-IN" sz="2800" b="1" dirty="0">
                <a:effectLst/>
                <a:latin typeface="+mj-lt"/>
                <a:ea typeface="Arial" panose="020B0604020202020204" pitchFamily="34" charset="0"/>
                <a:cs typeface="Calibri Light" panose="020F0302020204030204" pitchFamily="34" charset="0"/>
              </a:rPr>
              <a:t> Analysing the LIMIT_BAL, SEX and the default payment for next month variables</a:t>
            </a:r>
          </a:p>
        </p:txBody>
      </p:sp>
      <p:sp>
        <p:nvSpPr>
          <p:cNvPr id="159" name="Google Shape;159;p11"/>
          <p:cNvSpPr txBox="1"/>
          <p:nvPr/>
        </p:nvSpPr>
        <p:spPr>
          <a:xfrm>
            <a:off x="414670" y="1684430"/>
            <a:ext cx="5229046" cy="26622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a:buNone/>
            </a:pPr>
            <a:endParaRPr sz="2400" b="1" i="0" u="none" strike="noStrike" cap="none" dirty="0">
              <a:latin typeface="+mj-lt"/>
              <a:ea typeface="Calibri"/>
              <a:cs typeface="Calibri Light" panose="020F0302020204030204" pitchFamily="34" charset="0"/>
              <a:sym typeface="Calibri"/>
            </a:endParaRPr>
          </a:p>
          <a:p>
            <a:pPr marL="0" marR="0" lvl="0" indent="0" algn="l" rtl="0">
              <a:lnSpc>
                <a:spcPct val="115000"/>
              </a:lnSpc>
              <a:spcBef>
                <a:spcPts val="600"/>
              </a:spcBef>
              <a:spcAft>
                <a:spcPts val="0"/>
              </a:spcAft>
              <a:buClr>
                <a:schemeClr val="lt1"/>
              </a:buClr>
              <a:buSzPts val="2400"/>
              <a:buFont typeface="Calibri"/>
              <a:buNone/>
            </a:pPr>
            <a:r>
              <a:rPr lang="en-IN" sz="2400" b="1" dirty="0">
                <a:effectLst/>
                <a:latin typeface="+mj-lt"/>
                <a:ea typeface="Arial" panose="020B0604020202020204" pitchFamily="34" charset="0"/>
                <a:cs typeface="Calibri Light" panose="020F0302020204030204" pitchFamily="34" charset="0"/>
              </a:rPr>
              <a:t>Gender (1 = male; 2 = female) It might be useful to see whether the gender of the customer is in any way related to his/her probability of default</a:t>
            </a:r>
            <a:endParaRPr sz="1800" b="1" dirty="0">
              <a:latin typeface="+mj-lt"/>
              <a:cs typeface="Calibri Light" panose="020F0302020204030204" pitchFamily="34" charset="0"/>
            </a:endParaRPr>
          </a:p>
        </p:txBody>
      </p:sp>
      <p:pic>
        <p:nvPicPr>
          <p:cNvPr id="6" name="image2.png">
            <a:extLst>
              <a:ext uri="{FF2B5EF4-FFF2-40B4-BE49-F238E27FC236}">
                <a16:creationId xmlns:a16="http://schemas.microsoft.com/office/drawing/2014/main" id="{C56F4EA5-BB52-4574-81C1-BFE43650632F}"/>
              </a:ext>
            </a:extLst>
          </p:cNvPr>
          <p:cNvPicPr/>
          <p:nvPr/>
        </p:nvPicPr>
        <p:blipFill>
          <a:blip r:embed="rId3"/>
          <a:srcRect/>
          <a:stretch>
            <a:fillRect/>
          </a:stretch>
        </p:blipFill>
        <p:spPr>
          <a:xfrm>
            <a:off x="7209503" y="1907461"/>
            <a:ext cx="3723968" cy="3363400"/>
          </a:xfrm>
          <a:prstGeom prst="rect">
            <a:avLst/>
          </a:prstGeom>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217</TotalTime>
  <Words>2082</Words>
  <Application>Microsoft Office PowerPoint</Application>
  <PresentationFormat>Widescreen</PresentationFormat>
  <Paragraphs>94</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Montserrat Medium</vt:lpstr>
      <vt:lpstr>Times New Roman</vt:lpstr>
      <vt:lpstr>Wingdings 3</vt:lpstr>
      <vt:lpstr>Century Gothic</vt:lpstr>
      <vt:lpstr>Arial</vt:lpstr>
      <vt:lpstr>Calibri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princepriyadarshi2017@gmail.com</dc:creator>
  <cp:lastModifiedBy>deshmukhrahul1100@gmail.com</cp:lastModifiedBy>
  <cp:revision>11</cp:revision>
  <dcterms:created xsi:type="dcterms:W3CDTF">2021-10-17T17:09:27Z</dcterms:created>
  <dcterms:modified xsi:type="dcterms:W3CDTF">2022-02-18T17:09:24Z</dcterms:modified>
</cp:coreProperties>
</file>