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Montserrat" panose="00000500000000000000" pitchFamily="2" charset="0"/>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gohPRsOTRyzXLXIhftD0hinSNXa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7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ed5f196c90_0_4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ed5f196c90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ed5f196c90_0_4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ed5f196c90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ed5f196c90_0_7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ed5f196c90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d5f196c90_0_7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ed5f196c9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d5f196c90_0_8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ed5f196c90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ed5f196c90_0_8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ed5f196c90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ed5f196c90_0_9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ed5f196c90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ed5f196c90_0_9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ed5f196c90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ed5f196c90_0_11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ed5f196c90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ed5f196c90_0_12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ed5f196c90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d5f196c90_0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d5f196c9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ed5f196c90_0_12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ed5f196c90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ed6758b579_0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ed6758b5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ed6758b579_0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ed6758b57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ed5f196c90_0_13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ed5f196c90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ed5f196c90_0_14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ed5f196c9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d5f196c90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d5f196c9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ed5f196c90_0_1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ed5f196c9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ed5f196c90_0_2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ed5f196c9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d5f196c90_0_2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d5f196c9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ed5f196c90_0_3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ed5f196c9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ed5f196c90_0_5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ed5f196c90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d5f196c90_0_3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ed5f196c90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3"/>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3"/>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1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1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1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1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3"/>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txBox="1">
            <a:spLocks noGrp="1"/>
          </p:cNvSpPr>
          <p:nvPr>
            <p:ph type="ctrTitle"/>
          </p:nvPr>
        </p:nvSpPr>
        <p:spPr>
          <a:xfrm>
            <a:off x="315749" y="347271"/>
            <a:ext cx="8548031" cy="454919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Customer Segmentation</a:t>
            </a:r>
            <a:br>
              <a:rPr lang="en-GB" sz="3600" b="1" dirty="0">
                <a:solidFill>
                  <a:schemeClr val="lt1"/>
                </a:solidFill>
                <a:latin typeface="Montserrat"/>
                <a:ea typeface="Montserrat"/>
                <a:cs typeface="Montserrat"/>
                <a:sym typeface="Montserrat"/>
              </a:rPr>
            </a:b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br>
              <a:rPr lang="en-US" sz="3600" b="1" dirty="0">
                <a:solidFill>
                  <a:schemeClr val="lt1"/>
                </a:solidFill>
                <a:latin typeface="Montserrat"/>
                <a:ea typeface="Montserrat"/>
                <a:cs typeface="Montserrat"/>
                <a:sym typeface="Montserrat"/>
              </a:rPr>
            </a:br>
            <a:r>
              <a:rPr lang="en-US" sz="3600" b="1" dirty="0">
                <a:solidFill>
                  <a:schemeClr val="lt1"/>
                </a:solidFill>
                <a:latin typeface="Montserrat"/>
                <a:ea typeface="Montserrat"/>
                <a:cs typeface="Montserrat"/>
                <a:sym typeface="Montserrat"/>
              </a:rPr>
              <a:t>                                   </a:t>
            </a:r>
            <a:br>
              <a:rPr lang="en-US" sz="3600" b="1" dirty="0">
                <a:solidFill>
                  <a:schemeClr val="lt1"/>
                </a:solidFill>
                <a:latin typeface="Montserrat"/>
                <a:ea typeface="Montserrat"/>
                <a:cs typeface="Montserrat"/>
                <a:sym typeface="Montserrat"/>
              </a:rPr>
            </a:br>
            <a:r>
              <a:rPr lang="en-US" sz="3600" b="1" dirty="0">
                <a:solidFill>
                  <a:schemeClr val="lt1"/>
                </a:solidFill>
                <a:latin typeface="Montserrat"/>
                <a:ea typeface="Montserrat"/>
                <a:cs typeface="Montserrat"/>
                <a:sym typeface="Montserrat"/>
              </a:rPr>
              <a:t>                                          </a:t>
            </a:r>
            <a:r>
              <a:rPr lang="en-US" sz="1800" b="1" dirty="0">
                <a:solidFill>
                  <a:schemeClr val="lt1"/>
                </a:solidFill>
                <a:latin typeface="Montserrat"/>
                <a:ea typeface="Montserrat"/>
                <a:cs typeface="Montserrat"/>
                <a:sym typeface="Montserrat"/>
              </a:rPr>
              <a:t>-</a:t>
            </a:r>
            <a:r>
              <a:rPr lang="en-IN" sz="1800" b="1" dirty="0">
                <a:solidFill>
                  <a:schemeClr val="lt1"/>
                </a:solidFill>
                <a:latin typeface="Montserrat"/>
                <a:ea typeface="Montserrat"/>
                <a:cs typeface="Montserrat"/>
                <a:sym typeface="Montserrat"/>
              </a:rPr>
              <a:t>Rahul Deshmukh</a:t>
            </a:r>
            <a:endParaRPr sz="18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ed5f196c90_0_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900"/>
              </a:spcBef>
              <a:spcAft>
                <a:spcPts val="900"/>
              </a:spcAft>
              <a:buNone/>
            </a:pPr>
            <a:r>
              <a:rPr lang="en-GB" b="1"/>
              <a:t>Most revenue generated weekday:</a:t>
            </a:r>
            <a:endParaRPr b="1"/>
          </a:p>
        </p:txBody>
      </p:sp>
      <p:sp>
        <p:nvSpPr>
          <p:cNvPr id="118" name="Google Shape;118;ged5f196c90_0_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19" name="Google Shape;119;ged5f196c90_0_41"/>
          <p:cNvPicPr preferRelativeResize="0"/>
          <p:nvPr/>
        </p:nvPicPr>
        <p:blipFill>
          <a:blip r:embed="rId3">
            <a:alphaModFix/>
          </a:blip>
          <a:stretch>
            <a:fillRect/>
          </a:stretch>
        </p:blipFill>
        <p:spPr>
          <a:xfrm>
            <a:off x="1347800" y="1382325"/>
            <a:ext cx="6448425" cy="341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ed5f196c90_0_46"/>
          <p:cNvSpPr txBox="1">
            <a:spLocks noGrp="1"/>
          </p:cNvSpPr>
          <p:nvPr>
            <p:ph type="title"/>
          </p:nvPr>
        </p:nvSpPr>
        <p:spPr>
          <a:xfrm>
            <a:off x="311700" y="48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High quantity buying and high purchasing countries stats:</a:t>
            </a:r>
            <a:endParaRPr b="1"/>
          </a:p>
        </p:txBody>
      </p:sp>
      <p:sp>
        <p:nvSpPr>
          <p:cNvPr id="125" name="Google Shape;125;ged5f196c90_0_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26" name="Google Shape;126;ged5f196c90_0_46"/>
          <p:cNvPicPr preferRelativeResize="0"/>
          <p:nvPr/>
        </p:nvPicPr>
        <p:blipFill>
          <a:blip r:embed="rId3">
            <a:alphaModFix/>
          </a:blip>
          <a:stretch>
            <a:fillRect/>
          </a:stretch>
        </p:blipFill>
        <p:spPr>
          <a:xfrm>
            <a:off x="1693075" y="1017725"/>
            <a:ext cx="5325649" cy="1821675"/>
          </a:xfrm>
          <a:prstGeom prst="rect">
            <a:avLst/>
          </a:prstGeom>
          <a:noFill/>
          <a:ln>
            <a:noFill/>
          </a:ln>
        </p:spPr>
      </p:pic>
      <p:pic>
        <p:nvPicPr>
          <p:cNvPr id="127" name="Google Shape;127;ged5f196c90_0_46"/>
          <p:cNvPicPr preferRelativeResize="0"/>
          <p:nvPr/>
        </p:nvPicPr>
        <p:blipFill>
          <a:blip r:embed="rId4">
            <a:alphaModFix/>
          </a:blip>
          <a:stretch>
            <a:fillRect/>
          </a:stretch>
        </p:blipFill>
        <p:spPr>
          <a:xfrm>
            <a:off x="1489475" y="3235900"/>
            <a:ext cx="5529250" cy="1821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ed5f196c90_0_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900"/>
              </a:spcBef>
              <a:spcAft>
                <a:spcPts val="0"/>
              </a:spcAft>
              <a:buNone/>
            </a:pPr>
            <a:r>
              <a:rPr lang="en-GB" sz="2750" b="1">
                <a:highlight>
                  <a:srgbClr val="FFFFFF"/>
                </a:highlight>
                <a:latin typeface="Roboto"/>
                <a:ea typeface="Roboto"/>
                <a:cs typeface="Roboto"/>
                <a:sym typeface="Roboto"/>
              </a:rPr>
              <a:t>Product Sales Categorization:</a:t>
            </a:r>
            <a:endParaRPr sz="2750" b="1">
              <a:highlight>
                <a:srgbClr val="FFFFFF"/>
              </a:highlight>
              <a:latin typeface="Roboto"/>
              <a:ea typeface="Roboto"/>
              <a:cs typeface="Roboto"/>
              <a:sym typeface="Roboto"/>
            </a:endParaRPr>
          </a:p>
          <a:p>
            <a:pPr marL="0" lvl="0" indent="0" algn="l" rtl="0">
              <a:spcBef>
                <a:spcPts val="900"/>
              </a:spcBef>
              <a:spcAft>
                <a:spcPts val="0"/>
              </a:spcAft>
              <a:buNone/>
            </a:pPr>
            <a:endParaRPr/>
          </a:p>
        </p:txBody>
      </p:sp>
      <p:sp>
        <p:nvSpPr>
          <p:cNvPr id="133" name="Google Shape;133;ged5f196c90_0_7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34" name="Google Shape;134;ged5f196c90_0_73"/>
          <p:cNvPicPr preferRelativeResize="0"/>
          <p:nvPr/>
        </p:nvPicPr>
        <p:blipFill>
          <a:blip r:embed="rId3">
            <a:alphaModFix/>
          </a:blip>
          <a:stretch>
            <a:fillRect/>
          </a:stretch>
        </p:blipFill>
        <p:spPr>
          <a:xfrm>
            <a:off x="910825" y="1414475"/>
            <a:ext cx="7233049" cy="3154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ed5f196c90_0_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Top sold and revenue generated product:</a:t>
            </a:r>
            <a:endParaRPr b="1"/>
          </a:p>
        </p:txBody>
      </p:sp>
      <p:sp>
        <p:nvSpPr>
          <p:cNvPr id="140" name="Google Shape;140;ged5f196c90_0_7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41" name="Google Shape;141;ged5f196c90_0_78"/>
          <p:cNvPicPr preferRelativeResize="0"/>
          <p:nvPr/>
        </p:nvPicPr>
        <p:blipFill>
          <a:blip r:embed="rId3">
            <a:alphaModFix/>
          </a:blip>
          <a:stretch>
            <a:fillRect/>
          </a:stretch>
        </p:blipFill>
        <p:spPr>
          <a:xfrm>
            <a:off x="0" y="1152475"/>
            <a:ext cx="4468425" cy="3787425"/>
          </a:xfrm>
          <a:prstGeom prst="rect">
            <a:avLst/>
          </a:prstGeom>
          <a:noFill/>
          <a:ln>
            <a:noFill/>
          </a:ln>
        </p:spPr>
      </p:pic>
      <p:pic>
        <p:nvPicPr>
          <p:cNvPr id="142" name="Google Shape;142;ged5f196c90_0_78"/>
          <p:cNvPicPr preferRelativeResize="0"/>
          <p:nvPr/>
        </p:nvPicPr>
        <p:blipFill>
          <a:blip r:embed="rId4">
            <a:alphaModFix/>
          </a:blip>
          <a:stretch>
            <a:fillRect/>
          </a:stretch>
        </p:blipFill>
        <p:spPr>
          <a:xfrm>
            <a:off x="4650575" y="1152475"/>
            <a:ext cx="4318401" cy="3841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ed5f196c90_0_83"/>
          <p:cNvSpPr txBox="1">
            <a:spLocks noGrp="1"/>
          </p:cNvSpPr>
          <p:nvPr>
            <p:ph type="title"/>
          </p:nvPr>
        </p:nvSpPr>
        <p:spPr>
          <a:xfrm>
            <a:off x="311700" y="1128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Highest quantity of products purchased by customer and Customers who buy often but spend very little:</a:t>
            </a:r>
            <a:endParaRPr b="1"/>
          </a:p>
        </p:txBody>
      </p:sp>
      <p:sp>
        <p:nvSpPr>
          <p:cNvPr id="148" name="Google Shape;148;ged5f196c90_0_8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49" name="Google Shape;149;ged5f196c90_0_83"/>
          <p:cNvPicPr preferRelativeResize="0"/>
          <p:nvPr/>
        </p:nvPicPr>
        <p:blipFill>
          <a:blip r:embed="rId3">
            <a:alphaModFix/>
          </a:blip>
          <a:stretch>
            <a:fillRect/>
          </a:stretch>
        </p:blipFill>
        <p:spPr>
          <a:xfrm>
            <a:off x="172400" y="1825675"/>
            <a:ext cx="4467474" cy="2743200"/>
          </a:xfrm>
          <a:prstGeom prst="rect">
            <a:avLst/>
          </a:prstGeom>
          <a:noFill/>
          <a:ln>
            <a:noFill/>
          </a:ln>
        </p:spPr>
      </p:pic>
      <p:pic>
        <p:nvPicPr>
          <p:cNvPr id="150" name="Google Shape;150;ged5f196c90_0_83"/>
          <p:cNvPicPr preferRelativeResize="0"/>
          <p:nvPr/>
        </p:nvPicPr>
        <p:blipFill>
          <a:blip r:embed="rId4">
            <a:alphaModFix/>
          </a:blip>
          <a:stretch>
            <a:fillRect/>
          </a:stretch>
        </p:blipFill>
        <p:spPr>
          <a:xfrm>
            <a:off x="4747025" y="1875225"/>
            <a:ext cx="4157650" cy="2743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ed5f196c90_0_88"/>
          <p:cNvSpPr txBox="1">
            <a:spLocks noGrp="1"/>
          </p:cNvSpPr>
          <p:nvPr>
            <p:ph type="title"/>
          </p:nvPr>
        </p:nvSpPr>
        <p:spPr>
          <a:xfrm>
            <a:off x="311700" y="3700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Customers category:</a:t>
            </a:r>
            <a:endParaRPr b="1"/>
          </a:p>
        </p:txBody>
      </p:sp>
      <p:sp>
        <p:nvSpPr>
          <p:cNvPr id="156" name="Google Shape;156;ged5f196c90_0_8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57" name="Google Shape;157;ged5f196c90_0_88"/>
          <p:cNvPicPr preferRelativeResize="0"/>
          <p:nvPr/>
        </p:nvPicPr>
        <p:blipFill>
          <a:blip r:embed="rId3">
            <a:alphaModFix/>
          </a:blip>
          <a:stretch>
            <a:fillRect/>
          </a:stretch>
        </p:blipFill>
        <p:spPr>
          <a:xfrm>
            <a:off x="52400" y="1318025"/>
            <a:ext cx="4126700" cy="3343274"/>
          </a:xfrm>
          <a:prstGeom prst="rect">
            <a:avLst/>
          </a:prstGeom>
          <a:noFill/>
          <a:ln>
            <a:noFill/>
          </a:ln>
        </p:spPr>
      </p:pic>
      <p:pic>
        <p:nvPicPr>
          <p:cNvPr id="158" name="Google Shape;158;ged5f196c90_0_88"/>
          <p:cNvPicPr preferRelativeResize="0"/>
          <p:nvPr/>
        </p:nvPicPr>
        <p:blipFill>
          <a:blip r:embed="rId4">
            <a:alphaModFix/>
          </a:blip>
          <a:stretch>
            <a:fillRect/>
          </a:stretch>
        </p:blipFill>
        <p:spPr>
          <a:xfrm>
            <a:off x="4436275" y="1250950"/>
            <a:ext cx="4468400" cy="3219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ed5f196c90_0_9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Most customers lost in month:</a:t>
            </a:r>
            <a:endParaRPr b="1"/>
          </a:p>
        </p:txBody>
      </p:sp>
      <p:sp>
        <p:nvSpPr>
          <p:cNvPr id="164" name="Google Shape;164;ged5f196c90_0_9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65" name="Google Shape;165;ged5f196c90_0_93"/>
          <p:cNvPicPr preferRelativeResize="0"/>
          <p:nvPr/>
        </p:nvPicPr>
        <p:blipFill>
          <a:blip r:embed="rId3">
            <a:alphaModFix/>
          </a:blip>
          <a:stretch>
            <a:fillRect/>
          </a:stretch>
        </p:blipFill>
        <p:spPr>
          <a:xfrm>
            <a:off x="621500" y="1250950"/>
            <a:ext cx="7865275" cy="3219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ed5f196c90_0_9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Recency, Frequency and Monetary Value score:</a:t>
            </a:r>
            <a:endParaRPr b="1"/>
          </a:p>
        </p:txBody>
      </p:sp>
      <p:sp>
        <p:nvSpPr>
          <p:cNvPr id="171" name="Google Shape;171;ged5f196c90_0_98"/>
          <p:cNvSpPr txBox="1">
            <a:spLocks noGrp="1"/>
          </p:cNvSpPr>
          <p:nvPr>
            <p:ph type="body" idx="1"/>
          </p:nvPr>
        </p:nvSpPr>
        <p:spPr>
          <a:xfrm>
            <a:off x="311700" y="1152475"/>
            <a:ext cx="8520600" cy="385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300">
                <a:solidFill>
                  <a:schemeClr val="lt1"/>
                </a:solidFill>
                <a:highlight>
                  <a:srgbClr val="FFFFFF"/>
                </a:highlight>
              </a:rPr>
              <a:t>The recency, frequency, monetary value (RFM) model is based on three quantitative factors namely recency, frequency, and monetary value. Each customer is ranked in each of these categories, generally on a scale of 1 to 5 (the higher the number, the better the result). The higher the customer ranking, the more likely it is that they will do business again with a firm. Essentially, the RFM model corroborates the marketing adage that "80% of business comes from 20% of the customers."</a:t>
            </a:r>
            <a:endParaRPr>
              <a:solidFill>
                <a:schemeClr val="lt1"/>
              </a:solidFill>
            </a:endParaRPr>
          </a:p>
        </p:txBody>
      </p:sp>
      <p:pic>
        <p:nvPicPr>
          <p:cNvPr id="172" name="Google Shape;172;ged5f196c90_0_98"/>
          <p:cNvPicPr preferRelativeResize="0"/>
          <p:nvPr/>
        </p:nvPicPr>
        <p:blipFill>
          <a:blip r:embed="rId3">
            <a:alphaModFix/>
          </a:blip>
          <a:stretch>
            <a:fillRect/>
          </a:stretch>
        </p:blipFill>
        <p:spPr>
          <a:xfrm>
            <a:off x="311700" y="2713438"/>
            <a:ext cx="3879075" cy="2290750"/>
          </a:xfrm>
          <a:prstGeom prst="rect">
            <a:avLst/>
          </a:prstGeom>
          <a:noFill/>
          <a:ln>
            <a:noFill/>
          </a:ln>
        </p:spPr>
      </p:pic>
      <p:pic>
        <p:nvPicPr>
          <p:cNvPr id="173" name="Google Shape;173;ged5f196c90_0_98"/>
          <p:cNvPicPr preferRelativeResize="0"/>
          <p:nvPr/>
        </p:nvPicPr>
        <p:blipFill>
          <a:blip r:embed="rId4">
            <a:alphaModFix/>
          </a:blip>
          <a:stretch>
            <a:fillRect/>
          </a:stretch>
        </p:blipFill>
        <p:spPr>
          <a:xfrm>
            <a:off x="4486275" y="2831300"/>
            <a:ext cx="4107650" cy="2055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ed5f196c90_0_115"/>
          <p:cNvSpPr txBox="1">
            <a:spLocks noGrp="1"/>
          </p:cNvSpPr>
          <p:nvPr>
            <p:ph type="title"/>
          </p:nvPr>
        </p:nvSpPr>
        <p:spPr>
          <a:xfrm>
            <a:off x="311700" y="241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Before and after log transformation:</a:t>
            </a:r>
            <a:endParaRPr b="1"/>
          </a:p>
        </p:txBody>
      </p:sp>
      <p:sp>
        <p:nvSpPr>
          <p:cNvPr id="179" name="Google Shape;179;ged5f196c90_0_1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80" name="Google Shape;180;ged5f196c90_0_115"/>
          <p:cNvPicPr preferRelativeResize="0"/>
          <p:nvPr/>
        </p:nvPicPr>
        <p:blipFill>
          <a:blip r:embed="rId3">
            <a:alphaModFix/>
          </a:blip>
          <a:stretch>
            <a:fillRect/>
          </a:stretch>
        </p:blipFill>
        <p:spPr>
          <a:xfrm>
            <a:off x="4468425" y="916725"/>
            <a:ext cx="4423174" cy="4066050"/>
          </a:xfrm>
          <a:prstGeom prst="rect">
            <a:avLst/>
          </a:prstGeom>
          <a:noFill/>
          <a:ln>
            <a:noFill/>
          </a:ln>
        </p:spPr>
      </p:pic>
      <p:pic>
        <p:nvPicPr>
          <p:cNvPr id="181" name="Google Shape;181;ged5f196c90_0_115"/>
          <p:cNvPicPr preferRelativeResize="0"/>
          <p:nvPr/>
        </p:nvPicPr>
        <p:blipFill>
          <a:blip r:embed="rId4">
            <a:alphaModFix/>
          </a:blip>
          <a:stretch>
            <a:fillRect/>
          </a:stretch>
        </p:blipFill>
        <p:spPr>
          <a:xfrm>
            <a:off x="105950" y="916725"/>
            <a:ext cx="4158875" cy="4066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ed5f196c90_0_1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Finding Optimal Cluster:</a:t>
            </a:r>
            <a:endParaRPr b="1"/>
          </a:p>
        </p:txBody>
      </p:sp>
      <p:sp>
        <p:nvSpPr>
          <p:cNvPr id="187" name="Google Shape;187;ged5f196c90_0_1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88" name="Google Shape;188;ged5f196c90_0_122"/>
          <p:cNvPicPr preferRelativeResize="0"/>
          <p:nvPr/>
        </p:nvPicPr>
        <p:blipFill>
          <a:blip r:embed="rId3">
            <a:alphaModFix/>
          </a:blip>
          <a:stretch>
            <a:fillRect/>
          </a:stretch>
        </p:blipFill>
        <p:spPr>
          <a:xfrm>
            <a:off x="1538300" y="1103700"/>
            <a:ext cx="6067425" cy="3487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ged5f196c90_0_1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Problem Statement:</a:t>
            </a:r>
            <a:endParaRPr/>
          </a:p>
        </p:txBody>
      </p:sp>
      <p:sp>
        <p:nvSpPr>
          <p:cNvPr id="61" name="Google Shape;61;ged5f196c90_0_1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700"/>
              </a:spcBef>
              <a:spcAft>
                <a:spcPts val="0"/>
              </a:spcAft>
              <a:buNone/>
            </a:pPr>
            <a:r>
              <a:rPr lang="en-GB" sz="1500">
                <a:solidFill>
                  <a:schemeClr val="lt1"/>
                </a:solidFill>
                <a:highlight>
                  <a:srgbClr val="FFFFFF"/>
                </a:highlight>
                <a:latin typeface="Roboto"/>
                <a:ea typeface="Roboto"/>
                <a:cs typeface="Roboto"/>
                <a:sym typeface="Roboto"/>
              </a:rPr>
              <a:t>In this project, your task is to identify major customer segments on a transnational data set which contains all the transactions occurring between 01/12/2010 and 09/12/2011 for a UK-based and registered non-store online retail.The company mainly sells unique all-occasion gifts. Many customers of the company are wholesalers.</a:t>
            </a:r>
            <a:endParaRPr sz="1500">
              <a:solidFill>
                <a:schemeClr val="lt1"/>
              </a:solidFill>
              <a:highlight>
                <a:srgbClr val="FFFFFF"/>
              </a:highlight>
              <a:latin typeface="Roboto"/>
              <a:ea typeface="Roboto"/>
              <a:cs typeface="Roboto"/>
              <a:sym typeface="Roboto"/>
            </a:endParaRPr>
          </a:p>
          <a:p>
            <a:pPr marL="0" lvl="0" indent="0" algn="l" rtl="0">
              <a:spcBef>
                <a:spcPts val="700"/>
              </a:spcBef>
              <a:spcAft>
                <a:spcPts val="0"/>
              </a:spcAft>
              <a:buNone/>
            </a:pPr>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ed5f196c90_0_127"/>
          <p:cNvSpPr txBox="1">
            <a:spLocks noGrp="1"/>
          </p:cNvSpPr>
          <p:nvPr>
            <p:ph type="title"/>
          </p:nvPr>
        </p:nvSpPr>
        <p:spPr>
          <a:xfrm>
            <a:off x="311700" y="2200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Model used:</a:t>
            </a:r>
            <a:endParaRPr b="1"/>
          </a:p>
        </p:txBody>
      </p:sp>
      <p:sp>
        <p:nvSpPr>
          <p:cNvPr id="194" name="Google Shape;194;ged5f196c90_0_127"/>
          <p:cNvSpPr txBox="1">
            <a:spLocks noGrp="1"/>
          </p:cNvSpPr>
          <p:nvPr>
            <p:ph type="body" idx="1"/>
          </p:nvPr>
        </p:nvSpPr>
        <p:spPr>
          <a:xfrm>
            <a:off x="311700" y="92745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GB">
                <a:solidFill>
                  <a:schemeClr val="lt1"/>
                </a:solidFill>
              </a:rPr>
              <a:t>KMeans Clustering:</a:t>
            </a:r>
            <a:endParaRPr>
              <a:solidFill>
                <a:schemeClr val="lt1"/>
              </a:solidFill>
            </a:endParaRPr>
          </a:p>
        </p:txBody>
      </p:sp>
      <p:pic>
        <p:nvPicPr>
          <p:cNvPr id="195" name="Google Shape;195;ged5f196c90_0_127"/>
          <p:cNvPicPr preferRelativeResize="0"/>
          <p:nvPr/>
        </p:nvPicPr>
        <p:blipFill>
          <a:blip r:embed="rId3">
            <a:alphaModFix/>
          </a:blip>
          <a:stretch>
            <a:fillRect/>
          </a:stretch>
        </p:blipFill>
        <p:spPr>
          <a:xfrm>
            <a:off x="97375" y="1457325"/>
            <a:ext cx="4553200" cy="3461150"/>
          </a:xfrm>
          <a:prstGeom prst="rect">
            <a:avLst/>
          </a:prstGeom>
          <a:noFill/>
          <a:ln>
            <a:noFill/>
          </a:ln>
        </p:spPr>
      </p:pic>
      <p:pic>
        <p:nvPicPr>
          <p:cNvPr id="196" name="Google Shape;196;ged5f196c90_0_127"/>
          <p:cNvPicPr preferRelativeResize="0"/>
          <p:nvPr/>
        </p:nvPicPr>
        <p:blipFill>
          <a:blip r:embed="rId4">
            <a:alphaModFix/>
          </a:blip>
          <a:stretch>
            <a:fillRect/>
          </a:stretch>
        </p:blipFill>
        <p:spPr>
          <a:xfrm>
            <a:off x="4907750" y="492925"/>
            <a:ext cx="3856426" cy="4425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ed6758b579_0_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Classification models used for prediction:</a:t>
            </a:r>
            <a:endParaRPr b="1"/>
          </a:p>
        </p:txBody>
      </p:sp>
      <p:sp>
        <p:nvSpPr>
          <p:cNvPr id="202" name="Google Shape;202;ged6758b579_0_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AutoNum type="arabicPeriod"/>
            </a:pPr>
            <a:r>
              <a:rPr lang="en-GB">
                <a:solidFill>
                  <a:schemeClr val="lt1"/>
                </a:solidFill>
              </a:rPr>
              <a:t>Logistic Regression:</a:t>
            </a:r>
            <a:endParaRPr>
              <a:solidFill>
                <a:schemeClr val="lt1"/>
              </a:solidFill>
            </a:endParaRPr>
          </a:p>
          <a:p>
            <a:pPr marL="457200" lvl="0" indent="-342900" algn="l" rtl="0">
              <a:spcBef>
                <a:spcPts val="0"/>
              </a:spcBef>
              <a:spcAft>
                <a:spcPts val="0"/>
              </a:spcAft>
              <a:buClr>
                <a:schemeClr val="lt1"/>
              </a:buClr>
              <a:buSzPts val="1800"/>
              <a:buAutoNum type="arabicPeriod"/>
            </a:pPr>
            <a:r>
              <a:rPr lang="en-GB">
                <a:solidFill>
                  <a:schemeClr val="lt1"/>
                </a:solidFill>
              </a:rPr>
              <a:t>Random Forest:</a:t>
            </a:r>
            <a:endParaRPr>
              <a:solidFill>
                <a:schemeClr val="lt1"/>
              </a:solidFill>
            </a:endParaRPr>
          </a:p>
          <a:p>
            <a:pPr marL="457200" lvl="0" indent="-342900" algn="l" rtl="0">
              <a:spcBef>
                <a:spcPts val="0"/>
              </a:spcBef>
              <a:spcAft>
                <a:spcPts val="0"/>
              </a:spcAft>
              <a:buClr>
                <a:schemeClr val="lt1"/>
              </a:buClr>
              <a:buSzPts val="1800"/>
              <a:buAutoNum type="arabicPeriod"/>
            </a:pPr>
            <a:r>
              <a:rPr lang="en-GB">
                <a:solidFill>
                  <a:schemeClr val="lt1"/>
                </a:solidFill>
              </a:rPr>
              <a:t>XGBoost:</a:t>
            </a:r>
            <a:endParaRPr>
              <a:solidFill>
                <a:schemeClr val="lt1"/>
              </a:solidFill>
            </a:endParaRPr>
          </a:p>
          <a:p>
            <a:pPr marL="0" lvl="0" indent="0" algn="l" rtl="0">
              <a:spcBef>
                <a:spcPts val="0"/>
              </a:spcBef>
              <a:spcAft>
                <a:spcPts val="0"/>
              </a:spcAft>
              <a:buNone/>
            </a:pPr>
            <a:endParaRPr>
              <a:solidFill>
                <a:schemeClr val="lt1"/>
              </a:solidFill>
            </a:endParaRPr>
          </a:p>
          <a:p>
            <a:pPr marL="0" lvl="0" indent="0" algn="l" rtl="0">
              <a:spcBef>
                <a:spcPts val="0"/>
              </a:spcBef>
              <a:spcAft>
                <a:spcPts val="0"/>
              </a:spcAft>
              <a:buNone/>
            </a:pPr>
            <a:r>
              <a:rPr lang="en-GB">
                <a:solidFill>
                  <a:schemeClr val="lt1"/>
                </a:solidFill>
              </a:rPr>
              <a:t> </a:t>
            </a:r>
            <a:r>
              <a:rPr lang="en-GB" b="1">
                <a:solidFill>
                  <a:schemeClr val="dk1"/>
                </a:solidFill>
              </a:rPr>
              <a:t>Observation:</a:t>
            </a:r>
            <a:endParaRPr b="1">
              <a:solidFill>
                <a:schemeClr val="dk1"/>
              </a:solidFill>
            </a:endParaRPr>
          </a:p>
          <a:p>
            <a:pPr marL="0" lvl="0" indent="0" algn="l" rtl="0">
              <a:spcBef>
                <a:spcPts val="0"/>
              </a:spcBef>
              <a:spcAft>
                <a:spcPts val="0"/>
              </a:spcAft>
              <a:buNone/>
            </a:pPr>
            <a:r>
              <a:rPr lang="en-GB">
                <a:solidFill>
                  <a:schemeClr val="dk1"/>
                </a:solidFill>
              </a:rPr>
              <a:t> </a:t>
            </a:r>
            <a:r>
              <a:rPr lang="en-GB">
                <a:solidFill>
                  <a:schemeClr val="lt1"/>
                </a:solidFill>
              </a:rPr>
              <a:t>I’ve used logistic Regression at first but the score was bit less, after that I’ve used Tree based algorithm i.e. Random forest and XGBoost and with Random forest I got highest score as compared to other two so, random forest is my optimal model which can be used for further.</a:t>
            </a:r>
            <a:endParaRPr>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ed6758b579_0_1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Evaluation Matrix:</a:t>
            </a:r>
            <a:endParaRPr b="1"/>
          </a:p>
        </p:txBody>
      </p:sp>
      <p:sp>
        <p:nvSpPr>
          <p:cNvPr id="208" name="Google Shape;208;ged6758b579_0_1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09" name="Google Shape;209;ged6758b579_0_10"/>
          <p:cNvPicPr preferRelativeResize="0"/>
          <p:nvPr/>
        </p:nvPicPr>
        <p:blipFill>
          <a:blip r:embed="rId3">
            <a:alphaModFix/>
          </a:blip>
          <a:stretch>
            <a:fillRect/>
          </a:stretch>
        </p:blipFill>
        <p:spPr>
          <a:xfrm>
            <a:off x="257175" y="1790700"/>
            <a:ext cx="8629650" cy="1562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ed5f196c90_0_1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2800"/>
              <a:buFont typeface="Arial"/>
              <a:buNone/>
            </a:pPr>
            <a:r>
              <a:rPr lang="en-GB" b="1"/>
              <a:t>Challenges</a:t>
            </a:r>
            <a:r>
              <a:rPr lang="en-GB" sz="3200" b="1"/>
              <a:t>:</a:t>
            </a:r>
            <a:endParaRPr/>
          </a:p>
          <a:p>
            <a:pPr marL="0" lvl="0" indent="0" algn="l" rtl="0">
              <a:spcBef>
                <a:spcPts val="0"/>
              </a:spcBef>
              <a:spcAft>
                <a:spcPts val="0"/>
              </a:spcAft>
              <a:buNone/>
            </a:pPr>
            <a:endParaRPr/>
          </a:p>
        </p:txBody>
      </p:sp>
      <p:sp>
        <p:nvSpPr>
          <p:cNvPr id="215" name="Google Shape;215;ged5f196c90_0_1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GB">
                <a:solidFill>
                  <a:schemeClr val="lt1"/>
                </a:solidFill>
              </a:rPr>
              <a:t>Loading dataset takes time.</a:t>
            </a:r>
            <a:endParaRPr>
              <a:solidFill>
                <a:schemeClr val="lt1"/>
              </a:solidFill>
            </a:endParaRPr>
          </a:p>
          <a:p>
            <a:pPr marL="457200" lvl="0" indent="-342900" algn="l" rtl="0">
              <a:spcBef>
                <a:spcPts val="0"/>
              </a:spcBef>
              <a:spcAft>
                <a:spcPts val="0"/>
              </a:spcAft>
              <a:buClr>
                <a:schemeClr val="lt1"/>
              </a:buClr>
              <a:buSzPts val="1800"/>
              <a:buChar char="●"/>
            </a:pPr>
            <a:r>
              <a:rPr lang="en-GB">
                <a:solidFill>
                  <a:schemeClr val="lt1"/>
                </a:solidFill>
              </a:rPr>
              <a:t>As there were many null values present in data set it took time to clean the dataset.</a:t>
            </a:r>
            <a:endParaRPr>
              <a:solidFill>
                <a:schemeClr val="lt1"/>
              </a:solidFill>
            </a:endParaRPr>
          </a:p>
          <a:p>
            <a:pPr marL="457200" lvl="0" indent="-342900" algn="l" rtl="0">
              <a:spcBef>
                <a:spcPts val="0"/>
              </a:spcBef>
              <a:spcAft>
                <a:spcPts val="0"/>
              </a:spcAft>
              <a:buClr>
                <a:schemeClr val="lt1"/>
              </a:buClr>
              <a:buSzPts val="1800"/>
              <a:buChar char="●"/>
            </a:pPr>
            <a:r>
              <a:rPr lang="en-GB">
                <a:solidFill>
                  <a:schemeClr val="lt1"/>
                </a:solidFill>
              </a:rPr>
              <a:t>Difficulty in selecting the appropriate graph for trend.</a:t>
            </a:r>
            <a:endParaRPr>
              <a:solidFill>
                <a:schemeClr val="lt1"/>
              </a:solidFill>
            </a:endParaRPr>
          </a:p>
        </p:txBody>
      </p:sp>
      <p:pic>
        <p:nvPicPr>
          <p:cNvPr id="216" name="Google Shape;216;ged5f196c90_0_135"/>
          <p:cNvPicPr preferRelativeResize="0"/>
          <p:nvPr/>
        </p:nvPicPr>
        <p:blipFill>
          <a:blip r:embed="rId3">
            <a:alphaModFix/>
          </a:blip>
          <a:stretch>
            <a:fillRect/>
          </a:stretch>
        </p:blipFill>
        <p:spPr>
          <a:xfrm>
            <a:off x="520288" y="2858700"/>
            <a:ext cx="2466975" cy="1847850"/>
          </a:xfrm>
          <a:prstGeom prst="rect">
            <a:avLst/>
          </a:prstGeom>
          <a:noFill/>
          <a:ln>
            <a:noFill/>
          </a:ln>
        </p:spPr>
      </p:pic>
      <p:pic>
        <p:nvPicPr>
          <p:cNvPr id="217" name="Google Shape;217;ged5f196c90_0_135"/>
          <p:cNvPicPr preferRelativeResize="0"/>
          <p:nvPr/>
        </p:nvPicPr>
        <p:blipFill>
          <a:blip r:embed="rId4">
            <a:alphaModFix/>
          </a:blip>
          <a:stretch>
            <a:fillRect/>
          </a:stretch>
        </p:blipFill>
        <p:spPr>
          <a:xfrm>
            <a:off x="3114675" y="2858700"/>
            <a:ext cx="2914650" cy="1847850"/>
          </a:xfrm>
          <a:prstGeom prst="rect">
            <a:avLst/>
          </a:prstGeom>
          <a:noFill/>
          <a:ln>
            <a:noFill/>
          </a:ln>
        </p:spPr>
      </p:pic>
      <p:pic>
        <p:nvPicPr>
          <p:cNvPr id="218" name="Google Shape;218;ged5f196c90_0_135"/>
          <p:cNvPicPr preferRelativeResize="0"/>
          <p:nvPr/>
        </p:nvPicPr>
        <p:blipFill>
          <a:blip r:embed="rId5">
            <a:alphaModFix/>
          </a:blip>
          <a:stretch>
            <a:fillRect/>
          </a:stretch>
        </p:blipFill>
        <p:spPr>
          <a:xfrm>
            <a:off x="6156725" y="2858700"/>
            <a:ext cx="2857500" cy="1847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ged5f196c90_0_1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Summary of conclusion:</a:t>
            </a:r>
            <a:endParaRPr b="1"/>
          </a:p>
        </p:txBody>
      </p:sp>
      <p:sp>
        <p:nvSpPr>
          <p:cNvPr id="224" name="Google Shape;224;ged5f196c90_0_1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700">
                <a:solidFill>
                  <a:schemeClr val="lt1"/>
                </a:solidFill>
                <a:highlight>
                  <a:srgbClr val="FFFFFF"/>
                </a:highlight>
                <a:latin typeface="Roboto"/>
                <a:ea typeface="Roboto"/>
                <a:cs typeface="Roboto"/>
                <a:sym typeface="Roboto"/>
              </a:rPr>
              <a:t>The customer segments thus deduced can be very useful in targeted marketing, scouting for new customers and ultimately revenue growth. After knowing the types of customers, it depends upon the retailer policy whether to chase the high value customers and offer them better service and discounts or try and encourage low/ medium value customers to shop more frequently or of higher monetary values.</a:t>
            </a:r>
            <a:endParaRPr sz="2300">
              <a:solidFill>
                <a:schemeClr val="lt1"/>
              </a:solidFill>
            </a:endParaRPr>
          </a:p>
        </p:txBody>
      </p:sp>
      <p:pic>
        <p:nvPicPr>
          <p:cNvPr id="225" name="Google Shape;225;ged5f196c90_0_143"/>
          <p:cNvPicPr preferRelativeResize="0"/>
          <p:nvPr/>
        </p:nvPicPr>
        <p:blipFill>
          <a:blip r:embed="rId3">
            <a:alphaModFix/>
          </a:blip>
          <a:stretch>
            <a:fillRect/>
          </a:stretch>
        </p:blipFill>
        <p:spPr>
          <a:xfrm>
            <a:off x="5229250" y="2807500"/>
            <a:ext cx="3546875" cy="2132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ged5f196c90_0_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457200" lvl="0" indent="0" algn="just" rtl="0">
              <a:lnSpc>
                <a:spcPct val="150000"/>
              </a:lnSpc>
              <a:spcBef>
                <a:spcPts val="0"/>
              </a:spcBef>
              <a:spcAft>
                <a:spcPts val="0"/>
              </a:spcAft>
              <a:buNone/>
            </a:pPr>
            <a:r>
              <a:rPr lang="en-GB" b="1"/>
              <a:t>Key Steps:</a:t>
            </a:r>
            <a:endParaRPr/>
          </a:p>
        </p:txBody>
      </p:sp>
      <p:sp>
        <p:nvSpPr>
          <p:cNvPr id="67" name="Google Shape;67;ged5f196c90_0_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23850" algn="just" rtl="0">
              <a:lnSpc>
                <a:spcPct val="150000"/>
              </a:lnSpc>
              <a:spcBef>
                <a:spcPts val="0"/>
              </a:spcBef>
              <a:spcAft>
                <a:spcPts val="0"/>
              </a:spcAft>
              <a:buClr>
                <a:srgbClr val="00637D"/>
              </a:buClr>
              <a:buSzPts val="1500"/>
              <a:buChar char="●"/>
            </a:pPr>
            <a:r>
              <a:rPr lang="en-GB" sz="1500">
                <a:solidFill>
                  <a:srgbClr val="00637D"/>
                </a:solidFill>
              </a:rPr>
              <a:t>Defining the problem statement</a:t>
            </a:r>
            <a:endParaRPr sz="1500">
              <a:solidFill>
                <a:srgbClr val="00637D"/>
              </a:solidFill>
            </a:endParaRPr>
          </a:p>
          <a:p>
            <a:pPr marL="457200" lvl="0" indent="-323850" algn="just" rtl="0">
              <a:lnSpc>
                <a:spcPct val="150000"/>
              </a:lnSpc>
              <a:spcBef>
                <a:spcPts val="0"/>
              </a:spcBef>
              <a:spcAft>
                <a:spcPts val="0"/>
              </a:spcAft>
              <a:buClr>
                <a:srgbClr val="00637D"/>
              </a:buClr>
              <a:buSzPts val="1500"/>
              <a:buChar char="●"/>
            </a:pPr>
            <a:r>
              <a:rPr lang="en-GB" sz="1500">
                <a:solidFill>
                  <a:srgbClr val="00637D"/>
                </a:solidFill>
              </a:rPr>
              <a:t>Data Cleaning</a:t>
            </a:r>
            <a:endParaRPr sz="1500">
              <a:solidFill>
                <a:srgbClr val="00637D"/>
              </a:solidFill>
            </a:endParaRPr>
          </a:p>
          <a:p>
            <a:pPr marL="457200" lvl="0" indent="-323850" algn="just" rtl="0">
              <a:lnSpc>
                <a:spcPct val="150000"/>
              </a:lnSpc>
              <a:spcBef>
                <a:spcPts val="0"/>
              </a:spcBef>
              <a:spcAft>
                <a:spcPts val="0"/>
              </a:spcAft>
              <a:buClr>
                <a:srgbClr val="00637D"/>
              </a:buClr>
              <a:buSzPts val="1500"/>
              <a:buChar char="●"/>
            </a:pPr>
            <a:r>
              <a:rPr lang="en-GB" sz="1500">
                <a:solidFill>
                  <a:srgbClr val="00637D"/>
                </a:solidFill>
              </a:rPr>
              <a:t>EDA and data visualization</a:t>
            </a:r>
            <a:endParaRPr sz="700"/>
          </a:p>
          <a:p>
            <a:pPr marL="457200" lvl="0" indent="-323850" algn="just" rtl="0">
              <a:lnSpc>
                <a:spcPct val="150000"/>
              </a:lnSpc>
              <a:spcBef>
                <a:spcPts val="0"/>
              </a:spcBef>
              <a:spcAft>
                <a:spcPts val="0"/>
              </a:spcAft>
              <a:buClr>
                <a:srgbClr val="00637D"/>
              </a:buClr>
              <a:buSzPts val="1500"/>
              <a:buChar char="●"/>
            </a:pPr>
            <a:r>
              <a:rPr lang="en-GB" sz="1500">
                <a:solidFill>
                  <a:srgbClr val="00637D"/>
                </a:solidFill>
              </a:rPr>
              <a:t>Data preprocessing</a:t>
            </a:r>
            <a:endParaRPr sz="700"/>
          </a:p>
          <a:p>
            <a:pPr marL="457200" lvl="0" indent="-323850" algn="just" rtl="0">
              <a:lnSpc>
                <a:spcPct val="150000"/>
              </a:lnSpc>
              <a:spcBef>
                <a:spcPts val="0"/>
              </a:spcBef>
              <a:spcAft>
                <a:spcPts val="0"/>
              </a:spcAft>
              <a:buClr>
                <a:srgbClr val="00637D"/>
              </a:buClr>
              <a:buSzPts val="1500"/>
              <a:buChar char="●"/>
            </a:pPr>
            <a:r>
              <a:rPr lang="en-GB" sz="1500">
                <a:solidFill>
                  <a:srgbClr val="00637D"/>
                </a:solidFill>
              </a:rPr>
              <a:t>Feature selection</a:t>
            </a:r>
            <a:endParaRPr sz="700"/>
          </a:p>
          <a:p>
            <a:pPr marL="457200" lvl="0" indent="-323850" algn="just" rtl="0">
              <a:lnSpc>
                <a:spcPct val="150000"/>
              </a:lnSpc>
              <a:spcBef>
                <a:spcPts val="0"/>
              </a:spcBef>
              <a:spcAft>
                <a:spcPts val="0"/>
              </a:spcAft>
              <a:buClr>
                <a:srgbClr val="00637D"/>
              </a:buClr>
              <a:buSzPts val="1500"/>
              <a:buChar char="●"/>
            </a:pPr>
            <a:r>
              <a:rPr lang="en-GB" sz="1500">
                <a:solidFill>
                  <a:srgbClr val="00637D"/>
                </a:solidFill>
              </a:rPr>
              <a:t>Preparing Dataset for model</a:t>
            </a:r>
            <a:endParaRPr sz="700"/>
          </a:p>
          <a:p>
            <a:pPr marL="457200" lvl="0" indent="-323850" algn="just" rtl="0">
              <a:lnSpc>
                <a:spcPct val="150000"/>
              </a:lnSpc>
              <a:spcBef>
                <a:spcPts val="0"/>
              </a:spcBef>
              <a:spcAft>
                <a:spcPts val="0"/>
              </a:spcAft>
              <a:buClr>
                <a:srgbClr val="00637D"/>
              </a:buClr>
              <a:buSzPts val="1500"/>
              <a:buChar char="●"/>
            </a:pPr>
            <a:r>
              <a:rPr lang="en-GB" sz="1500">
                <a:solidFill>
                  <a:srgbClr val="00637D"/>
                </a:solidFill>
              </a:rPr>
              <a:t>Applying model</a:t>
            </a:r>
            <a:endParaRPr sz="700"/>
          </a:p>
          <a:p>
            <a:pPr marL="457200" lvl="0" indent="-330200" algn="just" rtl="0">
              <a:lnSpc>
                <a:spcPct val="150000"/>
              </a:lnSpc>
              <a:spcBef>
                <a:spcPts val="0"/>
              </a:spcBef>
              <a:spcAft>
                <a:spcPts val="0"/>
              </a:spcAft>
              <a:buClr>
                <a:srgbClr val="00637D"/>
              </a:buClr>
              <a:buSzPts val="1600"/>
              <a:buChar char="●"/>
            </a:pPr>
            <a:r>
              <a:rPr lang="en-GB" sz="1600">
                <a:solidFill>
                  <a:srgbClr val="00637D"/>
                </a:solidFill>
              </a:rPr>
              <a:t>Model validation and selection</a:t>
            </a:r>
            <a:endParaRPr/>
          </a:p>
        </p:txBody>
      </p:sp>
      <p:pic>
        <p:nvPicPr>
          <p:cNvPr id="68" name="Google Shape;68;ged5f196c90_0_5"/>
          <p:cNvPicPr preferRelativeResize="0"/>
          <p:nvPr/>
        </p:nvPicPr>
        <p:blipFill>
          <a:blip r:embed="rId3">
            <a:alphaModFix/>
          </a:blip>
          <a:stretch>
            <a:fillRect/>
          </a:stretch>
        </p:blipFill>
        <p:spPr>
          <a:xfrm>
            <a:off x="4355300" y="834613"/>
            <a:ext cx="4333875" cy="1057275"/>
          </a:xfrm>
          <a:prstGeom prst="rect">
            <a:avLst/>
          </a:prstGeom>
          <a:noFill/>
          <a:ln>
            <a:noFill/>
          </a:ln>
        </p:spPr>
      </p:pic>
      <p:pic>
        <p:nvPicPr>
          <p:cNvPr id="69" name="Google Shape;69;ged5f196c90_0_5"/>
          <p:cNvPicPr preferRelativeResize="0"/>
          <p:nvPr/>
        </p:nvPicPr>
        <p:blipFill>
          <a:blip r:embed="rId4">
            <a:alphaModFix/>
          </a:blip>
          <a:stretch>
            <a:fillRect/>
          </a:stretch>
        </p:blipFill>
        <p:spPr>
          <a:xfrm>
            <a:off x="5200650" y="2221675"/>
            <a:ext cx="2857500" cy="1600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ged5f196c90_0_16"/>
          <p:cNvSpPr txBox="1">
            <a:spLocks noGrp="1"/>
          </p:cNvSpPr>
          <p:nvPr>
            <p:ph type="title"/>
          </p:nvPr>
        </p:nvSpPr>
        <p:spPr>
          <a:xfrm>
            <a:off x="311700" y="2307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Why is analytics useful for Customer segmentation ?</a:t>
            </a:r>
            <a:endParaRPr/>
          </a:p>
        </p:txBody>
      </p:sp>
      <p:sp>
        <p:nvSpPr>
          <p:cNvPr id="75" name="Google Shape;75;ged5f196c90_0_16"/>
          <p:cNvSpPr txBox="1">
            <a:spLocks noGrp="1"/>
          </p:cNvSpPr>
          <p:nvPr>
            <p:ph type="body" idx="1"/>
          </p:nvPr>
        </p:nvSpPr>
        <p:spPr>
          <a:xfrm>
            <a:off x="311700" y="130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GB">
                <a:solidFill>
                  <a:schemeClr val="lt1"/>
                </a:solidFill>
              </a:rPr>
              <a:t>To know Recency of customers.</a:t>
            </a:r>
            <a:endParaRPr>
              <a:solidFill>
                <a:schemeClr val="lt1"/>
              </a:solidFill>
            </a:endParaRPr>
          </a:p>
          <a:p>
            <a:pPr marL="457200" lvl="0" indent="-342900" algn="l" rtl="0">
              <a:spcBef>
                <a:spcPts val="0"/>
              </a:spcBef>
              <a:spcAft>
                <a:spcPts val="0"/>
              </a:spcAft>
              <a:buClr>
                <a:schemeClr val="lt1"/>
              </a:buClr>
              <a:buSzPts val="1800"/>
              <a:buChar char="●"/>
            </a:pPr>
            <a:r>
              <a:rPr lang="en-GB">
                <a:solidFill>
                  <a:schemeClr val="lt1"/>
                </a:solidFill>
              </a:rPr>
              <a:t>To know Frequency of customers.</a:t>
            </a:r>
            <a:endParaRPr>
              <a:solidFill>
                <a:schemeClr val="lt1"/>
              </a:solidFill>
            </a:endParaRPr>
          </a:p>
          <a:p>
            <a:pPr marL="457200" lvl="0" indent="-342900" algn="l" rtl="0">
              <a:spcBef>
                <a:spcPts val="0"/>
              </a:spcBef>
              <a:spcAft>
                <a:spcPts val="0"/>
              </a:spcAft>
              <a:buClr>
                <a:schemeClr val="lt1"/>
              </a:buClr>
              <a:buSzPts val="1800"/>
              <a:buChar char="●"/>
            </a:pPr>
            <a:r>
              <a:rPr lang="en-GB">
                <a:solidFill>
                  <a:schemeClr val="lt1"/>
                </a:solidFill>
              </a:rPr>
              <a:t>To know Monetary Value of customers.</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ged5f196c90_0_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Dataset :</a:t>
            </a:r>
            <a:endParaRPr/>
          </a:p>
          <a:p>
            <a:pPr marL="0" lvl="0" indent="0" algn="l" rtl="0">
              <a:spcBef>
                <a:spcPts val="0"/>
              </a:spcBef>
              <a:spcAft>
                <a:spcPts val="0"/>
              </a:spcAft>
              <a:buNone/>
            </a:pPr>
            <a:endParaRPr/>
          </a:p>
        </p:txBody>
      </p:sp>
      <p:sp>
        <p:nvSpPr>
          <p:cNvPr id="81" name="Google Shape;81;ged5f196c90_0_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lt1"/>
                </a:solidFill>
              </a:rPr>
              <a:t>Rows : </a:t>
            </a:r>
            <a:r>
              <a:rPr lang="en-GB" sz="1850" b="1">
                <a:solidFill>
                  <a:schemeClr val="lt1"/>
                </a:solidFill>
                <a:highlight>
                  <a:srgbClr val="FFFFFF"/>
                </a:highlight>
                <a:latin typeface="Courier New"/>
                <a:ea typeface="Courier New"/>
                <a:cs typeface="Courier New"/>
                <a:sym typeface="Courier New"/>
              </a:rPr>
              <a:t>541909</a:t>
            </a:r>
            <a:endParaRPr sz="2600" b="1">
              <a:solidFill>
                <a:schemeClr val="lt1"/>
              </a:solidFill>
            </a:endParaRPr>
          </a:p>
          <a:p>
            <a:pPr marL="0" lvl="0" indent="0" algn="l" rtl="0">
              <a:spcBef>
                <a:spcPts val="0"/>
              </a:spcBef>
              <a:spcAft>
                <a:spcPts val="0"/>
              </a:spcAft>
              <a:buNone/>
            </a:pPr>
            <a:r>
              <a:rPr lang="en-GB">
                <a:solidFill>
                  <a:schemeClr val="lt1"/>
                </a:solidFill>
              </a:rPr>
              <a:t>Columns : 8</a:t>
            </a:r>
            <a:endParaRPr>
              <a:solidFill>
                <a:schemeClr val="lt1"/>
              </a:solidFill>
            </a:endParaRPr>
          </a:p>
        </p:txBody>
      </p:sp>
      <p:pic>
        <p:nvPicPr>
          <p:cNvPr id="82" name="Google Shape;82;ged5f196c90_0_21"/>
          <p:cNvPicPr preferRelativeResize="0"/>
          <p:nvPr/>
        </p:nvPicPr>
        <p:blipFill>
          <a:blip r:embed="rId3">
            <a:alphaModFix/>
          </a:blip>
          <a:stretch>
            <a:fillRect/>
          </a:stretch>
        </p:blipFill>
        <p:spPr>
          <a:xfrm>
            <a:off x="717950" y="2164550"/>
            <a:ext cx="7511650" cy="1997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ged5f196c90_0_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Variable Names:</a:t>
            </a:r>
            <a:endParaRPr/>
          </a:p>
        </p:txBody>
      </p:sp>
      <p:sp>
        <p:nvSpPr>
          <p:cNvPr id="88" name="Google Shape;88;ged5f196c90_0_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23850" algn="l" rtl="0">
              <a:spcBef>
                <a:spcPts val="600"/>
              </a:spcBef>
              <a:spcAft>
                <a:spcPts val="0"/>
              </a:spcAft>
              <a:buClr>
                <a:schemeClr val="lt1"/>
              </a:buClr>
              <a:buSzPts val="1500"/>
              <a:buFont typeface="Roboto"/>
              <a:buChar char="●"/>
            </a:pPr>
            <a:r>
              <a:rPr lang="en-GB">
                <a:solidFill>
                  <a:schemeClr val="lt1"/>
                </a:solidFill>
                <a:highlight>
                  <a:srgbClr val="FFFFFF"/>
                </a:highlight>
                <a:latin typeface="Roboto"/>
                <a:ea typeface="Roboto"/>
                <a:cs typeface="Roboto"/>
                <a:sym typeface="Roboto"/>
              </a:rPr>
              <a:t>InvoiceNo:</a:t>
            </a:r>
            <a:endParaRPr>
              <a:solidFill>
                <a:schemeClr val="lt1"/>
              </a:solidFill>
              <a:highlight>
                <a:srgbClr val="FFFFFF"/>
              </a:highlight>
              <a:latin typeface="Roboto"/>
              <a:ea typeface="Roboto"/>
              <a:cs typeface="Roboto"/>
              <a:sym typeface="Roboto"/>
            </a:endParaRPr>
          </a:p>
          <a:p>
            <a:pPr marL="457200" lvl="0" indent="-323850" algn="l" rtl="0">
              <a:spcBef>
                <a:spcPts val="0"/>
              </a:spcBef>
              <a:spcAft>
                <a:spcPts val="0"/>
              </a:spcAft>
              <a:buClr>
                <a:schemeClr val="lt1"/>
              </a:buClr>
              <a:buSzPts val="1500"/>
              <a:buFont typeface="Roboto"/>
              <a:buChar char="●"/>
            </a:pPr>
            <a:r>
              <a:rPr lang="en-GB">
                <a:solidFill>
                  <a:schemeClr val="lt1"/>
                </a:solidFill>
                <a:highlight>
                  <a:srgbClr val="FFFFFF"/>
                </a:highlight>
                <a:latin typeface="Roboto"/>
                <a:ea typeface="Roboto"/>
                <a:cs typeface="Roboto"/>
                <a:sym typeface="Roboto"/>
              </a:rPr>
              <a:t>Stock Code: </a:t>
            </a:r>
            <a:endParaRPr>
              <a:solidFill>
                <a:schemeClr val="lt1"/>
              </a:solidFill>
              <a:highlight>
                <a:srgbClr val="FFFFFF"/>
              </a:highlight>
              <a:latin typeface="Roboto"/>
              <a:ea typeface="Roboto"/>
              <a:cs typeface="Roboto"/>
              <a:sym typeface="Roboto"/>
            </a:endParaRPr>
          </a:p>
          <a:p>
            <a:pPr marL="457200" lvl="0" indent="-323850" algn="l" rtl="0">
              <a:spcBef>
                <a:spcPts val="0"/>
              </a:spcBef>
              <a:spcAft>
                <a:spcPts val="0"/>
              </a:spcAft>
              <a:buClr>
                <a:schemeClr val="lt1"/>
              </a:buClr>
              <a:buSzPts val="1500"/>
              <a:buFont typeface="Roboto"/>
              <a:buChar char="●"/>
            </a:pPr>
            <a:r>
              <a:rPr lang="en-GB">
                <a:solidFill>
                  <a:schemeClr val="lt1"/>
                </a:solidFill>
                <a:highlight>
                  <a:srgbClr val="FFFFFF"/>
                </a:highlight>
                <a:latin typeface="Roboto"/>
                <a:ea typeface="Roboto"/>
                <a:cs typeface="Roboto"/>
                <a:sym typeface="Roboto"/>
              </a:rPr>
              <a:t>Description: </a:t>
            </a:r>
            <a:endParaRPr>
              <a:solidFill>
                <a:schemeClr val="lt1"/>
              </a:solidFill>
              <a:highlight>
                <a:srgbClr val="FFFFFF"/>
              </a:highlight>
              <a:latin typeface="Roboto"/>
              <a:ea typeface="Roboto"/>
              <a:cs typeface="Roboto"/>
              <a:sym typeface="Roboto"/>
            </a:endParaRPr>
          </a:p>
          <a:p>
            <a:pPr marL="457200" lvl="0" indent="-323850" algn="l" rtl="0">
              <a:spcBef>
                <a:spcPts val="0"/>
              </a:spcBef>
              <a:spcAft>
                <a:spcPts val="0"/>
              </a:spcAft>
              <a:buClr>
                <a:schemeClr val="lt1"/>
              </a:buClr>
              <a:buSzPts val="1500"/>
              <a:buFont typeface="Roboto"/>
              <a:buChar char="●"/>
            </a:pPr>
            <a:r>
              <a:rPr lang="en-GB">
                <a:solidFill>
                  <a:schemeClr val="lt1"/>
                </a:solidFill>
                <a:highlight>
                  <a:srgbClr val="FFFFFF"/>
                </a:highlight>
                <a:latin typeface="Roboto"/>
                <a:ea typeface="Roboto"/>
                <a:cs typeface="Roboto"/>
                <a:sym typeface="Roboto"/>
              </a:rPr>
              <a:t>Quantity: </a:t>
            </a:r>
            <a:endParaRPr>
              <a:solidFill>
                <a:schemeClr val="lt1"/>
              </a:solidFill>
              <a:highlight>
                <a:srgbClr val="FFFFFF"/>
              </a:highlight>
              <a:latin typeface="Roboto"/>
              <a:ea typeface="Roboto"/>
              <a:cs typeface="Roboto"/>
              <a:sym typeface="Roboto"/>
            </a:endParaRPr>
          </a:p>
          <a:p>
            <a:pPr marL="457200" lvl="0" indent="-323850" algn="l" rtl="0">
              <a:spcBef>
                <a:spcPts val="0"/>
              </a:spcBef>
              <a:spcAft>
                <a:spcPts val="0"/>
              </a:spcAft>
              <a:buClr>
                <a:schemeClr val="lt1"/>
              </a:buClr>
              <a:buSzPts val="1500"/>
              <a:buFont typeface="Roboto"/>
              <a:buChar char="●"/>
            </a:pPr>
            <a:r>
              <a:rPr lang="en-GB">
                <a:solidFill>
                  <a:schemeClr val="lt1"/>
                </a:solidFill>
                <a:highlight>
                  <a:srgbClr val="FFFFFF"/>
                </a:highlight>
                <a:latin typeface="Roboto"/>
                <a:ea typeface="Roboto"/>
                <a:cs typeface="Roboto"/>
                <a:sym typeface="Roboto"/>
              </a:rPr>
              <a:t>InvoiceDate: </a:t>
            </a:r>
            <a:endParaRPr>
              <a:solidFill>
                <a:schemeClr val="lt1"/>
              </a:solidFill>
              <a:highlight>
                <a:srgbClr val="FFFFFF"/>
              </a:highlight>
              <a:latin typeface="Roboto"/>
              <a:ea typeface="Roboto"/>
              <a:cs typeface="Roboto"/>
              <a:sym typeface="Roboto"/>
            </a:endParaRPr>
          </a:p>
          <a:p>
            <a:pPr marL="457200" lvl="0" indent="-323850" algn="l" rtl="0">
              <a:spcBef>
                <a:spcPts val="0"/>
              </a:spcBef>
              <a:spcAft>
                <a:spcPts val="0"/>
              </a:spcAft>
              <a:buClr>
                <a:schemeClr val="lt1"/>
              </a:buClr>
              <a:buSzPts val="1500"/>
              <a:buFont typeface="Roboto"/>
              <a:buChar char="●"/>
            </a:pPr>
            <a:r>
              <a:rPr lang="en-GB">
                <a:solidFill>
                  <a:schemeClr val="lt1"/>
                </a:solidFill>
                <a:highlight>
                  <a:srgbClr val="FFFFFF"/>
                </a:highlight>
                <a:latin typeface="Roboto"/>
                <a:ea typeface="Roboto"/>
                <a:cs typeface="Roboto"/>
                <a:sym typeface="Roboto"/>
              </a:rPr>
              <a:t>Unit Price: </a:t>
            </a:r>
            <a:endParaRPr>
              <a:solidFill>
                <a:schemeClr val="lt1"/>
              </a:solidFill>
              <a:highlight>
                <a:srgbClr val="FFFFFF"/>
              </a:highlight>
              <a:latin typeface="Roboto"/>
              <a:ea typeface="Roboto"/>
              <a:cs typeface="Roboto"/>
              <a:sym typeface="Roboto"/>
            </a:endParaRPr>
          </a:p>
          <a:p>
            <a:pPr marL="457200" lvl="0" indent="-323850" algn="l" rtl="0">
              <a:spcBef>
                <a:spcPts val="0"/>
              </a:spcBef>
              <a:spcAft>
                <a:spcPts val="0"/>
              </a:spcAft>
              <a:buClr>
                <a:schemeClr val="lt1"/>
              </a:buClr>
              <a:buSzPts val="1500"/>
              <a:buFont typeface="Roboto"/>
              <a:buChar char="●"/>
            </a:pPr>
            <a:r>
              <a:rPr lang="en-GB">
                <a:solidFill>
                  <a:schemeClr val="lt1"/>
                </a:solidFill>
                <a:highlight>
                  <a:srgbClr val="FFFFFF"/>
                </a:highlight>
                <a:latin typeface="Roboto"/>
                <a:ea typeface="Roboto"/>
                <a:cs typeface="Roboto"/>
                <a:sym typeface="Roboto"/>
              </a:rPr>
              <a:t>CustomerID: </a:t>
            </a:r>
            <a:endParaRPr>
              <a:solidFill>
                <a:schemeClr val="lt1"/>
              </a:solidFill>
              <a:highlight>
                <a:srgbClr val="FFFFFF"/>
              </a:highlight>
              <a:latin typeface="Roboto"/>
              <a:ea typeface="Roboto"/>
              <a:cs typeface="Roboto"/>
              <a:sym typeface="Roboto"/>
            </a:endParaRPr>
          </a:p>
          <a:p>
            <a:pPr marL="457200" lvl="0" indent="-323850" algn="l" rtl="0">
              <a:spcBef>
                <a:spcPts val="0"/>
              </a:spcBef>
              <a:spcAft>
                <a:spcPts val="0"/>
              </a:spcAft>
              <a:buClr>
                <a:schemeClr val="lt1"/>
              </a:buClr>
              <a:buSzPts val="1500"/>
              <a:buFont typeface="Roboto"/>
              <a:buChar char="●"/>
            </a:pPr>
            <a:r>
              <a:rPr lang="en-GB">
                <a:solidFill>
                  <a:schemeClr val="lt1"/>
                </a:solidFill>
                <a:highlight>
                  <a:srgbClr val="FFFFFF"/>
                </a:highlight>
                <a:latin typeface="Roboto"/>
                <a:ea typeface="Roboto"/>
                <a:cs typeface="Roboto"/>
                <a:sym typeface="Roboto"/>
              </a:rPr>
              <a:t>Country:</a:t>
            </a:r>
            <a:endParaRPr sz="21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ged5f196c90_0_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Exploratory Data Analysis:</a:t>
            </a:r>
            <a:endParaRPr/>
          </a:p>
        </p:txBody>
      </p:sp>
      <p:sp>
        <p:nvSpPr>
          <p:cNvPr id="94" name="Google Shape;94;ged5f196c90_0_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14300" lvl="0" indent="0" algn="just" rtl="0">
              <a:spcBef>
                <a:spcPts val="0"/>
              </a:spcBef>
              <a:spcAft>
                <a:spcPts val="0"/>
              </a:spcAft>
              <a:buClr>
                <a:srgbClr val="00717D"/>
              </a:buClr>
              <a:buSzPts val="1800"/>
              <a:buFont typeface="Arial"/>
              <a:buNone/>
            </a:pPr>
            <a:r>
              <a:rPr lang="en-GB">
                <a:solidFill>
                  <a:schemeClr val="lt1"/>
                </a:solidFill>
              </a:rPr>
              <a:t>EDA is used for analyzing what the data can tell us before the modeling or by applying any set of instructions/code.</a:t>
            </a:r>
            <a:endParaRPr>
              <a:solidFill>
                <a:schemeClr val="lt1"/>
              </a:solidFill>
            </a:endParaRPr>
          </a:p>
        </p:txBody>
      </p:sp>
      <p:pic>
        <p:nvPicPr>
          <p:cNvPr id="95" name="Google Shape;95;ged5f196c90_0_31"/>
          <p:cNvPicPr preferRelativeResize="0"/>
          <p:nvPr/>
        </p:nvPicPr>
        <p:blipFill>
          <a:blip r:embed="rId3">
            <a:alphaModFix/>
          </a:blip>
          <a:stretch>
            <a:fillRect/>
          </a:stretch>
        </p:blipFill>
        <p:spPr>
          <a:xfrm>
            <a:off x="2565550" y="2243300"/>
            <a:ext cx="3829750" cy="207183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ged5f196c90_0_57"/>
          <p:cNvSpPr txBox="1">
            <a:spLocks noGrp="1"/>
          </p:cNvSpPr>
          <p:nvPr>
            <p:ph type="title"/>
          </p:nvPr>
        </p:nvSpPr>
        <p:spPr>
          <a:xfrm>
            <a:off x="311700" y="112850"/>
            <a:ext cx="8520600" cy="76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Top 30 customers who visit often and spend well :</a:t>
            </a:r>
            <a:endParaRPr b="1"/>
          </a:p>
        </p:txBody>
      </p:sp>
      <p:sp>
        <p:nvSpPr>
          <p:cNvPr id="101" name="Google Shape;101;ged5f196c90_0_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02" name="Google Shape;102;ged5f196c90_0_57"/>
          <p:cNvPicPr preferRelativeResize="0"/>
          <p:nvPr/>
        </p:nvPicPr>
        <p:blipFill>
          <a:blip r:embed="rId3">
            <a:alphaModFix/>
          </a:blip>
          <a:stretch>
            <a:fillRect/>
          </a:stretch>
        </p:blipFill>
        <p:spPr>
          <a:xfrm>
            <a:off x="535775" y="1210925"/>
            <a:ext cx="8251050" cy="3125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ed5f196c90_0_36"/>
          <p:cNvSpPr txBox="1">
            <a:spLocks noGrp="1"/>
          </p:cNvSpPr>
          <p:nvPr>
            <p:ph type="title"/>
          </p:nvPr>
        </p:nvSpPr>
        <p:spPr>
          <a:xfrm>
            <a:off x="311700" y="26287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900"/>
              </a:spcBef>
              <a:spcAft>
                <a:spcPts val="0"/>
              </a:spcAft>
              <a:buNone/>
            </a:pPr>
            <a:r>
              <a:rPr lang="en-GB" sz="2750" b="1">
                <a:highlight>
                  <a:srgbClr val="FFFFFF"/>
                </a:highlight>
                <a:latin typeface="Roboto"/>
                <a:ea typeface="Roboto"/>
                <a:cs typeface="Roboto"/>
                <a:sym typeface="Roboto"/>
              </a:rPr>
              <a:t>Periodical purchasing stats:</a:t>
            </a:r>
            <a:endParaRPr sz="2750" b="1">
              <a:highlight>
                <a:srgbClr val="FFFFFF"/>
              </a:highlight>
              <a:latin typeface="Roboto"/>
              <a:ea typeface="Roboto"/>
              <a:cs typeface="Roboto"/>
              <a:sym typeface="Roboto"/>
            </a:endParaRPr>
          </a:p>
          <a:p>
            <a:pPr marL="0" lvl="0" indent="0" algn="l" rtl="0">
              <a:spcBef>
                <a:spcPts val="900"/>
              </a:spcBef>
              <a:spcAft>
                <a:spcPts val="0"/>
              </a:spcAft>
              <a:buNone/>
            </a:pPr>
            <a:endParaRPr/>
          </a:p>
        </p:txBody>
      </p:sp>
      <p:sp>
        <p:nvSpPr>
          <p:cNvPr id="108" name="Google Shape;108;ged5f196c90_0_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09" name="Google Shape;109;ged5f196c90_0_36"/>
          <p:cNvPicPr preferRelativeResize="0"/>
          <p:nvPr/>
        </p:nvPicPr>
        <p:blipFill>
          <a:blip r:embed="rId3">
            <a:alphaModFix/>
          </a:blip>
          <a:stretch>
            <a:fillRect/>
          </a:stretch>
        </p:blipFill>
        <p:spPr>
          <a:xfrm>
            <a:off x="184737" y="1017725"/>
            <a:ext cx="3908638" cy="1918350"/>
          </a:xfrm>
          <a:prstGeom prst="rect">
            <a:avLst/>
          </a:prstGeom>
          <a:noFill/>
          <a:ln>
            <a:noFill/>
          </a:ln>
        </p:spPr>
      </p:pic>
      <p:pic>
        <p:nvPicPr>
          <p:cNvPr id="110" name="Google Shape;110;ged5f196c90_0_36"/>
          <p:cNvPicPr preferRelativeResize="0"/>
          <p:nvPr/>
        </p:nvPicPr>
        <p:blipFill>
          <a:blip r:embed="rId4">
            <a:alphaModFix/>
          </a:blip>
          <a:stretch>
            <a:fillRect/>
          </a:stretch>
        </p:blipFill>
        <p:spPr>
          <a:xfrm>
            <a:off x="4189800" y="1017725"/>
            <a:ext cx="4854200" cy="1864775"/>
          </a:xfrm>
          <a:prstGeom prst="rect">
            <a:avLst/>
          </a:prstGeom>
          <a:noFill/>
          <a:ln>
            <a:noFill/>
          </a:ln>
        </p:spPr>
      </p:pic>
      <p:pic>
        <p:nvPicPr>
          <p:cNvPr id="111" name="Google Shape;111;ged5f196c90_0_36"/>
          <p:cNvPicPr preferRelativeResize="0"/>
          <p:nvPr/>
        </p:nvPicPr>
        <p:blipFill>
          <a:blip r:embed="rId5">
            <a:alphaModFix/>
          </a:blip>
          <a:stretch>
            <a:fillRect/>
          </a:stretch>
        </p:blipFill>
        <p:spPr>
          <a:xfrm>
            <a:off x="152400" y="2978952"/>
            <a:ext cx="4056025" cy="2002975"/>
          </a:xfrm>
          <a:prstGeom prst="rect">
            <a:avLst/>
          </a:prstGeom>
          <a:noFill/>
          <a:ln>
            <a:noFill/>
          </a:ln>
        </p:spPr>
      </p:pic>
      <p:pic>
        <p:nvPicPr>
          <p:cNvPr id="112" name="Google Shape;112;ged5f196c90_0_36"/>
          <p:cNvPicPr preferRelativeResize="0"/>
          <p:nvPr/>
        </p:nvPicPr>
        <p:blipFill>
          <a:blip r:embed="rId6">
            <a:alphaModFix/>
          </a:blip>
          <a:stretch>
            <a:fillRect/>
          </a:stretch>
        </p:blipFill>
        <p:spPr>
          <a:xfrm>
            <a:off x="4350550" y="2978950"/>
            <a:ext cx="4564849" cy="20029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550</Words>
  <Application>Microsoft Office PowerPoint</Application>
  <PresentationFormat>On-screen Show (16:9)</PresentationFormat>
  <Paragraphs>61</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Montserrat</vt:lpstr>
      <vt:lpstr>Roboto</vt:lpstr>
      <vt:lpstr>Courier New</vt:lpstr>
      <vt:lpstr>Simple Light</vt:lpstr>
      <vt:lpstr>           Capstone Project Customer Segmentation                                                                                 -Rahul Deshmukh  </vt:lpstr>
      <vt:lpstr>Problem Statement:</vt:lpstr>
      <vt:lpstr>Key Steps:</vt:lpstr>
      <vt:lpstr>Why is analytics useful for Customer segmentation ?</vt:lpstr>
      <vt:lpstr>Dataset : </vt:lpstr>
      <vt:lpstr>Variable Names:</vt:lpstr>
      <vt:lpstr>Exploratory Data Analysis:</vt:lpstr>
      <vt:lpstr>Top 30 customers who visit often and spend well :</vt:lpstr>
      <vt:lpstr>Periodical purchasing stats: </vt:lpstr>
      <vt:lpstr>Most revenue generated weekday:</vt:lpstr>
      <vt:lpstr>High quantity buying and high purchasing countries stats:</vt:lpstr>
      <vt:lpstr>Product Sales Categorization: </vt:lpstr>
      <vt:lpstr>Top sold and revenue generated product:</vt:lpstr>
      <vt:lpstr>Highest quantity of products purchased by customer and Customers who buy often but spend very little:</vt:lpstr>
      <vt:lpstr>Customers category:</vt:lpstr>
      <vt:lpstr>Most customers lost in month:</vt:lpstr>
      <vt:lpstr>Recency, Frequency and Monetary Value score:</vt:lpstr>
      <vt:lpstr>Before and after log transformation:</vt:lpstr>
      <vt:lpstr>Finding Optimal Cluster:</vt:lpstr>
      <vt:lpstr>Model used:</vt:lpstr>
      <vt:lpstr>Classification models used for prediction:</vt:lpstr>
      <vt:lpstr>Evaluation Matrix:</vt:lpstr>
      <vt:lpstr>Challenges: </vt:lpstr>
      <vt:lpstr>Summary of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Customer Segmentation    </dc:title>
  <dc:creator>Rahul Deshmukh</dc:creator>
  <cp:lastModifiedBy>Rahul Deshmukh</cp:lastModifiedBy>
  <cp:revision>2</cp:revision>
  <dcterms:modified xsi:type="dcterms:W3CDTF">2022-05-15T17:15:44Z</dcterms:modified>
</cp:coreProperties>
</file>